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84" r:id="rId3"/>
    <p:sldId id="285" r:id="rId4"/>
    <p:sldId id="286" r:id="rId5"/>
    <p:sldId id="303" r:id="rId6"/>
    <p:sldId id="290" r:id="rId7"/>
    <p:sldId id="272" r:id="rId8"/>
    <p:sldId id="307" r:id="rId9"/>
    <p:sldId id="275" r:id="rId10"/>
    <p:sldId id="276" r:id="rId11"/>
    <p:sldId id="289" r:id="rId12"/>
    <p:sldId id="280" r:id="rId13"/>
    <p:sldId id="298" r:id="rId14"/>
    <p:sldId id="294" r:id="rId15"/>
    <p:sldId id="304" r:id="rId16"/>
    <p:sldId id="296" r:id="rId17"/>
    <p:sldId id="299" r:id="rId18"/>
    <p:sldId id="295" r:id="rId19"/>
    <p:sldId id="265" r:id="rId20"/>
    <p:sldId id="309" r:id="rId21"/>
    <p:sldId id="305" r:id="rId22"/>
    <p:sldId id="297" r:id="rId23"/>
    <p:sldId id="282" r:id="rId24"/>
    <p:sldId id="273" r:id="rId25"/>
    <p:sldId id="308" r:id="rId26"/>
  </p:sldIdLst>
  <p:sldSz cx="9144000" cy="6858000" type="screen4x3"/>
  <p:notesSz cx="6797675"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1D1"/>
    <a:srgbClr val="FFFF66"/>
    <a:srgbClr val="DAF8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92" autoAdjust="0"/>
  </p:normalViewPr>
  <p:slideViewPr>
    <p:cSldViewPr>
      <p:cViewPr varScale="1">
        <p:scale>
          <a:sx n="66" d="100"/>
          <a:sy n="66" d="100"/>
        </p:scale>
        <p:origin x="-63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4A523078-862F-45C8-8E55-57BE16C20822}" type="datetimeFigureOut">
              <a:rPr kumimoji="1" lang="ja-JP" altLang="en-US" smtClean="0"/>
              <a:t>2014/8/4</a:t>
            </a:fld>
            <a:endParaRPr kumimoji="1" lang="ja-JP" altLang="en-US"/>
          </a:p>
        </p:txBody>
      </p:sp>
      <p:sp>
        <p:nvSpPr>
          <p:cNvPr id="4" name="スライド イメージ プレースホルダー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B5EE5129-A25D-4AC8-9891-6A773E37F3F7}" type="slidenum">
              <a:rPr kumimoji="1" lang="ja-JP" altLang="en-US" smtClean="0"/>
              <a:t>‹#›</a:t>
            </a:fld>
            <a:endParaRPr kumimoji="1" lang="ja-JP" altLang="en-US"/>
          </a:p>
        </p:txBody>
      </p:sp>
    </p:spTree>
    <p:extLst>
      <p:ext uri="{BB962C8B-B14F-4D97-AF65-F5344CB8AC3E}">
        <p14:creationId xmlns:p14="http://schemas.microsoft.com/office/powerpoint/2010/main" val="40925346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7085">
              <a:defRPr/>
            </a:pPr>
            <a:r>
              <a:rPr kumimoji="1" lang="ja-JP" altLang="en-US" dirty="0" smtClean="0"/>
              <a:t>近年，自動車や工場の排気ガスを始めとした大気汚染が深刻化しています．大気汚染物質として，浮遊粒子状物質や光化学オキシダントと呼ばれるもので、肺や呼吸器等、人体へ悪影響を及ぼします。この</a:t>
            </a:r>
            <a:r>
              <a:rPr kumimoji="1" lang="en-US" altLang="ja-JP" dirty="0" smtClean="0"/>
              <a:t>SPM</a:t>
            </a:r>
            <a:r>
              <a:rPr kumimoji="1" lang="ja-JP" altLang="en-US" dirty="0" smtClean="0"/>
              <a:t>や光化学オキシダントの発生原因は、揮発性有機化合物（</a:t>
            </a:r>
            <a:r>
              <a:rPr kumimoji="1" lang="en-US" altLang="ja-JP" dirty="0" smtClean="0"/>
              <a:t>VOC</a:t>
            </a:r>
            <a:r>
              <a:rPr kumimoji="1" lang="ja-JP" altLang="en-US" dirty="0" smtClean="0"/>
              <a:t>）であり、大気中の</a:t>
            </a:r>
            <a:r>
              <a:rPr kumimoji="1" lang="en-US" altLang="ja-JP" dirty="0" smtClean="0"/>
              <a:t>VOC</a:t>
            </a:r>
            <a:r>
              <a:rPr kumimoji="1" lang="ja-JP" altLang="en-US" dirty="0" smtClean="0"/>
              <a:t>ガス濃度を測定することで、こういった大気汚染問題を解明するための重要な手がかりになると考えられています。こういった背景から現在、大気ガスを分析する手法が求められています。</a:t>
            </a:r>
            <a:endParaRPr kumimoji="1" lang="en-US" altLang="ja-JP" dirty="0" smtClean="0"/>
          </a:p>
          <a:p>
            <a:pPr defTabSz="907085">
              <a:defRPr/>
            </a:pPr>
            <a:endParaRPr kumimoji="1" lang="en-US" altLang="ja-JP" dirty="0" smtClean="0"/>
          </a:p>
          <a:p>
            <a:pPr defTabSz="907085">
              <a:defRPr/>
            </a:pPr>
            <a:endParaRPr kumimoji="1" lang="en-US" altLang="ja-JP" dirty="0" smtClean="0"/>
          </a:p>
        </p:txBody>
      </p:sp>
      <p:sp>
        <p:nvSpPr>
          <p:cNvPr id="4" name="スライド番号プレースホルダー 3"/>
          <p:cNvSpPr>
            <a:spLocks noGrp="1"/>
          </p:cNvSpPr>
          <p:nvPr>
            <p:ph type="sldNum" sz="quarter" idx="10"/>
          </p:nvPr>
        </p:nvSpPr>
        <p:spPr/>
        <p:txBody>
          <a:bodyPr/>
          <a:lstStyle/>
          <a:p>
            <a:fld id="{24C4BB6B-73B8-48CB-8641-B5D73BAAC7A4}" type="slidenum">
              <a:rPr kumimoji="1" lang="ja-JP" altLang="en-US" smtClean="0"/>
              <a:t>2</a:t>
            </a:fld>
            <a:endParaRPr kumimoji="1" lang="ja-JP" altLang="en-US"/>
          </a:p>
        </p:txBody>
      </p:sp>
    </p:spTree>
    <p:extLst>
      <p:ext uri="{BB962C8B-B14F-4D97-AF65-F5344CB8AC3E}">
        <p14:creationId xmlns:p14="http://schemas.microsoft.com/office/powerpoint/2010/main" val="1658366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5EE5129-A25D-4AC8-9891-6A773E37F3F7}" type="slidenum">
              <a:rPr kumimoji="1" lang="ja-JP" altLang="en-US" smtClean="0"/>
              <a:t>21</a:t>
            </a:fld>
            <a:endParaRPr kumimoji="1" lang="ja-JP" altLang="en-US"/>
          </a:p>
        </p:txBody>
      </p:sp>
    </p:spTree>
    <p:extLst>
      <p:ext uri="{BB962C8B-B14F-4D97-AF65-F5344CB8AC3E}">
        <p14:creationId xmlns:p14="http://schemas.microsoft.com/office/powerpoint/2010/main" val="403671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5EE5129-A25D-4AC8-9891-6A773E37F3F7}" type="slidenum">
              <a:rPr kumimoji="1" lang="ja-JP" altLang="en-US" smtClean="0"/>
              <a:t>23</a:t>
            </a:fld>
            <a:endParaRPr kumimoji="1" lang="ja-JP" altLang="en-US"/>
          </a:p>
        </p:txBody>
      </p:sp>
    </p:spTree>
    <p:extLst>
      <p:ext uri="{BB962C8B-B14F-4D97-AF65-F5344CB8AC3E}">
        <p14:creationId xmlns:p14="http://schemas.microsoft.com/office/powerpoint/2010/main" val="115022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例えば</a:t>
            </a:r>
            <a:r>
              <a:rPr kumimoji="1" lang="en-US" altLang="ja-JP" dirty="0" smtClean="0"/>
              <a:t>ASOPS</a:t>
            </a:r>
            <a:r>
              <a:rPr kumimoji="1" lang="ja-JP" altLang="en-US" dirty="0" smtClean="0"/>
              <a:t>の場合はこうなります。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24C4BB6B-73B8-48CB-8641-B5D73BAAC7A4}" type="slidenum">
              <a:rPr kumimoji="1" lang="ja-JP" altLang="en-US" smtClean="0"/>
              <a:t>24</a:t>
            </a:fld>
            <a:endParaRPr kumimoji="1" lang="ja-JP" altLang="en-US"/>
          </a:p>
        </p:txBody>
      </p:sp>
    </p:spTree>
    <p:extLst>
      <p:ext uri="{BB962C8B-B14F-4D97-AF65-F5344CB8AC3E}">
        <p14:creationId xmlns:p14="http://schemas.microsoft.com/office/powerpoint/2010/main" val="973478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近デュアル光コムの分野では、フリーランニングのレーザーを使って計測を行うアダプティブサンプリングという手活発に研究されています。従来は安定化制御を行っているわけですが、そうするとデュアル光</a:t>
            </a:r>
            <a:r>
              <a:rPr kumimoji="1" lang="ja-JP" altLang="en-US" dirty="0" err="1" smtClean="0"/>
              <a:t>こむの</a:t>
            </a:r>
            <a:r>
              <a:rPr kumimoji="1" lang="ja-JP" altLang="en-US" dirty="0" smtClean="0"/>
              <a:t>干渉縞はこのように等間隔に観測されます。しかし、フリーランニングのレーザーを使うと、タイミングジッターの影響により時間軸の線形成が保たれず、次案軸が歪みます。この歪をなくすために考えられたのがアダプティブサンプリングで、従来はコンスタントクロックを使っていたのを、揺らぎを反映したサンプリングクロックを生成して行うと、このように時間軸の線形性を保つことができます。このような技術を</a:t>
            </a:r>
            <a:r>
              <a:rPr kumimoji="1" lang="en-US" altLang="ja-JP" dirty="0" smtClean="0"/>
              <a:t>THz</a:t>
            </a:r>
            <a:r>
              <a:rPr kumimoji="1" lang="ja-JP" altLang="en-US" dirty="0" smtClean="0"/>
              <a:t>に導入することで、フリーランのレーザーでデュアル</a:t>
            </a:r>
            <a:r>
              <a:rPr kumimoji="1" lang="en-US" altLang="ja-JP" dirty="0" smtClean="0"/>
              <a:t>THz</a:t>
            </a:r>
            <a:r>
              <a:rPr kumimoji="1" lang="ja-JP" altLang="en-US" dirty="0" smtClean="0"/>
              <a:t>コム分光が行えますが、そのためには、サンプリングクロックの生成が重要になってきます。そこで、デュアル</a:t>
            </a:r>
            <a:r>
              <a:rPr kumimoji="1" lang="en-US" altLang="ja-JP" dirty="0" smtClean="0"/>
              <a:t>THz</a:t>
            </a:r>
            <a:r>
              <a:rPr kumimoji="1" lang="ja-JP" altLang="en-US" dirty="0" smtClean="0"/>
              <a:t>コム間ビート（</a:t>
            </a:r>
            <a:r>
              <a:rPr kumimoji="1" lang="en-US" altLang="ja-JP" dirty="0" err="1" smtClean="0"/>
              <a:t>Δf</a:t>
            </a:r>
            <a:r>
              <a:rPr kumimoji="1" lang="ja-JP" altLang="en-US" dirty="0" smtClean="0"/>
              <a:t>）というのは、揺らぎを反映したものであるので、サンプリングクロックとして使うことができます。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24C4BB6B-73B8-48CB-8641-B5D73BAAC7A4}" type="slidenum">
              <a:rPr kumimoji="1" lang="ja-JP" altLang="en-US" smtClean="0"/>
              <a:t>25</a:t>
            </a:fld>
            <a:endParaRPr kumimoji="1" lang="ja-JP" altLang="en-US"/>
          </a:p>
        </p:txBody>
      </p:sp>
    </p:spTree>
    <p:extLst>
      <p:ext uri="{BB962C8B-B14F-4D97-AF65-F5344CB8AC3E}">
        <p14:creationId xmlns:p14="http://schemas.microsoft.com/office/powerpoint/2010/main" val="1927432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 charset="0"/>
                <a:ea typeface="ＭＳ Ｐゴシック" pitchFamily="1" charset="-128"/>
              </a:defRPr>
            </a:lvl1pPr>
            <a:lvl2pPr marL="742950" indent="-285750" eaLnBrk="0" hangingPunct="0">
              <a:defRPr kumimoji="1" sz="2400">
                <a:solidFill>
                  <a:schemeClr val="tx1"/>
                </a:solidFill>
                <a:latin typeface="Times New Roman" pitchFamily="1" charset="0"/>
                <a:ea typeface="ＭＳ Ｐゴシック" pitchFamily="1" charset="-128"/>
              </a:defRPr>
            </a:lvl2pPr>
            <a:lvl3pPr marL="1143000" indent="-228600" eaLnBrk="0" hangingPunct="0">
              <a:defRPr kumimoji="1" sz="2400">
                <a:solidFill>
                  <a:schemeClr val="tx1"/>
                </a:solidFill>
                <a:latin typeface="Times New Roman" pitchFamily="1" charset="0"/>
                <a:ea typeface="ＭＳ Ｐゴシック" pitchFamily="1" charset="-128"/>
              </a:defRPr>
            </a:lvl3pPr>
            <a:lvl4pPr marL="1600200" indent="-228600" eaLnBrk="0" hangingPunct="0">
              <a:defRPr kumimoji="1" sz="2400">
                <a:solidFill>
                  <a:schemeClr val="tx1"/>
                </a:solidFill>
                <a:latin typeface="Times New Roman" pitchFamily="1" charset="0"/>
                <a:ea typeface="ＭＳ Ｐゴシック" pitchFamily="1" charset="-128"/>
              </a:defRPr>
            </a:lvl4pPr>
            <a:lvl5pPr marL="2057400" indent="-228600" eaLnBrk="0" hangingPunct="0">
              <a:defRPr kumimoji="1" sz="2400">
                <a:solidFill>
                  <a:schemeClr val="tx1"/>
                </a:solidFill>
                <a:latin typeface="Times New Roman" pitchFamily="1" charset="0"/>
                <a:ea typeface="ＭＳ Ｐゴシック" pitchFamily="1" charset="-128"/>
              </a:defRPr>
            </a:lvl5pPr>
            <a:lvl6pPr marL="25146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6pPr>
            <a:lvl7pPr marL="29718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7pPr>
            <a:lvl8pPr marL="34290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8pPr>
            <a:lvl9pPr marL="38862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9pPr>
          </a:lstStyle>
          <a:p>
            <a:pPr eaLnBrk="1" hangingPunct="1"/>
            <a:fld id="{FBD352DE-F9C5-4FCF-91E3-C2C07DF805F5}" type="slidenum">
              <a:rPr lang="en-US" altLang="ja-JP" sz="1200" smtClean="0"/>
              <a:pPr eaLnBrk="1" hangingPunct="1"/>
              <a:t>5</a:t>
            </a:fld>
            <a:endParaRPr lang="en-US" altLang="ja-JP" sz="1200" smtClean="0"/>
          </a:p>
        </p:txBody>
      </p:sp>
      <p:sp>
        <p:nvSpPr>
          <p:cNvPr id="56323" name="Rectangle 2"/>
          <p:cNvSpPr>
            <a:spLocks noGrp="1" noRot="1" noChangeAspect="1" noChangeArrowheads="1" noTextEdit="1"/>
          </p:cNvSpPr>
          <p:nvPr>
            <p:ph type="sldImg"/>
          </p:nvPr>
        </p:nvSpPr>
        <p:spPr>
          <a:xfrm>
            <a:off x="1092200" y="860425"/>
            <a:ext cx="4614863" cy="3462338"/>
          </a:xfrm>
          <a:ln w="12700" cap="flat">
            <a:solidFill>
              <a:schemeClr val="tx1"/>
            </a:solidFill>
          </a:ln>
        </p:spPr>
      </p:sp>
      <p:sp>
        <p:nvSpPr>
          <p:cNvPr id="56324" name="Rectangle 3"/>
          <p:cNvSpPr>
            <a:spLocks noGrp="1" noChangeArrowheads="1"/>
          </p:cNvSpPr>
          <p:nvPr>
            <p:ph type="body" idx="1"/>
          </p:nvPr>
        </p:nvSpPr>
        <p:spPr>
          <a:xfrm>
            <a:off x="970873" y="4699799"/>
            <a:ext cx="5339007" cy="477350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7625" rIns="92075" bIns="47625"/>
          <a:lstStyle/>
          <a:p>
            <a:pPr eaLnBrk="1" hangingPunct="1"/>
            <a:r>
              <a:rPr lang="en-US" altLang="ja-JP" dirty="0" smtClean="0">
                <a:latin typeface="Times New Roman" pitchFamily="1" charset="0"/>
                <a:ea typeface="ＭＳ 明朝" pitchFamily="1" charset="-128"/>
              </a:rPr>
              <a:t>This slide shows behavior of optical comb and THz comb in time and frequency domains. Recently, in the optical region, optical frequency combs radiated from a femtosecond mode-locked laser have attracted attention as a powerful tool for optical frequency metrology because it can be used as a precise frequency ruler in optical region. When the mode-locked optical pulse is incident to the PCA for THz detection, a sequence of photoconductive gating is induced in the PCA. Such photoconductive ML THz pulse train constructs frequency comb structure of </a:t>
            </a:r>
            <a:r>
              <a:rPr lang="en-US" altLang="ja-JP" dirty="0" err="1" smtClean="0">
                <a:latin typeface="Times New Roman" pitchFamily="1" charset="0"/>
                <a:ea typeface="ＭＳ 明朝" pitchFamily="1" charset="-128"/>
              </a:rPr>
              <a:t>photocarrier</a:t>
            </a:r>
            <a:r>
              <a:rPr lang="en-US" altLang="ja-JP" dirty="0" smtClean="0">
                <a:latin typeface="Times New Roman" pitchFamily="1" charset="0"/>
                <a:ea typeface="ＭＳ 明朝" pitchFamily="1" charset="-128"/>
              </a:rPr>
              <a:t> in the PCA, namely PC-THZ comb. In this way, the optical comb is down-converted to the THz region without any change in its frequency spacing. The resulting PC-THz comb is a harmonic frequency comb without any offset, composed of a fundamental component and a series of harmonic components of a mode-locked frequency of f. Such the PC-THz comb provides attractive features for frequency metrology, namely simple, broadband selectivity, high spectral purity, offset free, and absolute frequency calibration. Therefore, if the laser ML freq. of f is well stabilized, the PC-THz comb can be used as a precise frequency ruler in the THz region. At the present talk, we proposed a THz spectrum analyzer based on the PC-THz comb.</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kumimoji="1" lang="ja-JP" altLang="en-US" sz="1200" b="0" i="0" kern="1200" dirty="0" smtClean="0">
                <a:solidFill>
                  <a:schemeClr val="tx1"/>
                </a:solidFill>
                <a:effectLst/>
                <a:latin typeface="+mn-lt"/>
                <a:ea typeface="+mn-ea"/>
                <a:cs typeface="+mn-cs"/>
              </a:rPr>
              <a:t>コムを二つ使った</a:t>
            </a:r>
            <a:r>
              <a:rPr lang="ja-JP" altLang="en-US" sz="1200" dirty="0" smtClean="0">
                <a:latin typeface="ＭＳ ゴシック" charset="0"/>
                <a:ea typeface="ＭＳ ゴシック" charset="0"/>
                <a:cs typeface="ＭＳ ゴシック" charset="0"/>
              </a:rPr>
              <a:t>デュアルコムの利用の例としてデュアル</a:t>
            </a:r>
            <a:r>
              <a:rPr lang="en-US" altLang="ja-JP" sz="1200" dirty="0" smtClean="0">
                <a:latin typeface="ＭＳ ゴシック" charset="0"/>
                <a:ea typeface="ＭＳ ゴシック" charset="0"/>
                <a:cs typeface="ＭＳ ゴシック" charset="0"/>
              </a:rPr>
              <a:t>THz</a:t>
            </a:r>
            <a:r>
              <a:rPr lang="ja-JP" altLang="en-US" sz="1200" dirty="0" smtClean="0">
                <a:latin typeface="ＭＳ ゴシック" charset="0"/>
                <a:ea typeface="ＭＳ ゴシック" charset="0"/>
                <a:cs typeface="ＭＳ ゴシック" charset="0"/>
              </a:rPr>
              <a:t>コム分光法があります。</a:t>
            </a:r>
            <a:endParaRPr lang="en-US" altLang="ja-JP" sz="1200" dirty="0" smtClean="0">
              <a:latin typeface="ＭＳ ゴシック" charset="0"/>
              <a:ea typeface="ＭＳ ゴシック" charset="0"/>
              <a:cs typeface="ＭＳ ゴシック" charset="0"/>
            </a:endParaRPr>
          </a:p>
          <a:p>
            <a:pPr eaLnBrk="1" hangingPunct="1"/>
            <a:r>
              <a:rPr kumimoji="1" lang="ja-JP" altLang="en-US" sz="1200" b="0" i="0" kern="1200" dirty="0" smtClean="0">
                <a:solidFill>
                  <a:schemeClr val="tx1"/>
                </a:solidFill>
                <a:effectLst/>
                <a:latin typeface="+mn-lt"/>
                <a:ea typeface="+mn-ea"/>
                <a:cs typeface="+mn-cs"/>
              </a:rPr>
              <a:t>２台の繰り返し周波数はわずかに異なるように安定化制御されています。ＴＨ</a:t>
            </a:r>
            <a:r>
              <a:rPr kumimoji="1" lang="en-US" altLang="ja-JP" sz="1200" b="0" i="0" kern="1200" dirty="0" smtClean="0">
                <a:solidFill>
                  <a:schemeClr val="tx1"/>
                </a:solidFill>
                <a:effectLst/>
                <a:latin typeface="+mn-lt"/>
                <a:ea typeface="+mn-ea"/>
                <a:cs typeface="+mn-cs"/>
              </a:rPr>
              <a:t>z</a:t>
            </a:r>
            <a:r>
              <a:rPr kumimoji="1" lang="ja-JP" altLang="en-US" sz="1200" b="0" i="0" kern="1200" dirty="0" smtClean="0">
                <a:solidFill>
                  <a:schemeClr val="tx1"/>
                </a:solidFill>
                <a:effectLst/>
                <a:latin typeface="+mn-lt"/>
                <a:ea typeface="+mn-ea"/>
                <a:cs typeface="+mn-cs"/>
              </a:rPr>
              <a:t>発生用光伝導アンテナにレーザー光が入射するとＴＨ</a:t>
            </a:r>
            <a:r>
              <a:rPr kumimoji="1" lang="en-US" altLang="ja-JP" sz="1200" b="0" i="0" kern="1200" dirty="0" smtClean="0">
                <a:solidFill>
                  <a:schemeClr val="tx1"/>
                </a:solidFill>
                <a:effectLst/>
                <a:latin typeface="+mn-lt"/>
                <a:ea typeface="+mn-ea"/>
                <a:cs typeface="+mn-cs"/>
              </a:rPr>
              <a:t>z</a:t>
            </a:r>
            <a:r>
              <a:rPr kumimoji="1" lang="ja-JP" altLang="en-US" sz="1200" b="0" i="0" kern="1200" dirty="0" smtClean="0">
                <a:solidFill>
                  <a:schemeClr val="tx1"/>
                </a:solidFill>
                <a:effectLst/>
                <a:latin typeface="+mn-lt"/>
                <a:ea typeface="+mn-ea"/>
                <a:cs typeface="+mn-cs"/>
              </a:rPr>
              <a:t>コムが放射されます。一方、</a:t>
            </a:r>
            <a:r>
              <a:rPr kumimoji="1" lang="en-US" altLang="ja-JP" sz="1200" b="0" i="0" kern="1200" dirty="0" smtClean="0">
                <a:solidFill>
                  <a:schemeClr val="tx1"/>
                </a:solidFill>
                <a:effectLst/>
                <a:latin typeface="+mn-lt"/>
                <a:ea typeface="+mn-ea"/>
                <a:cs typeface="+mn-cs"/>
              </a:rPr>
              <a:t>PC</a:t>
            </a:r>
            <a:r>
              <a:rPr kumimoji="1" lang="ja-JP" altLang="en-US" sz="1200" b="0" i="0" kern="1200" dirty="0" smtClean="0">
                <a:solidFill>
                  <a:schemeClr val="tx1"/>
                </a:solidFill>
                <a:effectLst/>
                <a:latin typeface="+mn-lt"/>
                <a:ea typeface="+mn-ea"/>
                <a:cs typeface="+mn-cs"/>
              </a:rPr>
              <a:t>コムが誘起された光伝導アンテナに</a:t>
            </a:r>
            <a:r>
              <a:rPr kumimoji="1" lang="en-US" altLang="ja-JP" sz="1200" b="0" i="0" kern="1200" dirty="0" smtClean="0">
                <a:solidFill>
                  <a:schemeClr val="tx1"/>
                </a:solidFill>
                <a:effectLst/>
                <a:latin typeface="+mn-lt"/>
                <a:ea typeface="+mn-ea"/>
                <a:cs typeface="+mn-cs"/>
              </a:rPr>
              <a:t>THz</a:t>
            </a:r>
            <a:r>
              <a:rPr kumimoji="1" lang="ja-JP" altLang="en-US" sz="1200" b="0" i="0" kern="1200" dirty="0" smtClean="0">
                <a:solidFill>
                  <a:schemeClr val="tx1"/>
                </a:solidFill>
                <a:effectLst/>
                <a:latin typeface="+mn-lt"/>
                <a:ea typeface="+mn-ea"/>
                <a:cs typeface="+mn-cs"/>
              </a:rPr>
              <a:t>コムが入射されると、光伝導ミキシングにより、両コムのビート周波数（</a:t>
            </a:r>
            <a:r>
              <a:rPr kumimoji="1" lang="en-US" altLang="ja-JP" sz="1200" b="0" i="0" kern="1200" dirty="0" smtClean="0">
                <a:solidFill>
                  <a:schemeClr val="tx1"/>
                </a:solidFill>
                <a:effectLst/>
                <a:latin typeface="+mn-lt"/>
                <a:ea typeface="+mn-ea"/>
                <a:cs typeface="+mn-cs"/>
              </a:rPr>
              <a:t>=</a:t>
            </a:r>
            <a:r>
              <a:rPr kumimoji="1" lang="en-US" altLang="ja-JP" sz="1200" b="0" i="0" kern="1200" dirty="0" err="1" smtClean="0">
                <a:solidFill>
                  <a:schemeClr val="tx1"/>
                </a:solidFill>
                <a:effectLst/>
                <a:latin typeface="+mn-lt"/>
                <a:ea typeface="+mn-ea"/>
                <a:cs typeface="+mn-cs"/>
              </a:rPr>
              <a:t>Δf</a:t>
            </a:r>
            <a:r>
              <a:rPr kumimoji="1" lang="ja-JP" altLang="en-US" sz="1200" b="0" i="0" kern="1200" dirty="0" smtClean="0">
                <a:solidFill>
                  <a:schemeClr val="tx1"/>
                </a:solidFill>
                <a:effectLst/>
                <a:latin typeface="+mn-lt"/>
                <a:ea typeface="+mn-ea"/>
                <a:cs typeface="+mn-cs"/>
              </a:rPr>
              <a:t>）を周波数間隔とする２次的な周波数コム（</a:t>
            </a:r>
            <a:r>
              <a:rPr kumimoji="1" lang="en-US" altLang="ja-JP" sz="1200" b="0" i="0" kern="1200" dirty="0" err="1" smtClean="0">
                <a:solidFill>
                  <a:schemeClr val="tx1"/>
                </a:solidFill>
                <a:effectLst/>
                <a:latin typeface="+mn-lt"/>
                <a:ea typeface="+mn-ea"/>
                <a:cs typeface="+mn-cs"/>
              </a:rPr>
              <a:t>Δf</a:t>
            </a:r>
            <a:r>
              <a:rPr kumimoji="1" lang="en-US" altLang="ja-JP" sz="1200" b="0" i="0" kern="1200" dirty="0" smtClean="0">
                <a:solidFill>
                  <a:schemeClr val="tx1"/>
                </a:solidFill>
                <a:effectLst/>
                <a:latin typeface="+mn-lt"/>
                <a:ea typeface="+mn-ea"/>
                <a:cs typeface="+mn-cs"/>
              </a:rPr>
              <a:t>, 2Δf, 3Δf,......, </a:t>
            </a:r>
            <a:r>
              <a:rPr kumimoji="1" lang="en-US" altLang="ja-JP" sz="1200" b="0" i="0" kern="1200" dirty="0" err="1" smtClean="0">
                <a:solidFill>
                  <a:schemeClr val="tx1"/>
                </a:solidFill>
                <a:effectLst/>
                <a:latin typeface="+mn-lt"/>
                <a:ea typeface="+mn-ea"/>
                <a:cs typeface="+mn-cs"/>
              </a:rPr>
              <a:t>nΔf</a:t>
            </a:r>
            <a:r>
              <a:rPr kumimoji="1" lang="ja-JP" altLang="en-US" sz="1200" b="0" i="0" kern="1200" dirty="0" smtClean="0">
                <a:solidFill>
                  <a:schemeClr val="tx1"/>
                </a:solidFill>
                <a:effectLst/>
                <a:latin typeface="+mn-lt"/>
                <a:ea typeface="+mn-ea"/>
                <a:cs typeface="+mn-cs"/>
              </a:rPr>
              <a:t>）が</a:t>
            </a:r>
            <a:r>
              <a:rPr kumimoji="1" lang="en-US" altLang="ja-JP" sz="1200" b="0" i="0" kern="1200" dirty="0" smtClean="0">
                <a:solidFill>
                  <a:schemeClr val="tx1"/>
                </a:solidFill>
                <a:effectLst/>
                <a:latin typeface="+mn-lt"/>
                <a:ea typeface="+mn-ea"/>
                <a:cs typeface="+mn-cs"/>
              </a:rPr>
              <a:t>RF</a:t>
            </a:r>
            <a:r>
              <a:rPr kumimoji="1" lang="ja-JP" altLang="en-US" sz="1200" b="0" i="0" kern="1200" dirty="0" smtClean="0">
                <a:solidFill>
                  <a:schemeClr val="tx1"/>
                </a:solidFill>
                <a:effectLst/>
                <a:latin typeface="+mn-lt"/>
                <a:ea typeface="+mn-ea"/>
                <a:cs typeface="+mn-cs"/>
              </a:rPr>
              <a:t>領域に電気信号として発生することになります（</a:t>
            </a:r>
            <a:r>
              <a:rPr kumimoji="1" lang="en-US" altLang="ja-JP" sz="1200" b="0" i="0" kern="1200" dirty="0" smtClean="0">
                <a:solidFill>
                  <a:schemeClr val="tx1"/>
                </a:solidFill>
                <a:effectLst/>
                <a:latin typeface="+mn-lt"/>
                <a:ea typeface="+mn-ea"/>
                <a:cs typeface="+mn-cs"/>
              </a:rPr>
              <a:t>RF</a:t>
            </a:r>
            <a:r>
              <a:rPr kumimoji="1" lang="ja-JP" altLang="en-US" sz="1200" b="0" i="0" kern="1200" dirty="0" smtClean="0">
                <a:solidFill>
                  <a:schemeClr val="tx1"/>
                </a:solidFill>
                <a:effectLst/>
                <a:latin typeface="+mn-lt"/>
                <a:ea typeface="+mn-ea"/>
                <a:cs typeface="+mn-cs"/>
              </a:rPr>
              <a:t>コム）。この</a:t>
            </a:r>
            <a:r>
              <a:rPr kumimoji="1" lang="en-US" altLang="ja-JP" sz="1200" b="0" i="0" kern="1200" dirty="0" smtClean="0">
                <a:solidFill>
                  <a:schemeClr val="tx1"/>
                </a:solidFill>
                <a:effectLst/>
                <a:latin typeface="+mn-lt"/>
                <a:ea typeface="+mn-ea"/>
                <a:cs typeface="+mn-cs"/>
              </a:rPr>
              <a:t>RF</a:t>
            </a:r>
            <a:r>
              <a:rPr kumimoji="1" lang="ja-JP" altLang="en-US" sz="1200" b="0" i="0" kern="1200" dirty="0" smtClean="0">
                <a:solidFill>
                  <a:schemeClr val="tx1"/>
                </a:solidFill>
                <a:effectLst/>
                <a:latin typeface="+mn-lt"/>
                <a:ea typeface="+mn-ea"/>
                <a:cs typeface="+mn-cs"/>
              </a:rPr>
              <a:t>コムの周波数スケールは、</a:t>
            </a:r>
            <a:r>
              <a:rPr kumimoji="1" lang="en-US" altLang="ja-JP" sz="1200" b="0" i="0" kern="1200" dirty="0" smtClean="0">
                <a:solidFill>
                  <a:schemeClr val="tx1"/>
                </a:solidFill>
                <a:effectLst/>
                <a:latin typeface="+mn-lt"/>
                <a:ea typeface="+mn-ea"/>
                <a:cs typeface="+mn-cs"/>
              </a:rPr>
              <a:t>THz</a:t>
            </a:r>
            <a:r>
              <a:rPr kumimoji="1" lang="ja-JP" altLang="en-US" sz="1200" b="0" i="0" kern="1200" dirty="0" smtClean="0">
                <a:solidFill>
                  <a:schemeClr val="tx1"/>
                </a:solidFill>
                <a:effectLst/>
                <a:latin typeface="+mn-lt"/>
                <a:ea typeface="+mn-ea"/>
                <a:cs typeface="+mn-cs"/>
              </a:rPr>
              <a:t>コムの周波数スケールをある周波数縮小比率（</a:t>
            </a:r>
            <a:r>
              <a:rPr kumimoji="1" lang="en-US" altLang="ja-JP" sz="1200" b="0" i="0" kern="1200" dirty="0" smtClean="0">
                <a:solidFill>
                  <a:schemeClr val="tx1"/>
                </a:solidFill>
                <a:effectLst/>
                <a:latin typeface="+mn-lt"/>
                <a:ea typeface="+mn-ea"/>
                <a:cs typeface="+mn-cs"/>
              </a:rPr>
              <a:t>=f1/</a:t>
            </a:r>
            <a:r>
              <a:rPr kumimoji="1" lang="en-US" altLang="ja-JP" sz="1200" b="0" i="0" kern="1200" dirty="0" err="1" smtClean="0">
                <a:solidFill>
                  <a:schemeClr val="tx1"/>
                </a:solidFill>
                <a:effectLst/>
                <a:latin typeface="+mn-lt"/>
                <a:ea typeface="+mn-ea"/>
                <a:cs typeface="+mn-cs"/>
              </a:rPr>
              <a:t>Δf</a:t>
            </a:r>
            <a:r>
              <a:rPr kumimoji="1" lang="ja-JP" altLang="en-US" sz="1200" b="0" i="0" kern="1200" dirty="0" smtClean="0">
                <a:solidFill>
                  <a:schemeClr val="tx1"/>
                </a:solidFill>
                <a:effectLst/>
                <a:latin typeface="+mn-lt"/>
                <a:ea typeface="+mn-ea"/>
                <a:cs typeface="+mn-cs"/>
              </a:rPr>
              <a:t>）で正確にダウンスケーリングしたものであるので、この</a:t>
            </a:r>
            <a:r>
              <a:rPr kumimoji="1" lang="en-US" altLang="ja-JP" sz="1200" b="0" i="0" kern="1200" dirty="0" smtClean="0">
                <a:solidFill>
                  <a:schemeClr val="tx1"/>
                </a:solidFill>
                <a:effectLst/>
                <a:latin typeface="+mn-lt"/>
                <a:ea typeface="+mn-ea"/>
                <a:cs typeface="+mn-cs"/>
              </a:rPr>
              <a:t>RF</a:t>
            </a:r>
            <a:r>
              <a:rPr kumimoji="1" lang="ja-JP" altLang="en-US" sz="1200" b="0" i="0" kern="1200" dirty="0" smtClean="0">
                <a:solidFill>
                  <a:schemeClr val="tx1"/>
                </a:solidFill>
                <a:effectLst/>
                <a:latin typeface="+mn-lt"/>
                <a:ea typeface="+mn-ea"/>
                <a:cs typeface="+mn-cs"/>
              </a:rPr>
              <a:t>コムをスペクトラム・アナライザーで直接観測し、周波数軸を周波数縮小比率でリスケーリングすることにより、</a:t>
            </a:r>
            <a:r>
              <a:rPr kumimoji="1" lang="en-US" altLang="ja-JP" sz="1200" b="0" i="0" kern="1200" dirty="0" smtClean="0">
                <a:solidFill>
                  <a:schemeClr val="tx1"/>
                </a:solidFill>
                <a:effectLst/>
                <a:latin typeface="+mn-lt"/>
                <a:ea typeface="+mn-ea"/>
                <a:cs typeface="+mn-cs"/>
              </a:rPr>
              <a:t>THz</a:t>
            </a:r>
            <a:r>
              <a:rPr kumimoji="1" lang="ja-JP" altLang="en-US" sz="1200" b="0" i="0" kern="1200" dirty="0" smtClean="0">
                <a:solidFill>
                  <a:schemeClr val="tx1"/>
                </a:solidFill>
                <a:effectLst/>
                <a:latin typeface="+mn-lt"/>
                <a:ea typeface="+mn-ea"/>
                <a:cs typeface="+mn-cs"/>
              </a:rPr>
              <a:t>コムが正確に再現できます。このようにして再現された</a:t>
            </a:r>
            <a:r>
              <a:rPr kumimoji="1" lang="en-US" altLang="ja-JP" sz="1200" b="0" i="0" kern="1200" dirty="0" smtClean="0">
                <a:solidFill>
                  <a:schemeClr val="tx1"/>
                </a:solidFill>
                <a:effectLst/>
                <a:latin typeface="+mn-lt"/>
                <a:ea typeface="+mn-ea"/>
                <a:cs typeface="+mn-cs"/>
              </a:rPr>
              <a:t>THz</a:t>
            </a:r>
            <a:r>
              <a:rPr kumimoji="1" lang="ja-JP" altLang="en-US" sz="1200" b="0" i="0" kern="1200" dirty="0" smtClean="0">
                <a:solidFill>
                  <a:schemeClr val="tx1"/>
                </a:solidFill>
                <a:effectLst/>
                <a:latin typeface="+mn-lt"/>
                <a:ea typeface="+mn-ea"/>
                <a:cs typeface="+mn-cs"/>
              </a:rPr>
              <a:t>コムの確度はコム周波数間隔（モード同期周波数）及び周波数縮小比率の両安定性によって決定されるので、周波数標準器（ルビジウム原子時計）を参照信号源とした超精密レーザー制御によって</a:t>
            </a:r>
            <a:r>
              <a:rPr kumimoji="1" lang="en-US" altLang="ja-JP" sz="1200" b="0" i="0" kern="1200" dirty="0" smtClean="0">
                <a:solidFill>
                  <a:schemeClr val="tx1"/>
                </a:solidFill>
                <a:effectLst/>
                <a:latin typeface="+mn-lt"/>
                <a:ea typeface="+mn-ea"/>
                <a:cs typeface="+mn-cs"/>
              </a:rPr>
              <a:t>f1, f2</a:t>
            </a:r>
            <a:r>
              <a:rPr kumimoji="1" lang="ja-JP" altLang="en-US" sz="1200" b="0" i="0" kern="1200" dirty="0" smtClean="0">
                <a:solidFill>
                  <a:schemeClr val="tx1"/>
                </a:solidFill>
                <a:effectLst/>
                <a:latin typeface="+mn-lt"/>
                <a:ea typeface="+mn-ea"/>
                <a:cs typeface="+mn-cs"/>
              </a:rPr>
              <a:t>及び</a:t>
            </a:r>
            <a:r>
              <a:rPr kumimoji="1" lang="en-US" altLang="ja-JP" sz="1200" b="0" i="0" kern="1200" dirty="0" err="1" smtClean="0">
                <a:solidFill>
                  <a:schemeClr val="tx1"/>
                </a:solidFill>
                <a:effectLst/>
                <a:latin typeface="+mn-lt"/>
                <a:ea typeface="+mn-ea"/>
                <a:cs typeface="+mn-cs"/>
              </a:rPr>
              <a:t>Δf</a:t>
            </a:r>
            <a:r>
              <a:rPr kumimoji="1" lang="ja-JP" altLang="en-US" sz="1200" b="0" i="0" kern="1200" dirty="0" smtClean="0">
                <a:solidFill>
                  <a:schemeClr val="tx1"/>
                </a:solidFill>
                <a:effectLst/>
                <a:latin typeface="+mn-lt"/>
                <a:ea typeface="+mn-ea"/>
                <a:cs typeface="+mn-cs"/>
              </a:rPr>
              <a:t>を極安定化することにより、極めて高確度かつ高安定な分光計測が可能になります。一方、スペクトル分解能は</a:t>
            </a:r>
            <a:r>
              <a:rPr kumimoji="1" lang="en-US" altLang="ja-JP" sz="1200" b="0" i="0" kern="1200" dirty="0" smtClean="0">
                <a:solidFill>
                  <a:schemeClr val="tx1"/>
                </a:solidFill>
                <a:effectLst/>
                <a:latin typeface="+mn-lt"/>
                <a:ea typeface="+mn-ea"/>
                <a:cs typeface="+mn-cs"/>
              </a:rPr>
              <a:t>THz</a:t>
            </a:r>
            <a:r>
              <a:rPr kumimoji="1" lang="ja-JP" altLang="en-US" sz="1200" b="0" i="0" kern="1200" dirty="0" smtClean="0">
                <a:solidFill>
                  <a:schemeClr val="tx1"/>
                </a:solidFill>
                <a:effectLst/>
                <a:latin typeface="+mn-lt"/>
                <a:ea typeface="+mn-ea"/>
                <a:cs typeface="+mn-cs"/>
              </a:rPr>
              <a:t>コムの単位目盛りであるモード同期周波数（</a:t>
            </a:r>
            <a:r>
              <a:rPr kumimoji="1" lang="en-US" altLang="ja-JP" sz="1200" b="0" i="0" kern="1200" dirty="0" smtClean="0">
                <a:solidFill>
                  <a:schemeClr val="tx1"/>
                </a:solidFill>
                <a:effectLst/>
                <a:latin typeface="+mn-lt"/>
                <a:ea typeface="+mn-ea"/>
                <a:cs typeface="+mn-cs"/>
              </a:rPr>
              <a:t>=f1</a:t>
            </a:r>
            <a:r>
              <a:rPr kumimoji="1" lang="ja-JP" altLang="en-US" sz="1200" b="0" i="0" kern="1200" dirty="0" smtClean="0">
                <a:solidFill>
                  <a:schemeClr val="tx1"/>
                </a:solidFill>
                <a:effectLst/>
                <a:latin typeface="+mn-lt"/>
                <a:ea typeface="+mn-ea"/>
                <a:cs typeface="+mn-cs"/>
              </a:rPr>
              <a:t>）となります。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24C4BB6B-73B8-48CB-8641-B5D73BAAC7A4}" type="slidenum">
              <a:rPr kumimoji="1" lang="ja-JP" altLang="en-US" smtClean="0"/>
              <a:t>6</a:t>
            </a:fld>
            <a:endParaRPr kumimoji="1" lang="ja-JP" altLang="en-US"/>
          </a:p>
        </p:txBody>
      </p:sp>
    </p:spTree>
    <p:extLst>
      <p:ext uri="{BB962C8B-B14F-4D97-AF65-F5344CB8AC3E}">
        <p14:creationId xmlns:p14="http://schemas.microsoft.com/office/powerpoint/2010/main" val="3620894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この手法を時間領域で考えた手法が、非同期光サンプリング式</a:t>
            </a:r>
            <a:r>
              <a:rPr kumimoji="1" lang="en-US" altLang="ja-JP" dirty="0" err="1" smtClean="0"/>
              <a:t>THzTDS</a:t>
            </a:r>
            <a:r>
              <a:rPr kumimoji="1" lang="ja-JP" altLang="en-US" dirty="0" smtClean="0"/>
              <a:t>です。</a:t>
            </a:r>
            <a:endParaRPr kumimoji="1" lang="ja-JP" altLang="en-US" dirty="0"/>
          </a:p>
        </p:txBody>
      </p:sp>
      <p:sp>
        <p:nvSpPr>
          <p:cNvPr id="4" name="スライド番号プレースホルダー 3"/>
          <p:cNvSpPr>
            <a:spLocks noGrp="1"/>
          </p:cNvSpPr>
          <p:nvPr>
            <p:ph type="sldNum" sz="quarter" idx="10"/>
          </p:nvPr>
        </p:nvSpPr>
        <p:spPr/>
        <p:txBody>
          <a:bodyPr/>
          <a:lstStyle/>
          <a:p>
            <a:fld id="{24C4BB6B-73B8-48CB-8641-B5D73BAAC7A4}" type="slidenum">
              <a:rPr kumimoji="1" lang="ja-JP" altLang="en-US" smtClean="0"/>
              <a:t>7</a:t>
            </a:fld>
            <a:endParaRPr kumimoji="1" lang="ja-JP" altLang="en-US"/>
          </a:p>
        </p:txBody>
      </p:sp>
    </p:spTree>
    <p:extLst>
      <p:ext uri="{BB962C8B-B14F-4D97-AF65-F5344CB8AC3E}">
        <p14:creationId xmlns:p14="http://schemas.microsoft.com/office/powerpoint/2010/main" val="3543934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先ほど林が説明したので簡単に説明させていただきます。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コムの間隔が違う別のコムを用意します。ただし</a:t>
            </a:r>
            <a:r>
              <a:rPr kumimoji="1" lang="en-US" altLang="ja-JP" dirty="0" smtClean="0"/>
              <a:t>CWTH</a:t>
            </a:r>
            <a:r>
              <a:rPr kumimoji="1" lang="ja-JP" altLang="en-US" dirty="0" err="1" smtClean="0"/>
              <a:t>ｚ</a:t>
            </a:r>
            <a:r>
              <a:rPr kumimoji="1" lang="ja-JP" altLang="en-US" dirty="0" smtClean="0"/>
              <a:t>波は共通にします。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24C4BB6B-73B8-48CB-8641-B5D73BAAC7A4}" type="slidenum">
              <a:rPr kumimoji="1" lang="ja-JP" altLang="en-US" smtClean="0"/>
              <a:t>9</a:t>
            </a:fld>
            <a:endParaRPr kumimoji="1" lang="ja-JP" altLang="en-US"/>
          </a:p>
        </p:txBody>
      </p:sp>
    </p:spTree>
    <p:extLst>
      <p:ext uri="{BB962C8B-B14F-4D97-AF65-F5344CB8AC3E}">
        <p14:creationId xmlns:p14="http://schemas.microsoft.com/office/powerpoint/2010/main" val="2787001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4C4BB6B-73B8-48CB-8641-B5D73BAAC7A4}" type="slidenum">
              <a:rPr kumimoji="1" lang="ja-JP" altLang="en-US" smtClean="0"/>
              <a:t>11</a:t>
            </a:fld>
            <a:endParaRPr kumimoji="1" lang="ja-JP" altLang="en-US"/>
          </a:p>
        </p:txBody>
      </p:sp>
    </p:spTree>
    <p:extLst>
      <p:ext uri="{BB962C8B-B14F-4D97-AF65-F5344CB8AC3E}">
        <p14:creationId xmlns:p14="http://schemas.microsoft.com/office/powerpoint/2010/main" val="633248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3AEF94D-D5A1-4E31-A37D-99B968F62685}" type="slidenum">
              <a:rPr kumimoji="1" lang="ja-JP" altLang="en-US" smtClean="0"/>
              <a:t>12</a:t>
            </a:fld>
            <a:endParaRPr kumimoji="1" lang="ja-JP" altLang="en-US"/>
          </a:p>
        </p:txBody>
      </p:sp>
    </p:spTree>
    <p:extLst>
      <p:ext uri="{BB962C8B-B14F-4D97-AF65-F5344CB8AC3E}">
        <p14:creationId xmlns:p14="http://schemas.microsoft.com/office/powerpoint/2010/main" val="658768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4C4BB6B-73B8-48CB-8641-B5D73BAAC7A4}" type="slidenum">
              <a:rPr kumimoji="1" lang="ja-JP" altLang="en-US" smtClean="0"/>
              <a:t>16</a:t>
            </a:fld>
            <a:endParaRPr kumimoji="1" lang="ja-JP" altLang="en-US"/>
          </a:p>
        </p:txBody>
      </p:sp>
    </p:spTree>
    <p:extLst>
      <p:ext uri="{BB962C8B-B14F-4D97-AF65-F5344CB8AC3E}">
        <p14:creationId xmlns:p14="http://schemas.microsoft.com/office/powerpoint/2010/main" val="1300999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5EE5129-A25D-4AC8-9891-6A773E37F3F7}" type="slidenum">
              <a:rPr kumimoji="1" lang="ja-JP" altLang="en-US" smtClean="0"/>
              <a:t>17</a:t>
            </a:fld>
            <a:endParaRPr kumimoji="1" lang="ja-JP" altLang="en-US"/>
          </a:p>
        </p:txBody>
      </p:sp>
    </p:spTree>
    <p:extLst>
      <p:ext uri="{BB962C8B-B14F-4D97-AF65-F5344CB8AC3E}">
        <p14:creationId xmlns:p14="http://schemas.microsoft.com/office/powerpoint/2010/main" val="403671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fld id="{D5FB022E-1F78-4E0E-8F73-CCE9B2CE71A0}" type="datetimeFigureOut">
              <a:rPr kumimoji="1" lang="ja-JP" altLang="en-US" smtClean="0"/>
              <a:t>2014/8/4</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30C24394-6C73-4A70-84C8-733E302D9C49}" type="slidenum">
              <a:rPr kumimoji="1" lang="ja-JP" altLang="en-US" smtClean="0"/>
              <a:t>‹#›</a:t>
            </a:fld>
            <a:endParaRPr kumimoji="1" lang="ja-JP" alt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D5FB022E-1F78-4E0E-8F73-CCE9B2CE71A0}" type="datetimeFigureOut">
              <a:rPr kumimoji="1" lang="ja-JP" altLang="en-US" smtClean="0"/>
              <a:t>2014/8/4</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30C24394-6C73-4A70-84C8-733E302D9C49}" type="slidenum">
              <a:rPr kumimoji="1" lang="ja-JP" altLang="en-US" smtClean="0"/>
              <a:t>‹#›</a:t>
            </a:fld>
            <a:endParaRPr kumimoji="1" lang="ja-JP"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685801" y="609600"/>
            <a:ext cx="5688623"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D5FB022E-1F78-4E0E-8F73-CCE9B2CE71A0}" type="datetimeFigureOut">
              <a:rPr kumimoji="1" lang="ja-JP" altLang="en-US" smtClean="0"/>
              <a:t>2014/8/4</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30C24394-6C73-4A70-84C8-733E302D9C49}" type="slidenum">
              <a:rPr kumimoji="1" lang="ja-JP" altLang="en-US" smtClean="0"/>
              <a:t>‹#›</a:t>
            </a:fld>
            <a:endParaRPr kumimoji="1" lang="ja-JP"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685800" y="609600"/>
            <a:ext cx="7772400" cy="5486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685800" y="6248400"/>
            <a:ext cx="1905000" cy="457200"/>
          </a:xfrm>
        </p:spPr>
        <p:txBody>
          <a:bodyPr/>
          <a:lstStyle>
            <a:lvl1pPr>
              <a:defRPr/>
            </a:lvl1pPr>
          </a:lstStyle>
          <a:p>
            <a:fld id="{D5FB022E-1F78-4E0E-8F73-CCE9B2CE71A0}" type="datetimeFigureOut">
              <a:rPr kumimoji="1" lang="ja-JP" altLang="en-US" smtClean="0"/>
              <a:t>2014/8/4</a:t>
            </a:fld>
            <a:endParaRPr kumimoji="1" lang="ja-JP" altLang="en-US"/>
          </a:p>
        </p:txBody>
      </p:sp>
      <p:sp>
        <p:nvSpPr>
          <p:cNvPr id="4" name="フッター プレースホルダ 3"/>
          <p:cNvSpPr>
            <a:spLocks noGrp="1"/>
          </p:cNvSpPr>
          <p:nvPr>
            <p:ph type="ftr" sz="quarter" idx="11"/>
          </p:nvPr>
        </p:nvSpPr>
        <p:spPr>
          <a:xfrm>
            <a:off x="3124200" y="6248400"/>
            <a:ext cx="2895600" cy="457200"/>
          </a:xfrm>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a:xfrm>
            <a:off x="6553200" y="6248400"/>
            <a:ext cx="1905000" cy="457200"/>
          </a:xfrm>
        </p:spPr>
        <p:txBody>
          <a:bodyPr/>
          <a:lstStyle>
            <a:lvl1pPr>
              <a:defRPr smtClean="0"/>
            </a:lvl1pPr>
          </a:lstStyle>
          <a:p>
            <a:fld id="{30C24394-6C73-4A70-84C8-733E302D9C49}"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D5FB022E-1F78-4E0E-8F73-CCE9B2CE71A0}" type="datetimeFigureOut">
              <a:rPr kumimoji="1" lang="ja-JP" altLang="en-US" smtClean="0"/>
              <a:t>2014/8/4</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30C24394-6C73-4A70-84C8-733E302D9C49}" type="slidenum">
              <a:rPr kumimoji="1" lang="ja-JP" altLang="en-US" smtClean="0"/>
              <a:t>‹#›</a:t>
            </a:fld>
            <a:endParaRPr kumimoji="1" lang="ja-JP" alt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1"/>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 3"/>
          <p:cNvSpPr>
            <a:spLocks noGrp="1"/>
          </p:cNvSpPr>
          <p:nvPr>
            <p:ph type="dt" sz="half" idx="10"/>
          </p:nvPr>
        </p:nvSpPr>
        <p:spPr/>
        <p:txBody>
          <a:bodyPr/>
          <a:lstStyle>
            <a:lvl1pPr>
              <a:defRPr/>
            </a:lvl1pPr>
          </a:lstStyle>
          <a:p>
            <a:fld id="{D5FB022E-1F78-4E0E-8F73-CCE9B2CE71A0}" type="datetimeFigureOut">
              <a:rPr kumimoji="1" lang="ja-JP" altLang="en-US" smtClean="0"/>
              <a:t>2014/8/4</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30C24394-6C73-4A70-84C8-733E302D9C49}" type="slidenum">
              <a:rPr kumimoji="1" lang="ja-JP" altLang="en-US" smtClean="0"/>
              <a:t>‹#›</a:t>
            </a:fld>
            <a:endParaRPr kumimoji="1" lang="ja-JP"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685800"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fld id="{D5FB022E-1F78-4E0E-8F73-CCE9B2CE71A0}" type="datetimeFigureOut">
              <a:rPr kumimoji="1" lang="ja-JP" altLang="en-US" smtClean="0"/>
              <a:t>2014/8/4</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30C24394-6C73-4A70-84C8-733E302D9C49}" type="slidenum">
              <a:rPr kumimoji="1" lang="ja-JP" altLang="en-US" smtClean="0"/>
              <a:t>‹#›</a:t>
            </a:fld>
            <a:endParaRPr kumimoji="1" lang="ja-JP"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fld id="{D5FB022E-1F78-4E0E-8F73-CCE9B2CE71A0}" type="datetimeFigureOut">
              <a:rPr kumimoji="1" lang="ja-JP" altLang="en-US" smtClean="0"/>
              <a:t>2014/8/4</a:t>
            </a:fld>
            <a:endParaRPr kumimoji="1" lang="ja-JP" altLang="en-US"/>
          </a:p>
        </p:txBody>
      </p:sp>
      <p:sp>
        <p:nvSpPr>
          <p:cNvPr id="8" name="フッター プレースホルダ 7"/>
          <p:cNvSpPr>
            <a:spLocks noGrp="1"/>
          </p:cNvSpPr>
          <p:nvPr>
            <p:ph type="ftr" sz="quarter" idx="11"/>
          </p:nvPr>
        </p:nvSpPr>
        <p:spPr/>
        <p:txBody>
          <a:bodyPr/>
          <a:lstStyle>
            <a:lvl1pPr>
              <a:defRPr/>
            </a:lvl1pPr>
          </a:lstStyle>
          <a:p>
            <a:endParaRPr kumimoji="1" lang="ja-JP" altLang="en-US"/>
          </a:p>
        </p:txBody>
      </p:sp>
      <p:sp>
        <p:nvSpPr>
          <p:cNvPr id="9" name="スライド番号プレースホルダ 8"/>
          <p:cNvSpPr>
            <a:spLocks noGrp="1"/>
          </p:cNvSpPr>
          <p:nvPr>
            <p:ph type="sldNum" sz="quarter" idx="12"/>
          </p:nvPr>
        </p:nvSpPr>
        <p:spPr/>
        <p:txBody>
          <a:bodyPr/>
          <a:lstStyle>
            <a:lvl1pPr>
              <a:defRPr smtClean="0"/>
            </a:lvl1pPr>
          </a:lstStyle>
          <a:p>
            <a:fld id="{30C24394-6C73-4A70-84C8-733E302D9C49}" type="slidenum">
              <a:rPr kumimoji="1" lang="ja-JP" altLang="en-US" smtClean="0"/>
              <a:t>‹#›</a:t>
            </a:fld>
            <a:endParaRPr kumimoji="1" lang="ja-JP"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fld id="{D5FB022E-1F78-4E0E-8F73-CCE9B2CE71A0}" type="datetimeFigureOut">
              <a:rPr kumimoji="1" lang="ja-JP" altLang="en-US" smtClean="0"/>
              <a:t>2014/8/4</a:t>
            </a:fld>
            <a:endParaRPr kumimoji="1" lang="ja-JP" altLang="en-US"/>
          </a:p>
        </p:txBody>
      </p:sp>
      <p:sp>
        <p:nvSpPr>
          <p:cNvPr id="4" name="フッター プレースホルダ 3"/>
          <p:cNvSpPr>
            <a:spLocks noGrp="1"/>
          </p:cNvSpPr>
          <p:nvPr>
            <p:ph type="ftr" sz="quarter" idx="11"/>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p:txBody>
          <a:bodyPr/>
          <a:lstStyle>
            <a:lvl1pPr>
              <a:defRPr smtClean="0"/>
            </a:lvl1pPr>
          </a:lstStyle>
          <a:p>
            <a:fld id="{30C24394-6C73-4A70-84C8-733E302D9C49}" type="slidenum">
              <a:rPr kumimoji="1" lang="ja-JP" altLang="en-US" smtClean="0"/>
              <a:t>‹#›</a:t>
            </a:fld>
            <a:endParaRPr kumimoji="1" lang="ja-JP"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D5FB022E-1F78-4E0E-8F73-CCE9B2CE71A0}" type="datetimeFigureOut">
              <a:rPr kumimoji="1" lang="ja-JP" altLang="en-US" smtClean="0"/>
              <a:t>2014/8/4</a:t>
            </a:fld>
            <a:endParaRPr kumimoji="1" lang="ja-JP" altLang="en-US"/>
          </a:p>
        </p:txBody>
      </p:sp>
      <p:sp>
        <p:nvSpPr>
          <p:cNvPr id="3" name="フッター プレースホルダ 2"/>
          <p:cNvSpPr>
            <a:spLocks noGrp="1"/>
          </p:cNvSpPr>
          <p:nvPr>
            <p:ph type="ftr" sz="quarter" idx="11"/>
          </p:nvPr>
        </p:nvSpPr>
        <p:spPr/>
        <p:txBody>
          <a:bodyPr/>
          <a:lstStyle>
            <a:lvl1pPr>
              <a:defRPr/>
            </a:lvl1pPr>
          </a:lstStyle>
          <a:p>
            <a:endParaRPr kumimoji="1" lang="ja-JP" altLang="en-US"/>
          </a:p>
        </p:txBody>
      </p:sp>
      <p:sp>
        <p:nvSpPr>
          <p:cNvPr id="4" name="スライド番号プレースホルダ 3"/>
          <p:cNvSpPr>
            <a:spLocks noGrp="1"/>
          </p:cNvSpPr>
          <p:nvPr>
            <p:ph type="sldNum" sz="quarter" idx="12"/>
          </p:nvPr>
        </p:nvSpPr>
        <p:spPr/>
        <p:txBody>
          <a:bodyPr/>
          <a:lstStyle>
            <a:lvl1pPr>
              <a:defRPr smtClean="0"/>
            </a:lvl1pPr>
          </a:lstStyle>
          <a:p>
            <a:fld id="{30C24394-6C73-4A70-84C8-733E302D9C49}" type="slidenum">
              <a:rPr kumimoji="1" lang="ja-JP" altLang="en-US" smtClean="0"/>
              <a:t>‹#›</a:t>
            </a:fld>
            <a:endParaRPr kumimoji="1" lang="ja-JP"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435"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D5FB022E-1F78-4E0E-8F73-CCE9B2CE71A0}" type="datetimeFigureOut">
              <a:rPr kumimoji="1" lang="ja-JP" altLang="en-US" smtClean="0"/>
              <a:t>2014/8/4</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30C24394-6C73-4A70-84C8-733E302D9C49}" type="slidenum">
              <a:rPr kumimoji="1" lang="ja-JP" altLang="en-US" smtClean="0"/>
              <a:t>‹#›</a:t>
            </a:fld>
            <a:endParaRPr kumimoji="1" lang="ja-JP"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D5FB022E-1F78-4E0E-8F73-CCE9B2CE71A0}" type="datetimeFigureOut">
              <a:rPr kumimoji="1" lang="ja-JP" altLang="en-US" smtClean="0"/>
              <a:t>2014/8/4</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30C24394-6C73-4A70-84C8-733E302D9C49}" type="slidenum">
              <a:rPr kumimoji="1" lang="ja-JP" altLang="en-US" smtClean="0"/>
              <a:t>‹#›</a:t>
            </a:fld>
            <a:endParaRPr kumimoji="1" lang="ja-JP"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charset="-128"/>
                <a:cs typeface="ＭＳ Ｐゴシック" charset="-128"/>
              </a:defRPr>
            </a:lvl1pPr>
          </a:lstStyle>
          <a:p>
            <a:fld id="{D5FB022E-1F78-4E0E-8F73-CCE9B2CE71A0}" type="datetimeFigureOut">
              <a:rPr kumimoji="1" lang="ja-JP" altLang="en-US" smtClean="0"/>
              <a:t>2014/8/4</a:t>
            </a:fld>
            <a:endParaRPr kumimoji="1" lang="ja-JP"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ＭＳ Ｐゴシック" charset="-128"/>
                <a:cs typeface="ＭＳ Ｐゴシック" charset="-128"/>
              </a:defRPr>
            </a:lvl1pPr>
          </a:lstStyle>
          <a:p>
            <a:endParaRPr kumimoji="1" lang="ja-JP"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ea typeface="ＭＳ Ｐゴシック" charset="-128"/>
                <a:cs typeface="ＭＳ Ｐゴシック" charset="-128"/>
              </a:defRPr>
            </a:lvl1pPr>
          </a:lstStyle>
          <a:p>
            <a:fld id="{30C24394-6C73-4A70-84C8-733E302D9C49}" type="slidenum">
              <a:rPr kumimoji="1" lang="ja-JP" altLang="en-US" smtClean="0"/>
              <a:t>‹#›</a:t>
            </a:fld>
            <a:endParaRPr kumimoji="1" lang="ja-JP" altLang="en-US"/>
          </a:p>
        </p:txBody>
      </p:sp>
      <p:sp>
        <p:nvSpPr>
          <p:cNvPr id="95" name="Rectangle 7"/>
          <p:cNvSpPr>
            <a:spLocks noChangeArrowheads="1"/>
          </p:cNvSpPr>
          <p:nvPr/>
        </p:nvSpPr>
        <p:spPr bwMode="auto">
          <a:xfrm>
            <a:off x="0" y="381001"/>
            <a:ext cx="9130812" cy="55563"/>
          </a:xfrm>
          <a:prstGeom prst="rect">
            <a:avLst/>
          </a:prstGeom>
          <a:solidFill>
            <a:srgbClr val="00279F"/>
          </a:solidFill>
          <a:ln w="12700">
            <a:solidFill>
              <a:srgbClr val="00279F"/>
            </a:solidFill>
            <a:miter lim="800000"/>
            <a:headEnd/>
            <a:tailEnd/>
          </a:ln>
          <a:effectLst/>
        </p:spPr>
        <p:txBody>
          <a:bodyPr>
            <a:prstTxWarp prst="textNoShape">
              <a:avLst/>
            </a:prstTxWarp>
          </a:bodyPr>
          <a:lstStyle/>
          <a:p>
            <a:pPr defTabSz="762000"/>
            <a:endParaRPr lang="ja-JP" altLang="en-US" sz="2400">
              <a:latin typeface="Osaka" pitchFamily="-108" charset="-128"/>
              <a:ea typeface="Osaka" pitchFamily="-108" charset="-128"/>
              <a:cs typeface="Osaka" pitchFamily="-108" charset="-128"/>
            </a:endParaRPr>
          </a:p>
        </p:txBody>
      </p:sp>
      <p:sp>
        <p:nvSpPr>
          <p:cNvPr id="96" name="Rectangle 92"/>
          <p:cNvSpPr>
            <a:spLocks noChangeArrowheads="1"/>
          </p:cNvSpPr>
          <p:nvPr/>
        </p:nvSpPr>
        <p:spPr bwMode="auto">
          <a:xfrm>
            <a:off x="0" y="1"/>
            <a:ext cx="2854372" cy="366767"/>
          </a:xfrm>
          <a:prstGeom prst="rect">
            <a:avLst/>
          </a:prstGeom>
          <a:noFill/>
          <a:ln w="12700">
            <a:noFill/>
            <a:miter lim="800000"/>
            <a:headEnd/>
            <a:tailEnd/>
          </a:ln>
          <a:effectLst/>
        </p:spPr>
        <p:txBody>
          <a:bodyPr wrap="none" lIns="90488" tIns="44450" rIns="90488" bIns="44450">
            <a:prstTxWarp prst="textNoShape">
              <a:avLst/>
            </a:prstTxWarp>
            <a:spAutoFit/>
          </a:bodyPr>
          <a:lstStyle/>
          <a:p>
            <a:pPr defTabSz="900113" eaLnBrk="0" hangingPunct="0"/>
            <a:r>
              <a:rPr lang="en-US" altLang="ja-JP" sz="1800" b="1" i="1" dirty="0" smtClean="0">
                <a:solidFill>
                  <a:srgbClr val="00279F"/>
                </a:solidFill>
                <a:ea typeface="Osaka" pitchFamily="-108" charset="-128"/>
                <a:cs typeface="Osaka" pitchFamily="-108" charset="-128"/>
              </a:rPr>
              <a:t>University of Tokushima</a:t>
            </a:r>
            <a:endParaRPr lang="en-US" altLang="ja-JP" sz="1800" b="1" i="1" dirty="0">
              <a:solidFill>
                <a:srgbClr val="00279F"/>
              </a:solidFill>
              <a:ea typeface="Osaka" pitchFamily="-108" charset="-128"/>
              <a:cs typeface="Osaka" pitchFamily="-108" charset="-128"/>
            </a:endParaRPr>
          </a:p>
        </p:txBody>
      </p:sp>
      <p:pic>
        <p:nvPicPr>
          <p:cNvPr id="97" name="Picture 93"/>
          <p:cNvPicPr>
            <a:picLocks noChangeAspect="1" noChangeArrowheads="1"/>
          </p:cNvPicPr>
          <p:nvPr/>
        </p:nvPicPr>
        <p:blipFill>
          <a:blip r:embed="rId14"/>
          <a:srcRect/>
          <a:stretch>
            <a:fillRect/>
          </a:stretch>
        </p:blipFill>
        <p:spPr bwMode="auto">
          <a:xfrm>
            <a:off x="5486400" y="0"/>
            <a:ext cx="3657600" cy="838200"/>
          </a:xfrm>
          <a:prstGeom prst="rect">
            <a:avLst/>
          </a:prstGeom>
          <a:noFill/>
          <a:ln w="12700">
            <a:noFill/>
            <a:miter lim="800000"/>
            <a:headEnd/>
            <a:tailEnd/>
          </a:ln>
          <a:effectLst/>
        </p:spPr>
      </p:pic>
      <p:pic>
        <p:nvPicPr>
          <p:cNvPr id="2050" name="Picture 2" descr="C:\Users\ichikawa\Desktop\IOS_logo-color-A-e.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957572" y="-76201"/>
            <a:ext cx="2838564" cy="54084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iming>
    <p:tnLst>
      <p:par>
        <p:cTn id="1" dur="indefinite" restart="never" nodeType="tmRoot"/>
      </p:par>
    </p:tnLst>
  </p:timing>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0.png"/><Relationship Id="rId1" Type="http://schemas.openxmlformats.org/officeDocument/2006/relationships/slideLayout" Target="../slideLayouts/slideLayout2.xml"/><Relationship Id="rId6" Type="http://schemas.openxmlformats.org/officeDocument/2006/relationships/image" Target="../media/image170.png"/><Relationship Id="rId5" Type="http://schemas.openxmlformats.org/officeDocument/2006/relationships/image" Target="../media/image160.png"/><Relationship Id="rId4" Type="http://schemas.openxmlformats.org/officeDocument/2006/relationships/image" Target="../media/image15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1.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image" Target="../media/image24.tiff"/><Relationship Id="rId1" Type="http://schemas.openxmlformats.org/officeDocument/2006/relationships/slideLayout" Target="../slideLayouts/slideLayout2.xml"/><Relationship Id="rId4" Type="http://schemas.openxmlformats.org/officeDocument/2006/relationships/image" Target="../media/image26.tiff"/></Relationships>
</file>

<file path=ppt/slides/_rels/slide14.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28.emf"/><Relationship Id="rId7" Type="http://schemas.openxmlformats.org/officeDocument/2006/relationships/image" Target="../media/image32.emf"/><Relationship Id="rId12" Type="http://schemas.openxmlformats.org/officeDocument/2006/relationships/image" Target="../media/image37.png"/><Relationship Id="rId2" Type="http://schemas.openxmlformats.org/officeDocument/2006/relationships/image" Target="../media/image27.emf"/><Relationship Id="rId1" Type="http://schemas.openxmlformats.org/officeDocument/2006/relationships/slideLayout" Target="../slideLayouts/slideLayout2.xml"/><Relationship Id="rId6" Type="http://schemas.openxmlformats.org/officeDocument/2006/relationships/image" Target="../media/image31.emf"/><Relationship Id="rId11" Type="http://schemas.openxmlformats.org/officeDocument/2006/relationships/image" Target="../media/image36.emf"/><Relationship Id="rId5" Type="http://schemas.openxmlformats.org/officeDocument/2006/relationships/image" Target="../media/image30.emf"/><Relationship Id="rId10" Type="http://schemas.openxmlformats.org/officeDocument/2006/relationships/image" Target="../media/image35.emf"/><Relationship Id="rId4" Type="http://schemas.openxmlformats.org/officeDocument/2006/relationships/image" Target="../media/image29.emf"/><Relationship Id="rId9" Type="http://schemas.openxmlformats.org/officeDocument/2006/relationships/image" Target="../media/image34.emf"/></Relationships>
</file>

<file path=ppt/slides/_rels/slide1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2.tiff"/><Relationship Id="rId4" Type="http://schemas.openxmlformats.org/officeDocument/2006/relationships/image" Target="../media/image41.tiff"/></Relationships>
</file>

<file path=ppt/slides/_rels/slide17.xml.rels><?xml version="1.0" encoding="UTF-8" standalone="yes"?>
<Relationships xmlns="http://schemas.openxmlformats.org/package/2006/relationships"><Relationship Id="rId3" Type="http://schemas.openxmlformats.org/officeDocument/2006/relationships/image" Target="../media/image43.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5.tiff"/><Relationship Id="rId2" Type="http://schemas.openxmlformats.org/officeDocument/2006/relationships/image" Target="../media/image44.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6.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3.tiff"/></Relationships>
</file>

<file path=ppt/slides/_rels/slide22.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53.tif"/><Relationship Id="rId13" Type="http://schemas.openxmlformats.org/officeDocument/2006/relationships/image" Target="../media/image58.tif"/><Relationship Id="rId3" Type="http://schemas.openxmlformats.org/officeDocument/2006/relationships/image" Target="../media/image48.tif"/><Relationship Id="rId7" Type="http://schemas.openxmlformats.org/officeDocument/2006/relationships/image" Target="../media/image52.tif"/><Relationship Id="rId12" Type="http://schemas.openxmlformats.org/officeDocument/2006/relationships/image" Target="../media/image57.tif"/><Relationship Id="rId17" Type="http://schemas.openxmlformats.org/officeDocument/2006/relationships/image" Target="../media/image62.tif"/><Relationship Id="rId2" Type="http://schemas.openxmlformats.org/officeDocument/2006/relationships/notesSlide" Target="../notesSlides/notesSlide11.xml"/><Relationship Id="rId16" Type="http://schemas.openxmlformats.org/officeDocument/2006/relationships/image" Target="../media/image61.tif"/><Relationship Id="rId1" Type="http://schemas.openxmlformats.org/officeDocument/2006/relationships/slideLayout" Target="../slideLayouts/slideLayout2.xml"/><Relationship Id="rId6" Type="http://schemas.openxmlformats.org/officeDocument/2006/relationships/image" Target="../media/image51.tif"/><Relationship Id="rId11" Type="http://schemas.openxmlformats.org/officeDocument/2006/relationships/image" Target="../media/image56.tif"/><Relationship Id="rId5" Type="http://schemas.openxmlformats.org/officeDocument/2006/relationships/image" Target="../media/image50.tif"/><Relationship Id="rId15" Type="http://schemas.openxmlformats.org/officeDocument/2006/relationships/image" Target="../media/image60.tif"/><Relationship Id="rId10" Type="http://schemas.openxmlformats.org/officeDocument/2006/relationships/image" Target="../media/image55.tif"/><Relationship Id="rId4" Type="http://schemas.openxmlformats.org/officeDocument/2006/relationships/image" Target="../media/image49.tif"/><Relationship Id="rId9" Type="http://schemas.openxmlformats.org/officeDocument/2006/relationships/image" Target="../media/image54.tif"/><Relationship Id="rId14" Type="http://schemas.openxmlformats.org/officeDocument/2006/relationships/image" Target="../media/image59.tif"/></Relationships>
</file>

<file path=ppt/slides/_rels/slide24.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1.png"/></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2.xml"/><Relationship Id="rId4" Type="http://schemas.openxmlformats.org/officeDocument/2006/relationships/image" Target="../media/image9.tif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171.png"/><Relationship Id="rId7" Type="http://schemas.openxmlformats.org/officeDocument/2006/relationships/image" Target="../media/image9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0.png"/><Relationship Id="rId5" Type="http://schemas.openxmlformats.org/officeDocument/2006/relationships/image" Target="../media/image70.png"/><Relationship Id="rId10" Type="http://schemas.openxmlformats.org/officeDocument/2006/relationships/image" Target="../media/image120.png"/><Relationship Id="rId4" Type="http://schemas.openxmlformats.org/officeDocument/2006/relationships/image" Target="../media/image60.png"/><Relationship Id="rId9" Type="http://schemas.openxmlformats.org/officeDocument/2006/relationships/image" Target="../media/image1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0528" y="1340768"/>
            <a:ext cx="9500592" cy="3168352"/>
          </a:xfrm>
        </p:spPr>
        <p:txBody>
          <a:bodyPr>
            <a:noAutofit/>
          </a:bodyPr>
          <a:lstStyle/>
          <a:p>
            <a:r>
              <a:rPr kumimoji="1" lang="en-US" altLang="ja-JP" sz="4800" dirty="0" smtClean="0"/>
              <a:t>Adaptive Sampling Dual THz </a:t>
            </a:r>
            <a:r>
              <a:rPr lang="en-US" altLang="ja-JP" sz="4800" dirty="0" smtClean="0"/>
              <a:t>C</a:t>
            </a:r>
            <a:r>
              <a:rPr kumimoji="1" lang="en-US" altLang="ja-JP" sz="4800" dirty="0" smtClean="0"/>
              <a:t>omb Spectroscopy</a:t>
            </a:r>
            <a:endParaRPr kumimoji="1" lang="ja-JP" altLang="en-US" sz="4000" dirty="0"/>
          </a:p>
        </p:txBody>
      </p:sp>
      <p:sp>
        <p:nvSpPr>
          <p:cNvPr id="3" name="サブタイトル 2"/>
          <p:cNvSpPr>
            <a:spLocks noGrp="1"/>
          </p:cNvSpPr>
          <p:nvPr>
            <p:ph type="subTitle" idx="1"/>
          </p:nvPr>
        </p:nvSpPr>
        <p:spPr>
          <a:xfrm>
            <a:off x="2339752" y="5301208"/>
            <a:ext cx="5936704" cy="697632"/>
          </a:xfrm>
        </p:spPr>
        <p:txBody>
          <a:bodyPr/>
          <a:lstStyle/>
          <a:p>
            <a:r>
              <a:rPr lang="en-US" altLang="ja-JP" dirty="0" smtClean="0">
                <a:solidFill>
                  <a:schemeClr val="tx1"/>
                </a:solidFill>
              </a:rPr>
              <a:t>8</a:t>
            </a:r>
            <a:r>
              <a:rPr lang="en-US" altLang="ja-JP" dirty="0" smtClean="0"/>
              <a:t>/4</a:t>
            </a:r>
            <a:r>
              <a:rPr kumimoji="1" lang="ja-JP" altLang="en-US" dirty="0" smtClean="0">
                <a:solidFill>
                  <a:schemeClr val="tx1"/>
                </a:solidFill>
              </a:rPr>
              <a:t>　　　</a:t>
            </a:r>
            <a:r>
              <a:rPr kumimoji="1" lang="en-US" altLang="ja-JP" dirty="0" smtClean="0">
                <a:solidFill>
                  <a:schemeClr val="tx1"/>
                </a:solidFill>
              </a:rPr>
              <a:t>M2</a:t>
            </a:r>
            <a:r>
              <a:rPr kumimoji="1" lang="ja-JP" altLang="en-US" dirty="0" smtClean="0">
                <a:solidFill>
                  <a:schemeClr val="tx1"/>
                </a:solidFill>
              </a:rPr>
              <a:t>　</a:t>
            </a:r>
            <a:r>
              <a:rPr kumimoji="1" lang="en-US" altLang="ja-JP" dirty="0" smtClean="0">
                <a:solidFill>
                  <a:schemeClr val="tx1"/>
                </a:solidFill>
              </a:rPr>
              <a:t>Ichikawa</a:t>
            </a:r>
            <a:endParaRPr kumimoji="1" lang="ja-JP" altLang="en-US" dirty="0">
              <a:solidFill>
                <a:schemeClr val="tx1"/>
              </a:solidFill>
            </a:endParaRPr>
          </a:p>
        </p:txBody>
      </p:sp>
    </p:spTree>
    <p:extLst>
      <p:ext uri="{BB962C8B-B14F-4D97-AF65-F5344CB8AC3E}">
        <p14:creationId xmlns:p14="http://schemas.microsoft.com/office/powerpoint/2010/main" val="340038004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8" name="テキスト ボックス 117"/>
              <p:cNvSpPr txBox="1"/>
              <p:nvPr/>
            </p:nvSpPr>
            <p:spPr>
              <a:xfrm>
                <a:off x="418143" y="1967317"/>
                <a:ext cx="3403600" cy="4901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kumimoji="1" lang="en-US" altLang="ja-JP" sz="2400" b="1" i="1" smtClean="0">
                              <a:solidFill>
                                <a:srgbClr val="FF0000"/>
                              </a:solidFill>
                              <a:latin typeface="Cambria Math"/>
                            </a:rPr>
                          </m:ctrlPr>
                        </m:sSubPr>
                        <m:e>
                          <m:r>
                            <a:rPr kumimoji="1" lang="en-US" altLang="ja-JP" sz="2400" b="1" i="1" smtClean="0">
                              <a:solidFill>
                                <a:srgbClr val="FF0000"/>
                              </a:solidFill>
                              <a:latin typeface="Cambria Math"/>
                            </a:rPr>
                            <m:t>𝒇</m:t>
                          </m:r>
                        </m:e>
                        <m:sub>
                          <m:r>
                            <a:rPr kumimoji="1" lang="en-US" altLang="ja-JP" sz="2400" b="1" i="1" smtClean="0">
                              <a:solidFill>
                                <a:srgbClr val="FF0000"/>
                              </a:solidFill>
                              <a:latin typeface="Cambria Math"/>
                            </a:rPr>
                            <m:t>𝒃𝒆𝒂𝒕</m:t>
                          </m:r>
                          <m:r>
                            <a:rPr kumimoji="1" lang="en-US" altLang="ja-JP" sz="2400" b="1" i="1" smtClean="0">
                              <a:solidFill>
                                <a:srgbClr val="FF0000"/>
                              </a:solidFill>
                              <a:latin typeface="Cambria Math"/>
                            </a:rPr>
                            <m:t>𝟏</m:t>
                          </m:r>
                        </m:sub>
                      </m:sSub>
                      <m:r>
                        <a:rPr kumimoji="1" lang="en-US" altLang="ja-JP" sz="2400" b="1" i="1" smtClean="0">
                          <a:solidFill>
                            <a:srgbClr val="FF0000"/>
                          </a:solidFill>
                          <a:latin typeface="Cambria Math"/>
                        </a:rPr>
                        <m:t>=</m:t>
                      </m:r>
                      <m:sSub>
                        <m:sSubPr>
                          <m:ctrlPr>
                            <a:rPr kumimoji="1" lang="en-US" altLang="ja-JP" sz="2400" b="1" i="1" smtClean="0">
                              <a:solidFill>
                                <a:srgbClr val="FF0000"/>
                              </a:solidFill>
                              <a:latin typeface="Cambria Math"/>
                            </a:rPr>
                          </m:ctrlPr>
                        </m:sSubPr>
                        <m:e>
                          <m:sSub>
                            <m:sSubPr>
                              <m:ctrlPr>
                                <a:rPr lang="en-US" altLang="ja-JP" sz="2400" b="1" i="1">
                                  <a:solidFill>
                                    <a:srgbClr val="FF0000"/>
                                  </a:solidFill>
                                  <a:latin typeface="Cambria Math"/>
                                </a:rPr>
                              </m:ctrlPr>
                            </m:sSubPr>
                            <m:e>
                              <m:r>
                                <a:rPr lang="en-US" altLang="ja-JP" sz="2400" b="1" i="1">
                                  <a:solidFill>
                                    <a:srgbClr val="FF0000"/>
                                  </a:solidFill>
                                  <a:latin typeface="Cambria Math"/>
                                </a:rPr>
                                <m:t>𝒇</m:t>
                              </m:r>
                            </m:e>
                            <m:sub>
                              <m:r>
                                <a:rPr lang="en-US" altLang="ja-JP" sz="2400" b="1" i="1">
                                  <a:solidFill>
                                    <a:srgbClr val="FF0000"/>
                                  </a:solidFill>
                                  <a:latin typeface="Cambria Math"/>
                                </a:rPr>
                                <m:t>𝑪𝑾</m:t>
                              </m:r>
                            </m:sub>
                          </m:sSub>
                          <m:r>
                            <a:rPr lang="en-US" altLang="ja-JP" sz="2400" b="1" i="1" smtClean="0">
                              <a:solidFill>
                                <a:srgbClr val="FF0000"/>
                              </a:solidFill>
                              <a:latin typeface="Cambria Math"/>
                            </a:rPr>
                            <m:t>−</m:t>
                          </m:r>
                          <m:r>
                            <a:rPr kumimoji="1" lang="en-US" altLang="ja-JP" sz="2400" b="1" i="1" smtClean="0">
                              <a:solidFill>
                                <a:srgbClr val="FF0000"/>
                              </a:solidFill>
                              <a:latin typeface="Cambria Math"/>
                            </a:rPr>
                            <m:t>𝒎𝒇</m:t>
                          </m:r>
                        </m:e>
                        <m:sub>
                          <m:r>
                            <a:rPr kumimoji="1" lang="en-US" altLang="ja-JP" sz="2400" b="1" i="1" smtClean="0">
                              <a:solidFill>
                                <a:srgbClr val="FF0000"/>
                              </a:solidFill>
                              <a:latin typeface="Cambria Math"/>
                            </a:rPr>
                            <m:t>𝒓𝒆𝒑</m:t>
                          </m:r>
                          <m:r>
                            <a:rPr kumimoji="1" lang="en-US" altLang="ja-JP" sz="2400" b="1" i="1" smtClean="0">
                              <a:solidFill>
                                <a:srgbClr val="FF0000"/>
                              </a:solidFill>
                              <a:latin typeface="Cambria Math"/>
                            </a:rPr>
                            <m:t>𝟏</m:t>
                          </m:r>
                        </m:sub>
                      </m:sSub>
                    </m:oMath>
                  </m:oMathPara>
                </a14:m>
                <a:endParaRPr kumimoji="1" lang="en-US" altLang="ja-JP" sz="2400" b="1" dirty="0" smtClean="0">
                  <a:solidFill>
                    <a:srgbClr val="FF0000"/>
                  </a:solidFill>
                </a:endParaRPr>
              </a:p>
            </p:txBody>
          </p:sp>
        </mc:Choice>
        <mc:Fallback xmlns="">
          <p:sp>
            <p:nvSpPr>
              <p:cNvPr id="118" name="テキスト ボックス 117"/>
              <p:cNvSpPr txBox="1">
                <a:spLocks noRot="1" noChangeAspect="1" noMove="1" noResize="1" noEditPoints="1" noAdjustHandles="1" noChangeArrowheads="1" noChangeShapeType="1" noTextEdit="1"/>
              </p:cNvSpPr>
              <p:nvPr/>
            </p:nvSpPr>
            <p:spPr>
              <a:xfrm>
                <a:off x="418143" y="1967317"/>
                <a:ext cx="3403600" cy="490199"/>
              </a:xfrm>
              <a:prstGeom prst="rect">
                <a:avLst/>
              </a:prstGeom>
              <a:blipFill rotWithShape="1">
                <a:blip r:embed="rId2"/>
                <a:stretch>
                  <a:fillRect l="-714" b="-10976"/>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正方形/長方形 20"/>
              <p:cNvSpPr/>
              <p:nvPr/>
            </p:nvSpPr>
            <p:spPr>
              <a:xfrm>
                <a:off x="4823232" y="1971919"/>
                <a:ext cx="3378200" cy="494751"/>
              </a:xfrm>
              <a:prstGeom prst="rect">
                <a:avLst/>
              </a:prstGeom>
              <a:ln>
                <a:solidFill>
                  <a:schemeClr val="tx1"/>
                </a:solidFill>
              </a:ln>
            </p:spPr>
            <p:txBody>
              <a:bodyPr wrap="square">
                <a:spAutoFit/>
              </a:bodyPr>
              <a:lstStyle/>
              <a:p>
                <a:pPr/>
                <a14:m>
                  <m:oMathPara xmlns:m="http://schemas.openxmlformats.org/officeDocument/2006/math">
                    <m:oMathParaPr>
                      <m:jc m:val="center"/>
                    </m:oMathParaPr>
                    <m:oMath xmlns:m="http://schemas.openxmlformats.org/officeDocument/2006/math">
                      <m:sSub>
                        <m:sSubPr>
                          <m:ctrlPr>
                            <a:rPr lang="en-US" altLang="ja-JP" sz="2400" b="1" i="1" smtClean="0">
                              <a:solidFill>
                                <a:srgbClr val="00B050"/>
                              </a:solidFill>
                              <a:latin typeface="Cambria Math"/>
                            </a:rPr>
                          </m:ctrlPr>
                        </m:sSubPr>
                        <m:e>
                          <m:r>
                            <a:rPr lang="en-US" altLang="ja-JP" sz="2400" b="1" i="1">
                              <a:solidFill>
                                <a:srgbClr val="00B050"/>
                              </a:solidFill>
                              <a:latin typeface="Cambria Math"/>
                            </a:rPr>
                            <m:t>𝒇</m:t>
                          </m:r>
                        </m:e>
                        <m:sub>
                          <m:r>
                            <a:rPr lang="en-US" altLang="ja-JP" sz="2400" b="1" i="1">
                              <a:solidFill>
                                <a:srgbClr val="00B050"/>
                              </a:solidFill>
                              <a:latin typeface="Cambria Math"/>
                            </a:rPr>
                            <m:t>𝒃𝒆𝒂𝒕</m:t>
                          </m:r>
                          <m:r>
                            <a:rPr lang="en-US" altLang="ja-JP" sz="2400" b="1" i="1">
                              <a:solidFill>
                                <a:srgbClr val="00B050"/>
                              </a:solidFill>
                              <a:latin typeface="Cambria Math"/>
                            </a:rPr>
                            <m:t>𝟐</m:t>
                          </m:r>
                        </m:sub>
                      </m:sSub>
                      <m:r>
                        <a:rPr lang="en-US" altLang="ja-JP" sz="2400" b="1" i="1">
                          <a:solidFill>
                            <a:srgbClr val="00B050"/>
                          </a:solidFill>
                          <a:latin typeface="Cambria Math"/>
                        </a:rPr>
                        <m:t>=</m:t>
                      </m:r>
                      <m:sSub>
                        <m:sSubPr>
                          <m:ctrlPr>
                            <a:rPr lang="en-US" altLang="ja-JP" sz="2400" b="1" i="1">
                              <a:solidFill>
                                <a:srgbClr val="00B050"/>
                              </a:solidFill>
                              <a:latin typeface="Cambria Math"/>
                            </a:rPr>
                          </m:ctrlPr>
                        </m:sSubPr>
                        <m:e>
                          <m:sSub>
                            <m:sSubPr>
                              <m:ctrlPr>
                                <a:rPr lang="en-US" altLang="ja-JP" sz="2400" b="1" i="1">
                                  <a:solidFill>
                                    <a:srgbClr val="00B050"/>
                                  </a:solidFill>
                                  <a:latin typeface="Cambria Math"/>
                                </a:rPr>
                              </m:ctrlPr>
                            </m:sSubPr>
                            <m:e>
                              <m:r>
                                <a:rPr lang="en-US" altLang="ja-JP" sz="2400" b="1" i="1">
                                  <a:solidFill>
                                    <a:srgbClr val="00B050"/>
                                  </a:solidFill>
                                  <a:latin typeface="Cambria Math"/>
                                </a:rPr>
                                <m:t>𝒇</m:t>
                              </m:r>
                            </m:e>
                            <m:sub>
                              <m:r>
                                <a:rPr lang="en-US" altLang="ja-JP" sz="2400" b="1" i="1">
                                  <a:solidFill>
                                    <a:srgbClr val="00B050"/>
                                  </a:solidFill>
                                  <a:latin typeface="Cambria Math"/>
                                </a:rPr>
                                <m:t>𝑪𝑾</m:t>
                              </m:r>
                            </m:sub>
                          </m:sSub>
                          <m:r>
                            <a:rPr lang="en-US" altLang="ja-JP" sz="2400" b="1" i="1">
                              <a:solidFill>
                                <a:srgbClr val="00B050"/>
                              </a:solidFill>
                              <a:latin typeface="Cambria Math"/>
                            </a:rPr>
                            <m:t>−</m:t>
                          </m:r>
                          <m:r>
                            <a:rPr lang="en-US" altLang="ja-JP" sz="2400" b="1" i="1">
                              <a:solidFill>
                                <a:srgbClr val="00B050"/>
                              </a:solidFill>
                              <a:latin typeface="Cambria Math"/>
                            </a:rPr>
                            <m:t>𝒎𝒇</m:t>
                          </m:r>
                        </m:e>
                        <m:sub>
                          <m:r>
                            <a:rPr lang="en-US" altLang="ja-JP" sz="2400" b="1" i="1">
                              <a:solidFill>
                                <a:srgbClr val="00B050"/>
                              </a:solidFill>
                              <a:latin typeface="Cambria Math"/>
                            </a:rPr>
                            <m:t>𝒓𝒆𝒑</m:t>
                          </m:r>
                          <m:r>
                            <a:rPr lang="en-US" altLang="ja-JP" sz="2400" b="1" i="1">
                              <a:solidFill>
                                <a:srgbClr val="00B050"/>
                              </a:solidFill>
                              <a:latin typeface="Cambria Math"/>
                            </a:rPr>
                            <m:t>𝟐</m:t>
                          </m:r>
                        </m:sub>
                      </m:sSub>
                    </m:oMath>
                  </m:oMathPara>
                </a14:m>
                <a:endParaRPr lang="ja-JP" altLang="en-US" sz="2400" b="1" dirty="0">
                  <a:solidFill>
                    <a:srgbClr val="00B050"/>
                  </a:solidFill>
                </a:endParaRPr>
              </a:p>
            </p:txBody>
          </p:sp>
        </mc:Choice>
        <mc:Fallback xmlns="">
          <p:sp>
            <p:nvSpPr>
              <p:cNvPr id="21" name="正方形/長方形 20"/>
              <p:cNvSpPr>
                <a:spLocks noRot="1" noChangeAspect="1" noMove="1" noResize="1" noEditPoints="1" noAdjustHandles="1" noChangeArrowheads="1" noChangeShapeType="1" noTextEdit="1"/>
              </p:cNvSpPr>
              <p:nvPr/>
            </p:nvSpPr>
            <p:spPr>
              <a:xfrm>
                <a:off x="4823232" y="1971919"/>
                <a:ext cx="3378200" cy="494751"/>
              </a:xfrm>
              <a:prstGeom prst="rect">
                <a:avLst/>
              </a:prstGeom>
              <a:blipFill rotWithShape="1">
                <a:blip r:embed="rId3"/>
                <a:stretch>
                  <a:fillRect b="-8333"/>
                </a:stretch>
              </a:blipFill>
              <a:ln>
                <a:solidFill>
                  <a:schemeClr val="tx1"/>
                </a:solidFill>
              </a:ln>
            </p:spPr>
            <p:txBody>
              <a:bodyPr/>
              <a:lstStyle/>
              <a:p>
                <a:r>
                  <a:rPr lang="ja-JP" altLang="en-US">
                    <a:noFill/>
                  </a:rPr>
                  <a:t> </a:t>
                </a:r>
              </a:p>
            </p:txBody>
          </p:sp>
        </mc:Fallback>
      </mc:AlternateContent>
      <p:sp>
        <p:nvSpPr>
          <p:cNvPr id="145" name="正方形/長方形 144"/>
          <p:cNvSpPr/>
          <p:nvPr/>
        </p:nvSpPr>
        <p:spPr bwMode="auto">
          <a:xfrm>
            <a:off x="311072" y="5289284"/>
            <a:ext cx="8536714" cy="1308068"/>
          </a:xfrm>
          <a:prstGeom prst="rect">
            <a:avLst/>
          </a:prstGeom>
          <a:solidFill>
            <a:srgbClr val="FFCCFF"/>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grpSp>
        <p:nvGrpSpPr>
          <p:cNvPr id="146" name="グループ化 145"/>
          <p:cNvGrpSpPr/>
          <p:nvPr/>
        </p:nvGrpSpPr>
        <p:grpSpPr>
          <a:xfrm>
            <a:off x="374601" y="5289284"/>
            <a:ext cx="8395914" cy="619440"/>
            <a:chOff x="226361" y="5549932"/>
            <a:chExt cx="8788800" cy="619440"/>
          </a:xfrm>
        </p:grpSpPr>
        <mc:AlternateContent xmlns:mc="http://schemas.openxmlformats.org/markup-compatibility/2006" xmlns:a14="http://schemas.microsoft.com/office/drawing/2010/main">
          <mc:Choice Requires="a14">
            <p:sp>
              <p:nvSpPr>
                <p:cNvPr id="147" name="テキスト ボックス 146"/>
                <p:cNvSpPr txBox="1"/>
                <p:nvPr/>
              </p:nvSpPr>
              <p:spPr>
                <a:xfrm>
                  <a:off x="226361" y="5549932"/>
                  <a:ext cx="8788800" cy="587277"/>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lang="en-US" altLang="ja-JP" sz="2800" i="1" smtClean="0">
                                <a:latin typeface="Cambria Math"/>
                              </a:rPr>
                            </m:ctrlPr>
                          </m:sSubPr>
                          <m:e>
                            <m:r>
                              <a:rPr lang="en-US" altLang="ja-JP" sz="2800" i="1">
                                <a:latin typeface="Cambria Math"/>
                              </a:rPr>
                              <m:t>𝑓</m:t>
                            </m:r>
                          </m:e>
                          <m:sub>
                            <m:r>
                              <a:rPr lang="en-US" altLang="ja-JP" sz="2800" i="1">
                                <a:latin typeface="Cambria Math"/>
                              </a:rPr>
                              <m:t>𝑏𝑒𝑎𝑡</m:t>
                            </m:r>
                            <m:r>
                              <a:rPr lang="en-US" altLang="ja-JP" sz="2800" b="0" i="1" smtClean="0">
                                <a:latin typeface="Cambria Math"/>
                              </a:rPr>
                              <m:t>1</m:t>
                            </m:r>
                          </m:sub>
                        </m:sSub>
                        <m:r>
                          <a:rPr lang="ja-JP" altLang="en-US" sz="2800" b="0" i="1" smtClean="0">
                            <a:latin typeface="Cambria Math"/>
                          </a:rPr>
                          <m:t>−</m:t>
                        </m:r>
                        <m:sSub>
                          <m:sSubPr>
                            <m:ctrlPr>
                              <a:rPr lang="en-US" altLang="ja-JP" sz="2800" i="1">
                                <a:latin typeface="Cambria Math"/>
                              </a:rPr>
                            </m:ctrlPr>
                          </m:sSubPr>
                          <m:e>
                            <m:r>
                              <a:rPr lang="en-US" altLang="ja-JP" sz="2800" i="1">
                                <a:latin typeface="Cambria Math"/>
                              </a:rPr>
                              <m:t>𝑓</m:t>
                            </m:r>
                          </m:e>
                          <m:sub>
                            <m:r>
                              <a:rPr lang="en-US" altLang="ja-JP" sz="2800" i="1">
                                <a:latin typeface="Cambria Math"/>
                              </a:rPr>
                              <m:t>𝑏𝑒𝑎𝑡</m:t>
                            </m:r>
                            <m:r>
                              <a:rPr lang="en-US" altLang="ja-JP" sz="2800" i="1">
                                <a:latin typeface="Cambria Math"/>
                              </a:rPr>
                              <m:t>2</m:t>
                            </m:r>
                          </m:sub>
                        </m:sSub>
                        <m:r>
                          <a:rPr lang="en-US" altLang="ja-JP" sz="2800" b="0" i="1" smtClean="0">
                            <a:latin typeface="Cambria Math"/>
                          </a:rPr>
                          <m:t>=</m:t>
                        </m:r>
                        <m:r>
                          <a:rPr lang="en-US" altLang="ja-JP" sz="2800" b="0" i="1" smtClean="0">
                            <a:latin typeface="Cambria Math"/>
                          </a:rPr>
                          <m:t>𝑁</m:t>
                        </m:r>
                        <m:r>
                          <a:rPr lang="en-US" altLang="ja-JP" sz="2800" b="0" i="1" smtClean="0">
                            <a:latin typeface="Cambria Math"/>
                          </a:rPr>
                          <m:t>×</m:t>
                        </m:r>
                        <m:r>
                          <a:rPr lang="en-US" altLang="ja-JP" sz="2800" b="0" i="1" smtClean="0">
                            <a:latin typeface="Cambria Math"/>
                          </a:rPr>
                          <m:t>𝑚</m:t>
                        </m:r>
                        <m:d>
                          <m:dPr>
                            <m:ctrlPr>
                              <a:rPr lang="en-US" altLang="ja-JP" sz="2800" b="0" i="1" smtClean="0">
                                <a:latin typeface="Cambria Math"/>
                              </a:rPr>
                            </m:ctrlPr>
                          </m:dPr>
                          <m:e>
                            <m:sSub>
                              <m:sSubPr>
                                <m:ctrlPr>
                                  <a:rPr lang="en-US" altLang="ja-JP" sz="2800" i="1">
                                    <a:latin typeface="Cambria Math"/>
                                  </a:rPr>
                                </m:ctrlPr>
                              </m:sSubPr>
                              <m:e>
                                <m:r>
                                  <a:rPr lang="en-US" altLang="ja-JP" sz="2800" i="1">
                                    <a:latin typeface="Cambria Math"/>
                                  </a:rPr>
                                  <m:t>𝑓</m:t>
                                </m:r>
                              </m:e>
                              <m:sub>
                                <m:r>
                                  <a:rPr lang="en-US" altLang="ja-JP" sz="2800" b="0" i="1" smtClean="0">
                                    <a:latin typeface="Cambria Math"/>
                                  </a:rPr>
                                  <m:t>𝑟𝑒𝑝</m:t>
                                </m:r>
                                <m:r>
                                  <a:rPr lang="en-US" altLang="ja-JP" sz="2800" b="0" i="1" smtClean="0">
                                    <a:latin typeface="Cambria Math"/>
                                  </a:rPr>
                                  <m:t>2</m:t>
                                </m:r>
                              </m:sub>
                            </m:sSub>
                            <m:r>
                              <a:rPr lang="en-US" altLang="ja-JP" sz="2800" b="0" i="1" smtClean="0">
                                <a:latin typeface="Cambria Math"/>
                              </a:rPr>
                              <m:t>−</m:t>
                            </m:r>
                            <m:sSub>
                              <m:sSubPr>
                                <m:ctrlPr>
                                  <a:rPr lang="en-US" altLang="ja-JP" sz="2800" i="1">
                                    <a:latin typeface="Cambria Math"/>
                                  </a:rPr>
                                </m:ctrlPr>
                              </m:sSubPr>
                              <m:e>
                                <m:r>
                                  <a:rPr lang="en-US" altLang="ja-JP" sz="2800" i="1">
                                    <a:latin typeface="Cambria Math"/>
                                  </a:rPr>
                                  <m:t>𝑓</m:t>
                                </m:r>
                              </m:e>
                              <m:sub>
                                <m:r>
                                  <a:rPr lang="en-US" altLang="ja-JP" sz="2800" b="0" i="1" smtClean="0">
                                    <a:latin typeface="Cambria Math"/>
                                  </a:rPr>
                                  <m:t>𝑟𝑒𝑝</m:t>
                                </m:r>
                                <m:r>
                                  <a:rPr lang="en-US" altLang="ja-JP" sz="2800" b="0" i="1" smtClean="0">
                                    <a:latin typeface="Cambria Math"/>
                                  </a:rPr>
                                  <m:t>1</m:t>
                                </m:r>
                              </m:sub>
                            </m:sSub>
                          </m:e>
                        </m:d>
                        <m:r>
                          <a:rPr lang="en-US" altLang="ja-JP" sz="2800" b="0" i="1" smtClean="0">
                            <a:latin typeface="Cambria Math"/>
                          </a:rPr>
                          <m:t>=</m:t>
                        </m:r>
                        <m:r>
                          <a:rPr lang="en-US" altLang="ja-JP" sz="2800" i="1">
                            <a:latin typeface="Cambria Math"/>
                          </a:rPr>
                          <m:t>𝑁</m:t>
                        </m:r>
                        <m:r>
                          <a:rPr lang="en-US" altLang="ja-JP" sz="2800" i="1">
                            <a:latin typeface="Cambria Math"/>
                          </a:rPr>
                          <m:t>×</m:t>
                        </m:r>
                        <m:r>
                          <a:rPr lang="en-US" altLang="ja-JP" sz="2800" b="0" i="1" smtClean="0">
                            <a:latin typeface="Cambria Math"/>
                          </a:rPr>
                          <m:t>𝑚</m:t>
                        </m:r>
                        <m:r>
                          <m:rPr>
                            <m:sty m:val="p"/>
                          </m:rPr>
                          <a:rPr lang="en-US" altLang="ja-JP" sz="2800" b="0" i="0" smtClean="0">
                            <a:latin typeface="Cambria Math"/>
                          </a:rPr>
                          <m:t>Δ</m:t>
                        </m:r>
                        <m:sSub>
                          <m:sSubPr>
                            <m:ctrlPr>
                              <a:rPr lang="en-US" altLang="ja-JP" sz="2800" i="1">
                                <a:latin typeface="Cambria Math"/>
                              </a:rPr>
                            </m:ctrlPr>
                          </m:sSubPr>
                          <m:e>
                            <m:r>
                              <a:rPr lang="en-US" altLang="ja-JP" sz="2800" i="1">
                                <a:latin typeface="Cambria Math"/>
                              </a:rPr>
                              <m:t>𝑓</m:t>
                            </m:r>
                          </m:e>
                          <m:sub>
                            <m:r>
                              <a:rPr lang="en-US" altLang="ja-JP" sz="2800" i="1">
                                <a:latin typeface="Cambria Math"/>
                              </a:rPr>
                              <m:t>𝑟𝑒𝑝</m:t>
                            </m:r>
                          </m:sub>
                        </m:sSub>
                      </m:oMath>
                    </m:oMathPara>
                  </a14:m>
                  <a:endParaRPr kumimoji="1" lang="ja-JP" altLang="en-US" sz="2800" dirty="0"/>
                </a:p>
              </p:txBody>
            </p:sp>
          </mc:Choice>
          <mc:Fallback xmlns="">
            <p:sp>
              <p:nvSpPr>
                <p:cNvPr id="147" name="テキスト ボックス 146"/>
                <p:cNvSpPr txBox="1">
                  <a:spLocks noRot="1" noChangeAspect="1" noMove="1" noResize="1" noEditPoints="1" noAdjustHandles="1" noChangeArrowheads="1" noChangeShapeType="1" noTextEdit="1"/>
                </p:cNvSpPr>
                <p:nvPr/>
              </p:nvSpPr>
              <p:spPr>
                <a:xfrm>
                  <a:off x="226361" y="5549932"/>
                  <a:ext cx="8788800" cy="587277"/>
                </a:xfrm>
                <a:prstGeom prst="rect">
                  <a:avLst/>
                </a:prstGeom>
                <a:blipFill rotWithShape="1">
                  <a:blip r:embed="rId4"/>
                  <a:stretch>
                    <a:fillRect/>
                  </a:stretch>
                </a:blipFill>
              </p:spPr>
              <p:txBody>
                <a:bodyPr/>
                <a:lstStyle/>
                <a:p>
                  <a:r>
                    <a:rPr lang="ja-JP" altLang="en-US">
                      <a:noFill/>
                    </a:rPr>
                    <a:t> </a:t>
                  </a:r>
                </a:p>
              </p:txBody>
            </p:sp>
          </mc:Fallback>
        </mc:AlternateContent>
        <p:cxnSp>
          <p:nvCxnSpPr>
            <p:cNvPr id="148" name="直線コネクタ 147"/>
            <p:cNvCxnSpPr/>
            <p:nvPr/>
          </p:nvCxnSpPr>
          <p:spPr>
            <a:xfrm>
              <a:off x="333047" y="6169372"/>
              <a:ext cx="852033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9" name="テキスト ボックス 148"/>
          <p:cNvSpPr txBox="1"/>
          <p:nvPr/>
        </p:nvSpPr>
        <p:spPr>
          <a:xfrm>
            <a:off x="531743" y="5933291"/>
            <a:ext cx="7909892" cy="646331"/>
          </a:xfrm>
          <a:prstGeom prst="rect">
            <a:avLst/>
          </a:prstGeom>
          <a:solidFill>
            <a:srgbClr val="FFCCFF"/>
          </a:solidFill>
        </p:spPr>
        <p:txBody>
          <a:bodyPr wrap="square" rtlCol="0">
            <a:spAutoFit/>
          </a:bodyPr>
          <a:lstStyle/>
          <a:p>
            <a:pPr algn="ctr"/>
            <a:r>
              <a:rPr lang="en-US" altLang="ja-JP" sz="3600" b="1" dirty="0" smtClean="0">
                <a:solidFill>
                  <a:srgbClr val="FF0000"/>
                </a:solidFill>
              </a:rPr>
              <a:t>Adaptive clock</a:t>
            </a:r>
            <a:endParaRPr kumimoji="1" lang="ja-JP" altLang="en-US" sz="3600" b="1" dirty="0">
              <a:solidFill>
                <a:srgbClr val="FF0000"/>
              </a:solidFill>
            </a:endParaRPr>
          </a:p>
        </p:txBody>
      </p:sp>
      <p:cxnSp>
        <p:nvCxnSpPr>
          <p:cNvPr id="150" name="直線コネクタ 149"/>
          <p:cNvCxnSpPr/>
          <p:nvPr/>
        </p:nvCxnSpPr>
        <p:spPr bwMode="auto">
          <a:xfrm>
            <a:off x="2123728" y="2458275"/>
            <a:ext cx="0" cy="1490597"/>
          </a:xfrm>
          <a:prstGeom prst="line">
            <a:avLst/>
          </a:prstGeom>
          <a:noFill/>
          <a:ln w="28575" cap="flat" cmpd="sng" algn="ctr">
            <a:solidFill>
              <a:schemeClr val="tx1"/>
            </a:solidFill>
            <a:prstDash val="solid"/>
            <a:round/>
            <a:headEnd type="none" w="med" len="med"/>
            <a:tailEnd type="none" w="med" len="med"/>
          </a:ln>
          <a:effectLst/>
        </p:spPr>
      </p:cxnSp>
      <p:cxnSp>
        <p:nvCxnSpPr>
          <p:cNvPr id="151" name="直線コネクタ 150"/>
          <p:cNvCxnSpPr/>
          <p:nvPr/>
        </p:nvCxnSpPr>
        <p:spPr bwMode="auto">
          <a:xfrm>
            <a:off x="6523236" y="2493669"/>
            <a:ext cx="19396" cy="1467729"/>
          </a:xfrm>
          <a:prstGeom prst="line">
            <a:avLst/>
          </a:prstGeom>
          <a:noFill/>
          <a:ln w="28575" cap="flat" cmpd="sng" algn="ctr">
            <a:solidFill>
              <a:schemeClr val="tx1"/>
            </a:solidFill>
            <a:prstDash val="solid"/>
            <a:round/>
            <a:headEnd type="none" w="med" len="med"/>
            <a:tailEnd type="none" w="med" len="med"/>
          </a:ln>
          <a:effectLst/>
        </p:spPr>
      </p:cxnSp>
      <p:cxnSp>
        <p:nvCxnSpPr>
          <p:cNvPr id="152" name="直線矢印コネクタ 151"/>
          <p:cNvCxnSpPr/>
          <p:nvPr/>
        </p:nvCxnSpPr>
        <p:spPr bwMode="auto">
          <a:xfrm>
            <a:off x="2123728" y="3933056"/>
            <a:ext cx="1838672" cy="0"/>
          </a:xfrm>
          <a:prstGeom prst="straightConnector1">
            <a:avLst/>
          </a:prstGeom>
          <a:noFill/>
          <a:ln w="28575" cap="flat" cmpd="sng" algn="ctr">
            <a:solidFill>
              <a:schemeClr val="tx1"/>
            </a:solidFill>
            <a:prstDash val="solid"/>
            <a:round/>
            <a:headEnd type="none" w="med" len="med"/>
            <a:tailEnd type="arrow"/>
          </a:ln>
          <a:effectLst/>
        </p:spPr>
      </p:cxnSp>
      <p:cxnSp>
        <p:nvCxnSpPr>
          <p:cNvPr id="153" name="直線矢印コネクタ 152"/>
          <p:cNvCxnSpPr/>
          <p:nvPr/>
        </p:nvCxnSpPr>
        <p:spPr bwMode="auto">
          <a:xfrm flipH="1">
            <a:off x="4538134" y="3957790"/>
            <a:ext cx="2017740" cy="0"/>
          </a:xfrm>
          <a:prstGeom prst="straightConnector1">
            <a:avLst/>
          </a:prstGeom>
          <a:noFill/>
          <a:ln w="28575" cap="flat" cmpd="sng" algn="ctr">
            <a:solidFill>
              <a:schemeClr val="tx1"/>
            </a:solidFill>
            <a:prstDash val="solid"/>
            <a:round/>
            <a:headEnd type="none" w="med" len="med"/>
            <a:tailEnd type="arrow"/>
          </a:ln>
          <a:effectLst/>
        </p:spPr>
      </p:cxnSp>
      <p:sp>
        <p:nvSpPr>
          <p:cNvPr id="154" name="フローチャート : 和接合 153"/>
          <p:cNvSpPr/>
          <p:nvPr/>
        </p:nvSpPr>
        <p:spPr>
          <a:xfrm>
            <a:off x="3994567" y="3688924"/>
            <a:ext cx="517951" cy="517951"/>
          </a:xfrm>
          <a:prstGeom prst="flowChartSummingJunc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下矢印 154"/>
          <p:cNvSpPr/>
          <p:nvPr/>
        </p:nvSpPr>
        <p:spPr bwMode="auto">
          <a:xfrm>
            <a:off x="3780824" y="4336996"/>
            <a:ext cx="945436" cy="820196"/>
          </a:xfrm>
          <a:prstGeom prst="downArrow">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56" name="テキスト ボックス 155"/>
          <p:cNvSpPr txBox="1"/>
          <p:nvPr/>
        </p:nvSpPr>
        <p:spPr>
          <a:xfrm>
            <a:off x="4680472" y="4516261"/>
            <a:ext cx="2938212" cy="523220"/>
          </a:xfrm>
          <a:prstGeom prst="rect">
            <a:avLst/>
          </a:prstGeom>
          <a:noFill/>
        </p:spPr>
        <p:txBody>
          <a:bodyPr wrap="square" rtlCol="0">
            <a:spAutoFit/>
          </a:bodyPr>
          <a:lstStyle/>
          <a:p>
            <a:r>
              <a:rPr kumimoji="1" lang="en-US" altLang="ja-JP" sz="2800" dirty="0" smtClean="0">
                <a:solidFill>
                  <a:schemeClr val="accent2"/>
                </a:solidFill>
              </a:rPr>
              <a:t>Mixing</a:t>
            </a:r>
            <a:endParaRPr kumimoji="1" lang="ja-JP" altLang="en-US" sz="2800" dirty="0">
              <a:solidFill>
                <a:schemeClr val="accent2"/>
              </a:solidFill>
            </a:endParaRPr>
          </a:p>
        </p:txBody>
      </p:sp>
      <p:sp>
        <p:nvSpPr>
          <p:cNvPr id="49" name="テキスト ボックス 48"/>
          <p:cNvSpPr txBox="1"/>
          <p:nvPr/>
        </p:nvSpPr>
        <p:spPr>
          <a:xfrm>
            <a:off x="1627355" y="2995020"/>
            <a:ext cx="992746" cy="461665"/>
          </a:xfrm>
          <a:prstGeom prst="rect">
            <a:avLst/>
          </a:prstGeom>
          <a:solidFill>
            <a:srgbClr val="FF9933"/>
          </a:solidFill>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2400" dirty="0">
                <a:latin typeface="Times New Roman" panose="02020603050405020304" pitchFamily="18" charset="0"/>
                <a:cs typeface="Times New Roman" panose="02020603050405020304" pitchFamily="18" charset="0"/>
              </a:rPr>
              <a:t> </a:t>
            </a:r>
            <a:r>
              <a:rPr lang="en-US" altLang="ja-JP" sz="2400" dirty="0" smtClean="0">
                <a:latin typeface="Times New Roman" panose="02020603050405020304" pitchFamily="18" charset="0"/>
                <a:cs typeface="Times New Roman" panose="02020603050405020304" pitchFamily="18" charset="0"/>
              </a:rPr>
              <a:t>PLL</a:t>
            </a:r>
            <a:r>
              <a:rPr kumimoji="1" lang="ja-JP" altLang="en-US" sz="2400" dirty="0" smtClean="0">
                <a:latin typeface="Times New Roman" pitchFamily="18" charset="0"/>
                <a:cs typeface="Times New Roman" pitchFamily="18" charset="0"/>
              </a:rPr>
              <a:t>　</a:t>
            </a:r>
            <a:endParaRPr kumimoji="1" lang="ja-JP" altLang="en-US" sz="2400" dirty="0">
              <a:latin typeface="Times New Roman" pitchFamily="18" charset="0"/>
              <a:cs typeface="Times New Roman" pitchFamily="18" charset="0"/>
            </a:endParaRPr>
          </a:p>
        </p:txBody>
      </p:sp>
      <p:sp>
        <p:nvSpPr>
          <p:cNvPr id="50" name="テキスト ボックス 49"/>
          <p:cNvSpPr txBox="1"/>
          <p:nvPr/>
        </p:nvSpPr>
        <p:spPr>
          <a:xfrm>
            <a:off x="6027526" y="2995020"/>
            <a:ext cx="992746" cy="461665"/>
          </a:xfrm>
          <a:prstGeom prst="rect">
            <a:avLst/>
          </a:prstGeom>
          <a:solidFill>
            <a:srgbClr val="FF9933"/>
          </a:solidFill>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2400" dirty="0">
                <a:latin typeface="Times New Roman" panose="02020603050405020304" pitchFamily="18" charset="0"/>
                <a:cs typeface="Times New Roman" panose="02020603050405020304" pitchFamily="18" charset="0"/>
              </a:rPr>
              <a:t> </a:t>
            </a:r>
            <a:r>
              <a:rPr lang="en-US" altLang="ja-JP" sz="2400" dirty="0" smtClean="0">
                <a:latin typeface="Times New Roman" panose="02020603050405020304" pitchFamily="18" charset="0"/>
                <a:cs typeface="Times New Roman" panose="02020603050405020304" pitchFamily="18" charset="0"/>
              </a:rPr>
              <a:t>PLL</a:t>
            </a:r>
            <a:r>
              <a:rPr kumimoji="1" lang="ja-JP" altLang="en-US" sz="2400" dirty="0" smtClean="0">
                <a:latin typeface="Times New Roman" pitchFamily="18" charset="0"/>
                <a:cs typeface="Times New Roman" pitchFamily="18" charset="0"/>
              </a:rPr>
              <a:t>　</a:t>
            </a:r>
            <a:endParaRPr kumimoji="1" lang="ja-JP" altLang="en-US" sz="24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67" name="正方形/長方形 66"/>
              <p:cNvSpPr/>
              <p:nvPr/>
            </p:nvSpPr>
            <p:spPr>
              <a:xfrm>
                <a:off x="1331640" y="3933056"/>
                <a:ext cx="2663358" cy="4947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b="1" i="1" smtClean="0">
                              <a:solidFill>
                                <a:srgbClr val="CC6600"/>
                              </a:solidFill>
                              <a:latin typeface="Cambria Math"/>
                            </a:rPr>
                          </m:ctrlPr>
                        </m:sSubPr>
                        <m:e>
                          <m:sSub>
                            <m:sSubPr>
                              <m:ctrlPr>
                                <a:rPr lang="en-US" altLang="ja-JP" sz="2400" b="1" i="1">
                                  <a:solidFill>
                                    <a:srgbClr val="CC6600"/>
                                  </a:solidFill>
                                  <a:latin typeface="Cambria Math"/>
                                </a:rPr>
                              </m:ctrlPr>
                            </m:sSubPr>
                            <m:e>
                              <m:r>
                                <a:rPr lang="en-US" altLang="ja-JP" sz="2400" b="1" i="1" smtClean="0">
                                  <a:solidFill>
                                    <a:srgbClr val="CC6600"/>
                                  </a:solidFill>
                                  <a:latin typeface="Cambria Math"/>
                                </a:rPr>
                                <m:t>𝑵</m:t>
                              </m:r>
                              <m:r>
                                <a:rPr lang="en-US" altLang="ja-JP" sz="2400" b="1" i="1" smtClean="0">
                                  <a:solidFill>
                                    <a:srgbClr val="CC6600"/>
                                  </a:solidFill>
                                  <a:latin typeface="Cambria Math"/>
                                </a:rPr>
                                <m:t>(</m:t>
                              </m:r>
                              <m:r>
                                <a:rPr lang="en-US" altLang="ja-JP" sz="2400" b="1" i="1">
                                  <a:solidFill>
                                    <a:srgbClr val="CC6600"/>
                                  </a:solidFill>
                                  <a:latin typeface="Cambria Math"/>
                                </a:rPr>
                                <m:t>𝒇</m:t>
                              </m:r>
                            </m:e>
                            <m:sub>
                              <m:r>
                                <a:rPr lang="en-US" altLang="ja-JP" sz="2400" b="1" i="1">
                                  <a:solidFill>
                                    <a:srgbClr val="CC6600"/>
                                  </a:solidFill>
                                  <a:latin typeface="Cambria Math"/>
                                </a:rPr>
                                <m:t>𝑪𝑾</m:t>
                              </m:r>
                            </m:sub>
                          </m:sSub>
                          <m:r>
                            <a:rPr lang="en-US" altLang="ja-JP" sz="2400" b="1" i="1">
                              <a:solidFill>
                                <a:srgbClr val="CC6600"/>
                              </a:solidFill>
                              <a:latin typeface="Cambria Math"/>
                            </a:rPr>
                            <m:t>−</m:t>
                          </m:r>
                          <m:r>
                            <a:rPr lang="en-US" altLang="ja-JP" sz="2400" b="1" i="1">
                              <a:solidFill>
                                <a:srgbClr val="CC6600"/>
                              </a:solidFill>
                              <a:latin typeface="Cambria Math"/>
                            </a:rPr>
                            <m:t>𝒎𝒇</m:t>
                          </m:r>
                        </m:e>
                        <m:sub>
                          <m:r>
                            <a:rPr lang="en-US" altLang="ja-JP" sz="2400" b="1" i="1" smtClean="0">
                              <a:solidFill>
                                <a:srgbClr val="CC6600"/>
                              </a:solidFill>
                              <a:latin typeface="Cambria Math"/>
                            </a:rPr>
                            <m:t>𝒓𝒆𝒑</m:t>
                          </m:r>
                          <m:r>
                            <a:rPr lang="en-US" altLang="ja-JP" sz="2400" b="1" i="1" smtClean="0">
                              <a:solidFill>
                                <a:srgbClr val="CC6600"/>
                              </a:solidFill>
                              <a:latin typeface="Cambria Math"/>
                            </a:rPr>
                            <m:t>𝟐</m:t>
                          </m:r>
                        </m:sub>
                      </m:sSub>
                      <m:r>
                        <a:rPr lang="en-US" altLang="ja-JP" sz="2400" b="1" i="1" smtClean="0">
                          <a:solidFill>
                            <a:srgbClr val="CC6600"/>
                          </a:solidFill>
                          <a:latin typeface="Cambria Math"/>
                        </a:rPr>
                        <m:t>)</m:t>
                      </m:r>
                    </m:oMath>
                  </m:oMathPara>
                </a14:m>
                <a:endParaRPr lang="ja-JP" altLang="en-US" sz="2400" b="1" dirty="0">
                  <a:solidFill>
                    <a:srgbClr val="CC6600"/>
                  </a:solidFill>
                </a:endParaRPr>
              </a:p>
            </p:txBody>
          </p:sp>
        </mc:Choice>
        <mc:Fallback xmlns="">
          <p:sp>
            <p:nvSpPr>
              <p:cNvPr id="67" name="正方形/長方形 66"/>
              <p:cNvSpPr>
                <a:spLocks noRot="1" noChangeAspect="1" noMove="1" noResize="1" noEditPoints="1" noAdjustHandles="1" noChangeArrowheads="1" noChangeShapeType="1" noTextEdit="1"/>
              </p:cNvSpPr>
              <p:nvPr/>
            </p:nvSpPr>
            <p:spPr>
              <a:xfrm>
                <a:off x="1331640" y="3933056"/>
                <a:ext cx="2663358" cy="494751"/>
              </a:xfrm>
              <a:prstGeom prst="rect">
                <a:avLst/>
              </a:prstGeom>
              <a:blipFill rotWithShape="1">
                <a:blip r:embed="rId5"/>
                <a:stretch>
                  <a:fillRect b="-1111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8" name="正方形/長方形 67"/>
              <p:cNvSpPr/>
              <p:nvPr/>
            </p:nvSpPr>
            <p:spPr>
              <a:xfrm>
                <a:off x="4860032" y="3933056"/>
                <a:ext cx="2663358" cy="4947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b="1" i="1" smtClean="0">
                              <a:solidFill>
                                <a:srgbClr val="CC6600"/>
                              </a:solidFill>
                              <a:latin typeface="Cambria Math"/>
                            </a:rPr>
                          </m:ctrlPr>
                        </m:sSubPr>
                        <m:e>
                          <m:sSub>
                            <m:sSubPr>
                              <m:ctrlPr>
                                <a:rPr lang="en-US" altLang="ja-JP" sz="2400" b="1" i="1">
                                  <a:solidFill>
                                    <a:srgbClr val="CC6600"/>
                                  </a:solidFill>
                                  <a:latin typeface="Cambria Math"/>
                                </a:rPr>
                              </m:ctrlPr>
                            </m:sSubPr>
                            <m:e>
                              <m:r>
                                <a:rPr lang="en-US" altLang="ja-JP" sz="2400" b="1" i="1" smtClean="0">
                                  <a:solidFill>
                                    <a:srgbClr val="CC6600"/>
                                  </a:solidFill>
                                  <a:latin typeface="Cambria Math"/>
                                </a:rPr>
                                <m:t>𝑵</m:t>
                              </m:r>
                              <m:r>
                                <a:rPr lang="en-US" altLang="ja-JP" sz="2400" b="1" i="1" smtClean="0">
                                  <a:solidFill>
                                    <a:srgbClr val="CC6600"/>
                                  </a:solidFill>
                                  <a:latin typeface="Cambria Math"/>
                                </a:rPr>
                                <m:t>(</m:t>
                              </m:r>
                              <m:r>
                                <a:rPr lang="en-US" altLang="ja-JP" sz="2400" b="1" i="1">
                                  <a:solidFill>
                                    <a:srgbClr val="CC6600"/>
                                  </a:solidFill>
                                  <a:latin typeface="Cambria Math"/>
                                </a:rPr>
                                <m:t>𝒇</m:t>
                              </m:r>
                            </m:e>
                            <m:sub>
                              <m:r>
                                <a:rPr lang="en-US" altLang="ja-JP" sz="2400" b="1" i="1">
                                  <a:solidFill>
                                    <a:srgbClr val="CC6600"/>
                                  </a:solidFill>
                                  <a:latin typeface="Cambria Math"/>
                                </a:rPr>
                                <m:t>𝑪𝑾</m:t>
                              </m:r>
                            </m:sub>
                          </m:sSub>
                          <m:r>
                            <a:rPr lang="en-US" altLang="ja-JP" sz="2400" b="1" i="1">
                              <a:solidFill>
                                <a:srgbClr val="CC6600"/>
                              </a:solidFill>
                              <a:latin typeface="Cambria Math"/>
                            </a:rPr>
                            <m:t>−</m:t>
                          </m:r>
                          <m:r>
                            <a:rPr lang="en-US" altLang="ja-JP" sz="2400" b="1" i="1">
                              <a:solidFill>
                                <a:srgbClr val="CC6600"/>
                              </a:solidFill>
                              <a:latin typeface="Cambria Math"/>
                            </a:rPr>
                            <m:t>𝒎𝒇</m:t>
                          </m:r>
                        </m:e>
                        <m:sub>
                          <m:r>
                            <a:rPr lang="en-US" altLang="ja-JP" sz="2400" b="1" i="1">
                              <a:solidFill>
                                <a:srgbClr val="CC6600"/>
                              </a:solidFill>
                              <a:latin typeface="Cambria Math"/>
                            </a:rPr>
                            <m:t>𝒓𝒆𝒑</m:t>
                          </m:r>
                          <m:r>
                            <a:rPr lang="en-US" altLang="ja-JP" sz="2400" b="1" i="1" smtClean="0">
                              <a:solidFill>
                                <a:srgbClr val="CC6600"/>
                              </a:solidFill>
                              <a:latin typeface="Cambria Math"/>
                            </a:rPr>
                            <m:t>𝟏</m:t>
                          </m:r>
                        </m:sub>
                      </m:sSub>
                      <m:r>
                        <a:rPr lang="en-US" altLang="ja-JP" sz="2400" b="1" i="1" smtClean="0">
                          <a:solidFill>
                            <a:srgbClr val="CC6600"/>
                          </a:solidFill>
                          <a:latin typeface="Cambria Math"/>
                        </a:rPr>
                        <m:t>)</m:t>
                      </m:r>
                    </m:oMath>
                  </m:oMathPara>
                </a14:m>
                <a:endParaRPr lang="ja-JP" altLang="en-US" sz="2400" b="1" dirty="0">
                  <a:solidFill>
                    <a:srgbClr val="CC6600"/>
                  </a:solidFill>
                </a:endParaRPr>
              </a:p>
            </p:txBody>
          </p:sp>
        </mc:Choice>
        <mc:Fallback xmlns="">
          <p:sp>
            <p:nvSpPr>
              <p:cNvPr id="68" name="正方形/長方形 67"/>
              <p:cNvSpPr>
                <a:spLocks noRot="1" noChangeAspect="1" noMove="1" noResize="1" noEditPoints="1" noAdjustHandles="1" noChangeArrowheads="1" noChangeShapeType="1" noTextEdit="1"/>
              </p:cNvSpPr>
              <p:nvPr/>
            </p:nvSpPr>
            <p:spPr>
              <a:xfrm>
                <a:off x="4860032" y="3933056"/>
                <a:ext cx="2663358" cy="494751"/>
              </a:xfrm>
              <a:prstGeom prst="rect">
                <a:avLst/>
              </a:prstGeom>
              <a:blipFill rotWithShape="1">
                <a:blip r:embed="rId6"/>
                <a:stretch>
                  <a:fillRect b="-11111"/>
                </a:stretch>
              </a:blipFill>
            </p:spPr>
            <p:txBody>
              <a:bodyPr/>
              <a:lstStyle/>
              <a:p>
                <a:r>
                  <a:rPr lang="ja-JP" altLang="en-US">
                    <a:noFill/>
                  </a:rPr>
                  <a:t> </a:t>
                </a:r>
              </a:p>
            </p:txBody>
          </p:sp>
        </mc:Fallback>
      </mc:AlternateContent>
      <p:sp>
        <p:nvSpPr>
          <p:cNvPr id="24" name="タイトル 1"/>
          <p:cNvSpPr txBox="1">
            <a:spLocks/>
          </p:cNvSpPr>
          <p:nvPr/>
        </p:nvSpPr>
        <p:spPr bwMode="auto">
          <a:xfrm>
            <a:off x="62367" y="471899"/>
            <a:ext cx="9004408" cy="11521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a:lstStyle>
          <a:p>
            <a:r>
              <a:rPr lang="en-US" altLang="ja-JP" kern="0" dirty="0" smtClean="0"/>
              <a:t>Extraction of beat signal between dual THz combs</a:t>
            </a:r>
            <a:endParaRPr lang="ja-JP" altLang="en-US" kern="0" dirty="0"/>
          </a:p>
        </p:txBody>
      </p:sp>
    </p:spTree>
    <p:extLst>
      <p:ext uri="{BB962C8B-B14F-4D97-AF65-F5344CB8AC3E}">
        <p14:creationId xmlns:p14="http://schemas.microsoft.com/office/powerpoint/2010/main" val="19961288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wipe(up)">
                                      <p:cBhvr>
                                        <p:cTn id="7" dur="500"/>
                                        <p:tgtEl>
                                          <p:spTgt spid="150"/>
                                        </p:tgtEl>
                                      </p:cBhvr>
                                    </p:animEffect>
                                  </p:childTnLst>
                                </p:cTn>
                              </p:par>
                              <p:par>
                                <p:cTn id="8" presetID="22" presetClass="entr" presetSubtype="1" fill="hold" nodeType="withEffect">
                                  <p:stCondLst>
                                    <p:cond delay="0"/>
                                  </p:stCondLst>
                                  <p:childTnLst>
                                    <p:set>
                                      <p:cBhvr>
                                        <p:cTn id="9" dur="1" fill="hold">
                                          <p:stCondLst>
                                            <p:cond delay="0"/>
                                          </p:stCondLst>
                                        </p:cTn>
                                        <p:tgtEl>
                                          <p:spTgt spid="151"/>
                                        </p:tgtEl>
                                        <p:attrNameLst>
                                          <p:attrName>style.visibility</p:attrName>
                                        </p:attrNameLst>
                                      </p:cBhvr>
                                      <p:to>
                                        <p:strVal val="visible"/>
                                      </p:to>
                                    </p:set>
                                    <p:animEffect transition="in" filter="wipe(up)">
                                      <p:cBhvr>
                                        <p:cTn id="10" dur="500"/>
                                        <p:tgtEl>
                                          <p:spTgt spid="151"/>
                                        </p:tgtEl>
                                      </p:cBhvr>
                                    </p:animEffect>
                                  </p:childTnLst>
                                </p:cTn>
                              </p:par>
                              <p:par>
                                <p:cTn id="11" presetID="22" presetClass="entr" presetSubtype="1" fill="hold" nodeType="withEffect">
                                  <p:stCondLst>
                                    <p:cond delay="0"/>
                                  </p:stCondLst>
                                  <p:childTnLst>
                                    <p:set>
                                      <p:cBhvr>
                                        <p:cTn id="12" dur="1" fill="hold">
                                          <p:stCondLst>
                                            <p:cond delay="0"/>
                                          </p:stCondLst>
                                        </p:cTn>
                                        <p:tgtEl>
                                          <p:spTgt spid="152"/>
                                        </p:tgtEl>
                                        <p:attrNameLst>
                                          <p:attrName>style.visibility</p:attrName>
                                        </p:attrNameLst>
                                      </p:cBhvr>
                                      <p:to>
                                        <p:strVal val="visible"/>
                                      </p:to>
                                    </p:set>
                                    <p:animEffect transition="in" filter="wipe(up)">
                                      <p:cBhvr>
                                        <p:cTn id="13" dur="500"/>
                                        <p:tgtEl>
                                          <p:spTgt spid="152"/>
                                        </p:tgtEl>
                                      </p:cBhvr>
                                    </p:animEffect>
                                  </p:childTnLst>
                                </p:cTn>
                              </p:par>
                              <p:par>
                                <p:cTn id="14" presetID="22" presetClass="entr" presetSubtype="1" fill="hold" nodeType="withEffect">
                                  <p:stCondLst>
                                    <p:cond delay="0"/>
                                  </p:stCondLst>
                                  <p:childTnLst>
                                    <p:set>
                                      <p:cBhvr>
                                        <p:cTn id="15" dur="1" fill="hold">
                                          <p:stCondLst>
                                            <p:cond delay="0"/>
                                          </p:stCondLst>
                                        </p:cTn>
                                        <p:tgtEl>
                                          <p:spTgt spid="153"/>
                                        </p:tgtEl>
                                        <p:attrNameLst>
                                          <p:attrName>style.visibility</p:attrName>
                                        </p:attrNameLst>
                                      </p:cBhvr>
                                      <p:to>
                                        <p:strVal val="visible"/>
                                      </p:to>
                                    </p:set>
                                    <p:animEffect transition="in" filter="wipe(up)">
                                      <p:cBhvr>
                                        <p:cTn id="16" dur="500"/>
                                        <p:tgtEl>
                                          <p:spTgt spid="153"/>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54"/>
                                        </p:tgtEl>
                                        <p:attrNameLst>
                                          <p:attrName>style.visibility</p:attrName>
                                        </p:attrNameLst>
                                      </p:cBhvr>
                                      <p:to>
                                        <p:strVal val="visible"/>
                                      </p:to>
                                    </p:set>
                                    <p:animEffect transition="in" filter="wipe(up)">
                                      <p:cBhvr>
                                        <p:cTn id="19" dur="500"/>
                                        <p:tgtEl>
                                          <p:spTgt spid="154"/>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up)">
                                      <p:cBhvr>
                                        <p:cTn id="22" dur="500"/>
                                        <p:tgtEl>
                                          <p:spTgt spid="49"/>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wipe(up)">
                                      <p:cBhvr>
                                        <p:cTn id="25" dur="500"/>
                                        <p:tgtEl>
                                          <p:spTgt spid="50"/>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wipe(up)">
                                      <p:cBhvr>
                                        <p:cTn id="28" dur="500"/>
                                        <p:tgtEl>
                                          <p:spTgt spid="67"/>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wipe(up)">
                                      <p:cBhvr>
                                        <p:cTn id="31" dur="500"/>
                                        <p:tgtEl>
                                          <p:spTgt spid="68"/>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55"/>
                                        </p:tgtEl>
                                        <p:attrNameLst>
                                          <p:attrName>style.visibility</p:attrName>
                                        </p:attrNameLst>
                                      </p:cBhvr>
                                      <p:to>
                                        <p:strVal val="visible"/>
                                      </p:to>
                                    </p:set>
                                    <p:animEffect transition="in" filter="wipe(up)">
                                      <p:cBhvr>
                                        <p:cTn id="34" dur="500"/>
                                        <p:tgtEl>
                                          <p:spTgt spid="155"/>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56"/>
                                        </p:tgtEl>
                                        <p:attrNameLst>
                                          <p:attrName>style.visibility</p:attrName>
                                        </p:attrNameLst>
                                      </p:cBhvr>
                                      <p:to>
                                        <p:strVal val="visible"/>
                                      </p:to>
                                    </p:set>
                                    <p:animEffect transition="in" filter="wipe(up)">
                                      <p:cBhvr>
                                        <p:cTn id="37" dur="500"/>
                                        <p:tgtEl>
                                          <p:spTgt spid="15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45"/>
                                        </p:tgtEl>
                                        <p:attrNameLst>
                                          <p:attrName>style.visibility</p:attrName>
                                        </p:attrNameLst>
                                      </p:cBhvr>
                                      <p:to>
                                        <p:strVal val="visible"/>
                                      </p:to>
                                    </p:set>
                                    <p:animEffect transition="in" filter="wipe(up)">
                                      <p:cBhvr>
                                        <p:cTn id="42" dur="500"/>
                                        <p:tgtEl>
                                          <p:spTgt spid="145"/>
                                        </p:tgtEl>
                                      </p:cBhvr>
                                    </p:animEffect>
                                  </p:childTnLst>
                                </p:cTn>
                              </p:par>
                              <p:par>
                                <p:cTn id="43" presetID="22" presetClass="entr" presetSubtype="1" fill="hold" nodeType="withEffect">
                                  <p:stCondLst>
                                    <p:cond delay="0"/>
                                  </p:stCondLst>
                                  <p:childTnLst>
                                    <p:set>
                                      <p:cBhvr>
                                        <p:cTn id="44" dur="1" fill="hold">
                                          <p:stCondLst>
                                            <p:cond delay="0"/>
                                          </p:stCondLst>
                                        </p:cTn>
                                        <p:tgtEl>
                                          <p:spTgt spid="146"/>
                                        </p:tgtEl>
                                        <p:attrNameLst>
                                          <p:attrName>style.visibility</p:attrName>
                                        </p:attrNameLst>
                                      </p:cBhvr>
                                      <p:to>
                                        <p:strVal val="visible"/>
                                      </p:to>
                                    </p:set>
                                    <p:animEffect transition="in" filter="wipe(up)">
                                      <p:cBhvr>
                                        <p:cTn id="45" dur="500"/>
                                        <p:tgtEl>
                                          <p:spTgt spid="146"/>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149"/>
                                        </p:tgtEl>
                                        <p:attrNameLst>
                                          <p:attrName>style.visibility</p:attrName>
                                        </p:attrNameLst>
                                      </p:cBhvr>
                                      <p:to>
                                        <p:strVal val="visible"/>
                                      </p:to>
                                    </p:set>
                                    <p:animEffect transition="in" filter="wipe(up)">
                                      <p:cBhvr>
                                        <p:cTn id="48"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9" grpId="0" animBg="1"/>
      <p:bldP spid="154" grpId="0" animBg="1"/>
      <p:bldP spid="155" grpId="0" animBg="1"/>
      <p:bldP spid="156" grpId="0"/>
      <p:bldP spid="49" grpId="0" animBg="1"/>
      <p:bldP spid="50" grpId="0" animBg="1"/>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タイトル 1"/>
          <p:cNvSpPr>
            <a:spLocks noGrp="1"/>
          </p:cNvSpPr>
          <p:nvPr>
            <p:ph type="title"/>
          </p:nvPr>
        </p:nvSpPr>
        <p:spPr>
          <a:xfrm>
            <a:off x="50224" y="43542"/>
            <a:ext cx="9346312" cy="1358664"/>
          </a:xfrm>
        </p:spPr>
        <p:txBody>
          <a:bodyPr>
            <a:normAutofit/>
          </a:bodyPr>
          <a:lstStyle/>
          <a:p>
            <a:r>
              <a:rPr kumimoji="1" lang="en-US" altLang="ja-JP" sz="3600" dirty="0" smtClean="0">
                <a:cs typeface="ヒラギノ丸ゴ ProN W4"/>
              </a:rPr>
              <a:t>Experimental Setup for Adaptive Clock</a:t>
            </a:r>
            <a:endParaRPr kumimoji="1" lang="ja-JP" altLang="en-US" sz="3600" dirty="0">
              <a:cs typeface="ヒラギノ丸ゴ ProN W4"/>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13" y="926529"/>
            <a:ext cx="8960583" cy="5866381"/>
          </a:xfrm>
          <a:prstGeom prst="rect">
            <a:avLst/>
          </a:prstGeom>
        </p:spPr>
      </p:pic>
    </p:spTree>
    <p:extLst>
      <p:ext uri="{BB962C8B-B14F-4D97-AF65-F5344CB8AC3E}">
        <p14:creationId xmlns:p14="http://schemas.microsoft.com/office/powerpoint/2010/main" val="322134840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2" name="グループ化 161"/>
          <p:cNvGrpSpPr/>
          <p:nvPr/>
        </p:nvGrpSpPr>
        <p:grpSpPr>
          <a:xfrm>
            <a:off x="62390" y="1556792"/>
            <a:ext cx="8954079" cy="4651324"/>
            <a:chOff x="62390" y="669068"/>
            <a:chExt cx="8954079" cy="4651324"/>
          </a:xfrm>
        </p:grpSpPr>
        <p:sp>
          <p:nvSpPr>
            <p:cNvPr id="104" name="テキスト ボックス 103"/>
            <p:cNvSpPr txBox="1"/>
            <p:nvPr/>
          </p:nvSpPr>
          <p:spPr>
            <a:xfrm>
              <a:off x="546138" y="4941290"/>
              <a:ext cx="1197027" cy="369332"/>
            </a:xfrm>
            <a:prstGeom prst="rect">
              <a:avLst/>
            </a:prstGeom>
            <a:noFill/>
            <a:ln>
              <a:noFill/>
            </a:ln>
          </p:spPr>
          <p:txBody>
            <a:bodyPr wrap="square" rtlCol="0">
              <a:spAutoFit/>
            </a:bodyPr>
            <a:lstStyle/>
            <a:p>
              <a:pPr algn="ctr"/>
              <a:r>
                <a:rPr kumimoji="1" lang="en-US" altLang="ja-JP" dirty="0" smtClean="0">
                  <a:solidFill>
                    <a:srgbClr val="CC6600"/>
                  </a:solidFill>
                  <a:latin typeface="Times New Roman" pitchFamily="18" charset="0"/>
                  <a:cs typeface="Times New Roman" pitchFamily="18" charset="0"/>
                </a:rPr>
                <a:t>Trigger</a:t>
              </a:r>
              <a:endParaRPr kumimoji="1" lang="ja-JP" altLang="en-US" dirty="0">
                <a:solidFill>
                  <a:srgbClr val="CC6600"/>
                </a:solidFill>
                <a:latin typeface="Times New Roman" pitchFamily="18" charset="0"/>
                <a:cs typeface="Times New Roman" pitchFamily="18" charset="0"/>
              </a:endParaRPr>
            </a:p>
          </p:txBody>
        </p:sp>
        <p:sp>
          <p:nvSpPr>
            <p:cNvPr id="124" name="テキスト ボックス 123"/>
            <p:cNvSpPr txBox="1"/>
            <p:nvPr/>
          </p:nvSpPr>
          <p:spPr>
            <a:xfrm>
              <a:off x="1529444" y="3361494"/>
              <a:ext cx="818530" cy="646331"/>
            </a:xfrm>
            <a:prstGeom prst="rect">
              <a:avLst/>
            </a:prstGeom>
            <a:noFill/>
          </p:spPr>
          <p:txBody>
            <a:bodyPr wrap="square" rtlCol="0">
              <a:spAutoFit/>
            </a:bodyPr>
            <a:lstStyle/>
            <a:p>
              <a:pPr algn="ctr"/>
              <a:r>
                <a:rPr lang="en-US" altLang="ja-JP" dirty="0" smtClean="0">
                  <a:solidFill>
                    <a:srgbClr val="0070C0"/>
                  </a:solidFill>
                  <a:latin typeface="Times New Roman" panose="02020603050405020304" pitchFamily="18" charset="0"/>
                  <a:cs typeface="Times New Roman" panose="02020603050405020304" pitchFamily="18" charset="0"/>
                </a:rPr>
                <a:t>THz </a:t>
              </a:r>
            </a:p>
            <a:p>
              <a:pPr algn="ctr"/>
              <a:r>
                <a:rPr lang="en-US" altLang="ja-JP" dirty="0" smtClean="0">
                  <a:solidFill>
                    <a:srgbClr val="0070C0"/>
                  </a:solidFill>
                  <a:latin typeface="Times New Roman" panose="02020603050405020304" pitchFamily="18" charset="0"/>
                  <a:cs typeface="Times New Roman" panose="02020603050405020304" pitchFamily="18" charset="0"/>
                </a:rPr>
                <a:t>Signal</a:t>
              </a:r>
              <a:endParaRPr kumimoji="1" lang="ja-JP" altLang="en-US" dirty="0">
                <a:solidFill>
                  <a:srgbClr val="0070C0"/>
                </a:solidFill>
                <a:latin typeface="Times New Roman" panose="02020603050405020304" pitchFamily="18" charset="0"/>
                <a:cs typeface="Times New Roman" panose="02020603050405020304" pitchFamily="18" charset="0"/>
              </a:endParaRPr>
            </a:p>
          </p:txBody>
        </p:sp>
        <p:sp>
          <p:nvSpPr>
            <p:cNvPr id="47" name="テキスト ボックス 46"/>
            <p:cNvSpPr txBox="1"/>
            <p:nvPr/>
          </p:nvSpPr>
          <p:spPr>
            <a:xfrm>
              <a:off x="1416359" y="4951060"/>
              <a:ext cx="2160976" cy="369332"/>
            </a:xfrm>
            <a:prstGeom prst="rect">
              <a:avLst/>
            </a:prstGeom>
            <a:noFill/>
          </p:spPr>
          <p:txBody>
            <a:bodyPr wrap="square" rtlCol="0">
              <a:spAutoFit/>
            </a:bodyPr>
            <a:lstStyle/>
            <a:p>
              <a:pPr algn="ctr"/>
              <a:r>
                <a:rPr lang="en-US" altLang="ja-JP" dirty="0">
                  <a:solidFill>
                    <a:srgbClr val="00B050"/>
                  </a:solidFill>
                  <a:latin typeface="Times New Roman" panose="02020603050405020304" pitchFamily="18" charset="0"/>
                  <a:cs typeface="Times New Roman" panose="02020603050405020304" pitchFamily="18" charset="0"/>
                </a:rPr>
                <a:t>A</a:t>
              </a:r>
              <a:r>
                <a:rPr kumimoji="1" lang="en-US" altLang="ja-JP" dirty="0" smtClean="0">
                  <a:solidFill>
                    <a:srgbClr val="00B050"/>
                  </a:solidFill>
                  <a:latin typeface="Times New Roman" panose="02020603050405020304" pitchFamily="18" charset="0"/>
                  <a:cs typeface="Times New Roman" panose="02020603050405020304" pitchFamily="18" charset="0"/>
                </a:rPr>
                <a:t>daptive</a:t>
              </a:r>
              <a:r>
                <a:rPr lang="en-US" altLang="ja-JP" dirty="0" smtClean="0">
                  <a:solidFill>
                    <a:srgbClr val="00B050"/>
                  </a:solidFill>
                  <a:latin typeface="Times New Roman" panose="02020603050405020304" pitchFamily="18" charset="0"/>
                  <a:cs typeface="Times New Roman" panose="02020603050405020304" pitchFamily="18" charset="0"/>
                </a:rPr>
                <a:t>  Clock</a:t>
              </a:r>
              <a:endParaRPr kumimoji="1" lang="ja-JP" altLang="en-US" dirty="0">
                <a:solidFill>
                  <a:srgbClr val="00B050"/>
                </a:solidFill>
                <a:latin typeface="Times New Roman" panose="02020603050405020304" pitchFamily="18" charset="0"/>
                <a:cs typeface="Times New Roman" panose="02020603050405020304" pitchFamily="18" charset="0"/>
              </a:endParaRPr>
            </a:p>
          </p:txBody>
        </p:sp>
        <p:pic>
          <p:nvPicPr>
            <p:cNvPr id="66" name="図 6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176925" y="4610162"/>
              <a:ext cx="707929" cy="662256"/>
            </a:xfrm>
            <a:prstGeom prst="rect">
              <a:avLst/>
            </a:prstGeom>
          </p:spPr>
        </p:pic>
        <p:pic>
          <p:nvPicPr>
            <p:cNvPr id="52" name="図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8540" y="4610162"/>
              <a:ext cx="707929" cy="662256"/>
            </a:xfrm>
            <a:prstGeom prst="rect">
              <a:avLst/>
            </a:prstGeom>
          </p:spPr>
        </p:pic>
        <p:cxnSp>
          <p:nvCxnSpPr>
            <p:cNvPr id="7" name="直線コネクタ 6"/>
            <p:cNvCxnSpPr/>
            <p:nvPr/>
          </p:nvCxnSpPr>
          <p:spPr>
            <a:xfrm>
              <a:off x="2460319" y="961645"/>
              <a:ext cx="626682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2460319" y="2247862"/>
              <a:ext cx="399426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bwMode="auto">
            <a:xfrm flipH="1" flipV="1">
              <a:off x="8561128" y="795768"/>
              <a:ext cx="354642" cy="305027"/>
            </a:xfrm>
            <a:prstGeom prst="line">
              <a:avLst/>
            </a:prstGeom>
            <a:noFill/>
            <a:ln w="38100" cap="flat" cmpd="sng" algn="ctr">
              <a:solidFill>
                <a:schemeClr val="tx1"/>
              </a:solidFill>
              <a:prstDash val="solid"/>
              <a:round/>
              <a:headEnd type="none" w="med" len="med"/>
              <a:tailEnd type="none" w="med" len="med"/>
            </a:ln>
            <a:effectLst/>
          </p:spPr>
        </p:cxnSp>
        <p:cxnSp>
          <p:nvCxnSpPr>
            <p:cNvPr id="13" name="直線コネクタ 12"/>
            <p:cNvCxnSpPr/>
            <p:nvPr/>
          </p:nvCxnSpPr>
          <p:spPr>
            <a:xfrm>
              <a:off x="6474459" y="2223056"/>
              <a:ext cx="0" cy="157358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8731365" y="967754"/>
              <a:ext cx="0" cy="282888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23" name="図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49501" y="3645670"/>
              <a:ext cx="249915" cy="542499"/>
            </a:xfrm>
            <a:prstGeom prst="rect">
              <a:avLst/>
            </a:prstGeom>
          </p:spPr>
        </p:pic>
        <p:pic>
          <p:nvPicPr>
            <p:cNvPr id="24" name="図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8606407" y="3645671"/>
              <a:ext cx="249915" cy="542499"/>
            </a:xfrm>
            <a:prstGeom prst="rect">
              <a:avLst/>
            </a:prstGeom>
          </p:spPr>
        </p:pic>
        <p:cxnSp>
          <p:nvCxnSpPr>
            <p:cNvPr id="56" name="直線コネクタ 55"/>
            <p:cNvCxnSpPr/>
            <p:nvPr/>
          </p:nvCxnSpPr>
          <p:spPr>
            <a:xfrm flipH="1">
              <a:off x="8422232" y="4036882"/>
              <a:ext cx="308670" cy="115196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8741287" y="4026200"/>
              <a:ext cx="203590" cy="759811"/>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flipH="1">
              <a:off x="6763623" y="5161141"/>
              <a:ext cx="1686085"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flipH="1">
              <a:off x="6274782" y="3994481"/>
              <a:ext cx="199676" cy="7452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6481774" y="4026200"/>
              <a:ext cx="322384" cy="120315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flipH="1">
              <a:off x="6274545" y="4716738"/>
              <a:ext cx="2670334"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6418918" y="3456005"/>
              <a:ext cx="745370" cy="369332"/>
            </a:xfrm>
            <a:prstGeom prst="rect">
              <a:avLst/>
            </a:prstGeom>
            <a:noFill/>
          </p:spPr>
          <p:txBody>
            <a:bodyPr wrap="square" rtlCol="0">
              <a:spAutoFit/>
            </a:bodyPr>
            <a:lstStyle/>
            <a:p>
              <a:pPr algn="ctr"/>
              <a:r>
                <a:rPr lang="en-US" altLang="ja-JP" dirty="0" smtClean="0"/>
                <a:t>PCA</a:t>
              </a:r>
              <a:endParaRPr kumimoji="1" lang="ja-JP" altLang="en-US" dirty="0"/>
            </a:p>
          </p:txBody>
        </p:sp>
        <p:sp>
          <p:nvSpPr>
            <p:cNvPr id="79" name="テキスト ボックス 78"/>
            <p:cNvSpPr txBox="1"/>
            <p:nvPr/>
          </p:nvSpPr>
          <p:spPr>
            <a:xfrm>
              <a:off x="8050013" y="3256672"/>
              <a:ext cx="832825" cy="369332"/>
            </a:xfrm>
            <a:prstGeom prst="rect">
              <a:avLst/>
            </a:prstGeom>
            <a:noFill/>
          </p:spPr>
          <p:txBody>
            <a:bodyPr wrap="square" rtlCol="0">
              <a:spAutoFit/>
            </a:bodyPr>
            <a:lstStyle/>
            <a:p>
              <a:pPr algn="ctr"/>
              <a:r>
                <a:rPr lang="en-US" altLang="ja-JP" dirty="0" smtClean="0"/>
                <a:t>PCA</a:t>
              </a:r>
              <a:endParaRPr kumimoji="1" lang="ja-JP" altLang="en-US" dirty="0"/>
            </a:p>
          </p:txBody>
        </p:sp>
        <p:sp>
          <p:nvSpPr>
            <p:cNvPr id="88" name="テキスト ボックス 87"/>
            <p:cNvSpPr txBox="1"/>
            <p:nvPr/>
          </p:nvSpPr>
          <p:spPr>
            <a:xfrm>
              <a:off x="2633983" y="761590"/>
              <a:ext cx="848119" cy="400110"/>
            </a:xfrm>
            <a:prstGeom prst="rect">
              <a:avLst/>
            </a:prstGeom>
            <a:solidFill>
              <a:schemeClr val="bg1"/>
            </a:solidFill>
            <a:ln w="25400">
              <a:solidFill>
                <a:schemeClr val="tx1"/>
              </a:solidFill>
            </a:ln>
          </p:spPr>
          <p:txBody>
            <a:bodyPr wrap="square" rtlCol="0">
              <a:spAutoFit/>
            </a:bodyPr>
            <a:lstStyle/>
            <a:p>
              <a:pPr algn="ctr"/>
              <a:r>
                <a:rPr kumimoji="1" lang="en-US" altLang="ja-JP" sz="2000" dirty="0" smtClean="0">
                  <a:latin typeface="Times New Roman" pitchFamily="18" charset="0"/>
                  <a:cs typeface="Times New Roman" pitchFamily="18" charset="0"/>
                </a:rPr>
                <a:t>PPLN</a:t>
              </a:r>
              <a:endParaRPr kumimoji="1" lang="ja-JP" altLang="en-US" sz="2000" dirty="0">
                <a:latin typeface="Times New Roman" pitchFamily="18" charset="0"/>
                <a:cs typeface="Times New Roman" pitchFamily="18" charset="0"/>
              </a:endParaRPr>
            </a:p>
          </p:txBody>
        </p:sp>
        <p:sp>
          <p:nvSpPr>
            <p:cNvPr id="89" name="テキスト ボックス 88"/>
            <p:cNvSpPr txBox="1"/>
            <p:nvPr/>
          </p:nvSpPr>
          <p:spPr>
            <a:xfrm>
              <a:off x="2633985" y="2042302"/>
              <a:ext cx="848119" cy="400110"/>
            </a:xfrm>
            <a:prstGeom prst="rect">
              <a:avLst/>
            </a:prstGeom>
            <a:solidFill>
              <a:schemeClr val="bg1"/>
            </a:solidFill>
            <a:ln w="25400">
              <a:solidFill>
                <a:schemeClr val="tx1"/>
              </a:solidFill>
            </a:ln>
          </p:spPr>
          <p:txBody>
            <a:bodyPr wrap="square" rtlCol="0">
              <a:spAutoFit/>
            </a:bodyPr>
            <a:lstStyle/>
            <a:p>
              <a:pPr algn="ctr"/>
              <a:r>
                <a:rPr kumimoji="1" lang="en-US" altLang="ja-JP" sz="2000" dirty="0" smtClean="0">
                  <a:latin typeface="Times New Roman" pitchFamily="18" charset="0"/>
                  <a:cs typeface="Times New Roman" pitchFamily="18" charset="0"/>
                </a:rPr>
                <a:t>PPLN</a:t>
              </a:r>
              <a:endParaRPr kumimoji="1" lang="ja-JP" altLang="en-US" sz="2000" dirty="0">
                <a:latin typeface="Times New Roman" pitchFamily="18" charset="0"/>
                <a:cs typeface="Times New Roman" pitchFamily="18" charset="0"/>
              </a:endParaRPr>
            </a:p>
          </p:txBody>
        </p:sp>
        <p:sp>
          <p:nvSpPr>
            <p:cNvPr id="90" name="テキスト ボックス 89"/>
            <p:cNvSpPr txBox="1"/>
            <p:nvPr/>
          </p:nvSpPr>
          <p:spPr>
            <a:xfrm>
              <a:off x="3411160" y="669068"/>
              <a:ext cx="856039" cy="338554"/>
            </a:xfrm>
            <a:prstGeom prst="rect">
              <a:avLst/>
            </a:prstGeom>
            <a:noFill/>
          </p:spPr>
          <p:txBody>
            <a:bodyPr wrap="square" rtlCol="0">
              <a:spAutoFit/>
            </a:bodyPr>
            <a:lstStyle/>
            <a:p>
              <a:pPr algn="ctr"/>
              <a:r>
                <a:rPr kumimoji="1" lang="en-US" altLang="ja-JP" sz="1600" dirty="0" smtClean="0"/>
                <a:t>775nm</a:t>
              </a:r>
              <a:endParaRPr kumimoji="1" lang="ja-JP" altLang="en-US" sz="1600" dirty="0"/>
            </a:p>
          </p:txBody>
        </p:sp>
        <p:sp>
          <p:nvSpPr>
            <p:cNvPr id="123" name="テキスト ボックス 122"/>
            <p:cNvSpPr txBox="1"/>
            <p:nvPr/>
          </p:nvSpPr>
          <p:spPr>
            <a:xfrm>
              <a:off x="577590" y="2959542"/>
              <a:ext cx="745370" cy="369332"/>
            </a:xfrm>
            <a:prstGeom prst="rect">
              <a:avLst/>
            </a:prstGeom>
            <a:noFill/>
          </p:spPr>
          <p:txBody>
            <a:bodyPr wrap="square" rtlCol="0">
              <a:spAutoFit/>
            </a:bodyPr>
            <a:lstStyle/>
            <a:p>
              <a:pPr algn="ctr"/>
              <a:r>
                <a:rPr kumimoji="1" lang="en-US" altLang="ja-JP" dirty="0" smtClean="0"/>
                <a:t>BBO</a:t>
              </a:r>
              <a:endParaRPr kumimoji="1" lang="ja-JP" altLang="en-US" dirty="0"/>
            </a:p>
          </p:txBody>
        </p:sp>
        <p:sp>
          <p:nvSpPr>
            <p:cNvPr id="132" name="テキスト ボックス 131"/>
            <p:cNvSpPr txBox="1"/>
            <p:nvPr/>
          </p:nvSpPr>
          <p:spPr>
            <a:xfrm>
              <a:off x="857800" y="4030247"/>
              <a:ext cx="1346794" cy="461665"/>
            </a:xfrm>
            <a:prstGeom prst="rect">
              <a:avLst/>
            </a:prstGeom>
            <a:solidFill>
              <a:schemeClr val="bg1"/>
            </a:solidFill>
            <a:ln w="22225">
              <a:solidFill>
                <a:schemeClr val="tx1"/>
              </a:solidFill>
            </a:ln>
          </p:spPr>
          <p:txBody>
            <a:bodyPr wrap="square" rtlCol="0">
              <a:spAutoFit/>
            </a:bodyPr>
            <a:lstStyle/>
            <a:p>
              <a:pPr algn="ctr"/>
              <a:r>
                <a:rPr kumimoji="1" lang="en-US" altLang="ja-JP" sz="2400" dirty="0" smtClean="0">
                  <a:latin typeface="Times New Roman" pitchFamily="18" charset="0"/>
                  <a:cs typeface="Times New Roman" pitchFamily="18" charset="0"/>
                </a:rPr>
                <a:t>Digitizer</a:t>
              </a:r>
              <a:endParaRPr kumimoji="1" lang="ja-JP" altLang="en-US" sz="2400" dirty="0">
                <a:latin typeface="Times New Roman" pitchFamily="18" charset="0"/>
                <a:cs typeface="Times New Roman" pitchFamily="18" charset="0"/>
              </a:endParaRPr>
            </a:p>
          </p:txBody>
        </p:sp>
        <p:cxnSp>
          <p:nvCxnSpPr>
            <p:cNvPr id="138" name="直線コネクタ 137"/>
            <p:cNvCxnSpPr/>
            <p:nvPr/>
          </p:nvCxnSpPr>
          <p:spPr>
            <a:xfrm flipH="1">
              <a:off x="402157" y="4972526"/>
              <a:ext cx="915655" cy="0"/>
            </a:xfrm>
            <a:prstGeom prst="line">
              <a:avLst/>
            </a:prstGeom>
            <a:ln w="22225">
              <a:solidFill>
                <a:srgbClr val="CC6600"/>
              </a:solidFill>
              <a:prstDash val="sysDash"/>
            </a:ln>
          </p:spPr>
          <p:style>
            <a:lnRef idx="1">
              <a:schemeClr val="accent1"/>
            </a:lnRef>
            <a:fillRef idx="0">
              <a:schemeClr val="accent1"/>
            </a:fillRef>
            <a:effectRef idx="0">
              <a:schemeClr val="accent1"/>
            </a:effectRef>
            <a:fontRef idx="minor">
              <a:schemeClr val="tx1"/>
            </a:fontRef>
          </p:style>
        </p:cxnSp>
        <p:sp>
          <p:nvSpPr>
            <p:cNvPr id="152" name="テキスト ボックス 151"/>
            <p:cNvSpPr txBox="1"/>
            <p:nvPr/>
          </p:nvSpPr>
          <p:spPr>
            <a:xfrm>
              <a:off x="7248191" y="3573802"/>
              <a:ext cx="1211924" cy="584775"/>
            </a:xfrm>
            <a:prstGeom prst="rect">
              <a:avLst/>
            </a:prstGeom>
            <a:solidFill>
              <a:schemeClr val="bg1"/>
            </a:solidFill>
            <a:ln>
              <a:solidFill>
                <a:schemeClr val="tx1"/>
              </a:solidFill>
            </a:ln>
          </p:spPr>
          <p:txBody>
            <a:bodyPr wrap="square" rtlCol="0">
              <a:spAutoFit/>
            </a:bodyPr>
            <a:lstStyle/>
            <a:p>
              <a:pPr algn="ctr"/>
              <a:r>
                <a:rPr kumimoji="1" lang="en-US" altLang="ja-JP" sz="1600" dirty="0" smtClean="0">
                  <a:latin typeface="Times New Roman" pitchFamily="18" charset="0"/>
                  <a:cs typeface="Times New Roman" pitchFamily="18" charset="0"/>
                </a:rPr>
                <a:t>Current</a:t>
              </a:r>
            </a:p>
            <a:p>
              <a:pPr algn="ctr"/>
              <a:r>
                <a:rPr lang="en-US" altLang="ja-JP" sz="1600" dirty="0" smtClean="0">
                  <a:latin typeface="Times New Roman" pitchFamily="18" charset="0"/>
                  <a:cs typeface="Times New Roman" pitchFamily="18" charset="0"/>
                </a:rPr>
                <a:t>prea</a:t>
              </a:r>
              <a:r>
                <a:rPr kumimoji="1" lang="en-US" altLang="ja-JP" sz="1600" dirty="0" smtClean="0">
                  <a:latin typeface="Times New Roman" pitchFamily="18" charset="0"/>
                  <a:cs typeface="Times New Roman" pitchFamily="18" charset="0"/>
                </a:rPr>
                <a:t>mplifier</a:t>
              </a:r>
              <a:endParaRPr kumimoji="1" lang="ja-JP" altLang="en-US" sz="1600" dirty="0">
                <a:latin typeface="Times New Roman" pitchFamily="18" charset="0"/>
                <a:cs typeface="Times New Roman" pitchFamily="18" charset="0"/>
              </a:endParaRPr>
            </a:p>
          </p:txBody>
        </p:sp>
        <p:sp>
          <p:nvSpPr>
            <p:cNvPr id="18" name="右矢印 17"/>
            <p:cNvSpPr/>
            <p:nvPr/>
          </p:nvSpPr>
          <p:spPr>
            <a:xfrm>
              <a:off x="7248191" y="4799866"/>
              <a:ext cx="722503" cy="3000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直線矢印コネクタ 47"/>
            <p:cNvCxnSpPr/>
            <p:nvPr/>
          </p:nvCxnSpPr>
          <p:spPr>
            <a:xfrm flipV="1">
              <a:off x="1297670" y="4476385"/>
              <a:ext cx="0" cy="512474"/>
            </a:xfrm>
            <a:prstGeom prst="straightConnector1">
              <a:avLst/>
            </a:prstGeom>
            <a:ln w="22225">
              <a:solidFill>
                <a:srgbClr val="CC66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bwMode="auto">
            <a:xfrm flipH="1" flipV="1">
              <a:off x="6304453" y="2081985"/>
              <a:ext cx="354642" cy="305027"/>
            </a:xfrm>
            <a:prstGeom prst="line">
              <a:avLst/>
            </a:prstGeom>
            <a:noFill/>
            <a:ln w="38100" cap="flat" cmpd="sng" algn="ctr">
              <a:solidFill>
                <a:schemeClr val="tx1"/>
              </a:solidFill>
              <a:prstDash val="solid"/>
              <a:round/>
              <a:headEnd type="none" w="med" len="med"/>
              <a:tailEnd type="none" w="med" len="med"/>
            </a:ln>
            <a:effectLst/>
          </p:spPr>
        </p:cxnSp>
        <p:sp>
          <p:nvSpPr>
            <p:cNvPr id="77" name="テキスト ボックス 76"/>
            <p:cNvSpPr txBox="1"/>
            <p:nvPr/>
          </p:nvSpPr>
          <p:spPr>
            <a:xfrm>
              <a:off x="3407183" y="1938318"/>
              <a:ext cx="820259" cy="338554"/>
            </a:xfrm>
            <a:prstGeom prst="rect">
              <a:avLst/>
            </a:prstGeom>
            <a:noFill/>
          </p:spPr>
          <p:txBody>
            <a:bodyPr wrap="square" rtlCol="0">
              <a:spAutoFit/>
            </a:bodyPr>
            <a:lstStyle/>
            <a:p>
              <a:pPr algn="ctr"/>
              <a:r>
                <a:rPr kumimoji="1" lang="en-US" altLang="ja-JP" sz="1600" dirty="0" smtClean="0"/>
                <a:t>775nm</a:t>
              </a:r>
              <a:endParaRPr kumimoji="1" lang="ja-JP" altLang="en-US" sz="1600" dirty="0"/>
            </a:p>
          </p:txBody>
        </p:sp>
        <p:cxnSp>
          <p:nvCxnSpPr>
            <p:cNvPr id="83" name="直線コネクタ 82"/>
            <p:cNvCxnSpPr/>
            <p:nvPr/>
          </p:nvCxnSpPr>
          <p:spPr bwMode="auto">
            <a:xfrm flipH="1" flipV="1">
              <a:off x="4623981" y="810210"/>
              <a:ext cx="354642" cy="305027"/>
            </a:xfrm>
            <a:prstGeom prst="line">
              <a:avLst/>
            </a:prstGeom>
            <a:noFill/>
            <a:ln w="38100" cap="flat" cmpd="sng" algn="ctr">
              <a:solidFill>
                <a:schemeClr val="tx1"/>
              </a:solidFill>
              <a:prstDash val="solid"/>
              <a:round/>
              <a:headEnd type="none" w="med" len="med"/>
              <a:tailEnd type="none" w="med" len="med"/>
            </a:ln>
            <a:effectLst/>
          </p:spPr>
        </p:cxnSp>
        <p:cxnSp>
          <p:nvCxnSpPr>
            <p:cNvPr id="80" name="直線コネクタ 79"/>
            <p:cNvCxnSpPr/>
            <p:nvPr/>
          </p:nvCxnSpPr>
          <p:spPr bwMode="auto">
            <a:xfrm flipH="1" flipV="1">
              <a:off x="4119925" y="2095348"/>
              <a:ext cx="354642" cy="305027"/>
            </a:xfrm>
            <a:prstGeom prst="line">
              <a:avLst/>
            </a:prstGeom>
            <a:noFill/>
            <a:ln w="38100"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37" name="正方形/長方形 36"/>
                <p:cNvSpPr/>
                <p:nvPr/>
              </p:nvSpPr>
              <p:spPr>
                <a:xfrm>
                  <a:off x="3332743" y="3791961"/>
                  <a:ext cx="2679417" cy="1480457"/>
                </a:xfrm>
                <a:prstGeom prst="rect">
                  <a:avLst/>
                </a:prstGeom>
                <a:solidFill>
                  <a:schemeClr val="bg1"/>
                </a:solidFill>
                <a:ln w="508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b="1" i="1" dirty="0" smtClean="0">
                    <a:solidFill>
                      <a:schemeClr val="tx1"/>
                    </a:solidFill>
                    <a:latin typeface="Cambria Math"/>
                  </a:endParaRPr>
                </a:p>
                <a:p>
                  <a:pPr algn="ctr"/>
                  <a14:m>
                    <m:oMathPara xmlns:m="http://schemas.openxmlformats.org/officeDocument/2006/math">
                      <m:oMathParaPr>
                        <m:jc m:val="centerGroup"/>
                      </m:oMathParaPr>
                      <m:oMath xmlns:m="http://schemas.openxmlformats.org/officeDocument/2006/math">
                        <m:r>
                          <a:rPr lang="en-US" altLang="ja-JP" sz="2800" b="1" i="1" smtClean="0">
                            <a:solidFill>
                              <a:srgbClr val="00B050"/>
                            </a:solidFill>
                            <a:latin typeface="Cambria Math"/>
                          </a:rPr>
                          <m:t>(</m:t>
                        </m:r>
                        <m:sSub>
                          <m:sSubPr>
                            <m:ctrlPr>
                              <a:rPr lang="en-US" altLang="ja-JP" sz="2800" b="1" i="1">
                                <a:solidFill>
                                  <a:srgbClr val="00B050"/>
                                </a:solidFill>
                                <a:latin typeface="Cambria Math"/>
                              </a:rPr>
                            </m:ctrlPr>
                          </m:sSubPr>
                          <m:e>
                            <m:r>
                              <a:rPr lang="en-US" altLang="ja-JP" sz="2800" b="1" i="1">
                                <a:solidFill>
                                  <a:srgbClr val="00B050"/>
                                </a:solidFill>
                                <a:latin typeface="Cambria Math"/>
                              </a:rPr>
                              <m:t>𝑵</m:t>
                            </m:r>
                            <m:r>
                              <a:rPr lang="en-US" altLang="ja-JP" sz="2800" b="1" i="1">
                                <a:solidFill>
                                  <a:srgbClr val="00B050"/>
                                </a:solidFill>
                                <a:latin typeface="Cambria Math"/>
                              </a:rPr>
                              <m:t>×</m:t>
                            </m:r>
                            <m:r>
                              <a:rPr lang="en-US" altLang="ja-JP" sz="2800" b="1" i="1">
                                <a:solidFill>
                                  <a:srgbClr val="00B050"/>
                                </a:solidFill>
                                <a:latin typeface="Cambria Math"/>
                              </a:rPr>
                              <m:t>𝒎</m:t>
                            </m:r>
                            <m:r>
                              <a:rPr lang="en-US" altLang="ja-JP" sz="2800" b="1" i="1">
                                <a:solidFill>
                                  <a:srgbClr val="00B050"/>
                                </a:solidFill>
                                <a:latin typeface="Cambria Math"/>
                              </a:rPr>
                              <m:t>)</m:t>
                            </m:r>
                            <m:r>
                              <a:rPr lang="en-US" altLang="ja-JP" sz="2800" b="1" i="1">
                                <a:solidFill>
                                  <a:srgbClr val="00B050"/>
                                </a:solidFill>
                                <a:latin typeface="Cambria Math"/>
                              </a:rPr>
                              <m:t>𝚫</m:t>
                            </m:r>
                            <m:r>
                              <a:rPr lang="en-US" altLang="ja-JP" sz="2800" b="1" i="1">
                                <a:solidFill>
                                  <a:srgbClr val="00B050"/>
                                </a:solidFill>
                                <a:latin typeface="Cambria Math"/>
                              </a:rPr>
                              <m:t>𝒇</m:t>
                            </m:r>
                          </m:e>
                          <m:sub>
                            <m:r>
                              <a:rPr lang="en-US" altLang="ja-JP" sz="2800" b="1" i="1">
                                <a:solidFill>
                                  <a:srgbClr val="00B050"/>
                                </a:solidFill>
                                <a:latin typeface="Cambria Math"/>
                              </a:rPr>
                              <m:t>𝒓𝒆𝒑</m:t>
                            </m:r>
                          </m:sub>
                        </m:sSub>
                      </m:oMath>
                    </m:oMathPara>
                  </a14:m>
                  <a:endParaRPr kumimoji="1" lang="ja-JP" altLang="en-US" sz="2800" b="1" dirty="0">
                    <a:solidFill>
                      <a:srgbClr val="00B050"/>
                    </a:solidFill>
                    <a:latin typeface="Times New Roman" panose="02020603050405020304" pitchFamily="18" charset="0"/>
                    <a:cs typeface="Times New Roman" panose="02020603050405020304" pitchFamily="18" charset="0"/>
                  </a:endParaRPr>
                </a:p>
              </p:txBody>
            </p:sp>
          </mc:Choice>
          <mc:Fallback xmlns="">
            <p:sp>
              <p:nvSpPr>
                <p:cNvPr id="37" name="正方形/長方形 36"/>
                <p:cNvSpPr>
                  <a:spLocks noRot="1" noChangeAspect="1" noMove="1" noResize="1" noEditPoints="1" noAdjustHandles="1" noChangeArrowheads="1" noChangeShapeType="1" noTextEdit="1"/>
                </p:cNvSpPr>
                <p:nvPr/>
              </p:nvSpPr>
              <p:spPr>
                <a:xfrm>
                  <a:off x="3332743" y="3791961"/>
                  <a:ext cx="2679417" cy="1480457"/>
                </a:xfrm>
                <a:prstGeom prst="rect">
                  <a:avLst/>
                </a:prstGeom>
                <a:blipFill rotWithShape="1">
                  <a:blip r:embed="rId5"/>
                  <a:stretch>
                    <a:fillRect/>
                  </a:stretch>
                </a:blipFill>
                <a:ln w="50800">
                  <a:solidFill>
                    <a:schemeClr val="tx1"/>
                  </a:solidFill>
                  <a:prstDash val="solid"/>
                </a:ln>
              </p:spPr>
              <p:txBody>
                <a:bodyPr/>
                <a:lstStyle/>
                <a:p>
                  <a:r>
                    <a:rPr lang="ja-JP" altLang="en-US">
                      <a:noFill/>
                    </a:rPr>
                    <a:t> </a:t>
                  </a:r>
                </a:p>
              </p:txBody>
            </p:sp>
          </mc:Fallback>
        </mc:AlternateContent>
        <p:cxnSp>
          <p:nvCxnSpPr>
            <p:cNvPr id="98" name="直線コネクタ 97"/>
            <p:cNvCxnSpPr/>
            <p:nvPr/>
          </p:nvCxnSpPr>
          <p:spPr>
            <a:xfrm>
              <a:off x="1772304" y="4972526"/>
              <a:ext cx="1549120" cy="0"/>
            </a:xfrm>
            <a:prstGeom prst="line">
              <a:avLst/>
            </a:prstGeom>
            <a:ln w="2222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99" name="直線矢印コネクタ 98"/>
            <p:cNvCxnSpPr/>
            <p:nvPr/>
          </p:nvCxnSpPr>
          <p:spPr>
            <a:xfrm flipV="1">
              <a:off x="1743165" y="4490115"/>
              <a:ext cx="0" cy="485297"/>
            </a:xfrm>
            <a:prstGeom prst="straightConnector1">
              <a:avLst/>
            </a:prstGeom>
            <a:ln w="22225">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a:off x="1545919" y="3394590"/>
              <a:ext cx="6253375" cy="0"/>
            </a:xfrm>
            <a:prstGeom prst="line">
              <a:avLst/>
            </a:prstGeom>
            <a:ln w="22225">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a:off x="7803909" y="3411943"/>
              <a:ext cx="0" cy="161859"/>
            </a:xfrm>
            <a:prstGeom prst="line">
              <a:avLst/>
            </a:prstGeom>
            <a:ln w="254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110" name="直線矢印コネクタ 109"/>
            <p:cNvCxnSpPr/>
            <p:nvPr/>
          </p:nvCxnSpPr>
          <p:spPr>
            <a:xfrm>
              <a:off x="1531197" y="3398293"/>
              <a:ext cx="0" cy="624846"/>
            </a:xfrm>
            <a:prstGeom prst="straightConnector1">
              <a:avLst/>
            </a:prstGeom>
            <a:ln w="22225">
              <a:solidFill>
                <a:srgbClr val="0070C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271828" y="963208"/>
              <a:ext cx="66580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513024" y="2245659"/>
              <a:ext cx="0" cy="44821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513875" y="2250739"/>
              <a:ext cx="44020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273640" y="954741"/>
              <a:ext cx="0" cy="173913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3" name="円/楕円 132"/>
            <p:cNvSpPr/>
            <p:nvPr/>
          </p:nvSpPr>
          <p:spPr>
            <a:xfrm>
              <a:off x="173738" y="2624599"/>
              <a:ext cx="451177" cy="1385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4" name="直線コネクタ 133"/>
            <p:cNvCxnSpPr/>
            <p:nvPr/>
          </p:nvCxnSpPr>
          <p:spPr>
            <a:xfrm flipH="1">
              <a:off x="200340" y="2693872"/>
              <a:ext cx="308827" cy="11525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273640" y="2693872"/>
              <a:ext cx="310306" cy="115807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6" name="正方形/長方形 135"/>
            <p:cNvSpPr/>
            <p:nvPr/>
          </p:nvSpPr>
          <p:spPr>
            <a:xfrm>
              <a:off x="107289" y="3074337"/>
              <a:ext cx="557569" cy="13974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7" name="直線コネクタ 136"/>
            <p:cNvCxnSpPr/>
            <p:nvPr/>
          </p:nvCxnSpPr>
          <p:spPr>
            <a:xfrm flipH="1">
              <a:off x="394743" y="3214080"/>
              <a:ext cx="1" cy="1573073"/>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139" name="テキスト ボックス 138"/>
            <p:cNvSpPr txBox="1"/>
            <p:nvPr/>
          </p:nvSpPr>
          <p:spPr>
            <a:xfrm>
              <a:off x="329155" y="4057019"/>
              <a:ext cx="665969" cy="369332"/>
            </a:xfrm>
            <a:prstGeom prst="rect">
              <a:avLst/>
            </a:prstGeom>
            <a:noFill/>
          </p:spPr>
          <p:txBody>
            <a:bodyPr wrap="square" rtlCol="0">
              <a:spAutoFit/>
            </a:bodyPr>
            <a:lstStyle/>
            <a:p>
              <a:r>
                <a:rPr kumimoji="1" lang="en-US" altLang="ja-JP" dirty="0" smtClean="0">
                  <a:latin typeface="Times New Roman" pitchFamily="18" charset="0"/>
                  <a:cs typeface="Times New Roman" pitchFamily="18" charset="0"/>
                </a:rPr>
                <a:t>SFG</a:t>
              </a:r>
              <a:endParaRPr kumimoji="1" lang="ja-JP" altLang="en-US" dirty="0">
                <a:latin typeface="Times New Roman" pitchFamily="18" charset="0"/>
                <a:cs typeface="Times New Roman" pitchFamily="18" charset="0"/>
              </a:endParaRPr>
            </a:p>
          </p:txBody>
        </p:sp>
        <p:sp>
          <p:nvSpPr>
            <p:cNvPr id="141" name="テキスト ボックス 140"/>
            <p:cNvSpPr txBox="1"/>
            <p:nvPr/>
          </p:nvSpPr>
          <p:spPr>
            <a:xfrm>
              <a:off x="62390" y="4787860"/>
              <a:ext cx="679533" cy="369332"/>
            </a:xfrm>
            <a:prstGeom prst="rect">
              <a:avLst/>
            </a:prstGeom>
            <a:solidFill>
              <a:schemeClr val="bg1"/>
            </a:solidFill>
            <a:ln w="22225">
              <a:solidFill>
                <a:schemeClr val="tx1"/>
              </a:solidFill>
            </a:ln>
          </p:spPr>
          <p:txBody>
            <a:bodyPr wrap="square" rtlCol="0">
              <a:spAutoFit/>
            </a:bodyPr>
            <a:lstStyle/>
            <a:p>
              <a:pPr algn="ctr"/>
              <a:r>
                <a:rPr kumimoji="1" lang="en-US" altLang="ja-JP" dirty="0" smtClean="0">
                  <a:latin typeface="Times New Roman" pitchFamily="18" charset="0"/>
                  <a:cs typeface="Times New Roman" pitchFamily="18" charset="0"/>
                </a:rPr>
                <a:t>APD</a:t>
              </a:r>
              <a:endParaRPr kumimoji="1" lang="ja-JP" altLang="en-US" dirty="0">
                <a:latin typeface="Times New Roman" pitchFamily="18" charset="0"/>
                <a:cs typeface="Times New Roman" pitchFamily="18" charset="0"/>
              </a:endParaRPr>
            </a:p>
          </p:txBody>
        </p:sp>
        <p:cxnSp>
          <p:nvCxnSpPr>
            <p:cNvPr id="142" name="直線コネクタ 141"/>
            <p:cNvCxnSpPr/>
            <p:nvPr/>
          </p:nvCxnSpPr>
          <p:spPr bwMode="auto">
            <a:xfrm flipH="1">
              <a:off x="158931" y="843089"/>
              <a:ext cx="213333" cy="183487"/>
            </a:xfrm>
            <a:prstGeom prst="line">
              <a:avLst/>
            </a:prstGeom>
            <a:noFill/>
            <a:ln w="38100" cap="flat" cmpd="sng" algn="ctr">
              <a:solidFill>
                <a:schemeClr val="tx1"/>
              </a:solidFill>
              <a:prstDash val="solid"/>
              <a:round/>
              <a:headEnd type="none" w="med" len="med"/>
              <a:tailEnd type="none" w="med" len="med"/>
            </a:ln>
            <a:effectLst/>
          </p:spPr>
        </p:cxnSp>
        <p:cxnSp>
          <p:nvCxnSpPr>
            <p:cNvPr id="143" name="直線コネクタ 142"/>
            <p:cNvCxnSpPr/>
            <p:nvPr/>
          </p:nvCxnSpPr>
          <p:spPr bwMode="auto">
            <a:xfrm flipH="1">
              <a:off x="406357" y="2142754"/>
              <a:ext cx="213333" cy="183487"/>
            </a:xfrm>
            <a:prstGeom prst="line">
              <a:avLst/>
            </a:prstGeom>
            <a:noFill/>
            <a:ln w="38100" cap="flat" cmpd="sng" algn="ctr">
              <a:solidFill>
                <a:schemeClr val="tx1"/>
              </a:solidFill>
              <a:prstDash val="solid"/>
              <a:round/>
              <a:headEnd type="none" w="med" len="med"/>
              <a:tailEnd type="none" w="med" len="med"/>
            </a:ln>
            <a:effectLst/>
          </p:spPr>
        </p:cxnSp>
        <p:sp>
          <p:nvSpPr>
            <p:cNvPr id="145" name="テキスト ボックス 144"/>
            <p:cNvSpPr txBox="1"/>
            <p:nvPr/>
          </p:nvSpPr>
          <p:spPr>
            <a:xfrm>
              <a:off x="6990255" y="4380650"/>
              <a:ext cx="1185126" cy="369332"/>
            </a:xfrm>
            <a:prstGeom prst="rect">
              <a:avLst/>
            </a:prstGeom>
            <a:noFill/>
          </p:spPr>
          <p:txBody>
            <a:bodyPr wrap="square" rtlCol="0">
              <a:spAutoFit/>
            </a:bodyPr>
            <a:lstStyle/>
            <a:p>
              <a:pPr algn="ctr"/>
              <a:r>
                <a:rPr kumimoji="1" lang="en-US" altLang="ja-JP" dirty="0" smtClean="0">
                  <a:latin typeface="Times New Roman" panose="02020603050405020304" pitchFamily="18" charset="0"/>
                  <a:cs typeface="Times New Roman" panose="02020603050405020304" pitchFamily="18" charset="0"/>
                </a:rPr>
                <a:t>THz Pulse</a:t>
              </a:r>
              <a:endParaRPr kumimoji="1" lang="ja-JP" altLang="en-US" dirty="0">
                <a:latin typeface="Times New Roman" panose="02020603050405020304" pitchFamily="18" charset="0"/>
                <a:cs typeface="Times New Roman" panose="02020603050405020304" pitchFamily="18" charset="0"/>
              </a:endParaRPr>
            </a:p>
          </p:txBody>
        </p:sp>
        <p:cxnSp>
          <p:nvCxnSpPr>
            <p:cNvPr id="147" name="直線矢印コネクタ 146"/>
            <p:cNvCxnSpPr/>
            <p:nvPr/>
          </p:nvCxnSpPr>
          <p:spPr>
            <a:xfrm>
              <a:off x="4801302" y="954741"/>
              <a:ext cx="0" cy="283722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3" name="直線矢印コネクタ 152"/>
            <p:cNvCxnSpPr/>
            <p:nvPr/>
          </p:nvCxnSpPr>
          <p:spPr>
            <a:xfrm>
              <a:off x="4261687" y="2236503"/>
              <a:ext cx="0" cy="155556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7" name="テキスト ボックス 156"/>
            <p:cNvSpPr txBox="1"/>
            <p:nvPr/>
          </p:nvSpPr>
          <p:spPr>
            <a:xfrm>
              <a:off x="3332743" y="3955318"/>
              <a:ext cx="2678662" cy="523220"/>
            </a:xfrm>
            <a:prstGeom prst="rect">
              <a:avLst/>
            </a:prstGeom>
            <a:noFill/>
          </p:spPr>
          <p:txBody>
            <a:bodyPr wrap="square" rtlCol="0">
              <a:spAutoFit/>
            </a:bodyPr>
            <a:lstStyle/>
            <a:p>
              <a:pPr algn="ctr"/>
              <a:r>
                <a:rPr lang="en-US" altLang="ja-JP" sz="2800" b="1" dirty="0" smtClean="0">
                  <a:latin typeface="Times New Roman" panose="02020603050405020304" pitchFamily="18" charset="0"/>
                  <a:cs typeface="Times New Roman" panose="02020603050405020304" pitchFamily="18" charset="0"/>
                </a:rPr>
                <a:t>Adaptive Clock</a:t>
              </a:r>
              <a:endParaRPr lang="en-US" altLang="ja-JP" sz="2800" b="1" dirty="0">
                <a:latin typeface="Times New Roman" panose="02020603050405020304" pitchFamily="18" charset="0"/>
                <a:cs typeface="Times New Roman" panose="02020603050405020304" pitchFamily="18" charset="0"/>
              </a:endParaRPr>
            </a:p>
          </p:txBody>
        </p:sp>
        <p:sp>
          <p:nvSpPr>
            <p:cNvPr id="4" name="テキスト ボックス 3"/>
            <p:cNvSpPr txBox="1"/>
            <p:nvPr/>
          </p:nvSpPr>
          <p:spPr>
            <a:xfrm>
              <a:off x="937630" y="717448"/>
              <a:ext cx="1527144" cy="461665"/>
            </a:xfrm>
            <a:prstGeom prst="rect">
              <a:avLst/>
            </a:prstGeom>
            <a:solidFill>
              <a:schemeClr val="tx1"/>
            </a:solidFill>
            <a:ln w="25400">
              <a:solidFill>
                <a:schemeClr val="tx1"/>
              </a:solidFill>
            </a:ln>
          </p:spPr>
          <p:txBody>
            <a:bodyPr wrap="square" rtlCol="0">
              <a:spAutoFit/>
            </a:bodyPr>
            <a:lstStyle/>
            <a:p>
              <a:pPr algn="ctr"/>
              <a:r>
                <a:rPr kumimoji="1" lang="en-US" altLang="ja-JP" sz="2400" dirty="0" smtClean="0">
                  <a:solidFill>
                    <a:schemeClr val="bg1"/>
                  </a:solidFill>
                  <a:latin typeface="Times New Roman" pitchFamily="18" charset="0"/>
                  <a:cs typeface="Times New Roman" pitchFamily="18" charset="0"/>
                </a:rPr>
                <a:t>Laser B</a:t>
              </a:r>
              <a:endParaRPr kumimoji="1" lang="ja-JP" altLang="en-US" sz="2400" dirty="0">
                <a:solidFill>
                  <a:schemeClr val="bg1"/>
                </a:solidFill>
                <a:latin typeface="Times New Roman" pitchFamily="18" charset="0"/>
                <a:cs typeface="Times New Roman" pitchFamily="18" charset="0"/>
              </a:endParaRPr>
            </a:p>
          </p:txBody>
        </p:sp>
        <p:sp>
          <p:nvSpPr>
            <p:cNvPr id="5" name="テキスト ボックス 4"/>
            <p:cNvSpPr txBox="1"/>
            <p:nvPr/>
          </p:nvSpPr>
          <p:spPr>
            <a:xfrm>
              <a:off x="937630" y="2011524"/>
              <a:ext cx="1527144" cy="461665"/>
            </a:xfrm>
            <a:prstGeom prst="rect">
              <a:avLst/>
            </a:prstGeom>
            <a:solidFill>
              <a:schemeClr val="tx1"/>
            </a:solidFill>
            <a:ln w="25400">
              <a:solidFill>
                <a:schemeClr val="tx1"/>
              </a:solidFill>
            </a:ln>
          </p:spPr>
          <p:txBody>
            <a:bodyPr wrap="square" rtlCol="0">
              <a:spAutoFit/>
            </a:bodyPr>
            <a:lstStyle/>
            <a:p>
              <a:pPr algn="ctr"/>
              <a:r>
                <a:rPr kumimoji="1" lang="en-US" altLang="ja-JP" sz="2400" dirty="0" smtClean="0">
                  <a:solidFill>
                    <a:schemeClr val="bg1"/>
                  </a:solidFill>
                  <a:latin typeface="Times New Roman" pitchFamily="18" charset="0"/>
                  <a:cs typeface="Times New Roman" pitchFamily="18" charset="0"/>
                </a:rPr>
                <a:t>Laser A</a:t>
              </a:r>
              <a:endParaRPr kumimoji="1" lang="ja-JP" altLang="en-US" sz="2400" dirty="0">
                <a:solidFill>
                  <a:schemeClr val="bg1"/>
                </a:solidFill>
                <a:latin typeface="Times New Roman" pitchFamily="18" charset="0"/>
                <a:cs typeface="Times New Roman" pitchFamily="18" charset="0"/>
              </a:endParaRPr>
            </a:p>
          </p:txBody>
        </p:sp>
      </p:grpSp>
      <p:sp>
        <p:nvSpPr>
          <p:cNvPr id="61" name="タイトル 1"/>
          <p:cNvSpPr>
            <a:spLocks noGrp="1"/>
          </p:cNvSpPr>
          <p:nvPr>
            <p:ph type="title"/>
          </p:nvPr>
        </p:nvSpPr>
        <p:spPr>
          <a:xfrm>
            <a:off x="685800" y="188640"/>
            <a:ext cx="7772400" cy="1143000"/>
          </a:xfrm>
        </p:spPr>
        <p:txBody>
          <a:bodyPr/>
          <a:lstStyle/>
          <a:p>
            <a:r>
              <a:rPr lang="en-US" altLang="ja-JP" dirty="0" smtClean="0"/>
              <a:t>Experimental Setup </a:t>
            </a:r>
            <a:endParaRPr kumimoji="1" lang="ja-JP" altLang="en-US" dirty="0"/>
          </a:p>
        </p:txBody>
      </p:sp>
    </p:spTree>
    <p:extLst>
      <p:ext uri="{BB962C8B-B14F-4D97-AF65-F5344CB8AC3E}">
        <p14:creationId xmlns:p14="http://schemas.microsoft.com/office/powerpoint/2010/main" val="23105358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タイトル 1"/>
          <p:cNvSpPr>
            <a:spLocks noGrp="1"/>
          </p:cNvSpPr>
          <p:nvPr>
            <p:ph type="title"/>
          </p:nvPr>
        </p:nvSpPr>
        <p:spPr>
          <a:xfrm>
            <a:off x="-114938" y="402164"/>
            <a:ext cx="9367458" cy="792088"/>
          </a:xfrm>
        </p:spPr>
        <p:txBody>
          <a:bodyPr>
            <a:noAutofit/>
          </a:bodyPr>
          <a:lstStyle/>
          <a:p>
            <a:r>
              <a:rPr kumimoji="1" lang="en-US" altLang="ja-JP" dirty="0" smtClean="0"/>
              <a:t>Result</a:t>
            </a:r>
            <a:r>
              <a:rPr lang="ja-JP" altLang="en-US" dirty="0" smtClean="0"/>
              <a:t>（</a:t>
            </a:r>
            <a:r>
              <a:rPr lang="en-US" altLang="ja-JP" dirty="0" smtClean="0"/>
              <a:t>Temporal Waveform</a:t>
            </a:r>
            <a:r>
              <a:rPr lang="ja-JP" altLang="en-US" dirty="0" smtClean="0"/>
              <a:t>）</a:t>
            </a:r>
            <a:endParaRPr kumimoji="1" lang="ja-JP" altLang="en-US" dirty="0"/>
          </a:p>
        </p:txBody>
      </p:sp>
      <p:sp>
        <p:nvSpPr>
          <p:cNvPr id="2" name="テキスト ボックス 1"/>
          <p:cNvSpPr txBox="1"/>
          <p:nvPr/>
        </p:nvSpPr>
        <p:spPr>
          <a:xfrm>
            <a:off x="389574" y="5181038"/>
            <a:ext cx="2670258" cy="954107"/>
          </a:xfrm>
          <a:prstGeom prst="rect">
            <a:avLst/>
          </a:prstGeom>
          <a:noFill/>
        </p:spPr>
        <p:txBody>
          <a:bodyPr wrap="square" rtlCol="0">
            <a:spAutoFit/>
          </a:bodyPr>
          <a:lstStyle/>
          <a:p>
            <a:pPr algn="ctr"/>
            <a:r>
              <a:rPr lang="en-US" altLang="ja-JP" sz="2800" dirty="0" err="1" smtClean="0">
                <a:latin typeface="Times New Roman" panose="02020603050405020304" pitchFamily="18" charset="0"/>
                <a:cs typeface="Times New Roman" panose="02020603050405020304" pitchFamily="18" charset="0"/>
              </a:rPr>
              <a:t>f</a:t>
            </a:r>
            <a:r>
              <a:rPr lang="en-US" altLang="ja-JP" sz="2800" baseline="-25000" dirty="0" err="1" smtClean="0">
                <a:latin typeface="Times New Roman" panose="02020603050405020304" pitchFamily="18" charset="0"/>
                <a:cs typeface="Times New Roman" panose="02020603050405020304" pitchFamily="18" charset="0"/>
              </a:rPr>
              <a:t>rep</a:t>
            </a:r>
            <a:r>
              <a:rPr lang="en-US" altLang="ja-JP" sz="2800" dirty="0" smtClean="0">
                <a:latin typeface="Times New Roman" panose="02020603050405020304" pitchFamily="18" charset="0"/>
                <a:cs typeface="Times New Roman" panose="02020603050405020304" pitchFamily="18" charset="0"/>
              </a:rPr>
              <a:t> locked</a:t>
            </a:r>
          </a:p>
          <a:p>
            <a:pPr algn="ctr"/>
            <a:r>
              <a:rPr kumimoji="1" lang="en-US" altLang="ja-JP" sz="2800" dirty="0" smtClean="0">
                <a:latin typeface="Times New Roman" panose="02020603050405020304" pitchFamily="18" charset="0"/>
                <a:cs typeface="Times New Roman" panose="02020603050405020304" pitchFamily="18" charset="0"/>
              </a:rPr>
              <a:t>Constant clock</a:t>
            </a:r>
            <a:endParaRPr kumimoji="1" lang="ja-JP" altLang="en-US" sz="2800" dirty="0">
              <a:latin typeface="Times New Roman" panose="02020603050405020304" pitchFamily="18" charset="0"/>
              <a:cs typeface="Times New Roman" panose="02020603050405020304" pitchFamily="18" charset="0"/>
            </a:endParaRPr>
          </a:p>
        </p:txBody>
      </p:sp>
      <p:sp>
        <p:nvSpPr>
          <p:cNvPr id="25" name="テキスト ボックス 24"/>
          <p:cNvSpPr txBox="1"/>
          <p:nvPr/>
        </p:nvSpPr>
        <p:spPr>
          <a:xfrm>
            <a:off x="567812" y="3499609"/>
            <a:ext cx="2338034" cy="954107"/>
          </a:xfrm>
          <a:prstGeom prst="rect">
            <a:avLst/>
          </a:prstGeom>
          <a:noFill/>
        </p:spPr>
        <p:txBody>
          <a:bodyPr wrap="square" rtlCol="0">
            <a:spAutoFit/>
          </a:bodyPr>
          <a:lstStyle/>
          <a:p>
            <a:pPr algn="ctr"/>
            <a:r>
              <a:rPr lang="en-US" altLang="ja-JP" sz="2800" dirty="0">
                <a:latin typeface="Times New Roman" panose="02020603050405020304" pitchFamily="18" charset="0"/>
                <a:cs typeface="Times New Roman" panose="02020603050405020304" pitchFamily="18" charset="0"/>
              </a:rPr>
              <a:t>f</a:t>
            </a:r>
            <a:r>
              <a:rPr kumimoji="1" lang="en-US" altLang="ja-JP" sz="2800" dirty="0" smtClean="0">
                <a:latin typeface="Times New Roman" panose="02020603050405020304" pitchFamily="18" charset="0"/>
                <a:cs typeface="Times New Roman" panose="02020603050405020304" pitchFamily="18" charset="0"/>
              </a:rPr>
              <a:t>ree-run</a:t>
            </a:r>
          </a:p>
          <a:p>
            <a:pPr algn="ctr"/>
            <a:r>
              <a:rPr kumimoji="1" lang="en-US" altLang="ja-JP" sz="2800" dirty="0" smtClean="0">
                <a:solidFill>
                  <a:srgbClr val="0070C0"/>
                </a:solidFill>
                <a:latin typeface="Times New Roman" panose="02020603050405020304" pitchFamily="18" charset="0"/>
                <a:cs typeface="Times New Roman" panose="02020603050405020304" pitchFamily="18" charset="0"/>
              </a:rPr>
              <a:t>Constant clock</a:t>
            </a:r>
            <a:endParaRPr kumimoji="1" lang="ja-JP" altLang="en-US" sz="2800" dirty="0">
              <a:solidFill>
                <a:srgbClr val="0070C0"/>
              </a:solidFill>
              <a:latin typeface="Times New Roman" panose="02020603050405020304" pitchFamily="18" charset="0"/>
              <a:cs typeface="Times New Roman" panose="02020603050405020304" pitchFamily="18" charset="0"/>
            </a:endParaRPr>
          </a:p>
        </p:txBody>
      </p:sp>
      <p:sp>
        <p:nvSpPr>
          <p:cNvPr id="26" name="テキスト ボックス 25"/>
          <p:cNvSpPr txBox="1"/>
          <p:nvPr/>
        </p:nvSpPr>
        <p:spPr>
          <a:xfrm>
            <a:off x="540609" y="1812914"/>
            <a:ext cx="2424312" cy="954107"/>
          </a:xfrm>
          <a:prstGeom prst="rect">
            <a:avLst/>
          </a:prstGeom>
          <a:solidFill>
            <a:schemeClr val="bg1"/>
          </a:solidFill>
          <a:ln w="41275">
            <a:solidFill>
              <a:schemeClr val="tx1"/>
            </a:solidFill>
          </a:ln>
        </p:spPr>
        <p:txBody>
          <a:bodyPr wrap="square" rtlCol="0">
            <a:spAutoFit/>
          </a:bodyPr>
          <a:lstStyle/>
          <a:p>
            <a:pPr algn="ctr"/>
            <a:r>
              <a:rPr kumimoji="1" lang="en-US" altLang="ja-JP" sz="2800" dirty="0" smtClean="0">
                <a:latin typeface="Times New Roman" panose="02020603050405020304" pitchFamily="18" charset="0"/>
                <a:cs typeface="Times New Roman" panose="02020603050405020304" pitchFamily="18" charset="0"/>
              </a:rPr>
              <a:t>free-run</a:t>
            </a:r>
          </a:p>
          <a:p>
            <a:pPr algn="ctr"/>
            <a:r>
              <a:rPr kumimoji="1" lang="en-US" altLang="ja-JP" sz="2800" dirty="0" smtClean="0">
                <a:solidFill>
                  <a:srgbClr val="FF0000"/>
                </a:solidFill>
                <a:latin typeface="Times New Roman" panose="02020603050405020304" pitchFamily="18" charset="0"/>
                <a:cs typeface="Times New Roman" panose="02020603050405020304" pitchFamily="18" charset="0"/>
              </a:rPr>
              <a:t>Adaptive clock</a:t>
            </a:r>
            <a:endParaRPr kumimoji="1" lang="ja-JP" altLang="en-US" sz="2800" dirty="0">
              <a:solidFill>
                <a:srgbClr val="FF0000"/>
              </a:solidFill>
              <a:latin typeface="Times New Roman" panose="02020603050405020304" pitchFamily="18" charset="0"/>
              <a:cs typeface="Times New Roman" panose="02020603050405020304" pitchFamily="18" charset="0"/>
            </a:endParaRPr>
          </a:p>
        </p:txBody>
      </p:sp>
      <p:sp>
        <p:nvSpPr>
          <p:cNvPr id="4" name="テキスト ボックス 3"/>
          <p:cNvSpPr txBox="1"/>
          <p:nvPr/>
        </p:nvSpPr>
        <p:spPr>
          <a:xfrm>
            <a:off x="179512" y="1093051"/>
            <a:ext cx="6192688" cy="369332"/>
          </a:xfrm>
          <a:prstGeom prst="rect">
            <a:avLst/>
          </a:prstGeom>
          <a:noFill/>
        </p:spPr>
        <p:txBody>
          <a:bodyPr wrap="square" rtlCol="0">
            <a:spAutoFit/>
          </a:bodyPr>
          <a:lstStyle/>
          <a:p>
            <a:r>
              <a:rPr lang="en-US" altLang="ja-JP" dirty="0" smtClean="0"/>
              <a:t>Integration Number</a:t>
            </a:r>
            <a:r>
              <a:rPr kumimoji="1" lang="en-US" altLang="ja-JP" dirty="0" smtClean="0"/>
              <a:t>10000</a:t>
            </a:r>
            <a:r>
              <a:rPr lang="en-US" altLang="ja-JP" dirty="0" smtClean="0"/>
              <a:t>, </a:t>
            </a:r>
            <a:r>
              <a:rPr kumimoji="1" lang="en-US" altLang="ja-JP" dirty="0" smtClean="0"/>
              <a:t>Sampling rate2 MHz</a:t>
            </a:r>
            <a:endParaRPr kumimoji="1" lang="ja-JP" altLang="en-US" dirty="0"/>
          </a:p>
        </p:txBody>
      </p:sp>
      <p:pic>
        <p:nvPicPr>
          <p:cNvPr id="7170" name="Picture 2" descr="D:\研究\M2\データ\20140510 積算回数DR\lock\10000\timeref50%.tif"/>
          <p:cNvPicPr>
            <a:picLocks noChangeAspect="1" noChangeArrowheads="1"/>
          </p:cNvPicPr>
          <p:nvPr/>
        </p:nvPicPr>
        <p:blipFill rotWithShape="1">
          <a:blip r:embed="rId2">
            <a:extLst>
              <a:ext uri="{28A0092B-C50C-407E-A947-70E740481C1C}">
                <a14:useLocalDpi xmlns:a14="http://schemas.microsoft.com/office/drawing/2010/main" val="0"/>
              </a:ext>
            </a:extLst>
          </a:blip>
          <a:srcRect l="225" t="1" b="-1876"/>
          <a:stretch/>
        </p:blipFill>
        <p:spPr bwMode="auto">
          <a:xfrm>
            <a:off x="3707983" y="4770251"/>
            <a:ext cx="5039083" cy="2110386"/>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D:\研究\M2\データ\20140510 積算回数DR\free\10000\timeref50%.tif"/>
          <p:cNvPicPr>
            <a:picLocks noChangeAspect="1" noChangeArrowheads="1"/>
          </p:cNvPicPr>
          <p:nvPr/>
        </p:nvPicPr>
        <p:blipFill rotWithShape="1">
          <a:blip r:embed="rId3">
            <a:extLst>
              <a:ext uri="{28A0092B-C50C-407E-A947-70E740481C1C}">
                <a14:useLocalDpi xmlns:a14="http://schemas.microsoft.com/office/drawing/2010/main" val="0"/>
              </a:ext>
            </a:extLst>
          </a:blip>
          <a:srcRect l="317" t="2520" r="3881" b="15195"/>
          <a:stretch/>
        </p:blipFill>
        <p:spPr bwMode="auto">
          <a:xfrm>
            <a:off x="3703610" y="3127147"/>
            <a:ext cx="4885975" cy="169903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D:\研究\M2\データ\20140510 積算回数DR\ada\10000\time ref50%.tif"/>
          <p:cNvPicPr>
            <a:picLocks noChangeAspect="1" noChangeArrowheads="1"/>
          </p:cNvPicPr>
          <p:nvPr/>
        </p:nvPicPr>
        <p:blipFill rotWithShape="1">
          <a:blip r:embed="rId4">
            <a:extLst>
              <a:ext uri="{28A0092B-C50C-407E-A947-70E740481C1C}">
                <a14:useLocalDpi xmlns:a14="http://schemas.microsoft.com/office/drawing/2010/main" val="0"/>
              </a:ext>
            </a:extLst>
          </a:blip>
          <a:srcRect t="2922" r="3561" b="16684"/>
          <a:stretch/>
        </p:blipFill>
        <p:spPr bwMode="auto">
          <a:xfrm>
            <a:off x="3684336" y="1466850"/>
            <a:ext cx="4924524" cy="1659605"/>
          </a:xfrm>
          <a:prstGeom prst="rect">
            <a:avLst/>
          </a:prstGeom>
          <a:noFill/>
          <a:extLst>
            <a:ext uri="{909E8E84-426E-40DD-AFC4-6F175D3DCCD1}">
              <a14:hiddenFill xmlns:a14="http://schemas.microsoft.com/office/drawing/2010/main">
                <a:solidFill>
                  <a:srgbClr val="FFFFFF"/>
                </a:solidFill>
              </a14:hiddenFill>
            </a:ext>
          </a:extLst>
        </p:spPr>
      </p:pic>
      <p:sp>
        <p:nvSpPr>
          <p:cNvPr id="5" name="角丸四角形 4"/>
          <p:cNvSpPr/>
          <p:nvPr/>
        </p:nvSpPr>
        <p:spPr bwMode="auto">
          <a:xfrm>
            <a:off x="304800" y="1438275"/>
            <a:ext cx="8442266" cy="1703386"/>
          </a:xfrm>
          <a:prstGeom prst="roundRect">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Tree>
    <p:extLst>
      <p:ext uri="{BB962C8B-B14F-4D97-AF65-F5344CB8AC3E}">
        <p14:creationId xmlns:p14="http://schemas.microsoft.com/office/powerpoint/2010/main" val="2709959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bwMode="auto">
          <a:xfrm>
            <a:off x="34167" y="2161885"/>
            <a:ext cx="4742038" cy="3421280"/>
          </a:xfrm>
          <a:prstGeom prst="roundRect">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7810" y="2132856"/>
            <a:ext cx="4497068" cy="3572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7810" y="2132856"/>
            <a:ext cx="4497068" cy="3572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7810" y="2132856"/>
            <a:ext cx="4497068" cy="3572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67" y="2161073"/>
            <a:ext cx="4388476" cy="3486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67" y="2161073"/>
            <a:ext cx="4388476" cy="3486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167" y="2161073"/>
            <a:ext cx="4388476" cy="3486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167" y="2163573"/>
            <a:ext cx="4388477" cy="3477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167" y="2161073"/>
            <a:ext cx="4388476" cy="3486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57810" y="2132856"/>
            <a:ext cx="4497068" cy="3572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57810" y="2132856"/>
            <a:ext cx="4497068" cy="3572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タイトル 1"/>
          <p:cNvSpPr txBox="1">
            <a:spLocks/>
          </p:cNvSpPr>
          <p:nvPr/>
        </p:nvSpPr>
        <p:spPr bwMode="auto">
          <a:xfrm>
            <a:off x="0" y="376198"/>
            <a:ext cx="9144000" cy="792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a:lstStyle>
          <a:p>
            <a:r>
              <a:rPr lang="en-US" altLang="ja-JP" kern="0" dirty="0" smtClean="0"/>
              <a:t>Comparison of </a:t>
            </a:r>
            <a:r>
              <a:rPr lang="en-US" altLang="ja-JP" kern="0" dirty="0"/>
              <a:t>d</a:t>
            </a:r>
            <a:r>
              <a:rPr lang="en-US" altLang="ja-JP" kern="0" dirty="0" smtClean="0"/>
              <a:t>ynamic range</a:t>
            </a:r>
            <a:endParaRPr lang="ja-JP" altLang="en-US" kern="0" dirty="0"/>
          </a:p>
        </p:txBody>
      </p:sp>
      <p:sp>
        <p:nvSpPr>
          <p:cNvPr id="2" name="テキスト ボックス 1"/>
          <p:cNvSpPr txBox="1"/>
          <p:nvPr/>
        </p:nvSpPr>
        <p:spPr>
          <a:xfrm>
            <a:off x="671749" y="1095716"/>
            <a:ext cx="8208912" cy="369332"/>
          </a:xfrm>
          <a:prstGeom prst="rect">
            <a:avLst/>
          </a:prstGeom>
          <a:noFill/>
        </p:spPr>
        <p:txBody>
          <a:bodyPr wrap="square" rtlCol="0">
            <a:spAutoFit/>
          </a:bodyPr>
          <a:lstStyle/>
          <a:p>
            <a:pPr algn="ctr"/>
            <a:r>
              <a:rPr lang="en-US" altLang="ja-JP" dirty="0" smtClean="0"/>
              <a:t>Integration : </a:t>
            </a:r>
            <a:r>
              <a:rPr kumimoji="1" lang="en-US" altLang="ja-JP" dirty="0" smtClean="0"/>
              <a:t>1</a:t>
            </a:r>
            <a:r>
              <a:rPr lang="en-US" altLang="ja-JP" dirty="0" smtClean="0"/>
              <a:t>, </a:t>
            </a:r>
            <a:r>
              <a:rPr kumimoji="1" lang="en-US" altLang="ja-JP" dirty="0" smtClean="0"/>
              <a:t>10</a:t>
            </a:r>
            <a:r>
              <a:rPr lang="en-US" altLang="ja-JP" dirty="0" smtClean="0"/>
              <a:t>, </a:t>
            </a:r>
            <a:r>
              <a:rPr kumimoji="1" lang="en-US" altLang="ja-JP" dirty="0" smtClean="0"/>
              <a:t>100</a:t>
            </a:r>
            <a:r>
              <a:rPr lang="en-US" altLang="ja-JP" dirty="0" smtClean="0"/>
              <a:t>, </a:t>
            </a:r>
            <a:r>
              <a:rPr kumimoji="1" lang="en-US" altLang="ja-JP" dirty="0" smtClean="0"/>
              <a:t>1000</a:t>
            </a:r>
            <a:r>
              <a:rPr lang="en-US" altLang="ja-JP" dirty="0" smtClean="0"/>
              <a:t>, </a:t>
            </a:r>
            <a:r>
              <a:rPr kumimoji="1" lang="en-US" altLang="ja-JP" dirty="0" smtClean="0"/>
              <a:t>10000,</a:t>
            </a:r>
            <a:r>
              <a:rPr lang="ja-JP" altLang="en-US" dirty="0"/>
              <a:t> </a:t>
            </a:r>
            <a:r>
              <a:rPr lang="ja-JP" altLang="en-US" dirty="0" smtClean="0"/>
              <a:t> </a:t>
            </a:r>
            <a:r>
              <a:rPr lang="en-US" altLang="ja-JP" dirty="0" smtClean="0"/>
              <a:t>Sampling Rate 2 MHz</a:t>
            </a:r>
            <a:endParaRPr kumimoji="1" lang="ja-JP" altLang="en-US" dirty="0"/>
          </a:p>
        </p:txBody>
      </p:sp>
      <p:sp>
        <p:nvSpPr>
          <p:cNvPr id="16" name="テキスト ボックス 15"/>
          <p:cNvSpPr txBox="1"/>
          <p:nvPr/>
        </p:nvSpPr>
        <p:spPr>
          <a:xfrm>
            <a:off x="795096" y="1527175"/>
            <a:ext cx="3220179" cy="461665"/>
          </a:xfrm>
          <a:prstGeom prst="rect">
            <a:avLst/>
          </a:prstGeom>
          <a:noFill/>
        </p:spPr>
        <p:txBody>
          <a:bodyPr wrap="square" rtlCol="0">
            <a:spAutoFit/>
          </a:bodyPr>
          <a:lstStyle/>
          <a:p>
            <a:pPr algn="ctr"/>
            <a:r>
              <a:rPr kumimoji="1" lang="en-US" altLang="ja-JP" sz="2400" dirty="0" smtClean="0"/>
              <a:t>FRL</a:t>
            </a:r>
            <a:r>
              <a:rPr kumimoji="1" lang="ja-JP" altLang="en-US" sz="2400" dirty="0" smtClean="0"/>
              <a:t>・</a:t>
            </a:r>
            <a:r>
              <a:rPr kumimoji="1" lang="en-US" altLang="ja-JP" sz="2400" dirty="0" smtClean="0">
                <a:solidFill>
                  <a:srgbClr val="FF0000"/>
                </a:solidFill>
              </a:rPr>
              <a:t>Adaptive Clock</a:t>
            </a:r>
            <a:endParaRPr kumimoji="1" lang="ja-JP" altLang="en-US" sz="2400" dirty="0">
              <a:solidFill>
                <a:srgbClr val="FF0000"/>
              </a:solidFill>
            </a:endParaRPr>
          </a:p>
        </p:txBody>
      </p:sp>
      <p:sp>
        <p:nvSpPr>
          <p:cNvPr id="17" name="テキスト ボックス 16"/>
          <p:cNvSpPr txBox="1"/>
          <p:nvPr/>
        </p:nvSpPr>
        <p:spPr>
          <a:xfrm>
            <a:off x="5292080" y="1516046"/>
            <a:ext cx="3220179" cy="461665"/>
          </a:xfrm>
          <a:prstGeom prst="rect">
            <a:avLst/>
          </a:prstGeom>
          <a:noFill/>
        </p:spPr>
        <p:txBody>
          <a:bodyPr wrap="square" rtlCol="0">
            <a:spAutoFit/>
          </a:bodyPr>
          <a:lstStyle/>
          <a:p>
            <a:pPr algn="ctr"/>
            <a:r>
              <a:rPr kumimoji="1" lang="en-US" altLang="ja-JP" sz="2400" dirty="0" smtClean="0"/>
              <a:t>FRL</a:t>
            </a:r>
            <a:r>
              <a:rPr kumimoji="1" lang="ja-JP" altLang="en-US" sz="2400" dirty="0" smtClean="0"/>
              <a:t>・</a:t>
            </a:r>
            <a:r>
              <a:rPr kumimoji="1" lang="en-US" altLang="ja-JP" sz="2400" dirty="0" smtClean="0">
                <a:solidFill>
                  <a:srgbClr val="0070C0"/>
                </a:solidFill>
              </a:rPr>
              <a:t>Constant Clock</a:t>
            </a:r>
            <a:endParaRPr kumimoji="1" lang="ja-JP" altLang="en-US" sz="2400" dirty="0">
              <a:solidFill>
                <a:srgbClr val="0070C0"/>
              </a:solidFill>
            </a:endParaRPr>
          </a:p>
        </p:txBody>
      </p:sp>
      <p:grpSp>
        <p:nvGrpSpPr>
          <p:cNvPr id="5" name="グループ化 4"/>
          <p:cNvGrpSpPr/>
          <p:nvPr/>
        </p:nvGrpSpPr>
        <p:grpSpPr>
          <a:xfrm>
            <a:off x="5868144" y="2378294"/>
            <a:ext cx="2842813" cy="530571"/>
            <a:chOff x="3635895" y="1476495"/>
            <a:chExt cx="2842813" cy="530571"/>
          </a:xfrm>
        </p:grpSpPr>
        <p:pic>
          <p:nvPicPr>
            <p:cNvPr id="5122"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35895" y="1476495"/>
              <a:ext cx="2842813" cy="530571"/>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正方形/長方形 3"/>
            <p:cNvSpPr/>
            <p:nvPr/>
          </p:nvSpPr>
          <p:spPr bwMode="auto">
            <a:xfrm>
              <a:off x="3635895" y="1476495"/>
              <a:ext cx="2842813" cy="530571"/>
            </a:xfrm>
            <a:prstGeom prst="rect">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grpSp>
      <p:sp>
        <p:nvSpPr>
          <p:cNvPr id="6" name="テキスト ボックス 5"/>
          <p:cNvSpPr txBox="1"/>
          <p:nvPr/>
        </p:nvSpPr>
        <p:spPr>
          <a:xfrm>
            <a:off x="146320" y="5877272"/>
            <a:ext cx="8818168" cy="707886"/>
          </a:xfrm>
          <a:prstGeom prst="rect">
            <a:avLst/>
          </a:prstGeom>
          <a:solidFill>
            <a:srgbClr val="FFFF00"/>
          </a:solidFill>
        </p:spPr>
        <p:txBody>
          <a:bodyPr wrap="square" rtlCol="0">
            <a:spAutoFit/>
          </a:bodyPr>
          <a:lstStyle/>
          <a:p>
            <a:pPr algn="ctr"/>
            <a:r>
              <a:rPr kumimoji="1" lang="en-US" altLang="ja-JP" sz="4000" b="1" dirty="0" smtClean="0">
                <a:solidFill>
                  <a:srgbClr val="FF0000"/>
                </a:solidFill>
                <a:latin typeface="Times New Roman" panose="02020603050405020304" pitchFamily="18" charset="0"/>
                <a:cs typeface="Times New Roman" panose="02020603050405020304" pitchFamily="18" charset="0"/>
              </a:rPr>
              <a:t>Effect of timing jitter is not observed.</a:t>
            </a:r>
            <a:endParaRPr kumimoji="1" lang="ja-JP" alt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27624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500"/>
                                        <p:tgtEl>
                                          <p:spTgt spid="1029"/>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fade">
                                      <p:cBhvr>
                                        <p:cTn id="23" dur="500"/>
                                        <p:tgtEl>
                                          <p:spTgt spid="1027"/>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fade">
                                      <p:cBhvr>
                                        <p:cTn id="31" dur="500"/>
                                        <p:tgtEl>
                                          <p:spTgt spid="1026"/>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0830" y="248657"/>
            <a:ext cx="7772400" cy="1143000"/>
          </a:xfrm>
        </p:spPr>
        <p:txBody>
          <a:bodyPr/>
          <a:lstStyle/>
          <a:p>
            <a:r>
              <a:rPr kumimoji="1" lang="en-US" altLang="ja-JP" dirty="0" smtClean="0"/>
              <a:t>Comparison of dynamic range</a:t>
            </a:r>
            <a:endParaRPr kumimoji="1" lang="ja-JP" altLang="en-US" dirty="0"/>
          </a:p>
        </p:txBody>
      </p:sp>
      <p:sp>
        <p:nvSpPr>
          <p:cNvPr id="8" name="テキスト ボックス 7"/>
          <p:cNvSpPr txBox="1"/>
          <p:nvPr/>
        </p:nvSpPr>
        <p:spPr>
          <a:xfrm>
            <a:off x="671749" y="1268760"/>
            <a:ext cx="8208912" cy="369332"/>
          </a:xfrm>
          <a:prstGeom prst="rect">
            <a:avLst/>
          </a:prstGeom>
          <a:noFill/>
        </p:spPr>
        <p:txBody>
          <a:bodyPr wrap="square" rtlCol="0">
            <a:spAutoFit/>
          </a:bodyPr>
          <a:lstStyle/>
          <a:p>
            <a:pPr algn="ctr"/>
            <a:r>
              <a:rPr lang="en-US" altLang="ja-JP" dirty="0" smtClean="0"/>
              <a:t>Integration : </a:t>
            </a:r>
            <a:r>
              <a:rPr kumimoji="1" lang="en-US" altLang="ja-JP" dirty="0" smtClean="0"/>
              <a:t>1</a:t>
            </a:r>
            <a:r>
              <a:rPr lang="en-US" altLang="ja-JP" dirty="0" smtClean="0"/>
              <a:t>, </a:t>
            </a:r>
            <a:r>
              <a:rPr kumimoji="1" lang="en-US" altLang="ja-JP" dirty="0" smtClean="0"/>
              <a:t>10</a:t>
            </a:r>
            <a:r>
              <a:rPr lang="en-US" altLang="ja-JP" dirty="0" smtClean="0"/>
              <a:t>, </a:t>
            </a:r>
            <a:r>
              <a:rPr kumimoji="1" lang="en-US" altLang="ja-JP" dirty="0" smtClean="0"/>
              <a:t>100</a:t>
            </a:r>
            <a:r>
              <a:rPr lang="en-US" altLang="ja-JP" dirty="0" smtClean="0"/>
              <a:t>, </a:t>
            </a:r>
            <a:r>
              <a:rPr kumimoji="1" lang="en-US" altLang="ja-JP" dirty="0" smtClean="0"/>
              <a:t>1000</a:t>
            </a:r>
            <a:r>
              <a:rPr lang="en-US" altLang="ja-JP" dirty="0" smtClean="0"/>
              <a:t>, </a:t>
            </a:r>
            <a:r>
              <a:rPr kumimoji="1" lang="en-US" altLang="ja-JP" dirty="0" smtClean="0"/>
              <a:t>10000,</a:t>
            </a:r>
            <a:r>
              <a:rPr lang="ja-JP" altLang="en-US" dirty="0"/>
              <a:t> </a:t>
            </a:r>
            <a:r>
              <a:rPr lang="ja-JP" altLang="en-US" dirty="0" smtClean="0"/>
              <a:t> </a:t>
            </a:r>
            <a:r>
              <a:rPr lang="en-US" altLang="ja-JP" dirty="0" smtClean="0"/>
              <a:t>Sampling Rate 2 MHz</a:t>
            </a:r>
            <a:endParaRPr kumimoji="1" lang="ja-JP" altLang="en-US" dirty="0"/>
          </a:p>
        </p:txBody>
      </p:sp>
      <p:grpSp>
        <p:nvGrpSpPr>
          <p:cNvPr id="16" name="グループ化 15"/>
          <p:cNvGrpSpPr/>
          <p:nvPr/>
        </p:nvGrpSpPr>
        <p:grpSpPr>
          <a:xfrm>
            <a:off x="323528" y="2011625"/>
            <a:ext cx="4132402" cy="3776440"/>
            <a:chOff x="323528" y="1881562"/>
            <a:chExt cx="4132402" cy="377644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894564"/>
              <a:ext cx="4132402" cy="376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正方形/長方形 14"/>
            <p:cNvSpPr/>
            <p:nvPr/>
          </p:nvSpPr>
          <p:spPr bwMode="auto">
            <a:xfrm>
              <a:off x="1327306" y="1881562"/>
              <a:ext cx="2664296" cy="53339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grpSp>
      <p:sp>
        <p:nvSpPr>
          <p:cNvPr id="9" name="角丸四角形 8"/>
          <p:cNvSpPr/>
          <p:nvPr/>
        </p:nvSpPr>
        <p:spPr bwMode="auto">
          <a:xfrm>
            <a:off x="322200" y="2307207"/>
            <a:ext cx="4206257" cy="3454515"/>
          </a:xfrm>
          <a:prstGeom prst="roundRect">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grpSp>
        <p:nvGrpSpPr>
          <p:cNvPr id="6" name="グループ化 5"/>
          <p:cNvGrpSpPr/>
          <p:nvPr/>
        </p:nvGrpSpPr>
        <p:grpSpPr>
          <a:xfrm>
            <a:off x="4712142" y="1988839"/>
            <a:ext cx="4180338" cy="3816425"/>
            <a:chOff x="4712142" y="1858776"/>
            <a:chExt cx="4180338" cy="3816425"/>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2142" y="1858777"/>
              <a:ext cx="4180338"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bwMode="auto">
            <a:xfrm>
              <a:off x="5796136" y="1858776"/>
              <a:ext cx="2664296" cy="53339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grpSp>
      <p:sp>
        <p:nvSpPr>
          <p:cNvPr id="10" name="テキスト ボックス 9"/>
          <p:cNvSpPr txBox="1"/>
          <p:nvPr/>
        </p:nvSpPr>
        <p:spPr>
          <a:xfrm>
            <a:off x="795096" y="1710100"/>
            <a:ext cx="3220179" cy="461665"/>
          </a:xfrm>
          <a:prstGeom prst="rect">
            <a:avLst/>
          </a:prstGeom>
          <a:noFill/>
        </p:spPr>
        <p:txBody>
          <a:bodyPr wrap="square" rtlCol="0">
            <a:spAutoFit/>
          </a:bodyPr>
          <a:lstStyle/>
          <a:p>
            <a:pPr algn="ctr"/>
            <a:r>
              <a:rPr kumimoji="1" lang="en-US" altLang="ja-JP" sz="2400" dirty="0" smtClean="0"/>
              <a:t>FRL</a:t>
            </a:r>
            <a:r>
              <a:rPr kumimoji="1" lang="ja-JP" altLang="en-US" sz="2400" dirty="0" smtClean="0"/>
              <a:t>・</a:t>
            </a:r>
            <a:r>
              <a:rPr kumimoji="1" lang="en-US" altLang="ja-JP" sz="2400" dirty="0" smtClean="0">
                <a:solidFill>
                  <a:srgbClr val="FF0000"/>
                </a:solidFill>
              </a:rPr>
              <a:t>Adaptive Clock</a:t>
            </a:r>
            <a:endParaRPr kumimoji="1" lang="ja-JP" altLang="en-US" sz="2400" dirty="0">
              <a:solidFill>
                <a:srgbClr val="FF0000"/>
              </a:solidFill>
            </a:endParaRPr>
          </a:p>
        </p:txBody>
      </p:sp>
      <p:sp>
        <p:nvSpPr>
          <p:cNvPr id="11" name="テキスト ボックス 10"/>
          <p:cNvSpPr txBox="1"/>
          <p:nvPr/>
        </p:nvSpPr>
        <p:spPr>
          <a:xfrm>
            <a:off x="5054304" y="1752491"/>
            <a:ext cx="3956984" cy="461665"/>
          </a:xfrm>
          <a:prstGeom prst="rect">
            <a:avLst/>
          </a:prstGeom>
          <a:noFill/>
        </p:spPr>
        <p:txBody>
          <a:bodyPr wrap="square" rtlCol="0">
            <a:spAutoFit/>
          </a:bodyPr>
          <a:lstStyle/>
          <a:p>
            <a:pPr algn="ctr"/>
            <a:r>
              <a:rPr lang="en-US" altLang="ja-JP" sz="2400" dirty="0" err="1">
                <a:solidFill>
                  <a:srgbClr val="00B050"/>
                </a:solidFill>
              </a:rPr>
              <a:t>f</a:t>
            </a:r>
            <a:r>
              <a:rPr kumimoji="1" lang="en-US" altLang="ja-JP" sz="2400" baseline="-25000" dirty="0" err="1" smtClean="0">
                <a:solidFill>
                  <a:srgbClr val="00B050"/>
                </a:solidFill>
              </a:rPr>
              <a:t>rep</a:t>
            </a:r>
            <a:r>
              <a:rPr kumimoji="1" lang="en-US" altLang="ja-JP" sz="2400" dirty="0" smtClean="0">
                <a:solidFill>
                  <a:srgbClr val="00B050"/>
                </a:solidFill>
              </a:rPr>
              <a:t> locked</a:t>
            </a:r>
            <a:r>
              <a:rPr kumimoji="1" lang="ja-JP" altLang="en-US" sz="2400" dirty="0" smtClean="0">
                <a:solidFill>
                  <a:srgbClr val="00B050"/>
                </a:solidFill>
              </a:rPr>
              <a:t>・</a:t>
            </a:r>
            <a:r>
              <a:rPr kumimoji="1" lang="en-US" altLang="ja-JP" sz="2400" dirty="0" smtClean="0">
                <a:solidFill>
                  <a:srgbClr val="00B050"/>
                </a:solidFill>
              </a:rPr>
              <a:t>Constant Clock</a:t>
            </a:r>
            <a:endParaRPr kumimoji="1" lang="ja-JP" altLang="en-US" sz="2400" dirty="0">
              <a:solidFill>
                <a:srgbClr val="00B050"/>
              </a:solidFill>
            </a:endParaRPr>
          </a:p>
        </p:txBody>
      </p:sp>
    </p:spTree>
    <p:extLst>
      <p:ext uri="{BB962C8B-B14F-4D97-AF65-F5344CB8AC3E}">
        <p14:creationId xmlns:p14="http://schemas.microsoft.com/office/powerpoint/2010/main" val="156502337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C:\Users\ichikawa\Desktop\Graph1.TIF"/>
          <p:cNvPicPr>
            <a:picLocks noChangeAspect="1" noChangeArrowheads="1"/>
          </p:cNvPicPr>
          <p:nvPr/>
        </p:nvPicPr>
        <p:blipFill rotWithShape="1">
          <a:blip r:embed="rId3">
            <a:extLst>
              <a:ext uri="{28A0092B-C50C-407E-A947-70E740481C1C}">
                <a14:useLocalDpi xmlns:a14="http://schemas.microsoft.com/office/drawing/2010/main" val="0"/>
              </a:ext>
            </a:extLst>
          </a:blip>
          <a:srcRect l="4286" t="4100" r="4068" b="2921"/>
          <a:stretch/>
        </p:blipFill>
        <p:spPr bwMode="auto">
          <a:xfrm>
            <a:off x="246738" y="1656999"/>
            <a:ext cx="8331200" cy="4459610"/>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1"/>
          <p:cNvSpPr>
            <a:spLocks noGrp="1"/>
          </p:cNvSpPr>
          <p:nvPr>
            <p:ph type="title"/>
          </p:nvPr>
        </p:nvSpPr>
        <p:spPr>
          <a:xfrm>
            <a:off x="0" y="237073"/>
            <a:ext cx="9144000" cy="1296144"/>
          </a:xfrm>
        </p:spPr>
        <p:txBody>
          <a:bodyPr>
            <a:noAutofit/>
          </a:bodyPr>
          <a:lstStyle/>
          <a:p>
            <a:r>
              <a:rPr kumimoji="1" lang="en-US" altLang="ja-JP" dirty="0" smtClean="0">
                <a:cs typeface="Times New Roman" panose="02020603050405020304" pitchFamily="18" charset="0"/>
              </a:rPr>
              <a:t>THz </a:t>
            </a:r>
            <a:r>
              <a:rPr lang="en-US" altLang="ja-JP" dirty="0">
                <a:cs typeface="Times New Roman" panose="02020603050405020304" pitchFamily="18" charset="0"/>
              </a:rPr>
              <a:t>C</a:t>
            </a:r>
            <a:r>
              <a:rPr kumimoji="1" lang="en-US" altLang="ja-JP" dirty="0" smtClean="0">
                <a:cs typeface="Times New Roman" panose="02020603050405020304" pitchFamily="18" charset="0"/>
              </a:rPr>
              <a:t>omb Spectrum</a:t>
            </a:r>
            <a:endParaRPr kumimoji="1" lang="ja-JP" altLang="en-US" dirty="0">
              <a:cs typeface="Times New Roman" panose="02020603050405020304" pitchFamily="18" charset="0"/>
            </a:endParaRPr>
          </a:p>
        </p:txBody>
      </p:sp>
      <p:sp>
        <p:nvSpPr>
          <p:cNvPr id="7" name="テキスト ボックス 6"/>
          <p:cNvSpPr txBox="1"/>
          <p:nvPr/>
        </p:nvSpPr>
        <p:spPr>
          <a:xfrm>
            <a:off x="14278" y="6165304"/>
            <a:ext cx="9129722" cy="584775"/>
          </a:xfrm>
          <a:prstGeom prst="rect">
            <a:avLst/>
          </a:prstGeom>
          <a:solidFill>
            <a:srgbClr val="FFFF00"/>
          </a:solidFill>
        </p:spPr>
        <p:txBody>
          <a:bodyPr wrap="square" rtlCol="0">
            <a:spAutoFit/>
          </a:bodyPr>
          <a:lstStyle/>
          <a:p>
            <a:pPr algn="ctr"/>
            <a:r>
              <a:rPr kumimoji="1" lang="en-US" altLang="ja-JP" sz="3200" b="1" dirty="0" smtClean="0">
                <a:solidFill>
                  <a:srgbClr val="FF0000"/>
                </a:solidFill>
                <a:latin typeface="Times New Roman" panose="02020603050405020304" pitchFamily="18" charset="0"/>
                <a:cs typeface="Times New Roman" panose="02020603050405020304" pitchFamily="18" charset="0"/>
              </a:rPr>
              <a:t>Dual THz comb spectroscopy using FRL is attained.</a:t>
            </a:r>
          </a:p>
        </p:txBody>
      </p:sp>
      <p:cxnSp>
        <p:nvCxnSpPr>
          <p:cNvPr id="22" name="直線コネクタ 21"/>
          <p:cNvCxnSpPr/>
          <p:nvPr/>
        </p:nvCxnSpPr>
        <p:spPr>
          <a:xfrm>
            <a:off x="1521178" y="4774889"/>
            <a:ext cx="6825952" cy="0"/>
          </a:xfrm>
          <a:prstGeom prst="line">
            <a:avLst/>
          </a:prstGeom>
          <a:ln w="66675">
            <a:solidFill>
              <a:srgbClr val="FFFF00"/>
            </a:solidFill>
            <a:prstDash val="dash"/>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3754818" y="4339386"/>
            <a:ext cx="1929408" cy="461665"/>
          </a:xfrm>
          <a:prstGeom prst="rect">
            <a:avLst/>
          </a:prstGeom>
          <a:noFill/>
        </p:spPr>
        <p:txBody>
          <a:bodyPr wrap="square" rtlCol="0">
            <a:spAutoFit/>
          </a:bodyPr>
          <a:lstStyle/>
          <a:p>
            <a:pPr algn="ctr"/>
            <a:r>
              <a:rPr kumimoji="1" lang="en-US" altLang="ja-JP" sz="2400" dirty="0" smtClean="0">
                <a:solidFill>
                  <a:schemeClr val="bg1"/>
                </a:solidFill>
              </a:rPr>
              <a:t>noise floor</a:t>
            </a:r>
            <a:endParaRPr kumimoji="1" lang="ja-JP" altLang="en-US" sz="2400" dirty="0">
              <a:solidFill>
                <a:schemeClr val="bg1"/>
              </a:solidFill>
            </a:endParaRPr>
          </a:p>
        </p:txBody>
      </p:sp>
      <p:grpSp>
        <p:nvGrpSpPr>
          <p:cNvPr id="43" name="グループ化 42"/>
          <p:cNvGrpSpPr/>
          <p:nvPr/>
        </p:nvGrpSpPr>
        <p:grpSpPr>
          <a:xfrm>
            <a:off x="999325" y="2944113"/>
            <a:ext cx="2731277" cy="2175615"/>
            <a:chOff x="752587" y="3118281"/>
            <a:chExt cx="2731277" cy="2175615"/>
          </a:xfrm>
        </p:grpSpPr>
        <p:grpSp>
          <p:nvGrpSpPr>
            <p:cNvPr id="30" name="グループ化 29"/>
            <p:cNvGrpSpPr/>
            <p:nvPr/>
          </p:nvGrpSpPr>
          <p:grpSpPr>
            <a:xfrm>
              <a:off x="752587" y="3118281"/>
              <a:ext cx="2731277" cy="2175615"/>
              <a:chOff x="522342" y="2802784"/>
              <a:chExt cx="2731277" cy="2175615"/>
            </a:xfrm>
          </p:grpSpPr>
          <p:sp>
            <p:nvSpPr>
              <p:cNvPr id="18" name="円/楕円 17"/>
              <p:cNvSpPr/>
              <p:nvPr/>
            </p:nvSpPr>
            <p:spPr>
              <a:xfrm>
                <a:off x="2695057" y="2802784"/>
                <a:ext cx="360040" cy="360040"/>
              </a:xfrm>
              <a:prstGeom prst="ellipse">
                <a:avLst/>
              </a:prstGeom>
              <a:noFill/>
              <a:ln w="444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コネクタ 19"/>
              <p:cNvCxnSpPr>
                <a:stCxn id="18" idx="5"/>
              </p:cNvCxnSpPr>
              <p:nvPr/>
            </p:nvCxnSpPr>
            <p:spPr>
              <a:xfrm>
                <a:off x="3002370" y="3110097"/>
                <a:ext cx="251249" cy="419163"/>
              </a:xfrm>
              <a:prstGeom prst="line">
                <a:avLst/>
              </a:prstGeom>
              <a:ln w="349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a:stCxn id="18" idx="0"/>
              </p:cNvCxnSpPr>
              <p:nvPr/>
            </p:nvCxnSpPr>
            <p:spPr>
              <a:xfrm flipH="1">
                <a:off x="522342" y="2802784"/>
                <a:ext cx="2352735" cy="726476"/>
              </a:xfrm>
              <a:prstGeom prst="line">
                <a:avLst/>
              </a:prstGeom>
              <a:ln w="34925">
                <a:solidFill>
                  <a:srgbClr val="002060"/>
                </a:solidFill>
              </a:ln>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a:off x="522342" y="3529260"/>
                <a:ext cx="2731277" cy="1449139"/>
              </a:xfrm>
              <a:prstGeom prst="rect">
                <a:avLst/>
              </a:prstGeom>
              <a:noFill/>
              <a:ln w="476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082" name="Picture 10" descr="C:\Users\ichikawa\Desktop\前期研究報告\Graph0.7.tif"/>
            <p:cNvPicPr>
              <a:picLocks noChangeAspect="1" noChangeArrowheads="1"/>
            </p:cNvPicPr>
            <p:nvPr/>
          </p:nvPicPr>
          <p:blipFill rotWithShape="1">
            <a:blip r:embed="rId4">
              <a:extLst>
                <a:ext uri="{28A0092B-C50C-407E-A947-70E740481C1C}">
                  <a14:useLocalDpi xmlns:a14="http://schemas.microsoft.com/office/drawing/2010/main" val="0"/>
                </a:ext>
              </a:extLst>
            </a:blip>
            <a:srcRect l="3851" t="4581" r="3197" b="2921"/>
            <a:stretch/>
          </p:blipFill>
          <p:spPr bwMode="auto">
            <a:xfrm>
              <a:off x="769257" y="3853329"/>
              <a:ext cx="2697446" cy="14162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7" name="グループ化 46"/>
          <p:cNvGrpSpPr/>
          <p:nvPr/>
        </p:nvGrpSpPr>
        <p:grpSpPr>
          <a:xfrm>
            <a:off x="3713441" y="1382625"/>
            <a:ext cx="5125754" cy="1933284"/>
            <a:chOff x="3466703" y="1556793"/>
            <a:chExt cx="5125754" cy="1933284"/>
          </a:xfrm>
        </p:grpSpPr>
        <p:sp>
          <p:nvSpPr>
            <p:cNvPr id="12" name="円/楕円 11"/>
            <p:cNvSpPr/>
            <p:nvPr/>
          </p:nvSpPr>
          <p:spPr>
            <a:xfrm>
              <a:off x="3466703" y="2938261"/>
              <a:ext cx="360040" cy="360040"/>
            </a:xfrm>
            <a:prstGeom prst="ellips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p:cNvCxnSpPr>
              <a:stCxn id="12" idx="0"/>
            </p:cNvCxnSpPr>
            <p:nvPr/>
          </p:nvCxnSpPr>
          <p:spPr>
            <a:xfrm flipV="1">
              <a:off x="3646723" y="1556793"/>
              <a:ext cx="1391972" cy="138146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a:stCxn id="12" idx="4"/>
            </p:cNvCxnSpPr>
            <p:nvPr/>
          </p:nvCxnSpPr>
          <p:spPr>
            <a:xfrm>
              <a:off x="3646723" y="3298301"/>
              <a:ext cx="1391972" cy="191776"/>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pic>
          <p:nvPicPr>
            <p:cNvPr id="3081" name="Picture 9" descr="C:\Users\ichikawa\Desktop\前期研究報告\コム0.7.tif"/>
            <p:cNvPicPr>
              <a:picLocks noChangeAspect="1" noChangeArrowheads="1"/>
            </p:cNvPicPr>
            <p:nvPr/>
          </p:nvPicPr>
          <p:blipFill rotWithShape="1">
            <a:blip r:embed="rId5">
              <a:extLst>
                <a:ext uri="{28A0092B-C50C-407E-A947-70E740481C1C}">
                  <a14:useLocalDpi xmlns:a14="http://schemas.microsoft.com/office/drawing/2010/main" val="0"/>
                </a:ext>
              </a:extLst>
            </a:blip>
            <a:srcRect l="4136" t="4222" r="1662" b="3170"/>
            <a:stretch/>
          </p:blipFill>
          <p:spPr bwMode="auto">
            <a:xfrm>
              <a:off x="5025378" y="1610575"/>
              <a:ext cx="3548611" cy="1842563"/>
            </a:xfrm>
            <a:prstGeom prst="rect">
              <a:avLst/>
            </a:prstGeom>
            <a:noFill/>
            <a:extLst>
              <a:ext uri="{909E8E84-426E-40DD-AFC4-6F175D3DCCD1}">
                <a14:hiddenFill xmlns:a14="http://schemas.microsoft.com/office/drawing/2010/main">
                  <a:solidFill>
                    <a:srgbClr val="FFFFFF"/>
                  </a:solidFill>
                </a14:hiddenFill>
              </a:ext>
            </a:extLst>
          </p:spPr>
        </p:pic>
        <p:cxnSp>
          <p:nvCxnSpPr>
            <p:cNvPr id="45" name="直線矢印コネクタ 44"/>
            <p:cNvCxnSpPr/>
            <p:nvPr/>
          </p:nvCxnSpPr>
          <p:spPr bwMode="auto">
            <a:xfrm flipV="1">
              <a:off x="6464472" y="1916832"/>
              <a:ext cx="340327" cy="2887"/>
            </a:xfrm>
            <a:prstGeom prst="straightConnector1">
              <a:avLst/>
            </a:prstGeom>
            <a:noFill/>
            <a:ln w="9525" cap="flat" cmpd="sng" algn="ctr">
              <a:solidFill>
                <a:schemeClr val="tx1"/>
              </a:solidFill>
              <a:prstDash val="solid"/>
              <a:round/>
              <a:headEnd type="arrow"/>
              <a:tailEnd type="arrow"/>
            </a:ln>
            <a:effectLst/>
          </p:spPr>
        </p:cxnSp>
        <p:sp>
          <p:nvSpPr>
            <p:cNvPr id="46" name="テキスト ボックス 45"/>
            <p:cNvSpPr txBox="1"/>
            <p:nvPr/>
          </p:nvSpPr>
          <p:spPr>
            <a:xfrm>
              <a:off x="6431544" y="1569093"/>
              <a:ext cx="504056" cy="338554"/>
            </a:xfrm>
            <a:prstGeom prst="rect">
              <a:avLst/>
            </a:prstGeom>
            <a:noFill/>
          </p:spPr>
          <p:txBody>
            <a:bodyPr wrap="square" rtlCol="0">
              <a:spAutoFit/>
            </a:bodyPr>
            <a:lstStyle/>
            <a:p>
              <a:r>
                <a:rPr kumimoji="1" lang="en-US" altLang="ja-JP" sz="1600" dirty="0" err="1" smtClean="0"/>
                <a:t>f</a:t>
              </a:r>
              <a:r>
                <a:rPr kumimoji="1" lang="en-US" altLang="ja-JP" sz="1600" baseline="-25000" dirty="0" err="1" smtClean="0"/>
                <a:t>rep</a:t>
              </a:r>
              <a:endParaRPr kumimoji="1" lang="ja-JP" altLang="en-US" sz="1600" baseline="-25000" dirty="0"/>
            </a:p>
          </p:txBody>
        </p:sp>
        <p:sp>
          <p:nvSpPr>
            <p:cNvPr id="24" name="正方形/長方形 23"/>
            <p:cNvSpPr/>
            <p:nvPr/>
          </p:nvSpPr>
          <p:spPr>
            <a:xfrm>
              <a:off x="5004049" y="1556793"/>
              <a:ext cx="3588408" cy="1933284"/>
            </a:xfrm>
            <a:prstGeom prst="rect">
              <a:avLst/>
            </a:prstGeom>
            <a:no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177422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64" y="188640"/>
            <a:ext cx="9148464" cy="1143000"/>
          </a:xfrm>
        </p:spPr>
        <p:txBody>
          <a:bodyPr/>
          <a:lstStyle/>
          <a:p>
            <a:r>
              <a:rPr kumimoji="1" lang="en-US" altLang="ja-JP" sz="3600" dirty="0" smtClean="0"/>
              <a:t>Spectroscopy of low-pressure water vapor</a:t>
            </a:r>
            <a:endParaRPr kumimoji="1" lang="ja-JP" altLang="en-US" sz="3600" dirty="0"/>
          </a:p>
        </p:txBody>
      </p:sp>
      <p:sp>
        <p:nvSpPr>
          <p:cNvPr id="4" name="テキスト ボックス 3"/>
          <p:cNvSpPr txBox="1"/>
          <p:nvPr/>
        </p:nvSpPr>
        <p:spPr>
          <a:xfrm>
            <a:off x="107504" y="1052736"/>
            <a:ext cx="7848872" cy="1200329"/>
          </a:xfrm>
          <a:prstGeom prst="rect">
            <a:avLst/>
          </a:prstGeom>
          <a:noFill/>
        </p:spPr>
        <p:txBody>
          <a:bodyPr wrap="square" rtlCol="0">
            <a:spAutoFit/>
          </a:bodyPr>
          <a:lstStyle/>
          <a:p>
            <a:r>
              <a:rPr kumimoji="1" lang="en-US" altLang="ja-JP" dirty="0" smtClean="0"/>
              <a:t>Rotational transition 1</a:t>
            </a:r>
            <a:r>
              <a:rPr kumimoji="1" lang="en-US" altLang="ja-JP" baseline="-25000" dirty="0" smtClean="0"/>
              <a:t>10</a:t>
            </a:r>
            <a:r>
              <a:rPr kumimoji="1" lang="en-US" altLang="ja-JP" dirty="0" smtClean="0"/>
              <a:t> </a:t>
            </a:r>
            <a:r>
              <a:rPr kumimoji="1" lang="ja-JP" altLang="en-US" dirty="0" smtClean="0"/>
              <a:t>← </a:t>
            </a:r>
            <a:r>
              <a:rPr kumimoji="1" lang="en-US" altLang="ja-JP" dirty="0" smtClean="0"/>
              <a:t>1</a:t>
            </a:r>
            <a:r>
              <a:rPr kumimoji="1" lang="en-US" altLang="ja-JP" baseline="-25000" dirty="0" smtClean="0"/>
              <a:t>01</a:t>
            </a:r>
            <a:r>
              <a:rPr kumimoji="1" lang="en-US" altLang="ja-JP" dirty="0" smtClean="0"/>
              <a:t> : 0.5569 THz @ NASA database</a:t>
            </a:r>
          </a:p>
          <a:p>
            <a:r>
              <a:rPr kumimoji="1" lang="en-US" altLang="ja-JP" dirty="0" smtClean="0"/>
              <a:t>Nitrogen : 2400 Pa</a:t>
            </a:r>
          </a:p>
          <a:p>
            <a:r>
              <a:rPr lang="en-US" altLang="ja-JP" dirty="0" smtClean="0"/>
              <a:t>Water Vapor : 170 Pa</a:t>
            </a:r>
          </a:p>
          <a:p>
            <a:r>
              <a:rPr kumimoji="1" lang="en-US" altLang="ja-JP" dirty="0" smtClean="0"/>
              <a:t>Theoretical </a:t>
            </a:r>
            <a:r>
              <a:rPr kumimoji="1" lang="en-US" altLang="ja-JP" dirty="0" err="1" smtClean="0"/>
              <a:t>linewidth</a:t>
            </a:r>
            <a:r>
              <a:rPr kumimoji="1" lang="en-US" altLang="ja-JP" dirty="0" smtClean="0"/>
              <a:t> : 200 MHz</a:t>
            </a:r>
            <a:endParaRPr kumimoji="1" lang="ja-JP" altLang="en-US" dirty="0"/>
          </a:p>
        </p:txBody>
      </p:sp>
      <p:pic>
        <p:nvPicPr>
          <p:cNvPr id="4109" name="Picture 13" descr="D:\研究\M2\データ\20140626 アセトニトリル、水蒸気\ada\water.tif"/>
          <p:cNvPicPr>
            <a:picLocks noChangeAspect="1" noChangeArrowheads="1"/>
          </p:cNvPicPr>
          <p:nvPr/>
        </p:nvPicPr>
        <p:blipFill rotWithShape="1">
          <a:blip r:embed="rId3">
            <a:extLst>
              <a:ext uri="{28A0092B-C50C-407E-A947-70E740481C1C}">
                <a14:useLocalDpi xmlns:a14="http://schemas.microsoft.com/office/drawing/2010/main" val="0"/>
              </a:ext>
            </a:extLst>
          </a:blip>
          <a:srcRect l="6801" t="4968" r="5721" b="4968"/>
          <a:stretch/>
        </p:blipFill>
        <p:spPr bwMode="auto">
          <a:xfrm>
            <a:off x="257889" y="2253065"/>
            <a:ext cx="7920880" cy="430270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グループ化 13"/>
          <p:cNvGrpSpPr/>
          <p:nvPr/>
        </p:nvGrpSpPr>
        <p:grpSpPr>
          <a:xfrm>
            <a:off x="1372116" y="2492896"/>
            <a:ext cx="2000886" cy="666823"/>
            <a:chOff x="5292080" y="3212975"/>
            <a:chExt cx="2000886" cy="901820"/>
          </a:xfrm>
        </p:grpSpPr>
        <p:sp>
          <p:nvSpPr>
            <p:cNvPr id="6" name="正方形/長方形 5"/>
            <p:cNvSpPr/>
            <p:nvPr/>
          </p:nvSpPr>
          <p:spPr bwMode="auto">
            <a:xfrm>
              <a:off x="5292080" y="3212975"/>
              <a:ext cx="2000886" cy="90182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b="0" i="0" u="none" strike="noStrike" cap="none" normalizeH="0" baseline="0" dirty="0" smtClean="0">
                  <a:ln>
                    <a:noFill/>
                  </a:ln>
                  <a:solidFill>
                    <a:srgbClr val="FF0000"/>
                  </a:solidFill>
                  <a:effectLst/>
                  <a:latin typeface="Arial" charset="0"/>
                  <a:ea typeface="ＭＳ ゴシック" charset="-128"/>
                  <a:cs typeface="ＭＳ ゴシック" charset="-128"/>
                </a:rPr>
                <a:t> ・  </a:t>
              </a:r>
              <a:r>
                <a:rPr kumimoji="1" lang="en-US" altLang="ja-JP" b="0" i="0" u="none" strike="noStrike" cap="none" normalizeH="0" baseline="0" dirty="0" smtClean="0">
                  <a:ln>
                    <a:noFill/>
                  </a:ln>
                  <a:solidFill>
                    <a:srgbClr val="FF0000"/>
                  </a:solidFill>
                  <a:effectLst/>
                  <a:latin typeface="Arial" charset="0"/>
                  <a:ea typeface="ＭＳ ゴシック" charset="-128"/>
                  <a:cs typeface="ＭＳ ゴシック" charset="-128"/>
                </a:rPr>
                <a:t>experimental</a:t>
              </a:r>
            </a:p>
            <a:p>
              <a:pPr marL="0" marR="0" indent="0" algn="l" defTabSz="914400" rtl="0" eaLnBrk="1" fontAlgn="base" latinLnBrk="0" hangingPunct="1">
                <a:lnSpc>
                  <a:spcPct val="100000"/>
                </a:lnSpc>
                <a:spcBef>
                  <a:spcPct val="0"/>
                </a:spcBef>
                <a:spcAft>
                  <a:spcPct val="0"/>
                </a:spcAft>
                <a:buClrTx/>
                <a:buSzTx/>
                <a:buFontTx/>
                <a:buNone/>
                <a:tabLst/>
              </a:pPr>
              <a:r>
                <a:rPr lang="en-US" altLang="ja-JP" dirty="0" smtClean="0">
                  <a:solidFill>
                    <a:srgbClr val="FF0000"/>
                  </a:solidFill>
                  <a:latin typeface="Arial" charset="0"/>
                  <a:ea typeface="ＭＳ ゴシック" charset="-128"/>
                  <a:cs typeface="ＭＳ ゴシック" charset="-128"/>
                </a:rPr>
                <a:t> </a:t>
              </a:r>
              <a:r>
                <a:rPr lang="ja-JP" altLang="en-US" dirty="0" smtClean="0">
                  <a:solidFill>
                    <a:srgbClr val="FF0000"/>
                  </a:solidFill>
                  <a:latin typeface="Arial" charset="0"/>
                  <a:ea typeface="ＭＳ ゴシック" charset="-128"/>
                  <a:cs typeface="ＭＳ ゴシック" charset="-128"/>
                </a:rPr>
                <a:t>　  </a:t>
              </a:r>
              <a:r>
                <a:rPr lang="en-US" altLang="ja-JP" dirty="0" smtClean="0">
                  <a:solidFill>
                    <a:srgbClr val="0070C0"/>
                  </a:solidFill>
                  <a:latin typeface="Arial" charset="0"/>
                  <a:ea typeface="ＭＳ ゴシック" charset="-128"/>
                  <a:cs typeface="ＭＳ ゴシック" charset="-128"/>
                </a:rPr>
                <a:t>curve fitting</a:t>
              </a:r>
              <a:endParaRPr kumimoji="1" lang="ja-JP" altLang="en-US" b="0" i="0" u="none" strike="noStrike" cap="none" normalizeH="0" baseline="0" dirty="0">
                <a:ln>
                  <a:noFill/>
                </a:ln>
                <a:solidFill>
                  <a:srgbClr val="0070C0"/>
                </a:solidFill>
                <a:effectLst/>
                <a:latin typeface="Arial" charset="0"/>
                <a:ea typeface="ＭＳ ゴシック" charset="-128"/>
                <a:cs typeface="ＭＳ ゴシック" charset="-128"/>
              </a:endParaRPr>
            </a:p>
          </p:txBody>
        </p:sp>
        <p:cxnSp>
          <p:nvCxnSpPr>
            <p:cNvPr id="10" name="直線コネクタ 9"/>
            <p:cNvCxnSpPr/>
            <p:nvPr/>
          </p:nvCxnSpPr>
          <p:spPr bwMode="auto">
            <a:xfrm>
              <a:off x="5371387" y="3872804"/>
              <a:ext cx="368360" cy="0"/>
            </a:xfrm>
            <a:prstGeom prst="line">
              <a:avLst/>
            </a:prstGeom>
            <a:noFill/>
            <a:ln w="9525"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78427013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32656"/>
            <a:ext cx="9182188" cy="936104"/>
          </a:xfrm>
        </p:spPr>
        <p:txBody>
          <a:bodyPr/>
          <a:lstStyle/>
          <a:p>
            <a:r>
              <a:rPr lang="en-US" altLang="ja-JP" sz="3600" dirty="0" smtClean="0"/>
              <a:t>Absorbance spectrum of acetonitrile gas</a:t>
            </a:r>
            <a:endParaRPr kumimoji="1" lang="ja-JP" altLang="en-US" sz="3600" dirty="0"/>
          </a:p>
        </p:txBody>
      </p:sp>
      <p:pic>
        <p:nvPicPr>
          <p:cNvPr id="1026" name="Picture 2" descr="D:\研究\M2\データ\20140626\ada\Graph0.TIF"/>
          <p:cNvPicPr>
            <a:picLocks noChangeAspect="1" noChangeArrowheads="1"/>
          </p:cNvPicPr>
          <p:nvPr/>
        </p:nvPicPr>
        <p:blipFill rotWithShape="1">
          <a:blip r:embed="rId2">
            <a:extLst>
              <a:ext uri="{28A0092B-C50C-407E-A947-70E740481C1C}">
                <a14:useLocalDpi xmlns:a14="http://schemas.microsoft.com/office/drawing/2010/main" val="0"/>
              </a:ext>
            </a:extLst>
          </a:blip>
          <a:srcRect l="5068" t="5877" r="4374" b="4179"/>
          <a:stretch/>
        </p:blipFill>
        <p:spPr bwMode="auto">
          <a:xfrm>
            <a:off x="638258" y="2534650"/>
            <a:ext cx="7973515" cy="4178429"/>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グループ化 30"/>
          <p:cNvGrpSpPr/>
          <p:nvPr/>
        </p:nvGrpSpPr>
        <p:grpSpPr>
          <a:xfrm>
            <a:off x="1968145" y="2021928"/>
            <a:ext cx="6914603" cy="3231443"/>
            <a:chOff x="1968145" y="2021928"/>
            <a:chExt cx="6914603" cy="3231443"/>
          </a:xfrm>
        </p:grpSpPr>
        <p:grpSp>
          <p:nvGrpSpPr>
            <p:cNvPr id="9" name="グループ化 8"/>
            <p:cNvGrpSpPr/>
            <p:nvPr/>
          </p:nvGrpSpPr>
          <p:grpSpPr>
            <a:xfrm>
              <a:off x="1968145" y="2021928"/>
              <a:ext cx="6914603" cy="3231443"/>
              <a:chOff x="2190393" y="1591920"/>
              <a:chExt cx="6914603" cy="3231443"/>
            </a:xfrm>
          </p:grpSpPr>
          <p:pic>
            <p:nvPicPr>
              <p:cNvPr id="1028" name="Picture 4" descr="D:\研究\M2\データ\20140626\ada\Graph0.3.tif"/>
              <p:cNvPicPr>
                <a:picLocks noChangeAspect="1" noChangeArrowheads="1"/>
              </p:cNvPicPr>
              <p:nvPr/>
            </p:nvPicPr>
            <p:blipFill rotWithShape="1">
              <a:blip r:embed="rId3">
                <a:extLst>
                  <a:ext uri="{28A0092B-C50C-407E-A947-70E740481C1C}">
                    <a14:useLocalDpi xmlns:a14="http://schemas.microsoft.com/office/drawing/2010/main" val="0"/>
                  </a:ext>
                </a:extLst>
              </a:blip>
              <a:srcRect l="4722" t="5751" r="3633" b="4719"/>
              <a:stretch/>
            </p:blipFill>
            <p:spPr bwMode="auto">
              <a:xfrm>
                <a:off x="5676644" y="1606436"/>
                <a:ext cx="3428352" cy="1767108"/>
              </a:xfrm>
              <a:prstGeom prst="rect">
                <a:avLst/>
              </a:prstGeom>
              <a:noFill/>
              <a:extLst>
                <a:ext uri="{909E8E84-426E-40DD-AFC4-6F175D3DCCD1}">
                  <a14:hiddenFill xmlns:a14="http://schemas.microsoft.com/office/drawing/2010/main">
                    <a:solidFill>
                      <a:srgbClr val="FFFFFF"/>
                    </a:solidFill>
                  </a14:hiddenFill>
                </a:ext>
              </a:extLst>
            </p:spPr>
          </p:pic>
          <p:sp>
            <p:nvSpPr>
              <p:cNvPr id="4" name="円/楕円 3"/>
              <p:cNvSpPr/>
              <p:nvPr/>
            </p:nvSpPr>
            <p:spPr bwMode="auto">
              <a:xfrm>
                <a:off x="2190393" y="4031275"/>
                <a:ext cx="792088" cy="792088"/>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cxnSp>
            <p:nvCxnSpPr>
              <p:cNvPr id="6" name="直線コネクタ 5"/>
              <p:cNvCxnSpPr>
                <a:stCxn id="4" idx="5"/>
              </p:cNvCxnSpPr>
              <p:nvPr/>
            </p:nvCxnSpPr>
            <p:spPr bwMode="auto">
              <a:xfrm flipV="1">
                <a:off x="2866482" y="3373544"/>
                <a:ext cx="6223212" cy="1333820"/>
              </a:xfrm>
              <a:prstGeom prst="line">
                <a:avLst/>
              </a:prstGeom>
              <a:noFill/>
              <a:ln w="38100" cap="flat" cmpd="sng" algn="ctr">
                <a:solidFill>
                  <a:schemeClr val="tx1"/>
                </a:solidFill>
                <a:prstDash val="solid"/>
                <a:round/>
                <a:headEnd type="none" w="med" len="med"/>
                <a:tailEnd type="none" w="med" len="med"/>
              </a:ln>
              <a:effectLst/>
            </p:spPr>
          </p:cxnSp>
          <p:cxnSp>
            <p:nvCxnSpPr>
              <p:cNvPr id="10" name="直線コネクタ 9"/>
              <p:cNvCxnSpPr>
                <a:stCxn id="4" idx="1"/>
              </p:cNvCxnSpPr>
              <p:nvPr/>
            </p:nvCxnSpPr>
            <p:spPr bwMode="auto">
              <a:xfrm flipV="1">
                <a:off x="2306392" y="1616506"/>
                <a:ext cx="3350264" cy="2530768"/>
              </a:xfrm>
              <a:prstGeom prst="line">
                <a:avLst/>
              </a:prstGeom>
              <a:noFill/>
              <a:ln w="38100" cap="flat" cmpd="sng" algn="ctr">
                <a:solidFill>
                  <a:schemeClr val="tx1"/>
                </a:solidFill>
                <a:prstDash val="solid"/>
                <a:round/>
                <a:headEnd type="none" w="med" len="med"/>
                <a:tailEnd type="none" w="med" len="med"/>
              </a:ln>
              <a:effectLst/>
            </p:spPr>
          </p:cxnSp>
          <p:sp>
            <p:nvSpPr>
              <p:cNvPr id="8" name="正方形/長方形 7"/>
              <p:cNvSpPr/>
              <p:nvPr/>
            </p:nvSpPr>
            <p:spPr bwMode="auto">
              <a:xfrm>
                <a:off x="5656656" y="1591920"/>
                <a:ext cx="3433038" cy="1767111"/>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grpSp>
        <p:cxnSp>
          <p:nvCxnSpPr>
            <p:cNvPr id="12" name="直線矢印コネクタ 11"/>
            <p:cNvCxnSpPr/>
            <p:nvPr/>
          </p:nvCxnSpPr>
          <p:spPr bwMode="auto">
            <a:xfrm>
              <a:off x="6828587" y="3068960"/>
              <a:ext cx="457584" cy="0"/>
            </a:xfrm>
            <a:prstGeom prst="straightConnector1">
              <a:avLst/>
            </a:prstGeom>
            <a:noFill/>
            <a:ln w="9525" cap="flat" cmpd="sng" algn="ctr">
              <a:solidFill>
                <a:schemeClr val="tx1"/>
              </a:solidFill>
              <a:prstDash val="solid"/>
              <a:round/>
              <a:headEnd type="arrow"/>
              <a:tailEnd type="arrow"/>
            </a:ln>
            <a:effectLst/>
          </p:spPr>
        </p:cxnSp>
        <p:sp>
          <p:nvSpPr>
            <p:cNvPr id="13" name="テキスト ボックス 12"/>
            <p:cNvSpPr txBox="1"/>
            <p:nvPr/>
          </p:nvSpPr>
          <p:spPr>
            <a:xfrm>
              <a:off x="6522680" y="2730406"/>
              <a:ext cx="1043828" cy="338554"/>
            </a:xfrm>
            <a:prstGeom prst="rect">
              <a:avLst/>
            </a:prstGeom>
            <a:noFill/>
          </p:spPr>
          <p:txBody>
            <a:bodyPr wrap="square" rtlCol="0">
              <a:spAutoFit/>
            </a:bodyPr>
            <a:lstStyle/>
            <a:p>
              <a:pPr algn="ctr"/>
              <a:r>
                <a:rPr kumimoji="1" lang="en-US" altLang="ja-JP" sz="1600" dirty="0" smtClean="0">
                  <a:latin typeface="Times New Roman" panose="02020603050405020304" pitchFamily="18" charset="0"/>
                  <a:cs typeface="Times New Roman" panose="02020603050405020304" pitchFamily="18" charset="0"/>
                </a:rPr>
                <a:t>18.4 GHz</a:t>
              </a:r>
              <a:endParaRPr kumimoji="1" lang="ja-JP" altLang="en-US" sz="1600" dirty="0">
                <a:latin typeface="Times New Roman" panose="02020603050405020304" pitchFamily="18" charset="0"/>
                <a:cs typeface="Times New Roman" panose="02020603050405020304" pitchFamily="18" charset="0"/>
              </a:endParaRPr>
            </a:p>
          </p:txBody>
        </p:sp>
      </p:grpSp>
      <p:sp>
        <p:nvSpPr>
          <p:cNvPr id="3" name="テキスト ボックス 2"/>
          <p:cNvSpPr txBox="1"/>
          <p:nvPr/>
        </p:nvSpPr>
        <p:spPr>
          <a:xfrm>
            <a:off x="95047" y="1052736"/>
            <a:ext cx="8509401" cy="1200329"/>
          </a:xfrm>
          <a:prstGeom prst="rect">
            <a:avLst/>
          </a:prstGeom>
          <a:noFill/>
        </p:spPr>
        <p:txBody>
          <a:bodyPr wrap="square" rtlCol="0">
            <a:spAutoFit/>
          </a:bodyPr>
          <a:lstStyle/>
          <a:p>
            <a:r>
              <a:rPr kumimoji="1" lang="ja-JP" altLang="en-US" dirty="0" smtClean="0"/>
              <a:t>・</a:t>
            </a:r>
            <a:r>
              <a:rPr kumimoji="1" lang="en-US" altLang="ja-JP" dirty="0" smtClean="0"/>
              <a:t>Acetonitrile (CH</a:t>
            </a:r>
            <a:r>
              <a:rPr kumimoji="1" lang="en-US" altLang="ja-JP" baseline="-25000" dirty="0" smtClean="0"/>
              <a:t>3</a:t>
            </a:r>
            <a:r>
              <a:rPr kumimoji="1" lang="en-US" altLang="ja-JP" dirty="0" smtClean="0"/>
              <a:t>CN)</a:t>
            </a:r>
          </a:p>
          <a:p>
            <a:r>
              <a:rPr lang="en-US" altLang="ja-JP" dirty="0" smtClean="0"/>
              <a:t>      Symmetric top molecule, rotational constant </a:t>
            </a:r>
            <a:r>
              <a:rPr lang="en-US" altLang="ja-JP" i="1" dirty="0" smtClean="0"/>
              <a:t>B</a:t>
            </a:r>
            <a:r>
              <a:rPr lang="en-US" altLang="ja-JP" dirty="0" smtClean="0"/>
              <a:t> = 9.2 GHz</a:t>
            </a:r>
          </a:p>
          <a:p>
            <a:r>
              <a:rPr lang="en-US" altLang="ja-JP" dirty="0"/>
              <a:t> </a:t>
            </a:r>
            <a:r>
              <a:rPr lang="en-US" altLang="ja-JP" dirty="0" smtClean="0"/>
              <a:t>     Manifold of rotational transitions regularly spaced by 2</a:t>
            </a:r>
            <a:r>
              <a:rPr lang="en-US" altLang="ja-JP" i="1" dirty="0" smtClean="0"/>
              <a:t>B</a:t>
            </a:r>
            <a:endParaRPr lang="en-US" altLang="ja-JP" dirty="0" smtClean="0"/>
          </a:p>
          <a:p>
            <a:r>
              <a:rPr kumimoji="1" lang="ja-JP" altLang="en-US" dirty="0" smtClean="0"/>
              <a:t>・</a:t>
            </a:r>
            <a:r>
              <a:rPr kumimoji="1" lang="en-US" altLang="ja-JP" dirty="0" smtClean="0"/>
              <a:t>Total pressure : 1000 Pa</a:t>
            </a:r>
            <a:endParaRPr kumimoji="1" lang="ja-JP" altLang="en-US" dirty="0"/>
          </a:p>
        </p:txBody>
      </p:sp>
    </p:spTree>
    <p:extLst>
      <p:ext uri="{BB962C8B-B14F-4D97-AF65-F5344CB8AC3E}">
        <p14:creationId xmlns:p14="http://schemas.microsoft.com/office/powerpoint/2010/main" val="14732398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332656"/>
            <a:ext cx="7772400" cy="1143000"/>
          </a:xfrm>
        </p:spPr>
        <p:txBody>
          <a:bodyPr/>
          <a:lstStyle/>
          <a:p>
            <a:r>
              <a:rPr kumimoji="1" lang="en-US" altLang="ja-JP" dirty="0" smtClean="0"/>
              <a:t>Summary</a:t>
            </a:r>
            <a:endParaRPr kumimoji="1" lang="ja-JP" altLang="en-US" dirty="0"/>
          </a:p>
        </p:txBody>
      </p:sp>
      <p:sp>
        <p:nvSpPr>
          <p:cNvPr id="4" name="テキスト ボックス 3"/>
          <p:cNvSpPr txBox="1"/>
          <p:nvPr/>
        </p:nvSpPr>
        <p:spPr>
          <a:xfrm>
            <a:off x="118379" y="1268760"/>
            <a:ext cx="8982078" cy="2800767"/>
          </a:xfrm>
          <a:prstGeom prst="rect">
            <a:avLst/>
          </a:prstGeom>
          <a:noFill/>
          <a:ln>
            <a:noFill/>
          </a:ln>
        </p:spPr>
        <p:txBody>
          <a:bodyPr wrap="square" rtlCol="0">
            <a:spAutoFit/>
          </a:bodyPr>
          <a:lstStyle/>
          <a:p>
            <a:r>
              <a:rPr lang="en-US" altLang="ja-JP" sz="4000" dirty="0" smtClean="0"/>
              <a:t>Dual THz comb spectroscopy using free-running laser is attained.</a:t>
            </a:r>
          </a:p>
          <a:p>
            <a:r>
              <a:rPr lang="en-US" altLang="ja-JP" sz="3200" dirty="0" smtClean="0"/>
              <a:t>  ‣ Effect of timing jitter is not observed.</a:t>
            </a:r>
          </a:p>
          <a:p>
            <a:r>
              <a:rPr lang="en-US" altLang="ja-JP" sz="3200" dirty="0" smtClean="0"/>
              <a:t>  ‣ The result is equal to </a:t>
            </a:r>
            <a:r>
              <a:rPr lang="en-US" altLang="ja-JP" sz="3200" dirty="0" err="1" smtClean="0"/>
              <a:t>f</a:t>
            </a:r>
            <a:r>
              <a:rPr lang="en-US" altLang="ja-JP" sz="3200" baseline="-25000" dirty="0" err="1" smtClean="0"/>
              <a:t>rep</a:t>
            </a:r>
            <a:r>
              <a:rPr lang="en-US" altLang="ja-JP" sz="3200" dirty="0"/>
              <a:t> </a:t>
            </a:r>
            <a:r>
              <a:rPr lang="en-US" altLang="ja-JP" sz="3200" dirty="0" smtClean="0"/>
              <a:t>locked</a:t>
            </a:r>
            <a:r>
              <a:rPr lang="ja-JP" altLang="en-US" sz="3200" dirty="0" smtClean="0"/>
              <a:t>・</a:t>
            </a:r>
            <a:r>
              <a:rPr lang="en-US" altLang="ja-JP" sz="3200" dirty="0" smtClean="0"/>
              <a:t>constant </a:t>
            </a:r>
          </a:p>
          <a:p>
            <a:r>
              <a:rPr lang="en-US" altLang="ja-JP" sz="3200" dirty="0"/>
              <a:t> </a:t>
            </a:r>
            <a:r>
              <a:rPr lang="en-US" altLang="ja-JP" sz="3200" dirty="0" smtClean="0"/>
              <a:t>    clock.</a:t>
            </a:r>
          </a:p>
        </p:txBody>
      </p:sp>
      <p:sp>
        <p:nvSpPr>
          <p:cNvPr id="5" name="タイトル 1"/>
          <p:cNvSpPr txBox="1">
            <a:spLocks/>
          </p:cNvSpPr>
          <p:nvPr/>
        </p:nvSpPr>
        <p:spPr>
          <a:xfrm>
            <a:off x="494618" y="387667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dirty="0" smtClean="0"/>
              <a:t>Future work</a:t>
            </a:r>
            <a:endParaRPr lang="ja-JP" altLang="en-US" dirty="0"/>
          </a:p>
        </p:txBody>
      </p:sp>
      <p:sp>
        <p:nvSpPr>
          <p:cNvPr id="6" name="テキスト ボックス 5"/>
          <p:cNvSpPr txBox="1"/>
          <p:nvPr/>
        </p:nvSpPr>
        <p:spPr>
          <a:xfrm>
            <a:off x="188686" y="4913873"/>
            <a:ext cx="8835808" cy="1323439"/>
          </a:xfrm>
          <a:prstGeom prst="rect">
            <a:avLst/>
          </a:prstGeom>
          <a:noFill/>
          <a:ln w="25400">
            <a:solidFill>
              <a:schemeClr val="tx1"/>
            </a:solidFill>
          </a:ln>
        </p:spPr>
        <p:txBody>
          <a:bodyPr wrap="square" rtlCol="0">
            <a:spAutoFit/>
          </a:bodyPr>
          <a:lstStyle/>
          <a:p>
            <a:r>
              <a:rPr kumimoji="1" lang="en-US" altLang="ja-JP" sz="4000" dirty="0" smtClean="0"/>
              <a:t>Adaptive sampling Dual optical comb spectroscopy</a:t>
            </a:r>
            <a:r>
              <a:rPr lang="en-US" altLang="ja-JP" sz="4000" dirty="0"/>
              <a:t>.</a:t>
            </a:r>
            <a:endParaRPr kumimoji="1" lang="en-US" altLang="ja-JP" sz="4000" dirty="0" smtClean="0"/>
          </a:p>
        </p:txBody>
      </p:sp>
    </p:spTree>
    <p:extLst>
      <p:ext uri="{BB962C8B-B14F-4D97-AF65-F5344CB8AC3E}">
        <p14:creationId xmlns:p14="http://schemas.microsoft.com/office/powerpoint/2010/main" val="86886778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362710"/>
            <a:ext cx="7772400" cy="813176"/>
          </a:xfrm>
        </p:spPr>
        <p:txBody>
          <a:bodyPr/>
          <a:lstStyle/>
          <a:p>
            <a:r>
              <a:rPr kumimoji="1" lang="en-US" altLang="ja-JP" dirty="0" smtClean="0"/>
              <a:t>Air pollution by VOCs</a:t>
            </a:r>
            <a:endParaRPr kumimoji="1" lang="ja-JP" altLang="en-US" dirty="0"/>
          </a:p>
        </p:txBody>
      </p:sp>
      <p:sp>
        <p:nvSpPr>
          <p:cNvPr id="14" name="テキスト ボックス 13"/>
          <p:cNvSpPr txBox="1"/>
          <p:nvPr/>
        </p:nvSpPr>
        <p:spPr>
          <a:xfrm>
            <a:off x="561058" y="5737566"/>
            <a:ext cx="8043390" cy="1077218"/>
          </a:xfrm>
          <a:prstGeom prst="rect">
            <a:avLst/>
          </a:prstGeom>
          <a:solidFill>
            <a:srgbClr val="FFFF00"/>
          </a:solidFill>
          <a:ln w="25400">
            <a:solidFill>
              <a:schemeClr val="tx1"/>
            </a:solidFill>
          </a:ln>
        </p:spPr>
        <p:txBody>
          <a:bodyPr wrap="square" rtlCol="0">
            <a:spAutoFit/>
          </a:bodyPr>
          <a:lstStyle/>
          <a:p>
            <a:pPr algn="ctr"/>
            <a:r>
              <a:rPr kumimoji="1" lang="en-US" altLang="ja-JP" sz="3200" dirty="0" smtClean="0">
                <a:solidFill>
                  <a:srgbClr val="FF0000"/>
                </a:solidFill>
                <a:latin typeface="Times New Roman" panose="02020603050405020304" pitchFamily="18" charset="0"/>
                <a:cs typeface="Times New Roman" panose="02020603050405020304" pitchFamily="18" charset="0"/>
              </a:rPr>
              <a:t>The instrumental analysis of VOC gases is important to pollution contro</a:t>
            </a:r>
            <a:r>
              <a:rPr lang="en-US" altLang="ja-JP" sz="3200" dirty="0" smtClean="0">
                <a:solidFill>
                  <a:srgbClr val="FF0000"/>
                </a:solidFill>
                <a:latin typeface="Times New Roman" panose="02020603050405020304" pitchFamily="18" charset="0"/>
                <a:cs typeface="Times New Roman" panose="02020603050405020304" pitchFamily="18" charset="0"/>
              </a:rPr>
              <a:t>l.</a:t>
            </a:r>
            <a:endParaRPr kumimoji="1" lang="ja-JP" altLang="en-US" sz="3200" dirty="0">
              <a:solidFill>
                <a:srgbClr val="FF0000"/>
              </a:solidFill>
              <a:latin typeface="Times New Roman" panose="02020603050405020304" pitchFamily="18" charset="0"/>
              <a:cs typeface="Times New Roman" panose="02020603050405020304" pitchFamily="18" charset="0"/>
            </a:endParaRPr>
          </a:p>
        </p:txBody>
      </p:sp>
      <p:grpSp>
        <p:nvGrpSpPr>
          <p:cNvPr id="6" name="グループ化 5"/>
          <p:cNvGrpSpPr/>
          <p:nvPr/>
        </p:nvGrpSpPr>
        <p:grpSpPr>
          <a:xfrm>
            <a:off x="0" y="1268760"/>
            <a:ext cx="4738109" cy="4412298"/>
            <a:chOff x="238838" y="1402476"/>
            <a:chExt cx="4738109" cy="4412298"/>
          </a:xfrm>
        </p:grpSpPr>
        <p:grpSp>
          <p:nvGrpSpPr>
            <p:cNvPr id="16" name="グループ化 15"/>
            <p:cNvGrpSpPr/>
            <p:nvPr/>
          </p:nvGrpSpPr>
          <p:grpSpPr>
            <a:xfrm>
              <a:off x="251520" y="1402476"/>
              <a:ext cx="4725427" cy="4137403"/>
              <a:chOff x="2267744" y="1326450"/>
              <a:chExt cx="5026714" cy="4401198"/>
            </a:xfrm>
          </p:grpSpPr>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3899752"/>
                <a:ext cx="5026714" cy="1827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図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7744" y="1326450"/>
                <a:ext cx="5016444" cy="2718997"/>
              </a:xfrm>
              <a:prstGeom prst="rect">
                <a:avLst/>
              </a:prstGeom>
            </p:spPr>
          </p:pic>
        </p:grpSp>
        <p:sp>
          <p:nvSpPr>
            <p:cNvPr id="4" name="テキスト ボックス 3"/>
            <p:cNvSpPr txBox="1"/>
            <p:nvPr/>
          </p:nvSpPr>
          <p:spPr>
            <a:xfrm>
              <a:off x="238838" y="5506997"/>
              <a:ext cx="2722753" cy="307777"/>
            </a:xfrm>
            <a:prstGeom prst="rect">
              <a:avLst/>
            </a:prstGeom>
            <a:noFill/>
          </p:spPr>
          <p:txBody>
            <a:bodyPr wrap="square" rtlCol="0">
              <a:spAutoFit/>
            </a:bodyPr>
            <a:lstStyle/>
            <a:p>
              <a:pPr algn="ctr"/>
              <a:r>
                <a:rPr kumimoji="1" lang="en-US" altLang="ja-JP" sz="1400" dirty="0" smtClean="0"/>
                <a:t>From : Environment of Tokyo</a:t>
              </a:r>
              <a:endParaRPr kumimoji="1" lang="ja-JP" altLang="en-US" sz="1400" dirty="0"/>
            </a:p>
          </p:txBody>
        </p:sp>
      </p:grpSp>
      <p:sp>
        <p:nvSpPr>
          <p:cNvPr id="7" name="テキスト ボックス 6"/>
          <p:cNvSpPr txBox="1"/>
          <p:nvPr/>
        </p:nvSpPr>
        <p:spPr>
          <a:xfrm>
            <a:off x="5076056" y="1196752"/>
            <a:ext cx="3672408" cy="523220"/>
          </a:xfrm>
          <a:prstGeom prst="rect">
            <a:avLst/>
          </a:prstGeom>
          <a:noFill/>
        </p:spPr>
        <p:txBody>
          <a:bodyPr wrap="square" rtlCol="0">
            <a:spAutoFit/>
          </a:bodyPr>
          <a:lstStyle/>
          <a:p>
            <a:pPr algn="ctr"/>
            <a:r>
              <a:rPr kumimoji="1" lang="en-US" altLang="ja-JP" sz="2800" u="sng" dirty="0" smtClean="0"/>
              <a:t>Primary air pollutants</a:t>
            </a:r>
            <a:endParaRPr kumimoji="1" lang="ja-JP" altLang="en-US" sz="2800" u="sng" dirty="0"/>
          </a:p>
        </p:txBody>
      </p:sp>
      <p:sp>
        <p:nvSpPr>
          <p:cNvPr id="11" name="テキスト ボックス 10"/>
          <p:cNvSpPr txBox="1"/>
          <p:nvPr/>
        </p:nvSpPr>
        <p:spPr>
          <a:xfrm>
            <a:off x="4952332" y="1719972"/>
            <a:ext cx="4285227" cy="2246769"/>
          </a:xfrm>
          <a:prstGeom prst="rect">
            <a:avLst/>
          </a:prstGeom>
          <a:noFill/>
        </p:spPr>
        <p:txBody>
          <a:bodyPr wrap="square" rtlCol="0">
            <a:spAutoFit/>
          </a:bodyPr>
          <a:lstStyle/>
          <a:p>
            <a:r>
              <a:rPr kumimoji="1" lang="en-US" altLang="ja-JP" sz="2000" dirty="0" smtClean="0"/>
              <a:t>Nitrogen dioxide (NO</a:t>
            </a:r>
            <a:r>
              <a:rPr kumimoji="1" lang="en-US" altLang="ja-JP" sz="2000" baseline="-25000" dirty="0" smtClean="0"/>
              <a:t>x</a:t>
            </a:r>
            <a:r>
              <a:rPr kumimoji="1" lang="en-US" altLang="ja-JP" sz="2000" dirty="0" smtClean="0"/>
              <a:t>)</a:t>
            </a:r>
          </a:p>
          <a:p>
            <a:r>
              <a:rPr lang="en-US" altLang="ja-JP" sz="2000" dirty="0" smtClean="0"/>
              <a:t>Ozone (O</a:t>
            </a:r>
            <a:r>
              <a:rPr lang="en-US" altLang="ja-JP" sz="2000" baseline="-25000" dirty="0" smtClean="0"/>
              <a:t>3</a:t>
            </a:r>
            <a:r>
              <a:rPr lang="en-US" altLang="ja-JP" sz="2000" dirty="0" smtClean="0"/>
              <a:t>)</a:t>
            </a:r>
          </a:p>
          <a:p>
            <a:r>
              <a:rPr kumimoji="1" lang="en-US" altLang="ja-JP" sz="2000" dirty="0" smtClean="0"/>
              <a:t>Sulfur dioxide (SO</a:t>
            </a:r>
            <a:r>
              <a:rPr kumimoji="1" lang="en-US" altLang="ja-JP" sz="2000" baseline="-25000" dirty="0" smtClean="0"/>
              <a:t>2</a:t>
            </a:r>
            <a:r>
              <a:rPr kumimoji="1" lang="en-US" altLang="ja-JP" sz="2000" dirty="0" smtClean="0"/>
              <a:t>)</a:t>
            </a:r>
          </a:p>
          <a:p>
            <a:r>
              <a:rPr lang="en-US" altLang="ja-JP" sz="2000" dirty="0" smtClean="0"/>
              <a:t>Small particulate matter (SPM)</a:t>
            </a:r>
          </a:p>
          <a:p>
            <a:r>
              <a:rPr kumimoji="1" lang="en-US" altLang="ja-JP" sz="2000" dirty="0" smtClean="0"/>
              <a:t>Carbon monoxide (CO)</a:t>
            </a:r>
          </a:p>
          <a:p>
            <a:r>
              <a:rPr lang="en-US" altLang="ja-JP" sz="2000" dirty="0" smtClean="0"/>
              <a:t>Lead (</a:t>
            </a:r>
            <a:r>
              <a:rPr lang="en-US" altLang="ja-JP" sz="2000" dirty="0" err="1" smtClean="0"/>
              <a:t>Pb</a:t>
            </a:r>
            <a:r>
              <a:rPr lang="en-US" altLang="ja-JP" sz="2000" dirty="0" smtClean="0"/>
              <a:t>)</a:t>
            </a:r>
          </a:p>
          <a:p>
            <a:r>
              <a:rPr kumimoji="1" lang="en-US" altLang="ja-JP" sz="2000" dirty="0" smtClean="0"/>
              <a:t>Volatile organic compounds(VOCs)</a:t>
            </a:r>
            <a:endParaRPr kumimoji="1" lang="ja-JP" altLang="en-US" sz="2000" dirty="0"/>
          </a:p>
        </p:txBody>
      </p:sp>
      <p:sp>
        <p:nvSpPr>
          <p:cNvPr id="19" name="円/楕円 18"/>
          <p:cNvSpPr/>
          <p:nvPr/>
        </p:nvSpPr>
        <p:spPr bwMode="auto">
          <a:xfrm>
            <a:off x="4860032" y="4057262"/>
            <a:ext cx="4104456" cy="1531978"/>
          </a:xfrm>
          <a:prstGeom prst="ellipse">
            <a:avLst/>
          </a:prstGeom>
          <a:gradFill>
            <a:gsLst>
              <a:gs pos="100000">
                <a:schemeClr val="accent2">
                  <a:lumMod val="60000"/>
                  <a:lumOff val="40000"/>
                </a:schemeClr>
              </a:gs>
              <a:gs pos="0">
                <a:srgbClr val="0070C0"/>
              </a:gs>
            </a:gsLst>
            <a:path path="circle">
              <a:fillToRect l="50000" t="50000" r="50000" b="50000"/>
            </a:path>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kumimoji="1" lang="en-US" altLang="ja-JP" b="0" i="0" u="none" strike="noStrike" cap="none" normalizeH="0" baseline="0" dirty="0" smtClean="0">
                <a:ln>
                  <a:noFill/>
                </a:ln>
                <a:solidFill>
                  <a:schemeClr val="bg1"/>
                </a:solidFill>
                <a:effectLst/>
                <a:latin typeface="Arial" charset="0"/>
                <a:ea typeface="ＭＳ ゴシック" charset="-128"/>
                <a:cs typeface="ＭＳ ゴシック" charset="-128"/>
              </a:rPr>
              <a:t>VOC is the general term of organic compounds that become gaseous in the atmosphere</a:t>
            </a:r>
            <a:endParaRPr kumimoji="1" lang="ja-JP" altLang="en-US" b="0" i="0" u="none" strike="noStrike" cap="none" normalizeH="0" baseline="0" dirty="0">
              <a:ln>
                <a:noFill/>
              </a:ln>
              <a:solidFill>
                <a:schemeClr val="bg1"/>
              </a:solidFill>
              <a:effectLst/>
              <a:latin typeface="Arial" charset="0"/>
              <a:ea typeface="ＭＳ ゴシック" charset="-128"/>
              <a:cs typeface="ＭＳ ゴシック" charset="-128"/>
            </a:endParaRPr>
          </a:p>
        </p:txBody>
      </p:sp>
    </p:spTree>
    <p:extLst>
      <p:ext uri="{BB962C8B-B14F-4D97-AF65-F5344CB8AC3E}">
        <p14:creationId xmlns:p14="http://schemas.microsoft.com/office/powerpoint/2010/main" val="20755193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167367919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64" y="188640"/>
            <a:ext cx="9148464" cy="1143000"/>
          </a:xfrm>
        </p:spPr>
        <p:txBody>
          <a:bodyPr/>
          <a:lstStyle/>
          <a:p>
            <a:r>
              <a:rPr kumimoji="1" lang="en-US" altLang="ja-JP" sz="3600" dirty="0" smtClean="0"/>
              <a:t>Spectroscopy of low-pressure water vapor</a:t>
            </a:r>
            <a:endParaRPr kumimoji="1" lang="ja-JP" altLang="en-US" sz="3600" dirty="0"/>
          </a:p>
        </p:txBody>
      </p:sp>
      <p:sp>
        <p:nvSpPr>
          <p:cNvPr id="4" name="テキスト ボックス 3"/>
          <p:cNvSpPr txBox="1"/>
          <p:nvPr/>
        </p:nvSpPr>
        <p:spPr>
          <a:xfrm>
            <a:off x="107504" y="1052736"/>
            <a:ext cx="3694346" cy="923330"/>
          </a:xfrm>
          <a:prstGeom prst="rect">
            <a:avLst/>
          </a:prstGeom>
          <a:noFill/>
        </p:spPr>
        <p:txBody>
          <a:bodyPr wrap="square" rtlCol="0">
            <a:spAutoFit/>
          </a:bodyPr>
          <a:lstStyle/>
          <a:p>
            <a:r>
              <a:rPr kumimoji="1" lang="en-US" altLang="ja-JP" dirty="0" smtClean="0"/>
              <a:t>Nitrogen : 2400 Pa</a:t>
            </a:r>
          </a:p>
          <a:p>
            <a:r>
              <a:rPr lang="en-US" altLang="ja-JP" dirty="0" smtClean="0"/>
              <a:t>Water Vapor : 170 Pa</a:t>
            </a:r>
          </a:p>
          <a:p>
            <a:r>
              <a:rPr kumimoji="1" lang="en-US" altLang="ja-JP" dirty="0" smtClean="0"/>
              <a:t>Theoretical </a:t>
            </a:r>
            <a:r>
              <a:rPr kumimoji="1" lang="en-US" altLang="ja-JP" dirty="0" err="1" smtClean="0"/>
              <a:t>linewidth</a:t>
            </a:r>
            <a:r>
              <a:rPr kumimoji="1" lang="en-US" altLang="ja-JP" dirty="0" smtClean="0"/>
              <a:t> : 200 MHz</a:t>
            </a:r>
            <a:endParaRPr kumimoji="1" lang="ja-JP" altLang="en-US" dirty="0"/>
          </a:p>
        </p:txBody>
      </p:sp>
      <p:pic>
        <p:nvPicPr>
          <p:cNvPr id="4108" name="Picture 12" descr="D:\研究\M2\データ\20140626 アセトニトリル、水蒸気\lock\water.tif"/>
          <p:cNvPicPr>
            <a:picLocks noChangeAspect="1" noChangeArrowheads="1"/>
          </p:cNvPicPr>
          <p:nvPr/>
        </p:nvPicPr>
        <p:blipFill rotWithShape="1">
          <a:blip r:embed="rId3">
            <a:extLst>
              <a:ext uri="{28A0092B-C50C-407E-A947-70E740481C1C}">
                <a14:useLocalDpi xmlns:a14="http://schemas.microsoft.com/office/drawing/2010/main" val="0"/>
              </a:ext>
            </a:extLst>
          </a:blip>
          <a:srcRect l="6801" t="4968" r="5721" b="4968"/>
          <a:stretch/>
        </p:blipFill>
        <p:spPr bwMode="auto">
          <a:xfrm>
            <a:off x="4716016" y="2428195"/>
            <a:ext cx="4068452" cy="2210023"/>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13" descr="D:\研究\M2\データ\20140626 アセトニトリル、水蒸気\ada\water.tif"/>
          <p:cNvPicPr>
            <a:picLocks noChangeAspect="1" noChangeArrowheads="1"/>
          </p:cNvPicPr>
          <p:nvPr/>
        </p:nvPicPr>
        <p:blipFill rotWithShape="1">
          <a:blip r:embed="rId4">
            <a:extLst>
              <a:ext uri="{28A0092B-C50C-407E-A947-70E740481C1C}">
                <a14:useLocalDpi xmlns:a14="http://schemas.microsoft.com/office/drawing/2010/main" val="0"/>
              </a:ext>
            </a:extLst>
          </a:blip>
          <a:srcRect l="6801" t="4968" r="5721" b="4968"/>
          <a:stretch/>
        </p:blipFill>
        <p:spPr bwMode="auto">
          <a:xfrm>
            <a:off x="251520" y="2369176"/>
            <a:ext cx="4285752" cy="2328063"/>
          </a:xfrm>
          <a:prstGeom prst="rect">
            <a:avLst/>
          </a:prstGeom>
          <a:noFill/>
          <a:extLst>
            <a:ext uri="{909E8E84-426E-40DD-AFC4-6F175D3DCCD1}">
              <a14:hiddenFill xmlns:a14="http://schemas.microsoft.com/office/drawing/2010/main">
                <a:solidFill>
                  <a:srgbClr val="FFFFFF"/>
                </a:solidFill>
              </a14:hiddenFill>
            </a:ext>
          </a:extLst>
        </p:spPr>
      </p:pic>
      <p:sp>
        <p:nvSpPr>
          <p:cNvPr id="5" name="円/楕円 4"/>
          <p:cNvSpPr/>
          <p:nvPr/>
        </p:nvSpPr>
        <p:spPr bwMode="auto">
          <a:xfrm>
            <a:off x="6750242" y="2369177"/>
            <a:ext cx="414046" cy="599871"/>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7" name="テキスト ボックス 6"/>
          <p:cNvSpPr txBox="1"/>
          <p:nvPr/>
        </p:nvSpPr>
        <p:spPr>
          <a:xfrm>
            <a:off x="467545" y="1975259"/>
            <a:ext cx="3980618" cy="400110"/>
          </a:xfrm>
          <a:prstGeom prst="rect">
            <a:avLst/>
          </a:prstGeom>
          <a:noFill/>
        </p:spPr>
        <p:txBody>
          <a:bodyPr wrap="square" rtlCol="0">
            <a:spAutoFit/>
          </a:bodyPr>
          <a:lstStyle/>
          <a:p>
            <a:pPr algn="ctr"/>
            <a:r>
              <a:rPr kumimoji="1" lang="en-US" altLang="ja-JP" sz="2000" dirty="0" smtClean="0">
                <a:solidFill>
                  <a:srgbClr val="FF0000"/>
                </a:solidFill>
              </a:rPr>
              <a:t>FRL</a:t>
            </a:r>
            <a:r>
              <a:rPr kumimoji="1" lang="ja-JP" altLang="en-US" sz="2000" dirty="0" smtClean="0">
                <a:solidFill>
                  <a:srgbClr val="FF0000"/>
                </a:solidFill>
              </a:rPr>
              <a:t>・</a:t>
            </a:r>
            <a:r>
              <a:rPr kumimoji="1" lang="en-US" altLang="ja-JP" sz="2000" dirty="0" smtClean="0">
                <a:solidFill>
                  <a:srgbClr val="FF0000"/>
                </a:solidFill>
              </a:rPr>
              <a:t>Adaptive Clock</a:t>
            </a:r>
            <a:endParaRPr kumimoji="1" lang="ja-JP" altLang="en-US" sz="2000" dirty="0">
              <a:solidFill>
                <a:srgbClr val="FF0000"/>
              </a:solidFill>
            </a:endParaRPr>
          </a:p>
        </p:txBody>
      </p:sp>
      <p:sp>
        <p:nvSpPr>
          <p:cNvPr id="8" name="テキスト ボックス 7"/>
          <p:cNvSpPr txBox="1"/>
          <p:nvPr/>
        </p:nvSpPr>
        <p:spPr>
          <a:xfrm>
            <a:off x="4702629" y="1971516"/>
            <a:ext cx="4295428" cy="400110"/>
          </a:xfrm>
          <a:prstGeom prst="rect">
            <a:avLst/>
          </a:prstGeom>
          <a:noFill/>
        </p:spPr>
        <p:txBody>
          <a:bodyPr wrap="square" rtlCol="0">
            <a:spAutoFit/>
          </a:bodyPr>
          <a:lstStyle/>
          <a:p>
            <a:pPr algn="ctr"/>
            <a:r>
              <a:rPr kumimoji="1" lang="en-US" altLang="ja-JP" sz="2000" dirty="0" err="1" smtClean="0"/>
              <a:t>f</a:t>
            </a:r>
            <a:r>
              <a:rPr kumimoji="1" lang="en-US" altLang="ja-JP" sz="2000" baseline="-25000" dirty="0" err="1" smtClean="0"/>
              <a:t>rep</a:t>
            </a:r>
            <a:r>
              <a:rPr kumimoji="1" lang="en-US" altLang="ja-JP" sz="2000" dirty="0" smtClean="0"/>
              <a:t> locked</a:t>
            </a:r>
            <a:r>
              <a:rPr kumimoji="1" lang="ja-JP" altLang="en-US" sz="2000" dirty="0" smtClean="0"/>
              <a:t>・</a:t>
            </a:r>
            <a:r>
              <a:rPr kumimoji="1" lang="en-US" altLang="ja-JP" sz="2000" dirty="0" smtClean="0"/>
              <a:t>Constant</a:t>
            </a:r>
            <a:r>
              <a:rPr kumimoji="1" lang="ja-JP" altLang="en-US" sz="2000" dirty="0" smtClean="0"/>
              <a:t> </a:t>
            </a:r>
            <a:r>
              <a:rPr kumimoji="1" lang="en-US" altLang="ja-JP" sz="2000" dirty="0" smtClean="0"/>
              <a:t>Clock</a:t>
            </a:r>
            <a:endParaRPr kumimoji="1" lang="ja-JP" altLang="en-US" sz="2000" dirty="0"/>
          </a:p>
        </p:txBody>
      </p:sp>
    </p:spTree>
    <p:extLst>
      <p:ext uri="{BB962C8B-B14F-4D97-AF65-F5344CB8AC3E}">
        <p14:creationId xmlns:p14="http://schemas.microsoft.com/office/powerpoint/2010/main" val="311123063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2171576"/>
            <a:ext cx="4804608" cy="3966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239402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4943552"/>
            <a:ext cx="6667500" cy="1846208"/>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5776" y="4943552"/>
            <a:ext cx="6667500" cy="1846208"/>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5776" y="4943552"/>
            <a:ext cx="6667500" cy="1846208"/>
          </a:xfrm>
          <a:prstGeom prst="rect">
            <a:avLst/>
          </a:prstGeom>
        </p:spPr>
      </p:pic>
      <p:pic>
        <p:nvPicPr>
          <p:cNvPr id="7" name="図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55776" y="4943552"/>
            <a:ext cx="6667500" cy="1846208"/>
          </a:xfrm>
          <a:prstGeom prst="rect">
            <a:avLst/>
          </a:prstGeom>
        </p:spPr>
      </p:pic>
      <p:pic>
        <p:nvPicPr>
          <p:cNvPr id="8" name="図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55776" y="4943552"/>
            <a:ext cx="6667500" cy="1846208"/>
          </a:xfrm>
          <a:prstGeom prst="rect">
            <a:avLst/>
          </a:prstGeom>
        </p:spPr>
      </p:pic>
      <p:sp>
        <p:nvSpPr>
          <p:cNvPr id="27" name="テキスト ボックス 26"/>
          <p:cNvSpPr txBox="1"/>
          <p:nvPr/>
        </p:nvSpPr>
        <p:spPr>
          <a:xfrm>
            <a:off x="354075" y="2406863"/>
            <a:ext cx="2088232" cy="646331"/>
          </a:xfrm>
          <a:prstGeom prst="rect">
            <a:avLst/>
          </a:prstGeom>
          <a:solidFill>
            <a:srgbClr val="FFFF00"/>
          </a:solidFill>
        </p:spPr>
        <p:txBody>
          <a:bodyPr wrap="square" rtlCol="0">
            <a:spAutoFit/>
          </a:bodyPr>
          <a:lstStyle/>
          <a:p>
            <a:pPr algn="ctr"/>
            <a:r>
              <a:rPr kumimoji="1" lang="ja-JP" altLang="en-US" b="1" dirty="0" smtClean="0">
                <a:solidFill>
                  <a:srgbClr val="FF0000"/>
                </a:solidFill>
              </a:rPr>
              <a:t>ジッターの影響をキャンセル</a:t>
            </a:r>
            <a:endParaRPr kumimoji="1" lang="ja-JP" altLang="en-US" b="1" dirty="0">
              <a:solidFill>
                <a:srgbClr val="FF0000"/>
              </a:solidFill>
            </a:endParaRPr>
          </a:p>
        </p:txBody>
      </p:sp>
      <p:pic>
        <p:nvPicPr>
          <p:cNvPr id="12" name="図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55776" y="3061848"/>
            <a:ext cx="6667500" cy="1861716"/>
          </a:xfrm>
          <a:prstGeom prst="rect">
            <a:avLst/>
          </a:prstGeom>
        </p:spPr>
      </p:pic>
      <p:pic>
        <p:nvPicPr>
          <p:cNvPr id="16" name="図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55776" y="1169456"/>
            <a:ext cx="6667500" cy="1861716"/>
          </a:xfrm>
          <a:prstGeom prst="rect">
            <a:avLst/>
          </a:prstGeom>
        </p:spPr>
      </p:pic>
      <p:pic>
        <p:nvPicPr>
          <p:cNvPr id="11" name="図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55776" y="3061848"/>
            <a:ext cx="6667500" cy="1861716"/>
          </a:xfrm>
          <a:prstGeom prst="rect">
            <a:avLst/>
          </a:prstGeom>
        </p:spPr>
      </p:pic>
      <p:pic>
        <p:nvPicPr>
          <p:cNvPr id="15" name="図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55776" y="1169456"/>
            <a:ext cx="6667500" cy="1861716"/>
          </a:xfrm>
          <a:prstGeom prst="rect">
            <a:avLst/>
          </a:prstGeom>
        </p:spPr>
      </p:pic>
      <p:pic>
        <p:nvPicPr>
          <p:cNvPr id="10" name="図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55776" y="3061848"/>
            <a:ext cx="6667500" cy="1861716"/>
          </a:xfrm>
          <a:prstGeom prst="rect">
            <a:avLst/>
          </a:prstGeom>
        </p:spPr>
      </p:pic>
      <p:pic>
        <p:nvPicPr>
          <p:cNvPr id="14" name="図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55776" y="1169456"/>
            <a:ext cx="6667500" cy="1861716"/>
          </a:xfrm>
          <a:prstGeom prst="rect">
            <a:avLst/>
          </a:prstGeom>
        </p:spPr>
      </p:pic>
      <p:pic>
        <p:nvPicPr>
          <p:cNvPr id="9" name="図 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55776" y="3110516"/>
            <a:ext cx="6667500" cy="1861716"/>
          </a:xfrm>
          <a:prstGeom prst="rect">
            <a:avLst/>
          </a:prstGeom>
        </p:spPr>
      </p:pic>
      <p:pic>
        <p:nvPicPr>
          <p:cNvPr id="18" name="図 1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555776" y="1169456"/>
            <a:ext cx="6667500" cy="1861716"/>
          </a:xfrm>
          <a:prstGeom prst="rect">
            <a:avLst/>
          </a:prstGeom>
        </p:spPr>
      </p:pic>
      <p:pic>
        <p:nvPicPr>
          <p:cNvPr id="13" name="図 1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555776" y="3061848"/>
            <a:ext cx="6667500" cy="1861716"/>
          </a:xfrm>
          <a:prstGeom prst="rect">
            <a:avLst/>
          </a:prstGeom>
        </p:spPr>
      </p:pic>
      <p:pic>
        <p:nvPicPr>
          <p:cNvPr id="17" name="図 1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555776" y="1169456"/>
            <a:ext cx="6667500" cy="1861716"/>
          </a:xfrm>
          <a:prstGeom prst="rect">
            <a:avLst/>
          </a:prstGeom>
        </p:spPr>
      </p:pic>
      <p:sp>
        <p:nvSpPr>
          <p:cNvPr id="24" name="タイトル 1"/>
          <p:cNvSpPr>
            <a:spLocks noGrp="1"/>
          </p:cNvSpPr>
          <p:nvPr>
            <p:ph type="title"/>
          </p:nvPr>
        </p:nvSpPr>
        <p:spPr>
          <a:xfrm>
            <a:off x="0" y="476672"/>
            <a:ext cx="9144000" cy="792088"/>
          </a:xfrm>
        </p:spPr>
        <p:txBody>
          <a:bodyPr>
            <a:normAutofit/>
          </a:bodyPr>
          <a:lstStyle/>
          <a:p>
            <a:r>
              <a:rPr kumimoji="1" lang="en-US" altLang="ja-JP" dirty="0" smtClean="0">
                <a:latin typeface="+mj-ea"/>
              </a:rPr>
              <a:t>10</a:t>
            </a:r>
            <a:r>
              <a:rPr kumimoji="1" lang="ja-JP" altLang="en-US" dirty="0" smtClean="0">
                <a:latin typeface="+mj-ea"/>
              </a:rPr>
              <a:t>連</a:t>
            </a:r>
            <a:r>
              <a:rPr kumimoji="1" lang="en-US" altLang="ja-JP" dirty="0" smtClean="0">
                <a:latin typeface="+mj-ea"/>
              </a:rPr>
              <a:t>THz</a:t>
            </a:r>
            <a:r>
              <a:rPr kumimoji="1" lang="ja-JP" altLang="en-US" dirty="0" smtClean="0">
                <a:latin typeface="+mj-ea"/>
              </a:rPr>
              <a:t>パルス列の計測</a:t>
            </a:r>
            <a:endParaRPr kumimoji="1" lang="ja-JP" altLang="en-US" dirty="0">
              <a:latin typeface="+mj-ea"/>
            </a:endParaRPr>
          </a:p>
        </p:txBody>
      </p:sp>
      <p:sp>
        <p:nvSpPr>
          <p:cNvPr id="2" name="テキスト ボックス 1"/>
          <p:cNvSpPr txBox="1"/>
          <p:nvPr/>
        </p:nvSpPr>
        <p:spPr>
          <a:xfrm>
            <a:off x="31530" y="3489638"/>
            <a:ext cx="2670258" cy="954107"/>
          </a:xfrm>
          <a:prstGeom prst="rect">
            <a:avLst/>
          </a:prstGeom>
          <a:noFill/>
        </p:spPr>
        <p:txBody>
          <a:bodyPr wrap="square" rtlCol="0">
            <a:spAutoFit/>
          </a:bodyPr>
          <a:lstStyle/>
          <a:p>
            <a:pPr algn="ctr"/>
            <a:r>
              <a:rPr lang="en-US" altLang="ja-JP" sz="2800" dirty="0" smtClean="0">
                <a:latin typeface="Times New Roman" panose="02020603050405020304" pitchFamily="18" charset="0"/>
                <a:cs typeface="Times New Roman" panose="02020603050405020304" pitchFamily="18" charset="0"/>
              </a:rPr>
              <a:t>f</a:t>
            </a:r>
            <a:r>
              <a:rPr lang="en-US" altLang="ja-JP" sz="2800" baseline="-25000" dirty="0" smtClean="0">
                <a:latin typeface="Times New Roman" panose="02020603050405020304" pitchFamily="18" charset="0"/>
                <a:cs typeface="Times New Roman" panose="02020603050405020304" pitchFamily="18" charset="0"/>
              </a:rPr>
              <a:t>rep1</a:t>
            </a:r>
            <a:r>
              <a:rPr lang="en-US" altLang="ja-JP" sz="2800" dirty="0" smtClean="0">
                <a:latin typeface="Times New Roman" panose="02020603050405020304" pitchFamily="18" charset="0"/>
                <a:cs typeface="Times New Roman" panose="02020603050405020304" pitchFamily="18" charset="0"/>
              </a:rPr>
              <a:t>, f</a:t>
            </a:r>
            <a:r>
              <a:rPr lang="en-US" altLang="ja-JP" sz="2800" baseline="-25000" dirty="0" smtClean="0">
                <a:latin typeface="Times New Roman" panose="02020603050405020304" pitchFamily="18" charset="0"/>
                <a:cs typeface="Times New Roman" panose="02020603050405020304" pitchFamily="18" charset="0"/>
              </a:rPr>
              <a:t>rep2</a:t>
            </a:r>
            <a:r>
              <a:rPr lang="en-US" altLang="ja-JP" sz="2800" dirty="0" smtClean="0">
                <a:latin typeface="Times New Roman" panose="02020603050405020304" pitchFamily="18" charset="0"/>
                <a:cs typeface="Times New Roman" panose="02020603050405020304" pitchFamily="18" charset="0"/>
              </a:rPr>
              <a:t> locked</a:t>
            </a:r>
          </a:p>
          <a:p>
            <a:pPr algn="ctr"/>
            <a:r>
              <a:rPr kumimoji="1" lang="en-US" altLang="ja-JP" sz="2800" dirty="0" smtClean="0">
                <a:latin typeface="Times New Roman" panose="02020603050405020304" pitchFamily="18" charset="0"/>
                <a:cs typeface="Times New Roman" panose="02020603050405020304" pitchFamily="18" charset="0"/>
              </a:rPr>
              <a:t>Constant clock</a:t>
            </a:r>
            <a:endParaRPr kumimoji="1" lang="ja-JP" altLang="en-US" sz="2800" dirty="0">
              <a:latin typeface="Times New Roman" panose="02020603050405020304" pitchFamily="18" charset="0"/>
              <a:cs typeface="Times New Roman" panose="02020603050405020304" pitchFamily="18" charset="0"/>
            </a:endParaRPr>
          </a:p>
        </p:txBody>
      </p:sp>
      <p:sp>
        <p:nvSpPr>
          <p:cNvPr id="25" name="テキスト ボックス 24"/>
          <p:cNvSpPr txBox="1"/>
          <p:nvPr/>
        </p:nvSpPr>
        <p:spPr>
          <a:xfrm>
            <a:off x="228890" y="5211197"/>
            <a:ext cx="2338034" cy="954107"/>
          </a:xfrm>
          <a:prstGeom prst="rect">
            <a:avLst/>
          </a:prstGeom>
          <a:noFill/>
        </p:spPr>
        <p:txBody>
          <a:bodyPr wrap="square" rtlCol="0">
            <a:spAutoFit/>
          </a:bodyPr>
          <a:lstStyle/>
          <a:p>
            <a:pPr algn="ctr"/>
            <a:r>
              <a:rPr lang="en-US" altLang="ja-JP" sz="2800" dirty="0" err="1">
                <a:latin typeface="Times New Roman" panose="02020603050405020304" pitchFamily="18" charset="0"/>
                <a:cs typeface="Times New Roman" panose="02020603050405020304" pitchFamily="18" charset="0"/>
              </a:rPr>
              <a:t>f</a:t>
            </a:r>
            <a:r>
              <a:rPr kumimoji="1" lang="en-US" altLang="ja-JP" sz="2800" dirty="0" err="1" smtClean="0">
                <a:latin typeface="Times New Roman" panose="02020603050405020304" pitchFamily="18" charset="0"/>
                <a:cs typeface="Times New Roman" panose="02020603050405020304" pitchFamily="18" charset="0"/>
              </a:rPr>
              <a:t>reerun</a:t>
            </a:r>
            <a:endParaRPr kumimoji="1" lang="en-US" altLang="ja-JP" sz="2800" dirty="0" smtClean="0">
              <a:latin typeface="Times New Roman" panose="02020603050405020304" pitchFamily="18" charset="0"/>
              <a:cs typeface="Times New Roman" panose="02020603050405020304" pitchFamily="18" charset="0"/>
            </a:endParaRPr>
          </a:p>
          <a:p>
            <a:pPr algn="ctr"/>
            <a:r>
              <a:rPr kumimoji="1" lang="en-US" altLang="ja-JP" sz="2800" dirty="0" smtClean="0">
                <a:latin typeface="Times New Roman" panose="02020603050405020304" pitchFamily="18" charset="0"/>
                <a:cs typeface="Times New Roman" panose="02020603050405020304" pitchFamily="18" charset="0"/>
              </a:rPr>
              <a:t>Constant clock</a:t>
            </a:r>
            <a:endParaRPr kumimoji="1" lang="ja-JP" altLang="en-US" sz="2800" dirty="0">
              <a:latin typeface="Times New Roman" panose="02020603050405020304" pitchFamily="18" charset="0"/>
              <a:cs typeface="Times New Roman" panose="02020603050405020304" pitchFamily="18" charset="0"/>
            </a:endParaRPr>
          </a:p>
        </p:txBody>
      </p:sp>
      <p:sp>
        <p:nvSpPr>
          <p:cNvPr id="26" name="テキスト ボックス 25"/>
          <p:cNvSpPr txBox="1"/>
          <p:nvPr/>
        </p:nvSpPr>
        <p:spPr>
          <a:xfrm>
            <a:off x="131464" y="1439492"/>
            <a:ext cx="2424312" cy="954107"/>
          </a:xfrm>
          <a:prstGeom prst="rect">
            <a:avLst/>
          </a:prstGeom>
          <a:solidFill>
            <a:schemeClr val="bg1"/>
          </a:solidFill>
          <a:ln w="41275">
            <a:solidFill>
              <a:schemeClr val="tx1"/>
            </a:solidFill>
          </a:ln>
        </p:spPr>
        <p:txBody>
          <a:bodyPr wrap="square" rtlCol="0">
            <a:spAutoFit/>
          </a:bodyPr>
          <a:lstStyle/>
          <a:p>
            <a:pPr algn="ctr"/>
            <a:r>
              <a:rPr kumimoji="1" lang="en-US" altLang="ja-JP" sz="2800" dirty="0" err="1" smtClean="0">
                <a:latin typeface="Times New Roman" panose="02020603050405020304" pitchFamily="18" charset="0"/>
                <a:cs typeface="Times New Roman" panose="02020603050405020304" pitchFamily="18" charset="0"/>
              </a:rPr>
              <a:t>freerun</a:t>
            </a:r>
            <a:endParaRPr kumimoji="1" lang="en-US" altLang="ja-JP" sz="2800" dirty="0" smtClean="0">
              <a:latin typeface="Times New Roman" panose="02020603050405020304" pitchFamily="18" charset="0"/>
              <a:cs typeface="Times New Roman" panose="02020603050405020304" pitchFamily="18" charset="0"/>
            </a:endParaRPr>
          </a:p>
          <a:p>
            <a:pPr algn="ctr"/>
            <a:r>
              <a:rPr kumimoji="1" lang="en-US" altLang="ja-JP" sz="2800" dirty="0" smtClean="0">
                <a:solidFill>
                  <a:srgbClr val="FF0000"/>
                </a:solidFill>
                <a:latin typeface="Times New Roman" panose="02020603050405020304" pitchFamily="18" charset="0"/>
                <a:cs typeface="Times New Roman" panose="02020603050405020304" pitchFamily="18" charset="0"/>
              </a:rPr>
              <a:t>Adaptive clock</a:t>
            </a:r>
            <a:endParaRPr kumimoji="1" lang="ja-JP" altLang="en-US" sz="2800" dirty="0">
              <a:solidFill>
                <a:srgbClr val="FF0000"/>
              </a:solidFill>
              <a:latin typeface="Times New Roman" panose="02020603050405020304" pitchFamily="18" charset="0"/>
              <a:cs typeface="Times New Roman" panose="02020603050405020304" pitchFamily="18" charset="0"/>
            </a:endParaRPr>
          </a:p>
        </p:txBody>
      </p:sp>
      <p:sp>
        <p:nvSpPr>
          <p:cNvPr id="3" name="テキスト ボックス 2"/>
          <p:cNvSpPr txBox="1"/>
          <p:nvPr/>
        </p:nvSpPr>
        <p:spPr>
          <a:xfrm>
            <a:off x="347332" y="6142679"/>
            <a:ext cx="2088232" cy="646331"/>
          </a:xfrm>
          <a:prstGeom prst="rect">
            <a:avLst/>
          </a:prstGeom>
          <a:solidFill>
            <a:schemeClr val="tx1"/>
          </a:solidFill>
        </p:spPr>
        <p:txBody>
          <a:bodyPr wrap="square" rtlCol="0">
            <a:spAutoFit/>
          </a:bodyPr>
          <a:lstStyle/>
          <a:p>
            <a:pPr algn="ctr"/>
            <a:r>
              <a:rPr kumimoji="1" lang="ja-JP" altLang="en-US" b="1" dirty="0" smtClean="0">
                <a:solidFill>
                  <a:schemeClr val="bg1"/>
                </a:solidFill>
              </a:rPr>
              <a:t>ジッターの影響で積算できない</a:t>
            </a:r>
            <a:endParaRPr kumimoji="1" lang="ja-JP" altLang="en-US" b="1" dirty="0">
              <a:solidFill>
                <a:schemeClr val="bg1"/>
              </a:solidFill>
            </a:endParaRPr>
          </a:p>
        </p:txBody>
      </p:sp>
    </p:spTree>
    <p:extLst>
      <p:ext uri="{BB962C8B-B14F-4D97-AF65-F5344CB8AC3E}">
        <p14:creationId xmlns:p14="http://schemas.microsoft.com/office/powerpoint/2010/main" val="40335407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8"/>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4"/>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11"/>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5"/>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12"/>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16"/>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13"/>
          <p:cNvGraphicFramePr>
            <a:graphicFrameLocks noGrp="1"/>
          </p:cNvGraphicFramePr>
          <p:nvPr>
            <p:extLst>
              <p:ext uri="{D42A27DB-BD31-4B8C-83A1-F6EECF244321}">
                <p14:modId xmlns:p14="http://schemas.microsoft.com/office/powerpoint/2010/main" val="2290790381"/>
              </p:ext>
            </p:extLst>
          </p:nvPr>
        </p:nvGraphicFramePr>
        <p:xfrm>
          <a:off x="1022399" y="1662188"/>
          <a:ext cx="7704856" cy="5142920"/>
        </p:xfrm>
        <a:graphic>
          <a:graphicData uri="http://schemas.openxmlformats.org/drawingml/2006/table">
            <a:tbl>
              <a:tblPr firstRow="1" bandRow="1">
                <a:tableStyleId>{5C22544A-7EE6-4342-B048-85BDC9FD1C3A}</a:tableStyleId>
              </a:tblPr>
              <a:tblGrid>
                <a:gridCol w="3852428"/>
                <a:gridCol w="3852428"/>
              </a:tblGrid>
              <a:tr h="257146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7146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タイトル 5"/>
          <p:cNvSpPr>
            <a:spLocks noGrp="1"/>
          </p:cNvSpPr>
          <p:nvPr>
            <p:ph type="title"/>
          </p:nvPr>
        </p:nvSpPr>
        <p:spPr>
          <a:xfrm>
            <a:off x="-81004" y="188640"/>
            <a:ext cx="9251508" cy="1080120"/>
          </a:xfrm>
        </p:spPr>
        <p:txBody>
          <a:bodyPr/>
          <a:lstStyle/>
          <a:p>
            <a:r>
              <a:rPr kumimoji="1" lang="en-US" altLang="ja-JP" dirty="0" smtClean="0">
                <a:latin typeface="+mj-ea"/>
              </a:rPr>
              <a:t>ASOPS-THz-TDS</a:t>
            </a:r>
            <a:r>
              <a:rPr kumimoji="1" lang="ja-JP" altLang="en-US" dirty="0" smtClean="0">
                <a:latin typeface="+mj-ea"/>
              </a:rPr>
              <a:t>における信号の流れ</a:t>
            </a:r>
            <a:endParaRPr kumimoji="1" lang="ja-JP" altLang="en-US" dirty="0">
              <a:latin typeface="+mj-ea"/>
            </a:endParaRPr>
          </a:p>
        </p:txBody>
      </p:sp>
      <p:grpSp>
        <p:nvGrpSpPr>
          <p:cNvPr id="26" name="グループ化 25"/>
          <p:cNvGrpSpPr/>
          <p:nvPr/>
        </p:nvGrpSpPr>
        <p:grpSpPr>
          <a:xfrm>
            <a:off x="946115" y="1770819"/>
            <a:ext cx="3389610" cy="2490339"/>
            <a:chOff x="1199323" y="1515929"/>
            <a:chExt cx="3389610" cy="2490339"/>
          </a:xfrm>
        </p:grpSpPr>
        <p:grpSp>
          <p:nvGrpSpPr>
            <p:cNvPr id="8" name="グループ化 7"/>
            <p:cNvGrpSpPr/>
            <p:nvPr/>
          </p:nvGrpSpPr>
          <p:grpSpPr>
            <a:xfrm>
              <a:off x="1607876" y="1866947"/>
              <a:ext cx="2727055" cy="1676109"/>
              <a:chOff x="4954218" y="1422749"/>
              <a:chExt cx="2007222" cy="648072"/>
            </a:xfrm>
          </p:grpSpPr>
          <p:cxnSp>
            <p:nvCxnSpPr>
              <p:cNvPr id="44" name="直線コネクタ 43"/>
              <p:cNvCxnSpPr/>
              <p:nvPr/>
            </p:nvCxnSpPr>
            <p:spPr>
              <a:xfrm>
                <a:off x="4954218" y="1752055"/>
                <a:ext cx="974506"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rot="420000">
                <a:off x="6099004" y="1422749"/>
                <a:ext cx="0" cy="648072"/>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5926912" y="1748421"/>
                <a:ext cx="83428" cy="311359"/>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6182885" y="1432563"/>
                <a:ext cx="87340" cy="325958"/>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6268493" y="1754574"/>
                <a:ext cx="692947"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56" name="直線矢印コネクタ 55"/>
            <p:cNvCxnSpPr/>
            <p:nvPr/>
          </p:nvCxnSpPr>
          <p:spPr>
            <a:xfrm flipV="1">
              <a:off x="1605402" y="1515929"/>
              <a:ext cx="0" cy="2123592"/>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59" name="直線矢印コネクタ 58"/>
            <p:cNvCxnSpPr/>
            <p:nvPr/>
          </p:nvCxnSpPr>
          <p:spPr>
            <a:xfrm>
              <a:off x="1609325" y="3645024"/>
              <a:ext cx="2979608"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91" name="テキスト ボックス 90"/>
            <p:cNvSpPr txBox="1"/>
            <p:nvPr/>
          </p:nvSpPr>
          <p:spPr>
            <a:xfrm>
              <a:off x="3368281" y="3606158"/>
              <a:ext cx="1168895" cy="400110"/>
            </a:xfrm>
            <a:prstGeom prst="rect">
              <a:avLst/>
            </a:prstGeom>
            <a:noFill/>
          </p:spPr>
          <p:txBody>
            <a:bodyPr wrap="square" rtlCol="0">
              <a:spAutoFit/>
            </a:bodyPr>
            <a:lstStyle/>
            <a:p>
              <a:pPr algn="ctr"/>
              <a:r>
                <a:rPr kumimoji="1" lang="en-US" altLang="ja-JP" sz="2000" dirty="0" smtClean="0"/>
                <a:t>Time[ns]</a:t>
              </a:r>
              <a:endParaRPr kumimoji="1" lang="ja-JP" altLang="en-US" sz="2000" dirty="0"/>
            </a:p>
          </p:txBody>
        </p:sp>
        <p:sp>
          <p:nvSpPr>
            <p:cNvPr id="92" name="テキスト ボックス 91"/>
            <p:cNvSpPr txBox="1"/>
            <p:nvPr/>
          </p:nvSpPr>
          <p:spPr>
            <a:xfrm rot="10800000">
              <a:off x="1199323" y="1898373"/>
              <a:ext cx="461665" cy="1638437"/>
            </a:xfrm>
            <a:prstGeom prst="rect">
              <a:avLst/>
            </a:prstGeom>
            <a:noFill/>
          </p:spPr>
          <p:txBody>
            <a:bodyPr vert="eaVert" wrap="square" rtlCol="0">
              <a:spAutoFit/>
            </a:bodyPr>
            <a:lstStyle/>
            <a:p>
              <a:pPr algn="ctr"/>
              <a:r>
                <a:rPr kumimoji="1" lang="en-US" altLang="ja-JP" dirty="0" smtClean="0"/>
                <a:t>electric field</a:t>
              </a:r>
              <a:endParaRPr kumimoji="1" lang="ja-JP" altLang="en-US" dirty="0"/>
            </a:p>
          </p:txBody>
        </p:sp>
        <p:cxnSp>
          <p:nvCxnSpPr>
            <p:cNvPr id="24" name="直線矢印コネクタ 23"/>
            <p:cNvCxnSpPr/>
            <p:nvPr/>
          </p:nvCxnSpPr>
          <p:spPr bwMode="auto">
            <a:xfrm>
              <a:off x="2647233" y="2324497"/>
              <a:ext cx="564232" cy="0"/>
            </a:xfrm>
            <a:prstGeom prst="straightConnector1">
              <a:avLst/>
            </a:prstGeom>
            <a:noFill/>
            <a:ln w="25400" cap="flat" cmpd="sng" algn="ctr">
              <a:solidFill>
                <a:srgbClr val="0070C0"/>
              </a:solidFill>
              <a:prstDash val="solid"/>
              <a:round/>
              <a:headEnd type="none" w="med" len="med"/>
              <a:tailEnd type="arrow"/>
            </a:ln>
            <a:effectLst/>
          </p:spPr>
        </p:cxnSp>
        <p:cxnSp>
          <p:nvCxnSpPr>
            <p:cNvPr id="93" name="直線矢印コネクタ 92"/>
            <p:cNvCxnSpPr/>
            <p:nvPr/>
          </p:nvCxnSpPr>
          <p:spPr bwMode="auto">
            <a:xfrm flipH="1">
              <a:off x="3334504" y="2324497"/>
              <a:ext cx="564232" cy="0"/>
            </a:xfrm>
            <a:prstGeom prst="straightConnector1">
              <a:avLst/>
            </a:prstGeom>
            <a:noFill/>
            <a:ln w="25400" cap="flat" cmpd="sng" algn="ctr">
              <a:solidFill>
                <a:srgbClr val="0070C0"/>
              </a:solidFill>
              <a:prstDash val="solid"/>
              <a:round/>
              <a:headEnd type="none" w="med" len="med"/>
              <a:tailEnd type="arrow"/>
            </a:ln>
            <a:effectLst/>
          </p:spPr>
        </p:cxnSp>
        <p:sp>
          <p:nvSpPr>
            <p:cNvPr id="94" name="テキスト ボックス 93"/>
            <p:cNvSpPr txBox="1"/>
            <p:nvPr/>
          </p:nvSpPr>
          <p:spPr>
            <a:xfrm>
              <a:off x="1872880" y="1595412"/>
              <a:ext cx="1573218" cy="738664"/>
            </a:xfrm>
            <a:prstGeom prst="rect">
              <a:avLst/>
            </a:prstGeom>
            <a:noFill/>
          </p:spPr>
          <p:txBody>
            <a:bodyPr wrap="square" rtlCol="0">
              <a:spAutoFit/>
            </a:bodyPr>
            <a:lstStyle/>
            <a:p>
              <a:pPr algn="ctr"/>
              <a:r>
                <a:rPr lang="en-US" altLang="ja-JP" sz="2400" b="1" dirty="0" err="1">
                  <a:latin typeface="Times New Roman" panose="02020603050405020304" pitchFamily="18" charset="0"/>
                  <a:cs typeface="Times New Roman" panose="02020603050405020304" pitchFamily="18" charset="0"/>
                </a:rPr>
                <a:t>p</a:t>
              </a:r>
              <a:r>
                <a:rPr lang="en-US" altLang="ja-JP" sz="2400" b="1" dirty="0" err="1" smtClean="0">
                  <a:latin typeface="Times New Roman" panose="02020603050405020304" pitchFamily="18" charset="0"/>
                  <a:cs typeface="Times New Roman" panose="02020603050405020304" pitchFamily="18" charset="0"/>
                </a:rPr>
                <a:t>s</a:t>
              </a:r>
              <a:endParaRPr lang="en-US" altLang="ja-JP" sz="2400" b="1" dirty="0" smtClean="0">
                <a:latin typeface="Times New Roman" panose="02020603050405020304" pitchFamily="18" charset="0"/>
                <a:cs typeface="Times New Roman" panose="02020603050405020304" pitchFamily="18" charset="0"/>
              </a:endParaRPr>
            </a:p>
            <a:p>
              <a:pPr algn="ctr"/>
              <a:r>
                <a:rPr lang="en-US" altLang="ja-JP" b="1" dirty="0" smtClean="0"/>
                <a:t>order</a:t>
              </a:r>
              <a:endParaRPr kumimoji="1" lang="ja-JP" altLang="en-US" b="1" dirty="0"/>
            </a:p>
          </p:txBody>
        </p:sp>
      </p:grpSp>
      <p:grpSp>
        <p:nvGrpSpPr>
          <p:cNvPr id="95" name="グループ化 94"/>
          <p:cNvGrpSpPr/>
          <p:nvPr/>
        </p:nvGrpSpPr>
        <p:grpSpPr>
          <a:xfrm>
            <a:off x="5334471" y="1787753"/>
            <a:ext cx="3356053" cy="2439712"/>
            <a:chOff x="1609771" y="1605422"/>
            <a:chExt cx="3356053" cy="2439712"/>
          </a:xfrm>
        </p:grpSpPr>
        <p:grpSp>
          <p:nvGrpSpPr>
            <p:cNvPr id="96" name="グループ化 95"/>
            <p:cNvGrpSpPr/>
            <p:nvPr/>
          </p:nvGrpSpPr>
          <p:grpSpPr>
            <a:xfrm>
              <a:off x="2049568" y="1866947"/>
              <a:ext cx="2726265" cy="1676109"/>
              <a:chOff x="5279325" y="1422749"/>
              <a:chExt cx="2006641" cy="648072"/>
            </a:xfrm>
          </p:grpSpPr>
          <p:cxnSp>
            <p:nvCxnSpPr>
              <p:cNvPr id="104" name="直線コネクタ 103"/>
              <p:cNvCxnSpPr/>
              <p:nvPr/>
            </p:nvCxnSpPr>
            <p:spPr>
              <a:xfrm>
                <a:off x="5279325" y="1752055"/>
                <a:ext cx="922306"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rot="420000">
                <a:off x="6378061" y="1422749"/>
                <a:ext cx="0" cy="648072"/>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a:off x="6205970" y="1748421"/>
                <a:ext cx="83428" cy="311359"/>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a:off x="6461943" y="1432563"/>
                <a:ext cx="87340" cy="325958"/>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a:off x="6547551" y="1754574"/>
                <a:ext cx="738415"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7" name="直線矢印コネクタ 96"/>
            <p:cNvCxnSpPr/>
            <p:nvPr/>
          </p:nvCxnSpPr>
          <p:spPr>
            <a:xfrm flipV="1">
              <a:off x="2050227" y="1605422"/>
              <a:ext cx="0" cy="2034099"/>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98" name="直線矢印コネクタ 97"/>
            <p:cNvCxnSpPr/>
            <p:nvPr/>
          </p:nvCxnSpPr>
          <p:spPr>
            <a:xfrm>
              <a:off x="2049400" y="3645024"/>
              <a:ext cx="2913405"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99" name="テキスト ボックス 98"/>
            <p:cNvSpPr txBox="1"/>
            <p:nvPr/>
          </p:nvSpPr>
          <p:spPr>
            <a:xfrm>
              <a:off x="3715753" y="3645024"/>
              <a:ext cx="1250071" cy="400110"/>
            </a:xfrm>
            <a:prstGeom prst="rect">
              <a:avLst/>
            </a:prstGeom>
            <a:noFill/>
          </p:spPr>
          <p:txBody>
            <a:bodyPr wrap="square" rtlCol="0">
              <a:spAutoFit/>
            </a:bodyPr>
            <a:lstStyle/>
            <a:p>
              <a:pPr algn="ctr"/>
              <a:r>
                <a:rPr kumimoji="1" lang="en-US" altLang="ja-JP" sz="2000" dirty="0" smtClean="0"/>
                <a:t>Time[</a:t>
              </a:r>
              <a:r>
                <a:rPr kumimoji="1" lang="en-US" altLang="ja-JP" sz="2000" dirty="0" err="1" smtClean="0">
                  <a:solidFill>
                    <a:srgbClr val="FF0000"/>
                  </a:solidFill>
                </a:rPr>
                <a:t>ms</a:t>
              </a:r>
              <a:r>
                <a:rPr kumimoji="1" lang="en-US" altLang="ja-JP" sz="2000" dirty="0" smtClean="0"/>
                <a:t>]</a:t>
              </a:r>
              <a:endParaRPr kumimoji="1" lang="ja-JP" altLang="en-US" sz="2000" dirty="0"/>
            </a:p>
          </p:txBody>
        </p:sp>
        <p:sp>
          <p:nvSpPr>
            <p:cNvPr id="100" name="テキスト ボックス 99"/>
            <p:cNvSpPr txBox="1"/>
            <p:nvPr/>
          </p:nvSpPr>
          <p:spPr>
            <a:xfrm rot="10800000">
              <a:off x="1609771" y="1811987"/>
              <a:ext cx="461665" cy="1638437"/>
            </a:xfrm>
            <a:prstGeom prst="rect">
              <a:avLst/>
            </a:prstGeom>
            <a:noFill/>
          </p:spPr>
          <p:txBody>
            <a:bodyPr vert="eaVert" wrap="square" rtlCol="0">
              <a:spAutoFit/>
            </a:bodyPr>
            <a:lstStyle/>
            <a:p>
              <a:pPr algn="ctr"/>
              <a:r>
                <a:rPr kumimoji="1" lang="en-US" altLang="ja-JP" dirty="0" smtClean="0"/>
                <a:t>electric field</a:t>
              </a:r>
              <a:endParaRPr kumimoji="1" lang="ja-JP" altLang="en-US" dirty="0"/>
            </a:p>
          </p:txBody>
        </p:sp>
        <p:cxnSp>
          <p:nvCxnSpPr>
            <p:cNvPr id="101" name="直線矢印コネクタ 100"/>
            <p:cNvCxnSpPr/>
            <p:nvPr/>
          </p:nvCxnSpPr>
          <p:spPr bwMode="auto">
            <a:xfrm>
              <a:off x="3007540" y="2324497"/>
              <a:ext cx="564232" cy="0"/>
            </a:xfrm>
            <a:prstGeom prst="straightConnector1">
              <a:avLst/>
            </a:prstGeom>
            <a:noFill/>
            <a:ln w="25400" cap="flat" cmpd="sng" algn="ctr">
              <a:solidFill>
                <a:srgbClr val="FF0000"/>
              </a:solidFill>
              <a:prstDash val="solid"/>
              <a:round/>
              <a:headEnd type="none" w="med" len="med"/>
              <a:tailEnd type="arrow"/>
            </a:ln>
            <a:effectLst/>
          </p:spPr>
        </p:cxnSp>
        <p:cxnSp>
          <p:nvCxnSpPr>
            <p:cNvPr id="102" name="直線矢印コネクタ 101"/>
            <p:cNvCxnSpPr/>
            <p:nvPr/>
          </p:nvCxnSpPr>
          <p:spPr bwMode="auto">
            <a:xfrm flipH="1">
              <a:off x="3715753" y="2324497"/>
              <a:ext cx="564232" cy="0"/>
            </a:xfrm>
            <a:prstGeom prst="straightConnector1">
              <a:avLst/>
            </a:prstGeom>
            <a:noFill/>
            <a:ln w="25400" cap="flat" cmpd="sng" algn="ctr">
              <a:solidFill>
                <a:srgbClr val="FF0000"/>
              </a:solidFill>
              <a:prstDash val="solid"/>
              <a:round/>
              <a:headEnd type="none" w="med" len="med"/>
              <a:tailEnd type="arrow"/>
            </a:ln>
            <a:effectLst/>
          </p:spPr>
        </p:cxnSp>
        <p:sp>
          <p:nvSpPr>
            <p:cNvPr id="103" name="テキスト ボックス 102"/>
            <p:cNvSpPr txBox="1"/>
            <p:nvPr/>
          </p:nvSpPr>
          <p:spPr>
            <a:xfrm>
              <a:off x="2287191" y="1623299"/>
              <a:ext cx="1573218" cy="738664"/>
            </a:xfrm>
            <a:prstGeom prst="rect">
              <a:avLst/>
            </a:prstGeom>
            <a:noFill/>
          </p:spPr>
          <p:txBody>
            <a:bodyPr wrap="square" rtlCol="0">
              <a:spAutoFit/>
            </a:bodyPr>
            <a:lstStyle/>
            <a:p>
              <a:pPr algn="ctr"/>
              <a:r>
                <a:rPr lang="en-US" altLang="ja-JP" sz="2400" b="1" dirty="0" err="1">
                  <a:solidFill>
                    <a:srgbClr val="FF0000"/>
                  </a:solidFill>
                  <a:latin typeface="Times New Roman" panose="02020603050405020304" pitchFamily="18" charset="0"/>
                  <a:cs typeface="Times New Roman" panose="02020603050405020304" pitchFamily="18" charset="0"/>
                </a:rPr>
                <a:t>μ</a:t>
              </a:r>
              <a:r>
                <a:rPr lang="en-US" altLang="ja-JP" sz="2400" b="1" dirty="0" err="1" smtClean="0">
                  <a:solidFill>
                    <a:srgbClr val="FF0000"/>
                  </a:solidFill>
                  <a:latin typeface="Times New Roman" panose="02020603050405020304" pitchFamily="18" charset="0"/>
                  <a:cs typeface="Times New Roman" panose="02020603050405020304" pitchFamily="18" charset="0"/>
                </a:rPr>
                <a:t>s</a:t>
              </a:r>
              <a:endParaRPr lang="en-US" altLang="ja-JP" sz="2400" b="1" dirty="0" smtClean="0">
                <a:solidFill>
                  <a:srgbClr val="FF0000"/>
                </a:solidFill>
                <a:latin typeface="Times New Roman" panose="02020603050405020304" pitchFamily="18" charset="0"/>
                <a:cs typeface="Times New Roman" panose="02020603050405020304" pitchFamily="18" charset="0"/>
              </a:endParaRPr>
            </a:p>
            <a:p>
              <a:pPr algn="ctr"/>
              <a:r>
                <a:rPr lang="en-US" altLang="ja-JP" b="1" dirty="0" smtClean="0"/>
                <a:t>order</a:t>
              </a:r>
              <a:endParaRPr kumimoji="1" lang="ja-JP" altLang="en-US" b="1" dirty="0"/>
            </a:p>
          </p:txBody>
        </p:sp>
      </p:grpSp>
      <p:grpSp>
        <p:nvGrpSpPr>
          <p:cNvPr id="5" name="グループ化 4"/>
          <p:cNvGrpSpPr/>
          <p:nvPr/>
        </p:nvGrpSpPr>
        <p:grpSpPr>
          <a:xfrm>
            <a:off x="5368337" y="4500105"/>
            <a:ext cx="3369494" cy="2274651"/>
            <a:chOff x="5368337" y="4500105"/>
            <a:chExt cx="3369494" cy="2274651"/>
          </a:xfrm>
        </p:grpSpPr>
        <p:grpSp>
          <p:nvGrpSpPr>
            <p:cNvPr id="123" name="グループ化 122"/>
            <p:cNvGrpSpPr/>
            <p:nvPr/>
          </p:nvGrpSpPr>
          <p:grpSpPr>
            <a:xfrm>
              <a:off x="5368337" y="4500105"/>
              <a:ext cx="3369494" cy="2274651"/>
              <a:chOff x="1386350" y="1770483"/>
              <a:chExt cx="3369494" cy="2274651"/>
            </a:xfrm>
          </p:grpSpPr>
          <p:cxnSp>
            <p:nvCxnSpPr>
              <p:cNvPr id="125" name="直線矢印コネクタ 124"/>
              <p:cNvCxnSpPr/>
              <p:nvPr/>
            </p:nvCxnSpPr>
            <p:spPr>
              <a:xfrm flipV="1">
                <a:off x="1792429" y="1770483"/>
                <a:ext cx="0" cy="186903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26" name="直線矢印コネクタ 125"/>
              <p:cNvCxnSpPr/>
              <p:nvPr/>
            </p:nvCxnSpPr>
            <p:spPr>
              <a:xfrm>
                <a:off x="1809047" y="3645024"/>
                <a:ext cx="2899490"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27" name="テキスト ボックス 126"/>
              <p:cNvSpPr txBox="1"/>
              <p:nvPr/>
            </p:nvSpPr>
            <p:spPr>
              <a:xfrm>
                <a:off x="2080972" y="3645024"/>
                <a:ext cx="2674872" cy="400110"/>
              </a:xfrm>
              <a:prstGeom prst="rect">
                <a:avLst/>
              </a:prstGeom>
              <a:noFill/>
            </p:spPr>
            <p:txBody>
              <a:bodyPr wrap="square" rtlCol="0">
                <a:spAutoFit/>
              </a:bodyPr>
              <a:lstStyle/>
              <a:p>
                <a:pPr algn="r"/>
                <a:r>
                  <a:rPr lang="en-US" altLang="ja-JP" sz="2000" dirty="0"/>
                  <a:t>f</a:t>
                </a:r>
                <a:r>
                  <a:rPr kumimoji="1" lang="en-US" altLang="ja-JP" sz="2000" dirty="0" smtClean="0"/>
                  <a:t>requency [</a:t>
                </a:r>
                <a:r>
                  <a:rPr kumimoji="1" lang="en-US" altLang="ja-JP" sz="2000" dirty="0" smtClean="0">
                    <a:solidFill>
                      <a:srgbClr val="FF0000"/>
                    </a:solidFill>
                  </a:rPr>
                  <a:t>MHz</a:t>
                </a:r>
                <a:r>
                  <a:rPr kumimoji="1" lang="en-US" altLang="ja-JP" sz="2000" dirty="0" smtClean="0"/>
                  <a:t>]</a:t>
                </a:r>
                <a:endParaRPr kumimoji="1" lang="ja-JP" altLang="en-US" sz="2000" dirty="0"/>
              </a:p>
            </p:txBody>
          </p:sp>
          <p:sp>
            <p:nvSpPr>
              <p:cNvPr id="128" name="テキスト ボックス 127"/>
              <p:cNvSpPr txBox="1"/>
              <p:nvPr/>
            </p:nvSpPr>
            <p:spPr>
              <a:xfrm rot="10800000">
                <a:off x="1386350" y="1898373"/>
                <a:ext cx="461665" cy="1638437"/>
              </a:xfrm>
              <a:prstGeom prst="rect">
                <a:avLst/>
              </a:prstGeom>
              <a:noFill/>
            </p:spPr>
            <p:txBody>
              <a:bodyPr vert="eaVert" wrap="square" rtlCol="0">
                <a:spAutoFit/>
              </a:bodyPr>
              <a:lstStyle/>
              <a:p>
                <a:pPr algn="ctr"/>
                <a:r>
                  <a:rPr kumimoji="1" lang="en-US" altLang="ja-JP" dirty="0" smtClean="0"/>
                  <a:t>amplitude</a:t>
                </a:r>
                <a:endParaRPr kumimoji="1" lang="ja-JP" altLang="en-US" dirty="0"/>
              </a:p>
            </p:txBody>
          </p:sp>
        </p:grpSp>
        <p:sp>
          <p:nvSpPr>
            <p:cNvPr id="138" name="フリーフォーム 137"/>
            <p:cNvSpPr/>
            <p:nvPr/>
          </p:nvSpPr>
          <p:spPr bwMode="auto">
            <a:xfrm>
              <a:off x="5780723" y="4913791"/>
              <a:ext cx="2514484" cy="1462667"/>
            </a:xfrm>
            <a:custGeom>
              <a:avLst/>
              <a:gdLst>
                <a:gd name="connsiteX0" fmla="*/ 0 w 1506071"/>
                <a:gd name="connsiteY0" fmla="*/ 981643 h 995090"/>
                <a:gd name="connsiteX1" fmla="*/ 537883 w 1506071"/>
                <a:gd name="connsiteY1" fmla="*/ 7 h 995090"/>
                <a:gd name="connsiteX2" fmla="*/ 1506071 w 1506071"/>
                <a:gd name="connsiteY2" fmla="*/ 995090 h 995090"/>
              </a:gdLst>
              <a:ahLst/>
              <a:cxnLst>
                <a:cxn ang="0">
                  <a:pos x="connsiteX0" y="connsiteY0"/>
                </a:cxn>
                <a:cxn ang="0">
                  <a:pos x="connsiteX1" y="connsiteY1"/>
                </a:cxn>
                <a:cxn ang="0">
                  <a:pos x="connsiteX2" y="connsiteY2"/>
                </a:cxn>
              </a:cxnLst>
              <a:rect l="l" t="t" r="r" b="b"/>
              <a:pathLst>
                <a:path w="1506071" h="995090">
                  <a:moveTo>
                    <a:pt x="0" y="981643"/>
                  </a:moveTo>
                  <a:cubicBezTo>
                    <a:pt x="143435" y="489704"/>
                    <a:pt x="286871" y="-2234"/>
                    <a:pt x="537883" y="7"/>
                  </a:cubicBezTo>
                  <a:cubicBezTo>
                    <a:pt x="788895" y="2248"/>
                    <a:pt x="1147483" y="498669"/>
                    <a:pt x="1506071" y="995090"/>
                  </a:cubicBezTo>
                </a:path>
              </a:pathLst>
            </a:cu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grpSp>
      <p:grpSp>
        <p:nvGrpSpPr>
          <p:cNvPr id="40" name="グループ化 39"/>
          <p:cNvGrpSpPr/>
          <p:nvPr/>
        </p:nvGrpSpPr>
        <p:grpSpPr>
          <a:xfrm>
            <a:off x="949657" y="4500105"/>
            <a:ext cx="3478327" cy="2284936"/>
            <a:chOff x="1248265" y="4322701"/>
            <a:chExt cx="3478327" cy="2284936"/>
          </a:xfrm>
        </p:grpSpPr>
        <p:grpSp>
          <p:nvGrpSpPr>
            <p:cNvPr id="109" name="グループ化 108"/>
            <p:cNvGrpSpPr/>
            <p:nvPr/>
          </p:nvGrpSpPr>
          <p:grpSpPr>
            <a:xfrm>
              <a:off x="1248265" y="4322701"/>
              <a:ext cx="3289868" cy="1874541"/>
              <a:chOff x="1182390" y="1770483"/>
              <a:chExt cx="3289868" cy="1874541"/>
            </a:xfrm>
          </p:grpSpPr>
          <p:cxnSp>
            <p:nvCxnSpPr>
              <p:cNvPr id="111" name="直線矢印コネクタ 110"/>
              <p:cNvCxnSpPr/>
              <p:nvPr/>
            </p:nvCxnSpPr>
            <p:spPr>
              <a:xfrm flipV="1">
                <a:off x="1588469" y="1770483"/>
                <a:ext cx="0" cy="186903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12" name="直線矢印コネクタ 111"/>
              <p:cNvCxnSpPr/>
              <p:nvPr/>
            </p:nvCxnSpPr>
            <p:spPr>
              <a:xfrm>
                <a:off x="1590372" y="3645024"/>
                <a:ext cx="2881886"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14" name="テキスト ボックス 113"/>
              <p:cNvSpPr txBox="1"/>
              <p:nvPr/>
            </p:nvSpPr>
            <p:spPr>
              <a:xfrm rot="10800000">
                <a:off x="1182390" y="1898373"/>
                <a:ext cx="461665" cy="1638437"/>
              </a:xfrm>
              <a:prstGeom prst="rect">
                <a:avLst/>
              </a:prstGeom>
              <a:noFill/>
            </p:spPr>
            <p:txBody>
              <a:bodyPr vert="eaVert" wrap="square" rtlCol="0">
                <a:spAutoFit/>
              </a:bodyPr>
              <a:lstStyle/>
              <a:p>
                <a:pPr algn="ctr"/>
                <a:r>
                  <a:rPr kumimoji="1" lang="en-US" altLang="ja-JP" dirty="0" smtClean="0"/>
                  <a:t>amplitude</a:t>
                </a:r>
                <a:endParaRPr kumimoji="1" lang="ja-JP" altLang="en-US" dirty="0"/>
              </a:p>
            </p:txBody>
          </p:sp>
        </p:grpSp>
        <p:sp>
          <p:nvSpPr>
            <p:cNvPr id="137" name="テキスト ボックス 136"/>
            <p:cNvSpPr txBox="1"/>
            <p:nvPr/>
          </p:nvSpPr>
          <p:spPr>
            <a:xfrm>
              <a:off x="2051720" y="6207527"/>
              <a:ext cx="2674872" cy="400110"/>
            </a:xfrm>
            <a:prstGeom prst="rect">
              <a:avLst/>
            </a:prstGeom>
            <a:noFill/>
          </p:spPr>
          <p:txBody>
            <a:bodyPr wrap="square" rtlCol="0">
              <a:spAutoFit/>
            </a:bodyPr>
            <a:lstStyle/>
            <a:p>
              <a:pPr algn="r"/>
              <a:r>
                <a:rPr lang="en-US" altLang="ja-JP" sz="2000" dirty="0"/>
                <a:t>f</a:t>
              </a:r>
              <a:r>
                <a:rPr kumimoji="1" lang="en-US" altLang="ja-JP" sz="2000" dirty="0" smtClean="0"/>
                <a:t>requency [THz]</a:t>
              </a:r>
              <a:endParaRPr kumimoji="1" lang="ja-JP" altLang="en-US" sz="2000" dirty="0"/>
            </a:p>
          </p:txBody>
        </p:sp>
        <p:sp>
          <p:nvSpPr>
            <p:cNvPr id="139" name="フリーフォーム 138"/>
            <p:cNvSpPr/>
            <p:nvPr/>
          </p:nvSpPr>
          <p:spPr bwMode="auto">
            <a:xfrm>
              <a:off x="1670788" y="4671550"/>
              <a:ext cx="2511746" cy="1538603"/>
            </a:xfrm>
            <a:custGeom>
              <a:avLst/>
              <a:gdLst>
                <a:gd name="connsiteX0" fmla="*/ 0 w 1506071"/>
                <a:gd name="connsiteY0" fmla="*/ 981643 h 995090"/>
                <a:gd name="connsiteX1" fmla="*/ 537883 w 1506071"/>
                <a:gd name="connsiteY1" fmla="*/ 7 h 995090"/>
                <a:gd name="connsiteX2" fmla="*/ 1506071 w 1506071"/>
                <a:gd name="connsiteY2" fmla="*/ 995090 h 995090"/>
              </a:gdLst>
              <a:ahLst/>
              <a:cxnLst>
                <a:cxn ang="0">
                  <a:pos x="connsiteX0" y="connsiteY0"/>
                </a:cxn>
                <a:cxn ang="0">
                  <a:pos x="connsiteX1" y="connsiteY1"/>
                </a:cxn>
                <a:cxn ang="0">
                  <a:pos x="connsiteX2" y="connsiteY2"/>
                </a:cxn>
              </a:cxnLst>
              <a:rect l="l" t="t" r="r" b="b"/>
              <a:pathLst>
                <a:path w="1506071" h="995090">
                  <a:moveTo>
                    <a:pt x="0" y="981643"/>
                  </a:moveTo>
                  <a:cubicBezTo>
                    <a:pt x="143435" y="489704"/>
                    <a:pt x="286871" y="-2234"/>
                    <a:pt x="537883" y="7"/>
                  </a:cubicBezTo>
                  <a:cubicBezTo>
                    <a:pt x="788895" y="2248"/>
                    <a:pt x="1147483" y="498669"/>
                    <a:pt x="1506071" y="995090"/>
                  </a:cubicBezTo>
                </a:path>
              </a:pathLst>
            </a:custGeom>
            <a:noFill/>
            <a:ln w="254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rgbClr val="FFFF00"/>
                </a:solidFill>
                <a:effectLst/>
                <a:latin typeface="Arial" charset="0"/>
                <a:ea typeface="ＭＳ ゴシック" charset="-128"/>
                <a:cs typeface="ＭＳ ゴシック" charset="-128"/>
              </a:endParaRPr>
            </a:p>
          </p:txBody>
        </p:sp>
      </p:grpSp>
      <p:sp>
        <p:nvSpPr>
          <p:cNvPr id="27" name="下矢印 26"/>
          <p:cNvSpPr/>
          <p:nvPr/>
        </p:nvSpPr>
        <p:spPr bwMode="auto">
          <a:xfrm>
            <a:off x="7014356" y="4000491"/>
            <a:ext cx="617614" cy="815372"/>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40" name="下矢印 139"/>
          <p:cNvSpPr/>
          <p:nvPr/>
        </p:nvSpPr>
        <p:spPr bwMode="auto">
          <a:xfrm rot="5400000">
            <a:off x="4459614" y="5206818"/>
            <a:ext cx="617614" cy="867309"/>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30" name="テキスト ボックス 29"/>
          <p:cNvSpPr txBox="1"/>
          <p:nvPr/>
        </p:nvSpPr>
        <p:spPr>
          <a:xfrm>
            <a:off x="6086923" y="3996325"/>
            <a:ext cx="850690" cy="584775"/>
          </a:xfrm>
          <a:prstGeom prst="rect">
            <a:avLst/>
          </a:prstGeom>
          <a:solidFill>
            <a:schemeClr val="bg1"/>
          </a:solidFill>
          <a:ln w="28575">
            <a:solidFill>
              <a:schemeClr val="tx1"/>
            </a:solidFill>
          </a:ln>
        </p:spPr>
        <p:txBody>
          <a:bodyPr wrap="square" rtlCol="0">
            <a:spAutoFit/>
          </a:bodyPr>
          <a:lstStyle/>
          <a:p>
            <a:r>
              <a:rPr kumimoji="1" lang="en-US" altLang="ja-JP" sz="3200" dirty="0" smtClean="0"/>
              <a:t>F.T.</a:t>
            </a:r>
            <a:endParaRPr kumimoji="1" lang="ja-JP" altLang="en-US" sz="3200" dirty="0"/>
          </a:p>
        </p:txBody>
      </p:sp>
      <p:sp>
        <p:nvSpPr>
          <p:cNvPr id="141" name="下矢印 140"/>
          <p:cNvSpPr/>
          <p:nvPr/>
        </p:nvSpPr>
        <p:spPr bwMode="auto">
          <a:xfrm rot="16200000">
            <a:off x="4558594" y="2590967"/>
            <a:ext cx="617614" cy="853520"/>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mc:AlternateContent xmlns:mc="http://schemas.openxmlformats.org/markup-compatibility/2006" xmlns:a14="http://schemas.microsoft.com/office/drawing/2010/main">
        <mc:Choice Requires="a14">
          <p:sp>
            <p:nvSpPr>
              <p:cNvPr id="142" name="正方形/長方形 141"/>
              <p:cNvSpPr/>
              <p:nvPr/>
            </p:nvSpPr>
            <p:spPr>
              <a:xfrm>
                <a:off x="4347098" y="4591077"/>
                <a:ext cx="1040606" cy="710131"/>
              </a:xfrm>
              <a:prstGeom prst="rect">
                <a:avLst/>
              </a:prstGeom>
              <a:solidFill>
                <a:schemeClr val="bg1"/>
              </a:solidFill>
              <a:ln w="28575">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1" i="1" dirty="0" smtClean="0">
                          <a:latin typeface="Cambria Math"/>
                        </a:rPr>
                        <m:t>×</m:t>
                      </m:r>
                      <m:f>
                        <m:fPr>
                          <m:ctrlPr>
                            <a:rPr lang="en-US" altLang="ja-JP" b="1" i="1" dirty="0">
                              <a:latin typeface="Cambria Math"/>
                            </a:rPr>
                          </m:ctrlPr>
                        </m:fPr>
                        <m:num>
                          <m:sSub>
                            <m:sSubPr>
                              <m:ctrlPr>
                                <a:rPr lang="en-US" altLang="ja-JP" b="1" i="1" dirty="0">
                                  <a:latin typeface="Cambria Math"/>
                                </a:rPr>
                              </m:ctrlPr>
                            </m:sSubPr>
                            <m:e>
                              <m:r>
                                <a:rPr lang="en-US" altLang="ja-JP" b="1" i="1" dirty="0">
                                  <a:latin typeface="Cambria Math"/>
                                </a:rPr>
                                <m:t>𝒇</m:t>
                              </m:r>
                            </m:e>
                            <m:sub>
                              <m:r>
                                <a:rPr lang="en-US" altLang="ja-JP" b="1" i="1" dirty="0">
                                  <a:latin typeface="Cambria Math"/>
                                </a:rPr>
                                <m:t>𝒓𝒆𝒑</m:t>
                              </m:r>
                              <m:r>
                                <a:rPr lang="en-US" altLang="ja-JP" b="1" i="1" dirty="0">
                                  <a:latin typeface="Cambria Math"/>
                                </a:rPr>
                                <m:t>𝟏</m:t>
                              </m:r>
                            </m:sub>
                          </m:sSub>
                        </m:num>
                        <m:den>
                          <m:r>
                            <a:rPr lang="en-US" altLang="ja-JP" b="1" dirty="0">
                              <a:latin typeface="Cambria Math"/>
                            </a:rPr>
                            <m:t>𝚫</m:t>
                          </m:r>
                          <m:sSub>
                            <m:sSubPr>
                              <m:ctrlPr>
                                <a:rPr lang="en-US" altLang="ja-JP" b="1" i="1" dirty="0" smtClean="0">
                                  <a:latin typeface="Cambria Math"/>
                                </a:rPr>
                              </m:ctrlPr>
                            </m:sSubPr>
                            <m:e>
                              <m:r>
                                <a:rPr lang="en-US" altLang="ja-JP" b="1" i="1" dirty="0" smtClean="0">
                                  <a:latin typeface="Cambria Math"/>
                                </a:rPr>
                                <m:t>𝒇</m:t>
                              </m:r>
                            </m:e>
                            <m:sub>
                              <m:r>
                                <a:rPr lang="en-US" altLang="ja-JP" b="1" i="1" dirty="0" smtClean="0">
                                  <a:latin typeface="Cambria Math"/>
                                </a:rPr>
                                <m:t>𝒓𝒆𝒑</m:t>
                              </m:r>
                            </m:sub>
                          </m:sSub>
                        </m:den>
                      </m:f>
                    </m:oMath>
                  </m:oMathPara>
                </a14:m>
                <a:endParaRPr lang="ja-JP" altLang="en-US" dirty="0"/>
              </a:p>
            </p:txBody>
          </p:sp>
        </mc:Choice>
        <mc:Fallback xmlns="">
          <p:sp>
            <p:nvSpPr>
              <p:cNvPr id="142" name="正方形/長方形 141"/>
              <p:cNvSpPr>
                <a:spLocks noRot="1" noChangeAspect="1" noMove="1" noResize="1" noEditPoints="1" noAdjustHandles="1" noChangeArrowheads="1" noChangeShapeType="1" noTextEdit="1"/>
              </p:cNvSpPr>
              <p:nvPr/>
            </p:nvSpPr>
            <p:spPr>
              <a:xfrm>
                <a:off x="4347098" y="4591077"/>
                <a:ext cx="1040606" cy="710131"/>
              </a:xfrm>
              <a:prstGeom prst="rect">
                <a:avLst/>
              </a:prstGeom>
              <a:blipFill rotWithShape="1">
                <a:blip r:embed="rId3"/>
                <a:stretch>
                  <a:fillRect/>
                </a:stretch>
              </a:blipFill>
              <a:ln w="28575">
                <a:solidFill>
                  <a:schemeClr val="tx1"/>
                </a:solidFill>
              </a:ln>
            </p:spPr>
            <p:txBody>
              <a:bodyPr/>
              <a:lstStyle/>
              <a:p>
                <a:r>
                  <a:rPr lang="ja-JP" altLang="en-US">
                    <a:noFill/>
                  </a:rPr>
                  <a:t> </a:t>
                </a:r>
              </a:p>
            </p:txBody>
          </p:sp>
        </mc:Fallback>
      </mc:AlternateContent>
      <p:sp>
        <p:nvSpPr>
          <p:cNvPr id="42" name="テキスト ボックス 41"/>
          <p:cNvSpPr txBox="1"/>
          <p:nvPr/>
        </p:nvSpPr>
        <p:spPr>
          <a:xfrm>
            <a:off x="-180528" y="1877292"/>
            <a:ext cx="986902" cy="2062103"/>
          </a:xfrm>
          <a:prstGeom prst="rect">
            <a:avLst/>
          </a:prstGeom>
          <a:noFill/>
        </p:spPr>
        <p:txBody>
          <a:bodyPr wrap="square" rtlCol="0">
            <a:spAutoFit/>
          </a:bodyPr>
          <a:lstStyle/>
          <a:p>
            <a:pPr algn="r"/>
            <a:r>
              <a:rPr kumimoji="1" lang="ja-JP" altLang="en-US" sz="3200" dirty="0" smtClean="0"/>
              <a:t>時間領域</a:t>
            </a:r>
            <a:endParaRPr kumimoji="1" lang="ja-JP" altLang="en-US" sz="3200" dirty="0"/>
          </a:p>
        </p:txBody>
      </p:sp>
      <p:sp>
        <p:nvSpPr>
          <p:cNvPr id="144" name="テキスト ボックス 143"/>
          <p:cNvSpPr txBox="1"/>
          <p:nvPr/>
        </p:nvSpPr>
        <p:spPr>
          <a:xfrm>
            <a:off x="-180528" y="4258831"/>
            <a:ext cx="986902" cy="2554545"/>
          </a:xfrm>
          <a:prstGeom prst="rect">
            <a:avLst/>
          </a:prstGeom>
          <a:noFill/>
        </p:spPr>
        <p:txBody>
          <a:bodyPr wrap="square" rtlCol="0">
            <a:spAutoFit/>
          </a:bodyPr>
          <a:lstStyle/>
          <a:p>
            <a:pPr algn="r"/>
            <a:r>
              <a:rPr kumimoji="1" lang="ja-JP" altLang="en-US" sz="3200" dirty="0" smtClean="0"/>
              <a:t>周波数領域</a:t>
            </a:r>
            <a:endParaRPr kumimoji="1" lang="ja-JP" altLang="en-US" sz="3200" dirty="0"/>
          </a:p>
        </p:txBody>
      </p:sp>
      <p:sp>
        <p:nvSpPr>
          <p:cNvPr id="43" name="テキスト ボックス 42"/>
          <p:cNvSpPr txBox="1"/>
          <p:nvPr/>
        </p:nvSpPr>
        <p:spPr>
          <a:xfrm>
            <a:off x="1898779" y="1110230"/>
            <a:ext cx="2182944" cy="523220"/>
          </a:xfrm>
          <a:prstGeom prst="rect">
            <a:avLst/>
          </a:prstGeom>
          <a:solidFill>
            <a:schemeClr val="tx1"/>
          </a:solidFill>
        </p:spPr>
        <p:txBody>
          <a:bodyPr wrap="square" rtlCol="0">
            <a:spAutoFit/>
          </a:bodyPr>
          <a:lstStyle/>
          <a:p>
            <a:pPr algn="ctr"/>
            <a:r>
              <a:rPr kumimoji="1" lang="en-US" altLang="ja-JP" sz="2800" dirty="0" smtClean="0">
                <a:solidFill>
                  <a:schemeClr val="bg1"/>
                </a:solidFill>
              </a:rPr>
              <a:t>THz region</a:t>
            </a:r>
            <a:endParaRPr kumimoji="1" lang="ja-JP" altLang="en-US" sz="2800" dirty="0">
              <a:solidFill>
                <a:schemeClr val="bg1"/>
              </a:solidFill>
            </a:endParaRPr>
          </a:p>
        </p:txBody>
      </p:sp>
      <p:sp>
        <p:nvSpPr>
          <p:cNvPr id="145" name="テキスト ボックス 144"/>
          <p:cNvSpPr txBox="1"/>
          <p:nvPr/>
        </p:nvSpPr>
        <p:spPr>
          <a:xfrm>
            <a:off x="5953286" y="1116032"/>
            <a:ext cx="2051400" cy="523220"/>
          </a:xfrm>
          <a:prstGeom prst="rect">
            <a:avLst/>
          </a:prstGeom>
          <a:solidFill>
            <a:schemeClr val="tx1"/>
          </a:solidFill>
        </p:spPr>
        <p:txBody>
          <a:bodyPr wrap="square" rtlCol="0">
            <a:spAutoFit/>
          </a:bodyPr>
          <a:lstStyle/>
          <a:p>
            <a:pPr algn="ctr"/>
            <a:r>
              <a:rPr kumimoji="1" lang="en-US" altLang="ja-JP" sz="2800" dirty="0" smtClean="0">
                <a:solidFill>
                  <a:schemeClr val="bg1"/>
                </a:solidFill>
              </a:rPr>
              <a:t>RF region</a:t>
            </a:r>
            <a:endParaRPr kumimoji="1" lang="ja-JP" altLang="en-US" sz="2800" dirty="0">
              <a:solidFill>
                <a:schemeClr val="bg1"/>
              </a:solidFill>
            </a:endParaRPr>
          </a:p>
        </p:txBody>
      </p:sp>
      <p:sp>
        <p:nvSpPr>
          <p:cNvPr id="7" name="テキスト ボックス 6"/>
          <p:cNvSpPr txBox="1"/>
          <p:nvPr/>
        </p:nvSpPr>
        <p:spPr>
          <a:xfrm>
            <a:off x="5774100" y="3097426"/>
            <a:ext cx="2989706" cy="369332"/>
          </a:xfrm>
          <a:prstGeom prst="rect">
            <a:avLst/>
          </a:prstGeom>
          <a:solidFill>
            <a:schemeClr val="tx1"/>
          </a:solidFill>
        </p:spPr>
        <p:txBody>
          <a:bodyPr wrap="square" rtlCol="0">
            <a:spAutoFit/>
          </a:bodyPr>
          <a:lstStyle/>
          <a:p>
            <a:pPr algn="ctr"/>
            <a:r>
              <a:rPr kumimoji="1" lang="en-US" altLang="ja-JP" dirty="0" smtClean="0">
                <a:solidFill>
                  <a:schemeClr val="bg1"/>
                </a:solidFill>
              </a:rPr>
              <a:t>Temporal scale is distorted</a:t>
            </a:r>
            <a:endParaRPr kumimoji="1" lang="ja-JP" altLang="en-US" dirty="0">
              <a:solidFill>
                <a:schemeClr val="bg1"/>
              </a:solidFill>
            </a:endParaRPr>
          </a:p>
        </p:txBody>
      </p:sp>
      <mc:AlternateContent xmlns:mc="http://schemas.openxmlformats.org/markup-compatibility/2006" xmlns:a14="http://schemas.microsoft.com/office/drawing/2010/main">
        <mc:Choice Requires="a14">
          <p:sp>
            <p:nvSpPr>
              <p:cNvPr id="63" name="正方形/長方形 62"/>
              <p:cNvSpPr/>
              <p:nvPr/>
            </p:nvSpPr>
            <p:spPr>
              <a:xfrm>
                <a:off x="4248118" y="1932571"/>
                <a:ext cx="1040606" cy="710131"/>
              </a:xfrm>
              <a:prstGeom prst="rect">
                <a:avLst/>
              </a:prstGeom>
              <a:solidFill>
                <a:schemeClr val="bg1"/>
              </a:solidFill>
              <a:ln w="28575">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1" i="1" dirty="0" smtClean="0">
                          <a:latin typeface="Cambria Math"/>
                        </a:rPr>
                        <m:t>×</m:t>
                      </m:r>
                      <m:f>
                        <m:fPr>
                          <m:ctrlPr>
                            <a:rPr lang="en-US" altLang="ja-JP" b="1" i="1" dirty="0">
                              <a:latin typeface="Cambria Math"/>
                            </a:rPr>
                          </m:ctrlPr>
                        </m:fPr>
                        <m:num>
                          <m:sSub>
                            <m:sSubPr>
                              <m:ctrlPr>
                                <a:rPr lang="en-US" altLang="ja-JP" b="1" i="1" dirty="0">
                                  <a:latin typeface="Cambria Math"/>
                                </a:rPr>
                              </m:ctrlPr>
                            </m:sSubPr>
                            <m:e>
                              <m:r>
                                <a:rPr lang="en-US" altLang="ja-JP" b="1" i="1" dirty="0">
                                  <a:latin typeface="Cambria Math"/>
                                </a:rPr>
                                <m:t>𝒇</m:t>
                              </m:r>
                            </m:e>
                            <m:sub>
                              <m:r>
                                <a:rPr lang="en-US" altLang="ja-JP" b="1" i="1" dirty="0">
                                  <a:latin typeface="Cambria Math"/>
                                </a:rPr>
                                <m:t>𝒓𝒆𝒑</m:t>
                              </m:r>
                              <m:r>
                                <a:rPr lang="en-US" altLang="ja-JP" b="1" i="1" dirty="0">
                                  <a:latin typeface="Cambria Math"/>
                                </a:rPr>
                                <m:t>𝟏</m:t>
                              </m:r>
                            </m:sub>
                          </m:sSub>
                        </m:num>
                        <m:den>
                          <m:r>
                            <a:rPr lang="en-US" altLang="ja-JP" b="1" dirty="0">
                              <a:latin typeface="Cambria Math"/>
                            </a:rPr>
                            <m:t>𝚫</m:t>
                          </m:r>
                          <m:sSub>
                            <m:sSubPr>
                              <m:ctrlPr>
                                <a:rPr lang="en-US" altLang="ja-JP" b="1" i="1" dirty="0" smtClean="0">
                                  <a:latin typeface="Cambria Math"/>
                                </a:rPr>
                              </m:ctrlPr>
                            </m:sSubPr>
                            <m:e>
                              <m:r>
                                <a:rPr lang="en-US" altLang="ja-JP" b="1" i="1" dirty="0" smtClean="0">
                                  <a:latin typeface="Cambria Math"/>
                                </a:rPr>
                                <m:t>𝒇</m:t>
                              </m:r>
                            </m:e>
                            <m:sub>
                              <m:r>
                                <a:rPr lang="en-US" altLang="ja-JP" b="1" i="1" dirty="0" smtClean="0">
                                  <a:latin typeface="Cambria Math"/>
                                </a:rPr>
                                <m:t>𝒓𝒆𝒑</m:t>
                              </m:r>
                            </m:sub>
                          </m:sSub>
                        </m:den>
                      </m:f>
                    </m:oMath>
                  </m:oMathPara>
                </a14:m>
                <a:endParaRPr lang="ja-JP" altLang="en-US" dirty="0"/>
              </a:p>
            </p:txBody>
          </p:sp>
        </mc:Choice>
        <mc:Fallback xmlns="">
          <p:sp>
            <p:nvSpPr>
              <p:cNvPr id="63" name="正方形/長方形 62"/>
              <p:cNvSpPr>
                <a:spLocks noRot="1" noChangeAspect="1" noMove="1" noResize="1" noEditPoints="1" noAdjustHandles="1" noChangeArrowheads="1" noChangeShapeType="1" noTextEdit="1"/>
              </p:cNvSpPr>
              <p:nvPr/>
            </p:nvSpPr>
            <p:spPr>
              <a:xfrm>
                <a:off x="4248118" y="1932571"/>
                <a:ext cx="1040606" cy="710131"/>
              </a:xfrm>
              <a:prstGeom prst="rect">
                <a:avLst/>
              </a:prstGeom>
              <a:blipFill rotWithShape="1">
                <a:blip r:embed="rId4"/>
                <a:stretch>
                  <a:fillRect/>
                </a:stretch>
              </a:blipFill>
              <a:ln w="28575">
                <a:solidFill>
                  <a:schemeClr val="tx1"/>
                </a:solidFill>
              </a:ln>
            </p:spPr>
            <p:txBody>
              <a:bodyPr/>
              <a:lstStyle/>
              <a:p>
                <a:r>
                  <a:rPr lang="ja-JP" altLang="en-US">
                    <a:noFill/>
                  </a:rPr>
                  <a:t> </a:t>
                </a:r>
              </a:p>
            </p:txBody>
          </p:sp>
        </mc:Fallback>
      </mc:AlternateContent>
      <p:sp>
        <p:nvSpPr>
          <p:cNvPr id="61" name="テキスト ボックス 60"/>
          <p:cNvSpPr txBox="1"/>
          <p:nvPr/>
        </p:nvSpPr>
        <p:spPr>
          <a:xfrm>
            <a:off x="5796328" y="5577199"/>
            <a:ext cx="2951807" cy="461665"/>
          </a:xfrm>
          <a:prstGeom prst="rect">
            <a:avLst/>
          </a:prstGeom>
          <a:solidFill>
            <a:schemeClr val="tx1"/>
          </a:solidFill>
        </p:spPr>
        <p:txBody>
          <a:bodyPr wrap="square" rtlCol="0">
            <a:spAutoFit/>
          </a:bodyPr>
          <a:lstStyle/>
          <a:p>
            <a:pPr algn="ctr"/>
            <a:r>
              <a:rPr kumimoji="1" lang="ja-JP" altLang="en-US" sz="2400" dirty="0" smtClean="0">
                <a:solidFill>
                  <a:schemeClr val="bg1"/>
                </a:solidFill>
              </a:rPr>
              <a:t>周波数分解能の低下</a:t>
            </a:r>
            <a:endParaRPr kumimoji="1" lang="ja-JP" altLang="en-US" sz="2400" dirty="0">
              <a:solidFill>
                <a:schemeClr val="bg1"/>
              </a:solidFill>
            </a:endParaRPr>
          </a:p>
        </p:txBody>
      </p:sp>
      <p:sp>
        <p:nvSpPr>
          <p:cNvPr id="49" name="円/楕円 48"/>
          <p:cNvSpPr/>
          <p:nvPr/>
        </p:nvSpPr>
        <p:spPr bwMode="auto">
          <a:xfrm>
            <a:off x="4225877" y="1858830"/>
            <a:ext cx="1114228" cy="857615"/>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64" name="テキスト ボックス 63"/>
          <p:cNvSpPr txBox="1"/>
          <p:nvPr/>
        </p:nvSpPr>
        <p:spPr>
          <a:xfrm>
            <a:off x="1345788" y="5618255"/>
            <a:ext cx="2951807" cy="461665"/>
          </a:xfrm>
          <a:prstGeom prst="rect">
            <a:avLst/>
          </a:prstGeom>
          <a:solidFill>
            <a:schemeClr val="tx1"/>
          </a:solidFill>
        </p:spPr>
        <p:txBody>
          <a:bodyPr wrap="square" rtlCol="0">
            <a:spAutoFit/>
          </a:bodyPr>
          <a:lstStyle/>
          <a:p>
            <a:pPr algn="ctr"/>
            <a:r>
              <a:rPr kumimoji="1" lang="ja-JP" altLang="en-US" sz="2400" dirty="0" smtClean="0">
                <a:solidFill>
                  <a:schemeClr val="bg1"/>
                </a:solidFill>
              </a:rPr>
              <a:t>周波数分解能の低下</a:t>
            </a:r>
            <a:endParaRPr kumimoji="1" lang="ja-JP" altLang="en-US" sz="2400" dirty="0">
              <a:solidFill>
                <a:schemeClr val="bg1"/>
              </a:solidFill>
            </a:endParaRPr>
          </a:p>
        </p:txBody>
      </p:sp>
      <p:grpSp>
        <p:nvGrpSpPr>
          <p:cNvPr id="3" name="グループ化 2"/>
          <p:cNvGrpSpPr/>
          <p:nvPr/>
        </p:nvGrpSpPr>
        <p:grpSpPr>
          <a:xfrm>
            <a:off x="-2983974" y="1215266"/>
            <a:ext cx="3921286" cy="5570451"/>
            <a:chOff x="946115" y="1268760"/>
            <a:chExt cx="3921286" cy="5570451"/>
          </a:xfrm>
        </p:grpSpPr>
        <p:sp>
          <p:nvSpPr>
            <p:cNvPr id="2" name="正方形/長方形 1"/>
            <p:cNvSpPr/>
            <p:nvPr/>
          </p:nvSpPr>
          <p:spPr bwMode="auto">
            <a:xfrm>
              <a:off x="946115" y="1268760"/>
              <a:ext cx="3921286" cy="5570451"/>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grpSp>
          <p:nvGrpSpPr>
            <p:cNvPr id="62" name="グループ化 61"/>
            <p:cNvGrpSpPr/>
            <p:nvPr/>
          </p:nvGrpSpPr>
          <p:grpSpPr>
            <a:xfrm>
              <a:off x="949657" y="1417131"/>
              <a:ext cx="3872797" cy="5324237"/>
              <a:chOff x="238651" y="1121483"/>
              <a:chExt cx="3431967" cy="5066259"/>
            </a:xfrm>
          </p:grpSpPr>
          <p:grpSp>
            <p:nvGrpSpPr>
              <p:cNvPr id="65" name="グループ化 64"/>
              <p:cNvGrpSpPr/>
              <p:nvPr/>
            </p:nvGrpSpPr>
            <p:grpSpPr>
              <a:xfrm>
                <a:off x="1076256" y="1410015"/>
                <a:ext cx="1420663" cy="646661"/>
                <a:chOff x="1314110" y="1700808"/>
                <a:chExt cx="1420663" cy="646661"/>
              </a:xfrm>
            </p:grpSpPr>
            <p:cxnSp>
              <p:nvCxnSpPr>
                <p:cNvPr id="113" name="直線コネクタ 112"/>
                <p:cNvCxnSpPr/>
                <p:nvPr/>
              </p:nvCxnSpPr>
              <p:spPr>
                <a:xfrm>
                  <a:off x="1314110" y="1701962"/>
                  <a:ext cx="54913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p:nvCxnSpPr>
              <p:spPr>
                <a:xfrm>
                  <a:off x="1849681" y="1700808"/>
                  <a:ext cx="173272" cy="6466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flipV="1">
                  <a:off x="2025728" y="1701962"/>
                  <a:ext cx="172435" cy="64353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2185635" y="1700808"/>
                  <a:ext cx="54913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66" name="直線コネクタ 65"/>
              <p:cNvCxnSpPr/>
              <p:nvPr/>
            </p:nvCxnSpPr>
            <p:spPr>
              <a:xfrm>
                <a:off x="1787874" y="1121483"/>
                <a:ext cx="0" cy="3179049"/>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nvGrpSpPr>
              <p:cNvPr id="67" name="グループ化 66"/>
              <p:cNvGrpSpPr/>
              <p:nvPr/>
            </p:nvGrpSpPr>
            <p:grpSpPr>
              <a:xfrm>
                <a:off x="1076256" y="2418127"/>
                <a:ext cx="1356436" cy="646661"/>
                <a:chOff x="1378337" y="1700808"/>
                <a:chExt cx="1356436" cy="646661"/>
              </a:xfrm>
            </p:grpSpPr>
            <p:cxnSp>
              <p:nvCxnSpPr>
                <p:cNvPr id="88" name="直線コネクタ 87"/>
                <p:cNvCxnSpPr/>
                <p:nvPr/>
              </p:nvCxnSpPr>
              <p:spPr>
                <a:xfrm>
                  <a:off x="1378337" y="1701962"/>
                  <a:ext cx="48491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1849681" y="1700808"/>
                  <a:ext cx="173272" cy="6466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flipV="1">
                  <a:off x="2025728" y="1701962"/>
                  <a:ext cx="172435" cy="64353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a:off x="2185635" y="1700808"/>
                  <a:ext cx="54913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8" name="グループ化 67"/>
              <p:cNvGrpSpPr/>
              <p:nvPr/>
            </p:nvGrpSpPr>
            <p:grpSpPr>
              <a:xfrm>
                <a:off x="1136385" y="3440922"/>
                <a:ext cx="1360534" cy="646661"/>
                <a:chOff x="1314110" y="1700808"/>
                <a:chExt cx="1360534" cy="646661"/>
              </a:xfrm>
            </p:grpSpPr>
            <p:cxnSp>
              <p:nvCxnSpPr>
                <p:cNvPr id="84" name="直線コネクタ 83"/>
                <p:cNvCxnSpPr/>
                <p:nvPr/>
              </p:nvCxnSpPr>
              <p:spPr>
                <a:xfrm>
                  <a:off x="1314110" y="1701962"/>
                  <a:ext cx="54913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1849681" y="1700808"/>
                  <a:ext cx="173272" cy="6466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flipV="1">
                  <a:off x="2025728" y="1701962"/>
                  <a:ext cx="172435" cy="64353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2185635" y="1700808"/>
                  <a:ext cx="48900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9" name="グループ化 68"/>
              <p:cNvGrpSpPr/>
              <p:nvPr/>
            </p:nvGrpSpPr>
            <p:grpSpPr>
              <a:xfrm>
                <a:off x="912470" y="5010415"/>
                <a:ext cx="1732042" cy="582354"/>
                <a:chOff x="1249883" y="5085184"/>
                <a:chExt cx="1732042" cy="582354"/>
              </a:xfrm>
            </p:grpSpPr>
            <p:cxnSp>
              <p:nvCxnSpPr>
                <p:cNvPr id="80" name="直線コネクタ 79"/>
                <p:cNvCxnSpPr/>
                <p:nvPr/>
              </p:nvCxnSpPr>
              <p:spPr>
                <a:xfrm>
                  <a:off x="1249883" y="5085184"/>
                  <a:ext cx="54913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1785454" y="5085185"/>
                  <a:ext cx="336222" cy="582353"/>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flipV="1">
                  <a:off x="2113476" y="5085186"/>
                  <a:ext cx="333166" cy="57706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2432787" y="5085185"/>
                  <a:ext cx="54913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70" name="直線矢印コネクタ 69"/>
              <p:cNvCxnSpPr/>
              <p:nvPr/>
            </p:nvCxnSpPr>
            <p:spPr>
              <a:xfrm>
                <a:off x="912470" y="5874511"/>
                <a:ext cx="177004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1628755" y="5818410"/>
                <a:ext cx="1390132" cy="369332"/>
              </a:xfrm>
              <a:prstGeom prst="rect">
                <a:avLst/>
              </a:prstGeom>
              <a:noFill/>
            </p:spPr>
            <p:txBody>
              <a:bodyPr wrap="square" rtlCol="0">
                <a:spAutoFit/>
              </a:bodyPr>
              <a:lstStyle/>
              <a:p>
                <a:pPr algn="ctr"/>
                <a:r>
                  <a:rPr kumimoji="1" lang="en-US" altLang="ja-JP" dirty="0" smtClean="0"/>
                  <a:t>frequency</a:t>
                </a:r>
                <a:endParaRPr kumimoji="1" lang="ja-JP" altLang="en-US" dirty="0"/>
              </a:p>
            </p:txBody>
          </p:sp>
          <p:sp>
            <p:nvSpPr>
              <p:cNvPr id="72" name="左カーブ矢印 71"/>
              <p:cNvSpPr/>
              <p:nvPr/>
            </p:nvSpPr>
            <p:spPr>
              <a:xfrm>
                <a:off x="2480864" y="3062818"/>
                <a:ext cx="887173" cy="74251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3" name="左カーブ矢印 72"/>
              <p:cNvSpPr/>
              <p:nvPr/>
            </p:nvSpPr>
            <p:spPr>
              <a:xfrm>
                <a:off x="2480864" y="2074170"/>
                <a:ext cx="887173" cy="74251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4" name="テキスト ボックス 73"/>
              <p:cNvSpPr txBox="1"/>
              <p:nvPr/>
            </p:nvSpPr>
            <p:spPr>
              <a:xfrm>
                <a:off x="238651" y="2132433"/>
                <a:ext cx="826554" cy="646331"/>
              </a:xfrm>
              <a:prstGeom prst="rect">
                <a:avLst/>
              </a:prstGeom>
              <a:noFill/>
            </p:spPr>
            <p:txBody>
              <a:bodyPr wrap="square" rtlCol="0">
                <a:spAutoFit/>
              </a:bodyPr>
              <a:lstStyle/>
              <a:p>
                <a:pPr algn="ctr"/>
                <a:r>
                  <a:rPr kumimoji="1" lang="en-US" altLang="ja-JP" dirty="0" smtClean="0"/>
                  <a:t>single</a:t>
                </a:r>
              </a:p>
              <a:p>
                <a:pPr algn="ctr"/>
                <a:r>
                  <a:rPr lang="en-US" altLang="ja-JP" dirty="0" smtClean="0"/>
                  <a:t>scan</a:t>
                </a:r>
                <a:endParaRPr kumimoji="1" lang="ja-JP" altLang="en-US" dirty="0"/>
              </a:p>
            </p:txBody>
          </p:sp>
          <p:sp>
            <p:nvSpPr>
              <p:cNvPr id="75" name="テキスト ボックス 74"/>
              <p:cNvSpPr txBox="1"/>
              <p:nvPr/>
            </p:nvSpPr>
            <p:spPr>
              <a:xfrm>
                <a:off x="282300" y="3122283"/>
                <a:ext cx="826554" cy="646331"/>
              </a:xfrm>
              <a:prstGeom prst="rect">
                <a:avLst/>
              </a:prstGeom>
              <a:noFill/>
            </p:spPr>
            <p:txBody>
              <a:bodyPr wrap="square" rtlCol="0">
                <a:spAutoFit/>
              </a:bodyPr>
              <a:lstStyle/>
              <a:p>
                <a:pPr algn="ctr"/>
                <a:r>
                  <a:rPr kumimoji="1" lang="en-US" altLang="ja-JP" dirty="0" smtClean="0"/>
                  <a:t>single</a:t>
                </a:r>
              </a:p>
              <a:p>
                <a:pPr algn="ctr"/>
                <a:r>
                  <a:rPr lang="en-US" altLang="ja-JP" dirty="0" smtClean="0"/>
                  <a:t>scan</a:t>
                </a:r>
                <a:endParaRPr kumimoji="1" lang="ja-JP" altLang="en-US" dirty="0"/>
              </a:p>
            </p:txBody>
          </p:sp>
          <p:sp>
            <p:nvSpPr>
              <p:cNvPr id="76" name="テキスト ボックス 75"/>
              <p:cNvSpPr txBox="1"/>
              <p:nvPr/>
            </p:nvSpPr>
            <p:spPr>
              <a:xfrm>
                <a:off x="249702" y="1121483"/>
                <a:ext cx="826554" cy="646331"/>
              </a:xfrm>
              <a:prstGeom prst="rect">
                <a:avLst/>
              </a:prstGeom>
              <a:noFill/>
            </p:spPr>
            <p:txBody>
              <a:bodyPr wrap="square" rtlCol="0">
                <a:spAutoFit/>
              </a:bodyPr>
              <a:lstStyle/>
              <a:p>
                <a:pPr algn="ctr"/>
                <a:r>
                  <a:rPr kumimoji="1" lang="en-US" altLang="ja-JP" dirty="0" smtClean="0"/>
                  <a:t>single</a:t>
                </a:r>
              </a:p>
              <a:p>
                <a:pPr algn="ctr"/>
                <a:r>
                  <a:rPr lang="en-US" altLang="ja-JP" dirty="0" smtClean="0"/>
                  <a:t>scan</a:t>
                </a:r>
                <a:endParaRPr kumimoji="1" lang="ja-JP" altLang="en-US" dirty="0"/>
              </a:p>
            </p:txBody>
          </p:sp>
          <p:cxnSp>
            <p:nvCxnSpPr>
              <p:cNvPr id="77" name="直線コネクタ 76"/>
              <p:cNvCxnSpPr/>
              <p:nvPr/>
            </p:nvCxnSpPr>
            <p:spPr>
              <a:xfrm>
                <a:off x="1784263" y="4868568"/>
                <a:ext cx="0" cy="120534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2118072" y="5260618"/>
                <a:ext cx="1552546" cy="369332"/>
              </a:xfrm>
              <a:prstGeom prst="rect">
                <a:avLst/>
              </a:prstGeom>
              <a:noFill/>
            </p:spPr>
            <p:txBody>
              <a:bodyPr wrap="square" rtlCol="0">
                <a:spAutoFit/>
              </a:bodyPr>
              <a:lstStyle/>
              <a:p>
                <a:pPr algn="ctr"/>
                <a:r>
                  <a:rPr kumimoji="1" lang="ja-JP" altLang="en-US" dirty="0" smtClean="0"/>
                  <a:t>線幅が広がる</a:t>
                </a:r>
                <a:endParaRPr kumimoji="1" lang="ja-JP" altLang="en-US" dirty="0"/>
              </a:p>
            </p:txBody>
          </p:sp>
          <p:sp>
            <p:nvSpPr>
              <p:cNvPr id="79" name="下矢印 78"/>
              <p:cNvSpPr/>
              <p:nvPr/>
            </p:nvSpPr>
            <p:spPr>
              <a:xfrm>
                <a:off x="1637922" y="4293096"/>
                <a:ext cx="322387" cy="49662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9" name="テキスト ボックス 8"/>
          <p:cNvSpPr txBox="1"/>
          <p:nvPr/>
        </p:nvSpPr>
        <p:spPr>
          <a:xfrm>
            <a:off x="-891799" y="4773039"/>
            <a:ext cx="945411" cy="369332"/>
          </a:xfrm>
          <a:prstGeom prst="rect">
            <a:avLst/>
          </a:prstGeom>
          <a:noFill/>
        </p:spPr>
        <p:txBody>
          <a:bodyPr wrap="square" rtlCol="0">
            <a:spAutoFit/>
          </a:bodyPr>
          <a:lstStyle/>
          <a:p>
            <a:r>
              <a:rPr kumimoji="1" lang="ja-JP" altLang="en-US" dirty="0" smtClean="0"/>
              <a:t>積算</a:t>
            </a:r>
            <a:endParaRPr kumimoji="1" lang="ja-JP" altLang="en-US" dirty="0"/>
          </a:p>
        </p:txBody>
      </p:sp>
    </p:spTree>
    <p:extLst>
      <p:ext uri="{BB962C8B-B14F-4D97-AF65-F5344CB8AC3E}">
        <p14:creationId xmlns:p14="http://schemas.microsoft.com/office/powerpoint/2010/main" val="25714963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64"/>
                                        </p:tgtEl>
                                        <p:attrNameLst>
                                          <p:attrName>style.visibility</p:attrName>
                                        </p:attrNameLst>
                                      </p:cBhvr>
                                      <p:to>
                                        <p:strVal val="visible"/>
                                      </p:to>
                                    </p:set>
                                  </p:childTnLst>
                                </p:cTn>
                              </p:par>
                              <p:par>
                                <p:cTn id="24" presetID="1" presetClass="exit" presetSubtype="0" fill="hold" nodeType="withEffect">
                                  <p:stCondLst>
                                    <p:cond delay="0"/>
                                  </p:stCondLst>
                                  <p:childTnLst>
                                    <p:set>
                                      <p:cBhvr>
                                        <p:cTn id="25" dur="1" fill="hold">
                                          <p:stCondLst>
                                            <p:cond delay="0"/>
                                          </p:stCondLst>
                                        </p:cTn>
                                        <p:tgtEl>
                                          <p:spTgt spid="3"/>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1" grpId="0" animBg="1"/>
      <p:bldP spid="49" grpId="0" animBg="1"/>
      <p:bldP spid="64" grpId="0" animBg="1"/>
      <p:bldP spid="9" grpId="0"/>
      <p:bldP spid="9"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31058" y="1571197"/>
            <a:ext cx="3165616" cy="2145835"/>
          </a:xfrm>
          <a:prstGeom prst="rect">
            <a:avLst/>
          </a:prstGeom>
        </p:spPr>
      </p:pic>
      <p:pic>
        <p:nvPicPr>
          <p:cNvPr id="4" name="図 3"/>
          <p:cNvPicPr>
            <a:picLocks noChangeAspect="1"/>
          </p:cNvPicPr>
          <p:nvPr/>
        </p:nvPicPr>
        <p:blipFill>
          <a:blip r:embed="rId4"/>
          <a:stretch>
            <a:fillRect/>
          </a:stretch>
        </p:blipFill>
        <p:spPr>
          <a:xfrm>
            <a:off x="231058" y="4227157"/>
            <a:ext cx="3211631" cy="2159545"/>
          </a:xfrm>
          <a:prstGeom prst="rect">
            <a:avLst/>
          </a:prstGeom>
        </p:spPr>
      </p:pic>
      <p:sp>
        <p:nvSpPr>
          <p:cNvPr id="5" name="Rectangle 2"/>
          <p:cNvSpPr txBox="1">
            <a:spLocks noChangeArrowheads="1"/>
          </p:cNvSpPr>
          <p:nvPr/>
        </p:nvSpPr>
        <p:spPr bwMode="auto">
          <a:xfrm>
            <a:off x="0" y="387405"/>
            <a:ext cx="9144000" cy="679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charset="0"/>
              </a:defRPr>
            </a:lvl1pPr>
            <a:lvl2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en-US" altLang="ja-JP" dirty="0" smtClean="0">
                <a:cs typeface="ヒラギノ丸ゴ ProN W4"/>
              </a:rPr>
              <a:t>Adaptive sampling</a:t>
            </a:r>
            <a:endParaRPr lang="en-US" altLang="ja-JP" dirty="0">
              <a:cs typeface="ヒラギノ丸ゴ ProN W4"/>
            </a:endParaRPr>
          </a:p>
        </p:txBody>
      </p:sp>
      <p:sp>
        <p:nvSpPr>
          <p:cNvPr id="6" name="テキスト ボックス 5"/>
          <p:cNvSpPr txBox="1"/>
          <p:nvPr/>
        </p:nvSpPr>
        <p:spPr>
          <a:xfrm>
            <a:off x="952600" y="1195606"/>
            <a:ext cx="1723549" cy="461665"/>
          </a:xfrm>
          <a:prstGeom prst="rect">
            <a:avLst/>
          </a:prstGeom>
          <a:solidFill>
            <a:schemeClr val="tx1"/>
          </a:solidFill>
        </p:spPr>
        <p:txBody>
          <a:bodyPr wrap="none" rtlCol="0">
            <a:spAutoFit/>
          </a:bodyPr>
          <a:lstStyle/>
          <a:p>
            <a:r>
              <a:rPr kumimoji="1" lang="ja-JP" altLang="en-US" sz="2400" dirty="0" smtClean="0">
                <a:solidFill>
                  <a:schemeClr val="bg1"/>
                </a:solidFill>
                <a:latin typeface="ヒラギノ丸ゴ ProN W4"/>
                <a:ea typeface="ヒラギノ丸ゴ ProN W4"/>
                <a:cs typeface="ヒラギノ丸ゴ ProN W4"/>
              </a:rPr>
              <a:t>安定化制御</a:t>
            </a:r>
            <a:endParaRPr kumimoji="1" lang="ja-JP" altLang="en-US" sz="2400" dirty="0">
              <a:solidFill>
                <a:schemeClr val="bg1"/>
              </a:solidFill>
              <a:latin typeface="ヒラギノ丸ゴ ProN W4"/>
              <a:ea typeface="ヒラギノ丸ゴ ProN W4"/>
              <a:cs typeface="ヒラギノ丸ゴ ProN W4"/>
            </a:endParaRPr>
          </a:p>
        </p:txBody>
      </p:sp>
      <p:sp>
        <p:nvSpPr>
          <p:cNvPr id="7" name="テキスト ボックス 6"/>
          <p:cNvSpPr txBox="1"/>
          <p:nvPr/>
        </p:nvSpPr>
        <p:spPr>
          <a:xfrm>
            <a:off x="936422" y="3818219"/>
            <a:ext cx="1721945" cy="461665"/>
          </a:xfrm>
          <a:prstGeom prst="rect">
            <a:avLst/>
          </a:prstGeom>
          <a:solidFill>
            <a:schemeClr val="tx1"/>
          </a:solidFill>
        </p:spPr>
        <p:txBody>
          <a:bodyPr wrap="none" rtlCol="0">
            <a:spAutoFit/>
          </a:bodyPr>
          <a:lstStyle/>
          <a:p>
            <a:pPr algn="ctr"/>
            <a:r>
              <a:rPr kumimoji="1" lang="en-US" altLang="ja-JP" sz="2400" dirty="0" smtClean="0">
                <a:solidFill>
                  <a:schemeClr val="bg1"/>
                </a:solidFill>
                <a:latin typeface="Times New Roman" panose="02020603050405020304" pitchFamily="18" charset="0"/>
                <a:ea typeface="ヒラギノ丸ゴ ProN W4"/>
                <a:cs typeface="Times New Roman" panose="02020603050405020304" pitchFamily="18" charset="0"/>
              </a:rPr>
              <a:t>free-running</a:t>
            </a:r>
            <a:endParaRPr kumimoji="1" lang="ja-JP" altLang="en-US" sz="2400" dirty="0">
              <a:solidFill>
                <a:schemeClr val="bg1"/>
              </a:solidFill>
              <a:latin typeface="Times New Roman" panose="02020603050405020304" pitchFamily="18" charset="0"/>
              <a:ea typeface="ヒラギノ丸ゴ ProN W4"/>
              <a:cs typeface="Times New Roman" panose="02020603050405020304" pitchFamily="18" charset="0"/>
            </a:endParaRPr>
          </a:p>
        </p:txBody>
      </p:sp>
      <p:sp>
        <p:nvSpPr>
          <p:cNvPr id="8" name="テキスト ボックス 7"/>
          <p:cNvSpPr txBox="1"/>
          <p:nvPr/>
        </p:nvSpPr>
        <p:spPr>
          <a:xfrm>
            <a:off x="75560" y="6453336"/>
            <a:ext cx="3416320" cy="369332"/>
          </a:xfrm>
          <a:prstGeom prst="rect">
            <a:avLst/>
          </a:prstGeom>
          <a:noFill/>
        </p:spPr>
        <p:txBody>
          <a:bodyPr wrap="none" rtlCol="0">
            <a:spAutoFit/>
          </a:bodyPr>
          <a:lstStyle/>
          <a:p>
            <a:r>
              <a:rPr kumimoji="1" lang="ja-JP" altLang="en-US" dirty="0" smtClean="0">
                <a:latin typeface="ヒラギノ丸ゴ ProN W4"/>
                <a:ea typeface="ヒラギノ丸ゴ ProN W4"/>
                <a:cs typeface="ヒラギノ丸ゴ ProN W4"/>
              </a:rPr>
              <a:t>時間軸の線形性が保たれない！</a:t>
            </a:r>
            <a:endParaRPr kumimoji="1" lang="ja-JP" altLang="en-US" dirty="0">
              <a:latin typeface="ヒラギノ丸ゴ ProN W4"/>
              <a:ea typeface="ヒラギノ丸ゴ ProN W4"/>
              <a:cs typeface="ヒラギノ丸ゴ ProN W4"/>
            </a:endParaRPr>
          </a:p>
        </p:txBody>
      </p:sp>
      <p:pic>
        <p:nvPicPr>
          <p:cNvPr id="9" name="図 8"/>
          <p:cNvPicPr>
            <a:picLocks noChangeAspect="1"/>
          </p:cNvPicPr>
          <p:nvPr/>
        </p:nvPicPr>
        <p:blipFill>
          <a:blip r:embed="rId5"/>
          <a:stretch>
            <a:fillRect/>
          </a:stretch>
        </p:blipFill>
        <p:spPr>
          <a:xfrm>
            <a:off x="3745080" y="2665257"/>
            <a:ext cx="5272708" cy="3606616"/>
          </a:xfrm>
          <a:prstGeom prst="rect">
            <a:avLst/>
          </a:prstGeom>
          <a:ln w="38100" cmpd="sng">
            <a:solidFill>
              <a:schemeClr val="tx1"/>
            </a:solidFill>
          </a:ln>
        </p:spPr>
      </p:pic>
      <p:sp>
        <p:nvSpPr>
          <p:cNvPr id="10" name="テキスト ボックス 9"/>
          <p:cNvSpPr txBox="1"/>
          <p:nvPr/>
        </p:nvSpPr>
        <p:spPr>
          <a:xfrm>
            <a:off x="3744416" y="1408118"/>
            <a:ext cx="5292080" cy="1200328"/>
          </a:xfrm>
          <a:prstGeom prst="rect">
            <a:avLst/>
          </a:prstGeom>
          <a:solidFill>
            <a:srgbClr val="000090"/>
          </a:solidFill>
        </p:spPr>
        <p:txBody>
          <a:bodyPr wrap="square" rtlCol="0">
            <a:spAutoFit/>
          </a:bodyPr>
          <a:lstStyle/>
          <a:p>
            <a:r>
              <a:rPr lang="ja-JP" altLang="en-US" sz="2400" dirty="0" smtClean="0">
                <a:solidFill>
                  <a:srgbClr val="FFFF00"/>
                </a:solidFill>
                <a:latin typeface="ヒラギノ丸ゴ ProN W4"/>
                <a:ea typeface="ヒラギノ丸ゴ ProN W4"/>
                <a:cs typeface="ヒラギノ丸ゴ ProN W4"/>
              </a:rPr>
              <a:t>モード同期周波数の揺らぎを反映したサンプリング・</a:t>
            </a:r>
            <a:r>
              <a:rPr lang="ja-JP" altLang="en-US" sz="2400" dirty="0">
                <a:solidFill>
                  <a:srgbClr val="FFFF00"/>
                </a:solidFill>
                <a:latin typeface="ヒラギノ丸ゴ ProN W4"/>
                <a:ea typeface="ヒラギノ丸ゴ ProN W4"/>
                <a:cs typeface="ヒラギノ丸ゴ ProN W4"/>
              </a:rPr>
              <a:t>ク</a:t>
            </a:r>
            <a:r>
              <a:rPr lang="ja-JP" altLang="en-US" sz="2400" dirty="0" smtClean="0">
                <a:solidFill>
                  <a:srgbClr val="FFFF00"/>
                </a:solidFill>
                <a:latin typeface="ヒラギノ丸ゴ ProN W4"/>
                <a:ea typeface="ヒラギノ丸ゴ ProN W4"/>
                <a:cs typeface="ヒラギノ丸ゴ ProN W4"/>
              </a:rPr>
              <a:t>ロックを生成すれば、時間軸の線形性を保てる！</a:t>
            </a:r>
            <a:endParaRPr kumimoji="1" lang="ja-JP" altLang="en-US" sz="2400" dirty="0">
              <a:solidFill>
                <a:srgbClr val="FFFF00"/>
              </a:solidFill>
              <a:latin typeface="ヒラギノ丸ゴ ProN W4"/>
              <a:ea typeface="ヒラギノ丸ゴ ProN W4"/>
              <a:cs typeface="ヒラギノ丸ゴ ProN W4"/>
            </a:endParaRPr>
          </a:p>
        </p:txBody>
      </p:sp>
      <p:sp>
        <p:nvSpPr>
          <p:cNvPr id="11" name="正方形/長方形 10"/>
          <p:cNvSpPr/>
          <p:nvPr/>
        </p:nvSpPr>
        <p:spPr>
          <a:xfrm>
            <a:off x="4245361" y="1032991"/>
            <a:ext cx="3855032" cy="307777"/>
          </a:xfrm>
          <a:prstGeom prst="rect">
            <a:avLst/>
          </a:prstGeom>
        </p:spPr>
        <p:txBody>
          <a:bodyPr wrap="square">
            <a:spAutoFit/>
          </a:bodyPr>
          <a:lstStyle/>
          <a:p>
            <a:r>
              <a:rPr lang="fi-FI" altLang="ja-JP" sz="1400" dirty="0" err="1" smtClean="0"/>
              <a:t>Ref</a:t>
            </a:r>
            <a:r>
              <a:rPr lang="fi-FI" altLang="ja-JP" sz="1400" dirty="0" smtClean="0"/>
              <a:t>) T</a:t>
            </a:r>
            <a:r>
              <a:rPr lang="fi-FI" altLang="ja-JP" sz="1400" dirty="0"/>
              <a:t>. </a:t>
            </a:r>
            <a:r>
              <a:rPr lang="fi-FI" altLang="ja-JP" sz="1400" dirty="0" smtClean="0"/>
              <a:t>Ideguchi, </a:t>
            </a:r>
            <a:r>
              <a:rPr lang="en-US" altLang="ja-JP" sz="1400" dirty="0"/>
              <a:t>Nat. Comm., </a:t>
            </a:r>
            <a:r>
              <a:rPr lang="en-US" altLang="ja-JP" sz="1400" b="1" dirty="0"/>
              <a:t>5</a:t>
            </a:r>
            <a:r>
              <a:rPr lang="en-US" altLang="ja-JP" sz="1400" dirty="0"/>
              <a:t>, 3375 (2014).</a:t>
            </a:r>
            <a:endParaRPr lang="ja-JP" altLang="en-US" sz="1400" dirty="0"/>
          </a:p>
        </p:txBody>
      </p:sp>
      <p:sp>
        <p:nvSpPr>
          <p:cNvPr id="2" name="テキスト ボックス 1"/>
          <p:cNvSpPr txBox="1"/>
          <p:nvPr/>
        </p:nvSpPr>
        <p:spPr>
          <a:xfrm>
            <a:off x="3923928" y="6340384"/>
            <a:ext cx="4949844" cy="523220"/>
          </a:xfrm>
          <a:prstGeom prst="rect">
            <a:avLst/>
          </a:prstGeom>
          <a:solidFill>
            <a:srgbClr val="FFFF00"/>
          </a:solidFill>
        </p:spPr>
        <p:txBody>
          <a:bodyPr wrap="square" rtlCol="0">
            <a:spAutoFit/>
          </a:bodyPr>
          <a:lstStyle/>
          <a:p>
            <a:pPr algn="ctr"/>
            <a:r>
              <a:rPr kumimoji="1" lang="ja-JP" altLang="en-US" sz="2800" b="1" dirty="0" smtClean="0">
                <a:solidFill>
                  <a:srgbClr val="FF0000"/>
                </a:solidFill>
              </a:rPr>
              <a:t>揺らぎ＝ </a:t>
            </a:r>
            <a:r>
              <a:rPr kumimoji="1" lang="en-US" altLang="ja-JP" sz="2800" b="1" dirty="0" err="1" smtClean="0">
                <a:solidFill>
                  <a:srgbClr val="FF0000"/>
                </a:solidFill>
              </a:rPr>
              <a:t>Δf</a:t>
            </a:r>
            <a:r>
              <a:rPr kumimoji="1" lang="en-US" altLang="ja-JP" sz="2800" b="1" baseline="-25000" dirty="0" err="1" smtClean="0">
                <a:solidFill>
                  <a:srgbClr val="FF0000"/>
                </a:solidFill>
              </a:rPr>
              <a:t>rep</a:t>
            </a:r>
            <a:r>
              <a:rPr lang="ja-JP" altLang="en-US" sz="2800" b="1" dirty="0" smtClean="0">
                <a:solidFill>
                  <a:srgbClr val="FF0000"/>
                </a:solidFill>
              </a:rPr>
              <a:t>＝コム間ビート</a:t>
            </a:r>
            <a:endParaRPr kumimoji="1" lang="ja-JP" altLang="en-US" sz="2800" b="1" dirty="0">
              <a:solidFill>
                <a:srgbClr val="FF0000"/>
              </a:solidFill>
            </a:endParaRPr>
          </a:p>
        </p:txBody>
      </p:sp>
    </p:spTree>
    <p:extLst>
      <p:ext uri="{BB962C8B-B14F-4D97-AF65-F5344CB8AC3E}">
        <p14:creationId xmlns:p14="http://schemas.microsoft.com/office/powerpoint/2010/main" val="32855274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710321" y="260648"/>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a:lstStyle>
          <a:p>
            <a:r>
              <a:rPr lang="en-US" altLang="ja-JP" kern="0" dirty="0" smtClean="0">
                <a:solidFill>
                  <a:schemeClr val="tx1"/>
                </a:solidFill>
              </a:rPr>
              <a:t>Conventional techniques</a:t>
            </a:r>
            <a:endParaRPr lang="ja-JP" altLang="en-US" kern="0" dirty="0">
              <a:solidFill>
                <a:schemeClr val="tx1"/>
              </a:solidFill>
            </a:endParaRPr>
          </a:p>
        </p:txBody>
      </p:sp>
      <p:pic>
        <p:nvPicPr>
          <p:cNvPr id="2050" name="Picture 2" descr="Scheme of a universal G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71881"/>
            <a:ext cx="4446492" cy="2736304"/>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data:image/jpeg;base64,/9j/4AAQSkZJRgABAQAAAQABAAD/2wCEAAkGBhQQDxIQEQ8QEBIREBEQEhQQDw4QEBEQFxIXFBQQFRgXHCgfGBojGhYSHzEiJicpLCw4FSAzNTE2NSY3LCkBCQoKBQUFDQUFDSkYEhgpKSkpKSkpKSkpKSkpKSkpKSkpKSkpKSkpKSkpKSkpKSkpKSkpKSkpKSkpKSkpKSkpKf/AABEIAJgBSwMBIgACEQEDEQH/xAAbAAEBAQADAQEAAAAAAAAAAAAABQQBAwYHAv/EAE4QAAEDAgMCBwoJCAkFAAAAAAEAAgMEEQUSIRMxBhQVIkFU0TIzNFFhZHSTo7QjcXJzgZGSs9MkQlJTorGywwdEYoKElJXB0hZDY+Hx/8QAFAEBAAAAAAAAAAAAAAAAAAAAAP/EABQRAQAAAAAAAAAAAAAAAAAAAAD/2gAMAwEAAhEDEQA/APuKIiAiIgIiICIiAiIg6aqrZE0OkcGNL2MBO7O94Yxvxlzmj6V3KFwy8GZ6bh3v8CuoCIiAiIgIiICIiAiIgIiICIiAiIgIiICIiAiIgIiICIiAiIgIiICIiAiIgIiICIiAiIghcMvBmem4d7/ArqhcMvBmem4d7/ArpQEUbCYZZaeGV1XMHSQxyOyspAAXMDja8W65Wrk5/W6j7NH+Eg3osHJz+t1H2aP8JOTn9bqPs0f4SDeixYNO59PG55zOLdTYC5va9hp9S2oCIiAiIgIiICIiAiIgIiICIiAiIgIiICIiAiIgIiICIiAiIgIixYxi7KWIyyHQaNA7p7uho8qDjGMYjpYjLK6wGjQO6e7oa0dJXhMC4ZVVZVl22ZBSRyXkJhDw+2nF4jluTpzn3sNw1PNlllRjFU10meKlEwge5pcw6guMEBtqdBmf0XsOd3P0Sla+MupqWKnjhp2xsa05xYFuawDRYDcg08vwfrf2X9icvwfrf2X9i4/KfNvrmT8p82+uZBN4QYjBNAG8YZGGz0sxc9r8obFUxykbtLhhH0qly/B+t/Zk7FlxOadsTs76SMPLYg54le3PI4RtGU6G7nAWOmq7aSlqIo2Rt2BaxrWAufO51gLC5O8oGCVTY8PpnvdZopqfXXUmNgAAGpJJAAGpuFtbiUZF9o1vNz2ecjg3NlLi11iBfTULBg9NtMOp2E2zUsAJDWO/7Teh4IP0grq/6RjzRuMkztlksC6PIcsu1ALctgL5RYWsGgCwQU34pE1pcZo7APN87TowZn7jrYAkrvZM118rg7K7K6xBs4b2m247tF57/oiMEND3iMQmMgCLMTsooQb5NObE06Wud+miq4Zg7KcylhcdrI6V2Yg2JJOUabrk/WgwYJjcLaeNpksQCDzX78x8i3cvwfrf2X9iw4Lxji8eXi+Wxtcy3tc2utv5T5t9cyDw+O8Mqqjqw7bNnpJJLxkQhgZf+rSnLcHXmvvruOo53u8HxiOqiEsTrg6OB7pjulrh0FZKxr5MtPUxU8sNRnic0ZzcbNz9Q4WI5pH0r53kqMHq3mIvlpdtsWOcXPvzGPEE2mh5xDX9Ntde6D66ixYRizKqISxnQ6EHumO6WnyragIiICIiAiIgIiICIiAiIgIiICIiAiIgIiICIiAiIgIiIJWP1DYxA97g1ralhJPyXgDykmwA3m4AX5wSsbLLUvYTYviBBBa5rhE27HNOrXDxHVd2MDWn9JZ/A9MPb+UVWm98V/L8C0diCiiIghcMvBmem4d7/ArhUPhl4Mz03Dvf4FdQTuDngVN6NB901UVg5Bp+q0/qIuxc8g0/Vaf1EXYg3LhYuQafqtP6iLsTkGn6rT+oi7EH54P+CxfJ/wByqC/EUTWNDWtDWtFg1oDWgDcABuC/aCdiPf6X56T3eRMK75Vek/yIkxHv9L89J7vImFd8qvSf5ESCiiIgIiz4jUGOGWRtrsie8X3Xa0kX+pBoRTIqWctB40NQD3iPxfGv3xKfrXsI+1BQRT+JT9a9hH2rJG2oNRJFxkWZFDIDsGXu98zSN/8A4x9aC2in8Sn617CPtTiU/WvYR9qCgin8Sn617CPtX5pJJG1BifKJAYdoPgwwg58vQdf/AEgpIo9AJ5oxJxgNzF/NEDCAA8gC5OugC0cSn617CPtQUEU/iU/WvYR9q44nP1r2EfagoooFJWTyvbHtmtIFVmcIWku2dUYmaE2HNC38Sn617CPtQUEU/iU/WvYR9qcSn617CPtQUEUuF8rKhkb5RI18Uzu9NYQ5jogLEHxPcqiDDjMrmxDI8sLpoGZgGEhr5mMdbMCNxPQuOTn9bqPs0f4S4xzvbPSaX3mNbHTtaWtLmgu0aCQC4gXIA6dEEepqWxuyPr5w4Xv8HTENADCXPIhs0APZqbDnLbyc/rdR9mj/AAlhqsHppZOMukaT3bXZ4Sxve+cLjxQDyd19FdtWwmwkYSXFgAe0kvAu5vxgX0QTJKzi9RGyWruySGZ3w5pmDOx8IGUta3oe7x9C1DH6frVP6+LtX5n8Mh9HqfvKZcUGlRUNb3u8bj/Znc0mRo/u7Fx8rz49Az12KRSPp2xzRSO4y02ZIxzrBj7mwKgcJuGgoZaiONrZaqV0TmMdfZxx7JoM0pH5t7gNGriLCwBI9RwhnnZSzPpI2y1DWExMe6zXO/3IFyBcXIAuL3Hzb+jqCCeqdJUyulqHPLxt2gOkmGj899z22sI7ANtoNNA+hcGq6oni2tRHHGHWMbWteHZf0nZibX6ArCIghcMvBmem4d7/AAK6oXDLwZnpuHe/wK6gIiICIiAuqqz5HbMsD7c3OHFl/LYg2XaiD5y3h1KzEIoa+KKnjZIRtG52iOR0b2ASZiRkcXNs8Gw6dDcewi20Uk+WASNkl2jSJWN02UbbEHcbtKj/ANI1FTups8xyyWLYrAOc+++Mt/Ob4/F+/wAz/Rxib3MkZLUziljytpnmR4dpo6JnNOeJthZ5I6Wi4FwH0Pjs3VfbxLogxqR73x8VIfHbM108QOV18kg8bTldY+NrhvBWbjEHXaj7b/8AgumnfSgvLK2clzyXkSPcS8aEE5egAC3RZBW47N1X28SyYxWTcWnvS2Gwl128f6BXVxiHrtR9t/8AwWXFp4eLzWrKg/Ay6F77HmH+yg9PB3Dfkj9y7FFro5c9O6MSOaMgc1rmsjAzNzOcc4J5t9C14NrWBN1LpZK+WKOQ525mxONhTtfbI577MJy3LiGgHoy3sbkB65ToPDZvRqX7ypUun4/ma09yGxhz3CnLi7jDRI6wNu97QjTcG6ZtDukLhUVJZ3fE4Mu487PVW3+WyCui8s2trQGNjY57XucNpURhsrfg2W5rQ0AZjKQXAXyW6QV2w4pWah0Iyh0AD9hKXlroyXuLMw3vDRYHm5jfcg9Ip39d/wAN/MUyKvrLtYY2uPNDnugcAL1AY52jwDZhcbDflzXsbLuxOWdtY3i8MEpNOc4nqZKcNG0FspZDJm6egbkG3APBmfG/7xyoryGHGs2W0jygMgc4R3D2STWlJjb8GHOGfIM2Zu7udVQZiFXtC10QDRO1mdsL3cy77kDabiBE7NubtCCDlJQX1wV5uDFa05M9Oxpc6drgI5nZcrAWEkkC2bML/nWGXeuYsTrHZBsWtzNZcugks0mfI5+sg3Ms7KbHW5tYtQfvBvCP9Q9/K9CvL8H3yGreHsjawcd2TmyOe9448c2dpYAyx0FnOvv03LRJFU8YeWCXKZmG7pIzCYbw6MbmuHD4U7hfXfcIPQIvJMqa93wZa4OEJLzanbq7bhrrh1gczIrAXsCbnpWmjr6vb7GRjRnlcWn4Nxjp25XF5y/pHaRi+ouw66oKdR4ZB8xU/wAcCoqdUeGQfMVP8cCooJ+OA7JpDXOyz0ziGMc92Vs7C42aCTYAnTxLDiQhqHRueKobMPHMpKoZmvADmk7K9tBuI3DxC15EHlGYVTgtJdWuylriDRyhr3h8rw4gQC2s0gsLDXcv23D6cOid+WHYPc9gNJUAWJYcjrQjMAY2EE3dpvXqEQQ5WNqaqIhtQ1rIJwXZaum5znwZRfm3uGu013LXHgMTb5TOLuLjarrBdxNye+b7qiiCPV0YifA5j5tZ2tIdU1D2lpY+4LXvIPR0dC8lwr4GPnqaiqo+bUMdDmjDmxtnGzBzA7myjocdDax6C32mL91T+ks/gelD4RU/Ki+6CDo4NS1OyyVceV7LAPD43CQeMhp0d+9WERBC4ZeDM9Nw73+BXVC4ZeDM9Nw73+BXUBERAREQF1VUjmsc5jDI4DmsDmtzHoF3aBdqIPmFTwXqq2vjOIDJTvcQWslbeQBj3inYGE5I+ZzjfMc2nSV7inllzSRwsp2RwPbCwHOLNETHAANFgBmsAPEu7Ee/0vz0nu8iYV3yq9J/kRIH5T5t9cyzU1DUskllJpy6UtuBtmtDWizRbpdY6u3nQbmgC0iCd+U+bfXMsmMcZ4tPfi9tjLexmv3BVxZcUiL6eZjRdzopGtHjJYQAg7qfuG/JH7l2KZDi1mtHF6nRoHefJ8a/fLHm9T6k9qCgp0Hhs3o1L95Urnljzep9Se1Yoq8iplk4vU5XQwMB2W9zXzlw3+J7frQXUU/ljzep9Se1OWPN6n1J7UFBTv67/hv5i55Y83qfUntXXSSGSqMmylY0QZLyNy3cX3sNddAg/eAeDM+N/wB45UVFwytMUQjdT1GZpeDaK47txuCDqFq5Y83qfUntQUFwVg5Y83qfUntXBxjzep9Se1BPwbwj/UPfyvQrzdCXxSNkdBNZwrNGsBc3PWGRmYX0u03VTljzep9Se1BQRT+WPN6n1J7U5Y83qfUntQcVHhkHzFT/ABwKipMcxlqo3iKVjWQzgmRmUXc+HKBrr3LvqVZAREQEREBEWXEqZ8kTmxSuhf8Amva1jrHyhwIIQY+EFOJBAwlwvUs1a4tc0hryHAjpBAP0a6L84HS7OWpaXukcXxOc95GZ7jE0F2mg3DQAAW3Lwp4U1NHWNixF5dCJ2SOkcxoNOAxzdoMjbPhdcEne03J0uG+8a6Rk0skcQlZLs3Nc2VjdAwDp+K9/KgrIp3HZuq+3iTjs3VfbxIMfDLwZnpuHe/wK4VDxd0ksVn0T3tY+KbLHPFnLopWyst4+cwadO5aKbFpJWNkZTh7HgOa5s8RBadQQgzYBg0DqSnc6ngc51PCSXQxkkmNpJJI1Kocg0/Vaf1EXYoeBcKYmQQwvDm7KlhMjrxODQKVkpcWh2fLZwGbLa5A3kX3t4Y01zeQtFiWksfZ7Wwsmc5thewa9u+2twg28g0/Vaf1EXYuOQqfqtP6iLsXQ3hRTklokJc14jcBFMS1xDjzgG80DI+5Ogym+5dreEEBdGzaEOmLhEHRyt2mW13NuNW85tnbjfRA4PC1LEBuDLDyAE2CoqDglXKKeMCmzCxsdtGLjMdbLbx2bqvt4kDEe/wBL89J7vImFd8qvSf5ES6ZHSPlie+IRMhc+RznTMItsnt6PlXv5F8/qOEVRX1b4sPe9kDqjatkjLmOqLRsZnLrcyEFpP9vQ7tHB9XRYsIoHQRBj5ZJn73Pkc5xLvJc6DyLagIiICIiAiIgIiICIiAiIgIiICIiAiIgIiICIiAiIgIiIJPCPg6ysiyu5r23MbwNWnxeVp6QvAcHzU4fUijmFWaUuEbNhncKZzjzS2zTeEkjT8z5OjfqqIJ/JHnFT60dickecVPrR2KgiDz+O0jYobvlqntfLBAWtnyn4aZkN723DPc+QFbm4LYACeoAFgAJAAB0AC25ZOGXgzPTcO9/gV0oImAYXE6igzRg56aHMTe7r07Izf42taP7o8S1nAIDviB0c3UuNw6NsTg7XnXa1o1vuHSsmCYi2OlgjfHUBzIImOHFKs2c2MAjRlt4K28ss/RqP8nWfhoOeR4buOybd7i52+2YggkC9he7t3jJ3lI8Gha5rmxgFjnObYu0LrAga7tG6bhYWGi45ZZ+jUf5Os/DXHLLP0aj/ACdZ+GgwYJheanjO3qBcE2EoAHOOg0W7kjzip9aOxc4EwimiDmlpy7nAtcNSdQdQVvQfMeE1DWVlQaSNlY2kDsjzMXZKlw3lxtYQi27e/wAVtHe44O8HY6OLI3nPNjI8jVx/2aOgf/VWRAREQEREBERAREQEREBERAREQEREBERAREQEREBERAREQEREBERAREQQuGXgzPTcO9/gV1QuGXgzPTcO9/gV1AREQEREBERAREQEREBERAREQEREBERAREQEREBERAREQEREBERAREQEREBERAREQEREGbEMPZOwMffKJIpRY2OeKVsrPozMatKIgIiICIiAiIgIiICIiAiIgIiICIiAiIgIiICIiAiIgIiICIiAiIg//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 name="AutoShape 6" descr="data:image/jpeg;base64,/9j/4AAQSkZJRgABAQAAAQABAAD/2wCEAAkGBhQQDxIQEQ8QEBIREBEQEhQQDw4QEBEQFxIXFBQQFRgXHCgfGBojGhYSHzEiJicpLCw4FSAzNTE2NSY3LCkBCQoKBQUFDQUFDSkYEhgpKSkpKSkpKSkpKSkpKSkpKSkpKSkpKSkpKSkpKSkpKSkpKSkpKSkpKSkpKSkpKSkpKf/AABEIAJgBSwMBIgACEQEDEQH/xAAbAAEBAQADAQEAAAAAAAAAAAAABQQBAwYHAv/EAE4QAAEDAgMCBwoJCAkFAAAAAAEAAgMEEQUSIRMxBhQVIkFU0TIzNFFhZHSTo7QjcXJzgZGSs9MkQlJTorGywwdEYoKElJXB0hZDY+Hx/8QAFAEBAAAAAAAAAAAAAAAAAAAAAP/EABQRAQAAAAAAAAAAAAAAAAAAAAD/2gAMAwEAAhEDEQA/APuKIiAiIgIiICIiAiIg6aqrZE0OkcGNL2MBO7O94Yxvxlzmj6V3KFwy8GZ6bh3v8CuoCIiAiIgIiICIiAiIgIiICIiAiIgIiICIiAiIgIiICIiAiIgIiICIiAiIgIiICIiAiIghcMvBmem4d7/ArqhcMvBmem4d7/ArpQEUbCYZZaeGV1XMHSQxyOyspAAXMDja8W65Wrk5/W6j7NH+Eg3osHJz+t1H2aP8JOTn9bqPs0f4SDeixYNO59PG55zOLdTYC5va9hp9S2oCIiAiIgIiICIiAiIgIiICIiAiIgIiICIiAiIgIiICIiAiIgIixYxi7KWIyyHQaNA7p7uho8qDjGMYjpYjLK6wGjQO6e7oa0dJXhMC4ZVVZVl22ZBSRyXkJhDw+2nF4jluTpzn3sNw1PNlllRjFU10meKlEwge5pcw6guMEBtqdBmf0XsOd3P0Sla+MupqWKnjhp2xsa05xYFuawDRYDcg08vwfrf2X9icvwfrf2X9i4/KfNvrmT8p82+uZBN4QYjBNAG8YZGGz0sxc9r8obFUxykbtLhhH0qly/B+t/Zk7FlxOadsTs76SMPLYg54le3PI4RtGU6G7nAWOmq7aSlqIo2Rt2BaxrWAufO51gLC5O8oGCVTY8PpnvdZopqfXXUmNgAAGpJJAAGpuFtbiUZF9o1vNz2ecjg3NlLi11iBfTULBg9NtMOp2E2zUsAJDWO/7Teh4IP0grq/6RjzRuMkztlksC6PIcsu1ALctgL5RYWsGgCwQU34pE1pcZo7APN87TowZn7jrYAkrvZM118rg7K7K6xBs4b2m247tF57/oiMEND3iMQmMgCLMTsooQb5NObE06Wud+miq4Zg7KcylhcdrI6V2Yg2JJOUabrk/WgwYJjcLaeNpksQCDzX78x8i3cvwfrf2X9iw4Lxji8eXi+Wxtcy3tc2utv5T5t9cyDw+O8Mqqjqw7bNnpJJLxkQhgZf+rSnLcHXmvvruOo53u8HxiOqiEsTrg6OB7pjulrh0FZKxr5MtPUxU8sNRnic0ZzcbNz9Q4WI5pH0r53kqMHq3mIvlpdtsWOcXPvzGPEE2mh5xDX9Ntde6D66ixYRizKqISxnQ6EHumO6WnyragIiICIiAiIgIiICIiAiIgIiICIiAiIgIiICIiAiIgIiIJWP1DYxA97g1ralhJPyXgDykmwA3m4AX5wSsbLLUvYTYviBBBa5rhE27HNOrXDxHVd2MDWn9JZ/A9MPb+UVWm98V/L8C0diCiiIghcMvBmem4d7/ArhUPhl4Mz03Dvf4FdQTuDngVN6NB901UVg5Bp+q0/qIuxc8g0/Vaf1EXYg3LhYuQafqtP6iLsTkGn6rT+oi7EH54P+CxfJ/wByqC/EUTWNDWtDWtFg1oDWgDcABuC/aCdiPf6X56T3eRMK75Vek/yIkxHv9L89J7vImFd8qvSf5ESCiiIgIiz4jUGOGWRtrsie8X3Xa0kX+pBoRTIqWctB40NQD3iPxfGv3xKfrXsI+1BQRT+JT9a9hH2rJG2oNRJFxkWZFDIDsGXu98zSN/8A4x9aC2in8Sn617CPtTiU/WvYR9qCgin8Sn617CPtX5pJJG1BifKJAYdoPgwwg58vQdf/AEgpIo9AJ5oxJxgNzF/NEDCAA8gC5OugC0cSn617CPtQUEU/iU/WvYR9q44nP1r2EfagoooFJWTyvbHtmtIFVmcIWku2dUYmaE2HNC38Sn617CPtQUEU/iU/WvYR9qcSn617CPtQUEUuF8rKhkb5RI18Uzu9NYQ5jogLEHxPcqiDDjMrmxDI8sLpoGZgGEhr5mMdbMCNxPQuOTn9bqPs0f4S4xzvbPSaX3mNbHTtaWtLmgu0aCQC4gXIA6dEEepqWxuyPr5w4Xv8HTENADCXPIhs0APZqbDnLbyc/rdR9mj/AAlhqsHppZOMukaT3bXZ4Sxve+cLjxQDyd19FdtWwmwkYSXFgAe0kvAu5vxgX0QTJKzi9RGyWruySGZ3w5pmDOx8IGUta3oe7x9C1DH6frVP6+LtX5n8Mh9HqfvKZcUGlRUNb3u8bj/Znc0mRo/u7Fx8rz49Az12KRSPp2xzRSO4y02ZIxzrBj7mwKgcJuGgoZaiONrZaqV0TmMdfZxx7JoM0pH5t7gNGriLCwBI9RwhnnZSzPpI2y1DWExMe6zXO/3IFyBcXIAuL3Hzb+jqCCeqdJUyulqHPLxt2gOkmGj899z22sI7ANtoNNA+hcGq6oni2tRHHGHWMbWteHZf0nZibX6ArCIghcMvBmem4d7/AAK6oXDLwZnpuHe/wK6gIiICIiAuqqz5HbMsD7c3OHFl/LYg2XaiD5y3h1KzEIoa+KKnjZIRtG52iOR0b2ASZiRkcXNs8Gw6dDcewi20Uk+WASNkl2jSJWN02UbbEHcbtKj/ANI1FTups8xyyWLYrAOc+++Mt/Ob4/F+/wAz/Rxib3MkZLUziljytpnmR4dpo6JnNOeJthZ5I6Wi4FwH0Pjs3VfbxLogxqR73x8VIfHbM108QOV18kg8bTldY+NrhvBWbjEHXaj7b/8AgumnfSgvLK2clzyXkSPcS8aEE5egAC3RZBW47N1X28SyYxWTcWnvS2Gwl128f6BXVxiHrtR9t/8AwWXFp4eLzWrKg/Ay6F77HmH+yg9PB3Dfkj9y7FFro5c9O6MSOaMgc1rmsjAzNzOcc4J5t9C14NrWBN1LpZK+WKOQ525mxONhTtfbI577MJy3LiGgHoy3sbkB65ToPDZvRqX7ypUun4/ma09yGxhz3CnLi7jDRI6wNu97QjTcG6ZtDukLhUVJZ3fE4Mu487PVW3+WyCui8s2trQGNjY57XucNpURhsrfg2W5rQ0AZjKQXAXyW6QV2w4pWah0Iyh0AD9hKXlroyXuLMw3vDRYHm5jfcg9Ip39d/wAN/MUyKvrLtYY2uPNDnugcAL1AY52jwDZhcbDflzXsbLuxOWdtY3i8MEpNOc4nqZKcNG0FspZDJm6egbkG3APBmfG/7xyoryGHGs2W0jygMgc4R3D2STWlJjb8GHOGfIM2Zu7udVQZiFXtC10QDRO1mdsL3cy77kDabiBE7NubtCCDlJQX1wV5uDFa05M9Oxpc6drgI5nZcrAWEkkC2bML/nWGXeuYsTrHZBsWtzNZcugks0mfI5+sg3Ms7KbHW5tYtQfvBvCP9Q9/K9CvL8H3yGreHsjawcd2TmyOe9448c2dpYAyx0FnOvv03LRJFU8YeWCXKZmG7pIzCYbw6MbmuHD4U7hfXfcIPQIvJMqa93wZa4OEJLzanbq7bhrrh1gczIrAXsCbnpWmjr6vb7GRjRnlcWn4Nxjp25XF5y/pHaRi+ouw66oKdR4ZB8xU/wAcCoqdUeGQfMVP8cCooJ+OA7JpDXOyz0ziGMc92Vs7C42aCTYAnTxLDiQhqHRueKobMPHMpKoZmvADmk7K9tBuI3DxC15EHlGYVTgtJdWuylriDRyhr3h8rw4gQC2s0gsLDXcv23D6cOid+WHYPc9gNJUAWJYcjrQjMAY2EE3dpvXqEQQ5WNqaqIhtQ1rIJwXZaum5znwZRfm3uGu013LXHgMTb5TOLuLjarrBdxNye+b7qiiCPV0YifA5j5tZ2tIdU1D2lpY+4LXvIPR0dC8lwr4GPnqaiqo+bUMdDmjDmxtnGzBzA7myjocdDax6C32mL91T+ks/gelD4RU/Ki+6CDo4NS1OyyVceV7LAPD43CQeMhp0d+9WERBC4ZeDM9Nw73+BXVC4ZeDM9Nw73+BXUBERAREQF1VUjmsc5jDI4DmsDmtzHoF3aBdqIPmFTwXqq2vjOIDJTvcQWslbeQBj3inYGE5I+ZzjfMc2nSV7inllzSRwsp2RwPbCwHOLNETHAANFgBmsAPEu7Ee/0vz0nu8iYV3yq9J/kRIH5T5t9cyzU1DUskllJpy6UtuBtmtDWizRbpdY6u3nQbmgC0iCd+U+bfXMsmMcZ4tPfi9tjLexmv3BVxZcUiL6eZjRdzopGtHjJYQAg7qfuG/JH7l2KZDi1mtHF6nRoHefJ8a/fLHm9T6k9qCgp0Hhs3o1L95Urnljzep9Se1Yoq8iplk4vU5XQwMB2W9zXzlw3+J7frQXUU/ljzep9Se1OWPN6n1J7UFBTv67/hv5i55Y83qfUntXXSSGSqMmylY0QZLyNy3cX3sNddAg/eAeDM+N/wB45UVFwytMUQjdT1GZpeDaK47txuCDqFq5Y83qfUntQUFwVg5Y83qfUntXBxjzep9Se1BPwbwj/UPfyvQrzdCXxSNkdBNZwrNGsBc3PWGRmYX0u03VTljzep9Se1BQRT+WPN6n1J7U5Y83qfUntQcVHhkHzFT/ABwKipMcxlqo3iKVjWQzgmRmUXc+HKBrr3LvqVZAREQEREBEWXEqZ8kTmxSuhf8Amva1jrHyhwIIQY+EFOJBAwlwvUs1a4tc0hryHAjpBAP0a6L84HS7OWpaXukcXxOc95GZ7jE0F2mg3DQAAW3Lwp4U1NHWNixF5dCJ2SOkcxoNOAxzdoMjbPhdcEne03J0uG+8a6Rk0skcQlZLs3Nc2VjdAwDp+K9/KgrIp3HZuq+3iTjs3VfbxIMfDLwZnpuHe/wK4VDxd0ksVn0T3tY+KbLHPFnLopWyst4+cwadO5aKbFpJWNkZTh7HgOa5s8RBadQQgzYBg0DqSnc6ngc51PCSXQxkkmNpJJI1Kocg0/Vaf1EXYoeBcKYmQQwvDm7KlhMjrxODQKVkpcWh2fLZwGbLa5A3kX3t4Y01zeQtFiWksfZ7Wwsmc5thewa9u+2twg28g0/Vaf1EXYuOQqfqtP6iLsXQ3hRTklokJc14jcBFMS1xDjzgG80DI+5Ogym+5dreEEBdGzaEOmLhEHRyt2mW13NuNW85tnbjfRA4PC1LEBuDLDyAE2CoqDglXKKeMCmzCxsdtGLjMdbLbx2bqvt4kDEe/wBL89J7vImFd8qvSf5ES6ZHSPlie+IRMhc+RznTMItsnt6PlXv5F8/qOEVRX1b4sPe9kDqjatkjLmOqLRsZnLrcyEFpP9vQ7tHB9XRYsIoHQRBj5ZJn73Pkc5xLvJc6DyLagIiICIiAiIgIiICIiAiIgIiICIiAiIgIiICIiAiIgIiIJPCPg6ysiyu5r23MbwNWnxeVp6QvAcHzU4fUijmFWaUuEbNhncKZzjzS2zTeEkjT8z5OjfqqIJ/JHnFT60dickecVPrR2KgiDz+O0jYobvlqntfLBAWtnyn4aZkN723DPc+QFbm4LYACeoAFgAJAAB0AC25ZOGXgzPTcO9/gV0oImAYXE6igzRg56aHMTe7r07Izf42taP7o8S1nAIDviB0c3UuNw6NsTg7XnXa1o1vuHSsmCYi2OlgjfHUBzIImOHFKs2c2MAjRlt4K28ss/RqP8nWfhoOeR4buOybd7i52+2YggkC9he7t3jJ3lI8Gha5rmxgFjnObYu0LrAga7tG6bhYWGi45ZZ+jUf5Os/DXHLLP0aj/ACdZ+GgwYJheanjO3qBcE2EoAHOOg0W7kjzip9aOxc4EwimiDmlpy7nAtcNSdQdQVvQfMeE1DWVlQaSNlY2kDsjzMXZKlw3lxtYQi27e/wAVtHe44O8HY6OLI3nPNjI8jVx/2aOgf/VWRAREQEREBERAREQEREBERAREQEREBERAREQEREBERAREQEREBERAREQQuGXgzPTcO9/gV1QuGXgzPTcO9/gV1AREQEREBERAREQEREBERAREQEREBERAREQEREBERAREQEREBERAREQEREBERAREQEREGbEMPZOwMffKJIpRY2OeKVsrPozMatKIgIiICIiAiIgIiICIiAiIgIiICIiAiIgIiICIiAiIgIiICIiAiIg//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 name="AutoShape 8" descr="data:image/jpeg;base64,/9j/4AAQSkZJRgABAQAAAQABAAD/2wCEAAkGBhQQDxIQEQ8QEBIREBEQEhQQDw4QEBEQFxIXFBQQFRgXHCgfGBojGhYSHzEiJicpLCw4FSAzNTE2NSY3LCkBCQoKBQUFDQUFDSkYEhgpKSkpKSkpKSkpKSkpKSkpKSkpKSkpKSkpKSkpKSkpKSkpKSkpKSkpKSkpKSkpKSkpKf/AABEIAJgBSwMBIgACEQEDEQH/xAAbAAEBAQADAQEAAAAAAAAAAAAABQQBAwYHAv/EAE4QAAEDAgMCBwoJCAkFAAAAAAEAAgMEEQUSIRMxBhQVIkFU0TIzNFFhZHSTo7QjcXJzgZGSs9MkQlJTorGywwdEYoKElJXB0hZDY+Hx/8QAFAEBAAAAAAAAAAAAAAAAAAAAAP/EABQRAQAAAAAAAAAAAAAAAAAAAAD/2gAMAwEAAhEDEQA/APuKIiAiIgIiICIiAiIg6aqrZE0OkcGNL2MBO7O94Yxvxlzmj6V3KFwy8GZ6bh3v8CuoCIiAiIgIiICIiAiIgIiICIiAiIgIiICIiAiIgIiICIiAiIgIiICIiAiIgIiICIiAiIghcMvBmem4d7/ArqhcMvBmem4d7/ArpQEUbCYZZaeGV1XMHSQxyOyspAAXMDja8W65Wrk5/W6j7NH+Eg3osHJz+t1H2aP8JOTn9bqPs0f4SDeixYNO59PG55zOLdTYC5va9hp9S2oCIiAiIgIiICIiAiIgIiICIiAiIgIiICIiAiIgIiICIiAiIgIixYxi7KWIyyHQaNA7p7uho8qDjGMYjpYjLK6wGjQO6e7oa0dJXhMC4ZVVZVl22ZBSRyXkJhDw+2nF4jluTpzn3sNw1PNlllRjFU10meKlEwge5pcw6guMEBtqdBmf0XsOd3P0Sla+MupqWKnjhp2xsa05xYFuawDRYDcg08vwfrf2X9icvwfrf2X9i4/KfNvrmT8p82+uZBN4QYjBNAG8YZGGz0sxc9r8obFUxykbtLhhH0qly/B+t/Zk7FlxOadsTs76SMPLYg54le3PI4RtGU6G7nAWOmq7aSlqIo2Rt2BaxrWAufO51gLC5O8oGCVTY8PpnvdZopqfXXUmNgAAGpJJAAGpuFtbiUZF9o1vNz2ecjg3NlLi11iBfTULBg9NtMOp2E2zUsAJDWO/7Teh4IP0grq/6RjzRuMkztlksC6PIcsu1ALctgL5RYWsGgCwQU34pE1pcZo7APN87TowZn7jrYAkrvZM118rg7K7K6xBs4b2m247tF57/oiMEND3iMQmMgCLMTsooQb5NObE06Wud+miq4Zg7KcylhcdrI6V2Yg2JJOUabrk/WgwYJjcLaeNpksQCDzX78x8i3cvwfrf2X9iw4Lxji8eXi+Wxtcy3tc2utv5T5t9cyDw+O8Mqqjqw7bNnpJJLxkQhgZf+rSnLcHXmvvruOo53u8HxiOqiEsTrg6OB7pjulrh0FZKxr5MtPUxU8sNRnic0ZzcbNz9Q4WI5pH0r53kqMHq3mIvlpdtsWOcXPvzGPEE2mh5xDX9Ntde6D66ixYRizKqISxnQ6EHumO6WnyragIiICIiAiIgIiICIiAiIgIiICIiAiIgIiICIiAiIgIiIJWP1DYxA97g1ralhJPyXgDykmwA3m4AX5wSsbLLUvYTYviBBBa5rhE27HNOrXDxHVd2MDWn9JZ/A9MPb+UVWm98V/L8C0diCiiIghcMvBmem4d7/ArhUPhl4Mz03Dvf4FdQTuDngVN6NB901UVg5Bp+q0/qIuxc8g0/Vaf1EXYg3LhYuQafqtP6iLsTkGn6rT+oi7EH54P+CxfJ/wByqC/EUTWNDWtDWtFg1oDWgDcABuC/aCdiPf6X56T3eRMK75Vek/yIkxHv9L89J7vImFd8qvSf5ESCiiIgIiz4jUGOGWRtrsie8X3Xa0kX+pBoRTIqWctB40NQD3iPxfGv3xKfrXsI+1BQRT+JT9a9hH2rJG2oNRJFxkWZFDIDsGXu98zSN/8A4x9aC2in8Sn617CPtTiU/WvYR9qCgin8Sn617CPtX5pJJG1BifKJAYdoPgwwg58vQdf/AEgpIo9AJ5oxJxgNzF/NEDCAA8gC5OugC0cSn617CPtQUEU/iU/WvYR9q44nP1r2EfagoooFJWTyvbHtmtIFVmcIWku2dUYmaE2HNC38Sn617CPtQUEU/iU/WvYR9qcSn617CPtQUEUuF8rKhkb5RI18Uzu9NYQ5jogLEHxPcqiDDjMrmxDI8sLpoGZgGEhr5mMdbMCNxPQuOTn9bqPs0f4S4xzvbPSaX3mNbHTtaWtLmgu0aCQC4gXIA6dEEepqWxuyPr5w4Xv8HTENADCXPIhs0APZqbDnLbyc/rdR9mj/AAlhqsHppZOMukaT3bXZ4Sxve+cLjxQDyd19FdtWwmwkYSXFgAe0kvAu5vxgX0QTJKzi9RGyWruySGZ3w5pmDOx8IGUta3oe7x9C1DH6frVP6+LtX5n8Mh9HqfvKZcUGlRUNb3u8bj/Znc0mRo/u7Fx8rz49Az12KRSPp2xzRSO4y02ZIxzrBj7mwKgcJuGgoZaiONrZaqV0TmMdfZxx7JoM0pH5t7gNGriLCwBI9RwhnnZSzPpI2y1DWExMe6zXO/3IFyBcXIAuL3Hzb+jqCCeqdJUyulqHPLxt2gOkmGj899z22sI7ANtoNNA+hcGq6oni2tRHHGHWMbWteHZf0nZibX6ArCIghcMvBmem4d7/AAK6oXDLwZnpuHe/wK6gIiICIiAuqqz5HbMsD7c3OHFl/LYg2XaiD5y3h1KzEIoa+KKnjZIRtG52iOR0b2ASZiRkcXNs8Gw6dDcewi20Uk+WASNkl2jSJWN02UbbEHcbtKj/ANI1FTups8xyyWLYrAOc+++Mt/Ob4/F+/wAz/Rxib3MkZLUziljytpnmR4dpo6JnNOeJthZ5I6Wi4FwH0Pjs3VfbxLogxqR73x8VIfHbM108QOV18kg8bTldY+NrhvBWbjEHXaj7b/8AgumnfSgvLK2clzyXkSPcS8aEE5egAC3RZBW47N1X28SyYxWTcWnvS2Gwl128f6BXVxiHrtR9t/8AwWXFp4eLzWrKg/Ay6F77HmH+yg9PB3Dfkj9y7FFro5c9O6MSOaMgc1rmsjAzNzOcc4J5t9C14NrWBN1LpZK+WKOQ525mxONhTtfbI577MJy3LiGgHoy3sbkB65ToPDZvRqX7ypUun4/ma09yGxhz3CnLi7jDRI6wNu97QjTcG6ZtDukLhUVJZ3fE4Mu487PVW3+WyCui8s2trQGNjY57XucNpURhsrfg2W5rQ0AZjKQXAXyW6QV2w4pWah0Iyh0AD9hKXlroyXuLMw3vDRYHm5jfcg9Ip39d/wAN/MUyKvrLtYY2uPNDnugcAL1AY52jwDZhcbDflzXsbLuxOWdtY3i8MEpNOc4nqZKcNG0FspZDJm6egbkG3APBmfG/7xyoryGHGs2W0jygMgc4R3D2STWlJjb8GHOGfIM2Zu7udVQZiFXtC10QDRO1mdsL3cy77kDabiBE7NubtCCDlJQX1wV5uDFa05M9Oxpc6drgI5nZcrAWEkkC2bML/nWGXeuYsTrHZBsWtzNZcugks0mfI5+sg3Ms7KbHW5tYtQfvBvCP9Q9/K9CvL8H3yGreHsjawcd2TmyOe9448c2dpYAyx0FnOvv03LRJFU8YeWCXKZmG7pIzCYbw6MbmuHD4U7hfXfcIPQIvJMqa93wZa4OEJLzanbq7bhrrh1gczIrAXsCbnpWmjr6vb7GRjRnlcWn4Nxjp25XF5y/pHaRi+ouw66oKdR4ZB8xU/wAcCoqdUeGQfMVP8cCooJ+OA7JpDXOyz0ziGMc92Vs7C42aCTYAnTxLDiQhqHRueKobMPHMpKoZmvADmk7K9tBuI3DxC15EHlGYVTgtJdWuylriDRyhr3h8rw4gQC2s0gsLDXcv23D6cOid+WHYPc9gNJUAWJYcjrQjMAY2EE3dpvXqEQQ5WNqaqIhtQ1rIJwXZaum5znwZRfm3uGu013LXHgMTb5TOLuLjarrBdxNye+b7qiiCPV0YifA5j5tZ2tIdU1D2lpY+4LXvIPR0dC8lwr4GPnqaiqo+bUMdDmjDmxtnGzBzA7myjocdDax6C32mL91T+ks/gelD4RU/Ki+6CDo4NS1OyyVceV7LAPD43CQeMhp0d+9WERBC4ZeDM9Nw73+BXVC4ZeDM9Nw73+BXUBERAREQF1VUjmsc5jDI4DmsDmtzHoF3aBdqIPmFTwXqq2vjOIDJTvcQWslbeQBj3inYGE5I+ZzjfMc2nSV7inllzSRwsp2RwPbCwHOLNETHAANFgBmsAPEu7Ee/0vz0nu8iYV3yq9J/kRIH5T5t9cyzU1DUskllJpy6UtuBtmtDWizRbpdY6u3nQbmgC0iCd+U+bfXMsmMcZ4tPfi9tjLexmv3BVxZcUiL6eZjRdzopGtHjJYQAg7qfuG/JH7l2KZDi1mtHF6nRoHefJ8a/fLHm9T6k9qCgp0Hhs3o1L95Urnljzep9Se1Yoq8iplk4vU5XQwMB2W9zXzlw3+J7frQXUU/ljzep9Se1OWPN6n1J7UFBTv67/hv5i55Y83qfUntXXSSGSqMmylY0QZLyNy3cX3sNddAg/eAeDM+N/wB45UVFwytMUQjdT1GZpeDaK47txuCDqFq5Y83qfUntQUFwVg5Y83qfUntXBxjzep9Se1BPwbwj/UPfyvQrzdCXxSNkdBNZwrNGsBc3PWGRmYX0u03VTljzep9Se1BQRT+WPN6n1J7U5Y83qfUntQcVHhkHzFT/ABwKipMcxlqo3iKVjWQzgmRmUXc+HKBrr3LvqVZAREQEREBEWXEqZ8kTmxSuhf8Amva1jrHyhwIIQY+EFOJBAwlwvUs1a4tc0hryHAjpBAP0a6L84HS7OWpaXukcXxOc95GZ7jE0F2mg3DQAAW3Lwp4U1NHWNixF5dCJ2SOkcxoNOAxzdoMjbPhdcEne03J0uG+8a6Rk0skcQlZLs3Nc2VjdAwDp+K9/KgrIp3HZuq+3iTjs3VfbxIMfDLwZnpuHe/wK4VDxd0ksVn0T3tY+KbLHPFnLopWyst4+cwadO5aKbFpJWNkZTh7HgOa5s8RBadQQgzYBg0DqSnc6ngc51PCSXQxkkmNpJJI1Kocg0/Vaf1EXYoeBcKYmQQwvDm7KlhMjrxODQKVkpcWh2fLZwGbLa5A3kX3t4Y01zeQtFiWksfZ7Wwsmc5thewa9u+2twg28g0/Vaf1EXYuOQqfqtP6iLsXQ3hRTklokJc14jcBFMS1xDjzgG80DI+5Ogym+5dreEEBdGzaEOmLhEHRyt2mW13NuNW85tnbjfRA4PC1LEBuDLDyAE2CoqDglXKKeMCmzCxsdtGLjMdbLbx2bqvt4kDEe/wBL89J7vImFd8qvSf5ES6ZHSPlie+IRMhc+RznTMItsnt6PlXv5F8/qOEVRX1b4sPe9kDqjatkjLmOqLRsZnLrcyEFpP9vQ7tHB9XRYsIoHQRBj5ZJn73Pkc5xLvJc6DyLagIiICIiAiIgIiICIiAiIgIiICIiAiIgIiICIiAiIgIiIJPCPg6ysiyu5r23MbwNWnxeVp6QvAcHzU4fUijmFWaUuEbNhncKZzjzS2zTeEkjT8z5OjfqqIJ/JHnFT60dickecVPrR2KgiDz+O0jYobvlqntfLBAWtnyn4aZkN723DPc+QFbm4LYACeoAFgAJAAB0AC25ZOGXgzPTcO9/gV0oImAYXE6igzRg56aHMTe7r07Izf42taP7o8S1nAIDviB0c3UuNw6NsTg7XnXa1o1vuHSsmCYi2OlgjfHUBzIImOHFKs2c2MAjRlt4K28ss/RqP8nWfhoOeR4buOybd7i52+2YggkC9he7t3jJ3lI8Gha5rmxgFjnObYu0LrAga7tG6bhYWGi45ZZ+jUf5Os/DXHLLP0aj/ACdZ+GgwYJheanjO3qBcE2EoAHOOg0W7kjzip9aOxc4EwimiDmlpy7nAtcNSdQdQVvQfMeE1DWVlQaSNlY2kDsjzMXZKlw3lxtYQi27e/wAVtHe44O8HY6OLI3nPNjI8jVx/2aOgf/VWRAREQEREBERAREQEREBERAREQEREBERAREQEREBERAREQEREBERAREQQuGXgzPTcO9/gV1QuGXgzPTcO9/gV1AREQEREBERAREQEREBERAREQEREBERAREQEREBERAREQEREBERAREQEREBERAREQEREGbEMPZOwMffKJIpRY2OeKVsrPozMatKIgIiICIiAiIgIiICIiAiIgIiICIiAiIgIiICIiAiIgIiICIiAiIg//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2058" name="Picture 10" descr="http://upload.wikimedia.org/wikipedia/commons/thumb/1/17/IR_spectroscopy_apparatus.svg/660px-IR_spectroscopy_apparatus.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748" y="2060848"/>
            <a:ext cx="4456822" cy="2736304"/>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778574" y="1383159"/>
            <a:ext cx="3145354" cy="461665"/>
          </a:xfrm>
          <a:prstGeom prst="rect">
            <a:avLst/>
          </a:prstGeom>
          <a:noFill/>
          <a:ln w="31750">
            <a:solidFill>
              <a:schemeClr val="tx1"/>
            </a:solidFill>
          </a:ln>
        </p:spPr>
        <p:txBody>
          <a:bodyPr wrap="square" rtlCol="0">
            <a:spAutoFit/>
          </a:bodyPr>
          <a:lstStyle/>
          <a:p>
            <a:pPr algn="ctr"/>
            <a:r>
              <a:rPr kumimoji="1" lang="en-US" altLang="ja-JP" sz="2400" dirty="0" smtClean="0">
                <a:solidFill>
                  <a:schemeClr val="tx2"/>
                </a:solidFill>
                <a:cs typeface="Times New Roman" panose="02020603050405020304" pitchFamily="18" charset="0"/>
              </a:rPr>
              <a:t>Gas </a:t>
            </a:r>
            <a:r>
              <a:rPr lang="en-US" altLang="ja-JP" sz="2400" dirty="0" smtClean="0">
                <a:solidFill>
                  <a:schemeClr val="tx2"/>
                </a:solidFill>
                <a:cs typeface="Times New Roman" panose="02020603050405020304" pitchFamily="18" charset="0"/>
              </a:rPr>
              <a:t>c</a:t>
            </a:r>
            <a:r>
              <a:rPr kumimoji="1" lang="en-US" altLang="ja-JP" sz="2400" dirty="0" smtClean="0">
                <a:solidFill>
                  <a:schemeClr val="tx2"/>
                </a:solidFill>
                <a:cs typeface="Times New Roman" panose="02020603050405020304" pitchFamily="18" charset="0"/>
              </a:rPr>
              <a:t>hromatography</a:t>
            </a:r>
            <a:endParaRPr kumimoji="1" lang="ja-JP" altLang="en-US" sz="2400" dirty="0">
              <a:solidFill>
                <a:schemeClr val="tx2"/>
              </a:solidFill>
              <a:cs typeface="Times New Roman" panose="02020603050405020304" pitchFamily="18" charset="0"/>
            </a:endParaRPr>
          </a:p>
        </p:txBody>
      </p:sp>
      <p:sp>
        <p:nvSpPr>
          <p:cNvPr id="9" name="テキスト ボックス 8"/>
          <p:cNvSpPr txBox="1"/>
          <p:nvPr/>
        </p:nvSpPr>
        <p:spPr>
          <a:xfrm>
            <a:off x="5120482" y="1383159"/>
            <a:ext cx="3145354" cy="461665"/>
          </a:xfrm>
          <a:prstGeom prst="rect">
            <a:avLst/>
          </a:prstGeom>
          <a:noFill/>
          <a:ln w="31750">
            <a:solidFill>
              <a:schemeClr val="tx1"/>
            </a:solidFill>
          </a:ln>
        </p:spPr>
        <p:txBody>
          <a:bodyPr wrap="square" rtlCol="0">
            <a:spAutoFit/>
          </a:bodyPr>
          <a:lstStyle/>
          <a:p>
            <a:pPr algn="ctr"/>
            <a:r>
              <a:rPr kumimoji="1" lang="en-US" altLang="ja-JP" sz="2400" dirty="0" smtClean="0">
                <a:solidFill>
                  <a:schemeClr val="tx2"/>
                </a:solidFill>
                <a:cs typeface="Times New Roman" panose="02020603050405020304" pitchFamily="18" charset="0"/>
              </a:rPr>
              <a:t>Infrared spectroscopy</a:t>
            </a:r>
            <a:endParaRPr kumimoji="1" lang="ja-JP" altLang="en-US" sz="2400" dirty="0">
              <a:solidFill>
                <a:schemeClr val="tx2"/>
              </a:solidFill>
              <a:cs typeface="Times New Roman" panose="02020603050405020304" pitchFamily="18" charset="0"/>
            </a:endParaRPr>
          </a:p>
        </p:txBody>
      </p:sp>
      <p:sp>
        <p:nvSpPr>
          <p:cNvPr id="7" name="テキスト ボックス 6"/>
          <p:cNvSpPr txBox="1"/>
          <p:nvPr/>
        </p:nvSpPr>
        <p:spPr>
          <a:xfrm>
            <a:off x="198765" y="5984450"/>
            <a:ext cx="8725142" cy="830997"/>
          </a:xfrm>
          <a:prstGeom prst="rect">
            <a:avLst/>
          </a:prstGeom>
          <a:solidFill>
            <a:srgbClr val="FFFF00"/>
          </a:solidFill>
        </p:spPr>
        <p:txBody>
          <a:bodyPr wrap="square" rtlCol="0">
            <a:spAutoFit/>
          </a:bodyPr>
          <a:lstStyle/>
          <a:p>
            <a:r>
              <a:rPr kumimoji="1" lang="en-US" altLang="ja-JP" sz="2400" dirty="0" smtClean="0">
                <a:solidFill>
                  <a:srgbClr val="FF0000"/>
                </a:solidFill>
                <a:latin typeface="Times New Roman" panose="02020603050405020304" pitchFamily="18" charset="0"/>
                <a:cs typeface="Times New Roman" panose="02020603050405020304" pitchFamily="18" charset="0"/>
              </a:rPr>
              <a:t>With conventional techniques, it was difficult to analyze VOC gases directly without preparing samples in advance.</a:t>
            </a:r>
            <a:endParaRPr kumimoji="1" lang="ja-JP" altLang="en-US" sz="2400" dirty="0">
              <a:solidFill>
                <a:srgbClr val="FF0000"/>
              </a:solidFill>
              <a:latin typeface="Times New Roman" panose="02020603050405020304" pitchFamily="18" charset="0"/>
              <a:cs typeface="Times New Roman" panose="02020603050405020304" pitchFamily="18" charset="0"/>
            </a:endParaRPr>
          </a:p>
        </p:txBody>
      </p:sp>
      <p:sp>
        <p:nvSpPr>
          <p:cNvPr id="8" name="テキスト ボックス 7"/>
          <p:cNvSpPr txBox="1"/>
          <p:nvPr/>
        </p:nvSpPr>
        <p:spPr>
          <a:xfrm>
            <a:off x="539552" y="4808185"/>
            <a:ext cx="3903985" cy="276999"/>
          </a:xfrm>
          <a:prstGeom prst="rect">
            <a:avLst/>
          </a:prstGeom>
          <a:noFill/>
        </p:spPr>
        <p:txBody>
          <a:bodyPr wrap="square" rtlCol="0">
            <a:spAutoFit/>
          </a:bodyPr>
          <a:lstStyle/>
          <a:p>
            <a:pPr algn="ctr"/>
            <a:r>
              <a:rPr kumimoji="1" lang="en-US" altLang="ja-JP" sz="1200" dirty="0" smtClean="0"/>
              <a:t>From : htto://chromedia.org/</a:t>
            </a:r>
            <a:endParaRPr kumimoji="1" lang="ja-JP" altLang="en-US" sz="1200" dirty="0"/>
          </a:p>
        </p:txBody>
      </p:sp>
      <p:sp>
        <p:nvSpPr>
          <p:cNvPr id="12" name="テキスト ボックス 11"/>
          <p:cNvSpPr txBox="1"/>
          <p:nvPr/>
        </p:nvSpPr>
        <p:spPr>
          <a:xfrm>
            <a:off x="5605262" y="4808185"/>
            <a:ext cx="2783162" cy="276999"/>
          </a:xfrm>
          <a:prstGeom prst="rect">
            <a:avLst/>
          </a:prstGeom>
          <a:noFill/>
        </p:spPr>
        <p:txBody>
          <a:bodyPr wrap="square" rtlCol="0">
            <a:spAutoFit/>
          </a:bodyPr>
          <a:lstStyle/>
          <a:p>
            <a:pPr algn="ctr"/>
            <a:r>
              <a:rPr kumimoji="1" lang="en-US" altLang="ja-JP" sz="1200" dirty="0" smtClean="0"/>
              <a:t>From : en.wikipedia.org</a:t>
            </a:r>
            <a:endParaRPr kumimoji="1" lang="ja-JP" altLang="en-US" sz="1200" dirty="0"/>
          </a:p>
        </p:txBody>
      </p:sp>
      <p:sp>
        <p:nvSpPr>
          <p:cNvPr id="10" name="テキスト ボックス 9"/>
          <p:cNvSpPr txBox="1"/>
          <p:nvPr/>
        </p:nvSpPr>
        <p:spPr>
          <a:xfrm>
            <a:off x="35496" y="5138608"/>
            <a:ext cx="4776465" cy="738664"/>
          </a:xfrm>
          <a:prstGeom prst="rect">
            <a:avLst/>
          </a:prstGeom>
          <a:noFill/>
        </p:spPr>
        <p:txBody>
          <a:bodyPr wrap="square" rtlCol="0">
            <a:spAutoFit/>
          </a:bodyPr>
          <a:lstStyle/>
          <a:p>
            <a:r>
              <a:rPr kumimoji="1" lang="en-US" altLang="ja-JP" sz="1400" dirty="0" smtClean="0"/>
              <a:t>Advantage : High resolution, sensitivity</a:t>
            </a:r>
          </a:p>
          <a:p>
            <a:r>
              <a:rPr lang="en-US" altLang="ja-JP" sz="1400" dirty="0" smtClean="0"/>
              <a:t>Disadvantage : Need the skills for instrumental analysis,</a:t>
            </a:r>
          </a:p>
          <a:p>
            <a:r>
              <a:rPr kumimoji="1" lang="en-US" altLang="ja-JP" sz="1400" dirty="0"/>
              <a:t> </a:t>
            </a:r>
            <a:r>
              <a:rPr kumimoji="1" lang="en-US" altLang="ja-JP" sz="1400" dirty="0" smtClean="0"/>
              <a:t>                Long measurement time, Sample preparation</a:t>
            </a:r>
            <a:endParaRPr kumimoji="1" lang="ja-JP" altLang="en-US" sz="1400" dirty="0"/>
          </a:p>
        </p:txBody>
      </p:sp>
      <p:sp>
        <p:nvSpPr>
          <p:cNvPr id="14" name="テキスト ボックス 13"/>
          <p:cNvSpPr txBox="1"/>
          <p:nvPr/>
        </p:nvSpPr>
        <p:spPr>
          <a:xfrm>
            <a:off x="4764087" y="5145987"/>
            <a:ext cx="4379913" cy="523220"/>
          </a:xfrm>
          <a:prstGeom prst="rect">
            <a:avLst/>
          </a:prstGeom>
          <a:noFill/>
        </p:spPr>
        <p:txBody>
          <a:bodyPr wrap="square" rtlCol="0">
            <a:spAutoFit/>
          </a:bodyPr>
          <a:lstStyle/>
          <a:p>
            <a:r>
              <a:rPr kumimoji="1" lang="en-US" altLang="ja-JP" sz="1400" dirty="0" smtClean="0"/>
              <a:t>Advantage : High </a:t>
            </a:r>
            <a:r>
              <a:rPr lang="en-US" altLang="ja-JP" sz="1400" dirty="0" smtClean="0"/>
              <a:t>speed, Broadband spectrum</a:t>
            </a:r>
            <a:endParaRPr kumimoji="1" lang="en-US" altLang="ja-JP" sz="1400" dirty="0" smtClean="0"/>
          </a:p>
          <a:p>
            <a:r>
              <a:rPr lang="en-US" altLang="ja-JP" sz="1400" dirty="0" smtClean="0"/>
              <a:t>Disadvantage : Scattering by aerosol, Low sensitivity</a:t>
            </a:r>
            <a:endParaRPr kumimoji="1" lang="ja-JP" altLang="en-US" sz="1400" dirty="0"/>
          </a:p>
        </p:txBody>
      </p:sp>
    </p:spTree>
    <p:extLst>
      <p:ext uri="{BB962C8B-B14F-4D97-AF65-F5344CB8AC3E}">
        <p14:creationId xmlns:p14="http://schemas.microsoft.com/office/powerpoint/2010/main" val="206269534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140274"/>
            <a:ext cx="7772400" cy="1143000"/>
          </a:xfrm>
        </p:spPr>
        <p:txBody>
          <a:bodyPr/>
          <a:lstStyle/>
          <a:p>
            <a:r>
              <a:rPr kumimoji="1" lang="en-US" altLang="ja-JP" dirty="0" smtClean="0">
                <a:cs typeface="Times New Roman" panose="02020603050405020304" pitchFamily="18" charset="0"/>
              </a:rPr>
              <a:t>THz</a:t>
            </a:r>
            <a:r>
              <a:rPr lang="ja-JP" altLang="en-US" dirty="0">
                <a:cs typeface="Times New Roman" panose="02020603050405020304" pitchFamily="18" charset="0"/>
              </a:rPr>
              <a:t> </a:t>
            </a:r>
            <a:r>
              <a:rPr lang="en-US" altLang="ja-JP" dirty="0" smtClean="0">
                <a:cs typeface="Times New Roman" panose="02020603050405020304" pitchFamily="18" charset="0"/>
              </a:rPr>
              <a:t>gas spectroscopy</a:t>
            </a:r>
            <a:endParaRPr kumimoji="1" lang="ja-JP" altLang="en-US" dirty="0">
              <a:cs typeface="Times New Roman" panose="02020603050405020304" pitchFamily="18" charset="0"/>
            </a:endParaRPr>
          </a:p>
        </p:txBody>
      </p:sp>
      <p:sp>
        <p:nvSpPr>
          <p:cNvPr id="3" name="テキスト ボックス 2"/>
          <p:cNvSpPr txBox="1"/>
          <p:nvPr/>
        </p:nvSpPr>
        <p:spPr>
          <a:xfrm>
            <a:off x="176876" y="980728"/>
            <a:ext cx="8499579" cy="830997"/>
          </a:xfrm>
          <a:prstGeom prst="rect">
            <a:avLst/>
          </a:prstGeom>
          <a:noFill/>
        </p:spPr>
        <p:txBody>
          <a:bodyPr wrap="square" rtlCol="0">
            <a:spAutoFit/>
          </a:bodyPr>
          <a:lstStyle/>
          <a:p>
            <a:r>
              <a:rPr lang="en-US" altLang="ja-JP" sz="2400" dirty="0" smtClean="0">
                <a:latin typeface="+mj-lt"/>
                <a:cs typeface="Times New Roman" panose="02020603050405020304" pitchFamily="18" charset="0"/>
              </a:rPr>
              <a:t>(1)Rotational transition of polar molecules.</a:t>
            </a:r>
          </a:p>
          <a:p>
            <a:r>
              <a:rPr kumimoji="1" lang="ja-JP" altLang="en-US" sz="2400" dirty="0">
                <a:latin typeface="Times New Roman" panose="02020603050405020304" pitchFamily="18" charset="0"/>
                <a:cs typeface="Times New Roman" panose="02020603050405020304" pitchFamily="18" charset="0"/>
              </a:rPr>
              <a:t>　</a:t>
            </a:r>
            <a:r>
              <a:rPr kumimoji="1" lang="ja-JP" altLang="en-US" sz="2400" dirty="0" smtClean="0">
                <a:latin typeface="Times New Roman" panose="02020603050405020304" pitchFamily="18" charset="0"/>
                <a:cs typeface="Times New Roman" panose="02020603050405020304" pitchFamily="18" charset="0"/>
              </a:rPr>
              <a:t>　</a:t>
            </a:r>
            <a:r>
              <a:rPr kumimoji="1" lang="en-US" altLang="ja-JP" sz="2400" dirty="0" smtClean="0">
                <a:latin typeface="Times New Roman" panose="02020603050405020304" pitchFamily="18" charset="0"/>
                <a:cs typeface="Times New Roman" panose="02020603050405020304" pitchFamily="18" charset="0"/>
              </a:rPr>
              <a:t>Rich spectral fingerprints, high discrimination, high sensitivity</a:t>
            </a:r>
          </a:p>
        </p:txBody>
      </p:sp>
      <p:sp>
        <p:nvSpPr>
          <p:cNvPr id="4" name="テキスト ボックス 3"/>
          <p:cNvSpPr txBox="1"/>
          <p:nvPr/>
        </p:nvSpPr>
        <p:spPr>
          <a:xfrm>
            <a:off x="1903028" y="3816366"/>
            <a:ext cx="5616624" cy="461665"/>
          </a:xfrm>
          <a:prstGeom prst="rect">
            <a:avLst/>
          </a:prstGeom>
          <a:noFill/>
        </p:spPr>
        <p:txBody>
          <a:bodyPr wrap="square" rtlCol="0">
            <a:spAutoFit/>
          </a:bodyPr>
          <a:lstStyle/>
          <a:p>
            <a:pPr algn="ctr"/>
            <a:r>
              <a:rPr kumimoji="1" lang="en-US" altLang="ja-JP" sz="2400" dirty="0" smtClean="0">
                <a:latin typeface="Times New Roman" panose="02020603050405020304" pitchFamily="18" charset="0"/>
                <a:cs typeface="Times New Roman" panose="02020603050405020304" pitchFamily="18" charset="0"/>
              </a:rPr>
              <a:t>THz Spectral fingerprints of VOC gases</a:t>
            </a:r>
            <a:endParaRPr kumimoji="1" lang="ja-JP" altLang="en-US" sz="2400" dirty="0">
              <a:latin typeface="Times New Roman" panose="02020603050405020304" pitchFamily="18" charset="0"/>
              <a:cs typeface="Times New Roman" panose="02020603050405020304" pitchFamily="18" charset="0"/>
            </a:endParaRPr>
          </a:p>
        </p:txBody>
      </p:sp>
      <p:sp>
        <p:nvSpPr>
          <p:cNvPr id="34" name="テキスト ボックス 33"/>
          <p:cNvSpPr txBox="1"/>
          <p:nvPr/>
        </p:nvSpPr>
        <p:spPr>
          <a:xfrm>
            <a:off x="151285" y="5457239"/>
            <a:ext cx="8739880" cy="1384995"/>
          </a:xfrm>
          <a:prstGeom prst="rect">
            <a:avLst/>
          </a:prstGeom>
          <a:solidFill>
            <a:srgbClr val="FFFF00"/>
          </a:solidFill>
          <a:ln w="25400">
            <a:solidFill>
              <a:schemeClr val="tx1"/>
            </a:solidFill>
          </a:ln>
        </p:spPr>
        <p:txBody>
          <a:bodyPr wrap="square" rtlCol="0">
            <a:spAutoFit/>
          </a:bodyPr>
          <a:lstStyle/>
          <a:p>
            <a:pPr algn="just"/>
            <a:r>
              <a:rPr lang="en-US" altLang="ja-JP" sz="2800" dirty="0" smtClean="0">
                <a:latin typeface="Times New Roman" panose="02020603050405020304" pitchFamily="18" charset="0"/>
                <a:ea typeface="HGS創英角ｺﾞｼｯｸUB" panose="020B0900000000000000" pitchFamily="50" charset="-128"/>
                <a:cs typeface="Times New Roman" panose="02020603050405020304" pitchFamily="18" charset="0"/>
              </a:rPr>
              <a:t>THz spectroscopy has high potential for analysis of VOC gas. However, </a:t>
            </a:r>
            <a:r>
              <a:rPr lang="en-US" altLang="ja-JP" sz="2800" dirty="0" smtClean="0">
                <a:solidFill>
                  <a:srgbClr val="FF0000"/>
                </a:solidFill>
                <a:latin typeface="Times New Roman" panose="02020603050405020304" pitchFamily="18" charset="0"/>
                <a:ea typeface="HGS創英角ｺﾞｼｯｸUB" panose="020B0900000000000000" pitchFamily="50" charset="-128"/>
                <a:cs typeface="Times New Roman" panose="02020603050405020304" pitchFamily="18" charset="0"/>
              </a:rPr>
              <a:t>spectral resolution</a:t>
            </a:r>
            <a:r>
              <a:rPr lang="en-US" altLang="ja-JP" sz="2800" dirty="0" smtClean="0">
                <a:latin typeface="Times New Roman" panose="02020603050405020304" pitchFamily="18" charset="0"/>
                <a:ea typeface="HGS創英角ｺﾞｼｯｸUB" panose="020B0900000000000000" pitchFamily="50" charset="-128"/>
                <a:cs typeface="Times New Roman" panose="02020603050405020304" pitchFamily="18" charset="0"/>
              </a:rPr>
              <a:t>, </a:t>
            </a:r>
            <a:r>
              <a:rPr lang="en-US" altLang="ja-JP" sz="2800" dirty="0" smtClean="0">
                <a:solidFill>
                  <a:srgbClr val="FF0000"/>
                </a:solidFill>
                <a:latin typeface="Times New Roman" panose="02020603050405020304" pitchFamily="18" charset="0"/>
                <a:ea typeface="HGS創英角ｺﾞｼｯｸUB" panose="020B0900000000000000" pitchFamily="50" charset="-128"/>
                <a:cs typeface="Times New Roman" panose="02020603050405020304" pitchFamily="18" charset="0"/>
              </a:rPr>
              <a:t>spectral accuracy</a:t>
            </a:r>
            <a:r>
              <a:rPr lang="en-US" altLang="ja-JP" sz="2800" dirty="0" smtClean="0">
                <a:latin typeface="Times New Roman" panose="02020603050405020304" pitchFamily="18" charset="0"/>
                <a:ea typeface="HGS創英角ｺﾞｼｯｸUB" panose="020B0900000000000000" pitchFamily="50" charset="-128"/>
                <a:cs typeface="Times New Roman" panose="02020603050405020304" pitchFamily="18" charset="0"/>
              </a:rPr>
              <a:t> and </a:t>
            </a:r>
            <a:r>
              <a:rPr lang="en-US" altLang="ja-JP" sz="2800" dirty="0" smtClean="0">
                <a:solidFill>
                  <a:srgbClr val="FF0000"/>
                </a:solidFill>
                <a:latin typeface="Times New Roman" panose="02020603050405020304" pitchFamily="18" charset="0"/>
                <a:ea typeface="HGS創英角ｺﾞｼｯｸUB" panose="020B0900000000000000" pitchFamily="50" charset="-128"/>
                <a:cs typeface="Times New Roman" panose="02020603050405020304" pitchFamily="18" charset="0"/>
              </a:rPr>
              <a:t>broadband spectral</a:t>
            </a:r>
            <a:r>
              <a:rPr lang="en-US" altLang="ja-JP" sz="2800" dirty="0" smtClean="0">
                <a:latin typeface="Times New Roman" panose="02020603050405020304" pitchFamily="18" charset="0"/>
                <a:ea typeface="HGS創英角ｺﾞｼｯｸUB" panose="020B0900000000000000" pitchFamily="50" charset="-128"/>
                <a:cs typeface="Times New Roman" panose="02020603050405020304" pitchFamily="18" charset="0"/>
              </a:rPr>
              <a:t> are required!!</a:t>
            </a:r>
            <a:endParaRPr kumimoji="1" lang="ja-JP" altLang="en-US" sz="2800" dirty="0">
              <a:latin typeface="Times New Roman" panose="02020603050405020304" pitchFamily="18" charset="0"/>
              <a:ea typeface="HGS創英角ｺﾞｼｯｸUB" panose="020B0900000000000000" pitchFamily="50" charset="-128"/>
              <a:cs typeface="Times New Roman" panose="02020603050405020304" pitchFamily="18" charset="0"/>
            </a:endParaRPr>
          </a:p>
        </p:txBody>
      </p:sp>
      <p:sp>
        <p:nvSpPr>
          <p:cNvPr id="5" name="正方形/長方形 4"/>
          <p:cNvSpPr/>
          <p:nvPr/>
        </p:nvSpPr>
        <p:spPr>
          <a:xfrm>
            <a:off x="176876" y="4278582"/>
            <a:ext cx="9147651" cy="1138773"/>
          </a:xfrm>
          <a:prstGeom prst="rect">
            <a:avLst/>
          </a:prstGeom>
        </p:spPr>
        <p:txBody>
          <a:bodyPr wrap="square">
            <a:spAutoFit/>
          </a:bodyPr>
          <a:lstStyle/>
          <a:p>
            <a:r>
              <a:rPr lang="en-US" altLang="ja-JP" sz="2400" dirty="0">
                <a:cs typeface="Times New Roman" panose="02020603050405020304" pitchFamily="18" charset="0"/>
              </a:rPr>
              <a:t>(2)Reduced scattering in small particles</a:t>
            </a:r>
          </a:p>
          <a:p>
            <a:r>
              <a:rPr lang="ja-JP" altLang="en-US" sz="2400" dirty="0">
                <a:latin typeface="Times New Roman" panose="02020603050405020304" pitchFamily="18" charset="0"/>
                <a:cs typeface="Times New Roman" panose="02020603050405020304" pitchFamily="18" charset="0"/>
              </a:rPr>
              <a:t>　　</a:t>
            </a:r>
            <a:r>
              <a:rPr lang="en-US" altLang="ja-JP" sz="2000" dirty="0" err="1">
                <a:latin typeface="Times New Roman" panose="02020603050405020304" pitchFamily="18" charset="0"/>
                <a:cs typeface="Times New Roman" panose="02020603050405020304" pitchFamily="18" charset="0"/>
              </a:rPr>
              <a:t>λ</a:t>
            </a:r>
            <a:r>
              <a:rPr lang="en-US" altLang="ja-JP" sz="2000" baseline="-25000" dirty="0" err="1">
                <a:latin typeface="Times New Roman" panose="02020603050405020304" pitchFamily="18" charset="0"/>
                <a:cs typeface="Times New Roman" panose="02020603050405020304" pitchFamily="18" charset="0"/>
              </a:rPr>
              <a:t>THz</a:t>
            </a:r>
            <a:r>
              <a:rPr lang="en-US" altLang="ja-JP" sz="2000" dirty="0">
                <a:latin typeface="Times New Roman" panose="02020603050405020304" pitchFamily="18" charset="0"/>
                <a:cs typeface="Times New Roman" panose="02020603050405020304" pitchFamily="18" charset="0"/>
              </a:rPr>
              <a:t> &gt;&gt; particle </a:t>
            </a:r>
            <a:r>
              <a:rPr lang="en-US" altLang="ja-JP" sz="2000" dirty="0" smtClean="0">
                <a:latin typeface="Times New Roman" panose="02020603050405020304" pitchFamily="18" charset="0"/>
                <a:cs typeface="Times New Roman" panose="02020603050405020304" pitchFamily="18" charset="0"/>
              </a:rPr>
              <a:t>diameter</a:t>
            </a:r>
          </a:p>
          <a:p>
            <a:r>
              <a:rPr lang="en-US" altLang="ja-JP" sz="2000" dirty="0">
                <a:latin typeface="Times New Roman" panose="02020603050405020304" pitchFamily="18" charset="0"/>
                <a:cs typeface="Times New Roman" panose="02020603050405020304" pitchFamily="18" charset="0"/>
              </a:rPr>
              <a:t> </a:t>
            </a:r>
            <a:r>
              <a:rPr lang="en-US" altLang="ja-JP" sz="2000" dirty="0" smtClean="0">
                <a:latin typeface="Times New Roman" panose="02020603050405020304" pitchFamily="18" charset="0"/>
                <a:cs typeface="Times New Roman" panose="02020603050405020304" pitchFamily="18" charset="0"/>
              </a:rPr>
              <a:t>        possible to analyze gas molecules mixed with aerosols, fog, cloud, smoke, etc…</a:t>
            </a:r>
            <a:endParaRPr lang="ja-JP" altLang="en-US" sz="2000" dirty="0">
              <a:latin typeface="Times New Roman" panose="02020603050405020304" pitchFamily="18" charset="0"/>
              <a:cs typeface="Times New Roman" panose="02020603050405020304" pitchFamily="18" charset="0"/>
            </a:endParaRPr>
          </a:p>
        </p:txBody>
      </p:sp>
      <p:pic>
        <p:nvPicPr>
          <p:cNvPr id="1027" name="Picture 3" descr="C:\Users\ichikawa\Desktop\Graph2.TIF"/>
          <p:cNvPicPr>
            <a:picLocks noChangeAspect="1" noChangeArrowheads="1"/>
          </p:cNvPicPr>
          <p:nvPr/>
        </p:nvPicPr>
        <p:blipFill rotWithShape="1">
          <a:blip r:embed="rId2">
            <a:extLst>
              <a:ext uri="{28A0092B-C50C-407E-A947-70E740481C1C}">
                <a14:useLocalDpi xmlns:a14="http://schemas.microsoft.com/office/drawing/2010/main" val="0"/>
              </a:ext>
            </a:extLst>
          </a:blip>
          <a:srcRect l="9946" t="4513" r="6582" b="11683"/>
          <a:stretch/>
        </p:blipFill>
        <p:spPr bwMode="auto">
          <a:xfrm>
            <a:off x="489676" y="1776685"/>
            <a:ext cx="2836847" cy="19431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ichikawa\Desktop\Formaldehyde.tif"/>
          <p:cNvPicPr>
            <a:picLocks noChangeAspect="1" noChangeArrowheads="1"/>
          </p:cNvPicPr>
          <p:nvPr/>
        </p:nvPicPr>
        <p:blipFill rotWithShape="1">
          <a:blip r:embed="rId3">
            <a:extLst>
              <a:ext uri="{28A0092B-C50C-407E-A947-70E740481C1C}">
                <a14:useLocalDpi xmlns:a14="http://schemas.microsoft.com/office/drawing/2010/main" val="0"/>
              </a:ext>
            </a:extLst>
          </a:blip>
          <a:srcRect l="9533" t="4513" r="5274" b="10339"/>
          <a:stretch/>
        </p:blipFill>
        <p:spPr bwMode="auto">
          <a:xfrm>
            <a:off x="3395162" y="1813664"/>
            <a:ext cx="2736000" cy="1856571"/>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3782767" y="3600611"/>
            <a:ext cx="2086917" cy="338554"/>
          </a:xfrm>
          <a:prstGeom prst="rect">
            <a:avLst/>
          </a:prstGeom>
          <a:noFill/>
        </p:spPr>
        <p:txBody>
          <a:bodyPr wrap="square" rtlCol="0">
            <a:spAutoFit/>
          </a:bodyPr>
          <a:lstStyle/>
          <a:p>
            <a:pPr algn="ctr"/>
            <a:r>
              <a:rPr kumimoji="1" lang="en-US" altLang="ja-JP" sz="1600" dirty="0" smtClean="0">
                <a:latin typeface="Times New Roman" panose="02020603050405020304" pitchFamily="18" charset="0"/>
                <a:cs typeface="Times New Roman" panose="02020603050405020304" pitchFamily="18" charset="0"/>
              </a:rPr>
              <a:t>Frequency (THz)</a:t>
            </a:r>
            <a:endParaRPr kumimoji="1" lang="ja-JP" altLang="en-US" sz="1600" dirty="0">
              <a:latin typeface="Times New Roman" panose="02020603050405020304" pitchFamily="18" charset="0"/>
              <a:cs typeface="Times New Roman" panose="02020603050405020304" pitchFamily="18" charset="0"/>
            </a:endParaRPr>
          </a:p>
        </p:txBody>
      </p:sp>
      <p:sp>
        <p:nvSpPr>
          <p:cNvPr id="14" name="テキスト ボックス 13"/>
          <p:cNvSpPr txBox="1"/>
          <p:nvPr/>
        </p:nvSpPr>
        <p:spPr>
          <a:xfrm rot="16200000">
            <a:off x="-677667" y="2477199"/>
            <a:ext cx="2049390" cy="307777"/>
          </a:xfrm>
          <a:prstGeom prst="rect">
            <a:avLst/>
          </a:prstGeom>
          <a:noFill/>
        </p:spPr>
        <p:txBody>
          <a:bodyPr wrap="square" rtlCol="0">
            <a:spAutoFit/>
          </a:bodyPr>
          <a:lstStyle/>
          <a:p>
            <a:pPr algn="ctr"/>
            <a:r>
              <a:rPr kumimoji="1" lang="en-US" altLang="ja-JP" sz="1400" dirty="0" smtClean="0">
                <a:latin typeface="Times New Roman" panose="02020603050405020304" pitchFamily="18" charset="0"/>
                <a:cs typeface="Times New Roman" panose="02020603050405020304" pitchFamily="18" charset="0"/>
              </a:rPr>
              <a:t>Intensity (mm</a:t>
            </a:r>
            <a:r>
              <a:rPr kumimoji="1" lang="en-US" altLang="ja-JP" sz="1400" baseline="30000" dirty="0" smtClean="0">
                <a:latin typeface="Times New Roman" panose="02020603050405020304" pitchFamily="18" charset="0"/>
                <a:cs typeface="Times New Roman" panose="02020603050405020304" pitchFamily="18" charset="0"/>
              </a:rPr>
              <a:t>2</a:t>
            </a:r>
            <a:r>
              <a:rPr kumimoji="1" lang="en-US" altLang="ja-JP" sz="1400" dirty="0" smtClean="0">
                <a:latin typeface="Times New Roman" panose="02020603050405020304" pitchFamily="18" charset="0"/>
                <a:cs typeface="Times New Roman" panose="02020603050405020304" pitchFamily="18" charset="0"/>
              </a:rPr>
              <a:t>MHz)</a:t>
            </a:r>
            <a:endParaRPr kumimoji="1" lang="ja-JP" altLang="en-US" sz="1400" dirty="0">
              <a:latin typeface="Times New Roman" panose="02020603050405020304" pitchFamily="18" charset="0"/>
              <a:cs typeface="Times New Roman" panose="02020603050405020304" pitchFamily="18" charset="0"/>
            </a:endParaRPr>
          </a:p>
        </p:txBody>
      </p:sp>
      <p:pic>
        <p:nvPicPr>
          <p:cNvPr id="1029" name="Picture 5" descr="C:\Users\ichikawa\Desktop\Graph2.TIF"/>
          <p:cNvPicPr>
            <a:picLocks noChangeAspect="1" noChangeArrowheads="1"/>
          </p:cNvPicPr>
          <p:nvPr/>
        </p:nvPicPr>
        <p:blipFill rotWithShape="1">
          <a:blip r:embed="rId4">
            <a:extLst>
              <a:ext uri="{28A0092B-C50C-407E-A947-70E740481C1C}">
                <a14:useLocalDpi xmlns:a14="http://schemas.microsoft.com/office/drawing/2010/main" val="0"/>
              </a:ext>
            </a:extLst>
          </a:blip>
          <a:srcRect l="15549" t="5518" r="5063" b="11643"/>
          <a:stretch/>
        </p:blipFill>
        <p:spPr bwMode="auto">
          <a:xfrm>
            <a:off x="6161359" y="1842304"/>
            <a:ext cx="2803129" cy="1877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93739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ctrTitle"/>
          </p:nvPr>
        </p:nvSpPr>
        <p:spPr>
          <a:xfrm>
            <a:off x="0" y="294302"/>
            <a:ext cx="9144000" cy="936104"/>
          </a:xfrm>
          <a:ln>
            <a:noFill/>
            <a:miter lim="800000"/>
            <a:headEnd/>
            <a:tailEnd/>
          </a:ln>
        </p:spPr>
        <p:txBody>
          <a:bodyPr/>
          <a:lstStyle/>
          <a:p>
            <a:pPr eaLnBrk="1" hangingPunct="1"/>
            <a:r>
              <a:rPr lang="en-US" altLang="ja-JP" dirty="0" smtClean="0">
                <a:solidFill>
                  <a:schemeClr val="tx1"/>
                </a:solidFill>
                <a:ea typeface="ＭＳ ゴシック" pitchFamily="1" charset="-128"/>
              </a:rPr>
              <a:t>Optical comb &amp; THz comb</a:t>
            </a:r>
          </a:p>
        </p:txBody>
      </p:sp>
      <p:sp>
        <p:nvSpPr>
          <p:cNvPr id="6148" name="Rectangle 3"/>
          <p:cNvSpPr>
            <a:spLocks noChangeArrowheads="1"/>
          </p:cNvSpPr>
          <p:nvPr/>
        </p:nvSpPr>
        <p:spPr bwMode="auto">
          <a:xfrm>
            <a:off x="800794" y="5888297"/>
            <a:ext cx="7558287" cy="954107"/>
          </a:xfrm>
          <a:prstGeom prst="rect">
            <a:avLst/>
          </a:prstGeom>
          <a:solidFill>
            <a:srgbClr val="FFFF00"/>
          </a:solidFill>
          <a:ln w="25400">
            <a:solidFill>
              <a:schemeClr val="tx1"/>
            </a:solidFill>
          </a:ln>
          <a:extLst/>
        </p:spPr>
        <p:txBody>
          <a:bodyPr wrap="none">
            <a:spAutoFit/>
          </a:bodyPr>
          <a:lstStyle/>
          <a:p>
            <a:pPr algn="ctr"/>
            <a:r>
              <a:rPr lang="en-US" altLang="ja-JP" sz="2800" dirty="0">
                <a:solidFill>
                  <a:srgbClr val="FF0000"/>
                </a:solidFill>
                <a:latin typeface="Times New Roman" panose="02020603050405020304" pitchFamily="18" charset="0"/>
                <a:cs typeface="Times New Roman" panose="02020603050405020304" pitchFamily="18" charset="0"/>
              </a:rPr>
              <a:t>Simple, broadband selectivity, high spectral purity, </a:t>
            </a:r>
          </a:p>
          <a:p>
            <a:pPr algn="ctr"/>
            <a:r>
              <a:rPr lang="en-US" altLang="ja-JP" sz="2800" dirty="0">
                <a:solidFill>
                  <a:srgbClr val="FF0000"/>
                </a:solidFill>
                <a:latin typeface="Times New Roman" panose="02020603050405020304" pitchFamily="18" charset="0"/>
                <a:cs typeface="Times New Roman" panose="02020603050405020304" pitchFamily="18" charset="0"/>
              </a:rPr>
              <a:t>offset free, and absolute frequency calibration</a:t>
            </a:r>
            <a:endParaRPr kumimoji="0" lang="en-US" altLang="ja-JP" sz="2800" dirty="0">
              <a:solidFill>
                <a:srgbClr val="FF0000"/>
              </a:solidFill>
              <a:latin typeface="Times New Roman" panose="02020603050405020304" pitchFamily="18" charset="0"/>
              <a:ea typeface="ＭＳ ゴシック" pitchFamily="1" charset="-128"/>
              <a:cs typeface="Times New Roman" panose="02020603050405020304" pitchFamily="18" charset="0"/>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837" y="1169712"/>
            <a:ext cx="7959912" cy="4779568"/>
          </a:xfrm>
          <a:prstGeom prst="rect">
            <a:avLst/>
          </a:prstGeom>
          <a:ln w="25400">
            <a:noFill/>
          </a:ln>
        </p:spPr>
      </p:pic>
    </p:spTree>
    <p:extLst>
      <p:ext uri="{BB962C8B-B14F-4D97-AF65-F5344CB8AC3E}">
        <p14:creationId xmlns:p14="http://schemas.microsoft.com/office/powerpoint/2010/main" val="77600579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正方形/長方形 3"/>
          <p:cNvSpPr>
            <a:spLocks noChangeArrowheads="1"/>
          </p:cNvSpPr>
          <p:nvPr/>
        </p:nvSpPr>
        <p:spPr bwMode="auto">
          <a:xfrm>
            <a:off x="493416" y="5785451"/>
            <a:ext cx="8302869" cy="428625"/>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 name="テキスト ボックス 2"/>
          <p:cNvSpPr txBox="1"/>
          <p:nvPr/>
        </p:nvSpPr>
        <p:spPr>
          <a:xfrm>
            <a:off x="295062" y="5838363"/>
            <a:ext cx="8693756" cy="830997"/>
          </a:xfrm>
          <a:prstGeom prst="rect">
            <a:avLst/>
          </a:prstGeom>
          <a:solidFill>
            <a:srgbClr val="FFFF00"/>
          </a:solidFill>
        </p:spPr>
        <p:txBody>
          <a:bodyPr wrap="none" rtlCol="0">
            <a:spAutoFit/>
          </a:bodyPr>
          <a:lstStyle/>
          <a:p>
            <a:pPr algn="ctr"/>
            <a:r>
              <a:rPr kumimoji="1" lang="en-US" altLang="ja-JP" sz="2400" b="1" dirty="0" smtClean="0">
                <a:solidFill>
                  <a:srgbClr val="FF0000"/>
                </a:solidFill>
              </a:rPr>
              <a:t>CW-THz</a:t>
            </a:r>
            <a:r>
              <a:rPr kumimoji="1" lang="ja-JP" altLang="en-US" sz="2400" b="1" dirty="0" smtClean="0">
                <a:solidFill>
                  <a:srgbClr val="FF0000"/>
                </a:solidFill>
              </a:rPr>
              <a:t>波の狭線幅特性と</a:t>
            </a:r>
            <a:r>
              <a:rPr kumimoji="1" lang="en-US" altLang="ja-JP" sz="2400" b="1" dirty="0" smtClean="0">
                <a:solidFill>
                  <a:srgbClr val="FF0000"/>
                </a:solidFill>
              </a:rPr>
              <a:t>THz</a:t>
            </a:r>
            <a:r>
              <a:rPr kumimoji="1" lang="ja-JP" altLang="en-US" sz="2400" b="1" dirty="0" smtClean="0">
                <a:solidFill>
                  <a:srgbClr val="FF0000"/>
                </a:solidFill>
              </a:rPr>
              <a:t>ﾊﾟﾙｽの広帯域ｽﾍﾟｸﾄﾙ特性の融合</a:t>
            </a:r>
            <a:endParaRPr kumimoji="1" lang="en-US" altLang="ja-JP" sz="2400" b="1" dirty="0" smtClean="0">
              <a:solidFill>
                <a:srgbClr val="FF0000"/>
              </a:solidFill>
            </a:endParaRPr>
          </a:p>
          <a:p>
            <a:pPr algn="ctr"/>
            <a:r>
              <a:rPr kumimoji="1" lang="ja-JP" altLang="en-US" sz="2400" b="1" dirty="0" smtClean="0">
                <a:solidFill>
                  <a:srgbClr val="FF0000"/>
                </a:solidFill>
              </a:rPr>
              <a:t>マイクロ波周波数標準へのトレーサビリティ</a:t>
            </a:r>
            <a:endParaRPr kumimoji="1" lang="ja-JP" altLang="en-US" sz="2400" b="1" dirty="0">
              <a:solidFill>
                <a:srgbClr val="FF0000"/>
              </a:solidFill>
            </a:endParaRPr>
          </a:p>
        </p:txBody>
      </p:sp>
      <p:sp>
        <p:nvSpPr>
          <p:cNvPr id="29698" name="タイトル 1"/>
          <p:cNvSpPr>
            <a:spLocks noGrp="1"/>
          </p:cNvSpPr>
          <p:nvPr>
            <p:ph type="title" idx="4294967295"/>
          </p:nvPr>
        </p:nvSpPr>
        <p:spPr>
          <a:xfrm>
            <a:off x="720082" y="116632"/>
            <a:ext cx="7740350" cy="1202110"/>
          </a:xfrm>
        </p:spPr>
        <p:txBody>
          <a:bodyPr>
            <a:noAutofit/>
          </a:bodyPr>
          <a:lstStyle/>
          <a:p>
            <a:pPr eaLnBrk="1" hangingPunct="1"/>
            <a:r>
              <a:rPr lang="en-US" altLang="ja-JP" spc="-300" dirty="0" smtClean="0">
                <a:cs typeface="ヒラギノ丸ゴ ProN W4"/>
              </a:rPr>
              <a:t>Dual THz Comb Spectroscopy</a:t>
            </a:r>
            <a:endParaRPr lang="ja-JP" altLang="en-US" sz="3200" spc="-300" dirty="0">
              <a:cs typeface="ヒラギノ丸ゴ ProN W4"/>
            </a:endParaRPr>
          </a:p>
        </p:txBody>
      </p:sp>
      <p:sp>
        <p:nvSpPr>
          <p:cNvPr id="2" name="正方形/長方形 1"/>
          <p:cNvSpPr/>
          <p:nvPr/>
        </p:nvSpPr>
        <p:spPr>
          <a:xfrm>
            <a:off x="3395687" y="995242"/>
            <a:ext cx="2831692" cy="523220"/>
          </a:xfrm>
          <a:prstGeom prst="rect">
            <a:avLst/>
          </a:prstGeom>
          <a:solidFill>
            <a:srgbClr val="7030A0"/>
          </a:solidFill>
          <a:ln>
            <a:noFill/>
          </a:ln>
        </p:spPr>
        <p:txBody>
          <a:bodyPr wrap="square">
            <a:spAutoFit/>
          </a:bodyPr>
          <a:lstStyle/>
          <a:p>
            <a:pPr algn="ctr"/>
            <a:r>
              <a:rPr lang="en-US" altLang="ja-JP" sz="2800" spc="-300" dirty="0" smtClean="0">
                <a:solidFill>
                  <a:schemeClr val="bg1"/>
                </a:solidFill>
                <a:latin typeface="+mj-lt"/>
                <a:cs typeface="Times New Roman" panose="02020603050405020304" pitchFamily="18" charset="0"/>
              </a:rPr>
              <a:t>Frequency Domain</a:t>
            </a:r>
            <a:endParaRPr lang="ja-JP" altLang="en-US" sz="2800" dirty="0">
              <a:solidFill>
                <a:schemeClr val="bg1"/>
              </a:solidFill>
              <a:latin typeface="+mj-lt"/>
              <a:cs typeface="Times New Roman" panose="02020603050405020304" pitchFamily="18" charset="0"/>
            </a:endParaRP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5032" y="1765716"/>
            <a:ext cx="3943786" cy="3968168"/>
          </a:xfrm>
          <a:prstGeom prst="rect">
            <a:avLst/>
          </a:prstGeom>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938" y="1686910"/>
            <a:ext cx="5334702" cy="4032271"/>
          </a:xfrm>
          <a:prstGeom prst="rect">
            <a:avLst/>
          </a:prstGeom>
        </p:spPr>
      </p:pic>
    </p:spTree>
    <p:extLst>
      <p:ext uri="{BB962C8B-B14F-4D97-AF65-F5344CB8AC3E}">
        <p14:creationId xmlns:p14="http://schemas.microsoft.com/office/powerpoint/2010/main" val="355885651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テキスト ボックス 4104"/>
          <p:cNvSpPr txBox="1"/>
          <p:nvPr/>
        </p:nvSpPr>
        <p:spPr>
          <a:xfrm>
            <a:off x="251520" y="5349894"/>
            <a:ext cx="4427109" cy="1200329"/>
          </a:xfrm>
          <a:prstGeom prst="rect">
            <a:avLst/>
          </a:prstGeom>
          <a:solidFill>
            <a:schemeClr val="accent1">
              <a:lumMod val="60000"/>
              <a:lumOff val="40000"/>
            </a:schemeClr>
          </a:solidFill>
        </p:spPr>
        <p:txBody>
          <a:bodyPr wrap="square" rtlCol="0">
            <a:spAutoFit/>
          </a:bodyPr>
          <a:lstStyle/>
          <a:p>
            <a:r>
              <a:rPr kumimoji="1" lang="ja-JP" altLang="en-US" sz="2400" dirty="0" smtClean="0">
                <a:solidFill>
                  <a:srgbClr val="0000FF"/>
                </a:solidFill>
                <a:latin typeface="Times New Roman" panose="02020603050405020304" pitchFamily="18" charset="0"/>
                <a:cs typeface="Times New Roman" panose="02020603050405020304" pitchFamily="18" charset="0"/>
              </a:rPr>
              <a:t>・</a:t>
            </a:r>
            <a:r>
              <a:rPr kumimoji="1" lang="en-US" altLang="ja-JP" sz="2400" dirty="0" smtClean="0">
                <a:solidFill>
                  <a:srgbClr val="0000FF"/>
                </a:solidFill>
                <a:latin typeface="Times New Roman" panose="02020603050405020304" pitchFamily="18" charset="0"/>
                <a:cs typeface="Times New Roman" panose="02020603050405020304" pitchFamily="18" charset="0"/>
              </a:rPr>
              <a:t>No moving parts.</a:t>
            </a:r>
          </a:p>
          <a:p>
            <a:r>
              <a:rPr kumimoji="1" lang="ja-JP" altLang="en-US" sz="2400" dirty="0" smtClean="0">
                <a:solidFill>
                  <a:srgbClr val="0000FF"/>
                </a:solidFill>
                <a:latin typeface="Times New Roman" panose="02020603050405020304" pitchFamily="18" charset="0"/>
                <a:cs typeface="Times New Roman" panose="02020603050405020304" pitchFamily="18" charset="0"/>
              </a:rPr>
              <a:t>・</a:t>
            </a:r>
            <a:r>
              <a:rPr kumimoji="1" lang="en-US" altLang="ja-JP" sz="2400" dirty="0" smtClean="0">
                <a:solidFill>
                  <a:srgbClr val="0000FF"/>
                </a:solidFill>
                <a:latin typeface="Times New Roman" panose="02020603050405020304" pitchFamily="18" charset="0"/>
                <a:cs typeface="Times New Roman" panose="02020603050405020304" pitchFamily="18" charset="0"/>
              </a:rPr>
              <a:t>High spectral resolution.</a:t>
            </a:r>
            <a:endParaRPr lang="en-US" altLang="ja-JP" sz="2400" dirty="0" smtClean="0">
              <a:solidFill>
                <a:srgbClr val="0000FF"/>
              </a:solidFill>
              <a:latin typeface="Times New Roman" panose="02020603050405020304" pitchFamily="18" charset="0"/>
              <a:cs typeface="Times New Roman" panose="02020603050405020304" pitchFamily="18" charset="0"/>
            </a:endParaRPr>
          </a:p>
          <a:p>
            <a:r>
              <a:rPr kumimoji="1" lang="ja-JP" altLang="en-US" sz="2400" dirty="0" smtClean="0">
                <a:solidFill>
                  <a:srgbClr val="0000FF"/>
                </a:solidFill>
                <a:latin typeface="Times New Roman" panose="02020603050405020304" pitchFamily="18" charset="0"/>
                <a:cs typeface="Times New Roman" panose="02020603050405020304" pitchFamily="18" charset="0"/>
              </a:rPr>
              <a:t>・</a:t>
            </a:r>
            <a:r>
              <a:rPr kumimoji="1" lang="en-US" altLang="ja-JP" sz="2400" dirty="0" smtClean="0">
                <a:solidFill>
                  <a:srgbClr val="0000FF"/>
                </a:solidFill>
                <a:latin typeface="Times New Roman" panose="02020603050405020304" pitchFamily="18" charset="0"/>
                <a:cs typeface="Times New Roman" panose="02020603050405020304" pitchFamily="18" charset="0"/>
              </a:rPr>
              <a:t>Measurement time is very fast.</a:t>
            </a:r>
            <a:endParaRPr kumimoji="1" lang="ja-JP" altLang="en-US" sz="2400" dirty="0">
              <a:solidFill>
                <a:srgbClr val="0000FF"/>
              </a:solidFill>
              <a:latin typeface="Times New Roman" panose="02020603050405020304" pitchFamily="18" charset="0"/>
              <a:cs typeface="Times New Roman" panose="02020603050405020304" pitchFamily="18" charset="0"/>
            </a:endParaRPr>
          </a:p>
        </p:txBody>
      </p:sp>
      <p:sp>
        <p:nvSpPr>
          <p:cNvPr id="4106" name="テキスト ボックス 4105"/>
          <p:cNvSpPr txBox="1"/>
          <p:nvPr/>
        </p:nvSpPr>
        <p:spPr>
          <a:xfrm>
            <a:off x="5643696" y="5589240"/>
            <a:ext cx="3322816" cy="1200329"/>
          </a:xfrm>
          <a:prstGeom prst="rect">
            <a:avLst/>
          </a:prstGeom>
          <a:solidFill>
            <a:srgbClr val="FFFF00"/>
          </a:solidFill>
        </p:spPr>
        <p:txBody>
          <a:bodyPr wrap="square" rtlCol="0">
            <a:spAutoFit/>
          </a:bodyPr>
          <a:lstStyle/>
          <a:p>
            <a:pPr algn="just"/>
            <a:r>
              <a:rPr lang="en-US" altLang="ja-JP" sz="2400" b="1" dirty="0">
                <a:solidFill>
                  <a:srgbClr val="FF0000"/>
                </a:solidFill>
                <a:latin typeface="Times New Roman" panose="02020603050405020304" pitchFamily="18" charset="0"/>
                <a:ea typeface="+mj-ea"/>
                <a:cs typeface="Times New Roman" panose="02020603050405020304" pitchFamily="18" charset="0"/>
              </a:rPr>
              <a:t>temporal waveform is </a:t>
            </a:r>
            <a:r>
              <a:rPr lang="en-US" altLang="ja-JP" sz="2400" b="1" dirty="0" smtClean="0">
                <a:solidFill>
                  <a:srgbClr val="FF0000"/>
                </a:solidFill>
                <a:latin typeface="Times New Roman" panose="02020603050405020304" pitchFamily="18" charset="0"/>
                <a:ea typeface="+mj-ea"/>
                <a:cs typeface="Times New Roman" panose="02020603050405020304" pitchFamily="18" charset="0"/>
              </a:rPr>
              <a:t>expanded </a:t>
            </a:r>
            <a:r>
              <a:rPr lang="en-US" altLang="ja-JP" sz="2400" b="1" dirty="0">
                <a:solidFill>
                  <a:srgbClr val="FF0000"/>
                </a:solidFill>
                <a:latin typeface="Times New Roman" panose="02020603050405020304" pitchFamily="18" charset="0"/>
                <a:ea typeface="+mj-ea"/>
                <a:cs typeface="Times New Roman" panose="02020603050405020304" pitchFamily="18" charset="0"/>
              </a:rPr>
              <a:t>to the micro second order</a:t>
            </a:r>
            <a:r>
              <a:rPr lang="en-US" altLang="ja-JP" sz="2400" b="1" dirty="0" smtClean="0">
                <a:solidFill>
                  <a:srgbClr val="FF0000"/>
                </a:solidFill>
                <a:latin typeface="Times New Roman" panose="02020603050405020304" pitchFamily="18" charset="0"/>
                <a:ea typeface="+mj-ea"/>
                <a:cs typeface="Times New Roman" panose="02020603050405020304" pitchFamily="18" charset="0"/>
              </a:rPr>
              <a:t>.</a:t>
            </a:r>
            <a:endParaRPr kumimoji="1" lang="en-US" altLang="ja-JP" sz="2400" b="1" dirty="0" smtClean="0">
              <a:solidFill>
                <a:srgbClr val="FF0000"/>
              </a:solidFill>
              <a:latin typeface="Times New Roman" panose="02020603050405020304" pitchFamily="18" charset="0"/>
              <a:ea typeface="+mj-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0" name="テキスト ボックス 119"/>
              <p:cNvSpPr txBox="1"/>
              <p:nvPr/>
            </p:nvSpPr>
            <p:spPr>
              <a:xfrm>
                <a:off x="5508104" y="4897961"/>
                <a:ext cx="3414538" cy="691279"/>
              </a:xfrm>
              <a:prstGeom prst="rect">
                <a:avLst/>
              </a:prstGeom>
              <a:noFill/>
            </p:spPr>
            <p:txBody>
              <a:bodyPr wrap="square" rtlCol="0">
                <a:spAutoFit/>
              </a:bodyPr>
              <a:lstStyle/>
              <a:p>
                <a:pPr algn="ctr"/>
                <a:r>
                  <a:rPr kumimoji="1" lang="en-US" altLang="ja-JP" sz="2000" dirty="0" smtClean="0">
                    <a:solidFill>
                      <a:schemeClr val="tx1"/>
                    </a:solidFill>
                    <a:latin typeface="Times New Roman" panose="02020603050405020304" pitchFamily="18" charset="0"/>
                    <a:cs typeface="Times New Roman" panose="02020603050405020304" pitchFamily="18" charset="0"/>
                  </a:rPr>
                  <a:t>Conversion factor</a:t>
                </a:r>
                <a:r>
                  <a:rPr lang="ja-JP" altLang="en-US" sz="20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kumimoji="1" lang="en-US" altLang="ja-JP" sz="2400" i="1" smtClean="0">
                            <a:solidFill>
                              <a:schemeClr val="tx1"/>
                            </a:solidFill>
                            <a:latin typeface="Cambria Math"/>
                          </a:rPr>
                        </m:ctrlPr>
                      </m:fPr>
                      <m:num>
                        <m:sSub>
                          <m:sSubPr>
                            <m:ctrlPr>
                              <a:rPr kumimoji="1" lang="en-US" altLang="ja-JP" sz="2400" i="1" smtClean="0">
                                <a:solidFill>
                                  <a:schemeClr val="tx1"/>
                                </a:solidFill>
                                <a:latin typeface="Cambria Math"/>
                              </a:rPr>
                            </m:ctrlPr>
                          </m:sSubPr>
                          <m:e>
                            <m:r>
                              <a:rPr kumimoji="1" lang="ja-JP" altLang="en-US" sz="2400" b="0" i="1" smtClean="0">
                                <a:solidFill>
                                  <a:schemeClr val="tx1"/>
                                </a:solidFill>
                                <a:latin typeface="Cambria Math"/>
                              </a:rPr>
                              <m:t>𝑓</m:t>
                            </m:r>
                          </m:e>
                          <m:sub>
                            <m:r>
                              <a:rPr kumimoji="1" lang="en-US" altLang="ja-JP" sz="2400" b="0" i="1" smtClean="0">
                                <a:solidFill>
                                  <a:schemeClr val="tx1"/>
                                </a:solidFill>
                                <a:latin typeface="Cambria Math"/>
                              </a:rPr>
                              <m:t>𝑟𝑒𝑝</m:t>
                            </m:r>
                            <m:r>
                              <a:rPr kumimoji="1" lang="en-US" altLang="ja-JP" sz="2400" b="0" i="1" smtClean="0">
                                <a:solidFill>
                                  <a:schemeClr val="tx1"/>
                                </a:solidFill>
                                <a:latin typeface="Cambria Math"/>
                              </a:rPr>
                              <m:t>1</m:t>
                            </m:r>
                          </m:sub>
                        </m:sSub>
                      </m:num>
                      <m:den>
                        <m:r>
                          <m:rPr>
                            <m:sty m:val="p"/>
                          </m:rPr>
                          <a:rPr kumimoji="1" lang="en-US" altLang="ja-JP" sz="2400" b="0" i="0" smtClean="0">
                            <a:solidFill>
                              <a:schemeClr val="tx1"/>
                            </a:solidFill>
                            <a:latin typeface="Cambria Math"/>
                          </a:rPr>
                          <m:t>Δ</m:t>
                        </m:r>
                        <m:r>
                          <a:rPr kumimoji="1" lang="ja-JP" altLang="en-US" sz="2400" b="0" i="1" smtClean="0">
                            <a:solidFill>
                              <a:schemeClr val="tx1"/>
                            </a:solidFill>
                            <a:latin typeface="Cambria Math"/>
                          </a:rPr>
                          <m:t>𝑓</m:t>
                        </m:r>
                        <m:r>
                          <m:rPr>
                            <m:nor/>
                          </m:rPr>
                          <a:rPr lang="en-US" altLang="ja-JP" sz="2000" baseline="-25000" dirty="0">
                            <a:solidFill>
                              <a:schemeClr val="tx1"/>
                            </a:solidFill>
                            <a:latin typeface="Times New Roman" panose="02020603050405020304" pitchFamily="18" charset="0"/>
                            <a:cs typeface="Times New Roman" panose="02020603050405020304" pitchFamily="18" charset="0"/>
                          </a:rPr>
                          <m:t>rep</m:t>
                        </m:r>
                      </m:den>
                    </m:f>
                  </m:oMath>
                </a14:m>
                <a:endParaRPr kumimoji="1" lang="ja-JP" altLang="en-US" sz="2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20" name="テキスト ボックス 119"/>
              <p:cNvSpPr txBox="1">
                <a:spLocks noRot="1" noChangeAspect="1" noMove="1" noResize="1" noEditPoints="1" noAdjustHandles="1" noChangeArrowheads="1" noChangeShapeType="1" noTextEdit="1"/>
              </p:cNvSpPr>
              <p:nvPr/>
            </p:nvSpPr>
            <p:spPr>
              <a:xfrm>
                <a:off x="5508104" y="4897961"/>
                <a:ext cx="3414538" cy="691279"/>
              </a:xfrm>
              <a:prstGeom prst="rect">
                <a:avLst/>
              </a:prstGeom>
              <a:blipFill rotWithShape="1">
                <a:blip r:embed="rId3"/>
                <a:stretch>
                  <a:fillRect/>
                </a:stretch>
              </a:blipFill>
            </p:spPr>
            <p:txBody>
              <a:bodyPr/>
              <a:lstStyle/>
              <a:p>
                <a:r>
                  <a:rPr lang="ja-JP" altLang="en-US">
                    <a:noFill/>
                  </a:rPr>
                  <a:t> </a:t>
                </a:r>
              </a:p>
            </p:txBody>
          </p:sp>
        </mc:Fallback>
      </mc:AlternateContent>
      <p:sp>
        <p:nvSpPr>
          <p:cNvPr id="5" name="正方形/長方形 4"/>
          <p:cNvSpPr/>
          <p:nvPr/>
        </p:nvSpPr>
        <p:spPr>
          <a:xfrm>
            <a:off x="829209" y="6550223"/>
            <a:ext cx="3948964" cy="307777"/>
          </a:xfrm>
          <a:prstGeom prst="rect">
            <a:avLst/>
          </a:prstGeom>
        </p:spPr>
        <p:txBody>
          <a:bodyPr wrap="square">
            <a:spAutoFit/>
          </a:bodyPr>
          <a:lstStyle/>
          <a:p>
            <a:r>
              <a:rPr lang="fr-FR" altLang="ja-JP" sz="1400" i="1" dirty="0"/>
              <a:t>ref) </a:t>
            </a:r>
            <a:r>
              <a:rPr lang="fr-FR" altLang="ja-JP" sz="1400" i="1" dirty="0" err="1" smtClean="0"/>
              <a:t>Appl</a:t>
            </a:r>
            <a:r>
              <a:rPr lang="fr-FR" altLang="ja-JP" sz="1400" i="1" dirty="0" smtClean="0"/>
              <a:t>. Phys</a:t>
            </a:r>
            <a:r>
              <a:rPr lang="fr-FR" altLang="ja-JP" sz="1400" i="1" dirty="0"/>
              <a:t>. Lett. </a:t>
            </a:r>
            <a:r>
              <a:rPr lang="fr-FR" altLang="ja-JP" sz="1400" i="1" dirty="0" smtClean="0"/>
              <a:t>87, 061101 </a:t>
            </a:r>
            <a:r>
              <a:rPr lang="fr-FR" altLang="ja-JP" sz="1400" i="1" dirty="0"/>
              <a:t>(2005). </a:t>
            </a:r>
            <a:endParaRPr lang="ja-JP" altLang="en-US" sz="1400" i="1" dirty="0"/>
          </a:p>
        </p:txBody>
      </p:sp>
      <p:grpSp>
        <p:nvGrpSpPr>
          <p:cNvPr id="4130" name="グループ化 4129"/>
          <p:cNvGrpSpPr/>
          <p:nvPr/>
        </p:nvGrpSpPr>
        <p:grpSpPr>
          <a:xfrm>
            <a:off x="4310472" y="1698546"/>
            <a:ext cx="4735637" cy="3143678"/>
            <a:chOff x="4283968" y="1431235"/>
            <a:chExt cx="4735637" cy="3143678"/>
          </a:xfrm>
        </p:grpSpPr>
        <p:sp>
          <p:nvSpPr>
            <p:cNvPr id="4103" name="テキスト ボックス 4102"/>
            <p:cNvSpPr txBox="1"/>
            <p:nvPr/>
          </p:nvSpPr>
          <p:spPr>
            <a:xfrm>
              <a:off x="4283968" y="3500173"/>
              <a:ext cx="1521523" cy="646331"/>
            </a:xfrm>
            <a:prstGeom prst="rect">
              <a:avLst/>
            </a:prstGeom>
            <a:noFill/>
          </p:spPr>
          <p:txBody>
            <a:bodyPr wrap="square" rtlCol="0">
              <a:spAutoFit/>
            </a:bodyPr>
            <a:lstStyle/>
            <a:p>
              <a:pPr algn="ctr"/>
              <a:r>
                <a:rPr lang="en-US" altLang="ja-JP" dirty="0" smtClean="0"/>
                <a:t>m</a:t>
              </a:r>
              <a:r>
                <a:rPr kumimoji="1" lang="en-US" altLang="ja-JP" dirty="0" smtClean="0"/>
                <a:t>easured</a:t>
              </a:r>
            </a:p>
            <a:p>
              <a:pPr algn="ctr"/>
              <a:r>
                <a:rPr kumimoji="1" lang="en-US" altLang="ja-JP" dirty="0" smtClean="0"/>
                <a:t>signal</a:t>
              </a:r>
              <a:endParaRPr kumimoji="1" lang="ja-JP" altLang="en-US" dirty="0"/>
            </a:p>
          </p:txBody>
        </p:sp>
        <p:cxnSp>
          <p:nvCxnSpPr>
            <p:cNvPr id="143" name="直線コネクタ 142"/>
            <p:cNvCxnSpPr/>
            <p:nvPr/>
          </p:nvCxnSpPr>
          <p:spPr>
            <a:xfrm flipH="1">
              <a:off x="8062353" y="3763125"/>
              <a:ext cx="271039"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9" name="直線コネクタ 148"/>
            <p:cNvCxnSpPr/>
            <p:nvPr/>
          </p:nvCxnSpPr>
          <p:spPr>
            <a:xfrm>
              <a:off x="8068050" y="1776022"/>
              <a:ext cx="260519" cy="0"/>
            </a:xfrm>
            <a:prstGeom prst="line">
              <a:avLst/>
            </a:prstGeom>
            <a:ln>
              <a:prstDash val="solid"/>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a:off x="5633618" y="4534326"/>
              <a:ext cx="3027704" cy="0"/>
            </a:xfrm>
            <a:prstGeom prst="straightConnector1">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58" name="グループ化 57"/>
            <p:cNvGrpSpPr/>
            <p:nvPr/>
          </p:nvGrpSpPr>
          <p:grpSpPr>
            <a:xfrm>
              <a:off x="5472671" y="1465424"/>
              <a:ext cx="2590973" cy="625967"/>
              <a:chOff x="5382621" y="1977798"/>
              <a:chExt cx="2699324" cy="652144"/>
            </a:xfrm>
          </p:grpSpPr>
          <p:cxnSp>
            <p:nvCxnSpPr>
              <p:cNvPr id="76" name="直線コネクタ 75"/>
              <p:cNvCxnSpPr/>
              <p:nvPr/>
            </p:nvCxnSpPr>
            <p:spPr>
              <a:xfrm>
                <a:off x="5382621" y="2307104"/>
                <a:ext cx="161901"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77" name="グループ化 76"/>
              <p:cNvGrpSpPr/>
              <p:nvPr/>
            </p:nvGrpSpPr>
            <p:grpSpPr>
              <a:xfrm>
                <a:off x="5542710" y="1977798"/>
                <a:ext cx="343314" cy="648072"/>
                <a:chOff x="5371920" y="1664803"/>
                <a:chExt cx="343314" cy="648072"/>
              </a:xfrm>
            </p:grpSpPr>
            <p:cxnSp>
              <p:nvCxnSpPr>
                <p:cNvPr id="99" name="直線コネクタ 98"/>
                <p:cNvCxnSpPr/>
                <p:nvPr/>
              </p:nvCxnSpPr>
              <p:spPr>
                <a:xfrm rot="900000">
                  <a:off x="5544012" y="1664803"/>
                  <a:ext cx="0" cy="648072"/>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a:off x="5371920" y="1990475"/>
                  <a:ext cx="83428" cy="311359"/>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5630073" y="1682750"/>
                  <a:ext cx="85161" cy="317825"/>
                </a:xfrm>
                <a:prstGeom prst="line">
                  <a:avLst/>
                </a:prstGeom>
                <a:ln w="22225"/>
              </p:spPr>
              <p:style>
                <a:lnRef idx="1">
                  <a:schemeClr val="accent1"/>
                </a:lnRef>
                <a:fillRef idx="0">
                  <a:schemeClr val="accent1"/>
                </a:fillRef>
                <a:effectRef idx="0">
                  <a:schemeClr val="accent1"/>
                </a:effectRef>
                <a:fontRef idx="minor">
                  <a:schemeClr val="tx1"/>
                </a:fontRef>
              </p:style>
            </p:cxnSp>
          </p:grpSp>
          <p:cxnSp>
            <p:nvCxnSpPr>
              <p:cNvPr id="78" name="直線コネクタ 77"/>
              <p:cNvCxnSpPr/>
              <p:nvPr/>
            </p:nvCxnSpPr>
            <p:spPr>
              <a:xfrm>
                <a:off x="5884291" y="2309623"/>
                <a:ext cx="205074"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79" name="グループ化 78"/>
              <p:cNvGrpSpPr/>
              <p:nvPr/>
            </p:nvGrpSpPr>
            <p:grpSpPr>
              <a:xfrm>
                <a:off x="6088581" y="1981870"/>
                <a:ext cx="342885" cy="648072"/>
                <a:chOff x="5279822" y="1664803"/>
                <a:chExt cx="342885" cy="648072"/>
              </a:xfrm>
            </p:grpSpPr>
            <p:cxnSp>
              <p:nvCxnSpPr>
                <p:cNvPr id="96" name="直線コネクタ 95"/>
                <p:cNvCxnSpPr/>
                <p:nvPr/>
              </p:nvCxnSpPr>
              <p:spPr>
                <a:xfrm rot="900000">
                  <a:off x="5451914" y="1664803"/>
                  <a:ext cx="0" cy="648072"/>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5279822" y="1990475"/>
                  <a:ext cx="83428" cy="311359"/>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5539279" y="1682750"/>
                  <a:ext cx="83428" cy="311359"/>
                </a:xfrm>
                <a:prstGeom prst="line">
                  <a:avLst/>
                </a:prstGeom>
                <a:ln w="22225"/>
              </p:spPr>
              <p:style>
                <a:lnRef idx="1">
                  <a:schemeClr val="accent1"/>
                </a:lnRef>
                <a:fillRef idx="0">
                  <a:schemeClr val="accent1"/>
                </a:fillRef>
                <a:effectRef idx="0">
                  <a:schemeClr val="accent1"/>
                </a:effectRef>
                <a:fontRef idx="minor">
                  <a:schemeClr val="tx1"/>
                </a:fontRef>
              </p:style>
            </p:cxnSp>
          </p:grpSp>
          <p:grpSp>
            <p:nvGrpSpPr>
              <p:cNvPr id="81" name="グループ化 80"/>
              <p:cNvGrpSpPr/>
              <p:nvPr/>
            </p:nvGrpSpPr>
            <p:grpSpPr>
              <a:xfrm>
                <a:off x="6645595" y="1977798"/>
                <a:ext cx="341581" cy="648072"/>
                <a:chOff x="5195150" y="1664803"/>
                <a:chExt cx="341581" cy="648072"/>
              </a:xfrm>
            </p:grpSpPr>
            <p:cxnSp>
              <p:nvCxnSpPr>
                <p:cNvPr id="93" name="直線コネクタ 92"/>
                <p:cNvCxnSpPr/>
                <p:nvPr/>
              </p:nvCxnSpPr>
              <p:spPr>
                <a:xfrm rot="900000">
                  <a:off x="5367242" y="1664803"/>
                  <a:ext cx="0" cy="648072"/>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5195150" y="1990475"/>
                  <a:ext cx="83428" cy="311359"/>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a:off x="5453303" y="1682750"/>
                  <a:ext cx="83428" cy="311359"/>
                </a:xfrm>
                <a:prstGeom prst="line">
                  <a:avLst/>
                </a:prstGeom>
                <a:ln w="22225"/>
              </p:spPr>
              <p:style>
                <a:lnRef idx="1">
                  <a:schemeClr val="accent1"/>
                </a:lnRef>
                <a:fillRef idx="0">
                  <a:schemeClr val="accent1"/>
                </a:fillRef>
                <a:effectRef idx="0">
                  <a:schemeClr val="accent1"/>
                </a:effectRef>
                <a:fontRef idx="minor">
                  <a:schemeClr val="tx1"/>
                </a:fontRef>
              </p:style>
            </p:cxnSp>
          </p:grpSp>
          <p:grpSp>
            <p:nvGrpSpPr>
              <p:cNvPr id="83" name="グループ化 82"/>
              <p:cNvGrpSpPr/>
              <p:nvPr/>
            </p:nvGrpSpPr>
            <p:grpSpPr>
              <a:xfrm>
                <a:off x="7193084" y="1977967"/>
                <a:ext cx="341581" cy="648072"/>
                <a:chOff x="5100953" y="1657183"/>
                <a:chExt cx="341581" cy="648072"/>
              </a:xfrm>
            </p:grpSpPr>
            <p:cxnSp>
              <p:nvCxnSpPr>
                <p:cNvPr id="90" name="直線コネクタ 89"/>
                <p:cNvCxnSpPr/>
                <p:nvPr/>
              </p:nvCxnSpPr>
              <p:spPr>
                <a:xfrm rot="900000">
                  <a:off x="5273045" y="1657183"/>
                  <a:ext cx="0" cy="648072"/>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a:off x="5100953" y="1982855"/>
                  <a:ext cx="83428" cy="311359"/>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5359106" y="1675130"/>
                  <a:ext cx="83428" cy="311359"/>
                </a:xfrm>
                <a:prstGeom prst="line">
                  <a:avLst/>
                </a:prstGeom>
                <a:ln w="22225"/>
              </p:spPr>
              <p:style>
                <a:lnRef idx="1">
                  <a:schemeClr val="accent1"/>
                </a:lnRef>
                <a:fillRef idx="0">
                  <a:schemeClr val="accent1"/>
                </a:fillRef>
                <a:effectRef idx="0">
                  <a:schemeClr val="accent1"/>
                </a:effectRef>
                <a:fontRef idx="minor">
                  <a:schemeClr val="tx1"/>
                </a:fontRef>
              </p:style>
            </p:cxnSp>
          </p:grpSp>
          <p:grpSp>
            <p:nvGrpSpPr>
              <p:cNvPr id="85" name="グループ化 84"/>
              <p:cNvGrpSpPr/>
              <p:nvPr/>
            </p:nvGrpSpPr>
            <p:grpSpPr>
              <a:xfrm>
                <a:off x="7740364" y="1981777"/>
                <a:ext cx="341581" cy="648072"/>
                <a:chOff x="5010264" y="1660993"/>
                <a:chExt cx="341581" cy="648072"/>
              </a:xfrm>
            </p:grpSpPr>
            <p:cxnSp>
              <p:nvCxnSpPr>
                <p:cNvPr id="87" name="直線コネクタ 86"/>
                <p:cNvCxnSpPr/>
                <p:nvPr/>
              </p:nvCxnSpPr>
              <p:spPr>
                <a:xfrm rot="900000">
                  <a:off x="5182356" y="1660993"/>
                  <a:ext cx="0" cy="648072"/>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5010264" y="1986665"/>
                  <a:ext cx="83428" cy="311359"/>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5268417" y="1678940"/>
                  <a:ext cx="83428" cy="311359"/>
                </a:xfrm>
                <a:prstGeom prst="line">
                  <a:avLst/>
                </a:prstGeom>
                <a:ln w="22225"/>
              </p:spPr>
              <p:style>
                <a:lnRef idx="1">
                  <a:schemeClr val="accent1"/>
                </a:lnRef>
                <a:fillRef idx="0">
                  <a:schemeClr val="accent1"/>
                </a:fillRef>
                <a:effectRef idx="0">
                  <a:schemeClr val="accent1"/>
                </a:effectRef>
                <a:fontRef idx="minor">
                  <a:schemeClr val="tx1"/>
                </a:fontRef>
              </p:style>
            </p:cxnSp>
          </p:grpSp>
        </p:grpSp>
        <p:cxnSp>
          <p:nvCxnSpPr>
            <p:cNvPr id="70" name="直線コネクタ 69"/>
            <p:cNvCxnSpPr/>
            <p:nvPr/>
          </p:nvCxnSpPr>
          <p:spPr>
            <a:xfrm>
              <a:off x="5525865" y="3068128"/>
              <a:ext cx="278823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5617192" y="2515187"/>
              <a:ext cx="0" cy="55294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6233673" y="2515187"/>
              <a:ext cx="0" cy="55294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6855732" y="2515187"/>
              <a:ext cx="0" cy="55294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7461700" y="2515187"/>
              <a:ext cx="0" cy="55294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8060354" y="2515187"/>
              <a:ext cx="0" cy="55294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5626334" y="1824011"/>
              <a:ext cx="0" cy="689607"/>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6234977" y="2109467"/>
              <a:ext cx="0" cy="396837"/>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6858463" y="1816068"/>
              <a:ext cx="0" cy="689607"/>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7458743" y="1527263"/>
              <a:ext cx="0" cy="987923"/>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8059986" y="1819938"/>
              <a:ext cx="0" cy="689607"/>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5" name="円/楕円 64"/>
            <p:cNvSpPr/>
            <p:nvPr/>
          </p:nvSpPr>
          <p:spPr>
            <a:xfrm flipH="1" flipV="1">
              <a:off x="5586607" y="1747475"/>
              <a:ext cx="77135" cy="771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p:nvSpPr>
          <p:spPr>
            <a:xfrm flipH="1" flipV="1">
              <a:off x="6194937" y="2025398"/>
              <a:ext cx="77135" cy="771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円/楕円 66"/>
            <p:cNvSpPr/>
            <p:nvPr/>
          </p:nvSpPr>
          <p:spPr>
            <a:xfrm flipH="1" flipV="1">
              <a:off x="6816237" y="1750420"/>
              <a:ext cx="77135" cy="771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p:cNvSpPr/>
            <p:nvPr/>
          </p:nvSpPr>
          <p:spPr>
            <a:xfrm flipH="1" flipV="1">
              <a:off x="7419307" y="1440588"/>
              <a:ext cx="77135" cy="771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楕円 68"/>
            <p:cNvSpPr/>
            <p:nvPr/>
          </p:nvSpPr>
          <p:spPr>
            <a:xfrm flipH="1" flipV="1">
              <a:off x="8023784" y="1741429"/>
              <a:ext cx="77135" cy="771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4" name="グループ化 43"/>
            <p:cNvGrpSpPr/>
            <p:nvPr/>
          </p:nvGrpSpPr>
          <p:grpSpPr>
            <a:xfrm>
              <a:off x="5588947" y="3060110"/>
              <a:ext cx="2513532" cy="1117138"/>
              <a:chOff x="5302738" y="3573016"/>
              <a:chExt cx="2618644" cy="1163855"/>
            </a:xfrm>
          </p:grpSpPr>
          <p:cxnSp>
            <p:nvCxnSpPr>
              <p:cNvPr id="55" name="直線コネクタ 54"/>
              <p:cNvCxnSpPr/>
              <p:nvPr/>
            </p:nvCxnSpPr>
            <p:spPr>
              <a:xfrm flipV="1">
                <a:off x="5979784" y="3872174"/>
                <a:ext cx="1291590" cy="83058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7263754" y="3887414"/>
                <a:ext cx="624840" cy="41910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5364564" y="4312233"/>
                <a:ext cx="615220" cy="38290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a:off x="5343501" y="3581369"/>
                <a:ext cx="0" cy="670911"/>
              </a:xfrm>
              <a:prstGeom prst="straightConnector1">
                <a:avLst/>
              </a:prstGeom>
              <a:ln w="2222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48" name="円/楕円 47"/>
              <p:cNvSpPr/>
              <p:nvPr/>
            </p:nvSpPr>
            <p:spPr>
              <a:xfrm flipH="1" flipV="1">
                <a:off x="5302738" y="4254300"/>
                <a:ext cx="80361" cy="8036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9" name="直線矢印コネクタ 48"/>
              <p:cNvCxnSpPr/>
              <p:nvPr/>
            </p:nvCxnSpPr>
            <p:spPr>
              <a:xfrm>
                <a:off x="5978618" y="3607605"/>
                <a:ext cx="0" cy="1053917"/>
              </a:xfrm>
              <a:prstGeom prst="straightConnector1">
                <a:avLst/>
              </a:prstGeom>
              <a:ln w="2222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50" name="円/楕円 49"/>
              <p:cNvSpPr/>
              <p:nvPr/>
            </p:nvSpPr>
            <p:spPr>
              <a:xfrm flipH="1" flipV="1">
                <a:off x="5940518" y="4656510"/>
                <a:ext cx="80361" cy="8036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 name="直線矢印コネクタ 50"/>
              <p:cNvCxnSpPr/>
              <p:nvPr/>
            </p:nvCxnSpPr>
            <p:spPr>
              <a:xfrm>
                <a:off x="7255712" y="3600419"/>
                <a:ext cx="0" cy="245085"/>
              </a:xfrm>
              <a:prstGeom prst="straightConnector1">
                <a:avLst/>
              </a:prstGeom>
              <a:ln w="2222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7880924" y="3588989"/>
                <a:ext cx="0" cy="670911"/>
              </a:xfrm>
              <a:prstGeom prst="straightConnector1">
                <a:avLst/>
              </a:prstGeom>
              <a:ln w="2222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53" name="円/楕円 52"/>
              <p:cNvSpPr/>
              <p:nvPr/>
            </p:nvSpPr>
            <p:spPr>
              <a:xfrm flipH="1" flipV="1">
                <a:off x="7841021" y="4265250"/>
                <a:ext cx="80361" cy="8036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4" name="直線矢印コネクタ 53"/>
              <p:cNvCxnSpPr/>
              <p:nvPr/>
            </p:nvCxnSpPr>
            <p:spPr>
              <a:xfrm>
                <a:off x="6626690" y="3573016"/>
                <a:ext cx="0" cy="686564"/>
              </a:xfrm>
              <a:prstGeom prst="straightConnector1">
                <a:avLst/>
              </a:prstGeom>
              <a:ln w="2222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56" name="円/楕円 55"/>
              <p:cNvSpPr/>
              <p:nvPr/>
            </p:nvSpPr>
            <p:spPr>
              <a:xfrm flipH="1" flipV="1">
                <a:off x="7218112" y="3839940"/>
                <a:ext cx="80361" cy="8036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p:nvSpPr>
            <p:spPr>
              <a:xfrm flipH="1" flipV="1">
                <a:off x="6588590" y="4244660"/>
                <a:ext cx="80361" cy="8036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41" name="直線コネクタ 40"/>
            <p:cNvCxnSpPr/>
            <p:nvPr/>
          </p:nvCxnSpPr>
          <p:spPr>
            <a:xfrm>
              <a:off x="5633618" y="3775602"/>
              <a:ext cx="0" cy="760978"/>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8667462" y="3791182"/>
              <a:ext cx="0" cy="742809"/>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5715096" y="4147990"/>
              <a:ext cx="999457" cy="426923"/>
            </a:xfrm>
            <a:prstGeom prst="rect">
              <a:avLst/>
            </a:prstGeom>
            <a:noFill/>
          </p:spPr>
          <p:txBody>
            <a:bodyPr wrap="square" rtlCol="0">
              <a:spAutoFit/>
            </a:bodyPr>
            <a:lstStyle/>
            <a:p>
              <a:pPr algn="ctr"/>
              <a:r>
                <a:rPr kumimoji="1" lang="en-US" altLang="ja-JP" dirty="0" smtClean="0"/>
                <a:t>1/</a:t>
              </a:r>
              <a:r>
                <a:rPr kumimoji="1" lang="en-US" altLang="ja-JP" dirty="0" err="1" smtClean="0"/>
                <a:t>Δf</a:t>
              </a:r>
              <a:r>
                <a:rPr kumimoji="1" lang="en-US" altLang="ja-JP" baseline="-25000" dirty="0" err="1" smtClean="0"/>
                <a:t>rep</a:t>
              </a:r>
              <a:endParaRPr kumimoji="1" lang="ja-JP" altLang="en-US" baseline="-25000" dirty="0"/>
            </a:p>
          </p:txBody>
        </p:sp>
        <p:sp>
          <p:nvSpPr>
            <p:cNvPr id="4102" name="テキスト ボックス 4101"/>
            <p:cNvSpPr txBox="1"/>
            <p:nvPr/>
          </p:nvSpPr>
          <p:spPr>
            <a:xfrm>
              <a:off x="4631619" y="1431235"/>
              <a:ext cx="885573" cy="620387"/>
            </a:xfrm>
            <a:prstGeom prst="rect">
              <a:avLst/>
            </a:prstGeom>
            <a:noFill/>
          </p:spPr>
          <p:txBody>
            <a:bodyPr wrap="square" rtlCol="0">
              <a:spAutoFit/>
            </a:bodyPr>
            <a:lstStyle/>
            <a:p>
              <a:pPr algn="ctr"/>
              <a:r>
                <a:rPr kumimoji="1" lang="en-US" altLang="ja-JP" dirty="0" smtClean="0">
                  <a:solidFill>
                    <a:srgbClr val="0070C0"/>
                  </a:solidFill>
                  <a:latin typeface="Century" pitchFamily="18" charset="0"/>
                </a:rPr>
                <a:t>THz</a:t>
              </a:r>
              <a:r>
                <a:rPr kumimoji="1" lang="ja-JP" altLang="en-US" dirty="0" smtClean="0">
                  <a:solidFill>
                    <a:srgbClr val="0070C0"/>
                  </a:solidFill>
                  <a:latin typeface="Century" pitchFamily="18" charset="0"/>
                </a:rPr>
                <a:t>　</a:t>
              </a:r>
              <a:r>
                <a:rPr kumimoji="1" lang="en-US" altLang="ja-JP" dirty="0" smtClean="0">
                  <a:solidFill>
                    <a:srgbClr val="0070C0"/>
                  </a:solidFill>
                  <a:latin typeface="Century" pitchFamily="18" charset="0"/>
                </a:rPr>
                <a:t>pulse</a:t>
              </a:r>
              <a:endParaRPr kumimoji="1" lang="ja-JP" altLang="en-US" dirty="0">
                <a:solidFill>
                  <a:srgbClr val="0070C0"/>
                </a:solidFill>
                <a:latin typeface="Century" pitchFamily="18" charset="0"/>
              </a:endParaRPr>
            </a:p>
          </p:txBody>
        </p:sp>
        <p:sp>
          <p:nvSpPr>
            <p:cNvPr id="109" name="テキスト ボックス 108"/>
            <p:cNvSpPr txBox="1"/>
            <p:nvPr/>
          </p:nvSpPr>
          <p:spPr>
            <a:xfrm>
              <a:off x="4572000" y="2481463"/>
              <a:ext cx="1030452" cy="721898"/>
            </a:xfrm>
            <a:prstGeom prst="rect">
              <a:avLst/>
            </a:prstGeom>
            <a:noFill/>
          </p:spPr>
          <p:txBody>
            <a:bodyPr wrap="square" rtlCol="0">
              <a:spAutoFit/>
            </a:bodyPr>
            <a:lstStyle/>
            <a:p>
              <a:pPr algn="ctr"/>
              <a:r>
                <a:rPr kumimoji="1" lang="en-US" altLang="ja-JP" dirty="0" smtClean="0"/>
                <a:t>Probe</a:t>
              </a:r>
            </a:p>
            <a:p>
              <a:pPr algn="ctr"/>
              <a:r>
                <a:rPr kumimoji="1" lang="en-US" altLang="ja-JP" dirty="0" smtClean="0"/>
                <a:t>pulse</a:t>
              </a:r>
              <a:endParaRPr kumimoji="1" lang="ja-JP" altLang="en-US" dirty="0"/>
            </a:p>
          </p:txBody>
        </p:sp>
        <p:cxnSp>
          <p:nvCxnSpPr>
            <p:cNvPr id="119" name="直線コネクタ 118"/>
            <p:cNvCxnSpPr/>
            <p:nvPr/>
          </p:nvCxnSpPr>
          <p:spPr>
            <a:xfrm>
              <a:off x="6149698" y="1788988"/>
              <a:ext cx="0" cy="1286276"/>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12" name="直線矢印コネクタ 4111"/>
            <p:cNvCxnSpPr/>
            <p:nvPr/>
          </p:nvCxnSpPr>
          <p:spPr>
            <a:xfrm>
              <a:off x="5910394" y="2598083"/>
              <a:ext cx="225372" cy="109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3" name="直線矢印コネクタ 122"/>
            <p:cNvCxnSpPr/>
            <p:nvPr/>
          </p:nvCxnSpPr>
          <p:spPr>
            <a:xfrm flipH="1">
              <a:off x="6226720" y="2609072"/>
              <a:ext cx="19034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5" name="直線矢印コネクタ 124"/>
            <p:cNvCxnSpPr/>
            <p:nvPr/>
          </p:nvCxnSpPr>
          <p:spPr>
            <a:xfrm>
              <a:off x="6495882" y="2603577"/>
              <a:ext cx="18025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6" name="直線矢印コネクタ 125"/>
            <p:cNvCxnSpPr/>
            <p:nvPr/>
          </p:nvCxnSpPr>
          <p:spPr>
            <a:xfrm flipH="1">
              <a:off x="6859914" y="2609072"/>
              <a:ext cx="15785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6676136" y="1781932"/>
              <a:ext cx="0" cy="1286276"/>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7201320" y="1791178"/>
              <a:ext cx="0" cy="1286276"/>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4" name="直線矢印コネクタ 133"/>
            <p:cNvCxnSpPr/>
            <p:nvPr/>
          </p:nvCxnSpPr>
          <p:spPr>
            <a:xfrm>
              <a:off x="7061656" y="2607722"/>
              <a:ext cx="14913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5" name="直線矢印コネクタ 134"/>
            <p:cNvCxnSpPr/>
            <p:nvPr/>
          </p:nvCxnSpPr>
          <p:spPr>
            <a:xfrm flipH="1">
              <a:off x="7454387" y="2613216"/>
              <a:ext cx="13754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6564678" y="4128896"/>
              <a:ext cx="2337892" cy="408549"/>
            </a:xfrm>
            <a:prstGeom prst="rect">
              <a:avLst/>
            </a:prstGeom>
            <a:noFill/>
          </p:spPr>
          <p:txBody>
            <a:bodyPr wrap="square" rtlCol="0">
              <a:spAutoFit/>
            </a:bodyPr>
            <a:lstStyle/>
            <a:p>
              <a:r>
                <a:rPr kumimoji="1" lang="en-US" altLang="ja-JP" dirty="0" smtClean="0"/>
                <a:t>(</a:t>
              </a:r>
              <a:r>
                <a:rPr kumimoji="1" lang="en-US" altLang="ja-JP" dirty="0" err="1" smtClean="0"/>
                <a:t>Δf</a:t>
              </a:r>
              <a:r>
                <a:rPr lang="en-US" altLang="ja-JP" baseline="-25000" dirty="0" err="1">
                  <a:latin typeface="Times New Roman" panose="02020603050405020304" pitchFamily="18" charset="0"/>
                  <a:cs typeface="Times New Roman" panose="02020603050405020304" pitchFamily="18" charset="0"/>
                </a:rPr>
                <a:t>rep</a:t>
              </a:r>
              <a:r>
                <a:rPr kumimoji="1" lang="ja-JP" altLang="en-US" dirty="0" smtClean="0"/>
                <a:t>＝</a:t>
              </a:r>
              <a:r>
                <a:rPr kumimoji="1" lang="en-US" altLang="ja-JP" dirty="0" smtClean="0"/>
                <a:t>f</a:t>
              </a:r>
              <a:r>
                <a:rPr kumimoji="1" lang="en-US" altLang="ja-JP" baseline="-25000" dirty="0" smtClean="0"/>
                <a:t>rep1</a:t>
              </a:r>
              <a:r>
                <a:rPr kumimoji="1" lang="en-US" altLang="ja-JP" dirty="0" smtClean="0"/>
                <a:t>-f</a:t>
              </a:r>
              <a:r>
                <a:rPr kumimoji="1" lang="en-US" altLang="ja-JP" baseline="-25000" dirty="0" smtClean="0"/>
                <a:t>rep2</a:t>
              </a:r>
              <a:r>
                <a:rPr kumimoji="1" lang="en-US" altLang="ja-JP" dirty="0" smtClean="0"/>
                <a:t>)</a:t>
              </a:r>
              <a:endParaRPr kumimoji="1" lang="ja-JP" altLang="en-US" dirty="0"/>
            </a:p>
          </p:txBody>
        </p:sp>
        <p:cxnSp>
          <p:nvCxnSpPr>
            <p:cNvPr id="128" name="直線コネクタ 127"/>
            <p:cNvCxnSpPr/>
            <p:nvPr/>
          </p:nvCxnSpPr>
          <p:spPr>
            <a:xfrm>
              <a:off x="6481238" y="1783930"/>
              <a:ext cx="2073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7012820" y="1776022"/>
              <a:ext cx="1914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7538333" y="1779996"/>
              <a:ext cx="1914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7729795" y="1780273"/>
              <a:ext cx="0" cy="1286276"/>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8" name="直線矢印コネクタ 137"/>
            <p:cNvCxnSpPr/>
            <p:nvPr/>
          </p:nvCxnSpPr>
          <p:spPr>
            <a:xfrm>
              <a:off x="7621188" y="2611379"/>
              <a:ext cx="11622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9" name="直線矢印コネクタ 138"/>
            <p:cNvCxnSpPr/>
            <p:nvPr/>
          </p:nvCxnSpPr>
          <p:spPr>
            <a:xfrm flipH="1">
              <a:off x="8074851" y="2616873"/>
              <a:ext cx="177861"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8" name="直線コネクタ 147"/>
            <p:cNvCxnSpPr/>
            <p:nvPr/>
          </p:nvCxnSpPr>
          <p:spPr>
            <a:xfrm>
              <a:off x="8660104" y="2515187"/>
              <a:ext cx="0" cy="55294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0" name="直線コネクタ 149"/>
            <p:cNvCxnSpPr/>
            <p:nvPr/>
          </p:nvCxnSpPr>
          <p:spPr>
            <a:xfrm rot="900000">
              <a:off x="8830531" y="1461406"/>
              <a:ext cx="0" cy="622058"/>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51" name="直線コネクタ 150"/>
            <p:cNvCxnSpPr/>
            <p:nvPr/>
          </p:nvCxnSpPr>
          <p:spPr>
            <a:xfrm>
              <a:off x="8665347" y="1774006"/>
              <a:ext cx="80079" cy="298861"/>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52" name="直線コネクタ 151"/>
            <p:cNvCxnSpPr/>
            <p:nvPr/>
          </p:nvCxnSpPr>
          <p:spPr>
            <a:xfrm>
              <a:off x="8913137" y="1478633"/>
              <a:ext cx="80079" cy="298861"/>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53" name="直線コネクタ 152"/>
            <p:cNvCxnSpPr/>
            <p:nvPr/>
          </p:nvCxnSpPr>
          <p:spPr>
            <a:xfrm>
              <a:off x="8660104" y="1772435"/>
              <a:ext cx="0" cy="761339"/>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8481003" y="1780362"/>
              <a:ext cx="190093" cy="0"/>
            </a:xfrm>
            <a:prstGeom prst="line">
              <a:avLst/>
            </a:prstGeom>
            <a:ln>
              <a:prstDash val="solid"/>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8376794" y="1777168"/>
              <a:ext cx="68848" cy="0"/>
            </a:xfrm>
            <a:prstGeom prst="line">
              <a:avLst/>
            </a:prstGeom>
            <a:ln>
              <a:prstDash val="solid"/>
            </a:ln>
          </p:spPr>
          <p:style>
            <a:lnRef idx="1">
              <a:schemeClr val="accent1"/>
            </a:lnRef>
            <a:fillRef idx="0">
              <a:schemeClr val="accent1"/>
            </a:fillRef>
            <a:effectRef idx="0">
              <a:schemeClr val="accent1"/>
            </a:effectRef>
            <a:fontRef idx="minor">
              <a:schemeClr val="tx1"/>
            </a:fontRef>
          </p:style>
        </p:cxnSp>
        <p:cxnSp>
          <p:nvCxnSpPr>
            <p:cNvPr id="141" name="直線矢印コネクタ 140"/>
            <p:cNvCxnSpPr/>
            <p:nvPr/>
          </p:nvCxnSpPr>
          <p:spPr>
            <a:xfrm>
              <a:off x="8665347" y="3093310"/>
              <a:ext cx="0" cy="643981"/>
            </a:xfrm>
            <a:prstGeom prst="straightConnector1">
              <a:avLst/>
            </a:prstGeom>
            <a:ln w="2222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45" name="円/楕円 144"/>
            <p:cNvSpPr/>
            <p:nvPr/>
          </p:nvSpPr>
          <p:spPr>
            <a:xfrm flipH="1" flipV="1">
              <a:off x="8626358" y="3732163"/>
              <a:ext cx="77135" cy="771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7" name="直線コネクタ 146"/>
            <p:cNvCxnSpPr/>
            <p:nvPr/>
          </p:nvCxnSpPr>
          <p:spPr>
            <a:xfrm flipH="1">
              <a:off x="8482889" y="3764165"/>
              <a:ext cx="186179"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4" name="直線コネクタ 153"/>
            <p:cNvCxnSpPr/>
            <p:nvPr/>
          </p:nvCxnSpPr>
          <p:spPr>
            <a:xfrm flipH="1">
              <a:off x="8365931" y="3765014"/>
              <a:ext cx="86175"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6" name="直線コネクタ 155"/>
            <p:cNvCxnSpPr/>
            <p:nvPr/>
          </p:nvCxnSpPr>
          <p:spPr>
            <a:xfrm>
              <a:off x="8354808" y="3071233"/>
              <a:ext cx="7021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直線コネクタ 158"/>
            <p:cNvCxnSpPr/>
            <p:nvPr/>
          </p:nvCxnSpPr>
          <p:spPr>
            <a:xfrm>
              <a:off x="8458777" y="3072631"/>
              <a:ext cx="56082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6" name="タイトル 1"/>
          <p:cNvSpPr>
            <a:spLocks noGrp="1"/>
          </p:cNvSpPr>
          <p:nvPr>
            <p:ph type="title" idx="4294967295"/>
          </p:nvPr>
        </p:nvSpPr>
        <p:spPr>
          <a:xfrm>
            <a:off x="720082" y="116632"/>
            <a:ext cx="7740350" cy="1202110"/>
          </a:xfrm>
        </p:spPr>
        <p:txBody>
          <a:bodyPr>
            <a:noAutofit/>
          </a:bodyPr>
          <a:lstStyle/>
          <a:p>
            <a:pPr eaLnBrk="1" hangingPunct="1"/>
            <a:r>
              <a:rPr lang="en-US" altLang="ja-JP" spc="-300" dirty="0" smtClean="0">
                <a:cs typeface="ヒラギノ丸ゴ ProN W4"/>
              </a:rPr>
              <a:t>Dual THz Comb Spectroscopy</a:t>
            </a:r>
            <a:endParaRPr lang="ja-JP" altLang="en-US" sz="3200" spc="-300" dirty="0">
              <a:cs typeface="ヒラギノ丸ゴ ProN W4"/>
            </a:endParaRPr>
          </a:p>
        </p:txBody>
      </p:sp>
      <p:sp>
        <p:nvSpPr>
          <p:cNvPr id="155" name="正方形/長方形 154"/>
          <p:cNvSpPr/>
          <p:nvPr/>
        </p:nvSpPr>
        <p:spPr>
          <a:xfrm>
            <a:off x="2325196" y="1000049"/>
            <a:ext cx="4556112" cy="523220"/>
          </a:xfrm>
          <a:prstGeom prst="rect">
            <a:avLst/>
          </a:prstGeom>
          <a:solidFill>
            <a:srgbClr val="7030A0"/>
          </a:solidFill>
        </p:spPr>
        <p:txBody>
          <a:bodyPr wrap="square">
            <a:spAutoFit/>
          </a:bodyPr>
          <a:lstStyle/>
          <a:p>
            <a:pPr algn="ctr"/>
            <a:r>
              <a:rPr lang="en-US" altLang="ja-JP" sz="2800" spc="-300" dirty="0" smtClean="0">
                <a:solidFill>
                  <a:schemeClr val="bg1"/>
                </a:solidFill>
                <a:latin typeface="+mj-lt"/>
                <a:cs typeface="Times New Roman" panose="02020603050405020304" pitchFamily="18" charset="0"/>
              </a:rPr>
              <a:t>Time Domain (ASOPS-THz-TDS)</a:t>
            </a:r>
            <a:endParaRPr lang="ja-JP" altLang="en-US" sz="2800" dirty="0">
              <a:solidFill>
                <a:schemeClr val="bg1"/>
              </a:solidFill>
              <a:latin typeface="+mj-lt"/>
              <a:cs typeface="Times New Roman" panose="02020603050405020304" pitchFamily="18" charset="0"/>
            </a:endParaRPr>
          </a:p>
        </p:txBody>
      </p:sp>
      <p:pic>
        <p:nvPicPr>
          <p:cNvPr id="38" name="図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754" y="1755081"/>
            <a:ext cx="4333898" cy="2877074"/>
          </a:xfrm>
          <a:prstGeom prst="rect">
            <a:avLst/>
          </a:prstGeom>
        </p:spPr>
      </p:pic>
      <p:sp>
        <p:nvSpPr>
          <p:cNvPr id="167" name="円/楕円 166"/>
          <p:cNvSpPr/>
          <p:nvPr/>
        </p:nvSpPr>
        <p:spPr>
          <a:xfrm flipH="1" flipV="1">
            <a:off x="8648040" y="2013784"/>
            <a:ext cx="77135" cy="771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231014" y="4697857"/>
            <a:ext cx="4776464" cy="646331"/>
          </a:xfrm>
          <a:prstGeom prst="rect">
            <a:avLst/>
          </a:prstGeom>
          <a:noFill/>
        </p:spPr>
        <p:txBody>
          <a:bodyPr wrap="square" rtlCol="0">
            <a:spAutoFit/>
          </a:bodyPr>
          <a:lstStyle/>
          <a:p>
            <a:pPr algn="just"/>
            <a:r>
              <a:rPr kumimoji="1" lang="en-US" altLang="ja-JP" dirty="0" smtClean="0"/>
              <a:t>Comparison with conventional THz-TDS based on mechanical stage…</a:t>
            </a:r>
            <a:endParaRPr kumimoji="1" lang="ja-JP" altLang="en-US" dirty="0"/>
          </a:p>
        </p:txBody>
      </p:sp>
      <p:sp>
        <p:nvSpPr>
          <p:cNvPr id="2" name="円/楕円 1"/>
          <p:cNvSpPr/>
          <p:nvPr/>
        </p:nvSpPr>
        <p:spPr bwMode="auto">
          <a:xfrm>
            <a:off x="7846961" y="4883447"/>
            <a:ext cx="770138" cy="784242"/>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Tree>
    <p:extLst>
      <p:ext uri="{BB962C8B-B14F-4D97-AF65-F5344CB8AC3E}">
        <p14:creationId xmlns:p14="http://schemas.microsoft.com/office/powerpoint/2010/main" val="415994437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グループ化 26"/>
          <p:cNvGrpSpPr/>
          <p:nvPr/>
        </p:nvGrpSpPr>
        <p:grpSpPr>
          <a:xfrm>
            <a:off x="35496" y="1598469"/>
            <a:ext cx="3667383" cy="2302788"/>
            <a:chOff x="668492" y="1638664"/>
            <a:chExt cx="4800801" cy="3014472"/>
          </a:xfrm>
        </p:grpSpPr>
        <p:grpSp>
          <p:nvGrpSpPr>
            <p:cNvPr id="23" name="グループ化 22"/>
            <p:cNvGrpSpPr/>
            <p:nvPr/>
          </p:nvGrpSpPr>
          <p:grpSpPr>
            <a:xfrm>
              <a:off x="668492" y="1638664"/>
              <a:ext cx="4800801" cy="3014472"/>
              <a:chOff x="668492" y="1638664"/>
              <a:chExt cx="4800801" cy="3014472"/>
            </a:xfrm>
          </p:grpSpPr>
          <p:cxnSp>
            <p:nvCxnSpPr>
              <p:cNvPr id="15" name="直線矢印コネクタ 14"/>
              <p:cNvCxnSpPr/>
              <p:nvPr/>
            </p:nvCxnSpPr>
            <p:spPr bwMode="auto">
              <a:xfrm>
                <a:off x="779311" y="2348880"/>
                <a:ext cx="1152128" cy="0"/>
              </a:xfrm>
              <a:prstGeom prst="straightConnector1">
                <a:avLst/>
              </a:prstGeom>
              <a:noFill/>
              <a:ln w="9525" cap="flat" cmpd="sng" algn="ctr">
                <a:solidFill>
                  <a:schemeClr val="tx1"/>
                </a:solidFill>
                <a:prstDash val="solid"/>
                <a:round/>
                <a:headEnd type="arrow"/>
                <a:tailEnd type="arrow"/>
              </a:ln>
              <a:effectLst/>
            </p:spPr>
          </p:cxnSp>
          <p:cxnSp>
            <p:nvCxnSpPr>
              <p:cNvPr id="16" name="直線矢印コネクタ 15"/>
              <p:cNvCxnSpPr/>
              <p:nvPr/>
            </p:nvCxnSpPr>
            <p:spPr bwMode="auto">
              <a:xfrm>
                <a:off x="1931439" y="2348880"/>
                <a:ext cx="1152128" cy="0"/>
              </a:xfrm>
              <a:prstGeom prst="straightConnector1">
                <a:avLst/>
              </a:prstGeom>
              <a:noFill/>
              <a:ln w="9525" cap="flat" cmpd="sng" algn="ctr">
                <a:solidFill>
                  <a:schemeClr val="tx1"/>
                </a:solidFill>
                <a:prstDash val="solid"/>
                <a:round/>
                <a:headEnd type="arrow"/>
                <a:tailEnd type="arrow"/>
              </a:ln>
              <a:effectLst/>
            </p:spPr>
          </p:cxnSp>
          <p:cxnSp>
            <p:nvCxnSpPr>
              <p:cNvPr id="17" name="直線矢印コネクタ 16"/>
              <p:cNvCxnSpPr/>
              <p:nvPr/>
            </p:nvCxnSpPr>
            <p:spPr bwMode="auto">
              <a:xfrm>
                <a:off x="3071691" y="2348880"/>
                <a:ext cx="1152128" cy="0"/>
              </a:xfrm>
              <a:prstGeom prst="straightConnector1">
                <a:avLst/>
              </a:prstGeom>
              <a:noFill/>
              <a:ln w="9525" cap="flat" cmpd="sng" algn="ctr">
                <a:solidFill>
                  <a:schemeClr val="tx1"/>
                </a:solidFill>
                <a:prstDash val="solid"/>
                <a:round/>
                <a:headEnd type="arrow"/>
                <a:tailEnd type="arrow"/>
              </a:ln>
              <a:effectLst/>
            </p:spPr>
          </p:cxnSp>
          <p:cxnSp>
            <p:nvCxnSpPr>
              <p:cNvPr id="18" name="直線矢印コネクタ 17"/>
              <p:cNvCxnSpPr/>
              <p:nvPr/>
            </p:nvCxnSpPr>
            <p:spPr bwMode="auto">
              <a:xfrm>
                <a:off x="4211943" y="2348782"/>
                <a:ext cx="1152128" cy="0"/>
              </a:xfrm>
              <a:prstGeom prst="straightConnector1">
                <a:avLst/>
              </a:prstGeom>
              <a:noFill/>
              <a:ln w="9525" cap="flat" cmpd="sng" algn="ctr">
                <a:solidFill>
                  <a:schemeClr val="tx1"/>
                </a:solidFill>
                <a:prstDash val="solid"/>
                <a:round/>
                <a:headEnd type="arrow"/>
                <a:tailEnd type="arrow"/>
              </a:ln>
              <a:effectLst/>
            </p:spPr>
          </p:cxnSp>
          <p:sp>
            <p:nvSpPr>
              <p:cNvPr id="20" name="テキスト ボックス 19"/>
              <p:cNvSpPr txBox="1"/>
              <p:nvPr/>
            </p:nvSpPr>
            <p:spPr>
              <a:xfrm>
                <a:off x="2039451" y="1638664"/>
                <a:ext cx="2088232" cy="538242"/>
              </a:xfrm>
              <a:prstGeom prst="rect">
                <a:avLst/>
              </a:prstGeom>
              <a:noFill/>
            </p:spPr>
            <p:txBody>
              <a:bodyPr wrap="square" rtlCol="0">
                <a:spAutoFit/>
              </a:bodyPr>
              <a:lstStyle/>
              <a:p>
                <a:pPr algn="ctr"/>
                <a:r>
                  <a:rPr kumimoji="1" lang="en-US" altLang="ja-JP" sz="2400" dirty="0" smtClean="0">
                    <a:latin typeface="Times New Roman" panose="02020603050405020304" pitchFamily="18" charset="0"/>
                    <a:cs typeface="Times New Roman" panose="02020603050405020304" pitchFamily="18" charset="0"/>
                  </a:rPr>
                  <a:t>constant</a:t>
                </a:r>
                <a:endParaRPr kumimoji="1" lang="ja-JP" altLang="en-US" sz="2400" dirty="0">
                  <a:latin typeface="Times New Roman" panose="02020603050405020304" pitchFamily="18" charset="0"/>
                  <a:cs typeface="Times New Roman" panose="02020603050405020304" pitchFamily="18" charset="0"/>
                </a:endParaRPr>
              </a:p>
            </p:txBody>
          </p:sp>
          <p:sp>
            <p:nvSpPr>
              <p:cNvPr id="21" name="角丸四角形 20"/>
              <p:cNvSpPr/>
              <p:nvPr/>
            </p:nvSpPr>
            <p:spPr bwMode="auto">
              <a:xfrm>
                <a:off x="668492" y="1638664"/>
                <a:ext cx="4800801" cy="3014472"/>
              </a:xfrm>
              <a:prstGeom prst="roundRect">
                <a:avLst/>
              </a:prstGeom>
              <a:noFill/>
              <a:ln w="25400" cap="flat" cmpd="sng" algn="ctr">
                <a:solidFill>
                  <a:schemeClr val="accent2">
                    <a:lumMod val="75000"/>
                  </a:schemeClr>
                </a:solidFill>
                <a:prstDash val="solid"/>
                <a:round/>
                <a:headEnd type="none" w="med" len="med"/>
                <a:tailEnd type="none" w="med" len="med"/>
              </a:ln>
              <a:effectLst>
                <a:outerShdw blurRad="50800" dist="38100" dir="2700000" algn="tl" rotWithShape="0">
                  <a:prstClr val="black"/>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grpSp>
        <p:cxnSp>
          <p:nvCxnSpPr>
            <p:cNvPr id="25" name="直線矢印コネクタ 24"/>
            <p:cNvCxnSpPr/>
            <p:nvPr/>
          </p:nvCxnSpPr>
          <p:spPr bwMode="auto">
            <a:xfrm>
              <a:off x="779311" y="4149080"/>
              <a:ext cx="4584760" cy="0"/>
            </a:xfrm>
            <a:prstGeom prst="straightConnector1">
              <a:avLst/>
            </a:prstGeom>
            <a:noFill/>
            <a:ln w="25400" cap="flat" cmpd="sng" algn="ctr">
              <a:solidFill>
                <a:schemeClr val="tx1"/>
              </a:solidFill>
              <a:prstDash val="solid"/>
              <a:round/>
              <a:headEnd type="none" w="med" len="med"/>
              <a:tailEnd type="arrow"/>
            </a:ln>
            <a:effectLst/>
          </p:spPr>
        </p:cxnSp>
        <p:sp>
          <p:nvSpPr>
            <p:cNvPr id="26" name="テキスト ボックス 25"/>
            <p:cNvSpPr txBox="1"/>
            <p:nvPr/>
          </p:nvSpPr>
          <p:spPr>
            <a:xfrm>
              <a:off x="3149223" y="4149080"/>
              <a:ext cx="2231285" cy="430593"/>
            </a:xfrm>
            <a:prstGeom prst="rect">
              <a:avLst/>
            </a:prstGeom>
            <a:noFill/>
          </p:spPr>
          <p:txBody>
            <a:bodyPr wrap="square" rtlCol="0">
              <a:spAutoFit/>
            </a:bodyPr>
            <a:lstStyle/>
            <a:p>
              <a:pPr algn="r"/>
              <a:r>
                <a:rPr kumimoji="1" lang="en-US" altLang="ja-JP" dirty="0" smtClean="0"/>
                <a:t>Time [ </a:t>
              </a:r>
              <a:r>
                <a:rPr kumimoji="1" lang="en-US" altLang="ja-JP" dirty="0" err="1" smtClean="0"/>
                <a:t>μs</a:t>
              </a:r>
              <a:r>
                <a:rPr kumimoji="1" lang="en-US" altLang="ja-JP" dirty="0" smtClean="0"/>
                <a:t> ]</a:t>
              </a:r>
              <a:endParaRPr kumimoji="1" lang="ja-JP" altLang="en-US" dirty="0"/>
            </a:p>
          </p:txBody>
        </p:sp>
      </p:grpSp>
      <p:sp>
        <p:nvSpPr>
          <p:cNvPr id="28" name="Rectangle 2"/>
          <p:cNvSpPr txBox="1">
            <a:spLocks noChangeArrowheads="1"/>
          </p:cNvSpPr>
          <p:nvPr/>
        </p:nvSpPr>
        <p:spPr bwMode="auto">
          <a:xfrm>
            <a:off x="0" y="387405"/>
            <a:ext cx="9144000" cy="679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charset="0"/>
              </a:defRPr>
            </a:lvl1pPr>
            <a:lvl2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en-US" altLang="ja-JP" dirty="0" smtClean="0">
                <a:cs typeface="ヒラギノ丸ゴ ProN W4"/>
              </a:rPr>
              <a:t>Adaptive sampling</a:t>
            </a:r>
            <a:endParaRPr lang="en-US" altLang="ja-JP" dirty="0">
              <a:cs typeface="ヒラギノ丸ゴ ProN W4"/>
            </a:endParaRPr>
          </a:p>
        </p:txBody>
      </p:sp>
      <p:cxnSp>
        <p:nvCxnSpPr>
          <p:cNvPr id="30" name="直線矢印コネクタ 29"/>
          <p:cNvCxnSpPr/>
          <p:nvPr/>
        </p:nvCxnSpPr>
        <p:spPr bwMode="auto">
          <a:xfrm>
            <a:off x="116452" y="6397245"/>
            <a:ext cx="3510390" cy="0"/>
          </a:xfrm>
          <a:prstGeom prst="straightConnector1">
            <a:avLst/>
          </a:prstGeom>
          <a:noFill/>
          <a:ln w="25400" cap="flat" cmpd="sng" algn="ctr">
            <a:solidFill>
              <a:schemeClr val="tx1"/>
            </a:solidFill>
            <a:prstDash val="solid"/>
            <a:round/>
            <a:headEnd type="none" w="med" len="med"/>
            <a:tailEnd type="arrow"/>
          </a:ln>
          <a:effectLst/>
        </p:spPr>
      </p:cxnSp>
      <p:sp>
        <p:nvSpPr>
          <p:cNvPr id="31" name="テキスト ボックス 30"/>
          <p:cNvSpPr txBox="1"/>
          <p:nvPr/>
        </p:nvSpPr>
        <p:spPr>
          <a:xfrm>
            <a:off x="1947264" y="6397245"/>
            <a:ext cx="1715084" cy="369332"/>
          </a:xfrm>
          <a:prstGeom prst="rect">
            <a:avLst/>
          </a:prstGeom>
          <a:noFill/>
        </p:spPr>
        <p:txBody>
          <a:bodyPr wrap="square" rtlCol="0">
            <a:spAutoFit/>
          </a:bodyPr>
          <a:lstStyle/>
          <a:p>
            <a:pPr algn="r"/>
            <a:r>
              <a:rPr kumimoji="1" lang="en-US" altLang="ja-JP" dirty="0" smtClean="0"/>
              <a:t>Time [ </a:t>
            </a:r>
            <a:r>
              <a:rPr kumimoji="1" lang="en-US" altLang="ja-JP" dirty="0" err="1" smtClean="0"/>
              <a:t>μs</a:t>
            </a:r>
            <a:r>
              <a:rPr kumimoji="1" lang="en-US" altLang="ja-JP" dirty="0" smtClean="0"/>
              <a:t> ]</a:t>
            </a:r>
            <a:endParaRPr kumimoji="1" lang="ja-JP" altLang="en-US" dirty="0"/>
          </a:p>
        </p:txBody>
      </p:sp>
      <p:sp>
        <p:nvSpPr>
          <p:cNvPr id="32" name="角丸四角形 31"/>
          <p:cNvSpPr/>
          <p:nvPr/>
        </p:nvSpPr>
        <p:spPr bwMode="auto">
          <a:xfrm>
            <a:off x="48083" y="4509120"/>
            <a:ext cx="3690150" cy="2298919"/>
          </a:xfrm>
          <a:prstGeom prst="roundRect">
            <a:avLst/>
          </a:prstGeom>
          <a:noFill/>
          <a:ln w="25400" cap="flat" cmpd="sng" algn="ctr">
            <a:solidFill>
              <a:schemeClr val="accent2">
                <a:lumMod val="75000"/>
              </a:schemeClr>
            </a:solidFill>
            <a:prstDash val="solid"/>
            <a:round/>
            <a:headEnd type="none" w="med" len="med"/>
            <a:tailEnd type="none" w="med" len="med"/>
          </a:ln>
          <a:effectLst>
            <a:outerShdw blurRad="50800" dist="38100" dir="2700000" algn="tl" rotWithShape="0">
              <a:prstClr val="black"/>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mc:AlternateContent xmlns:mc="http://schemas.openxmlformats.org/markup-compatibility/2006" xmlns:a14="http://schemas.microsoft.com/office/drawing/2010/main">
        <mc:Choice Requires="a14">
          <p:sp>
            <p:nvSpPr>
              <p:cNvPr id="35" name="角丸四角形 34"/>
              <p:cNvSpPr/>
              <p:nvPr/>
            </p:nvSpPr>
            <p:spPr bwMode="auto">
              <a:xfrm>
                <a:off x="656261" y="1100891"/>
                <a:ext cx="2448272" cy="483064"/>
              </a:xfrm>
              <a:prstGeom prst="round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14:m>
                  <m:oMath xmlns:m="http://schemas.openxmlformats.org/officeDocument/2006/math">
                    <m:sSub>
                      <m:sSubPr>
                        <m:ctrlPr>
                          <a:rPr lang="en-US" altLang="ja-JP" sz="2000" i="1" smtClean="0">
                            <a:solidFill>
                              <a:schemeClr val="bg1"/>
                            </a:solidFill>
                            <a:latin typeface="Cambria Math"/>
                            <a:ea typeface="ＭＳ ゴシック" charset="-128"/>
                          </a:rPr>
                        </m:ctrlPr>
                      </m:sSubPr>
                      <m:e>
                        <m:r>
                          <a:rPr lang="en-US" altLang="ja-JP" sz="2000" i="1">
                            <a:solidFill>
                              <a:schemeClr val="bg1"/>
                            </a:solidFill>
                            <a:latin typeface="Cambria Math"/>
                            <a:ea typeface="ＭＳ ゴシック" charset="-128"/>
                          </a:rPr>
                          <m:t>𝑓</m:t>
                        </m:r>
                      </m:e>
                      <m:sub>
                        <m:r>
                          <a:rPr lang="en-US" altLang="ja-JP" sz="2000" i="1">
                            <a:solidFill>
                              <a:schemeClr val="bg1"/>
                            </a:solidFill>
                            <a:latin typeface="Cambria Math"/>
                            <a:ea typeface="ＭＳ ゴシック" charset="-128"/>
                          </a:rPr>
                          <m:t>𝑟𝑒𝑝</m:t>
                        </m:r>
                        <m:r>
                          <a:rPr lang="en-US" altLang="ja-JP" sz="2000" i="1">
                            <a:solidFill>
                              <a:schemeClr val="bg1"/>
                            </a:solidFill>
                            <a:latin typeface="Cambria Math"/>
                            <a:ea typeface="ＭＳ ゴシック" charset="-128"/>
                          </a:rPr>
                          <m:t>1</m:t>
                        </m:r>
                      </m:sub>
                    </m:sSub>
                    <m:r>
                      <a:rPr lang="en-US" altLang="ja-JP" sz="2000" i="1">
                        <a:solidFill>
                          <a:schemeClr val="bg1"/>
                        </a:solidFill>
                        <a:latin typeface="Cambria Math"/>
                        <a:ea typeface="ＭＳ ゴシック" charset="-128"/>
                      </a:rPr>
                      <m:t>,</m:t>
                    </m:r>
                    <m:sSub>
                      <m:sSubPr>
                        <m:ctrlPr>
                          <a:rPr lang="en-US" altLang="ja-JP" sz="2000" i="1">
                            <a:solidFill>
                              <a:schemeClr val="bg1"/>
                            </a:solidFill>
                            <a:latin typeface="Cambria Math"/>
                            <a:ea typeface="ＭＳ ゴシック" charset="-128"/>
                          </a:rPr>
                        </m:ctrlPr>
                      </m:sSubPr>
                      <m:e>
                        <m:r>
                          <a:rPr lang="en-US" altLang="ja-JP" sz="2000" i="1">
                            <a:solidFill>
                              <a:schemeClr val="bg1"/>
                            </a:solidFill>
                            <a:latin typeface="Cambria Math"/>
                            <a:ea typeface="ＭＳ ゴシック" charset="-128"/>
                          </a:rPr>
                          <m:t>𝑓</m:t>
                        </m:r>
                      </m:e>
                      <m:sub>
                        <m:r>
                          <a:rPr lang="en-US" altLang="ja-JP" sz="2000" i="1">
                            <a:solidFill>
                              <a:schemeClr val="bg1"/>
                            </a:solidFill>
                            <a:latin typeface="Cambria Math"/>
                            <a:ea typeface="ＭＳ ゴシック" charset="-128"/>
                          </a:rPr>
                          <m:t>𝑟𝑒𝑝</m:t>
                        </m:r>
                        <m:r>
                          <a:rPr lang="en-US" altLang="ja-JP" sz="2000" i="1">
                            <a:solidFill>
                              <a:schemeClr val="bg1"/>
                            </a:solidFill>
                            <a:latin typeface="Cambria Math"/>
                            <a:ea typeface="ＭＳ ゴシック" charset="-128"/>
                          </a:rPr>
                          <m:t>2</m:t>
                        </m:r>
                      </m:sub>
                    </m:sSub>
                    <m:r>
                      <a:rPr lang="en-US" altLang="ja-JP" sz="2000" i="1">
                        <a:solidFill>
                          <a:schemeClr val="bg1"/>
                        </a:solidFill>
                        <a:latin typeface="Cambria Math"/>
                        <a:ea typeface="ＭＳ ゴシック" charset="-128"/>
                      </a:rPr>
                      <m:t> </m:t>
                    </m:r>
                  </m:oMath>
                </a14:m>
                <a:r>
                  <a:rPr lang="en-US" altLang="ja-JP" sz="2000" dirty="0">
                    <a:solidFill>
                      <a:schemeClr val="bg1"/>
                    </a:solidFill>
                    <a:latin typeface="Times New Roman" panose="02020603050405020304" pitchFamily="18" charset="0"/>
                    <a:ea typeface="ＭＳ ゴシック" charset="-128"/>
                    <a:cs typeface="Times New Roman" panose="02020603050405020304" pitchFamily="18" charset="0"/>
                  </a:rPr>
                  <a:t>locked</a:t>
                </a:r>
                <a:endParaRPr lang="ja-JP" altLang="en-US" sz="2000" dirty="0">
                  <a:solidFill>
                    <a:schemeClr val="bg1"/>
                  </a:solidFill>
                  <a:latin typeface="Times New Roman" panose="02020603050405020304" pitchFamily="18" charset="0"/>
                  <a:ea typeface="ＭＳ ゴシック" charset="-128"/>
                  <a:cs typeface="Times New Roman" panose="02020603050405020304" pitchFamily="18" charset="0"/>
                </a:endParaRPr>
              </a:p>
            </p:txBody>
          </p:sp>
        </mc:Choice>
        <mc:Fallback xmlns="">
          <p:sp>
            <p:nvSpPr>
              <p:cNvPr id="35" name="角丸四角形 34"/>
              <p:cNvSpPr>
                <a:spLocks noRot="1" noChangeAspect="1" noMove="1" noResize="1" noEditPoints="1" noAdjustHandles="1" noChangeArrowheads="1" noChangeShapeType="1" noTextEdit="1"/>
              </p:cNvSpPr>
              <p:nvPr/>
            </p:nvSpPr>
            <p:spPr bwMode="auto">
              <a:xfrm>
                <a:off x="656261" y="1100891"/>
                <a:ext cx="2448272" cy="483064"/>
              </a:xfrm>
              <a:prstGeom prst="roundRect">
                <a:avLst/>
              </a:prstGeom>
              <a:blipFill rotWithShape="1">
                <a:blip r:embed="rId2"/>
                <a:stretch>
                  <a:fillRect t="-1235" b="-7407"/>
                </a:stretch>
              </a:blipFill>
              <a:ln w="9525" cap="flat" cmpd="sng" algn="ctr">
                <a:solidFill>
                  <a:schemeClr val="tx1"/>
                </a:solidFill>
                <a:prstDash val="solid"/>
                <a:round/>
                <a:headEnd type="none" w="med" len="med"/>
                <a:tailEnd type="none" w="med" len="med"/>
              </a:ln>
              <a:effec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 name="角丸四角形 35"/>
              <p:cNvSpPr/>
              <p:nvPr/>
            </p:nvSpPr>
            <p:spPr bwMode="auto">
              <a:xfrm>
                <a:off x="645051" y="4008471"/>
                <a:ext cx="2448272" cy="483064"/>
              </a:xfrm>
              <a:prstGeom prst="round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14:m>
                  <m:oMathPara xmlns:m="http://schemas.openxmlformats.org/officeDocument/2006/math">
                    <m:oMathParaPr>
                      <m:jc m:val="centerGroup"/>
                    </m:oMathParaPr>
                    <m:oMath xmlns:m="http://schemas.openxmlformats.org/officeDocument/2006/math">
                      <m:r>
                        <a:rPr lang="en-US" altLang="ja-JP" sz="2000" b="0" i="1" smtClean="0">
                          <a:solidFill>
                            <a:schemeClr val="bg1"/>
                          </a:solidFill>
                          <a:latin typeface="Cambria Math"/>
                          <a:ea typeface="ＭＳ ゴシック" charset="-128"/>
                        </a:rPr>
                        <m:t>𝑓𝑟𝑒𝑒𝑟𝑢𝑛</m:t>
                      </m:r>
                    </m:oMath>
                  </m:oMathPara>
                </a14:m>
                <a:endParaRPr lang="en-US" altLang="ja-JP" sz="2000" b="0" dirty="0" smtClean="0">
                  <a:solidFill>
                    <a:schemeClr val="bg1"/>
                  </a:solidFill>
                  <a:latin typeface="Times New Roman" panose="02020603050405020304" pitchFamily="18" charset="0"/>
                  <a:ea typeface="ＭＳ ゴシック" charset="-128"/>
                </a:endParaRPr>
              </a:p>
              <a:p>
                <a:pPr algn="ctr" fontAlgn="base">
                  <a:spcBef>
                    <a:spcPct val="0"/>
                  </a:spcBef>
                  <a:spcAft>
                    <a:spcPct val="0"/>
                  </a:spcAft>
                </a:pPr>
                <a:endParaRPr lang="ja-JP" altLang="en-US" sz="2000" dirty="0">
                  <a:solidFill>
                    <a:schemeClr val="bg1"/>
                  </a:solidFill>
                  <a:latin typeface="Times New Roman" panose="02020603050405020304" pitchFamily="18" charset="0"/>
                  <a:ea typeface="ＭＳ ゴシック" charset="-128"/>
                  <a:cs typeface="Times New Roman" panose="02020603050405020304" pitchFamily="18" charset="0"/>
                </a:endParaRPr>
              </a:p>
            </p:txBody>
          </p:sp>
        </mc:Choice>
        <mc:Fallback xmlns="">
          <p:sp>
            <p:nvSpPr>
              <p:cNvPr id="36" name="角丸四角形 35"/>
              <p:cNvSpPr>
                <a:spLocks noRot="1" noChangeAspect="1" noMove="1" noResize="1" noEditPoints="1" noAdjustHandles="1" noChangeArrowheads="1" noChangeShapeType="1" noTextEdit="1"/>
              </p:cNvSpPr>
              <p:nvPr/>
            </p:nvSpPr>
            <p:spPr bwMode="auto">
              <a:xfrm>
                <a:off x="645051" y="4008471"/>
                <a:ext cx="2448272" cy="483064"/>
              </a:xfrm>
              <a:prstGeom prst="roundRect">
                <a:avLst/>
              </a:prstGeom>
              <a:blipFill rotWithShape="1">
                <a:blip r:embed="rId3"/>
                <a:stretch>
                  <a:fillRect/>
                </a:stretch>
              </a:blipFill>
              <a:ln w="9525" cap="flat" cmpd="sng" algn="ctr">
                <a:solidFill>
                  <a:schemeClr val="tx1"/>
                </a:solidFill>
                <a:prstDash val="solid"/>
                <a:round/>
                <a:headEnd type="none" w="med" len="med"/>
                <a:tailEnd type="none" w="med" len="med"/>
              </a:ln>
              <a:effectLst/>
            </p:spPr>
            <p:txBody>
              <a:bodyPr/>
              <a:lstStyle/>
              <a:p>
                <a:r>
                  <a:rPr lang="ja-JP" altLang="en-US">
                    <a:noFill/>
                  </a:rPr>
                  <a:t> </a:t>
                </a:r>
              </a:p>
            </p:txBody>
          </p:sp>
        </mc:Fallback>
      </mc:AlternateContent>
      <p:pic>
        <p:nvPicPr>
          <p:cNvPr id="39" name="図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374" y="5001570"/>
            <a:ext cx="3479859" cy="1248174"/>
          </a:xfrm>
          <a:prstGeom prst="rect">
            <a:avLst/>
          </a:prstGeom>
        </p:spPr>
      </p:pic>
      <p:cxnSp>
        <p:nvCxnSpPr>
          <p:cNvPr id="40" name="直線矢印コネクタ 39"/>
          <p:cNvCxnSpPr/>
          <p:nvPr/>
        </p:nvCxnSpPr>
        <p:spPr bwMode="auto">
          <a:xfrm>
            <a:off x="257495" y="5101101"/>
            <a:ext cx="749287" cy="0"/>
          </a:xfrm>
          <a:prstGeom prst="straightConnector1">
            <a:avLst/>
          </a:prstGeom>
          <a:noFill/>
          <a:ln w="9525" cap="flat" cmpd="sng" algn="ctr">
            <a:solidFill>
              <a:schemeClr val="tx1"/>
            </a:solidFill>
            <a:prstDash val="solid"/>
            <a:round/>
            <a:headEnd type="arrow"/>
            <a:tailEnd type="arrow"/>
          </a:ln>
          <a:effectLst/>
        </p:spPr>
      </p:cxnSp>
      <p:cxnSp>
        <p:nvCxnSpPr>
          <p:cNvPr id="42" name="直線矢印コネクタ 41"/>
          <p:cNvCxnSpPr/>
          <p:nvPr/>
        </p:nvCxnSpPr>
        <p:spPr bwMode="auto">
          <a:xfrm>
            <a:off x="1006782" y="5101101"/>
            <a:ext cx="974690" cy="0"/>
          </a:xfrm>
          <a:prstGeom prst="straightConnector1">
            <a:avLst/>
          </a:prstGeom>
          <a:noFill/>
          <a:ln w="9525" cap="flat" cmpd="sng" algn="ctr">
            <a:solidFill>
              <a:schemeClr val="tx1"/>
            </a:solidFill>
            <a:prstDash val="solid"/>
            <a:round/>
            <a:headEnd type="arrow"/>
            <a:tailEnd type="arrow"/>
          </a:ln>
          <a:effectLst/>
        </p:spPr>
      </p:cxnSp>
      <p:cxnSp>
        <p:nvCxnSpPr>
          <p:cNvPr id="44" name="直線矢印コネクタ 43"/>
          <p:cNvCxnSpPr/>
          <p:nvPr/>
        </p:nvCxnSpPr>
        <p:spPr bwMode="auto">
          <a:xfrm>
            <a:off x="1970043" y="5101101"/>
            <a:ext cx="905732" cy="0"/>
          </a:xfrm>
          <a:prstGeom prst="straightConnector1">
            <a:avLst/>
          </a:prstGeom>
          <a:noFill/>
          <a:ln w="9525" cap="flat" cmpd="sng" algn="ctr">
            <a:solidFill>
              <a:schemeClr val="tx1"/>
            </a:solidFill>
            <a:prstDash val="solid"/>
            <a:round/>
            <a:headEnd type="arrow"/>
            <a:tailEnd type="arrow"/>
          </a:ln>
          <a:effectLst/>
        </p:spPr>
      </p:cxnSp>
      <p:cxnSp>
        <p:nvCxnSpPr>
          <p:cNvPr id="46" name="直線矢印コネクタ 45"/>
          <p:cNvCxnSpPr/>
          <p:nvPr/>
        </p:nvCxnSpPr>
        <p:spPr bwMode="auto">
          <a:xfrm>
            <a:off x="2876744" y="5101825"/>
            <a:ext cx="833045" cy="0"/>
          </a:xfrm>
          <a:prstGeom prst="straightConnector1">
            <a:avLst/>
          </a:prstGeom>
          <a:noFill/>
          <a:ln w="9525" cap="flat" cmpd="sng" algn="ctr">
            <a:solidFill>
              <a:schemeClr val="tx1"/>
            </a:solidFill>
            <a:prstDash val="solid"/>
            <a:round/>
            <a:headEnd type="arrow"/>
            <a:tailEnd type="arrow"/>
          </a:ln>
          <a:effectLst/>
        </p:spPr>
      </p:cxnSp>
      <p:grpSp>
        <p:nvGrpSpPr>
          <p:cNvPr id="70" name="グループ化 69"/>
          <p:cNvGrpSpPr/>
          <p:nvPr/>
        </p:nvGrpSpPr>
        <p:grpSpPr>
          <a:xfrm>
            <a:off x="1354715" y="5044477"/>
            <a:ext cx="278824" cy="114695"/>
            <a:chOff x="5272232" y="2165777"/>
            <a:chExt cx="1015144" cy="417582"/>
          </a:xfrm>
        </p:grpSpPr>
        <p:cxnSp>
          <p:nvCxnSpPr>
            <p:cNvPr id="58" name="直線コネクタ 57"/>
            <p:cNvCxnSpPr/>
            <p:nvPr/>
          </p:nvCxnSpPr>
          <p:spPr bwMode="auto">
            <a:xfrm rot="2700000">
              <a:off x="5853937" y="1732337"/>
              <a:ext cx="0" cy="866879"/>
            </a:xfrm>
            <a:prstGeom prst="line">
              <a:avLst/>
            </a:prstGeom>
            <a:noFill/>
            <a:ln w="19050" cap="flat" cmpd="sng" algn="ctr">
              <a:solidFill>
                <a:schemeClr val="tx1"/>
              </a:solidFill>
              <a:prstDash val="solid"/>
              <a:round/>
              <a:headEnd type="none" w="med" len="med"/>
              <a:tailEnd type="none" w="med" len="med"/>
            </a:ln>
            <a:effectLst/>
          </p:spPr>
        </p:cxnSp>
        <p:cxnSp>
          <p:nvCxnSpPr>
            <p:cNvPr id="64" name="直線コネクタ 63"/>
            <p:cNvCxnSpPr/>
            <p:nvPr/>
          </p:nvCxnSpPr>
          <p:spPr bwMode="auto">
            <a:xfrm rot="2700000">
              <a:off x="5705672" y="2149919"/>
              <a:ext cx="0" cy="866879"/>
            </a:xfrm>
            <a:prstGeom prst="line">
              <a:avLst/>
            </a:prstGeom>
            <a:noFill/>
            <a:ln w="19050" cap="flat" cmpd="sng" algn="ctr">
              <a:solidFill>
                <a:schemeClr val="tx1"/>
              </a:solidFill>
              <a:prstDash val="solid"/>
              <a:round/>
              <a:headEnd type="none" w="med" len="med"/>
              <a:tailEnd type="none" w="med" len="med"/>
            </a:ln>
            <a:effectLst/>
          </p:spPr>
        </p:cxnSp>
        <p:cxnSp>
          <p:nvCxnSpPr>
            <p:cNvPr id="66" name="直線コネクタ 65"/>
            <p:cNvCxnSpPr/>
            <p:nvPr/>
          </p:nvCxnSpPr>
          <p:spPr bwMode="auto">
            <a:xfrm flipV="1">
              <a:off x="5550880" y="2276872"/>
              <a:ext cx="461280" cy="195393"/>
            </a:xfrm>
            <a:prstGeom prst="line">
              <a:avLst/>
            </a:prstGeom>
            <a:noFill/>
            <a:ln w="19050" cap="flat" cmpd="sng" algn="ctr">
              <a:solidFill>
                <a:schemeClr val="tx1"/>
              </a:solidFill>
              <a:prstDash val="solid"/>
              <a:round/>
              <a:headEnd type="none" w="med" len="med"/>
              <a:tailEnd type="none" w="med" len="med"/>
            </a:ln>
            <a:effectLst/>
          </p:spPr>
        </p:cxnSp>
      </p:grpSp>
      <p:grpSp>
        <p:nvGrpSpPr>
          <p:cNvPr id="71" name="グループ化 70"/>
          <p:cNvGrpSpPr/>
          <p:nvPr/>
        </p:nvGrpSpPr>
        <p:grpSpPr>
          <a:xfrm>
            <a:off x="507659" y="5060569"/>
            <a:ext cx="278824" cy="114695"/>
            <a:chOff x="5272232" y="2165777"/>
            <a:chExt cx="1015144" cy="417582"/>
          </a:xfrm>
        </p:grpSpPr>
        <p:cxnSp>
          <p:nvCxnSpPr>
            <p:cNvPr id="72" name="直線コネクタ 71"/>
            <p:cNvCxnSpPr/>
            <p:nvPr/>
          </p:nvCxnSpPr>
          <p:spPr bwMode="auto">
            <a:xfrm rot="2700000">
              <a:off x="5853937" y="1732337"/>
              <a:ext cx="0" cy="866879"/>
            </a:xfrm>
            <a:prstGeom prst="line">
              <a:avLst/>
            </a:prstGeom>
            <a:noFill/>
            <a:ln w="19050" cap="flat" cmpd="sng" algn="ctr">
              <a:solidFill>
                <a:schemeClr val="tx1"/>
              </a:solidFill>
              <a:prstDash val="solid"/>
              <a:round/>
              <a:headEnd type="none" w="med" len="med"/>
              <a:tailEnd type="none" w="med" len="med"/>
            </a:ln>
            <a:effectLst/>
          </p:spPr>
        </p:cxnSp>
        <p:cxnSp>
          <p:nvCxnSpPr>
            <p:cNvPr id="73" name="直線コネクタ 72"/>
            <p:cNvCxnSpPr/>
            <p:nvPr/>
          </p:nvCxnSpPr>
          <p:spPr bwMode="auto">
            <a:xfrm rot="2700000">
              <a:off x="5705672" y="2149919"/>
              <a:ext cx="0" cy="866879"/>
            </a:xfrm>
            <a:prstGeom prst="line">
              <a:avLst/>
            </a:prstGeom>
            <a:noFill/>
            <a:ln w="19050" cap="flat" cmpd="sng" algn="ctr">
              <a:solidFill>
                <a:schemeClr val="tx1"/>
              </a:solidFill>
              <a:prstDash val="solid"/>
              <a:round/>
              <a:headEnd type="none" w="med" len="med"/>
              <a:tailEnd type="none" w="med" len="med"/>
            </a:ln>
            <a:effectLst/>
          </p:spPr>
        </p:cxnSp>
        <p:cxnSp>
          <p:nvCxnSpPr>
            <p:cNvPr id="74" name="直線コネクタ 73"/>
            <p:cNvCxnSpPr/>
            <p:nvPr/>
          </p:nvCxnSpPr>
          <p:spPr bwMode="auto">
            <a:xfrm flipV="1">
              <a:off x="5550880" y="2276872"/>
              <a:ext cx="461280" cy="195393"/>
            </a:xfrm>
            <a:prstGeom prst="line">
              <a:avLst/>
            </a:prstGeom>
            <a:noFill/>
            <a:ln w="19050" cap="flat" cmpd="sng" algn="ctr">
              <a:solidFill>
                <a:schemeClr val="tx1"/>
              </a:solidFill>
              <a:prstDash val="solid"/>
              <a:round/>
              <a:headEnd type="none" w="med" len="med"/>
              <a:tailEnd type="none" w="med" len="med"/>
            </a:ln>
            <a:effectLst/>
          </p:spPr>
        </p:cxnSp>
      </p:grpSp>
      <p:grpSp>
        <p:nvGrpSpPr>
          <p:cNvPr id="76" name="グループ化 75"/>
          <p:cNvGrpSpPr/>
          <p:nvPr/>
        </p:nvGrpSpPr>
        <p:grpSpPr>
          <a:xfrm>
            <a:off x="2384277" y="5033734"/>
            <a:ext cx="278824" cy="114695"/>
            <a:chOff x="5272232" y="2165777"/>
            <a:chExt cx="1015144" cy="417582"/>
          </a:xfrm>
        </p:grpSpPr>
        <p:cxnSp>
          <p:nvCxnSpPr>
            <p:cNvPr id="77" name="直線コネクタ 76"/>
            <p:cNvCxnSpPr/>
            <p:nvPr/>
          </p:nvCxnSpPr>
          <p:spPr bwMode="auto">
            <a:xfrm rot="2700000">
              <a:off x="5853937" y="1732337"/>
              <a:ext cx="0" cy="866879"/>
            </a:xfrm>
            <a:prstGeom prst="line">
              <a:avLst/>
            </a:prstGeom>
            <a:noFill/>
            <a:ln w="19050" cap="flat" cmpd="sng" algn="ctr">
              <a:solidFill>
                <a:schemeClr val="tx1"/>
              </a:solidFill>
              <a:prstDash val="solid"/>
              <a:round/>
              <a:headEnd type="none" w="med" len="med"/>
              <a:tailEnd type="none" w="med" len="med"/>
            </a:ln>
            <a:effectLst/>
          </p:spPr>
        </p:cxnSp>
        <p:cxnSp>
          <p:nvCxnSpPr>
            <p:cNvPr id="78" name="直線コネクタ 77"/>
            <p:cNvCxnSpPr/>
            <p:nvPr/>
          </p:nvCxnSpPr>
          <p:spPr bwMode="auto">
            <a:xfrm rot="2700000">
              <a:off x="5705672" y="2149919"/>
              <a:ext cx="0" cy="866879"/>
            </a:xfrm>
            <a:prstGeom prst="line">
              <a:avLst/>
            </a:prstGeom>
            <a:noFill/>
            <a:ln w="19050" cap="flat" cmpd="sng" algn="ctr">
              <a:solidFill>
                <a:schemeClr val="tx1"/>
              </a:solidFill>
              <a:prstDash val="solid"/>
              <a:round/>
              <a:headEnd type="none" w="med" len="med"/>
              <a:tailEnd type="none" w="med" len="med"/>
            </a:ln>
            <a:effectLst/>
          </p:spPr>
        </p:cxnSp>
        <p:cxnSp>
          <p:nvCxnSpPr>
            <p:cNvPr id="79" name="直線コネクタ 78"/>
            <p:cNvCxnSpPr/>
            <p:nvPr/>
          </p:nvCxnSpPr>
          <p:spPr bwMode="auto">
            <a:xfrm flipV="1">
              <a:off x="5550880" y="2276872"/>
              <a:ext cx="461280" cy="195393"/>
            </a:xfrm>
            <a:prstGeom prst="line">
              <a:avLst/>
            </a:prstGeom>
            <a:noFill/>
            <a:ln w="19050" cap="flat" cmpd="sng" algn="ctr">
              <a:solidFill>
                <a:schemeClr val="tx1"/>
              </a:solidFill>
              <a:prstDash val="solid"/>
              <a:round/>
              <a:headEnd type="none" w="med" len="med"/>
              <a:tailEnd type="none" w="med" len="med"/>
            </a:ln>
            <a:effectLst/>
          </p:spPr>
        </p:cxnSp>
      </p:grpSp>
      <p:grpSp>
        <p:nvGrpSpPr>
          <p:cNvPr id="80" name="グループ化 79"/>
          <p:cNvGrpSpPr/>
          <p:nvPr/>
        </p:nvGrpSpPr>
        <p:grpSpPr>
          <a:xfrm>
            <a:off x="3153854" y="5006899"/>
            <a:ext cx="278824" cy="114695"/>
            <a:chOff x="5272232" y="2165777"/>
            <a:chExt cx="1015144" cy="417582"/>
          </a:xfrm>
        </p:grpSpPr>
        <p:cxnSp>
          <p:nvCxnSpPr>
            <p:cNvPr id="81" name="直線コネクタ 80"/>
            <p:cNvCxnSpPr/>
            <p:nvPr/>
          </p:nvCxnSpPr>
          <p:spPr bwMode="auto">
            <a:xfrm rot="2700000">
              <a:off x="5853937" y="1732337"/>
              <a:ext cx="0" cy="866879"/>
            </a:xfrm>
            <a:prstGeom prst="line">
              <a:avLst/>
            </a:prstGeom>
            <a:noFill/>
            <a:ln w="19050" cap="flat" cmpd="sng" algn="ctr">
              <a:solidFill>
                <a:schemeClr val="tx1"/>
              </a:solidFill>
              <a:prstDash val="solid"/>
              <a:round/>
              <a:headEnd type="none" w="med" len="med"/>
              <a:tailEnd type="none" w="med" len="med"/>
            </a:ln>
            <a:effectLst/>
          </p:spPr>
        </p:cxnSp>
        <p:cxnSp>
          <p:nvCxnSpPr>
            <p:cNvPr id="82" name="直線コネクタ 81"/>
            <p:cNvCxnSpPr/>
            <p:nvPr/>
          </p:nvCxnSpPr>
          <p:spPr bwMode="auto">
            <a:xfrm rot="2700000">
              <a:off x="5705672" y="2149919"/>
              <a:ext cx="0" cy="866879"/>
            </a:xfrm>
            <a:prstGeom prst="line">
              <a:avLst/>
            </a:prstGeom>
            <a:noFill/>
            <a:ln w="19050" cap="flat" cmpd="sng" algn="ctr">
              <a:solidFill>
                <a:schemeClr val="tx1"/>
              </a:solidFill>
              <a:prstDash val="solid"/>
              <a:round/>
              <a:headEnd type="none" w="med" len="med"/>
              <a:tailEnd type="none" w="med" len="med"/>
            </a:ln>
            <a:effectLst/>
          </p:spPr>
        </p:cxnSp>
        <p:cxnSp>
          <p:nvCxnSpPr>
            <p:cNvPr id="83" name="直線コネクタ 82"/>
            <p:cNvCxnSpPr/>
            <p:nvPr/>
          </p:nvCxnSpPr>
          <p:spPr bwMode="auto">
            <a:xfrm flipV="1">
              <a:off x="5550880" y="2276872"/>
              <a:ext cx="461280" cy="195393"/>
            </a:xfrm>
            <a:prstGeom prst="line">
              <a:avLst/>
            </a:prstGeom>
            <a:noFill/>
            <a:ln w="19050" cap="flat" cmpd="sng" algn="ctr">
              <a:solidFill>
                <a:schemeClr val="tx1"/>
              </a:solidFill>
              <a:prstDash val="solid"/>
              <a:round/>
              <a:headEnd type="none" w="med" len="med"/>
              <a:tailEnd type="none" w="med" len="med"/>
            </a:ln>
            <a:effectLst/>
          </p:spPr>
        </p:cxnSp>
      </p:grpSp>
      <p:sp>
        <p:nvSpPr>
          <p:cNvPr id="84" name="テキスト ボックス 83"/>
          <p:cNvSpPr txBox="1"/>
          <p:nvPr/>
        </p:nvSpPr>
        <p:spPr>
          <a:xfrm rot="21332987">
            <a:off x="941622" y="4520968"/>
            <a:ext cx="2029780" cy="461665"/>
          </a:xfrm>
          <a:prstGeom prst="rect">
            <a:avLst/>
          </a:prstGeom>
          <a:noFill/>
        </p:spPr>
        <p:txBody>
          <a:bodyPr wrap="square" rtlCol="0">
            <a:spAutoFit/>
          </a:bodyPr>
          <a:lstStyle/>
          <a:p>
            <a:pPr algn="ctr"/>
            <a:r>
              <a:rPr kumimoji="1" lang="en-US" altLang="ja-JP" sz="2400" dirty="0" smtClean="0">
                <a:solidFill>
                  <a:srgbClr val="FF0000"/>
                </a:solidFill>
                <a:latin typeface="Times New Roman" panose="02020603050405020304" pitchFamily="18" charset="0"/>
                <a:cs typeface="Times New Roman" panose="02020603050405020304" pitchFamily="18" charset="0"/>
              </a:rPr>
              <a:t>Distortion!!</a:t>
            </a:r>
            <a:endParaRPr kumimoji="1" lang="ja-JP" altLang="en-US" sz="2400" dirty="0">
              <a:solidFill>
                <a:srgbClr val="FF0000"/>
              </a:solidFill>
              <a:latin typeface="Times New Roman" panose="02020603050405020304" pitchFamily="18" charset="0"/>
              <a:cs typeface="Times New Roman" panose="02020603050405020304" pitchFamily="18" charset="0"/>
            </a:endParaRPr>
          </a:p>
        </p:txBody>
      </p:sp>
      <p:cxnSp>
        <p:nvCxnSpPr>
          <p:cNvPr id="86" name="直線矢印コネクタ 85"/>
          <p:cNvCxnSpPr/>
          <p:nvPr/>
        </p:nvCxnSpPr>
        <p:spPr bwMode="auto">
          <a:xfrm>
            <a:off x="341755" y="5582260"/>
            <a:ext cx="195263" cy="0"/>
          </a:xfrm>
          <a:prstGeom prst="straightConnector1">
            <a:avLst/>
          </a:prstGeom>
          <a:noFill/>
          <a:ln w="9525" cap="flat" cmpd="sng" algn="ctr">
            <a:solidFill>
              <a:schemeClr val="tx1"/>
            </a:solidFill>
            <a:prstDash val="solid"/>
            <a:round/>
            <a:headEnd type="none" w="med" len="med"/>
            <a:tailEnd type="arrow"/>
          </a:ln>
          <a:effectLst/>
        </p:spPr>
      </p:cxnSp>
      <p:cxnSp>
        <p:nvCxnSpPr>
          <p:cNvPr id="87" name="直線矢印コネクタ 86"/>
          <p:cNvCxnSpPr/>
          <p:nvPr/>
        </p:nvCxnSpPr>
        <p:spPr bwMode="auto">
          <a:xfrm flipH="1">
            <a:off x="583825" y="5582260"/>
            <a:ext cx="218620" cy="0"/>
          </a:xfrm>
          <a:prstGeom prst="straightConnector1">
            <a:avLst/>
          </a:prstGeom>
          <a:noFill/>
          <a:ln w="9525" cap="flat" cmpd="sng" algn="ctr">
            <a:solidFill>
              <a:schemeClr val="tx1"/>
            </a:solidFill>
            <a:prstDash val="solid"/>
            <a:round/>
            <a:headEnd type="none" w="med" len="med"/>
            <a:tailEnd type="arrow"/>
          </a:ln>
          <a:effectLst/>
        </p:spPr>
      </p:cxnSp>
      <p:cxnSp>
        <p:nvCxnSpPr>
          <p:cNvPr id="90" name="直線矢印コネクタ 89"/>
          <p:cNvCxnSpPr/>
          <p:nvPr/>
        </p:nvCxnSpPr>
        <p:spPr bwMode="auto">
          <a:xfrm>
            <a:off x="1199219" y="5582260"/>
            <a:ext cx="195263" cy="0"/>
          </a:xfrm>
          <a:prstGeom prst="straightConnector1">
            <a:avLst/>
          </a:prstGeom>
          <a:noFill/>
          <a:ln w="9525" cap="flat" cmpd="sng" algn="ctr">
            <a:solidFill>
              <a:schemeClr val="tx1"/>
            </a:solidFill>
            <a:prstDash val="solid"/>
            <a:round/>
            <a:headEnd type="none" w="med" len="med"/>
            <a:tailEnd type="arrow"/>
          </a:ln>
          <a:effectLst/>
        </p:spPr>
      </p:cxnSp>
      <p:cxnSp>
        <p:nvCxnSpPr>
          <p:cNvPr id="91" name="直線矢印コネクタ 90"/>
          <p:cNvCxnSpPr/>
          <p:nvPr/>
        </p:nvCxnSpPr>
        <p:spPr bwMode="auto">
          <a:xfrm flipH="1">
            <a:off x="1486387" y="5582260"/>
            <a:ext cx="218620" cy="0"/>
          </a:xfrm>
          <a:prstGeom prst="straightConnector1">
            <a:avLst/>
          </a:prstGeom>
          <a:noFill/>
          <a:ln w="9525" cap="flat" cmpd="sng" algn="ctr">
            <a:solidFill>
              <a:schemeClr val="tx1"/>
            </a:solidFill>
            <a:prstDash val="solid"/>
            <a:round/>
            <a:headEnd type="none" w="med" len="med"/>
            <a:tailEnd type="arrow"/>
          </a:ln>
          <a:effectLst/>
        </p:spPr>
      </p:cxnSp>
      <p:cxnSp>
        <p:nvCxnSpPr>
          <p:cNvPr id="92" name="直線矢印コネクタ 91"/>
          <p:cNvCxnSpPr/>
          <p:nvPr/>
        </p:nvCxnSpPr>
        <p:spPr bwMode="auto">
          <a:xfrm>
            <a:off x="2071529" y="5593195"/>
            <a:ext cx="195263" cy="0"/>
          </a:xfrm>
          <a:prstGeom prst="straightConnector1">
            <a:avLst/>
          </a:prstGeom>
          <a:noFill/>
          <a:ln w="9525" cap="flat" cmpd="sng" algn="ctr">
            <a:solidFill>
              <a:schemeClr val="tx1"/>
            </a:solidFill>
            <a:prstDash val="solid"/>
            <a:round/>
            <a:headEnd type="none" w="med" len="med"/>
            <a:tailEnd type="arrow"/>
          </a:ln>
          <a:effectLst/>
        </p:spPr>
      </p:cxnSp>
      <p:cxnSp>
        <p:nvCxnSpPr>
          <p:cNvPr id="93" name="直線矢印コネクタ 92"/>
          <p:cNvCxnSpPr/>
          <p:nvPr/>
        </p:nvCxnSpPr>
        <p:spPr bwMode="auto">
          <a:xfrm flipH="1">
            <a:off x="2394571" y="5593195"/>
            <a:ext cx="218620" cy="0"/>
          </a:xfrm>
          <a:prstGeom prst="straightConnector1">
            <a:avLst/>
          </a:prstGeom>
          <a:noFill/>
          <a:ln w="9525" cap="flat" cmpd="sng" algn="ctr">
            <a:solidFill>
              <a:schemeClr val="tx1"/>
            </a:solidFill>
            <a:prstDash val="solid"/>
            <a:round/>
            <a:headEnd type="none" w="med" len="med"/>
            <a:tailEnd type="arrow"/>
          </a:ln>
          <a:effectLst/>
        </p:spPr>
      </p:cxnSp>
      <p:cxnSp>
        <p:nvCxnSpPr>
          <p:cNvPr id="94" name="直線矢印コネクタ 93"/>
          <p:cNvCxnSpPr/>
          <p:nvPr/>
        </p:nvCxnSpPr>
        <p:spPr bwMode="auto">
          <a:xfrm>
            <a:off x="2899332" y="5593195"/>
            <a:ext cx="195263" cy="0"/>
          </a:xfrm>
          <a:prstGeom prst="straightConnector1">
            <a:avLst/>
          </a:prstGeom>
          <a:noFill/>
          <a:ln w="9525" cap="flat" cmpd="sng" algn="ctr">
            <a:solidFill>
              <a:schemeClr val="tx1"/>
            </a:solidFill>
            <a:prstDash val="solid"/>
            <a:round/>
            <a:headEnd type="none" w="med" len="med"/>
            <a:tailEnd type="arrow"/>
          </a:ln>
          <a:effectLst/>
        </p:spPr>
      </p:cxnSp>
      <p:cxnSp>
        <p:nvCxnSpPr>
          <p:cNvPr id="95" name="直線矢印コネクタ 94"/>
          <p:cNvCxnSpPr/>
          <p:nvPr/>
        </p:nvCxnSpPr>
        <p:spPr bwMode="auto">
          <a:xfrm flipH="1">
            <a:off x="3187047" y="5593195"/>
            <a:ext cx="218620" cy="0"/>
          </a:xfrm>
          <a:prstGeom prst="straightConnector1">
            <a:avLst/>
          </a:prstGeom>
          <a:noFill/>
          <a:ln w="9525" cap="flat" cmpd="sng" algn="ctr">
            <a:solidFill>
              <a:schemeClr val="tx1"/>
            </a:solidFill>
            <a:prstDash val="solid"/>
            <a:round/>
            <a:headEnd type="none" w="med" len="med"/>
            <a:tailEnd type="arrow"/>
          </a:ln>
          <a:effectLst/>
        </p:spPr>
      </p:cxnSp>
      <p:pic>
        <p:nvPicPr>
          <p:cNvPr id="96" name="図 9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976" y="2019164"/>
            <a:ext cx="3525740" cy="1275053"/>
          </a:xfrm>
          <a:prstGeom prst="rect">
            <a:avLst/>
          </a:prstGeom>
        </p:spPr>
      </p:pic>
      <p:pic>
        <p:nvPicPr>
          <p:cNvPr id="2" name="図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85187" y="3105244"/>
            <a:ext cx="3946466" cy="1024671"/>
          </a:xfrm>
          <a:prstGeom prst="rect">
            <a:avLst/>
          </a:prstGeom>
        </p:spPr>
      </p:pic>
      <p:cxnSp>
        <p:nvCxnSpPr>
          <p:cNvPr id="4" name="直線コネクタ 3"/>
          <p:cNvCxnSpPr/>
          <p:nvPr/>
        </p:nvCxnSpPr>
        <p:spPr>
          <a:xfrm>
            <a:off x="4494902" y="2702317"/>
            <a:ext cx="0" cy="2946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4595994" y="2702317"/>
            <a:ext cx="0" cy="2946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a:off x="4721844" y="2702317"/>
            <a:ext cx="0" cy="2946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a:off x="4785798" y="2702317"/>
            <a:ext cx="0" cy="2946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a:off x="4837545" y="2702317"/>
            <a:ext cx="0" cy="2946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a:off x="4956119" y="2702317"/>
            <a:ext cx="0" cy="2946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a:off x="5091550" y="2702317"/>
            <a:ext cx="0" cy="2946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a:off x="5224397" y="2702317"/>
            <a:ext cx="0" cy="2946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a:off x="5321724" y="2702317"/>
            <a:ext cx="0" cy="2946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a:off x="5513749" y="2702317"/>
            <a:ext cx="0" cy="2946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a:off x="5644824" y="2702317"/>
            <a:ext cx="0" cy="2946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a:off x="5830714" y="2702317"/>
            <a:ext cx="0" cy="2946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a:off x="5736025" y="2702317"/>
            <a:ext cx="0" cy="2946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a:off x="5891223" y="2702317"/>
            <a:ext cx="0" cy="2946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p:cNvCxnSpPr/>
          <p:nvPr/>
        </p:nvCxnSpPr>
        <p:spPr>
          <a:xfrm>
            <a:off x="6066591" y="2702317"/>
            <a:ext cx="0" cy="2946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p:nvCxnSpPr>
        <p:spPr>
          <a:xfrm>
            <a:off x="6166108" y="2702317"/>
            <a:ext cx="0" cy="2946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6348928" y="2702317"/>
            <a:ext cx="0" cy="2946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6481766" y="2702317"/>
            <a:ext cx="0" cy="2946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6573831" y="2702317"/>
            <a:ext cx="0" cy="2946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6647486" y="2702317"/>
            <a:ext cx="0" cy="2946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a:off x="6730346" y="2702317"/>
            <a:ext cx="0" cy="2946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6828989" y="2702317"/>
            <a:ext cx="0" cy="2946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6963143" y="2702317"/>
            <a:ext cx="0" cy="2946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4494902" y="2805906"/>
            <a:ext cx="0" cy="8234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4595994" y="2805906"/>
            <a:ext cx="0" cy="8234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4721844" y="2805906"/>
            <a:ext cx="0" cy="132400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4785798" y="2805906"/>
            <a:ext cx="0" cy="8285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4837545" y="2805906"/>
            <a:ext cx="0" cy="32039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4956119" y="2805906"/>
            <a:ext cx="0" cy="81826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a:xfrm>
            <a:off x="7077570" y="2702317"/>
            <a:ext cx="0" cy="2946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直線コネクタ 146"/>
          <p:cNvCxnSpPr/>
          <p:nvPr/>
        </p:nvCxnSpPr>
        <p:spPr>
          <a:xfrm>
            <a:off x="7160430" y="2702317"/>
            <a:ext cx="0" cy="2946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直線コネクタ 147"/>
          <p:cNvCxnSpPr/>
          <p:nvPr/>
        </p:nvCxnSpPr>
        <p:spPr>
          <a:xfrm>
            <a:off x="7259073" y="2702317"/>
            <a:ext cx="0" cy="2946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直線コネクタ 148"/>
          <p:cNvCxnSpPr/>
          <p:nvPr/>
        </p:nvCxnSpPr>
        <p:spPr>
          <a:xfrm>
            <a:off x="7393227" y="2702317"/>
            <a:ext cx="0" cy="2946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線コネクタ 153"/>
          <p:cNvCxnSpPr/>
          <p:nvPr/>
        </p:nvCxnSpPr>
        <p:spPr>
          <a:xfrm>
            <a:off x="7476087" y="2702317"/>
            <a:ext cx="0" cy="2946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直線コネクタ 155"/>
          <p:cNvCxnSpPr/>
          <p:nvPr/>
        </p:nvCxnSpPr>
        <p:spPr>
          <a:xfrm>
            <a:off x="7610241" y="2702317"/>
            <a:ext cx="0" cy="2946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直線コネクタ 157"/>
          <p:cNvCxnSpPr/>
          <p:nvPr/>
        </p:nvCxnSpPr>
        <p:spPr>
          <a:xfrm>
            <a:off x="7666796" y="2702317"/>
            <a:ext cx="0" cy="2946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7698362" y="2702317"/>
            <a:ext cx="0" cy="2946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直線コネクタ 161"/>
          <p:cNvCxnSpPr/>
          <p:nvPr/>
        </p:nvCxnSpPr>
        <p:spPr>
          <a:xfrm>
            <a:off x="7731245" y="2702317"/>
            <a:ext cx="0" cy="2946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直線コネクタ 163"/>
          <p:cNvCxnSpPr/>
          <p:nvPr/>
        </p:nvCxnSpPr>
        <p:spPr>
          <a:xfrm>
            <a:off x="7869344" y="2702317"/>
            <a:ext cx="0" cy="2946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直線コネクタ 165"/>
          <p:cNvCxnSpPr/>
          <p:nvPr/>
        </p:nvCxnSpPr>
        <p:spPr>
          <a:xfrm>
            <a:off x="7967987" y="2702317"/>
            <a:ext cx="0" cy="2946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直線コネクタ 167"/>
          <p:cNvCxnSpPr/>
          <p:nvPr/>
        </p:nvCxnSpPr>
        <p:spPr>
          <a:xfrm>
            <a:off x="8067947" y="2702318"/>
            <a:ext cx="0" cy="2946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直線コネクタ 169"/>
          <p:cNvCxnSpPr/>
          <p:nvPr/>
        </p:nvCxnSpPr>
        <p:spPr>
          <a:xfrm>
            <a:off x="8175796" y="2702318"/>
            <a:ext cx="0" cy="2946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直線コネクタ 171"/>
          <p:cNvCxnSpPr/>
          <p:nvPr/>
        </p:nvCxnSpPr>
        <p:spPr>
          <a:xfrm>
            <a:off x="8304689" y="2702318"/>
            <a:ext cx="0" cy="2946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直線コネクタ 173"/>
          <p:cNvCxnSpPr/>
          <p:nvPr/>
        </p:nvCxnSpPr>
        <p:spPr>
          <a:xfrm>
            <a:off x="8431653" y="2702318"/>
            <a:ext cx="0" cy="2946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円/楕円 6"/>
          <p:cNvSpPr/>
          <p:nvPr/>
        </p:nvSpPr>
        <p:spPr>
          <a:xfrm>
            <a:off x="4461584" y="3585291"/>
            <a:ext cx="64577" cy="6457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円/楕円 175"/>
          <p:cNvSpPr/>
          <p:nvPr/>
        </p:nvSpPr>
        <p:spPr>
          <a:xfrm>
            <a:off x="4558573" y="3584684"/>
            <a:ext cx="64577" cy="6457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円/楕円 176"/>
          <p:cNvSpPr/>
          <p:nvPr/>
        </p:nvSpPr>
        <p:spPr>
          <a:xfrm>
            <a:off x="4689555" y="4065337"/>
            <a:ext cx="64577" cy="6457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円/楕円 177"/>
          <p:cNvSpPr/>
          <p:nvPr/>
        </p:nvSpPr>
        <p:spPr>
          <a:xfrm>
            <a:off x="4752023" y="3591913"/>
            <a:ext cx="64577" cy="6457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9" name="直線コネクタ 178"/>
          <p:cNvCxnSpPr/>
          <p:nvPr/>
        </p:nvCxnSpPr>
        <p:spPr>
          <a:xfrm>
            <a:off x="4864586" y="2702317"/>
            <a:ext cx="0" cy="2946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直線コネクタ 179"/>
          <p:cNvCxnSpPr/>
          <p:nvPr/>
        </p:nvCxnSpPr>
        <p:spPr>
          <a:xfrm>
            <a:off x="4864586" y="2801629"/>
            <a:ext cx="0" cy="82767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1" name="円/楕円 180"/>
          <p:cNvSpPr/>
          <p:nvPr/>
        </p:nvSpPr>
        <p:spPr>
          <a:xfrm>
            <a:off x="4827165" y="3592796"/>
            <a:ext cx="64577" cy="6457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円/楕円 181"/>
          <p:cNvSpPr/>
          <p:nvPr/>
        </p:nvSpPr>
        <p:spPr>
          <a:xfrm>
            <a:off x="4806889" y="3072956"/>
            <a:ext cx="64577" cy="6457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円/楕円 182"/>
          <p:cNvSpPr/>
          <p:nvPr/>
        </p:nvSpPr>
        <p:spPr>
          <a:xfrm>
            <a:off x="4923830" y="3588546"/>
            <a:ext cx="64577" cy="6457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4" name="直線矢印コネクタ 183"/>
          <p:cNvCxnSpPr/>
          <p:nvPr/>
        </p:nvCxnSpPr>
        <p:spPr bwMode="auto">
          <a:xfrm>
            <a:off x="4456429" y="4191557"/>
            <a:ext cx="4034206" cy="0"/>
          </a:xfrm>
          <a:prstGeom prst="straightConnector1">
            <a:avLst/>
          </a:prstGeom>
          <a:noFill/>
          <a:ln w="25400" cap="flat" cmpd="sng" algn="ctr">
            <a:solidFill>
              <a:schemeClr val="tx1"/>
            </a:solidFill>
            <a:prstDash val="solid"/>
            <a:round/>
            <a:headEnd type="none" w="med" len="med"/>
            <a:tailEnd type="arrow"/>
          </a:ln>
          <a:effectLst/>
        </p:spPr>
      </p:cxnSp>
      <p:sp>
        <p:nvSpPr>
          <p:cNvPr id="185" name="テキスト ボックス 184"/>
          <p:cNvSpPr txBox="1"/>
          <p:nvPr/>
        </p:nvSpPr>
        <p:spPr>
          <a:xfrm>
            <a:off x="6868882" y="4191557"/>
            <a:ext cx="1715084" cy="369332"/>
          </a:xfrm>
          <a:prstGeom prst="rect">
            <a:avLst/>
          </a:prstGeom>
          <a:noFill/>
        </p:spPr>
        <p:txBody>
          <a:bodyPr wrap="square" rtlCol="0">
            <a:spAutoFit/>
          </a:bodyPr>
          <a:lstStyle/>
          <a:p>
            <a:pPr algn="r"/>
            <a:r>
              <a:rPr kumimoji="1" lang="en-US" altLang="ja-JP" dirty="0" smtClean="0"/>
              <a:t>Time [ </a:t>
            </a:r>
            <a:r>
              <a:rPr kumimoji="1" lang="en-US" altLang="ja-JP" dirty="0" err="1" smtClean="0"/>
              <a:t>μs</a:t>
            </a:r>
            <a:r>
              <a:rPr kumimoji="1" lang="en-US" altLang="ja-JP" dirty="0" smtClean="0"/>
              <a:t> ]</a:t>
            </a:r>
            <a:endParaRPr kumimoji="1" lang="ja-JP" altLang="en-US" dirty="0"/>
          </a:p>
        </p:txBody>
      </p:sp>
      <p:sp>
        <p:nvSpPr>
          <p:cNvPr id="37" name="下矢印 36"/>
          <p:cNvSpPr/>
          <p:nvPr/>
        </p:nvSpPr>
        <p:spPr>
          <a:xfrm>
            <a:off x="6166108" y="4376224"/>
            <a:ext cx="647098" cy="621282"/>
          </a:xfrm>
          <a:prstGeom prst="downArrow">
            <a:avLst>
              <a:gd name="adj1" fmla="val 43251"/>
              <a:gd name="adj2" fmla="val 58913"/>
            </a:avLst>
          </a:prstGeom>
          <a:gradFill flip="none" rotWithShape="1">
            <a:gsLst>
              <a:gs pos="0">
                <a:schemeClr val="tx1"/>
              </a:gs>
              <a:gs pos="87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 name="図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85341" y="5513962"/>
            <a:ext cx="3993618" cy="1049948"/>
          </a:xfrm>
          <a:prstGeom prst="rect">
            <a:avLst/>
          </a:prstGeom>
        </p:spPr>
      </p:pic>
      <p:sp>
        <p:nvSpPr>
          <p:cNvPr id="41" name="テキスト ボックス 40"/>
          <p:cNvSpPr txBox="1"/>
          <p:nvPr/>
        </p:nvSpPr>
        <p:spPr>
          <a:xfrm>
            <a:off x="4967210" y="4406453"/>
            <a:ext cx="1354083" cy="461665"/>
          </a:xfrm>
          <a:prstGeom prst="rect">
            <a:avLst/>
          </a:prstGeom>
          <a:noFill/>
        </p:spPr>
        <p:txBody>
          <a:bodyPr wrap="square" rtlCol="0">
            <a:spAutoFit/>
          </a:bodyPr>
          <a:lstStyle/>
          <a:p>
            <a:r>
              <a:rPr kumimoji="1" lang="en-US" altLang="ja-JP" sz="2400" dirty="0" smtClean="0">
                <a:latin typeface="Times New Roman" panose="02020603050405020304" pitchFamily="18" charset="0"/>
                <a:cs typeface="Times New Roman" panose="02020603050405020304" pitchFamily="18" charset="0"/>
              </a:rPr>
              <a:t>sampling</a:t>
            </a:r>
            <a:endParaRPr kumimoji="1" lang="ja-JP" altLang="en-US" sz="2400" dirty="0">
              <a:latin typeface="Times New Roman" panose="02020603050405020304" pitchFamily="18" charset="0"/>
              <a:cs typeface="Times New Roman" panose="02020603050405020304" pitchFamily="18" charset="0"/>
            </a:endParaRPr>
          </a:p>
        </p:txBody>
      </p:sp>
      <p:sp>
        <p:nvSpPr>
          <p:cNvPr id="43" name="テキスト ボックス 42"/>
          <p:cNvSpPr txBox="1"/>
          <p:nvPr/>
        </p:nvSpPr>
        <p:spPr>
          <a:xfrm>
            <a:off x="4930185" y="5130427"/>
            <a:ext cx="3340103" cy="369332"/>
          </a:xfrm>
          <a:prstGeom prst="rect">
            <a:avLst/>
          </a:prstGeom>
          <a:noFill/>
        </p:spPr>
        <p:txBody>
          <a:bodyPr wrap="square" rtlCol="0">
            <a:spAutoFit/>
          </a:bodyPr>
          <a:lstStyle/>
          <a:p>
            <a:pPr algn="ctr"/>
            <a:r>
              <a:rPr lang="en-US" altLang="ja-JP" dirty="0" smtClean="0">
                <a:latin typeface="Times New Roman" panose="02020603050405020304" pitchFamily="18" charset="0"/>
                <a:cs typeface="Times New Roman" panose="02020603050405020304" pitchFamily="18" charset="0"/>
              </a:rPr>
              <a:t>n</a:t>
            </a:r>
            <a:r>
              <a:rPr kumimoji="1" lang="en-US" altLang="ja-JP" dirty="0" smtClean="0">
                <a:latin typeface="Times New Roman" panose="02020603050405020304" pitchFamily="18" charset="0"/>
                <a:cs typeface="Times New Roman" panose="02020603050405020304" pitchFamily="18" charset="0"/>
              </a:rPr>
              <a:t>on-distorted THz pulses!!</a:t>
            </a:r>
            <a:endParaRPr kumimoji="1" lang="ja-JP" altLang="en-US" dirty="0">
              <a:latin typeface="Times New Roman" panose="02020603050405020304" pitchFamily="18" charset="0"/>
              <a:cs typeface="Times New Roman" panose="02020603050405020304" pitchFamily="18" charset="0"/>
            </a:endParaRPr>
          </a:p>
        </p:txBody>
      </p:sp>
      <p:cxnSp>
        <p:nvCxnSpPr>
          <p:cNvPr id="239" name="直線矢印コネクタ 238"/>
          <p:cNvCxnSpPr/>
          <p:nvPr/>
        </p:nvCxnSpPr>
        <p:spPr bwMode="auto">
          <a:xfrm>
            <a:off x="4416536" y="2842112"/>
            <a:ext cx="4193259" cy="0"/>
          </a:xfrm>
          <a:prstGeom prst="straightConnector1">
            <a:avLst/>
          </a:prstGeom>
          <a:noFill/>
          <a:ln w="25400" cap="flat" cmpd="sng" algn="ctr">
            <a:solidFill>
              <a:schemeClr val="tx1"/>
            </a:solidFill>
            <a:prstDash val="solid"/>
            <a:round/>
            <a:headEnd type="none" w="med" len="med"/>
            <a:tailEnd type="arrow"/>
          </a:ln>
          <a:effectLst/>
        </p:spPr>
      </p:cxnSp>
      <p:sp>
        <p:nvSpPr>
          <p:cNvPr id="48" name="正方形/長方形 47"/>
          <p:cNvSpPr/>
          <p:nvPr/>
        </p:nvSpPr>
        <p:spPr>
          <a:xfrm>
            <a:off x="4252948" y="2330878"/>
            <a:ext cx="4464424" cy="4322999"/>
          </a:xfrm>
          <a:prstGeom prst="rect">
            <a:avLst/>
          </a:prstGeom>
          <a:no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正方形/長方形 241"/>
          <p:cNvSpPr/>
          <p:nvPr/>
        </p:nvSpPr>
        <p:spPr>
          <a:xfrm>
            <a:off x="3925304" y="1080449"/>
            <a:ext cx="5066232" cy="1200329"/>
          </a:xfrm>
          <a:prstGeom prst="rect">
            <a:avLst/>
          </a:prstGeom>
          <a:solidFill>
            <a:srgbClr val="FFFF00"/>
          </a:solidFill>
        </p:spPr>
        <p:txBody>
          <a:bodyPr wrap="square">
            <a:spAutoFit/>
          </a:bodyPr>
          <a:lstStyle/>
          <a:p>
            <a:pPr algn="just"/>
            <a:r>
              <a:rPr lang="en-US" altLang="ja-JP" sz="2400" dirty="0" smtClean="0">
                <a:solidFill>
                  <a:srgbClr val="FF0000"/>
                </a:solidFill>
                <a:latin typeface="Times New Roman" panose="02020603050405020304" pitchFamily="18" charset="0"/>
                <a:cs typeface="Times New Roman" panose="02020603050405020304" pitchFamily="18" charset="0"/>
              </a:rPr>
              <a:t>By, generate </a:t>
            </a:r>
            <a:r>
              <a:rPr lang="en-US" altLang="ja-JP" sz="2400" dirty="0">
                <a:solidFill>
                  <a:srgbClr val="FF0000"/>
                </a:solidFill>
                <a:latin typeface="Times New Roman" panose="02020603050405020304" pitchFamily="18" charset="0"/>
                <a:cs typeface="Times New Roman" panose="02020603050405020304" pitchFamily="18" charset="0"/>
              </a:rPr>
              <a:t>the sampling </a:t>
            </a:r>
            <a:r>
              <a:rPr lang="en-US" altLang="ja-JP" sz="2400" dirty="0" smtClean="0">
                <a:solidFill>
                  <a:srgbClr val="FF0000"/>
                </a:solidFill>
                <a:latin typeface="Times New Roman" panose="02020603050405020304" pitchFamily="18" charset="0"/>
                <a:cs typeface="Times New Roman" panose="02020603050405020304" pitchFamily="18" charset="0"/>
              </a:rPr>
              <a:t>clock </a:t>
            </a:r>
            <a:r>
              <a:rPr lang="en-US" altLang="ja-JP" sz="2400" dirty="0">
                <a:solidFill>
                  <a:srgbClr val="FF0000"/>
                </a:solidFill>
                <a:latin typeface="Times New Roman" panose="02020603050405020304" pitchFamily="18" charset="0"/>
                <a:cs typeface="Times New Roman" panose="02020603050405020304" pitchFamily="18" charset="0"/>
              </a:rPr>
              <a:t>which reflected </a:t>
            </a:r>
            <a:r>
              <a:rPr lang="en-US" altLang="ja-JP" sz="2400" dirty="0" smtClean="0">
                <a:solidFill>
                  <a:srgbClr val="FF0000"/>
                </a:solidFill>
                <a:latin typeface="Times New Roman" panose="02020603050405020304" pitchFamily="18" charset="0"/>
                <a:cs typeface="Times New Roman" panose="02020603050405020304" pitchFamily="18" charset="0"/>
              </a:rPr>
              <a:t>the fluctuation, </a:t>
            </a:r>
            <a:r>
              <a:rPr lang="en-US" altLang="ja-JP" sz="2400" dirty="0">
                <a:solidFill>
                  <a:srgbClr val="FF0000"/>
                </a:solidFill>
                <a:latin typeface="Times New Roman" panose="02020603050405020304" pitchFamily="18" charset="0"/>
                <a:cs typeface="Times New Roman" panose="02020603050405020304" pitchFamily="18" charset="0"/>
              </a:rPr>
              <a:t>linearity of temporal </a:t>
            </a:r>
            <a:r>
              <a:rPr lang="en-US" altLang="ja-JP" sz="2400" dirty="0" smtClean="0">
                <a:solidFill>
                  <a:srgbClr val="FF0000"/>
                </a:solidFill>
                <a:latin typeface="Times New Roman" panose="02020603050405020304" pitchFamily="18" charset="0"/>
                <a:cs typeface="Times New Roman" panose="02020603050405020304" pitchFamily="18" charset="0"/>
              </a:rPr>
              <a:t>axes can be kept.</a:t>
            </a:r>
            <a:endParaRPr lang="ja-JP" altLang="en-US" sz="2400" dirty="0">
              <a:solidFill>
                <a:srgbClr val="FF0000"/>
              </a:solidFill>
              <a:latin typeface="Times New Roman" panose="02020603050405020304" pitchFamily="18" charset="0"/>
              <a:cs typeface="Times New Roman" panose="02020603050405020304" pitchFamily="18" charset="0"/>
            </a:endParaRPr>
          </a:p>
        </p:txBody>
      </p:sp>
      <p:sp>
        <p:nvSpPr>
          <p:cNvPr id="3" name="角丸四角形 2"/>
          <p:cNvSpPr/>
          <p:nvPr/>
        </p:nvSpPr>
        <p:spPr bwMode="auto">
          <a:xfrm>
            <a:off x="4306735" y="5171864"/>
            <a:ext cx="4331018" cy="1409975"/>
          </a:xfrm>
          <a:prstGeom prst="roundRect">
            <a:avLst/>
          </a:prstGeom>
          <a:noFill/>
          <a:ln w="28575" cap="flat" cmpd="sng" algn="ctr">
            <a:solidFill>
              <a:srgbClr val="00B050"/>
            </a:solidFill>
            <a:prstDash val="solid"/>
            <a:round/>
            <a:headEnd type="none" w="med" len="med"/>
            <a:tailEnd type="none" w="med" len="med"/>
          </a:ln>
          <a:effectLst>
            <a:outerShdw blurRad="50800" dist="38100" dir="2700000" algn="tl" rotWithShape="0">
              <a:srgbClr val="00B050">
                <a:alpha val="40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29" name="正方形/長方形 128"/>
          <p:cNvSpPr/>
          <p:nvPr/>
        </p:nvSpPr>
        <p:spPr>
          <a:xfrm>
            <a:off x="5288968" y="6599176"/>
            <a:ext cx="3855032" cy="307777"/>
          </a:xfrm>
          <a:prstGeom prst="rect">
            <a:avLst/>
          </a:prstGeom>
        </p:spPr>
        <p:txBody>
          <a:bodyPr wrap="square">
            <a:spAutoFit/>
          </a:bodyPr>
          <a:lstStyle/>
          <a:p>
            <a:r>
              <a:rPr lang="fi-FI" altLang="ja-JP" sz="1400" dirty="0" err="1" smtClean="0"/>
              <a:t>Ref</a:t>
            </a:r>
            <a:r>
              <a:rPr lang="fi-FI" altLang="ja-JP" sz="1400" dirty="0" smtClean="0"/>
              <a:t>) T</a:t>
            </a:r>
            <a:r>
              <a:rPr lang="fi-FI" altLang="ja-JP" sz="1400" dirty="0"/>
              <a:t>. </a:t>
            </a:r>
            <a:r>
              <a:rPr lang="fi-FI" altLang="ja-JP" sz="1400" dirty="0" smtClean="0"/>
              <a:t>Ideguchi, </a:t>
            </a:r>
            <a:r>
              <a:rPr lang="en-US" altLang="ja-JP" sz="1400" dirty="0"/>
              <a:t>Nat. Comm., </a:t>
            </a:r>
            <a:r>
              <a:rPr lang="en-US" altLang="ja-JP" sz="1400" b="1" dirty="0"/>
              <a:t>5</a:t>
            </a:r>
            <a:r>
              <a:rPr lang="en-US" altLang="ja-JP" sz="1400" dirty="0"/>
              <a:t>, 3375 (2014).</a:t>
            </a:r>
            <a:endParaRPr lang="ja-JP" altLang="en-US" sz="1400" dirty="0"/>
          </a:p>
        </p:txBody>
      </p:sp>
      <p:sp>
        <p:nvSpPr>
          <p:cNvPr id="5" name="テキスト ボックス 4"/>
          <p:cNvSpPr txBox="1"/>
          <p:nvPr/>
        </p:nvSpPr>
        <p:spPr>
          <a:xfrm>
            <a:off x="4995772" y="2382253"/>
            <a:ext cx="3494864" cy="338554"/>
          </a:xfrm>
          <a:prstGeom prst="rect">
            <a:avLst/>
          </a:prstGeom>
          <a:noFill/>
        </p:spPr>
        <p:txBody>
          <a:bodyPr wrap="square" rtlCol="0">
            <a:spAutoFit/>
          </a:bodyPr>
          <a:lstStyle/>
          <a:p>
            <a:r>
              <a:rPr kumimoji="1" lang="en-US" altLang="ja-JP" sz="1600" i="1" dirty="0" smtClean="0">
                <a:solidFill>
                  <a:srgbClr val="FF0000"/>
                </a:solidFill>
                <a:latin typeface="Times New Roman" panose="02020603050405020304" pitchFamily="18" charset="0"/>
                <a:cs typeface="Times New Roman" panose="02020603050405020304" pitchFamily="18" charset="0"/>
              </a:rPr>
              <a:t>Sampling clock </a:t>
            </a:r>
            <a:r>
              <a:rPr kumimoji="1" lang="en-US" altLang="ja-JP" sz="1200" dirty="0" smtClean="0">
                <a:latin typeface="Times New Roman" panose="02020603050405020304" pitchFamily="18" charset="0"/>
                <a:cs typeface="Times New Roman" panose="02020603050405020304" pitchFamily="18" charset="0"/>
              </a:rPr>
              <a:t>which reflected the fluctuation.</a:t>
            </a:r>
            <a:endParaRPr kumimoji="1" lang="ja-JP"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11333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fade">
                                      <p:cBhvr>
                                        <p:cTn id="13" dur="500"/>
                                        <p:tgtEl>
                                          <p:spTgt spid="101"/>
                                        </p:tgtEl>
                                      </p:cBhvr>
                                    </p:animEffect>
                                  </p:childTnLst>
                                </p:cTn>
                              </p:par>
                              <p:par>
                                <p:cTn id="14" presetID="10" presetClass="entr" presetSubtype="0" fill="hold" nodeType="withEffect">
                                  <p:stCondLst>
                                    <p:cond delay="0"/>
                                  </p:stCondLst>
                                  <p:childTnLst>
                                    <p:set>
                                      <p:cBhvr>
                                        <p:cTn id="15" dur="1" fill="hold">
                                          <p:stCondLst>
                                            <p:cond delay="0"/>
                                          </p:stCondLst>
                                        </p:cTn>
                                        <p:tgtEl>
                                          <p:spTgt spid="102"/>
                                        </p:tgtEl>
                                        <p:attrNameLst>
                                          <p:attrName>style.visibility</p:attrName>
                                        </p:attrNameLst>
                                      </p:cBhvr>
                                      <p:to>
                                        <p:strVal val="visible"/>
                                      </p:to>
                                    </p:set>
                                    <p:animEffect transition="in" filter="fade">
                                      <p:cBhvr>
                                        <p:cTn id="16" dur="500"/>
                                        <p:tgtEl>
                                          <p:spTgt spid="102"/>
                                        </p:tgtEl>
                                      </p:cBhvr>
                                    </p:animEffect>
                                  </p:childTnLst>
                                </p:cTn>
                              </p:par>
                              <p:par>
                                <p:cTn id="17" presetID="10" presetClass="entr" presetSubtype="0" fill="hold" nodeType="with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fade">
                                      <p:cBhvr>
                                        <p:cTn id="19" dur="500"/>
                                        <p:tgtEl>
                                          <p:spTgt spid="103"/>
                                        </p:tgtEl>
                                      </p:cBhvr>
                                    </p:animEffect>
                                  </p:childTnLst>
                                </p:cTn>
                              </p:par>
                              <p:par>
                                <p:cTn id="20" presetID="10" presetClass="entr" presetSubtype="0" fill="hold" nodeType="withEffect">
                                  <p:stCondLst>
                                    <p:cond delay="0"/>
                                  </p:stCondLst>
                                  <p:childTnLst>
                                    <p:set>
                                      <p:cBhvr>
                                        <p:cTn id="21" dur="1" fill="hold">
                                          <p:stCondLst>
                                            <p:cond delay="0"/>
                                          </p:stCondLst>
                                        </p:cTn>
                                        <p:tgtEl>
                                          <p:spTgt spid="104"/>
                                        </p:tgtEl>
                                        <p:attrNameLst>
                                          <p:attrName>style.visibility</p:attrName>
                                        </p:attrNameLst>
                                      </p:cBhvr>
                                      <p:to>
                                        <p:strVal val="visible"/>
                                      </p:to>
                                    </p:set>
                                    <p:animEffect transition="in" filter="fade">
                                      <p:cBhvr>
                                        <p:cTn id="22" dur="500"/>
                                        <p:tgtEl>
                                          <p:spTgt spid="104"/>
                                        </p:tgtEl>
                                      </p:cBhvr>
                                    </p:animEffect>
                                  </p:childTnLst>
                                </p:cTn>
                              </p:par>
                              <p:par>
                                <p:cTn id="23" presetID="10" presetClass="entr" presetSubtype="0" fill="hold" nodeType="withEffect">
                                  <p:stCondLst>
                                    <p:cond delay="0"/>
                                  </p:stCondLst>
                                  <p:childTnLst>
                                    <p:set>
                                      <p:cBhvr>
                                        <p:cTn id="24" dur="1" fill="hold">
                                          <p:stCondLst>
                                            <p:cond delay="0"/>
                                          </p:stCondLst>
                                        </p:cTn>
                                        <p:tgtEl>
                                          <p:spTgt spid="105"/>
                                        </p:tgtEl>
                                        <p:attrNameLst>
                                          <p:attrName>style.visibility</p:attrName>
                                        </p:attrNameLst>
                                      </p:cBhvr>
                                      <p:to>
                                        <p:strVal val="visible"/>
                                      </p:to>
                                    </p:set>
                                    <p:animEffect transition="in" filter="fade">
                                      <p:cBhvr>
                                        <p:cTn id="25" dur="500"/>
                                        <p:tgtEl>
                                          <p:spTgt spid="105"/>
                                        </p:tgtEl>
                                      </p:cBhvr>
                                    </p:animEffect>
                                  </p:childTnLst>
                                </p:cTn>
                              </p:par>
                              <p:par>
                                <p:cTn id="26" presetID="10" presetClass="entr" presetSubtype="0"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500"/>
                                        <p:tgtEl>
                                          <p:spTgt spid="106"/>
                                        </p:tgtEl>
                                      </p:cBhvr>
                                    </p:animEffect>
                                  </p:childTnLst>
                                </p:cTn>
                              </p:par>
                              <p:par>
                                <p:cTn id="29" presetID="10" presetClass="entr" presetSubtype="0" fill="hold" nodeType="with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fade">
                                      <p:cBhvr>
                                        <p:cTn id="31" dur="500"/>
                                        <p:tgtEl>
                                          <p:spTgt spid="107"/>
                                        </p:tgtEl>
                                      </p:cBhvr>
                                    </p:animEffect>
                                  </p:childTnLst>
                                </p:cTn>
                              </p:par>
                              <p:par>
                                <p:cTn id="32" presetID="10" presetClass="entr" presetSubtype="0" fill="hold" nodeType="withEffect">
                                  <p:stCondLst>
                                    <p:cond delay="0"/>
                                  </p:stCondLst>
                                  <p:childTnLst>
                                    <p:set>
                                      <p:cBhvr>
                                        <p:cTn id="33" dur="1" fill="hold">
                                          <p:stCondLst>
                                            <p:cond delay="0"/>
                                          </p:stCondLst>
                                        </p:cTn>
                                        <p:tgtEl>
                                          <p:spTgt spid="108"/>
                                        </p:tgtEl>
                                        <p:attrNameLst>
                                          <p:attrName>style.visibility</p:attrName>
                                        </p:attrNameLst>
                                      </p:cBhvr>
                                      <p:to>
                                        <p:strVal val="visible"/>
                                      </p:to>
                                    </p:set>
                                    <p:animEffect transition="in" filter="fade">
                                      <p:cBhvr>
                                        <p:cTn id="34" dur="500"/>
                                        <p:tgtEl>
                                          <p:spTgt spid="108"/>
                                        </p:tgtEl>
                                      </p:cBhvr>
                                    </p:animEffect>
                                  </p:childTnLst>
                                </p:cTn>
                              </p:par>
                              <p:par>
                                <p:cTn id="35" presetID="10" presetClass="entr" presetSubtype="0" fill="hold" nodeType="withEffect">
                                  <p:stCondLst>
                                    <p:cond delay="0"/>
                                  </p:stCondLst>
                                  <p:childTnLst>
                                    <p:set>
                                      <p:cBhvr>
                                        <p:cTn id="36" dur="1" fill="hold">
                                          <p:stCondLst>
                                            <p:cond delay="0"/>
                                          </p:stCondLst>
                                        </p:cTn>
                                        <p:tgtEl>
                                          <p:spTgt spid="109"/>
                                        </p:tgtEl>
                                        <p:attrNameLst>
                                          <p:attrName>style.visibility</p:attrName>
                                        </p:attrNameLst>
                                      </p:cBhvr>
                                      <p:to>
                                        <p:strVal val="visible"/>
                                      </p:to>
                                    </p:set>
                                    <p:animEffect transition="in" filter="fade">
                                      <p:cBhvr>
                                        <p:cTn id="37" dur="500"/>
                                        <p:tgtEl>
                                          <p:spTgt spid="109"/>
                                        </p:tgtEl>
                                      </p:cBhvr>
                                    </p:animEffect>
                                  </p:childTnLst>
                                </p:cTn>
                              </p:par>
                              <p:par>
                                <p:cTn id="38" presetID="10" presetClass="entr" presetSubtype="0" fill="hold" nodeType="withEffect">
                                  <p:stCondLst>
                                    <p:cond delay="0"/>
                                  </p:stCondLst>
                                  <p:childTnLst>
                                    <p:set>
                                      <p:cBhvr>
                                        <p:cTn id="39" dur="1" fill="hold">
                                          <p:stCondLst>
                                            <p:cond delay="0"/>
                                          </p:stCondLst>
                                        </p:cTn>
                                        <p:tgtEl>
                                          <p:spTgt spid="110"/>
                                        </p:tgtEl>
                                        <p:attrNameLst>
                                          <p:attrName>style.visibility</p:attrName>
                                        </p:attrNameLst>
                                      </p:cBhvr>
                                      <p:to>
                                        <p:strVal val="visible"/>
                                      </p:to>
                                    </p:set>
                                    <p:animEffect transition="in" filter="fade">
                                      <p:cBhvr>
                                        <p:cTn id="40" dur="500"/>
                                        <p:tgtEl>
                                          <p:spTgt spid="110"/>
                                        </p:tgtEl>
                                      </p:cBhvr>
                                    </p:animEffect>
                                  </p:childTnLst>
                                </p:cTn>
                              </p:par>
                              <p:par>
                                <p:cTn id="41" presetID="10" presetClass="entr" presetSubtype="0" fill="hold" nodeType="withEffect">
                                  <p:stCondLst>
                                    <p:cond delay="0"/>
                                  </p:stCondLst>
                                  <p:childTnLst>
                                    <p:set>
                                      <p:cBhvr>
                                        <p:cTn id="42" dur="1" fill="hold">
                                          <p:stCondLst>
                                            <p:cond delay="0"/>
                                          </p:stCondLst>
                                        </p:cTn>
                                        <p:tgtEl>
                                          <p:spTgt spid="111"/>
                                        </p:tgtEl>
                                        <p:attrNameLst>
                                          <p:attrName>style.visibility</p:attrName>
                                        </p:attrNameLst>
                                      </p:cBhvr>
                                      <p:to>
                                        <p:strVal val="visible"/>
                                      </p:to>
                                    </p:set>
                                    <p:animEffect transition="in" filter="fade">
                                      <p:cBhvr>
                                        <p:cTn id="43" dur="500"/>
                                        <p:tgtEl>
                                          <p:spTgt spid="111"/>
                                        </p:tgtEl>
                                      </p:cBhvr>
                                    </p:animEffect>
                                  </p:childTnLst>
                                </p:cTn>
                              </p:par>
                              <p:par>
                                <p:cTn id="44" presetID="10" presetClass="entr" presetSubtype="0" fill="hold" nodeType="withEffect">
                                  <p:stCondLst>
                                    <p:cond delay="0"/>
                                  </p:stCondLst>
                                  <p:childTnLst>
                                    <p:set>
                                      <p:cBhvr>
                                        <p:cTn id="45" dur="1" fill="hold">
                                          <p:stCondLst>
                                            <p:cond delay="0"/>
                                          </p:stCondLst>
                                        </p:cTn>
                                        <p:tgtEl>
                                          <p:spTgt spid="112"/>
                                        </p:tgtEl>
                                        <p:attrNameLst>
                                          <p:attrName>style.visibility</p:attrName>
                                        </p:attrNameLst>
                                      </p:cBhvr>
                                      <p:to>
                                        <p:strVal val="visible"/>
                                      </p:to>
                                    </p:set>
                                    <p:animEffect transition="in" filter="fade">
                                      <p:cBhvr>
                                        <p:cTn id="46" dur="500"/>
                                        <p:tgtEl>
                                          <p:spTgt spid="112"/>
                                        </p:tgtEl>
                                      </p:cBhvr>
                                    </p:animEffect>
                                  </p:childTnLst>
                                </p:cTn>
                              </p:par>
                              <p:par>
                                <p:cTn id="47" presetID="10" presetClass="entr" presetSubtype="0" fill="hold" nodeType="withEffect">
                                  <p:stCondLst>
                                    <p:cond delay="0"/>
                                  </p:stCondLst>
                                  <p:childTnLst>
                                    <p:set>
                                      <p:cBhvr>
                                        <p:cTn id="48" dur="1" fill="hold">
                                          <p:stCondLst>
                                            <p:cond delay="0"/>
                                          </p:stCondLst>
                                        </p:cTn>
                                        <p:tgtEl>
                                          <p:spTgt spid="113"/>
                                        </p:tgtEl>
                                        <p:attrNameLst>
                                          <p:attrName>style.visibility</p:attrName>
                                        </p:attrNameLst>
                                      </p:cBhvr>
                                      <p:to>
                                        <p:strVal val="visible"/>
                                      </p:to>
                                    </p:set>
                                    <p:animEffect transition="in" filter="fade">
                                      <p:cBhvr>
                                        <p:cTn id="49" dur="500"/>
                                        <p:tgtEl>
                                          <p:spTgt spid="113"/>
                                        </p:tgtEl>
                                      </p:cBhvr>
                                    </p:animEffect>
                                  </p:childTnLst>
                                </p:cTn>
                              </p:par>
                              <p:par>
                                <p:cTn id="50" presetID="10" presetClass="entr" presetSubtype="0" fill="hold" nodeType="withEffect">
                                  <p:stCondLst>
                                    <p:cond delay="0"/>
                                  </p:stCondLst>
                                  <p:childTnLst>
                                    <p:set>
                                      <p:cBhvr>
                                        <p:cTn id="51" dur="1" fill="hold">
                                          <p:stCondLst>
                                            <p:cond delay="0"/>
                                          </p:stCondLst>
                                        </p:cTn>
                                        <p:tgtEl>
                                          <p:spTgt spid="114"/>
                                        </p:tgtEl>
                                        <p:attrNameLst>
                                          <p:attrName>style.visibility</p:attrName>
                                        </p:attrNameLst>
                                      </p:cBhvr>
                                      <p:to>
                                        <p:strVal val="visible"/>
                                      </p:to>
                                    </p:set>
                                    <p:animEffect transition="in" filter="fade">
                                      <p:cBhvr>
                                        <p:cTn id="52" dur="500"/>
                                        <p:tgtEl>
                                          <p:spTgt spid="114"/>
                                        </p:tgtEl>
                                      </p:cBhvr>
                                    </p:animEffect>
                                  </p:childTnLst>
                                </p:cTn>
                              </p:par>
                              <p:par>
                                <p:cTn id="53" presetID="10" presetClass="entr" presetSubtype="0" fill="hold" nodeType="withEffect">
                                  <p:stCondLst>
                                    <p:cond delay="0"/>
                                  </p:stCondLst>
                                  <p:childTnLst>
                                    <p:set>
                                      <p:cBhvr>
                                        <p:cTn id="54" dur="1" fill="hold">
                                          <p:stCondLst>
                                            <p:cond delay="0"/>
                                          </p:stCondLst>
                                        </p:cTn>
                                        <p:tgtEl>
                                          <p:spTgt spid="115"/>
                                        </p:tgtEl>
                                        <p:attrNameLst>
                                          <p:attrName>style.visibility</p:attrName>
                                        </p:attrNameLst>
                                      </p:cBhvr>
                                      <p:to>
                                        <p:strVal val="visible"/>
                                      </p:to>
                                    </p:set>
                                    <p:animEffect transition="in" filter="fade">
                                      <p:cBhvr>
                                        <p:cTn id="55" dur="500"/>
                                        <p:tgtEl>
                                          <p:spTgt spid="115"/>
                                        </p:tgtEl>
                                      </p:cBhvr>
                                    </p:animEffect>
                                  </p:childTnLst>
                                </p:cTn>
                              </p:par>
                              <p:par>
                                <p:cTn id="56" presetID="10" presetClass="entr" presetSubtype="0" fill="hold" nodeType="withEffect">
                                  <p:stCondLst>
                                    <p:cond delay="0"/>
                                  </p:stCondLst>
                                  <p:childTnLst>
                                    <p:set>
                                      <p:cBhvr>
                                        <p:cTn id="57" dur="1" fill="hold">
                                          <p:stCondLst>
                                            <p:cond delay="0"/>
                                          </p:stCondLst>
                                        </p:cTn>
                                        <p:tgtEl>
                                          <p:spTgt spid="116"/>
                                        </p:tgtEl>
                                        <p:attrNameLst>
                                          <p:attrName>style.visibility</p:attrName>
                                        </p:attrNameLst>
                                      </p:cBhvr>
                                      <p:to>
                                        <p:strVal val="visible"/>
                                      </p:to>
                                    </p:set>
                                    <p:animEffect transition="in" filter="fade">
                                      <p:cBhvr>
                                        <p:cTn id="58" dur="500"/>
                                        <p:tgtEl>
                                          <p:spTgt spid="116"/>
                                        </p:tgtEl>
                                      </p:cBhvr>
                                    </p:animEffect>
                                  </p:childTnLst>
                                </p:cTn>
                              </p:par>
                              <p:par>
                                <p:cTn id="59" presetID="10" presetClass="entr" presetSubtype="0" fill="hold" nodeType="with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par>
                                <p:cTn id="62" presetID="10" presetClass="entr" presetSubtype="0" fill="hold" nodeType="withEffect">
                                  <p:stCondLst>
                                    <p:cond delay="0"/>
                                  </p:stCondLst>
                                  <p:childTnLst>
                                    <p:set>
                                      <p:cBhvr>
                                        <p:cTn id="63" dur="1" fill="hold">
                                          <p:stCondLst>
                                            <p:cond delay="0"/>
                                          </p:stCondLst>
                                        </p:cTn>
                                        <p:tgtEl>
                                          <p:spTgt spid="118"/>
                                        </p:tgtEl>
                                        <p:attrNameLst>
                                          <p:attrName>style.visibility</p:attrName>
                                        </p:attrNameLst>
                                      </p:cBhvr>
                                      <p:to>
                                        <p:strVal val="visible"/>
                                      </p:to>
                                    </p:set>
                                    <p:animEffect transition="in" filter="fade">
                                      <p:cBhvr>
                                        <p:cTn id="64" dur="500"/>
                                        <p:tgtEl>
                                          <p:spTgt spid="118"/>
                                        </p:tgtEl>
                                      </p:cBhvr>
                                    </p:animEffect>
                                  </p:childTnLst>
                                </p:cTn>
                              </p:par>
                              <p:par>
                                <p:cTn id="65" presetID="10" presetClass="entr" presetSubtype="0" fill="hold" nodeType="withEffect">
                                  <p:stCondLst>
                                    <p:cond delay="0"/>
                                  </p:stCondLst>
                                  <p:childTnLst>
                                    <p:set>
                                      <p:cBhvr>
                                        <p:cTn id="66" dur="1" fill="hold">
                                          <p:stCondLst>
                                            <p:cond delay="0"/>
                                          </p:stCondLst>
                                        </p:cTn>
                                        <p:tgtEl>
                                          <p:spTgt spid="119"/>
                                        </p:tgtEl>
                                        <p:attrNameLst>
                                          <p:attrName>style.visibility</p:attrName>
                                        </p:attrNameLst>
                                      </p:cBhvr>
                                      <p:to>
                                        <p:strVal val="visible"/>
                                      </p:to>
                                    </p:set>
                                    <p:animEffect transition="in" filter="fade">
                                      <p:cBhvr>
                                        <p:cTn id="67" dur="500"/>
                                        <p:tgtEl>
                                          <p:spTgt spid="119"/>
                                        </p:tgtEl>
                                      </p:cBhvr>
                                    </p:animEffect>
                                  </p:childTnLst>
                                </p:cTn>
                              </p:par>
                              <p:par>
                                <p:cTn id="68" presetID="10" presetClass="entr" presetSubtype="0" fill="hold" nodeType="withEffect">
                                  <p:stCondLst>
                                    <p:cond delay="0"/>
                                  </p:stCondLst>
                                  <p:childTnLst>
                                    <p:set>
                                      <p:cBhvr>
                                        <p:cTn id="69" dur="1" fill="hold">
                                          <p:stCondLst>
                                            <p:cond delay="0"/>
                                          </p:stCondLst>
                                        </p:cTn>
                                        <p:tgtEl>
                                          <p:spTgt spid="120"/>
                                        </p:tgtEl>
                                        <p:attrNameLst>
                                          <p:attrName>style.visibility</p:attrName>
                                        </p:attrNameLst>
                                      </p:cBhvr>
                                      <p:to>
                                        <p:strVal val="visible"/>
                                      </p:to>
                                    </p:set>
                                    <p:animEffect transition="in" filter="fade">
                                      <p:cBhvr>
                                        <p:cTn id="70" dur="500"/>
                                        <p:tgtEl>
                                          <p:spTgt spid="120"/>
                                        </p:tgtEl>
                                      </p:cBhvr>
                                    </p:animEffect>
                                  </p:childTnLst>
                                </p:cTn>
                              </p:par>
                              <p:par>
                                <p:cTn id="71" presetID="10" presetClass="entr" presetSubtype="0" fill="hold" nodeType="withEffect">
                                  <p:stCondLst>
                                    <p:cond delay="0"/>
                                  </p:stCondLst>
                                  <p:childTnLst>
                                    <p:set>
                                      <p:cBhvr>
                                        <p:cTn id="72" dur="1" fill="hold">
                                          <p:stCondLst>
                                            <p:cond delay="0"/>
                                          </p:stCondLst>
                                        </p:cTn>
                                        <p:tgtEl>
                                          <p:spTgt spid="121"/>
                                        </p:tgtEl>
                                        <p:attrNameLst>
                                          <p:attrName>style.visibility</p:attrName>
                                        </p:attrNameLst>
                                      </p:cBhvr>
                                      <p:to>
                                        <p:strVal val="visible"/>
                                      </p:to>
                                    </p:set>
                                    <p:animEffect transition="in" filter="fade">
                                      <p:cBhvr>
                                        <p:cTn id="73" dur="500"/>
                                        <p:tgtEl>
                                          <p:spTgt spid="121"/>
                                        </p:tgtEl>
                                      </p:cBhvr>
                                    </p:animEffect>
                                  </p:childTnLst>
                                </p:cTn>
                              </p:par>
                              <p:par>
                                <p:cTn id="74" presetID="10" presetClass="entr" presetSubtype="0" fill="hold" nodeType="withEffect">
                                  <p:stCondLst>
                                    <p:cond delay="0"/>
                                  </p:stCondLst>
                                  <p:childTnLst>
                                    <p:set>
                                      <p:cBhvr>
                                        <p:cTn id="75" dur="1" fill="hold">
                                          <p:stCondLst>
                                            <p:cond delay="0"/>
                                          </p:stCondLst>
                                        </p:cTn>
                                        <p:tgtEl>
                                          <p:spTgt spid="122"/>
                                        </p:tgtEl>
                                        <p:attrNameLst>
                                          <p:attrName>style.visibility</p:attrName>
                                        </p:attrNameLst>
                                      </p:cBhvr>
                                      <p:to>
                                        <p:strVal val="visible"/>
                                      </p:to>
                                    </p:set>
                                    <p:animEffect transition="in" filter="fade">
                                      <p:cBhvr>
                                        <p:cTn id="76" dur="500"/>
                                        <p:tgtEl>
                                          <p:spTgt spid="122"/>
                                        </p:tgtEl>
                                      </p:cBhvr>
                                    </p:animEffect>
                                  </p:childTnLst>
                                </p:cTn>
                              </p:par>
                              <p:par>
                                <p:cTn id="77" presetID="10" presetClass="entr" presetSubtype="0" fill="hold" nodeType="withEffect">
                                  <p:stCondLst>
                                    <p:cond delay="0"/>
                                  </p:stCondLst>
                                  <p:childTnLst>
                                    <p:set>
                                      <p:cBhvr>
                                        <p:cTn id="78" dur="1" fill="hold">
                                          <p:stCondLst>
                                            <p:cond delay="0"/>
                                          </p:stCondLst>
                                        </p:cTn>
                                        <p:tgtEl>
                                          <p:spTgt spid="123"/>
                                        </p:tgtEl>
                                        <p:attrNameLst>
                                          <p:attrName>style.visibility</p:attrName>
                                        </p:attrNameLst>
                                      </p:cBhvr>
                                      <p:to>
                                        <p:strVal val="visible"/>
                                      </p:to>
                                    </p:set>
                                    <p:animEffect transition="in" filter="fade">
                                      <p:cBhvr>
                                        <p:cTn id="79" dur="500"/>
                                        <p:tgtEl>
                                          <p:spTgt spid="123"/>
                                        </p:tgtEl>
                                      </p:cBhvr>
                                    </p:animEffect>
                                  </p:childTnLst>
                                </p:cTn>
                              </p:par>
                              <p:par>
                                <p:cTn id="80" presetID="10" presetClass="entr" presetSubtype="0" fill="hold" nodeType="withEffect">
                                  <p:stCondLst>
                                    <p:cond delay="0"/>
                                  </p:stCondLst>
                                  <p:childTnLst>
                                    <p:set>
                                      <p:cBhvr>
                                        <p:cTn id="81" dur="1" fill="hold">
                                          <p:stCondLst>
                                            <p:cond delay="0"/>
                                          </p:stCondLst>
                                        </p:cTn>
                                        <p:tgtEl>
                                          <p:spTgt spid="124"/>
                                        </p:tgtEl>
                                        <p:attrNameLst>
                                          <p:attrName>style.visibility</p:attrName>
                                        </p:attrNameLst>
                                      </p:cBhvr>
                                      <p:to>
                                        <p:strVal val="visible"/>
                                      </p:to>
                                    </p:set>
                                    <p:animEffect transition="in" filter="fade">
                                      <p:cBhvr>
                                        <p:cTn id="82" dur="500"/>
                                        <p:tgtEl>
                                          <p:spTgt spid="124"/>
                                        </p:tgtEl>
                                      </p:cBhvr>
                                    </p:animEffect>
                                  </p:childTnLst>
                                </p:cTn>
                              </p:par>
                              <p:par>
                                <p:cTn id="83" presetID="10" presetClass="entr" presetSubtype="0" fill="hold" nodeType="withEffect">
                                  <p:stCondLst>
                                    <p:cond delay="0"/>
                                  </p:stCondLst>
                                  <p:childTnLst>
                                    <p:set>
                                      <p:cBhvr>
                                        <p:cTn id="84" dur="1" fill="hold">
                                          <p:stCondLst>
                                            <p:cond delay="0"/>
                                          </p:stCondLst>
                                        </p:cTn>
                                        <p:tgtEl>
                                          <p:spTgt spid="125"/>
                                        </p:tgtEl>
                                        <p:attrNameLst>
                                          <p:attrName>style.visibility</p:attrName>
                                        </p:attrNameLst>
                                      </p:cBhvr>
                                      <p:to>
                                        <p:strVal val="visible"/>
                                      </p:to>
                                    </p:set>
                                    <p:animEffect transition="in" filter="fade">
                                      <p:cBhvr>
                                        <p:cTn id="85" dur="500"/>
                                        <p:tgtEl>
                                          <p:spTgt spid="125"/>
                                        </p:tgtEl>
                                      </p:cBhvr>
                                    </p:animEffect>
                                  </p:childTnLst>
                                </p:cTn>
                              </p:par>
                              <p:par>
                                <p:cTn id="86" presetID="10" presetClass="entr" presetSubtype="0" fill="hold" nodeType="withEffect">
                                  <p:stCondLst>
                                    <p:cond delay="0"/>
                                  </p:stCondLst>
                                  <p:childTnLst>
                                    <p:set>
                                      <p:cBhvr>
                                        <p:cTn id="87" dur="1" fill="hold">
                                          <p:stCondLst>
                                            <p:cond delay="0"/>
                                          </p:stCondLst>
                                        </p:cTn>
                                        <p:tgtEl>
                                          <p:spTgt spid="126"/>
                                        </p:tgtEl>
                                        <p:attrNameLst>
                                          <p:attrName>style.visibility</p:attrName>
                                        </p:attrNameLst>
                                      </p:cBhvr>
                                      <p:to>
                                        <p:strVal val="visible"/>
                                      </p:to>
                                    </p:set>
                                    <p:animEffect transition="in" filter="fade">
                                      <p:cBhvr>
                                        <p:cTn id="88" dur="500"/>
                                        <p:tgtEl>
                                          <p:spTgt spid="126"/>
                                        </p:tgtEl>
                                      </p:cBhvr>
                                    </p:animEffect>
                                  </p:childTnLst>
                                </p:cTn>
                              </p:par>
                              <p:par>
                                <p:cTn id="89" presetID="10" presetClass="entr" presetSubtype="0" fill="hold" nodeType="withEffect">
                                  <p:stCondLst>
                                    <p:cond delay="0"/>
                                  </p:stCondLst>
                                  <p:childTnLst>
                                    <p:set>
                                      <p:cBhvr>
                                        <p:cTn id="90" dur="1" fill="hold">
                                          <p:stCondLst>
                                            <p:cond delay="0"/>
                                          </p:stCondLst>
                                        </p:cTn>
                                        <p:tgtEl>
                                          <p:spTgt spid="127"/>
                                        </p:tgtEl>
                                        <p:attrNameLst>
                                          <p:attrName>style.visibility</p:attrName>
                                        </p:attrNameLst>
                                      </p:cBhvr>
                                      <p:to>
                                        <p:strVal val="visible"/>
                                      </p:to>
                                    </p:set>
                                    <p:animEffect transition="in" filter="fade">
                                      <p:cBhvr>
                                        <p:cTn id="91" dur="500"/>
                                        <p:tgtEl>
                                          <p:spTgt spid="127"/>
                                        </p:tgtEl>
                                      </p:cBhvr>
                                    </p:animEffect>
                                  </p:childTnLst>
                                </p:cTn>
                              </p:par>
                              <p:par>
                                <p:cTn id="92" presetID="10" presetClass="entr" presetSubtype="0" fill="hold" nodeType="withEffect">
                                  <p:stCondLst>
                                    <p:cond delay="0"/>
                                  </p:stCondLst>
                                  <p:childTnLst>
                                    <p:set>
                                      <p:cBhvr>
                                        <p:cTn id="93" dur="1" fill="hold">
                                          <p:stCondLst>
                                            <p:cond delay="0"/>
                                          </p:stCondLst>
                                        </p:cTn>
                                        <p:tgtEl>
                                          <p:spTgt spid="128"/>
                                        </p:tgtEl>
                                        <p:attrNameLst>
                                          <p:attrName>style.visibility</p:attrName>
                                        </p:attrNameLst>
                                      </p:cBhvr>
                                      <p:to>
                                        <p:strVal val="visible"/>
                                      </p:to>
                                    </p:set>
                                    <p:animEffect transition="in" filter="fade">
                                      <p:cBhvr>
                                        <p:cTn id="94" dur="500"/>
                                        <p:tgtEl>
                                          <p:spTgt spid="128"/>
                                        </p:tgtEl>
                                      </p:cBhvr>
                                    </p:animEffect>
                                  </p:childTnLst>
                                </p:cTn>
                              </p:par>
                              <p:par>
                                <p:cTn id="95" presetID="10" presetClass="entr" presetSubtype="0" fill="hold" nodeType="withEffect">
                                  <p:stCondLst>
                                    <p:cond delay="0"/>
                                  </p:stCondLst>
                                  <p:childTnLst>
                                    <p:set>
                                      <p:cBhvr>
                                        <p:cTn id="96" dur="1" fill="hold">
                                          <p:stCondLst>
                                            <p:cond delay="0"/>
                                          </p:stCondLst>
                                        </p:cTn>
                                        <p:tgtEl>
                                          <p:spTgt spid="146"/>
                                        </p:tgtEl>
                                        <p:attrNameLst>
                                          <p:attrName>style.visibility</p:attrName>
                                        </p:attrNameLst>
                                      </p:cBhvr>
                                      <p:to>
                                        <p:strVal val="visible"/>
                                      </p:to>
                                    </p:set>
                                    <p:animEffect transition="in" filter="fade">
                                      <p:cBhvr>
                                        <p:cTn id="97" dur="500"/>
                                        <p:tgtEl>
                                          <p:spTgt spid="146"/>
                                        </p:tgtEl>
                                      </p:cBhvr>
                                    </p:animEffect>
                                  </p:childTnLst>
                                </p:cTn>
                              </p:par>
                              <p:par>
                                <p:cTn id="98" presetID="10" presetClass="entr" presetSubtype="0" fill="hold" nodeType="withEffect">
                                  <p:stCondLst>
                                    <p:cond delay="0"/>
                                  </p:stCondLst>
                                  <p:childTnLst>
                                    <p:set>
                                      <p:cBhvr>
                                        <p:cTn id="99" dur="1" fill="hold">
                                          <p:stCondLst>
                                            <p:cond delay="0"/>
                                          </p:stCondLst>
                                        </p:cTn>
                                        <p:tgtEl>
                                          <p:spTgt spid="147"/>
                                        </p:tgtEl>
                                        <p:attrNameLst>
                                          <p:attrName>style.visibility</p:attrName>
                                        </p:attrNameLst>
                                      </p:cBhvr>
                                      <p:to>
                                        <p:strVal val="visible"/>
                                      </p:to>
                                    </p:set>
                                    <p:animEffect transition="in" filter="fade">
                                      <p:cBhvr>
                                        <p:cTn id="100" dur="500"/>
                                        <p:tgtEl>
                                          <p:spTgt spid="147"/>
                                        </p:tgtEl>
                                      </p:cBhvr>
                                    </p:animEffect>
                                  </p:childTnLst>
                                </p:cTn>
                              </p:par>
                              <p:par>
                                <p:cTn id="101" presetID="10" presetClass="entr" presetSubtype="0" fill="hold" nodeType="withEffect">
                                  <p:stCondLst>
                                    <p:cond delay="0"/>
                                  </p:stCondLst>
                                  <p:childTnLst>
                                    <p:set>
                                      <p:cBhvr>
                                        <p:cTn id="102" dur="1" fill="hold">
                                          <p:stCondLst>
                                            <p:cond delay="0"/>
                                          </p:stCondLst>
                                        </p:cTn>
                                        <p:tgtEl>
                                          <p:spTgt spid="148"/>
                                        </p:tgtEl>
                                        <p:attrNameLst>
                                          <p:attrName>style.visibility</p:attrName>
                                        </p:attrNameLst>
                                      </p:cBhvr>
                                      <p:to>
                                        <p:strVal val="visible"/>
                                      </p:to>
                                    </p:set>
                                    <p:animEffect transition="in" filter="fade">
                                      <p:cBhvr>
                                        <p:cTn id="103" dur="500"/>
                                        <p:tgtEl>
                                          <p:spTgt spid="148"/>
                                        </p:tgtEl>
                                      </p:cBhvr>
                                    </p:animEffect>
                                  </p:childTnLst>
                                </p:cTn>
                              </p:par>
                              <p:par>
                                <p:cTn id="104" presetID="10" presetClass="entr" presetSubtype="0" fill="hold" nodeType="withEffect">
                                  <p:stCondLst>
                                    <p:cond delay="0"/>
                                  </p:stCondLst>
                                  <p:childTnLst>
                                    <p:set>
                                      <p:cBhvr>
                                        <p:cTn id="105" dur="1" fill="hold">
                                          <p:stCondLst>
                                            <p:cond delay="0"/>
                                          </p:stCondLst>
                                        </p:cTn>
                                        <p:tgtEl>
                                          <p:spTgt spid="149"/>
                                        </p:tgtEl>
                                        <p:attrNameLst>
                                          <p:attrName>style.visibility</p:attrName>
                                        </p:attrNameLst>
                                      </p:cBhvr>
                                      <p:to>
                                        <p:strVal val="visible"/>
                                      </p:to>
                                    </p:set>
                                    <p:animEffect transition="in" filter="fade">
                                      <p:cBhvr>
                                        <p:cTn id="106" dur="500"/>
                                        <p:tgtEl>
                                          <p:spTgt spid="149"/>
                                        </p:tgtEl>
                                      </p:cBhvr>
                                    </p:animEffect>
                                  </p:childTnLst>
                                </p:cTn>
                              </p:par>
                              <p:par>
                                <p:cTn id="107" presetID="10" presetClass="entr" presetSubtype="0" fill="hold" nodeType="withEffect">
                                  <p:stCondLst>
                                    <p:cond delay="0"/>
                                  </p:stCondLst>
                                  <p:childTnLst>
                                    <p:set>
                                      <p:cBhvr>
                                        <p:cTn id="108" dur="1" fill="hold">
                                          <p:stCondLst>
                                            <p:cond delay="0"/>
                                          </p:stCondLst>
                                        </p:cTn>
                                        <p:tgtEl>
                                          <p:spTgt spid="154"/>
                                        </p:tgtEl>
                                        <p:attrNameLst>
                                          <p:attrName>style.visibility</p:attrName>
                                        </p:attrNameLst>
                                      </p:cBhvr>
                                      <p:to>
                                        <p:strVal val="visible"/>
                                      </p:to>
                                    </p:set>
                                    <p:animEffect transition="in" filter="fade">
                                      <p:cBhvr>
                                        <p:cTn id="109" dur="500"/>
                                        <p:tgtEl>
                                          <p:spTgt spid="154"/>
                                        </p:tgtEl>
                                      </p:cBhvr>
                                    </p:animEffect>
                                  </p:childTnLst>
                                </p:cTn>
                              </p:par>
                              <p:par>
                                <p:cTn id="110" presetID="10" presetClass="entr" presetSubtype="0" fill="hold" nodeType="with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fade">
                                      <p:cBhvr>
                                        <p:cTn id="112" dur="500"/>
                                        <p:tgtEl>
                                          <p:spTgt spid="156"/>
                                        </p:tgtEl>
                                      </p:cBhvr>
                                    </p:animEffect>
                                  </p:childTnLst>
                                </p:cTn>
                              </p:par>
                              <p:par>
                                <p:cTn id="113" presetID="10" presetClass="entr" presetSubtype="0" fill="hold" nodeType="withEffect">
                                  <p:stCondLst>
                                    <p:cond delay="0"/>
                                  </p:stCondLst>
                                  <p:childTnLst>
                                    <p:set>
                                      <p:cBhvr>
                                        <p:cTn id="114" dur="1" fill="hold">
                                          <p:stCondLst>
                                            <p:cond delay="0"/>
                                          </p:stCondLst>
                                        </p:cTn>
                                        <p:tgtEl>
                                          <p:spTgt spid="158"/>
                                        </p:tgtEl>
                                        <p:attrNameLst>
                                          <p:attrName>style.visibility</p:attrName>
                                        </p:attrNameLst>
                                      </p:cBhvr>
                                      <p:to>
                                        <p:strVal val="visible"/>
                                      </p:to>
                                    </p:set>
                                    <p:animEffect transition="in" filter="fade">
                                      <p:cBhvr>
                                        <p:cTn id="115" dur="500"/>
                                        <p:tgtEl>
                                          <p:spTgt spid="158"/>
                                        </p:tgtEl>
                                      </p:cBhvr>
                                    </p:animEffect>
                                  </p:childTnLst>
                                </p:cTn>
                              </p:par>
                              <p:par>
                                <p:cTn id="116" presetID="10" presetClass="entr" presetSubtype="0" fill="hold" nodeType="withEffect">
                                  <p:stCondLst>
                                    <p:cond delay="0"/>
                                  </p:stCondLst>
                                  <p:childTnLst>
                                    <p:set>
                                      <p:cBhvr>
                                        <p:cTn id="117" dur="1" fill="hold">
                                          <p:stCondLst>
                                            <p:cond delay="0"/>
                                          </p:stCondLst>
                                        </p:cTn>
                                        <p:tgtEl>
                                          <p:spTgt spid="160"/>
                                        </p:tgtEl>
                                        <p:attrNameLst>
                                          <p:attrName>style.visibility</p:attrName>
                                        </p:attrNameLst>
                                      </p:cBhvr>
                                      <p:to>
                                        <p:strVal val="visible"/>
                                      </p:to>
                                    </p:set>
                                    <p:animEffect transition="in" filter="fade">
                                      <p:cBhvr>
                                        <p:cTn id="118" dur="500"/>
                                        <p:tgtEl>
                                          <p:spTgt spid="160"/>
                                        </p:tgtEl>
                                      </p:cBhvr>
                                    </p:animEffect>
                                  </p:childTnLst>
                                </p:cTn>
                              </p:par>
                              <p:par>
                                <p:cTn id="119" presetID="10" presetClass="entr" presetSubtype="0" fill="hold" nodeType="withEffect">
                                  <p:stCondLst>
                                    <p:cond delay="0"/>
                                  </p:stCondLst>
                                  <p:childTnLst>
                                    <p:set>
                                      <p:cBhvr>
                                        <p:cTn id="120" dur="1" fill="hold">
                                          <p:stCondLst>
                                            <p:cond delay="0"/>
                                          </p:stCondLst>
                                        </p:cTn>
                                        <p:tgtEl>
                                          <p:spTgt spid="162"/>
                                        </p:tgtEl>
                                        <p:attrNameLst>
                                          <p:attrName>style.visibility</p:attrName>
                                        </p:attrNameLst>
                                      </p:cBhvr>
                                      <p:to>
                                        <p:strVal val="visible"/>
                                      </p:to>
                                    </p:set>
                                    <p:animEffect transition="in" filter="fade">
                                      <p:cBhvr>
                                        <p:cTn id="121" dur="500"/>
                                        <p:tgtEl>
                                          <p:spTgt spid="162"/>
                                        </p:tgtEl>
                                      </p:cBhvr>
                                    </p:animEffect>
                                  </p:childTnLst>
                                </p:cTn>
                              </p:par>
                              <p:par>
                                <p:cTn id="122" presetID="10" presetClass="entr" presetSubtype="0" fill="hold" nodeType="withEffect">
                                  <p:stCondLst>
                                    <p:cond delay="0"/>
                                  </p:stCondLst>
                                  <p:childTnLst>
                                    <p:set>
                                      <p:cBhvr>
                                        <p:cTn id="123" dur="1" fill="hold">
                                          <p:stCondLst>
                                            <p:cond delay="0"/>
                                          </p:stCondLst>
                                        </p:cTn>
                                        <p:tgtEl>
                                          <p:spTgt spid="164"/>
                                        </p:tgtEl>
                                        <p:attrNameLst>
                                          <p:attrName>style.visibility</p:attrName>
                                        </p:attrNameLst>
                                      </p:cBhvr>
                                      <p:to>
                                        <p:strVal val="visible"/>
                                      </p:to>
                                    </p:set>
                                    <p:animEffect transition="in" filter="fade">
                                      <p:cBhvr>
                                        <p:cTn id="124" dur="500"/>
                                        <p:tgtEl>
                                          <p:spTgt spid="164"/>
                                        </p:tgtEl>
                                      </p:cBhvr>
                                    </p:animEffect>
                                  </p:childTnLst>
                                </p:cTn>
                              </p:par>
                              <p:par>
                                <p:cTn id="125" presetID="10" presetClass="entr" presetSubtype="0" fill="hold" nodeType="withEffect">
                                  <p:stCondLst>
                                    <p:cond delay="0"/>
                                  </p:stCondLst>
                                  <p:childTnLst>
                                    <p:set>
                                      <p:cBhvr>
                                        <p:cTn id="126" dur="1" fill="hold">
                                          <p:stCondLst>
                                            <p:cond delay="0"/>
                                          </p:stCondLst>
                                        </p:cTn>
                                        <p:tgtEl>
                                          <p:spTgt spid="166"/>
                                        </p:tgtEl>
                                        <p:attrNameLst>
                                          <p:attrName>style.visibility</p:attrName>
                                        </p:attrNameLst>
                                      </p:cBhvr>
                                      <p:to>
                                        <p:strVal val="visible"/>
                                      </p:to>
                                    </p:set>
                                    <p:animEffect transition="in" filter="fade">
                                      <p:cBhvr>
                                        <p:cTn id="127" dur="500"/>
                                        <p:tgtEl>
                                          <p:spTgt spid="166"/>
                                        </p:tgtEl>
                                      </p:cBhvr>
                                    </p:animEffect>
                                  </p:childTnLst>
                                </p:cTn>
                              </p:par>
                              <p:par>
                                <p:cTn id="128" presetID="10" presetClass="entr" presetSubtype="0" fill="hold" nodeType="withEffect">
                                  <p:stCondLst>
                                    <p:cond delay="0"/>
                                  </p:stCondLst>
                                  <p:childTnLst>
                                    <p:set>
                                      <p:cBhvr>
                                        <p:cTn id="129" dur="1" fill="hold">
                                          <p:stCondLst>
                                            <p:cond delay="0"/>
                                          </p:stCondLst>
                                        </p:cTn>
                                        <p:tgtEl>
                                          <p:spTgt spid="168"/>
                                        </p:tgtEl>
                                        <p:attrNameLst>
                                          <p:attrName>style.visibility</p:attrName>
                                        </p:attrNameLst>
                                      </p:cBhvr>
                                      <p:to>
                                        <p:strVal val="visible"/>
                                      </p:to>
                                    </p:set>
                                    <p:animEffect transition="in" filter="fade">
                                      <p:cBhvr>
                                        <p:cTn id="130" dur="500"/>
                                        <p:tgtEl>
                                          <p:spTgt spid="168"/>
                                        </p:tgtEl>
                                      </p:cBhvr>
                                    </p:animEffect>
                                  </p:childTnLst>
                                </p:cTn>
                              </p:par>
                              <p:par>
                                <p:cTn id="131" presetID="10" presetClass="entr" presetSubtype="0" fill="hold" nodeType="withEffect">
                                  <p:stCondLst>
                                    <p:cond delay="0"/>
                                  </p:stCondLst>
                                  <p:childTnLst>
                                    <p:set>
                                      <p:cBhvr>
                                        <p:cTn id="132" dur="1" fill="hold">
                                          <p:stCondLst>
                                            <p:cond delay="0"/>
                                          </p:stCondLst>
                                        </p:cTn>
                                        <p:tgtEl>
                                          <p:spTgt spid="170"/>
                                        </p:tgtEl>
                                        <p:attrNameLst>
                                          <p:attrName>style.visibility</p:attrName>
                                        </p:attrNameLst>
                                      </p:cBhvr>
                                      <p:to>
                                        <p:strVal val="visible"/>
                                      </p:to>
                                    </p:set>
                                    <p:animEffect transition="in" filter="fade">
                                      <p:cBhvr>
                                        <p:cTn id="133" dur="500"/>
                                        <p:tgtEl>
                                          <p:spTgt spid="170"/>
                                        </p:tgtEl>
                                      </p:cBhvr>
                                    </p:animEffect>
                                  </p:childTnLst>
                                </p:cTn>
                              </p:par>
                              <p:par>
                                <p:cTn id="134" presetID="10" presetClass="entr" presetSubtype="0" fill="hold" nodeType="withEffect">
                                  <p:stCondLst>
                                    <p:cond delay="0"/>
                                  </p:stCondLst>
                                  <p:childTnLst>
                                    <p:set>
                                      <p:cBhvr>
                                        <p:cTn id="135" dur="1" fill="hold">
                                          <p:stCondLst>
                                            <p:cond delay="0"/>
                                          </p:stCondLst>
                                        </p:cTn>
                                        <p:tgtEl>
                                          <p:spTgt spid="172"/>
                                        </p:tgtEl>
                                        <p:attrNameLst>
                                          <p:attrName>style.visibility</p:attrName>
                                        </p:attrNameLst>
                                      </p:cBhvr>
                                      <p:to>
                                        <p:strVal val="visible"/>
                                      </p:to>
                                    </p:set>
                                    <p:animEffect transition="in" filter="fade">
                                      <p:cBhvr>
                                        <p:cTn id="136" dur="500"/>
                                        <p:tgtEl>
                                          <p:spTgt spid="172"/>
                                        </p:tgtEl>
                                      </p:cBhvr>
                                    </p:animEffect>
                                  </p:childTnLst>
                                </p:cTn>
                              </p:par>
                              <p:par>
                                <p:cTn id="137" presetID="10" presetClass="entr" presetSubtype="0" fill="hold" nodeType="withEffect">
                                  <p:stCondLst>
                                    <p:cond delay="0"/>
                                  </p:stCondLst>
                                  <p:childTnLst>
                                    <p:set>
                                      <p:cBhvr>
                                        <p:cTn id="138" dur="1" fill="hold">
                                          <p:stCondLst>
                                            <p:cond delay="0"/>
                                          </p:stCondLst>
                                        </p:cTn>
                                        <p:tgtEl>
                                          <p:spTgt spid="174"/>
                                        </p:tgtEl>
                                        <p:attrNameLst>
                                          <p:attrName>style.visibility</p:attrName>
                                        </p:attrNameLst>
                                      </p:cBhvr>
                                      <p:to>
                                        <p:strVal val="visible"/>
                                      </p:to>
                                    </p:set>
                                    <p:animEffect transition="in" filter="fade">
                                      <p:cBhvr>
                                        <p:cTn id="139" dur="500"/>
                                        <p:tgtEl>
                                          <p:spTgt spid="174"/>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7"/>
                                        </p:tgtEl>
                                        <p:attrNameLst>
                                          <p:attrName>style.visibility</p:attrName>
                                        </p:attrNameLst>
                                      </p:cBhvr>
                                      <p:to>
                                        <p:strVal val="visible"/>
                                      </p:to>
                                    </p:set>
                                    <p:animEffect transition="in" filter="fade">
                                      <p:cBhvr>
                                        <p:cTn id="142" dur="500"/>
                                        <p:tgtEl>
                                          <p:spTgt spid="7"/>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76"/>
                                        </p:tgtEl>
                                        <p:attrNameLst>
                                          <p:attrName>style.visibility</p:attrName>
                                        </p:attrNameLst>
                                      </p:cBhvr>
                                      <p:to>
                                        <p:strVal val="visible"/>
                                      </p:to>
                                    </p:set>
                                    <p:animEffect transition="in" filter="fade">
                                      <p:cBhvr>
                                        <p:cTn id="145" dur="500"/>
                                        <p:tgtEl>
                                          <p:spTgt spid="176"/>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77"/>
                                        </p:tgtEl>
                                        <p:attrNameLst>
                                          <p:attrName>style.visibility</p:attrName>
                                        </p:attrNameLst>
                                      </p:cBhvr>
                                      <p:to>
                                        <p:strVal val="visible"/>
                                      </p:to>
                                    </p:set>
                                    <p:animEffect transition="in" filter="fade">
                                      <p:cBhvr>
                                        <p:cTn id="148" dur="500"/>
                                        <p:tgtEl>
                                          <p:spTgt spid="177"/>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78"/>
                                        </p:tgtEl>
                                        <p:attrNameLst>
                                          <p:attrName>style.visibility</p:attrName>
                                        </p:attrNameLst>
                                      </p:cBhvr>
                                      <p:to>
                                        <p:strVal val="visible"/>
                                      </p:to>
                                    </p:set>
                                    <p:animEffect transition="in" filter="fade">
                                      <p:cBhvr>
                                        <p:cTn id="151" dur="500"/>
                                        <p:tgtEl>
                                          <p:spTgt spid="178"/>
                                        </p:tgtEl>
                                      </p:cBhvr>
                                    </p:animEffect>
                                  </p:childTnLst>
                                </p:cTn>
                              </p:par>
                              <p:par>
                                <p:cTn id="152" presetID="10" presetClass="entr" presetSubtype="0" fill="hold" nodeType="withEffect">
                                  <p:stCondLst>
                                    <p:cond delay="0"/>
                                  </p:stCondLst>
                                  <p:childTnLst>
                                    <p:set>
                                      <p:cBhvr>
                                        <p:cTn id="153" dur="1" fill="hold">
                                          <p:stCondLst>
                                            <p:cond delay="0"/>
                                          </p:stCondLst>
                                        </p:cTn>
                                        <p:tgtEl>
                                          <p:spTgt spid="179"/>
                                        </p:tgtEl>
                                        <p:attrNameLst>
                                          <p:attrName>style.visibility</p:attrName>
                                        </p:attrNameLst>
                                      </p:cBhvr>
                                      <p:to>
                                        <p:strVal val="visible"/>
                                      </p:to>
                                    </p:set>
                                    <p:animEffect transition="in" filter="fade">
                                      <p:cBhvr>
                                        <p:cTn id="154" dur="500"/>
                                        <p:tgtEl>
                                          <p:spTgt spid="179"/>
                                        </p:tgtEl>
                                      </p:cBhvr>
                                    </p:animEffect>
                                  </p:childTnLst>
                                </p:cTn>
                              </p:par>
                              <p:par>
                                <p:cTn id="155" presetID="10" presetClass="entr" presetSubtype="0" fill="hold" nodeType="withEffect">
                                  <p:stCondLst>
                                    <p:cond delay="0"/>
                                  </p:stCondLst>
                                  <p:childTnLst>
                                    <p:set>
                                      <p:cBhvr>
                                        <p:cTn id="156" dur="1" fill="hold">
                                          <p:stCondLst>
                                            <p:cond delay="0"/>
                                          </p:stCondLst>
                                        </p:cTn>
                                        <p:tgtEl>
                                          <p:spTgt spid="180"/>
                                        </p:tgtEl>
                                        <p:attrNameLst>
                                          <p:attrName>style.visibility</p:attrName>
                                        </p:attrNameLst>
                                      </p:cBhvr>
                                      <p:to>
                                        <p:strVal val="visible"/>
                                      </p:to>
                                    </p:set>
                                    <p:animEffect transition="in" filter="fade">
                                      <p:cBhvr>
                                        <p:cTn id="157" dur="500"/>
                                        <p:tgtEl>
                                          <p:spTgt spid="180"/>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181"/>
                                        </p:tgtEl>
                                        <p:attrNameLst>
                                          <p:attrName>style.visibility</p:attrName>
                                        </p:attrNameLst>
                                      </p:cBhvr>
                                      <p:to>
                                        <p:strVal val="visible"/>
                                      </p:to>
                                    </p:set>
                                    <p:animEffect transition="in" filter="fade">
                                      <p:cBhvr>
                                        <p:cTn id="160" dur="500"/>
                                        <p:tgtEl>
                                          <p:spTgt spid="181"/>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182"/>
                                        </p:tgtEl>
                                        <p:attrNameLst>
                                          <p:attrName>style.visibility</p:attrName>
                                        </p:attrNameLst>
                                      </p:cBhvr>
                                      <p:to>
                                        <p:strVal val="visible"/>
                                      </p:to>
                                    </p:set>
                                    <p:animEffect transition="in" filter="fade">
                                      <p:cBhvr>
                                        <p:cTn id="163" dur="500"/>
                                        <p:tgtEl>
                                          <p:spTgt spid="182"/>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183"/>
                                        </p:tgtEl>
                                        <p:attrNameLst>
                                          <p:attrName>style.visibility</p:attrName>
                                        </p:attrNameLst>
                                      </p:cBhvr>
                                      <p:to>
                                        <p:strVal val="visible"/>
                                      </p:to>
                                    </p:set>
                                    <p:animEffect transition="in" filter="fade">
                                      <p:cBhvr>
                                        <p:cTn id="166" dur="500"/>
                                        <p:tgtEl>
                                          <p:spTgt spid="183"/>
                                        </p:tgtEl>
                                      </p:cBhvr>
                                    </p:animEffect>
                                  </p:childTnLst>
                                </p:cTn>
                              </p:par>
                              <p:par>
                                <p:cTn id="167" presetID="10" presetClass="entr" presetSubtype="0" fill="hold" nodeType="with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fade">
                                      <p:cBhvr>
                                        <p:cTn id="169" dur="500"/>
                                        <p:tgtEl>
                                          <p:spTgt spid="18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85"/>
                                        </p:tgtEl>
                                        <p:attrNameLst>
                                          <p:attrName>style.visibility</p:attrName>
                                        </p:attrNameLst>
                                      </p:cBhvr>
                                      <p:to>
                                        <p:strVal val="visible"/>
                                      </p:to>
                                    </p:set>
                                    <p:animEffect transition="in" filter="fade">
                                      <p:cBhvr>
                                        <p:cTn id="172" dur="500"/>
                                        <p:tgtEl>
                                          <p:spTgt spid="185"/>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37"/>
                                        </p:tgtEl>
                                        <p:attrNameLst>
                                          <p:attrName>style.visibility</p:attrName>
                                        </p:attrNameLst>
                                      </p:cBhvr>
                                      <p:to>
                                        <p:strVal val="visible"/>
                                      </p:to>
                                    </p:set>
                                    <p:animEffect transition="in" filter="fade">
                                      <p:cBhvr>
                                        <p:cTn id="175" dur="500"/>
                                        <p:tgtEl>
                                          <p:spTgt spid="37"/>
                                        </p:tgtEl>
                                      </p:cBhvr>
                                    </p:animEffect>
                                  </p:childTnLst>
                                </p:cTn>
                              </p:par>
                              <p:par>
                                <p:cTn id="176" presetID="10" presetClass="entr" presetSubtype="0" fill="hold" nodeType="withEffect">
                                  <p:stCondLst>
                                    <p:cond delay="0"/>
                                  </p:stCondLst>
                                  <p:childTnLst>
                                    <p:set>
                                      <p:cBhvr>
                                        <p:cTn id="177" dur="1" fill="hold">
                                          <p:stCondLst>
                                            <p:cond delay="0"/>
                                          </p:stCondLst>
                                        </p:cTn>
                                        <p:tgtEl>
                                          <p:spTgt spid="38"/>
                                        </p:tgtEl>
                                        <p:attrNameLst>
                                          <p:attrName>style.visibility</p:attrName>
                                        </p:attrNameLst>
                                      </p:cBhvr>
                                      <p:to>
                                        <p:strVal val="visible"/>
                                      </p:to>
                                    </p:set>
                                    <p:animEffect transition="in" filter="fade">
                                      <p:cBhvr>
                                        <p:cTn id="178" dur="500"/>
                                        <p:tgtEl>
                                          <p:spTgt spid="38"/>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41"/>
                                        </p:tgtEl>
                                        <p:attrNameLst>
                                          <p:attrName>style.visibility</p:attrName>
                                        </p:attrNameLst>
                                      </p:cBhvr>
                                      <p:to>
                                        <p:strVal val="visible"/>
                                      </p:to>
                                    </p:set>
                                    <p:animEffect transition="in" filter="fade">
                                      <p:cBhvr>
                                        <p:cTn id="181" dur="500"/>
                                        <p:tgtEl>
                                          <p:spTgt spid="41"/>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43"/>
                                        </p:tgtEl>
                                        <p:attrNameLst>
                                          <p:attrName>style.visibility</p:attrName>
                                        </p:attrNameLst>
                                      </p:cBhvr>
                                      <p:to>
                                        <p:strVal val="visible"/>
                                      </p:to>
                                    </p:set>
                                    <p:animEffect transition="in" filter="fade">
                                      <p:cBhvr>
                                        <p:cTn id="184" dur="500"/>
                                        <p:tgtEl>
                                          <p:spTgt spid="43"/>
                                        </p:tgtEl>
                                      </p:cBhvr>
                                    </p:animEffect>
                                  </p:childTnLst>
                                </p:cTn>
                              </p:par>
                              <p:par>
                                <p:cTn id="185" presetID="10" presetClass="entr" presetSubtype="0" fill="hold" nodeType="withEffect">
                                  <p:stCondLst>
                                    <p:cond delay="0"/>
                                  </p:stCondLst>
                                  <p:childTnLst>
                                    <p:set>
                                      <p:cBhvr>
                                        <p:cTn id="186" dur="1" fill="hold">
                                          <p:stCondLst>
                                            <p:cond delay="0"/>
                                          </p:stCondLst>
                                        </p:cTn>
                                        <p:tgtEl>
                                          <p:spTgt spid="239"/>
                                        </p:tgtEl>
                                        <p:attrNameLst>
                                          <p:attrName>style.visibility</p:attrName>
                                        </p:attrNameLst>
                                      </p:cBhvr>
                                      <p:to>
                                        <p:strVal val="visible"/>
                                      </p:to>
                                    </p:set>
                                    <p:animEffect transition="in" filter="fade">
                                      <p:cBhvr>
                                        <p:cTn id="187" dur="500"/>
                                        <p:tgtEl>
                                          <p:spTgt spid="239"/>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48"/>
                                        </p:tgtEl>
                                        <p:attrNameLst>
                                          <p:attrName>style.visibility</p:attrName>
                                        </p:attrNameLst>
                                      </p:cBhvr>
                                      <p:to>
                                        <p:strVal val="visible"/>
                                      </p:to>
                                    </p:set>
                                    <p:animEffect transition="in" filter="fade">
                                      <p:cBhvr>
                                        <p:cTn id="190" dur="500"/>
                                        <p:tgtEl>
                                          <p:spTgt spid="48"/>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242"/>
                                        </p:tgtEl>
                                        <p:attrNameLst>
                                          <p:attrName>style.visibility</p:attrName>
                                        </p:attrNameLst>
                                      </p:cBhvr>
                                      <p:to>
                                        <p:strVal val="visible"/>
                                      </p:to>
                                    </p:set>
                                    <p:animEffect transition="in" filter="fade">
                                      <p:cBhvr>
                                        <p:cTn id="193" dur="500"/>
                                        <p:tgtEl>
                                          <p:spTgt spid="242"/>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3"/>
                                        </p:tgtEl>
                                        <p:attrNameLst>
                                          <p:attrName>style.visibility</p:attrName>
                                        </p:attrNameLst>
                                      </p:cBhvr>
                                      <p:to>
                                        <p:strVal val="visible"/>
                                      </p:to>
                                    </p:set>
                                    <p:animEffect transition="in" filter="fade">
                                      <p:cBhvr>
                                        <p:cTn id="196" dur="500"/>
                                        <p:tgtEl>
                                          <p:spTgt spid="3"/>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129"/>
                                        </p:tgtEl>
                                        <p:attrNameLst>
                                          <p:attrName>style.visibility</p:attrName>
                                        </p:attrNameLst>
                                      </p:cBhvr>
                                      <p:to>
                                        <p:strVal val="visible"/>
                                      </p:to>
                                    </p:set>
                                    <p:animEffect transition="in" filter="fade">
                                      <p:cBhvr>
                                        <p:cTn id="199" dur="500"/>
                                        <p:tgtEl>
                                          <p:spTgt spid="129"/>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5"/>
                                        </p:tgtEl>
                                        <p:attrNameLst>
                                          <p:attrName>style.visibility</p:attrName>
                                        </p:attrNameLst>
                                      </p:cBhvr>
                                      <p:to>
                                        <p:strVal val="visible"/>
                                      </p:to>
                                    </p:set>
                                    <p:animEffect transition="in" filter="fade">
                                      <p:cBhvr>
                                        <p:cTn id="20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6" grpId="0" animBg="1"/>
      <p:bldP spid="177" grpId="0" animBg="1"/>
      <p:bldP spid="178" grpId="0" animBg="1"/>
      <p:bldP spid="181" grpId="0" animBg="1"/>
      <p:bldP spid="182" grpId="0" animBg="1"/>
      <p:bldP spid="183" grpId="0" animBg="1"/>
      <p:bldP spid="185" grpId="0"/>
      <p:bldP spid="37" grpId="0" animBg="1"/>
      <p:bldP spid="41" grpId="0"/>
      <p:bldP spid="43" grpId="0"/>
      <p:bldP spid="48" grpId="0" animBg="1"/>
      <p:bldP spid="242" grpId="0" animBg="1"/>
      <p:bldP spid="3" grpId="0" animBg="1"/>
      <p:bldP spid="129"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367" y="471899"/>
            <a:ext cx="9004408" cy="1152128"/>
          </a:xfrm>
        </p:spPr>
        <p:txBody>
          <a:bodyPr>
            <a:noAutofit/>
          </a:bodyPr>
          <a:lstStyle/>
          <a:p>
            <a:r>
              <a:rPr kumimoji="1" lang="en-US" altLang="ja-JP" dirty="0" smtClean="0"/>
              <a:t>Extraction of beat signal between dual THz combs</a:t>
            </a:r>
            <a:endParaRPr kumimoji="1" lang="ja-JP" altLang="en-US" dirty="0"/>
          </a:p>
        </p:txBody>
      </p:sp>
      <p:cxnSp>
        <p:nvCxnSpPr>
          <p:cNvPr id="42" name="直線矢印コネクタ 41"/>
          <p:cNvCxnSpPr/>
          <p:nvPr/>
        </p:nvCxnSpPr>
        <p:spPr>
          <a:xfrm flipV="1">
            <a:off x="651762" y="2143801"/>
            <a:ext cx="0" cy="144044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7" name="グループ化 16"/>
          <p:cNvGrpSpPr/>
          <p:nvPr/>
        </p:nvGrpSpPr>
        <p:grpSpPr>
          <a:xfrm>
            <a:off x="905905" y="2571551"/>
            <a:ext cx="2090186" cy="1003161"/>
            <a:chOff x="767981" y="2518279"/>
            <a:chExt cx="2090186" cy="1003161"/>
          </a:xfrm>
        </p:grpSpPr>
        <mc:AlternateContent xmlns:mc="http://schemas.openxmlformats.org/markup-compatibility/2006" xmlns:a14="http://schemas.microsoft.com/office/drawing/2010/main">
          <mc:Choice Requires="a14">
            <p:sp>
              <p:nvSpPr>
                <p:cNvPr id="55" name="テキスト ボックス 54"/>
                <p:cNvSpPr txBox="1"/>
                <p:nvPr/>
              </p:nvSpPr>
              <p:spPr>
                <a:xfrm>
                  <a:off x="2270378" y="2832123"/>
                  <a:ext cx="587789" cy="39074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m:rPr>
                                <m:sty m:val="p"/>
                              </m:rPr>
                              <a:rPr lang="en-US" altLang="ja-JP" i="0">
                                <a:latin typeface="Cambria Math"/>
                              </a:rPr>
                              <m:t>f</m:t>
                            </m:r>
                          </m:e>
                          <m:sub>
                            <m:r>
                              <m:rPr>
                                <m:sty m:val="p"/>
                              </m:rPr>
                              <a:rPr lang="en-US" altLang="ja-JP" i="0">
                                <a:latin typeface="Cambria Math"/>
                              </a:rPr>
                              <m:t>rep</m:t>
                            </m:r>
                            <m:r>
                              <a:rPr lang="en-US" altLang="ja-JP" b="0" i="0" smtClean="0">
                                <a:latin typeface="Cambria Math"/>
                              </a:rPr>
                              <m:t>1</m:t>
                            </m:r>
                          </m:sub>
                        </m:sSub>
                      </m:oMath>
                    </m:oMathPara>
                  </a14:m>
                  <a:endParaRPr kumimoji="1" lang="ja-JP" altLang="en-US" b="1" dirty="0">
                    <a:latin typeface="Times New Roman" pitchFamily="18" charset="0"/>
                    <a:cs typeface="Times New Roman" pitchFamily="18" charset="0"/>
                  </a:endParaRPr>
                </a:p>
              </p:txBody>
            </p:sp>
          </mc:Choice>
          <mc:Fallback xmlns="">
            <p:sp>
              <p:nvSpPr>
                <p:cNvPr id="55" name="テキスト ボックス 54"/>
                <p:cNvSpPr txBox="1">
                  <a:spLocks noRot="1" noChangeAspect="1" noMove="1" noResize="1" noEditPoints="1" noAdjustHandles="1" noChangeArrowheads="1" noChangeShapeType="1" noTextEdit="1"/>
                </p:cNvSpPr>
                <p:nvPr/>
              </p:nvSpPr>
              <p:spPr>
                <a:xfrm>
                  <a:off x="2270378" y="2832123"/>
                  <a:ext cx="587789" cy="390748"/>
                </a:xfrm>
                <a:prstGeom prst="rect">
                  <a:avLst/>
                </a:prstGeom>
                <a:blipFill rotWithShape="1">
                  <a:blip r:embed="rId3"/>
                  <a:stretch>
                    <a:fillRect l="-7292" b="-6250"/>
                  </a:stretch>
                </a:blipFill>
              </p:spPr>
              <p:txBody>
                <a:bodyPr/>
                <a:lstStyle/>
                <a:p>
                  <a:r>
                    <a:rPr lang="ja-JP" altLang="en-US">
                      <a:noFill/>
                    </a:rPr>
                    <a:t> </a:t>
                  </a:r>
                </a:p>
              </p:txBody>
            </p:sp>
          </mc:Fallback>
        </mc:AlternateContent>
        <p:cxnSp>
          <p:nvCxnSpPr>
            <p:cNvPr id="45" name="直線コネクタ 44"/>
            <p:cNvCxnSpPr/>
            <p:nvPr/>
          </p:nvCxnSpPr>
          <p:spPr>
            <a:xfrm flipV="1">
              <a:off x="1040770" y="2518279"/>
              <a:ext cx="5477" cy="1002434"/>
            </a:xfrm>
            <a:prstGeom prst="line">
              <a:avLst/>
            </a:prstGeom>
            <a:ln w="50800">
              <a:solidFill>
                <a:srgbClr val="7030A0"/>
              </a:solidFill>
            </a:ln>
          </p:spPr>
          <p:style>
            <a:lnRef idx="1">
              <a:schemeClr val="dk1"/>
            </a:lnRef>
            <a:fillRef idx="0">
              <a:schemeClr val="dk1"/>
            </a:fillRef>
            <a:effectRef idx="0">
              <a:schemeClr val="dk1"/>
            </a:effectRef>
            <a:fontRef idx="minor">
              <a:schemeClr val="tx1"/>
            </a:fontRef>
          </p:style>
        </p:cxnSp>
        <p:cxnSp>
          <p:nvCxnSpPr>
            <p:cNvPr id="46" name="直線コネクタ 45"/>
            <p:cNvCxnSpPr/>
            <p:nvPr/>
          </p:nvCxnSpPr>
          <p:spPr>
            <a:xfrm flipV="1">
              <a:off x="767981" y="2518279"/>
              <a:ext cx="6431" cy="1002434"/>
            </a:xfrm>
            <a:prstGeom prst="line">
              <a:avLst/>
            </a:prstGeom>
            <a:ln w="50800">
              <a:solidFill>
                <a:srgbClr val="7030A0"/>
              </a:solidFill>
            </a:ln>
          </p:spPr>
          <p:style>
            <a:lnRef idx="1">
              <a:schemeClr val="dk1"/>
            </a:lnRef>
            <a:fillRef idx="0">
              <a:schemeClr val="dk1"/>
            </a:fillRef>
            <a:effectRef idx="0">
              <a:schemeClr val="dk1"/>
            </a:effectRef>
            <a:fontRef idx="minor">
              <a:schemeClr val="tx1"/>
            </a:fontRef>
          </p:style>
        </p:cxnSp>
        <p:cxnSp>
          <p:nvCxnSpPr>
            <p:cNvPr id="47" name="直線コネクタ 46"/>
            <p:cNvCxnSpPr/>
            <p:nvPr/>
          </p:nvCxnSpPr>
          <p:spPr>
            <a:xfrm flipV="1">
              <a:off x="1322227" y="2535060"/>
              <a:ext cx="0" cy="975344"/>
            </a:xfrm>
            <a:prstGeom prst="line">
              <a:avLst/>
            </a:prstGeom>
            <a:ln w="50800">
              <a:solidFill>
                <a:srgbClr val="7030A0"/>
              </a:solidFill>
            </a:ln>
          </p:spPr>
          <p:style>
            <a:lnRef idx="1">
              <a:schemeClr val="dk1"/>
            </a:lnRef>
            <a:fillRef idx="0">
              <a:schemeClr val="dk1"/>
            </a:fillRef>
            <a:effectRef idx="0">
              <a:schemeClr val="dk1"/>
            </a:effectRef>
            <a:fontRef idx="minor">
              <a:schemeClr val="tx1"/>
            </a:fontRef>
          </p:style>
        </p:cxnSp>
        <p:cxnSp>
          <p:nvCxnSpPr>
            <p:cNvPr id="48" name="直線コネクタ 47"/>
            <p:cNvCxnSpPr/>
            <p:nvPr/>
          </p:nvCxnSpPr>
          <p:spPr>
            <a:xfrm flipV="1">
              <a:off x="1622290" y="2734995"/>
              <a:ext cx="0" cy="778254"/>
            </a:xfrm>
            <a:prstGeom prst="line">
              <a:avLst/>
            </a:prstGeom>
            <a:ln w="50800">
              <a:solidFill>
                <a:srgbClr val="7030A0"/>
              </a:solidFill>
            </a:ln>
          </p:spPr>
          <p:style>
            <a:lnRef idx="1">
              <a:schemeClr val="dk1"/>
            </a:lnRef>
            <a:fillRef idx="0">
              <a:schemeClr val="dk1"/>
            </a:fillRef>
            <a:effectRef idx="0">
              <a:schemeClr val="dk1"/>
            </a:effectRef>
            <a:fontRef idx="minor">
              <a:schemeClr val="tx1"/>
            </a:fontRef>
          </p:style>
        </p:cxnSp>
        <p:cxnSp>
          <p:nvCxnSpPr>
            <p:cNvPr id="49" name="直線コネクタ 48"/>
            <p:cNvCxnSpPr/>
            <p:nvPr/>
          </p:nvCxnSpPr>
          <p:spPr>
            <a:xfrm flipV="1">
              <a:off x="1902674" y="2889768"/>
              <a:ext cx="0" cy="631672"/>
            </a:xfrm>
            <a:prstGeom prst="line">
              <a:avLst/>
            </a:prstGeom>
            <a:ln w="50800">
              <a:solidFill>
                <a:srgbClr val="7030A0"/>
              </a:solidFill>
            </a:ln>
          </p:spPr>
          <p:style>
            <a:lnRef idx="1">
              <a:schemeClr val="dk1"/>
            </a:lnRef>
            <a:fillRef idx="0">
              <a:schemeClr val="dk1"/>
            </a:fillRef>
            <a:effectRef idx="0">
              <a:schemeClr val="dk1"/>
            </a:effectRef>
            <a:fontRef idx="minor">
              <a:schemeClr val="tx1"/>
            </a:fontRef>
          </p:style>
        </p:cxnSp>
        <p:cxnSp>
          <p:nvCxnSpPr>
            <p:cNvPr id="50" name="直線コネクタ 49"/>
            <p:cNvCxnSpPr/>
            <p:nvPr/>
          </p:nvCxnSpPr>
          <p:spPr>
            <a:xfrm flipV="1">
              <a:off x="2189290" y="2980648"/>
              <a:ext cx="0" cy="534844"/>
            </a:xfrm>
            <a:prstGeom prst="line">
              <a:avLst/>
            </a:prstGeom>
            <a:ln w="50800">
              <a:solidFill>
                <a:srgbClr val="7030A0"/>
              </a:solidFill>
            </a:ln>
          </p:spPr>
          <p:style>
            <a:lnRef idx="1">
              <a:schemeClr val="dk1"/>
            </a:lnRef>
            <a:fillRef idx="0">
              <a:schemeClr val="dk1"/>
            </a:fillRef>
            <a:effectRef idx="0">
              <a:schemeClr val="dk1"/>
            </a:effectRef>
            <a:fontRef idx="minor">
              <a:schemeClr val="tx1"/>
            </a:fontRef>
          </p:style>
        </p:cxnSp>
        <p:cxnSp>
          <p:nvCxnSpPr>
            <p:cNvPr id="51" name="直線コネクタ 50"/>
            <p:cNvCxnSpPr/>
            <p:nvPr/>
          </p:nvCxnSpPr>
          <p:spPr>
            <a:xfrm flipV="1">
              <a:off x="2472861" y="3282919"/>
              <a:ext cx="0" cy="234790"/>
            </a:xfrm>
            <a:prstGeom prst="line">
              <a:avLst/>
            </a:prstGeom>
            <a:ln w="50800">
              <a:solidFill>
                <a:srgbClr val="7030A0"/>
              </a:solidFill>
            </a:ln>
          </p:spPr>
          <p:style>
            <a:lnRef idx="1">
              <a:schemeClr val="dk1"/>
            </a:lnRef>
            <a:fillRef idx="0">
              <a:schemeClr val="dk1"/>
            </a:fillRef>
            <a:effectRef idx="0">
              <a:schemeClr val="dk1"/>
            </a:effectRef>
            <a:fontRef idx="minor">
              <a:schemeClr val="tx1"/>
            </a:fontRef>
          </p:style>
        </p:cxnSp>
        <p:cxnSp>
          <p:nvCxnSpPr>
            <p:cNvPr id="53" name="直線コネクタ 52"/>
            <p:cNvCxnSpPr/>
            <p:nvPr/>
          </p:nvCxnSpPr>
          <p:spPr>
            <a:xfrm>
              <a:off x="1865197" y="3205062"/>
              <a:ext cx="35065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54" name="直線矢印コネクタ 53"/>
            <p:cNvCxnSpPr/>
            <p:nvPr/>
          </p:nvCxnSpPr>
          <p:spPr>
            <a:xfrm flipH="1">
              <a:off x="2195044" y="3205062"/>
              <a:ext cx="582394" cy="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43" name="直線矢印コネクタ 42"/>
            <p:cNvCxnSpPr/>
            <p:nvPr/>
          </p:nvCxnSpPr>
          <p:spPr>
            <a:xfrm>
              <a:off x="1646639" y="3205062"/>
              <a:ext cx="252000" cy="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grpSp>
      <p:sp>
        <p:nvSpPr>
          <p:cNvPr id="40" name="テキスト ボックス 39"/>
          <p:cNvSpPr txBox="1"/>
          <p:nvPr/>
        </p:nvSpPr>
        <p:spPr>
          <a:xfrm>
            <a:off x="524694" y="1834518"/>
            <a:ext cx="2098683" cy="400110"/>
          </a:xfrm>
          <a:prstGeom prst="rect">
            <a:avLst/>
          </a:prstGeom>
          <a:noFill/>
        </p:spPr>
        <p:txBody>
          <a:bodyPr wrap="square" rtlCol="0">
            <a:spAutoFit/>
          </a:bodyPr>
          <a:lstStyle/>
          <a:p>
            <a:pPr algn="ctr"/>
            <a:r>
              <a:rPr kumimoji="1" lang="en-US" altLang="ja-JP" sz="2000" b="1" dirty="0" smtClean="0">
                <a:solidFill>
                  <a:schemeClr val="tx2"/>
                </a:solidFill>
                <a:latin typeface="Times New Roman" pitchFamily="18" charset="0"/>
                <a:cs typeface="Times New Roman" pitchFamily="18" charset="0"/>
              </a:rPr>
              <a:t>PC –THz comb</a:t>
            </a:r>
            <a:endParaRPr kumimoji="1" lang="ja-JP" altLang="en-US" sz="2000" b="1" dirty="0">
              <a:solidFill>
                <a:schemeClr val="tx2"/>
              </a:solidFill>
              <a:latin typeface="ＭＳ 明朝" pitchFamily="17" charset="-128"/>
              <a:ea typeface="ＭＳ 明朝" pitchFamily="17" charset="-128"/>
            </a:endParaRPr>
          </a:p>
        </p:txBody>
      </p:sp>
      <p:sp>
        <p:nvSpPr>
          <p:cNvPr id="88" name="テキスト ボックス 87"/>
          <p:cNvSpPr txBox="1"/>
          <p:nvPr/>
        </p:nvSpPr>
        <p:spPr>
          <a:xfrm>
            <a:off x="3935620" y="3531545"/>
            <a:ext cx="589436" cy="400111"/>
          </a:xfrm>
          <a:prstGeom prst="rect">
            <a:avLst/>
          </a:prstGeom>
          <a:noFill/>
        </p:spPr>
        <p:txBody>
          <a:bodyPr wrap="square" rtlCol="0">
            <a:spAutoFit/>
          </a:bodyPr>
          <a:lstStyle/>
          <a:p>
            <a:pPr algn="ctr"/>
            <a:r>
              <a:rPr lang="en-US" altLang="ja-JP" sz="2000" b="1" dirty="0">
                <a:latin typeface="ＭＳ 明朝" pitchFamily="17" charset="-128"/>
                <a:ea typeface="ＭＳ 明朝" pitchFamily="17" charset="-128"/>
              </a:rPr>
              <a:t>0</a:t>
            </a:r>
            <a:endParaRPr kumimoji="1" lang="ja-JP" altLang="en-US" sz="2000" b="1" dirty="0">
              <a:latin typeface="ＭＳ 明朝" pitchFamily="17" charset="-128"/>
              <a:ea typeface="ＭＳ 明朝" pitchFamily="17" charset="-128"/>
            </a:endParaRPr>
          </a:p>
        </p:txBody>
      </p:sp>
      <p:cxnSp>
        <p:nvCxnSpPr>
          <p:cNvPr id="89" name="直線矢印コネクタ 88"/>
          <p:cNvCxnSpPr/>
          <p:nvPr/>
        </p:nvCxnSpPr>
        <p:spPr>
          <a:xfrm flipV="1">
            <a:off x="4277652" y="2108104"/>
            <a:ext cx="0" cy="148546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90" name="直線矢印コネクタ 89"/>
          <p:cNvCxnSpPr/>
          <p:nvPr/>
        </p:nvCxnSpPr>
        <p:spPr>
          <a:xfrm>
            <a:off x="4298508" y="3599075"/>
            <a:ext cx="4385763"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99" name="テキスト ボックス 98"/>
          <p:cNvSpPr txBox="1"/>
          <p:nvPr/>
        </p:nvSpPr>
        <p:spPr>
          <a:xfrm>
            <a:off x="8187656" y="3206772"/>
            <a:ext cx="1208880" cy="400110"/>
          </a:xfrm>
          <a:prstGeom prst="rect">
            <a:avLst/>
          </a:prstGeom>
          <a:noFill/>
        </p:spPr>
        <p:txBody>
          <a:bodyPr wrap="square" rtlCol="0">
            <a:spAutoFit/>
          </a:bodyPr>
          <a:lstStyle/>
          <a:p>
            <a:pPr algn="ctr"/>
            <a:r>
              <a:rPr kumimoji="1" lang="en-US" altLang="ja-JP" sz="2000" b="1" dirty="0" smtClean="0">
                <a:latin typeface="Times New Roman" pitchFamily="18" charset="0"/>
                <a:ea typeface="ＭＳ 明朝" pitchFamily="17" charset="-128"/>
                <a:cs typeface="Times New Roman" pitchFamily="18" charset="0"/>
              </a:rPr>
              <a:t>MHz</a:t>
            </a:r>
          </a:p>
        </p:txBody>
      </p:sp>
      <p:cxnSp>
        <p:nvCxnSpPr>
          <p:cNvPr id="91" name="直線コネクタ 90"/>
          <p:cNvCxnSpPr/>
          <p:nvPr/>
        </p:nvCxnSpPr>
        <p:spPr>
          <a:xfrm>
            <a:off x="5140411" y="2659053"/>
            <a:ext cx="0" cy="921662"/>
          </a:xfrm>
          <a:prstGeom prst="line">
            <a:avLst/>
          </a:prstGeom>
          <a:ln w="76200">
            <a:solidFill>
              <a:srgbClr val="FF0000"/>
            </a:solidFill>
          </a:ln>
        </p:spPr>
        <p:style>
          <a:lnRef idx="1">
            <a:schemeClr val="dk1"/>
          </a:lnRef>
          <a:fillRef idx="0">
            <a:schemeClr val="dk1"/>
          </a:fillRef>
          <a:effectRef idx="0">
            <a:schemeClr val="dk1"/>
          </a:effectRef>
          <a:fontRef idx="minor">
            <a:schemeClr val="tx1"/>
          </a:fontRef>
        </p:style>
      </p:cxnSp>
      <p:sp>
        <p:nvSpPr>
          <p:cNvPr id="92" name="テキスト ボックス 91"/>
          <p:cNvSpPr txBox="1"/>
          <p:nvPr/>
        </p:nvSpPr>
        <p:spPr>
          <a:xfrm>
            <a:off x="4732155" y="3545667"/>
            <a:ext cx="831024" cy="400110"/>
          </a:xfrm>
          <a:prstGeom prst="rect">
            <a:avLst/>
          </a:prstGeom>
          <a:noFill/>
        </p:spPr>
        <p:txBody>
          <a:bodyPr wrap="square" rtlCol="0">
            <a:spAutoFit/>
          </a:bodyPr>
          <a:lstStyle/>
          <a:p>
            <a:pPr algn="ctr"/>
            <a:r>
              <a:rPr kumimoji="1" lang="en-US" altLang="ja-JP" sz="2000" b="1" dirty="0" smtClean="0">
                <a:latin typeface="Times New Roman" pitchFamily="18" charset="0"/>
                <a:ea typeface="ＭＳ 明朝" pitchFamily="17" charset="-128"/>
                <a:cs typeface="Times New Roman" pitchFamily="18" charset="0"/>
              </a:rPr>
              <a:t>f</a:t>
            </a:r>
            <a:r>
              <a:rPr kumimoji="1" lang="en-US" altLang="ja-JP" sz="2000" b="1" baseline="-25000" dirty="0" smtClean="0">
                <a:latin typeface="Times New Roman" pitchFamily="18" charset="0"/>
                <a:ea typeface="ＭＳ 明朝" pitchFamily="17" charset="-128"/>
                <a:cs typeface="Times New Roman" pitchFamily="18" charset="0"/>
              </a:rPr>
              <a:t>beat1</a:t>
            </a:r>
          </a:p>
        </p:txBody>
      </p:sp>
      <p:cxnSp>
        <p:nvCxnSpPr>
          <p:cNvPr id="80" name="直線コネクタ 79"/>
          <p:cNvCxnSpPr/>
          <p:nvPr/>
        </p:nvCxnSpPr>
        <p:spPr>
          <a:xfrm>
            <a:off x="7861001" y="2427264"/>
            <a:ext cx="0" cy="1156561"/>
          </a:xfrm>
          <a:prstGeom prst="line">
            <a:avLst/>
          </a:prstGeom>
          <a:ln w="76200">
            <a:solidFill>
              <a:srgbClr val="7030A0"/>
            </a:solidFill>
          </a:ln>
        </p:spPr>
        <p:style>
          <a:lnRef idx="1">
            <a:schemeClr val="dk1"/>
          </a:lnRef>
          <a:fillRef idx="0">
            <a:schemeClr val="dk1"/>
          </a:fillRef>
          <a:effectRef idx="0">
            <a:schemeClr val="dk1"/>
          </a:effectRef>
          <a:fontRef idx="minor">
            <a:schemeClr val="tx1"/>
          </a:fontRef>
        </p:style>
      </p:cxnSp>
      <p:sp>
        <p:nvSpPr>
          <p:cNvPr id="82" name="テキスト ボックス 81"/>
          <p:cNvSpPr txBox="1"/>
          <p:nvPr/>
        </p:nvSpPr>
        <p:spPr>
          <a:xfrm>
            <a:off x="7510733" y="3557111"/>
            <a:ext cx="820634" cy="400110"/>
          </a:xfrm>
          <a:prstGeom prst="rect">
            <a:avLst/>
          </a:prstGeom>
          <a:noFill/>
        </p:spPr>
        <p:txBody>
          <a:bodyPr wrap="square" rtlCol="0">
            <a:spAutoFit/>
          </a:bodyPr>
          <a:lstStyle/>
          <a:p>
            <a:pPr algn="ctr"/>
            <a:r>
              <a:rPr kumimoji="1" lang="en-US" altLang="ja-JP" sz="2000" b="1" dirty="0" smtClean="0">
                <a:latin typeface="Times New Roman" pitchFamily="18" charset="0"/>
                <a:ea typeface="ＭＳ 明朝" pitchFamily="17" charset="-128"/>
                <a:cs typeface="Times New Roman" pitchFamily="18" charset="0"/>
              </a:rPr>
              <a:t>f</a:t>
            </a:r>
            <a:r>
              <a:rPr kumimoji="1" lang="en-US" altLang="ja-JP" sz="2000" b="1" baseline="-25000" dirty="0" smtClean="0">
                <a:latin typeface="Times New Roman" pitchFamily="18" charset="0"/>
                <a:ea typeface="ＭＳ 明朝" pitchFamily="17" charset="-128"/>
                <a:cs typeface="Times New Roman" pitchFamily="18" charset="0"/>
              </a:rPr>
              <a:t>rep1</a:t>
            </a:r>
            <a:endParaRPr kumimoji="1" lang="ja-JP" altLang="en-US" sz="2000" b="1" baseline="-25000" dirty="0">
              <a:latin typeface="Times New Roman" pitchFamily="18" charset="0"/>
              <a:ea typeface="ＭＳ 明朝" pitchFamily="17" charset="-128"/>
              <a:cs typeface="Times New Roman" pitchFamily="18" charset="0"/>
            </a:endParaRPr>
          </a:p>
        </p:txBody>
      </p:sp>
      <p:cxnSp>
        <p:nvCxnSpPr>
          <p:cNvPr id="107" name="直線コネクタ 106"/>
          <p:cNvCxnSpPr/>
          <p:nvPr/>
        </p:nvCxnSpPr>
        <p:spPr>
          <a:xfrm flipV="1">
            <a:off x="1598232" y="2293037"/>
            <a:ext cx="0" cy="128516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8" name="テキスト ボックス 117"/>
              <p:cNvSpPr txBox="1"/>
              <p:nvPr/>
            </p:nvSpPr>
            <p:spPr>
              <a:xfrm>
                <a:off x="355601" y="3886100"/>
                <a:ext cx="3403600" cy="490199"/>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kumimoji="1" lang="en-US" altLang="ja-JP" sz="2400" b="1" i="1" smtClean="0">
                              <a:solidFill>
                                <a:srgbClr val="FF0000"/>
                              </a:solidFill>
                              <a:latin typeface="Cambria Math"/>
                            </a:rPr>
                          </m:ctrlPr>
                        </m:sSubPr>
                        <m:e>
                          <m:r>
                            <a:rPr kumimoji="1" lang="en-US" altLang="ja-JP" sz="2400" b="1" i="1" smtClean="0">
                              <a:solidFill>
                                <a:srgbClr val="FF0000"/>
                              </a:solidFill>
                              <a:latin typeface="Cambria Math"/>
                            </a:rPr>
                            <m:t>𝒇</m:t>
                          </m:r>
                        </m:e>
                        <m:sub>
                          <m:r>
                            <a:rPr kumimoji="1" lang="en-US" altLang="ja-JP" sz="2400" b="1" i="1" smtClean="0">
                              <a:solidFill>
                                <a:srgbClr val="FF0000"/>
                              </a:solidFill>
                              <a:latin typeface="Cambria Math"/>
                            </a:rPr>
                            <m:t>𝒃𝒆𝒂𝒕</m:t>
                          </m:r>
                          <m:r>
                            <a:rPr kumimoji="1" lang="en-US" altLang="ja-JP" sz="2400" b="1" i="1" smtClean="0">
                              <a:solidFill>
                                <a:srgbClr val="FF0000"/>
                              </a:solidFill>
                              <a:latin typeface="Cambria Math"/>
                            </a:rPr>
                            <m:t>𝟏</m:t>
                          </m:r>
                        </m:sub>
                      </m:sSub>
                      <m:r>
                        <a:rPr kumimoji="1" lang="en-US" altLang="ja-JP" sz="2400" b="1" i="1" smtClean="0">
                          <a:solidFill>
                            <a:srgbClr val="FF0000"/>
                          </a:solidFill>
                          <a:latin typeface="Cambria Math"/>
                        </a:rPr>
                        <m:t>=</m:t>
                      </m:r>
                      <m:sSub>
                        <m:sSubPr>
                          <m:ctrlPr>
                            <a:rPr kumimoji="1" lang="en-US" altLang="ja-JP" sz="2400" b="1" i="1" smtClean="0">
                              <a:solidFill>
                                <a:srgbClr val="FF0000"/>
                              </a:solidFill>
                              <a:latin typeface="Cambria Math"/>
                            </a:rPr>
                          </m:ctrlPr>
                        </m:sSubPr>
                        <m:e>
                          <m:sSub>
                            <m:sSubPr>
                              <m:ctrlPr>
                                <a:rPr lang="en-US" altLang="ja-JP" sz="2400" b="1" i="1">
                                  <a:solidFill>
                                    <a:srgbClr val="FF0000"/>
                                  </a:solidFill>
                                  <a:latin typeface="Cambria Math"/>
                                </a:rPr>
                              </m:ctrlPr>
                            </m:sSubPr>
                            <m:e>
                              <m:r>
                                <a:rPr lang="en-US" altLang="ja-JP" sz="2400" b="1" i="1">
                                  <a:solidFill>
                                    <a:srgbClr val="FF0000"/>
                                  </a:solidFill>
                                  <a:latin typeface="Cambria Math"/>
                                </a:rPr>
                                <m:t>𝒇</m:t>
                              </m:r>
                            </m:e>
                            <m:sub>
                              <m:r>
                                <a:rPr lang="en-US" altLang="ja-JP" sz="2400" b="1" i="1">
                                  <a:solidFill>
                                    <a:srgbClr val="FF0000"/>
                                  </a:solidFill>
                                  <a:latin typeface="Cambria Math"/>
                                </a:rPr>
                                <m:t>𝑪𝑾</m:t>
                              </m:r>
                            </m:sub>
                          </m:sSub>
                          <m:r>
                            <a:rPr lang="en-US" altLang="ja-JP" sz="2400" b="1" i="1" smtClean="0">
                              <a:solidFill>
                                <a:srgbClr val="FF0000"/>
                              </a:solidFill>
                              <a:latin typeface="Cambria Math"/>
                            </a:rPr>
                            <m:t>−</m:t>
                          </m:r>
                          <m:r>
                            <a:rPr kumimoji="1" lang="en-US" altLang="ja-JP" sz="2400" b="1" i="1" smtClean="0">
                              <a:solidFill>
                                <a:srgbClr val="FF0000"/>
                              </a:solidFill>
                              <a:latin typeface="Cambria Math"/>
                            </a:rPr>
                            <m:t>𝒎𝒇</m:t>
                          </m:r>
                        </m:e>
                        <m:sub>
                          <m:r>
                            <a:rPr kumimoji="1" lang="en-US" altLang="ja-JP" sz="2400" b="1" i="1" smtClean="0">
                              <a:solidFill>
                                <a:srgbClr val="FF0000"/>
                              </a:solidFill>
                              <a:latin typeface="Cambria Math"/>
                            </a:rPr>
                            <m:t>𝒓𝒆𝒑</m:t>
                          </m:r>
                          <m:r>
                            <a:rPr kumimoji="1" lang="en-US" altLang="ja-JP" sz="2400" b="1" i="1" smtClean="0">
                              <a:solidFill>
                                <a:srgbClr val="FF0000"/>
                              </a:solidFill>
                              <a:latin typeface="Cambria Math"/>
                            </a:rPr>
                            <m:t>𝟏</m:t>
                          </m:r>
                        </m:sub>
                      </m:sSub>
                    </m:oMath>
                  </m:oMathPara>
                </a14:m>
                <a:endParaRPr kumimoji="1" lang="en-US" altLang="ja-JP" sz="2400" b="1" dirty="0" smtClean="0">
                  <a:solidFill>
                    <a:srgbClr val="FF0000"/>
                  </a:solidFill>
                </a:endParaRPr>
              </a:p>
            </p:txBody>
          </p:sp>
        </mc:Choice>
        <mc:Fallback xmlns="">
          <p:sp>
            <p:nvSpPr>
              <p:cNvPr id="118" name="テキスト ボックス 117"/>
              <p:cNvSpPr txBox="1">
                <a:spLocks noRot="1" noChangeAspect="1" noMove="1" noResize="1" noEditPoints="1" noAdjustHandles="1" noChangeArrowheads="1" noChangeShapeType="1" noTextEdit="1"/>
              </p:cNvSpPr>
              <p:nvPr/>
            </p:nvSpPr>
            <p:spPr>
              <a:xfrm>
                <a:off x="355601" y="3886100"/>
                <a:ext cx="3403600" cy="490199"/>
              </a:xfrm>
              <a:prstGeom prst="rect">
                <a:avLst/>
              </a:prstGeom>
              <a:blipFill rotWithShape="1">
                <a:blip r:embed="rId4"/>
                <a:stretch>
                  <a:fillRect l="-535" b="-9639"/>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9" name="テキスト ボックス 128"/>
              <p:cNvSpPr txBox="1"/>
              <p:nvPr/>
            </p:nvSpPr>
            <p:spPr>
              <a:xfrm>
                <a:off x="1371626" y="3514229"/>
                <a:ext cx="5585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solidFill>
                                <a:srgbClr val="FF0000"/>
                              </a:solidFill>
                              <a:latin typeface="Cambria Math"/>
                            </a:rPr>
                          </m:ctrlPr>
                        </m:sSubPr>
                        <m:e>
                          <m:r>
                            <a:rPr lang="en-US" altLang="ja-JP" i="1">
                              <a:solidFill>
                                <a:srgbClr val="FF0000"/>
                              </a:solidFill>
                              <a:latin typeface="Cambria Math"/>
                            </a:rPr>
                            <m:t>𝑓</m:t>
                          </m:r>
                        </m:e>
                        <m:sub>
                          <m:r>
                            <a:rPr lang="en-US" altLang="ja-JP" i="1">
                              <a:solidFill>
                                <a:srgbClr val="FF0000"/>
                              </a:solidFill>
                              <a:latin typeface="Cambria Math"/>
                            </a:rPr>
                            <m:t>𝐶𝑊</m:t>
                          </m:r>
                        </m:sub>
                      </m:sSub>
                    </m:oMath>
                  </m:oMathPara>
                </a14:m>
                <a:endParaRPr kumimoji="1" lang="ja-JP" altLang="en-US" dirty="0">
                  <a:solidFill>
                    <a:srgbClr val="FF0000"/>
                  </a:solidFill>
                </a:endParaRPr>
              </a:p>
            </p:txBody>
          </p:sp>
        </mc:Choice>
        <mc:Fallback xmlns="">
          <p:sp>
            <p:nvSpPr>
              <p:cNvPr id="129" name="テキスト ボックス 128"/>
              <p:cNvSpPr txBox="1">
                <a:spLocks noRot="1" noChangeAspect="1" noMove="1" noResize="1" noEditPoints="1" noAdjustHandles="1" noChangeArrowheads="1" noChangeShapeType="1" noTextEdit="1"/>
              </p:cNvSpPr>
              <p:nvPr/>
            </p:nvSpPr>
            <p:spPr>
              <a:xfrm>
                <a:off x="1371626" y="3514229"/>
                <a:ext cx="558567" cy="369332"/>
              </a:xfrm>
              <a:prstGeom prst="rect">
                <a:avLst/>
              </a:prstGeom>
              <a:blipFill rotWithShape="1">
                <a:blip r:embed="rId5"/>
                <a:stretch>
                  <a:fillRect l="-1087" b="-13115"/>
                </a:stretch>
              </a:blipFill>
            </p:spPr>
            <p:txBody>
              <a:bodyPr/>
              <a:lstStyle/>
              <a:p>
                <a:r>
                  <a:rPr lang="ja-JP" altLang="en-US">
                    <a:noFill/>
                  </a:rPr>
                  <a:t> </a:t>
                </a:r>
              </a:p>
            </p:txBody>
          </p:sp>
        </mc:Fallback>
      </mc:AlternateContent>
      <p:grpSp>
        <p:nvGrpSpPr>
          <p:cNvPr id="15" name="グループ化 14"/>
          <p:cNvGrpSpPr/>
          <p:nvPr/>
        </p:nvGrpSpPr>
        <p:grpSpPr>
          <a:xfrm>
            <a:off x="907875" y="5011599"/>
            <a:ext cx="2319051" cy="1006324"/>
            <a:chOff x="771196" y="2520874"/>
            <a:chExt cx="2319051" cy="1006324"/>
          </a:xfrm>
        </p:grpSpPr>
        <p:cxnSp>
          <p:nvCxnSpPr>
            <p:cNvPr id="74" name="直線コネクタ 73"/>
            <p:cNvCxnSpPr/>
            <p:nvPr/>
          </p:nvCxnSpPr>
          <p:spPr>
            <a:xfrm flipV="1">
              <a:off x="1122565" y="2524764"/>
              <a:ext cx="6431" cy="1002434"/>
            </a:xfrm>
            <a:prstGeom prst="line">
              <a:avLst/>
            </a:prstGeom>
            <a:ln w="50800">
              <a:solidFill>
                <a:srgbClr val="00B0F0"/>
              </a:solidFill>
            </a:ln>
          </p:spPr>
          <p:style>
            <a:lnRef idx="1">
              <a:schemeClr val="dk1"/>
            </a:lnRef>
            <a:fillRef idx="0">
              <a:schemeClr val="dk1"/>
            </a:fillRef>
            <a:effectRef idx="0">
              <a:schemeClr val="dk1"/>
            </a:effectRef>
            <a:fontRef idx="minor">
              <a:schemeClr val="tx1"/>
            </a:fontRef>
          </p:style>
        </p:cxnSp>
        <p:cxnSp>
          <p:nvCxnSpPr>
            <p:cNvPr id="75" name="直線コネクタ 74"/>
            <p:cNvCxnSpPr/>
            <p:nvPr/>
          </p:nvCxnSpPr>
          <p:spPr>
            <a:xfrm flipV="1">
              <a:off x="1437357" y="2520874"/>
              <a:ext cx="6431" cy="1002434"/>
            </a:xfrm>
            <a:prstGeom prst="line">
              <a:avLst/>
            </a:prstGeom>
            <a:ln w="50800">
              <a:solidFill>
                <a:srgbClr val="00B0F0"/>
              </a:solidFill>
            </a:ln>
          </p:spPr>
          <p:style>
            <a:lnRef idx="1">
              <a:schemeClr val="dk1"/>
            </a:lnRef>
            <a:fillRef idx="0">
              <a:schemeClr val="dk1"/>
            </a:fillRef>
            <a:effectRef idx="0">
              <a:schemeClr val="dk1"/>
            </a:effectRef>
            <a:fontRef idx="minor">
              <a:schemeClr val="tx1"/>
            </a:fontRef>
          </p:style>
        </p:cxnSp>
        <p:cxnSp>
          <p:nvCxnSpPr>
            <p:cNvPr id="76" name="直線コネクタ 75"/>
            <p:cNvCxnSpPr/>
            <p:nvPr/>
          </p:nvCxnSpPr>
          <p:spPr>
            <a:xfrm flipV="1">
              <a:off x="1779150" y="2740140"/>
              <a:ext cx="0" cy="778254"/>
            </a:xfrm>
            <a:prstGeom prst="line">
              <a:avLst/>
            </a:prstGeom>
            <a:ln w="50800">
              <a:solidFill>
                <a:srgbClr val="00B0F0"/>
              </a:solidFill>
            </a:ln>
          </p:spPr>
          <p:style>
            <a:lnRef idx="1">
              <a:schemeClr val="dk1"/>
            </a:lnRef>
            <a:fillRef idx="0">
              <a:schemeClr val="dk1"/>
            </a:fillRef>
            <a:effectRef idx="0">
              <a:schemeClr val="dk1"/>
            </a:effectRef>
            <a:fontRef idx="minor">
              <a:schemeClr val="tx1"/>
            </a:fontRef>
          </p:style>
        </p:cxnSp>
        <p:cxnSp>
          <p:nvCxnSpPr>
            <p:cNvPr id="77" name="直線コネクタ 76"/>
            <p:cNvCxnSpPr/>
            <p:nvPr/>
          </p:nvCxnSpPr>
          <p:spPr>
            <a:xfrm flipV="1">
              <a:off x="2077374" y="2881464"/>
              <a:ext cx="0" cy="631672"/>
            </a:xfrm>
            <a:prstGeom prst="line">
              <a:avLst/>
            </a:prstGeom>
            <a:ln w="50800">
              <a:solidFill>
                <a:srgbClr val="00B0F0"/>
              </a:solidFill>
            </a:ln>
          </p:spPr>
          <p:style>
            <a:lnRef idx="1">
              <a:schemeClr val="dk1"/>
            </a:lnRef>
            <a:fillRef idx="0">
              <a:schemeClr val="dk1"/>
            </a:fillRef>
            <a:effectRef idx="0">
              <a:schemeClr val="dk1"/>
            </a:effectRef>
            <a:fontRef idx="minor">
              <a:schemeClr val="tx1"/>
            </a:fontRef>
          </p:style>
        </p:cxnSp>
        <p:cxnSp>
          <p:nvCxnSpPr>
            <p:cNvPr id="84" name="直線コネクタ 83"/>
            <p:cNvCxnSpPr/>
            <p:nvPr/>
          </p:nvCxnSpPr>
          <p:spPr>
            <a:xfrm flipV="1">
              <a:off x="2381830" y="2979544"/>
              <a:ext cx="0" cy="534844"/>
            </a:xfrm>
            <a:prstGeom prst="line">
              <a:avLst/>
            </a:prstGeom>
            <a:ln w="50800">
              <a:solidFill>
                <a:srgbClr val="00B0F0"/>
              </a:solidFill>
            </a:ln>
          </p:spPr>
          <p:style>
            <a:lnRef idx="1">
              <a:schemeClr val="dk1"/>
            </a:lnRef>
            <a:fillRef idx="0">
              <a:schemeClr val="dk1"/>
            </a:fillRef>
            <a:effectRef idx="0">
              <a:schemeClr val="dk1"/>
            </a:effectRef>
            <a:fontRef idx="minor">
              <a:schemeClr val="tx1"/>
            </a:fontRef>
          </p:style>
        </p:cxnSp>
        <p:cxnSp>
          <p:nvCxnSpPr>
            <p:cNvPr id="85" name="直線コネクタ 84"/>
            <p:cNvCxnSpPr/>
            <p:nvPr/>
          </p:nvCxnSpPr>
          <p:spPr>
            <a:xfrm flipV="1">
              <a:off x="2695332" y="3278459"/>
              <a:ext cx="0" cy="240283"/>
            </a:xfrm>
            <a:prstGeom prst="line">
              <a:avLst/>
            </a:prstGeom>
            <a:ln w="50800">
              <a:solidFill>
                <a:srgbClr val="00B0F0"/>
              </a:solidFill>
            </a:ln>
          </p:spPr>
          <p:style>
            <a:lnRef idx="1">
              <a:schemeClr val="dk1"/>
            </a:lnRef>
            <a:fillRef idx="0">
              <a:schemeClr val="dk1"/>
            </a:fillRef>
            <a:effectRef idx="0">
              <a:schemeClr val="dk1"/>
            </a:effectRef>
            <a:fontRef idx="minor">
              <a:schemeClr val="tx1"/>
            </a:fontRef>
          </p:style>
        </p:cxnSp>
        <p:cxnSp>
          <p:nvCxnSpPr>
            <p:cNvPr id="86" name="直線コネクタ 85"/>
            <p:cNvCxnSpPr/>
            <p:nvPr/>
          </p:nvCxnSpPr>
          <p:spPr>
            <a:xfrm>
              <a:off x="2014132" y="3249727"/>
              <a:ext cx="450509"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87" name="直線矢印コネクタ 86"/>
            <p:cNvCxnSpPr/>
            <p:nvPr/>
          </p:nvCxnSpPr>
          <p:spPr>
            <a:xfrm flipH="1">
              <a:off x="2395904" y="3245913"/>
              <a:ext cx="582394" cy="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7" name="テキスト ボックス 96"/>
                <p:cNvSpPr txBox="1"/>
                <p:nvPr/>
              </p:nvSpPr>
              <p:spPr>
                <a:xfrm>
                  <a:off x="2502458" y="2872974"/>
                  <a:ext cx="587789" cy="39074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m:rPr>
                                <m:sty m:val="p"/>
                              </m:rPr>
                              <a:rPr lang="en-US" altLang="ja-JP" i="0">
                                <a:latin typeface="Cambria Math"/>
                              </a:rPr>
                              <m:t>f</m:t>
                            </m:r>
                          </m:e>
                          <m:sub>
                            <m:r>
                              <m:rPr>
                                <m:sty m:val="p"/>
                              </m:rPr>
                              <a:rPr lang="en-US" altLang="ja-JP" i="0">
                                <a:latin typeface="Cambria Math"/>
                              </a:rPr>
                              <m:t>rep</m:t>
                            </m:r>
                            <m:r>
                              <a:rPr lang="en-US" altLang="ja-JP" b="0" i="0" smtClean="0">
                                <a:latin typeface="Cambria Math"/>
                              </a:rPr>
                              <m:t>2</m:t>
                            </m:r>
                          </m:sub>
                        </m:sSub>
                      </m:oMath>
                    </m:oMathPara>
                  </a14:m>
                  <a:endParaRPr kumimoji="1" lang="ja-JP" altLang="en-US" b="1" dirty="0">
                    <a:latin typeface="Times New Roman" pitchFamily="18" charset="0"/>
                    <a:cs typeface="Times New Roman" pitchFamily="18" charset="0"/>
                  </a:endParaRPr>
                </a:p>
              </p:txBody>
            </p:sp>
          </mc:Choice>
          <mc:Fallback xmlns="">
            <p:sp>
              <p:nvSpPr>
                <p:cNvPr id="97" name="テキスト ボックス 96"/>
                <p:cNvSpPr txBox="1">
                  <a:spLocks noRot="1" noChangeAspect="1" noMove="1" noResize="1" noEditPoints="1" noAdjustHandles="1" noChangeArrowheads="1" noChangeShapeType="1" noTextEdit="1"/>
                </p:cNvSpPr>
                <p:nvPr/>
              </p:nvSpPr>
              <p:spPr>
                <a:xfrm>
                  <a:off x="2502458" y="2872974"/>
                  <a:ext cx="587789" cy="390748"/>
                </a:xfrm>
                <a:prstGeom prst="rect">
                  <a:avLst/>
                </a:prstGeom>
                <a:blipFill rotWithShape="1">
                  <a:blip r:embed="rId6"/>
                  <a:stretch>
                    <a:fillRect l="-7292" b="-6250"/>
                  </a:stretch>
                </a:blipFill>
              </p:spPr>
              <p:txBody>
                <a:bodyPr/>
                <a:lstStyle/>
                <a:p>
                  <a:r>
                    <a:rPr lang="ja-JP" altLang="en-US">
                      <a:noFill/>
                    </a:rPr>
                    <a:t> </a:t>
                  </a:r>
                </a:p>
              </p:txBody>
            </p:sp>
          </mc:Fallback>
        </mc:AlternateContent>
        <p:cxnSp>
          <p:nvCxnSpPr>
            <p:cNvPr id="102" name="直線矢印コネクタ 101"/>
            <p:cNvCxnSpPr/>
            <p:nvPr/>
          </p:nvCxnSpPr>
          <p:spPr>
            <a:xfrm>
              <a:off x="1817749" y="3245913"/>
              <a:ext cx="252000" cy="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103" name="直線コネクタ 102"/>
            <p:cNvCxnSpPr/>
            <p:nvPr/>
          </p:nvCxnSpPr>
          <p:spPr>
            <a:xfrm flipV="1">
              <a:off x="771196" y="2520874"/>
              <a:ext cx="6431" cy="1002434"/>
            </a:xfrm>
            <a:prstGeom prst="line">
              <a:avLst/>
            </a:prstGeom>
            <a:ln w="50800">
              <a:solidFill>
                <a:srgbClr val="00B0F0"/>
              </a:solidFill>
            </a:ln>
          </p:spPr>
          <p:style>
            <a:lnRef idx="1">
              <a:schemeClr val="dk1"/>
            </a:lnRef>
            <a:fillRef idx="0">
              <a:schemeClr val="dk1"/>
            </a:fillRef>
            <a:effectRef idx="0">
              <a:schemeClr val="dk1"/>
            </a:effectRef>
            <a:fontRef idx="minor">
              <a:schemeClr val="tx1"/>
            </a:fontRef>
          </p:style>
        </p:cxnSp>
      </p:grpSp>
      <p:grpSp>
        <p:nvGrpSpPr>
          <p:cNvPr id="19" name="グループ化 18"/>
          <p:cNvGrpSpPr/>
          <p:nvPr/>
        </p:nvGrpSpPr>
        <p:grpSpPr>
          <a:xfrm>
            <a:off x="4804063" y="5093065"/>
            <a:ext cx="3890904" cy="1284898"/>
            <a:chOff x="4450115" y="2404539"/>
            <a:chExt cx="3890904" cy="1284898"/>
          </a:xfrm>
        </p:grpSpPr>
        <p:cxnSp>
          <p:nvCxnSpPr>
            <p:cNvPr id="105" name="直線コネクタ 104"/>
            <p:cNvCxnSpPr/>
            <p:nvPr/>
          </p:nvCxnSpPr>
          <p:spPr>
            <a:xfrm>
              <a:off x="4801471" y="2404539"/>
              <a:ext cx="0" cy="921662"/>
            </a:xfrm>
            <a:prstGeom prst="line">
              <a:avLst/>
            </a:prstGeom>
            <a:ln w="76200">
              <a:solidFill>
                <a:srgbClr val="00B050"/>
              </a:solidFill>
            </a:ln>
          </p:spPr>
          <p:style>
            <a:lnRef idx="1">
              <a:schemeClr val="dk1"/>
            </a:lnRef>
            <a:fillRef idx="0">
              <a:schemeClr val="dk1"/>
            </a:fillRef>
            <a:effectRef idx="0">
              <a:schemeClr val="dk1"/>
            </a:effectRef>
            <a:fontRef idx="minor">
              <a:schemeClr val="tx1"/>
            </a:fontRef>
          </p:style>
        </p:cxnSp>
        <p:sp>
          <p:nvSpPr>
            <p:cNvPr id="111" name="テキスト ボックス 110"/>
            <p:cNvSpPr txBox="1"/>
            <p:nvPr/>
          </p:nvSpPr>
          <p:spPr>
            <a:xfrm>
              <a:off x="4450115" y="3289327"/>
              <a:ext cx="831024" cy="400110"/>
            </a:xfrm>
            <a:prstGeom prst="rect">
              <a:avLst/>
            </a:prstGeom>
            <a:noFill/>
          </p:spPr>
          <p:txBody>
            <a:bodyPr wrap="square" rtlCol="0">
              <a:spAutoFit/>
            </a:bodyPr>
            <a:lstStyle/>
            <a:p>
              <a:pPr algn="ctr"/>
              <a:r>
                <a:rPr kumimoji="1" lang="en-US" altLang="ja-JP" sz="2000" b="1" dirty="0" smtClean="0">
                  <a:latin typeface="Times New Roman" pitchFamily="18" charset="0"/>
                  <a:ea typeface="ＭＳ 明朝" pitchFamily="17" charset="-128"/>
                  <a:cs typeface="Times New Roman" pitchFamily="18" charset="0"/>
                </a:rPr>
                <a:t>f</a:t>
              </a:r>
              <a:r>
                <a:rPr lang="en-US" altLang="ja-JP" sz="2000" b="1" baseline="-25000" dirty="0" smtClean="0">
                  <a:latin typeface="Times New Roman" pitchFamily="18" charset="0"/>
                  <a:ea typeface="ＭＳ 明朝" pitchFamily="17" charset="-128"/>
                  <a:cs typeface="Times New Roman" pitchFamily="18" charset="0"/>
                </a:rPr>
                <a:t>beat</a:t>
              </a:r>
              <a:r>
                <a:rPr kumimoji="1" lang="en-US" altLang="ja-JP" sz="2000" b="1" baseline="-25000" dirty="0" smtClean="0">
                  <a:latin typeface="Times New Roman" pitchFamily="18" charset="0"/>
                  <a:ea typeface="ＭＳ 明朝" pitchFamily="17" charset="-128"/>
                  <a:cs typeface="Times New Roman" pitchFamily="18" charset="0"/>
                </a:rPr>
                <a:t>2</a:t>
              </a:r>
            </a:p>
          </p:txBody>
        </p:sp>
        <p:sp>
          <p:nvSpPr>
            <p:cNvPr id="112" name="テキスト ボックス 111"/>
            <p:cNvSpPr txBox="1"/>
            <p:nvPr/>
          </p:nvSpPr>
          <p:spPr>
            <a:xfrm>
              <a:off x="7020272" y="3284984"/>
              <a:ext cx="1320747" cy="400110"/>
            </a:xfrm>
            <a:prstGeom prst="rect">
              <a:avLst/>
            </a:prstGeom>
            <a:noFill/>
          </p:spPr>
          <p:txBody>
            <a:bodyPr wrap="square" rtlCol="0">
              <a:spAutoFit/>
            </a:bodyPr>
            <a:lstStyle/>
            <a:p>
              <a:pPr algn="ctr"/>
              <a:r>
                <a:rPr kumimoji="1" lang="en-US" altLang="ja-JP" sz="2000" b="1" dirty="0" smtClean="0">
                  <a:latin typeface="Times New Roman" pitchFamily="18" charset="0"/>
                  <a:ea typeface="ＭＳ 明朝" pitchFamily="17" charset="-128"/>
                  <a:cs typeface="Times New Roman" pitchFamily="18" charset="0"/>
                </a:rPr>
                <a:t>f</a:t>
              </a:r>
              <a:r>
                <a:rPr kumimoji="1" lang="en-US" altLang="ja-JP" sz="2000" b="1" baseline="-25000" dirty="0" smtClean="0">
                  <a:latin typeface="Times New Roman" pitchFamily="18" charset="0"/>
                  <a:ea typeface="ＭＳ 明朝" pitchFamily="17" charset="-128"/>
                  <a:cs typeface="Times New Roman" pitchFamily="18" charset="0"/>
                </a:rPr>
                <a:t>rep2</a:t>
              </a:r>
              <a:endParaRPr kumimoji="1" lang="ja-JP" altLang="en-US" sz="2000" b="1" baseline="-25000" dirty="0">
                <a:latin typeface="Times New Roman" pitchFamily="18" charset="0"/>
                <a:ea typeface="ＭＳ 明朝" pitchFamily="17" charset="-128"/>
                <a:cs typeface="Times New Roman" pitchFamily="18" charset="0"/>
              </a:endParaRPr>
            </a:p>
          </p:txBody>
        </p:sp>
      </p:grpSp>
      <mc:AlternateContent xmlns:mc="http://schemas.openxmlformats.org/markup-compatibility/2006" xmlns:a14="http://schemas.microsoft.com/office/drawing/2010/main">
        <mc:Choice Requires="a14">
          <p:sp>
            <p:nvSpPr>
              <p:cNvPr id="21" name="正方形/長方形 20"/>
              <p:cNvSpPr/>
              <p:nvPr/>
            </p:nvSpPr>
            <p:spPr>
              <a:xfrm>
                <a:off x="391328" y="6324502"/>
                <a:ext cx="3378200" cy="494751"/>
              </a:xfrm>
              <a:prstGeom prst="rect">
                <a:avLst/>
              </a:prstGeom>
              <a:ln>
                <a:solidFill>
                  <a:schemeClr val="tx1"/>
                </a:solidFill>
              </a:ln>
            </p:spPr>
            <p:txBody>
              <a:bodyPr wrap="square">
                <a:spAutoFit/>
              </a:bodyPr>
              <a:lstStyle/>
              <a:p>
                <a:pPr/>
                <a14:m>
                  <m:oMathPara xmlns:m="http://schemas.openxmlformats.org/officeDocument/2006/math">
                    <m:oMathParaPr>
                      <m:jc m:val="center"/>
                    </m:oMathParaPr>
                    <m:oMath xmlns:m="http://schemas.openxmlformats.org/officeDocument/2006/math">
                      <m:sSub>
                        <m:sSubPr>
                          <m:ctrlPr>
                            <a:rPr lang="en-US" altLang="ja-JP" sz="2400" b="1" i="1" smtClean="0">
                              <a:solidFill>
                                <a:srgbClr val="00B050"/>
                              </a:solidFill>
                              <a:latin typeface="Cambria Math"/>
                            </a:rPr>
                          </m:ctrlPr>
                        </m:sSubPr>
                        <m:e>
                          <m:r>
                            <a:rPr lang="en-US" altLang="ja-JP" sz="2400" b="1" i="1">
                              <a:solidFill>
                                <a:srgbClr val="00B050"/>
                              </a:solidFill>
                              <a:latin typeface="Cambria Math"/>
                            </a:rPr>
                            <m:t>𝒇</m:t>
                          </m:r>
                        </m:e>
                        <m:sub>
                          <m:r>
                            <a:rPr lang="en-US" altLang="ja-JP" sz="2400" b="1" i="1">
                              <a:solidFill>
                                <a:srgbClr val="00B050"/>
                              </a:solidFill>
                              <a:latin typeface="Cambria Math"/>
                            </a:rPr>
                            <m:t>𝒃𝒆𝒂𝒕</m:t>
                          </m:r>
                          <m:r>
                            <a:rPr lang="en-US" altLang="ja-JP" sz="2400" b="1" i="1">
                              <a:solidFill>
                                <a:srgbClr val="00B050"/>
                              </a:solidFill>
                              <a:latin typeface="Cambria Math"/>
                            </a:rPr>
                            <m:t>𝟐</m:t>
                          </m:r>
                        </m:sub>
                      </m:sSub>
                      <m:r>
                        <a:rPr lang="en-US" altLang="ja-JP" sz="2400" b="1" i="1">
                          <a:solidFill>
                            <a:srgbClr val="00B050"/>
                          </a:solidFill>
                          <a:latin typeface="Cambria Math"/>
                        </a:rPr>
                        <m:t>=</m:t>
                      </m:r>
                      <m:sSub>
                        <m:sSubPr>
                          <m:ctrlPr>
                            <a:rPr lang="en-US" altLang="ja-JP" sz="2400" b="1" i="1">
                              <a:solidFill>
                                <a:srgbClr val="00B050"/>
                              </a:solidFill>
                              <a:latin typeface="Cambria Math"/>
                            </a:rPr>
                          </m:ctrlPr>
                        </m:sSubPr>
                        <m:e>
                          <m:sSub>
                            <m:sSubPr>
                              <m:ctrlPr>
                                <a:rPr lang="en-US" altLang="ja-JP" sz="2400" b="1" i="1">
                                  <a:solidFill>
                                    <a:srgbClr val="00B050"/>
                                  </a:solidFill>
                                  <a:latin typeface="Cambria Math"/>
                                </a:rPr>
                              </m:ctrlPr>
                            </m:sSubPr>
                            <m:e>
                              <m:r>
                                <a:rPr lang="en-US" altLang="ja-JP" sz="2400" b="1" i="1">
                                  <a:solidFill>
                                    <a:srgbClr val="00B050"/>
                                  </a:solidFill>
                                  <a:latin typeface="Cambria Math"/>
                                </a:rPr>
                                <m:t>𝒇</m:t>
                              </m:r>
                            </m:e>
                            <m:sub>
                              <m:r>
                                <a:rPr lang="en-US" altLang="ja-JP" sz="2400" b="1" i="1">
                                  <a:solidFill>
                                    <a:srgbClr val="00B050"/>
                                  </a:solidFill>
                                  <a:latin typeface="Cambria Math"/>
                                </a:rPr>
                                <m:t>𝑪𝑾</m:t>
                              </m:r>
                            </m:sub>
                          </m:sSub>
                          <m:r>
                            <a:rPr lang="en-US" altLang="ja-JP" sz="2400" b="1" i="1">
                              <a:solidFill>
                                <a:srgbClr val="00B050"/>
                              </a:solidFill>
                              <a:latin typeface="Cambria Math"/>
                            </a:rPr>
                            <m:t>−</m:t>
                          </m:r>
                          <m:r>
                            <a:rPr lang="en-US" altLang="ja-JP" sz="2400" b="1" i="1">
                              <a:solidFill>
                                <a:srgbClr val="00B050"/>
                              </a:solidFill>
                              <a:latin typeface="Cambria Math"/>
                            </a:rPr>
                            <m:t>𝒎𝒇</m:t>
                          </m:r>
                        </m:e>
                        <m:sub>
                          <m:r>
                            <a:rPr lang="en-US" altLang="ja-JP" sz="2400" b="1" i="1">
                              <a:solidFill>
                                <a:srgbClr val="00B050"/>
                              </a:solidFill>
                              <a:latin typeface="Cambria Math"/>
                            </a:rPr>
                            <m:t>𝒓𝒆𝒑</m:t>
                          </m:r>
                          <m:r>
                            <a:rPr lang="en-US" altLang="ja-JP" sz="2400" b="1" i="1">
                              <a:solidFill>
                                <a:srgbClr val="00B050"/>
                              </a:solidFill>
                              <a:latin typeface="Cambria Math"/>
                            </a:rPr>
                            <m:t>𝟐</m:t>
                          </m:r>
                        </m:sub>
                      </m:sSub>
                    </m:oMath>
                  </m:oMathPara>
                </a14:m>
                <a:endParaRPr lang="ja-JP" altLang="en-US" sz="2400" b="1" dirty="0">
                  <a:solidFill>
                    <a:srgbClr val="00B050"/>
                  </a:solidFill>
                </a:endParaRPr>
              </a:p>
            </p:txBody>
          </p:sp>
        </mc:Choice>
        <mc:Fallback xmlns="">
          <p:sp>
            <p:nvSpPr>
              <p:cNvPr id="21" name="正方形/長方形 20"/>
              <p:cNvSpPr>
                <a:spLocks noRot="1" noChangeAspect="1" noMove="1" noResize="1" noEditPoints="1" noAdjustHandles="1" noChangeArrowheads="1" noChangeShapeType="1" noTextEdit="1"/>
              </p:cNvSpPr>
              <p:nvPr/>
            </p:nvSpPr>
            <p:spPr>
              <a:xfrm>
                <a:off x="391328" y="6324502"/>
                <a:ext cx="3378200" cy="494751"/>
              </a:xfrm>
              <a:prstGeom prst="rect">
                <a:avLst/>
              </a:prstGeom>
              <a:blipFill rotWithShape="1">
                <a:blip r:embed="rId7"/>
                <a:stretch>
                  <a:fillRect b="-8333"/>
                </a:stretch>
              </a:blipFill>
              <a:ln>
                <a:solidFill>
                  <a:schemeClr val="tx1"/>
                </a:solidFill>
              </a:ln>
            </p:spPr>
            <p:txBody>
              <a:bodyPr/>
              <a:lstStyle/>
              <a:p>
                <a:r>
                  <a:rPr lang="ja-JP" altLang="en-US">
                    <a:noFill/>
                  </a:rPr>
                  <a:t> </a:t>
                </a:r>
              </a:p>
            </p:txBody>
          </p:sp>
        </mc:Fallback>
      </mc:AlternateContent>
      <p:sp>
        <p:nvSpPr>
          <p:cNvPr id="116" name="テキスト ボックス 115"/>
          <p:cNvSpPr txBox="1"/>
          <p:nvPr/>
        </p:nvSpPr>
        <p:spPr>
          <a:xfrm>
            <a:off x="256870" y="3495370"/>
            <a:ext cx="589436" cy="400111"/>
          </a:xfrm>
          <a:prstGeom prst="rect">
            <a:avLst/>
          </a:prstGeom>
          <a:noFill/>
        </p:spPr>
        <p:txBody>
          <a:bodyPr wrap="square" rtlCol="0">
            <a:spAutoFit/>
          </a:bodyPr>
          <a:lstStyle/>
          <a:p>
            <a:pPr algn="ctr"/>
            <a:r>
              <a:rPr lang="en-US" altLang="ja-JP" sz="2000" b="1" dirty="0">
                <a:latin typeface="ＭＳ 明朝" pitchFamily="17" charset="-128"/>
                <a:ea typeface="ＭＳ 明朝" pitchFamily="17" charset="-128"/>
              </a:rPr>
              <a:t>0</a:t>
            </a:r>
            <a:endParaRPr kumimoji="1" lang="ja-JP" altLang="en-US" sz="2000" b="1" dirty="0">
              <a:latin typeface="ＭＳ 明朝" pitchFamily="17" charset="-128"/>
              <a:ea typeface="ＭＳ 明朝" pitchFamily="17" charset="-128"/>
            </a:endParaRPr>
          </a:p>
        </p:txBody>
      </p:sp>
      <p:sp>
        <p:nvSpPr>
          <p:cNvPr id="117" name="正方形/長方形 116"/>
          <p:cNvSpPr/>
          <p:nvPr/>
        </p:nvSpPr>
        <p:spPr>
          <a:xfrm>
            <a:off x="256870" y="1599803"/>
            <a:ext cx="8617390" cy="307777"/>
          </a:xfrm>
          <a:prstGeom prst="rect">
            <a:avLst/>
          </a:prstGeom>
        </p:spPr>
        <p:txBody>
          <a:bodyPr wrap="square">
            <a:spAutoFit/>
          </a:bodyPr>
          <a:lstStyle/>
          <a:p>
            <a:pPr algn="ctr"/>
            <a:r>
              <a:rPr lang="en-US" altLang="ja-JP" sz="1400" dirty="0"/>
              <a:t>r</a:t>
            </a:r>
            <a:r>
              <a:rPr lang="en-US" altLang="ja-JP" sz="1400" dirty="0" smtClean="0"/>
              <a:t>ef) </a:t>
            </a:r>
            <a:r>
              <a:rPr lang="en-US" altLang="ja-JP" sz="1400" dirty="0" err="1"/>
              <a:t>Shuko</a:t>
            </a:r>
            <a:r>
              <a:rPr lang="en-US" altLang="ja-JP" sz="1400" dirty="0"/>
              <a:t> </a:t>
            </a:r>
            <a:r>
              <a:rPr lang="en-US" altLang="ja-JP" sz="1400" dirty="0" smtClean="0"/>
              <a:t>Yokoyama et </a:t>
            </a:r>
            <a:r>
              <a:rPr lang="en-US" altLang="ja-JP" sz="1400" dirty="0" err="1" smtClean="0"/>
              <a:t>al.,Optics</a:t>
            </a:r>
            <a:r>
              <a:rPr lang="en-US" altLang="ja-JP" sz="1400" dirty="0" smtClean="0"/>
              <a:t> </a:t>
            </a:r>
            <a:r>
              <a:rPr lang="en-US" altLang="ja-JP" sz="1400" dirty="0"/>
              <a:t>Express, Vol. 16, Issue 17, pp. 13052-13061 (2008)</a:t>
            </a:r>
            <a:endParaRPr lang="ja-JP" altLang="en-US" sz="1400" dirty="0"/>
          </a:p>
        </p:txBody>
      </p:sp>
      <p:cxnSp>
        <p:nvCxnSpPr>
          <p:cNvPr id="119" name="直線矢印コネクタ 118"/>
          <p:cNvCxnSpPr/>
          <p:nvPr/>
        </p:nvCxnSpPr>
        <p:spPr>
          <a:xfrm flipV="1">
            <a:off x="603502" y="4578935"/>
            <a:ext cx="0" cy="144044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0" name="直線矢印コネクタ 119"/>
          <p:cNvCxnSpPr/>
          <p:nvPr/>
        </p:nvCxnSpPr>
        <p:spPr>
          <a:xfrm>
            <a:off x="613849" y="6009119"/>
            <a:ext cx="272201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4" name="直線矢印コネクタ 123"/>
          <p:cNvCxnSpPr/>
          <p:nvPr/>
        </p:nvCxnSpPr>
        <p:spPr>
          <a:xfrm flipV="1">
            <a:off x="4278245" y="4509120"/>
            <a:ext cx="0" cy="1497096"/>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25" name="直線矢印コネクタ 124"/>
          <p:cNvCxnSpPr/>
          <p:nvPr/>
        </p:nvCxnSpPr>
        <p:spPr>
          <a:xfrm>
            <a:off x="4299101" y="6011719"/>
            <a:ext cx="4385763"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6" name="テキスト ボックス 125"/>
              <p:cNvSpPr txBox="1"/>
              <p:nvPr/>
            </p:nvSpPr>
            <p:spPr>
              <a:xfrm>
                <a:off x="1716732" y="2355766"/>
                <a:ext cx="639158"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kumimoji="1" lang="en-US" altLang="ja-JP" sz="2000" b="1" i="1" smtClean="0">
                              <a:latin typeface="Cambria Math"/>
                              <a:ea typeface="ＭＳ 明朝" pitchFamily="17" charset="-128"/>
                              <a:cs typeface="Times New Roman" pitchFamily="18" charset="0"/>
                            </a:rPr>
                          </m:ctrlPr>
                        </m:sSubPr>
                        <m:e>
                          <m:r>
                            <a:rPr kumimoji="1" lang="en-US" altLang="ja-JP" sz="2000" b="1" i="0" smtClean="0">
                              <a:latin typeface="Cambria Math"/>
                              <a:ea typeface="ＭＳ 明朝" pitchFamily="17" charset="-128"/>
                              <a:cs typeface="Times New Roman" pitchFamily="18" charset="0"/>
                            </a:rPr>
                            <m:t>𝐟</m:t>
                          </m:r>
                        </m:e>
                        <m:sub>
                          <m:r>
                            <a:rPr kumimoji="1" lang="en-US" altLang="ja-JP" sz="2000" b="1" i="1" smtClean="0">
                              <a:latin typeface="Cambria Math"/>
                              <a:ea typeface="ＭＳ 明朝" pitchFamily="17" charset="-128"/>
                              <a:cs typeface="Times New Roman" pitchFamily="18" charset="0"/>
                            </a:rPr>
                            <m:t>𝒃𝒆𝒂𝒕</m:t>
                          </m:r>
                          <m:r>
                            <a:rPr kumimoji="1" lang="en-US" altLang="ja-JP" sz="2000" b="1" i="1" smtClean="0">
                              <a:latin typeface="Cambria Math"/>
                              <a:ea typeface="ＭＳ 明朝" pitchFamily="17" charset="-128"/>
                              <a:cs typeface="Times New Roman" pitchFamily="18" charset="0"/>
                            </a:rPr>
                            <m:t>𝟏</m:t>
                          </m:r>
                        </m:sub>
                      </m:sSub>
                    </m:oMath>
                  </m:oMathPara>
                </a14:m>
                <a:endParaRPr kumimoji="1" lang="ja-JP" altLang="en-US" sz="2000" b="1" dirty="0">
                  <a:latin typeface="Times New Roman" pitchFamily="18" charset="0"/>
                  <a:ea typeface="ＭＳ 明朝" pitchFamily="17" charset="-128"/>
                  <a:cs typeface="Times New Roman" pitchFamily="18" charset="0"/>
                </a:endParaRPr>
              </a:p>
            </p:txBody>
          </p:sp>
        </mc:Choice>
        <mc:Fallback xmlns="">
          <p:sp>
            <p:nvSpPr>
              <p:cNvPr id="126" name="テキスト ボックス 125"/>
              <p:cNvSpPr txBox="1">
                <a:spLocks noRot="1" noChangeAspect="1" noMove="1" noResize="1" noEditPoints="1" noAdjustHandles="1" noChangeArrowheads="1" noChangeShapeType="1" noTextEdit="1"/>
              </p:cNvSpPr>
              <p:nvPr/>
            </p:nvSpPr>
            <p:spPr>
              <a:xfrm>
                <a:off x="1716732" y="2355766"/>
                <a:ext cx="639158" cy="400110"/>
              </a:xfrm>
              <a:prstGeom prst="rect">
                <a:avLst/>
              </a:prstGeom>
              <a:blipFill rotWithShape="1">
                <a:blip r:embed="rId8"/>
                <a:stretch>
                  <a:fillRect l="-18269" r="-5769" b="-3030"/>
                </a:stretch>
              </a:blipFill>
            </p:spPr>
            <p:txBody>
              <a:bodyPr/>
              <a:lstStyle/>
              <a:p>
                <a:r>
                  <a:rPr lang="ja-JP" altLang="en-US">
                    <a:noFill/>
                  </a:rPr>
                  <a:t> </a:t>
                </a:r>
              </a:p>
            </p:txBody>
          </p:sp>
        </mc:Fallback>
      </mc:AlternateContent>
      <p:cxnSp>
        <p:nvCxnSpPr>
          <p:cNvPr id="127" name="直線コネクタ 126"/>
          <p:cNvCxnSpPr/>
          <p:nvPr/>
        </p:nvCxnSpPr>
        <p:spPr>
          <a:xfrm>
            <a:off x="7003339" y="2659053"/>
            <a:ext cx="0" cy="921662"/>
          </a:xfrm>
          <a:prstGeom prst="line">
            <a:avLst/>
          </a:prstGeom>
          <a:ln w="76200">
            <a:solidFill>
              <a:srgbClr val="FF0000"/>
            </a:solidFill>
          </a:ln>
        </p:spPr>
        <p:style>
          <a:lnRef idx="1">
            <a:schemeClr val="dk1"/>
          </a:lnRef>
          <a:fillRef idx="0">
            <a:schemeClr val="dk1"/>
          </a:fillRef>
          <a:effectRef idx="0">
            <a:schemeClr val="dk1"/>
          </a:effectRef>
          <a:fontRef idx="minor">
            <a:schemeClr val="tx1"/>
          </a:fontRef>
        </p:style>
      </p:cxnSp>
      <p:sp>
        <p:nvSpPr>
          <p:cNvPr id="130" name="テキスト ボックス 129"/>
          <p:cNvSpPr txBox="1"/>
          <p:nvPr/>
        </p:nvSpPr>
        <p:spPr>
          <a:xfrm>
            <a:off x="6239876" y="3557925"/>
            <a:ext cx="1577742" cy="400110"/>
          </a:xfrm>
          <a:prstGeom prst="rect">
            <a:avLst/>
          </a:prstGeom>
          <a:noFill/>
        </p:spPr>
        <p:txBody>
          <a:bodyPr wrap="square" rtlCol="0">
            <a:spAutoFit/>
          </a:bodyPr>
          <a:lstStyle/>
          <a:p>
            <a:pPr algn="ctr"/>
            <a:r>
              <a:rPr kumimoji="1" lang="en-US" altLang="ja-JP" sz="2000" b="1" dirty="0" smtClean="0">
                <a:latin typeface="Times New Roman" pitchFamily="18" charset="0"/>
                <a:ea typeface="ＭＳ 明朝" pitchFamily="17" charset="-128"/>
                <a:cs typeface="Times New Roman" pitchFamily="18" charset="0"/>
              </a:rPr>
              <a:t>f</a:t>
            </a:r>
            <a:r>
              <a:rPr kumimoji="1" lang="en-US" altLang="ja-JP" sz="2000" b="1" baseline="-25000" dirty="0" smtClean="0">
                <a:latin typeface="Times New Roman" pitchFamily="18" charset="0"/>
                <a:ea typeface="ＭＳ 明朝" pitchFamily="17" charset="-128"/>
                <a:cs typeface="Times New Roman" pitchFamily="18" charset="0"/>
              </a:rPr>
              <a:t>rep1</a:t>
            </a:r>
            <a:r>
              <a:rPr kumimoji="1" lang="en-US" altLang="ja-JP" sz="2000" b="1" dirty="0" smtClean="0">
                <a:latin typeface="Times New Roman" pitchFamily="18" charset="0"/>
                <a:ea typeface="ＭＳ 明朝" pitchFamily="17" charset="-128"/>
                <a:cs typeface="Times New Roman" pitchFamily="18" charset="0"/>
              </a:rPr>
              <a:t>-</a:t>
            </a:r>
            <a:r>
              <a:rPr lang="en-US" altLang="ja-JP" sz="2000" b="1" dirty="0" smtClean="0">
                <a:latin typeface="Times New Roman" pitchFamily="18" charset="0"/>
                <a:ea typeface="ＭＳ 明朝" pitchFamily="17" charset="-128"/>
                <a:cs typeface="Times New Roman" pitchFamily="18" charset="0"/>
              </a:rPr>
              <a:t>f</a:t>
            </a:r>
            <a:r>
              <a:rPr lang="en-US" altLang="ja-JP" sz="2000" b="1" baseline="-25000" dirty="0" smtClean="0">
                <a:latin typeface="Times New Roman" pitchFamily="18" charset="0"/>
                <a:ea typeface="ＭＳ 明朝" pitchFamily="17" charset="-128"/>
                <a:cs typeface="Times New Roman" pitchFamily="18" charset="0"/>
              </a:rPr>
              <a:t>beat1</a:t>
            </a:r>
            <a:endParaRPr lang="en-US" altLang="ja-JP" sz="2000" b="1" baseline="-25000" dirty="0">
              <a:latin typeface="Times New Roman" pitchFamily="18" charset="0"/>
              <a:ea typeface="ＭＳ 明朝" pitchFamily="17" charset="-128"/>
              <a:cs typeface="Times New Roman" pitchFamily="18" charset="0"/>
            </a:endParaRPr>
          </a:p>
        </p:txBody>
      </p:sp>
      <p:sp>
        <p:nvSpPr>
          <p:cNvPr id="131" name="テキスト ボックス 130"/>
          <p:cNvSpPr txBox="1"/>
          <p:nvPr/>
        </p:nvSpPr>
        <p:spPr>
          <a:xfrm>
            <a:off x="2702196" y="3198965"/>
            <a:ext cx="1208880" cy="400110"/>
          </a:xfrm>
          <a:prstGeom prst="rect">
            <a:avLst/>
          </a:prstGeom>
          <a:noFill/>
        </p:spPr>
        <p:txBody>
          <a:bodyPr wrap="square" rtlCol="0">
            <a:spAutoFit/>
          </a:bodyPr>
          <a:lstStyle/>
          <a:p>
            <a:pPr algn="ctr"/>
            <a:r>
              <a:rPr kumimoji="1" lang="en-US" altLang="ja-JP" sz="2000" b="1" dirty="0" smtClean="0">
                <a:latin typeface="Times New Roman" pitchFamily="18" charset="0"/>
                <a:ea typeface="ＭＳ 明朝" pitchFamily="17" charset="-128"/>
                <a:cs typeface="Times New Roman" pitchFamily="18" charset="0"/>
              </a:rPr>
              <a:t>THz</a:t>
            </a:r>
          </a:p>
        </p:txBody>
      </p:sp>
      <p:cxnSp>
        <p:nvCxnSpPr>
          <p:cNvPr id="44" name="直線矢印コネクタ 43"/>
          <p:cNvCxnSpPr/>
          <p:nvPr/>
        </p:nvCxnSpPr>
        <p:spPr>
          <a:xfrm>
            <a:off x="662109" y="3573016"/>
            <a:ext cx="2603960" cy="51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flipV="1">
            <a:off x="1672680" y="4521686"/>
            <a:ext cx="0" cy="148394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4" name="テキスト ボックス 133"/>
              <p:cNvSpPr txBox="1"/>
              <p:nvPr/>
            </p:nvSpPr>
            <p:spPr>
              <a:xfrm>
                <a:off x="1403648" y="5949280"/>
                <a:ext cx="5585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solidFill>
                                <a:srgbClr val="FF0000"/>
                              </a:solidFill>
                              <a:latin typeface="Cambria Math"/>
                            </a:rPr>
                          </m:ctrlPr>
                        </m:sSubPr>
                        <m:e>
                          <m:r>
                            <a:rPr lang="en-US" altLang="ja-JP" i="1">
                              <a:solidFill>
                                <a:srgbClr val="FF0000"/>
                              </a:solidFill>
                              <a:latin typeface="Cambria Math"/>
                            </a:rPr>
                            <m:t>𝑓</m:t>
                          </m:r>
                        </m:e>
                        <m:sub>
                          <m:r>
                            <a:rPr lang="en-US" altLang="ja-JP" i="1">
                              <a:solidFill>
                                <a:srgbClr val="FF0000"/>
                              </a:solidFill>
                              <a:latin typeface="Cambria Math"/>
                            </a:rPr>
                            <m:t>𝐶𝑊</m:t>
                          </m:r>
                        </m:sub>
                      </m:sSub>
                    </m:oMath>
                  </m:oMathPara>
                </a14:m>
                <a:endParaRPr kumimoji="1" lang="ja-JP" altLang="en-US" dirty="0">
                  <a:solidFill>
                    <a:srgbClr val="FF0000"/>
                  </a:solidFill>
                </a:endParaRPr>
              </a:p>
            </p:txBody>
          </p:sp>
        </mc:Choice>
        <mc:Fallback xmlns="">
          <p:sp>
            <p:nvSpPr>
              <p:cNvPr id="134" name="テキスト ボックス 133"/>
              <p:cNvSpPr txBox="1">
                <a:spLocks noRot="1" noChangeAspect="1" noMove="1" noResize="1" noEditPoints="1" noAdjustHandles="1" noChangeArrowheads="1" noChangeShapeType="1" noTextEdit="1"/>
              </p:cNvSpPr>
              <p:nvPr/>
            </p:nvSpPr>
            <p:spPr>
              <a:xfrm>
                <a:off x="1403648" y="5949280"/>
                <a:ext cx="558567" cy="369332"/>
              </a:xfrm>
              <a:prstGeom prst="rect">
                <a:avLst/>
              </a:prstGeom>
              <a:blipFill rotWithShape="1">
                <a:blip r:embed="rId9"/>
                <a:stretch>
                  <a:fillRect l="-1087" b="-1311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6" name="テキスト ボックス 135"/>
              <p:cNvSpPr txBox="1"/>
              <p:nvPr/>
            </p:nvSpPr>
            <p:spPr>
              <a:xfrm>
                <a:off x="1845046" y="4693829"/>
                <a:ext cx="639158"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kumimoji="1" lang="en-US" altLang="ja-JP" sz="2000" b="1" i="1" smtClean="0">
                              <a:latin typeface="Cambria Math"/>
                              <a:ea typeface="ＭＳ 明朝" pitchFamily="17" charset="-128"/>
                              <a:cs typeface="Times New Roman" pitchFamily="18" charset="0"/>
                            </a:rPr>
                          </m:ctrlPr>
                        </m:sSubPr>
                        <m:e>
                          <m:r>
                            <a:rPr kumimoji="1" lang="en-US" altLang="ja-JP" sz="2000" b="1" i="0" smtClean="0">
                              <a:latin typeface="Cambria Math"/>
                              <a:ea typeface="ＭＳ 明朝" pitchFamily="17" charset="-128"/>
                              <a:cs typeface="Times New Roman" pitchFamily="18" charset="0"/>
                            </a:rPr>
                            <m:t>𝐟</m:t>
                          </m:r>
                        </m:e>
                        <m:sub>
                          <m:r>
                            <a:rPr kumimoji="1" lang="en-US" altLang="ja-JP" sz="2000" b="1" i="1" smtClean="0">
                              <a:latin typeface="Cambria Math"/>
                              <a:ea typeface="ＭＳ 明朝" pitchFamily="17" charset="-128"/>
                              <a:cs typeface="Times New Roman" pitchFamily="18" charset="0"/>
                            </a:rPr>
                            <m:t>𝒃𝒆𝒂𝒕</m:t>
                          </m:r>
                          <m:r>
                            <a:rPr kumimoji="1" lang="en-US" altLang="ja-JP" sz="2000" b="1" i="1" smtClean="0">
                              <a:latin typeface="Cambria Math"/>
                              <a:ea typeface="ＭＳ 明朝" pitchFamily="17" charset="-128"/>
                              <a:cs typeface="Times New Roman" pitchFamily="18" charset="0"/>
                            </a:rPr>
                            <m:t>𝟐</m:t>
                          </m:r>
                        </m:sub>
                      </m:sSub>
                    </m:oMath>
                  </m:oMathPara>
                </a14:m>
                <a:endParaRPr kumimoji="1" lang="ja-JP" altLang="en-US" sz="2000" b="1" dirty="0">
                  <a:latin typeface="Times New Roman" pitchFamily="18" charset="0"/>
                  <a:ea typeface="ＭＳ 明朝" pitchFamily="17" charset="-128"/>
                  <a:cs typeface="Times New Roman" pitchFamily="18" charset="0"/>
                </a:endParaRPr>
              </a:p>
            </p:txBody>
          </p:sp>
        </mc:Choice>
        <mc:Fallback xmlns="">
          <p:sp>
            <p:nvSpPr>
              <p:cNvPr id="136" name="テキスト ボックス 135"/>
              <p:cNvSpPr txBox="1">
                <a:spLocks noRot="1" noChangeAspect="1" noMove="1" noResize="1" noEditPoints="1" noAdjustHandles="1" noChangeArrowheads="1" noChangeShapeType="1" noTextEdit="1"/>
              </p:cNvSpPr>
              <p:nvPr/>
            </p:nvSpPr>
            <p:spPr>
              <a:xfrm>
                <a:off x="1845046" y="4693829"/>
                <a:ext cx="639158" cy="400110"/>
              </a:xfrm>
              <a:prstGeom prst="rect">
                <a:avLst/>
              </a:prstGeom>
              <a:blipFill rotWithShape="1">
                <a:blip r:embed="rId10"/>
                <a:stretch>
                  <a:fillRect l="-18095" r="-4762" b="-3030"/>
                </a:stretch>
              </a:blipFill>
            </p:spPr>
            <p:txBody>
              <a:bodyPr/>
              <a:lstStyle/>
              <a:p>
                <a:r>
                  <a:rPr lang="ja-JP" altLang="en-US">
                    <a:noFill/>
                  </a:rPr>
                  <a:t> </a:t>
                </a:r>
              </a:p>
            </p:txBody>
          </p:sp>
        </mc:Fallback>
      </mc:AlternateContent>
      <p:cxnSp>
        <p:nvCxnSpPr>
          <p:cNvPr id="137" name="直線コネクタ 136"/>
          <p:cNvCxnSpPr/>
          <p:nvPr/>
        </p:nvCxnSpPr>
        <p:spPr>
          <a:xfrm>
            <a:off x="7958326" y="4837219"/>
            <a:ext cx="0" cy="1156561"/>
          </a:xfrm>
          <a:prstGeom prst="line">
            <a:avLst/>
          </a:prstGeom>
          <a:ln w="76200">
            <a:solidFill>
              <a:srgbClr val="00B0F0"/>
            </a:solidFill>
          </a:ln>
        </p:spPr>
        <p:style>
          <a:lnRef idx="1">
            <a:schemeClr val="dk1"/>
          </a:lnRef>
          <a:fillRef idx="0">
            <a:schemeClr val="dk1"/>
          </a:fillRef>
          <a:effectRef idx="0">
            <a:schemeClr val="dk1"/>
          </a:effectRef>
          <a:fontRef idx="minor">
            <a:schemeClr val="tx1"/>
          </a:fontRef>
        </p:style>
      </p:cxnSp>
      <p:cxnSp>
        <p:nvCxnSpPr>
          <p:cNvPr id="138" name="直線コネクタ 137"/>
          <p:cNvCxnSpPr/>
          <p:nvPr/>
        </p:nvCxnSpPr>
        <p:spPr>
          <a:xfrm>
            <a:off x="7092280" y="5072118"/>
            <a:ext cx="0" cy="921662"/>
          </a:xfrm>
          <a:prstGeom prst="line">
            <a:avLst/>
          </a:prstGeom>
          <a:ln w="76200">
            <a:solidFill>
              <a:srgbClr val="00B050"/>
            </a:solidFill>
          </a:ln>
        </p:spPr>
        <p:style>
          <a:lnRef idx="1">
            <a:schemeClr val="dk1"/>
          </a:lnRef>
          <a:fillRef idx="0">
            <a:schemeClr val="dk1"/>
          </a:fillRef>
          <a:effectRef idx="0">
            <a:schemeClr val="dk1"/>
          </a:effectRef>
          <a:fontRef idx="minor">
            <a:schemeClr val="tx1"/>
          </a:fontRef>
        </p:style>
      </p:cxnSp>
      <p:sp>
        <p:nvSpPr>
          <p:cNvPr id="139" name="テキスト ボックス 138"/>
          <p:cNvSpPr txBox="1"/>
          <p:nvPr/>
        </p:nvSpPr>
        <p:spPr>
          <a:xfrm>
            <a:off x="6355818" y="5955135"/>
            <a:ext cx="1577742" cy="605294"/>
          </a:xfrm>
          <a:prstGeom prst="rect">
            <a:avLst/>
          </a:prstGeom>
          <a:noFill/>
        </p:spPr>
        <p:txBody>
          <a:bodyPr wrap="square" rtlCol="0">
            <a:spAutoFit/>
          </a:bodyPr>
          <a:lstStyle/>
          <a:p>
            <a:pPr algn="ctr"/>
            <a:r>
              <a:rPr kumimoji="1" lang="en-US" altLang="ja-JP" sz="2000" b="1" dirty="0" smtClean="0">
                <a:latin typeface="Times New Roman" pitchFamily="18" charset="0"/>
                <a:ea typeface="ＭＳ 明朝" pitchFamily="17" charset="-128"/>
                <a:cs typeface="Times New Roman" pitchFamily="18" charset="0"/>
              </a:rPr>
              <a:t>f</a:t>
            </a:r>
            <a:r>
              <a:rPr kumimoji="1" lang="en-US" altLang="ja-JP" sz="2000" b="1" baseline="-25000" dirty="0" smtClean="0">
                <a:latin typeface="Times New Roman" pitchFamily="18" charset="0"/>
                <a:ea typeface="ＭＳ 明朝" pitchFamily="17" charset="-128"/>
                <a:cs typeface="Times New Roman" pitchFamily="18" charset="0"/>
              </a:rPr>
              <a:t>rep2</a:t>
            </a:r>
            <a:r>
              <a:rPr kumimoji="1" lang="en-US" altLang="ja-JP" sz="2000" b="1" dirty="0" smtClean="0">
                <a:latin typeface="Times New Roman" pitchFamily="18" charset="0"/>
                <a:ea typeface="ＭＳ 明朝" pitchFamily="17" charset="-128"/>
                <a:cs typeface="Times New Roman" pitchFamily="18" charset="0"/>
              </a:rPr>
              <a:t>-</a:t>
            </a:r>
            <a:r>
              <a:rPr lang="en-US" altLang="ja-JP" sz="2000" b="1" dirty="0" smtClean="0">
                <a:latin typeface="Times New Roman" pitchFamily="18" charset="0"/>
                <a:ea typeface="ＭＳ 明朝" pitchFamily="17" charset="-128"/>
                <a:cs typeface="Times New Roman" pitchFamily="18" charset="0"/>
              </a:rPr>
              <a:t>f</a:t>
            </a:r>
            <a:r>
              <a:rPr lang="en-US" altLang="ja-JP" sz="2000" b="1" baseline="-25000" dirty="0" smtClean="0">
                <a:latin typeface="Times New Roman" pitchFamily="18" charset="0"/>
                <a:ea typeface="ＭＳ 明朝" pitchFamily="17" charset="-128"/>
                <a:cs typeface="Times New Roman" pitchFamily="18" charset="0"/>
              </a:rPr>
              <a:t>beat2</a:t>
            </a:r>
            <a:endParaRPr lang="en-US" altLang="ja-JP" sz="2000" b="1" baseline="-25000" dirty="0">
              <a:latin typeface="Times New Roman" pitchFamily="18" charset="0"/>
              <a:ea typeface="ＭＳ 明朝" pitchFamily="17" charset="-128"/>
              <a:cs typeface="Times New Roman" pitchFamily="18" charset="0"/>
            </a:endParaRPr>
          </a:p>
          <a:p>
            <a:pPr algn="ctr"/>
            <a:endParaRPr kumimoji="1" lang="ja-JP" altLang="en-US" sz="2000" b="1" baseline="-25000" dirty="0">
              <a:latin typeface="Times New Roman" pitchFamily="18" charset="0"/>
              <a:ea typeface="ＭＳ 明朝" pitchFamily="17" charset="-128"/>
              <a:cs typeface="Times New Roman" pitchFamily="18" charset="0"/>
            </a:endParaRPr>
          </a:p>
        </p:txBody>
      </p:sp>
      <p:sp>
        <p:nvSpPr>
          <p:cNvPr id="140" name="テキスト ボックス 139"/>
          <p:cNvSpPr txBox="1"/>
          <p:nvPr/>
        </p:nvSpPr>
        <p:spPr>
          <a:xfrm>
            <a:off x="2787056" y="5634746"/>
            <a:ext cx="1208880" cy="400110"/>
          </a:xfrm>
          <a:prstGeom prst="rect">
            <a:avLst/>
          </a:prstGeom>
          <a:noFill/>
        </p:spPr>
        <p:txBody>
          <a:bodyPr wrap="square" rtlCol="0">
            <a:spAutoFit/>
          </a:bodyPr>
          <a:lstStyle/>
          <a:p>
            <a:pPr algn="ctr"/>
            <a:r>
              <a:rPr kumimoji="1" lang="en-US" altLang="ja-JP" sz="2000" b="1" dirty="0" smtClean="0">
                <a:latin typeface="Times New Roman" pitchFamily="18" charset="0"/>
                <a:ea typeface="ＭＳ 明朝" pitchFamily="17" charset="-128"/>
                <a:cs typeface="Times New Roman" pitchFamily="18" charset="0"/>
              </a:rPr>
              <a:t>THz</a:t>
            </a:r>
          </a:p>
        </p:txBody>
      </p:sp>
      <p:sp>
        <p:nvSpPr>
          <p:cNvPr id="141" name="テキスト ボックス 140"/>
          <p:cNvSpPr txBox="1"/>
          <p:nvPr/>
        </p:nvSpPr>
        <p:spPr>
          <a:xfrm>
            <a:off x="8187656" y="5598131"/>
            <a:ext cx="1208880" cy="400110"/>
          </a:xfrm>
          <a:prstGeom prst="rect">
            <a:avLst/>
          </a:prstGeom>
          <a:noFill/>
        </p:spPr>
        <p:txBody>
          <a:bodyPr wrap="square" rtlCol="0">
            <a:spAutoFit/>
          </a:bodyPr>
          <a:lstStyle/>
          <a:p>
            <a:pPr algn="ctr"/>
            <a:r>
              <a:rPr kumimoji="1" lang="en-US" altLang="ja-JP" sz="2000" b="1" dirty="0" smtClean="0">
                <a:latin typeface="Times New Roman" pitchFamily="18" charset="0"/>
                <a:ea typeface="ＭＳ 明朝" pitchFamily="17" charset="-128"/>
                <a:cs typeface="Times New Roman" pitchFamily="18" charset="0"/>
              </a:rPr>
              <a:t>MHz</a:t>
            </a:r>
          </a:p>
        </p:txBody>
      </p:sp>
      <p:sp>
        <p:nvSpPr>
          <p:cNvPr id="142" name="テキスト ボックス 141"/>
          <p:cNvSpPr txBox="1"/>
          <p:nvPr/>
        </p:nvSpPr>
        <p:spPr>
          <a:xfrm>
            <a:off x="3910556" y="5924391"/>
            <a:ext cx="589436" cy="400111"/>
          </a:xfrm>
          <a:prstGeom prst="rect">
            <a:avLst/>
          </a:prstGeom>
          <a:noFill/>
        </p:spPr>
        <p:txBody>
          <a:bodyPr wrap="square" rtlCol="0">
            <a:spAutoFit/>
          </a:bodyPr>
          <a:lstStyle/>
          <a:p>
            <a:pPr algn="ctr"/>
            <a:r>
              <a:rPr lang="en-US" altLang="ja-JP" sz="2000" b="1" dirty="0">
                <a:latin typeface="ＭＳ 明朝" pitchFamily="17" charset="-128"/>
                <a:ea typeface="ＭＳ 明朝" pitchFamily="17" charset="-128"/>
              </a:rPr>
              <a:t>0</a:t>
            </a:r>
            <a:endParaRPr kumimoji="1" lang="ja-JP" altLang="en-US" sz="2000" b="1" dirty="0">
              <a:latin typeface="ＭＳ 明朝" pitchFamily="17" charset="-128"/>
              <a:ea typeface="ＭＳ 明朝" pitchFamily="17" charset="-128"/>
            </a:endParaRPr>
          </a:p>
        </p:txBody>
      </p:sp>
      <p:sp>
        <p:nvSpPr>
          <p:cNvPr id="143" name="テキスト ボックス 142"/>
          <p:cNvSpPr txBox="1"/>
          <p:nvPr/>
        </p:nvSpPr>
        <p:spPr>
          <a:xfrm>
            <a:off x="244314" y="5955135"/>
            <a:ext cx="589436" cy="400111"/>
          </a:xfrm>
          <a:prstGeom prst="rect">
            <a:avLst/>
          </a:prstGeom>
          <a:noFill/>
        </p:spPr>
        <p:txBody>
          <a:bodyPr wrap="square" rtlCol="0">
            <a:spAutoFit/>
          </a:bodyPr>
          <a:lstStyle/>
          <a:p>
            <a:pPr algn="ctr"/>
            <a:r>
              <a:rPr lang="en-US" altLang="ja-JP" sz="2000" b="1" dirty="0">
                <a:latin typeface="ＭＳ 明朝" pitchFamily="17" charset="-128"/>
                <a:ea typeface="ＭＳ 明朝" pitchFamily="17" charset="-128"/>
              </a:rPr>
              <a:t>0</a:t>
            </a:r>
            <a:endParaRPr kumimoji="1" lang="ja-JP" altLang="en-US" sz="2000" b="1" dirty="0">
              <a:latin typeface="ＭＳ 明朝" pitchFamily="17" charset="-128"/>
              <a:ea typeface="ＭＳ 明朝" pitchFamily="17" charset="-128"/>
            </a:endParaRPr>
          </a:p>
        </p:txBody>
      </p:sp>
      <p:sp>
        <p:nvSpPr>
          <p:cNvPr id="33" name="右矢印 32"/>
          <p:cNvSpPr/>
          <p:nvPr/>
        </p:nvSpPr>
        <p:spPr bwMode="auto">
          <a:xfrm>
            <a:off x="3391496" y="2596744"/>
            <a:ext cx="791037" cy="485123"/>
          </a:xfrm>
          <a:prstGeom prst="rightArrow">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44" name="右矢印 143"/>
          <p:cNvSpPr/>
          <p:nvPr/>
        </p:nvSpPr>
        <p:spPr bwMode="auto">
          <a:xfrm>
            <a:off x="3425362" y="5009811"/>
            <a:ext cx="791037" cy="485123"/>
          </a:xfrm>
          <a:prstGeom prst="rightArrow">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cxnSp>
        <p:nvCxnSpPr>
          <p:cNvPr id="73" name="直線コネクタ 72"/>
          <p:cNvCxnSpPr/>
          <p:nvPr/>
        </p:nvCxnSpPr>
        <p:spPr>
          <a:xfrm>
            <a:off x="1406182" y="2788267"/>
            <a:ext cx="35065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78" name="直線矢印コネクタ 77"/>
          <p:cNvCxnSpPr/>
          <p:nvPr/>
        </p:nvCxnSpPr>
        <p:spPr>
          <a:xfrm flipH="1">
            <a:off x="1619672" y="2788267"/>
            <a:ext cx="582394" cy="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79" name="直線矢印コネクタ 78"/>
          <p:cNvCxnSpPr/>
          <p:nvPr/>
        </p:nvCxnSpPr>
        <p:spPr>
          <a:xfrm>
            <a:off x="1187624" y="2788267"/>
            <a:ext cx="252000" cy="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81" name="直線コネクタ 80"/>
          <p:cNvCxnSpPr/>
          <p:nvPr/>
        </p:nvCxnSpPr>
        <p:spPr>
          <a:xfrm>
            <a:off x="1503242" y="5125877"/>
            <a:ext cx="35065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83" name="直線矢印コネクタ 82"/>
          <p:cNvCxnSpPr/>
          <p:nvPr/>
        </p:nvCxnSpPr>
        <p:spPr>
          <a:xfrm flipH="1">
            <a:off x="1679154" y="5125877"/>
            <a:ext cx="582394" cy="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93" name="直線矢印コネクタ 92"/>
          <p:cNvCxnSpPr/>
          <p:nvPr/>
        </p:nvCxnSpPr>
        <p:spPr>
          <a:xfrm>
            <a:off x="1309736" y="5125877"/>
            <a:ext cx="252000" cy="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784926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19"/>
                                        </p:tgtEl>
                                        <p:attrNameLst>
                                          <p:attrName>style.visibility</p:attrName>
                                        </p:attrNameLst>
                                      </p:cBhvr>
                                      <p:to>
                                        <p:strVal val="visible"/>
                                      </p:to>
                                    </p:set>
                                    <p:animEffect transition="in" filter="fade">
                                      <p:cBhvr>
                                        <p:cTn id="16" dur="500"/>
                                        <p:tgtEl>
                                          <p:spTgt spid="119"/>
                                        </p:tgtEl>
                                      </p:cBhvr>
                                    </p:animEffect>
                                  </p:childTnLst>
                                </p:cTn>
                              </p:par>
                              <p:par>
                                <p:cTn id="17" presetID="10" presetClass="entr" presetSubtype="0" fill="hold" nodeType="withEffect">
                                  <p:stCondLst>
                                    <p:cond delay="0"/>
                                  </p:stCondLst>
                                  <p:childTnLst>
                                    <p:set>
                                      <p:cBhvr>
                                        <p:cTn id="18" dur="1" fill="hold">
                                          <p:stCondLst>
                                            <p:cond delay="0"/>
                                          </p:stCondLst>
                                        </p:cTn>
                                        <p:tgtEl>
                                          <p:spTgt spid="120"/>
                                        </p:tgtEl>
                                        <p:attrNameLst>
                                          <p:attrName>style.visibility</p:attrName>
                                        </p:attrNameLst>
                                      </p:cBhvr>
                                      <p:to>
                                        <p:strVal val="visible"/>
                                      </p:to>
                                    </p:set>
                                    <p:animEffect transition="in" filter="fade">
                                      <p:cBhvr>
                                        <p:cTn id="19" dur="500"/>
                                        <p:tgtEl>
                                          <p:spTgt spid="120"/>
                                        </p:tgtEl>
                                      </p:cBhvr>
                                    </p:animEffect>
                                  </p:childTnLst>
                                </p:cTn>
                              </p:par>
                              <p:par>
                                <p:cTn id="20" presetID="10" presetClass="entr" presetSubtype="0" fill="hold" nodeType="withEffect">
                                  <p:stCondLst>
                                    <p:cond delay="0"/>
                                  </p:stCondLst>
                                  <p:childTnLst>
                                    <p:set>
                                      <p:cBhvr>
                                        <p:cTn id="21" dur="1" fill="hold">
                                          <p:stCondLst>
                                            <p:cond delay="0"/>
                                          </p:stCondLst>
                                        </p:cTn>
                                        <p:tgtEl>
                                          <p:spTgt spid="124"/>
                                        </p:tgtEl>
                                        <p:attrNameLst>
                                          <p:attrName>style.visibility</p:attrName>
                                        </p:attrNameLst>
                                      </p:cBhvr>
                                      <p:to>
                                        <p:strVal val="visible"/>
                                      </p:to>
                                    </p:set>
                                    <p:animEffect transition="in" filter="fade">
                                      <p:cBhvr>
                                        <p:cTn id="22" dur="500"/>
                                        <p:tgtEl>
                                          <p:spTgt spid="124"/>
                                        </p:tgtEl>
                                      </p:cBhvr>
                                    </p:animEffect>
                                  </p:childTnLst>
                                </p:cTn>
                              </p:par>
                              <p:par>
                                <p:cTn id="23" presetID="10" presetClass="entr" presetSubtype="0" fill="hold" nodeType="withEffect">
                                  <p:stCondLst>
                                    <p:cond delay="0"/>
                                  </p:stCondLst>
                                  <p:childTnLst>
                                    <p:set>
                                      <p:cBhvr>
                                        <p:cTn id="24" dur="1" fill="hold">
                                          <p:stCondLst>
                                            <p:cond delay="0"/>
                                          </p:stCondLst>
                                        </p:cTn>
                                        <p:tgtEl>
                                          <p:spTgt spid="125"/>
                                        </p:tgtEl>
                                        <p:attrNameLst>
                                          <p:attrName>style.visibility</p:attrName>
                                        </p:attrNameLst>
                                      </p:cBhvr>
                                      <p:to>
                                        <p:strVal val="visible"/>
                                      </p:to>
                                    </p:set>
                                    <p:animEffect transition="in" filter="fade">
                                      <p:cBhvr>
                                        <p:cTn id="25" dur="500"/>
                                        <p:tgtEl>
                                          <p:spTgt spid="125"/>
                                        </p:tgtEl>
                                      </p:cBhvr>
                                    </p:animEffect>
                                  </p:childTnLst>
                                </p:cTn>
                              </p:par>
                              <p:par>
                                <p:cTn id="26" presetID="10" presetClass="entr" presetSubtype="0" fill="hold" nodeType="withEffect">
                                  <p:stCondLst>
                                    <p:cond delay="0"/>
                                  </p:stCondLst>
                                  <p:childTnLst>
                                    <p:set>
                                      <p:cBhvr>
                                        <p:cTn id="27" dur="1" fill="hold">
                                          <p:stCondLst>
                                            <p:cond delay="0"/>
                                          </p:stCondLst>
                                        </p:cTn>
                                        <p:tgtEl>
                                          <p:spTgt spid="133"/>
                                        </p:tgtEl>
                                        <p:attrNameLst>
                                          <p:attrName>style.visibility</p:attrName>
                                        </p:attrNameLst>
                                      </p:cBhvr>
                                      <p:to>
                                        <p:strVal val="visible"/>
                                      </p:to>
                                    </p:set>
                                    <p:animEffect transition="in" filter="fade">
                                      <p:cBhvr>
                                        <p:cTn id="28" dur="500"/>
                                        <p:tgtEl>
                                          <p:spTgt spid="13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fade">
                                      <p:cBhvr>
                                        <p:cTn id="31" dur="500"/>
                                        <p:tgtEl>
                                          <p:spTgt spid="13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6"/>
                                        </p:tgtEl>
                                        <p:attrNameLst>
                                          <p:attrName>style.visibility</p:attrName>
                                        </p:attrNameLst>
                                      </p:cBhvr>
                                      <p:to>
                                        <p:strVal val="visible"/>
                                      </p:to>
                                    </p:set>
                                    <p:animEffect transition="in" filter="fade">
                                      <p:cBhvr>
                                        <p:cTn id="34" dur="500"/>
                                        <p:tgtEl>
                                          <p:spTgt spid="136"/>
                                        </p:tgtEl>
                                      </p:cBhvr>
                                    </p:animEffect>
                                  </p:childTnLst>
                                </p:cTn>
                              </p:par>
                              <p:par>
                                <p:cTn id="35" presetID="10" presetClass="entr" presetSubtype="0" fill="hold" nodeType="withEffect">
                                  <p:stCondLst>
                                    <p:cond delay="0"/>
                                  </p:stCondLst>
                                  <p:childTnLst>
                                    <p:set>
                                      <p:cBhvr>
                                        <p:cTn id="36" dur="1" fill="hold">
                                          <p:stCondLst>
                                            <p:cond delay="0"/>
                                          </p:stCondLst>
                                        </p:cTn>
                                        <p:tgtEl>
                                          <p:spTgt spid="137"/>
                                        </p:tgtEl>
                                        <p:attrNameLst>
                                          <p:attrName>style.visibility</p:attrName>
                                        </p:attrNameLst>
                                      </p:cBhvr>
                                      <p:to>
                                        <p:strVal val="visible"/>
                                      </p:to>
                                    </p:set>
                                    <p:animEffect transition="in" filter="fade">
                                      <p:cBhvr>
                                        <p:cTn id="37" dur="500"/>
                                        <p:tgtEl>
                                          <p:spTgt spid="137"/>
                                        </p:tgtEl>
                                      </p:cBhvr>
                                    </p:animEffect>
                                  </p:childTnLst>
                                </p:cTn>
                              </p:par>
                              <p:par>
                                <p:cTn id="38" presetID="10" presetClass="entr" presetSubtype="0" fill="hold" nodeType="withEffect">
                                  <p:stCondLst>
                                    <p:cond delay="0"/>
                                  </p:stCondLst>
                                  <p:childTnLst>
                                    <p:set>
                                      <p:cBhvr>
                                        <p:cTn id="39" dur="1" fill="hold">
                                          <p:stCondLst>
                                            <p:cond delay="0"/>
                                          </p:stCondLst>
                                        </p:cTn>
                                        <p:tgtEl>
                                          <p:spTgt spid="138"/>
                                        </p:tgtEl>
                                        <p:attrNameLst>
                                          <p:attrName>style.visibility</p:attrName>
                                        </p:attrNameLst>
                                      </p:cBhvr>
                                      <p:to>
                                        <p:strVal val="visible"/>
                                      </p:to>
                                    </p:set>
                                    <p:animEffect transition="in" filter="fade">
                                      <p:cBhvr>
                                        <p:cTn id="40" dur="500"/>
                                        <p:tgtEl>
                                          <p:spTgt spid="13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fade">
                                      <p:cBhvr>
                                        <p:cTn id="43" dur="500"/>
                                        <p:tgtEl>
                                          <p:spTgt spid="13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0"/>
                                        </p:tgtEl>
                                        <p:attrNameLst>
                                          <p:attrName>style.visibility</p:attrName>
                                        </p:attrNameLst>
                                      </p:cBhvr>
                                      <p:to>
                                        <p:strVal val="visible"/>
                                      </p:to>
                                    </p:set>
                                    <p:animEffect transition="in" filter="fade">
                                      <p:cBhvr>
                                        <p:cTn id="46" dur="500"/>
                                        <p:tgtEl>
                                          <p:spTgt spid="14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2"/>
                                        </p:tgtEl>
                                        <p:attrNameLst>
                                          <p:attrName>style.visibility</p:attrName>
                                        </p:attrNameLst>
                                      </p:cBhvr>
                                      <p:to>
                                        <p:strVal val="visible"/>
                                      </p:to>
                                    </p:set>
                                    <p:animEffect transition="in" filter="fade">
                                      <p:cBhvr>
                                        <p:cTn id="49" dur="500"/>
                                        <p:tgtEl>
                                          <p:spTgt spid="14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3"/>
                                        </p:tgtEl>
                                        <p:attrNameLst>
                                          <p:attrName>style.visibility</p:attrName>
                                        </p:attrNameLst>
                                      </p:cBhvr>
                                      <p:to>
                                        <p:strVal val="visible"/>
                                      </p:to>
                                    </p:set>
                                    <p:animEffect transition="in" filter="fade">
                                      <p:cBhvr>
                                        <p:cTn id="52" dur="500"/>
                                        <p:tgtEl>
                                          <p:spTgt spid="14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44"/>
                                        </p:tgtEl>
                                        <p:attrNameLst>
                                          <p:attrName>style.visibility</p:attrName>
                                        </p:attrNameLst>
                                      </p:cBhvr>
                                      <p:to>
                                        <p:strVal val="visible"/>
                                      </p:to>
                                    </p:set>
                                    <p:animEffect transition="in" filter="fade">
                                      <p:cBhvr>
                                        <p:cTn id="55" dur="500"/>
                                        <p:tgtEl>
                                          <p:spTgt spid="14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41"/>
                                        </p:tgtEl>
                                        <p:attrNameLst>
                                          <p:attrName>style.visibility</p:attrName>
                                        </p:attrNameLst>
                                      </p:cBhvr>
                                      <p:to>
                                        <p:strVal val="visible"/>
                                      </p:to>
                                    </p:set>
                                    <p:animEffect transition="in" filter="fade">
                                      <p:cBhvr>
                                        <p:cTn id="58" dur="500"/>
                                        <p:tgtEl>
                                          <p:spTgt spid="141"/>
                                        </p:tgtEl>
                                      </p:cBhvr>
                                    </p:animEffect>
                                  </p:childTnLst>
                                </p:cTn>
                              </p:par>
                              <p:par>
                                <p:cTn id="59" presetID="10" presetClass="entr" presetSubtype="0" fill="hold" nodeType="withEffect">
                                  <p:stCondLst>
                                    <p:cond delay="0"/>
                                  </p:stCondLst>
                                  <p:childTnLst>
                                    <p:set>
                                      <p:cBhvr>
                                        <p:cTn id="60" dur="1" fill="hold">
                                          <p:stCondLst>
                                            <p:cond delay="0"/>
                                          </p:stCondLst>
                                        </p:cTn>
                                        <p:tgtEl>
                                          <p:spTgt spid="83"/>
                                        </p:tgtEl>
                                        <p:attrNameLst>
                                          <p:attrName>style.visibility</p:attrName>
                                        </p:attrNameLst>
                                      </p:cBhvr>
                                      <p:to>
                                        <p:strVal val="visible"/>
                                      </p:to>
                                    </p:set>
                                    <p:animEffect transition="in" filter="fade">
                                      <p:cBhvr>
                                        <p:cTn id="61" dur="500"/>
                                        <p:tgtEl>
                                          <p:spTgt spid="83"/>
                                        </p:tgtEl>
                                      </p:cBhvr>
                                    </p:animEffect>
                                  </p:childTnLst>
                                </p:cTn>
                              </p:par>
                              <p:par>
                                <p:cTn id="62" presetID="10" presetClass="entr" presetSubtype="0" fill="hold" nodeType="withEffect">
                                  <p:stCondLst>
                                    <p:cond delay="0"/>
                                  </p:stCondLst>
                                  <p:childTnLst>
                                    <p:set>
                                      <p:cBhvr>
                                        <p:cTn id="63" dur="1" fill="hold">
                                          <p:stCondLst>
                                            <p:cond delay="0"/>
                                          </p:stCondLst>
                                        </p:cTn>
                                        <p:tgtEl>
                                          <p:spTgt spid="81"/>
                                        </p:tgtEl>
                                        <p:attrNameLst>
                                          <p:attrName>style.visibility</p:attrName>
                                        </p:attrNameLst>
                                      </p:cBhvr>
                                      <p:to>
                                        <p:strVal val="visible"/>
                                      </p:to>
                                    </p:set>
                                    <p:animEffect transition="in" filter="fade">
                                      <p:cBhvr>
                                        <p:cTn id="64" dur="500"/>
                                        <p:tgtEl>
                                          <p:spTgt spid="81"/>
                                        </p:tgtEl>
                                      </p:cBhvr>
                                    </p:animEffect>
                                  </p:childTnLst>
                                </p:cTn>
                              </p:par>
                              <p:par>
                                <p:cTn id="65" presetID="10" presetClass="entr" presetSubtype="0" fill="hold" nodeType="withEffect">
                                  <p:stCondLst>
                                    <p:cond delay="0"/>
                                  </p:stCondLst>
                                  <p:childTnLst>
                                    <p:set>
                                      <p:cBhvr>
                                        <p:cTn id="66" dur="1" fill="hold">
                                          <p:stCondLst>
                                            <p:cond delay="0"/>
                                          </p:stCondLst>
                                        </p:cTn>
                                        <p:tgtEl>
                                          <p:spTgt spid="93"/>
                                        </p:tgtEl>
                                        <p:attrNameLst>
                                          <p:attrName>style.visibility</p:attrName>
                                        </p:attrNameLst>
                                      </p:cBhvr>
                                      <p:to>
                                        <p:strVal val="visible"/>
                                      </p:to>
                                    </p:set>
                                    <p:animEffect transition="in" filter="fade">
                                      <p:cBhvr>
                                        <p:cTn id="6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34" grpId="0"/>
      <p:bldP spid="136" grpId="0"/>
      <p:bldP spid="139" grpId="0"/>
      <p:bldP spid="140" grpId="0"/>
      <p:bldP spid="141" grpId="0"/>
      <p:bldP spid="142" grpId="0"/>
      <p:bldP spid="143" grpId="0"/>
      <p:bldP spid="144" grpId="0" animBg="1"/>
    </p:bldLst>
  </p:timing>
</p:sld>
</file>

<file path=ppt/theme/theme1.xml><?xml version="1.0" encoding="utf-8"?>
<a:theme xmlns:a="http://schemas.openxmlformats.org/drawingml/2006/main" name="徳大・ERATO">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Arial"/>
        <a:ea typeface="ＭＳ ゴシック"/>
        <a:cs typeface="ＭＳ ゴシック"/>
      </a:majorFont>
      <a:minorFont>
        <a:latin typeface="Arial"/>
        <a:ea typeface="ＭＳ ゴシック"/>
        <a:cs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徳大・ERATO</Template>
  <TotalTime>9794</TotalTime>
  <Words>1952</Words>
  <Application>Microsoft Office PowerPoint</Application>
  <PresentationFormat>画面に合わせる (4:3)</PresentationFormat>
  <Paragraphs>247</Paragraphs>
  <Slides>25</Slides>
  <Notes>13</Notes>
  <HiddenSlides>0</HiddenSlides>
  <MMClips>0</MMClips>
  <ScaleCrop>false</ScaleCrop>
  <HeadingPairs>
    <vt:vector size="4" baseType="variant">
      <vt:variant>
        <vt:lpstr>テーマ</vt:lpstr>
      </vt:variant>
      <vt:variant>
        <vt:i4>1</vt:i4>
      </vt:variant>
      <vt:variant>
        <vt:lpstr>スライド タイトル</vt:lpstr>
      </vt:variant>
      <vt:variant>
        <vt:i4>25</vt:i4>
      </vt:variant>
    </vt:vector>
  </HeadingPairs>
  <TitlesOfParts>
    <vt:vector size="26" baseType="lpstr">
      <vt:lpstr>徳大・ERATO</vt:lpstr>
      <vt:lpstr>Adaptive Sampling Dual THz Comb Spectroscopy</vt:lpstr>
      <vt:lpstr>Air pollution by VOCs</vt:lpstr>
      <vt:lpstr>PowerPoint プレゼンテーション</vt:lpstr>
      <vt:lpstr>THz gas spectroscopy</vt:lpstr>
      <vt:lpstr>Optical comb &amp; THz comb</vt:lpstr>
      <vt:lpstr>Dual THz Comb Spectroscopy</vt:lpstr>
      <vt:lpstr>Dual THz Comb Spectroscopy</vt:lpstr>
      <vt:lpstr>PowerPoint プレゼンテーション</vt:lpstr>
      <vt:lpstr>Extraction of beat signal between dual THz combs</vt:lpstr>
      <vt:lpstr>PowerPoint プレゼンテーション</vt:lpstr>
      <vt:lpstr>Experimental Setup for Adaptive Clock</vt:lpstr>
      <vt:lpstr>Experimental Setup </vt:lpstr>
      <vt:lpstr>Result（Temporal Waveform）</vt:lpstr>
      <vt:lpstr>PowerPoint プレゼンテーション</vt:lpstr>
      <vt:lpstr>Comparison of dynamic range</vt:lpstr>
      <vt:lpstr>THz Comb Spectrum</vt:lpstr>
      <vt:lpstr>Spectroscopy of low-pressure water vapor</vt:lpstr>
      <vt:lpstr>Absorbance spectrum of acetonitrile gas</vt:lpstr>
      <vt:lpstr>Summary</vt:lpstr>
      <vt:lpstr>PowerPoint プレゼンテーション</vt:lpstr>
      <vt:lpstr>Spectroscopy of low-pressure water vapor</vt:lpstr>
      <vt:lpstr>PowerPoint プレゼンテーション</vt:lpstr>
      <vt:lpstr>10連THzパルス列の計測</vt:lpstr>
      <vt:lpstr>ASOPS-THz-TDSにおける信号の流れ</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デュアルTHzコムにおけるコム間ビートの抽出</dc:title>
  <dc:creator>ichikawa</dc:creator>
  <cp:lastModifiedBy>ichikawa</cp:lastModifiedBy>
  <cp:revision>197</cp:revision>
  <cp:lastPrinted>2013-08-07T23:29:08Z</cp:lastPrinted>
  <dcterms:created xsi:type="dcterms:W3CDTF">2013-07-11T04:23:21Z</dcterms:created>
  <dcterms:modified xsi:type="dcterms:W3CDTF">2014-08-04T01:50:30Z</dcterms:modified>
</cp:coreProperties>
</file>