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tif" ContentType="image/tif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79" r:id="rId3"/>
    <p:sldId id="272" r:id="rId4"/>
    <p:sldId id="273" r:id="rId5"/>
    <p:sldId id="274" r:id="rId6"/>
    <p:sldId id="265" r:id="rId7"/>
    <p:sldId id="275" r:id="rId8"/>
    <p:sldId id="266" r:id="rId9"/>
    <p:sldId id="264" r:id="rId10"/>
    <p:sldId id="267" r:id="rId11"/>
    <p:sldId id="277" r:id="rId12"/>
    <p:sldId id="276" r:id="rId13"/>
    <p:sldId id="278" r:id="rId14"/>
    <p:sldId id="268" r:id="rId15"/>
    <p:sldId id="269" r:id="rId16"/>
    <p:sldId id="270" r:id="rId17"/>
    <p:sldId id="271" r:id="rId18"/>
  </p:sldIdLst>
  <p:sldSz cx="9906000" cy="6858000" type="A4"/>
  <p:notesSz cx="6797675" cy="9926638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charset="0"/>
        <a:ea typeface="ＭＳ ゴシック" charset="-128"/>
        <a:cs typeface="ＭＳ ゴシック" charset="-128"/>
      </a:defRPr>
    </a:lvl1pPr>
    <a:lvl2pPr marL="4572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charset="0"/>
        <a:ea typeface="ＭＳ ゴシック" charset="-128"/>
        <a:cs typeface="ＭＳ ゴシック" charset="-128"/>
      </a:defRPr>
    </a:lvl2pPr>
    <a:lvl3pPr marL="9144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charset="0"/>
        <a:ea typeface="ＭＳ ゴシック" charset="-128"/>
        <a:cs typeface="ＭＳ ゴシック" charset="-128"/>
      </a:defRPr>
    </a:lvl3pPr>
    <a:lvl4pPr marL="13716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charset="0"/>
        <a:ea typeface="ＭＳ ゴシック" charset="-128"/>
        <a:cs typeface="ＭＳ ゴシック" charset="-128"/>
      </a:defRPr>
    </a:lvl4pPr>
    <a:lvl5pPr marL="18288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charset="0"/>
        <a:ea typeface="ＭＳ ゴシック" charset="-128"/>
        <a:cs typeface="ＭＳ ゴシック" charset="-128"/>
      </a:defRPr>
    </a:lvl5pPr>
    <a:lvl6pPr marL="2286000" algn="l" defTabSz="457200" rtl="0" eaLnBrk="1" latinLnBrk="0" hangingPunct="1">
      <a:defRPr kumimoji="1" sz="2000" kern="1200">
        <a:solidFill>
          <a:schemeClr val="tx1"/>
        </a:solidFill>
        <a:latin typeface="Arial" charset="0"/>
        <a:ea typeface="ＭＳ ゴシック" charset="-128"/>
        <a:cs typeface="ＭＳ ゴシック" charset="-128"/>
      </a:defRPr>
    </a:lvl6pPr>
    <a:lvl7pPr marL="2743200" algn="l" defTabSz="457200" rtl="0" eaLnBrk="1" latinLnBrk="0" hangingPunct="1">
      <a:defRPr kumimoji="1" sz="2000" kern="1200">
        <a:solidFill>
          <a:schemeClr val="tx1"/>
        </a:solidFill>
        <a:latin typeface="Arial" charset="0"/>
        <a:ea typeface="ＭＳ ゴシック" charset="-128"/>
        <a:cs typeface="ＭＳ ゴシック" charset="-128"/>
      </a:defRPr>
    </a:lvl7pPr>
    <a:lvl8pPr marL="3200400" algn="l" defTabSz="457200" rtl="0" eaLnBrk="1" latinLnBrk="0" hangingPunct="1">
      <a:defRPr kumimoji="1" sz="2000" kern="1200">
        <a:solidFill>
          <a:schemeClr val="tx1"/>
        </a:solidFill>
        <a:latin typeface="Arial" charset="0"/>
        <a:ea typeface="ＭＳ ゴシック" charset="-128"/>
        <a:cs typeface="ＭＳ ゴシック" charset="-128"/>
      </a:defRPr>
    </a:lvl8pPr>
    <a:lvl9pPr marL="3657600" algn="l" defTabSz="457200" rtl="0" eaLnBrk="1" latinLnBrk="0" hangingPunct="1">
      <a:defRPr kumimoji="1" sz="2000" kern="1200">
        <a:solidFill>
          <a:schemeClr val="tx1"/>
        </a:solidFill>
        <a:latin typeface="Arial" charset="0"/>
        <a:ea typeface="ＭＳ ゴシック" charset="-128"/>
        <a:cs typeface="ＭＳ 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00"/>
    <a:srgbClr val="008000"/>
    <a:srgbClr val="FFFF99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3" d="100"/>
          <a:sy n="93" d="100"/>
        </p:scale>
        <p:origin x="-1328" y="-112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handoutMaster" Target="handoutMasters/handout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492865-EA5C-DB43-B568-9BA0C3E8E21B}" type="datetimeFigureOut">
              <a:rPr kumimoji="1" lang="ja-JP" altLang="en-US" smtClean="0"/>
              <a:t>2014/09/24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FCBD8A-3180-274F-A1F6-752485B898F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3353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245" cy="496646"/>
          </a:xfrm>
          <a:prstGeom prst="rect">
            <a:avLst/>
          </a:prstGeom>
        </p:spPr>
        <p:txBody>
          <a:bodyPr vert="horz" lIns="89922" tIns="44961" rIns="89922" bIns="44961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877" y="0"/>
            <a:ext cx="2945245" cy="496646"/>
          </a:xfrm>
          <a:prstGeom prst="rect">
            <a:avLst/>
          </a:prstGeom>
        </p:spPr>
        <p:txBody>
          <a:bodyPr vert="horz" lIns="89922" tIns="44961" rIns="89922" bIns="44961" rtlCol="0"/>
          <a:lstStyle>
            <a:lvl1pPr algn="r">
              <a:defRPr sz="1200"/>
            </a:lvl1pPr>
          </a:lstStyle>
          <a:p>
            <a:fld id="{658375D1-144E-4F30-A613-5C8C58A1D89E}" type="datetimeFigureOut">
              <a:rPr lang="zh-TW" altLang="en-US" smtClean="0"/>
              <a:t>2014/09/24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711200" y="744538"/>
            <a:ext cx="537527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922" tIns="44961" rIns="89922" bIns="44961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0389" y="4715780"/>
            <a:ext cx="5436897" cy="4466674"/>
          </a:xfrm>
          <a:prstGeom prst="rect">
            <a:avLst/>
          </a:prstGeom>
        </p:spPr>
        <p:txBody>
          <a:bodyPr vert="horz" lIns="89922" tIns="44961" rIns="89922" bIns="44961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426"/>
            <a:ext cx="2945245" cy="496646"/>
          </a:xfrm>
          <a:prstGeom prst="rect">
            <a:avLst/>
          </a:prstGeom>
        </p:spPr>
        <p:txBody>
          <a:bodyPr vert="horz" lIns="89922" tIns="44961" rIns="89922" bIns="44961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877" y="9428426"/>
            <a:ext cx="2945245" cy="496646"/>
          </a:xfrm>
          <a:prstGeom prst="rect">
            <a:avLst/>
          </a:prstGeom>
        </p:spPr>
        <p:txBody>
          <a:bodyPr vert="horz" lIns="89922" tIns="44961" rIns="89922" bIns="44961" rtlCol="0" anchor="b"/>
          <a:lstStyle>
            <a:lvl1pPr algn="r">
              <a:defRPr sz="1200"/>
            </a:lvl1pPr>
          </a:lstStyle>
          <a:p>
            <a:fld id="{B6552B36-04BB-45BC-8610-6B68434746B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2922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711200" y="744538"/>
            <a:ext cx="5375275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552B36-04BB-45BC-8610-6B68434746BA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70419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711200" y="744538"/>
            <a:ext cx="5375275" cy="37226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552B36-04BB-45BC-8610-6B68434746BA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7519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711200" y="744538"/>
            <a:ext cx="5375275" cy="37226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altLang="ja-JP" i="1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552B36-04BB-45BC-8610-6B68434746BA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51437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9190108" y="6440556"/>
            <a:ext cx="709819" cy="417444"/>
          </a:xfrm>
          <a:prstGeom prst="rect">
            <a:avLst/>
          </a:prstGeom>
        </p:spPr>
        <p:txBody>
          <a:bodyPr/>
          <a:lstStyle>
            <a:lvl1pPr algn="ctr">
              <a:defRPr sz="2000" smtClean="0">
                <a:latin typeface="+mj-lt"/>
              </a:defRPr>
            </a:lvl1pPr>
          </a:lstStyle>
          <a:p>
            <a:fld id="{78AEF48D-AEE9-EA4C-B8EA-5DF7E9630328}" type="slidenum">
              <a:rPr lang="en-US" altLang="ja-JP" smtClean="0"/>
              <a:pPr/>
              <a:t>‹#›</a:t>
            </a:fld>
            <a:endParaRPr lang="en-US" altLang="ja-JP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7099300" y="6248400"/>
            <a:ext cx="206375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B1D69999-0293-2A49-A8B6-CEC7BDB09A26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058026" y="609600"/>
            <a:ext cx="2105025" cy="54864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742952" y="609600"/>
            <a:ext cx="6162675" cy="54864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7099300" y="6248400"/>
            <a:ext cx="206375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24B62B53-F176-C845-835E-5C6710E987DC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 1"/>
          <p:cNvSpPr>
            <a:spLocks noGrp="1"/>
          </p:cNvSpPr>
          <p:nvPr>
            <p:ph/>
          </p:nvPr>
        </p:nvSpPr>
        <p:spPr>
          <a:xfrm>
            <a:off x="742950" y="609600"/>
            <a:ext cx="8420100" cy="54864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>
          <a:xfrm>
            <a:off x="742950" y="6248400"/>
            <a:ext cx="206375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>
          <a:xfrm>
            <a:off x="3384550" y="6248400"/>
            <a:ext cx="31369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9190108" y="6440556"/>
            <a:ext cx="709819" cy="417444"/>
          </a:xfrm>
          <a:prstGeom prst="rect">
            <a:avLst/>
          </a:prstGeom>
        </p:spPr>
        <p:txBody>
          <a:bodyPr/>
          <a:lstStyle>
            <a:lvl1pPr algn="ctr">
              <a:defRPr sz="2000" smtClean="0">
                <a:latin typeface="+mj-lt"/>
              </a:defRPr>
            </a:lvl1pPr>
          </a:lstStyle>
          <a:p>
            <a:fld id="{78AEF48D-AEE9-EA4C-B8EA-5DF7E9630328}" type="slidenum">
              <a:rPr lang="en-US" altLang="ja-JP" smtClean="0"/>
              <a:pPr/>
              <a:t>‹#›</a:t>
            </a:fld>
            <a:endParaRPr lang="en-US" altLang="ja-JP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9190108" y="6440556"/>
            <a:ext cx="709819" cy="417444"/>
          </a:xfrm>
          <a:prstGeom prst="rect">
            <a:avLst/>
          </a:prstGeom>
        </p:spPr>
        <p:txBody>
          <a:bodyPr/>
          <a:lstStyle>
            <a:lvl1pPr algn="ctr">
              <a:defRPr sz="2000" smtClean="0">
                <a:latin typeface="+mj-lt"/>
              </a:defRPr>
            </a:lvl1pPr>
          </a:lstStyle>
          <a:p>
            <a:fld id="{78AEF48D-AEE9-EA4C-B8EA-5DF7E9630328}" type="slidenum">
              <a:rPr lang="en-US" altLang="ja-JP" smtClean="0"/>
              <a:pPr/>
              <a:t>‹#›</a:t>
            </a:fld>
            <a:endParaRPr lang="en-US" altLang="ja-JP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82638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82638" y="2906714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9190108" y="6440556"/>
            <a:ext cx="709819" cy="417444"/>
          </a:xfrm>
          <a:prstGeom prst="rect">
            <a:avLst/>
          </a:prstGeom>
        </p:spPr>
        <p:txBody>
          <a:bodyPr/>
          <a:lstStyle>
            <a:lvl1pPr algn="ctr">
              <a:defRPr sz="2000" smtClean="0">
                <a:latin typeface="+mj-lt"/>
              </a:defRPr>
            </a:lvl1pPr>
          </a:lstStyle>
          <a:p>
            <a:fld id="{78AEF48D-AEE9-EA4C-B8EA-5DF7E9630328}" type="slidenum">
              <a:rPr lang="en-US" altLang="ja-JP" smtClean="0"/>
              <a:pPr/>
              <a:t>‹#›</a:t>
            </a:fld>
            <a:endParaRPr lang="en-US" altLang="ja-JP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742950" y="1981200"/>
            <a:ext cx="41338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5029200" y="1981200"/>
            <a:ext cx="41338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8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9190108" y="6440556"/>
            <a:ext cx="709819" cy="417444"/>
          </a:xfrm>
          <a:prstGeom prst="rect">
            <a:avLst/>
          </a:prstGeom>
        </p:spPr>
        <p:txBody>
          <a:bodyPr/>
          <a:lstStyle>
            <a:lvl1pPr algn="ctr">
              <a:defRPr sz="2000" smtClean="0">
                <a:latin typeface="+mj-lt"/>
              </a:defRPr>
            </a:lvl1pPr>
          </a:lstStyle>
          <a:p>
            <a:fld id="{78AEF48D-AEE9-EA4C-B8EA-5DF7E9630328}" type="slidenum">
              <a:rPr lang="en-US" altLang="ja-JP" smtClean="0"/>
              <a:pPr/>
              <a:t>‹#›</a:t>
            </a:fld>
            <a:endParaRPr lang="en-US" altLang="ja-JP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95301" y="1535113"/>
            <a:ext cx="437673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95301" y="2174875"/>
            <a:ext cx="437673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10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9190108" y="6440556"/>
            <a:ext cx="709819" cy="417444"/>
          </a:xfrm>
          <a:prstGeom prst="rect">
            <a:avLst/>
          </a:prstGeom>
        </p:spPr>
        <p:txBody>
          <a:bodyPr/>
          <a:lstStyle>
            <a:lvl1pPr algn="ctr">
              <a:defRPr sz="2000" smtClean="0">
                <a:latin typeface="+mj-lt"/>
              </a:defRPr>
            </a:lvl1pPr>
          </a:lstStyle>
          <a:p>
            <a:fld id="{78AEF48D-AEE9-EA4C-B8EA-5DF7E9630328}" type="slidenum">
              <a:rPr lang="en-US" altLang="ja-JP" smtClean="0"/>
              <a:pPr/>
              <a:t>‹#›</a:t>
            </a:fld>
            <a:endParaRPr lang="en-US" altLang="ja-JP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9190108" y="6440556"/>
            <a:ext cx="709819" cy="417444"/>
          </a:xfrm>
          <a:prstGeom prst="rect">
            <a:avLst/>
          </a:prstGeom>
        </p:spPr>
        <p:txBody>
          <a:bodyPr/>
          <a:lstStyle>
            <a:lvl1pPr algn="ctr">
              <a:defRPr sz="2000" smtClean="0">
                <a:latin typeface="+mj-lt"/>
              </a:defRPr>
            </a:lvl1pPr>
          </a:lstStyle>
          <a:p>
            <a:fld id="{78AEF48D-AEE9-EA4C-B8EA-5DF7E9630328}" type="slidenum">
              <a:rPr lang="en-US" altLang="ja-JP" smtClean="0"/>
              <a:pPr/>
              <a:t>‹#›</a:t>
            </a:fld>
            <a:endParaRPr lang="en-US" altLang="ja-JP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9190108" y="6440556"/>
            <a:ext cx="709819" cy="417444"/>
          </a:xfrm>
          <a:prstGeom prst="rect">
            <a:avLst/>
          </a:prstGeom>
        </p:spPr>
        <p:txBody>
          <a:bodyPr/>
          <a:lstStyle>
            <a:lvl1pPr algn="ctr">
              <a:defRPr sz="2000" smtClean="0">
                <a:latin typeface="+mj-lt"/>
              </a:defRPr>
            </a:lvl1pPr>
          </a:lstStyle>
          <a:p>
            <a:fld id="{78AEF48D-AEE9-EA4C-B8EA-5DF7E9630328}" type="slidenum">
              <a:rPr lang="en-US" altLang="ja-JP" smtClean="0"/>
              <a:pPr/>
              <a:t>‹#›</a:t>
            </a:fld>
            <a:endParaRPr lang="en-US" altLang="ja-JP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873500" y="273051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8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9190108" y="6440556"/>
            <a:ext cx="709819" cy="417444"/>
          </a:xfrm>
          <a:prstGeom prst="rect">
            <a:avLst/>
          </a:prstGeom>
        </p:spPr>
        <p:txBody>
          <a:bodyPr/>
          <a:lstStyle>
            <a:lvl1pPr algn="ctr">
              <a:defRPr sz="2000" smtClean="0">
                <a:latin typeface="+mj-lt"/>
              </a:defRPr>
            </a:lvl1pPr>
          </a:lstStyle>
          <a:p>
            <a:fld id="{78AEF48D-AEE9-EA4C-B8EA-5DF7E9630328}" type="slidenum">
              <a:rPr lang="en-US" altLang="ja-JP" smtClean="0"/>
              <a:pPr/>
              <a:t>‹#›</a:t>
            </a:fld>
            <a:endParaRPr lang="en-US" altLang="ja-JP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41512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941512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941512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7099300" y="6248400"/>
            <a:ext cx="206375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23A83B26-092C-0949-9333-9CC7E4599059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2950" y="609600"/>
            <a:ext cx="84201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981200"/>
            <a:ext cx="84201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テキストの書式設定</a:t>
            </a:r>
            <a:endParaRPr lang="en-US" altLang="ja-JP"/>
          </a:p>
          <a:p>
            <a:pPr lvl="1"/>
            <a:r>
              <a:rPr lang="ja-JP" altLang="en-US"/>
              <a:t>第</a:t>
            </a:r>
            <a:r>
              <a:rPr lang="en-US" altLang="ja-JP"/>
              <a:t> 2 </a:t>
            </a:r>
            <a:r>
              <a:rPr lang="ja-JP" altLang="en-US"/>
              <a:t>レベル</a:t>
            </a:r>
            <a:endParaRPr lang="en-US" altLang="ja-JP"/>
          </a:p>
          <a:p>
            <a:pPr lvl="2"/>
            <a:r>
              <a:rPr lang="ja-JP" altLang="en-US"/>
              <a:t>第</a:t>
            </a:r>
            <a:r>
              <a:rPr lang="en-US" altLang="ja-JP"/>
              <a:t> 3 </a:t>
            </a:r>
            <a:r>
              <a:rPr lang="ja-JP" altLang="en-US"/>
              <a:t>レベル</a:t>
            </a:r>
            <a:endParaRPr lang="en-US" altLang="ja-JP"/>
          </a:p>
          <a:p>
            <a:pPr lvl="3"/>
            <a:r>
              <a:rPr lang="ja-JP" altLang="en-US"/>
              <a:t>第</a:t>
            </a:r>
            <a:r>
              <a:rPr lang="en-US" altLang="ja-JP"/>
              <a:t> 4 </a:t>
            </a:r>
            <a:r>
              <a:rPr lang="ja-JP" altLang="en-US"/>
              <a:t>レベル</a:t>
            </a:r>
            <a:endParaRPr lang="en-US" altLang="ja-JP"/>
          </a:p>
          <a:p>
            <a:pPr lvl="4"/>
            <a:r>
              <a:rPr lang="ja-JP" altLang="en-US"/>
              <a:t>第</a:t>
            </a:r>
            <a:r>
              <a:rPr lang="en-US" altLang="ja-JP"/>
              <a:t> 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2950" y="62484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  <a:ea typeface="ＭＳ Ｐゴシック" charset="-128"/>
                <a:cs typeface="ＭＳ Ｐゴシック" charset="-128"/>
              </a:defRPr>
            </a:lvl1pPr>
          </a:lstStyle>
          <a:p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8400"/>
            <a:ext cx="313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  <a:ea typeface="ＭＳ Ｐゴシック" charset="-128"/>
                <a:cs typeface="ＭＳ Ｐゴシック" charset="-128"/>
              </a:defRPr>
            </a:lvl1pPr>
          </a:lstStyle>
          <a:p>
            <a:endParaRPr lang="en-US" altLang="ja-JP"/>
          </a:p>
        </p:txBody>
      </p:sp>
      <p:sp>
        <p:nvSpPr>
          <p:cNvPr id="95" name="Rectangle 7"/>
          <p:cNvSpPr>
            <a:spLocks noChangeArrowheads="1"/>
          </p:cNvSpPr>
          <p:nvPr/>
        </p:nvSpPr>
        <p:spPr bwMode="auto">
          <a:xfrm>
            <a:off x="1" y="381001"/>
            <a:ext cx="9891713" cy="55563"/>
          </a:xfrm>
          <a:prstGeom prst="rect">
            <a:avLst/>
          </a:prstGeom>
          <a:solidFill>
            <a:srgbClr val="00279F"/>
          </a:solidFill>
          <a:ln w="12700">
            <a:solidFill>
              <a:srgbClr val="00279F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defTabSz="762000"/>
            <a:endParaRPr lang="ja-JP" altLang="en-US" sz="2400">
              <a:latin typeface="Osaka" pitchFamily="-108" charset="-128"/>
              <a:ea typeface="Osaka" pitchFamily="-108" charset="-128"/>
              <a:cs typeface="Osaka" pitchFamily="-108" charset="-128"/>
            </a:endParaRPr>
          </a:p>
        </p:txBody>
      </p:sp>
      <p:sp>
        <p:nvSpPr>
          <p:cNvPr id="96" name="Rectangle 92"/>
          <p:cNvSpPr>
            <a:spLocks noChangeArrowheads="1"/>
          </p:cNvSpPr>
          <p:nvPr/>
        </p:nvSpPr>
        <p:spPr bwMode="auto">
          <a:xfrm>
            <a:off x="1" y="1"/>
            <a:ext cx="2909417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defTabSz="900113" eaLnBrk="0" hangingPunct="0"/>
            <a:r>
              <a:rPr lang="en-US" altLang="ja-JP" sz="1800" b="1" i="1" dirty="0" smtClean="0">
                <a:solidFill>
                  <a:srgbClr val="00279F"/>
                </a:solidFill>
                <a:ea typeface="Osaka" pitchFamily="-108" charset="-128"/>
                <a:cs typeface="Osaka" pitchFamily="-108" charset="-128"/>
              </a:rPr>
              <a:t>University of Tokushima</a:t>
            </a:r>
            <a:endParaRPr lang="en-US" altLang="ja-JP" sz="1800" b="1" i="1" dirty="0">
              <a:solidFill>
                <a:srgbClr val="00279F"/>
              </a:solidFill>
              <a:ea typeface="Osaka" pitchFamily="-108" charset="-128"/>
              <a:cs typeface="Osaka" pitchFamily="-108" charset="-128"/>
            </a:endParaRPr>
          </a:p>
        </p:txBody>
      </p:sp>
      <p:sp>
        <p:nvSpPr>
          <p:cNvPr id="10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9190108" y="6440556"/>
            <a:ext cx="709819" cy="417444"/>
          </a:xfrm>
          <a:prstGeom prst="rect">
            <a:avLst/>
          </a:prstGeom>
        </p:spPr>
        <p:txBody>
          <a:bodyPr/>
          <a:lstStyle>
            <a:lvl1pPr algn="ctr">
              <a:defRPr sz="2000" smtClean="0">
                <a:latin typeface="+mj-lt"/>
              </a:defRPr>
            </a:lvl1pPr>
          </a:lstStyle>
          <a:p>
            <a:fld id="{78AEF48D-AEE9-EA4C-B8EA-5DF7E9630328}" type="slidenum">
              <a:rPr lang="en-US" altLang="ja-JP" smtClean="0"/>
              <a:pPr/>
              <a:t>‹#›</a:t>
            </a:fld>
            <a:endParaRPr lang="en-US" altLang="ja-JP" dirty="0"/>
          </a:p>
        </p:txBody>
      </p:sp>
      <p:pic>
        <p:nvPicPr>
          <p:cNvPr id="3" name="Picture 3" descr="C:\Users\Heeida\Downloads\IOS_logo-color-A-e\IOS_logo-color-A-e.png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397" y="-70020"/>
            <a:ext cx="2858712" cy="54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ゴシック" charset="-128"/>
          <a:cs typeface="ＭＳ 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ゴシック" charset="-128"/>
          <a:cs typeface="ＭＳ 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ゴシック" charset="-128"/>
          <a:cs typeface="ＭＳ 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ゴシック" charset="-128"/>
          <a:cs typeface="ＭＳ 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ゴシック" charset="-128"/>
          <a:cs typeface="ＭＳ ゴシック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ゴシック" charset="-128"/>
          <a:cs typeface="ＭＳ ゴシック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ゴシック" charset="-128"/>
          <a:cs typeface="ＭＳ ゴシック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ゴシック" charset="-128"/>
          <a:cs typeface="ＭＳ ゴシック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0" y="729342"/>
            <a:ext cx="9906000" cy="1141332"/>
          </a:xfrm>
        </p:spPr>
        <p:txBody>
          <a:bodyPr>
            <a:noAutofit/>
          </a:bodyPr>
          <a:lstStyle/>
          <a:p>
            <a:r>
              <a:rPr lang="ja-JP" altLang="en-US" sz="3600" dirty="0" smtClean="0">
                <a:latin typeface="+mj-ea"/>
              </a:rPr>
              <a:t>研究報告</a:t>
            </a:r>
            <a:endParaRPr lang="zh-TW" altLang="en-US" sz="3600" dirty="0">
              <a:latin typeface="+mj-ea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9308092" y="6440556"/>
            <a:ext cx="709819" cy="417444"/>
          </a:xfrm>
        </p:spPr>
        <p:txBody>
          <a:bodyPr/>
          <a:lstStyle/>
          <a:p>
            <a:fld id="{78AEF48D-AEE9-EA4C-B8EA-5DF7E9630328}" type="slidenum">
              <a:rPr lang="en-US" altLang="ja-JP" smtClean="0"/>
              <a:pPr/>
              <a:t>1</a:t>
            </a:fld>
            <a:endParaRPr lang="en-US" altLang="ja-JP" dirty="0"/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3594410" y="4922642"/>
            <a:ext cx="32055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/>
          <a:p>
            <a:pPr algn="ctr" defTabSz="762000"/>
            <a:r>
              <a:rPr kumimoji="0" lang="en-US" altLang="ja-JP" sz="4000" dirty="0" smtClean="0">
                <a:latin typeface="+mj-lt"/>
                <a:ea typeface="+mj-ea"/>
                <a:cs typeface="ヒラギノ丸ゴ Pro W4" charset="0"/>
              </a:rPr>
              <a:t>PD</a:t>
            </a:r>
            <a:r>
              <a:rPr kumimoji="0" lang="en-US" altLang="ja-JP" sz="4000" dirty="0" smtClean="0">
                <a:latin typeface="+mj-ea"/>
                <a:ea typeface="+mj-ea"/>
                <a:cs typeface="ヒラギノ丸ゴ Pro W4" charset="0"/>
              </a:rPr>
              <a:t> </a:t>
            </a:r>
            <a:r>
              <a:rPr kumimoji="0" lang="ja-JP" altLang="en-US" sz="4000" dirty="0" smtClean="0">
                <a:latin typeface="+mj-ea"/>
                <a:ea typeface="+mj-ea"/>
                <a:cs typeface="ヒラギノ丸ゴ Pro W4" charset="0"/>
              </a:rPr>
              <a:t>謝　宜達</a:t>
            </a:r>
            <a:endParaRPr kumimoji="0" lang="ja-JP" altLang="en-US" sz="4000" dirty="0">
              <a:latin typeface="+mj-ea"/>
              <a:ea typeface="+mj-ea"/>
              <a:cs typeface="ヒラギノ丸ゴ Pro W4" charset="0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73960" y="2526095"/>
            <a:ext cx="88024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800" dirty="0" smtClean="0"/>
              <a:t>デュアル光コム分光装置の開発</a:t>
            </a:r>
            <a:endParaRPr kumimoji="1" lang="ja-JP" altLang="en-US" sz="4800" dirty="0"/>
          </a:p>
        </p:txBody>
      </p:sp>
    </p:spTree>
    <p:extLst>
      <p:ext uri="{BB962C8B-B14F-4D97-AF65-F5344CB8AC3E}">
        <p14:creationId xmlns:p14="http://schemas.microsoft.com/office/powerpoint/2010/main" val="36683788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86791" y="270393"/>
            <a:ext cx="8420100" cy="1143000"/>
          </a:xfrm>
        </p:spPr>
        <p:txBody>
          <a:bodyPr/>
          <a:lstStyle/>
          <a:p>
            <a:r>
              <a:rPr lang="ja-JP" altLang="en-US" dirty="0"/>
              <a:t>光コム間のビート信号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9196182" y="6440556"/>
            <a:ext cx="709819" cy="417444"/>
          </a:xfrm>
        </p:spPr>
        <p:txBody>
          <a:bodyPr/>
          <a:lstStyle/>
          <a:p>
            <a:fld id="{78AEF48D-AEE9-EA4C-B8EA-5DF7E9630328}" type="slidenum">
              <a:rPr lang="en-US" altLang="ja-JP" smtClean="0"/>
              <a:pPr/>
              <a:t>10</a:t>
            </a:fld>
            <a:endParaRPr lang="en-US" altLang="ja-JP" dirty="0"/>
          </a:p>
        </p:txBody>
      </p:sp>
      <p:sp>
        <p:nvSpPr>
          <p:cNvPr id="5" name="文字方塊 4"/>
          <p:cNvSpPr txBox="1"/>
          <p:nvPr/>
        </p:nvSpPr>
        <p:spPr>
          <a:xfrm>
            <a:off x="1407172" y="5634575"/>
            <a:ext cx="24801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/>
              <a:t>線幅：</a:t>
            </a:r>
            <a:r>
              <a:rPr lang="en-US" altLang="ja-JP" sz="2800" dirty="0" smtClean="0"/>
              <a:t>129kHz</a:t>
            </a:r>
            <a:endParaRPr lang="zh-TW" altLang="en-US" sz="2800" dirty="0"/>
          </a:p>
        </p:txBody>
      </p:sp>
      <p:sp>
        <p:nvSpPr>
          <p:cNvPr id="8" name="內容版面配置區 2"/>
          <p:cNvSpPr>
            <a:spLocks noGrp="1"/>
          </p:cNvSpPr>
          <p:nvPr>
            <p:ph idx="1"/>
          </p:nvPr>
        </p:nvSpPr>
        <p:spPr>
          <a:xfrm>
            <a:off x="63625" y="1226668"/>
            <a:ext cx="5747239" cy="710381"/>
          </a:xfrm>
        </p:spPr>
        <p:txBody>
          <a:bodyPr/>
          <a:lstStyle/>
          <a:p>
            <a:r>
              <a:rPr lang="en-US" altLang="ja-JP" sz="2800" b="1" i="1" dirty="0" smtClean="0">
                <a:ea typeface="HGS創英角ｺﾞｼｯｸUB" pitchFamily="50" charset="-128"/>
              </a:rPr>
              <a:t>Comb</a:t>
            </a:r>
            <a:r>
              <a:rPr lang="ja-JP" altLang="en-US" sz="2800" b="1" i="1" dirty="0">
                <a:ea typeface="HGS創英角ｺﾞｼｯｸUB" pitchFamily="50" charset="-128"/>
              </a:rPr>
              <a:t> </a:t>
            </a:r>
            <a:r>
              <a:rPr lang="en-US" altLang="ja-JP" sz="2800" b="1" i="1" dirty="0" smtClean="0">
                <a:ea typeface="HGS創英角ｺﾞｼｯｸUB" pitchFamily="50" charset="-128"/>
              </a:rPr>
              <a:t>B </a:t>
            </a:r>
            <a:r>
              <a:rPr lang="ja-JP" altLang="en-US" sz="2800" b="1" i="1" dirty="0" smtClean="0">
                <a:ea typeface="HGS創英角ｺﾞｼｯｸUB" pitchFamily="50" charset="-128"/>
              </a:rPr>
              <a:t>を</a:t>
            </a:r>
            <a:r>
              <a:rPr lang="en-US" altLang="ja-JP" sz="2800" b="1" i="1" dirty="0" smtClean="0">
                <a:ea typeface="HGS創英角ｺﾞｼｯｸUB" pitchFamily="50" charset="-128"/>
              </a:rPr>
              <a:t>Comb A</a:t>
            </a:r>
            <a:r>
              <a:rPr lang="ja-JP" altLang="en-US" sz="2800" b="1" i="1" dirty="0" smtClean="0">
                <a:ea typeface="HGS創英角ｺﾞｼｯｸUB" pitchFamily="50" charset="-128"/>
              </a:rPr>
              <a:t>に追いかけ</a:t>
            </a:r>
            <a:endParaRPr lang="zh-TW" altLang="en-US" sz="2800" b="1" i="1" dirty="0"/>
          </a:p>
        </p:txBody>
      </p:sp>
      <p:sp>
        <p:nvSpPr>
          <p:cNvPr id="10" name="文字方塊 9"/>
          <p:cNvSpPr txBox="1"/>
          <p:nvPr/>
        </p:nvSpPr>
        <p:spPr>
          <a:xfrm>
            <a:off x="5172944" y="5634575"/>
            <a:ext cx="43550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/>
              <a:t>周波数変動：</a:t>
            </a:r>
            <a:r>
              <a:rPr lang="en-US" altLang="ja-JP" sz="2800" dirty="0"/>
              <a:t>0.44</a:t>
            </a:r>
            <a:r>
              <a:rPr lang="en-US" altLang="ja-JP" sz="2800" dirty="0" smtClean="0"/>
              <a:t>Hz at 1s</a:t>
            </a:r>
            <a:endParaRPr lang="zh-TW" altLang="en-US" sz="2800" dirty="0"/>
          </a:p>
        </p:txBody>
      </p:sp>
      <p:pic>
        <p:nvPicPr>
          <p:cNvPr id="5122" name="Picture 2" descr="D:\我的文件夾\荒木研究室\dual comb data\20140606\bea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3" y="1791106"/>
            <a:ext cx="5000625" cy="3533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我的文件夾\荒木研究室\dual comb data\20140606\Graph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124" y="1886566"/>
            <a:ext cx="4805139" cy="3231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群組 6"/>
          <p:cNvGrpSpPr/>
          <p:nvPr/>
        </p:nvGrpSpPr>
        <p:grpSpPr>
          <a:xfrm>
            <a:off x="1860757" y="1791106"/>
            <a:ext cx="6118733" cy="3228360"/>
            <a:chOff x="1860756" y="1791106"/>
            <a:chExt cx="6118733" cy="3228360"/>
          </a:xfrm>
        </p:grpSpPr>
        <p:pic>
          <p:nvPicPr>
            <p:cNvPr id="5124" name="Picture 4" descr="D:\我的文件夾\荒木研究室\dual comb data\20140703\4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0756" y="1791106"/>
              <a:ext cx="6118733" cy="3228360"/>
            </a:xfrm>
            <a:prstGeom prst="rect">
              <a:avLst/>
            </a:prstGeom>
            <a:noFill/>
            <a:ln w="28575">
              <a:solidFill>
                <a:srgbClr val="0000FF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文字方塊 2"/>
            <p:cNvSpPr txBox="1"/>
            <p:nvPr/>
          </p:nvSpPr>
          <p:spPr>
            <a:xfrm>
              <a:off x="4548580" y="1960307"/>
              <a:ext cx="311191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600" b="1" i="1" dirty="0">
                  <a:solidFill>
                    <a:srgbClr val="0000FF"/>
                  </a:solidFill>
                </a:rPr>
                <a:t>サンプリング・レート</a:t>
              </a:r>
              <a:r>
                <a:rPr lang="en-US" altLang="ja-JP" sz="1600" b="1" i="1" dirty="0">
                  <a:solidFill>
                    <a:srgbClr val="0000FF"/>
                  </a:solidFill>
                </a:rPr>
                <a:t>:250MHz</a:t>
              </a:r>
            </a:p>
            <a:p>
              <a:r>
                <a:rPr lang="ja-JP" altLang="en-US" sz="1600" b="1" i="1" dirty="0">
                  <a:solidFill>
                    <a:srgbClr val="0000FF"/>
                  </a:solidFill>
                </a:rPr>
                <a:t>計測時間：</a:t>
              </a:r>
              <a:r>
                <a:rPr lang="en-US" altLang="ja-JP" sz="1600" b="1" i="1" dirty="0">
                  <a:solidFill>
                    <a:srgbClr val="0000FF"/>
                  </a:solidFill>
                </a:rPr>
                <a:t>4ms (10</a:t>
              </a:r>
              <a:r>
                <a:rPr lang="ja-JP" altLang="en-US" sz="1600" b="1" i="1" dirty="0">
                  <a:solidFill>
                    <a:srgbClr val="0000FF"/>
                  </a:solidFill>
                </a:rPr>
                <a:t>回積算</a:t>
              </a:r>
              <a:r>
                <a:rPr lang="en-US" altLang="ja-JP" sz="1600" b="1" i="1" dirty="0">
                  <a:solidFill>
                    <a:srgbClr val="0000FF"/>
                  </a:solidFill>
                </a:rPr>
                <a:t>)</a:t>
              </a:r>
              <a:endParaRPr lang="ja-JP" altLang="en-US" sz="1600" b="1" i="1" dirty="0">
                <a:solidFill>
                  <a:srgbClr val="0000FF"/>
                </a:solidFill>
              </a:endParaRPr>
            </a:p>
          </p:txBody>
        </p:sp>
        <p:sp>
          <p:nvSpPr>
            <p:cNvPr id="6" name="橢圓 5"/>
            <p:cNvSpPr/>
            <p:nvPr/>
          </p:nvSpPr>
          <p:spPr bwMode="auto">
            <a:xfrm>
              <a:off x="5309419" y="2654710"/>
              <a:ext cx="501446" cy="1342103"/>
            </a:xfrm>
            <a:prstGeom prst="ellipse">
              <a:avLst/>
            </a:prstGeom>
            <a:noFill/>
            <a:ln w="28575" cap="flat" cmpd="sng" algn="ctr">
              <a:solidFill>
                <a:srgbClr val="00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229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EF48D-AEE9-EA4C-B8EA-5DF7E9630328}" type="slidenum">
              <a:rPr lang="en-US" altLang="ja-JP" smtClean="0"/>
              <a:pPr/>
              <a:t>11</a:t>
            </a:fld>
            <a:endParaRPr lang="en-US" altLang="ja-JP" dirty="0"/>
          </a:p>
        </p:txBody>
      </p:sp>
      <p:sp>
        <p:nvSpPr>
          <p:cNvPr id="5" name="タイトル 1"/>
          <p:cNvSpPr txBox="1">
            <a:spLocks/>
          </p:cNvSpPr>
          <p:nvPr/>
        </p:nvSpPr>
        <p:spPr bwMode="auto">
          <a:xfrm>
            <a:off x="742950" y="336787"/>
            <a:ext cx="84201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ゴシック" charset="-128"/>
                <a:cs typeface="ＭＳ ゴシック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ゴシック" charset="-128"/>
                <a:cs typeface="ＭＳ ゴシック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ゴシック" charset="-128"/>
                <a:cs typeface="ＭＳ ゴシック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ゴシック" charset="-128"/>
                <a:cs typeface="ＭＳ 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ゴシック" charset="-128"/>
                <a:cs typeface="ＭＳ ゴシック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ゴシック" charset="-128"/>
                <a:cs typeface="ＭＳ ゴシック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ゴシック" charset="-128"/>
                <a:cs typeface="ＭＳ ゴシック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ゴシック" charset="-128"/>
                <a:cs typeface="ＭＳ ゴシック" charset="-128"/>
              </a:defRPr>
            </a:lvl9pPr>
          </a:lstStyle>
          <a:p>
            <a:r>
              <a:rPr lang="ja-JP" altLang="en-US" dirty="0" smtClean="0"/>
              <a:t>アダプティブサンプリング</a:t>
            </a:r>
            <a:endParaRPr lang="ja-JP" altLang="en-US" dirty="0"/>
          </a:p>
        </p:txBody>
      </p:sp>
      <p:pic>
        <p:nvPicPr>
          <p:cNvPr id="6" name="図 5" descr="スクリーンショット 2014-08-05 12.36.0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928"/>
          <a:stretch/>
        </p:blipFill>
        <p:spPr>
          <a:xfrm>
            <a:off x="556017" y="1338683"/>
            <a:ext cx="7766473" cy="295110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3"/>
          <a:srcRect l="19518" b="55190"/>
          <a:stretch/>
        </p:blipFill>
        <p:spPr>
          <a:xfrm>
            <a:off x="693327" y="4734751"/>
            <a:ext cx="5896091" cy="2095028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640680" y="4391084"/>
            <a:ext cx="17956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solidFill>
                  <a:srgbClr val="0000FF"/>
                </a:solidFill>
              </a:rPr>
              <a:t>Free-running:</a:t>
            </a:r>
            <a:endParaRPr kumimoji="1" lang="ja-JP" altLang="en-US" i="1" dirty="0">
              <a:solidFill>
                <a:srgbClr val="0000FF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453509" y="2655387"/>
            <a:ext cx="14867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latin typeface="Symbol" charset="2"/>
                <a:cs typeface="Symbol" charset="2"/>
              </a:rPr>
              <a:t>D</a:t>
            </a:r>
            <a:r>
              <a:rPr kumimoji="1" lang="en-US" altLang="ja-JP" i="1" dirty="0" smtClean="0"/>
              <a:t>T= </a:t>
            </a:r>
            <a:r>
              <a:rPr kumimoji="1" lang="en-US" altLang="ja-JP" i="1" dirty="0" err="1" smtClean="0">
                <a:latin typeface="Symbol" charset="2"/>
                <a:cs typeface="Symbol" charset="2"/>
              </a:rPr>
              <a:t>D</a:t>
            </a:r>
            <a:r>
              <a:rPr kumimoji="1" lang="en-US" altLang="ja-JP" i="1" dirty="0" err="1" smtClean="0"/>
              <a:t>f</a:t>
            </a:r>
            <a:r>
              <a:rPr kumimoji="1" lang="en-US" altLang="ja-JP" i="1" dirty="0" smtClean="0"/>
              <a:t>/f</a:t>
            </a:r>
            <a:r>
              <a:rPr kumimoji="1" lang="en-US" altLang="ja-JP" i="1" baseline="-25000" dirty="0" smtClean="0"/>
              <a:t>rep</a:t>
            </a:r>
            <a:r>
              <a:rPr kumimoji="1" lang="en-US" altLang="ja-JP" i="1" baseline="30000" dirty="0" smtClean="0"/>
              <a:t>2</a:t>
            </a:r>
            <a:endParaRPr kumimoji="1" lang="ja-JP" altLang="en-US" i="1" baseline="30000" dirty="0"/>
          </a:p>
        </p:txBody>
      </p:sp>
      <p:grpSp>
        <p:nvGrpSpPr>
          <p:cNvPr id="13" name="図形グループ 12"/>
          <p:cNvGrpSpPr/>
          <p:nvPr/>
        </p:nvGrpSpPr>
        <p:grpSpPr>
          <a:xfrm>
            <a:off x="3922996" y="2427112"/>
            <a:ext cx="5654425" cy="2165750"/>
            <a:chOff x="3922995" y="2427111"/>
            <a:chExt cx="5654425" cy="2165750"/>
          </a:xfrm>
        </p:grpSpPr>
        <p:sp>
          <p:nvSpPr>
            <p:cNvPr id="10" name="円/楕円 9"/>
            <p:cNvSpPr/>
            <p:nvPr/>
          </p:nvSpPr>
          <p:spPr bwMode="auto">
            <a:xfrm>
              <a:off x="6453507" y="2427111"/>
              <a:ext cx="1486713" cy="837259"/>
            </a:xfrm>
            <a:prstGeom prst="ellipse">
              <a:avLst/>
            </a:prstGeom>
            <a:noFill/>
            <a:ln w="2857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3922995" y="4192751"/>
              <a:ext cx="565442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i="1" dirty="0" err="1" smtClean="0">
                  <a:solidFill>
                    <a:srgbClr val="006600"/>
                  </a:solidFill>
                </a:rPr>
                <a:t>f</a:t>
              </a:r>
              <a:r>
                <a:rPr lang="en-US" altLang="ja-JP" i="1" baseline="-25000" dirty="0" err="1" smtClean="0">
                  <a:solidFill>
                    <a:srgbClr val="006600"/>
                  </a:solidFill>
                </a:rPr>
                <a:t>rep</a:t>
              </a:r>
              <a:r>
                <a:rPr lang="ja-JP" altLang="en-US" dirty="0" smtClean="0">
                  <a:solidFill>
                    <a:srgbClr val="006600"/>
                  </a:solidFill>
                </a:rPr>
                <a:t>の揺らぎ：サンプリング間隔が一致しでない</a:t>
              </a:r>
              <a:endParaRPr kumimoji="1" lang="ja-JP" altLang="en-US" dirty="0">
                <a:solidFill>
                  <a:srgbClr val="006600"/>
                </a:solidFill>
              </a:endParaRPr>
            </a:p>
          </p:txBody>
        </p:sp>
      </p:grpSp>
      <p:grpSp>
        <p:nvGrpSpPr>
          <p:cNvPr id="15" name="図形グループ 14"/>
          <p:cNvGrpSpPr/>
          <p:nvPr/>
        </p:nvGrpSpPr>
        <p:grpSpPr>
          <a:xfrm>
            <a:off x="4590815" y="5089408"/>
            <a:ext cx="5135571" cy="1646297"/>
            <a:chOff x="4590815" y="5089407"/>
            <a:chExt cx="5135571" cy="1646297"/>
          </a:xfrm>
        </p:grpSpPr>
        <p:sp>
          <p:nvSpPr>
            <p:cNvPr id="11" name="円/楕円 10"/>
            <p:cNvSpPr/>
            <p:nvPr/>
          </p:nvSpPr>
          <p:spPr bwMode="auto">
            <a:xfrm>
              <a:off x="4590815" y="5089407"/>
              <a:ext cx="1081852" cy="1646297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5672668" y="5120128"/>
              <a:ext cx="405371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i="1" dirty="0" err="1" smtClean="0">
                  <a:solidFill>
                    <a:srgbClr val="FF0000"/>
                  </a:solidFill>
                </a:rPr>
                <a:t>f</a:t>
              </a:r>
              <a:r>
                <a:rPr kumimoji="1" lang="en-US" altLang="ja-JP" i="1" baseline="-25000" dirty="0" err="1" smtClean="0">
                  <a:solidFill>
                    <a:srgbClr val="FF0000"/>
                  </a:solidFill>
                </a:rPr>
                <a:t>CEO</a:t>
              </a:r>
              <a:r>
                <a:rPr kumimoji="1" lang="ja-JP" altLang="en-US" dirty="0" smtClean="0">
                  <a:solidFill>
                    <a:srgbClr val="FF0000"/>
                  </a:solidFill>
                </a:rPr>
                <a:t>の揺らぎ</a:t>
              </a:r>
              <a:r>
                <a:rPr lang="en-US" altLang="ja-JP" dirty="0" smtClean="0">
                  <a:solidFill>
                    <a:srgbClr val="FF0000"/>
                  </a:solidFill>
                </a:rPr>
                <a:t>:</a:t>
              </a:r>
              <a:r>
                <a:rPr lang="ja-JP" altLang="en-US" dirty="0" smtClean="0">
                  <a:solidFill>
                    <a:srgbClr val="FF0000"/>
                  </a:solidFill>
                </a:rPr>
                <a:t>重なる電場が変わる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26097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42950" y="336787"/>
            <a:ext cx="8420100" cy="1143000"/>
          </a:xfrm>
        </p:spPr>
        <p:txBody>
          <a:bodyPr/>
          <a:lstStyle/>
          <a:p>
            <a:r>
              <a:rPr kumimoji="1" lang="ja-JP" altLang="en-US" dirty="0" smtClean="0"/>
              <a:t>アダプティブサンプリング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EF48D-AEE9-EA4C-B8EA-5DF7E9630328}" type="slidenum">
              <a:rPr lang="en-US" altLang="ja-JP" smtClean="0"/>
              <a:pPr/>
              <a:t>12</a:t>
            </a:fld>
            <a:endParaRPr lang="en-US" altLang="ja-JP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965" y="1331150"/>
            <a:ext cx="9416814" cy="4326079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" y="6525335"/>
            <a:ext cx="46739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i="1" dirty="0" smtClean="0">
                <a:solidFill>
                  <a:srgbClr val="0000FF"/>
                </a:solidFill>
              </a:rPr>
              <a:t>Ref) T. </a:t>
            </a:r>
            <a:r>
              <a:rPr lang="en-US" altLang="ja-JP" sz="1600" i="1" dirty="0" err="1" smtClean="0">
                <a:solidFill>
                  <a:srgbClr val="0000FF"/>
                </a:solidFill>
              </a:rPr>
              <a:t>Ideguchi</a:t>
            </a:r>
            <a:r>
              <a:rPr lang="en-US" altLang="ja-JP" sz="1600" i="1" dirty="0" smtClean="0">
                <a:solidFill>
                  <a:srgbClr val="0000FF"/>
                </a:solidFill>
              </a:rPr>
              <a:t> et al. Nat. comm. </a:t>
            </a:r>
            <a:r>
              <a:rPr lang="en-US" altLang="ja-JP" sz="1600" b="1" i="1" dirty="0" smtClean="0">
                <a:solidFill>
                  <a:srgbClr val="0000FF"/>
                </a:solidFill>
              </a:rPr>
              <a:t>5</a:t>
            </a:r>
            <a:r>
              <a:rPr lang="en-US" altLang="ja-JP" sz="1600" i="1" dirty="0" smtClean="0">
                <a:solidFill>
                  <a:srgbClr val="0000FF"/>
                </a:solidFill>
              </a:rPr>
              <a:t>, 3375 (2014)</a:t>
            </a:r>
            <a:endParaRPr lang="hu-HU" altLang="ja-JP" sz="1600" i="1" dirty="0">
              <a:solidFill>
                <a:srgbClr val="0000FF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100418" y="6089989"/>
            <a:ext cx="33461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i="1" dirty="0" err="1" smtClean="0">
                <a:solidFill>
                  <a:srgbClr val="006600"/>
                </a:solidFill>
              </a:rPr>
              <a:t>f</a:t>
            </a:r>
            <a:r>
              <a:rPr lang="en-US" altLang="ja-JP" i="1" baseline="-25000" dirty="0" err="1">
                <a:solidFill>
                  <a:srgbClr val="006600"/>
                </a:solidFill>
              </a:rPr>
              <a:t>r</a:t>
            </a:r>
            <a:r>
              <a:rPr lang="en-US" altLang="ja-JP" i="1" baseline="-25000" dirty="0" err="1" smtClean="0">
                <a:solidFill>
                  <a:srgbClr val="006600"/>
                </a:solidFill>
              </a:rPr>
              <a:t>ep</a:t>
            </a:r>
            <a:r>
              <a:rPr lang="ja-JP" altLang="en-US" dirty="0" smtClean="0">
                <a:solidFill>
                  <a:srgbClr val="006600"/>
                </a:solidFill>
              </a:rPr>
              <a:t>の揺らぎを反映する信号</a:t>
            </a:r>
            <a:endParaRPr kumimoji="1" lang="ja-JP" altLang="en-US" dirty="0">
              <a:solidFill>
                <a:srgbClr val="006600"/>
              </a:solidFill>
            </a:endParaRPr>
          </a:p>
        </p:txBody>
      </p:sp>
      <p:sp>
        <p:nvSpPr>
          <p:cNvPr id="11" name="右矢印 10"/>
          <p:cNvSpPr/>
          <p:nvPr/>
        </p:nvSpPr>
        <p:spPr bwMode="auto">
          <a:xfrm>
            <a:off x="4769535" y="5926668"/>
            <a:ext cx="799630" cy="385704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719687" y="5885504"/>
            <a:ext cx="2749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干渉波形が再現できる</a:t>
            </a:r>
            <a:endParaRPr kumimoji="1" lang="ja-JP" altLang="en-US" dirty="0"/>
          </a:p>
        </p:txBody>
      </p:sp>
      <p:grpSp>
        <p:nvGrpSpPr>
          <p:cNvPr id="14" name="図形グループ 13"/>
          <p:cNvGrpSpPr/>
          <p:nvPr/>
        </p:nvGrpSpPr>
        <p:grpSpPr>
          <a:xfrm>
            <a:off x="1100413" y="2652890"/>
            <a:ext cx="6839440" cy="3404448"/>
            <a:chOff x="1100412" y="2652889"/>
            <a:chExt cx="6839440" cy="3404449"/>
          </a:xfrm>
        </p:grpSpPr>
        <p:sp>
          <p:nvSpPr>
            <p:cNvPr id="8" name="テキスト ボックス 7"/>
            <p:cNvSpPr txBox="1"/>
            <p:nvPr/>
          </p:nvSpPr>
          <p:spPr>
            <a:xfrm>
              <a:off x="1100412" y="5657228"/>
              <a:ext cx="372556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i="1" dirty="0" err="1" smtClean="0">
                  <a:solidFill>
                    <a:srgbClr val="FF0000"/>
                  </a:solidFill>
                </a:rPr>
                <a:t>f</a:t>
              </a:r>
              <a:r>
                <a:rPr lang="en-US" altLang="ja-JP" i="1" baseline="-25000" dirty="0" err="1" smtClean="0">
                  <a:solidFill>
                    <a:srgbClr val="FF0000"/>
                  </a:solidFill>
                </a:rPr>
                <a:t>CEO</a:t>
              </a:r>
              <a:r>
                <a:rPr lang="ja-JP" altLang="en-US" dirty="0" smtClean="0">
                  <a:solidFill>
                    <a:srgbClr val="FF0000"/>
                  </a:solidFill>
                </a:rPr>
                <a:t>の揺らぎを反映する信号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13" name="円/楕円 12"/>
            <p:cNvSpPr/>
            <p:nvPr/>
          </p:nvSpPr>
          <p:spPr bwMode="auto">
            <a:xfrm>
              <a:off x="7497704" y="2652889"/>
              <a:ext cx="442148" cy="479777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</p:grpSp>
      <p:sp>
        <p:nvSpPr>
          <p:cNvPr id="15" name="円/楕円 14"/>
          <p:cNvSpPr/>
          <p:nvPr/>
        </p:nvSpPr>
        <p:spPr bwMode="auto">
          <a:xfrm>
            <a:off x="5290707" y="4600224"/>
            <a:ext cx="1388552" cy="451557"/>
          </a:xfrm>
          <a:prstGeom prst="ellipse">
            <a:avLst/>
          </a:prstGeom>
          <a:noFill/>
          <a:ln w="28575" cap="flat" cmpd="sng" algn="ctr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78660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0674" y="176866"/>
            <a:ext cx="8420100" cy="1143000"/>
          </a:xfrm>
        </p:spPr>
        <p:txBody>
          <a:bodyPr/>
          <a:lstStyle/>
          <a:p>
            <a:r>
              <a:rPr lang="ja-JP" altLang="en-US" dirty="0" smtClean="0"/>
              <a:t>実験装置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EF48D-AEE9-EA4C-B8EA-5DF7E9630328}" type="slidenum">
              <a:rPr lang="en-US" altLang="ja-JP" smtClean="0"/>
              <a:pPr/>
              <a:t>13</a:t>
            </a:fld>
            <a:endParaRPr lang="en-US" altLang="ja-JP" dirty="0"/>
          </a:p>
        </p:txBody>
      </p:sp>
      <p:grpSp>
        <p:nvGrpSpPr>
          <p:cNvPr id="66" name="図形グループ 65"/>
          <p:cNvGrpSpPr/>
          <p:nvPr/>
        </p:nvGrpSpPr>
        <p:grpSpPr>
          <a:xfrm>
            <a:off x="429929" y="2390648"/>
            <a:ext cx="8447854" cy="2122506"/>
            <a:chOff x="413925" y="2200462"/>
            <a:chExt cx="8447853" cy="2122506"/>
          </a:xfrm>
        </p:grpSpPr>
        <p:cxnSp>
          <p:nvCxnSpPr>
            <p:cNvPr id="56" name="カギ線コネクタ 55"/>
            <p:cNvCxnSpPr/>
            <p:nvPr/>
          </p:nvCxnSpPr>
          <p:spPr bwMode="auto">
            <a:xfrm>
              <a:off x="6556965" y="2722277"/>
              <a:ext cx="1382889" cy="623742"/>
            </a:xfrm>
            <a:prstGeom prst="bentConnector2">
              <a:avLst/>
            </a:prstGeom>
            <a:noFill/>
            <a:ln w="444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52" name="カギ線コネクタ 51"/>
            <p:cNvCxnSpPr>
              <a:stCxn id="43" idx="3"/>
              <a:endCxn id="50" idx="1"/>
            </p:cNvCxnSpPr>
            <p:nvPr/>
          </p:nvCxnSpPr>
          <p:spPr bwMode="auto">
            <a:xfrm>
              <a:off x="6632224" y="2721757"/>
              <a:ext cx="987775" cy="977685"/>
            </a:xfrm>
            <a:prstGeom prst="bentConnector3">
              <a:avLst>
                <a:gd name="adj1" fmla="val 30644"/>
              </a:avLst>
            </a:prstGeom>
            <a:noFill/>
            <a:ln w="444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</p:cxnSp>
        <p:sp>
          <p:nvSpPr>
            <p:cNvPr id="17" name="テキスト ボックス 16"/>
            <p:cNvSpPr txBox="1"/>
            <p:nvPr/>
          </p:nvSpPr>
          <p:spPr>
            <a:xfrm>
              <a:off x="413925" y="2200462"/>
              <a:ext cx="940741" cy="400110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 err="1" smtClean="0"/>
                <a:t>Rb</a:t>
              </a:r>
              <a:r>
                <a:rPr kumimoji="1" lang="en-US" altLang="ja-JP" dirty="0" smtClean="0"/>
                <a:t>-FS</a:t>
              </a:r>
              <a:endParaRPr kumimoji="1" lang="ja-JP" altLang="en-US" dirty="0"/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413925" y="2991556"/>
              <a:ext cx="1317037" cy="707886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 smtClean="0"/>
                <a:t>Laser </a:t>
              </a:r>
              <a:r>
                <a:rPr lang="en-US" altLang="ja-JP" dirty="0" smtClean="0"/>
                <a:t>Control</a:t>
              </a:r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2229555" y="2377741"/>
              <a:ext cx="1633781" cy="707886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Fiber laser A</a:t>
              </a:r>
            </a:p>
            <a:p>
              <a:pPr algn="ctr"/>
              <a:r>
                <a:rPr lang="en-US" altLang="ja-JP" dirty="0" smtClean="0"/>
                <a:t>(pump laser)</a:t>
              </a:r>
              <a:endParaRPr kumimoji="1" lang="ja-JP" altLang="en-US" dirty="0"/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2229555" y="3615082"/>
              <a:ext cx="1638640" cy="707886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Fiber laser B</a:t>
              </a:r>
            </a:p>
            <a:p>
              <a:pPr algn="ctr"/>
              <a:r>
                <a:rPr lang="en-US" altLang="ja-JP" dirty="0" smtClean="0"/>
                <a:t>(probe laser)</a:t>
              </a:r>
              <a:endParaRPr kumimoji="1" lang="ja-JP" altLang="en-US" dirty="0"/>
            </a:p>
          </p:txBody>
        </p:sp>
        <p:cxnSp>
          <p:nvCxnSpPr>
            <p:cNvPr id="23" name="直線矢印コネクタ 22"/>
            <p:cNvCxnSpPr>
              <a:stCxn id="17" idx="2"/>
            </p:cNvCxnSpPr>
            <p:nvPr/>
          </p:nvCxnSpPr>
          <p:spPr bwMode="auto">
            <a:xfrm flipH="1">
              <a:off x="884295" y="2600572"/>
              <a:ext cx="1" cy="390985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cxnSp>
          <p:nvCxnSpPr>
            <p:cNvPr id="25" name="カギ線コネクタ 24"/>
            <p:cNvCxnSpPr>
              <a:stCxn id="18" idx="3"/>
              <a:endCxn id="19" idx="1"/>
            </p:cNvCxnSpPr>
            <p:nvPr/>
          </p:nvCxnSpPr>
          <p:spPr bwMode="auto">
            <a:xfrm flipV="1">
              <a:off x="1730962" y="2731684"/>
              <a:ext cx="498593" cy="613815"/>
            </a:xfrm>
            <a:prstGeom prst="bentConnector3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cxnSp>
          <p:nvCxnSpPr>
            <p:cNvPr id="30" name="カギ線コネクタ 29"/>
            <p:cNvCxnSpPr>
              <a:stCxn id="18" idx="3"/>
              <a:endCxn id="21" idx="1"/>
            </p:cNvCxnSpPr>
            <p:nvPr/>
          </p:nvCxnSpPr>
          <p:spPr bwMode="auto">
            <a:xfrm>
              <a:off x="1730962" y="3345499"/>
              <a:ext cx="498593" cy="623526"/>
            </a:xfrm>
            <a:prstGeom prst="bentConnector3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cxnSp>
          <p:nvCxnSpPr>
            <p:cNvPr id="32" name="直線コネクタ 31"/>
            <p:cNvCxnSpPr/>
            <p:nvPr/>
          </p:nvCxnSpPr>
          <p:spPr bwMode="auto">
            <a:xfrm flipV="1">
              <a:off x="3872743" y="2726829"/>
              <a:ext cx="3069924" cy="4855"/>
            </a:xfrm>
            <a:prstGeom prst="line">
              <a:avLst/>
            </a:prstGeom>
            <a:noFill/>
            <a:ln w="444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カギ線コネクタ 38"/>
            <p:cNvCxnSpPr>
              <a:stCxn id="21" idx="3"/>
            </p:cNvCxnSpPr>
            <p:nvPr/>
          </p:nvCxnSpPr>
          <p:spPr bwMode="auto">
            <a:xfrm flipV="1">
              <a:off x="3868195" y="2726830"/>
              <a:ext cx="2368917" cy="1242195"/>
            </a:xfrm>
            <a:prstGeom prst="bentConnector3">
              <a:avLst>
                <a:gd name="adj1" fmla="val 100154"/>
              </a:avLst>
            </a:prstGeom>
            <a:noFill/>
            <a:ln w="444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45" name="図形グループ 44"/>
            <p:cNvGrpSpPr/>
            <p:nvPr/>
          </p:nvGrpSpPr>
          <p:grpSpPr>
            <a:xfrm>
              <a:off x="6063074" y="2554712"/>
              <a:ext cx="348074" cy="353943"/>
              <a:chOff x="6063074" y="2554712"/>
              <a:chExt cx="348074" cy="353943"/>
            </a:xfrm>
          </p:grpSpPr>
          <p:sp>
            <p:nvSpPr>
              <p:cNvPr id="35" name="正方形/長方形 34"/>
              <p:cNvSpPr/>
              <p:nvPr/>
            </p:nvSpPr>
            <p:spPr bwMode="auto">
              <a:xfrm>
                <a:off x="6063074" y="2554712"/>
                <a:ext cx="348074" cy="353943"/>
              </a:xfrm>
              <a:prstGeom prst="rect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ゴシック" charset="-128"/>
                  <a:cs typeface="ＭＳ ゴシック" charset="-128"/>
                </a:endParaRPr>
              </a:p>
            </p:txBody>
          </p:sp>
          <p:cxnSp>
            <p:nvCxnSpPr>
              <p:cNvPr id="37" name="直線コネクタ 36"/>
              <p:cNvCxnSpPr/>
              <p:nvPr/>
            </p:nvCxnSpPr>
            <p:spPr bwMode="auto">
              <a:xfrm flipH="1">
                <a:off x="6063074" y="2554712"/>
                <a:ext cx="348074" cy="353943"/>
              </a:xfrm>
              <a:prstGeom prst="line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43" name="正方形/長方形 42"/>
            <p:cNvSpPr/>
            <p:nvPr/>
          </p:nvSpPr>
          <p:spPr bwMode="auto">
            <a:xfrm>
              <a:off x="6566372" y="2555442"/>
              <a:ext cx="65852" cy="332630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grpSp>
          <p:nvGrpSpPr>
            <p:cNvPr id="46" name="図形グループ 45"/>
            <p:cNvGrpSpPr/>
            <p:nvPr/>
          </p:nvGrpSpPr>
          <p:grpSpPr>
            <a:xfrm>
              <a:off x="6768630" y="2534296"/>
              <a:ext cx="348074" cy="374359"/>
              <a:chOff x="6063074" y="2542976"/>
              <a:chExt cx="348074" cy="374359"/>
            </a:xfrm>
          </p:grpSpPr>
          <p:sp>
            <p:nvSpPr>
              <p:cNvPr id="47" name="正方形/長方形 46"/>
              <p:cNvSpPr/>
              <p:nvPr/>
            </p:nvSpPr>
            <p:spPr bwMode="auto">
              <a:xfrm>
                <a:off x="6063074" y="2554712"/>
                <a:ext cx="348074" cy="353943"/>
              </a:xfrm>
              <a:prstGeom prst="rect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ゴシック" charset="-128"/>
                  <a:cs typeface="ＭＳ ゴシック" charset="-128"/>
                </a:endParaRPr>
              </a:p>
            </p:txBody>
          </p:sp>
          <p:cxnSp>
            <p:nvCxnSpPr>
              <p:cNvPr id="48" name="直線コネクタ 47"/>
              <p:cNvCxnSpPr/>
              <p:nvPr/>
            </p:nvCxnSpPr>
            <p:spPr bwMode="auto">
              <a:xfrm>
                <a:off x="6063074" y="2542976"/>
                <a:ext cx="348074" cy="374359"/>
              </a:xfrm>
              <a:prstGeom prst="line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50" name="テキスト ボックス 49"/>
            <p:cNvSpPr txBox="1"/>
            <p:nvPr/>
          </p:nvSpPr>
          <p:spPr>
            <a:xfrm>
              <a:off x="7619999" y="3345499"/>
              <a:ext cx="1241779" cy="707886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 smtClean="0"/>
                <a:t>Balanced detector</a:t>
              </a:r>
              <a:endParaRPr kumimoji="1" lang="ja-JP" altLang="en-US" dirty="0"/>
            </a:p>
          </p:txBody>
        </p:sp>
        <p:sp>
          <p:nvSpPr>
            <p:cNvPr id="57" name="テキスト ボックス 56"/>
            <p:cNvSpPr txBox="1"/>
            <p:nvPr/>
          </p:nvSpPr>
          <p:spPr>
            <a:xfrm>
              <a:off x="5953170" y="2229555"/>
              <a:ext cx="5439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 smtClean="0"/>
                <a:t>PBS</a:t>
              </a:r>
              <a:endParaRPr kumimoji="1" lang="ja-JP" altLang="en-US" sz="1400" dirty="0"/>
            </a:p>
          </p:txBody>
        </p:sp>
        <p:sp>
          <p:nvSpPr>
            <p:cNvPr id="58" name="テキスト ボックス 57"/>
            <p:cNvSpPr txBox="1"/>
            <p:nvPr/>
          </p:nvSpPr>
          <p:spPr>
            <a:xfrm>
              <a:off x="6670710" y="2226519"/>
              <a:ext cx="5439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 smtClean="0"/>
                <a:t>PBS</a:t>
              </a:r>
              <a:endParaRPr kumimoji="1" lang="ja-JP" altLang="en-US" sz="1400" dirty="0"/>
            </a:p>
          </p:txBody>
        </p:sp>
        <p:sp>
          <p:nvSpPr>
            <p:cNvPr id="59" name="テキスト ボックス 58"/>
            <p:cNvSpPr txBox="1"/>
            <p:nvPr/>
          </p:nvSpPr>
          <p:spPr>
            <a:xfrm>
              <a:off x="6396941" y="2894110"/>
              <a:ext cx="4329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dirty="0" smtClean="0">
                  <a:latin typeface="Symbol" charset="2"/>
                  <a:cs typeface="Symbol" charset="2"/>
                </a:rPr>
                <a:t>l</a:t>
              </a:r>
              <a:r>
                <a:rPr kumimoji="1" lang="en-US" altLang="ja-JP" sz="1400" dirty="0" smtClean="0"/>
                <a:t>/2</a:t>
              </a:r>
              <a:endParaRPr kumimoji="1" lang="ja-JP" altLang="en-US" sz="1400" dirty="0"/>
            </a:p>
          </p:txBody>
        </p:sp>
        <p:cxnSp>
          <p:nvCxnSpPr>
            <p:cNvPr id="61" name="直線コネクタ 60"/>
            <p:cNvCxnSpPr/>
            <p:nvPr/>
          </p:nvCxnSpPr>
          <p:spPr bwMode="auto">
            <a:xfrm>
              <a:off x="6806258" y="3624489"/>
              <a:ext cx="198000" cy="198000"/>
            </a:xfrm>
            <a:prstGeom prst="line">
              <a:avLst/>
            </a:prstGeom>
            <a:noFill/>
            <a:ln w="444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2" name="直線コネクタ 61"/>
            <p:cNvCxnSpPr/>
            <p:nvPr/>
          </p:nvCxnSpPr>
          <p:spPr bwMode="auto">
            <a:xfrm>
              <a:off x="7860335" y="2601445"/>
              <a:ext cx="198000" cy="198000"/>
            </a:xfrm>
            <a:prstGeom prst="line">
              <a:avLst/>
            </a:prstGeom>
            <a:noFill/>
            <a:ln w="444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3" name="直線コネクタ 62"/>
            <p:cNvCxnSpPr/>
            <p:nvPr/>
          </p:nvCxnSpPr>
          <p:spPr bwMode="auto">
            <a:xfrm rot="5400000">
              <a:off x="6166332" y="3879432"/>
              <a:ext cx="198000" cy="198000"/>
            </a:xfrm>
            <a:prstGeom prst="line">
              <a:avLst/>
            </a:prstGeom>
            <a:noFill/>
            <a:ln w="444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4" name="テキスト ボックス 63"/>
            <p:cNvSpPr txBox="1"/>
            <p:nvPr/>
          </p:nvSpPr>
          <p:spPr>
            <a:xfrm>
              <a:off x="3857043" y="2444758"/>
              <a:ext cx="10321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i="1" dirty="0" smtClean="0"/>
                <a:t>OSC output</a:t>
              </a:r>
              <a:endParaRPr kumimoji="1" lang="ja-JP" altLang="en-US" sz="1200" i="1" dirty="0"/>
            </a:p>
          </p:txBody>
        </p:sp>
        <p:sp>
          <p:nvSpPr>
            <p:cNvPr id="65" name="テキスト ボックス 64"/>
            <p:cNvSpPr txBox="1"/>
            <p:nvPr/>
          </p:nvSpPr>
          <p:spPr>
            <a:xfrm>
              <a:off x="3872742" y="3944327"/>
              <a:ext cx="10321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i="1" dirty="0" smtClean="0"/>
                <a:t>OSC output</a:t>
              </a:r>
              <a:endParaRPr kumimoji="1" lang="ja-JP" altLang="en-US" sz="1200" i="1" dirty="0"/>
            </a:p>
          </p:txBody>
        </p:sp>
      </p:grpSp>
      <p:cxnSp>
        <p:nvCxnSpPr>
          <p:cNvPr id="77" name="カギ線コネクタ 76"/>
          <p:cNvCxnSpPr/>
          <p:nvPr/>
        </p:nvCxnSpPr>
        <p:spPr bwMode="auto">
          <a:xfrm rot="10800000" flipH="1">
            <a:off x="2245560" y="2912463"/>
            <a:ext cx="1633781" cy="12700"/>
          </a:xfrm>
          <a:prstGeom prst="bentConnector5">
            <a:avLst>
              <a:gd name="adj1" fmla="val -173"/>
              <a:gd name="adj2" fmla="val 10290661"/>
              <a:gd name="adj3" fmla="val 100173"/>
            </a:avLst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4" name="直線コネクタ 83"/>
          <p:cNvCxnSpPr/>
          <p:nvPr/>
        </p:nvCxnSpPr>
        <p:spPr bwMode="auto">
          <a:xfrm flipV="1">
            <a:off x="2245560" y="2105762"/>
            <a:ext cx="1633781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5" name="テキスト ボックス 84"/>
          <p:cNvSpPr txBox="1"/>
          <p:nvPr/>
        </p:nvSpPr>
        <p:spPr>
          <a:xfrm>
            <a:off x="2622784" y="2130189"/>
            <a:ext cx="8643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EDFA</a:t>
            </a:r>
            <a:endParaRPr kumimoji="1" lang="ja-JP" altLang="en-US" dirty="0"/>
          </a:p>
        </p:txBody>
      </p:sp>
      <p:sp>
        <p:nvSpPr>
          <p:cNvPr id="86" name="テキスト ボックス 85"/>
          <p:cNvSpPr txBox="1"/>
          <p:nvPr/>
        </p:nvSpPr>
        <p:spPr>
          <a:xfrm>
            <a:off x="2413488" y="1639802"/>
            <a:ext cx="13397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XPS 1500</a:t>
            </a:r>
            <a:endParaRPr kumimoji="1" lang="ja-JP" altLang="en-US" dirty="0"/>
          </a:p>
        </p:txBody>
      </p:sp>
      <p:cxnSp>
        <p:nvCxnSpPr>
          <p:cNvPr id="87" name="カギ線コネクタ 86"/>
          <p:cNvCxnSpPr/>
          <p:nvPr/>
        </p:nvCxnSpPr>
        <p:spPr bwMode="auto">
          <a:xfrm rot="10800000" flipH="1">
            <a:off x="2241526" y="4184605"/>
            <a:ext cx="1633781" cy="12700"/>
          </a:xfrm>
          <a:prstGeom prst="bentConnector5">
            <a:avLst>
              <a:gd name="adj1" fmla="val -173"/>
              <a:gd name="adj2" fmla="val -10079709"/>
              <a:gd name="adj3" fmla="val 100173"/>
            </a:avLst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4" name="直線コネクタ 93"/>
          <p:cNvCxnSpPr/>
          <p:nvPr/>
        </p:nvCxnSpPr>
        <p:spPr bwMode="auto">
          <a:xfrm flipV="1">
            <a:off x="2245560" y="4976902"/>
            <a:ext cx="1633781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5" name="テキスト ボックス 94"/>
          <p:cNvSpPr txBox="1"/>
          <p:nvPr/>
        </p:nvSpPr>
        <p:spPr>
          <a:xfrm>
            <a:off x="2632191" y="4527842"/>
            <a:ext cx="8643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EDFA</a:t>
            </a:r>
            <a:endParaRPr kumimoji="1" lang="ja-JP" altLang="en-US" dirty="0"/>
          </a:p>
        </p:txBody>
      </p:sp>
      <p:sp>
        <p:nvSpPr>
          <p:cNvPr id="96" name="テキスト ボックス 95"/>
          <p:cNvSpPr txBox="1"/>
          <p:nvPr/>
        </p:nvSpPr>
        <p:spPr>
          <a:xfrm>
            <a:off x="2413488" y="5028352"/>
            <a:ext cx="13397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XPS 1500</a:t>
            </a:r>
            <a:endParaRPr kumimoji="1" lang="ja-JP" altLang="en-US" dirty="0"/>
          </a:p>
        </p:txBody>
      </p:sp>
      <p:cxnSp>
        <p:nvCxnSpPr>
          <p:cNvPr id="101" name="カギ線コネクタ 100"/>
          <p:cNvCxnSpPr/>
          <p:nvPr/>
        </p:nvCxnSpPr>
        <p:spPr bwMode="auto">
          <a:xfrm rot="16200000" flipV="1">
            <a:off x="1259162" y="4246660"/>
            <a:ext cx="1339394" cy="625330"/>
          </a:xfrm>
          <a:prstGeom prst="bentConnector3">
            <a:avLst>
              <a:gd name="adj1" fmla="val 132"/>
            </a:avLst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104" name="カギ線コネクタ 103"/>
          <p:cNvCxnSpPr/>
          <p:nvPr/>
        </p:nvCxnSpPr>
        <p:spPr bwMode="auto">
          <a:xfrm rot="5400000">
            <a:off x="1277982" y="2218199"/>
            <a:ext cx="1301757" cy="625330"/>
          </a:xfrm>
          <a:prstGeom prst="bentConnector3">
            <a:avLst>
              <a:gd name="adj1" fmla="val 136"/>
            </a:avLst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107" name="テキスト ボックス 106"/>
          <p:cNvSpPr txBox="1"/>
          <p:nvPr/>
        </p:nvSpPr>
        <p:spPr>
          <a:xfrm>
            <a:off x="1683762" y="4905121"/>
            <a:ext cx="4702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i="1" dirty="0" err="1" smtClean="0"/>
              <a:t>f</a:t>
            </a:r>
            <a:r>
              <a:rPr lang="en-US" altLang="ja-JP" sz="1400" i="1" baseline="-25000" dirty="0" err="1" smtClean="0"/>
              <a:t>ceo</a:t>
            </a:r>
            <a:endParaRPr kumimoji="1" lang="ja-JP" altLang="en-US" sz="1400" i="1" dirty="0"/>
          </a:p>
        </p:txBody>
      </p:sp>
      <p:sp>
        <p:nvSpPr>
          <p:cNvPr id="108" name="テキスト ボックス 107"/>
          <p:cNvSpPr txBox="1"/>
          <p:nvPr/>
        </p:nvSpPr>
        <p:spPr>
          <a:xfrm>
            <a:off x="1683762" y="1565389"/>
            <a:ext cx="4702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i="1" dirty="0" err="1" smtClean="0"/>
              <a:t>f</a:t>
            </a:r>
            <a:r>
              <a:rPr lang="en-US" altLang="ja-JP" sz="1400" i="1" baseline="-25000" dirty="0" err="1" smtClean="0"/>
              <a:t>ceo</a:t>
            </a:r>
            <a:endParaRPr kumimoji="1" lang="ja-JP" altLang="en-US" sz="1400" i="1" dirty="0"/>
          </a:p>
        </p:txBody>
      </p:sp>
      <p:sp>
        <p:nvSpPr>
          <p:cNvPr id="109" name="テキスト ボックス 108"/>
          <p:cNvSpPr txBox="1"/>
          <p:nvPr/>
        </p:nvSpPr>
        <p:spPr>
          <a:xfrm>
            <a:off x="8092585" y="2995389"/>
            <a:ext cx="1892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 err="1" smtClean="0"/>
              <a:t>Thorlab</a:t>
            </a:r>
            <a:r>
              <a:rPr kumimoji="1" lang="en-US" altLang="ja-JP" sz="1400" dirty="0" smtClean="0"/>
              <a:t> PDB 430C </a:t>
            </a:r>
            <a:r>
              <a:rPr lang="en-US" altLang="ja-JP" sz="1400" dirty="0" smtClean="0"/>
              <a:t>Bandwidth: 350MHz</a:t>
            </a:r>
            <a:endParaRPr kumimoji="1" lang="ja-JP" altLang="en-US" sz="1400" dirty="0"/>
          </a:p>
        </p:txBody>
      </p:sp>
      <p:sp>
        <p:nvSpPr>
          <p:cNvPr id="111" name="テキスト ボックス 110"/>
          <p:cNvSpPr txBox="1"/>
          <p:nvPr/>
        </p:nvSpPr>
        <p:spPr>
          <a:xfrm>
            <a:off x="7929234" y="4519788"/>
            <a:ext cx="655047" cy="40011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LPF</a:t>
            </a:r>
            <a:endParaRPr kumimoji="1" lang="ja-JP" altLang="en-US" dirty="0"/>
          </a:p>
        </p:txBody>
      </p:sp>
      <p:sp>
        <p:nvSpPr>
          <p:cNvPr id="112" name="テキスト ボックス 111"/>
          <p:cNvSpPr txBox="1"/>
          <p:nvPr/>
        </p:nvSpPr>
        <p:spPr>
          <a:xfrm>
            <a:off x="6285467" y="5842906"/>
            <a:ext cx="1120820" cy="400110"/>
          </a:xfrm>
          <a:prstGeom prst="rect">
            <a:avLst/>
          </a:prstGeom>
          <a:ln w="28575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Digitizer</a:t>
            </a:r>
            <a:endParaRPr kumimoji="1" lang="ja-JP" altLang="en-US" dirty="0"/>
          </a:p>
        </p:txBody>
      </p:sp>
      <p:cxnSp>
        <p:nvCxnSpPr>
          <p:cNvPr id="115" name="直線矢印コネクタ 114"/>
          <p:cNvCxnSpPr>
            <a:stCxn id="50" idx="2"/>
            <a:endCxn id="111" idx="0"/>
          </p:cNvCxnSpPr>
          <p:nvPr/>
        </p:nvCxnSpPr>
        <p:spPr bwMode="auto">
          <a:xfrm flipH="1">
            <a:off x="8256758" y="4243571"/>
            <a:ext cx="136" cy="276217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117" name="直線矢印コネクタ 116"/>
          <p:cNvCxnSpPr>
            <a:endCxn id="88" idx="0"/>
          </p:cNvCxnSpPr>
          <p:nvPr/>
        </p:nvCxnSpPr>
        <p:spPr bwMode="auto">
          <a:xfrm>
            <a:off x="8256757" y="4905121"/>
            <a:ext cx="1333" cy="352637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118" name="テキスト ボックス 117"/>
          <p:cNvSpPr txBox="1"/>
          <p:nvPr/>
        </p:nvSpPr>
        <p:spPr>
          <a:xfrm>
            <a:off x="8517928" y="4410911"/>
            <a:ext cx="1115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 smtClean="0"/>
              <a:t>Bandwidth: 100MHz</a:t>
            </a:r>
            <a:endParaRPr kumimoji="1" lang="ja-JP" altLang="en-US" sz="14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36068" y="1116386"/>
            <a:ext cx="6448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800" i="1" dirty="0" smtClean="0">
                <a:solidFill>
                  <a:srgbClr val="006600"/>
                </a:solidFill>
              </a:rPr>
              <a:t>Laser A</a:t>
            </a:r>
            <a:r>
              <a:rPr lang="en-US" altLang="ja-JP" sz="1800" dirty="0" smtClean="0">
                <a:solidFill>
                  <a:srgbClr val="006600"/>
                </a:solidFill>
              </a:rPr>
              <a:t>=250,000,000Hz, </a:t>
            </a:r>
            <a:r>
              <a:rPr lang="en-US" altLang="ja-JP" sz="1800" i="1" dirty="0" smtClean="0">
                <a:solidFill>
                  <a:srgbClr val="006600"/>
                </a:solidFill>
              </a:rPr>
              <a:t>Laser B</a:t>
            </a:r>
            <a:r>
              <a:rPr lang="en-US" altLang="ja-JP" sz="1800" dirty="0" smtClean="0">
                <a:solidFill>
                  <a:srgbClr val="006600"/>
                </a:solidFill>
              </a:rPr>
              <a:t>=249,999,370Hz, </a:t>
            </a:r>
            <a:r>
              <a:rPr lang="en-US" altLang="ja-JP" sz="1800" dirty="0" err="1" smtClean="0">
                <a:solidFill>
                  <a:srgbClr val="006600"/>
                </a:solidFill>
                <a:latin typeface="Symbol" charset="2"/>
                <a:cs typeface="Symbol" charset="2"/>
              </a:rPr>
              <a:t>D</a:t>
            </a:r>
            <a:r>
              <a:rPr lang="en-US" altLang="ja-JP" sz="1800" dirty="0" err="1" smtClean="0">
                <a:solidFill>
                  <a:srgbClr val="006600"/>
                </a:solidFill>
              </a:rPr>
              <a:t>f</a:t>
            </a:r>
            <a:r>
              <a:rPr lang="en-US" altLang="ja-JP" sz="1800" dirty="0" smtClean="0">
                <a:solidFill>
                  <a:srgbClr val="006600"/>
                </a:solidFill>
              </a:rPr>
              <a:t>=630Hz </a:t>
            </a:r>
            <a:endParaRPr kumimoji="1" lang="ja-JP" altLang="en-US" sz="1800" dirty="0">
              <a:solidFill>
                <a:srgbClr val="006600"/>
              </a:solidFill>
            </a:endParaRPr>
          </a:p>
        </p:txBody>
      </p:sp>
      <p:grpSp>
        <p:nvGrpSpPr>
          <p:cNvPr id="24" name="図形グループ 23"/>
          <p:cNvGrpSpPr/>
          <p:nvPr/>
        </p:nvGrpSpPr>
        <p:grpSpPr>
          <a:xfrm>
            <a:off x="1445926" y="6024147"/>
            <a:ext cx="331006" cy="331200"/>
            <a:chOff x="1380077" y="6024147"/>
            <a:chExt cx="331006" cy="331200"/>
          </a:xfrm>
        </p:grpSpPr>
        <p:sp>
          <p:nvSpPr>
            <p:cNvPr id="5" name="円/楕円 4"/>
            <p:cNvSpPr>
              <a:spLocks noChangeAspect="1"/>
            </p:cNvSpPr>
            <p:nvPr/>
          </p:nvSpPr>
          <p:spPr bwMode="auto">
            <a:xfrm>
              <a:off x="1380077" y="6024147"/>
              <a:ext cx="331006" cy="331200"/>
            </a:xfrm>
            <a:prstGeom prst="ellips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cxnSp>
          <p:nvCxnSpPr>
            <p:cNvPr id="7" name="直線コネクタ 6"/>
            <p:cNvCxnSpPr>
              <a:stCxn id="5" idx="7"/>
              <a:endCxn id="5" idx="3"/>
            </p:cNvCxnSpPr>
            <p:nvPr/>
          </p:nvCxnSpPr>
          <p:spPr bwMode="auto">
            <a:xfrm flipH="1">
              <a:off x="1428552" y="6072650"/>
              <a:ext cx="234056" cy="234194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直線コネクタ 8"/>
            <p:cNvCxnSpPr>
              <a:stCxn id="5" idx="1"/>
              <a:endCxn id="5" idx="5"/>
            </p:cNvCxnSpPr>
            <p:nvPr/>
          </p:nvCxnSpPr>
          <p:spPr bwMode="auto">
            <a:xfrm>
              <a:off x="1428552" y="6072650"/>
              <a:ext cx="234056" cy="234194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15" name="カギ線コネクタ 14"/>
          <p:cNvCxnSpPr>
            <a:endCxn id="5" idx="2"/>
          </p:cNvCxnSpPr>
          <p:nvPr/>
        </p:nvCxnSpPr>
        <p:spPr bwMode="auto">
          <a:xfrm rot="5400000">
            <a:off x="-622959" y="3948873"/>
            <a:ext cx="4309761" cy="171987"/>
          </a:xfrm>
          <a:prstGeom prst="bentConnector4">
            <a:avLst>
              <a:gd name="adj1" fmla="val 57"/>
              <a:gd name="adj2" fmla="val 768961"/>
            </a:avLst>
          </a:prstGeom>
          <a:noFill/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 w="lg" len="lg"/>
          </a:ln>
          <a:effectLst/>
        </p:spPr>
      </p:cxnSp>
      <p:sp>
        <p:nvSpPr>
          <p:cNvPr id="22" name="テキスト ボックス 21"/>
          <p:cNvSpPr txBox="1"/>
          <p:nvPr/>
        </p:nvSpPr>
        <p:spPr>
          <a:xfrm>
            <a:off x="345260" y="5879666"/>
            <a:ext cx="7533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solidFill>
                  <a:srgbClr val="0000FF"/>
                </a:solidFill>
              </a:rPr>
              <a:t>25MHz</a:t>
            </a:r>
            <a:endParaRPr kumimoji="1" lang="ja-JP" altLang="en-US" sz="1400" dirty="0">
              <a:solidFill>
                <a:srgbClr val="0000FF"/>
              </a:solidFill>
            </a:endParaRPr>
          </a:p>
        </p:txBody>
      </p:sp>
      <p:cxnSp>
        <p:nvCxnSpPr>
          <p:cNvPr id="40" name="直線矢印コネクタ 39"/>
          <p:cNvCxnSpPr>
            <a:endCxn id="5" idx="0"/>
          </p:cNvCxnSpPr>
          <p:nvPr/>
        </p:nvCxnSpPr>
        <p:spPr bwMode="auto">
          <a:xfrm flipH="1">
            <a:off x="1611429" y="5212897"/>
            <a:ext cx="6486" cy="81125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triangle" w="lg" len="lg"/>
          </a:ln>
          <a:effectLst/>
        </p:spPr>
      </p:cxnSp>
      <p:sp>
        <p:nvSpPr>
          <p:cNvPr id="41" name="テキスト ボックス 40"/>
          <p:cNvSpPr txBox="1"/>
          <p:nvPr/>
        </p:nvSpPr>
        <p:spPr>
          <a:xfrm>
            <a:off x="856503" y="5389765"/>
            <a:ext cx="7533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20MHz</a:t>
            </a:r>
            <a:endParaRPr kumimoji="1" lang="ja-JP" altLang="en-US" sz="1400" dirty="0"/>
          </a:p>
        </p:txBody>
      </p:sp>
      <p:cxnSp>
        <p:nvCxnSpPr>
          <p:cNvPr id="53" name="カギ線コネクタ 52"/>
          <p:cNvCxnSpPr>
            <a:stCxn id="5" idx="6"/>
            <a:endCxn id="88" idx="2"/>
          </p:cNvCxnSpPr>
          <p:nvPr/>
        </p:nvCxnSpPr>
        <p:spPr bwMode="auto">
          <a:xfrm flipV="1">
            <a:off x="1776933" y="5423357"/>
            <a:ext cx="6315654" cy="766390"/>
          </a:xfrm>
          <a:prstGeom prst="bentConnector3">
            <a:avLst/>
          </a:prstGeom>
          <a:noFill/>
          <a:ln w="28575" cap="flat" cmpd="sng" algn="ctr">
            <a:solidFill>
              <a:srgbClr val="0066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grpSp>
        <p:nvGrpSpPr>
          <p:cNvPr id="83" name="図形グループ 82"/>
          <p:cNvGrpSpPr/>
          <p:nvPr/>
        </p:nvGrpSpPr>
        <p:grpSpPr>
          <a:xfrm>
            <a:off x="8092587" y="5257757"/>
            <a:ext cx="331006" cy="331200"/>
            <a:chOff x="1380077" y="6024147"/>
            <a:chExt cx="331006" cy="331200"/>
          </a:xfrm>
        </p:grpSpPr>
        <p:sp>
          <p:nvSpPr>
            <p:cNvPr id="88" name="円/楕円 87"/>
            <p:cNvSpPr>
              <a:spLocks noChangeAspect="1"/>
            </p:cNvSpPr>
            <p:nvPr/>
          </p:nvSpPr>
          <p:spPr bwMode="auto">
            <a:xfrm>
              <a:off x="1380077" y="6024147"/>
              <a:ext cx="331006" cy="331200"/>
            </a:xfrm>
            <a:prstGeom prst="ellips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cxnSp>
          <p:nvCxnSpPr>
            <p:cNvPr id="89" name="直線コネクタ 88"/>
            <p:cNvCxnSpPr>
              <a:stCxn id="88" idx="7"/>
              <a:endCxn id="88" idx="3"/>
            </p:cNvCxnSpPr>
            <p:nvPr/>
          </p:nvCxnSpPr>
          <p:spPr bwMode="auto">
            <a:xfrm flipH="1">
              <a:off x="1428552" y="6072650"/>
              <a:ext cx="234056" cy="234194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0" name="直線コネクタ 89"/>
            <p:cNvCxnSpPr>
              <a:stCxn id="88" idx="1"/>
              <a:endCxn id="88" idx="5"/>
            </p:cNvCxnSpPr>
            <p:nvPr/>
          </p:nvCxnSpPr>
          <p:spPr bwMode="auto">
            <a:xfrm>
              <a:off x="1428552" y="6072650"/>
              <a:ext cx="234056" cy="234194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69" name="テキスト ボックス 68"/>
          <p:cNvSpPr txBox="1"/>
          <p:nvPr/>
        </p:nvSpPr>
        <p:spPr>
          <a:xfrm>
            <a:off x="1827284" y="5842906"/>
            <a:ext cx="6534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5MHz</a:t>
            </a:r>
            <a:r>
              <a:rPr kumimoji="1" lang="ja-JP" altLang="en-US" dirty="0" smtClean="0"/>
              <a:t>　</a:t>
            </a:r>
            <a:endParaRPr kumimoji="1" lang="ja-JP" altLang="en-US" dirty="0"/>
          </a:p>
        </p:txBody>
      </p:sp>
      <p:sp>
        <p:nvSpPr>
          <p:cNvPr id="97" name="テキスト ボックス 96"/>
          <p:cNvSpPr txBox="1"/>
          <p:nvPr/>
        </p:nvSpPr>
        <p:spPr>
          <a:xfrm>
            <a:off x="7930568" y="5834367"/>
            <a:ext cx="655047" cy="40011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LPF</a:t>
            </a:r>
            <a:endParaRPr kumimoji="1" lang="ja-JP" altLang="en-US" dirty="0"/>
          </a:p>
        </p:txBody>
      </p:sp>
      <p:sp>
        <p:nvSpPr>
          <p:cNvPr id="98" name="テキスト ボックス 97"/>
          <p:cNvSpPr txBox="1"/>
          <p:nvPr/>
        </p:nvSpPr>
        <p:spPr>
          <a:xfrm>
            <a:off x="8517928" y="5781351"/>
            <a:ext cx="1115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 smtClean="0"/>
              <a:t>Bandwidth: 100MHz</a:t>
            </a:r>
            <a:endParaRPr kumimoji="1" lang="ja-JP" altLang="en-US" sz="1400" dirty="0"/>
          </a:p>
        </p:txBody>
      </p:sp>
      <p:cxnSp>
        <p:nvCxnSpPr>
          <p:cNvPr id="74" name="直線矢印コネクタ 73"/>
          <p:cNvCxnSpPr>
            <a:stCxn id="88" idx="4"/>
            <a:endCxn id="97" idx="0"/>
          </p:cNvCxnSpPr>
          <p:nvPr/>
        </p:nvCxnSpPr>
        <p:spPr bwMode="auto">
          <a:xfrm>
            <a:off x="8258090" y="5588957"/>
            <a:ext cx="2" cy="24541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76" name="直線矢印コネクタ 75"/>
          <p:cNvCxnSpPr>
            <a:stCxn id="97" idx="1"/>
            <a:endCxn id="112" idx="3"/>
          </p:cNvCxnSpPr>
          <p:nvPr/>
        </p:nvCxnSpPr>
        <p:spPr bwMode="auto">
          <a:xfrm flipH="1">
            <a:off x="7406287" y="6034422"/>
            <a:ext cx="524281" cy="8539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78" name="テキスト ボックス 77"/>
          <p:cNvSpPr txBox="1"/>
          <p:nvPr/>
        </p:nvSpPr>
        <p:spPr>
          <a:xfrm>
            <a:off x="164745" y="6183383"/>
            <a:ext cx="12623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i="1" dirty="0" smtClean="0">
                <a:solidFill>
                  <a:srgbClr val="0000FF"/>
                </a:solidFill>
              </a:rPr>
              <a:t>Free-running</a:t>
            </a:r>
            <a:endParaRPr kumimoji="1" lang="ja-JP" altLang="en-US" sz="1400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1878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42950" y="487303"/>
            <a:ext cx="8420100" cy="1143000"/>
          </a:xfrm>
        </p:spPr>
        <p:txBody>
          <a:bodyPr/>
          <a:lstStyle/>
          <a:p>
            <a:r>
              <a:rPr lang="en-US" altLang="ja-JP" i="1" dirty="0" err="1"/>
              <a:t>f</a:t>
            </a:r>
            <a:r>
              <a:rPr lang="en-US" altLang="ja-JP" i="1" baseline="-25000" dirty="0" err="1"/>
              <a:t>CEO</a:t>
            </a:r>
            <a:r>
              <a:rPr lang="ja-JP" altLang="ja-JP" dirty="0"/>
              <a:t>の揺らぎ補償実験 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EF48D-AEE9-EA4C-B8EA-5DF7E9630328}" type="slidenum">
              <a:rPr lang="en-US" altLang="ja-JP" smtClean="0"/>
              <a:pPr/>
              <a:t>14</a:t>
            </a:fld>
            <a:endParaRPr lang="en-US" altLang="ja-JP" dirty="0"/>
          </a:p>
        </p:txBody>
      </p:sp>
      <p:pic>
        <p:nvPicPr>
          <p:cNvPr id="7" name="コンテンツ プレースホルダー 6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38" b="11138"/>
          <a:stretch>
            <a:fillRect/>
          </a:stretch>
        </p:blipFill>
        <p:spPr>
          <a:xfrm>
            <a:off x="507766" y="2325756"/>
            <a:ext cx="8420100" cy="4114800"/>
          </a:xfrm>
          <a:prstGeom prst="rect">
            <a:avLst/>
          </a:prstGeom>
        </p:spPr>
      </p:pic>
      <p:sp>
        <p:nvSpPr>
          <p:cNvPr id="9" name="正方形/長方形 8"/>
          <p:cNvSpPr/>
          <p:nvPr/>
        </p:nvSpPr>
        <p:spPr>
          <a:xfrm>
            <a:off x="507765" y="1846407"/>
            <a:ext cx="92100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ja-JP" sz="1800" dirty="0" smtClean="0"/>
              <a:t>エラー</a:t>
            </a:r>
            <a:r>
              <a:rPr lang="ja-JP" altLang="ja-JP" sz="1800" dirty="0"/>
              <a:t>信号とミキシング</a:t>
            </a:r>
            <a:r>
              <a:rPr lang="ja-JP" altLang="ja-JP" sz="1800" dirty="0" smtClean="0"/>
              <a:t>する前</a:t>
            </a:r>
            <a:r>
              <a:rPr lang="ja-JP" altLang="ja-JP" sz="1800" dirty="0"/>
              <a:t>の光コム干渉信号</a:t>
            </a:r>
            <a:r>
              <a:rPr lang="en-US" altLang="ja-JP" sz="1800" dirty="0"/>
              <a:t>(</a:t>
            </a:r>
            <a:r>
              <a:rPr lang="ja-JP" altLang="ja-JP" sz="1800" dirty="0"/>
              <a:t>差周波：</a:t>
            </a:r>
            <a:r>
              <a:rPr lang="en-US" altLang="ja-JP" sz="1800" dirty="0" smtClean="0"/>
              <a:t>6</a:t>
            </a:r>
            <a:r>
              <a:rPr lang="en-US" altLang="ja-JP" sz="1800" dirty="0"/>
              <a:t>3</a:t>
            </a:r>
            <a:r>
              <a:rPr lang="en-US" altLang="ja-JP" sz="1800" dirty="0" smtClean="0"/>
              <a:t>0Hz</a:t>
            </a:r>
            <a:r>
              <a:rPr lang="en-US" altLang="ja-JP" sz="1800" dirty="0"/>
              <a:t>)</a:t>
            </a:r>
            <a:r>
              <a:rPr lang="ja-JP" altLang="ja-JP" sz="1800" dirty="0"/>
              <a:t>： </a:t>
            </a:r>
            <a:endParaRPr lang="ja-JP" altLang="en-US" sz="1800" dirty="0"/>
          </a:p>
        </p:txBody>
      </p:sp>
      <p:grpSp>
        <p:nvGrpSpPr>
          <p:cNvPr id="12" name="図形グループ 11"/>
          <p:cNvGrpSpPr/>
          <p:nvPr/>
        </p:nvGrpSpPr>
        <p:grpSpPr>
          <a:xfrm>
            <a:off x="507768" y="1630304"/>
            <a:ext cx="8420101" cy="5152961"/>
            <a:chOff x="507764" y="1775518"/>
            <a:chExt cx="8420101" cy="5152961"/>
          </a:xfrm>
        </p:grpSpPr>
        <p:pic>
          <p:nvPicPr>
            <p:cNvPr id="10" name="図 9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765" y="1775518"/>
              <a:ext cx="8420100" cy="4665038"/>
            </a:xfrm>
            <a:prstGeom prst="rect">
              <a:avLst/>
            </a:prstGeom>
          </p:spPr>
        </p:pic>
        <p:sp>
          <p:nvSpPr>
            <p:cNvPr id="11" name="正方形/長方形 10"/>
            <p:cNvSpPr/>
            <p:nvPr/>
          </p:nvSpPr>
          <p:spPr>
            <a:xfrm>
              <a:off x="507764" y="6528369"/>
              <a:ext cx="300595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ja-JP" dirty="0"/>
                <a:t>ミキシングした干渉</a:t>
              </a:r>
              <a:r>
                <a:rPr lang="ja-JP" altLang="ja-JP" dirty="0" smtClean="0"/>
                <a:t>信号</a:t>
              </a:r>
              <a:endParaRPr lang="ja-JP" altLang="ja-JP" dirty="0"/>
            </a:p>
          </p:txBody>
        </p:sp>
      </p:grpSp>
    </p:spTree>
    <p:extLst>
      <p:ext uri="{BB962C8B-B14F-4D97-AF65-F5344CB8AC3E}">
        <p14:creationId xmlns:p14="http://schemas.microsoft.com/office/powerpoint/2010/main" val="131087090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974129"/>
            <a:ext cx="8420100" cy="1143000"/>
          </a:xfrm>
        </p:spPr>
        <p:txBody>
          <a:bodyPr/>
          <a:lstStyle/>
          <a:p>
            <a:pPr algn="l"/>
            <a:r>
              <a:rPr lang="ja-JP" altLang="ja-JP" sz="2000" dirty="0" smtClean="0">
                <a:solidFill>
                  <a:srgbClr val="0000FF"/>
                </a:solidFill>
              </a:rPr>
              <a:t>サンプリング・レート</a:t>
            </a:r>
            <a:r>
              <a:rPr lang="en-US" altLang="ja-JP" sz="2000" dirty="0" smtClean="0">
                <a:solidFill>
                  <a:srgbClr val="0000FF"/>
                </a:solidFill>
              </a:rPr>
              <a:t>:250MHz</a:t>
            </a:r>
            <a:r>
              <a:rPr lang="ja-JP" altLang="ja-JP" sz="2000" dirty="0" smtClean="0">
                <a:solidFill>
                  <a:srgbClr val="0000FF"/>
                </a:solidFill>
              </a:rPr>
              <a:t>、差周波：</a:t>
            </a:r>
            <a:r>
              <a:rPr lang="en-US" altLang="ja-JP" sz="2000" dirty="0" smtClean="0">
                <a:solidFill>
                  <a:srgbClr val="0000FF"/>
                </a:solidFill>
              </a:rPr>
              <a:t>630Hz</a:t>
            </a:r>
            <a:r>
              <a:rPr lang="ja-JP" altLang="ja-JP" sz="2000" dirty="0" smtClean="0">
                <a:solidFill>
                  <a:srgbClr val="0000FF"/>
                </a:solidFill>
              </a:rPr>
              <a:t>、積算回数：</a:t>
            </a:r>
            <a:r>
              <a:rPr lang="en-US" altLang="ja-JP" sz="2000" dirty="0" smtClean="0">
                <a:solidFill>
                  <a:srgbClr val="0000FF"/>
                </a:solidFill>
              </a:rPr>
              <a:t>100</a:t>
            </a:r>
            <a:r>
              <a:rPr lang="ja-JP" altLang="ja-JP" sz="2000" dirty="0" smtClean="0">
                <a:solidFill>
                  <a:srgbClr val="0000FF"/>
                </a:solidFill>
              </a:rPr>
              <a:t>回、データ点数：</a:t>
            </a:r>
            <a:r>
              <a:rPr lang="en-US" altLang="ja-JP" sz="2000" dirty="0" smtClean="0">
                <a:solidFill>
                  <a:srgbClr val="0000FF"/>
                </a:solidFill>
              </a:rPr>
              <a:t>1</a:t>
            </a:r>
            <a:r>
              <a:rPr lang="ja-JP" altLang="ja-JP" sz="2000" dirty="0" smtClean="0">
                <a:solidFill>
                  <a:srgbClr val="0000FF"/>
                </a:solidFill>
              </a:rPr>
              <a:t>×</a:t>
            </a:r>
            <a:r>
              <a:rPr lang="en-US" altLang="ja-JP" sz="2000" dirty="0" smtClean="0">
                <a:solidFill>
                  <a:srgbClr val="0000FF"/>
                </a:solidFill>
              </a:rPr>
              <a:t>10</a:t>
            </a:r>
            <a:r>
              <a:rPr lang="en-US" altLang="ja-JP" sz="2000" baseline="30000" dirty="0" smtClean="0">
                <a:solidFill>
                  <a:srgbClr val="0000FF"/>
                </a:solidFill>
              </a:rPr>
              <a:t>6</a:t>
            </a:r>
            <a:endParaRPr kumimoji="1" lang="ja-JP" altLang="en-US" sz="4000" dirty="0">
              <a:solidFill>
                <a:srgbClr val="0000F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EF48D-AEE9-EA4C-B8EA-5DF7E9630328}" type="slidenum">
              <a:rPr lang="en-US" altLang="ja-JP" smtClean="0"/>
              <a:pPr/>
              <a:t>15</a:t>
            </a:fld>
            <a:endParaRPr lang="en-US" altLang="ja-JP" dirty="0"/>
          </a:p>
        </p:txBody>
      </p:sp>
      <p:pic>
        <p:nvPicPr>
          <p:cNvPr id="5" name="図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71" y="2126545"/>
            <a:ext cx="8012359" cy="4219587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1513748" y="411660"/>
            <a:ext cx="701345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4400" i="1" dirty="0">
                <a:latin typeface="+mn-ea"/>
              </a:rPr>
              <a:t>デュアル光コムの干渉信号</a:t>
            </a:r>
            <a:endParaRPr lang="ja-JP" altLang="en-US" sz="44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091378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19381" y="1181100"/>
            <a:ext cx="8420100" cy="794456"/>
          </a:xfrm>
        </p:spPr>
        <p:txBody>
          <a:bodyPr/>
          <a:lstStyle/>
          <a:p>
            <a:pPr algn="l"/>
            <a:r>
              <a:rPr lang="ja-JP" altLang="ja-JP" sz="2000" dirty="0">
                <a:solidFill>
                  <a:srgbClr val="0000FF"/>
                </a:solidFill>
              </a:rPr>
              <a:t>サンプリング・レート</a:t>
            </a:r>
            <a:r>
              <a:rPr lang="en-US" altLang="ja-JP" sz="2000" dirty="0">
                <a:solidFill>
                  <a:srgbClr val="0000FF"/>
                </a:solidFill>
              </a:rPr>
              <a:t>:250MHz</a:t>
            </a:r>
            <a:r>
              <a:rPr lang="ja-JP" altLang="ja-JP" sz="2000" dirty="0">
                <a:solidFill>
                  <a:srgbClr val="0000FF"/>
                </a:solidFill>
              </a:rPr>
              <a:t>、差周波：</a:t>
            </a:r>
            <a:r>
              <a:rPr lang="en-US" altLang="ja-JP" sz="2000" dirty="0" smtClean="0">
                <a:solidFill>
                  <a:srgbClr val="0000FF"/>
                </a:solidFill>
              </a:rPr>
              <a:t>630Hz</a:t>
            </a:r>
            <a:r>
              <a:rPr lang="ja-JP" altLang="ja-JP" sz="2000" dirty="0">
                <a:solidFill>
                  <a:srgbClr val="0000FF"/>
                </a:solidFill>
              </a:rPr>
              <a:t>、積算回数：</a:t>
            </a:r>
            <a:r>
              <a:rPr lang="en-US" altLang="ja-JP" sz="2000" dirty="0">
                <a:solidFill>
                  <a:srgbClr val="0000FF"/>
                </a:solidFill>
              </a:rPr>
              <a:t>100</a:t>
            </a:r>
            <a:r>
              <a:rPr lang="ja-JP" altLang="ja-JP" sz="2000" dirty="0">
                <a:solidFill>
                  <a:srgbClr val="0000FF"/>
                </a:solidFill>
              </a:rPr>
              <a:t>回、データ点数：</a:t>
            </a:r>
            <a:r>
              <a:rPr lang="en-US" altLang="ja-JP" sz="2000" dirty="0">
                <a:solidFill>
                  <a:srgbClr val="0000FF"/>
                </a:solidFill>
              </a:rPr>
              <a:t>5</a:t>
            </a:r>
            <a:r>
              <a:rPr lang="ja-JP" altLang="ja-JP" sz="2000" dirty="0">
                <a:solidFill>
                  <a:srgbClr val="0000FF"/>
                </a:solidFill>
              </a:rPr>
              <a:t>×</a:t>
            </a:r>
            <a:r>
              <a:rPr lang="en-US" altLang="ja-JP" sz="2000" dirty="0" smtClean="0">
                <a:solidFill>
                  <a:srgbClr val="0000FF"/>
                </a:solidFill>
              </a:rPr>
              <a:t>10</a:t>
            </a:r>
            <a:r>
              <a:rPr lang="en-US" altLang="ja-JP" sz="2000" baseline="30000" dirty="0" smtClean="0">
                <a:solidFill>
                  <a:srgbClr val="0000FF"/>
                </a:solidFill>
              </a:rPr>
              <a:t>6</a:t>
            </a:r>
            <a:endParaRPr kumimoji="1" lang="ja-JP" altLang="en-US" sz="2000" dirty="0">
              <a:solidFill>
                <a:srgbClr val="0000F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EF48D-AEE9-EA4C-B8EA-5DF7E9630328}" type="slidenum">
              <a:rPr lang="en-US" altLang="ja-JP" smtClean="0"/>
              <a:pPr/>
              <a:t>16</a:t>
            </a:fld>
            <a:endParaRPr lang="en-US" altLang="ja-JP" dirty="0"/>
          </a:p>
        </p:txBody>
      </p:sp>
      <p:pic>
        <p:nvPicPr>
          <p:cNvPr id="5" name="図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11" y="2148673"/>
            <a:ext cx="8026870" cy="3990846"/>
          </a:xfrm>
          <a:prstGeom prst="rect">
            <a:avLst/>
          </a:prstGeom>
        </p:spPr>
      </p:pic>
      <p:grpSp>
        <p:nvGrpSpPr>
          <p:cNvPr id="10" name="図形グループ 9"/>
          <p:cNvGrpSpPr/>
          <p:nvPr/>
        </p:nvGrpSpPr>
        <p:grpSpPr>
          <a:xfrm>
            <a:off x="7704668" y="2695518"/>
            <a:ext cx="2187096" cy="1142704"/>
            <a:chOff x="7704667" y="2695518"/>
            <a:chExt cx="2187096" cy="1142704"/>
          </a:xfrm>
        </p:grpSpPr>
        <p:cxnSp>
          <p:nvCxnSpPr>
            <p:cNvPr id="7" name="直線矢印コネクタ 6"/>
            <p:cNvCxnSpPr/>
            <p:nvPr/>
          </p:nvCxnSpPr>
          <p:spPr bwMode="auto">
            <a:xfrm flipV="1">
              <a:off x="7902222" y="3095628"/>
              <a:ext cx="733778" cy="742594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arrow"/>
            </a:ln>
            <a:effectLst/>
          </p:spPr>
        </p:cxnSp>
        <p:sp>
          <p:nvSpPr>
            <p:cNvPr id="9" name="テキスト ボックス 8"/>
            <p:cNvSpPr txBox="1"/>
            <p:nvPr/>
          </p:nvSpPr>
          <p:spPr>
            <a:xfrm>
              <a:off x="7704667" y="2695518"/>
              <a:ext cx="21870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i="1" dirty="0" err="1" smtClean="0"/>
                <a:t>f</a:t>
              </a:r>
              <a:r>
                <a:rPr kumimoji="1" lang="en-US" altLang="ja-JP" i="1" baseline="-25000" dirty="0" err="1" smtClean="0"/>
                <a:t>CEO</a:t>
              </a:r>
              <a:r>
                <a:rPr kumimoji="1" lang="ja-JP" altLang="en-US" dirty="0" smtClean="0"/>
                <a:t>のエラー信号</a:t>
              </a:r>
              <a:endParaRPr kumimoji="1" lang="ja-JP" altLang="en-US" dirty="0"/>
            </a:p>
          </p:txBody>
        </p:sp>
      </p:grpSp>
      <p:sp>
        <p:nvSpPr>
          <p:cNvPr id="3" name="正方形/長方形 2"/>
          <p:cNvSpPr/>
          <p:nvPr/>
        </p:nvSpPr>
        <p:spPr>
          <a:xfrm>
            <a:off x="1356819" y="411660"/>
            <a:ext cx="701345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4400" i="1" dirty="0">
                <a:latin typeface="+mn-ea"/>
                <a:ea typeface="+mn-ea"/>
              </a:rPr>
              <a:t>デュアル光コムの干渉信号</a:t>
            </a:r>
            <a:endParaRPr lang="ja-JP" altLang="en-US" sz="44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174599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まどめ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70006" y="1777058"/>
            <a:ext cx="8420100" cy="4826941"/>
          </a:xfrm>
        </p:spPr>
        <p:txBody>
          <a:bodyPr/>
          <a:lstStyle/>
          <a:p>
            <a:pPr lvl="0"/>
            <a:r>
              <a:rPr lang="en-US" altLang="ja-JP" i="1" dirty="0" err="1" smtClean="0"/>
              <a:t>f</a:t>
            </a:r>
            <a:r>
              <a:rPr lang="en-US" altLang="ja-JP" i="1" baseline="-25000" dirty="0" err="1" smtClean="0"/>
              <a:t>CEO</a:t>
            </a:r>
            <a:r>
              <a:rPr lang="ja-JP" altLang="en-US" dirty="0" smtClean="0"/>
              <a:t>の揺らぎ</a:t>
            </a:r>
            <a:r>
              <a:rPr lang="ja-JP" altLang="ja-JP" dirty="0" smtClean="0"/>
              <a:t>を</a:t>
            </a:r>
            <a:r>
              <a:rPr lang="ja-JP" altLang="ja-JP" dirty="0"/>
              <a:t>補償することにより、積算が可能なことに</a:t>
            </a:r>
            <a:r>
              <a:rPr lang="ja-JP" altLang="ja-JP" dirty="0" smtClean="0"/>
              <a:t>なる</a:t>
            </a:r>
            <a:endParaRPr lang="en-US" altLang="ja-JP" dirty="0" smtClean="0"/>
          </a:p>
          <a:p>
            <a:pPr lvl="0"/>
            <a:r>
              <a:rPr lang="ja-JP" altLang="ja-JP" dirty="0" smtClean="0"/>
              <a:t>しかし</a:t>
            </a:r>
            <a:r>
              <a:rPr lang="ja-JP" altLang="ja-JP" dirty="0"/>
              <a:t>、補償用のエラー信号がノイズとして信号に</a:t>
            </a:r>
            <a:r>
              <a:rPr lang="ja-JP" altLang="ja-JP" dirty="0" smtClean="0"/>
              <a:t>残った</a:t>
            </a:r>
            <a:endParaRPr kumimoji="1" lang="en-US" altLang="ja-JP" dirty="0" smtClean="0"/>
          </a:p>
          <a:p>
            <a:pPr marL="0" indent="0" algn="ctr">
              <a:buNone/>
            </a:pPr>
            <a:r>
              <a:rPr kumimoji="1" lang="ja-JP" altLang="en-US" dirty="0" smtClean="0"/>
              <a:t>今後の予定</a:t>
            </a:r>
            <a:endParaRPr lang="en-US" altLang="ja-JP" dirty="0"/>
          </a:p>
          <a:p>
            <a:r>
              <a:rPr lang="ja-JP" altLang="ja-JP" dirty="0"/>
              <a:t>干渉信号の信号比の上昇</a:t>
            </a:r>
            <a:r>
              <a:rPr lang="ja-JP" altLang="ja-JP" dirty="0" smtClean="0"/>
              <a:t>及び</a:t>
            </a:r>
            <a:r>
              <a:rPr lang="en-US" altLang="ja-JP" i="1" dirty="0" err="1" smtClean="0"/>
              <a:t>f</a:t>
            </a:r>
            <a:r>
              <a:rPr lang="en-US" altLang="ja-JP" i="1" baseline="-25000" dirty="0" err="1" smtClean="0"/>
              <a:t>rep</a:t>
            </a:r>
            <a:r>
              <a:rPr lang="ja-JP" altLang="ja-JP" dirty="0"/>
              <a:t>の残存揺らぎを補償するためのサンプリング・クロックの生成． </a:t>
            </a:r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EF48D-AEE9-EA4C-B8EA-5DF7E9630328}" type="slidenum">
              <a:rPr lang="en-US" altLang="ja-JP" smtClean="0"/>
              <a:pPr/>
              <a:t>17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2791155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15950" y="454379"/>
            <a:ext cx="8420100" cy="815622"/>
          </a:xfrm>
        </p:spPr>
        <p:txBody>
          <a:bodyPr/>
          <a:lstStyle/>
          <a:p>
            <a:r>
              <a:rPr lang="ja-JP" altLang="en-US" dirty="0" smtClean="0"/>
              <a:t>光周波数コムの概念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EF48D-AEE9-EA4C-B8EA-5DF7E9630328}" type="slidenum">
              <a:rPr lang="en-US" altLang="ja-JP" smtClean="0"/>
              <a:pPr/>
              <a:t>2</a:t>
            </a:fld>
            <a:endParaRPr lang="en-US" altLang="ja-JP" dirty="0"/>
          </a:p>
        </p:txBody>
      </p:sp>
      <p:pic>
        <p:nvPicPr>
          <p:cNvPr id="5" name="図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3" y="1270000"/>
            <a:ext cx="8049965" cy="53170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80090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32378" y="287868"/>
            <a:ext cx="8420100" cy="1143000"/>
          </a:xfrm>
        </p:spPr>
        <p:txBody>
          <a:bodyPr/>
          <a:lstStyle/>
          <a:p>
            <a:r>
              <a:rPr lang="ja-JP" altLang="en-US" i="1" dirty="0" smtClean="0">
                <a:latin typeface="+mj-ea"/>
              </a:rPr>
              <a:t>デュアル光コム</a:t>
            </a:r>
            <a:r>
              <a:rPr lang="en-US" altLang="en-US" i="1" dirty="0" smtClean="0">
                <a:latin typeface="+mj-ea"/>
              </a:rPr>
              <a:t>分光法</a:t>
            </a:r>
            <a:endParaRPr kumimoji="1" lang="ja-JP" altLang="en-US" dirty="0">
              <a:latin typeface="+mj-ea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EF48D-AEE9-EA4C-B8EA-5DF7E9630328}" type="slidenum">
              <a:rPr lang="en-US" altLang="ja-JP" smtClean="0"/>
              <a:pPr/>
              <a:t>3</a:t>
            </a:fld>
            <a:endParaRPr lang="en-US" altLang="ja-JP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" y="6525335"/>
            <a:ext cx="56819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i="1" dirty="0" smtClean="0">
                <a:solidFill>
                  <a:srgbClr val="0000FF"/>
                </a:solidFill>
              </a:rPr>
              <a:t>Ref) I. </a:t>
            </a:r>
            <a:r>
              <a:rPr lang="en-US" altLang="ja-JP" sz="1600" i="1" dirty="0" err="1" smtClean="0">
                <a:solidFill>
                  <a:srgbClr val="0000FF"/>
                </a:solidFill>
              </a:rPr>
              <a:t>Coddingon</a:t>
            </a:r>
            <a:r>
              <a:rPr lang="en-US" altLang="ja-JP" sz="1600" i="1" dirty="0" smtClean="0">
                <a:solidFill>
                  <a:srgbClr val="0000FF"/>
                </a:solidFill>
              </a:rPr>
              <a:t> et al. </a:t>
            </a:r>
            <a:r>
              <a:rPr lang="hu-HU" altLang="ja-JP" sz="1600" i="1" dirty="0">
                <a:solidFill>
                  <a:srgbClr val="0000FF"/>
                </a:solidFill>
              </a:rPr>
              <a:t>Phys. Rev. Lett. </a:t>
            </a:r>
            <a:r>
              <a:rPr lang="hu-HU" altLang="ja-JP" sz="1600" b="1" i="1" dirty="0" smtClean="0">
                <a:solidFill>
                  <a:srgbClr val="0000FF"/>
                </a:solidFill>
              </a:rPr>
              <a:t>100</a:t>
            </a:r>
            <a:r>
              <a:rPr lang="hu-HU" altLang="ja-JP" sz="1600" i="1" dirty="0" smtClean="0">
                <a:solidFill>
                  <a:srgbClr val="0000FF"/>
                </a:solidFill>
              </a:rPr>
              <a:t>, 013902 (2008)</a:t>
            </a:r>
            <a:endParaRPr lang="hu-HU" altLang="ja-JP" sz="1600" i="1" dirty="0">
              <a:solidFill>
                <a:srgbClr val="0000FF"/>
              </a:solidFill>
            </a:endParaRPr>
          </a:p>
        </p:txBody>
      </p:sp>
      <p:pic>
        <p:nvPicPr>
          <p:cNvPr id="9" name="図 8" descr="スクリーンショット 2014-08-05 12.36.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46" y="1430868"/>
            <a:ext cx="7048500" cy="4533900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5531420" y="2570721"/>
            <a:ext cx="14867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latin typeface="Symbol" charset="2"/>
                <a:cs typeface="Symbol" charset="2"/>
              </a:rPr>
              <a:t>D</a:t>
            </a:r>
            <a:r>
              <a:rPr kumimoji="1" lang="en-US" altLang="ja-JP" i="1" dirty="0" smtClean="0"/>
              <a:t>T= </a:t>
            </a:r>
            <a:r>
              <a:rPr kumimoji="1" lang="en-US" altLang="ja-JP" i="1" dirty="0" err="1" smtClean="0">
                <a:latin typeface="Symbol" charset="2"/>
                <a:cs typeface="Symbol" charset="2"/>
              </a:rPr>
              <a:t>D</a:t>
            </a:r>
            <a:r>
              <a:rPr kumimoji="1" lang="en-US" altLang="ja-JP" i="1" dirty="0" err="1" smtClean="0"/>
              <a:t>f</a:t>
            </a:r>
            <a:r>
              <a:rPr kumimoji="1" lang="en-US" altLang="ja-JP" i="1" dirty="0" smtClean="0"/>
              <a:t>/f</a:t>
            </a:r>
            <a:r>
              <a:rPr kumimoji="1" lang="en-US" altLang="ja-JP" i="1" baseline="-25000" dirty="0" smtClean="0"/>
              <a:t>rep</a:t>
            </a:r>
            <a:r>
              <a:rPr kumimoji="1" lang="en-US" altLang="ja-JP" i="1" baseline="30000" dirty="0" smtClean="0"/>
              <a:t>2</a:t>
            </a:r>
            <a:endParaRPr kumimoji="1" lang="ja-JP" altLang="en-US" i="1" baseline="300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270053" y="4879917"/>
            <a:ext cx="23546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 smtClean="0">
                <a:latin typeface="Symbol" charset="2"/>
                <a:cs typeface="Symbol" charset="2"/>
              </a:rPr>
              <a:t>Dn</a:t>
            </a:r>
            <a:r>
              <a:rPr lang="en-US" altLang="ja-JP" baseline="-25000" dirty="0" err="1" smtClean="0">
                <a:latin typeface="+mj-lt"/>
                <a:cs typeface="Symbol" charset="2"/>
              </a:rPr>
              <a:t>Comb</a:t>
            </a:r>
            <a:r>
              <a:rPr lang="en-US" altLang="ja-JP" dirty="0" smtClean="0">
                <a:latin typeface="+mj-lt"/>
                <a:cs typeface="Symbol" charset="2"/>
              </a:rPr>
              <a:t>&lt;f</a:t>
            </a:r>
            <a:r>
              <a:rPr lang="en-US" altLang="ja-JP" baseline="-25000" dirty="0" smtClean="0">
                <a:latin typeface="+mj-lt"/>
                <a:cs typeface="Symbol" charset="2"/>
              </a:rPr>
              <a:t>rep</a:t>
            </a:r>
            <a:r>
              <a:rPr lang="en-US" altLang="ja-JP" baseline="30000" dirty="0" smtClean="0">
                <a:latin typeface="+mj-lt"/>
                <a:cs typeface="Symbol" charset="2"/>
              </a:rPr>
              <a:t>2</a:t>
            </a:r>
            <a:r>
              <a:rPr lang="en-US" altLang="ja-JP" dirty="0" smtClean="0">
                <a:latin typeface="+mj-lt"/>
                <a:cs typeface="Symbol" charset="2"/>
              </a:rPr>
              <a:t>/(2</a:t>
            </a:r>
            <a:r>
              <a:rPr lang="en-US" altLang="ja-JP" dirty="0" smtClean="0">
                <a:latin typeface="Symbol" charset="2"/>
                <a:cs typeface="Symbol" charset="2"/>
              </a:rPr>
              <a:t>D</a:t>
            </a:r>
            <a:r>
              <a:rPr lang="en-US" altLang="ja-JP" dirty="0" smtClean="0">
                <a:latin typeface="+mj-lt"/>
                <a:cs typeface="Symbol" charset="2"/>
              </a:rPr>
              <a:t>f</a:t>
            </a:r>
            <a:r>
              <a:rPr lang="en-US" altLang="ja-JP" baseline="-25000" dirty="0" smtClean="0">
                <a:latin typeface="+mj-lt"/>
                <a:cs typeface="Symbol" charset="2"/>
              </a:rPr>
              <a:t>rep</a:t>
            </a:r>
            <a:r>
              <a:rPr lang="en-US" altLang="ja-JP" dirty="0" smtClean="0">
                <a:latin typeface="+mj-lt"/>
                <a:cs typeface="Symbol" charset="2"/>
              </a:rPr>
              <a:t>)</a:t>
            </a:r>
            <a:endParaRPr kumimoji="1" lang="ja-JP" altLang="en-US" baseline="30000" dirty="0">
              <a:latin typeface="Symbol" charset="2"/>
              <a:cs typeface="Symbol" charset="2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388146" y="4064000"/>
            <a:ext cx="2236510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chemeClr val="bg1"/>
                </a:solidFill>
              </a:rPr>
              <a:t>サンプリング定理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87272" y="5764713"/>
            <a:ext cx="10827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184THz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879687" y="5764713"/>
            <a:ext cx="10827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kumimoji="1" lang="en-US" altLang="ja-JP" dirty="0" smtClean="0"/>
              <a:t>198THz</a:t>
            </a:r>
            <a:endParaRPr kumimoji="1" lang="ja-JP" altLang="en-US" dirty="0"/>
          </a:p>
        </p:txBody>
      </p:sp>
      <p:cxnSp>
        <p:nvCxnSpPr>
          <p:cNvPr id="7" name="直線矢印コネクタ 6"/>
          <p:cNvCxnSpPr>
            <a:stCxn id="3" idx="3"/>
          </p:cNvCxnSpPr>
          <p:nvPr/>
        </p:nvCxnSpPr>
        <p:spPr bwMode="auto">
          <a:xfrm>
            <a:off x="1469995" y="5964768"/>
            <a:ext cx="409692" cy="0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ysDash"/>
            <a:round/>
            <a:headEnd type="arrow"/>
            <a:tailEnd type="arrow"/>
          </a:ln>
          <a:effectLst/>
        </p:spPr>
      </p:cxnSp>
      <p:cxnSp>
        <p:nvCxnSpPr>
          <p:cNvPr id="16" name="直線矢印コネクタ 15"/>
          <p:cNvCxnSpPr/>
          <p:nvPr/>
        </p:nvCxnSpPr>
        <p:spPr bwMode="auto">
          <a:xfrm>
            <a:off x="1666079" y="5964768"/>
            <a:ext cx="0" cy="475788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ysDash"/>
            <a:round/>
            <a:headEnd type="none" w="med" len="med"/>
            <a:tailEnd type="arrow"/>
          </a:ln>
          <a:effectLst/>
        </p:spPr>
      </p:cxnSp>
      <p:sp>
        <p:nvSpPr>
          <p:cNvPr id="17" name="テキスト ボックス 16"/>
          <p:cNvSpPr txBox="1"/>
          <p:nvPr/>
        </p:nvSpPr>
        <p:spPr>
          <a:xfrm>
            <a:off x="1666078" y="6164823"/>
            <a:ext cx="1174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125MHZ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8592594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EF48D-AEE9-EA4C-B8EA-5DF7E9630328}" type="slidenum">
              <a:rPr lang="en-US" altLang="ja-JP" smtClean="0"/>
              <a:pPr/>
              <a:t>4</a:t>
            </a:fld>
            <a:endParaRPr lang="en-US" altLang="ja-JP" dirty="0"/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742950" y="308559"/>
            <a:ext cx="8420100" cy="1143000"/>
          </a:xfrm>
        </p:spPr>
        <p:txBody>
          <a:bodyPr/>
          <a:lstStyle/>
          <a:p>
            <a:r>
              <a:rPr lang="ja-JP" altLang="en-US" i="1" dirty="0" smtClean="0">
                <a:latin typeface="+mj-ea"/>
              </a:rPr>
              <a:t>デュアル光コム</a:t>
            </a:r>
            <a:r>
              <a:rPr lang="en-US" altLang="en-US" i="1" dirty="0" smtClean="0">
                <a:latin typeface="+mj-ea"/>
              </a:rPr>
              <a:t>分光法</a:t>
            </a:r>
            <a:endParaRPr kumimoji="1" lang="ja-JP" altLang="en-US" dirty="0">
              <a:latin typeface="+mj-ea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594" y="1451559"/>
            <a:ext cx="7326017" cy="4675331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1" y="6493315"/>
            <a:ext cx="36790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i="1" dirty="0" smtClean="0">
                <a:solidFill>
                  <a:srgbClr val="0000FF"/>
                </a:solidFill>
              </a:rPr>
              <a:t>Ref) http</a:t>
            </a:r>
            <a:r>
              <a:rPr lang="en-US" altLang="ja-JP" sz="1600" i="1" dirty="0">
                <a:solidFill>
                  <a:srgbClr val="0000FF"/>
                </a:solidFill>
              </a:rPr>
              <a:t>://</a:t>
            </a:r>
            <a:r>
              <a:rPr lang="en-US" altLang="ja-JP" sz="1600" i="1" dirty="0" err="1">
                <a:solidFill>
                  <a:srgbClr val="0000FF"/>
                </a:solidFill>
              </a:rPr>
              <a:t>www.phas.ubc.ca</a:t>
            </a:r>
            <a:r>
              <a:rPr lang="en-US" altLang="ja-JP" sz="1600" i="1" dirty="0">
                <a:solidFill>
                  <a:srgbClr val="0000FF"/>
                </a:solidFill>
              </a:rPr>
              <a:t>/~</a:t>
            </a:r>
            <a:r>
              <a:rPr lang="en-US" altLang="ja-JP" sz="1600" i="1" dirty="0" err="1">
                <a:solidFill>
                  <a:srgbClr val="0000FF"/>
                </a:solidFill>
              </a:rPr>
              <a:t>djjones</a:t>
            </a:r>
            <a:r>
              <a:rPr lang="en-US" altLang="ja-JP" sz="1600" i="1" dirty="0">
                <a:solidFill>
                  <a:srgbClr val="0000FF"/>
                </a:solidFill>
              </a:rPr>
              <a:t>/</a:t>
            </a:r>
            <a:endParaRPr lang="ja-JP" altLang="en-US" sz="1600" i="1" dirty="0">
              <a:solidFill>
                <a:srgbClr val="0000FF"/>
              </a:solidFill>
            </a:endParaRPr>
          </a:p>
        </p:txBody>
      </p:sp>
      <p:sp>
        <p:nvSpPr>
          <p:cNvPr id="8" name="正方形/長方形 7"/>
          <p:cNvSpPr/>
          <p:nvPr/>
        </p:nvSpPr>
        <p:spPr bwMode="auto">
          <a:xfrm>
            <a:off x="6848594" y="3396069"/>
            <a:ext cx="1270000" cy="53622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sp>
        <p:nvSpPr>
          <p:cNvPr id="9" name="正方形/長方形 8"/>
          <p:cNvSpPr/>
          <p:nvPr/>
        </p:nvSpPr>
        <p:spPr bwMode="auto">
          <a:xfrm>
            <a:off x="3349038" y="5296370"/>
            <a:ext cx="5098815" cy="968963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603415" y="6240501"/>
            <a:ext cx="18512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i="1" dirty="0" smtClean="0">
                <a:solidFill>
                  <a:srgbClr val="FF0000"/>
                </a:solidFill>
              </a:rPr>
              <a:t>f-2f</a:t>
            </a:r>
            <a:r>
              <a:rPr kumimoji="1" lang="ja-JP" altLang="en-US" dirty="0" smtClean="0">
                <a:solidFill>
                  <a:srgbClr val="FF0000"/>
                </a:solidFill>
              </a:rPr>
              <a:t>自己参照法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7289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0674" y="336785"/>
            <a:ext cx="8420100" cy="1143000"/>
          </a:xfrm>
        </p:spPr>
        <p:txBody>
          <a:bodyPr/>
          <a:lstStyle/>
          <a:p>
            <a:r>
              <a:rPr lang="ja-JP" altLang="en-US" dirty="0" smtClean="0"/>
              <a:t>実験装置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EF48D-AEE9-EA4C-B8EA-5DF7E9630328}" type="slidenum">
              <a:rPr lang="en-US" altLang="ja-JP" smtClean="0"/>
              <a:pPr/>
              <a:t>5</a:t>
            </a:fld>
            <a:endParaRPr lang="en-US" altLang="ja-JP" dirty="0"/>
          </a:p>
        </p:txBody>
      </p:sp>
      <p:grpSp>
        <p:nvGrpSpPr>
          <p:cNvPr id="66" name="図形グループ 65"/>
          <p:cNvGrpSpPr/>
          <p:nvPr/>
        </p:nvGrpSpPr>
        <p:grpSpPr>
          <a:xfrm>
            <a:off x="572920" y="2721404"/>
            <a:ext cx="8447854" cy="2122506"/>
            <a:chOff x="413925" y="2200462"/>
            <a:chExt cx="8447853" cy="2122506"/>
          </a:xfrm>
        </p:grpSpPr>
        <p:cxnSp>
          <p:nvCxnSpPr>
            <p:cNvPr id="56" name="カギ線コネクタ 55"/>
            <p:cNvCxnSpPr/>
            <p:nvPr/>
          </p:nvCxnSpPr>
          <p:spPr bwMode="auto">
            <a:xfrm>
              <a:off x="6556965" y="2722277"/>
              <a:ext cx="1382889" cy="623742"/>
            </a:xfrm>
            <a:prstGeom prst="bentConnector2">
              <a:avLst/>
            </a:prstGeom>
            <a:noFill/>
            <a:ln w="444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52" name="カギ線コネクタ 51"/>
            <p:cNvCxnSpPr>
              <a:stCxn id="43" idx="3"/>
              <a:endCxn id="50" idx="1"/>
            </p:cNvCxnSpPr>
            <p:nvPr/>
          </p:nvCxnSpPr>
          <p:spPr bwMode="auto">
            <a:xfrm>
              <a:off x="6632224" y="2721757"/>
              <a:ext cx="987775" cy="977685"/>
            </a:xfrm>
            <a:prstGeom prst="bentConnector3">
              <a:avLst>
                <a:gd name="adj1" fmla="val 32027"/>
              </a:avLst>
            </a:prstGeom>
            <a:noFill/>
            <a:ln w="444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</p:cxnSp>
        <p:sp>
          <p:nvSpPr>
            <p:cNvPr id="17" name="テキスト ボックス 16"/>
            <p:cNvSpPr txBox="1"/>
            <p:nvPr/>
          </p:nvSpPr>
          <p:spPr>
            <a:xfrm>
              <a:off x="413925" y="2200462"/>
              <a:ext cx="940741" cy="400110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 err="1" smtClean="0"/>
                <a:t>Rb</a:t>
              </a:r>
              <a:r>
                <a:rPr kumimoji="1" lang="en-US" altLang="ja-JP" dirty="0" smtClean="0"/>
                <a:t>-FS</a:t>
              </a:r>
              <a:endParaRPr kumimoji="1" lang="ja-JP" altLang="en-US" dirty="0"/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413925" y="2991556"/>
              <a:ext cx="1317037" cy="707886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 smtClean="0"/>
                <a:t>Laser </a:t>
              </a:r>
              <a:r>
                <a:rPr lang="en-US" altLang="ja-JP" dirty="0" smtClean="0"/>
                <a:t>Control</a:t>
              </a:r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2229555" y="2377741"/>
              <a:ext cx="1633781" cy="707886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Fiber laser A</a:t>
              </a:r>
            </a:p>
            <a:p>
              <a:pPr algn="ctr"/>
              <a:r>
                <a:rPr lang="en-US" altLang="ja-JP" dirty="0" smtClean="0"/>
                <a:t>(pump laser)</a:t>
              </a:r>
              <a:endParaRPr kumimoji="1" lang="ja-JP" altLang="en-US" dirty="0"/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2229555" y="3615082"/>
              <a:ext cx="1638640" cy="707886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Fiber laser B</a:t>
              </a:r>
            </a:p>
            <a:p>
              <a:pPr algn="ctr"/>
              <a:r>
                <a:rPr lang="en-US" altLang="ja-JP" dirty="0" smtClean="0"/>
                <a:t>(probe laser)</a:t>
              </a:r>
              <a:endParaRPr kumimoji="1" lang="ja-JP" altLang="en-US" dirty="0"/>
            </a:p>
          </p:txBody>
        </p:sp>
        <p:cxnSp>
          <p:nvCxnSpPr>
            <p:cNvPr id="23" name="直線矢印コネクタ 22"/>
            <p:cNvCxnSpPr>
              <a:stCxn id="17" idx="2"/>
            </p:cNvCxnSpPr>
            <p:nvPr/>
          </p:nvCxnSpPr>
          <p:spPr bwMode="auto">
            <a:xfrm flipH="1">
              <a:off x="884295" y="2600572"/>
              <a:ext cx="1" cy="390985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cxnSp>
          <p:nvCxnSpPr>
            <p:cNvPr id="25" name="カギ線コネクタ 24"/>
            <p:cNvCxnSpPr>
              <a:stCxn id="18" idx="3"/>
              <a:endCxn id="19" idx="1"/>
            </p:cNvCxnSpPr>
            <p:nvPr/>
          </p:nvCxnSpPr>
          <p:spPr bwMode="auto">
            <a:xfrm flipV="1">
              <a:off x="1730962" y="2731684"/>
              <a:ext cx="498593" cy="613815"/>
            </a:xfrm>
            <a:prstGeom prst="bentConnector3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cxnSp>
          <p:nvCxnSpPr>
            <p:cNvPr id="30" name="カギ線コネクタ 29"/>
            <p:cNvCxnSpPr>
              <a:stCxn id="18" idx="3"/>
              <a:endCxn id="21" idx="1"/>
            </p:cNvCxnSpPr>
            <p:nvPr/>
          </p:nvCxnSpPr>
          <p:spPr bwMode="auto">
            <a:xfrm>
              <a:off x="1730962" y="3345499"/>
              <a:ext cx="498593" cy="623526"/>
            </a:xfrm>
            <a:prstGeom prst="bentConnector3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cxnSp>
          <p:nvCxnSpPr>
            <p:cNvPr id="32" name="直線コネクタ 31"/>
            <p:cNvCxnSpPr/>
            <p:nvPr/>
          </p:nvCxnSpPr>
          <p:spPr bwMode="auto">
            <a:xfrm flipV="1">
              <a:off x="3872743" y="2726829"/>
              <a:ext cx="3069924" cy="4855"/>
            </a:xfrm>
            <a:prstGeom prst="line">
              <a:avLst/>
            </a:prstGeom>
            <a:noFill/>
            <a:ln w="444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カギ線コネクタ 38"/>
            <p:cNvCxnSpPr>
              <a:stCxn id="21" idx="3"/>
            </p:cNvCxnSpPr>
            <p:nvPr/>
          </p:nvCxnSpPr>
          <p:spPr bwMode="auto">
            <a:xfrm flipV="1">
              <a:off x="3868195" y="2726830"/>
              <a:ext cx="2368917" cy="1242195"/>
            </a:xfrm>
            <a:prstGeom prst="bentConnector3">
              <a:avLst>
                <a:gd name="adj1" fmla="val 99577"/>
              </a:avLst>
            </a:prstGeom>
            <a:noFill/>
            <a:ln w="444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45" name="図形グループ 44"/>
            <p:cNvGrpSpPr/>
            <p:nvPr/>
          </p:nvGrpSpPr>
          <p:grpSpPr>
            <a:xfrm>
              <a:off x="6063074" y="2554712"/>
              <a:ext cx="348074" cy="353943"/>
              <a:chOff x="6063074" y="2554712"/>
              <a:chExt cx="348074" cy="353943"/>
            </a:xfrm>
          </p:grpSpPr>
          <p:sp>
            <p:nvSpPr>
              <p:cNvPr id="35" name="正方形/長方形 34"/>
              <p:cNvSpPr/>
              <p:nvPr/>
            </p:nvSpPr>
            <p:spPr bwMode="auto">
              <a:xfrm>
                <a:off x="6063074" y="2554712"/>
                <a:ext cx="348074" cy="353943"/>
              </a:xfrm>
              <a:prstGeom prst="rect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ゴシック" charset="-128"/>
                  <a:cs typeface="ＭＳ ゴシック" charset="-128"/>
                </a:endParaRPr>
              </a:p>
            </p:txBody>
          </p:sp>
          <p:cxnSp>
            <p:nvCxnSpPr>
              <p:cNvPr id="37" name="直線コネクタ 36"/>
              <p:cNvCxnSpPr/>
              <p:nvPr/>
            </p:nvCxnSpPr>
            <p:spPr bwMode="auto">
              <a:xfrm flipH="1">
                <a:off x="6063074" y="2554712"/>
                <a:ext cx="348074" cy="353943"/>
              </a:xfrm>
              <a:prstGeom prst="line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43" name="正方形/長方形 42"/>
            <p:cNvSpPr/>
            <p:nvPr/>
          </p:nvSpPr>
          <p:spPr bwMode="auto">
            <a:xfrm>
              <a:off x="6566372" y="2555442"/>
              <a:ext cx="65852" cy="332630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grpSp>
          <p:nvGrpSpPr>
            <p:cNvPr id="46" name="図形グループ 45"/>
            <p:cNvGrpSpPr/>
            <p:nvPr/>
          </p:nvGrpSpPr>
          <p:grpSpPr>
            <a:xfrm>
              <a:off x="6768630" y="2546032"/>
              <a:ext cx="348074" cy="353943"/>
              <a:chOff x="6063074" y="2554712"/>
              <a:chExt cx="348074" cy="353943"/>
            </a:xfrm>
          </p:grpSpPr>
          <p:sp>
            <p:nvSpPr>
              <p:cNvPr id="47" name="正方形/長方形 46"/>
              <p:cNvSpPr/>
              <p:nvPr/>
            </p:nvSpPr>
            <p:spPr bwMode="auto">
              <a:xfrm>
                <a:off x="6063074" y="2554712"/>
                <a:ext cx="348074" cy="353943"/>
              </a:xfrm>
              <a:prstGeom prst="rect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ゴシック" charset="-128"/>
                  <a:cs typeface="ＭＳ ゴシック" charset="-128"/>
                </a:endParaRPr>
              </a:p>
            </p:txBody>
          </p:sp>
          <p:cxnSp>
            <p:nvCxnSpPr>
              <p:cNvPr id="48" name="直線コネクタ 47"/>
              <p:cNvCxnSpPr/>
              <p:nvPr/>
            </p:nvCxnSpPr>
            <p:spPr bwMode="auto">
              <a:xfrm>
                <a:off x="6063074" y="2564122"/>
                <a:ext cx="348074" cy="332630"/>
              </a:xfrm>
              <a:prstGeom prst="line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50" name="テキスト ボックス 49"/>
            <p:cNvSpPr txBox="1"/>
            <p:nvPr/>
          </p:nvSpPr>
          <p:spPr>
            <a:xfrm>
              <a:off x="7619999" y="3345499"/>
              <a:ext cx="1241779" cy="707886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 smtClean="0"/>
                <a:t>Balanced detector</a:t>
              </a:r>
              <a:endParaRPr kumimoji="1" lang="ja-JP" altLang="en-US" dirty="0"/>
            </a:p>
          </p:txBody>
        </p:sp>
        <p:sp>
          <p:nvSpPr>
            <p:cNvPr id="57" name="テキスト ボックス 56"/>
            <p:cNvSpPr txBox="1"/>
            <p:nvPr/>
          </p:nvSpPr>
          <p:spPr>
            <a:xfrm>
              <a:off x="5953170" y="2229555"/>
              <a:ext cx="5439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 smtClean="0"/>
                <a:t>PBS</a:t>
              </a:r>
              <a:endParaRPr kumimoji="1" lang="ja-JP" altLang="en-US" sz="1400" dirty="0"/>
            </a:p>
          </p:txBody>
        </p:sp>
        <p:sp>
          <p:nvSpPr>
            <p:cNvPr id="58" name="テキスト ボックス 57"/>
            <p:cNvSpPr txBox="1"/>
            <p:nvPr/>
          </p:nvSpPr>
          <p:spPr>
            <a:xfrm>
              <a:off x="6670710" y="2226519"/>
              <a:ext cx="5439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 smtClean="0"/>
                <a:t>PBS</a:t>
              </a:r>
              <a:endParaRPr kumimoji="1" lang="ja-JP" altLang="en-US" sz="1400" dirty="0"/>
            </a:p>
          </p:txBody>
        </p:sp>
        <p:sp>
          <p:nvSpPr>
            <p:cNvPr id="59" name="テキスト ボックス 58"/>
            <p:cNvSpPr txBox="1"/>
            <p:nvPr/>
          </p:nvSpPr>
          <p:spPr>
            <a:xfrm>
              <a:off x="6396941" y="2894110"/>
              <a:ext cx="4329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dirty="0" smtClean="0">
                  <a:latin typeface="Symbol" charset="2"/>
                  <a:cs typeface="Symbol" charset="2"/>
                </a:rPr>
                <a:t>l</a:t>
              </a:r>
              <a:r>
                <a:rPr kumimoji="1" lang="en-US" altLang="ja-JP" sz="1400" dirty="0" smtClean="0"/>
                <a:t>/2</a:t>
              </a:r>
              <a:endParaRPr kumimoji="1" lang="ja-JP" altLang="en-US" sz="1400" dirty="0"/>
            </a:p>
          </p:txBody>
        </p:sp>
        <p:cxnSp>
          <p:nvCxnSpPr>
            <p:cNvPr id="61" name="直線コネクタ 60"/>
            <p:cNvCxnSpPr/>
            <p:nvPr/>
          </p:nvCxnSpPr>
          <p:spPr bwMode="auto">
            <a:xfrm>
              <a:off x="6806258" y="3624489"/>
              <a:ext cx="198000" cy="198000"/>
            </a:xfrm>
            <a:prstGeom prst="line">
              <a:avLst/>
            </a:prstGeom>
            <a:noFill/>
            <a:ln w="444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2" name="直線コネクタ 61"/>
            <p:cNvCxnSpPr/>
            <p:nvPr/>
          </p:nvCxnSpPr>
          <p:spPr bwMode="auto">
            <a:xfrm>
              <a:off x="7860335" y="2601445"/>
              <a:ext cx="198000" cy="198000"/>
            </a:xfrm>
            <a:prstGeom prst="line">
              <a:avLst/>
            </a:prstGeom>
            <a:noFill/>
            <a:ln w="444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3" name="直線コネクタ 62"/>
            <p:cNvCxnSpPr/>
            <p:nvPr/>
          </p:nvCxnSpPr>
          <p:spPr bwMode="auto">
            <a:xfrm rot="5400000">
              <a:off x="6166332" y="3879432"/>
              <a:ext cx="198000" cy="198000"/>
            </a:xfrm>
            <a:prstGeom prst="line">
              <a:avLst/>
            </a:prstGeom>
            <a:noFill/>
            <a:ln w="444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4" name="テキスト ボックス 63"/>
            <p:cNvSpPr txBox="1"/>
            <p:nvPr/>
          </p:nvSpPr>
          <p:spPr>
            <a:xfrm>
              <a:off x="3857043" y="2444758"/>
              <a:ext cx="10321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i="1" dirty="0" smtClean="0"/>
                <a:t>OSC output</a:t>
              </a:r>
              <a:endParaRPr kumimoji="1" lang="ja-JP" altLang="en-US" sz="1200" i="1" dirty="0"/>
            </a:p>
          </p:txBody>
        </p:sp>
        <p:sp>
          <p:nvSpPr>
            <p:cNvPr id="65" name="テキスト ボックス 64"/>
            <p:cNvSpPr txBox="1"/>
            <p:nvPr/>
          </p:nvSpPr>
          <p:spPr>
            <a:xfrm>
              <a:off x="3872742" y="3944327"/>
              <a:ext cx="10321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i="1" dirty="0" smtClean="0"/>
                <a:t>OSC output</a:t>
              </a:r>
              <a:endParaRPr kumimoji="1" lang="ja-JP" altLang="en-US" sz="1200" i="1" dirty="0"/>
            </a:p>
          </p:txBody>
        </p:sp>
      </p:grpSp>
      <p:cxnSp>
        <p:nvCxnSpPr>
          <p:cNvPr id="77" name="カギ線コネクタ 76"/>
          <p:cNvCxnSpPr/>
          <p:nvPr/>
        </p:nvCxnSpPr>
        <p:spPr bwMode="auto">
          <a:xfrm rot="10800000" flipH="1">
            <a:off x="2388550" y="3243219"/>
            <a:ext cx="1633781" cy="12700"/>
          </a:xfrm>
          <a:prstGeom prst="bentConnector5">
            <a:avLst>
              <a:gd name="adj1" fmla="val -173"/>
              <a:gd name="adj2" fmla="val 10290661"/>
              <a:gd name="adj3" fmla="val 100173"/>
            </a:avLst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4" name="直線コネクタ 83"/>
          <p:cNvCxnSpPr/>
          <p:nvPr/>
        </p:nvCxnSpPr>
        <p:spPr bwMode="auto">
          <a:xfrm flipV="1">
            <a:off x="2388551" y="2436518"/>
            <a:ext cx="1633781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5" name="テキスト ボックス 84"/>
          <p:cNvSpPr txBox="1"/>
          <p:nvPr/>
        </p:nvSpPr>
        <p:spPr>
          <a:xfrm>
            <a:off x="2765775" y="2460945"/>
            <a:ext cx="8643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EDFA</a:t>
            </a:r>
            <a:endParaRPr kumimoji="1" lang="ja-JP" altLang="en-US" dirty="0"/>
          </a:p>
        </p:txBody>
      </p:sp>
      <p:sp>
        <p:nvSpPr>
          <p:cNvPr id="86" name="テキスト ボックス 85"/>
          <p:cNvSpPr txBox="1"/>
          <p:nvPr/>
        </p:nvSpPr>
        <p:spPr>
          <a:xfrm>
            <a:off x="2556479" y="1970558"/>
            <a:ext cx="13397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XPS 1500</a:t>
            </a:r>
            <a:endParaRPr kumimoji="1" lang="ja-JP" altLang="en-US" dirty="0"/>
          </a:p>
        </p:txBody>
      </p:sp>
      <p:cxnSp>
        <p:nvCxnSpPr>
          <p:cNvPr id="87" name="カギ線コネクタ 86"/>
          <p:cNvCxnSpPr/>
          <p:nvPr/>
        </p:nvCxnSpPr>
        <p:spPr bwMode="auto">
          <a:xfrm rot="10800000" flipH="1">
            <a:off x="2384517" y="4515361"/>
            <a:ext cx="1633781" cy="12700"/>
          </a:xfrm>
          <a:prstGeom prst="bentConnector5">
            <a:avLst>
              <a:gd name="adj1" fmla="val -173"/>
              <a:gd name="adj2" fmla="val -10079709"/>
              <a:gd name="adj3" fmla="val 100173"/>
            </a:avLst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4" name="直線コネクタ 93"/>
          <p:cNvCxnSpPr/>
          <p:nvPr/>
        </p:nvCxnSpPr>
        <p:spPr bwMode="auto">
          <a:xfrm flipV="1">
            <a:off x="2388551" y="5307658"/>
            <a:ext cx="1633781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5" name="テキスト ボックス 94"/>
          <p:cNvSpPr txBox="1"/>
          <p:nvPr/>
        </p:nvSpPr>
        <p:spPr>
          <a:xfrm>
            <a:off x="2775181" y="4858598"/>
            <a:ext cx="8643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EDFA</a:t>
            </a:r>
            <a:endParaRPr kumimoji="1" lang="ja-JP" altLang="en-US" dirty="0"/>
          </a:p>
        </p:txBody>
      </p:sp>
      <p:sp>
        <p:nvSpPr>
          <p:cNvPr id="96" name="テキスト ボックス 95"/>
          <p:cNvSpPr txBox="1"/>
          <p:nvPr/>
        </p:nvSpPr>
        <p:spPr>
          <a:xfrm>
            <a:off x="2556479" y="5359108"/>
            <a:ext cx="13397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XPS 1500</a:t>
            </a:r>
            <a:endParaRPr kumimoji="1" lang="ja-JP" altLang="en-US" dirty="0"/>
          </a:p>
        </p:txBody>
      </p:sp>
      <p:cxnSp>
        <p:nvCxnSpPr>
          <p:cNvPr id="101" name="カギ線コネクタ 100"/>
          <p:cNvCxnSpPr/>
          <p:nvPr/>
        </p:nvCxnSpPr>
        <p:spPr bwMode="auto">
          <a:xfrm rot="16200000" flipV="1">
            <a:off x="1402153" y="4577416"/>
            <a:ext cx="1339394" cy="625330"/>
          </a:xfrm>
          <a:prstGeom prst="bentConnector3">
            <a:avLst>
              <a:gd name="adj1" fmla="val 132"/>
            </a:avLst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104" name="カギ線コネクタ 103"/>
          <p:cNvCxnSpPr/>
          <p:nvPr/>
        </p:nvCxnSpPr>
        <p:spPr bwMode="auto">
          <a:xfrm rot="5400000">
            <a:off x="1420972" y="2548956"/>
            <a:ext cx="1301757" cy="625330"/>
          </a:xfrm>
          <a:prstGeom prst="bentConnector3">
            <a:avLst>
              <a:gd name="adj1" fmla="val 136"/>
            </a:avLst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107" name="テキスト ボックス 106"/>
          <p:cNvSpPr txBox="1"/>
          <p:nvPr/>
        </p:nvSpPr>
        <p:spPr>
          <a:xfrm>
            <a:off x="1826754" y="5235877"/>
            <a:ext cx="4702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i="1" dirty="0" err="1" smtClean="0"/>
              <a:t>f</a:t>
            </a:r>
            <a:r>
              <a:rPr lang="en-US" altLang="ja-JP" sz="1400" i="1" baseline="-25000" dirty="0" err="1" smtClean="0"/>
              <a:t>ceo</a:t>
            </a:r>
            <a:endParaRPr kumimoji="1" lang="ja-JP" altLang="en-US" sz="1400" i="1" dirty="0"/>
          </a:p>
        </p:txBody>
      </p:sp>
      <p:sp>
        <p:nvSpPr>
          <p:cNvPr id="108" name="テキスト ボックス 107"/>
          <p:cNvSpPr txBox="1"/>
          <p:nvPr/>
        </p:nvSpPr>
        <p:spPr>
          <a:xfrm>
            <a:off x="1845567" y="1892963"/>
            <a:ext cx="4702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i="1" dirty="0" err="1" smtClean="0"/>
              <a:t>f</a:t>
            </a:r>
            <a:r>
              <a:rPr lang="en-US" altLang="ja-JP" sz="1400" i="1" baseline="-25000" dirty="0" err="1" smtClean="0"/>
              <a:t>ceo</a:t>
            </a:r>
            <a:endParaRPr kumimoji="1" lang="ja-JP" altLang="en-US" sz="1400" i="1" dirty="0"/>
          </a:p>
        </p:txBody>
      </p:sp>
      <p:sp>
        <p:nvSpPr>
          <p:cNvPr id="109" name="テキスト ボックス 108"/>
          <p:cNvSpPr txBox="1"/>
          <p:nvPr/>
        </p:nvSpPr>
        <p:spPr>
          <a:xfrm>
            <a:off x="8072223" y="3344960"/>
            <a:ext cx="1892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 err="1" smtClean="0"/>
              <a:t>Thorlab</a:t>
            </a:r>
            <a:r>
              <a:rPr kumimoji="1" lang="en-US" altLang="ja-JP" sz="1400" dirty="0" smtClean="0"/>
              <a:t> PDB 430C </a:t>
            </a:r>
            <a:r>
              <a:rPr lang="en-US" altLang="ja-JP" sz="1400" dirty="0" smtClean="0"/>
              <a:t>Bandwidth: 350MHz</a:t>
            </a:r>
            <a:endParaRPr kumimoji="1" lang="ja-JP" altLang="en-US" sz="1400" dirty="0"/>
          </a:p>
        </p:txBody>
      </p:sp>
      <p:sp>
        <p:nvSpPr>
          <p:cNvPr id="111" name="テキスト ボックス 110"/>
          <p:cNvSpPr txBox="1"/>
          <p:nvPr/>
        </p:nvSpPr>
        <p:spPr>
          <a:xfrm>
            <a:off x="8072224" y="4823668"/>
            <a:ext cx="655047" cy="40011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LPF</a:t>
            </a:r>
            <a:endParaRPr kumimoji="1" lang="ja-JP" altLang="en-US" dirty="0"/>
          </a:p>
        </p:txBody>
      </p:sp>
      <p:sp>
        <p:nvSpPr>
          <p:cNvPr id="112" name="テキスト ボックス 111"/>
          <p:cNvSpPr txBox="1"/>
          <p:nvPr/>
        </p:nvSpPr>
        <p:spPr>
          <a:xfrm>
            <a:off x="7842659" y="5474299"/>
            <a:ext cx="1120820" cy="400110"/>
          </a:xfrm>
          <a:prstGeom prst="rect">
            <a:avLst/>
          </a:prstGeom>
          <a:ln w="28575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Digitizer</a:t>
            </a:r>
            <a:endParaRPr kumimoji="1" lang="ja-JP" altLang="en-US" dirty="0"/>
          </a:p>
        </p:txBody>
      </p:sp>
      <p:cxnSp>
        <p:nvCxnSpPr>
          <p:cNvPr id="115" name="直線矢印コネクタ 114"/>
          <p:cNvCxnSpPr>
            <a:stCxn id="50" idx="2"/>
            <a:endCxn id="111" idx="0"/>
          </p:cNvCxnSpPr>
          <p:nvPr/>
        </p:nvCxnSpPr>
        <p:spPr bwMode="auto">
          <a:xfrm flipH="1">
            <a:off x="8399748" y="4574327"/>
            <a:ext cx="137" cy="249341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117" name="直線矢印コネクタ 116"/>
          <p:cNvCxnSpPr>
            <a:stCxn id="111" idx="2"/>
            <a:endCxn id="112" idx="0"/>
          </p:cNvCxnSpPr>
          <p:nvPr/>
        </p:nvCxnSpPr>
        <p:spPr bwMode="auto">
          <a:xfrm>
            <a:off x="8399748" y="5223778"/>
            <a:ext cx="3321" cy="250521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118" name="テキスト ボックス 117"/>
          <p:cNvSpPr txBox="1"/>
          <p:nvPr/>
        </p:nvSpPr>
        <p:spPr>
          <a:xfrm>
            <a:off x="8660919" y="4741666"/>
            <a:ext cx="1115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 smtClean="0"/>
              <a:t>Bandwidth: 100MHz</a:t>
            </a:r>
            <a:endParaRPr kumimoji="1" lang="ja-JP" altLang="en-US" sz="1400" dirty="0"/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278686" y="1301052"/>
            <a:ext cx="3952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800" i="1" dirty="0" smtClean="0">
                <a:solidFill>
                  <a:srgbClr val="006600"/>
                </a:solidFill>
              </a:rPr>
              <a:t>Laser A</a:t>
            </a:r>
            <a:r>
              <a:rPr lang="en-US" altLang="ja-JP" sz="1800" dirty="0" smtClean="0">
                <a:solidFill>
                  <a:srgbClr val="006600"/>
                </a:solidFill>
              </a:rPr>
              <a:t>=250,000,000Hz, </a:t>
            </a:r>
            <a:r>
              <a:rPr lang="en-US" altLang="ja-JP" sz="1800" dirty="0" err="1" smtClean="0">
                <a:solidFill>
                  <a:srgbClr val="006600"/>
                </a:solidFill>
                <a:latin typeface="Symbol" charset="2"/>
                <a:cs typeface="Symbol" charset="2"/>
              </a:rPr>
              <a:t>D</a:t>
            </a:r>
            <a:r>
              <a:rPr lang="en-US" altLang="ja-JP" sz="1800" dirty="0" err="1" smtClean="0">
                <a:solidFill>
                  <a:srgbClr val="006600"/>
                </a:solidFill>
              </a:rPr>
              <a:t>f</a:t>
            </a:r>
            <a:r>
              <a:rPr lang="en-US" altLang="ja-JP" sz="1800" dirty="0" smtClean="0">
                <a:solidFill>
                  <a:srgbClr val="006600"/>
                </a:solidFill>
              </a:rPr>
              <a:t>=1350Hz </a:t>
            </a:r>
            <a:endParaRPr kumimoji="1" lang="ja-JP" altLang="en-US" sz="180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7004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96266" y="179993"/>
            <a:ext cx="8420100" cy="1143000"/>
          </a:xfrm>
        </p:spPr>
        <p:txBody>
          <a:bodyPr/>
          <a:lstStyle/>
          <a:p>
            <a:r>
              <a:rPr lang="ja-JP" altLang="en-US" i="1" dirty="0" smtClean="0">
                <a:latin typeface="+mj-ea"/>
              </a:rPr>
              <a:t>デュアル光コムの干渉信号</a:t>
            </a:r>
            <a:endParaRPr lang="zh-TW" altLang="en-US" dirty="0">
              <a:latin typeface="+mj-ea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EF48D-AEE9-EA4C-B8EA-5DF7E9630328}" type="slidenum">
              <a:rPr lang="en-US" altLang="ja-JP" smtClean="0"/>
              <a:pPr/>
              <a:t>6</a:t>
            </a:fld>
            <a:endParaRPr lang="en-US" altLang="ja-JP" dirty="0"/>
          </a:p>
        </p:txBody>
      </p:sp>
      <p:pic>
        <p:nvPicPr>
          <p:cNvPr id="3074" name="Picture 2" descr="D:\我的文件夾\荒木研究室\dual comb data\20140703\Graph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27" y="1027398"/>
            <a:ext cx="5159197" cy="268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矩形 47"/>
          <p:cNvSpPr/>
          <p:nvPr/>
        </p:nvSpPr>
        <p:spPr>
          <a:xfrm>
            <a:off x="5967461" y="1731655"/>
            <a:ext cx="38549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b="1" i="1" dirty="0" smtClean="0">
                <a:solidFill>
                  <a:srgbClr val="FF0000"/>
                </a:solidFill>
              </a:rPr>
              <a:t>サンプリング・レート</a:t>
            </a:r>
            <a:r>
              <a:rPr lang="en-US" altLang="ja-JP" b="1" i="1" dirty="0" smtClean="0">
                <a:solidFill>
                  <a:srgbClr val="FF0000"/>
                </a:solidFill>
              </a:rPr>
              <a:t>:250MHz</a:t>
            </a:r>
          </a:p>
          <a:p>
            <a:r>
              <a:rPr lang="ja-JP" altLang="en-US" b="1" i="1" dirty="0" smtClean="0">
                <a:solidFill>
                  <a:srgbClr val="FF0000"/>
                </a:solidFill>
              </a:rPr>
              <a:t>計測時間：</a:t>
            </a:r>
            <a:r>
              <a:rPr lang="en-US" altLang="ja-JP" b="1" i="1" dirty="0" smtClean="0">
                <a:solidFill>
                  <a:srgbClr val="FF0000"/>
                </a:solidFill>
              </a:rPr>
              <a:t>4ms (10</a:t>
            </a:r>
            <a:r>
              <a:rPr lang="ja-JP" altLang="en-US" b="1" i="1" dirty="0" smtClean="0">
                <a:solidFill>
                  <a:srgbClr val="FF0000"/>
                </a:solidFill>
              </a:rPr>
              <a:t>回積算</a:t>
            </a:r>
            <a:r>
              <a:rPr lang="en-US" altLang="ja-JP" b="1" i="1" dirty="0" smtClean="0">
                <a:solidFill>
                  <a:srgbClr val="FF0000"/>
                </a:solidFill>
              </a:rPr>
              <a:t>)</a:t>
            </a:r>
            <a:endParaRPr lang="ja-JP" altLang="en-US" b="1" i="1" dirty="0">
              <a:solidFill>
                <a:srgbClr val="FF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815" y="3714080"/>
            <a:ext cx="5804127" cy="278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4" name="群組 53"/>
          <p:cNvGrpSpPr/>
          <p:nvPr/>
        </p:nvGrpSpPr>
        <p:grpSpPr>
          <a:xfrm>
            <a:off x="3147527" y="3841473"/>
            <a:ext cx="6625784" cy="2624263"/>
            <a:chOff x="3475008" y="1252209"/>
            <a:chExt cx="6424918" cy="2624263"/>
          </a:xfrm>
        </p:grpSpPr>
        <p:sp>
          <p:nvSpPr>
            <p:cNvPr id="49" name="橢圓 48"/>
            <p:cNvSpPr/>
            <p:nvPr/>
          </p:nvSpPr>
          <p:spPr bwMode="auto">
            <a:xfrm>
              <a:off x="3475008" y="1901171"/>
              <a:ext cx="700265" cy="1144723"/>
            </a:xfrm>
            <a:prstGeom prst="ellipse">
              <a:avLst/>
            </a:prstGeom>
            <a:noFill/>
            <a:ln w="28575" cap="flat" cmpd="sng" algn="ctr">
              <a:solidFill>
                <a:srgbClr val="0000FF">
                  <a:alpha val="99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102954" y="1266371"/>
              <a:ext cx="4796972" cy="2610101"/>
            </a:xfrm>
            <a:prstGeom prst="rect">
              <a:avLst/>
            </a:prstGeom>
            <a:noFill/>
            <a:ln w="28575">
              <a:solidFill>
                <a:srgbClr val="0000FF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1" name="直線接點 50"/>
            <p:cNvCxnSpPr>
              <a:stCxn id="49" idx="0"/>
            </p:cNvCxnSpPr>
            <p:nvPr/>
          </p:nvCxnSpPr>
          <p:spPr bwMode="auto">
            <a:xfrm flipV="1">
              <a:off x="3825141" y="1252209"/>
              <a:ext cx="1277812" cy="648962"/>
            </a:xfrm>
            <a:prstGeom prst="line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" name="直線接點 52"/>
            <p:cNvCxnSpPr/>
            <p:nvPr/>
          </p:nvCxnSpPr>
          <p:spPr bwMode="auto">
            <a:xfrm>
              <a:off x="3825140" y="3045894"/>
              <a:ext cx="1277813" cy="819099"/>
            </a:xfrm>
            <a:prstGeom prst="line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887745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38659" y="430867"/>
            <a:ext cx="9501482" cy="1143000"/>
          </a:xfrm>
        </p:spPr>
        <p:txBody>
          <a:bodyPr/>
          <a:lstStyle/>
          <a:p>
            <a:r>
              <a:rPr lang="ja-JP" altLang="en-US" dirty="0" smtClean="0"/>
              <a:t>コム間ビートによる光コムの安定化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EF48D-AEE9-EA4C-B8EA-5DF7E9630328}" type="slidenum">
              <a:rPr lang="en-US" altLang="ja-JP" smtClean="0"/>
              <a:pPr/>
              <a:t>7</a:t>
            </a:fld>
            <a:endParaRPr lang="en-US" altLang="ja-JP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697" y="2175404"/>
            <a:ext cx="8650609" cy="3538886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0" y="6581002"/>
            <a:ext cx="4953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altLang="ja-JP" sz="1200" i="1" dirty="0" smtClean="0">
                <a:solidFill>
                  <a:srgbClr val="0000FF"/>
                </a:solidFill>
              </a:rPr>
              <a:t>Ref) N</a:t>
            </a:r>
            <a:r>
              <a:rPr lang="hu-HU" altLang="ja-JP" sz="1200" i="1" dirty="0">
                <a:solidFill>
                  <a:srgbClr val="0000FF"/>
                </a:solidFill>
              </a:rPr>
              <a:t>. Kuse, et al., Appl. Phys. Express, </a:t>
            </a:r>
            <a:r>
              <a:rPr lang="hu-HU" altLang="ja-JP" sz="1200" b="1" i="1" dirty="0" smtClean="0">
                <a:solidFill>
                  <a:srgbClr val="0000FF"/>
                </a:solidFill>
              </a:rPr>
              <a:t>5</a:t>
            </a:r>
            <a:r>
              <a:rPr lang="hu-HU" altLang="ja-JP" sz="1200" i="1" dirty="0" smtClean="0">
                <a:solidFill>
                  <a:srgbClr val="0000FF"/>
                </a:solidFill>
              </a:rPr>
              <a:t>, 112402 </a:t>
            </a:r>
            <a:r>
              <a:rPr lang="hu-HU" altLang="ja-JP" sz="1200" i="1" dirty="0">
                <a:solidFill>
                  <a:srgbClr val="0000FF"/>
                </a:solidFill>
              </a:rPr>
              <a:t>(2012)</a:t>
            </a:r>
            <a:endParaRPr lang="ja-JP" altLang="en-US" sz="1200" i="1" dirty="0">
              <a:solidFill>
                <a:srgbClr val="0000FF"/>
              </a:solidFill>
            </a:endParaRPr>
          </a:p>
        </p:txBody>
      </p:sp>
      <p:grpSp>
        <p:nvGrpSpPr>
          <p:cNvPr id="17" name="図形グループ 16"/>
          <p:cNvGrpSpPr/>
          <p:nvPr/>
        </p:nvGrpSpPr>
        <p:grpSpPr>
          <a:xfrm>
            <a:off x="3046162" y="1775294"/>
            <a:ext cx="2892384" cy="2788750"/>
            <a:chOff x="3046162" y="1775294"/>
            <a:chExt cx="2892384" cy="2788750"/>
          </a:xfrm>
        </p:grpSpPr>
        <p:sp>
          <p:nvSpPr>
            <p:cNvPr id="7" name="テキスト ボックス 6"/>
            <p:cNvSpPr txBox="1"/>
            <p:nvPr/>
          </p:nvSpPr>
          <p:spPr>
            <a:xfrm>
              <a:off x="3560819" y="1775294"/>
              <a:ext cx="23777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i="1" dirty="0" smtClean="0">
                  <a:solidFill>
                    <a:srgbClr val="FF0000"/>
                  </a:solidFill>
                </a:rPr>
                <a:t>Free-running </a:t>
              </a:r>
              <a:endParaRPr kumimoji="1" lang="ja-JP" altLang="en-US" i="1" dirty="0">
                <a:solidFill>
                  <a:srgbClr val="FF0000"/>
                </a:solidFill>
              </a:endParaRPr>
            </a:p>
          </p:txBody>
        </p:sp>
        <p:sp>
          <p:nvSpPr>
            <p:cNvPr id="15" name="円/楕円 14"/>
            <p:cNvSpPr/>
            <p:nvPr/>
          </p:nvSpPr>
          <p:spPr bwMode="auto">
            <a:xfrm>
              <a:off x="3046162" y="2282023"/>
              <a:ext cx="611144" cy="2282021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</p:grpSp>
      <p:sp>
        <p:nvSpPr>
          <p:cNvPr id="16" name="円/楕円 15"/>
          <p:cNvSpPr/>
          <p:nvPr/>
        </p:nvSpPr>
        <p:spPr bwMode="auto">
          <a:xfrm>
            <a:off x="6000042" y="2282024"/>
            <a:ext cx="611144" cy="228202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grpSp>
        <p:nvGrpSpPr>
          <p:cNvPr id="25" name="図形グループ 24"/>
          <p:cNvGrpSpPr/>
          <p:nvPr/>
        </p:nvGrpSpPr>
        <p:grpSpPr>
          <a:xfrm>
            <a:off x="1692722" y="4607138"/>
            <a:ext cx="5872712" cy="1792395"/>
            <a:chOff x="1692721" y="4506154"/>
            <a:chExt cx="5872712" cy="1792395"/>
          </a:xfrm>
        </p:grpSpPr>
        <p:grpSp>
          <p:nvGrpSpPr>
            <p:cNvPr id="22" name="図形グループ 21"/>
            <p:cNvGrpSpPr/>
            <p:nvPr/>
          </p:nvGrpSpPr>
          <p:grpSpPr>
            <a:xfrm>
              <a:off x="1692721" y="4506154"/>
              <a:ext cx="5872712" cy="1789899"/>
              <a:chOff x="1692721" y="4506154"/>
              <a:chExt cx="5872712" cy="1789899"/>
            </a:xfrm>
          </p:grpSpPr>
          <p:sp>
            <p:nvSpPr>
              <p:cNvPr id="18" name="円/楕円 17"/>
              <p:cNvSpPr/>
              <p:nvPr/>
            </p:nvSpPr>
            <p:spPr bwMode="auto">
              <a:xfrm>
                <a:off x="1815629" y="4637852"/>
                <a:ext cx="592667" cy="931333"/>
              </a:xfrm>
              <a:prstGeom prst="ellipse">
                <a:avLst/>
              </a:prstGeom>
              <a:noFill/>
              <a:ln w="2857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ゴシック" charset="-128"/>
                  <a:cs typeface="ＭＳ ゴシック" charset="-128"/>
                </a:endParaRPr>
              </a:p>
            </p:txBody>
          </p:sp>
          <p:sp>
            <p:nvSpPr>
              <p:cNvPr id="20" name="円/楕円 19"/>
              <p:cNvSpPr/>
              <p:nvPr/>
            </p:nvSpPr>
            <p:spPr bwMode="auto">
              <a:xfrm>
                <a:off x="6972766" y="4506154"/>
                <a:ext cx="592667" cy="931333"/>
              </a:xfrm>
              <a:prstGeom prst="ellipse">
                <a:avLst/>
              </a:prstGeom>
              <a:noFill/>
              <a:ln w="2857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ゴシック" charset="-128"/>
                  <a:cs typeface="ＭＳ ゴシック" charset="-128"/>
                </a:endParaRPr>
              </a:p>
            </p:txBody>
          </p:sp>
          <p:sp>
            <p:nvSpPr>
              <p:cNvPr id="21" name="テキスト ボックス 20"/>
              <p:cNvSpPr txBox="1"/>
              <p:nvPr/>
            </p:nvSpPr>
            <p:spPr>
              <a:xfrm>
                <a:off x="1692721" y="5895943"/>
                <a:ext cx="2236510" cy="400110"/>
              </a:xfrm>
              <a:prstGeom prst="rect">
                <a:avLst/>
              </a:prstGeom>
              <a:noFill/>
              <a:ln w="28575" cmpd="sng">
                <a:solidFill>
                  <a:srgbClr val="0000FF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dirty="0" smtClean="0">
                    <a:solidFill>
                      <a:srgbClr val="0000FF"/>
                    </a:solidFill>
                  </a:rPr>
                  <a:t>コム間ビート信号</a:t>
                </a:r>
                <a:endParaRPr kumimoji="1" lang="ja-JP" altLang="en-US" dirty="0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23" name="右矢印 22"/>
            <p:cNvSpPr/>
            <p:nvPr/>
          </p:nvSpPr>
          <p:spPr bwMode="auto">
            <a:xfrm>
              <a:off x="4078114" y="5981861"/>
              <a:ext cx="818444" cy="228275"/>
            </a:xfrm>
            <a:prstGeom prst="rightArrow">
              <a:avLst/>
            </a:prstGeom>
            <a:solidFill>
              <a:srgbClr val="0000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5009446" y="5898439"/>
              <a:ext cx="1467068" cy="400110"/>
            </a:xfrm>
            <a:prstGeom prst="rect">
              <a:avLst/>
            </a:prstGeom>
            <a:ln w="28575" cmpd="sng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dirty="0" smtClean="0">
                  <a:solidFill>
                    <a:srgbClr val="0000FF"/>
                  </a:solidFill>
                </a:rPr>
                <a:t>レーザ制御</a:t>
              </a:r>
              <a:endParaRPr kumimoji="1" lang="ja-JP" altLang="en-US" dirty="0">
                <a:solidFill>
                  <a:srgbClr val="0000FF"/>
                </a:solidFill>
              </a:endParaRPr>
            </a:p>
          </p:txBody>
        </p:sp>
      </p:grpSp>
      <p:sp>
        <p:nvSpPr>
          <p:cNvPr id="26" name="テキスト ボックス 25"/>
          <p:cNvSpPr txBox="1"/>
          <p:nvPr/>
        </p:nvSpPr>
        <p:spPr>
          <a:xfrm>
            <a:off x="416291" y="3348925"/>
            <a:ext cx="6862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/>
              <a:t>Mixer</a:t>
            </a:r>
            <a:endParaRPr kumimoji="1" lang="ja-JP" altLang="en-US" sz="1600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8828191" y="3367738"/>
            <a:ext cx="6862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/>
              <a:t>Mixer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1625658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13454" y="285144"/>
            <a:ext cx="8420100" cy="1143000"/>
          </a:xfrm>
        </p:spPr>
        <p:txBody>
          <a:bodyPr/>
          <a:lstStyle/>
          <a:p>
            <a:r>
              <a:rPr lang="zh-TW" altLang="en-US" dirty="0" smtClean="0"/>
              <a:t>実験装置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EF48D-AEE9-EA4C-B8EA-5DF7E9630328}" type="slidenum">
              <a:rPr lang="en-US" altLang="ja-JP" smtClean="0"/>
              <a:pPr/>
              <a:t>8</a:t>
            </a:fld>
            <a:endParaRPr lang="en-US" altLang="ja-JP" dirty="0"/>
          </a:p>
        </p:txBody>
      </p:sp>
      <p:cxnSp>
        <p:nvCxnSpPr>
          <p:cNvPr id="8" name="直線接點 7"/>
          <p:cNvCxnSpPr/>
          <p:nvPr/>
        </p:nvCxnSpPr>
        <p:spPr>
          <a:xfrm flipV="1">
            <a:off x="1489586" y="1814023"/>
            <a:ext cx="6268066" cy="1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/>
          <p:cNvCxnSpPr>
            <a:stCxn id="15" idx="0"/>
          </p:cNvCxnSpPr>
          <p:nvPr/>
        </p:nvCxnSpPr>
        <p:spPr>
          <a:xfrm flipV="1">
            <a:off x="2163128" y="4057509"/>
            <a:ext cx="609567" cy="0"/>
          </a:xfrm>
          <a:prstGeom prst="line">
            <a:avLst/>
          </a:prstGeom>
          <a:ln w="793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>
            <a:stCxn id="14" idx="0"/>
          </p:cNvCxnSpPr>
          <p:nvPr/>
        </p:nvCxnSpPr>
        <p:spPr>
          <a:xfrm flipH="1" flipV="1">
            <a:off x="2772695" y="1830073"/>
            <a:ext cx="14751" cy="3066358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457201" y="1637043"/>
            <a:ext cx="1032386" cy="3539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latin typeface="Arial" panose="020B0604020202020204" pitchFamily="34" charset="0"/>
                <a:cs typeface="Arial" panose="020B0604020202020204" pitchFamily="34" charset="0"/>
              </a:rPr>
              <a:t>Comb2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57199" y="2811987"/>
            <a:ext cx="1032386" cy="3539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latin typeface="Arial" panose="020B0604020202020204" pitchFamily="34" charset="0"/>
                <a:cs typeface="Arial" panose="020B0604020202020204" pitchFamily="34" charset="0"/>
              </a:rPr>
              <a:t>Comb1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直線接點 12"/>
          <p:cNvCxnSpPr/>
          <p:nvPr/>
        </p:nvCxnSpPr>
        <p:spPr>
          <a:xfrm flipV="1">
            <a:off x="1489586" y="2988968"/>
            <a:ext cx="4513009" cy="1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/>
          <p:cNvSpPr/>
          <p:nvPr/>
        </p:nvSpPr>
        <p:spPr>
          <a:xfrm>
            <a:off x="2691582" y="4896432"/>
            <a:ext cx="191728" cy="3539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 rot="5400000">
            <a:off x="1867314" y="3882289"/>
            <a:ext cx="216023" cy="3756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6" name="群組 15"/>
          <p:cNvGrpSpPr/>
          <p:nvPr/>
        </p:nvGrpSpPr>
        <p:grpSpPr>
          <a:xfrm>
            <a:off x="2569904" y="3848426"/>
            <a:ext cx="417600" cy="418166"/>
            <a:chOff x="2555156" y="2830814"/>
            <a:chExt cx="417600" cy="418166"/>
          </a:xfrm>
        </p:grpSpPr>
        <p:sp>
          <p:nvSpPr>
            <p:cNvPr id="17" name="矩形 16"/>
            <p:cNvSpPr/>
            <p:nvPr/>
          </p:nvSpPr>
          <p:spPr>
            <a:xfrm>
              <a:off x="2555156" y="2830814"/>
              <a:ext cx="417600" cy="41816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8" name="直線接點 17"/>
            <p:cNvCxnSpPr/>
            <p:nvPr/>
          </p:nvCxnSpPr>
          <p:spPr>
            <a:xfrm flipV="1">
              <a:off x="2555156" y="2830814"/>
              <a:ext cx="417600" cy="41816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群組 18"/>
          <p:cNvGrpSpPr/>
          <p:nvPr/>
        </p:nvGrpSpPr>
        <p:grpSpPr>
          <a:xfrm>
            <a:off x="2563896" y="1634435"/>
            <a:ext cx="417600" cy="418166"/>
            <a:chOff x="2578644" y="616823"/>
            <a:chExt cx="417600" cy="418166"/>
          </a:xfrm>
        </p:grpSpPr>
        <p:sp>
          <p:nvSpPr>
            <p:cNvPr id="20" name="矩形 19"/>
            <p:cNvSpPr/>
            <p:nvPr/>
          </p:nvSpPr>
          <p:spPr>
            <a:xfrm>
              <a:off x="2578644" y="616823"/>
              <a:ext cx="417600" cy="41816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21" name="直線接點 20"/>
            <p:cNvCxnSpPr/>
            <p:nvPr/>
          </p:nvCxnSpPr>
          <p:spPr>
            <a:xfrm flipV="1">
              <a:off x="2578644" y="616823"/>
              <a:ext cx="417600" cy="41816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矩形 21"/>
          <p:cNvSpPr/>
          <p:nvPr/>
        </p:nvSpPr>
        <p:spPr>
          <a:xfrm>
            <a:off x="1637071" y="1619688"/>
            <a:ext cx="72000" cy="4207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/>
          <p:cNvSpPr/>
          <p:nvPr/>
        </p:nvSpPr>
        <p:spPr>
          <a:xfrm>
            <a:off x="1641991" y="2774952"/>
            <a:ext cx="72000" cy="4207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4" name="群組 23"/>
          <p:cNvGrpSpPr/>
          <p:nvPr/>
        </p:nvGrpSpPr>
        <p:grpSpPr>
          <a:xfrm>
            <a:off x="2563896" y="2772076"/>
            <a:ext cx="417600" cy="418166"/>
            <a:chOff x="2555156" y="2830814"/>
            <a:chExt cx="417600" cy="418166"/>
          </a:xfrm>
        </p:grpSpPr>
        <p:sp>
          <p:nvSpPr>
            <p:cNvPr id="25" name="矩形 24"/>
            <p:cNvSpPr/>
            <p:nvPr/>
          </p:nvSpPr>
          <p:spPr>
            <a:xfrm>
              <a:off x="2555156" y="2830814"/>
              <a:ext cx="417600" cy="41816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26" name="直線接點 25"/>
            <p:cNvCxnSpPr/>
            <p:nvPr/>
          </p:nvCxnSpPr>
          <p:spPr>
            <a:xfrm flipV="1">
              <a:off x="2555156" y="2830814"/>
              <a:ext cx="417600" cy="41816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矩形 26"/>
          <p:cNvSpPr/>
          <p:nvPr/>
        </p:nvSpPr>
        <p:spPr>
          <a:xfrm>
            <a:off x="2563897" y="2374463"/>
            <a:ext cx="423608" cy="7374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8" name="直線接點 27"/>
          <p:cNvCxnSpPr/>
          <p:nvPr/>
        </p:nvCxnSpPr>
        <p:spPr>
          <a:xfrm flipH="1">
            <a:off x="4594124" y="2974221"/>
            <a:ext cx="1378975" cy="859458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接點 28"/>
          <p:cNvCxnSpPr/>
          <p:nvPr/>
        </p:nvCxnSpPr>
        <p:spPr>
          <a:xfrm flipH="1">
            <a:off x="5589639" y="2988968"/>
            <a:ext cx="383460" cy="1189136"/>
          </a:xfrm>
          <a:prstGeom prst="line">
            <a:avLst/>
          </a:prstGeom>
          <a:ln w="825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群組 29"/>
          <p:cNvGrpSpPr/>
          <p:nvPr/>
        </p:nvGrpSpPr>
        <p:grpSpPr>
          <a:xfrm>
            <a:off x="4369880" y="3811577"/>
            <a:ext cx="360000" cy="360000"/>
            <a:chOff x="6636773" y="3613354"/>
            <a:chExt cx="360000" cy="360000"/>
          </a:xfrm>
        </p:grpSpPr>
        <p:sp>
          <p:nvSpPr>
            <p:cNvPr id="31" name="橢圓 30"/>
            <p:cNvSpPr/>
            <p:nvPr/>
          </p:nvSpPr>
          <p:spPr>
            <a:xfrm>
              <a:off x="6636773" y="3613354"/>
              <a:ext cx="360000" cy="36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32" name="直線接點 31"/>
            <p:cNvCxnSpPr/>
            <p:nvPr/>
          </p:nvCxnSpPr>
          <p:spPr>
            <a:xfrm>
              <a:off x="6666269" y="3690118"/>
              <a:ext cx="288000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等腰三角形 32"/>
            <p:cNvSpPr/>
            <p:nvPr/>
          </p:nvSpPr>
          <p:spPr>
            <a:xfrm>
              <a:off x="6705521" y="3621138"/>
              <a:ext cx="216000" cy="28800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4" name="群組 33"/>
          <p:cNvGrpSpPr/>
          <p:nvPr/>
        </p:nvGrpSpPr>
        <p:grpSpPr>
          <a:xfrm>
            <a:off x="5421369" y="4129229"/>
            <a:ext cx="360000" cy="360000"/>
            <a:chOff x="6636773" y="3613354"/>
            <a:chExt cx="360000" cy="360000"/>
          </a:xfrm>
        </p:grpSpPr>
        <p:sp>
          <p:nvSpPr>
            <p:cNvPr id="35" name="橢圓 34"/>
            <p:cNvSpPr/>
            <p:nvPr/>
          </p:nvSpPr>
          <p:spPr>
            <a:xfrm>
              <a:off x="6636773" y="3613354"/>
              <a:ext cx="360000" cy="36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36" name="直線接點 35"/>
            <p:cNvCxnSpPr/>
            <p:nvPr/>
          </p:nvCxnSpPr>
          <p:spPr>
            <a:xfrm>
              <a:off x="6666269" y="3690118"/>
              <a:ext cx="288000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等腰三角形 36"/>
            <p:cNvSpPr/>
            <p:nvPr/>
          </p:nvSpPr>
          <p:spPr>
            <a:xfrm>
              <a:off x="6705521" y="3621138"/>
              <a:ext cx="216000" cy="28800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8" name="群組 37"/>
          <p:cNvGrpSpPr/>
          <p:nvPr/>
        </p:nvGrpSpPr>
        <p:grpSpPr>
          <a:xfrm>
            <a:off x="2567717" y="4555589"/>
            <a:ext cx="428528" cy="147484"/>
            <a:chOff x="1192296" y="4018928"/>
            <a:chExt cx="428528" cy="147484"/>
          </a:xfrm>
        </p:grpSpPr>
        <p:sp>
          <p:nvSpPr>
            <p:cNvPr id="39" name="矩形 38"/>
            <p:cNvSpPr/>
            <p:nvPr/>
          </p:nvSpPr>
          <p:spPr>
            <a:xfrm>
              <a:off x="1192296" y="4018928"/>
              <a:ext cx="423608" cy="7374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0" name="矩形 39"/>
            <p:cNvSpPr/>
            <p:nvPr/>
          </p:nvSpPr>
          <p:spPr>
            <a:xfrm>
              <a:off x="1197216" y="4092670"/>
              <a:ext cx="423608" cy="7374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41" name="文字方塊 40"/>
          <p:cNvSpPr txBox="1"/>
          <p:nvPr/>
        </p:nvSpPr>
        <p:spPr>
          <a:xfrm>
            <a:off x="2227366" y="4541847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H</a:t>
            </a:r>
            <a:endParaRPr lang="zh-TW" altLang="en-US" dirty="0"/>
          </a:p>
        </p:txBody>
      </p:sp>
      <p:sp>
        <p:nvSpPr>
          <p:cNvPr id="42" name="文字方塊 41"/>
          <p:cNvSpPr txBox="1"/>
          <p:nvPr/>
        </p:nvSpPr>
        <p:spPr>
          <a:xfrm>
            <a:off x="1500359" y="2352027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H</a:t>
            </a:r>
            <a:endParaRPr lang="zh-TW" altLang="en-US" dirty="0"/>
          </a:p>
        </p:txBody>
      </p:sp>
      <p:sp>
        <p:nvSpPr>
          <p:cNvPr id="43" name="文字方塊 42"/>
          <p:cNvSpPr txBox="1"/>
          <p:nvPr/>
        </p:nvSpPr>
        <p:spPr>
          <a:xfrm>
            <a:off x="1493854" y="1250355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H</a:t>
            </a:r>
            <a:endParaRPr lang="zh-TW" altLang="en-US" dirty="0"/>
          </a:p>
        </p:txBody>
      </p:sp>
      <p:sp>
        <p:nvSpPr>
          <p:cNvPr id="44" name="文字方塊 43"/>
          <p:cNvSpPr txBox="1"/>
          <p:nvPr/>
        </p:nvSpPr>
        <p:spPr>
          <a:xfrm>
            <a:off x="2227366" y="2204547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H</a:t>
            </a:r>
            <a:endParaRPr lang="zh-TW" altLang="en-US" dirty="0"/>
          </a:p>
        </p:txBody>
      </p:sp>
      <p:sp>
        <p:nvSpPr>
          <p:cNvPr id="45" name="矩形 44"/>
          <p:cNvSpPr/>
          <p:nvPr/>
        </p:nvSpPr>
        <p:spPr>
          <a:xfrm>
            <a:off x="2575642" y="3509794"/>
            <a:ext cx="423608" cy="7374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文字方塊 45"/>
          <p:cNvSpPr txBox="1"/>
          <p:nvPr/>
        </p:nvSpPr>
        <p:spPr>
          <a:xfrm>
            <a:off x="2138563" y="3346358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H</a:t>
            </a:r>
            <a:endParaRPr lang="zh-TW" altLang="en-US" dirty="0"/>
          </a:p>
        </p:txBody>
      </p:sp>
      <p:sp>
        <p:nvSpPr>
          <p:cNvPr id="47" name="矩形 46"/>
          <p:cNvSpPr/>
          <p:nvPr/>
        </p:nvSpPr>
        <p:spPr>
          <a:xfrm>
            <a:off x="2291614" y="3854311"/>
            <a:ext cx="72000" cy="4207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8" name="文字方塊 47"/>
          <p:cNvSpPr txBox="1"/>
          <p:nvPr/>
        </p:nvSpPr>
        <p:spPr>
          <a:xfrm>
            <a:off x="2212620" y="4356183"/>
            <a:ext cx="3841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Q</a:t>
            </a:r>
            <a:endParaRPr lang="zh-TW" altLang="en-US" dirty="0"/>
          </a:p>
        </p:txBody>
      </p:sp>
      <p:cxnSp>
        <p:nvCxnSpPr>
          <p:cNvPr id="49" name="直線接點 48"/>
          <p:cNvCxnSpPr/>
          <p:nvPr/>
        </p:nvCxnSpPr>
        <p:spPr>
          <a:xfrm flipH="1">
            <a:off x="6636819" y="1814023"/>
            <a:ext cx="1120835" cy="907337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矩形 49"/>
          <p:cNvSpPr/>
          <p:nvPr/>
        </p:nvSpPr>
        <p:spPr>
          <a:xfrm rot="2231074">
            <a:off x="7553147" y="1739046"/>
            <a:ext cx="468000" cy="72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1" name="矩形 50"/>
          <p:cNvSpPr/>
          <p:nvPr/>
        </p:nvSpPr>
        <p:spPr>
          <a:xfrm rot="2231074">
            <a:off x="5798090" y="2908723"/>
            <a:ext cx="468000" cy="72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52" name="直線接點 51"/>
          <p:cNvCxnSpPr/>
          <p:nvPr/>
        </p:nvCxnSpPr>
        <p:spPr>
          <a:xfrm flipH="1">
            <a:off x="7352408" y="1828771"/>
            <a:ext cx="395414" cy="1211056"/>
          </a:xfrm>
          <a:prstGeom prst="line">
            <a:avLst/>
          </a:prstGeom>
          <a:ln w="825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群組 52"/>
          <p:cNvGrpSpPr/>
          <p:nvPr/>
        </p:nvGrpSpPr>
        <p:grpSpPr>
          <a:xfrm>
            <a:off x="6440517" y="2679826"/>
            <a:ext cx="360000" cy="360000"/>
            <a:chOff x="6636773" y="3613354"/>
            <a:chExt cx="360000" cy="360000"/>
          </a:xfrm>
        </p:grpSpPr>
        <p:sp>
          <p:nvSpPr>
            <p:cNvPr id="54" name="橢圓 53"/>
            <p:cNvSpPr/>
            <p:nvPr/>
          </p:nvSpPr>
          <p:spPr>
            <a:xfrm>
              <a:off x="6636773" y="3613354"/>
              <a:ext cx="360000" cy="36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55" name="直線接點 54"/>
            <p:cNvCxnSpPr/>
            <p:nvPr/>
          </p:nvCxnSpPr>
          <p:spPr>
            <a:xfrm>
              <a:off x="6666269" y="3690118"/>
              <a:ext cx="288000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等腰三角形 55"/>
            <p:cNvSpPr/>
            <p:nvPr/>
          </p:nvSpPr>
          <p:spPr>
            <a:xfrm>
              <a:off x="6705521" y="3621138"/>
              <a:ext cx="216000" cy="28800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57" name="群組 56"/>
          <p:cNvGrpSpPr/>
          <p:nvPr/>
        </p:nvGrpSpPr>
        <p:grpSpPr>
          <a:xfrm>
            <a:off x="7120872" y="3017000"/>
            <a:ext cx="360000" cy="360000"/>
            <a:chOff x="6636773" y="3613354"/>
            <a:chExt cx="360000" cy="360000"/>
          </a:xfrm>
        </p:grpSpPr>
        <p:sp>
          <p:nvSpPr>
            <p:cNvPr id="58" name="橢圓 57"/>
            <p:cNvSpPr/>
            <p:nvPr/>
          </p:nvSpPr>
          <p:spPr>
            <a:xfrm>
              <a:off x="6636773" y="3613354"/>
              <a:ext cx="360000" cy="36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59" name="直線接點 58"/>
            <p:cNvCxnSpPr/>
            <p:nvPr/>
          </p:nvCxnSpPr>
          <p:spPr>
            <a:xfrm>
              <a:off x="6666269" y="3690118"/>
              <a:ext cx="288000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等腰三角形 59"/>
            <p:cNvSpPr/>
            <p:nvPr/>
          </p:nvSpPr>
          <p:spPr>
            <a:xfrm>
              <a:off x="6705521" y="3621138"/>
              <a:ext cx="216000" cy="28800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61" name="文字方塊 60"/>
          <p:cNvSpPr txBox="1"/>
          <p:nvPr/>
        </p:nvSpPr>
        <p:spPr>
          <a:xfrm>
            <a:off x="5837326" y="2411334"/>
            <a:ext cx="3841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G</a:t>
            </a:r>
            <a:endParaRPr lang="zh-TW" altLang="en-US" dirty="0"/>
          </a:p>
        </p:txBody>
      </p:sp>
      <p:sp>
        <p:nvSpPr>
          <p:cNvPr id="62" name="文字方塊 61"/>
          <p:cNvSpPr txBox="1"/>
          <p:nvPr/>
        </p:nvSpPr>
        <p:spPr>
          <a:xfrm>
            <a:off x="7664792" y="1420273"/>
            <a:ext cx="3841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G</a:t>
            </a:r>
            <a:endParaRPr lang="zh-TW" altLang="en-US" dirty="0"/>
          </a:p>
        </p:txBody>
      </p:sp>
      <p:sp>
        <p:nvSpPr>
          <p:cNvPr id="63" name="文字方塊 62"/>
          <p:cNvSpPr txBox="1"/>
          <p:nvPr/>
        </p:nvSpPr>
        <p:spPr>
          <a:xfrm>
            <a:off x="2506369" y="1265103"/>
            <a:ext cx="6978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PBS</a:t>
            </a:r>
            <a:endParaRPr lang="zh-TW" altLang="en-US" dirty="0"/>
          </a:p>
        </p:txBody>
      </p:sp>
      <p:cxnSp>
        <p:nvCxnSpPr>
          <p:cNvPr id="64" name="直線接點 63"/>
          <p:cNvCxnSpPr/>
          <p:nvPr/>
        </p:nvCxnSpPr>
        <p:spPr>
          <a:xfrm flipV="1">
            <a:off x="1794747" y="1634435"/>
            <a:ext cx="299572" cy="361782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接點 64"/>
          <p:cNvCxnSpPr/>
          <p:nvPr/>
        </p:nvCxnSpPr>
        <p:spPr>
          <a:xfrm flipV="1">
            <a:off x="2079151" y="2804446"/>
            <a:ext cx="299572" cy="361782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接點 65"/>
          <p:cNvCxnSpPr/>
          <p:nvPr/>
        </p:nvCxnSpPr>
        <p:spPr>
          <a:xfrm flipH="1" flipV="1">
            <a:off x="1929304" y="1265104"/>
            <a:ext cx="0" cy="524503"/>
          </a:xfrm>
          <a:prstGeom prst="line">
            <a:avLst/>
          </a:prstGeom>
          <a:ln w="635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接點 66"/>
          <p:cNvCxnSpPr/>
          <p:nvPr/>
        </p:nvCxnSpPr>
        <p:spPr>
          <a:xfrm flipV="1">
            <a:off x="2212619" y="1253580"/>
            <a:ext cx="0" cy="1691144"/>
          </a:xfrm>
          <a:prstGeom prst="line">
            <a:avLst/>
          </a:prstGeom>
          <a:ln w="635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文字方塊 67"/>
          <p:cNvSpPr txBox="1"/>
          <p:nvPr/>
        </p:nvSpPr>
        <p:spPr>
          <a:xfrm>
            <a:off x="751976" y="3873122"/>
            <a:ext cx="754609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bg1"/>
                </a:solidFill>
              </a:rPr>
              <a:t>CW2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69" name="文字方塊 68"/>
          <p:cNvSpPr txBox="1"/>
          <p:nvPr/>
        </p:nvSpPr>
        <p:spPr>
          <a:xfrm>
            <a:off x="2390627" y="5838106"/>
            <a:ext cx="754609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 smtClean="0">
                <a:solidFill>
                  <a:schemeClr val="bg1"/>
                </a:solidFill>
              </a:rPr>
              <a:t>CW1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70" name="文字方塊 69"/>
          <p:cNvSpPr txBox="1"/>
          <p:nvPr/>
        </p:nvSpPr>
        <p:spPr>
          <a:xfrm>
            <a:off x="2958790" y="2536693"/>
            <a:ext cx="6978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PBS</a:t>
            </a:r>
            <a:endParaRPr lang="zh-TW" altLang="en-US" dirty="0"/>
          </a:p>
        </p:txBody>
      </p:sp>
      <p:sp>
        <p:nvSpPr>
          <p:cNvPr id="71" name="文字方塊 70"/>
          <p:cNvSpPr txBox="1"/>
          <p:nvPr/>
        </p:nvSpPr>
        <p:spPr>
          <a:xfrm>
            <a:off x="1721556" y="1945153"/>
            <a:ext cx="5268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BS</a:t>
            </a:r>
            <a:endParaRPr lang="zh-TW" altLang="en-US" dirty="0"/>
          </a:p>
        </p:txBody>
      </p:sp>
      <p:sp>
        <p:nvSpPr>
          <p:cNvPr id="72" name="文字方塊 71"/>
          <p:cNvSpPr txBox="1"/>
          <p:nvPr/>
        </p:nvSpPr>
        <p:spPr>
          <a:xfrm>
            <a:off x="2020582" y="3039826"/>
            <a:ext cx="5268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BS</a:t>
            </a:r>
            <a:endParaRPr lang="zh-TW" altLang="en-US" dirty="0"/>
          </a:p>
        </p:txBody>
      </p:sp>
      <p:sp>
        <p:nvSpPr>
          <p:cNvPr id="73" name="文字方塊 72"/>
          <p:cNvSpPr txBox="1"/>
          <p:nvPr/>
        </p:nvSpPr>
        <p:spPr>
          <a:xfrm>
            <a:off x="4017269" y="3389936"/>
            <a:ext cx="6836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PD1</a:t>
            </a:r>
            <a:endParaRPr lang="zh-TW" altLang="en-US" dirty="0"/>
          </a:p>
        </p:txBody>
      </p:sp>
      <p:sp>
        <p:nvSpPr>
          <p:cNvPr id="74" name="文字方塊 73"/>
          <p:cNvSpPr txBox="1"/>
          <p:nvPr/>
        </p:nvSpPr>
        <p:spPr>
          <a:xfrm>
            <a:off x="5764914" y="3925116"/>
            <a:ext cx="6836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PD2</a:t>
            </a:r>
            <a:endParaRPr lang="zh-TW" altLang="en-US" dirty="0"/>
          </a:p>
        </p:txBody>
      </p:sp>
      <p:sp>
        <p:nvSpPr>
          <p:cNvPr id="75" name="文字方塊 74"/>
          <p:cNvSpPr txBox="1"/>
          <p:nvPr/>
        </p:nvSpPr>
        <p:spPr>
          <a:xfrm>
            <a:off x="6159029" y="2228947"/>
            <a:ext cx="6836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PD3</a:t>
            </a:r>
            <a:endParaRPr lang="zh-TW" altLang="en-US" dirty="0"/>
          </a:p>
        </p:txBody>
      </p:sp>
      <p:sp>
        <p:nvSpPr>
          <p:cNvPr id="76" name="文字方塊 75"/>
          <p:cNvSpPr txBox="1"/>
          <p:nvPr/>
        </p:nvSpPr>
        <p:spPr>
          <a:xfrm>
            <a:off x="7597151" y="2833233"/>
            <a:ext cx="6836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PD4</a:t>
            </a:r>
            <a:endParaRPr lang="zh-TW" altLang="en-US" dirty="0"/>
          </a:p>
        </p:txBody>
      </p:sp>
      <p:cxnSp>
        <p:nvCxnSpPr>
          <p:cNvPr id="77" name="直線接點 76"/>
          <p:cNvCxnSpPr/>
          <p:nvPr/>
        </p:nvCxnSpPr>
        <p:spPr>
          <a:xfrm flipH="1">
            <a:off x="2768936" y="5235644"/>
            <a:ext cx="0" cy="60188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線接點 77"/>
          <p:cNvCxnSpPr/>
          <p:nvPr/>
        </p:nvCxnSpPr>
        <p:spPr>
          <a:xfrm>
            <a:off x="1507310" y="4072257"/>
            <a:ext cx="28021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/>
        </p:nvSpPr>
        <p:spPr>
          <a:xfrm>
            <a:off x="6153" y="4334853"/>
            <a:ext cx="27627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CW2</a:t>
            </a:r>
            <a:r>
              <a:rPr lang="ja-JP" altLang="en-US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（</a:t>
            </a:r>
            <a:r>
              <a:rPr lang="ja-JP" altLang="en-US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単一周波数）</a:t>
            </a:r>
            <a:endParaRPr lang="en-US" altLang="ja-JP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r>
              <a:rPr lang="ja-JP" altLang="en-US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波長：</a:t>
            </a:r>
            <a:r>
              <a:rPr lang="en-US" altLang="ja-JP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1570.nm</a:t>
            </a:r>
            <a:endParaRPr lang="en-US" altLang="ja-JP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4096" name="矩形 4095"/>
          <p:cNvSpPr/>
          <p:nvPr/>
        </p:nvSpPr>
        <p:spPr>
          <a:xfrm>
            <a:off x="78838" y="5774628"/>
            <a:ext cx="26900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CW1</a:t>
            </a:r>
            <a:r>
              <a:rPr lang="ja-JP" altLang="en-US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（単一周波数）</a:t>
            </a:r>
            <a:endParaRPr lang="en-US" altLang="ja-JP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r>
              <a:rPr lang="ja-JP" altLang="en-US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波長：</a:t>
            </a:r>
            <a:r>
              <a:rPr lang="en-US" altLang="ja-JP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1550.8nm</a:t>
            </a:r>
          </a:p>
        </p:txBody>
      </p:sp>
      <p:cxnSp>
        <p:nvCxnSpPr>
          <p:cNvPr id="4101" name="直線接點 4100"/>
          <p:cNvCxnSpPr/>
          <p:nvPr/>
        </p:nvCxnSpPr>
        <p:spPr bwMode="auto">
          <a:xfrm flipH="1">
            <a:off x="4535131" y="4156829"/>
            <a:ext cx="0" cy="1182046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85" name="直線接點 84"/>
          <p:cNvCxnSpPr/>
          <p:nvPr/>
        </p:nvCxnSpPr>
        <p:spPr bwMode="auto">
          <a:xfrm>
            <a:off x="6611557" y="3100083"/>
            <a:ext cx="0" cy="2238793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104" name="直線接點 4103"/>
          <p:cNvCxnSpPr/>
          <p:nvPr/>
        </p:nvCxnSpPr>
        <p:spPr bwMode="auto">
          <a:xfrm>
            <a:off x="4520383" y="5322951"/>
            <a:ext cx="748479" cy="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grpSp>
        <p:nvGrpSpPr>
          <p:cNvPr id="4116" name="群組 4115"/>
          <p:cNvGrpSpPr/>
          <p:nvPr/>
        </p:nvGrpSpPr>
        <p:grpSpPr>
          <a:xfrm>
            <a:off x="5298393" y="5147148"/>
            <a:ext cx="338400" cy="339213"/>
            <a:chOff x="5298392" y="4866935"/>
            <a:chExt cx="338400" cy="339213"/>
          </a:xfrm>
        </p:grpSpPr>
        <p:sp>
          <p:nvSpPr>
            <p:cNvPr id="4106" name="橢圓 4105"/>
            <p:cNvSpPr/>
            <p:nvPr/>
          </p:nvSpPr>
          <p:spPr bwMode="auto">
            <a:xfrm>
              <a:off x="5298392" y="4866935"/>
              <a:ext cx="338400" cy="339213"/>
            </a:xfrm>
            <a:prstGeom prst="ellips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cxnSp>
          <p:nvCxnSpPr>
            <p:cNvPr id="4108" name="直線接點 4107"/>
            <p:cNvCxnSpPr>
              <a:stCxn id="4106" idx="1"/>
              <a:endCxn id="4106" idx="5"/>
            </p:cNvCxnSpPr>
            <p:nvPr/>
          </p:nvCxnSpPr>
          <p:spPr bwMode="auto">
            <a:xfrm>
              <a:off x="5347950" y="4916612"/>
              <a:ext cx="239284" cy="239859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10" name="直線接點 4109"/>
            <p:cNvCxnSpPr/>
            <p:nvPr/>
          </p:nvCxnSpPr>
          <p:spPr bwMode="auto">
            <a:xfrm flipH="1">
              <a:off x="5333202" y="4916612"/>
              <a:ext cx="239284" cy="239859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95" name="直線接點 94"/>
          <p:cNvCxnSpPr/>
          <p:nvPr/>
        </p:nvCxnSpPr>
        <p:spPr bwMode="auto">
          <a:xfrm>
            <a:off x="5628355" y="5338875"/>
            <a:ext cx="983203" cy="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4114" name="文字方塊 4113"/>
          <p:cNvSpPr txBox="1"/>
          <p:nvPr/>
        </p:nvSpPr>
        <p:spPr>
          <a:xfrm>
            <a:off x="4143826" y="5812467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コム間ビート信号①</a:t>
            </a:r>
            <a:endParaRPr lang="zh-TW" altLang="en-US" dirty="0"/>
          </a:p>
        </p:txBody>
      </p:sp>
      <p:cxnSp>
        <p:nvCxnSpPr>
          <p:cNvPr id="100" name="直線接點 99"/>
          <p:cNvCxnSpPr>
            <a:stCxn id="58" idx="4"/>
            <a:endCxn id="104" idx="0"/>
          </p:cNvCxnSpPr>
          <p:nvPr/>
        </p:nvCxnSpPr>
        <p:spPr bwMode="auto">
          <a:xfrm>
            <a:off x="7300871" y="3377001"/>
            <a:ext cx="303" cy="115647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grpSp>
        <p:nvGrpSpPr>
          <p:cNvPr id="103" name="群組 102"/>
          <p:cNvGrpSpPr/>
          <p:nvPr/>
        </p:nvGrpSpPr>
        <p:grpSpPr>
          <a:xfrm>
            <a:off x="7131974" y="4533470"/>
            <a:ext cx="338400" cy="339213"/>
            <a:chOff x="5298392" y="4866935"/>
            <a:chExt cx="338400" cy="339213"/>
          </a:xfrm>
        </p:grpSpPr>
        <p:sp>
          <p:nvSpPr>
            <p:cNvPr id="104" name="橢圓 103"/>
            <p:cNvSpPr/>
            <p:nvPr/>
          </p:nvSpPr>
          <p:spPr bwMode="auto">
            <a:xfrm>
              <a:off x="5298392" y="4866935"/>
              <a:ext cx="338400" cy="339213"/>
            </a:xfrm>
            <a:prstGeom prst="ellips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cxnSp>
          <p:nvCxnSpPr>
            <p:cNvPr id="105" name="直線接點 104"/>
            <p:cNvCxnSpPr>
              <a:stCxn id="104" idx="1"/>
              <a:endCxn id="104" idx="5"/>
            </p:cNvCxnSpPr>
            <p:nvPr/>
          </p:nvCxnSpPr>
          <p:spPr bwMode="auto">
            <a:xfrm>
              <a:off x="5347950" y="4916612"/>
              <a:ext cx="239284" cy="239859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6" name="直線接點 105"/>
            <p:cNvCxnSpPr/>
            <p:nvPr/>
          </p:nvCxnSpPr>
          <p:spPr bwMode="auto">
            <a:xfrm flipH="1">
              <a:off x="5347950" y="4916612"/>
              <a:ext cx="239284" cy="239859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4119" name="肘形接點 4118"/>
          <p:cNvCxnSpPr>
            <a:stCxn id="35" idx="4"/>
            <a:endCxn id="104" idx="2"/>
          </p:cNvCxnSpPr>
          <p:nvPr/>
        </p:nvCxnSpPr>
        <p:spPr bwMode="auto">
          <a:xfrm rot="16200000" flipH="1">
            <a:off x="6259747" y="3830850"/>
            <a:ext cx="213848" cy="1530606"/>
          </a:xfrm>
          <a:prstGeom prst="bentConnector2">
            <a:avLst/>
          </a:prstGeom>
          <a:noFill/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4126" name="文字方塊 4125"/>
          <p:cNvSpPr txBox="1"/>
          <p:nvPr/>
        </p:nvSpPr>
        <p:spPr>
          <a:xfrm>
            <a:off x="5136132" y="4754699"/>
            <a:ext cx="813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Mixer</a:t>
            </a:r>
            <a:endParaRPr lang="zh-TW" altLang="en-US" dirty="0"/>
          </a:p>
        </p:txBody>
      </p:sp>
      <p:sp>
        <p:nvSpPr>
          <p:cNvPr id="117" name="文字方塊 116"/>
          <p:cNvSpPr txBox="1"/>
          <p:nvPr/>
        </p:nvSpPr>
        <p:spPr>
          <a:xfrm>
            <a:off x="7480873" y="4406165"/>
            <a:ext cx="813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Mixer</a:t>
            </a:r>
            <a:endParaRPr lang="zh-TW" altLang="en-US" dirty="0"/>
          </a:p>
        </p:txBody>
      </p:sp>
      <p:sp>
        <p:nvSpPr>
          <p:cNvPr id="118" name="文字方塊 117"/>
          <p:cNvSpPr txBox="1"/>
          <p:nvPr/>
        </p:nvSpPr>
        <p:spPr>
          <a:xfrm>
            <a:off x="6734088" y="5310368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コム間ビート信号</a:t>
            </a:r>
            <a:r>
              <a:rPr lang="ja-JP" altLang="en-US" dirty="0"/>
              <a:t>②</a:t>
            </a:r>
            <a:endParaRPr lang="zh-TW" altLang="en-US" dirty="0"/>
          </a:p>
        </p:txBody>
      </p:sp>
      <p:cxnSp>
        <p:nvCxnSpPr>
          <p:cNvPr id="81" name="直線單箭頭接點 80"/>
          <p:cNvCxnSpPr/>
          <p:nvPr/>
        </p:nvCxnSpPr>
        <p:spPr bwMode="auto">
          <a:xfrm>
            <a:off x="5450865" y="5492334"/>
            <a:ext cx="1980" cy="345196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ysDash"/>
            <a:round/>
            <a:headEnd type="none" w="med" len="med"/>
            <a:tailEnd type="arrow"/>
          </a:ln>
          <a:effectLst/>
        </p:spPr>
      </p:cxnSp>
      <p:cxnSp>
        <p:nvCxnSpPr>
          <p:cNvPr id="125" name="直線單箭頭接點 124"/>
          <p:cNvCxnSpPr/>
          <p:nvPr/>
        </p:nvCxnSpPr>
        <p:spPr bwMode="auto">
          <a:xfrm>
            <a:off x="7321789" y="4864871"/>
            <a:ext cx="0" cy="393174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ysDash"/>
            <a:round/>
            <a:headEnd type="none" w="med" len="med"/>
            <a:tailEnd type="arrow"/>
          </a:ln>
          <a:effectLst/>
        </p:spPr>
      </p:cxnSp>
      <p:sp>
        <p:nvSpPr>
          <p:cNvPr id="84" name="向右箭號 83"/>
          <p:cNvSpPr/>
          <p:nvPr/>
        </p:nvSpPr>
        <p:spPr bwMode="auto">
          <a:xfrm rot="2434965">
            <a:off x="6480853" y="6087908"/>
            <a:ext cx="433846" cy="344064"/>
          </a:xfrm>
          <a:prstGeom prst="rightArrow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sp>
        <p:nvSpPr>
          <p:cNvPr id="86" name="文字方塊 85"/>
          <p:cNvSpPr txBox="1"/>
          <p:nvPr/>
        </p:nvSpPr>
        <p:spPr>
          <a:xfrm>
            <a:off x="6890990" y="6357806"/>
            <a:ext cx="24365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0000FF"/>
                </a:solidFill>
              </a:rPr>
              <a:t>Comb2 </a:t>
            </a:r>
            <a:r>
              <a:rPr lang="ja-JP" altLang="en-US" dirty="0" smtClean="0">
                <a:solidFill>
                  <a:srgbClr val="0000FF"/>
                </a:solidFill>
              </a:rPr>
              <a:t>励起</a:t>
            </a:r>
            <a:r>
              <a:rPr lang="en-US" altLang="ja-JP" dirty="0" smtClean="0">
                <a:solidFill>
                  <a:srgbClr val="0000FF"/>
                </a:solidFill>
              </a:rPr>
              <a:t>LD</a:t>
            </a:r>
            <a:r>
              <a:rPr lang="ja-JP" altLang="en-US" dirty="0" smtClean="0">
                <a:solidFill>
                  <a:srgbClr val="0000FF"/>
                </a:solidFill>
              </a:rPr>
              <a:t>電流</a:t>
            </a:r>
            <a:endParaRPr lang="zh-TW" altLang="en-US" dirty="0">
              <a:solidFill>
                <a:srgbClr val="0000FF"/>
              </a:solidFill>
            </a:endParaRPr>
          </a:p>
        </p:txBody>
      </p:sp>
      <p:sp>
        <p:nvSpPr>
          <p:cNvPr id="129" name="向右箭號 128"/>
          <p:cNvSpPr/>
          <p:nvPr/>
        </p:nvSpPr>
        <p:spPr bwMode="auto">
          <a:xfrm rot="5400000">
            <a:off x="7812564" y="5640608"/>
            <a:ext cx="365057" cy="330064"/>
          </a:xfrm>
          <a:prstGeom prst="rightArrow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sp>
        <p:nvSpPr>
          <p:cNvPr id="131" name="文字方塊 130"/>
          <p:cNvSpPr txBox="1"/>
          <p:nvPr/>
        </p:nvSpPr>
        <p:spPr>
          <a:xfrm>
            <a:off x="7263997" y="5928516"/>
            <a:ext cx="15696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0000FF"/>
                </a:solidFill>
              </a:rPr>
              <a:t>Comb2 PZT</a:t>
            </a:r>
            <a:endParaRPr lang="zh-TW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5410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80716" y="270393"/>
            <a:ext cx="8420100" cy="1143000"/>
          </a:xfrm>
        </p:spPr>
        <p:txBody>
          <a:bodyPr/>
          <a:lstStyle/>
          <a:p>
            <a:r>
              <a:rPr lang="ja-JP" altLang="en-US" dirty="0" smtClean="0"/>
              <a:t>光</a:t>
            </a:r>
            <a:r>
              <a:rPr lang="ja-JP" altLang="en-US" dirty="0"/>
              <a:t>コム</a:t>
            </a:r>
            <a:r>
              <a:rPr lang="ja-JP" altLang="en-US" dirty="0" smtClean="0"/>
              <a:t>間のビート信号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EF48D-AEE9-EA4C-B8EA-5DF7E9630328}" type="slidenum">
              <a:rPr lang="en-US" altLang="ja-JP" smtClean="0"/>
              <a:pPr/>
              <a:t>9</a:t>
            </a:fld>
            <a:endParaRPr lang="en-US" altLang="ja-JP" dirty="0"/>
          </a:p>
        </p:txBody>
      </p:sp>
      <p:pic>
        <p:nvPicPr>
          <p:cNvPr id="2050" name="Picture 2" descr="D:\我的文件夾\荒木研究室\dual comb data\20140606\menl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619866"/>
            <a:ext cx="4984955" cy="373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我的文件夾\荒木研究室\dual comb data\20140606\0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967" y="1590369"/>
            <a:ext cx="4909215" cy="3855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1401097" y="5634575"/>
            <a:ext cx="24801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/>
              <a:t>線幅：</a:t>
            </a:r>
            <a:r>
              <a:rPr lang="en-US" altLang="ja-JP" sz="2800" dirty="0" smtClean="0"/>
              <a:t>131kHz</a:t>
            </a:r>
            <a:endParaRPr lang="zh-TW" altLang="en-US" sz="2800" dirty="0"/>
          </a:p>
        </p:txBody>
      </p:sp>
      <p:sp>
        <p:nvSpPr>
          <p:cNvPr id="8" name="內容版面配置區 2"/>
          <p:cNvSpPr>
            <a:spLocks noGrp="1"/>
          </p:cNvSpPr>
          <p:nvPr>
            <p:ph idx="1"/>
          </p:nvPr>
        </p:nvSpPr>
        <p:spPr>
          <a:xfrm>
            <a:off x="-113355" y="1176186"/>
            <a:ext cx="5303889" cy="710381"/>
          </a:xfrm>
        </p:spPr>
        <p:txBody>
          <a:bodyPr/>
          <a:lstStyle/>
          <a:p>
            <a:r>
              <a:rPr lang="en-US" altLang="ja-JP" sz="2800" b="1" i="1" dirty="0">
                <a:ea typeface="HGS創英角ｺﾞｼｯｸUB" pitchFamily="50" charset="-128"/>
              </a:rPr>
              <a:t>Menlo systems XPS 1500</a:t>
            </a:r>
            <a:endParaRPr lang="zh-TW" altLang="en-US" sz="2800" b="1" i="1" dirty="0"/>
          </a:p>
        </p:txBody>
      </p:sp>
      <p:sp>
        <p:nvSpPr>
          <p:cNvPr id="10" name="文字方塊 9"/>
          <p:cNvSpPr txBox="1"/>
          <p:nvPr/>
        </p:nvSpPr>
        <p:spPr>
          <a:xfrm>
            <a:off x="5166869" y="5634575"/>
            <a:ext cx="42552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/>
              <a:t>周波数変動：</a:t>
            </a:r>
            <a:r>
              <a:rPr lang="en-US" altLang="ja-JP" sz="2800" dirty="0" smtClean="0"/>
              <a:t>10</a:t>
            </a:r>
            <a:r>
              <a:rPr lang="en-US" altLang="ja-JP" sz="2800" dirty="0"/>
              <a:t>4</a:t>
            </a:r>
            <a:r>
              <a:rPr lang="en-US" altLang="ja-JP" sz="2800" dirty="0" smtClean="0"/>
              <a:t>Hz at 1s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9899286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徳大スライドテーマ">
  <a:themeElements>
    <a:clrScheme name="標準デザイン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Arial"/>
        <a:ea typeface="ＭＳ ゴシック"/>
        <a:cs typeface="ＭＳ ゴシック"/>
      </a:majorFont>
      <a:minorFont>
        <a:latin typeface="Arial"/>
        <a:ea typeface="ＭＳ ゴシック"/>
        <a:cs typeface="ＭＳ 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ゴシック" charset="-128"/>
            <a:cs typeface="ＭＳ ゴシック" charset="-128"/>
          </a:defRPr>
        </a:defPPr>
      </a:lstStyle>
    </a:spDef>
    <a:lnDef>
      <a:spPr bwMode="auto">
        <a:noFill/>
        <a:ln w="25400" cap="flat" cmpd="sng" algn="ctr">
          <a:solidFill>
            <a:schemeClr val="tx1"/>
          </a:solidFill>
          <a:prstDash val="sysDash"/>
          <a:round/>
          <a:headEnd type="none" w="med" len="med"/>
          <a:tailEnd type="none" w="med" len="med"/>
        </a:ln>
        <a:effectLst/>
      </a:spPr>
      <a:bodyPr/>
      <a:lstStyle/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徳大スライドテーマ</Template>
  <TotalTime>9003</TotalTime>
  <Words>607</Words>
  <Application>Microsoft Macintosh PowerPoint</Application>
  <PresentationFormat>A4 210x297 mm</PresentationFormat>
  <Paragraphs>163</Paragraphs>
  <Slides>17</Slides>
  <Notes>3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17</vt:i4>
      </vt:variant>
    </vt:vector>
  </HeadingPairs>
  <TitlesOfParts>
    <vt:vector size="18" baseType="lpstr">
      <vt:lpstr>徳大スライドテーマ</vt:lpstr>
      <vt:lpstr>研究報告</vt:lpstr>
      <vt:lpstr>光周波数コムの概念</vt:lpstr>
      <vt:lpstr>デュアル光コム分光法</vt:lpstr>
      <vt:lpstr>デュアル光コム分光法</vt:lpstr>
      <vt:lpstr>実験装置</vt:lpstr>
      <vt:lpstr>デュアル光コムの干渉信号</vt:lpstr>
      <vt:lpstr>コム間ビートによる光コムの安定化</vt:lpstr>
      <vt:lpstr>実験装置</vt:lpstr>
      <vt:lpstr>光コム間のビート信号</vt:lpstr>
      <vt:lpstr>光コム間のビート信号</vt:lpstr>
      <vt:lpstr>PowerPoint プレゼンテーション</vt:lpstr>
      <vt:lpstr>アダプティブサンプリング</vt:lpstr>
      <vt:lpstr>実験装置</vt:lpstr>
      <vt:lpstr>fCEOの揺らぎ補償実験 </vt:lpstr>
      <vt:lpstr>サンプリング・レート:250MHz、差周波：630Hz、積算回数：100回、データ点数：1×106</vt:lpstr>
      <vt:lpstr>サンプリング・レート:250MHz、差周波：630Hz、積算回数：100回、データ点数：5×106</vt:lpstr>
      <vt:lpstr>まどめ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Spectrally Interleaved, Comb-Mode-Resolved, Dual-Terahertz-Comb Spectroscopy</dc:title>
  <dc:creator>Heeida</dc:creator>
  <cp:lastModifiedBy>謝 宜達</cp:lastModifiedBy>
  <cp:revision>233</cp:revision>
  <cp:lastPrinted>2014-09-23T23:21:35Z</cp:lastPrinted>
  <dcterms:created xsi:type="dcterms:W3CDTF">2014-05-14T08:21:22Z</dcterms:created>
  <dcterms:modified xsi:type="dcterms:W3CDTF">2014-09-24T01:32:52Z</dcterms:modified>
</cp:coreProperties>
</file>