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MOV" ContentType="video/unknown"/>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9"/>
  </p:notesMasterIdLst>
  <p:handoutMasterIdLst>
    <p:handoutMasterId r:id="rId30"/>
  </p:handoutMasterIdLst>
  <p:sldIdLst>
    <p:sldId id="298" r:id="rId3"/>
    <p:sldId id="309" r:id="rId4"/>
    <p:sldId id="279" r:id="rId5"/>
    <p:sldId id="281" r:id="rId6"/>
    <p:sldId id="302" r:id="rId7"/>
    <p:sldId id="290" r:id="rId8"/>
    <p:sldId id="286" r:id="rId9"/>
    <p:sldId id="303" r:id="rId10"/>
    <p:sldId id="299" r:id="rId11"/>
    <p:sldId id="304" r:id="rId12"/>
    <p:sldId id="313" r:id="rId13"/>
    <p:sldId id="314" r:id="rId14"/>
    <p:sldId id="305" r:id="rId15"/>
    <p:sldId id="311" r:id="rId16"/>
    <p:sldId id="292" r:id="rId17"/>
    <p:sldId id="310" r:id="rId18"/>
    <p:sldId id="289" r:id="rId19"/>
    <p:sldId id="280" r:id="rId20"/>
    <p:sldId id="300" r:id="rId21"/>
    <p:sldId id="315" r:id="rId22"/>
    <p:sldId id="316" r:id="rId23"/>
    <p:sldId id="317" r:id="rId24"/>
    <p:sldId id="320" r:id="rId25"/>
    <p:sldId id="321" r:id="rId26"/>
    <p:sldId id="318" r:id="rId27"/>
    <p:sldId id="319" r:id="rId28"/>
  </p:sldIdLst>
  <p:sldSz cx="9144000" cy="6858000" type="screen4x3"/>
  <p:notesSz cx="6797675"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50021"/>
    <a:srgbClr val="000066"/>
    <a:srgbClr val="0000CC"/>
    <a:srgbClr val="005800"/>
    <a:srgbClr val="006600"/>
    <a:srgbClr val="003300"/>
    <a:srgbClr val="FFFFFF"/>
    <a:srgbClr val="CC00FF"/>
    <a:srgbClr val="FF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5" autoAdjust="0"/>
    <p:restoredTop sz="87230" autoAdjust="0"/>
  </p:normalViewPr>
  <p:slideViewPr>
    <p:cSldViewPr>
      <p:cViewPr>
        <p:scale>
          <a:sx n="70" d="100"/>
          <a:sy n="70" d="100"/>
        </p:scale>
        <p:origin x="-1488" y="3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p:scale>
          <a:sx n="80" d="100"/>
          <a:sy n="80" d="100"/>
        </p:scale>
        <p:origin x="-2334" y="804"/>
      </p:cViewPr>
      <p:guideLst>
        <p:guide orient="horz" pos="3109"/>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958" cy="49418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1098" y="0"/>
            <a:ext cx="2944958" cy="494186"/>
          </a:xfrm>
          <a:prstGeom prst="rect">
            <a:avLst/>
          </a:prstGeom>
        </p:spPr>
        <p:txBody>
          <a:bodyPr vert="horz" lIns="91440" tIns="45720" rIns="91440" bIns="45720" rtlCol="0"/>
          <a:lstStyle>
            <a:lvl1pPr algn="r">
              <a:defRPr sz="1200"/>
            </a:lvl1pPr>
          </a:lstStyle>
          <a:p>
            <a:fld id="{608C1EFC-99AA-4042-A7DD-15166B9F7B44}" type="datetimeFigureOut">
              <a:rPr kumimoji="1" lang="ja-JP" altLang="en-US" smtClean="0"/>
              <a:t>2014/7/23</a:t>
            </a:fld>
            <a:endParaRPr kumimoji="1" lang="ja-JP" altLang="en-US"/>
          </a:p>
        </p:txBody>
      </p:sp>
      <p:sp>
        <p:nvSpPr>
          <p:cNvPr id="4" name="フッター プレースホルダー 3"/>
          <p:cNvSpPr>
            <a:spLocks noGrp="1"/>
          </p:cNvSpPr>
          <p:nvPr>
            <p:ph type="ftr" sz="quarter" idx="2"/>
          </p:nvPr>
        </p:nvSpPr>
        <p:spPr>
          <a:xfrm>
            <a:off x="0" y="9376901"/>
            <a:ext cx="2944958" cy="49418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1098" y="9376901"/>
            <a:ext cx="2944958" cy="494185"/>
          </a:xfrm>
          <a:prstGeom prst="rect">
            <a:avLst/>
          </a:prstGeom>
        </p:spPr>
        <p:txBody>
          <a:bodyPr vert="horz" lIns="91440" tIns="45720" rIns="91440" bIns="45720" rtlCol="0" anchor="b"/>
          <a:lstStyle>
            <a:lvl1pPr algn="r">
              <a:defRPr sz="1200"/>
            </a:lvl1pPr>
          </a:lstStyle>
          <a:p>
            <a:fld id="{35524F22-609A-4032-8EEF-86DD0AC87E79}" type="slidenum">
              <a:rPr kumimoji="1" lang="ja-JP" altLang="en-US" smtClean="0"/>
              <a:t>‹#›</a:t>
            </a:fld>
            <a:endParaRPr kumimoji="1" lang="ja-JP" altLang="en-US"/>
          </a:p>
        </p:txBody>
      </p:sp>
    </p:spTree>
    <p:extLst>
      <p:ext uri="{BB962C8B-B14F-4D97-AF65-F5344CB8AC3E}">
        <p14:creationId xmlns:p14="http://schemas.microsoft.com/office/powerpoint/2010/main" val="2375467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7182C485-C479-48B4-BEC4-F2344B4FA80B}" type="datetimeFigureOut">
              <a:rPr kumimoji="1" lang="ja-JP" altLang="en-US" smtClean="0"/>
              <a:t>2014/7/23</a:t>
            </a:fld>
            <a:endParaRPr kumimoji="1" lang="ja-JP" altLang="en-US"/>
          </a:p>
        </p:txBody>
      </p:sp>
      <p:sp>
        <p:nvSpPr>
          <p:cNvPr id="4" name="スライド イメージ プレースホルダー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85D4AD22-51A4-4709-AE28-8FB56314E370}" type="slidenum">
              <a:rPr kumimoji="1" lang="ja-JP" altLang="en-US" smtClean="0"/>
              <a:t>‹#›</a:t>
            </a:fld>
            <a:endParaRPr kumimoji="1" lang="ja-JP" altLang="en-US"/>
          </a:p>
        </p:txBody>
      </p:sp>
    </p:spTree>
    <p:extLst>
      <p:ext uri="{BB962C8B-B14F-4D97-AF65-F5344CB8AC3E}">
        <p14:creationId xmlns:p14="http://schemas.microsoft.com/office/powerpoint/2010/main" val="15730572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Thank you, Mr. Chairman. My name is Kenta Hayashi from the University of Tokushima, Japan. Today, I will present Real-Time Absolute Frequency Measurement of CW-THz Wave Based on Dual THz Combs.</a:t>
            </a:r>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a:t>
            </a:fld>
            <a:endParaRPr kumimoji="1" lang="ja-JP" altLang="en-US"/>
          </a:p>
        </p:txBody>
      </p:sp>
    </p:spTree>
    <p:extLst>
      <p:ext uri="{BB962C8B-B14F-4D97-AF65-F5344CB8AC3E}">
        <p14:creationId xmlns:p14="http://schemas.microsoft.com/office/powerpoint/2010/main" val="3950006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result of real-time det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rmin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shown here.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can be obt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ined at a sampling rate of 10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MHz.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Since the frep1 and frep2 are fixed, we can determine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by measuring fbeat1 and fbeat2. The res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lting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here. Alth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 these values were 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ughly cons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stent with the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tting frequency in the CW-THz source, it incl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des a frequency error within 100 Hz due to no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veraging.</a:t>
            </a:r>
            <a:endParaRPr kumimoji="1" lang="en-US" altLang="ja-JP" sz="1400" dirty="0" smtClean="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10</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graph here show the frequency error with</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respect to a various</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integration number. The frequency error is large due to fast measurement, and the comb mode cannot be determined. But it can be improved by increasing the number of integration.</a:t>
            </a:r>
            <a:endParaRPr kumimoji="1" lang="en-US" altLang="ja-JP" sz="1400" dirty="0" smtClean="0">
              <a:latin typeface="Times New Roman" panose="02020603050405020304" pitchFamily="18" charset="0"/>
              <a:cs typeface="Times New Roman" panose="02020603050405020304" pitchFamily="18" charset="0"/>
            </a:endParaRPr>
          </a:p>
          <a:p>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11</a:t>
            </a:fld>
            <a:endParaRPr kumimoji="1" lang="ja-JP" altLang="en-US"/>
          </a:p>
        </p:txBody>
      </p:sp>
    </p:spTree>
    <p:extLst>
      <p:ext uri="{BB962C8B-B14F-4D97-AF65-F5344CB8AC3E}">
        <p14:creationId xmlns:p14="http://schemas.microsoft.com/office/powerpoint/2010/main" val="2894596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F</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rtherm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re, the comp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rison of accuracy between </a:t>
            </a:r>
            <a:r>
              <a:rPr lang="en-US" altLang="ja-JP" sz="1400" kern="0" dirty="0" smtClean="0">
                <a:latin typeface="Times New Roman" panose="02020603050405020304" pitchFamily="18" charset="0"/>
                <a:cs typeface="Times New Roman" panose="02020603050405020304" pitchFamily="18" charset="0"/>
              </a:rPr>
              <a:t>Hilbert transformation and frequency counter</a:t>
            </a:r>
            <a:r>
              <a:rPr lang="en-US" altLang="ja-JP" sz="1400" kern="0" baseline="0" dirty="0" smtClean="0">
                <a:latin typeface="Times New Roman" panose="02020603050405020304" pitchFamily="18" charset="0"/>
                <a:cs typeface="Times New Roman" panose="02020603050405020304" pitchFamily="18" charset="0"/>
              </a:rPr>
              <a:t> </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is shown here. The red line indicates measurement using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Hildert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transformation and the blue line indicates measurement using frequency counter. From the graph, the signal of 20dB or less cannot be measured in frequency counter. And the difference of accuracy between two methods is the counting errors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due to insufficient SNR. Therefore, we found the measurement using Hilbert transformation was better.</a:t>
            </a:r>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12</a:t>
            </a:fld>
            <a:endParaRPr kumimoji="1" lang="ja-JP" altLang="en-US"/>
          </a:p>
        </p:txBody>
      </p:sp>
    </p:spTree>
    <p:extLst>
      <p:ext uri="{BB962C8B-B14F-4D97-AF65-F5344CB8AC3E}">
        <p14:creationId xmlns:p14="http://schemas.microsoft.com/office/powerpoint/2010/main" val="23549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Here we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monstr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te a movie of real-time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nitoring of CW-THz wave. In this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monstr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the output frequency was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nually changed within a frequency range of 100 Hz. In this way, the prop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sed system could 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ck the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endParaRPr kumimoji="1" lang="en-US" altLang="ja-JP" sz="1400" dirty="0" smtClean="0">
              <a:latin typeface="Times New Roman" panose="02020603050405020304" pitchFamily="18" charset="0"/>
              <a:cs typeface="Times New Roman" panose="02020603050405020304" pitchFamily="18" charset="0"/>
            </a:endParaRPr>
          </a:p>
          <a:p>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13</a:t>
            </a:fld>
            <a:endParaRPr kumimoji="1" lang="ja-JP" altLang="en-US"/>
          </a:p>
        </p:txBody>
      </p:sp>
    </p:spTree>
    <p:extLst>
      <p:ext uri="{BB962C8B-B14F-4D97-AF65-F5344CB8AC3E}">
        <p14:creationId xmlns:p14="http://schemas.microsoft.com/office/powerpoint/2010/main" val="149483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We next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nitor the four-step large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in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Even though the CW-THz wave move 200 MHz acr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ss comb mode, the m and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were corr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ctly determined. This result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tes a high pot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ntial for real-time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nitoring of large fluctuation such as mode hopping in CW-THz sources.</a:t>
            </a:r>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14</a:t>
            </a:fld>
            <a:endParaRPr kumimoji="1" lang="ja-JP" altLang="en-US"/>
          </a:p>
        </p:txBody>
      </p:sp>
    </p:spTree>
    <p:extLst>
      <p:ext uri="{BB962C8B-B14F-4D97-AF65-F5344CB8AC3E}">
        <p14:creationId xmlns:p14="http://schemas.microsoft.com/office/powerpoint/2010/main" val="3185850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summary, we demonstrated real-time absolute frequency measurement of the fast or largely fluctuating CW-THz wave using dual PC-THz combs. This experimental result is shown here. Thank you for your attention.</a:t>
            </a:r>
            <a:endParaRPr kumimoji="1" lang="en-US" altLang="ja-JP" sz="1400" baseline="0" dirty="0" smtClean="0">
              <a:latin typeface="Times New Roman" panose="02020603050405020304" pitchFamily="18" charset="0"/>
              <a:cs typeface="Times New Roman" panose="02020603050405020304" pitchFamily="18" charset="0"/>
            </a:endParaRPr>
          </a:p>
          <a:p>
            <a:endParaRPr kumimoji="1" lang="en-US" altLang="ja-JP" sz="1400" baseline="0" dirty="0" smtClean="0">
              <a:latin typeface="Times New Roman" panose="02020603050405020304" pitchFamily="18" charset="0"/>
              <a:cs typeface="Times New Roman" panose="02020603050405020304" pitchFamily="18" charset="0"/>
            </a:endParaRPr>
          </a:p>
          <a:p>
            <a:endParaRPr kumimoji="1" lang="ja-JP" altLang="en-US" sz="1400"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15</a:t>
            </a:fld>
            <a:endParaRPr kumimoji="1" lang="ja-JP" altLang="en-US"/>
          </a:p>
        </p:txBody>
      </p:sp>
    </p:spTree>
    <p:extLst>
      <p:ext uri="{BB962C8B-B14F-4D97-AF65-F5344CB8AC3E}">
        <p14:creationId xmlns:p14="http://schemas.microsoft.com/office/powerpoint/2010/main" val="269239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910" baseline="0"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16</a:t>
            </a:fld>
            <a:endParaRPr kumimoji="1" lang="ja-JP" altLang="en-US"/>
          </a:p>
        </p:txBody>
      </p:sp>
    </p:spTree>
    <p:extLst>
      <p:ext uri="{BB962C8B-B14F-4D97-AF65-F5344CB8AC3E}">
        <p14:creationId xmlns:p14="http://schemas.microsoft.com/office/powerpoint/2010/main" val="3392962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CB91E378-816F-4054-A066-8EA56DA037BC}" type="slidenum">
              <a:rPr lang="en-US" altLang="ja-JP" sz="1200" smtClean="0"/>
              <a:pPr eaLnBrk="1" hangingPunct="1"/>
              <a:t>17</a:t>
            </a:fld>
            <a:endParaRPr lang="en-US" altLang="ja-JP" sz="1200" smtClean="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noFill/>
          </a:ln>
        </p:spPr>
        <p:txBody>
          <a:bodyPr/>
          <a:lstStyle/>
          <a:p>
            <a:pPr eaLnBrk="1" hangingPunct="1"/>
            <a:r>
              <a:rPr lang="en-US" altLang="ja-JP" sz="1400" dirty="0" smtClean="0">
                <a:latin typeface="Times New Roman" pitchFamily="1" charset="0"/>
                <a:ea typeface="ＭＳ Ｐ明朝" pitchFamily="1" charset="-128"/>
              </a:rPr>
              <a:t>Conventionally, </a:t>
            </a:r>
            <a:r>
              <a:rPr lang="en-US" altLang="ja-JP" sz="1400" dirty="0" err="1" smtClean="0">
                <a:latin typeface="Times New Roman" pitchFamily="1" charset="0"/>
                <a:ea typeface="ＭＳ Ｐ明朝" pitchFamily="1" charset="-128"/>
              </a:rPr>
              <a:t>ele^ctrical</a:t>
            </a:r>
            <a:r>
              <a:rPr lang="en-US" altLang="ja-JP" sz="1400" dirty="0" smtClean="0">
                <a:latin typeface="Times New Roman" pitchFamily="1" charset="0"/>
                <a:ea typeface="ＭＳ Ｐ明朝" pitchFamily="1" charset="-128"/>
              </a:rPr>
              <a:t> </a:t>
            </a:r>
            <a:r>
              <a:rPr lang="en-US" altLang="ja-JP" sz="1400" dirty="0" err="1" smtClean="0">
                <a:latin typeface="Times New Roman" pitchFamily="1" charset="0"/>
                <a:ea typeface="ＭＳ Ｐ明朝" pitchFamily="1" charset="-128"/>
              </a:rPr>
              <a:t>he^terodyned</a:t>
            </a:r>
            <a:r>
              <a:rPr lang="en-US" altLang="ja-JP" sz="1400" dirty="0" smtClean="0">
                <a:latin typeface="Times New Roman" pitchFamily="1" charset="0"/>
                <a:ea typeface="ＭＳ Ｐ明朝" pitchFamily="1" charset="-128"/>
              </a:rPr>
              <a:t> method and </a:t>
            </a:r>
            <a:r>
              <a:rPr lang="en-US" altLang="ja-JP" sz="1400" dirty="0" err="1" smtClean="0">
                <a:latin typeface="Times New Roman" pitchFamily="1" charset="0"/>
                <a:ea typeface="ＭＳ Ｐ明朝" pitchFamily="1" charset="-128"/>
              </a:rPr>
              <a:t>o^ptical</a:t>
            </a:r>
            <a:r>
              <a:rPr lang="en-US" altLang="ja-JP" sz="1400" dirty="0" smtClean="0">
                <a:latin typeface="Times New Roman" pitchFamily="1" charset="0"/>
                <a:ea typeface="ＭＳ Ｐ明朝" pitchFamily="1" charset="-128"/>
              </a:rPr>
              <a:t> </a:t>
            </a:r>
            <a:r>
              <a:rPr lang="en-US" altLang="ja-JP" sz="1400" dirty="0" err="1" smtClean="0">
                <a:latin typeface="Times New Roman" pitchFamily="1" charset="0"/>
                <a:ea typeface="ＭＳ Ｐ明朝" pitchFamily="1" charset="-128"/>
              </a:rPr>
              <a:t>interfero^metric</a:t>
            </a:r>
            <a:r>
              <a:rPr lang="en-US" altLang="ja-JP" sz="1400" dirty="0" smtClean="0">
                <a:latin typeface="Times New Roman" pitchFamily="1" charset="0"/>
                <a:ea typeface="ＭＳ Ｐ明朝" pitchFamily="1" charset="-128"/>
              </a:rPr>
              <a:t> method have been widely used. However, these methods often requires </a:t>
            </a:r>
            <a:r>
              <a:rPr lang="en-US" altLang="ja-JP" sz="1400" dirty="0" err="1" smtClean="0">
                <a:latin typeface="Times New Roman" pitchFamily="1" charset="0"/>
                <a:ea typeface="ＭＳ Ｐ明朝" pitchFamily="1" charset="-128"/>
              </a:rPr>
              <a:t>cryoge^nic</a:t>
            </a:r>
            <a:r>
              <a:rPr lang="en-US" altLang="ja-JP" sz="1400" dirty="0" smtClean="0">
                <a:latin typeface="Times New Roman" pitchFamily="1" charset="0"/>
                <a:ea typeface="ＭＳ Ｐ明朝" pitchFamily="1" charset="-128"/>
              </a:rPr>
              <a:t> cooling of mixer or detector to suppress thermal noise. This results in obstacle to practical use. Furthermore, even though such cooling is applied for these methods, it is still difficult to cover all frequency region of THz wave. In this way, THz gap of frequency measurement is existing between electrical and optical regions. Therefore, new method optimized for THz wave is required. </a:t>
            </a:r>
            <a:r>
              <a:rPr lang="en-US" altLang="ja-JP" sz="1400" dirty="0" smtClean="0">
                <a:latin typeface="Times New Roman" pitchFamily="1" charset="0"/>
                <a:ea typeface="ＭＳ 明朝" pitchFamily="1" charset="-128"/>
              </a:rPr>
              <a:t>To bridge the THz gap of frequency measurement, we focus on the THz frequency comb.</a:t>
            </a:r>
            <a:endParaRPr lang="en-US" altLang="ja-JP" sz="1400" dirty="0" smtClean="0">
              <a:latin typeface="Times New Roman" pitchFamily="1" charset="0"/>
              <a:ea typeface="ＭＳ Ｐ明朝"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FBD352DE-F9C5-4FCF-91E3-C2C07DF805F5}" type="slidenum">
              <a:rPr lang="en-US" altLang="ja-JP" sz="1200" smtClean="0"/>
              <a:pPr eaLnBrk="1" hangingPunct="1"/>
              <a:t>18</a:t>
            </a:fld>
            <a:endParaRPr lang="en-US" altLang="ja-JP" sz="1200" smtClean="0"/>
          </a:p>
        </p:txBody>
      </p:sp>
      <p:sp>
        <p:nvSpPr>
          <p:cNvPr id="56323" name="Rectangle 2"/>
          <p:cNvSpPr>
            <a:spLocks noGrp="1" noRot="1" noChangeAspect="1" noChangeArrowheads="1" noTextEdit="1"/>
          </p:cNvSpPr>
          <p:nvPr>
            <p:ph type="sldImg"/>
          </p:nvPr>
        </p:nvSpPr>
        <p:spPr>
          <a:xfrm>
            <a:off x="1090613" y="860425"/>
            <a:ext cx="4618037" cy="3462338"/>
          </a:xfrm>
          <a:ln w="12700" cap="flat">
            <a:solidFill>
              <a:schemeClr val="tx1"/>
            </a:solidFill>
          </a:ln>
        </p:spPr>
      </p:sp>
      <p:sp>
        <p:nvSpPr>
          <p:cNvPr id="56324" name="Rectangle 3"/>
          <p:cNvSpPr>
            <a:spLocks noGrp="1" noChangeArrowheads="1"/>
          </p:cNvSpPr>
          <p:nvPr>
            <p:ph type="body" idx="1"/>
          </p:nvPr>
        </p:nvSpPr>
        <p:spPr>
          <a:xfrm>
            <a:off x="970877"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r>
              <a:rPr lang="en-US" altLang="ja-JP" sz="1400" dirty="0" smtClean="0">
                <a:latin typeface="Times New Roman" pitchFamily="1" charset="0"/>
                <a:ea typeface="ＭＳ 明朝" pitchFamily="1" charset="-128"/>
              </a:rPr>
              <a:t>This slide shows behavior of optical comb and THz comb in time and frequency domains. Recently, in the optical region, optical frequency combs radiated from a femtosecond mode-locked laser have attracted attention as a powerful tool for optical frequency metrology because it can be used as a precise frequency ruler in optical region. When the mode-locked optical pulse is incident to the PCA for THz detection, a sequence of photoconductive gating is induced in the PCA. Such photoconductive ML THz pulse train constructs frequency comb structure of </a:t>
            </a:r>
            <a:r>
              <a:rPr lang="en-US" altLang="ja-JP" sz="1400" dirty="0" err="1" smtClean="0">
                <a:latin typeface="Times New Roman" pitchFamily="1" charset="0"/>
                <a:ea typeface="ＭＳ 明朝" pitchFamily="1" charset="-128"/>
              </a:rPr>
              <a:t>photocarrier</a:t>
            </a:r>
            <a:r>
              <a:rPr lang="en-US" altLang="ja-JP" sz="1400" dirty="0" smtClean="0">
                <a:latin typeface="Times New Roman" pitchFamily="1" charset="0"/>
                <a:ea typeface="ＭＳ 明朝" pitchFamily="1" charset="-128"/>
              </a:rPr>
              <a:t> in the PCA, namely PC-THZ comb. In this way, the optical comb is down-converted to the THz region without any change in its frequency spacing. The resulting PC-THz comb is a harmonic frequency comb without any offset, composed of a fundamental component and a series of harmonic components of a mode-locked frequency of f. Such the PC-THz comb provides attractive features for frequency metrology, namely simple, broadband selectivity, high spectral purity, offset free, and absolute frequency calibration. Therefore, if the laser ML freq. of f is well stabilized, the PC-THz comb can be used as a precise frequency ruler in the THz region. At the present talk, we proposed a THz spectrum analyzer based on the PC-THz comb.</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Next,  I will introduce previous study. The left graph shows the result of absolute measuring of 75~110GHz frequency. The right graph shows a real-time monitoring of the beat signal that uses UTC-PD of F band.</a:t>
            </a: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19</a:t>
            </a:fld>
            <a:endParaRPr kumimoji="1" lang="ja-JP" altLang="en-US"/>
          </a:p>
        </p:txBody>
      </p:sp>
    </p:spTree>
    <p:extLst>
      <p:ext uri="{BB962C8B-B14F-4D97-AF65-F5344CB8AC3E}">
        <p14:creationId xmlns:p14="http://schemas.microsoft.com/office/powerpoint/2010/main" val="411637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THz region lies between light wave and el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ctric wave. Although THz techn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logy has attr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cted att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ntions due to high pot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ntial, a large gap of techn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logy, namely THz gap is still ex</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sting at this b</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undary because of its short history. The first step to exp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 the THz techn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logy widely is to make 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rious bridges over this THz gap. Our group is constr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cting a bridge of frequency because the frequency metr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logy is most important among 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rious metr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logy for el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ctromagn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tic waves. In part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cular, THz comb en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bles a bridge of frequency to link coh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rently to a 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crow</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 frequency standard. The frequency bridge of THz comb will exp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 these THz applic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tions.</a:t>
            </a: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a:t>
            </a:fld>
            <a:endParaRPr kumimoji="1" lang="ja-JP" altLang="en-US"/>
          </a:p>
        </p:txBody>
      </p:sp>
    </p:spTree>
    <p:extLst>
      <p:ext uri="{BB962C8B-B14F-4D97-AF65-F5344CB8AC3E}">
        <p14:creationId xmlns:p14="http://schemas.microsoft.com/office/powerpoint/2010/main" val="359096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t>Finally, we show the accuracy of this absolute frequency measurement. T</a:t>
            </a:r>
            <a:r>
              <a:rPr kumimoji="1" lang="en-US" altLang="ja-JP" sz="1600" dirty="0" smtClean="0"/>
              <a:t>he output frequencies of the test source</a:t>
            </a:r>
            <a:r>
              <a:rPr kumimoji="1" lang="en-US" altLang="ja-JP" sz="1600" baseline="0" dirty="0" smtClean="0"/>
              <a:t> are</a:t>
            </a:r>
            <a:r>
              <a:rPr kumimoji="1" lang="en-US" altLang="ja-JP" sz="1600" dirty="0" smtClean="0"/>
              <a:t> set between 80 and 110 GHz,</a:t>
            </a:r>
            <a:r>
              <a:rPr kumimoji="1" lang="en-US" altLang="ja-JP" sz="1600" baseline="0" dirty="0" smtClean="0"/>
              <a:t> t</a:t>
            </a:r>
            <a:r>
              <a:rPr kumimoji="1" lang="en-US" altLang="ja-JP" sz="1600" dirty="0" smtClean="0"/>
              <a:t>he blue line</a:t>
            </a:r>
            <a:r>
              <a:rPr kumimoji="1" lang="en-US" altLang="ja-JP" sz="1600" baseline="0" dirty="0" smtClean="0"/>
              <a:t> </a:t>
            </a:r>
            <a:r>
              <a:rPr kumimoji="1" lang="en-US" altLang="ja-JP" sz="1600" dirty="0" smtClean="0"/>
              <a:t>shows measurement error </a:t>
            </a:r>
            <a:r>
              <a:rPr kumimoji="1" lang="en-US" altLang="ja-JP" sz="1600" baseline="0" dirty="0" smtClean="0"/>
              <a:t>and the red line shows </a:t>
            </a:r>
            <a:r>
              <a:rPr kumimoji="1" lang="en-US" altLang="ja-JP" sz="1600" dirty="0" smtClean="0"/>
              <a:t>accuracy. This result shows measurement error</a:t>
            </a:r>
            <a:r>
              <a:rPr kumimoji="1" lang="en-US" altLang="ja-JP" sz="1600" baseline="0" dirty="0" smtClean="0"/>
              <a:t> is about several tens </a:t>
            </a:r>
            <a:r>
              <a:rPr kumimoji="1" lang="en-US" altLang="ja-JP" sz="1600" baseline="0" dirty="0" err="1" smtClean="0"/>
              <a:t>mHz.</a:t>
            </a:r>
            <a:r>
              <a:rPr kumimoji="1" lang="en-US" altLang="ja-JP" sz="1600" baseline="0" dirty="0" smtClean="0"/>
              <a:t> Here, we estimate the measurement error to investigate whether this value is proper. Then it becomes such a result, it is coincident within the range of permissible. Finally</a:t>
            </a:r>
            <a:r>
              <a:rPr kumimoji="1" lang="en-US" altLang="ja-JP" sz="1600" dirty="0" smtClean="0"/>
              <a:t>, the mean</a:t>
            </a:r>
            <a:r>
              <a:rPr kumimoji="1" lang="en-US" altLang="ja-JP" sz="1600" baseline="0" dirty="0" smtClean="0"/>
              <a:t> precision</a:t>
            </a:r>
            <a:r>
              <a:rPr kumimoji="1" lang="en-US" altLang="ja-JP" sz="1600" dirty="0" smtClean="0"/>
              <a:t> of 3.9*10-13 was achieved in this demonstration.</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p>
          <a:p>
            <a:r>
              <a:rPr kumimoji="1" lang="ja-JP" altLang="en-US" sz="1600" kern="1200" baseline="0" dirty="0" smtClean="0">
                <a:solidFill>
                  <a:schemeClr val="tx1"/>
                </a:solidFill>
                <a:effectLst/>
              </a:rPr>
              <a:t>このスライドは、絶対周波数計測の実験精度を示している。テストソースの出力周波数は</a:t>
            </a:r>
            <a:r>
              <a:rPr kumimoji="1" lang="en-US" altLang="ja-JP" sz="1600" kern="1200" baseline="0" dirty="0" smtClean="0">
                <a:solidFill>
                  <a:schemeClr val="tx1"/>
                </a:solidFill>
                <a:effectLst/>
              </a:rPr>
              <a:t>80-110GHz</a:t>
            </a:r>
            <a:r>
              <a:rPr kumimoji="1" lang="ja-JP" altLang="en-US" sz="1600" kern="1200" baseline="0" dirty="0" smtClean="0">
                <a:solidFill>
                  <a:schemeClr val="tx1"/>
                </a:solidFill>
                <a:effectLst/>
              </a:rPr>
              <a:t>に設定され、青線は測定誤差、赤線は実験精度を示している。この結果から測定誤差は数十ミリヘルツ程度であることが分かった。ここで、この値が妥当かどうかを調べるため測定誤差の見積を行った。すると結果がこのようになり、許容の範囲内で一致している。最後に、本実験の平均精度</a:t>
            </a:r>
            <a:r>
              <a:rPr kumimoji="1" lang="en-US" altLang="ja-JP" sz="1600" kern="1200" baseline="0" dirty="0" smtClean="0">
                <a:solidFill>
                  <a:schemeClr val="tx1"/>
                </a:solidFill>
                <a:effectLst/>
              </a:rPr>
              <a:t>3.9*10-13</a:t>
            </a:r>
            <a:r>
              <a:rPr kumimoji="1" lang="ja-JP" altLang="en-US" sz="1600" kern="1200" baseline="0" dirty="0" smtClean="0">
                <a:solidFill>
                  <a:schemeClr val="tx1"/>
                </a:solidFill>
                <a:effectLst/>
              </a:rPr>
              <a:t>であった。</a:t>
            </a:r>
            <a:endParaRPr kumimoji="1" lang="en-US" altLang="ja-JP" sz="1600" kern="1200" baseline="0" dirty="0" smtClean="0">
              <a:solidFill>
                <a:schemeClr val="tx1"/>
              </a:solidFill>
              <a:effectLst/>
            </a:endParaRPr>
          </a:p>
          <a:p>
            <a:endParaRPr kumimoji="1" lang="en-US" altLang="ja-JP" sz="1600" kern="1200" baseline="0" dirty="0" smtClean="0">
              <a:solidFill>
                <a:schemeClr val="tx1"/>
              </a:solidFill>
              <a:effectLst/>
            </a:endParaRPr>
          </a:p>
          <a:p>
            <a:r>
              <a:rPr kumimoji="1" lang="ja-JP" altLang="en-US" sz="1600" kern="1200" baseline="0" dirty="0" smtClean="0">
                <a:solidFill>
                  <a:schemeClr val="tx1"/>
                </a:solidFill>
                <a:effectLst/>
              </a:rPr>
              <a:t>解析の方法が変わったから２ケタ向上　前回はスペアナで計測</a:t>
            </a:r>
            <a:endParaRPr kumimoji="1" lang="en-US" altLang="ja-JP" sz="1600" kern="1200" baseline="0" dirty="0" smtClean="0">
              <a:solidFill>
                <a:schemeClr val="tx1"/>
              </a:solidFill>
              <a:effectLst/>
            </a:endParaRPr>
          </a:p>
          <a:p>
            <a:endParaRPr kumimoji="1" lang="en-US" altLang="ja-JP" sz="1600" kern="1200" baseline="0" dirty="0" smtClean="0">
              <a:solidFill>
                <a:schemeClr val="tx1"/>
              </a:solidFill>
              <a:effectLst/>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22</a:t>
            </a:fld>
            <a:endParaRPr kumimoji="1" lang="ja-JP" altLang="en-US"/>
          </a:p>
        </p:txBody>
      </p:sp>
    </p:spTree>
    <p:extLst>
      <p:ext uri="{BB962C8B-B14F-4D97-AF65-F5344CB8AC3E}">
        <p14:creationId xmlns:p14="http://schemas.microsoft.com/office/powerpoint/2010/main" val="379934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24</a:t>
            </a:fld>
            <a:endParaRPr kumimoji="1" lang="ja-JP" altLang="en-US"/>
          </a:p>
        </p:txBody>
      </p:sp>
    </p:spTree>
    <p:extLst>
      <p:ext uri="{BB962C8B-B14F-4D97-AF65-F5344CB8AC3E}">
        <p14:creationId xmlns:p14="http://schemas.microsoft.com/office/powerpoint/2010/main" val="308234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25</a:t>
            </a:fld>
            <a:endParaRPr kumimoji="1" lang="ja-JP" altLang="en-US"/>
          </a:p>
        </p:txBody>
      </p:sp>
    </p:spTree>
    <p:extLst>
      <p:ext uri="{BB962C8B-B14F-4D97-AF65-F5344CB8AC3E}">
        <p14:creationId xmlns:p14="http://schemas.microsoft.com/office/powerpoint/2010/main" val="373649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D757D5AA-F332-443F-9AEB-C70FF72CC8B0}" type="slidenum">
              <a:rPr lang="en-US" altLang="ja-JP" sz="1200" smtClean="0"/>
              <a:pPr eaLnBrk="1" hangingPunct="1"/>
              <a:t>3</a:t>
            </a:fld>
            <a:endParaRPr lang="en-US" altLang="ja-JP" sz="1200" smtClean="0"/>
          </a:p>
        </p:txBody>
      </p:sp>
      <p:sp>
        <p:nvSpPr>
          <p:cNvPr id="54275" name="Rectangle 2"/>
          <p:cNvSpPr>
            <a:spLocks noGrp="1" noRot="1" noChangeAspect="1" noChangeArrowheads="1" noTextEdit="1"/>
          </p:cNvSpPr>
          <p:nvPr>
            <p:ph type="sldImg"/>
          </p:nvPr>
        </p:nvSpPr>
        <p:spPr>
          <a:xfrm>
            <a:off x="1090613" y="860425"/>
            <a:ext cx="4618037" cy="3462338"/>
          </a:xfrm>
          <a:ln w="12700" cap="flat">
            <a:solidFill>
              <a:schemeClr val="tx1"/>
            </a:solidFill>
          </a:ln>
        </p:spPr>
      </p:sp>
      <p:sp>
        <p:nvSpPr>
          <p:cNvPr id="54276" name="Rectangle 3"/>
          <p:cNvSpPr>
            <a:spLocks noGrp="1" noChangeArrowheads="1"/>
          </p:cNvSpPr>
          <p:nvPr>
            <p:ph type="body" idx="1"/>
          </p:nvPr>
        </p:nvSpPr>
        <p:spPr>
          <a:xfrm>
            <a:off x="970877"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Along with 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cent 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gress in CW-THz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urces such as THz-QCL and UTC-PD, the requirements of frequency measurement of CW-THz wave have incr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ased in 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rious applic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tions. Conv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ntionally, el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ctrical heterodyne method and optical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interferometric</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method have been often used for this 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rpose.</a:t>
            </a:r>
            <a:endParaRPr kumimoji="1" lang="ja-JP" altLang="ja-JP" sz="1400" kern="1200" dirty="0" smtClean="0">
              <a:solidFill>
                <a:schemeClr val="tx1"/>
              </a:solidFill>
              <a:effectLst/>
              <a:latin typeface="Times New Roman" panose="02020603050405020304" pitchFamily="18" charset="0"/>
              <a:cs typeface="Times New Roman" panose="02020603050405020304" pitchFamily="18" charset="0"/>
            </a:endParaRPr>
          </a:p>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However, these methods req</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ire cry</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g</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nic cooling of mixers or detectors to suppr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ss thermal noise. Therefore, frequency measurement of CW-THz wave without the need for cry</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g</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nic cooling is strongly req</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ired.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smtClean="0"/>
              <a:pPr eaLnBrk="1" hangingPunct="1"/>
              <a:t>4</a:t>
            </a:fld>
            <a:endParaRPr lang="en-US" altLang="ja-JP" sz="1200" smtClean="0"/>
          </a:p>
        </p:txBody>
      </p:sp>
      <p:sp>
        <p:nvSpPr>
          <p:cNvPr id="57347" name="Rectangle 2"/>
          <p:cNvSpPr>
            <a:spLocks noGrp="1" noRot="1" noChangeAspect="1" noChangeArrowheads="1" noTextEdit="1"/>
          </p:cNvSpPr>
          <p:nvPr>
            <p:ph type="sldImg"/>
          </p:nvPr>
        </p:nvSpPr>
        <p:spPr>
          <a:xfrm>
            <a:off x="1090613" y="860425"/>
            <a:ext cx="4618037" cy="3462338"/>
          </a:xfrm>
          <a:ln w="12700" cap="flat">
            <a:solidFill>
              <a:schemeClr val="tx1"/>
            </a:solidFill>
          </a:ln>
        </p:spPr>
      </p:sp>
      <p:sp>
        <p:nvSpPr>
          <p:cNvPr id="57348" name="Rectangle 3"/>
          <p:cNvSpPr>
            <a:spLocks noGrp="1" noChangeArrowheads="1"/>
          </p:cNvSpPr>
          <p:nvPr>
            <p:ph type="body" idx="1"/>
          </p:nvPr>
        </p:nvSpPr>
        <p:spPr>
          <a:xfrm>
            <a:off x="970877"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So, we developed THz-comb-referenced frequency measurement.</a:t>
            </a:r>
            <a:endParaRPr kumimoji="1" lang="ja-JP" altLang="ja-JP" sz="1400" kern="1200" dirty="0" smtClean="0">
              <a:solidFill>
                <a:schemeClr val="tx1"/>
              </a:solidFill>
              <a:effectLst/>
              <a:latin typeface="Times New Roman" panose="02020603050405020304" pitchFamily="18" charset="0"/>
              <a:cs typeface="Times New Roman" panose="02020603050405020304" pitchFamily="18" charset="0"/>
            </a:endParaRPr>
          </a:p>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Here is the 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nciple of the frequency measurement, which is based on heterodyne techn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que. Comp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red with the el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ctrical heterodyne technique, a key difference is that the PCA is used as a heterodyne receiver. This results in high, broadband spectral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nsit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vity in the THz region without the need for cryogenic cooling. Another difference is the use of a PC-THz comb as a local oscillator. </a:t>
            </a:r>
            <a:endParaRPr kumimoji="1" lang="ja-JP" altLang="ja-JP" sz="1400" kern="1200" dirty="0" smtClean="0">
              <a:solidFill>
                <a:schemeClr val="tx1"/>
              </a:solidFill>
              <a:effectLst/>
              <a:latin typeface="Times New Roman" panose="02020603050405020304" pitchFamily="18" charset="0"/>
              <a:cs typeface="Times New Roman" panose="02020603050405020304" pitchFamily="18" charset="0"/>
            </a:endParaRPr>
          </a:p>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right part shows spectral behavior of this method. When an optical comb with mode-locked frequency of f is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ncident on the antenna gap, the PC-THz comb is induced in the PCA. Then a measured CW-THz wave is ind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ced on the PCA. As a result, PC mixing generates a group of beat signals in the RF region. Please focus on a beat signal at the lowest frequency. This beat signal is generated by mixing this CW-THz wave and this mf. Th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refore,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given by this equ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frep</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and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can be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asily measured with RF spectrum analyzer or frequency counter. To obtain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we have to det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rmine the m and sign of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t>
            </a:r>
            <a:endParaRPr lang="en-US" altLang="ja-JP" sz="1400" dirty="0" smtClean="0">
              <a:latin typeface="Times New Roman" panose="02020603050405020304" pitchFamily="18" charset="0"/>
              <a:ea typeface="ＭＳ Ｐ明朝" pitchFamily="1" charset="-128"/>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5</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lIns="91426" tIns="45713" rIns="91426" bIns="45713"/>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the 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vious st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dy, we first measured frep1 and the 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rresp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nding fbeat1. Then, we shift frep1 to frep2 by laser contr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 and measure frep2 and the 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rresp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nding fbeat2. Since</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the </a:t>
            </a:r>
            <a:r>
              <a:rPr kumimoji="1" lang="en-US" altLang="ja-JP" sz="1400" kern="1200" baseline="0" dirty="0" err="1" smtClean="0">
                <a:solidFill>
                  <a:schemeClr val="tx1"/>
                </a:solidFill>
                <a:effectLst/>
                <a:latin typeface="Times New Roman" panose="02020603050405020304" pitchFamily="18" charset="0"/>
                <a:cs typeface="Times New Roman" panose="02020603050405020304" pitchFamily="18" charset="0"/>
              </a:rPr>
              <a:t>frep</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and </a:t>
            </a:r>
            <a:r>
              <a:rPr kumimoji="1" lang="en-US" altLang="ja-JP" sz="1400" kern="1200" baseline="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satisfy this relationship, we can obtain the m based on this equation. </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F</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nally, we can obtain the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rPr>
              <a:t> following</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these equations. However,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must be sufficiently stable during measurements of fbeat1 and fbeat2.</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Unf</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rtunately, most of pr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ctical CW-THz sources are not so stable. More</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ver, their output frequency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ctuate from moment to moment like here. The previous method is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pplicable on the ass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mption that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is stable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ring the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rial two-step measurement. However,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ctuates rapidly 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ring the measurement. At the present talk, we demonstrate real-time determination of the fast or largely fl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ting CW-THz frequency using dual PC-THz combs.</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6</a:t>
            </a:fld>
            <a:endParaRPr kumimoji="1" lang="ja-JP" altLang="en-US" dirty="0"/>
          </a:p>
        </p:txBody>
      </p:sp>
    </p:spTree>
    <p:extLst>
      <p:ext uri="{BB962C8B-B14F-4D97-AF65-F5344CB8AC3E}">
        <p14:creationId xmlns:p14="http://schemas.microsoft.com/office/powerpoint/2010/main" val="3337387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7</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Our new approach is very s</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mple. We ad</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pt the p</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rall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 measurement using dual PC-THz combs with sl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ghtly mism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tched mode-locked frequencies. By measuring all of frep1, frep2, fbeat1, and fbeat2 at the same time, we can obt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m and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Also, we empl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yed 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lbert 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nsform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to extr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ct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nstant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neous values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fbeat</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from the temporal waveform measured by a fast digitizer. H</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lbert tr</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nsform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o</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nverts the signal F(t) measured in the real dom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in into the signal G(t) in the im</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gin</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ry domain. The compl</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x function of F(t)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iG</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 gives the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nalytic signal Z(t).</a:t>
            </a:r>
            <a:endParaRPr kumimoji="1" lang="ja-JP" altLang="ja-JP" sz="1400" kern="1200" dirty="0" smtClean="0">
              <a:solidFill>
                <a:schemeClr val="tx1"/>
              </a:solidFill>
              <a:effectLst/>
              <a:latin typeface="Times New Roman" panose="02020603050405020304" pitchFamily="18" charset="0"/>
              <a:cs typeface="Times New Roman" panose="02020603050405020304" pitchFamily="18" charset="0"/>
            </a:endParaRPr>
          </a:p>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nstant</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neous frequency f can be calculated by these two equ</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tions. Therefore, the instantaneous frequency can be obtained from the temporal waveform.</a:t>
            </a:r>
            <a:endParaRPr kumimoji="1" lang="en-US" altLang="ja-JP" sz="1400" baseline="0" dirty="0" smtClean="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8</a:t>
            </a:fld>
            <a:endParaRPr kumimoji="1" lang="ja-JP" altLang="en-US"/>
          </a:p>
        </p:txBody>
      </p:sp>
    </p:spTree>
    <p:extLst>
      <p:ext uri="{BB962C8B-B14F-4D97-AF65-F5344CB8AC3E}">
        <p14:creationId xmlns:p14="http://schemas.microsoft.com/office/powerpoint/2010/main" val="327609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This is our experimental setup. In the following experiments, frep1 was fixed at 100 MHz, and frep2 was fixed at 100MHz+50Hz by laser control. After wavelength conv</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e</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rsion by SHG crystal, the two laser lights were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i</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ncident onto the PCA, generating PC-THz combs in PCAs. Then, CW-THz wave is directed onto each PCA. The PC mixing between PC-THz comb and CW-THz wave generates beat signals. After </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mplific</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a</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tion with current preamplifier, the temporal waveforms of both beat signals were acq</a:t>
            </a:r>
            <a:r>
              <a:rPr kumimoji="1" lang="en-US" altLang="ja-JP" sz="1400" b="1" kern="1200" dirty="0" smtClean="0">
                <a:solidFill>
                  <a:schemeClr val="tx1"/>
                </a:solidFill>
                <a:effectLst/>
                <a:latin typeface="Times New Roman" panose="02020603050405020304" pitchFamily="18" charset="0"/>
                <a:cs typeface="Times New Roman" panose="02020603050405020304" pitchFamily="18" charset="0"/>
              </a:rPr>
              <a:t>u</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ired by a fast digitizer. Then, we obtain the instantaneous value of </a:t>
            </a:r>
            <a:r>
              <a:rPr kumimoji="1" lang="en-US" altLang="ja-JP" sz="1400" kern="1200" dirty="0" err="1" smtClean="0">
                <a:solidFill>
                  <a:schemeClr val="tx1"/>
                </a:solidFill>
                <a:effectLst/>
                <a:latin typeface="Times New Roman" panose="02020603050405020304" pitchFamily="18" charset="0"/>
                <a:cs typeface="Times New Roman" panose="02020603050405020304" pitchFamily="18" charset="0"/>
              </a:rPr>
              <a:t>fTHz</a:t>
            </a:r>
            <a:r>
              <a:rPr kumimoji="1" lang="en-US" altLang="ja-JP" sz="1400" kern="1200" dirty="0" smtClean="0">
                <a:solidFill>
                  <a:schemeClr val="tx1"/>
                </a:solidFill>
                <a:effectLst/>
                <a:latin typeface="Times New Roman" panose="02020603050405020304" pitchFamily="18" charset="0"/>
                <a:cs typeface="Times New Roman" panose="02020603050405020304" pitchFamily="18" charset="0"/>
              </a:rPr>
              <a:t> in real time.</a:t>
            </a:r>
            <a:endParaRPr kumimoji="1" lang="en-US" altLang="ja-JP" sz="1400" kern="1200" baseline="0" dirty="0" smtClean="0">
              <a:solidFill>
                <a:schemeClr val="tx1"/>
              </a:solidFill>
              <a:effectLst/>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9</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CD0B313A-0F31-41EA-B852-9F5A9B64A38F}" type="datetimeFigureOut">
              <a:rPr kumimoji="1" lang="ja-JP" altLang="en-US" smtClean="0"/>
              <a:t>2014/7/23</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1145699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2420680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86494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187993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2460512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3626764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313044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105622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1073480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1215475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05921BB-A563-4251-9EB4-4E6BE9610801}" type="datetimeFigureOut">
              <a:rPr kumimoji="1" lang="ja-JP" altLang="en-US" smtClean="0"/>
              <a:t>2014/7/23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4070546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CD0B313A-0F31-41EA-B852-9F5A9B64A38F}" type="datetimeFigureOut">
              <a:rPr kumimoji="1" lang="ja-JP" altLang="en-US" smtClean="0"/>
              <a:t>2014/7/23</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87769F08-6A70-4E0A-86CA-A0EB24DEC4D1}"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CD0B313A-0F31-41EA-B852-9F5A9B64A38F}" type="datetimeFigureOut">
              <a:rPr kumimoji="1" lang="ja-JP" altLang="en-US" smtClean="0"/>
              <a:t>2014/7/23</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87769F08-6A70-4E0A-86CA-A0EB24DEC4D1}" type="slidenum">
              <a:rPr kumimoji="1" lang="ja-JP" altLang="en-US" smtClean="0"/>
              <a:t>‹#›</a:t>
            </a:fld>
            <a:endParaRPr kumimoji="1" lang="ja-JP" altLang="en-US"/>
          </a:p>
        </p:txBody>
      </p:sp>
      <p:sp>
        <p:nvSpPr>
          <p:cNvPr id="95" name="Rectangle 7"/>
          <p:cNvSpPr>
            <a:spLocks noChangeArrowheads="1"/>
          </p:cNvSpPr>
          <p:nvPr/>
        </p:nvSpPr>
        <p:spPr bwMode="auto">
          <a:xfrm>
            <a:off x="0" y="476672"/>
            <a:ext cx="9144000" cy="45719"/>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44624"/>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11266" name="Picture 2" descr="C:\Users\hayashi\Desktop\IOS_logo-color-A-e\IOS_logo-color-A-e.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845147" y="-99393"/>
            <a:ext cx="3263357" cy="62178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nLst>
      <p:par>
        <p:cTn id="1" dur="indefinite" restart="never" nodeType="tmRoot"/>
      </p:par>
    </p:tnLst>
  </p:timing>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921BB-A563-4251-9EB4-4E6BE9610801}" type="datetimeFigureOut">
              <a:rPr kumimoji="1" lang="ja-JP" altLang="en-US" smtClean="0"/>
              <a:t>2014/7/23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1148C-3813-45C0-9E71-2DFDFC28B28B}" type="slidenum">
              <a:rPr kumimoji="1" lang="ja-JP" altLang="en-US" smtClean="0"/>
              <a:t>‹#›</a:t>
            </a:fld>
            <a:endParaRPr kumimoji="1" lang="ja-JP" altLang="en-US"/>
          </a:p>
        </p:txBody>
      </p:sp>
    </p:spTree>
    <p:extLst>
      <p:ext uri="{BB962C8B-B14F-4D97-AF65-F5344CB8AC3E}">
        <p14:creationId xmlns:p14="http://schemas.microsoft.com/office/powerpoint/2010/main" val="2727295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v"/><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6.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8.emf"/><Relationship Id="rId5" Type="http://schemas.openxmlformats.org/officeDocument/2006/relationships/oleObject" Target="../embeddings/oleObject7.bin"/><Relationship Id="rId4" Type="http://schemas.openxmlformats.org/officeDocument/2006/relationships/image" Target="../media/image39.tiff"/></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40.w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7.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image" Target="../media/image15.png"/><Relationship Id="rId10" Type="http://schemas.openxmlformats.org/officeDocument/2006/relationships/oleObject" Target="../embeddings/oleObject4.bin"/><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19.wmf"/><Relationship Id="rId12"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8.wmf"/><Relationship Id="rId4" Type="http://schemas.openxmlformats.org/officeDocument/2006/relationships/oleObject" Target="../embeddings/oleObject5.bin"/><Relationship Id="rId9" Type="http://schemas.openxmlformats.org/officeDocument/2006/relationships/image" Target="../media/image21.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4016" y="1124744"/>
            <a:ext cx="8820472" cy="2304256"/>
          </a:xfrm>
        </p:spPr>
        <p:txBody>
          <a:bodyPr/>
          <a:lstStyle/>
          <a:p>
            <a:r>
              <a:rPr lang="en-US" altLang="ja-JP" sz="4000" b="1" dirty="0" smtClean="0"/>
              <a:t>Real-Time Absolute Frequency Measurement of CW-THz Wave Based on Dual THz Combs</a:t>
            </a:r>
            <a:endParaRPr kumimoji="1" lang="ja-JP" altLang="en-US" sz="4000" b="1" dirty="0"/>
          </a:p>
        </p:txBody>
      </p:sp>
      <p:sp>
        <p:nvSpPr>
          <p:cNvPr id="4" name="サブタイトル 2"/>
          <p:cNvSpPr txBox="1">
            <a:spLocks/>
          </p:cNvSpPr>
          <p:nvPr/>
        </p:nvSpPr>
        <p:spPr bwMode="auto">
          <a:xfrm>
            <a:off x="251520" y="692696"/>
            <a:ext cx="1872208" cy="504056"/>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kumimoji="1" sz="3200">
                <a:solidFill>
                  <a:schemeClr val="tx1"/>
                </a:solidFill>
                <a:latin typeface="+mn-lt"/>
                <a:ea typeface="+mn-ea"/>
                <a:cs typeface="+mn-cs"/>
              </a:defRPr>
            </a:lvl1pPr>
            <a:lvl2pPr marL="457200" indent="0" algn="ctr" rtl="0" eaLnBrk="1" fontAlgn="base" hangingPunct="1">
              <a:spcBef>
                <a:spcPct val="20000"/>
              </a:spcBef>
              <a:spcAft>
                <a:spcPct val="0"/>
              </a:spcAft>
              <a:buNone/>
              <a:defRPr kumimoji="1" sz="2800">
                <a:solidFill>
                  <a:schemeClr val="tx1"/>
                </a:solidFill>
                <a:latin typeface="+mn-lt"/>
                <a:ea typeface="+mn-ea"/>
                <a:cs typeface="+mn-cs"/>
              </a:defRPr>
            </a:lvl2pPr>
            <a:lvl3pPr marL="914400" indent="0" algn="ctr" rtl="0" eaLnBrk="1" fontAlgn="base" hangingPunct="1">
              <a:spcBef>
                <a:spcPct val="20000"/>
              </a:spcBef>
              <a:spcAft>
                <a:spcPct val="0"/>
              </a:spcAft>
              <a:buNone/>
              <a:defRPr kumimoji="1" sz="2400">
                <a:solidFill>
                  <a:schemeClr val="tx1"/>
                </a:solidFill>
                <a:latin typeface="+mn-lt"/>
                <a:ea typeface="+mn-ea"/>
                <a:cs typeface="+mn-cs"/>
              </a:defRPr>
            </a:lvl3pPr>
            <a:lvl4pPr marL="1371600" indent="0" algn="ctr" rtl="0" eaLnBrk="1" fontAlgn="base" hangingPunct="1">
              <a:spcBef>
                <a:spcPct val="20000"/>
              </a:spcBef>
              <a:spcAft>
                <a:spcPct val="0"/>
              </a:spcAft>
              <a:buNone/>
              <a:defRPr kumimoji="1" sz="2000">
                <a:solidFill>
                  <a:schemeClr val="tx1"/>
                </a:solidFill>
                <a:latin typeface="+mn-lt"/>
                <a:ea typeface="+mn-ea"/>
                <a:cs typeface="+mn-cs"/>
              </a:defRPr>
            </a:lvl4pPr>
            <a:lvl5pPr marL="1828800" indent="0" algn="ctr" rtl="0" eaLnBrk="1" fontAlgn="base" hangingPunct="1">
              <a:spcBef>
                <a:spcPct val="20000"/>
              </a:spcBef>
              <a:spcAft>
                <a:spcPct val="0"/>
              </a:spcAft>
              <a:buNone/>
              <a:defRPr kumimoji="1" sz="2000">
                <a:solidFill>
                  <a:schemeClr val="tx1"/>
                </a:solidFill>
                <a:latin typeface="+mn-lt"/>
                <a:ea typeface="+mn-ea"/>
                <a:cs typeface="+mn-cs"/>
              </a:defRPr>
            </a:lvl5pPr>
            <a:lvl6pPr marL="2286000" indent="0" algn="ctr" rtl="0" eaLnBrk="1" fontAlgn="base" hangingPunct="1">
              <a:spcBef>
                <a:spcPct val="20000"/>
              </a:spcBef>
              <a:spcAft>
                <a:spcPct val="0"/>
              </a:spcAft>
              <a:buNone/>
              <a:defRPr kumimoji="1" sz="2000">
                <a:solidFill>
                  <a:schemeClr val="tx1"/>
                </a:solidFill>
                <a:latin typeface="+mn-lt"/>
                <a:ea typeface="+mn-ea"/>
                <a:cs typeface="+mn-cs"/>
              </a:defRPr>
            </a:lvl6pPr>
            <a:lvl7pPr marL="2743200" indent="0" algn="ctr" rtl="0" eaLnBrk="1" fontAlgn="base" hangingPunct="1">
              <a:spcBef>
                <a:spcPct val="20000"/>
              </a:spcBef>
              <a:spcAft>
                <a:spcPct val="0"/>
              </a:spcAft>
              <a:buNone/>
              <a:defRPr kumimoji="1" sz="2000">
                <a:solidFill>
                  <a:schemeClr val="tx1"/>
                </a:solidFill>
                <a:latin typeface="+mn-lt"/>
                <a:ea typeface="+mn-ea"/>
                <a:cs typeface="+mn-cs"/>
              </a:defRPr>
            </a:lvl7pPr>
            <a:lvl8pPr marL="3200400" indent="0" algn="ctr" rtl="0" eaLnBrk="1" fontAlgn="base" hangingPunct="1">
              <a:spcBef>
                <a:spcPct val="20000"/>
              </a:spcBef>
              <a:spcAft>
                <a:spcPct val="0"/>
              </a:spcAft>
              <a:buNone/>
              <a:defRPr kumimoji="1" sz="2000">
                <a:solidFill>
                  <a:schemeClr val="tx1"/>
                </a:solidFill>
                <a:latin typeface="+mn-lt"/>
                <a:ea typeface="+mn-ea"/>
                <a:cs typeface="+mn-cs"/>
              </a:defRPr>
            </a:lvl8pPr>
            <a:lvl9pPr marL="3657600" indent="0" algn="ctr" rtl="0" eaLnBrk="1" fontAlgn="base" hangingPunct="1">
              <a:spcBef>
                <a:spcPct val="20000"/>
              </a:spcBef>
              <a:spcAft>
                <a:spcPct val="0"/>
              </a:spcAft>
              <a:buNone/>
              <a:defRPr kumimoji="1" sz="2000">
                <a:solidFill>
                  <a:schemeClr val="tx1"/>
                </a:solidFill>
                <a:latin typeface="+mn-lt"/>
                <a:ea typeface="+mn-ea"/>
                <a:cs typeface="+mn-cs"/>
              </a:defRPr>
            </a:lvl9pPr>
          </a:lstStyle>
          <a:p>
            <a:r>
              <a:rPr lang="en-US" altLang="ja-JP" dirty="0"/>
              <a:t>STu1F.4</a:t>
            </a:r>
            <a:endParaRPr lang="ja-JP" altLang="en-US" kern="0" dirty="0"/>
          </a:p>
        </p:txBody>
      </p:sp>
      <p:sp>
        <p:nvSpPr>
          <p:cNvPr id="6" name="サブタイトル 2"/>
          <p:cNvSpPr>
            <a:spLocks noGrp="1"/>
          </p:cNvSpPr>
          <p:nvPr>
            <p:ph type="subTitle" idx="1"/>
          </p:nvPr>
        </p:nvSpPr>
        <p:spPr>
          <a:xfrm>
            <a:off x="35496" y="3573016"/>
            <a:ext cx="9036496" cy="2520280"/>
          </a:xfrm>
        </p:spPr>
        <p:txBody>
          <a:bodyPr/>
          <a:lstStyle/>
          <a:p>
            <a:r>
              <a:rPr lang="ja-JP" altLang="ja-JP" sz="2800" baseline="30000" dirty="0" smtClean="0"/>
              <a:t>○</a:t>
            </a:r>
            <a:r>
              <a:rPr lang="en-US" altLang="ja-JP" sz="2800" dirty="0" smtClean="0"/>
              <a:t>Kenta Hayashi</a:t>
            </a:r>
            <a:r>
              <a:rPr lang="en-US" altLang="ja-JP" sz="2800" baseline="30000" dirty="0" smtClean="0"/>
              <a:t>1)</a:t>
            </a:r>
            <a:r>
              <a:rPr lang="en-US" altLang="ja-JP" sz="2800" dirty="0" smtClean="0"/>
              <a:t>, Hajime Inaba</a:t>
            </a:r>
            <a:r>
              <a:rPr lang="en-US" altLang="ja-JP" sz="2800" baseline="30000" dirty="0" smtClean="0"/>
              <a:t>2,3)</a:t>
            </a:r>
            <a:r>
              <a:rPr lang="en-US" altLang="ja-JP" sz="2800" dirty="0" smtClean="0"/>
              <a:t>,</a:t>
            </a:r>
          </a:p>
          <a:p>
            <a:r>
              <a:rPr lang="en-US" altLang="ja-JP" sz="2800" dirty="0" smtClean="0"/>
              <a:t>Kaoru Minoshima</a:t>
            </a:r>
            <a:r>
              <a:rPr lang="en-US" altLang="ja-JP" sz="2800" baseline="30000" dirty="0" smtClean="0"/>
              <a:t>3,4)</a:t>
            </a:r>
            <a:r>
              <a:rPr lang="en-US" altLang="ja-JP" sz="2800" dirty="0" smtClean="0"/>
              <a:t>, and Takeshi Yasui</a:t>
            </a:r>
            <a:r>
              <a:rPr lang="en-US" altLang="ja-JP" sz="2800" baseline="30000" dirty="0" smtClean="0"/>
              <a:t>1,3)</a:t>
            </a:r>
          </a:p>
          <a:p>
            <a:endParaRPr kumimoji="1" lang="en-US" altLang="ja-JP" sz="2400" dirty="0" smtClean="0">
              <a:solidFill>
                <a:schemeClr val="tx1"/>
              </a:solidFill>
            </a:endParaRPr>
          </a:p>
          <a:p>
            <a:r>
              <a:rPr lang="en-US" altLang="ja-JP" sz="2800" dirty="0" smtClean="0"/>
              <a:t>1) Univ. Tokushima, Japan</a:t>
            </a:r>
            <a:r>
              <a:rPr lang="ja-JP" altLang="en-US" sz="2800" dirty="0" smtClean="0"/>
              <a:t>　</a:t>
            </a:r>
            <a:r>
              <a:rPr lang="en-US" altLang="ja-JP" sz="2800" dirty="0" smtClean="0"/>
              <a:t>2) AIST, Japan</a:t>
            </a:r>
          </a:p>
          <a:p>
            <a:r>
              <a:rPr lang="en-US" altLang="ja-JP" sz="2800" dirty="0" smtClean="0"/>
              <a:t>3) JST-ERATO, Japan</a:t>
            </a:r>
            <a:r>
              <a:rPr lang="ja-JP" altLang="en-US" sz="2800" dirty="0" smtClean="0"/>
              <a:t>　</a:t>
            </a:r>
            <a:r>
              <a:rPr lang="en-US" altLang="ja-JP" sz="2800" dirty="0" smtClean="0"/>
              <a:t>4) UEC, Japan</a:t>
            </a:r>
            <a:endParaRPr kumimoji="1" lang="en-US" altLang="ja-JP" sz="2800" dirty="0" smtClean="0">
              <a:solidFill>
                <a:schemeClr val="tx1"/>
              </a:solidFill>
            </a:endParaRPr>
          </a:p>
        </p:txBody>
      </p:sp>
      <p:sp>
        <p:nvSpPr>
          <p:cNvPr id="7" name="テキスト ボックス 6"/>
          <p:cNvSpPr txBox="1"/>
          <p:nvPr/>
        </p:nvSpPr>
        <p:spPr>
          <a:xfrm>
            <a:off x="5364087" y="6372036"/>
            <a:ext cx="3744417" cy="461665"/>
          </a:xfrm>
          <a:prstGeom prst="rect">
            <a:avLst/>
          </a:prstGeom>
          <a:noFill/>
        </p:spPr>
        <p:txBody>
          <a:bodyPr wrap="square" rtlCol="0">
            <a:spAutoFit/>
          </a:bodyPr>
          <a:lstStyle/>
          <a:p>
            <a:pPr algn="ctr"/>
            <a:r>
              <a:rPr lang="en-US" altLang="ja-JP" sz="2400" dirty="0" smtClean="0"/>
              <a:t>CLEO 2014@San Jose</a:t>
            </a:r>
            <a:r>
              <a:rPr kumimoji="1" lang="ja-JP" altLang="en-US" sz="2400" dirty="0" smtClean="0"/>
              <a:t>　</a:t>
            </a:r>
            <a:endParaRPr kumimoji="1" lang="ja-JP" altLang="en-US" sz="2400" dirty="0"/>
          </a:p>
        </p:txBody>
      </p:sp>
    </p:spTree>
    <p:extLst>
      <p:ext uri="{BB962C8B-B14F-4D97-AF65-F5344CB8AC3E}">
        <p14:creationId xmlns:p14="http://schemas.microsoft.com/office/powerpoint/2010/main" val="156295338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3528" y="1556792"/>
            <a:ext cx="2340260" cy="830997"/>
          </a:xfrm>
          <a:prstGeom prst="rect">
            <a:avLst/>
          </a:prstGeom>
          <a:solidFill>
            <a:schemeClr val="tx1"/>
          </a:solidFill>
        </p:spPr>
        <p:txBody>
          <a:bodyPr wrap="square" rtlCol="0">
            <a:spAutoFit/>
          </a:bodyPr>
          <a:lstStyle/>
          <a:p>
            <a:pPr algn="ctr"/>
            <a:r>
              <a:rPr kumimoji="1" lang="en-US" altLang="ja-JP" sz="2400" b="1" dirty="0" smtClean="0">
                <a:solidFill>
                  <a:schemeClr val="bg1"/>
                </a:solidFill>
              </a:rPr>
              <a:t>Sampling rate 10MHz</a:t>
            </a:r>
            <a:endParaRPr kumimoji="1" lang="ja-JP" altLang="en-US" sz="2400" b="1" dirty="0">
              <a:solidFill>
                <a:schemeClr val="bg1"/>
              </a:solidFill>
            </a:endParaRPr>
          </a:p>
        </p:txBody>
      </p:sp>
      <p:sp>
        <p:nvSpPr>
          <p:cNvPr id="2" name="タイトル 1"/>
          <p:cNvSpPr>
            <a:spLocks noGrp="1"/>
          </p:cNvSpPr>
          <p:nvPr>
            <p:ph type="title"/>
          </p:nvPr>
        </p:nvSpPr>
        <p:spPr>
          <a:xfrm>
            <a:off x="35496" y="548680"/>
            <a:ext cx="9001000" cy="648072"/>
          </a:xfrm>
        </p:spPr>
        <p:txBody>
          <a:bodyPr/>
          <a:lstStyle/>
          <a:p>
            <a:r>
              <a:rPr lang="en-US" altLang="ja-JP" dirty="0" smtClean="0"/>
              <a:t>Real-time determination</a:t>
            </a:r>
            <a:r>
              <a:rPr kumimoji="1" lang="en-US" altLang="ja-JP" dirty="0" smtClean="0"/>
              <a:t> of </a:t>
            </a:r>
            <a:r>
              <a:rPr kumimoji="1" lang="en-US" altLang="ja-JP" dirty="0" err="1" smtClean="0"/>
              <a:t>f</a:t>
            </a:r>
            <a:r>
              <a:rPr kumimoji="1" lang="en-US" altLang="ja-JP" baseline="-25000" dirty="0" err="1" smtClean="0"/>
              <a:t>THz</a:t>
            </a:r>
            <a:endParaRPr kumimoji="1" lang="ja-JP" altLang="en-US" dirty="0"/>
          </a:p>
        </p:txBody>
      </p:sp>
      <p:grpSp>
        <p:nvGrpSpPr>
          <p:cNvPr id="5" name="グループ化 4"/>
          <p:cNvGrpSpPr/>
          <p:nvPr/>
        </p:nvGrpSpPr>
        <p:grpSpPr>
          <a:xfrm>
            <a:off x="2821442" y="1513668"/>
            <a:ext cx="5855014" cy="3431942"/>
            <a:chOff x="2821442" y="1513668"/>
            <a:chExt cx="5855014" cy="3431942"/>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090" y="1513668"/>
              <a:ext cx="5582059" cy="154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1442" y="2933292"/>
              <a:ext cx="5855014" cy="201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テキスト ボックス 14"/>
          <p:cNvSpPr txBox="1"/>
          <p:nvPr/>
        </p:nvSpPr>
        <p:spPr>
          <a:xfrm>
            <a:off x="107504" y="2933292"/>
            <a:ext cx="2520280" cy="646331"/>
          </a:xfrm>
          <a:prstGeom prst="rect">
            <a:avLst/>
          </a:prstGeom>
          <a:noFill/>
        </p:spPr>
        <p:txBody>
          <a:bodyPr wrap="square" rtlCol="0">
            <a:spAutoFit/>
          </a:bodyPr>
          <a:lstStyle/>
          <a:p>
            <a:pPr algn="ctr"/>
            <a:r>
              <a:rPr kumimoji="1" lang="en-US" altLang="ja-JP" b="1" dirty="0" smtClean="0"/>
              <a:t>f</a:t>
            </a:r>
            <a:r>
              <a:rPr lang="en-US" altLang="ja-JP" b="1" baseline="-25000" dirty="0" smtClean="0"/>
              <a:t>rep1 </a:t>
            </a:r>
            <a:r>
              <a:rPr lang="en-US" altLang="ja-JP" b="1" dirty="0" smtClean="0"/>
              <a:t>= 100,000,000 Hz</a:t>
            </a:r>
          </a:p>
          <a:p>
            <a:pPr algn="ctr"/>
            <a:r>
              <a:rPr kumimoji="1" lang="en-US" altLang="ja-JP" b="1" dirty="0" smtClean="0"/>
              <a:t>f</a:t>
            </a:r>
            <a:r>
              <a:rPr kumimoji="1" lang="en-US" altLang="ja-JP" b="1" baseline="-25000" dirty="0" smtClean="0"/>
              <a:t>rep2 </a:t>
            </a:r>
            <a:r>
              <a:rPr kumimoji="1" lang="en-US" altLang="ja-JP" b="1" dirty="0" smtClean="0"/>
              <a:t>= 100,000,050 Hz</a:t>
            </a:r>
            <a:endParaRPr lang="en-US" altLang="ja-JP" b="1" dirty="0" smtClean="0">
              <a:solidFill>
                <a:srgbClr val="CC00FF"/>
              </a:solidFill>
            </a:endParaRPr>
          </a:p>
        </p:txBody>
      </p:sp>
      <p:sp>
        <p:nvSpPr>
          <p:cNvPr id="4" name="正方形/長方形 3"/>
          <p:cNvSpPr/>
          <p:nvPr/>
        </p:nvSpPr>
        <p:spPr>
          <a:xfrm>
            <a:off x="899592" y="3553852"/>
            <a:ext cx="1022736" cy="523220"/>
          </a:xfrm>
          <a:prstGeom prst="rect">
            <a:avLst/>
          </a:prstGeom>
        </p:spPr>
        <p:txBody>
          <a:bodyPr wrap="none">
            <a:spAutoFit/>
          </a:bodyPr>
          <a:lstStyle/>
          <a:p>
            <a:pPr algn="ctr"/>
            <a:r>
              <a:rPr lang="en-US" altLang="ja-JP" sz="2800" b="1" dirty="0" smtClean="0">
                <a:solidFill>
                  <a:srgbClr val="CC00FF"/>
                </a:solidFill>
              </a:rPr>
              <a:t>fixed</a:t>
            </a:r>
            <a:endParaRPr lang="en-US" altLang="ja-JP" sz="2800" b="1" dirty="0">
              <a:solidFill>
                <a:srgbClr val="CC00FF"/>
              </a:solidFill>
            </a:endParaRP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994" y="4821786"/>
            <a:ext cx="6290791" cy="2135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bwMode="auto">
          <a:xfrm>
            <a:off x="0" y="4869160"/>
            <a:ext cx="9144000" cy="15702"/>
          </a:xfrm>
          <a:prstGeom prst="line">
            <a:avLst/>
          </a:prstGeom>
          <a:noFill/>
          <a:ln w="38100" cap="flat" cmpd="sng" algn="ctr">
            <a:solidFill>
              <a:schemeClr val="tx1"/>
            </a:solidFill>
            <a:prstDash val="dash"/>
            <a:round/>
            <a:headEnd type="none" w="med" len="med"/>
            <a:tailEnd type="none" w="med" len="med"/>
          </a:ln>
          <a:effectLst/>
        </p:spPr>
      </p:cxnSp>
      <p:sp>
        <p:nvSpPr>
          <p:cNvPr id="3" name="角丸四角形 2"/>
          <p:cNvSpPr/>
          <p:nvPr/>
        </p:nvSpPr>
        <p:spPr bwMode="auto">
          <a:xfrm>
            <a:off x="107504" y="2924944"/>
            <a:ext cx="2555776" cy="648072"/>
          </a:xfrm>
          <a:prstGeom prst="roundRect">
            <a:avLst/>
          </a:prstGeom>
          <a:noFill/>
          <a:ln w="19050" cap="flat" cmpd="sng" algn="ctr">
            <a:solidFill>
              <a:srgbClr val="CC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682333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ayashi\Desktop\実験\M2\6-1\6-1瞬時周波数.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754016"/>
            <a:ext cx="5804078" cy="5131368"/>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a:xfrm>
            <a:off x="0" y="620688"/>
            <a:ext cx="9144000" cy="1019200"/>
          </a:xfrm>
        </p:spPr>
        <p:txBody>
          <a:bodyPr/>
          <a:lstStyle/>
          <a:p>
            <a:r>
              <a:rPr lang="en-US" altLang="ja-JP" dirty="0" smtClean="0"/>
              <a:t>Frequency error with respect to a various integration number</a:t>
            </a:r>
            <a:endParaRPr kumimoji="1" lang="ja-JP" altLang="en-US" dirty="0"/>
          </a:p>
        </p:txBody>
      </p:sp>
      <p:grpSp>
        <p:nvGrpSpPr>
          <p:cNvPr id="13" name="グループ化 12"/>
          <p:cNvGrpSpPr/>
          <p:nvPr/>
        </p:nvGrpSpPr>
        <p:grpSpPr>
          <a:xfrm>
            <a:off x="827584" y="2924944"/>
            <a:ext cx="3384376" cy="1839109"/>
            <a:chOff x="2267744" y="2924944"/>
            <a:chExt cx="3384376" cy="1839109"/>
          </a:xfrm>
        </p:grpSpPr>
        <p:sp>
          <p:nvSpPr>
            <p:cNvPr id="5" name="テキスト ボックス 4"/>
            <p:cNvSpPr txBox="1"/>
            <p:nvPr/>
          </p:nvSpPr>
          <p:spPr>
            <a:xfrm>
              <a:off x="2267744" y="3933056"/>
              <a:ext cx="3384376" cy="830997"/>
            </a:xfrm>
            <a:prstGeom prst="rect">
              <a:avLst/>
            </a:prstGeom>
            <a:solidFill>
              <a:schemeClr val="bg1"/>
            </a:solidFill>
          </p:spPr>
          <p:txBody>
            <a:bodyPr wrap="square" rtlCol="0">
              <a:spAutoFit/>
            </a:bodyPr>
            <a:lstStyle/>
            <a:p>
              <a:pPr algn="ctr"/>
              <a:r>
                <a:rPr lang="en-US" altLang="ja-JP" sz="2400" b="1" dirty="0" smtClean="0">
                  <a:solidFill>
                    <a:srgbClr val="000066"/>
                  </a:solidFill>
                </a:rPr>
                <a:t>The comb mode </a:t>
              </a:r>
              <a:r>
                <a:rPr kumimoji="1" lang="en-US" altLang="ja-JP" sz="2400" b="1" dirty="0" smtClean="0">
                  <a:solidFill>
                    <a:srgbClr val="000066"/>
                  </a:solidFill>
                </a:rPr>
                <a:t>cannot be determined  </a:t>
              </a:r>
              <a:endParaRPr kumimoji="1" lang="ja-JP" altLang="en-US" sz="2400" b="1" dirty="0">
                <a:solidFill>
                  <a:srgbClr val="000066"/>
                </a:solidFill>
              </a:endParaRPr>
            </a:p>
          </p:txBody>
        </p:sp>
        <p:cxnSp>
          <p:nvCxnSpPr>
            <p:cNvPr id="10" name="直線矢印コネクタ 9"/>
            <p:cNvCxnSpPr/>
            <p:nvPr/>
          </p:nvCxnSpPr>
          <p:spPr bwMode="auto">
            <a:xfrm flipH="1">
              <a:off x="3995936" y="2924944"/>
              <a:ext cx="1548172" cy="0"/>
            </a:xfrm>
            <a:prstGeom prst="straightConnector1">
              <a:avLst/>
            </a:prstGeom>
            <a:noFill/>
            <a:ln w="76200" cap="flat" cmpd="sng" algn="ctr">
              <a:solidFill>
                <a:srgbClr val="000066"/>
              </a:solidFill>
              <a:prstDash val="solid"/>
              <a:round/>
              <a:headEnd type="none" w="med" len="med"/>
              <a:tailEnd type="arrow"/>
            </a:ln>
            <a:effectLst/>
          </p:spPr>
        </p:cxnSp>
      </p:grpSp>
      <p:grpSp>
        <p:nvGrpSpPr>
          <p:cNvPr id="23" name="グループ化 22"/>
          <p:cNvGrpSpPr/>
          <p:nvPr/>
        </p:nvGrpSpPr>
        <p:grpSpPr>
          <a:xfrm>
            <a:off x="4788024" y="2924944"/>
            <a:ext cx="3096344" cy="1088658"/>
            <a:chOff x="4932040" y="2964798"/>
            <a:chExt cx="3096344" cy="1088658"/>
          </a:xfrm>
        </p:grpSpPr>
        <p:sp>
          <p:nvSpPr>
            <p:cNvPr id="9" name="テキスト ボックス 8"/>
            <p:cNvSpPr txBox="1"/>
            <p:nvPr/>
          </p:nvSpPr>
          <p:spPr>
            <a:xfrm>
              <a:off x="5148064" y="3222459"/>
              <a:ext cx="2880320" cy="830997"/>
            </a:xfrm>
            <a:prstGeom prst="rect">
              <a:avLst/>
            </a:prstGeom>
            <a:solidFill>
              <a:schemeClr val="bg1"/>
            </a:solidFill>
          </p:spPr>
          <p:txBody>
            <a:bodyPr wrap="square" rtlCol="0">
              <a:spAutoFit/>
            </a:bodyPr>
            <a:lstStyle/>
            <a:p>
              <a:pPr algn="ctr"/>
              <a:r>
                <a:rPr lang="en-US" altLang="ja-JP" sz="2400" b="1" dirty="0" smtClean="0">
                  <a:solidFill>
                    <a:srgbClr val="000066"/>
                  </a:solidFill>
                </a:rPr>
                <a:t>The comb mode </a:t>
              </a:r>
              <a:r>
                <a:rPr kumimoji="1" lang="en-US" altLang="ja-JP" sz="2400" b="1" dirty="0" smtClean="0">
                  <a:solidFill>
                    <a:srgbClr val="000066"/>
                  </a:solidFill>
                </a:rPr>
                <a:t>can be determined  </a:t>
              </a:r>
              <a:endParaRPr kumimoji="1" lang="ja-JP" altLang="en-US" sz="2400" b="1" dirty="0">
                <a:solidFill>
                  <a:srgbClr val="000066"/>
                </a:solidFill>
              </a:endParaRPr>
            </a:p>
          </p:txBody>
        </p:sp>
        <p:cxnSp>
          <p:nvCxnSpPr>
            <p:cNvPr id="15" name="直線矢印コネクタ 14"/>
            <p:cNvCxnSpPr/>
            <p:nvPr/>
          </p:nvCxnSpPr>
          <p:spPr bwMode="auto">
            <a:xfrm>
              <a:off x="4932040" y="2964798"/>
              <a:ext cx="2160240" cy="0"/>
            </a:xfrm>
            <a:prstGeom prst="straightConnector1">
              <a:avLst/>
            </a:prstGeom>
            <a:noFill/>
            <a:ln w="76200" cap="flat" cmpd="sng" algn="ctr">
              <a:solidFill>
                <a:srgbClr val="000066"/>
              </a:solidFill>
              <a:prstDash val="solid"/>
              <a:round/>
              <a:headEnd type="none" w="med" len="med"/>
              <a:tailEnd type="arrow"/>
            </a:ln>
            <a:effectLst/>
          </p:spPr>
        </p:cxnSp>
      </p:grpSp>
      <p:cxnSp>
        <p:nvCxnSpPr>
          <p:cNvPr id="11" name="直線矢印コネクタ 10"/>
          <p:cNvCxnSpPr/>
          <p:nvPr/>
        </p:nvCxnSpPr>
        <p:spPr bwMode="auto">
          <a:xfrm>
            <a:off x="4427984" y="2492896"/>
            <a:ext cx="0" cy="3672408"/>
          </a:xfrm>
          <a:prstGeom prst="straightConnector1">
            <a:avLst/>
          </a:prstGeom>
          <a:noFill/>
          <a:ln w="50800" cap="flat" cmpd="sng" algn="ctr">
            <a:solidFill>
              <a:schemeClr val="tx1"/>
            </a:solidFill>
            <a:prstDash val="sysDash"/>
            <a:round/>
            <a:headEnd type="none" w="med" len="med"/>
            <a:tailEnd type="none"/>
          </a:ln>
          <a:effectLst/>
        </p:spPr>
      </p:cxnSp>
    </p:spTree>
    <p:extLst>
      <p:ext uri="{BB962C8B-B14F-4D97-AF65-F5344CB8AC3E}">
        <p14:creationId xmlns:p14="http://schemas.microsoft.com/office/powerpoint/2010/main" val="2062954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xit" presetSubtype="0" fill="hold"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755576" y="1608670"/>
            <a:ext cx="6624736" cy="5223682"/>
            <a:chOff x="755576" y="1608670"/>
            <a:chExt cx="6624736" cy="5223682"/>
          </a:xfrm>
        </p:grpSpPr>
        <p:pic>
          <p:nvPicPr>
            <p:cNvPr id="12290" name="Picture 2" descr="C:\Users\hayashi\Desktop\実験\M2\6-1\6-1比較デジタイザーとカウンター.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08670"/>
              <a:ext cx="6624736" cy="522368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bwMode="auto">
            <a:xfrm>
              <a:off x="1272321" y="4509120"/>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bwMode="auto">
            <a:xfrm>
              <a:off x="1264246" y="5877272"/>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4" name="正方形/長方形 13"/>
            <p:cNvSpPr/>
            <p:nvPr/>
          </p:nvSpPr>
          <p:spPr bwMode="auto">
            <a:xfrm>
              <a:off x="1264246" y="3159551"/>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5" name="正方形/長方形 14"/>
            <p:cNvSpPr/>
            <p:nvPr/>
          </p:nvSpPr>
          <p:spPr bwMode="auto">
            <a:xfrm>
              <a:off x="1264246" y="1700808"/>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5" name="Rectangle 2"/>
          <p:cNvSpPr txBox="1">
            <a:spLocks noChangeArrowheads="1"/>
          </p:cNvSpPr>
          <p:nvPr/>
        </p:nvSpPr>
        <p:spPr bwMode="auto">
          <a:xfrm>
            <a:off x="0" y="548680"/>
            <a:ext cx="9144000" cy="1152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dirty="0" smtClean="0">
                <a:latin typeface="Arial" charset="0"/>
              </a:rPr>
              <a:t>Comparison of accuracy between Hilbert transformation and frequency counter</a:t>
            </a:r>
          </a:p>
        </p:txBody>
      </p:sp>
      <p:grpSp>
        <p:nvGrpSpPr>
          <p:cNvPr id="4" name="グループ化 3"/>
          <p:cNvGrpSpPr/>
          <p:nvPr/>
        </p:nvGrpSpPr>
        <p:grpSpPr>
          <a:xfrm>
            <a:off x="2267570" y="1988840"/>
            <a:ext cx="3185461" cy="557952"/>
            <a:chOff x="2699618" y="1988840"/>
            <a:chExt cx="3185461" cy="557952"/>
          </a:xfrm>
        </p:grpSpPr>
        <p:sp>
          <p:nvSpPr>
            <p:cNvPr id="9" name="円/楕円 8"/>
            <p:cNvSpPr/>
            <p:nvPr/>
          </p:nvSpPr>
          <p:spPr bwMode="auto">
            <a:xfrm rot="264004">
              <a:off x="2699618" y="1989818"/>
              <a:ext cx="3185461" cy="556974"/>
            </a:xfrm>
            <a:prstGeom prst="ellipse">
              <a:avLst/>
            </a:prstGeom>
            <a:noFill/>
            <a:ln w="25400" cap="flat" cmpd="sng" algn="ctr">
              <a:solidFill>
                <a:srgbClr val="0000CC"/>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 name="テキスト ボックス 1"/>
            <p:cNvSpPr txBox="1"/>
            <p:nvPr/>
          </p:nvSpPr>
          <p:spPr>
            <a:xfrm>
              <a:off x="3203848" y="1988840"/>
              <a:ext cx="2160240" cy="523220"/>
            </a:xfrm>
            <a:prstGeom prst="rect">
              <a:avLst/>
            </a:prstGeom>
            <a:noFill/>
          </p:spPr>
          <p:txBody>
            <a:bodyPr wrap="square" rtlCol="0">
              <a:spAutoFit/>
            </a:bodyPr>
            <a:lstStyle/>
            <a:p>
              <a:pPr algn="ctr"/>
              <a:r>
                <a:rPr kumimoji="1" lang="en-US" altLang="ja-JP" sz="2800" b="1" dirty="0" smtClean="0">
                  <a:solidFill>
                    <a:srgbClr val="0000CC"/>
                  </a:solidFill>
                </a:rPr>
                <a:t>impossible</a:t>
              </a:r>
              <a:endParaRPr kumimoji="1" lang="ja-JP" altLang="en-US" sz="2800" b="1" dirty="0">
                <a:solidFill>
                  <a:srgbClr val="0000CC"/>
                </a:solidFill>
              </a:endParaRPr>
            </a:p>
          </p:txBody>
        </p:sp>
      </p:grpSp>
      <p:cxnSp>
        <p:nvCxnSpPr>
          <p:cNvPr id="10" name="直線矢印コネクタ 9"/>
          <p:cNvCxnSpPr/>
          <p:nvPr/>
        </p:nvCxnSpPr>
        <p:spPr bwMode="auto">
          <a:xfrm>
            <a:off x="5508104" y="2668166"/>
            <a:ext cx="0" cy="1840954"/>
          </a:xfrm>
          <a:prstGeom prst="straightConnector1">
            <a:avLst/>
          </a:prstGeom>
          <a:noFill/>
          <a:ln w="76200" cap="flat" cmpd="sng" algn="ctr">
            <a:solidFill>
              <a:schemeClr val="tx1"/>
            </a:solidFill>
            <a:prstDash val="solid"/>
            <a:round/>
            <a:headEnd type="arrow" w="med" len="med"/>
            <a:tailEnd type="arrow"/>
          </a:ln>
          <a:effectLst/>
        </p:spPr>
      </p:cxnSp>
      <p:sp>
        <p:nvSpPr>
          <p:cNvPr id="18" name="テキスト ボックス 17"/>
          <p:cNvSpPr txBox="1"/>
          <p:nvPr/>
        </p:nvSpPr>
        <p:spPr>
          <a:xfrm>
            <a:off x="2555776" y="2852936"/>
            <a:ext cx="2915816" cy="954107"/>
          </a:xfrm>
          <a:prstGeom prst="rect">
            <a:avLst/>
          </a:prstGeom>
          <a:noFill/>
        </p:spPr>
        <p:txBody>
          <a:bodyPr wrap="square" rtlCol="0">
            <a:spAutoFit/>
          </a:bodyPr>
          <a:lstStyle/>
          <a:p>
            <a:pPr algn="ctr"/>
            <a:r>
              <a:rPr lang="en-US" altLang="ja-JP" sz="2800" b="1" dirty="0" smtClean="0"/>
              <a:t>counting errors of </a:t>
            </a:r>
            <a:r>
              <a:rPr lang="en-US" altLang="ja-JP" sz="2800" b="1" dirty="0" err="1" smtClean="0"/>
              <a:t>f</a:t>
            </a:r>
            <a:r>
              <a:rPr lang="en-US" altLang="ja-JP" sz="2800" b="1" baseline="-25000" dirty="0" err="1" smtClean="0"/>
              <a:t>beat</a:t>
            </a:r>
            <a:endParaRPr kumimoji="1" lang="ja-JP" altLang="en-US" sz="2800" b="1" baseline="-25000" dirty="0"/>
          </a:p>
        </p:txBody>
      </p:sp>
      <p:sp>
        <p:nvSpPr>
          <p:cNvPr id="11" name="テキスト ボックス 10"/>
          <p:cNvSpPr txBox="1"/>
          <p:nvPr/>
        </p:nvSpPr>
        <p:spPr>
          <a:xfrm>
            <a:off x="6660232" y="1857018"/>
            <a:ext cx="2240466" cy="830997"/>
          </a:xfrm>
          <a:prstGeom prst="rect">
            <a:avLst/>
          </a:prstGeom>
          <a:solidFill>
            <a:schemeClr val="tx1"/>
          </a:solidFill>
        </p:spPr>
        <p:txBody>
          <a:bodyPr wrap="square" rtlCol="0">
            <a:spAutoFit/>
          </a:bodyPr>
          <a:lstStyle/>
          <a:p>
            <a:pPr algn="ctr"/>
            <a:r>
              <a:rPr lang="en-US" altLang="ja-JP" sz="2400" b="1" dirty="0" smtClean="0">
                <a:solidFill>
                  <a:schemeClr val="bg1"/>
                </a:solidFill>
              </a:rPr>
              <a:t>sampling rate</a:t>
            </a:r>
          </a:p>
          <a:p>
            <a:pPr algn="ctr"/>
            <a:r>
              <a:rPr lang="en-US" altLang="ja-JP" sz="2400" b="1" dirty="0" smtClean="0">
                <a:solidFill>
                  <a:schemeClr val="bg1"/>
                </a:solidFill>
              </a:rPr>
              <a:t>10 Hz</a:t>
            </a:r>
            <a:endParaRPr kumimoji="1" lang="ja-JP" altLang="en-US" sz="2400" b="1" baseline="-25000" dirty="0">
              <a:solidFill>
                <a:schemeClr val="bg1"/>
              </a:solidFill>
            </a:endParaRPr>
          </a:p>
        </p:txBody>
      </p:sp>
      <p:sp>
        <p:nvSpPr>
          <p:cNvPr id="3" name="正方形/長方形 2"/>
          <p:cNvSpPr/>
          <p:nvPr/>
        </p:nvSpPr>
        <p:spPr bwMode="auto">
          <a:xfrm>
            <a:off x="1260171" y="1700808"/>
            <a:ext cx="288032" cy="3408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2893136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741" y="485800"/>
            <a:ext cx="9036496" cy="1143000"/>
          </a:xfrm>
        </p:spPr>
        <p:txBody>
          <a:bodyPr/>
          <a:lstStyle/>
          <a:p>
            <a:r>
              <a:rPr lang="en-US" altLang="ja-JP" sz="3600" dirty="0" smtClean="0"/>
              <a:t>Real-time </a:t>
            </a:r>
            <a:r>
              <a:rPr lang="en-US" altLang="ja-JP" sz="3600" dirty="0"/>
              <a:t>m</a:t>
            </a:r>
            <a:r>
              <a:rPr lang="en-US" altLang="ja-JP" sz="3600" dirty="0" smtClean="0"/>
              <a:t>onitoring of CW-THz wave </a:t>
            </a:r>
            <a:r>
              <a:rPr lang="ja-JP" altLang="en-US" sz="3600" dirty="0" smtClean="0"/>
              <a:t>①</a:t>
            </a:r>
            <a:r>
              <a:rPr lang="en-US" altLang="ja-JP" sz="3600" dirty="0" smtClean="0"/>
              <a:t/>
            </a:r>
            <a:br>
              <a:rPr lang="en-US" altLang="ja-JP" sz="3600" dirty="0" smtClean="0"/>
            </a:br>
            <a:r>
              <a:rPr lang="en-US" altLang="ja-JP" sz="3600" dirty="0" smtClean="0"/>
              <a:t>(Frequency fluctuation</a:t>
            </a:r>
            <a:r>
              <a:rPr lang="ja-JP" altLang="en-US" sz="3600" dirty="0" smtClean="0"/>
              <a:t> </a:t>
            </a:r>
            <a:r>
              <a:rPr lang="en-US" altLang="ja-JP" sz="3600" dirty="0" smtClean="0"/>
              <a:t>= 0.1 THz ±</a:t>
            </a:r>
            <a:r>
              <a:rPr lang="en-US" altLang="ja-JP" sz="3600" dirty="0" smtClean="0">
                <a:solidFill>
                  <a:srgbClr val="FF0000"/>
                </a:solidFill>
              </a:rPr>
              <a:t>100 Hz</a:t>
            </a:r>
            <a:r>
              <a:rPr lang="en-US" altLang="ja-JP" sz="3600" dirty="0" smtClean="0"/>
              <a:t>)</a:t>
            </a:r>
            <a:endParaRPr kumimoji="1" lang="ja-JP" altLang="en-US" sz="3600" dirty="0"/>
          </a:p>
        </p:txBody>
      </p:sp>
      <p:pic>
        <p:nvPicPr>
          <p:cNvPr id="9" name="frequency_monitoring_20131203.m4v">
            <a:hlinkClick r:id="" action="ppaction://media"/>
          </p:cNvPr>
          <p:cNvPicPr>
            <a:picLocks noGrp="1" noChangeAspect="1"/>
          </p:cNvPicPr>
          <p:nvPr>
            <p:ph idx="1"/>
            <a:videoFile r:link="rId1"/>
            <p:extLst>
              <p:ext uri="{DAA4B4D4-6D71-4841-9C94-3DE7FCFB9230}">
                <p14:media xmlns:p14="http://schemas.microsoft.com/office/powerpoint/2010/main" r:embed="rId2">
                  <p14:trim st="1903.6946"/>
                </p14:media>
              </p:ext>
            </p:extLst>
          </p:nvPr>
        </p:nvPicPr>
        <p:blipFill rotWithShape="1">
          <a:blip r:embed="rId5"/>
          <a:srcRect l="8492" t="4444" r="8140" b="4479"/>
          <a:stretch/>
        </p:blipFill>
        <p:spPr>
          <a:xfrm>
            <a:off x="251520" y="1623351"/>
            <a:ext cx="8562871" cy="5262033"/>
          </a:xfrm>
        </p:spPr>
      </p:pic>
      <p:sp>
        <p:nvSpPr>
          <p:cNvPr id="3" name="テキスト ボックス 2"/>
          <p:cNvSpPr txBox="1"/>
          <p:nvPr/>
        </p:nvSpPr>
        <p:spPr>
          <a:xfrm>
            <a:off x="4788024" y="6444044"/>
            <a:ext cx="1152128" cy="338554"/>
          </a:xfrm>
          <a:prstGeom prst="rect">
            <a:avLst/>
          </a:prstGeom>
          <a:solidFill>
            <a:schemeClr val="bg1">
              <a:lumMod val="75000"/>
            </a:schemeClr>
          </a:solidFill>
        </p:spPr>
        <p:txBody>
          <a:bodyPr wrap="square" rtlCol="0">
            <a:spAutoFit/>
          </a:bodyPr>
          <a:lstStyle/>
          <a:p>
            <a:pPr algn="ctr"/>
            <a:r>
              <a:rPr kumimoji="1" lang="en-US" altLang="ja-JP" sz="1600" dirty="0" smtClean="0"/>
              <a:t>Time [</a:t>
            </a:r>
            <a:r>
              <a:rPr kumimoji="1" lang="en-US" altLang="ja-JP" sz="1600" dirty="0" err="1" smtClean="0"/>
              <a:t>ms</a:t>
            </a:r>
            <a:r>
              <a:rPr kumimoji="1" lang="en-US" altLang="ja-JP" sz="1600" dirty="0" smtClean="0"/>
              <a:t>]</a:t>
            </a:r>
            <a:endParaRPr kumimoji="1" lang="ja-JP" altLang="en-US" sz="1600" dirty="0"/>
          </a:p>
        </p:txBody>
      </p:sp>
      <p:sp>
        <p:nvSpPr>
          <p:cNvPr id="6" name="テキスト ボックス 5"/>
          <p:cNvSpPr txBox="1"/>
          <p:nvPr/>
        </p:nvSpPr>
        <p:spPr>
          <a:xfrm rot="16200000">
            <a:off x="418933" y="4143104"/>
            <a:ext cx="1872208" cy="584775"/>
          </a:xfrm>
          <a:prstGeom prst="rect">
            <a:avLst/>
          </a:prstGeom>
          <a:solidFill>
            <a:schemeClr val="bg1">
              <a:lumMod val="75000"/>
            </a:schemeClr>
          </a:solidFill>
        </p:spPr>
        <p:txBody>
          <a:bodyPr wrap="square" rtlCol="0">
            <a:spAutoFit/>
          </a:bodyPr>
          <a:lstStyle/>
          <a:p>
            <a:pPr algn="ctr"/>
            <a:r>
              <a:rPr kumimoji="1" lang="en-US" altLang="ja-JP" sz="1600" dirty="0" smtClean="0"/>
              <a:t>Absolute frequency [Hz]</a:t>
            </a:r>
            <a:endParaRPr kumimoji="1" lang="ja-JP" altLang="en-US" sz="1600" dirty="0"/>
          </a:p>
        </p:txBody>
      </p:sp>
      <p:sp>
        <p:nvSpPr>
          <p:cNvPr id="7" name="テキスト ボックス 6"/>
          <p:cNvSpPr txBox="1"/>
          <p:nvPr/>
        </p:nvSpPr>
        <p:spPr>
          <a:xfrm>
            <a:off x="4644008" y="1871246"/>
            <a:ext cx="432048" cy="261610"/>
          </a:xfrm>
          <a:prstGeom prst="rect">
            <a:avLst/>
          </a:prstGeom>
          <a:pattFill prst="lgGrid">
            <a:fgClr>
              <a:schemeClr val="accent6">
                <a:lumMod val="40000"/>
                <a:lumOff val="60000"/>
              </a:schemeClr>
            </a:fgClr>
            <a:bgClr>
              <a:srgbClr val="AEBDCA"/>
            </a:bgClr>
          </a:pattFill>
        </p:spPr>
        <p:txBody>
          <a:bodyPr wrap="square" rtlCol="0">
            <a:spAutoFit/>
          </a:bodyPr>
          <a:lstStyle/>
          <a:p>
            <a:pPr algn="ctr"/>
            <a:r>
              <a:rPr lang="en-US" altLang="ja-JP" sz="1100" dirty="0"/>
              <a:t>m</a:t>
            </a:r>
            <a:endParaRPr kumimoji="1" lang="ja-JP" altLang="en-US" sz="1100" dirty="0"/>
          </a:p>
        </p:txBody>
      </p:sp>
    </p:spTree>
    <p:extLst>
      <p:ext uri="{BB962C8B-B14F-4D97-AF65-F5344CB8AC3E}">
        <p14:creationId xmlns:p14="http://schemas.microsoft.com/office/powerpoint/2010/main" val="10943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75611" y="6044806"/>
            <a:ext cx="8528837" cy="861489"/>
            <a:chOff x="1618226" y="3397431"/>
            <a:chExt cx="4412650" cy="559824"/>
          </a:xfrm>
        </p:grpSpPr>
        <p:cxnSp>
          <p:nvCxnSpPr>
            <p:cNvPr id="46" name="直線矢印コネクタ 45"/>
            <p:cNvCxnSpPr/>
            <p:nvPr/>
          </p:nvCxnSpPr>
          <p:spPr>
            <a:xfrm>
              <a:off x="1618226" y="3728184"/>
              <a:ext cx="4412650" cy="803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3004886" y="3397431"/>
              <a:ext cx="0" cy="315009"/>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2706842" y="3697250"/>
              <a:ext cx="575386" cy="260005"/>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1000</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cxnSp>
        <p:nvCxnSpPr>
          <p:cNvPr id="14" name="直線コネクタ 13"/>
          <p:cNvCxnSpPr/>
          <p:nvPr/>
        </p:nvCxnSpPr>
        <p:spPr>
          <a:xfrm>
            <a:off x="5220072" y="6083375"/>
            <a:ext cx="0" cy="470404"/>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grpSp>
        <p:nvGrpSpPr>
          <p:cNvPr id="11269" name="グループ化 11268"/>
          <p:cNvGrpSpPr/>
          <p:nvPr/>
        </p:nvGrpSpPr>
        <p:grpSpPr>
          <a:xfrm>
            <a:off x="107504" y="5517232"/>
            <a:ext cx="818990" cy="1029339"/>
            <a:chOff x="4329074" y="5549170"/>
            <a:chExt cx="818990" cy="1029339"/>
          </a:xfrm>
        </p:grpSpPr>
        <p:cxnSp>
          <p:nvCxnSpPr>
            <p:cNvPr id="13" name="直線コネクタ 12"/>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4"/>
                  <a:stretch>
                    <a:fillRect b="-1515"/>
                  </a:stretch>
                </a:blipFill>
                <a:ln>
                  <a:noFill/>
                </a:ln>
              </p:spPr>
              <p:txBody>
                <a:bodyPr/>
                <a:lstStyle/>
                <a:p>
                  <a:r>
                    <a:rPr lang="ja-JP" altLang="en-US">
                      <a:noFill/>
                    </a:rPr>
                    <a:t> </a:t>
                  </a:r>
                </a:p>
              </p:txBody>
            </p:sp>
          </mc:Fallback>
        </mc:AlternateContent>
      </p:grpSp>
      <p:sp>
        <p:nvSpPr>
          <p:cNvPr id="17" name="テキスト ボックス 16"/>
          <p:cNvSpPr txBox="1"/>
          <p:nvPr/>
        </p:nvSpPr>
        <p:spPr>
          <a:xfrm>
            <a:off x="4611753" y="6506180"/>
            <a:ext cx="1184383"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1002</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sp>
        <p:nvSpPr>
          <p:cNvPr id="42" name="テキスト ボックス 41"/>
          <p:cNvSpPr txBox="1"/>
          <p:nvPr/>
        </p:nvSpPr>
        <p:spPr>
          <a:xfrm>
            <a:off x="8028384" y="6002124"/>
            <a:ext cx="1246688" cy="523220"/>
          </a:xfrm>
          <a:prstGeom prst="rect">
            <a:avLst/>
          </a:prstGeom>
          <a:noFill/>
        </p:spPr>
        <p:txBody>
          <a:bodyPr wrap="square" rtlCol="0">
            <a:spAutoFit/>
          </a:bodyPr>
          <a:lstStyle/>
          <a:p>
            <a:pPr algn="ctr"/>
            <a:r>
              <a:rPr lang="en-US" altLang="ja-JP" sz="1400" b="1" dirty="0" smtClean="0">
                <a:latin typeface="Times New Roman" pitchFamily="18" charset="0"/>
                <a:ea typeface="ＭＳ 明朝" pitchFamily="17" charset="-128"/>
                <a:cs typeface="Times New Roman" pitchFamily="18" charset="0"/>
              </a:rPr>
              <a:t>Order of comb mode</a:t>
            </a:r>
          </a:p>
        </p:txBody>
      </p:sp>
      <p:cxnSp>
        <p:nvCxnSpPr>
          <p:cNvPr id="51" name="直線コネクタ 50"/>
          <p:cNvCxnSpPr/>
          <p:nvPr/>
        </p:nvCxnSpPr>
        <p:spPr>
          <a:xfrm>
            <a:off x="1547664" y="6041126"/>
            <a:ext cx="0"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4006728" y="6067744"/>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193932" y="6485274"/>
            <a:ext cx="1112115"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998</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nvGrpSpPr>
          <p:cNvPr id="73" name="グループ化 72"/>
          <p:cNvGrpSpPr/>
          <p:nvPr/>
        </p:nvGrpSpPr>
        <p:grpSpPr>
          <a:xfrm>
            <a:off x="2888914" y="5549170"/>
            <a:ext cx="818990" cy="1029339"/>
            <a:chOff x="4329074" y="5549170"/>
            <a:chExt cx="818990" cy="1029339"/>
          </a:xfrm>
        </p:grpSpPr>
        <p:cxnSp>
          <p:nvCxnSpPr>
            <p:cNvPr id="74" name="直線コネクタ 73"/>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テキスト ボックス 74"/>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5" name="テキスト ボックス 74"/>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5"/>
                  <a:stretch>
                    <a:fillRect b="-1515"/>
                  </a:stretch>
                </a:blipFill>
                <a:ln>
                  <a:noFill/>
                </a:ln>
              </p:spPr>
              <p:txBody>
                <a:bodyPr/>
                <a:lstStyle/>
                <a:p>
                  <a:r>
                    <a:rPr lang="ja-JP" altLang="en-US">
                      <a:noFill/>
                    </a:rPr>
                    <a:t> </a:t>
                  </a:r>
                </a:p>
              </p:txBody>
            </p:sp>
          </mc:Fallback>
        </mc:AlternateContent>
      </p:grpSp>
      <p:grpSp>
        <p:nvGrpSpPr>
          <p:cNvPr id="76" name="グループ化 75"/>
          <p:cNvGrpSpPr/>
          <p:nvPr/>
        </p:nvGrpSpPr>
        <p:grpSpPr>
          <a:xfrm>
            <a:off x="5148064" y="5570397"/>
            <a:ext cx="818990" cy="1008112"/>
            <a:chOff x="4329074" y="5570397"/>
            <a:chExt cx="818990" cy="1008112"/>
          </a:xfrm>
        </p:grpSpPr>
        <p:cxnSp>
          <p:nvCxnSpPr>
            <p:cNvPr id="77" name="直線コネクタ 76"/>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8" name="テキスト ボックス 77"/>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687" y="1439250"/>
            <a:ext cx="7659607" cy="44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直線コネクタ 37"/>
          <p:cNvCxnSpPr/>
          <p:nvPr/>
        </p:nvCxnSpPr>
        <p:spPr>
          <a:xfrm>
            <a:off x="6444208"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7596336"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3" name="テキスト ボックス 42"/>
          <p:cNvSpPr txBox="1"/>
          <p:nvPr/>
        </p:nvSpPr>
        <p:spPr>
          <a:xfrm>
            <a:off x="7020272" y="6525344"/>
            <a:ext cx="1184383" cy="400110"/>
          </a:xfrm>
          <a:prstGeom prst="rect">
            <a:avLst/>
          </a:prstGeom>
          <a:noFill/>
        </p:spPr>
        <p:txBody>
          <a:bodyPr wrap="square" rtlCol="0">
            <a:spAutoFit/>
          </a:bodyPr>
          <a:lstStyle/>
          <a:p>
            <a:pPr algn="ctr"/>
            <a:r>
              <a:rPr lang="en-US" altLang="ja-JP" sz="2000" b="1" dirty="0" smtClean="0">
                <a:solidFill>
                  <a:srgbClr val="FF6600"/>
                </a:solidFill>
                <a:latin typeface="Times New Roman" pitchFamily="18" charset="0"/>
                <a:ea typeface="ＭＳ 明朝" pitchFamily="17" charset="-128"/>
                <a:cs typeface="Times New Roman" pitchFamily="18" charset="0"/>
              </a:rPr>
              <a:t>1004</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grpSp>
        <p:nvGrpSpPr>
          <p:cNvPr id="44" name="グループ化 43"/>
          <p:cNvGrpSpPr/>
          <p:nvPr/>
        </p:nvGrpSpPr>
        <p:grpSpPr>
          <a:xfrm>
            <a:off x="7668344" y="5551854"/>
            <a:ext cx="818990" cy="1008112"/>
            <a:chOff x="4329074" y="5570397"/>
            <a:chExt cx="818990" cy="1008112"/>
          </a:xfrm>
        </p:grpSpPr>
        <p:cxnSp>
          <p:nvCxnSpPr>
            <p:cNvPr id="45" name="直線コネクタ 44"/>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3" name="直線コネクタ 2"/>
          <p:cNvCxnSpPr/>
          <p:nvPr/>
        </p:nvCxnSpPr>
        <p:spPr bwMode="auto">
          <a:xfrm>
            <a:off x="2778832" y="4797152"/>
            <a:ext cx="1227898" cy="0"/>
          </a:xfrm>
          <a:prstGeom prst="line">
            <a:avLst/>
          </a:prstGeom>
          <a:noFill/>
          <a:ln w="38100" cap="flat" cmpd="sng" algn="ctr">
            <a:solidFill>
              <a:srgbClr val="FF6600"/>
            </a:solidFill>
            <a:prstDash val="solid"/>
            <a:round/>
            <a:headEnd type="none" w="med" len="med"/>
            <a:tailEnd type="none" w="med" len="med"/>
          </a:ln>
          <a:effectLst/>
        </p:spPr>
      </p:cxnSp>
      <p:cxnSp>
        <p:nvCxnSpPr>
          <p:cNvPr id="40" name="直線コネクタ 39"/>
          <p:cNvCxnSpPr/>
          <p:nvPr/>
        </p:nvCxnSpPr>
        <p:spPr bwMode="auto">
          <a:xfrm>
            <a:off x="5033760" y="3140968"/>
            <a:ext cx="1194424" cy="0"/>
          </a:xfrm>
          <a:prstGeom prst="line">
            <a:avLst/>
          </a:prstGeom>
          <a:noFill/>
          <a:ln w="38100" cap="flat" cmpd="sng" algn="ctr">
            <a:solidFill>
              <a:srgbClr val="FF6600"/>
            </a:solidFill>
            <a:prstDash val="solid"/>
            <a:round/>
            <a:headEnd type="none" w="med" len="med"/>
            <a:tailEnd type="none" w="med" len="med"/>
          </a:ln>
          <a:effectLst/>
        </p:spPr>
      </p:cxnSp>
      <p:cxnSp>
        <p:nvCxnSpPr>
          <p:cNvPr id="55" name="直線コネクタ 54"/>
          <p:cNvCxnSpPr/>
          <p:nvPr/>
        </p:nvCxnSpPr>
        <p:spPr bwMode="auto">
          <a:xfrm>
            <a:off x="3923928" y="4005064"/>
            <a:ext cx="1152128" cy="0"/>
          </a:xfrm>
          <a:prstGeom prst="line">
            <a:avLst/>
          </a:prstGeom>
          <a:noFill/>
          <a:ln w="38100" cap="flat" cmpd="sng" algn="ctr">
            <a:solidFill>
              <a:srgbClr val="FF6600"/>
            </a:solidFill>
            <a:prstDash val="solid"/>
            <a:round/>
            <a:headEnd type="none" w="med" len="med"/>
            <a:tailEnd type="none" w="med" len="med"/>
          </a:ln>
          <a:effectLst/>
        </p:spPr>
      </p:cxnSp>
      <p:cxnSp>
        <p:nvCxnSpPr>
          <p:cNvPr id="56" name="直線コネクタ 55"/>
          <p:cNvCxnSpPr/>
          <p:nvPr/>
        </p:nvCxnSpPr>
        <p:spPr bwMode="auto">
          <a:xfrm>
            <a:off x="6160676" y="2276872"/>
            <a:ext cx="1131305" cy="0"/>
          </a:xfrm>
          <a:prstGeom prst="line">
            <a:avLst/>
          </a:prstGeom>
          <a:noFill/>
          <a:ln w="38100" cap="flat" cmpd="sng" algn="ctr">
            <a:solidFill>
              <a:srgbClr val="FF6600"/>
            </a:solidFill>
            <a:prstDash val="solid"/>
            <a:round/>
            <a:headEnd type="none" w="med" len="med"/>
            <a:tailEnd type="none" w="med" len="med"/>
          </a:ln>
          <a:effectLst/>
        </p:spPr>
      </p:cxnSp>
      <p:cxnSp>
        <p:nvCxnSpPr>
          <p:cNvPr id="50" name="直線コネクタ 49"/>
          <p:cNvCxnSpPr/>
          <p:nvPr/>
        </p:nvCxnSpPr>
        <p:spPr>
          <a:xfrm>
            <a:off x="395534" y="6041126"/>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8" name="タイトル 1"/>
          <p:cNvSpPr txBox="1">
            <a:spLocks/>
          </p:cNvSpPr>
          <p:nvPr/>
        </p:nvSpPr>
        <p:spPr bwMode="auto">
          <a:xfrm>
            <a:off x="35496" y="485800"/>
            <a:ext cx="907300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dirty="0" smtClean="0"/>
              <a:t>Real-time monitoring </a:t>
            </a:r>
            <a:r>
              <a:rPr lang="en-US" altLang="ja-JP" sz="3600" dirty="0"/>
              <a:t>of CW-THz wave </a:t>
            </a:r>
            <a:r>
              <a:rPr lang="ja-JP" altLang="en-US" sz="3600" kern="0" dirty="0" smtClean="0"/>
              <a:t>②</a:t>
            </a:r>
            <a:r>
              <a:rPr lang="en-US" altLang="ja-JP" sz="3600" kern="0" dirty="0" smtClean="0"/>
              <a:t/>
            </a:r>
            <a:br>
              <a:rPr lang="en-US" altLang="ja-JP" sz="3600" kern="0" dirty="0" smtClean="0"/>
            </a:br>
            <a:r>
              <a:rPr lang="en-US" altLang="ja-JP" sz="3600" kern="0" dirty="0" smtClean="0"/>
              <a:t>(</a:t>
            </a:r>
            <a:r>
              <a:rPr lang="en-US" altLang="ja-JP" sz="3600" dirty="0"/>
              <a:t>Frequency fluctuation</a:t>
            </a:r>
            <a:r>
              <a:rPr lang="ja-JP" altLang="en-US" sz="3600" dirty="0"/>
              <a:t> </a:t>
            </a:r>
            <a:r>
              <a:rPr lang="en-US" altLang="ja-JP" sz="3600" kern="0" dirty="0" smtClean="0"/>
              <a:t>= 0.1THz + </a:t>
            </a:r>
            <a:r>
              <a:rPr lang="en-US" altLang="ja-JP" sz="3600" kern="0" dirty="0" smtClean="0">
                <a:solidFill>
                  <a:srgbClr val="FF0000"/>
                </a:solidFill>
              </a:rPr>
              <a:t>200MHz</a:t>
            </a:r>
            <a:r>
              <a:rPr lang="en-US" altLang="ja-JP" sz="3600" kern="0" dirty="0" smtClean="0"/>
              <a:t>)</a:t>
            </a:r>
            <a:endParaRPr lang="ja-JP" altLang="en-US" sz="3600" kern="0" dirty="0"/>
          </a:p>
        </p:txBody>
      </p:sp>
      <p:cxnSp>
        <p:nvCxnSpPr>
          <p:cNvPr id="5" name="直線コネクタ 4"/>
          <p:cNvCxnSpPr/>
          <p:nvPr/>
        </p:nvCxnSpPr>
        <p:spPr bwMode="auto">
          <a:xfrm flipH="1">
            <a:off x="6160677" y="2204864"/>
            <a:ext cx="14941" cy="648072"/>
          </a:xfrm>
          <a:prstGeom prst="line">
            <a:avLst/>
          </a:prstGeom>
          <a:noFill/>
          <a:ln w="38100" cap="flat" cmpd="sng" algn="ctr">
            <a:solidFill>
              <a:srgbClr val="005800"/>
            </a:solidFill>
            <a:prstDash val="solid"/>
            <a:round/>
            <a:headEnd type="none" w="med" len="med"/>
            <a:tailEnd type="none" w="med" len="med"/>
          </a:ln>
          <a:effectLst/>
        </p:spPr>
      </p:cxnSp>
      <p:cxnSp>
        <p:nvCxnSpPr>
          <p:cNvPr id="54" name="直線コネクタ 53"/>
          <p:cNvCxnSpPr/>
          <p:nvPr/>
        </p:nvCxnSpPr>
        <p:spPr bwMode="auto">
          <a:xfrm flipH="1">
            <a:off x="5026631" y="2852936"/>
            <a:ext cx="14940" cy="936104"/>
          </a:xfrm>
          <a:prstGeom prst="line">
            <a:avLst/>
          </a:prstGeom>
          <a:noFill/>
          <a:ln w="38100" cap="flat" cmpd="sng" algn="ctr">
            <a:solidFill>
              <a:srgbClr val="005800"/>
            </a:solidFill>
            <a:prstDash val="solid"/>
            <a:round/>
            <a:headEnd type="none" w="med" len="med"/>
            <a:tailEnd type="none" w="med" len="med"/>
          </a:ln>
          <a:effectLst/>
        </p:spPr>
      </p:cxnSp>
      <p:sp>
        <p:nvSpPr>
          <p:cNvPr id="67" name="正方形/長方形 66"/>
          <p:cNvSpPr/>
          <p:nvPr/>
        </p:nvSpPr>
        <p:spPr bwMode="auto">
          <a:xfrm>
            <a:off x="6086239" y="1844824"/>
            <a:ext cx="1205742" cy="792088"/>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66" name="正方形/長方形 65"/>
          <p:cNvSpPr/>
          <p:nvPr/>
        </p:nvSpPr>
        <p:spPr bwMode="auto">
          <a:xfrm>
            <a:off x="4932040" y="2600908"/>
            <a:ext cx="1440159" cy="756084"/>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57" name="直線コネクタ 56"/>
          <p:cNvCxnSpPr/>
          <p:nvPr/>
        </p:nvCxnSpPr>
        <p:spPr bwMode="auto">
          <a:xfrm>
            <a:off x="3923928" y="3812924"/>
            <a:ext cx="0" cy="696196"/>
          </a:xfrm>
          <a:prstGeom prst="line">
            <a:avLst/>
          </a:prstGeom>
          <a:noFill/>
          <a:ln w="38100" cap="flat" cmpd="sng" algn="ctr">
            <a:solidFill>
              <a:srgbClr val="005800"/>
            </a:solidFill>
            <a:prstDash val="solid"/>
            <a:round/>
            <a:headEnd type="none" w="med" len="med"/>
            <a:tailEnd type="none" w="med" len="med"/>
          </a:ln>
          <a:effectLst/>
        </p:spPr>
      </p:cxnSp>
      <p:sp>
        <p:nvSpPr>
          <p:cNvPr id="65" name="正方形/長方形 64"/>
          <p:cNvSpPr/>
          <p:nvPr/>
        </p:nvSpPr>
        <p:spPr bwMode="auto">
          <a:xfrm>
            <a:off x="3851920" y="3320988"/>
            <a:ext cx="1261832" cy="900100"/>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4" name="正方形/長方形 3"/>
          <p:cNvSpPr/>
          <p:nvPr/>
        </p:nvSpPr>
        <p:spPr bwMode="auto">
          <a:xfrm>
            <a:off x="2816906" y="4221088"/>
            <a:ext cx="1189824" cy="720080"/>
          </a:xfrm>
          <a:prstGeom prst="rect">
            <a:avLst/>
          </a:prstGeom>
          <a:solidFill>
            <a:srgbClr val="FFFFFF">
              <a:alpha val="80000"/>
            </a:srgb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9" name="コンテンツ プレースホルダー 3"/>
          <p:cNvSpPr txBox="1">
            <a:spLocks/>
          </p:cNvSpPr>
          <p:nvPr/>
        </p:nvSpPr>
        <p:spPr>
          <a:xfrm>
            <a:off x="107504" y="5277909"/>
            <a:ext cx="8856984" cy="1535467"/>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en-US" altLang="ja-JP" b="1" kern="0" dirty="0" smtClean="0">
                <a:solidFill>
                  <a:srgbClr val="FF0000"/>
                </a:solidFill>
              </a:rPr>
              <a:t>A high potential for real time monitoring of large fluctuation such as mode hopping in CW-THz sources!</a:t>
            </a:r>
            <a:endParaRPr lang="ja-JP" altLang="en-US" b="1" kern="0" dirty="0">
              <a:solidFill>
                <a:srgbClr val="FF0000"/>
              </a:solidFill>
            </a:endParaRPr>
          </a:p>
        </p:txBody>
      </p:sp>
    </p:spTree>
    <p:extLst>
      <p:ext uri="{BB962C8B-B14F-4D97-AF65-F5344CB8AC3E}">
        <p14:creationId xmlns:p14="http://schemas.microsoft.com/office/powerpoint/2010/main" val="1365428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11000" decel="15000" autoRev="1" fill="hold" nodeType="clickEffect">
                                  <p:stCondLst>
                                    <p:cond delay="0"/>
                                  </p:stCondLst>
                                  <p:endCondLst>
                                    <p:cond evt="onNext" delay="0">
                                      <p:tgtEl>
                                        <p:sldTgt/>
                                      </p:tgtEl>
                                    </p:cond>
                                  </p:endCondLst>
                                  <p:childTnLst>
                                    <p:animMotion origin="layout" path="M -1.11111E-6 -4.07031E-6 L 0.0132 0.00139 " pathEditMode="relative" rAng="0" ptsTypes="AA">
                                      <p:cBhvr>
                                        <p:cTn id="6" dur="200" fill="hold"/>
                                        <p:tgtEl>
                                          <p:spTgt spid="11269"/>
                                        </p:tgtEl>
                                        <p:attrNameLst>
                                          <p:attrName>ppt_x</p:attrName>
                                          <p:attrName>ppt_y</p:attrName>
                                        </p:attrNameLst>
                                      </p:cBhvr>
                                      <p:rCtr x="66000" y="6900"/>
                                    </p:animMotion>
                                  </p:childTnLst>
                                </p:cTn>
                              </p:par>
                              <p:par>
                                <p:cTn id="7" presetID="10"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animEffect transition="in" filter="fade">
                                      <p:cBhvr>
                                        <p:cTn id="9" dur="500"/>
                                        <p:tgtEl>
                                          <p:spTgt spid="6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63" presetClass="path" presetSubtype="0" accel="50000" decel="50000" fill="hold" nodeType="withEffect">
                                  <p:stCondLst>
                                    <p:cond delay="2500"/>
                                  </p:stCondLst>
                                  <p:childTnLst>
                                    <p:animMotion origin="layout" path="M 0.0132 0.00139 L 0.30695 0.00139 " pathEditMode="relative" rAng="0" ptsTypes="AA">
                                      <p:cBhvr>
                                        <p:cTn id="17" dur="1000" fill="hold"/>
                                        <p:tgtEl>
                                          <p:spTgt spid="11269"/>
                                        </p:tgtEl>
                                        <p:attrNameLst>
                                          <p:attrName>ppt_x</p:attrName>
                                          <p:attrName>ppt_y</p:attrName>
                                        </p:attrNameLst>
                                      </p:cBhvr>
                                      <p:rCtr x="14687" y="0"/>
                                    </p:animMotion>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10" presetClass="exit" presetSubtype="0" fill="hold" nodeType="withEffect">
                                  <p:stCondLst>
                                    <p:cond delay="0"/>
                                  </p:stCondLst>
                                  <p:childTnLst>
                                    <p:animEffect transition="out" filter="fade">
                                      <p:cBhvr>
                                        <p:cTn id="23" dur="500"/>
                                        <p:tgtEl>
                                          <p:spTgt spid="11269"/>
                                        </p:tgtEl>
                                      </p:cBhvr>
                                    </p:animEffect>
                                    <p:set>
                                      <p:cBhvr>
                                        <p:cTn id="24" dur="1" fill="hold">
                                          <p:stCondLst>
                                            <p:cond delay="499"/>
                                          </p:stCondLst>
                                        </p:cTn>
                                        <p:tgtEl>
                                          <p:spTgt spid="11269"/>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xit" presetSubtype="0" fill="hold" grpId="1" nodeType="withEffect">
                                  <p:stCondLst>
                                    <p:cond delay="0"/>
                                  </p:stCondLst>
                                  <p:childTnLst>
                                    <p:animEffect transition="out" filter="fade">
                                      <p:cBhvr>
                                        <p:cTn id="29" dur="500"/>
                                        <p:tgtEl>
                                          <p:spTgt spid="65"/>
                                        </p:tgtEl>
                                      </p:cBhvr>
                                    </p:animEffect>
                                    <p:set>
                                      <p:cBhvr>
                                        <p:cTn id="30" dur="1" fill="hold">
                                          <p:stCondLst>
                                            <p:cond delay="499"/>
                                          </p:stCondLst>
                                        </p:cTn>
                                        <p:tgtEl>
                                          <p:spTgt spid="65"/>
                                        </p:tgtEl>
                                        <p:attrNameLst>
                                          <p:attrName>style.visibility</p:attrName>
                                        </p:attrNameLst>
                                      </p:cBhvr>
                                      <p:to>
                                        <p:strVal val="hidden"/>
                                      </p:to>
                                    </p:set>
                                  </p:childTnLst>
                                </p:cTn>
                              </p:par>
                            </p:childTnLst>
                          </p:cTn>
                        </p:par>
                        <p:par>
                          <p:cTn id="31" fill="hold">
                            <p:stCondLst>
                              <p:cond delay="4000"/>
                            </p:stCondLst>
                            <p:childTnLst>
                              <p:par>
                                <p:cTn id="32" presetID="63" presetClass="path" presetSubtype="0" repeatCount="indefinite" accel="11000" decel="15000" autoRev="1" fill="hold" nodeType="afterEffect">
                                  <p:stCondLst>
                                    <p:cond delay="0"/>
                                  </p:stCondLst>
                                  <p:endCondLst>
                                    <p:cond evt="onNext" delay="0">
                                      <p:tgtEl>
                                        <p:sldTgt/>
                                      </p:tgtEl>
                                    </p:cond>
                                  </p:endCondLst>
                                  <p:childTnLst>
                                    <p:animMotion origin="layout" path="M -1.11111E-6 -4.07031E-6 L 0.0132 0.00139 " pathEditMode="relative" rAng="0" ptsTypes="AA">
                                      <p:cBhvr>
                                        <p:cTn id="33" dur="200" fill="hold"/>
                                        <p:tgtEl>
                                          <p:spTgt spid="73"/>
                                        </p:tgtEl>
                                        <p:attrNameLst>
                                          <p:attrName>ppt_x</p:attrName>
                                          <p:attrName>ppt_y</p:attrName>
                                        </p:attrNameLst>
                                      </p:cBhvr>
                                      <p:rCtr x="66000" y="6900"/>
                                    </p:animMotion>
                                  </p:childTnLst>
                                </p:cTn>
                              </p:par>
                              <p:par>
                                <p:cTn id="34" presetID="63" presetClass="path" presetSubtype="0" accel="50000" decel="50000" fill="hold" nodeType="withEffect">
                                  <p:stCondLst>
                                    <p:cond delay="2500"/>
                                  </p:stCondLst>
                                  <p:childTnLst>
                                    <p:animMotion origin="layout" path="M 0 0 L 0.25 0 E" pathEditMode="relative" ptsTypes="">
                                      <p:cBhvr>
                                        <p:cTn id="35" dur="1000" fill="hold"/>
                                        <p:tgtEl>
                                          <p:spTgt spid="73"/>
                                        </p:tgtEl>
                                        <p:attrNameLst>
                                          <p:attrName>ppt_x</p:attrName>
                                          <p:attrName>ppt_y</p:attrName>
                                        </p:attrNameLst>
                                      </p:cBhvr>
                                    </p:animMotion>
                                  </p:childTnLst>
                                </p:cTn>
                              </p:par>
                            </p:childTnLst>
                          </p:cTn>
                        </p:par>
                        <p:par>
                          <p:cTn id="36" fill="hold">
                            <p:stCondLst>
                              <p:cond delay="7500"/>
                            </p:stCondLst>
                            <p:childTnLst>
                              <p:par>
                                <p:cTn id="37" presetID="10" presetClass="exit" presetSubtype="0" fill="hold" nodeType="after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xit" presetSubtype="0" fill="hold" grpId="1" nodeType="withEffect">
                                  <p:stCondLst>
                                    <p:cond delay="0"/>
                                  </p:stCondLst>
                                  <p:childTnLst>
                                    <p:animEffect transition="out" filter="fade">
                                      <p:cBhvr>
                                        <p:cTn id="47" dur="500"/>
                                        <p:tgtEl>
                                          <p:spTgt spid="66"/>
                                        </p:tgtEl>
                                      </p:cBhvr>
                                    </p:animEffect>
                                    <p:set>
                                      <p:cBhvr>
                                        <p:cTn id="48" dur="1" fill="hold">
                                          <p:stCondLst>
                                            <p:cond delay="499"/>
                                          </p:stCondLst>
                                        </p:cTn>
                                        <p:tgtEl>
                                          <p:spTgt spid="66"/>
                                        </p:tgtEl>
                                        <p:attrNameLst>
                                          <p:attrName>style.visibility</p:attrName>
                                        </p:attrNameLst>
                                      </p:cBhvr>
                                      <p:to>
                                        <p:strVal val="hidden"/>
                                      </p:to>
                                    </p:set>
                                  </p:childTnLst>
                                </p:cTn>
                              </p:par>
                              <p:par>
                                <p:cTn id="49" presetID="63" presetClass="path" presetSubtype="0" repeatCount="indefinite" accel="11000" decel="15000" autoRev="1" fill="hold" nodeType="withEffect">
                                  <p:stCondLst>
                                    <p:cond delay="0"/>
                                  </p:stCondLst>
                                  <p:endCondLst>
                                    <p:cond evt="onNext" delay="0">
                                      <p:tgtEl>
                                        <p:sldTgt/>
                                      </p:tgtEl>
                                    </p:cond>
                                  </p:endCondLst>
                                  <p:childTnLst>
                                    <p:animMotion origin="layout" path="M -0.00504 -0.00139 L 0.00816 -1.46657E-6 " pathEditMode="relative" rAng="0" ptsTypes="AA">
                                      <p:cBhvr>
                                        <p:cTn id="50" dur="200" fill="hold"/>
                                        <p:tgtEl>
                                          <p:spTgt spid="76"/>
                                        </p:tgtEl>
                                        <p:attrNameLst>
                                          <p:attrName>ppt_x</p:attrName>
                                          <p:attrName>ppt_y</p:attrName>
                                        </p:attrNameLst>
                                      </p:cBhvr>
                                      <p:rCtr x="660" y="69"/>
                                    </p:animMotion>
                                  </p:childTnLst>
                                </p:cTn>
                              </p:par>
                              <p:par>
                                <p:cTn id="51" presetID="63" presetClass="path" presetSubtype="0" accel="50000" decel="50000" fill="hold" nodeType="withEffect">
                                  <p:stCondLst>
                                    <p:cond delay="2500"/>
                                  </p:stCondLst>
                                  <p:childTnLst>
                                    <p:animMotion origin="layout" path="M -0.00504 -0.00139 L 0.2809 -0.00139 " pathEditMode="relative" rAng="0" ptsTypes="AA">
                                      <p:cBhvr>
                                        <p:cTn id="52" dur="1000" fill="hold"/>
                                        <p:tgtEl>
                                          <p:spTgt spid="76"/>
                                        </p:tgtEl>
                                        <p:attrNameLst>
                                          <p:attrName>ppt_x</p:attrName>
                                          <p:attrName>ppt_y</p:attrName>
                                        </p:attrNameLst>
                                      </p:cBhvr>
                                      <p:rCtr x="14288" y="0"/>
                                    </p:animMotion>
                                  </p:childTnLst>
                                </p:cTn>
                              </p:par>
                            </p:childTnLst>
                          </p:cTn>
                        </p:par>
                        <p:par>
                          <p:cTn id="53" fill="hold">
                            <p:stCondLst>
                              <p:cond delay="11000"/>
                            </p:stCondLst>
                            <p:childTnLst>
                              <p:par>
                                <p:cTn id="54" presetID="10" presetClass="entr" presetSubtype="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xit" presetSubtype="0" fill="hold" nodeType="withEffect">
                                  <p:stCondLst>
                                    <p:cond delay="0"/>
                                  </p:stCondLst>
                                  <p:childTnLst>
                                    <p:animEffect transition="out" filter="fade">
                                      <p:cBhvr>
                                        <p:cTn id="58" dur="500"/>
                                        <p:tgtEl>
                                          <p:spTgt spid="76"/>
                                        </p:tgtEl>
                                      </p:cBhvr>
                                    </p:animEffect>
                                    <p:set>
                                      <p:cBhvr>
                                        <p:cTn id="59" dur="1" fill="hold">
                                          <p:stCondLst>
                                            <p:cond delay="499"/>
                                          </p:stCondLst>
                                        </p:cTn>
                                        <p:tgtEl>
                                          <p:spTgt spid="76"/>
                                        </p:tgtEl>
                                        <p:attrNameLst>
                                          <p:attrName>style.visibility</p:attrName>
                                        </p:attrNameLst>
                                      </p:cBhvr>
                                      <p:to>
                                        <p:strVal val="hidden"/>
                                      </p:to>
                                    </p:set>
                                  </p:childTnLst>
                                </p:cTn>
                              </p:par>
                              <p:par>
                                <p:cTn id="60" presetID="10" presetClass="entr" presetSubtype="0" fill="hold" grpId="2"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10" presetClass="exit" presetSubtype="0" fill="hold" grpId="1" nodeType="withEffect">
                                  <p:stCondLst>
                                    <p:cond delay="0"/>
                                  </p:stCondLst>
                                  <p:childTnLst>
                                    <p:animEffect transition="out" filter="fade">
                                      <p:cBhvr>
                                        <p:cTn id="64" dur="500"/>
                                        <p:tgtEl>
                                          <p:spTgt spid="67"/>
                                        </p:tgtEl>
                                      </p:cBhvr>
                                    </p:animEffect>
                                    <p:set>
                                      <p:cBhvr>
                                        <p:cTn id="65" dur="1" fill="hold">
                                          <p:stCondLst>
                                            <p:cond delay="499"/>
                                          </p:stCondLst>
                                        </p:cTn>
                                        <p:tgtEl>
                                          <p:spTgt spid="67"/>
                                        </p:tgtEl>
                                        <p:attrNameLst>
                                          <p:attrName>style.visibility</p:attrName>
                                        </p:attrNameLst>
                                      </p:cBhvr>
                                      <p:to>
                                        <p:strVal val="hidden"/>
                                      </p:to>
                                    </p:set>
                                  </p:childTnLst>
                                </p:cTn>
                              </p:par>
                              <p:par>
                                <p:cTn id="66"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67" dur="200" fill="hold"/>
                                        <p:tgtEl>
                                          <p:spTgt spid="44"/>
                                        </p:tgtEl>
                                        <p:attrNameLst>
                                          <p:attrName>ppt_x</p:attrName>
                                          <p:attrName>ppt_y</p:attrName>
                                        </p:attrNameLst>
                                      </p:cBhvr>
                                      <p:rCtr x="66000" y="6900"/>
                                    </p:animMotion>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xit" presetSubtype="0" fill="hold" nodeType="withEffect">
                                  <p:stCondLst>
                                    <p:cond delay="0"/>
                                  </p:stCondLst>
                                  <p:childTnLst>
                                    <p:animEffect transition="out" filter="fade">
                                      <p:cBhvr>
                                        <p:cTn id="74" dur="500"/>
                                        <p:tgtEl>
                                          <p:spTgt spid="11269"/>
                                        </p:tgtEl>
                                      </p:cBhvr>
                                    </p:animEffect>
                                    <p:set>
                                      <p:cBhvr>
                                        <p:cTn id="75" dur="1" fill="hold">
                                          <p:stCondLst>
                                            <p:cond delay="499"/>
                                          </p:stCondLst>
                                        </p:cTn>
                                        <p:tgtEl>
                                          <p:spTgt spid="1126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73"/>
                                        </p:tgtEl>
                                      </p:cBhvr>
                                    </p:animEffect>
                                    <p:set>
                                      <p:cBhvr>
                                        <p:cTn id="78" dur="1" fill="hold">
                                          <p:stCondLst>
                                            <p:cond delay="499"/>
                                          </p:stCondLst>
                                        </p:cTn>
                                        <p:tgtEl>
                                          <p:spTgt spid="7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42"/>
                                        </p:tgtEl>
                                      </p:cBhvr>
                                    </p:animEffect>
                                    <p:set>
                                      <p:cBhvr>
                                        <p:cTn id="96" dur="1" fill="hold">
                                          <p:stCondLst>
                                            <p:cond delay="499"/>
                                          </p:stCondLst>
                                        </p:cTn>
                                        <p:tgtEl>
                                          <p:spTgt spid="4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1"/>
                                        </p:tgtEl>
                                      </p:cBhvr>
                                    </p:animEffect>
                                    <p:set>
                                      <p:cBhvr>
                                        <p:cTn id="99" dur="1" fill="hold">
                                          <p:stCondLst>
                                            <p:cond delay="499"/>
                                          </p:stCondLst>
                                        </p:cTn>
                                        <p:tgtEl>
                                          <p:spTgt spid="4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
                                        </p:tgtEl>
                                      </p:cBhvr>
                                    </p:animEffect>
                                    <p:set>
                                      <p:cBhvr>
                                        <p:cTn id="102" dur="1" fill="hold">
                                          <p:stCondLst>
                                            <p:cond delay="499"/>
                                          </p:stCondLst>
                                        </p:cTn>
                                        <p:tgtEl>
                                          <p:spTgt spid="5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2"/>
                                        </p:tgtEl>
                                      </p:cBhvr>
                                    </p:animEffect>
                                    <p:set>
                                      <p:cBhvr>
                                        <p:cTn id="105" dur="1" fill="hold">
                                          <p:stCondLst>
                                            <p:cond delay="499"/>
                                          </p:stCondLst>
                                        </p:cTn>
                                        <p:tgtEl>
                                          <p:spTgt spid="52"/>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53"/>
                                        </p:tgtEl>
                                      </p:cBhvr>
                                    </p:animEffect>
                                    <p:set>
                                      <p:cBhvr>
                                        <p:cTn id="108" dur="1" fill="hold">
                                          <p:stCondLst>
                                            <p:cond delay="499"/>
                                          </p:stCondLst>
                                        </p:cTn>
                                        <p:tgtEl>
                                          <p:spTgt spid="5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8"/>
                                        </p:tgtEl>
                                      </p:cBhvr>
                                    </p:animEffect>
                                    <p:set>
                                      <p:cBhvr>
                                        <p:cTn id="111" dur="1" fill="hold">
                                          <p:stCondLst>
                                            <p:cond delay="499"/>
                                          </p:stCondLst>
                                        </p:cTn>
                                        <p:tgtEl>
                                          <p:spTgt spid="38"/>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500"/>
                                        <p:tgtEl>
                                          <p:spTgt spid="43"/>
                                        </p:tgtEl>
                                      </p:cBhvr>
                                    </p:animEffect>
                                    <p:set>
                                      <p:cBhvr>
                                        <p:cTn id="114" dur="1" fill="hold">
                                          <p:stCondLst>
                                            <p:cond delay="499"/>
                                          </p:stCondLst>
                                        </p:cTn>
                                        <p:tgtEl>
                                          <p:spTgt spid="43"/>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50"/>
                                        </p:tgtEl>
                                      </p:cBhvr>
                                    </p:animEffect>
                                    <p:set>
                                      <p:cBhvr>
                                        <p:cTn id="117" dur="1" fill="hold">
                                          <p:stCondLst>
                                            <p:cond delay="499"/>
                                          </p:stCondLst>
                                        </p:cTn>
                                        <p:tgtEl>
                                          <p:spTgt spid="50"/>
                                        </p:tgtEl>
                                        <p:attrNameLst>
                                          <p:attrName>style.visibility</p:attrName>
                                        </p:attrNameLst>
                                      </p:cBhvr>
                                      <p:to>
                                        <p:strVal val="hidden"/>
                                      </p:to>
                                    </p:set>
                                  </p:childTnLst>
                                </p:cTn>
                              </p:par>
                              <p:par>
                                <p:cTn id="118" presetID="10" presetClass="exit" presetSubtype="0" fill="hold" grpId="3" nodeType="withEffect">
                                  <p:stCondLst>
                                    <p:cond delay="0"/>
                                  </p:stCondLst>
                                  <p:childTnLst>
                                    <p:animEffect transition="out" filter="fade">
                                      <p:cBhvr>
                                        <p:cTn id="119" dur="500"/>
                                        <p:tgtEl>
                                          <p:spTgt spid="65"/>
                                        </p:tgtEl>
                                      </p:cBhvr>
                                    </p:animEffect>
                                    <p:set>
                                      <p:cBhvr>
                                        <p:cTn id="120" dur="1" fill="hold">
                                          <p:stCondLst>
                                            <p:cond delay="499"/>
                                          </p:stCondLst>
                                        </p:cTn>
                                        <p:tgtEl>
                                          <p:spTgt spid="65"/>
                                        </p:tgtEl>
                                        <p:attrNameLst>
                                          <p:attrName>style.visibility</p:attrName>
                                        </p:attrNameLst>
                                      </p:cBhvr>
                                      <p:to>
                                        <p:strVal val="hidden"/>
                                      </p:to>
                                    </p:set>
                                  </p:childTnLst>
                                </p:cTn>
                              </p:par>
                              <p:par>
                                <p:cTn id="121" presetID="10" presetClass="exit" presetSubtype="0" fill="hold" grpId="3" nodeType="withEffect">
                                  <p:stCondLst>
                                    <p:cond delay="0"/>
                                  </p:stCondLst>
                                  <p:childTnLst>
                                    <p:animEffect transition="out" filter="fade">
                                      <p:cBhvr>
                                        <p:cTn id="122" dur="500"/>
                                        <p:tgtEl>
                                          <p:spTgt spid="66"/>
                                        </p:tgtEl>
                                      </p:cBhvr>
                                    </p:animEffect>
                                    <p:set>
                                      <p:cBhvr>
                                        <p:cTn id="123" dur="1" fill="hold">
                                          <p:stCondLst>
                                            <p:cond delay="499"/>
                                          </p:stCondLst>
                                        </p:cTn>
                                        <p:tgtEl>
                                          <p:spTgt spid="6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4"/>
                                        </p:tgtEl>
                                      </p:cBhvr>
                                    </p:animEffect>
                                    <p:set>
                                      <p:cBhvr>
                                        <p:cTn id="1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p:bldP spid="53" grpId="0"/>
      <p:bldP spid="43" grpId="0"/>
      <p:bldP spid="67" grpId="0" animBg="1"/>
      <p:bldP spid="67" grpId="1" animBg="1"/>
      <p:bldP spid="66" grpId="0" animBg="1"/>
      <p:bldP spid="66" grpId="1" animBg="1"/>
      <p:bldP spid="66" grpId="2" animBg="1"/>
      <p:bldP spid="66" grpId="3" animBg="1"/>
      <p:bldP spid="65" grpId="0" animBg="1"/>
      <p:bldP spid="65" grpId="1" animBg="1"/>
      <p:bldP spid="65" grpId="2" animBg="1"/>
      <p:bldP spid="65" grpId="3" animBg="1"/>
      <p:bldP spid="4" grpId="0" animBg="1"/>
      <p:bldP spid="4" grpId="1"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537592"/>
            <a:ext cx="7772400" cy="803176"/>
          </a:xfrm>
        </p:spPr>
        <p:txBody>
          <a:bodyPr/>
          <a:lstStyle/>
          <a:p>
            <a:r>
              <a:rPr kumimoji="1" lang="en-US" altLang="ja-JP" dirty="0" smtClean="0">
                <a:solidFill>
                  <a:schemeClr val="tx1"/>
                </a:solidFill>
              </a:rPr>
              <a:t>Summary</a:t>
            </a:r>
            <a:endParaRPr kumimoji="1" lang="ja-JP" altLang="en-US" dirty="0">
              <a:solidFill>
                <a:schemeClr val="tx1"/>
              </a:solidFill>
            </a:endParaRPr>
          </a:p>
        </p:txBody>
      </p:sp>
      <p:sp>
        <p:nvSpPr>
          <p:cNvPr id="4" name="正方形/長方形 3"/>
          <p:cNvSpPr/>
          <p:nvPr/>
        </p:nvSpPr>
        <p:spPr>
          <a:xfrm>
            <a:off x="92390" y="1469345"/>
            <a:ext cx="8964488" cy="1569660"/>
          </a:xfrm>
          <a:prstGeom prst="rect">
            <a:avLst/>
          </a:prstGeom>
          <a:solidFill>
            <a:schemeClr val="accent5">
              <a:lumMod val="20000"/>
              <a:lumOff val="80000"/>
            </a:schemeClr>
          </a:solidFill>
          <a:ln w="38100" cmpd="sng">
            <a:solidFill>
              <a:schemeClr val="tx1"/>
            </a:solidFill>
          </a:ln>
        </p:spPr>
        <p:txBody>
          <a:bodyPr wrap="square">
            <a:spAutoFit/>
          </a:bodyPr>
          <a:lstStyle/>
          <a:p>
            <a:r>
              <a:rPr lang="en-US" altLang="ja-JP" sz="3200" b="1" dirty="0" smtClean="0">
                <a:solidFill>
                  <a:srgbClr val="FF0000"/>
                </a:solidFill>
              </a:rPr>
              <a:t>Real-time</a:t>
            </a:r>
            <a:r>
              <a:rPr lang="en-US" altLang="ja-JP" sz="3200" b="1" dirty="0" smtClean="0"/>
              <a:t> absolute frequency measurement of </a:t>
            </a:r>
            <a:r>
              <a:rPr lang="en-US" altLang="ja-JP" sz="3200" b="1" dirty="0"/>
              <a:t>the </a:t>
            </a:r>
            <a:r>
              <a:rPr lang="en-US" altLang="ja-JP" sz="3200" b="1" dirty="0" smtClean="0"/>
              <a:t>fast or largely fluctuating CW-THz wave </a:t>
            </a:r>
            <a:r>
              <a:rPr lang="en-US" altLang="ja-JP" sz="3200" b="1" dirty="0"/>
              <a:t>using dual PC-THz </a:t>
            </a:r>
            <a:r>
              <a:rPr lang="en-US" altLang="ja-JP" sz="3200" b="1" dirty="0" smtClean="0"/>
              <a:t>combs </a:t>
            </a:r>
          </a:p>
        </p:txBody>
      </p:sp>
      <p:sp>
        <p:nvSpPr>
          <p:cNvPr id="5" name="正方形/長方形 4"/>
          <p:cNvSpPr/>
          <p:nvPr/>
        </p:nvSpPr>
        <p:spPr>
          <a:xfrm>
            <a:off x="35496" y="3356992"/>
            <a:ext cx="9175797" cy="3847207"/>
          </a:xfrm>
          <a:prstGeom prst="rect">
            <a:avLst/>
          </a:prstGeom>
        </p:spPr>
        <p:txBody>
          <a:bodyPr wrap="square">
            <a:spAutoFit/>
          </a:bodyPr>
          <a:lstStyle/>
          <a:p>
            <a:pPr>
              <a:lnSpc>
                <a:spcPct val="150000"/>
              </a:lnSpc>
            </a:pPr>
            <a:r>
              <a:rPr lang="en-US" altLang="ja-JP" sz="3200" dirty="0" smtClean="0"/>
              <a:t>(1) Frequency accuracy</a:t>
            </a:r>
          </a:p>
          <a:p>
            <a:pPr marL="914400" lvl="1" indent="-457200">
              <a:buFont typeface="Arial" panose="020B0604020202020204" pitchFamily="34" charset="0"/>
              <a:buChar char="•"/>
            </a:pPr>
            <a:r>
              <a:rPr lang="en-US" altLang="ja-JP" sz="2800" dirty="0" smtClean="0"/>
              <a:t>2.2×10</a:t>
            </a:r>
            <a:r>
              <a:rPr lang="en-US" altLang="ja-JP" sz="2800" baseline="30000" dirty="0" smtClean="0"/>
              <a:t>-10</a:t>
            </a:r>
            <a:r>
              <a:rPr lang="en-US" altLang="ja-JP" sz="2800" dirty="0" smtClean="0"/>
              <a:t> at a sampling rate of 10 kHz</a:t>
            </a:r>
          </a:p>
          <a:p>
            <a:pPr marL="914400" lvl="1" indent="-457200">
              <a:buFont typeface="Arial" panose="020B0604020202020204" pitchFamily="34" charset="0"/>
              <a:buChar char="•"/>
            </a:pPr>
            <a:r>
              <a:rPr lang="en-US" altLang="ja-JP" sz="2800" dirty="0" smtClean="0"/>
              <a:t>1.5×10</a:t>
            </a:r>
            <a:r>
              <a:rPr lang="en-US" altLang="ja-JP" sz="2800" baseline="30000" dirty="0" smtClean="0"/>
              <a:t>-12</a:t>
            </a:r>
            <a:r>
              <a:rPr lang="en-US" altLang="ja-JP" sz="2800" dirty="0" smtClean="0"/>
              <a:t> at a sampling rate of 10 Hz</a:t>
            </a:r>
          </a:p>
          <a:p>
            <a:pPr>
              <a:lnSpc>
                <a:spcPct val="150000"/>
              </a:lnSpc>
            </a:pPr>
            <a:r>
              <a:rPr lang="en-US" altLang="ja-JP" sz="3200" dirty="0" smtClean="0"/>
              <a:t>(2) Possible to determine </a:t>
            </a:r>
            <a:r>
              <a:rPr lang="en-US" altLang="ja-JP" sz="3200" dirty="0" err="1" smtClean="0"/>
              <a:t>f</a:t>
            </a:r>
            <a:r>
              <a:rPr lang="en-US" altLang="ja-JP" sz="3200" baseline="-25000" dirty="0" err="1" smtClean="0"/>
              <a:t>THz</a:t>
            </a:r>
            <a:r>
              <a:rPr lang="en-US" altLang="ja-JP" sz="3200" dirty="0" smtClean="0"/>
              <a:t> at lower SNR (~10)</a:t>
            </a:r>
          </a:p>
          <a:p>
            <a:r>
              <a:rPr lang="en-US" altLang="ja-JP" sz="3200" dirty="0" smtClean="0"/>
              <a:t>(3) Available for large change of </a:t>
            </a:r>
            <a:r>
              <a:rPr lang="en-US" altLang="ja-JP" sz="3200" dirty="0" err="1" smtClean="0"/>
              <a:t>f</a:t>
            </a:r>
            <a:r>
              <a:rPr lang="en-US" altLang="ja-JP" sz="3200" baseline="-25000" dirty="0" err="1" smtClean="0"/>
              <a:t>THz</a:t>
            </a:r>
            <a:r>
              <a:rPr lang="en-US" altLang="ja-JP" sz="3200" dirty="0" smtClean="0"/>
              <a:t> across the comb mode</a:t>
            </a:r>
          </a:p>
          <a:p>
            <a:pPr marL="571500" indent="-571500" algn="ctr">
              <a:buFont typeface="Arial" panose="020B0604020202020204" pitchFamily="34" charset="0"/>
              <a:buChar char="•"/>
            </a:pPr>
            <a:endParaRPr lang="ja-JP" altLang="en-US" sz="2800" dirty="0"/>
          </a:p>
        </p:txBody>
      </p:sp>
    </p:spTree>
    <p:extLst>
      <p:ext uri="{BB962C8B-B14F-4D97-AF65-F5344CB8AC3E}">
        <p14:creationId xmlns:p14="http://schemas.microsoft.com/office/powerpoint/2010/main" val="331421400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26069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95325" y="620688"/>
            <a:ext cx="7772400" cy="487363"/>
          </a:xfrm>
        </p:spPr>
        <p:txBody>
          <a:bodyPr>
            <a:normAutofit fontScale="90000"/>
          </a:bodyPr>
          <a:lstStyle/>
          <a:p>
            <a:pPr eaLnBrk="1" hangingPunct="1"/>
            <a:r>
              <a:rPr lang="en-US" altLang="ja-JP" dirty="0" smtClean="0">
                <a:latin typeface="Arial" charset="0"/>
              </a:rPr>
              <a:t>Conventional method</a:t>
            </a:r>
            <a:endParaRPr lang="en-US" altLang="ja-JP" dirty="0" smtClean="0"/>
          </a:p>
        </p:txBody>
      </p:sp>
      <p:sp>
        <p:nvSpPr>
          <p:cNvPr id="5123" name="Line 3"/>
          <p:cNvSpPr>
            <a:spLocks noChangeShapeType="1"/>
          </p:cNvSpPr>
          <p:nvPr/>
        </p:nvSpPr>
        <p:spPr bwMode="auto">
          <a:xfrm>
            <a:off x="4711700" y="1241425"/>
            <a:ext cx="0" cy="4346575"/>
          </a:xfrm>
          <a:prstGeom prst="line">
            <a:avLst/>
          </a:prstGeom>
          <a:noFill/>
          <a:ln w="38100">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4" name="Rectangle 4"/>
          <p:cNvSpPr>
            <a:spLocks noChangeArrowheads="1"/>
          </p:cNvSpPr>
          <p:nvPr/>
        </p:nvSpPr>
        <p:spPr bwMode="auto">
          <a:xfrm>
            <a:off x="830810" y="1360488"/>
            <a:ext cx="330090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dirty="0">
                <a:solidFill>
                  <a:schemeClr val="bg1"/>
                </a:solidFill>
                <a:latin typeface="Arial" charset="0"/>
              </a:rPr>
              <a:t>Electrical heterodyned method</a:t>
            </a:r>
          </a:p>
        </p:txBody>
      </p:sp>
      <p:sp>
        <p:nvSpPr>
          <p:cNvPr id="5125" name="Rectangle 5"/>
          <p:cNvSpPr>
            <a:spLocks noChangeArrowheads="1"/>
          </p:cNvSpPr>
          <p:nvPr/>
        </p:nvSpPr>
        <p:spPr bwMode="auto">
          <a:xfrm>
            <a:off x="5358485" y="1373188"/>
            <a:ext cx="3275256"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dirty="0">
                <a:solidFill>
                  <a:schemeClr val="bg1"/>
                </a:solidFill>
                <a:latin typeface="Arial" charset="0"/>
              </a:rPr>
              <a:t>Optical </a:t>
            </a:r>
            <a:r>
              <a:rPr lang="en-US" altLang="ja-JP" dirty="0" err="1">
                <a:solidFill>
                  <a:schemeClr val="bg1"/>
                </a:solidFill>
                <a:latin typeface="Arial" charset="0"/>
              </a:rPr>
              <a:t>interferometric</a:t>
            </a:r>
            <a:r>
              <a:rPr lang="en-US" altLang="ja-JP" dirty="0">
                <a:solidFill>
                  <a:schemeClr val="bg1"/>
                </a:solidFill>
                <a:latin typeface="Arial" charset="0"/>
              </a:rPr>
              <a:t> method</a:t>
            </a:r>
          </a:p>
        </p:txBody>
      </p:sp>
      <p:pic>
        <p:nvPicPr>
          <p:cNvPr id="5126" name="Picture 6" descr="heterody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2170113"/>
            <a:ext cx="352266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interferomer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00" y="2063750"/>
            <a:ext cx="364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14"/>
          <p:cNvSpPr>
            <a:spLocks noChangeArrowheads="1"/>
          </p:cNvSpPr>
          <p:nvPr/>
        </p:nvSpPr>
        <p:spPr bwMode="auto">
          <a:xfrm>
            <a:off x="7413625" y="4568825"/>
            <a:ext cx="154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L=(</a:t>
            </a:r>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/2)*N</a:t>
            </a:r>
          </a:p>
        </p:txBody>
      </p:sp>
      <p:sp>
        <p:nvSpPr>
          <p:cNvPr id="510991" name="Rectangle 15"/>
          <p:cNvSpPr>
            <a:spLocks noChangeArrowheads="1"/>
          </p:cNvSpPr>
          <p:nvPr/>
        </p:nvSpPr>
        <p:spPr bwMode="auto">
          <a:xfrm>
            <a:off x="0" y="5764213"/>
            <a:ext cx="920273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tLang="ja-JP" dirty="0">
                <a:solidFill>
                  <a:schemeClr val="accent2"/>
                </a:solidFill>
                <a:latin typeface="Arial" charset="0"/>
              </a:rPr>
              <a:t>Difficult to cover all frequency region of THz wave (0.1~10THz)</a:t>
            </a:r>
          </a:p>
          <a:p>
            <a:pPr algn="l"/>
            <a:r>
              <a:rPr lang="en-US" altLang="ja-JP" dirty="0">
                <a:solidFill>
                  <a:schemeClr val="accent2"/>
                </a:solidFill>
                <a:latin typeface="Arial" charset="0"/>
              </a:rPr>
              <a:t> </a:t>
            </a:r>
            <a:r>
              <a:rPr lang="en-US" altLang="ja-JP" sz="2800" dirty="0">
                <a:solidFill>
                  <a:schemeClr val="accent2"/>
                </a:solidFill>
                <a:latin typeface="Arial" charset="0"/>
              </a:rPr>
              <a:t>  →</a:t>
            </a:r>
            <a:r>
              <a:rPr lang="en-US" altLang="ja-JP" sz="2800" dirty="0">
                <a:solidFill>
                  <a:srgbClr val="FF4000"/>
                </a:solidFill>
                <a:latin typeface="Arial" charset="0"/>
              </a:rPr>
              <a:t>Requirement of new method optimized for THz wave!</a:t>
            </a:r>
          </a:p>
        </p:txBody>
      </p:sp>
      <p:grpSp>
        <p:nvGrpSpPr>
          <p:cNvPr id="2" name="Group 23"/>
          <p:cNvGrpSpPr>
            <a:grpSpLocks/>
          </p:cNvGrpSpPr>
          <p:nvPr/>
        </p:nvGrpSpPr>
        <p:grpSpPr bwMode="auto">
          <a:xfrm>
            <a:off x="523875" y="3654425"/>
            <a:ext cx="6907213" cy="1744663"/>
            <a:chOff x="330" y="2302"/>
            <a:chExt cx="4351" cy="1099"/>
          </a:xfrm>
        </p:grpSpPr>
        <p:sp>
          <p:nvSpPr>
            <p:cNvPr id="5132" name="Oval 9"/>
            <p:cNvSpPr>
              <a:spLocks noChangeArrowheads="1"/>
            </p:cNvSpPr>
            <p:nvPr/>
          </p:nvSpPr>
          <p:spPr bwMode="auto">
            <a:xfrm>
              <a:off x="330" y="2302"/>
              <a:ext cx="480" cy="480"/>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3" name="Rectangle 10"/>
            <p:cNvSpPr>
              <a:spLocks noChangeArrowheads="1"/>
            </p:cNvSpPr>
            <p:nvPr/>
          </p:nvSpPr>
          <p:spPr bwMode="auto">
            <a:xfrm>
              <a:off x="1931" y="2667"/>
              <a:ext cx="1271" cy="233"/>
            </a:xfrm>
            <a:prstGeom prst="rect">
              <a:avLst/>
            </a:prstGeom>
            <a:solidFill>
              <a:schemeClr val="bg1"/>
            </a:solidFill>
            <a:ln w="38100">
              <a:solidFill>
                <a:srgbClr val="FF4000"/>
              </a:solidFill>
              <a:miter lim="800000"/>
              <a:headEnd/>
              <a:tailEnd/>
            </a:ln>
          </p:spPr>
          <p:txBody>
            <a:bodyPr wrap="none">
              <a:spAutoFit/>
            </a:bodyPr>
            <a:lstStyle/>
            <a:p>
              <a:pPr algn="ctr"/>
              <a:r>
                <a:rPr lang="en-US" altLang="ja-JP" dirty="0">
                  <a:solidFill>
                    <a:srgbClr val="FF4000"/>
                  </a:solidFill>
                  <a:latin typeface="Arial" charset="0"/>
                </a:rPr>
                <a:t>Cryogenic cooling</a:t>
              </a:r>
            </a:p>
          </p:txBody>
        </p:sp>
        <p:sp>
          <p:nvSpPr>
            <p:cNvPr id="5134" name="Line 11"/>
            <p:cNvSpPr>
              <a:spLocks noChangeShapeType="1"/>
            </p:cNvSpPr>
            <p:nvPr/>
          </p:nvSpPr>
          <p:spPr bwMode="auto">
            <a:xfrm>
              <a:off x="755" y="2652"/>
              <a:ext cx="1176" cy="132"/>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5" name="Oval 12"/>
            <p:cNvSpPr>
              <a:spLocks noChangeArrowheads="1"/>
            </p:cNvSpPr>
            <p:nvPr/>
          </p:nvSpPr>
          <p:spPr bwMode="auto">
            <a:xfrm>
              <a:off x="4014" y="3116"/>
              <a:ext cx="667" cy="285"/>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6" name="Line 18"/>
            <p:cNvSpPr>
              <a:spLocks noChangeShapeType="1"/>
            </p:cNvSpPr>
            <p:nvPr/>
          </p:nvSpPr>
          <p:spPr bwMode="auto">
            <a:xfrm>
              <a:off x="3202" y="2784"/>
              <a:ext cx="819" cy="428"/>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7" name="Rectangle 22"/>
            <p:cNvSpPr>
              <a:spLocks noChangeArrowheads="1"/>
            </p:cNvSpPr>
            <p:nvPr/>
          </p:nvSpPr>
          <p:spPr bwMode="auto">
            <a:xfrm>
              <a:off x="2432" y="3013"/>
              <a:ext cx="951" cy="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000">
                  <a:solidFill>
                    <a:srgbClr val="FF4000"/>
                  </a:solidFill>
                  <a:latin typeface="Arial" charset="0"/>
                </a:rPr>
                <a:t>Obstacle to</a:t>
              </a:r>
            </a:p>
            <a:p>
              <a:r>
                <a:rPr lang="en-US" altLang="ja-JP" sz="2000">
                  <a:solidFill>
                    <a:srgbClr val="FF4000"/>
                  </a:solidFill>
                  <a:latin typeface="Arial" charset="0"/>
                </a:rPr>
                <a:t>practical use!</a:t>
              </a:r>
            </a:p>
          </p:txBody>
        </p:sp>
      </p:grpSp>
    </p:spTree>
    <p:extLst>
      <p:ext uri="{BB962C8B-B14F-4D97-AF65-F5344CB8AC3E}">
        <p14:creationId xmlns:p14="http://schemas.microsoft.com/office/powerpoint/2010/main" val="21368676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0991">
                                            <p:txEl>
                                              <p:pRg st="0" end="0"/>
                                            </p:txEl>
                                          </p:spTgt>
                                        </p:tgtEl>
                                        <p:attrNameLst>
                                          <p:attrName>style.visibility</p:attrName>
                                        </p:attrNameLst>
                                      </p:cBhvr>
                                      <p:to>
                                        <p:strVal val="visible"/>
                                      </p:to>
                                    </p:set>
                                    <p:animEffect transition="in" filter="wipe(left)">
                                      <p:cBhvr>
                                        <p:cTn id="11" dur="500"/>
                                        <p:tgtEl>
                                          <p:spTgt spid="51099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10991">
                                            <p:txEl>
                                              <p:pRg st="1" end="1"/>
                                            </p:txEl>
                                          </p:spTgt>
                                        </p:tgtEl>
                                        <p:attrNameLst>
                                          <p:attrName>style.visibility</p:attrName>
                                        </p:attrNameLst>
                                      </p:cBhvr>
                                      <p:to>
                                        <p:strVal val="visible"/>
                                      </p:to>
                                    </p:set>
                                    <p:animEffect transition="in" filter="wipe(left)">
                                      <p:cBhvr>
                                        <p:cTn id="16" dur="500"/>
                                        <p:tgtEl>
                                          <p:spTgt spid="5109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9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THzコム"/>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88" y="1267618"/>
            <a:ext cx="7751762"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ctrTitle"/>
          </p:nvPr>
        </p:nvSpPr>
        <p:spPr>
          <a:xfrm>
            <a:off x="0" y="652686"/>
            <a:ext cx="9144000" cy="400050"/>
          </a:xfrm>
          <a:ln>
            <a:noFill/>
            <a:miter lim="800000"/>
            <a:headEnd/>
            <a:tailEnd/>
          </a:ln>
        </p:spPr>
        <p:txBody>
          <a:bodyPr/>
          <a:lstStyle/>
          <a:p>
            <a:pPr eaLnBrk="1" hangingPunct="1"/>
            <a:r>
              <a:rPr lang="en-US" altLang="ja-JP" sz="4000" b="1" dirty="0" smtClean="0">
                <a:solidFill>
                  <a:srgbClr val="172185"/>
                </a:solidFill>
                <a:latin typeface="Arial" charset="0"/>
                <a:ea typeface="ＭＳ ゴシック" pitchFamily="1" charset="-128"/>
              </a:rPr>
              <a:t>Optical comb and THz comb</a:t>
            </a:r>
          </a:p>
        </p:txBody>
      </p:sp>
      <p:sp>
        <p:nvSpPr>
          <p:cNvPr id="6148" name="Rectangle 3"/>
          <p:cNvSpPr>
            <a:spLocks noChangeArrowheads="1"/>
          </p:cNvSpPr>
          <p:nvPr/>
        </p:nvSpPr>
        <p:spPr bwMode="auto">
          <a:xfrm>
            <a:off x="522552" y="5810250"/>
            <a:ext cx="8114771" cy="954107"/>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800" dirty="0">
                <a:solidFill>
                  <a:schemeClr val="bg1"/>
                </a:solidFill>
                <a:latin typeface="Arial" charset="0"/>
              </a:rPr>
              <a:t>Simple, broadband selectivity, high spectral purity, </a:t>
            </a:r>
          </a:p>
          <a:p>
            <a:pPr algn="ctr"/>
            <a:r>
              <a:rPr lang="en-US" altLang="ja-JP" sz="2800" dirty="0">
                <a:solidFill>
                  <a:schemeClr val="bg1"/>
                </a:solidFill>
                <a:latin typeface="Arial" charset="0"/>
              </a:rPr>
              <a:t>offset free, and absolute frequency calibration</a:t>
            </a:r>
            <a:endParaRPr kumimoji="0" lang="en-US" altLang="ja-JP" sz="2800" dirty="0">
              <a:solidFill>
                <a:schemeClr val="bg1"/>
              </a:solidFill>
              <a:latin typeface="Arial" charset="0"/>
              <a:ea typeface="ＭＳ ゴシック" pitchFamily="1" charset="-128"/>
            </a:endParaRPr>
          </a:p>
        </p:txBody>
      </p:sp>
    </p:spTree>
    <p:extLst>
      <p:ext uri="{BB962C8B-B14F-4D97-AF65-F5344CB8AC3E}">
        <p14:creationId xmlns:p14="http://schemas.microsoft.com/office/powerpoint/2010/main" val="10253455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496" y="548680"/>
            <a:ext cx="4104456" cy="659160"/>
          </a:xfrm>
          <a:ln>
            <a:noFill/>
            <a:miter lim="800000"/>
            <a:headEnd/>
            <a:tailEnd/>
          </a:ln>
        </p:spPr>
        <p:txBody>
          <a:bodyPr>
            <a:noAutofit/>
          </a:bodyPr>
          <a:lstStyle/>
          <a:p>
            <a:r>
              <a:rPr lang="en-US" altLang="ja-JP" dirty="0">
                <a:solidFill>
                  <a:srgbClr val="172185"/>
                </a:solidFill>
                <a:latin typeface="Arial" charset="0"/>
                <a:ea typeface="ＭＳ ゴシック" pitchFamily="1" charset="-128"/>
              </a:rPr>
              <a:t>Previous study</a:t>
            </a:r>
            <a:endParaRPr lang="en-US" altLang="ja-JP" dirty="0" smtClean="0">
              <a:solidFill>
                <a:srgbClr val="172185"/>
              </a:solidFill>
              <a:latin typeface="Arial" charset="0"/>
              <a:ea typeface="ＭＳ ゴシック" pitchFamily="1" charset="-128"/>
            </a:endParaRPr>
          </a:p>
        </p:txBody>
      </p:sp>
      <p:pic>
        <p:nvPicPr>
          <p:cNvPr id="5" name="17034 (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71594" y="2708920"/>
            <a:ext cx="4512501" cy="3384376"/>
          </a:xfrm>
          <a:prstGeom prst="rect">
            <a:avLst/>
          </a:prstGeom>
        </p:spPr>
      </p:pic>
      <p:sp>
        <p:nvSpPr>
          <p:cNvPr id="6" name="Rectangle 3"/>
          <p:cNvSpPr>
            <a:spLocks noChangeArrowheads="1"/>
          </p:cNvSpPr>
          <p:nvPr/>
        </p:nvSpPr>
        <p:spPr bwMode="auto">
          <a:xfrm>
            <a:off x="4974802" y="1556792"/>
            <a:ext cx="3506088" cy="954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800" dirty="0">
                <a:solidFill>
                  <a:schemeClr val="bg1"/>
                </a:solidFill>
                <a:latin typeface="Arial" charset="0"/>
              </a:rPr>
              <a:t>Real-time monitoring</a:t>
            </a:r>
          </a:p>
          <a:p>
            <a:pPr algn="ctr"/>
            <a:r>
              <a:rPr lang="en-US" altLang="ja-JP" sz="2800" dirty="0">
                <a:solidFill>
                  <a:schemeClr val="bg1"/>
                </a:solidFill>
                <a:latin typeface="Arial" charset="0"/>
              </a:rPr>
              <a:t>of CW-THz wave</a:t>
            </a:r>
          </a:p>
        </p:txBody>
      </p:sp>
      <p:sp>
        <p:nvSpPr>
          <p:cNvPr id="7" name="Text Box 9"/>
          <p:cNvSpPr txBox="1">
            <a:spLocks noChangeArrowheads="1"/>
          </p:cNvSpPr>
          <p:nvPr/>
        </p:nvSpPr>
        <p:spPr bwMode="auto">
          <a:xfrm>
            <a:off x="5148064" y="692696"/>
            <a:ext cx="385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667339"/>
            <a:ext cx="4283968" cy="356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a:spLocks noChangeArrowheads="1"/>
          </p:cNvSpPr>
          <p:nvPr/>
        </p:nvSpPr>
        <p:spPr bwMode="auto">
          <a:xfrm>
            <a:off x="665007" y="1559694"/>
            <a:ext cx="3363420" cy="954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800" dirty="0">
                <a:solidFill>
                  <a:schemeClr val="bg1"/>
                </a:solidFill>
                <a:latin typeface="Arial" charset="0"/>
              </a:rPr>
              <a:t>Absolute frequency </a:t>
            </a:r>
          </a:p>
          <a:p>
            <a:pPr algn="ctr"/>
            <a:r>
              <a:rPr lang="en-US" altLang="ja-JP" sz="2800" dirty="0">
                <a:solidFill>
                  <a:schemeClr val="bg1"/>
                </a:solidFill>
                <a:latin typeface="Arial" charset="0"/>
              </a:rPr>
              <a:t>measurement</a:t>
            </a:r>
            <a:endParaRPr lang="en-US" altLang="ja-JP" sz="2800" b="1" dirty="0">
              <a:solidFill>
                <a:schemeClr val="bg1"/>
              </a:solidFill>
              <a:latin typeface="Arial" charset="0"/>
            </a:endParaRPr>
          </a:p>
        </p:txBody>
      </p:sp>
    </p:spTree>
    <p:extLst>
      <p:ext uri="{BB962C8B-B14F-4D97-AF65-F5344CB8AC3E}">
        <p14:creationId xmlns:p14="http://schemas.microsoft.com/office/powerpoint/2010/main" val="832195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 y="583066"/>
            <a:ext cx="9144000" cy="9737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dirty="0" smtClean="0">
                <a:solidFill>
                  <a:srgbClr val="172185"/>
                </a:solidFill>
                <a:ea typeface="ＭＳ ゴシック" pitchFamily="1" charset="-128"/>
              </a:rPr>
              <a:t>THz comb bridges THz gap as </a:t>
            </a:r>
          </a:p>
          <a:p>
            <a:r>
              <a:rPr lang="en-US" altLang="ja-JP" sz="3600" kern="0" dirty="0" smtClean="0">
                <a:solidFill>
                  <a:srgbClr val="172185"/>
                </a:solidFill>
                <a:ea typeface="ＭＳ ゴシック" pitchFamily="1" charset="-128"/>
              </a:rPr>
              <a:t>frequency scale</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679620"/>
            <a:ext cx="6048672" cy="515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32483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609600"/>
            <a:ext cx="8784976" cy="1143000"/>
          </a:xfrm>
        </p:spPr>
        <p:txBody>
          <a:bodyPr/>
          <a:lstStyle/>
          <a:p>
            <a:r>
              <a:rPr kumimoji="1" lang="en-US" altLang="ja-JP" sz="4000" dirty="0" smtClean="0"/>
              <a:t>The advantage of Hilbert transformation</a:t>
            </a:r>
            <a:endParaRPr kumimoji="1" lang="ja-JP" altLang="en-US" sz="4000" dirty="0"/>
          </a:p>
        </p:txBody>
      </p:sp>
      <p:sp>
        <p:nvSpPr>
          <p:cNvPr id="3" name="コンテンツ プレースホルダー 2"/>
          <p:cNvSpPr>
            <a:spLocks noGrp="1"/>
          </p:cNvSpPr>
          <p:nvPr>
            <p:ph idx="1"/>
          </p:nvPr>
        </p:nvSpPr>
        <p:spPr>
          <a:xfrm>
            <a:off x="611560" y="2050504"/>
            <a:ext cx="7918648" cy="4114800"/>
          </a:xfrm>
        </p:spPr>
        <p:txBody>
          <a:bodyPr/>
          <a:lstStyle/>
          <a:p>
            <a:r>
              <a:rPr kumimoji="1" lang="en-US" altLang="ja-JP" dirty="0" smtClean="0"/>
              <a:t>Compared with frequency counter </a:t>
            </a:r>
          </a:p>
          <a:p>
            <a:pPr marL="0" indent="0">
              <a:buNone/>
            </a:pPr>
            <a:endParaRPr kumimoji="1" lang="en-US" altLang="ja-JP" dirty="0" smtClean="0"/>
          </a:p>
          <a:p>
            <a:pPr marL="514350" indent="-514350">
              <a:buAutoNum type="arabicPeriod"/>
            </a:pPr>
            <a:r>
              <a:rPr lang="en-US" altLang="ja-JP" dirty="0" smtClean="0"/>
              <a:t>The beat signal of lower SNR (~10)  can be measured</a:t>
            </a:r>
          </a:p>
          <a:p>
            <a:pPr marL="514350" indent="-514350">
              <a:buAutoNum type="arabicPeriod"/>
            </a:pPr>
            <a:r>
              <a:rPr lang="en-US" altLang="ja-JP" dirty="0" smtClean="0"/>
              <a:t>Fast phenomenon can be measured</a:t>
            </a:r>
          </a:p>
          <a:p>
            <a:pPr marL="0" indent="0">
              <a:buNone/>
            </a:pPr>
            <a:r>
              <a:rPr lang="ja-JP" altLang="en-US" dirty="0" smtClean="0"/>
              <a:t>→</a:t>
            </a:r>
            <a:r>
              <a:rPr lang="en-US" altLang="ja-JP" dirty="0" smtClean="0"/>
              <a:t>frequency counter is limited by gate time</a:t>
            </a:r>
            <a:endParaRPr lang="en-US" altLang="ja-JP" dirty="0"/>
          </a:p>
        </p:txBody>
      </p:sp>
      <p:sp>
        <p:nvSpPr>
          <p:cNvPr id="4" name="正方形/長方形 3"/>
          <p:cNvSpPr/>
          <p:nvPr/>
        </p:nvSpPr>
        <p:spPr bwMode="auto">
          <a:xfrm>
            <a:off x="467544" y="3140968"/>
            <a:ext cx="8208912" cy="2448272"/>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28007742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609600"/>
            <a:ext cx="8784976" cy="1143000"/>
          </a:xfrm>
        </p:spPr>
        <p:txBody>
          <a:bodyPr/>
          <a:lstStyle/>
          <a:p>
            <a:r>
              <a:rPr kumimoji="1" lang="en-US" altLang="ja-JP" sz="4000" dirty="0" smtClean="0"/>
              <a:t>The disadvantage of Hilbert transformation</a:t>
            </a:r>
            <a:endParaRPr kumimoji="1" lang="ja-JP" altLang="en-US" sz="4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906848"/>
            <a:ext cx="5472608" cy="483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7"/>
          <p:cNvSpPr>
            <a:spLocks noChangeArrowheads="1"/>
          </p:cNvSpPr>
          <p:nvPr/>
        </p:nvSpPr>
        <p:spPr bwMode="auto">
          <a:xfrm>
            <a:off x="683568" y="3933056"/>
            <a:ext cx="7884368" cy="1200329"/>
          </a:xfrm>
          <a:prstGeom prst="rect">
            <a:avLst/>
          </a:prstGeom>
          <a:solidFill>
            <a:schemeClr val="accent6">
              <a:lumMod val="75000"/>
            </a:schemeClr>
          </a:solidFill>
          <a:ln>
            <a:noFill/>
          </a:ln>
          <a:extLst/>
        </p:spPr>
        <p:txBody>
          <a:bodyPr wrap="square">
            <a:spAutoFit/>
          </a:bodyPr>
          <a:lstStyle/>
          <a:p>
            <a:pPr algn="ctr"/>
            <a:r>
              <a:rPr lang="en-US" altLang="ja-JP" sz="3600" b="1" spc="-150" dirty="0" smtClean="0">
                <a:solidFill>
                  <a:srgbClr val="FFFF00"/>
                </a:solidFill>
                <a:latin typeface="Arial" charset="0"/>
              </a:rPr>
              <a:t>Trade-off between accuracy and integration number  </a:t>
            </a:r>
            <a:r>
              <a:rPr lang="en-US" altLang="ja-JP" sz="3600" b="1" spc="-150" dirty="0">
                <a:solidFill>
                  <a:srgbClr val="FFFF00"/>
                </a:solidFill>
                <a:latin typeface="Arial" charset="0"/>
              </a:rPr>
              <a:t>!</a:t>
            </a:r>
          </a:p>
        </p:txBody>
      </p:sp>
    </p:spTree>
    <p:extLst>
      <p:ext uri="{BB962C8B-B14F-4D97-AF65-F5344CB8AC3E}">
        <p14:creationId xmlns:p14="http://schemas.microsoft.com/office/powerpoint/2010/main" val="4294297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5" name="Picture 83" descr="C:\Users\hayashi\Desktop\実験\M1\データ\11-9\11-9 周波数計測 80-110GHz.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3" y="1988840"/>
            <a:ext cx="6103926" cy="414092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グループ化 26"/>
          <p:cNvGrpSpPr/>
          <p:nvPr/>
        </p:nvGrpSpPr>
        <p:grpSpPr>
          <a:xfrm flipH="1">
            <a:off x="3959646" y="2823988"/>
            <a:ext cx="756370" cy="316980"/>
            <a:chOff x="1079326" y="4513555"/>
            <a:chExt cx="756370" cy="576064"/>
          </a:xfrm>
        </p:grpSpPr>
        <p:sp>
          <p:nvSpPr>
            <p:cNvPr id="28" name="円/楕円 27"/>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9" name="直線矢印コネクタ 28"/>
            <p:cNvCxnSpPr>
              <a:stCxn id="28"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
        <p:nvSpPr>
          <p:cNvPr id="2" name="タイトル 1"/>
          <p:cNvSpPr>
            <a:spLocks noGrp="1"/>
          </p:cNvSpPr>
          <p:nvPr>
            <p:ph type="title"/>
          </p:nvPr>
        </p:nvSpPr>
        <p:spPr>
          <a:xfrm>
            <a:off x="-9218" y="620688"/>
            <a:ext cx="9144000" cy="1080120"/>
          </a:xfrm>
        </p:spPr>
        <p:txBody>
          <a:bodyPr/>
          <a:lstStyle/>
          <a:p>
            <a:r>
              <a:rPr lang="en-US" altLang="ja-JP" dirty="0">
                <a:solidFill>
                  <a:schemeClr val="tx1"/>
                </a:solidFill>
              </a:rPr>
              <a:t>Accuracy of absolute </a:t>
            </a:r>
            <a:r>
              <a:rPr lang="en-US" altLang="ja-JP" dirty="0" smtClean="0">
                <a:solidFill>
                  <a:schemeClr val="tx1"/>
                </a:solidFill>
              </a:rPr>
              <a:t>frequency measurement</a:t>
            </a:r>
            <a:endParaRPr kumimoji="1" lang="ja-JP" altLang="en-US" dirty="0">
              <a:solidFill>
                <a:schemeClr val="tx1"/>
              </a:solidFill>
            </a:endParaRPr>
          </a:p>
        </p:txBody>
      </p:sp>
      <p:sp>
        <p:nvSpPr>
          <p:cNvPr id="12" name="Rectangle 1110"/>
          <p:cNvSpPr>
            <a:spLocks noChangeArrowheads="1"/>
          </p:cNvSpPr>
          <p:nvPr/>
        </p:nvSpPr>
        <p:spPr bwMode="auto">
          <a:xfrm>
            <a:off x="1475656" y="6228601"/>
            <a:ext cx="5904656" cy="584775"/>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3200" dirty="0">
                <a:solidFill>
                  <a:schemeClr val="bg1"/>
                </a:solidFill>
                <a:latin typeface="Arial" charset="0"/>
              </a:rPr>
              <a:t>Mean </a:t>
            </a:r>
            <a:r>
              <a:rPr lang="en-US" altLang="ja-JP" sz="3200" dirty="0" smtClean="0">
                <a:solidFill>
                  <a:schemeClr val="bg1"/>
                </a:solidFill>
                <a:latin typeface="Arial" charset="0"/>
              </a:rPr>
              <a:t>precision = 1.5*10</a:t>
            </a:r>
            <a:r>
              <a:rPr lang="en-US" altLang="ja-JP" sz="3200" baseline="30000" dirty="0" smtClean="0">
                <a:solidFill>
                  <a:schemeClr val="bg1"/>
                </a:solidFill>
                <a:latin typeface="Arial" charset="0"/>
              </a:rPr>
              <a:t>-12</a:t>
            </a:r>
            <a:endParaRPr lang="en-US" altLang="ja-JP" sz="3200" dirty="0">
              <a:solidFill>
                <a:schemeClr val="bg1"/>
              </a:solidFill>
              <a:latin typeface="Arial" charset="0"/>
            </a:endParaRPr>
          </a:p>
        </p:txBody>
      </p:sp>
      <p:graphicFrame>
        <p:nvGraphicFramePr>
          <p:cNvPr id="10" name="Object 3"/>
          <p:cNvGraphicFramePr>
            <a:graphicFrameLocks noChangeAspect="1"/>
          </p:cNvGraphicFramePr>
          <p:nvPr>
            <p:extLst>
              <p:ext uri="{D42A27DB-BD31-4B8C-83A1-F6EECF244321}">
                <p14:modId xmlns:p14="http://schemas.microsoft.com/office/powerpoint/2010/main" val="2490425779"/>
              </p:ext>
            </p:extLst>
          </p:nvPr>
        </p:nvGraphicFramePr>
        <p:xfrm>
          <a:off x="5921375" y="2708275"/>
          <a:ext cx="3187700" cy="1081088"/>
        </p:xfrm>
        <a:graphic>
          <a:graphicData uri="http://schemas.openxmlformats.org/presentationml/2006/ole">
            <mc:AlternateContent xmlns:mc="http://schemas.openxmlformats.org/markup-compatibility/2006">
              <mc:Choice xmlns:v="urn:schemas-microsoft-com:vml" Requires="v">
                <p:oleObj spid="_x0000_s11301" name="数式" r:id="rId5" imgW="1358900" imgH="482600" progId="Equation.3">
                  <p:embed/>
                </p:oleObj>
              </mc:Choice>
              <mc:Fallback>
                <p:oleObj name="数式" r:id="rId5" imgW="1358900" imgH="482600" progId="Equation.3">
                  <p:embed/>
                  <p:pic>
                    <p:nvPicPr>
                      <p:cNvPr id="0" name=""/>
                      <p:cNvPicPr>
                        <a:picLocks noChangeAspect="1" noChangeArrowheads="1"/>
                      </p:cNvPicPr>
                      <p:nvPr/>
                    </p:nvPicPr>
                    <p:blipFill>
                      <a:blip r:embed="rId6"/>
                      <a:srcRect/>
                      <a:stretch>
                        <a:fillRect/>
                      </a:stretch>
                    </p:blipFill>
                    <p:spPr bwMode="auto">
                      <a:xfrm>
                        <a:off x="5921375" y="2708275"/>
                        <a:ext cx="3187700" cy="1081088"/>
                      </a:xfrm>
                      <a:prstGeom prst="rect">
                        <a:avLst/>
                      </a:prstGeom>
                      <a:solidFill>
                        <a:srgbClr val="CCFFCC"/>
                      </a:solidFill>
                      <a:ln>
                        <a:noFill/>
                      </a:ln>
                      <a:extLst/>
                    </p:spPr>
                  </p:pic>
                </p:oleObj>
              </mc:Fallback>
            </mc:AlternateContent>
          </a:graphicData>
        </a:graphic>
      </p:graphicFrame>
      <p:sp>
        <p:nvSpPr>
          <p:cNvPr id="8" name="テキスト ボックス 7"/>
          <p:cNvSpPr txBox="1"/>
          <p:nvPr/>
        </p:nvSpPr>
        <p:spPr>
          <a:xfrm>
            <a:off x="6027796" y="3938280"/>
            <a:ext cx="3008700" cy="1938992"/>
          </a:xfrm>
          <a:prstGeom prst="rect">
            <a:avLst/>
          </a:prstGeom>
          <a:solidFill>
            <a:srgbClr val="CCFFCC"/>
          </a:solidFill>
        </p:spPr>
        <p:txBody>
          <a:bodyPr wrap="square" rtlCol="0">
            <a:spAutoFit/>
          </a:bodyPr>
          <a:lstStyle/>
          <a:p>
            <a:r>
              <a:rPr kumimoji="1" lang="en-US" altLang="ja-JP" sz="2400" dirty="0" smtClean="0"/>
              <a:t>∆f</a:t>
            </a:r>
            <a:r>
              <a:rPr kumimoji="1" lang="en-US" altLang="ja-JP" sz="2400" baseline="-25000" dirty="0" smtClean="0"/>
              <a:t>rep1 </a:t>
            </a:r>
            <a:r>
              <a:rPr kumimoji="1" lang="en-US" altLang="ja-JP" sz="2400" dirty="0" smtClean="0"/>
              <a:t>= 120µHz</a:t>
            </a:r>
          </a:p>
          <a:p>
            <a:r>
              <a:rPr lang="en-US" altLang="ja-JP" sz="2400" dirty="0"/>
              <a:t>∆</a:t>
            </a:r>
            <a:r>
              <a:rPr lang="en-US" altLang="ja-JP" sz="2400" dirty="0" smtClean="0"/>
              <a:t>f</a:t>
            </a:r>
            <a:r>
              <a:rPr lang="en-US" altLang="ja-JP" sz="2400" baseline="-25000" dirty="0" smtClean="0"/>
              <a:t>beat1 </a:t>
            </a:r>
            <a:r>
              <a:rPr lang="en-US" altLang="ja-JP" sz="2400" dirty="0" smtClean="0"/>
              <a:t>= 21mHz</a:t>
            </a:r>
          </a:p>
          <a:p>
            <a:r>
              <a:rPr lang="en-US" altLang="ja-JP" sz="2400" dirty="0" smtClean="0"/>
              <a:t>m = 800~1100</a:t>
            </a:r>
            <a:endParaRPr lang="en-US" altLang="ja-JP" sz="2400" dirty="0"/>
          </a:p>
          <a:p>
            <a:r>
              <a:rPr lang="ja-JP" altLang="en-US" sz="2400" dirty="0" smtClean="0"/>
              <a:t>　　　</a:t>
            </a:r>
            <a:r>
              <a:rPr lang="en-US" altLang="ja-JP" sz="2400" b="1" dirty="0" smtClean="0"/>
              <a:t>↓</a:t>
            </a:r>
            <a:endParaRPr lang="ja-JP" altLang="en-US" sz="2400" b="1" dirty="0"/>
          </a:p>
          <a:p>
            <a:r>
              <a:rPr lang="en-US" altLang="ja-JP" sz="2400" dirty="0"/>
              <a:t>∆</a:t>
            </a:r>
            <a:r>
              <a:rPr lang="en-US" altLang="ja-JP" sz="2400" dirty="0" err="1" smtClean="0"/>
              <a:t>f</a:t>
            </a:r>
            <a:r>
              <a:rPr lang="en-US" altLang="ja-JP" sz="2400" baseline="-25000" dirty="0" err="1" smtClean="0"/>
              <a:t>THz</a:t>
            </a:r>
            <a:r>
              <a:rPr lang="en-US" altLang="ja-JP" sz="2400" baseline="-25000" dirty="0" smtClean="0"/>
              <a:t> </a:t>
            </a:r>
            <a:r>
              <a:rPr lang="en-US" altLang="ja-JP" sz="2400" dirty="0"/>
              <a:t>= </a:t>
            </a:r>
            <a:r>
              <a:rPr lang="en-US" altLang="ja-JP" sz="2400" dirty="0" smtClean="0"/>
              <a:t>117~153mHz</a:t>
            </a:r>
            <a:endParaRPr lang="en-US" altLang="ja-JP" sz="2400" dirty="0"/>
          </a:p>
        </p:txBody>
      </p:sp>
      <p:grpSp>
        <p:nvGrpSpPr>
          <p:cNvPr id="25" name="グループ化 24"/>
          <p:cNvGrpSpPr/>
          <p:nvPr/>
        </p:nvGrpSpPr>
        <p:grpSpPr>
          <a:xfrm>
            <a:off x="935310" y="5085184"/>
            <a:ext cx="756370" cy="360040"/>
            <a:chOff x="1079326" y="4513555"/>
            <a:chExt cx="756370" cy="576064"/>
          </a:xfrm>
        </p:grpSpPr>
        <p:sp>
          <p:nvSpPr>
            <p:cNvPr id="3" name="円/楕円 2"/>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5" name="直線矢印コネクタ 4"/>
            <p:cNvCxnSpPr>
              <a:stCxn id="3"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
        <p:nvSpPr>
          <p:cNvPr id="15" name="テキスト ボックス 14"/>
          <p:cNvSpPr txBox="1"/>
          <p:nvPr/>
        </p:nvSpPr>
        <p:spPr>
          <a:xfrm>
            <a:off x="6027796" y="1805915"/>
            <a:ext cx="3008700" cy="830997"/>
          </a:xfrm>
          <a:prstGeom prst="rect">
            <a:avLst/>
          </a:prstGeom>
          <a:solidFill>
            <a:srgbClr val="CCFFCC"/>
          </a:solidFill>
        </p:spPr>
        <p:txBody>
          <a:bodyPr wrap="square" rtlCol="0">
            <a:spAutoFit/>
          </a:bodyPr>
          <a:lstStyle/>
          <a:p>
            <a:pPr algn="ctr"/>
            <a:r>
              <a:rPr lang="en-US" altLang="ja-JP" sz="2400" b="1" dirty="0" smtClean="0"/>
              <a:t>Estimation of measurement error</a:t>
            </a:r>
            <a:endParaRPr kumimoji="1" lang="en-US" altLang="ja-JP" sz="2400" b="1" dirty="0" smtClean="0"/>
          </a:p>
        </p:txBody>
      </p:sp>
    </p:spTree>
    <p:extLst>
      <p:ext uri="{BB962C8B-B14F-4D97-AF65-F5344CB8AC3E}">
        <p14:creationId xmlns:p14="http://schemas.microsoft.com/office/powerpoint/2010/main" val="209782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875184"/>
          </a:xfrm>
        </p:spPr>
        <p:txBody>
          <a:bodyPr/>
          <a:lstStyle/>
          <a:p>
            <a:r>
              <a:rPr kumimoji="1" lang="en-US" altLang="ja-JP" dirty="0" smtClean="0"/>
              <a:t>Accuracy</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14:m>
                  <m:oMathPara xmlns:m="http://schemas.openxmlformats.org/officeDocument/2006/math">
                    <m:oMathParaPr>
                      <m:jc m:val="center"/>
                    </m:oMathParaPr>
                    <m:oMath xmlns:m="http://schemas.openxmlformats.org/officeDocument/2006/math">
                      <m:r>
                        <a:rPr kumimoji="1" lang="en-US" altLang="ja-JP" b="1" i="1" smtClean="0">
                          <a:latin typeface="Cambria Math"/>
                        </a:rPr>
                        <m:t>𝑨𝒄𝒄𝒖𝒓𝒂𝒄𝒚</m:t>
                      </m:r>
                      <m:r>
                        <a:rPr kumimoji="1" lang="en-US" altLang="ja-JP" b="1" i="1" smtClean="0">
                          <a:latin typeface="Cambria Math"/>
                          <a:ea typeface="Cambria Math"/>
                        </a:rPr>
                        <m:t>=</m:t>
                      </m:r>
                      <m:f>
                        <m:fPr>
                          <m:ctrlPr>
                            <a:rPr kumimoji="1" lang="en-US" altLang="ja-JP" b="1" i="1" smtClean="0">
                              <a:latin typeface="Cambria Math"/>
                              <a:ea typeface="Cambria Math"/>
                            </a:rPr>
                          </m:ctrlPr>
                        </m:fPr>
                        <m:num>
                          <m:r>
                            <a:rPr kumimoji="1" lang="en-US" altLang="ja-JP" b="1" i="1" smtClean="0">
                              <a:latin typeface="Cambria Math"/>
                              <a:ea typeface="Cambria Math"/>
                            </a:rPr>
                            <m:t>𝒇𝒓𝒆𝒒𝒖𝒆𝒏𝒄𝒚</m:t>
                          </m:r>
                          <m:r>
                            <a:rPr kumimoji="1" lang="en-US" altLang="ja-JP" b="1" i="1" smtClean="0">
                              <a:latin typeface="Cambria Math"/>
                              <a:ea typeface="Cambria Math"/>
                            </a:rPr>
                            <m:t> </m:t>
                          </m:r>
                          <m:r>
                            <a:rPr kumimoji="1" lang="en-US" altLang="ja-JP" b="1" i="1" smtClean="0">
                              <a:latin typeface="Cambria Math"/>
                              <a:ea typeface="Cambria Math"/>
                            </a:rPr>
                            <m:t>𝒆𝒓𝒓𝒐𝒓</m:t>
                          </m:r>
                        </m:num>
                        <m:den>
                          <m:r>
                            <a:rPr kumimoji="1" lang="en-US" altLang="ja-JP" b="1" i="1" smtClean="0">
                              <a:latin typeface="Cambria Math"/>
                              <a:ea typeface="Cambria Math"/>
                            </a:rPr>
                            <m:t>𝒔𝒆𝒕𝒕𝒊𝒏𝒈</m:t>
                          </m:r>
                          <m:r>
                            <a:rPr kumimoji="1" lang="en-US" altLang="ja-JP" b="1" i="1" smtClean="0">
                              <a:latin typeface="Cambria Math"/>
                              <a:ea typeface="Cambria Math"/>
                            </a:rPr>
                            <m:t> </m:t>
                          </m:r>
                          <m:r>
                            <a:rPr kumimoji="1" lang="en-US" altLang="ja-JP" b="1" i="1" smtClean="0">
                              <a:latin typeface="Cambria Math"/>
                              <a:ea typeface="Cambria Math"/>
                            </a:rPr>
                            <m:t>𝒇𝒓𝒆𝒒𝒖𝒆𝒏𝒄𝒚</m:t>
                          </m:r>
                        </m:den>
                      </m:f>
                    </m:oMath>
                  </m:oMathPara>
                </a14:m>
                <a:endParaRPr kumimoji="1" lang="en-US" altLang="ja-JP" b="1" dirty="0" smtClean="0"/>
              </a:p>
              <a:p>
                <a:pPr marL="0" indent="0">
                  <a:buNone/>
                </a:pPr>
                <a:endParaRPr kumimoji="1" lang="ja-JP" altLang="en-US" b="1"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2678882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803176"/>
          </a:xfrm>
        </p:spPr>
        <p:txBody>
          <a:bodyPr/>
          <a:lstStyle/>
          <a:p>
            <a:r>
              <a:rPr kumimoji="1" lang="en-US" altLang="ja-JP" dirty="0" smtClean="0"/>
              <a:t>The limitation of accuracy</a:t>
            </a:r>
            <a:endParaRPr kumimoji="1" lang="ja-JP" altLang="en-US" dirty="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10535090"/>
              </p:ext>
            </p:extLst>
          </p:nvPr>
        </p:nvGraphicFramePr>
        <p:xfrm>
          <a:off x="750888" y="4075981"/>
          <a:ext cx="4238625" cy="865187"/>
        </p:xfrm>
        <a:graphic>
          <a:graphicData uri="http://schemas.openxmlformats.org/presentationml/2006/ole">
            <mc:AlternateContent xmlns:mc="http://schemas.openxmlformats.org/markup-compatibility/2006">
              <mc:Choice xmlns:v="urn:schemas-microsoft-com:vml" Requires="v">
                <p:oleObj spid="_x0000_s13338" name="数式" r:id="rId4" imgW="1155600" imgH="241200" progId="Equation.3">
                  <p:embed/>
                </p:oleObj>
              </mc:Choice>
              <mc:Fallback>
                <p:oleObj name="数式" r:id="rId4" imgW="1155600" imgH="241200" progId="Equation.3">
                  <p:embed/>
                  <p:pic>
                    <p:nvPicPr>
                      <p:cNvPr id="0" name="Object 3"/>
                      <p:cNvPicPr>
                        <a:picLocks noChangeAspect="1" noChangeArrowheads="1"/>
                      </p:cNvPicPr>
                      <p:nvPr/>
                    </p:nvPicPr>
                    <p:blipFill>
                      <a:blip r:embed="rId5"/>
                      <a:srcRect/>
                      <a:stretch>
                        <a:fillRect/>
                      </a:stretch>
                    </p:blipFill>
                    <p:spPr bwMode="auto">
                      <a:xfrm>
                        <a:off x="750888" y="4075981"/>
                        <a:ext cx="4238625" cy="865187"/>
                      </a:xfrm>
                      <a:prstGeom prst="rect">
                        <a:avLst/>
                      </a:prstGeom>
                      <a:solidFill>
                        <a:srgbClr val="CCFFCC"/>
                      </a:solidFill>
                      <a:ln>
                        <a:noFill/>
                      </a:ln>
                    </p:spPr>
                  </p:pic>
                </p:oleObj>
              </mc:Fallback>
            </mc:AlternateContent>
          </a:graphicData>
        </a:graphic>
      </p:graphicFrame>
      <p:grpSp>
        <p:nvGrpSpPr>
          <p:cNvPr id="9" name="グループ化 8"/>
          <p:cNvGrpSpPr/>
          <p:nvPr/>
        </p:nvGrpSpPr>
        <p:grpSpPr>
          <a:xfrm>
            <a:off x="882943" y="1676886"/>
            <a:ext cx="7361465" cy="2976250"/>
            <a:chOff x="1331640" y="1709737"/>
            <a:chExt cx="6389687" cy="2583359"/>
          </a:xfrm>
        </p:grpSpPr>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305" y="2507159"/>
              <a:ext cx="145097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640" y="1709737"/>
              <a:ext cx="638968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テキスト ボックス 15"/>
          <p:cNvSpPr txBox="1"/>
          <p:nvPr/>
        </p:nvSpPr>
        <p:spPr>
          <a:xfrm>
            <a:off x="467544" y="5733256"/>
            <a:ext cx="8208912" cy="584775"/>
          </a:xfrm>
          <a:prstGeom prst="rect">
            <a:avLst/>
          </a:prstGeom>
          <a:solidFill>
            <a:srgbClr val="FFFF00"/>
          </a:solidFill>
        </p:spPr>
        <p:txBody>
          <a:bodyPr wrap="square" rtlCol="0">
            <a:spAutoFit/>
          </a:bodyPr>
          <a:lstStyle/>
          <a:p>
            <a:r>
              <a:rPr kumimoji="1" lang="en-US" altLang="ja-JP" sz="3200" b="1" dirty="0" smtClean="0">
                <a:solidFill>
                  <a:srgbClr val="FF0000"/>
                </a:solidFill>
              </a:rPr>
              <a:t>The accuracy is limited by stability of </a:t>
            </a:r>
            <a:r>
              <a:rPr kumimoji="1" lang="en-US" altLang="ja-JP" sz="3200" b="1" dirty="0" err="1" smtClean="0">
                <a:solidFill>
                  <a:srgbClr val="FF0000"/>
                </a:solidFill>
              </a:rPr>
              <a:t>f</a:t>
            </a:r>
            <a:r>
              <a:rPr kumimoji="1" lang="en-US" altLang="ja-JP" sz="3200" b="1" baseline="-25000" dirty="0" err="1" smtClean="0">
                <a:solidFill>
                  <a:srgbClr val="FF0000"/>
                </a:solidFill>
              </a:rPr>
              <a:t>rep</a:t>
            </a:r>
            <a:r>
              <a:rPr kumimoji="1" lang="en-US" altLang="ja-JP" sz="3200" b="1" dirty="0" smtClean="0">
                <a:solidFill>
                  <a:srgbClr val="FF0000"/>
                </a:solidFill>
              </a:rPr>
              <a:t> </a:t>
            </a:r>
            <a:endParaRPr kumimoji="1" lang="ja-JP" altLang="en-US" sz="3200" b="1" dirty="0">
              <a:solidFill>
                <a:srgbClr val="FF0000"/>
              </a:solidFill>
            </a:endParaRPr>
          </a:p>
        </p:txBody>
      </p:sp>
      <p:grpSp>
        <p:nvGrpSpPr>
          <p:cNvPr id="28" name="グループ化 27"/>
          <p:cNvGrpSpPr/>
          <p:nvPr/>
        </p:nvGrpSpPr>
        <p:grpSpPr>
          <a:xfrm>
            <a:off x="2555776" y="4063799"/>
            <a:ext cx="1224136" cy="1525441"/>
            <a:chOff x="2555776" y="4063799"/>
            <a:chExt cx="1224136" cy="1525441"/>
          </a:xfrm>
        </p:grpSpPr>
        <p:sp>
          <p:nvSpPr>
            <p:cNvPr id="10" name="円/楕円 9"/>
            <p:cNvSpPr/>
            <p:nvPr/>
          </p:nvSpPr>
          <p:spPr bwMode="auto">
            <a:xfrm>
              <a:off x="2555776" y="4063799"/>
              <a:ext cx="1008112" cy="949377"/>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8" name="直線矢印コネクタ 17"/>
            <p:cNvCxnSpPr/>
            <p:nvPr/>
          </p:nvCxnSpPr>
          <p:spPr bwMode="auto">
            <a:xfrm flipH="1" flipV="1">
              <a:off x="3347864" y="5013176"/>
              <a:ext cx="432048" cy="576064"/>
            </a:xfrm>
            <a:prstGeom prst="straightConnector1">
              <a:avLst/>
            </a:prstGeom>
            <a:noFill/>
            <a:ln w="7620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1259236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609600"/>
            <a:ext cx="7774632" cy="1143000"/>
          </a:xfrm>
        </p:spPr>
        <p:txBody>
          <a:bodyPr/>
          <a:lstStyle/>
          <a:p>
            <a:r>
              <a:rPr lang="en-US" altLang="ja-JP" sz="4000" dirty="0" smtClean="0"/>
              <a:t>The fast or largely fluctuation of CW-THz wave</a:t>
            </a:r>
            <a:endParaRPr kumimoji="1" lang="ja-JP" altLang="en-US" sz="4000" dirty="0"/>
          </a:p>
        </p:txBody>
      </p:sp>
      <p:sp>
        <p:nvSpPr>
          <p:cNvPr id="3" name="コンテンツ プレースホルダー 2"/>
          <p:cNvSpPr>
            <a:spLocks noGrp="1"/>
          </p:cNvSpPr>
          <p:nvPr>
            <p:ph idx="1"/>
          </p:nvPr>
        </p:nvSpPr>
        <p:spPr/>
        <p:txBody>
          <a:bodyPr/>
          <a:lstStyle/>
          <a:p>
            <a:pPr marL="0" indent="0">
              <a:buNone/>
            </a:pPr>
            <a:r>
              <a:rPr kumimoji="1" lang="en-US" altLang="ja-JP" dirty="0" smtClean="0"/>
              <a:t> </a:t>
            </a:r>
            <a:endParaRPr kumimoji="1" lang="ja-JP" altLang="en-US" dirty="0"/>
          </a:p>
        </p:txBody>
      </p:sp>
      <p:sp>
        <p:nvSpPr>
          <p:cNvPr id="4" name="コンテンツ プレースホルダー 2"/>
          <p:cNvSpPr txBox="1">
            <a:spLocks/>
          </p:cNvSpPr>
          <p:nvPr/>
        </p:nvSpPr>
        <p:spPr bwMode="auto">
          <a:xfrm>
            <a:off x="685800" y="1909192"/>
            <a:ext cx="7772400" cy="25279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None/>
            </a:pPr>
            <a:r>
              <a:rPr lang="en-US" altLang="ja-JP" kern="0" dirty="0" smtClean="0"/>
              <a:t>limited </a:t>
            </a:r>
            <a:r>
              <a:rPr lang="en-US" altLang="ja-JP" kern="0" dirty="0"/>
              <a:t>by </a:t>
            </a:r>
            <a:r>
              <a:rPr lang="en-US" altLang="ja-JP" kern="0" dirty="0" smtClean="0"/>
              <a:t>response speed or sensitivity of PCA detector</a:t>
            </a:r>
          </a:p>
          <a:p>
            <a:pPr marL="0" indent="0">
              <a:buNone/>
            </a:pPr>
            <a:endParaRPr lang="en-US" altLang="ja-JP" sz="1200" kern="0" dirty="0"/>
          </a:p>
          <a:p>
            <a:pPr marL="0" indent="0">
              <a:buNone/>
            </a:pPr>
            <a:r>
              <a:rPr lang="en-US" altLang="ja-JP" kern="0" dirty="0" smtClean="0"/>
              <a:t>However</a:t>
            </a:r>
          </a:p>
          <a:p>
            <a:r>
              <a:rPr lang="en-US" altLang="ja-JP" kern="0" dirty="0" err="1" smtClean="0"/>
              <a:t>mf</a:t>
            </a:r>
            <a:r>
              <a:rPr lang="en-US" altLang="ja-JP" kern="0" baseline="-25000" dirty="0" err="1" smtClean="0"/>
              <a:t>rep</a:t>
            </a:r>
            <a:r>
              <a:rPr lang="en-US" altLang="ja-JP" kern="0" dirty="0" smtClean="0"/>
              <a:t> and </a:t>
            </a:r>
            <a:r>
              <a:rPr lang="en-US" altLang="ja-JP" kern="0" dirty="0" err="1" smtClean="0"/>
              <a:t>f</a:t>
            </a:r>
            <a:r>
              <a:rPr lang="en-US" altLang="ja-JP" kern="0" baseline="-25000" dirty="0" err="1" smtClean="0"/>
              <a:t>THz</a:t>
            </a:r>
            <a:r>
              <a:rPr lang="en-US" altLang="ja-JP" kern="0" dirty="0"/>
              <a:t> </a:t>
            </a:r>
            <a:r>
              <a:rPr lang="en-US" altLang="ja-JP" kern="0" dirty="0" smtClean="0"/>
              <a:t>are same value </a:t>
            </a:r>
            <a:r>
              <a:rPr lang="ja-JP" altLang="en-US" kern="0" dirty="0" smtClean="0"/>
              <a:t>→ </a:t>
            </a:r>
            <a:r>
              <a:rPr lang="en-US" altLang="ja-JP" kern="0" dirty="0" err="1" smtClean="0"/>
              <a:t>f</a:t>
            </a:r>
            <a:r>
              <a:rPr lang="en-US" altLang="ja-JP" kern="0" baseline="-25000" dirty="0" err="1" smtClean="0"/>
              <a:t>beat</a:t>
            </a:r>
            <a:r>
              <a:rPr lang="en-US" altLang="ja-JP" kern="0" dirty="0" smtClean="0"/>
              <a:t> = 0</a:t>
            </a:r>
          </a:p>
          <a:p>
            <a:pPr marL="0" indent="0">
              <a:buFontTx/>
              <a:buNone/>
            </a:pPr>
            <a:endParaRPr lang="en-US" altLang="ja-JP" kern="0" dirty="0" smtClean="0"/>
          </a:p>
          <a:p>
            <a:pPr marL="0" indent="0">
              <a:buFontTx/>
              <a:buNone/>
            </a:pPr>
            <a:endParaRPr lang="en-US" altLang="ja-JP" kern="0" dirty="0" smtClean="0"/>
          </a:p>
          <a:p>
            <a:pPr marL="0" indent="0">
              <a:buFontTx/>
              <a:buNone/>
            </a:pPr>
            <a:endParaRPr lang="en-US" altLang="ja-JP" kern="0" dirty="0" smtClean="0"/>
          </a:p>
          <a:p>
            <a:pPr marL="0" indent="0">
              <a:buFontTx/>
              <a:buNone/>
            </a:pPr>
            <a:endParaRPr lang="ja-JP" altLang="en-US" kern="0" baseline="-250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033" y="4437112"/>
            <a:ext cx="5292263" cy="249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5655"/>
          <a:stretch/>
        </p:blipFill>
        <p:spPr bwMode="auto">
          <a:xfrm>
            <a:off x="2736123" y="4418830"/>
            <a:ext cx="1768559" cy="196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bwMode="auto">
          <a:xfrm>
            <a:off x="685800" y="1916832"/>
            <a:ext cx="7772400" cy="1152128"/>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 name="コンテンツ プレースホルダー 2"/>
          <p:cNvSpPr txBox="1">
            <a:spLocks/>
          </p:cNvSpPr>
          <p:nvPr/>
        </p:nvSpPr>
        <p:spPr bwMode="auto">
          <a:xfrm>
            <a:off x="179512" y="5661248"/>
            <a:ext cx="8856984" cy="1080120"/>
          </a:xfrm>
          <a:prstGeom prst="rect">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None/>
            </a:pPr>
            <a:r>
              <a:rPr lang="en-US" altLang="ja-JP" b="1" kern="0" dirty="0" smtClean="0">
                <a:solidFill>
                  <a:srgbClr val="FF0000"/>
                </a:solidFill>
              </a:rPr>
              <a:t>The m and </a:t>
            </a:r>
            <a:r>
              <a:rPr lang="en-US" altLang="ja-JP" b="1" kern="0" dirty="0" err="1" smtClean="0">
                <a:solidFill>
                  <a:srgbClr val="FF0000"/>
                </a:solidFill>
              </a:rPr>
              <a:t>f</a:t>
            </a:r>
            <a:r>
              <a:rPr lang="en-US" altLang="ja-JP" b="1" kern="0" baseline="-25000" dirty="0" err="1" smtClean="0">
                <a:solidFill>
                  <a:srgbClr val="FF0000"/>
                </a:solidFill>
              </a:rPr>
              <a:t>THz</a:t>
            </a:r>
            <a:r>
              <a:rPr lang="en-US" altLang="ja-JP" b="1" kern="0" dirty="0" smtClean="0">
                <a:solidFill>
                  <a:srgbClr val="FF0000"/>
                </a:solidFill>
              </a:rPr>
              <a:t> cannot be determine due to no beat signal</a:t>
            </a:r>
            <a:r>
              <a:rPr lang="en-US" altLang="ja-JP" b="1" dirty="0" smtClean="0">
                <a:solidFill>
                  <a:srgbClr val="FF0000"/>
                </a:solidFill>
              </a:rPr>
              <a:t> !!</a:t>
            </a:r>
            <a:endParaRPr lang="en-US" altLang="ja-JP" b="1" kern="0" dirty="0" smtClean="0">
              <a:solidFill>
                <a:srgbClr val="FF0000"/>
              </a:solidFill>
            </a:endParaRPr>
          </a:p>
          <a:p>
            <a:pPr marL="0" indent="0" algn="ctr">
              <a:buFontTx/>
              <a:buNone/>
            </a:pPr>
            <a:endParaRPr lang="en-US" altLang="ja-JP" b="1" kern="0" dirty="0" smtClean="0">
              <a:solidFill>
                <a:srgbClr val="FF0000"/>
              </a:solidFill>
            </a:endParaRPr>
          </a:p>
          <a:p>
            <a:pPr marL="0" indent="0" algn="ctr">
              <a:buFontTx/>
              <a:buNone/>
            </a:pPr>
            <a:endParaRPr lang="ja-JP" altLang="en-US" b="1" kern="0" baseline="-25000" dirty="0">
              <a:solidFill>
                <a:srgbClr val="FF0000"/>
              </a:solidFill>
            </a:endParaRPr>
          </a:p>
        </p:txBody>
      </p:sp>
    </p:spTree>
    <p:extLst>
      <p:ext uri="{BB962C8B-B14F-4D97-AF65-F5344CB8AC3E}">
        <p14:creationId xmlns:p14="http://schemas.microsoft.com/office/powerpoint/2010/main" val="374661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48680"/>
            <a:ext cx="9144000" cy="1143000"/>
          </a:xfrm>
        </p:spPr>
        <p:txBody>
          <a:bodyPr/>
          <a:lstStyle/>
          <a:p>
            <a:r>
              <a:rPr lang="en-US" altLang="ja-JP" sz="3600" dirty="0"/>
              <a:t> Real-time absolute frequency </a:t>
            </a:r>
            <a:r>
              <a:rPr lang="en-US" altLang="ja-JP" sz="3600" dirty="0" smtClean="0"/>
              <a:t>measurement using a single </a:t>
            </a:r>
            <a:r>
              <a:rPr kumimoji="1" lang="en-US" altLang="ja-JP" sz="3600" dirty="0" smtClean="0"/>
              <a:t>PC-THz comb</a:t>
            </a:r>
            <a:endParaRPr kumimoji="1" lang="ja-JP" altLang="en-US" sz="3600" dirty="0"/>
          </a:p>
        </p:txBody>
      </p:sp>
      <p:sp>
        <p:nvSpPr>
          <p:cNvPr id="3" name="コンテンツ プレースホルダー 2"/>
          <p:cNvSpPr>
            <a:spLocks noGrp="1"/>
          </p:cNvSpPr>
          <p:nvPr>
            <p:ph idx="1"/>
          </p:nvPr>
        </p:nvSpPr>
        <p:spPr>
          <a:xfrm>
            <a:off x="685800" y="1981200"/>
            <a:ext cx="7772400" cy="3031976"/>
          </a:xfrm>
        </p:spPr>
        <p:txBody>
          <a:bodyPr/>
          <a:lstStyle/>
          <a:p>
            <a:pPr marL="514350" indent="-514350">
              <a:buFont typeface="+mj-lt"/>
              <a:buAutoNum type="arabicPeriod"/>
            </a:pPr>
            <a:r>
              <a:rPr kumimoji="1" lang="en-US" altLang="ja-JP" dirty="0" smtClean="0"/>
              <a:t>modulating </a:t>
            </a:r>
            <a:r>
              <a:rPr kumimoji="1" lang="en-US" altLang="ja-JP" dirty="0" err="1" smtClean="0"/>
              <a:t>f</a:t>
            </a:r>
            <a:r>
              <a:rPr kumimoji="1" lang="en-US" altLang="ja-JP" baseline="-25000" dirty="0" err="1" smtClean="0"/>
              <a:t>rep</a:t>
            </a:r>
            <a:endParaRPr kumimoji="1" lang="en-US" altLang="ja-JP" baseline="-25000" dirty="0" smtClean="0"/>
          </a:p>
          <a:p>
            <a:pPr marL="0" indent="0">
              <a:buNone/>
            </a:pPr>
            <a:r>
              <a:rPr lang="ja-JP" altLang="en-US" dirty="0" smtClean="0"/>
              <a:t>→</a:t>
            </a:r>
            <a:r>
              <a:rPr lang="en-US" altLang="ja-JP" dirty="0" err="1" smtClean="0"/>
              <a:t>Δf</a:t>
            </a:r>
            <a:r>
              <a:rPr lang="en-US" altLang="ja-JP" baseline="-25000" dirty="0" err="1" smtClean="0"/>
              <a:t>rep</a:t>
            </a:r>
            <a:r>
              <a:rPr lang="en-US" altLang="ja-JP" dirty="0" smtClean="0"/>
              <a:t> and </a:t>
            </a:r>
            <a:r>
              <a:rPr lang="en-US" altLang="ja-JP" dirty="0" err="1" smtClean="0"/>
              <a:t>Δf</a:t>
            </a:r>
            <a:r>
              <a:rPr lang="en-US" altLang="ja-JP" baseline="-25000" dirty="0" err="1" smtClean="0"/>
              <a:t>beat</a:t>
            </a:r>
            <a:r>
              <a:rPr lang="en-US" altLang="ja-JP" dirty="0" smtClean="0"/>
              <a:t> can be measured</a:t>
            </a:r>
          </a:p>
          <a:p>
            <a:pPr marL="0" indent="0">
              <a:buNone/>
            </a:pPr>
            <a:endParaRPr kumimoji="1" lang="en-US" altLang="ja-JP" dirty="0"/>
          </a:p>
          <a:p>
            <a:pPr marL="0" indent="0">
              <a:buNone/>
            </a:pPr>
            <a:r>
              <a:rPr lang="en-US" altLang="ja-JP" dirty="0" smtClean="0"/>
              <a:t>2. using free-running laser </a:t>
            </a:r>
          </a:p>
          <a:p>
            <a:pPr marL="0" indent="0">
              <a:buNone/>
            </a:pPr>
            <a:r>
              <a:rPr lang="ja-JP" altLang="en-US" dirty="0"/>
              <a:t>→</a:t>
            </a:r>
            <a:r>
              <a:rPr lang="en-US" altLang="ja-JP" dirty="0" err="1"/>
              <a:t>Δf</a:t>
            </a:r>
            <a:r>
              <a:rPr lang="en-US" altLang="ja-JP" baseline="-25000" dirty="0" err="1"/>
              <a:t>rep</a:t>
            </a:r>
            <a:r>
              <a:rPr lang="en-US" altLang="ja-JP" dirty="0"/>
              <a:t> and </a:t>
            </a:r>
            <a:r>
              <a:rPr lang="en-US" altLang="ja-JP" dirty="0" err="1"/>
              <a:t>Δf</a:t>
            </a:r>
            <a:r>
              <a:rPr lang="en-US" altLang="ja-JP" baseline="-25000" dirty="0" err="1"/>
              <a:t>beat</a:t>
            </a:r>
            <a:r>
              <a:rPr lang="en-US" altLang="ja-JP" dirty="0"/>
              <a:t> can be measured</a:t>
            </a:r>
          </a:p>
          <a:p>
            <a:pPr marL="0" indent="0">
              <a:buNone/>
            </a:pPr>
            <a:endParaRPr kumimoji="1" lang="en-US" altLang="ja-JP" dirty="0" smtClean="0"/>
          </a:p>
          <a:p>
            <a:pPr marL="0" indent="0">
              <a:buNone/>
            </a:pPr>
            <a:endParaRPr kumimoji="1" lang="ja-JP" altLang="en-US" baseline="-25000" dirty="0"/>
          </a:p>
        </p:txBody>
      </p:sp>
      <p:sp>
        <p:nvSpPr>
          <p:cNvPr id="4" name="コンテンツ プレースホルダー 2"/>
          <p:cNvSpPr txBox="1">
            <a:spLocks/>
          </p:cNvSpPr>
          <p:nvPr/>
        </p:nvSpPr>
        <p:spPr bwMode="auto">
          <a:xfrm>
            <a:off x="179512" y="5373216"/>
            <a:ext cx="8856984" cy="1080120"/>
          </a:xfrm>
          <a:prstGeom prst="rect">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None/>
            </a:pPr>
            <a:r>
              <a:rPr lang="en-US" altLang="ja-JP" b="1" kern="0" dirty="0" smtClean="0">
                <a:solidFill>
                  <a:srgbClr val="FF0000"/>
                </a:solidFill>
              </a:rPr>
              <a:t>The m and </a:t>
            </a:r>
            <a:r>
              <a:rPr lang="en-US" altLang="ja-JP" b="1" kern="0" dirty="0" err="1" smtClean="0">
                <a:solidFill>
                  <a:srgbClr val="FF0000"/>
                </a:solidFill>
              </a:rPr>
              <a:t>f</a:t>
            </a:r>
            <a:r>
              <a:rPr lang="en-US" altLang="ja-JP" b="1" kern="0" baseline="-25000" dirty="0" err="1" smtClean="0">
                <a:solidFill>
                  <a:srgbClr val="FF0000"/>
                </a:solidFill>
              </a:rPr>
              <a:t>THz</a:t>
            </a:r>
            <a:r>
              <a:rPr lang="en-US" altLang="ja-JP" b="1" kern="0" dirty="0" smtClean="0">
                <a:solidFill>
                  <a:srgbClr val="FF0000"/>
                </a:solidFill>
              </a:rPr>
              <a:t> can be determined by measuring</a:t>
            </a:r>
            <a:r>
              <a:rPr lang="en-US" altLang="ja-JP" b="1" dirty="0">
                <a:solidFill>
                  <a:srgbClr val="FF0000"/>
                </a:solidFill>
              </a:rPr>
              <a:t> </a:t>
            </a:r>
            <a:r>
              <a:rPr lang="en-US" altLang="ja-JP" b="1" dirty="0" err="1">
                <a:solidFill>
                  <a:srgbClr val="FF0000"/>
                </a:solidFill>
              </a:rPr>
              <a:t>Δf</a:t>
            </a:r>
            <a:r>
              <a:rPr lang="en-US" altLang="ja-JP" b="1" baseline="-25000" dirty="0" err="1">
                <a:solidFill>
                  <a:srgbClr val="FF0000"/>
                </a:solidFill>
              </a:rPr>
              <a:t>rep</a:t>
            </a:r>
            <a:r>
              <a:rPr lang="en-US" altLang="ja-JP" b="1" dirty="0">
                <a:solidFill>
                  <a:srgbClr val="FF0000"/>
                </a:solidFill>
              </a:rPr>
              <a:t> and </a:t>
            </a:r>
            <a:r>
              <a:rPr lang="en-US" altLang="ja-JP" b="1" dirty="0" err="1" smtClean="0">
                <a:solidFill>
                  <a:srgbClr val="FF0000"/>
                </a:solidFill>
              </a:rPr>
              <a:t>Δf</a:t>
            </a:r>
            <a:r>
              <a:rPr lang="en-US" altLang="ja-JP" b="1" baseline="-25000" dirty="0" err="1" smtClean="0">
                <a:solidFill>
                  <a:srgbClr val="FF0000"/>
                </a:solidFill>
              </a:rPr>
              <a:t>beat</a:t>
            </a:r>
            <a:r>
              <a:rPr lang="en-US" altLang="ja-JP" b="1" baseline="-25000" dirty="0" smtClean="0">
                <a:solidFill>
                  <a:srgbClr val="FF0000"/>
                </a:solidFill>
              </a:rPr>
              <a:t> </a:t>
            </a:r>
            <a:r>
              <a:rPr lang="en-US" altLang="ja-JP" b="1" dirty="0" smtClean="0">
                <a:solidFill>
                  <a:srgbClr val="FF0000"/>
                </a:solidFill>
              </a:rPr>
              <a:t>at the same time !!</a:t>
            </a:r>
            <a:endParaRPr lang="en-US" altLang="ja-JP" b="1" kern="0" dirty="0" smtClean="0">
              <a:solidFill>
                <a:srgbClr val="FF0000"/>
              </a:solidFill>
            </a:endParaRPr>
          </a:p>
          <a:p>
            <a:pPr marL="0" indent="0" algn="ctr">
              <a:buFontTx/>
              <a:buNone/>
            </a:pPr>
            <a:endParaRPr lang="en-US" altLang="ja-JP" b="1" kern="0" dirty="0" smtClean="0">
              <a:solidFill>
                <a:srgbClr val="FF0000"/>
              </a:solidFill>
            </a:endParaRPr>
          </a:p>
          <a:p>
            <a:pPr marL="0" indent="0" algn="ctr">
              <a:buFontTx/>
              <a:buNone/>
            </a:pPr>
            <a:endParaRPr lang="ja-JP" altLang="en-US" b="1" kern="0" baseline="-25000" dirty="0">
              <a:solidFill>
                <a:srgbClr val="FF0000"/>
              </a:solidFill>
            </a:endParaRPr>
          </a:p>
        </p:txBody>
      </p:sp>
    </p:spTree>
    <p:extLst>
      <p:ext uri="{BB962C8B-B14F-4D97-AF65-F5344CB8AC3E}">
        <p14:creationId xmlns:p14="http://schemas.microsoft.com/office/powerpoint/2010/main" val="3656786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548680"/>
            <a:ext cx="9144000" cy="1008112"/>
          </a:xfrm>
          <a:ln>
            <a:noFill/>
            <a:miter lim="800000"/>
            <a:headEnd/>
            <a:tailEnd/>
          </a:ln>
        </p:spPr>
        <p:txBody>
          <a:bodyPr>
            <a:noAutofit/>
          </a:bodyPr>
          <a:lstStyle/>
          <a:p>
            <a:pPr eaLnBrk="1" hangingPunct="1"/>
            <a:r>
              <a:rPr lang="en-US" altLang="ja-JP" sz="3600" dirty="0" smtClean="0">
                <a:solidFill>
                  <a:srgbClr val="172185"/>
                </a:solidFill>
                <a:ea typeface="ＭＳ ゴシック" pitchFamily="1" charset="-128"/>
              </a:rPr>
              <a:t>Frequency measurement of</a:t>
            </a:r>
            <a:br>
              <a:rPr lang="en-US" altLang="ja-JP" sz="3600" dirty="0" smtClean="0">
                <a:solidFill>
                  <a:srgbClr val="172185"/>
                </a:solidFill>
                <a:ea typeface="ＭＳ ゴシック" pitchFamily="1" charset="-128"/>
              </a:rPr>
            </a:br>
            <a:r>
              <a:rPr lang="en-US" altLang="ja-JP" sz="3600" dirty="0" smtClean="0">
                <a:solidFill>
                  <a:srgbClr val="172185"/>
                </a:solidFill>
                <a:ea typeface="ＭＳ ゴシック" pitchFamily="1" charset="-128"/>
              </a:rPr>
              <a:t>CW-THz wave</a:t>
            </a:r>
          </a:p>
        </p:txBody>
      </p:sp>
      <p:sp>
        <p:nvSpPr>
          <p:cNvPr id="15" name="Rectangle 2"/>
          <p:cNvSpPr txBox="1">
            <a:spLocks noChangeArrowheads="1"/>
          </p:cNvSpPr>
          <p:nvPr/>
        </p:nvSpPr>
        <p:spPr bwMode="auto">
          <a:xfrm>
            <a:off x="531468" y="4149081"/>
            <a:ext cx="8000972" cy="504055"/>
          </a:xfrm>
          <a:prstGeom prst="rect">
            <a:avLst/>
          </a:prstGeom>
          <a:noFill/>
          <a:ln w="25400">
            <a:solidFill>
              <a:schemeClr val="tx1"/>
            </a:solid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2400" b="1" kern="0" dirty="0" smtClean="0"/>
              <a:t>Conventional methods of the frequency measurement</a:t>
            </a:r>
          </a:p>
        </p:txBody>
      </p:sp>
      <p:sp>
        <p:nvSpPr>
          <p:cNvPr id="18" name="Rectangle 15"/>
          <p:cNvSpPr>
            <a:spLocks noChangeArrowheads="1"/>
          </p:cNvSpPr>
          <p:nvPr/>
        </p:nvSpPr>
        <p:spPr bwMode="auto">
          <a:xfrm>
            <a:off x="63416" y="4797152"/>
            <a:ext cx="4624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kern="0" dirty="0">
                <a:latin typeface="Arial" charset="0"/>
              </a:rPr>
              <a:t>・</a:t>
            </a:r>
            <a:r>
              <a:rPr lang="en-US" altLang="ja-JP" sz="2400" kern="0" dirty="0">
                <a:latin typeface="Arial" charset="0"/>
              </a:rPr>
              <a:t>Electrical </a:t>
            </a:r>
            <a:r>
              <a:rPr lang="en-US" altLang="ja-JP" sz="2400" kern="0" dirty="0" smtClean="0">
                <a:latin typeface="Arial" charset="0"/>
              </a:rPr>
              <a:t>heterodyne </a:t>
            </a:r>
            <a:r>
              <a:rPr lang="en-US" altLang="ja-JP" sz="2400" kern="0" dirty="0">
                <a:latin typeface="Arial" charset="0"/>
              </a:rPr>
              <a:t>method</a:t>
            </a:r>
          </a:p>
          <a:p>
            <a:r>
              <a:rPr lang="ja-JP" altLang="en-US" sz="2400" kern="0" dirty="0">
                <a:latin typeface="Arial" charset="0"/>
              </a:rPr>
              <a:t>・</a:t>
            </a:r>
            <a:r>
              <a:rPr lang="en-US" altLang="ja-JP" sz="2400" kern="0" dirty="0">
                <a:latin typeface="Arial" charset="0"/>
              </a:rPr>
              <a:t>Optical </a:t>
            </a:r>
            <a:r>
              <a:rPr lang="en-US" altLang="ja-JP" sz="2400" kern="0" dirty="0" err="1">
                <a:latin typeface="Arial" charset="0"/>
              </a:rPr>
              <a:t>interferometric</a:t>
            </a:r>
            <a:r>
              <a:rPr lang="en-US" altLang="ja-JP" sz="2400" kern="0" dirty="0">
                <a:latin typeface="Arial" charset="0"/>
              </a:rPr>
              <a:t> method</a:t>
            </a:r>
          </a:p>
        </p:txBody>
      </p:sp>
      <p:sp>
        <p:nvSpPr>
          <p:cNvPr id="4104" name="Rectangle 17"/>
          <p:cNvSpPr>
            <a:spLocks noChangeArrowheads="1"/>
          </p:cNvSpPr>
          <p:nvPr/>
        </p:nvSpPr>
        <p:spPr bwMode="auto">
          <a:xfrm>
            <a:off x="288032" y="5733256"/>
            <a:ext cx="8676456" cy="954107"/>
          </a:xfrm>
          <a:prstGeom prst="rect">
            <a:avLst/>
          </a:prstGeom>
          <a:solidFill>
            <a:schemeClr val="accent6">
              <a:lumMod val="75000"/>
            </a:schemeClr>
          </a:solidFill>
          <a:ln>
            <a:noFill/>
          </a:ln>
          <a:extLst/>
        </p:spPr>
        <p:txBody>
          <a:bodyPr wrap="square">
            <a:spAutoFit/>
          </a:bodyPr>
          <a:lstStyle/>
          <a:p>
            <a:pPr algn="ctr"/>
            <a:r>
              <a:rPr lang="en-US" altLang="ja-JP" sz="2800" b="1" spc="-150" dirty="0" smtClean="0">
                <a:solidFill>
                  <a:srgbClr val="FFFF00"/>
                </a:solidFill>
                <a:latin typeface="Arial" charset="0"/>
              </a:rPr>
              <a:t>Frequency </a:t>
            </a:r>
            <a:r>
              <a:rPr lang="en-US" altLang="ja-JP" sz="2800" b="1" spc="-150" dirty="0">
                <a:solidFill>
                  <a:srgbClr val="FFFF00"/>
                </a:solidFill>
                <a:latin typeface="Arial" charset="0"/>
              </a:rPr>
              <a:t>measurement of CW-THz wave </a:t>
            </a:r>
            <a:r>
              <a:rPr lang="en-US" altLang="ja-JP" sz="2800" b="1" spc="-150" dirty="0" smtClean="0">
                <a:solidFill>
                  <a:srgbClr val="FFFF00"/>
                </a:solidFill>
                <a:latin typeface="Arial" charset="0"/>
              </a:rPr>
              <a:t>without  the need for cryogenic </a:t>
            </a:r>
            <a:r>
              <a:rPr lang="en-US" altLang="ja-JP" sz="2800" b="1" spc="-150" dirty="0">
                <a:solidFill>
                  <a:srgbClr val="FFFF00"/>
                </a:solidFill>
                <a:latin typeface="Arial" charset="0"/>
              </a:rPr>
              <a:t>cooling is strongly required !</a:t>
            </a:r>
          </a:p>
        </p:txBody>
      </p:sp>
      <p:grpSp>
        <p:nvGrpSpPr>
          <p:cNvPr id="5" name="グループ化 4"/>
          <p:cNvGrpSpPr/>
          <p:nvPr/>
        </p:nvGrpSpPr>
        <p:grpSpPr>
          <a:xfrm>
            <a:off x="4716016" y="4797153"/>
            <a:ext cx="4248472" cy="814388"/>
            <a:chOff x="4716016" y="4725145"/>
            <a:chExt cx="4248472" cy="814388"/>
          </a:xfrm>
        </p:grpSpPr>
        <p:sp>
          <p:nvSpPr>
            <p:cNvPr id="4105" name="AutoShape 18"/>
            <p:cNvSpPr>
              <a:spLocks noChangeArrowheads="1"/>
            </p:cNvSpPr>
            <p:nvPr/>
          </p:nvSpPr>
          <p:spPr bwMode="auto">
            <a:xfrm rot="16200000">
              <a:off x="4560850" y="4880311"/>
              <a:ext cx="814388" cy="504056"/>
            </a:xfrm>
            <a:prstGeom prst="downArrow">
              <a:avLst>
                <a:gd name="adj1" fmla="val 50000"/>
                <a:gd name="adj2" fmla="val 294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9" name="Rectangle 15"/>
            <p:cNvSpPr>
              <a:spLocks noChangeArrowheads="1"/>
            </p:cNvSpPr>
            <p:nvPr/>
          </p:nvSpPr>
          <p:spPr bwMode="auto">
            <a:xfrm>
              <a:off x="5337704" y="4797152"/>
              <a:ext cx="3626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b="1" kern="0" dirty="0">
                  <a:solidFill>
                    <a:srgbClr val="FF0000"/>
                  </a:solidFill>
                  <a:latin typeface="Arial" charset="0"/>
                </a:rPr>
                <a:t>Cryogenic </a:t>
              </a:r>
              <a:r>
                <a:rPr lang="en-US" altLang="ja-JP" sz="2000" b="1" kern="0" dirty="0" smtClean="0">
                  <a:solidFill>
                    <a:srgbClr val="FF0000"/>
                  </a:solidFill>
                  <a:latin typeface="Arial" charset="0"/>
                </a:rPr>
                <a:t>cooling of mixers or detectors is required</a:t>
              </a:r>
              <a:endParaRPr lang="en-US" altLang="ja-JP" sz="2000" b="1" kern="0" dirty="0">
                <a:solidFill>
                  <a:srgbClr val="FF0000"/>
                </a:solidFill>
                <a:latin typeface="Arial" charset="0"/>
              </a:endParaRPr>
            </a:p>
          </p:txBody>
        </p:sp>
      </p:grpSp>
      <p:sp>
        <p:nvSpPr>
          <p:cNvPr id="14" name="Rectangle 15"/>
          <p:cNvSpPr>
            <a:spLocks noChangeArrowheads="1"/>
          </p:cNvSpPr>
          <p:nvPr/>
        </p:nvSpPr>
        <p:spPr bwMode="auto">
          <a:xfrm>
            <a:off x="171460" y="2183824"/>
            <a:ext cx="2224164" cy="707886"/>
          </a:xfrm>
          <a:prstGeom prst="rect">
            <a:avLst/>
          </a:prstGeom>
          <a:solidFill>
            <a:srgbClr val="006600"/>
          </a:solidFill>
          <a:ln>
            <a:noFill/>
          </a:ln>
          <a:extLst/>
        </p:spPr>
        <p:txBody>
          <a:bodyPr wrap="square">
            <a:spAutoFit/>
          </a:bodyPr>
          <a:lstStyle/>
          <a:p>
            <a:pPr algn="ctr"/>
            <a:r>
              <a:rPr lang="en-US" altLang="ja-JP" sz="2000" b="1" i="1" dirty="0" smtClean="0">
                <a:solidFill>
                  <a:schemeClr val="bg1"/>
                </a:solidFill>
                <a:latin typeface="Arial" charset="0"/>
              </a:rPr>
              <a:t>Practical</a:t>
            </a:r>
          </a:p>
          <a:p>
            <a:pPr algn="ctr"/>
            <a:r>
              <a:rPr lang="en-US" altLang="ja-JP" sz="2000" b="1" i="1" dirty="0" smtClean="0">
                <a:solidFill>
                  <a:schemeClr val="bg1"/>
                </a:solidFill>
                <a:latin typeface="Arial" charset="0"/>
              </a:rPr>
              <a:t>CW-THz sources</a:t>
            </a:r>
          </a:p>
        </p:txBody>
      </p:sp>
      <p:grpSp>
        <p:nvGrpSpPr>
          <p:cNvPr id="4" name="グループ化 3"/>
          <p:cNvGrpSpPr/>
          <p:nvPr/>
        </p:nvGrpSpPr>
        <p:grpSpPr>
          <a:xfrm>
            <a:off x="2753770" y="1628800"/>
            <a:ext cx="5490638" cy="2428528"/>
            <a:chOff x="2411760" y="1484784"/>
            <a:chExt cx="5490638" cy="2428528"/>
          </a:xfrm>
        </p:grpSpPr>
        <p:grpSp>
          <p:nvGrpSpPr>
            <p:cNvPr id="3" name="グループ化 2"/>
            <p:cNvGrpSpPr/>
            <p:nvPr/>
          </p:nvGrpSpPr>
          <p:grpSpPr>
            <a:xfrm>
              <a:off x="2411760" y="1484784"/>
              <a:ext cx="5490638" cy="2428528"/>
              <a:chOff x="1457626" y="1196752"/>
              <a:chExt cx="5490638" cy="2428528"/>
            </a:xfrm>
          </p:grpSpPr>
          <p:sp>
            <p:nvSpPr>
              <p:cNvPr id="4102" name="Rectangle 15"/>
              <p:cNvSpPr>
                <a:spLocks noChangeArrowheads="1"/>
              </p:cNvSpPr>
              <p:nvPr/>
            </p:nvSpPr>
            <p:spPr bwMode="auto">
              <a:xfrm>
                <a:off x="2051720" y="3225170"/>
                <a:ext cx="1610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b="1" i="1" dirty="0" smtClean="0">
                    <a:solidFill>
                      <a:srgbClr val="006600"/>
                    </a:solidFill>
                    <a:latin typeface="Arial" charset="0"/>
                  </a:rPr>
                  <a:t>THz-QCL</a:t>
                </a:r>
                <a:endParaRPr lang="en-US" altLang="ja-JP" sz="2000" b="1" i="1" dirty="0">
                  <a:solidFill>
                    <a:srgbClr val="006600"/>
                  </a:solidFill>
                  <a:latin typeface="Arial" charset="0"/>
                </a:endParaRPr>
              </a:p>
            </p:txBody>
          </p:sp>
          <p:grpSp>
            <p:nvGrpSpPr>
              <p:cNvPr id="2" name="グループ化 1"/>
              <p:cNvGrpSpPr/>
              <p:nvPr/>
            </p:nvGrpSpPr>
            <p:grpSpPr>
              <a:xfrm>
                <a:off x="1457626" y="1196752"/>
                <a:ext cx="5490638" cy="1961950"/>
                <a:chOff x="1125148" y="1196752"/>
                <a:chExt cx="5490638" cy="196195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148" y="1196752"/>
                  <a:ext cx="2942278" cy="1958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39" y="1196752"/>
                  <a:ext cx="2125447" cy="19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a:spLocks noChangeArrowheads="1"/>
            </p:cNvSpPr>
            <p:nvPr/>
          </p:nvSpPr>
          <p:spPr bwMode="auto">
            <a:xfrm>
              <a:off x="6094917" y="3513202"/>
              <a:ext cx="1489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b="1" i="1" dirty="0" smtClean="0">
                  <a:solidFill>
                    <a:srgbClr val="2F8B20"/>
                  </a:solidFill>
                  <a:latin typeface="Arial" charset="0"/>
                </a:rPr>
                <a:t>UTC-PD</a:t>
              </a:r>
              <a:endParaRPr lang="en-US" altLang="ja-JP" sz="2000" b="1" i="1" dirty="0">
                <a:solidFill>
                  <a:srgbClr val="2F8B20"/>
                </a:solidFill>
                <a:latin typeface="Arial" charset="0"/>
              </a:endParaRPr>
            </a:p>
          </p:txBody>
        </p:sp>
      </p:grpSp>
    </p:spTree>
    <p:extLst>
      <p:ext uri="{BB962C8B-B14F-4D97-AF65-F5344CB8AC3E}">
        <p14:creationId xmlns:p14="http://schemas.microsoft.com/office/powerpoint/2010/main" val="330544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fade">
                                      <p:cBhvr>
                                        <p:cTn id="1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247650" y="620688"/>
            <a:ext cx="8694738" cy="1008112"/>
          </a:xfrm>
          <a:ln>
            <a:noFill/>
            <a:miter lim="800000"/>
            <a:headEnd/>
            <a:tailEnd/>
          </a:ln>
        </p:spPr>
        <p:txBody>
          <a:bodyPr/>
          <a:lstStyle/>
          <a:p>
            <a:r>
              <a:rPr lang="en-US" altLang="ja-JP" sz="4000" kern="1200" dirty="0" smtClean="0">
                <a:solidFill>
                  <a:schemeClr val="tx1"/>
                </a:solidFill>
              </a:rPr>
              <a:t>THz-comb-referenced frequency measurement</a:t>
            </a:r>
            <a:endParaRPr lang="en-US" altLang="ja-JP" sz="4000" dirty="0" smtClean="0">
              <a:solidFill>
                <a:schemeClr val="tx1"/>
              </a:solidFill>
              <a:ea typeface="ＭＳ ゴシック" pitchFamily="1" charset="-128"/>
            </a:endParaRPr>
          </a:p>
        </p:txBody>
      </p:sp>
      <p:grpSp>
        <p:nvGrpSpPr>
          <p:cNvPr id="2" name="Group 4"/>
          <p:cNvGrpSpPr>
            <a:grpSpLocks/>
          </p:cNvGrpSpPr>
          <p:nvPr/>
        </p:nvGrpSpPr>
        <p:grpSpPr bwMode="auto">
          <a:xfrm>
            <a:off x="683568" y="5047135"/>
            <a:ext cx="7743824" cy="1046161"/>
            <a:chOff x="1200" y="3601"/>
            <a:chExt cx="4032" cy="659"/>
          </a:xfrm>
        </p:grpSpPr>
        <p:sp>
          <p:nvSpPr>
            <p:cNvPr id="7185" name="AutoShape 5"/>
            <p:cNvSpPr>
              <a:spLocks noChangeArrowheads="1"/>
            </p:cNvSpPr>
            <p:nvPr/>
          </p:nvSpPr>
          <p:spPr bwMode="auto">
            <a:xfrm>
              <a:off x="1200" y="3602"/>
              <a:ext cx="4032" cy="658"/>
            </a:xfrm>
            <a:prstGeom prst="roundRect">
              <a:avLst>
                <a:gd name="adj" fmla="val 16667"/>
              </a:avLst>
            </a:prstGeom>
            <a:solidFill>
              <a:schemeClr val="accent1">
                <a:lumMod val="40000"/>
                <a:lumOff val="60000"/>
                <a:alpha val="50195"/>
              </a:schemeClr>
            </a:solidFill>
            <a:ln w="9525">
              <a:solidFill>
                <a:schemeClr val="tx1"/>
              </a:solidFill>
              <a:round/>
              <a:headEnd/>
              <a:tailEnd/>
            </a:ln>
          </p:spPr>
          <p:txBody>
            <a:bodyPr wrap="none" anchor="ctr"/>
            <a:lstStyle/>
            <a:p>
              <a:endParaRPr lang="ja-JP" altLang="en-US" dirty="0"/>
            </a:p>
          </p:txBody>
        </p:sp>
        <p:sp>
          <p:nvSpPr>
            <p:cNvPr id="7186" name="Rectangle 6"/>
            <p:cNvSpPr>
              <a:spLocks noChangeArrowheads="1"/>
            </p:cNvSpPr>
            <p:nvPr/>
          </p:nvSpPr>
          <p:spPr bwMode="auto">
            <a:xfrm>
              <a:off x="1282" y="3684"/>
              <a:ext cx="204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err="1" smtClean="0">
                  <a:latin typeface="Arial" charset="0"/>
                </a:rPr>
                <a:t>f</a:t>
              </a:r>
              <a:r>
                <a:rPr lang="en-US" altLang="ja-JP" sz="4000" baseline="-25000" dirty="0" err="1" smtClean="0">
                  <a:latin typeface="Arial" charset="0"/>
                </a:rPr>
                <a:t>THz</a:t>
              </a:r>
              <a:r>
                <a:rPr lang="en-US" altLang="ja-JP" sz="4000" dirty="0" smtClean="0">
                  <a:latin typeface="Arial" charset="0"/>
                </a:rPr>
                <a:t>=</a:t>
              </a:r>
              <a:r>
                <a:rPr lang="en-US" altLang="ja-JP" sz="4000" dirty="0" err="1" smtClean="0">
                  <a:latin typeface="Arial" charset="0"/>
                </a:rPr>
                <a:t>mf</a:t>
              </a:r>
              <a:r>
                <a:rPr lang="en-US" altLang="ja-JP" sz="4000" baseline="-25000" dirty="0" err="1" smtClean="0">
                  <a:latin typeface="Arial" charset="0"/>
                </a:rPr>
                <a:t>rep</a:t>
              </a:r>
              <a:r>
                <a:rPr lang="en-US" altLang="ja-JP" sz="4000" dirty="0" smtClean="0">
                  <a:latin typeface="Arial" charset="0"/>
                </a:rPr>
                <a:t> </a:t>
              </a:r>
              <a:r>
                <a:rPr lang="en-US" altLang="ja-JP" sz="4000" dirty="0">
                  <a:latin typeface="Arial" charset="0"/>
                </a:rPr>
                <a:t>± </a:t>
              </a:r>
              <a:r>
                <a:rPr lang="en-US" altLang="ja-JP" sz="4000" dirty="0" err="1" smtClean="0">
                  <a:latin typeface="Arial" charset="0"/>
                </a:rPr>
                <a:t>f</a:t>
              </a:r>
              <a:r>
                <a:rPr lang="en-US" altLang="ja-JP" sz="4000" baseline="-25000" dirty="0" err="1" smtClean="0">
                  <a:latin typeface="Arial" charset="0"/>
                </a:rPr>
                <a:t>beat</a:t>
              </a:r>
              <a:endParaRPr lang="en-US" altLang="ja-JP" sz="4000" dirty="0">
                <a:latin typeface="Arial" charset="0"/>
              </a:endParaRPr>
            </a:p>
          </p:txBody>
        </p:sp>
        <p:sp>
          <p:nvSpPr>
            <p:cNvPr id="7187" name="Rectangle 7"/>
            <p:cNvSpPr>
              <a:spLocks noChangeArrowheads="1"/>
            </p:cNvSpPr>
            <p:nvPr/>
          </p:nvSpPr>
          <p:spPr bwMode="auto">
            <a:xfrm>
              <a:off x="3361" y="3601"/>
              <a:ext cx="1753"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5000"/>
                </a:lnSpc>
              </a:pPr>
              <a:r>
                <a:rPr lang="en-US" altLang="ja-JP" sz="2400" i="1" dirty="0">
                  <a:latin typeface="Arial" charset="0"/>
                </a:rPr>
                <a:t>m: order of comb mode</a:t>
              </a:r>
            </a:p>
            <a:p>
              <a:pPr>
                <a:lnSpc>
                  <a:spcPct val="85000"/>
                </a:lnSpc>
              </a:pPr>
              <a:r>
                <a:rPr lang="en-US" altLang="ja-JP" sz="2400" i="1" dirty="0" err="1" smtClean="0">
                  <a:latin typeface="Arial" charset="0"/>
                </a:rPr>
                <a:t>f</a:t>
              </a:r>
              <a:r>
                <a:rPr lang="en-US" altLang="ja-JP" sz="2400" i="1" baseline="-25000" dirty="0" err="1" smtClean="0">
                  <a:latin typeface="Arial" charset="0"/>
                </a:rPr>
                <a:t>rep</a:t>
              </a:r>
              <a:r>
                <a:rPr lang="en-US" altLang="ja-JP" sz="2400" i="1" dirty="0" smtClean="0">
                  <a:latin typeface="Arial" charset="0"/>
                </a:rPr>
                <a:t>: </a:t>
              </a:r>
              <a:r>
                <a:rPr lang="en-US" altLang="ja-JP" sz="2400" i="1" dirty="0">
                  <a:latin typeface="Arial" charset="0"/>
                </a:rPr>
                <a:t>ML frequency</a:t>
              </a:r>
            </a:p>
            <a:p>
              <a:pPr>
                <a:lnSpc>
                  <a:spcPct val="85000"/>
                </a:lnSpc>
              </a:pPr>
              <a:r>
                <a:rPr lang="en-US" altLang="ja-JP" sz="2400" i="1" dirty="0" err="1" smtClean="0">
                  <a:latin typeface="Arial" charset="0"/>
                </a:rPr>
                <a:t>f</a:t>
              </a:r>
              <a:r>
                <a:rPr lang="en-US" altLang="ja-JP" sz="2400" i="1" baseline="-25000" dirty="0" err="1" smtClean="0">
                  <a:latin typeface="Arial" charset="0"/>
                </a:rPr>
                <a:t>beat</a:t>
              </a:r>
              <a:r>
                <a:rPr lang="en-US" altLang="ja-JP" sz="2400" i="1" dirty="0" smtClean="0">
                  <a:latin typeface="Arial" charset="0"/>
                </a:rPr>
                <a:t>: </a:t>
              </a:r>
              <a:r>
                <a:rPr lang="en-US" altLang="ja-JP" sz="2400" i="1" dirty="0">
                  <a:latin typeface="Arial" charset="0"/>
                </a:rPr>
                <a:t>beat frequency</a:t>
              </a:r>
            </a:p>
          </p:txBody>
        </p:sp>
      </p:grpSp>
      <p:sp>
        <p:nvSpPr>
          <p:cNvPr id="7174" name="Text Box 9"/>
          <p:cNvSpPr txBox="1">
            <a:spLocks noChangeArrowheads="1"/>
          </p:cNvSpPr>
          <p:nvPr/>
        </p:nvSpPr>
        <p:spPr bwMode="auto">
          <a:xfrm>
            <a:off x="247650" y="6167045"/>
            <a:ext cx="889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S. Yokoyama </a:t>
            </a:r>
            <a:r>
              <a:rPr lang="en-US" altLang="ja-JP" sz="1800" i="1" dirty="0">
                <a:solidFill>
                  <a:srgbClr val="800080"/>
                </a:solidFill>
                <a:latin typeface="Arial" charset="0"/>
              </a:rPr>
              <a:t>et 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16</a:t>
            </a:r>
            <a:r>
              <a:rPr lang="en-US" altLang="ja-JP" sz="1800" i="1" dirty="0">
                <a:solidFill>
                  <a:srgbClr val="800080"/>
                </a:solidFill>
                <a:latin typeface="Arial" charset="0"/>
              </a:rPr>
              <a:t>, </a:t>
            </a:r>
            <a:r>
              <a:rPr lang="en-US" altLang="ja-JP" sz="1800" i="1" dirty="0" smtClean="0">
                <a:solidFill>
                  <a:srgbClr val="800080"/>
                </a:solidFill>
                <a:latin typeface="Arial" charset="0"/>
              </a:rPr>
              <a:t>13052</a:t>
            </a:r>
            <a:r>
              <a:rPr lang="en-US" altLang="ja-JP" sz="1800" i="1" dirty="0">
                <a:solidFill>
                  <a:srgbClr val="800080"/>
                </a:solidFill>
                <a:latin typeface="Arial" charset="0"/>
              </a:rPr>
              <a:t>-13061 (2008)</a:t>
            </a:r>
            <a:r>
              <a:rPr lang="en-US" altLang="ja-JP" sz="1800" i="1" dirty="0" smtClean="0">
                <a:solidFill>
                  <a:srgbClr val="800080"/>
                </a:solidFill>
                <a:latin typeface="Arial" charset="0"/>
              </a:rPr>
              <a:t>.</a:t>
            </a:r>
          </a:p>
          <a:p>
            <a:pPr eaLnBrk="1" hangingPunct="1"/>
            <a:r>
              <a:rPr lang="en-US" altLang="ja-JP" sz="1800" i="1" dirty="0">
                <a:solidFill>
                  <a:srgbClr val="800080"/>
                </a:solidFill>
                <a:latin typeface="Arial" charset="0"/>
              </a:rPr>
              <a:t>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sp>
        <p:nvSpPr>
          <p:cNvPr id="14" name="円/楕円 13"/>
          <p:cNvSpPr/>
          <p:nvPr/>
        </p:nvSpPr>
        <p:spPr bwMode="auto">
          <a:xfrm>
            <a:off x="1835696" y="5291559"/>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5" name="円/楕円 14"/>
          <p:cNvSpPr/>
          <p:nvPr/>
        </p:nvSpPr>
        <p:spPr bwMode="auto">
          <a:xfrm>
            <a:off x="3131840" y="5291559"/>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grpSp>
        <p:nvGrpSpPr>
          <p:cNvPr id="10" name="グループ化 9"/>
          <p:cNvGrpSpPr/>
          <p:nvPr/>
        </p:nvGrpSpPr>
        <p:grpSpPr>
          <a:xfrm>
            <a:off x="304800" y="1978893"/>
            <a:ext cx="8637588" cy="2962275"/>
            <a:chOff x="304800" y="1556792"/>
            <a:chExt cx="8637588" cy="2962275"/>
          </a:xfrm>
        </p:grpSpPr>
        <p:grpSp>
          <p:nvGrpSpPr>
            <p:cNvPr id="8" name="グループ化 7"/>
            <p:cNvGrpSpPr/>
            <p:nvPr/>
          </p:nvGrpSpPr>
          <p:grpSpPr>
            <a:xfrm>
              <a:off x="304800" y="1556792"/>
              <a:ext cx="8637588" cy="2962275"/>
              <a:chOff x="304800" y="1556792"/>
              <a:chExt cx="8637588" cy="2962275"/>
            </a:xfrm>
          </p:grpSpPr>
          <p:grpSp>
            <p:nvGrpSpPr>
              <p:cNvPr id="6" name="グループ化 5"/>
              <p:cNvGrpSpPr/>
              <p:nvPr/>
            </p:nvGrpSpPr>
            <p:grpSpPr>
              <a:xfrm>
                <a:off x="304800" y="1556792"/>
                <a:ext cx="8637588" cy="2962275"/>
                <a:chOff x="304800" y="1556792"/>
                <a:chExt cx="8637588" cy="2962275"/>
              </a:xfrm>
            </p:grpSpPr>
            <p:grpSp>
              <p:nvGrpSpPr>
                <p:cNvPr id="4" name="グループ化 3"/>
                <p:cNvGrpSpPr/>
                <p:nvPr/>
              </p:nvGrpSpPr>
              <p:grpSpPr>
                <a:xfrm>
                  <a:off x="304800" y="1556792"/>
                  <a:ext cx="8637588" cy="2962275"/>
                  <a:chOff x="304800" y="1419225"/>
                  <a:chExt cx="8637588" cy="2962275"/>
                </a:xfrm>
              </p:grpSpPr>
              <p:pic>
                <p:nvPicPr>
                  <p:cNvPr id="7170" name="Picture 21" descr="princi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19225"/>
                    <a:ext cx="86375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688976" y="1551409"/>
                    <a:ext cx="470756" cy="261610"/>
                  </a:xfrm>
                  <a:prstGeom prst="rect">
                    <a:avLst/>
                  </a:prstGeom>
                  <a:solidFill>
                    <a:schemeClr val="bg1"/>
                  </a:solidFill>
                </p:spPr>
                <p:txBody>
                  <a:bodyPr wrap="square" rtlCol="0">
                    <a:spAutoFit/>
                  </a:bodyPr>
                  <a:lstStyle/>
                  <a:p>
                    <a:r>
                      <a:rPr kumimoji="1" lang="en-US" altLang="ja-JP" sz="1100" dirty="0" err="1" smtClean="0">
                        <a:solidFill>
                          <a:srgbClr val="008000"/>
                        </a:solidFill>
                      </a:rPr>
                      <a:t>f</a:t>
                    </a:r>
                    <a:r>
                      <a:rPr kumimoji="1" lang="en-US" altLang="ja-JP" sz="1100" baseline="-25000" dirty="0" err="1" smtClean="0">
                        <a:solidFill>
                          <a:srgbClr val="008000"/>
                        </a:solidFill>
                      </a:rPr>
                      <a:t>THz</a:t>
                    </a:r>
                    <a:endParaRPr kumimoji="1" lang="ja-JP" altLang="en-US" sz="1100" dirty="0">
                      <a:solidFill>
                        <a:srgbClr val="008000"/>
                      </a:solidFill>
                    </a:endParaRPr>
                  </a:p>
                </p:txBody>
              </p:sp>
              <p:sp>
                <p:nvSpPr>
                  <p:cNvPr id="11" name="テキスト ボックス 10"/>
                  <p:cNvSpPr txBox="1"/>
                  <p:nvPr/>
                </p:nvSpPr>
                <p:spPr>
                  <a:xfrm>
                    <a:off x="788876" y="1628800"/>
                    <a:ext cx="470756" cy="261610"/>
                  </a:xfrm>
                  <a:prstGeom prst="rect">
                    <a:avLst/>
                  </a:prstGeom>
                  <a:solidFill>
                    <a:schemeClr val="bg1"/>
                  </a:solidFill>
                </p:spPr>
                <p:txBody>
                  <a:bodyPr wrap="square" rtlCol="0">
                    <a:spAutoFit/>
                  </a:bodyPr>
                  <a:lstStyle/>
                  <a:p>
                    <a:endParaRPr kumimoji="1" lang="ja-JP" altLang="en-US" sz="1100" dirty="0">
                      <a:solidFill>
                        <a:srgbClr val="008000"/>
                      </a:solidFill>
                    </a:endParaRPr>
                  </a:p>
                </p:txBody>
              </p:sp>
              <p:sp>
                <p:nvSpPr>
                  <p:cNvPr id="12" name="テキスト ボックス 11"/>
                  <p:cNvSpPr txBox="1"/>
                  <p:nvPr/>
                </p:nvSpPr>
                <p:spPr>
                  <a:xfrm>
                    <a:off x="7156039" y="2906854"/>
                    <a:ext cx="1107746" cy="338554"/>
                  </a:xfrm>
                  <a:prstGeom prst="rect">
                    <a:avLst/>
                  </a:prstGeom>
                  <a:solidFill>
                    <a:srgbClr val="009900"/>
                  </a:solidFill>
                </p:spPr>
                <p:txBody>
                  <a:bodyPr wrap="square" rtlCol="0">
                    <a:spAutoFit/>
                  </a:bodyPr>
                  <a:lstStyle/>
                  <a:p>
                    <a:pPr algn="ctr"/>
                    <a:r>
                      <a:rPr kumimoji="1" lang="en-US" altLang="ja-JP" sz="1600" dirty="0" err="1" smtClean="0">
                        <a:solidFill>
                          <a:schemeClr val="bg1"/>
                        </a:solidFill>
                      </a:rPr>
                      <a:t>f</a:t>
                    </a:r>
                    <a:r>
                      <a:rPr kumimoji="1" lang="en-US" altLang="ja-JP" sz="1600" baseline="-25000" dirty="0" err="1" smtClean="0">
                        <a:solidFill>
                          <a:schemeClr val="bg1"/>
                        </a:solidFill>
                      </a:rPr>
                      <a:t>THz</a:t>
                    </a:r>
                    <a:r>
                      <a:rPr kumimoji="1" lang="en-US" altLang="ja-JP" sz="1600" dirty="0" smtClean="0">
                        <a:solidFill>
                          <a:schemeClr val="bg1"/>
                        </a:solidFill>
                      </a:rPr>
                      <a:t>=</a:t>
                    </a:r>
                    <a:r>
                      <a:rPr kumimoji="1" lang="en-US" altLang="ja-JP" sz="1600" dirty="0" err="1" smtClean="0">
                        <a:solidFill>
                          <a:schemeClr val="bg1"/>
                        </a:solidFill>
                      </a:rPr>
                      <a:t>mf+f</a:t>
                    </a:r>
                    <a:r>
                      <a:rPr kumimoji="1" lang="en-US" altLang="ja-JP" sz="1600" baseline="-25000" dirty="0" err="1" smtClean="0">
                        <a:solidFill>
                          <a:schemeClr val="bg1"/>
                        </a:solidFill>
                      </a:rPr>
                      <a:t>b</a:t>
                    </a:r>
                    <a:endParaRPr kumimoji="1" lang="ja-JP" altLang="en-US" sz="1600" dirty="0">
                      <a:solidFill>
                        <a:schemeClr val="bg1"/>
                      </a:solidFill>
                    </a:endParaRPr>
                  </a:p>
                </p:txBody>
              </p:sp>
            </p:grpSp>
            <p:sp>
              <p:nvSpPr>
                <p:cNvPr id="5" name="正方形/長方形 4"/>
                <p:cNvSpPr/>
                <p:nvPr/>
              </p:nvSpPr>
              <p:spPr bwMode="auto">
                <a:xfrm>
                  <a:off x="2460016" y="4125330"/>
                  <a:ext cx="176305"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3" name="正方形/長方形 22"/>
                <p:cNvSpPr/>
                <p:nvPr/>
              </p:nvSpPr>
              <p:spPr bwMode="auto">
                <a:xfrm>
                  <a:off x="3219992" y="2204864"/>
                  <a:ext cx="176305"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7" name="テキスト ボックス 6"/>
              <p:cNvSpPr txBox="1"/>
              <p:nvPr/>
            </p:nvSpPr>
            <p:spPr>
              <a:xfrm>
                <a:off x="2946260" y="2132100"/>
                <a:ext cx="468052" cy="338554"/>
              </a:xfrm>
              <a:prstGeom prst="rect">
                <a:avLst/>
              </a:prstGeom>
              <a:noFill/>
            </p:spPr>
            <p:txBody>
              <a:bodyPr wrap="square" rtlCol="0">
                <a:spAutoFit/>
              </a:bodyPr>
              <a:lstStyle/>
              <a:p>
                <a:r>
                  <a:rPr kumimoji="1" lang="en-US" altLang="ja-JP" sz="1600" dirty="0" err="1" smtClean="0">
                    <a:solidFill>
                      <a:srgbClr val="00B0F0"/>
                    </a:solidFill>
                  </a:rPr>
                  <a:t>f</a:t>
                </a:r>
                <a:r>
                  <a:rPr kumimoji="1" lang="en-US" altLang="ja-JP" sz="1600" baseline="-25000" dirty="0" err="1" smtClean="0">
                    <a:solidFill>
                      <a:srgbClr val="00B0F0"/>
                    </a:solidFill>
                  </a:rPr>
                  <a:t>rep</a:t>
                </a:r>
                <a:endParaRPr kumimoji="1" lang="ja-JP" altLang="en-US" sz="1600" baseline="-25000" dirty="0">
                  <a:solidFill>
                    <a:srgbClr val="00B0F0"/>
                  </a:solidFill>
                </a:endParaRPr>
              </a:p>
            </p:txBody>
          </p:sp>
          <p:sp>
            <p:nvSpPr>
              <p:cNvPr id="26" name="テキスト ボックス 25"/>
              <p:cNvSpPr txBox="1"/>
              <p:nvPr/>
            </p:nvSpPr>
            <p:spPr>
              <a:xfrm>
                <a:off x="2333162" y="4058355"/>
                <a:ext cx="576064" cy="338554"/>
              </a:xfrm>
              <a:prstGeom prst="rect">
                <a:avLst/>
              </a:prstGeom>
              <a:noFill/>
            </p:spPr>
            <p:txBody>
              <a:bodyPr wrap="square" rtlCol="0">
                <a:spAutoFit/>
              </a:bodyPr>
              <a:lstStyle/>
              <a:p>
                <a:r>
                  <a:rPr kumimoji="1" lang="en-US" altLang="ja-JP" sz="1600" dirty="0" err="1" smtClean="0">
                    <a:solidFill>
                      <a:srgbClr val="00B0F0"/>
                    </a:solidFill>
                  </a:rPr>
                  <a:t>f</a:t>
                </a:r>
                <a:r>
                  <a:rPr lang="en-US" altLang="ja-JP" sz="1600" baseline="-25000" dirty="0" err="1" smtClean="0">
                    <a:solidFill>
                      <a:srgbClr val="00B0F0"/>
                    </a:solidFill>
                  </a:rPr>
                  <a:t>beat</a:t>
                </a:r>
                <a:endParaRPr kumimoji="1" lang="ja-JP" altLang="en-US" sz="1600" baseline="-25000" dirty="0">
                  <a:solidFill>
                    <a:srgbClr val="00B0F0"/>
                  </a:solidFill>
                </a:endParaRPr>
              </a:p>
            </p:txBody>
          </p:sp>
        </p:grpSp>
        <p:sp>
          <p:nvSpPr>
            <p:cNvPr id="9" name="正方形/長方形 8"/>
            <p:cNvSpPr/>
            <p:nvPr/>
          </p:nvSpPr>
          <p:spPr bwMode="auto">
            <a:xfrm>
              <a:off x="4211398" y="3574306"/>
              <a:ext cx="72008" cy="2147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9" name="テキスト ボックス 28"/>
            <p:cNvSpPr txBox="1"/>
            <p:nvPr/>
          </p:nvSpPr>
          <p:spPr>
            <a:xfrm>
              <a:off x="4188051" y="3508906"/>
              <a:ext cx="468052" cy="307777"/>
            </a:xfrm>
            <a:prstGeom prst="rect">
              <a:avLst/>
            </a:prstGeom>
            <a:noFill/>
          </p:spPr>
          <p:txBody>
            <a:bodyPr wrap="square" rtlCol="0">
              <a:spAutoFit/>
            </a:bodyPr>
            <a:lstStyle/>
            <a:p>
              <a:r>
                <a:rPr kumimoji="1" lang="en-US" altLang="ja-JP" sz="1400" dirty="0" err="1" smtClean="0">
                  <a:solidFill>
                    <a:srgbClr val="FF0000"/>
                  </a:solidFill>
                </a:rPr>
                <a:t>f</a:t>
              </a:r>
              <a:r>
                <a:rPr kumimoji="1" lang="en-US" altLang="ja-JP" sz="1400" baseline="-25000" dirty="0" err="1" smtClean="0">
                  <a:solidFill>
                    <a:srgbClr val="FF0000"/>
                  </a:solidFill>
                </a:rPr>
                <a:t>rep</a:t>
              </a:r>
              <a:endParaRPr kumimoji="1" lang="ja-JP" altLang="en-US" sz="1400" baseline="-25000" dirty="0">
                <a:solidFill>
                  <a:srgbClr val="FF0000"/>
                </a:solidFill>
              </a:endParaRPr>
            </a:p>
          </p:txBody>
        </p:sp>
      </p:grpSp>
      <p:sp>
        <p:nvSpPr>
          <p:cNvPr id="7172" name="Rectangle 3"/>
          <p:cNvSpPr>
            <a:spLocks noChangeArrowheads="1"/>
          </p:cNvSpPr>
          <p:nvPr/>
        </p:nvSpPr>
        <p:spPr bwMode="auto">
          <a:xfrm>
            <a:off x="6011863" y="1737717"/>
            <a:ext cx="1979612"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400" dirty="0">
                <a:solidFill>
                  <a:schemeClr val="bg1"/>
                </a:solidFill>
                <a:latin typeface="Arial" charset="0"/>
              </a:rPr>
              <a:t>Freq. domain</a:t>
            </a:r>
          </a:p>
        </p:txBody>
      </p:sp>
    </p:spTree>
    <p:extLst>
      <p:ext uri="{BB962C8B-B14F-4D97-AF65-F5344CB8AC3E}">
        <p14:creationId xmlns:p14="http://schemas.microsoft.com/office/powerpoint/2010/main" val="4235624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3" name="Picture 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076560"/>
            <a:ext cx="4499098" cy="21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4" name="AutoShape 2"/>
          <p:cNvSpPr>
            <a:spLocks noChangeArrowheads="1"/>
          </p:cNvSpPr>
          <p:nvPr/>
        </p:nvSpPr>
        <p:spPr bwMode="auto">
          <a:xfrm>
            <a:off x="107504" y="5583238"/>
            <a:ext cx="8928992" cy="1154112"/>
          </a:xfrm>
          <a:prstGeom prst="roundRect">
            <a:avLst>
              <a:gd name="adj" fmla="val 16667"/>
            </a:avLst>
          </a:prstGeom>
          <a:solidFill>
            <a:schemeClr val="accent1">
              <a:lumMod val="40000"/>
              <a:lumOff val="60000"/>
              <a:alpha val="50195"/>
            </a:schemeClr>
          </a:solidFill>
          <a:ln w="9525">
            <a:solidFill>
              <a:schemeClr val="tx1"/>
            </a:solidFill>
            <a:round/>
            <a:headEnd/>
            <a:tailEnd/>
          </a:ln>
        </p:spPr>
        <p:txBody>
          <a:bodyPr wrap="none" anchor="ctr"/>
          <a:lstStyle/>
          <a:p>
            <a:endParaRPr lang="ja-JP" altLang="en-US"/>
          </a:p>
        </p:txBody>
      </p:sp>
      <p:sp>
        <p:nvSpPr>
          <p:cNvPr id="8195" name="Rectangle 3"/>
          <p:cNvSpPr>
            <a:spLocks noGrp="1" noChangeArrowheads="1"/>
          </p:cNvSpPr>
          <p:nvPr>
            <p:ph type="title" idx="4294967295"/>
          </p:nvPr>
        </p:nvSpPr>
        <p:spPr>
          <a:xfrm>
            <a:off x="0" y="564803"/>
            <a:ext cx="9144000" cy="415925"/>
          </a:xfrm>
        </p:spPr>
        <p:txBody>
          <a:bodyPr/>
          <a:lstStyle/>
          <a:p>
            <a:r>
              <a:rPr lang="en-US" altLang="ja-JP" kern="1200" dirty="0" smtClean="0">
                <a:solidFill>
                  <a:schemeClr val="tx1"/>
                </a:solidFill>
              </a:rPr>
              <a:t>Determination of m and sign of </a:t>
            </a:r>
            <a:r>
              <a:rPr lang="en-US" altLang="ja-JP" kern="1200" dirty="0" err="1" smtClean="0">
                <a:solidFill>
                  <a:schemeClr val="tx1"/>
                </a:solidFill>
              </a:rPr>
              <a:t>f</a:t>
            </a:r>
            <a:r>
              <a:rPr lang="en-US" altLang="ja-JP" kern="1200" baseline="-25000" dirty="0" err="1" smtClean="0">
                <a:solidFill>
                  <a:schemeClr val="tx1"/>
                </a:solidFill>
              </a:rPr>
              <a:t>beat</a:t>
            </a:r>
            <a:endParaRPr lang="en-US" altLang="ja-JP" baseline="-25000" dirty="0" smtClean="0">
              <a:solidFill>
                <a:schemeClr val="tx1"/>
              </a:solidFill>
            </a:endParaRPr>
          </a:p>
        </p:txBody>
      </p:sp>
      <p:sp>
        <p:nvSpPr>
          <p:cNvPr id="8197" name="Rectangle 6"/>
          <p:cNvSpPr>
            <a:spLocks noChangeArrowheads="1"/>
          </p:cNvSpPr>
          <p:nvPr/>
        </p:nvSpPr>
        <p:spPr bwMode="auto">
          <a:xfrm>
            <a:off x="5201976" y="1609521"/>
            <a:ext cx="3402472"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en-US" altLang="ja-JP" sz="2400" dirty="0" smtClean="0">
                <a:solidFill>
                  <a:schemeClr val="bg1"/>
                </a:solidFill>
                <a:latin typeface="Arial" charset="0"/>
              </a:rPr>
              <a:t>Measurement of f</a:t>
            </a:r>
            <a:r>
              <a:rPr lang="en-US" altLang="ja-JP" sz="2400" baseline="-25000" dirty="0" smtClean="0">
                <a:solidFill>
                  <a:schemeClr val="bg1"/>
                </a:solidFill>
                <a:latin typeface="Arial" charset="0"/>
              </a:rPr>
              <a:t>rep1</a:t>
            </a:r>
            <a:r>
              <a:rPr lang="en-US" altLang="ja-JP" sz="2400" dirty="0" smtClean="0">
                <a:solidFill>
                  <a:schemeClr val="bg1"/>
                </a:solidFill>
                <a:latin typeface="Arial" charset="0"/>
              </a:rPr>
              <a:t> and f</a:t>
            </a:r>
            <a:r>
              <a:rPr lang="en-US" altLang="ja-JP" sz="2400" baseline="-25000" dirty="0" smtClean="0">
                <a:solidFill>
                  <a:schemeClr val="bg1"/>
                </a:solidFill>
                <a:latin typeface="Arial" charset="0"/>
              </a:rPr>
              <a:t>beat1</a:t>
            </a:r>
            <a:endParaRPr lang="en-US" altLang="ja-JP" sz="2400" dirty="0">
              <a:solidFill>
                <a:schemeClr val="bg1"/>
              </a:solidFill>
              <a:latin typeface="Arial" charset="0"/>
            </a:endParaRPr>
          </a:p>
        </p:txBody>
      </p:sp>
      <p:sp>
        <p:nvSpPr>
          <p:cNvPr id="8198" name="Rectangle 7"/>
          <p:cNvSpPr>
            <a:spLocks noChangeArrowheads="1"/>
          </p:cNvSpPr>
          <p:nvPr/>
        </p:nvSpPr>
        <p:spPr bwMode="auto">
          <a:xfrm>
            <a:off x="5201977" y="4201809"/>
            <a:ext cx="3402471"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en-US" altLang="ja-JP" sz="2400" dirty="0" smtClean="0">
                <a:solidFill>
                  <a:schemeClr val="bg1"/>
                </a:solidFill>
                <a:latin typeface="Arial" charset="0"/>
              </a:rPr>
              <a:t>Measurement of f</a:t>
            </a:r>
            <a:r>
              <a:rPr lang="en-US" altLang="ja-JP" sz="2400" baseline="-25000" dirty="0" smtClean="0">
                <a:solidFill>
                  <a:schemeClr val="bg1"/>
                </a:solidFill>
                <a:latin typeface="Arial" charset="0"/>
              </a:rPr>
              <a:t>rep2</a:t>
            </a:r>
            <a:r>
              <a:rPr lang="en-US" altLang="ja-JP" sz="2400" dirty="0" smtClean="0">
                <a:solidFill>
                  <a:schemeClr val="bg1"/>
                </a:solidFill>
                <a:latin typeface="Arial" charset="0"/>
              </a:rPr>
              <a:t> and f</a:t>
            </a:r>
            <a:r>
              <a:rPr lang="en-US" altLang="ja-JP" sz="2400" baseline="-25000" dirty="0" smtClean="0">
                <a:solidFill>
                  <a:schemeClr val="bg1"/>
                </a:solidFill>
                <a:latin typeface="Arial" charset="0"/>
              </a:rPr>
              <a:t>beat2</a:t>
            </a:r>
            <a:endParaRPr lang="en-US" altLang="ja-JP" sz="2400" dirty="0">
              <a:solidFill>
                <a:schemeClr val="bg1"/>
              </a:solidFill>
              <a:latin typeface="Arial" charset="0"/>
            </a:endParaRPr>
          </a:p>
        </p:txBody>
      </p:sp>
      <p:graphicFrame>
        <p:nvGraphicFramePr>
          <p:cNvPr id="8199" name="Object 2"/>
          <p:cNvGraphicFramePr>
            <a:graphicFrameLocks noChangeAspect="1"/>
          </p:cNvGraphicFramePr>
          <p:nvPr>
            <p:extLst>
              <p:ext uri="{D42A27DB-BD31-4B8C-83A1-F6EECF244321}">
                <p14:modId xmlns:p14="http://schemas.microsoft.com/office/powerpoint/2010/main" val="3548453981"/>
              </p:ext>
            </p:extLst>
          </p:nvPr>
        </p:nvGraphicFramePr>
        <p:xfrm>
          <a:off x="5201977" y="2557835"/>
          <a:ext cx="3413125" cy="1519237"/>
        </p:xfrm>
        <a:graphic>
          <a:graphicData uri="http://schemas.openxmlformats.org/presentationml/2006/ole">
            <mc:AlternateContent xmlns:mc="http://schemas.openxmlformats.org/markup-compatibility/2006">
              <mc:Choice xmlns:v="urn:schemas-microsoft-com:vml" Requires="v">
                <p:oleObj spid="_x0000_s10175" name="数式" r:id="rId5" imgW="1143000" imgH="507960" progId="Equation.3">
                  <p:embed/>
                </p:oleObj>
              </mc:Choice>
              <mc:Fallback>
                <p:oleObj name="数式" r:id="rId5" imgW="1143000" imgH="507960" progId="Equation.3">
                  <p:embed/>
                  <p:pic>
                    <p:nvPicPr>
                      <p:cNvPr id="0" name=""/>
                      <p:cNvPicPr>
                        <a:picLocks noChangeAspect="1" noChangeArrowheads="1"/>
                      </p:cNvPicPr>
                      <p:nvPr/>
                    </p:nvPicPr>
                    <p:blipFill>
                      <a:blip r:embed="rId6"/>
                      <a:srcRect/>
                      <a:stretch>
                        <a:fillRect/>
                      </a:stretch>
                    </p:blipFill>
                    <p:spPr bwMode="auto">
                      <a:xfrm>
                        <a:off x="5201977" y="2557835"/>
                        <a:ext cx="3413125" cy="1519237"/>
                      </a:xfrm>
                      <a:prstGeom prst="rect">
                        <a:avLst/>
                      </a:prstGeom>
                      <a:solidFill>
                        <a:schemeClr val="accent1">
                          <a:lumMod val="20000"/>
                          <a:lumOff val="80000"/>
                        </a:schemeClr>
                      </a:solidFill>
                      <a:ln>
                        <a:noFill/>
                      </a:ln>
                      <a:extLst/>
                    </p:spPr>
                  </p:pic>
                </p:oleObj>
              </mc:Fallback>
            </mc:AlternateContent>
          </a:graphicData>
        </a:graphic>
      </p:graphicFrame>
      <p:graphicFrame>
        <p:nvGraphicFramePr>
          <p:cNvPr id="8200" name="Object 3"/>
          <p:cNvGraphicFramePr>
            <a:graphicFrameLocks noChangeAspect="1"/>
          </p:cNvGraphicFramePr>
          <p:nvPr>
            <p:extLst>
              <p:ext uri="{D42A27DB-BD31-4B8C-83A1-F6EECF244321}">
                <p14:modId xmlns:p14="http://schemas.microsoft.com/office/powerpoint/2010/main" val="2078126993"/>
              </p:ext>
            </p:extLst>
          </p:nvPr>
        </p:nvGraphicFramePr>
        <p:xfrm>
          <a:off x="174501" y="5589240"/>
          <a:ext cx="8789987" cy="1206500"/>
        </p:xfrm>
        <a:graphic>
          <a:graphicData uri="http://schemas.openxmlformats.org/presentationml/2006/ole">
            <mc:AlternateContent xmlns:mc="http://schemas.openxmlformats.org/markup-compatibility/2006">
              <mc:Choice xmlns:v="urn:schemas-microsoft-com:vml" Requires="v">
                <p:oleObj spid="_x0000_s10176" name="数式" r:id="rId7" imgW="3517560" imgH="482400" progId="Equation.3">
                  <p:embed/>
                </p:oleObj>
              </mc:Choice>
              <mc:Fallback>
                <p:oleObj name="数式" r:id="rId7" imgW="3517560" imgH="482400" progId="Equation.3">
                  <p:embed/>
                  <p:pic>
                    <p:nvPicPr>
                      <p:cNvPr id="0" name=""/>
                      <p:cNvPicPr>
                        <a:picLocks noChangeAspect="1" noChangeArrowheads="1"/>
                      </p:cNvPicPr>
                      <p:nvPr/>
                    </p:nvPicPr>
                    <p:blipFill>
                      <a:blip r:embed="rId8"/>
                      <a:srcRect/>
                      <a:stretch>
                        <a:fillRect/>
                      </a:stretch>
                    </p:blipFill>
                    <p:spPr bwMode="auto">
                      <a:xfrm>
                        <a:off x="174501" y="5589240"/>
                        <a:ext cx="87899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円/楕円 1"/>
          <p:cNvSpPr/>
          <p:nvPr/>
        </p:nvSpPr>
        <p:spPr bwMode="auto">
          <a:xfrm>
            <a:off x="678826" y="2780928"/>
            <a:ext cx="710828" cy="36004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5" name="円/楕円 14"/>
          <p:cNvSpPr/>
          <p:nvPr/>
        </p:nvSpPr>
        <p:spPr bwMode="auto">
          <a:xfrm>
            <a:off x="986089" y="2084183"/>
            <a:ext cx="868722" cy="40871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9444" name="Picture 2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11" y="3452884"/>
            <a:ext cx="4674923" cy="197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円/楕円 18"/>
          <p:cNvSpPr/>
          <p:nvPr/>
        </p:nvSpPr>
        <p:spPr bwMode="auto">
          <a:xfrm>
            <a:off x="831226" y="4979510"/>
            <a:ext cx="710828" cy="36004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円/楕円 19"/>
          <p:cNvSpPr/>
          <p:nvPr/>
        </p:nvSpPr>
        <p:spPr bwMode="auto">
          <a:xfrm>
            <a:off x="1232739" y="3939450"/>
            <a:ext cx="868722" cy="40871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4" name="直線矢印コネクタ 3"/>
          <p:cNvCxnSpPr/>
          <p:nvPr/>
        </p:nvCxnSpPr>
        <p:spPr bwMode="auto">
          <a:xfrm>
            <a:off x="831226" y="3235823"/>
            <a:ext cx="284390" cy="703627"/>
          </a:xfrm>
          <a:prstGeom prst="straightConnector1">
            <a:avLst/>
          </a:prstGeom>
          <a:noFill/>
          <a:ln w="63500" cap="flat" cmpd="sng" algn="ctr">
            <a:solidFill>
              <a:schemeClr val="tx1"/>
            </a:solidFill>
            <a:prstDash val="solid"/>
            <a:round/>
            <a:headEnd type="none" w="med" len="med"/>
            <a:tailEnd type="arrow"/>
          </a:ln>
          <a:effectLst/>
        </p:spPr>
      </p:cxnSp>
      <p:cxnSp>
        <p:nvCxnSpPr>
          <p:cNvPr id="21" name="直線矢印コネクタ 20"/>
          <p:cNvCxnSpPr/>
          <p:nvPr/>
        </p:nvCxnSpPr>
        <p:spPr bwMode="auto">
          <a:xfrm>
            <a:off x="3347864" y="3144347"/>
            <a:ext cx="432048" cy="795103"/>
          </a:xfrm>
          <a:prstGeom prst="straightConnector1">
            <a:avLst/>
          </a:prstGeom>
          <a:noFill/>
          <a:ln w="63500" cap="flat" cmpd="sng" algn="ctr">
            <a:solidFill>
              <a:schemeClr val="tx1"/>
            </a:solidFill>
            <a:prstDash val="solid"/>
            <a:round/>
            <a:headEnd type="none" w="med" len="med"/>
            <a:tailEnd type="arrow"/>
          </a:ln>
          <a:effectLst/>
        </p:spPr>
      </p:cxnSp>
      <p:cxnSp>
        <p:nvCxnSpPr>
          <p:cNvPr id="22" name="直線矢印コネクタ 21"/>
          <p:cNvCxnSpPr/>
          <p:nvPr/>
        </p:nvCxnSpPr>
        <p:spPr bwMode="auto">
          <a:xfrm>
            <a:off x="2119277" y="3140968"/>
            <a:ext cx="0" cy="582458"/>
          </a:xfrm>
          <a:prstGeom prst="straightConnector1">
            <a:avLst/>
          </a:prstGeom>
          <a:noFill/>
          <a:ln w="63500" cap="flat" cmpd="sng" algn="ctr">
            <a:solidFill>
              <a:schemeClr val="tx1"/>
            </a:solidFill>
            <a:prstDash val="solid"/>
            <a:round/>
            <a:headEnd type="none" w="med" len="med"/>
            <a:tailEnd type="arrow"/>
          </a:ln>
          <a:effectLst/>
        </p:spPr>
      </p:cxnSp>
      <p:sp>
        <p:nvSpPr>
          <p:cNvPr id="24" name="コンテンツ プレースホルダー 3"/>
          <p:cNvSpPr txBox="1">
            <a:spLocks/>
          </p:cNvSpPr>
          <p:nvPr/>
        </p:nvSpPr>
        <p:spPr>
          <a:xfrm>
            <a:off x="467544" y="5589240"/>
            <a:ext cx="8208912" cy="1130803"/>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en-US" altLang="ja-JP" b="1" kern="0" dirty="0" smtClean="0">
                <a:solidFill>
                  <a:srgbClr val="FF0000"/>
                </a:solidFill>
              </a:rPr>
              <a:t>Assumption : </a:t>
            </a:r>
            <a:r>
              <a:rPr lang="en-US" altLang="ja-JP" b="1" kern="0" dirty="0" err="1" smtClean="0">
                <a:solidFill>
                  <a:srgbClr val="FF0000"/>
                </a:solidFill>
              </a:rPr>
              <a:t>f</a:t>
            </a:r>
            <a:r>
              <a:rPr lang="en-US" altLang="ja-JP" b="1" kern="0" baseline="-25000" dirty="0" err="1" smtClean="0">
                <a:solidFill>
                  <a:srgbClr val="FF0000"/>
                </a:solidFill>
              </a:rPr>
              <a:t>THz</a:t>
            </a:r>
            <a:r>
              <a:rPr lang="en-US" altLang="ja-JP" b="1" kern="0" dirty="0" smtClean="0">
                <a:solidFill>
                  <a:srgbClr val="FF0000"/>
                </a:solidFill>
              </a:rPr>
              <a:t> is sufficiently stable during measurements of f</a:t>
            </a:r>
            <a:r>
              <a:rPr lang="en-US" altLang="ja-JP" b="1" kern="0" baseline="-25000" dirty="0" smtClean="0">
                <a:solidFill>
                  <a:srgbClr val="FF0000"/>
                </a:solidFill>
              </a:rPr>
              <a:t>beat1</a:t>
            </a:r>
            <a:r>
              <a:rPr lang="en-US" altLang="ja-JP" b="1" kern="0" dirty="0" smtClean="0">
                <a:solidFill>
                  <a:srgbClr val="FF0000"/>
                </a:solidFill>
              </a:rPr>
              <a:t> and f</a:t>
            </a:r>
            <a:r>
              <a:rPr lang="en-US" altLang="ja-JP" b="1" kern="0" baseline="-25000" dirty="0" smtClean="0">
                <a:solidFill>
                  <a:srgbClr val="FF0000"/>
                </a:solidFill>
              </a:rPr>
              <a:t>beat2</a:t>
            </a:r>
            <a:r>
              <a:rPr lang="en-US" altLang="ja-JP" b="1" kern="0" dirty="0" smtClean="0">
                <a:solidFill>
                  <a:srgbClr val="FF0000"/>
                </a:solidFill>
              </a:rPr>
              <a:t> </a:t>
            </a:r>
            <a:endParaRPr lang="ja-JP" altLang="en-US" b="1" kern="0" dirty="0">
              <a:solidFill>
                <a:srgbClr val="FF0000"/>
              </a:solidFill>
            </a:endParaRPr>
          </a:p>
        </p:txBody>
      </p:sp>
      <p:sp>
        <p:nvSpPr>
          <p:cNvPr id="23" name="円/楕円 22"/>
          <p:cNvSpPr/>
          <p:nvPr/>
        </p:nvSpPr>
        <p:spPr bwMode="auto">
          <a:xfrm>
            <a:off x="1759237" y="3094979"/>
            <a:ext cx="720080" cy="67443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9707" name="Picture 49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3028" y="3068960"/>
            <a:ext cx="341688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46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fade">
                                      <p:cBhvr>
                                        <p:cTn id="13" dur="500"/>
                                        <p:tgtEl>
                                          <p:spTgt spid="819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444"/>
                                        </p:tgtEl>
                                        <p:attrNameLst>
                                          <p:attrName>style.visibility</p:attrName>
                                        </p:attrNameLst>
                                      </p:cBhvr>
                                      <p:to>
                                        <p:strVal val="visible"/>
                                      </p:to>
                                    </p:set>
                                    <p:animEffect transition="in" filter="fade">
                                      <p:cBhvr>
                                        <p:cTn id="18" dur="500"/>
                                        <p:tgtEl>
                                          <p:spTgt spid="944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198"/>
                                        </p:tgtEl>
                                        <p:attrNameLst>
                                          <p:attrName>style.visibility</p:attrName>
                                        </p:attrNameLst>
                                      </p:cBhvr>
                                      <p:to>
                                        <p:strVal val="visible"/>
                                      </p:to>
                                    </p:set>
                                    <p:animEffect transition="in" filter="fade">
                                      <p:cBhvr>
                                        <p:cTn id="38" dur="500"/>
                                        <p:tgtEl>
                                          <p:spTgt spid="819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707"/>
                                        </p:tgtEl>
                                        <p:attrNameLst>
                                          <p:attrName>style.visibility</p:attrName>
                                        </p:attrNameLst>
                                      </p:cBhvr>
                                      <p:to>
                                        <p:strVal val="visible"/>
                                      </p:to>
                                    </p:set>
                                    <p:animEffect transition="in" filter="fade">
                                      <p:cBhvr>
                                        <p:cTn id="43" dur="500"/>
                                        <p:tgtEl>
                                          <p:spTgt spid="9707"/>
                                        </p:tgtEl>
                                      </p:cBhvr>
                                    </p:animEffec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199"/>
                                        </p:tgtEl>
                                        <p:attrNameLst>
                                          <p:attrName>style.visibility</p:attrName>
                                        </p:attrNameLst>
                                      </p:cBhvr>
                                      <p:to>
                                        <p:strVal val="visible"/>
                                      </p:to>
                                    </p:set>
                                    <p:animEffect transition="in" filter="fade">
                                      <p:cBhvr>
                                        <p:cTn id="57" dur="500"/>
                                        <p:tgtEl>
                                          <p:spTgt spid="819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200"/>
                                        </p:tgtEl>
                                        <p:attrNameLst>
                                          <p:attrName>style.visibility</p:attrName>
                                        </p:attrNameLst>
                                      </p:cBhvr>
                                      <p:to>
                                        <p:strVal val="visible"/>
                                      </p:to>
                                    </p:set>
                                    <p:animEffect transition="in" filter="fade">
                                      <p:cBhvr>
                                        <p:cTn id="62" dur="500"/>
                                        <p:tgtEl>
                                          <p:spTgt spid="820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194"/>
                                        </p:tgtEl>
                                        <p:attrNameLst>
                                          <p:attrName>style.visibility</p:attrName>
                                        </p:attrNameLst>
                                      </p:cBhvr>
                                      <p:to>
                                        <p:strVal val="visible"/>
                                      </p:to>
                                    </p:set>
                                    <p:animEffect transition="in" filter="fade">
                                      <p:cBhvr>
                                        <p:cTn id="65" dur="500"/>
                                        <p:tgtEl>
                                          <p:spTgt spid="819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xit" presetSubtype="0" fill="hold" nodeType="withEffect">
                                  <p:stCondLst>
                                    <p:cond delay="0"/>
                                  </p:stCondLst>
                                  <p:childTnLst>
                                    <p:animEffect transition="out" filter="fade">
                                      <p:cBhvr>
                                        <p:cTn id="72" dur="500"/>
                                        <p:tgtEl>
                                          <p:spTgt spid="8200"/>
                                        </p:tgtEl>
                                      </p:cBhvr>
                                    </p:animEffect>
                                    <p:set>
                                      <p:cBhvr>
                                        <p:cTn id="73" dur="1" fill="hold">
                                          <p:stCondLst>
                                            <p:cond delay="499"/>
                                          </p:stCondLst>
                                        </p:cTn>
                                        <p:tgtEl>
                                          <p:spTgt spid="820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194"/>
                                        </p:tgtEl>
                                      </p:cBhvr>
                                    </p:animEffect>
                                    <p:set>
                                      <p:cBhvr>
                                        <p:cTn id="76" dur="1" fill="hold">
                                          <p:stCondLst>
                                            <p:cond delay="499"/>
                                          </p:stCondLst>
                                        </p:cTn>
                                        <p:tgtEl>
                                          <p:spTgt spid="819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9707"/>
                                        </p:tgtEl>
                                      </p:cBhvr>
                                    </p:animEffect>
                                    <p:set>
                                      <p:cBhvr>
                                        <p:cTn id="79" dur="1" fill="hold">
                                          <p:stCondLst>
                                            <p:cond delay="499"/>
                                          </p:stCondLst>
                                        </p:cTn>
                                        <p:tgtEl>
                                          <p:spTgt spid="9707"/>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4" grpId="1" animBg="1"/>
      <p:bldP spid="8197" grpId="0" animBg="1"/>
      <p:bldP spid="8198" grpId="0" animBg="1"/>
      <p:bldP spid="2" grpId="0" animBg="1"/>
      <p:bldP spid="2" grpId="1" animBg="1"/>
      <p:bldP spid="15" grpId="0" animBg="1"/>
      <p:bldP spid="15" grpId="1" animBg="1"/>
      <p:bldP spid="19" grpId="0" animBg="1"/>
      <p:bldP spid="19" grpId="1" animBg="1"/>
      <p:bldP spid="20" grpId="0" animBg="1"/>
      <p:bldP spid="20" grpId="1" animBg="1"/>
      <p:bldP spid="24"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8726" y="476672"/>
            <a:ext cx="3036409" cy="707886"/>
          </a:xfrm>
          <a:prstGeom prst="rect">
            <a:avLst/>
          </a:prstGeom>
          <a:noFill/>
        </p:spPr>
        <p:txBody>
          <a:bodyPr wrap="none" rtlCol="0">
            <a:spAutoFit/>
          </a:bodyPr>
          <a:lstStyle/>
          <a:p>
            <a:pPr algn="just"/>
            <a:r>
              <a:rPr lang="en-US" altLang="ja-JP" sz="4000" dirty="0" smtClean="0"/>
              <a:t>For example</a:t>
            </a:r>
            <a:endParaRPr kumimoji="1" lang="ja-JP" altLang="en-US" sz="4000" dirty="0"/>
          </a:p>
        </p:txBody>
      </p:sp>
      <p:grpSp>
        <p:nvGrpSpPr>
          <p:cNvPr id="6" name="グループ化 5"/>
          <p:cNvGrpSpPr/>
          <p:nvPr/>
        </p:nvGrpSpPr>
        <p:grpSpPr>
          <a:xfrm>
            <a:off x="395536" y="4293096"/>
            <a:ext cx="8280920" cy="2448272"/>
            <a:chOff x="395536" y="4293096"/>
            <a:chExt cx="8280920" cy="2448272"/>
          </a:xfrm>
        </p:grpSpPr>
        <p:sp>
          <p:nvSpPr>
            <p:cNvPr id="7" name="コンテンツ プレースホルダー 2"/>
            <p:cNvSpPr txBox="1">
              <a:spLocks/>
            </p:cNvSpPr>
            <p:nvPr/>
          </p:nvSpPr>
          <p:spPr bwMode="auto">
            <a:xfrm>
              <a:off x="467544" y="5155451"/>
              <a:ext cx="8208912" cy="1585917"/>
            </a:xfrm>
            <a:prstGeom prst="rect">
              <a:avLst/>
            </a:prstGeom>
            <a:solidFill>
              <a:srgbClr val="FFFF00"/>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lgn="just">
                <a:buNone/>
              </a:pPr>
              <a:r>
                <a:rPr lang="en-US" altLang="ja-JP" sz="3200" b="1" dirty="0" smtClean="0">
                  <a:solidFill>
                    <a:srgbClr val="FF0000"/>
                  </a:solidFill>
                </a:rPr>
                <a:t>Real-time determination </a:t>
              </a:r>
              <a:r>
                <a:rPr lang="en-US" altLang="ja-JP" sz="3200" dirty="0" smtClean="0"/>
                <a:t>of the fast or largely fluctuating CW-THz frequency using dual PC-THz combs .</a:t>
              </a:r>
            </a:p>
          </p:txBody>
        </p:sp>
        <p:sp>
          <p:nvSpPr>
            <p:cNvPr id="8" name="テキスト ボックス 7"/>
            <p:cNvSpPr txBox="1"/>
            <p:nvPr/>
          </p:nvSpPr>
          <p:spPr>
            <a:xfrm>
              <a:off x="395536" y="4438853"/>
              <a:ext cx="2634054" cy="646331"/>
            </a:xfrm>
            <a:prstGeom prst="rect">
              <a:avLst/>
            </a:prstGeom>
            <a:noFill/>
          </p:spPr>
          <p:txBody>
            <a:bodyPr wrap="none" rtlCol="0">
              <a:spAutoFit/>
            </a:bodyPr>
            <a:lstStyle/>
            <a:p>
              <a:pPr algn="just"/>
              <a:r>
                <a:rPr kumimoji="1" lang="en-US" altLang="ja-JP" sz="3600" dirty="0" smtClean="0"/>
                <a:t>Present talk</a:t>
              </a:r>
              <a:endParaRPr kumimoji="1" lang="ja-JP" altLang="en-US" sz="3600" dirty="0"/>
            </a:p>
          </p:txBody>
        </p:sp>
        <p:sp>
          <p:nvSpPr>
            <p:cNvPr id="9" name="下矢印 8"/>
            <p:cNvSpPr/>
            <p:nvPr/>
          </p:nvSpPr>
          <p:spPr bwMode="auto">
            <a:xfrm>
              <a:off x="4067944" y="4293096"/>
              <a:ext cx="792088" cy="72008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pic>
        <p:nvPicPr>
          <p:cNvPr id="10" name="17034 (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050134" y="692696"/>
            <a:ext cx="4512501" cy="3384376"/>
          </a:xfrm>
          <a:prstGeom prst="rect">
            <a:avLst/>
          </a:prstGeom>
        </p:spPr>
      </p:pic>
      <p:sp>
        <p:nvSpPr>
          <p:cNvPr id="11" name="Rectangle 3"/>
          <p:cNvSpPr>
            <a:spLocks noChangeArrowheads="1"/>
          </p:cNvSpPr>
          <p:nvPr/>
        </p:nvSpPr>
        <p:spPr bwMode="auto">
          <a:xfrm>
            <a:off x="704448" y="1250757"/>
            <a:ext cx="2453171"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400" b="1" dirty="0" smtClean="0">
                <a:solidFill>
                  <a:schemeClr val="bg1"/>
                </a:solidFill>
                <a:latin typeface="Arial" charset="0"/>
              </a:rPr>
              <a:t>CW-THz source</a:t>
            </a:r>
          </a:p>
          <a:p>
            <a:pPr algn="ctr"/>
            <a:r>
              <a:rPr lang="en-US" altLang="ja-JP" sz="2400" b="1" dirty="0" smtClean="0">
                <a:solidFill>
                  <a:schemeClr val="bg1"/>
                </a:solidFill>
                <a:latin typeface="Arial" charset="0"/>
              </a:rPr>
              <a:t>(UTC-PD)</a:t>
            </a:r>
            <a:endParaRPr lang="en-US" altLang="ja-JP" sz="2400" b="1" dirty="0">
              <a:solidFill>
                <a:schemeClr val="bg1"/>
              </a:solidFill>
              <a:latin typeface="Arial" charset="0"/>
            </a:endParaRPr>
          </a:p>
        </p:txBody>
      </p:sp>
      <p:grpSp>
        <p:nvGrpSpPr>
          <p:cNvPr id="5" name="グループ化 4"/>
          <p:cNvGrpSpPr/>
          <p:nvPr/>
        </p:nvGrpSpPr>
        <p:grpSpPr>
          <a:xfrm>
            <a:off x="304266" y="2204864"/>
            <a:ext cx="3115606" cy="2088232"/>
            <a:chOff x="185526" y="2708920"/>
            <a:chExt cx="3572703" cy="2088232"/>
          </a:xfrm>
        </p:grpSpPr>
        <p:sp>
          <p:nvSpPr>
            <p:cNvPr id="12" name="Rectangle 3"/>
            <p:cNvSpPr>
              <a:spLocks noChangeArrowheads="1"/>
            </p:cNvSpPr>
            <p:nvPr/>
          </p:nvSpPr>
          <p:spPr bwMode="auto">
            <a:xfrm>
              <a:off x="309389" y="2708920"/>
              <a:ext cx="3135831" cy="830997"/>
            </a:xfrm>
            <a:prstGeom prst="rect">
              <a:avLst/>
            </a:prstGeom>
            <a:noFill/>
            <a:ln>
              <a:noFill/>
            </a:ln>
            <a:extLst/>
          </p:spPr>
          <p:txBody>
            <a:bodyPr wrap="square">
              <a:spAutoFit/>
            </a:bodyPr>
            <a:lstStyle/>
            <a:p>
              <a:pPr algn="ctr"/>
              <a:r>
                <a:rPr lang="ja-JP" altLang="en-US" sz="2400" dirty="0">
                  <a:latin typeface="Arial" charset="0"/>
                </a:rPr>
                <a:t>・</a:t>
              </a:r>
              <a:r>
                <a:rPr lang="en-US" altLang="ja-JP" sz="2400" dirty="0" smtClean="0">
                  <a:latin typeface="Arial" charset="0"/>
                </a:rPr>
                <a:t>fast frequency fluctuation</a:t>
              </a:r>
            </a:p>
          </p:txBody>
        </p:sp>
        <p:sp>
          <p:nvSpPr>
            <p:cNvPr id="13" name="Rectangle 3"/>
            <p:cNvSpPr>
              <a:spLocks noChangeArrowheads="1"/>
            </p:cNvSpPr>
            <p:nvPr/>
          </p:nvSpPr>
          <p:spPr bwMode="auto">
            <a:xfrm>
              <a:off x="185526" y="3596823"/>
              <a:ext cx="3572703" cy="1200329"/>
            </a:xfrm>
            <a:prstGeom prst="rect">
              <a:avLst/>
            </a:prstGeom>
            <a:noFill/>
            <a:ln>
              <a:noFill/>
            </a:ln>
            <a:extLst/>
          </p:spPr>
          <p:txBody>
            <a:bodyPr wrap="square">
              <a:spAutoFit/>
            </a:bodyPr>
            <a:lstStyle/>
            <a:p>
              <a:pPr algn="ctr"/>
              <a:r>
                <a:rPr lang="ja-JP" altLang="en-US" sz="2400" dirty="0" smtClean="0">
                  <a:latin typeface="Arial" charset="0"/>
                </a:rPr>
                <a:t>・</a:t>
              </a:r>
              <a:r>
                <a:rPr lang="en-US" altLang="ja-JP" sz="2400" dirty="0" smtClean="0">
                  <a:latin typeface="Arial" charset="0"/>
                </a:rPr>
                <a:t>large frequency fluctuation</a:t>
              </a:r>
            </a:p>
            <a:p>
              <a:pPr algn="ctr"/>
              <a:r>
                <a:rPr lang="en-US" altLang="ja-JP" sz="2400" dirty="0" smtClean="0">
                  <a:latin typeface="Arial" charset="0"/>
                </a:rPr>
                <a:t>(mode hopping)</a:t>
              </a:r>
            </a:p>
          </p:txBody>
        </p:sp>
      </p:grpSp>
    </p:spTree>
    <p:extLst>
      <p:ext uri="{BB962C8B-B14F-4D97-AF65-F5344CB8AC3E}">
        <p14:creationId xmlns:p14="http://schemas.microsoft.com/office/powerpoint/2010/main" val="54409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remove"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9" name="Picture 5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284984"/>
            <a:ext cx="4824536" cy="224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8" name="Picture 5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6" y="1196752"/>
            <a:ext cx="4796406" cy="204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グループ化 5"/>
          <p:cNvGrpSpPr/>
          <p:nvPr/>
        </p:nvGrpSpPr>
        <p:grpSpPr>
          <a:xfrm>
            <a:off x="176571" y="5517232"/>
            <a:ext cx="8787917" cy="1268361"/>
            <a:chOff x="72008" y="5490894"/>
            <a:chExt cx="8964488" cy="1268361"/>
          </a:xfrm>
        </p:grpSpPr>
        <p:sp>
          <p:nvSpPr>
            <p:cNvPr id="8194" name="AutoShape 2"/>
            <p:cNvSpPr>
              <a:spLocks noChangeArrowheads="1"/>
            </p:cNvSpPr>
            <p:nvPr/>
          </p:nvSpPr>
          <p:spPr bwMode="auto">
            <a:xfrm>
              <a:off x="72008" y="5490894"/>
              <a:ext cx="8964488" cy="1268361"/>
            </a:xfrm>
            <a:prstGeom prst="roundRect">
              <a:avLst>
                <a:gd name="adj" fmla="val 16667"/>
              </a:avLst>
            </a:prstGeom>
            <a:solidFill>
              <a:schemeClr val="accent1">
                <a:lumMod val="40000"/>
                <a:lumOff val="60000"/>
                <a:alpha val="50195"/>
              </a:schemeClr>
            </a:solidFill>
            <a:ln w="9525">
              <a:solidFill>
                <a:schemeClr val="tx1"/>
              </a:solidFill>
              <a:round/>
              <a:headEnd/>
              <a:tailEnd/>
            </a:ln>
          </p:spPr>
          <p:txBody>
            <a:bodyPr wrap="none" anchor="ctr"/>
            <a:lstStyle/>
            <a:p>
              <a:endParaRPr lang="ja-JP" altLang="en-US"/>
            </a:p>
          </p:txBody>
        </p:sp>
        <p:graphicFrame>
          <p:nvGraphicFramePr>
            <p:cNvPr id="8200" name="Object 3"/>
            <p:cNvGraphicFramePr>
              <a:graphicFrameLocks noChangeAspect="1"/>
            </p:cNvGraphicFramePr>
            <p:nvPr>
              <p:extLst>
                <p:ext uri="{D42A27DB-BD31-4B8C-83A1-F6EECF244321}">
                  <p14:modId xmlns:p14="http://schemas.microsoft.com/office/powerpoint/2010/main" val="1657341009"/>
                </p:ext>
              </p:extLst>
            </p:nvPr>
          </p:nvGraphicFramePr>
          <p:xfrm>
            <a:off x="103618" y="5562902"/>
            <a:ext cx="8893473" cy="1175846"/>
          </p:xfrm>
          <a:graphic>
            <a:graphicData uri="http://schemas.openxmlformats.org/presentationml/2006/ole">
              <mc:AlternateContent xmlns:mc="http://schemas.openxmlformats.org/markup-compatibility/2006">
                <mc:Choice xmlns:v="urn:schemas-microsoft-com:vml" Requires="v">
                  <p:oleObj spid="_x0000_s5048" name="数式" r:id="rId6" imgW="3479760" imgH="482400" progId="Equation.3">
                    <p:embed/>
                  </p:oleObj>
                </mc:Choice>
                <mc:Fallback>
                  <p:oleObj name="数式" r:id="rId6" imgW="3479760" imgH="482400" progId="Equation.3">
                    <p:embed/>
                    <p:pic>
                      <p:nvPicPr>
                        <p:cNvPr id="0" name=""/>
                        <p:cNvPicPr>
                          <a:picLocks noChangeAspect="1" noChangeArrowheads="1"/>
                        </p:cNvPicPr>
                        <p:nvPr/>
                      </p:nvPicPr>
                      <p:blipFill>
                        <a:blip r:embed="rId7"/>
                        <a:srcRect/>
                        <a:stretch>
                          <a:fillRect/>
                        </a:stretch>
                      </p:blipFill>
                      <p:spPr bwMode="auto">
                        <a:xfrm>
                          <a:off x="103618" y="5562902"/>
                          <a:ext cx="8893473" cy="1175846"/>
                        </a:xfrm>
                        <a:prstGeom prst="rect">
                          <a:avLst/>
                        </a:prstGeom>
                        <a:noFill/>
                        <a:ln>
                          <a:noFill/>
                        </a:ln>
                        <a:extLst/>
                      </p:spPr>
                    </p:pic>
                  </p:oleObj>
                </mc:Fallback>
              </mc:AlternateContent>
            </a:graphicData>
          </a:graphic>
        </p:graphicFrame>
      </p:grpSp>
      <p:sp>
        <p:nvSpPr>
          <p:cNvPr id="14" name="Rectangle 3"/>
          <p:cNvSpPr txBox="1">
            <a:spLocks noChangeArrowheads="1"/>
          </p:cNvSpPr>
          <p:nvPr/>
        </p:nvSpPr>
        <p:spPr bwMode="auto">
          <a:xfrm>
            <a:off x="0" y="564803"/>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spc="-150" dirty="0" smtClean="0">
                <a:solidFill>
                  <a:schemeClr val="tx1"/>
                </a:solidFill>
                <a:ea typeface="ＭＳ ゴシック" pitchFamily="1" charset="-128"/>
              </a:rPr>
              <a:t>Real-time determination of CW-THz frequency</a:t>
            </a:r>
            <a:endParaRPr lang="en-US" altLang="ja-JP" sz="3600" kern="0" spc="-150" dirty="0" smtClean="0">
              <a:solidFill>
                <a:schemeClr val="tx1"/>
              </a:solidFill>
            </a:endParaRPr>
          </a:p>
        </p:txBody>
      </p:sp>
      <p:sp>
        <p:nvSpPr>
          <p:cNvPr id="15" name="Rectangle 15"/>
          <p:cNvSpPr>
            <a:spLocks noChangeArrowheads="1"/>
          </p:cNvSpPr>
          <p:nvPr/>
        </p:nvSpPr>
        <p:spPr bwMode="auto">
          <a:xfrm>
            <a:off x="5580112" y="1340768"/>
            <a:ext cx="3384376" cy="1200329"/>
          </a:xfrm>
          <a:prstGeom prst="rect">
            <a:avLst/>
          </a:prstGeom>
          <a:solidFill>
            <a:srgbClr val="FFFF29"/>
          </a:solidFill>
          <a:ln>
            <a:solidFill>
              <a:srgbClr val="FFFF29"/>
            </a:solidFill>
          </a:ln>
          <a:extLst/>
        </p:spPr>
        <p:txBody>
          <a:bodyPr wrap="square">
            <a:spAutoFit/>
          </a:bodyPr>
          <a:lstStyle/>
          <a:p>
            <a:pPr algn="ctr"/>
            <a:r>
              <a:rPr lang="en-US" altLang="ja-JP" sz="2400" b="1" dirty="0" smtClean="0">
                <a:solidFill>
                  <a:srgbClr val="FF0000"/>
                </a:solidFill>
                <a:latin typeface="Arial" charset="0"/>
              </a:rPr>
              <a:t>parallel measurement using dual PC-THz combs</a:t>
            </a:r>
            <a:r>
              <a:rPr lang="ja-JP" altLang="en-US" sz="2400" b="1" dirty="0" smtClean="0">
                <a:solidFill>
                  <a:srgbClr val="FF0000"/>
                </a:solidFill>
                <a:latin typeface="Arial" charset="0"/>
              </a:rPr>
              <a:t>！</a:t>
            </a:r>
            <a:endParaRPr lang="en-US" altLang="ja-JP" sz="2400" b="1" dirty="0">
              <a:solidFill>
                <a:srgbClr val="FF0000"/>
              </a:solidFill>
              <a:latin typeface="Arial" charset="0"/>
            </a:endParaRPr>
          </a:p>
        </p:txBody>
      </p:sp>
      <p:sp>
        <p:nvSpPr>
          <p:cNvPr id="19" name="円/楕円 18"/>
          <p:cNvSpPr/>
          <p:nvPr/>
        </p:nvSpPr>
        <p:spPr bwMode="auto">
          <a:xfrm>
            <a:off x="1475656" y="2780928"/>
            <a:ext cx="512439"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20" name="円/楕円 19"/>
          <p:cNvSpPr/>
          <p:nvPr/>
        </p:nvSpPr>
        <p:spPr bwMode="auto">
          <a:xfrm>
            <a:off x="1780077" y="2174837"/>
            <a:ext cx="703691"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1" name="円/楕円 20"/>
          <p:cNvSpPr/>
          <p:nvPr/>
        </p:nvSpPr>
        <p:spPr bwMode="auto">
          <a:xfrm>
            <a:off x="1659867" y="5055157"/>
            <a:ext cx="535869"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22" name="円/楕円 21"/>
          <p:cNvSpPr/>
          <p:nvPr/>
        </p:nvSpPr>
        <p:spPr bwMode="auto">
          <a:xfrm>
            <a:off x="1942349" y="4149080"/>
            <a:ext cx="685435" cy="462075"/>
          </a:xfrm>
          <a:prstGeom prst="ellipse">
            <a:avLst/>
          </a:prstGeom>
          <a:noFill/>
          <a:ln w="57150"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4630" name="Picture 5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2396" y="3158824"/>
            <a:ext cx="3679037" cy="106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グループ化 2"/>
          <p:cNvGrpSpPr/>
          <p:nvPr/>
        </p:nvGrpSpPr>
        <p:grpSpPr>
          <a:xfrm>
            <a:off x="4932040" y="2235200"/>
            <a:ext cx="4147393" cy="2395538"/>
            <a:chOff x="4961111" y="2235200"/>
            <a:chExt cx="4147393" cy="2395538"/>
          </a:xfrm>
        </p:grpSpPr>
        <p:pic>
          <p:nvPicPr>
            <p:cNvPr id="4442" name="Picture 3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1111" y="2235200"/>
              <a:ext cx="835025"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オブジェクト 1"/>
            <p:cNvGraphicFramePr>
              <a:graphicFrameLocks noChangeAspect="1"/>
            </p:cNvGraphicFramePr>
            <p:nvPr>
              <p:extLst>
                <p:ext uri="{D42A27DB-BD31-4B8C-83A1-F6EECF244321}">
                  <p14:modId xmlns:p14="http://schemas.microsoft.com/office/powerpoint/2010/main" val="1309863472"/>
                </p:ext>
              </p:extLst>
            </p:nvPr>
          </p:nvGraphicFramePr>
          <p:xfrm>
            <a:off x="5873034" y="2708920"/>
            <a:ext cx="3235470" cy="1440160"/>
          </p:xfrm>
          <a:graphic>
            <a:graphicData uri="http://schemas.openxmlformats.org/presentationml/2006/ole">
              <mc:AlternateContent xmlns:mc="http://schemas.openxmlformats.org/markup-compatibility/2006">
                <mc:Choice xmlns:v="urn:schemas-microsoft-com:vml" Requires="v">
                  <p:oleObj spid="_x0000_s5049" name="数式" r:id="rId10" imgW="1143000" imgH="507960" progId="Equation.3">
                    <p:embed/>
                  </p:oleObj>
                </mc:Choice>
                <mc:Fallback>
                  <p:oleObj name="数式" r:id="rId10" imgW="1143000" imgH="507960" progId="Equation.3">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3034" y="2708920"/>
                          <a:ext cx="3235470" cy="1440160"/>
                        </a:xfrm>
                        <a:prstGeom prst="rect">
                          <a:avLst/>
                        </a:prstGeom>
                        <a:solidFill>
                          <a:srgbClr val="C2FFF0"/>
                        </a:solidFill>
                        <a:ln>
                          <a:noFill/>
                        </a:ln>
                      </p:spPr>
                    </p:pic>
                  </p:oleObj>
                </mc:Fallback>
              </mc:AlternateContent>
            </a:graphicData>
          </a:graphic>
        </p:graphicFrame>
      </p:grpSp>
    </p:spTree>
    <p:extLst>
      <p:ext uri="{BB962C8B-B14F-4D97-AF65-F5344CB8AC3E}">
        <p14:creationId xmlns:p14="http://schemas.microsoft.com/office/powerpoint/2010/main" val="2504379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251520" y="493182"/>
            <a:ext cx="8640960" cy="11356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spc="-150" dirty="0">
                <a:solidFill>
                  <a:schemeClr val="tx1"/>
                </a:solidFill>
              </a:rPr>
              <a:t>I</a:t>
            </a:r>
            <a:r>
              <a:rPr lang="en-US" altLang="ja-JP" sz="3600" kern="0" spc="-150" dirty="0" smtClean="0">
                <a:solidFill>
                  <a:schemeClr val="tx1"/>
                </a:solidFill>
              </a:rPr>
              <a:t>nstantaneous frequency measurement </a:t>
            </a:r>
            <a:r>
              <a:rPr lang="en-US" altLang="ja-JP" sz="3600" kern="0" spc="-150" dirty="0">
                <a:solidFill>
                  <a:schemeClr val="tx1"/>
                </a:solidFill>
              </a:rPr>
              <a:t>using </a:t>
            </a:r>
            <a:r>
              <a:rPr lang="en-US" altLang="ja-JP" sz="3600" kern="0" spc="-150" dirty="0" smtClean="0">
                <a:solidFill>
                  <a:schemeClr val="tx1"/>
                </a:solidFill>
              </a:rPr>
              <a:t>Hilbert transformation</a:t>
            </a:r>
            <a:endParaRPr lang="en-US" altLang="ja-JP" sz="3600" kern="0" spc="-150" dirty="0">
              <a:solidFill>
                <a:schemeClr val="tx1"/>
              </a:solidFill>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2846636140"/>
              </p:ext>
            </p:extLst>
          </p:nvPr>
        </p:nvGraphicFramePr>
        <p:xfrm>
          <a:off x="602612" y="3717032"/>
          <a:ext cx="4612499" cy="1008112"/>
        </p:xfrm>
        <a:graphic>
          <a:graphicData uri="http://schemas.openxmlformats.org/presentationml/2006/ole">
            <mc:AlternateContent xmlns:mc="http://schemas.openxmlformats.org/markup-compatibility/2006">
              <mc:Choice xmlns:v="urn:schemas-microsoft-com:vml" Requires="v">
                <p:oleObj spid="_x0000_s11216" name="数式" r:id="rId4" imgW="1892160" imgH="457200" progId="Equation.3">
                  <p:embed/>
                </p:oleObj>
              </mc:Choice>
              <mc:Fallback>
                <p:oleObj name="数式" r:id="rId4" imgW="1892160" imgH="457200" progId="Equation.3">
                  <p:embed/>
                  <p:pic>
                    <p:nvPicPr>
                      <p:cNvPr id="0" name=""/>
                      <p:cNvPicPr>
                        <a:picLocks noChangeAspect="1" noChangeArrowheads="1"/>
                      </p:cNvPicPr>
                      <p:nvPr/>
                    </p:nvPicPr>
                    <p:blipFill>
                      <a:blip r:embed="rId5"/>
                      <a:srcRect/>
                      <a:stretch>
                        <a:fillRect/>
                      </a:stretch>
                    </p:blipFill>
                    <p:spPr bwMode="auto">
                      <a:xfrm>
                        <a:off x="602612" y="3717032"/>
                        <a:ext cx="4612499" cy="1008112"/>
                      </a:xfrm>
                      <a:prstGeom prst="rect">
                        <a:avLst/>
                      </a:prstGeom>
                      <a:solidFill>
                        <a:schemeClr val="accent1">
                          <a:lumMod val="20000"/>
                          <a:lumOff val="80000"/>
                        </a:schemeClr>
                      </a:solidFill>
                      <a:ln>
                        <a:noFill/>
                      </a:ln>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2783878215"/>
              </p:ext>
            </p:extLst>
          </p:nvPr>
        </p:nvGraphicFramePr>
        <p:xfrm>
          <a:off x="5519060" y="3717032"/>
          <a:ext cx="2869364" cy="1007541"/>
        </p:xfrm>
        <a:graphic>
          <a:graphicData uri="http://schemas.openxmlformats.org/presentationml/2006/ole">
            <mc:AlternateContent xmlns:mc="http://schemas.openxmlformats.org/markup-compatibility/2006">
              <mc:Choice xmlns:v="urn:schemas-microsoft-com:vml" Requires="v">
                <p:oleObj spid="_x0000_s11217" name="数式" r:id="rId6" imgW="1015920" imgH="393480" progId="Equation.3">
                  <p:embed/>
                </p:oleObj>
              </mc:Choice>
              <mc:Fallback>
                <p:oleObj name="数式" r:id="rId6" imgW="1015920" imgH="393480" progId="Equation.3">
                  <p:embed/>
                  <p:pic>
                    <p:nvPicPr>
                      <p:cNvPr id="0" name=""/>
                      <p:cNvPicPr>
                        <a:picLocks noChangeAspect="1" noChangeArrowheads="1"/>
                      </p:cNvPicPr>
                      <p:nvPr/>
                    </p:nvPicPr>
                    <p:blipFill>
                      <a:blip r:embed="rId7"/>
                      <a:srcRect/>
                      <a:stretch>
                        <a:fillRect/>
                      </a:stretch>
                    </p:blipFill>
                    <p:spPr bwMode="auto">
                      <a:xfrm>
                        <a:off x="5519060" y="3717032"/>
                        <a:ext cx="2869364" cy="1007541"/>
                      </a:xfrm>
                      <a:prstGeom prst="rect">
                        <a:avLst/>
                      </a:prstGeom>
                      <a:solidFill>
                        <a:schemeClr val="accent1">
                          <a:lumMod val="20000"/>
                          <a:lumOff val="80000"/>
                        </a:schemeClr>
                      </a:solidFill>
                      <a:ln>
                        <a:noFill/>
                      </a:ln>
                    </p:spPr>
                  </p:pic>
                </p:oleObj>
              </mc:Fallback>
            </mc:AlternateContent>
          </a:graphicData>
        </a:graphic>
      </p:graphicFrame>
      <p:sp>
        <p:nvSpPr>
          <p:cNvPr id="11" name="Text Box 9"/>
          <p:cNvSpPr txBox="1">
            <a:spLocks noChangeArrowheads="1"/>
          </p:cNvSpPr>
          <p:nvPr/>
        </p:nvSpPr>
        <p:spPr bwMode="auto">
          <a:xfrm>
            <a:off x="2699792" y="1628800"/>
            <a:ext cx="6480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ctr" eaLnBrk="1" hangingPunct="1"/>
            <a:r>
              <a:rPr lang="en-US" altLang="ja-JP" sz="2000" i="1" dirty="0" smtClean="0">
                <a:solidFill>
                  <a:srgbClr val="800080"/>
                </a:solidFill>
                <a:latin typeface="Arial" charset="0"/>
              </a:rPr>
              <a:t>Ref) H. </a:t>
            </a:r>
            <a:r>
              <a:rPr lang="en-US" altLang="ja-JP" sz="2000" i="1" dirty="0" err="1" smtClean="0">
                <a:solidFill>
                  <a:srgbClr val="800080"/>
                </a:solidFill>
                <a:latin typeface="Arial" charset="0"/>
              </a:rPr>
              <a:t>Füser</a:t>
            </a:r>
            <a:r>
              <a:rPr lang="en-US" altLang="ja-JP" sz="2000" i="1" dirty="0" smtClean="0">
                <a:solidFill>
                  <a:srgbClr val="800080"/>
                </a:solidFill>
                <a:latin typeface="Arial" charset="0"/>
              </a:rPr>
              <a:t> et al, Appl. Phys. </a:t>
            </a:r>
            <a:r>
              <a:rPr lang="en-US" altLang="ja-JP" sz="2000" i="1" dirty="0" err="1" smtClean="0">
                <a:solidFill>
                  <a:srgbClr val="800080"/>
                </a:solidFill>
                <a:latin typeface="Arial" charset="0"/>
              </a:rPr>
              <a:t>Lett</a:t>
            </a:r>
            <a:r>
              <a:rPr lang="en-US" altLang="ja-JP" sz="2000" i="1" dirty="0" smtClean="0">
                <a:solidFill>
                  <a:srgbClr val="800080"/>
                </a:solidFill>
                <a:latin typeface="Arial" charset="0"/>
              </a:rPr>
              <a:t>. </a:t>
            </a:r>
            <a:r>
              <a:rPr lang="en-US" altLang="ja-JP" sz="2000" b="1" i="1" dirty="0" smtClean="0">
                <a:solidFill>
                  <a:srgbClr val="800080"/>
                </a:solidFill>
                <a:latin typeface="Arial" charset="0"/>
              </a:rPr>
              <a:t>99</a:t>
            </a:r>
            <a:r>
              <a:rPr lang="en-US" altLang="ja-JP" sz="2000" i="1" dirty="0" smtClean="0">
                <a:solidFill>
                  <a:srgbClr val="800080"/>
                </a:solidFill>
                <a:latin typeface="Arial" charset="0"/>
              </a:rPr>
              <a:t>, 121111 (2011).</a:t>
            </a:r>
          </a:p>
        </p:txBody>
      </p:sp>
      <p:pic>
        <p:nvPicPr>
          <p:cNvPr id="9705" name="Picture 48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52736"/>
            <a:ext cx="2339752" cy="213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テキスト ボックス 8"/>
              <p:cNvSpPr txBox="1"/>
              <p:nvPr/>
            </p:nvSpPr>
            <p:spPr>
              <a:xfrm>
                <a:off x="2724959" y="2276872"/>
                <a:ext cx="4262898"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600" b="1" i="1" smtClean="0">
                          <a:latin typeface="Cambria Math"/>
                        </a:rPr>
                        <m:t>𝒁</m:t>
                      </m:r>
                      <m:d>
                        <m:dPr>
                          <m:ctrlPr>
                            <a:rPr kumimoji="1" lang="en-US" altLang="ja-JP" sz="3600" b="1" i="1" smtClean="0">
                              <a:latin typeface="Cambria Math"/>
                            </a:rPr>
                          </m:ctrlPr>
                        </m:dPr>
                        <m:e>
                          <m:r>
                            <a:rPr kumimoji="1" lang="en-US" altLang="ja-JP" sz="3600" b="1" i="1" smtClean="0">
                              <a:latin typeface="Cambria Math"/>
                            </a:rPr>
                            <m:t>𝒕</m:t>
                          </m:r>
                        </m:e>
                      </m:d>
                      <m:r>
                        <a:rPr kumimoji="1" lang="en-US" altLang="ja-JP" sz="3600" b="1" i="1" smtClean="0">
                          <a:latin typeface="Cambria Math"/>
                        </a:rPr>
                        <m:t>=</m:t>
                      </m:r>
                      <m:r>
                        <a:rPr kumimoji="1" lang="en-US" altLang="ja-JP" sz="3600" b="1" i="1" smtClean="0">
                          <a:solidFill>
                            <a:srgbClr val="008000"/>
                          </a:solidFill>
                          <a:latin typeface="Cambria Math"/>
                        </a:rPr>
                        <m:t>𝑭</m:t>
                      </m:r>
                      <m:d>
                        <m:dPr>
                          <m:ctrlPr>
                            <a:rPr kumimoji="1" lang="en-US" altLang="ja-JP" sz="3600" b="1" i="1" smtClean="0">
                              <a:solidFill>
                                <a:srgbClr val="008000"/>
                              </a:solidFill>
                              <a:latin typeface="Cambria Math"/>
                            </a:rPr>
                          </m:ctrlPr>
                        </m:dPr>
                        <m:e>
                          <m:r>
                            <a:rPr kumimoji="1" lang="en-US" altLang="ja-JP" sz="3600" b="1" i="1" smtClean="0">
                              <a:solidFill>
                                <a:srgbClr val="008000"/>
                              </a:solidFill>
                              <a:latin typeface="Cambria Math"/>
                            </a:rPr>
                            <m:t>𝒕</m:t>
                          </m:r>
                        </m:e>
                      </m:d>
                      <m:r>
                        <a:rPr kumimoji="1" lang="en-US" altLang="ja-JP" sz="3600" b="1" i="1" smtClean="0">
                          <a:latin typeface="Cambria Math"/>
                        </a:rPr>
                        <m:t>+</m:t>
                      </m:r>
                      <m:r>
                        <a:rPr lang="en-US" altLang="ja-JP" sz="3600" b="1" i="1">
                          <a:latin typeface="Cambria Math"/>
                        </a:rPr>
                        <m:t>𝒊</m:t>
                      </m:r>
                      <m:r>
                        <a:rPr lang="en-US" altLang="ja-JP" sz="3600" b="1" i="1">
                          <a:solidFill>
                            <a:srgbClr val="002060"/>
                          </a:solidFill>
                          <a:latin typeface="Cambria Math"/>
                        </a:rPr>
                        <m:t>𝑮</m:t>
                      </m:r>
                      <m:d>
                        <m:dPr>
                          <m:ctrlPr>
                            <a:rPr lang="en-US" altLang="ja-JP" sz="3600" b="1" i="1">
                              <a:solidFill>
                                <a:srgbClr val="002060"/>
                              </a:solidFill>
                              <a:latin typeface="Cambria Math"/>
                            </a:rPr>
                          </m:ctrlPr>
                        </m:dPr>
                        <m:e>
                          <m:r>
                            <a:rPr lang="en-US" altLang="ja-JP" sz="3600" b="1" i="1">
                              <a:solidFill>
                                <a:srgbClr val="002060"/>
                              </a:solidFill>
                              <a:latin typeface="Cambria Math"/>
                            </a:rPr>
                            <m:t>𝒕</m:t>
                          </m:r>
                        </m:e>
                      </m:d>
                    </m:oMath>
                  </m:oMathPara>
                </a14:m>
                <a:endParaRPr kumimoji="1" lang="ja-JP" altLang="en-US" sz="3600" b="1"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724959" y="2276872"/>
                <a:ext cx="4262898" cy="646331"/>
              </a:xfrm>
              <a:prstGeom prst="rect">
                <a:avLst/>
              </a:prstGeom>
              <a:blipFill rotWithShape="1">
                <a:blip r:embed="rId9"/>
                <a:stretch>
                  <a:fillRect/>
                </a:stretch>
              </a:blipFill>
            </p:spPr>
            <p:txBody>
              <a:bodyPr/>
              <a:lstStyle/>
              <a:p>
                <a:r>
                  <a:rPr lang="ja-JP" altLang="en-US">
                    <a:noFill/>
                  </a:rPr>
                  <a:t> </a:t>
                </a:r>
              </a:p>
            </p:txBody>
          </p:sp>
        </mc:Fallback>
      </mc:AlternateContent>
      <p:grpSp>
        <p:nvGrpSpPr>
          <p:cNvPr id="16" name="グループ化 15"/>
          <p:cNvGrpSpPr/>
          <p:nvPr/>
        </p:nvGrpSpPr>
        <p:grpSpPr>
          <a:xfrm>
            <a:off x="1860863" y="3027730"/>
            <a:ext cx="6887601" cy="615553"/>
            <a:chOff x="2190395" y="4232701"/>
            <a:chExt cx="6887601" cy="615553"/>
          </a:xfrm>
        </p:grpSpPr>
        <p:grpSp>
          <p:nvGrpSpPr>
            <p:cNvPr id="13" name="グループ化 12"/>
            <p:cNvGrpSpPr/>
            <p:nvPr/>
          </p:nvGrpSpPr>
          <p:grpSpPr>
            <a:xfrm>
              <a:off x="4572000" y="4232701"/>
              <a:ext cx="4505996" cy="615553"/>
              <a:chOff x="4637505" y="4283804"/>
              <a:chExt cx="4505996" cy="615553"/>
            </a:xfrm>
          </p:grpSpPr>
          <p:grpSp>
            <p:nvGrpSpPr>
              <p:cNvPr id="12" name="グループ化 11"/>
              <p:cNvGrpSpPr/>
              <p:nvPr/>
            </p:nvGrpSpPr>
            <p:grpSpPr>
              <a:xfrm>
                <a:off x="4637505" y="4314582"/>
                <a:ext cx="2129731" cy="584775"/>
                <a:chOff x="4355975" y="4099410"/>
                <a:chExt cx="2129731" cy="584775"/>
              </a:xfrm>
            </p:grpSpPr>
            <p:sp>
              <p:nvSpPr>
                <p:cNvPr id="14" name="テキスト ボックス 13"/>
                <p:cNvSpPr txBox="1"/>
                <p:nvPr/>
              </p:nvSpPr>
              <p:spPr>
                <a:xfrm>
                  <a:off x="4932039" y="4099410"/>
                  <a:ext cx="1553667" cy="584775"/>
                </a:xfrm>
                <a:prstGeom prst="rect">
                  <a:avLst/>
                </a:prstGeom>
                <a:noFill/>
              </p:spPr>
              <p:txBody>
                <a:bodyPr wrap="square" rtlCol="0">
                  <a:spAutoFit/>
                </a:bodyPr>
                <a:lstStyle/>
                <a:p>
                  <a:pPr algn="ctr"/>
                  <a:r>
                    <a:rPr kumimoji="1" lang="en-US" altLang="ja-JP" sz="1600" b="1" dirty="0" smtClean="0">
                      <a:solidFill>
                        <a:srgbClr val="008000"/>
                      </a:solidFill>
                    </a:rPr>
                    <a:t>measurement signal</a:t>
                  </a:r>
                  <a:endParaRPr kumimoji="1" lang="ja-JP" altLang="en-US" sz="1600" b="1" dirty="0">
                    <a:solidFill>
                      <a:srgbClr val="008000"/>
                    </a:solidFill>
                  </a:endParaRPr>
                </a:p>
              </p:txBody>
            </p:sp>
            <mc:AlternateContent xmlns:mc="http://schemas.openxmlformats.org/markup-compatibility/2006" xmlns:a14="http://schemas.microsoft.com/office/drawing/2010/main">
              <mc:Choice Requires="a14">
                <p:sp>
                  <p:nvSpPr>
                    <p:cNvPr id="3" name="正方形/長方形 2"/>
                    <p:cNvSpPr/>
                    <p:nvPr/>
                  </p:nvSpPr>
                  <p:spPr>
                    <a:xfrm>
                      <a:off x="4355975" y="4207131"/>
                      <a:ext cx="684033" cy="369332"/>
                    </a:xfrm>
                    <a:prstGeom prst="rect">
                      <a:avLst/>
                    </a:prstGeom>
                  </p:spPr>
                  <p:txBody>
                    <a:bodyPr wrap="none">
                      <a:spAutoFit/>
                    </a:bodyPr>
                    <a:lstStyle/>
                    <a:p>
                      <a14:m>
                        <m:oMath xmlns:m="http://schemas.openxmlformats.org/officeDocument/2006/math">
                          <m:r>
                            <a:rPr lang="en-US" altLang="ja-JP" b="1" i="1">
                              <a:solidFill>
                                <a:srgbClr val="008000"/>
                              </a:solidFill>
                              <a:latin typeface="Cambria Math"/>
                            </a:rPr>
                            <m:t>𝑭</m:t>
                          </m:r>
                          <m:d>
                            <m:dPr>
                              <m:ctrlPr>
                                <a:rPr lang="en-US" altLang="ja-JP" b="1" i="1">
                                  <a:solidFill>
                                    <a:srgbClr val="008000"/>
                                  </a:solidFill>
                                  <a:latin typeface="Cambria Math"/>
                                </a:rPr>
                              </m:ctrlPr>
                            </m:dPr>
                            <m:e>
                              <m:r>
                                <a:rPr lang="en-US" altLang="ja-JP" b="1" i="1">
                                  <a:solidFill>
                                    <a:srgbClr val="008000"/>
                                  </a:solidFill>
                                  <a:latin typeface="Cambria Math"/>
                                </a:rPr>
                                <m:t>𝒕</m:t>
                              </m:r>
                            </m:e>
                          </m:d>
                        </m:oMath>
                      </a14:m>
                      <a:r>
                        <a:rPr lang="en-US" altLang="ja-JP" dirty="0" smtClean="0"/>
                        <a:t>:</a:t>
                      </a:r>
                      <a:endParaRPr lang="ja-JP" altLang="en-US" dirty="0"/>
                    </a:p>
                  </p:txBody>
                </p:sp>
              </mc:Choice>
              <mc:Fallback xmlns="">
                <p:sp>
                  <p:nvSpPr>
                    <p:cNvPr id="3" name="正方形/長方形 2"/>
                    <p:cNvSpPr>
                      <a:spLocks noRot="1" noChangeAspect="1" noMove="1" noResize="1" noEditPoints="1" noAdjustHandles="1" noChangeArrowheads="1" noChangeShapeType="1" noTextEdit="1"/>
                    </p:cNvSpPr>
                    <p:nvPr/>
                  </p:nvSpPr>
                  <p:spPr>
                    <a:xfrm>
                      <a:off x="4355975" y="4207131"/>
                      <a:ext cx="684033" cy="369332"/>
                    </a:xfrm>
                    <a:prstGeom prst="rect">
                      <a:avLst/>
                    </a:prstGeom>
                    <a:blipFill rotWithShape="1">
                      <a:blip r:embed="rId12"/>
                      <a:stretch>
                        <a:fillRect t="-8197" r="-7143" b="-24590"/>
                      </a:stretch>
                    </a:blipFill>
                  </p:spPr>
                  <p:txBody>
                    <a:bodyPr/>
                    <a:lstStyle/>
                    <a:p>
                      <a:r>
                        <a:rPr lang="ja-JP" altLang="en-US">
                          <a:noFill/>
                        </a:rPr>
                        <a:t> </a:t>
                      </a:r>
                    </a:p>
                  </p:txBody>
                </p:sp>
              </mc:Fallback>
            </mc:AlternateContent>
          </p:grpSp>
          <p:grpSp>
            <p:nvGrpSpPr>
              <p:cNvPr id="10" name="グループ化 9"/>
              <p:cNvGrpSpPr/>
              <p:nvPr/>
            </p:nvGrpSpPr>
            <p:grpSpPr>
              <a:xfrm>
                <a:off x="6695229" y="4283804"/>
                <a:ext cx="2448272" cy="584775"/>
                <a:chOff x="6381625" y="3837528"/>
                <a:chExt cx="2448272" cy="584775"/>
              </a:xfrm>
            </p:grpSpPr>
            <p:sp>
              <p:nvSpPr>
                <p:cNvPr id="27" name="テキスト ボックス 26"/>
                <p:cNvSpPr txBox="1"/>
                <p:nvPr/>
              </p:nvSpPr>
              <p:spPr>
                <a:xfrm>
                  <a:off x="6802584" y="3837528"/>
                  <a:ext cx="2027313" cy="584775"/>
                </a:xfrm>
                <a:prstGeom prst="rect">
                  <a:avLst/>
                </a:prstGeom>
                <a:noFill/>
              </p:spPr>
              <p:txBody>
                <a:bodyPr wrap="square" rtlCol="0">
                  <a:spAutoFit/>
                </a:bodyPr>
                <a:lstStyle/>
                <a:p>
                  <a:pPr algn="ctr"/>
                  <a:r>
                    <a:rPr lang="en-US" altLang="ja-JP" sz="1600" b="1" dirty="0" smtClean="0">
                      <a:solidFill>
                        <a:srgbClr val="002060"/>
                      </a:solidFill>
                    </a:rPr>
                    <a:t>signal after</a:t>
                  </a:r>
                </a:p>
                <a:p>
                  <a:pPr algn="ctr"/>
                  <a:r>
                    <a:rPr lang="en-US" altLang="ja-JP" sz="1600" b="1" dirty="0" smtClean="0">
                      <a:solidFill>
                        <a:srgbClr val="002060"/>
                      </a:solidFill>
                    </a:rPr>
                    <a:t>Hilbert transform</a:t>
                  </a:r>
                  <a:endParaRPr kumimoji="1" lang="ja-JP" altLang="en-US" sz="1600" b="1" dirty="0">
                    <a:solidFill>
                      <a:srgbClr val="002060"/>
                    </a:solidFill>
                  </a:endParaRPr>
                </a:p>
              </p:txBody>
            </p:sp>
            <mc:AlternateContent xmlns:mc="http://schemas.openxmlformats.org/markup-compatibility/2006" xmlns:a14="http://schemas.microsoft.com/office/drawing/2010/main">
              <mc:Choice Requires="a14">
                <p:sp>
                  <p:nvSpPr>
                    <p:cNvPr id="4" name="正方形/長方形 3"/>
                    <p:cNvSpPr/>
                    <p:nvPr/>
                  </p:nvSpPr>
                  <p:spPr>
                    <a:xfrm>
                      <a:off x="6381625" y="3945250"/>
                      <a:ext cx="692049" cy="369332"/>
                    </a:xfrm>
                    <a:prstGeom prst="rect">
                      <a:avLst/>
                    </a:prstGeom>
                  </p:spPr>
                  <p:txBody>
                    <a:bodyPr wrap="none">
                      <a:spAutoFit/>
                    </a:bodyPr>
                    <a:lstStyle/>
                    <a:p>
                      <a14:m>
                        <m:oMath xmlns:m="http://schemas.openxmlformats.org/officeDocument/2006/math">
                          <m:r>
                            <a:rPr lang="en-US" altLang="ja-JP" b="1" i="1">
                              <a:solidFill>
                                <a:srgbClr val="002060"/>
                              </a:solidFill>
                              <a:latin typeface="Cambria Math"/>
                            </a:rPr>
                            <m:t>𝑮</m:t>
                          </m:r>
                          <m:d>
                            <m:dPr>
                              <m:ctrlPr>
                                <a:rPr lang="en-US" altLang="ja-JP" b="1" i="1">
                                  <a:solidFill>
                                    <a:srgbClr val="002060"/>
                                  </a:solidFill>
                                  <a:latin typeface="Cambria Math"/>
                                </a:rPr>
                              </m:ctrlPr>
                            </m:dPr>
                            <m:e>
                              <m:r>
                                <a:rPr lang="en-US" altLang="ja-JP" b="1" i="1">
                                  <a:solidFill>
                                    <a:srgbClr val="002060"/>
                                  </a:solidFill>
                                  <a:latin typeface="Cambria Math"/>
                                </a:rPr>
                                <m:t>𝒕</m:t>
                              </m:r>
                            </m:e>
                          </m:d>
                        </m:oMath>
                      </a14:m>
                      <a:r>
                        <a:rPr lang="en-US" altLang="ja-JP" dirty="0" smtClean="0"/>
                        <a:t>:</a:t>
                      </a:r>
                      <a:endParaRPr lang="ja-JP" altLang="en-US" dirty="0"/>
                    </a:p>
                  </p:txBody>
                </p:sp>
              </mc:Choice>
              <mc:Fallback xmlns="">
                <p:sp>
                  <p:nvSpPr>
                    <p:cNvPr id="4" name="正方形/長方形 3"/>
                    <p:cNvSpPr>
                      <a:spLocks noRot="1" noChangeAspect="1" noMove="1" noResize="1" noEditPoints="1" noAdjustHandles="1" noChangeArrowheads="1" noChangeShapeType="1" noTextEdit="1"/>
                    </p:cNvSpPr>
                    <p:nvPr/>
                  </p:nvSpPr>
                  <p:spPr>
                    <a:xfrm>
                      <a:off x="6381625" y="3945250"/>
                      <a:ext cx="692049" cy="369332"/>
                    </a:xfrm>
                    <a:prstGeom prst="rect">
                      <a:avLst/>
                    </a:prstGeom>
                    <a:blipFill rotWithShape="1">
                      <a:blip r:embed="rId13"/>
                      <a:stretch>
                        <a:fillRect t="-8197" r="-7018" b="-24590"/>
                      </a:stretch>
                    </a:blipFill>
                  </p:spPr>
                  <p:txBody>
                    <a:bodyPr/>
                    <a:lstStyle/>
                    <a:p>
                      <a:r>
                        <a:rPr lang="ja-JP" altLang="en-US">
                          <a:noFill/>
                        </a:rPr>
                        <a:t> </a:t>
                      </a:r>
                    </a:p>
                  </p:txBody>
                </p:sp>
              </mc:Fallback>
            </mc:AlternateContent>
          </p:grpSp>
        </p:grpSp>
        <p:sp>
          <p:nvSpPr>
            <p:cNvPr id="15" name="テキスト ボックス 14"/>
            <p:cNvSpPr txBox="1"/>
            <p:nvPr/>
          </p:nvSpPr>
          <p:spPr>
            <a:xfrm>
              <a:off x="2190395" y="4371200"/>
              <a:ext cx="2287806" cy="369332"/>
            </a:xfrm>
            <a:prstGeom prst="rect">
              <a:avLst/>
            </a:prstGeom>
            <a:noFill/>
          </p:spPr>
          <p:txBody>
            <a:bodyPr wrap="none" rtlCol="0">
              <a:spAutoFit/>
            </a:bodyPr>
            <a:lstStyle/>
            <a:p>
              <a:r>
                <a:rPr kumimoji="1" lang="en-US" altLang="ja-JP" b="1" i="1" dirty="0" smtClean="0"/>
                <a:t>Z(t</a:t>
              </a:r>
              <a:r>
                <a:rPr kumimoji="1" lang="en-US" altLang="ja-JP" b="1" dirty="0" smtClean="0"/>
                <a:t>): </a:t>
              </a:r>
              <a:r>
                <a:rPr lang="en-US" altLang="ja-JP" b="1" dirty="0" smtClean="0"/>
                <a:t>analytic</a:t>
              </a:r>
              <a:r>
                <a:rPr kumimoji="1" lang="en-US" altLang="ja-JP" b="1" dirty="0" smtClean="0"/>
                <a:t> signal</a:t>
              </a:r>
              <a:endParaRPr kumimoji="1" lang="ja-JP" altLang="en-US" b="1" dirty="0"/>
            </a:p>
          </p:txBody>
        </p:sp>
      </p:grpSp>
      <p:pic>
        <p:nvPicPr>
          <p:cNvPr id="10941" name="Picture 7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 y="4848622"/>
            <a:ext cx="8761413" cy="203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917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05"/>
                                        </p:tgtEl>
                                        <p:attrNameLst>
                                          <p:attrName>style.visibility</p:attrName>
                                        </p:attrNameLst>
                                      </p:cBhvr>
                                      <p:to>
                                        <p:strVal val="visible"/>
                                      </p:to>
                                    </p:set>
                                    <p:animEffect transition="in" filter="fade">
                                      <p:cBhvr>
                                        <p:cTn id="7" dur="500"/>
                                        <p:tgtEl>
                                          <p:spTgt spid="970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941"/>
                                        </p:tgtEl>
                                        <p:attrNameLst>
                                          <p:attrName>style.visibility</p:attrName>
                                        </p:attrNameLst>
                                      </p:cBhvr>
                                      <p:to>
                                        <p:strVal val="visible"/>
                                      </p:to>
                                    </p:set>
                                    <p:animEffect transition="in" filter="wipe(left)">
                                      <p:cBhvr>
                                        <p:cTn id="18" dur="500"/>
                                        <p:tgtEl>
                                          <p:spTgt spid="10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矢印コネクタ 16"/>
          <p:cNvCxnSpPr/>
          <p:nvPr/>
        </p:nvCxnSpPr>
        <p:spPr>
          <a:xfrm flipH="1">
            <a:off x="4206763" y="4293096"/>
            <a:ext cx="2" cy="2016224"/>
          </a:xfrm>
          <a:prstGeom prst="straightConnector1">
            <a:avLst/>
          </a:prstGeom>
          <a:ln w="254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065625" y="5064466"/>
            <a:ext cx="0" cy="1244854"/>
          </a:xfrm>
          <a:prstGeom prst="straightConnector1">
            <a:avLst/>
          </a:prstGeom>
          <a:ln w="25400">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052736"/>
            <a:ext cx="8604448" cy="594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0" y="537592"/>
            <a:ext cx="9144000" cy="515144"/>
          </a:xfrm>
        </p:spPr>
        <p:txBody>
          <a:bodyPr/>
          <a:lstStyle/>
          <a:p>
            <a:r>
              <a:rPr lang="en-US" altLang="ja-JP" dirty="0"/>
              <a:t>Experimental setup</a:t>
            </a:r>
            <a:endParaRPr kumimoji="1" lang="ja-JP" altLang="en-US" dirty="0"/>
          </a:p>
        </p:txBody>
      </p:sp>
      <p:sp>
        <p:nvSpPr>
          <p:cNvPr id="18" name="テキスト ボックス 17"/>
          <p:cNvSpPr txBox="1"/>
          <p:nvPr/>
        </p:nvSpPr>
        <p:spPr>
          <a:xfrm>
            <a:off x="4139952" y="5477162"/>
            <a:ext cx="792088" cy="400110"/>
          </a:xfrm>
          <a:prstGeom prst="rect">
            <a:avLst/>
          </a:prstGeom>
          <a:noFill/>
          <a:ln w="38100">
            <a:noFill/>
          </a:ln>
        </p:spPr>
        <p:txBody>
          <a:bodyPr wrap="square" rtlCol="0">
            <a:spAutoFit/>
          </a:bodyPr>
          <a:lstStyle/>
          <a:p>
            <a:pPr algn="ctr"/>
            <a:r>
              <a:rPr lang="en-US" altLang="ja-JP" sz="2000" b="1" dirty="0" smtClean="0">
                <a:solidFill>
                  <a:srgbClr val="009900"/>
                </a:solidFill>
              </a:rPr>
              <a:t>f</a:t>
            </a:r>
            <a:r>
              <a:rPr lang="en-US" altLang="ja-JP" sz="2000" b="1" baseline="-25000" dirty="0" smtClean="0">
                <a:solidFill>
                  <a:srgbClr val="009900"/>
                </a:solidFill>
              </a:rPr>
              <a:t>beat1</a:t>
            </a:r>
            <a:endParaRPr kumimoji="1" lang="ja-JP" altLang="en-US" sz="2000" b="1" dirty="0">
              <a:solidFill>
                <a:srgbClr val="009900"/>
              </a:solidFill>
            </a:endParaRPr>
          </a:p>
        </p:txBody>
      </p:sp>
      <p:sp>
        <p:nvSpPr>
          <p:cNvPr id="19" name="テキスト ボックス 18"/>
          <p:cNvSpPr txBox="1"/>
          <p:nvPr/>
        </p:nvSpPr>
        <p:spPr>
          <a:xfrm>
            <a:off x="2267744" y="5805264"/>
            <a:ext cx="771990" cy="400110"/>
          </a:xfrm>
          <a:prstGeom prst="rect">
            <a:avLst/>
          </a:prstGeom>
          <a:noFill/>
          <a:ln w="38100">
            <a:noFill/>
          </a:ln>
        </p:spPr>
        <p:txBody>
          <a:bodyPr wrap="square" rtlCol="0">
            <a:spAutoFit/>
          </a:bodyPr>
          <a:lstStyle/>
          <a:p>
            <a:pPr algn="ctr"/>
            <a:r>
              <a:rPr lang="en-US" altLang="ja-JP" sz="2000" b="1" dirty="0" smtClean="0">
                <a:solidFill>
                  <a:srgbClr val="009900"/>
                </a:solidFill>
              </a:rPr>
              <a:t>f</a:t>
            </a:r>
            <a:r>
              <a:rPr lang="en-US" altLang="ja-JP" sz="2000" b="1" baseline="-25000" dirty="0" smtClean="0">
                <a:solidFill>
                  <a:srgbClr val="009900"/>
                </a:solidFill>
              </a:rPr>
              <a:t>beat2</a:t>
            </a:r>
            <a:endParaRPr kumimoji="1" lang="ja-JP" altLang="en-US" sz="2000" b="1" dirty="0">
              <a:solidFill>
                <a:srgbClr val="009900"/>
              </a:solidFill>
            </a:endParaRPr>
          </a:p>
        </p:txBody>
      </p:sp>
      <p:grpSp>
        <p:nvGrpSpPr>
          <p:cNvPr id="16" name="グループ化 15"/>
          <p:cNvGrpSpPr/>
          <p:nvPr/>
        </p:nvGrpSpPr>
        <p:grpSpPr>
          <a:xfrm>
            <a:off x="179512" y="3717032"/>
            <a:ext cx="4280285" cy="1440160"/>
            <a:chOff x="179512" y="3717032"/>
            <a:chExt cx="4280285" cy="1440160"/>
          </a:xfrm>
        </p:grpSpPr>
        <p:sp>
          <p:nvSpPr>
            <p:cNvPr id="6" name="円/楕円 5"/>
            <p:cNvSpPr/>
            <p:nvPr/>
          </p:nvSpPr>
          <p:spPr bwMode="auto">
            <a:xfrm>
              <a:off x="3923928" y="3717032"/>
              <a:ext cx="535869" cy="648072"/>
            </a:xfrm>
            <a:prstGeom prst="ellipse">
              <a:avLst/>
            </a:prstGeom>
            <a:noFill/>
            <a:ln w="635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rgbClr val="C00000"/>
                </a:solidFill>
                <a:effectLst/>
                <a:latin typeface="Arial" charset="0"/>
                <a:ea typeface="ＭＳ ゴシック" charset="-128"/>
                <a:cs typeface="ＭＳ ゴシック" charset="-128"/>
              </a:endParaRPr>
            </a:p>
          </p:txBody>
        </p:sp>
        <p:sp>
          <p:nvSpPr>
            <p:cNvPr id="7" name="円/楕円 6"/>
            <p:cNvSpPr/>
            <p:nvPr/>
          </p:nvSpPr>
          <p:spPr bwMode="auto">
            <a:xfrm>
              <a:off x="2771800" y="4437112"/>
              <a:ext cx="535869" cy="72008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rgbClr val="C00000"/>
                </a:solidFill>
                <a:effectLst/>
                <a:latin typeface="Arial" charset="0"/>
                <a:ea typeface="ＭＳ ゴシック" charset="-128"/>
                <a:cs typeface="ＭＳ ゴシック" charset="-128"/>
              </a:endParaRPr>
            </a:p>
          </p:txBody>
        </p:sp>
        <p:sp>
          <p:nvSpPr>
            <p:cNvPr id="5" name="テキスト ボックス 4"/>
            <p:cNvSpPr txBox="1"/>
            <p:nvPr/>
          </p:nvSpPr>
          <p:spPr>
            <a:xfrm>
              <a:off x="179512" y="4140369"/>
              <a:ext cx="1080120" cy="584775"/>
            </a:xfrm>
            <a:prstGeom prst="rect">
              <a:avLst/>
            </a:prstGeom>
            <a:solidFill>
              <a:srgbClr val="FF3300"/>
            </a:solidFill>
            <a:ln w="38100">
              <a:solidFill>
                <a:srgbClr val="FF3300"/>
              </a:solidFill>
            </a:ln>
          </p:spPr>
          <p:txBody>
            <a:bodyPr wrap="square" rtlCol="0">
              <a:spAutoFit/>
            </a:bodyPr>
            <a:lstStyle/>
            <a:p>
              <a:pPr algn="ctr"/>
              <a:r>
                <a:rPr kumimoji="1" lang="en-US" altLang="ja-JP" sz="1600" b="1" dirty="0" smtClean="0">
                  <a:solidFill>
                    <a:schemeClr val="bg1"/>
                  </a:solidFill>
                </a:rPr>
                <a:t>PC-THz comb1, 2</a:t>
              </a:r>
              <a:endParaRPr kumimoji="1" lang="ja-JP" altLang="en-US" sz="1600" b="1" dirty="0">
                <a:solidFill>
                  <a:schemeClr val="bg1"/>
                </a:solidFill>
              </a:endParaRPr>
            </a:p>
          </p:txBody>
        </p:sp>
        <p:cxnSp>
          <p:nvCxnSpPr>
            <p:cNvPr id="9" name="直線コネクタ 8"/>
            <p:cNvCxnSpPr>
              <a:stCxn id="5" idx="3"/>
              <a:endCxn id="7" idx="2"/>
            </p:cNvCxnSpPr>
            <p:nvPr/>
          </p:nvCxnSpPr>
          <p:spPr bwMode="auto">
            <a:xfrm>
              <a:off x="1259632" y="4432757"/>
              <a:ext cx="1512168" cy="364395"/>
            </a:xfrm>
            <a:prstGeom prst="line">
              <a:avLst/>
            </a:prstGeom>
            <a:noFill/>
            <a:ln w="63500" cap="flat" cmpd="sng" algn="ctr">
              <a:solidFill>
                <a:srgbClr val="FF3300"/>
              </a:solidFill>
              <a:prstDash val="solid"/>
              <a:round/>
              <a:headEnd type="none" w="med" len="med"/>
              <a:tailEnd type="none" w="med" len="med"/>
            </a:ln>
            <a:effectLst/>
          </p:spPr>
        </p:cxnSp>
        <p:cxnSp>
          <p:nvCxnSpPr>
            <p:cNvPr id="11" name="直線コネクタ 10"/>
            <p:cNvCxnSpPr>
              <a:stCxn id="5" idx="3"/>
              <a:endCxn id="6" idx="2"/>
            </p:cNvCxnSpPr>
            <p:nvPr/>
          </p:nvCxnSpPr>
          <p:spPr bwMode="auto">
            <a:xfrm flipV="1">
              <a:off x="1259632" y="4041068"/>
              <a:ext cx="2664296" cy="391689"/>
            </a:xfrm>
            <a:prstGeom prst="line">
              <a:avLst/>
            </a:prstGeom>
            <a:noFill/>
            <a:ln w="63500" cap="flat" cmpd="sng" algn="ctr">
              <a:solidFill>
                <a:srgbClr val="FF3300"/>
              </a:solidFill>
              <a:prstDash val="solid"/>
              <a:round/>
              <a:headEnd type="none" w="med" len="med"/>
              <a:tailEnd type="none" w="med" len="med"/>
            </a:ln>
            <a:effectLst/>
          </p:spPr>
        </p:cxnSp>
      </p:grpSp>
    </p:spTree>
    <p:extLst>
      <p:ext uri="{BB962C8B-B14F-4D97-AF65-F5344CB8AC3E}">
        <p14:creationId xmlns:p14="http://schemas.microsoft.com/office/powerpoint/2010/main" val="995384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16507</TotalTime>
  <Words>2521</Words>
  <Application>Microsoft Office PowerPoint</Application>
  <PresentationFormat>画面に合わせる (4:3)</PresentationFormat>
  <Paragraphs>198</Paragraphs>
  <Slides>26</Slides>
  <Notes>22</Notes>
  <HiddenSlides>0</HiddenSlides>
  <MMClips>3</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26</vt:i4>
      </vt:variant>
    </vt:vector>
  </HeadingPairs>
  <TitlesOfParts>
    <vt:vector size="29" baseType="lpstr">
      <vt:lpstr>テーマ1</vt:lpstr>
      <vt:lpstr>デザインの設定</vt:lpstr>
      <vt:lpstr>数式</vt:lpstr>
      <vt:lpstr>Real-Time Absolute Frequency Measurement of CW-THz Wave Based on Dual THz Combs</vt:lpstr>
      <vt:lpstr>PowerPoint プレゼンテーション</vt:lpstr>
      <vt:lpstr>Frequency measurement of CW-THz wave</vt:lpstr>
      <vt:lpstr>THz-comb-referenced frequency measurement</vt:lpstr>
      <vt:lpstr>Determination of m and sign of fbeat</vt:lpstr>
      <vt:lpstr>PowerPoint プレゼンテーション</vt:lpstr>
      <vt:lpstr>PowerPoint プレゼンテーション</vt:lpstr>
      <vt:lpstr>PowerPoint プレゼンテーション</vt:lpstr>
      <vt:lpstr>Experimental setup</vt:lpstr>
      <vt:lpstr>Real-time determination of fTHz</vt:lpstr>
      <vt:lpstr>Frequency error with respect to a various integration number</vt:lpstr>
      <vt:lpstr>PowerPoint プレゼンテーション</vt:lpstr>
      <vt:lpstr>Real-time monitoring of CW-THz wave ① (Frequency fluctuation = 0.1 THz ±100 Hz)</vt:lpstr>
      <vt:lpstr>PowerPoint プレゼンテーション</vt:lpstr>
      <vt:lpstr>Summary</vt:lpstr>
      <vt:lpstr>PowerPoint プレゼンテーション</vt:lpstr>
      <vt:lpstr>Conventional method</vt:lpstr>
      <vt:lpstr>Optical comb and THz comb</vt:lpstr>
      <vt:lpstr>Previous study</vt:lpstr>
      <vt:lpstr>The advantage of Hilbert transformation</vt:lpstr>
      <vt:lpstr>The disadvantage of Hilbert transformation</vt:lpstr>
      <vt:lpstr>Accuracy of absolute frequency measurement</vt:lpstr>
      <vt:lpstr>Accuracy</vt:lpstr>
      <vt:lpstr>The limitation of accuracy</vt:lpstr>
      <vt:lpstr>The fast or largely fluctuation of CW-THz wave</vt:lpstr>
      <vt:lpstr> Real-time absolute frequency measurement using a single PC-THz comb</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hayashi</cp:lastModifiedBy>
  <cp:revision>630</cp:revision>
  <cp:lastPrinted>2014-06-06T14:14:11Z</cp:lastPrinted>
  <dcterms:created xsi:type="dcterms:W3CDTF">2013-06-20T03:43:17Z</dcterms:created>
  <dcterms:modified xsi:type="dcterms:W3CDTF">2014-07-23T10:32:55Z</dcterms:modified>
</cp:coreProperties>
</file>