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4" r:id="rId3"/>
    <p:sldId id="275" r:id="rId4"/>
    <p:sldId id="272" r:id="rId5"/>
    <p:sldId id="276" r:id="rId6"/>
    <p:sldId id="258" r:id="rId7"/>
    <p:sldId id="261" r:id="rId8"/>
    <p:sldId id="262" r:id="rId9"/>
    <p:sldId id="260" r:id="rId10"/>
    <p:sldId id="263" r:id="rId11"/>
    <p:sldId id="266" r:id="rId12"/>
    <p:sldId id="267" r:id="rId13"/>
    <p:sldId id="270" r:id="rId14"/>
    <p:sldId id="269" r:id="rId15"/>
    <p:sldId id="271" r:id="rId16"/>
    <p:sldId id="282" r:id="rId17"/>
    <p:sldId id="265" r:id="rId18"/>
    <p:sldId id="268" r:id="rId19"/>
    <p:sldId id="259" r:id="rId20"/>
    <p:sldId id="273" r:id="rId21"/>
    <p:sldId id="277" r:id="rId22"/>
    <p:sldId id="279" r:id="rId23"/>
    <p:sldId id="278" r:id="rId24"/>
    <p:sldId id="281" r:id="rId25"/>
    <p:sldId id="280" r:id="rId26"/>
  </p:sldIdLst>
  <p:sldSz cx="9906000" cy="6858000" type="A4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432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877" y="0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/>
          <a:lstStyle>
            <a:lvl1pPr algn="r">
              <a:defRPr sz="1200"/>
            </a:lvl1pPr>
          </a:lstStyle>
          <a:p>
            <a:fld id="{658375D1-144E-4F30-A613-5C8C58A1D89E}" type="datetimeFigureOut">
              <a:rPr lang="zh-TW" altLang="en-US" smtClean="0"/>
              <a:t>2014/6/12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22" tIns="44961" rIns="89922" bIns="4496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389" y="4715780"/>
            <a:ext cx="5436897" cy="4466674"/>
          </a:xfrm>
          <a:prstGeom prst="rect">
            <a:avLst/>
          </a:prstGeom>
        </p:spPr>
        <p:txBody>
          <a:bodyPr vert="horz" lIns="89922" tIns="44961" rIns="89922" bIns="44961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426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877" y="9428426"/>
            <a:ext cx="2945245" cy="496646"/>
          </a:xfrm>
          <a:prstGeom prst="rect">
            <a:avLst/>
          </a:prstGeom>
        </p:spPr>
        <p:txBody>
          <a:bodyPr vert="horz" lIns="89922" tIns="44961" rIns="89922" bIns="44961" rtlCol="0" anchor="b"/>
          <a:lstStyle>
            <a:lvl1pPr algn="r">
              <a:defRPr sz="1200"/>
            </a:lvl1pPr>
          </a:lstStyle>
          <a:p>
            <a:fld id="{B6552B36-04BB-45BC-8610-6B68434746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92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041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26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26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52B36-04BB-45BC-8610-6B68434746B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26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EBD224-4D71-423A-9400-100821298E6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655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EBD224-4D71-423A-9400-100821298E6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6555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52717" y="9429751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4" tIns="46067" rIns="92134" bIns="46067" anchor="b"/>
          <a:lstStyle/>
          <a:p>
            <a:pPr algn="r"/>
            <a:fld id="{DC759054-752B-4630-98D8-DA3619408B43}" type="slidenum">
              <a:rPr lang="en-US" altLang="ja-JP" sz="1200">
                <a:latin typeface="Times New Roman" pitchFamily="18" charset="0"/>
                <a:ea typeface="ＭＳ Ｐゴシック" pitchFamily="34" charset="-128"/>
              </a:rPr>
              <a:pPr algn="r"/>
              <a:t>8</a:t>
            </a:fld>
            <a:endParaRPr lang="en-US" altLang="ja-JP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141" y="4714876"/>
            <a:ext cx="4985393" cy="4467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sz="1400">
              <a:latin typeface="Arial" charset="0"/>
              <a:ea typeface="MS Mincho" pitchFamily="4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1D69999-0293-2A49-A8B6-CEC7BDB09A2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4B62B53-F176-C845-835E-5C6710E987D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3A83B26-092C-0949-9333-9CC7E459905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0" y="381000"/>
            <a:ext cx="9891713" cy="55563"/>
          </a:xfrm>
          <a:prstGeom prst="rect">
            <a:avLst/>
          </a:prstGeom>
          <a:solidFill>
            <a:srgbClr val="00279F"/>
          </a:solidFill>
          <a:ln w="12700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762000"/>
            <a:endParaRPr lang="ja-JP" altLang="en-US" sz="2400">
              <a:latin typeface="Osaka" pitchFamily="-108" charset="-128"/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0" y="0"/>
            <a:ext cx="29094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00113" eaLnBrk="0" hangingPunct="0"/>
            <a:r>
              <a:rPr lang="en-US" altLang="ja-JP" sz="1800" b="1" i="1" dirty="0" smtClean="0">
                <a:solidFill>
                  <a:srgbClr val="00279F"/>
                </a:solidFill>
                <a:ea typeface="Osaka" pitchFamily="-108" charset="-128"/>
                <a:cs typeface="Osaka" pitchFamily="-108" charset="-128"/>
              </a:rPr>
              <a:t>University of Tokushima</a:t>
            </a:r>
            <a:endParaRPr lang="en-US" altLang="ja-JP" sz="1800" b="1" i="1" dirty="0">
              <a:solidFill>
                <a:srgbClr val="00279F"/>
              </a:solidFill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190106" y="6440556"/>
            <a:ext cx="709819" cy="417444"/>
          </a:xfrm>
          <a:prstGeom prst="rect">
            <a:avLst/>
          </a:prstGeom>
        </p:spPr>
        <p:txBody>
          <a:bodyPr/>
          <a:lstStyle>
            <a:lvl1pPr algn="ctr">
              <a:defRPr sz="2000" smtClean="0">
                <a:latin typeface="+mj-lt"/>
              </a:defRPr>
            </a:lvl1pPr>
          </a:lstStyle>
          <a:p>
            <a:fld id="{78AEF48D-AEE9-EA4C-B8EA-5DF7E963032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pic>
        <p:nvPicPr>
          <p:cNvPr id="3" name="Picture 3" descr="C:\Users\Heeida\Downloads\IOS_logo-color-A-e\IOS_logo-color-A-e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97" y="-70020"/>
            <a:ext cx="2858711" cy="5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17" Type="http://schemas.openxmlformats.org/officeDocument/2006/relationships/image" Target="../media/image44.tiff"/><Relationship Id="rId2" Type="http://schemas.openxmlformats.org/officeDocument/2006/relationships/image" Target="../media/image29.png"/><Relationship Id="rId16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5" Type="http://schemas.openxmlformats.org/officeDocument/2006/relationships/image" Target="../media/image4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Relationship Id="rId1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55502" y="588231"/>
            <a:ext cx="9906000" cy="2386156"/>
          </a:xfrm>
        </p:spPr>
        <p:txBody>
          <a:bodyPr>
            <a:noAutofit/>
          </a:bodyPr>
          <a:lstStyle/>
          <a:p>
            <a:r>
              <a:rPr lang="en-US" altLang="zh-TW" b="1" dirty="0"/>
              <a:t> Spectrally Interleaved, Comb-Mode-Resolved, Dual-Terahertz-Comb Spectroscopy 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699" y="2958460"/>
            <a:ext cx="9906000" cy="1648691"/>
          </a:xfrm>
        </p:spPr>
        <p:txBody>
          <a:bodyPr/>
          <a:lstStyle/>
          <a:p>
            <a:r>
              <a:rPr lang="en-US" altLang="ja-JP" sz="2800" u="sng" dirty="0">
                <a:latin typeface="Arial" charset="0"/>
              </a:rPr>
              <a:t>Y.-D. </a:t>
            </a:r>
            <a:r>
              <a:rPr lang="en-US" altLang="ja-JP" sz="2800" u="sng" dirty="0" smtClean="0">
                <a:latin typeface="Arial" charset="0"/>
              </a:rPr>
              <a:t>Hsieh</a:t>
            </a:r>
            <a:r>
              <a:rPr lang="en-US" altLang="ja-JP" sz="2800" baseline="30000" dirty="0" smtClean="0">
                <a:latin typeface="Arial" charset="0"/>
              </a:rPr>
              <a:t>4,7)</a:t>
            </a:r>
            <a:r>
              <a:rPr lang="en-US" altLang="ja-JP" sz="2800" dirty="0" smtClean="0">
                <a:latin typeface="Arial" charset="0"/>
              </a:rPr>
              <a:t>, </a:t>
            </a:r>
            <a:r>
              <a:rPr lang="en-US" altLang="ja-JP" sz="2800" dirty="0">
                <a:latin typeface="Arial" charset="0"/>
              </a:rPr>
              <a:t>Y. Iyonaga</a:t>
            </a:r>
            <a:r>
              <a:rPr lang="en-US" altLang="ja-JP" sz="2800" baseline="30000" dirty="0">
                <a:latin typeface="Arial" charset="0"/>
              </a:rPr>
              <a:t>1)</a:t>
            </a:r>
            <a:r>
              <a:rPr lang="en-US" altLang="ja-JP" sz="2800" dirty="0">
                <a:latin typeface="Arial" charset="0"/>
              </a:rPr>
              <a:t>, Y. Sakaguchi</a:t>
            </a:r>
            <a:r>
              <a:rPr lang="en-US" altLang="ja-JP" sz="2800" baseline="30000" dirty="0">
                <a:latin typeface="Arial" charset="0"/>
              </a:rPr>
              <a:t>1)</a:t>
            </a:r>
            <a:r>
              <a:rPr lang="en-US" altLang="ja-JP" sz="2800" dirty="0">
                <a:latin typeface="Arial" charset="0"/>
              </a:rPr>
              <a:t>, </a:t>
            </a:r>
            <a:endParaRPr lang="en-US" altLang="ja-JP" sz="2800" dirty="0" smtClean="0">
              <a:latin typeface="Arial" charset="0"/>
            </a:endParaRPr>
          </a:p>
          <a:p>
            <a:r>
              <a:rPr lang="en-US" altLang="ja-JP" sz="2800" dirty="0" smtClean="0">
                <a:latin typeface="Arial" charset="0"/>
              </a:rPr>
              <a:t>S</a:t>
            </a:r>
            <a:r>
              <a:rPr lang="en-US" altLang="ja-JP" sz="2800" dirty="0">
                <a:latin typeface="Arial" charset="0"/>
              </a:rPr>
              <a:t>. </a:t>
            </a:r>
            <a:r>
              <a:rPr lang="en-US" altLang="ja-JP" sz="2800" dirty="0" smtClean="0">
                <a:latin typeface="Arial" charset="0"/>
              </a:rPr>
              <a:t>Yokoyama</a:t>
            </a:r>
            <a:r>
              <a:rPr lang="en-US" altLang="ja-JP" sz="2800" baseline="30000" dirty="0" smtClean="0">
                <a:latin typeface="Arial" charset="0"/>
              </a:rPr>
              <a:t>2)</a:t>
            </a:r>
            <a:r>
              <a:rPr lang="en-US" altLang="ja-JP" sz="2800" dirty="0" smtClean="0">
                <a:latin typeface="Arial" charset="0"/>
              </a:rPr>
              <a:t>, </a:t>
            </a:r>
            <a:r>
              <a:rPr lang="en-US" altLang="ja-JP" sz="2800" dirty="0">
                <a:latin typeface="Arial" charset="0"/>
              </a:rPr>
              <a:t>H. </a:t>
            </a:r>
            <a:r>
              <a:rPr lang="en-US" altLang="ja-JP" sz="2800" dirty="0" smtClean="0">
                <a:latin typeface="Arial" charset="0"/>
              </a:rPr>
              <a:t>Inaba</a:t>
            </a:r>
            <a:r>
              <a:rPr lang="en-US" altLang="ja-JP" sz="2800" baseline="30000" dirty="0" smtClean="0">
                <a:latin typeface="Arial" charset="0"/>
              </a:rPr>
              <a:t>3,4)</a:t>
            </a:r>
            <a:r>
              <a:rPr lang="en-US" altLang="ja-JP" sz="2800" dirty="0" smtClean="0">
                <a:latin typeface="Arial" charset="0"/>
              </a:rPr>
              <a:t>, </a:t>
            </a:r>
            <a:r>
              <a:rPr lang="en-US" altLang="ja-JP" sz="2800" dirty="0">
                <a:latin typeface="Arial" charset="0"/>
              </a:rPr>
              <a:t>K. </a:t>
            </a:r>
            <a:r>
              <a:rPr lang="en-US" altLang="ja-JP" sz="2800" dirty="0" smtClean="0">
                <a:latin typeface="Arial" charset="0"/>
              </a:rPr>
              <a:t>Minoshima</a:t>
            </a:r>
            <a:r>
              <a:rPr lang="en-US" altLang="ja-JP" sz="2800" baseline="30000" dirty="0" smtClean="0">
                <a:latin typeface="Arial" charset="0"/>
              </a:rPr>
              <a:t>4,5)</a:t>
            </a:r>
            <a:r>
              <a:rPr lang="en-US" altLang="ja-JP" sz="2800" dirty="0" smtClean="0">
                <a:latin typeface="Arial" charset="0"/>
              </a:rPr>
              <a:t>, F</a:t>
            </a:r>
            <a:r>
              <a:rPr lang="en-US" altLang="ja-JP" sz="2800" dirty="0">
                <a:latin typeface="Arial" charset="0"/>
              </a:rPr>
              <a:t>. </a:t>
            </a:r>
            <a:r>
              <a:rPr lang="en-US" altLang="ja-JP" sz="2800" dirty="0" smtClean="0">
                <a:latin typeface="Arial" charset="0"/>
              </a:rPr>
              <a:t>Hindle</a:t>
            </a:r>
            <a:r>
              <a:rPr lang="en-US" altLang="ja-JP" sz="2800" baseline="30000" dirty="0" smtClean="0">
                <a:latin typeface="Arial" charset="0"/>
              </a:rPr>
              <a:t>6)</a:t>
            </a:r>
            <a:r>
              <a:rPr lang="en-US" altLang="ja-JP" sz="2800" dirty="0" smtClean="0">
                <a:latin typeface="Arial" charset="0"/>
              </a:rPr>
              <a:t>, </a:t>
            </a:r>
          </a:p>
          <a:p>
            <a:r>
              <a:rPr lang="en-US" altLang="ja-JP" sz="2800" dirty="0" smtClean="0">
                <a:latin typeface="Arial" charset="0"/>
              </a:rPr>
              <a:t>T</a:t>
            </a:r>
            <a:r>
              <a:rPr lang="en-US" altLang="ja-JP" sz="2800" dirty="0">
                <a:latin typeface="Arial" charset="0"/>
              </a:rPr>
              <a:t>. Araki</a:t>
            </a:r>
            <a:r>
              <a:rPr lang="en-US" altLang="ja-JP" sz="2800" baseline="30000" dirty="0">
                <a:latin typeface="Arial" charset="0"/>
              </a:rPr>
              <a:t>1)</a:t>
            </a:r>
            <a:r>
              <a:rPr lang="en-US" altLang="ja-JP" sz="2800" dirty="0">
                <a:latin typeface="Arial" charset="0"/>
              </a:rPr>
              <a:t>, </a:t>
            </a:r>
            <a:r>
              <a:rPr lang="en-US" altLang="ja-JP" sz="2800" dirty="0" smtClean="0">
                <a:latin typeface="Arial" charset="0"/>
              </a:rPr>
              <a:t>and </a:t>
            </a:r>
            <a:r>
              <a:rPr lang="en-US" altLang="ja-JP" sz="2800" dirty="0">
                <a:latin typeface="Arial" charset="0"/>
              </a:rPr>
              <a:t>T. </a:t>
            </a:r>
            <a:r>
              <a:rPr lang="en-US" altLang="ja-JP" sz="2800" dirty="0" smtClean="0">
                <a:latin typeface="Arial" charset="0"/>
              </a:rPr>
              <a:t>Yasui</a:t>
            </a:r>
            <a:r>
              <a:rPr lang="en-US" altLang="ja-JP" sz="2800" baseline="30000" dirty="0" smtClean="0">
                <a:latin typeface="Arial" charset="0"/>
              </a:rPr>
              <a:t>4,7)</a:t>
            </a:r>
            <a:endParaRPr lang="zh-TW" altLang="en-US" sz="2800" baseline="30000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99" y="4607151"/>
            <a:ext cx="983779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ctr"/>
            <a:r>
              <a:rPr lang="en-US" altLang="zh-TW" i="1" baseline="30000" dirty="0" smtClean="0"/>
              <a:t>1)</a:t>
            </a:r>
            <a:r>
              <a:rPr lang="en-US" altLang="zh-TW" i="1" dirty="0" smtClean="0"/>
              <a:t>Osaka </a:t>
            </a:r>
            <a:r>
              <a:rPr lang="en-US" altLang="zh-TW" i="1" dirty="0"/>
              <a:t>University, Toyonaka, Japan.</a:t>
            </a:r>
          </a:p>
          <a:p>
            <a:pPr algn="ctr"/>
            <a:r>
              <a:rPr lang="en-US" altLang="zh-TW" i="1" baseline="30000" dirty="0" smtClean="0"/>
              <a:t>2)</a:t>
            </a:r>
            <a:r>
              <a:rPr lang="pt-BR" altLang="zh-TW" i="1" dirty="0" smtClean="0"/>
              <a:t>Micro </a:t>
            </a:r>
            <a:r>
              <a:rPr lang="pt-BR" altLang="zh-TW" i="1" dirty="0"/>
              <a:t>Optics Co., Ltd, Kyoto, Japan.</a:t>
            </a:r>
            <a:endParaRPr lang="en-US" altLang="zh-TW" i="1" dirty="0"/>
          </a:p>
          <a:p>
            <a:pPr algn="ctr"/>
            <a:r>
              <a:rPr lang="en-US" altLang="zh-TW" i="1" baseline="30000" dirty="0" smtClean="0"/>
              <a:t>3)</a:t>
            </a:r>
            <a:r>
              <a:rPr lang="en-US" altLang="zh-TW" i="1" dirty="0" smtClean="0"/>
              <a:t>National </a:t>
            </a:r>
            <a:r>
              <a:rPr lang="en-US" altLang="zh-TW" i="1" dirty="0"/>
              <a:t>Institute of Advanced Industrial Science and Technology, Tsukuba, Japan</a:t>
            </a:r>
            <a:r>
              <a:rPr lang="en-US" altLang="zh-TW" i="1" dirty="0" smtClean="0"/>
              <a:t>.</a:t>
            </a:r>
          </a:p>
          <a:p>
            <a:pPr algn="ctr"/>
            <a:r>
              <a:rPr lang="en-US" altLang="zh-TW" i="1" baseline="30000" dirty="0" smtClean="0"/>
              <a:t>4)</a:t>
            </a:r>
            <a:r>
              <a:rPr lang="en-US" altLang="zh-TW" i="1" dirty="0" smtClean="0"/>
              <a:t>ERATO MINOSHIMA Intelligent </a:t>
            </a:r>
            <a:r>
              <a:rPr lang="en-US" altLang="zh-TW" i="1" dirty="0"/>
              <a:t>Optical Synthesizer Project, </a:t>
            </a:r>
            <a:r>
              <a:rPr lang="en-US" altLang="zh-TW" i="1" dirty="0" smtClean="0"/>
              <a:t>JST, </a:t>
            </a:r>
            <a:r>
              <a:rPr lang="en-US" altLang="zh-TW" i="1" dirty="0" err="1" smtClean="0"/>
              <a:t>Chofu</a:t>
            </a:r>
            <a:r>
              <a:rPr lang="en-US" altLang="zh-TW" i="1" dirty="0"/>
              <a:t>, Japan</a:t>
            </a:r>
            <a:r>
              <a:rPr lang="en-US" altLang="zh-TW" i="1" dirty="0" smtClean="0"/>
              <a:t>.</a:t>
            </a:r>
          </a:p>
          <a:p>
            <a:pPr algn="ctr"/>
            <a:r>
              <a:rPr lang="en-US" altLang="zh-TW" i="1" baseline="30000" dirty="0" smtClean="0"/>
              <a:t>5)</a:t>
            </a:r>
            <a:r>
              <a:rPr lang="en-US" altLang="zh-TW" i="1" dirty="0" smtClean="0"/>
              <a:t>The </a:t>
            </a:r>
            <a:r>
              <a:rPr lang="en-US" altLang="zh-TW" i="1" dirty="0"/>
              <a:t>University of Electro-Communications, </a:t>
            </a:r>
            <a:r>
              <a:rPr lang="en-US" altLang="zh-TW" i="1" dirty="0" err="1"/>
              <a:t>Chofu</a:t>
            </a:r>
            <a:r>
              <a:rPr lang="en-US" altLang="zh-TW" i="1" dirty="0"/>
              <a:t>, Japan</a:t>
            </a:r>
            <a:r>
              <a:rPr lang="en-US" altLang="zh-TW" i="1" dirty="0" smtClean="0"/>
              <a:t>.</a:t>
            </a:r>
          </a:p>
          <a:p>
            <a:pPr algn="ctr"/>
            <a:r>
              <a:rPr lang="en-US" altLang="zh-TW" i="1" baseline="30000" dirty="0" smtClean="0"/>
              <a:t>6)</a:t>
            </a:r>
            <a:r>
              <a:rPr lang="fr-FR" altLang="zh-TW" i="1" dirty="0" smtClean="0"/>
              <a:t>Université </a:t>
            </a:r>
            <a:r>
              <a:rPr lang="fr-FR" altLang="zh-TW" i="1" dirty="0"/>
              <a:t>du Littoral Côte d'Opale, Dunkerque</a:t>
            </a:r>
            <a:r>
              <a:rPr lang="fr-FR" altLang="zh-TW" i="1" dirty="0" smtClean="0"/>
              <a:t>, France.</a:t>
            </a:r>
          </a:p>
          <a:p>
            <a:pPr algn="ctr"/>
            <a:r>
              <a:rPr lang="fr-FR" altLang="zh-TW" i="1" baseline="30000" dirty="0" smtClean="0"/>
              <a:t>7)</a:t>
            </a:r>
            <a:r>
              <a:rPr lang="en-US" altLang="zh-TW" i="1" dirty="0" smtClean="0"/>
              <a:t>The </a:t>
            </a:r>
            <a:r>
              <a:rPr lang="en-US" altLang="zh-TW" i="1" dirty="0"/>
              <a:t>University of Tokushima, Tokushima, </a:t>
            </a:r>
            <a:r>
              <a:rPr lang="en-US" altLang="zh-TW" i="1" dirty="0" smtClean="0"/>
              <a:t>Japan.</a:t>
            </a:r>
            <a:endParaRPr lang="en-US" altLang="zh-TW" i="1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08090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</a:t>
            </a:fld>
            <a:endParaRPr lang="en-US" altLang="ja-JP" dirty="0"/>
          </a:p>
        </p:txBody>
      </p:sp>
      <p:sp>
        <p:nvSpPr>
          <p:cNvPr id="8" name="文字方塊 7"/>
          <p:cNvSpPr txBox="1"/>
          <p:nvPr/>
        </p:nvSpPr>
        <p:spPr>
          <a:xfrm>
            <a:off x="-61041" y="476664"/>
            <a:ext cx="2597766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solidFill>
                  <a:srgbClr val="0000FF"/>
                </a:solidFill>
              </a:rPr>
              <a:t>CLEO2014: STh1N.2</a:t>
            </a:r>
            <a:endParaRPr lang="zh-TW" alt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78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322838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10</a:t>
            </a:fld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8238" y="1110261"/>
            <a:ext cx="866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Rotationa</a:t>
            </a:r>
            <a:r>
              <a:rPr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l transition 1</a:t>
            </a:r>
            <a:r>
              <a:rPr lang="en-US" altLang="ja-JP" b="1" i="1" baseline="-25000" dirty="0" smtClean="0">
                <a:solidFill>
                  <a:srgbClr val="0080FF"/>
                </a:solidFill>
                <a:latin typeface="Arial"/>
                <a:cs typeface="Arial"/>
              </a:rPr>
              <a:t>10</a:t>
            </a:r>
            <a:r>
              <a:rPr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lang="en-US" b="1" i="1" dirty="0" err="1" smtClean="0">
                <a:solidFill>
                  <a:srgbClr val="0080FF"/>
                </a:solidFill>
                <a:sym typeface="Symbol"/>
              </a:rPr>
              <a:t></a:t>
            </a:r>
            <a:r>
              <a:rPr lang="ja-JP" altLang="en-US" b="1" i="1" dirty="0" smtClean="0">
                <a:solidFill>
                  <a:srgbClr val="0080FF"/>
                </a:solidFill>
              </a:rPr>
              <a:t> </a:t>
            </a:r>
            <a:r>
              <a:rPr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 1</a:t>
            </a:r>
            <a:r>
              <a:rPr lang="en-US" altLang="ja-JP" b="1" i="1" baseline="-25000" dirty="0" smtClean="0">
                <a:solidFill>
                  <a:srgbClr val="0080FF"/>
                </a:solidFill>
                <a:latin typeface="Arial"/>
                <a:cs typeface="Arial"/>
              </a:rPr>
              <a:t>01 </a:t>
            </a:r>
            <a:r>
              <a:rPr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: 0.5569360THz@NASA database</a:t>
            </a:r>
          </a:p>
          <a:p>
            <a:r>
              <a:rPr kumimoji="1"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(Pressure broadening </a:t>
            </a:r>
            <a:r>
              <a:rPr kumimoji="1" lang="en-US" altLang="ja-JP" b="1" i="1" dirty="0" err="1" smtClean="0">
                <a:solidFill>
                  <a:srgbClr val="0080FF"/>
                </a:solidFill>
                <a:latin typeface="Arial"/>
                <a:cs typeface="Arial"/>
              </a:rPr>
              <a:t>linewidth</a:t>
            </a:r>
            <a:r>
              <a:rPr kumimoji="1"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 = 23 MHz @H</a:t>
            </a:r>
            <a:r>
              <a:rPr kumimoji="1" lang="en-US" altLang="ja-JP" b="1" i="1" baseline="-25000" dirty="0" smtClean="0">
                <a:solidFill>
                  <a:srgbClr val="0080FF"/>
                </a:solidFill>
                <a:latin typeface="Arial"/>
                <a:cs typeface="Arial"/>
              </a:rPr>
              <a:t>2</a:t>
            </a:r>
            <a:r>
              <a:rPr kumimoji="1"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O:10Pa&amp;N</a:t>
            </a:r>
            <a:r>
              <a:rPr kumimoji="1" lang="en-US" altLang="ja-JP" b="1" i="1" baseline="-25000" dirty="0" smtClean="0">
                <a:solidFill>
                  <a:srgbClr val="0080FF"/>
                </a:solidFill>
                <a:latin typeface="Arial"/>
                <a:cs typeface="Arial"/>
              </a:rPr>
              <a:t>2</a:t>
            </a:r>
            <a:r>
              <a:rPr kumimoji="1" lang="en-US" altLang="ja-JP" b="1" i="1" dirty="0" smtClean="0">
                <a:solidFill>
                  <a:srgbClr val="0080FF"/>
                </a:solidFill>
                <a:latin typeface="Arial"/>
                <a:cs typeface="Arial"/>
              </a:rPr>
              <a:t>:320Pa)</a:t>
            </a:r>
            <a:endParaRPr kumimoji="1" lang="ja-JP" altLang="en-US" b="1" i="1" dirty="0">
              <a:solidFill>
                <a:srgbClr val="0080FF"/>
              </a:solidFill>
              <a:latin typeface="Arial"/>
              <a:cs typeface="Arial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0" y="507694"/>
            <a:ext cx="9906000" cy="7207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9pPr>
          </a:lstStyle>
          <a:p>
            <a:r>
              <a:rPr lang="en-US" altLang="ja-JP" sz="3800" kern="0" dirty="0" smtClean="0">
                <a:latin typeface="Arial"/>
                <a:cs typeface="Arial"/>
              </a:rPr>
              <a:t>Spectroscopy of low-pressure water vapor</a:t>
            </a:r>
            <a:endParaRPr lang="ja-JP" altLang="en-US" sz="3800" kern="0" dirty="0" smtClean="0">
              <a:latin typeface="Arial"/>
              <a:cs typeface="Arial"/>
            </a:endParaRPr>
          </a:p>
        </p:txBody>
      </p:sp>
      <p:pic>
        <p:nvPicPr>
          <p:cNvPr id="5" name="Picture 6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62131"/>
            <a:ext cx="8440615" cy="4748212"/>
          </a:xfrm>
          <a:prstGeom prst="rect">
            <a:avLst/>
          </a:prstGeom>
          <a:noFill/>
        </p:spPr>
      </p:pic>
      <p:cxnSp>
        <p:nvCxnSpPr>
          <p:cNvPr id="6" name="直線接點 5"/>
          <p:cNvCxnSpPr/>
          <p:nvPr/>
        </p:nvCxnSpPr>
        <p:spPr bwMode="auto">
          <a:xfrm>
            <a:off x="3410957" y="2718280"/>
            <a:ext cx="0" cy="22409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接點 6"/>
          <p:cNvCxnSpPr/>
          <p:nvPr/>
        </p:nvCxnSpPr>
        <p:spPr bwMode="auto">
          <a:xfrm>
            <a:off x="3651260" y="2718228"/>
            <a:ext cx="0" cy="22410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單箭頭接點 7"/>
          <p:cNvCxnSpPr/>
          <p:nvPr/>
        </p:nvCxnSpPr>
        <p:spPr bwMode="auto">
          <a:xfrm>
            <a:off x="3432222" y="2945268"/>
            <a:ext cx="216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3616549" y="2537486"/>
            <a:ext cx="121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25MHz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 bwMode="auto">
          <a:xfrm>
            <a:off x="5299294" y="2978137"/>
            <a:ext cx="1728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接點 10"/>
          <p:cNvCxnSpPr/>
          <p:nvPr/>
        </p:nvCxnSpPr>
        <p:spPr bwMode="auto">
          <a:xfrm>
            <a:off x="5273389" y="2727888"/>
            <a:ext cx="0" cy="3312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接點 11"/>
          <p:cNvCxnSpPr/>
          <p:nvPr/>
        </p:nvCxnSpPr>
        <p:spPr bwMode="auto">
          <a:xfrm>
            <a:off x="7049075" y="2719728"/>
            <a:ext cx="0" cy="3312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字方塊 12"/>
          <p:cNvSpPr txBox="1"/>
          <p:nvPr/>
        </p:nvSpPr>
        <p:spPr>
          <a:xfrm>
            <a:off x="5433931" y="2976966"/>
            <a:ext cx="144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B050"/>
                </a:solidFill>
              </a:rPr>
              <a:t>250MHz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pic>
        <p:nvPicPr>
          <p:cNvPr id="14" name="Picture 7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76092"/>
            <a:ext cx="8440615" cy="4748212"/>
          </a:xfrm>
          <a:prstGeom prst="rect">
            <a:avLst/>
          </a:prstGeom>
          <a:noFill/>
        </p:spPr>
      </p:pic>
      <p:pic>
        <p:nvPicPr>
          <p:cNvPr id="15" name="Picture 9" descr="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76092"/>
            <a:ext cx="8440615" cy="4743450"/>
          </a:xfrm>
          <a:prstGeom prst="rect">
            <a:avLst/>
          </a:prstGeom>
          <a:noFill/>
        </p:spPr>
      </p:pic>
      <p:pic>
        <p:nvPicPr>
          <p:cNvPr id="16" name="Picture 10" descr="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73711"/>
            <a:ext cx="8440615" cy="4748212"/>
          </a:xfrm>
          <a:prstGeom prst="rect">
            <a:avLst/>
          </a:prstGeom>
          <a:noFill/>
        </p:spPr>
      </p:pic>
      <p:pic>
        <p:nvPicPr>
          <p:cNvPr id="17" name="Picture 11" descr="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66260"/>
            <a:ext cx="8440615" cy="4748212"/>
          </a:xfrm>
          <a:prstGeom prst="rect">
            <a:avLst/>
          </a:prstGeom>
          <a:noFill/>
        </p:spPr>
      </p:pic>
      <p:pic>
        <p:nvPicPr>
          <p:cNvPr id="18" name="Picture 12" descr="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80854"/>
            <a:ext cx="8440615" cy="4743450"/>
          </a:xfrm>
          <a:prstGeom prst="rect">
            <a:avLst/>
          </a:prstGeom>
          <a:noFill/>
        </p:spPr>
      </p:pic>
      <p:pic>
        <p:nvPicPr>
          <p:cNvPr id="19" name="Picture 13" descr="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62131"/>
            <a:ext cx="8440615" cy="4748212"/>
          </a:xfrm>
          <a:prstGeom prst="rect">
            <a:avLst/>
          </a:prstGeom>
          <a:noFill/>
        </p:spPr>
      </p:pic>
      <p:pic>
        <p:nvPicPr>
          <p:cNvPr id="20" name="Picture 14" descr="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62131"/>
            <a:ext cx="8440615" cy="4743450"/>
          </a:xfrm>
          <a:prstGeom prst="rect">
            <a:avLst/>
          </a:prstGeom>
          <a:noFill/>
        </p:spPr>
      </p:pic>
      <p:pic>
        <p:nvPicPr>
          <p:cNvPr id="21" name="Picture 15" descr="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50768"/>
            <a:ext cx="8440615" cy="4748212"/>
          </a:xfrm>
          <a:prstGeom prst="rect">
            <a:avLst/>
          </a:prstGeom>
          <a:noFill/>
        </p:spPr>
      </p:pic>
      <p:pic>
        <p:nvPicPr>
          <p:cNvPr id="22" name="Picture 16" descr="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56" y="2050768"/>
            <a:ext cx="8440615" cy="4748212"/>
          </a:xfrm>
          <a:prstGeom prst="rect">
            <a:avLst/>
          </a:prstGeom>
          <a:noFill/>
        </p:spPr>
      </p:pic>
      <p:grpSp>
        <p:nvGrpSpPr>
          <p:cNvPr id="23" name="群組 22"/>
          <p:cNvGrpSpPr/>
          <p:nvPr/>
        </p:nvGrpSpPr>
        <p:grpSpPr>
          <a:xfrm>
            <a:off x="2108854" y="1833090"/>
            <a:ext cx="2921982" cy="4206744"/>
            <a:chOff x="1808628" y="1429202"/>
            <a:chExt cx="2921982" cy="4206744"/>
          </a:xfrm>
        </p:grpSpPr>
        <p:cxnSp>
          <p:nvCxnSpPr>
            <p:cNvPr id="24" name="直線コネクタ 4"/>
            <p:cNvCxnSpPr/>
            <p:nvPr/>
          </p:nvCxnSpPr>
          <p:spPr bwMode="auto">
            <a:xfrm>
              <a:off x="4467144" y="1488023"/>
              <a:ext cx="0" cy="414792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文字方塊 24"/>
            <p:cNvSpPr txBox="1"/>
            <p:nvPr/>
          </p:nvSpPr>
          <p:spPr>
            <a:xfrm>
              <a:off x="1808628" y="1429202"/>
              <a:ext cx="2921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0000FF"/>
                  </a:solidFill>
                </a:rPr>
                <a:t>Absorption line of water vapor</a:t>
              </a:r>
              <a:endParaRPr lang="zh-TW" alt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216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61058" y="191151"/>
            <a:ext cx="10060983" cy="1143000"/>
          </a:xfrm>
        </p:spPr>
        <p:txBody>
          <a:bodyPr/>
          <a:lstStyle/>
          <a:p>
            <a:r>
              <a:rPr lang="en-US" altLang="zh-TW" sz="4000" dirty="0"/>
              <a:t>Absorbance spectrum of acetonitrile </a:t>
            </a:r>
            <a:r>
              <a:rPr lang="en-US" altLang="zh-TW" sz="4000" dirty="0" smtClean="0"/>
              <a:t>gas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308090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11</a:t>
            </a:fld>
            <a:endParaRPr lang="en-US" altLang="ja-JP" dirty="0"/>
          </a:p>
        </p:txBody>
      </p:sp>
      <p:sp>
        <p:nvSpPr>
          <p:cNvPr id="5" name="文字方塊 4"/>
          <p:cNvSpPr txBox="1"/>
          <p:nvPr/>
        </p:nvSpPr>
        <p:spPr>
          <a:xfrm>
            <a:off x="250720" y="1060450"/>
            <a:ext cx="889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Acetonitrile (CH</a:t>
            </a:r>
            <a:r>
              <a:rPr lang="en-US" altLang="zh-TW" sz="2400" baseline="-250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CN) : </a:t>
            </a:r>
          </a:p>
          <a:p>
            <a:r>
              <a:rPr lang="en-US" altLang="zh-TW" sz="24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Symmetric top molecule,</a:t>
            </a:r>
            <a:r>
              <a:rPr lang="zh-TW" altLang="en-US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rotational constant </a:t>
            </a:r>
            <a:r>
              <a:rPr lang="en-US" altLang="zh-TW" sz="2400" b="1" i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 </a:t>
            </a: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= 9.2 GHz</a:t>
            </a:r>
          </a:p>
          <a:p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Manifold of rotational transitions regularly spaced by 2</a:t>
            </a:r>
            <a:r>
              <a:rPr lang="en-US" altLang="zh-TW" sz="2400" b="1" i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Total pressure: 40Pa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54" y="2754094"/>
            <a:ext cx="861259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023004" y="2191417"/>
            <a:ext cx="390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rgbClr val="0000FF"/>
                </a:solidFill>
              </a:rPr>
              <a:t>Linewidth</a:t>
            </a:r>
            <a:r>
              <a:rPr lang="en-US" altLang="zh-TW" dirty="0" smtClean="0">
                <a:solidFill>
                  <a:srgbClr val="0000FF"/>
                </a:solidFill>
              </a:rPr>
              <a:t> of comb mode: 25MHz</a:t>
            </a:r>
          </a:p>
          <a:p>
            <a:r>
              <a:rPr lang="en-US" altLang="zh-TW" dirty="0" smtClean="0">
                <a:solidFill>
                  <a:srgbClr val="0000FF"/>
                </a:solidFill>
              </a:rPr>
              <a:t>10 times sweep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61108" y="3190708"/>
            <a:ext cx="144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18.4GHz</a:t>
            </a:r>
            <a:endParaRPr lang="zh-TW" altLang="en-US" sz="2400" dirty="0">
              <a:solidFill>
                <a:srgbClr val="0000FF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2744896" y="3802024"/>
            <a:ext cx="216000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951499" y="3645395"/>
            <a:ext cx="0" cy="939600"/>
          </a:xfrm>
          <a:prstGeom prst="line">
            <a:avLst/>
          </a:prstGeom>
          <a:ln w="254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2766412" y="3668992"/>
            <a:ext cx="0" cy="288000"/>
          </a:xfrm>
          <a:prstGeom prst="line">
            <a:avLst/>
          </a:prstGeom>
          <a:ln w="254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5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97" y="160158"/>
            <a:ext cx="9899926" cy="1143000"/>
          </a:xfrm>
        </p:spPr>
        <p:txBody>
          <a:bodyPr/>
          <a:lstStyle/>
          <a:p>
            <a:r>
              <a:rPr lang="en-US" altLang="zh-TW" sz="4000" dirty="0"/>
              <a:t>Absorbance spectrum of acetonitrile gas 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49098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12</a:t>
            </a:fld>
            <a:endParaRPr lang="en-US" altLang="ja-JP" dirty="0"/>
          </a:p>
        </p:txBody>
      </p:sp>
      <p:sp>
        <p:nvSpPr>
          <p:cNvPr id="5" name="文字方塊 4"/>
          <p:cNvSpPr txBox="1"/>
          <p:nvPr/>
        </p:nvSpPr>
        <p:spPr>
          <a:xfrm>
            <a:off x="2860246" y="1117378"/>
            <a:ext cx="3586305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solidFill>
                  <a:schemeClr val="bg1"/>
                </a:solidFill>
              </a:rPr>
              <a:t>Expanded around 640GHz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153179" y="1582272"/>
            <a:ext cx="936523" cy="398204"/>
          </a:xfrm>
          <a:prstGeom prst="downArrow">
            <a:avLst>
              <a:gd name="adj1" fmla="val 50000"/>
              <a:gd name="adj2" fmla="val 537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766138" y="1990051"/>
            <a:ext cx="5825610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solidFill>
                  <a:srgbClr val="FF0000"/>
                </a:solidFill>
              </a:rPr>
              <a:t>Multi-peak fitting by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Lorentzian</a:t>
            </a:r>
            <a:r>
              <a:rPr lang="en-US" altLang="zh-TW" sz="2000" dirty="0" smtClean="0">
                <a:solidFill>
                  <a:srgbClr val="FF0000"/>
                </a:solidFill>
              </a:rPr>
              <a:t> function (red line)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142198" y="2338725"/>
            <a:ext cx="7507434" cy="4418608"/>
            <a:chOff x="894230" y="2079009"/>
            <a:chExt cx="7507434" cy="441860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4230" y="2398954"/>
              <a:ext cx="7507434" cy="409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線接點 9"/>
            <p:cNvCxnSpPr/>
            <p:nvPr/>
          </p:nvCxnSpPr>
          <p:spPr bwMode="auto">
            <a:xfrm flipV="1">
              <a:off x="2043955" y="2624864"/>
              <a:ext cx="0" cy="310718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線接點 10"/>
            <p:cNvCxnSpPr/>
            <p:nvPr/>
          </p:nvCxnSpPr>
          <p:spPr bwMode="auto">
            <a:xfrm flipV="1">
              <a:off x="2952715" y="2635622"/>
              <a:ext cx="0" cy="277200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文字方塊 11"/>
            <p:cNvSpPr txBox="1"/>
            <p:nvPr/>
          </p:nvSpPr>
          <p:spPr>
            <a:xfrm>
              <a:off x="1861069" y="2657138"/>
              <a:ext cx="1204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 smtClean="0"/>
                <a:t>J=35-34</a:t>
              </a:r>
              <a:endParaRPr lang="zh-TW" altLang="en-US" sz="1600" i="1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649078" y="2252118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10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551307" y="2246349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>
                  <a:solidFill>
                    <a:srgbClr val="3366FF"/>
                  </a:solidFill>
                </a:rPr>
                <a:t>9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372254" y="2246341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8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cxnSp>
          <p:nvCxnSpPr>
            <p:cNvPr id="16" name="直線接點 15"/>
            <p:cNvCxnSpPr/>
            <p:nvPr/>
          </p:nvCxnSpPr>
          <p:spPr bwMode="auto">
            <a:xfrm flipV="1">
              <a:off x="3772091" y="2646381"/>
              <a:ext cx="0" cy="27504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536" y="3092078"/>
              <a:ext cx="20764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直線接點 17"/>
            <p:cNvCxnSpPr/>
            <p:nvPr/>
          </p:nvCxnSpPr>
          <p:spPr bwMode="auto">
            <a:xfrm flipV="1">
              <a:off x="4492998" y="2635682"/>
              <a:ext cx="0" cy="273600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直線接點 18"/>
            <p:cNvCxnSpPr/>
            <p:nvPr/>
          </p:nvCxnSpPr>
          <p:spPr bwMode="auto">
            <a:xfrm flipV="1">
              <a:off x="5104722" y="2624864"/>
              <a:ext cx="0" cy="155359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接點 19"/>
            <p:cNvCxnSpPr/>
            <p:nvPr/>
          </p:nvCxnSpPr>
          <p:spPr bwMode="auto">
            <a:xfrm flipV="1">
              <a:off x="5645859" y="2635622"/>
              <a:ext cx="0" cy="215153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直線接點 20"/>
            <p:cNvCxnSpPr/>
            <p:nvPr/>
          </p:nvCxnSpPr>
          <p:spPr bwMode="auto">
            <a:xfrm flipV="1">
              <a:off x="6086941" y="2603348"/>
              <a:ext cx="0" cy="179114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線接點 21"/>
            <p:cNvCxnSpPr/>
            <p:nvPr/>
          </p:nvCxnSpPr>
          <p:spPr bwMode="auto">
            <a:xfrm flipV="1">
              <a:off x="6657078" y="2646381"/>
              <a:ext cx="0" cy="124788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直線接點 22"/>
            <p:cNvCxnSpPr/>
            <p:nvPr/>
          </p:nvCxnSpPr>
          <p:spPr bwMode="auto">
            <a:xfrm flipV="1">
              <a:off x="6796928" y="2626719"/>
              <a:ext cx="0" cy="93931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直線接點 23"/>
            <p:cNvCxnSpPr/>
            <p:nvPr/>
          </p:nvCxnSpPr>
          <p:spPr bwMode="auto">
            <a:xfrm flipV="1">
              <a:off x="6861476" y="2629400"/>
              <a:ext cx="0" cy="1264868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文字方塊 24"/>
            <p:cNvSpPr txBox="1"/>
            <p:nvPr/>
          </p:nvSpPr>
          <p:spPr>
            <a:xfrm>
              <a:off x="4109154" y="2264656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7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4717444" y="2266448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6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257241" y="2264656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5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5698520" y="2278587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>
                  <a:solidFill>
                    <a:srgbClr val="3366FF"/>
                  </a:solidFill>
                </a:rPr>
                <a:t>4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6027749" y="2279404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3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264421" y="2295944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2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cxnSp>
          <p:nvCxnSpPr>
            <p:cNvPr id="31" name="直線接點 30"/>
            <p:cNvCxnSpPr/>
            <p:nvPr/>
          </p:nvCxnSpPr>
          <p:spPr bwMode="auto">
            <a:xfrm flipH="1" flipV="1">
              <a:off x="6786170" y="2398954"/>
              <a:ext cx="5371" cy="20439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直線接點 31"/>
            <p:cNvCxnSpPr/>
            <p:nvPr/>
          </p:nvCxnSpPr>
          <p:spPr bwMode="auto">
            <a:xfrm flipV="1">
              <a:off x="6873896" y="2398954"/>
              <a:ext cx="105785" cy="20439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文字方塊 32"/>
            <p:cNvSpPr txBox="1"/>
            <p:nvPr/>
          </p:nvSpPr>
          <p:spPr>
            <a:xfrm>
              <a:off x="6382759" y="2079009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1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6603018" y="2086586"/>
              <a:ext cx="785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i="1" dirty="0" smtClean="0">
                  <a:solidFill>
                    <a:srgbClr val="3366FF"/>
                  </a:solidFill>
                </a:rPr>
                <a:t>0</a:t>
              </a:r>
              <a:endParaRPr lang="zh-TW" altLang="en-US" i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1356852" y="2155550"/>
            <a:ext cx="7592668" cy="4318566"/>
            <a:chOff x="1356852" y="2155550"/>
            <a:chExt cx="7592668" cy="4318566"/>
          </a:xfrm>
        </p:grpSpPr>
        <p:grpSp>
          <p:nvGrpSpPr>
            <p:cNvPr id="35" name="図形グループ 13"/>
            <p:cNvGrpSpPr/>
            <p:nvPr/>
          </p:nvGrpSpPr>
          <p:grpSpPr>
            <a:xfrm>
              <a:off x="1356852" y="2625360"/>
              <a:ext cx="5833329" cy="3848756"/>
              <a:chOff x="1664356" y="2418888"/>
              <a:chExt cx="5641730" cy="3848756"/>
            </a:xfrm>
          </p:grpSpPr>
          <p:sp>
            <p:nvSpPr>
              <p:cNvPr id="36" name="矩形 35"/>
              <p:cNvSpPr/>
              <p:nvPr/>
            </p:nvSpPr>
            <p:spPr bwMode="auto">
              <a:xfrm>
                <a:off x="1664356" y="3030411"/>
                <a:ext cx="4735259" cy="73421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dirty="0" smtClean="0"/>
                  <a:t>The </a:t>
                </a:r>
                <a:r>
                  <a:rPr lang="en-US" altLang="zh-TW" dirty="0" err="1"/>
                  <a:t>linewidth</a:t>
                </a:r>
                <a:r>
                  <a:rPr lang="en-US" altLang="zh-TW" dirty="0"/>
                  <a:t> and incremental step of the </a:t>
                </a:r>
                <a:r>
                  <a:rPr lang="en-US" altLang="zh-TW" dirty="0" smtClean="0"/>
                  <a:t> comb </a:t>
                </a:r>
                <a:r>
                  <a:rPr lang="en-US" altLang="zh-TW" dirty="0"/>
                  <a:t>modes should </a:t>
                </a:r>
                <a:r>
                  <a:rPr lang="en-US" altLang="zh-TW" dirty="0" smtClean="0"/>
                  <a:t>be further </a:t>
                </a:r>
                <a:r>
                  <a:rPr lang="en-US" altLang="zh-TW" dirty="0"/>
                  <a:t>reduced</a:t>
                </a:r>
                <a:endParaRPr lang="en-US" altLang="zh-TW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角丸四角形 5"/>
              <p:cNvSpPr/>
              <p:nvPr/>
            </p:nvSpPr>
            <p:spPr bwMode="auto">
              <a:xfrm>
                <a:off x="7100206" y="2418888"/>
                <a:ext cx="205880" cy="3848756"/>
              </a:xfrm>
              <a:prstGeom prst="roundRect">
                <a:avLst/>
              </a:prstGeom>
              <a:solidFill>
                <a:srgbClr val="008000">
                  <a:alpha val="30000"/>
                </a:srgbClr>
              </a:solidFill>
              <a:ln w="38100" cap="flat" cmpd="sng" algn="ctr">
                <a:solidFill>
                  <a:srgbClr val="008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cxnSp>
            <p:nvCxnSpPr>
              <p:cNvPr id="38" name="直線コネクタ 11"/>
              <p:cNvCxnSpPr/>
              <p:nvPr/>
            </p:nvCxnSpPr>
            <p:spPr bwMode="auto">
              <a:xfrm flipH="1">
                <a:off x="6270945" y="2484251"/>
                <a:ext cx="829260" cy="54616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9" name="弧形接點 38"/>
            <p:cNvCxnSpPr/>
            <p:nvPr/>
          </p:nvCxnSpPr>
          <p:spPr bwMode="auto">
            <a:xfrm flipV="1">
              <a:off x="7121864" y="2390161"/>
              <a:ext cx="842265" cy="370707"/>
            </a:xfrm>
            <a:prstGeom prst="curvedConnector3">
              <a:avLst/>
            </a:prstGeom>
            <a:noFill/>
            <a:ln w="2857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文字方塊 40"/>
            <p:cNvSpPr txBox="1"/>
            <p:nvPr/>
          </p:nvSpPr>
          <p:spPr>
            <a:xfrm>
              <a:off x="7952131" y="2155550"/>
              <a:ext cx="9973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8000"/>
                  </a:solidFill>
                </a:rPr>
                <a:t>12MHz</a:t>
              </a:r>
              <a:endParaRPr lang="zh-TW" alt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010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ap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165"/>
            <a:ext cx="990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2"/>
          <p:cNvGrpSpPr/>
          <p:nvPr/>
        </p:nvGrpSpPr>
        <p:grpSpPr>
          <a:xfrm>
            <a:off x="975021" y="1570040"/>
            <a:ext cx="8464814" cy="658813"/>
            <a:chOff x="900020" y="1570039"/>
            <a:chExt cx="7813674" cy="658813"/>
          </a:xfrm>
        </p:grpSpPr>
        <p:sp>
          <p:nvSpPr>
            <p:cNvPr id="9" name="テキスト ボックス 7"/>
            <p:cNvSpPr txBox="1">
              <a:spLocks noChangeArrowheads="1"/>
            </p:cNvSpPr>
            <p:nvPr/>
          </p:nvSpPr>
          <p:spPr bwMode="auto">
            <a:xfrm>
              <a:off x="1260475" y="1766889"/>
              <a:ext cx="7175500" cy="461963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chemeClr val="bg1"/>
                  </a:solidFill>
                </a:rPr>
                <a:t>Mechanical t</a:t>
              </a:r>
              <a:r>
                <a:rPr lang="en-US" altLang="ja-JP" sz="2400" b="1" dirty="0" smtClean="0">
                  <a:solidFill>
                    <a:schemeClr val="bg1"/>
                  </a:solidFill>
                </a:rPr>
                <a:t>ime</a:t>
              </a:r>
              <a:r>
                <a:rPr lang="en-US" altLang="ja-JP" sz="2400" b="1" dirty="0">
                  <a:solidFill>
                    <a:schemeClr val="bg1"/>
                  </a:solidFill>
                </a:rPr>
                <a:t>-delay scanning by </a:t>
              </a:r>
              <a:r>
                <a:rPr lang="en-US" altLang="zh-TW" sz="2400" b="1" dirty="0">
                  <a:solidFill>
                    <a:schemeClr val="bg1"/>
                  </a:solidFill>
                </a:rPr>
                <a:t>60 </a:t>
              </a:r>
              <a:r>
                <a:rPr lang="en-US" altLang="ja-JP" sz="2400" b="1" dirty="0" smtClean="0">
                  <a:solidFill>
                    <a:schemeClr val="bg1"/>
                  </a:solidFill>
                </a:rPr>
                <a:t>meter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900020" y="1570039"/>
              <a:ext cx="781367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8" y="4217174"/>
            <a:ext cx="5419967" cy="2640827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17174"/>
            <a:ext cx="5419967" cy="2640827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17174"/>
            <a:ext cx="5419967" cy="2640827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17174"/>
            <a:ext cx="5419967" cy="2640827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8" y="4234560"/>
            <a:ext cx="5419967" cy="2640827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4559"/>
            <a:ext cx="5419967" cy="2640827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4558"/>
            <a:ext cx="5419967" cy="2640827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4560"/>
            <a:ext cx="5419967" cy="2640827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4560"/>
            <a:ext cx="5419967" cy="2640827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4560"/>
            <a:ext cx="5419967" cy="2640827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8" y="4234560"/>
            <a:ext cx="5419967" cy="2640827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4560"/>
            <a:ext cx="5419967" cy="2640827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8684"/>
            <a:ext cx="5419967" cy="2640827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8684"/>
            <a:ext cx="5419967" cy="2640827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7" y="4238684"/>
            <a:ext cx="5419967" cy="2640827"/>
          </a:xfrm>
          <a:prstGeom prst="rect">
            <a:avLst/>
          </a:prstGeom>
        </p:spPr>
      </p:pic>
      <p:sp>
        <p:nvSpPr>
          <p:cNvPr id="55" name="手繪多邊形 54"/>
          <p:cNvSpPr/>
          <p:nvPr/>
        </p:nvSpPr>
        <p:spPr>
          <a:xfrm>
            <a:off x="4536948" y="4462272"/>
            <a:ext cx="1119378" cy="640080"/>
          </a:xfrm>
          <a:custGeom>
            <a:avLst/>
            <a:gdLst>
              <a:gd name="connsiteX0" fmla="*/ 0 w 1033272"/>
              <a:gd name="connsiteY0" fmla="*/ 0 h 640080"/>
              <a:gd name="connsiteX1" fmla="*/ 91440 w 1033272"/>
              <a:gd name="connsiteY1" fmla="*/ 73152 h 640080"/>
              <a:gd name="connsiteX2" fmla="*/ 192024 w 1033272"/>
              <a:gd name="connsiteY2" fmla="*/ 146304 h 640080"/>
              <a:gd name="connsiteX3" fmla="*/ 320040 w 1033272"/>
              <a:gd name="connsiteY3" fmla="*/ 640080 h 640080"/>
              <a:gd name="connsiteX4" fmla="*/ 384048 w 1033272"/>
              <a:gd name="connsiteY4" fmla="*/ 411480 h 640080"/>
              <a:gd name="connsiteX5" fmla="*/ 438912 w 1033272"/>
              <a:gd name="connsiteY5" fmla="*/ 329184 h 640080"/>
              <a:gd name="connsiteX6" fmla="*/ 493776 w 1033272"/>
              <a:gd name="connsiteY6" fmla="*/ 292608 h 640080"/>
              <a:gd name="connsiteX7" fmla="*/ 603504 w 1033272"/>
              <a:gd name="connsiteY7" fmla="*/ 429768 h 640080"/>
              <a:gd name="connsiteX8" fmla="*/ 640080 w 1033272"/>
              <a:gd name="connsiteY8" fmla="*/ 566928 h 640080"/>
              <a:gd name="connsiteX9" fmla="*/ 740664 w 1033272"/>
              <a:gd name="connsiteY9" fmla="*/ 283464 h 640080"/>
              <a:gd name="connsiteX10" fmla="*/ 822960 w 1033272"/>
              <a:gd name="connsiteY10" fmla="*/ 237744 h 640080"/>
              <a:gd name="connsiteX11" fmla="*/ 1033272 w 1033272"/>
              <a:gd name="connsiteY11" fmla="*/ 192024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3272" h="640080">
                <a:moveTo>
                  <a:pt x="0" y="0"/>
                </a:moveTo>
                <a:lnTo>
                  <a:pt x="91440" y="73152"/>
                </a:lnTo>
                <a:lnTo>
                  <a:pt x="192024" y="146304"/>
                </a:lnTo>
                <a:lnTo>
                  <a:pt x="320040" y="640080"/>
                </a:lnTo>
                <a:lnTo>
                  <a:pt x="384048" y="411480"/>
                </a:lnTo>
                <a:lnTo>
                  <a:pt x="438912" y="329184"/>
                </a:lnTo>
                <a:lnTo>
                  <a:pt x="493776" y="292608"/>
                </a:lnTo>
                <a:lnTo>
                  <a:pt x="603504" y="429768"/>
                </a:lnTo>
                <a:lnTo>
                  <a:pt x="640080" y="566928"/>
                </a:lnTo>
                <a:lnTo>
                  <a:pt x="740664" y="283464"/>
                </a:lnTo>
                <a:lnTo>
                  <a:pt x="822960" y="237744"/>
                </a:lnTo>
                <a:lnTo>
                  <a:pt x="1033272" y="192024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4244" y="3541472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rgbClr val="0000FF"/>
                </a:solidFill>
              </a:rPr>
              <a:t>Linewidth</a:t>
            </a:r>
            <a:r>
              <a:rPr lang="en-US" altLang="zh-TW" dirty="0" smtClean="0">
                <a:solidFill>
                  <a:srgbClr val="0000FF"/>
                </a:solidFill>
              </a:rPr>
              <a:t> of comb mode: 2.5MHz</a:t>
            </a:r>
          </a:p>
          <a:p>
            <a:r>
              <a:rPr lang="en-US" altLang="zh-TW" dirty="0" smtClean="0">
                <a:solidFill>
                  <a:srgbClr val="0000FF"/>
                </a:solidFill>
              </a:rPr>
              <a:t>15 times sweep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93342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74706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17852" y="206648"/>
            <a:ext cx="10023852" cy="1143000"/>
          </a:xfrm>
        </p:spPr>
        <p:txBody>
          <a:bodyPr/>
          <a:lstStyle/>
          <a:p>
            <a:r>
              <a:rPr lang="en-US" altLang="zh-TW" sz="4000" dirty="0"/>
              <a:t>Absorbance spectrum of acetonitrile gas 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63846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14</a:t>
            </a:fld>
            <a:endParaRPr lang="en-US" altLang="ja-JP" dirty="0"/>
          </a:p>
        </p:txBody>
      </p:sp>
      <p:sp>
        <p:nvSpPr>
          <p:cNvPr id="5" name="文字方塊 4"/>
          <p:cNvSpPr txBox="1"/>
          <p:nvPr/>
        </p:nvSpPr>
        <p:spPr>
          <a:xfrm>
            <a:off x="1911034" y="1025201"/>
            <a:ext cx="609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F0"/>
                </a:solidFill>
              </a:rPr>
              <a:t>Expended  absorbance spectrum around 643GHz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Multi-peak fitting by </a:t>
            </a:r>
            <a:r>
              <a:rPr lang="en-US" altLang="zh-TW" dirty="0" err="1">
                <a:solidFill>
                  <a:srgbClr val="FF0000"/>
                </a:solidFill>
              </a:rPr>
              <a:t>Lorentzian</a:t>
            </a:r>
            <a:r>
              <a:rPr lang="en-US" altLang="zh-TW" dirty="0">
                <a:solidFill>
                  <a:srgbClr val="FF0000"/>
                </a:solidFill>
              </a:rPr>
              <a:t> function (red line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8" name="Picture 2" descr="D:\我的文件夾\荒木研究室\seminar\予備審査\MPF2Graph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40" y="2010882"/>
            <a:ext cx="7132320" cy="45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22"/>
          <p:cNvSpPr txBox="1">
            <a:spLocks noChangeArrowheads="1"/>
          </p:cNvSpPr>
          <p:nvPr/>
        </p:nvSpPr>
        <p:spPr bwMode="auto">
          <a:xfrm>
            <a:off x="6600103" y="2561880"/>
            <a:ext cx="1833208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Arial"/>
                <a:ea typeface="MS Gothic" pitchFamily="49" charset="-128"/>
                <a:cs typeface="Arial"/>
              </a:rPr>
              <a:t>Discrepancy = 0.578MHz</a:t>
            </a:r>
            <a:endParaRPr lang="en-US" altLang="ja-JP" sz="1400" b="1" dirty="0">
              <a:solidFill>
                <a:schemeClr val="bg1"/>
              </a:solidFill>
              <a:latin typeface="Arial"/>
              <a:ea typeface="MS Gothic" pitchFamily="49" charset="-128"/>
              <a:cs typeface="Arial"/>
            </a:endParaRPr>
          </a:p>
        </p:txBody>
      </p:sp>
      <p:sp>
        <p:nvSpPr>
          <p:cNvPr id="10" name="テキスト ボックス 22"/>
          <p:cNvSpPr txBox="1">
            <a:spLocks noChangeArrowheads="1"/>
          </p:cNvSpPr>
          <p:nvPr/>
        </p:nvSpPr>
        <p:spPr bwMode="auto">
          <a:xfrm>
            <a:off x="2717293" y="3043354"/>
            <a:ext cx="1506839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Arial"/>
                <a:ea typeface="MS Gothic" pitchFamily="49" charset="-128"/>
                <a:cs typeface="Arial"/>
              </a:rPr>
              <a:t>Discrepancy = 0.502MHz</a:t>
            </a:r>
            <a:endParaRPr lang="en-US" altLang="ja-JP" sz="1400" b="1" dirty="0">
              <a:solidFill>
                <a:schemeClr val="bg1"/>
              </a:solidFill>
              <a:latin typeface="Arial"/>
              <a:ea typeface="MS Gothic" pitchFamily="49" charset="-128"/>
              <a:cs typeface="Arial"/>
            </a:endParaRPr>
          </a:p>
        </p:txBody>
      </p:sp>
      <p:cxnSp>
        <p:nvCxnSpPr>
          <p:cNvPr id="11" name="直線接點 10"/>
          <p:cNvCxnSpPr/>
          <p:nvPr/>
        </p:nvCxnSpPr>
        <p:spPr bwMode="auto">
          <a:xfrm>
            <a:off x="4689647" y="2268076"/>
            <a:ext cx="0" cy="277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接點 11"/>
          <p:cNvCxnSpPr/>
          <p:nvPr/>
        </p:nvCxnSpPr>
        <p:spPr bwMode="auto">
          <a:xfrm>
            <a:off x="6412663" y="2257318"/>
            <a:ext cx="675" cy="37544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字方塊 12"/>
          <p:cNvSpPr txBox="1"/>
          <p:nvPr/>
        </p:nvSpPr>
        <p:spPr>
          <a:xfrm>
            <a:off x="2387511" y="2335468"/>
            <a:ext cx="117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/>
              <a:t>J=35-34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533661" y="1898744"/>
            <a:ext cx="31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>
                <a:solidFill>
                  <a:srgbClr val="0000FF"/>
                </a:solidFill>
              </a:rPr>
              <a:t>1</a:t>
            </a:r>
            <a:endParaRPr lang="zh-TW" altLang="en-US" i="1" dirty="0">
              <a:solidFill>
                <a:srgbClr val="0000FF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257352" y="1896965"/>
            <a:ext cx="31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>
                <a:solidFill>
                  <a:srgbClr val="0000FF"/>
                </a:solidFill>
              </a:rPr>
              <a:t>0</a:t>
            </a:r>
            <a:endParaRPr lang="zh-TW" altLang="en-US" i="1" dirty="0">
              <a:solidFill>
                <a:srgbClr val="0000FF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56625" y="1665686"/>
            <a:ext cx="38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>
                <a:solidFill>
                  <a:srgbClr val="0000FF"/>
                </a:solidFill>
              </a:rPr>
              <a:t>K</a:t>
            </a:r>
            <a:endParaRPr lang="zh-TW" altLang="en-US" i="1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38372" y="3903464"/>
            <a:ext cx="7408491" cy="46166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C</a:t>
            </a:r>
            <a:r>
              <a:rPr lang="en-US" altLang="zh-TW" sz="2400" dirty="0" smtClean="0">
                <a:solidFill>
                  <a:schemeClr val="bg1"/>
                </a:solidFill>
              </a:rPr>
              <a:t>orresponding to a </a:t>
            </a:r>
            <a:r>
              <a:rPr lang="en-US" altLang="zh-TW" sz="2400" dirty="0">
                <a:solidFill>
                  <a:schemeClr val="bg1"/>
                </a:solidFill>
              </a:rPr>
              <a:t>mean spectral accuracy </a:t>
            </a:r>
            <a:r>
              <a:rPr lang="en-US" altLang="zh-TW" sz="2400" dirty="0" smtClean="0">
                <a:solidFill>
                  <a:schemeClr val="bg1"/>
                </a:solidFill>
              </a:rPr>
              <a:t>of 10</a:t>
            </a:r>
            <a:r>
              <a:rPr lang="en-US" altLang="zh-TW" sz="2400" baseline="30000" dirty="0" smtClean="0">
                <a:solidFill>
                  <a:schemeClr val="bg1"/>
                </a:solidFill>
              </a:rPr>
              <a:t>-7</a:t>
            </a:r>
            <a:endParaRPr lang="zh-TW" altLang="en-US" sz="2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35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字方塊 104"/>
          <p:cNvSpPr txBox="1">
            <a:spLocks noChangeArrowheads="1"/>
          </p:cNvSpPr>
          <p:nvPr/>
        </p:nvSpPr>
        <p:spPr bwMode="auto">
          <a:xfrm>
            <a:off x="2562760" y="459986"/>
            <a:ext cx="45774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4800" b="1" dirty="0">
                <a:ea typeface="ＭＳ Ｐゴシック" pitchFamily="34" charset="-128"/>
                <a:cs typeface="Arial" charset="0"/>
              </a:rPr>
              <a:t>Conclusions</a:t>
            </a:r>
            <a:endParaRPr lang="ja-JP" altLang="en-US" sz="4800" b="1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33794" name="矩形 105"/>
          <p:cNvSpPr>
            <a:spLocks noChangeArrowheads="1"/>
          </p:cNvSpPr>
          <p:nvPr/>
        </p:nvSpPr>
        <p:spPr bwMode="auto">
          <a:xfrm>
            <a:off x="1" y="1616377"/>
            <a:ext cx="9906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7550" indent="-717550">
              <a:tabLst>
                <a:tab pos="447675" algn="l"/>
              </a:tabLst>
            </a:pPr>
            <a:r>
              <a:rPr lang="en-US" altLang="ja-JP" sz="2800" dirty="0" smtClean="0"/>
              <a:t>	</a:t>
            </a:r>
            <a:r>
              <a:rPr lang="en-US" altLang="ja-JP" sz="2800" dirty="0">
                <a:ea typeface="ＭＳ Ｐゴシック" pitchFamily="34" charset="-128"/>
                <a:cs typeface="Arial" charset="0"/>
              </a:rPr>
              <a:t>• </a:t>
            </a:r>
            <a:r>
              <a:rPr lang="en-US" altLang="ja-JP" sz="2800" dirty="0" smtClean="0">
                <a:ea typeface="ＭＳ Ｐゴシック" pitchFamily="34" charset="-128"/>
                <a:cs typeface="Arial" charset="0"/>
              </a:rPr>
              <a:t> Resolution =  </a:t>
            </a:r>
            <a:r>
              <a:rPr lang="en-US" altLang="ja-JP" sz="2800" dirty="0" err="1">
                <a:ea typeface="ＭＳ Ｐゴシック" pitchFamily="34" charset="-128"/>
                <a:cs typeface="Arial" charset="0"/>
              </a:rPr>
              <a:t>linewidth</a:t>
            </a:r>
            <a:r>
              <a:rPr lang="en-US" altLang="ja-JP" sz="2800" dirty="0">
                <a:ea typeface="ＭＳ Ｐゴシック" pitchFamily="34" charset="-128"/>
                <a:cs typeface="Arial" charset="0"/>
              </a:rPr>
              <a:t> of comb </a:t>
            </a:r>
            <a:r>
              <a:rPr lang="en-US" altLang="ja-JP" sz="2800" dirty="0" smtClean="0">
                <a:ea typeface="ＭＳ Ｐゴシック" pitchFamily="34" charset="-128"/>
                <a:cs typeface="Arial" charset="0"/>
              </a:rPr>
              <a:t>mode (2.5MHz)</a:t>
            </a:r>
            <a:endParaRPr lang="en-US" altLang="ja-JP" sz="2800" dirty="0">
              <a:ea typeface="ＭＳ Ｐゴシック" pitchFamily="34" charset="-128"/>
              <a:cs typeface="Arial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2800" dirty="0" smtClean="0">
                <a:ea typeface="ＭＳ Ｐゴシック" pitchFamily="34" charset="-128"/>
                <a:cs typeface="Arial" charset="0"/>
              </a:rPr>
              <a:t>Spectral </a:t>
            </a:r>
            <a:r>
              <a:rPr lang="en-US" altLang="ja-JP" sz="2800" dirty="0">
                <a:ea typeface="ＭＳ Ｐゴシック" pitchFamily="34" charset="-128"/>
                <a:cs typeface="Arial" charset="0"/>
              </a:rPr>
              <a:t>accuracy: </a:t>
            </a:r>
            <a:r>
              <a:rPr lang="en-US" altLang="ja-JP" sz="2800" dirty="0" smtClean="0">
                <a:ea typeface="ＭＳ Ｐゴシック" pitchFamily="34" charset="-128"/>
                <a:cs typeface="Arial" charset="0"/>
              </a:rPr>
              <a:t>10 </a:t>
            </a:r>
            <a:r>
              <a:rPr lang="en-US" altLang="ja-JP" sz="2800" baseline="30000" dirty="0" smtClean="0">
                <a:ea typeface="ＭＳ Ｐゴシック" pitchFamily="34" charset="-128"/>
                <a:cs typeface="Arial" charset="0"/>
              </a:rPr>
              <a:t>-7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TW" sz="2800" dirty="0"/>
              <a:t>P</a:t>
            </a:r>
            <a:r>
              <a:rPr lang="en-US" altLang="zh-TW" sz="2800" dirty="0" smtClean="0"/>
              <a:t>recise </a:t>
            </a:r>
            <a:r>
              <a:rPr lang="en-US" altLang="zh-TW" sz="2800" dirty="0"/>
              <a:t>analysis of VOC gases</a:t>
            </a:r>
            <a:endParaRPr lang="en-US" altLang="ja-JP" sz="2800" dirty="0">
              <a:ea typeface="ＭＳ Ｐゴシック" pitchFamily="34" charset="-128"/>
              <a:cs typeface="Arial" charset="0"/>
            </a:endParaRPr>
          </a:p>
          <a:p>
            <a:pPr marL="342900" indent="-342900"/>
            <a:endParaRPr lang="en-US" altLang="ja-JP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矩形 106"/>
          <p:cNvSpPr>
            <a:spLocks noChangeArrowheads="1"/>
          </p:cNvSpPr>
          <p:nvPr/>
        </p:nvSpPr>
        <p:spPr bwMode="auto">
          <a:xfrm>
            <a:off x="171828" y="3432259"/>
            <a:ext cx="9488091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600" b="1" dirty="0">
                <a:ea typeface="ＭＳ Ｐゴシック" pitchFamily="34" charset="-128"/>
                <a:cs typeface="Arial" charset="0"/>
              </a:rPr>
              <a:t> Future work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7054" y="4074845"/>
            <a:ext cx="8797637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dirty="0" smtClean="0"/>
              <a:t>Analysis </a:t>
            </a:r>
            <a:r>
              <a:rPr lang="en-US" altLang="zh-TW" sz="2800" dirty="0"/>
              <a:t>of VOC gases mixed with aerosols, </a:t>
            </a:r>
            <a:r>
              <a:rPr lang="en-US" altLang="zh-TW" sz="2800" dirty="0" smtClean="0"/>
              <a:t>smoke.</a:t>
            </a:r>
            <a:endParaRPr lang="en-US" altLang="zh-TW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78594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8823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47" y="1303442"/>
            <a:ext cx="974434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-70052" y="655074"/>
            <a:ext cx="989224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600" dirty="0">
                <a:ea typeface="ＭＳ ゴシック" pitchFamily="49" charset="-128"/>
                <a:cs typeface="Arial" charset="0"/>
              </a:rPr>
              <a:t>The THz spectrum of atmospheric gases</a:t>
            </a:r>
            <a:endParaRPr lang="ja-JP" altLang="en-US" sz="3600" dirty="0">
              <a:ea typeface="ＭＳ ゴシック" pitchFamily="49" charset="-128"/>
              <a:cs typeface="Arial" charset="0"/>
            </a:endParaRPr>
          </a:p>
        </p:txBody>
      </p:sp>
      <p:sp>
        <p:nvSpPr>
          <p:cNvPr id="15363" name="テキスト ボックス 8"/>
          <p:cNvSpPr txBox="1">
            <a:spLocks noChangeArrowheads="1"/>
          </p:cNvSpPr>
          <p:nvPr/>
        </p:nvSpPr>
        <p:spPr bwMode="auto">
          <a:xfrm>
            <a:off x="1033595" y="5805064"/>
            <a:ext cx="77046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FF"/>
                </a:solidFill>
                <a:ea typeface="ＭＳ ゴシック" pitchFamily="49" charset="-128"/>
                <a:cs typeface="Arial" charset="0"/>
              </a:rPr>
              <a:t>Many absorption line of </a:t>
            </a:r>
            <a:r>
              <a:rPr lang="en-US" altLang="zh-TW" sz="2400" dirty="0">
                <a:solidFill>
                  <a:srgbClr val="0000FF"/>
                </a:solidFill>
                <a:ea typeface="ＭＳ ゴシック" pitchFamily="49" charset="-128"/>
                <a:cs typeface="Arial" charset="0"/>
              </a:rPr>
              <a:t>atmospheric</a:t>
            </a:r>
            <a:r>
              <a:rPr lang="en-US" altLang="ja-JP" sz="2400" dirty="0">
                <a:solidFill>
                  <a:srgbClr val="0000FF"/>
                </a:solidFill>
                <a:ea typeface="ＭＳ ゴシック" pitchFamily="49" charset="-128"/>
                <a:cs typeface="Arial" charset="0"/>
              </a:rPr>
              <a:t> gases are concentrated in THz region</a:t>
            </a:r>
            <a:endParaRPr lang="ja-JP" altLang="en-US" sz="2400" dirty="0">
              <a:solidFill>
                <a:srgbClr val="0000FF"/>
              </a:solidFill>
              <a:ea typeface="ＭＳ ゴシック" pitchFamily="49" charset="-128"/>
              <a:cs typeface="Arial" charset="0"/>
            </a:endParaRPr>
          </a:p>
        </p:txBody>
      </p:sp>
      <p:sp>
        <p:nvSpPr>
          <p:cNvPr id="8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78594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5269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17" descr="圧力拡がり@周波数走査ASOP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3" y="1581218"/>
            <a:ext cx="7228969" cy="52767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5498" y="361635"/>
            <a:ext cx="9906000" cy="1389674"/>
          </a:xfrm>
        </p:spPr>
        <p:txBody>
          <a:bodyPr>
            <a:noAutofit/>
          </a:bodyPr>
          <a:lstStyle/>
          <a:p>
            <a:r>
              <a:rPr lang="en-US" altLang="zh-TW" sz="4000" dirty="0"/>
              <a:t>Pressure </a:t>
            </a:r>
            <a:r>
              <a:rPr lang="en-US" altLang="zh-TW" sz="4000" dirty="0" smtClean="0"/>
              <a:t>broadening characteristics </a:t>
            </a:r>
            <a:r>
              <a:rPr lang="en-US" altLang="zh-TW" sz="4000" dirty="0"/>
              <a:t>of the </a:t>
            </a:r>
            <a:r>
              <a:rPr lang="en-US" altLang="zh-TW" sz="4000" dirty="0" smtClean="0"/>
              <a:t>rotational </a:t>
            </a:r>
            <a:r>
              <a:rPr lang="en-US" altLang="zh-TW" sz="4000" dirty="0"/>
              <a:t>transition 1</a:t>
            </a:r>
            <a:r>
              <a:rPr lang="en-US" altLang="zh-TW" sz="4000" baseline="-25000" dirty="0"/>
              <a:t>10</a:t>
            </a:r>
            <a:r>
              <a:rPr lang="en-US" altLang="zh-TW" sz="4000" dirty="0"/>
              <a:t> ←</a:t>
            </a:r>
            <a:r>
              <a:rPr lang="en-US" altLang="zh-TW" sz="4000" dirty="0" smtClean="0"/>
              <a:t>1</a:t>
            </a:r>
            <a:r>
              <a:rPr lang="en-US" altLang="zh-TW" sz="4000" baseline="-25000" dirty="0" smtClean="0"/>
              <a:t>01 </a:t>
            </a:r>
            <a:r>
              <a:rPr lang="en-US" altLang="zh-TW" sz="4000" dirty="0" smtClean="0"/>
              <a:t>in</a:t>
            </a:r>
            <a:r>
              <a:rPr lang="en-US" altLang="zh-TW" sz="4000" baseline="-25000" dirty="0" smtClean="0"/>
              <a:t> </a:t>
            </a:r>
            <a:r>
              <a:rPr lang="en-US" altLang="zh-TW" sz="4000" dirty="0" smtClean="0"/>
              <a:t>water vapor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93342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17</a:t>
            </a:fld>
            <a:endParaRPr lang="en-US" altLang="ja-JP" dirty="0"/>
          </a:p>
        </p:txBody>
      </p:sp>
      <p:grpSp>
        <p:nvGrpSpPr>
          <p:cNvPr id="10" name="図形グループ 8"/>
          <p:cNvGrpSpPr>
            <a:grpSpLocks/>
          </p:cNvGrpSpPr>
          <p:nvPr/>
        </p:nvGrpSpPr>
        <p:grpSpPr bwMode="auto">
          <a:xfrm>
            <a:off x="1376842" y="2120750"/>
            <a:ext cx="8248355" cy="707886"/>
            <a:chOff x="1292062" y="5049896"/>
            <a:chExt cx="10495121" cy="707002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1292062" y="5423783"/>
              <a:ext cx="7339692" cy="0"/>
            </a:xfrm>
            <a:prstGeom prst="line">
              <a:avLst/>
            </a:prstGeom>
            <a:noFill/>
            <a:ln w="28575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8552401" y="5049896"/>
              <a:ext cx="3234782" cy="70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sz="2000" b="1" i="1" dirty="0" smtClean="0">
                  <a:solidFill>
                    <a:srgbClr val="FF66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THz Comb</a:t>
              </a:r>
              <a:br>
                <a:rPr lang="en-US" altLang="zh-TW" sz="2000" b="1" i="1" dirty="0" smtClean="0">
                  <a:solidFill>
                    <a:srgbClr val="FF66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</a:br>
              <a:r>
                <a:rPr lang="en-US" altLang="zh-TW" b="1" i="1" dirty="0">
                  <a:solidFill>
                    <a:srgbClr val="FF66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(interval=250MHz</a:t>
              </a:r>
              <a:r>
                <a:rPr lang="en-US" altLang="zh-TW" sz="2000" b="1" i="1" dirty="0">
                  <a:solidFill>
                    <a:srgbClr val="FF66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)</a:t>
              </a:r>
              <a:endParaRPr lang="zh-TW" altLang="en-US" sz="2000" b="1" i="1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103597" y="3286987"/>
            <a:ext cx="1857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7030A0"/>
                </a:solidFill>
              </a:rPr>
              <a:t>Expected curve 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grpSp>
        <p:nvGrpSpPr>
          <p:cNvPr id="13" name="図形グループ 1"/>
          <p:cNvGrpSpPr>
            <a:grpSpLocks/>
          </p:cNvGrpSpPr>
          <p:nvPr/>
        </p:nvGrpSpPr>
        <p:grpSpPr bwMode="auto">
          <a:xfrm>
            <a:off x="1376842" y="4282207"/>
            <a:ext cx="7870401" cy="707886"/>
            <a:chOff x="771066" y="4907208"/>
            <a:chExt cx="7869253" cy="707001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771066" y="5246173"/>
              <a:ext cx="5767590" cy="0"/>
            </a:xfrm>
            <a:prstGeom prst="line">
              <a:avLst/>
            </a:prstGeom>
            <a:noFill/>
            <a:ln w="28575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273227" y="4907208"/>
              <a:ext cx="2367092" cy="707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sz="2000" b="1" i="1" dirty="0" smtClean="0">
                  <a:solidFill>
                    <a:srgbClr val="008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Comb mode  </a:t>
              </a:r>
              <a:r>
                <a:rPr lang="en-US" altLang="zh-TW" sz="2000" b="1" i="1" dirty="0" err="1" smtClean="0">
                  <a:solidFill>
                    <a:srgbClr val="008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linewidth</a:t>
              </a:r>
              <a:endParaRPr lang="zh-TW" altLang="en-US" sz="2000" b="1" i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176449" y="3028581"/>
            <a:ext cx="1935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Spectrally interleaved THz comb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8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485" y="330636"/>
            <a:ext cx="9593451" cy="1371600"/>
          </a:xfrm>
        </p:spPr>
        <p:txBody>
          <a:bodyPr/>
          <a:lstStyle/>
          <a:p>
            <a:r>
              <a:rPr lang="en-US" altLang="zh-TW" sz="4000" dirty="0"/>
              <a:t>Comparison of CH</a:t>
            </a:r>
            <a:r>
              <a:rPr lang="en-US" altLang="zh-TW" sz="4000" baseline="-25000" dirty="0"/>
              <a:t>3</a:t>
            </a:r>
            <a:r>
              <a:rPr lang="en-US" altLang="zh-TW" sz="4000" dirty="0"/>
              <a:t>CN absorbance peak positions with NASA </a:t>
            </a:r>
            <a:r>
              <a:rPr lang="en-US" altLang="zh-TW" sz="4000" dirty="0" smtClean="0"/>
              <a:t>database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18</a:t>
            </a:fld>
            <a:endParaRPr lang="en-US" altLang="ja-JP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667665"/>
              </p:ext>
            </p:extLst>
          </p:nvPr>
        </p:nvGraphicFramePr>
        <p:xfrm>
          <a:off x="919866" y="1802190"/>
          <a:ext cx="7294982" cy="44806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3416"/>
                <a:gridCol w="1753941"/>
                <a:gridCol w="2373486"/>
                <a:gridCol w="1734139"/>
              </a:tblGrid>
              <a:tr h="62161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Line number</a:t>
                      </a:r>
                    </a:p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(K)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NASA</a:t>
                      </a:r>
                      <a:r>
                        <a:rPr lang="en-US" altLang="zh-TW" sz="1600" baseline="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</a:t>
                      </a:r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database</a:t>
                      </a:r>
                    </a:p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(THz)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Experimental</a:t>
                      </a:r>
                      <a:r>
                        <a:rPr lang="en-US" altLang="zh-TW" sz="1600" baseline="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value (THz)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Discrepancy (MHz)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10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0.642049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0.642046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0.642280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0.642276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8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0.642487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0.642488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7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0.642670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0.642664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6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6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0.642829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0.642821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8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0.642963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0.642961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0.643074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0.643068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6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0.643159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0.643150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0.643220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0.643216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0.643257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0.64325</a:t>
                      </a:r>
                      <a:r>
                        <a:rPr lang="en-US" altLang="ja-JP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7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&lt;1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8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0.643269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0.643269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ysClr val="windowText" lastClr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&lt;1</a:t>
                      </a:r>
                      <a:endParaRPr lang="zh-TW" altLang="en-US" sz="1600" dirty="0">
                        <a:solidFill>
                          <a:sysClr val="windowText" lastClr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2" name="直線矢印コネクタ 6"/>
          <p:cNvCxnSpPr>
            <a:cxnSpLocks noChangeShapeType="1"/>
          </p:cNvCxnSpPr>
          <p:nvPr/>
        </p:nvCxnSpPr>
        <p:spPr bwMode="auto">
          <a:xfrm>
            <a:off x="8421639" y="2368961"/>
            <a:ext cx="0" cy="3161684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 type="stealth" w="med" len="med"/>
            <a:tailEnd type="stealth" w="med" len="med"/>
          </a:ln>
        </p:spPr>
      </p:cxnSp>
      <p:sp>
        <p:nvSpPr>
          <p:cNvPr id="6" name="文字方塊 5"/>
          <p:cNvSpPr txBox="1"/>
          <p:nvPr/>
        </p:nvSpPr>
        <p:spPr>
          <a:xfrm>
            <a:off x="8551950" y="3583838"/>
            <a:ext cx="1276311" cy="707886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err="1" smtClean="0">
                <a:solidFill>
                  <a:schemeClr val="bg1"/>
                </a:solidFill>
              </a:rPr>
              <a:t>Linwidth</a:t>
            </a:r>
            <a:r>
              <a:rPr lang="en-US" altLang="zh-TW" dirty="0" smtClean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25MHz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7"/>
          <p:cNvCxnSpPr>
            <a:cxnSpLocks noChangeShapeType="1"/>
          </p:cNvCxnSpPr>
          <p:nvPr/>
        </p:nvCxnSpPr>
        <p:spPr bwMode="auto">
          <a:xfrm>
            <a:off x="8419898" y="5539760"/>
            <a:ext cx="1741" cy="74305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</p:spPr>
      </p:cxnSp>
      <p:sp>
        <p:nvSpPr>
          <p:cNvPr id="14" name="文字方塊 13"/>
          <p:cNvSpPr txBox="1"/>
          <p:nvPr/>
        </p:nvSpPr>
        <p:spPr>
          <a:xfrm>
            <a:off x="8551950" y="5540946"/>
            <a:ext cx="127631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err="1" smtClean="0">
                <a:solidFill>
                  <a:schemeClr val="bg1"/>
                </a:solidFill>
              </a:rPr>
              <a:t>Linwidth</a:t>
            </a:r>
            <a:r>
              <a:rPr lang="en-US" altLang="zh-TW" dirty="0" smtClean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2.5MHz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04685" y="5570442"/>
            <a:ext cx="8141110" cy="1240453"/>
            <a:chOff x="604685" y="5540946"/>
            <a:chExt cx="8141110" cy="1240453"/>
          </a:xfrm>
        </p:grpSpPr>
        <p:sp>
          <p:nvSpPr>
            <p:cNvPr id="9" name="矩形 8"/>
            <p:cNvSpPr/>
            <p:nvPr/>
          </p:nvSpPr>
          <p:spPr>
            <a:xfrm>
              <a:off x="604685" y="6319734"/>
              <a:ext cx="81411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C</a:t>
              </a:r>
              <a:r>
                <a:rPr lang="en-US" altLang="zh-TW" sz="2400" dirty="0" smtClean="0">
                  <a:solidFill>
                    <a:srgbClr val="FF0000"/>
                  </a:solidFill>
                </a:rPr>
                <a:t>orresponding to a </a:t>
              </a:r>
              <a:r>
                <a:rPr lang="en-US" altLang="zh-TW" sz="2400" dirty="0">
                  <a:solidFill>
                    <a:srgbClr val="FF0000"/>
                  </a:solidFill>
                </a:rPr>
                <a:t>mean spectral accuracy of </a:t>
              </a:r>
              <a:r>
                <a:rPr lang="en-US" altLang="zh-TW" sz="2400" dirty="0" smtClean="0">
                  <a:solidFill>
                    <a:srgbClr val="FF0000"/>
                  </a:solidFill>
                </a:rPr>
                <a:t>8.39×10</a:t>
              </a:r>
              <a:r>
                <a:rPr lang="en-US" altLang="zh-TW" sz="2400" baseline="30000" dirty="0" smtClean="0">
                  <a:solidFill>
                    <a:srgbClr val="FF0000"/>
                  </a:solidFill>
                </a:rPr>
                <a:t>-7</a:t>
              </a:r>
              <a:endParaRPr lang="zh-TW" altLang="en-US" sz="2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919866" y="5540946"/>
              <a:ext cx="7294982" cy="70788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87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2380"/>
          <a:stretch/>
        </p:blipFill>
        <p:spPr bwMode="auto">
          <a:xfrm>
            <a:off x="235527" y="471045"/>
            <a:ext cx="9331805" cy="638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308090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7806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2</a:t>
            </a:fld>
            <a:endParaRPr lang="en-US" altLang="ja-JP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7188" y="403271"/>
            <a:ext cx="9131301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dirty="0" smtClean="0">
                <a:ea typeface="ＭＳ ゴシック" pitchFamily="49" charset="-128"/>
                <a:cs typeface="Arial" charset="0"/>
              </a:rPr>
              <a:t>Air pollution by VOCs</a:t>
            </a:r>
            <a:endParaRPr lang="ja-JP" altLang="en-US" sz="4000" dirty="0">
              <a:ea typeface="ＭＳ ゴシック" pitchFamily="49" charset="-128"/>
              <a:cs typeface="Arial" charset="0"/>
            </a:endParaRPr>
          </a:p>
        </p:txBody>
      </p:sp>
      <p:sp>
        <p:nvSpPr>
          <p:cNvPr id="16" name="テキスト ボックス 6"/>
          <p:cNvSpPr txBox="1">
            <a:spLocks noChangeArrowheads="1"/>
          </p:cNvSpPr>
          <p:nvPr/>
        </p:nvSpPr>
        <p:spPr bwMode="auto">
          <a:xfrm>
            <a:off x="709588" y="5856556"/>
            <a:ext cx="8478651" cy="954107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The instrumental analysis of VOC gases is important to pollution </a:t>
            </a:r>
            <a:r>
              <a:rPr lang="en-US" altLang="ja-JP" sz="2800" dirty="0" smtClean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control !!</a:t>
            </a:r>
            <a:endParaRPr lang="en-US" altLang="ja-JP" sz="2800" dirty="0">
              <a:solidFill>
                <a:srgbClr val="FF0000"/>
              </a:solidFill>
              <a:ea typeface="ＭＳ ゴシック" pitchFamily="49" charset="-128"/>
              <a:cs typeface="Arial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6228" y="5515214"/>
            <a:ext cx="2813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dirty="0" smtClean="0">
                <a:solidFill>
                  <a:srgbClr val="0000FF"/>
                </a:solidFill>
              </a:rPr>
              <a:t>From: Environment of Tokyo </a:t>
            </a:r>
            <a:endParaRPr lang="zh-TW" altLang="en-US" sz="1600" i="1" dirty="0">
              <a:solidFill>
                <a:srgbClr val="0000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26055" y="1099485"/>
            <a:ext cx="4657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u="sng" dirty="0">
                <a:solidFill>
                  <a:srgbClr val="FF0000"/>
                </a:solidFill>
              </a:rPr>
              <a:t>Volatile organic compounds (VOCs)</a:t>
            </a:r>
            <a:endParaRPr lang="zh-TW" altLang="en-US" sz="2200" u="sng" dirty="0">
              <a:solidFill>
                <a:srgbClr val="FF0000"/>
              </a:solidFill>
            </a:endParaRPr>
          </a:p>
        </p:txBody>
      </p:sp>
      <p:pic>
        <p:nvPicPr>
          <p:cNvPr id="13" name="Picture 2" descr="http://www.kankyo.metro.tokyo.jp/en/i/voc_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4" y="1101215"/>
            <a:ext cx="5232819" cy="43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368866" y="1530372"/>
            <a:ext cx="4450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dirty="0" smtClean="0"/>
              <a:t>VOC is the general term of organic compounds that become gaseous in the atmosphere</a:t>
            </a:r>
            <a:endParaRPr lang="zh-TW" altLang="en-US" dirty="0"/>
          </a:p>
        </p:txBody>
      </p:sp>
      <p:sp>
        <p:nvSpPr>
          <p:cNvPr id="5" name="向下箭號 4"/>
          <p:cNvSpPr/>
          <p:nvPr/>
        </p:nvSpPr>
        <p:spPr bwMode="auto">
          <a:xfrm>
            <a:off x="5534030" y="2794858"/>
            <a:ext cx="3805907" cy="86770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Photochemical reaction</a:t>
            </a:r>
            <a:endParaRPr lang="zh-TW" altLang="en-US" dirty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866" y="3816703"/>
            <a:ext cx="259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>
                <a:solidFill>
                  <a:srgbClr val="FF0000"/>
                </a:solidFill>
              </a:rPr>
              <a:t>Primary air pollutants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68866" y="4240206"/>
            <a:ext cx="3971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dirty="0" smtClean="0"/>
              <a:t>Ozone </a:t>
            </a:r>
            <a:r>
              <a:rPr lang="en-US" altLang="zh-TW" dirty="0"/>
              <a:t>(</a:t>
            </a:r>
            <a:r>
              <a:rPr lang="en-US" altLang="zh-TW" dirty="0" smtClean="0"/>
              <a:t>O</a:t>
            </a:r>
            <a:r>
              <a:rPr lang="en-US" altLang="zh-TW" baseline="-25000" dirty="0" smtClean="0"/>
              <a:t>3</a:t>
            </a:r>
            <a:r>
              <a:rPr lang="en-US" altLang="zh-TW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dirty="0" smtClean="0"/>
              <a:t>Small particulate </a:t>
            </a:r>
            <a:r>
              <a:rPr lang="en-US" altLang="zh-TW" dirty="0"/>
              <a:t>matter </a:t>
            </a:r>
            <a:r>
              <a:rPr lang="en-US" altLang="zh-TW" dirty="0" smtClean="0"/>
              <a:t>(SPM)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23443" y="224291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(O</a:t>
            </a:r>
            <a:r>
              <a:rPr lang="en-US" altLang="zh-TW" sz="1400" baseline="-25000" dirty="0" smtClean="0"/>
              <a:t>3</a:t>
            </a:r>
            <a:r>
              <a:rPr lang="en-US" altLang="zh-TW" sz="1400" dirty="0" smtClean="0"/>
              <a:t>)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1566" y="3449782"/>
            <a:ext cx="4308764" cy="2143819"/>
            <a:chOff x="41566" y="3449782"/>
            <a:chExt cx="4308764" cy="2143819"/>
          </a:xfrm>
        </p:grpSpPr>
        <p:sp>
          <p:nvSpPr>
            <p:cNvPr id="6" name="矩形 5"/>
            <p:cNvSpPr/>
            <p:nvPr/>
          </p:nvSpPr>
          <p:spPr bwMode="auto">
            <a:xfrm>
              <a:off x="41566" y="3449782"/>
              <a:ext cx="4308764" cy="182880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493236" y="522426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 smtClean="0">
                  <a:solidFill>
                    <a:srgbClr val="FF0000"/>
                  </a:solidFill>
                </a:rPr>
                <a:t>Human-made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099089" y="3449783"/>
            <a:ext cx="1402948" cy="2139644"/>
            <a:chOff x="4099089" y="3449783"/>
            <a:chExt cx="1402948" cy="2139644"/>
          </a:xfrm>
        </p:grpSpPr>
        <p:sp>
          <p:nvSpPr>
            <p:cNvPr id="7" name="矩形 6"/>
            <p:cNvSpPr/>
            <p:nvPr/>
          </p:nvSpPr>
          <p:spPr bwMode="auto">
            <a:xfrm>
              <a:off x="4364185" y="3449783"/>
              <a:ext cx="875725" cy="1828800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99089" y="5250873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rgbClr val="0000FF"/>
                  </a:solidFill>
                </a:rPr>
                <a:t>Natural origin</a:t>
              </a:r>
              <a:endParaRPr lang="zh-TW" alt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8834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818" y="235524"/>
            <a:ext cx="9260032" cy="1143000"/>
          </a:xfrm>
        </p:spPr>
        <p:txBody>
          <a:bodyPr/>
          <a:lstStyle/>
          <a:p>
            <a:r>
              <a:rPr lang="en-US" altLang="zh-TW" dirty="0"/>
              <a:t>Terahertz time-domain spectroscopy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20</a:t>
            </a:fld>
            <a:endParaRPr lang="en-US" altLang="ja-JP" dirty="0"/>
          </a:p>
        </p:txBody>
      </p:sp>
      <p:pic>
        <p:nvPicPr>
          <p:cNvPr id="5" name="Picture 7" descr="THz-t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08" y="1230192"/>
            <a:ext cx="3817326" cy="1539875"/>
          </a:xfrm>
          <a:prstGeom prst="rect">
            <a:avLst/>
          </a:prstGeom>
          <a:noFill/>
        </p:spPr>
      </p:pic>
      <p:pic>
        <p:nvPicPr>
          <p:cNvPr id="6" name="Picture 5" descr="THz-amp-fre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975" y="1188627"/>
            <a:ext cx="3609242" cy="1576387"/>
          </a:xfrm>
          <a:prstGeom prst="rect">
            <a:avLst/>
          </a:prstGeom>
          <a:noFill/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349262" y="1692031"/>
            <a:ext cx="977412" cy="485775"/>
          </a:xfrm>
          <a:prstGeom prst="rightArrow">
            <a:avLst>
              <a:gd name="adj1" fmla="val 50000"/>
              <a:gd name="adj2" fmla="val 5449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460102" y="1311026"/>
            <a:ext cx="583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latin typeface="+mj-lt"/>
                <a:ea typeface="ヒラギノ丸ゴ ProN W4"/>
                <a:cs typeface="ヒラギノ丸ゴ ProN W4"/>
              </a:rPr>
              <a:t>F.T.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91010" y="2700792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i="1" dirty="0" smtClean="0">
                <a:solidFill>
                  <a:srgbClr val="7030A0"/>
                </a:solidFill>
              </a:rPr>
              <a:t>Temporal waveform</a:t>
            </a:r>
            <a:endParaRPr lang="zh-TW" altLang="en-US" sz="1800" i="1" dirty="0">
              <a:solidFill>
                <a:srgbClr val="7030A0"/>
              </a:solidFill>
            </a:endParaRP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68016" y="3070124"/>
            <a:ext cx="3427349" cy="830997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Spectral resolution 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smtClean="0">
                <a:solidFill>
                  <a:schemeClr val="bg1"/>
                </a:solidFill>
              </a:rPr>
              <a:t>          = </a:t>
            </a:r>
            <a:r>
              <a:rPr lang="en-US" altLang="zh-TW" sz="2400" dirty="0">
                <a:solidFill>
                  <a:schemeClr val="bg1"/>
                </a:solidFill>
              </a:rPr>
              <a:t>1/Time window</a:t>
            </a:r>
            <a:endParaRPr lang="ja-JP" altLang="en-US" sz="2400" dirty="0">
              <a:solidFill>
                <a:schemeClr val="bg1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2"/>
              <p:cNvSpPr txBox="1">
                <a:spLocks noChangeArrowheads="1"/>
              </p:cNvSpPr>
              <p:nvPr/>
            </p:nvSpPr>
            <p:spPr bwMode="auto">
              <a:xfrm>
                <a:off x="5633045" y="3070922"/>
                <a:ext cx="3918701" cy="830997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TW" sz="2400" dirty="0" smtClean="0">
                    <a:solidFill>
                      <a:schemeClr val="bg1"/>
                    </a:solidFill>
                  </a:rPr>
                  <a:t>Spectral accuracy</a:t>
                </a:r>
                <a:endParaRPr lang="en-US" altLang="zh-TW" sz="2400" i="1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        </m:t>
                    </m:r>
                    <m:r>
                      <a:rPr lang="en-US" altLang="zh-TW" sz="2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altLang="zh-TW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TW" sz="2400" dirty="0" smtClean="0">
                    <a:solidFill>
                      <a:schemeClr val="bg1"/>
                    </a:solidFill>
                  </a:rPr>
                  <a:t>Time-delay scanning</a:t>
                </a:r>
                <a:endParaRPr lang="ja-JP" altLang="en-US" sz="2400" dirty="0">
                  <a:solidFill>
                    <a:schemeClr val="bg1"/>
                  </a:solidFill>
                  <a:latin typeface="ヒラギノ丸ゴ ProN W4"/>
                  <a:ea typeface="ヒラギノ丸ゴ ProN W4"/>
                  <a:cs typeface="ヒラギノ丸ゴ ProN W4"/>
                </a:endParaRPr>
              </a:p>
            </p:txBody>
          </p:sp>
        </mc:Choice>
        <mc:Fallback xmlns="">
          <p:sp>
            <p:nvSpPr>
              <p:cNvPr id="47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3045" y="3070922"/>
                <a:ext cx="3918701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333" t="-5147" r="-1711" b="-16176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字方塊 47"/>
          <p:cNvSpPr txBox="1"/>
          <p:nvPr/>
        </p:nvSpPr>
        <p:spPr>
          <a:xfrm>
            <a:off x="5608595" y="271610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i="1" dirty="0" smtClean="0">
                <a:solidFill>
                  <a:srgbClr val="7030A0"/>
                </a:solidFill>
              </a:rPr>
              <a:t>THz spectrum</a:t>
            </a:r>
            <a:endParaRPr lang="zh-TW" altLang="en-US" sz="1800" i="1" dirty="0">
              <a:solidFill>
                <a:srgbClr val="7030A0"/>
              </a:solidFill>
            </a:endParaRPr>
          </a:p>
        </p:txBody>
      </p:sp>
      <p:pic>
        <p:nvPicPr>
          <p:cNvPr id="49" name="Picture 9" descr="THz-T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817" y="4073072"/>
            <a:ext cx="4479681" cy="2638425"/>
          </a:xfrm>
          <a:prstGeom prst="rect">
            <a:avLst/>
          </a:prstGeom>
          <a:noFill/>
        </p:spPr>
      </p:pic>
      <p:sp>
        <p:nvSpPr>
          <p:cNvPr id="53" name="矩形 52"/>
          <p:cNvSpPr/>
          <p:nvPr/>
        </p:nvSpPr>
        <p:spPr>
          <a:xfrm>
            <a:off x="87084" y="4007912"/>
            <a:ext cx="1946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i="1" dirty="0">
                <a:solidFill>
                  <a:srgbClr val="7030A0"/>
                </a:solidFill>
              </a:rPr>
              <a:t>Pump–probe </a:t>
            </a:r>
            <a:endParaRPr lang="en-US" altLang="zh-TW" i="1" dirty="0" smtClean="0">
              <a:solidFill>
                <a:srgbClr val="7030A0"/>
              </a:solidFill>
            </a:endParaRPr>
          </a:p>
          <a:p>
            <a:pPr algn="ctr"/>
            <a:r>
              <a:rPr lang="en-US" altLang="zh-TW" i="1" dirty="0" smtClean="0">
                <a:solidFill>
                  <a:srgbClr val="7030A0"/>
                </a:solidFill>
              </a:rPr>
              <a:t>measurement</a:t>
            </a:r>
            <a:endParaRPr lang="zh-TW" altLang="en-US" i="1" dirty="0">
              <a:solidFill>
                <a:srgbClr val="7030A0"/>
              </a:solidFill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2033690" y="3943083"/>
            <a:ext cx="7859860" cy="990601"/>
            <a:chOff x="2033690" y="3943083"/>
            <a:chExt cx="7859860" cy="990601"/>
          </a:xfrm>
        </p:grpSpPr>
        <p:sp>
          <p:nvSpPr>
            <p:cNvPr id="50" name="Oval 17"/>
            <p:cNvSpPr>
              <a:spLocks noChangeArrowheads="1"/>
            </p:cNvSpPr>
            <p:nvPr/>
          </p:nvSpPr>
          <p:spPr bwMode="auto">
            <a:xfrm>
              <a:off x="2033690" y="3943083"/>
              <a:ext cx="2653809" cy="990601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latin typeface="ヒラギノ丸ゴ ProN W4"/>
                <a:ea typeface="ヒラギノ丸ゴ ProN W4"/>
                <a:cs typeface="ヒラギノ丸ゴ ProN W4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736369" y="3956156"/>
              <a:ext cx="51571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009900"/>
                  </a:solidFill>
                </a:rPr>
                <a:t>Determined by mechanical </a:t>
              </a:r>
              <a:r>
                <a:rPr lang="en-US" altLang="zh-TW" dirty="0">
                  <a:solidFill>
                    <a:srgbClr val="009900"/>
                  </a:solidFill>
                </a:rPr>
                <a:t>time delay stage</a:t>
              </a:r>
              <a:endParaRPr lang="zh-TW" altLang="en-US" dirty="0">
                <a:solidFill>
                  <a:srgbClr val="009900"/>
                </a:solidFill>
              </a:endParaRPr>
            </a:p>
          </p:txBody>
        </p:sp>
      </p:grpSp>
      <p:sp>
        <p:nvSpPr>
          <p:cNvPr id="58" name="向右箭號 57"/>
          <p:cNvSpPr/>
          <p:nvPr/>
        </p:nvSpPr>
        <p:spPr bwMode="auto">
          <a:xfrm>
            <a:off x="4750884" y="4904656"/>
            <a:ext cx="488706" cy="857516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26" y="4356266"/>
            <a:ext cx="3990975" cy="246697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859720" y="6318907"/>
            <a:ext cx="1448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i="1" dirty="0" smtClean="0"/>
              <a:t>Time delay </a:t>
            </a:r>
            <a:endParaRPr lang="zh-TW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073799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8367" y="459660"/>
            <a:ext cx="8420100" cy="1143000"/>
          </a:xfrm>
        </p:spPr>
        <p:txBody>
          <a:bodyPr/>
          <a:lstStyle/>
          <a:p>
            <a:r>
              <a:rPr lang="en-US" altLang="zh-TW" dirty="0" smtClean="0"/>
              <a:t>Relative </a:t>
            </a:r>
            <a:r>
              <a:rPr lang="en-US" altLang="zh-TW" dirty="0" err="1" smtClean="0"/>
              <a:t>linewidth</a:t>
            </a:r>
            <a:r>
              <a:rPr lang="en-US" altLang="zh-TW" dirty="0" smtClean="0"/>
              <a:t> of THz comb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21</a:t>
            </a:fld>
            <a:endParaRPr lang="en-US" altLang="ja-JP" dirty="0"/>
          </a:p>
        </p:txBody>
      </p:sp>
      <p:pic>
        <p:nvPicPr>
          <p:cNvPr id="1026" name="Picture 2" descr="C:\Users\Heeida\Downloads\sa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7" y="2002419"/>
            <a:ext cx="7627296" cy="40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/>
          <p:cNvCxnSpPr/>
          <p:nvPr/>
        </p:nvCxnSpPr>
        <p:spPr bwMode="auto">
          <a:xfrm flipH="1">
            <a:off x="5176683" y="3955576"/>
            <a:ext cx="501445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1" name="直線單箭頭接點 10"/>
          <p:cNvCxnSpPr/>
          <p:nvPr/>
        </p:nvCxnSpPr>
        <p:spPr bwMode="auto">
          <a:xfrm>
            <a:off x="4321262" y="3955576"/>
            <a:ext cx="47194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" name="文字方塊 2"/>
          <p:cNvSpPr txBox="1"/>
          <p:nvPr/>
        </p:nvSpPr>
        <p:spPr>
          <a:xfrm>
            <a:off x="5279922" y="358624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/>
              <a:t>1.302Hz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0356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47" y="1592442"/>
            <a:ext cx="7800469" cy="489684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259" y="-20655"/>
            <a:ext cx="9410700" cy="1495110"/>
          </a:xfrm>
        </p:spPr>
        <p:txBody>
          <a:bodyPr/>
          <a:lstStyle/>
          <a:p>
            <a:r>
              <a:rPr lang="en-US" altLang="zh-TW" sz="4000" dirty="0"/>
              <a:t>Comparison of visible laser &amp; THz </a:t>
            </a:r>
            <a:r>
              <a:rPr lang="en-US" altLang="zh-TW" sz="4000" dirty="0" smtClean="0"/>
              <a:t>pulse</a:t>
            </a:r>
            <a:endParaRPr lang="zh-TW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75710" y="1039924"/>
            <a:ext cx="3157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B050"/>
                </a:solidFill>
              </a:rPr>
              <a:t>Visible laser :632nm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73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70704" y="485200"/>
            <a:ext cx="4606149" cy="1143000"/>
          </a:xfrm>
        </p:spPr>
        <p:txBody>
          <a:bodyPr/>
          <a:lstStyle/>
          <a:p>
            <a:r>
              <a:rPr lang="en-US" altLang="zh-TW" sz="3200" dirty="0" smtClean="0"/>
              <a:t>Comparison of visible laser &amp; THz pulse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23</a:t>
            </a:fld>
            <a:endParaRPr lang="en-US" altLang="ja-JP" dirty="0"/>
          </a:p>
        </p:txBody>
      </p:sp>
      <p:pic>
        <p:nvPicPr>
          <p:cNvPr id="5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4192"/>
            <a:ext cx="5984875" cy="3858761"/>
          </a:xfrm>
          <a:prstGeom prst="rect">
            <a:avLst/>
          </a:prstGeom>
        </p:spPr>
      </p:pic>
      <p:pic>
        <p:nvPicPr>
          <p:cNvPr id="6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54" y="479203"/>
            <a:ext cx="4377850" cy="2361676"/>
          </a:xfrm>
          <a:prstGeom prst="rect">
            <a:avLst/>
          </a:prstGeom>
        </p:spPr>
      </p:pic>
      <p:pic>
        <p:nvPicPr>
          <p:cNvPr id="7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924" y="1615910"/>
            <a:ext cx="3963930" cy="2449947"/>
          </a:xfrm>
          <a:prstGeom prst="rect">
            <a:avLst/>
          </a:prstGeom>
        </p:spPr>
      </p:pic>
      <p:pic>
        <p:nvPicPr>
          <p:cNvPr id="8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924" y="4408053"/>
            <a:ext cx="3963930" cy="2449947"/>
          </a:xfrm>
          <a:prstGeom prst="rect">
            <a:avLst/>
          </a:prstGeom>
        </p:spPr>
      </p:pic>
      <p:cxnSp>
        <p:nvCxnSpPr>
          <p:cNvPr id="9" name="直線矢印コネクタ 11"/>
          <p:cNvCxnSpPr/>
          <p:nvPr/>
        </p:nvCxnSpPr>
        <p:spPr bwMode="auto">
          <a:xfrm flipH="1">
            <a:off x="1761149" y="2684187"/>
            <a:ext cx="740342" cy="45905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直線矢印コネクタ 12"/>
          <p:cNvCxnSpPr/>
          <p:nvPr/>
        </p:nvCxnSpPr>
        <p:spPr bwMode="auto">
          <a:xfrm flipH="1">
            <a:off x="4085948" y="3387097"/>
            <a:ext cx="1898926" cy="57394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文字方塊 11"/>
          <p:cNvSpPr txBox="1"/>
          <p:nvPr/>
        </p:nvSpPr>
        <p:spPr>
          <a:xfrm rot="16200000">
            <a:off x="297978" y="1428683"/>
            <a:ext cx="14975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/>
              <a:t>Amplitude (a. u.)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 rot="16200000">
            <a:off x="5318049" y="2530304"/>
            <a:ext cx="14975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/>
              <a:t>Amplitude (a. u.)</a:t>
            </a:r>
            <a:endParaRPr lang="zh-TW" altLang="en-US" sz="1400" dirty="0"/>
          </a:p>
        </p:txBody>
      </p:sp>
      <p:sp>
        <p:nvSpPr>
          <p:cNvPr id="14" name="文字方塊 13"/>
          <p:cNvSpPr txBox="1"/>
          <p:nvPr/>
        </p:nvSpPr>
        <p:spPr>
          <a:xfrm rot="16200000">
            <a:off x="5318049" y="5206731"/>
            <a:ext cx="14975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/>
              <a:t>Amplitude (a. u.)</a:t>
            </a:r>
            <a:endParaRPr lang="zh-TW" altLang="en-US" sz="1400" dirty="0"/>
          </a:p>
        </p:txBody>
      </p:sp>
      <p:cxnSp>
        <p:nvCxnSpPr>
          <p:cNvPr id="11" name="直線矢印コネクタ 14"/>
          <p:cNvCxnSpPr/>
          <p:nvPr/>
        </p:nvCxnSpPr>
        <p:spPr bwMode="auto">
          <a:xfrm flipH="1">
            <a:off x="5560462" y="4719652"/>
            <a:ext cx="847383" cy="538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1810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手繪多邊形 10"/>
          <p:cNvSpPr/>
          <p:nvPr/>
        </p:nvSpPr>
        <p:spPr bwMode="auto">
          <a:xfrm>
            <a:off x="631256" y="1990649"/>
            <a:ext cx="2132702" cy="3322391"/>
          </a:xfrm>
          <a:custGeom>
            <a:avLst/>
            <a:gdLst>
              <a:gd name="connsiteX0" fmla="*/ 0 w 2173045"/>
              <a:gd name="connsiteY0" fmla="*/ 3302664 h 3311530"/>
              <a:gd name="connsiteX1" fmla="*/ 623944 w 2173045"/>
              <a:gd name="connsiteY1" fmla="*/ 2797055 h 3311530"/>
              <a:gd name="connsiteX2" fmla="*/ 1075765 w 2173045"/>
              <a:gd name="connsiteY2" fmla="*/ 67 h 3311530"/>
              <a:gd name="connsiteX3" fmla="*/ 1506071 w 2173045"/>
              <a:gd name="connsiteY3" fmla="*/ 2883116 h 3311530"/>
              <a:gd name="connsiteX4" fmla="*/ 2173045 w 2173045"/>
              <a:gd name="connsiteY4" fmla="*/ 3227361 h 3311530"/>
              <a:gd name="connsiteX0" fmla="*/ 0 w 2162288"/>
              <a:gd name="connsiteY0" fmla="*/ 3302664 h 3311530"/>
              <a:gd name="connsiteX1" fmla="*/ 623944 w 2162288"/>
              <a:gd name="connsiteY1" fmla="*/ 2797055 h 3311530"/>
              <a:gd name="connsiteX2" fmla="*/ 1075765 w 2162288"/>
              <a:gd name="connsiteY2" fmla="*/ 67 h 3311530"/>
              <a:gd name="connsiteX3" fmla="*/ 1506071 w 2162288"/>
              <a:gd name="connsiteY3" fmla="*/ 2883116 h 3311530"/>
              <a:gd name="connsiteX4" fmla="*/ 2162288 w 2162288"/>
              <a:gd name="connsiteY4" fmla="*/ 3216603 h 3311530"/>
              <a:gd name="connsiteX0" fmla="*/ 0 w 2162288"/>
              <a:gd name="connsiteY0" fmla="*/ 3302664 h 3311530"/>
              <a:gd name="connsiteX1" fmla="*/ 623944 w 2162288"/>
              <a:gd name="connsiteY1" fmla="*/ 2797055 h 3311530"/>
              <a:gd name="connsiteX2" fmla="*/ 1075765 w 2162288"/>
              <a:gd name="connsiteY2" fmla="*/ 67 h 3311530"/>
              <a:gd name="connsiteX3" fmla="*/ 1506071 w 2162288"/>
              <a:gd name="connsiteY3" fmla="*/ 2883116 h 3311530"/>
              <a:gd name="connsiteX4" fmla="*/ 1914861 w 2162288"/>
              <a:gd name="connsiteY4" fmla="*/ 3281149 h 3311530"/>
              <a:gd name="connsiteX5" fmla="*/ 2162288 w 2162288"/>
              <a:gd name="connsiteY5" fmla="*/ 3216603 h 3311530"/>
              <a:gd name="connsiteX0" fmla="*/ 0 w 2162288"/>
              <a:gd name="connsiteY0" fmla="*/ 3302664 h 3336338"/>
              <a:gd name="connsiteX1" fmla="*/ 623944 w 2162288"/>
              <a:gd name="connsiteY1" fmla="*/ 2797055 h 3336338"/>
              <a:gd name="connsiteX2" fmla="*/ 1075765 w 2162288"/>
              <a:gd name="connsiteY2" fmla="*/ 67 h 3336338"/>
              <a:gd name="connsiteX3" fmla="*/ 1506071 w 2162288"/>
              <a:gd name="connsiteY3" fmla="*/ 2883116 h 3336338"/>
              <a:gd name="connsiteX4" fmla="*/ 1925618 w 2162288"/>
              <a:gd name="connsiteY4" fmla="*/ 3324180 h 3336338"/>
              <a:gd name="connsiteX5" fmla="*/ 2162288 w 2162288"/>
              <a:gd name="connsiteY5" fmla="*/ 3216603 h 3336338"/>
              <a:gd name="connsiteX0" fmla="*/ 0 w 1925618"/>
              <a:gd name="connsiteY0" fmla="*/ 3302664 h 3324180"/>
              <a:gd name="connsiteX1" fmla="*/ 623944 w 1925618"/>
              <a:gd name="connsiteY1" fmla="*/ 2797055 h 3324180"/>
              <a:gd name="connsiteX2" fmla="*/ 1075765 w 1925618"/>
              <a:gd name="connsiteY2" fmla="*/ 67 h 3324180"/>
              <a:gd name="connsiteX3" fmla="*/ 1506071 w 1925618"/>
              <a:gd name="connsiteY3" fmla="*/ 2883116 h 3324180"/>
              <a:gd name="connsiteX4" fmla="*/ 1925618 w 1925618"/>
              <a:gd name="connsiteY4" fmla="*/ 3324180 h 3324180"/>
              <a:gd name="connsiteX0" fmla="*/ 0 w 1925618"/>
              <a:gd name="connsiteY0" fmla="*/ 3302624 h 3324140"/>
              <a:gd name="connsiteX1" fmla="*/ 623944 w 1925618"/>
              <a:gd name="connsiteY1" fmla="*/ 2797015 h 3324140"/>
              <a:gd name="connsiteX2" fmla="*/ 1075765 w 1925618"/>
              <a:gd name="connsiteY2" fmla="*/ 27 h 3324140"/>
              <a:gd name="connsiteX3" fmla="*/ 1549101 w 1925618"/>
              <a:gd name="connsiteY3" fmla="*/ 2850803 h 3324140"/>
              <a:gd name="connsiteX4" fmla="*/ 1925618 w 1925618"/>
              <a:gd name="connsiteY4" fmla="*/ 3324140 h 3324140"/>
              <a:gd name="connsiteX0" fmla="*/ 0 w 1925618"/>
              <a:gd name="connsiteY0" fmla="*/ 3302599 h 3324115"/>
              <a:gd name="connsiteX1" fmla="*/ 623944 w 1925618"/>
              <a:gd name="connsiteY1" fmla="*/ 2796990 h 3324115"/>
              <a:gd name="connsiteX2" fmla="*/ 1075765 w 1925618"/>
              <a:gd name="connsiteY2" fmla="*/ 2 h 3324115"/>
              <a:gd name="connsiteX3" fmla="*/ 1613647 w 1925618"/>
              <a:gd name="connsiteY3" fmla="*/ 2807747 h 3324115"/>
              <a:gd name="connsiteX4" fmla="*/ 1925618 w 1925618"/>
              <a:gd name="connsiteY4" fmla="*/ 3324115 h 3324115"/>
              <a:gd name="connsiteX0" fmla="*/ 0 w 1925618"/>
              <a:gd name="connsiteY0" fmla="*/ 3302599 h 3324115"/>
              <a:gd name="connsiteX1" fmla="*/ 623944 w 1925618"/>
              <a:gd name="connsiteY1" fmla="*/ 2796990 h 3324115"/>
              <a:gd name="connsiteX2" fmla="*/ 1075765 w 1925618"/>
              <a:gd name="connsiteY2" fmla="*/ 2 h 3324115"/>
              <a:gd name="connsiteX3" fmla="*/ 1473797 w 1925618"/>
              <a:gd name="connsiteY3" fmla="*/ 2807747 h 3324115"/>
              <a:gd name="connsiteX4" fmla="*/ 1925618 w 1925618"/>
              <a:gd name="connsiteY4" fmla="*/ 3324115 h 3324115"/>
              <a:gd name="connsiteX0" fmla="*/ 0 w 1925618"/>
              <a:gd name="connsiteY0" fmla="*/ 3313355 h 3334871"/>
              <a:gd name="connsiteX1" fmla="*/ 623944 w 1925618"/>
              <a:gd name="connsiteY1" fmla="*/ 2807746 h 3334871"/>
              <a:gd name="connsiteX2" fmla="*/ 1021976 w 1925618"/>
              <a:gd name="connsiteY2" fmla="*/ 1 h 3334871"/>
              <a:gd name="connsiteX3" fmla="*/ 1473797 w 1925618"/>
              <a:gd name="connsiteY3" fmla="*/ 2818503 h 3334871"/>
              <a:gd name="connsiteX4" fmla="*/ 1925618 w 1925618"/>
              <a:gd name="connsiteY4" fmla="*/ 3334871 h 3334871"/>
              <a:gd name="connsiteX0" fmla="*/ 0 w 1968648"/>
              <a:gd name="connsiteY0" fmla="*/ 3313355 h 3322391"/>
              <a:gd name="connsiteX1" fmla="*/ 623944 w 1968648"/>
              <a:gd name="connsiteY1" fmla="*/ 2807746 h 3322391"/>
              <a:gd name="connsiteX2" fmla="*/ 1021976 w 1968648"/>
              <a:gd name="connsiteY2" fmla="*/ 1 h 3322391"/>
              <a:gd name="connsiteX3" fmla="*/ 1473797 w 1968648"/>
              <a:gd name="connsiteY3" fmla="*/ 2818503 h 3322391"/>
              <a:gd name="connsiteX4" fmla="*/ 1968648 w 1968648"/>
              <a:gd name="connsiteY4" fmla="*/ 3313355 h 332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648" h="3322391">
                <a:moveTo>
                  <a:pt x="0" y="3313355"/>
                </a:moveTo>
                <a:cubicBezTo>
                  <a:pt x="222325" y="3335767"/>
                  <a:pt x="453615" y="3359972"/>
                  <a:pt x="623944" y="2807746"/>
                </a:cubicBezTo>
                <a:cubicBezTo>
                  <a:pt x="794273" y="2255520"/>
                  <a:pt x="880334" y="-1792"/>
                  <a:pt x="1021976" y="1"/>
                </a:cubicBezTo>
                <a:cubicBezTo>
                  <a:pt x="1163618" y="1794"/>
                  <a:pt x="1316018" y="2266277"/>
                  <a:pt x="1473797" y="2818503"/>
                </a:cubicBezTo>
                <a:cubicBezTo>
                  <a:pt x="1631576" y="3370729"/>
                  <a:pt x="1859279" y="3257774"/>
                  <a:pt x="1968648" y="3313355"/>
                </a:cubicBezTo>
              </a:path>
            </a:pathLst>
          </a:custGeom>
          <a:pattFill prst="pct50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5" name="直線單箭頭接點 4"/>
          <p:cNvCxnSpPr/>
          <p:nvPr/>
        </p:nvCxnSpPr>
        <p:spPr bwMode="auto">
          <a:xfrm>
            <a:off x="380694" y="5314761"/>
            <a:ext cx="399736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單箭頭接點 6"/>
          <p:cNvCxnSpPr/>
          <p:nvPr/>
        </p:nvCxnSpPr>
        <p:spPr bwMode="auto">
          <a:xfrm flipV="1">
            <a:off x="392348" y="1334432"/>
            <a:ext cx="0" cy="39910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文字方塊 11"/>
          <p:cNvSpPr txBox="1"/>
          <p:nvPr/>
        </p:nvSpPr>
        <p:spPr>
          <a:xfrm rot="16200000">
            <a:off x="-881089" y="1966146"/>
            <a:ext cx="216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Absorbance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577505" y="5280702"/>
            <a:ext cx="226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Frequency </a:t>
            </a:r>
            <a:endParaRPr lang="zh-TW" altLang="en-US" dirty="0"/>
          </a:p>
        </p:txBody>
      </p:sp>
      <p:cxnSp>
        <p:nvCxnSpPr>
          <p:cNvPr id="16" name="直線單箭頭接點 15"/>
          <p:cNvCxnSpPr/>
          <p:nvPr/>
        </p:nvCxnSpPr>
        <p:spPr bwMode="auto">
          <a:xfrm>
            <a:off x="1496569" y="3744082"/>
            <a:ext cx="57044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892909" y="3276841"/>
                <a:ext cx="2945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err="1" smtClean="0"/>
                  <a:t>Linewidth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Pressure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09" y="3276841"/>
                <a:ext cx="2945494" cy="400110"/>
              </a:xfrm>
              <a:prstGeom prst="rect">
                <a:avLst/>
              </a:prstGeom>
              <a:blipFill rotWithShape="1">
                <a:blip r:embed="rId2"/>
                <a:stretch>
                  <a:fillRect t="-6154" b="-2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單箭頭接點 19"/>
          <p:cNvCxnSpPr/>
          <p:nvPr/>
        </p:nvCxnSpPr>
        <p:spPr bwMode="auto">
          <a:xfrm flipV="1">
            <a:off x="1796668" y="2166202"/>
            <a:ext cx="1334396" cy="6097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892909" y="1721189"/>
                <a:ext cx="29775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 err="1" smtClean="0"/>
                  <a:t>Aera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zh-TW" altLang="en-US" dirty="0" smtClean="0"/>
                  <a:t> </a:t>
                </a:r>
                <a:r>
                  <a:rPr lang="en-US" altLang="zh-TW" dirty="0"/>
                  <a:t>Concentration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09" y="1721189"/>
                <a:ext cx="2977540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6061" r="-2049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向右箭號 24"/>
          <p:cNvSpPr/>
          <p:nvPr/>
        </p:nvSpPr>
        <p:spPr bwMode="auto">
          <a:xfrm rot="19539400">
            <a:off x="4714567" y="2078284"/>
            <a:ext cx="578820" cy="6097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向右箭號 25"/>
          <p:cNvSpPr/>
          <p:nvPr/>
        </p:nvSpPr>
        <p:spPr bwMode="auto">
          <a:xfrm rot="2078942">
            <a:off x="4713991" y="3965848"/>
            <a:ext cx="578820" cy="6097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65" name="群組 64"/>
          <p:cNvGrpSpPr/>
          <p:nvPr/>
        </p:nvGrpSpPr>
        <p:grpSpPr>
          <a:xfrm>
            <a:off x="5640583" y="631458"/>
            <a:ext cx="3579758" cy="2412454"/>
            <a:chOff x="5221046" y="1023605"/>
            <a:chExt cx="3304392" cy="2412454"/>
          </a:xfrm>
        </p:grpSpPr>
        <p:cxnSp>
          <p:nvCxnSpPr>
            <p:cNvPr id="28" name="直線單箭頭接點 27"/>
            <p:cNvCxnSpPr/>
            <p:nvPr/>
          </p:nvCxnSpPr>
          <p:spPr bwMode="auto">
            <a:xfrm>
              <a:off x="5572449" y="3089069"/>
              <a:ext cx="257287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直線單箭頭接點 30"/>
            <p:cNvCxnSpPr/>
            <p:nvPr/>
          </p:nvCxnSpPr>
          <p:spPr bwMode="auto">
            <a:xfrm flipV="1">
              <a:off x="5583207" y="1334431"/>
              <a:ext cx="0" cy="175464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手繪多邊形 34"/>
            <p:cNvSpPr/>
            <p:nvPr/>
          </p:nvSpPr>
          <p:spPr bwMode="auto">
            <a:xfrm>
              <a:off x="6502098" y="1549101"/>
              <a:ext cx="240247" cy="1528581"/>
            </a:xfrm>
            <a:custGeom>
              <a:avLst/>
              <a:gdLst>
                <a:gd name="connsiteX0" fmla="*/ 0 w 2173045"/>
                <a:gd name="connsiteY0" fmla="*/ 3302664 h 3311530"/>
                <a:gd name="connsiteX1" fmla="*/ 623944 w 2173045"/>
                <a:gd name="connsiteY1" fmla="*/ 2797055 h 3311530"/>
                <a:gd name="connsiteX2" fmla="*/ 1075765 w 2173045"/>
                <a:gd name="connsiteY2" fmla="*/ 67 h 3311530"/>
                <a:gd name="connsiteX3" fmla="*/ 1506071 w 2173045"/>
                <a:gd name="connsiteY3" fmla="*/ 2883116 h 3311530"/>
                <a:gd name="connsiteX4" fmla="*/ 2173045 w 2173045"/>
                <a:gd name="connsiteY4" fmla="*/ 3227361 h 3311530"/>
                <a:gd name="connsiteX0" fmla="*/ 0 w 2162288"/>
                <a:gd name="connsiteY0" fmla="*/ 3302664 h 3311530"/>
                <a:gd name="connsiteX1" fmla="*/ 623944 w 2162288"/>
                <a:gd name="connsiteY1" fmla="*/ 2797055 h 3311530"/>
                <a:gd name="connsiteX2" fmla="*/ 1075765 w 2162288"/>
                <a:gd name="connsiteY2" fmla="*/ 67 h 3311530"/>
                <a:gd name="connsiteX3" fmla="*/ 1506071 w 2162288"/>
                <a:gd name="connsiteY3" fmla="*/ 2883116 h 3311530"/>
                <a:gd name="connsiteX4" fmla="*/ 2162288 w 2162288"/>
                <a:gd name="connsiteY4" fmla="*/ 3216603 h 3311530"/>
                <a:gd name="connsiteX0" fmla="*/ 0 w 2162288"/>
                <a:gd name="connsiteY0" fmla="*/ 3302664 h 3311530"/>
                <a:gd name="connsiteX1" fmla="*/ 623944 w 2162288"/>
                <a:gd name="connsiteY1" fmla="*/ 2797055 h 3311530"/>
                <a:gd name="connsiteX2" fmla="*/ 1075765 w 2162288"/>
                <a:gd name="connsiteY2" fmla="*/ 67 h 3311530"/>
                <a:gd name="connsiteX3" fmla="*/ 1506071 w 2162288"/>
                <a:gd name="connsiteY3" fmla="*/ 2883116 h 3311530"/>
                <a:gd name="connsiteX4" fmla="*/ 1914861 w 2162288"/>
                <a:gd name="connsiteY4" fmla="*/ 3281149 h 3311530"/>
                <a:gd name="connsiteX5" fmla="*/ 2162288 w 2162288"/>
                <a:gd name="connsiteY5" fmla="*/ 3216603 h 3311530"/>
                <a:gd name="connsiteX0" fmla="*/ 0 w 2162288"/>
                <a:gd name="connsiteY0" fmla="*/ 3302664 h 3336338"/>
                <a:gd name="connsiteX1" fmla="*/ 623944 w 2162288"/>
                <a:gd name="connsiteY1" fmla="*/ 2797055 h 3336338"/>
                <a:gd name="connsiteX2" fmla="*/ 1075765 w 2162288"/>
                <a:gd name="connsiteY2" fmla="*/ 67 h 3336338"/>
                <a:gd name="connsiteX3" fmla="*/ 1506071 w 2162288"/>
                <a:gd name="connsiteY3" fmla="*/ 2883116 h 3336338"/>
                <a:gd name="connsiteX4" fmla="*/ 1925618 w 2162288"/>
                <a:gd name="connsiteY4" fmla="*/ 3324180 h 3336338"/>
                <a:gd name="connsiteX5" fmla="*/ 2162288 w 2162288"/>
                <a:gd name="connsiteY5" fmla="*/ 3216603 h 3336338"/>
                <a:gd name="connsiteX0" fmla="*/ 0 w 1925618"/>
                <a:gd name="connsiteY0" fmla="*/ 3302664 h 3324180"/>
                <a:gd name="connsiteX1" fmla="*/ 623944 w 1925618"/>
                <a:gd name="connsiteY1" fmla="*/ 2797055 h 3324180"/>
                <a:gd name="connsiteX2" fmla="*/ 1075765 w 1925618"/>
                <a:gd name="connsiteY2" fmla="*/ 67 h 3324180"/>
                <a:gd name="connsiteX3" fmla="*/ 1506071 w 1925618"/>
                <a:gd name="connsiteY3" fmla="*/ 2883116 h 3324180"/>
                <a:gd name="connsiteX4" fmla="*/ 1925618 w 1925618"/>
                <a:gd name="connsiteY4" fmla="*/ 3324180 h 3324180"/>
                <a:gd name="connsiteX0" fmla="*/ 0 w 1925618"/>
                <a:gd name="connsiteY0" fmla="*/ 3302624 h 3324140"/>
                <a:gd name="connsiteX1" fmla="*/ 623944 w 1925618"/>
                <a:gd name="connsiteY1" fmla="*/ 2797015 h 3324140"/>
                <a:gd name="connsiteX2" fmla="*/ 1075765 w 1925618"/>
                <a:gd name="connsiteY2" fmla="*/ 27 h 3324140"/>
                <a:gd name="connsiteX3" fmla="*/ 1549101 w 1925618"/>
                <a:gd name="connsiteY3" fmla="*/ 2850803 h 3324140"/>
                <a:gd name="connsiteX4" fmla="*/ 1925618 w 1925618"/>
                <a:gd name="connsiteY4" fmla="*/ 3324140 h 3324140"/>
                <a:gd name="connsiteX0" fmla="*/ 0 w 1925618"/>
                <a:gd name="connsiteY0" fmla="*/ 3302599 h 3324115"/>
                <a:gd name="connsiteX1" fmla="*/ 623944 w 1925618"/>
                <a:gd name="connsiteY1" fmla="*/ 2796990 h 3324115"/>
                <a:gd name="connsiteX2" fmla="*/ 1075765 w 1925618"/>
                <a:gd name="connsiteY2" fmla="*/ 2 h 3324115"/>
                <a:gd name="connsiteX3" fmla="*/ 1613647 w 1925618"/>
                <a:gd name="connsiteY3" fmla="*/ 2807747 h 3324115"/>
                <a:gd name="connsiteX4" fmla="*/ 1925618 w 1925618"/>
                <a:gd name="connsiteY4" fmla="*/ 3324115 h 3324115"/>
                <a:gd name="connsiteX0" fmla="*/ 0 w 1925618"/>
                <a:gd name="connsiteY0" fmla="*/ 3302599 h 3324115"/>
                <a:gd name="connsiteX1" fmla="*/ 623944 w 1925618"/>
                <a:gd name="connsiteY1" fmla="*/ 2796990 h 3324115"/>
                <a:gd name="connsiteX2" fmla="*/ 1075765 w 1925618"/>
                <a:gd name="connsiteY2" fmla="*/ 2 h 3324115"/>
                <a:gd name="connsiteX3" fmla="*/ 1473797 w 1925618"/>
                <a:gd name="connsiteY3" fmla="*/ 2807747 h 3324115"/>
                <a:gd name="connsiteX4" fmla="*/ 1925618 w 1925618"/>
                <a:gd name="connsiteY4" fmla="*/ 3324115 h 3324115"/>
                <a:gd name="connsiteX0" fmla="*/ 0 w 1925618"/>
                <a:gd name="connsiteY0" fmla="*/ 3313355 h 3334871"/>
                <a:gd name="connsiteX1" fmla="*/ 623944 w 1925618"/>
                <a:gd name="connsiteY1" fmla="*/ 2807746 h 3334871"/>
                <a:gd name="connsiteX2" fmla="*/ 1021976 w 1925618"/>
                <a:gd name="connsiteY2" fmla="*/ 1 h 3334871"/>
                <a:gd name="connsiteX3" fmla="*/ 1473797 w 1925618"/>
                <a:gd name="connsiteY3" fmla="*/ 2818503 h 3334871"/>
                <a:gd name="connsiteX4" fmla="*/ 1925618 w 1925618"/>
                <a:gd name="connsiteY4" fmla="*/ 3334871 h 3334871"/>
                <a:gd name="connsiteX0" fmla="*/ 0 w 1968648"/>
                <a:gd name="connsiteY0" fmla="*/ 3313355 h 3322391"/>
                <a:gd name="connsiteX1" fmla="*/ 623944 w 1968648"/>
                <a:gd name="connsiteY1" fmla="*/ 2807746 h 3322391"/>
                <a:gd name="connsiteX2" fmla="*/ 1021976 w 1968648"/>
                <a:gd name="connsiteY2" fmla="*/ 1 h 3322391"/>
                <a:gd name="connsiteX3" fmla="*/ 1473797 w 1968648"/>
                <a:gd name="connsiteY3" fmla="*/ 2818503 h 3322391"/>
                <a:gd name="connsiteX4" fmla="*/ 1968648 w 1968648"/>
                <a:gd name="connsiteY4" fmla="*/ 3313355 h 332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648" h="3322391">
                  <a:moveTo>
                    <a:pt x="0" y="3313355"/>
                  </a:moveTo>
                  <a:cubicBezTo>
                    <a:pt x="222325" y="3335767"/>
                    <a:pt x="453615" y="3359972"/>
                    <a:pt x="623944" y="2807746"/>
                  </a:cubicBezTo>
                  <a:cubicBezTo>
                    <a:pt x="794273" y="2255520"/>
                    <a:pt x="880334" y="-1792"/>
                    <a:pt x="1021976" y="1"/>
                  </a:cubicBezTo>
                  <a:cubicBezTo>
                    <a:pt x="1163618" y="1794"/>
                    <a:pt x="1316018" y="2266277"/>
                    <a:pt x="1473797" y="2818503"/>
                  </a:cubicBezTo>
                  <a:cubicBezTo>
                    <a:pt x="1631576" y="3370729"/>
                    <a:pt x="1859279" y="3257774"/>
                    <a:pt x="1968648" y="3313355"/>
                  </a:cubicBezTo>
                </a:path>
              </a:pathLst>
            </a:custGeom>
            <a:pattFill prst="pct50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6438455" y="3035949"/>
              <a:ext cx="2086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/>
                <a:t>Frequency </a:t>
              </a:r>
              <a:endParaRPr lang="zh-TW" altLang="en-US" dirty="0"/>
            </a:p>
          </p:txBody>
        </p:sp>
        <p:sp>
          <p:nvSpPr>
            <p:cNvPr id="38" name="文字方塊 37"/>
            <p:cNvSpPr txBox="1"/>
            <p:nvPr/>
          </p:nvSpPr>
          <p:spPr>
            <a:xfrm rot="16200000">
              <a:off x="4324568" y="1920083"/>
              <a:ext cx="216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/>
                <a:t>Absorbance</a:t>
              </a:r>
              <a:endParaRPr lang="zh-TW" altLang="en-US" dirty="0"/>
            </a:p>
          </p:txBody>
        </p:sp>
        <p:cxnSp>
          <p:nvCxnSpPr>
            <p:cNvPr id="44" name="直線單箭頭接點 43"/>
            <p:cNvCxnSpPr/>
            <p:nvPr/>
          </p:nvCxnSpPr>
          <p:spPr bwMode="auto">
            <a:xfrm flipV="1">
              <a:off x="6406181" y="2372402"/>
              <a:ext cx="194521" cy="17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直線單箭頭接點 44"/>
            <p:cNvCxnSpPr/>
            <p:nvPr/>
          </p:nvCxnSpPr>
          <p:spPr bwMode="auto">
            <a:xfrm flipH="1">
              <a:off x="6667039" y="2374190"/>
              <a:ext cx="22277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文字方塊 49"/>
            <p:cNvSpPr txBox="1"/>
            <p:nvPr/>
          </p:nvSpPr>
          <p:spPr>
            <a:xfrm>
              <a:off x="5548467" y="1050321"/>
              <a:ext cx="24599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Low-pressure</a:t>
              </a:r>
              <a:endParaRPr lang="zh-TW" altLang="en-US" dirty="0"/>
            </a:p>
          </p:txBody>
        </p:sp>
        <p:cxnSp>
          <p:nvCxnSpPr>
            <p:cNvPr id="52" name="直線單箭頭接點 51"/>
            <p:cNvCxnSpPr/>
            <p:nvPr/>
          </p:nvCxnSpPr>
          <p:spPr bwMode="auto">
            <a:xfrm>
              <a:off x="7187897" y="1549101"/>
              <a:ext cx="0" cy="152858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直線接點 53"/>
            <p:cNvCxnSpPr/>
            <p:nvPr/>
          </p:nvCxnSpPr>
          <p:spPr bwMode="auto">
            <a:xfrm>
              <a:off x="6503441" y="1549101"/>
              <a:ext cx="8565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5" name="直線單箭頭接點 54"/>
          <p:cNvCxnSpPr/>
          <p:nvPr/>
        </p:nvCxnSpPr>
        <p:spPr bwMode="auto">
          <a:xfrm>
            <a:off x="6040692" y="5791721"/>
            <a:ext cx="27872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直線單箭頭接點 55"/>
          <p:cNvCxnSpPr/>
          <p:nvPr/>
        </p:nvCxnSpPr>
        <p:spPr bwMode="auto">
          <a:xfrm flipV="1">
            <a:off x="6052347" y="4037083"/>
            <a:ext cx="0" cy="17546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手繪多邊形 56"/>
          <p:cNvSpPr/>
          <p:nvPr/>
        </p:nvSpPr>
        <p:spPr bwMode="auto">
          <a:xfrm>
            <a:off x="6433073" y="5465368"/>
            <a:ext cx="1676242" cy="314966"/>
          </a:xfrm>
          <a:custGeom>
            <a:avLst/>
            <a:gdLst>
              <a:gd name="connsiteX0" fmla="*/ 0 w 2173045"/>
              <a:gd name="connsiteY0" fmla="*/ 3302664 h 3311530"/>
              <a:gd name="connsiteX1" fmla="*/ 623944 w 2173045"/>
              <a:gd name="connsiteY1" fmla="*/ 2797055 h 3311530"/>
              <a:gd name="connsiteX2" fmla="*/ 1075765 w 2173045"/>
              <a:gd name="connsiteY2" fmla="*/ 67 h 3311530"/>
              <a:gd name="connsiteX3" fmla="*/ 1506071 w 2173045"/>
              <a:gd name="connsiteY3" fmla="*/ 2883116 h 3311530"/>
              <a:gd name="connsiteX4" fmla="*/ 2173045 w 2173045"/>
              <a:gd name="connsiteY4" fmla="*/ 3227361 h 3311530"/>
              <a:gd name="connsiteX0" fmla="*/ 0 w 2162288"/>
              <a:gd name="connsiteY0" fmla="*/ 3302664 h 3311530"/>
              <a:gd name="connsiteX1" fmla="*/ 623944 w 2162288"/>
              <a:gd name="connsiteY1" fmla="*/ 2797055 h 3311530"/>
              <a:gd name="connsiteX2" fmla="*/ 1075765 w 2162288"/>
              <a:gd name="connsiteY2" fmla="*/ 67 h 3311530"/>
              <a:gd name="connsiteX3" fmla="*/ 1506071 w 2162288"/>
              <a:gd name="connsiteY3" fmla="*/ 2883116 h 3311530"/>
              <a:gd name="connsiteX4" fmla="*/ 2162288 w 2162288"/>
              <a:gd name="connsiteY4" fmla="*/ 3216603 h 3311530"/>
              <a:gd name="connsiteX0" fmla="*/ 0 w 2162288"/>
              <a:gd name="connsiteY0" fmla="*/ 3302664 h 3311530"/>
              <a:gd name="connsiteX1" fmla="*/ 623944 w 2162288"/>
              <a:gd name="connsiteY1" fmla="*/ 2797055 h 3311530"/>
              <a:gd name="connsiteX2" fmla="*/ 1075765 w 2162288"/>
              <a:gd name="connsiteY2" fmla="*/ 67 h 3311530"/>
              <a:gd name="connsiteX3" fmla="*/ 1506071 w 2162288"/>
              <a:gd name="connsiteY3" fmla="*/ 2883116 h 3311530"/>
              <a:gd name="connsiteX4" fmla="*/ 1914861 w 2162288"/>
              <a:gd name="connsiteY4" fmla="*/ 3281149 h 3311530"/>
              <a:gd name="connsiteX5" fmla="*/ 2162288 w 2162288"/>
              <a:gd name="connsiteY5" fmla="*/ 3216603 h 3311530"/>
              <a:gd name="connsiteX0" fmla="*/ 0 w 2162288"/>
              <a:gd name="connsiteY0" fmla="*/ 3302664 h 3336338"/>
              <a:gd name="connsiteX1" fmla="*/ 623944 w 2162288"/>
              <a:gd name="connsiteY1" fmla="*/ 2797055 h 3336338"/>
              <a:gd name="connsiteX2" fmla="*/ 1075765 w 2162288"/>
              <a:gd name="connsiteY2" fmla="*/ 67 h 3336338"/>
              <a:gd name="connsiteX3" fmla="*/ 1506071 w 2162288"/>
              <a:gd name="connsiteY3" fmla="*/ 2883116 h 3336338"/>
              <a:gd name="connsiteX4" fmla="*/ 1925618 w 2162288"/>
              <a:gd name="connsiteY4" fmla="*/ 3324180 h 3336338"/>
              <a:gd name="connsiteX5" fmla="*/ 2162288 w 2162288"/>
              <a:gd name="connsiteY5" fmla="*/ 3216603 h 3336338"/>
              <a:gd name="connsiteX0" fmla="*/ 0 w 1925618"/>
              <a:gd name="connsiteY0" fmla="*/ 3302664 h 3324180"/>
              <a:gd name="connsiteX1" fmla="*/ 623944 w 1925618"/>
              <a:gd name="connsiteY1" fmla="*/ 2797055 h 3324180"/>
              <a:gd name="connsiteX2" fmla="*/ 1075765 w 1925618"/>
              <a:gd name="connsiteY2" fmla="*/ 67 h 3324180"/>
              <a:gd name="connsiteX3" fmla="*/ 1506071 w 1925618"/>
              <a:gd name="connsiteY3" fmla="*/ 2883116 h 3324180"/>
              <a:gd name="connsiteX4" fmla="*/ 1925618 w 1925618"/>
              <a:gd name="connsiteY4" fmla="*/ 3324180 h 3324180"/>
              <a:gd name="connsiteX0" fmla="*/ 0 w 1925618"/>
              <a:gd name="connsiteY0" fmla="*/ 3302624 h 3324140"/>
              <a:gd name="connsiteX1" fmla="*/ 623944 w 1925618"/>
              <a:gd name="connsiteY1" fmla="*/ 2797015 h 3324140"/>
              <a:gd name="connsiteX2" fmla="*/ 1075765 w 1925618"/>
              <a:gd name="connsiteY2" fmla="*/ 27 h 3324140"/>
              <a:gd name="connsiteX3" fmla="*/ 1549101 w 1925618"/>
              <a:gd name="connsiteY3" fmla="*/ 2850803 h 3324140"/>
              <a:gd name="connsiteX4" fmla="*/ 1925618 w 1925618"/>
              <a:gd name="connsiteY4" fmla="*/ 3324140 h 3324140"/>
              <a:gd name="connsiteX0" fmla="*/ 0 w 1925618"/>
              <a:gd name="connsiteY0" fmla="*/ 3302599 h 3324115"/>
              <a:gd name="connsiteX1" fmla="*/ 623944 w 1925618"/>
              <a:gd name="connsiteY1" fmla="*/ 2796990 h 3324115"/>
              <a:gd name="connsiteX2" fmla="*/ 1075765 w 1925618"/>
              <a:gd name="connsiteY2" fmla="*/ 2 h 3324115"/>
              <a:gd name="connsiteX3" fmla="*/ 1613647 w 1925618"/>
              <a:gd name="connsiteY3" fmla="*/ 2807747 h 3324115"/>
              <a:gd name="connsiteX4" fmla="*/ 1925618 w 1925618"/>
              <a:gd name="connsiteY4" fmla="*/ 3324115 h 3324115"/>
              <a:gd name="connsiteX0" fmla="*/ 0 w 1925618"/>
              <a:gd name="connsiteY0" fmla="*/ 3302599 h 3324115"/>
              <a:gd name="connsiteX1" fmla="*/ 623944 w 1925618"/>
              <a:gd name="connsiteY1" fmla="*/ 2796990 h 3324115"/>
              <a:gd name="connsiteX2" fmla="*/ 1075765 w 1925618"/>
              <a:gd name="connsiteY2" fmla="*/ 2 h 3324115"/>
              <a:gd name="connsiteX3" fmla="*/ 1473797 w 1925618"/>
              <a:gd name="connsiteY3" fmla="*/ 2807747 h 3324115"/>
              <a:gd name="connsiteX4" fmla="*/ 1925618 w 1925618"/>
              <a:gd name="connsiteY4" fmla="*/ 3324115 h 3324115"/>
              <a:gd name="connsiteX0" fmla="*/ 0 w 1925618"/>
              <a:gd name="connsiteY0" fmla="*/ 3313355 h 3334871"/>
              <a:gd name="connsiteX1" fmla="*/ 623944 w 1925618"/>
              <a:gd name="connsiteY1" fmla="*/ 2807746 h 3334871"/>
              <a:gd name="connsiteX2" fmla="*/ 1021976 w 1925618"/>
              <a:gd name="connsiteY2" fmla="*/ 1 h 3334871"/>
              <a:gd name="connsiteX3" fmla="*/ 1473797 w 1925618"/>
              <a:gd name="connsiteY3" fmla="*/ 2818503 h 3334871"/>
              <a:gd name="connsiteX4" fmla="*/ 1925618 w 1925618"/>
              <a:gd name="connsiteY4" fmla="*/ 3334871 h 3334871"/>
              <a:gd name="connsiteX0" fmla="*/ 0 w 1968648"/>
              <a:gd name="connsiteY0" fmla="*/ 3313355 h 3322391"/>
              <a:gd name="connsiteX1" fmla="*/ 623944 w 1968648"/>
              <a:gd name="connsiteY1" fmla="*/ 2807746 h 3322391"/>
              <a:gd name="connsiteX2" fmla="*/ 1021976 w 1968648"/>
              <a:gd name="connsiteY2" fmla="*/ 1 h 3322391"/>
              <a:gd name="connsiteX3" fmla="*/ 1473797 w 1968648"/>
              <a:gd name="connsiteY3" fmla="*/ 2818503 h 3322391"/>
              <a:gd name="connsiteX4" fmla="*/ 1968648 w 1968648"/>
              <a:gd name="connsiteY4" fmla="*/ 3313355 h 332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648" h="3322391">
                <a:moveTo>
                  <a:pt x="0" y="3313355"/>
                </a:moveTo>
                <a:cubicBezTo>
                  <a:pt x="222325" y="3335767"/>
                  <a:pt x="453615" y="3359972"/>
                  <a:pt x="623944" y="2807746"/>
                </a:cubicBezTo>
                <a:cubicBezTo>
                  <a:pt x="794273" y="2255520"/>
                  <a:pt x="880334" y="-1792"/>
                  <a:pt x="1021976" y="1"/>
                </a:cubicBezTo>
                <a:cubicBezTo>
                  <a:pt x="1163618" y="1794"/>
                  <a:pt x="1316018" y="2266277"/>
                  <a:pt x="1473797" y="2818503"/>
                </a:cubicBezTo>
                <a:cubicBezTo>
                  <a:pt x="1631576" y="3370729"/>
                  <a:pt x="1859279" y="3257774"/>
                  <a:pt x="1968648" y="3313355"/>
                </a:cubicBezTo>
              </a:path>
            </a:pathLst>
          </a:custGeom>
          <a:pattFill prst="pct50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6978867" y="5738601"/>
            <a:ext cx="226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Frequency </a:t>
            </a:r>
            <a:endParaRPr lang="zh-TW" altLang="en-US" dirty="0"/>
          </a:p>
        </p:txBody>
      </p:sp>
      <p:sp>
        <p:nvSpPr>
          <p:cNvPr id="59" name="文字方塊 58"/>
          <p:cNvSpPr txBox="1"/>
          <p:nvPr/>
        </p:nvSpPr>
        <p:spPr>
          <a:xfrm rot="16200000">
            <a:off x="4778917" y="4607346"/>
            <a:ext cx="216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Absorbance</a:t>
            </a:r>
            <a:endParaRPr lang="zh-TW" altLang="en-US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6202885" y="4817013"/>
            <a:ext cx="266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High-pressure</a:t>
            </a:r>
            <a:endParaRPr lang="zh-TW" altLang="en-US" dirty="0"/>
          </a:p>
        </p:txBody>
      </p:sp>
      <p:cxnSp>
        <p:nvCxnSpPr>
          <p:cNvPr id="63" name="直線單箭頭接點 62"/>
          <p:cNvCxnSpPr/>
          <p:nvPr/>
        </p:nvCxnSpPr>
        <p:spPr bwMode="auto">
          <a:xfrm>
            <a:off x="8047160" y="5454610"/>
            <a:ext cx="0" cy="314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直線接點 63"/>
          <p:cNvCxnSpPr/>
          <p:nvPr/>
        </p:nvCxnSpPr>
        <p:spPr bwMode="auto">
          <a:xfrm>
            <a:off x="6794351" y="5446335"/>
            <a:ext cx="12795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直線單箭頭接點 68"/>
          <p:cNvCxnSpPr/>
          <p:nvPr/>
        </p:nvCxnSpPr>
        <p:spPr bwMode="auto">
          <a:xfrm>
            <a:off x="7103340" y="5633609"/>
            <a:ext cx="43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56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25</a:t>
            </a:fld>
            <a:endParaRPr lang="en-US" altLang="ja-JP" dirty="0"/>
          </a:p>
        </p:txBody>
      </p:sp>
      <p:sp>
        <p:nvSpPr>
          <p:cNvPr id="5" name="文字方塊 4"/>
          <p:cNvSpPr txBox="1"/>
          <p:nvPr/>
        </p:nvSpPr>
        <p:spPr>
          <a:xfrm>
            <a:off x="2184535" y="5995005"/>
            <a:ext cx="272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Doppler </a:t>
            </a:r>
            <a:r>
              <a:rPr lang="en-US" altLang="zh-TW" sz="2400" dirty="0" err="1" smtClean="0"/>
              <a:t>linewidth</a:t>
            </a:r>
            <a:r>
              <a:rPr lang="en-US" altLang="zh-TW" sz="2400" dirty="0" smtClean="0"/>
              <a:t>: 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710546" y="5661784"/>
                <a:ext cx="244765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/>
                        </a:rPr>
                        <m:t>∆</m:t>
                      </m:r>
                      <m:r>
                        <a:rPr lang="en-US" altLang="zh-TW" sz="2400" i="1">
                          <a:latin typeface="Cambria Math"/>
                        </a:rPr>
                        <m:t>𝜈</m:t>
                      </m:r>
                      <m:r>
                        <a:rPr lang="en-US" altLang="zh-TW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TW" altLang="zh-TW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zh-TW" altLang="zh-TW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TW" altLang="zh-TW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2400" i="1">
                                  <a:latin typeface="Cambria Math"/>
                                </a:rPr>
                                <m:t>𝑘𝑇𝑙𝑛</m:t>
                              </m:r>
                              <m:r>
                                <a:rPr lang="en-US" altLang="zh-TW" sz="24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546" y="5661784"/>
                <a:ext cx="2447658" cy="11835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" y="1934263"/>
            <a:ext cx="4280189" cy="3459307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8" y="1989319"/>
            <a:ext cx="4533866" cy="32237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3951" y="5309695"/>
            <a:ext cx="4616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i="1" dirty="0" smtClean="0">
                <a:solidFill>
                  <a:srgbClr val="0000FF"/>
                </a:solidFill>
              </a:rPr>
              <a:t>Ref) Yu</a:t>
            </a:r>
            <a:r>
              <a:rPr lang="en-US" altLang="zh-TW" sz="1400" i="1" dirty="0">
                <a:solidFill>
                  <a:srgbClr val="0000FF"/>
                </a:solidFill>
              </a:rPr>
              <a:t>. I. Baranov, et al., J. Quant. </a:t>
            </a:r>
            <a:r>
              <a:rPr lang="en-US" altLang="zh-TW" sz="1400" i="1" dirty="0" err="1">
                <a:solidFill>
                  <a:srgbClr val="0000FF"/>
                </a:solidFill>
              </a:rPr>
              <a:t>Spectrosc</a:t>
            </a:r>
            <a:r>
              <a:rPr lang="en-US" altLang="zh-TW" sz="1400" i="1" dirty="0">
                <a:solidFill>
                  <a:srgbClr val="0000FF"/>
                </a:solidFill>
              </a:rPr>
              <a:t>. </a:t>
            </a:r>
            <a:r>
              <a:rPr lang="en-US" altLang="zh-TW" sz="1400" i="1" dirty="0" err="1">
                <a:solidFill>
                  <a:srgbClr val="0000FF"/>
                </a:solidFill>
              </a:rPr>
              <a:t>Radiat</a:t>
            </a:r>
            <a:r>
              <a:rPr lang="en-US" altLang="zh-TW" sz="1400" i="1" dirty="0">
                <a:solidFill>
                  <a:srgbClr val="0000FF"/>
                </a:solidFill>
              </a:rPr>
              <a:t>. Transfer.</a:t>
            </a:r>
            <a:r>
              <a:rPr lang="en-US" altLang="zh-TW" sz="1400" b="1" i="1" dirty="0">
                <a:solidFill>
                  <a:srgbClr val="0000FF"/>
                </a:solidFill>
              </a:rPr>
              <a:t> 109</a:t>
            </a:r>
            <a:r>
              <a:rPr lang="en-US" altLang="zh-TW" sz="1400" i="1" dirty="0">
                <a:solidFill>
                  <a:srgbClr val="0000FF"/>
                </a:solidFill>
              </a:rPr>
              <a:t>, </a:t>
            </a:r>
            <a:r>
              <a:rPr lang="en-US" altLang="zh-TW" sz="1400" i="1" dirty="0" smtClean="0">
                <a:solidFill>
                  <a:srgbClr val="0000FF"/>
                </a:solidFill>
              </a:rPr>
              <a:t>2291 </a:t>
            </a:r>
            <a:r>
              <a:rPr lang="en-US" altLang="zh-TW" sz="1400" i="1" dirty="0">
                <a:solidFill>
                  <a:srgbClr val="0000FF"/>
                </a:solidFill>
              </a:rPr>
              <a:t>(2008)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6"/>
          <p:cNvSpPr txBox="1"/>
          <p:nvPr/>
        </p:nvSpPr>
        <p:spPr>
          <a:xfrm>
            <a:off x="891809" y="1341768"/>
            <a:ext cx="364394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Infrared spectroscopy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6"/>
          <p:cNvSpPr txBox="1"/>
          <p:nvPr/>
        </p:nvSpPr>
        <p:spPr>
          <a:xfrm>
            <a:off x="5888214" y="1341768"/>
            <a:ext cx="306205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THz spectroscopy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25020" y="415105"/>
            <a:ext cx="9160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Transmittance spectrum of Water vapor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829670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3</a:t>
            </a:fld>
            <a:endParaRPr lang="en-US" altLang="ja-JP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8028" y="359027"/>
            <a:ext cx="9131301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dirty="0" smtClean="0">
                <a:ea typeface="ＭＳ ゴシック" pitchFamily="49" charset="-128"/>
                <a:cs typeface="Arial" charset="0"/>
              </a:rPr>
              <a:t>Conventional </a:t>
            </a:r>
            <a:r>
              <a:rPr lang="en-US" altLang="ja-JP" sz="4000" dirty="0">
                <a:ea typeface="ＭＳ ゴシック" pitchFamily="49" charset="-128"/>
                <a:cs typeface="Arial" charset="0"/>
              </a:rPr>
              <a:t>techniques</a:t>
            </a:r>
            <a:endParaRPr lang="ja-JP" altLang="en-US" sz="4000" dirty="0">
              <a:ea typeface="ＭＳ ゴシック" pitchFamily="49" charset="-128"/>
              <a:cs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2893" y="1059837"/>
            <a:ext cx="354456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Gas chromatography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02354" y="1038410"/>
            <a:ext cx="364394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Infrared spectroscopy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263" y="5056178"/>
            <a:ext cx="475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Advantages: Excellent</a:t>
            </a:r>
            <a:r>
              <a:rPr lang="en-US" altLang="ja-JP" sz="1600" dirty="0" smtClean="0">
                <a:solidFill>
                  <a:srgbClr val="0000FF"/>
                </a:solidFill>
              </a:rPr>
              <a:t> resolution, Sensitivity  </a:t>
            </a:r>
            <a:endParaRPr kumimoji="1" lang="en-US" altLang="ja-JP" sz="1600" dirty="0" smtClean="0">
              <a:solidFill>
                <a:srgbClr val="0000FF"/>
              </a:solidFill>
            </a:endParaRP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Disadvantages: Need skilled instrumental analyst,  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</a:rPr>
              <a:t>                       Long measurement time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2591" y="4839161"/>
            <a:ext cx="2770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i="1" dirty="0" smtClean="0">
                <a:solidFill>
                  <a:srgbClr val="0000FF"/>
                </a:solidFill>
              </a:rPr>
              <a:t>Form: http</a:t>
            </a:r>
            <a:r>
              <a:rPr lang="en-US" altLang="zh-TW" sz="1400" i="1" dirty="0">
                <a:solidFill>
                  <a:srgbClr val="0000FF"/>
                </a:solidFill>
              </a:rPr>
              <a:t>://www.chromedia.org/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74093" y="4849315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i="1" dirty="0">
                <a:solidFill>
                  <a:srgbClr val="0000FF"/>
                </a:solidFill>
              </a:rPr>
              <a:t>From: </a:t>
            </a:r>
            <a:r>
              <a:rPr lang="en-US" altLang="zh-TW" sz="1400" i="1" dirty="0" smtClean="0">
                <a:solidFill>
                  <a:srgbClr val="0000FF"/>
                </a:solidFill>
              </a:rPr>
              <a:t>en.wikipedia.org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2"/>
          <p:cNvSpPr txBox="1"/>
          <p:nvPr/>
        </p:nvSpPr>
        <p:spPr>
          <a:xfrm>
            <a:off x="4886365" y="5056178"/>
            <a:ext cx="5050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Advantages: High speed, Broadband spectrum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Disadvantages: Scattering by aerosol, Low sensitivity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6"/>
          <p:cNvSpPr txBox="1">
            <a:spLocks noChangeArrowheads="1"/>
          </p:cNvSpPr>
          <p:nvPr/>
        </p:nvSpPr>
        <p:spPr bwMode="auto">
          <a:xfrm>
            <a:off x="698579" y="5949218"/>
            <a:ext cx="8369023" cy="830997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With conventional techniques, it was difficult to analyze VOC gases directly without preparing samples in </a:t>
            </a:r>
            <a:r>
              <a:rPr lang="en-US" altLang="ja-JP" sz="2400" dirty="0" smtClean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advance</a:t>
            </a:r>
            <a:endParaRPr lang="en-US" altLang="ja-JP" sz="2400" dirty="0">
              <a:solidFill>
                <a:srgbClr val="FF0000"/>
              </a:solidFill>
              <a:ea typeface="ＭＳ ゴシック" pitchFamily="49" charset="-128"/>
              <a:cs typeface="Arial" charset="0"/>
            </a:endParaRPr>
          </a:p>
        </p:txBody>
      </p:sp>
      <p:pic>
        <p:nvPicPr>
          <p:cNvPr id="1028" name="Picture 4" descr="Scheme of a universal 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8" y="1697025"/>
            <a:ext cx="4566501" cy="31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IR spectroscopy apparatu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78" y="2017939"/>
            <a:ext cx="4338494" cy="248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355611" y="3084615"/>
            <a:ext cx="523193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bg1"/>
                </a:solidFill>
              </a:rPr>
              <a:t>Need to remove small particles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70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F48D-AEE9-EA4C-B8EA-5DF7E9630328}" type="slidenum">
              <a:rPr lang="en-US" altLang="ja-JP" smtClean="0"/>
              <a:pPr/>
              <a:t>4</a:t>
            </a:fld>
            <a:endParaRPr lang="en-US" altLang="ja-JP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8028" y="403271"/>
            <a:ext cx="9131301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dirty="0" smtClean="0">
                <a:ea typeface="ＭＳ ゴシック" pitchFamily="49" charset="-128"/>
                <a:cs typeface="Arial" charset="0"/>
              </a:rPr>
              <a:t>THz gas spectroscopy</a:t>
            </a:r>
            <a:endParaRPr lang="ja-JP" altLang="en-US" sz="4000" dirty="0">
              <a:ea typeface="ＭＳ ゴシック" pitchFamily="49" charset="-128"/>
              <a:cs typeface="Arial" charset="0"/>
            </a:endParaRPr>
          </a:p>
        </p:txBody>
      </p:sp>
      <p:sp>
        <p:nvSpPr>
          <p:cNvPr id="16" name="テキスト ボックス 6"/>
          <p:cNvSpPr txBox="1">
            <a:spLocks noChangeArrowheads="1"/>
          </p:cNvSpPr>
          <p:nvPr/>
        </p:nvSpPr>
        <p:spPr bwMode="auto">
          <a:xfrm>
            <a:off x="198184" y="5520169"/>
            <a:ext cx="9526385" cy="1292662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600" dirty="0" smtClean="0">
                <a:ea typeface="ＭＳ ゴシック" pitchFamily="49" charset="-128"/>
                <a:cs typeface="Arial" charset="0"/>
              </a:rPr>
              <a:t>THz spectroscopy has high potential for analysis of VOC gas.</a:t>
            </a:r>
          </a:p>
          <a:p>
            <a:r>
              <a:rPr lang="en-US" altLang="ja-JP" sz="2600" dirty="0" smtClean="0">
                <a:ea typeface="ＭＳ ゴシック" pitchFamily="49" charset="-128"/>
                <a:cs typeface="Arial" charset="0"/>
              </a:rPr>
              <a:t>However, </a:t>
            </a:r>
            <a:r>
              <a:rPr lang="en-US" altLang="ja-JP" sz="2600" b="1" dirty="0" smtClean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high </a:t>
            </a:r>
            <a:r>
              <a:rPr lang="en-US" altLang="ja-JP" sz="2600" b="1" dirty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accuracy</a:t>
            </a:r>
            <a:r>
              <a:rPr lang="en-US" altLang="ja-JP" sz="2600" dirty="0">
                <a:ea typeface="ＭＳ ゴシック" pitchFamily="49" charset="-128"/>
                <a:cs typeface="Arial" charset="0"/>
              </a:rPr>
              <a:t>, </a:t>
            </a:r>
            <a:r>
              <a:rPr lang="en-US" altLang="ja-JP" sz="2600" b="1" dirty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high resolution</a:t>
            </a:r>
            <a:r>
              <a:rPr lang="en-US" altLang="ja-JP" sz="2600" dirty="0">
                <a:ea typeface="ＭＳ ゴシック" pitchFamily="49" charset="-128"/>
                <a:cs typeface="Arial" charset="0"/>
              </a:rPr>
              <a:t>, and </a:t>
            </a:r>
            <a:r>
              <a:rPr lang="en-US" altLang="ja-JP" sz="2600" b="1" dirty="0" smtClean="0">
                <a:solidFill>
                  <a:srgbClr val="FF0000"/>
                </a:solidFill>
                <a:ea typeface="ＭＳ ゴシック" pitchFamily="49" charset="-128"/>
                <a:cs typeface="Arial" charset="0"/>
              </a:rPr>
              <a:t>broadband spectrum</a:t>
            </a:r>
            <a:r>
              <a:rPr lang="en-US" altLang="ja-JP" sz="2600" dirty="0" smtClean="0">
                <a:ea typeface="ＭＳ ゴシック" pitchFamily="49" charset="-128"/>
                <a:cs typeface="Arial" charset="0"/>
              </a:rPr>
              <a:t> are required for correct discrimination!</a:t>
            </a:r>
            <a:r>
              <a:rPr lang="en-US" altLang="ja-JP" sz="2600" dirty="0">
                <a:ea typeface="ＭＳ ゴシック" pitchFamily="49" charset="-128"/>
                <a:cs typeface="Arial" charset="0"/>
              </a:rPr>
              <a:t>!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0505" y="1191102"/>
            <a:ext cx="7348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>
                <a:solidFill>
                  <a:srgbClr val="0000FF"/>
                </a:solidFill>
                <a:latin typeface="Arial"/>
                <a:cs typeface="Arial"/>
              </a:rPr>
              <a:t>(1) </a:t>
            </a:r>
            <a:r>
              <a:rPr lang="en-US" altLang="ja-JP" sz="2400" b="1" u="sng" dirty="0" smtClean="0">
                <a:solidFill>
                  <a:srgbClr val="0000FF"/>
                </a:solidFill>
                <a:latin typeface="Arial"/>
                <a:cs typeface="Arial"/>
              </a:rPr>
              <a:t>Rotational transition </a:t>
            </a:r>
            <a:r>
              <a:rPr lang="en-US" altLang="ja-JP" sz="2400" b="1" u="sng" dirty="0">
                <a:solidFill>
                  <a:srgbClr val="0000FF"/>
                </a:solidFill>
                <a:latin typeface="Arial"/>
                <a:cs typeface="Arial"/>
              </a:rPr>
              <a:t>of polar molecules</a:t>
            </a:r>
          </a:p>
          <a:p>
            <a:pPr marL="261938"/>
            <a:r>
              <a:rPr lang="en-US" altLang="ja-JP" dirty="0">
                <a:latin typeface="Arial"/>
                <a:cs typeface="Arial"/>
              </a:rPr>
              <a:t>Rich spectral </a:t>
            </a:r>
            <a:r>
              <a:rPr lang="en-US" altLang="ja-JP" dirty="0" smtClean="0">
                <a:latin typeface="Arial"/>
                <a:cs typeface="Arial"/>
              </a:rPr>
              <a:t>fingerprints, high discrimination, high sensitivity</a:t>
            </a:r>
            <a:endParaRPr lang="en-US" altLang="ja-JP" dirty="0">
              <a:latin typeface="Arial"/>
              <a:cs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39010" y="4179418"/>
            <a:ext cx="9209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u="sng" dirty="0">
                <a:solidFill>
                  <a:srgbClr val="0000FF"/>
                </a:solidFill>
                <a:latin typeface="Arial"/>
                <a:cs typeface="Arial"/>
              </a:rPr>
              <a:t>(2) Reduced scattering in small particles</a:t>
            </a:r>
          </a:p>
          <a:p>
            <a:pPr marL="719138" indent="-457200">
              <a:buFont typeface="Wingdings" charset="2"/>
              <a:buChar char="ü"/>
            </a:pPr>
            <a:r>
              <a:rPr lang="en-US" altLang="ja-JP" dirty="0" err="1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>
                <a:latin typeface="Arial"/>
                <a:cs typeface="Arial"/>
              </a:rPr>
              <a:t>THz</a:t>
            </a:r>
            <a:r>
              <a:rPr lang="en-US" altLang="ja-JP" baseline="-25000" dirty="0">
                <a:latin typeface="Arial"/>
                <a:cs typeface="Arial"/>
              </a:rPr>
              <a:t> </a:t>
            </a:r>
            <a:r>
              <a:rPr lang="en-US" altLang="ja-JP" dirty="0">
                <a:latin typeface="Arial"/>
                <a:cs typeface="Arial"/>
              </a:rPr>
              <a:t>&gt;&gt; particle diameter</a:t>
            </a:r>
          </a:p>
          <a:p>
            <a:pPr marL="719138" indent="-457200">
              <a:buFont typeface="Wingdings" charset="2"/>
              <a:buChar char="ü"/>
            </a:pPr>
            <a:r>
              <a:rPr lang="en-US" altLang="ja-JP" dirty="0">
                <a:latin typeface="Arial"/>
                <a:cs typeface="Arial"/>
              </a:rPr>
              <a:t>Possible to analyze gas molecules mixed with aerosols, fog, cloud, smoke, soot, </a:t>
            </a:r>
            <a:r>
              <a:rPr lang="en-US" altLang="ja-JP" dirty="0" smtClean="0">
                <a:latin typeface="Arial"/>
                <a:cs typeface="Arial"/>
              </a:rPr>
              <a:t>etc.</a:t>
            </a:r>
            <a:endParaRPr lang="en-US" altLang="ja-JP" dirty="0"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68522" y="3784815"/>
            <a:ext cx="4631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THz spectral fingerprints of VOC gases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7" y="2006845"/>
            <a:ext cx="2314800" cy="152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34" y="1992991"/>
            <a:ext cx="2358791" cy="15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82" y="2049466"/>
            <a:ext cx="2507532" cy="145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10" y="1949068"/>
            <a:ext cx="2357464" cy="155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 rot="16200000">
            <a:off x="-694462" y="2544186"/>
            <a:ext cx="203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Intergraded absorption </a:t>
            </a:r>
          </a:p>
          <a:p>
            <a:pPr algn="ctr"/>
            <a:r>
              <a:rPr lang="en-US" altLang="zh-TW" sz="1400" dirty="0" smtClean="0"/>
              <a:t>intensity (mm</a:t>
            </a:r>
            <a:r>
              <a:rPr lang="en-US" altLang="zh-TW" sz="1400" baseline="30000" dirty="0" smtClean="0"/>
              <a:t>2</a:t>
            </a:r>
            <a:r>
              <a:rPr lang="en-US" altLang="zh-TW" sz="1400" dirty="0" smtClean="0"/>
              <a:t>MHz)</a:t>
            </a:r>
            <a:endParaRPr lang="zh-TW" altLang="en-US" sz="1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022127" y="3513727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Frequency (THz)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879276" y="3529939"/>
            <a:ext cx="1716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 smtClean="0">
                <a:solidFill>
                  <a:srgbClr val="0000FF"/>
                </a:solidFill>
              </a:rPr>
              <a:t>From: NASA database</a:t>
            </a:r>
            <a:endParaRPr lang="zh-TW" altLang="en-US" sz="12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60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118"/>
          <p:cNvSpPr txBox="1">
            <a:spLocks noChangeArrowheads="1"/>
          </p:cNvSpPr>
          <p:nvPr/>
        </p:nvSpPr>
        <p:spPr bwMode="auto">
          <a:xfrm>
            <a:off x="287206" y="311161"/>
            <a:ext cx="9410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4400" dirty="0" smtClean="0">
                <a:ea typeface="HG明朝B"/>
                <a:cs typeface="Arial" charset="0"/>
              </a:rPr>
              <a:t>Optical comb &amp; THz comb</a:t>
            </a:r>
            <a:endParaRPr lang="ja-JP" altLang="en-US" sz="4400" dirty="0">
              <a:ea typeface="HG明朝B"/>
              <a:cs typeface="Arial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9342996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5</a:t>
            </a:fld>
            <a:endParaRPr lang="en-US" altLang="ja-JP" dirty="0"/>
          </a:p>
        </p:txBody>
      </p:sp>
      <p:pic>
        <p:nvPicPr>
          <p:cNvPr id="6" name="図 6" descr="fig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646" y="1080602"/>
            <a:ext cx="7738790" cy="404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64623" y="5687765"/>
            <a:ext cx="8224837" cy="954088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Simple, broadband selectivity, high spectral purity, 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and absolute frequency calibration</a:t>
            </a:r>
            <a:endParaRPr kumimoji="0" lang="en-US" altLang="ja-JP" sz="2800" dirty="0">
              <a:solidFill>
                <a:schemeClr val="bg1"/>
              </a:solidFill>
              <a:ea typeface="ＭＳ ゴシック" pitchFamily="49" charset="-128"/>
              <a:cs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96356" y="5144924"/>
            <a:ext cx="6330950" cy="523875"/>
          </a:xfrm>
          <a:prstGeom prst="rect">
            <a:avLst/>
          </a:prstGeom>
          <a:solidFill>
            <a:srgbClr val="000051"/>
          </a:solidFill>
          <a:ln w="38100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 defTabSz="479425"/>
            <a:r>
              <a:rPr lang="en-US" altLang="ja-JP" sz="2800" i="1" dirty="0">
                <a:solidFill>
                  <a:srgbClr val="FFFF00"/>
                </a:solidFill>
                <a:ea typeface="HG明朝B"/>
                <a:cs typeface="Arial" charset="0"/>
              </a:rPr>
              <a:t>Precise frequency ruler in THz region!</a:t>
            </a:r>
          </a:p>
        </p:txBody>
      </p:sp>
      <p:sp>
        <p:nvSpPr>
          <p:cNvPr id="3" name="弧形箭號 (左彎) 2"/>
          <p:cNvSpPr/>
          <p:nvPr/>
        </p:nvSpPr>
        <p:spPr bwMode="auto">
          <a:xfrm>
            <a:off x="7817962" y="2883192"/>
            <a:ext cx="615816" cy="1413164"/>
          </a:xfrm>
          <a:prstGeom prst="curved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433778" y="3176839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Optical</a:t>
            </a:r>
          </a:p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rectification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85545" y="6594467"/>
            <a:ext cx="5546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400" i="1" dirty="0" smtClean="0">
                <a:solidFill>
                  <a:srgbClr val="0000FF"/>
                </a:solidFill>
              </a:rPr>
              <a:t>Ref) T</a:t>
            </a:r>
            <a:r>
              <a:rPr lang="en-US" altLang="zh-TW" sz="1400" i="1" dirty="0">
                <a:solidFill>
                  <a:srgbClr val="0000FF"/>
                </a:solidFill>
              </a:rPr>
              <a:t>. </a:t>
            </a:r>
            <a:r>
              <a:rPr lang="en-US" altLang="zh-TW" sz="1400" i="1" dirty="0" err="1">
                <a:solidFill>
                  <a:srgbClr val="0000FF"/>
                </a:solidFill>
              </a:rPr>
              <a:t>Yasui</a:t>
            </a:r>
            <a:r>
              <a:rPr lang="en-US" altLang="zh-TW" sz="1400" i="1" dirty="0">
                <a:solidFill>
                  <a:srgbClr val="0000FF"/>
                </a:solidFill>
              </a:rPr>
              <a:t>, et al, IEEE J. Quantum. Electron., </a:t>
            </a:r>
            <a:r>
              <a:rPr lang="en-US" altLang="zh-TW" sz="1400" b="1" i="1" dirty="0" smtClean="0">
                <a:solidFill>
                  <a:srgbClr val="0000FF"/>
                </a:solidFill>
              </a:rPr>
              <a:t>17</a:t>
            </a:r>
            <a:r>
              <a:rPr lang="en-US" altLang="zh-TW" sz="1400" i="1" dirty="0" smtClean="0">
                <a:solidFill>
                  <a:srgbClr val="0000FF"/>
                </a:solidFill>
              </a:rPr>
              <a:t>, 191 (2011). 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74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118"/>
          <p:cNvSpPr txBox="1">
            <a:spLocks noChangeArrowheads="1"/>
          </p:cNvSpPr>
          <p:nvPr/>
        </p:nvSpPr>
        <p:spPr bwMode="auto">
          <a:xfrm>
            <a:off x="287206" y="311161"/>
            <a:ext cx="9410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4400" dirty="0" smtClean="0"/>
              <a:t>Dual THz comb spectroscopy</a:t>
            </a:r>
            <a:endParaRPr lang="ja-JP" altLang="en-US" sz="4400" dirty="0">
              <a:ea typeface="HG明朝B"/>
              <a:cs typeface="Arial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9342996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6</a:t>
            </a:fld>
            <a:endParaRPr lang="en-US" altLang="ja-JP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78" y="1287074"/>
            <a:ext cx="7670010" cy="522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50374" y="1076628"/>
            <a:ext cx="311191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</a:rPr>
              <a:t>Frequency domain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87844" y="1059429"/>
            <a:ext cx="195418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Time domain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731" y="6543858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altLang="zh-TW" sz="1400" i="1" dirty="0">
                <a:solidFill>
                  <a:srgbClr val="0000FF"/>
                </a:solidFill>
              </a:rPr>
              <a:t>Ref) T. Yasui, et al, Appl. Phys. Lett., </a:t>
            </a:r>
            <a:r>
              <a:rPr lang="fr-FR" altLang="zh-TW" sz="1400" b="1" i="1" dirty="0">
                <a:solidFill>
                  <a:srgbClr val="0000FF"/>
                </a:solidFill>
              </a:rPr>
              <a:t>88</a:t>
            </a:r>
            <a:r>
              <a:rPr lang="fr-FR" altLang="zh-TW" sz="1400" i="1" dirty="0">
                <a:solidFill>
                  <a:srgbClr val="0000FF"/>
                </a:solidFill>
              </a:rPr>
              <a:t>, 241104 (2006</a:t>
            </a:r>
            <a:r>
              <a:rPr lang="fr-FR" altLang="zh-TW" sz="1400" i="1" dirty="0" smtClean="0">
                <a:solidFill>
                  <a:srgbClr val="0000FF"/>
                </a:solidFill>
              </a:rPr>
              <a:t>).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69362" y="6555230"/>
            <a:ext cx="414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i="1" dirty="0" smtClean="0">
                <a:solidFill>
                  <a:srgbClr val="0000FF"/>
                </a:solidFill>
              </a:rPr>
              <a:t>Ref) Y. -D. Hsieh, </a:t>
            </a:r>
            <a:r>
              <a:rPr lang="en-US" altLang="zh-TW" sz="1400" i="1" dirty="0">
                <a:solidFill>
                  <a:srgbClr val="0000FF"/>
                </a:solidFill>
              </a:rPr>
              <a:t>et al, Sci. Rep., 4, 3816 (2014)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11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6825" y="1135948"/>
            <a:ext cx="4759376" cy="251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6107" y="3804834"/>
            <a:ext cx="4677675" cy="30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09" y="3804917"/>
            <a:ext cx="4391892" cy="302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911" y="137645"/>
            <a:ext cx="8420100" cy="1143000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</a:rPr>
              <a:t>Previous study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337586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7</a:t>
            </a:fld>
            <a:endParaRPr lang="en-US" altLang="ja-JP" dirty="0"/>
          </a:p>
        </p:txBody>
      </p:sp>
      <p:grpSp>
        <p:nvGrpSpPr>
          <p:cNvPr id="17" name="群組 16"/>
          <p:cNvGrpSpPr/>
          <p:nvPr/>
        </p:nvGrpSpPr>
        <p:grpSpPr>
          <a:xfrm>
            <a:off x="1530620" y="4067209"/>
            <a:ext cx="2304351" cy="1902371"/>
            <a:chOff x="1364552" y="4231578"/>
            <a:chExt cx="2304351" cy="1902371"/>
          </a:xfrm>
        </p:grpSpPr>
        <p:sp>
          <p:nvSpPr>
            <p:cNvPr id="9" name="Line 30"/>
            <p:cNvSpPr>
              <a:spLocks noChangeShapeType="1"/>
            </p:cNvSpPr>
            <p:nvPr/>
          </p:nvSpPr>
          <p:spPr bwMode="auto">
            <a:xfrm>
              <a:off x="1364552" y="4493610"/>
              <a:ext cx="0" cy="5540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>
              <a:off x="1686321" y="4724337"/>
              <a:ext cx="0" cy="5540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" name="Line 32"/>
            <p:cNvSpPr>
              <a:spLocks noChangeShapeType="1"/>
            </p:cNvSpPr>
            <p:nvPr/>
          </p:nvSpPr>
          <p:spPr bwMode="auto">
            <a:xfrm>
              <a:off x="2014194" y="5163992"/>
              <a:ext cx="0" cy="5540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" name="Line 33"/>
            <p:cNvSpPr>
              <a:spLocks noChangeShapeType="1"/>
            </p:cNvSpPr>
            <p:nvPr/>
          </p:nvSpPr>
          <p:spPr bwMode="auto">
            <a:xfrm>
              <a:off x="2194993" y="5345687"/>
              <a:ext cx="0" cy="5540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2276872" y="5579912"/>
              <a:ext cx="0" cy="5540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" name="Rectangle 35"/>
            <p:cNvSpPr>
              <a:spLocks noChangeArrowheads="1"/>
            </p:cNvSpPr>
            <p:nvPr/>
          </p:nvSpPr>
          <p:spPr bwMode="auto">
            <a:xfrm>
              <a:off x="1544475" y="4231578"/>
              <a:ext cx="21244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0000FF"/>
                  </a:solidFill>
                  <a:latin typeface="+mn-lt"/>
                  <a:ea typeface="ＭＳ ゴシック" pitchFamily="49" charset="-128"/>
                </a:rPr>
                <a:t>Water vapor abs.</a:t>
              </a:r>
              <a:endParaRPr lang="en-US" altLang="ja-JP" sz="2000" dirty="0">
                <a:solidFill>
                  <a:srgbClr val="0000FF"/>
                </a:solidFill>
                <a:latin typeface="+mn-lt"/>
                <a:ea typeface="ＭＳ ゴシック" pitchFamily="49" charset="-128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351440" y="4421227"/>
            <a:ext cx="3810913" cy="2414587"/>
            <a:chOff x="1102050" y="4504357"/>
            <a:chExt cx="4121114" cy="2414587"/>
          </a:xfrm>
        </p:grpSpPr>
        <p:sp>
          <p:nvSpPr>
            <p:cNvPr id="18" name="Oval 28"/>
            <p:cNvSpPr>
              <a:spLocks noChangeArrowheads="1"/>
            </p:cNvSpPr>
            <p:nvPr/>
          </p:nvSpPr>
          <p:spPr bwMode="auto">
            <a:xfrm>
              <a:off x="1102050" y="4504357"/>
              <a:ext cx="350837" cy="2414587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1452887" y="5490215"/>
              <a:ext cx="3770277" cy="262990"/>
            </a:xfrm>
            <a:custGeom>
              <a:avLst/>
              <a:gdLst>
                <a:gd name="T0" fmla="*/ 0 w 1135"/>
                <a:gd name="T1" fmla="*/ 37801546 h 1124"/>
                <a:gd name="T2" fmla="*/ 1335683005 w 1135"/>
                <a:gd name="T3" fmla="*/ 204131823 h 1124"/>
                <a:gd name="T4" fmla="*/ 2147483647 w 1135"/>
                <a:gd name="T5" fmla="*/ 1262597336 h 1124"/>
                <a:gd name="T6" fmla="*/ 2147483647 w 1135"/>
                <a:gd name="T7" fmla="*/ 619958367 h 1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5"/>
                <a:gd name="T13" fmla="*/ 0 h 1124"/>
                <a:gd name="T14" fmla="*/ 1758 w 1135"/>
                <a:gd name="T15" fmla="*/ 528 h 1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5" h="1124">
                  <a:moveTo>
                    <a:pt x="0" y="0"/>
                  </a:moveTo>
                  <a:cubicBezTo>
                    <a:pt x="79" y="61"/>
                    <a:pt x="388" y="194"/>
                    <a:pt x="471" y="363"/>
                  </a:cubicBezTo>
                  <a:cubicBezTo>
                    <a:pt x="554" y="532"/>
                    <a:pt x="432" y="958"/>
                    <a:pt x="500" y="1017"/>
                  </a:cubicBezTo>
                  <a:cubicBezTo>
                    <a:pt x="568" y="1076"/>
                    <a:pt x="775" y="696"/>
                    <a:pt x="881" y="714"/>
                  </a:cubicBezTo>
                  <a:cubicBezTo>
                    <a:pt x="987" y="732"/>
                    <a:pt x="1082" y="1039"/>
                    <a:pt x="1135" y="1124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2330318" y="4696809"/>
              <a:ext cx="2022475" cy="70167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TW" sz="2000" dirty="0">
                  <a:solidFill>
                    <a:schemeClr val="bg1"/>
                  </a:solidFill>
                  <a:ea typeface="ＭＳ ゴシック" pitchFamily="49" charset="-128"/>
                  <a:cs typeface="HG明朝B"/>
                </a:rPr>
                <a:t>Expanded </a:t>
              </a:r>
            </a:p>
            <a:p>
              <a:pPr algn="ctr"/>
              <a:r>
                <a:rPr lang="en-US" altLang="zh-TW" sz="2000" dirty="0">
                  <a:solidFill>
                    <a:schemeClr val="bg1"/>
                  </a:solidFill>
                  <a:ea typeface="ＭＳ ゴシック" pitchFamily="49" charset="-128"/>
                  <a:cs typeface="HG明朝B"/>
                </a:rPr>
                <a:t>around 0.5THz</a:t>
              </a:r>
              <a:endParaRPr lang="en-US" altLang="ja-JP" sz="2000" dirty="0">
                <a:solidFill>
                  <a:schemeClr val="bg1"/>
                </a:solidFill>
                <a:ea typeface="ＭＳ ゴシック" pitchFamily="49" charset="-128"/>
                <a:cs typeface="HG明朝B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180263" y="1092873"/>
            <a:ext cx="165470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Temporal </a:t>
            </a:r>
          </a:p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waveform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928928" y="3646770"/>
            <a:ext cx="5989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i="1" dirty="0" smtClean="0">
                <a:solidFill>
                  <a:srgbClr val="0000FF"/>
                </a:solidFill>
              </a:rPr>
              <a:t>Ref) Y. -D. Hsieh, </a:t>
            </a:r>
            <a:r>
              <a:rPr lang="en-US" altLang="zh-TW" sz="1400" i="1" dirty="0">
                <a:solidFill>
                  <a:srgbClr val="0000FF"/>
                </a:solidFill>
              </a:rPr>
              <a:t>et al, </a:t>
            </a:r>
            <a:r>
              <a:rPr lang="fr-FR" altLang="zh-TW" sz="1400" i="1" dirty="0">
                <a:solidFill>
                  <a:srgbClr val="0000FF"/>
                </a:solidFill>
              </a:rPr>
              <a:t>IEEE Trans. Terahertz Sci. Tech. </a:t>
            </a:r>
            <a:r>
              <a:rPr lang="fr-FR" altLang="zh-TW" sz="1400" b="1" i="1" dirty="0">
                <a:solidFill>
                  <a:srgbClr val="0000FF"/>
                </a:solidFill>
              </a:rPr>
              <a:t>3</a:t>
            </a:r>
            <a:r>
              <a:rPr lang="fr-FR" altLang="zh-TW" sz="1400" i="1" dirty="0">
                <a:solidFill>
                  <a:srgbClr val="0000FF"/>
                </a:solidFill>
              </a:rPr>
              <a:t> , 322 (2013).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14"/>
          <p:cNvSpPr txBox="1"/>
          <p:nvPr/>
        </p:nvSpPr>
        <p:spPr>
          <a:xfrm>
            <a:off x="1385261" y="3530163"/>
            <a:ext cx="244971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Amplitude spectrum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弧形箭號 (左彎) 4"/>
          <p:cNvSpPr/>
          <p:nvPr/>
        </p:nvSpPr>
        <p:spPr bwMode="auto">
          <a:xfrm flipH="1">
            <a:off x="2523286" y="1933491"/>
            <a:ext cx="784405" cy="1532377"/>
          </a:xfrm>
          <a:prstGeom prst="curvedLef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5735087" y="3948352"/>
            <a:ext cx="2846410" cy="719220"/>
            <a:chOff x="5735087" y="3948352"/>
            <a:chExt cx="2846410" cy="719220"/>
          </a:xfrm>
        </p:grpSpPr>
        <p:sp>
          <p:nvSpPr>
            <p:cNvPr id="23" name="文字方塊 23"/>
            <p:cNvSpPr txBox="1">
              <a:spLocks noChangeArrowheads="1"/>
            </p:cNvSpPr>
            <p:nvPr/>
          </p:nvSpPr>
          <p:spPr bwMode="auto">
            <a:xfrm>
              <a:off x="5735087" y="3948352"/>
              <a:ext cx="12476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008000"/>
                  </a:solidFill>
                  <a:ea typeface="HG明朝B"/>
                  <a:cs typeface="HG明朝B"/>
                </a:rPr>
                <a:t>1/Tw</a:t>
              </a:r>
              <a:endParaRPr lang="ja-JP" altLang="en-US" dirty="0">
                <a:solidFill>
                  <a:srgbClr val="008000"/>
                </a:solidFill>
                <a:ea typeface="HG明朝B"/>
                <a:cs typeface="HG明朝B"/>
              </a:endParaRPr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7738052" y="4079312"/>
              <a:ext cx="843445" cy="588260"/>
              <a:chOff x="6540145" y="3680650"/>
              <a:chExt cx="737671" cy="588260"/>
            </a:xfrm>
          </p:grpSpPr>
          <p:sp>
            <p:nvSpPr>
              <p:cNvPr id="28" name="矩形 24"/>
              <p:cNvSpPr>
                <a:spLocks noChangeArrowheads="1"/>
              </p:cNvSpPr>
              <p:nvPr/>
            </p:nvSpPr>
            <p:spPr bwMode="auto">
              <a:xfrm>
                <a:off x="6540145" y="3680650"/>
                <a:ext cx="73767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008000"/>
                    </a:solidFill>
                    <a:ea typeface="HG明朝B"/>
                    <a:cs typeface="HG明朝B"/>
                  </a:rPr>
                  <a:t>f</a:t>
                </a:r>
                <a:r>
                  <a:rPr lang="en-US" altLang="ja-JP" baseline="-25000" dirty="0">
                    <a:solidFill>
                      <a:srgbClr val="008000"/>
                    </a:solidFill>
                    <a:ea typeface="HG明朝B"/>
                    <a:cs typeface="HG明朝B"/>
                  </a:rPr>
                  <a:t>r</a:t>
                </a:r>
                <a:r>
                  <a:rPr lang="en-US" altLang="ja-JP" baseline="-25000" dirty="0" smtClean="0">
                    <a:solidFill>
                      <a:srgbClr val="008000"/>
                    </a:solidFill>
                    <a:ea typeface="HG明朝B"/>
                    <a:cs typeface="HG明朝B"/>
                  </a:rPr>
                  <a:t>ep.</a:t>
                </a:r>
                <a:endParaRPr lang="ja-JP" altLang="en-US" dirty="0">
                  <a:solidFill>
                    <a:srgbClr val="008000"/>
                  </a:solidFill>
                  <a:ea typeface="HG明朝B"/>
                  <a:cs typeface="HG明朝B"/>
                </a:endParaRPr>
              </a:p>
            </p:txBody>
          </p:sp>
          <p:sp>
            <p:nvSpPr>
              <p:cNvPr id="29" name="Line 61"/>
              <p:cNvSpPr>
                <a:spLocks noChangeShapeType="1"/>
              </p:cNvSpPr>
              <p:nvPr/>
            </p:nvSpPr>
            <p:spPr bwMode="auto">
              <a:xfrm>
                <a:off x="6562241" y="3955676"/>
                <a:ext cx="0" cy="304800"/>
              </a:xfrm>
              <a:prstGeom prst="line">
                <a:avLst/>
              </a:prstGeom>
              <a:noFill/>
              <a:ln w="127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Line 62"/>
              <p:cNvSpPr>
                <a:spLocks noChangeShapeType="1"/>
              </p:cNvSpPr>
              <p:nvPr/>
            </p:nvSpPr>
            <p:spPr bwMode="auto">
              <a:xfrm flipV="1">
                <a:off x="6550123" y="4108076"/>
                <a:ext cx="440795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 type="stealth" w="med" len="med"/>
                <a:tailEnd type="stealth" w="med" len="med"/>
              </a:ln>
            </p:spPr>
            <p:txBody>
              <a:bodyPr/>
              <a:lstStyle/>
              <a:p>
                <a:endParaRPr lang="zh-TW" alt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1" name="Line 63"/>
              <p:cNvSpPr>
                <a:spLocks noChangeShapeType="1"/>
              </p:cNvSpPr>
              <p:nvPr/>
            </p:nvSpPr>
            <p:spPr bwMode="auto">
              <a:xfrm>
                <a:off x="6980907" y="3964110"/>
                <a:ext cx="0" cy="304800"/>
              </a:xfrm>
              <a:prstGeom prst="line">
                <a:avLst/>
              </a:prstGeom>
              <a:noFill/>
              <a:ln w="127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3" name="群組 2"/>
            <p:cNvGrpSpPr/>
            <p:nvPr/>
          </p:nvGrpSpPr>
          <p:grpSpPr>
            <a:xfrm>
              <a:off x="6080633" y="4318966"/>
              <a:ext cx="497656" cy="271081"/>
              <a:chOff x="6177618" y="4083431"/>
              <a:chExt cx="497656" cy="271081"/>
            </a:xfrm>
          </p:grpSpPr>
          <p:grpSp>
            <p:nvGrpSpPr>
              <p:cNvPr id="24" name="Group 59"/>
              <p:cNvGrpSpPr>
                <a:grpSpLocks/>
              </p:cNvGrpSpPr>
              <p:nvPr/>
            </p:nvGrpSpPr>
            <p:grpSpPr bwMode="auto">
              <a:xfrm>
                <a:off x="6334234" y="4083431"/>
                <a:ext cx="157982" cy="271081"/>
                <a:chOff x="5149" y="3527"/>
                <a:chExt cx="136" cy="137"/>
              </a:xfrm>
            </p:grpSpPr>
            <p:sp>
              <p:nvSpPr>
                <p:cNvPr id="25" name="Line 54"/>
                <p:cNvSpPr>
                  <a:spLocks noChangeShapeType="1"/>
                </p:cNvSpPr>
                <p:nvPr/>
              </p:nvSpPr>
              <p:spPr bwMode="auto">
                <a:xfrm>
                  <a:off x="5149" y="3527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26" name="Line 58"/>
                <p:cNvSpPr>
                  <a:spLocks noChangeShapeType="1"/>
                </p:cNvSpPr>
                <p:nvPr/>
              </p:nvSpPr>
              <p:spPr bwMode="auto">
                <a:xfrm>
                  <a:off x="5285" y="3528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>
                    <a:solidFill>
                      <a:srgbClr val="00B050"/>
                    </a:solidFill>
                  </a:endParaRPr>
                </a:p>
              </p:txBody>
            </p:sp>
          </p:grpSp>
          <p:cxnSp>
            <p:nvCxnSpPr>
              <p:cNvPr id="33" name="直線單箭頭接點 32"/>
              <p:cNvCxnSpPr/>
              <p:nvPr/>
            </p:nvCxnSpPr>
            <p:spPr bwMode="auto">
              <a:xfrm>
                <a:off x="6177618" y="4219959"/>
                <a:ext cx="167374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直線單箭頭接點 33"/>
              <p:cNvCxnSpPr/>
              <p:nvPr/>
            </p:nvCxnSpPr>
            <p:spPr bwMode="auto">
              <a:xfrm flipH="1" flipV="1">
                <a:off x="6506074" y="4219959"/>
                <a:ext cx="169200" cy="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" name="文字方塊 6"/>
          <p:cNvSpPr txBox="1"/>
          <p:nvPr/>
        </p:nvSpPr>
        <p:spPr>
          <a:xfrm>
            <a:off x="5530094" y="885984"/>
            <a:ext cx="245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Time window (= Tw)</a:t>
            </a:r>
            <a:endParaRPr lang="zh-TW" altLang="en-US" dirty="0">
              <a:solidFill>
                <a:srgbClr val="0000FF"/>
              </a:solidFill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7973648" y="1100787"/>
            <a:ext cx="766308" cy="0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8" name="直線單箭頭接點 37"/>
          <p:cNvCxnSpPr/>
          <p:nvPr/>
        </p:nvCxnSpPr>
        <p:spPr bwMode="auto">
          <a:xfrm flipH="1">
            <a:off x="4675250" y="1107621"/>
            <a:ext cx="854844" cy="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5" name="直線接點 44"/>
          <p:cNvCxnSpPr/>
          <p:nvPr/>
        </p:nvCxnSpPr>
        <p:spPr bwMode="auto">
          <a:xfrm>
            <a:off x="4657381" y="998452"/>
            <a:ext cx="0" cy="21600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線接點 45"/>
          <p:cNvCxnSpPr/>
          <p:nvPr/>
        </p:nvCxnSpPr>
        <p:spPr bwMode="auto">
          <a:xfrm>
            <a:off x="8741753" y="999621"/>
            <a:ext cx="0" cy="21600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文字方塊 31"/>
          <p:cNvSpPr txBox="1"/>
          <p:nvPr/>
        </p:nvSpPr>
        <p:spPr>
          <a:xfrm>
            <a:off x="1675869" y="2377302"/>
            <a:ext cx="740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F. T.</a:t>
            </a:r>
            <a:endParaRPr lang="zh-TW" altLang="en-US" sz="2400" dirty="0"/>
          </a:p>
        </p:txBody>
      </p:sp>
      <p:cxnSp>
        <p:nvCxnSpPr>
          <p:cNvPr id="44" name="直線單箭頭接點 43"/>
          <p:cNvCxnSpPr/>
          <p:nvPr/>
        </p:nvCxnSpPr>
        <p:spPr bwMode="auto">
          <a:xfrm>
            <a:off x="6901954" y="1830255"/>
            <a:ext cx="396000" cy="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8" name="文字方塊 47"/>
          <p:cNvSpPr txBox="1"/>
          <p:nvPr/>
        </p:nvSpPr>
        <p:spPr>
          <a:xfrm>
            <a:off x="6771820" y="1461096"/>
            <a:ext cx="60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008000"/>
                </a:solidFill>
              </a:rPr>
              <a:t>1/f</a:t>
            </a:r>
            <a:r>
              <a:rPr lang="en-US" altLang="zh-TW" sz="1600" baseline="-25000" dirty="0" smtClean="0">
                <a:solidFill>
                  <a:srgbClr val="008000"/>
                </a:solidFill>
              </a:rPr>
              <a:t>rep</a:t>
            </a:r>
            <a:endParaRPr lang="zh-TW" altLang="en-US" sz="1600" baseline="-25000" dirty="0">
              <a:solidFill>
                <a:srgbClr val="008000"/>
              </a:solidFill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1055607" y="3110457"/>
            <a:ext cx="7824571" cy="95410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bg1"/>
                </a:solidFill>
              </a:rPr>
              <a:t>Spectral sampling interval is limited by comb spacing rather than comb </a:t>
            </a:r>
            <a:r>
              <a:rPr lang="en-US" altLang="zh-TW" sz="2800" dirty="0" err="1" smtClean="0">
                <a:solidFill>
                  <a:schemeClr val="bg1"/>
                </a:solidFill>
              </a:rPr>
              <a:t>linewidth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29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"/>
          <a:stretch/>
        </p:blipFill>
        <p:spPr bwMode="auto">
          <a:xfrm>
            <a:off x="4757979" y="1030796"/>
            <a:ext cx="4563744" cy="55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0" y="241390"/>
            <a:ext cx="9906000" cy="946150"/>
          </a:xfrm>
          <a:noFill/>
        </p:spPr>
        <p:txBody>
          <a:bodyPr/>
          <a:lstStyle/>
          <a:p>
            <a:r>
              <a:rPr lang="en-US" altLang="zh-TW" sz="3600" dirty="0">
                <a:latin typeface="Arial" charset="0"/>
                <a:ea typeface="ＭＳ Ｐゴシック" pitchFamily="34" charset="-128"/>
              </a:rPr>
              <a:t>Spectrally </a:t>
            </a:r>
            <a:r>
              <a:rPr lang="en-US" altLang="zh-TW" sz="4000" dirty="0">
                <a:latin typeface="Arial" charset="0"/>
                <a:ea typeface="ＭＳ Ｐゴシック" pitchFamily="34" charset="-128"/>
              </a:rPr>
              <a:t>interleaved</a:t>
            </a:r>
            <a:r>
              <a:rPr lang="en-US" altLang="zh-TW" sz="3600" dirty="0">
                <a:latin typeface="Arial" charset="0"/>
                <a:ea typeface="ＭＳ Ｐゴシック" pitchFamily="34" charset="-128"/>
              </a:rPr>
              <a:t> THz comb</a:t>
            </a:r>
            <a:endParaRPr lang="en-US" altLang="ja-JP" sz="3600" dirty="0" smtClean="0">
              <a:latin typeface="Arial" charset="0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643835" y="1206501"/>
            <a:ext cx="1790875" cy="83099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f</a:t>
            </a:r>
            <a:r>
              <a:rPr lang="en-US" altLang="ja-JP" sz="2400" baseline="-25000" dirty="0">
                <a:solidFill>
                  <a:schemeClr val="bg1"/>
                </a:solidFill>
                <a:ea typeface="ＭＳ Ｐゴシック" pitchFamily="34" charset="-128"/>
              </a:rPr>
              <a:t>1</a:t>
            </a:r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, f</a:t>
            </a:r>
            <a:r>
              <a:rPr lang="en-US" altLang="ja-JP" sz="2400" baseline="-25000" dirty="0">
                <a:solidFill>
                  <a:schemeClr val="bg1"/>
                </a:solidFill>
                <a:ea typeface="ＭＳ Ｐゴシック" pitchFamily="34" charset="-128"/>
              </a:rPr>
              <a:t>2</a:t>
            </a:r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 : tune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</a:t>
            </a:r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 : constant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464344" y="2601913"/>
            <a:ext cx="3869970" cy="1200329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  <a:ea typeface="ＭＳ Ｐゴシック" pitchFamily="34" charset="-128"/>
              </a:rPr>
              <a:t>• Sweeping at intervals of </a:t>
            </a:r>
          </a:p>
          <a:p>
            <a:r>
              <a:rPr lang="en-US" altLang="ja-JP" sz="2400">
                <a:solidFill>
                  <a:schemeClr val="bg1"/>
                </a:solidFill>
                <a:ea typeface="ＭＳ Ｐゴシック" pitchFamily="34" charset="-128"/>
              </a:rPr>
              <a:t>   linewidth of comb mode</a:t>
            </a:r>
          </a:p>
          <a:p>
            <a:r>
              <a:rPr lang="en-US" altLang="ja-JP" sz="2400">
                <a:solidFill>
                  <a:schemeClr val="bg1"/>
                </a:solidFill>
                <a:ea typeface="ＭＳ Ｐゴシック" pitchFamily="34" charset="-128"/>
              </a:rPr>
              <a:t>• Overlapping of all spectra</a:t>
            </a:r>
          </a:p>
        </p:txBody>
      </p:sp>
      <p:sp>
        <p:nvSpPr>
          <p:cNvPr id="28677" name="AutoShape 6"/>
          <p:cNvSpPr>
            <a:spLocks noChangeArrowheads="1"/>
          </p:cNvSpPr>
          <p:nvPr/>
        </p:nvSpPr>
        <p:spPr bwMode="auto">
          <a:xfrm>
            <a:off x="1890051" y="3867150"/>
            <a:ext cx="1300163" cy="4191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678" name="AutoShape 7"/>
          <p:cNvSpPr>
            <a:spLocks noChangeArrowheads="1"/>
          </p:cNvSpPr>
          <p:nvPr/>
        </p:nvSpPr>
        <p:spPr bwMode="auto">
          <a:xfrm>
            <a:off x="1890051" y="2105025"/>
            <a:ext cx="1300163" cy="4191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683636" y="4362451"/>
            <a:ext cx="3711272" cy="83099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Gap between comb mode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can be interpolated!</a:t>
            </a:r>
          </a:p>
        </p:txBody>
      </p:sp>
      <p:sp>
        <p:nvSpPr>
          <p:cNvPr id="28680" name="AutoShape 9"/>
          <p:cNvSpPr>
            <a:spLocks noChangeArrowheads="1"/>
          </p:cNvSpPr>
          <p:nvPr/>
        </p:nvSpPr>
        <p:spPr bwMode="auto">
          <a:xfrm>
            <a:off x="1890051" y="5262563"/>
            <a:ext cx="1300163" cy="4191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425129" y="5798463"/>
            <a:ext cx="38155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ea typeface="ＭＳ Ｐゴシック" pitchFamily="34" charset="-128"/>
              </a:rPr>
              <a:t>Equivalent to </a:t>
            </a:r>
            <a:r>
              <a:rPr lang="en-US" altLang="ja-JP" sz="2800" b="1" dirty="0" smtClean="0">
                <a:solidFill>
                  <a:srgbClr val="FF0000"/>
                </a:solidFill>
                <a:ea typeface="ＭＳ Ｐゴシック" pitchFamily="34" charset="-128"/>
              </a:rPr>
              <a:t>tunable </a:t>
            </a:r>
          </a:p>
          <a:p>
            <a:pPr algn="ctr"/>
            <a:r>
              <a:rPr lang="en-US" altLang="zh-TW" sz="2800" b="1" dirty="0" smtClean="0">
                <a:solidFill>
                  <a:srgbClr val="FF0000"/>
                </a:solidFill>
                <a:ea typeface="ＭＳ Ｐゴシック" pitchFamily="34" charset="-128"/>
              </a:rPr>
              <a:t>CW</a:t>
            </a:r>
            <a:r>
              <a:rPr lang="en-US" altLang="zh-TW" sz="2800" b="1" dirty="0">
                <a:solidFill>
                  <a:srgbClr val="FF0000"/>
                </a:solidFill>
                <a:ea typeface="ＭＳ Ｐゴシック" pitchFamily="34" charset="-128"/>
              </a:rPr>
              <a:t>-THz </a:t>
            </a:r>
            <a:r>
              <a:rPr lang="en-US" altLang="zh-TW" sz="2800" b="1" dirty="0" smtClean="0">
                <a:solidFill>
                  <a:srgbClr val="FF0000"/>
                </a:solidFill>
                <a:ea typeface="ＭＳ Ｐゴシック" pitchFamily="34" charset="-128"/>
              </a:rPr>
              <a:t>radiation</a:t>
            </a:r>
            <a:endParaRPr lang="en-US" altLang="ja-JP" sz="2800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308090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8</a:t>
            </a:fld>
            <a:endParaRPr lang="en-US" altLang="ja-JP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998678" y="6577778"/>
            <a:ext cx="414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i="1" dirty="0" smtClean="0">
                <a:solidFill>
                  <a:srgbClr val="0000FF"/>
                </a:solidFill>
              </a:rPr>
              <a:t>Ref) Y. -D. Hsieh, </a:t>
            </a:r>
            <a:r>
              <a:rPr lang="en-US" altLang="zh-TW" sz="1400" i="1" dirty="0">
                <a:solidFill>
                  <a:srgbClr val="0000FF"/>
                </a:solidFill>
              </a:rPr>
              <a:t>et al, Sci. Rep., </a:t>
            </a:r>
            <a:r>
              <a:rPr lang="en-US" altLang="zh-TW" sz="1400" b="1" i="1" dirty="0">
                <a:solidFill>
                  <a:srgbClr val="0000FF"/>
                </a:solidFill>
              </a:rPr>
              <a:t>4</a:t>
            </a:r>
            <a:r>
              <a:rPr lang="en-US" altLang="zh-TW" sz="1400" i="1" dirty="0">
                <a:solidFill>
                  <a:srgbClr val="0000FF"/>
                </a:solidFill>
              </a:rPr>
              <a:t>, 3816 (2014)</a:t>
            </a:r>
            <a:endParaRPr lang="zh-TW" alt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27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矩形 123"/>
          <p:cNvSpPr>
            <a:spLocks noChangeArrowheads="1"/>
          </p:cNvSpPr>
          <p:nvPr/>
        </p:nvSpPr>
        <p:spPr bwMode="auto">
          <a:xfrm>
            <a:off x="2359159" y="378309"/>
            <a:ext cx="5017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400" dirty="0">
                <a:ea typeface="HG明朝B"/>
                <a:cs typeface="Arial" charset="0"/>
              </a:rPr>
              <a:t>Experimental</a:t>
            </a:r>
            <a:r>
              <a:rPr lang="en-US" altLang="ja-JP" sz="4400" b="1" dirty="0">
                <a:ea typeface="HG明朝B"/>
                <a:cs typeface="Arial" charset="0"/>
              </a:rPr>
              <a:t> </a:t>
            </a:r>
            <a:r>
              <a:rPr lang="en-US" altLang="ja-JP" sz="4400" dirty="0">
                <a:ea typeface="HG明朝B"/>
                <a:cs typeface="Arial" charset="0"/>
              </a:rPr>
              <a:t>setup</a:t>
            </a:r>
            <a:endParaRPr lang="ja-JP" altLang="en-US" sz="4400" dirty="0">
              <a:ea typeface="HG明朝B"/>
              <a:cs typeface="Arial" charset="0"/>
            </a:endParaRPr>
          </a:p>
        </p:txBody>
      </p:sp>
      <p:sp>
        <p:nvSpPr>
          <p:cNvPr id="21508" name="Text Box 1054"/>
          <p:cNvSpPr txBox="1">
            <a:spLocks noChangeArrowheads="1"/>
          </p:cNvSpPr>
          <p:nvPr/>
        </p:nvSpPr>
        <p:spPr bwMode="auto">
          <a:xfrm>
            <a:off x="-1" y="1079053"/>
            <a:ext cx="9906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HK" sz="2400" dirty="0" err="1">
                <a:solidFill>
                  <a:srgbClr val="009900"/>
                </a:solidFill>
                <a:latin typeface="Symbol" pitchFamily="18" charset="2"/>
              </a:rPr>
              <a:t>l</a:t>
            </a:r>
            <a:r>
              <a:rPr lang="en-US" altLang="zh-HK" sz="2400" dirty="0" err="1">
                <a:solidFill>
                  <a:srgbClr val="009900"/>
                </a:solidFill>
              </a:rPr>
              <a:t>c</a:t>
            </a:r>
            <a:r>
              <a:rPr lang="en-US" altLang="zh-HK" sz="2400" dirty="0">
                <a:solidFill>
                  <a:srgbClr val="009900"/>
                </a:solidFill>
              </a:rPr>
              <a:t>= 1550 nm, </a:t>
            </a:r>
            <a:r>
              <a:rPr lang="en-US" altLang="zh-HK" sz="2400" dirty="0" err="1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en-US" altLang="zh-HK" sz="2400" dirty="0" err="1">
                <a:solidFill>
                  <a:srgbClr val="009900"/>
                </a:solidFill>
              </a:rPr>
              <a:t>t</a:t>
            </a:r>
            <a:r>
              <a:rPr lang="en-US" altLang="zh-HK" sz="2400" dirty="0">
                <a:solidFill>
                  <a:srgbClr val="009900"/>
                </a:solidFill>
              </a:rPr>
              <a:t> =50 </a:t>
            </a:r>
            <a:r>
              <a:rPr lang="en-US" altLang="zh-HK" sz="2400" dirty="0" err="1">
                <a:solidFill>
                  <a:srgbClr val="009900"/>
                </a:solidFill>
              </a:rPr>
              <a:t>fs</a:t>
            </a:r>
            <a:r>
              <a:rPr lang="en-US" altLang="zh-HK" sz="2400" dirty="0">
                <a:solidFill>
                  <a:srgbClr val="009900"/>
                </a:solidFill>
              </a:rPr>
              <a:t>, </a:t>
            </a:r>
            <a:r>
              <a:rPr lang="en-US" altLang="zh-HK" sz="2400" dirty="0" err="1">
                <a:solidFill>
                  <a:srgbClr val="009900"/>
                </a:solidFill>
              </a:rPr>
              <a:t>P</a:t>
            </a:r>
            <a:r>
              <a:rPr lang="en-US" altLang="zh-HK" sz="2400" baseline="-25000" dirty="0" err="1">
                <a:solidFill>
                  <a:srgbClr val="009900"/>
                </a:solidFill>
              </a:rPr>
              <a:t>mean</a:t>
            </a:r>
            <a:r>
              <a:rPr lang="en-US" altLang="zh-HK" sz="2400" dirty="0">
                <a:solidFill>
                  <a:srgbClr val="009900"/>
                </a:solidFill>
              </a:rPr>
              <a:t>= </a:t>
            </a:r>
            <a:r>
              <a:rPr lang="en-US" altLang="zh-HK" sz="2400" dirty="0" smtClean="0">
                <a:solidFill>
                  <a:srgbClr val="009900"/>
                </a:solidFill>
              </a:rPr>
              <a:t>500mW</a:t>
            </a:r>
            <a:endParaRPr lang="en-US" altLang="ja-JP" sz="2400" dirty="0" smtClean="0">
              <a:solidFill>
                <a:srgbClr val="009900"/>
              </a:solidFill>
              <a:ea typeface="HG明朝B"/>
              <a:cs typeface="HG明朝B"/>
            </a:endParaRPr>
          </a:p>
          <a:p>
            <a:pPr algn="ctr"/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f</a:t>
            </a:r>
            <a:r>
              <a:rPr lang="en-US" altLang="ja-JP" sz="2400" baseline="-25000" dirty="0">
                <a:solidFill>
                  <a:srgbClr val="009900"/>
                </a:solidFill>
                <a:ea typeface="HG明朝B"/>
                <a:cs typeface="HG明朝B"/>
              </a:rPr>
              <a:t>1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=</a:t>
            </a:r>
            <a:r>
              <a:rPr lang="en-US" altLang="zh-TW" sz="2400" dirty="0">
                <a:solidFill>
                  <a:srgbClr val="009900"/>
                </a:solidFill>
              </a:rPr>
              <a:t>250,000,049Hz 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, f</a:t>
            </a:r>
            <a:r>
              <a:rPr lang="en-US" altLang="ja-JP" sz="2400" baseline="-25000" dirty="0">
                <a:solidFill>
                  <a:srgbClr val="009900"/>
                </a:solidFill>
                <a:ea typeface="HG明朝B"/>
                <a:cs typeface="HG明朝B"/>
              </a:rPr>
              <a:t>2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= </a:t>
            </a:r>
            <a:r>
              <a:rPr lang="en-US" altLang="zh-TW" sz="2400" dirty="0">
                <a:solidFill>
                  <a:srgbClr val="009900"/>
                </a:solidFill>
              </a:rPr>
              <a:t>250,000,099Hz 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, </a:t>
            </a:r>
            <a:r>
              <a:rPr lang="en-US" altLang="ja-JP" sz="2400" dirty="0" smtClean="0">
                <a:solidFill>
                  <a:srgbClr val="009900"/>
                </a:solidFill>
                <a:ea typeface="HG明朝B"/>
                <a:cs typeface="HG明朝B"/>
                <a:sym typeface="Symbol" pitchFamily="18" charset="2"/>
              </a:rPr>
              <a:t>f</a:t>
            </a:r>
            <a:r>
              <a:rPr lang="en-US" altLang="ja-JP" sz="2400" dirty="0" smtClean="0">
                <a:solidFill>
                  <a:srgbClr val="009900"/>
                </a:solidFill>
                <a:ea typeface="HG明朝B"/>
                <a:cs typeface="HG明朝B"/>
              </a:rPr>
              <a:t>= 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f</a:t>
            </a:r>
            <a:r>
              <a:rPr lang="en-US" altLang="ja-JP" sz="2400" baseline="-25000" dirty="0">
                <a:solidFill>
                  <a:srgbClr val="009900"/>
                </a:solidFill>
                <a:ea typeface="HG明朝B"/>
                <a:cs typeface="HG明朝B"/>
              </a:rPr>
              <a:t>2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-f</a:t>
            </a:r>
            <a:r>
              <a:rPr lang="en-US" altLang="ja-JP" sz="2400" baseline="-25000" dirty="0">
                <a:solidFill>
                  <a:srgbClr val="009900"/>
                </a:solidFill>
                <a:ea typeface="HG明朝B"/>
                <a:cs typeface="HG明朝B"/>
              </a:rPr>
              <a:t>1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= 5</a:t>
            </a:r>
            <a:r>
              <a:rPr lang="en-US" altLang="zh-TW" sz="2400" dirty="0">
                <a:solidFill>
                  <a:srgbClr val="009900"/>
                </a:solidFill>
                <a:ea typeface="HG明朝B"/>
                <a:cs typeface="HG明朝B"/>
              </a:rPr>
              <a:t>0</a:t>
            </a:r>
            <a:r>
              <a:rPr lang="en-US" altLang="ja-JP" sz="2400" dirty="0">
                <a:solidFill>
                  <a:srgbClr val="009900"/>
                </a:solidFill>
                <a:ea typeface="HG明朝B"/>
                <a:cs typeface="HG明朝B"/>
              </a:rPr>
              <a:t>Hz,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2" y="1910284"/>
            <a:ext cx="8903116" cy="493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78594" y="6440556"/>
            <a:ext cx="709819" cy="417444"/>
          </a:xfrm>
        </p:spPr>
        <p:txBody>
          <a:bodyPr/>
          <a:lstStyle/>
          <a:p>
            <a:fld id="{78AEF48D-AEE9-EA4C-B8EA-5DF7E9630328}" type="slidenum">
              <a:rPr lang="en-US" altLang="ja-JP" smtClean="0"/>
              <a:pPr/>
              <a:t>9</a:t>
            </a:fld>
            <a:endParaRPr lang="en-US" altLang="ja-JP" dirty="0"/>
          </a:p>
        </p:txBody>
      </p:sp>
      <p:sp>
        <p:nvSpPr>
          <p:cNvPr id="3" name="矩形 2"/>
          <p:cNvSpPr/>
          <p:nvPr/>
        </p:nvSpPr>
        <p:spPr>
          <a:xfrm>
            <a:off x="161003" y="1924798"/>
            <a:ext cx="3260623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err="1" smtClean="0">
                <a:solidFill>
                  <a:srgbClr val="FF0000"/>
                </a:solidFill>
              </a:rPr>
              <a:t>Rb</a:t>
            </a:r>
            <a:r>
              <a:rPr lang="en-US" altLang="zh-TW" dirty="0" smtClean="0">
                <a:solidFill>
                  <a:srgbClr val="FF0000"/>
                </a:solidFill>
              </a:rPr>
              <a:t>-FS: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   Accuracy=5×10</a:t>
            </a:r>
            <a:r>
              <a:rPr lang="en-US" altLang="zh-TW" baseline="30000" dirty="0" smtClean="0">
                <a:solidFill>
                  <a:srgbClr val="FF0000"/>
                </a:solidFill>
              </a:rPr>
              <a:t>-11 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  Instability=2×10</a:t>
            </a:r>
            <a:r>
              <a:rPr lang="en-US" altLang="zh-TW" baseline="30000" dirty="0" smtClean="0">
                <a:solidFill>
                  <a:srgbClr val="FF0000"/>
                </a:solidFill>
              </a:rPr>
              <a:t>-11 </a:t>
            </a:r>
            <a:r>
              <a:rPr lang="en-US" altLang="zh-TW" dirty="0" smtClean="0">
                <a:solidFill>
                  <a:srgbClr val="FF0000"/>
                </a:solidFill>
              </a:rPr>
              <a:t>at 1s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84195" y="5691925"/>
            <a:ext cx="219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rgbClr val="006600"/>
                </a:solidFill>
              </a:rPr>
              <a:t>Bandwidth: 1MHz</a:t>
            </a:r>
          </a:p>
          <a:p>
            <a:r>
              <a:rPr lang="en-US" altLang="zh-TW" sz="1600" b="1" dirty="0" smtClean="0">
                <a:solidFill>
                  <a:srgbClr val="006600"/>
                </a:solidFill>
              </a:rPr>
              <a:t>Gain: </a:t>
            </a:r>
            <a:r>
              <a:rPr lang="en-US" altLang="ja-JP" sz="1600" b="1" dirty="0">
                <a:solidFill>
                  <a:srgbClr val="006600"/>
                </a:solidFill>
              </a:rPr>
              <a:t>4×10</a:t>
            </a:r>
            <a:r>
              <a:rPr lang="en-US" altLang="ja-JP" sz="1600" b="1" baseline="30000" dirty="0">
                <a:solidFill>
                  <a:srgbClr val="006600"/>
                </a:solidFill>
              </a:rPr>
              <a:t>6</a:t>
            </a:r>
            <a:r>
              <a:rPr lang="en-US" altLang="ja-JP" sz="1600" b="1" dirty="0">
                <a:solidFill>
                  <a:srgbClr val="006600"/>
                </a:solidFill>
              </a:rPr>
              <a:t> </a:t>
            </a:r>
            <a:r>
              <a:rPr lang="en-US" altLang="ja-JP" sz="1600" b="1" dirty="0" smtClean="0">
                <a:solidFill>
                  <a:srgbClr val="006600"/>
                </a:solidFill>
              </a:rPr>
              <a:t>V/A</a:t>
            </a:r>
            <a:endParaRPr lang="en-US" altLang="ja-JP" sz="1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01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徳大スライドテーマ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ゴシック"/>
        <a:cs typeface="ＭＳ ゴシック"/>
      </a:majorFont>
      <a:minorFont>
        <a:latin typeface="Arial"/>
        <a:ea typeface="ＭＳ ゴシック"/>
        <a:cs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徳大スライドテーマ</Template>
  <TotalTime>7936</TotalTime>
  <Words>1107</Words>
  <Application>Microsoft Office PowerPoint</Application>
  <PresentationFormat>A4 紙張 (210x297 公釐)</PresentationFormat>
  <Paragraphs>273</Paragraphs>
  <Slides>25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徳大スライドテーマ</vt:lpstr>
      <vt:lpstr> Spectrally Interleaved, Comb-Mode-Resolved, Dual-Terahertz-Comb Spectroscopy </vt:lpstr>
      <vt:lpstr>PowerPoint 簡報</vt:lpstr>
      <vt:lpstr>PowerPoint 簡報</vt:lpstr>
      <vt:lpstr>PowerPoint 簡報</vt:lpstr>
      <vt:lpstr>PowerPoint 簡報</vt:lpstr>
      <vt:lpstr>PowerPoint 簡報</vt:lpstr>
      <vt:lpstr>Previous study</vt:lpstr>
      <vt:lpstr>Spectrally interleaved THz comb</vt:lpstr>
      <vt:lpstr>PowerPoint 簡報</vt:lpstr>
      <vt:lpstr>PowerPoint 簡報</vt:lpstr>
      <vt:lpstr>Absorbance spectrum of acetonitrile gas</vt:lpstr>
      <vt:lpstr>Absorbance spectrum of acetonitrile gas </vt:lpstr>
      <vt:lpstr>PowerPoint 簡報</vt:lpstr>
      <vt:lpstr>Absorbance spectrum of acetonitrile gas </vt:lpstr>
      <vt:lpstr>PowerPoint 簡報</vt:lpstr>
      <vt:lpstr>PowerPoint 簡報</vt:lpstr>
      <vt:lpstr>Pressure broadening characteristics of the rotational transition 110 ←101 in water vapor</vt:lpstr>
      <vt:lpstr>Comparison of CH3CN absorbance peak positions with NASA database</vt:lpstr>
      <vt:lpstr>PowerPoint 簡報</vt:lpstr>
      <vt:lpstr>Terahertz time-domain spectroscopy</vt:lpstr>
      <vt:lpstr>Relative linewidth of THz comb</vt:lpstr>
      <vt:lpstr>Comparison of visible laser &amp; THz pulse</vt:lpstr>
      <vt:lpstr>Comparison of visible laser &amp; THz pulse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Spectrally Interleaved, Comb-Mode-Resolved, Dual-Terahertz-Comb Spectroscopy</dc:title>
  <dc:creator>Heeida</dc:creator>
  <cp:lastModifiedBy>Heeida</cp:lastModifiedBy>
  <cp:revision>170</cp:revision>
  <cp:lastPrinted>2014-06-06T11:45:37Z</cp:lastPrinted>
  <dcterms:created xsi:type="dcterms:W3CDTF">2014-05-14T08:21:22Z</dcterms:created>
  <dcterms:modified xsi:type="dcterms:W3CDTF">2014-06-12T10:53:57Z</dcterms:modified>
</cp:coreProperties>
</file>