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tif" ContentType="image/tif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51" r:id="rId2"/>
    <p:sldId id="318" r:id="rId3"/>
    <p:sldId id="303" r:id="rId4"/>
    <p:sldId id="330" r:id="rId5"/>
    <p:sldId id="348" r:id="rId6"/>
    <p:sldId id="347" r:id="rId7"/>
    <p:sldId id="349" r:id="rId8"/>
    <p:sldId id="289" r:id="rId9"/>
    <p:sldId id="350" r:id="rId10"/>
    <p:sldId id="344" r:id="rId11"/>
    <p:sldId id="334" r:id="rId12"/>
    <p:sldId id="335" r:id="rId13"/>
    <p:sldId id="352" r:id="rId14"/>
    <p:sldId id="331" r:id="rId15"/>
    <p:sldId id="346" r:id="rId16"/>
    <p:sldId id="353" r:id="rId17"/>
    <p:sldId id="354" r:id="rId18"/>
    <p:sldId id="355" r:id="rId19"/>
  </p:sldIdLst>
  <p:sldSz cx="9906000" cy="6858000" type="A4"/>
  <p:notesSz cx="6858000" cy="987425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FF"/>
    <a:srgbClr val="FFFF00"/>
    <a:srgbClr val="660066"/>
    <a:srgbClr val="0000FF"/>
    <a:srgbClr val="2403ED"/>
    <a:srgbClr val="30C20E"/>
    <a:srgbClr val="00FFFF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5" autoAdjust="0"/>
    <p:restoredTop sz="92058" autoAdjust="0"/>
  </p:normalViewPr>
  <p:slideViewPr>
    <p:cSldViewPr snapToGrid="0" snapToObjects="1">
      <p:cViewPr varScale="1">
        <p:scale>
          <a:sx n="87" d="100"/>
          <a:sy n="87" d="100"/>
        </p:scale>
        <p:origin x="-1520" y="-96"/>
      </p:cViewPr>
      <p:guideLst>
        <p:guide orient="horz" pos="2172"/>
        <p:guide pos="34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14DC5-AB03-254F-A000-A0CF88AF00F4}" type="datetimeFigureOut">
              <a:rPr kumimoji="1" lang="ja-JP" altLang="en-US" smtClean="0"/>
              <a:t>2014/09/19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937895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4C54-1AC5-EC4D-A0BA-A5CD07CAA1F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8769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3712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3712"/>
          </a:xfrm>
          <a:prstGeom prst="rect">
            <a:avLst/>
          </a:prstGeom>
        </p:spPr>
        <p:txBody>
          <a:bodyPr vert="horz" lIns="92162" tIns="46081" rIns="92162" bIns="46081" rtlCol="0"/>
          <a:lstStyle>
            <a:lvl1pPr algn="r">
              <a:defRPr sz="1200"/>
            </a:lvl1pPr>
          </a:lstStyle>
          <a:p>
            <a:fld id="{4A523078-862F-45C8-8E55-57BE16C20822}" type="datetimeFigureOut">
              <a:rPr kumimoji="1" lang="ja-JP" altLang="en-US" smtClean="0"/>
              <a:t>2014/09/19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752475" y="739775"/>
            <a:ext cx="5353050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62" tIns="46081" rIns="92162" bIns="4608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1" y="4690269"/>
            <a:ext cx="5486400" cy="4443412"/>
          </a:xfrm>
          <a:prstGeom prst="rect">
            <a:avLst/>
          </a:prstGeom>
        </p:spPr>
        <p:txBody>
          <a:bodyPr vert="horz" lIns="92162" tIns="46081" rIns="92162" bIns="46081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71800" cy="493712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378824"/>
            <a:ext cx="2971800" cy="493712"/>
          </a:xfrm>
          <a:prstGeom prst="rect">
            <a:avLst/>
          </a:prstGeom>
        </p:spPr>
        <p:txBody>
          <a:bodyPr vert="horz" lIns="92162" tIns="46081" rIns="92162" bIns="46081" rtlCol="0" anchor="b"/>
          <a:lstStyle>
            <a:lvl1pPr algn="r">
              <a:defRPr sz="1200"/>
            </a:lvl1pPr>
          </a:lstStyle>
          <a:p>
            <a:fld id="{B5EE5129-A25D-4AC8-9891-6A773E37F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2534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3886201" y="9380538"/>
            <a:ext cx="29718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62" tIns="46081" rIns="92162" bIns="46081" anchor="b">
            <a:prstTxWarp prst="textNoShape">
              <a:avLst/>
            </a:prstTxWarp>
          </a:bodyPr>
          <a:lstStyle/>
          <a:p>
            <a:pPr algn="r"/>
            <a:fld id="{E8C3C060-4E24-B246-B310-6061BDE3C380}" type="slidenum">
              <a:rPr lang="en-US" altLang="ja-JP" sz="1200"/>
              <a:pPr algn="r"/>
              <a:t>2</a:t>
            </a:fld>
            <a:endParaRPr lang="en-US" altLang="ja-JP" sz="120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8688" y="860425"/>
            <a:ext cx="5002212" cy="3462338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9491" y="4700555"/>
            <a:ext cx="5386387" cy="4774269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802" tIns="48001" rIns="92802" bIns="48001">
            <a:prstTxWarp prst="textNoShape">
              <a:avLst/>
            </a:prstTxWarp>
          </a:bodyPr>
          <a:lstStyle/>
          <a:p>
            <a:pPr eaLnBrk="1" hangingPunct="1"/>
            <a:endParaRPr lang="en-US" altLang="ja-JP" dirty="0">
              <a:latin typeface="Times New Roman" pitchFamily="-108" charset="0"/>
              <a:ea typeface="ＭＳ 明朝" pitchFamily="-108" charset="-128"/>
              <a:cs typeface="ＭＳ 明朝" pitchFamily="-108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755650" y="741363"/>
            <a:ext cx="5346700" cy="370205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EBD224-4D71-423A-9400-100821298E6F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6555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1pPr>
            <a:lvl2pPr marL="748819" indent="-288007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2pPr>
            <a:lvl3pPr marL="1152030" indent="-230406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3pPr>
            <a:lvl4pPr marL="1612842" indent="-230406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4pPr>
            <a:lvl5pPr marL="2073653" indent="-230406" eaLnBrk="0" hangingPunct="0"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5pPr>
            <a:lvl6pPr marL="2534465" indent="-230406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6pPr>
            <a:lvl7pPr marL="2995277" indent="-230406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7pPr>
            <a:lvl8pPr marL="3456089" indent="-230406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8pPr>
            <a:lvl9pPr marL="3916901" indent="-230406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" charset="0"/>
                <a:ea typeface="ＭＳ Ｐゴシック" pitchFamily="1" charset="-128"/>
              </a:defRPr>
            </a:lvl9pPr>
          </a:lstStyle>
          <a:p>
            <a:pPr eaLnBrk="1" hangingPunct="1"/>
            <a:fld id="{FBD352DE-F9C5-4FCF-91E3-C2C07DF805F5}" type="slidenum">
              <a:rPr lang="en-US" altLang="ja-JP" sz="1200"/>
              <a:pPr eaLnBrk="1" hangingPunct="1"/>
              <a:t>3</a:t>
            </a:fld>
            <a:endParaRPr lang="en-US" altLang="ja-JP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860425"/>
            <a:ext cx="5002212" cy="3462338"/>
          </a:xfrm>
          <a:ln w="12700" cap="flat">
            <a:solidFill>
              <a:schemeClr val="tx1"/>
            </a:solidFill>
          </a:ln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491" y="4700555"/>
            <a:ext cx="5386387" cy="47742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02" tIns="48001" rIns="92802" bIns="48001"/>
          <a:lstStyle/>
          <a:p>
            <a:pPr eaLnBrk="1" hangingPunct="1"/>
            <a:endParaRPr lang="en-US" altLang="ja-JP" dirty="0" smtClean="0">
              <a:latin typeface="Times New Roman" pitchFamily="1" charset="0"/>
              <a:ea typeface="ＭＳ 明朝" pitchFamily="1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52475" y="739775"/>
            <a:ext cx="5353050" cy="37052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4BB6B-73B8-48CB-8641-B5D73BAAC7A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3934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52475" y="739775"/>
            <a:ext cx="5353050" cy="37052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4BB6B-73B8-48CB-8641-B5D73BAAC7A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1419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5129-A25D-4AC8-9891-6A773E37F3F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9768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52475" y="739775"/>
            <a:ext cx="5353050" cy="37052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5374">
              <a:defRPr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4BB6B-73B8-48CB-8641-B5D73BAAC7A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001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52475" y="739775"/>
            <a:ext cx="5353050" cy="37052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4BB6B-73B8-48CB-8641-B5D73BAAC7A4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248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E5129-A25D-4AC8-9891-6A773E37F3F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956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例えば</a:t>
            </a:r>
            <a:r>
              <a:rPr kumimoji="1" lang="en-US" altLang="ja-JP" dirty="0" smtClean="0"/>
              <a:t>ASOPS</a:t>
            </a:r>
            <a:r>
              <a:rPr kumimoji="1" lang="ja-JP" altLang="en-US" dirty="0" smtClean="0"/>
              <a:t>の場合はこうなります。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C4BB6B-73B8-48CB-8641-B5D73BAAC7A4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347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522BA3-8850-0740-921B-833741D14CC7}" type="datetime1">
              <a:rPr kumimoji="1" lang="ja-JP" altLang="en-US" smtClean="0"/>
              <a:t>2014/09/19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C24394-6C73-4A70-84C8-733E302D9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A2B233-5B54-C34F-89F4-8FE64CF98C50}" type="datetime1">
              <a:rPr kumimoji="1" lang="ja-JP" altLang="en-US" smtClean="0"/>
              <a:t>2014/09/19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C24394-6C73-4A70-84C8-733E302D9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42952" y="609600"/>
            <a:ext cx="6162675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ADF4B6-7BB5-AC4C-900A-12955D752F7E}" type="datetime1">
              <a:rPr kumimoji="1" lang="ja-JP" altLang="en-US" smtClean="0"/>
              <a:t>2014/09/19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C24394-6C73-4A70-84C8-733E302D9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742950" y="609600"/>
            <a:ext cx="84201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fld id="{0B8A36B0-948F-CF43-85D6-9C4B3B424201}" type="datetime1">
              <a:rPr kumimoji="1" lang="ja-JP" altLang="en-US" smtClean="0"/>
              <a:t>2014/09/19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 smtClean="0"/>
            </a:lvl1pPr>
          </a:lstStyle>
          <a:p>
            <a:fld id="{30C24394-6C73-4A70-84C8-733E302D9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62683E-CF2D-9644-BF9E-4F6626CF1B8D}" type="datetime1">
              <a:rPr kumimoji="1" lang="ja-JP" altLang="en-US" smtClean="0"/>
              <a:t>2014/09/19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C24394-6C73-4A70-84C8-733E302D9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2CF30B5-5EE6-DF40-9EB5-8904BCC4C797}" type="datetime1">
              <a:rPr kumimoji="1" lang="ja-JP" altLang="en-US" smtClean="0"/>
              <a:t>2014/09/19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C24394-6C73-4A70-84C8-733E302D9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029199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48A81-3CEB-B948-9C7B-CDF1D3BE03A1}" type="datetime1">
              <a:rPr kumimoji="1" lang="ja-JP" altLang="en-US" smtClean="0"/>
              <a:t>2014/09/19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C24394-6C73-4A70-84C8-733E302D9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457A56-E514-8349-B36F-AFD9763EFBC2}" type="datetime1">
              <a:rPr kumimoji="1" lang="ja-JP" altLang="en-US" smtClean="0"/>
              <a:t>2014/09/19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C24394-6C73-4A70-84C8-733E302D9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D0F0A8-90FB-A245-B342-7162E60CC5AF}" type="datetime1">
              <a:rPr kumimoji="1" lang="ja-JP" altLang="en-US" smtClean="0"/>
              <a:t>2014/09/19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C24394-6C73-4A70-84C8-733E302D9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7CF137-16B9-5140-8A79-F9B994B64638}" type="datetime1">
              <a:rPr kumimoji="1" lang="ja-JP" altLang="en-US" smtClean="0"/>
              <a:t>2014/09/19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C24394-6C73-4A70-84C8-733E302D9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175D7C-5691-484B-9F53-6639F00C9DCA}" type="datetime1">
              <a:rPr kumimoji="1" lang="ja-JP" altLang="en-US" smtClean="0"/>
              <a:t>2014/09/19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C24394-6C73-4A70-84C8-733E302D9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D88F27-E636-F145-9672-BFF5CB36A22F}" type="datetime1">
              <a:rPr kumimoji="1" lang="ja-JP" altLang="en-US" smtClean="0"/>
              <a:t>2014/09/19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0C24394-6C73-4A70-84C8-733E302D9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E63A767E-E130-A041-960E-0B57549D9873}" type="datetime1">
              <a:rPr kumimoji="1" lang="ja-JP" altLang="en-US" smtClean="0"/>
              <a:t>2014/09/19</a:t>
            </a:fld>
            <a:endParaRPr kumimoji="1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  <a:ea typeface="ＭＳ Ｐゴシック" charset="-128"/>
                <a:cs typeface="ＭＳ Ｐゴシック" charset="-128"/>
              </a:defRPr>
            </a:lvl1pPr>
          </a:lstStyle>
          <a:p>
            <a:fld id="{30C24394-6C73-4A70-84C8-733E302D9C49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5" name="Rectangle 7"/>
          <p:cNvSpPr>
            <a:spLocks noChangeArrowheads="1"/>
          </p:cNvSpPr>
          <p:nvPr/>
        </p:nvSpPr>
        <p:spPr bwMode="auto">
          <a:xfrm>
            <a:off x="0" y="381002"/>
            <a:ext cx="9891713" cy="55563"/>
          </a:xfrm>
          <a:prstGeom prst="rect">
            <a:avLst/>
          </a:prstGeom>
          <a:solidFill>
            <a:srgbClr val="00279F"/>
          </a:solidFill>
          <a:ln w="12700">
            <a:solidFill>
              <a:srgbClr val="00279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762000"/>
            <a:endParaRPr lang="ja-JP" altLang="en-US" sz="2400">
              <a:latin typeface="Osaka" pitchFamily="-108" charset="-128"/>
              <a:ea typeface="Osaka" pitchFamily="-108" charset="-128"/>
              <a:cs typeface="Osaka" pitchFamily="-108" charset="-128"/>
            </a:endParaRPr>
          </a:p>
        </p:txBody>
      </p:sp>
      <p:sp>
        <p:nvSpPr>
          <p:cNvPr id="96" name="Rectangle 92"/>
          <p:cNvSpPr>
            <a:spLocks noChangeArrowheads="1"/>
          </p:cNvSpPr>
          <p:nvPr/>
        </p:nvSpPr>
        <p:spPr bwMode="auto">
          <a:xfrm>
            <a:off x="0" y="2"/>
            <a:ext cx="2919253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defTabSz="900113" eaLnBrk="0" hangingPunct="0"/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University</a:t>
            </a:r>
            <a:r>
              <a:rPr lang="ja-JP" altLang="en-US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　</a:t>
            </a:r>
            <a:r>
              <a:rPr lang="en-US" altLang="ja-JP" sz="1800" b="1" i="1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of</a:t>
            </a:r>
            <a:r>
              <a:rPr lang="en-US" altLang="ja-JP" sz="1800" b="1" i="1" baseline="0" dirty="0" smtClean="0">
                <a:solidFill>
                  <a:srgbClr val="00279F"/>
                </a:solidFill>
                <a:ea typeface="Osaka" pitchFamily="-108" charset="-128"/>
                <a:cs typeface="Osaka" pitchFamily="-108" charset="-128"/>
              </a:rPr>
              <a:t> Tokushima </a:t>
            </a:r>
            <a:endParaRPr lang="en-US" altLang="ja-JP" sz="1800" b="1" i="1" dirty="0">
              <a:solidFill>
                <a:srgbClr val="00279F"/>
              </a:solidFill>
              <a:ea typeface="Osaka" pitchFamily="-108" charset="-128"/>
              <a:cs typeface="Osaka" pitchFamily="-108" charset="-128"/>
            </a:endParaRPr>
          </a:p>
        </p:txBody>
      </p:sp>
      <p:pic>
        <p:nvPicPr>
          <p:cNvPr id="2050" name="Picture 2" descr="C:\Users\ichikawa\Desktop\IOS_logo-color-A-e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40" y="-64173"/>
            <a:ext cx="3075111" cy="54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ゴシック" charset="-128"/>
          <a:cs typeface="ＭＳ 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"/><Relationship Id="rId4" Type="http://schemas.openxmlformats.org/officeDocument/2006/relationships/image" Target="../media/image21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4" Type="http://schemas.openxmlformats.org/officeDocument/2006/relationships/image" Target="../media/image23.tif"/><Relationship Id="rId5" Type="http://schemas.openxmlformats.org/officeDocument/2006/relationships/image" Target="../media/image24.tif"/><Relationship Id="rId6" Type="http://schemas.openxmlformats.org/officeDocument/2006/relationships/image" Target="../media/image25.t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"/><Relationship Id="rId4" Type="http://schemas.openxmlformats.org/officeDocument/2006/relationships/image" Target="../media/image28.t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T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4" Type="http://schemas.openxmlformats.org/officeDocument/2006/relationships/image" Target="../media/image38.tiff"/><Relationship Id="rId5" Type="http://schemas.openxmlformats.org/officeDocument/2006/relationships/image" Target="../media/image39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72480" y="1832512"/>
            <a:ext cx="9361040" cy="1656184"/>
          </a:xfrm>
        </p:spPr>
        <p:txBody>
          <a:bodyPr>
            <a:noAutofit/>
          </a:bodyPr>
          <a:lstStyle/>
          <a:p>
            <a:r>
              <a:rPr kumimoji="1" lang="ja-JP" altLang="en-US" sz="4800" b="1" dirty="0" smtClean="0"/>
              <a:t>アダプティブ・サンンプリング式デュアル</a:t>
            </a:r>
            <a:r>
              <a:rPr kumimoji="1" lang="en-US" altLang="ja-JP" sz="4800" b="1" dirty="0" smtClean="0"/>
              <a:t>THz</a:t>
            </a:r>
            <a:r>
              <a:rPr kumimoji="1" lang="ja-JP" altLang="en-US" sz="4800" b="1" dirty="0" smtClean="0"/>
              <a:t>コム分光法</a:t>
            </a:r>
            <a:endParaRPr kumimoji="1" lang="ja-JP" altLang="en-US" sz="48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203226" y="4149080"/>
            <a:ext cx="7499548" cy="1198984"/>
          </a:xfrm>
        </p:spPr>
        <p:txBody>
          <a:bodyPr/>
          <a:lstStyle/>
          <a:p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市川</a:t>
            </a:r>
            <a:r>
              <a:rPr kumimoji="1"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竜嗣</a:t>
            </a:r>
            <a:r>
              <a:rPr kumimoji="1" lang="en-US" altLang="ja-JP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r>
              <a:rPr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○</a:t>
            </a:r>
            <a:r>
              <a:rPr kumimoji="1" lang="ja-JP" alt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謝</a:t>
            </a:r>
            <a:r>
              <a:rPr kumimoji="1" lang="en-US" altLang="ja-JP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ja-JP" alt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宜達</a:t>
            </a:r>
            <a:r>
              <a:rPr kumimoji="1" lang="en-US" altLang="ja-JP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1,2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稲場</a:t>
            </a:r>
            <a:r>
              <a:rPr kumimoji="1"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肇</a:t>
            </a:r>
            <a:r>
              <a:rPr kumimoji="1" lang="en-US" altLang="ja-JP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2,3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美濃島</a:t>
            </a:r>
            <a:r>
              <a:rPr kumimoji="1"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薫</a:t>
            </a:r>
            <a:r>
              <a:rPr kumimoji="1" lang="en-US" altLang="ja-JP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2,4</a:t>
            </a:r>
            <a:r>
              <a:rPr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，</a:t>
            </a:r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安井</a:t>
            </a:r>
            <a:r>
              <a:rPr kumimoji="1" lang="en-US" altLang="ja-JP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kumimoji="1" lang="ja-JP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武史</a:t>
            </a:r>
            <a:r>
              <a:rPr kumimoji="1" lang="en-US" altLang="ja-JP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1,2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53520" y="5517232"/>
            <a:ext cx="5998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262626"/>
                </a:solidFill>
              </a:rPr>
              <a:t>徳島大</a:t>
            </a:r>
            <a:r>
              <a:rPr kumimoji="1" lang="en-US" altLang="ja-JP" sz="2400" baseline="30000" dirty="0" smtClean="0">
                <a:solidFill>
                  <a:srgbClr val="262626"/>
                </a:solidFill>
              </a:rPr>
              <a:t>1</a:t>
            </a:r>
            <a:r>
              <a:rPr kumimoji="1" lang="ja-JP" altLang="en-US" sz="2400" dirty="0" smtClean="0">
                <a:solidFill>
                  <a:srgbClr val="262626"/>
                </a:solidFill>
              </a:rPr>
              <a:t>，</a:t>
            </a:r>
            <a:r>
              <a:rPr kumimoji="1" lang="en-US" altLang="ja-JP" sz="2400" dirty="0" smtClean="0">
                <a:solidFill>
                  <a:srgbClr val="262626"/>
                </a:solidFill>
              </a:rPr>
              <a:t>JST-ERATO</a:t>
            </a:r>
            <a:r>
              <a:rPr kumimoji="1" lang="en-US" altLang="ja-JP" sz="2400" baseline="30000" dirty="0" smtClean="0">
                <a:solidFill>
                  <a:srgbClr val="262626"/>
                </a:solidFill>
              </a:rPr>
              <a:t>2</a:t>
            </a:r>
            <a:r>
              <a:rPr kumimoji="1" lang="ja-JP" altLang="en-US" sz="2400" dirty="0" smtClean="0">
                <a:solidFill>
                  <a:srgbClr val="262626"/>
                </a:solidFill>
              </a:rPr>
              <a:t>，産総研</a:t>
            </a:r>
            <a:r>
              <a:rPr kumimoji="1" lang="en-US" altLang="ja-JP" sz="2400" baseline="30000" dirty="0" smtClean="0">
                <a:solidFill>
                  <a:srgbClr val="262626"/>
                </a:solidFill>
              </a:rPr>
              <a:t>3</a:t>
            </a:r>
            <a:r>
              <a:rPr kumimoji="1" lang="ja-JP" altLang="en-US" sz="2400" dirty="0" smtClean="0">
                <a:solidFill>
                  <a:srgbClr val="262626"/>
                </a:solidFill>
              </a:rPr>
              <a:t>，電通大</a:t>
            </a:r>
            <a:r>
              <a:rPr kumimoji="1" lang="en-US" altLang="ja-JP" sz="2400" baseline="30000" dirty="0" smtClean="0">
                <a:solidFill>
                  <a:srgbClr val="262626"/>
                </a:solidFill>
              </a:rPr>
              <a:t>4</a:t>
            </a:r>
            <a:endParaRPr kumimoji="1" lang="ja-JP" altLang="en-US" sz="2400" baseline="30000" dirty="0">
              <a:solidFill>
                <a:srgbClr val="262626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81172" y="1189473"/>
            <a:ext cx="5143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第</a:t>
            </a:r>
            <a:r>
              <a:rPr kumimoji="1" lang="en-US" altLang="ja-JP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75</a:t>
            </a:r>
            <a:r>
              <a:rPr kumimoji="1" lang="ja-JP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回応用物理学会秋季学術講演会</a:t>
            </a:r>
            <a:endParaRPr kumimoji="1" lang="ja-JP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04664"/>
            <a:ext cx="1638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2403ED"/>
                </a:solidFill>
              </a:rPr>
              <a:t>19p-C6-15</a:t>
            </a:r>
            <a:endParaRPr kumimoji="1" lang="ja-JP" altLang="en-US" sz="2400" dirty="0">
              <a:solidFill>
                <a:srgbClr val="2403ED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30552" y="439849"/>
            <a:ext cx="35763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rgbClr val="008000"/>
                </a:solidFill>
              </a:rPr>
              <a:t>2014/09/19@</a:t>
            </a:r>
            <a:r>
              <a:rPr kumimoji="1" lang="ja-JP" altLang="en-US" sz="2400" dirty="0" smtClean="0">
                <a:solidFill>
                  <a:srgbClr val="008000"/>
                </a:solidFill>
              </a:rPr>
              <a:t>北海道大学</a:t>
            </a:r>
            <a:endParaRPr kumimoji="1" lang="ja-JP" altLang="en-US" sz="2400" dirty="0">
              <a:solidFill>
                <a:srgbClr val="008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593878" y="6488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46823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/>
          <a:stretch/>
        </p:blipFill>
        <p:spPr>
          <a:xfrm>
            <a:off x="5258741" y="4754955"/>
            <a:ext cx="4468518" cy="1892825"/>
          </a:xfrm>
          <a:prstGeom prst="rect">
            <a:avLst/>
          </a:prstGeom>
        </p:spPr>
      </p:pic>
      <p:sp>
        <p:nvSpPr>
          <p:cNvPr id="24" name="タイトル 1"/>
          <p:cNvSpPr>
            <a:spLocks noGrp="1"/>
          </p:cNvSpPr>
          <p:nvPr>
            <p:ph type="title"/>
          </p:nvPr>
        </p:nvSpPr>
        <p:spPr>
          <a:xfrm>
            <a:off x="-11632" y="391214"/>
            <a:ext cx="9917632" cy="737388"/>
          </a:xfrm>
          <a:noFill/>
        </p:spPr>
        <p:txBody>
          <a:bodyPr>
            <a:noAutofit/>
          </a:bodyPr>
          <a:lstStyle/>
          <a:p>
            <a:r>
              <a:rPr kumimoji="1" lang="ja-JP" altLang="en-US" dirty="0" smtClean="0"/>
              <a:t>実験結果</a:t>
            </a:r>
            <a:r>
              <a:rPr kumimoji="1" lang="en-US" altLang="ja-JP" dirty="0" smtClean="0"/>
              <a:t>①</a:t>
            </a:r>
            <a:r>
              <a:rPr kumimoji="1" lang="ja-JP" altLang="en-US" dirty="0" smtClean="0"/>
              <a:t>　電場時間波形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36748" y="1043655"/>
            <a:ext cx="82461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err="1" smtClean="0">
                <a:solidFill>
                  <a:srgbClr val="FF6600"/>
                </a:solidFill>
              </a:rPr>
              <a:t>Δf</a:t>
            </a:r>
            <a:r>
              <a:rPr lang="en-US" altLang="ja-JP" sz="2000" baseline="-25000" dirty="0" err="1" smtClean="0">
                <a:solidFill>
                  <a:srgbClr val="FF6600"/>
                </a:solidFill>
              </a:rPr>
              <a:t>rep</a:t>
            </a:r>
            <a:r>
              <a:rPr lang="ja-JP" altLang="en-US" sz="2000" dirty="0" smtClean="0">
                <a:solidFill>
                  <a:srgbClr val="FF6600"/>
                </a:solidFill>
              </a:rPr>
              <a:t>：</a:t>
            </a:r>
            <a:r>
              <a:rPr lang="en-US" altLang="ja-JP" sz="2000" dirty="0" smtClean="0">
                <a:solidFill>
                  <a:srgbClr val="FF6600"/>
                </a:solidFill>
              </a:rPr>
              <a:t>50 Hz, </a:t>
            </a:r>
            <a:r>
              <a:rPr lang="ja-JP" altLang="en-US" sz="2000" dirty="0" smtClean="0">
                <a:solidFill>
                  <a:srgbClr val="FF6600"/>
                </a:solidFill>
              </a:rPr>
              <a:t>積算回数：</a:t>
            </a:r>
            <a:r>
              <a:rPr kumimoji="1" lang="en-US" altLang="ja-JP" sz="2000" dirty="0" smtClean="0">
                <a:solidFill>
                  <a:srgbClr val="FF6600"/>
                </a:solidFill>
              </a:rPr>
              <a:t>10000</a:t>
            </a:r>
            <a:r>
              <a:rPr lang="en-US" altLang="ja-JP" sz="2000" dirty="0" smtClean="0">
                <a:solidFill>
                  <a:srgbClr val="FF6600"/>
                </a:solidFill>
              </a:rPr>
              <a:t>, </a:t>
            </a:r>
            <a:r>
              <a:rPr lang="ja-JP" altLang="en-US" sz="2000" dirty="0" smtClean="0">
                <a:solidFill>
                  <a:srgbClr val="FF6600"/>
                </a:solidFill>
              </a:rPr>
              <a:t>サンプリング・レート：</a:t>
            </a:r>
            <a:r>
              <a:rPr kumimoji="1" lang="en-US" altLang="ja-JP" sz="2000" dirty="0" smtClean="0">
                <a:solidFill>
                  <a:srgbClr val="FF6600"/>
                </a:solidFill>
              </a:rPr>
              <a:t>2 MHz</a:t>
            </a:r>
            <a:endParaRPr kumimoji="1" lang="ja-JP" altLang="en-US" sz="2000" dirty="0">
              <a:solidFill>
                <a:srgbClr val="FF66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01096" y="5176445"/>
            <a:ext cx="4645012" cy="1384995"/>
          </a:xfrm>
          <a:prstGeom prst="rect">
            <a:avLst/>
          </a:prstGeom>
          <a:noFill/>
          <a:ln w="412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</a:rPr>
              <a:t>アダプティブ・クロック</a:t>
            </a:r>
            <a:endParaRPr lang="en-US" altLang="ja-JP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f</a:t>
            </a:r>
            <a:r>
              <a:rPr lang="en-US" altLang="ja-JP" sz="2800" baseline="-25000" dirty="0" smtClean="0">
                <a:solidFill>
                  <a:srgbClr val="FF0000"/>
                </a:solidFill>
              </a:rPr>
              <a:t>rep1 </a:t>
            </a:r>
            <a:r>
              <a:rPr lang="en-US" altLang="ja-JP" sz="2800" dirty="0" smtClean="0">
                <a:solidFill>
                  <a:srgbClr val="FF0000"/>
                </a:solidFill>
              </a:rPr>
              <a:t>&amp; f</a:t>
            </a:r>
            <a:r>
              <a:rPr lang="en-US" altLang="ja-JP" sz="2800" baseline="-25000" dirty="0" smtClean="0">
                <a:solidFill>
                  <a:srgbClr val="FF0000"/>
                </a:solidFill>
              </a:rPr>
              <a:t>rep2</a:t>
            </a:r>
            <a:r>
              <a:rPr lang="ja-JP" altLang="en-US" sz="2800" dirty="0">
                <a:solidFill>
                  <a:srgbClr val="FF0000"/>
                </a:solidFill>
              </a:rPr>
              <a:t>フリーランニング</a:t>
            </a:r>
            <a:endParaRPr lang="en-US" altLang="ja-JP" sz="2800" dirty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（提案手法）</a:t>
            </a:r>
            <a:endParaRPr kumimoji="1" lang="ja-JP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1815752" y="1800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72233" y="3372773"/>
            <a:ext cx="45482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0000FF"/>
                </a:solidFill>
              </a:rPr>
              <a:t>コンスタント・クロック</a:t>
            </a:r>
            <a:endParaRPr lang="en-US" altLang="ja-JP" sz="2800" dirty="0">
              <a:solidFill>
                <a:srgbClr val="0000FF"/>
              </a:solidFill>
            </a:endParaRPr>
          </a:p>
          <a:p>
            <a:pPr algn="ctr"/>
            <a:r>
              <a:rPr lang="en-US" altLang="ja-JP" sz="2800" dirty="0" smtClean="0">
                <a:solidFill>
                  <a:srgbClr val="0000FF"/>
                </a:solidFill>
              </a:rPr>
              <a:t>f</a:t>
            </a:r>
            <a:r>
              <a:rPr lang="en-US" altLang="ja-JP" sz="2800" baseline="-25000" dirty="0" smtClean="0">
                <a:solidFill>
                  <a:srgbClr val="0000FF"/>
                </a:solidFill>
              </a:rPr>
              <a:t>rep1 </a:t>
            </a:r>
            <a:r>
              <a:rPr lang="en-US" altLang="ja-JP" sz="2800" dirty="0" smtClean="0">
                <a:solidFill>
                  <a:srgbClr val="0000FF"/>
                </a:solidFill>
              </a:rPr>
              <a:t>&amp; f</a:t>
            </a:r>
            <a:r>
              <a:rPr lang="en-US" altLang="ja-JP" sz="2800" baseline="-25000" dirty="0" smtClean="0">
                <a:solidFill>
                  <a:srgbClr val="0000FF"/>
                </a:solidFill>
              </a:rPr>
              <a:t>rep2</a:t>
            </a:r>
            <a:r>
              <a:rPr lang="en-US" altLang="ja-JP" sz="2800" dirty="0" smtClean="0">
                <a:solidFill>
                  <a:srgbClr val="0000FF"/>
                </a:solidFill>
              </a:rPr>
              <a:t> </a:t>
            </a:r>
            <a:r>
              <a:rPr lang="ja-JP" altLang="en-US" sz="2800" dirty="0" smtClean="0">
                <a:solidFill>
                  <a:srgbClr val="0000FF"/>
                </a:solidFill>
              </a:rPr>
              <a:t>独立制御</a:t>
            </a:r>
            <a:endParaRPr lang="en-US" altLang="ja-JP" sz="2800" dirty="0" smtClean="0">
              <a:solidFill>
                <a:srgbClr val="0000FF"/>
              </a:solidFill>
            </a:endParaRPr>
          </a:p>
          <a:p>
            <a:pPr algn="ctr"/>
            <a:r>
              <a:rPr lang="ja-JP" altLang="en-US" sz="2800" dirty="0" smtClean="0">
                <a:solidFill>
                  <a:srgbClr val="0000FF"/>
                </a:solidFill>
              </a:rPr>
              <a:t>（従来法）</a:t>
            </a:r>
            <a:endParaRPr lang="en-US" altLang="ja-JP" sz="2800" dirty="0">
              <a:solidFill>
                <a:srgbClr val="0000FF"/>
              </a:solidFill>
            </a:endParaRPr>
          </a:p>
        </p:txBody>
      </p:sp>
      <p:grpSp>
        <p:nvGrpSpPr>
          <p:cNvPr id="7" name="図形グループ 6"/>
          <p:cNvGrpSpPr/>
          <p:nvPr/>
        </p:nvGrpSpPr>
        <p:grpSpPr>
          <a:xfrm>
            <a:off x="221283" y="1419538"/>
            <a:ext cx="9505975" cy="1711220"/>
            <a:chOff x="154460" y="2479008"/>
            <a:chExt cx="9505975" cy="171122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82"/>
            <a:stretch/>
          </p:blipFill>
          <p:spPr>
            <a:xfrm>
              <a:off x="5191918" y="2479008"/>
              <a:ext cx="4468517" cy="1711220"/>
            </a:xfrm>
            <a:prstGeom prst="rect">
              <a:avLst/>
            </a:prstGeom>
          </p:spPr>
        </p:pic>
        <p:sp>
          <p:nvSpPr>
            <p:cNvPr id="25" name="テキスト ボックス 24"/>
            <p:cNvSpPr txBox="1"/>
            <p:nvPr/>
          </p:nvSpPr>
          <p:spPr>
            <a:xfrm>
              <a:off x="154460" y="2868568"/>
              <a:ext cx="47146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800" dirty="0" smtClean="0">
                  <a:solidFill>
                    <a:srgbClr val="00B050"/>
                  </a:solidFill>
                </a:rPr>
                <a:t>コンスタント・クロック</a:t>
              </a:r>
              <a:endParaRPr lang="en-US" altLang="ja-JP" sz="2800" dirty="0">
                <a:solidFill>
                  <a:srgbClr val="00B050"/>
                </a:solidFill>
              </a:endParaRPr>
            </a:p>
            <a:p>
              <a:pPr algn="ctr"/>
              <a:r>
                <a:rPr lang="en-US" altLang="ja-JP" sz="2800" dirty="0" smtClean="0">
                  <a:solidFill>
                    <a:srgbClr val="00B050"/>
                  </a:solidFill>
                </a:rPr>
                <a:t>f</a:t>
              </a:r>
              <a:r>
                <a:rPr lang="en-US" altLang="ja-JP" sz="2800" baseline="-25000" dirty="0" smtClean="0">
                  <a:solidFill>
                    <a:srgbClr val="00B050"/>
                  </a:solidFill>
                </a:rPr>
                <a:t>rep1</a:t>
              </a:r>
              <a:r>
                <a:rPr lang="en-US" altLang="ja-JP" sz="2800" dirty="0" smtClean="0">
                  <a:solidFill>
                    <a:srgbClr val="00B050"/>
                  </a:solidFill>
                </a:rPr>
                <a:t>&amp; f</a:t>
              </a:r>
              <a:r>
                <a:rPr lang="en-US" altLang="ja-JP" sz="2800" baseline="-25000" dirty="0" smtClean="0">
                  <a:solidFill>
                    <a:srgbClr val="00B050"/>
                  </a:solidFill>
                </a:rPr>
                <a:t>rep2</a:t>
              </a:r>
              <a:r>
                <a:rPr lang="en-US" altLang="ja-JP" sz="2800" dirty="0" smtClean="0">
                  <a:solidFill>
                    <a:srgbClr val="00B050"/>
                  </a:solidFill>
                </a:rPr>
                <a:t> </a:t>
              </a:r>
              <a:r>
                <a:rPr lang="ja-JP" altLang="en-US" sz="2800" dirty="0" smtClean="0">
                  <a:solidFill>
                    <a:srgbClr val="00B050"/>
                  </a:solidFill>
                </a:rPr>
                <a:t>フリーランニング</a:t>
              </a:r>
              <a:endParaRPr lang="en-US" altLang="ja-JP" sz="2800" dirty="0">
                <a:solidFill>
                  <a:srgbClr val="00B050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5774784" y="2666077"/>
              <a:ext cx="312243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endParaRPr kumimoji="1" lang="ja-JP" alt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9481584" y="6488668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10</a:t>
            </a:r>
            <a:endParaRPr kumimoji="1" lang="ja-JP" altLang="en-US" dirty="0"/>
          </a:p>
        </p:txBody>
      </p:sp>
      <p:grpSp>
        <p:nvGrpSpPr>
          <p:cNvPr id="6" name="図形グループ 5"/>
          <p:cNvGrpSpPr/>
          <p:nvPr/>
        </p:nvGrpSpPr>
        <p:grpSpPr>
          <a:xfrm>
            <a:off x="5756088" y="1938972"/>
            <a:ext cx="3538847" cy="809068"/>
            <a:chOff x="5803123" y="2192961"/>
            <a:chExt cx="3538847" cy="809068"/>
          </a:xfrm>
        </p:grpSpPr>
        <p:sp>
          <p:nvSpPr>
            <p:cNvPr id="9" name="円/楕円 8"/>
            <p:cNvSpPr/>
            <p:nvPr/>
          </p:nvSpPr>
          <p:spPr bwMode="auto">
            <a:xfrm>
              <a:off x="5803123" y="2607532"/>
              <a:ext cx="3538847" cy="394497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7022575" y="2192961"/>
              <a:ext cx="11751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rgbClr val="FF0000"/>
                  </a:solidFill>
                </a:rPr>
                <a:t>信号消滅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9"/>
          <a:stretch/>
        </p:blipFill>
        <p:spPr>
          <a:xfrm>
            <a:off x="5249334" y="3054675"/>
            <a:ext cx="4468518" cy="1827769"/>
          </a:xfrm>
          <a:prstGeom prst="rect">
            <a:avLst/>
          </a:prstGeom>
        </p:spPr>
      </p:pic>
      <p:grpSp>
        <p:nvGrpSpPr>
          <p:cNvPr id="17" name="図形グループ 16"/>
          <p:cNvGrpSpPr/>
          <p:nvPr/>
        </p:nvGrpSpPr>
        <p:grpSpPr>
          <a:xfrm>
            <a:off x="5832200" y="3290107"/>
            <a:ext cx="3453328" cy="2189821"/>
            <a:chOff x="5832200" y="3280700"/>
            <a:chExt cx="3453328" cy="2189821"/>
          </a:xfrm>
        </p:grpSpPr>
        <p:cxnSp>
          <p:nvCxnSpPr>
            <p:cNvPr id="14" name="直線コネクタ 13"/>
            <p:cNvCxnSpPr/>
            <p:nvPr/>
          </p:nvCxnSpPr>
          <p:spPr bwMode="auto">
            <a:xfrm>
              <a:off x="5841607" y="4999961"/>
              <a:ext cx="3431611" cy="0"/>
            </a:xfrm>
            <a:prstGeom prst="line">
              <a:avLst/>
            </a:prstGeom>
            <a:noFill/>
            <a:ln w="25400" cap="flat" cmpd="sng" algn="ctr">
              <a:solidFill>
                <a:srgbClr val="66006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フリーフォーム 11"/>
            <p:cNvSpPr/>
            <p:nvPr/>
          </p:nvSpPr>
          <p:spPr bwMode="auto">
            <a:xfrm>
              <a:off x="5832200" y="3280700"/>
              <a:ext cx="3453328" cy="96626"/>
            </a:xfrm>
            <a:custGeom>
              <a:avLst/>
              <a:gdLst>
                <a:gd name="connsiteX0" fmla="*/ 0 w 3228474"/>
                <a:gd name="connsiteY0" fmla="*/ 0 h 96626"/>
                <a:gd name="connsiteX1" fmla="*/ 360948 w 3228474"/>
                <a:gd name="connsiteY1" fmla="*/ 28074 h 96626"/>
                <a:gd name="connsiteX2" fmla="*/ 713874 w 3228474"/>
                <a:gd name="connsiteY2" fmla="*/ 88232 h 96626"/>
                <a:gd name="connsiteX3" fmla="*/ 1082843 w 3228474"/>
                <a:gd name="connsiteY3" fmla="*/ 68179 h 96626"/>
                <a:gd name="connsiteX4" fmla="*/ 1439779 w 3228474"/>
                <a:gd name="connsiteY4" fmla="*/ 12032 h 96626"/>
                <a:gd name="connsiteX5" fmla="*/ 1792706 w 3228474"/>
                <a:gd name="connsiteY5" fmla="*/ 32085 h 96626"/>
                <a:gd name="connsiteX6" fmla="*/ 2149643 w 3228474"/>
                <a:gd name="connsiteY6" fmla="*/ 96253 h 96626"/>
                <a:gd name="connsiteX7" fmla="*/ 2502569 w 3228474"/>
                <a:gd name="connsiteY7" fmla="*/ 60158 h 96626"/>
                <a:gd name="connsiteX8" fmla="*/ 2867527 w 3228474"/>
                <a:gd name="connsiteY8" fmla="*/ 20053 h 96626"/>
                <a:gd name="connsiteX9" fmla="*/ 3228474 w 3228474"/>
                <a:gd name="connsiteY9" fmla="*/ 32085 h 96626"/>
                <a:gd name="connsiteX10" fmla="*/ 3228474 w 3228474"/>
                <a:gd name="connsiteY10" fmla="*/ 32085 h 9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8474" h="96626">
                  <a:moveTo>
                    <a:pt x="0" y="0"/>
                  </a:moveTo>
                  <a:cubicBezTo>
                    <a:pt x="120984" y="6684"/>
                    <a:pt x="241969" y="13369"/>
                    <a:pt x="360948" y="28074"/>
                  </a:cubicBezTo>
                  <a:cubicBezTo>
                    <a:pt x="479927" y="42779"/>
                    <a:pt x="593558" y="81548"/>
                    <a:pt x="713874" y="88232"/>
                  </a:cubicBezTo>
                  <a:cubicBezTo>
                    <a:pt x="834190" y="94916"/>
                    <a:pt x="961859" y="80879"/>
                    <a:pt x="1082843" y="68179"/>
                  </a:cubicBezTo>
                  <a:cubicBezTo>
                    <a:pt x="1203827" y="55479"/>
                    <a:pt x="1321469" y="18048"/>
                    <a:pt x="1439779" y="12032"/>
                  </a:cubicBezTo>
                  <a:cubicBezTo>
                    <a:pt x="1558089" y="6016"/>
                    <a:pt x="1674395" y="18048"/>
                    <a:pt x="1792706" y="32085"/>
                  </a:cubicBezTo>
                  <a:cubicBezTo>
                    <a:pt x="1911017" y="46122"/>
                    <a:pt x="2031333" y="91574"/>
                    <a:pt x="2149643" y="96253"/>
                  </a:cubicBezTo>
                  <a:cubicBezTo>
                    <a:pt x="2267953" y="100932"/>
                    <a:pt x="2502569" y="60158"/>
                    <a:pt x="2502569" y="60158"/>
                  </a:cubicBezTo>
                  <a:cubicBezTo>
                    <a:pt x="2622216" y="47458"/>
                    <a:pt x="2746543" y="24732"/>
                    <a:pt x="2867527" y="20053"/>
                  </a:cubicBezTo>
                  <a:lnTo>
                    <a:pt x="3228474" y="32085"/>
                  </a:lnTo>
                  <a:lnTo>
                    <a:pt x="3228474" y="32085"/>
                  </a:lnTo>
                </a:path>
              </a:pathLst>
            </a:custGeom>
            <a:noFill/>
            <a:ln w="25400" cap="flat" cmpd="sng" algn="ctr">
              <a:solidFill>
                <a:srgbClr val="660066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7241893" y="3491050"/>
              <a:ext cx="1800493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</a:rPr>
                <a:t>ピークが不安定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7449047" y="5101189"/>
              <a:ext cx="1639548" cy="369332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rgbClr val="FFFFFF"/>
                  </a:solidFill>
                </a:rPr>
                <a:t>ピーク</a:t>
              </a:r>
              <a:r>
                <a:rPr lang="ja-JP" altLang="en-US" dirty="0" smtClean="0">
                  <a:solidFill>
                    <a:srgbClr val="FFFFFF"/>
                  </a:solidFill>
                </a:rPr>
                <a:t>が一定</a:t>
              </a:r>
              <a:endParaRPr kumimoji="1" lang="ja-JP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1" name="テキスト ボックス 20"/>
          <p:cNvSpPr txBox="1"/>
          <p:nvPr/>
        </p:nvSpPr>
        <p:spPr>
          <a:xfrm>
            <a:off x="8657368" y="6467371"/>
            <a:ext cx="9162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Time [ns]</a:t>
            </a:r>
            <a:endParaRPr kumimoji="1" lang="ja-JP" altLang="en-US" sz="1400" dirty="0"/>
          </a:p>
        </p:txBody>
      </p:sp>
      <p:sp>
        <p:nvSpPr>
          <p:cNvPr id="23" name="テキスト ボックス 22"/>
          <p:cNvSpPr txBox="1"/>
          <p:nvPr/>
        </p:nvSpPr>
        <p:spPr>
          <a:xfrm rot="16200000">
            <a:off x="4275576" y="2122190"/>
            <a:ext cx="1651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Electric field [a. u.]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4269714" y="3768740"/>
            <a:ext cx="1651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Electric field [a. u.]</a:t>
            </a:r>
            <a:endParaRPr kumimoji="1" lang="ja-JP" altLang="en-US" sz="1400" dirty="0"/>
          </a:p>
        </p:txBody>
      </p:sp>
      <p:sp>
        <p:nvSpPr>
          <p:cNvPr id="28" name="テキスト ボックス 27"/>
          <p:cNvSpPr txBox="1"/>
          <p:nvPr/>
        </p:nvSpPr>
        <p:spPr>
          <a:xfrm rot="16200000">
            <a:off x="4279121" y="5445859"/>
            <a:ext cx="16514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400" dirty="0" smtClean="0"/>
              <a:t>Electric field [a. u.]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6628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5" t="3972" r="6663" b="14801"/>
          <a:stretch/>
        </p:blipFill>
        <p:spPr>
          <a:xfrm>
            <a:off x="226738" y="1788352"/>
            <a:ext cx="4740374" cy="30409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0519" y="362460"/>
            <a:ext cx="9924814" cy="720080"/>
          </a:xfrm>
        </p:spPr>
        <p:txBody>
          <a:bodyPr/>
          <a:lstStyle/>
          <a:p>
            <a:r>
              <a:rPr kumimoji="1" lang="ja-JP" altLang="en-US" dirty="0" smtClean="0"/>
              <a:t>実験結果</a:t>
            </a:r>
            <a:r>
              <a:rPr kumimoji="1" lang="en-US" altLang="ja-JP" dirty="0" smtClean="0"/>
              <a:t>②</a:t>
            </a:r>
            <a:r>
              <a:rPr kumimoji="1" lang="ja-JP" altLang="en-US" dirty="0" smtClean="0"/>
              <a:t>　</a:t>
            </a:r>
            <a:r>
              <a:rPr kumimoji="1" lang="en-US" altLang="ja-JP" dirty="0" smtClean="0"/>
              <a:t>THz</a:t>
            </a:r>
            <a:r>
              <a:rPr kumimoji="1" lang="ja-JP" altLang="en-US" dirty="0" smtClean="0"/>
              <a:t>コム・スペクトル</a:t>
            </a:r>
            <a:endParaRPr kumimoji="1" lang="ja-JP" altLang="en-US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401272" y="4729463"/>
            <a:ext cx="2573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[THz]</a:t>
            </a:r>
            <a:endParaRPr kumimoji="1"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8" t="4666" r="6266" b="12251"/>
          <a:stretch/>
        </p:blipFill>
        <p:spPr>
          <a:xfrm>
            <a:off x="5051778" y="1851538"/>
            <a:ext cx="4798627" cy="2977739"/>
          </a:xfrm>
          <a:prstGeom prst="rect">
            <a:avLst/>
          </a:prstGeom>
        </p:spPr>
      </p:pic>
      <p:cxnSp>
        <p:nvCxnSpPr>
          <p:cNvPr id="22" name="直線コネクタ 21"/>
          <p:cNvCxnSpPr/>
          <p:nvPr/>
        </p:nvCxnSpPr>
        <p:spPr>
          <a:xfrm>
            <a:off x="5680953" y="4098195"/>
            <a:ext cx="4163438" cy="0"/>
          </a:xfrm>
          <a:prstGeom prst="line">
            <a:avLst/>
          </a:prstGeom>
          <a:ln w="666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725506" y="4060178"/>
            <a:ext cx="209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noise floor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6" t="2922" r="5288" b="13553"/>
          <a:stretch/>
        </p:blipFill>
        <p:spPr>
          <a:xfrm>
            <a:off x="4700525" y="4926343"/>
            <a:ext cx="3490952" cy="1927246"/>
          </a:xfrm>
          <a:prstGeom prst="rect">
            <a:avLst/>
          </a:prstGeom>
        </p:spPr>
      </p:pic>
      <p:cxnSp>
        <p:nvCxnSpPr>
          <p:cNvPr id="18" name="直線矢印コネクタ 17"/>
          <p:cNvCxnSpPr/>
          <p:nvPr/>
        </p:nvCxnSpPr>
        <p:spPr bwMode="auto">
          <a:xfrm>
            <a:off x="6283332" y="5685167"/>
            <a:ext cx="277235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9" name="テキスト ボックス 18"/>
          <p:cNvSpPr txBox="1"/>
          <p:nvPr/>
        </p:nvSpPr>
        <p:spPr>
          <a:xfrm>
            <a:off x="6202351" y="5327676"/>
            <a:ext cx="528441" cy="32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f</a:t>
            </a:r>
            <a:r>
              <a:rPr kumimoji="1" lang="en-US" altLang="ja-JP" sz="1600" baseline="-25000" dirty="0" err="1" smtClean="0"/>
              <a:t>rep</a:t>
            </a:r>
            <a:endParaRPr kumimoji="1" lang="ja-JP" altLang="en-US" sz="1600" baseline="-25000" dirty="0"/>
          </a:p>
        </p:txBody>
      </p:sp>
      <p:sp>
        <p:nvSpPr>
          <p:cNvPr id="20" name="正方形/長方形 19"/>
          <p:cNvSpPr/>
          <p:nvPr/>
        </p:nvSpPr>
        <p:spPr>
          <a:xfrm>
            <a:off x="4688320" y="4932575"/>
            <a:ext cx="3520041" cy="1886363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 rot="16200000">
            <a:off x="-897940" y="2901359"/>
            <a:ext cx="202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Amplitude [</a:t>
            </a:r>
            <a:r>
              <a:rPr kumimoji="1" lang="en-US" altLang="ja-JP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a.u</a:t>
            </a:r>
            <a:r>
              <a:rPr kumimoji="1" lang="en-US" altLang="ja-JP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.]</a:t>
            </a:r>
            <a:endParaRPr kumimoji="1" lang="ja-JP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線コネクタ 24"/>
          <p:cNvCxnSpPr/>
          <p:nvPr/>
        </p:nvCxnSpPr>
        <p:spPr>
          <a:xfrm>
            <a:off x="746604" y="4098195"/>
            <a:ext cx="4447966" cy="0"/>
          </a:xfrm>
          <a:prstGeom prst="line">
            <a:avLst/>
          </a:prstGeom>
          <a:ln w="666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979340" y="4060178"/>
            <a:ext cx="209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noise floor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1778322" y="2122124"/>
            <a:ext cx="377457" cy="2592288"/>
          </a:xfrm>
          <a:prstGeom prst="ellipse">
            <a:avLst/>
          </a:prstGeom>
          <a:noFill/>
          <a:ln w="444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5" t="2984" r="4878" b="14536"/>
          <a:stretch/>
        </p:blipFill>
        <p:spPr>
          <a:xfrm>
            <a:off x="560512" y="4941882"/>
            <a:ext cx="3485319" cy="1887982"/>
          </a:xfrm>
          <a:prstGeom prst="rect">
            <a:avLst/>
          </a:prstGeom>
        </p:spPr>
      </p:pic>
      <p:cxnSp>
        <p:nvCxnSpPr>
          <p:cNvPr id="55" name="直線コネクタ 54"/>
          <p:cNvCxnSpPr/>
          <p:nvPr/>
        </p:nvCxnSpPr>
        <p:spPr>
          <a:xfrm>
            <a:off x="1979340" y="4729463"/>
            <a:ext cx="2066491" cy="19423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 flipH="1">
            <a:off x="560514" y="4729463"/>
            <a:ext cx="1406536" cy="22236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正方形/長方形 59"/>
          <p:cNvSpPr/>
          <p:nvPr/>
        </p:nvSpPr>
        <p:spPr>
          <a:xfrm>
            <a:off x="560513" y="4923693"/>
            <a:ext cx="3485318" cy="1906172"/>
          </a:xfrm>
          <a:prstGeom prst="rect">
            <a:avLst/>
          </a:prstGeom>
          <a:noFill/>
          <a:ln w="476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8" name="直線矢印コネクタ 57"/>
          <p:cNvCxnSpPr/>
          <p:nvPr/>
        </p:nvCxnSpPr>
        <p:spPr bwMode="auto">
          <a:xfrm>
            <a:off x="2132261" y="5732898"/>
            <a:ext cx="29622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59" name="テキスト ボックス 58"/>
          <p:cNvSpPr txBox="1"/>
          <p:nvPr/>
        </p:nvSpPr>
        <p:spPr>
          <a:xfrm>
            <a:off x="2052810" y="5372275"/>
            <a:ext cx="528441" cy="32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f</a:t>
            </a:r>
            <a:r>
              <a:rPr kumimoji="1" lang="en-US" altLang="ja-JP" sz="1600" baseline="-25000" dirty="0" err="1" smtClean="0"/>
              <a:t>rep</a:t>
            </a:r>
            <a:endParaRPr kumimoji="1" lang="ja-JP" altLang="en-US" sz="1600" baseline="-25000" dirty="0"/>
          </a:p>
        </p:txBody>
      </p:sp>
      <p:sp>
        <p:nvSpPr>
          <p:cNvPr id="40" name="円/楕円 39"/>
          <p:cNvSpPr/>
          <p:nvPr/>
        </p:nvSpPr>
        <p:spPr>
          <a:xfrm>
            <a:off x="6663374" y="2122124"/>
            <a:ext cx="377457" cy="2592288"/>
          </a:xfrm>
          <a:prstGeom prst="ellipse">
            <a:avLst/>
          </a:prstGeom>
          <a:noFill/>
          <a:ln w="4445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直線コネクタ 40"/>
          <p:cNvCxnSpPr>
            <a:stCxn id="40" idx="4"/>
          </p:cNvCxnSpPr>
          <p:nvPr/>
        </p:nvCxnSpPr>
        <p:spPr>
          <a:xfrm>
            <a:off x="6852103" y="4714412"/>
            <a:ext cx="1356252" cy="23741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>
            <a:stCxn id="40" idx="4"/>
          </p:cNvCxnSpPr>
          <p:nvPr/>
        </p:nvCxnSpPr>
        <p:spPr>
          <a:xfrm flipH="1">
            <a:off x="4700526" y="4714412"/>
            <a:ext cx="2151577" cy="237417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/>
          <p:cNvSpPr/>
          <p:nvPr/>
        </p:nvSpPr>
        <p:spPr>
          <a:xfrm>
            <a:off x="538318" y="946675"/>
            <a:ext cx="47694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600" dirty="0">
                <a:solidFill>
                  <a:srgbClr val="0000FF"/>
                </a:solidFill>
              </a:rPr>
              <a:t>コンスタント・クロック</a:t>
            </a:r>
            <a:endParaRPr lang="en-US" altLang="ja-JP" sz="2600" dirty="0">
              <a:solidFill>
                <a:srgbClr val="0000FF"/>
              </a:solidFill>
            </a:endParaRPr>
          </a:p>
          <a:p>
            <a:pPr algn="ctr"/>
            <a:r>
              <a:rPr lang="en-US" altLang="ja-JP" sz="2600" dirty="0">
                <a:solidFill>
                  <a:srgbClr val="0000FF"/>
                </a:solidFill>
              </a:rPr>
              <a:t>f</a:t>
            </a:r>
            <a:r>
              <a:rPr lang="en-US" altLang="ja-JP" sz="2600" baseline="-25000" dirty="0">
                <a:solidFill>
                  <a:srgbClr val="0000FF"/>
                </a:solidFill>
              </a:rPr>
              <a:t>rep1 </a:t>
            </a:r>
            <a:r>
              <a:rPr lang="en-US" altLang="ja-JP" sz="2600" dirty="0">
                <a:solidFill>
                  <a:srgbClr val="0000FF"/>
                </a:solidFill>
              </a:rPr>
              <a:t>&amp; f</a:t>
            </a:r>
            <a:r>
              <a:rPr lang="en-US" altLang="ja-JP" sz="2600" baseline="-25000" dirty="0">
                <a:solidFill>
                  <a:srgbClr val="0000FF"/>
                </a:solidFill>
              </a:rPr>
              <a:t>rep2</a:t>
            </a:r>
            <a:r>
              <a:rPr lang="en-US" altLang="ja-JP" sz="2600" dirty="0">
                <a:solidFill>
                  <a:srgbClr val="0000FF"/>
                </a:solidFill>
              </a:rPr>
              <a:t> </a:t>
            </a:r>
            <a:r>
              <a:rPr lang="ja-JP" altLang="en-US" sz="2600" dirty="0">
                <a:solidFill>
                  <a:srgbClr val="0000FF"/>
                </a:solidFill>
              </a:rPr>
              <a:t>独立</a:t>
            </a:r>
            <a:r>
              <a:rPr lang="ja-JP" altLang="en-US" sz="2600" dirty="0" smtClean="0">
                <a:solidFill>
                  <a:srgbClr val="0000FF"/>
                </a:solidFill>
              </a:rPr>
              <a:t>制御（従来法）</a:t>
            </a:r>
            <a:endParaRPr lang="en-US" altLang="ja-JP" sz="2600" dirty="0">
              <a:solidFill>
                <a:srgbClr val="0000FF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239895" y="950842"/>
            <a:ext cx="46802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600" dirty="0" smtClean="0">
                <a:solidFill>
                  <a:srgbClr val="FF0000"/>
                </a:solidFill>
              </a:rPr>
              <a:t>アダプティブ</a:t>
            </a:r>
            <a:r>
              <a:rPr lang="ja-JP" altLang="en-US" sz="2600" dirty="0">
                <a:solidFill>
                  <a:srgbClr val="FF0000"/>
                </a:solidFill>
              </a:rPr>
              <a:t>・クロック</a:t>
            </a:r>
            <a:endParaRPr lang="en-US" altLang="ja-JP" sz="26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600" dirty="0">
                <a:solidFill>
                  <a:srgbClr val="FF0000"/>
                </a:solidFill>
              </a:rPr>
              <a:t>f</a:t>
            </a:r>
            <a:r>
              <a:rPr lang="en-US" altLang="ja-JP" sz="2600" baseline="-25000" dirty="0">
                <a:solidFill>
                  <a:srgbClr val="FF0000"/>
                </a:solidFill>
              </a:rPr>
              <a:t>rep1 </a:t>
            </a:r>
            <a:r>
              <a:rPr lang="en-US" altLang="ja-JP" sz="2600" dirty="0">
                <a:solidFill>
                  <a:srgbClr val="FF0000"/>
                </a:solidFill>
              </a:rPr>
              <a:t>&amp; f</a:t>
            </a:r>
            <a:r>
              <a:rPr lang="en-US" altLang="ja-JP" sz="2600" baseline="-25000" dirty="0">
                <a:solidFill>
                  <a:srgbClr val="FF0000"/>
                </a:solidFill>
              </a:rPr>
              <a:t>rep2</a:t>
            </a:r>
            <a:r>
              <a:rPr lang="ja-JP" altLang="en-US" sz="2600" dirty="0" smtClean="0">
                <a:solidFill>
                  <a:srgbClr val="FF0000"/>
                </a:solidFill>
              </a:rPr>
              <a:t>フリーランニング</a:t>
            </a:r>
            <a:endParaRPr lang="ja-JP" alt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5051778" y="5069676"/>
            <a:ext cx="3000981" cy="1749262"/>
          </a:xfrm>
          <a:prstGeom prst="ellipse">
            <a:avLst/>
          </a:prstGeom>
          <a:noFill/>
          <a:ln w="28575" cap="flat" cmpd="sng" algn="ctr">
            <a:solidFill>
              <a:srgbClr val="008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rgbClr val="008000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9481813" y="6488668"/>
            <a:ext cx="424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09897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テキスト ボックス 54"/>
          <p:cNvSpPr txBox="1"/>
          <p:nvPr/>
        </p:nvSpPr>
        <p:spPr>
          <a:xfrm>
            <a:off x="0" y="1239592"/>
            <a:ext cx="530948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ja-JP" altLang="en-US" sz="2400" dirty="0" smtClean="0"/>
              <a:t>アセトニトリル</a:t>
            </a:r>
            <a:r>
              <a:rPr kumimoji="1" lang="en-US" altLang="ja-JP" sz="2400" dirty="0" smtClean="0"/>
              <a:t> (CH</a:t>
            </a:r>
            <a:r>
              <a:rPr kumimoji="1" lang="en-US" altLang="ja-JP" sz="2400" baseline="-25000" dirty="0" smtClean="0"/>
              <a:t>3</a:t>
            </a:r>
            <a:r>
              <a:rPr kumimoji="1" lang="en-US" altLang="ja-JP" sz="2400" dirty="0" smtClean="0"/>
              <a:t>CN)</a:t>
            </a:r>
          </a:p>
          <a:p>
            <a:pPr marL="800100" lvl="1" indent="-342900">
              <a:buFont typeface="ヒラギノ角ゴ ProN W3"/>
              <a:buChar char="ー"/>
            </a:pPr>
            <a:r>
              <a:rPr lang="en-US" altLang="ja-JP" sz="2000" dirty="0" smtClean="0">
                <a:cs typeface="Arial Unicode MS" pitchFamily="34" charset="-120"/>
              </a:rPr>
              <a:t>VOC</a:t>
            </a:r>
            <a:r>
              <a:rPr lang="ja-JP" altLang="en-US" sz="2000" dirty="0" smtClean="0">
                <a:latin typeface="+mj-ea"/>
                <a:cs typeface="Arial Unicode MS" pitchFamily="34" charset="-120"/>
              </a:rPr>
              <a:t>ガスの一種、星間分子</a:t>
            </a:r>
            <a:endParaRPr lang="en-US" altLang="ja-JP" sz="2000" dirty="0" smtClean="0">
              <a:latin typeface="+mj-ea"/>
              <a:cs typeface="Arial Unicode MS" pitchFamily="34" charset="-120"/>
            </a:endParaRPr>
          </a:p>
          <a:p>
            <a:pPr marL="800100" lvl="1" indent="-342900">
              <a:buFont typeface="ヒラギノ角ゴ ProN W3"/>
              <a:buChar char="ー"/>
            </a:pPr>
            <a:r>
              <a:rPr lang="ja-JP" altLang="en-US" sz="2000" dirty="0" smtClean="0">
                <a:latin typeface="+mj-ea"/>
                <a:cs typeface="Arial Unicode MS" pitchFamily="34" charset="-120"/>
              </a:rPr>
              <a:t>対称</a:t>
            </a:r>
            <a:r>
              <a:rPr lang="ja-JP" altLang="en-US" sz="2000" dirty="0">
                <a:latin typeface="+mj-ea"/>
                <a:cs typeface="Arial Unicode MS" pitchFamily="34" charset="-120"/>
              </a:rPr>
              <a:t>コマ型</a:t>
            </a:r>
            <a:r>
              <a:rPr lang="ja-JP" altLang="en-US" sz="2000" dirty="0" smtClean="0">
                <a:latin typeface="+mj-ea"/>
                <a:cs typeface="Arial Unicode MS" pitchFamily="34" charset="-120"/>
              </a:rPr>
              <a:t>分子</a:t>
            </a:r>
            <a:endParaRPr lang="en-US" altLang="ja-JP" sz="2000" dirty="0" smtClean="0">
              <a:latin typeface="+mj-ea"/>
              <a:cs typeface="Arial Unicode MS" pitchFamily="34" charset="-120"/>
            </a:endParaRPr>
          </a:p>
          <a:p>
            <a:pPr marL="800100" lvl="1" indent="-342900" algn="just">
              <a:buFont typeface="ヒラギノ角ゴ ProN W3"/>
              <a:buChar char="ー"/>
            </a:pPr>
            <a:r>
              <a:rPr lang="ja-JP" altLang="en-US" sz="2000" dirty="0" smtClean="0">
                <a:latin typeface="+mj-ea"/>
                <a:cs typeface="Arial Unicode MS" pitchFamily="34" charset="-120"/>
              </a:rPr>
              <a:t>回転</a:t>
            </a:r>
            <a:r>
              <a:rPr lang="ja-JP" altLang="en-US" sz="2000" dirty="0">
                <a:latin typeface="+mj-ea"/>
                <a:cs typeface="Arial Unicode MS" pitchFamily="34" charset="-120"/>
              </a:rPr>
              <a:t>遷移による吸収線</a:t>
            </a:r>
            <a:r>
              <a:rPr lang="ja-JP" altLang="en-US" sz="2000" dirty="0" smtClean="0">
                <a:latin typeface="+mj-ea"/>
                <a:cs typeface="Arial Unicode MS" pitchFamily="34" charset="-120"/>
              </a:rPr>
              <a:t>が回転係数</a:t>
            </a:r>
            <a:r>
              <a:rPr lang="en-US" altLang="ja-JP" sz="2000" dirty="0">
                <a:latin typeface="+mj-ea"/>
                <a:cs typeface="Arial Unicode MS" pitchFamily="34" charset="-120"/>
              </a:rPr>
              <a:t>(B=9.2GHz)2</a:t>
            </a:r>
            <a:r>
              <a:rPr lang="ja-JP" altLang="en-US" sz="2000" dirty="0" smtClean="0">
                <a:latin typeface="+mj-ea"/>
                <a:cs typeface="Arial Unicode MS" pitchFamily="34" charset="-120"/>
              </a:rPr>
              <a:t>倍で</a:t>
            </a:r>
            <a:r>
              <a:rPr lang="ja-JP" altLang="en-US" sz="2000" dirty="0">
                <a:latin typeface="+mj-ea"/>
                <a:cs typeface="Arial Unicode MS" pitchFamily="34" charset="-120"/>
              </a:rPr>
              <a:t>等間隔に</a:t>
            </a:r>
            <a:r>
              <a:rPr lang="ja-JP" altLang="en-US" sz="2000" dirty="0" smtClean="0">
                <a:latin typeface="+mj-ea"/>
                <a:cs typeface="Arial Unicode MS" pitchFamily="34" charset="-120"/>
              </a:rPr>
              <a:t>現れる</a:t>
            </a:r>
            <a:endParaRPr kumimoji="1" lang="en-US" altLang="ja-JP" sz="2000" dirty="0" smtClean="0"/>
          </a:p>
        </p:txBody>
      </p:sp>
      <p:sp>
        <p:nvSpPr>
          <p:cNvPr id="56" name="タイトル 1"/>
          <p:cNvSpPr>
            <a:spLocks noGrp="1"/>
          </p:cNvSpPr>
          <p:nvPr>
            <p:ph type="title"/>
          </p:nvPr>
        </p:nvSpPr>
        <p:spPr>
          <a:xfrm>
            <a:off x="1025043" y="174109"/>
            <a:ext cx="8364309" cy="1077210"/>
          </a:xfrm>
        </p:spPr>
        <p:txBody>
          <a:bodyPr/>
          <a:lstStyle/>
          <a:p>
            <a:r>
              <a:rPr kumimoji="1" lang="ja-JP" altLang="en-US" sz="3600" dirty="0" smtClean="0"/>
              <a:t>実験結果</a:t>
            </a:r>
            <a:r>
              <a:rPr kumimoji="1" lang="en-US" altLang="ja-JP" sz="3600" dirty="0" smtClean="0"/>
              <a:t>③</a:t>
            </a:r>
            <a:r>
              <a:rPr kumimoji="1" lang="ja-JP" altLang="en-US" sz="3600" dirty="0" smtClean="0"/>
              <a:t>　</a:t>
            </a:r>
            <a:r>
              <a:rPr lang="ja-JP" altLang="en-US" sz="3600" dirty="0" smtClean="0"/>
              <a:t>ガス分光への応用</a:t>
            </a:r>
            <a:endParaRPr kumimoji="1" lang="ja-JP" altLang="en-US" sz="3600" dirty="0"/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6475894" y="6339604"/>
            <a:ext cx="235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[THz]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0" t="3870" r="6868" b="14468"/>
          <a:stretch/>
        </p:blipFill>
        <p:spPr>
          <a:xfrm>
            <a:off x="5522090" y="4061448"/>
            <a:ext cx="4119305" cy="2395439"/>
          </a:xfrm>
          <a:prstGeom prst="rect">
            <a:avLst/>
          </a:prstGeom>
        </p:spPr>
      </p:pic>
      <p:grpSp>
        <p:nvGrpSpPr>
          <p:cNvPr id="6" name="グループ化 5"/>
          <p:cNvGrpSpPr/>
          <p:nvPr/>
        </p:nvGrpSpPr>
        <p:grpSpPr>
          <a:xfrm>
            <a:off x="5990651" y="4417355"/>
            <a:ext cx="1153374" cy="970755"/>
            <a:chOff x="5197503" y="2921384"/>
            <a:chExt cx="1472228" cy="1239124"/>
          </a:xfrm>
        </p:grpSpPr>
        <p:sp>
          <p:nvSpPr>
            <p:cNvPr id="41" name="テキスト ボックス 40"/>
            <p:cNvSpPr txBox="1"/>
            <p:nvPr/>
          </p:nvSpPr>
          <p:spPr>
            <a:xfrm>
              <a:off x="5197503" y="2921384"/>
              <a:ext cx="1472228" cy="432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18.4 GHz</a:t>
              </a:r>
              <a:endPara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3" name="直線コネクタ 42"/>
            <p:cNvCxnSpPr/>
            <p:nvPr/>
          </p:nvCxnSpPr>
          <p:spPr bwMode="auto">
            <a:xfrm flipV="1">
              <a:off x="5744846" y="3314990"/>
              <a:ext cx="0" cy="79472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線コネクタ 43"/>
            <p:cNvCxnSpPr/>
            <p:nvPr/>
          </p:nvCxnSpPr>
          <p:spPr bwMode="auto">
            <a:xfrm flipV="1">
              <a:off x="5863944" y="3314989"/>
              <a:ext cx="0" cy="845519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直線矢印コネクタ 49"/>
            <p:cNvCxnSpPr/>
            <p:nvPr/>
          </p:nvCxnSpPr>
          <p:spPr bwMode="auto">
            <a:xfrm>
              <a:off x="5346272" y="3478971"/>
              <a:ext cx="398575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2" name="直線矢印コネクタ 51"/>
            <p:cNvCxnSpPr/>
            <p:nvPr/>
          </p:nvCxnSpPr>
          <p:spPr bwMode="auto">
            <a:xfrm flipH="1">
              <a:off x="5854405" y="3478971"/>
              <a:ext cx="398575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" name="角丸四角形 1"/>
          <p:cNvSpPr/>
          <p:nvPr/>
        </p:nvSpPr>
        <p:spPr bwMode="auto">
          <a:xfrm>
            <a:off x="5183621" y="3455696"/>
            <a:ext cx="4612869" cy="3262647"/>
          </a:xfrm>
          <a:prstGeom prst="roundRect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482725" y="4044729"/>
            <a:ext cx="4443650" cy="2438504"/>
            <a:chOff x="56456" y="4061448"/>
            <a:chExt cx="4443650" cy="2438504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87" t="3971" r="7454" b="15203"/>
            <a:stretch/>
          </p:blipFill>
          <p:spPr>
            <a:xfrm>
              <a:off x="398782" y="4061448"/>
              <a:ext cx="4101324" cy="2438504"/>
            </a:xfrm>
            <a:prstGeom prst="rect">
              <a:avLst/>
            </a:prstGeom>
          </p:spPr>
        </p:pic>
        <p:grpSp>
          <p:nvGrpSpPr>
            <p:cNvPr id="63" name="グループ化 62"/>
            <p:cNvGrpSpPr/>
            <p:nvPr/>
          </p:nvGrpSpPr>
          <p:grpSpPr>
            <a:xfrm>
              <a:off x="945588" y="4480893"/>
              <a:ext cx="1056412" cy="1046998"/>
              <a:chOff x="599683" y="4406173"/>
              <a:chExt cx="1348463" cy="1336443"/>
            </a:xfrm>
          </p:grpSpPr>
          <p:sp>
            <p:nvSpPr>
              <p:cNvPr id="58" name="テキスト ボックス 57"/>
              <p:cNvSpPr txBox="1"/>
              <p:nvPr/>
            </p:nvSpPr>
            <p:spPr>
              <a:xfrm>
                <a:off x="599683" y="4406173"/>
                <a:ext cx="1348463" cy="4321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18.4 GHz</a:t>
                </a:r>
                <a:endParaRPr kumimoji="1" lang="ja-JP" alt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9" name="直線コネクタ 58"/>
              <p:cNvCxnSpPr/>
              <p:nvPr/>
            </p:nvCxnSpPr>
            <p:spPr bwMode="auto">
              <a:xfrm flipV="1">
                <a:off x="1148398" y="4787217"/>
                <a:ext cx="0" cy="79472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直線コネクタ 59"/>
              <p:cNvCxnSpPr/>
              <p:nvPr/>
            </p:nvCxnSpPr>
            <p:spPr bwMode="auto">
              <a:xfrm flipV="1">
                <a:off x="1248324" y="4787217"/>
                <a:ext cx="0" cy="955399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直線矢印コネクタ 60"/>
              <p:cNvCxnSpPr/>
              <p:nvPr/>
            </p:nvCxnSpPr>
            <p:spPr bwMode="auto">
              <a:xfrm>
                <a:off x="749824" y="4951198"/>
                <a:ext cx="398575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2" name="直線矢印コネクタ 61"/>
              <p:cNvCxnSpPr/>
              <p:nvPr/>
            </p:nvCxnSpPr>
            <p:spPr bwMode="auto">
              <a:xfrm flipH="1">
                <a:off x="1253075" y="4951198"/>
                <a:ext cx="398575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pic>
          <p:nvPicPr>
            <p:cNvPr id="29" name="図 2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6" t="3870" r="88988" b="14468"/>
            <a:stretch/>
          </p:blipFill>
          <p:spPr>
            <a:xfrm>
              <a:off x="56456" y="4316200"/>
              <a:ext cx="264502" cy="2106910"/>
            </a:xfrm>
            <a:prstGeom prst="rect">
              <a:avLst/>
            </a:prstGeom>
          </p:spPr>
        </p:pic>
      </p:grpSp>
      <p:sp>
        <p:nvSpPr>
          <p:cNvPr id="33" name="テキスト ボックス 32"/>
          <p:cNvSpPr txBox="1"/>
          <p:nvPr/>
        </p:nvSpPr>
        <p:spPr>
          <a:xfrm>
            <a:off x="5967416" y="3432069"/>
            <a:ext cx="3510132" cy="707886"/>
          </a:xfrm>
          <a:prstGeom prst="rect">
            <a:avLst/>
          </a:prstGeom>
          <a:noFill/>
          <a:ln w="412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FF0000"/>
                </a:solidFill>
              </a:rPr>
              <a:t>アダプティブ</a:t>
            </a:r>
            <a:r>
              <a:rPr lang="ja-JP" altLang="en-US" sz="2000" dirty="0">
                <a:solidFill>
                  <a:srgbClr val="FF0000"/>
                </a:solidFill>
              </a:rPr>
              <a:t>・クロック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algn="ctr"/>
            <a:r>
              <a:rPr lang="en-US" altLang="ja-JP" sz="2000" dirty="0">
                <a:solidFill>
                  <a:srgbClr val="FF0000"/>
                </a:solidFill>
              </a:rPr>
              <a:t>f</a:t>
            </a:r>
            <a:r>
              <a:rPr lang="en-US" altLang="ja-JP" sz="2000" baseline="-25000" dirty="0">
                <a:solidFill>
                  <a:srgbClr val="FF0000"/>
                </a:solidFill>
              </a:rPr>
              <a:t>rep1 </a:t>
            </a:r>
            <a:r>
              <a:rPr lang="en-US" altLang="ja-JP" sz="2000" dirty="0">
                <a:solidFill>
                  <a:srgbClr val="FF0000"/>
                </a:solidFill>
              </a:rPr>
              <a:t>&amp; f</a:t>
            </a:r>
            <a:r>
              <a:rPr lang="en-US" altLang="ja-JP" sz="2000" baseline="-25000" dirty="0">
                <a:solidFill>
                  <a:srgbClr val="FF0000"/>
                </a:solidFill>
              </a:rPr>
              <a:t>rep2</a:t>
            </a:r>
            <a:r>
              <a:rPr lang="ja-JP" altLang="en-US" sz="2000" dirty="0">
                <a:solidFill>
                  <a:srgbClr val="FF0000"/>
                </a:solidFill>
              </a:rPr>
              <a:t>フリーランニング</a:t>
            </a:r>
            <a:endParaRPr lang="ja-JP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グループ化 14"/>
          <p:cNvGrpSpPr/>
          <p:nvPr/>
        </p:nvGrpSpPr>
        <p:grpSpPr>
          <a:xfrm>
            <a:off x="5673080" y="1065799"/>
            <a:ext cx="3800935" cy="2322702"/>
            <a:chOff x="4791461" y="1785370"/>
            <a:chExt cx="4246106" cy="2968352"/>
          </a:xfrm>
        </p:grpSpPr>
        <p:pic>
          <p:nvPicPr>
            <p:cNvPr id="38" name="図 3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43" t="4513" r="6707" b="11109"/>
            <a:stretch/>
          </p:blipFill>
          <p:spPr>
            <a:xfrm>
              <a:off x="4791461" y="1785370"/>
              <a:ext cx="4246106" cy="2968352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5841819" y="1855747"/>
              <a:ext cx="25675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/>
                <a:t>NASA database</a:t>
              </a:r>
              <a:endParaRPr kumimoji="1" lang="ja-JP" altLang="en-US" dirty="0"/>
            </a:p>
          </p:txBody>
        </p:sp>
      </p:grpSp>
      <p:sp>
        <p:nvSpPr>
          <p:cNvPr id="3" name="正方形/長方形 2"/>
          <p:cNvSpPr/>
          <p:nvPr/>
        </p:nvSpPr>
        <p:spPr>
          <a:xfrm>
            <a:off x="1065396" y="3457388"/>
            <a:ext cx="3751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>
                <a:solidFill>
                  <a:srgbClr val="0000FF"/>
                </a:solidFill>
              </a:rPr>
              <a:t>コンスタント・</a:t>
            </a:r>
            <a:r>
              <a:rPr lang="ja-JP" altLang="en-US" dirty="0" smtClean="0">
                <a:solidFill>
                  <a:srgbClr val="0000FF"/>
                </a:solidFill>
              </a:rPr>
              <a:t>クロック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pPr algn="ctr"/>
            <a:r>
              <a:rPr lang="en-US" altLang="ja-JP" dirty="0" smtClean="0">
                <a:solidFill>
                  <a:srgbClr val="0000FF"/>
                </a:solidFill>
              </a:rPr>
              <a:t>   f</a:t>
            </a:r>
            <a:r>
              <a:rPr lang="en-US" altLang="ja-JP" baseline="-25000" dirty="0" smtClean="0">
                <a:solidFill>
                  <a:srgbClr val="0000FF"/>
                </a:solidFill>
              </a:rPr>
              <a:t>rep1 </a:t>
            </a:r>
            <a:r>
              <a:rPr lang="en-US" altLang="ja-JP" dirty="0">
                <a:solidFill>
                  <a:srgbClr val="0000FF"/>
                </a:solidFill>
              </a:rPr>
              <a:t>&amp; f</a:t>
            </a:r>
            <a:r>
              <a:rPr lang="en-US" altLang="ja-JP" baseline="-25000" dirty="0">
                <a:solidFill>
                  <a:srgbClr val="0000FF"/>
                </a:solidFill>
              </a:rPr>
              <a:t>rep2</a:t>
            </a:r>
            <a:r>
              <a:rPr lang="en-US" altLang="ja-JP" dirty="0">
                <a:solidFill>
                  <a:srgbClr val="0000FF"/>
                </a:solidFill>
              </a:rPr>
              <a:t> </a:t>
            </a:r>
            <a:r>
              <a:rPr lang="ja-JP" altLang="en-US" dirty="0">
                <a:solidFill>
                  <a:srgbClr val="0000FF"/>
                </a:solidFill>
              </a:rPr>
              <a:t>独立制御（従来法）</a:t>
            </a:r>
            <a:endParaRPr lang="en-US" altLang="ja-JP" dirty="0">
              <a:solidFill>
                <a:srgbClr val="0000FF"/>
              </a:solidFill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t="3870" r="88988" b="14468"/>
          <a:stretch/>
        </p:blipFill>
        <p:spPr>
          <a:xfrm>
            <a:off x="5271825" y="4209000"/>
            <a:ext cx="264502" cy="2106910"/>
          </a:xfrm>
          <a:prstGeom prst="rect">
            <a:avLst/>
          </a:prstGeom>
        </p:spPr>
      </p:pic>
      <p:sp>
        <p:nvSpPr>
          <p:cNvPr id="31" name="テキスト ボックス 30"/>
          <p:cNvSpPr txBox="1"/>
          <p:nvPr/>
        </p:nvSpPr>
        <p:spPr>
          <a:xfrm>
            <a:off x="1717627" y="6413326"/>
            <a:ext cx="235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Frequency [THz]</a:t>
            </a:r>
            <a:endParaRPr kumimoji="1"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9492061" y="6516889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12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02119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77098" y="449674"/>
            <a:ext cx="8420100" cy="1143000"/>
          </a:xfrm>
        </p:spPr>
        <p:txBody>
          <a:bodyPr/>
          <a:lstStyle/>
          <a:p>
            <a:r>
              <a:rPr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742950" y="1683926"/>
            <a:ext cx="8504532" cy="4412074"/>
          </a:xfrm>
        </p:spPr>
        <p:txBody>
          <a:bodyPr/>
          <a:lstStyle/>
          <a:p>
            <a:r>
              <a:rPr kumimoji="1" lang="ja-JP" altLang="en-US" dirty="0" smtClean="0"/>
              <a:t>アダプティブ・サンプリング法を適用することにより、フリーランニング・レーザーでもデュアル</a:t>
            </a:r>
            <a:r>
              <a:rPr kumimoji="1" lang="en-US" altLang="ja-JP" dirty="0" smtClean="0"/>
              <a:t>THz</a:t>
            </a:r>
            <a:r>
              <a:rPr lang="ja-JP" altLang="en-US" dirty="0" smtClean="0"/>
              <a:t>コム分光法可能である</a:t>
            </a:r>
            <a:endParaRPr lang="en-US" altLang="ja-JP" dirty="0" smtClean="0"/>
          </a:p>
          <a:p>
            <a:endParaRPr lang="ja-JP" altLang="en-US" dirty="0" smtClean="0"/>
          </a:p>
          <a:p>
            <a:r>
              <a:rPr lang="ja-JP" altLang="en-US" dirty="0" smtClean="0"/>
              <a:t>アセトニトリル・ガスによる等間隔な吸収線を観測し、従来法と同等な性能を有すると考えられる</a:t>
            </a:r>
            <a:endParaRPr lang="en-US" altLang="ja-JP" dirty="0" smtClean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63837" y="6498075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67927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 1027"/>
          <p:cNvSpPr txBox="1">
            <a:spLocks noChangeArrowheads="1"/>
          </p:cNvSpPr>
          <p:nvPr/>
        </p:nvSpPr>
        <p:spPr>
          <a:xfrm>
            <a:off x="0" y="401847"/>
            <a:ext cx="9906000" cy="5746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dirty="0" smtClean="0">
                <a:latin typeface="Arial"/>
                <a:cs typeface="Arial"/>
              </a:rPr>
              <a:t>どうやって、</a:t>
            </a:r>
            <a:r>
              <a:rPr lang="en-US" altLang="ja-JP" sz="4000" dirty="0" smtClean="0">
                <a:latin typeface="Arial"/>
                <a:cs typeface="Arial"/>
              </a:rPr>
              <a:t>THz</a:t>
            </a:r>
            <a:r>
              <a:rPr lang="ja-JP" altLang="en-US" sz="4000" dirty="0" smtClean="0">
                <a:latin typeface="Arial"/>
                <a:cs typeface="Arial"/>
              </a:rPr>
              <a:t>コムを観測する</a:t>
            </a:r>
            <a:r>
              <a:rPr lang="en-US" altLang="ja-JP" sz="4000" dirty="0">
                <a:cs typeface="Arial"/>
              </a:rPr>
              <a:t>?</a:t>
            </a:r>
          </a:p>
        </p:txBody>
      </p:sp>
      <p:sp>
        <p:nvSpPr>
          <p:cNvPr id="79" name="Text Box 1031"/>
          <p:cNvSpPr txBox="1">
            <a:spLocks noChangeArrowheads="1"/>
          </p:cNvSpPr>
          <p:nvPr/>
        </p:nvSpPr>
        <p:spPr bwMode="auto">
          <a:xfrm>
            <a:off x="3365735" y="3884677"/>
            <a:ext cx="3128135" cy="4308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200" b="1" dirty="0" smtClean="0">
                <a:solidFill>
                  <a:srgbClr val="FFFF00"/>
                </a:solidFill>
                <a:latin typeface="Arial"/>
                <a:cs typeface="Arial"/>
              </a:rPr>
              <a:t>時間窓拡大型</a:t>
            </a:r>
            <a:r>
              <a:rPr lang="en-US" altLang="ja-JP" sz="2200" b="1" dirty="0" smtClean="0">
                <a:solidFill>
                  <a:srgbClr val="FFFF00"/>
                </a:solidFill>
                <a:latin typeface="Arial"/>
                <a:cs typeface="Arial"/>
              </a:rPr>
              <a:t>THz-TDS</a:t>
            </a:r>
            <a:endParaRPr lang="en-US" altLang="ja-JP" sz="22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80" name="Text Box 1030"/>
          <p:cNvSpPr txBox="1">
            <a:spLocks noChangeArrowheads="1"/>
          </p:cNvSpPr>
          <p:nvPr/>
        </p:nvSpPr>
        <p:spPr bwMode="auto">
          <a:xfrm>
            <a:off x="2292335" y="1010914"/>
            <a:ext cx="5013685" cy="430887"/>
          </a:xfrm>
          <a:prstGeom prst="rect">
            <a:avLst/>
          </a:prstGeom>
          <a:solidFill>
            <a:srgbClr val="00009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ja-JP" altLang="en-US" sz="2200" b="1" dirty="0" smtClean="0">
                <a:solidFill>
                  <a:srgbClr val="FFFF00"/>
                </a:solidFill>
                <a:latin typeface="Arial"/>
                <a:cs typeface="Arial"/>
              </a:rPr>
              <a:t>従来の</a:t>
            </a:r>
            <a:r>
              <a:rPr lang="en-US" altLang="ja-JP" sz="2200" b="1" dirty="0" smtClean="0">
                <a:solidFill>
                  <a:srgbClr val="FFFF00"/>
                </a:solidFill>
                <a:latin typeface="Arial"/>
                <a:cs typeface="Arial"/>
              </a:rPr>
              <a:t>THz-TDS (</a:t>
            </a:r>
            <a:r>
              <a:rPr lang="ja-JP" altLang="en-US" sz="2200" b="1" dirty="0" smtClean="0">
                <a:solidFill>
                  <a:srgbClr val="FFFF00"/>
                </a:solidFill>
                <a:latin typeface="Arial"/>
                <a:cs typeface="Arial"/>
              </a:rPr>
              <a:t>機械式時間遅延走査</a:t>
            </a:r>
            <a:r>
              <a:rPr lang="en-US" altLang="ja-JP" sz="2200" b="1" dirty="0" smtClean="0">
                <a:solidFill>
                  <a:srgbClr val="FFFF00"/>
                </a:solidFill>
                <a:latin typeface="Arial"/>
                <a:cs typeface="Arial"/>
              </a:rPr>
              <a:t>)</a:t>
            </a:r>
            <a:endParaRPr lang="en-US" altLang="ja-JP" sz="22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cxnSp>
        <p:nvCxnSpPr>
          <p:cNvPr id="10" name="直線コネクタ 9"/>
          <p:cNvCxnSpPr/>
          <p:nvPr/>
        </p:nvCxnSpPr>
        <p:spPr>
          <a:xfrm>
            <a:off x="6442263" y="4648263"/>
            <a:ext cx="0" cy="645416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6545551" y="4648263"/>
            <a:ext cx="0" cy="645673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グループ化 131"/>
          <p:cNvGrpSpPr/>
          <p:nvPr/>
        </p:nvGrpSpPr>
        <p:grpSpPr>
          <a:xfrm>
            <a:off x="599579" y="4370853"/>
            <a:ext cx="3768160" cy="2498645"/>
            <a:chOff x="385044" y="1359768"/>
            <a:chExt cx="3768160" cy="2498645"/>
          </a:xfrm>
        </p:grpSpPr>
        <p:grpSp>
          <p:nvGrpSpPr>
            <p:cNvPr id="19" name="グループ化 132"/>
            <p:cNvGrpSpPr/>
            <p:nvPr/>
          </p:nvGrpSpPr>
          <p:grpSpPr>
            <a:xfrm>
              <a:off x="840836" y="1359768"/>
              <a:ext cx="3239703" cy="2087845"/>
              <a:chOff x="901992" y="1772816"/>
              <a:chExt cx="3239703" cy="2087845"/>
            </a:xfrm>
          </p:grpSpPr>
          <p:cxnSp>
            <p:nvCxnSpPr>
              <p:cNvPr id="22" name="直線矢印コネクタ 21"/>
              <p:cNvCxnSpPr/>
              <p:nvPr/>
            </p:nvCxnSpPr>
            <p:spPr>
              <a:xfrm>
                <a:off x="901992" y="3860660"/>
                <a:ext cx="323970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矢印コネクタ 22"/>
              <p:cNvCxnSpPr/>
              <p:nvPr/>
            </p:nvCxnSpPr>
            <p:spPr>
              <a:xfrm flipV="1">
                <a:off x="903941" y="1772816"/>
                <a:ext cx="0" cy="208784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テキスト ボックス 19"/>
            <p:cNvSpPr txBox="1"/>
            <p:nvPr/>
          </p:nvSpPr>
          <p:spPr>
            <a:xfrm rot="16200000">
              <a:off x="-412561" y="2230114"/>
              <a:ext cx="2056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latin typeface="Arial"/>
                  <a:ea typeface="ＭＳ ゴシック"/>
                  <a:cs typeface="Arial"/>
                </a:rPr>
                <a:t>Electric field</a:t>
              </a:r>
              <a:endParaRPr kumimoji="1" lang="ja-JP" altLang="en-US" sz="2400" dirty="0">
                <a:latin typeface="Arial"/>
                <a:ea typeface="ＭＳ ゴシック"/>
                <a:cs typeface="Arial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3217100" y="3396748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ea typeface="ＭＳ ゴシック"/>
                  <a:cs typeface="Arial"/>
                </a:rPr>
                <a:t>Time</a:t>
              </a:r>
              <a:endParaRPr kumimoji="1" lang="ja-JP" altLang="en-US" sz="2400" dirty="0">
                <a:latin typeface="Arial"/>
                <a:ea typeface="ＭＳ ゴシック"/>
                <a:cs typeface="Arial"/>
              </a:endParaRPr>
            </a:p>
          </p:txBody>
        </p:sp>
      </p:grpSp>
      <p:pic>
        <p:nvPicPr>
          <p:cNvPr id="33" name="図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80" y="4686908"/>
            <a:ext cx="2901046" cy="1303246"/>
          </a:xfrm>
          <a:prstGeom prst="rect">
            <a:avLst/>
          </a:prstGeom>
        </p:spPr>
      </p:pic>
      <p:sp>
        <p:nvSpPr>
          <p:cNvPr id="34" name="テキスト ボックス 33"/>
          <p:cNvSpPr txBox="1"/>
          <p:nvPr/>
        </p:nvSpPr>
        <p:spPr>
          <a:xfrm>
            <a:off x="1407602" y="4243763"/>
            <a:ext cx="2595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Arial"/>
                <a:ea typeface="ＭＳ ゴシック"/>
                <a:cs typeface="Arial"/>
              </a:rPr>
              <a:t>THz pulse train</a:t>
            </a:r>
            <a:endParaRPr kumimoji="1" lang="ja-JP" altLang="en-US" sz="2400" dirty="0">
              <a:latin typeface="Arial"/>
              <a:ea typeface="ＭＳ ゴシック"/>
              <a:cs typeface="Arial"/>
            </a:endParaRPr>
          </a:p>
        </p:txBody>
      </p:sp>
      <p:cxnSp>
        <p:nvCxnSpPr>
          <p:cNvPr id="39" name="直線コネクタ 38"/>
          <p:cNvCxnSpPr/>
          <p:nvPr/>
        </p:nvCxnSpPr>
        <p:spPr>
          <a:xfrm>
            <a:off x="1122074" y="5342175"/>
            <a:ext cx="0" cy="8471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/>
          <p:nvPr/>
        </p:nvCxnSpPr>
        <p:spPr>
          <a:xfrm>
            <a:off x="1131657" y="6093296"/>
            <a:ext cx="2878128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4015842" y="5342175"/>
            <a:ext cx="0" cy="85388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1303915" y="6049262"/>
            <a:ext cx="259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Arial"/>
                <a:ea typeface="ＭＳ ゴシック"/>
                <a:cs typeface="Arial"/>
              </a:rPr>
              <a:t>Time window</a:t>
            </a:r>
            <a:endParaRPr kumimoji="1" lang="ja-JP" altLang="en-US" sz="2000" dirty="0">
              <a:latin typeface="Arial"/>
              <a:ea typeface="ＭＳ ゴシック"/>
              <a:cs typeface="Arial"/>
            </a:endParaRPr>
          </a:p>
        </p:txBody>
      </p:sp>
      <p:sp>
        <p:nvSpPr>
          <p:cNvPr id="45" name="右矢印 44"/>
          <p:cNvSpPr/>
          <p:nvPr/>
        </p:nvSpPr>
        <p:spPr>
          <a:xfrm>
            <a:off x="4398205" y="5048796"/>
            <a:ext cx="1010720" cy="976928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latin typeface="Arial"/>
                <a:ea typeface="ＭＳ ゴシック"/>
                <a:cs typeface="Arial"/>
              </a:rPr>
              <a:t>F.T.</a:t>
            </a:r>
            <a:endParaRPr kumimoji="1" lang="ja-JP" altLang="en-US" sz="2800" dirty="0">
              <a:latin typeface="Arial"/>
              <a:ea typeface="ＭＳ ゴシック"/>
              <a:cs typeface="Arial"/>
            </a:endParaRPr>
          </a:p>
        </p:txBody>
      </p:sp>
      <p:grpSp>
        <p:nvGrpSpPr>
          <p:cNvPr id="47" name="グループ化 55"/>
          <p:cNvGrpSpPr/>
          <p:nvPr/>
        </p:nvGrpSpPr>
        <p:grpSpPr>
          <a:xfrm>
            <a:off x="5351954" y="4347456"/>
            <a:ext cx="3876235" cy="2481486"/>
            <a:chOff x="5003895" y="4347456"/>
            <a:chExt cx="3876235" cy="2481486"/>
          </a:xfrm>
        </p:grpSpPr>
        <p:grpSp>
          <p:nvGrpSpPr>
            <p:cNvPr id="48" name="グループ化 152"/>
            <p:cNvGrpSpPr/>
            <p:nvPr/>
          </p:nvGrpSpPr>
          <p:grpSpPr>
            <a:xfrm>
              <a:off x="5595838" y="5062746"/>
              <a:ext cx="2735589" cy="1382971"/>
              <a:chOff x="5526793" y="1831159"/>
              <a:chExt cx="2735589" cy="1382971"/>
            </a:xfrm>
          </p:grpSpPr>
          <p:cxnSp>
            <p:nvCxnSpPr>
              <p:cNvPr id="55" name="直線コネクタ 54"/>
              <p:cNvCxnSpPr/>
              <p:nvPr/>
            </p:nvCxnSpPr>
            <p:spPr>
              <a:xfrm>
                <a:off x="5526793" y="2956017"/>
                <a:ext cx="0" cy="258113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/>
              <p:cNvCxnSpPr/>
              <p:nvPr/>
            </p:nvCxnSpPr>
            <p:spPr>
              <a:xfrm>
                <a:off x="5624412" y="2734216"/>
                <a:ext cx="0" cy="461506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/>
              <p:cNvCxnSpPr/>
              <p:nvPr/>
            </p:nvCxnSpPr>
            <p:spPr>
              <a:xfrm>
                <a:off x="5722383" y="2517649"/>
                <a:ext cx="0" cy="674444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/>
              <p:cNvCxnSpPr/>
              <p:nvPr/>
            </p:nvCxnSpPr>
            <p:spPr>
              <a:xfrm>
                <a:off x="5823982" y="2332298"/>
                <a:ext cx="0" cy="852538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/>
              <p:cNvCxnSpPr/>
              <p:nvPr/>
            </p:nvCxnSpPr>
            <p:spPr>
              <a:xfrm>
                <a:off x="5925808" y="2168932"/>
                <a:ext cx="0" cy="1024686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/>
              <p:cNvCxnSpPr/>
              <p:nvPr/>
            </p:nvCxnSpPr>
            <p:spPr>
              <a:xfrm>
                <a:off x="6027182" y="2044422"/>
                <a:ext cx="0" cy="1165814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/>
              <p:cNvCxnSpPr/>
              <p:nvPr/>
            </p:nvCxnSpPr>
            <p:spPr>
              <a:xfrm>
                <a:off x="6128447" y="1972674"/>
                <a:ext cx="0" cy="1223048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/>
              <p:cNvCxnSpPr/>
              <p:nvPr/>
            </p:nvCxnSpPr>
            <p:spPr>
              <a:xfrm>
                <a:off x="6227784" y="1896474"/>
                <a:ext cx="0" cy="1306805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/>
              <p:cNvCxnSpPr/>
              <p:nvPr/>
            </p:nvCxnSpPr>
            <p:spPr>
              <a:xfrm>
                <a:off x="6332453" y="1856559"/>
                <a:ext cx="0" cy="1326212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/>
              <p:cNvCxnSpPr/>
              <p:nvPr/>
            </p:nvCxnSpPr>
            <p:spPr>
              <a:xfrm>
                <a:off x="6431451" y="1842045"/>
                <a:ext cx="0" cy="1353677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/>
              <p:cNvCxnSpPr/>
              <p:nvPr/>
            </p:nvCxnSpPr>
            <p:spPr>
              <a:xfrm>
                <a:off x="6535182" y="1831159"/>
                <a:ext cx="0" cy="1360935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/>
              <p:cNvCxnSpPr/>
              <p:nvPr/>
            </p:nvCxnSpPr>
            <p:spPr>
              <a:xfrm>
                <a:off x="6636782" y="1849302"/>
                <a:ext cx="0" cy="1334329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/>
              <p:cNvCxnSpPr/>
              <p:nvPr/>
            </p:nvCxnSpPr>
            <p:spPr>
              <a:xfrm>
                <a:off x="6738382" y="1896474"/>
                <a:ext cx="0" cy="1291991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/>
              <p:cNvCxnSpPr/>
              <p:nvPr/>
            </p:nvCxnSpPr>
            <p:spPr>
              <a:xfrm>
                <a:off x="6839982" y="1932759"/>
                <a:ext cx="0" cy="1259334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/>
              <p:cNvCxnSpPr/>
              <p:nvPr/>
            </p:nvCxnSpPr>
            <p:spPr>
              <a:xfrm>
                <a:off x="6941582" y="1987188"/>
                <a:ext cx="0" cy="1208533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/>
              <p:cNvCxnSpPr/>
              <p:nvPr/>
            </p:nvCxnSpPr>
            <p:spPr>
              <a:xfrm>
                <a:off x="7043183" y="2041617"/>
                <a:ext cx="0" cy="1157733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/>
              <p:cNvCxnSpPr/>
              <p:nvPr/>
            </p:nvCxnSpPr>
            <p:spPr>
              <a:xfrm>
                <a:off x="7145218" y="2117817"/>
                <a:ext cx="0" cy="1081533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/>
              <p:cNvCxnSpPr/>
              <p:nvPr/>
            </p:nvCxnSpPr>
            <p:spPr>
              <a:xfrm>
                <a:off x="7246382" y="2183131"/>
                <a:ext cx="0" cy="1016219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線コネクタ 72"/>
              <p:cNvCxnSpPr/>
              <p:nvPr/>
            </p:nvCxnSpPr>
            <p:spPr>
              <a:xfrm>
                <a:off x="7347982" y="2252074"/>
                <a:ext cx="0" cy="954533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線コネクタ 73"/>
              <p:cNvCxnSpPr/>
              <p:nvPr/>
            </p:nvCxnSpPr>
            <p:spPr>
              <a:xfrm>
                <a:off x="7448298" y="2349975"/>
                <a:ext cx="0" cy="852538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線コネクタ 74"/>
              <p:cNvCxnSpPr/>
              <p:nvPr/>
            </p:nvCxnSpPr>
            <p:spPr>
              <a:xfrm>
                <a:off x="7551183" y="2426245"/>
                <a:ext cx="0" cy="776734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直線コネクタ 75"/>
              <p:cNvCxnSpPr/>
              <p:nvPr/>
            </p:nvCxnSpPr>
            <p:spPr>
              <a:xfrm>
                <a:off x="7650371" y="2516959"/>
                <a:ext cx="0" cy="673930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/>
              <p:cNvCxnSpPr/>
              <p:nvPr/>
            </p:nvCxnSpPr>
            <p:spPr>
              <a:xfrm>
                <a:off x="7754381" y="2607674"/>
                <a:ext cx="0" cy="595302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線コネクタ 77"/>
              <p:cNvCxnSpPr/>
              <p:nvPr/>
            </p:nvCxnSpPr>
            <p:spPr>
              <a:xfrm>
                <a:off x="7855982" y="2702017"/>
                <a:ext cx="0" cy="497333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線コネクタ 80"/>
              <p:cNvCxnSpPr/>
              <p:nvPr/>
            </p:nvCxnSpPr>
            <p:spPr>
              <a:xfrm>
                <a:off x="7957582" y="2799988"/>
                <a:ext cx="0" cy="406620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線コネクタ 81"/>
              <p:cNvCxnSpPr/>
              <p:nvPr/>
            </p:nvCxnSpPr>
            <p:spPr>
              <a:xfrm>
                <a:off x="8059183" y="2883445"/>
                <a:ext cx="0" cy="319534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線コネクタ 82"/>
              <p:cNvCxnSpPr/>
              <p:nvPr/>
            </p:nvCxnSpPr>
            <p:spPr>
              <a:xfrm>
                <a:off x="8158056" y="2992302"/>
                <a:ext cx="0" cy="207048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>
                <a:off x="8262382" y="3093902"/>
                <a:ext cx="0" cy="90934"/>
              </a:xfrm>
              <a:prstGeom prst="line">
                <a:avLst/>
              </a:prstGeom>
              <a:ln w="2222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グループ化 186"/>
            <p:cNvGrpSpPr/>
            <p:nvPr/>
          </p:nvGrpSpPr>
          <p:grpSpPr>
            <a:xfrm>
              <a:off x="5486191" y="4347456"/>
              <a:ext cx="3239703" cy="2087845"/>
              <a:chOff x="901992" y="1772816"/>
              <a:chExt cx="3239703" cy="2087845"/>
            </a:xfrm>
          </p:grpSpPr>
          <p:cxnSp>
            <p:nvCxnSpPr>
              <p:cNvPr id="53" name="直線矢印コネクタ 52"/>
              <p:cNvCxnSpPr/>
              <p:nvPr/>
            </p:nvCxnSpPr>
            <p:spPr>
              <a:xfrm>
                <a:off x="901992" y="3860660"/>
                <a:ext cx="323970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矢印コネクタ 53"/>
              <p:cNvCxnSpPr/>
              <p:nvPr/>
            </p:nvCxnSpPr>
            <p:spPr>
              <a:xfrm flipV="1">
                <a:off x="903941" y="1772816"/>
                <a:ext cx="0" cy="208784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" name="テキスト ボックス 49"/>
            <p:cNvSpPr txBox="1"/>
            <p:nvPr/>
          </p:nvSpPr>
          <p:spPr>
            <a:xfrm>
              <a:off x="6592943" y="6367277"/>
              <a:ext cx="21283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400" dirty="0">
                  <a:latin typeface="Arial"/>
                  <a:ea typeface="ＭＳ ゴシック"/>
                  <a:cs typeface="Arial"/>
                </a:rPr>
                <a:t>F</a:t>
              </a:r>
              <a:r>
                <a:rPr kumimoji="1" lang="en-US" altLang="ja-JP" sz="2400" dirty="0" smtClean="0">
                  <a:latin typeface="Arial"/>
                  <a:ea typeface="ＭＳ ゴシック"/>
                  <a:cs typeface="Arial"/>
                </a:rPr>
                <a:t>requency</a:t>
              </a:r>
              <a:endParaRPr kumimoji="1" lang="ja-JP" altLang="en-US" sz="2400" dirty="0">
                <a:latin typeface="Arial"/>
                <a:ea typeface="ＭＳ ゴシック"/>
                <a:cs typeface="Arial"/>
              </a:endParaRPr>
            </a:p>
          </p:txBody>
        </p:sp>
        <p:sp>
          <p:nvSpPr>
            <p:cNvPr id="51" name="テキスト ボックス 50"/>
            <p:cNvSpPr txBox="1"/>
            <p:nvPr/>
          </p:nvSpPr>
          <p:spPr>
            <a:xfrm rot="10800000">
              <a:off x="5003895" y="4708397"/>
              <a:ext cx="553998" cy="1534463"/>
            </a:xfrm>
            <a:prstGeom prst="rect">
              <a:avLst/>
            </a:prstGeom>
            <a:noFill/>
            <a:ln>
              <a:noFill/>
            </a:ln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ja-JP" sz="2400" dirty="0">
                  <a:latin typeface="Arial"/>
                  <a:ea typeface="ＭＳ ゴシック"/>
                  <a:cs typeface="Arial"/>
                </a:rPr>
                <a:t>A</a:t>
              </a:r>
              <a:r>
                <a:rPr kumimoji="1" lang="en-US" altLang="ja-JP" sz="2400" dirty="0" smtClean="0">
                  <a:latin typeface="Arial"/>
                  <a:ea typeface="ＭＳ ゴシック"/>
                  <a:cs typeface="Arial"/>
                </a:rPr>
                <a:t>mplitude</a:t>
              </a:r>
              <a:endParaRPr kumimoji="1" lang="ja-JP" altLang="en-US" sz="2400" dirty="0">
                <a:latin typeface="Arial"/>
                <a:ea typeface="ＭＳ ゴシック"/>
                <a:cs typeface="Arial"/>
              </a:endParaRPr>
            </a:p>
          </p:txBody>
        </p:sp>
        <p:sp>
          <p:nvSpPr>
            <p:cNvPr id="52" name="テキスト ボックス 51"/>
            <p:cNvSpPr txBox="1"/>
            <p:nvPr/>
          </p:nvSpPr>
          <p:spPr>
            <a:xfrm>
              <a:off x="7207199" y="4648263"/>
              <a:ext cx="16729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ea typeface="ＭＳ ゴシック"/>
                  <a:cs typeface="Arial"/>
                </a:rPr>
                <a:t>Comb spectrum</a:t>
              </a:r>
              <a:endParaRPr kumimoji="1" lang="ja-JP" altLang="en-US" sz="2400" dirty="0">
                <a:latin typeface="Arial"/>
                <a:ea typeface="ＭＳ ゴシック"/>
                <a:cs typeface="Arial"/>
              </a:endParaRPr>
            </a:p>
          </p:txBody>
        </p:sp>
      </p:grpSp>
      <p:cxnSp>
        <p:nvCxnSpPr>
          <p:cNvPr id="86" name="直線矢印コネクタ 85"/>
          <p:cNvCxnSpPr/>
          <p:nvPr/>
        </p:nvCxnSpPr>
        <p:spPr>
          <a:xfrm>
            <a:off x="1459837" y="5975445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>
            <a:off x="6170696" y="4797152"/>
            <a:ext cx="273590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/>
          <p:cNvCxnSpPr/>
          <p:nvPr/>
        </p:nvCxnSpPr>
        <p:spPr>
          <a:xfrm flipH="1">
            <a:off x="6545552" y="4797152"/>
            <a:ext cx="724064" cy="0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6446835" y="4797152"/>
            <a:ext cx="129408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グループ化 18"/>
          <p:cNvGrpSpPr/>
          <p:nvPr/>
        </p:nvGrpSpPr>
        <p:grpSpPr>
          <a:xfrm>
            <a:off x="590172" y="1406803"/>
            <a:ext cx="3768160" cy="2498645"/>
            <a:chOff x="385044" y="1359768"/>
            <a:chExt cx="3768160" cy="2498645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840836" y="1359768"/>
              <a:ext cx="3239703" cy="2087845"/>
              <a:chOff x="901992" y="1772816"/>
              <a:chExt cx="3239703" cy="2087845"/>
            </a:xfrm>
          </p:grpSpPr>
          <p:cxnSp>
            <p:nvCxnSpPr>
              <p:cNvPr id="16" name="直線矢印コネクタ 15"/>
              <p:cNvCxnSpPr/>
              <p:nvPr/>
            </p:nvCxnSpPr>
            <p:spPr>
              <a:xfrm>
                <a:off x="901992" y="3860660"/>
                <a:ext cx="323970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矢印コネクタ 16"/>
              <p:cNvCxnSpPr/>
              <p:nvPr/>
            </p:nvCxnSpPr>
            <p:spPr>
              <a:xfrm flipV="1">
                <a:off x="903941" y="1772816"/>
                <a:ext cx="0" cy="208784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テキスト ボックス 13"/>
            <p:cNvSpPr txBox="1"/>
            <p:nvPr/>
          </p:nvSpPr>
          <p:spPr>
            <a:xfrm rot="16200000">
              <a:off x="-412561" y="2230114"/>
              <a:ext cx="20568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400" dirty="0" smtClean="0">
                  <a:latin typeface="Arial"/>
                  <a:ea typeface="ＭＳ ゴシック"/>
                  <a:cs typeface="Arial"/>
                </a:rPr>
                <a:t>Electric field</a:t>
              </a:r>
              <a:endParaRPr kumimoji="1" lang="ja-JP" altLang="en-US" sz="2400" dirty="0">
                <a:latin typeface="Arial"/>
                <a:ea typeface="ＭＳ ゴシック"/>
                <a:cs typeface="Arial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3217100" y="3396748"/>
              <a:ext cx="936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Arial"/>
                  <a:ea typeface="ＭＳ ゴシック"/>
                  <a:cs typeface="Arial"/>
                </a:rPr>
                <a:t>Time</a:t>
              </a:r>
              <a:endParaRPr kumimoji="1" lang="ja-JP" altLang="en-US" sz="2400" dirty="0">
                <a:latin typeface="Arial"/>
                <a:ea typeface="ＭＳ ゴシック"/>
                <a:cs typeface="Arial"/>
              </a:endParaRPr>
            </a:p>
          </p:txBody>
        </p:sp>
      </p:grpSp>
      <p:grpSp>
        <p:nvGrpSpPr>
          <p:cNvPr id="24" name="グループ化 137"/>
          <p:cNvGrpSpPr/>
          <p:nvPr/>
        </p:nvGrpSpPr>
        <p:grpSpPr>
          <a:xfrm>
            <a:off x="5332808" y="1840863"/>
            <a:ext cx="3711204" cy="2082914"/>
            <a:chOff x="5337270" y="4543095"/>
            <a:chExt cx="3158456" cy="2224055"/>
          </a:xfrm>
        </p:grpSpPr>
        <p:grpSp>
          <p:nvGrpSpPr>
            <p:cNvPr id="25" name="グループ化 138"/>
            <p:cNvGrpSpPr/>
            <p:nvPr/>
          </p:nvGrpSpPr>
          <p:grpSpPr>
            <a:xfrm>
              <a:off x="5337270" y="4543095"/>
              <a:ext cx="3158456" cy="2224055"/>
              <a:chOff x="1355283" y="1813473"/>
              <a:chExt cx="3158456" cy="2224055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2936632" y="3544581"/>
                <a:ext cx="1577107" cy="4929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ja-JP" sz="2400" dirty="0">
                    <a:latin typeface="Arial"/>
                    <a:ea typeface="ＭＳ ゴシック"/>
                    <a:cs typeface="Arial"/>
                  </a:rPr>
                  <a:t>F</a:t>
                </a:r>
                <a:r>
                  <a:rPr kumimoji="1" lang="en-US" altLang="ja-JP" sz="2400" dirty="0" smtClean="0">
                    <a:latin typeface="Arial"/>
                    <a:ea typeface="ＭＳ ゴシック"/>
                    <a:cs typeface="Arial"/>
                  </a:rPr>
                  <a:t>requency</a:t>
                </a:r>
                <a:endParaRPr kumimoji="1" lang="ja-JP" altLang="en-US" sz="2400" dirty="0">
                  <a:latin typeface="Arial"/>
                  <a:ea typeface="ＭＳ ゴシック"/>
                  <a:cs typeface="Arial"/>
                </a:endParaRPr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 rot="10800000">
                <a:off x="1355283" y="1813473"/>
                <a:ext cx="471485" cy="16384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lang="en-US" altLang="ja-JP" sz="2400" dirty="0">
                    <a:latin typeface="Arial"/>
                    <a:ea typeface="ＭＳ ゴシック"/>
                    <a:cs typeface="Arial"/>
                  </a:rPr>
                  <a:t>A</a:t>
                </a:r>
                <a:r>
                  <a:rPr kumimoji="1" lang="en-US" altLang="ja-JP" sz="2400" dirty="0" smtClean="0">
                    <a:latin typeface="Arial"/>
                    <a:ea typeface="ＭＳ ゴシック"/>
                    <a:cs typeface="Arial"/>
                  </a:rPr>
                  <a:t>mplitude</a:t>
                </a:r>
                <a:endParaRPr kumimoji="1" lang="ja-JP" altLang="en-US" sz="2400" dirty="0">
                  <a:latin typeface="Arial"/>
                  <a:ea typeface="ＭＳ ゴシック"/>
                  <a:cs typeface="Arial"/>
                </a:endParaRPr>
              </a:p>
            </p:txBody>
          </p:sp>
        </p:grpSp>
        <p:sp>
          <p:nvSpPr>
            <p:cNvPr id="26" name="フリーフォーム 25"/>
            <p:cNvSpPr/>
            <p:nvPr/>
          </p:nvSpPr>
          <p:spPr bwMode="auto">
            <a:xfrm>
              <a:off x="5780723" y="4913791"/>
              <a:ext cx="2514484" cy="1462667"/>
            </a:xfrm>
            <a:custGeom>
              <a:avLst/>
              <a:gdLst>
                <a:gd name="connsiteX0" fmla="*/ 0 w 1506071"/>
                <a:gd name="connsiteY0" fmla="*/ 981643 h 995090"/>
                <a:gd name="connsiteX1" fmla="*/ 537883 w 1506071"/>
                <a:gd name="connsiteY1" fmla="*/ 7 h 995090"/>
                <a:gd name="connsiteX2" fmla="*/ 1506071 w 1506071"/>
                <a:gd name="connsiteY2" fmla="*/ 995090 h 995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6071" h="995090">
                  <a:moveTo>
                    <a:pt x="0" y="981643"/>
                  </a:moveTo>
                  <a:cubicBezTo>
                    <a:pt x="143435" y="489704"/>
                    <a:pt x="286871" y="-2234"/>
                    <a:pt x="537883" y="7"/>
                  </a:cubicBezTo>
                  <a:cubicBezTo>
                    <a:pt x="788895" y="2248"/>
                    <a:pt x="1147483" y="498669"/>
                    <a:pt x="1506071" y="995090"/>
                  </a:cubicBezTo>
                </a:path>
              </a:pathLst>
            </a:custGeom>
            <a:noFill/>
            <a:ln w="25400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ＭＳ ゴシック"/>
                <a:cs typeface="Arial"/>
              </a:endParaRPr>
            </a:p>
          </p:txBody>
        </p:sp>
      </p:grpSp>
      <p:grpSp>
        <p:nvGrpSpPr>
          <p:cNvPr id="29" name="グループ化 145"/>
          <p:cNvGrpSpPr/>
          <p:nvPr/>
        </p:nvGrpSpPr>
        <p:grpSpPr>
          <a:xfrm>
            <a:off x="5824843" y="1469475"/>
            <a:ext cx="3239703" cy="2087845"/>
            <a:chOff x="901992" y="1772816"/>
            <a:chExt cx="3239703" cy="2087845"/>
          </a:xfrm>
        </p:grpSpPr>
        <p:cxnSp>
          <p:nvCxnSpPr>
            <p:cNvPr id="30" name="直線矢印コネクタ 29"/>
            <p:cNvCxnSpPr/>
            <p:nvPr/>
          </p:nvCxnSpPr>
          <p:spPr>
            <a:xfrm>
              <a:off x="901992" y="3860660"/>
              <a:ext cx="323970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矢印コネクタ 30"/>
            <p:cNvCxnSpPr/>
            <p:nvPr/>
          </p:nvCxnSpPr>
          <p:spPr>
            <a:xfrm flipV="1">
              <a:off x="903941" y="1772816"/>
              <a:ext cx="0" cy="208784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図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73" y="1659976"/>
            <a:ext cx="2901046" cy="1298507"/>
          </a:xfrm>
          <a:prstGeom prst="rect">
            <a:avLst/>
          </a:prstGeom>
        </p:spPr>
      </p:pic>
      <p:cxnSp>
        <p:nvCxnSpPr>
          <p:cNvPr id="35" name="直線コネクタ 34"/>
          <p:cNvCxnSpPr/>
          <p:nvPr/>
        </p:nvCxnSpPr>
        <p:spPr>
          <a:xfrm>
            <a:off x="2397319" y="2309229"/>
            <a:ext cx="0" cy="806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842815" y="2309229"/>
            <a:ext cx="0" cy="8067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2400178" y="3037263"/>
            <a:ext cx="449361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1327672" y="3075925"/>
            <a:ext cx="259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Arial"/>
                <a:ea typeface="ＭＳ ゴシック"/>
                <a:cs typeface="Arial"/>
              </a:rPr>
              <a:t>Time window</a:t>
            </a:r>
            <a:endParaRPr kumimoji="1" lang="ja-JP" altLang="en-US" sz="2000" dirty="0">
              <a:latin typeface="Arial"/>
              <a:ea typeface="ＭＳ ゴシック"/>
              <a:cs typeface="Arial"/>
            </a:endParaRPr>
          </a:p>
        </p:txBody>
      </p:sp>
      <p:sp>
        <p:nvSpPr>
          <p:cNvPr id="44" name="右矢印 43"/>
          <p:cNvSpPr/>
          <p:nvPr/>
        </p:nvSpPr>
        <p:spPr>
          <a:xfrm>
            <a:off x="4388798" y="2027695"/>
            <a:ext cx="1010720" cy="976928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dirty="0" smtClean="0">
                <a:latin typeface="Arial"/>
                <a:ea typeface="ＭＳ ゴシック"/>
                <a:cs typeface="Arial"/>
              </a:rPr>
              <a:t>F.T.</a:t>
            </a:r>
            <a:endParaRPr kumimoji="1" lang="ja-JP" altLang="en-US" sz="2800" dirty="0">
              <a:latin typeface="Arial"/>
              <a:ea typeface="ＭＳ ゴシック"/>
              <a:cs typeface="Arial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7340443" y="1630494"/>
            <a:ext cx="2349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Arial"/>
                <a:ea typeface="ＭＳ ゴシック"/>
                <a:cs typeface="Arial"/>
              </a:rPr>
              <a:t>Continuous spectrum</a:t>
            </a:r>
            <a:endParaRPr kumimoji="1" lang="ja-JP" altLang="en-US" sz="2400" dirty="0">
              <a:latin typeface="Arial"/>
              <a:ea typeface="ＭＳ ゴシック"/>
              <a:cs typeface="Arial"/>
            </a:endParaRPr>
          </a:p>
        </p:txBody>
      </p:sp>
      <p:cxnSp>
        <p:nvCxnSpPr>
          <p:cNvPr id="87" name="直線矢印コネクタ 86"/>
          <p:cNvCxnSpPr/>
          <p:nvPr/>
        </p:nvCxnSpPr>
        <p:spPr>
          <a:xfrm>
            <a:off x="1437764" y="2976510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/>
          <p:cNvSpPr txBox="1"/>
          <p:nvPr/>
        </p:nvSpPr>
        <p:spPr>
          <a:xfrm>
            <a:off x="1399545" y="2542388"/>
            <a:ext cx="66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ea typeface="ＭＳ ゴシック"/>
                <a:cs typeface="Arial"/>
              </a:rPr>
              <a:t>1/</a:t>
            </a:r>
            <a:r>
              <a:rPr kumimoji="1" lang="en-US" altLang="ja-JP" dirty="0" err="1" smtClean="0">
                <a:latin typeface="Arial"/>
                <a:ea typeface="ＭＳ ゴシック"/>
                <a:cs typeface="Arial"/>
              </a:rPr>
              <a:t>f</a:t>
            </a:r>
            <a:r>
              <a:rPr kumimoji="1" lang="en-US" altLang="ja-JP" baseline="-25000" dirty="0" err="1" smtClean="0">
                <a:latin typeface="Arial"/>
                <a:ea typeface="ＭＳ ゴシック"/>
                <a:cs typeface="Arial"/>
              </a:rPr>
              <a:t>rep</a:t>
            </a:r>
            <a:endParaRPr kumimoji="1" lang="ja-JP" altLang="en-US" baseline="-25000" dirty="0">
              <a:latin typeface="Arial"/>
              <a:ea typeface="ＭＳ ゴシック"/>
              <a:cs typeface="Arial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1394643" y="5568214"/>
            <a:ext cx="66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Arial"/>
                <a:ea typeface="ＭＳ ゴシック"/>
                <a:cs typeface="Arial"/>
              </a:rPr>
              <a:t>1/</a:t>
            </a:r>
            <a:r>
              <a:rPr kumimoji="1" lang="en-US" altLang="ja-JP" dirty="0" err="1" smtClean="0">
                <a:latin typeface="Arial"/>
                <a:ea typeface="ＭＳ ゴシック"/>
                <a:cs typeface="Arial"/>
              </a:rPr>
              <a:t>f</a:t>
            </a:r>
            <a:r>
              <a:rPr kumimoji="1" lang="en-US" altLang="ja-JP" baseline="-25000" dirty="0" err="1" smtClean="0">
                <a:latin typeface="Arial"/>
                <a:ea typeface="ＭＳ ゴシック"/>
                <a:cs typeface="Arial"/>
              </a:rPr>
              <a:t>rep</a:t>
            </a:r>
            <a:endParaRPr kumimoji="1" lang="ja-JP" altLang="en-US" baseline="-25000" dirty="0">
              <a:latin typeface="Arial"/>
              <a:ea typeface="ＭＳ ゴシック"/>
              <a:cs typeface="Arial"/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6295722" y="4265973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latin typeface="Arial"/>
                <a:cs typeface="Arial"/>
              </a:rPr>
              <a:t>f</a:t>
            </a:r>
            <a:r>
              <a:rPr kumimoji="1" lang="en-US" altLang="ja-JP" baseline="-25000" dirty="0" err="1" smtClean="0">
                <a:latin typeface="Arial"/>
                <a:cs typeface="Arial"/>
              </a:rPr>
              <a:t>rep</a:t>
            </a:r>
            <a:endParaRPr kumimoji="1" lang="ja-JP" altLang="en-US" baseline="-25000" dirty="0">
              <a:latin typeface="Arial"/>
              <a:cs typeface="Arial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9593878" y="6488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452390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表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946887"/>
              </p:ext>
            </p:extLst>
          </p:nvPr>
        </p:nvGraphicFramePr>
        <p:xfrm>
          <a:off x="92990" y="1342709"/>
          <a:ext cx="9754395" cy="5343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14"/>
                <a:gridCol w="4680520"/>
                <a:gridCol w="4678361"/>
              </a:tblGrid>
              <a:tr h="447291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7626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28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56456" y="404664"/>
            <a:ext cx="9769097" cy="749108"/>
          </a:xfrm>
        </p:spPr>
        <p:txBody>
          <a:bodyPr/>
          <a:lstStyle/>
          <a:p>
            <a:r>
              <a:rPr kumimoji="1" lang="ja-JP" altLang="en-US" b="1" dirty="0" smtClean="0">
                <a:solidFill>
                  <a:schemeClr val="tx1"/>
                </a:solidFill>
              </a:rPr>
              <a:t>タイミング・ジッターの影響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27" name="下矢印 26"/>
          <p:cNvSpPr/>
          <p:nvPr/>
        </p:nvSpPr>
        <p:spPr bwMode="auto">
          <a:xfrm>
            <a:off x="7041232" y="3950240"/>
            <a:ext cx="576237" cy="638317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40" name="下矢印 139"/>
          <p:cNvSpPr/>
          <p:nvPr/>
        </p:nvSpPr>
        <p:spPr bwMode="auto">
          <a:xfrm rot="5400000">
            <a:off x="4836748" y="4480257"/>
            <a:ext cx="617614" cy="939585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810590" y="4052130"/>
            <a:ext cx="792088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/>
              <a:t>F.T.</a:t>
            </a:r>
            <a:endParaRPr kumimoji="1" lang="ja-JP" altLang="en-US" sz="2800" dirty="0"/>
          </a:p>
        </p:txBody>
      </p:sp>
      <p:sp>
        <p:nvSpPr>
          <p:cNvPr id="141" name="下矢印 140"/>
          <p:cNvSpPr/>
          <p:nvPr/>
        </p:nvSpPr>
        <p:spPr bwMode="auto">
          <a:xfrm rot="16200000">
            <a:off x="4889559" y="1975121"/>
            <a:ext cx="617614" cy="924647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1299587" y="1282207"/>
            <a:ext cx="27571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rgbClr val="0070C0"/>
                </a:solidFill>
              </a:rPr>
              <a:t>THz</a:t>
            </a:r>
            <a:r>
              <a:rPr lang="ja-JP" altLang="en-US" sz="2800" dirty="0">
                <a:solidFill>
                  <a:srgbClr val="0070C0"/>
                </a:solidFill>
              </a:rPr>
              <a:t> </a:t>
            </a:r>
            <a:r>
              <a:rPr lang="ja-JP" altLang="en-US" sz="2800" dirty="0" smtClean="0">
                <a:solidFill>
                  <a:srgbClr val="0070C0"/>
                </a:solidFill>
              </a:rPr>
              <a:t>領域</a:t>
            </a:r>
            <a:endParaRPr kumimoji="1" lang="ja-JP" altLang="en-US" sz="2800" dirty="0">
              <a:solidFill>
                <a:srgbClr val="0070C0"/>
              </a:solidFill>
            </a:endParaRPr>
          </a:p>
        </p:txBody>
      </p:sp>
      <p:sp>
        <p:nvSpPr>
          <p:cNvPr id="145" name="テキスト ボックス 144"/>
          <p:cNvSpPr txBox="1"/>
          <p:nvPr/>
        </p:nvSpPr>
        <p:spPr>
          <a:xfrm>
            <a:off x="5181785" y="1268760"/>
            <a:ext cx="4811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FF0000"/>
                </a:solidFill>
              </a:rPr>
              <a:t>RF </a:t>
            </a:r>
            <a:r>
              <a:rPr lang="ja-JP" altLang="en-US" sz="2800" dirty="0" smtClean="0">
                <a:solidFill>
                  <a:srgbClr val="FF0000"/>
                </a:solidFill>
              </a:rPr>
              <a:t>領域</a:t>
            </a:r>
            <a:r>
              <a:rPr lang="en-US" altLang="ja-JP" sz="2800" dirty="0" smtClean="0">
                <a:solidFill>
                  <a:srgbClr val="FF0000"/>
                </a:solidFill>
              </a:rPr>
              <a:t> (ASOPS</a:t>
            </a:r>
            <a:r>
              <a:rPr lang="ja-JP" altLang="en-US" sz="2800" dirty="0" smtClean="0">
                <a:solidFill>
                  <a:srgbClr val="FF0000"/>
                </a:solidFill>
              </a:rPr>
              <a:t>の信号</a:t>
            </a:r>
            <a:r>
              <a:rPr lang="en-US" altLang="ja-JP" sz="2800" dirty="0" smtClean="0">
                <a:solidFill>
                  <a:srgbClr val="FF0000"/>
                </a:solidFill>
              </a:rPr>
              <a:t>)</a:t>
            </a:r>
            <a:endParaRPr kumimoji="1" lang="ja-JP" altLang="en-US" sz="2800" dirty="0">
              <a:solidFill>
                <a:srgbClr val="FF0000"/>
              </a:solidFill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 rot="10800000">
            <a:off x="27429" y="4621363"/>
            <a:ext cx="492443" cy="16384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Frequency</a:t>
            </a:r>
            <a:endParaRPr kumimoji="1" lang="ja-JP" altLang="en-US" sz="2000" dirty="0"/>
          </a:p>
        </p:txBody>
      </p:sp>
      <p:sp>
        <p:nvSpPr>
          <p:cNvPr id="120" name="テキスト ボックス 119"/>
          <p:cNvSpPr txBox="1"/>
          <p:nvPr/>
        </p:nvSpPr>
        <p:spPr>
          <a:xfrm rot="10800000">
            <a:off x="39713" y="2111174"/>
            <a:ext cx="492443" cy="163843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Time</a:t>
            </a:r>
            <a:endParaRPr kumimoji="1" lang="ja-JP" altLang="en-US" sz="2000" dirty="0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4429133" y="2901002"/>
            <a:ext cx="1446041" cy="584776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/>
              <a:t>時間スケールの拡大</a:t>
            </a:r>
            <a:endParaRPr kumimoji="1" lang="ja-JP" altLang="en-US" sz="1600" b="1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663536" y="2055943"/>
            <a:ext cx="3600162" cy="2011606"/>
            <a:chOff x="503893" y="2373419"/>
            <a:chExt cx="3817168" cy="2132858"/>
          </a:xfrm>
        </p:grpSpPr>
        <p:grpSp>
          <p:nvGrpSpPr>
            <p:cNvPr id="26" name="グループ化 25"/>
            <p:cNvGrpSpPr/>
            <p:nvPr/>
          </p:nvGrpSpPr>
          <p:grpSpPr>
            <a:xfrm>
              <a:off x="503893" y="2373419"/>
              <a:ext cx="3817168" cy="2132858"/>
              <a:chOff x="1231284" y="1898373"/>
              <a:chExt cx="3523541" cy="2132858"/>
            </a:xfrm>
          </p:grpSpPr>
          <p:cxnSp>
            <p:nvCxnSpPr>
              <p:cNvPr id="56" name="直線矢印コネクタ 55"/>
              <p:cNvCxnSpPr/>
              <p:nvPr/>
            </p:nvCxnSpPr>
            <p:spPr>
              <a:xfrm flipV="1">
                <a:off x="1605402" y="1898373"/>
                <a:ext cx="0" cy="1741151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" name="直線矢印コネクタ 58"/>
              <p:cNvCxnSpPr/>
              <p:nvPr/>
            </p:nvCxnSpPr>
            <p:spPr>
              <a:xfrm>
                <a:off x="1609325" y="3645024"/>
                <a:ext cx="303951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1" name="テキスト ボックス 90"/>
              <p:cNvSpPr txBox="1"/>
              <p:nvPr/>
            </p:nvSpPr>
            <p:spPr>
              <a:xfrm>
                <a:off x="3815388" y="3661899"/>
                <a:ext cx="939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/>
                  <a:t>T</a:t>
                </a:r>
                <a:r>
                  <a:rPr kumimoji="1" lang="en-US" altLang="ja-JP" dirty="0" smtClean="0"/>
                  <a:t>ime</a:t>
                </a:r>
                <a:endParaRPr kumimoji="1" lang="ja-JP" altLang="en-US" dirty="0"/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 rot="10800000">
                <a:off x="1231284" y="1994068"/>
                <a:ext cx="397742" cy="163843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en-US" altLang="ja-JP" sz="1600" dirty="0" smtClean="0"/>
                  <a:t>Electric field</a:t>
                </a:r>
                <a:endParaRPr kumimoji="1" lang="ja-JP" altLang="en-US" sz="1600" dirty="0"/>
              </a:p>
            </p:txBody>
          </p:sp>
        </p:grpSp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885" y="2507046"/>
              <a:ext cx="2853907" cy="1442556"/>
            </a:xfrm>
            <a:prstGeom prst="rect">
              <a:avLst/>
            </a:prstGeom>
          </p:spPr>
        </p:pic>
      </p:grpSp>
      <p:grpSp>
        <p:nvGrpSpPr>
          <p:cNvPr id="5" name="グループ化 4"/>
          <p:cNvGrpSpPr/>
          <p:nvPr/>
        </p:nvGrpSpPr>
        <p:grpSpPr>
          <a:xfrm>
            <a:off x="5730851" y="4443500"/>
            <a:ext cx="4438389" cy="1666980"/>
            <a:chOff x="6375760" y="4619798"/>
            <a:chExt cx="3908754" cy="1468057"/>
          </a:xfrm>
        </p:grpSpPr>
        <p:pic>
          <p:nvPicPr>
            <p:cNvPr id="28" name="図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1764" y="4769016"/>
              <a:ext cx="2294224" cy="1134451"/>
            </a:xfrm>
            <a:prstGeom prst="rect">
              <a:avLst/>
            </a:prstGeom>
          </p:spPr>
        </p:pic>
        <p:grpSp>
          <p:nvGrpSpPr>
            <p:cNvPr id="123" name="グループ化 122"/>
            <p:cNvGrpSpPr/>
            <p:nvPr/>
          </p:nvGrpSpPr>
          <p:grpSpPr>
            <a:xfrm>
              <a:off x="6375760" y="4619798"/>
              <a:ext cx="3908754" cy="1468057"/>
              <a:chOff x="1704776" y="2093959"/>
              <a:chExt cx="4342583" cy="1766913"/>
            </a:xfrm>
          </p:grpSpPr>
          <p:cxnSp>
            <p:nvCxnSpPr>
              <p:cNvPr id="125" name="直線矢印コネクタ 124"/>
              <p:cNvCxnSpPr/>
              <p:nvPr/>
            </p:nvCxnSpPr>
            <p:spPr>
              <a:xfrm flipV="1">
                <a:off x="2093096" y="2168006"/>
                <a:ext cx="0" cy="1471515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6" name="直線矢印コネクタ 125"/>
              <p:cNvCxnSpPr/>
              <p:nvPr/>
            </p:nvCxnSpPr>
            <p:spPr>
              <a:xfrm>
                <a:off x="2109718" y="3645024"/>
                <a:ext cx="2881903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7" name="テキスト ボックス 126"/>
              <p:cNvSpPr txBox="1"/>
              <p:nvPr/>
            </p:nvSpPr>
            <p:spPr>
              <a:xfrm>
                <a:off x="4430806" y="3213793"/>
                <a:ext cx="1616553" cy="647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600" dirty="0"/>
                  <a:t>F</a:t>
                </a:r>
                <a:r>
                  <a:rPr kumimoji="1" lang="en-US" altLang="ja-JP" sz="1600" dirty="0" smtClean="0"/>
                  <a:t>requency </a:t>
                </a:r>
              </a:p>
              <a:p>
                <a:pPr algn="ctr"/>
                <a:r>
                  <a:rPr kumimoji="1" lang="en-US" altLang="ja-JP" sz="1600" dirty="0" smtClean="0"/>
                  <a:t>[MHz]</a:t>
                </a:r>
                <a:endParaRPr kumimoji="1" lang="ja-JP" altLang="en-US" sz="1600" dirty="0"/>
              </a:p>
            </p:txBody>
          </p:sp>
          <p:sp>
            <p:nvSpPr>
              <p:cNvPr id="128" name="テキスト ボックス 127"/>
              <p:cNvSpPr txBox="1"/>
              <p:nvPr/>
            </p:nvSpPr>
            <p:spPr>
              <a:xfrm rot="10800000">
                <a:off x="1704776" y="2093959"/>
                <a:ext cx="426152" cy="163843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Amplitude</a:t>
                </a:r>
                <a:endParaRPr kumimoji="1" lang="ja-JP" altLang="en-US" dirty="0"/>
              </a:p>
            </p:txBody>
          </p:sp>
        </p:grpSp>
      </p:grpSp>
      <p:grpSp>
        <p:nvGrpSpPr>
          <p:cNvPr id="3" name="グループ化 2"/>
          <p:cNvGrpSpPr/>
          <p:nvPr/>
        </p:nvGrpSpPr>
        <p:grpSpPr>
          <a:xfrm>
            <a:off x="5912802" y="1884674"/>
            <a:ext cx="4170068" cy="1568164"/>
            <a:chOff x="5908317" y="2145638"/>
            <a:chExt cx="3393091" cy="1447525"/>
          </a:xfrm>
        </p:grpSpPr>
        <p:grpSp>
          <p:nvGrpSpPr>
            <p:cNvPr id="95" name="グループ化 94"/>
            <p:cNvGrpSpPr/>
            <p:nvPr/>
          </p:nvGrpSpPr>
          <p:grpSpPr>
            <a:xfrm>
              <a:off x="5908317" y="2145638"/>
              <a:ext cx="3393091" cy="1447525"/>
              <a:chOff x="1590538" y="1804638"/>
              <a:chExt cx="3982138" cy="1840386"/>
            </a:xfrm>
          </p:grpSpPr>
          <p:cxnSp>
            <p:nvCxnSpPr>
              <p:cNvPr id="97" name="直線矢印コネクタ 96"/>
              <p:cNvCxnSpPr/>
              <p:nvPr/>
            </p:nvCxnSpPr>
            <p:spPr>
              <a:xfrm flipV="1">
                <a:off x="2050227" y="1804638"/>
                <a:ext cx="0" cy="1834884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直線矢印コネクタ 97"/>
              <p:cNvCxnSpPr/>
              <p:nvPr/>
            </p:nvCxnSpPr>
            <p:spPr>
              <a:xfrm>
                <a:off x="2049400" y="3645024"/>
                <a:ext cx="2998572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9" name="テキスト ボックス 98"/>
              <p:cNvSpPr txBox="1"/>
              <p:nvPr/>
            </p:nvSpPr>
            <p:spPr>
              <a:xfrm>
                <a:off x="4455947" y="3135202"/>
                <a:ext cx="1116729" cy="433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dirty="0"/>
                  <a:t>T</a:t>
                </a:r>
                <a:r>
                  <a:rPr kumimoji="1" lang="en-US" altLang="ja-JP" dirty="0" smtClean="0"/>
                  <a:t>ime</a:t>
                </a:r>
                <a:endParaRPr kumimoji="1" lang="ja-JP" altLang="en-US" dirty="0"/>
              </a:p>
            </p:txBody>
          </p:sp>
          <p:sp>
            <p:nvSpPr>
              <p:cNvPr id="100" name="テキスト ボックス 99"/>
              <p:cNvSpPr txBox="1"/>
              <p:nvPr/>
            </p:nvSpPr>
            <p:spPr>
              <a:xfrm rot="10800000">
                <a:off x="1590538" y="1932535"/>
                <a:ext cx="500129" cy="163843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algn="ctr"/>
                <a:r>
                  <a:rPr kumimoji="1" lang="en-US" altLang="ja-JP" dirty="0" smtClean="0"/>
                  <a:t>Electric field</a:t>
                </a:r>
                <a:endParaRPr kumimoji="1" lang="ja-JP" altLang="en-US" dirty="0"/>
              </a:p>
            </p:txBody>
          </p:sp>
        </p:grpSp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301" y="2245875"/>
              <a:ext cx="2413255" cy="1255672"/>
            </a:xfrm>
            <a:prstGeom prst="rect">
              <a:avLst/>
            </a:prstGeom>
          </p:spPr>
        </p:pic>
      </p:grpSp>
      <p:pic>
        <p:nvPicPr>
          <p:cNvPr id="21" name="図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2" y="4515623"/>
            <a:ext cx="2606378" cy="1315402"/>
          </a:xfrm>
          <a:prstGeom prst="rect">
            <a:avLst/>
          </a:prstGeom>
        </p:spPr>
      </p:pic>
      <p:cxnSp>
        <p:nvCxnSpPr>
          <p:cNvPr id="111" name="直線矢印コネクタ 110"/>
          <p:cNvCxnSpPr/>
          <p:nvPr/>
        </p:nvCxnSpPr>
        <p:spPr>
          <a:xfrm flipV="1">
            <a:off x="801730" y="4466950"/>
            <a:ext cx="4019" cy="13588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テキスト ボックス 113"/>
          <p:cNvSpPr txBox="1"/>
          <p:nvPr/>
        </p:nvSpPr>
        <p:spPr>
          <a:xfrm rot="10800000">
            <a:off x="416496" y="4483732"/>
            <a:ext cx="411406" cy="15493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en-US" altLang="ja-JP" sz="1600" dirty="0" smtClean="0"/>
              <a:t>Amplitude</a:t>
            </a:r>
            <a:endParaRPr kumimoji="1" lang="ja-JP" altLang="en-US" sz="1600" dirty="0"/>
          </a:p>
        </p:txBody>
      </p:sp>
      <p:sp>
        <p:nvSpPr>
          <p:cNvPr id="137" name="テキスト ボックス 136"/>
          <p:cNvSpPr txBox="1"/>
          <p:nvPr/>
        </p:nvSpPr>
        <p:spPr>
          <a:xfrm>
            <a:off x="3468454" y="5468280"/>
            <a:ext cx="1207309" cy="558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dirty="0" smtClean="0"/>
              <a:t>F</a:t>
            </a:r>
            <a:r>
              <a:rPr kumimoji="1" lang="en-US" altLang="ja-JP" sz="1600" dirty="0" smtClean="0"/>
              <a:t>requency</a:t>
            </a:r>
          </a:p>
          <a:p>
            <a:pPr algn="ctr"/>
            <a:r>
              <a:rPr kumimoji="1" lang="en-US" altLang="ja-JP" sz="1600" dirty="0" smtClean="0"/>
              <a:t>[THz]</a:t>
            </a:r>
            <a:endParaRPr kumimoji="1" lang="ja-JP" altLang="en-US" sz="1600" dirty="0"/>
          </a:p>
        </p:txBody>
      </p:sp>
      <p:cxnSp>
        <p:nvCxnSpPr>
          <p:cNvPr id="112" name="直線矢印コネクタ 111"/>
          <p:cNvCxnSpPr/>
          <p:nvPr/>
        </p:nvCxnSpPr>
        <p:spPr>
          <a:xfrm>
            <a:off x="803679" y="5831025"/>
            <a:ext cx="2913355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正方形/長方形 13"/>
          <p:cNvSpPr/>
          <p:nvPr/>
        </p:nvSpPr>
        <p:spPr bwMode="auto">
          <a:xfrm>
            <a:off x="4301327" y="3799156"/>
            <a:ext cx="1734838" cy="644344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37614" y="394083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×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23618" y="3787023"/>
            <a:ext cx="1591589" cy="646331"/>
          </a:xfrm>
          <a:prstGeom prst="rect">
            <a:avLst/>
          </a:prstGeom>
          <a:noFill/>
          <a:ln w="28575" cmpd="sng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時間拡大率</a:t>
            </a:r>
            <a:r>
              <a:rPr lang="en-US" altLang="ja-JP" dirty="0" smtClean="0"/>
              <a:t>M:</a:t>
            </a:r>
            <a:r>
              <a:rPr lang="ja-JP" altLang="ja-JP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r>
              <a:rPr lang="en-US" altLang="ja-JP" dirty="0" smtClean="0"/>
              <a:t>   </a:t>
            </a:r>
            <a:r>
              <a:rPr kumimoji="1" lang="en-US" altLang="ja-JP" dirty="0" smtClean="0"/>
              <a:t>f</a:t>
            </a:r>
            <a:r>
              <a:rPr kumimoji="1" lang="en-US" altLang="ja-JP" baseline="-25000" dirty="0" smtClean="0"/>
              <a:t>rep1</a:t>
            </a:r>
            <a:r>
              <a:rPr kumimoji="1" lang="en-US" altLang="ja-JP" dirty="0" smtClean="0"/>
              <a:t>/</a:t>
            </a:r>
            <a:r>
              <a:rPr lang="en-US" altLang="ja-JP" dirty="0" err="1" smtClean="0">
                <a:latin typeface="Symbol" charset="2"/>
                <a:cs typeface="Symbol" charset="2"/>
              </a:rPr>
              <a:t>D</a:t>
            </a:r>
            <a:r>
              <a:rPr kumimoji="1" lang="en-US" altLang="ja-JP" dirty="0" err="1" smtClean="0"/>
              <a:t>f</a:t>
            </a:r>
            <a:r>
              <a:rPr kumimoji="1" lang="en-US" altLang="ja-JP" baseline="-25000" dirty="0" err="1" smtClean="0"/>
              <a:t>rep</a:t>
            </a:r>
            <a:endParaRPr kumimoji="1" lang="ja-JP" altLang="en-US" baseline="-25000" dirty="0"/>
          </a:p>
        </p:txBody>
      </p:sp>
      <p:sp>
        <p:nvSpPr>
          <p:cNvPr id="15" name="円/楕円 14"/>
          <p:cNvSpPr/>
          <p:nvPr/>
        </p:nvSpPr>
        <p:spPr bwMode="auto">
          <a:xfrm>
            <a:off x="4299571" y="3780342"/>
            <a:ext cx="1695066" cy="6645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grpSp>
        <p:nvGrpSpPr>
          <p:cNvPr id="19" name="図形グループ 18"/>
          <p:cNvGrpSpPr/>
          <p:nvPr/>
        </p:nvGrpSpPr>
        <p:grpSpPr>
          <a:xfrm>
            <a:off x="6496479" y="3495485"/>
            <a:ext cx="3150506" cy="1763371"/>
            <a:chOff x="6496479" y="3495485"/>
            <a:chExt cx="3150506" cy="1763371"/>
          </a:xfrm>
        </p:grpSpPr>
        <p:sp>
          <p:nvSpPr>
            <p:cNvPr id="7" name="テキスト ボックス 6"/>
            <p:cNvSpPr txBox="1"/>
            <p:nvPr/>
          </p:nvSpPr>
          <p:spPr>
            <a:xfrm>
              <a:off x="6496479" y="3495485"/>
              <a:ext cx="2882314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 smtClean="0">
                  <a:solidFill>
                    <a:srgbClr val="FF0000"/>
                  </a:solidFill>
                </a:rPr>
                <a:t>線形性</a:t>
              </a:r>
              <a:r>
                <a:rPr lang="ja-JP" altLang="en-US" sz="2000" dirty="0">
                  <a:solidFill>
                    <a:srgbClr val="FF0000"/>
                  </a:solidFill>
                </a:rPr>
                <a:t>が保てなく</a:t>
              </a:r>
              <a:r>
                <a:rPr lang="ja-JP" altLang="en-US" sz="2000" dirty="0" smtClean="0">
                  <a:solidFill>
                    <a:srgbClr val="FF0000"/>
                  </a:solidFill>
                </a:rPr>
                <a:t>なる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!</a:t>
              </a:r>
              <a:endParaRPr kumimoji="1" lang="ja-JP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8308157" y="4612525"/>
              <a:ext cx="1338828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dirty="0" smtClean="0">
                  <a:solidFill>
                    <a:srgbClr val="FF0000"/>
                  </a:solidFill>
                </a:rPr>
                <a:t>周波数軸が</a:t>
              </a:r>
              <a:endParaRPr kumimoji="1" lang="en-US" altLang="ja-JP" dirty="0" smtClean="0">
                <a:solidFill>
                  <a:srgbClr val="FF0000"/>
                </a:solidFill>
              </a:endParaRPr>
            </a:p>
            <a:p>
              <a:pPr algn="ctr"/>
              <a:r>
                <a:rPr kumimoji="1" lang="ja-JP" altLang="en-US" dirty="0" smtClean="0">
                  <a:solidFill>
                    <a:srgbClr val="FF0000"/>
                  </a:solidFill>
                </a:rPr>
                <a:t>歪む</a:t>
              </a:r>
              <a:r>
                <a:rPr kumimoji="1" lang="en-US" altLang="ja-JP" dirty="0" smtClean="0">
                  <a:solidFill>
                    <a:srgbClr val="FF0000"/>
                  </a:solidFill>
                </a:rPr>
                <a:t>!!</a:t>
              </a:r>
              <a:endParaRPr kumimoji="1" lang="ja-JP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テキスト ボックス 19"/>
          <p:cNvSpPr txBox="1"/>
          <p:nvPr/>
        </p:nvSpPr>
        <p:spPr>
          <a:xfrm>
            <a:off x="1134754" y="6166260"/>
            <a:ext cx="8092730" cy="400110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 smtClean="0">
                <a:solidFill>
                  <a:srgbClr val="FF0000"/>
                </a:solidFill>
              </a:rPr>
              <a:t>計測した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THz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スペクトル分解能と確度は</a:t>
            </a:r>
            <a:r>
              <a:rPr lang="ja-JP" altLang="en-US" sz="2000" dirty="0" smtClean="0">
                <a:solidFill>
                  <a:srgbClr val="FF0000"/>
                </a:solidFill>
              </a:rPr>
              <a:t>周波数軸</a:t>
            </a:r>
            <a:r>
              <a:rPr lang="ja-JP" altLang="en-US" sz="2000" dirty="0">
                <a:solidFill>
                  <a:srgbClr val="FF0000"/>
                </a:solidFill>
              </a:rPr>
              <a:t>の</a:t>
            </a:r>
            <a:r>
              <a:rPr lang="ja-JP" altLang="en-US" sz="2000" dirty="0" smtClean="0">
                <a:solidFill>
                  <a:srgbClr val="FF0000"/>
                </a:solidFill>
              </a:rPr>
              <a:t>歪みに制限される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9514582" y="632417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4643367" y="5349397"/>
            <a:ext cx="1066751" cy="584776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 smtClean="0"/>
              <a:t>周波数の校正</a:t>
            </a:r>
            <a:endParaRPr kumimoji="1" lang="ja-JP" altLang="en-US" sz="1600" b="1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416496" y="4759948"/>
            <a:ext cx="9332972" cy="1200329"/>
          </a:xfrm>
          <a:prstGeom prst="rect">
            <a:avLst/>
          </a:prstGeom>
          <a:solidFill>
            <a:srgbClr val="FFFF00"/>
          </a:solidFill>
          <a:ln w="508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spc="-150" dirty="0" smtClean="0">
                <a:solidFill>
                  <a:srgbClr val="FF0000"/>
                </a:solidFill>
                <a:latin typeface="+mj-lt"/>
                <a:ea typeface="ヒラギノ丸ゴ ProN W4"/>
                <a:cs typeface="ヒラギノ丸ゴ ProN W4"/>
              </a:rPr>
              <a:t>時間</a:t>
            </a:r>
            <a:r>
              <a:rPr lang="ja-JP" altLang="en-US" sz="3600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軸</a:t>
            </a:r>
            <a:r>
              <a:rPr lang="ja-JP" altLang="en-US" sz="3600" dirty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の歪み</a:t>
            </a:r>
            <a:r>
              <a:rPr lang="ja-JP" altLang="en-US" sz="3600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を補正することができれば、デュアル</a:t>
            </a:r>
            <a:r>
              <a:rPr lang="en-US" altLang="ja-JP" sz="3600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THz</a:t>
            </a:r>
            <a:r>
              <a:rPr lang="ja-JP" altLang="en-US" sz="3600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コム分光法が可能になる</a:t>
            </a:r>
            <a:endParaRPr lang="en-US" altLang="ja-JP" sz="3600" spc="-150" dirty="0" smtClean="0">
              <a:solidFill>
                <a:srgbClr val="FF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p14="http://schemas.microsoft.com/office/powerpoint/2010/main" val="10955334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322" y="1834929"/>
            <a:ext cx="7308959" cy="45882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339819"/>
            <a:ext cx="8915400" cy="796925"/>
          </a:xfrm>
        </p:spPr>
        <p:txBody>
          <a:bodyPr/>
          <a:lstStyle/>
          <a:p>
            <a:pPr algn="ctr"/>
            <a:r>
              <a:rPr lang="ja-JP" altLang="en-US" dirty="0" smtClean="0"/>
              <a:t>エアロゾル（線香煙）透過測定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5710" y="936688"/>
            <a:ext cx="3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00B050"/>
                </a:solidFill>
              </a:rPr>
              <a:t>可視光レーザー：</a:t>
            </a:r>
            <a:r>
              <a:rPr lang="en-US" altLang="ja-JP" sz="2000" dirty="0" smtClean="0">
                <a:solidFill>
                  <a:srgbClr val="00B050"/>
                </a:solidFill>
              </a:rPr>
              <a:t>632nm</a:t>
            </a:r>
            <a:endParaRPr lang="zh-TW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6028" y="1266069"/>
            <a:ext cx="70675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THz</a:t>
            </a:r>
            <a:r>
              <a:rPr lang="ja-JP" altLang="en-US" sz="2000" dirty="0" smtClean="0">
                <a:solidFill>
                  <a:srgbClr val="0000FF"/>
                </a:solidFill>
              </a:rPr>
              <a:t>計測条件：計測時間：</a:t>
            </a:r>
            <a:r>
              <a:rPr lang="en-US" altLang="ja-JP" sz="2000" dirty="0" smtClean="0">
                <a:solidFill>
                  <a:srgbClr val="0000FF"/>
                </a:solidFill>
              </a:rPr>
              <a:t>1s</a:t>
            </a:r>
            <a:r>
              <a:rPr lang="ja-JP" altLang="en-US" sz="2000" dirty="0" smtClean="0">
                <a:solidFill>
                  <a:srgbClr val="0000FF"/>
                </a:solidFill>
              </a:rPr>
              <a:t>、時間窓：</a:t>
            </a:r>
            <a:r>
              <a:rPr lang="en-US" altLang="ja-JP" sz="2000" dirty="0" smtClean="0">
                <a:solidFill>
                  <a:srgbClr val="0000FF"/>
                </a:solidFill>
              </a:rPr>
              <a:t>1ns</a:t>
            </a:r>
            <a:r>
              <a:rPr lang="ja-JP" altLang="en-US" sz="2000" dirty="0" smtClean="0">
                <a:solidFill>
                  <a:srgbClr val="0000FF"/>
                </a:solidFill>
              </a:rPr>
              <a:t>、差周波：</a:t>
            </a:r>
            <a:r>
              <a:rPr lang="en-US" altLang="ja-JP" sz="2000" dirty="0" smtClean="0">
                <a:solidFill>
                  <a:srgbClr val="0000FF"/>
                </a:solidFill>
              </a:rPr>
              <a:t>50Hz</a:t>
            </a:r>
          </a:p>
        </p:txBody>
      </p:sp>
    </p:spTree>
    <p:extLst>
      <p:ext uri="{BB962C8B-B14F-4D97-AF65-F5344CB8AC3E}">
        <p14:creationId xmlns:p14="http://schemas.microsoft.com/office/powerpoint/2010/main" val="2147180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30" y="1521791"/>
            <a:ext cx="4931068" cy="31140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300" y="339819"/>
            <a:ext cx="8915400" cy="796925"/>
          </a:xfrm>
        </p:spPr>
        <p:txBody>
          <a:bodyPr/>
          <a:lstStyle/>
          <a:p>
            <a:pPr algn="ctr"/>
            <a:r>
              <a:rPr lang="ja-JP" altLang="en-US" dirty="0" smtClean="0"/>
              <a:t>エアロゾル（線香煙）透過測定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75710" y="936688"/>
            <a:ext cx="3157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00B050"/>
                </a:solidFill>
              </a:rPr>
              <a:t>可視光レーザー：</a:t>
            </a:r>
            <a:r>
              <a:rPr lang="en-US" altLang="ja-JP" sz="2000" dirty="0" smtClean="0">
                <a:solidFill>
                  <a:srgbClr val="00B050"/>
                </a:solidFill>
              </a:rPr>
              <a:t>632nm</a:t>
            </a:r>
            <a:endParaRPr lang="zh-TW" altLang="en-US" sz="2000" dirty="0">
              <a:solidFill>
                <a:srgbClr val="00B050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6028" y="1266069"/>
            <a:ext cx="70675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0000FF"/>
                </a:solidFill>
              </a:rPr>
              <a:t>THz</a:t>
            </a:r>
            <a:r>
              <a:rPr lang="ja-JP" altLang="en-US" sz="2000" dirty="0" smtClean="0">
                <a:solidFill>
                  <a:srgbClr val="0000FF"/>
                </a:solidFill>
              </a:rPr>
              <a:t>計測条件：計測時間：</a:t>
            </a:r>
            <a:r>
              <a:rPr lang="en-US" altLang="ja-JP" sz="2000" dirty="0" smtClean="0">
                <a:solidFill>
                  <a:srgbClr val="0000FF"/>
                </a:solidFill>
              </a:rPr>
              <a:t>1s</a:t>
            </a:r>
            <a:r>
              <a:rPr lang="ja-JP" altLang="en-US" sz="2000" dirty="0" smtClean="0">
                <a:solidFill>
                  <a:srgbClr val="0000FF"/>
                </a:solidFill>
              </a:rPr>
              <a:t>、時間窓：</a:t>
            </a:r>
            <a:r>
              <a:rPr lang="en-US" altLang="ja-JP" sz="2000" dirty="0" smtClean="0">
                <a:solidFill>
                  <a:srgbClr val="0000FF"/>
                </a:solidFill>
              </a:rPr>
              <a:t>1ns</a:t>
            </a:r>
            <a:r>
              <a:rPr lang="ja-JP" altLang="en-US" sz="2000" dirty="0" smtClean="0">
                <a:solidFill>
                  <a:srgbClr val="0000FF"/>
                </a:solidFill>
              </a:rPr>
              <a:t>、差周波：</a:t>
            </a:r>
            <a:r>
              <a:rPr lang="en-US" altLang="ja-JP" sz="2000" dirty="0" smtClean="0">
                <a:solidFill>
                  <a:srgbClr val="0000FF"/>
                </a:solidFill>
              </a:rPr>
              <a:t>50Hz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640978" y="2458297"/>
            <a:ext cx="161992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注入開始</a:t>
            </a:r>
            <a:endParaRPr lang="zh-TW" altLang="en-US" sz="2400" dirty="0"/>
          </a:p>
        </p:txBody>
      </p:sp>
      <p:cxnSp>
        <p:nvCxnSpPr>
          <p:cNvPr id="11" name="直線單箭頭接點 10"/>
          <p:cNvCxnSpPr/>
          <p:nvPr/>
        </p:nvCxnSpPr>
        <p:spPr bwMode="auto">
          <a:xfrm flipV="1">
            <a:off x="2260900" y="2022438"/>
            <a:ext cx="1308475" cy="66669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直線接點 19"/>
          <p:cNvCxnSpPr/>
          <p:nvPr/>
        </p:nvCxnSpPr>
        <p:spPr bwMode="auto">
          <a:xfrm>
            <a:off x="3165774" y="4119654"/>
            <a:ext cx="400717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文字方塊 20"/>
          <p:cNvSpPr txBox="1"/>
          <p:nvPr/>
        </p:nvSpPr>
        <p:spPr>
          <a:xfrm>
            <a:off x="5773052" y="3760821"/>
            <a:ext cx="1549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Noise floor</a:t>
            </a:r>
            <a:endParaRPr lang="zh-TW" altLang="en-US" dirty="0"/>
          </a:p>
        </p:txBody>
      </p:sp>
      <p:sp>
        <p:nvSpPr>
          <p:cNvPr id="24" name="矩形圖說文字 23"/>
          <p:cNvSpPr/>
          <p:nvPr/>
        </p:nvSpPr>
        <p:spPr bwMode="auto">
          <a:xfrm>
            <a:off x="5076217" y="2499233"/>
            <a:ext cx="4017450" cy="1623613"/>
          </a:xfrm>
          <a:custGeom>
            <a:avLst/>
            <a:gdLst>
              <a:gd name="connsiteX0" fmla="*/ 0 w 3550631"/>
              <a:gd name="connsiteY0" fmla="*/ 0 h 1834918"/>
              <a:gd name="connsiteX1" fmla="*/ 591772 w 3550631"/>
              <a:gd name="connsiteY1" fmla="*/ 0 h 1834918"/>
              <a:gd name="connsiteX2" fmla="*/ 591772 w 3550631"/>
              <a:gd name="connsiteY2" fmla="*/ 0 h 1834918"/>
              <a:gd name="connsiteX3" fmla="*/ 1479430 w 3550631"/>
              <a:gd name="connsiteY3" fmla="*/ 0 h 1834918"/>
              <a:gd name="connsiteX4" fmla="*/ 3550631 w 3550631"/>
              <a:gd name="connsiteY4" fmla="*/ 0 h 1834918"/>
              <a:gd name="connsiteX5" fmla="*/ 3550631 w 3550631"/>
              <a:gd name="connsiteY5" fmla="*/ 1070369 h 1834918"/>
              <a:gd name="connsiteX6" fmla="*/ 3550631 w 3550631"/>
              <a:gd name="connsiteY6" fmla="*/ 1070369 h 1834918"/>
              <a:gd name="connsiteX7" fmla="*/ 3550631 w 3550631"/>
              <a:gd name="connsiteY7" fmla="*/ 1529098 h 1834918"/>
              <a:gd name="connsiteX8" fmla="*/ 3550631 w 3550631"/>
              <a:gd name="connsiteY8" fmla="*/ 1834918 h 1834918"/>
              <a:gd name="connsiteX9" fmla="*/ 1479430 w 3550631"/>
              <a:gd name="connsiteY9" fmla="*/ 1834918 h 1834918"/>
              <a:gd name="connsiteX10" fmla="*/ 497727 w 3550631"/>
              <a:gd name="connsiteY10" fmla="*/ 2742010 h 1834918"/>
              <a:gd name="connsiteX11" fmla="*/ 591772 w 3550631"/>
              <a:gd name="connsiteY11" fmla="*/ 1834918 h 1834918"/>
              <a:gd name="connsiteX12" fmla="*/ 0 w 3550631"/>
              <a:gd name="connsiteY12" fmla="*/ 1834918 h 1834918"/>
              <a:gd name="connsiteX13" fmla="*/ 0 w 3550631"/>
              <a:gd name="connsiteY13" fmla="*/ 1529098 h 1834918"/>
              <a:gd name="connsiteX14" fmla="*/ 0 w 3550631"/>
              <a:gd name="connsiteY14" fmla="*/ 1070369 h 1834918"/>
              <a:gd name="connsiteX15" fmla="*/ 0 w 3550631"/>
              <a:gd name="connsiteY15" fmla="*/ 1070369 h 1834918"/>
              <a:gd name="connsiteX16" fmla="*/ 0 w 3550631"/>
              <a:gd name="connsiteY16" fmla="*/ 0 h 1834918"/>
              <a:gd name="connsiteX0" fmla="*/ 0 w 3550631"/>
              <a:gd name="connsiteY0" fmla="*/ 0 h 2742010"/>
              <a:gd name="connsiteX1" fmla="*/ 591772 w 3550631"/>
              <a:gd name="connsiteY1" fmla="*/ 0 h 2742010"/>
              <a:gd name="connsiteX2" fmla="*/ 591772 w 3550631"/>
              <a:gd name="connsiteY2" fmla="*/ 0 h 2742010"/>
              <a:gd name="connsiteX3" fmla="*/ 1479430 w 3550631"/>
              <a:gd name="connsiteY3" fmla="*/ 0 h 2742010"/>
              <a:gd name="connsiteX4" fmla="*/ 3550631 w 3550631"/>
              <a:gd name="connsiteY4" fmla="*/ 0 h 2742010"/>
              <a:gd name="connsiteX5" fmla="*/ 3550631 w 3550631"/>
              <a:gd name="connsiteY5" fmla="*/ 1070369 h 2742010"/>
              <a:gd name="connsiteX6" fmla="*/ 3550631 w 3550631"/>
              <a:gd name="connsiteY6" fmla="*/ 1070369 h 2742010"/>
              <a:gd name="connsiteX7" fmla="*/ 3550631 w 3550631"/>
              <a:gd name="connsiteY7" fmla="*/ 1529098 h 2742010"/>
              <a:gd name="connsiteX8" fmla="*/ 3550631 w 3550631"/>
              <a:gd name="connsiteY8" fmla="*/ 1834918 h 2742010"/>
              <a:gd name="connsiteX9" fmla="*/ 833971 w 3550631"/>
              <a:gd name="connsiteY9" fmla="*/ 1845675 h 2742010"/>
              <a:gd name="connsiteX10" fmla="*/ 497727 w 3550631"/>
              <a:gd name="connsiteY10" fmla="*/ 2742010 h 2742010"/>
              <a:gd name="connsiteX11" fmla="*/ 591772 w 3550631"/>
              <a:gd name="connsiteY11" fmla="*/ 1834918 h 2742010"/>
              <a:gd name="connsiteX12" fmla="*/ 0 w 3550631"/>
              <a:gd name="connsiteY12" fmla="*/ 1834918 h 2742010"/>
              <a:gd name="connsiteX13" fmla="*/ 0 w 3550631"/>
              <a:gd name="connsiteY13" fmla="*/ 1529098 h 2742010"/>
              <a:gd name="connsiteX14" fmla="*/ 0 w 3550631"/>
              <a:gd name="connsiteY14" fmla="*/ 1070369 h 2742010"/>
              <a:gd name="connsiteX15" fmla="*/ 0 w 3550631"/>
              <a:gd name="connsiteY15" fmla="*/ 1070369 h 2742010"/>
              <a:gd name="connsiteX16" fmla="*/ 0 w 3550631"/>
              <a:gd name="connsiteY16" fmla="*/ 0 h 2742010"/>
              <a:gd name="connsiteX0" fmla="*/ 0 w 3550631"/>
              <a:gd name="connsiteY0" fmla="*/ 0 h 2726546"/>
              <a:gd name="connsiteX1" fmla="*/ 591772 w 3550631"/>
              <a:gd name="connsiteY1" fmla="*/ 0 h 2726546"/>
              <a:gd name="connsiteX2" fmla="*/ 591772 w 3550631"/>
              <a:gd name="connsiteY2" fmla="*/ 0 h 2726546"/>
              <a:gd name="connsiteX3" fmla="*/ 1479430 w 3550631"/>
              <a:gd name="connsiteY3" fmla="*/ 0 h 2726546"/>
              <a:gd name="connsiteX4" fmla="*/ 3550631 w 3550631"/>
              <a:gd name="connsiteY4" fmla="*/ 0 h 2726546"/>
              <a:gd name="connsiteX5" fmla="*/ 3550631 w 3550631"/>
              <a:gd name="connsiteY5" fmla="*/ 1070369 h 2726546"/>
              <a:gd name="connsiteX6" fmla="*/ 3550631 w 3550631"/>
              <a:gd name="connsiteY6" fmla="*/ 1070369 h 2726546"/>
              <a:gd name="connsiteX7" fmla="*/ 3550631 w 3550631"/>
              <a:gd name="connsiteY7" fmla="*/ 1529098 h 2726546"/>
              <a:gd name="connsiteX8" fmla="*/ 3550631 w 3550631"/>
              <a:gd name="connsiteY8" fmla="*/ 1834918 h 2726546"/>
              <a:gd name="connsiteX9" fmla="*/ 833971 w 3550631"/>
              <a:gd name="connsiteY9" fmla="*/ 1845675 h 2726546"/>
              <a:gd name="connsiteX10" fmla="*/ 349996 w 3550631"/>
              <a:gd name="connsiteY10" fmla="*/ 2726546 h 2726546"/>
              <a:gd name="connsiteX11" fmla="*/ 591772 w 3550631"/>
              <a:gd name="connsiteY11" fmla="*/ 1834918 h 2726546"/>
              <a:gd name="connsiteX12" fmla="*/ 0 w 3550631"/>
              <a:gd name="connsiteY12" fmla="*/ 1834918 h 2726546"/>
              <a:gd name="connsiteX13" fmla="*/ 0 w 3550631"/>
              <a:gd name="connsiteY13" fmla="*/ 1529098 h 2726546"/>
              <a:gd name="connsiteX14" fmla="*/ 0 w 3550631"/>
              <a:gd name="connsiteY14" fmla="*/ 1070369 h 2726546"/>
              <a:gd name="connsiteX15" fmla="*/ 0 w 3550631"/>
              <a:gd name="connsiteY15" fmla="*/ 1070369 h 2726546"/>
              <a:gd name="connsiteX16" fmla="*/ 0 w 3550631"/>
              <a:gd name="connsiteY16" fmla="*/ 0 h 2726546"/>
              <a:gd name="connsiteX0" fmla="*/ 0 w 3550631"/>
              <a:gd name="connsiteY0" fmla="*/ 0 h 2560218"/>
              <a:gd name="connsiteX1" fmla="*/ 591772 w 3550631"/>
              <a:gd name="connsiteY1" fmla="*/ 0 h 2560218"/>
              <a:gd name="connsiteX2" fmla="*/ 591772 w 3550631"/>
              <a:gd name="connsiteY2" fmla="*/ 0 h 2560218"/>
              <a:gd name="connsiteX3" fmla="*/ 1479430 w 3550631"/>
              <a:gd name="connsiteY3" fmla="*/ 0 h 2560218"/>
              <a:gd name="connsiteX4" fmla="*/ 3550631 w 3550631"/>
              <a:gd name="connsiteY4" fmla="*/ 0 h 2560218"/>
              <a:gd name="connsiteX5" fmla="*/ 3550631 w 3550631"/>
              <a:gd name="connsiteY5" fmla="*/ 1070369 h 2560218"/>
              <a:gd name="connsiteX6" fmla="*/ 3550631 w 3550631"/>
              <a:gd name="connsiteY6" fmla="*/ 1070369 h 2560218"/>
              <a:gd name="connsiteX7" fmla="*/ 3550631 w 3550631"/>
              <a:gd name="connsiteY7" fmla="*/ 1529098 h 2560218"/>
              <a:gd name="connsiteX8" fmla="*/ 3550631 w 3550631"/>
              <a:gd name="connsiteY8" fmla="*/ 1834918 h 2560218"/>
              <a:gd name="connsiteX9" fmla="*/ 833971 w 3550631"/>
              <a:gd name="connsiteY9" fmla="*/ 1845675 h 2560218"/>
              <a:gd name="connsiteX10" fmla="*/ 224845 w 3550631"/>
              <a:gd name="connsiteY10" fmla="*/ 2560218 h 2560218"/>
              <a:gd name="connsiteX11" fmla="*/ 591772 w 3550631"/>
              <a:gd name="connsiteY11" fmla="*/ 1834918 h 2560218"/>
              <a:gd name="connsiteX12" fmla="*/ 0 w 3550631"/>
              <a:gd name="connsiteY12" fmla="*/ 1834918 h 2560218"/>
              <a:gd name="connsiteX13" fmla="*/ 0 w 3550631"/>
              <a:gd name="connsiteY13" fmla="*/ 1529098 h 2560218"/>
              <a:gd name="connsiteX14" fmla="*/ 0 w 3550631"/>
              <a:gd name="connsiteY14" fmla="*/ 1070369 h 2560218"/>
              <a:gd name="connsiteX15" fmla="*/ 0 w 3550631"/>
              <a:gd name="connsiteY15" fmla="*/ 1070369 h 2560218"/>
              <a:gd name="connsiteX16" fmla="*/ 0 w 3550631"/>
              <a:gd name="connsiteY16" fmla="*/ 0 h 256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50631" h="2560218">
                <a:moveTo>
                  <a:pt x="0" y="0"/>
                </a:moveTo>
                <a:lnTo>
                  <a:pt x="591772" y="0"/>
                </a:lnTo>
                <a:lnTo>
                  <a:pt x="591772" y="0"/>
                </a:lnTo>
                <a:lnTo>
                  <a:pt x="1479430" y="0"/>
                </a:lnTo>
                <a:lnTo>
                  <a:pt x="3550631" y="0"/>
                </a:lnTo>
                <a:lnTo>
                  <a:pt x="3550631" y="1070369"/>
                </a:lnTo>
                <a:lnTo>
                  <a:pt x="3550631" y="1070369"/>
                </a:lnTo>
                <a:lnTo>
                  <a:pt x="3550631" y="1529098"/>
                </a:lnTo>
                <a:lnTo>
                  <a:pt x="3550631" y="1834918"/>
                </a:lnTo>
                <a:lnTo>
                  <a:pt x="833971" y="1845675"/>
                </a:lnTo>
                <a:lnTo>
                  <a:pt x="224845" y="2560218"/>
                </a:lnTo>
                <a:lnTo>
                  <a:pt x="591772" y="1834918"/>
                </a:lnTo>
                <a:lnTo>
                  <a:pt x="0" y="1834918"/>
                </a:lnTo>
                <a:lnTo>
                  <a:pt x="0" y="1529098"/>
                </a:lnTo>
                <a:lnTo>
                  <a:pt x="0" y="1070369"/>
                </a:lnTo>
                <a:lnTo>
                  <a:pt x="0" y="1070369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" charset="0"/>
                <a:ea typeface="ＭＳ Ｐゴシック" charset="-128"/>
              </a:rPr>
              <a:t>煙の影響により、信号強度が急速に</a:t>
            </a:r>
            <a:r>
              <a:rPr lang="ja-JP" altLang="en-US" sz="2400" dirty="0" smtClean="0">
                <a:solidFill>
                  <a:srgbClr val="0000FF"/>
                </a:solidFill>
              </a:rPr>
              <a:t>ノ</a:t>
            </a:r>
            <a:r>
              <a:rPr lang="ja-JP" altLang="en-US" sz="2400" dirty="0">
                <a:solidFill>
                  <a:srgbClr val="0000FF"/>
                </a:solidFill>
              </a:rPr>
              <a:t>イ</a:t>
            </a:r>
            <a:r>
              <a:rPr lang="ja-JP" altLang="en-US" sz="2400" dirty="0" smtClean="0">
                <a:solidFill>
                  <a:srgbClr val="0000FF"/>
                </a:solidFill>
              </a:rPr>
              <a:t>ズレ</a:t>
            </a:r>
            <a:r>
              <a:rPr lang="ja-JP" altLang="en-US" sz="2400" dirty="0">
                <a:solidFill>
                  <a:srgbClr val="0000FF"/>
                </a:solidFill>
              </a:rPr>
              <a:t>ベ</a:t>
            </a:r>
            <a:r>
              <a:rPr lang="ja-JP" altLang="en-US" sz="2400" dirty="0" smtClean="0">
                <a:solidFill>
                  <a:srgbClr val="0000FF"/>
                </a:solidFill>
              </a:rPr>
              <a:t>ル以下になる</a:t>
            </a:r>
            <a:endParaRPr kumimoji="1" lang="zh-TW" altLang="en-US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charset="0"/>
              <a:ea typeface="ＭＳ Ｐゴシック" charset="-128"/>
            </a:endParaRPr>
          </a:p>
        </p:txBody>
      </p:sp>
      <p:grpSp>
        <p:nvGrpSpPr>
          <p:cNvPr id="1034" name="群組 1033"/>
          <p:cNvGrpSpPr/>
          <p:nvPr/>
        </p:nvGrpSpPr>
        <p:grpSpPr>
          <a:xfrm>
            <a:off x="0" y="0"/>
            <a:ext cx="9905998" cy="6838134"/>
            <a:chOff x="1" y="10759"/>
            <a:chExt cx="9143998" cy="6838134"/>
          </a:xfrm>
        </p:grpSpPr>
        <p:grpSp>
          <p:nvGrpSpPr>
            <p:cNvPr id="1032" name="群組 1031"/>
            <p:cNvGrpSpPr/>
            <p:nvPr/>
          </p:nvGrpSpPr>
          <p:grpSpPr>
            <a:xfrm>
              <a:off x="1" y="3184754"/>
              <a:ext cx="4012602" cy="3417063"/>
              <a:chOff x="1" y="3184754"/>
              <a:chExt cx="4012602" cy="3417063"/>
            </a:xfrm>
          </p:grpSpPr>
          <p:sp>
            <p:nvSpPr>
              <p:cNvPr id="1026" name="矩形圖說文字 1025"/>
              <p:cNvSpPr/>
              <p:nvPr/>
            </p:nvSpPr>
            <p:spPr bwMode="auto">
              <a:xfrm>
                <a:off x="1" y="3184754"/>
                <a:ext cx="4012602" cy="3417063"/>
              </a:xfrm>
              <a:custGeom>
                <a:avLst/>
                <a:gdLst>
                  <a:gd name="connsiteX0" fmla="*/ 0 w 4012602"/>
                  <a:gd name="connsiteY0" fmla="*/ 0 h 2642763"/>
                  <a:gd name="connsiteX1" fmla="*/ 2340685 w 4012602"/>
                  <a:gd name="connsiteY1" fmla="*/ 0 h 2642763"/>
                  <a:gd name="connsiteX2" fmla="*/ 3829948 w 4012602"/>
                  <a:gd name="connsiteY2" fmla="*/ -440813 h 2642763"/>
                  <a:gd name="connsiteX3" fmla="*/ 3343835 w 4012602"/>
                  <a:gd name="connsiteY3" fmla="*/ 0 h 2642763"/>
                  <a:gd name="connsiteX4" fmla="*/ 4012602 w 4012602"/>
                  <a:gd name="connsiteY4" fmla="*/ 0 h 2642763"/>
                  <a:gd name="connsiteX5" fmla="*/ 4012602 w 4012602"/>
                  <a:gd name="connsiteY5" fmla="*/ 440461 h 2642763"/>
                  <a:gd name="connsiteX6" fmla="*/ 4012602 w 4012602"/>
                  <a:gd name="connsiteY6" fmla="*/ 440461 h 2642763"/>
                  <a:gd name="connsiteX7" fmla="*/ 4012602 w 4012602"/>
                  <a:gd name="connsiteY7" fmla="*/ 1101151 h 2642763"/>
                  <a:gd name="connsiteX8" fmla="*/ 4012602 w 4012602"/>
                  <a:gd name="connsiteY8" fmla="*/ 2642763 h 2642763"/>
                  <a:gd name="connsiteX9" fmla="*/ 3343835 w 4012602"/>
                  <a:gd name="connsiteY9" fmla="*/ 2642763 h 2642763"/>
                  <a:gd name="connsiteX10" fmla="*/ 2340685 w 4012602"/>
                  <a:gd name="connsiteY10" fmla="*/ 2642763 h 2642763"/>
                  <a:gd name="connsiteX11" fmla="*/ 2340685 w 4012602"/>
                  <a:gd name="connsiteY11" fmla="*/ 2642763 h 2642763"/>
                  <a:gd name="connsiteX12" fmla="*/ 0 w 4012602"/>
                  <a:gd name="connsiteY12" fmla="*/ 2642763 h 2642763"/>
                  <a:gd name="connsiteX13" fmla="*/ 0 w 4012602"/>
                  <a:gd name="connsiteY13" fmla="*/ 1101151 h 2642763"/>
                  <a:gd name="connsiteX14" fmla="*/ 0 w 4012602"/>
                  <a:gd name="connsiteY14" fmla="*/ 440461 h 2642763"/>
                  <a:gd name="connsiteX15" fmla="*/ 0 w 4012602"/>
                  <a:gd name="connsiteY15" fmla="*/ 440461 h 2642763"/>
                  <a:gd name="connsiteX16" fmla="*/ 0 w 4012602"/>
                  <a:gd name="connsiteY16" fmla="*/ 0 h 2642763"/>
                  <a:gd name="connsiteX0" fmla="*/ 0 w 4012602"/>
                  <a:gd name="connsiteY0" fmla="*/ 440813 h 3083576"/>
                  <a:gd name="connsiteX1" fmla="*/ 2878568 w 4012602"/>
                  <a:gd name="connsiteY1" fmla="*/ 440813 h 3083576"/>
                  <a:gd name="connsiteX2" fmla="*/ 3829948 w 4012602"/>
                  <a:gd name="connsiteY2" fmla="*/ 0 h 3083576"/>
                  <a:gd name="connsiteX3" fmla="*/ 3343835 w 4012602"/>
                  <a:gd name="connsiteY3" fmla="*/ 440813 h 3083576"/>
                  <a:gd name="connsiteX4" fmla="*/ 4012602 w 4012602"/>
                  <a:gd name="connsiteY4" fmla="*/ 440813 h 3083576"/>
                  <a:gd name="connsiteX5" fmla="*/ 4012602 w 4012602"/>
                  <a:gd name="connsiteY5" fmla="*/ 881274 h 3083576"/>
                  <a:gd name="connsiteX6" fmla="*/ 4012602 w 4012602"/>
                  <a:gd name="connsiteY6" fmla="*/ 881274 h 3083576"/>
                  <a:gd name="connsiteX7" fmla="*/ 4012602 w 4012602"/>
                  <a:gd name="connsiteY7" fmla="*/ 1541964 h 3083576"/>
                  <a:gd name="connsiteX8" fmla="*/ 4012602 w 4012602"/>
                  <a:gd name="connsiteY8" fmla="*/ 3083576 h 3083576"/>
                  <a:gd name="connsiteX9" fmla="*/ 3343835 w 4012602"/>
                  <a:gd name="connsiteY9" fmla="*/ 3083576 h 3083576"/>
                  <a:gd name="connsiteX10" fmla="*/ 2340685 w 4012602"/>
                  <a:gd name="connsiteY10" fmla="*/ 3083576 h 3083576"/>
                  <a:gd name="connsiteX11" fmla="*/ 2340685 w 4012602"/>
                  <a:gd name="connsiteY11" fmla="*/ 3083576 h 3083576"/>
                  <a:gd name="connsiteX12" fmla="*/ 0 w 4012602"/>
                  <a:gd name="connsiteY12" fmla="*/ 3083576 h 3083576"/>
                  <a:gd name="connsiteX13" fmla="*/ 0 w 4012602"/>
                  <a:gd name="connsiteY13" fmla="*/ 1541964 h 3083576"/>
                  <a:gd name="connsiteX14" fmla="*/ 0 w 4012602"/>
                  <a:gd name="connsiteY14" fmla="*/ 881274 h 3083576"/>
                  <a:gd name="connsiteX15" fmla="*/ 0 w 4012602"/>
                  <a:gd name="connsiteY15" fmla="*/ 881274 h 3083576"/>
                  <a:gd name="connsiteX16" fmla="*/ 0 w 4012602"/>
                  <a:gd name="connsiteY16" fmla="*/ 440813 h 3083576"/>
                  <a:gd name="connsiteX0" fmla="*/ 0 w 4012602"/>
                  <a:gd name="connsiteY0" fmla="*/ 774300 h 3417063"/>
                  <a:gd name="connsiteX1" fmla="*/ 2878568 w 4012602"/>
                  <a:gd name="connsiteY1" fmla="*/ 774300 h 3417063"/>
                  <a:gd name="connsiteX2" fmla="*/ 3991312 w 4012602"/>
                  <a:gd name="connsiteY2" fmla="*/ 0 h 3417063"/>
                  <a:gd name="connsiteX3" fmla="*/ 3343835 w 4012602"/>
                  <a:gd name="connsiteY3" fmla="*/ 774300 h 3417063"/>
                  <a:gd name="connsiteX4" fmla="*/ 4012602 w 4012602"/>
                  <a:gd name="connsiteY4" fmla="*/ 774300 h 3417063"/>
                  <a:gd name="connsiteX5" fmla="*/ 4012602 w 4012602"/>
                  <a:gd name="connsiteY5" fmla="*/ 1214761 h 3417063"/>
                  <a:gd name="connsiteX6" fmla="*/ 4012602 w 4012602"/>
                  <a:gd name="connsiteY6" fmla="*/ 1214761 h 3417063"/>
                  <a:gd name="connsiteX7" fmla="*/ 4012602 w 4012602"/>
                  <a:gd name="connsiteY7" fmla="*/ 1875451 h 3417063"/>
                  <a:gd name="connsiteX8" fmla="*/ 4012602 w 4012602"/>
                  <a:gd name="connsiteY8" fmla="*/ 3417063 h 3417063"/>
                  <a:gd name="connsiteX9" fmla="*/ 3343835 w 4012602"/>
                  <a:gd name="connsiteY9" fmla="*/ 3417063 h 3417063"/>
                  <a:gd name="connsiteX10" fmla="*/ 2340685 w 4012602"/>
                  <a:gd name="connsiteY10" fmla="*/ 3417063 h 3417063"/>
                  <a:gd name="connsiteX11" fmla="*/ 2340685 w 4012602"/>
                  <a:gd name="connsiteY11" fmla="*/ 3417063 h 3417063"/>
                  <a:gd name="connsiteX12" fmla="*/ 0 w 4012602"/>
                  <a:gd name="connsiteY12" fmla="*/ 3417063 h 3417063"/>
                  <a:gd name="connsiteX13" fmla="*/ 0 w 4012602"/>
                  <a:gd name="connsiteY13" fmla="*/ 1875451 h 3417063"/>
                  <a:gd name="connsiteX14" fmla="*/ 0 w 4012602"/>
                  <a:gd name="connsiteY14" fmla="*/ 1214761 h 3417063"/>
                  <a:gd name="connsiteX15" fmla="*/ 0 w 4012602"/>
                  <a:gd name="connsiteY15" fmla="*/ 1214761 h 3417063"/>
                  <a:gd name="connsiteX16" fmla="*/ 0 w 4012602"/>
                  <a:gd name="connsiteY16" fmla="*/ 774300 h 341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012602" h="3417063">
                    <a:moveTo>
                      <a:pt x="0" y="774300"/>
                    </a:moveTo>
                    <a:lnTo>
                      <a:pt x="2878568" y="774300"/>
                    </a:lnTo>
                    <a:lnTo>
                      <a:pt x="3991312" y="0"/>
                    </a:lnTo>
                    <a:lnTo>
                      <a:pt x="3343835" y="774300"/>
                    </a:lnTo>
                    <a:lnTo>
                      <a:pt x="4012602" y="774300"/>
                    </a:lnTo>
                    <a:lnTo>
                      <a:pt x="4012602" y="1214761"/>
                    </a:lnTo>
                    <a:lnTo>
                      <a:pt x="4012602" y="1214761"/>
                    </a:lnTo>
                    <a:lnTo>
                      <a:pt x="4012602" y="1875451"/>
                    </a:lnTo>
                    <a:lnTo>
                      <a:pt x="4012602" y="3417063"/>
                    </a:lnTo>
                    <a:lnTo>
                      <a:pt x="3343835" y="3417063"/>
                    </a:lnTo>
                    <a:lnTo>
                      <a:pt x="2340685" y="3417063"/>
                    </a:lnTo>
                    <a:lnTo>
                      <a:pt x="2340685" y="3417063"/>
                    </a:lnTo>
                    <a:lnTo>
                      <a:pt x="0" y="3417063"/>
                    </a:lnTo>
                    <a:lnTo>
                      <a:pt x="0" y="1875451"/>
                    </a:lnTo>
                    <a:lnTo>
                      <a:pt x="0" y="1214761"/>
                    </a:lnTo>
                    <a:lnTo>
                      <a:pt x="0" y="1214761"/>
                    </a:lnTo>
                    <a:lnTo>
                      <a:pt x="0" y="77430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pic>
            <p:nvPicPr>
              <p:cNvPr id="5124" name="Picture 4" descr="D:\我的文件夾\荒木研究室\學位\20.t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739" y="4005366"/>
                <a:ext cx="3977106" cy="25534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3" name="群組 1032"/>
            <p:cNvGrpSpPr/>
            <p:nvPr/>
          </p:nvGrpSpPr>
          <p:grpSpPr>
            <a:xfrm>
              <a:off x="5260490" y="4243647"/>
              <a:ext cx="3883509" cy="2605246"/>
              <a:chOff x="5260490" y="4243647"/>
              <a:chExt cx="3883509" cy="2605246"/>
            </a:xfrm>
          </p:grpSpPr>
          <p:sp>
            <p:nvSpPr>
              <p:cNvPr id="1027" name="矩形圖說文字 1026"/>
              <p:cNvSpPr/>
              <p:nvPr/>
            </p:nvSpPr>
            <p:spPr bwMode="auto">
              <a:xfrm>
                <a:off x="5260490" y="4243647"/>
                <a:ext cx="3883509" cy="2605245"/>
              </a:xfrm>
              <a:custGeom>
                <a:avLst/>
                <a:gdLst>
                  <a:gd name="connsiteX0" fmla="*/ 0 w 3883509"/>
                  <a:gd name="connsiteY0" fmla="*/ 0 h 2352196"/>
                  <a:gd name="connsiteX1" fmla="*/ 647252 w 3883509"/>
                  <a:gd name="connsiteY1" fmla="*/ 0 h 2352196"/>
                  <a:gd name="connsiteX2" fmla="*/ 709789 w 3883509"/>
                  <a:gd name="connsiteY2" fmla="*/ -253049 h 2352196"/>
                  <a:gd name="connsiteX3" fmla="*/ 1618129 w 3883509"/>
                  <a:gd name="connsiteY3" fmla="*/ 0 h 2352196"/>
                  <a:gd name="connsiteX4" fmla="*/ 3883509 w 3883509"/>
                  <a:gd name="connsiteY4" fmla="*/ 0 h 2352196"/>
                  <a:gd name="connsiteX5" fmla="*/ 3883509 w 3883509"/>
                  <a:gd name="connsiteY5" fmla="*/ 392033 h 2352196"/>
                  <a:gd name="connsiteX6" fmla="*/ 3883509 w 3883509"/>
                  <a:gd name="connsiteY6" fmla="*/ 392033 h 2352196"/>
                  <a:gd name="connsiteX7" fmla="*/ 3883509 w 3883509"/>
                  <a:gd name="connsiteY7" fmla="*/ 980082 h 2352196"/>
                  <a:gd name="connsiteX8" fmla="*/ 3883509 w 3883509"/>
                  <a:gd name="connsiteY8" fmla="*/ 2352196 h 2352196"/>
                  <a:gd name="connsiteX9" fmla="*/ 1618129 w 3883509"/>
                  <a:gd name="connsiteY9" fmla="*/ 2352196 h 2352196"/>
                  <a:gd name="connsiteX10" fmla="*/ 647252 w 3883509"/>
                  <a:gd name="connsiteY10" fmla="*/ 2352196 h 2352196"/>
                  <a:gd name="connsiteX11" fmla="*/ 647252 w 3883509"/>
                  <a:gd name="connsiteY11" fmla="*/ 2352196 h 2352196"/>
                  <a:gd name="connsiteX12" fmla="*/ 0 w 3883509"/>
                  <a:gd name="connsiteY12" fmla="*/ 2352196 h 2352196"/>
                  <a:gd name="connsiteX13" fmla="*/ 0 w 3883509"/>
                  <a:gd name="connsiteY13" fmla="*/ 980082 h 2352196"/>
                  <a:gd name="connsiteX14" fmla="*/ 0 w 3883509"/>
                  <a:gd name="connsiteY14" fmla="*/ 392033 h 2352196"/>
                  <a:gd name="connsiteX15" fmla="*/ 0 w 3883509"/>
                  <a:gd name="connsiteY15" fmla="*/ 392033 h 2352196"/>
                  <a:gd name="connsiteX16" fmla="*/ 0 w 3883509"/>
                  <a:gd name="connsiteY16" fmla="*/ 0 h 2352196"/>
                  <a:gd name="connsiteX0" fmla="*/ 0 w 3883509"/>
                  <a:gd name="connsiteY0" fmla="*/ 253049 h 2605245"/>
                  <a:gd name="connsiteX1" fmla="*/ 647252 w 3883509"/>
                  <a:gd name="connsiteY1" fmla="*/ 253049 h 2605245"/>
                  <a:gd name="connsiteX2" fmla="*/ 709789 w 3883509"/>
                  <a:gd name="connsiteY2" fmla="*/ 0 h 2605245"/>
                  <a:gd name="connsiteX3" fmla="*/ 1155550 w 3883509"/>
                  <a:gd name="connsiteY3" fmla="*/ 253049 h 2605245"/>
                  <a:gd name="connsiteX4" fmla="*/ 3883509 w 3883509"/>
                  <a:gd name="connsiteY4" fmla="*/ 253049 h 2605245"/>
                  <a:gd name="connsiteX5" fmla="*/ 3883509 w 3883509"/>
                  <a:gd name="connsiteY5" fmla="*/ 645082 h 2605245"/>
                  <a:gd name="connsiteX6" fmla="*/ 3883509 w 3883509"/>
                  <a:gd name="connsiteY6" fmla="*/ 645082 h 2605245"/>
                  <a:gd name="connsiteX7" fmla="*/ 3883509 w 3883509"/>
                  <a:gd name="connsiteY7" fmla="*/ 1233131 h 2605245"/>
                  <a:gd name="connsiteX8" fmla="*/ 3883509 w 3883509"/>
                  <a:gd name="connsiteY8" fmla="*/ 2605245 h 2605245"/>
                  <a:gd name="connsiteX9" fmla="*/ 1618129 w 3883509"/>
                  <a:gd name="connsiteY9" fmla="*/ 2605245 h 2605245"/>
                  <a:gd name="connsiteX10" fmla="*/ 647252 w 3883509"/>
                  <a:gd name="connsiteY10" fmla="*/ 2605245 h 2605245"/>
                  <a:gd name="connsiteX11" fmla="*/ 647252 w 3883509"/>
                  <a:gd name="connsiteY11" fmla="*/ 2605245 h 2605245"/>
                  <a:gd name="connsiteX12" fmla="*/ 0 w 3883509"/>
                  <a:gd name="connsiteY12" fmla="*/ 2605245 h 2605245"/>
                  <a:gd name="connsiteX13" fmla="*/ 0 w 3883509"/>
                  <a:gd name="connsiteY13" fmla="*/ 1233131 h 2605245"/>
                  <a:gd name="connsiteX14" fmla="*/ 0 w 3883509"/>
                  <a:gd name="connsiteY14" fmla="*/ 645082 h 2605245"/>
                  <a:gd name="connsiteX15" fmla="*/ 0 w 3883509"/>
                  <a:gd name="connsiteY15" fmla="*/ 645082 h 2605245"/>
                  <a:gd name="connsiteX16" fmla="*/ 0 w 3883509"/>
                  <a:gd name="connsiteY16" fmla="*/ 253049 h 2605245"/>
                  <a:gd name="connsiteX0" fmla="*/ 0 w 3883509"/>
                  <a:gd name="connsiteY0" fmla="*/ 253049 h 2605245"/>
                  <a:gd name="connsiteX1" fmla="*/ 819375 w 3883509"/>
                  <a:gd name="connsiteY1" fmla="*/ 253049 h 2605245"/>
                  <a:gd name="connsiteX2" fmla="*/ 709789 w 3883509"/>
                  <a:gd name="connsiteY2" fmla="*/ 0 h 2605245"/>
                  <a:gd name="connsiteX3" fmla="*/ 1155550 w 3883509"/>
                  <a:gd name="connsiteY3" fmla="*/ 253049 h 2605245"/>
                  <a:gd name="connsiteX4" fmla="*/ 3883509 w 3883509"/>
                  <a:gd name="connsiteY4" fmla="*/ 253049 h 2605245"/>
                  <a:gd name="connsiteX5" fmla="*/ 3883509 w 3883509"/>
                  <a:gd name="connsiteY5" fmla="*/ 645082 h 2605245"/>
                  <a:gd name="connsiteX6" fmla="*/ 3883509 w 3883509"/>
                  <a:gd name="connsiteY6" fmla="*/ 645082 h 2605245"/>
                  <a:gd name="connsiteX7" fmla="*/ 3883509 w 3883509"/>
                  <a:gd name="connsiteY7" fmla="*/ 1233131 h 2605245"/>
                  <a:gd name="connsiteX8" fmla="*/ 3883509 w 3883509"/>
                  <a:gd name="connsiteY8" fmla="*/ 2605245 h 2605245"/>
                  <a:gd name="connsiteX9" fmla="*/ 1618129 w 3883509"/>
                  <a:gd name="connsiteY9" fmla="*/ 2605245 h 2605245"/>
                  <a:gd name="connsiteX10" fmla="*/ 647252 w 3883509"/>
                  <a:gd name="connsiteY10" fmla="*/ 2605245 h 2605245"/>
                  <a:gd name="connsiteX11" fmla="*/ 647252 w 3883509"/>
                  <a:gd name="connsiteY11" fmla="*/ 2605245 h 2605245"/>
                  <a:gd name="connsiteX12" fmla="*/ 0 w 3883509"/>
                  <a:gd name="connsiteY12" fmla="*/ 2605245 h 2605245"/>
                  <a:gd name="connsiteX13" fmla="*/ 0 w 3883509"/>
                  <a:gd name="connsiteY13" fmla="*/ 1233131 h 2605245"/>
                  <a:gd name="connsiteX14" fmla="*/ 0 w 3883509"/>
                  <a:gd name="connsiteY14" fmla="*/ 645082 h 2605245"/>
                  <a:gd name="connsiteX15" fmla="*/ 0 w 3883509"/>
                  <a:gd name="connsiteY15" fmla="*/ 645082 h 2605245"/>
                  <a:gd name="connsiteX16" fmla="*/ 0 w 3883509"/>
                  <a:gd name="connsiteY16" fmla="*/ 253049 h 2605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883509" h="2605245">
                    <a:moveTo>
                      <a:pt x="0" y="253049"/>
                    </a:moveTo>
                    <a:lnTo>
                      <a:pt x="819375" y="253049"/>
                    </a:lnTo>
                    <a:lnTo>
                      <a:pt x="709789" y="0"/>
                    </a:lnTo>
                    <a:lnTo>
                      <a:pt x="1155550" y="253049"/>
                    </a:lnTo>
                    <a:lnTo>
                      <a:pt x="3883509" y="253049"/>
                    </a:lnTo>
                    <a:lnTo>
                      <a:pt x="3883509" y="645082"/>
                    </a:lnTo>
                    <a:lnTo>
                      <a:pt x="3883509" y="645082"/>
                    </a:lnTo>
                    <a:lnTo>
                      <a:pt x="3883509" y="1233131"/>
                    </a:lnTo>
                    <a:lnTo>
                      <a:pt x="3883509" y="2605245"/>
                    </a:lnTo>
                    <a:lnTo>
                      <a:pt x="1618129" y="2605245"/>
                    </a:lnTo>
                    <a:lnTo>
                      <a:pt x="647252" y="2605245"/>
                    </a:lnTo>
                    <a:lnTo>
                      <a:pt x="647252" y="2605245"/>
                    </a:lnTo>
                    <a:lnTo>
                      <a:pt x="0" y="2605245"/>
                    </a:lnTo>
                    <a:lnTo>
                      <a:pt x="0" y="1233131"/>
                    </a:lnTo>
                    <a:lnTo>
                      <a:pt x="0" y="645082"/>
                    </a:lnTo>
                    <a:lnTo>
                      <a:pt x="0" y="645082"/>
                    </a:lnTo>
                    <a:lnTo>
                      <a:pt x="0" y="253049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pic>
            <p:nvPicPr>
              <p:cNvPr id="5125" name="Picture 5" descr="D:\我的文件夾\荒木研究室\學位\50s.t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92659" y="4518213"/>
                <a:ext cx="3851340" cy="2330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31" name="群組 1030"/>
            <p:cNvGrpSpPr/>
            <p:nvPr/>
          </p:nvGrpSpPr>
          <p:grpSpPr>
            <a:xfrm>
              <a:off x="3076225" y="10759"/>
              <a:ext cx="6067773" cy="2458296"/>
              <a:chOff x="3076225" y="10759"/>
              <a:chExt cx="6067773" cy="2458296"/>
            </a:xfrm>
          </p:grpSpPr>
          <p:sp>
            <p:nvSpPr>
              <p:cNvPr id="1030" name="矩形圖說文字 1029"/>
              <p:cNvSpPr/>
              <p:nvPr/>
            </p:nvSpPr>
            <p:spPr bwMode="auto">
              <a:xfrm>
                <a:off x="3076225" y="10759"/>
                <a:ext cx="6067773" cy="2458296"/>
              </a:xfrm>
              <a:custGeom>
                <a:avLst/>
                <a:gdLst>
                  <a:gd name="connsiteX0" fmla="*/ 0 w 4797910"/>
                  <a:gd name="connsiteY0" fmla="*/ 0 h 2458296"/>
                  <a:gd name="connsiteX1" fmla="*/ 799652 w 4797910"/>
                  <a:gd name="connsiteY1" fmla="*/ 0 h 2458296"/>
                  <a:gd name="connsiteX2" fmla="*/ 799652 w 4797910"/>
                  <a:gd name="connsiteY2" fmla="*/ 0 h 2458296"/>
                  <a:gd name="connsiteX3" fmla="*/ 1999129 w 4797910"/>
                  <a:gd name="connsiteY3" fmla="*/ 0 h 2458296"/>
                  <a:gd name="connsiteX4" fmla="*/ 4797910 w 4797910"/>
                  <a:gd name="connsiteY4" fmla="*/ 0 h 2458296"/>
                  <a:gd name="connsiteX5" fmla="*/ 4797910 w 4797910"/>
                  <a:gd name="connsiteY5" fmla="*/ 1434006 h 2458296"/>
                  <a:gd name="connsiteX6" fmla="*/ 4797910 w 4797910"/>
                  <a:gd name="connsiteY6" fmla="*/ 1434006 h 2458296"/>
                  <a:gd name="connsiteX7" fmla="*/ 4797910 w 4797910"/>
                  <a:gd name="connsiteY7" fmla="*/ 2048580 h 2458296"/>
                  <a:gd name="connsiteX8" fmla="*/ 4797910 w 4797910"/>
                  <a:gd name="connsiteY8" fmla="*/ 2458296 h 2458296"/>
                  <a:gd name="connsiteX9" fmla="*/ 1999129 w 4797910"/>
                  <a:gd name="connsiteY9" fmla="*/ 2458296 h 2458296"/>
                  <a:gd name="connsiteX10" fmla="*/ 799652 w 4797910"/>
                  <a:gd name="connsiteY10" fmla="*/ 2458296 h 2458296"/>
                  <a:gd name="connsiteX11" fmla="*/ 799652 w 4797910"/>
                  <a:gd name="connsiteY11" fmla="*/ 2458296 h 2458296"/>
                  <a:gd name="connsiteX12" fmla="*/ 0 w 4797910"/>
                  <a:gd name="connsiteY12" fmla="*/ 2458296 h 2458296"/>
                  <a:gd name="connsiteX13" fmla="*/ 0 w 4797910"/>
                  <a:gd name="connsiteY13" fmla="*/ 2048580 h 2458296"/>
                  <a:gd name="connsiteX14" fmla="*/ -1269863 w 4797910"/>
                  <a:gd name="connsiteY14" fmla="*/ 1840870 h 2458296"/>
                  <a:gd name="connsiteX15" fmla="*/ 0 w 4797910"/>
                  <a:gd name="connsiteY15" fmla="*/ 1434006 h 2458296"/>
                  <a:gd name="connsiteX16" fmla="*/ 0 w 4797910"/>
                  <a:gd name="connsiteY16" fmla="*/ 0 h 2458296"/>
                  <a:gd name="connsiteX0" fmla="*/ 1269863 w 6067773"/>
                  <a:gd name="connsiteY0" fmla="*/ 0 h 2458296"/>
                  <a:gd name="connsiteX1" fmla="*/ 2069515 w 6067773"/>
                  <a:gd name="connsiteY1" fmla="*/ 0 h 2458296"/>
                  <a:gd name="connsiteX2" fmla="*/ 2069515 w 6067773"/>
                  <a:gd name="connsiteY2" fmla="*/ 0 h 2458296"/>
                  <a:gd name="connsiteX3" fmla="*/ 3268992 w 6067773"/>
                  <a:gd name="connsiteY3" fmla="*/ 0 h 2458296"/>
                  <a:gd name="connsiteX4" fmla="*/ 6067773 w 6067773"/>
                  <a:gd name="connsiteY4" fmla="*/ 0 h 2458296"/>
                  <a:gd name="connsiteX5" fmla="*/ 6067773 w 6067773"/>
                  <a:gd name="connsiteY5" fmla="*/ 1434006 h 2458296"/>
                  <a:gd name="connsiteX6" fmla="*/ 6067773 w 6067773"/>
                  <a:gd name="connsiteY6" fmla="*/ 1434006 h 2458296"/>
                  <a:gd name="connsiteX7" fmla="*/ 6067773 w 6067773"/>
                  <a:gd name="connsiteY7" fmla="*/ 2048580 h 2458296"/>
                  <a:gd name="connsiteX8" fmla="*/ 6067773 w 6067773"/>
                  <a:gd name="connsiteY8" fmla="*/ 2458296 h 2458296"/>
                  <a:gd name="connsiteX9" fmla="*/ 3268992 w 6067773"/>
                  <a:gd name="connsiteY9" fmla="*/ 2458296 h 2458296"/>
                  <a:gd name="connsiteX10" fmla="*/ 2069515 w 6067773"/>
                  <a:gd name="connsiteY10" fmla="*/ 2458296 h 2458296"/>
                  <a:gd name="connsiteX11" fmla="*/ 2069515 w 6067773"/>
                  <a:gd name="connsiteY11" fmla="*/ 2458296 h 2458296"/>
                  <a:gd name="connsiteX12" fmla="*/ 1269863 w 6067773"/>
                  <a:gd name="connsiteY12" fmla="*/ 2458296 h 2458296"/>
                  <a:gd name="connsiteX13" fmla="*/ 1269863 w 6067773"/>
                  <a:gd name="connsiteY13" fmla="*/ 2048580 h 2458296"/>
                  <a:gd name="connsiteX14" fmla="*/ 0 w 6067773"/>
                  <a:gd name="connsiteY14" fmla="*/ 1840870 h 2458296"/>
                  <a:gd name="connsiteX15" fmla="*/ 1259105 w 6067773"/>
                  <a:gd name="connsiteY15" fmla="*/ 971427 h 2458296"/>
                  <a:gd name="connsiteX16" fmla="*/ 1269863 w 6067773"/>
                  <a:gd name="connsiteY16" fmla="*/ 0 h 2458296"/>
                  <a:gd name="connsiteX0" fmla="*/ 1269863 w 6067773"/>
                  <a:gd name="connsiteY0" fmla="*/ 0 h 2458296"/>
                  <a:gd name="connsiteX1" fmla="*/ 2069515 w 6067773"/>
                  <a:gd name="connsiteY1" fmla="*/ 0 h 2458296"/>
                  <a:gd name="connsiteX2" fmla="*/ 2069515 w 6067773"/>
                  <a:gd name="connsiteY2" fmla="*/ 0 h 2458296"/>
                  <a:gd name="connsiteX3" fmla="*/ 3268992 w 6067773"/>
                  <a:gd name="connsiteY3" fmla="*/ 0 h 2458296"/>
                  <a:gd name="connsiteX4" fmla="*/ 6067773 w 6067773"/>
                  <a:gd name="connsiteY4" fmla="*/ 0 h 2458296"/>
                  <a:gd name="connsiteX5" fmla="*/ 6067773 w 6067773"/>
                  <a:gd name="connsiteY5" fmla="*/ 1434006 h 2458296"/>
                  <a:gd name="connsiteX6" fmla="*/ 6067773 w 6067773"/>
                  <a:gd name="connsiteY6" fmla="*/ 1434006 h 2458296"/>
                  <a:gd name="connsiteX7" fmla="*/ 6067773 w 6067773"/>
                  <a:gd name="connsiteY7" fmla="*/ 2048580 h 2458296"/>
                  <a:gd name="connsiteX8" fmla="*/ 6067773 w 6067773"/>
                  <a:gd name="connsiteY8" fmla="*/ 2458296 h 2458296"/>
                  <a:gd name="connsiteX9" fmla="*/ 3268992 w 6067773"/>
                  <a:gd name="connsiteY9" fmla="*/ 2458296 h 2458296"/>
                  <a:gd name="connsiteX10" fmla="*/ 2069515 w 6067773"/>
                  <a:gd name="connsiteY10" fmla="*/ 2458296 h 2458296"/>
                  <a:gd name="connsiteX11" fmla="*/ 2069515 w 6067773"/>
                  <a:gd name="connsiteY11" fmla="*/ 2458296 h 2458296"/>
                  <a:gd name="connsiteX12" fmla="*/ 1269863 w 6067773"/>
                  <a:gd name="connsiteY12" fmla="*/ 2458296 h 2458296"/>
                  <a:gd name="connsiteX13" fmla="*/ 1269863 w 6067773"/>
                  <a:gd name="connsiteY13" fmla="*/ 1220241 h 2458296"/>
                  <a:gd name="connsiteX14" fmla="*/ 0 w 6067773"/>
                  <a:gd name="connsiteY14" fmla="*/ 1840870 h 2458296"/>
                  <a:gd name="connsiteX15" fmla="*/ 1259105 w 6067773"/>
                  <a:gd name="connsiteY15" fmla="*/ 971427 h 2458296"/>
                  <a:gd name="connsiteX16" fmla="*/ 1269863 w 6067773"/>
                  <a:gd name="connsiteY16" fmla="*/ 0 h 2458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067773" h="2458296">
                    <a:moveTo>
                      <a:pt x="1269863" y="0"/>
                    </a:moveTo>
                    <a:lnTo>
                      <a:pt x="2069515" y="0"/>
                    </a:lnTo>
                    <a:lnTo>
                      <a:pt x="2069515" y="0"/>
                    </a:lnTo>
                    <a:lnTo>
                      <a:pt x="3268992" y="0"/>
                    </a:lnTo>
                    <a:lnTo>
                      <a:pt x="6067773" y="0"/>
                    </a:lnTo>
                    <a:lnTo>
                      <a:pt x="6067773" y="1434006"/>
                    </a:lnTo>
                    <a:lnTo>
                      <a:pt x="6067773" y="1434006"/>
                    </a:lnTo>
                    <a:lnTo>
                      <a:pt x="6067773" y="2048580"/>
                    </a:lnTo>
                    <a:lnTo>
                      <a:pt x="6067773" y="2458296"/>
                    </a:lnTo>
                    <a:lnTo>
                      <a:pt x="3268992" y="2458296"/>
                    </a:lnTo>
                    <a:lnTo>
                      <a:pt x="2069515" y="2458296"/>
                    </a:lnTo>
                    <a:lnTo>
                      <a:pt x="2069515" y="2458296"/>
                    </a:lnTo>
                    <a:lnTo>
                      <a:pt x="1269863" y="2458296"/>
                    </a:lnTo>
                    <a:lnTo>
                      <a:pt x="1269863" y="1220241"/>
                    </a:lnTo>
                    <a:lnTo>
                      <a:pt x="0" y="1840870"/>
                    </a:lnTo>
                    <a:lnTo>
                      <a:pt x="1259105" y="971427"/>
                    </a:lnTo>
                    <a:lnTo>
                      <a:pt x="1269863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charset="-128"/>
                </a:endParaRPr>
              </a:p>
            </p:txBody>
          </p:sp>
          <p:pic>
            <p:nvPicPr>
              <p:cNvPr id="5127" name="Picture 7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89121" y="24602"/>
                <a:ext cx="4693518" cy="2433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6" name="正方形/長方形 6"/>
          <p:cNvSpPr/>
          <p:nvPr/>
        </p:nvSpPr>
        <p:spPr>
          <a:xfrm>
            <a:off x="717855" y="2710874"/>
            <a:ext cx="8790017" cy="1200329"/>
          </a:xfrm>
          <a:prstGeom prst="rect">
            <a:avLst/>
          </a:prstGeom>
          <a:solidFill>
            <a:srgbClr val="FFFF00"/>
          </a:solidFill>
          <a:ln w="38100" cmpd="sng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3600" dirty="0" smtClean="0">
                <a:solidFill>
                  <a:srgbClr val="FF0000"/>
                </a:solidFill>
                <a:ea typeface="ＭＳ Ｐゴシック" pitchFamily="34" charset="-128"/>
              </a:rPr>
              <a:t>エアロゾルの影響を受けることなく、</a:t>
            </a:r>
            <a:endParaRPr lang="en-US" altLang="ja-JP" sz="3600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/>
            <a:r>
              <a:rPr lang="en-US" altLang="ja-JP" sz="3600" dirty="0" smtClean="0">
                <a:solidFill>
                  <a:srgbClr val="FF0000"/>
                </a:solidFill>
                <a:ea typeface="ＭＳ Ｐゴシック" pitchFamily="34" charset="-128"/>
              </a:rPr>
              <a:t>THz</a:t>
            </a:r>
            <a:r>
              <a:rPr lang="ja-JP" altLang="en-US" sz="3600" dirty="0" smtClean="0">
                <a:solidFill>
                  <a:srgbClr val="FF0000"/>
                </a:solidFill>
                <a:ea typeface="ＭＳ Ｐゴシック" pitchFamily="34" charset="-128"/>
              </a:rPr>
              <a:t>スペクトルの</a:t>
            </a:r>
            <a:r>
              <a:rPr lang="ja-JP" altLang="en-US" sz="3600" dirty="0">
                <a:solidFill>
                  <a:srgbClr val="FF0000"/>
                </a:solidFill>
                <a:ea typeface="ＭＳ Ｐゴシック" pitchFamily="34" charset="-128"/>
              </a:rPr>
              <a:t>取得</a:t>
            </a:r>
            <a:r>
              <a:rPr lang="ja-JP" altLang="en-US" sz="3600" dirty="0" smtClean="0">
                <a:solidFill>
                  <a:srgbClr val="FF0000"/>
                </a:solidFill>
                <a:ea typeface="ＭＳ Ｐゴシック" pitchFamily="34" charset="-128"/>
              </a:rPr>
              <a:t>が実時間で可能</a:t>
            </a:r>
            <a:endParaRPr lang="ja-JP" altLang="en-US" sz="3600" dirty="0">
              <a:solidFill>
                <a:srgbClr val="FF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97905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文字方塊 118"/>
          <p:cNvSpPr txBox="1">
            <a:spLocks noChangeArrowheads="1"/>
          </p:cNvSpPr>
          <p:nvPr/>
        </p:nvSpPr>
        <p:spPr bwMode="auto">
          <a:xfrm>
            <a:off x="287206" y="311161"/>
            <a:ext cx="94107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TW" sz="4400" dirty="0" smtClean="0"/>
              <a:t>Dual THz comb spectroscopy</a:t>
            </a:r>
            <a:endParaRPr lang="ja-JP" altLang="en-US" sz="4400" dirty="0">
              <a:ea typeface="HG明朝B"/>
              <a:cs typeface="Arial" charset="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9342996" y="6440556"/>
            <a:ext cx="709819" cy="417444"/>
          </a:xfrm>
        </p:spPr>
        <p:txBody>
          <a:bodyPr/>
          <a:lstStyle/>
          <a:p>
            <a:fld id="{78AEF48D-AEE9-EA4C-B8EA-5DF7E9630328}" type="slidenum">
              <a:rPr lang="en-US" altLang="ja-JP" smtClean="0"/>
              <a:pPr/>
              <a:t>18</a:t>
            </a:fld>
            <a:endParaRPr lang="en-US" altLang="ja-JP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78" y="1287074"/>
            <a:ext cx="7670010" cy="5221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1150374" y="1076628"/>
            <a:ext cx="311191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>
                <a:solidFill>
                  <a:schemeClr val="bg1"/>
                </a:solidFill>
              </a:rPr>
              <a:t>Frequency domain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87844" y="1059429"/>
            <a:ext cx="1954189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altLang="zh-TW" sz="2400" dirty="0" smtClean="0">
                <a:solidFill>
                  <a:schemeClr val="bg1"/>
                </a:solidFill>
              </a:rPr>
              <a:t>Time domain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731" y="6543858"/>
            <a:ext cx="4953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altLang="zh-TW" sz="1400" i="1" dirty="0">
                <a:solidFill>
                  <a:srgbClr val="0000FF"/>
                </a:solidFill>
              </a:rPr>
              <a:t>Ref) T. Yasui, et al, Appl. Phys. Lett., </a:t>
            </a:r>
            <a:r>
              <a:rPr lang="fr-FR" altLang="zh-TW" sz="1400" b="1" i="1" dirty="0">
                <a:solidFill>
                  <a:srgbClr val="0000FF"/>
                </a:solidFill>
              </a:rPr>
              <a:t>88</a:t>
            </a:r>
            <a:r>
              <a:rPr lang="fr-FR" altLang="zh-TW" sz="1400" i="1" dirty="0">
                <a:solidFill>
                  <a:srgbClr val="0000FF"/>
                </a:solidFill>
              </a:rPr>
              <a:t>, 241104 (2006</a:t>
            </a:r>
            <a:r>
              <a:rPr lang="fr-FR" altLang="zh-TW" sz="1400" i="1" dirty="0" smtClean="0">
                <a:solidFill>
                  <a:srgbClr val="0000FF"/>
                </a:solidFill>
              </a:rPr>
              <a:t>).</a:t>
            </a:r>
            <a:endParaRPr lang="zh-TW" altLang="en-US" sz="1400" i="1" dirty="0">
              <a:solidFill>
                <a:srgbClr val="0000FF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969362" y="6555230"/>
            <a:ext cx="414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i="1" dirty="0" smtClean="0">
                <a:solidFill>
                  <a:srgbClr val="0000FF"/>
                </a:solidFill>
              </a:rPr>
              <a:t>Ref) Y. -D. Hsieh, </a:t>
            </a:r>
            <a:r>
              <a:rPr lang="en-US" altLang="zh-TW" sz="1400" i="1" dirty="0">
                <a:solidFill>
                  <a:srgbClr val="0000FF"/>
                </a:solidFill>
              </a:rPr>
              <a:t>et al, Sci. Rep., 4, 3816 (2014)</a:t>
            </a:r>
            <a:endParaRPr lang="zh-TW" altLang="en-US" sz="14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28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7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87560" y="320868"/>
            <a:ext cx="6675714" cy="875884"/>
          </a:xfrm>
          <a:noFill/>
          <a:ln>
            <a:noFill/>
          </a:ln>
        </p:spPr>
        <p:txBody>
          <a:bodyPr/>
          <a:lstStyle/>
          <a:p>
            <a:pPr eaLnBrk="1" hangingPunct="1"/>
            <a:r>
              <a:rPr lang="en-US" altLang="ja-JP" sz="4000" b="1" dirty="0" smtClean="0">
                <a:solidFill>
                  <a:schemeClr val="tx1"/>
                </a:solidFill>
                <a:latin typeface="+mn-lt"/>
                <a:cs typeface="Arial"/>
              </a:rPr>
              <a:t>THz </a:t>
            </a:r>
            <a:r>
              <a:rPr lang="ja-JP" altLang="en-US" sz="4000" b="1" dirty="0" smtClean="0">
                <a:solidFill>
                  <a:schemeClr val="tx1"/>
                </a:solidFill>
                <a:latin typeface="+mn-lt"/>
                <a:cs typeface="Arial"/>
              </a:rPr>
              <a:t>指紋スペクトル</a:t>
            </a:r>
            <a:endParaRPr lang="ja-JP" altLang="en-US" sz="4000" b="1" dirty="0">
              <a:solidFill>
                <a:schemeClr val="tx1"/>
              </a:solidFill>
              <a:latin typeface="+mn-lt"/>
              <a:ea typeface="ヒラギノ丸ゴ ProN W4"/>
              <a:cs typeface="Arial"/>
            </a:endParaRPr>
          </a:p>
        </p:txBody>
      </p:sp>
      <p:pic>
        <p:nvPicPr>
          <p:cNvPr id="5" name="図 4" descr="fig1rev2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85" y="525013"/>
            <a:ext cx="3241892" cy="5923902"/>
          </a:xfrm>
          <a:prstGeom prst="rect">
            <a:avLst/>
          </a:prstGeom>
          <a:ln w="28575" cmpd="sng">
            <a:solidFill>
              <a:srgbClr val="0000FF"/>
            </a:solidFill>
          </a:ln>
        </p:spPr>
      </p:pic>
      <p:sp>
        <p:nvSpPr>
          <p:cNvPr id="7" name="テキスト ボックス 6"/>
          <p:cNvSpPr txBox="1"/>
          <p:nvPr/>
        </p:nvSpPr>
        <p:spPr>
          <a:xfrm>
            <a:off x="6648296" y="6457890"/>
            <a:ext cx="2987605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ea typeface="+mj-ea"/>
                <a:cs typeface="Arial"/>
              </a:rPr>
              <a:t>揮発性有機化合物</a:t>
            </a:r>
            <a:r>
              <a:rPr lang="en-US" altLang="ja-JP" sz="2000" dirty="0">
                <a:solidFill>
                  <a:schemeClr val="bg1"/>
                </a:solidFill>
                <a:ea typeface="+mj-ea"/>
                <a:cs typeface="Arial"/>
              </a:rPr>
              <a:t>(</a:t>
            </a:r>
            <a:r>
              <a:rPr lang="en-US" altLang="ja-JP" sz="2000" dirty="0" smtClean="0">
                <a:solidFill>
                  <a:schemeClr val="bg1"/>
                </a:solidFill>
                <a:ea typeface="+mj-ea"/>
                <a:cs typeface="Arial"/>
              </a:rPr>
              <a:t>VOC</a:t>
            </a:r>
            <a:r>
              <a:rPr lang="en-US" altLang="ja-JP" sz="2000" dirty="0">
                <a:solidFill>
                  <a:schemeClr val="bg1"/>
                </a:solidFill>
                <a:ea typeface="+mj-ea"/>
                <a:cs typeface="Arial"/>
              </a:rPr>
              <a:t>)</a:t>
            </a:r>
            <a:endParaRPr kumimoji="1" lang="ja-JP" altLang="en-US" sz="2000" dirty="0">
              <a:solidFill>
                <a:schemeClr val="bg1"/>
              </a:solidFill>
              <a:ea typeface="+mj-ea"/>
              <a:cs typeface="Arial"/>
            </a:endParaRPr>
          </a:p>
        </p:txBody>
      </p:sp>
      <p:pic>
        <p:nvPicPr>
          <p:cNvPr id="3" name="図 2" descr="大気分子.t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17" y="1504908"/>
            <a:ext cx="6167796" cy="3364252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1069047" y="1120784"/>
            <a:ext cx="464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大気分子の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THz</a:t>
            </a:r>
            <a:r>
              <a:rPr kumimoji="1" lang="ja-JP" altLang="en-US" sz="2400" dirty="0" smtClean="0">
                <a:solidFill>
                  <a:srgbClr val="0000FF"/>
                </a:solidFill>
                <a:latin typeface="ＭＳ ゴシック"/>
                <a:ea typeface="ＭＳ ゴシック"/>
                <a:cs typeface="ＭＳ ゴシック"/>
              </a:rPr>
              <a:t>吸収スペクトル</a:t>
            </a:r>
            <a:endParaRPr kumimoji="1" lang="ja-JP" altLang="en-US" sz="2400" dirty="0">
              <a:solidFill>
                <a:srgbClr val="0000FF"/>
              </a:solidFill>
              <a:latin typeface="ＭＳ ゴシック"/>
              <a:ea typeface="ＭＳ ゴシック"/>
              <a:cs typeface="ＭＳ ゴシック"/>
            </a:endParaRPr>
          </a:p>
        </p:txBody>
      </p:sp>
      <p:grpSp>
        <p:nvGrpSpPr>
          <p:cNvPr id="22" name="グループ化 21"/>
          <p:cNvGrpSpPr/>
          <p:nvPr/>
        </p:nvGrpSpPr>
        <p:grpSpPr>
          <a:xfrm>
            <a:off x="5402540" y="1593041"/>
            <a:ext cx="774596" cy="297121"/>
            <a:chOff x="5402540" y="1593041"/>
            <a:chExt cx="774596" cy="297121"/>
          </a:xfrm>
        </p:grpSpPr>
        <p:sp>
          <p:nvSpPr>
            <p:cNvPr id="13" name="正方形/長方形 12"/>
            <p:cNvSpPr/>
            <p:nvPr/>
          </p:nvSpPr>
          <p:spPr bwMode="auto">
            <a:xfrm>
              <a:off x="5402540" y="1630680"/>
              <a:ext cx="774596" cy="201930"/>
            </a:xfrm>
            <a:prstGeom prst="rect">
              <a:avLst/>
            </a:prstGeom>
            <a:solidFill>
              <a:srgbClr val="B3D4E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3060" y="1593041"/>
              <a:ext cx="499120" cy="174799"/>
            </a:xfrm>
            <a:prstGeom prst="rect">
              <a:avLst/>
            </a:prstGeom>
          </p:spPr>
        </p:pic>
        <p:cxnSp>
          <p:nvCxnSpPr>
            <p:cNvPr id="16" name="直線コネクタ 15"/>
            <p:cNvCxnSpPr/>
            <p:nvPr/>
          </p:nvCxnSpPr>
          <p:spPr bwMode="auto">
            <a:xfrm>
              <a:off x="5417046" y="1670328"/>
              <a:ext cx="275094" cy="0"/>
            </a:xfrm>
            <a:prstGeom prst="line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直線コネクタ 20"/>
            <p:cNvCxnSpPr/>
            <p:nvPr/>
          </p:nvCxnSpPr>
          <p:spPr bwMode="auto">
            <a:xfrm>
              <a:off x="5417046" y="1773198"/>
              <a:ext cx="27509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38398" y="1668250"/>
              <a:ext cx="451490" cy="221912"/>
            </a:xfrm>
            <a:prstGeom prst="rect">
              <a:avLst/>
            </a:prstGeom>
          </p:spPr>
        </p:pic>
      </p:grpSp>
      <p:sp>
        <p:nvSpPr>
          <p:cNvPr id="19" name="テキスト ボックス 18"/>
          <p:cNvSpPr txBox="1"/>
          <p:nvPr/>
        </p:nvSpPr>
        <p:spPr>
          <a:xfrm>
            <a:off x="2361713" y="2368785"/>
            <a:ext cx="5616007" cy="2062103"/>
          </a:xfrm>
          <a:prstGeom prst="rect">
            <a:avLst/>
          </a:prstGeom>
          <a:solidFill>
            <a:srgbClr val="00009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FF00"/>
                </a:solidFill>
                <a:latin typeface="+mj-ea"/>
                <a:ea typeface="+mj-ea"/>
                <a:cs typeface="ヒラギノ丸ゴ ProN W4"/>
              </a:rPr>
              <a:t>　</a:t>
            </a:r>
            <a:r>
              <a:rPr kumimoji="1" lang="en-US" altLang="ja-JP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①</a:t>
            </a:r>
            <a:r>
              <a:rPr lang="ja-JP" altLang="en-US" sz="3200" dirty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広帯域</a:t>
            </a:r>
            <a:r>
              <a:rPr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スペクトル</a:t>
            </a:r>
            <a:r>
              <a:rPr kumimoji="1"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　</a:t>
            </a:r>
            <a:endParaRPr kumimoji="1" lang="en-US" altLang="ja-JP" sz="3200" dirty="0" smtClean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en-US" altLang="ja-JP" sz="3200" dirty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lang="en-US" altLang="ja-JP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  </a:t>
            </a:r>
            <a:r>
              <a:rPr kumimoji="1" lang="en-US" altLang="ja-JP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②</a:t>
            </a:r>
            <a:r>
              <a:rPr kumimoji="1"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高いスペクトル確度</a:t>
            </a:r>
            <a:endParaRPr kumimoji="1" lang="en-US" altLang="ja-JP" sz="3200" dirty="0" smtClean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　</a:t>
            </a:r>
            <a:r>
              <a:rPr lang="en-US" altLang="ja-JP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③</a:t>
            </a:r>
            <a:r>
              <a:rPr lang="ja-JP" altLang="en-US" sz="3200" dirty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高いスペクトル分解</a:t>
            </a:r>
            <a:r>
              <a:rPr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能を</a:t>
            </a:r>
            <a:endParaRPr lang="en-US" altLang="ja-JP" sz="3200" dirty="0" smtClean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r>
              <a:rPr lang="en-US" altLang="en-US" sz="3200" dirty="0" err="1" smtClean="0">
                <a:solidFill>
                  <a:srgbClr val="FF00FF"/>
                </a:solidFill>
                <a:latin typeface="ヒラギノ丸ゴ ProN W4"/>
                <a:ea typeface="ヒラギノ丸ゴ ProN W4"/>
                <a:cs typeface="ヒラギノ丸ゴ ProN W4"/>
              </a:rPr>
              <a:t>兼ね備えた</a:t>
            </a:r>
            <a:r>
              <a:rPr kumimoji="1" lang="en-US" altLang="ja-JP" sz="3200" dirty="0" err="1" smtClean="0">
                <a:solidFill>
                  <a:srgbClr val="FF00FF"/>
                </a:solidFill>
                <a:latin typeface="ヒラギノ丸ゴ ProN W4"/>
                <a:ea typeface="ヒラギノ丸ゴ ProN W4"/>
                <a:cs typeface="ヒラギノ丸ゴ ProN W4"/>
              </a:rPr>
              <a:t>THz</a:t>
            </a:r>
            <a:r>
              <a:rPr kumimoji="1" lang="ja-JP" altLang="en-US" sz="3200" dirty="0" smtClean="0">
                <a:solidFill>
                  <a:srgbClr val="FF00FF"/>
                </a:solidFill>
                <a:latin typeface="ヒラギノ丸ゴ ProN W4"/>
                <a:ea typeface="ヒラギノ丸ゴ ProN W4"/>
                <a:cs typeface="ヒラギノ丸ゴ ProN W4"/>
              </a:rPr>
              <a:t>分光法</a:t>
            </a:r>
            <a:r>
              <a:rPr kumimoji="1" lang="ja-JP" altLang="en-US" sz="3200" dirty="0" smtClean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rPr>
              <a:t>が必要</a:t>
            </a:r>
            <a:endParaRPr kumimoji="1" lang="ja-JP" altLang="en-US" sz="3200" dirty="0">
              <a:solidFill>
                <a:srgbClr val="FFFF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9593878" y="6488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2</a:t>
            </a:r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211461" y="5222923"/>
            <a:ext cx="5832997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75000"/>
              <a:buFont typeface="Wingdings" charset="2"/>
              <a:buChar char="n"/>
            </a:pPr>
            <a:r>
              <a:rPr lang="ja-JP" altLang="en-US" sz="2400" b="1" u="sng" dirty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散乱微粒子の散乱による影響が小さい</a:t>
            </a:r>
            <a:endParaRPr lang="en-US" altLang="ja-JP" sz="2400" b="1" u="sng" dirty="0">
              <a:solidFill>
                <a:srgbClr val="FF0000"/>
              </a:solidFill>
              <a:latin typeface="ヒラギノ丸ゴ ProN W4"/>
              <a:ea typeface="ヒラギノ丸ゴ ProN W4"/>
              <a:cs typeface="ヒラギノ丸ゴ ProN W4"/>
            </a:endParaRPr>
          </a:p>
          <a:p>
            <a:pPr marL="719138" indent="-457200">
              <a:buFont typeface="Wingdings" charset="2"/>
              <a:buChar char="ü"/>
            </a:pPr>
            <a:r>
              <a:rPr lang="en-US" altLang="ja-JP" sz="2400" dirty="0">
                <a:latin typeface="ヒラギノ丸ゴ ProN W4"/>
                <a:ea typeface="ヒラギノ丸ゴ ProN W4"/>
                <a:cs typeface="ヒラギノ丸ゴ ProN W4"/>
              </a:rPr>
              <a:t>THz</a:t>
            </a:r>
            <a:r>
              <a:rPr lang="ja-JP" altLang="en-US" sz="2400" dirty="0">
                <a:latin typeface="ヒラギノ丸ゴ ProN W4"/>
                <a:ea typeface="ヒラギノ丸ゴ ProN W4"/>
                <a:cs typeface="ヒラギノ丸ゴ ProN W4"/>
              </a:rPr>
              <a:t>波長</a:t>
            </a:r>
            <a:r>
              <a:rPr lang="en-US" altLang="ja-JP" sz="2400" baseline="-25000" dirty="0">
                <a:latin typeface="ヒラギノ丸ゴ ProN W4"/>
                <a:ea typeface="ヒラギノ丸ゴ ProN W4"/>
                <a:cs typeface="ヒラギノ丸ゴ ProN W4"/>
              </a:rPr>
              <a:t> </a:t>
            </a:r>
            <a:r>
              <a:rPr lang="en-US" altLang="ja-JP" sz="2400" dirty="0">
                <a:latin typeface="ヒラギノ丸ゴ ProN W4"/>
                <a:ea typeface="ヒラギノ丸ゴ ProN W4"/>
                <a:cs typeface="ヒラギノ丸ゴ ProN W4"/>
              </a:rPr>
              <a:t>&gt;&gt; </a:t>
            </a:r>
            <a:r>
              <a:rPr lang="ja-JP" altLang="en-US" sz="2400" dirty="0">
                <a:latin typeface="ヒラギノ丸ゴ ProN W4"/>
                <a:ea typeface="ヒラギノ丸ゴ ProN W4"/>
                <a:cs typeface="ヒラギノ丸ゴ ProN W4"/>
              </a:rPr>
              <a:t>粒子径</a:t>
            </a:r>
            <a:endParaRPr lang="en-US" altLang="ja-JP" sz="2400" dirty="0">
              <a:latin typeface="ヒラギノ丸ゴ ProN W4"/>
              <a:ea typeface="ヒラギノ丸ゴ ProN W4"/>
              <a:cs typeface="ヒラギノ丸ゴ ProN W4"/>
            </a:endParaRPr>
          </a:p>
          <a:p>
            <a:pPr marL="719138" indent="-457200">
              <a:buFont typeface="Wingdings" charset="2"/>
              <a:buChar char="ü"/>
            </a:pPr>
            <a:r>
              <a:rPr lang="ja-JP" altLang="en-US" sz="2400" dirty="0">
                <a:latin typeface="ヒラギノ丸ゴ ProN W4"/>
                <a:ea typeface="ヒラギノ丸ゴ ProN W4"/>
                <a:cs typeface="ヒラギノ丸ゴ ProN W4"/>
              </a:rPr>
              <a:t>散乱微粒子混在ガスでも分析可能</a:t>
            </a:r>
            <a:endParaRPr lang="en-US" altLang="ja-JP" sz="2400" dirty="0">
              <a:latin typeface="ヒラギノ丸ゴ ProN W4"/>
              <a:ea typeface="ヒラギノ丸ゴ ProN W4"/>
              <a:cs typeface="ヒラギノ丸ゴ ProN W4"/>
            </a:endParaRPr>
          </a:p>
        </p:txBody>
      </p:sp>
      <p:grpSp>
        <p:nvGrpSpPr>
          <p:cNvPr id="15" name="図形グループ 14"/>
          <p:cNvGrpSpPr/>
          <p:nvPr/>
        </p:nvGrpSpPr>
        <p:grpSpPr>
          <a:xfrm>
            <a:off x="107352" y="4834191"/>
            <a:ext cx="6173477" cy="1844019"/>
            <a:chOff x="272519" y="4913870"/>
            <a:chExt cx="6173477" cy="1844019"/>
          </a:xfrm>
        </p:grpSpPr>
        <p:sp>
          <p:nvSpPr>
            <p:cNvPr id="17" name="角丸四角形 16"/>
            <p:cNvSpPr/>
            <p:nvPr/>
          </p:nvSpPr>
          <p:spPr>
            <a:xfrm>
              <a:off x="272519" y="5437090"/>
              <a:ext cx="6173477" cy="1320799"/>
            </a:xfrm>
            <a:prstGeom prst="roundRect">
              <a:avLst>
                <a:gd name="adj" fmla="val 12744"/>
              </a:avLst>
            </a:prstGeom>
            <a:solidFill>
              <a:srgbClr val="FFFF00"/>
            </a:solidFill>
            <a:ln w="762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2800" dirty="0" smtClean="0">
                  <a:solidFill>
                    <a:srgbClr val="FF0000"/>
                  </a:solidFill>
                  <a:latin typeface="ヒラギノ丸ゴ ProN W4"/>
                  <a:ea typeface="ヒラギノ丸ゴ ProN W4"/>
                  <a:cs typeface="ヒラギノ丸ゴ ProN W4"/>
                </a:rPr>
                <a:t>散乱微粒子混在ガスの</a:t>
              </a:r>
              <a:r>
                <a:rPr kumimoji="1" lang="en-US" altLang="ja-JP" sz="2800" i="1" dirty="0" smtClean="0">
                  <a:solidFill>
                    <a:srgbClr val="FF0000"/>
                  </a:solidFill>
                  <a:latin typeface="ヒラギノ丸ゴ ProN W4"/>
                  <a:ea typeface="ヒラギノ丸ゴ ProN W4"/>
                  <a:cs typeface="ヒラギノ丸ゴ ProN W4"/>
                </a:rPr>
                <a:t>in situ</a:t>
              </a:r>
              <a:r>
                <a:rPr kumimoji="1" lang="ja-JP" altLang="en-US" sz="2800" dirty="0" smtClean="0">
                  <a:solidFill>
                    <a:srgbClr val="FF0000"/>
                  </a:solidFill>
                  <a:latin typeface="ヒラギノ丸ゴ ProN W4"/>
                  <a:ea typeface="ヒラギノ丸ゴ ProN W4"/>
                  <a:cs typeface="ヒラギノ丸ゴ ProN W4"/>
                </a:rPr>
                <a:t>分析</a:t>
              </a:r>
              <a:endParaRPr kumimoji="1" lang="en-US" altLang="ja-JP" sz="2800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endParaRPr>
            </a:p>
            <a:p>
              <a:r>
                <a:rPr lang="ja-JP" altLang="en-US" sz="2800" dirty="0" smtClean="0">
                  <a:solidFill>
                    <a:srgbClr val="FF0000"/>
                  </a:solidFill>
                  <a:latin typeface="ヒラギノ丸ゴ ProN W4"/>
                  <a:ea typeface="ヒラギノ丸ゴ ProN W4"/>
                  <a:cs typeface="ヒラギノ丸ゴ ProN W4"/>
                </a:rPr>
                <a:t>・燃焼過程（煙・スス混在）</a:t>
              </a:r>
              <a:endParaRPr lang="en-US" altLang="ja-JP" sz="2800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endParaRPr>
            </a:p>
            <a:p>
              <a:r>
                <a:rPr kumimoji="1" lang="ja-JP" altLang="en-US" sz="2800" dirty="0" smtClean="0">
                  <a:solidFill>
                    <a:srgbClr val="FF0000"/>
                  </a:solidFill>
                  <a:latin typeface="ヒラギノ丸ゴ ProN W4"/>
                  <a:ea typeface="ヒラギノ丸ゴ ProN W4"/>
                  <a:cs typeface="ヒラギノ丸ゴ ProN W4"/>
                </a:rPr>
                <a:t>・</a:t>
              </a:r>
              <a:r>
                <a:rPr kumimoji="1" lang="en-US" altLang="ja-JP" sz="2800" dirty="0" smtClean="0">
                  <a:solidFill>
                    <a:srgbClr val="FF0000"/>
                  </a:solidFill>
                  <a:latin typeface="ヒラギノ丸ゴ ProN W4"/>
                  <a:ea typeface="ヒラギノ丸ゴ ProN W4"/>
                  <a:cs typeface="ヒラギノ丸ゴ ProN W4"/>
                </a:rPr>
                <a:t>VOC</a:t>
              </a:r>
              <a:r>
                <a:rPr kumimoji="1" lang="ja-JP" altLang="en-US" sz="2800" dirty="0" smtClean="0">
                  <a:solidFill>
                    <a:srgbClr val="FF0000"/>
                  </a:solidFill>
                  <a:latin typeface="ヒラギノ丸ゴ ProN W4"/>
                  <a:ea typeface="ヒラギノ丸ゴ ProN W4"/>
                  <a:cs typeface="ヒラギノ丸ゴ ProN W4"/>
                </a:rPr>
                <a:t>ガス（エアロゾル混在）</a:t>
              </a:r>
              <a:endParaRPr kumimoji="1" lang="en-US" altLang="ja-JP" sz="2800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>
              <a:off x="474140" y="4913870"/>
              <a:ext cx="1980029" cy="523220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kumimoji="1" lang="ja-JP" altLang="en-US" sz="2800" dirty="0" smtClean="0">
                  <a:solidFill>
                    <a:srgbClr val="FFFF00"/>
                  </a:solidFill>
                  <a:latin typeface="ヒラギノ丸ゴ ProN W4"/>
                  <a:ea typeface="ヒラギノ丸ゴ ProN W4"/>
                  <a:cs typeface="ヒラギノ丸ゴ ProN W4"/>
                </a:rPr>
                <a:t>ターゲット</a:t>
              </a:r>
              <a:endParaRPr kumimoji="1" lang="ja-JP" altLang="en-US" sz="2800" dirty="0">
                <a:solidFill>
                  <a:srgbClr val="FFFF00"/>
                </a:solidFill>
                <a:latin typeface="ヒラギノ丸ゴ ProN W4"/>
                <a:ea typeface="ヒラギノ丸ゴ ProN W4"/>
                <a:cs typeface="ヒラギノ丸ゴ ProN W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5420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クリーンショット 2014-09-09 6.22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25" y="1331024"/>
            <a:ext cx="8316714" cy="4448475"/>
          </a:xfrm>
          <a:prstGeom prst="rect">
            <a:avLst/>
          </a:prstGeom>
        </p:spPr>
      </p:pic>
      <p:sp>
        <p:nvSpPr>
          <p:cNvPr id="61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52098"/>
            <a:ext cx="9906000" cy="936104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ja-JP" altLang="en-US" dirty="0" smtClean="0">
                <a:solidFill>
                  <a:schemeClr val="tx1"/>
                </a:solidFill>
                <a:ea typeface="ＭＳ ゴシック" pitchFamily="1" charset="-128"/>
              </a:rPr>
              <a:t>光コムと</a:t>
            </a:r>
            <a:r>
              <a:rPr lang="en-US" altLang="ja-JP" dirty="0" smtClean="0">
                <a:solidFill>
                  <a:schemeClr val="tx1"/>
                </a:solidFill>
                <a:ea typeface="ＭＳ ゴシック" pitchFamily="1" charset="-128"/>
              </a:rPr>
              <a:t>THz</a:t>
            </a:r>
            <a:r>
              <a:rPr lang="ja-JP" altLang="en-US" dirty="0" smtClean="0">
                <a:solidFill>
                  <a:schemeClr val="tx1"/>
                </a:solidFill>
                <a:ea typeface="ＭＳ ゴシック" pitchFamily="1" charset="-128"/>
              </a:rPr>
              <a:t>コム</a:t>
            </a:r>
            <a:endParaRPr lang="en-US" altLang="ja-JP" dirty="0" smtClean="0">
              <a:solidFill>
                <a:schemeClr val="tx1"/>
              </a:solidFill>
              <a:ea typeface="ＭＳ ゴシック" pitchFamily="1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86831" y="1090833"/>
            <a:ext cx="153855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+mn-ea"/>
                <a:cs typeface="Times New Roman" panose="02020603050405020304" pitchFamily="18" charset="0"/>
              </a:rPr>
              <a:t>時間領域</a:t>
            </a:r>
            <a:endParaRPr kumimoji="1" lang="ja-JP" altLang="en-US" sz="2000" b="1" dirty="0">
              <a:solidFill>
                <a:schemeClr val="bg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326340" y="1090833"/>
            <a:ext cx="1656184" cy="4001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bg1"/>
                </a:solidFill>
                <a:latin typeface="+mj-ea"/>
                <a:ea typeface="+mj-ea"/>
              </a:rPr>
              <a:t>周波数領域</a:t>
            </a:r>
            <a:endParaRPr kumimoji="1" lang="ja-JP" altLang="en-US" sz="20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82014" y="5720950"/>
            <a:ext cx="8556625" cy="1077218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2800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光領域や</a:t>
            </a:r>
            <a:r>
              <a:rPr lang="en-US" altLang="ja-JP" sz="2800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THz</a:t>
            </a:r>
            <a:r>
              <a:rPr lang="ja-JP" altLang="en-US" sz="2800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領域における超精密周波数ものさし</a:t>
            </a:r>
            <a:endParaRPr lang="en-US" altLang="ja-JP" sz="2800" b="1" dirty="0">
              <a:solidFill>
                <a:srgbClr val="008000"/>
              </a:solidFill>
              <a:latin typeface="MS Gothic" pitchFamily="49" charset="-128"/>
              <a:ea typeface="MS Gothic" pitchFamily="49" charset="-128"/>
            </a:endParaRPr>
          </a:p>
          <a:p>
            <a:pPr algn="ctr"/>
            <a:r>
              <a:rPr lang="ja-JP" altLang="en-US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（数万</a:t>
            </a:r>
            <a:r>
              <a:rPr lang="en-US" altLang="ja-JP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〜</a:t>
            </a:r>
            <a:r>
              <a:rPr lang="ja-JP" altLang="en-US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数十万本に及ぶ狭線幅</a:t>
            </a:r>
            <a:r>
              <a:rPr lang="en-US" altLang="ja-JP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CW</a:t>
            </a:r>
            <a:r>
              <a:rPr lang="ja-JP" altLang="en-US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レーザー光が等間隔で並んだ集合体</a:t>
            </a:r>
            <a:r>
              <a:rPr kumimoji="0" lang="ja-JP" altLang="en-US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）</a:t>
            </a:r>
          </a:p>
          <a:p>
            <a:pPr algn="ctr"/>
            <a:r>
              <a:rPr lang="ja-JP" altLang="en-US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（単純性</a:t>
            </a:r>
            <a:r>
              <a:rPr lang="en-US" altLang="ja-JP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, </a:t>
            </a:r>
            <a:r>
              <a:rPr lang="ja-JP" altLang="en-US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広帯域選択性</a:t>
            </a:r>
            <a:r>
              <a:rPr lang="en-US" altLang="ja-JP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, </a:t>
            </a:r>
            <a:r>
              <a:rPr lang="ja-JP" altLang="en-US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高スペクトル純度</a:t>
            </a:r>
            <a:r>
              <a:rPr lang="en-US" altLang="ja-JP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, </a:t>
            </a:r>
            <a:r>
              <a:rPr lang="ja-JP" altLang="en-US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周波数逓倍</a:t>
            </a:r>
            <a:r>
              <a:rPr kumimoji="0" lang="ja-JP" altLang="en-US" b="1" dirty="0">
                <a:solidFill>
                  <a:srgbClr val="008000"/>
                </a:solidFill>
                <a:latin typeface="MS Gothic" pitchFamily="49" charset="-128"/>
                <a:ea typeface="MS Gothic" pitchFamily="49" charset="-128"/>
              </a:rPr>
              <a:t>性）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9593878" y="6488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505186" y="2014288"/>
            <a:ext cx="99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 = 1/</a:t>
            </a:r>
            <a:r>
              <a:rPr kumimoji="1" lang="en-US" altLang="ja-JP" dirty="0" err="1" smtClean="0"/>
              <a:t>f</a:t>
            </a:r>
            <a:r>
              <a:rPr kumimoji="1" lang="en-US" altLang="ja-JP" baseline="-25000" dirty="0" err="1" smtClean="0"/>
              <a:t>rep</a:t>
            </a:r>
            <a:endParaRPr kumimoji="1" lang="ja-JP" altLang="en-US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24000" y="4085800"/>
            <a:ext cx="990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 = 1/</a:t>
            </a:r>
            <a:r>
              <a:rPr kumimoji="1" lang="en-US" altLang="ja-JP" dirty="0" err="1" smtClean="0"/>
              <a:t>f</a:t>
            </a:r>
            <a:r>
              <a:rPr kumimoji="1" lang="en-US" altLang="ja-JP" baseline="-25000" dirty="0" err="1" smtClean="0"/>
              <a:t>rep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776005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 bwMode="auto">
          <a:xfrm>
            <a:off x="6918463" y="1736531"/>
            <a:ext cx="2940222" cy="729763"/>
          </a:xfrm>
          <a:prstGeom prst="rect">
            <a:avLst/>
          </a:prstGeom>
          <a:solidFill>
            <a:srgbClr val="669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" y="1877973"/>
            <a:ext cx="4757818" cy="3158495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462742" y="6518382"/>
            <a:ext cx="42780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ja-JP" sz="1400" i="1" dirty="0"/>
              <a:t>ref) </a:t>
            </a:r>
            <a:r>
              <a:rPr lang="fr-FR" altLang="ja-JP" sz="1400" i="1" dirty="0" err="1" smtClean="0"/>
              <a:t>Appl</a:t>
            </a:r>
            <a:r>
              <a:rPr lang="fr-FR" altLang="ja-JP" sz="1400" i="1" dirty="0" smtClean="0"/>
              <a:t>. Phys</a:t>
            </a:r>
            <a:r>
              <a:rPr lang="fr-FR" altLang="ja-JP" sz="1400" i="1" dirty="0"/>
              <a:t>. Lett. </a:t>
            </a:r>
            <a:r>
              <a:rPr lang="fr-FR" altLang="ja-JP" sz="1400" b="1" i="1" dirty="0" smtClean="0"/>
              <a:t>87</a:t>
            </a:r>
            <a:r>
              <a:rPr lang="fr-FR" altLang="ja-JP" sz="1400" i="1" dirty="0" smtClean="0"/>
              <a:t>, 061101 </a:t>
            </a:r>
            <a:r>
              <a:rPr lang="fr-FR" altLang="ja-JP" sz="1400" i="1" dirty="0"/>
              <a:t>(2005). </a:t>
            </a:r>
            <a:endParaRPr lang="ja-JP" altLang="en-US" sz="1400" i="1" dirty="0"/>
          </a:p>
        </p:txBody>
      </p:sp>
      <p:sp>
        <p:nvSpPr>
          <p:cNvPr id="10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5836" y="356589"/>
            <a:ext cx="9890164" cy="1446550"/>
          </a:xfr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dirty="0" smtClean="0">
                <a:latin typeface="Arial"/>
                <a:cs typeface="Arial"/>
              </a:rPr>
              <a:t>非同期光サンプリング式</a:t>
            </a:r>
            <a:r>
              <a:rPr lang="en-US" altLang="ja-JP" dirty="0" smtClean="0">
                <a:latin typeface="Arial"/>
                <a:cs typeface="Arial"/>
              </a:rPr>
              <a:t>THz-TDS</a:t>
            </a:r>
            <a:br>
              <a:rPr lang="en-US" altLang="ja-JP" dirty="0" smtClean="0">
                <a:latin typeface="Arial"/>
                <a:cs typeface="Arial"/>
              </a:rPr>
            </a:br>
            <a:r>
              <a:rPr lang="en-US" altLang="ja-JP" dirty="0" smtClean="0">
                <a:latin typeface="Arial"/>
                <a:cs typeface="Arial"/>
              </a:rPr>
              <a:t>(ASOPS</a:t>
            </a:r>
            <a:r>
              <a:rPr lang="en-US" altLang="ja-JP" dirty="0">
                <a:latin typeface="Arial"/>
                <a:cs typeface="Arial"/>
              </a:rPr>
              <a:t>-</a:t>
            </a:r>
            <a:r>
              <a:rPr lang="en-US" altLang="ja-JP" dirty="0" smtClean="0">
                <a:latin typeface="Arial"/>
                <a:cs typeface="Arial"/>
              </a:rPr>
              <a:t>THz-</a:t>
            </a:r>
            <a:r>
              <a:rPr lang="en-US" altLang="ja-JP" dirty="0">
                <a:latin typeface="Arial"/>
                <a:cs typeface="Arial"/>
              </a:rPr>
              <a:t>TDS)</a:t>
            </a:r>
          </a:p>
        </p:txBody>
      </p:sp>
      <p:sp>
        <p:nvSpPr>
          <p:cNvPr id="108" name="Rectangle 13"/>
          <p:cNvSpPr>
            <a:spLocks noChangeArrowheads="1"/>
          </p:cNvSpPr>
          <p:nvPr/>
        </p:nvSpPr>
        <p:spPr bwMode="auto">
          <a:xfrm>
            <a:off x="4953000" y="1038052"/>
            <a:ext cx="508040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altLang="ja-JP" sz="2000" b="1" dirty="0" smtClean="0">
                <a:solidFill>
                  <a:srgbClr val="008000"/>
                </a:solidFill>
                <a:latin typeface="Arial"/>
                <a:ea typeface="ＭＳ ゴシック" pitchFamily="32" charset="-128"/>
                <a:cs typeface="Arial"/>
              </a:rPr>
              <a:t>THz</a:t>
            </a:r>
            <a:r>
              <a:rPr lang="ja-JP" altLang="en-US" sz="2000" b="1" dirty="0" smtClean="0">
                <a:solidFill>
                  <a:srgbClr val="008000"/>
                </a:solidFill>
                <a:latin typeface="Arial"/>
                <a:ea typeface="ＭＳ ゴシック" pitchFamily="32" charset="-128"/>
                <a:cs typeface="Arial"/>
              </a:rPr>
              <a:t>パルスとプローブパルスの重なる</a:t>
            </a:r>
            <a:endParaRPr lang="en-US" altLang="ja-JP" sz="2000" b="1" dirty="0" smtClean="0">
              <a:solidFill>
                <a:srgbClr val="008000"/>
              </a:solidFill>
              <a:latin typeface="Arial"/>
              <a:ea typeface="ＭＳ ゴシック" pitchFamily="32" charset="-128"/>
              <a:cs typeface="Arial"/>
            </a:endParaRPr>
          </a:p>
          <a:p>
            <a:pPr algn="ctr"/>
            <a:r>
              <a:rPr lang="ja-JP" altLang="en-US" sz="2000" b="1" dirty="0" smtClean="0">
                <a:solidFill>
                  <a:srgbClr val="008000"/>
                </a:solidFill>
                <a:latin typeface="Arial"/>
                <a:ea typeface="ＭＳ ゴシック" pitchFamily="32" charset="-128"/>
                <a:cs typeface="Arial"/>
              </a:rPr>
              <a:t>タイミングが各パルス毎に自動的にシフト</a:t>
            </a:r>
            <a:endParaRPr lang="ja-JP" altLang="en-US" sz="2000" b="1" dirty="0">
              <a:solidFill>
                <a:srgbClr val="008000"/>
              </a:solidFill>
              <a:latin typeface="Arial"/>
              <a:ea typeface="ＭＳ ゴシック" pitchFamily="32" charset="-128"/>
              <a:cs typeface="Arial"/>
            </a:endParaRPr>
          </a:p>
        </p:txBody>
      </p:sp>
      <p:grpSp>
        <p:nvGrpSpPr>
          <p:cNvPr id="23" name="グループ化 22"/>
          <p:cNvGrpSpPr/>
          <p:nvPr/>
        </p:nvGrpSpPr>
        <p:grpSpPr>
          <a:xfrm>
            <a:off x="4740786" y="2338229"/>
            <a:ext cx="5110773" cy="2851906"/>
            <a:chOff x="4950455" y="2174789"/>
            <a:chExt cx="4939993" cy="2756609"/>
          </a:xfrm>
        </p:grpSpPr>
        <p:pic>
          <p:nvPicPr>
            <p:cNvPr id="21" name="図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2"/>
            <a:stretch/>
          </p:blipFill>
          <p:spPr>
            <a:xfrm>
              <a:off x="4950455" y="2270694"/>
              <a:ext cx="4939993" cy="2660704"/>
            </a:xfrm>
            <a:prstGeom prst="rect">
              <a:avLst/>
            </a:prstGeom>
          </p:spPr>
        </p:pic>
        <p:cxnSp>
          <p:nvCxnSpPr>
            <p:cNvPr id="14" name="直線コネクタ 13"/>
            <p:cNvCxnSpPr/>
            <p:nvPr/>
          </p:nvCxnSpPr>
          <p:spPr bwMode="auto">
            <a:xfrm flipV="1">
              <a:off x="6198386" y="2174789"/>
              <a:ext cx="0" cy="462123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直線コネクタ 129"/>
            <p:cNvCxnSpPr/>
            <p:nvPr/>
          </p:nvCxnSpPr>
          <p:spPr bwMode="auto">
            <a:xfrm flipV="1">
              <a:off x="6774127" y="2174789"/>
              <a:ext cx="0" cy="46212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直線矢印コネクタ 15"/>
            <p:cNvCxnSpPr/>
            <p:nvPr/>
          </p:nvCxnSpPr>
          <p:spPr bwMode="auto">
            <a:xfrm>
              <a:off x="6198386" y="2270694"/>
              <a:ext cx="576064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142" name="直線矢印コネクタ 141"/>
            <p:cNvCxnSpPr/>
            <p:nvPr/>
          </p:nvCxnSpPr>
          <p:spPr bwMode="auto">
            <a:xfrm>
              <a:off x="7548520" y="3350373"/>
              <a:ext cx="642443" cy="0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</p:grpSp>
      <p:sp>
        <p:nvSpPr>
          <p:cNvPr id="24" name="テキスト ボックス 23"/>
          <p:cNvSpPr txBox="1"/>
          <p:nvPr/>
        </p:nvSpPr>
        <p:spPr>
          <a:xfrm>
            <a:off x="6764015" y="2708920"/>
            <a:ext cx="664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kumimoji="1" lang="ja-JP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568624" y="3046787"/>
            <a:ext cx="186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Δf</a:t>
            </a:r>
            <a:r>
              <a:rPr lang="en-US" altLang="ja-JP" i="1" baseline="-25000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ja-JP" altLang="en-US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</a:t>
            </a:r>
            <a:r>
              <a:rPr lang="en-US" altLang="ja-JP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ja-JP" i="1" baseline="-25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rep1</a:t>
            </a:r>
            <a:r>
              <a:rPr lang="en-US" altLang="ja-JP" i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f</a:t>
            </a:r>
            <a:r>
              <a:rPr lang="en-US" altLang="ja-JP" i="1" baseline="-25000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rep2</a:t>
            </a:r>
            <a:endParaRPr lang="ja-JP" altLang="en-US" i="1" dirty="0">
              <a:solidFill>
                <a:srgbClr val="008000"/>
              </a:solidFill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5472007" y="5225108"/>
            <a:ext cx="4267200" cy="1107996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22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ピコ秒オーダー（周期</a:t>
            </a:r>
            <a:r>
              <a:rPr lang="en-US" altLang="ja-JP" sz="22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1/</a:t>
            </a:r>
            <a:r>
              <a:rPr lang="en-US" altLang="ja-JP" sz="22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f</a:t>
            </a:r>
            <a:r>
              <a:rPr lang="en-US" altLang="ja-JP" sz="2200" baseline="-250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rep1</a:t>
            </a:r>
            <a:r>
              <a:rPr lang="ja-JP" altLang="en-US" sz="22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）の</a:t>
            </a:r>
            <a:r>
              <a:rPr lang="en-US" altLang="ja-JP" sz="22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THz</a:t>
            </a:r>
            <a:r>
              <a:rPr lang="ja-JP" altLang="en-US" sz="22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パルスをマイクロ秒オーダー（周期</a:t>
            </a:r>
            <a:r>
              <a:rPr lang="en-US" altLang="ja-JP" sz="22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1/</a:t>
            </a:r>
            <a:r>
              <a:rPr lang="en-US" altLang="ja-JP" sz="2200" dirty="0" err="1" smtClean="0">
                <a:solidFill>
                  <a:schemeClr val="bg1"/>
                </a:solidFill>
                <a:latin typeface="Symbol" pitchFamily="18" charset="2"/>
                <a:ea typeface="MS PGothic" pitchFamily="34" charset="-128"/>
                <a:cs typeface="Symbol" pitchFamily="18" charset="2"/>
              </a:rPr>
              <a:t>D</a:t>
            </a:r>
            <a:r>
              <a:rPr lang="en-US" altLang="ja-JP" sz="2200" dirty="0" err="1" smtClean="0">
                <a:solidFill>
                  <a:schemeClr val="bg1"/>
                </a:solidFill>
                <a:latin typeface="+mj-lt"/>
                <a:ea typeface="MS PGothic" pitchFamily="34" charset="-128"/>
                <a:cs typeface="Symbol" pitchFamily="18" charset="2"/>
              </a:rPr>
              <a:t>f</a:t>
            </a:r>
            <a:r>
              <a:rPr lang="ja-JP" altLang="en-US" sz="22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）</a:t>
            </a:r>
            <a:r>
              <a:rPr lang="ja-JP" altLang="en-US" sz="2200" dirty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までスケール</a:t>
            </a:r>
            <a:r>
              <a:rPr lang="ja-JP" altLang="en-US" sz="2200" dirty="0" smtClean="0">
                <a:solidFill>
                  <a:schemeClr val="bg1"/>
                </a:solidFill>
                <a:latin typeface="MS PGothic" pitchFamily="34" charset="-128"/>
                <a:ea typeface="MS PGothic" pitchFamily="34" charset="-128"/>
              </a:rPr>
              <a:t>拡大</a:t>
            </a:r>
            <a:endParaRPr lang="en-US" altLang="ja-JP" sz="2200" dirty="0">
              <a:solidFill>
                <a:schemeClr val="bg1"/>
              </a:solidFill>
              <a:latin typeface="MS PGothic" pitchFamily="34" charset="-128"/>
              <a:ea typeface="MS PGothic" pitchFamily="34" charset="-128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91932" y="5046901"/>
            <a:ext cx="5191935" cy="1384995"/>
          </a:xfrm>
          <a:prstGeom prst="rect">
            <a:avLst/>
          </a:prstGeom>
          <a:solidFill>
            <a:srgbClr val="000080"/>
          </a:solidFill>
          <a:ln w="9525">
            <a:noFill/>
            <a:miter lim="800000"/>
            <a:headEnd/>
            <a:tailEnd/>
          </a:ln>
        </p:spPr>
        <p:txBody>
          <a:bodyPr wrap="square" lIns="46800" rIns="46800">
            <a:spAutoFit/>
          </a:bodyPr>
          <a:lstStyle/>
          <a:p>
            <a:r>
              <a:rPr lang="ja-JP" altLang="en-US" sz="2800" dirty="0">
                <a:solidFill>
                  <a:srgbClr val="FFFF00"/>
                </a:solidFill>
                <a:ea typeface="MS PGothic" pitchFamily="34" charset="-128"/>
              </a:rPr>
              <a:t>・機械式時間遅延走査が不要</a:t>
            </a:r>
            <a:r>
              <a:rPr lang="en-US" altLang="ja-JP" sz="2800" dirty="0">
                <a:solidFill>
                  <a:srgbClr val="FFFF00"/>
                </a:solidFill>
                <a:ea typeface="MS PGothic" pitchFamily="34" charset="-128"/>
              </a:rPr>
              <a:t/>
            </a:r>
            <a:br>
              <a:rPr lang="en-US" altLang="ja-JP" sz="2800" dirty="0">
                <a:solidFill>
                  <a:srgbClr val="FFFF00"/>
                </a:solidFill>
                <a:ea typeface="MS PGothic" pitchFamily="34" charset="-128"/>
              </a:rPr>
            </a:br>
            <a:r>
              <a:rPr lang="ja-JP" altLang="en-US" sz="2800" dirty="0" smtClean="0">
                <a:solidFill>
                  <a:srgbClr val="FFFF00"/>
                </a:solidFill>
                <a:ea typeface="MS PGothic" pitchFamily="34" charset="-128"/>
              </a:rPr>
              <a:t>・任意の測定時間窓を設定可能</a:t>
            </a:r>
            <a:endParaRPr lang="en-US" altLang="ja-JP" sz="2800" dirty="0" smtClean="0">
              <a:solidFill>
                <a:srgbClr val="FFFF00"/>
              </a:solidFill>
              <a:ea typeface="MS PGothic" pitchFamily="34" charset="-128"/>
            </a:endParaRPr>
          </a:p>
          <a:p>
            <a:r>
              <a:rPr lang="ja-JP" altLang="en-US" sz="2800" dirty="0">
                <a:solidFill>
                  <a:srgbClr val="FFFF00"/>
                </a:solidFill>
                <a:ea typeface="MS PGothic" pitchFamily="34" charset="-128"/>
              </a:rPr>
              <a:t>・</a:t>
            </a:r>
            <a:r>
              <a:rPr lang="ja-JP" altLang="en-US" sz="2800" dirty="0" smtClean="0">
                <a:solidFill>
                  <a:srgbClr val="FFFF00"/>
                </a:solidFill>
                <a:ea typeface="MS PGothic" pitchFamily="34" charset="-128"/>
              </a:rPr>
              <a:t>高速測定</a:t>
            </a:r>
            <a:r>
              <a:rPr lang="ja-JP" altLang="en-US" sz="2800" dirty="0">
                <a:solidFill>
                  <a:srgbClr val="FFFF00"/>
                </a:solidFill>
                <a:ea typeface="MS PGothic" pitchFamily="34" charset="-128"/>
              </a:rPr>
              <a:t>（</a:t>
            </a:r>
            <a:r>
              <a:rPr lang="ja-JP" altLang="en-US" sz="2800" dirty="0">
                <a:solidFill>
                  <a:srgbClr val="FFFF00"/>
                </a:solidFill>
                <a:latin typeface="Symbol" pitchFamily="18" charset="2"/>
                <a:ea typeface="MS PGothic" pitchFamily="34" charset="-128"/>
              </a:rPr>
              <a:t>スキャンレート</a:t>
            </a:r>
            <a:r>
              <a:rPr lang="en-US" altLang="ja-JP" sz="2800" dirty="0">
                <a:solidFill>
                  <a:srgbClr val="FFFF00"/>
                </a:solidFill>
                <a:latin typeface="Symbol" pitchFamily="18" charset="2"/>
                <a:ea typeface="MS PGothic" pitchFamily="34" charset="-128"/>
              </a:rPr>
              <a:t></a:t>
            </a:r>
            <a:r>
              <a:rPr lang="en-US" altLang="ja-JP" sz="2800" dirty="0" smtClean="0">
                <a:solidFill>
                  <a:srgbClr val="FFFF00"/>
                </a:solidFill>
                <a:latin typeface="Symbol" pitchFamily="18" charset="2"/>
                <a:ea typeface="MS PGothic" pitchFamily="34" charset="-128"/>
              </a:rPr>
              <a:t></a:t>
            </a:r>
            <a:r>
              <a:rPr lang="en-US" altLang="ja-JP" sz="2800" dirty="0" err="1" smtClean="0">
                <a:solidFill>
                  <a:srgbClr val="FFFF00"/>
                </a:solidFill>
                <a:latin typeface="+mj-lt"/>
                <a:ea typeface="MS PGothic" pitchFamily="34" charset="-128"/>
              </a:rPr>
              <a:t>f</a:t>
            </a:r>
            <a:r>
              <a:rPr lang="en-US" altLang="ja-JP" sz="2800" baseline="-25000" dirty="0" err="1" smtClean="0">
                <a:solidFill>
                  <a:srgbClr val="FFFF00"/>
                </a:solidFill>
                <a:latin typeface="+mj-lt"/>
                <a:ea typeface="MS PGothic" pitchFamily="34" charset="-128"/>
              </a:rPr>
              <a:t>rep</a:t>
            </a:r>
            <a:r>
              <a:rPr lang="en-US" altLang="ja-JP" sz="2800" dirty="0" smtClean="0">
                <a:solidFill>
                  <a:srgbClr val="FFFF00"/>
                </a:solidFill>
                <a:ea typeface="MS PGothic" pitchFamily="34" charset="-128"/>
              </a:rPr>
              <a:t> </a:t>
            </a:r>
            <a:r>
              <a:rPr lang="ja-JP" altLang="en-US" sz="2800" dirty="0" smtClean="0">
                <a:solidFill>
                  <a:srgbClr val="FFFF00"/>
                </a:solidFill>
                <a:ea typeface="MS PGothic" pitchFamily="34" charset="-128"/>
              </a:rPr>
              <a:t>）</a:t>
            </a:r>
            <a:endParaRPr lang="ja-JP" altLang="en-US" sz="2800" dirty="0">
              <a:solidFill>
                <a:srgbClr val="FFFF00"/>
              </a:solidFill>
              <a:ea typeface="MS PGothic" pitchFamily="34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30481" y="6385650"/>
            <a:ext cx="3784292" cy="400110"/>
          </a:xfrm>
          <a:prstGeom prst="rect">
            <a:avLst/>
          </a:prstGeom>
          <a:solidFill>
            <a:srgbClr val="FFFF00"/>
          </a:solidFill>
          <a:ln w="28575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000" dirty="0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時間スケール</a:t>
            </a:r>
            <a:r>
              <a:rPr lang="ja-JP" altLang="en-US" sz="2000" dirty="0" smtClean="0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拡大率</a:t>
            </a:r>
            <a:r>
              <a:rPr lang="en-US" altLang="ja-JP" sz="2000" dirty="0" smtClean="0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M=</a:t>
            </a:r>
            <a:r>
              <a:rPr lang="en-US" altLang="ja-JP" sz="2000" i="1" dirty="0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f</a:t>
            </a:r>
            <a:r>
              <a:rPr lang="en-US" altLang="ja-JP" sz="2000" i="1" baseline="-25000" dirty="0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rep1</a:t>
            </a:r>
            <a:r>
              <a:rPr lang="en-US" altLang="ja-JP" sz="2000" i="1" dirty="0">
                <a:solidFill>
                  <a:srgbClr val="FF0000"/>
                </a:solidFill>
                <a:latin typeface="MS PGothic" pitchFamily="34" charset="-128"/>
                <a:ea typeface="MS PGothic" pitchFamily="34" charset="-128"/>
              </a:rPr>
              <a:t>/</a:t>
            </a:r>
            <a:r>
              <a:rPr lang="en-US" altLang="ja-JP" sz="2000" i="1" dirty="0" err="1" smtClean="0">
                <a:solidFill>
                  <a:srgbClr val="FF0000"/>
                </a:solidFill>
                <a:latin typeface="Symbol" pitchFamily="18" charset="2"/>
                <a:ea typeface="MS PGothic" pitchFamily="34" charset="-128"/>
              </a:rPr>
              <a:t>D</a:t>
            </a:r>
            <a:r>
              <a:rPr lang="en-US" altLang="ja-JP" sz="2000" i="1" dirty="0" err="1" smtClean="0">
                <a:solidFill>
                  <a:srgbClr val="FF0000"/>
                </a:solidFill>
                <a:ea typeface="MS PGothic" pitchFamily="34" charset="-128"/>
              </a:rPr>
              <a:t>f</a:t>
            </a:r>
            <a:r>
              <a:rPr lang="en-US" altLang="ja-JP" sz="2000" i="1" baseline="-25000" dirty="0" err="1" smtClean="0">
                <a:solidFill>
                  <a:srgbClr val="FF0000"/>
                </a:solidFill>
                <a:ea typeface="MS PGothic" pitchFamily="34" charset="-128"/>
              </a:rPr>
              <a:t>rep</a:t>
            </a:r>
            <a:endParaRPr lang="ja-JP" altLang="en-US" sz="2000" i="1" baseline="-25000" dirty="0">
              <a:solidFill>
                <a:srgbClr val="FF0000"/>
              </a:solidFill>
              <a:latin typeface="MS PGothic" pitchFamily="34" charset="-128"/>
              <a:ea typeface="MS PGothic" pitchFamily="34" charset="-128"/>
            </a:endParaRPr>
          </a:p>
        </p:txBody>
      </p:sp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36987"/>
              </p:ext>
            </p:extLst>
          </p:nvPr>
        </p:nvGraphicFramePr>
        <p:xfrm>
          <a:off x="8565349" y="1693995"/>
          <a:ext cx="1295267" cy="790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数式" r:id="rId6" imgW="749300" imgH="457200" progId="Equation.3">
                  <p:embed/>
                </p:oleObj>
              </mc:Choice>
              <mc:Fallback>
                <p:oleObj name="数式" r:id="rId6" imgW="7493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565349" y="1693995"/>
                        <a:ext cx="1295267" cy="7903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6886026" y="1896788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 smtClean="0"/>
              <a:t>重なるタイミング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928382" y="2003778"/>
            <a:ext cx="79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1/f</a:t>
            </a:r>
            <a:r>
              <a:rPr kumimoji="1" lang="en-US" altLang="ja-JP" i="1" baseline="-25000" dirty="0" smtClean="0"/>
              <a:t>rep1</a:t>
            </a:r>
            <a:endParaRPr kumimoji="1" lang="ja-JP" altLang="en-US" i="1" baseline="-25000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372315" y="3130559"/>
            <a:ext cx="795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1/f</a:t>
            </a:r>
            <a:r>
              <a:rPr kumimoji="1" lang="en-US" altLang="ja-JP" i="1" baseline="-25000" dirty="0" smtClean="0"/>
              <a:t>rep2</a:t>
            </a:r>
            <a:endParaRPr kumimoji="1" lang="ja-JP" altLang="en-US" i="1" baseline="-25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9593878" y="6488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17806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/>
          <p:cNvSpPr txBox="1"/>
          <p:nvPr/>
        </p:nvSpPr>
        <p:spPr>
          <a:xfrm>
            <a:off x="279755" y="5259132"/>
            <a:ext cx="9374905" cy="1200329"/>
          </a:xfrm>
          <a:prstGeom prst="rect">
            <a:avLst/>
          </a:prstGeom>
          <a:noFill/>
          <a:ln w="508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spc="-150" dirty="0" smtClean="0">
                <a:latin typeface="ヒラギノ丸ゴ ProN W4"/>
                <a:ea typeface="ヒラギノ丸ゴ ProN W4"/>
                <a:cs typeface="ヒラギノ丸ゴ ProN W4"/>
              </a:rPr>
              <a:t>しかし、タイミング・ジッターの影響で、</a:t>
            </a:r>
            <a:endParaRPr lang="en-US" altLang="ja-JP" sz="3600" spc="-150" dirty="0" smtClean="0">
              <a:latin typeface="ヒラギノ丸ゴ ProN W4"/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3600" dirty="0" smtClean="0">
                <a:latin typeface="ヒラギノ丸ゴ ProN W4"/>
                <a:ea typeface="ヒラギノ丸ゴ ProN W4"/>
                <a:cs typeface="ヒラギノ丸ゴ ProN W4"/>
              </a:rPr>
              <a:t>時間軸</a:t>
            </a:r>
            <a:r>
              <a:rPr lang="ja-JP" altLang="en-US" sz="3600" dirty="0">
                <a:latin typeface="ヒラギノ丸ゴ ProN W4"/>
                <a:ea typeface="ヒラギノ丸ゴ ProN W4"/>
                <a:cs typeface="ヒラギノ丸ゴ ProN W4"/>
              </a:rPr>
              <a:t>の線形性が保てなく</a:t>
            </a:r>
            <a:r>
              <a:rPr lang="ja-JP" altLang="en-US" sz="3600" dirty="0" smtClean="0">
                <a:latin typeface="ヒラギノ丸ゴ ProN W4"/>
                <a:ea typeface="ヒラギノ丸ゴ ProN W4"/>
                <a:cs typeface="ヒラギノ丸ゴ ProN W4"/>
              </a:rPr>
              <a:t>なる</a:t>
            </a:r>
            <a:endParaRPr lang="en-US" altLang="ja-JP" sz="3600" spc="-150" dirty="0" smtClean="0"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3" name="下矢印 12"/>
          <p:cNvSpPr/>
          <p:nvPr/>
        </p:nvSpPr>
        <p:spPr bwMode="auto">
          <a:xfrm>
            <a:off x="4611368" y="4444980"/>
            <a:ext cx="702078" cy="64807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4" name="下矢印 13"/>
          <p:cNvSpPr/>
          <p:nvPr/>
        </p:nvSpPr>
        <p:spPr bwMode="auto">
          <a:xfrm>
            <a:off x="4611486" y="1916832"/>
            <a:ext cx="702078" cy="648072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407" y="432885"/>
            <a:ext cx="9906000" cy="1200329"/>
          </a:xfrm>
          <a:prstGeom prst="rect">
            <a:avLst/>
          </a:prstGeom>
          <a:noFill/>
          <a:ln w="254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ea typeface="ヒラギノ丸ゴ ProN W4"/>
                <a:cs typeface="ヒラギノ丸ゴ ProN W4"/>
              </a:rPr>
              <a:t>従来の</a:t>
            </a:r>
            <a:r>
              <a:rPr lang="en-US" altLang="ja-JP" sz="3600" dirty="0" smtClean="0">
                <a:ea typeface="ヒラギノ丸ゴ ProN W4"/>
                <a:cs typeface="ヒラギノ丸ゴ ProN W4"/>
              </a:rPr>
              <a:t>ASOPS-THz-TDS</a:t>
            </a:r>
            <a:r>
              <a:rPr lang="ja-JP" altLang="en-US" sz="3600" dirty="0" smtClean="0">
                <a:ea typeface="ヒラギノ丸ゴ ProN W4"/>
                <a:cs typeface="ヒラギノ丸ゴ ProN W4"/>
              </a:rPr>
              <a:t>を用いた場合、</a:t>
            </a:r>
            <a:endParaRPr lang="en-US" altLang="ja-JP" sz="3600" dirty="0" smtClean="0">
              <a:ea typeface="ヒラギノ丸ゴ ProN W4"/>
              <a:cs typeface="ヒラギノ丸ゴ ProN W4"/>
            </a:endParaRPr>
          </a:p>
          <a:p>
            <a:pPr algn="ctr"/>
            <a:r>
              <a:rPr lang="ja-JP" altLang="en-US" sz="3600" dirty="0" smtClean="0">
                <a:solidFill>
                  <a:srgbClr val="FF0000"/>
                </a:solidFill>
                <a:ea typeface="ヒラギノ丸ゴ ProN W4"/>
                <a:cs typeface="ヒラギノ丸ゴ ProN W4"/>
              </a:rPr>
              <a:t>モード同期周波数の安定化制御</a:t>
            </a:r>
            <a:r>
              <a:rPr lang="ja-JP" altLang="en-US" sz="3600" dirty="0" smtClean="0">
                <a:ea typeface="ヒラギノ丸ゴ ProN W4"/>
                <a:cs typeface="ヒラギノ丸ゴ ProN W4"/>
              </a:rPr>
              <a:t>が必要</a:t>
            </a:r>
            <a:endParaRPr kumimoji="1" lang="ja-JP" altLang="en-US" sz="3600" dirty="0">
              <a:ea typeface="ヒラギノ丸ゴ ProN W4"/>
              <a:cs typeface="ヒラギノ丸ゴ ProN W4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79755" y="2549707"/>
            <a:ext cx="9374905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 smtClean="0">
                <a:solidFill>
                  <a:srgbClr val="2403ED"/>
                </a:solidFill>
                <a:latin typeface="ヒラギノ丸ゴ ProN W4"/>
                <a:ea typeface="ヒラギノ丸ゴ ProN W4"/>
                <a:cs typeface="ヒラギノ丸ゴ ProN W4"/>
              </a:rPr>
              <a:t>もし、フリーランニング・レーザーを用いることができれば、その利用範囲を大きく拡大することが可能</a:t>
            </a:r>
            <a:endParaRPr lang="en-US" altLang="ja-JP" sz="3600" dirty="0" smtClean="0">
              <a:solidFill>
                <a:srgbClr val="2403ED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9593878" y="6488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743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0" y="428879"/>
            <a:ext cx="9906000" cy="67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ja-JP" altLang="en-US" dirty="0" smtClean="0">
                <a:cs typeface="ヒラギノ丸ゴ ProN W4"/>
              </a:rPr>
              <a:t>アダプティブ・サンプリング</a:t>
            </a:r>
            <a:endParaRPr lang="en-US" altLang="ja-JP" dirty="0">
              <a:cs typeface="ヒラギノ丸ゴ ProN W4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69" y="5528571"/>
            <a:ext cx="3127048" cy="10238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013" y="2599635"/>
            <a:ext cx="3586917" cy="160879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084" y="2591645"/>
            <a:ext cx="4112782" cy="1878969"/>
          </a:xfrm>
          <a:prstGeom prst="rect">
            <a:avLst/>
          </a:prstGeom>
        </p:spPr>
      </p:pic>
      <p:sp>
        <p:nvSpPr>
          <p:cNvPr id="385" name="下矢印 384"/>
          <p:cNvSpPr/>
          <p:nvPr/>
        </p:nvSpPr>
        <p:spPr>
          <a:xfrm>
            <a:off x="2132634" y="4576076"/>
            <a:ext cx="756202" cy="859355"/>
          </a:xfrm>
          <a:prstGeom prst="downArrow">
            <a:avLst>
              <a:gd name="adj1" fmla="val 43251"/>
              <a:gd name="adj2" fmla="val 589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6" name="テキスト ボックス 385"/>
          <p:cNvSpPr txBox="1"/>
          <p:nvPr/>
        </p:nvSpPr>
        <p:spPr>
          <a:xfrm>
            <a:off x="3259418" y="4797128"/>
            <a:ext cx="17667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rgbClr val="FF0000"/>
                </a:solidFill>
              </a:rPr>
              <a:t>歪んだ</a:t>
            </a:r>
            <a:r>
              <a:rPr kumimoji="1" lang="ja-JP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ままの</a:t>
            </a:r>
            <a:r>
              <a:rPr lang="ja-JP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時間波形</a:t>
            </a:r>
            <a:endParaRPr lang="en-US" altLang="ja-JP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659248" y="1411779"/>
            <a:ext cx="3980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i="1" dirty="0" smtClean="0">
                <a:solidFill>
                  <a:srgbClr val="FF0000"/>
                </a:solidFill>
              </a:rPr>
              <a:t>提案手法</a:t>
            </a:r>
            <a:endParaRPr lang="en-US" altLang="ja-JP" sz="2000" b="1" i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ja-JP" sz="2000" b="1" i="1" dirty="0" smtClean="0">
                <a:solidFill>
                  <a:srgbClr val="FF0000"/>
                </a:solidFill>
              </a:rPr>
              <a:t>(</a:t>
            </a:r>
            <a:r>
              <a:rPr lang="ja-JP" altLang="en-US" sz="2000" b="1" i="1" dirty="0" smtClean="0">
                <a:solidFill>
                  <a:srgbClr val="FF0000"/>
                </a:solidFill>
              </a:rPr>
              <a:t>アダプティブ・サンプリング</a:t>
            </a:r>
            <a:r>
              <a:rPr lang="en-US" altLang="ja-JP" sz="2000" b="1" i="1" dirty="0" smtClean="0">
                <a:solidFill>
                  <a:srgbClr val="FF0000"/>
                </a:solidFill>
              </a:rPr>
              <a:t>)</a:t>
            </a:r>
            <a:endParaRPr kumimoji="1" lang="ja-JP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399406" y="1432328"/>
            <a:ext cx="4053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 smtClean="0"/>
              <a:t>従来法</a:t>
            </a:r>
            <a:endParaRPr lang="en-US" altLang="ja-JP" sz="2000" b="1" dirty="0" smtClean="0"/>
          </a:p>
          <a:p>
            <a:pPr algn="ctr"/>
            <a:r>
              <a:rPr lang="en-US" altLang="ja-JP" sz="2000" b="1" dirty="0" smtClean="0"/>
              <a:t>(</a:t>
            </a:r>
            <a:r>
              <a:rPr lang="ja-JP" altLang="en-US" sz="2000" b="1" dirty="0" smtClean="0"/>
              <a:t>コンスタント・サンプリング</a:t>
            </a:r>
            <a:r>
              <a:rPr lang="en-US" altLang="ja-JP" sz="2000" b="1" dirty="0" smtClean="0"/>
              <a:t>)</a:t>
            </a:r>
            <a:endParaRPr kumimoji="1" lang="ja-JP" altLang="en-US" sz="2000" b="1" dirty="0"/>
          </a:p>
        </p:txBody>
      </p:sp>
      <p:pic>
        <p:nvPicPr>
          <p:cNvPr id="381" name="図 38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58"/>
          <a:stretch/>
        </p:blipFill>
        <p:spPr>
          <a:xfrm>
            <a:off x="5945737" y="5435432"/>
            <a:ext cx="3469998" cy="1117708"/>
          </a:xfrm>
          <a:prstGeom prst="rect">
            <a:avLst/>
          </a:prstGeom>
        </p:spPr>
      </p:pic>
      <p:sp>
        <p:nvSpPr>
          <p:cNvPr id="384" name="テキスト ボックス 383"/>
          <p:cNvSpPr txBox="1"/>
          <p:nvPr/>
        </p:nvSpPr>
        <p:spPr>
          <a:xfrm>
            <a:off x="6579112" y="4774931"/>
            <a:ext cx="2745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時間軸の歪みが</a:t>
            </a:r>
            <a:endParaRPr kumimoji="1" lang="en-US" altLang="ja-JP" sz="20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kumimoji="1" lang="ja-JP" altLang="en-US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補償できる</a:t>
            </a:r>
            <a:r>
              <a:rPr kumimoji="1" lang="en-US" altLang="ja-JP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</a:t>
            </a:r>
            <a:endParaRPr kumimoji="1" lang="ja-JP" altLang="en-US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角丸四角形 60"/>
          <p:cNvSpPr/>
          <p:nvPr/>
        </p:nvSpPr>
        <p:spPr bwMode="auto">
          <a:xfrm>
            <a:off x="5555142" y="2178715"/>
            <a:ext cx="4180128" cy="4455384"/>
          </a:xfrm>
          <a:prstGeom prst="roundRect">
            <a:avLst>
              <a:gd name="adj" fmla="val 81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88900" dir="2400000" sx="99000" sy="99000" algn="tl" rotWithShape="0">
              <a:prstClr val="black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02839" y="2181000"/>
            <a:ext cx="3538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00FF"/>
                </a:solidFill>
              </a:rPr>
              <a:t>時間軸が歪んだ</a:t>
            </a:r>
            <a:r>
              <a:rPr lang="en-US" altLang="ja-JP" sz="2000" dirty="0" smtClean="0">
                <a:solidFill>
                  <a:srgbClr val="0000FF"/>
                </a:solidFill>
              </a:rPr>
              <a:t>THz</a:t>
            </a:r>
            <a:r>
              <a:rPr lang="ja-JP" altLang="en-US" sz="2000" dirty="0" smtClean="0">
                <a:solidFill>
                  <a:srgbClr val="0000FF"/>
                </a:solidFill>
              </a:rPr>
              <a:t>パルス列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914327" y="4033384"/>
            <a:ext cx="311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コンスタント・クロック</a:t>
            </a:r>
            <a:endParaRPr kumimoji="1" lang="ja-JP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401423" y="4081230"/>
            <a:ext cx="311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アダプティブ・クロック</a:t>
            </a:r>
            <a:endParaRPr lang="en-US" altLang="ja-JP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-49651" y="2839170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accent2"/>
                </a:solidFill>
              </a:rPr>
              <a:t>ASOPS-THz-TDS</a:t>
            </a:r>
          </a:p>
          <a:p>
            <a:pPr algn="ctr"/>
            <a:r>
              <a:rPr lang="ja-JP" altLang="en-US" b="1" dirty="0" smtClean="0">
                <a:solidFill>
                  <a:schemeClr val="accent2"/>
                </a:solidFill>
              </a:rPr>
              <a:t>信号</a:t>
            </a:r>
            <a:endParaRPr kumimoji="1" lang="en-US" altLang="ja-JP" b="1" dirty="0" smtClean="0">
              <a:solidFill>
                <a:schemeClr val="accent2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15145" y="5735876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b="1" dirty="0" smtClean="0">
                <a:solidFill>
                  <a:schemeClr val="accent2"/>
                </a:solidFill>
              </a:rPr>
              <a:t>取得</a:t>
            </a:r>
            <a:r>
              <a:rPr lang="ja-JP" altLang="en-US" sz="2000" b="1" dirty="0" smtClean="0">
                <a:solidFill>
                  <a:schemeClr val="accent2"/>
                </a:solidFill>
              </a:rPr>
              <a:t>する</a:t>
            </a:r>
            <a:endParaRPr kumimoji="1" lang="en-US" altLang="ja-JP" sz="2000" b="1" dirty="0" smtClean="0">
              <a:solidFill>
                <a:schemeClr val="accent2"/>
              </a:solidFill>
            </a:endParaRPr>
          </a:p>
          <a:p>
            <a:pPr algn="ctr"/>
            <a:r>
              <a:rPr lang="ja-JP" altLang="en-US" sz="2000" b="1" dirty="0" smtClean="0">
                <a:solidFill>
                  <a:schemeClr val="accent2"/>
                </a:solidFill>
              </a:rPr>
              <a:t>時間波形</a:t>
            </a:r>
            <a:endParaRPr kumimoji="1" lang="ja-JP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69304" y="3826866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b="1" dirty="0" smtClean="0">
                <a:solidFill>
                  <a:schemeClr val="accent2"/>
                </a:solidFill>
              </a:rPr>
              <a:t>データ収集</a:t>
            </a:r>
            <a:endParaRPr kumimoji="1" lang="en-US" altLang="ja-JP" b="1" dirty="0" smtClean="0">
              <a:solidFill>
                <a:schemeClr val="accent2"/>
              </a:solidFill>
            </a:endParaRPr>
          </a:p>
          <a:p>
            <a:pPr algn="ctr"/>
            <a:r>
              <a:rPr kumimoji="1" lang="ja-JP" altLang="en-US" b="1" dirty="0" smtClean="0">
                <a:solidFill>
                  <a:schemeClr val="accent2"/>
                </a:solidFill>
              </a:rPr>
              <a:t>のタイミング</a:t>
            </a:r>
            <a:endParaRPr kumimoji="1" lang="ja-JP" altLang="en-US" b="1" dirty="0">
              <a:solidFill>
                <a:schemeClr val="accent2"/>
              </a:solidFill>
            </a:endParaRPr>
          </a:p>
        </p:txBody>
      </p:sp>
      <p:sp>
        <p:nvSpPr>
          <p:cNvPr id="31" name="下矢印 30"/>
          <p:cNvSpPr/>
          <p:nvPr/>
        </p:nvSpPr>
        <p:spPr>
          <a:xfrm>
            <a:off x="6074880" y="4607137"/>
            <a:ext cx="848611" cy="839250"/>
          </a:xfrm>
          <a:prstGeom prst="downArrow">
            <a:avLst>
              <a:gd name="adj1" fmla="val 43251"/>
              <a:gd name="adj2" fmla="val 58913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9" name="正方形/長方形 128"/>
          <p:cNvSpPr/>
          <p:nvPr/>
        </p:nvSpPr>
        <p:spPr>
          <a:xfrm>
            <a:off x="5870039" y="1076001"/>
            <a:ext cx="40359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altLang="ja-JP" sz="1400" i="1" dirty="0" err="1" smtClean="0">
                <a:solidFill>
                  <a:srgbClr val="0000FF"/>
                </a:solidFill>
              </a:rPr>
              <a:t>Ref</a:t>
            </a:r>
            <a:r>
              <a:rPr lang="fi-FI" altLang="ja-JP" sz="1400" i="1" dirty="0" smtClean="0">
                <a:solidFill>
                  <a:srgbClr val="0000FF"/>
                </a:solidFill>
              </a:rPr>
              <a:t>) T</a:t>
            </a:r>
            <a:r>
              <a:rPr lang="fi-FI" altLang="ja-JP" sz="1400" i="1" dirty="0">
                <a:solidFill>
                  <a:srgbClr val="0000FF"/>
                </a:solidFill>
              </a:rPr>
              <a:t>. </a:t>
            </a:r>
            <a:r>
              <a:rPr lang="fi-FI" altLang="ja-JP" sz="1400" i="1" dirty="0" smtClean="0">
                <a:solidFill>
                  <a:srgbClr val="0000FF"/>
                </a:solidFill>
              </a:rPr>
              <a:t>Ideguchi, </a:t>
            </a:r>
            <a:r>
              <a:rPr lang="en-US" altLang="ja-JP" sz="1400" i="1" dirty="0">
                <a:solidFill>
                  <a:srgbClr val="0000FF"/>
                </a:solidFill>
              </a:rPr>
              <a:t>Nat. Comm., </a:t>
            </a:r>
            <a:r>
              <a:rPr lang="en-US" altLang="ja-JP" sz="1400" b="1" i="1" dirty="0">
                <a:solidFill>
                  <a:srgbClr val="0000FF"/>
                </a:solidFill>
              </a:rPr>
              <a:t>5</a:t>
            </a:r>
            <a:r>
              <a:rPr lang="en-US" altLang="ja-JP" sz="1400" i="1" dirty="0">
                <a:solidFill>
                  <a:srgbClr val="0000FF"/>
                </a:solidFill>
              </a:rPr>
              <a:t>, 3375 (2014).</a:t>
            </a:r>
            <a:endParaRPr lang="ja-JP" altLang="en-US" sz="1400" i="1" dirty="0">
              <a:solidFill>
                <a:srgbClr val="0000FF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870039" y="2174729"/>
            <a:ext cx="35383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solidFill>
                  <a:srgbClr val="0000FF"/>
                </a:solidFill>
              </a:rPr>
              <a:t>時間軸が歪んだ</a:t>
            </a:r>
            <a:r>
              <a:rPr lang="en-US" altLang="ja-JP" sz="2000" dirty="0" smtClean="0">
                <a:solidFill>
                  <a:srgbClr val="0000FF"/>
                </a:solidFill>
              </a:rPr>
              <a:t>THz</a:t>
            </a:r>
            <a:r>
              <a:rPr lang="ja-JP" altLang="en-US" sz="2000" dirty="0" smtClean="0">
                <a:solidFill>
                  <a:srgbClr val="0000FF"/>
                </a:solidFill>
              </a:rPr>
              <a:t>パルス列</a:t>
            </a:r>
            <a:endParaRPr kumimoji="1" lang="ja-JP" altLang="en-US" sz="2000" dirty="0">
              <a:solidFill>
                <a:srgbClr val="0000FF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9593878" y="6488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6</a:t>
            </a:r>
            <a:endParaRPr kumimoji="1" lang="ja-JP" altLang="en-US" dirty="0"/>
          </a:p>
        </p:txBody>
      </p:sp>
      <p:grpSp>
        <p:nvGrpSpPr>
          <p:cNvPr id="9" name="図形グループ 8"/>
          <p:cNvGrpSpPr/>
          <p:nvPr/>
        </p:nvGrpSpPr>
        <p:grpSpPr>
          <a:xfrm>
            <a:off x="6690875" y="4113658"/>
            <a:ext cx="2568305" cy="657295"/>
            <a:chOff x="6690875" y="4113658"/>
            <a:chExt cx="2568305" cy="657295"/>
          </a:xfrm>
        </p:grpSpPr>
        <p:sp>
          <p:nvSpPr>
            <p:cNvPr id="6" name="正方形/長方形 5"/>
            <p:cNvSpPr/>
            <p:nvPr/>
          </p:nvSpPr>
          <p:spPr bwMode="auto">
            <a:xfrm>
              <a:off x="6690875" y="4113658"/>
              <a:ext cx="2556329" cy="319048"/>
            </a:xfrm>
            <a:prstGeom prst="rect">
              <a:avLst/>
            </a:prstGeom>
            <a:noFill/>
            <a:ln w="2857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7371923" y="4432399"/>
              <a:ext cx="1887257" cy="338554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dirty="0" smtClean="0">
                  <a:solidFill>
                    <a:schemeClr val="bg1"/>
                  </a:solidFill>
                </a:rPr>
                <a:t>揺らぎを反映する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288685" y="5544704"/>
            <a:ext cx="9318046" cy="954107"/>
          </a:xfrm>
          <a:prstGeom prst="rect">
            <a:avLst/>
          </a:prstGeom>
          <a:solidFill>
            <a:srgbClr val="FFFF00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>
                <a:solidFill>
                  <a:srgbClr val="FF0000"/>
                </a:solidFill>
                <a:latin typeface="ヒラギノ丸ゴ ProN W4"/>
                <a:ea typeface="ヒラギノ丸ゴ ProN W4"/>
                <a:cs typeface="ヒラギノ丸ゴ ProN W4"/>
              </a:rPr>
              <a:t>レーザーの揺らぎを反映するアダプティブ・クロックはコム間ビート信号から生成できる</a:t>
            </a:r>
            <a:endParaRPr kumimoji="1" lang="ja-JP" altLang="en-US" sz="2800" dirty="0">
              <a:solidFill>
                <a:srgbClr val="FF0000"/>
              </a:solidFill>
              <a:latin typeface="ヒラギノ丸ゴ ProN W4"/>
              <a:ea typeface="ヒラギノ丸ゴ ProN W4"/>
              <a:cs typeface="ヒラギノ丸ゴ ProN W4"/>
            </a:endParaRPr>
          </a:p>
        </p:txBody>
      </p:sp>
    </p:spTree>
    <p:extLst>
      <p:ext uri="{BB962C8B-B14F-4D97-AF65-F5344CB8AC3E}">
        <p14:creationId xmlns:p14="http://schemas.microsoft.com/office/powerpoint/2010/main" val="14119130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" name="直線コネクタ 68"/>
          <p:cNvCxnSpPr/>
          <p:nvPr/>
        </p:nvCxnSpPr>
        <p:spPr>
          <a:xfrm flipH="1">
            <a:off x="1120449" y="3773341"/>
            <a:ext cx="319198" cy="210458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4" y="1960926"/>
            <a:ext cx="3999782" cy="1979449"/>
          </a:xfrm>
          <a:prstGeom prst="rect">
            <a:avLst/>
          </a:prstGeom>
        </p:spPr>
      </p:pic>
      <p:cxnSp>
        <p:nvCxnSpPr>
          <p:cNvPr id="64" name="直線コネクタ 63"/>
          <p:cNvCxnSpPr/>
          <p:nvPr/>
        </p:nvCxnSpPr>
        <p:spPr>
          <a:xfrm flipH="1">
            <a:off x="1259465" y="6340849"/>
            <a:ext cx="273720" cy="18047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/>
          <p:cNvSpPr txBox="1"/>
          <p:nvPr/>
        </p:nvSpPr>
        <p:spPr>
          <a:xfrm>
            <a:off x="4530468" y="3213270"/>
            <a:ext cx="638556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ＭＳ 明朝" pitchFamily="17" charset="-128"/>
                <a:ea typeface="ＭＳ 明朝" pitchFamily="17" charset="-128"/>
              </a:rPr>
              <a:t>0</a:t>
            </a:r>
            <a:endParaRPr kumimoji="1" lang="ja-JP" altLang="en-US" sz="2000" b="1" dirty="0">
              <a:latin typeface="ＭＳ 明朝" pitchFamily="17" charset="-128"/>
              <a:ea typeface="ＭＳ 明朝" pitchFamily="17" charset="-128"/>
            </a:endParaRPr>
          </a:p>
        </p:txBody>
      </p:sp>
      <p:cxnSp>
        <p:nvCxnSpPr>
          <p:cNvPr id="89" name="直線矢印コネクタ 88"/>
          <p:cNvCxnSpPr/>
          <p:nvPr/>
        </p:nvCxnSpPr>
        <p:spPr>
          <a:xfrm flipV="1">
            <a:off x="4856148" y="1784553"/>
            <a:ext cx="0" cy="14854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直線矢印コネクタ 89"/>
          <p:cNvCxnSpPr/>
          <p:nvPr/>
        </p:nvCxnSpPr>
        <p:spPr>
          <a:xfrm>
            <a:off x="4867422" y="3252664"/>
            <a:ext cx="454053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テキスト ボックス 98"/>
          <p:cNvSpPr txBox="1"/>
          <p:nvPr/>
        </p:nvSpPr>
        <p:spPr>
          <a:xfrm>
            <a:off x="8869961" y="2860361"/>
            <a:ext cx="130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+mj-lt"/>
                <a:ea typeface="ＭＳ 明朝" pitchFamily="17" charset="-128"/>
                <a:cs typeface="Times New Roman" pitchFamily="18" charset="0"/>
              </a:rPr>
              <a:t>MHz</a:t>
            </a:r>
          </a:p>
        </p:txBody>
      </p:sp>
      <p:cxnSp>
        <p:nvCxnSpPr>
          <p:cNvPr id="91" name="直線コネクタ 90"/>
          <p:cNvCxnSpPr/>
          <p:nvPr/>
        </p:nvCxnSpPr>
        <p:spPr>
          <a:xfrm>
            <a:off x="5790804" y="2312642"/>
            <a:ext cx="0" cy="921662"/>
          </a:xfrm>
          <a:prstGeom prst="line">
            <a:avLst/>
          </a:prstGeom>
          <a:ln w="76200">
            <a:solidFill>
              <a:srgbClr val="30C20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直線コネクタ 79"/>
          <p:cNvCxnSpPr/>
          <p:nvPr/>
        </p:nvCxnSpPr>
        <p:spPr>
          <a:xfrm>
            <a:off x="8738109" y="2080854"/>
            <a:ext cx="0" cy="1156561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8312452" y="3210700"/>
            <a:ext cx="8890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i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f</a:t>
            </a:r>
            <a:r>
              <a:rPr kumimoji="1" lang="en-US" altLang="ja-JP" sz="1600" b="1" i="1" baseline="-25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rep1</a:t>
            </a:r>
            <a:endParaRPr kumimoji="1" lang="ja-JP" altLang="en-US" sz="1600" b="1" i="1" baseline="-25000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12" name="テキスト ボックス 111"/>
          <p:cNvSpPr txBox="1"/>
          <p:nvPr/>
        </p:nvSpPr>
        <p:spPr>
          <a:xfrm>
            <a:off x="8490743" y="6126799"/>
            <a:ext cx="710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i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f</a:t>
            </a:r>
            <a:r>
              <a:rPr kumimoji="1" lang="en-US" altLang="ja-JP" sz="1600" b="1" i="1" baseline="-25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rep2</a:t>
            </a:r>
            <a:endParaRPr kumimoji="1" lang="ja-JP" altLang="en-US" sz="1600" b="1" i="1" baseline="-25000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124" name="直線矢印コネクタ 123"/>
          <p:cNvCxnSpPr/>
          <p:nvPr/>
        </p:nvCxnSpPr>
        <p:spPr>
          <a:xfrm flipV="1">
            <a:off x="4850789" y="4698477"/>
            <a:ext cx="0" cy="1497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>
            <a:off x="4853354" y="6177447"/>
            <a:ext cx="4555249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直線コネクタ 126"/>
          <p:cNvCxnSpPr/>
          <p:nvPr/>
        </p:nvCxnSpPr>
        <p:spPr>
          <a:xfrm>
            <a:off x="7808976" y="2312642"/>
            <a:ext cx="0" cy="921662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0" name="テキスト ボックス 129"/>
          <p:cNvSpPr txBox="1"/>
          <p:nvPr/>
        </p:nvSpPr>
        <p:spPr>
          <a:xfrm>
            <a:off x="6981890" y="3211514"/>
            <a:ext cx="1709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600" b="1" i="1" dirty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f</a:t>
            </a:r>
            <a:r>
              <a:rPr kumimoji="1" lang="en-US" altLang="ja-JP" sz="1600" b="1" i="1" baseline="-25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rep1 </a:t>
            </a:r>
            <a:r>
              <a:rPr kumimoji="1" lang="en-US" altLang="ja-JP" sz="1600" b="1" i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- </a:t>
            </a:r>
            <a:r>
              <a:rPr lang="en-US" altLang="ja-JP" sz="1600" b="1" i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f</a:t>
            </a:r>
            <a:r>
              <a:rPr lang="en-US" altLang="ja-JP" sz="1600" b="1" i="1" baseline="-25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beat1</a:t>
            </a:r>
            <a:endParaRPr lang="en-US" altLang="ja-JP" sz="1600" b="1" i="1" baseline="-25000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137" name="直線コネクタ 136"/>
          <p:cNvCxnSpPr/>
          <p:nvPr/>
        </p:nvCxnSpPr>
        <p:spPr>
          <a:xfrm>
            <a:off x="8837544" y="5002948"/>
            <a:ext cx="0" cy="1156561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8121352" y="5237846"/>
            <a:ext cx="0" cy="921662"/>
          </a:xfrm>
          <a:prstGeom prst="line">
            <a:avLst/>
          </a:prstGeom>
          <a:ln w="44450">
            <a:solidFill>
              <a:schemeClr val="tx1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9" name="テキスト ボックス 138"/>
          <p:cNvSpPr txBox="1"/>
          <p:nvPr/>
        </p:nvSpPr>
        <p:spPr>
          <a:xfrm>
            <a:off x="7101493" y="6120863"/>
            <a:ext cx="170922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i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f</a:t>
            </a:r>
            <a:r>
              <a:rPr kumimoji="1" lang="en-US" altLang="ja-JP" sz="1600" b="1" i="1" baseline="-25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rep2 </a:t>
            </a:r>
            <a:r>
              <a:rPr kumimoji="1" lang="en-US" altLang="ja-JP" sz="1600" b="1" i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- </a:t>
            </a:r>
            <a:r>
              <a:rPr lang="en-US" altLang="ja-JP" sz="1600" b="1" i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f</a:t>
            </a:r>
            <a:r>
              <a:rPr lang="en-US" altLang="ja-JP" sz="1600" b="1" i="1" baseline="-25000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beat2</a:t>
            </a:r>
            <a:endParaRPr lang="en-US" altLang="ja-JP" sz="1600" b="1" i="1" baseline="-25000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  <a:p>
            <a:pPr algn="ctr"/>
            <a:endParaRPr kumimoji="1" lang="ja-JP" altLang="en-US" sz="1600" b="1" i="1" baseline="-25000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8869961" y="5777927"/>
            <a:ext cx="130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ea typeface="ＭＳ 明朝" pitchFamily="17" charset="-128"/>
                <a:cs typeface="Times New Roman" pitchFamily="18" charset="0"/>
              </a:rPr>
              <a:t>MHz</a:t>
            </a: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4530468" y="6123643"/>
            <a:ext cx="638556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ＭＳ 明朝" pitchFamily="17" charset="-128"/>
                <a:ea typeface="ＭＳ 明朝" pitchFamily="17" charset="-128"/>
              </a:rPr>
              <a:t>0</a:t>
            </a:r>
            <a:endParaRPr kumimoji="1" lang="ja-JP" altLang="en-US" sz="2000" b="1" dirty="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33" name="右矢印 32"/>
          <p:cNvSpPr/>
          <p:nvPr/>
        </p:nvSpPr>
        <p:spPr bwMode="auto">
          <a:xfrm>
            <a:off x="3886057" y="2288350"/>
            <a:ext cx="856957" cy="485123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44" name="右矢印 143"/>
          <p:cNvSpPr/>
          <p:nvPr/>
        </p:nvSpPr>
        <p:spPr bwMode="auto">
          <a:xfrm>
            <a:off x="3892063" y="5364419"/>
            <a:ext cx="856957" cy="485123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01" name="フローチャート : 和接合 100"/>
          <p:cNvSpPr/>
          <p:nvPr/>
        </p:nvSpPr>
        <p:spPr>
          <a:xfrm>
            <a:off x="5260032" y="3793813"/>
            <a:ext cx="563421" cy="520080"/>
          </a:xfrm>
          <a:prstGeom prst="flowChartSummingJunction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cxnSp>
        <p:nvCxnSpPr>
          <p:cNvPr id="104" name="直線矢印コネクタ 103"/>
          <p:cNvCxnSpPr/>
          <p:nvPr/>
        </p:nvCxnSpPr>
        <p:spPr>
          <a:xfrm>
            <a:off x="5823453" y="4077879"/>
            <a:ext cx="12228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角丸四角形 27"/>
          <p:cNvSpPr/>
          <p:nvPr/>
        </p:nvSpPr>
        <p:spPr bwMode="auto">
          <a:xfrm>
            <a:off x="7247965" y="3705382"/>
            <a:ext cx="1876108" cy="732148"/>
          </a:xfrm>
          <a:prstGeom prst="roundRect">
            <a:avLst>
              <a:gd name="adj" fmla="val 12921"/>
            </a:avLst>
          </a:prstGeom>
          <a:solidFill>
            <a:srgbClr val="FFFF00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5987787" y="3847047"/>
            <a:ext cx="811385" cy="46166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LPF</a:t>
            </a:r>
            <a:endParaRPr kumimoji="1" lang="ja-JP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0" name="直線矢印コネクタ 109"/>
          <p:cNvCxnSpPr>
            <a:endCxn id="101" idx="0"/>
          </p:cNvCxnSpPr>
          <p:nvPr/>
        </p:nvCxnSpPr>
        <p:spPr>
          <a:xfrm flipH="1">
            <a:off x="5541743" y="3237821"/>
            <a:ext cx="235077" cy="555992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矢印コネクタ 112"/>
          <p:cNvCxnSpPr>
            <a:endCxn id="101" idx="4"/>
          </p:cNvCxnSpPr>
          <p:nvPr/>
        </p:nvCxnSpPr>
        <p:spPr>
          <a:xfrm flipV="1">
            <a:off x="5526741" y="4313893"/>
            <a:ext cx="15002" cy="984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タイトル 1"/>
          <p:cNvSpPr>
            <a:spLocks noGrp="1"/>
          </p:cNvSpPr>
          <p:nvPr>
            <p:ph type="title"/>
          </p:nvPr>
        </p:nvSpPr>
        <p:spPr>
          <a:xfrm>
            <a:off x="14575" y="436224"/>
            <a:ext cx="9891425" cy="808357"/>
          </a:xfrm>
          <a:gradFill>
            <a:gsLst>
              <a:gs pos="0">
                <a:schemeClr val="bg1">
                  <a:alpha val="67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>
            <a:noAutofit/>
          </a:bodyPr>
          <a:lstStyle/>
          <a:p>
            <a:r>
              <a:rPr kumimoji="1" lang="ja-JP" altLang="en-US" dirty="0" smtClean="0"/>
              <a:t>コム間ビート信号の抽出</a:t>
            </a:r>
            <a:endParaRPr kumimoji="1" lang="ja-JP" altLang="en-US" dirty="0"/>
          </a:p>
        </p:txBody>
      </p:sp>
      <p:sp>
        <p:nvSpPr>
          <p:cNvPr id="114" name="正方形/長方形 113"/>
          <p:cNvSpPr/>
          <p:nvPr/>
        </p:nvSpPr>
        <p:spPr>
          <a:xfrm>
            <a:off x="1430240" y="1235174"/>
            <a:ext cx="71537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400" i="1" dirty="0" smtClean="0">
                <a:solidFill>
                  <a:srgbClr val="0000FF"/>
                </a:solidFill>
              </a:rPr>
              <a:t>Ref) </a:t>
            </a:r>
            <a:r>
              <a:rPr lang="en-US" altLang="ja-JP" sz="1400" i="1" dirty="0" err="1">
                <a:solidFill>
                  <a:srgbClr val="0000FF"/>
                </a:solidFill>
              </a:rPr>
              <a:t>Shuko</a:t>
            </a:r>
            <a:r>
              <a:rPr lang="en-US" altLang="ja-JP" sz="1400" i="1" dirty="0">
                <a:solidFill>
                  <a:srgbClr val="0000FF"/>
                </a:solidFill>
              </a:rPr>
              <a:t> </a:t>
            </a:r>
            <a:r>
              <a:rPr lang="en-US" altLang="ja-JP" sz="1400" i="1" dirty="0" smtClean="0">
                <a:solidFill>
                  <a:srgbClr val="0000FF"/>
                </a:solidFill>
              </a:rPr>
              <a:t>Yokoyama et al., Optics </a:t>
            </a:r>
            <a:r>
              <a:rPr lang="en-US" altLang="ja-JP" sz="1400" i="1" dirty="0">
                <a:solidFill>
                  <a:srgbClr val="0000FF"/>
                </a:solidFill>
              </a:rPr>
              <a:t>Express, Vol. 16, Issue 17, pp. 13052-13061 (2008)</a:t>
            </a:r>
            <a:endParaRPr lang="ja-JP" altLang="en-US" sz="1400" i="1" dirty="0">
              <a:solidFill>
                <a:srgbClr val="0000FF"/>
              </a:solidFill>
            </a:endParaRPr>
          </a:p>
        </p:txBody>
      </p:sp>
      <p:cxnSp>
        <p:nvCxnSpPr>
          <p:cNvPr id="105" name="直線コネクタ 104"/>
          <p:cNvCxnSpPr/>
          <p:nvPr/>
        </p:nvCxnSpPr>
        <p:spPr>
          <a:xfrm>
            <a:off x="5529064" y="5258793"/>
            <a:ext cx="0" cy="921662"/>
          </a:xfrm>
          <a:prstGeom prst="line">
            <a:avLst/>
          </a:prstGeom>
          <a:ln w="76200">
            <a:solidFill>
              <a:srgbClr val="2403E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角丸四角形 21"/>
          <p:cNvSpPr/>
          <p:nvPr/>
        </p:nvSpPr>
        <p:spPr bwMode="auto">
          <a:xfrm>
            <a:off x="42204" y="1772529"/>
            <a:ext cx="4300331" cy="2574388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47" name="角丸四角形 146"/>
          <p:cNvSpPr/>
          <p:nvPr/>
        </p:nvSpPr>
        <p:spPr bwMode="auto">
          <a:xfrm>
            <a:off x="42204" y="4433186"/>
            <a:ext cx="4300331" cy="2353917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ゴシック" charset="-128"/>
              <a:cs typeface="ＭＳ ゴシック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092086" y="3725477"/>
            <a:ext cx="217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>
                <a:solidFill>
                  <a:srgbClr val="2403ED"/>
                </a:solidFill>
              </a:rPr>
              <a:t>コム間ビート信号</a:t>
            </a:r>
            <a:endParaRPr kumimoji="1" lang="en-US" altLang="ja-JP" dirty="0" smtClean="0">
              <a:solidFill>
                <a:srgbClr val="2403ED"/>
              </a:solidFill>
            </a:endParaRPr>
          </a:p>
          <a:p>
            <a:pPr algn="ctr"/>
            <a:r>
              <a:rPr lang="en-US" altLang="ja-JP" i="1" dirty="0" err="1" smtClean="0">
                <a:solidFill>
                  <a:srgbClr val="2403ED"/>
                </a:solidFill>
              </a:rPr>
              <a:t>m</a:t>
            </a:r>
            <a:r>
              <a:rPr lang="en-US" altLang="ja-JP" i="1" dirty="0" err="1" smtClean="0">
                <a:solidFill>
                  <a:srgbClr val="2403ED"/>
                </a:solidFill>
                <a:latin typeface="Symbol" charset="2"/>
                <a:cs typeface="Symbol" charset="2"/>
              </a:rPr>
              <a:t>D</a:t>
            </a:r>
            <a:r>
              <a:rPr lang="en-US" altLang="ja-JP" i="1" dirty="0" err="1" smtClean="0">
                <a:solidFill>
                  <a:srgbClr val="2403ED"/>
                </a:solidFill>
              </a:rPr>
              <a:t>f</a:t>
            </a:r>
            <a:r>
              <a:rPr lang="en-US" altLang="ja-JP" i="1" baseline="-25000" dirty="0" err="1" smtClean="0">
                <a:solidFill>
                  <a:srgbClr val="2403ED"/>
                </a:solidFill>
              </a:rPr>
              <a:t>rep</a:t>
            </a:r>
            <a:endParaRPr kumimoji="1" lang="ja-JP" altLang="en-US" i="1" baseline="-25000" dirty="0">
              <a:solidFill>
                <a:srgbClr val="2403ED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0" y="4632133"/>
            <a:ext cx="3773658" cy="1864523"/>
          </a:xfrm>
          <a:prstGeom prst="rect">
            <a:avLst/>
          </a:prstGeom>
        </p:spPr>
      </p:pic>
      <p:cxnSp>
        <p:nvCxnSpPr>
          <p:cNvPr id="65" name="直線コネクタ 64"/>
          <p:cNvCxnSpPr/>
          <p:nvPr/>
        </p:nvCxnSpPr>
        <p:spPr>
          <a:xfrm>
            <a:off x="1568624" y="3772555"/>
            <a:ext cx="345369" cy="1944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/>
          <p:cNvSpPr txBox="1"/>
          <p:nvPr/>
        </p:nvSpPr>
        <p:spPr>
          <a:xfrm>
            <a:off x="3207404" y="3359552"/>
            <a:ext cx="130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+mj-lt"/>
                <a:ea typeface="ＭＳ 明朝" pitchFamily="17" charset="-128"/>
                <a:cs typeface="Times New Roman" pitchFamily="18" charset="0"/>
              </a:rPr>
              <a:t>THz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224808" y="5923007"/>
            <a:ext cx="1309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 smtClean="0">
                <a:latin typeface="+mj-lt"/>
                <a:ea typeface="ＭＳ 明朝" pitchFamily="17" charset="-128"/>
                <a:cs typeface="Times New Roman" pitchFamily="18" charset="0"/>
              </a:rPr>
              <a:t>THz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1885772" y="3832704"/>
            <a:ext cx="767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err="1" smtClean="0"/>
              <a:t>f</a:t>
            </a:r>
            <a:r>
              <a:rPr lang="en-US" altLang="ja-JP" sz="1600" b="1" baseline="-25000" dirty="0" err="1" smtClean="0"/>
              <a:t>CW</a:t>
            </a:r>
            <a:endParaRPr kumimoji="1" lang="ja-JP" altLang="en-US" sz="1600" b="1" baseline="-25000" dirty="0"/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-64662" y="3762416"/>
            <a:ext cx="638556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ＭＳ 明朝" pitchFamily="17" charset="-128"/>
                <a:ea typeface="ＭＳ 明朝" pitchFamily="17" charset="-128"/>
              </a:rPr>
              <a:t>0</a:t>
            </a:r>
            <a:endParaRPr kumimoji="1" lang="ja-JP" altLang="en-US" sz="2000" b="1" dirty="0">
              <a:latin typeface="ＭＳ 明朝" pitchFamily="17" charset="-128"/>
              <a:ea typeface="ＭＳ 明朝" pitchFamily="17" charset="-128"/>
            </a:endParaRP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-29029" y="6264532"/>
            <a:ext cx="638556" cy="400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ＭＳ 明朝" pitchFamily="17" charset="-128"/>
                <a:ea typeface="ＭＳ 明朝" pitchFamily="17" charset="-128"/>
              </a:rPr>
              <a:t>0</a:t>
            </a:r>
            <a:endParaRPr kumimoji="1" lang="ja-JP" altLang="en-US" sz="2000" b="1" dirty="0">
              <a:latin typeface="ＭＳ 明朝" pitchFamily="17" charset="-128"/>
              <a:ea typeface="ＭＳ 明朝" pitchFamily="17" charset="-128"/>
            </a:endParaRPr>
          </a:p>
        </p:txBody>
      </p:sp>
      <p:cxnSp>
        <p:nvCxnSpPr>
          <p:cNvPr id="76" name="直線コネクタ 75"/>
          <p:cNvCxnSpPr/>
          <p:nvPr/>
        </p:nvCxnSpPr>
        <p:spPr>
          <a:xfrm>
            <a:off x="1644497" y="6342705"/>
            <a:ext cx="345369" cy="1944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/>
          <p:cNvCxnSpPr/>
          <p:nvPr/>
        </p:nvCxnSpPr>
        <p:spPr>
          <a:xfrm>
            <a:off x="1626320" y="3650745"/>
            <a:ext cx="0" cy="1352203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テキスト ボックス 77"/>
          <p:cNvSpPr txBox="1"/>
          <p:nvPr/>
        </p:nvSpPr>
        <p:spPr>
          <a:xfrm>
            <a:off x="275801" y="1719215"/>
            <a:ext cx="2447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PC-THz </a:t>
            </a:r>
            <a:r>
              <a:rPr kumimoji="1" lang="ja-JP" altLang="en-US" sz="2400" b="1" dirty="0" smtClean="0">
                <a:solidFill>
                  <a:srgbClr val="7030A0"/>
                </a:solidFill>
                <a:latin typeface="+mj-lt"/>
                <a:cs typeface="Times New Roman" pitchFamily="18" charset="0"/>
              </a:rPr>
              <a:t>コム</a:t>
            </a:r>
            <a:r>
              <a:rPr kumimoji="1" lang="en-US" altLang="ja-JP" sz="2400" b="1" dirty="0" smtClean="0">
                <a:solidFill>
                  <a:srgbClr val="7030A0"/>
                </a:solidFill>
                <a:latin typeface="+mj-lt"/>
                <a:ea typeface="ＭＳ 明朝" pitchFamily="17" charset="-128"/>
                <a:cs typeface="Times New Roman" panose="02020603050405020304" pitchFamily="18" charset="0"/>
              </a:rPr>
              <a:t>1</a:t>
            </a:r>
            <a:endParaRPr kumimoji="1" lang="ja-JP" altLang="en-US" sz="2400" b="1" dirty="0">
              <a:solidFill>
                <a:srgbClr val="7030A0"/>
              </a:solidFill>
              <a:latin typeface="+mj-lt"/>
              <a:ea typeface="ＭＳ 明朝" pitchFamily="17" charset="-128"/>
              <a:cs typeface="Times New Roman" panose="02020603050405020304" pitchFamily="18" charset="0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33543" y="4391893"/>
            <a:ext cx="2447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 smtClean="0">
                <a:solidFill>
                  <a:srgbClr val="00B0F0"/>
                </a:solidFill>
                <a:latin typeface="+mj-lt"/>
                <a:ea typeface="+mj-ea"/>
                <a:cs typeface="Times New Roman" pitchFamily="18" charset="0"/>
              </a:rPr>
              <a:t>PC-THz </a:t>
            </a:r>
            <a:r>
              <a:rPr lang="ja-JP" altLang="en-US" sz="2400" b="1" dirty="0" smtClean="0">
                <a:solidFill>
                  <a:srgbClr val="00B0F0"/>
                </a:solidFill>
                <a:latin typeface="+mj-lt"/>
                <a:ea typeface="+mj-ea"/>
                <a:cs typeface="Times New Roman" panose="02020603050405020304" pitchFamily="18" charset="0"/>
              </a:rPr>
              <a:t>コム</a:t>
            </a:r>
            <a:r>
              <a:rPr lang="en-US" altLang="ja-JP" sz="2400" b="1" dirty="0" smtClean="0">
                <a:solidFill>
                  <a:srgbClr val="00B0F0"/>
                </a:solidFill>
                <a:latin typeface="+mj-lt"/>
                <a:ea typeface="+mj-ea"/>
                <a:cs typeface="Times New Roman" panose="02020603050405020304" pitchFamily="18" charset="0"/>
              </a:rPr>
              <a:t>2</a:t>
            </a:r>
            <a:endParaRPr kumimoji="1" lang="ja-JP" altLang="en-US" sz="2400" b="1" dirty="0">
              <a:solidFill>
                <a:srgbClr val="00B0F0"/>
              </a:solidFill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5556" y="3789726"/>
            <a:ext cx="79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accent2">
                    <a:lumMod val="75000"/>
                  </a:schemeClr>
                </a:solidFill>
              </a:rPr>
              <a:t>mf</a:t>
            </a:r>
            <a:r>
              <a:rPr kumimoji="1" lang="en-US" altLang="ja-JP" i="1" baseline="-25000" dirty="0" smtClean="0">
                <a:solidFill>
                  <a:schemeClr val="accent2">
                    <a:lumMod val="75000"/>
                  </a:schemeClr>
                </a:solidFill>
              </a:rPr>
              <a:t>rep1</a:t>
            </a:r>
            <a:endParaRPr kumimoji="1" lang="ja-JP" altLang="en-US" i="1" baseline="-25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1938052" y="6358465"/>
            <a:ext cx="767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err="1" smtClean="0"/>
              <a:t>f</a:t>
            </a:r>
            <a:r>
              <a:rPr lang="en-US" altLang="ja-JP" sz="1600" b="1" baseline="-25000" dirty="0" err="1" smtClean="0"/>
              <a:t>CW</a:t>
            </a:r>
            <a:endParaRPr kumimoji="1" lang="ja-JP" altLang="en-US" sz="1600" b="1" baseline="-25000" dirty="0"/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831184" y="6352344"/>
            <a:ext cx="795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00B0F0"/>
                </a:solidFill>
              </a:rPr>
              <a:t>mf</a:t>
            </a:r>
            <a:r>
              <a:rPr kumimoji="1" lang="en-US" altLang="ja-JP" i="1" baseline="-25000" dirty="0" smtClean="0">
                <a:solidFill>
                  <a:srgbClr val="00B0F0"/>
                </a:solidFill>
              </a:rPr>
              <a:t>rep2</a:t>
            </a:r>
            <a:endParaRPr kumimoji="1" lang="ja-JP" altLang="en-US" i="1" baseline="-25000" dirty="0">
              <a:solidFill>
                <a:srgbClr val="00B0F0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26741" y="1867967"/>
            <a:ext cx="17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30C20E"/>
                </a:solidFill>
              </a:rPr>
              <a:t>f</a:t>
            </a:r>
            <a:r>
              <a:rPr kumimoji="1" lang="en-US" altLang="ja-JP" i="1" baseline="-25000" dirty="0" smtClean="0">
                <a:solidFill>
                  <a:srgbClr val="30C20E"/>
                </a:solidFill>
              </a:rPr>
              <a:t>beat1</a:t>
            </a:r>
            <a:r>
              <a:rPr kumimoji="1" lang="en-US" altLang="ja-JP" i="1" dirty="0" smtClean="0">
                <a:solidFill>
                  <a:srgbClr val="30C20E"/>
                </a:solidFill>
              </a:rPr>
              <a:t>=f</a:t>
            </a:r>
            <a:r>
              <a:rPr kumimoji="1" lang="en-US" altLang="ja-JP" i="1" baseline="-25000" dirty="0" smtClean="0">
                <a:solidFill>
                  <a:srgbClr val="30C20E"/>
                </a:solidFill>
              </a:rPr>
              <a:t>cw</a:t>
            </a:r>
            <a:r>
              <a:rPr kumimoji="1" lang="en-US" altLang="ja-JP" i="1" dirty="0" smtClean="0">
                <a:solidFill>
                  <a:srgbClr val="30C20E"/>
                </a:solidFill>
              </a:rPr>
              <a:t>-</a:t>
            </a:r>
            <a:r>
              <a:rPr lang="en-US" altLang="ja-JP" i="1" dirty="0" smtClean="0">
                <a:solidFill>
                  <a:srgbClr val="30C20E"/>
                </a:solidFill>
              </a:rPr>
              <a:t>mf</a:t>
            </a:r>
            <a:r>
              <a:rPr lang="en-US" altLang="ja-JP" i="1" baseline="-25000" dirty="0" smtClean="0">
                <a:solidFill>
                  <a:srgbClr val="30C20E"/>
                </a:solidFill>
              </a:rPr>
              <a:t>rep1</a:t>
            </a:r>
            <a:endParaRPr kumimoji="1" lang="ja-JP" altLang="en-US" i="1" baseline="-25000" dirty="0">
              <a:solidFill>
                <a:srgbClr val="30C20E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541743" y="4889461"/>
            <a:ext cx="170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2403ED"/>
                </a:solidFill>
              </a:rPr>
              <a:t>f</a:t>
            </a:r>
            <a:r>
              <a:rPr kumimoji="1" lang="en-US" altLang="ja-JP" i="1" baseline="-25000" dirty="0" smtClean="0">
                <a:solidFill>
                  <a:srgbClr val="2403ED"/>
                </a:solidFill>
              </a:rPr>
              <a:t>beat2</a:t>
            </a:r>
            <a:r>
              <a:rPr kumimoji="1" lang="en-US" altLang="ja-JP" i="1" dirty="0" smtClean="0">
                <a:solidFill>
                  <a:srgbClr val="2403ED"/>
                </a:solidFill>
              </a:rPr>
              <a:t>=f</a:t>
            </a:r>
            <a:r>
              <a:rPr kumimoji="1" lang="en-US" altLang="ja-JP" i="1" baseline="-25000" dirty="0" smtClean="0">
                <a:solidFill>
                  <a:srgbClr val="2403ED"/>
                </a:solidFill>
              </a:rPr>
              <a:t>cw</a:t>
            </a:r>
            <a:r>
              <a:rPr kumimoji="1" lang="en-US" altLang="ja-JP" i="1" dirty="0" smtClean="0">
                <a:solidFill>
                  <a:srgbClr val="2403ED"/>
                </a:solidFill>
              </a:rPr>
              <a:t>-</a:t>
            </a:r>
            <a:r>
              <a:rPr lang="en-US" altLang="ja-JP" i="1" dirty="0" smtClean="0">
                <a:solidFill>
                  <a:srgbClr val="2403ED"/>
                </a:solidFill>
              </a:rPr>
              <a:t>mf</a:t>
            </a:r>
            <a:r>
              <a:rPr lang="en-US" altLang="ja-JP" i="1" baseline="-25000" dirty="0" smtClean="0">
                <a:solidFill>
                  <a:srgbClr val="2403ED"/>
                </a:solidFill>
              </a:rPr>
              <a:t>rep2</a:t>
            </a:r>
            <a:endParaRPr kumimoji="1" lang="ja-JP" altLang="en-US" i="1" baseline="-25000" dirty="0">
              <a:solidFill>
                <a:srgbClr val="2403ED"/>
              </a:solidFill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9593878" y="6488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86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タイトル 1"/>
          <p:cNvSpPr>
            <a:spLocks noGrp="1"/>
          </p:cNvSpPr>
          <p:nvPr>
            <p:ph type="title"/>
          </p:nvPr>
        </p:nvSpPr>
        <p:spPr>
          <a:xfrm>
            <a:off x="61457" y="370267"/>
            <a:ext cx="9806238" cy="1122729"/>
          </a:xfrm>
        </p:spPr>
        <p:txBody>
          <a:bodyPr>
            <a:normAutofit/>
          </a:bodyPr>
          <a:lstStyle/>
          <a:p>
            <a:r>
              <a:rPr kumimoji="1" lang="ja-JP" altLang="en-US" dirty="0" smtClean="0">
                <a:cs typeface="ヒラギノ丸ゴ ProN W4"/>
              </a:rPr>
              <a:t>実験装置</a:t>
            </a:r>
            <a:r>
              <a:rPr kumimoji="1" lang="en-US" altLang="ja-JP" dirty="0" smtClean="0">
                <a:cs typeface="ヒラギノ丸ゴ ProN W4"/>
              </a:rPr>
              <a:t>①</a:t>
            </a:r>
            <a:r>
              <a:rPr kumimoji="1" lang="ja-JP" altLang="en-US" dirty="0" smtClean="0">
                <a:cs typeface="ヒラギノ丸ゴ ProN W4"/>
              </a:rPr>
              <a:t>アダプティブ・クロック</a:t>
            </a:r>
            <a:endParaRPr kumimoji="1" lang="ja-JP" altLang="en-US" dirty="0">
              <a:cs typeface="ヒラギノ丸ゴ ProN W4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-663624" y="6315992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2" name="図形グループ 1"/>
          <p:cNvGrpSpPr/>
          <p:nvPr/>
        </p:nvGrpSpPr>
        <p:grpSpPr>
          <a:xfrm>
            <a:off x="33026" y="3703295"/>
            <a:ext cx="3929611" cy="3078535"/>
            <a:chOff x="71510" y="3703295"/>
            <a:chExt cx="3929611" cy="3078535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0" y="4111172"/>
              <a:ext cx="3858457" cy="2670658"/>
            </a:xfrm>
            <a:prstGeom prst="rect">
              <a:avLst/>
            </a:prstGeom>
          </p:spPr>
        </p:pic>
        <p:sp>
          <p:nvSpPr>
            <p:cNvPr id="28" name="テキスト ボックス 27"/>
            <p:cNvSpPr txBox="1"/>
            <p:nvPr/>
          </p:nvSpPr>
          <p:spPr>
            <a:xfrm>
              <a:off x="285183" y="3741840"/>
              <a:ext cx="3715938" cy="369332"/>
            </a:xfrm>
            <a:prstGeom prst="rect">
              <a:avLst/>
            </a:prstGeom>
            <a:noFill/>
            <a:ln w="158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b="1" dirty="0" smtClean="0">
                  <a:solidFill>
                    <a:schemeClr val="accent2">
                      <a:lumMod val="75000"/>
                    </a:schemeClr>
                  </a:solidFill>
                </a:rPr>
                <a:t>コム間ビート信号＠</a:t>
              </a:r>
              <a:r>
                <a:rPr kumimoji="1" lang="en-US" altLang="ja-JP" b="1" dirty="0" smtClean="0">
                  <a:solidFill>
                    <a:schemeClr val="accent2">
                      <a:lumMod val="75000"/>
                    </a:schemeClr>
                  </a:solidFill>
                </a:rPr>
                <a:t>0.1THz</a:t>
              </a:r>
              <a:endParaRPr kumimoji="1" lang="ja-JP" altLang="en-US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9" name="正方形/長方形 28"/>
            <p:cNvSpPr/>
            <p:nvPr/>
          </p:nvSpPr>
          <p:spPr bwMode="auto">
            <a:xfrm>
              <a:off x="71510" y="3703295"/>
              <a:ext cx="3858457" cy="3078535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ja-JP" alt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ゴシック" charset="-128"/>
                <a:cs typeface="ＭＳ ゴシック" charset="-128"/>
              </a:endParaRPr>
            </a:p>
          </p:txBody>
        </p:sp>
      </p:grpSp>
      <p:pic>
        <p:nvPicPr>
          <p:cNvPr id="5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05" y="1248175"/>
            <a:ext cx="9906000" cy="5373929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9546843" y="6488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1348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2" y="1115340"/>
            <a:ext cx="9193190" cy="5899992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8640"/>
            <a:ext cx="9906000" cy="1143000"/>
          </a:xfrm>
        </p:spPr>
        <p:txBody>
          <a:bodyPr/>
          <a:lstStyle/>
          <a:p>
            <a:r>
              <a:rPr lang="ja-JP" altLang="en-US" dirty="0" smtClean="0"/>
              <a:t>実験装置</a:t>
            </a:r>
            <a:r>
              <a:rPr lang="en-US" altLang="ja-JP" dirty="0" smtClean="0"/>
              <a:t>②</a:t>
            </a:r>
            <a:r>
              <a:rPr lang="ja-JP" altLang="en-US" dirty="0" smtClean="0"/>
              <a:t>デュアル</a:t>
            </a:r>
            <a:r>
              <a:rPr lang="en-US" altLang="ja-JP" dirty="0" smtClean="0"/>
              <a:t>THz</a:t>
            </a:r>
            <a:r>
              <a:rPr lang="ja-JP" altLang="en-US" dirty="0" smtClean="0"/>
              <a:t>コム分光装置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556250" y="6488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 smtClean="0"/>
              <a:t>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59747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徳大・ERATO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Arial"/>
        <a:ea typeface="ＭＳ ゴシック"/>
        <a:cs typeface="ＭＳ ゴシック"/>
      </a:majorFont>
      <a:minorFont>
        <a:latin typeface="Arial"/>
        <a:ea typeface="ＭＳ ゴシック"/>
        <a:cs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ゴシック" charset="-128"/>
            <a:cs typeface="ＭＳ 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徳大・ERATO</Template>
  <TotalTime>22347</TotalTime>
  <Words>1085</Words>
  <Application>Microsoft Macintosh PowerPoint</Application>
  <PresentationFormat>A4 210x297 mm</PresentationFormat>
  <Paragraphs>231</Paragraphs>
  <Slides>18</Slides>
  <Notes>10</Notes>
  <HiddenSlides>5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0" baseType="lpstr">
      <vt:lpstr>徳大・ERATO</vt:lpstr>
      <vt:lpstr>数式</vt:lpstr>
      <vt:lpstr>アダプティブ・サンンプリング式デュアルTHzコム分光法</vt:lpstr>
      <vt:lpstr>THz 指紋スペクトル</vt:lpstr>
      <vt:lpstr>光コムとTHzコム</vt:lpstr>
      <vt:lpstr>非同期光サンプリング式THz-TDS (ASOPS-THz-TDS)</vt:lpstr>
      <vt:lpstr>PowerPoint プレゼンテーション</vt:lpstr>
      <vt:lpstr>PowerPoint プレゼンテーション</vt:lpstr>
      <vt:lpstr>コム間ビート信号の抽出</vt:lpstr>
      <vt:lpstr>実験装置①アダプティブ・クロック</vt:lpstr>
      <vt:lpstr>実験装置②デュアルTHzコム分光装置</vt:lpstr>
      <vt:lpstr>実験結果①　電場時間波形</vt:lpstr>
      <vt:lpstr>実験結果②　THzコム・スペクトル</vt:lpstr>
      <vt:lpstr>実験結果③　ガス分光への応用</vt:lpstr>
      <vt:lpstr>まとめ</vt:lpstr>
      <vt:lpstr>PowerPoint プレゼンテーション</vt:lpstr>
      <vt:lpstr>タイミング・ジッターの影響</vt:lpstr>
      <vt:lpstr>エアロゾル（線香煙）透過測定</vt:lpstr>
      <vt:lpstr>エアロゾル（線香煙）透過測定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デュアルTHzコムにおけるコム間ビートの抽出</dc:title>
  <dc:creator>ichikawa</dc:creator>
  <cp:lastModifiedBy>謝 宜達</cp:lastModifiedBy>
  <cp:revision>514</cp:revision>
  <cp:lastPrinted>2014-08-25T08:14:20Z</cp:lastPrinted>
  <dcterms:created xsi:type="dcterms:W3CDTF">2013-07-11T04:23:21Z</dcterms:created>
  <dcterms:modified xsi:type="dcterms:W3CDTF">2014-09-19T04:57:28Z</dcterms:modified>
</cp:coreProperties>
</file>