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1" r:id="rId5"/>
    <p:sldId id="257" r:id="rId6"/>
    <p:sldId id="272" r:id="rId7"/>
    <p:sldId id="280" r:id="rId8"/>
    <p:sldId id="258" r:id="rId9"/>
    <p:sldId id="275" r:id="rId10"/>
    <p:sldId id="273" r:id="rId11"/>
    <p:sldId id="260" r:id="rId12"/>
    <p:sldId id="261" r:id="rId13"/>
    <p:sldId id="262" r:id="rId14"/>
    <p:sldId id="276" r:id="rId15"/>
    <p:sldId id="274" r:id="rId16"/>
    <p:sldId id="263" r:id="rId17"/>
    <p:sldId id="266" r:id="rId18"/>
    <p:sldId id="278" r:id="rId19"/>
    <p:sldId id="277" r:id="rId20"/>
    <p:sldId id="279" r:id="rId21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7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9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8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3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7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7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2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6B2E-E43A-4BBC-8814-5C587EE3CA97}" type="datetimeFigureOut">
              <a:rPr kumimoji="1" lang="ja-JP" altLang="en-US" smtClean="0"/>
              <a:t>2014/8/4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5832-7392-4975-9F1E-D8B331937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3036" y="1056067"/>
            <a:ext cx="965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1st    Journal seminar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3036" y="2586506"/>
            <a:ext cx="965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/>
              <a:t> Technique of fiber-based microscope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3035" y="5303949"/>
            <a:ext cx="965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2014  6/4  Atsuta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100" y="373465"/>
            <a:ext cx="1119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dirty="0" smtClean="0"/>
              <a:t>② </a:t>
            </a:r>
            <a:r>
              <a:rPr lang="en-US" altLang="ja-JP" sz="3200" b="1" dirty="0" smtClean="0"/>
              <a:t>“</a:t>
            </a:r>
            <a:r>
              <a:rPr lang="en-US" altLang="ja-JP" sz="3200" b="1" dirty="0"/>
              <a:t>A 0.4-mm-diameter probe for nonlinear optical imaging”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344" y="1835403"/>
            <a:ext cx="11037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Single-mode </a:t>
            </a:r>
            <a:r>
              <a:rPr lang="en-US" altLang="ja-JP" sz="3200" dirty="0" smtClean="0"/>
              <a:t>fiber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system </a:t>
            </a:r>
            <a:r>
              <a:rPr lang="en-US" altLang="ja-JP" sz="3200" dirty="0"/>
              <a:t>exhibits a low signal level because </a:t>
            </a:r>
            <a:r>
              <a:rPr lang="en-US" altLang="ja-JP" sz="3200" dirty="0" smtClean="0"/>
              <a:t>the near </a:t>
            </a:r>
            <a:r>
              <a:rPr lang="en-US" altLang="ja-JP" sz="3200" dirty="0"/>
              <a:t>infrared laser beam and the visible fluorescence signal cannot efficiently </a:t>
            </a:r>
            <a:r>
              <a:rPr lang="en-US" altLang="ja-JP" sz="3200" dirty="0" smtClean="0"/>
              <a:t>propagate through </a:t>
            </a:r>
            <a:r>
              <a:rPr lang="en-US" altLang="ja-JP" sz="3200" dirty="0"/>
              <a:t>the core of the </a:t>
            </a:r>
            <a:r>
              <a:rPr lang="en-US" altLang="ja-JP" sz="3200" dirty="0" smtClean="0"/>
              <a:t>fiber.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2288" y="1250628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Introduction</a:t>
            </a:r>
            <a:endParaRPr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2315" y="3413015"/>
            <a:ext cx="11037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→ </a:t>
            </a:r>
            <a:r>
              <a:rPr lang="en-US" altLang="ja-JP" sz="3200" dirty="0"/>
              <a:t>This issue has been overcome by </a:t>
            </a:r>
            <a:r>
              <a:rPr lang="en-US" altLang="ja-JP" sz="3200" dirty="0" smtClean="0"/>
              <a:t>using </a:t>
            </a:r>
            <a:r>
              <a:rPr lang="en-US" altLang="ja-JP" sz="3200" dirty="0"/>
              <a:t>a double-clad photonic </a:t>
            </a:r>
            <a:r>
              <a:rPr lang="en-US" altLang="ja-JP" sz="3200" dirty="0" smtClean="0"/>
              <a:t>crystal fiber </a:t>
            </a:r>
            <a:r>
              <a:rPr lang="en-US" altLang="ja-JP" sz="3200" dirty="0"/>
              <a:t>(DCPCF) that has a large core is </a:t>
            </a:r>
            <a:r>
              <a:rPr lang="en-US" altLang="ja-JP" sz="3200" dirty="0" smtClean="0"/>
              <a:t>applied.</a:t>
            </a:r>
            <a:endParaRPr kumimoji="1" lang="ja-JP" altLang="en-US" sz="32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65379" y="4790364"/>
            <a:ext cx="11271467" cy="1575193"/>
            <a:chOff x="365379" y="4790364"/>
            <a:chExt cx="11271467" cy="157519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65379" y="4795897"/>
              <a:ext cx="112714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3200" dirty="0"/>
                <a:t>Reducing the size of probes is essential for minimizing invasion during </a:t>
              </a:r>
              <a:r>
                <a:rPr lang="en-US" altLang="ja-JP" sz="3200" dirty="0" smtClean="0"/>
                <a:t>medical procedures </a:t>
              </a:r>
              <a:r>
                <a:rPr lang="en-US" altLang="ja-JP" sz="3200" dirty="0"/>
                <a:t>and reducing the risk of complications as well as costs and recovery </a:t>
              </a:r>
              <a:r>
                <a:rPr lang="en-US" altLang="ja-JP" sz="3200" dirty="0" smtClean="0"/>
                <a:t>times.</a:t>
              </a:r>
              <a:endParaRPr lang="ja-JP" altLang="en-US" sz="3200" dirty="0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402288" y="4790364"/>
              <a:ext cx="11197653" cy="156949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2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650"/>
          <a:stretch/>
        </p:blipFill>
        <p:spPr>
          <a:xfrm>
            <a:off x="4953141" y="1028468"/>
            <a:ext cx="6953250" cy="39934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67089" y="194059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dirty="0"/>
              <a:t>Two-photon-excited fluorescence imaging system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9779" y="1647600"/>
            <a:ext cx="538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 DCPCF </a:t>
            </a:r>
            <a:r>
              <a:rPr lang="en-US" altLang="ja-JP" sz="2800" dirty="0" smtClean="0"/>
              <a:t>deliver </a:t>
            </a:r>
            <a:r>
              <a:rPr lang="en-US" altLang="ja-JP" sz="2800" dirty="0"/>
              <a:t>80 MHz </a:t>
            </a:r>
            <a:endParaRPr lang="en-US" altLang="ja-JP" sz="2800" dirty="0" smtClean="0"/>
          </a:p>
          <a:p>
            <a:r>
              <a:rPr lang="en-US" altLang="ja-JP" sz="2800" dirty="0" smtClean="0"/>
              <a:t>repetition </a:t>
            </a:r>
            <a:r>
              <a:rPr lang="en-US" altLang="ja-JP" sz="2800" dirty="0"/>
              <a:t>rate pulses of </a:t>
            </a:r>
            <a:r>
              <a:rPr lang="en-US" altLang="ja-JP" sz="2800" dirty="0" smtClean="0"/>
              <a:t>100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28" y="1028468"/>
            <a:ext cx="48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Light </a:t>
            </a:r>
            <a:r>
              <a:rPr lang="en-US" altLang="ja-JP" sz="2800" dirty="0" smtClean="0"/>
              <a:t>source </a:t>
            </a:r>
            <a:r>
              <a:rPr lang="ja-JP" altLang="en-US" sz="2800" dirty="0" smtClean="0"/>
              <a:t>→</a:t>
            </a:r>
            <a:r>
              <a:rPr lang="en-US" altLang="ja-JP" sz="2800" dirty="0" err="1" smtClean="0"/>
              <a:t>Ti:Sapphire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laser</a:t>
            </a:r>
            <a:endParaRPr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779" y="2697619"/>
            <a:ext cx="5227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excitation </a:t>
            </a:r>
            <a:r>
              <a:rPr lang="en-US" altLang="ja-JP" sz="2800" dirty="0"/>
              <a:t>laser beam has a center wavelength of 800 nm with a FWHM bandwidth of 12 </a:t>
            </a:r>
            <a:r>
              <a:rPr lang="en-US" altLang="ja-JP" sz="2800" dirty="0" smtClean="0"/>
              <a:t>nm.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6316" y="5177945"/>
            <a:ext cx="6685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laser </a:t>
            </a:r>
            <a:r>
              <a:rPr lang="en-US" altLang="ja-JP" sz="2800" dirty="0"/>
              <a:t>beam is </a:t>
            </a:r>
            <a:r>
              <a:rPr lang="en-US" altLang="ja-JP" sz="2800" dirty="0" smtClean="0"/>
              <a:t>focused on</a:t>
            </a:r>
          </a:p>
          <a:p>
            <a:r>
              <a:rPr lang="en-US" altLang="ja-JP" sz="2800" dirty="0" smtClean="0"/>
              <a:t>a </a:t>
            </a:r>
            <a:r>
              <a:rPr lang="en-US" altLang="ja-JP" sz="2800" dirty="0"/>
              <a:t>sample by the lens on the tip the </a:t>
            </a:r>
            <a:r>
              <a:rPr lang="en-US" altLang="ja-JP" sz="2800" dirty="0" smtClean="0"/>
              <a:t>DCPCF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400" dirty="0"/>
              <a:t>The images were </a:t>
            </a:r>
            <a:r>
              <a:rPr lang="en-US" altLang="ja-JP" sz="2400" dirty="0" smtClean="0"/>
              <a:t>obtained </a:t>
            </a:r>
            <a:r>
              <a:rPr lang="en-US" altLang="ja-JP" sz="2400" dirty="0"/>
              <a:t>by scanning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sample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9223" y="4174093"/>
            <a:ext cx="522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power on </a:t>
            </a:r>
            <a:r>
              <a:rPr lang="en-US" altLang="ja-JP" sz="2800" dirty="0" smtClean="0"/>
              <a:t>the sample </a:t>
            </a:r>
            <a:r>
              <a:rPr lang="en-US" altLang="ja-JP" sz="2800" dirty="0"/>
              <a:t>is 10 </a:t>
            </a:r>
            <a:r>
              <a:rPr lang="en-US" altLang="ja-JP" sz="2800" dirty="0" err="1"/>
              <a:t>mW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input power to the </a:t>
            </a:r>
            <a:r>
              <a:rPr lang="en-US" altLang="ja-JP" sz="2800" dirty="0" smtClean="0"/>
              <a:t>fiber is </a:t>
            </a:r>
            <a:r>
              <a:rPr lang="en-US" altLang="ja-JP" sz="2800" dirty="0"/>
              <a:t>34 </a:t>
            </a:r>
            <a:r>
              <a:rPr lang="en-US" altLang="ja-JP" sz="2800" dirty="0" err="1"/>
              <a:t>mW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222" y="5177946"/>
            <a:ext cx="4958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→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coupling </a:t>
            </a:r>
            <a:r>
              <a:rPr lang="en-US" altLang="ja-JP" sz="2800" dirty="0" smtClean="0"/>
              <a:t>ratio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is </a:t>
            </a:r>
            <a:r>
              <a:rPr lang="en-US" altLang="ja-JP" sz="2800" dirty="0"/>
              <a:t>29</a:t>
            </a:r>
            <a:r>
              <a:rPr lang="en-US" altLang="ja-JP" sz="2800" dirty="0" smtClean="0"/>
              <a:t>%</a:t>
            </a:r>
          </a:p>
          <a:p>
            <a:r>
              <a:rPr kumimoji="1" lang="en-US" altLang="ja-JP" sz="2800" dirty="0" smtClean="0"/>
              <a:t>(</a:t>
            </a:r>
            <a:r>
              <a:rPr lang="en-US" altLang="ja-JP" sz="2800" dirty="0"/>
              <a:t>The coupling efficiency </a:t>
            </a:r>
            <a:r>
              <a:rPr lang="en-US" altLang="ja-JP" sz="2800" dirty="0" smtClean="0"/>
              <a:t>of</a:t>
            </a:r>
          </a:p>
          <a:p>
            <a:r>
              <a:rPr lang="en-US" altLang="ja-JP" sz="2800" dirty="0" smtClean="0"/>
              <a:t>                             a </a:t>
            </a:r>
            <a:r>
              <a:rPr lang="en-US" altLang="ja-JP" sz="2800" dirty="0"/>
              <a:t>DCPCF is 82%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1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1213610"/>
            <a:ext cx="4913193" cy="47815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80236" y="221355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the lens on the tip the DCPCF</a:t>
            </a:r>
            <a:endParaRPr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872" y="1213610"/>
            <a:ext cx="6583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The electric arc discharges melt the tip of the </a:t>
            </a:r>
            <a:r>
              <a:rPr lang="en-US" altLang="ja-JP" sz="3200" dirty="0" smtClean="0"/>
              <a:t>DCPCF and </a:t>
            </a:r>
            <a:r>
              <a:rPr lang="en-US" altLang="ja-JP" sz="3200" dirty="0"/>
              <a:t>then the tip is gradually developed into a semi-sphere shape.</a:t>
            </a:r>
            <a:endParaRPr lang="en-US" altLang="ja-JP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9872" y="3420561"/>
                <a:ext cx="6883316" cy="160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/>
                  <a:t>The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ja-JP" sz="3200" dirty="0"/>
                  <a:t> </a:t>
                </a:r>
                <a:r>
                  <a:rPr lang="en-US" altLang="ja-JP" sz="3200" dirty="0" smtClean="0"/>
                  <a:t>and NA </a:t>
                </a:r>
                <a:r>
                  <a:rPr lang="en-US" altLang="ja-JP" sz="3200" dirty="0"/>
                  <a:t>can be varied by changing the length of </a:t>
                </a:r>
                <a:r>
                  <a:rPr lang="en-US" altLang="ja-JP" sz="3200" dirty="0" smtClean="0"/>
                  <a:t>the region </a:t>
                </a:r>
                <a:r>
                  <a:rPr lang="en-US" altLang="ja-JP" sz="3200" dirty="0"/>
                  <a:t>where the electric arc discharges are applied.</a:t>
                </a:r>
                <a:endParaRPr lang="en-US" altLang="ja-JP" sz="32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2" y="3420561"/>
                <a:ext cx="6883316" cy="1609095"/>
              </a:xfrm>
              <a:prstGeom prst="rect">
                <a:avLst/>
              </a:prstGeom>
              <a:blipFill rotWithShape="0">
                <a:blip r:embed="rId3"/>
                <a:stretch>
                  <a:fillRect l="-2303" t="-4545" r="-2480" b="-11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4590" y="5151480"/>
            <a:ext cx="7028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/>
              <a:t>Fig.</a:t>
            </a:r>
            <a:r>
              <a:rPr lang="en-US" altLang="ja-JP" dirty="0"/>
              <a:t> </a:t>
            </a:r>
            <a:r>
              <a:rPr lang="en-US" altLang="ja-JP" dirty="0" smtClean="0"/>
              <a:t>(a</a:t>
            </a:r>
            <a:r>
              <a:rPr lang="en-US" altLang="ja-JP" dirty="0"/>
              <a:t>) Optical microscopy transmission image of the fabricated DCPCF tip with R = </a:t>
            </a:r>
            <a:r>
              <a:rPr lang="en-US" altLang="ja-JP" dirty="0" smtClean="0"/>
              <a:t>200 </a:t>
            </a:r>
            <a:r>
              <a:rPr lang="en-US" altLang="ja-JP" dirty="0" err="1" smtClean="0"/>
              <a:t>μm</a:t>
            </a:r>
            <a:r>
              <a:rPr lang="en-US" altLang="ja-JP" dirty="0" smtClean="0"/>
              <a:t> </a:t>
            </a:r>
            <a:r>
              <a:rPr lang="en-US" altLang="ja-JP" dirty="0"/>
              <a:t>and Lf = 1.4 mm</a:t>
            </a:r>
            <a:r>
              <a:rPr lang="en-US" altLang="ja-JP" dirty="0" smtClean="0"/>
              <a:t>. </a:t>
            </a:r>
            <a:r>
              <a:rPr lang="en-US" altLang="ja-JP" dirty="0"/>
              <a:t>(c) Optical microscope transmission image of the fabricated DCPCF tip </a:t>
            </a:r>
            <a:r>
              <a:rPr lang="en-US" altLang="ja-JP" dirty="0" smtClean="0"/>
              <a:t>with R </a:t>
            </a:r>
            <a:r>
              <a:rPr lang="en-US" altLang="ja-JP" dirty="0"/>
              <a:t>= 200 </a:t>
            </a:r>
            <a:r>
              <a:rPr lang="en-US" altLang="ja-JP" dirty="0" err="1"/>
              <a:t>μm</a:t>
            </a:r>
            <a:r>
              <a:rPr lang="en-US" altLang="ja-JP" dirty="0"/>
              <a:t> and Lf = 2.4 mm. </a:t>
            </a:r>
            <a:r>
              <a:rPr lang="en-US" altLang="ja-JP" dirty="0" smtClean="0"/>
              <a:t>(b) and (d</a:t>
            </a:r>
            <a:r>
              <a:rPr lang="en-US" altLang="ja-JP" dirty="0"/>
              <a:t>) Light intensity image of the excitation laser focal spot </a:t>
            </a:r>
            <a:r>
              <a:rPr lang="en-US" altLang="ja-JP" dirty="0" smtClean="0"/>
              <a:t>using the </a:t>
            </a:r>
            <a:r>
              <a:rPr lang="en-US" altLang="ja-JP" dirty="0"/>
              <a:t>DCPCF tip in </a:t>
            </a:r>
            <a:r>
              <a:rPr lang="en-US" altLang="ja-JP" dirty="0" smtClean="0"/>
              <a:t>(a) and (</a:t>
            </a:r>
            <a:r>
              <a:rPr lang="en-US" altLang="ja-JP" dirty="0"/>
              <a:t>c).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2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86" y="1141221"/>
            <a:ext cx="5897895" cy="38385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80236" y="221355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The two-photon fluorescence images</a:t>
            </a:r>
            <a:endParaRPr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1754" y="5090615"/>
            <a:ext cx="574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/>
              <a:t>A set of two-photon-excited fluorescence images of 10-μm-diameter </a:t>
            </a:r>
            <a:r>
              <a:rPr lang="en-US" altLang="ja-JP" b="1" dirty="0" smtClean="0"/>
              <a:t>fluorescent</a:t>
            </a:r>
            <a:r>
              <a:rPr lang="ja-JP" altLang="en-US" b="1" dirty="0"/>
              <a:t> </a:t>
            </a:r>
            <a:r>
              <a:rPr lang="en-US" altLang="ja-JP" b="1" dirty="0" smtClean="0"/>
              <a:t>microspheres</a:t>
            </a:r>
            <a:r>
              <a:rPr lang="en-US" altLang="ja-JP" b="1" dirty="0"/>
              <a:t>. </a:t>
            </a:r>
            <a:endParaRPr lang="en-US" altLang="ja-JP" b="1" dirty="0" smtClean="0"/>
          </a:p>
          <a:p>
            <a:pPr algn="just"/>
            <a:r>
              <a:rPr lang="en-US" altLang="ja-JP" b="1" dirty="0" smtClean="0"/>
              <a:t>Size </a:t>
            </a:r>
            <a:r>
              <a:rPr lang="en-US" altLang="ja-JP" b="1" dirty="0"/>
              <a:t>of the images: 200 </a:t>
            </a:r>
            <a:r>
              <a:rPr lang="en-US" altLang="ja-JP" b="1" dirty="0" err="1"/>
              <a:t>μm</a:t>
            </a:r>
            <a:r>
              <a:rPr lang="en-US" altLang="ja-JP" b="1" dirty="0"/>
              <a:t> × 200 </a:t>
            </a:r>
            <a:r>
              <a:rPr lang="en-US" altLang="ja-JP" b="1" dirty="0" err="1"/>
              <a:t>μm</a:t>
            </a:r>
            <a:r>
              <a:rPr lang="en-US" altLang="ja-JP" b="1" dirty="0"/>
              <a:t>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4716" y="1281797"/>
            <a:ext cx="5729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two-photon </a:t>
            </a:r>
            <a:r>
              <a:rPr lang="en-US" altLang="ja-JP" sz="2800" dirty="0" smtClean="0"/>
              <a:t>fluorescence images </a:t>
            </a:r>
            <a:r>
              <a:rPr lang="en-US" altLang="ja-JP" sz="2800" dirty="0"/>
              <a:t>of 10-μm-diameter fluorescent microspheres </a:t>
            </a:r>
            <a:r>
              <a:rPr lang="en-US" altLang="ja-JP" sz="2800" dirty="0" smtClean="0"/>
              <a:t>at different D.</a:t>
            </a:r>
          </a:p>
          <a:p>
            <a:r>
              <a:rPr kumimoji="1" lang="en-US" altLang="ja-JP" sz="2800" dirty="0" smtClean="0"/>
              <a:t>[</a:t>
            </a:r>
            <a:r>
              <a:rPr lang="pt-BR" altLang="ja-JP" dirty="0"/>
              <a:t>(a) D = 530 μm (b) D = 490 μm (c) D </a:t>
            </a:r>
            <a:r>
              <a:rPr lang="pt-BR" altLang="ja-JP" dirty="0" smtClean="0"/>
              <a:t>=</a:t>
            </a:r>
            <a:r>
              <a:rPr lang="ja-JP" altLang="en-US" dirty="0"/>
              <a:t> </a:t>
            </a:r>
            <a:r>
              <a:rPr lang="pt-BR" altLang="ja-JP" dirty="0" smtClean="0"/>
              <a:t>450 </a:t>
            </a:r>
            <a:r>
              <a:rPr lang="pt-BR" altLang="ja-JP" dirty="0"/>
              <a:t>μm </a:t>
            </a:r>
            <a:endParaRPr lang="pt-BR" altLang="ja-JP" dirty="0" smtClean="0"/>
          </a:p>
          <a:p>
            <a:r>
              <a:rPr lang="pt-BR" altLang="ja-JP" dirty="0"/>
              <a:t> </a:t>
            </a:r>
            <a:r>
              <a:rPr lang="pt-BR" altLang="ja-JP" dirty="0" smtClean="0"/>
              <a:t> (</a:t>
            </a:r>
            <a:r>
              <a:rPr lang="pt-BR" altLang="ja-JP" dirty="0"/>
              <a:t>d) D = 410 μm (e) D = 370 μm (f) D = 330 μm</a:t>
            </a:r>
            <a:r>
              <a:rPr kumimoji="1" lang="en-US" altLang="ja-JP" sz="2800" dirty="0" smtClean="0"/>
              <a:t>]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716" y="4004234"/>
            <a:ext cx="5636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(</a:t>
            </a:r>
            <a:r>
              <a:rPr lang="en-US" altLang="ja-JP" sz="2800" dirty="0"/>
              <a:t>c) displays clear </a:t>
            </a:r>
            <a:r>
              <a:rPr lang="en-US" altLang="ja-JP" sz="2800" dirty="0" smtClean="0"/>
              <a:t>and bright </a:t>
            </a:r>
            <a:r>
              <a:rPr lang="en-US" altLang="ja-JP" sz="2800" dirty="0"/>
              <a:t>two-photon-excited fluorescence image of the 10 </a:t>
            </a:r>
            <a:r>
              <a:rPr lang="en-US" altLang="ja-JP" sz="2800" dirty="0" err="1"/>
              <a:t>μm</a:t>
            </a:r>
            <a:r>
              <a:rPr lang="en-US" altLang="ja-JP" sz="2800" dirty="0"/>
              <a:t> fluorescent microspheres.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5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4521" y="220993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 summary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5357" y="3273744"/>
            <a:ext cx="1061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/>
              <a:t>Such a light and rigid probe may </a:t>
            </a:r>
            <a:r>
              <a:rPr lang="en-US" altLang="ja-JP" sz="3200" dirty="0" smtClean="0"/>
              <a:t>be advantageous </a:t>
            </a:r>
            <a:r>
              <a:rPr lang="en-US" altLang="ja-JP" sz="3200" dirty="0"/>
              <a:t>for </a:t>
            </a:r>
            <a:r>
              <a:rPr lang="en-US" altLang="ja-JP" sz="3200" dirty="0" smtClean="0"/>
              <a:t>future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lang="en-US" altLang="ja-JP" sz="3200" i="1" dirty="0"/>
              <a:t>in vivo </a:t>
            </a:r>
            <a:r>
              <a:rPr lang="en-US" altLang="ja-JP" sz="3200" dirty="0"/>
              <a:t>nonlinear optical endoscopy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8011" y="1624595"/>
            <a:ext cx="1032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/>
              <a:t>a miniaturized optical fiber probe of 0.4 mm in </a:t>
            </a:r>
            <a:r>
              <a:rPr lang="en-US" altLang="ja-JP" sz="3200" dirty="0" smtClean="0"/>
              <a:t>diameter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lang="en-US" altLang="ja-JP" sz="3200" dirty="0"/>
              <a:t>has been demonstrated.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31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02288" y="250428"/>
            <a:ext cx="11619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 </a:t>
            </a:r>
            <a:r>
              <a:rPr lang="en-US" altLang="ja-JP" sz="3200" b="1" dirty="0" smtClean="0"/>
              <a:t>“</a:t>
            </a:r>
            <a:r>
              <a:rPr lang="en-US" altLang="ja-JP" sz="3200" b="1" dirty="0"/>
              <a:t>A compact fiber-optic SHG scanning </a:t>
            </a:r>
            <a:r>
              <a:rPr lang="en-US" altLang="ja-JP" sz="3200" b="1" dirty="0" err="1" smtClean="0"/>
              <a:t>endomicroscope</a:t>
            </a:r>
            <a:r>
              <a:rPr lang="en-US" altLang="ja-JP" sz="3200" b="1" dirty="0" smtClean="0"/>
              <a:t> and </a:t>
            </a:r>
            <a:r>
              <a:rPr lang="en-US" altLang="ja-JP" sz="3200" b="1" dirty="0"/>
              <a:t>its </a:t>
            </a:r>
            <a:endParaRPr lang="en-US" altLang="ja-JP" sz="3200" b="1" dirty="0" smtClean="0"/>
          </a:p>
          <a:p>
            <a:r>
              <a:rPr lang="en-US" altLang="ja-JP" sz="3200" b="1" dirty="0"/>
              <a:t> </a:t>
            </a:r>
            <a:r>
              <a:rPr lang="en-US" altLang="ja-JP" sz="3200" b="1" dirty="0" smtClean="0"/>
              <a:t>      application </a:t>
            </a:r>
            <a:r>
              <a:rPr lang="en-US" altLang="ja-JP" sz="3200" b="1" dirty="0"/>
              <a:t>to visualize cervical </a:t>
            </a:r>
            <a:r>
              <a:rPr lang="en-US" altLang="ja-JP" sz="3200" b="1" dirty="0" smtClean="0"/>
              <a:t>remodeling during </a:t>
            </a:r>
            <a:r>
              <a:rPr lang="en-US" altLang="ja-JP" sz="3200" b="1" dirty="0"/>
              <a:t>pregnancy</a:t>
            </a:r>
            <a:r>
              <a:rPr lang="en-US" altLang="ja-JP" sz="3200" b="1" dirty="0" smtClean="0"/>
              <a:t>”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288" y="2050549"/>
            <a:ext cx="11459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Appropriate remodeling </a:t>
            </a:r>
            <a:r>
              <a:rPr lang="en-US" altLang="ja-JP" sz="3200" dirty="0" smtClean="0"/>
              <a:t>of the </a:t>
            </a:r>
            <a:r>
              <a:rPr lang="en-US" altLang="ja-JP" sz="3200" dirty="0"/>
              <a:t>cervix during gestation is an essential component of the </a:t>
            </a:r>
            <a:r>
              <a:rPr lang="en-US" altLang="ja-JP" sz="3200" dirty="0" smtClean="0"/>
              <a:t>birth process.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406" y="1466009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Introduction</a:t>
            </a:r>
            <a:endParaRPr lang="ja-JP" altLang="en-US" sz="3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584" y="3312061"/>
            <a:ext cx="982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Collagen is the main </a:t>
            </a:r>
            <a:r>
              <a:rPr lang="en-US" altLang="ja-JP" sz="3200" dirty="0" smtClean="0"/>
              <a:t>structural protein </a:t>
            </a:r>
            <a:r>
              <a:rPr lang="en-US" altLang="ja-JP" sz="3200" dirty="0"/>
              <a:t>in the </a:t>
            </a:r>
            <a:r>
              <a:rPr lang="en-US" altLang="ja-JP" sz="3200" dirty="0" smtClean="0"/>
              <a:t>cervix</a:t>
            </a:r>
          </a:p>
          <a:p>
            <a:r>
              <a:rPr lang="en-US" altLang="ja-JP" sz="3200" dirty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Observe how to change Collagen in </a:t>
            </a:r>
            <a:r>
              <a:rPr lang="en-US" altLang="ja-JP" sz="3200" dirty="0"/>
              <a:t>the cervix</a:t>
            </a:r>
            <a:endParaRPr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583" y="4720055"/>
            <a:ext cx="10819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Preterm birth (PTB</a:t>
            </a:r>
            <a:r>
              <a:rPr lang="en-US" altLang="ja-JP" sz="3200" dirty="0" smtClean="0"/>
              <a:t>) </a:t>
            </a:r>
            <a:r>
              <a:rPr lang="en-US" altLang="ja-JP" sz="3200" dirty="0"/>
              <a:t>12.7% </a:t>
            </a:r>
            <a:r>
              <a:rPr lang="en-US" altLang="ja-JP" sz="3200" dirty="0" smtClean="0"/>
              <a:t>(PTB in 50% </a:t>
            </a:r>
            <a:r>
              <a:rPr lang="en-US" altLang="ja-JP" sz="3200" dirty="0"/>
              <a:t>of </a:t>
            </a:r>
            <a:r>
              <a:rPr lang="en-US" altLang="ja-JP" sz="3200" dirty="0" smtClean="0"/>
              <a:t>cases remains </a:t>
            </a:r>
            <a:r>
              <a:rPr lang="en-US" altLang="ja-JP" sz="3200" dirty="0"/>
              <a:t>elusive</a:t>
            </a:r>
            <a:r>
              <a:rPr lang="en-US" altLang="ja-JP" sz="3200" dirty="0" smtClean="0"/>
              <a:t>) of </a:t>
            </a:r>
            <a:r>
              <a:rPr lang="en-US" altLang="ja-JP" sz="3200" dirty="0"/>
              <a:t>all births </a:t>
            </a:r>
            <a:r>
              <a:rPr lang="en-US" altLang="ja-JP" sz="3200" dirty="0" smtClean="0"/>
              <a:t>in the </a:t>
            </a:r>
            <a:r>
              <a:rPr lang="en-US" altLang="ja-JP" sz="3200" dirty="0"/>
              <a:t>United </a:t>
            </a:r>
            <a:r>
              <a:rPr lang="en-US" altLang="ja-JP" sz="3200" dirty="0" smtClean="0"/>
              <a:t>States</a:t>
            </a:r>
          </a:p>
          <a:p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Observe using </a:t>
            </a:r>
            <a:r>
              <a:rPr lang="en-US" altLang="ja-JP" sz="3200" dirty="0"/>
              <a:t>Compact SHG </a:t>
            </a:r>
            <a:r>
              <a:rPr lang="en-US" altLang="ja-JP" sz="3200" dirty="0" err="1" smtClean="0"/>
              <a:t>Endomicroscope</a:t>
            </a:r>
            <a:r>
              <a:rPr lang="en-US" altLang="ja-JP" sz="3200" dirty="0" smtClean="0"/>
              <a:t>.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40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01" y="929566"/>
            <a:ext cx="6250385" cy="47611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67355" y="207705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Compact SHG </a:t>
            </a:r>
            <a:r>
              <a:rPr lang="en-US" altLang="ja-JP" sz="3200" dirty="0" err="1"/>
              <a:t>Endomicroscope</a:t>
            </a:r>
            <a:endParaRPr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767" y="994996"/>
            <a:ext cx="649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probe </a:t>
            </a:r>
            <a:r>
              <a:rPr lang="en-US" altLang="ja-JP" sz="2800" b="1" dirty="0"/>
              <a:t>consists of three </a:t>
            </a:r>
            <a:r>
              <a:rPr lang="en-US" altLang="ja-JP" sz="2800" b="1" dirty="0" smtClean="0"/>
              <a:t>main parts: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3773" y="15898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AutoNum type="romanLcParenBoth"/>
            </a:pPr>
            <a:r>
              <a:rPr lang="en-US" altLang="ja-JP" sz="2800" dirty="0" smtClean="0"/>
              <a:t>a </a:t>
            </a:r>
            <a:r>
              <a:rPr lang="en-US" altLang="ja-JP" sz="2800" dirty="0"/>
              <a:t>four-quadrant </a:t>
            </a:r>
            <a:r>
              <a:rPr lang="en-US" altLang="ja-JP" sz="2800" dirty="0" smtClean="0"/>
              <a:t>PZT </a:t>
            </a:r>
            <a:r>
              <a:rPr lang="en-US" altLang="ja-JP" sz="2800" dirty="0"/>
              <a:t>tube </a:t>
            </a:r>
            <a:r>
              <a:rPr lang="en-US" altLang="ja-JP" sz="2800" dirty="0" smtClean="0"/>
              <a:t>to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</a:t>
            </a:r>
            <a:r>
              <a:rPr lang="en-US" altLang="ja-JP" sz="2800" dirty="0"/>
              <a:t>actuate </a:t>
            </a:r>
            <a:r>
              <a:rPr lang="en-US" altLang="ja-JP" sz="2800" dirty="0" smtClean="0"/>
              <a:t>a fiber cantilever</a:t>
            </a:r>
            <a:endParaRPr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163773" y="2687292"/>
            <a:ext cx="5554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/>
              <a:t>(ii) a single piece of DCF running through </a:t>
            </a:r>
            <a:r>
              <a:rPr lang="en-US" altLang="ja-JP" sz="2800" dirty="0" smtClean="0"/>
              <a:t>and glued </a:t>
            </a:r>
            <a:r>
              <a:rPr lang="en-US" altLang="ja-JP" sz="2800" dirty="0"/>
              <a:t>to the end of the PZT tube to serve as </a:t>
            </a:r>
            <a:r>
              <a:rPr lang="en-US" altLang="ja-JP" sz="2800" dirty="0" smtClean="0"/>
              <a:t>a cantilever and perform </a:t>
            </a:r>
            <a:r>
              <a:rPr lang="en-US" altLang="ja-JP" sz="2800" dirty="0"/>
              <a:t>fast two-dimensional beam </a:t>
            </a:r>
            <a:r>
              <a:rPr lang="en-US" altLang="ja-JP" sz="2800" dirty="0" smtClean="0"/>
              <a:t>scanning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163773" y="4998192"/>
            <a:ext cx="6264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/>
              <a:t>(iii) a </a:t>
            </a:r>
            <a:r>
              <a:rPr lang="en-US" altLang="ja-JP" sz="2800" dirty="0" smtClean="0"/>
              <a:t>miniature objective </a:t>
            </a:r>
            <a:r>
              <a:rPr lang="en-US" altLang="ja-JP" sz="2800" dirty="0"/>
              <a:t>lens at the </a:t>
            </a:r>
            <a:r>
              <a:rPr lang="en-US" altLang="ja-JP" sz="2800" dirty="0" smtClean="0"/>
              <a:t>distal </a:t>
            </a:r>
            <a:r>
              <a:rPr lang="en-US" altLang="ja-JP" sz="2800" dirty="0"/>
              <a:t>end of the probe to focus the </a:t>
            </a:r>
            <a:r>
              <a:rPr lang="en-US" altLang="ja-JP" sz="2800" dirty="0" smtClean="0"/>
              <a:t>excitation beam </a:t>
            </a:r>
            <a:r>
              <a:rPr lang="en-US" altLang="ja-JP" sz="2800" dirty="0"/>
              <a:t>and collect the SHG signal.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34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39777"/>
          <a:stretch/>
        </p:blipFill>
        <p:spPr>
          <a:xfrm>
            <a:off x="5392007" y="1019530"/>
            <a:ext cx="6699913" cy="46005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72072" y="139466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Analysis of Collagen Changes During </a:t>
            </a:r>
            <a:r>
              <a:rPr lang="en-US" altLang="ja-JP" sz="3200" dirty="0" smtClean="0"/>
              <a:t>Pregnancy @ </a:t>
            </a:r>
            <a:r>
              <a:rPr lang="en-US" altLang="ja-JP" sz="3200" i="1" dirty="0" smtClean="0"/>
              <a:t>ex vivo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80717" y="5620105"/>
            <a:ext cx="652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/>
              <a:t>SHG </a:t>
            </a:r>
            <a:r>
              <a:rPr lang="en-US" altLang="ja-JP" b="1" dirty="0" err="1"/>
              <a:t>endomicroscopy</a:t>
            </a:r>
            <a:r>
              <a:rPr lang="en-US" altLang="ja-JP" b="1" dirty="0"/>
              <a:t> images of cervical tissues sections from </a:t>
            </a:r>
            <a:r>
              <a:rPr lang="en-US" altLang="ja-JP" b="1" dirty="0" err="1"/>
              <a:t>nonpregnant</a:t>
            </a:r>
            <a:r>
              <a:rPr lang="en-US" altLang="ja-JP" b="1" dirty="0"/>
              <a:t> (NP) (A) and pregnant mice at gestation days 6 (B), </a:t>
            </a:r>
            <a:r>
              <a:rPr lang="en-US" altLang="ja-JP" b="1" dirty="0" smtClean="0"/>
              <a:t>12</a:t>
            </a:r>
          </a:p>
          <a:p>
            <a:pPr algn="just"/>
            <a:r>
              <a:rPr kumimoji="1" lang="en-US" altLang="ja-JP" b="1" dirty="0" smtClean="0"/>
              <a:t>(F,G,H)</a:t>
            </a:r>
            <a:r>
              <a:rPr lang="en-US" altLang="ja-JP" dirty="0"/>
              <a:t> </a:t>
            </a:r>
            <a:r>
              <a:rPr lang="en-US" altLang="ja-JP" b="1" dirty="0" smtClean="0"/>
              <a:t>are</a:t>
            </a:r>
            <a:r>
              <a:rPr lang="en-US" altLang="ja-JP" dirty="0" smtClean="0"/>
              <a:t> </a:t>
            </a:r>
            <a:r>
              <a:rPr lang="en-US" altLang="ja-JP" b="1" dirty="0"/>
              <a:t>m</a:t>
            </a:r>
            <a:r>
              <a:rPr lang="en-US" altLang="ja-JP" b="1" dirty="0" smtClean="0"/>
              <a:t>icroscopic </a:t>
            </a:r>
            <a:r>
              <a:rPr lang="en-US" altLang="ja-JP" b="1" dirty="0"/>
              <a:t>images of </a:t>
            </a:r>
            <a:r>
              <a:rPr lang="en-US" altLang="ja-JP" b="1" dirty="0" err="1"/>
              <a:t>trichrome</a:t>
            </a:r>
            <a:r>
              <a:rPr lang="en-US" altLang="ja-JP" b="1" dirty="0"/>
              <a:t> </a:t>
            </a:r>
            <a:r>
              <a:rPr lang="en-US" altLang="ja-JP" b="1" dirty="0" smtClean="0"/>
              <a:t>stained sample</a:t>
            </a:r>
          </a:p>
          <a:p>
            <a:pPr algn="just"/>
            <a:r>
              <a:rPr kumimoji="1" lang="en-US" altLang="ja-JP" b="1" dirty="0" smtClean="0"/>
              <a:t>Blue : collagen</a:t>
            </a:r>
            <a:r>
              <a:rPr lang="en-US" altLang="ja-JP" b="1" dirty="0"/>
              <a:t>, </a:t>
            </a:r>
            <a:r>
              <a:rPr lang="en-US" altLang="ja-JP" b="1" dirty="0" smtClean="0"/>
              <a:t>pink : keratin </a:t>
            </a:r>
            <a:r>
              <a:rPr lang="en-US" altLang="ja-JP" b="1" dirty="0"/>
              <a:t>and cytoplasm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240" y="855757"/>
            <a:ext cx="528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/>
              <a:t>SHG microscopy has previously shown that there is a </a:t>
            </a:r>
            <a:r>
              <a:rPr lang="en-US" altLang="ja-JP" sz="2400" dirty="0" err="1" smtClean="0"/>
              <a:t>rogressive</a:t>
            </a:r>
            <a:r>
              <a:rPr lang="en-US" altLang="ja-JP" sz="2400" dirty="0" smtClean="0"/>
              <a:t> increase </a:t>
            </a:r>
            <a:r>
              <a:rPr lang="en-US" altLang="ja-JP" sz="2400" dirty="0"/>
              <a:t>in SHG intensity from early to late </a:t>
            </a:r>
            <a:r>
              <a:rPr lang="en-US" altLang="ja-JP" sz="2400" dirty="0" smtClean="0"/>
              <a:t>pregnancy.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40" y="2202328"/>
            <a:ext cx="537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Sample : </a:t>
            </a:r>
            <a:r>
              <a:rPr lang="en-US" altLang="ja-JP" sz="2400" dirty="0" err="1" smtClean="0"/>
              <a:t>nonpregnant</a:t>
            </a:r>
            <a:r>
              <a:rPr lang="en-US" altLang="ja-JP" sz="2400" dirty="0" smtClean="0"/>
              <a:t>(NP</a:t>
            </a:r>
            <a:r>
              <a:rPr lang="en-US" altLang="ja-JP" sz="2400" dirty="0"/>
              <a:t>) mice and mice at days 6, 12, 15, 18 of </a:t>
            </a:r>
            <a:r>
              <a:rPr lang="en-US" altLang="ja-JP" sz="2400" dirty="0" smtClean="0"/>
              <a:t>pregnancy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595" y="3804223"/>
            <a:ext cx="5289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Collagen </a:t>
            </a:r>
            <a:r>
              <a:rPr lang="en-US" altLang="ja-JP" sz="2800" dirty="0" smtClean="0"/>
              <a:t>fibers were </a:t>
            </a:r>
            <a:r>
              <a:rPr lang="en-US" altLang="ja-JP" sz="2800" dirty="0"/>
              <a:t>highly aligned, thin, and relatively straight in the </a:t>
            </a:r>
            <a:r>
              <a:rPr lang="en-US" altLang="ja-JP" sz="2800" dirty="0" smtClean="0"/>
              <a:t>NP cervix </a:t>
            </a:r>
            <a:r>
              <a:rPr lang="en-US" altLang="ja-JP" sz="2800" dirty="0"/>
              <a:t>and in early pregnancy (e.g., at day 6 of gestation).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9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59855"/>
          <a:stretch/>
        </p:blipFill>
        <p:spPr>
          <a:xfrm>
            <a:off x="7192369" y="1265193"/>
            <a:ext cx="4466230" cy="46005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72072" y="139466"/>
            <a:ext cx="101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Analysis of Collagen Changes During Pregnancy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40136" y="5865768"/>
            <a:ext cx="495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(C), 15 (D), and 18 </a:t>
            </a:r>
            <a:r>
              <a:rPr lang="en-US" altLang="ja-JP" b="1" dirty="0" smtClean="0"/>
              <a:t>(E)</a:t>
            </a:r>
          </a:p>
          <a:p>
            <a:r>
              <a:rPr kumimoji="1" lang="en-US" altLang="ja-JP" b="1" dirty="0" smtClean="0"/>
              <a:t>(</a:t>
            </a:r>
            <a:r>
              <a:rPr lang="en-US" altLang="ja-JP" b="1" dirty="0" smtClean="0"/>
              <a:t>I,J</a:t>
            </a:r>
            <a:r>
              <a:rPr kumimoji="1" lang="en-US" altLang="ja-JP" b="1" dirty="0" smtClean="0"/>
              <a:t>)</a:t>
            </a:r>
            <a:r>
              <a:rPr lang="en-US" altLang="ja-JP" b="1" dirty="0"/>
              <a:t> Blue : collagen, pink : keratin </a:t>
            </a:r>
            <a:r>
              <a:rPr lang="en-US" altLang="ja-JP" b="1" dirty="0" smtClean="0"/>
              <a:t>and cytoplasm</a:t>
            </a:r>
            <a:endParaRPr lang="ja-JP" altLang="en-US" b="1" dirty="0"/>
          </a:p>
          <a:p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2955" y="1265193"/>
            <a:ext cx="6673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collagen </a:t>
            </a:r>
            <a:r>
              <a:rPr lang="en-US" altLang="ja-JP" sz="2800" dirty="0"/>
              <a:t>fibers gradually became more curved and thicker in </a:t>
            </a:r>
            <a:r>
              <a:rPr lang="en-US" altLang="ja-JP" sz="2800" dirty="0" smtClean="0"/>
              <a:t>appearance in </a:t>
            </a:r>
            <a:r>
              <a:rPr lang="en-US" altLang="ja-JP" sz="2800" dirty="0"/>
              <a:t>the later stages of </a:t>
            </a:r>
            <a:r>
              <a:rPr lang="en-US" altLang="ja-JP" sz="2800" dirty="0" smtClean="0"/>
              <a:t>pregnancy.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774" y="3218890"/>
            <a:ext cx="6905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Fig. </a:t>
            </a:r>
            <a:r>
              <a:rPr lang="en-US" altLang="ja-JP" sz="2800" dirty="0" smtClean="0"/>
              <a:t>shows </a:t>
            </a:r>
            <a:r>
              <a:rPr lang="en-US" altLang="ja-JP" sz="2800" dirty="0"/>
              <a:t>that </a:t>
            </a:r>
            <a:r>
              <a:rPr lang="en-US" altLang="ja-JP" sz="2800" dirty="0" smtClean="0"/>
              <a:t>the progressive </a:t>
            </a:r>
            <a:r>
              <a:rPr lang="en-US" altLang="ja-JP" sz="2800" dirty="0"/>
              <a:t>changes in morphology of collagen in the </a:t>
            </a:r>
            <a:r>
              <a:rPr lang="en-US" altLang="ja-JP" sz="2800" dirty="0" smtClean="0"/>
              <a:t>SHG images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dirty="0"/>
              <a:t>(Fig.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A–E) correlate generally with images of </a:t>
            </a:r>
            <a:r>
              <a:rPr lang="en-US" altLang="ja-JP" sz="2800" dirty="0" err="1" smtClean="0"/>
              <a:t>trichrome</a:t>
            </a:r>
            <a:r>
              <a:rPr lang="en-US" altLang="ja-JP" sz="2800" dirty="0" smtClean="0"/>
              <a:t> stained </a:t>
            </a:r>
            <a:r>
              <a:rPr lang="en-US" altLang="ja-JP" sz="2800" dirty="0"/>
              <a:t>cervical tissue sections (Fig.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F–J) at each stage of </a:t>
            </a:r>
            <a:r>
              <a:rPr lang="en-US" altLang="ja-JP" sz="2800" dirty="0" smtClean="0"/>
              <a:t>pregnancy and </a:t>
            </a:r>
            <a:r>
              <a:rPr lang="en-US" altLang="ja-JP" sz="2800" dirty="0"/>
              <a:t>highlights the power of SHG </a:t>
            </a:r>
            <a:r>
              <a:rPr lang="en-US" altLang="ja-JP" sz="2800" dirty="0" err="1"/>
              <a:t>endomicroscopy</a:t>
            </a:r>
            <a:r>
              <a:rPr lang="en-US" altLang="ja-JP" sz="2800" dirty="0"/>
              <a:t> to </a:t>
            </a:r>
            <a:r>
              <a:rPr lang="en-US" altLang="ja-JP" sz="2800" dirty="0" smtClean="0"/>
              <a:t>reveal fine </a:t>
            </a:r>
            <a:r>
              <a:rPr lang="en-US" altLang="ja-JP" sz="2800" dirty="0"/>
              <a:t>details of collagen matrix architecture.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163774" y="3218890"/>
            <a:ext cx="6782936" cy="323650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7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4521" y="220993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 summary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4521" y="4770150"/>
            <a:ext cx="1080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lang="en-US" altLang="ja-JP" sz="3200" dirty="0"/>
              <a:t>Application </a:t>
            </a:r>
            <a:r>
              <a:rPr lang="en-US" altLang="ja-JP" sz="3200" dirty="0" smtClean="0"/>
              <a:t>of our </a:t>
            </a:r>
            <a:r>
              <a:rPr lang="en-US" altLang="ja-JP" sz="3200" dirty="0"/>
              <a:t>SHG </a:t>
            </a:r>
            <a:r>
              <a:rPr lang="en-US" altLang="ja-JP" sz="3200" dirty="0" err="1"/>
              <a:t>endomicroscopy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technology will help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women at </a:t>
            </a:r>
            <a:r>
              <a:rPr lang="en-US" altLang="ja-JP" sz="3200" dirty="0"/>
              <a:t>risk for PTB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4521" y="1149020"/>
            <a:ext cx="1093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lang="en-US" altLang="ja-JP" sz="3200" dirty="0"/>
              <a:t>We have demonstrated the development of a compact 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fiber-optic SHG </a:t>
            </a:r>
            <a:r>
              <a:rPr lang="en-US" altLang="ja-JP" sz="3200" dirty="0" err="1" smtClean="0"/>
              <a:t>endomicroscope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4521" y="2713364"/>
            <a:ext cx="1093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lang="en-US" altLang="ja-JP" sz="3200" dirty="0"/>
              <a:t>Compared </a:t>
            </a:r>
            <a:r>
              <a:rPr lang="en-US" altLang="ja-JP" sz="3200" dirty="0" smtClean="0"/>
              <a:t>to MEMS-based probes the </a:t>
            </a:r>
            <a:r>
              <a:rPr lang="en-US" altLang="ja-JP" sz="3200" dirty="0"/>
              <a:t>current probe </a:t>
            </a:r>
            <a:r>
              <a:rPr lang="en-US" altLang="ja-JP" sz="3200" dirty="0" smtClean="0"/>
              <a:t>configuration does </a:t>
            </a:r>
            <a:r>
              <a:rPr lang="en-US" altLang="ja-JP" sz="3200" dirty="0"/>
              <a:t>not involve beam folding optics and thus allows for an </a:t>
            </a:r>
            <a:r>
              <a:rPr lang="en-US" altLang="ja-JP" sz="3200" dirty="0" smtClean="0"/>
              <a:t>overall compact </a:t>
            </a:r>
            <a:r>
              <a:rPr lang="en-US" altLang="ja-JP" sz="3200" dirty="0"/>
              <a:t>probe size.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787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4521" y="220993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/>
              <a:t> Traditional diagnosis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599" y="1347427"/>
            <a:ext cx="905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Definitive diagnosis </a:t>
            </a:r>
            <a:r>
              <a:rPr lang="en-US" altLang="ja-JP" sz="3200" dirty="0"/>
              <a:t>in the early stage is thus vital for improving the quality of life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0511" y="2658831"/>
            <a:ext cx="934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→ </a:t>
            </a:r>
            <a:r>
              <a:rPr lang="en-US" altLang="ja-JP" sz="3200" dirty="0" smtClean="0"/>
              <a:t>Physical biopsy </a:t>
            </a:r>
            <a:r>
              <a:rPr lang="en-US" altLang="ja-JP" sz="3200" dirty="0"/>
              <a:t>diagnosis was </a:t>
            </a:r>
            <a:r>
              <a:rPr lang="en-US" altLang="ja-JP" sz="3200" dirty="0" smtClean="0"/>
              <a:t>regarded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</a:t>
            </a:r>
            <a:r>
              <a:rPr lang="en-US" altLang="ja-JP" sz="3200" dirty="0"/>
              <a:t>as </a:t>
            </a:r>
            <a:r>
              <a:rPr lang="en-US" altLang="ja-JP" sz="3200" dirty="0" smtClean="0"/>
              <a:t>the standard for early </a:t>
            </a:r>
            <a:r>
              <a:rPr lang="en-US" altLang="ja-JP" sz="3200" dirty="0"/>
              <a:t>diagnosis</a:t>
            </a:r>
            <a:endParaRPr kumimoji="1" lang="ja-JP" altLang="en-US" sz="3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894521" y="5067332"/>
            <a:ext cx="9659155" cy="1077218"/>
            <a:chOff x="894521" y="5067332"/>
            <a:chExt cx="9659155" cy="107721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894521" y="5067332"/>
              <a:ext cx="96591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However, the invasive sampling of physical biopsy takes risks of </a:t>
              </a:r>
              <a:r>
                <a:rPr lang="en-US" altLang="ja-JP" sz="3200" dirty="0" smtClean="0"/>
                <a:t>trauma, infection</a:t>
              </a:r>
              <a:r>
                <a:rPr lang="en-US" altLang="ja-JP" sz="3200" dirty="0"/>
                <a:t>, hematoma, and hemorrhage</a:t>
              </a:r>
              <a:endParaRPr kumimoji="1" lang="ja-JP" altLang="en-US" sz="32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894521" y="5089918"/>
              <a:ext cx="9342783" cy="103204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970967" y="2186754"/>
            <a:ext cx="4080485" cy="2681961"/>
            <a:chOff x="7686157" y="2126794"/>
            <a:chExt cx="4080485" cy="2681961"/>
          </a:xfrm>
        </p:grpSpPr>
        <p:pic>
          <p:nvPicPr>
            <p:cNvPr id="10" name="Picture 4" descr="http://blogimg.goo.ne.jp/user_image/6e/6e/b602521c5c1101a78bd31e801504f486.jpg"/>
            <p:cNvPicPr>
              <a:picLocks noChangeAspect="1" noChangeArrowheads="1"/>
            </p:cNvPicPr>
            <p:nvPr/>
          </p:nvPicPr>
          <p:blipFill>
            <a:blip r:embed="rId2" cstate="print"/>
            <a:srcRect l="50010" b="48804"/>
            <a:stretch>
              <a:fillRect/>
            </a:stretch>
          </p:blipFill>
          <p:spPr bwMode="auto">
            <a:xfrm>
              <a:off x="7686157" y="2126794"/>
              <a:ext cx="2888863" cy="2404196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853199" y="4531756"/>
              <a:ext cx="3913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http://www.momohime-medical.com/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27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91674" y="2537138"/>
            <a:ext cx="959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That’s all.</a:t>
            </a:r>
          </a:p>
          <a:p>
            <a:pPr algn="ctr"/>
            <a:endParaRPr lang="en-US" altLang="ja-JP" sz="3600" dirty="0"/>
          </a:p>
          <a:p>
            <a:pPr algn="ctr"/>
            <a:r>
              <a:rPr lang="en-US" altLang="ja-JP" sz="3600" dirty="0" smtClean="0"/>
              <a:t>Thank </a:t>
            </a:r>
            <a:r>
              <a:rPr lang="en-US" altLang="ja-JP" sz="3600" dirty="0"/>
              <a:t>you for your attention.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60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4521" y="220993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 Nonlinear optical microscopy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4521" y="1899347"/>
            <a:ext cx="10213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A</a:t>
            </a:r>
            <a:r>
              <a:rPr lang="en-US" altLang="ja-JP" sz="3200" dirty="0" smtClean="0"/>
              <a:t> standard laboratory </a:t>
            </a:r>
            <a:r>
              <a:rPr lang="en-US" altLang="ja-JP" sz="3200" dirty="0"/>
              <a:t>microscopy with inflexible free-space light delivery limits its </a:t>
            </a:r>
            <a:r>
              <a:rPr lang="en-US" altLang="ja-JP" sz="3200" dirty="0" smtClean="0"/>
              <a:t>applications especially</a:t>
            </a:r>
            <a:endParaRPr kumimoji="1" lang="ja-JP" altLang="en-US" sz="3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844991" y="4508725"/>
            <a:ext cx="9758213" cy="1077218"/>
            <a:chOff x="861725" y="5067332"/>
            <a:chExt cx="9691951" cy="107721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894521" y="5067332"/>
              <a:ext cx="96591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A flexible fiber-optical probe is versatile to deliver</a:t>
              </a:r>
            </a:p>
            <a:p>
              <a:r>
                <a:rPr lang="en-US" altLang="ja-JP" sz="3200" dirty="0"/>
                <a:t>light into tight space where free-space delivery is difficult</a:t>
              </a:r>
              <a:endParaRPr kumimoji="1" lang="ja-JP" altLang="en-US" sz="32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861725" y="5067332"/>
              <a:ext cx="9659155" cy="103204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87245" y="1291489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For </a:t>
            </a:r>
            <a:r>
              <a:rPr lang="en-US" altLang="ja-JP" sz="3200" dirty="0"/>
              <a:t>clinical or animal </a:t>
            </a:r>
            <a:r>
              <a:rPr lang="en-US" altLang="ja-JP" sz="3200" dirty="0" smtClean="0"/>
              <a:t>studies…</a:t>
            </a:r>
            <a:endParaRPr lang="ja-JP" altLang="en-US" sz="3200" dirty="0"/>
          </a:p>
        </p:txBody>
      </p:sp>
      <p:sp>
        <p:nvSpPr>
          <p:cNvPr id="14" name="下矢印 13"/>
          <p:cNvSpPr/>
          <p:nvPr/>
        </p:nvSpPr>
        <p:spPr>
          <a:xfrm>
            <a:off x="5036069" y="3242496"/>
            <a:ext cx="704538" cy="704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2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2288" y="250428"/>
            <a:ext cx="11197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 smtClean="0"/>
              <a:t>①</a:t>
            </a:r>
            <a:r>
              <a:rPr lang="en-US" altLang="ja-JP" sz="3200" dirty="0" smtClean="0"/>
              <a:t>Shih-</a:t>
            </a:r>
            <a:r>
              <a:rPr lang="en-US" altLang="ja-JP" sz="3200" dirty="0" err="1" smtClean="0"/>
              <a:t>Hsuan</a:t>
            </a:r>
            <a:r>
              <a:rPr lang="en-US" altLang="ja-JP" sz="3200" dirty="0" smtClean="0"/>
              <a:t> Chia, </a:t>
            </a:r>
            <a:r>
              <a:rPr lang="en-US" altLang="ja-JP" sz="3200" dirty="0" err="1" smtClean="0"/>
              <a:t>Che</a:t>
            </a:r>
            <a:r>
              <a:rPr lang="en-US" altLang="ja-JP" sz="3200" dirty="0" smtClean="0"/>
              <a:t>-Hang Yu, </a:t>
            </a:r>
            <a:r>
              <a:rPr lang="en-US" altLang="ja-JP" sz="3200" dirty="0" err="1" smtClean="0"/>
              <a:t>Chih</a:t>
            </a:r>
            <a:r>
              <a:rPr lang="en-US" altLang="ja-JP" sz="3200" dirty="0" smtClean="0"/>
              <a:t>-Han Lin, </a:t>
            </a:r>
            <a:r>
              <a:rPr lang="en-US" altLang="ja-JP" sz="3200" dirty="0" err="1" smtClean="0"/>
              <a:t>Nai</a:t>
            </a:r>
            <a:r>
              <a:rPr lang="en-US" altLang="ja-JP" sz="3200" dirty="0" smtClean="0"/>
              <a:t>-Chia Cheng, Tzu-Ming Liu, Ming-</a:t>
            </a:r>
            <a:r>
              <a:rPr lang="en-US" altLang="ja-JP" sz="3200" dirty="0" err="1" smtClean="0"/>
              <a:t>Che</a:t>
            </a:r>
            <a:r>
              <a:rPr lang="en-US" altLang="ja-JP" sz="3200" dirty="0" smtClean="0"/>
              <a:t> Chan, I-</a:t>
            </a:r>
            <a:r>
              <a:rPr lang="en-US" altLang="ja-JP" sz="3200" dirty="0" err="1" smtClean="0"/>
              <a:t>Hsiu</a:t>
            </a:r>
            <a:r>
              <a:rPr lang="en-US" altLang="ja-JP" sz="3200" dirty="0" smtClean="0"/>
              <a:t> Chen, and </a:t>
            </a:r>
            <a:r>
              <a:rPr lang="en-US" altLang="ja-JP" sz="3200" dirty="0"/>
              <a:t>Chi-</a:t>
            </a:r>
            <a:r>
              <a:rPr lang="en-US" altLang="ja-JP" sz="3200" dirty="0" err="1"/>
              <a:t>Kuang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Sun, “Miniaturized video-rate </a:t>
            </a:r>
            <a:r>
              <a:rPr lang="en-US" altLang="ja-JP" sz="3200" dirty="0" err="1" smtClean="0"/>
              <a:t>epi</a:t>
            </a:r>
            <a:r>
              <a:rPr lang="en-US" altLang="ja-JP" sz="3200" dirty="0" smtClean="0"/>
              <a:t>-third-harmonic-generation fiber-microscope” </a:t>
            </a:r>
            <a:r>
              <a:rPr lang="en-US" altLang="ja-JP" sz="3200" dirty="0"/>
              <a:t>Vol. 18, No. </a:t>
            </a:r>
            <a:r>
              <a:rPr lang="en-US" altLang="ja-JP" sz="3200" dirty="0" smtClean="0"/>
              <a:t>16/OPTICS </a:t>
            </a:r>
            <a:r>
              <a:rPr lang="en-US" altLang="ja-JP" sz="3200" dirty="0"/>
              <a:t>EXPRESS </a:t>
            </a:r>
            <a:r>
              <a:rPr lang="en-US" altLang="ja-JP" sz="3200" dirty="0" smtClean="0"/>
              <a:t>17382(2010) 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2287" y="2489102"/>
            <a:ext cx="1119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 smtClean="0"/>
              <a:t>②</a:t>
            </a:r>
            <a:r>
              <a:rPr lang="en-US" altLang="ja-JP" sz="3200" dirty="0" err="1"/>
              <a:t>Hongchun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Bao</a:t>
            </a:r>
            <a:r>
              <a:rPr lang="en-US" altLang="ja-JP" sz="3200" dirty="0"/>
              <a:t> and Min </a:t>
            </a:r>
            <a:r>
              <a:rPr lang="en-US" altLang="ja-JP" sz="3200" dirty="0" err="1"/>
              <a:t>Gu</a:t>
            </a:r>
            <a:r>
              <a:rPr lang="en-US" altLang="ja-JP" sz="3200" dirty="0"/>
              <a:t>, “A 0.4-mm-diameter probe for nonlinear </a:t>
            </a:r>
            <a:r>
              <a:rPr lang="en-US" altLang="ja-JP" sz="3200" dirty="0" smtClean="0"/>
              <a:t>optical imaging</a:t>
            </a:r>
            <a:r>
              <a:rPr lang="en-US" altLang="ja-JP" sz="3200" dirty="0"/>
              <a:t>” Vol. 17, No. 12</a:t>
            </a:r>
            <a:r>
              <a:rPr lang="en-US" altLang="ja-JP" sz="3200" dirty="0" smtClean="0"/>
              <a:t>/OPTICS EXPRESS 10098(2009)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287" y="4235333"/>
            <a:ext cx="11197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</a:t>
            </a:r>
            <a:r>
              <a:rPr lang="en-US" altLang="ja-JP" sz="3200" dirty="0" err="1"/>
              <a:t>Yuying</a:t>
            </a:r>
            <a:r>
              <a:rPr lang="en-US" altLang="ja-JP" sz="3200" dirty="0"/>
              <a:t> </a:t>
            </a:r>
            <a:r>
              <a:rPr lang="en-US" altLang="ja-JP" sz="3200" dirty="0" err="1" smtClean="0"/>
              <a:t>Zhanga</a:t>
            </a:r>
            <a:r>
              <a:rPr lang="en-US" altLang="ja-JP" sz="3200" dirty="0" smtClean="0"/>
              <a:t>, Meredith </a:t>
            </a:r>
            <a:r>
              <a:rPr lang="en-US" altLang="ja-JP" sz="3200" dirty="0" err="1" smtClean="0"/>
              <a:t>L.Akinsb,c</a:t>
            </a:r>
            <a:r>
              <a:rPr lang="en-US" altLang="ja-JP" sz="3200" dirty="0" smtClean="0"/>
              <a:t>, </a:t>
            </a:r>
            <a:r>
              <a:rPr lang="en-US" altLang="ja-JP" sz="3200" dirty="0" err="1"/>
              <a:t>Kartikeya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Muraria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Jiefeng</a:t>
            </a:r>
            <a:r>
              <a:rPr lang="en-US" altLang="ja-JP" sz="3200" dirty="0"/>
              <a:t> Xia, Ming-Jun Lid, Katherine </a:t>
            </a:r>
            <a:r>
              <a:rPr lang="en-US" altLang="ja-JP" sz="3200" dirty="0" err="1" smtClean="0"/>
              <a:t>Luby-Phelpse</a:t>
            </a:r>
            <a:r>
              <a:rPr lang="en-US" altLang="ja-JP" sz="3200" dirty="0" smtClean="0"/>
              <a:t>, Mala </a:t>
            </a:r>
            <a:r>
              <a:rPr lang="en-US" altLang="ja-JP" sz="3200" dirty="0"/>
              <a:t>Mahendroob,c,2, and </a:t>
            </a:r>
            <a:r>
              <a:rPr lang="en-US" altLang="ja-JP" sz="3200" dirty="0" err="1"/>
              <a:t>Xingde</a:t>
            </a:r>
            <a:r>
              <a:rPr lang="en-US" altLang="ja-JP" sz="3200" dirty="0"/>
              <a:t> L</a:t>
            </a:r>
            <a:r>
              <a:rPr lang="en-US" altLang="ja-JP" sz="3200" dirty="0" smtClean="0"/>
              <a:t>, “</a:t>
            </a:r>
            <a:r>
              <a:rPr lang="en-US" altLang="ja-JP" sz="3200" dirty="0"/>
              <a:t>A compact fiber-optic SHG scanning </a:t>
            </a:r>
            <a:r>
              <a:rPr lang="en-US" altLang="ja-JP" sz="3200" dirty="0" err="1" smtClean="0"/>
              <a:t>endomicroscope</a:t>
            </a:r>
            <a:r>
              <a:rPr lang="en-US" altLang="ja-JP" sz="3200" dirty="0" smtClean="0"/>
              <a:t> and </a:t>
            </a:r>
            <a:r>
              <a:rPr lang="en-US" altLang="ja-JP" sz="3200" dirty="0"/>
              <a:t>its application to visualize cervical </a:t>
            </a:r>
            <a:r>
              <a:rPr lang="en-US" altLang="ja-JP" sz="3200" dirty="0" smtClean="0"/>
              <a:t>remodeling during </a:t>
            </a:r>
            <a:r>
              <a:rPr lang="en-US" altLang="ja-JP" sz="3200" dirty="0"/>
              <a:t>pregnancy</a:t>
            </a:r>
            <a:r>
              <a:rPr lang="en-US" altLang="ja-JP" sz="3200" dirty="0" smtClean="0"/>
              <a:t>” pnas1121495109(2012)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3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9609" y="145498"/>
            <a:ext cx="11197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 smtClean="0"/>
              <a:t>①</a:t>
            </a:r>
            <a:r>
              <a:rPr lang="en-US" altLang="ja-JP" sz="3200" dirty="0" smtClean="0"/>
              <a:t> </a:t>
            </a:r>
            <a:r>
              <a:rPr lang="en-US" altLang="ja-JP" sz="3200" b="1" dirty="0" smtClean="0"/>
              <a:t>“Miniaturized video-rate </a:t>
            </a:r>
            <a:r>
              <a:rPr lang="en-US" altLang="ja-JP" sz="3200" b="1" dirty="0" err="1" smtClean="0"/>
              <a:t>epi</a:t>
            </a:r>
            <a:r>
              <a:rPr lang="en-US" altLang="ja-JP" sz="3200" b="1" dirty="0" smtClean="0"/>
              <a:t>-third-harmonic-generation fiber-microscope”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344" y="1807491"/>
            <a:ext cx="11037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The mortality from malignancies is still high despite many efforts in the past</a:t>
            </a:r>
            <a:r>
              <a:rPr lang="en-US" altLang="ja-JP" sz="3200" dirty="0" smtClean="0"/>
              <a:t>.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We need definitive diagnosis </a:t>
            </a:r>
            <a:r>
              <a:rPr lang="en-US" altLang="ja-JP" sz="3200" dirty="0"/>
              <a:t>in the early stage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576" y="1270276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Introduction</a:t>
            </a:r>
            <a:endParaRPr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2288" y="3388824"/>
            <a:ext cx="11629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lang="en-US" altLang="ja-JP" sz="2800" dirty="0"/>
              <a:t>provide better optical sectioning capability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/>
              <a:t>be considered as a truly noninvasive modality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lang="en-US" altLang="ja-JP" sz="2800" dirty="0"/>
              <a:t>provide </a:t>
            </a:r>
            <a:r>
              <a:rPr lang="en-US" altLang="ja-JP" sz="2800" i="1" dirty="0"/>
              <a:t>in vivo </a:t>
            </a:r>
            <a:r>
              <a:rPr lang="en-US" altLang="ja-JP" sz="2800" dirty="0"/>
              <a:t>morphological images</a:t>
            </a:r>
            <a:endParaRPr kumimoji="1" lang="en-US" altLang="ja-JP" sz="2800" dirty="0" smtClean="0"/>
          </a:p>
          <a:p>
            <a:r>
              <a:rPr lang="ja-JP" altLang="en-US" sz="3200" dirty="0" smtClean="0"/>
              <a:t>→</a:t>
            </a:r>
            <a:r>
              <a:rPr lang="en-US" altLang="ja-JP" sz="2400" dirty="0" smtClean="0"/>
              <a:t>with </a:t>
            </a:r>
            <a:r>
              <a:rPr lang="en-US" altLang="ja-JP" sz="2400" dirty="0"/>
              <a:t>information including sizes, shapes, </a:t>
            </a:r>
            <a:r>
              <a:rPr lang="en-US" altLang="ja-JP" sz="2400" dirty="0" smtClean="0"/>
              <a:t>distributions </a:t>
            </a:r>
            <a:r>
              <a:rPr lang="en-US" altLang="ja-JP" sz="2400" dirty="0"/>
              <a:t>of basal 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en-US" altLang="ja-JP" sz="2400" dirty="0" smtClean="0"/>
              <a:t>cells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high penetrability </a:t>
            </a:r>
            <a:r>
              <a:rPr lang="en-US" altLang="ja-JP" sz="2400" dirty="0"/>
              <a:t>of ~300μm, a sub-</a:t>
            </a:r>
            <a:r>
              <a:rPr lang="en-US" altLang="ja-JP" sz="2400" dirty="0" err="1"/>
              <a:t>μm</a:t>
            </a:r>
            <a:r>
              <a:rPr lang="en-US" altLang="ja-JP" sz="2400" dirty="0"/>
              <a:t> spatial resolution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406" y="2899169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Harmonic generation </a:t>
            </a:r>
            <a:r>
              <a:rPr lang="en-US" altLang="ja-JP" sz="3200" dirty="0"/>
              <a:t>microscopy </a:t>
            </a:r>
            <a:r>
              <a:rPr lang="en-US" altLang="ja-JP" sz="3200" dirty="0" smtClean="0"/>
              <a:t>can…</a:t>
            </a:r>
            <a:endParaRPr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2288" y="5635593"/>
            <a:ext cx="1114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◎ </a:t>
            </a:r>
            <a:r>
              <a:rPr lang="en-US" altLang="ja-JP" sz="3200" dirty="0" smtClean="0"/>
              <a:t>Besides, the </a:t>
            </a:r>
            <a:r>
              <a:rPr lang="en-US" altLang="ja-JP" sz="3200" dirty="0"/>
              <a:t>movement of red blood cells in capillaries can also </a:t>
            </a:r>
            <a:endParaRPr lang="en-US" altLang="ja-JP" sz="3200" dirty="0" smtClean="0"/>
          </a:p>
          <a:p>
            <a:r>
              <a:rPr lang="ja-JP" altLang="en-US" sz="3200" dirty="0"/>
              <a:t>　 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be </a:t>
            </a:r>
            <a:r>
              <a:rPr lang="en-US" altLang="ja-JP" sz="3200" dirty="0"/>
              <a:t>clearly resolved </a:t>
            </a:r>
            <a:r>
              <a:rPr lang="en-US" altLang="ja-JP" sz="3200" i="1" dirty="0" smtClean="0"/>
              <a:t>in vivo </a:t>
            </a:r>
            <a:r>
              <a:rPr lang="en-US" altLang="ja-JP" sz="3200" dirty="0"/>
              <a:t>by </a:t>
            </a:r>
            <a:r>
              <a:rPr lang="en-US" altLang="ja-JP" sz="3200" dirty="0" err="1"/>
              <a:t>epi</a:t>
            </a:r>
            <a:r>
              <a:rPr lang="en-US" altLang="ja-JP" sz="3200" dirty="0"/>
              <a:t>-THG </a:t>
            </a:r>
            <a:r>
              <a:rPr lang="en-US" altLang="ja-JP" sz="3200" dirty="0" smtClean="0"/>
              <a:t>microscopy.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14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4065" y="275945"/>
            <a:ext cx="151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dirty="0" smtClean="0"/>
              <a:t>Setup: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175431" y="804027"/>
            <a:ext cx="6775555" cy="4324038"/>
            <a:chOff x="3134739" y="1102793"/>
            <a:chExt cx="8587570" cy="490477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4739" y="1102793"/>
              <a:ext cx="6653837" cy="3207134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0697" y="2612291"/>
              <a:ext cx="4091612" cy="3395272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1832759" y="167276"/>
            <a:ext cx="9364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</a:t>
            </a:r>
            <a:r>
              <a:rPr lang="en-US" altLang="ja-JP" sz="2800" dirty="0" smtClean="0"/>
              <a:t>s combined </a:t>
            </a:r>
            <a:r>
              <a:rPr lang="en-US" altLang="ja-JP" sz="2800" dirty="0"/>
              <a:t>the fiber-based light source, </a:t>
            </a:r>
            <a:r>
              <a:rPr lang="en-US" altLang="ja-JP" sz="2800" dirty="0" smtClean="0"/>
              <a:t>the MEMS </a:t>
            </a:r>
            <a:r>
              <a:rPr lang="en-US" altLang="ja-JP" sz="2800" dirty="0"/>
              <a:t>mirror, and the miniaturized </a:t>
            </a:r>
            <a:r>
              <a:rPr lang="en-US" altLang="ja-JP" sz="2800" dirty="0" smtClean="0"/>
              <a:t>probe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065" y="1314282"/>
            <a:ext cx="4752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MEMS mirror and </a:t>
            </a:r>
            <a:endParaRPr lang="en-US" altLang="ja-JP" sz="2800" dirty="0" smtClean="0"/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he designed </a:t>
            </a:r>
            <a:r>
              <a:rPr lang="en-US" altLang="ja-JP" sz="2800" dirty="0"/>
              <a:t>relay-lens </a:t>
            </a:r>
            <a:r>
              <a:rPr lang="en-US" altLang="ja-JP" sz="2800" dirty="0" smtClean="0"/>
              <a:t>set 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003" y="2251583"/>
            <a:ext cx="578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(anti-reflection </a:t>
            </a:r>
            <a:r>
              <a:rPr lang="en-US" altLang="ja-JP" dirty="0"/>
              <a:t>coated around the wavelength of 1250 </a:t>
            </a:r>
            <a:r>
              <a:rPr lang="en-US" altLang="ja-JP" dirty="0" smtClean="0"/>
              <a:t>nm)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4065" y="2751695"/>
            <a:ext cx="5049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scanning beam was focused on the sample by a 1.2NA </a:t>
            </a:r>
            <a:r>
              <a:rPr lang="en-US" altLang="ja-JP" sz="2800" dirty="0" smtClean="0"/>
              <a:t>60X water </a:t>
            </a:r>
            <a:r>
              <a:rPr lang="en-US" altLang="ja-JP" sz="2800" dirty="0"/>
              <a:t>immersion objective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065" y="4284578"/>
            <a:ext cx="722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generated SHG and THG </a:t>
            </a:r>
            <a:r>
              <a:rPr lang="en-US" altLang="ja-JP" sz="2800" dirty="0" smtClean="0"/>
              <a:t>signals </a:t>
            </a:r>
            <a:r>
              <a:rPr lang="en-US" altLang="ja-JP" sz="2800" dirty="0"/>
              <a:t>coupled into </a:t>
            </a:r>
            <a:r>
              <a:rPr lang="en-US" altLang="ja-JP" sz="2800" dirty="0" smtClean="0"/>
              <a:t>a multimode </a:t>
            </a:r>
            <a:r>
              <a:rPr lang="en-US" altLang="ja-JP" sz="2800" dirty="0"/>
              <a:t>fiber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065" y="5315812"/>
            <a:ext cx="1105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whole module (including the mounting) was designed to be within 3cm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3429" y="5996655"/>
            <a:ext cx="953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compact enough for </a:t>
            </a:r>
            <a:r>
              <a:rPr lang="en-US" altLang="ja-JP" sz="2800" i="1" dirty="0"/>
              <a:t>in vivo </a:t>
            </a:r>
            <a:r>
              <a:rPr lang="en-US" altLang="ja-JP" sz="2800" dirty="0"/>
              <a:t>hand-held human skin </a:t>
            </a:r>
            <a:r>
              <a:rPr lang="en-US" altLang="ja-JP" sz="2800" dirty="0" smtClean="0"/>
              <a:t>observation !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068946" y="5996655"/>
            <a:ext cx="9690760" cy="52322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01" y="1315991"/>
            <a:ext cx="5673078" cy="45825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57590" y="399206"/>
            <a:ext cx="1119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MEMS scanning scheme</a:t>
            </a:r>
            <a:endParaRPr lang="en-US" altLang="ja-JP" sz="32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68224" y="5898539"/>
            <a:ext cx="46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Fig. 1. The counts of sampling points per pixel in a frame trigger period.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530" y="1315991"/>
            <a:ext cx="5551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scanning </a:t>
            </a:r>
            <a:r>
              <a:rPr lang="en-US" altLang="ja-JP" sz="2800" dirty="0"/>
              <a:t>frequencies </a:t>
            </a:r>
            <a:r>
              <a:rPr lang="en-US" altLang="ja-JP" sz="2800" dirty="0" smtClean="0"/>
              <a:t>is</a:t>
            </a:r>
          </a:p>
          <a:p>
            <a:r>
              <a:rPr lang="en-US" altLang="ja-JP" sz="2800" i="1" dirty="0" err="1" smtClean="0"/>
              <a:t>Fx</a:t>
            </a:r>
            <a:r>
              <a:rPr lang="en-US" altLang="ja-JP" sz="2800" dirty="0" smtClean="0"/>
              <a:t>=16.41 </a:t>
            </a:r>
            <a:r>
              <a:rPr lang="en-US" altLang="ja-JP" sz="2800" dirty="0"/>
              <a:t>kHz and </a:t>
            </a:r>
            <a:r>
              <a:rPr lang="en-US" altLang="ja-JP" sz="2800" i="1" dirty="0" err="1"/>
              <a:t>fy</a:t>
            </a:r>
            <a:r>
              <a:rPr lang="en-US" altLang="ja-JP" sz="2800" dirty="0"/>
              <a:t>=1.71 </a:t>
            </a:r>
            <a:r>
              <a:rPr lang="en-US" altLang="ja-JP" sz="2800" dirty="0" smtClean="0"/>
              <a:t>kHz</a:t>
            </a:r>
          </a:p>
          <a:p>
            <a:endParaRPr lang="en-US" altLang="ja-JP" sz="2800" dirty="0"/>
          </a:p>
          <a:p>
            <a:r>
              <a:rPr lang="en-US" altLang="ja-JP" sz="2800" dirty="0"/>
              <a:t>laser beam was </a:t>
            </a:r>
            <a:r>
              <a:rPr lang="en-US" altLang="ja-JP" sz="2800" dirty="0" smtClean="0"/>
              <a:t>deflected </a:t>
            </a:r>
            <a:r>
              <a:rPr lang="en-US" altLang="ja-JP" sz="2800" dirty="0"/>
              <a:t>by </a:t>
            </a:r>
            <a:endParaRPr lang="en-US" altLang="ja-JP" sz="2800" dirty="0" smtClean="0"/>
          </a:p>
          <a:p>
            <a:r>
              <a:rPr lang="en-US" altLang="ja-JP" sz="2800" dirty="0" smtClean="0"/>
              <a:t>19 </a:t>
            </a:r>
            <a:r>
              <a:rPr lang="en-US" altLang="ja-JP" sz="2800" dirty="0"/>
              <a:t>degrees in the x axis, the </a:t>
            </a:r>
            <a:r>
              <a:rPr lang="en-US" altLang="ja-JP" sz="2800" dirty="0" smtClean="0"/>
              <a:t>fast axis</a:t>
            </a:r>
            <a:r>
              <a:rPr lang="en-US" altLang="ja-JP" sz="2800" dirty="0"/>
              <a:t>, and by 15 degrees in the y axis, the slow </a:t>
            </a:r>
            <a:r>
              <a:rPr lang="en-US" altLang="ja-JP" sz="2800" dirty="0" smtClean="0"/>
              <a:t>axis</a:t>
            </a:r>
          </a:p>
          <a:p>
            <a:endParaRPr lang="en-US" altLang="ja-JP" sz="2800" dirty="0"/>
          </a:p>
          <a:p>
            <a:r>
              <a:rPr lang="en-US" altLang="ja-JP" sz="2800" dirty="0"/>
              <a:t>512×512-pixel image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2944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38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0603" y="1140886"/>
            <a:ext cx="4159228" cy="41592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8" y="1181830"/>
            <a:ext cx="7287550" cy="33891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700604" y="5300114"/>
            <a:ext cx="4282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movie showing the </a:t>
            </a:r>
            <a:r>
              <a:rPr lang="en-US" altLang="ja-JP" b="1" i="1" dirty="0"/>
              <a:t>in vivo </a:t>
            </a:r>
            <a:r>
              <a:rPr lang="en-US" altLang="ja-JP" b="1" dirty="0"/>
              <a:t>blood flow with a speed of ~300 </a:t>
            </a:r>
            <a:r>
              <a:rPr lang="en-US" altLang="ja-JP" b="1" dirty="0" err="1" smtClean="0"/>
              <a:t>μm</a:t>
            </a:r>
            <a:r>
              <a:rPr lang="en-US" altLang="ja-JP" b="1" dirty="0" smtClean="0"/>
              <a:t>/s</a:t>
            </a:r>
          </a:p>
          <a:p>
            <a:r>
              <a:rPr lang="en-US" altLang="ja-JP" dirty="0"/>
              <a:t>Image size: 100μm×70μm. Scale bar: 20 </a:t>
            </a:r>
            <a:r>
              <a:rPr lang="en-US" altLang="ja-JP" dirty="0" err="1"/>
              <a:t>μm</a:t>
            </a:r>
            <a:r>
              <a:rPr lang="en-US" altLang="ja-JP" dirty="0"/>
              <a:t>. </a:t>
            </a:r>
            <a:r>
              <a:rPr lang="en-US" altLang="ja-JP" dirty="0" smtClean="0"/>
              <a:t>Actual size </a:t>
            </a:r>
            <a:r>
              <a:rPr lang="en-US" altLang="ja-JP" dirty="0"/>
              <a:t>of the recorded movie: 512×512 pixels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012" y="4542704"/>
            <a:ext cx="7192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/>
              <a:t>In vivo </a:t>
            </a:r>
            <a:r>
              <a:rPr lang="en-US" altLang="ja-JP" b="1" dirty="0"/>
              <a:t>horizontal-sectioned </a:t>
            </a:r>
            <a:r>
              <a:rPr lang="en-US" altLang="ja-JP" b="1" dirty="0" err="1"/>
              <a:t>epi</a:t>
            </a:r>
            <a:r>
              <a:rPr lang="en-US" altLang="ja-JP" b="1" dirty="0"/>
              <a:t>-THG and </a:t>
            </a:r>
            <a:r>
              <a:rPr lang="en-US" altLang="ja-JP" b="1" dirty="0" err="1"/>
              <a:t>epi</a:t>
            </a:r>
            <a:r>
              <a:rPr lang="en-US" altLang="ja-JP" b="1" dirty="0"/>
              <a:t>-SHG images of Asian </a:t>
            </a:r>
            <a:r>
              <a:rPr lang="en-US" altLang="ja-JP" b="1" dirty="0" err="1"/>
              <a:t>forearn</a:t>
            </a:r>
            <a:r>
              <a:rPr lang="en-US" altLang="ja-JP" b="1" dirty="0"/>
              <a:t> skin </a:t>
            </a:r>
            <a:r>
              <a:rPr lang="en-US" altLang="ja-JP" b="1" dirty="0" smtClean="0"/>
              <a:t>in different layers</a:t>
            </a:r>
          </a:p>
          <a:p>
            <a:r>
              <a:rPr lang="en-US" altLang="ja-JP" dirty="0"/>
              <a:t>In the epidermis, the morphology of (a) the </a:t>
            </a:r>
            <a:r>
              <a:rPr lang="en-US" altLang="ja-JP" i="1" dirty="0"/>
              <a:t>stratum </a:t>
            </a:r>
            <a:r>
              <a:rPr lang="en-US" altLang="ja-JP" i="1" dirty="0" err="1"/>
              <a:t>corneum</a:t>
            </a:r>
            <a:r>
              <a:rPr lang="en-US" altLang="ja-JP" dirty="0"/>
              <a:t>, (b) the </a:t>
            </a:r>
            <a:r>
              <a:rPr lang="en-US" altLang="ja-JP" i="1" dirty="0" smtClean="0"/>
              <a:t>stratum </a:t>
            </a:r>
            <a:r>
              <a:rPr lang="en-US" altLang="ja-JP" i="1" dirty="0" err="1" smtClean="0"/>
              <a:t>spinosum</a:t>
            </a:r>
            <a:r>
              <a:rPr lang="en-US" altLang="ja-JP" dirty="0"/>
              <a:t>, (c) the upper section and (d) the deeper section of the </a:t>
            </a:r>
            <a:r>
              <a:rPr lang="en-US" altLang="ja-JP" i="1" dirty="0"/>
              <a:t>stratum </a:t>
            </a:r>
            <a:r>
              <a:rPr lang="en-US" altLang="ja-JP" i="1" dirty="0" err="1" smtClean="0"/>
              <a:t>basale</a:t>
            </a:r>
            <a:r>
              <a:rPr lang="en-US" altLang="ja-JP" i="1" dirty="0" smtClean="0"/>
              <a:t> </a:t>
            </a:r>
            <a:r>
              <a:rPr lang="en-US" altLang="ja-JP" dirty="0"/>
              <a:t>(</a:t>
            </a:r>
            <a:r>
              <a:rPr lang="en-US" altLang="ja-JP" dirty="0" err="1" smtClean="0"/>
              <a:t>epi</a:t>
            </a:r>
            <a:r>
              <a:rPr lang="en-US" altLang="ja-JP" dirty="0" smtClean="0"/>
              <a:t>-THG), (</a:t>
            </a:r>
            <a:r>
              <a:rPr lang="en-US" altLang="ja-JP" dirty="0"/>
              <a:t>e) and (f) the collagenous distribution in the dermis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epi</a:t>
            </a:r>
            <a:r>
              <a:rPr lang="en-US" altLang="ja-JP" dirty="0" smtClean="0"/>
              <a:t>-SHG) Yellow</a:t>
            </a:r>
            <a:r>
              <a:rPr lang="en-US" altLang="ja-JP" dirty="0"/>
              <a:t>: THG; </a:t>
            </a:r>
            <a:r>
              <a:rPr lang="en-US" altLang="ja-JP" dirty="0" smtClean="0"/>
              <a:t>Green</a:t>
            </a:r>
          </a:p>
          <a:p>
            <a:r>
              <a:rPr lang="en-US" altLang="ja-JP" dirty="0" smtClean="0"/>
              <a:t> SHG Image size </a:t>
            </a:r>
            <a:r>
              <a:rPr lang="en-US" altLang="ja-JP" dirty="0"/>
              <a:t>100μm×70μm. The integration time of each image</a:t>
            </a:r>
          </a:p>
          <a:p>
            <a:r>
              <a:rPr lang="en-US" altLang="ja-JP" dirty="0"/>
              <a:t>except (b) is 0.33 second and 2 second in (b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754" y="259308"/>
            <a:ext cx="906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/>
              <a:t>In vivo </a:t>
            </a:r>
            <a:r>
              <a:rPr lang="en-US" altLang="ja-JP" sz="3200" dirty="0"/>
              <a:t>optical harmonics biopsy of human skin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62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4521" y="220993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 summary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5929" y="3533052"/>
            <a:ext cx="1097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/>
              <a:t>T</a:t>
            </a:r>
            <a:r>
              <a:rPr lang="en-US" altLang="ja-JP" sz="3200" dirty="0" smtClean="0"/>
              <a:t>his miniaturized </a:t>
            </a:r>
            <a:r>
              <a:rPr lang="en-US" altLang="ja-JP" sz="3200" dirty="0"/>
              <a:t>system was compact enough for the least </a:t>
            </a:r>
            <a:r>
              <a:rPr lang="en-US" altLang="ja-JP" sz="3200" dirty="0" smtClean="0"/>
              <a:t> </a:t>
            </a:r>
          </a:p>
          <a:p>
            <a:r>
              <a:rPr lang="en-US" altLang="ja-JP" sz="3200" dirty="0"/>
              <a:t> 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invasive hand-held clinical </a:t>
            </a:r>
            <a:r>
              <a:rPr lang="en-US" altLang="ja-JP" sz="3200" dirty="0"/>
              <a:t>use.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5930" y="1446135"/>
            <a:ext cx="9996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/>
              <a:t>T</a:t>
            </a:r>
            <a:r>
              <a:rPr lang="en-US" altLang="ja-JP" sz="3200" dirty="0" smtClean="0"/>
              <a:t>he </a:t>
            </a:r>
            <a:r>
              <a:rPr lang="en-US" altLang="ja-JP" sz="3200" dirty="0"/>
              <a:t>first-ever miniaturized </a:t>
            </a:r>
            <a:r>
              <a:rPr lang="en-US" altLang="ja-JP" sz="3200" dirty="0" err="1"/>
              <a:t>epi</a:t>
            </a:r>
            <a:r>
              <a:rPr lang="en-US" altLang="ja-JP" sz="3200" dirty="0"/>
              <a:t>-THG fiber-microscope with 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a submicron spatial </a:t>
            </a:r>
            <a:r>
              <a:rPr lang="en-US" altLang="ja-JP" sz="3200" dirty="0"/>
              <a:t>resolution and a video frame rate was 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demonstrated </a:t>
            </a:r>
            <a:r>
              <a:rPr lang="en-US" altLang="ja-JP" sz="3200" dirty="0"/>
              <a:t>for in vivo </a:t>
            </a:r>
            <a:r>
              <a:rPr lang="en-US" altLang="ja-JP" sz="3200" dirty="0" smtClean="0"/>
              <a:t>optical harmonics </a:t>
            </a:r>
            <a:r>
              <a:rPr lang="en-US" altLang="ja-JP" sz="3200" dirty="0"/>
              <a:t>biopsy.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88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3399</TotalTime>
  <Words>1486</Words>
  <Application>Microsoft Office PowerPoint</Application>
  <PresentationFormat>ワイド画面</PresentationFormat>
  <Paragraphs>128</Paragraphs>
  <Slides>20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Atsuta</dc:creator>
  <cp:lastModifiedBy>Atsuta</cp:lastModifiedBy>
  <cp:revision>53</cp:revision>
  <cp:lastPrinted>2014-08-04T09:24:58Z</cp:lastPrinted>
  <dcterms:created xsi:type="dcterms:W3CDTF">2014-06-02T07:17:28Z</dcterms:created>
  <dcterms:modified xsi:type="dcterms:W3CDTF">2014-08-04T11:02:11Z</dcterms:modified>
</cp:coreProperties>
</file>