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85" r:id="rId3"/>
    <p:sldId id="259" r:id="rId4"/>
    <p:sldId id="264" r:id="rId5"/>
    <p:sldId id="265" r:id="rId6"/>
    <p:sldId id="274" r:id="rId7"/>
    <p:sldId id="267" r:id="rId8"/>
    <p:sldId id="268" r:id="rId9"/>
    <p:sldId id="275" r:id="rId10"/>
    <p:sldId id="272" r:id="rId11"/>
    <p:sldId id="269" r:id="rId12"/>
    <p:sldId id="270" r:id="rId13"/>
    <p:sldId id="271" r:id="rId14"/>
    <p:sldId id="277" r:id="rId15"/>
    <p:sldId id="279" r:id="rId16"/>
    <p:sldId id="278" r:id="rId17"/>
    <p:sldId id="280" r:id="rId18"/>
    <p:sldId id="282" r:id="rId19"/>
    <p:sldId id="283" r:id="rId20"/>
    <p:sldId id="284" r:id="rId2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771" autoAdjust="0"/>
  </p:normalViewPr>
  <p:slideViewPr>
    <p:cSldViewPr snapToGrid="0" snapToObjects="1">
      <p:cViewPr>
        <p:scale>
          <a:sx n="59" d="100"/>
          <a:sy n="59" d="100"/>
        </p:scale>
        <p:origin x="-704" y="-6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8EF23-AD81-A240-9E6B-449A452B1B4B}" type="datetimeFigureOut">
              <a:rPr kumimoji="1" lang="ja-JP" altLang="en-US" smtClean="0"/>
              <a:t>2014/05/21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365E42-1050-9E4D-B74F-7EF076D1C988}" type="slidenum">
              <a:rPr kumimoji="1" lang="ja-JP" altLang="en-US" smtClean="0"/>
              <a:t>‹#›</a:t>
            </a:fld>
            <a:endParaRPr kumimoji="1" lang="ja-JP" altLang="en-US"/>
          </a:p>
        </p:txBody>
      </p:sp>
    </p:spTree>
    <p:extLst>
      <p:ext uri="{BB962C8B-B14F-4D97-AF65-F5344CB8AC3E}">
        <p14:creationId xmlns:p14="http://schemas.microsoft.com/office/powerpoint/2010/main" val="370413781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pPr eaLnBrk="1" hangingPunct="1">
              <a:spcBef>
                <a:spcPct val="0"/>
              </a:spcBef>
            </a:pPr>
            <a:r>
              <a:rPr lang="ja-JP" altLang="en-US">
                <a:cs typeface="ＭＳ Ｐゴシック" charset="-128"/>
              </a:rPr>
              <a:t>近年，生体組織のイメージングツールとして，非線形光学顕微鏡が注目されております．本手法では非線形光学効果を利用しますので，光子密度の高い焦点近傍でのみ試料と作用します．また，生体組織内での吸収，散乱が小さい波長域に位置する近赤外光を光源に利用しております．そのため</a:t>
            </a:r>
            <a:r>
              <a:rPr lang="en-US" altLang="ja-JP">
                <a:cs typeface="ＭＳ Ｐゴシック" charset="-128"/>
              </a:rPr>
              <a:t>〜</a:t>
            </a:r>
            <a:r>
              <a:rPr lang="ja-JP" altLang="en-US">
                <a:cs typeface="ＭＳ Ｐゴシック" charset="-128"/>
              </a:rPr>
              <a:t>を持っております．</a:t>
            </a:r>
            <a:endParaRPr lang="en-US">
              <a:ea typeface="ＭＳ Ｐゴシック" charset="-128"/>
              <a:cs typeface="ＭＳ Ｐゴシック" charset="-128"/>
            </a:endParaRPr>
          </a:p>
        </p:txBody>
      </p:sp>
      <p:sp>
        <p:nvSpPr>
          <p:cNvPr id="18435" name="Slide Number Placeholder 3"/>
          <p:cNvSpPr>
            <a:spLocks noGrp="1"/>
          </p:cNvSpPr>
          <p:nvPr>
            <p:ph type="sldNum" sz="quarter" idx="5"/>
          </p:nvPr>
        </p:nvSpPr>
        <p:spPr bwMode="auto">
          <a:noFill/>
          <a:ln>
            <a:miter lim="800000"/>
            <a:headEnd/>
            <a:tailEnd/>
          </a:ln>
        </p:spPr>
        <p:txBody>
          <a:bodyPr/>
          <a:lstStyle/>
          <a:p>
            <a:fld id="{6436ABA5-9FBB-284A-B2C2-89DAEBE04F3B}" type="slidenum">
              <a:rPr lang="ja-JP" altLang="en-US"/>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F4E67AD-339D-C842-9013-56EF428BE26F}" type="datetimeFigureOut">
              <a:rPr kumimoji="1" lang="ja-JP" altLang="en-US" smtClean="0"/>
              <a:t>2014/05/21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AD4E92-14C2-554B-880D-F65A8353966F}" type="slidenum">
              <a:rPr kumimoji="1" lang="ja-JP" altLang="en-US" smtClean="0"/>
              <a:t>‹#›</a:t>
            </a:fld>
            <a:endParaRPr kumimoji="1" lang="ja-JP" altLang="en-US"/>
          </a:p>
        </p:txBody>
      </p:sp>
    </p:spTree>
    <p:extLst>
      <p:ext uri="{BB962C8B-B14F-4D97-AF65-F5344CB8AC3E}">
        <p14:creationId xmlns:p14="http://schemas.microsoft.com/office/powerpoint/2010/main" val="3147627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4E67AD-339D-C842-9013-56EF428BE26F}" type="datetimeFigureOut">
              <a:rPr kumimoji="1" lang="ja-JP" altLang="en-US" smtClean="0"/>
              <a:t>2014/05/21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AD4E92-14C2-554B-880D-F65A8353966F}" type="slidenum">
              <a:rPr kumimoji="1" lang="ja-JP" altLang="en-US" smtClean="0"/>
              <a:t>‹#›</a:t>
            </a:fld>
            <a:endParaRPr kumimoji="1" lang="ja-JP" altLang="en-US"/>
          </a:p>
        </p:txBody>
      </p:sp>
    </p:spTree>
    <p:extLst>
      <p:ext uri="{BB962C8B-B14F-4D97-AF65-F5344CB8AC3E}">
        <p14:creationId xmlns:p14="http://schemas.microsoft.com/office/powerpoint/2010/main" val="471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4E67AD-339D-C842-9013-56EF428BE26F}" type="datetimeFigureOut">
              <a:rPr kumimoji="1" lang="ja-JP" altLang="en-US" smtClean="0"/>
              <a:t>2014/05/21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AD4E92-14C2-554B-880D-F65A8353966F}" type="slidenum">
              <a:rPr kumimoji="1" lang="ja-JP" altLang="en-US" smtClean="0"/>
              <a:t>‹#›</a:t>
            </a:fld>
            <a:endParaRPr kumimoji="1" lang="ja-JP" altLang="en-US"/>
          </a:p>
        </p:txBody>
      </p:sp>
    </p:spTree>
    <p:extLst>
      <p:ext uri="{BB962C8B-B14F-4D97-AF65-F5344CB8AC3E}">
        <p14:creationId xmlns:p14="http://schemas.microsoft.com/office/powerpoint/2010/main" val="377991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4E67AD-339D-C842-9013-56EF428BE26F}" type="datetimeFigureOut">
              <a:rPr kumimoji="1" lang="ja-JP" altLang="en-US" smtClean="0"/>
              <a:t>2014/05/21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AD4E92-14C2-554B-880D-F65A8353966F}" type="slidenum">
              <a:rPr kumimoji="1" lang="ja-JP" altLang="en-US" smtClean="0"/>
              <a:t>‹#›</a:t>
            </a:fld>
            <a:endParaRPr kumimoji="1" lang="ja-JP" altLang="en-US"/>
          </a:p>
        </p:txBody>
      </p:sp>
    </p:spTree>
    <p:extLst>
      <p:ext uri="{BB962C8B-B14F-4D97-AF65-F5344CB8AC3E}">
        <p14:creationId xmlns:p14="http://schemas.microsoft.com/office/powerpoint/2010/main" val="410439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F4E67AD-339D-C842-9013-56EF428BE26F}" type="datetimeFigureOut">
              <a:rPr kumimoji="1" lang="ja-JP" altLang="en-US" smtClean="0"/>
              <a:t>2014/05/21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AD4E92-14C2-554B-880D-F65A8353966F}" type="slidenum">
              <a:rPr kumimoji="1" lang="ja-JP" altLang="en-US" smtClean="0"/>
              <a:t>‹#›</a:t>
            </a:fld>
            <a:endParaRPr kumimoji="1" lang="ja-JP" altLang="en-US"/>
          </a:p>
        </p:txBody>
      </p:sp>
    </p:spTree>
    <p:extLst>
      <p:ext uri="{BB962C8B-B14F-4D97-AF65-F5344CB8AC3E}">
        <p14:creationId xmlns:p14="http://schemas.microsoft.com/office/powerpoint/2010/main" val="156153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4E67AD-339D-C842-9013-56EF428BE26F}" type="datetimeFigureOut">
              <a:rPr kumimoji="1" lang="ja-JP" altLang="en-US" smtClean="0"/>
              <a:t>2014/05/21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AD4E92-14C2-554B-880D-F65A8353966F}" type="slidenum">
              <a:rPr kumimoji="1" lang="ja-JP" altLang="en-US" smtClean="0"/>
              <a:t>‹#›</a:t>
            </a:fld>
            <a:endParaRPr kumimoji="1" lang="ja-JP" altLang="en-US"/>
          </a:p>
        </p:txBody>
      </p:sp>
    </p:spTree>
    <p:extLst>
      <p:ext uri="{BB962C8B-B14F-4D97-AF65-F5344CB8AC3E}">
        <p14:creationId xmlns:p14="http://schemas.microsoft.com/office/powerpoint/2010/main" val="49956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F4E67AD-339D-C842-9013-56EF428BE26F}" type="datetimeFigureOut">
              <a:rPr kumimoji="1" lang="ja-JP" altLang="en-US" smtClean="0"/>
              <a:t>2014/05/21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1AD4E92-14C2-554B-880D-F65A8353966F}" type="slidenum">
              <a:rPr kumimoji="1" lang="ja-JP" altLang="en-US" smtClean="0"/>
              <a:t>‹#›</a:t>
            </a:fld>
            <a:endParaRPr kumimoji="1" lang="ja-JP" altLang="en-US"/>
          </a:p>
        </p:txBody>
      </p:sp>
    </p:spTree>
    <p:extLst>
      <p:ext uri="{BB962C8B-B14F-4D97-AF65-F5344CB8AC3E}">
        <p14:creationId xmlns:p14="http://schemas.microsoft.com/office/powerpoint/2010/main" val="123995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F4E67AD-339D-C842-9013-56EF428BE26F}" type="datetimeFigureOut">
              <a:rPr kumimoji="1" lang="ja-JP" altLang="en-US" smtClean="0"/>
              <a:t>2014/05/21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1AD4E92-14C2-554B-880D-F65A8353966F}" type="slidenum">
              <a:rPr kumimoji="1" lang="ja-JP" altLang="en-US" smtClean="0"/>
              <a:t>‹#›</a:t>
            </a:fld>
            <a:endParaRPr kumimoji="1" lang="ja-JP" altLang="en-US"/>
          </a:p>
        </p:txBody>
      </p:sp>
    </p:spTree>
    <p:extLst>
      <p:ext uri="{BB962C8B-B14F-4D97-AF65-F5344CB8AC3E}">
        <p14:creationId xmlns:p14="http://schemas.microsoft.com/office/powerpoint/2010/main" val="293890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F4E67AD-339D-C842-9013-56EF428BE26F}" type="datetimeFigureOut">
              <a:rPr kumimoji="1" lang="ja-JP" altLang="en-US" smtClean="0"/>
              <a:t>2014/05/21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1AD4E92-14C2-554B-880D-F65A8353966F}" type="slidenum">
              <a:rPr kumimoji="1" lang="ja-JP" altLang="en-US" smtClean="0"/>
              <a:t>‹#›</a:t>
            </a:fld>
            <a:endParaRPr kumimoji="1" lang="ja-JP" altLang="en-US"/>
          </a:p>
        </p:txBody>
      </p:sp>
    </p:spTree>
    <p:extLst>
      <p:ext uri="{BB962C8B-B14F-4D97-AF65-F5344CB8AC3E}">
        <p14:creationId xmlns:p14="http://schemas.microsoft.com/office/powerpoint/2010/main" val="97580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F4E67AD-339D-C842-9013-56EF428BE26F}" type="datetimeFigureOut">
              <a:rPr kumimoji="1" lang="ja-JP" altLang="en-US" smtClean="0"/>
              <a:t>2014/05/21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AD4E92-14C2-554B-880D-F65A8353966F}" type="slidenum">
              <a:rPr kumimoji="1" lang="ja-JP" altLang="en-US" smtClean="0"/>
              <a:t>‹#›</a:t>
            </a:fld>
            <a:endParaRPr kumimoji="1" lang="ja-JP" altLang="en-US"/>
          </a:p>
        </p:txBody>
      </p:sp>
    </p:spTree>
    <p:extLst>
      <p:ext uri="{BB962C8B-B14F-4D97-AF65-F5344CB8AC3E}">
        <p14:creationId xmlns:p14="http://schemas.microsoft.com/office/powerpoint/2010/main" val="215797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F4E67AD-339D-C842-9013-56EF428BE26F}" type="datetimeFigureOut">
              <a:rPr kumimoji="1" lang="ja-JP" altLang="en-US" smtClean="0"/>
              <a:t>2014/05/21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AD4E92-14C2-554B-880D-F65A8353966F}" type="slidenum">
              <a:rPr kumimoji="1" lang="ja-JP" altLang="en-US" smtClean="0"/>
              <a:t>‹#›</a:t>
            </a:fld>
            <a:endParaRPr kumimoji="1" lang="ja-JP" altLang="en-US"/>
          </a:p>
        </p:txBody>
      </p:sp>
    </p:spTree>
    <p:extLst>
      <p:ext uri="{BB962C8B-B14F-4D97-AF65-F5344CB8AC3E}">
        <p14:creationId xmlns:p14="http://schemas.microsoft.com/office/powerpoint/2010/main" val="9653196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E67AD-339D-C842-9013-56EF428BE26F}" type="datetimeFigureOut">
              <a:rPr kumimoji="1" lang="ja-JP" altLang="en-US" smtClean="0"/>
              <a:t>2014/05/21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D4E92-14C2-554B-880D-F65A8353966F}" type="slidenum">
              <a:rPr kumimoji="1" lang="ja-JP" altLang="en-US" smtClean="0"/>
              <a:t>‹#›</a:t>
            </a:fld>
            <a:endParaRPr kumimoji="1" lang="ja-JP" altLang="en-US"/>
          </a:p>
        </p:txBody>
      </p:sp>
    </p:spTree>
    <p:extLst>
      <p:ext uri="{BB962C8B-B14F-4D97-AF65-F5344CB8AC3E}">
        <p14:creationId xmlns:p14="http://schemas.microsoft.com/office/powerpoint/2010/main" val="2930351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image" Target="../media/image5.png"/><Relationship Id="rId7"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png"/><Relationship Id="rId5" Type="http://schemas.openxmlformats.org/officeDocument/2006/relationships/image" Target="../media/image9.png"/><Relationship Id="rId1" Type="http://schemas.microsoft.com/office/2007/relationships/media" Target="../media/media1.mov"/><Relationship Id="rId2" Type="http://schemas.openxmlformats.org/officeDocument/2006/relationships/video" Target="../media/media1.mo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en-US" altLang="ja-JP" dirty="0" smtClean="0"/>
              <a:t>H26 journal seminar </a:t>
            </a:r>
            <a:br>
              <a:rPr lang="en-US" altLang="ja-JP" dirty="0" smtClean="0"/>
            </a:br>
            <a:r>
              <a:rPr lang="en-US" altLang="ja-JP" dirty="0" smtClean="0"/>
              <a:t/>
            </a:r>
            <a:br>
              <a:rPr lang="en-US" altLang="ja-JP" dirty="0" smtClean="0"/>
            </a:br>
            <a:r>
              <a:rPr lang="en-US" altLang="ja-JP" dirty="0" smtClean="0"/>
              <a:t>Current topic of </a:t>
            </a:r>
            <a:br>
              <a:rPr lang="en-US" altLang="ja-JP" dirty="0" smtClean="0"/>
            </a:br>
            <a:r>
              <a:rPr lang="en-US" altLang="ja-JP" dirty="0" smtClean="0"/>
              <a:t>Nonlinear optical microscopy </a:t>
            </a:r>
            <a:endParaRPr lang="ja-JP" altLang="en-US" dirty="0"/>
          </a:p>
        </p:txBody>
      </p:sp>
      <p:sp>
        <p:nvSpPr>
          <p:cNvPr id="3" name="サブタイトル 2"/>
          <p:cNvSpPr>
            <a:spLocks noGrp="1"/>
          </p:cNvSpPr>
          <p:nvPr>
            <p:ph type="subTitle" idx="1"/>
          </p:nvPr>
        </p:nvSpPr>
        <p:spPr>
          <a:xfrm>
            <a:off x="1505285" y="4447673"/>
            <a:ext cx="6400800" cy="1752600"/>
          </a:xfrm>
        </p:spPr>
        <p:txBody>
          <a:bodyPr/>
          <a:lstStyle/>
          <a:p>
            <a:r>
              <a:rPr lang="ja-JP" altLang="en-US" dirty="0" smtClean="0"/>
              <a:t>　</a:t>
            </a:r>
            <a:r>
              <a:rPr lang="en-US" altLang="ja-JP" dirty="0"/>
              <a:t>5</a:t>
            </a:r>
            <a:r>
              <a:rPr lang="en-US" altLang="ja-JP" dirty="0" smtClean="0"/>
              <a:t>/20</a:t>
            </a:r>
            <a:r>
              <a:rPr lang="ja-JP" altLang="en-US" dirty="0" smtClean="0"/>
              <a:t>　</a:t>
            </a:r>
            <a:r>
              <a:rPr lang="en-US" altLang="ja-JP" dirty="0" err="1" smtClean="0"/>
              <a:t>Hase</a:t>
            </a:r>
            <a:endParaRPr lang="ja-JP" altLang="en-US" dirty="0"/>
          </a:p>
        </p:txBody>
      </p:sp>
    </p:spTree>
    <p:extLst>
      <p:ext uri="{BB962C8B-B14F-4D97-AF65-F5344CB8AC3E}">
        <p14:creationId xmlns:p14="http://schemas.microsoft.com/office/powerpoint/2010/main" val="12474543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8779"/>
            <a:ext cx="9144000" cy="1143000"/>
          </a:xfrm>
        </p:spPr>
        <p:txBody>
          <a:bodyPr>
            <a:noAutofit/>
          </a:bodyPr>
          <a:lstStyle/>
          <a:p>
            <a:r>
              <a:rPr lang="en-US" altLang="ja-JP" sz="3200" dirty="0" smtClean="0">
                <a:latin typeface="Times New Roman"/>
                <a:cs typeface="Times New Roman"/>
              </a:rPr>
              <a:t>②</a:t>
            </a:r>
            <a:r>
              <a:rPr lang="en-US" altLang="ja-JP" sz="3200" dirty="0" smtClean="0"/>
              <a:t>In vivo three-photon microscopy of subcortical structures within an intact mouse brain</a:t>
            </a:r>
            <a:endParaRPr kumimoji="1" lang="ja-JP" altLang="en-US" sz="3200" dirty="0"/>
          </a:p>
        </p:txBody>
      </p:sp>
      <p:pic>
        <p:nvPicPr>
          <p:cNvPr id="4" name="図 3" descr="スクリーンショット 2014-05-20 14.37.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156" y="1181779"/>
            <a:ext cx="6103844" cy="3321931"/>
          </a:xfrm>
          <a:prstGeom prst="rect">
            <a:avLst/>
          </a:prstGeom>
        </p:spPr>
      </p:pic>
      <p:sp>
        <p:nvSpPr>
          <p:cNvPr id="5" name="テキスト ボックス 4"/>
          <p:cNvSpPr txBox="1"/>
          <p:nvPr/>
        </p:nvSpPr>
        <p:spPr>
          <a:xfrm>
            <a:off x="166651" y="3352804"/>
            <a:ext cx="1274708"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sz="2000" dirty="0" smtClean="0">
                <a:latin typeface="Times New Roman"/>
                <a:cs typeface="Times New Roman"/>
              </a:rPr>
              <a:t>This paper</a:t>
            </a:r>
            <a:endParaRPr kumimoji="1" lang="ja-JP" altLang="en-US" sz="2000" dirty="0">
              <a:latin typeface="Times New Roman"/>
              <a:cs typeface="Times New Roman"/>
            </a:endParaRPr>
          </a:p>
        </p:txBody>
      </p:sp>
      <p:pic>
        <p:nvPicPr>
          <p:cNvPr id="6" name="図 5"/>
          <p:cNvPicPr>
            <a:picLocks noChangeAspect="1"/>
          </p:cNvPicPr>
          <p:nvPr/>
        </p:nvPicPr>
        <p:blipFill rotWithShape="1">
          <a:blip r:embed="rId3"/>
          <a:srcRect r="66752"/>
          <a:stretch/>
        </p:blipFill>
        <p:spPr>
          <a:xfrm>
            <a:off x="136769" y="3801319"/>
            <a:ext cx="1954051" cy="3056681"/>
          </a:xfrm>
          <a:prstGeom prst="rect">
            <a:avLst/>
          </a:prstGeom>
        </p:spPr>
      </p:pic>
      <p:sp>
        <p:nvSpPr>
          <p:cNvPr id="7" name="テキスト ボックス 6"/>
          <p:cNvSpPr txBox="1"/>
          <p:nvPr/>
        </p:nvSpPr>
        <p:spPr>
          <a:xfrm>
            <a:off x="0" y="997113"/>
            <a:ext cx="4301441" cy="369332"/>
          </a:xfrm>
          <a:prstGeom prst="rect">
            <a:avLst/>
          </a:prstGeom>
          <a:noFill/>
        </p:spPr>
        <p:txBody>
          <a:bodyPr wrap="none" rtlCol="0">
            <a:spAutoFit/>
          </a:bodyPr>
          <a:lstStyle/>
          <a:p>
            <a:r>
              <a:rPr lang="ja-JP" altLang="en-US" dirty="0" smtClean="0"/>
              <a:t>・</a:t>
            </a:r>
            <a:r>
              <a:rPr lang="en-US" altLang="ja-JP" dirty="0" smtClean="0"/>
              <a:t>Wavelength</a:t>
            </a:r>
            <a:r>
              <a:rPr lang="en-US" altLang="ja-JP" dirty="0"/>
              <a:t>-dependent attenuation length</a:t>
            </a:r>
            <a:endParaRPr kumimoji="1" lang="ja-JP" altLang="en-US" dirty="0"/>
          </a:p>
        </p:txBody>
      </p:sp>
      <p:sp>
        <p:nvSpPr>
          <p:cNvPr id="8" name="テキスト ボックス 7"/>
          <p:cNvSpPr txBox="1"/>
          <p:nvPr/>
        </p:nvSpPr>
        <p:spPr>
          <a:xfrm>
            <a:off x="0" y="1381386"/>
            <a:ext cx="3469520" cy="1754327"/>
          </a:xfrm>
          <a:prstGeom prst="rect">
            <a:avLst/>
          </a:prstGeom>
          <a:noFill/>
        </p:spPr>
        <p:txBody>
          <a:bodyPr wrap="none" rtlCol="0">
            <a:spAutoFit/>
          </a:bodyPr>
          <a:lstStyle/>
          <a:p>
            <a:r>
              <a:rPr lang="en-US" altLang="ja-JP" dirty="0">
                <a:solidFill>
                  <a:srgbClr val="0000FF"/>
                </a:solidFill>
              </a:rPr>
              <a:t>blue dashed </a:t>
            </a:r>
            <a:r>
              <a:rPr lang="en-US" altLang="ja-JP" dirty="0" smtClean="0">
                <a:solidFill>
                  <a:srgbClr val="0000FF"/>
                </a:solidFill>
              </a:rPr>
              <a:t>line</a:t>
            </a:r>
            <a:r>
              <a:rPr lang="ja-JP" altLang="en-US" dirty="0" smtClean="0">
                <a:solidFill>
                  <a:srgbClr val="0000FF"/>
                </a:solidFill>
              </a:rPr>
              <a:t>：</a:t>
            </a:r>
            <a:r>
              <a:rPr lang="en-US" altLang="ja-JP" dirty="0" smtClean="0">
                <a:solidFill>
                  <a:srgbClr val="0000FF"/>
                </a:solidFill>
              </a:rPr>
              <a:t>the </a:t>
            </a:r>
            <a:r>
              <a:rPr lang="en-US" altLang="ja-JP" dirty="0">
                <a:solidFill>
                  <a:srgbClr val="0000FF"/>
                </a:solidFill>
              </a:rPr>
              <a:t>absorption</a:t>
            </a:r>
          </a:p>
          <a:p>
            <a:r>
              <a:rPr lang="en-US" altLang="ja-JP" dirty="0">
                <a:solidFill>
                  <a:srgbClr val="0000FF"/>
                </a:solidFill>
              </a:rPr>
              <a:t>length of </a:t>
            </a:r>
            <a:r>
              <a:rPr lang="en-US" altLang="ja-JP" dirty="0" smtClean="0">
                <a:solidFill>
                  <a:srgbClr val="0000FF"/>
                </a:solidFill>
              </a:rPr>
              <a:t>water</a:t>
            </a:r>
          </a:p>
          <a:p>
            <a:r>
              <a:rPr lang="en-US" altLang="ja-JP" dirty="0">
                <a:solidFill>
                  <a:srgbClr val="FF0000"/>
                </a:solidFill>
              </a:rPr>
              <a:t>red dashed-dotted </a:t>
            </a:r>
            <a:r>
              <a:rPr lang="en-US" altLang="ja-JP" dirty="0" smtClean="0">
                <a:solidFill>
                  <a:srgbClr val="FF0000"/>
                </a:solidFill>
              </a:rPr>
              <a:t>line</a:t>
            </a:r>
            <a:r>
              <a:rPr lang="ja-JP" altLang="en-US" dirty="0" smtClean="0">
                <a:solidFill>
                  <a:srgbClr val="FF0000"/>
                </a:solidFill>
              </a:rPr>
              <a:t>：</a:t>
            </a:r>
            <a:r>
              <a:rPr lang="en-US" altLang="ja-JP" dirty="0" smtClean="0">
                <a:solidFill>
                  <a:srgbClr val="FF0000"/>
                </a:solidFill>
              </a:rPr>
              <a:t>scattering </a:t>
            </a:r>
          </a:p>
          <a:p>
            <a:r>
              <a:rPr lang="en-US" altLang="ja-JP" dirty="0" smtClean="0">
                <a:solidFill>
                  <a:srgbClr val="FF0000"/>
                </a:solidFill>
              </a:rPr>
              <a:t>length </a:t>
            </a:r>
            <a:r>
              <a:rPr lang="en-US" altLang="ja-JP" dirty="0">
                <a:solidFill>
                  <a:srgbClr val="FF0000"/>
                </a:solidFill>
              </a:rPr>
              <a:t>of mouse </a:t>
            </a:r>
            <a:r>
              <a:rPr lang="en-US" altLang="ja-JP" dirty="0" smtClean="0">
                <a:solidFill>
                  <a:srgbClr val="FF0000"/>
                </a:solidFill>
              </a:rPr>
              <a:t>brain cortex</a:t>
            </a:r>
          </a:p>
          <a:p>
            <a:r>
              <a:rPr lang="en-US" altLang="ja-JP" dirty="0">
                <a:solidFill>
                  <a:srgbClr val="008000"/>
                </a:solidFill>
              </a:rPr>
              <a:t>green solid </a:t>
            </a:r>
            <a:r>
              <a:rPr lang="en-US" altLang="ja-JP" dirty="0" err="1" smtClean="0">
                <a:solidFill>
                  <a:srgbClr val="008000"/>
                </a:solidFill>
              </a:rPr>
              <a:t>line:combined</a:t>
            </a:r>
            <a:r>
              <a:rPr lang="en-US" altLang="ja-JP" dirty="0" smtClean="0">
                <a:solidFill>
                  <a:srgbClr val="008000"/>
                </a:solidFill>
              </a:rPr>
              <a:t> </a:t>
            </a:r>
            <a:r>
              <a:rPr lang="en-US" altLang="ja-JP" dirty="0">
                <a:solidFill>
                  <a:srgbClr val="008000"/>
                </a:solidFill>
              </a:rPr>
              <a:t>effective </a:t>
            </a:r>
            <a:endParaRPr lang="en-US" altLang="ja-JP" dirty="0" smtClean="0">
              <a:solidFill>
                <a:srgbClr val="008000"/>
              </a:solidFill>
            </a:endParaRPr>
          </a:p>
          <a:p>
            <a:r>
              <a:rPr lang="en-US" altLang="ja-JP" dirty="0" smtClean="0">
                <a:solidFill>
                  <a:srgbClr val="008000"/>
                </a:solidFill>
              </a:rPr>
              <a:t>attenuation length</a:t>
            </a:r>
            <a:endParaRPr kumimoji="1" lang="ja-JP" altLang="en-US" dirty="0">
              <a:solidFill>
                <a:srgbClr val="008000"/>
              </a:solidFill>
            </a:endParaRPr>
          </a:p>
        </p:txBody>
      </p:sp>
      <p:cxnSp>
        <p:nvCxnSpPr>
          <p:cNvPr id="10" name="直線コネクタ 9"/>
          <p:cNvCxnSpPr/>
          <p:nvPr/>
        </p:nvCxnSpPr>
        <p:spPr>
          <a:xfrm flipH="1" flipV="1">
            <a:off x="7321177" y="1411268"/>
            <a:ext cx="14941" cy="24199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6890632" y="1041936"/>
            <a:ext cx="1010500" cy="369332"/>
          </a:xfrm>
          <a:prstGeom prst="rect">
            <a:avLst/>
          </a:prstGeom>
          <a:noFill/>
        </p:spPr>
        <p:txBody>
          <a:bodyPr wrap="none" rtlCol="0">
            <a:spAutoFit/>
          </a:bodyPr>
          <a:lstStyle/>
          <a:p>
            <a:r>
              <a:rPr kumimoji="1" lang="en-US" altLang="ja-JP" dirty="0" smtClean="0">
                <a:solidFill>
                  <a:srgbClr val="FF0000"/>
                </a:solidFill>
              </a:rPr>
              <a:t>1700 nm</a:t>
            </a:r>
            <a:endParaRPr kumimoji="1" lang="ja-JP" altLang="en-US" dirty="0">
              <a:solidFill>
                <a:srgbClr val="FF0000"/>
              </a:solidFill>
            </a:endParaRPr>
          </a:p>
        </p:txBody>
      </p:sp>
      <p:sp>
        <p:nvSpPr>
          <p:cNvPr id="12" name="テキスト ボックス 11"/>
          <p:cNvSpPr txBox="1"/>
          <p:nvPr/>
        </p:nvSpPr>
        <p:spPr>
          <a:xfrm>
            <a:off x="2210348" y="5870202"/>
            <a:ext cx="6442839" cy="646331"/>
          </a:xfrm>
          <a:prstGeom prst="rect">
            <a:avLst/>
          </a:prstGeom>
          <a:noFill/>
        </p:spPr>
        <p:txBody>
          <a:bodyPr wrap="none" rtlCol="0">
            <a:spAutoFit/>
          </a:bodyPr>
          <a:lstStyle/>
          <a:p>
            <a:r>
              <a:rPr lang="ja-JP" altLang="en-US" dirty="0" smtClean="0"/>
              <a:t>・</a:t>
            </a:r>
            <a:r>
              <a:rPr lang="en-US" altLang="ja-JP" dirty="0" smtClean="0"/>
              <a:t>3PE </a:t>
            </a:r>
            <a:r>
              <a:rPr lang="en-US" altLang="ja-JP" dirty="0"/>
              <a:t>allows a </a:t>
            </a:r>
            <a:r>
              <a:rPr lang="en-US" altLang="ja-JP" dirty="0" smtClean="0"/>
              <a:t>wide variety </a:t>
            </a:r>
            <a:r>
              <a:rPr lang="en-US" altLang="ja-JP" dirty="0"/>
              <a:t>of existing fluorescent dyes, </a:t>
            </a:r>
            <a:r>
              <a:rPr lang="en-US" altLang="ja-JP" dirty="0" smtClean="0"/>
              <a:t>fluorescent</a:t>
            </a:r>
          </a:p>
          <a:p>
            <a:r>
              <a:rPr lang="en-US" altLang="ja-JP" dirty="0" smtClean="0"/>
              <a:t>proteins to </a:t>
            </a:r>
            <a:r>
              <a:rPr lang="en-US" altLang="ja-JP" dirty="0"/>
              <a:t>be excited at the 1,700 nm spectral </a:t>
            </a:r>
            <a:r>
              <a:rPr lang="en-US" altLang="ja-JP" dirty="0" smtClean="0"/>
              <a:t>window.</a:t>
            </a:r>
            <a:endParaRPr kumimoji="1" lang="ja-JP" altLang="en-US" dirty="0"/>
          </a:p>
        </p:txBody>
      </p:sp>
      <p:sp>
        <p:nvSpPr>
          <p:cNvPr id="13" name="テキスト ボックス 12"/>
          <p:cNvSpPr txBox="1"/>
          <p:nvPr/>
        </p:nvSpPr>
        <p:spPr>
          <a:xfrm>
            <a:off x="2196353" y="5264664"/>
            <a:ext cx="6353021" cy="646331"/>
          </a:xfrm>
          <a:prstGeom prst="rect">
            <a:avLst/>
          </a:prstGeom>
          <a:noFill/>
        </p:spPr>
        <p:txBody>
          <a:bodyPr wrap="none" rtlCol="0">
            <a:spAutoFit/>
          </a:bodyPr>
          <a:lstStyle/>
          <a:p>
            <a:r>
              <a:rPr lang="ja-JP" altLang="en-US" dirty="0" smtClean="0"/>
              <a:t>・</a:t>
            </a:r>
            <a:r>
              <a:rPr lang="en-US" altLang="ja-JP" dirty="0" smtClean="0"/>
              <a:t>3PE </a:t>
            </a:r>
            <a:r>
              <a:rPr lang="en-US" altLang="ja-JP" dirty="0"/>
              <a:t>dramatically reduces </a:t>
            </a:r>
            <a:r>
              <a:rPr lang="en-US" altLang="ja-JP" dirty="0" smtClean="0"/>
              <a:t>the</a:t>
            </a:r>
            <a:r>
              <a:rPr lang="en-US" altLang="ja-JP" dirty="0"/>
              <a:t> </a:t>
            </a:r>
            <a:r>
              <a:rPr lang="en-US" altLang="ja-JP" dirty="0" smtClean="0"/>
              <a:t>out</a:t>
            </a:r>
            <a:r>
              <a:rPr lang="en-US" altLang="ja-JP" dirty="0"/>
              <a:t>-of-focus background in </a:t>
            </a:r>
            <a:r>
              <a:rPr lang="en-US" altLang="ja-JP" dirty="0" smtClean="0"/>
              <a:t>regions</a:t>
            </a:r>
          </a:p>
          <a:p>
            <a:r>
              <a:rPr lang="ja-JP" altLang="ja-JP" dirty="0"/>
              <a:t>　</a:t>
            </a:r>
            <a:r>
              <a:rPr lang="en-US" altLang="ja-JP" dirty="0" smtClean="0"/>
              <a:t> </a:t>
            </a:r>
            <a:r>
              <a:rPr lang="en-US" altLang="ja-JP" dirty="0"/>
              <a:t>far from the focal </a:t>
            </a:r>
            <a:r>
              <a:rPr lang="en-US" altLang="ja-JP" dirty="0" smtClean="0"/>
              <a:t>plane▶︎improving </a:t>
            </a:r>
            <a:r>
              <a:rPr lang="en-US" altLang="ja-JP" dirty="0"/>
              <a:t>the SBR</a:t>
            </a:r>
            <a:endParaRPr kumimoji="1" lang="ja-JP" altLang="en-US" dirty="0"/>
          </a:p>
        </p:txBody>
      </p:sp>
      <p:sp>
        <p:nvSpPr>
          <p:cNvPr id="14" name="テキスト ボックス 13"/>
          <p:cNvSpPr txBox="1"/>
          <p:nvPr/>
        </p:nvSpPr>
        <p:spPr>
          <a:xfrm>
            <a:off x="2405529" y="4408690"/>
            <a:ext cx="414995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ja-JP" dirty="0"/>
              <a:t>T</a:t>
            </a:r>
            <a:r>
              <a:rPr lang="en-US" altLang="ja-JP" dirty="0" smtClean="0"/>
              <a:t>hree-photon microscopy at the 1,700 nm  </a:t>
            </a:r>
            <a:endParaRPr kumimoji="1" lang="ja-JP" altLang="en-US" dirty="0"/>
          </a:p>
        </p:txBody>
      </p:sp>
      <p:sp>
        <p:nvSpPr>
          <p:cNvPr id="15" name="テキスト ボックス 14"/>
          <p:cNvSpPr txBox="1"/>
          <p:nvPr/>
        </p:nvSpPr>
        <p:spPr>
          <a:xfrm>
            <a:off x="2226237" y="4811059"/>
            <a:ext cx="6727435" cy="369332"/>
          </a:xfrm>
          <a:prstGeom prst="rect">
            <a:avLst/>
          </a:prstGeom>
          <a:noFill/>
        </p:spPr>
        <p:txBody>
          <a:bodyPr wrap="none" rtlCol="0">
            <a:spAutoFit/>
          </a:bodyPr>
          <a:lstStyle/>
          <a:p>
            <a:r>
              <a:rPr lang="ja-JP" altLang="en-US" dirty="0" smtClean="0"/>
              <a:t>・</a:t>
            </a:r>
            <a:r>
              <a:rPr lang="en-US" altLang="ja-JP" dirty="0" smtClean="0"/>
              <a:t>longer </a:t>
            </a:r>
            <a:r>
              <a:rPr lang="en-US" altLang="ja-JP" dirty="0" err="1" smtClean="0"/>
              <a:t>wavelengh</a:t>
            </a:r>
            <a:r>
              <a:rPr lang="en-US" altLang="ja-JP" dirty="0" smtClean="0"/>
              <a:t>▶︎reducing </a:t>
            </a:r>
            <a:r>
              <a:rPr lang="en-US" altLang="ja-JP" dirty="0"/>
              <a:t>the attenuation of the excitation </a:t>
            </a:r>
            <a:r>
              <a:rPr lang="en-US" altLang="ja-JP" dirty="0" smtClean="0"/>
              <a:t>light.</a:t>
            </a:r>
            <a:endParaRPr kumimoji="1" lang="ja-JP" altLang="en-US" dirty="0"/>
          </a:p>
        </p:txBody>
      </p:sp>
      <p:sp>
        <p:nvSpPr>
          <p:cNvPr id="16" name="テキスト ボックス 15"/>
          <p:cNvSpPr txBox="1"/>
          <p:nvPr/>
        </p:nvSpPr>
        <p:spPr>
          <a:xfrm rot="16200000">
            <a:off x="1122502" y="5068115"/>
            <a:ext cx="918741" cy="338554"/>
          </a:xfrm>
          <a:prstGeom prst="rect">
            <a:avLst/>
          </a:prstGeom>
          <a:solidFill>
            <a:srgbClr val="FFFFFF"/>
          </a:solidFill>
        </p:spPr>
        <p:txBody>
          <a:bodyPr wrap="none" rtlCol="0">
            <a:spAutoFit/>
          </a:bodyPr>
          <a:lstStyle/>
          <a:p>
            <a:r>
              <a:rPr kumimoji="1" lang="en-US" altLang="ja-JP" sz="1600" dirty="0" smtClean="0"/>
              <a:t>1700 nm</a:t>
            </a:r>
            <a:endParaRPr kumimoji="1" lang="ja-JP" altLang="en-US" sz="1600" dirty="0"/>
          </a:p>
        </p:txBody>
      </p:sp>
      <p:sp>
        <p:nvSpPr>
          <p:cNvPr id="17" name="テキスト ボックス 16"/>
          <p:cNvSpPr txBox="1"/>
          <p:nvPr/>
        </p:nvSpPr>
        <p:spPr>
          <a:xfrm rot="16200000">
            <a:off x="363491" y="5095386"/>
            <a:ext cx="918741" cy="338554"/>
          </a:xfrm>
          <a:prstGeom prst="rect">
            <a:avLst/>
          </a:prstGeom>
          <a:solidFill>
            <a:srgbClr val="FFFFFF"/>
          </a:solidFill>
        </p:spPr>
        <p:txBody>
          <a:bodyPr wrap="none" rtlCol="0">
            <a:spAutoFit/>
          </a:bodyPr>
          <a:lstStyle/>
          <a:p>
            <a:r>
              <a:rPr lang="en-US" altLang="ja-JP" sz="1600" dirty="0" smtClean="0"/>
              <a:t>1134</a:t>
            </a:r>
            <a:r>
              <a:rPr kumimoji="1" lang="en-US" altLang="ja-JP" sz="1600" dirty="0" smtClean="0"/>
              <a:t> nm</a:t>
            </a:r>
            <a:endParaRPr kumimoji="1" lang="ja-JP" altLang="en-US" sz="1600" dirty="0"/>
          </a:p>
        </p:txBody>
      </p:sp>
      <p:sp>
        <p:nvSpPr>
          <p:cNvPr id="18" name="テキスト ボックス 17"/>
          <p:cNvSpPr txBox="1"/>
          <p:nvPr/>
        </p:nvSpPr>
        <p:spPr>
          <a:xfrm rot="16200000">
            <a:off x="-238096" y="5100153"/>
            <a:ext cx="814746" cy="338554"/>
          </a:xfrm>
          <a:prstGeom prst="rect">
            <a:avLst/>
          </a:prstGeom>
          <a:solidFill>
            <a:srgbClr val="FFFFFF"/>
          </a:solidFill>
        </p:spPr>
        <p:txBody>
          <a:bodyPr wrap="none" rtlCol="0">
            <a:spAutoFit/>
          </a:bodyPr>
          <a:lstStyle/>
          <a:p>
            <a:r>
              <a:rPr lang="en-US" altLang="ja-JP" sz="1600" dirty="0" smtClean="0"/>
              <a:t>567</a:t>
            </a:r>
            <a:r>
              <a:rPr kumimoji="1" lang="en-US" altLang="ja-JP" sz="1600" dirty="0" smtClean="0"/>
              <a:t> nm</a:t>
            </a:r>
            <a:endParaRPr kumimoji="1" lang="ja-JP" altLang="en-US" sz="1600" dirty="0"/>
          </a:p>
        </p:txBody>
      </p:sp>
    </p:spTree>
    <p:extLst>
      <p:ext uri="{BB962C8B-B14F-4D97-AF65-F5344CB8AC3E}">
        <p14:creationId xmlns:p14="http://schemas.microsoft.com/office/powerpoint/2010/main" val="16662531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582"/>
            <a:ext cx="8229600" cy="1143000"/>
          </a:xfrm>
        </p:spPr>
        <p:txBody>
          <a:bodyPr/>
          <a:lstStyle/>
          <a:p>
            <a:r>
              <a:rPr kumimoji="1" lang="en-US" altLang="ja-JP" dirty="0" smtClean="0"/>
              <a:t>setup</a:t>
            </a:r>
            <a:endParaRPr kumimoji="1" lang="ja-JP" altLang="en-US" dirty="0"/>
          </a:p>
        </p:txBody>
      </p:sp>
      <p:pic>
        <p:nvPicPr>
          <p:cNvPr id="4" name="図 3" descr="スクリーンショット 2014-05-20 14.38.05.png"/>
          <p:cNvPicPr>
            <a:picLocks noChangeAspect="1"/>
          </p:cNvPicPr>
          <p:nvPr/>
        </p:nvPicPr>
        <p:blipFill rotWithShape="1">
          <a:blip r:embed="rId2">
            <a:extLst>
              <a:ext uri="{28A0092B-C50C-407E-A947-70E740481C1C}">
                <a14:useLocalDpi xmlns:a14="http://schemas.microsoft.com/office/drawing/2010/main" val="0"/>
              </a:ext>
            </a:extLst>
          </a:blip>
          <a:srcRect l="49324"/>
          <a:stretch/>
        </p:blipFill>
        <p:spPr>
          <a:xfrm>
            <a:off x="4991845" y="1148041"/>
            <a:ext cx="4152155" cy="2990160"/>
          </a:xfrm>
          <a:prstGeom prst="rect">
            <a:avLst/>
          </a:prstGeom>
        </p:spPr>
      </p:pic>
      <p:grpSp>
        <p:nvGrpSpPr>
          <p:cNvPr id="38" name="図形グループ 37"/>
          <p:cNvGrpSpPr/>
          <p:nvPr/>
        </p:nvGrpSpPr>
        <p:grpSpPr>
          <a:xfrm>
            <a:off x="267240" y="1822823"/>
            <a:ext cx="4345239" cy="3809229"/>
            <a:chOff x="487896" y="1170878"/>
            <a:chExt cx="4345239" cy="3809229"/>
          </a:xfrm>
        </p:grpSpPr>
        <p:grpSp>
          <p:nvGrpSpPr>
            <p:cNvPr id="5" name="図形グループ 4"/>
            <p:cNvGrpSpPr/>
            <p:nvPr/>
          </p:nvGrpSpPr>
          <p:grpSpPr>
            <a:xfrm>
              <a:off x="534472" y="1170878"/>
              <a:ext cx="4147208" cy="3526574"/>
              <a:chOff x="-92398" y="318596"/>
              <a:chExt cx="4147208" cy="3526574"/>
            </a:xfrm>
          </p:grpSpPr>
          <p:cxnSp>
            <p:nvCxnSpPr>
              <p:cNvPr id="6" name="直線コネクタ 5"/>
              <p:cNvCxnSpPr>
                <a:stCxn id="7" idx="3"/>
                <a:endCxn id="8" idx="1"/>
              </p:cNvCxnSpPr>
              <p:nvPr/>
            </p:nvCxnSpPr>
            <p:spPr>
              <a:xfrm>
                <a:off x="1063320" y="1419741"/>
                <a:ext cx="496123"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61470" y="1235075"/>
                <a:ext cx="1124790" cy="369332"/>
              </a:xfrm>
              <a:prstGeom prst="rect">
                <a:avLst/>
              </a:prstGeom>
              <a:noFill/>
              <a:ln w="38100">
                <a:solidFill>
                  <a:schemeClr val="tx1"/>
                </a:solidFill>
              </a:ln>
            </p:spPr>
            <p:txBody>
              <a:bodyPr wrap="none" rtlCol="0">
                <a:spAutoFit/>
              </a:bodyPr>
              <a:lstStyle/>
              <a:p>
                <a:r>
                  <a:rPr kumimoji="1" lang="en-US" altLang="ja-JP" dirty="0" smtClean="0"/>
                  <a:t>fiber laser</a:t>
                </a:r>
                <a:endParaRPr kumimoji="1" lang="ja-JP" altLang="en-US" dirty="0"/>
              </a:p>
            </p:txBody>
          </p:sp>
          <p:sp>
            <p:nvSpPr>
              <p:cNvPr id="8" name="テキスト ボックス 7"/>
              <p:cNvSpPr txBox="1"/>
              <p:nvPr/>
            </p:nvSpPr>
            <p:spPr>
              <a:xfrm>
                <a:off x="1559443" y="1235075"/>
                <a:ext cx="2270405" cy="369332"/>
              </a:xfrm>
              <a:prstGeom prst="rect">
                <a:avLst/>
              </a:prstGeom>
              <a:solidFill>
                <a:schemeClr val="bg1"/>
              </a:solidFill>
              <a:ln w="38100">
                <a:solidFill>
                  <a:schemeClr val="tx1"/>
                </a:solidFill>
              </a:ln>
            </p:spPr>
            <p:txBody>
              <a:bodyPr wrap="square" rtlCol="0">
                <a:spAutoFit/>
              </a:bodyPr>
              <a:lstStyle/>
              <a:p>
                <a:r>
                  <a:rPr lang="en-US" altLang="ja-JP" dirty="0" smtClean="0"/>
                  <a:t>photonic crystal rod</a:t>
                </a:r>
                <a:endParaRPr kumimoji="1" lang="ja-JP" altLang="en-US" dirty="0"/>
              </a:p>
            </p:txBody>
          </p:sp>
          <p:sp>
            <p:nvSpPr>
              <p:cNvPr id="9" name="テキスト ボックス 8"/>
              <p:cNvSpPr txBox="1"/>
              <p:nvPr/>
            </p:nvSpPr>
            <p:spPr>
              <a:xfrm>
                <a:off x="3044310" y="318596"/>
                <a:ext cx="1010500" cy="923330"/>
              </a:xfrm>
              <a:prstGeom prst="rect">
                <a:avLst/>
              </a:prstGeom>
              <a:noFill/>
            </p:spPr>
            <p:txBody>
              <a:bodyPr wrap="none" rtlCol="0">
                <a:spAutoFit/>
              </a:bodyPr>
              <a:lstStyle/>
              <a:p>
                <a:r>
                  <a:rPr lang="en-US" altLang="ja-JP" dirty="0" smtClean="0"/>
                  <a:t>1675 nm</a:t>
                </a:r>
                <a:endParaRPr kumimoji="1" lang="en-US" altLang="ja-JP" dirty="0" smtClean="0"/>
              </a:p>
              <a:p>
                <a:r>
                  <a:rPr kumimoji="1" lang="en-US" altLang="ja-JP" dirty="0" smtClean="0"/>
                  <a:t>65 </a:t>
                </a:r>
                <a:r>
                  <a:rPr kumimoji="1" lang="en-US" altLang="ja-JP" dirty="0" err="1" smtClean="0"/>
                  <a:t>fs</a:t>
                </a:r>
                <a:endParaRPr kumimoji="1" lang="en-US" altLang="ja-JP" dirty="0" smtClean="0"/>
              </a:p>
              <a:p>
                <a:r>
                  <a:rPr lang="en-US" altLang="ja-JP" dirty="0" smtClean="0"/>
                  <a:t>67 </a:t>
                </a:r>
                <a:r>
                  <a:rPr lang="en-US" altLang="ja-JP" dirty="0" err="1" smtClean="0"/>
                  <a:t>nJ</a:t>
                </a:r>
                <a:endParaRPr kumimoji="1" lang="ja-JP" altLang="en-US" dirty="0"/>
              </a:p>
            </p:txBody>
          </p:sp>
          <p:cxnSp>
            <p:nvCxnSpPr>
              <p:cNvPr id="10" name="直線コネクタ 9"/>
              <p:cNvCxnSpPr/>
              <p:nvPr/>
            </p:nvCxnSpPr>
            <p:spPr>
              <a:xfrm flipV="1">
                <a:off x="3360356" y="1604409"/>
                <a:ext cx="8487" cy="1167033"/>
              </a:xfrm>
              <a:prstGeom prst="line">
                <a:avLst/>
              </a:prstGeom>
              <a:ln w="63500">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正方形/長方形 10"/>
              <p:cNvSpPr/>
              <p:nvPr/>
            </p:nvSpPr>
            <p:spPr>
              <a:xfrm rot="10800000">
                <a:off x="1377866" y="2184856"/>
                <a:ext cx="2371765" cy="1054630"/>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Times New Roman"/>
                </a:endParaRPr>
              </a:p>
            </p:txBody>
          </p:sp>
          <p:sp>
            <p:nvSpPr>
              <p:cNvPr id="12" name="テキスト ボックス 11"/>
              <p:cNvSpPr txBox="1"/>
              <p:nvPr/>
            </p:nvSpPr>
            <p:spPr>
              <a:xfrm>
                <a:off x="2343613" y="2074261"/>
                <a:ext cx="1110001" cy="276999"/>
              </a:xfrm>
              <a:prstGeom prst="rect">
                <a:avLst/>
              </a:prstGeom>
              <a:solidFill>
                <a:schemeClr val="bg1"/>
              </a:solidFill>
            </p:spPr>
            <p:txBody>
              <a:bodyPr wrap="square" rtlCol="0">
                <a:spAutoFit/>
              </a:bodyPr>
              <a:lstStyle/>
              <a:p>
                <a:pPr algn="ctr"/>
                <a:r>
                  <a:rPr lang="en-US" altLang="ja-JP" sz="1200" dirty="0" smtClean="0">
                    <a:latin typeface="Times New Roman"/>
                  </a:rPr>
                  <a:t>raster scan unit</a:t>
                </a:r>
                <a:endParaRPr kumimoji="1" lang="ja-JP" altLang="en-US" sz="1200" dirty="0">
                  <a:latin typeface="Times New Roman" pitchFamily="18" charset="0"/>
                  <a:cs typeface="Times New Roman" pitchFamily="18" charset="0"/>
                </a:endParaRPr>
              </a:p>
            </p:txBody>
          </p:sp>
          <p:sp>
            <p:nvSpPr>
              <p:cNvPr id="13" name="円/楕円 12"/>
              <p:cNvSpPr/>
              <p:nvPr/>
            </p:nvSpPr>
            <p:spPr>
              <a:xfrm rot="16200000">
                <a:off x="2353844" y="2693949"/>
                <a:ext cx="828658" cy="147053"/>
              </a:xfrm>
              <a:prstGeom prst="ellipse">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rot="16200000">
                <a:off x="1348273" y="2693949"/>
                <a:ext cx="828658" cy="147053"/>
              </a:xfrm>
              <a:prstGeom prst="ellipse">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799016" y="2107666"/>
                <a:ext cx="111223" cy="732984"/>
              </a:xfrm>
              <a:prstGeom prst="rect">
                <a:avLst/>
              </a:prstGeom>
              <a:no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cxnSp>
            <p:nvCxnSpPr>
              <p:cNvPr id="16" name="直線コネクタ 4"/>
              <p:cNvCxnSpPr/>
              <p:nvPr/>
            </p:nvCxnSpPr>
            <p:spPr>
              <a:xfrm rot="5400000" flipV="1">
                <a:off x="690132" y="3574515"/>
                <a:ext cx="277385" cy="104459"/>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5400000">
                <a:off x="729683" y="3583482"/>
                <a:ext cx="285847" cy="89658"/>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782944" y="2803179"/>
                <a:ext cx="127295" cy="384374"/>
              </a:xfrm>
              <a:prstGeom prst="rect">
                <a:avLst/>
              </a:prstGeom>
              <a:no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cxnSp>
            <p:nvCxnSpPr>
              <p:cNvPr id="19" name="直線コネクタ 18"/>
              <p:cNvCxnSpPr/>
              <p:nvPr/>
            </p:nvCxnSpPr>
            <p:spPr>
              <a:xfrm>
                <a:off x="855384" y="3504900"/>
                <a:ext cx="0" cy="16809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709539" y="3073071"/>
                <a:ext cx="271014" cy="34100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cxnSp>
            <p:nvCxnSpPr>
              <p:cNvPr id="21" name="直線コネクタ 20"/>
              <p:cNvCxnSpPr/>
              <p:nvPr/>
            </p:nvCxnSpPr>
            <p:spPr>
              <a:xfrm>
                <a:off x="766347" y="3485402"/>
                <a:ext cx="1582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626700" y="3685741"/>
                <a:ext cx="480116" cy="159429"/>
              </a:xfrm>
              <a:prstGeom prst="rect">
                <a:avLst/>
              </a:prstGeom>
              <a:pattFill prst="wdUpDiag">
                <a:fgClr>
                  <a:schemeClr val="tx1">
                    <a:lumMod val="95000"/>
                    <a:lumOff val="5000"/>
                  </a:schemeClr>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cxnSp>
            <p:nvCxnSpPr>
              <p:cNvPr id="23" name="直線コネクタ 22"/>
              <p:cNvCxnSpPr/>
              <p:nvPr/>
            </p:nvCxnSpPr>
            <p:spPr>
              <a:xfrm>
                <a:off x="709539" y="3416063"/>
                <a:ext cx="67057" cy="72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917438" y="3416064"/>
                <a:ext cx="65956" cy="72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グループ化 12"/>
              <p:cNvGrpSpPr/>
              <p:nvPr/>
            </p:nvGrpSpPr>
            <p:grpSpPr>
              <a:xfrm rot="10800000">
                <a:off x="513445" y="2074261"/>
                <a:ext cx="717296" cy="428085"/>
                <a:chOff x="4376032" y="1398917"/>
                <a:chExt cx="717296" cy="428085"/>
              </a:xfrm>
            </p:grpSpPr>
            <p:sp>
              <p:nvSpPr>
                <p:cNvPr id="31" name="正方形/長方形 30"/>
                <p:cNvSpPr/>
                <p:nvPr/>
              </p:nvSpPr>
              <p:spPr>
                <a:xfrm rot="5400000">
                  <a:off x="4520637" y="1254312"/>
                  <a:ext cx="428085" cy="7172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sp>
              <p:nvSpPr>
                <p:cNvPr id="32" name="テキスト ボックス 31"/>
                <p:cNvSpPr txBox="1"/>
                <p:nvPr/>
              </p:nvSpPr>
              <p:spPr>
                <a:xfrm rot="10800000">
                  <a:off x="4428345" y="1424265"/>
                  <a:ext cx="659293" cy="369332"/>
                </a:xfrm>
                <a:prstGeom prst="rect">
                  <a:avLst/>
                </a:prstGeom>
                <a:noFill/>
              </p:spPr>
              <p:txBody>
                <a:bodyPr wrap="none" rtlCol="0">
                  <a:spAutoFit/>
                </a:bodyPr>
                <a:lstStyle/>
                <a:p>
                  <a:r>
                    <a:rPr kumimoji="1" lang="en-US" altLang="ja-JP" dirty="0" smtClean="0">
                      <a:latin typeface="Times New Roman"/>
                    </a:rPr>
                    <a:t>PMT</a:t>
                  </a:r>
                  <a:endParaRPr kumimoji="1" lang="ja-JP" altLang="en-US" dirty="0">
                    <a:latin typeface="Times New Roman"/>
                  </a:endParaRPr>
                </a:p>
              </p:txBody>
            </p:sp>
          </p:grpSp>
          <p:cxnSp>
            <p:nvCxnSpPr>
              <p:cNvPr id="26" name="直線コネクタ 25"/>
              <p:cNvCxnSpPr>
                <a:stCxn id="20" idx="0"/>
                <a:endCxn id="18" idx="0"/>
              </p:cNvCxnSpPr>
              <p:nvPr/>
            </p:nvCxnSpPr>
            <p:spPr>
              <a:xfrm rot="10800000" flipH="1">
                <a:off x="845046" y="2803179"/>
                <a:ext cx="1546" cy="269892"/>
              </a:xfrm>
              <a:prstGeom prst="line">
                <a:avLst/>
              </a:prstGeom>
              <a:ln w="63500">
                <a:solidFill>
                  <a:srgbClr val="FF0000"/>
                </a:solidFill>
              </a:ln>
            </p:spPr>
            <p:style>
              <a:lnRef idx="1">
                <a:schemeClr val="accent2"/>
              </a:lnRef>
              <a:fillRef idx="0">
                <a:schemeClr val="accent2"/>
              </a:fillRef>
              <a:effectRef idx="0">
                <a:schemeClr val="accent2"/>
              </a:effectRef>
              <a:fontRef idx="minor">
                <a:schemeClr val="tx1"/>
              </a:fontRef>
            </p:style>
          </p:cxnSp>
          <p:sp>
            <p:nvSpPr>
              <p:cNvPr id="27" name="テキスト ボックス 26"/>
              <p:cNvSpPr txBox="1"/>
              <p:nvPr/>
            </p:nvSpPr>
            <p:spPr>
              <a:xfrm>
                <a:off x="-92398" y="2426740"/>
                <a:ext cx="930588" cy="646331"/>
              </a:xfrm>
              <a:prstGeom prst="rect">
                <a:avLst/>
              </a:prstGeom>
              <a:noFill/>
            </p:spPr>
            <p:txBody>
              <a:bodyPr wrap="none" rtlCol="0">
                <a:spAutoFit/>
              </a:bodyPr>
              <a:lstStyle/>
              <a:p>
                <a:r>
                  <a:rPr lang="en-US" altLang="ja-JP" dirty="0" smtClean="0"/>
                  <a:t>dichroic</a:t>
                </a:r>
              </a:p>
              <a:p>
                <a:r>
                  <a:rPr lang="en-US" altLang="ja-JP" dirty="0" smtClean="0"/>
                  <a:t> mirror</a:t>
                </a:r>
                <a:endParaRPr kumimoji="1" lang="ja-JP" altLang="en-US" dirty="0"/>
              </a:p>
            </p:txBody>
          </p:sp>
          <p:cxnSp>
            <p:nvCxnSpPr>
              <p:cNvPr id="28" name="直線コネクタ 27"/>
              <p:cNvCxnSpPr/>
              <p:nvPr/>
            </p:nvCxnSpPr>
            <p:spPr>
              <a:xfrm>
                <a:off x="863453" y="2771442"/>
                <a:ext cx="2532499"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flipH="1">
                <a:off x="658405" y="2633974"/>
                <a:ext cx="356258" cy="32604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flipH="1">
                <a:off x="3195816" y="2525034"/>
                <a:ext cx="353744" cy="496232"/>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3" name="テキスト ボックス 32"/>
            <p:cNvSpPr txBox="1"/>
            <p:nvPr/>
          </p:nvSpPr>
          <p:spPr>
            <a:xfrm>
              <a:off x="1789772" y="4056777"/>
              <a:ext cx="1788433" cy="923330"/>
            </a:xfrm>
            <a:prstGeom prst="rect">
              <a:avLst/>
            </a:prstGeom>
            <a:noFill/>
          </p:spPr>
          <p:txBody>
            <a:bodyPr wrap="none" rtlCol="0">
              <a:spAutoFit/>
            </a:bodyPr>
            <a:lstStyle/>
            <a:p>
              <a:r>
                <a:rPr lang="en-US" altLang="ja-JP" dirty="0"/>
                <a:t>water </a:t>
              </a:r>
              <a:r>
                <a:rPr lang="en-US" altLang="ja-JP" dirty="0" smtClean="0"/>
                <a:t>immersion</a:t>
              </a:r>
            </a:p>
            <a:p>
              <a:r>
                <a:rPr kumimoji="1" lang="en-US" altLang="ja-JP" dirty="0" smtClean="0"/>
                <a:t>NA= 0.95</a:t>
              </a:r>
            </a:p>
            <a:p>
              <a:r>
                <a:rPr lang="en-US" altLang="ja-JP" dirty="0" smtClean="0"/>
                <a:t>WD= 2 mm</a:t>
              </a:r>
              <a:endParaRPr kumimoji="1" lang="ja-JP" altLang="en-US" dirty="0"/>
            </a:p>
          </p:txBody>
        </p:sp>
        <p:sp>
          <p:nvSpPr>
            <p:cNvPr id="34" name="正方形/長方形 33"/>
            <p:cNvSpPr/>
            <p:nvPr/>
          </p:nvSpPr>
          <p:spPr>
            <a:xfrm>
              <a:off x="487896" y="2738535"/>
              <a:ext cx="4345239" cy="1663989"/>
            </a:xfrm>
            <a:prstGeom prst="rect">
              <a:avLst/>
            </a:prstGeom>
            <a:no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Times New Roman"/>
              </a:endParaRPr>
            </a:p>
          </p:txBody>
        </p:sp>
        <p:sp>
          <p:nvSpPr>
            <p:cNvPr id="35" name="テキスト ボックス 34"/>
            <p:cNvSpPr txBox="1"/>
            <p:nvPr/>
          </p:nvSpPr>
          <p:spPr>
            <a:xfrm>
              <a:off x="574206" y="2517827"/>
              <a:ext cx="3185487" cy="338554"/>
            </a:xfrm>
            <a:prstGeom prst="rect">
              <a:avLst/>
            </a:prstGeom>
            <a:solidFill>
              <a:schemeClr val="bg1"/>
            </a:solidFill>
          </p:spPr>
          <p:txBody>
            <a:bodyPr wrap="none" rtlCol="0">
              <a:spAutoFit/>
            </a:bodyPr>
            <a:lstStyle/>
            <a:p>
              <a:r>
                <a:rPr lang="en-US" altLang="ja-JP" sz="1600" dirty="0"/>
                <a:t>movable objective microscope head</a:t>
              </a:r>
              <a:endParaRPr kumimoji="1" lang="ja-JP" altLang="en-US" sz="1600" dirty="0"/>
            </a:p>
          </p:txBody>
        </p:sp>
      </p:grpSp>
      <p:sp>
        <p:nvSpPr>
          <p:cNvPr id="40" name="テキスト ボックス 39"/>
          <p:cNvSpPr txBox="1"/>
          <p:nvPr/>
        </p:nvSpPr>
        <p:spPr>
          <a:xfrm>
            <a:off x="254563" y="1822823"/>
            <a:ext cx="1010500" cy="923330"/>
          </a:xfrm>
          <a:prstGeom prst="rect">
            <a:avLst/>
          </a:prstGeom>
          <a:noFill/>
        </p:spPr>
        <p:txBody>
          <a:bodyPr wrap="none" rtlCol="0">
            <a:spAutoFit/>
          </a:bodyPr>
          <a:lstStyle/>
          <a:p>
            <a:r>
              <a:rPr lang="hu-HU" altLang="ja-JP" dirty="0" smtClean="0"/>
              <a:t>1 MHz</a:t>
            </a:r>
          </a:p>
          <a:p>
            <a:r>
              <a:rPr lang="hu-HU" altLang="ja-JP" dirty="0" smtClean="0"/>
              <a:t>1550 nm</a:t>
            </a:r>
          </a:p>
          <a:p>
            <a:r>
              <a:rPr lang="hu-HU" altLang="ja-JP" dirty="0" smtClean="0"/>
              <a:t>360 fs</a:t>
            </a:r>
            <a:endParaRPr kumimoji="1" lang="ja-JP" altLang="en-US" dirty="0"/>
          </a:p>
        </p:txBody>
      </p:sp>
      <p:pic>
        <p:nvPicPr>
          <p:cNvPr id="43" name="図 42" descr="スクリーンショット 2014-05-20 14.38.05.png"/>
          <p:cNvPicPr>
            <a:picLocks noChangeAspect="1"/>
          </p:cNvPicPr>
          <p:nvPr/>
        </p:nvPicPr>
        <p:blipFill rotWithShape="1">
          <a:blip r:embed="rId2">
            <a:extLst>
              <a:ext uri="{28A0092B-C50C-407E-A947-70E740481C1C}">
                <a14:useLocalDpi xmlns:a14="http://schemas.microsoft.com/office/drawing/2010/main" val="0"/>
              </a:ext>
            </a:extLst>
          </a:blip>
          <a:srcRect r="51082"/>
          <a:stretch/>
        </p:blipFill>
        <p:spPr>
          <a:xfrm>
            <a:off x="5204012" y="3963187"/>
            <a:ext cx="3482788" cy="2598252"/>
          </a:xfrm>
          <a:prstGeom prst="rect">
            <a:avLst/>
          </a:prstGeom>
        </p:spPr>
      </p:pic>
      <p:sp>
        <p:nvSpPr>
          <p:cNvPr id="44" name="テキスト ボックス 43"/>
          <p:cNvSpPr txBox="1"/>
          <p:nvPr/>
        </p:nvSpPr>
        <p:spPr>
          <a:xfrm>
            <a:off x="74705" y="5009646"/>
            <a:ext cx="979755" cy="369332"/>
          </a:xfrm>
          <a:prstGeom prst="rect">
            <a:avLst/>
          </a:prstGeom>
          <a:noFill/>
        </p:spPr>
        <p:txBody>
          <a:bodyPr wrap="none" rtlCol="0">
            <a:spAutoFit/>
          </a:bodyPr>
          <a:lstStyle/>
          <a:p>
            <a:r>
              <a:rPr kumimoji="1" lang="en-US" altLang="ja-JP" dirty="0" smtClean="0"/>
              <a:t>〜100 </a:t>
            </a:r>
            <a:r>
              <a:rPr kumimoji="1" lang="en-US" altLang="ja-JP" dirty="0" err="1" smtClean="0"/>
              <a:t>fs</a:t>
            </a:r>
            <a:endParaRPr kumimoji="1" lang="ja-JP" altLang="en-US" dirty="0"/>
          </a:p>
        </p:txBody>
      </p:sp>
    </p:spTree>
    <p:extLst>
      <p:ext uri="{BB962C8B-B14F-4D97-AF65-F5344CB8AC3E}">
        <p14:creationId xmlns:p14="http://schemas.microsoft.com/office/powerpoint/2010/main" val="3806530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スクリーンショット 2014-05-20 14.38.15.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08" b="672"/>
          <a:stretch/>
        </p:blipFill>
        <p:spPr>
          <a:xfrm>
            <a:off x="4392706" y="-36774"/>
            <a:ext cx="4751294" cy="6894773"/>
          </a:xfrm>
        </p:spPr>
      </p:pic>
      <p:sp>
        <p:nvSpPr>
          <p:cNvPr id="2" name="タイトル 1"/>
          <p:cNvSpPr>
            <a:spLocks noGrp="1"/>
          </p:cNvSpPr>
          <p:nvPr>
            <p:ph type="title"/>
          </p:nvPr>
        </p:nvSpPr>
        <p:spPr>
          <a:xfrm>
            <a:off x="-110566" y="-36774"/>
            <a:ext cx="5608918" cy="1143000"/>
          </a:xfrm>
        </p:spPr>
        <p:txBody>
          <a:bodyPr>
            <a:noAutofit/>
          </a:bodyPr>
          <a:lstStyle/>
          <a:p>
            <a:r>
              <a:rPr lang="en-US" altLang="ja-JP" sz="2400" dirty="0"/>
              <a:t>In vivo 3PM images of Texas-Red–dextran </a:t>
            </a:r>
            <a:r>
              <a:rPr lang="en-US" altLang="ja-JP" sz="2400" dirty="0" err="1"/>
              <a:t>labelled</a:t>
            </a:r>
            <a:r>
              <a:rPr lang="en-US" altLang="ja-JP" sz="2400" dirty="0"/>
              <a:t> mouse </a:t>
            </a:r>
            <a:r>
              <a:rPr lang="en-US" altLang="ja-JP" sz="2400" dirty="0" err="1" smtClean="0"/>
              <a:t>brainvasculature</a:t>
            </a:r>
            <a:r>
              <a:rPr lang="en-US" altLang="ja-JP" sz="2400" dirty="0"/>
              <a:t>.</a:t>
            </a:r>
            <a:endParaRPr kumimoji="1" lang="ja-JP" altLang="en-US" sz="2400" dirty="0"/>
          </a:p>
        </p:txBody>
      </p:sp>
      <p:sp>
        <p:nvSpPr>
          <p:cNvPr id="5" name="テキスト ボックス 4"/>
          <p:cNvSpPr txBox="1"/>
          <p:nvPr/>
        </p:nvSpPr>
        <p:spPr>
          <a:xfrm>
            <a:off x="0" y="2465145"/>
            <a:ext cx="4762842" cy="646331"/>
          </a:xfrm>
          <a:prstGeom prst="rect">
            <a:avLst/>
          </a:prstGeom>
          <a:noFill/>
        </p:spPr>
        <p:txBody>
          <a:bodyPr wrap="none" rtlCol="0">
            <a:spAutoFit/>
          </a:bodyPr>
          <a:lstStyle/>
          <a:p>
            <a:r>
              <a:rPr lang="ja-JP" altLang="en-US" dirty="0" smtClean="0"/>
              <a:t>・</a:t>
            </a:r>
            <a:r>
              <a:rPr lang="en-US" altLang="ja-JP" dirty="0" smtClean="0"/>
              <a:t>at </a:t>
            </a:r>
            <a:r>
              <a:rPr lang="en-US" altLang="ja-JP" dirty="0"/>
              <a:t>the surface of the brain in our experiments is</a:t>
            </a:r>
          </a:p>
          <a:p>
            <a:r>
              <a:rPr lang="en-US" altLang="ja-JP" dirty="0"/>
              <a:t>3 </a:t>
            </a:r>
            <a:r>
              <a:rPr lang="en-US" altLang="ja-JP" dirty="0" err="1" smtClean="0"/>
              <a:t>mW</a:t>
            </a:r>
            <a:r>
              <a:rPr lang="en-US" altLang="ja-JP" dirty="0" smtClean="0"/>
              <a:t>▶︎</a:t>
            </a:r>
            <a:r>
              <a:rPr lang="en-US" altLang="ja-JP" dirty="0"/>
              <a:t>full power (22 </a:t>
            </a:r>
            <a:r>
              <a:rPr lang="en-US" altLang="ja-JP" dirty="0" err="1"/>
              <a:t>mW</a:t>
            </a:r>
            <a:r>
              <a:rPr lang="en-US" altLang="ja-JP" dirty="0"/>
              <a:t>) at 0.7 </a:t>
            </a:r>
            <a:r>
              <a:rPr lang="en-US" altLang="ja-JP" dirty="0" smtClean="0"/>
              <a:t>mm</a:t>
            </a:r>
            <a:r>
              <a:rPr lang="ja-JP" altLang="en-US" dirty="0" smtClean="0"/>
              <a:t>．</a:t>
            </a:r>
            <a:endParaRPr kumimoji="1" lang="ja-JP" altLang="en-US" dirty="0"/>
          </a:p>
        </p:txBody>
      </p:sp>
      <p:sp>
        <p:nvSpPr>
          <p:cNvPr id="6" name="テキスト ボックス 5"/>
          <p:cNvSpPr txBox="1"/>
          <p:nvPr/>
        </p:nvSpPr>
        <p:spPr>
          <a:xfrm>
            <a:off x="0" y="3077156"/>
            <a:ext cx="4632924" cy="646331"/>
          </a:xfrm>
          <a:prstGeom prst="rect">
            <a:avLst/>
          </a:prstGeom>
          <a:noFill/>
        </p:spPr>
        <p:txBody>
          <a:bodyPr wrap="none" rtlCol="0">
            <a:spAutoFit/>
          </a:bodyPr>
          <a:lstStyle/>
          <a:p>
            <a:r>
              <a:rPr lang="ja-JP" altLang="en-US" dirty="0" smtClean="0"/>
              <a:t>・</a:t>
            </a:r>
            <a:r>
              <a:rPr lang="en-US" altLang="ja-JP" dirty="0" smtClean="0"/>
              <a:t>the </a:t>
            </a:r>
            <a:r>
              <a:rPr lang="en-US" altLang="ja-JP" dirty="0"/>
              <a:t>first 0.8 mm of imaging </a:t>
            </a:r>
            <a:r>
              <a:rPr lang="en-US" altLang="ja-JP" dirty="0" smtClean="0"/>
              <a:t>depth▶︎</a:t>
            </a:r>
          </a:p>
          <a:p>
            <a:r>
              <a:rPr lang="en-US" altLang="ja-JP" dirty="0" smtClean="0"/>
              <a:t> </a:t>
            </a:r>
            <a:r>
              <a:rPr lang="en-US" altLang="ja-JP" dirty="0"/>
              <a:t>constant frame time of 8 s (512 × 512 </a:t>
            </a:r>
            <a:r>
              <a:rPr lang="en-US" altLang="ja-JP" dirty="0" smtClean="0"/>
              <a:t>pixels)</a:t>
            </a:r>
            <a:r>
              <a:rPr lang="en-US" altLang="ja-JP" dirty="0"/>
              <a:t>.</a:t>
            </a:r>
            <a:endParaRPr kumimoji="1" lang="ja-JP" altLang="en-US" dirty="0"/>
          </a:p>
        </p:txBody>
      </p:sp>
      <p:sp>
        <p:nvSpPr>
          <p:cNvPr id="7" name="テキスト ボックス 6"/>
          <p:cNvSpPr txBox="1"/>
          <p:nvPr/>
        </p:nvSpPr>
        <p:spPr>
          <a:xfrm>
            <a:off x="0" y="4556332"/>
            <a:ext cx="4332937" cy="1077218"/>
          </a:xfrm>
          <a:prstGeom prst="rect">
            <a:avLst/>
          </a:prstGeom>
          <a:noFill/>
        </p:spPr>
        <p:txBody>
          <a:bodyPr wrap="none" rtlCol="0">
            <a:spAutoFit/>
          </a:bodyPr>
          <a:lstStyle/>
          <a:p>
            <a:r>
              <a:rPr lang="ja-JP" altLang="en-US" sz="1600" dirty="0" smtClean="0"/>
              <a:t>・</a:t>
            </a:r>
            <a:r>
              <a:rPr lang="en-US" altLang="ja-JP" sz="1600" dirty="0" smtClean="0"/>
              <a:t>The </a:t>
            </a:r>
            <a:r>
              <a:rPr lang="en-US" altLang="ja-JP" sz="1600" dirty="0" err="1"/>
              <a:t>myelinated</a:t>
            </a:r>
            <a:r>
              <a:rPr lang="en-US" altLang="ja-JP" sz="1600" dirty="0"/>
              <a:t> axons </a:t>
            </a:r>
            <a:r>
              <a:rPr lang="en-US" altLang="ja-JP" sz="1600" dirty="0" smtClean="0"/>
              <a:t>in</a:t>
            </a:r>
            <a:r>
              <a:rPr lang="en-US" altLang="ja-JP" sz="1600" dirty="0"/>
              <a:t> </a:t>
            </a:r>
            <a:r>
              <a:rPr lang="en-US" altLang="ja-JP" sz="1600" dirty="0" smtClean="0"/>
              <a:t>the </a:t>
            </a:r>
            <a:r>
              <a:rPr lang="en-US" altLang="ja-JP" sz="1600" dirty="0"/>
              <a:t>external </a:t>
            </a:r>
            <a:r>
              <a:rPr lang="en-US" altLang="ja-JP" sz="1600" dirty="0" smtClean="0"/>
              <a:t>capsule </a:t>
            </a:r>
          </a:p>
          <a:p>
            <a:r>
              <a:rPr lang="en-US" altLang="ja-JP" sz="1600" dirty="0" smtClean="0"/>
              <a:t>produce a bright third harmonic generation signal</a:t>
            </a:r>
          </a:p>
          <a:p>
            <a:r>
              <a:rPr lang="en-US" altLang="ja-JP" sz="1600" dirty="0" smtClean="0"/>
              <a:t>▶︎delineating </a:t>
            </a:r>
            <a:r>
              <a:rPr lang="en-US" altLang="ja-JP" sz="1600" dirty="0"/>
              <a:t>the boundaries of the external</a:t>
            </a:r>
          </a:p>
          <a:p>
            <a:r>
              <a:rPr lang="en-US" altLang="ja-JP" sz="1600" dirty="0"/>
              <a:t>capsule.</a:t>
            </a:r>
            <a:endParaRPr kumimoji="1" lang="ja-JP" altLang="en-US" sz="1600" dirty="0"/>
          </a:p>
        </p:txBody>
      </p:sp>
      <p:sp>
        <p:nvSpPr>
          <p:cNvPr id="8" name="テキスト ボックス 7"/>
          <p:cNvSpPr txBox="1"/>
          <p:nvPr/>
        </p:nvSpPr>
        <p:spPr>
          <a:xfrm>
            <a:off x="0" y="3719290"/>
            <a:ext cx="4975002" cy="646331"/>
          </a:xfrm>
          <a:prstGeom prst="rect">
            <a:avLst/>
          </a:prstGeom>
          <a:noFill/>
        </p:spPr>
        <p:txBody>
          <a:bodyPr wrap="none" rtlCol="0">
            <a:spAutoFit/>
          </a:bodyPr>
          <a:lstStyle/>
          <a:p>
            <a:r>
              <a:rPr kumimoji="1" lang="ja-JP" altLang="en-US" dirty="0" smtClean="0"/>
              <a:t>・</a:t>
            </a:r>
            <a:r>
              <a:rPr lang="en-US" altLang="ja-JP" dirty="0" smtClean="0"/>
              <a:t>from 0.74 </a:t>
            </a:r>
            <a:r>
              <a:rPr lang="en-US" altLang="ja-JP" dirty="0"/>
              <a:t>mm, the integration time </a:t>
            </a:r>
            <a:r>
              <a:rPr lang="is-IS" altLang="ja-JP" dirty="0" smtClean="0"/>
              <a:t>is 16 </a:t>
            </a:r>
            <a:r>
              <a:rPr lang="is-IS" altLang="ja-JP" dirty="0"/>
              <a:t>s</a:t>
            </a:r>
            <a:r>
              <a:rPr lang="is-IS" altLang="ja-JP" b="1" dirty="0"/>
              <a:t>/</a:t>
            </a:r>
            <a:r>
              <a:rPr lang="is-IS" altLang="ja-JP" dirty="0" smtClean="0"/>
              <a:t>frame.</a:t>
            </a:r>
          </a:p>
          <a:p>
            <a:r>
              <a:rPr lang="ja-JP" altLang="ja-JP" dirty="0"/>
              <a:t>　</a:t>
            </a:r>
            <a:r>
              <a:rPr lang="en-US" altLang="ja-JP" dirty="0" smtClean="0"/>
              <a:t>0.9 mm〜</a:t>
            </a:r>
            <a:r>
              <a:rPr lang="ja-JP" altLang="en-US" dirty="0" smtClean="0"/>
              <a:t>　</a:t>
            </a:r>
            <a:r>
              <a:rPr lang="en-US" altLang="ja-JP" dirty="0" smtClean="0"/>
              <a:t> </a:t>
            </a:r>
            <a:r>
              <a:rPr lang="en-US" altLang="ja-JP" dirty="0"/>
              <a:t>20 s</a:t>
            </a:r>
            <a:r>
              <a:rPr lang="en-US" altLang="ja-JP" b="1" dirty="0"/>
              <a:t>/</a:t>
            </a:r>
            <a:r>
              <a:rPr lang="en-US" altLang="ja-JP" dirty="0"/>
              <a:t>frame</a:t>
            </a:r>
            <a:endParaRPr kumimoji="1" lang="en-US" altLang="ja-JP" dirty="0" smtClean="0"/>
          </a:p>
        </p:txBody>
      </p:sp>
      <p:sp>
        <p:nvSpPr>
          <p:cNvPr id="10" name="正方形/長方形 9"/>
          <p:cNvSpPr/>
          <p:nvPr/>
        </p:nvSpPr>
        <p:spPr>
          <a:xfrm>
            <a:off x="5901765" y="5094941"/>
            <a:ext cx="3092824" cy="16435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574118" y="5722470"/>
            <a:ext cx="2162972" cy="369332"/>
          </a:xfrm>
          <a:prstGeom prst="rect">
            <a:avLst/>
          </a:prstGeom>
          <a:noFill/>
        </p:spPr>
        <p:txBody>
          <a:bodyPr wrap="none" rtlCol="0">
            <a:spAutoFit/>
          </a:bodyPr>
          <a:lstStyle/>
          <a:p>
            <a:r>
              <a:rPr lang="en-US" altLang="ja-JP" dirty="0"/>
              <a:t>All scale bars, </a:t>
            </a:r>
            <a:r>
              <a:rPr lang="en-US" altLang="ja-JP" dirty="0" smtClean="0"/>
              <a:t>50 </a:t>
            </a:r>
            <a:r>
              <a:rPr lang="en-US" altLang="ja-JP" dirty="0" err="1" smtClean="0"/>
              <a:t>μm</a:t>
            </a:r>
            <a:r>
              <a:rPr lang="en-US" altLang="ja-JP" dirty="0"/>
              <a:t>.</a:t>
            </a:r>
            <a:endParaRPr kumimoji="1" lang="ja-JP" altLang="en-US" dirty="0"/>
          </a:p>
        </p:txBody>
      </p:sp>
      <p:sp>
        <p:nvSpPr>
          <p:cNvPr id="12" name="テキスト ボックス 11"/>
          <p:cNvSpPr txBox="1"/>
          <p:nvPr/>
        </p:nvSpPr>
        <p:spPr>
          <a:xfrm>
            <a:off x="2" y="1881865"/>
            <a:ext cx="3415982" cy="646331"/>
          </a:xfrm>
          <a:prstGeom prst="rect">
            <a:avLst/>
          </a:prstGeom>
          <a:noFill/>
        </p:spPr>
        <p:txBody>
          <a:bodyPr wrap="none" rtlCol="0">
            <a:spAutoFit/>
          </a:bodyPr>
          <a:lstStyle/>
          <a:p>
            <a:r>
              <a:rPr lang="ja-JP" altLang="en-US" dirty="0" smtClean="0"/>
              <a:t>・</a:t>
            </a:r>
            <a:r>
              <a:rPr lang="en-US" altLang="ja-JP" dirty="0" smtClean="0"/>
              <a:t>1,400 </a:t>
            </a:r>
            <a:r>
              <a:rPr lang="en-US" altLang="ja-JP" dirty="0" err="1" smtClean="0"/>
              <a:t>μm</a:t>
            </a:r>
            <a:r>
              <a:rPr lang="en-US" altLang="ja-JP" dirty="0"/>
              <a:t>-deep </a:t>
            </a:r>
            <a:r>
              <a:rPr lang="en-US" altLang="ja-JP" dirty="0" err="1" smtClean="0"/>
              <a:t>stackt</a:t>
            </a:r>
            <a:r>
              <a:rPr lang="ja-JP" altLang="en-US" dirty="0" smtClean="0"/>
              <a:t>，</a:t>
            </a:r>
            <a:r>
              <a:rPr lang="en-US" altLang="ja-JP" dirty="0" err="1" smtClean="0"/>
              <a:t>aken</a:t>
            </a:r>
            <a:r>
              <a:rPr lang="en-US" altLang="ja-JP" dirty="0" smtClean="0"/>
              <a:t> </a:t>
            </a:r>
            <a:r>
              <a:rPr lang="en-US" altLang="ja-JP" dirty="0"/>
              <a:t>with </a:t>
            </a:r>
            <a:endParaRPr lang="en-US" altLang="ja-JP" dirty="0" smtClean="0"/>
          </a:p>
          <a:p>
            <a:r>
              <a:rPr lang="en-US" altLang="ja-JP" dirty="0"/>
              <a:t> </a:t>
            </a:r>
            <a:r>
              <a:rPr lang="en-US" altLang="ja-JP" dirty="0" smtClean="0"/>
              <a:t>  4 </a:t>
            </a:r>
            <a:r>
              <a:rPr lang="en-US" altLang="ja-JP" dirty="0" err="1" smtClean="0"/>
              <a:t>μm</a:t>
            </a:r>
            <a:r>
              <a:rPr lang="en-US" altLang="ja-JP" dirty="0" smtClean="0"/>
              <a:t> depth </a:t>
            </a:r>
            <a:r>
              <a:rPr lang="en-US" altLang="ja-JP" dirty="0"/>
              <a:t>increments</a:t>
            </a:r>
            <a:endParaRPr kumimoji="1" lang="ja-JP" altLang="en-US" dirty="0"/>
          </a:p>
        </p:txBody>
      </p:sp>
    </p:spTree>
    <p:extLst>
      <p:ext uri="{BB962C8B-B14F-4D97-AF65-F5344CB8AC3E}">
        <p14:creationId xmlns:p14="http://schemas.microsoft.com/office/powerpoint/2010/main" val="33126292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04587"/>
            <a:ext cx="4265923" cy="1143000"/>
          </a:xfrm>
        </p:spPr>
        <p:txBody>
          <a:bodyPr>
            <a:noAutofit/>
          </a:bodyPr>
          <a:lstStyle/>
          <a:p>
            <a:r>
              <a:rPr lang="en-US" altLang="ja-JP" sz="2800" dirty="0"/>
              <a:t>In vivo 3PM images of RFP-</a:t>
            </a:r>
            <a:r>
              <a:rPr lang="en-US" altLang="ja-JP" sz="2800" dirty="0" err="1"/>
              <a:t>labelled</a:t>
            </a:r>
            <a:r>
              <a:rPr lang="en-US" altLang="ja-JP" sz="2800" dirty="0"/>
              <a:t> neurons in mouse brain</a:t>
            </a:r>
            <a:endParaRPr kumimoji="1" lang="ja-JP" altLang="en-US" sz="2800" dirty="0"/>
          </a:p>
        </p:txBody>
      </p:sp>
      <p:pic>
        <p:nvPicPr>
          <p:cNvPr id="4" name="コンテンツ プレースホルダー 3" descr="スクリーンショット 2014-05-20 14.38.30.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00" b="107"/>
          <a:stretch/>
        </p:blipFill>
        <p:spPr>
          <a:xfrm>
            <a:off x="4265923" y="0"/>
            <a:ext cx="4947663" cy="6858000"/>
          </a:xfrm>
        </p:spPr>
      </p:pic>
      <p:pic>
        <p:nvPicPr>
          <p:cNvPr id="5" name="図 4" descr="スクリーンショット 2014-05-21 4.45.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1" y="1811616"/>
            <a:ext cx="4254500" cy="2921000"/>
          </a:xfrm>
          <a:prstGeom prst="rect">
            <a:avLst/>
          </a:prstGeom>
        </p:spPr>
      </p:pic>
      <p:sp>
        <p:nvSpPr>
          <p:cNvPr id="6" name="テキスト ボックス 5"/>
          <p:cNvSpPr txBox="1"/>
          <p:nvPr/>
        </p:nvSpPr>
        <p:spPr>
          <a:xfrm>
            <a:off x="-1" y="4970376"/>
            <a:ext cx="4756793" cy="1477328"/>
          </a:xfrm>
          <a:prstGeom prst="rect">
            <a:avLst/>
          </a:prstGeom>
          <a:noFill/>
        </p:spPr>
        <p:txBody>
          <a:bodyPr wrap="none" rtlCol="0">
            <a:spAutoFit/>
          </a:bodyPr>
          <a:lstStyle/>
          <a:p>
            <a:r>
              <a:rPr lang="ja-JP" altLang="en-US" dirty="0" smtClean="0"/>
              <a:t>・</a:t>
            </a:r>
            <a:r>
              <a:rPr lang="en-US" altLang="ja-JP" dirty="0" err="1" smtClean="0"/>
              <a:t>Labelled</a:t>
            </a:r>
            <a:r>
              <a:rPr lang="en-US" altLang="ja-JP" dirty="0" smtClean="0"/>
              <a:t> </a:t>
            </a:r>
            <a:r>
              <a:rPr lang="en-US" altLang="ja-JP" dirty="0"/>
              <a:t>neurons in </a:t>
            </a:r>
            <a:r>
              <a:rPr lang="en-US" altLang="ja-JP" dirty="0" smtClean="0"/>
              <a:t>the</a:t>
            </a:r>
            <a:r>
              <a:rPr lang="en-US" altLang="ja-JP" dirty="0"/>
              <a:t> </a:t>
            </a:r>
            <a:r>
              <a:rPr lang="en-US" altLang="ja-JP" dirty="0" smtClean="0"/>
              <a:t>stratum </a:t>
            </a:r>
            <a:r>
              <a:rPr lang="en-US" altLang="ja-JP" dirty="0" err="1" smtClean="0"/>
              <a:t>pyramidale</a:t>
            </a:r>
            <a:endParaRPr lang="en-US" altLang="ja-JP" dirty="0" smtClean="0"/>
          </a:p>
          <a:p>
            <a:r>
              <a:rPr lang="en-US" altLang="ja-JP" dirty="0" smtClean="0"/>
              <a:t> </a:t>
            </a:r>
            <a:r>
              <a:rPr lang="en-US" altLang="ja-JP" dirty="0"/>
              <a:t>can be seen 1,060–1,120 </a:t>
            </a:r>
            <a:r>
              <a:rPr lang="en-US" altLang="ja-JP" b="1" dirty="0" err="1" smtClean="0"/>
              <a:t>μ</a:t>
            </a:r>
            <a:r>
              <a:rPr lang="en-US" altLang="ja-JP" dirty="0" err="1" smtClean="0"/>
              <a:t>m</a:t>
            </a:r>
            <a:r>
              <a:rPr lang="en-US" altLang="ja-JP" dirty="0" smtClean="0"/>
              <a:t> </a:t>
            </a:r>
            <a:r>
              <a:rPr lang="en-US" altLang="ja-JP" dirty="0"/>
              <a:t>below the</a:t>
            </a:r>
          </a:p>
          <a:p>
            <a:r>
              <a:rPr lang="en-US" altLang="ja-JP" dirty="0"/>
              <a:t>surface of the </a:t>
            </a:r>
            <a:r>
              <a:rPr lang="en-US" altLang="ja-JP" dirty="0" smtClean="0"/>
              <a:t>brain▶︎</a:t>
            </a:r>
            <a:r>
              <a:rPr lang="en-US" altLang="ja-JP" dirty="0">
                <a:solidFill>
                  <a:srgbClr val="FF0000"/>
                </a:solidFill>
              </a:rPr>
              <a:t>Visualization of this layer </a:t>
            </a:r>
            <a:r>
              <a:rPr lang="en-US" altLang="ja-JP" dirty="0" smtClean="0">
                <a:solidFill>
                  <a:srgbClr val="FF0000"/>
                </a:solidFill>
              </a:rPr>
              <a:t>is</a:t>
            </a:r>
          </a:p>
          <a:p>
            <a:r>
              <a:rPr lang="en-US" altLang="ja-JP" dirty="0" smtClean="0">
                <a:solidFill>
                  <a:srgbClr val="FF0000"/>
                </a:solidFill>
              </a:rPr>
              <a:t> </a:t>
            </a:r>
            <a:r>
              <a:rPr lang="en-US" altLang="ja-JP" dirty="0">
                <a:solidFill>
                  <a:srgbClr val="FF0000"/>
                </a:solidFill>
              </a:rPr>
              <a:t>clear </a:t>
            </a:r>
            <a:r>
              <a:rPr lang="en-US" altLang="ja-JP" dirty="0" smtClean="0">
                <a:solidFill>
                  <a:srgbClr val="FF0000"/>
                </a:solidFill>
              </a:rPr>
              <a:t>evidence</a:t>
            </a:r>
            <a:r>
              <a:rPr lang="en-US" altLang="ja-JP" dirty="0">
                <a:solidFill>
                  <a:srgbClr val="FF0000"/>
                </a:solidFill>
              </a:rPr>
              <a:t> </a:t>
            </a:r>
            <a:r>
              <a:rPr lang="en-US" altLang="ja-JP" dirty="0" smtClean="0">
                <a:solidFill>
                  <a:srgbClr val="FF0000"/>
                </a:solidFill>
              </a:rPr>
              <a:t>of </a:t>
            </a:r>
            <a:r>
              <a:rPr lang="en-US" altLang="ja-JP" dirty="0">
                <a:solidFill>
                  <a:srgbClr val="FF0000"/>
                </a:solidFill>
              </a:rPr>
              <a:t>direct imaging of the </a:t>
            </a:r>
            <a:r>
              <a:rPr lang="en-US" altLang="ja-JP" dirty="0" smtClean="0">
                <a:solidFill>
                  <a:srgbClr val="FF0000"/>
                </a:solidFill>
              </a:rPr>
              <a:t>mouse</a:t>
            </a:r>
          </a:p>
          <a:p>
            <a:r>
              <a:rPr lang="en-US" altLang="ja-JP" dirty="0" smtClean="0">
                <a:solidFill>
                  <a:srgbClr val="FF0000"/>
                </a:solidFill>
              </a:rPr>
              <a:t> </a:t>
            </a:r>
            <a:r>
              <a:rPr lang="en-US" altLang="ja-JP" dirty="0">
                <a:solidFill>
                  <a:srgbClr val="FF0000"/>
                </a:solidFill>
              </a:rPr>
              <a:t>hippocampus through </a:t>
            </a:r>
            <a:r>
              <a:rPr lang="en-US" altLang="ja-JP" dirty="0" smtClean="0">
                <a:solidFill>
                  <a:srgbClr val="FF0000"/>
                </a:solidFill>
              </a:rPr>
              <a:t>an intact brain.</a:t>
            </a:r>
          </a:p>
        </p:txBody>
      </p:sp>
    </p:spTree>
    <p:extLst>
      <p:ext uri="{BB962C8B-B14F-4D97-AF65-F5344CB8AC3E}">
        <p14:creationId xmlns:p14="http://schemas.microsoft.com/office/powerpoint/2010/main" val="1278058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summry</a:t>
            </a:r>
            <a:endParaRPr kumimoji="1" lang="ja-JP" altLang="en-US" dirty="0"/>
          </a:p>
        </p:txBody>
      </p:sp>
      <p:sp>
        <p:nvSpPr>
          <p:cNvPr id="3" name="コンテンツ プレースホルダー 2"/>
          <p:cNvSpPr>
            <a:spLocks noGrp="1"/>
          </p:cNvSpPr>
          <p:nvPr>
            <p:ph idx="1"/>
          </p:nvPr>
        </p:nvSpPr>
        <p:spPr/>
        <p:txBody>
          <a:bodyPr/>
          <a:lstStyle/>
          <a:p>
            <a:r>
              <a:rPr lang="en-US" altLang="ja-JP" dirty="0"/>
              <a:t>3PM at the new spectral window of 1,700 nm has potential as </a:t>
            </a:r>
            <a:r>
              <a:rPr lang="en-US" altLang="ja-JP" dirty="0" smtClean="0"/>
              <a:t>a powerful </a:t>
            </a:r>
            <a:r>
              <a:rPr lang="en-US" altLang="ja-JP" dirty="0"/>
              <a:t>new tool for in vivo, high-resolution, deep-tissue imaging</a:t>
            </a:r>
            <a:r>
              <a:rPr lang="en-US" altLang="ja-JP" dirty="0" smtClean="0"/>
              <a:t>.</a:t>
            </a:r>
          </a:p>
          <a:p>
            <a:r>
              <a:rPr lang="en-US" altLang="ja-JP" dirty="0"/>
              <a:t>By further improving the excitation source and microscope </a:t>
            </a:r>
            <a:r>
              <a:rPr lang="en-US" altLang="ja-JP" dirty="0" smtClean="0"/>
              <a:t>optics at </a:t>
            </a:r>
            <a:r>
              <a:rPr lang="en-US" altLang="ja-JP" dirty="0"/>
              <a:t>1,700 nm, </a:t>
            </a:r>
            <a:r>
              <a:rPr lang="en-US" altLang="ja-JP" dirty="0" smtClean="0"/>
              <a:t>authors </a:t>
            </a:r>
            <a:r>
              <a:rPr lang="en-US" altLang="ja-JP" dirty="0"/>
              <a:t>estimate that at least one order of </a:t>
            </a:r>
            <a:r>
              <a:rPr lang="en-US" altLang="ja-JP" dirty="0" smtClean="0"/>
              <a:t>magnitude improvement </a:t>
            </a:r>
            <a:r>
              <a:rPr lang="en-US" altLang="ja-JP" dirty="0"/>
              <a:t>in frame rate can be </a:t>
            </a:r>
            <a:r>
              <a:rPr lang="en-US" altLang="ja-JP" dirty="0" smtClean="0"/>
              <a:t>achieved.</a:t>
            </a:r>
            <a:endParaRPr kumimoji="1" lang="ja-JP" altLang="en-US" dirty="0"/>
          </a:p>
        </p:txBody>
      </p:sp>
    </p:spTree>
    <p:extLst>
      <p:ext uri="{BB962C8B-B14F-4D97-AF65-F5344CB8AC3E}">
        <p14:creationId xmlns:p14="http://schemas.microsoft.com/office/powerpoint/2010/main" val="16154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スクリーンショット 2014-05-21 5.29.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301" y="3371612"/>
            <a:ext cx="5836699" cy="3101789"/>
          </a:xfrm>
          <a:prstGeom prst="rect">
            <a:avLst/>
          </a:prstGeom>
        </p:spPr>
      </p:pic>
      <p:sp>
        <p:nvSpPr>
          <p:cNvPr id="2" name="タイトル 1"/>
          <p:cNvSpPr>
            <a:spLocks noGrp="1"/>
          </p:cNvSpPr>
          <p:nvPr>
            <p:ph type="title"/>
          </p:nvPr>
        </p:nvSpPr>
        <p:spPr>
          <a:xfrm>
            <a:off x="0" y="0"/>
            <a:ext cx="9144000" cy="1143000"/>
          </a:xfrm>
        </p:spPr>
        <p:txBody>
          <a:bodyPr>
            <a:noAutofit/>
          </a:bodyPr>
          <a:lstStyle/>
          <a:p>
            <a:r>
              <a:rPr lang="en-US" altLang="ja-JP" sz="3600" dirty="0" smtClean="0"/>
              <a:t>③</a:t>
            </a:r>
            <a:r>
              <a:rPr lang="en-US" altLang="ja-JP" sz="3600" dirty="0" err="1" smtClean="0"/>
              <a:t>Hyperspectral</a:t>
            </a:r>
            <a:r>
              <a:rPr lang="en-US" altLang="ja-JP" sz="3600" dirty="0" smtClean="0"/>
              <a:t> multimodal CARS microscopy in the fingerprint region</a:t>
            </a:r>
            <a:endParaRPr kumimoji="1" lang="ja-JP" altLang="en-US" sz="3600" dirty="0"/>
          </a:p>
        </p:txBody>
      </p:sp>
      <p:pic>
        <p:nvPicPr>
          <p:cNvPr id="4" name="図 3"/>
          <p:cNvPicPr>
            <a:picLocks noChangeAspect="1"/>
          </p:cNvPicPr>
          <p:nvPr/>
        </p:nvPicPr>
        <p:blipFill rotWithShape="1">
          <a:blip r:embed="rId3"/>
          <a:srcRect l="2904" t="2463" r="1478" b="61698"/>
          <a:stretch/>
        </p:blipFill>
        <p:spPr>
          <a:xfrm>
            <a:off x="119529" y="1255065"/>
            <a:ext cx="8711455" cy="1900398"/>
          </a:xfrm>
          <a:prstGeom prst="rect">
            <a:avLst/>
          </a:prstGeom>
        </p:spPr>
      </p:pic>
      <p:grpSp>
        <p:nvGrpSpPr>
          <p:cNvPr id="14" name="図形グループ 13"/>
          <p:cNvGrpSpPr/>
          <p:nvPr/>
        </p:nvGrpSpPr>
        <p:grpSpPr>
          <a:xfrm>
            <a:off x="378336" y="5607639"/>
            <a:ext cx="2003079" cy="673546"/>
            <a:chOff x="118528" y="3838785"/>
            <a:chExt cx="3484051" cy="1171531"/>
          </a:xfrm>
        </p:grpSpPr>
        <p:pic>
          <p:nvPicPr>
            <p:cNvPr id="7" name="図 6" descr="スクリーンショット 2014-05-21 5.33.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938" y="3838785"/>
              <a:ext cx="2755900" cy="1079500"/>
            </a:xfrm>
            <a:prstGeom prst="rect">
              <a:avLst/>
            </a:prstGeom>
          </p:spPr>
        </p:pic>
        <p:cxnSp>
          <p:nvCxnSpPr>
            <p:cNvPr id="9" name="直線矢印コネクタ 8"/>
            <p:cNvCxnSpPr/>
            <p:nvPr/>
          </p:nvCxnSpPr>
          <p:spPr>
            <a:xfrm>
              <a:off x="118528" y="4888403"/>
              <a:ext cx="322206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テキスト ボックス 9"/>
            <p:cNvSpPr txBox="1"/>
            <p:nvPr/>
          </p:nvSpPr>
          <p:spPr>
            <a:xfrm>
              <a:off x="3340593" y="4640984"/>
              <a:ext cx="261986" cy="369332"/>
            </a:xfrm>
            <a:prstGeom prst="rect">
              <a:avLst/>
            </a:prstGeom>
            <a:noFill/>
          </p:spPr>
          <p:txBody>
            <a:bodyPr wrap="none" rtlCol="0">
              <a:spAutoFit/>
            </a:bodyPr>
            <a:lstStyle/>
            <a:p>
              <a:r>
                <a:rPr kumimoji="1" lang="en-US" altLang="ja-JP" dirty="0" smtClean="0"/>
                <a:t>t</a:t>
              </a:r>
              <a:endParaRPr kumimoji="1" lang="ja-JP" altLang="en-US" dirty="0"/>
            </a:p>
          </p:txBody>
        </p:sp>
        <p:pic>
          <p:nvPicPr>
            <p:cNvPr id="11" name="図 10"/>
            <p:cNvPicPr>
              <a:picLocks noChangeAspect="1"/>
            </p:cNvPicPr>
            <p:nvPr/>
          </p:nvPicPr>
          <p:blipFill rotWithShape="1">
            <a:blip r:embed="rId3"/>
            <a:srcRect l="60863" t="19032" r="38696" b="69107"/>
            <a:stretch/>
          </p:blipFill>
          <p:spPr>
            <a:xfrm flipH="1">
              <a:off x="2465543" y="3838785"/>
              <a:ext cx="100708" cy="1049618"/>
            </a:xfrm>
            <a:prstGeom prst="rect">
              <a:avLst/>
            </a:prstGeom>
          </p:spPr>
        </p:pic>
      </p:grpSp>
      <p:sp>
        <p:nvSpPr>
          <p:cNvPr id="12" name="テキスト ボックス 11"/>
          <p:cNvSpPr txBox="1"/>
          <p:nvPr/>
        </p:nvSpPr>
        <p:spPr>
          <a:xfrm>
            <a:off x="497865" y="3093570"/>
            <a:ext cx="1492716"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ja-JP" sz="2400" dirty="0" smtClean="0">
                <a:latin typeface="Times New Roman"/>
                <a:cs typeface="Times New Roman"/>
              </a:rPr>
              <a:t>This paper</a:t>
            </a:r>
            <a:endParaRPr kumimoji="1" lang="ja-JP" altLang="en-US" sz="2400" dirty="0">
              <a:latin typeface="Times New Roman"/>
              <a:cs typeface="Times New Roman"/>
            </a:endParaRPr>
          </a:p>
        </p:txBody>
      </p:sp>
      <p:pic>
        <p:nvPicPr>
          <p:cNvPr id="13" name="図 12"/>
          <p:cNvPicPr>
            <a:picLocks noChangeAspect="1"/>
          </p:cNvPicPr>
          <p:nvPr/>
        </p:nvPicPr>
        <p:blipFill rotWithShape="1">
          <a:blip r:embed="rId3"/>
          <a:srcRect l="53458" t="41170" r="23406" b="29591"/>
          <a:stretch/>
        </p:blipFill>
        <p:spPr>
          <a:xfrm>
            <a:off x="388135" y="3527434"/>
            <a:ext cx="2107815" cy="1550431"/>
          </a:xfrm>
          <a:prstGeom prst="rect">
            <a:avLst/>
          </a:prstGeom>
        </p:spPr>
      </p:pic>
      <p:cxnSp>
        <p:nvCxnSpPr>
          <p:cNvPr id="16" name="直線矢印コネクタ 15"/>
          <p:cNvCxnSpPr/>
          <p:nvPr/>
        </p:nvCxnSpPr>
        <p:spPr>
          <a:xfrm>
            <a:off x="1472779" y="5607639"/>
            <a:ext cx="575901" cy="0"/>
          </a:xfrm>
          <a:prstGeom prst="straightConnector1">
            <a:avLst/>
          </a:prstGeom>
          <a:ln>
            <a:solidFill>
              <a:srgbClr val="0000FF"/>
            </a:solidFill>
            <a:headEnd type="arrow"/>
            <a:tailEnd type="arrow"/>
          </a:ln>
          <a:effectLst/>
        </p:spPr>
        <p:style>
          <a:lnRef idx="2">
            <a:schemeClr val="dk1"/>
          </a:lnRef>
          <a:fillRef idx="0">
            <a:schemeClr val="dk1"/>
          </a:fillRef>
          <a:effectRef idx="1">
            <a:schemeClr val="dk1"/>
          </a:effectRef>
          <a:fontRef idx="minor">
            <a:schemeClr val="tx1"/>
          </a:fontRef>
        </p:style>
      </p:cxnSp>
      <p:sp>
        <p:nvSpPr>
          <p:cNvPr id="17" name="テキスト ボックス 16"/>
          <p:cNvSpPr txBox="1"/>
          <p:nvPr/>
        </p:nvSpPr>
        <p:spPr>
          <a:xfrm>
            <a:off x="1416863" y="5229360"/>
            <a:ext cx="710451" cy="369332"/>
          </a:xfrm>
          <a:prstGeom prst="rect">
            <a:avLst/>
          </a:prstGeom>
          <a:noFill/>
        </p:spPr>
        <p:txBody>
          <a:bodyPr wrap="none" rtlCol="0">
            <a:spAutoFit/>
          </a:bodyPr>
          <a:lstStyle/>
          <a:p>
            <a:r>
              <a:rPr kumimoji="1" lang="en-US" altLang="ja-JP" dirty="0" smtClean="0">
                <a:solidFill>
                  <a:srgbClr val="3366FF"/>
                </a:solidFill>
              </a:rPr>
              <a:t>Delay</a:t>
            </a:r>
            <a:endParaRPr kumimoji="1" lang="ja-JP" altLang="en-US" dirty="0">
              <a:solidFill>
                <a:srgbClr val="3366FF"/>
              </a:solidFill>
            </a:endParaRPr>
          </a:p>
        </p:txBody>
      </p:sp>
      <p:sp>
        <p:nvSpPr>
          <p:cNvPr id="18" name="テキスト ボックス 17"/>
          <p:cNvSpPr txBox="1"/>
          <p:nvPr/>
        </p:nvSpPr>
        <p:spPr>
          <a:xfrm>
            <a:off x="611906" y="6340651"/>
            <a:ext cx="1436774" cy="369332"/>
          </a:xfrm>
          <a:prstGeom prst="rect">
            <a:avLst/>
          </a:prstGeom>
          <a:noFill/>
        </p:spPr>
        <p:txBody>
          <a:bodyPr wrap="none" rtlCol="0">
            <a:spAutoFit/>
          </a:bodyPr>
          <a:lstStyle/>
          <a:p>
            <a:r>
              <a:rPr kumimoji="1" lang="en-US" altLang="ja-JP" dirty="0" err="1" smtClean="0"/>
              <a:t>chairp</a:t>
            </a:r>
            <a:r>
              <a:rPr kumimoji="1" lang="ja-JP" altLang="en-US" dirty="0" smtClean="0"/>
              <a:t>　</a:t>
            </a:r>
            <a:r>
              <a:rPr kumimoji="1" lang="en-US" altLang="ja-JP" dirty="0" smtClean="0"/>
              <a:t>pulse </a:t>
            </a:r>
            <a:endParaRPr kumimoji="1" lang="ja-JP" altLang="en-US" dirty="0"/>
          </a:p>
        </p:txBody>
      </p:sp>
      <p:sp>
        <p:nvSpPr>
          <p:cNvPr id="19" name="テキスト ボックス 18"/>
          <p:cNvSpPr txBox="1"/>
          <p:nvPr/>
        </p:nvSpPr>
        <p:spPr>
          <a:xfrm>
            <a:off x="2715839" y="4583029"/>
            <a:ext cx="903200" cy="646331"/>
          </a:xfrm>
          <a:prstGeom prst="rect">
            <a:avLst/>
          </a:prstGeom>
          <a:noFill/>
        </p:spPr>
        <p:txBody>
          <a:bodyPr wrap="none" rtlCol="0">
            <a:spAutoFit/>
          </a:bodyPr>
          <a:lstStyle/>
          <a:p>
            <a:r>
              <a:rPr kumimoji="1" lang="en-US" altLang="ja-JP" dirty="0" smtClean="0"/>
              <a:t>60 </a:t>
            </a:r>
            <a:r>
              <a:rPr kumimoji="1" lang="en-US" altLang="ja-JP" dirty="0" err="1" smtClean="0"/>
              <a:t>fs</a:t>
            </a:r>
            <a:r>
              <a:rPr kumimoji="1" lang="en-US" altLang="ja-JP" dirty="0" smtClean="0"/>
              <a:t> </a:t>
            </a:r>
          </a:p>
          <a:p>
            <a:r>
              <a:rPr lang="en-US" altLang="ja-JP" dirty="0" smtClean="0"/>
              <a:t>80 MHz</a:t>
            </a:r>
            <a:endParaRPr kumimoji="1" lang="ja-JP" altLang="en-US" dirty="0"/>
          </a:p>
        </p:txBody>
      </p:sp>
    </p:spTree>
    <p:extLst>
      <p:ext uri="{BB962C8B-B14F-4D97-AF65-F5344CB8AC3E}">
        <p14:creationId xmlns:p14="http://schemas.microsoft.com/office/powerpoint/2010/main" val="266891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072"/>
            <a:ext cx="8229600" cy="1143000"/>
          </a:xfrm>
        </p:spPr>
        <p:txBody>
          <a:bodyPr>
            <a:normAutofit fontScale="90000"/>
          </a:bodyPr>
          <a:lstStyle/>
          <a:p>
            <a:r>
              <a:rPr lang="en-US" altLang="ja-JP" dirty="0"/>
              <a:t>Stokes generation and CARS spectral regions accessible</a:t>
            </a:r>
            <a:endParaRPr kumimoji="1" lang="ja-JP" altLang="en-US" dirty="0"/>
          </a:p>
        </p:txBody>
      </p:sp>
      <p:pic>
        <p:nvPicPr>
          <p:cNvPr id="4" name="図 3" descr="スクリーンショット 2014-05-21 5.29.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34" y="1133928"/>
            <a:ext cx="3688669" cy="1960264"/>
          </a:xfrm>
          <a:prstGeom prst="rect">
            <a:avLst/>
          </a:prstGeom>
        </p:spPr>
      </p:pic>
      <p:pic>
        <p:nvPicPr>
          <p:cNvPr id="5" name="図 4" descr="スクリーンショット 2014-05-21 5.40.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0" y="3094192"/>
            <a:ext cx="3778623" cy="2470638"/>
          </a:xfrm>
          <a:prstGeom prst="rect">
            <a:avLst/>
          </a:prstGeom>
        </p:spPr>
      </p:pic>
      <p:sp>
        <p:nvSpPr>
          <p:cNvPr id="6" name="テキスト ボックス 5"/>
          <p:cNvSpPr txBox="1"/>
          <p:nvPr/>
        </p:nvSpPr>
        <p:spPr>
          <a:xfrm>
            <a:off x="1902945" y="3716561"/>
            <a:ext cx="1271089" cy="369332"/>
          </a:xfrm>
          <a:prstGeom prst="rect">
            <a:avLst/>
          </a:prstGeom>
          <a:noFill/>
        </p:spPr>
        <p:txBody>
          <a:bodyPr wrap="none" rtlCol="0">
            <a:spAutoFit/>
          </a:bodyPr>
          <a:lstStyle/>
          <a:p>
            <a:r>
              <a:rPr kumimoji="1" lang="en-US" altLang="ja-JP" dirty="0" smtClean="0">
                <a:solidFill>
                  <a:srgbClr val="FF0000"/>
                </a:solidFill>
              </a:rPr>
              <a:t>linear slope</a:t>
            </a:r>
            <a:endParaRPr kumimoji="1" lang="ja-JP" altLang="en-US" dirty="0">
              <a:solidFill>
                <a:srgbClr val="FF0000"/>
              </a:solidFill>
            </a:endParaRPr>
          </a:p>
        </p:txBody>
      </p:sp>
      <p:pic>
        <p:nvPicPr>
          <p:cNvPr id="7" name="図 6" descr="スクリーンショット 2014-05-21 5.45.12.png"/>
          <p:cNvPicPr>
            <a:picLocks noChangeAspect="1"/>
          </p:cNvPicPr>
          <p:nvPr/>
        </p:nvPicPr>
        <p:blipFill rotWithShape="1">
          <a:blip r:embed="rId4">
            <a:extLst>
              <a:ext uri="{28A0092B-C50C-407E-A947-70E740481C1C}">
                <a14:useLocalDpi xmlns:a14="http://schemas.microsoft.com/office/drawing/2010/main" val="0"/>
              </a:ext>
            </a:extLst>
          </a:blip>
          <a:srcRect l="3993" r="8382"/>
          <a:stretch/>
        </p:blipFill>
        <p:spPr>
          <a:xfrm>
            <a:off x="3698810" y="1133928"/>
            <a:ext cx="5337097" cy="4534285"/>
          </a:xfrm>
          <a:prstGeom prst="rect">
            <a:avLst/>
          </a:prstGeom>
        </p:spPr>
      </p:pic>
      <p:sp>
        <p:nvSpPr>
          <p:cNvPr id="8" name="テキスト ボックス 7"/>
          <p:cNvSpPr txBox="1"/>
          <p:nvPr/>
        </p:nvSpPr>
        <p:spPr>
          <a:xfrm>
            <a:off x="5289154" y="3276948"/>
            <a:ext cx="4057521" cy="338554"/>
          </a:xfrm>
          <a:prstGeom prst="rect">
            <a:avLst/>
          </a:prstGeom>
          <a:noFill/>
        </p:spPr>
        <p:txBody>
          <a:bodyPr wrap="none" rtlCol="0">
            <a:spAutoFit/>
          </a:bodyPr>
          <a:lstStyle/>
          <a:p>
            <a:r>
              <a:rPr lang="en-US" altLang="ja-JP" sz="1600" dirty="0" smtClean="0"/>
              <a:t>Stokes2:Lowering </a:t>
            </a:r>
            <a:r>
              <a:rPr lang="en-US" altLang="ja-JP" sz="1600" dirty="0"/>
              <a:t>the pump power to 40 </a:t>
            </a:r>
            <a:r>
              <a:rPr lang="en-US" altLang="ja-JP" sz="1600" dirty="0" err="1"/>
              <a:t>mW</a:t>
            </a:r>
            <a:endParaRPr kumimoji="1" lang="ja-JP" altLang="en-US" sz="1600" dirty="0"/>
          </a:p>
        </p:txBody>
      </p:sp>
      <p:sp>
        <p:nvSpPr>
          <p:cNvPr id="9" name="テキスト ボックス 8"/>
          <p:cNvSpPr txBox="1"/>
          <p:nvPr/>
        </p:nvSpPr>
        <p:spPr>
          <a:xfrm>
            <a:off x="951847" y="5901621"/>
            <a:ext cx="6781612" cy="369332"/>
          </a:xfrm>
          <a:prstGeom prst="rect">
            <a:avLst/>
          </a:prstGeom>
          <a:noFill/>
        </p:spPr>
        <p:txBody>
          <a:bodyPr wrap="none" rtlCol="0">
            <a:spAutoFit/>
          </a:bodyPr>
          <a:lstStyle/>
          <a:p>
            <a:r>
              <a:rPr lang="en-US" altLang="ja-JP" dirty="0" smtClean="0"/>
              <a:t>(b) Ω</a:t>
            </a:r>
            <a:r>
              <a:rPr lang="en-US" altLang="ja-JP" baseline="-25000" dirty="0" smtClean="0"/>
              <a:t>L</a:t>
            </a:r>
            <a:r>
              <a:rPr lang="en-US" altLang="ja-JP" dirty="0" smtClean="0"/>
              <a:t> </a:t>
            </a:r>
            <a:r>
              <a:rPr lang="en-US" altLang="ja-JP" dirty="0"/>
              <a:t>1650 </a:t>
            </a:r>
            <a:r>
              <a:rPr lang="en-US" altLang="ja-JP" dirty="0" smtClean="0"/>
              <a:t>cm</a:t>
            </a:r>
            <a:r>
              <a:rPr lang="en-US" altLang="ja-JP" baseline="30000" dirty="0" smtClean="0"/>
              <a:t>-1 </a:t>
            </a:r>
            <a:r>
              <a:rPr lang="ja-JP" altLang="en-US" dirty="0" smtClean="0"/>
              <a:t>，</a:t>
            </a:r>
            <a:r>
              <a:rPr lang="en-US" altLang="ja-JP" dirty="0" smtClean="0"/>
              <a:t>Ω</a:t>
            </a:r>
            <a:r>
              <a:rPr lang="en-US" altLang="ja-JP" baseline="-25000" dirty="0" smtClean="0"/>
              <a:t>U</a:t>
            </a:r>
            <a:r>
              <a:rPr lang="en-US" altLang="ja-JP" dirty="0" smtClean="0"/>
              <a:t> </a:t>
            </a:r>
            <a:r>
              <a:rPr lang="en-US" altLang="ja-JP" dirty="0"/>
              <a:t>3300 </a:t>
            </a:r>
            <a:r>
              <a:rPr lang="en-US" altLang="ja-JP" dirty="0" smtClean="0"/>
              <a:t>cm</a:t>
            </a:r>
            <a:r>
              <a:rPr lang="en-US" altLang="ja-JP" baseline="30000" dirty="0" smtClean="0"/>
              <a:t>-</a:t>
            </a:r>
            <a:r>
              <a:rPr lang="en-US" altLang="ja-JP" dirty="0" smtClean="0"/>
              <a:t>1</a:t>
            </a:r>
            <a:r>
              <a:rPr lang="ja-JP" altLang="en-US" dirty="0" smtClean="0"/>
              <a:t>，</a:t>
            </a:r>
            <a:r>
              <a:rPr lang="en-US" altLang="ja-JP" dirty="0" err="1" smtClean="0"/>
              <a:t>Ωc</a:t>
            </a:r>
            <a:r>
              <a:rPr lang="en-US" altLang="ja-JP" dirty="0" smtClean="0"/>
              <a:t> 2240 cm</a:t>
            </a:r>
            <a:r>
              <a:rPr lang="en-US" altLang="ja-JP" baseline="30000" dirty="0" smtClean="0"/>
              <a:t>-1  </a:t>
            </a:r>
            <a:r>
              <a:rPr lang="en-US" altLang="ja-JP" dirty="0" smtClean="0"/>
              <a:t>(</a:t>
            </a:r>
            <a:r>
              <a:rPr lang="en-US" altLang="ja-JP" dirty="0"/>
              <a:t>CN stretch) frequency</a:t>
            </a:r>
            <a:endParaRPr kumimoji="1" lang="ja-JP" altLang="en-US" dirty="0"/>
          </a:p>
        </p:txBody>
      </p:sp>
      <p:sp>
        <p:nvSpPr>
          <p:cNvPr id="10" name="テキスト ボックス 9"/>
          <p:cNvSpPr txBox="1"/>
          <p:nvPr/>
        </p:nvSpPr>
        <p:spPr>
          <a:xfrm>
            <a:off x="1902945" y="6270953"/>
            <a:ext cx="5858595" cy="461665"/>
          </a:xfrm>
          <a:prstGeom prst="rect">
            <a:avLst/>
          </a:prstGeom>
          <a:noFill/>
        </p:spPr>
        <p:txBody>
          <a:bodyPr wrap="none" rtlCol="0">
            <a:spAutoFit/>
          </a:bodyPr>
          <a:lstStyle/>
          <a:p>
            <a:r>
              <a:rPr lang="en-US" altLang="ja-JP" sz="2400" dirty="0" smtClean="0">
                <a:solidFill>
                  <a:srgbClr val="FF0000"/>
                </a:solidFill>
              </a:rPr>
              <a:t>(d) Phosphate </a:t>
            </a:r>
            <a:r>
              <a:rPr lang="en-US" altLang="ja-JP" sz="2400" dirty="0">
                <a:solidFill>
                  <a:srgbClr val="FF0000"/>
                </a:solidFill>
              </a:rPr>
              <a:t>resonance around </a:t>
            </a:r>
            <a:r>
              <a:rPr lang="en-US" altLang="ja-JP" sz="2400" b="1" dirty="0" smtClean="0">
                <a:solidFill>
                  <a:srgbClr val="FF0000"/>
                </a:solidFill>
              </a:rPr>
              <a:t>Ω</a:t>
            </a:r>
            <a:r>
              <a:rPr lang="en-US" altLang="ja-JP" sz="2400" baseline="-25000" dirty="0" smtClean="0">
                <a:solidFill>
                  <a:srgbClr val="FF0000"/>
                </a:solidFill>
              </a:rPr>
              <a:t>B </a:t>
            </a:r>
            <a:r>
              <a:rPr lang="en-US" altLang="ja-JP" sz="2400" dirty="0" smtClean="0">
                <a:solidFill>
                  <a:srgbClr val="FF0000"/>
                </a:solidFill>
              </a:rPr>
              <a:t> </a:t>
            </a:r>
            <a:r>
              <a:rPr lang="en-US" altLang="ja-JP" sz="2400" dirty="0">
                <a:solidFill>
                  <a:srgbClr val="FF0000"/>
                </a:solidFill>
              </a:rPr>
              <a:t>960 </a:t>
            </a:r>
            <a:r>
              <a:rPr lang="en-US" altLang="ja-JP" sz="2400" dirty="0" smtClean="0">
                <a:solidFill>
                  <a:srgbClr val="FF0000"/>
                </a:solidFill>
              </a:rPr>
              <a:t>cm</a:t>
            </a:r>
            <a:r>
              <a:rPr lang="en-US" altLang="ja-JP" sz="2400" baseline="30000" dirty="0" smtClean="0">
                <a:solidFill>
                  <a:srgbClr val="FF0000"/>
                </a:solidFill>
              </a:rPr>
              <a:t>-1</a:t>
            </a:r>
            <a:endParaRPr kumimoji="1" lang="ja-JP" altLang="en-US" sz="2400" baseline="30000" dirty="0">
              <a:solidFill>
                <a:srgbClr val="FF0000"/>
              </a:solidFill>
            </a:endParaRPr>
          </a:p>
        </p:txBody>
      </p:sp>
      <p:sp>
        <p:nvSpPr>
          <p:cNvPr id="11" name="テキスト ボックス 10"/>
          <p:cNvSpPr txBox="1"/>
          <p:nvPr/>
        </p:nvSpPr>
        <p:spPr>
          <a:xfrm>
            <a:off x="0" y="5624622"/>
            <a:ext cx="9144000" cy="646331"/>
          </a:xfrm>
          <a:prstGeom prst="rect">
            <a:avLst/>
          </a:prstGeom>
          <a:noFill/>
        </p:spPr>
        <p:txBody>
          <a:bodyPr wrap="square" rtlCol="0">
            <a:spAutoFit/>
          </a:bodyPr>
          <a:lstStyle/>
          <a:p>
            <a:r>
              <a:rPr lang="en-US" altLang="ja-JP" dirty="0" smtClean="0"/>
              <a:t>(a) Ω</a:t>
            </a:r>
            <a:r>
              <a:rPr lang="en-US" altLang="ja-JP" baseline="-25000" dirty="0" smtClean="0"/>
              <a:t>L</a:t>
            </a:r>
            <a:r>
              <a:rPr lang="ja-JP" altLang="en-US" baseline="-25000" dirty="0" smtClean="0"/>
              <a:t>，</a:t>
            </a:r>
            <a:r>
              <a:rPr lang="en-US" altLang="ja-JP" dirty="0" smtClean="0"/>
              <a:t>Ω</a:t>
            </a:r>
            <a:r>
              <a:rPr lang="en-US" altLang="ja-JP" baseline="-25000" dirty="0" smtClean="0"/>
              <a:t>C</a:t>
            </a:r>
            <a:r>
              <a:rPr lang="en-US" altLang="ja-JP" dirty="0" smtClean="0"/>
              <a:t> </a:t>
            </a:r>
            <a:r>
              <a:rPr lang="ja-JP" altLang="en-US" dirty="0" smtClean="0"/>
              <a:t>，</a:t>
            </a:r>
            <a:r>
              <a:rPr lang="en-US" altLang="ja-JP" dirty="0" smtClean="0"/>
              <a:t>Ω</a:t>
            </a:r>
            <a:r>
              <a:rPr lang="en-US" altLang="ja-JP" baseline="-25000" dirty="0" smtClean="0"/>
              <a:t>U</a:t>
            </a:r>
            <a:r>
              <a:rPr lang="en-US" altLang="ja-JP" dirty="0" smtClean="0"/>
              <a:t>▶︎</a:t>
            </a:r>
            <a:r>
              <a:rPr lang="en-US" altLang="ja-JP" dirty="0"/>
              <a:t>CARS </a:t>
            </a:r>
            <a:r>
              <a:rPr lang="en-US" altLang="ja-JP" dirty="0" smtClean="0"/>
              <a:t>frequencies 2400 cm</a:t>
            </a:r>
            <a:r>
              <a:rPr lang="en-US" altLang="ja-JP" baseline="30000" dirty="0" smtClean="0"/>
              <a:t>-1</a:t>
            </a:r>
            <a:r>
              <a:rPr lang="en-US" altLang="ja-JP" dirty="0" smtClean="0"/>
              <a:t>, </a:t>
            </a:r>
            <a:r>
              <a:rPr lang="en-US" altLang="ja-JP" dirty="0"/>
              <a:t>2900 </a:t>
            </a:r>
            <a:r>
              <a:rPr lang="en-US" altLang="ja-JP" dirty="0" smtClean="0"/>
              <a:t>cm</a:t>
            </a:r>
            <a:r>
              <a:rPr lang="en-US" altLang="ja-JP" baseline="30000" dirty="0" smtClean="0"/>
              <a:t>-1</a:t>
            </a:r>
            <a:r>
              <a:rPr lang="en-US" altLang="ja-JP" dirty="0" smtClean="0"/>
              <a:t>, </a:t>
            </a:r>
            <a:r>
              <a:rPr lang="en-US" altLang="ja-JP" dirty="0"/>
              <a:t>and 3800 </a:t>
            </a:r>
            <a:r>
              <a:rPr lang="en-US" altLang="ja-JP" dirty="0" smtClean="0"/>
              <a:t>cm</a:t>
            </a:r>
            <a:r>
              <a:rPr lang="en-US" altLang="ja-JP" baseline="30000" dirty="0" smtClean="0"/>
              <a:t>-1 </a:t>
            </a:r>
            <a:r>
              <a:rPr lang="en-US" altLang="ja-JP" dirty="0" smtClean="0"/>
              <a:t>CH– </a:t>
            </a:r>
            <a:r>
              <a:rPr lang="en-US" altLang="ja-JP" dirty="0"/>
              <a:t>and OH</a:t>
            </a:r>
            <a:r>
              <a:rPr lang="en-US" altLang="ja-JP" dirty="0" smtClean="0"/>
              <a:t>– vibrational regions</a:t>
            </a:r>
            <a:r>
              <a:rPr lang="en-US" altLang="ja-JP" dirty="0"/>
              <a:t>.</a:t>
            </a:r>
            <a:endParaRPr kumimoji="1" lang="ja-JP" altLang="en-US" dirty="0"/>
          </a:p>
        </p:txBody>
      </p:sp>
    </p:spTree>
    <p:extLst>
      <p:ext uri="{BB962C8B-B14F-4D97-AF65-F5344CB8AC3E}">
        <p14:creationId xmlns:p14="http://schemas.microsoft.com/office/powerpoint/2010/main" val="1167271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2068" y="-217068"/>
            <a:ext cx="10262260" cy="1143000"/>
          </a:xfrm>
        </p:spPr>
        <p:txBody>
          <a:bodyPr>
            <a:noAutofit/>
          </a:bodyPr>
          <a:lstStyle/>
          <a:p>
            <a:r>
              <a:rPr lang="en-US" altLang="ja-JP" sz="2800" dirty="0"/>
              <a:t>Label-free multimodal imaging of osteon in </a:t>
            </a:r>
            <a:r>
              <a:rPr lang="en-US" altLang="ja-JP" sz="2800" dirty="0" smtClean="0"/>
              <a:t>cortical bone</a:t>
            </a:r>
            <a:r>
              <a:rPr lang="en-US" altLang="ja-JP" sz="2800" dirty="0"/>
              <a:t>.</a:t>
            </a:r>
            <a:endParaRPr kumimoji="1" lang="ja-JP" altLang="en-US" sz="2800" dirty="0"/>
          </a:p>
        </p:txBody>
      </p:sp>
      <p:pic>
        <p:nvPicPr>
          <p:cNvPr id="5" name="図 4" descr="スクリーンショット 2014-05-21 6.11.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1780"/>
            <a:ext cx="3657600" cy="5740400"/>
          </a:xfrm>
          <a:prstGeom prst="rect">
            <a:avLst/>
          </a:prstGeom>
        </p:spPr>
      </p:pic>
      <p:sp>
        <p:nvSpPr>
          <p:cNvPr id="6" name="テキスト ボックス 5"/>
          <p:cNvSpPr txBox="1"/>
          <p:nvPr/>
        </p:nvSpPr>
        <p:spPr>
          <a:xfrm>
            <a:off x="3590289" y="4624683"/>
            <a:ext cx="5209329" cy="369332"/>
          </a:xfrm>
          <a:prstGeom prst="rect">
            <a:avLst/>
          </a:prstGeom>
          <a:noFill/>
        </p:spPr>
        <p:txBody>
          <a:bodyPr wrap="none" rtlCol="0">
            <a:spAutoFit/>
          </a:bodyPr>
          <a:lstStyle/>
          <a:p>
            <a:r>
              <a:rPr lang="ja-JP" altLang="en-US" dirty="0" smtClean="0"/>
              <a:t>・</a:t>
            </a:r>
            <a:r>
              <a:rPr lang="en-US" altLang="ja-JP" dirty="0" err="1" smtClean="0">
                <a:solidFill>
                  <a:srgbClr val="0000FF"/>
                </a:solidFill>
              </a:rPr>
              <a:t>Blue:SHG</a:t>
            </a:r>
            <a:r>
              <a:rPr lang="en-US" altLang="ja-JP" dirty="0">
                <a:solidFill>
                  <a:srgbClr val="0000FF"/>
                </a:solidFill>
              </a:rPr>
              <a:t>,</a:t>
            </a:r>
            <a:r>
              <a:rPr lang="en-US" altLang="ja-JP" dirty="0" smtClean="0">
                <a:solidFill>
                  <a:srgbClr val="0000FF"/>
                </a:solidFill>
              </a:rPr>
              <a:t> collagen matrix </a:t>
            </a:r>
            <a:r>
              <a:rPr lang="en-US" altLang="ja-JP" dirty="0">
                <a:solidFill>
                  <a:srgbClr val="0000FF"/>
                </a:solidFill>
              </a:rPr>
              <a:t>swirling around an osteon</a:t>
            </a:r>
            <a:endParaRPr kumimoji="1" lang="ja-JP" altLang="en-US" dirty="0">
              <a:solidFill>
                <a:srgbClr val="0000FF"/>
              </a:solidFill>
            </a:endParaRPr>
          </a:p>
        </p:txBody>
      </p:sp>
      <p:sp>
        <p:nvSpPr>
          <p:cNvPr id="7" name="テキスト ボックス 6"/>
          <p:cNvSpPr txBox="1"/>
          <p:nvPr/>
        </p:nvSpPr>
        <p:spPr>
          <a:xfrm>
            <a:off x="3590289" y="5012088"/>
            <a:ext cx="2489834" cy="369332"/>
          </a:xfrm>
          <a:prstGeom prst="rect">
            <a:avLst/>
          </a:prstGeom>
          <a:noFill/>
        </p:spPr>
        <p:txBody>
          <a:bodyPr wrap="none" rtlCol="0">
            <a:spAutoFit/>
          </a:bodyPr>
          <a:lstStyle/>
          <a:p>
            <a:r>
              <a:rPr lang="ja-JP" altLang="en-US" dirty="0" smtClean="0"/>
              <a:t>・</a:t>
            </a:r>
            <a:r>
              <a:rPr lang="en-US" altLang="ja-JP" dirty="0" err="1" smtClean="0">
                <a:solidFill>
                  <a:srgbClr val="008000"/>
                </a:solidFill>
              </a:rPr>
              <a:t>Green:TPEF</a:t>
            </a:r>
            <a:r>
              <a:rPr lang="en-US" altLang="ja-JP" dirty="0" smtClean="0">
                <a:solidFill>
                  <a:srgbClr val="008000"/>
                </a:solidFill>
              </a:rPr>
              <a:t> </a:t>
            </a:r>
            <a:r>
              <a:rPr lang="en-US" altLang="ja-JP" dirty="0">
                <a:solidFill>
                  <a:srgbClr val="008000"/>
                </a:solidFill>
              </a:rPr>
              <a:t>from blood</a:t>
            </a:r>
            <a:endParaRPr kumimoji="1" lang="ja-JP" altLang="en-US" dirty="0">
              <a:solidFill>
                <a:srgbClr val="008000"/>
              </a:solidFill>
            </a:endParaRPr>
          </a:p>
        </p:txBody>
      </p:sp>
      <p:sp>
        <p:nvSpPr>
          <p:cNvPr id="8" name="テキスト ボックス 7"/>
          <p:cNvSpPr txBox="1"/>
          <p:nvPr/>
        </p:nvSpPr>
        <p:spPr>
          <a:xfrm>
            <a:off x="3590289" y="5381420"/>
            <a:ext cx="4083169" cy="369332"/>
          </a:xfrm>
          <a:prstGeom prst="rect">
            <a:avLst/>
          </a:prstGeom>
          <a:noFill/>
        </p:spPr>
        <p:txBody>
          <a:bodyPr wrap="none" rtlCol="0">
            <a:spAutoFit/>
          </a:bodyPr>
          <a:lstStyle/>
          <a:p>
            <a:r>
              <a:rPr lang="ja-JP" altLang="en-US" dirty="0" smtClean="0">
                <a:solidFill>
                  <a:srgbClr val="FF0000"/>
                </a:solidFill>
              </a:rPr>
              <a:t>・</a:t>
            </a:r>
            <a:r>
              <a:rPr lang="en-US" altLang="ja-JP" dirty="0" smtClean="0">
                <a:solidFill>
                  <a:srgbClr val="FF0000"/>
                </a:solidFill>
              </a:rPr>
              <a:t>Red</a:t>
            </a:r>
            <a:r>
              <a:rPr lang="ja-JP" altLang="en-US" dirty="0" smtClean="0">
                <a:solidFill>
                  <a:srgbClr val="FF0000"/>
                </a:solidFill>
              </a:rPr>
              <a:t>：</a:t>
            </a:r>
            <a:r>
              <a:rPr lang="en-US" altLang="ja-JP" dirty="0" smtClean="0">
                <a:solidFill>
                  <a:srgbClr val="FF0000"/>
                </a:solidFill>
              </a:rPr>
              <a:t>CARS,</a:t>
            </a:r>
            <a:r>
              <a:rPr lang="ja-JP" altLang="en-US" dirty="0" smtClean="0">
                <a:solidFill>
                  <a:srgbClr val="FF0000"/>
                </a:solidFill>
              </a:rPr>
              <a:t>　</a:t>
            </a:r>
            <a:r>
              <a:rPr lang="en-US" altLang="ja-JP" dirty="0" smtClean="0">
                <a:solidFill>
                  <a:srgbClr val="FF0000"/>
                </a:solidFill>
              </a:rPr>
              <a:t>phosphate </a:t>
            </a:r>
            <a:r>
              <a:rPr lang="en-US" altLang="ja-JP" dirty="0">
                <a:solidFill>
                  <a:srgbClr val="FF0000"/>
                </a:solidFill>
              </a:rPr>
              <a:t>peak at 960 </a:t>
            </a:r>
            <a:r>
              <a:rPr lang="en-US" altLang="ja-JP" dirty="0" smtClean="0">
                <a:solidFill>
                  <a:srgbClr val="FF0000"/>
                </a:solidFill>
              </a:rPr>
              <a:t>cm</a:t>
            </a:r>
            <a:r>
              <a:rPr lang="en-US" altLang="ja-JP" baseline="30000" dirty="0" smtClean="0">
                <a:solidFill>
                  <a:srgbClr val="FF0000"/>
                </a:solidFill>
              </a:rPr>
              <a:t>-1</a:t>
            </a:r>
            <a:endParaRPr kumimoji="1" lang="ja-JP" altLang="en-US" dirty="0">
              <a:solidFill>
                <a:srgbClr val="FF0000"/>
              </a:solidFill>
            </a:endParaRPr>
          </a:p>
        </p:txBody>
      </p:sp>
      <p:sp>
        <p:nvSpPr>
          <p:cNvPr id="9" name="テキスト ボックス 8"/>
          <p:cNvSpPr txBox="1"/>
          <p:nvPr/>
        </p:nvSpPr>
        <p:spPr>
          <a:xfrm>
            <a:off x="3590289" y="4255351"/>
            <a:ext cx="4557220" cy="369332"/>
          </a:xfrm>
          <a:prstGeom prst="rect">
            <a:avLst/>
          </a:prstGeom>
          <a:noFill/>
        </p:spPr>
        <p:txBody>
          <a:bodyPr wrap="none" rtlCol="0">
            <a:spAutoFit/>
          </a:bodyPr>
          <a:lstStyle/>
          <a:p>
            <a:r>
              <a:rPr lang="ja-JP" altLang="en-US" dirty="0" smtClean="0"/>
              <a:t>・</a:t>
            </a:r>
            <a:r>
              <a:rPr lang="is-IS" altLang="ja-JP" dirty="0" smtClean="0"/>
              <a:t>533 </a:t>
            </a:r>
            <a:r>
              <a:rPr lang="is-IS" altLang="ja-JP" dirty="0"/>
              <a:t>frames</a:t>
            </a:r>
            <a:r>
              <a:rPr lang="is-IS" altLang="ja-JP" dirty="0" smtClean="0"/>
              <a:t>, </a:t>
            </a:r>
            <a:r>
              <a:rPr lang="sv-SE" altLang="ja-JP" dirty="0" smtClean="0"/>
              <a:t>0.89 </a:t>
            </a:r>
            <a:r>
              <a:rPr lang="sv-SE" altLang="ja-JP" dirty="0"/>
              <a:t>s per </a:t>
            </a:r>
            <a:r>
              <a:rPr lang="sv-SE" altLang="ja-JP" dirty="0" err="1"/>
              <a:t>frame</a:t>
            </a:r>
            <a:r>
              <a:rPr lang="sv-SE" altLang="ja-JP" dirty="0"/>
              <a:t>, 800–1800 </a:t>
            </a:r>
            <a:r>
              <a:rPr lang="sv-SE" altLang="ja-JP" dirty="0" smtClean="0"/>
              <a:t>cm</a:t>
            </a:r>
            <a:r>
              <a:rPr lang="en-US" altLang="ja-JP" baseline="30000" dirty="0" smtClean="0"/>
              <a:t>-1</a:t>
            </a:r>
            <a:endParaRPr kumimoji="1" lang="ja-JP" altLang="en-US" dirty="0"/>
          </a:p>
        </p:txBody>
      </p:sp>
      <p:sp>
        <p:nvSpPr>
          <p:cNvPr id="10" name="テキスト ボックス 9"/>
          <p:cNvSpPr txBox="1"/>
          <p:nvPr/>
        </p:nvSpPr>
        <p:spPr>
          <a:xfrm>
            <a:off x="3657600" y="5615652"/>
            <a:ext cx="4845046" cy="923330"/>
          </a:xfrm>
          <a:prstGeom prst="rect">
            <a:avLst/>
          </a:prstGeom>
          <a:noFill/>
        </p:spPr>
        <p:txBody>
          <a:bodyPr wrap="none" rtlCol="0">
            <a:spAutoFit/>
          </a:bodyPr>
          <a:lstStyle/>
          <a:p>
            <a:r>
              <a:rPr lang="en-US" altLang="ja-JP" dirty="0" smtClean="0">
                <a:solidFill>
                  <a:srgbClr val="FF0000"/>
                </a:solidFill>
              </a:rPr>
              <a:t>organic </a:t>
            </a:r>
            <a:r>
              <a:rPr lang="en-US" altLang="ja-JP" dirty="0">
                <a:solidFill>
                  <a:srgbClr val="FF0000"/>
                </a:solidFill>
              </a:rPr>
              <a:t>peaks </a:t>
            </a:r>
            <a:r>
              <a:rPr lang="en-US" altLang="ja-JP" dirty="0" smtClean="0">
                <a:solidFill>
                  <a:srgbClr val="FF0000"/>
                </a:solidFill>
              </a:rPr>
              <a:t>between 1200 cm</a:t>
            </a:r>
            <a:r>
              <a:rPr lang="en-US" altLang="ja-JP" baseline="30000" dirty="0" smtClean="0">
                <a:solidFill>
                  <a:srgbClr val="FF0000"/>
                </a:solidFill>
              </a:rPr>
              <a:t>-1</a:t>
            </a:r>
            <a:r>
              <a:rPr lang="en-US" altLang="ja-JP" dirty="0" smtClean="0">
                <a:solidFill>
                  <a:srgbClr val="FF0000"/>
                </a:solidFill>
              </a:rPr>
              <a:t> </a:t>
            </a:r>
            <a:r>
              <a:rPr lang="en-US" altLang="ja-JP" dirty="0">
                <a:solidFill>
                  <a:srgbClr val="FF0000"/>
                </a:solidFill>
              </a:rPr>
              <a:t>–1800 </a:t>
            </a:r>
            <a:r>
              <a:rPr lang="en-US" altLang="ja-JP" dirty="0" smtClean="0">
                <a:solidFill>
                  <a:srgbClr val="FF0000"/>
                </a:solidFill>
              </a:rPr>
              <a:t>cm</a:t>
            </a:r>
            <a:r>
              <a:rPr lang="en-US" altLang="ja-JP" baseline="30000" dirty="0" smtClean="0">
                <a:solidFill>
                  <a:srgbClr val="FF0000"/>
                </a:solidFill>
              </a:rPr>
              <a:t>-1</a:t>
            </a:r>
            <a:endParaRPr lang="en-US" altLang="ja-JP" dirty="0" smtClean="0">
              <a:solidFill>
                <a:srgbClr val="FF0000"/>
              </a:solidFill>
            </a:endParaRPr>
          </a:p>
          <a:p>
            <a:r>
              <a:rPr lang="en-US" altLang="ja-JP" dirty="0" smtClean="0">
                <a:solidFill>
                  <a:srgbClr val="FF0000"/>
                </a:solidFill>
              </a:rPr>
              <a:t>(</a:t>
            </a:r>
            <a:r>
              <a:rPr lang="de-DE" altLang="ja-JP" dirty="0" err="1" smtClean="0">
                <a:solidFill>
                  <a:srgbClr val="FF0000"/>
                </a:solidFill>
              </a:rPr>
              <a:t>amide</a:t>
            </a:r>
            <a:r>
              <a:rPr lang="de-DE" altLang="ja-JP" dirty="0" smtClean="0">
                <a:solidFill>
                  <a:srgbClr val="FF0000"/>
                </a:solidFill>
              </a:rPr>
              <a:t> </a:t>
            </a:r>
            <a:r>
              <a:rPr lang="de-DE" altLang="ja-JP" dirty="0">
                <a:solidFill>
                  <a:srgbClr val="FF0000"/>
                </a:solidFill>
              </a:rPr>
              <a:t>III (~1275 </a:t>
            </a:r>
            <a:r>
              <a:rPr lang="de-DE" altLang="ja-JP" dirty="0" smtClean="0">
                <a:solidFill>
                  <a:srgbClr val="FF0000"/>
                </a:solidFill>
              </a:rPr>
              <a:t>cm</a:t>
            </a:r>
            <a:r>
              <a:rPr lang="de-DE" altLang="ja-JP" baseline="30000" dirty="0" smtClean="0">
                <a:solidFill>
                  <a:srgbClr val="FF0000"/>
                </a:solidFill>
              </a:rPr>
              <a:t>-1</a:t>
            </a:r>
            <a:r>
              <a:rPr lang="de-DE" altLang="ja-JP" dirty="0" smtClean="0">
                <a:solidFill>
                  <a:srgbClr val="FF0000"/>
                </a:solidFill>
              </a:rPr>
              <a:t>)</a:t>
            </a:r>
            <a:r>
              <a:rPr lang="de-DE" altLang="ja-JP" dirty="0">
                <a:solidFill>
                  <a:srgbClr val="FF0000"/>
                </a:solidFill>
              </a:rPr>
              <a:t>, </a:t>
            </a:r>
            <a:r>
              <a:rPr lang="de-DE" altLang="ja-JP" dirty="0" smtClean="0">
                <a:solidFill>
                  <a:srgbClr val="FF0000"/>
                </a:solidFill>
              </a:rPr>
              <a:t>C–</a:t>
            </a:r>
            <a:r>
              <a:rPr lang="de-DE" altLang="ja-JP" dirty="0">
                <a:solidFill>
                  <a:srgbClr val="FF0000"/>
                </a:solidFill>
              </a:rPr>
              <a:t>H </a:t>
            </a:r>
            <a:r>
              <a:rPr lang="de-DE" altLang="ja-JP" dirty="0" err="1" smtClean="0">
                <a:solidFill>
                  <a:srgbClr val="FF0000"/>
                </a:solidFill>
              </a:rPr>
              <a:t>bending</a:t>
            </a:r>
            <a:r>
              <a:rPr lang="en-US" altLang="ja-JP" dirty="0" smtClean="0">
                <a:solidFill>
                  <a:srgbClr val="FF0000"/>
                </a:solidFill>
              </a:rPr>
              <a:t>(</a:t>
            </a:r>
            <a:r>
              <a:rPr lang="en-US" altLang="ja-JP" dirty="0">
                <a:solidFill>
                  <a:srgbClr val="FF0000"/>
                </a:solidFill>
              </a:rPr>
              <a:t>~1425 </a:t>
            </a:r>
            <a:r>
              <a:rPr lang="en-US" altLang="ja-JP" dirty="0" smtClean="0">
                <a:solidFill>
                  <a:srgbClr val="FF0000"/>
                </a:solidFill>
              </a:rPr>
              <a:t>cm</a:t>
            </a:r>
            <a:r>
              <a:rPr lang="en-US" altLang="ja-JP" baseline="30000" dirty="0" smtClean="0">
                <a:solidFill>
                  <a:srgbClr val="FF0000"/>
                </a:solidFill>
              </a:rPr>
              <a:t>-1</a:t>
            </a:r>
            <a:r>
              <a:rPr lang="en-US" altLang="ja-JP" dirty="0" smtClean="0">
                <a:solidFill>
                  <a:srgbClr val="FF0000"/>
                </a:solidFill>
              </a:rPr>
              <a:t>)</a:t>
            </a:r>
            <a:r>
              <a:rPr lang="en-US" altLang="ja-JP" dirty="0">
                <a:solidFill>
                  <a:srgbClr val="FF0000"/>
                </a:solidFill>
              </a:rPr>
              <a:t>, </a:t>
            </a:r>
            <a:endParaRPr lang="en-US" altLang="ja-JP" dirty="0" smtClean="0">
              <a:solidFill>
                <a:srgbClr val="FF0000"/>
              </a:solidFill>
            </a:endParaRPr>
          </a:p>
          <a:p>
            <a:r>
              <a:rPr lang="en-US" altLang="ja-JP" dirty="0">
                <a:solidFill>
                  <a:srgbClr val="FF0000"/>
                </a:solidFill>
              </a:rPr>
              <a:t> </a:t>
            </a:r>
            <a:r>
              <a:rPr lang="en-US" altLang="ja-JP" dirty="0" smtClean="0">
                <a:solidFill>
                  <a:srgbClr val="FF0000"/>
                </a:solidFill>
              </a:rPr>
              <a:t>and </a:t>
            </a:r>
            <a:r>
              <a:rPr lang="en-US" altLang="ja-JP" dirty="0">
                <a:solidFill>
                  <a:srgbClr val="FF0000"/>
                </a:solidFill>
              </a:rPr>
              <a:t>amide I (~1650 </a:t>
            </a:r>
            <a:r>
              <a:rPr lang="en-US" altLang="ja-JP" dirty="0" smtClean="0">
                <a:solidFill>
                  <a:srgbClr val="FF0000"/>
                </a:solidFill>
              </a:rPr>
              <a:t>cm</a:t>
            </a:r>
            <a:r>
              <a:rPr lang="en-US" altLang="ja-JP" baseline="30000" dirty="0" smtClean="0">
                <a:solidFill>
                  <a:srgbClr val="FF0000"/>
                </a:solidFill>
              </a:rPr>
              <a:t>-1</a:t>
            </a:r>
            <a:r>
              <a:rPr lang="en-US" altLang="ja-JP" dirty="0" smtClean="0">
                <a:solidFill>
                  <a:srgbClr val="FF0000"/>
                </a:solidFill>
              </a:rPr>
              <a:t>) modes)</a:t>
            </a:r>
            <a:endParaRPr kumimoji="1" lang="ja-JP" altLang="en-US" dirty="0">
              <a:solidFill>
                <a:srgbClr val="FF0000"/>
              </a:solidFill>
            </a:endParaRPr>
          </a:p>
        </p:txBody>
      </p:sp>
      <p:sp>
        <p:nvSpPr>
          <p:cNvPr id="11" name="テキスト ボックス 10"/>
          <p:cNvSpPr txBox="1"/>
          <p:nvPr/>
        </p:nvSpPr>
        <p:spPr>
          <a:xfrm>
            <a:off x="359647" y="6455782"/>
            <a:ext cx="2763046" cy="369332"/>
          </a:xfrm>
          <a:prstGeom prst="rect">
            <a:avLst/>
          </a:prstGeom>
          <a:noFill/>
        </p:spPr>
        <p:txBody>
          <a:bodyPr wrap="none" rtlCol="0">
            <a:spAutoFit/>
          </a:bodyPr>
          <a:lstStyle/>
          <a:p>
            <a:r>
              <a:rPr lang="en-US" altLang="ja-JP" dirty="0"/>
              <a:t>Sample thickness is 100 </a:t>
            </a:r>
            <a:r>
              <a:rPr lang="en-US" altLang="ja-JP" b="1" dirty="0" err="1" smtClean="0"/>
              <a:t>μ</a:t>
            </a:r>
            <a:r>
              <a:rPr lang="en-US" altLang="ja-JP" dirty="0" err="1" smtClean="0"/>
              <a:t>m</a:t>
            </a:r>
            <a:endParaRPr kumimoji="1" lang="ja-JP" altLang="en-US" dirty="0"/>
          </a:p>
        </p:txBody>
      </p:sp>
      <p:pic>
        <p:nvPicPr>
          <p:cNvPr id="12" name="図 11" descr="スクリーンショット 2014-05-21 5.29.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107" y="531780"/>
            <a:ext cx="2365959" cy="1257338"/>
          </a:xfrm>
          <a:prstGeom prst="rect">
            <a:avLst/>
          </a:prstGeom>
        </p:spPr>
      </p:pic>
      <p:sp>
        <p:nvSpPr>
          <p:cNvPr id="23" name="正方形/長方形 22"/>
          <p:cNvSpPr/>
          <p:nvPr/>
        </p:nvSpPr>
        <p:spPr>
          <a:xfrm rot="10800000">
            <a:off x="6413623" y="1713791"/>
            <a:ext cx="2371765" cy="1054630"/>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Times New Roman"/>
            </a:endParaRPr>
          </a:p>
        </p:txBody>
      </p:sp>
      <p:sp>
        <p:nvSpPr>
          <p:cNvPr id="25" name="円/楕円 24"/>
          <p:cNvSpPr/>
          <p:nvPr/>
        </p:nvSpPr>
        <p:spPr>
          <a:xfrm rot="16200000">
            <a:off x="7389601" y="2222884"/>
            <a:ext cx="828658" cy="147053"/>
          </a:xfrm>
          <a:prstGeom prst="ellipse">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 name="円/楕円 25"/>
          <p:cNvSpPr/>
          <p:nvPr/>
        </p:nvSpPr>
        <p:spPr>
          <a:xfrm rot="16200000">
            <a:off x="6384030" y="2222884"/>
            <a:ext cx="828658" cy="147053"/>
          </a:xfrm>
          <a:prstGeom prst="ellipse">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正方形/長方形 26"/>
          <p:cNvSpPr/>
          <p:nvPr/>
        </p:nvSpPr>
        <p:spPr>
          <a:xfrm>
            <a:off x="5834773" y="1636601"/>
            <a:ext cx="111223" cy="732984"/>
          </a:xfrm>
          <a:prstGeom prst="rect">
            <a:avLst/>
          </a:prstGeom>
          <a:no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sp>
        <p:nvSpPr>
          <p:cNvPr id="30" name="正方形/長方形 29"/>
          <p:cNvSpPr/>
          <p:nvPr/>
        </p:nvSpPr>
        <p:spPr>
          <a:xfrm>
            <a:off x="5818701" y="2332114"/>
            <a:ext cx="127295" cy="384374"/>
          </a:xfrm>
          <a:prstGeom prst="rect">
            <a:avLst/>
          </a:prstGeom>
          <a:no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grpSp>
        <p:nvGrpSpPr>
          <p:cNvPr id="49" name="図形グループ 48"/>
          <p:cNvGrpSpPr/>
          <p:nvPr/>
        </p:nvGrpSpPr>
        <p:grpSpPr>
          <a:xfrm>
            <a:off x="5662457" y="2602006"/>
            <a:ext cx="480116" cy="698165"/>
            <a:chOff x="5813153" y="2494695"/>
            <a:chExt cx="480116" cy="698165"/>
          </a:xfrm>
        </p:grpSpPr>
        <p:cxnSp>
          <p:nvCxnSpPr>
            <p:cNvPr id="28" name="直線コネクタ 4"/>
            <p:cNvCxnSpPr/>
            <p:nvPr/>
          </p:nvCxnSpPr>
          <p:spPr>
            <a:xfrm rot="5400000" flipV="1">
              <a:off x="5876585" y="2996139"/>
              <a:ext cx="277385" cy="104459"/>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5916136" y="3005106"/>
              <a:ext cx="285847" cy="89658"/>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041837" y="2926524"/>
              <a:ext cx="0" cy="16809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5895992" y="2494695"/>
              <a:ext cx="271014" cy="34100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cxnSp>
          <p:nvCxnSpPr>
            <p:cNvPr id="33" name="直線コネクタ 32"/>
            <p:cNvCxnSpPr/>
            <p:nvPr/>
          </p:nvCxnSpPr>
          <p:spPr>
            <a:xfrm>
              <a:off x="5952800" y="2907026"/>
              <a:ext cx="1582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5813153" y="3107366"/>
              <a:ext cx="480116" cy="85494"/>
            </a:xfrm>
            <a:prstGeom prst="rect">
              <a:avLst/>
            </a:prstGeom>
            <a:pattFill prst="wdUpDiag">
              <a:fgClr>
                <a:schemeClr val="tx1">
                  <a:lumMod val="95000"/>
                  <a:lumOff val="5000"/>
                </a:schemeClr>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cxnSp>
          <p:nvCxnSpPr>
            <p:cNvPr id="35" name="直線コネクタ 34"/>
            <p:cNvCxnSpPr/>
            <p:nvPr/>
          </p:nvCxnSpPr>
          <p:spPr>
            <a:xfrm>
              <a:off x="5895992" y="2837687"/>
              <a:ext cx="67057" cy="72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6103891" y="2837688"/>
              <a:ext cx="65956" cy="72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12"/>
          <p:cNvGrpSpPr/>
          <p:nvPr/>
        </p:nvGrpSpPr>
        <p:grpSpPr>
          <a:xfrm rot="10800000">
            <a:off x="5549202" y="1603196"/>
            <a:ext cx="729115" cy="428085"/>
            <a:chOff x="4364213" y="1398917"/>
            <a:chExt cx="729115" cy="428085"/>
          </a:xfrm>
        </p:grpSpPr>
        <p:sp>
          <p:nvSpPr>
            <p:cNvPr id="43" name="正方形/長方形 42"/>
            <p:cNvSpPr/>
            <p:nvPr/>
          </p:nvSpPr>
          <p:spPr>
            <a:xfrm rot="5400000">
              <a:off x="4520637" y="1254312"/>
              <a:ext cx="428085" cy="7172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sp>
          <p:nvSpPr>
            <p:cNvPr id="44" name="テキスト ボックス 43"/>
            <p:cNvSpPr txBox="1"/>
            <p:nvPr/>
          </p:nvSpPr>
          <p:spPr>
            <a:xfrm rot="10800000">
              <a:off x="4364213" y="1424265"/>
              <a:ext cx="723425" cy="369332"/>
            </a:xfrm>
            <a:prstGeom prst="rect">
              <a:avLst/>
            </a:prstGeom>
            <a:noFill/>
          </p:spPr>
          <p:txBody>
            <a:bodyPr wrap="none" rtlCol="0">
              <a:spAutoFit/>
            </a:bodyPr>
            <a:lstStyle/>
            <a:p>
              <a:r>
                <a:rPr lang="en-US" altLang="ja-JP" dirty="0" smtClean="0">
                  <a:latin typeface="Times New Roman"/>
                </a:rPr>
                <a:t>TPEF</a:t>
              </a:r>
              <a:endParaRPr kumimoji="1" lang="ja-JP" altLang="en-US" dirty="0">
                <a:latin typeface="Times New Roman"/>
              </a:endParaRPr>
            </a:p>
          </p:txBody>
        </p:sp>
      </p:grpSp>
      <p:cxnSp>
        <p:nvCxnSpPr>
          <p:cNvPr id="38" name="直線コネクタ 37"/>
          <p:cNvCxnSpPr>
            <a:stCxn id="32" idx="0"/>
            <a:endCxn id="30" idx="0"/>
          </p:cNvCxnSpPr>
          <p:nvPr/>
        </p:nvCxnSpPr>
        <p:spPr>
          <a:xfrm rot="10800000" flipH="1">
            <a:off x="5880803" y="2332114"/>
            <a:ext cx="1546" cy="269892"/>
          </a:xfrm>
          <a:prstGeom prst="line">
            <a:avLst/>
          </a:prstGeom>
          <a:ln w="635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0" name="直線コネクタ 39"/>
          <p:cNvCxnSpPr/>
          <p:nvPr/>
        </p:nvCxnSpPr>
        <p:spPr>
          <a:xfrm>
            <a:off x="5899210" y="2300377"/>
            <a:ext cx="2532499"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flipH="1">
            <a:off x="5694162" y="2162909"/>
            <a:ext cx="356258" cy="32604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flipH="1">
            <a:off x="8231573" y="2053969"/>
            <a:ext cx="353744" cy="496232"/>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6198659" y="2733430"/>
            <a:ext cx="1788433" cy="646331"/>
          </a:xfrm>
          <a:prstGeom prst="rect">
            <a:avLst/>
          </a:prstGeom>
          <a:noFill/>
        </p:spPr>
        <p:txBody>
          <a:bodyPr wrap="none" rtlCol="0">
            <a:spAutoFit/>
          </a:bodyPr>
          <a:lstStyle/>
          <a:p>
            <a:r>
              <a:rPr lang="en-US" altLang="ja-JP" dirty="0"/>
              <a:t>water </a:t>
            </a:r>
            <a:r>
              <a:rPr lang="en-US" altLang="ja-JP" dirty="0" smtClean="0"/>
              <a:t>immersion</a:t>
            </a:r>
          </a:p>
          <a:p>
            <a:r>
              <a:rPr kumimoji="1" lang="en-US" altLang="ja-JP" dirty="0" smtClean="0"/>
              <a:t>NA= 1.15</a:t>
            </a:r>
          </a:p>
        </p:txBody>
      </p:sp>
      <p:sp>
        <p:nvSpPr>
          <p:cNvPr id="16" name="正方形/長方形 15"/>
          <p:cNvSpPr/>
          <p:nvPr/>
        </p:nvSpPr>
        <p:spPr>
          <a:xfrm>
            <a:off x="5379006" y="1415188"/>
            <a:ext cx="3528486" cy="1663989"/>
          </a:xfrm>
          <a:prstGeom prst="rect">
            <a:avLst/>
          </a:prstGeom>
          <a:no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Times New Roman"/>
            </a:endParaRPr>
          </a:p>
        </p:txBody>
      </p:sp>
      <p:sp>
        <p:nvSpPr>
          <p:cNvPr id="17" name="テキスト ボックス 16"/>
          <p:cNvSpPr txBox="1"/>
          <p:nvPr/>
        </p:nvSpPr>
        <p:spPr>
          <a:xfrm>
            <a:off x="5188669" y="1194480"/>
            <a:ext cx="3290584" cy="338554"/>
          </a:xfrm>
          <a:prstGeom prst="rect">
            <a:avLst/>
          </a:prstGeom>
          <a:solidFill>
            <a:schemeClr val="bg1"/>
          </a:solidFill>
        </p:spPr>
        <p:txBody>
          <a:bodyPr wrap="none" rtlCol="0">
            <a:spAutoFit/>
          </a:bodyPr>
          <a:lstStyle/>
          <a:p>
            <a:r>
              <a:rPr lang="en-US" altLang="ja-JP" sz="1600" dirty="0"/>
              <a:t>FV300 </a:t>
            </a:r>
            <a:r>
              <a:rPr lang="en-US" altLang="ja-JP" sz="1600" dirty="0" err="1"/>
              <a:t>Fluoview</a:t>
            </a:r>
            <a:r>
              <a:rPr lang="en-US" altLang="ja-JP" sz="1600" dirty="0"/>
              <a:t> Olympus microscope</a:t>
            </a:r>
            <a:endParaRPr kumimoji="1" lang="ja-JP" altLang="en-US" sz="1600" dirty="0"/>
          </a:p>
        </p:txBody>
      </p:sp>
      <p:sp>
        <p:nvSpPr>
          <p:cNvPr id="46" name="テキスト ボックス 45"/>
          <p:cNvSpPr txBox="1"/>
          <p:nvPr/>
        </p:nvSpPr>
        <p:spPr>
          <a:xfrm>
            <a:off x="5679949" y="600291"/>
            <a:ext cx="151882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en-US" altLang="ja-JP" dirty="0" smtClean="0"/>
              <a:t>to microscope</a:t>
            </a:r>
            <a:endParaRPr kumimoji="1" lang="ja-JP" altLang="en-US" dirty="0"/>
          </a:p>
        </p:txBody>
      </p:sp>
      <p:cxnSp>
        <p:nvCxnSpPr>
          <p:cNvPr id="47" name="直線コネクタ 46"/>
          <p:cNvCxnSpPr/>
          <p:nvPr/>
        </p:nvCxnSpPr>
        <p:spPr>
          <a:xfrm flipV="1">
            <a:off x="8365926" y="1380634"/>
            <a:ext cx="0" cy="919743"/>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7379370" y="1603196"/>
            <a:ext cx="1110001" cy="276999"/>
          </a:xfrm>
          <a:prstGeom prst="rect">
            <a:avLst/>
          </a:prstGeom>
          <a:solidFill>
            <a:schemeClr val="bg1"/>
          </a:solidFill>
        </p:spPr>
        <p:txBody>
          <a:bodyPr wrap="square" rtlCol="0">
            <a:spAutoFit/>
          </a:bodyPr>
          <a:lstStyle/>
          <a:p>
            <a:pPr algn="ctr"/>
            <a:r>
              <a:rPr lang="en-US" altLang="ja-JP" sz="1200" dirty="0" smtClean="0">
                <a:latin typeface="Times New Roman"/>
              </a:rPr>
              <a:t>raster scan unit</a:t>
            </a:r>
            <a:endParaRPr kumimoji="1" lang="ja-JP" altLang="en-US" sz="1200" dirty="0">
              <a:latin typeface="Times New Roman" pitchFamily="18" charset="0"/>
              <a:cs typeface="Times New Roman" pitchFamily="18" charset="0"/>
            </a:endParaRPr>
          </a:p>
        </p:txBody>
      </p:sp>
      <p:grpSp>
        <p:nvGrpSpPr>
          <p:cNvPr id="50" name="図形グループ 49"/>
          <p:cNvGrpSpPr/>
          <p:nvPr/>
        </p:nvGrpSpPr>
        <p:grpSpPr>
          <a:xfrm rot="10800000">
            <a:off x="5813876" y="3166406"/>
            <a:ext cx="154529" cy="555283"/>
            <a:chOff x="5895992" y="2494695"/>
            <a:chExt cx="273855" cy="698163"/>
          </a:xfrm>
        </p:grpSpPr>
        <p:cxnSp>
          <p:nvCxnSpPr>
            <p:cNvPr id="51" name="直線コネクタ 4"/>
            <p:cNvCxnSpPr/>
            <p:nvPr/>
          </p:nvCxnSpPr>
          <p:spPr>
            <a:xfrm rot="5400000" flipV="1">
              <a:off x="5876585" y="2996139"/>
              <a:ext cx="277385" cy="104459"/>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rot="5400000">
              <a:off x="5916136" y="3005106"/>
              <a:ext cx="285847" cy="89658"/>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041837" y="2926524"/>
              <a:ext cx="0" cy="16809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5895992" y="2494695"/>
              <a:ext cx="271014" cy="34100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cxnSp>
          <p:nvCxnSpPr>
            <p:cNvPr id="55" name="直線コネクタ 54"/>
            <p:cNvCxnSpPr/>
            <p:nvPr/>
          </p:nvCxnSpPr>
          <p:spPr>
            <a:xfrm>
              <a:off x="5952800" y="2907026"/>
              <a:ext cx="1582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895992" y="2837687"/>
              <a:ext cx="67057" cy="72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a:off x="6103891" y="2837688"/>
              <a:ext cx="65956" cy="72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12"/>
          <p:cNvGrpSpPr/>
          <p:nvPr/>
        </p:nvGrpSpPr>
        <p:grpSpPr>
          <a:xfrm rot="10800000">
            <a:off x="5285335" y="3620510"/>
            <a:ext cx="1375443" cy="428085"/>
            <a:chOff x="4353563" y="1398917"/>
            <a:chExt cx="739765" cy="428085"/>
          </a:xfrm>
        </p:grpSpPr>
        <p:sp>
          <p:nvSpPr>
            <p:cNvPr id="60" name="正方形/長方形 59"/>
            <p:cNvSpPr/>
            <p:nvPr/>
          </p:nvSpPr>
          <p:spPr>
            <a:xfrm rot="5400000">
              <a:off x="4520637" y="1254312"/>
              <a:ext cx="428085" cy="7172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sp>
          <p:nvSpPr>
            <p:cNvPr id="61" name="テキスト ボックス 60"/>
            <p:cNvSpPr txBox="1"/>
            <p:nvPr/>
          </p:nvSpPr>
          <p:spPr>
            <a:xfrm rot="10800000">
              <a:off x="4353563" y="1424265"/>
              <a:ext cx="734075" cy="369332"/>
            </a:xfrm>
            <a:prstGeom prst="rect">
              <a:avLst/>
            </a:prstGeom>
            <a:noFill/>
          </p:spPr>
          <p:txBody>
            <a:bodyPr wrap="none" rtlCol="0">
              <a:spAutoFit/>
            </a:bodyPr>
            <a:lstStyle/>
            <a:p>
              <a:r>
                <a:rPr lang="en-US" altLang="ja-JP" dirty="0" smtClean="0">
                  <a:latin typeface="Times New Roman"/>
                </a:rPr>
                <a:t>SHG, CARS</a:t>
              </a:r>
              <a:endParaRPr kumimoji="1" lang="ja-JP" altLang="en-US" dirty="0">
                <a:latin typeface="Times New Roman"/>
              </a:endParaRPr>
            </a:p>
          </p:txBody>
        </p:sp>
      </p:grpSp>
    </p:spTree>
    <p:extLst>
      <p:ext uri="{BB962C8B-B14F-4D97-AF65-F5344CB8AC3E}">
        <p14:creationId xmlns:p14="http://schemas.microsoft.com/office/powerpoint/2010/main" val="110776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008"/>
            <a:ext cx="8229600" cy="1143000"/>
          </a:xfrm>
        </p:spPr>
        <p:txBody>
          <a:bodyPr>
            <a:normAutofit fontScale="90000"/>
          </a:bodyPr>
          <a:lstStyle/>
          <a:p>
            <a:r>
              <a:rPr lang="en-US" altLang="ja-JP" dirty="0"/>
              <a:t>CARS </a:t>
            </a:r>
            <a:r>
              <a:rPr lang="en-US" altLang="ja-JP" dirty="0" smtClean="0"/>
              <a:t>and </a:t>
            </a:r>
            <a:r>
              <a:rPr lang="en-US" altLang="ja-JP" dirty="0" err="1"/>
              <a:t>SHG</a:t>
            </a:r>
            <a:r>
              <a:rPr lang="en-US" altLang="ja-JP" dirty="0" err="1" smtClean="0"/>
              <a:t>in</a:t>
            </a:r>
            <a:r>
              <a:rPr lang="en-US" altLang="ja-JP" dirty="0" smtClean="0"/>
              <a:t> bovine rib bone.</a:t>
            </a:r>
            <a:r>
              <a:rPr lang="ja-JP" altLang="en-US" dirty="0"/>
              <a:t/>
            </a:r>
            <a:br>
              <a:rPr lang="ja-JP" altLang="en-US" dirty="0"/>
            </a:br>
            <a:endParaRPr kumimoji="1" lang="ja-JP" altLang="en-US" dirty="0"/>
          </a:p>
        </p:txBody>
      </p:sp>
      <p:pic>
        <p:nvPicPr>
          <p:cNvPr id="4" name="図 3" descr="スクリーンショット 2014-05-21 6.11.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4" y="702682"/>
            <a:ext cx="3784600" cy="5753100"/>
          </a:xfrm>
          <a:prstGeom prst="rect">
            <a:avLst/>
          </a:prstGeom>
        </p:spPr>
      </p:pic>
      <p:sp>
        <p:nvSpPr>
          <p:cNvPr id="6" name="テキスト ボックス 5"/>
          <p:cNvSpPr txBox="1"/>
          <p:nvPr/>
        </p:nvSpPr>
        <p:spPr>
          <a:xfrm>
            <a:off x="4334266" y="1783911"/>
            <a:ext cx="2876509" cy="830997"/>
          </a:xfrm>
          <a:prstGeom prst="rect">
            <a:avLst/>
          </a:prstGeom>
          <a:noFill/>
        </p:spPr>
        <p:txBody>
          <a:bodyPr wrap="none" rtlCol="0">
            <a:spAutoFit/>
          </a:bodyPr>
          <a:lstStyle/>
          <a:p>
            <a:r>
              <a:rPr lang="en-US" altLang="ja-JP" sz="2400" dirty="0" err="1" smtClean="0">
                <a:solidFill>
                  <a:srgbClr val="008000"/>
                </a:solidFill>
              </a:rPr>
              <a:t>Green:SHG</a:t>
            </a:r>
            <a:r>
              <a:rPr lang="en-US" altLang="ja-JP" sz="2400" dirty="0" smtClean="0">
                <a:solidFill>
                  <a:srgbClr val="008000"/>
                </a:solidFill>
              </a:rPr>
              <a:t>, collagen</a:t>
            </a:r>
            <a:r>
              <a:rPr lang="en-US" altLang="ja-JP" sz="2400" dirty="0" smtClean="0"/>
              <a:t> </a:t>
            </a:r>
          </a:p>
          <a:p>
            <a:r>
              <a:rPr lang="en-US" altLang="ja-JP" sz="2400" dirty="0" err="1" smtClean="0">
                <a:solidFill>
                  <a:srgbClr val="FF0000"/>
                </a:solidFill>
              </a:rPr>
              <a:t>Red:CARS</a:t>
            </a:r>
            <a:r>
              <a:rPr lang="en-US" altLang="ja-JP" sz="2400" dirty="0" smtClean="0">
                <a:solidFill>
                  <a:srgbClr val="FF0000"/>
                </a:solidFill>
              </a:rPr>
              <a:t>, Phosphate</a:t>
            </a:r>
            <a:endParaRPr kumimoji="1" lang="ja-JP" altLang="en-US" sz="2400" dirty="0">
              <a:solidFill>
                <a:srgbClr val="FF0000"/>
              </a:solidFill>
            </a:endParaRPr>
          </a:p>
        </p:txBody>
      </p:sp>
      <p:sp>
        <p:nvSpPr>
          <p:cNvPr id="7" name="テキスト ボックス 6"/>
          <p:cNvSpPr txBox="1"/>
          <p:nvPr/>
        </p:nvSpPr>
        <p:spPr>
          <a:xfrm>
            <a:off x="3525775" y="3998952"/>
            <a:ext cx="5308289" cy="646331"/>
          </a:xfrm>
          <a:prstGeom prst="rect">
            <a:avLst/>
          </a:prstGeom>
          <a:noFill/>
        </p:spPr>
        <p:txBody>
          <a:bodyPr wrap="none" rtlCol="0">
            <a:spAutoFit/>
          </a:bodyPr>
          <a:lstStyle/>
          <a:p>
            <a:r>
              <a:rPr lang="en-US" altLang="ja-JP" dirty="0" smtClean="0"/>
              <a:t>Regions </a:t>
            </a:r>
            <a:r>
              <a:rPr lang="en-US" altLang="ja-JP" dirty="0"/>
              <a:t>of high collagen </a:t>
            </a:r>
            <a:r>
              <a:rPr lang="en-US" altLang="ja-JP" dirty="0" smtClean="0"/>
              <a:t>content</a:t>
            </a:r>
            <a:r>
              <a:rPr lang="ja-JP" altLang="en-US" dirty="0" smtClean="0"/>
              <a:t>　</a:t>
            </a:r>
            <a:r>
              <a:rPr lang="en-US" altLang="ja-JP" dirty="0" smtClean="0"/>
              <a:t>(</a:t>
            </a:r>
            <a:r>
              <a:rPr lang="en-US" altLang="ja-JP" dirty="0"/>
              <a:t>bright green, ROI B</a:t>
            </a:r>
            <a:r>
              <a:rPr lang="en-US" altLang="ja-JP" dirty="0" smtClean="0"/>
              <a:t>)</a:t>
            </a:r>
          </a:p>
          <a:p>
            <a:r>
              <a:rPr lang="en-US" altLang="ja-JP" dirty="0" smtClean="0"/>
              <a:t> </a:t>
            </a:r>
            <a:r>
              <a:rPr lang="en-US" altLang="ja-JP" dirty="0"/>
              <a:t>and lower collagen content (</a:t>
            </a:r>
            <a:r>
              <a:rPr lang="en-US" altLang="ja-JP" dirty="0" smtClean="0"/>
              <a:t>ROI</a:t>
            </a:r>
            <a:r>
              <a:rPr lang="en-US" altLang="ja-JP" dirty="0"/>
              <a:t> </a:t>
            </a:r>
            <a:r>
              <a:rPr lang="en-US" altLang="ja-JP" dirty="0" smtClean="0"/>
              <a:t>A</a:t>
            </a:r>
            <a:r>
              <a:rPr lang="en-US" altLang="ja-JP" dirty="0"/>
              <a:t>) are </a:t>
            </a:r>
            <a:r>
              <a:rPr lang="en-US" altLang="ja-JP" dirty="0" smtClean="0"/>
              <a:t>identified.</a:t>
            </a:r>
            <a:endParaRPr kumimoji="1" lang="ja-JP" altLang="en-US" dirty="0"/>
          </a:p>
        </p:txBody>
      </p:sp>
      <p:sp>
        <p:nvSpPr>
          <p:cNvPr id="8" name="テキスト ボックス 7"/>
          <p:cNvSpPr txBox="1"/>
          <p:nvPr/>
        </p:nvSpPr>
        <p:spPr>
          <a:xfrm>
            <a:off x="359647" y="6455782"/>
            <a:ext cx="2763046" cy="369332"/>
          </a:xfrm>
          <a:prstGeom prst="rect">
            <a:avLst/>
          </a:prstGeom>
          <a:noFill/>
        </p:spPr>
        <p:txBody>
          <a:bodyPr wrap="none" rtlCol="0">
            <a:spAutoFit/>
          </a:bodyPr>
          <a:lstStyle/>
          <a:p>
            <a:r>
              <a:rPr lang="en-US" altLang="ja-JP" dirty="0"/>
              <a:t>Sample thickness is 100 </a:t>
            </a:r>
            <a:r>
              <a:rPr lang="en-US" altLang="ja-JP" b="1" dirty="0" err="1" smtClean="0"/>
              <a:t>μ</a:t>
            </a:r>
            <a:r>
              <a:rPr lang="en-US" altLang="ja-JP" dirty="0" err="1" smtClean="0"/>
              <a:t>m</a:t>
            </a:r>
            <a:endParaRPr kumimoji="1" lang="ja-JP" altLang="en-US" dirty="0"/>
          </a:p>
        </p:txBody>
      </p:sp>
      <p:sp>
        <p:nvSpPr>
          <p:cNvPr id="9" name="テキスト ボックス 8"/>
          <p:cNvSpPr txBox="1"/>
          <p:nvPr/>
        </p:nvSpPr>
        <p:spPr>
          <a:xfrm>
            <a:off x="3405061" y="6030100"/>
            <a:ext cx="5429003" cy="646331"/>
          </a:xfrm>
          <a:prstGeom prst="rect">
            <a:avLst/>
          </a:prstGeom>
          <a:noFill/>
        </p:spPr>
        <p:txBody>
          <a:bodyPr wrap="none" rtlCol="0">
            <a:spAutoFit/>
          </a:bodyPr>
          <a:lstStyle/>
          <a:p>
            <a:r>
              <a:rPr lang="en-US" altLang="ja-JP" dirty="0"/>
              <a:t>The change in mineral content is strongly </a:t>
            </a:r>
            <a:r>
              <a:rPr lang="en-US" altLang="ja-JP" dirty="0" err="1">
                <a:solidFill>
                  <a:srgbClr val="FF0000"/>
                </a:solidFill>
              </a:rPr>
              <a:t>anti</a:t>
            </a:r>
            <a:r>
              <a:rPr lang="en-US" altLang="ja-JP" dirty="0" err="1"/>
              <a:t>correlated</a:t>
            </a:r>
            <a:endParaRPr lang="en-US" altLang="ja-JP" dirty="0"/>
          </a:p>
          <a:p>
            <a:r>
              <a:rPr lang="en-US" altLang="ja-JP" dirty="0"/>
              <a:t>with the SHG measured from the </a:t>
            </a:r>
            <a:r>
              <a:rPr lang="en-US" altLang="ja-JP" dirty="0" smtClean="0"/>
              <a:t>same ROI.</a:t>
            </a:r>
            <a:endParaRPr kumimoji="1" lang="ja-JP" altLang="en-US" dirty="0"/>
          </a:p>
        </p:txBody>
      </p:sp>
      <p:sp>
        <p:nvSpPr>
          <p:cNvPr id="10" name="下矢印 9"/>
          <p:cNvSpPr/>
          <p:nvPr/>
        </p:nvSpPr>
        <p:spPr>
          <a:xfrm>
            <a:off x="4810142" y="4836570"/>
            <a:ext cx="1738563" cy="8781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972421" y="3080274"/>
            <a:ext cx="4376957" cy="369332"/>
          </a:xfrm>
          <a:prstGeom prst="rect">
            <a:avLst/>
          </a:prstGeom>
          <a:noFill/>
        </p:spPr>
        <p:txBody>
          <a:bodyPr wrap="none" rtlCol="0">
            <a:spAutoFit/>
          </a:bodyPr>
          <a:lstStyle/>
          <a:p>
            <a:r>
              <a:rPr lang="sv-SE" altLang="ja-JP" dirty="0"/>
              <a:t>474 </a:t>
            </a:r>
            <a:r>
              <a:rPr lang="sv-SE" altLang="ja-JP" dirty="0" err="1"/>
              <a:t>frames</a:t>
            </a:r>
            <a:r>
              <a:rPr lang="sv-SE" altLang="ja-JP" dirty="0"/>
              <a:t>, 1.34 s per </a:t>
            </a:r>
            <a:r>
              <a:rPr lang="sv-SE" altLang="ja-JP" dirty="0" err="1"/>
              <a:t>frame</a:t>
            </a:r>
            <a:r>
              <a:rPr lang="sv-SE" altLang="ja-JP" dirty="0"/>
              <a:t>, 800–1800 </a:t>
            </a:r>
            <a:r>
              <a:rPr lang="sv-SE" altLang="ja-JP" dirty="0" smtClean="0"/>
              <a:t>cm</a:t>
            </a:r>
            <a:r>
              <a:rPr lang="sv-SE" altLang="ja-JP" baseline="30000" dirty="0" smtClean="0"/>
              <a:t>-1</a:t>
            </a:r>
            <a:endParaRPr kumimoji="1" lang="ja-JP" altLang="en-US" dirty="0"/>
          </a:p>
        </p:txBody>
      </p:sp>
    </p:spTree>
    <p:extLst>
      <p:ext uri="{BB962C8B-B14F-4D97-AF65-F5344CB8AC3E}">
        <p14:creationId xmlns:p14="http://schemas.microsoft.com/office/powerpoint/2010/main" val="11077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summry</a:t>
            </a:r>
            <a:endParaRPr kumimoji="1" lang="ja-JP" altLang="en-US" dirty="0"/>
          </a:p>
        </p:txBody>
      </p:sp>
      <p:sp>
        <p:nvSpPr>
          <p:cNvPr id="3" name="コンテンツ プレースホルダー 2"/>
          <p:cNvSpPr>
            <a:spLocks noGrp="1"/>
          </p:cNvSpPr>
          <p:nvPr>
            <p:ph idx="1"/>
          </p:nvPr>
        </p:nvSpPr>
        <p:spPr/>
        <p:txBody>
          <a:bodyPr/>
          <a:lstStyle/>
          <a:p>
            <a:r>
              <a:rPr lang="en-US" altLang="ja-JP" dirty="0"/>
              <a:t>This technique </a:t>
            </a:r>
            <a:r>
              <a:rPr lang="en-US" altLang="ja-JP" dirty="0" smtClean="0"/>
              <a:t>is sensitive </a:t>
            </a:r>
            <a:r>
              <a:rPr lang="en-US" altLang="ja-JP" dirty="0"/>
              <a:t>to differences in phosphate </a:t>
            </a:r>
            <a:r>
              <a:rPr lang="en-US" altLang="ja-JP" dirty="0" smtClean="0"/>
              <a:t>concentration.</a:t>
            </a:r>
          </a:p>
          <a:p>
            <a:r>
              <a:rPr lang="en-US" altLang="ja-JP" dirty="0" smtClean="0"/>
              <a:t>Backwards</a:t>
            </a:r>
            <a:r>
              <a:rPr lang="en-US" altLang="ja-JP" dirty="0"/>
              <a:t>-</a:t>
            </a:r>
            <a:r>
              <a:rPr lang="en-US" altLang="ja-JP" dirty="0" smtClean="0"/>
              <a:t>detection should </a:t>
            </a:r>
            <a:r>
              <a:rPr lang="en-US" altLang="ja-JP" dirty="0"/>
              <a:t>be feasible. </a:t>
            </a:r>
            <a:r>
              <a:rPr lang="en-US" altLang="ja-JP" dirty="0" smtClean="0"/>
              <a:t>Nonetheless, the </a:t>
            </a:r>
            <a:r>
              <a:rPr lang="en-US" altLang="ja-JP" dirty="0"/>
              <a:t>use of this </a:t>
            </a:r>
            <a:r>
              <a:rPr lang="en-US" altLang="ja-JP" dirty="0" smtClean="0"/>
              <a:t>technique for </a:t>
            </a:r>
            <a:r>
              <a:rPr lang="en-US" altLang="ja-JP" dirty="0"/>
              <a:t>monitoring </a:t>
            </a:r>
            <a:r>
              <a:rPr lang="en-US" altLang="ja-JP" dirty="0" err="1" smtClean="0"/>
              <a:t>osteogenesis</a:t>
            </a:r>
            <a:r>
              <a:rPr lang="en-US" altLang="ja-JP" dirty="0" smtClean="0"/>
              <a:t>.</a:t>
            </a:r>
          </a:p>
          <a:p>
            <a:pPr marL="0" indent="0">
              <a:buNone/>
            </a:pPr>
            <a:endParaRPr kumimoji="1" lang="ja-JP" altLang="en-US" dirty="0"/>
          </a:p>
        </p:txBody>
      </p:sp>
    </p:spTree>
    <p:extLst>
      <p:ext uri="{BB962C8B-B14F-4D97-AF65-F5344CB8AC3E}">
        <p14:creationId xmlns:p14="http://schemas.microsoft.com/office/powerpoint/2010/main" val="11077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タイトル 1"/>
          <p:cNvSpPr>
            <a:spLocks noGrp="1"/>
          </p:cNvSpPr>
          <p:nvPr>
            <p:ph type="title"/>
          </p:nvPr>
        </p:nvSpPr>
        <p:spPr>
          <a:xfrm>
            <a:off x="685800" y="74613"/>
            <a:ext cx="7772400" cy="1143000"/>
          </a:xfrm>
        </p:spPr>
        <p:txBody>
          <a:bodyPr/>
          <a:lstStyle/>
          <a:p>
            <a:pPr eaLnBrk="1" hangingPunct="1"/>
            <a:r>
              <a:rPr lang="en-US" altLang="ja-JP" dirty="0" smtClean="0"/>
              <a:t>Nonlinear optical microscopy</a:t>
            </a:r>
            <a:endParaRPr lang="ja-JP" altLang="en-US" dirty="0"/>
          </a:p>
        </p:txBody>
      </p:sp>
      <p:sp>
        <p:nvSpPr>
          <p:cNvPr id="17412" name="テキスト ボックス 23"/>
          <p:cNvSpPr txBox="1">
            <a:spLocks noChangeArrowheads="1"/>
          </p:cNvSpPr>
          <p:nvPr/>
        </p:nvSpPr>
        <p:spPr bwMode="auto">
          <a:xfrm>
            <a:off x="88461" y="5325280"/>
            <a:ext cx="9039225" cy="1077218"/>
          </a:xfrm>
          <a:prstGeom prst="rect">
            <a:avLst/>
          </a:prstGeom>
          <a:solidFill>
            <a:srgbClr val="FFFFFF"/>
          </a:solidFill>
          <a:ln w="76200">
            <a:solidFill>
              <a:srgbClr val="000000"/>
            </a:solidFill>
            <a:miter lim="800000"/>
            <a:headEnd/>
            <a:tailEnd/>
          </a:ln>
        </p:spPr>
        <p:txBody>
          <a:bodyPr>
            <a:prstTxWarp prst="textNoShape">
              <a:avLst/>
            </a:prstTxWarp>
            <a:spAutoFit/>
          </a:bodyPr>
          <a:lstStyle/>
          <a:p>
            <a:pPr algn="ctr"/>
            <a:r>
              <a:rPr lang="en-US" altLang="ja-JP" sz="3200" dirty="0"/>
              <a:t>minimally </a:t>
            </a:r>
            <a:r>
              <a:rPr lang="en-US" altLang="ja-JP" sz="3200" dirty="0" smtClean="0"/>
              <a:t>invasive</a:t>
            </a:r>
            <a:r>
              <a:rPr lang="ja-JP" altLang="en-US" sz="3200" dirty="0" smtClean="0"/>
              <a:t>，</a:t>
            </a:r>
            <a:r>
              <a:rPr lang="en-US" altLang="ja-JP" sz="3200" dirty="0" smtClean="0"/>
              <a:t>high  </a:t>
            </a:r>
            <a:r>
              <a:rPr lang="en-US" altLang="ja-JP" sz="3200" dirty="0"/>
              <a:t>spatial resolution</a:t>
            </a:r>
            <a:r>
              <a:rPr lang="en-US" altLang="ja-JP" sz="3200" dirty="0" smtClean="0"/>
              <a:t>,</a:t>
            </a:r>
            <a:r>
              <a:rPr lang="ja-JP" altLang="en-US" sz="3200" dirty="0" smtClean="0"/>
              <a:t>　</a:t>
            </a:r>
            <a:endParaRPr lang="en-US" altLang="ja-JP" sz="3200" dirty="0" smtClean="0"/>
          </a:p>
          <a:p>
            <a:pPr algn="ctr"/>
            <a:r>
              <a:rPr lang="en-US" altLang="ja-JP" sz="3200" dirty="0" smtClean="0"/>
              <a:t>3D imaging, high penetration depth </a:t>
            </a:r>
            <a:r>
              <a:rPr lang="en-US" altLang="ja-JP" sz="3200" b="1" dirty="0" smtClean="0">
                <a:solidFill>
                  <a:srgbClr val="FF0000"/>
                </a:solidFill>
              </a:rPr>
              <a:t> </a:t>
            </a:r>
          </a:p>
        </p:txBody>
      </p:sp>
      <p:grpSp>
        <p:nvGrpSpPr>
          <p:cNvPr id="3" name="Group 11"/>
          <p:cNvGrpSpPr>
            <a:grpSpLocks/>
          </p:cNvGrpSpPr>
          <p:nvPr/>
        </p:nvGrpSpPr>
        <p:grpSpPr bwMode="auto">
          <a:xfrm>
            <a:off x="268343" y="1582429"/>
            <a:ext cx="4052518" cy="3260725"/>
            <a:chOff x="268347" y="2207074"/>
            <a:chExt cx="4052579" cy="3259515"/>
          </a:xfrm>
        </p:grpSpPr>
        <p:sp>
          <p:nvSpPr>
            <p:cNvPr id="17424" name="テキスト ボックス 13"/>
            <p:cNvSpPr txBox="1">
              <a:spLocks noChangeArrowheads="1"/>
            </p:cNvSpPr>
            <p:nvPr/>
          </p:nvSpPr>
          <p:spPr bwMode="auto">
            <a:xfrm>
              <a:off x="1475702" y="2207074"/>
              <a:ext cx="1863526" cy="369195"/>
            </a:xfrm>
            <a:prstGeom prst="rect">
              <a:avLst/>
            </a:prstGeom>
            <a:solidFill>
              <a:schemeClr val="bg1"/>
            </a:solidFill>
            <a:ln w="9525">
              <a:noFill/>
              <a:miter lim="800000"/>
              <a:headEnd/>
              <a:tailEnd/>
            </a:ln>
          </p:spPr>
          <p:txBody>
            <a:bodyPr wrap="none">
              <a:prstTxWarp prst="textNoShape">
                <a:avLst/>
              </a:prstTxWarp>
              <a:spAutoFit/>
            </a:bodyPr>
            <a:lstStyle/>
            <a:p>
              <a:r>
                <a:rPr lang="en-US" altLang="ja-JP" dirty="0" smtClean="0"/>
                <a:t>interaction region </a:t>
              </a:r>
              <a:endParaRPr lang="ja-JP" altLang="en-US" dirty="0"/>
            </a:p>
          </p:txBody>
        </p:sp>
        <p:sp>
          <p:nvSpPr>
            <p:cNvPr id="17425" name="テキスト ボックス 19"/>
            <p:cNvSpPr txBox="1">
              <a:spLocks noChangeArrowheads="1"/>
            </p:cNvSpPr>
            <p:nvPr/>
          </p:nvSpPr>
          <p:spPr bwMode="auto">
            <a:xfrm>
              <a:off x="819988" y="4639192"/>
              <a:ext cx="1058531" cy="646091"/>
            </a:xfrm>
            <a:prstGeom prst="rect">
              <a:avLst/>
            </a:prstGeom>
            <a:noFill/>
            <a:ln w="9525">
              <a:noFill/>
              <a:miter lim="800000"/>
              <a:headEnd/>
              <a:tailEnd/>
            </a:ln>
          </p:spPr>
          <p:txBody>
            <a:bodyPr wrap="none">
              <a:prstTxWarp prst="textNoShape">
                <a:avLst/>
              </a:prstTxWarp>
              <a:spAutoFit/>
            </a:bodyPr>
            <a:lstStyle/>
            <a:p>
              <a:pPr algn="ctr"/>
              <a:r>
                <a:rPr lang="en-US" altLang="ja-JP" dirty="0" smtClean="0"/>
                <a:t>visible</a:t>
              </a:r>
              <a:endParaRPr lang="en-US" altLang="ja-JP" dirty="0"/>
            </a:p>
            <a:p>
              <a:pPr algn="ctr"/>
              <a:r>
                <a:rPr lang="en-US" altLang="ja-JP" dirty="0" smtClean="0"/>
                <a:t>CW</a:t>
              </a:r>
              <a:r>
                <a:rPr lang="en-US" altLang="ja-JP" dirty="0"/>
                <a:t> </a:t>
              </a:r>
              <a:r>
                <a:rPr lang="en-US" altLang="ja-JP" dirty="0" smtClean="0"/>
                <a:t>Laser</a:t>
              </a:r>
              <a:endParaRPr lang="ja-JP" altLang="en-US" dirty="0"/>
            </a:p>
          </p:txBody>
        </p:sp>
        <p:sp>
          <p:nvSpPr>
            <p:cNvPr id="17426" name="テキスト ボックス 20"/>
            <p:cNvSpPr txBox="1">
              <a:spLocks noChangeArrowheads="1"/>
            </p:cNvSpPr>
            <p:nvPr/>
          </p:nvSpPr>
          <p:spPr bwMode="auto">
            <a:xfrm>
              <a:off x="2407465" y="4639192"/>
              <a:ext cx="1228728" cy="646091"/>
            </a:xfrm>
            <a:prstGeom prst="rect">
              <a:avLst/>
            </a:prstGeom>
            <a:noFill/>
            <a:ln w="9525">
              <a:noFill/>
              <a:miter lim="800000"/>
              <a:headEnd/>
              <a:tailEnd/>
            </a:ln>
          </p:spPr>
          <p:txBody>
            <a:bodyPr wrap="none">
              <a:prstTxWarp prst="textNoShape">
                <a:avLst/>
              </a:prstTxWarp>
              <a:spAutoFit/>
            </a:bodyPr>
            <a:lstStyle/>
            <a:p>
              <a:pPr algn="ctr"/>
              <a:r>
                <a:rPr lang="en-US" altLang="ja-JP" dirty="0" smtClean="0"/>
                <a:t>NIR</a:t>
              </a:r>
              <a:endParaRPr lang="en-US" altLang="ja-JP" dirty="0"/>
            </a:p>
            <a:p>
              <a:pPr algn="ctr"/>
              <a:r>
                <a:rPr lang="en-US" altLang="ja-JP" dirty="0" smtClean="0"/>
                <a:t>Pulse Laser</a:t>
              </a:r>
              <a:endParaRPr lang="ja-JP" altLang="en-US" dirty="0"/>
            </a:p>
          </p:txBody>
        </p:sp>
        <p:cxnSp>
          <p:nvCxnSpPr>
            <p:cNvPr id="17427" name="直線コネクタ 23"/>
            <p:cNvCxnSpPr>
              <a:cxnSpLocks noChangeShapeType="1"/>
            </p:cNvCxnSpPr>
            <p:nvPr/>
          </p:nvCxnSpPr>
          <p:spPr bwMode="auto">
            <a:xfrm rot="5400000">
              <a:off x="-1171120" y="4015874"/>
              <a:ext cx="2882112" cy="3177"/>
            </a:xfrm>
            <a:prstGeom prst="line">
              <a:avLst/>
            </a:prstGeom>
            <a:noFill/>
            <a:ln w="9525">
              <a:solidFill>
                <a:schemeClr val="tx1"/>
              </a:solidFill>
              <a:round/>
              <a:headEnd/>
              <a:tailEnd/>
            </a:ln>
          </p:spPr>
        </p:cxnSp>
        <p:cxnSp>
          <p:nvCxnSpPr>
            <p:cNvPr id="17428" name="直線コネクタ 24"/>
            <p:cNvCxnSpPr>
              <a:cxnSpLocks noChangeShapeType="1"/>
            </p:cNvCxnSpPr>
            <p:nvPr/>
          </p:nvCxnSpPr>
          <p:spPr bwMode="auto">
            <a:xfrm rot="16200000" flipH="1">
              <a:off x="2878282" y="4017462"/>
              <a:ext cx="2882111" cy="1"/>
            </a:xfrm>
            <a:prstGeom prst="line">
              <a:avLst/>
            </a:prstGeom>
            <a:noFill/>
            <a:ln w="9525">
              <a:solidFill>
                <a:schemeClr val="tx1"/>
              </a:solidFill>
              <a:round/>
              <a:headEnd/>
              <a:tailEnd/>
            </a:ln>
          </p:spPr>
        </p:cxnSp>
        <p:cxnSp>
          <p:nvCxnSpPr>
            <p:cNvPr id="17429" name="直線コネクタ 26"/>
            <p:cNvCxnSpPr>
              <a:cxnSpLocks noChangeShapeType="1"/>
            </p:cNvCxnSpPr>
            <p:nvPr/>
          </p:nvCxnSpPr>
          <p:spPr bwMode="auto">
            <a:xfrm>
              <a:off x="271526" y="5465001"/>
              <a:ext cx="4049400" cy="1588"/>
            </a:xfrm>
            <a:prstGeom prst="line">
              <a:avLst/>
            </a:prstGeom>
            <a:noFill/>
            <a:ln w="9525">
              <a:solidFill>
                <a:schemeClr val="tx1"/>
              </a:solidFill>
              <a:round/>
              <a:headEnd/>
              <a:tailEnd/>
            </a:ln>
          </p:spPr>
        </p:cxnSp>
        <p:sp>
          <p:nvSpPr>
            <p:cNvPr id="17430" name="テキスト ボックス 21"/>
            <p:cNvSpPr txBox="1">
              <a:spLocks noChangeArrowheads="1"/>
            </p:cNvSpPr>
            <p:nvPr/>
          </p:nvSpPr>
          <p:spPr bwMode="auto">
            <a:xfrm>
              <a:off x="494392" y="5189590"/>
              <a:ext cx="3546163" cy="276999"/>
            </a:xfrm>
            <a:prstGeom prst="rect">
              <a:avLst/>
            </a:prstGeom>
            <a:noFill/>
            <a:ln w="9525">
              <a:noFill/>
              <a:miter lim="800000"/>
              <a:headEnd/>
              <a:tailEnd/>
            </a:ln>
          </p:spPr>
          <p:txBody>
            <a:bodyPr wrap="none">
              <a:prstTxWarp prst="textNoShape">
                <a:avLst/>
              </a:prstTxWarp>
              <a:spAutoFit/>
            </a:bodyPr>
            <a:lstStyle/>
            <a:p>
              <a:r>
                <a:rPr lang="en-US" altLang="ja-JP" sz="1200"/>
                <a:t>Ref) W.R.Zipfel, et al. Nature Bio. </a:t>
              </a:r>
              <a:r>
                <a:rPr lang="en-US" altLang="ja-JP" sz="1200" b="1"/>
                <a:t>21</a:t>
              </a:r>
              <a:r>
                <a:rPr lang="en-US" altLang="ja-JP" sz="1200"/>
                <a:t>,1369 (2003)</a:t>
              </a:r>
              <a:endParaRPr lang="ja-JP" altLang="en-US" sz="1200"/>
            </a:p>
          </p:txBody>
        </p:sp>
        <p:grpSp>
          <p:nvGrpSpPr>
            <p:cNvPr id="4" name="図形グループ 25"/>
            <p:cNvGrpSpPr>
              <a:grpSpLocks/>
            </p:cNvGrpSpPr>
            <p:nvPr/>
          </p:nvGrpSpPr>
          <p:grpSpPr bwMode="auto">
            <a:xfrm>
              <a:off x="756188" y="2821510"/>
              <a:ext cx="3138277" cy="1883986"/>
              <a:chOff x="271526" y="2716361"/>
              <a:chExt cx="3512499" cy="2108641"/>
            </a:xfrm>
          </p:grpSpPr>
          <p:pic>
            <p:nvPicPr>
              <p:cNvPr id="17434" name="Picture 14"/>
              <p:cNvPicPr>
                <a:picLocks noChangeAspect="1" noChangeArrowheads="1"/>
              </p:cNvPicPr>
              <p:nvPr/>
            </p:nvPicPr>
            <p:blipFill>
              <a:blip r:embed="rId3"/>
              <a:srcRect l="47081" t="3482" r="-2711" b="4642"/>
              <a:stretch>
                <a:fillRect/>
              </a:stretch>
            </p:blipFill>
            <p:spPr bwMode="auto">
              <a:xfrm>
                <a:off x="1783477" y="2716361"/>
                <a:ext cx="2000548" cy="2101591"/>
              </a:xfrm>
              <a:prstGeom prst="rect">
                <a:avLst/>
              </a:prstGeom>
              <a:noFill/>
              <a:ln w="9525">
                <a:noFill/>
                <a:miter lim="800000"/>
                <a:headEnd/>
                <a:tailEnd/>
              </a:ln>
            </p:spPr>
          </p:pic>
          <p:pic>
            <p:nvPicPr>
              <p:cNvPr id="17435" name="Picture 14"/>
              <p:cNvPicPr>
                <a:picLocks noChangeAspect="1" noChangeArrowheads="1"/>
              </p:cNvPicPr>
              <p:nvPr/>
            </p:nvPicPr>
            <p:blipFill>
              <a:blip r:embed="rId3"/>
              <a:srcRect l="2214" t="3482" r="51903" b="4642"/>
              <a:stretch>
                <a:fillRect/>
              </a:stretch>
            </p:blipFill>
            <p:spPr bwMode="auto">
              <a:xfrm>
                <a:off x="271526" y="2723411"/>
                <a:ext cx="1650001" cy="2101591"/>
              </a:xfrm>
              <a:prstGeom prst="rect">
                <a:avLst/>
              </a:prstGeom>
              <a:noFill/>
              <a:ln w="9525">
                <a:noFill/>
                <a:miter lim="800000"/>
                <a:headEnd/>
                <a:tailEnd/>
              </a:ln>
            </p:spPr>
          </p:pic>
        </p:grpSp>
        <p:sp>
          <p:nvSpPr>
            <p:cNvPr id="17432" name="テキスト ボックス 29"/>
            <p:cNvSpPr txBox="1">
              <a:spLocks noChangeArrowheads="1"/>
            </p:cNvSpPr>
            <p:nvPr/>
          </p:nvSpPr>
          <p:spPr bwMode="auto">
            <a:xfrm>
              <a:off x="810364" y="2494236"/>
              <a:ext cx="1279336" cy="369195"/>
            </a:xfrm>
            <a:prstGeom prst="rect">
              <a:avLst/>
            </a:prstGeom>
            <a:noFill/>
            <a:ln w="9525">
              <a:noFill/>
              <a:miter lim="800000"/>
              <a:headEnd/>
              <a:tailEnd/>
            </a:ln>
          </p:spPr>
          <p:txBody>
            <a:bodyPr wrap="none">
              <a:prstTxWarp prst="textNoShape">
                <a:avLst/>
              </a:prstTxWarp>
              <a:spAutoFit/>
            </a:bodyPr>
            <a:lstStyle/>
            <a:p>
              <a:r>
                <a:rPr lang="en-US" altLang="ja-JP" dirty="0" smtClean="0"/>
                <a:t>one photon</a:t>
              </a:r>
              <a:endParaRPr lang="en-US" altLang="ja-JP" dirty="0"/>
            </a:p>
          </p:txBody>
        </p:sp>
        <p:sp>
          <p:nvSpPr>
            <p:cNvPr id="17433" name="テキスト ボックス 30"/>
            <p:cNvSpPr txBox="1">
              <a:spLocks noChangeArrowheads="1"/>
            </p:cNvSpPr>
            <p:nvPr/>
          </p:nvSpPr>
          <p:spPr bwMode="auto">
            <a:xfrm>
              <a:off x="2315397" y="2494236"/>
              <a:ext cx="1285535" cy="369195"/>
            </a:xfrm>
            <a:prstGeom prst="rect">
              <a:avLst/>
            </a:prstGeom>
            <a:noFill/>
            <a:ln w="9525">
              <a:noFill/>
              <a:miter lim="800000"/>
              <a:headEnd/>
              <a:tailEnd/>
            </a:ln>
          </p:spPr>
          <p:txBody>
            <a:bodyPr wrap="none">
              <a:prstTxWarp prst="textNoShape">
                <a:avLst/>
              </a:prstTxWarp>
              <a:spAutoFit/>
            </a:bodyPr>
            <a:lstStyle/>
            <a:p>
              <a:r>
                <a:rPr lang="en-US" altLang="ja-JP" dirty="0" smtClean="0"/>
                <a:t>two photon</a:t>
              </a:r>
              <a:endParaRPr lang="en-US" altLang="ja-JP" dirty="0"/>
            </a:p>
          </p:txBody>
        </p:sp>
      </p:grpSp>
      <p:grpSp>
        <p:nvGrpSpPr>
          <p:cNvPr id="7" name="図形グループ 6"/>
          <p:cNvGrpSpPr/>
          <p:nvPr/>
        </p:nvGrpSpPr>
        <p:grpSpPr>
          <a:xfrm>
            <a:off x="4470400" y="1582567"/>
            <a:ext cx="4665829" cy="3484425"/>
            <a:chOff x="4470400" y="1582567"/>
            <a:chExt cx="4665829" cy="3484425"/>
          </a:xfrm>
        </p:grpSpPr>
        <p:grpSp>
          <p:nvGrpSpPr>
            <p:cNvPr id="5" name="Group 10"/>
            <p:cNvGrpSpPr>
              <a:grpSpLocks/>
            </p:cNvGrpSpPr>
            <p:nvPr/>
          </p:nvGrpSpPr>
          <p:grpSpPr bwMode="auto">
            <a:xfrm>
              <a:off x="4470400" y="1999808"/>
              <a:ext cx="4506913" cy="3067184"/>
              <a:chOff x="4592319" y="2467341"/>
              <a:chExt cx="4505779" cy="3068321"/>
            </a:xfrm>
          </p:grpSpPr>
          <p:pic>
            <p:nvPicPr>
              <p:cNvPr id="17415" name="図 3" descr="att.ai"/>
              <p:cNvPicPr>
                <a:picLocks noChangeAspect="1"/>
              </p:cNvPicPr>
              <p:nvPr/>
            </p:nvPicPr>
            <p:blipFill>
              <a:blip r:embed="rId4"/>
              <a:srcRect l="1901" t="8519" r="7500" b="4173"/>
              <a:stretch>
                <a:fillRect/>
              </a:stretch>
            </p:blipFill>
            <p:spPr bwMode="auto">
              <a:xfrm>
                <a:off x="4592319" y="2467341"/>
                <a:ext cx="4505779" cy="3068321"/>
              </a:xfrm>
              <a:prstGeom prst="rect">
                <a:avLst/>
              </a:prstGeom>
              <a:noFill/>
              <a:ln w="9525">
                <a:noFill/>
                <a:miter lim="800000"/>
                <a:headEnd/>
                <a:tailEnd/>
              </a:ln>
            </p:spPr>
          </p:pic>
          <p:cxnSp>
            <p:nvCxnSpPr>
              <p:cNvPr id="17418" name="直線コネクタ 32"/>
              <p:cNvCxnSpPr>
                <a:cxnSpLocks noChangeShapeType="1"/>
              </p:cNvCxnSpPr>
              <p:nvPr/>
            </p:nvCxnSpPr>
            <p:spPr bwMode="auto">
              <a:xfrm rot="5400000" flipH="1" flipV="1">
                <a:off x="5563314" y="3812734"/>
                <a:ext cx="2613184" cy="1588"/>
              </a:xfrm>
              <a:prstGeom prst="line">
                <a:avLst/>
              </a:prstGeom>
              <a:noFill/>
              <a:ln w="9525">
                <a:solidFill>
                  <a:schemeClr val="tx1"/>
                </a:solidFill>
                <a:round/>
                <a:headEnd/>
                <a:tailEnd/>
              </a:ln>
            </p:spPr>
          </p:cxnSp>
          <p:cxnSp>
            <p:nvCxnSpPr>
              <p:cNvPr id="17419" name="直線コネクタ 33"/>
              <p:cNvCxnSpPr>
                <a:cxnSpLocks noChangeShapeType="1"/>
              </p:cNvCxnSpPr>
              <p:nvPr/>
            </p:nvCxnSpPr>
            <p:spPr bwMode="auto">
              <a:xfrm rot="5400000" flipH="1" flipV="1">
                <a:off x="5971302" y="3812734"/>
                <a:ext cx="2613184" cy="1588"/>
              </a:xfrm>
              <a:prstGeom prst="line">
                <a:avLst/>
              </a:prstGeom>
              <a:noFill/>
              <a:ln w="9525">
                <a:solidFill>
                  <a:schemeClr val="tx1"/>
                </a:solidFill>
                <a:round/>
                <a:headEnd/>
                <a:tailEnd/>
              </a:ln>
            </p:spPr>
          </p:cxnSp>
          <p:cxnSp>
            <p:nvCxnSpPr>
              <p:cNvPr id="17420" name="直線矢印コネクタ 37"/>
              <p:cNvCxnSpPr>
                <a:cxnSpLocks noChangeShapeType="1"/>
              </p:cNvCxnSpPr>
              <p:nvPr/>
            </p:nvCxnSpPr>
            <p:spPr bwMode="auto">
              <a:xfrm>
                <a:off x="6407150" y="2910410"/>
                <a:ext cx="468312" cy="1588"/>
              </a:xfrm>
              <a:prstGeom prst="straightConnector1">
                <a:avLst/>
              </a:prstGeom>
              <a:noFill/>
              <a:ln w="25400">
                <a:solidFill>
                  <a:srgbClr val="FF0000"/>
                </a:solidFill>
                <a:round/>
                <a:headEnd/>
                <a:tailEnd type="arrow" w="med" len="med"/>
              </a:ln>
            </p:spPr>
          </p:cxnSp>
          <p:cxnSp>
            <p:nvCxnSpPr>
              <p:cNvPr id="17421" name="直線矢印コネクタ 39"/>
              <p:cNvCxnSpPr>
                <a:cxnSpLocks noChangeShapeType="1"/>
              </p:cNvCxnSpPr>
              <p:nvPr/>
            </p:nvCxnSpPr>
            <p:spPr bwMode="auto">
              <a:xfrm rot="10800000">
                <a:off x="7270750" y="2915173"/>
                <a:ext cx="1409700" cy="7887"/>
              </a:xfrm>
              <a:prstGeom prst="straightConnector1">
                <a:avLst/>
              </a:prstGeom>
              <a:noFill/>
              <a:ln w="25400">
                <a:solidFill>
                  <a:srgbClr val="FF0000"/>
                </a:solidFill>
                <a:round/>
                <a:headEnd/>
                <a:tailEnd type="arrow" w="med" len="med"/>
              </a:ln>
            </p:spPr>
          </p:cxnSp>
          <p:sp>
            <p:nvSpPr>
              <p:cNvPr id="17422" name="テキスト ボックス 42"/>
              <p:cNvSpPr txBox="1">
                <a:spLocks noChangeArrowheads="1"/>
              </p:cNvSpPr>
              <p:nvPr/>
            </p:nvSpPr>
            <p:spPr bwMode="auto">
              <a:xfrm>
                <a:off x="7388304" y="2544141"/>
                <a:ext cx="556423" cy="400258"/>
              </a:xfrm>
              <a:prstGeom prst="rect">
                <a:avLst/>
              </a:prstGeom>
              <a:noFill/>
              <a:ln w="9525">
                <a:noFill/>
                <a:miter lim="800000"/>
                <a:headEnd/>
                <a:tailEnd/>
              </a:ln>
            </p:spPr>
            <p:txBody>
              <a:bodyPr wrap="none">
                <a:prstTxWarp prst="textNoShape">
                  <a:avLst/>
                </a:prstTxWarp>
                <a:spAutoFit/>
              </a:bodyPr>
              <a:lstStyle/>
              <a:p>
                <a:r>
                  <a:rPr lang="en-US" altLang="ja-JP" sz="2000" dirty="0" smtClean="0">
                    <a:solidFill>
                      <a:srgbClr val="FF0000"/>
                    </a:solidFill>
                  </a:rPr>
                  <a:t>NIR</a:t>
                </a:r>
                <a:endParaRPr lang="ja-JP" altLang="en-US" sz="2000" dirty="0">
                  <a:solidFill>
                    <a:srgbClr val="FF0000"/>
                  </a:solidFill>
                </a:endParaRPr>
              </a:p>
            </p:txBody>
          </p:sp>
          <p:cxnSp>
            <p:nvCxnSpPr>
              <p:cNvPr id="17423" name="直線コネクタ 44"/>
              <p:cNvCxnSpPr>
                <a:cxnSpLocks noChangeShapeType="1"/>
              </p:cNvCxnSpPr>
              <p:nvPr/>
            </p:nvCxnSpPr>
            <p:spPr bwMode="auto">
              <a:xfrm flipH="1" flipV="1">
                <a:off x="6869112" y="2915173"/>
                <a:ext cx="407988" cy="3125"/>
              </a:xfrm>
              <a:prstGeom prst="line">
                <a:avLst/>
              </a:prstGeom>
              <a:noFill/>
              <a:ln w="25400">
                <a:solidFill>
                  <a:srgbClr val="FF0000"/>
                </a:solidFill>
                <a:round/>
                <a:headEnd/>
                <a:tailEnd/>
              </a:ln>
            </p:spPr>
          </p:cxnSp>
        </p:grpSp>
        <p:sp>
          <p:nvSpPr>
            <p:cNvPr id="6" name="テキスト ボックス 5"/>
            <p:cNvSpPr txBox="1"/>
            <p:nvPr/>
          </p:nvSpPr>
          <p:spPr>
            <a:xfrm>
              <a:off x="4947500" y="1582567"/>
              <a:ext cx="4188729" cy="369332"/>
            </a:xfrm>
            <a:prstGeom prst="rect">
              <a:avLst/>
            </a:prstGeom>
            <a:noFill/>
          </p:spPr>
          <p:txBody>
            <a:bodyPr wrap="none" rtlCol="0">
              <a:spAutoFit/>
            </a:bodyPr>
            <a:lstStyle/>
            <a:p>
              <a:r>
                <a:rPr kumimoji="1" lang="en-US" altLang="ja-JP" dirty="0" smtClean="0"/>
                <a:t>attenuation coefficient in </a:t>
              </a:r>
              <a:r>
                <a:rPr lang="en-US" altLang="ja-JP" dirty="0" smtClean="0"/>
                <a:t>biological</a:t>
              </a:r>
              <a:r>
                <a:rPr lang="en-US" altLang="ja-JP" dirty="0"/>
                <a:t> </a:t>
              </a:r>
              <a:r>
                <a:rPr lang="en-US" altLang="ja-JP" dirty="0" smtClean="0"/>
                <a:t>tissue</a:t>
              </a:r>
              <a:endParaRPr kumimoji="1" lang="ja-JP" altLang="en-US" dirty="0"/>
            </a:p>
          </p:txBody>
        </p:sp>
      </p:grpSp>
    </p:spTree>
    <p:extLst>
      <p:ext uri="{BB962C8B-B14F-4D97-AF65-F5344CB8AC3E}">
        <p14:creationId xmlns:p14="http://schemas.microsoft.com/office/powerpoint/2010/main" val="366552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3PM at the new spectral window of 1,700 nm has potential as a powerful new tool for in vivo, high-resolution, deep-tissue imaging.</a:t>
            </a:r>
          </a:p>
          <a:p>
            <a:endParaRPr lang="en-US" altLang="ja-JP" dirty="0" smtClean="0"/>
          </a:p>
          <a:p>
            <a:r>
              <a:rPr lang="en-US" altLang="ja-JP" dirty="0" smtClean="0"/>
              <a:t>Multimodal NLOM imaging has potential as a powerful new tool.</a:t>
            </a:r>
          </a:p>
          <a:p>
            <a:endParaRPr kumimoji="1" lang="ja-JP" altLang="en-US" dirty="0"/>
          </a:p>
        </p:txBody>
      </p:sp>
    </p:spTree>
    <p:extLst>
      <p:ext uri="{BB962C8B-B14F-4D97-AF65-F5344CB8AC3E}">
        <p14:creationId xmlns:p14="http://schemas.microsoft.com/office/powerpoint/2010/main" val="368603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 8"/>
          <p:cNvSpPr>
            <a:spLocks noGrp="1"/>
          </p:cNvSpPr>
          <p:nvPr>
            <p:ph idx="1"/>
          </p:nvPr>
        </p:nvSpPr>
        <p:spPr>
          <a:xfrm>
            <a:off x="0" y="952501"/>
            <a:ext cx="9144000" cy="5905500"/>
          </a:xfrm>
        </p:spPr>
        <p:txBody>
          <a:bodyPr>
            <a:normAutofit/>
          </a:bodyPr>
          <a:lstStyle/>
          <a:p>
            <a:pPr marL="0" indent="0">
              <a:buNone/>
            </a:pPr>
            <a:r>
              <a:rPr lang="en-US" altLang="ja-JP" sz="2800" dirty="0" smtClean="0">
                <a:latin typeface="Times New Roman"/>
                <a:cs typeface="Times New Roman"/>
              </a:rPr>
              <a:t>①</a:t>
            </a:r>
            <a:r>
              <a:rPr lang="en-US" altLang="ja-JP" sz="2800" dirty="0" err="1" smtClean="0"/>
              <a:t>Demirhan</a:t>
            </a:r>
            <a:r>
              <a:rPr lang="en-US" altLang="ja-JP" sz="2800" dirty="0" smtClean="0"/>
              <a:t> </a:t>
            </a:r>
            <a:r>
              <a:rPr lang="en-US" altLang="ja-JP" sz="2800" dirty="0" err="1"/>
              <a:t>Kobat</a:t>
            </a:r>
            <a:r>
              <a:rPr lang="en-US" altLang="ja-JP" sz="2800" dirty="0"/>
              <a:t>, Nicholas G. Horton, and Chris </a:t>
            </a:r>
            <a:r>
              <a:rPr lang="en-US" altLang="ja-JP" sz="2800" dirty="0" err="1" smtClean="0"/>
              <a:t>Xu</a:t>
            </a:r>
            <a:r>
              <a:rPr lang="en-US" altLang="ja-JP" sz="2800" dirty="0" smtClean="0"/>
              <a:t>, “</a:t>
            </a:r>
            <a:r>
              <a:rPr lang="en-US" altLang="ja-JP" sz="2800" dirty="0"/>
              <a:t>In vivo two-photon microscopy to 1.6-mm depth </a:t>
            </a:r>
            <a:r>
              <a:rPr lang="en-US" altLang="ja-JP" sz="2800" dirty="0" smtClean="0"/>
              <a:t>in mouse cortex”, </a:t>
            </a:r>
            <a:r>
              <a:rPr lang="en-US" altLang="ja-JP" sz="2800" dirty="0"/>
              <a:t>Journal of Biomedical Optics </a:t>
            </a:r>
            <a:r>
              <a:rPr lang="en-US" altLang="ja-JP" sz="2800" dirty="0" smtClean="0"/>
              <a:t>16, 106014 (2011).</a:t>
            </a:r>
            <a:endParaRPr lang="en-US" altLang="ja-JP" sz="2800" dirty="0" smtClean="0">
              <a:latin typeface="Times New Roman"/>
              <a:cs typeface="Times New Roman"/>
            </a:endParaRPr>
          </a:p>
          <a:p>
            <a:pPr>
              <a:buNone/>
            </a:pPr>
            <a:r>
              <a:rPr lang="en-US" altLang="ja-JP" sz="2800" dirty="0" smtClean="0">
                <a:latin typeface="Times New Roman"/>
                <a:cs typeface="Times New Roman"/>
              </a:rPr>
              <a:t>②</a:t>
            </a:r>
            <a:r>
              <a:rPr lang="en-US" altLang="ja-JP" sz="2800" dirty="0" smtClean="0"/>
              <a:t>Nicholas </a:t>
            </a:r>
            <a:r>
              <a:rPr lang="en-US" altLang="ja-JP" sz="2800" dirty="0"/>
              <a:t>G. </a:t>
            </a:r>
            <a:r>
              <a:rPr lang="en-US" altLang="ja-JP" sz="2800" dirty="0" smtClean="0"/>
              <a:t>Horton, </a:t>
            </a:r>
            <a:r>
              <a:rPr lang="en-US" altLang="ja-JP" sz="2800" dirty="0" err="1"/>
              <a:t>Ke</a:t>
            </a:r>
            <a:r>
              <a:rPr lang="en-US" altLang="ja-JP" sz="2800" dirty="0"/>
              <a:t> </a:t>
            </a:r>
            <a:r>
              <a:rPr lang="en-US" altLang="ja-JP" sz="2800" dirty="0" smtClean="0"/>
              <a:t>Wang, </a:t>
            </a:r>
            <a:r>
              <a:rPr lang="en-US" altLang="ja-JP" sz="2800" dirty="0" err="1"/>
              <a:t>Demirhan</a:t>
            </a:r>
            <a:r>
              <a:rPr lang="en-US" altLang="ja-JP" sz="2800" dirty="0"/>
              <a:t> </a:t>
            </a:r>
            <a:r>
              <a:rPr lang="en-US" altLang="ja-JP" sz="2800" dirty="0" err="1" smtClean="0"/>
              <a:t>Kobat</a:t>
            </a:r>
            <a:r>
              <a:rPr lang="en-US" altLang="ja-JP" sz="2800" dirty="0" smtClean="0"/>
              <a:t>, </a:t>
            </a:r>
            <a:r>
              <a:rPr lang="en-US" altLang="ja-JP" sz="2800" dirty="0"/>
              <a:t>Catharine G. </a:t>
            </a:r>
            <a:r>
              <a:rPr lang="en-US" altLang="ja-JP" sz="2800" dirty="0" smtClean="0"/>
              <a:t>Clark, </a:t>
            </a:r>
            <a:r>
              <a:rPr lang="en-US" altLang="ja-JP" sz="2800" dirty="0"/>
              <a:t>Frank W. </a:t>
            </a:r>
            <a:r>
              <a:rPr lang="en-US" altLang="ja-JP" sz="2800" dirty="0" smtClean="0"/>
              <a:t>Wise, </a:t>
            </a:r>
            <a:r>
              <a:rPr lang="en-US" altLang="ja-JP" sz="2800" dirty="0"/>
              <a:t>Chris B. </a:t>
            </a:r>
            <a:r>
              <a:rPr lang="en-US" altLang="ja-JP" sz="2800" dirty="0" smtClean="0"/>
              <a:t>Schaffer </a:t>
            </a:r>
            <a:r>
              <a:rPr lang="en-US" altLang="ja-JP" sz="2800" dirty="0"/>
              <a:t>and Chris </a:t>
            </a:r>
            <a:r>
              <a:rPr lang="en-US" altLang="ja-JP" sz="2800" dirty="0" err="1" smtClean="0"/>
              <a:t>Xu</a:t>
            </a:r>
            <a:r>
              <a:rPr lang="en-US" altLang="ja-JP" sz="2800" dirty="0" smtClean="0"/>
              <a:t>, “In </a:t>
            </a:r>
            <a:r>
              <a:rPr lang="en-US" altLang="ja-JP" sz="2800" dirty="0"/>
              <a:t>vivo three-photon microscopy of subcortical structures within an intact mouse </a:t>
            </a:r>
            <a:r>
              <a:rPr lang="en-US" altLang="ja-JP" sz="2800" dirty="0" smtClean="0"/>
              <a:t>brain”. Nature Photonics  20, 1 (2013).</a:t>
            </a:r>
          </a:p>
          <a:p>
            <a:pPr>
              <a:buNone/>
            </a:pPr>
            <a:r>
              <a:rPr lang="en-US" altLang="ja-JP" sz="2800" dirty="0" smtClean="0">
                <a:latin typeface="Times New Roman"/>
                <a:cs typeface="Times New Roman"/>
              </a:rPr>
              <a:t>③</a:t>
            </a:r>
            <a:r>
              <a:rPr lang="en-US" altLang="ja-JP" sz="2800" dirty="0" smtClean="0"/>
              <a:t>Adrian F. </a:t>
            </a:r>
            <a:r>
              <a:rPr lang="en-US" altLang="ja-JP" sz="2800" dirty="0" err="1" smtClean="0"/>
              <a:t>Pegoraro</a:t>
            </a:r>
            <a:r>
              <a:rPr lang="en-US" altLang="ja-JP" sz="2800" dirty="0" smtClean="0"/>
              <a:t>, Aaron D. </a:t>
            </a:r>
            <a:r>
              <a:rPr lang="en-US" altLang="ja-JP" sz="2800" dirty="0" err="1" smtClean="0"/>
              <a:t>Slepkov</a:t>
            </a:r>
            <a:r>
              <a:rPr lang="en-US" altLang="ja-JP" sz="2800" dirty="0" smtClean="0"/>
              <a:t>, Andrew </a:t>
            </a:r>
            <a:r>
              <a:rPr lang="en-US" altLang="ja-JP" sz="2800" dirty="0" err="1" smtClean="0"/>
              <a:t>Ridsdale</a:t>
            </a:r>
            <a:r>
              <a:rPr lang="en-US" altLang="ja-JP" sz="2800" dirty="0" smtClean="0"/>
              <a:t>, Douglas J. Moffatt and Albert </a:t>
            </a:r>
            <a:r>
              <a:rPr lang="en-US" altLang="ja-JP" sz="2800" dirty="0" err="1" smtClean="0"/>
              <a:t>Stolow</a:t>
            </a:r>
            <a:r>
              <a:rPr lang="en-US" altLang="ja-JP" sz="2800" dirty="0" smtClean="0"/>
              <a:t>, “</a:t>
            </a:r>
            <a:r>
              <a:rPr lang="en-US" altLang="ja-JP" sz="2800" dirty="0" err="1" smtClean="0"/>
              <a:t>Hyperspectral</a:t>
            </a:r>
            <a:r>
              <a:rPr lang="en-US" altLang="ja-JP" sz="2800" dirty="0" smtClean="0"/>
              <a:t> multimodal CARS microscopy in the fingerprint region”. Journal of </a:t>
            </a:r>
            <a:r>
              <a:rPr lang="en-US" altLang="ja-JP" sz="2800" dirty="0" err="1" smtClean="0"/>
              <a:t>Biophotonics</a:t>
            </a:r>
            <a:r>
              <a:rPr lang="en-US" altLang="ja-JP" sz="2800" dirty="0" smtClean="0"/>
              <a:t> 7, 49 (2014).</a:t>
            </a:r>
            <a:endParaRPr lang="en-US" altLang="ja-JP" sz="2800" dirty="0" smtClean="0">
              <a:latin typeface="Times New Roman"/>
              <a:cs typeface="Times New Roman"/>
            </a:endParaRPr>
          </a:p>
          <a:p>
            <a:pPr>
              <a:buNone/>
            </a:pPr>
            <a:endParaRPr lang="en-US" altLang="ja-JP" sz="2800" dirty="0" smtClean="0"/>
          </a:p>
          <a:p>
            <a:pPr>
              <a:buNone/>
            </a:pPr>
            <a:endParaRPr lang="en-US" altLang="ja-JP" sz="2800" dirty="0" smtClean="0"/>
          </a:p>
          <a:p>
            <a:pPr>
              <a:buNone/>
            </a:pPr>
            <a:endParaRPr lang="en-US" altLang="ja-JP" sz="2800" dirty="0" smtClean="0"/>
          </a:p>
          <a:p>
            <a:pPr>
              <a:buNone/>
            </a:pPr>
            <a:endParaRPr lang="en-US" altLang="ja-JP" sz="2800" dirty="0" smtClean="0">
              <a:latin typeface="Times New Roman"/>
              <a:cs typeface="Times New Roman"/>
            </a:endParaRPr>
          </a:p>
        </p:txBody>
      </p:sp>
    </p:spTree>
    <p:extLst>
      <p:ext uri="{BB962C8B-B14F-4D97-AF65-F5344CB8AC3E}">
        <p14:creationId xmlns:p14="http://schemas.microsoft.com/office/powerpoint/2010/main" val="25532623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06"/>
            <a:ext cx="9144000" cy="1143000"/>
          </a:xfrm>
        </p:spPr>
        <p:txBody>
          <a:bodyPr>
            <a:noAutofit/>
          </a:bodyPr>
          <a:lstStyle/>
          <a:p>
            <a:r>
              <a:rPr lang="en-US" altLang="ja-JP" sz="2800" dirty="0" smtClean="0">
                <a:latin typeface="Times New Roman"/>
                <a:cs typeface="Times New Roman"/>
              </a:rPr>
              <a:t>①</a:t>
            </a:r>
            <a:r>
              <a:rPr lang="en-US" altLang="ja-JP" sz="2800" dirty="0" smtClean="0"/>
              <a:t>In vivo two-photon microscopy to 1.6-mm depth in mouse cortex</a:t>
            </a:r>
            <a:endParaRPr kumimoji="1" lang="ja-JP" altLang="en-US" sz="2800" dirty="0"/>
          </a:p>
        </p:txBody>
      </p:sp>
      <p:sp>
        <p:nvSpPr>
          <p:cNvPr id="5" name="テキスト ボックス 4"/>
          <p:cNvSpPr txBox="1"/>
          <p:nvPr/>
        </p:nvSpPr>
        <p:spPr>
          <a:xfrm>
            <a:off x="136769" y="774774"/>
            <a:ext cx="206682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smtClean="0"/>
              <a:t>Deep tissue imaging</a:t>
            </a:r>
            <a:endParaRPr kumimoji="1" lang="ja-JP" altLang="en-US" dirty="0"/>
          </a:p>
        </p:txBody>
      </p:sp>
      <p:grpSp>
        <p:nvGrpSpPr>
          <p:cNvPr id="10" name="図形グループ 9"/>
          <p:cNvGrpSpPr/>
          <p:nvPr/>
        </p:nvGrpSpPr>
        <p:grpSpPr>
          <a:xfrm>
            <a:off x="97960" y="1083001"/>
            <a:ext cx="4925589" cy="620116"/>
            <a:chOff x="214923" y="1300257"/>
            <a:chExt cx="4925589" cy="620116"/>
          </a:xfrm>
        </p:grpSpPr>
        <p:sp>
          <p:nvSpPr>
            <p:cNvPr id="6" name="テキスト ボックス 5"/>
            <p:cNvSpPr txBox="1"/>
            <p:nvPr/>
          </p:nvSpPr>
          <p:spPr>
            <a:xfrm>
              <a:off x="214923" y="1468211"/>
              <a:ext cx="761747" cy="369332"/>
            </a:xfrm>
            <a:prstGeom prst="rect">
              <a:avLst/>
            </a:prstGeom>
            <a:noFill/>
          </p:spPr>
          <p:txBody>
            <a:bodyPr wrap="none" rtlCol="0">
              <a:spAutoFit/>
            </a:bodyPr>
            <a:lstStyle/>
            <a:p>
              <a:r>
                <a:rPr kumimoji="1" lang="en-US" altLang="ja-JP" dirty="0" smtClean="0"/>
                <a:t>slice ▶</a:t>
              </a:r>
              <a:endParaRPr kumimoji="1" lang="ja-JP" altLang="en-US" dirty="0"/>
            </a:p>
          </p:txBody>
        </p:sp>
        <p:sp>
          <p:nvSpPr>
            <p:cNvPr id="7" name="テキスト ボックス 6"/>
            <p:cNvSpPr txBox="1"/>
            <p:nvPr/>
          </p:nvSpPr>
          <p:spPr>
            <a:xfrm>
              <a:off x="852159" y="1300257"/>
              <a:ext cx="4288353" cy="369332"/>
            </a:xfrm>
            <a:prstGeom prst="rect">
              <a:avLst/>
            </a:prstGeom>
            <a:noFill/>
          </p:spPr>
          <p:txBody>
            <a:bodyPr wrap="none" rtlCol="0">
              <a:spAutoFit/>
            </a:bodyPr>
            <a:lstStyle/>
            <a:p>
              <a:r>
                <a:rPr lang="en-US" altLang="ja-JP" dirty="0" smtClean="0"/>
                <a:t>mechanical slice▶︎  ○ high resolution </a:t>
              </a:r>
              <a:r>
                <a:rPr lang="ja-JP" altLang="en-US" dirty="0"/>
                <a:t>　</a:t>
              </a:r>
              <a:r>
                <a:rPr lang="en-US" altLang="ja-JP" dirty="0" smtClean="0"/>
                <a:t>× 3D</a:t>
              </a:r>
              <a:endParaRPr kumimoji="1" lang="ja-JP" altLang="en-US" dirty="0"/>
            </a:p>
          </p:txBody>
        </p:sp>
        <p:sp>
          <p:nvSpPr>
            <p:cNvPr id="8" name="テキスト ボックス 7"/>
            <p:cNvSpPr txBox="1"/>
            <p:nvPr/>
          </p:nvSpPr>
          <p:spPr>
            <a:xfrm>
              <a:off x="852159" y="1551041"/>
              <a:ext cx="4169118" cy="369332"/>
            </a:xfrm>
            <a:prstGeom prst="rect">
              <a:avLst/>
            </a:prstGeom>
            <a:noFill/>
          </p:spPr>
          <p:txBody>
            <a:bodyPr wrap="none" rtlCol="0">
              <a:spAutoFit/>
            </a:bodyPr>
            <a:lstStyle/>
            <a:p>
              <a:r>
                <a:rPr lang="en-US" altLang="ja-JP" dirty="0" smtClean="0">
                  <a:solidFill>
                    <a:srgbClr val="FF0000"/>
                  </a:solidFill>
                </a:rPr>
                <a:t>optical slice  </a:t>
              </a:r>
              <a:r>
                <a:rPr lang="en-US" altLang="ja-JP" dirty="0" smtClean="0"/>
                <a:t>▶︎ ○ 3D </a:t>
              </a:r>
              <a:r>
                <a:rPr lang="ja-JP" altLang="en-US" dirty="0" smtClean="0"/>
                <a:t>　</a:t>
              </a:r>
              <a:r>
                <a:rPr lang="en-US" altLang="ja-JP" dirty="0" smtClean="0"/>
                <a:t>× </a:t>
              </a:r>
              <a:r>
                <a:rPr lang="en-US" altLang="ja-JP" u="sng" dirty="0" smtClean="0"/>
                <a:t>penetration </a:t>
              </a:r>
              <a:r>
                <a:rPr lang="en-US" altLang="ja-JP" u="sng" dirty="0"/>
                <a:t>depth</a:t>
              </a:r>
              <a:endParaRPr kumimoji="1" lang="ja-JP" altLang="en-US" u="sng" dirty="0"/>
            </a:p>
          </p:txBody>
        </p:sp>
      </p:grpSp>
      <p:pic>
        <p:nvPicPr>
          <p:cNvPr id="9" name="図 8"/>
          <p:cNvPicPr>
            <a:picLocks noChangeAspect="1"/>
          </p:cNvPicPr>
          <p:nvPr/>
        </p:nvPicPr>
        <p:blipFill rotWithShape="1">
          <a:blip r:embed="rId3"/>
          <a:srcRect l="20330" t="30864"/>
          <a:stretch/>
        </p:blipFill>
        <p:spPr>
          <a:xfrm>
            <a:off x="5934792" y="1433953"/>
            <a:ext cx="2833062" cy="1536562"/>
          </a:xfrm>
          <a:prstGeom prst="rect">
            <a:avLst/>
          </a:prstGeom>
        </p:spPr>
      </p:pic>
      <p:sp>
        <p:nvSpPr>
          <p:cNvPr id="11" name="テキスト ボックス 10"/>
          <p:cNvSpPr txBox="1"/>
          <p:nvPr/>
        </p:nvSpPr>
        <p:spPr>
          <a:xfrm>
            <a:off x="5972122" y="1049588"/>
            <a:ext cx="2795732" cy="369332"/>
          </a:xfrm>
          <a:prstGeom prst="rect">
            <a:avLst/>
          </a:prstGeom>
          <a:noFill/>
        </p:spPr>
        <p:txBody>
          <a:bodyPr wrap="none" rtlCol="0">
            <a:spAutoFit/>
          </a:bodyPr>
          <a:lstStyle/>
          <a:p>
            <a:r>
              <a:rPr lang="en-US" altLang="ja-JP" dirty="0" smtClean="0"/>
              <a:t>optical slice (laser scanning)</a:t>
            </a:r>
            <a:endParaRPr kumimoji="1" lang="ja-JP" altLang="en-US" dirty="0"/>
          </a:p>
        </p:txBody>
      </p:sp>
      <p:grpSp>
        <p:nvGrpSpPr>
          <p:cNvPr id="12" name="図形グループ 11"/>
          <p:cNvGrpSpPr/>
          <p:nvPr/>
        </p:nvGrpSpPr>
        <p:grpSpPr>
          <a:xfrm>
            <a:off x="77173" y="1872070"/>
            <a:ext cx="5976349" cy="1583147"/>
            <a:chOff x="-260402" y="4000784"/>
            <a:chExt cx="5976349" cy="1583147"/>
          </a:xfrm>
        </p:grpSpPr>
        <p:sp>
          <p:nvSpPr>
            <p:cNvPr id="13" name="テキスト ボックス 12"/>
            <p:cNvSpPr txBox="1"/>
            <p:nvPr/>
          </p:nvSpPr>
          <p:spPr>
            <a:xfrm>
              <a:off x="1791247" y="4000784"/>
              <a:ext cx="1779980" cy="523220"/>
            </a:xfrm>
            <a:prstGeom prst="rect">
              <a:avLst/>
            </a:prstGeom>
            <a:noFill/>
          </p:spPr>
          <p:txBody>
            <a:bodyPr wrap="none" rtlCol="0">
              <a:spAutoFit/>
            </a:bodyPr>
            <a:lstStyle/>
            <a:p>
              <a:r>
                <a:rPr lang="en-US" altLang="ja-JP" sz="2800" dirty="0">
                  <a:solidFill>
                    <a:srgbClr val="FF0000"/>
                  </a:solidFill>
                  <a:latin typeface="Times New Roman"/>
                  <a:cs typeface="Times New Roman"/>
                </a:rPr>
                <a:t>attenuation</a:t>
              </a:r>
              <a:endParaRPr kumimoji="1" lang="ja-JP" altLang="en-US" sz="2800" dirty="0">
                <a:solidFill>
                  <a:srgbClr val="FF0000"/>
                </a:solidFill>
                <a:latin typeface="Times New Roman"/>
                <a:cs typeface="Times New Roman"/>
              </a:endParaRPr>
            </a:p>
          </p:txBody>
        </p:sp>
        <p:cxnSp>
          <p:nvCxnSpPr>
            <p:cNvPr id="14" name="直線矢印コネクタ 13"/>
            <p:cNvCxnSpPr/>
            <p:nvPr/>
          </p:nvCxnSpPr>
          <p:spPr>
            <a:xfrm rot="10800000" flipV="1">
              <a:off x="1267831" y="4585120"/>
              <a:ext cx="641804" cy="63741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rot="16200000" flipH="1">
              <a:off x="3252518" y="4609640"/>
              <a:ext cx="637418" cy="546754"/>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260402" y="5122266"/>
              <a:ext cx="3543608" cy="461665"/>
            </a:xfrm>
            <a:prstGeom prst="rect">
              <a:avLst/>
            </a:prstGeom>
            <a:noFill/>
          </p:spPr>
          <p:txBody>
            <a:bodyPr wrap="none" rtlCol="0">
              <a:spAutoFit/>
            </a:bodyPr>
            <a:lstStyle/>
            <a:p>
              <a:r>
                <a:rPr lang="en-US" altLang="ja-JP" sz="2400" dirty="0">
                  <a:latin typeface="Times New Roman"/>
                  <a:cs typeface="Times New Roman"/>
                </a:rPr>
                <a:t>Rayleigh </a:t>
              </a:r>
              <a:r>
                <a:rPr lang="en-US" altLang="ja-JP" sz="2400" dirty="0" smtClean="0">
                  <a:latin typeface="Times New Roman"/>
                  <a:cs typeface="Times New Roman"/>
                </a:rPr>
                <a:t>scattering (∝     )</a:t>
              </a:r>
              <a:endParaRPr kumimoji="1" lang="ja-JP" altLang="en-US" sz="2400" dirty="0">
                <a:latin typeface="Times New Roman"/>
                <a:cs typeface="Times New Roman"/>
              </a:endParaRPr>
            </a:p>
          </p:txBody>
        </p:sp>
        <p:sp>
          <p:nvSpPr>
            <p:cNvPr id="17" name="テキスト ボックス 16"/>
            <p:cNvSpPr txBox="1"/>
            <p:nvPr/>
          </p:nvSpPr>
          <p:spPr>
            <a:xfrm>
              <a:off x="3168054" y="5122266"/>
              <a:ext cx="2547893" cy="461665"/>
            </a:xfrm>
            <a:prstGeom prst="rect">
              <a:avLst/>
            </a:prstGeom>
            <a:noFill/>
          </p:spPr>
          <p:txBody>
            <a:bodyPr wrap="none" rtlCol="0">
              <a:spAutoFit/>
            </a:bodyPr>
            <a:lstStyle/>
            <a:p>
              <a:r>
                <a:rPr kumimoji="1" lang="en-US" altLang="ja-JP" sz="2400" dirty="0" smtClean="0">
                  <a:latin typeface="Times New Roman"/>
                  <a:cs typeface="Times New Roman"/>
                </a:rPr>
                <a:t>Absorption (</a:t>
              </a:r>
              <a:r>
                <a:rPr lang="en-US" altLang="ja-JP" sz="2400" dirty="0" smtClean="0">
                  <a:latin typeface="Times New Roman"/>
                  <a:cs typeface="Times New Roman"/>
                </a:rPr>
                <a:t>water</a:t>
              </a:r>
              <a:r>
                <a:rPr kumimoji="1" lang="en-US" altLang="ja-JP" sz="2400" dirty="0" smtClean="0">
                  <a:latin typeface="Times New Roman"/>
                  <a:cs typeface="Times New Roman"/>
                </a:rPr>
                <a:t>)</a:t>
              </a:r>
              <a:endParaRPr kumimoji="1" lang="ja-JP" altLang="en-US" sz="2400" dirty="0">
                <a:latin typeface="Times New Roman"/>
                <a:cs typeface="Times New Roman"/>
              </a:endParaRPr>
            </a:p>
          </p:txBody>
        </p:sp>
        <p:sp>
          <p:nvSpPr>
            <p:cNvPr id="18" name="円/楕円 17"/>
            <p:cNvSpPr/>
            <p:nvPr/>
          </p:nvSpPr>
          <p:spPr>
            <a:xfrm>
              <a:off x="1588733" y="4014440"/>
              <a:ext cx="2066709" cy="621801"/>
            </a:xfrm>
            <a:prstGeom prst="ellipse">
              <a:avLst/>
            </a:prstGeom>
            <a:noFill/>
            <a:ln w="666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136769" y="1862083"/>
            <a:ext cx="1401445"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ja-JP" sz="2800" dirty="0">
                <a:latin typeface="Times New Roman"/>
                <a:cs typeface="Times New Roman"/>
              </a:rPr>
              <a:t>P</a:t>
            </a:r>
            <a:r>
              <a:rPr kumimoji="1" lang="en-US" altLang="ja-JP" sz="2800" dirty="0" smtClean="0">
                <a:latin typeface="Times New Roman"/>
                <a:cs typeface="Times New Roman"/>
              </a:rPr>
              <a:t>roblem</a:t>
            </a:r>
            <a:endParaRPr kumimoji="1" lang="ja-JP" altLang="en-US" sz="2800" dirty="0">
              <a:latin typeface="Times New Roman"/>
              <a:cs typeface="Times New Roman"/>
            </a:endParaRPr>
          </a:p>
        </p:txBody>
      </p:sp>
      <p:graphicFrame>
        <p:nvGraphicFramePr>
          <p:cNvPr id="22" name="オブジェクト 21"/>
          <p:cNvGraphicFramePr>
            <a:graphicFrameLocks noChangeAspect="1"/>
          </p:cNvGraphicFramePr>
          <p:nvPr>
            <p:extLst>
              <p:ext uri="{D42A27DB-BD31-4B8C-83A1-F6EECF244321}">
                <p14:modId xmlns:p14="http://schemas.microsoft.com/office/powerpoint/2010/main" val="1994362136"/>
              </p:ext>
            </p:extLst>
          </p:nvPr>
        </p:nvGraphicFramePr>
        <p:xfrm>
          <a:off x="2975335" y="3053275"/>
          <a:ext cx="381234" cy="291532"/>
        </p:xfrm>
        <a:graphic>
          <a:graphicData uri="http://schemas.openxmlformats.org/presentationml/2006/ole">
            <mc:AlternateContent xmlns:mc="http://schemas.openxmlformats.org/markup-compatibility/2006">
              <mc:Choice xmlns:v="urn:schemas-microsoft-com:vml" Requires="v">
                <p:oleObj spid="_x0000_s1037" name="数式" r:id="rId4" imgW="215900" imgH="165100" progId="Equation.3">
                  <p:embed/>
                </p:oleObj>
              </mc:Choice>
              <mc:Fallback>
                <p:oleObj name="数式" r:id="rId4" imgW="2159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5335" y="3053275"/>
                        <a:ext cx="381234" cy="291532"/>
                      </a:xfrm>
                      <a:prstGeom prst="rect">
                        <a:avLst/>
                      </a:prstGeom>
                      <a:noFill/>
                    </p:spPr>
                  </p:pic>
                </p:oleObj>
              </mc:Fallback>
            </mc:AlternateContent>
          </a:graphicData>
        </a:graphic>
      </p:graphicFrame>
      <p:sp>
        <p:nvSpPr>
          <p:cNvPr id="24" name="テキスト ボックス 23"/>
          <p:cNvSpPr txBox="1"/>
          <p:nvPr/>
        </p:nvSpPr>
        <p:spPr>
          <a:xfrm>
            <a:off x="4908857" y="3493680"/>
            <a:ext cx="1274708"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ja-JP" sz="2000" dirty="0" smtClean="0">
                <a:latin typeface="Times New Roman"/>
                <a:cs typeface="Times New Roman"/>
              </a:rPr>
              <a:t>This paper</a:t>
            </a:r>
            <a:endParaRPr kumimoji="1" lang="ja-JP" altLang="en-US" sz="2000" dirty="0">
              <a:latin typeface="Times New Roman"/>
              <a:cs typeface="Times New Roman"/>
            </a:endParaRPr>
          </a:p>
        </p:txBody>
      </p:sp>
      <p:sp>
        <p:nvSpPr>
          <p:cNvPr id="25" name="テキスト ボックス 24"/>
          <p:cNvSpPr txBox="1"/>
          <p:nvPr/>
        </p:nvSpPr>
        <p:spPr>
          <a:xfrm>
            <a:off x="4344340" y="3928891"/>
            <a:ext cx="4731095" cy="369332"/>
          </a:xfrm>
          <a:prstGeom prst="rect">
            <a:avLst/>
          </a:prstGeom>
          <a:noFill/>
        </p:spPr>
        <p:txBody>
          <a:bodyPr wrap="none" rtlCol="0">
            <a:spAutoFit/>
          </a:bodyPr>
          <a:lstStyle/>
          <a:p>
            <a:r>
              <a:rPr lang="ja-JP" altLang="en-US" dirty="0" smtClean="0"/>
              <a:t>・</a:t>
            </a:r>
            <a:r>
              <a:rPr lang="en-US" altLang="ja-JP" dirty="0" smtClean="0"/>
              <a:t>Two-photon microscopy</a:t>
            </a:r>
            <a:r>
              <a:rPr lang="ja-JP" altLang="en-US" dirty="0" smtClean="0"/>
              <a:t>　</a:t>
            </a:r>
            <a:r>
              <a:rPr lang="en-US" altLang="ja-JP" dirty="0" smtClean="0">
                <a:solidFill>
                  <a:srgbClr val="FF0000"/>
                </a:solidFill>
              </a:rPr>
              <a:t>▶︎ longer wavelength </a:t>
            </a:r>
            <a:endParaRPr kumimoji="1" lang="ja-JP" altLang="en-US" dirty="0">
              <a:solidFill>
                <a:srgbClr val="FF0000"/>
              </a:solidFill>
            </a:endParaRPr>
          </a:p>
        </p:txBody>
      </p:sp>
      <p:pic>
        <p:nvPicPr>
          <p:cNvPr id="26" name="図 25"/>
          <p:cNvPicPr>
            <a:picLocks noChangeAspect="1"/>
          </p:cNvPicPr>
          <p:nvPr/>
        </p:nvPicPr>
        <p:blipFill>
          <a:blip r:embed="rId6"/>
          <a:stretch>
            <a:fillRect/>
          </a:stretch>
        </p:blipFill>
        <p:spPr>
          <a:xfrm>
            <a:off x="5296753" y="4298223"/>
            <a:ext cx="2865698" cy="2182004"/>
          </a:xfrm>
          <a:prstGeom prst="rect">
            <a:avLst/>
          </a:prstGeom>
        </p:spPr>
      </p:pic>
      <p:grpSp>
        <p:nvGrpSpPr>
          <p:cNvPr id="27" name="図形グループ 26"/>
          <p:cNvGrpSpPr/>
          <p:nvPr/>
        </p:nvGrpSpPr>
        <p:grpSpPr>
          <a:xfrm>
            <a:off x="-11094" y="3493680"/>
            <a:ext cx="4665829" cy="3484425"/>
            <a:chOff x="4470400" y="1582567"/>
            <a:chExt cx="4665829" cy="3484425"/>
          </a:xfrm>
        </p:grpSpPr>
        <p:grpSp>
          <p:nvGrpSpPr>
            <p:cNvPr id="28" name="Group 10"/>
            <p:cNvGrpSpPr>
              <a:grpSpLocks/>
            </p:cNvGrpSpPr>
            <p:nvPr/>
          </p:nvGrpSpPr>
          <p:grpSpPr bwMode="auto">
            <a:xfrm>
              <a:off x="4470400" y="1999808"/>
              <a:ext cx="4506913" cy="3067184"/>
              <a:chOff x="4592319" y="2467341"/>
              <a:chExt cx="4505779" cy="3068321"/>
            </a:xfrm>
          </p:grpSpPr>
          <p:pic>
            <p:nvPicPr>
              <p:cNvPr id="30" name="図 3" descr="att.ai"/>
              <p:cNvPicPr>
                <a:picLocks noChangeAspect="1"/>
              </p:cNvPicPr>
              <p:nvPr/>
            </p:nvPicPr>
            <p:blipFill>
              <a:blip r:embed="rId7"/>
              <a:srcRect l="1901" t="8519" r="7500" b="4173"/>
              <a:stretch>
                <a:fillRect/>
              </a:stretch>
            </p:blipFill>
            <p:spPr bwMode="auto">
              <a:xfrm>
                <a:off x="4592319" y="2467341"/>
                <a:ext cx="4505779" cy="3068321"/>
              </a:xfrm>
              <a:prstGeom prst="rect">
                <a:avLst/>
              </a:prstGeom>
              <a:noFill/>
              <a:ln w="9525">
                <a:noFill/>
                <a:miter lim="800000"/>
                <a:headEnd/>
                <a:tailEnd/>
              </a:ln>
            </p:spPr>
          </p:pic>
          <p:cxnSp>
            <p:nvCxnSpPr>
              <p:cNvPr id="31" name="直線コネクタ 32"/>
              <p:cNvCxnSpPr>
                <a:cxnSpLocks noChangeShapeType="1"/>
              </p:cNvCxnSpPr>
              <p:nvPr/>
            </p:nvCxnSpPr>
            <p:spPr bwMode="auto">
              <a:xfrm rot="5400000" flipH="1" flipV="1">
                <a:off x="5563314" y="3812734"/>
                <a:ext cx="2613184" cy="1588"/>
              </a:xfrm>
              <a:prstGeom prst="line">
                <a:avLst/>
              </a:prstGeom>
              <a:noFill/>
              <a:ln w="9525">
                <a:solidFill>
                  <a:schemeClr val="tx1"/>
                </a:solidFill>
                <a:round/>
                <a:headEnd/>
                <a:tailEnd/>
              </a:ln>
            </p:spPr>
          </p:cxnSp>
          <p:cxnSp>
            <p:nvCxnSpPr>
              <p:cNvPr id="32" name="直線コネクタ 33"/>
              <p:cNvCxnSpPr>
                <a:cxnSpLocks noChangeShapeType="1"/>
              </p:cNvCxnSpPr>
              <p:nvPr/>
            </p:nvCxnSpPr>
            <p:spPr bwMode="auto">
              <a:xfrm rot="5400000" flipH="1" flipV="1">
                <a:off x="5971302" y="3812734"/>
                <a:ext cx="2613184" cy="1588"/>
              </a:xfrm>
              <a:prstGeom prst="line">
                <a:avLst/>
              </a:prstGeom>
              <a:noFill/>
              <a:ln w="9525">
                <a:solidFill>
                  <a:schemeClr val="tx1"/>
                </a:solidFill>
                <a:round/>
                <a:headEnd/>
                <a:tailEnd/>
              </a:ln>
            </p:spPr>
          </p:cxnSp>
          <p:cxnSp>
            <p:nvCxnSpPr>
              <p:cNvPr id="33" name="直線矢印コネクタ 37"/>
              <p:cNvCxnSpPr>
                <a:cxnSpLocks noChangeShapeType="1"/>
              </p:cNvCxnSpPr>
              <p:nvPr/>
            </p:nvCxnSpPr>
            <p:spPr bwMode="auto">
              <a:xfrm>
                <a:off x="6407150" y="2910410"/>
                <a:ext cx="468312" cy="1588"/>
              </a:xfrm>
              <a:prstGeom prst="straightConnector1">
                <a:avLst/>
              </a:prstGeom>
              <a:noFill/>
              <a:ln w="25400">
                <a:solidFill>
                  <a:srgbClr val="FF0000"/>
                </a:solidFill>
                <a:round/>
                <a:headEnd/>
                <a:tailEnd type="arrow" w="med" len="med"/>
              </a:ln>
            </p:spPr>
          </p:cxnSp>
          <p:cxnSp>
            <p:nvCxnSpPr>
              <p:cNvPr id="34" name="直線矢印コネクタ 39"/>
              <p:cNvCxnSpPr>
                <a:cxnSpLocks noChangeShapeType="1"/>
              </p:cNvCxnSpPr>
              <p:nvPr/>
            </p:nvCxnSpPr>
            <p:spPr bwMode="auto">
              <a:xfrm rot="10800000">
                <a:off x="7270750" y="2915173"/>
                <a:ext cx="1409700" cy="7887"/>
              </a:xfrm>
              <a:prstGeom prst="straightConnector1">
                <a:avLst/>
              </a:prstGeom>
              <a:noFill/>
              <a:ln w="25400">
                <a:solidFill>
                  <a:srgbClr val="FF0000"/>
                </a:solidFill>
                <a:round/>
                <a:headEnd/>
                <a:tailEnd type="arrow" w="med" len="med"/>
              </a:ln>
            </p:spPr>
          </p:cxnSp>
          <p:sp>
            <p:nvSpPr>
              <p:cNvPr id="35" name="テキスト ボックス 42"/>
              <p:cNvSpPr txBox="1">
                <a:spLocks noChangeArrowheads="1"/>
              </p:cNvSpPr>
              <p:nvPr/>
            </p:nvSpPr>
            <p:spPr bwMode="auto">
              <a:xfrm>
                <a:off x="7388304" y="2544141"/>
                <a:ext cx="556423" cy="400258"/>
              </a:xfrm>
              <a:prstGeom prst="rect">
                <a:avLst/>
              </a:prstGeom>
              <a:noFill/>
              <a:ln w="9525">
                <a:noFill/>
                <a:miter lim="800000"/>
                <a:headEnd/>
                <a:tailEnd/>
              </a:ln>
            </p:spPr>
            <p:txBody>
              <a:bodyPr wrap="none">
                <a:prstTxWarp prst="textNoShape">
                  <a:avLst/>
                </a:prstTxWarp>
                <a:spAutoFit/>
              </a:bodyPr>
              <a:lstStyle/>
              <a:p>
                <a:r>
                  <a:rPr lang="en-US" altLang="ja-JP" sz="2000" dirty="0" smtClean="0">
                    <a:solidFill>
                      <a:srgbClr val="FF0000"/>
                    </a:solidFill>
                  </a:rPr>
                  <a:t>NIR</a:t>
                </a:r>
                <a:endParaRPr lang="ja-JP" altLang="en-US" sz="2000" dirty="0">
                  <a:solidFill>
                    <a:srgbClr val="FF0000"/>
                  </a:solidFill>
                </a:endParaRPr>
              </a:p>
            </p:txBody>
          </p:sp>
          <p:cxnSp>
            <p:nvCxnSpPr>
              <p:cNvPr id="36" name="直線コネクタ 44"/>
              <p:cNvCxnSpPr>
                <a:cxnSpLocks noChangeShapeType="1"/>
              </p:cNvCxnSpPr>
              <p:nvPr/>
            </p:nvCxnSpPr>
            <p:spPr bwMode="auto">
              <a:xfrm flipH="1" flipV="1">
                <a:off x="6869112" y="2915173"/>
                <a:ext cx="407988" cy="3125"/>
              </a:xfrm>
              <a:prstGeom prst="line">
                <a:avLst/>
              </a:prstGeom>
              <a:noFill/>
              <a:ln w="25400">
                <a:solidFill>
                  <a:srgbClr val="FF0000"/>
                </a:solidFill>
                <a:round/>
                <a:headEnd/>
                <a:tailEnd/>
              </a:ln>
            </p:spPr>
          </p:cxnSp>
        </p:grpSp>
        <p:sp>
          <p:nvSpPr>
            <p:cNvPr id="29" name="テキスト ボックス 28"/>
            <p:cNvSpPr txBox="1"/>
            <p:nvPr/>
          </p:nvSpPr>
          <p:spPr>
            <a:xfrm>
              <a:off x="4947500" y="1582567"/>
              <a:ext cx="4188729" cy="369332"/>
            </a:xfrm>
            <a:prstGeom prst="rect">
              <a:avLst/>
            </a:prstGeom>
            <a:noFill/>
          </p:spPr>
          <p:txBody>
            <a:bodyPr wrap="none" rtlCol="0">
              <a:spAutoFit/>
            </a:bodyPr>
            <a:lstStyle/>
            <a:p>
              <a:r>
                <a:rPr kumimoji="1" lang="en-US" altLang="ja-JP" dirty="0" smtClean="0"/>
                <a:t>attenuation coefficient in </a:t>
              </a:r>
              <a:r>
                <a:rPr lang="en-US" altLang="ja-JP" dirty="0" smtClean="0"/>
                <a:t>biological</a:t>
              </a:r>
              <a:r>
                <a:rPr lang="en-US" altLang="ja-JP" dirty="0"/>
                <a:t> </a:t>
              </a:r>
              <a:r>
                <a:rPr lang="en-US" altLang="ja-JP" dirty="0" smtClean="0"/>
                <a:t>tissue</a:t>
              </a:r>
              <a:endParaRPr kumimoji="1" lang="ja-JP" altLang="en-US" dirty="0"/>
            </a:p>
          </p:txBody>
        </p:sp>
      </p:grpSp>
    </p:spTree>
    <p:extLst>
      <p:ext uri="{BB962C8B-B14F-4D97-AF65-F5344CB8AC3E}">
        <p14:creationId xmlns:p14="http://schemas.microsoft.com/office/powerpoint/2010/main" val="3468222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図 68"/>
          <p:cNvPicPr>
            <a:picLocks noChangeAspect="1"/>
          </p:cNvPicPr>
          <p:nvPr/>
        </p:nvPicPr>
        <p:blipFill rotWithShape="1">
          <a:blip r:embed="rId2"/>
          <a:srcRect l="39254"/>
          <a:stretch/>
        </p:blipFill>
        <p:spPr>
          <a:xfrm>
            <a:off x="2266936" y="3846100"/>
            <a:ext cx="2798224" cy="2975761"/>
          </a:xfrm>
          <a:prstGeom prst="rect">
            <a:avLst/>
          </a:prstGeom>
        </p:spPr>
      </p:pic>
      <p:sp>
        <p:nvSpPr>
          <p:cNvPr id="2" name="タイトル 1"/>
          <p:cNvSpPr>
            <a:spLocks noGrp="1"/>
          </p:cNvSpPr>
          <p:nvPr>
            <p:ph type="title"/>
          </p:nvPr>
        </p:nvSpPr>
        <p:spPr>
          <a:xfrm>
            <a:off x="457200" y="-172606"/>
            <a:ext cx="8229600" cy="1143000"/>
          </a:xfrm>
        </p:spPr>
        <p:txBody>
          <a:bodyPr/>
          <a:lstStyle/>
          <a:p>
            <a:r>
              <a:rPr lang="en-US" altLang="ja-JP" dirty="0"/>
              <a:t>S</a:t>
            </a:r>
            <a:r>
              <a:rPr kumimoji="1" lang="en-US" altLang="ja-JP" dirty="0" smtClean="0"/>
              <a:t>etup &amp;Sample</a:t>
            </a:r>
            <a:endParaRPr kumimoji="1" lang="ja-JP" altLang="en-US" dirty="0"/>
          </a:p>
        </p:txBody>
      </p:sp>
      <p:grpSp>
        <p:nvGrpSpPr>
          <p:cNvPr id="67" name="図形グループ 66"/>
          <p:cNvGrpSpPr/>
          <p:nvPr/>
        </p:nvGrpSpPr>
        <p:grpSpPr>
          <a:xfrm>
            <a:off x="140892" y="781588"/>
            <a:ext cx="4786927" cy="3125309"/>
            <a:chOff x="-92398" y="719861"/>
            <a:chExt cx="4786927" cy="3125309"/>
          </a:xfrm>
        </p:grpSpPr>
        <p:cxnSp>
          <p:nvCxnSpPr>
            <p:cNvPr id="4" name="直線コネクタ 3"/>
            <p:cNvCxnSpPr>
              <a:stCxn id="5" idx="3"/>
            </p:cNvCxnSpPr>
            <p:nvPr/>
          </p:nvCxnSpPr>
          <p:spPr>
            <a:xfrm>
              <a:off x="2033646" y="1419741"/>
              <a:ext cx="1174751" cy="142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1014354" y="1235075"/>
              <a:ext cx="1019292" cy="369332"/>
            </a:xfrm>
            <a:prstGeom prst="rect">
              <a:avLst/>
            </a:prstGeom>
            <a:noFill/>
            <a:ln w="38100">
              <a:solidFill>
                <a:schemeClr val="tx1"/>
              </a:solidFill>
            </a:ln>
          </p:spPr>
          <p:txBody>
            <a:bodyPr wrap="none" rtlCol="0">
              <a:spAutoFit/>
            </a:bodyPr>
            <a:lstStyle/>
            <a:p>
              <a:r>
                <a:rPr kumimoji="1" lang="en-US" altLang="ja-JP" dirty="0" err="1" smtClean="0"/>
                <a:t>Ti:S</a:t>
              </a:r>
              <a:r>
                <a:rPr kumimoji="1" lang="en-US" altLang="ja-JP" dirty="0" smtClean="0"/>
                <a:t> laser</a:t>
              </a:r>
              <a:endParaRPr kumimoji="1" lang="ja-JP" altLang="en-US" dirty="0"/>
            </a:p>
          </p:txBody>
        </p:sp>
        <p:sp>
          <p:nvSpPr>
            <p:cNvPr id="6" name="テキスト ボックス 5"/>
            <p:cNvSpPr txBox="1"/>
            <p:nvPr/>
          </p:nvSpPr>
          <p:spPr>
            <a:xfrm>
              <a:off x="3074442" y="1235075"/>
              <a:ext cx="609587" cy="369332"/>
            </a:xfrm>
            <a:prstGeom prst="rect">
              <a:avLst/>
            </a:prstGeom>
            <a:solidFill>
              <a:schemeClr val="bg1"/>
            </a:solidFill>
            <a:ln w="38100">
              <a:solidFill>
                <a:schemeClr val="tx1"/>
              </a:solidFill>
            </a:ln>
          </p:spPr>
          <p:txBody>
            <a:bodyPr wrap="none" rtlCol="0">
              <a:spAutoFit/>
            </a:bodyPr>
            <a:lstStyle/>
            <a:p>
              <a:r>
                <a:rPr lang="en-US" altLang="ja-JP" dirty="0" smtClean="0"/>
                <a:t>OPO</a:t>
              </a:r>
              <a:endParaRPr kumimoji="1" lang="ja-JP" altLang="en-US" dirty="0"/>
            </a:p>
          </p:txBody>
        </p:sp>
        <p:sp>
          <p:nvSpPr>
            <p:cNvPr id="8" name="テキスト ボックス 7"/>
            <p:cNvSpPr txBox="1"/>
            <p:nvPr/>
          </p:nvSpPr>
          <p:spPr>
            <a:xfrm>
              <a:off x="3684029" y="719861"/>
              <a:ext cx="1010500" cy="923330"/>
            </a:xfrm>
            <a:prstGeom prst="rect">
              <a:avLst/>
            </a:prstGeom>
            <a:noFill/>
          </p:spPr>
          <p:txBody>
            <a:bodyPr wrap="none" rtlCol="0">
              <a:spAutoFit/>
            </a:bodyPr>
            <a:lstStyle/>
            <a:p>
              <a:r>
                <a:rPr lang="en-US" altLang="ja-JP" dirty="0" smtClean="0"/>
                <a:t>1280 nm</a:t>
              </a:r>
              <a:endParaRPr kumimoji="1" lang="en-US" altLang="ja-JP" dirty="0" smtClean="0"/>
            </a:p>
            <a:p>
              <a:r>
                <a:rPr lang="en-US" altLang="ja-JP" dirty="0" smtClean="0"/>
                <a:t>80MHz</a:t>
              </a:r>
            </a:p>
            <a:p>
              <a:r>
                <a:rPr kumimoji="1" lang="en-US" altLang="ja-JP" dirty="0" smtClean="0"/>
                <a:t>140 </a:t>
              </a:r>
              <a:r>
                <a:rPr kumimoji="1" lang="en-US" altLang="ja-JP" dirty="0" err="1" smtClean="0"/>
                <a:t>fs</a:t>
              </a:r>
              <a:endParaRPr kumimoji="1" lang="ja-JP" altLang="en-US" dirty="0"/>
            </a:p>
          </p:txBody>
        </p:sp>
        <p:cxnSp>
          <p:nvCxnSpPr>
            <p:cNvPr id="9" name="直線コネクタ 8"/>
            <p:cNvCxnSpPr/>
            <p:nvPr/>
          </p:nvCxnSpPr>
          <p:spPr>
            <a:xfrm flipV="1">
              <a:off x="3360356" y="1604409"/>
              <a:ext cx="8487" cy="1167033"/>
            </a:xfrm>
            <a:prstGeom prst="line">
              <a:avLst/>
            </a:prstGeom>
            <a:ln w="63500">
              <a:solidFill>
                <a:srgbClr val="FF0000"/>
              </a:solidFill>
            </a:ln>
          </p:spPr>
          <p:style>
            <a:lnRef idx="1">
              <a:schemeClr val="accent2"/>
            </a:lnRef>
            <a:fillRef idx="0">
              <a:schemeClr val="accent2"/>
            </a:fillRef>
            <a:effectRef idx="0">
              <a:schemeClr val="accent2"/>
            </a:effectRef>
            <a:fontRef idx="minor">
              <a:schemeClr val="tx1"/>
            </a:fontRef>
          </p:style>
        </p:cxnSp>
        <p:sp>
          <p:nvSpPr>
            <p:cNvPr id="25" name="正方形/長方形 24"/>
            <p:cNvSpPr/>
            <p:nvPr/>
          </p:nvSpPr>
          <p:spPr>
            <a:xfrm rot="10800000">
              <a:off x="1377866" y="2184856"/>
              <a:ext cx="2371765" cy="1054630"/>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Times New Roman"/>
              </a:endParaRPr>
            </a:p>
          </p:txBody>
        </p:sp>
        <p:sp>
          <p:nvSpPr>
            <p:cNvPr id="26" name="テキスト ボックス 25"/>
            <p:cNvSpPr txBox="1"/>
            <p:nvPr/>
          </p:nvSpPr>
          <p:spPr>
            <a:xfrm>
              <a:off x="2343613" y="2074261"/>
              <a:ext cx="1110001" cy="276999"/>
            </a:xfrm>
            <a:prstGeom prst="rect">
              <a:avLst/>
            </a:prstGeom>
            <a:solidFill>
              <a:schemeClr val="bg1"/>
            </a:solidFill>
          </p:spPr>
          <p:txBody>
            <a:bodyPr wrap="square" rtlCol="0">
              <a:spAutoFit/>
            </a:bodyPr>
            <a:lstStyle/>
            <a:p>
              <a:pPr algn="ctr"/>
              <a:r>
                <a:rPr lang="en-US" altLang="ja-JP" sz="1200" dirty="0" smtClean="0">
                  <a:latin typeface="Times New Roman"/>
                </a:rPr>
                <a:t>raster scan unit</a:t>
              </a:r>
              <a:endParaRPr kumimoji="1" lang="ja-JP" altLang="en-US" sz="1200" dirty="0">
                <a:latin typeface="Times New Roman" pitchFamily="18" charset="0"/>
                <a:cs typeface="Times New Roman" pitchFamily="18" charset="0"/>
              </a:endParaRPr>
            </a:p>
          </p:txBody>
        </p:sp>
        <p:sp>
          <p:nvSpPr>
            <p:cNvPr id="43" name="円/楕円 42"/>
            <p:cNvSpPr/>
            <p:nvPr/>
          </p:nvSpPr>
          <p:spPr>
            <a:xfrm rot="16200000">
              <a:off x="2353844" y="2693949"/>
              <a:ext cx="828658" cy="147053"/>
            </a:xfrm>
            <a:prstGeom prst="ellipse">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4" name="円/楕円 43"/>
            <p:cNvSpPr/>
            <p:nvPr/>
          </p:nvSpPr>
          <p:spPr>
            <a:xfrm rot="16200000">
              <a:off x="1348273" y="2693949"/>
              <a:ext cx="828658" cy="147053"/>
            </a:xfrm>
            <a:prstGeom prst="ellipse">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正方形/長方形 26"/>
            <p:cNvSpPr/>
            <p:nvPr/>
          </p:nvSpPr>
          <p:spPr>
            <a:xfrm>
              <a:off x="799016" y="2107666"/>
              <a:ext cx="111223" cy="732984"/>
            </a:xfrm>
            <a:prstGeom prst="rect">
              <a:avLst/>
            </a:prstGeom>
            <a:no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cxnSp>
          <p:nvCxnSpPr>
            <p:cNvPr id="19" name="直線コネクタ 4"/>
            <p:cNvCxnSpPr/>
            <p:nvPr/>
          </p:nvCxnSpPr>
          <p:spPr>
            <a:xfrm rot="5400000" flipV="1">
              <a:off x="690132" y="3574515"/>
              <a:ext cx="277385" cy="104459"/>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5400000">
              <a:off x="729683" y="3583482"/>
              <a:ext cx="285847" cy="89658"/>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782944" y="2803179"/>
              <a:ext cx="127295" cy="384374"/>
            </a:xfrm>
            <a:prstGeom prst="rect">
              <a:avLst/>
            </a:prstGeom>
            <a:no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cxnSp>
          <p:nvCxnSpPr>
            <p:cNvPr id="34" name="直線コネクタ 33"/>
            <p:cNvCxnSpPr/>
            <p:nvPr/>
          </p:nvCxnSpPr>
          <p:spPr>
            <a:xfrm>
              <a:off x="855384" y="3504900"/>
              <a:ext cx="0" cy="16809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09539" y="3073071"/>
              <a:ext cx="271014" cy="34100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cxnSp>
          <p:nvCxnSpPr>
            <p:cNvPr id="36" name="直線コネクタ 35"/>
            <p:cNvCxnSpPr/>
            <p:nvPr/>
          </p:nvCxnSpPr>
          <p:spPr>
            <a:xfrm>
              <a:off x="766347" y="3485402"/>
              <a:ext cx="1582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626700" y="3685741"/>
              <a:ext cx="480116" cy="159429"/>
            </a:xfrm>
            <a:prstGeom prst="rect">
              <a:avLst/>
            </a:prstGeom>
            <a:pattFill prst="wdUpDiag">
              <a:fgClr>
                <a:schemeClr val="tx1">
                  <a:lumMod val="95000"/>
                  <a:lumOff val="5000"/>
                </a:schemeClr>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cxnSp>
          <p:nvCxnSpPr>
            <p:cNvPr id="40" name="直線コネクタ 39"/>
            <p:cNvCxnSpPr/>
            <p:nvPr/>
          </p:nvCxnSpPr>
          <p:spPr>
            <a:xfrm>
              <a:off x="709539" y="3416063"/>
              <a:ext cx="67057" cy="72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917438" y="3416064"/>
              <a:ext cx="65956" cy="72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グループ化 12"/>
            <p:cNvGrpSpPr/>
            <p:nvPr/>
          </p:nvGrpSpPr>
          <p:grpSpPr>
            <a:xfrm rot="10800000">
              <a:off x="513445" y="2074261"/>
              <a:ext cx="717296" cy="428085"/>
              <a:chOff x="4376032" y="1398917"/>
              <a:chExt cx="717296" cy="428085"/>
            </a:xfrm>
          </p:grpSpPr>
          <p:sp>
            <p:nvSpPr>
              <p:cNvPr id="32" name="正方形/長方形 31"/>
              <p:cNvSpPr/>
              <p:nvPr/>
            </p:nvSpPr>
            <p:spPr>
              <a:xfrm rot="5400000">
                <a:off x="4520637" y="1254312"/>
                <a:ext cx="428085" cy="7172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a:endParaRPr>
              </a:p>
            </p:txBody>
          </p:sp>
          <p:sp>
            <p:nvSpPr>
              <p:cNvPr id="33" name="テキスト ボックス 32"/>
              <p:cNvSpPr txBox="1"/>
              <p:nvPr/>
            </p:nvSpPr>
            <p:spPr>
              <a:xfrm>
                <a:off x="4428345" y="1424265"/>
                <a:ext cx="659293" cy="369332"/>
              </a:xfrm>
              <a:prstGeom prst="rect">
                <a:avLst/>
              </a:prstGeom>
              <a:noFill/>
            </p:spPr>
            <p:txBody>
              <a:bodyPr wrap="none" rtlCol="0">
                <a:spAutoFit/>
              </a:bodyPr>
              <a:lstStyle/>
              <a:p>
                <a:r>
                  <a:rPr kumimoji="1" lang="en-US" altLang="ja-JP" dirty="0" smtClean="0">
                    <a:latin typeface="Times New Roman"/>
                  </a:rPr>
                  <a:t>PMT</a:t>
                </a:r>
                <a:endParaRPr kumimoji="1" lang="ja-JP" altLang="en-US" dirty="0">
                  <a:latin typeface="Times New Roman"/>
                </a:endParaRPr>
              </a:p>
            </p:txBody>
          </p:sp>
        </p:grpSp>
        <p:cxnSp>
          <p:nvCxnSpPr>
            <p:cNvPr id="45" name="直線コネクタ 44"/>
            <p:cNvCxnSpPr>
              <a:stCxn id="35" idx="0"/>
              <a:endCxn id="21" idx="0"/>
            </p:cNvCxnSpPr>
            <p:nvPr/>
          </p:nvCxnSpPr>
          <p:spPr>
            <a:xfrm rot="10800000" flipH="1">
              <a:off x="845046" y="2803179"/>
              <a:ext cx="1546" cy="269892"/>
            </a:xfrm>
            <a:prstGeom prst="line">
              <a:avLst/>
            </a:prstGeom>
            <a:ln w="63500">
              <a:solidFill>
                <a:srgbClr val="FF0000"/>
              </a:solidFill>
            </a:ln>
          </p:spPr>
          <p:style>
            <a:lnRef idx="1">
              <a:schemeClr val="accent2"/>
            </a:lnRef>
            <a:fillRef idx="0">
              <a:schemeClr val="accent2"/>
            </a:fillRef>
            <a:effectRef idx="0">
              <a:schemeClr val="accent2"/>
            </a:effectRef>
            <a:fontRef idx="minor">
              <a:schemeClr val="tx1"/>
            </a:fontRef>
          </p:style>
        </p:cxnSp>
        <p:sp>
          <p:nvSpPr>
            <p:cNvPr id="53" name="テキスト ボックス 52"/>
            <p:cNvSpPr txBox="1"/>
            <p:nvPr/>
          </p:nvSpPr>
          <p:spPr>
            <a:xfrm>
              <a:off x="-92398" y="2426740"/>
              <a:ext cx="930588" cy="646331"/>
            </a:xfrm>
            <a:prstGeom prst="rect">
              <a:avLst/>
            </a:prstGeom>
            <a:noFill/>
          </p:spPr>
          <p:txBody>
            <a:bodyPr wrap="none" rtlCol="0">
              <a:spAutoFit/>
            </a:bodyPr>
            <a:lstStyle/>
            <a:p>
              <a:r>
                <a:rPr lang="en-US" altLang="ja-JP" dirty="0" smtClean="0"/>
                <a:t>dichroic</a:t>
              </a:r>
            </a:p>
            <a:p>
              <a:r>
                <a:rPr lang="en-US" altLang="ja-JP" dirty="0" smtClean="0"/>
                <a:t> mirror</a:t>
              </a:r>
              <a:endParaRPr kumimoji="1" lang="ja-JP" altLang="en-US" dirty="0"/>
            </a:p>
          </p:txBody>
        </p:sp>
        <p:cxnSp>
          <p:nvCxnSpPr>
            <p:cNvPr id="60" name="直線コネクタ 59"/>
            <p:cNvCxnSpPr/>
            <p:nvPr/>
          </p:nvCxnSpPr>
          <p:spPr>
            <a:xfrm>
              <a:off x="863453" y="2771442"/>
              <a:ext cx="2532499"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flipH="1">
              <a:off x="658405" y="2633974"/>
              <a:ext cx="356258" cy="32604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flipH="1">
              <a:off x="3195816" y="2525034"/>
              <a:ext cx="353744" cy="496232"/>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8" name="テキスト ボックス 67"/>
          <p:cNvSpPr txBox="1"/>
          <p:nvPr/>
        </p:nvSpPr>
        <p:spPr>
          <a:xfrm>
            <a:off x="1396192" y="3266222"/>
            <a:ext cx="1788433" cy="923330"/>
          </a:xfrm>
          <a:prstGeom prst="rect">
            <a:avLst/>
          </a:prstGeom>
          <a:noFill/>
        </p:spPr>
        <p:txBody>
          <a:bodyPr wrap="none" rtlCol="0">
            <a:spAutoFit/>
          </a:bodyPr>
          <a:lstStyle/>
          <a:p>
            <a:r>
              <a:rPr lang="en-US" altLang="ja-JP" dirty="0"/>
              <a:t>water </a:t>
            </a:r>
            <a:r>
              <a:rPr lang="en-US" altLang="ja-JP" dirty="0" smtClean="0"/>
              <a:t>immersion</a:t>
            </a:r>
          </a:p>
          <a:p>
            <a:r>
              <a:rPr kumimoji="1" lang="en-US" altLang="ja-JP" dirty="0" smtClean="0"/>
              <a:t>NA= 0.95</a:t>
            </a:r>
          </a:p>
          <a:p>
            <a:r>
              <a:rPr lang="en-US" altLang="ja-JP" dirty="0" smtClean="0"/>
              <a:t>WD= 2 mm</a:t>
            </a:r>
            <a:endParaRPr kumimoji="1" lang="ja-JP" altLang="en-US" dirty="0"/>
          </a:p>
        </p:txBody>
      </p:sp>
      <p:sp>
        <p:nvSpPr>
          <p:cNvPr id="70" name="正方形/長方形 69"/>
          <p:cNvSpPr/>
          <p:nvPr/>
        </p:nvSpPr>
        <p:spPr>
          <a:xfrm>
            <a:off x="94316" y="1947980"/>
            <a:ext cx="4345239" cy="1663989"/>
          </a:xfrm>
          <a:prstGeom prst="rect">
            <a:avLst/>
          </a:prstGeom>
          <a:no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Times New Roman"/>
            </a:endParaRPr>
          </a:p>
        </p:txBody>
      </p:sp>
      <p:sp>
        <p:nvSpPr>
          <p:cNvPr id="71" name="テキスト ボックス 70"/>
          <p:cNvSpPr txBox="1"/>
          <p:nvPr/>
        </p:nvSpPr>
        <p:spPr>
          <a:xfrm>
            <a:off x="180626" y="1727272"/>
            <a:ext cx="3185487" cy="338554"/>
          </a:xfrm>
          <a:prstGeom prst="rect">
            <a:avLst/>
          </a:prstGeom>
          <a:solidFill>
            <a:schemeClr val="bg1"/>
          </a:solidFill>
        </p:spPr>
        <p:txBody>
          <a:bodyPr wrap="none" rtlCol="0">
            <a:spAutoFit/>
          </a:bodyPr>
          <a:lstStyle/>
          <a:p>
            <a:r>
              <a:rPr lang="en-US" altLang="ja-JP" sz="1600" dirty="0"/>
              <a:t>movable objective microscope head</a:t>
            </a:r>
            <a:endParaRPr kumimoji="1" lang="ja-JP" altLang="en-US" sz="1600" dirty="0"/>
          </a:p>
        </p:txBody>
      </p:sp>
      <p:sp>
        <p:nvSpPr>
          <p:cNvPr id="72" name="テキスト ボックス 71"/>
          <p:cNvSpPr txBox="1"/>
          <p:nvPr/>
        </p:nvSpPr>
        <p:spPr>
          <a:xfrm>
            <a:off x="10915" y="795638"/>
            <a:ext cx="1777951" cy="369332"/>
          </a:xfrm>
          <a:prstGeom prst="rect">
            <a:avLst/>
          </a:prstGeom>
          <a:noFill/>
        </p:spPr>
        <p:txBody>
          <a:bodyPr wrap="none" rtlCol="0">
            <a:spAutoFit/>
          </a:bodyPr>
          <a:lstStyle/>
          <a:p>
            <a:r>
              <a:rPr kumimoji="1" lang="en-US" altLang="ja-JP" dirty="0" smtClean="0"/>
              <a:t>for 3D sectioning</a:t>
            </a:r>
            <a:endParaRPr kumimoji="1" lang="ja-JP" altLang="en-US" dirty="0"/>
          </a:p>
        </p:txBody>
      </p:sp>
      <p:cxnSp>
        <p:nvCxnSpPr>
          <p:cNvPr id="76" name="曲線コネクタ 75"/>
          <p:cNvCxnSpPr>
            <a:stCxn id="72" idx="2"/>
          </p:cNvCxnSpPr>
          <p:nvPr/>
        </p:nvCxnSpPr>
        <p:spPr>
          <a:xfrm rot="5400000">
            <a:off x="348686" y="1273485"/>
            <a:ext cx="659720" cy="442691"/>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77" name="テキスト ボックス 76"/>
          <p:cNvSpPr txBox="1"/>
          <p:nvPr/>
        </p:nvSpPr>
        <p:spPr>
          <a:xfrm>
            <a:off x="4804519" y="1520252"/>
            <a:ext cx="4465548" cy="4524316"/>
          </a:xfrm>
          <a:prstGeom prst="rect">
            <a:avLst/>
          </a:prstGeom>
          <a:noFill/>
        </p:spPr>
        <p:txBody>
          <a:bodyPr wrap="none" rtlCol="0">
            <a:spAutoFit/>
          </a:bodyPr>
          <a:lstStyle/>
          <a:p>
            <a:r>
              <a:rPr lang="ja-JP" altLang="en-US" dirty="0" smtClean="0"/>
              <a:t>・</a:t>
            </a:r>
            <a:r>
              <a:rPr lang="en-US" altLang="ja-JP" dirty="0" smtClean="0"/>
              <a:t>adult </a:t>
            </a:r>
            <a:r>
              <a:rPr lang="en-US" altLang="ja-JP" dirty="0"/>
              <a:t>(10 to 12 weeks old) male FVB/N </a:t>
            </a:r>
            <a:r>
              <a:rPr lang="en-US" altLang="ja-JP" dirty="0" smtClean="0"/>
              <a:t>mice.</a:t>
            </a:r>
          </a:p>
          <a:p>
            <a:r>
              <a:rPr lang="ja-JP" altLang="en-US" dirty="0" smtClean="0"/>
              <a:t>・</a:t>
            </a:r>
            <a:r>
              <a:rPr lang="en-US" altLang="ja-JP" dirty="0" smtClean="0"/>
              <a:t>Animals </a:t>
            </a:r>
            <a:r>
              <a:rPr lang="en-US" altLang="ja-JP" dirty="0"/>
              <a:t>were anesthetized </a:t>
            </a:r>
            <a:r>
              <a:rPr lang="en-US" altLang="ja-JP" dirty="0" smtClean="0"/>
              <a:t>using </a:t>
            </a:r>
            <a:r>
              <a:rPr lang="en-US" altLang="ja-JP" dirty="0" err="1" smtClean="0"/>
              <a:t>isoflurane</a:t>
            </a:r>
            <a:endParaRPr lang="en-US" altLang="ja-JP" dirty="0" smtClean="0"/>
          </a:p>
          <a:p>
            <a:r>
              <a:rPr lang="en-US" altLang="ja-JP" dirty="0" smtClean="0"/>
              <a:t> for </a:t>
            </a:r>
            <a:r>
              <a:rPr lang="en-US" altLang="ja-JP" dirty="0"/>
              <a:t>surgery and imaging</a:t>
            </a:r>
            <a:r>
              <a:rPr lang="en-US" altLang="ja-JP" dirty="0" smtClean="0"/>
              <a:t>. (4% in O2 for</a:t>
            </a:r>
          </a:p>
          <a:p>
            <a:r>
              <a:rPr lang="en-US" altLang="ja-JP" dirty="0" smtClean="0"/>
              <a:t> induction, 1.5% to 2% in O2).</a:t>
            </a:r>
          </a:p>
          <a:p>
            <a:r>
              <a:rPr kumimoji="1" lang="ja-JP" altLang="en-US" dirty="0" smtClean="0"/>
              <a:t>・</a:t>
            </a:r>
            <a:r>
              <a:rPr lang="en-US" altLang="ja-JP" dirty="0"/>
              <a:t>Body temperature was maintained with </a:t>
            </a:r>
            <a:r>
              <a:rPr lang="en-US" altLang="ja-JP" dirty="0" smtClean="0"/>
              <a:t>a</a:t>
            </a:r>
          </a:p>
          <a:p>
            <a:r>
              <a:rPr lang="en-US" altLang="ja-JP" dirty="0" smtClean="0"/>
              <a:t> </a:t>
            </a:r>
            <a:r>
              <a:rPr lang="en-US" altLang="ja-JP" dirty="0"/>
              <a:t>feedback-</a:t>
            </a:r>
            <a:r>
              <a:rPr lang="en-US" altLang="ja-JP" dirty="0" smtClean="0"/>
              <a:t>controlled</a:t>
            </a:r>
            <a:r>
              <a:rPr lang="en-US" altLang="ja-JP" dirty="0"/>
              <a:t> </a:t>
            </a:r>
            <a:r>
              <a:rPr lang="en-US" altLang="ja-JP" dirty="0" smtClean="0"/>
              <a:t>heat blanket.</a:t>
            </a:r>
          </a:p>
          <a:p>
            <a:r>
              <a:rPr kumimoji="1" lang="ja-JP" altLang="en-US" dirty="0" smtClean="0"/>
              <a:t>・</a:t>
            </a:r>
            <a:r>
              <a:rPr lang="en-US" altLang="ja-JP" dirty="0"/>
              <a:t>After the skull was exposed </a:t>
            </a:r>
            <a:r>
              <a:rPr lang="en-US" altLang="ja-JP" dirty="0" smtClean="0"/>
              <a:t>and cleaned </a:t>
            </a:r>
          </a:p>
          <a:p>
            <a:r>
              <a:rPr lang="en-US" altLang="ja-JP" dirty="0"/>
              <a:t> </a:t>
            </a:r>
            <a:r>
              <a:rPr lang="en-US" altLang="ja-JP" dirty="0" smtClean="0"/>
              <a:t>with </a:t>
            </a:r>
            <a:r>
              <a:rPr lang="en-US" altLang="ja-JP" dirty="0"/>
              <a:t>ethanol </a:t>
            </a:r>
            <a:r>
              <a:rPr lang="en-US" altLang="ja-JP" dirty="0" smtClean="0"/>
              <a:t>and </a:t>
            </a:r>
            <a:r>
              <a:rPr lang="en-US" altLang="ja-JP" dirty="0"/>
              <a:t>ferric </a:t>
            </a:r>
            <a:r>
              <a:rPr lang="en-US" altLang="ja-JP" dirty="0" smtClean="0"/>
              <a:t>chloride.</a:t>
            </a:r>
          </a:p>
          <a:p>
            <a:r>
              <a:rPr lang="ja-JP" altLang="en-US" dirty="0" smtClean="0"/>
              <a:t>・</a:t>
            </a:r>
            <a:r>
              <a:rPr lang="en-US" altLang="ja-JP" dirty="0"/>
              <a:t>A 4-mm diameter craniotomy was centered</a:t>
            </a:r>
          </a:p>
          <a:p>
            <a:r>
              <a:rPr lang="en-US" altLang="ja-JP" dirty="0" smtClean="0"/>
              <a:t>at </a:t>
            </a:r>
            <a:r>
              <a:rPr lang="en-US" altLang="ja-JP" dirty="0"/>
              <a:t>the </a:t>
            </a:r>
            <a:r>
              <a:rPr lang="en-US" altLang="ja-JP" dirty="0" err="1" smtClean="0"/>
              <a:t>Bregma</a:t>
            </a:r>
            <a:r>
              <a:rPr lang="ja-JP" altLang="en-US" dirty="0" smtClean="0"/>
              <a:t>．</a:t>
            </a:r>
            <a:endParaRPr lang="en-US" altLang="ja-JP" dirty="0" smtClean="0"/>
          </a:p>
          <a:p>
            <a:r>
              <a:rPr kumimoji="1" lang="ja-JP" altLang="en-US" dirty="0" smtClean="0"/>
              <a:t>・</a:t>
            </a:r>
            <a:r>
              <a:rPr lang="en-US" altLang="ja-JP" dirty="0"/>
              <a:t>A 5-mm diameter </a:t>
            </a:r>
            <a:r>
              <a:rPr lang="en-US" altLang="ja-JP" dirty="0" smtClean="0"/>
              <a:t>glass</a:t>
            </a:r>
            <a:r>
              <a:rPr lang="en-US" altLang="ja-JP" dirty="0"/>
              <a:t> </a:t>
            </a:r>
            <a:r>
              <a:rPr lang="en-US" altLang="ja-JP" dirty="0" smtClean="0"/>
              <a:t>coverslip was </a:t>
            </a:r>
            <a:r>
              <a:rPr lang="en-US" altLang="ja-JP" dirty="0"/>
              <a:t>used </a:t>
            </a:r>
            <a:endParaRPr lang="en-US" altLang="ja-JP" dirty="0" smtClean="0"/>
          </a:p>
          <a:p>
            <a:r>
              <a:rPr lang="en-US" altLang="ja-JP" dirty="0" smtClean="0"/>
              <a:t>to </a:t>
            </a:r>
            <a:r>
              <a:rPr lang="en-US" altLang="ja-JP" dirty="0"/>
              <a:t>seal </a:t>
            </a:r>
            <a:r>
              <a:rPr lang="en-US" altLang="ja-JP" dirty="0" smtClean="0"/>
              <a:t>the craniotomy</a:t>
            </a:r>
            <a:r>
              <a:rPr lang="en-US" altLang="ja-JP" dirty="0"/>
              <a:t>. </a:t>
            </a:r>
            <a:endParaRPr lang="en-US" altLang="ja-JP" dirty="0" smtClean="0"/>
          </a:p>
          <a:p>
            <a:r>
              <a:rPr kumimoji="1" lang="ja-JP" altLang="en-US" dirty="0" smtClean="0"/>
              <a:t>・</a:t>
            </a:r>
            <a:r>
              <a:rPr lang="en-US" altLang="ja-JP" dirty="0"/>
              <a:t>100 </a:t>
            </a:r>
            <a:r>
              <a:rPr lang="en-US" altLang="ja-JP" b="1" dirty="0" err="1"/>
              <a:t>μ</a:t>
            </a:r>
            <a:r>
              <a:rPr lang="en-US" altLang="ja-JP" dirty="0" err="1"/>
              <a:t>l</a:t>
            </a:r>
            <a:r>
              <a:rPr lang="en-US" altLang="ja-JP" dirty="0"/>
              <a:t> of 10 </a:t>
            </a:r>
            <a:r>
              <a:rPr lang="en-US" altLang="ja-JP" dirty="0" err="1"/>
              <a:t>kDa</a:t>
            </a:r>
            <a:r>
              <a:rPr lang="en-US" altLang="ja-JP" dirty="0"/>
              <a:t> Alexa680-Dextran </a:t>
            </a:r>
            <a:endParaRPr lang="en-US" altLang="ja-JP" dirty="0" smtClean="0"/>
          </a:p>
          <a:p>
            <a:r>
              <a:rPr lang="en-US" altLang="ja-JP" dirty="0" smtClean="0"/>
              <a:t>(</a:t>
            </a:r>
            <a:r>
              <a:rPr lang="en-US" altLang="ja-JP" dirty="0"/>
              <a:t>Invitrogen, </a:t>
            </a:r>
            <a:r>
              <a:rPr lang="en-US" altLang="ja-JP" dirty="0" smtClean="0"/>
              <a:t>dissolved</a:t>
            </a:r>
            <a:r>
              <a:rPr lang="en-US" altLang="ja-JP" dirty="0"/>
              <a:t> </a:t>
            </a:r>
            <a:r>
              <a:rPr lang="en-US" altLang="ja-JP" dirty="0" smtClean="0"/>
              <a:t>at </a:t>
            </a:r>
            <a:r>
              <a:rPr lang="en-US" altLang="ja-JP" dirty="0"/>
              <a:t>5% w/v in saline) </a:t>
            </a:r>
            <a:endParaRPr lang="en-US" altLang="ja-JP" dirty="0" smtClean="0"/>
          </a:p>
          <a:p>
            <a:r>
              <a:rPr lang="en-US" altLang="ja-JP" dirty="0" smtClean="0"/>
              <a:t>was </a:t>
            </a:r>
            <a:r>
              <a:rPr lang="en-US" altLang="ja-JP" dirty="0"/>
              <a:t>retro-</a:t>
            </a:r>
            <a:r>
              <a:rPr lang="en-US" altLang="ja-JP" dirty="0" err="1"/>
              <a:t>orbitally</a:t>
            </a:r>
            <a:r>
              <a:rPr lang="en-US" altLang="ja-JP" dirty="0"/>
              <a:t> injected to label </a:t>
            </a:r>
            <a:r>
              <a:rPr lang="en-US" altLang="ja-JP" dirty="0" smtClean="0"/>
              <a:t>the</a:t>
            </a:r>
          </a:p>
          <a:p>
            <a:r>
              <a:rPr lang="en-US" altLang="ja-JP" dirty="0" smtClean="0"/>
              <a:t> </a:t>
            </a:r>
            <a:r>
              <a:rPr lang="en-US" altLang="ja-JP" dirty="0"/>
              <a:t>vasculature.</a:t>
            </a:r>
            <a:endParaRPr kumimoji="1" lang="ja-JP" altLang="en-US" dirty="0"/>
          </a:p>
        </p:txBody>
      </p:sp>
      <p:sp>
        <p:nvSpPr>
          <p:cNvPr id="79" name="テキスト ボックス 78"/>
          <p:cNvSpPr txBox="1"/>
          <p:nvPr/>
        </p:nvSpPr>
        <p:spPr>
          <a:xfrm>
            <a:off x="5148833" y="1084443"/>
            <a:ext cx="954107"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ja-JP" sz="2000" dirty="0" smtClean="0">
                <a:latin typeface="Times New Roman"/>
                <a:cs typeface="Times New Roman"/>
              </a:rPr>
              <a:t>Sample</a:t>
            </a:r>
            <a:endParaRPr kumimoji="1" lang="ja-JP" altLang="en-US" sz="2000" dirty="0">
              <a:latin typeface="Times New Roman"/>
              <a:cs typeface="Times New Roman"/>
            </a:endParaRPr>
          </a:p>
        </p:txBody>
      </p:sp>
      <p:pic>
        <p:nvPicPr>
          <p:cNvPr id="81" name="図 80"/>
          <p:cNvPicPr>
            <a:picLocks noChangeAspect="1"/>
          </p:cNvPicPr>
          <p:nvPr/>
        </p:nvPicPr>
        <p:blipFill rotWithShape="1">
          <a:blip r:embed="rId3"/>
          <a:srcRect r="52248"/>
          <a:stretch/>
        </p:blipFill>
        <p:spPr>
          <a:xfrm>
            <a:off x="122882" y="4793091"/>
            <a:ext cx="2181921" cy="2028770"/>
          </a:xfrm>
          <a:prstGeom prst="rect">
            <a:avLst/>
          </a:prstGeom>
        </p:spPr>
      </p:pic>
      <p:cxnSp>
        <p:nvCxnSpPr>
          <p:cNvPr id="83" name="直線矢印コネクタ 82"/>
          <p:cNvCxnSpPr/>
          <p:nvPr/>
        </p:nvCxnSpPr>
        <p:spPr>
          <a:xfrm flipV="1">
            <a:off x="4610767" y="2252021"/>
            <a:ext cx="0" cy="101293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258417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700"/>
            <a:ext cx="9144000" cy="1143000"/>
          </a:xfrm>
        </p:spPr>
        <p:txBody>
          <a:bodyPr>
            <a:noAutofit/>
          </a:bodyPr>
          <a:lstStyle/>
          <a:p>
            <a:r>
              <a:rPr lang="en-US" altLang="ja-JP" sz="3200" dirty="0"/>
              <a:t>Two photon fluorescence images of cortical vasculature in </a:t>
            </a:r>
            <a:r>
              <a:rPr lang="en-US" altLang="ja-JP" sz="3200" dirty="0" smtClean="0"/>
              <a:t>a</a:t>
            </a:r>
            <a:r>
              <a:rPr lang="ja-JP" altLang="en-US" sz="3200" dirty="0" smtClean="0"/>
              <a:t>　</a:t>
            </a:r>
            <a:r>
              <a:rPr lang="en-US" altLang="ja-JP" sz="3200" dirty="0" smtClean="0"/>
              <a:t>mouse </a:t>
            </a:r>
            <a:r>
              <a:rPr lang="en-US" altLang="ja-JP" sz="3200" dirty="0"/>
              <a:t>brain</a:t>
            </a:r>
            <a:endParaRPr kumimoji="1" lang="ja-JP" altLang="en-US" sz="3200" dirty="0"/>
          </a:p>
        </p:txBody>
      </p:sp>
      <p:pic>
        <p:nvPicPr>
          <p:cNvPr id="5" name="図 4" descr="スクリーンショット 2014-05-21 1.52.4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69" y="1280456"/>
            <a:ext cx="6491445" cy="5652247"/>
          </a:xfrm>
          <a:prstGeom prst="rect">
            <a:avLst/>
          </a:prstGeom>
        </p:spPr>
      </p:pic>
      <p:pic>
        <p:nvPicPr>
          <p:cNvPr id="3" name="106014_1_v1.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96000" y="2540186"/>
            <a:ext cx="3048000" cy="3048000"/>
          </a:xfrm>
          <a:prstGeom prst="rect">
            <a:avLst/>
          </a:prstGeom>
        </p:spPr>
      </p:pic>
      <p:sp>
        <p:nvSpPr>
          <p:cNvPr id="6" name="テキスト ボックス 5"/>
          <p:cNvSpPr txBox="1"/>
          <p:nvPr/>
        </p:nvSpPr>
        <p:spPr>
          <a:xfrm>
            <a:off x="5617883" y="6488668"/>
            <a:ext cx="2132427" cy="369332"/>
          </a:xfrm>
          <a:prstGeom prst="rect">
            <a:avLst/>
          </a:prstGeom>
          <a:noFill/>
        </p:spPr>
        <p:txBody>
          <a:bodyPr wrap="none" rtlCol="0">
            <a:spAutoFit/>
          </a:bodyPr>
          <a:lstStyle/>
          <a:p>
            <a:r>
              <a:rPr lang="en-US" altLang="ja-JP" dirty="0"/>
              <a:t>Scale bars are 50 </a:t>
            </a:r>
            <a:r>
              <a:rPr lang="en-US" altLang="ja-JP" b="1" dirty="0" err="1"/>
              <a:t>μ</a:t>
            </a:r>
            <a:r>
              <a:rPr lang="en-US" altLang="ja-JP" dirty="0" err="1"/>
              <a:t>m</a:t>
            </a:r>
            <a:endParaRPr kumimoji="1" lang="ja-JP" altLang="en-US" dirty="0"/>
          </a:p>
        </p:txBody>
      </p:sp>
    </p:spTree>
    <p:extLst>
      <p:ext uri="{BB962C8B-B14F-4D97-AF65-F5344CB8AC3E}">
        <p14:creationId xmlns:p14="http://schemas.microsoft.com/office/powerpoint/2010/main" val="229997722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スクリーンショット 2014-05-21 1.52.54.png"/>
          <p:cNvPicPr>
            <a:picLocks noChangeAspect="1"/>
          </p:cNvPicPr>
          <p:nvPr/>
        </p:nvPicPr>
        <p:blipFill rotWithShape="1">
          <a:blip r:embed="rId2">
            <a:extLst>
              <a:ext uri="{28A0092B-C50C-407E-A947-70E740481C1C}">
                <a14:useLocalDpi xmlns:a14="http://schemas.microsoft.com/office/drawing/2010/main" val="0"/>
              </a:ext>
            </a:extLst>
          </a:blip>
          <a:srcRect l="5862" t="18471"/>
          <a:stretch/>
        </p:blipFill>
        <p:spPr>
          <a:xfrm>
            <a:off x="104586" y="5184591"/>
            <a:ext cx="5065059" cy="1226283"/>
          </a:xfrm>
          <a:prstGeom prst="rect">
            <a:avLst/>
          </a:prstGeom>
        </p:spPr>
      </p:pic>
      <p:pic>
        <p:nvPicPr>
          <p:cNvPr id="4" name="図 3" descr="スクリーンショット 2014-05-21 1.52.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3973"/>
            <a:ext cx="4796118" cy="4176088"/>
          </a:xfrm>
          <a:prstGeom prst="rect">
            <a:avLst/>
          </a:prstGeom>
        </p:spPr>
      </p:pic>
      <p:sp>
        <p:nvSpPr>
          <p:cNvPr id="6" name="テキスト ボックス 5"/>
          <p:cNvSpPr txBox="1"/>
          <p:nvPr/>
        </p:nvSpPr>
        <p:spPr>
          <a:xfrm>
            <a:off x="4798504" y="983973"/>
            <a:ext cx="4511985" cy="6186310"/>
          </a:xfrm>
          <a:prstGeom prst="rect">
            <a:avLst/>
          </a:prstGeom>
          <a:noFill/>
        </p:spPr>
        <p:txBody>
          <a:bodyPr wrap="none" rtlCol="0">
            <a:spAutoFit/>
          </a:bodyPr>
          <a:lstStyle/>
          <a:p>
            <a:r>
              <a:rPr lang="ja-JP" altLang="en-US" dirty="0" smtClean="0"/>
              <a:t>・</a:t>
            </a:r>
            <a:r>
              <a:rPr lang="en-US" altLang="ja-JP" dirty="0" smtClean="0"/>
              <a:t>235 </a:t>
            </a:r>
            <a:r>
              <a:rPr lang="en-US" altLang="ja-JP" b="1" dirty="0"/>
              <a:t>x</a:t>
            </a:r>
            <a:r>
              <a:rPr lang="en-US" altLang="ja-JP" dirty="0"/>
              <a:t>-</a:t>
            </a:r>
            <a:r>
              <a:rPr lang="en-US" altLang="ja-JP" b="1" dirty="0"/>
              <a:t>y </a:t>
            </a:r>
            <a:r>
              <a:rPr lang="en-US" altLang="ja-JP" dirty="0"/>
              <a:t>frames from 60 </a:t>
            </a:r>
            <a:r>
              <a:rPr lang="en-US" altLang="ja-JP" b="1" dirty="0" err="1"/>
              <a:t>μ</a:t>
            </a:r>
            <a:r>
              <a:rPr lang="en-US" altLang="ja-JP" dirty="0" err="1"/>
              <a:t>m</a:t>
            </a:r>
            <a:r>
              <a:rPr lang="en-US" altLang="ja-JP" dirty="0"/>
              <a:t> above the </a:t>
            </a:r>
            <a:endParaRPr lang="en-US" altLang="ja-JP" dirty="0" smtClean="0"/>
          </a:p>
          <a:p>
            <a:r>
              <a:rPr lang="en-US" altLang="ja-JP" dirty="0" smtClean="0"/>
              <a:t>cortical surface to </a:t>
            </a:r>
            <a:r>
              <a:rPr lang="en-US" altLang="ja-JP" dirty="0"/>
              <a:t>1110 </a:t>
            </a:r>
            <a:r>
              <a:rPr lang="en-US" altLang="ja-JP" b="1" dirty="0" err="1"/>
              <a:t>μ</a:t>
            </a:r>
            <a:r>
              <a:rPr lang="en-US" altLang="ja-JP" dirty="0" err="1"/>
              <a:t>m</a:t>
            </a:r>
            <a:r>
              <a:rPr lang="en-US" altLang="ja-JP" dirty="0"/>
              <a:t> below </a:t>
            </a:r>
            <a:r>
              <a:rPr lang="en-US" altLang="ja-JP" dirty="0" smtClean="0"/>
              <a:t>are</a:t>
            </a:r>
          </a:p>
          <a:p>
            <a:r>
              <a:rPr lang="en-US" altLang="ja-JP" dirty="0" smtClean="0"/>
              <a:t> </a:t>
            </a:r>
            <a:r>
              <a:rPr lang="en-US" altLang="ja-JP" dirty="0"/>
              <a:t>taken at a depth increment of 5 </a:t>
            </a:r>
            <a:r>
              <a:rPr lang="en-US" altLang="ja-JP" b="1" dirty="0" err="1" smtClean="0"/>
              <a:t>μ</a:t>
            </a:r>
            <a:r>
              <a:rPr lang="en-US" altLang="ja-JP" dirty="0" err="1" smtClean="0"/>
              <a:t>m</a:t>
            </a:r>
            <a:r>
              <a:rPr lang="en-US" altLang="ja-JP" dirty="0" smtClean="0"/>
              <a:t>.</a:t>
            </a:r>
          </a:p>
          <a:p>
            <a:endParaRPr lang="en-US" altLang="ja-JP" dirty="0" smtClean="0"/>
          </a:p>
          <a:p>
            <a:r>
              <a:rPr lang="ja-JP" altLang="en-US" dirty="0" smtClean="0"/>
              <a:t>・</a:t>
            </a:r>
            <a:r>
              <a:rPr lang="en-US" altLang="ja-JP" dirty="0" smtClean="0"/>
              <a:t>The image size of 512</a:t>
            </a:r>
            <a:r>
              <a:rPr lang="en-US" altLang="ja-JP" b="1" dirty="0" smtClean="0"/>
              <a:t>×</a:t>
            </a:r>
            <a:r>
              <a:rPr lang="en-US" altLang="ja-JP" dirty="0" smtClean="0"/>
              <a:t>512 pixels,  with 1 fps.</a:t>
            </a:r>
          </a:p>
          <a:p>
            <a:endParaRPr kumimoji="1" lang="en-US" altLang="ja-JP" dirty="0" smtClean="0"/>
          </a:p>
          <a:p>
            <a:r>
              <a:rPr kumimoji="1" lang="ja-JP" altLang="en-US" dirty="0" smtClean="0"/>
              <a:t>・</a:t>
            </a:r>
            <a:r>
              <a:rPr lang="en-US" altLang="ja-JP" dirty="0"/>
              <a:t>The </a:t>
            </a:r>
            <a:r>
              <a:rPr lang="en-US" altLang="ja-JP" dirty="0" smtClean="0"/>
              <a:t>depth</a:t>
            </a:r>
            <a:r>
              <a:rPr lang="en-US" altLang="ja-JP" dirty="0"/>
              <a:t> </a:t>
            </a:r>
            <a:r>
              <a:rPr lang="en-US" altLang="ja-JP" dirty="0" smtClean="0"/>
              <a:t>increments </a:t>
            </a:r>
            <a:r>
              <a:rPr lang="en-US" altLang="ja-JP" dirty="0"/>
              <a:t>in the stack </a:t>
            </a:r>
            <a:r>
              <a:rPr lang="en-US" altLang="ja-JP" dirty="0" smtClean="0"/>
              <a:t>are</a:t>
            </a:r>
          </a:p>
          <a:p>
            <a:r>
              <a:rPr lang="en-US" altLang="ja-JP" dirty="0" smtClean="0"/>
              <a:t> </a:t>
            </a:r>
            <a:r>
              <a:rPr lang="en-US" altLang="ja-JP" dirty="0"/>
              <a:t>20 </a:t>
            </a:r>
            <a:r>
              <a:rPr lang="en-US" altLang="ja-JP" b="1" dirty="0" err="1"/>
              <a:t>μ</a:t>
            </a:r>
            <a:r>
              <a:rPr lang="en-US" altLang="ja-JP" dirty="0" err="1"/>
              <a:t>m</a:t>
            </a:r>
            <a:r>
              <a:rPr lang="en-US" altLang="ja-JP" dirty="0"/>
              <a:t> from 1110 to 1490 </a:t>
            </a:r>
            <a:r>
              <a:rPr lang="en-US" altLang="ja-JP" b="1" dirty="0" err="1"/>
              <a:t>μ</a:t>
            </a:r>
            <a:r>
              <a:rPr lang="en-US" altLang="ja-JP" dirty="0" err="1"/>
              <a:t>m</a:t>
            </a:r>
            <a:r>
              <a:rPr lang="en-US" altLang="ja-JP" dirty="0"/>
              <a:t> and 30 </a:t>
            </a:r>
            <a:r>
              <a:rPr lang="en-US" altLang="ja-JP" b="1" dirty="0" err="1"/>
              <a:t>μ</a:t>
            </a:r>
            <a:r>
              <a:rPr lang="en-US" altLang="ja-JP" dirty="0" err="1"/>
              <a:t>m</a:t>
            </a:r>
            <a:endParaRPr lang="en-US" altLang="ja-JP" dirty="0"/>
          </a:p>
          <a:p>
            <a:r>
              <a:rPr lang="en-US" altLang="ja-JP" dirty="0"/>
              <a:t>from 1490 to 1670 </a:t>
            </a:r>
            <a:r>
              <a:rPr lang="en-US" altLang="ja-JP" b="1" dirty="0" err="1" smtClean="0"/>
              <a:t>μ</a:t>
            </a:r>
            <a:r>
              <a:rPr lang="en-US" altLang="ja-JP" dirty="0" err="1" smtClean="0"/>
              <a:t>m</a:t>
            </a:r>
            <a:r>
              <a:rPr lang="en-US" altLang="ja-JP" dirty="0" smtClean="0"/>
              <a:t>. ▶︎To keep the total </a:t>
            </a:r>
          </a:p>
          <a:p>
            <a:r>
              <a:rPr lang="en-US" altLang="ja-JP" dirty="0" smtClean="0"/>
              <a:t>imaging time at a practical limit while </a:t>
            </a:r>
          </a:p>
          <a:p>
            <a:r>
              <a:rPr lang="en-US" altLang="ja-JP" dirty="0" smtClean="0"/>
              <a:t>covering all the  available</a:t>
            </a:r>
            <a:r>
              <a:rPr lang="ja-JP" altLang="ja-JP" dirty="0" smtClean="0"/>
              <a:t>　</a:t>
            </a:r>
            <a:r>
              <a:rPr lang="en-US" altLang="ja-JP" dirty="0" smtClean="0"/>
              <a:t>depths.</a:t>
            </a:r>
          </a:p>
          <a:p>
            <a:endParaRPr lang="en-US" altLang="ja-JP" dirty="0" smtClean="0"/>
          </a:p>
          <a:p>
            <a:r>
              <a:rPr lang="ja-JP" altLang="en-US" dirty="0" smtClean="0"/>
              <a:t>・</a:t>
            </a:r>
            <a:r>
              <a:rPr lang="en-US" altLang="ja-JP" dirty="0" smtClean="0"/>
              <a:t>For </a:t>
            </a:r>
            <a:r>
              <a:rPr lang="en-US" altLang="ja-JP" dirty="0"/>
              <a:t>the </a:t>
            </a:r>
            <a:r>
              <a:rPr lang="en-US" altLang="ja-JP" dirty="0" smtClean="0"/>
              <a:t>top 0.7</a:t>
            </a:r>
            <a:r>
              <a:rPr lang="en-US" altLang="ja-JP" dirty="0"/>
              <a:t>-mm imaging depth, the </a:t>
            </a:r>
            <a:endParaRPr lang="en-US" altLang="ja-JP" dirty="0" smtClean="0"/>
          </a:p>
          <a:p>
            <a:r>
              <a:rPr lang="en-US" altLang="ja-JP" dirty="0" smtClean="0"/>
              <a:t>excitation </a:t>
            </a:r>
            <a:r>
              <a:rPr lang="en-US" altLang="ja-JP" dirty="0"/>
              <a:t>powers were </a:t>
            </a:r>
            <a:r>
              <a:rPr lang="en-US" altLang="ja-JP" dirty="0" smtClean="0"/>
              <a:t>adjusted</a:t>
            </a:r>
            <a:r>
              <a:rPr lang="ja-JP" altLang="en-US" dirty="0" smtClean="0"/>
              <a:t>　</a:t>
            </a:r>
            <a:r>
              <a:rPr lang="en-US" altLang="ja-JP" dirty="0" smtClean="0"/>
              <a:t>so that</a:t>
            </a:r>
          </a:p>
          <a:p>
            <a:r>
              <a:rPr lang="en-US" altLang="ja-JP" dirty="0" smtClean="0"/>
              <a:t> </a:t>
            </a:r>
            <a:r>
              <a:rPr lang="en-US" altLang="ja-JP" dirty="0"/>
              <a:t>approximately the same signal </a:t>
            </a:r>
            <a:r>
              <a:rPr lang="en-US" altLang="ja-JP" dirty="0" smtClean="0"/>
              <a:t>level (SNR)</a:t>
            </a:r>
            <a:r>
              <a:rPr lang="en-US" altLang="ja-JP" dirty="0"/>
              <a:t> </a:t>
            </a:r>
            <a:r>
              <a:rPr lang="en-US" altLang="ja-JP" dirty="0" smtClean="0"/>
              <a:t>,</a:t>
            </a:r>
          </a:p>
          <a:p>
            <a:r>
              <a:rPr lang="en-US" altLang="ja-JP" dirty="0" smtClean="0"/>
              <a:t>starting </a:t>
            </a:r>
            <a:r>
              <a:rPr lang="en-US" altLang="ja-JP" dirty="0"/>
              <a:t>with 20 </a:t>
            </a:r>
            <a:r>
              <a:rPr lang="en-US" altLang="ja-JP" dirty="0" err="1"/>
              <a:t>mW</a:t>
            </a:r>
            <a:r>
              <a:rPr lang="en-US" altLang="ja-JP" dirty="0"/>
              <a:t> for the surface</a:t>
            </a:r>
            <a:r>
              <a:rPr lang="en-US" altLang="ja-JP" dirty="0" smtClean="0"/>
              <a:t>.</a:t>
            </a:r>
          </a:p>
          <a:p>
            <a:endParaRPr lang="en-US" altLang="ja-JP" dirty="0" smtClean="0"/>
          </a:p>
          <a:p>
            <a:r>
              <a:rPr lang="ja-JP" altLang="en-US" dirty="0" smtClean="0"/>
              <a:t>・</a:t>
            </a:r>
            <a:r>
              <a:rPr lang="en-US" altLang="ja-JP" dirty="0" smtClean="0"/>
              <a:t>At the imaging depths beyond 0.7 mm, </a:t>
            </a:r>
          </a:p>
          <a:p>
            <a:r>
              <a:rPr lang="en-US" altLang="ja-JP" dirty="0" smtClean="0"/>
              <a:t>120</a:t>
            </a:r>
            <a:r>
              <a:rPr lang="en-US" altLang="ja-JP" dirty="0"/>
              <a:t> </a:t>
            </a:r>
            <a:r>
              <a:rPr lang="en-US" altLang="ja-JP" dirty="0" err="1" smtClean="0"/>
              <a:t>mW</a:t>
            </a:r>
            <a:r>
              <a:rPr lang="en-US" altLang="ja-JP" dirty="0" smtClean="0"/>
              <a:t> average </a:t>
            </a:r>
            <a:r>
              <a:rPr lang="en-US" altLang="ja-JP" dirty="0"/>
              <a:t>power </a:t>
            </a:r>
            <a:r>
              <a:rPr lang="en-US" altLang="ja-JP" dirty="0" smtClean="0"/>
              <a:t>at the </a:t>
            </a:r>
            <a:r>
              <a:rPr lang="en-US" altLang="ja-JP" dirty="0"/>
              <a:t>surface </a:t>
            </a:r>
            <a:endParaRPr lang="en-US" altLang="ja-JP" dirty="0" smtClean="0"/>
          </a:p>
          <a:p>
            <a:r>
              <a:rPr lang="en-US" altLang="ja-JP" dirty="0" smtClean="0"/>
              <a:t>of </a:t>
            </a:r>
            <a:r>
              <a:rPr lang="en-US" altLang="ja-JP" dirty="0"/>
              <a:t>the </a:t>
            </a:r>
            <a:r>
              <a:rPr lang="en-US" altLang="ja-JP" dirty="0" smtClean="0"/>
              <a:t>brain</a:t>
            </a:r>
            <a:r>
              <a:rPr lang="ja-JP" altLang="en-US" dirty="0" smtClean="0"/>
              <a:t>．</a:t>
            </a:r>
            <a:endParaRPr lang="ja-JP" altLang="en-US" dirty="0"/>
          </a:p>
          <a:p>
            <a:endParaRPr kumimoji="1" lang="en-US" altLang="ja-JP" dirty="0" smtClean="0"/>
          </a:p>
          <a:p>
            <a:endParaRPr kumimoji="1" lang="ja-JP" altLang="en-US" dirty="0"/>
          </a:p>
        </p:txBody>
      </p:sp>
      <p:sp>
        <p:nvSpPr>
          <p:cNvPr id="8" name="タイトル 1"/>
          <p:cNvSpPr>
            <a:spLocks noGrp="1"/>
          </p:cNvSpPr>
          <p:nvPr>
            <p:ph type="title"/>
          </p:nvPr>
        </p:nvSpPr>
        <p:spPr>
          <a:xfrm>
            <a:off x="457200" y="65088"/>
            <a:ext cx="8229600" cy="1143000"/>
          </a:xfrm>
        </p:spPr>
        <p:txBody>
          <a:bodyPr>
            <a:noAutofit/>
          </a:bodyPr>
          <a:lstStyle/>
          <a:p>
            <a:r>
              <a:rPr lang="en-US" altLang="ja-JP" sz="3200" dirty="0"/>
              <a:t>Two photon fluorescence images of cortical vasculature in </a:t>
            </a:r>
            <a:r>
              <a:rPr lang="en-US" altLang="ja-JP" sz="3200" dirty="0" smtClean="0"/>
              <a:t>a</a:t>
            </a:r>
            <a:r>
              <a:rPr lang="ja-JP" altLang="en-US" sz="3200" dirty="0" smtClean="0"/>
              <a:t>　</a:t>
            </a:r>
            <a:r>
              <a:rPr lang="en-US" altLang="ja-JP" sz="3200" dirty="0" smtClean="0"/>
              <a:t>mouse </a:t>
            </a:r>
            <a:r>
              <a:rPr lang="en-US" altLang="ja-JP" sz="3200" dirty="0"/>
              <a:t>brain</a:t>
            </a:r>
            <a:endParaRPr kumimoji="1" lang="ja-JP" altLang="en-US" sz="3200" dirty="0"/>
          </a:p>
        </p:txBody>
      </p:sp>
      <p:sp>
        <p:nvSpPr>
          <p:cNvPr id="11" name="テキスト ボックス 10"/>
          <p:cNvSpPr txBox="1"/>
          <p:nvPr/>
        </p:nvSpPr>
        <p:spPr>
          <a:xfrm>
            <a:off x="209178" y="6219727"/>
            <a:ext cx="914583" cy="369332"/>
          </a:xfrm>
          <a:prstGeom prst="rect">
            <a:avLst/>
          </a:prstGeom>
          <a:noFill/>
        </p:spPr>
        <p:txBody>
          <a:bodyPr wrap="none" rtlCol="0">
            <a:spAutoFit/>
          </a:bodyPr>
          <a:lstStyle/>
          <a:p>
            <a:r>
              <a:rPr kumimoji="1" lang="en-US" altLang="ja-JP" dirty="0" smtClean="0"/>
              <a:t>8 frame</a:t>
            </a:r>
            <a:endParaRPr kumimoji="1" lang="ja-JP" altLang="en-US" dirty="0"/>
          </a:p>
        </p:txBody>
      </p:sp>
      <p:sp>
        <p:nvSpPr>
          <p:cNvPr id="12" name="テキスト ボックス 11"/>
          <p:cNvSpPr txBox="1"/>
          <p:nvPr/>
        </p:nvSpPr>
        <p:spPr>
          <a:xfrm>
            <a:off x="1688503" y="6219727"/>
            <a:ext cx="418654" cy="369332"/>
          </a:xfrm>
          <a:prstGeom prst="rect">
            <a:avLst/>
          </a:prstGeom>
          <a:noFill/>
        </p:spPr>
        <p:txBody>
          <a:bodyPr wrap="none" rtlCol="0">
            <a:spAutoFit/>
          </a:bodyPr>
          <a:lstStyle/>
          <a:p>
            <a:r>
              <a:rPr kumimoji="1" lang="en-US" altLang="ja-JP" dirty="0" smtClean="0"/>
              <a:t>16</a:t>
            </a:r>
            <a:endParaRPr kumimoji="1" lang="ja-JP" altLang="en-US" dirty="0"/>
          </a:p>
        </p:txBody>
      </p:sp>
      <p:sp>
        <p:nvSpPr>
          <p:cNvPr id="13" name="テキスト ボックス 12"/>
          <p:cNvSpPr txBox="1"/>
          <p:nvPr/>
        </p:nvSpPr>
        <p:spPr>
          <a:xfrm>
            <a:off x="2943412" y="6234668"/>
            <a:ext cx="418654" cy="369332"/>
          </a:xfrm>
          <a:prstGeom prst="rect">
            <a:avLst/>
          </a:prstGeom>
          <a:noFill/>
        </p:spPr>
        <p:txBody>
          <a:bodyPr wrap="none" rtlCol="0">
            <a:spAutoFit/>
          </a:bodyPr>
          <a:lstStyle/>
          <a:p>
            <a:r>
              <a:rPr kumimoji="1" lang="en-US" altLang="ja-JP" dirty="0" smtClean="0"/>
              <a:t>32</a:t>
            </a:r>
            <a:endParaRPr kumimoji="1" lang="ja-JP" altLang="en-US" dirty="0"/>
          </a:p>
        </p:txBody>
      </p:sp>
      <p:sp>
        <p:nvSpPr>
          <p:cNvPr id="14" name="テキスト ボックス 13"/>
          <p:cNvSpPr txBox="1"/>
          <p:nvPr/>
        </p:nvSpPr>
        <p:spPr>
          <a:xfrm>
            <a:off x="4049058" y="6219727"/>
            <a:ext cx="535648" cy="369332"/>
          </a:xfrm>
          <a:prstGeom prst="rect">
            <a:avLst/>
          </a:prstGeom>
          <a:noFill/>
        </p:spPr>
        <p:txBody>
          <a:bodyPr wrap="none" rtlCol="0">
            <a:spAutoFit/>
          </a:bodyPr>
          <a:lstStyle/>
          <a:p>
            <a:r>
              <a:rPr kumimoji="1" lang="en-US" altLang="ja-JP" dirty="0" smtClean="0"/>
              <a:t>224</a:t>
            </a:r>
            <a:endParaRPr kumimoji="1" lang="ja-JP" altLang="en-US" dirty="0"/>
          </a:p>
        </p:txBody>
      </p:sp>
    </p:spTree>
    <p:extLst>
      <p:ext uri="{BB962C8B-B14F-4D97-AF65-F5344CB8AC3E}">
        <p14:creationId xmlns:p14="http://schemas.microsoft.com/office/powerpoint/2010/main" val="23059103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スクリーンショット 2014-05-21 2.49.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83" y="941667"/>
            <a:ext cx="9640870" cy="2818653"/>
          </a:xfrm>
          <a:prstGeom prst="rect">
            <a:avLst/>
          </a:prstGeom>
        </p:spPr>
      </p:pic>
      <p:sp>
        <p:nvSpPr>
          <p:cNvPr id="2" name="タイトル 1"/>
          <p:cNvSpPr>
            <a:spLocks noGrp="1"/>
          </p:cNvSpPr>
          <p:nvPr>
            <p:ph type="title"/>
          </p:nvPr>
        </p:nvSpPr>
        <p:spPr>
          <a:xfrm>
            <a:off x="0" y="35582"/>
            <a:ext cx="9144000" cy="1143000"/>
          </a:xfrm>
        </p:spPr>
        <p:txBody>
          <a:bodyPr>
            <a:noAutofit/>
          </a:bodyPr>
          <a:lstStyle/>
          <a:p>
            <a:r>
              <a:rPr lang="en-US" altLang="ja-JP" sz="3200" dirty="0"/>
              <a:t>Intensity line profiles across lateral blood vessels are used to characterize the SBR and resolution</a:t>
            </a:r>
            <a:endParaRPr kumimoji="1" lang="ja-JP" altLang="en-US" sz="3200" dirty="0"/>
          </a:p>
        </p:txBody>
      </p:sp>
      <p:sp>
        <p:nvSpPr>
          <p:cNvPr id="4" name="テキスト ボックス 3"/>
          <p:cNvSpPr txBox="1"/>
          <p:nvPr/>
        </p:nvSpPr>
        <p:spPr>
          <a:xfrm>
            <a:off x="134470" y="4578535"/>
            <a:ext cx="5916706" cy="369332"/>
          </a:xfrm>
          <a:prstGeom prst="rect">
            <a:avLst/>
          </a:prstGeom>
          <a:noFill/>
        </p:spPr>
        <p:txBody>
          <a:bodyPr wrap="square" rtlCol="0">
            <a:spAutoFit/>
          </a:bodyPr>
          <a:lstStyle/>
          <a:p>
            <a:r>
              <a:rPr lang="en-US" altLang="ja-JP" dirty="0"/>
              <a:t>smallest blood vessels </a:t>
            </a:r>
            <a:r>
              <a:rPr lang="en-US" altLang="ja-JP" dirty="0" smtClean="0"/>
              <a:t>▶︎2 to </a:t>
            </a:r>
            <a:r>
              <a:rPr lang="en-US" altLang="ja-JP" dirty="0"/>
              <a:t>3 </a:t>
            </a:r>
            <a:r>
              <a:rPr lang="en-US" altLang="ja-JP" b="1" dirty="0" err="1"/>
              <a:t>μ</a:t>
            </a:r>
            <a:r>
              <a:rPr lang="en-US" altLang="ja-JP" dirty="0" err="1"/>
              <a:t>m</a:t>
            </a:r>
            <a:r>
              <a:rPr lang="en-US" altLang="ja-JP" dirty="0"/>
              <a:t> in </a:t>
            </a:r>
            <a:r>
              <a:rPr lang="en-US" altLang="ja-JP" dirty="0" smtClean="0"/>
              <a:t>diameter</a:t>
            </a:r>
            <a:endParaRPr kumimoji="1" lang="ja-JP" altLang="en-US" dirty="0"/>
          </a:p>
        </p:txBody>
      </p:sp>
      <p:sp>
        <p:nvSpPr>
          <p:cNvPr id="5" name="テキスト ボックス 4"/>
          <p:cNvSpPr txBox="1"/>
          <p:nvPr/>
        </p:nvSpPr>
        <p:spPr>
          <a:xfrm>
            <a:off x="0" y="3655205"/>
            <a:ext cx="8838588" cy="923330"/>
          </a:xfrm>
          <a:prstGeom prst="rect">
            <a:avLst/>
          </a:prstGeom>
          <a:noFill/>
        </p:spPr>
        <p:txBody>
          <a:bodyPr wrap="square" rtlCol="0">
            <a:spAutoFit/>
          </a:bodyPr>
          <a:lstStyle/>
          <a:p>
            <a:r>
              <a:rPr lang="ja-JP" altLang="en-US" dirty="0" smtClean="0"/>
              <a:t>・</a:t>
            </a:r>
            <a:r>
              <a:rPr kumimoji="1" lang="en-US" altLang="ja-JP" dirty="0" smtClean="0"/>
              <a:t>resolution</a:t>
            </a:r>
          </a:p>
          <a:p>
            <a:r>
              <a:rPr kumimoji="1" lang="en-US" altLang="ja-JP" dirty="0" smtClean="0"/>
              <a:t> </a:t>
            </a:r>
            <a:r>
              <a:rPr lang="en-US" altLang="ja-JP" dirty="0"/>
              <a:t>theoretical </a:t>
            </a:r>
            <a:r>
              <a:rPr lang="en-US" altLang="ja-JP" dirty="0" smtClean="0"/>
              <a:t>value▶︎</a:t>
            </a:r>
            <a:r>
              <a:rPr lang="en-US" altLang="ja-JP" dirty="0"/>
              <a:t>0.51 </a:t>
            </a:r>
            <a:r>
              <a:rPr lang="en-US" altLang="ja-JP" b="1" dirty="0" err="1" smtClean="0"/>
              <a:t>μ</a:t>
            </a:r>
            <a:r>
              <a:rPr lang="en-US" altLang="ja-JP" dirty="0" err="1" smtClean="0"/>
              <a:t>m</a:t>
            </a:r>
            <a:r>
              <a:rPr lang="ja-JP" altLang="en-US" dirty="0" smtClean="0"/>
              <a:t>　</a:t>
            </a:r>
            <a:r>
              <a:rPr lang="en-US" altLang="ja-JP" dirty="0" smtClean="0"/>
              <a:t>in </a:t>
            </a:r>
            <a:r>
              <a:rPr lang="en-US" altLang="ja-JP" dirty="0"/>
              <a:t>the lateral dimension for a 0.95-</a:t>
            </a:r>
            <a:r>
              <a:rPr lang="en-US" altLang="ja-JP" dirty="0" smtClean="0"/>
              <a:t>NA</a:t>
            </a:r>
            <a:r>
              <a:rPr lang="en-US" altLang="ja-JP" dirty="0"/>
              <a:t> </a:t>
            </a:r>
            <a:r>
              <a:rPr lang="en-US" altLang="ja-JP" dirty="0" smtClean="0"/>
              <a:t>water </a:t>
            </a:r>
            <a:r>
              <a:rPr lang="en-US" altLang="ja-JP" dirty="0"/>
              <a:t>immersion</a:t>
            </a:r>
          </a:p>
          <a:p>
            <a:r>
              <a:rPr lang="en-US" altLang="ja-JP" dirty="0"/>
              <a:t>lens and 1280-nm excitation</a:t>
            </a:r>
            <a:r>
              <a:rPr lang="ja-JP" altLang="en-US" dirty="0" smtClean="0"/>
              <a:t>　</a:t>
            </a:r>
            <a:endParaRPr kumimoji="1" lang="ja-JP" altLang="en-US" dirty="0"/>
          </a:p>
        </p:txBody>
      </p:sp>
      <p:sp>
        <p:nvSpPr>
          <p:cNvPr id="6" name="テキスト ボックス 5"/>
          <p:cNvSpPr txBox="1"/>
          <p:nvPr/>
        </p:nvSpPr>
        <p:spPr>
          <a:xfrm>
            <a:off x="971176" y="4880387"/>
            <a:ext cx="8172824" cy="369332"/>
          </a:xfrm>
          <a:prstGeom prst="rect">
            <a:avLst/>
          </a:prstGeom>
          <a:noFill/>
        </p:spPr>
        <p:txBody>
          <a:bodyPr wrap="square" rtlCol="0">
            <a:spAutoFit/>
          </a:bodyPr>
          <a:lstStyle/>
          <a:p>
            <a:r>
              <a:rPr lang="en-US" altLang="ja-JP" dirty="0">
                <a:solidFill>
                  <a:srgbClr val="FF0000"/>
                </a:solidFill>
              </a:rPr>
              <a:t>no loss of resolution </a:t>
            </a:r>
            <a:r>
              <a:rPr lang="en-US" altLang="ja-JP" dirty="0" smtClean="0">
                <a:solidFill>
                  <a:srgbClr val="FF0000"/>
                </a:solidFill>
              </a:rPr>
              <a:t>in the </a:t>
            </a:r>
            <a:r>
              <a:rPr lang="en-US" altLang="ja-JP" dirty="0">
                <a:solidFill>
                  <a:srgbClr val="FF0000"/>
                </a:solidFill>
              </a:rPr>
              <a:t>lateral dimension is observed in </a:t>
            </a:r>
            <a:r>
              <a:rPr lang="en-US" altLang="ja-JP" dirty="0" smtClean="0">
                <a:solidFill>
                  <a:srgbClr val="FF0000"/>
                </a:solidFill>
              </a:rPr>
              <a:t>this experiment.</a:t>
            </a:r>
            <a:endParaRPr kumimoji="1" lang="ja-JP" altLang="en-US" dirty="0">
              <a:solidFill>
                <a:srgbClr val="FF0000"/>
              </a:solidFill>
            </a:endParaRPr>
          </a:p>
        </p:txBody>
      </p:sp>
      <p:sp>
        <p:nvSpPr>
          <p:cNvPr id="8" name="テキスト ボックス 7"/>
          <p:cNvSpPr txBox="1"/>
          <p:nvPr/>
        </p:nvSpPr>
        <p:spPr>
          <a:xfrm>
            <a:off x="142823" y="5802379"/>
            <a:ext cx="8650941" cy="646331"/>
          </a:xfrm>
          <a:prstGeom prst="rect">
            <a:avLst/>
          </a:prstGeom>
          <a:noFill/>
        </p:spPr>
        <p:txBody>
          <a:bodyPr wrap="square" rtlCol="0">
            <a:spAutoFit/>
          </a:bodyPr>
          <a:lstStyle/>
          <a:p>
            <a:r>
              <a:rPr lang="en-US" altLang="ja-JP" dirty="0"/>
              <a:t>The SBR decreases with depth and reaches the practical limit </a:t>
            </a:r>
            <a:r>
              <a:rPr lang="en-US" altLang="ja-JP" dirty="0" smtClean="0"/>
              <a:t>of 1 </a:t>
            </a:r>
            <a:r>
              <a:rPr lang="en-US" altLang="ja-JP" dirty="0"/>
              <a:t>at approximately </a:t>
            </a:r>
            <a:r>
              <a:rPr lang="en-US" altLang="ja-JP" dirty="0">
                <a:solidFill>
                  <a:srgbClr val="FF0000"/>
                </a:solidFill>
              </a:rPr>
              <a:t>1.5-mm </a:t>
            </a:r>
            <a:r>
              <a:rPr lang="en-US" altLang="ja-JP" dirty="0" smtClean="0">
                <a:solidFill>
                  <a:srgbClr val="FF0000"/>
                </a:solidFill>
              </a:rPr>
              <a:t>depth.</a:t>
            </a:r>
            <a:endParaRPr kumimoji="1" lang="ja-JP" altLang="en-US" dirty="0">
              <a:solidFill>
                <a:srgbClr val="FF0000"/>
              </a:solidFill>
            </a:endParaRPr>
          </a:p>
        </p:txBody>
      </p:sp>
      <p:sp>
        <p:nvSpPr>
          <p:cNvPr id="9" name="テキスト ボックス 8"/>
          <p:cNvSpPr txBox="1"/>
          <p:nvPr/>
        </p:nvSpPr>
        <p:spPr>
          <a:xfrm>
            <a:off x="134470" y="5429187"/>
            <a:ext cx="2020505" cy="646331"/>
          </a:xfrm>
          <a:prstGeom prst="rect">
            <a:avLst/>
          </a:prstGeom>
          <a:noFill/>
        </p:spPr>
        <p:txBody>
          <a:bodyPr wrap="none" rtlCol="0">
            <a:spAutoFit/>
          </a:bodyPr>
          <a:lstStyle/>
          <a:p>
            <a:r>
              <a:rPr lang="ja-JP" altLang="en-US" dirty="0" smtClean="0"/>
              <a:t>・</a:t>
            </a:r>
            <a:r>
              <a:rPr lang="en-US" altLang="ja-JP" dirty="0" smtClean="0"/>
              <a:t>penetration depth</a:t>
            </a:r>
            <a:endParaRPr lang="ja-JP" altLang="en-US" dirty="0"/>
          </a:p>
          <a:p>
            <a:endParaRPr kumimoji="1" lang="ja-JP" altLang="en-US" dirty="0"/>
          </a:p>
        </p:txBody>
      </p:sp>
    </p:spTree>
    <p:extLst>
      <p:ext uri="{BB962C8B-B14F-4D97-AF65-F5344CB8AC3E}">
        <p14:creationId xmlns:p14="http://schemas.microsoft.com/office/powerpoint/2010/main" val="9225907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summry</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This paper demonstrates </a:t>
            </a:r>
            <a:r>
              <a:rPr lang="en-US" altLang="ja-JP" dirty="0"/>
              <a:t>in vivo deep tissue TPM of </a:t>
            </a:r>
            <a:r>
              <a:rPr lang="en-US" altLang="ja-JP" dirty="0" smtClean="0"/>
              <a:t>a mouse </a:t>
            </a:r>
            <a:r>
              <a:rPr lang="en-US" altLang="ja-JP" dirty="0"/>
              <a:t>brain using 1280-nm </a:t>
            </a:r>
            <a:r>
              <a:rPr lang="en-US" altLang="ja-JP" dirty="0" smtClean="0"/>
              <a:t>excitation.</a:t>
            </a:r>
          </a:p>
          <a:p>
            <a:r>
              <a:rPr lang="en-US" altLang="ja-JP" dirty="0"/>
              <a:t>A record imaging </a:t>
            </a:r>
            <a:r>
              <a:rPr lang="en-US" altLang="ja-JP" dirty="0" smtClean="0"/>
              <a:t>depth of </a:t>
            </a:r>
            <a:r>
              <a:rPr lang="en-US" altLang="ja-JP" dirty="0"/>
              <a:t>1.6mmin a mouse cortex is </a:t>
            </a:r>
            <a:r>
              <a:rPr lang="en-US" altLang="ja-JP" dirty="0" smtClean="0"/>
              <a:t>achieved.</a:t>
            </a:r>
          </a:p>
          <a:p>
            <a:pPr marL="0" indent="0">
              <a:buNone/>
            </a:pPr>
            <a:endParaRPr kumimoji="1" lang="ja-JP" altLang="en-US" dirty="0"/>
          </a:p>
        </p:txBody>
      </p:sp>
    </p:spTree>
    <p:extLst>
      <p:ext uri="{BB962C8B-B14F-4D97-AF65-F5344CB8AC3E}">
        <p14:creationId xmlns:p14="http://schemas.microsoft.com/office/powerpoint/2010/main" val="850491849"/>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1202</TotalTime>
  <Words>1430</Words>
  <Application>Microsoft Macintosh PowerPoint</Application>
  <PresentationFormat>画面に合わせる (4:3)</PresentationFormat>
  <Paragraphs>211</Paragraphs>
  <Slides>20</Slides>
  <Notes>1</Notes>
  <HiddenSlides>0</HiddenSlides>
  <MMClips>1</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2" baseType="lpstr">
      <vt:lpstr>ホワイト</vt:lpstr>
      <vt:lpstr>数式</vt:lpstr>
      <vt:lpstr>H26 journal seminar   Current topic of  Nonlinear optical microscopy </vt:lpstr>
      <vt:lpstr>Nonlinear optical microscopy</vt:lpstr>
      <vt:lpstr>PowerPoint プレゼンテーション</vt:lpstr>
      <vt:lpstr>①In vivo two-photon microscopy to 1.6-mm depth in mouse cortex</vt:lpstr>
      <vt:lpstr>Setup &amp;Sample</vt:lpstr>
      <vt:lpstr>Two photon fluorescence images of cortical vasculature in a　mouse brain</vt:lpstr>
      <vt:lpstr>Two photon fluorescence images of cortical vasculature in a　mouse brain</vt:lpstr>
      <vt:lpstr>Intensity line profiles across lateral blood vessels are used to characterize the SBR and resolution</vt:lpstr>
      <vt:lpstr>summry</vt:lpstr>
      <vt:lpstr>②In vivo three-photon microscopy of subcortical structures within an intact mouse brain</vt:lpstr>
      <vt:lpstr>setup</vt:lpstr>
      <vt:lpstr>In vivo 3PM images of Texas-Red–dextran labelled mouse brainvasculature.</vt:lpstr>
      <vt:lpstr>In vivo 3PM images of RFP-labelled neurons in mouse brain</vt:lpstr>
      <vt:lpstr>summry</vt:lpstr>
      <vt:lpstr>③Hyperspectral multimodal CARS microscopy in the fingerprint region</vt:lpstr>
      <vt:lpstr>Stokes generation and CARS spectral regions accessible</vt:lpstr>
      <vt:lpstr>Label-free multimodal imaging of osteon in cortical bone.</vt:lpstr>
      <vt:lpstr>CARS and SHGin bovine rib bone. </vt:lpstr>
      <vt:lpstr>summry</vt:lpstr>
      <vt:lpstr>conclusion</vt:lpstr>
    </vt:vector>
  </TitlesOfParts>
  <Company>徳島大学安井研究室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H26 journal seminar   title</dc:title>
  <dc:creator>長谷 栄治</dc:creator>
  <cp:lastModifiedBy>長谷 栄治</cp:lastModifiedBy>
  <cp:revision>43</cp:revision>
  <dcterms:created xsi:type="dcterms:W3CDTF">2014-05-20T04:54:50Z</dcterms:created>
  <dcterms:modified xsi:type="dcterms:W3CDTF">2014-05-21T08:04:28Z</dcterms:modified>
</cp:coreProperties>
</file>