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1" r:id="rId3"/>
    <p:sldId id="285" r:id="rId4"/>
    <p:sldId id="284" r:id="rId5"/>
    <p:sldId id="264" r:id="rId6"/>
    <p:sldId id="265" r:id="rId7"/>
    <p:sldId id="288" r:id="rId8"/>
    <p:sldId id="287" r:id="rId9"/>
    <p:sldId id="290" r:id="rId10"/>
    <p:sldId id="292" r:id="rId11"/>
    <p:sldId id="269" r:id="rId12"/>
    <p:sldId id="262" r:id="rId13"/>
    <p:sldId id="263" r:id="rId14"/>
    <p:sldId id="257" r:id="rId15"/>
    <p:sldId id="259" r:id="rId16"/>
    <p:sldId id="260" r:id="rId17"/>
    <p:sldId id="294" r:id="rId18"/>
    <p:sldId id="261" r:id="rId19"/>
    <p:sldId id="270" r:id="rId20"/>
    <p:sldId id="273" r:id="rId21"/>
    <p:sldId id="279" r:id="rId22"/>
    <p:sldId id="278" r:id="rId23"/>
    <p:sldId id="299" r:id="rId24"/>
    <p:sldId id="293" r:id="rId25"/>
    <p:sldId id="280" r:id="rId26"/>
    <p:sldId id="281" r:id="rId27"/>
    <p:sldId id="301" r:id="rId28"/>
    <p:sldId id="300" r:id="rId29"/>
  </p:sldIdLst>
  <p:sldSz cx="9144000" cy="6858000" type="screen4x3"/>
  <p:notesSz cx="6797675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71324" autoAdjust="0"/>
  </p:normalViewPr>
  <p:slideViewPr>
    <p:cSldViewPr>
      <p:cViewPr>
        <p:scale>
          <a:sx n="60" d="100"/>
          <a:sy n="60" d="100"/>
        </p:scale>
        <p:origin x="-1524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48D4D-5758-4795-8706-56D9093B02E4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DCBA9-5A08-4C30-B091-D60DB917F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10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半導体中のバンド構造の制御によって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中赤外からテラヘルツ領域の広い範囲で任意の周波数を発振可能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106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31GHz</a:t>
            </a:r>
            <a:r>
              <a:rPr kumimoji="1" lang="ja-JP" altLang="en-US" dirty="0" smtClean="0"/>
              <a:t>ごとのモードで分けられている。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周波数較正はゴーレイセル検出器とモノクロメーターの標準モードで行った。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パワー較正はゴーレイセル検出器</a:t>
            </a:r>
            <a:r>
              <a:rPr kumimoji="1" lang="ja-JP" altLang="en-US" dirty="0"/>
              <a:t>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53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モード</a:t>
            </a:r>
            <a:r>
              <a:rPr kumimoji="1" lang="en-US" altLang="ja-JP" dirty="0" smtClean="0"/>
              <a:t>Ⅰ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Ⅳ</a:t>
            </a:r>
            <a:r>
              <a:rPr kumimoji="1" lang="ja-JP" altLang="en-US" dirty="0" smtClean="0"/>
              <a:t>のパワーは</a:t>
            </a:r>
            <a:r>
              <a:rPr kumimoji="1" lang="en-US" altLang="ja-JP" dirty="0" smtClean="0"/>
              <a:t>0.1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0.3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&lt;0.1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0.3mW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79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周波数較正は</a:t>
            </a:r>
            <a:r>
              <a:rPr kumimoji="1" lang="en-US" altLang="ja-JP" dirty="0" smtClean="0"/>
              <a:t>FTS</a:t>
            </a:r>
            <a:r>
              <a:rPr kumimoji="1" lang="ja-JP" altLang="en-US" dirty="0" smtClean="0"/>
              <a:t>で行った。</a:t>
            </a:r>
          </a:p>
          <a:p>
            <a:r>
              <a:rPr kumimoji="1" lang="ja-JP" altLang="en-US" dirty="0" smtClean="0"/>
              <a:t>周波数が高くなると、チューニングレートも大きくなった。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331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周波数適応範囲はモードにつき約</a:t>
            </a:r>
            <a:r>
              <a:rPr kumimoji="1" lang="en-US" altLang="ja-JP" dirty="0" smtClean="0"/>
              <a:t>5GHz</a:t>
            </a:r>
            <a:r>
              <a:rPr kumimoji="1" lang="ja-JP" altLang="en-US" dirty="0" smtClean="0"/>
              <a:t>で、全部で</a:t>
            </a:r>
            <a:r>
              <a:rPr kumimoji="1" lang="en-US" altLang="ja-JP" dirty="0" smtClean="0"/>
              <a:t>20GHz</a:t>
            </a:r>
            <a:r>
              <a:rPr kumimoji="1" lang="ja-JP" altLang="en-US" smtClean="0"/>
              <a:t>。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855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032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13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フォークト関数：ローレンツ分布とガウス分布が畳み込まれた関数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13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13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79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97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213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上記の値は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0.6GHz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の分解能を持つ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FTS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で測定した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37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(b)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のずれは、ガスセルからの放射が原因で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HEB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ミキサーの動作点がシフトしたことによって。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圧力の違いは、ガス圧力較正の誤差によって。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圧力拡がり特性は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14.8MHz/mbar (HITRAN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より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で、周波数によって大きく異なる。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379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37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37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マルチモード発振する</a:t>
            </a:r>
            <a:r>
              <a:rPr kumimoji="1" lang="en-US" altLang="ja-JP" dirty="0" smtClean="0"/>
              <a:t>QCL</a:t>
            </a:r>
            <a:r>
              <a:rPr kumimoji="1" lang="ja-JP" altLang="en-US" dirty="0" smtClean="0"/>
              <a:t>を用いて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95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モノクロメーター：入口のスリット幅は</a:t>
            </a:r>
            <a:r>
              <a:rPr kumimoji="1" lang="en-US" altLang="ja-JP" dirty="0" smtClean="0"/>
              <a:t>3mm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出口は開けている </a:t>
            </a:r>
            <a:r>
              <a:rPr kumimoji="1" lang="en-US" altLang="ja-JP" dirty="0" smtClean="0"/>
              <a:t>(17mm)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これにより、異なるモードのイメージを同時に測定できる。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the spectral resolution is approximately 10 GHz</a:t>
            </a:r>
            <a:endParaRPr lang="en-US" altLang="ja-JP" b="1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CBA9-5A08-4C30-B091-D60DB917FA8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6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C5B78-5925-4458-953C-5DE22DB70B50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462C5B78-5925-4458-953C-5DE22DB70B50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C53FBB49-643D-43FC-BC25-69C618A1DBE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280920" cy="2160240"/>
          </a:xfrm>
        </p:spPr>
        <p:txBody>
          <a:bodyPr/>
          <a:lstStyle/>
          <a:p>
            <a:r>
              <a:rPr lang="en-US" altLang="ja-JP" sz="4800" dirty="0" smtClean="0"/>
              <a:t>Spectroscopy using terahertz quantum </a:t>
            </a:r>
            <a:r>
              <a:rPr lang="en-US" altLang="ja-JP" sz="4800" dirty="0"/>
              <a:t>cascade </a:t>
            </a:r>
            <a:r>
              <a:rPr lang="en-US" altLang="ja-JP" sz="4800" dirty="0" smtClean="0"/>
              <a:t>laser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296144"/>
          </a:xfrm>
        </p:spPr>
        <p:txBody>
          <a:bodyPr/>
          <a:lstStyle/>
          <a:p>
            <a:r>
              <a:rPr kumimoji="1" lang="en-US" altLang="ja-JP" dirty="0" smtClean="0"/>
              <a:t>journal seminar</a:t>
            </a:r>
          </a:p>
          <a:p>
            <a:r>
              <a:rPr lang="en-US" altLang="ja-JP" dirty="0" smtClean="0"/>
              <a:t>2014/6/4  M2 </a:t>
            </a:r>
            <a:r>
              <a:rPr lang="ja-JP" altLang="en-US" dirty="0" smtClean="0"/>
              <a:t> </a:t>
            </a:r>
            <a:r>
              <a:rPr lang="en-US" altLang="ja-JP" dirty="0" smtClean="0"/>
              <a:t>Hayashi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074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37592"/>
            <a:ext cx="7772400" cy="587152"/>
          </a:xfrm>
        </p:spPr>
        <p:txBody>
          <a:bodyPr/>
          <a:lstStyle/>
          <a:p>
            <a:r>
              <a:rPr lang="en-US" altLang="ja-JP" dirty="0"/>
              <a:t>QCL emission frequency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40302" r="53713" b="21336"/>
          <a:stretch/>
        </p:blipFill>
        <p:spPr bwMode="auto">
          <a:xfrm>
            <a:off x="35496" y="1628800"/>
            <a:ext cx="5184576" cy="34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5004048" y="1412776"/>
            <a:ext cx="4139952" cy="51125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150 </a:t>
            </a:r>
            <a:r>
              <a:rPr lang="en-US" altLang="ja-JP" dirty="0"/>
              <a:t>MHz tuning range is shown for a </a:t>
            </a:r>
            <a:r>
              <a:rPr lang="en-US" altLang="ja-JP" dirty="0" smtClean="0"/>
              <a:t>temperature range </a:t>
            </a:r>
            <a:r>
              <a:rPr lang="en-US" altLang="ja-JP" dirty="0"/>
              <a:t>from 13.2 to 17.6 </a:t>
            </a:r>
            <a:r>
              <a:rPr lang="en-US" altLang="ja-JP" dirty="0" smtClean="0"/>
              <a:t>K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1GHz tuning range is shown for a bias </a:t>
            </a:r>
            <a:r>
              <a:rPr lang="en-US" altLang="ja-JP" dirty="0"/>
              <a:t>voltage </a:t>
            </a:r>
            <a:r>
              <a:rPr lang="en-US" altLang="ja-JP" dirty="0" smtClean="0"/>
              <a:t>range from 13.90 </a:t>
            </a:r>
            <a:r>
              <a:rPr lang="en-US" altLang="ja-JP" dirty="0"/>
              <a:t>to </a:t>
            </a:r>
            <a:r>
              <a:rPr lang="en-US" altLang="ja-JP" dirty="0" smtClean="0"/>
              <a:t>14.99V</a:t>
            </a: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ja-JP" altLang="en-US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51520" y="5171708"/>
            <a:ext cx="4536504" cy="156966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①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thermal </a:t>
            </a:r>
            <a:r>
              <a:rPr lang="en-US" altLang="ja-JP" sz="2400" b="1" dirty="0">
                <a:solidFill>
                  <a:srgbClr val="FF0000"/>
                </a:solidFill>
              </a:rPr>
              <a:t>tuning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coefficient</a:t>
            </a:r>
          </a:p>
          <a:p>
            <a:pPr algn="ctr"/>
            <a:r>
              <a:rPr lang="ja-JP" altLang="en-US" sz="2400" b="1" dirty="0" smtClean="0">
                <a:solidFill>
                  <a:srgbClr val="FF0000"/>
                </a:solidFill>
              </a:rPr>
              <a:t>→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33 MHz/K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②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electrical </a:t>
            </a:r>
            <a:r>
              <a:rPr lang="en-US" altLang="ja-JP" sz="2400" b="1" dirty="0">
                <a:solidFill>
                  <a:srgbClr val="FF0000"/>
                </a:solidFill>
              </a:rPr>
              <a:t>tuning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coefficient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→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859 MHz/V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10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65916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4016" y="1772816"/>
            <a:ext cx="8748464" cy="3816424"/>
          </a:xfrm>
        </p:spPr>
        <p:txBody>
          <a:bodyPr/>
          <a:lstStyle/>
          <a:p>
            <a:r>
              <a:rPr lang="en-US" altLang="ja-JP" dirty="0"/>
              <a:t>A</a:t>
            </a:r>
            <a:r>
              <a:rPr lang="en-US" altLang="ja-JP" dirty="0" smtClean="0"/>
              <a:t> tunable high-resolution </a:t>
            </a:r>
            <a:r>
              <a:rPr lang="en-US" altLang="ja-JP" dirty="0"/>
              <a:t>heterodyne </a:t>
            </a:r>
            <a:r>
              <a:rPr lang="en-US" altLang="ja-JP" dirty="0" smtClean="0"/>
              <a:t>spectrometer using 3.5THz-QCL is demonstrated.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/>
              <a:t>Within the entire </a:t>
            </a:r>
            <a:r>
              <a:rPr lang="en-US" altLang="ja-JP" dirty="0" smtClean="0"/>
              <a:t>frequency tuning </a:t>
            </a:r>
            <a:r>
              <a:rPr lang="en-US" altLang="ja-JP" dirty="0"/>
              <a:t>range, the measured spectra show </a:t>
            </a:r>
            <a:r>
              <a:rPr lang="en-US" altLang="ja-JP" dirty="0" smtClean="0"/>
              <a:t>excellent agreement </a:t>
            </a:r>
            <a:r>
              <a:rPr lang="en-US" altLang="ja-JP" dirty="0"/>
              <a:t>with the </a:t>
            </a:r>
            <a:r>
              <a:rPr lang="en-US" altLang="ja-JP" dirty="0" smtClean="0"/>
              <a:t>theoretical simulations</a:t>
            </a:r>
            <a:r>
              <a:rPr lang="en-US" altLang="ja-JP" dirty="0"/>
              <a:t>.</a:t>
            </a:r>
            <a:endParaRPr kumimoji="1" lang="ja-JP" altLang="en-US" dirty="0">
              <a:latin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57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264696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R. </a:t>
            </a:r>
            <a:r>
              <a:rPr lang="en-US" altLang="ja-JP" sz="3200" dirty="0" err="1" smtClean="0"/>
              <a:t>Eichholz</a:t>
            </a:r>
            <a:r>
              <a:rPr lang="en-US" altLang="ja-JP" sz="3200" dirty="0" smtClean="0"/>
              <a:t>, H</a:t>
            </a:r>
            <a:r>
              <a:rPr lang="en-US" altLang="ja-JP" sz="3200" dirty="0"/>
              <a:t>. </a:t>
            </a:r>
            <a:r>
              <a:rPr lang="en-US" altLang="ja-JP" sz="3200" dirty="0" smtClean="0"/>
              <a:t>Richter, S</a:t>
            </a:r>
            <a:r>
              <a:rPr lang="en-US" altLang="ja-JP" sz="3200" dirty="0"/>
              <a:t>. G. </a:t>
            </a:r>
            <a:r>
              <a:rPr lang="en-US" altLang="ja-JP" sz="3200" dirty="0" smtClean="0"/>
              <a:t>Pavlov, M</a:t>
            </a:r>
            <a:r>
              <a:rPr lang="en-US" altLang="ja-JP" sz="3200" dirty="0"/>
              <a:t>. </a:t>
            </a:r>
            <a:r>
              <a:rPr lang="en-US" altLang="ja-JP" sz="3200" dirty="0" err="1" smtClean="0"/>
              <a:t>Wienold</a:t>
            </a:r>
            <a:r>
              <a:rPr lang="en-US" altLang="ja-JP" sz="3200" dirty="0" smtClean="0"/>
              <a:t>,</a:t>
            </a:r>
            <a:br>
              <a:rPr lang="en-US" altLang="ja-JP" sz="3200" dirty="0" smtClean="0"/>
            </a:br>
            <a:r>
              <a:rPr lang="en-US" altLang="ja-JP" sz="3200" dirty="0" smtClean="0"/>
              <a:t>L</a:t>
            </a:r>
            <a:r>
              <a:rPr lang="en-US" altLang="ja-JP" sz="3200" dirty="0"/>
              <a:t>. </a:t>
            </a:r>
            <a:r>
              <a:rPr lang="en-US" altLang="ja-JP" sz="3200" dirty="0" err="1" smtClean="0"/>
              <a:t>Schrottke</a:t>
            </a:r>
            <a:r>
              <a:rPr lang="en-US" altLang="ja-JP" sz="3200" dirty="0" smtClean="0"/>
              <a:t>, </a:t>
            </a:r>
            <a:r>
              <a:rPr lang="en-US" altLang="ja-JP" sz="3200" dirty="0"/>
              <a:t>R. Hey</a:t>
            </a:r>
            <a:r>
              <a:rPr lang="en-US" altLang="ja-JP" sz="3200" dirty="0" smtClean="0"/>
              <a:t>, </a:t>
            </a:r>
            <a:r>
              <a:rPr lang="en-US" altLang="ja-JP" sz="3200" dirty="0"/>
              <a:t>H. T. </a:t>
            </a:r>
            <a:r>
              <a:rPr lang="en-US" altLang="ja-JP" sz="3200" dirty="0" err="1" smtClean="0"/>
              <a:t>Grahn</a:t>
            </a:r>
            <a:r>
              <a:rPr lang="en-US" altLang="ja-JP" sz="3200" dirty="0" smtClean="0"/>
              <a:t>, and </a:t>
            </a:r>
            <a:r>
              <a:rPr lang="en-US" altLang="ja-JP" sz="3200" dirty="0"/>
              <a:t>H.-W. </a:t>
            </a:r>
            <a:r>
              <a:rPr lang="en-US" altLang="ja-JP" sz="3200" dirty="0" err="1" smtClean="0"/>
              <a:t>Hubers</a:t>
            </a:r>
            <a:r>
              <a:rPr lang="en-US" altLang="ja-JP" sz="3200" dirty="0" smtClean="0"/>
              <a:t>, 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4000" dirty="0" smtClean="0"/>
              <a:t>“Multi-channel terahertz grating spectrometer with quantum-cascade laser and </a:t>
            </a:r>
            <a:r>
              <a:rPr lang="en-US" altLang="ja-JP" sz="4000" dirty="0" err="1" smtClean="0"/>
              <a:t>microbolometer</a:t>
            </a:r>
            <a:r>
              <a:rPr lang="en-US" altLang="ja-JP" sz="4000" dirty="0" smtClean="0"/>
              <a:t> array”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3200" dirty="0"/>
              <a:t>APPLIED PHYSICS LETTERS </a:t>
            </a:r>
            <a:r>
              <a:rPr lang="en-US" altLang="ja-JP" sz="3200" b="1" dirty="0"/>
              <a:t>99</a:t>
            </a:r>
            <a:r>
              <a:rPr lang="en-US" altLang="ja-JP" sz="3200" dirty="0"/>
              <a:t>, 141112 (2011)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13093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/>
          <a:lstStyle/>
          <a:p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00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dirty="0" smtClean="0"/>
              <a:t>THz-QCL is </a:t>
            </a:r>
            <a:r>
              <a:rPr lang="en-US" altLang="ja-JP" dirty="0"/>
              <a:t>very </a:t>
            </a:r>
            <a:r>
              <a:rPr lang="en-US" altLang="ja-JP" dirty="0" smtClean="0"/>
              <a:t>attractive radiation </a:t>
            </a:r>
            <a:r>
              <a:rPr lang="en-US" altLang="ja-JP" dirty="0"/>
              <a:t>sources for laser-based absorption </a:t>
            </a:r>
            <a:r>
              <a:rPr lang="en-US" altLang="ja-JP" dirty="0" smtClean="0"/>
              <a:t>spectroscopy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2000" dirty="0" smtClean="0"/>
          </a:p>
          <a:p>
            <a:r>
              <a:rPr lang="en-US" altLang="ja-JP" dirty="0"/>
              <a:t>emission is </a:t>
            </a:r>
            <a:r>
              <a:rPr lang="en-US" altLang="ja-JP" dirty="0" smtClean="0"/>
              <a:t>narrow</a:t>
            </a:r>
          </a:p>
          <a:p>
            <a:pPr marL="0" indent="0">
              <a:buNone/>
            </a:pPr>
            <a:r>
              <a:rPr lang="en-US" altLang="ja-JP" dirty="0" smtClean="0"/>
              <a:t>(less </a:t>
            </a:r>
            <a:r>
              <a:rPr lang="en-US" altLang="ja-JP" dirty="0"/>
              <a:t>than 20 kHz</a:t>
            </a:r>
            <a:r>
              <a:rPr lang="en-US" altLang="ja-JP" dirty="0" smtClean="0"/>
              <a:t>)</a:t>
            </a:r>
          </a:p>
          <a:p>
            <a:r>
              <a:rPr lang="en-US" altLang="ja-JP" dirty="0"/>
              <a:t>high output powers up to several </a:t>
            </a:r>
            <a:r>
              <a:rPr lang="en-US" altLang="ja-JP" dirty="0" smtClean="0"/>
              <a:t>tens of </a:t>
            </a:r>
            <a:r>
              <a:rPr lang="en-US" altLang="ja-JP" dirty="0" err="1" smtClean="0"/>
              <a:t>mW</a:t>
            </a:r>
            <a:endParaRPr lang="en-US" altLang="ja-JP" dirty="0"/>
          </a:p>
          <a:p>
            <a:pPr marL="0" indent="0" algn="ctr">
              <a:buNone/>
            </a:pPr>
            <a:endParaRPr lang="en-US" altLang="ja-JP" sz="900" dirty="0" smtClean="0"/>
          </a:p>
          <a:p>
            <a:pPr marL="0" indent="0" algn="ctr">
              <a:buNone/>
            </a:pPr>
            <a:r>
              <a:rPr lang="en-US" altLang="ja-JP" dirty="0" smtClean="0"/>
              <a:t>  </a:t>
            </a:r>
            <a:endParaRPr lang="en-US" altLang="ja-JP" dirty="0"/>
          </a:p>
          <a:p>
            <a:pPr marL="0" indent="0" algn="ctr">
              <a:buNone/>
            </a:pPr>
            <a:r>
              <a:rPr lang="en-US" altLang="ja-JP" dirty="0" smtClean="0"/>
              <a:t>Multi-channel THz </a:t>
            </a:r>
            <a:r>
              <a:rPr lang="en-US" altLang="ja-JP" dirty="0"/>
              <a:t>grating spectrometer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96823" y="2636912"/>
            <a:ext cx="239181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/>
              <a:t>advantage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456384" cy="221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22472" y="5157192"/>
            <a:ext cx="2302233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</a:rPr>
              <a:t>In </a:t>
            </a:r>
            <a:r>
              <a:rPr lang="en-US" altLang="ja-JP" sz="3200" dirty="0" smtClean="0">
                <a:solidFill>
                  <a:schemeClr val="bg1"/>
                </a:solidFill>
              </a:rPr>
              <a:t>this </a:t>
            </a:r>
            <a:r>
              <a:rPr lang="en-US" altLang="ja-JP" sz="3200" dirty="0">
                <a:solidFill>
                  <a:schemeClr val="bg1"/>
                </a:solidFill>
              </a:rPr>
              <a:t>letter</a:t>
            </a:r>
          </a:p>
        </p:txBody>
      </p:sp>
    </p:spTree>
    <p:extLst>
      <p:ext uri="{BB962C8B-B14F-4D97-AF65-F5344CB8AC3E}">
        <p14:creationId xmlns:p14="http://schemas.microsoft.com/office/powerpoint/2010/main" val="1904253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/>
          <p:cNvGrpSpPr/>
          <p:nvPr/>
        </p:nvGrpSpPr>
        <p:grpSpPr>
          <a:xfrm>
            <a:off x="539552" y="1041847"/>
            <a:ext cx="7920880" cy="5699521"/>
            <a:chOff x="-36512" y="1556792"/>
            <a:chExt cx="7056784" cy="5077755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776322" y="1556792"/>
              <a:ext cx="6243950" cy="5077755"/>
              <a:chOff x="3366006" y="1792083"/>
              <a:chExt cx="6243950" cy="5077755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6006" y="1792083"/>
                <a:ext cx="6243950" cy="5077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9" name="グループ化 18"/>
              <p:cNvGrpSpPr/>
              <p:nvPr/>
            </p:nvGrpSpPr>
            <p:grpSpPr>
              <a:xfrm>
                <a:off x="5650397" y="2521814"/>
                <a:ext cx="3743535" cy="707886"/>
                <a:chOff x="5650397" y="2521814"/>
                <a:chExt cx="3743535" cy="707886"/>
              </a:xfrm>
            </p:grpSpPr>
            <p:cxnSp>
              <p:nvCxnSpPr>
                <p:cNvPr id="8" name="直線矢印コネクタ 7"/>
                <p:cNvCxnSpPr/>
                <p:nvPr/>
              </p:nvCxnSpPr>
              <p:spPr bwMode="auto">
                <a:xfrm>
                  <a:off x="5650397" y="3009901"/>
                  <a:ext cx="1872208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6046441" y="2521814"/>
                  <a:ext cx="10801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000" b="1" dirty="0" smtClean="0"/>
                    <a:t>27cm</a:t>
                  </a:r>
                  <a:endParaRPr kumimoji="1" lang="ja-JP" altLang="en-US" sz="2000" b="1" dirty="0"/>
                </a:p>
              </p:txBody>
            </p: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8313812" y="2521814"/>
                  <a:ext cx="1080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000" b="1" dirty="0" smtClean="0"/>
                    <a:t>air cooled</a:t>
                  </a:r>
                  <a:endParaRPr kumimoji="1" lang="ja-JP" altLang="en-US" sz="2000" b="1" dirty="0"/>
                </a:p>
              </p:txBody>
            </p:sp>
          </p:grpSp>
        </p:grpSp>
        <p:sp>
          <p:nvSpPr>
            <p:cNvPr id="23" name="正方形/長方形 22"/>
            <p:cNvSpPr/>
            <p:nvPr/>
          </p:nvSpPr>
          <p:spPr>
            <a:xfrm>
              <a:off x="-36512" y="5025370"/>
              <a:ext cx="1416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 smtClean="0"/>
                <a:t>640×480 </a:t>
              </a:r>
              <a:r>
                <a:rPr lang="en-US" altLang="ja-JP" sz="2000" b="1" dirty="0"/>
                <a:t>pixels</a:t>
              </a:r>
              <a:endParaRPr lang="ja-JP" altLang="en-US" sz="2000" b="1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20080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Setup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5784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04664"/>
            <a:ext cx="9108504" cy="875184"/>
          </a:xfrm>
        </p:spPr>
        <p:txBody>
          <a:bodyPr/>
          <a:lstStyle/>
          <a:p>
            <a:r>
              <a:rPr lang="en-US" altLang="ja-JP" dirty="0"/>
              <a:t>The emission spectrum of the QCL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5496" y="1412776"/>
            <a:ext cx="9108504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Each image </a:t>
            </a:r>
            <a:r>
              <a:rPr lang="en-US" altLang="ja-JP" dirty="0" smtClean="0"/>
              <a:t>contains 100×500 </a:t>
            </a:r>
            <a:r>
              <a:rPr lang="en-US" altLang="ja-JP" dirty="0"/>
              <a:t>pixels of the full image of the </a:t>
            </a:r>
            <a:r>
              <a:rPr lang="en-US" altLang="ja-JP" dirty="0" err="1"/>
              <a:t>microbolometer</a:t>
            </a:r>
            <a:r>
              <a:rPr lang="en-US" altLang="ja-JP" dirty="0"/>
              <a:t> array width</a:t>
            </a: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5" t="26390" r="15360" b="42415"/>
          <a:stretch/>
        </p:blipFill>
        <p:spPr bwMode="auto">
          <a:xfrm>
            <a:off x="35496" y="2523719"/>
            <a:ext cx="6526848" cy="428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6957833" y="3140968"/>
            <a:ext cx="2222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emission power is about </a:t>
            </a:r>
            <a:r>
              <a:rPr lang="en-US" altLang="ja-JP" sz="2000" b="1" dirty="0"/>
              <a:t>0.1 </a:t>
            </a:r>
            <a:r>
              <a:rPr lang="en-US" altLang="ja-JP" sz="2000" b="1" dirty="0" err="1" smtClean="0"/>
              <a:t>mW</a:t>
            </a:r>
            <a:endParaRPr lang="en-US" altLang="ja-JP" sz="2000" b="1" dirty="0"/>
          </a:p>
        </p:txBody>
      </p:sp>
      <p:cxnSp>
        <p:nvCxnSpPr>
          <p:cNvPr id="12" name="直線矢印コネクタ 11"/>
          <p:cNvCxnSpPr/>
          <p:nvPr/>
        </p:nvCxnSpPr>
        <p:spPr bwMode="auto">
          <a:xfrm>
            <a:off x="6480212" y="3494911"/>
            <a:ext cx="324036" cy="0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矢印コネクタ 15"/>
          <p:cNvCxnSpPr/>
          <p:nvPr/>
        </p:nvCxnSpPr>
        <p:spPr bwMode="auto">
          <a:xfrm>
            <a:off x="6551644" y="4437112"/>
            <a:ext cx="324036" cy="360040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矢印コネクタ 17"/>
          <p:cNvCxnSpPr/>
          <p:nvPr/>
        </p:nvCxnSpPr>
        <p:spPr bwMode="auto">
          <a:xfrm flipV="1">
            <a:off x="6551644" y="5085184"/>
            <a:ext cx="324036" cy="348270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正方形/長方形 23"/>
          <p:cNvSpPr/>
          <p:nvPr/>
        </p:nvSpPr>
        <p:spPr>
          <a:xfrm>
            <a:off x="6957832" y="4616630"/>
            <a:ext cx="2222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emission power is about 0.3 </a:t>
            </a:r>
            <a:r>
              <a:rPr lang="en-US" altLang="ja-JP" sz="2000" b="1" dirty="0" err="1" smtClean="0"/>
              <a:t>mW</a:t>
            </a:r>
            <a:endParaRPr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834161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803176"/>
          </a:xfrm>
        </p:spPr>
        <p:txBody>
          <a:bodyPr/>
          <a:lstStyle/>
          <a:p>
            <a:r>
              <a:rPr lang="en-US" altLang="ja-JP" dirty="0" smtClean="0"/>
              <a:t>Spectrum </a:t>
            </a:r>
            <a:r>
              <a:rPr lang="en-US" altLang="ja-JP" dirty="0"/>
              <a:t>of CH</a:t>
            </a:r>
            <a:r>
              <a:rPr lang="en-US" altLang="ja-JP" baseline="-25000" dirty="0"/>
              <a:t>3</a:t>
            </a:r>
            <a:r>
              <a:rPr lang="en-US" altLang="ja-JP" dirty="0"/>
              <a:t>OH at 1 </a:t>
            </a:r>
            <a:r>
              <a:rPr lang="en-US" altLang="ja-JP" dirty="0" err="1"/>
              <a:t>hPa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220072" y="2276872"/>
            <a:ext cx="3672408" cy="40324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9" t="15292" r="51340" b="11890"/>
          <a:stretch/>
        </p:blipFill>
        <p:spPr bwMode="auto">
          <a:xfrm>
            <a:off x="35496" y="1067694"/>
            <a:ext cx="4536504" cy="582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355976" y="1484784"/>
            <a:ext cx="4824536" cy="48965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The numbers given next to </a:t>
            </a:r>
            <a:r>
              <a:rPr lang="en-US" altLang="ja-JP" dirty="0" smtClean="0"/>
              <a:t>each absorption </a:t>
            </a:r>
            <a:r>
              <a:rPr lang="en-US" altLang="ja-JP" dirty="0"/>
              <a:t>line are the SNR</a:t>
            </a: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/>
              <a:t>T</a:t>
            </a:r>
            <a:r>
              <a:rPr lang="en-US" altLang="ja-JP" dirty="0" smtClean="0"/>
              <a:t>he poor</a:t>
            </a:r>
            <a:r>
              <a:rPr lang="ja-JP" altLang="en-US" dirty="0"/>
              <a:t> </a:t>
            </a:r>
            <a:r>
              <a:rPr lang="en-US" altLang="ja-JP" dirty="0" smtClean="0"/>
              <a:t>SNR </a:t>
            </a:r>
            <a:r>
              <a:rPr lang="en-US" altLang="ja-JP" dirty="0"/>
              <a:t>in the spectrum of mode 3 is caused by the rather </a:t>
            </a:r>
            <a:r>
              <a:rPr lang="en-US" altLang="ja-JP" dirty="0" smtClean="0"/>
              <a:t>small available </a:t>
            </a:r>
            <a:r>
              <a:rPr lang="en-US" altLang="ja-JP" dirty="0"/>
              <a:t>laser </a:t>
            </a:r>
            <a:r>
              <a:rPr lang="en-US" altLang="ja-JP" dirty="0" smtClean="0"/>
              <a:t>power</a:t>
            </a: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96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476672"/>
            <a:ext cx="9036496" cy="1224136"/>
          </a:xfrm>
        </p:spPr>
        <p:txBody>
          <a:bodyPr/>
          <a:lstStyle/>
          <a:p>
            <a:r>
              <a:rPr lang="en-US" altLang="ja-JP" dirty="0"/>
              <a:t>Frequency tuning of the emission modes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5076056" y="1844824"/>
            <a:ext cx="4032448" cy="3744416"/>
          </a:xfrm>
        </p:spPr>
        <p:txBody>
          <a:bodyPr/>
          <a:lstStyle/>
          <a:p>
            <a:r>
              <a:rPr lang="en-US" altLang="ja-JP" dirty="0" smtClean="0"/>
              <a:t>The straight </a:t>
            </a:r>
            <a:r>
              <a:rPr lang="en-US" altLang="ja-JP" dirty="0"/>
              <a:t>lines are linear fits to the data </a:t>
            </a:r>
            <a:r>
              <a:rPr lang="en-US" altLang="ja-JP" dirty="0" smtClean="0"/>
              <a:t>points</a:t>
            </a:r>
          </a:p>
          <a:p>
            <a:endParaRPr lang="en-US" altLang="ja-JP" dirty="0"/>
          </a:p>
          <a:p>
            <a:r>
              <a:rPr lang="en-US" altLang="ja-JP" dirty="0" smtClean="0"/>
              <a:t>It varies </a:t>
            </a:r>
            <a:r>
              <a:rPr lang="en-US" altLang="ja-JP" dirty="0"/>
              <a:t>between 12 and 31 MHz/mA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9" t="28289" r="18371" b="41537"/>
          <a:stretch/>
        </p:blipFill>
        <p:spPr bwMode="auto">
          <a:xfrm>
            <a:off x="0" y="1772816"/>
            <a:ext cx="5139559" cy="353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899592" y="5356373"/>
            <a:ext cx="7272808" cy="1384995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The measured FWHM of the absorption </a:t>
            </a:r>
            <a:r>
              <a:rPr lang="en-US" altLang="ja-JP" sz="2800" dirty="0" smtClean="0">
                <a:solidFill>
                  <a:srgbClr val="FF0000"/>
                </a:solidFill>
              </a:rPr>
              <a:t>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rgbClr val="FF0000"/>
                </a:solidFill>
              </a:rPr>
              <a:t>about </a:t>
            </a:r>
            <a:r>
              <a:rPr lang="en-US" altLang="ja-JP" sz="2800" dirty="0">
                <a:solidFill>
                  <a:srgbClr val="FF0000"/>
                </a:solidFill>
              </a:rPr>
              <a:t>30 MHz </a:t>
            </a:r>
            <a:r>
              <a:rPr lang="en-US" altLang="ja-JP" sz="2800" dirty="0" smtClean="0">
                <a:solidFill>
                  <a:srgbClr val="FF0000"/>
                </a:solidFill>
              </a:rPr>
              <a:t>at 3.363 THz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rgbClr val="FF0000"/>
                </a:solidFill>
              </a:rPr>
              <a:t>about </a:t>
            </a:r>
            <a:r>
              <a:rPr lang="en-US" altLang="ja-JP" sz="2800" dirty="0">
                <a:solidFill>
                  <a:srgbClr val="FF0000"/>
                </a:solidFill>
              </a:rPr>
              <a:t>100 MHz </a:t>
            </a:r>
            <a:r>
              <a:rPr lang="en-US" altLang="ja-JP" sz="2800" dirty="0" smtClean="0">
                <a:solidFill>
                  <a:srgbClr val="FF0000"/>
                </a:solidFill>
              </a:rPr>
              <a:t>at </a:t>
            </a:r>
            <a:r>
              <a:rPr lang="en-US" altLang="ja-JP" sz="2800" dirty="0">
                <a:solidFill>
                  <a:srgbClr val="FF0000"/>
                </a:solidFill>
              </a:rPr>
              <a:t>3.459 </a:t>
            </a:r>
            <a:r>
              <a:rPr lang="en-US" altLang="ja-JP" sz="2800" dirty="0" smtClean="0">
                <a:solidFill>
                  <a:srgbClr val="FF0000"/>
                </a:solidFill>
              </a:rPr>
              <a:t>THz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11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968552"/>
          </a:xfrm>
        </p:spPr>
        <p:txBody>
          <a:bodyPr/>
          <a:lstStyle/>
          <a:p>
            <a:r>
              <a:rPr lang="en-US" altLang="ja-JP" dirty="0" smtClean="0"/>
              <a:t>A </a:t>
            </a:r>
            <a:r>
              <a:rPr lang="en-US" altLang="ja-JP" dirty="0"/>
              <a:t>broadband </a:t>
            </a:r>
            <a:r>
              <a:rPr lang="en-US" altLang="ja-JP" dirty="0" smtClean="0"/>
              <a:t>THz spectrometer based </a:t>
            </a:r>
            <a:r>
              <a:rPr lang="en-US" altLang="ja-JP" dirty="0"/>
              <a:t>on a </a:t>
            </a:r>
            <a:r>
              <a:rPr lang="en-US" altLang="ja-JP" dirty="0" smtClean="0"/>
              <a:t>THz QCL is demonstrated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 smtClean="0"/>
              <a:t>By using more </a:t>
            </a:r>
            <a:r>
              <a:rPr lang="en-US" altLang="ja-JP" dirty="0"/>
              <a:t>sensitive detector </a:t>
            </a:r>
            <a:r>
              <a:rPr lang="en-US" altLang="ja-JP" dirty="0" smtClean="0"/>
              <a:t>array, SNR is improved</a:t>
            </a:r>
          </a:p>
          <a:p>
            <a:r>
              <a:rPr lang="en-US" altLang="ja-JP" dirty="0"/>
              <a:t>By using more </a:t>
            </a:r>
            <a:r>
              <a:rPr lang="en-US" altLang="ja-JP" dirty="0" smtClean="0"/>
              <a:t>precise reference </a:t>
            </a:r>
            <a:r>
              <a:rPr lang="en-US" altLang="ja-JP" dirty="0"/>
              <a:t>data, it is possible to significantly improve </a:t>
            </a:r>
            <a:r>
              <a:rPr lang="en-US" altLang="ja-JP" dirty="0" smtClean="0"/>
              <a:t>the accuracy</a:t>
            </a:r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323528" y="3388911"/>
            <a:ext cx="4261103" cy="58477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Several improvements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6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12776"/>
            <a:ext cx="9144000" cy="4907632"/>
          </a:xfrm>
        </p:spPr>
        <p:txBody>
          <a:bodyPr/>
          <a:lstStyle/>
          <a:p>
            <a:pPr indent="-457200"/>
            <a:r>
              <a:rPr lang="it-IT" altLang="ja-JP" sz="3200" dirty="0" smtClean="0"/>
              <a:t>S. Bartalini, L. Consolino, P. Cancio,</a:t>
            </a:r>
            <a:br>
              <a:rPr lang="it-IT" altLang="ja-JP" sz="3200" dirty="0" smtClean="0"/>
            </a:br>
            <a:r>
              <a:rPr lang="it-IT" altLang="ja-JP" sz="3200" dirty="0" smtClean="0"/>
              <a:t>and P. De Natale,</a:t>
            </a:r>
            <a:r>
              <a:rPr lang="it-IT" altLang="ja-JP" sz="2800" dirty="0" smtClean="0"/>
              <a:t/>
            </a:r>
            <a:br>
              <a:rPr lang="it-IT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dirty="0"/>
              <a:t>” Frequency-Comb-Assisted Terahertz Quantum Cascade Laser </a:t>
            </a:r>
            <a:r>
              <a:rPr lang="en-US" altLang="ja-JP" dirty="0" smtClean="0"/>
              <a:t>Spectroscopy”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3200" dirty="0"/>
              <a:t>PHYSICAL REVIEW </a:t>
            </a:r>
            <a:r>
              <a:rPr lang="en-US" altLang="ja-JP" sz="3200" dirty="0" smtClean="0"/>
              <a:t>X </a:t>
            </a:r>
            <a:r>
              <a:rPr lang="en-US" altLang="ja-JP" sz="3200" b="1" dirty="0"/>
              <a:t>4</a:t>
            </a:r>
            <a:r>
              <a:rPr lang="en-US" altLang="ja-JP" sz="3200" dirty="0"/>
              <a:t>, 021006 (2014)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80157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799" y="476672"/>
            <a:ext cx="7772400" cy="659160"/>
          </a:xfrm>
        </p:spPr>
        <p:txBody>
          <a:bodyPr/>
          <a:lstStyle/>
          <a:p>
            <a:r>
              <a:rPr lang="en-US" altLang="ja-JP" dirty="0" smtClean="0"/>
              <a:t>THz-QCL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11560" y="3645024"/>
            <a:ext cx="11161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ja-JP" alt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479634" y="2967335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ja-JP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下矢印 5"/>
          <p:cNvSpPr/>
          <p:nvPr/>
        </p:nvSpPr>
        <p:spPr bwMode="auto">
          <a:xfrm>
            <a:off x="1727684" y="5091070"/>
            <a:ext cx="864096" cy="576064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269630"/>
            <a:ext cx="3600400" cy="359953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Advantage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  <a:p>
            <a:r>
              <a:rPr lang="en-US" altLang="ja-JP" dirty="0"/>
              <a:t>c</a:t>
            </a:r>
            <a:r>
              <a:rPr lang="en-US" altLang="ja-JP" dirty="0" smtClean="0"/>
              <a:t>ompact</a:t>
            </a:r>
          </a:p>
          <a:p>
            <a:r>
              <a:rPr lang="en-US" altLang="ja-JP" dirty="0"/>
              <a:t>h</a:t>
            </a:r>
            <a:r>
              <a:rPr lang="en-US" altLang="ja-JP" dirty="0" smtClean="0"/>
              <a:t>igh power </a:t>
            </a:r>
          </a:p>
          <a:p>
            <a:pPr marL="0" indent="0" algn="ctr">
              <a:buNone/>
            </a:pPr>
            <a:r>
              <a:rPr lang="en-US" altLang="ja-JP" dirty="0" smtClean="0"/>
              <a:t>(several </a:t>
            </a:r>
            <a:r>
              <a:rPr lang="en-US" altLang="ja-JP" dirty="0" err="1" smtClean="0"/>
              <a:t>mW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narrow </a:t>
            </a:r>
            <a:r>
              <a:rPr lang="en-US" altLang="ja-JP" dirty="0" err="1" smtClean="0"/>
              <a:t>linewidth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en-US" altLang="ja-JP" dirty="0" smtClean="0"/>
              <a:t>(~10kHz)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53662" y="5661248"/>
            <a:ext cx="8466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/>
              <a:t>It is expected as an imaging light source and gas </a:t>
            </a:r>
            <a:r>
              <a:rPr lang="en-US" altLang="ja-JP" sz="3200" dirty="0" smtClean="0"/>
              <a:t>spectroscopy!!</a:t>
            </a:r>
            <a:endParaRPr lang="ja-JP" altLang="en-US" sz="32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381232" y="3429000"/>
            <a:ext cx="2866146" cy="2251523"/>
            <a:chOff x="5436096" y="3699842"/>
            <a:chExt cx="3063787" cy="240678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83" t="14655" r="13243" b="31034"/>
            <a:stretch/>
          </p:blipFill>
          <p:spPr bwMode="auto">
            <a:xfrm>
              <a:off x="5520752" y="3699842"/>
              <a:ext cx="2979131" cy="2346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5436096" y="5508521"/>
              <a:ext cx="1444973" cy="5593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dirty="0"/>
                <a:t>Electron-injection layer</a:t>
              </a:r>
              <a:endParaRPr lang="ja-JP" altLang="en-US" sz="1400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732241" y="5777623"/>
              <a:ext cx="1613695" cy="329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dirty="0" smtClean="0"/>
                <a:t>Emitting </a:t>
              </a:r>
              <a:r>
                <a:rPr lang="en-US" altLang="ja-JP" sz="1400" dirty="0"/>
                <a:t>layer</a:t>
              </a:r>
              <a:endParaRPr lang="ja-JP" altLang="en-US" sz="1400"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64" y="1194128"/>
            <a:ext cx="3935184" cy="251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59" y="3848020"/>
            <a:ext cx="3672408" cy="178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直線矢印コネクタ 11"/>
          <p:cNvCxnSpPr/>
          <p:nvPr/>
        </p:nvCxnSpPr>
        <p:spPr bwMode="auto">
          <a:xfrm flipH="1">
            <a:off x="6804248" y="3645024"/>
            <a:ext cx="864096" cy="504056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0247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659160"/>
          </a:xfrm>
        </p:spPr>
        <p:txBody>
          <a:bodyPr/>
          <a:lstStyle/>
          <a:p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057" y="1309054"/>
            <a:ext cx="5376039" cy="60777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altLang="ja-JP" dirty="0" smtClean="0"/>
              <a:t>THz molecular </a:t>
            </a:r>
            <a:r>
              <a:rPr lang="en-US" altLang="ja-JP" dirty="0"/>
              <a:t>spectroscopy</a:t>
            </a:r>
            <a:endParaRPr kumimoji="1"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107504" y="3564305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free-running</a:t>
            </a:r>
            <a:r>
              <a:rPr lang="en-US" altLang="ja-JP" sz="3200" dirty="0"/>
              <a:t> </a:t>
            </a:r>
            <a:r>
              <a:rPr lang="en-US" altLang="ja-JP" sz="3200" dirty="0" err="1" smtClean="0"/>
              <a:t>linewidth</a:t>
            </a:r>
            <a:r>
              <a:rPr lang="en-US" altLang="ja-JP" sz="3200" dirty="0" smtClean="0"/>
              <a:t> is about 1MHz</a:t>
            </a:r>
            <a:endParaRPr lang="ja-JP" altLang="en-US" sz="3200" dirty="0"/>
          </a:p>
        </p:txBody>
      </p:sp>
      <p:sp>
        <p:nvSpPr>
          <p:cNvPr id="5" name="正方形/長方形 4"/>
          <p:cNvSpPr/>
          <p:nvPr/>
        </p:nvSpPr>
        <p:spPr>
          <a:xfrm>
            <a:off x="276080" y="2915845"/>
            <a:ext cx="181575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/>
              <a:t>problem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76080" y="5171708"/>
            <a:ext cx="8688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a reduction </a:t>
            </a:r>
            <a:r>
              <a:rPr lang="en-US" altLang="ja-JP" sz="3200" dirty="0"/>
              <a:t>of QCLs frequency fluctuations down to </a:t>
            </a:r>
            <a:r>
              <a:rPr lang="en-US" altLang="ja-JP" sz="3200" dirty="0" smtClean="0"/>
              <a:t>the quantum limit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/>
              <a:t>control on their absolute </a:t>
            </a:r>
            <a:r>
              <a:rPr lang="en-US" altLang="ja-JP" sz="3200" dirty="0" smtClean="0"/>
              <a:t>emission frequency</a:t>
            </a:r>
            <a:endParaRPr lang="ja-JP" altLang="en-US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276080" y="4428401"/>
            <a:ext cx="2302233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</a:rPr>
              <a:t>In </a:t>
            </a:r>
            <a:r>
              <a:rPr lang="en-US" altLang="ja-JP" sz="3200" dirty="0" smtClean="0">
                <a:solidFill>
                  <a:schemeClr val="bg1"/>
                </a:solidFill>
              </a:rPr>
              <a:t>this </a:t>
            </a:r>
            <a:r>
              <a:rPr lang="en-US" altLang="ja-JP" sz="3200" dirty="0">
                <a:solidFill>
                  <a:schemeClr val="bg1"/>
                </a:solidFill>
              </a:rPr>
              <a:t>letter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059832" y="4428400"/>
            <a:ext cx="3600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 smtClean="0">
                <a:solidFill>
                  <a:srgbClr val="002060"/>
                </a:solidFill>
              </a:rPr>
              <a:t>→ </a:t>
            </a:r>
            <a:r>
              <a:rPr lang="en-US" altLang="ja-JP" sz="3200" b="1" dirty="0" smtClean="0">
                <a:solidFill>
                  <a:srgbClr val="002060"/>
                </a:solidFill>
              </a:rPr>
              <a:t>using THz </a:t>
            </a:r>
            <a:r>
              <a:rPr lang="en-US" altLang="ja-JP" sz="3200" b="1" dirty="0">
                <a:solidFill>
                  <a:srgbClr val="002060"/>
                </a:solidFill>
              </a:rPr>
              <a:t>FCS</a:t>
            </a:r>
            <a:endParaRPr lang="ja-JP" altLang="en-US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117" y="1254492"/>
            <a:ext cx="36083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062383" y="2117010"/>
            <a:ext cx="3365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/>
              <a:t>THz QCL source</a:t>
            </a:r>
            <a:endParaRPr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2456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65584"/>
            <a:ext cx="7772400" cy="659160"/>
          </a:xfrm>
        </p:spPr>
        <p:txBody>
          <a:bodyPr/>
          <a:lstStyle/>
          <a:p>
            <a:r>
              <a:rPr kumimoji="1" lang="en-US" altLang="ja-JP" dirty="0" smtClean="0"/>
              <a:t>Set up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932040" y="1694736"/>
            <a:ext cx="4032448" cy="50405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8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7"/>
            <a:ext cx="5256584" cy="503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184576" y="1484784"/>
            <a:ext cx="3923928" cy="4176464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QCL2.5THz</a:t>
            </a:r>
          </a:p>
          <a:p>
            <a:pPr marL="0" indent="0">
              <a:buNone/>
            </a:pPr>
            <a:r>
              <a:rPr lang="en-US" altLang="ja-JP" dirty="0" smtClean="0"/>
              <a:t>T=~47.5K</a:t>
            </a:r>
          </a:p>
          <a:p>
            <a:pPr marL="0" indent="0">
              <a:buNone/>
            </a:pPr>
            <a:r>
              <a:rPr lang="en-US" altLang="ja-JP" dirty="0" smtClean="0"/>
              <a:t>I=430mA</a:t>
            </a:r>
            <a:r>
              <a:rPr lang="ja-JP" altLang="en-US" dirty="0" smtClean="0"/>
              <a:t>→</a:t>
            </a:r>
            <a:r>
              <a:rPr lang="en-US" altLang="ja-JP" dirty="0" smtClean="0"/>
              <a:t>P=~1mW</a:t>
            </a:r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err="1" smtClean="0"/>
              <a:t>Ti:S</a:t>
            </a:r>
            <a:r>
              <a:rPr lang="en-US" altLang="ja-JP" dirty="0" smtClean="0"/>
              <a:t> laser</a:t>
            </a:r>
          </a:p>
          <a:p>
            <a:pPr marL="0" indent="0">
              <a:buNone/>
            </a:pPr>
            <a:r>
              <a:rPr lang="en-US" altLang="ja-JP" dirty="0" err="1" smtClean="0"/>
              <a:t>frep</a:t>
            </a:r>
            <a:r>
              <a:rPr lang="en-US" altLang="ja-JP" dirty="0" smtClean="0"/>
              <a:t>=77.5MHz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1456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537592"/>
            <a:ext cx="7772400" cy="587152"/>
          </a:xfrm>
        </p:spPr>
        <p:txBody>
          <a:bodyPr/>
          <a:lstStyle/>
          <a:p>
            <a:r>
              <a:rPr lang="en-US" altLang="ja-JP" dirty="0"/>
              <a:t>Spectroscopic signal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932040" y="1484784"/>
            <a:ext cx="4104456" cy="5112568"/>
          </a:xfrm>
        </p:spPr>
        <p:txBody>
          <a:bodyPr/>
          <a:lstStyle/>
          <a:p>
            <a:r>
              <a:rPr lang="en-US" altLang="ja-JP" dirty="0" smtClean="0"/>
              <a:t>Tuning </a:t>
            </a:r>
            <a:r>
              <a:rPr lang="en-US" altLang="ja-JP" dirty="0" err="1"/>
              <a:t>f</a:t>
            </a:r>
            <a:r>
              <a:rPr lang="en-US" altLang="ja-JP" baseline="-25000" dirty="0" err="1"/>
              <a:t>rep</a:t>
            </a:r>
            <a:r>
              <a:rPr lang="en-US" altLang="ja-JP" dirty="0"/>
              <a:t> of about 5 </a:t>
            </a:r>
            <a:r>
              <a:rPr lang="en-US" altLang="ja-JP" dirty="0" smtClean="0"/>
              <a:t>kHz, with </a:t>
            </a:r>
            <a:r>
              <a:rPr lang="en-US" altLang="ja-JP" dirty="0"/>
              <a:t>a </a:t>
            </a:r>
            <a:r>
              <a:rPr lang="en-US" altLang="ja-JP" dirty="0" smtClean="0"/>
              <a:t>1Hz step</a:t>
            </a:r>
          </a:p>
          <a:p>
            <a:endParaRPr lang="en-US" altLang="ja-JP" dirty="0"/>
          </a:p>
          <a:p>
            <a:r>
              <a:rPr lang="en-US" altLang="ja-JP" dirty="0"/>
              <a:t>The </a:t>
            </a:r>
            <a:r>
              <a:rPr lang="en-US" altLang="ja-JP" dirty="0" smtClean="0"/>
              <a:t>170MHz-wide</a:t>
            </a:r>
            <a:r>
              <a:rPr lang="en-US" altLang="ja-JP" dirty="0"/>
              <a:t> </a:t>
            </a:r>
            <a:r>
              <a:rPr lang="en-US" altLang="ja-JP" dirty="0" smtClean="0"/>
              <a:t>frequency scan with 33kHz steps in QCL</a:t>
            </a:r>
          </a:p>
          <a:p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62620"/>
            <a:ext cx="4824536" cy="371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下矢印 4"/>
          <p:cNvSpPr/>
          <p:nvPr/>
        </p:nvSpPr>
        <p:spPr bwMode="auto">
          <a:xfrm>
            <a:off x="6620677" y="2924944"/>
            <a:ext cx="720080" cy="5378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0700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995935" y="620688"/>
            <a:ext cx="5328593" cy="288032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(a) Experimental </a:t>
            </a:r>
            <a:r>
              <a:rPr lang="en-US" altLang="ja-JP" dirty="0"/>
              <a:t>absorption profile (blue dots) </a:t>
            </a:r>
            <a:r>
              <a:rPr lang="en-US" altLang="ja-JP" dirty="0" smtClean="0"/>
              <a:t>and Voigt </a:t>
            </a:r>
            <a:r>
              <a:rPr lang="en-US" altLang="ja-JP" dirty="0"/>
              <a:t>function </a:t>
            </a:r>
            <a:r>
              <a:rPr lang="en-US" altLang="ja-JP" dirty="0" smtClean="0"/>
              <a:t>fit (red line)</a:t>
            </a:r>
          </a:p>
          <a:p>
            <a:endParaRPr lang="en-US" altLang="ja-JP" sz="1200" dirty="0"/>
          </a:p>
          <a:p>
            <a:r>
              <a:rPr lang="en-US" altLang="ja-JP" dirty="0" smtClean="0"/>
              <a:t>SNR is higher </a:t>
            </a:r>
            <a:r>
              <a:rPr lang="en-US" altLang="ja-JP" dirty="0"/>
              <a:t>than </a:t>
            </a:r>
            <a:r>
              <a:rPr lang="en-US" altLang="ja-JP" dirty="0" smtClean="0"/>
              <a:t>200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7" t="15343" r="20327" b="46047"/>
          <a:stretch/>
        </p:blipFill>
        <p:spPr bwMode="auto">
          <a:xfrm>
            <a:off x="35496" y="485321"/>
            <a:ext cx="3983272" cy="323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0" t="54251" r="20645" b="8564"/>
          <a:stretch/>
        </p:blipFill>
        <p:spPr bwMode="auto">
          <a:xfrm>
            <a:off x="12665" y="3717033"/>
            <a:ext cx="4136883" cy="3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211960" y="3161288"/>
            <a:ext cx="47525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/>
              <a:t>(b) Dependence </a:t>
            </a:r>
            <a:r>
              <a:rPr lang="en-US" altLang="ja-JP" sz="3200" dirty="0"/>
              <a:t>of the </a:t>
            </a:r>
            <a:r>
              <a:rPr lang="en-US" altLang="ja-JP" sz="3200" dirty="0" smtClean="0"/>
              <a:t>center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frequency </a:t>
            </a:r>
            <a:r>
              <a:rPr lang="en-US" altLang="ja-JP" sz="3200" dirty="0"/>
              <a:t>on gas </a:t>
            </a:r>
            <a:r>
              <a:rPr lang="en-US" altLang="ja-JP" sz="3200" dirty="0" smtClean="0"/>
              <a:t>pressure</a:t>
            </a:r>
          </a:p>
          <a:p>
            <a:endParaRPr lang="en-US" altLang="ja-JP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pressure </a:t>
            </a:r>
            <a:r>
              <a:rPr lang="en-US" altLang="ja-JP" sz="3200" dirty="0"/>
              <a:t>shift is </a:t>
            </a:r>
            <a:r>
              <a:rPr lang="en-US" altLang="ja-JP" sz="3200" dirty="0" smtClean="0"/>
              <a:t>about 240 </a:t>
            </a:r>
            <a:r>
              <a:rPr lang="en-US" altLang="ja-JP" sz="3200" dirty="0"/>
              <a:t>kHz/mbar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altLang="ja-JP" sz="3200" dirty="0" smtClean="0"/>
              <a:t>ν</a:t>
            </a:r>
            <a:r>
              <a:rPr lang="en-US" altLang="ja-JP" sz="3200" baseline="-25000" dirty="0"/>
              <a:t>c0</a:t>
            </a:r>
            <a:r>
              <a:rPr lang="en-US" altLang="ja-JP" sz="3200" dirty="0"/>
              <a:t>=2553830.766(10) </a:t>
            </a:r>
            <a:r>
              <a:rPr lang="en-US" altLang="ja-JP" sz="3200" dirty="0" smtClean="0"/>
              <a:t>MHz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188523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92" y="548680"/>
            <a:ext cx="9005503" cy="1080120"/>
          </a:xfrm>
        </p:spPr>
        <p:txBody>
          <a:bodyPr/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omparison of absolute frequency with </a:t>
            </a:r>
            <a:r>
              <a:rPr lang="en-US" altLang="ja-JP" dirty="0"/>
              <a:t>the previous </a:t>
            </a:r>
            <a:r>
              <a:rPr lang="en-US" altLang="ja-JP" dirty="0" smtClean="0"/>
              <a:t>measurements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07504" y="5373216"/>
            <a:ext cx="8928992" cy="1296144"/>
          </a:xfrm>
        </p:spPr>
        <p:txBody>
          <a:bodyPr/>
          <a:lstStyle/>
          <a:p>
            <a:r>
              <a:rPr lang="en-US" altLang="ja-JP" dirty="0"/>
              <a:t>relative </a:t>
            </a:r>
            <a:r>
              <a:rPr lang="en-US" altLang="ja-JP" dirty="0" smtClean="0"/>
              <a:t>uncertainty : 4×10</a:t>
            </a:r>
            <a:r>
              <a:rPr lang="en-US" altLang="ja-JP" baseline="30000" dirty="0" smtClean="0"/>
              <a:t>-9</a:t>
            </a:r>
          </a:p>
          <a:p>
            <a:r>
              <a:rPr lang="en-US" altLang="ja-JP" dirty="0" smtClean="0"/>
              <a:t>limited by SN ratio and Doppler-limited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" y="1916832"/>
            <a:ext cx="9119462" cy="315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698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72008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2160240"/>
          </a:xfrm>
        </p:spPr>
        <p:txBody>
          <a:bodyPr/>
          <a:lstStyle/>
          <a:p>
            <a:r>
              <a:rPr lang="en-US" altLang="ja-JP" dirty="0"/>
              <a:t>The combination of THz </a:t>
            </a:r>
            <a:r>
              <a:rPr lang="en-US" altLang="ja-JP" dirty="0" smtClean="0"/>
              <a:t>comb with the frequency </a:t>
            </a:r>
            <a:r>
              <a:rPr lang="en-US" altLang="ja-JP" dirty="0"/>
              <a:t>stability and </a:t>
            </a:r>
            <a:r>
              <a:rPr lang="en-US" altLang="ja-JP" dirty="0" err="1"/>
              <a:t>mW</a:t>
            </a:r>
            <a:r>
              <a:rPr lang="en-US" altLang="ja-JP" dirty="0"/>
              <a:t>-level power of the THz-QCL allows us to achieve </a:t>
            </a:r>
            <a:r>
              <a:rPr lang="en-US" altLang="ja-JP" dirty="0" smtClean="0"/>
              <a:t>an unprecedented precision</a:t>
            </a:r>
            <a:endParaRPr lang="en-US" altLang="ja-JP" sz="1600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79512" y="4365104"/>
            <a:ext cx="8784976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buNone/>
            </a:pPr>
            <a:r>
              <a:rPr lang="en-US" altLang="ja-JP" sz="2800" kern="0" dirty="0"/>
              <a:t>This first demonstration paves the way to new scenarios for a number of different fields, including novel THz-based </a:t>
            </a:r>
            <a:r>
              <a:rPr lang="en-US" altLang="ja-JP" sz="2800" kern="0" dirty="0" smtClean="0"/>
              <a:t>astronomy, </a:t>
            </a:r>
            <a:r>
              <a:rPr lang="en-US" altLang="ja-JP" sz="2800" kern="0" dirty="0"/>
              <a:t>high-precision trace-gas </a:t>
            </a:r>
            <a:r>
              <a:rPr lang="en-US" altLang="ja-JP" sz="2800" kern="0" dirty="0" smtClean="0"/>
              <a:t>sensing, </a:t>
            </a:r>
            <a:r>
              <a:rPr lang="en-US" altLang="ja-JP" sz="2800" kern="0" dirty="0"/>
              <a:t>and cold-molecule physics </a:t>
            </a:r>
            <a:endParaRPr lang="en-US" altLang="ja-JP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890385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37592"/>
            <a:ext cx="7772400" cy="731168"/>
          </a:xfrm>
        </p:spPr>
        <p:txBody>
          <a:bodyPr/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981200"/>
            <a:ext cx="8496944" cy="4114800"/>
          </a:xfrm>
        </p:spPr>
        <p:txBody>
          <a:bodyPr/>
          <a:lstStyle/>
          <a:p>
            <a:r>
              <a:rPr lang="en-US" altLang="ja-JP" sz="4000" dirty="0"/>
              <a:t>THz-QCL is very attractive radiation sources </a:t>
            </a:r>
            <a:r>
              <a:rPr lang="en-US" altLang="ja-JP" sz="4000" dirty="0" smtClean="0"/>
              <a:t>for spectroscopy</a:t>
            </a:r>
          </a:p>
          <a:p>
            <a:endParaRPr lang="en-US" altLang="ja-JP" sz="4000" dirty="0"/>
          </a:p>
          <a:p>
            <a:r>
              <a:rPr lang="en-US" altLang="ja-JP" sz="4000" dirty="0"/>
              <a:t>Various applications using THz-QCL is expected</a:t>
            </a:r>
            <a:endParaRPr lang="en-US" altLang="ja-JP" sz="4000" dirty="0" smtClean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1217686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967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03176"/>
          </a:xfrm>
        </p:spPr>
        <p:txBody>
          <a:bodyPr/>
          <a:lstStyle/>
          <a:p>
            <a:r>
              <a:rPr kumimoji="1" lang="en-US" altLang="ja-JP" dirty="0" smtClean="0"/>
              <a:t>Determine the THz-QCL frequency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1" t="26182" r="21350" b="66155"/>
          <a:stretch/>
        </p:blipFill>
        <p:spPr bwMode="auto">
          <a:xfrm>
            <a:off x="2123728" y="1978390"/>
            <a:ext cx="4573069" cy="130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2" t="37608" r="22858" b="52910"/>
          <a:stretch/>
        </p:blipFill>
        <p:spPr bwMode="auto">
          <a:xfrm>
            <a:off x="2915816" y="3861048"/>
            <a:ext cx="2952328" cy="138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56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8032" y="476672"/>
            <a:ext cx="7772400" cy="659160"/>
          </a:xfrm>
        </p:spPr>
        <p:txBody>
          <a:bodyPr/>
          <a:lstStyle/>
          <a:p>
            <a:r>
              <a:rPr lang="en-US" altLang="ja-JP" dirty="0" smtClean="0"/>
              <a:t>THz spectroscopy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1055" y="4797152"/>
            <a:ext cx="8352928" cy="194421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Problem of</a:t>
            </a:r>
            <a:r>
              <a:rPr kumimoji="1" lang="en-US" altLang="ja-JP" dirty="0" smtClean="0"/>
              <a:t> using THz-QCL</a:t>
            </a:r>
          </a:p>
          <a:p>
            <a:r>
              <a:rPr kumimoji="1" lang="en-US" altLang="ja-JP" dirty="0" smtClean="0"/>
              <a:t>no tuning range</a:t>
            </a:r>
          </a:p>
          <a:p>
            <a:r>
              <a:rPr lang="en-US" altLang="ja-JP" dirty="0" smtClean="0"/>
              <a:t>free-running </a:t>
            </a:r>
            <a:r>
              <a:rPr lang="en-US" altLang="ja-JP" dirty="0" err="1" smtClean="0"/>
              <a:t>linewidth</a:t>
            </a:r>
            <a:r>
              <a:rPr lang="en-US" altLang="ja-JP" dirty="0" smtClean="0"/>
              <a:t> is several MHz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　　　　　　　　　</a:t>
            </a:r>
            <a:endParaRPr kumimoji="1" lang="en-US" altLang="ja-JP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1987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992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8326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/>
              <a:t>Y. Ren, J. N. </a:t>
            </a:r>
            <a:r>
              <a:rPr lang="en-US" altLang="ja-JP" sz="2400" dirty="0" err="1"/>
              <a:t>Hovenier</a:t>
            </a:r>
            <a:r>
              <a:rPr lang="en-US" altLang="ja-JP" sz="2400" dirty="0"/>
              <a:t>, R. Higgins, J. R. </a:t>
            </a:r>
            <a:r>
              <a:rPr lang="en-US" altLang="ja-JP" sz="2400" dirty="0" smtClean="0"/>
              <a:t>Gao, T</a:t>
            </a:r>
            <a:r>
              <a:rPr lang="en-US" altLang="ja-JP" sz="2400" dirty="0"/>
              <a:t>. M. </a:t>
            </a:r>
            <a:r>
              <a:rPr lang="en-US" altLang="ja-JP" sz="2400" dirty="0" err="1"/>
              <a:t>Klapwijk</a:t>
            </a:r>
            <a:r>
              <a:rPr lang="en-US" altLang="ja-JP" sz="2400" dirty="0"/>
              <a:t>, S. C. Shi, </a:t>
            </a:r>
            <a:r>
              <a:rPr lang="en-US" altLang="ja-JP" sz="2400" dirty="0" smtClean="0"/>
              <a:t>B. Klein</a:t>
            </a:r>
            <a:r>
              <a:rPr lang="en-US" altLang="ja-JP" sz="2400" dirty="0"/>
              <a:t>, T.-Y. </a:t>
            </a:r>
            <a:r>
              <a:rPr lang="en-US" altLang="ja-JP" sz="2400" dirty="0" smtClean="0"/>
              <a:t>Kao, Q</a:t>
            </a:r>
            <a:r>
              <a:rPr lang="en-US" altLang="ja-JP" sz="2400" dirty="0"/>
              <a:t>. Hu, and J. L. Reno</a:t>
            </a:r>
            <a:r>
              <a:rPr lang="en-US" altLang="ja-JP" sz="2400" dirty="0" smtClean="0"/>
              <a:t>, “</a:t>
            </a:r>
            <a:r>
              <a:rPr lang="en-US" altLang="ja-JP" sz="2400" dirty="0"/>
              <a:t>High-resolution heterodyne spectroscopy using a tunable </a:t>
            </a:r>
            <a:r>
              <a:rPr lang="en-US" altLang="ja-JP" sz="2400" dirty="0" smtClean="0"/>
              <a:t>quantum cascade </a:t>
            </a:r>
            <a:r>
              <a:rPr lang="en-US" altLang="ja-JP" sz="2400" dirty="0"/>
              <a:t>laser around 3.5 </a:t>
            </a:r>
            <a:r>
              <a:rPr lang="en-US" altLang="ja-JP" sz="2400" dirty="0" smtClean="0"/>
              <a:t>THz”. APPLIED </a:t>
            </a:r>
            <a:r>
              <a:rPr lang="en-US" altLang="ja-JP" sz="2400" dirty="0"/>
              <a:t>PHYSICS LETTERS </a:t>
            </a:r>
            <a:r>
              <a:rPr lang="en-US" altLang="ja-JP" sz="2400" b="1" dirty="0"/>
              <a:t>98</a:t>
            </a:r>
            <a:r>
              <a:rPr lang="en-US" altLang="ja-JP" sz="2400" dirty="0"/>
              <a:t>, 231109 (</a:t>
            </a:r>
            <a:r>
              <a:rPr lang="en-US" altLang="ja-JP" sz="2400" dirty="0" smtClean="0"/>
              <a:t>2011)</a:t>
            </a:r>
          </a:p>
          <a:p>
            <a:pPr marL="457200" indent="-457200">
              <a:buFont typeface="+mj-lt"/>
              <a:buAutoNum type="arabicPeriod"/>
            </a:pPr>
            <a:endParaRPr lang="en-US" altLang="ja-JP" sz="20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R</a:t>
            </a:r>
            <a:r>
              <a:rPr lang="en-US" altLang="ja-JP" sz="2400" dirty="0"/>
              <a:t>. </a:t>
            </a:r>
            <a:r>
              <a:rPr lang="en-US" altLang="ja-JP" sz="2400" dirty="0" err="1"/>
              <a:t>Eichholz</a:t>
            </a:r>
            <a:r>
              <a:rPr lang="en-US" altLang="ja-JP" sz="2400" dirty="0"/>
              <a:t>, H. Richter, S. G. Pavlov, M. </a:t>
            </a:r>
            <a:r>
              <a:rPr lang="en-US" altLang="ja-JP" sz="2400" dirty="0" err="1" smtClean="0"/>
              <a:t>Wienold</a:t>
            </a:r>
            <a:r>
              <a:rPr lang="en-US" altLang="ja-JP" sz="2400" dirty="0" smtClean="0"/>
              <a:t>, L</a:t>
            </a:r>
            <a:r>
              <a:rPr lang="en-US" altLang="ja-JP" sz="2400" dirty="0"/>
              <a:t>. </a:t>
            </a:r>
            <a:r>
              <a:rPr lang="en-US" altLang="ja-JP" sz="2400" dirty="0" err="1"/>
              <a:t>Schrottke</a:t>
            </a:r>
            <a:r>
              <a:rPr lang="en-US" altLang="ja-JP" sz="2400" dirty="0"/>
              <a:t>, R. Hey, H. T. </a:t>
            </a:r>
            <a:r>
              <a:rPr lang="en-US" altLang="ja-JP" sz="2400" dirty="0" err="1"/>
              <a:t>Grahn</a:t>
            </a:r>
            <a:r>
              <a:rPr lang="en-US" altLang="ja-JP" sz="2400" dirty="0"/>
              <a:t>, and H.-W. </a:t>
            </a:r>
            <a:r>
              <a:rPr lang="en-US" altLang="ja-JP" sz="2400" dirty="0" err="1"/>
              <a:t>Hubers</a:t>
            </a:r>
            <a:r>
              <a:rPr lang="en-US" altLang="ja-JP" sz="2400" dirty="0"/>
              <a:t>, ” Multi-channel terahertz </a:t>
            </a:r>
            <a:r>
              <a:rPr lang="en-US" altLang="ja-JP" sz="2400" dirty="0" smtClean="0"/>
              <a:t>grating spectrometer </a:t>
            </a:r>
            <a:r>
              <a:rPr lang="en-US" altLang="ja-JP" sz="2400" dirty="0"/>
              <a:t>with quantum-cascade laser and </a:t>
            </a:r>
            <a:r>
              <a:rPr lang="en-US" altLang="ja-JP" sz="2400" dirty="0" err="1"/>
              <a:t>microbolometer</a:t>
            </a:r>
            <a:r>
              <a:rPr lang="en-US" altLang="ja-JP" sz="2400" dirty="0"/>
              <a:t> array</a:t>
            </a:r>
            <a:r>
              <a:rPr lang="en-US" altLang="ja-JP" sz="2400" dirty="0" smtClean="0"/>
              <a:t>”. </a:t>
            </a:r>
            <a:r>
              <a:rPr lang="en-US" altLang="ja-JP" sz="2400" dirty="0"/>
              <a:t>APPLIED PHYSICS LETTERS </a:t>
            </a:r>
            <a:r>
              <a:rPr lang="en-US" altLang="ja-JP" sz="2400" b="1" dirty="0"/>
              <a:t>99</a:t>
            </a:r>
            <a:r>
              <a:rPr lang="en-US" altLang="ja-JP" sz="2400" dirty="0"/>
              <a:t>, 141112 (2011</a:t>
            </a:r>
            <a:r>
              <a:rPr lang="en-US" altLang="ja-JP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altLang="ja-JP" sz="2000" dirty="0"/>
          </a:p>
          <a:p>
            <a:pPr marL="457200" indent="-457200">
              <a:buFont typeface="+mj-lt"/>
              <a:buAutoNum type="arabicPeriod"/>
            </a:pPr>
            <a:r>
              <a:rPr lang="it-IT" altLang="ja-JP" sz="2400" dirty="0"/>
              <a:t>S. Bartalini, L. Consolino, P. </a:t>
            </a:r>
            <a:r>
              <a:rPr lang="it-IT" altLang="ja-JP" sz="2400" dirty="0" smtClean="0"/>
              <a:t>Cancio, and </a:t>
            </a:r>
            <a:r>
              <a:rPr lang="it-IT" altLang="ja-JP" sz="2400" dirty="0"/>
              <a:t>P. De Natale</a:t>
            </a:r>
            <a:r>
              <a:rPr lang="it-IT" altLang="ja-JP" sz="2400" dirty="0" smtClean="0"/>
              <a:t>, </a:t>
            </a:r>
            <a:r>
              <a:rPr lang="en-US" altLang="ja-JP" sz="2400" dirty="0" smtClean="0"/>
              <a:t>“</a:t>
            </a:r>
            <a:r>
              <a:rPr lang="en-US" altLang="ja-JP" sz="2400" dirty="0"/>
              <a:t>Frequency-Comb-Assisted Terahertz Quantum Cascade Laser Spectroscopy”, PHYSICAL REVIEW X </a:t>
            </a:r>
            <a:r>
              <a:rPr lang="en-US" altLang="ja-JP" sz="2400" b="1" dirty="0" smtClean="0"/>
              <a:t>4</a:t>
            </a:r>
            <a:r>
              <a:rPr lang="en-US" altLang="ja-JP" sz="2400" dirty="0" smtClean="0"/>
              <a:t>, 021006 (2014)</a:t>
            </a:r>
          </a:p>
          <a:p>
            <a:pPr marL="457200" indent="-457200">
              <a:buFont typeface="+mj-lt"/>
              <a:buAutoNum type="arabicPeriod"/>
            </a:pP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676934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50" y="692696"/>
            <a:ext cx="9138349" cy="5904656"/>
          </a:xfrm>
        </p:spPr>
        <p:txBody>
          <a:bodyPr>
            <a:normAutofit/>
          </a:bodyPr>
          <a:lstStyle/>
          <a:p>
            <a:pPr indent="-457200"/>
            <a:r>
              <a:rPr lang="en-US" altLang="ja-JP" sz="3200" dirty="0"/>
              <a:t>Y. </a:t>
            </a:r>
            <a:r>
              <a:rPr lang="en-US" altLang="ja-JP" sz="3200" dirty="0" smtClean="0"/>
              <a:t>Ren, </a:t>
            </a:r>
            <a:r>
              <a:rPr lang="en-US" altLang="ja-JP" sz="3200" dirty="0"/>
              <a:t>J. N. </a:t>
            </a:r>
            <a:r>
              <a:rPr lang="en-US" altLang="ja-JP" sz="3200" dirty="0" err="1" smtClean="0"/>
              <a:t>Hovenier</a:t>
            </a:r>
            <a:r>
              <a:rPr lang="en-US" altLang="ja-JP" sz="3200" dirty="0" smtClean="0"/>
              <a:t>, R</a:t>
            </a:r>
            <a:r>
              <a:rPr lang="en-US" altLang="ja-JP" sz="3200" dirty="0"/>
              <a:t>. </a:t>
            </a:r>
            <a:r>
              <a:rPr lang="en-US" altLang="ja-JP" sz="3200" dirty="0" smtClean="0"/>
              <a:t>Higgins, J</a:t>
            </a:r>
            <a:r>
              <a:rPr lang="en-US" altLang="ja-JP" sz="3200" dirty="0"/>
              <a:t>. R. </a:t>
            </a:r>
            <a:r>
              <a:rPr lang="en-US" altLang="ja-JP" sz="3200" dirty="0" smtClean="0"/>
              <a:t>Gao,</a:t>
            </a:r>
            <a:br>
              <a:rPr lang="en-US" altLang="ja-JP" sz="3200" dirty="0" smtClean="0"/>
            </a:br>
            <a:r>
              <a:rPr lang="en-US" altLang="ja-JP" sz="3200" dirty="0" smtClean="0"/>
              <a:t>T</a:t>
            </a:r>
            <a:r>
              <a:rPr lang="en-US" altLang="ja-JP" sz="3200" dirty="0"/>
              <a:t>. M. </a:t>
            </a:r>
            <a:r>
              <a:rPr lang="en-US" altLang="ja-JP" sz="3200" dirty="0" err="1"/>
              <a:t>Klapwijk</a:t>
            </a:r>
            <a:r>
              <a:rPr lang="en-US" altLang="ja-JP" sz="3200" dirty="0" smtClean="0"/>
              <a:t>, </a:t>
            </a:r>
            <a:r>
              <a:rPr lang="en-US" altLang="ja-JP" sz="3200" dirty="0"/>
              <a:t>S. C. </a:t>
            </a:r>
            <a:r>
              <a:rPr lang="en-US" altLang="ja-JP" sz="3200" dirty="0" smtClean="0"/>
              <a:t>Shi, B</a:t>
            </a:r>
            <a:r>
              <a:rPr lang="en-US" altLang="ja-JP" sz="3200" dirty="0"/>
              <a:t>. Klein</a:t>
            </a:r>
            <a:r>
              <a:rPr lang="en-US" altLang="ja-JP" sz="3200" dirty="0" smtClean="0"/>
              <a:t>, </a:t>
            </a:r>
            <a:r>
              <a:rPr lang="en-US" altLang="ja-JP" sz="3200" dirty="0"/>
              <a:t>T.-Y. </a:t>
            </a:r>
            <a:r>
              <a:rPr lang="en-US" altLang="ja-JP" sz="3200" dirty="0" smtClean="0"/>
              <a:t>Kao,</a:t>
            </a:r>
            <a:br>
              <a:rPr lang="en-US" altLang="ja-JP" sz="3200" dirty="0" smtClean="0"/>
            </a:br>
            <a:r>
              <a:rPr lang="en-US" altLang="ja-JP" sz="3200" dirty="0" smtClean="0"/>
              <a:t>Q</a:t>
            </a:r>
            <a:r>
              <a:rPr lang="en-US" altLang="ja-JP" sz="3200" dirty="0"/>
              <a:t>. Hu</a:t>
            </a:r>
            <a:r>
              <a:rPr lang="en-US" altLang="ja-JP" sz="3200" dirty="0" smtClean="0"/>
              <a:t>, </a:t>
            </a:r>
            <a:r>
              <a:rPr lang="en-US" altLang="ja-JP" sz="3200" dirty="0"/>
              <a:t>and J. L. </a:t>
            </a:r>
            <a:r>
              <a:rPr lang="en-US" altLang="ja-JP" sz="3200" dirty="0" smtClean="0"/>
              <a:t>Reno,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4000" dirty="0" smtClean="0"/>
              <a:t>”High-resolution heterodyne spectroscopy using a tunable quantum</a:t>
            </a:r>
            <a:br>
              <a:rPr lang="en-US" altLang="ja-JP" sz="4000" dirty="0" smtClean="0"/>
            </a:br>
            <a:r>
              <a:rPr lang="en-US" altLang="ja-JP" sz="4000" dirty="0" smtClean="0"/>
              <a:t>cascade laser around 3.5 THz” 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200" dirty="0"/>
              <a:t>APPLIED PHYSICS LETTERS </a:t>
            </a:r>
            <a:r>
              <a:rPr lang="en-US" altLang="ja-JP" sz="3200" b="1" dirty="0"/>
              <a:t>98</a:t>
            </a:r>
            <a:r>
              <a:rPr lang="en-US" altLang="ja-JP" sz="3200" dirty="0"/>
              <a:t>, 231109 </a:t>
            </a:r>
            <a:r>
              <a:rPr lang="en-US" altLang="ja-JP" sz="3200" dirty="0" smtClean="0"/>
              <a:t>(2011)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5853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648072"/>
          </a:xfrm>
        </p:spPr>
        <p:txBody>
          <a:bodyPr/>
          <a:lstStyle/>
          <a:p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19" y="1268760"/>
            <a:ext cx="8653189" cy="109326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H</a:t>
            </a:r>
            <a:r>
              <a:rPr lang="en-US" altLang="ja-JP" dirty="0" smtClean="0"/>
              <a:t>igh </a:t>
            </a:r>
            <a:r>
              <a:rPr lang="en-US" altLang="ja-JP" dirty="0"/>
              <a:t>resolution </a:t>
            </a:r>
            <a:r>
              <a:rPr lang="en-US" altLang="ja-JP" dirty="0" smtClean="0"/>
              <a:t>heterodyne</a:t>
            </a:r>
            <a:r>
              <a:rPr lang="ja-JP" altLang="en-US" dirty="0"/>
              <a:t> </a:t>
            </a:r>
            <a:r>
              <a:rPr lang="en-US" altLang="ja-JP" dirty="0" smtClean="0"/>
              <a:t>spectrometer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   </a:t>
            </a:r>
            <a:r>
              <a:rPr lang="ja-JP" altLang="en-US" dirty="0" smtClean="0"/>
              <a:t>→</a:t>
            </a:r>
            <a:r>
              <a:rPr lang="en-US" altLang="ja-JP" dirty="0" smtClean="0"/>
              <a:t>QCL</a:t>
            </a:r>
          </a:p>
          <a:p>
            <a:pPr marL="0" indent="0" algn="ctr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4" name="AutoShape 2" descr="data:image/jpeg;base64,/9j/4AAQSkZJRgABAQAAAQABAAD/2wCEAAkGBxQSEhQUEhQWFhUXFBsVFhUYGBodHRgaGBoWGRgTGBcZHCggGR0lGx8XIjEhJSkrLi8uGh8zODMtNygtLisBCgoKDg0OGxAQGzQkHyQtLCw3Ny0uLCwvLSwsLDcsLCwtLC00LCwsLCwsLCwsLDQsLCwsLCwsLCwsLCwsLDA0LP/AABEIALQBGQMBIgACEQEDEQH/xAAcAAABBAMBAAAAAAAAAAAAAAAAAwQFBgECBwj/xABUEAACAQMCAwQEBwkMBwgDAAABAgMABBESIQUTMQYiQVEUMmFxFSNCUoGR0QczU2J0kqGz0ggWFyQ1VJOUorHB0zRDc7LC4fAlY3KCg6O04kSE8f/EABoBAQACAwEAAAAAAAAAAAAAAAABBAIDBQb/xAAyEQACAQMBBQcCBQUAAAAAAAAAAQIDBBExBRIhQVETYZGhsdHwFSIUQnGB4SMyUlPx/9oADAMBAAIRAxEAPwDuNFFFAFRHacSiISQKzyxOHVAca8goVO+CNLE4PkD4VL0UBQDa3tuGSMzsIyIYpfXZlYSTGQ6kkzuYYsleqHJAOqns95xHScKwCrGxYIuSJjFrCjSxDRATgjS2Q0ZwxBFXKigOfXXGrwFIxI3PZSqRCOPDfxeeRXkyupJNar3e6MfJGTpkri9unkLqsyRaioYRfGLHi17yxspJOrm9VJxq22FW3ljOrA1YxnG+PLPlW1AUvs9LfLJbpJzBGEUMGQbrymLO7ae7JzcDGvpjuHOoIXFld8yRAJuW92LnVqOwjmVDCN8qjLypABsQsueu7zjfaiSJSY11tz5Asaxu7cm2AEx0pk6mfChjhRzEz7XNz2nJEhhRSoSR45C4OswqjsCmMhWDABsnzwNsgQ0dzxEhHkExKOHaNEUd8wXQaEZVQ8XM5AB3AznmN1ST7LyXbzk3Ik0qJFRmGNQItGUkcuPJ184AlFOFPvNqifUAR0IB+um15xKKJlWVwms4UtkKTsAusjSGPgCcnwoCpm/ulsbdIVuFnSJVlJjbOtYjtmSJw+XAGQMebLnJzJxS9fmqhOIpFSR0VS3xoEuAoRyGiUqhGgkhySDsau1YVQOgA3z9PnQEL2bNy2trlmG0aqmhVH3qNnfYas6y4xnAxjFTdFFAI3Vysal3OFGATgnqQBsPaRSDcWhDOrOFMbaXLd0AlY2A1NgdHT6/Ya24pYrPE0T+q2M7A5AIOCDsQcYqBv8AsoFJe10I/MLqh0rGuqJYmwBGw6DOCvVjQE9b8TicuEkVinrgHce0jrjyPjTa07QW8gJD6MKjfGq0fdl1CNhzAM6irD3im9lwJIFVmfGiGRGY4AxJyizknpjljGT0JqIs+ylrNGDbSMsfdHcUBWZI5ITKO6NQZHIyCVOkEfK1AWKLjtu2vEyDlsyNqYLgoQH64yATgnpnalLji0CHDSoDlRjUM9/ZNhv3vCouTspGQ2HYEsrA7d0pLJKOmDglyDuNgOh3rW37JrGoRZWCrpKjRH1URA7hc4IjGwwBk+ShQJc8UhwxMsYCgFssBp1DK6snu5G+9a3PF4Y5BG7gMYnmA3wY49Ots4xtqXbr9RqNs+yscbIdbMI2dkUhf9Yxd8nHe7xyPLFb3HZiNxAC7jkIka4x3lXAZW26OmpSPJjjBwaAeW/Hbd0WQSoqsgdS50ZVlVw2HwcYZfdnFOF4hEdhLGe/y/XX1/wfX1vZ1qItOykcahdTNjkYJC5/i5iK+HiY1zWLHgcNvIjGXJRFjQNoGEQOEB82Gtst40BYaKb+nRfhE/OH20enRfhE/OH20wBxRTf06L8In5w+2j06L8In5w+2mAOKKb+nRfhE/OH20enRfhE/OH20wBxRTf06L8In5w+2lIp1b1WDe4g/3UApRRRQBRRRQBRRRQBRRUNFxwkPIYiIFZ1EgOWzG5jbMYGQpYHBBOwyQtATNFQv754CqsjatTIoGlgTrZFz6vTLAZ6atsilOG9oYp1UpqDGPmctlIKgJE5DbYG0kfvzt0NAPbexRHd1Hec5J94UEDyB0gkdM79TUY3ZW2Lu+jGqMxEDAAQhQ0YwM6SqgYzgDOMZNKydooEWAyNoM6K6rgnAbQNyBt3nUZ9vsOE4u1VuwUgyd7GPipc4IiIcjTkLiSPc7d72HAE3WskYYFWAIIwQRkEHwIPWofhPaOOdgul0Jxp1K2DlBJjVjAbGds9BnxpCa9kvHaK2YpCpKzXI6sRs0NufndQ0u4XoMtnQA34akTPKvDbkKYW0SwEF4Fb5gGxiIwRiNgoycqTSY7e28TtFd5hkQhWK6pIi3ksyLgH2OEb2VD8W46qL6Lw/EcS92S4U5LEdUjY5LMd9Up3z0JbJWASIAaQAB5eG/WqNxeqm92PFnQtrCVVb0uCOjDtfaHpI39HJ+zTXi3be3igmkRizpE7qpjkAZlUsFJ07AkYzXPOH8OjgUrEgRSckAnGemQCdvoqM4hxRJ3ks4jmQqyyEggRpjDNuO82DsB49dq0xvqknwXD53liWzqcY8W8/tr4HRoO2EjKrcy3GVBxybk4yM4zjemfF+3FzGE5CQTlnCsNMyBFPWRiwyQNtlBPWoCJNIA8gB9QxW1YfUanRGz6XT6vy9iYk4iZXL3E8EwDZSJoLgRpjcHl4w7D5zZ9mmrHwfi1xdR8y3ktXQMyagkw7ynDDcjoa4lxvjxnzHAcRbh5R1c9Cifi9d/H3det/ceQLw4BQABM+APorq0YVnS7WosLkci4dGNTs6bb6lgxfedr9Un7VJcI4pM11PbTiPMcMUoaPVvzWmXSQ3ly/01MtMoOCwB8iRVb4fOvwreHUuPQ7XxH4S8rI1ForDHG56VhJAehB9xzUV2o3g5fhLLFC3/gkkRJB9KFhUpZYYhbq9732Zo7Y/e0QlXmXwlkdcMqHqqKQSMFj3tKqXvC7eCF2itYWYAkJoRdbeALEdSfeamQKacYdVglLxmVAh1RhQ2sY3XSdjmjkRgrVvxe0yFktk16iGCQ+oNQVS6SKrqTkbaTgb504asrxmz3zacsDBJeKPGPiCfULHOiaNunjjqCA6sLixeMOY4V0tgY0uMtIEDB0yDmTHXcEbgYrdOKcPJTZAWIChomB35GksGUFQR6PgnA2Ty2ZZIhJxG0XOuzKaVVnzFF3A+oR6tLHOsqQNOceOKSuOKWyjay7yuiyBo4hyxI6KGYgnOQ2QFz0301va3nDiFYQqqEhEYwMNQdVwcFMqpDgAtgYO21Zi4rZTEO0GCCGBeE6ixEGnSukljloht4gew0yxg2mv7QawloHZBlgI4hjKRSAksRseYg2zvnwGa0TidqdP8T7zbKBHCdTBo0dFOrHcd1BLYB3IyBWRd8LTbRECpDAcls5PJXAGjJYEwAjqCFzjTtN2nC7cYeOJBkKQdABwNOnqMjov5o8qZIN/gmD8BF/Rr9lIz9n7Z9zBGCOjqoR19qyJhlPtBFSdFMsYIWKZ7V0SVzJDIwSOVvWjc+rFIR6wbor9c4BySCZqmnFrQTQyRnbUhAPiDjusPIg4IPmK5p/Ck/zB9VZqDnoQ2lqdWooorWZBRRRQBVRn+DzJMJgYyrAtzJHVdTs782JQ+I2LRO+oBWOkt0OTbqhpOzkbOzs8jE5xlh3QyyqUBxkj4x8aiSNgNhigGCnhq6DriyAoUmQk4WUyqMlsn41c+0jxG1SXCeCwxFpI9xJFHGu5IEUYbQoYklvWY6ickYHRRWycCiDs4LamKE7/g9enw/GP6Kf2sAjREXOEUKM9cKABmgIyDs1boEAWQ6PV1TTNgdzuZaQkp3VOg93IzikOIdmoTobUYljwWw2MqnKwGYnOkCNAQTjbJGQGE1d3KRIzyMFRRlmJwAPOq3MxuVae7+Jsk7ywvlWlAO0twDgqp20wn3vudCgNbawjuhqjBisVYyGQu2q47pQlCx7lvo21ZBYDu4XDND8b7QCdRBaDlWiqFBTuGVRjCIABohxgbYLdNl9ZHj/AB573u6SlsDlYyMNJjBDyjwGdxH7i2/dWPrl3V5+Sn4+x17Ow/PU8PcwqgAADAGwA8PZWaKK5h1wrAHj41mtJ5lRSzkKqjJY9APM0DNncAEkgADJJ6AeZqlca4ybrKRki38W6GX2exP7/dSXF+KtdnAytuOi7gy/jP8Ai+S/SaLS1aQ4jG49oAAr0mztlxgu3uOHPD9Web2ltTOaVJ8Ob9hFRjpsMdB4V2z7kP8AJ/8A6z/4VzW04Ao3kOr2DYfX1/uq7dluPiyhMQi1AyM4w2nAbHdxg9KtXW0aE1uRflwOJRmoyyy2dpuzKXUb8sQx3DacXD20UxXBGcrIMN3QV3O2a57b9iLtrua29OthyoYpdfwXab81pl06cbY5fXO+rwxVu/f3/wBx/wC5/wDWoOy7ZAcQupOT61tbpjX00vcnrp/GG1UfxNPr6lzt6fU6DwvhcVuuIo40JA1mONU1ED1iFHv+um3aP1IfyqD9YtQf7+x+A/8Ac/8ArSFx2q9IeCPlac3MJzrz0cHppFZQuKbkkmR28HwTLzTPjHL5EnNzo0EtpJDbb90qQwbOMEEHOMU8prxO05sTpnSWGzYzpYbq2PHBAOPZW03Fb9GtCTlJwod9Vw0jlC8RyxlPMJYIyYBcaAUwD0BLWysUa2QF3ZshZeZIcmLQCsr69t4lGlvFSPE5xc2FjIyMbj1w0kQV0wpudaGWN9OoBy7gAtoLNsM1m04LYL0kVm+KlR8oGQSTO8TR6VAQPMX6Dfp0GKAxcwcO0o6hpAkZKcqRySsYtwqDDjUSRbgD5WR1DHOeXZ90RxzSMyq8YR2zpwkgkUvIAgXTHuSOij2Ur8BWUOiKWTOt1ZY5CmlirJgBAoULr5J2Ay4QnJbvJR2FiFAiuAgLtGhVoyAH3MAV1KmMh0wrAjHLx8mgN1tLAK5y6nlcx0MsocKFjdiyFshsCMsDuc7+ucynDOK2yxRIjCMcoFI2OGRVDDSwJyCuhwQd8o3kaYp2KtgR65UKqaCVK6VEY5e66tDaFymdO7bDUcrRdmoFl1RM0ZXUyqmgBObrzpymQCxdtOcFjkg4GAJ+ikxMuopkagoYr4gMSAfpIb6jRDMrjKkEZK5HmpKsPeGBB9ooDZ+h91eZK9Nv0PurzJVm35mqpyPTtFFRPEeKSrKYoIRK6RiVw0nL7rF1RUOhgzko+x0jYZYZqsbSWoqAj7WQa+XIdD80x6ev+teGMkgba3UgDz+ulIu1VswY6mGkMSDG4PdVX04xnUVYEL1OCMZBFATdFQkfaq2YlVZmYNpCqjEscuO4AO8Bof6BnoQS/wCD33Pghm06ebEkmk/J1qG09B0z5CgHlNOKcRjt4zJK2FGAPEsx2VEUbsxOwUbk07qpdrVW3uLa8WBppjLFaj40qsaysylwhOlm75G48eooBS6Ix6XxHCIhDQWpwdDb6WcAkSznbAGQp9XJ7xqXGOLy3bhpRpjBzHBkELjo7ketJ9YXoM7sUPujXT+nsDI+lI00KApC6gdTAN0Y9CeuMCq56a/4WT82L7K1V7S6qrFNcH3riWLa7tKLzUb3l3PgT9FQHpr/AIWT82L7KPTX/CSfmxfZVH6PddF4o6H1u06vwZP0VAemv+Ek/Ni+yj01/wALJ+bF9lPo910Xih9btOr8GTN5dpEjSSMFRdyx/wCtz7KpHEeIvdMCwZIgcxx+LeTye3yHhSnGSZZF5js6qAVVgoAbLd7C7E9Nz03pv7P012Nm7JVL+pW4y6dDl7Q2r2y3KXCPqZ93X/rpQhwQQSMeP2GsUe6u4cUlbXjrrjUNY/SPp+3666d2A4XBd2pllQsec6jvMMKMYXCkDauNoGd1jiXXK3RQeg8XY+Cjzqy2vaiXhsYt4bpm7zFu7FhpWIBjhDIWIB2LE4H16eFfRtac92MfufTp6Iv2dnOrmWOHedK7R8Mt4QkVvAHupsrCheTSMY1Ty4baNMgnxOyjdhT7hPYa1hjClWkf1pJWZg0jnq5AbA9w2AAHhXKLDtRepOWErS3U5VGCJGWOBlLePKEADJJwABku2MjPXuxE9y9t/HGVp1lkRyuMd12AUaVAOBgZxviqkFTlpHyRZq2qpPdkln9hX96lp+C/tv8AtUx4rwC3h5Lxx4YXMODqY9ZFB2JxVoqJ7R+pD+VQfrFrbGlBNNJeBq7OK5EtTbiNmJo2jLMoYYJXGceI7wIwRscjoTTmisjMqknZaZYjFHcLpeJY5dcQJYJrGEKMojyrY6HGAd98rwdlQsyyc0nE0jldIwUYLy4evRHVWB9+29WSigKzF2VMQijhlAgSTmPHImouQYyvfRlwBpJCkEA6R6qqoSi7JOAuZlJEXo5+LO8OIQcd/aT4v1une9XarXRQFKj7Fu0aa5ERgo1IqHTq04MuRICZgf8AWAj3DrTq57HZGEdBlMEGLI1HnZnADj4zLghvDB88i10x4nxDkmIBdXMlWPqBpDdXPnjyHnQFZuOxJZnImjDMQQxhy50m5IkfMmmRxzhuVx3egyNNh4Bukr9NVxLt5aXaP9OnV72NR1rbg35lOS/xsYJJOlALYhFB2UZ3OOp3NSPZ7703+3uP/kS0BIv0PurzJXpt+h91eZKs2/M1VeR6dqB45DbPKFlMvMaPSRFzhqjZsaZOVtpyDgt0y2CMnM9UZNwkPc89i20aqoV3XdXZstpYBxuNiD0PnVY2iJ7O22osFI372l2APfaQKwB3AdmIH4xHTakR2es4VUMNlmhddcjHEiYjhxk7dQuOhzvkk5h7fsVIp1M8Enqao2i+LkKrcqzui4G5lDAYONGCTnUN07EsGZi8bnWJAWVu/wDxiK40uM4woTQudRAIxgZDATi9moB0Eg72pcSv3Dlz8X3u567jbwOOgACltqt0WJLdjHGojj0SKx0KAq6uYynOB+N7zUpSK3aEqodSWGpRqGWA+UozuPaKAa/DMQ9ctH7ZEdB+e4Cn6DUN2ynV4rQoysPhC13Ugj78viKtNVHt5w+IrasY01G/tRrCgNgzLkahuProCnfdCI9Plzj1I/P5p8qrutfZ/aqU+6Nb6L2ZI2YZiTDMxkIJU75k1H9NQkMzYAIVjjckAZ9pwuBXXpPFNN6YOVUpynVaistvkL619n9qjWvs/tUZ9i/UMf3Ukbgj5C/UP2awoXVOu2oPT5k33mzK9ooyqLXo9H0ff8QrrX2f2qNa+z+1SPpJ+Yv1D9mj0k/MX6h+zVnBQwMOJsNe3TSM9fNvOmZ//lOeIvl9wB3R0HtPsFNv+s1sWhujoZ91YhieWQQwrqkPU47qD57nwH6T5ee1nbSXEnKhG/8ArJD6sQ828z5L1+gVNRIiRmG3+9H75KfXuW8ST+D6+/w7vrcm/wBoql/TpcZeUf56I62z9mzuJJtcPX+DFtCkSNFCxbV9/uejTEfIQj1Y/DI+jxaml1EHaKKOESSFtESqqltQx3Y8ju4AyX9VAMnfAKVxNLzQsWXQgqI0U6sqCWZSoJCKANTYOnoN846v2T4HFYRo0ei5vbiMYdThBHscI2/Lt12JbcucHvMQK4tKi5Peb/V9Tu3F1Tt6fY0lx0z7fPMOyvZteGKpYCe/mBCoDhUHVkQnJSJScvKcsxPizKpsnZFWEUokYM/pM+oqMAnmNnAycD6TTjh9gsAeWRg0rDVNM22y5IUZPciXfC5wMknLFmKfZfeJ3wQsk8siZGCUaRir4O4BGCM+BFXkkuCOI228smKie0fqQ/lUH6xalqie0fqQ/lUH6xayjqYvQlqKKKgkKKKKAK1eQDGSBk4GT1PkPM00XisRn9HDZl0FyoBIULoyGYDCt3lOknODnGKhUsVci5kzJL6VoRm3ESrOUCRL0TYd5hu3iSMAAPeI3kou4I1YLGT8YunJfUk5A1E90AoDsMnI3ABydpPWtvylP76R4l/psH/iT/cvKW7RjvW35Sn99AI2v+l/+eb/AHbanvZ37035Rcf/ACJqh7m8MM5ZUMjGSVVjBALErbbAnbpk+4GpXsvMHt9anKtNOynzDTykH6qAlH6H3V5kr02/Q+6vMlWbfmaqvI9O0UUVWNoVhht5e3/Gs0UBFWnBAhOZp5EKlTFK+tTq9ZiWGs58ixUZ2AqOsOzrxNb45eiOOJTjIYGFJlCoMY0nmeYwNWx1bWaigKxw/g1wUk5r6WkEewmc6cSySyDIA0k6yuVPQKOiiorjvCngWDLlla/s8Au7YYXLknvk47jRrt8z2Cr5VC+6TxpRyYonUyR3Ec7jBOnlHWgJBABLAbb7Z6bVjKSiss20aM60t2Cyyv8A3QGxfy7A9yPrj5p8warZPu+gAfoFK3d08rl5GLOxyWP/AFsPZSSqT03PlkD9JIFVK91OqlHRL5xPSWOzKNpmo+M3q+ncvnEwTWVkx4A+/T/iDWyq46Rn364wf0TVtqk+Yf6Rf86r1lGhS++c1vfrocPbF5cXKdGlTe51aeX7LzNOd7F/sfs0c72L/Y/ZrfVJ8w/0i/51GqT5h/pF/wA6ul+Mt/8ANeJ578Fcf634MhuKvl+g9QdMebeQApvY2Uly7JGdCpvLMwwIx1xv1bHh4dTTviFo806q+qKPQNcoDSHGW7iaC+GPmenXFLcS4lHEohWNo7VCFQBcc1sDvvqwSc5wp64ycnAFK92k8dnQ1fPkv06s6djs/LTrfau/5oOcR8sQwLpt85OfWnY9XkzvpO2x6+O21aRRvO6RQKXeQkIoONeNmYt8iJflP/5V33GLWOW4lSGKJ2kfOmNgVBx60kr9EhXIzglmLBQN9+o8E4SvDwIYQJ76YAyzMMBFGwd8fe4V9VIl3Yjb5TLyaNBvXT1+dfi711eQow7Kh4mOz/BE4cBHGFnv5l7z40qqLsOn3qBNgFG7EDqei8fC24ZqnixJE3eu00qpByzNcQ42ABLEw5xjJU6s8ydtLWO1jd3fJ9eaeQgFiOrMeiqBsFGyjYU1gtWu3WWcFYFYPDAQQXI3WedT4g7rGfVwGPewEvpJLCOG3kSsT8IBZm/0TOqGP8Nj1ZpR4LndYz5Atg91bHUJPw6SCUzWoyrtme3yAHJO88ZOAknic7PvnB3qbqSAqJ7R+pD+VQfrFqWqJ7R+pD+VQfrFqY6kPQlqKKj7njESSrDktIxGVUZ0Bs6XkxsikggE9T0zUEkhUN2hvpI3tRGwUPcKr7Zyp2KjPTJI39lI8RiDX0BbJ0YKDJwC63AZtPQkgAZPQZ8zWO1P3yz/AClP95aA1ikVLnUxCqBclmJwAM225J26edR69obRIF13MC/xxusqdPSnOevlvT8A+k90Bji5wpOAxzbbE4OB9BqMt2uOQNNtAP42+5mI39KfbaHpnb3UAcY7S2wuYpBKrqpQnl5c+pcg91MnbUv11p2q7Ww5t/R9Vw4mRtMeANyAAzthVOfDqOpFUdgxZRsvTcHPg/gRTiFW5sOrGBMnTO51Dc+Xu3qmrl9DtvZdNfmfkW3s/wAUW6uoTIhimRp5JIic8pwkEJjZhtuS+k/KAyNqe8E45Ba28sb9wwy3GmM4BZBcuqunmuWVc9ATg4pOTgcU16/OzIjSSMYmwUDrFaqJQMagwHtwDvjO9b8KjultZY0CsBJcLHIHBlY+kSAa45E0EHfUdW4zgZq4cQtz9D7q8yV6bfofdXmSrNvzNVXkenaKKKrG0KKKKAKKgu1V+9ssdwoyqOFlTzjfbI/GDace8jxqk9re2bXGYoMpD0Y9Gk9n4q+zqfHyrVOrGGpdtrGpXw46dehLdru2+nVDanJ6NMOg9kfmfxug8PZzsnO5OSTkk+JPUk1irP2T7IvdESSZSDz8X9iez8b6vZSblVkekhToWVLOi682RfA+DPcvhQQgPfcKzBfZhQST7P7q6pwW1gtY9ESSD5zGKTUx+cx0f8hRwOERyXESAKkbIEUDoCgY+/c9TUTf9pWhnYO47sjgwBUyI0jLLK2X5p1HvB0V1ABBXIzVuhS3Fl6nnr2/ncPC4R6e5ZfTl8pP6KX9ij05fKT+il/Yqqfvxd9DIi6I3LXRUhwsWoRq+vI0jBkkzg7QMPGnkfaVpbW4kXlxNFIEJL61UEpks4XSpwTvuF2LYGQN5zyf9OXyk/opf2KPTl8pP6KX9iqi/bIrA+6mXlO0TMUGsg3QyFQssgURISynB19F6Ure9s3CkIkJYxylHExdGaNJGGgKmp1yuCcAA6hnbcC0+nL5Sf0Uv7FN74wzIUmiMiHqrwSMDsR0KeRP11Bt2wIaIGOL42UxpiYnUOdyBIPiwGBbJwCTpx50p2W7VNdOkbImTAshdJAckpCxITqEJkIB39X20BD8Ukntbu3Fmktwvo1woSUNqgTXaapA0pDXAGFxGTqJONWMAWbgVxbJbGaOXWhJeWd/XZ+jc0EAq4OF5eBpwFAAAFJ8VuVivoHc6VWzusn/ANWwAAA3JJwABuSQBTY9nmnl9LP8XlyGjj0hlbSCEe6TpI/lggoNg3U0BJW9q1wyyzrpjVg0MB65G6zyj5+d1T5OxPexpgLu4l9IvQWkyGYQgPcDb0WMjRGo5TDmFtyeufEVbeHTyOp50XLcNpIDBlbYHWjDB0nOO8FOx26Eu6ApKdoLwMymNVUMVJMcjGNBNFGsxxs4aJmk6jHtCtjZeK3uZShEhAMiqbeRdSrAhVEBfK8yXV11EYO24xdKKAo3EON3RR1VsL3gky28oMpAtzoVdXxZ78o1HI7mfktW6cVnmIEyBQtzbkAI6lGM7KYyzd18KF3G/jjDLV2qJ7R+pD+VQfrFqY6kPQlqqvFyzkxWsbQ/xgNJcFNAMgO2kMMyksFBbGnSGAbOBVi4hK6xSNGmt1RiibDUwBKrkkAZOB1qu3/Hpe4noV0SskeXAhCMcrnSXmB6+YFQSRt0bl7pbhTKjYQrasqYZUW5yhyMh2IkwwYDvLnIFadppbkvbSKTia5URI6Y5JDKI3IwGAKanYP0YKuxOKgOI9oQbjUsd+pDYKzMY915oOgoG1L3jgjbbxpjx3jjzCPlekRurgq8krvg7YwgAXbGfOtbqxTwy1Ts61SKlFcH3oucF89vcCIrNPIpnEbNpHO1G3bGtQEBUagQcEiMnG+aerxJfQRKmXzdFkUdW1XTaB+LnI3Ow3J2FUDh/FwJI2uFvZmTnd6KSbUXPJw3cKJGoj1l2JHUbYpzb2oeMpFZXRc3JWOcvmNY2umDLqeXTzAmpdS6wSQcncDLOVmJqdPcnu1OGP3GBmwQW6rjIHufGPfTiBmEsIfG8qEEeHeGV/5++nN52VuVuURIokDY0/HFwp+OK5HKXOyn3H3k0txXgUts0Auo+bE8yKXgBYjJ3DRade42BXP0bZpKjPOh3nfUN3O97l5tnHpZ3H3yXx/7u2p1wadY4HZ2CqLi4yxIAGbmUDJPtqgyC0ilZooL86WdQsMd6h3jg0gtgBRksT4+w7VLcGt4VhkGu+5nLldwwvOWA8nMZV9KURscHTqIDEajtk1eWeZ56W7n7S+v0PurzJXpt+h91eZKtW/M0VeR6doooqsbQooooBnxiyE8EsR+WhUHyJGx+g4NcPu7Z4mKSoyOOqsMH3+0e0V3ymnEuGRXC6JkDjwz1HtUjdT7RWmtR3+K1OjYX/4bMWsplD7Ididema6Hd2KRfO8mf2fi+Pj5V0ZVAAAGANgP8KjeCcMa2Uxhy8Q+9hvWT8TI9ZfLoR038JOsqcFFGm8uJVqjbeVy/wCepHT8Gjd2kzKrNjVomlQHSMAlUcDOPHFa/Akfz7j+sz/5lSdV/tt2pThtv6RIjOusJpTGe9nB32rYVB78Bx/PuP6zP/mUfAcfz7j+sz/5lc0/h8tP5rcfXH+1R/D7afzW4+uP9qpwDpfwHH8+4/rM/wDmUfAcfz7j+sz/AOZXNP4fbT+a3H1x/tUfw+2n81uPrj/apgHS/gOP59x/WZ/8yj4Dj+fcf1mf/Mrmn8Ptp/Nbj64/2qP4fbT+a3H1x/tUwDpKdnoBLHMVd5IwwjaSWSTRr06iokYgE4G/Wku1nEJYIkeEAtzV1KRnUgDO6L+MVUgHzIrnf8Ptp/Nbj64/2q1b7vVmcZtZzg5GeXsfP1qYBaV7aOplbQsiM7PBgkDkRxo2suFbJfOsZwNLbkYpZO2TKQrohJuDEdLNlFe7a2hYjQVB2JIZhnSdOegpT/dvsCADYykAggFYsArspAz1A6eVXjsL2htuKxPcR24TRMU76oW1aUYsCM9cr9VRgDiHtAwgtJZCAHtDdTMBsVSJGZVHgSzqfcpFR1p2wlSFhNGvPTW7h9UC6BHzRp1qSflRgkAMYpG2Aq3TWEb8vKj4s5QeA7pXGOhGD06bA+ApDi3BYbkYlUkdDhiuRhhpJUjI3bHkTkYNAa8HvmkaZW+RIAp/FeOOQA+0aiPcAfGk+0fqQ/lUH6xaf2toserQMam1t7TgD9ChQPIACmHaP1IfyqD9YtStSHoSN2hKOBnJUgYYqckHow3X3+FVq+4TclI9V7IuXiGEjhOk5XJDvGxbfPrA1Z5X0qTgnAJwOpx4DPjVW7S9pYuQnKkTmsyOELLqRQQzSMmdtK5ODsSAMjNQZJZK5204fIk0QmuJJwVONaxLgZO3xSLmq/PDgpuT3xgHw+33mpDj/FnkdI5BLzIxhTOqq7q2SsjKmFz1BIGO7nbJAjLhQuggkqWGep3+dt51z6rzNnpbOLjRin84ly7CQLzg+ka/jl1YGdOLU6c9cZ3xTqDgz8n4q7niT0xwIkWAquLuQd3XCzD3Zx7MbVE9jOLKswRVeRsytpTBOGEABILDG6nr5irRbyN6IWWN3YXcjctdOo4u3JUZYL59TgY61botbiOLfQarSbIrinDJUuYi1/cADSS7LajSAl0Sf9HwMAHqPE1vDw6a7dCl3cmBG1iZ0tl1spGnkoLcFl699tjtgMDkTsHCjMTJeLGxJQrCBqSPllmU6mGXfJJ1YA2GAMZMzW0pjawskhTQmcZJJZizMT1ZmYksT7aXdQQQQCCMEHoR5EVtRQGr9D7q8yV6bfofdXmSrNvzNVTkdY4pEllJdywRDXE1qseSSI+c3LeTDOq7Bie8wG25A3pxY9o7qSdYmeNFX0h3YqjuyQeiEIwhlZEf41wcE7AHAJwL00KnOVHeGG2G46YPnWsNsiABUVQoIUAAYB3IGOgJxVY2nNJ+0lxPGULgEmxlRisYwZLyJNWiKZzymGCFchsZBO+0jfdprqOUW+QxE0yGZViBIjit5UTTLKkYYiUk75KxNhdyVu8VjEvqxoN87KBvkHOw8wD7wK2mtI3BDojAnUQVBBPziCOvTegKBfcaup7eR+dHCqwWsjcsastMQXYS68aMDbHgTkmpzhXF5Jr10S4jeCLUj91QXl2xFEQ2SEGdbYxnCjcNpsrQKQQVUhhhgQNx0wfMUlFw+JW1LFGrDowRQfrAoCE4Lfot3xBHlUN6VGERnAODa2uyqT4sT08Sarlp2nlWFSJYYtC2oWFlyZRO4DOpL6sblVxnBRs58L+9jEW1mNC2QdRUZyOhzjO21Rt/2bimkV2aQKug8oEaCY2DLsV1KMgZCFQ2O8DQFSjvrlIJcTDRLLxNFGk64zFLcsjq+rJI0sMY6FcY07x/3ZnzwKIl9ZLQnWPlbddq6nyV+aOpPQdWzqP05OffXNvu9xKvCdKgKBPHgAYA69AKlA810UUVBIUUUUAUUVkCgMVnFSXAeEG5mWJWVM7s7EAKB1PXc9MD21eh2BtHLrHcsWVQMbHDknvtsMqe6ANtwdyTWEqijqZRg2cz016I/c4j/s+4/K2/VQ1wTiti9vK0UgwynHsI8GHsI3rvn7nE/wDZ9x+Vt+qhrNcTFnV6KKKEBUT2j9SH8qg/WLUtUT2j9SH8qg/WLUx1Ieg/v4tcUi4B1Iy4IyDkEYIyMj2Zqs8StJ25aSRQJbiaDJDu0kml4yqsugBO8ATlnyAR45Ftphxgd2P/AG8X6xagkhuOcNjmvYuYuoBUBQ+qw+PI1r0bBAIz038zUP2r7NJDJbvbKilp1Vo31GM5I72Bup8D4YJ26ET3Grnl3KuVdgBH3UUsxJM6gAD2kbnYdSQATSnwU10Q16icv5FrswHTvSt8t/xR3Rk+vs1Q4p6ozjVnBYi2iH4PFdzNzI/RI49cirLGzyDSwiDNGpjVX3UgHOM774wbbw6zWGMIpYgEksxyWZmLM5PmWJO2BvsAKcAY2FZqTAKKKKAKKKKA1fofdXmSvTb9D7q8yVZt+Zqqcj07RRRVY2hRRRQBRRRQBRRRQBVJ+61wGW/s1toNPMeZSNRwO6rMcnB8BV2ql/dX7QS8PtEuYAhkSZQA4JXvqynIVgfHzqUDisv3F+KjpHE3ulX/AIsUxl+5PxZf/wAQn3SRH/jqXl+7hxM9Bbr7oz/xOaYT/di4s3S4VP8Awwxf8SGoBGTfc44ovWym+gBv90mmEnZDiC9bG7H/AOvL+zUvJ91Pizdbx/oSIf3JTKb7oHE2631x9EhX/dxQEZJwK5T1radffE4/vFPuzPB+bcJFIrKGPiCOm5GT02zTd+1d83W9uj755P2qe9n+0ki3ET3EjSRh+8HJbY7au9npnP0VlFpcSVqdGn4JDdW00QiVVjLpEyjo6KSpBxtkjp4jNcz7Ocfa2YAnVGDkr4Y+Wg9jLkH666k/EUs4J35q8qQlkAxgswOkLjOcZJ28Aa5BbcNLy6BnBYJn3+3xwuTny3qJxjjKNjzngT/3QGDtE/UjXCzHx5bYBPtPeNdZ/c5fyfcflbfqoa452wOOWm+S0kuD1w5GnP8AaH0V2P8Ac5fyfcflbfqoawh/aY1NTq9FFFZGAVE9p1Po5dQSYnjnwBklYpEkdQB1JQMB7SKlqKlPDBrG4YBlIIIyCOhB3BBpnxm2kkjAiKBw6OC4JUaXVjkKQTsDtke8UwihksyRGhlts5VFxzIM9VQHZ4vELnUvQBhgKt++W1+VKIz82QNG30pIAR9VTu9CMjTh15BDLKrtKZtKtNPKpVdJMgj75ARI8q4VVwM5O5Yky8vFIVzqmjXABOXUYDdCcnodsVVuMyWc8jSC9jViIdPeOAYGnYElHVjnmnoRgqDnwpk1pZiIRpfRL31YkZ3CwCDRqWQOB1b1vHByM5jdfQZRdI+KwlpF5iBo86wWAKgAEsQfk4I73StbjjVugQtNGNenR3x3tbBVK77gkjfpVOls7FolT02IEENrGASVEAGdLg4zEucEHGwIwDW9tDZxqdN5AHJjbUe8Mx3EtwfWkLEM0jDds+OTmm6xlFwbisPLeQSKyIMsUIbH5uaVnvo0J1uqaQpJYgDvlgu52ySDVQtJbdbaeF763Z5ss0wTSS5GC7jmHV0UAAqAqhRgAYb8Wu42ZZhd20kwKjAAVMKt0udDyHVtMR6wxjO/qluvoMotr8ftgJCZkHLxryw2B04bHzTqXfpvUlXPrS3tFgVPTIBIExqwCNXLhj+cCwBjU+GRttirV++OAj4tjMemIUZ9/bpBC+9iB7andYyOeN3nJgkk6kLhF+c7d2OMe1nKqPaaov8ABan4T++rhbWks0izXA0Km8UGQdLEY5srDYuASAq5Vck5Y4KzFSpOOhGM6hRRRWBkFFFFAFFFFAFFFFAFc1/dAfyUf9vH/jXSq5r+6A/ko/7eP/GpQPNFFFFQSFFFFAFK25AOT0G+PM+A+ukqKAk+D8UEMwleNJl31JIoIIPUjUCA3tq7Q9reHoXeO3kDaQFB3zncqMsdAB6gbHbY4rm1bFqwlBS1MlNofcVvnuJWlfq3gOijwUewf8/Gu9fuc/5PuPytv1UNeeNdeh/3ORzw+4/K2/VQ1mlgxbOr0UUUICiiigCiiigCiiigCiiigCiiigCiiigCiiigCiiigCiiigCiiigCiiigCuefdzhD8N0nODOnT6axRWUNQeffghPNvrH2UfBCebfWPsrNFb9yJjkx8EJ5t9Y+yj4ITzb6x9lZopuRBj4ITzb6x9lHwQnm31j7KzRTcj0GTHwQnm31j7KPghPNvrH2Vmim5EGPghPNvrH2V3f7gFuI7GcDP+lE7/7OKs0VjOKSJR06iiitBIUUUUAUUUUAUUUUAUUUUAUUUUAUUUUAUUU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74233"/>
            <a:ext cx="3606404" cy="23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76080" y="2628201"/>
            <a:ext cx="181575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/>
              <a:t>problem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76080" y="4284385"/>
            <a:ext cx="2302233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</a:rPr>
              <a:t>In </a:t>
            </a:r>
            <a:r>
              <a:rPr lang="en-US" altLang="ja-JP" sz="3200" dirty="0" smtClean="0">
                <a:solidFill>
                  <a:schemeClr val="bg1"/>
                </a:solidFill>
              </a:rPr>
              <a:t>this </a:t>
            </a:r>
            <a:r>
              <a:rPr lang="en-US" altLang="ja-JP" sz="3200" dirty="0">
                <a:solidFill>
                  <a:schemeClr val="bg1"/>
                </a:solidFill>
              </a:rPr>
              <a:t>letter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76080" y="5013176"/>
            <a:ext cx="8628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/>
              <a:t>Using a tunable THz-QCL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/>
              <a:t>Observation methanol molecular lines at 3.5THz</a:t>
            </a:r>
            <a:endParaRPr lang="ja-JP" altLang="en-US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611560" y="3348281"/>
            <a:ext cx="4547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/>
              <a:t>QCL  no tuning </a:t>
            </a:r>
            <a:r>
              <a:rPr lang="en-US" altLang="ja-JP" sz="3200" dirty="0" smtClean="0"/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1645662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587152"/>
          </a:xfrm>
        </p:spPr>
        <p:txBody>
          <a:bodyPr/>
          <a:lstStyle/>
          <a:p>
            <a:r>
              <a:rPr lang="en-US" altLang="ja-JP" dirty="0" smtClean="0"/>
              <a:t>Setup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t="27549" r="50800" b="31084"/>
          <a:stretch/>
        </p:blipFill>
        <p:spPr bwMode="auto">
          <a:xfrm>
            <a:off x="179512" y="2521858"/>
            <a:ext cx="7020272" cy="432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コンテンツ プレースホルダー 3"/>
          <p:cNvSpPr txBox="1">
            <a:spLocks/>
          </p:cNvSpPr>
          <p:nvPr/>
        </p:nvSpPr>
        <p:spPr>
          <a:xfrm>
            <a:off x="109841" y="1340768"/>
            <a:ext cx="8782639" cy="9361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/>
              <a:t>a single mode </a:t>
            </a:r>
            <a:r>
              <a:rPr lang="en-US" altLang="ja-JP" sz="2800" dirty="0" smtClean="0"/>
              <a:t>emission </a:t>
            </a:r>
            <a:r>
              <a:rPr lang="en-US" altLang="ja-JP" sz="2800" dirty="0"/>
              <a:t>from 3452.0 to </a:t>
            </a:r>
            <a:r>
              <a:rPr lang="en-US" altLang="ja-JP" sz="2800" dirty="0" smtClean="0"/>
              <a:t>3450.8 GHz </a:t>
            </a:r>
            <a:r>
              <a:rPr lang="en-US" altLang="ja-JP" sz="2800" dirty="0"/>
              <a:t>by increasing the bias voltage from 13.9 to 14.9 </a:t>
            </a:r>
            <a:r>
              <a:rPr lang="en-US" altLang="ja-JP" sz="2800" dirty="0" smtClean="0"/>
              <a:t>V</a:t>
            </a:r>
            <a:endParaRPr lang="en-US" altLang="ja-JP" sz="28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267744" y="2420888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a maximum output power of 0.8 </a:t>
            </a:r>
            <a:r>
              <a:rPr lang="en-US" altLang="ja-JP" sz="2800" dirty="0" err="1"/>
              <a:t>mW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24086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152128"/>
          </a:xfrm>
        </p:spPr>
        <p:txBody>
          <a:bodyPr/>
          <a:lstStyle/>
          <a:p>
            <a:r>
              <a:rPr lang="en-US" altLang="ja-JP" dirty="0" smtClean="0">
                <a:cs typeface="Times New Roman" pitchFamily="18" charset="0"/>
              </a:rPr>
              <a:t>Experimental </a:t>
            </a:r>
            <a:r>
              <a:rPr lang="en-US" altLang="ja-JP" dirty="0">
                <a:cs typeface="Times New Roman" pitchFamily="18" charset="0"/>
              </a:rPr>
              <a:t>and simulated methanol </a:t>
            </a:r>
            <a:r>
              <a:rPr lang="en-US" altLang="ja-JP" dirty="0" smtClean="0">
                <a:cs typeface="Times New Roman" pitchFamily="18" charset="0"/>
              </a:rPr>
              <a:t>spectral lines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8" t="24335" r="12281" b="35205"/>
          <a:stretch/>
        </p:blipFill>
        <p:spPr bwMode="auto">
          <a:xfrm>
            <a:off x="35496" y="2313653"/>
            <a:ext cx="5616624" cy="406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5508104" y="2276872"/>
            <a:ext cx="3563888" cy="3600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kern="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kern="0" baseline="-25000" dirty="0" err="1" smtClean="0">
                <a:latin typeface="Times New Roman" pitchFamily="18" charset="0"/>
                <a:cs typeface="Times New Roman" pitchFamily="18" charset="0"/>
              </a:rPr>
              <a:t>THz</a:t>
            </a:r>
            <a:r>
              <a:rPr lang="en-US" altLang="ja-JP" kern="0" dirty="0" smtClean="0">
                <a:latin typeface="Times New Roman" pitchFamily="18" charset="0"/>
                <a:cs typeface="Times New Roman" pitchFamily="18" charset="0"/>
              </a:rPr>
              <a:t> = 3450.232GHz</a:t>
            </a:r>
          </a:p>
          <a:p>
            <a:pPr marL="0" indent="0">
              <a:buNone/>
            </a:pPr>
            <a:endParaRPr lang="en-US" altLang="ja-JP" kern="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Both"/>
            </a:pPr>
            <a:r>
              <a:rPr lang="en-US" altLang="ja-JP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ja-JP" dirty="0"/>
              <a:t>low pressure </a:t>
            </a:r>
            <a:r>
              <a:rPr lang="en-US" altLang="ja-JP" dirty="0" smtClean="0"/>
              <a:t>spectrum</a:t>
            </a:r>
            <a:endParaRPr lang="en-US" altLang="ja-JP" kern="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Both"/>
            </a:pPr>
            <a:r>
              <a:rPr lang="en-US" altLang="ja-JP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ja-JP" dirty="0"/>
              <a:t>high pressure </a:t>
            </a:r>
            <a:r>
              <a:rPr lang="en-US" altLang="ja-JP" dirty="0" smtClean="0"/>
              <a:t>spectrum</a:t>
            </a:r>
          </a:p>
        </p:txBody>
      </p:sp>
    </p:spTree>
    <p:extLst>
      <p:ext uri="{BB962C8B-B14F-4D97-AF65-F5344CB8AC3E}">
        <p14:creationId xmlns:p14="http://schemas.microsoft.com/office/powerpoint/2010/main" val="3408648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37592"/>
            <a:ext cx="9144000" cy="1091208"/>
          </a:xfrm>
        </p:spPr>
        <p:txBody>
          <a:bodyPr/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everal methanol spectra </a:t>
            </a:r>
            <a:r>
              <a:rPr lang="en-US" altLang="ja-JP" dirty="0"/>
              <a:t>recorded at different </a:t>
            </a:r>
            <a:r>
              <a:rPr lang="en-US" altLang="ja-JP" dirty="0" smtClean="0"/>
              <a:t>QCL </a:t>
            </a:r>
            <a:r>
              <a:rPr lang="en-US" altLang="ja-JP" dirty="0"/>
              <a:t>frequencies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5139846" y="1988840"/>
            <a:ext cx="3816424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tuned with the bias voltage of the QCL from 14.05 to </a:t>
            </a:r>
            <a:r>
              <a:rPr lang="en-US" altLang="ja-JP" dirty="0" smtClean="0"/>
              <a:t>14.99V</a:t>
            </a:r>
            <a:endParaRPr lang="en-US" altLang="ja-JP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t="25671" r="54176" b="23669"/>
          <a:stretch/>
        </p:blipFill>
        <p:spPr bwMode="auto">
          <a:xfrm>
            <a:off x="14520" y="1948733"/>
            <a:ext cx="5223358" cy="464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076056" y="4564285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kern="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ja-JP" sz="2800" dirty="0"/>
              <a:t> excellent agreements were achieved for the entire </a:t>
            </a:r>
            <a:r>
              <a:rPr lang="en-US" altLang="ja-JP" sz="2800" dirty="0" smtClean="0"/>
              <a:t>frequency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region</a:t>
            </a:r>
            <a:endParaRPr lang="en-US" altLang="ja-JP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83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徳大スライドテーマ</Template>
  <TotalTime>12687</TotalTime>
  <Words>1089</Words>
  <Application>Microsoft Office PowerPoint</Application>
  <PresentationFormat>画面に合わせる (4:3)</PresentationFormat>
  <Paragraphs>179</Paragraphs>
  <Slides>28</Slides>
  <Notes>18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テーマ1</vt:lpstr>
      <vt:lpstr>Spectroscopy using terahertz quantum cascade laser</vt:lpstr>
      <vt:lpstr>THz-QCL</vt:lpstr>
      <vt:lpstr>THz spectroscopy</vt:lpstr>
      <vt:lpstr>PowerPoint プレゼンテーション</vt:lpstr>
      <vt:lpstr>Y. Ren, J. N. Hovenier, R. Higgins, J. R. Gao, T. M. Klapwijk, S. C. Shi, B. Klein, T.-Y. Kao, Q. Hu, and J. L. Reno,  ”High-resolution heterodyne spectroscopy using a tunable quantum cascade laser around 3.5 THz”   APPLIED PHYSICS LETTERS 98, 231109 (2011)</vt:lpstr>
      <vt:lpstr>Introduction</vt:lpstr>
      <vt:lpstr>Setup</vt:lpstr>
      <vt:lpstr>Experimental and simulated methanol spectral lines </vt:lpstr>
      <vt:lpstr>Several methanol spectra recorded at different QCL frequencies</vt:lpstr>
      <vt:lpstr>QCL emission frequency</vt:lpstr>
      <vt:lpstr>Summary</vt:lpstr>
      <vt:lpstr>R. Eichholz, H. Richter, S. G. Pavlov, M. Wienold, L. Schrottke, R. Hey, H. T. Grahn, and H.-W. Hubers,   “Multi-channel terahertz grating spectrometer with quantum-cascade laser and microbolometer array”  APPLIED PHYSICS LETTERS 99, 141112 (2011)</vt:lpstr>
      <vt:lpstr>Introduction</vt:lpstr>
      <vt:lpstr>Setup</vt:lpstr>
      <vt:lpstr>The emission spectrum of the QCL</vt:lpstr>
      <vt:lpstr>Spectrum of CH3OH at 1 hPa</vt:lpstr>
      <vt:lpstr>Frequency tuning of the emission modes</vt:lpstr>
      <vt:lpstr>Summary</vt:lpstr>
      <vt:lpstr>S. Bartalini, L. Consolino, P. Cancio, and P. De Natale,  ” Frequency-Comb-Assisted Terahertz Quantum Cascade Laser Spectroscopy”  PHYSICAL REVIEW X 4, 021006 (2014) </vt:lpstr>
      <vt:lpstr>Introduction</vt:lpstr>
      <vt:lpstr>Set up</vt:lpstr>
      <vt:lpstr>Spectroscopic signal</vt:lpstr>
      <vt:lpstr>PowerPoint プレゼンテーション</vt:lpstr>
      <vt:lpstr>Comparison of absolute frequency with the previous measurements</vt:lpstr>
      <vt:lpstr>Summary</vt:lpstr>
      <vt:lpstr>Conclusion</vt:lpstr>
      <vt:lpstr>PowerPoint プレゼンテーション</vt:lpstr>
      <vt:lpstr>Determine the THz-QCL frequency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hayashi</cp:lastModifiedBy>
  <cp:revision>434</cp:revision>
  <cp:lastPrinted>2014-06-03T23:02:08Z</cp:lastPrinted>
  <dcterms:created xsi:type="dcterms:W3CDTF">2013-05-11T13:09:42Z</dcterms:created>
  <dcterms:modified xsi:type="dcterms:W3CDTF">2014-07-28T11:03:43Z</dcterms:modified>
</cp:coreProperties>
</file>