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62" r:id="rId3"/>
    <p:sldId id="283" r:id="rId4"/>
    <p:sldId id="272" r:id="rId5"/>
    <p:sldId id="294" r:id="rId6"/>
    <p:sldId id="270" r:id="rId7"/>
    <p:sldId id="274" r:id="rId8"/>
    <p:sldId id="258" r:id="rId9"/>
    <p:sldId id="275" r:id="rId10"/>
    <p:sldId id="278" r:id="rId11"/>
    <p:sldId id="293" r:id="rId12"/>
    <p:sldId id="279" r:id="rId13"/>
    <p:sldId id="280" r:id="rId14"/>
    <p:sldId id="281" r:id="rId15"/>
    <p:sldId id="263" r:id="rId16"/>
    <p:sldId id="264" r:id="rId17"/>
    <p:sldId id="282" r:id="rId18"/>
    <p:sldId id="266" r:id="rId19"/>
    <p:sldId id="286" r:id="rId20"/>
    <p:sldId id="268" r:id="rId21"/>
    <p:sldId id="284" r:id="rId22"/>
    <p:sldId id="290" r:id="rId23"/>
    <p:sldId id="299" r:id="rId24"/>
    <p:sldId id="285" r:id="rId25"/>
    <p:sldId id="287" r:id="rId26"/>
    <p:sldId id="288" r:id="rId27"/>
    <p:sldId id="296" r:id="rId28"/>
    <p:sldId id="297" r:id="rId29"/>
    <p:sldId id="295" r:id="rId30"/>
  </p:sldIdLst>
  <p:sldSz cx="9144000" cy="6858000" type="screen4x3"/>
  <p:notesSz cx="6797675" cy="98726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23" autoAdjust="0"/>
  </p:normalViewPr>
  <p:slideViewPr>
    <p:cSldViewPr>
      <p:cViewPr varScale="1">
        <p:scale>
          <a:sx n="53" d="100"/>
          <a:sy n="53" d="100"/>
        </p:scale>
        <p:origin x="-96" y="-4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05B619-42AF-4247-A457-6B2CF8629CA6}" type="datetimeFigureOut">
              <a:rPr kumimoji="1" lang="ja-JP" altLang="en-US" smtClean="0"/>
              <a:t>2014/7/28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D554ED-E745-45A7-8873-EB866B3C8F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7609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A58E3-9276-4C87-9651-898B55B73883}" type="datetimeFigureOut">
              <a:rPr kumimoji="1" lang="ja-JP" altLang="en-US" smtClean="0"/>
              <a:t>2014/7/28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8AEE7-B4C5-4FDC-937F-816369B154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0381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A58E3-9276-4C87-9651-898B55B73883}" type="datetimeFigureOut">
              <a:rPr kumimoji="1" lang="ja-JP" altLang="en-US" smtClean="0"/>
              <a:t>2014/7/28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8AEE7-B4C5-4FDC-937F-816369B154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3029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A58E3-9276-4C87-9651-898B55B73883}" type="datetimeFigureOut">
              <a:rPr kumimoji="1" lang="ja-JP" altLang="en-US" smtClean="0"/>
              <a:t>2014/7/28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8AEE7-B4C5-4FDC-937F-816369B154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7170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A58E3-9276-4C87-9651-898B55B73883}" type="datetimeFigureOut">
              <a:rPr kumimoji="1" lang="ja-JP" altLang="en-US" smtClean="0"/>
              <a:t>2014/7/28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8AEE7-B4C5-4FDC-937F-816369B154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846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A58E3-9276-4C87-9651-898B55B73883}" type="datetimeFigureOut">
              <a:rPr kumimoji="1" lang="ja-JP" altLang="en-US" smtClean="0"/>
              <a:t>2014/7/28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8AEE7-B4C5-4FDC-937F-816369B154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5949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A58E3-9276-4C87-9651-898B55B73883}" type="datetimeFigureOut">
              <a:rPr kumimoji="1" lang="ja-JP" altLang="en-US" smtClean="0"/>
              <a:t>2014/7/28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8AEE7-B4C5-4FDC-937F-816369B154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8137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A58E3-9276-4C87-9651-898B55B73883}" type="datetimeFigureOut">
              <a:rPr kumimoji="1" lang="ja-JP" altLang="en-US" smtClean="0"/>
              <a:t>2014/7/28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8AEE7-B4C5-4FDC-937F-816369B154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2766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A58E3-9276-4C87-9651-898B55B73883}" type="datetimeFigureOut">
              <a:rPr kumimoji="1" lang="ja-JP" altLang="en-US" smtClean="0"/>
              <a:t>2014/7/28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8AEE7-B4C5-4FDC-937F-816369B154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615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A58E3-9276-4C87-9651-898B55B73883}" type="datetimeFigureOut">
              <a:rPr kumimoji="1" lang="ja-JP" altLang="en-US" smtClean="0"/>
              <a:t>2014/7/28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8AEE7-B4C5-4FDC-937F-816369B154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0157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A58E3-9276-4C87-9651-898B55B73883}" type="datetimeFigureOut">
              <a:rPr kumimoji="1" lang="ja-JP" altLang="en-US" smtClean="0"/>
              <a:t>2014/7/28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8AEE7-B4C5-4FDC-937F-816369B154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9339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A58E3-9276-4C87-9651-898B55B73883}" type="datetimeFigureOut">
              <a:rPr kumimoji="1" lang="ja-JP" altLang="en-US" smtClean="0"/>
              <a:t>2014/7/28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8AEE7-B4C5-4FDC-937F-816369B154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6169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A58E3-9276-4C87-9651-898B55B73883}" type="datetimeFigureOut">
              <a:rPr kumimoji="1" lang="ja-JP" altLang="en-US" smtClean="0"/>
              <a:t>2014/7/28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8AEE7-B4C5-4FDC-937F-816369B154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0944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24691" y="1077739"/>
            <a:ext cx="8894618" cy="3575398"/>
          </a:xfrm>
        </p:spPr>
        <p:txBody>
          <a:bodyPr>
            <a:normAutofit fontScale="90000"/>
          </a:bodyPr>
          <a:lstStyle/>
          <a:p>
            <a:r>
              <a:rPr kumimoji="1" lang="en-US" altLang="ja-JP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Rapid and high signal to noise ratio dual frequency comb spectroscopy </a:t>
            </a:r>
            <a:endParaRPr kumimoji="1" lang="ja-JP" alt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560618" y="5157192"/>
            <a:ext cx="5576664" cy="622920"/>
          </a:xfrm>
        </p:spPr>
        <p:txBody>
          <a:bodyPr>
            <a:noAutofit/>
          </a:bodyPr>
          <a:lstStyle/>
          <a:p>
            <a:r>
              <a:rPr kumimoji="1" lang="en-US" altLang="ja-JP" sz="3600" dirty="0" smtClean="0">
                <a:solidFill>
                  <a:schemeClr val="tx1"/>
                </a:solidFill>
              </a:rPr>
              <a:t>2014 / 5 / 21</a:t>
            </a:r>
            <a:r>
              <a:rPr kumimoji="1" lang="ja-JP" altLang="en-US" sz="3600" dirty="0" smtClean="0">
                <a:solidFill>
                  <a:schemeClr val="tx1"/>
                </a:solidFill>
              </a:rPr>
              <a:t>　</a:t>
            </a:r>
            <a:r>
              <a:rPr kumimoji="1" lang="en-US" altLang="ja-JP" sz="3600" dirty="0" smtClean="0">
                <a:solidFill>
                  <a:schemeClr val="tx1"/>
                </a:solidFill>
              </a:rPr>
              <a:t>M2</a:t>
            </a:r>
            <a:r>
              <a:rPr kumimoji="1" lang="ja-JP" altLang="en-US" sz="3600" dirty="0" smtClean="0">
                <a:solidFill>
                  <a:schemeClr val="tx1"/>
                </a:solidFill>
              </a:rPr>
              <a:t>　</a:t>
            </a:r>
            <a:r>
              <a:rPr kumimoji="1" lang="en-US" altLang="ja-JP" sz="3600" dirty="0" smtClean="0">
                <a:solidFill>
                  <a:schemeClr val="tx1"/>
                </a:solidFill>
              </a:rPr>
              <a:t>Ichikawa</a:t>
            </a:r>
            <a:endParaRPr kumimoji="1" lang="ja-JP" alt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03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5375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altLang="ja-JP" sz="4800" b="1" u="sng" dirty="0" smtClean="0"/>
              <a:t>Accelerate spectrum repetition</a:t>
            </a:r>
            <a:endParaRPr kumimoji="1" lang="ja-JP" altLang="en-US" sz="4800" b="1" u="sng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716"/>
          <a:stretch/>
        </p:blipFill>
        <p:spPr bwMode="auto">
          <a:xfrm>
            <a:off x="33529" y="1160024"/>
            <a:ext cx="9048466" cy="421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37693" y="5428381"/>
            <a:ext cx="9048466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altLang="ja-JP" sz="2800" dirty="0" smtClean="0">
                <a:solidFill>
                  <a:srgbClr val="FF0000"/>
                </a:solidFill>
              </a:rPr>
              <a:t>Method C is changing the value of Δ(=f</a:t>
            </a:r>
            <a:r>
              <a:rPr lang="en-US" altLang="ja-JP" sz="2800" baseline="-25000" dirty="0" smtClean="0">
                <a:solidFill>
                  <a:srgbClr val="FF0000"/>
                </a:solidFill>
              </a:rPr>
              <a:t>rep1</a:t>
            </a:r>
            <a:r>
              <a:rPr lang="en-US" altLang="ja-JP" sz="2800" dirty="0" smtClean="0">
                <a:solidFill>
                  <a:srgbClr val="FF0000"/>
                </a:solidFill>
              </a:rPr>
              <a:t> – f</a:t>
            </a:r>
            <a:r>
              <a:rPr lang="en-US" altLang="ja-JP" sz="2800" baseline="-25000" dirty="0" smtClean="0">
                <a:solidFill>
                  <a:srgbClr val="FF0000"/>
                </a:solidFill>
              </a:rPr>
              <a:t>rep2</a:t>
            </a:r>
            <a:r>
              <a:rPr lang="en-US" altLang="ja-JP" sz="2800" dirty="0" smtClean="0">
                <a:solidFill>
                  <a:srgbClr val="FF0000"/>
                </a:solidFill>
              </a:rPr>
              <a:t> ) after an </a:t>
            </a:r>
            <a:r>
              <a:rPr lang="en-US" altLang="ja-JP" sz="2800" dirty="0" err="1" smtClean="0">
                <a:solidFill>
                  <a:srgbClr val="FF0000"/>
                </a:solidFill>
              </a:rPr>
              <a:t>interferogram</a:t>
            </a:r>
            <a:r>
              <a:rPr lang="en-US" altLang="ja-JP" sz="2800" dirty="0" smtClean="0">
                <a:solidFill>
                  <a:srgbClr val="FF0000"/>
                </a:solidFill>
              </a:rPr>
              <a:t> recording, by manipulation of one of the laser’s repetition frequency.       =    </a:t>
            </a:r>
            <a:r>
              <a:rPr lang="en-US" altLang="ja-JP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waiting time</a:t>
            </a:r>
            <a:endParaRPr kumimoji="1" lang="ja-JP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6187240" y="1232032"/>
            <a:ext cx="2915816" cy="4092470"/>
          </a:xfrm>
          <a:prstGeom prst="round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826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5375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altLang="ja-JP" sz="4800" b="1" u="sng" dirty="0" smtClean="0"/>
              <a:t>Accelerate spectrum repetition</a:t>
            </a:r>
            <a:endParaRPr kumimoji="1" lang="ja-JP" altLang="en-US" sz="4800" b="1" u="sng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553778" y="2610745"/>
            <a:ext cx="8156503" cy="3194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右矢印 2"/>
          <p:cNvSpPr/>
          <p:nvPr/>
        </p:nvSpPr>
        <p:spPr>
          <a:xfrm>
            <a:off x="4356846" y="1824989"/>
            <a:ext cx="3743545" cy="576064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Time delay direction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左矢印 4"/>
          <p:cNvSpPr/>
          <p:nvPr/>
        </p:nvSpPr>
        <p:spPr>
          <a:xfrm>
            <a:off x="502024" y="1826895"/>
            <a:ext cx="3709936" cy="576064"/>
          </a:xfrm>
          <a:prstGeom prst="lef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Time delay direction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004482" y="1268760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&lt; Δ</a:t>
            </a:r>
            <a:endParaRPr kumimoji="1" lang="ja-JP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504958" y="1268760"/>
            <a:ext cx="1704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 &lt; 0</a:t>
            </a:r>
            <a:endParaRPr kumimoji="1" lang="ja-JP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3419872" y="2610745"/>
            <a:ext cx="4392488" cy="2762471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03537" y="6021288"/>
            <a:ext cx="8856984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 smtClean="0">
                <a:solidFill>
                  <a:srgbClr val="FF0000"/>
                </a:solidFill>
              </a:rPr>
              <a:t>Only this part is obtained without wait time.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13" name="上矢印 12"/>
          <p:cNvSpPr/>
          <p:nvPr/>
        </p:nvSpPr>
        <p:spPr>
          <a:xfrm>
            <a:off x="5364088" y="5373216"/>
            <a:ext cx="612502" cy="648072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208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-2738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5400" u="sng" dirty="0" smtClean="0"/>
              <a:t>Setup for remote sensing</a:t>
            </a:r>
            <a:endParaRPr kumimoji="1" lang="ja-JP" altLang="en-US" sz="5400" u="sng" dirty="0"/>
          </a:p>
        </p:txBody>
      </p:sp>
      <p:grpSp>
        <p:nvGrpSpPr>
          <p:cNvPr id="44" name="グループ化 43"/>
          <p:cNvGrpSpPr/>
          <p:nvPr/>
        </p:nvGrpSpPr>
        <p:grpSpPr>
          <a:xfrm>
            <a:off x="161583" y="1200683"/>
            <a:ext cx="8885909" cy="5110470"/>
            <a:chOff x="539552" y="949163"/>
            <a:chExt cx="8006287" cy="4604581"/>
          </a:xfrm>
        </p:grpSpPr>
        <p:grpSp>
          <p:nvGrpSpPr>
            <p:cNvPr id="34" name="グループ化 33"/>
            <p:cNvGrpSpPr/>
            <p:nvPr/>
          </p:nvGrpSpPr>
          <p:grpSpPr>
            <a:xfrm>
              <a:off x="539552" y="949163"/>
              <a:ext cx="8006287" cy="4604581"/>
              <a:chOff x="755576" y="1030728"/>
              <a:chExt cx="6900818" cy="3968802"/>
            </a:xfrm>
          </p:grpSpPr>
          <p:sp>
            <p:nvSpPr>
              <p:cNvPr id="27" name="正方形/長方形 26"/>
              <p:cNvSpPr/>
              <p:nvPr/>
            </p:nvSpPr>
            <p:spPr>
              <a:xfrm rot="20700000">
                <a:off x="6222357" y="1613017"/>
                <a:ext cx="597788" cy="1885176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円/楕円 27"/>
              <p:cNvSpPr/>
              <p:nvPr/>
            </p:nvSpPr>
            <p:spPr>
              <a:xfrm rot="20700000">
                <a:off x="5966116" y="1622366"/>
                <a:ext cx="648072" cy="196206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5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4816"/>
              <a:stretch/>
            </p:blipFill>
            <p:spPr bwMode="auto">
              <a:xfrm>
                <a:off x="796520" y="1822160"/>
                <a:ext cx="5381901" cy="1671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正方形/長方形 13"/>
              <p:cNvSpPr/>
              <p:nvPr/>
            </p:nvSpPr>
            <p:spPr>
              <a:xfrm>
                <a:off x="755576" y="1664496"/>
                <a:ext cx="2731894" cy="3335034"/>
              </a:xfrm>
              <a:prstGeom prst="rect">
                <a:avLst/>
              </a:prstGeom>
              <a:noFill/>
              <a:ln w="4445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テキスト ボックス 14"/>
              <p:cNvSpPr txBox="1"/>
              <p:nvPr/>
            </p:nvSpPr>
            <p:spPr>
              <a:xfrm>
                <a:off x="1187624" y="1208222"/>
                <a:ext cx="1872208" cy="454138"/>
              </a:xfrm>
              <a:prstGeom prst="rect">
                <a:avLst/>
              </a:prstGeom>
              <a:noFill/>
              <a:ln w="4445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3200" dirty="0" err="1" smtClean="0"/>
                  <a:t>labratory</a:t>
                </a:r>
                <a:endParaRPr kumimoji="1" lang="ja-JP" altLang="en-US" sz="3200" dirty="0"/>
              </a:p>
            </p:txBody>
          </p:sp>
          <p:sp>
            <p:nvSpPr>
              <p:cNvPr id="16" name="テキスト ボックス 15"/>
              <p:cNvSpPr txBox="1"/>
              <p:nvPr/>
            </p:nvSpPr>
            <p:spPr>
              <a:xfrm>
                <a:off x="4779590" y="1030728"/>
                <a:ext cx="1872208" cy="454138"/>
              </a:xfrm>
              <a:prstGeom prst="rect">
                <a:avLst/>
              </a:prstGeom>
              <a:noFill/>
              <a:ln w="44450">
                <a:solidFill>
                  <a:srgbClr val="00B050"/>
                </a:solidFill>
                <a:prstDash val="sysDash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3200" dirty="0" smtClean="0"/>
                  <a:t>outside</a:t>
                </a:r>
                <a:endParaRPr kumimoji="1" lang="ja-JP" altLang="en-US" sz="3200" dirty="0"/>
              </a:p>
            </p:txBody>
          </p:sp>
          <p:sp>
            <p:nvSpPr>
              <p:cNvPr id="17" name="正方形/長方形 16"/>
              <p:cNvSpPr/>
              <p:nvPr/>
            </p:nvSpPr>
            <p:spPr>
              <a:xfrm>
                <a:off x="3542704" y="1492393"/>
                <a:ext cx="4113690" cy="2810496"/>
              </a:xfrm>
              <a:prstGeom prst="rect">
                <a:avLst/>
              </a:prstGeom>
              <a:noFill/>
              <a:ln w="50800">
                <a:solidFill>
                  <a:srgbClr val="00B05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9" name="直線矢印コネクタ 18"/>
              <p:cNvCxnSpPr/>
              <p:nvPr/>
            </p:nvCxnSpPr>
            <p:spPr>
              <a:xfrm flipH="1" flipV="1">
                <a:off x="6651797" y="1554458"/>
                <a:ext cx="253982" cy="87398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テキスト ボックス 19"/>
              <p:cNvSpPr txBox="1"/>
              <p:nvPr/>
            </p:nvSpPr>
            <p:spPr>
              <a:xfrm rot="20679102">
                <a:off x="6759772" y="1764746"/>
                <a:ext cx="720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30m</a:t>
                </a:r>
                <a:endParaRPr kumimoji="1" lang="ja-JP" altLang="en-US" dirty="0"/>
              </a:p>
            </p:txBody>
          </p:sp>
          <p:sp>
            <p:nvSpPr>
              <p:cNvPr id="21" name="テキスト ボックス 20"/>
              <p:cNvSpPr txBox="1"/>
              <p:nvPr/>
            </p:nvSpPr>
            <p:spPr>
              <a:xfrm>
                <a:off x="6243906" y="3452813"/>
                <a:ext cx="97666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dirty="0" smtClean="0"/>
                  <a:t>Concave mirror</a:t>
                </a:r>
                <a:endParaRPr kumimoji="1" lang="ja-JP" altLang="en-US" dirty="0"/>
              </a:p>
            </p:txBody>
          </p:sp>
          <p:pic>
            <p:nvPicPr>
              <p:cNvPr id="22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363" t="5387" b="37968"/>
              <a:stretch/>
            </p:blipFill>
            <p:spPr bwMode="auto">
              <a:xfrm>
                <a:off x="1484043" y="3641687"/>
                <a:ext cx="1279370" cy="1310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" name="下矢印 22"/>
              <p:cNvSpPr/>
              <p:nvPr/>
            </p:nvSpPr>
            <p:spPr>
              <a:xfrm rot="4136047">
                <a:off x="4445281" y="1546119"/>
                <a:ext cx="160214" cy="3600161"/>
              </a:xfrm>
              <a:prstGeom prst="downArrow">
                <a:avLst/>
              </a:prstGeom>
              <a:solidFill>
                <a:srgbClr val="92D050"/>
              </a:solidFill>
              <a:ln w="412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5" name="フローチャート : 磁気ディスク 34"/>
            <p:cNvSpPr/>
            <p:nvPr/>
          </p:nvSpPr>
          <p:spPr>
            <a:xfrm>
              <a:off x="5595785" y="3635559"/>
              <a:ext cx="1264798" cy="890778"/>
            </a:xfrm>
            <a:prstGeom prst="flowChartMagneticDisk">
              <a:avLst/>
            </a:prstGeom>
            <a:gradFill>
              <a:gsLst>
                <a:gs pos="5000">
                  <a:schemeClr val="bg1"/>
                </a:gs>
                <a:gs pos="0">
                  <a:schemeClr val="accent1">
                    <a:tint val="66000"/>
                    <a:satMod val="16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dirty="0" smtClean="0">
                  <a:solidFill>
                    <a:schemeClr val="tx1"/>
                  </a:solidFill>
                </a:rPr>
                <a:t>NH</a:t>
              </a:r>
              <a:r>
                <a:rPr kumimoji="1" lang="en-US" altLang="ja-JP" sz="2400" baseline="-25000" dirty="0" smtClean="0">
                  <a:solidFill>
                    <a:schemeClr val="tx1"/>
                  </a:solidFill>
                </a:rPr>
                <a:t>3</a:t>
              </a:r>
              <a:endParaRPr kumimoji="1" lang="ja-JP" altLang="en-US" sz="24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43" name="上矢印 42"/>
            <p:cNvSpPr/>
            <p:nvPr/>
          </p:nvSpPr>
          <p:spPr>
            <a:xfrm>
              <a:off x="5957568" y="3343344"/>
              <a:ext cx="504056" cy="402260"/>
            </a:xfrm>
            <a:prstGeom prst="up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6722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4848" y="4462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6000" u="sng" dirty="0" smtClean="0"/>
              <a:t>Result </a:t>
            </a:r>
            <a:endParaRPr kumimoji="1" lang="ja-JP" altLang="en-US" sz="6000" u="sng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05469"/>
            <a:ext cx="4707219" cy="5650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70"/>
          <a:stretch/>
        </p:blipFill>
        <p:spPr bwMode="auto">
          <a:xfrm>
            <a:off x="4788024" y="825626"/>
            <a:ext cx="4165065" cy="259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円/楕円 6"/>
          <p:cNvSpPr/>
          <p:nvPr/>
        </p:nvSpPr>
        <p:spPr>
          <a:xfrm>
            <a:off x="6158641" y="2642664"/>
            <a:ext cx="283102" cy="564560"/>
          </a:xfrm>
          <a:prstGeom prst="ellipse">
            <a:avLst/>
          </a:prstGeom>
          <a:noFill/>
          <a:ln w="349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6578221" y="2636912"/>
            <a:ext cx="308038" cy="564560"/>
          </a:xfrm>
          <a:prstGeom prst="ellipse">
            <a:avLst/>
          </a:prstGeom>
          <a:noFill/>
          <a:ln w="349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3563888" y="3789040"/>
            <a:ext cx="216024" cy="19610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4860032" y="3900738"/>
            <a:ext cx="4229880" cy="240865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3200" dirty="0">
                <a:solidFill>
                  <a:schemeClr val="tx1"/>
                </a:solidFill>
              </a:rPr>
              <a:t>3000 spectra</a:t>
            </a:r>
          </a:p>
          <a:p>
            <a:r>
              <a:rPr lang="en-US" altLang="ja-JP" sz="3200" dirty="0">
                <a:solidFill>
                  <a:schemeClr val="tx1"/>
                </a:solidFill>
              </a:rPr>
              <a:t>Record time = 3.15 s</a:t>
            </a:r>
          </a:p>
          <a:p>
            <a:r>
              <a:rPr lang="en-US" altLang="ja-JP" sz="3200" dirty="0">
                <a:solidFill>
                  <a:schemeClr val="tx1"/>
                </a:solidFill>
              </a:rPr>
              <a:t>Δ = 14 Hz to - 13.6 Hz</a:t>
            </a:r>
          </a:p>
          <a:p>
            <a:r>
              <a:rPr lang="en-US" altLang="ja-JP" sz="3200" dirty="0">
                <a:solidFill>
                  <a:schemeClr val="tx1"/>
                </a:solidFill>
              </a:rPr>
              <a:t> </a:t>
            </a:r>
            <a:r>
              <a:rPr lang="en-US" altLang="ja-JP" sz="3200" dirty="0">
                <a:solidFill>
                  <a:srgbClr val="FF0000"/>
                </a:solidFill>
              </a:rPr>
              <a:t>950 spectra / s </a:t>
            </a:r>
          </a:p>
        </p:txBody>
      </p:sp>
    </p:spTree>
    <p:extLst>
      <p:ext uri="{BB962C8B-B14F-4D97-AF65-F5344CB8AC3E}">
        <p14:creationId xmlns:p14="http://schemas.microsoft.com/office/powerpoint/2010/main" val="110466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6000" u="sng" dirty="0" smtClean="0"/>
              <a:t>Summary</a:t>
            </a:r>
            <a:endParaRPr kumimoji="1" lang="ja-JP" altLang="en-US" sz="6000" u="sng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>
            <a:noAutofit/>
          </a:bodyPr>
          <a:lstStyle/>
          <a:p>
            <a:r>
              <a:rPr lang="en-US" altLang="ja-JP" sz="4000" dirty="0" smtClean="0"/>
              <a:t>950 spectra repetition rate attained by manipulating the repetition rate of one laser.</a:t>
            </a:r>
          </a:p>
          <a:p>
            <a:endParaRPr kumimoji="1" lang="en-US" altLang="ja-JP" sz="4000" dirty="0"/>
          </a:p>
          <a:p>
            <a:r>
              <a:rPr lang="en-US" altLang="ja-JP" sz="4000" dirty="0" smtClean="0"/>
              <a:t>Signal dose not depend on propagation phase or mild beam deviation by turbulence.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62060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05461" y="1484784"/>
            <a:ext cx="893307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F. Zhu, T. Mohamed, J. </a:t>
            </a:r>
            <a:r>
              <a:rPr lang="en-US" altLang="ja-JP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Strohaber</a:t>
            </a:r>
            <a:r>
              <a:rPr lang="en-US" altLang="ja-JP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 A. </a:t>
            </a:r>
            <a:r>
              <a:rPr lang="en-US" altLang="ja-JP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Kolomenskii</a:t>
            </a:r>
            <a:r>
              <a:rPr lang="en-US" altLang="ja-JP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Th. </a:t>
            </a:r>
            <a:r>
              <a:rPr lang="en-US" altLang="ja-JP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Udem</a:t>
            </a:r>
            <a:r>
              <a:rPr lang="en-US" altLang="ja-JP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H. A. </a:t>
            </a:r>
            <a:r>
              <a:rPr lang="en-US" altLang="ja-JP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Schuessler</a:t>
            </a:r>
            <a:r>
              <a:rPr lang="en-US" altLang="ja-JP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ja-JP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ja-JP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Real-time dual frequency comb spectroscopy in the near infrared</a:t>
            </a:r>
            <a:r>
              <a:rPr lang="ja-JP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altLang="ja-JP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Appl. Phys. </a:t>
            </a:r>
            <a:r>
              <a:rPr lang="en-US" altLang="ja-JP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Lett</a:t>
            </a:r>
            <a:r>
              <a:rPr lang="en-US" altLang="ja-JP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-US" altLang="ja-JP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102</a:t>
            </a:r>
            <a:r>
              <a:rPr lang="en-US" altLang="ja-JP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121116 (2013).</a:t>
            </a:r>
          </a:p>
        </p:txBody>
      </p:sp>
    </p:spTree>
    <p:extLst>
      <p:ext uri="{BB962C8B-B14F-4D97-AF65-F5344CB8AC3E}">
        <p14:creationId xmlns:p14="http://schemas.microsoft.com/office/powerpoint/2010/main" val="112003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0" y="1282861"/>
            <a:ext cx="5927808" cy="5370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6000" u="sng" dirty="0" smtClean="0"/>
              <a:t>Setup</a:t>
            </a:r>
            <a:endParaRPr kumimoji="1" lang="ja-JP" altLang="en-US" sz="6000" u="sng" dirty="0"/>
          </a:p>
        </p:txBody>
      </p:sp>
      <p:sp>
        <p:nvSpPr>
          <p:cNvPr id="6" name="角丸四角形 5"/>
          <p:cNvSpPr/>
          <p:nvPr/>
        </p:nvSpPr>
        <p:spPr>
          <a:xfrm>
            <a:off x="5961338" y="1282861"/>
            <a:ext cx="3155366" cy="516821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000" dirty="0">
                <a:solidFill>
                  <a:srgbClr val="FF0000"/>
                </a:solidFill>
              </a:rPr>
              <a:t>Comb1 </a:t>
            </a:r>
          </a:p>
          <a:p>
            <a:r>
              <a:rPr lang="en-US" altLang="ja-JP" sz="2000" dirty="0" err="1">
                <a:solidFill>
                  <a:srgbClr val="FF0000"/>
                </a:solidFill>
              </a:rPr>
              <a:t>Er</a:t>
            </a:r>
            <a:r>
              <a:rPr lang="en-US" altLang="ja-JP" sz="2000" dirty="0">
                <a:solidFill>
                  <a:srgbClr val="FF0000"/>
                </a:solidFill>
              </a:rPr>
              <a:t>-doped fiber laser</a:t>
            </a:r>
          </a:p>
          <a:p>
            <a:r>
              <a:rPr lang="en-US" altLang="ja-JP" sz="2000" dirty="0">
                <a:solidFill>
                  <a:srgbClr val="FF0000"/>
                </a:solidFill>
              </a:rPr>
              <a:t>Power : 25 </a:t>
            </a:r>
            <a:r>
              <a:rPr lang="en-US" altLang="ja-JP" sz="2000" dirty="0" err="1">
                <a:solidFill>
                  <a:srgbClr val="FF0000"/>
                </a:solidFill>
              </a:rPr>
              <a:t>mW</a:t>
            </a:r>
            <a:endParaRPr lang="en-US" altLang="ja-JP" sz="2000" dirty="0">
              <a:solidFill>
                <a:srgbClr val="FF0000"/>
              </a:solidFill>
            </a:endParaRPr>
          </a:p>
          <a:p>
            <a:r>
              <a:rPr lang="en-US" altLang="ja-JP" sz="2000" dirty="0">
                <a:solidFill>
                  <a:srgbClr val="FF0000"/>
                </a:solidFill>
              </a:rPr>
              <a:t>Pulse width : 70 fs</a:t>
            </a:r>
          </a:p>
          <a:p>
            <a:endParaRPr lang="en-US" altLang="ja-JP" sz="2000" dirty="0">
              <a:solidFill>
                <a:srgbClr val="FF0000"/>
              </a:solidFill>
            </a:endParaRPr>
          </a:p>
          <a:p>
            <a:r>
              <a:rPr lang="en-US" altLang="ja-JP" sz="2000" dirty="0">
                <a:solidFill>
                  <a:srgbClr val="FF0000"/>
                </a:solidFill>
              </a:rPr>
              <a:t>Comb2</a:t>
            </a:r>
          </a:p>
          <a:p>
            <a:r>
              <a:rPr lang="en-US" altLang="ja-JP" sz="2000" dirty="0" err="1">
                <a:solidFill>
                  <a:srgbClr val="FF0000"/>
                </a:solidFill>
              </a:rPr>
              <a:t>Er</a:t>
            </a:r>
            <a:r>
              <a:rPr lang="en-US" altLang="ja-JP" sz="2000" dirty="0">
                <a:solidFill>
                  <a:srgbClr val="FF0000"/>
                </a:solidFill>
              </a:rPr>
              <a:t>-doped fiber amplifier</a:t>
            </a:r>
          </a:p>
          <a:p>
            <a:r>
              <a:rPr lang="en-US" altLang="ja-JP" sz="2000" dirty="0">
                <a:solidFill>
                  <a:srgbClr val="FF0000"/>
                </a:solidFill>
              </a:rPr>
              <a:t>Power : 500 </a:t>
            </a:r>
            <a:r>
              <a:rPr lang="en-US" altLang="ja-JP" sz="2000" dirty="0" err="1">
                <a:solidFill>
                  <a:srgbClr val="FF0000"/>
                </a:solidFill>
              </a:rPr>
              <a:t>mW</a:t>
            </a:r>
            <a:endParaRPr lang="en-US" altLang="ja-JP" sz="2000" dirty="0">
              <a:solidFill>
                <a:srgbClr val="FF0000"/>
              </a:solidFill>
            </a:endParaRPr>
          </a:p>
          <a:p>
            <a:r>
              <a:rPr lang="en-US" altLang="ja-JP" sz="2000" dirty="0">
                <a:solidFill>
                  <a:srgbClr val="FF0000"/>
                </a:solidFill>
              </a:rPr>
              <a:t>Pulse width : 90 fs</a:t>
            </a:r>
          </a:p>
          <a:p>
            <a:endParaRPr lang="en-US" altLang="ja-JP" sz="2000" dirty="0">
              <a:solidFill>
                <a:srgbClr val="FF0000"/>
              </a:solidFill>
            </a:endParaRPr>
          </a:p>
          <a:p>
            <a:r>
              <a:rPr lang="ja-JP" altLang="en-US" sz="2000" dirty="0">
                <a:solidFill>
                  <a:srgbClr val="FF0000"/>
                </a:solidFill>
              </a:rPr>
              <a:t>・</a:t>
            </a:r>
            <a:r>
              <a:rPr lang="en-US" altLang="ja-JP" sz="2000" dirty="0">
                <a:solidFill>
                  <a:srgbClr val="FF0000"/>
                </a:solidFill>
              </a:rPr>
              <a:t>Repetition rate : 250 MHz </a:t>
            </a:r>
            <a:r>
              <a:rPr lang="en-US" altLang="ja-JP" sz="2000" dirty="0" smtClean="0">
                <a:solidFill>
                  <a:srgbClr val="FF0000"/>
                </a:solidFill>
              </a:rPr>
              <a:t>is </a:t>
            </a:r>
            <a:r>
              <a:rPr lang="en-US" altLang="ja-JP" sz="2000" dirty="0">
                <a:solidFill>
                  <a:srgbClr val="FF0000"/>
                </a:solidFill>
              </a:rPr>
              <a:t>locked</a:t>
            </a:r>
          </a:p>
          <a:p>
            <a:r>
              <a:rPr lang="ja-JP" altLang="en-US" sz="2000" dirty="0">
                <a:solidFill>
                  <a:srgbClr val="FF0000"/>
                </a:solidFill>
              </a:rPr>
              <a:t>・</a:t>
            </a:r>
            <a:r>
              <a:rPr lang="en-US" altLang="ja-JP" sz="2000" dirty="0">
                <a:solidFill>
                  <a:srgbClr val="FF0000"/>
                </a:solidFill>
              </a:rPr>
              <a:t>CEO frequencies are not </a:t>
            </a:r>
            <a:r>
              <a:rPr lang="en-US" altLang="ja-JP" sz="2000" dirty="0" smtClean="0">
                <a:solidFill>
                  <a:srgbClr val="FF0000"/>
                </a:solidFill>
              </a:rPr>
              <a:t>stabilized</a:t>
            </a:r>
            <a:endParaRPr lang="en-US" altLang="ja-JP" sz="2000" dirty="0">
              <a:solidFill>
                <a:srgbClr val="FF0000"/>
              </a:solidFill>
            </a:endParaRPr>
          </a:p>
        </p:txBody>
      </p:sp>
      <p:sp>
        <p:nvSpPr>
          <p:cNvPr id="2" name="円/楕円 1"/>
          <p:cNvSpPr/>
          <p:nvPr/>
        </p:nvSpPr>
        <p:spPr>
          <a:xfrm>
            <a:off x="3563888" y="3761744"/>
            <a:ext cx="2172976" cy="1224136"/>
          </a:xfrm>
          <a:prstGeom prst="ellipse">
            <a:avLst/>
          </a:prstGeom>
          <a:noFill/>
          <a:ln w="603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211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5400" u="sng" dirty="0" smtClean="0"/>
              <a:t>Interferogram</a:t>
            </a:r>
            <a:endParaRPr kumimoji="1" lang="ja-JP" altLang="en-US" sz="5400" u="sng" dirty="0"/>
          </a:p>
        </p:txBody>
      </p:sp>
      <p:grpSp>
        <p:nvGrpSpPr>
          <p:cNvPr id="3" name="グループ化 2"/>
          <p:cNvGrpSpPr/>
          <p:nvPr/>
        </p:nvGrpSpPr>
        <p:grpSpPr>
          <a:xfrm>
            <a:off x="98143" y="1484784"/>
            <a:ext cx="8764439" cy="4032448"/>
            <a:chOff x="196505" y="1052736"/>
            <a:chExt cx="8764439" cy="4032448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505" y="1335609"/>
              <a:ext cx="8764439" cy="374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テキスト ボックス 4"/>
            <p:cNvSpPr txBox="1"/>
            <p:nvPr/>
          </p:nvSpPr>
          <p:spPr>
            <a:xfrm>
              <a:off x="1398450" y="1052736"/>
              <a:ext cx="28187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Δ = 1807 Hz, 40μs</a:t>
              </a:r>
              <a:endParaRPr kumimoji="1"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5607533" y="1052736"/>
              <a:ext cx="25538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Δ =4403 Hz, 4μs</a:t>
              </a:r>
              <a:endParaRPr kumimoji="1"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548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8" y="1378424"/>
            <a:ext cx="5318484" cy="5146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323528" y="2645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5400" u="sng" dirty="0" smtClean="0"/>
              <a:t>Fourier spectra</a:t>
            </a:r>
            <a:endParaRPr kumimoji="1" lang="ja-JP" altLang="en-US" sz="5400" u="sng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645299" y="1556792"/>
            <a:ext cx="3254002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Blue</a:t>
            </a:r>
            <a:r>
              <a:rPr kumimoji="1" lang="en-US" altLang="ja-JP" dirty="0" smtClean="0"/>
              <a:t> : filtering between 6280 </a:t>
            </a:r>
            <a:r>
              <a:rPr kumimoji="1" lang="ja-JP" altLang="en-US" dirty="0" smtClean="0"/>
              <a:t>～</a:t>
            </a:r>
            <a:r>
              <a:rPr kumimoji="1" lang="en-US" altLang="ja-JP" dirty="0" smtClean="0"/>
              <a:t>6625cm</a:t>
            </a:r>
            <a:r>
              <a:rPr kumimoji="1" lang="en-US" altLang="ja-JP" baseline="30000" dirty="0" smtClean="0"/>
              <a:t>-1</a:t>
            </a:r>
            <a:endParaRPr lang="en-US" altLang="ja-JP" dirty="0"/>
          </a:p>
          <a:p>
            <a:r>
              <a:rPr kumimoji="1" lang="en-US" altLang="ja-JP" dirty="0" smtClean="0">
                <a:solidFill>
                  <a:srgbClr val="7030A0"/>
                </a:solidFill>
              </a:rPr>
              <a:t>maroon</a:t>
            </a:r>
            <a:r>
              <a:rPr kumimoji="1" lang="en-US" altLang="ja-JP" dirty="0" smtClean="0"/>
              <a:t> : </a:t>
            </a:r>
            <a:r>
              <a:rPr lang="en-US" altLang="ja-JP" dirty="0"/>
              <a:t>filtering between </a:t>
            </a:r>
            <a:r>
              <a:rPr lang="en-US" altLang="ja-JP" dirty="0" smtClean="0"/>
              <a:t>6460 </a:t>
            </a:r>
            <a:r>
              <a:rPr lang="ja-JP" altLang="en-US" dirty="0"/>
              <a:t>～</a:t>
            </a:r>
            <a:r>
              <a:rPr lang="en-US" altLang="ja-JP" dirty="0" smtClean="0"/>
              <a:t>6625cm</a:t>
            </a:r>
            <a:r>
              <a:rPr lang="en-US" altLang="ja-JP" baseline="30000" dirty="0" smtClean="0"/>
              <a:t>-1</a:t>
            </a:r>
            <a:endParaRPr lang="en-US" altLang="ja-JP" dirty="0"/>
          </a:p>
        </p:txBody>
      </p:sp>
      <p:sp>
        <p:nvSpPr>
          <p:cNvPr id="3" name="上下矢印 2"/>
          <p:cNvSpPr/>
          <p:nvPr/>
        </p:nvSpPr>
        <p:spPr>
          <a:xfrm>
            <a:off x="3635896" y="2420272"/>
            <a:ext cx="288032" cy="1080120"/>
          </a:xfrm>
          <a:prstGeom prst="up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角丸四角形 3"/>
          <p:cNvSpPr/>
          <p:nvPr/>
        </p:nvSpPr>
        <p:spPr>
          <a:xfrm>
            <a:off x="5404513" y="3501008"/>
            <a:ext cx="3686575" cy="28803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/>
              <a:t>When selecting only the fingerprint spectral region, </a:t>
            </a:r>
            <a:r>
              <a:rPr kumimoji="1" lang="ja-JP" altLang="en-US" sz="2800" dirty="0" smtClean="0"/>
              <a:t>～</a:t>
            </a:r>
            <a:r>
              <a:rPr kumimoji="1" lang="en-US" altLang="ja-JP" sz="2800" dirty="0" smtClean="0"/>
              <a:t>6 times stronger signal is obtain.</a:t>
            </a:r>
          </a:p>
        </p:txBody>
      </p:sp>
    </p:spTree>
    <p:extLst>
      <p:ext uri="{BB962C8B-B14F-4D97-AF65-F5344CB8AC3E}">
        <p14:creationId xmlns:p14="http://schemas.microsoft.com/office/powerpoint/2010/main" val="1685814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-26633" y="2415654"/>
            <a:ext cx="6154967" cy="4060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323528" y="4462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6000" u="sng" dirty="0" smtClean="0"/>
              <a:t>Rapid spectroscopy</a:t>
            </a:r>
            <a:endParaRPr kumimoji="1" lang="ja-JP" altLang="en-US" sz="6000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/>
              <p:cNvSpPr txBox="1"/>
              <p:nvPr/>
            </p:nvSpPr>
            <p:spPr>
              <a:xfrm>
                <a:off x="6210000" y="1563680"/>
                <a:ext cx="2819726" cy="1098634"/>
              </a:xfrm>
              <a:prstGeom prst="rect">
                <a:avLst/>
              </a:prstGeom>
              <a:noFill/>
              <a:ln w="25400"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latin typeface="Cambria Math"/>
                        </a:rPr>
                        <m:t>𝑟𝑒𝑠𝑜𝑙𝑢𝑡𝑖𝑜𝑛</m:t>
                      </m:r>
                      <m:r>
                        <a:rPr lang="en-US" altLang="ja-JP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altLang="ja-JP" sz="20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2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𝑡𝑒𝑚𝑝𝑜𝑟𝑎𝑙</m:t>
                          </m:r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𝑤𝑖𝑛𝑑𝑜𝑤</m:t>
                          </m:r>
                        </m:den>
                      </m:f>
                      <m:r>
                        <a:rPr kumimoji="1" lang="en-US" altLang="ja-JP" sz="2000" i="1" smtClean="0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kumimoji="1" lang="en-US" altLang="ja-JP" sz="200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sz="200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kumimoji="1" lang="en-US" altLang="ja-JP" sz="2000" b="0" i="0" smtClean="0">
                              <a:latin typeface="Cambria Math"/>
                              <a:ea typeface="Cambria Math"/>
                            </a:rPr>
                            <m:t>Δ</m:t>
                          </m:r>
                        </m:den>
                      </m:f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2" name="テキスト ボックス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000" y="1563680"/>
                <a:ext cx="2819726" cy="109863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540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/>
          <p:cNvSpPr txBox="1"/>
          <p:nvPr/>
        </p:nvSpPr>
        <p:spPr>
          <a:xfrm>
            <a:off x="619420" y="1568986"/>
            <a:ext cx="2519441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>
                <a:solidFill>
                  <a:schemeClr val="bg1"/>
                </a:solidFill>
              </a:rPr>
              <a:t>40 </a:t>
            </a:r>
            <a:r>
              <a:rPr kumimoji="1" lang="en-US" altLang="ja-JP" sz="2000" dirty="0" err="1" smtClean="0">
                <a:solidFill>
                  <a:schemeClr val="bg1"/>
                </a:solidFill>
              </a:rPr>
              <a:t>μs</a:t>
            </a:r>
            <a:r>
              <a:rPr kumimoji="1" lang="en-US" altLang="ja-JP" sz="2000" dirty="0" smtClean="0">
                <a:solidFill>
                  <a:schemeClr val="bg1"/>
                </a:solidFill>
              </a:rPr>
              <a:t> </a:t>
            </a:r>
            <a:r>
              <a:rPr kumimoji="1" lang="en-US" altLang="ja-JP" sz="2000" dirty="0" err="1" smtClean="0">
                <a:solidFill>
                  <a:schemeClr val="bg1"/>
                </a:solidFill>
              </a:rPr>
              <a:t>interferogram</a:t>
            </a:r>
            <a:r>
              <a:rPr kumimoji="1" lang="en-US" altLang="ja-JP" sz="2000" dirty="0" smtClean="0">
                <a:solidFill>
                  <a:schemeClr val="bg1"/>
                </a:solidFill>
              </a:rPr>
              <a:t>, </a:t>
            </a:r>
          </a:p>
          <a:p>
            <a:pPr algn="ctr"/>
            <a:r>
              <a:rPr kumimoji="1" lang="en-US" altLang="ja-JP" sz="2000" dirty="0" smtClean="0">
                <a:solidFill>
                  <a:schemeClr val="bg1"/>
                </a:solidFill>
              </a:rPr>
              <a:t>Δ = 1807 Hz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411940" y="1556792"/>
            <a:ext cx="2505722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>
                <a:solidFill>
                  <a:srgbClr val="FF0000"/>
                </a:solidFill>
              </a:rPr>
              <a:t>4 </a:t>
            </a:r>
            <a:r>
              <a:rPr kumimoji="1" lang="en-US" altLang="ja-JP" sz="2000" dirty="0" err="1" smtClean="0">
                <a:solidFill>
                  <a:srgbClr val="FF0000"/>
                </a:solidFill>
              </a:rPr>
              <a:t>μs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sz="2000" dirty="0" err="1" smtClean="0">
                <a:solidFill>
                  <a:srgbClr val="FF0000"/>
                </a:solidFill>
              </a:rPr>
              <a:t>interferogram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, </a:t>
            </a:r>
          </a:p>
          <a:p>
            <a:pPr algn="ctr"/>
            <a:r>
              <a:rPr kumimoji="1" lang="en-US" altLang="ja-JP" sz="2000" dirty="0" smtClean="0">
                <a:solidFill>
                  <a:srgbClr val="FF0000"/>
                </a:solidFill>
              </a:rPr>
              <a:t>Δ = 4403 Hz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128334" y="3501008"/>
            <a:ext cx="2915260" cy="2308324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(a) : </a:t>
            </a:r>
          </a:p>
          <a:p>
            <a:r>
              <a:rPr lang="en-US" altLang="ja-JP" dirty="0" smtClean="0"/>
              <a:t>Resolution : 0.11 cm</a:t>
            </a:r>
            <a:r>
              <a:rPr lang="en-US" altLang="ja-JP" baseline="30000" dirty="0" smtClean="0"/>
              <a:t>-1</a:t>
            </a:r>
            <a:endParaRPr lang="en-US" altLang="ja-JP" dirty="0" smtClean="0"/>
          </a:p>
          <a:p>
            <a:r>
              <a:rPr lang="en-US" altLang="ja-JP" dirty="0"/>
              <a:t>S</a:t>
            </a:r>
            <a:r>
              <a:rPr lang="en-US" altLang="ja-JP" dirty="0" smtClean="0"/>
              <a:t>pectral elements : 1500</a:t>
            </a:r>
          </a:p>
          <a:p>
            <a:r>
              <a:rPr kumimoji="1" lang="en-US" altLang="ja-JP" dirty="0" smtClean="0"/>
              <a:t>Most intensity line’s SNR : 30 </a:t>
            </a:r>
          </a:p>
          <a:p>
            <a:r>
              <a:rPr lang="en-US" altLang="ja-JP" dirty="0" smtClean="0"/>
              <a:t>(b) : </a:t>
            </a:r>
            <a:endParaRPr lang="en-US" altLang="ja-JP" dirty="0"/>
          </a:p>
          <a:p>
            <a:r>
              <a:rPr lang="en-US" altLang="ja-JP" dirty="0">
                <a:solidFill>
                  <a:srgbClr val="0070C0"/>
                </a:solidFill>
              </a:rPr>
              <a:t>Resolution : </a:t>
            </a:r>
            <a:r>
              <a:rPr lang="en-US" altLang="ja-JP" dirty="0" smtClean="0">
                <a:solidFill>
                  <a:srgbClr val="0070C0"/>
                </a:solidFill>
              </a:rPr>
              <a:t>0.47 </a:t>
            </a:r>
            <a:r>
              <a:rPr lang="en-US" altLang="ja-JP" dirty="0">
                <a:solidFill>
                  <a:srgbClr val="0070C0"/>
                </a:solidFill>
              </a:rPr>
              <a:t>cm</a:t>
            </a:r>
            <a:r>
              <a:rPr lang="en-US" altLang="ja-JP" baseline="30000" dirty="0">
                <a:solidFill>
                  <a:srgbClr val="0070C0"/>
                </a:solidFill>
              </a:rPr>
              <a:t>-1</a:t>
            </a:r>
            <a:endParaRPr lang="en-US" altLang="ja-JP" dirty="0">
              <a:solidFill>
                <a:srgbClr val="0070C0"/>
              </a:solidFill>
            </a:endParaRPr>
          </a:p>
          <a:p>
            <a:r>
              <a:rPr lang="en-US" altLang="ja-JP" dirty="0"/>
              <a:t>Spectral elements : </a:t>
            </a:r>
            <a:r>
              <a:rPr lang="en-US" altLang="ja-JP" dirty="0" smtClean="0"/>
              <a:t>351</a:t>
            </a:r>
            <a:endParaRPr lang="en-US" altLang="ja-JP" dirty="0"/>
          </a:p>
          <a:p>
            <a:r>
              <a:rPr lang="en-US" altLang="ja-JP" dirty="0">
                <a:solidFill>
                  <a:srgbClr val="FF0000"/>
                </a:solidFill>
              </a:rPr>
              <a:t>Most intensity line’s SNR : </a:t>
            </a:r>
            <a:r>
              <a:rPr lang="en-US" altLang="ja-JP" dirty="0" smtClean="0">
                <a:solidFill>
                  <a:srgbClr val="FF0000"/>
                </a:solidFill>
              </a:rPr>
              <a:t>80 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926888" y="291129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HITRAN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711672" y="293238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HITRAN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378928" y="564383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measurement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97063" y="563563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measurement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8392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-36512" y="764704"/>
            <a:ext cx="9155538" cy="5433467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de-DE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Schliesser, M. Brehm, and F. </a:t>
            </a:r>
            <a:r>
              <a:rPr lang="de-DE" altLang="ja-JP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Keilmann, </a:t>
            </a:r>
            <a:r>
              <a:rPr lang="en-US" altLang="ja-JP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kumimoji="1" lang="en-US" altLang="ja-JP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Frequency-comb infrared spectrometer for rapid, remote chemical sensing</a:t>
            </a:r>
            <a:r>
              <a:rPr lang="en-US" altLang="ja-JP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de-DE" altLang="ja-JP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Opt. Express </a:t>
            </a:r>
            <a:r>
              <a:rPr lang="de-DE" altLang="ja-JP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de-DE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9029 (2005</a:t>
            </a:r>
            <a:r>
              <a:rPr lang="de-DE" altLang="ja-JP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endParaRPr lang="de-DE" altLang="ja-JP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F. Zhu, T. Mohamed, J. </a:t>
            </a:r>
            <a:r>
              <a:rPr lang="en-US" altLang="ja-JP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Strohaber</a:t>
            </a: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 A. </a:t>
            </a:r>
            <a:r>
              <a:rPr lang="en-US" altLang="ja-JP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Kolomenskii</a:t>
            </a: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Th. </a:t>
            </a:r>
            <a:r>
              <a:rPr lang="en-US" altLang="ja-JP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Udem</a:t>
            </a: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H. A. </a:t>
            </a:r>
            <a:r>
              <a:rPr lang="en-US" altLang="ja-JP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Schuessler</a:t>
            </a: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ja-JP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“Real-time </a:t>
            </a: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dual frequency comb spectroscopy in the near </a:t>
            </a:r>
            <a:r>
              <a:rPr lang="en-US" altLang="ja-JP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infrared”, Appl. Phys. </a:t>
            </a:r>
            <a:r>
              <a:rPr lang="en-US" altLang="ja-JP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Lett</a:t>
            </a:r>
            <a:r>
              <a:rPr lang="en-US" altLang="ja-JP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-US" altLang="ja-JP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102</a:t>
            </a:r>
            <a:r>
              <a:rPr lang="en-US" altLang="ja-JP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121116 (2013).</a:t>
            </a:r>
          </a:p>
          <a:p>
            <a:pPr algn="just"/>
            <a:endParaRPr lang="en-US" altLang="ja-JP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M. </a:t>
            </a:r>
            <a:r>
              <a:rPr lang="en-US" altLang="ja-JP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Zolot</a:t>
            </a: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F. R. </a:t>
            </a:r>
            <a:r>
              <a:rPr lang="en-US" altLang="ja-JP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Giorgetta</a:t>
            </a: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E. Baumann, J. W. Nicholson, I. </a:t>
            </a:r>
            <a:r>
              <a:rPr lang="en-US" altLang="ja-JP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Coddington</a:t>
            </a: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N. R. Newbury, </a:t>
            </a:r>
            <a:r>
              <a:rPr lang="en-US" altLang="ja-JP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“Direct-comb </a:t>
            </a: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molecular spectroscopy with </a:t>
            </a:r>
            <a:r>
              <a:rPr lang="en-US" altLang="ja-JP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accurate,resolved</a:t>
            </a: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comb teeth over 43 </a:t>
            </a:r>
            <a:r>
              <a:rPr lang="en-US" altLang="ja-JP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THz”, </a:t>
            </a: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OPTICS LETTER, </a:t>
            </a:r>
            <a:r>
              <a:rPr lang="en-US" altLang="ja-JP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ja-JP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638(2012).</a:t>
            </a:r>
            <a:endParaRPr lang="ja-JP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7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ja-JP" sz="5400" u="sng" dirty="0" smtClean="0"/>
              <a:t>S</a:t>
            </a:r>
            <a:r>
              <a:rPr kumimoji="1" lang="en-US" altLang="ja-JP" sz="5400" u="sng" dirty="0" smtClean="0"/>
              <a:t>ummary</a:t>
            </a:r>
            <a:endParaRPr kumimoji="1" lang="ja-JP" altLang="en-US" sz="5400" u="sng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50125" y="1600200"/>
            <a:ext cx="8843750" cy="4525963"/>
          </a:xfrm>
        </p:spPr>
        <p:txBody>
          <a:bodyPr>
            <a:noAutofit/>
          </a:bodyPr>
          <a:lstStyle/>
          <a:p>
            <a:r>
              <a:rPr lang="en-US" altLang="ja-JP" sz="4000" dirty="0"/>
              <a:t>By used grating based spectral filter in a </a:t>
            </a:r>
            <a:r>
              <a:rPr lang="en-US" altLang="ja-JP" sz="4000" i="1" dirty="0"/>
              <a:t>2f-2f</a:t>
            </a:r>
            <a:r>
              <a:rPr lang="en-US" altLang="ja-JP" sz="4000" dirty="0"/>
              <a:t> setup, increased the signal to noise ratio</a:t>
            </a:r>
            <a:r>
              <a:rPr lang="en-US" altLang="ja-JP" sz="4000" dirty="0" smtClean="0"/>
              <a:t>.</a:t>
            </a:r>
          </a:p>
          <a:p>
            <a:endParaRPr kumimoji="1" lang="en-US" altLang="ja-JP" sz="4000" dirty="0" smtClean="0"/>
          </a:p>
          <a:p>
            <a:r>
              <a:rPr kumimoji="1" lang="en-US" altLang="ja-JP" sz="4000" dirty="0" smtClean="0"/>
              <a:t>The difference between the repetition rates is 4403 Hz and measurement time is 4</a:t>
            </a:r>
            <a:r>
              <a:rPr lang="ja-JP" altLang="en-US" sz="4000" dirty="0"/>
              <a:t> </a:t>
            </a:r>
            <a:r>
              <a:rPr kumimoji="1" lang="en-US" altLang="ja-JP" sz="4000" dirty="0" err="1" smtClean="0"/>
              <a:t>μs</a:t>
            </a:r>
            <a:r>
              <a:rPr kumimoji="1" lang="en-US" altLang="ja-JP" sz="4000" dirty="0" smtClean="0"/>
              <a:t>.</a:t>
            </a:r>
          </a:p>
          <a:p>
            <a:endParaRPr lang="en-US" altLang="ja-JP" sz="4000" dirty="0"/>
          </a:p>
        </p:txBody>
      </p:sp>
    </p:spTree>
    <p:extLst>
      <p:ext uri="{BB962C8B-B14F-4D97-AF65-F5344CB8AC3E}">
        <p14:creationId xmlns:p14="http://schemas.microsoft.com/office/powerpoint/2010/main" val="54241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2869779"/>
          </a:xfrm>
        </p:spPr>
        <p:txBody>
          <a:bodyPr/>
          <a:lstStyle/>
          <a:p>
            <a:pPr marL="0" indent="0" algn="just">
              <a:buNone/>
            </a:pP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M. </a:t>
            </a:r>
            <a:r>
              <a:rPr lang="en-US" altLang="ja-JP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Zolot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F. R. </a:t>
            </a:r>
            <a:r>
              <a:rPr lang="en-US" altLang="ja-JP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Giorgetta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E. Baumann, J. W. Nicholson, I. </a:t>
            </a:r>
            <a:r>
              <a:rPr lang="en-US" altLang="ja-JP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Coddington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and N. R. Newbury, “Direct-comb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molecular spectroscopy with 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accurate, resolved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 teeth over 43 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THz”, OPTICS LETTER, </a:t>
            </a:r>
            <a:r>
              <a:rPr lang="en-US" altLang="ja-JP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638(2012).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17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645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6000" u="sng" dirty="0" smtClean="0"/>
              <a:t>Setup</a:t>
            </a:r>
            <a:endParaRPr kumimoji="1" lang="ja-JP" altLang="en-US" sz="6000" u="sng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46" t="23845" r="13395" b="11008"/>
          <a:stretch/>
        </p:blipFill>
        <p:spPr bwMode="auto">
          <a:xfrm>
            <a:off x="467544" y="910008"/>
            <a:ext cx="8129385" cy="594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円/楕円 5"/>
          <p:cNvSpPr/>
          <p:nvPr/>
        </p:nvSpPr>
        <p:spPr>
          <a:xfrm>
            <a:off x="5422448" y="1863981"/>
            <a:ext cx="1152128" cy="749686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3618480" y="980728"/>
            <a:ext cx="1152128" cy="576064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3618480" y="1950792"/>
            <a:ext cx="1152128" cy="576064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194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645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6000" u="sng" dirty="0" smtClean="0"/>
              <a:t>Setup</a:t>
            </a:r>
            <a:endParaRPr kumimoji="1" lang="ja-JP" altLang="en-US" sz="6000" u="sng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46" t="23845" r="13395" b="11008"/>
          <a:stretch/>
        </p:blipFill>
        <p:spPr bwMode="auto">
          <a:xfrm>
            <a:off x="13648" y="1556792"/>
            <a:ext cx="5986320" cy="4379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角丸四角形 3"/>
          <p:cNvSpPr/>
          <p:nvPr/>
        </p:nvSpPr>
        <p:spPr>
          <a:xfrm>
            <a:off x="5961338" y="1484784"/>
            <a:ext cx="3155366" cy="441256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000" dirty="0" smtClean="0">
                <a:solidFill>
                  <a:srgbClr val="FF0000"/>
                </a:solidFill>
              </a:rPr>
              <a:t>Signal comb, local comb</a:t>
            </a:r>
            <a:endParaRPr lang="en-US" altLang="ja-JP" sz="2000" dirty="0">
              <a:solidFill>
                <a:srgbClr val="FF0000"/>
              </a:solidFill>
            </a:endParaRPr>
          </a:p>
          <a:p>
            <a:r>
              <a:rPr lang="en-US" altLang="ja-JP" sz="2000" dirty="0" smtClean="0">
                <a:solidFill>
                  <a:srgbClr val="FF0000"/>
                </a:solidFill>
              </a:rPr>
              <a:t>SC generated by HNLF</a:t>
            </a:r>
          </a:p>
          <a:p>
            <a:r>
              <a:rPr lang="en-US" altLang="ja-JP" sz="2000" dirty="0" smtClean="0">
                <a:solidFill>
                  <a:srgbClr val="FF0000"/>
                </a:solidFill>
              </a:rPr>
              <a:t>Power </a:t>
            </a:r>
            <a:r>
              <a:rPr lang="en-US" altLang="ja-JP" sz="2000" dirty="0">
                <a:solidFill>
                  <a:srgbClr val="FF0000"/>
                </a:solidFill>
              </a:rPr>
              <a:t>: </a:t>
            </a:r>
            <a:r>
              <a:rPr lang="en-US" altLang="ja-JP" sz="2000" dirty="0" smtClean="0">
                <a:solidFill>
                  <a:srgbClr val="FF0000"/>
                </a:solidFill>
              </a:rPr>
              <a:t>~300 </a:t>
            </a:r>
            <a:r>
              <a:rPr lang="en-US" altLang="ja-JP" sz="2000" dirty="0" err="1">
                <a:solidFill>
                  <a:srgbClr val="FF0000"/>
                </a:solidFill>
              </a:rPr>
              <a:t>mW</a:t>
            </a:r>
            <a:endParaRPr lang="en-US" altLang="ja-JP" sz="2000" dirty="0">
              <a:solidFill>
                <a:srgbClr val="FF0000"/>
              </a:solidFill>
            </a:endParaRPr>
          </a:p>
          <a:p>
            <a:r>
              <a:rPr lang="en-US" altLang="ja-JP" sz="2000" dirty="0">
                <a:solidFill>
                  <a:srgbClr val="FF0000"/>
                </a:solidFill>
              </a:rPr>
              <a:t>B</a:t>
            </a:r>
            <a:r>
              <a:rPr lang="en-US" altLang="ja-JP" sz="2000" dirty="0" smtClean="0">
                <a:solidFill>
                  <a:srgbClr val="FF0000"/>
                </a:solidFill>
              </a:rPr>
              <a:t>andwidth </a:t>
            </a:r>
            <a:r>
              <a:rPr lang="en-US" altLang="ja-JP" sz="2000" dirty="0">
                <a:solidFill>
                  <a:srgbClr val="FF0000"/>
                </a:solidFill>
              </a:rPr>
              <a:t>: </a:t>
            </a:r>
            <a:r>
              <a:rPr lang="en-US" altLang="ja-JP" sz="2000" dirty="0" smtClean="0">
                <a:solidFill>
                  <a:srgbClr val="FF0000"/>
                </a:solidFill>
              </a:rPr>
              <a:t>~43THz</a:t>
            </a:r>
            <a:endParaRPr lang="en-US" altLang="ja-JP" sz="2000" dirty="0">
              <a:solidFill>
                <a:srgbClr val="FF0000"/>
              </a:solidFill>
            </a:endParaRPr>
          </a:p>
          <a:p>
            <a:endParaRPr lang="en-US" altLang="ja-JP" sz="2000" dirty="0" smtClean="0">
              <a:solidFill>
                <a:srgbClr val="FF0000"/>
              </a:solidFill>
            </a:endParaRPr>
          </a:p>
          <a:p>
            <a:r>
              <a:rPr lang="en-US" altLang="ja-JP" sz="2000" dirty="0" smtClean="0">
                <a:solidFill>
                  <a:srgbClr val="FF0000"/>
                </a:solidFill>
              </a:rPr>
              <a:t>Repetition </a:t>
            </a:r>
            <a:r>
              <a:rPr lang="en-US" altLang="ja-JP" sz="2000" dirty="0">
                <a:solidFill>
                  <a:srgbClr val="FF0000"/>
                </a:solidFill>
              </a:rPr>
              <a:t>rate : </a:t>
            </a:r>
            <a:r>
              <a:rPr lang="en-US" altLang="ja-JP" sz="2000" dirty="0" smtClean="0">
                <a:solidFill>
                  <a:srgbClr val="FF0000"/>
                </a:solidFill>
              </a:rPr>
              <a:t>100 </a:t>
            </a:r>
            <a:r>
              <a:rPr lang="en-US" altLang="ja-JP" sz="2000" dirty="0">
                <a:solidFill>
                  <a:srgbClr val="FF0000"/>
                </a:solidFill>
              </a:rPr>
              <a:t>MHz </a:t>
            </a:r>
            <a:r>
              <a:rPr lang="en-US" altLang="ja-JP" sz="2000" dirty="0" smtClean="0">
                <a:solidFill>
                  <a:srgbClr val="FF0000"/>
                </a:solidFill>
              </a:rPr>
              <a:t>are locked.</a:t>
            </a:r>
            <a:endParaRPr lang="en-US" altLang="ja-JP" sz="2000" dirty="0">
              <a:solidFill>
                <a:srgbClr val="FF0000"/>
              </a:solidFill>
            </a:endParaRPr>
          </a:p>
          <a:p>
            <a:r>
              <a:rPr lang="en-US" altLang="ja-JP" sz="2000" dirty="0" smtClean="0">
                <a:solidFill>
                  <a:srgbClr val="FF0000"/>
                </a:solidFill>
              </a:rPr>
              <a:t>CEO frequencies are stabilized.</a:t>
            </a:r>
          </a:p>
          <a:p>
            <a:endParaRPr lang="en-US" altLang="ja-JP" sz="2000" dirty="0">
              <a:solidFill>
                <a:srgbClr val="FF0000"/>
              </a:solidFill>
            </a:endParaRPr>
          </a:p>
          <a:p>
            <a:r>
              <a:rPr lang="en-US" altLang="ja-JP" sz="2000" dirty="0" smtClean="0">
                <a:solidFill>
                  <a:srgbClr val="FF0000"/>
                </a:solidFill>
              </a:rPr>
              <a:t>Δ = 100 Hz</a:t>
            </a:r>
            <a:endParaRPr lang="en-US" altLang="ja-JP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30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26695"/>
            <a:ext cx="8686800" cy="1143000"/>
          </a:xfrm>
        </p:spPr>
        <p:txBody>
          <a:bodyPr>
            <a:noAutofit/>
          </a:bodyPr>
          <a:lstStyle/>
          <a:p>
            <a:pPr algn="l"/>
            <a:r>
              <a:rPr kumimoji="1" lang="en-US" altLang="ja-JP" sz="5400" u="sng" dirty="0" smtClean="0"/>
              <a:t>Multiple species spectroscopy</a:t>
            </a:r>
            <a:endParaRPr kumimoji="1" lang="ja-JP" altLang="en-US" sz="5400" u="sng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2" t="32603" r="39511" b="13666"/>
          <a:stretch/>
        </p:blipFill>
        <p:spPr bwMode="auto">
          <a:xfrm>
            <a:off x="756675" y="1035320"/>
            <a:ext cx="7280490" cy="4210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角丸四角形 2"/>
          <p:cNvSpPr/>
          <p:nvPr/>
        </p:nvSpPr>
        <p:spPr>
          <a:xfrm>
            <a:off x="683568" y="5316954"/>
            <a:ext cx="3528393" cy="1315858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000" dirty="0">
                <a:solidFill>
                  <a:schemeClr val="tx1"/>
                </a:solidFill>
              </a:rPr>
              <a:t>B</a:t>
            </a:r>
            <a:r>
              <a:rPr lang="en-US" altLang="ja-JP" sz="2000" dirty="0" smtClean="0">
                <a:solidFill>
                  <a:schemeClr val="tx1"/>
                </a:solidFill>
              </a:rPr>
              <a:t>lack</a:t>
            </a:r>
            <a:r>
              <a:rPr kumimoji="1" lang="en-US" altLang="ja-JP" sz="2000" dirty="0" smtClean="0">
                <a:solidFill>
                  <a:schemeClr val="tx1"/>
                </a:solidFill>
              </a:rPr>
              <a:t> : full region of SC</a:t>
            </a:r>
          </a:p>
          <a:p>
            <a:r>
              <a:rPr lang="en-US" altLang="ja-JP" sz="2000" dirty="0" smtClean="0">
                <a:solidFill>
                  <a:schemeClr val="tx1"/>
                </a:solidFill>
              </a:rPr>
              <a:t>SNR &gt; 100</a:t>
            </a:r>
          </a:p>
          <a:p>
            <a:r>
              <a:rPr kumimoji="1" lang="en-US" altLang="ja-JP" sz="2000" dirty="0" smtClean="0">
                <a:solidFill>
                  <a:schemeClr val="tx1"/>
                </a:solidFill>
              </a:rPr>
              <a:t>Phase noise : 0.01 rad</a:t>
            </a:r>
          </a:p>
          <a:p>
            <a:r>
              <a:rPr lang="en-US" altLang="ja-JP" sz="2000" dirty="0" smtClean="0">
                <a:solidFill>
                  <a:schemeClr val="tx1"/>
                </a:solidFill>
              </a:rPr>
              <a:t>Absorbance noise : 0.02</a:t>
            </a:r>
            <a:endParaRPr kumimoji="1" lang="en-US" altLang="ja-JP" sz="2000" dirty="0" smtClean="0">
              <a:solidFill>
                <a:schemeClr val="tx1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971600" y="539051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altLang="ja-JP" dirty="0"/>
          </a:p>
        </p:txBody>
      </p:sp>
      <p:sp>
        <p:nvSpPr>
          <p:cNvPr id="7" name="角丸四角形 6"/>
          <p:cNvSpPr/>
          <p:nvPr/>
        </p:nvSpPr>
        <p:spPr>
          <a:xfrm>
            <a:off x="4860031" y="5316954"/>
            <a:ext cx="3528393" cy="1315858"/>
          </a:xfrm>
          <a:prstGeom prst="roundRect">
            <a:avLst/>
          </a:prstGeom>
          <a:solidFill>
            <a:srgbClr val="FFFF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000" dirty="0">
                <a:solidFill>
                  <a:srgbClr val="FF0000"/>
                </a:solidFill>
              </a:rPr>
              <a:t>Red : prism-filtered spectra</a:t>
            </a:r>
          </a:p>
          <a:p>
            <a:r>
              <a:rPr lang="en-US" altLang="ja-JP" sz="2000" dirty="0">
                <a:solidFill>
                  <a:srgbClr val="FF0000"/>
                </a:solidFill>
              </a:rPr>
              <a:t>SNR &gt; </a:t>
            </a:r>
            <a:r>
              <a:rPr lang="en-US" altLang="ja-JP" sz="2000" dirty="0" smtClean="0">
                <a:solidFill>
                  <a:srgbClr val="FF0000"/>
                </a:solidFill>
              </a:rPr>
              <a:t>3000</a:t>
            </a:r>
          </a:p>
          <a:p>
            <a:r>
              <a:rPr lang="en-US" altLang="ja-JP" sz="2000" dirty="0" smtClean="0">
                <a:solidFill>
                  <a:srgbClr val="FF0000"/>
                </a:solidFill>
              </a:rPr>
              <a:t>Phase noise : 330 </a:t>
            </a:r>
            <a:r>
              <a:rPr lang="en-US" altLang="ja-JP" sz="2000" dirty="0" err="1" smtClean="0">
                <a:solidFill>
                  <a:srgbClr val="FF0000"/>
                </a:solidFill>
              </a:rPr>
              <a:t>μrad</a:t>
            </a:r>
            <a:endParaRPr lang="en-US" altLang="ja-JP" sz="2000" dirty="0" smtClean="0">
              <a:solidFill>
                <a:srgbClr val="FF0000"/>
              </a:solidFill>
            </a:endParaRPr>
          </a:p>
          <a:p>
            <a:r>
              <a:rPr lang="en-US" altLang="ja-JP" sz="2000" dirty="0" smtClean="0">
                <a:solidFill>
                  <a:srgbClr val="FF0000"/>
                </a:solidFill>
              </a:rPr>
              <a:t>Absorbance noise : 6.6</a:t>
            </a:r>
            <a:r>
              <a:rPr lang="ja-JP" altLang="en-US" sz="2000" dirty="0" smtClean="0">
                <a:solidFill>
                  <a:srgbClr val="FF0000"/>
                </a:solidFill>
              </a:rPr>
              <a:t>*</a:t>
            </a:r>
            <a:r>
              <a:rPr lang="en-US" altLang="ja-JP" sz="2000" dirty="0" smtClean="0">
                <a:solidFill>
                  <a:srgbClr val="FF0000"/>
                </a:solidFill>
              </a:rPr>
              <a:t>10</a:t>
            </a:r>
            <a:r>
              <a:rPr lang="en-US" altLang="ja-JP" sz="2000" baseline="30000" dirty="0" smtClean="0">
                <a:solidFill>
                  <a:srgbClr val="FF0000"/>
                </a:solidFill>
              </a:rPr>
              <a:t>-4</a:t>
            </a:r>
            <a:endParaRPr lang="en-US" altLang="ja-JP" sz="2000" baseline="30000" dirty="0">
              <a:solidFill>
                <a:srgbClr val="FF0000"/>
              </a:solidFill>
            </a:endParaRPr>
          </a:p>
        </p:txBody>
      </p:sp>
      <p:sp>
        <p:nvSpPr>
          <p:cNvPr id="6" name="上下矢印 5"/>
          <p:cNvSpPr/>
          <p:nvPr/>
        </p:nvSpPr>
        <p:spPr>
          <a:xfrm>
            <a:off x="6498212" y="2816486"/>
            <a:ext cx="378044" cy="756530"/>
          </a:xfrm>
          <a:prstGeom prst="up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9" name="上下矢印 8"/>
          <p:cNvSpPr/>
          <p:nvPr/>
        </p:nvSpPr>
        <p:spPr>
          <a:xfrm>
            <a:off x="4602769" y="2459050"/>
            <a:ext cx="378044" cy="756530"/>
          </a:xfrm>
          <a:prstGeom prst="up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51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9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16256" y="368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5400" u="sng" dirty="0" smtClean="0"/>
              <a:t>Evaluate the accuracy</a:t>
            </a:r>
            <a:endParaRPr kumimoji="1" lang="ja-JP" altLang="en-US" sz="5400" u="sng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08" t="14132" r="14022" b="7322"/>
          <a:stretch/>
        </p:blipFill>
        <p:spPr bwMode="auto">
          <a:xfrm>
            <a:off x="35496" y="1399926"/>
            <a:ext cx="5544616" cy="5030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角丸四角形 2"/>
          <p:cNvSpPr/>
          <p:nvPr/>
        </p:nvSpPr>
        <p:spPr>
          <a:xfrm>
            <a:off x="5650173" y="1528550"/>
            <a:ext cx="3452883" cy="487613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 centers agree to within the ~10  MHz .</a:t>
            </a:r>
          </a:p>
          <a:p>
            <a:endParaRPr lang="en-US" altLang="ja-JP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n-US" altLang="ja-JP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Measurements data(symbols) is coincides Doppler-limiter line(solid line) .</a:t>
            </a:r>
            <a:endParaRPr kumimoji="1" lang="ja-JP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42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5400" u="sng" dirty="0" smtClean="0"/>
              <a:t>Summary</a:t>
            </a:r>
            <a:endParaRPr kumimoji="1" lang="ja-JP" altLang="en-US" sz="5400" u="sng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1600200"/>
            <a:ext cx="8964488" cy="4525963"/>
          </a:xfrm>
        </p:spPr>
        <p:txBody>
          <a:bodyPr>
            <a:normAutofit/>
          </a:bodyPr>
          <a:lstStyle/>
          <a:p>
            <a:r>
              <a:rPr lang="en-US" altLang="ja-JP" sz="4400" dirty="0" smtClean="0"/>
              <a:t>Dual comb spectroscopy can probe m</a:t>
            </a:r>
            <a:r>
              <a:rPr kumimoji="1" lang="en-US" altLang="ja-JP" sz="4400" dirty="0" smtClean="0"/>
              <a:t>ultiple species of interest simultaneously over 43 THz.</a:t>
            </a:r>
          </a:p>
          <a:p>
            <a:endParaRPr lang="en-US" altLang="ja-JP" sz="4400" dirty="0"/>
          </a:p>
          <a:p>
            <a:r>
              <a:rPr lang="en-US" altLang="ja-JP" sz="4400" dirty="0" smtClean="0"/>
              <a:t>Or select a subset of the bandwidth for increased SNR.</a:t>
            </a:r>
            <a:endParaRPr kumimoji="1" lang="ja-JP" altLang="en-US" sz="4400" dirty="0"/>
          </a:p>
        </p:txBody>
      </p:sp>
    </p:spTree>
    <p:extLst>
      <p:ext uri="{BB962C8B-B14F-4D97-AF65-F5344CB8AC3E}">
        <p14:creationId xmlns:p14="http://schemas.microsoft.com/office/powerpoint/2010/main" val="93421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732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6000" u="sng" dirty="0" smtClean="0"/>
              <a:t>Conclusion </a:t>
            </a:r>
            <a:endParaRPr kumimoji="1" lang="ja-JP" altLang="en-US" sz="6000" u="sng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239" y="1556792"/>
            <a:ext cx="9007522" cy="4709120"/>
          </a:xfrm>
        </p:spPr>
        <p:txBody>
          <a:bodyPr>
            <a:normAutofit/>
          </a:bodyPr>
          <a:lstStyle/>
          <a:p>
            <a:r>
              <a:rPr kumimoji="1" lang="en-US" altLang="ja-JP" sz="4400" dirty="0" smtClean="0"/>
              <a:t>High signal to noise ratio dual comb spectroscopy is attained by prism-filtering or by grating filtering.</a:t>
            </a:r>
          </a:p>
          <a:p>
            <a:endParaRPr lang="en-US" altLang="ja-JP" sz="4400" dirty="0"/>
          </a:p>
          <a:p>
            <a:r>
              <a:rPr lang="en-US" altLang="ja-JP" sz="4400" dirty="0" smtClean="0"/>
              <a:t>By </a:t>
            </a:r>
            <a:r>
              <a:rPr lang="en-US" altLang="ja-JP" sz="4400" dirty="0"/>
              <a:t>changing the repetition </a:t>
            </a:r>
            <a:r>
              <a:rPr lang="en-US" altLang="ja-JP" sz="4400" dirty="0" smtClean="0"/>
              <a:t>rate, </a:t>
            </a:r>
            <a:r>
              <a:rPr lang="en-US" altLang="ja-JP" sz="4400" dirty="0"/>
              <a:t>950 </a:t>
            </a:r>
            <a:r>
              <a:rPr lang="en-US" altLang="ja-JP" sz="4400" dirty="0" smtClean="0"/>
              <a:t>spectra/s  attained.</a:t>
            </a:r>
          </a:p>
          <a:p>
            <a:pPr marL="0" indent="0">
              <a:buNone/>
            </a:pPr>
            <a:endParaRPr kumimoji="1" lang="en-US" altLang="ja-JP" sz="4400" dirty="0"/>
          </a:p>
          <a:p>
            <a:endParaRPr kumimoji="1" lang="ja-JP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13082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490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87670" y="26695"/>
            <a:ext cx="8686800" cy="1143000"/>
          </a:xfrm>
        </p:spPr>
        <p:txBody>
          <a:bodyPr>
            <a:noAutofit/>
          </a:bodyPr>
          <a:lstStyle/>
          <a:p>
            <a:pPr algn="l"/>
            <a:r>
              <a:rPr kumimoji="1" lang="en-US" altLang="ja-JP" sz="4800" u="sng" dirty="0" smtClean="0"/>
              <a:t>SNR of </a:t>
            </a:r>
            <a:r>
              <a:rPr kumimoji="1" lang="en-US" altLang="ja-JP" sz="4800" u="sng" dirty="0" err="1" smtClean="0"/>
              <a:t>interferogram</a:t>
            </a:r>
            <a:r>
              <a:rPr kumimoji="1" lang="en-US" altLang="ja-JP" sz="4800" u="sng" dirty="0" smtClean="0"/>
              <a:t> and spectra</a:t>
            </a:r>
            <a:endParaRPr kumimoji="1" lang="ja-JP" altLang="en-US" sz="4800" u="sn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71" t="48077" r="12315" b="17724"/>
          <a:stretch/>
        </p:blipFill>
        <p:spPr bwMode="auto">
          <a:xfrm>
            <a:off x="-74155" y="1772815"/>
            <a:ext cx="9214386" cy="3399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円/楕円 2"/>
          <p:cNvSpPr/>
          <p:nvPr/>
        </p:nvSpPr>
        <p:spPr>
          <a:xfrm>
            <a:off x="6156176" y="3472658"/>
            <a:ext cx="504056" cy="532406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下矢印 3"/>
          <p:cNvSpPr/>
          <p:nvPr/>
        </p:nvSpPr>
        <p:spPr>
          <a:xfrm flipH="1">
            <a:off x="6282190" y="2555454"/>
            <a:ext cx="252028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52120" y="218612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Spike noise</a:t>
            </a:r>
            <a:endParaRPr kumimoji="1" lang="ja-JP" altLang="en-US" dirty="0"/>
          </a:p>
        </p:txBody>
      </p:sp>
      <p:sp>
        <p:nvSpPr>
          <p:cNvPr id="6" name="円/楕円 5"/>
          <p:cNvSpPr/>
          <p:nvPr/>
        </p:nvSpPr>
        <p:spPr>
          <a:xfrm rot="19311065">
            <a:off x="2627784" y="2358018"/>
            <a:ext cx="1905254" cy="504055"/>
          </a:xfrm>
          <a:prstGeom prst="ellipse">
            <a:avLst/>
          </a:prstGeom>
          <a:noFill/>
          <a:ln w="444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610178" y="149846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Phase correction</a:t>
            </a:r>
            <a:endParaRPr kumimoji="1" lang="ja-JP" altLang="en-US" dirty="0"/>
          </a:p>
        </p:txBody>
      </p:sp>
      <p:sp>
        <p:nvSpPr>
          <p:cNvPr id="8" name="下矢印 7"/>
          <p:cNvSpPr/>
          <p:nvPr/>
        </p:nvSpPr>
        <p:spPr>
          <a:xfrm>
            <a:off x="3347864" y="1867798"/>
            <a:ext cx="360040" cy="4133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539552" y="5445224"/>
            <a:ext cx="8136904" cy="115212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dirty="0" smtClean="0">
                <a:solidFill>
                  <a:srgbClr val="FF0000"/>
                </a:solidFill>
              </a:rPr>
              <a:t>Time-domain SNR with linear phase correction is increases as t</a:t>
            </a:r>
            <a:r>
              <a:rPr kumimoji="1" lang="en-US" altLang="ja-JP" sz="4000" baseline="30000" dirty="0" smtClean="0">
                <a:solidFill>
                  <a:srgbClr val="FF0000"/>
                </a:solidFill>
              </a:rPr>
              <a:t>1/2</a:t>
            </a:r>
            <a:r>
              <a:rPr kumimoji="1" lang="en-US" altLang="ja-JP" sz="4000" dirty="0" smtClean="0">
                <a:solidFill>
                  <a:srgbClr val="FF0000"/>
                </a:solidFill>
              </a:rPr>
              <a:t>.</a:t>
            </a:r>
            <a:endParaRPr kumimoji="1" lang="ja-JP" alt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6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496" y="-99392"/>
            <a:ext cx="8520666" cy="1565238"/>
          </a:xfrm>
        </p:spPr>
        <p:txBody>
          <a:bodyPr/>
          <a:lstStyle/>
          <a:p>
            <a:r>
              <a:rPr kumimoji="1" lang="en-US" altLang="ja-JP" sz="4800" u="sng" dirty="0" smtClean="0"/>
              <a:t>Fourier transform spectroscopy</a:t>
            </a:r>
            <a:endParaRPr kumimoji="1" lang="ja-JP" altLang="en-US" sz="4800" u="sng" dirty="0"/>
          </a:p>
        </p:txBody>
      </p:sp>
      <p:grpSp>
        <p:nvGrpSpPr>
          <p:cNvPr id="68" name="グループ化 67"/>
          <p:cNvGrpSpPr/>
          <p:nvPr/>
        </p:nvGrpSpPr>
        <p:grpSpPr>
          <a:xfrm>
            <a:off x="-48237" y="1628800"/>
            <a:ext cx="9178985" cy="3122848"/>
            <a:chOff x="-48237" y="1242256"/>
            <a:chExt cx="9178985" cy="3122848"/>
          </a:xfrm>
        </p:grpSpPr>
        <p:grpSp>
          <p:nvGrpSpPr>
            <p:cNvPr id="46" name="グループ化 45"/>
            <p:cNvGrpSpPr/>
            <p:nvPr/>
          </p:nvGrpSpPr>
          <p:grpSpPr>
            <a:xfrm>
              <a:off x="-48237" y="1803406"/>
              <a:ext cx="4404213" cy="2532595"/>
              <a:chOff x="-48866" y="1614421"/>
              <a:chExt cx="4639949" cy="2668153"/>
            </a:xfrm>
          </p:grpSpPr>
          <p:cxnSp>
            <p:nvCxnSpPr>
              <p:cNvPr id="13" name="直線コネクタ 12"/>
              <p:cNvCxnSpPr/>
              <p:nvPr/>
            </p:nvCxnSpPr>
            <p:spPr>
              <a:xfrm>
                <a:off x="395536" y="2973521"/>
                <a:ext cx="685332" cy="0"/>
              </a:xfrm>
              <a:prstGeom prst="line">
                <a:avLst/>
              </a:prstGeom>
              <a:ln w="349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線コネクタ 13"/>
              <p:cNvCxnSpPr/>
              <p:nvPr/>
            </p:nvCxnSpPr>
            <p:spPr>
              <a:xfrm rot="420000">
                <a:off x="1314726" y="2121837"/>
                <a:ext cx="0" cy="1676109"/>
              </a:xfrm>
              <a:prstGeom prst="line">
                <a:avLst/>
              </a:prstGeom>
              <a:ln w="349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線コネクタ 14"/>
              <p:cNvCxnSpPr/>
              <p:nvPr/>
            </p:nvCxnSpPr>
            <p:spPr>
              <a:xfrm>
                <a:off x="1080918" y="2964123"/>
                <a:ext cx="113347" cy="805268"/>
              </a:xfrm>
              <a:prstGeom prst="line">
                <a:avLst/>
              </a:prstGeom>
              <a:ln w="349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線コネクタ 15"/>
              <p:cNvCxnSpPr/>
              <p:nvPr/>
            </p:nvCxnSpPr>
            <p:spPr>
              <a:xfrm>
                <a:off x="1428688" y="2147219"/>
                <a:ext cx="118662" cy="843025"/>
              </a:xfrm>
              <a:prstGeom prst="line">
                <a:avLst/>
              </a:prstGeom>
              <a:ln w="349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線コネクタ 16"/>
              <p:cNvCxnSpPr/>
              <p:nvPr/>
            </p:nvCxnSpPr>
            <p:spPr>
              <a:xfrm>
                <a:off x="1542315" y="2980036"/>
                <a:ext cx="1810485" cy="0"/>
              </a:xfrm>
              <a:prstGeom prst="line">
                <a:avLst/>
              </a:prstGeom>
              <a:ln w="349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直線矢印コネクタ 5"/>
              <p:cNvCxnSpPr/>
              <p:nvPr/>
            </p:nvCxnSpPr>
            <p:spPr>
              <a:xfrm flipV="1">
                <a:off x="369568" y="1770819"/>
                <a:ext cx="0" cy="2123592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" name="直線矢印コネクタ 6"/>
              <p:cNvCxnSpPr/>
              <p:nvPr/>
            </p:nvCxnSpPr>
            <p:spPr>
              <a:xfrm>
                <a:off x="373491" y="3899914"/>
                <a:ext cx="4052735" cy="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" name="テキスト ボックス 7"/>
              <p:cNvSpPr txBox="1"/>
              <p:nvPr/>
            </p:nvSpPr>
            <p:spPr>
              <a:xfrm>
                <a:off x="3430057" y="3861048"/>
                <a:ext cx="1161026" cy="4215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 smtClean="0"/>
                  <a:t>time</a:t>
                </a:r>
                <a:endParaRPr kumimoji="1" lang="ja-JP" altLang="en-US" sz="2000" dirty="0"/>
              </a:p>
            </p:txBody>
          </p:sp>
          <p:sp>
            <p:nvSpPr>
              <p:cNvPr id="9" name="テキスト ボックス 8"/>
              <p:cNvSpPr txBox="1"/>
              <p:nvPr/>
            </p:nvSpPr>
            <p:spPr>
              <a:xfrm rot="10800000">
                <a:off x="-48866" y="2153263"/>
                <a:ext cx="486376" cy="1638437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ctr"/>
                <a:r>
                  <a:rPr kumimoji="1" lang="en-US" altLang="ja-JP" dirty="0" smtClean="0"/>
                  <a:t>Intensity</a:t>
                </a:r>
                <a:endParaRPr kumimoji="1" lang="ja-JP" altLang="en-US" dirty="0"/>
              </a:p>
            </p:txBody>
          </p:sp>
          <p:cxnSp>
            <p:nvCxnSpPr>
              <p:cNvPr id="19" name="直線コネクタ 18"/>
              <p:cNvCxnSpPr/>
              <p:nvPr/>
            </p:nvCxnSpPr>
            <p:spPr>
              <a:xfrm rot="420000">
                <a:off x="3581672" y="2119177"/>
                <a:ext cx="0" cy="1676109"/>
              </a:xfrm>
              <a:prstGeom prst="line">
                <a:avLst/>
              </a:prstGeom>
              <a:ln w="349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線コネクタ 19"/>
              <p:cNvCxnSpPr/>
              <p:nvPr/>
            </p:nvCxnSpPr>
            <p:spPr>
              <a:xfrm>
                <a:off x="3347864" y="2961463"/>
                <a:ext cx="113347" cy="805268"/>
              </a:xfrm>
              <a:prstGeom prst="line">
                <a:avLst/>
              </a:prstGeom>
              <a:ln w="349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線コネクタ 20"/>
              <p:cNvCxnSpPr/>
              <p:nvPr/>
            </p:nvCxnSpPr>
            <p:spPr>
              <a:xfrm>
                <a:off x="3695634" y="2144559"/>
                <a:ext cx="118662" cy="843025"/>
              </a:xfrm>
              <a:prstGeom prst="line">
                <a:avLst/>
              </a:prstGeom>
              <a:ln w="349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線コネクタ 21"/>
              <p:cNvCxnSpPr/>
              <p:nvPr/>
            </p:nvCxnSpPr>
            <p:spPr>
              <a:xfrm>
                <a:off x="3811943" y="2977376"/>
                <a:ext cx="481761" cy="0"/>
              </a:xfrm>
              <a:prstGeom prst="line">
                <a:avLst/>
              </a:prstGeom>
              <a:ln w="349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線コネクタ 33"/>
              <p:cNvCxnSpPr/>
              <p:nvPr/>
            </p:nvCxnSpPr>
            <p:spPr bwMode="auto">
              <a:xfrm>
                <a:off x="1080868" y="2213113"/>
                <a:ext cx="0" cy="75537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" name="直線コネクタ 38"/>
              <p:cNvCxnSpPr/>
              <p:nvPr/>
            </p:nvCxnSpPr>
            <p:spPr bwMode="auto">
              <a:xfrm>
                <a:off x="3347864" y="2204864"/>
                <a:ext cx="0" cy="75537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" name="直線コネクタ 40"/>
              <p:cNvCxnSpPr/>
              <p:nvPr/>
            </p:nvCxnSpPr>
            <p:spPr bwMode="auto">
              <a:xfrm>
                <a:off x="1080868" y="1925081"/>
                <a:ext cx="0" cy="288032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2" name="直線コネクタ 41"/>
              <p:cNvCxnSpPr/>
              <p:nvPr/>
            </p:nvCxnSpPr>
            <p:spPr bwMode="auto">
              <a:xfrm>
                <a:off x="3347864" y="1916832"/>
                <a:ext cx="0" cy="288032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4" name="直線矢印コネクタ 43"/>
              <p:cNvCxnSpPr/>
              <p:nvPr/>
            </p:nvCxnSpPr>
            <p:spPr bwMode="auto">
              <a:xfrm>
                <a:off x="1094120" y="2055100"/>
                <a:ext cx="2239354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sp>
            <p:nvSpPr>
              <p:cNvPr id="45" name="テキスト ボックス 44"/>
              <p:cNvSpPr txBox="1"/>
              <p:nvPr/>
            </p:nvSpPr>
            <p:spPr>
              <a:xfrm>
                <a:off x="1117326" y="1614421"/>
                <a:ext cx="2206006" cy="4215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 smtClean="0"/>
                  <a:t>Temporal window</a:t>
                </a:r>
                <a:endParaRPr kumimoji="1" lang="ja-JP" altLang="en-US" sz="2000" dirty="0"/>
              </a:p>
            </p:txBody>
          </p:sp>
        </p:grpSp>
        <p:grpSp>
          <p:nvGrpSpPr>
            <p:cNvPr id="47" name="グループ化 46"/>
            <p:cNvGrpSpPr/>
            <p:nvPr/>
          </p:nvGrpSpPr>
          <p:grpSpPr>
            <a:xfrm>
              <a:off x="5046400" y="2090453"/>
              <a:ext cx="4084348" cy="2274651"/>
              <a:chOff x="5482392" y="4500105"/>
              <a:chExt cx="3255439" cy="2274651"/>
            </a:xfrm>
          </p:grpSpPr>
          <p:grpSp>
            <p:nvGrpSpPr>
              <p:cNvPr id="48" name="グループ化 47"/>
              <p:cNvGrpSpPr/>
              <p:nvPr/>
            </p:nvGrpSpPr>
            <p:grpSpPr>
              <a:xfrm>
                <a:off x="5482392" y="4500105"/>
                <a:ext cx="3255439" cy="2274651"/>
                <a:chOff x="1500405" y="1770483"/>
                <a:chExt cx="3255439" cy="2274651"/>
              </a:xfrm>
            </p:grpSpPr>
            <p:cxnSp>
              <p:nvCxnSpPr>
                <p:cNvPr id="50" name="直線矢印コネクタ 49"/>
                <p:cNvCxnSpPr/>
                <p:nvPr/>
              </p:nvCxnSpPr>
              <p:spPr>
                <a:xfrm flipV="1">
                  <a:off x="1792429" y="1770483"/>
                  <a:ext cx="0" cy="1869038"/>
                </a:xfrm>
                <a:prstGeom prst="straightConnector1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直線矢印コネクタ 50"/>
                <p:cNvCxnSpPr/>
                <p:nvPr/>
              </p:nvCxnSpPr>
              <p:spPr>
                <a:xfrm>
                  <a:off x="1785306" y="3645024"/>
                  <a:ext cx="2899490" cy="0"/>
                </a:xfrm>
                <a:prstGeom prst="straightConnector1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52" name="テキスト ボックス 51"/>
                <p:cNvSpPr txBox="1"/>
                <p:nvPr/>
              </p:nvSpPr>
              <p:spPr>
                <a:xfrm>
                  <a:off x="2080972" y="3645024"/>
                  <a:ext cx="267487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altLang="ja-JP" sz="2000" dirty="0" smtClean="0"/>
                    <a:t>f</a:t>
                  </a:r>
                  <a:r>
                    <a:rPr kumimoji="1" lang="en-US" altLang="ja-JP" sz="2000" dirty="0" smtClean="0"/>
                    <a:t>requency</a:t>
                  </a:r>
                  <a:endParaRPr kumimoji="1" lang="ja-JP" altLang="en-US" sz="2000" dirty="0"/>
                </a:p>
              </p:txBody>
            </p:sp>
            <p:sp>
              <p:nvSpPr>
                <p:cNvPr id="53" name="テキスト ボックス 52"/>
                <p:cNvSpPr txBox="1"/>
                <p:nvPr/>
              </p:nvSpPr>
              <p:spPr>
                <a:xfrm rot="10800000">
                  <a:off x="1500405" y="1898373"/>
                  <a:ext cx="461665" cy="1638437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 algn="ctr"/>
                  <a:r>
                    <a:rPr kumimoji="1" lang="en-US" altLang="ja-JP" dirty="0" smtClean="0"/>
                    <a:t>amplitude</a:t>
                  </a:r>
                  <a:endParaRPr kumimoji="1" lang="ja-JP" altLang="en-US" dirty="0"/>
                </a:p>
              </p:txBody>
            </p:sp>
          </p:grpSp>
          <p:sp>
            <p:nvSpPr>
              <p:cNvPr id="49" name="フリーフォーム 48"/>
              <p:cNvSpPr/>
              <p:nvPr/>
            </p:nvSpPr>
            <p:spPr bwMode="auto">
              <a:xfrm>
                <a:off x="5780723" y="4913791"/>
                <a:ext cx="2514484" cy="1462667"/>
              </a:xfrm>
              <a:custGeom>
                <a:avLst/>
                <a:gdLst>
                  <a:gd name="connsiteX0" fmla="*/ 0 w 1506071"/>
                  <a:gd name="connsiteY0" fmla="*/ 981643 h 995090"/>
                  <a:gd name="connsiteX1" fmla="*/ 537883 w 1506071"/>
                  <a:gd name="connsiteY1" fmla="*/ 7 h 995090"/>
                  <a:gd name="connsiteX2" fmla="*/ 1506071 w 1506071"/>
                  <a:gd name="connsiteY2" fmla="*/ 995090 h 995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06071" h="995090">
                    <a:moveTo>
                      <a:pt x="0" y="981643"/>
                    </a:moveTo>
                    <a:cubicBezTo>
                      <a:pt x="143435" y="489704"/>
                      <a:pt x="286871" y="-2234"/>
                      <a:pt x="537883" y="7"/>
                    </a:cubicBezTo>
                    <a:cubicBezTo>
                      <a:pt x="788895" y="2248"/>
                      <a:pt x="1147483" y="498669"/>
                      <a:pt x="1506071" y="995090"/>
                    </a:cubicBezTo>
                  </a:path>
                </a:pathLst>
              </a:custGeom>
              <a:noFill/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ゴシック" charset="-128"/>
                  <a:cs typeface="ＭＳ ゴシック" charset="-128"/>
                </a:endParaRPr>
              </a:p>
            </p:txBody>
          </p:sp>
        </p:grpSp>
        <p:sp>
          <p:nvSpPr>
            <p:cNvPr id="54" name="テキスト ボックス 53"/>
            <p:cNvSpPr txBox="1"/>
            <p:nvPr/>
          </p:nvSpPr>
          <p:spPr>
            <a:xfrm>
              <a:off x="1026113" y="1251269"/>
              <a:ext cx="2331236" cy="461665"/>
            </a:xfrm>
            <a:prstGeom prst="rect">
              <a:avLst/>
            </a:prstGeom>
            <a:solidFill>
              <a:schemeClr val="tx1"/>
            </a:solidFill>
            <a:ln w="317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Temporal wave</a:t>
              </a:r>
              <a:endParaRPr kumimoji="1" lang="ja-JP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テキスト ボックス 54"/>
            <p:cNvSpPr txBox="1"/>
            <p:nvPr/>
          </p:nvSpPr>
          <p:spPr>
            <a:xfrm>
              <a:off x="5565534" y="1242256"/>
              <a:ext cx="3110922" cy="461665"/>
            </a:xfrm>
            <a:prstGeom prst="rect">
              <a:avLst/>
            </a:prstGeom>
            <a:solidFill>
              <a:schemeClr val="tx1"/>
            </a:solidFill>
            <a:ln w="317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Frequency spectrum</a:t>
              </a:r>
              <a:endParaRPr kumimoji="1" lang="ja-JP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6" name="直線コネクタ 55"/>
            <p:cNvCxnSpPr/>
            <p:nvPr/>
          </p:nvCxnSpPr>
          <p:spPr bwMode="auto">
            <a:xfrm>
              <a:off x="5940152" y="2901525"/>
              <a:ext cx="0" cy="994614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直線コネクタ 57"/>
            <p:cNvCxnSpPr/>
            <p:nvPr/>
          </p:nvCxnSpPr>
          <p:spPr bwMode="auto">
            <a:xfrm>
              <a:off x="6062600" y="2752304"/>
              <a:ext cx="0" cy="1144722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直線矢印コネクタ 60"/>
            <p:cNvCxnSpPr/>
            <p:nvPr/>
          </p:nvCxnSpPr>
          <p:spPr bwMode="auto">
            <a:xfrm>
              <a:off x="5612363" y="3645024"/>
              <a:ext cx="314537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2" name="直線矢印コネクタ 61"/>
            <p:cNvCxnSpPr/>
            <p:nvPr/>
          </p:nvCxnSpPr>
          <p:spPr bwMode="auto">
            <a:xfrm flipH="1">
              <a:off x="6066048" y="3645024"/>
              <a:ext cx="314537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3" name="テキスト ボックス 62"/>
            <p:cNvSpPr txBox="1"/>
            <p:nvPr/>
          </p:nvSpPr>
          <p:spPr>
            <a:xfrm>
              <a:off x="5760458" y="1994274"/>
              <a:ext cx="23846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dirty="0" smtClean="0"/>
                <a:t>Spectrum resolution</a:t>
              </a:r>
              <a:endParaRPr kumimoji="1" lang="ja-JP" altLang="en-US" sz="2000" dirty="0"/>
            </a:p>
          </p:txBody>
        </p:sp>
        <p:cxnSp>
          <p:nvCxnSpPr>
            <p:cNvPr id="65" name="直線コネクタ 64"/>
            <p:cNvCxnSpPr/>
            <p:nvPr/>
          </p:nvCxnSpPr>
          <p:spPr bwMode="auto">
            <a:xfrm flipH="1">
              <a:off x="6263072" y="2371682"/>
              <a:ext cx="652940" cy="1273342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6" name="右矢印 65"/>
            <p:cNvSpPr/>
            <p:nvPr/>
          </p:nvSpPr>
          <p:spPr bwMode="auto">
            <a:xfrm>
              <a:off x="4225999" y="2911020"/>
              <a:ext cx="846903" cy="487812"/>
            </a:xfrm>
            <a:prstGeom prst="rightArrow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ゴシック" charset="-128"/>
                <a:cs typeface="ＭＳ ゴシック" charset="-128"/>
              </a:endParaRPr>
            </a:p>
          </p:txBody>
        </p:sp>
        <p:sp>
          <p:nvSpPr>
            <p:cNvPr id="67" name="テキスト ボックス 66"/>
            <p:cNvSpPr txBox="1"/>
            <p:nvPr/>
          </p:nvSpPr>
          <p:spPr>
            <a:xfrm>
              <a:off x="4004121" y="2309124"/>
              <a:ext cx="13093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b="1" dirty="0" smtClean="0"/>
                <a:t>Fourier</a:t>
              </a:r>
            </a:p>
            <a:p>
              <a:pPr algn="ctr"/>
              <a:r>
                <a:rPr lang="en-US" altLang="ja-JP" b="1" dirty="0" smtClean="0"/>
                <a:t>Transform</a:t>
              </a:r>
              <a:endParaRPr kumimoji="1" lang="ja-JP" altLang="en-US" b="1" dirty="0"/>
            </a:p>
          </p:txBody>
        </p:sp>
      </p:grpSp>
      <p:sp>
        <p:nvSpPr>
          <p:cNvPr id="69" name="テキスト ボックス 68"/>
          <p:cNvSpPr txBox="1"/>
          <p:nvPr/>
        </p:nvSpPr>
        <p:spPr>
          <a:xfrm>
            <a:off x="57239" y="5036983"/>
            <a:ext cx="452823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dirty="0" smtClean="0"/>
              <a:t>spectrum resolution</a:t>
            </a:r>
            <a:r>
              <a:rPr kumimoji="1" lang="ja-JP" altLang="en-US" sz="3600" dirty="0" smtClean="0"/>
              <a:t>＝</a:t>
            </a:r>
            <a:endParaRPr kumimoji="1" lang="en-US" altLang="ja-JP" sz="3600" dirty="0" smtClean="0"/>
          </a:p>
          <a:p>
            <a:pPr algn="ctr"/>
            <a:r>
              <a:rPr lang="en-US" altLang="ja-JP" sz="3600" dirty="0" smtClean="0"/>
              <a:t>1 / temporal window</a:t>
            </a:r>
            <a:endParaRPr kumimoji="1" lang="ja-JP" altLang="en-US" sz="3600" dirty="0"/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4657260" y="5036744"/>
            <a:ext cx="4438954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dirty="0" smtClean="0"/>
              <a:t>Accuracy </a:t>
            </a:r>
            <a:r>
              <a:rPr kumimoji="1" lang="ja-JP" altLang="en-US" sz="3600" dirty="0" smtClean="0"/>
              <a:t>＝</a:t>
            </a:r>
            <a:endParaRPr kumimoji="1" lang="en-US" altLang="ja-JP" sz="3600" dirty="0" smtClean="0"/>
          </a:p>
          <a:p>
            <a:pPr algn="ctr"/>
            <a:r>
              <a:rPr kumimoji="1" lang="en-US" altLang="ja-JP" sz="3600" dirty="0" smtClean="0"/>
              <a:t>Precision of time delay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71213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kumimoji="1" lang="en-US" altLang="ja-JP" b="1" u="sng" dirty="0" smtClean="0"/>
              <a:t>Dual frequency comb spectroscopy</a:t>
            </a:r>
            <a:endParaRPr kumimoji="1" lang="ja-JP" altLang="en-US" b="1" u="sng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735676" y="3775354"/>
            <a:ext cx="7940780" cy="3110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3491880" y="3429000"/>
            <a:ext cx="2089302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domain</a:t>
            </a:r>
            <a:endParaRPr kumimoji="1" lang="ja-JP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9" name="グループ化 78"/>
          <p:cNvGrpSpPr/>
          <p:nvPr/>
        </p:nvGrpSpPr>
        <p:grpSpPr>
          <a:xfrm>
            <a:off x="611560" y="1032172"/>
            <a:ext cx="8064896" cy="2032432"/>
            <a:chOff x="899592" y="954709"/>
            <a:chExt cx="8064896" cy="2032432"/>
          </a:xfrm>
        </p:grpSpPr>
        <p:cxnSp>
          <p:nvCxnSpPr>
            <p:cNvPr id="61" name="直線コネクタ 60"/>
            <p:cNvCxnSpPr/>
            <p:nvPr/>
          </p:nvCxnSpPr>
          <p:spPr>
            <a:xfrm>
              <a:off x="5044905" y="1482984"/>
              <a:ext cx="2829853" cy="0"/>
            </a:xfrm>
            <a:prstGeom prst="line">
              <a:avLst/>
            </a:prstGeom>
            <a:ln w="66675">
              <a:gradFill>
                <a:gsLst>
                  <a:gs pos="0">
                    <a:srgbClr val="0070C0"/>
                  </a:gs>
                  <a:gs pos="52000">
                    <a:schemeClr val="accent1">
                      <a:tint val="44500"/>
                      <a:satMod val="160000"/>
                    </a:schemeClr>
                  </a:gs>
                  <a:gs pos="100000">
                    <a:srgbClr val="00B05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テキスト ボックス 14"/>
            <p:cNvSpPr txBox="1"/>
            <p:nvPr/>
          </p:nvSpPr>
          <p:spPr>
            <a:xfrm>
              <a:off x="899592" y="1284985"/>
              <a:ext cx="1349972" cy="36933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kumimoji="1" lang="en-US" altLang="ja-JP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s LASER1</a:t>
              </a:r>
              <a:endParaRPr kumimoji="1" lang="ja-JP" alt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909580" y="2617809"/>
              <a:ext cx="1339984" cy="36933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fs LASER2</a:t>
              </a:r>
              <a:endParaRPr kumimoji="1" lang="ja-JP" alt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" name="直線コネクタ 16"/>
            <p:cNvCxnSpPr/>
            <p:nvPr/>
          </p:nvCxnSpPr>
          <p:spPr>
            <a:xfrm>
              <a:off x="2259980" y="1479310"/>
              <a:ext cx="2776044" cy="0"/>
            </a:xfrm>
            <a:prstGeom prst="line">
              <a:avLst/>
            </a:prstGeom>
            <a:ln w="508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>
              <a:off x="2248829" y="2806326"/>
              <a:ext cx="2809323" cy="0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/>
            <p:nvPr/>
          </p:nvCxnSpPr>
          <p:spPr>
            <a:xfrm>
              <a:off x="5036485" y="1478678"/>
              <a:ext cx="0" cy="1330323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 flipH="1">
              <a:off x="4780964" y="1315519"/>
              <a:ext cx="496589" cy="33493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グループ化 49"/>
            <p:cNvGrpSpPr/>
            <p:nvPr/>
          </p:nvGrpSpPr>
          <p:grpSpPr>
            <a:xfrm>
              <a:off x="2694878" y="954709"/>
              <a:ext cx="1706137" cy="472687"/>
              <a:chOff x="2694878" y="954709"/>
              <a:chExt cx="1706137" cy="472687"/>
            </a:xfrm>
          </p:grpSpPr>
          <p:sp>
            <p:nvSpPr>
              <p:cNvPr id="10" name="フリーフォーム 9"/>
              <p:cNvSpPr/>
              <p:nvPr/>
            </p:nvSpPr>
            <p:spPr>
              <a:xfrm>
                <a:off x="2731324" y="956553"/>
                <a:ext cx="155177" cy="468040"/>
              </a:xfrm>
              <a:custGeom>
                <a:avLst/>
                <a:gdLst>
                  <a:gd name="connsiteX0" fmla="*/ 0 w 303356"/>
                  <a:gd name="connsiteY0" fmla="*/ 459373 h 468040"/>
                  <a:gd name="connsiteX1" fmla="*/ 151678 w 303356"/>
                  <a:gd name="connsiteY1" fmla="*/ 6 h 468040"/>
                  <a:gd name="connsiteX2" fmla="*/ 303356 w 303356"/>
                  <a:gd name="connsiteY2" fmla="*/ 468040 h 468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3356" h="468040">
                    <a:moveTo>
                      <a:pt x="0" y="459373"/>
                    </a:moveTo>
                    <a:cubicBezTo>
                      <a:pt x="50559" y="228967"/>
                      <a:pt x="101119" y="-1439"/>
                      <a:pt x="151678" y="6"/>
                    </a:cubicBezTo>
                    <a:cubicBezTo>
                      <a:pt x="202237" y="1451"/>
                      <a:pt x="252796" y="234745"/>
                      <a:pt x="303356" y="468040"/>
                    </a:cubicBezTo>
                  </a:path>
                </a:pathLst>
              </a:cu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フリーフォーム 27"/>
              <p:cNvSpPr/>
              <p:nvPr/>
            </p:nvSpPr>
            <p:spPr>
              <a:xfrm>
                <a:off x="3209695" y="954709"/>
                <a:ext cx="155177" cy="468040"/>
              </a:xfrm>
              <a:custGeom>
                <a:avLst/>
                <a:gdLst>
                  <a:gd name="connsiteX0" fmla="*/ 0 w 303356"/>
                  <a:gd name="connsiteY0" fmla="*/ 459373 h 468040"/>
                  <a:gd name="connsiteX1" fmla="*/ 151678 w 303356"/>
                  <a:gd name="connsiteY1" fmla="*/ 6 h 468040"/>
                  <a:gd name="connsiteX2" fmla="*/ 303356 w 303356"/>
                  <a:gd name="connsiteY2" fmla="*/ 468040 h 468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3356" h="468040">
                    <a:moveTo>
                      <a:pt x="0" y="459373"/>
                    </a:moveTo>
                    <a:cubicBezTo>
                      <a:pt x="50559" y="228967"/>
                      <a:pt x="101119" y="-1439"/>
                      <a:pt x="151678" y="6"/>
                    </a:cubicBezTo>
                    <a:cubicBezTo>
                      <a:pt x="202237" y="1451"/>
                      <a:pt x="252796" y="234745"/>
                      <a:pt x="303356" y="468040"/>
                    </a:cubicBezTo>
                  </a:path>
                </a:pathLst>
              </a:cu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フリーフォーム 29"/>
              <p:cNvSpPr/>
              <p:nvPr/>
            </p:nvSpPr>
            <p:spPr>
              <a:xfrm>
                <a:off x="3691508" y="959317"/>
                <a:ext cx="155177" cy="468040"/>
              </a:xfrm>
              <a:custGeom>
                <a:avLst/>
                <a:gdLst>
                  <a:gd name="connsiteX0" fmla="*/ 0 w 303356"/>
                  <a:gd name="connsiteY0" fmla="*/ 459373 h 468040"/>
                  <a:gd name="connsiteX1" fmla="*/ 151678 w 303356"/>
                  <a:gd name="connsiteY1" fmla="*/ 6 h 468040"/>
                  <a:gd name="connsiteX2" fmla="*/ 303356 w 303356"/>
                  <a:gd name="connsiteY2" fmla="*/ 468040 h 468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3356" h="468040">
                    <a:moveTo>
                      <a:pt x="0" y="459373"/>
                    </a:moveTo>
                    <a:cubicBezTo>
                      <a:pt x="50559" y="228967"/>
                      <a:pt x="101119" y="-1439"/>
                      <a:pt x="151678" y="6"/>
                    </a:cubicBezTo>
                    <a:cubicBezTo>
                      <a:pt x="202237" y="1451"/>
                      <a:pt x="252796" y="234745"/>
                      <a:pt x="303356" y="468040"/>
                    </a:cubicBezTo>
                  </a:path>
                </a:pathLst>
              </a:cu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フリーフォーム 30"/>
              <p:cNvSpPr/>
              <p:nvPr/>
            </p:nvSpPr>
            <p:spPr>
              <a:xfrm>
                <a:off x="4171277" y="959356"/>
                <a:ext cx="155177" cy="468040"/>
              </a:xfrm>
              <a:custGeom>
                <a:avLst/>
                <a:gdLst>
                  <a:gd name="connsiteX0" fmla="*/ 0 w 303356"/>
                  <a:gd name="connsiteY0" fmla="*/ 459373 h 468040"/>
                  <a:gd name="connsiteX1" fmla="*/ 151678 w 303356"/>
                  <a:gd name="connsiteY1" fmla="*/ 6 h 468040"/>
                  <a:gd name="connsiteX2" fmla="*/ 303356 w 303356"/>
                  <a:gd name="connsiteY2" fmla="*/ 468040 h 468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3356" h="468040">
                    <a:moveTo>
                      <a:pt x="0" y="459373"/>
                    </a:moveTo>
                    <a:cubicBezTo>
                      <a:pt x="50559" y="228967"/>
                      <a:pt x="101119" y="-1439"/>
                      <a:pt x="151678" y="6"/>
                    </a:cubicBezTo>
                    <a:cubicBezTo>
                      <a:pt x="202237" y="1451"/>
                      <a:pt x="252796" y="234745"/>
                      <a:pt x="303356" y="468040"/>
                    </a:cubicBezTo>
                  </a:path>
                </a:pathLst>
              </a:cu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33" name="直線コネクタ 32"/>
              <p:cNvCxnSpPr/>
              <p:nvPr/>
            </p:nvCxnSpPr>
            <p:spPr>
              <a:xfrm>
                <a:off x="2694878" y="1424593"/>
                <a:ext cx="170613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グループ化 48"/>
            <p:cNvGrpSpPr/>
            <p:nvPr/>
          </p:nvGrpSpPr>
          <p:grpSpPr>
            <a:xfrm>
              <a:off x="2696075" y="2267329"/>
              <a:ext cx="1930785" cy="477195"/>
              <a:chOff x="2724773" y="2267329"/>
              <a:chExt cx="1930785" cy="477195"/>
            </a:xfrm>
          </p:grpSpPr>
          <p:sp>
            <p:nvSpPr>
              <p:cNvPr id="35" name="フリーフォーム 34"/>
              <p:cNvSpPr/>
              <p:nvPr/>
            </p:nvSpPr>
            <p:spPr>
              <a:xfrm>
                <a:off x="2761219" y="2276484"/>
                <a:ext cx="155177" cy="468040"/>
              </a:xfrm>
              <a:custGeom>
                <a:avLst/>
                <a:gdLst>
                  <a:gd name="connsiteX0" fmla="*/ 0 w 303356"/>
                  <a:gd name="connsiteY0" fmla="*/ 459373 h 468040"/>
                  <a:gd name="connsiteX1" fmla="*/ 151678 w 303356"/>
                  <a:gd name="connsiteY1" fmla="*/ 6 h 468040"/>
                  <a:gd name="connsiteX2" fmla="*/ 303356 w 303356"/>
                  <a:gd name="connsiteY2" fmla="*/ 468040 h 468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3356" h="468040">
                    <a:moveTo>
                      <a:pt x="0" y="459373"/>
                    </a:moveTo>
                    <a:cubicBezTo>
                      <a:pt x="50559" y="228967"/>
                      <a:pt x="101119" y="-1439"/>
                      <a:pt x="151678" y="6"/>
                    </a:cubicBezTo>
                    <a:cubicBezTo>
                      <a:pt x="202237" y="1451"/>
                      <a:pt x="252796" y="234745"/>
                      <a:pt x="303356" y="468040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フリーフォーム 41"/>
              <p:cNvSpPr/>
              <p:nvPr/>
            </p:nvSpPr>
            <p:spPr>
              <a:xfrm>
                <a:off x="3306760" y="2276484"/>
                <a:ext cx="155177" cy="468040"/>
              </a:xfrm>
              <a:custGeom>
                <a:avLst/>
                <a:gdLst>
                  <a:gd name="connsiteX0" fmla="*/ 0 w 303356"/>
                  <a:gd name="connsiteY0" fmla="*/ 459373 h 468040"/>
                  <a:gd name="connsiteX1" fmla="*/ 151678 w 303356"/>
                  <a:gd name="connsiteY1" fmla="*/ 6 h 468040"/>
                  <a:gd name="connsiteX2" fmla="*/ 303356 w 303356"/>
                  <a:gd name="connsiteY2" fmla="*/ 468040 h 468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3356" h="468040">
                    <a:moveTo>
                      <a:pt x="0" y="459373"/>
                    </a:moveTo>
                    <a:cubicBezTo>
                      <a:pt x="50559" y="228967"/>
                      <a:pt x="101119" y="-1439"/>
                      <a:pt x="151678" y="6"/>
                    </a:cubicBezTo>
                    <a:cubicBezTo>
                      <a:pt x="202237" y="1451"/>
                      <a:pt x="252796" y="234745"/>
                      <a:pt x="303356" y="468040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フリーフォーム 42"/>
              <p:cNvSpPr/>
              <p:nvPr/>
            </p:nvSpPr>
            <p:spPr>
              <a:xfrm>
                <a:off x="3857092" y="2274640"/>
                <a:ext cx="155177" cy="468040"/>
              </a:xfrm>
              <a:custGeom>
                <a:avLst/>
                <a:gdLst>
                  <a:gd name="connsiteX0" fmla="*/ 0 w 303356"/>
                  <a:gd name="connsiteY0" fmla="*/ 459373 h 468040"/>
                  <a:gd name="connsiteX1" fmla="*/ 151678 w 303356"/>
                  <a:gd name="connsiteY1" fmla="*/ 6 h 468040"/>
                  <a:gd name="connsiteX2" fmla="*/ 303356 w 303356"/>
                  <a:gd name="connsiteY2" fmla="*/ 468040 h 468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3356" h="468040">
                    <a:moveTo>
                      <a:pt x="0" y="459373"/>
                    </a:moveTo>
                    <a:cubicBezTo>
                      <a:pt x="50559" y="228967"/>
                      <a:pt x="101119" y="-1439"/>
                      <a:pt x="151678" y="6"/>
                    </a:cubicBezTo>
                    <a:cubicBezTo>
                      <a:pt x="202237" y="1451"/>
                      <a:pt x="252796" y="234745"/>
                      <a:pt x="303356" y="468040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フリーフォーム 44"/>
              <p:cNvSpPr/>
              <p:nvPr/>
            </p:nvSpPr>
            <p:spPr>
              <a:xfrm>
                <a:off x="4407423" y="2267329"/>
                <a:ext cx="155177" cy="468040"/>
              </a:xfrm>
              <a:custGeom>
                <a:avLst/>
                <a:gdLst>
                  <a:gd name="connsiteX0" fmla="*/ 0 w 303356"/>
                  <a:gd name="connsiteY0" fmla="*/ 459373 h 468040"/>
                  <a:gd name="connsiteX1" fmla="*/ 151678 w 303356"/>
                  <a:gd name="connsiteY1" fmla="*/ 6 h 468040"/>
                  <a:gd name="connsiteX2" fmla="*/ 303356 w 303356"/>
                  <a:gd name="connsiteY2" fmla="*/ 468040 h 468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3356" h="468040">
                    <a:moveTo>
                      <a:pt x="0" y="459373"/>
                    </a:moveTo>
                    <a:cubicBezTo>
                      <a:pt x="50559" y="228967"/>
                      <a:pt x="101119" y="-1439"/>
                      <a:pt x="151678" y="6"/>
                    </a:cubicBezTo>
                    <a:cubicBezTo>
                      <a:pt x="202237" y="1451"/>
                      <a:pt x="252796" y="234745"/>
                      <a:pt x="303356" y="468040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39" name="直線コネクタ 38"/>
              <p:cNvCxnSpPr/>
              <p:nvPr/>
            </p:nvCxnSpPr>
            <p:spPr>
              <a:xfrm>
                <a:off x="2724773" y="2744524"/>
                <a:ext cx="1930785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" name="グループ化 64"/>
            <p:cNvGrpSpPr/>
            <p:nvPr/>
          </p:nvGrpSpPr>
          <p:grpSpPr>
            <a:xfrm>
              <a:off x="7862913" y="959356"/>
              <a:ext cx="1101575" cy="1080120"/>
              <a:chOff x="6134721" y="959356"/>
              <a:chExt cx="1101575" cy="1080120"/>
            </a:xfrm>
          </p:grpSpPr>
          <p:sp>
            <p:nvSpPr>
              <p:cNvPr id="58" name="円/楕円 57"/>
              <p:cNvSpPr/>
              <p:nvPr/>
            </p:nvSpPr>
            <p:spPr>
              <a:xfrm>
                <a:off x="6134721" y="959356"/>
                <a:ext cx="1101575" cy="108012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4" name="テキスト ボックス 63"/>
              <p:cNvSpPr txBox="1"/>
              <p:nvPr/>
            </p:nvSpPr>
            <p:spPr>
              <a:xfrm>
                <a:off x="6140663" y="1289639"/>
                <a:ext cx="108718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 smtClean="0">
                    <a:solidFill>
                      <a:schemeClr val="bg1"/>
                    </a:solidFill>
                  </a:rPr>
                  <a:t>detector</a:t>
                </a:r>
                <a:endParaRPr kumimoji="1" lang="ja-JP" alt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7" name="グループ化 66"/>
            <p:cNvGrpSpPr/>
            <p:nvPr/>
          </p:nvGrpSpPr>
          <p:grpSpPr>
            <a:xfrm>
              <a:off x="5796136" y="1594085"/>
              <a:ext cx="1706137" cy="472687"/>
              <a:chOff x="2694878" y="954709"/>
              <a:chExt cx="1706137" cy="472687"/>
            </a:xfrm>
          </p:grpSpPr>
          <p:sp>
            <p:nvSpPr>
              <p:cNvPr id="68" name="フリーフォーム 67"/>
              <p:cNvSpPr/>
              <p:nvPr/>
            </p:nvSpPr>
            <p:spPr>
              <a:xfrm>
                <a:off x="2731324" y="956553"/>
                <a:ext cx="155177" cy="468040"/>
              </a:xfrm>
              <a:custGeom>
                <a:avLst/>
                <a:gdLst>
                  <a:gd name="connsiteX0" fmla="*/ 0 w 303356"/>
                  <a:gd name="connsiteY0" fmla="*/ 459373 h 468040"/>
                  <a:gd name="connsiteX1" fmla="*/ 151678 w 303356"/>
                  <a:gd name="connsiteY1" fmla="*/ 6 h 468040"/>
                  <a:gd name="connsiteX2" fmla="*/ 303356 w 303356"/>
                  <a:gd name="connsiteY2" fmla="*/ 468040 h 468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3356" h="468040">
                    <a:moveTo>
                      <a:pt x="0" y="459373"/>
                    </a:moveTo>
                    <a:cubicBezTo>
                      <a:pt x="50559" y="228967"/>
                      <a:pt x="101119" y="-1439"/>
                      <a:pt x="151678" y="6"/>
                    </a:cubicBezTo>
                    <a:cubicBezTo>
                      <a:pt x="202237" y="1451"/>
                      <a:pt x="252796" y="234745"/>
                      <a:pt x="303356" y="468040"/>
                    </a:cubicBezTo>
                  </a:path>
                </a:pathLst>
              </a:cu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" name="フリーフォーム 68"/>
              <p:cNvSpPr/>
              <p:nvPr/>
            </p:nvSpPr>
            <p:spPr>
              <a:xfrm>
                <a:off x="3209695" y="954709"/>
                <a:ext cx="155177" cy="468040"/>
              </a:xfrm>
              <a:custGeom>
                <a:avLst/>
                <a:gdLst>
                  <a:gd name="connsiteX0" fmla="*/ 0 w 303356"/>
                  <a:gd name="connsiteY0" fmla="*/ 459373 h 468040"/>
                  <a:gd name="connsiteX1" fmla="*/ 151678 w 303356"/>
                  <a:gd name="connsiteY1" fmla="*/ 6 h 468040"/>
                  <a:gd name="connsiteX2" fmla="*/ 303356 w 303356"/>
                  <a:gd name="connsiteY2" fmla="*/ 468040 h 468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3356" h="468040">
                    <a:moveTo>
                      <a:pt x="0" y="459373"/>
                    </a:moveTo>
                    <a:cubicBezTo>
                      <a:pt x="50559" y="228967"/>
                      <a:pt x="101119" y="-1439"/>
                      <a:pt x="151678" y="6"/>
                    </a:cubicBezTo>
                    <a:cubicBezTo>
                      <a:pt x="202237" y="1451"/>
                      <a:pt x="252796" y="234745"/>
                      <a:pt x="303356" y="468040"/>
                    </a:cubicBezTo>
                  </a:path>
                </a:pathLst>
              </a:cu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" name="フリーフォーム 69"/>
              <p:cNvSpPr/>
              <p:nvPr/>
            </p:nvSpPr>
            <p:spPr>
              <a:xfrm>
                <a:off x="3691508" y="959317"/>
                <a:ext cx="155177" cy="468040"/>
              </a:xfrm>
              <a:custGeom>
                <a:avLst/>
                <a:gdLst>
                  <a:gd name="connsiteX0" fmla="*/ 0 w 303356"/>
                  <a:gd name="connsiteY0" fmla="*/ 459373 h 468040"/>
                  <a:gd name="connsiteX1" fmla="*/ 151678 w 303356"/>
                  <a:gd name="connsiteY1" fmla="*/ 6 h 468040"/>
                  <a:gd name="connsiteX2" fmla="*/ 303356 w 303356"/>
                  <a:gd name="connsiteY2" fmla="*/ 468040 h 468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3356" h="468040">
                    <a:moveTo>
                      <a:pt x="0" y="459373"/>
                    </a:moveTo>
                    <a:cubicBezTo>
                      <a:pt x="50559" y="228967"/>
                      <a:pt x="101119" y="-1439"/>
                      <a:pt x="151678" y="6"/>
                    </a:cubicBezTo>
                    <a:cubicBezTo>
                      <a:pt x="202237" y="1451"/>
                      <a:pt x="252796" y="234745"/>
                      <a:pt x="303356" y="468040"/>
                    </a:cubicBezTo>
                  </a:path>
                </a:pathLst>
              </a:cu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1" name="フリーフォーム 70"/>
              <p:cNvSpPr/>
              <p:nvPr/>
            </p:nvSpPr>
            <p:spPr>
              <a:xfrm>
                <a:off x="4171277" y="959356"/>
                <a:ext cx="155177" cy="468040"/>
              </a:xfrm>
              <a:custGeom>
                <a:avLst/>
                <a:gdLst>
                  <a:gd name="connsiteX0" fmla="*/ 0 w 303356"/>
                  <a:gd name="connsiteY0" fmla="*/ 459373 h 468040"/>
                  <a:gd name="connsiteX1" fmla="*/ 151678 w 303356"/>
                  <a:gd name="connsiteY1" fmla="*/ 6 h 468040"/>
                  <a:gd name="connsiteX2" fmla="*/ 303356 w 303356"/>
                  <a:gd name="connsiteY2" fmla="*/ 468040 h 468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3356" h="468040">
                    <a:moveTo>
                      <a:pt x="0" y="459373"/>
                    </a:moveTo>
                    <a:cubicBezTo>
                      <a:pt x="50559" y="228967"/>
                      <a:pt x="101119" y="-1439"/>
                      <a:pt x="151678" y="6"/>
                    </a:cubicBezTo>
                    <a:cubicBezTo>
                      <a:pt x="202237" y="1451"/>
                      <a:pt x="252796" y="234745"/>
                      <a:pt x="303356" y="468040"/>
                    </a:cubicBezTo>
                  </a:path>
                </a:pathLst>
              </a:cu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72" name="直線コネクタ 71"/>
              <p:cNvCxnSpPr/>
              <p:nvPr/>
            </p:nvCxnSpPr>
            <p:spPr>
              <a:xfrm>
                <a:off x="2694878" y="1424593"/>
                <a:ext cx="170613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グループ化 72"/>
            <p:cNvGrpSpPr/>
            <p:nvPr/>
          </p:nvGrpSpPr>
          <p:grpSpPr>
            <a:xfrm>
              <a:off x="5796136" y="2159717"/>
              <a:ext cx="1916824" cy="477195"/>
              <a:chOff x="2724773" y="2280977"/>
              <a:chExt cx="1916824" cy="477195"/>
            </a:xfrm>
          </p:grpSpPr>
          <p:sp>
            <p:nvSpPr>
              <p:cNvPr id="74" name="フリーフォーム 73"/>
              <p:cNvSpPr/>
              <p:nvPr/>
            </p:nvSpPr>
            <p:spPr>
              <a:xfrm>
                <a:off x="2761219" y="2290132"/>
                <a:ext cx="155177" cy="468040"/>
              </a:xfrm>
              <a:custGeom>
                <a:avLst/>
                <a:gdLst>
                  <a:gd name="connsiteX0" fmla="*/ 0 w 303356"/>
                  <a:gd name="connsiteY0" fmla="*/ 459373 h 468040"/>
                  <a:gd name="connsiteX1" fmla="*/ 151678 w 303356"/>
                  <a:gd name="connsiteY1" fmla="*/ 6 h 468040"/>
                  <a:gd name="connsiteX2" fmla="*/ 303356 w 303356"/>
                  <a:gd name="connsiteY2" fmla="*/ 468040 h 468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3356" h="468040">
                    <a:moveTo>
                      <a:pt x="0" y="459373"/>
                    </a:moveTo>
                    <a:cubicBezTo>
                      <a:pt x="50559" y="228967"/>
                      <a:pt x="101119" y="-1439"/>
                      <a:pt x="151678" y="6"/>
                    </a:cubicBezTo>
                    <a:cubicBezTo>
                      <a:pt x="202237" y="1451"/>
                      <a:pt x="252796" y="234745"/>
                      <a:pt x="303356" y="468040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5" name="フリーフォーム 74"/>
              <p:cNvSpPr/>
              <p:nvPr/>
            </p:nvSpPr>
            <p:spPr>
              <a:xfrm>
                <a:off x="3306760" y="2290132"/>
                <a:ext cx="155177" cy="468040"/>
              </a:xfrm>
              <a:custGeom>
                <a:avLst/>
                <a:gdLst>
                  <a:gd name="connsiteX0" fmla="*/ 0 w 303356"/>
                  <a:gd name="connsiteY0" fmla="*/ 459373 h 468040"/>
                  <a:gd name="connsiteX1" fmla="*/ 151678 w 303356"/>
                  <a:gd name="connsiteY1" fmla="*/ 6 h 468040"/>
                  <a:gd name="connsiteX2" fmla="*/ 303356 w 303356"/>
                  <a:gd name="connsiteY2" fmla="*/ 468040 h 468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3356" h="468040">
                    <a:moveTo>
                      <a:pt x="0" y="459373"/>
                    </a:moveTo>
                    <a:cubicBezTo>
                      <a:pt x="50559" y="228967"/>
                      <a:pt x="101119" y="-1439"/>
                      <a:pt x="151678" y="6"/>
                    </a:cubicBezTo>
                    <a:cubicBezTo>
                      <a:pt x="202237" y="1451"/>
                      <a:pt x="252796" y="234745"/>
                      <a:pt x="303356" y="468040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6" name="フリーフォーム 75"/>
              <p:cNvSpPr/>
              <p:nvPr/>
            </p:nvSpPr>
            <p:spPr>
              <a:xfrm>
                <a:off x="3857092" y="2288288"/>
                <a:ext cx="155177" cy="468040"/>
              </a:xfrm>
              <a:custGeom>
                <a:avLst/>
                <a:gdLst>
                  <a:gd name="connsiteX0" fmla="*/ 0 w 303356"/>
                  <a:gd name="connsiteY0" fmla="*/ 459373 h 468040"/>
                  <a:gd name="connsiteX1" fmla="*/ 151678 w 303356"/>
                  <a:gd name="connsiteY1" fmla="*/ 6 h 468040"/>
                  <a:gd name="connsiteX2" fmla="*/ 303356 w 303356"/>
                  <a:gd name="connsiteY2" fmla="*/ 468040 h 468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3356" h="468040">
                    <a:moveTo>
                      <a:pt x="0" y="459373"/>
                    </a:moveTo>
                    <a:cubicBezTo>
                      <a:pt x="50559" y="228967"/>
                      <a:pt x="101119" y="-1439"/>
                      <a:pt x="151678" y="6"/>
                    </a:cubicBezTo>
                    <a:cubicBezTo>
                      <a:pt x="202237" y="1451"/>
                      <a:pt x="252796" y="234745"/>
                      <a:pt x="303356" y="468040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7" name="フリーフォーム 76"/>
              <p:cNvSpPr/>
              <p:nvPr/>
            </p:nvSpPr>
            <p:spPr>
              <a:xfrm>
                <a:off x="4407423" y="2280977"/>
                <a:ext cx="155177" cy="468040"/>
              </a:xfrm>
              <a:custGeom>
                <a:avLst/>
                <a:gdLst>
                  <a:gd name="connsiteX0" fmla="*/ 0 w 303356"/>
                  <a:gd name="connsiteY0" fmla="*/ 459373 h 468040"/>
                  <a:gd name="connsiteX1" fmla="*/ 151678 w 303356"/>
                  <a:gd name="connsiteY1" fmla="*/ 6 h 468040"/>
                  <a:gd name="connsiteX2" fmla="*/ 303356 w 303356"/>
                  <a:gd name="connsiteY2" fmla="*/ 468040 h 468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3356" h="468040">
                    <a:moveTo>
                      <a:pt x="0" y="459373"/>
                    </a:moveTo>
                    <a:cubicBezTo>
                      <a:pt x="50559" y="228967"/>
                      <a:pt x="101119" y="-1439"/>
                      <a:pt x="151678" y="6"/>
                    </a:cubicBezTo>
                    <a:cubicBezTo>
                      <a:pt x="202237" y="1451"/>
                      <a:pt x="252796" y="234745"/>
                      <a:pt x="303356" y="468040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78" name="直線コネクタ 77"/>
              <p:cNvCxnSpPr/>
              <p:nvPr/>
            </p:nvCxnSpPr>
            <p:spPr>
              <a:xfrm>
                <a:off x="2724773" y="2758172"/>
                <a:ext cx="1916824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39632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kumimoji="1" lang="en-US" altLang="ja-JP" b="1" u="sng" dirty="0" smtClean="0"/>
              <a:t>Dual frequency comb spectroscopy</a:t>
            </a:r>
            <a:endParaRPr kumimoji="1" lang="ja-JP" altLang="en-US" b="1" u="sng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491880" y="3429000"/>
            <a:ext cx="2089302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domain</a:t>
            </a:r>
            <a:endParaRPr kumimoji="1" lang="ja-JP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9" name="グループ化 78"/>
          <p:cNvGrpSpPr/>
          <p:nvPr/>
        </p:nvGrpSpPr>
        <p:grpSpPr>
          <a:xfrm>
            <a:off x="611560" y="1032172"/>
            <a:ext cx="8064896" cy="2032432"/>
            <a:chOff x="899592" y="954709"/>
            <a:chExt cx="8064896" cy="2032432"/>
          </a:xfrm>
        </p:grpSpPr>
        <p:cxnSp>
          <p:nvCxnSpPr>
            <p:cNvPr id="61" name="直線コネクタ 60"/>
            <p:cNvCxnSpPr/>
            <p:nvPr/>
          </p:nvCxnSpPr>
          <p:spPr>
            <a:xfrm>
              <a:off x="5044905" y="1482984"/>
              <a:ext cx="2829853" cy="0"/>
            </a:xfrm>
            <a:prstGeom prst="line">
              <a:avLst/>
            </a:prstGeom>
            <a:ln w="66675">
              <a:gradFill>
                <a:gsLst>
                  <a:gs pos="0">
                    <a:srgbClr val="0070C0"/>
                  </a:gs>
                  <a:gs pos="52000">
                    <a:schemeClr val="accent1">
                      <a:tint val="44500"/>
                      <a:satMod val="160000"/>
                    </a:schemeClr>
                  </a:gs>
                  <a:gs pos="100000">
                    <a:srgbClr val="00B05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テキスト ボックス 14"/>
            <p:cNvSpPr txBox="1"/>
            <p:nvPr/>
          </p:nvSpPr>
          <p:spPr>
            <a:xfrm>
              <a:off x="899592" y="1284985"/>
              <a:ext cx="1349972" cy="36933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kumimoji="1" lang="en-US" altLang="ja-JP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s LASER1</a:t>
              </a:r>
              <a:endParaRPr kumimoji="1" lang="ja-JP" alt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909580" y="2617809"/>
              <a:ext cx="1339984" cy="36933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fs LASER2</a:t>
              </a:r>
              <a:endParaRPr kumimoji="1" lang="ja-JP" alt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" name="直線コネクタ 16"/>
            <p:cNvCxnSpPr/>
            <p:nvPr/>
          </p:nvCxnSpPr>
          <p:spPr>
            <a:xfrm>
              <a:off x="2259980" y="1479310"/>
              <a:ext cx="2776044" cy="0"/>
            </a:xfrm>
            <a:prstGeom prst="line">
              <a:avLst/>
            </a:prstGeom>
            <a:ln w="508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>
              <a:off x="2248829" y="2806326"/>
              <a:ext cx="2809323" cy="0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/>
            <p:nvPr/>
          </p:nvCxnSpPr>
          <p:spPr>
            <a:xfrm>
              <a:off x="5036485" y="1478678"/>
              <a:ext cx="0" cy="1330323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 flipH="1">
              <a:off x="4780964" y="1315519"/>
              <a:ext cx="496589" cy="33493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グループ化 49"/>
            <p:cNvGrpSpPr/>
            <p:nvPr/>
          </p:nvGrpSpPr>
          <p:grpSpPr>
            <a:xfrm>
              <a:off x="2694878" y="954709"/>
              <a:ext cx="1706137" cy="472687"/>
              <a:chOff x="2694878" y="954709"/>
              <a:chExt cx="1706137" cy="472687"/>
            </a:xfrm>
          </p:grpSpPr>
          <p:sp>
            <p:nvSpPr>
              <p:cNvPr id="10" name="フリーフォーム 9"/>
              <p:cNvSpPr/>
              <p:nvPr/>
            </p:nvSpPr>
            <p:spPr>
              <a:xfrm>
                <a:off x="2731324" y="956553"/>
                <a:ext cx="155177" cy="468040"/>
              </a:xfrm>
              <a:custGeom>
                <a:avLst/>
                <a:gdLst>
                  <a:gd name="connsiteX0" fmla="*/ 0 w 303356"/>
                  <a:gd name="connsiteY0" fmla="*/ 459373 h 468040"/>
                  <a:gd name="connsiteX1" fmla="*/ 151678 w 303356"/>
                  <a:gd name="connsiteY1" fmla="*/ 6 h 468040"/>
                  <a:gd name="connsiteX2" fmla="*/ 303356 w 303356"/>
                  <a:gd name="connsiteY2" fmla="*/ 468040 h 468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3356" h="468040">
                    <a:moveTo>
                      <a:pt x="0" y="459373"/>
                    </a:moveTo>
                    <a:cubicBezTo>
                      <a:pt x="50559" y="228967"/>
                      <a:pt x="101119" y="-1439"/>
                      <a:pt x="151678" y="6"/>
                    </a:cubicBezTo>
                    <a:cubicBezTo>
                      <a:pt x="202237" y="1451"/>
                      <a:pt x="252796" y="234745"/>
                      <a:pt x="303356" y="468040"/>
                    </a:cubicBezTo>
                  </a:path>
                </a:pathLst>
              </a:cu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フリーフォーム 27"/>
              <p:cNvSpPr/>
              <p:nvPr/>
            </p:nvSpPr>
            <p:spPr>
              <a:xfrm>
                <a:off x="3209695" y="954709"/>
                <a:ext cx="155177" cy="468040"/>
              </a:xfrm>
              <a:custGeom>
                <a:avLst/>
                <a:gdLst>
                  <a:gd name="connsiteX0" fmla="*/ 0 w 303356"/>
                  <a:gd name="connsiteY0" fmla="*/ 459373 h 468040"/>
                  <a:gd name="connsiteX1" fmla="*/ 151678 w 303356"/>
                  <a:gd name="connsiteY1" fmla="*/ 6 h 468040"/>
                  <a:gd name="connsiteX2" fmla="*/ 303356 w 303356"/>
                  <a:gd name="connsiteY2" fmla="*/ 468040 h 468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3356" h="468040">
                    <a:moveTo>
                      <a:pt x="0" y="459373"/>
                    </a:moveTo>
                    <a:cubicBezTo>
                      <a:pt x="50559" y="228967"/>
                      <a:pt x="101119" y="-1439"/>
                      <a:pt x="151678" y="6"/>
                    </a:cubicBezTo>
                    <a:cubicBezTo>
                      <a:pt x="202237" y="1451"/>
                      <a:pt x="252796" y="234745"/>
                      <a:pt x="303356" y="468040"/>
                    </a:cubicBezTo>
                  </a:path>
                </a:pathLst>
              </a:cu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フリーフォーム 29"/>
              <p:cNvSpPr/>
              <p:nvPr/>
            </p:nvSpPr>
            <p:spPr>
              <a:xfrm>
                <a:off x="3691508" y="959317"/>
                <a:ext cx="155177" cy="468040"/>
              </a:xfrm>
              <a:custGeom>
                <a:avLst/>
                <a:gdLst>
                  <a:gd name="connsiteX0" fmla="*/ 0 w 303356"/>
                  <a:gd name="connsiteY0" fmla="*/ 459373 h 468040"/>
                  <a:gd name="connsiteX1" fmla="*/ 151678 w 303356"/>
                  <a:gd name="connsiteY1" fmla="*/ 6 h 468040"/>
                  <a:gd name="connsiteX2" fmla="*/ 303356 w 303356"/>
                  <a:gd name="connsiteY2" fmla="*/ 468040 h 468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3356" h="468040">
                    <a:moveTo>
                      <a:pt x="0" y="459373"/>
                    </a:moveTo>
                    <a:cubicBezTo>
                      <a:pt x="50559" y="228967"/>
                      <a:pt x="101119" y="-1439"/>
                      <a:pt x="151678" y="6"/>
                    </a:cubicBezTo>
                    <a:cubicBezTo>
                      <a:pt x="202237" y="1451"/>
                      <a:pt x="252796" y="234745"/>
                      <a:pt x="303356" y="468040"/>
                    </a:cubicBezTo>
                  </a:path>
                </a:pathLst>
              </a:cu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フリーフォーム 30"/>
              <p:cNvSpPr/>
              <p:nvPr/>
            </p:nvSpPr>
            <p:spPr>
              <a:xfrm>
                <a:off x="4171277" y="959356"/>
                <a:ext cx="155177" cy="468040"/>
              </a:xfrm>
              <a:custGeom>
                <a:avLst/>
                <a:gdLst>
                  <a:gd name="connsiteX0" fmla="*/ 0 w 303356"/>
                  <a:gd name="connsiteY0" fmla="*/ 459373 h 468040"/>
                  <a:gd name="connsiteX1" fmla="*/ 151678 w 303356"/>
                  <a:gd name="connsiteY1" fmla="*/ 6 h 468040"/>
                  <a:gd name="connsiteX2" fmla="*/ 303356 w 303356"/>
                  <a:gd name="connsiteY2" fmla="*/ 468040 h 468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3356" h="468040">
                    <a:moveTo>
                      <a:pt x="0" y="459373"/>
                    </a:moveTo>
                    <a:cubicBezTo>
                      <a:pt x="50559" y="228967"/>
                      <a:pt x="101119" y="-1439"/>
                      <a:pt x="151678" y="6"/>
                    </a:cubicBezTo>
                    <a:cubicBezTo>
                      <a:pt x="202237" y="1451"/>
                      <a:pt x="252796" y="234745"/>
                      <a:pt x="303356" y="468040"/>
                    </a:cubicBezTo>
                  </a:path>
                </a:pathLst>
              </a:cu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33" name="直線コネクタ 32"/>
              <p:cNvCxnSpPr/>
              <p:nvPr/>
            </p:nvCxnSpPr>
            <p:spPr>
              <a:xfrm>
                <a:off x="2694878" y="1424593"/>
                <a:ext cx="170613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グループ化 48"/>
            <p:cNvGrpSpPr/>
            <p:nvPr/>
          </p:nvGrpSpPr>
          <p:grpSpPr>
            <a:xfrm>
              <a:off x="2696075" y="2267329"/>
              <a:ext cx="1930785" cy="477195"/>
              <a:chOff x="2724773" y="2267329"/>
              <a:chExt cx="1930785" cy="477195"/>
            </a:xfrm>
          </p:grpSpPr>
          <p:sp>
            <p:nvSpPr>
              <p:cNvPr id="35" name="フリーフォーム 34"/>
              <p:cNvSpPr/>
              <p:nvPr/>
            </p:nvSpPr>
            <p:spPr>
              <a:xfrm>
                <a:off x="2761219" y="2276484"/>
                <a:ext cx="155177" cy="468040"/>
              </a:xfrm>
              <a:custGeom>
                <a:avLst/>
                <a:gdLst>
                  <a:gd name="connsiteX0" fmla="*/ 0 w 303356"/>
                  <a:gd name="connsiteY0" fmla="*/ 459373 h 468040"/>
                  <a:gd name="connsiteX1" fmla="*/ 151678 w 303356"/>
                  <a:gd name="connsiteY1" fmla="*/ 6 h 468040"/>
                  <a:gd name="connsiteX2" fmla="*/ 303356 w 303356"/>
                  <a:gd name="connsiteY2" fmla="*/ 468040 h 468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3356" h="468040">
                    <a:moveTo>
                      <a:pt x="0" y="459373"/>
                    </a:moveTo>
                    <a:cubicBezTo>
                      <a:pt x="50559" y="228967"/>
                      <a:pt x="101119" y="-1439"/>
                      <a:pt x="151678" y="6"/>
                    </a:cubicBezTo>
                    <a:cubicBezTo>
                      <a:pt x="202237" y="1451"/>
                      <a:pt x="252796" y="234745"/>
                      <a:pt x="303356" y="468040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フリーフォーム 41"/>
              <p:cNvSpPr/>
              <p:nvPr/>
            </p:nvSpPr>
            <p:spPr>
              <a:xfrm>
                <a:off x="3306760" y="2276484"/>
                <a:ext cx="155177" cy="468040"/>
              </a:xfrm>
              <a:custGeom>
                <a:avLst/>
                <a:gdLst>
                  <a:gd name="connsiteX0" fmla="*/ 0 w 303356"/>
                  <a:gd name="connsiteY0" fmla="*/ 459373 h 468040"/>
                  <a:gd name="connsiteX1" fmla="*/ 151678 w 303356"/>
                  <a:gd name="connsiteY1" fmla="*/ 6 h 468040"/>
                  <a:gd name="connsiteX2" fmla="*/ 303356 w 303356"/>
                  <a:gd name="connsiteY2" fmla="*/ 468040 h 468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3356" h="468040">
                    <a:moveTo>
                      <a:pt x="0" y="459373"/>
                    </a:moveTo>
                    <a:cubicBezTo>
                      <a:pt x="50559" y="228967"/>
                      <a:pt x="101119" y="-1439"/>
                      <a:pt x="151678" y="6"/>
                    </a:cubicBezTo>
                    <a:cubicBezTo>
                      <a:pt x="202237" y="1451"/>
                      <a:pt x="252796" y="234745"/>
                      <a:pt x="303356" y="468040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フリーフォーム 42"/>
              <p:cNvSpPr/>
              <p:nvPr/>
            </p:nvSpPr>
            <p:spPr>
              <a:xfrm>
                <a:off x="3857092" y="2274640"/>
                <a:ext cx="155177" cy="468040"/>
              </a:xfrm>
              <a:custGeom>
                <a:avLst/>
                <a:gdLst>
                  <a:gd name="connsiteX0" fmla="*/ 0 w 303356"/>
                  <a:gd name="connsiteY0" fmla="*/ 459373 h 468040"/>
                  <a:gd name="connsiteX1" fmla="*/ 151678 w 303356"/>
                  <a:gd name="connsiteY1" fmla="*/ 6 h 468040"/>
                  <a:gd name="connsiteX2" fmla="*/ 303356 w 303356"/>
                  <a:gd name="connsiteY2" fmla="*/ 468040 h 468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3356" h="468040">
                    <a:moveTo>
                      <a:pt x="0" y="459373"/>
                    </a:moveTo>
                    <a:cubicBezTo>
                      <a:pt x="50559" y="228967"/>
                      <a:pt x="101119" y="-1439"/>
                      <a:pt x="151678" y="6"/>
                    </a:cubicBezTo>
                    <a:cubicBezTo>
                      <a:pt x="202237" y="1451"/>
                      <a:pt x="252796" y="234745"/>
                      <a:pt x="303356" y="468040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フリーフォーム 44"/>
              <p:cNvSpPr/>
              <p:nvPr/>
            </p:nvSpPr>
            <p:spPr>
              <a:xfrm>
                <a:off x="4407423" y="2267329"/>
                <a:ext cx="155177" cy="468040"/>
              </a:xfrm>
              <a:custGeom>
                <a:avLst/>
                <a:gdLst>
                  <a:gd name="connsiteX0" fmla="*/ 0 w 303356"/>
                  <a:gd name="connsiteY0" fmla="*/ 459373 h 468040"/>
                  <a:gd name="connsiteX1" fmla="*/ 151678 w 303356"/>
                  <a:gd name="connsiteY1" fmla="*/ 6 h 468040"/>
                  <a:gd name="connsiteX2" fmla="*/ 303356 w 303356"/>
                  <a:gd name="connsiteY2" fmla="*/ 468040 h 468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3356" h="468040">
                    <a:moveTo>
                      <a:pt x="0" y="459373"/>
                    </a:moveTo>
                    <a:cubicBezTo>
                      <a:pt x="50559" y="228967"/>
                      <a:pt x="101119" y="-1439"/>
                      <a:pt x="151678" y="6"/>
                    </a:cubicBezTo>
                    <a:cubicBezTo>
                      <a:pt x="202237" y="1451"/>
                      <a:pt x="252796" y="234745"/>
                      <a:pt x="303356" y="468040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39" name="直線コネクタ 38"/>
              <p:cNvCxnSpPr/>
              <p:nvPr/>
            </p:nvCxnSpPr>
            <p:spPr>
              <a:xfrm>
                <a:off x="2724773" y="2744524"/>
                <a:ext cx="1930785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" name="グループ化 64"/>
            <p:cNvGrpSpPr/>
            <p:nvPr/>
          </p:nvGrpSpPr>
          <p:grpSpPr>
            <a:xfrm>
              <a:off x="7862913" y="959356"/>
              <a:ext cx="1101575" cy="1080120"/>
              <a:chOff x="6134721" y="959356"/>
              <a:chExt cx="1101575" cy="1080120"/>
            </a:xfrm>
          </p:grpSpPr>
          <p:sp>
            <p:nvSpPr>
              <p:cNvPr id="58" name="円/楕円 57"/>
              <p:cNvSpPr/>
              <p:nvPr/>
            </p:nvSpPr>
            <p:spPr>
              <a:xfrm>
                <a:off x="6134721" y="959356"/>
                <a:ext cx="1101575" cy="108012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4" name="テキスト ボックス 63"/>
              <p:cNvSpPr txBox="1"/>
              <p:nvPr/>
            </p:nvSpPr>
            <p:spPr>
              <a:xfrm>
                <a:off x="6140663" y="1289639"/>
                <a:ext cx="108718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 smtClean="0">
                    <a:solidFill>
                      <a:schemeClr val="bg1"/>
                    </a:solidFill>
                  </a:rPr>
                  <a:t>detector</a:t>
                </a:r>
                <a:endParaRPr kumimoji="1" lang="ja-JP" alt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7" name="グループ化 66"/>
            <p:cNvGrpSpPr/>
            <p:nvPr/>
          </p:nvGrpSpPr>
          <p:grpSpPr>
            <a:xfrm>
              <a:off x="5796136" y="1594085"/>
              <a:ext cx="1706137" cy="472687"/>
              <a:chOff x="2694878" y="954709"/>
              <a:chExt cx="1706137" cy="472687"/>
            </a:xfrm>
          </p:grpSpPr>
          <p:sp>
            <p:nvSpPr>
              <p:cNvPr id="68" name="フリーフォーム 67"/>
              <p:cNvSpPr/>
              <p:nvPr/>
            </p:nvSpPr>
            <p:spPr>
              <a:xfrm>
                <a:off x="2731324" y="956553"/>
                <a:ext cx="155177" cy="468040"/>
              </a:xfrm>
              <a:custGeom>
                <a:avLst/>
                <a:gdLst>
                  <a:gd name="connsiteX0" fmla="*/ 0 w 303356"/>
                  <a:gd name="connsiteY0" fmla="*/ 459373 h 468040"/>
                  <a:gd name="connsiteX1" fmla="*/ 151678 w 303356"/>
                  <a:gd name="connsiteY1" fmla="*/ 6 h 468040"/>
                  <a:gd name="connsiteX2" fmla="*/ 303356 w 303356"/>
                  <a:gd name="connsiteY2" fmla="*/ 468040 h 468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3356" h="468040">
                    <a:moveTo>
                      <a:pt x="0" y="459373"/>
                    </a:moveTo>
                    <a:cubicBezTo>
                      <a:pt x="50559" y="228967"/>
                      <a:pt x="101119" y="-1439"/>
                      <a:pt x="151678" y="6"/>
                    </a:cubicBezTo>
                    <a:cubicBezTo>
                      <a:pt x="202237" y="1451"/>
                      <a:pt x="252796" y="234745"/>
                      <a:pt x="303356" y="468040"/>
                    </a:cubicBezTo>
                  </a:path>
                </a:pathLst>
              </a:cu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" name="フリーフォーム 68"/>
              <p:cNvSpPr/>
              <p:nvPr/>
            </p:nvSpPr>
            <p:spPr>
              <a:xfrm>
                <a:off x="3209695" y="954709"/>
                <a:ext cx="155177" cy="468040"/>
              </a:xfrm>
              <a:custGeom>
                <a:avLst/>
                <a:gdLst>
                  <a:gd name="connsiteX0" fmla="*/ 0 w 303356"/>
                  <a:gd name="connsiteY0" fmla="*/ 459373 h 468040"/>
                  <a:gd name="connsiteX1" fmla="*/ 151678 w 303356"/>
                  <a:gd name="connsiteY1" fmla="*/ 6 h 468040"/>
                  <a:gd name="connsiteX2" fmla="*/ 303356 w 303356"/>
                  <a:gd name="connsiteY2" fmla="*/ 468040 h 468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3356" h="468040">
                    <a:moveTo>
                      <a:pt x="0" y="459373"/>
                    </a:moveTo>
                    <a:cubicBezTo>
                      <a:pt x="50559" y="228967"/>
                      <a:pt x="101119" y="-1439"/>
                      <a:pt x="151678" y="6"/>
                    </a:cubicBezTo>
                    <a:cubicBezTo>
                      <a:pt x="202237" y="1451"/>
                      <a:pt x="252796" y="234745"/>
                      <a:pt x="303356" y="468040"/>
                    </a:cubicBezTo>
                  </a:path>
                </a:pathLst>
              </a:cu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" name="フリーフォーム 69"/>
              <p:cNvSpPr/>
              <p:nvPr/>
            </p:nvSpPr>
            <p:spPr>
              <a:xfrm>
                <a:off x="3691508" y="959317"/>
                <a:ext cx="155177" cy="468040"/>
              </a:xfrm>
              <a:custGeom>
                <a:avLst/>
                <a:gdLst>
                  <a:gd name="connsiteX0" fmla="*/ 0 w 303356"/>
                  <a:gd name="connsiteY0" fmla="*/ 459373 h 468040"/>
                  <a:gd name="connsiteX1" fmla="*/ 151678 w 303356"/>
                  <a:gd name="connsiteY1" fmla="*/ 6 h 468040"/>
                  <a:gd name="connsiteX2" fmla="*/ 303356 w 303356"/>
                  <a:gd name="connsiteY2" fmla="*/ 468040 h 468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3356" h="468040">
                    <a:moveTo>
                      <a:pt x="0" y="459373"/>
                    </a:moveTo>
                    <a:cubicBezTo>
                      <a:pt x="50559" y="228967"/>
                      <a:pt x="101119" y="-1439"/>
                      <a:pt x="151678" y="6"/>
                    </a:cubicBezTo>
                    <a:cubicBezTo>
                      <a:pt x="202237" y="1451"/>
                      <a:pt x="252796" y="234745"/>
                      <a:pt x="303356" y="468040"/>
                    </a:cubicBezTo>
                  </a:path>
                </a:pathLst>
              </a:cu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1" name="フリーフォーム 70"/>
              <p:cNvSpPr/>
              <p:nvPr/>
            </p:nvSpPr>
            <p:spPr>
              <a:xfrm>
                <a:off x="4171277" y="959356"/>
                <a:ext cx="155177" cy="468040"/>
              </a:xfrm>
              <a:custGeom>
                <a:avLst/>
                <a:gdLst>
                  <a:gd name="connsiteX0" fmla="*/ 0 w 303356"/>
                  <a:gd name="connsiteY0" fmla="*/ 459373 h 468040"/>
                  <a:gd name="connsiteX1" fmla="*/ 151678 w 303356"/>
                  <a:gd name="connsiteY1" fmla="*/ 6 h 468040"/>
                  <a:gd name="connsiteX2" fmla="*/ 303356 w 303356"/>
                  <a:gd name="connsiteY2" fmla="*/ 468040 h 468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3356" h="468040">
                    <a:moveTo>
                      <a:pt x="0" y="459373"/>
                    </a:moveTo>
                    <a:cubicBezTo>
                      <a:pt x="50559" y="228967"/>
                      <a:pt x="101119" y="-1439"/>
                      <a:pt x="151678" y="6"/>
                    </a:cubicBezTo>
                    <a:cubicBezTo>
                      <a:pt x="202237" y="1451"/>
                      <a:pt x="252796" y="234745"/>
                      <a:pt x="303356" y="468040"/>
                    </a:cubicBezTo>
                  </a:path>
                </a:pathLst>
              </a:cu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72" name="直線コネクタ 71"/>
              <p:cNvCxnSpPr/>
              <p:nvPr/>
            </p:nvCxnSpPr>
            <p:spPr>
              <a:xfrm>
                <a:off x="2694878" y="1424593"/>
                <a:ext cx="170613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グループ化 72"/>
            <p:cNvGrpSpPr/>
            <p:nvPr/>
          </p:nvGrpSpPr>
          <p:grpSpPr>
            <a:xfrm>
              <a:off x="5796136" y="2159717"/>
              <a:ext cx="1916824" cy="477195"/>
              <a:chOff x="2724773" y="2280977"/>
              <a:chExt cx="1916824" cy="477195"/>
            </a:xfrm>
          </p:grpSpPr>
          <p:sp>
            <p:nvSpPr>
              <p:cNvPr id="74" name="フリーフォーム 73"/>
              <p:cNvSpPr/>
              <p:nvPr/>
            </p:nvSpPr>
            <p:spPr>
              <a:xfrm>
                <a:off x="2761219" y="2290132"/>
                <a:ext cx="155177" cy="468040"/>
              </a:xfrm>
              <a:custGeom>
                <a:avLst/>
                <a:gdLst>
                  <a:gd name="connsiteX0" fmla="*/ 0 w 303356"/>
                  <a:gd name="connsiteY0" fmla="*/ 459373 h 468040"/>
                  <a:gd name="connsiteX1" fmla="*/ 151678 w 303356"/>
                  <a:gd name="connsiteY1" fmla="*/ 6 h 468040"/>
                  <a:gd name="connsiteX2" fmla="*/ 303356 w 303356"/>
                  <a:gd name="connsiteY2" fmla="*/ 468040 h 468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3356" h="468040">
                    <a:moveTo>
                      <a:pt x="0" y="459373"/>
                    </a:moveTo>
                    <a:cubicBezTo>
                      <a:pt x="50559" y="228967"/>
                      <a:pt x="101119" y="-1439"/>
                      <a:pt x="151678" y="6"/>
                    </a:cubicBezTo>
                    <a:cubicBezTo>
                      <a:pt x="202237" y="1451"/>
                      <a:pt x="252796" y="234745"/>
                      <a:pt x="303356" y="468040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5" name="フリーフォーム 74"/>
              <p:cNvSpPr/>
              <p:nvPr/>
            </p:nvSpPr>
            <p:spPr>
              <a:xfrm>
                <a:off x="3306760" y="2290132"/>
                <a:ext cx="155177" cy="468040"/>
              </a:xfrm>
              <a:custGeom>
                <a:avLst/>
                <a:gdLst>
                  <a:gd name="connsiteX0" fmla="*/ 0 w 303356"/>
                  <a:gd name="connsiteY0" fmla="*/ 459373 h 468040"/>
                  <a:gd name="connsiteX1" fmla="*/ 151678 w 303356"/>
                  <a:gd name="connsiteY1" fmla="*/ 6 h 468040"/>
                  <a:gd name="connsiteX2" fmla="*/ 303356 w 303356"/>
                  <a:gd name="connsiteY2" fmla="*/ 468040 h 468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3356" h="468040">
                    <a:moveTo>
                      <a:pt x="0" y="459373"/>
                    </a:moveTo>
                    <a:cubicBezTo>
                      <a:pt x="50559" y="228967"/>
                      <a:pt x="101119" y="-1439"/>
                      <a:pt x="151678" y="6"/>
                    </a:cubicBezTo>
                    <a:cubicBezTo>
                      <a:pt x="202237" y="1451"/>
                      <a:pt x="252796" y="234745"/>
                      <a:pt x="303356" y="468040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6" name="フリーフォーム 75"/>
              <p:cNvSpPr/>
              <p:nvPr/>
            </p:nvSpPr>
            <p:spPr>
              <a:xfrm>
                <a:off x="3857092" y="2288288"/>
                <a:ext cx="155177" cy="468040"/>
              </a:xfrm>
              <a:custGeom>
                <a:avLst/>
                <a:gdLst>
                  <a:gd name="connsiteX0" fmla="*/ 0 w 303356"/>
                  <a:gd name="connsiteY0" fmla="*/ 459373 h 468040"/>
                  <a:gd name="connsiteX1" fmla="*/ 151678 w 303356"/>
                  <a:gd name="connsiteY1" fmla="*/ 6 h 468040"/>
                  <a:gd name="connsiteX2" fmla="*/ 303356 w 303356"/>
                  <a:gd name="connsiteY2" fmla="*/ 468040 h 468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3356" h="468040">
                    <a:moveTo>
                      <a:pt x="0" y="459373"/>
                    </a:moveTo>
                    <a:cubicBezTo>
                      <a:pt x="50559" y="228967"/>
                      <a:pt x="101119" y="-1439"/>
                      <a:pt x="151678" y="6"/>
                    </a:cubicBezTo>
                    <a:cubicBezTo>
                      <a:pt x="202237" y="1451"/>
                      <a:pt x="252796" y="234745"/>
                      <a:pt x="303356" y="468040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7" name="フリーフォーム 76"/>
              <p:cNvSpPr/>
              <p:nvPr/>
            </p:nvSpPr>
            <p:spPr>
              <a:xfrm>
                <a:off x="4407423" y="2280977"/>
                <a:ext cx="155177" cy="468040"/>
              </a:xfrm>
              <a:custGeom>
                <a:avLst/>
                <a:gdLst>
                  <a:gd name="connsiteX0" fmla="*/ 0 w 303356"/>
                  <a:gd name="connsiteY0" fmla="*/ 459373 h 468040"/>
                  <a:gd name="connsiteX1" fmla="*/ 151678 w 303356"/>
                  <a:gd name="connsiteY1" fmla="*/ 6 h 468040"/>
                  <a:gd name="connsiteX2" fmla="*/ 303356 w 303356"/>
                  <a:gd name="connsiteY2" fmla="*/ 468040 h 468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3356" h="468040">
                    <a:moveTo>
                      <a:pt x="0" y="459373"/>
                    </a:moveTo>
                    <a:cubicBezTo>
                      <a:pt x="50559" y="228967"/>
                      <a:pt x="101119" y="-1439"/>
                      <a:pt x="151678" y="6"/>
                    </a:cubicBezTo>
                    <a:cubicBezTo>
                      <a:pt x="202237" y="1451"/>
                      <a:pt x="252796" y="234745"/>
                      <a:pt x="303356" y="468040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78" name="直線コネクタ 77"/>
              <p:cNvCxnSpPr/>
              <p:nvPr/>
            </p:nvCxnSpPr>
            <p:spPr>
              <a:xfrm>
                <a:off x="2724773" y="2758172"/>
                <a:ext cx="1916824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" name="グループ化 28"/>
          <p:cNvGrpSpPr/>
          <p:nvPr/>
        </p:nvGrpSpPr>
        <p:grpSpPr>
          <a:xfrm>
            <a:off x="313898" y="4039737"/>
            <a:ext cx="3603009" cy="2413599"/>
            <a:chOff x="313898" y="4039737"/>
            <a:chExt cx="3603009" cy="2413599"/>
          </a:xfrm>
        </p:grpSpPr>
        <p:grpSp>
          <p:nvGrpSpPr>
            <p:cNvPr id="12" name="グループ化 11"/>
            <p:cNvGrpSpPr/>
            <p:nvPr/>
          </p:nvGrpSpPr>
          <p:grpSpPr>
            <a:xfrm>
              <a:off x="551468" y="4797152"/>
              <a:ext cx="3167406" cy="1512168"/>
              <a:chOff x="1431750" y="4581128"/>
              <a:chExt cx="3167406" cy="1512168"/>
            </a:xfrm>
          </p:grpSpPr>
          <p:sp>
            <p:nvSpPr>
              <p:cNvPr id="3" name="円/楕円 2"/>
              <p:cNvSpPr/>
              <p:nvPr/>
            </p:nvSpPr>
            <p:spPr>
              <a:xfrm>
                <a:off x="2195736" y="4581128"/>
                <a:ext cx="45719" cy="151216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7" name="直線コネクタ 6"/>
              <p:cNvCxnSpPr/>
              <p:nvPr/>
            </p:nvCxnSpPr>
            <p:spPr>
              <a:xfrm>
                <a:off x="1431750" y="5337212"/>
                <a:ext cx="316740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" name="直線矢印コネクタ 13"/>
            <p:cNvCxnSpPr/>
            <p:nvPr/>
          </p:nvCxnSpPr>
          <p:spPr>
            <a:xfrm>
              <a:off x="947595" y="5157192"/>
              <a:ext cx="371866" cy="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矢印コネクタ 50"/>
            <p:cNvCxnSpPr/>
            <p:nvPr/>
          </p:nvCxnSpPr>
          <p:spPr>
            <a:xfrm flipH="1">
              <a:off x="1352743" y="5157192"/>
              <a:ext cx="371866" cy="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テキスト ボックス 22"/>
            <p:cNvSpPr txBox="1"/>
            <p:nvPr/>
          </p:nvSpPr>
          <p:spPr>
            <a:xfrm>
              <a:off x="1331640" y="4784844"/>
              <a:ext cx="11573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few ten fs</a:t>
              </a:r>
              <a:endPara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5" name="直線矢印コネクタ 24"/>
            <p:cNvCxnSpPr/>
            <p:nvPr/>
          </p:nvCxnSpPr>
          <p:spPr>
            <a:xfrm>
              <a:off x="551468" y="4509120"/>
              <a:ext cx="3144071" cy="0"/>
            </a:xfrm>
            <a:prstGeom prst="straightConnector1">
              <a:avLst/>
            </a:prstGeom>
            <a:ln w="22225">
              <a:solidFill>
                <a:srgbClr val="0070C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テキスト ボックス 25"/>
            <p:cNvSpPr txBox="1"/>
            <p:nvPr/>
          </p:nvSpPr>
          <p:spPr>
            <a:xfrm>
              <a:off x="1475656" y="4149080"/>
              <a:ext cx="1296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few ns</a:t>
              </a:r>
              <a:endPara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角丸四角形 26"/>
            <p:cNvSpPr/>
            <p:nvPr/>
          </p:nvSpPr>
          <p:spPr>
            <a:xfrm>
              <a:off x="313898" y="4039737"/>
              <a:ext cx="3603009" cy="2413599"/>
            </a:xfrm>
            <a:prstGeom prst="roundRect">
              <a:avLst/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2" name="右矢印 31"/>
          <p:cNvSpPr/>
          <p:nvPr/>
        </p:nvSpPr>
        <p:spPr>
          <a:xfrm>
            <a:off x="4112983" y="4969510"/>
            <a:ext cx="1035081" cy="5837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6" name="グループ化 35"/>
          <p:cNvGrpSpPr/>
          <p:nvPr/>
        </p:nvGrpSpPr>
        <p:grpSpPr>
          <a:xfrm>
            <a:off x="5260586" y="4039736"/>
            <a:ext cx="3603009" cy="2413599"/>
            <a:chOff x="5260586" y="4039736"/>
            <a:chExt cx="3603009" cy="2413599"/>
          </a:xfrm>
        </p:grpSpPr>
        <p:grpSp>
          <p:nvGrpSpPr>
            <p:cNvPr id="60" name="グループ化 59"/>
            <p:cNvGrpSpPr/>
            <p:nvPr/>
          </p:nvGrpSpPr>
          <p:grpSpPr>
            <a:xfrm>
              <a:off x="5498156" y="4797151"/>
              <a:ext cx="3167406" cy="1512168"/>
              <a:chOff x="1431750" y="4581128"/>
              <a:chExt cx="3167406" cy="1512168"/>
            </a:xfrm>
          </p:grpSpPr>
          <p:sp>
            <p:nvSpPr>
              <p:cNvPr id="83" name="円/楕円 82"/>
              <p:cNvSpPr/>
              <p:nvPr/>
            </p:nvSpPr>
            <p:spPr>
              <a:xfrm>
                <a:off x="2195736" y="4581128"/>
                <a:ext cx="45719" cy="151216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84" name="直線コネクタ 83"/>
              <p:cNvCxnSpPr/>
              <p:nvPr/>
            </p:nvCxnSpPr>
            <p:spPr>
              <a:xfrm>
                <a:off x="1431750" y="5337212"/>
                <a:ext cx="316740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2" name="直線矢印コネクタ 61"/>
            <p:cNvCxnSpPr/>
            <p:nvPr/>
          </p:nvCxnSpPr>
          <p:spPr>
            <a:xfrm>
              <a:off x="5894283" y="5157191"/>
              <a:ext cx="371866" cy="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矢印コネクタ 62"/>
            <p:cNvCxnSpPr/>
            <p:nvPr/>
          </p:nvCxnSpPr>
          <p:spPr>
            <a:xfrm flipH="1">
              <a:off x="6299431" y="5157191"/>
              <a:ext cx="371866" cy="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テキスト ボックス 65"/>
            <p:cNvSpPr txBox="1"/>
            <p:nvPr/>
          </p:nvSpPr>
          <p:spPr>
            <a:xfrm>
              <a:off x="6278328" y="4784843"/>
              <a:ext cx="11573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few ten </a:t>
              </a:r>
              <a:r>
                <a:rPr kumimoji="1" lang="en-US" altLang="ja-JP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μs</a:t>
              </a:r>
              <a:endPara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0" name="直線矢印コネクタ 79"/>
            <p:cNvCxnSpPr/>
            <p:nvPr/>
          </p:nvCxnSpPr>
          <p:spPr>
            <a:xfrm>
              <a:off x="5498156" y="4509119"/>
              <a:ext cx="3144071" cy="0"/>
            </a:xfrm>
            <a:prstGeom prst="straightConnector1">
              <a:avLst/>
            </a:prstGeom>
            <a:ln w="22225">
              <a:solidFill>
                <a:srgbClr val="0070C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テキスト ボックス 80"/>
            <p:cNvSpPr txBox="1"/>
            <p:nvPr/>
          </p:nvSpPr>
          <p:spPr>
            <a:xfrm>
              <a:off x="6422344" y="4149079"/>
              <a:ext cx="1296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few </a:t>
              </a:r>
              <a:r>
                <a:rPr lang="en-US" altLang="ja-JP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ms</a:t>
              </a:r>
              <a:endPara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" name="角丸四角形 81"/>
            <p:cNvSpPr/>
            <p:nvPr/>
          </p:nvSpPr>
          <p:spPr>
            <a:xfrm>
              <a:off x="5260586" y="4039736"/>
              <a:ext cx="3603009" cy="2413599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円/楕円 33"/>
            <p:cNvSpPr/>
            <p:nvPr/>
          </p:nvSpPr>
          <p:spPr>
            <a:xfrm>
              <a:off x="6300192" y="5317294"/>
              <a:ext cx="45719" cy="47188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円/楕円 84"/>
            <p:cNvSpPr/>
            <p:nvPr/>
          </p:nvSpPr>
          <p:spPr>
            <a:xfrm>
              <a:off x="6342784" y="5381076"/>
              <a:ext cx="45719" cy="3439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円/楕円 85"/>
            <p:cNvSpPr/>
            <p:nvPr/>
          </p:nvSpPr>
          <p:spPr>
            <a:xfrm>
              <a:off x="6379663" y="5439984"/>
              <a:ext cx="45719" cy="22164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円/楕円 86"/>
            <p:cNvSpPr/>
            <p:nvPr/>
          </p:nvSpPr>
          <p:spPr>
            <a:xfrm>
              <a:off x="6559462" y="5376119"/>
              <a:ext cx="45719" cy="3439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円/楕円 87"/>
            <p:cNvSpPr/>
            <p:nvPr/>
          </p:nvSpPr>
          <p:spPr>
            <a:xfrm>
              <a:off x="6593709" y="5441038"/>
              <a:ext cx="45719" cy="22164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7" name="正方形/長方形 36"/>
          <p:cNvSpPr/>
          <p:nvPr/>
        </p:nvSpPr>
        <p:spPr>
          <a:xfrm>
            <a:off x="6227180" y="3632536"/>
            <a:ext cx="1825000" cy="3799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err="1" smtClean="0">
                <a:solidFill>
                  <a:srgbClr val="FF0000"/>
                </a:solidFill>
              </a:rPr>
              <a:t>Interferogram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テキスト ボックス 88"/>
              <p:cNvSpPr txBox="1"/>
              <p:nvPr/>
            </p:nvSpPr>
            <p:spPr>
              <a:xfrm>
                <a:off x="3558653" y="4207440"/>
                <a:ext cx="2063684" cy="7401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800" dirty="0" smtClean="0">
                    <a:solidFill>
                      <a:srgbClr val="FF0000"/>
                    </a:solidFill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sz="28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1" lang="en-US" altLang="ja-JP" sz="280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kumimoji="1" lang="en-US" altLang="ja-JP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𝑟𝑒𝑝</m:t>
                            </m:r>
                            <m:r>
                              <a:rPr kumimoji="1" lang="en-US" altLang="ja-JP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kumimoji="1" lang="en-US" altLang="ja-JP" sz="2800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Δf</m:t>
                        </m:r>
                      </m:den>
                    </m:f>
                  </m:oMath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89" name="テキスト ボックス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8653" y="4207440"/>
                <a:ext cx="2063684" cy="740139"/>
              </a:xfrm>
              <a:prstGeom prst="rect">
                <a:avLst/>
              </a:prstGeom>
              <a:blipFill rotWithShape="1">
                <a:blip r:embed="rId2"/>
                <a:stretch>
                  <a:fillRect b="-57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934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/>
              <p:cNvSpPr txBox="1"/>
              <p:nvPr/>
            </p:nvSpPr>
            <p:spPr>
              <a:xfrm>
                <a:off x="7020272" y="2983861"/>
                <a:ext cx="2063684" cy="15130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2000" dirty="0" smtClean="0"/>
                  <a:t>Down conversion factor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24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kumimoji="1" lang="en-US" altLang="ja-JP" sz="24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Δf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𝑟𝑒𝑝</m:t>
                              </m:r>
                              <m: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9" name="テキスト ボックス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2983861"/>
                <a:ext cx="2063684" cy="1513043"/>
              </a:xfrm>
              <a:prstGeom prst="rect">
                <a:avLst/>
              </a:prstGeom>
              <a:blipFill rotWithShape="1">
                <a:blip r:embed="rId2"/>
                <a:stretch>
                  <a:fillRect l="-1183" t="-2008" r="-295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" name="テキスト ボックス 104"/>
          <p:cNvSpPr txBox="1"/>
          <p:nvPr/>
        </p:nvSpPr>
        <p:spPr>
          <a:xfrm>
            <a:off x="2915816" y="908720"/>
            <a:ext cx="2701102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Frequency domain</a:t>
            </a:r>
            <a:endParaRPr kumimoji="1" lang="ja-JP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タイトル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Dual frequency comb spectroscopy</a:t>
            </a:r>
            <a:endParaRPr kumimoji="1" lang="ja-JP" altLang="en-US" dirty="0"/>
          </a:p>
        </p:txBody>
      </p:sp>
      <p:grpSp>
        <p:nvGrpSpPr>
          <p:cNvPr id="110" name="グループ化 109"/>
          <p:cNvGrpSpPr/>
          <p:nvPr/>
        </p:nvGrpSpPr>
        <p:grpSpPr>
          <a:xfrm>
            <a:off x="-36512" y="1388535"/>
            <a:ext cx="7079637" cy="5176037"/>
            <a:chOff x="76682" y="1217457"/>
            <a:chExt cx="7303630" cy="5339802"/>
          </a:xfrm>
        </p:grpSpPr>
        <p:grpSp>
          <p:nvGrpSpPr>
            <p:cNvPr id="104" name="グループ化 103"/>
            <p:cNvGrpSpPr/>
            <p:nvPr/>
          </p:nvGrpSpPr>
          <p:grpSpPr>
            <a:xfrm>
              <a:off x="76682" y="1217457"/>
              <a:ext cx="7303630" cy="5339802"/>
              <a:chOff x="436796" y="1217457"/>
              <a:chExt cx="7303630" cy="5339802"/>
            </a:xfrm>
          </p:grpSpPr>
          <p:sp>
            <p:nvSpPr>
              <p:cNvPr id="4" name="下カーブ矢印 3"/>
              <p:cNvSpPr/>
              <p:nvPr/>
            </p:nvSpPr>
            <p:spPr>
              <a:xfrm rot="5400000">
                <a:off x="6701294" y="3434562"/>
                <a:ext cx="1477608" cy="600657"/>
              </a:xfrm>
              <a:prstGeom prst="curved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2" name="グループ化 51"/>
              <p:cNvGrpSpPr/>
              <p:nvPr/>
            </p:nvGrpSpPr>
            <p:grpSpPr>
              <a:xfrm>
                <a:off x="436796" y="1217457"/>
                <a:ext cx="6909280" cy="2503053"/>
                <a:chOff x="865288" y="2215980"/>
                <a:chExt cx="3125036" cy="2503053"/>
              </a:xfrm>
            </p:grpSpPr>
            <p:grpSp>
              <p:nvGrpSpPr>
                <p:cNvPr id="51" name="グループ化 50"/>
                <p:cNvGrpSpPr/>
                <p:nvPr/>
              </p:nvGrpSpPr>
              <p:grpSpPr>
                <a:xfrm>
                  <a:off x="865288" y="2215980"/>
                  <a:ext cx="2920118" cy="2102087"/>
                  <a:chOff x="865288" y="2215980"/>
                  <a:chExt cx="2920118" cy="2102087"/>
                </a:xfrm>
              </p:grpSpPr>
              <p:grpSp>
                <p:nvGrpSpPr>
                  <p:cNvPr id="5" name="グループ化 4"/>
                  <p:cNvGrpSpPr/>
                  <p:nvPr/>
                </p:nvGrpSpPr>
                <p:grpSpPr>
                  <a:xfrm>
                    <a:off x="865288" y="2215980"/>
                    <a:ext cx="2920118" cy="2102087"/>
                    <a:chOff x="699123" y="3343137"/>
                    <a:chExt cx="2920118" cy="2102087"/>
                  </a:xfrm>
                </p:grpSpPr>
                <p:grpSp>
                  <p:nvGrpSpPr>
                    <p:cNvPr id="6" name="グループ化 5"/>
                    <p:cNvGrpSpPr/>
                    <p:nvPr/>
                  </p:nvGrpSpPr>
                  <p:grpSpPr>
                    <a:xfrm>
                      <a:off x="699123" y="3790665"/>
                      <a:ext cx="2920118" cy="1647978"/>
                      <a:chOff x="627115" y="3049827"/>
                      <a:chExt cx="2920118" cy="1647978"/>
                    </a:xfrm>
                  </p:grpSpPr>
                  <p:cxnSp>
                    <p:nvCxnSpPr>
                      <p:cNvPr id="19" name="直線矢印コネクタ 18"/>
                      <p:cNvCxnSpPr/>
                      <p:nvPr/>
                    </p:nvCxnSpPr>
                    <p:spPr>
                      <a:xfrm>
                        <a:off x="627115" y="4690026"/>
                        <a:ext cx="2920118" cy="0"/>
                      </a:xfrm>
                      <a:prstGeom prst="straightConnector1">
                        <a:avLst/>
                      </a:prstGeom>
                      <a:ln w="38100"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" name="直線コネクタ 19"/>
                      <p:cNvCxnSpPr/>
                      <p:nvPr/>
                    </p:nvCxnSpPr>
                    <p:spPr>
                      <a:xfrm>
                        <a:off x="755576" y="3049827"/>
                        <a:ext cx="0" cy="1640199"/>
                      </a:xfrm>
                      <a:prstGeom prst="line">
                        <a:avLst/>
                      </a:prstGeom>
                      <a:ln w="25400">
                        <a:solidFill>
                          <a:srgbClr val="FF0000"/>
                        </a:solidFill>
                        <a:prstDash val="soli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" name="直線コネクタ 20"/>
                      <p:cNvCxnSpPr/>
                      <p:nvPr/>
                    </p:nvCxnSpPr>
                    <p:spPr>
                      <a:xfrm>
                        <a:off x="1185483" y="3049827"/>
                        <a:ext cx="0" cy="1640199"/>
                      </a:xfrm>
                      <a:prstGeom prst="line">
                        <a:avLst/>
                      </a:prstGeom>
                      <a:ln w="25400">
                        <a:solidFill>
                          <a:srgbClr val="FF0000"/>
                        </a:solidFill>
                        <a:prstDash val="soli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" name="直線コネクタ 21"/>
                      <p:cNvCxnSpPr/>
                      <p:nvPr/>
                    </p:nvCxnSpPr>
                    <p:spPr>
                      <a:xfrm>
                        <a:off x="1615390" y="3049827"/>
                        <a:ext cx="0" cy="1640199"/>
                      </a:xfrm>
                      <a:prstGeom prst="line">
                        <a:avLst/>
                      </a:prstGeom>
                      <a:ln w="25400">
                        <a:solidFill>
                          <a:srgbClr val="FF0000"/>
                        </a:solidFill>
                        <a:prstDash val="soli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" name="直線コネクタ 22"/>
                      <p:cNvCxnSpPr/>
                      <p:nvPr/>
                    </p:nvCxnSpPr>
                    <p:spPr>
                      <a:xfrm>
                        <a:off x="2045297" y="3049827"/>
                        <a:ext cx="0" cy="1640199"/>
                      </a:xfrm>
                      <a:prstGeom prst="line">
                        <a:avLst/>
                      </a:prstGeom>
                      <a:ln w="25400">
                        <a:solidFill>
                          <a:srgbClr val="FF0000"/>
                        </a:solidFill>
                        <a:prstDash val="soli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4" name="直線コネクタ 23"/>
                      <p:cNvCxnSpPr/>
                      <p:nvPr/>
                    </p:nvCxnSpPr>
                    <p:spPr>
                      <a:xfrm>
                        <a:off x="2905112" y="3057606"/>
                        <a:ext cx="0" cy="1640199"/>
                      </a:xfrm>
                      <a:prstGeom prst="line">
                        <a:avLst/>
                      </a:prstGeom>
                      <a:ln w="25400">
                        <a:solidFill>
                          <a:srgbClr val="FF0000"/>
                        </a:solidFill>
                        <a:prstDash val="soli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5" name="直線コネクタ 24"/>
                      <p:cNvCxnSpPr/>
                      <p:nvPr/>
                    </p:nvCxnSpPr>
                    <p:spPr>
                      <a:xfrm>
                        <a:off x="2475205" y="3049827"/>
                        <a:ext cx="0" cy="1640199"/>
                      </a:xfrm>
                      <a:prstGeom prst="line">
                        <a:avLst/>
                      </a:prstGeom>
                      <a:ln w="25400">
                        <a:solidFill>
                          <a:srgbClr val="FF0000"/>
                        </a:solidFill>
                        <a:prstDash val="soli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6" name="直線コネクタ 25"/>
                      <p:cNvCxnSpPr/>
                      <p:nvPr/>
                    </p:nvCxnSpPr>
                    <p:spPr>
                      <a:xfrm>
                        <a:off x="3335019" y="3049827"/>
                        <a:ext cx="0" cy="1640199"/>
                      </a:xfrm>
                      <a:prstGeom prst="line">
                        <a:avLst/>
                      </a:prstGeom>
                      <a:ln w="25400">
                        <a:solidFill>
                          <a:srgbClr val="FF0000"/>
                        </a:solidFill>
                        <a:prstDash val="soli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7" name="グループ化 6"/>
                    <p:cNvGrpSpPr/>
                    <p:nvPr/>
                  </p:nvGrpSpPr>
                  <p:grpSpPr>
                    <a:xfrm>
                      <a:off x="828295" y="3786581"/>
                      <a:ext cx="2366381" cy="1658643"/>
                      <a:chOff x="5360323" y="3060381"/>
                      <a:chExt cx="2366381" cy="1658643"/>
                    </a:xfrm>
                  </p:grpSpPr>
                  <p:cxnSp>
                    <p:nvCxnSpPr>
                      <p:cNvPr id="11" name="直線コネクタ 10"/>
                      <p:cNvCxnSpPr/>
                      <p:nvPr/>
                    </p:nvCxnSpPr>
                    <p:spPr>
                      <a:xfrm>
                        <a:off x="5360323" y="3060381"/>
                        <a:ext cx="0" cy="1648366"/>
                      </a:xfrm>
                      <a:prstGeom prst="line">
                        <a:avLst/>
                      </a:prstGeom>
                      <a:ln w="2540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prstDash val="soli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" name="直線コネクタ 11"/>
                      <p:cNvCxnSpPr/>
                      <p:nvPr/>
                    </p:nvCxnSpPr>
                    <p:spPr>
                      <a:xfrm>
                        <a:off x="5765072" y="3062840"/>
                        <a:ext cx="0" cy="1648366"/>
                      </a:xfrm>
                      <a:prstGeom prst="line">
                        <a:avLst/>
                      </a:prstGeom>
                      <a:ln w="2540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" name="直線コネクタ 12"/>
                      <p:cNvCxnSpPr/>
                      <p:nvPr/>
                    </p:nvCxnSpPr>
                    <p:spPr>
                      <a:xfrm>
                        <a:off x="6156176" y="3062840"/>
                        <a:ext cx="0" cy="1648366"/>
                      </a:xfrm>
                      <a:prstGeom prst="line">
                        <a:avLst/>
                      </a:prstGeom>
                      <a:ln w="2540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" name="直線コネクタ 13"/>
                      <p:cNvCxnSpPr/>
                      <p:nvPr/>
                    </p:nvCxnSpPr>
                    <p:spPr>
                      <a:xfrm>
                        <a:off x="6547280" y="3062840"/>
                        <a:ext cx="0" cy="1648366"/>
                      </a:xfrm>
                      <a:prstGeom prst="line">
                        <a:avLst/>
                      </a:prstGeom>
                      <a:ln w="2540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" name="直線コネクタ 14"/>
                      <p:cNvCxnSpPr/>
                      <p:nvPr/>
                    </p:nvCxnSpPr>
                    <p:spPr>
                      <a:xfrm>
                        <a:off x="7349248" y="3070658"/>
                        <a:ext cx="0" cy="1648366"/>
                      </a:xfrm>
                      <a:prstGeom prst="line">
                        <a:avLst/>
                      </a:prstGeom>
                      <a:ln w="2540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" name="直線コネクタ 15"/>
                      <p:cNvCxnSpPr/>
                      <p:nvPr/>
                    </p:nvCxnSpPr>
                    <p:spPr>
                      <a:xfrm>
                        <a:off x="6948264" y="3062840"/>
                        <a:ext cx="0" cy="1648366"/>
                      </a:xfrm>
                      <a:prstGeom prst="line">
                        <a:avLst/>
                      </a:prstGeom>
                      <a:ln w="2540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" name="直線コネクタ 16"/>
                      <p:cNvCxnSpPr/>
                      <p:nvPr/>
                    </p:nvCxnSpPr>
                    <p:spPr>
                      <a:xfrm>
                        <a:off x="7726704" y="3062840"/>
                        <a:ext cx="0" cy="1648366"/>
                      </a:xfrm>
                      <a:prstGeom prst="line">
                        <a:avLst/>
                      </a:prstGeom>
                      <a:ln w="2540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8" name="テキスト ボックス 7"/>
                    <p:cNvSpPr txBox="1"/>
                    <p:nvPr/>
                  </p:nvSpPr>
                  <p:spPr>
                    <a:xfrm>
                      <a:off x="1462115" y="3387545"/>
                      <a:ext cx="38173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altLang="ja-JP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2Δf</a:t>
                      </a:r>
                      <a:endParaRPr kumimoji="1" lang="ja-JP" altLang="en-US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9" name="テキスト ボックス 8"/>
                    <p:cNvSpPr txBox="1"/>
                    <p:nvPr/>
                  </p:nvSpPr>
                  <p:spPr>
                    <a:xfrm>
                      <a:off x="1890545" y="3383174"/>
                      <a:ext cx="32065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altLang="ja-JP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3Δf</a:t>
                      </a:r>
                      <a:endParaRPr kumimoji="1" lang="ja-JP" altLang="en-US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0" name="テキスト ボックス 9"/>
                    <p:cNvSpPr txBox="1"/>
                    <p:nvPr/>
                  </p:nvSpPr>
                  <p:spPr>
                    <a:xfrm>
                      <a:off x="2355073" y="3343137"/>
                      <a:ext cx="279522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kumimoji="1" lang="en-US" altLang="ja-JP" dirty="0" smtClean="0"/>
                        <a:t>……</a:t>
                      </a:r>
                      <a:endParaRPr kumimoji="1" lang="ja-JP" altLang="en-US" dirty="0"/>
                    </a:p>
                  </p:txBody>
                </p:sp>
              </p:grpSp>
              <p:sp>
                <p:nvSpPr>
                  <p:cNvPr id="40" name="テキスト ボックス 39"/>
                  <p:cNvSpPr txBox="1"/>
                  <p:nvPr/>
                </p:nvSpPr>
                <p:spPr>
                  <a:xfrm>
                    <a:off x="1263329" y="2276872"/>
                    <a:ext cx="32065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ja-JP" dirty="0" err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Δf</a:t>
                    </a:r>
                    <a:endParaRPr kumimoji="1" lang="ja-JP" altLang="en-US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41" name="テキスト ボックス 40"/>
                <p:cNvSpPr txBox="1"/>
                <p:nvPr/>
              </p:nvSpPr>
              <p:spPr>
                <a:xfrm>
                  <a:off x="3143285" y="4349701"/>
                  <a:ext cx="84703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ja-JP" dirty="0" smtClean="0"/>
                    <a:t>Optical frequency</a:t>
                  </a:r>
                  <a:endParaRPr lang="ja-JP" altLang="en-US" dirty="0"/>
                </a:p>
              </p:txBody>
            </p:sp>
          </p:grpSp>
          <p:grpSp>
            <p:nvGrpSpPr>
              <p:cNvPr id="50" name="グループ化 49"/>
              <p:cNvGrpSpPr/>
              <p:nvPr/>
            </p:nvGrpSpPr>
            <p:grpSpPr>
              <a:xfrm>
                <a:off x="521405" y="4137014"/>
                <a:ext cx="6756526" cy="2420245"/>
                <a:chOff x="493174" y="4864834"/>
                <a:chExt cx="3213681" cy="2420245"/>
              </a:xfrm>
            </p:grpSpPr>
            <p:grpSp>
              <p:nvGrpSpPr>
                <p:cNvPr id="27" name="グループ化 26"/>
                <p:cNvGrpSpPr/>
                <p:nvPr/>
              </p:nvGrpSpPr>
              <p:grpSpPr>
                <a:xfrm>
                  <a:off x="507814" y="4864834"/>
                  <a:ext cx="3084022" cy="1927317"/>
                  <a:chOff x="5180040" y="3782886"/>
                  <a:chExt cx="3084022" cy="1927317"/>
                </a:xfrm>
              </p:grpSpPr>
              <p:grpSp>
                <p:nvGrpSpPr>
                  <p:cNvPr id="28" name="グループ化 27"/>
                  <p:cNvGrpSpPr/>
                  <p:nvPr/>
                </p:nvGrpSpPr>
                <p:grpSpPr>
                  <a:xfrm>
                    <a:off x="5180040" y="3782886"/>
                    <a:ext cx="3084022" cy="1647978"/>
                    <a:chOff x="283496" y="3049827"/>
                    <a:chExt cx="3084022" cy="1647978"/>
                  </a:xfrm>
                </p:grpSpPr>
                <p:cxnSp>
                  <p:nvCxnSpPr>
                    <p:cNvPr id="31" name="直線矢印コネクタ 30"/>
                    <p:cNvCxnSpPr/>
                    <p:nvPr/>
                  </p:nvCxnSpPr>
                  <p:spPr>
                    <a:xfrm>
                      <a:off x="283496" y="4690026"/>
                      <a:ext cx="3084022" cy="0"/>
                    </a:xfrm>
                    <a:prstGeom prst="straightConnector1">
                      <a:avLst/>
                    </a:prstGeom>
                    <a:ln w="38100">
                      <a:solidFill>
                        <a:schemeClr val="tx1"/>
                      </a:solidFill>
                      <a:prstDash val="solid"/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" name="直線コネクタ 31"/>
                    <p:cNvCxnSpPr/>
                    <p:nvPr/>
                  </p:nvCxnSpPr>
                  <p:spPr>
                    <a:xfrm>
                      <a:off x="400087" y="3049827"/>
                      <a:ext cx="0" cy="1640199"/>
                    </a:xfrm>
                    <a:prstGeom prst="line">
                      <a:avLst/>
                    </a:prstGeom>
                    <a:ln w="25400">
                      <a:solidFill>
                        <a:srgbClr val="00B050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" name="直線コネクタ 32"/>
                    <p:cNvCxnSpPr/>
                    <p:nvPr/>
                  </p:nvCxnSpPr>
                  <p:spPr>
                    <a:xfrm>
                      <a:off x="829994" y="3049827"/>
                      <a:ext cx="0" cy="1640199"/>
                    </a:xfrm>
                    <a:prstGeom prst="line">
                      <a:avLst/>
                    </a:prstGeom>
                    <a:ln w="25400">
                      <a:solidFill>
                        <a:srgbClr val="00B050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" name="直線コネクタ 33"/>
                    <p:cNvCxnSpPr/>
                    <p:nvPr/>
                  </p:nvCxnSpPr>
                  <p:spPr>
                    <a:xfrm>
                      <a:off x="1259901" y="3049827"/>
                      <a:ext cx="0" cy="1640199"/>
                    </a:xfrm>
                    <a:prstGeom prst="line">
                      <a:avLst/>
                    </a:prstGeom>
                    <a:ln w="25400">
                      <a:solidFill>
                        <a:srgbClr val="00B050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" name="直線コネクタ 34"/>
                    <p:cNvCxnSpPr/>
                    <p:nvPr/>
                  </p:nvCxnSpPr>
                  <p:spPr>
                    <a:xfrm>
                      <a:off x="1689808" y="3049827"/>
                      <a:ext cx="0" cy="1640199"/>
                    </a:xfrm>
                    <a:prstGeom prst="line">
                      <a:avLst/>
                    </a:prstGeom>
                    <a:ln w="25400">
                      <a:solidFill>
                        <a:srgbClr val="00B050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" name="直線コネクタ 35"/>
                    <p:cNvCxnSpPr/>
                    <p:nvPr/>
                  </p:nvCxnSpPr>
                  <p:spPr>
                    <a:xfrm>
                      <a:off x="2549623" y="3057606"/>
                      <a:ext cx="0" cy="1640199"/>
                    </a:xfrm>
                    <a:prstGeom prst="line">
                      <a:avLst/>
                    </a:prstGeom>
                    <a:ln w="25400">
                      <a:solidFill>
                        <a:srgbClr val="00B050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直線コネクタ 36"/>
                    <p:cNvCxnSpPr/>
                    <p:nvPr/>
                  </p:nvCxnSpPr>
                  <p:spPr>
                    <a:xfrm>
                      <a:off x="2119716" y="3049827"/>
                      <a:ext cx="0" cy="1640199"/>
                    </a:xfrm>
                    <a:prstGeom prst="line">
                      <a:avLst/>
                    </a:prstGeom>
                    <a:ln w="25400">
                      <a:solidFill>
                        <a:srgbClr val="00B050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" name="直線コネクタ 37"/>
                    <p:cNvCxnSpPr/>
                    <p:nvPr/>
                  </p:nvCxnSpPr>
                  <p:spPr>
                    <a:xfrm>
                      <a:off x="2979530" y="3049827"/>
                      <a:ext cx="0" cy="1640199"/>
                    </a:xfrm>
                    <a:prstGeom prst="line">
                      <a:avLst/>
                    </a:prstGeom>
                    <a:ln w="25400">
                      <a:solidFill>
                        <a:srgbClr val="00B050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9" name="テキスト ボックス 28"/>
                  <p:cNvSpPr txBox="1"/>
                  <p:nvPr/>
                </p:nvSpPr>
                <p:spPr>
                  <a:xfrm>
                    <a:off x="6433132" y="5340871"/>
                    <a:ext cx="30600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kumimoji="1" lang="en-US" altLang="ja-JP" dirty="0" smtClean="0"/>
                      <a:t>……</a:t>
                    </a:r>
                    <a:endParaRPr kumimoji="1" lang="ja-JP" altLang="en-US" dirty="0"/>
                  </a:p>
                </p:txBody>
              </p:sp>
            </p:grpSp>
            <p:sp>
              <p:nvSpPr>
                <p:cNvPr id="42" name="テキスト ボックス 41"/>
                <p:cNvSpPr txBox="1"/>
                <p:nvPr/>
              </p:nvSpPr>
              <p:spPr>
                <a:xfrm>
                  <a:off x="2934124" y="6523791"/>
                  <a:ext cx="772731" cy="7612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ja-JP" dirty="0" smtClean="0"/>
                    <a:t>Radio frequency</a:t>
                  </a:r>
                  <a:endParaRPr lang="ja-JP" altLang="en-US" dirty="0"/>
                </a:p>
              </p:txBody>
            </p:sp>
            <p:sp>
              <p:nvSpPr>
                <p:cNvPr id="47" name="テキスト ボックス 46"/>
                <p:cNvSpPr txBox="1"/>
                <p:nvPr/>
              </p:nvSpPr>
              <p:spPr>
                <a:xfrm>
                  <a:off x="493174" y="6481165"/>
                  <a:ext cx="26246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ja-JP" dirty="0" err="1" smtClean="0"/>
                    <a:t>Δf</a:t>
                  </a:r>
                  <a:endParaRPr kumimoji="1" lang="ja-JP" altLang="en-US" baseline="-25000" dirty="0"/>
                </a:p>
              </p:txBody>
            </p:sp>
            <p:sp>
              <p:nvSpPr>
                <p:cNvPr id="48" name="テキスト ボックス 47"/>
                <p:cNvSpPr txBox="1"/>
                <p:nvPr/>
              </p:nvSpPr>
              <p:spPr>
                <a:xfrm>
                  <a:off x="876636" y="6482924"/>
                  <a:ext cx="35893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ja-JP" dirty="0" smtClean="0"/>
                    <a:t>2Δf</a:t>
                  </a:r>
                  <a:endParaRPr kumimoji="1" lang="ja-JP" altLang="en-US" baseline="-25000" dirty="0"/>
                </a:p>
              </p:txBody>
            </p:sp>
            <p:sp>
              <p:nvSpPr>
                <p:cNvPr id="49" name="テキスト ボックス 48"/>
                <p:cNvSpPr txBox="1"/>
                <p:nvPr/>
              </p:nvSpPr>
              <p:spPr>
                <a:xfrm>
                  <a:off x="1308684" y="6479337"/>
                  <a:ext cx="35893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ja-JP" dirty="0" smtClean="0"/>
                    <a:t>3Δf</a:t>
                  </a:r>
                  <a:endParaRPr kumimoji="1" lang="ja-JP" altLang="en-US" baseline="-25000" dirty="0"/>
                </a:p>
              </p:txBody>
            </p:sp>
          </p:grpSp>
          <p:cxnSp>
            <p:nvCxnSpPr>
              <p:cNvPr id="59" name="直線矢印コネクタ 58"/>
              <p:cNvCxnSpPr/>
              <p:nvPr/>
            </p:nvCxnSpPr>
            <p:spPr>
              <a:xfrm>
                <a:off x="2461364" y="1622536"/>
                <a:ext cx="186302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線矢印コネクタ 61"/>
              <p:cNvCxnSpPr/>
              <p:nvPr/>
            </p:nvCxnSpPr>
            <p:spPr>
              <a:xfrm>
                <a:off x="3338186" y="1622536"/>
                <a:ext cx="228834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線矢印コネクタ 63"/>
              <p:cNvCxnSpPr/>
              <p:nvPr/>
            </p:nvCxnSpPr>
            <p:spPr>
              <a:xfrm>
                <a:off x="4230666" y="1622536"/>
                <a:ext cx="294382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線矢印コネクタ 65"/>
              <p:cNvCxnSpPr/>
              <p:nvPr/>
            </p:nvCxnSpPr>
            <p:spPr>
              <a:xfrm>
                <a:off x="5117399" y="1622536"/>
                <a:ext cx="353121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線矢印コネクタ 70"/>
              <p:cNvCxnSpPr/>
              <p:nvPr/>
            </p:nvCxnSpPr>
            <p:spPr>
              <a:xfrm>
                <a:off x="720816" y="2088144"/>
                <a:ext cx="896449" cy="0"/>
              </a:xfrm>
              <a:prstGeom prst="straightConnector1">
                <a:avLst/>
              </a:prstGeom>
              <a:ln w="25400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テキスト ボックス 71"/>
              <p:cNvSpPr txBox="1"/>
              <p:nvPr/>
            </p:nvSpPr>
            <p:spPr>
              <a:xfrm>
                <a:off x="824605" y="1700808"/>
                <a:ext cx="6783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dirty="0" smtClean="0"/>
                  <a:t>f</a:t>
                </a:r>
                <a:r>
                  <a:rPr kumimoji="1" lang="en-US" altLang="ja-JP" baseline="-25000" dirty="0" smtClean="0"/>
                  <a:t>rep1</a:t>
                </a:r>
                <a:endParaRPr kumimoji="1" lang="ja-JP" altLang="en-US" baseline="-25000" dirty="0"/>
              </a:p>
            </p:txBody>
          </p:sp>
          <p:sp>
            <p:nvSpPr>
              <p:cNvPr id="73" name="テキスト ボックス 72"/>
              <p:cNvSpPr txBox="1"/>
              <p:nvPr/>
            </p:nvSpPr>
            <p:spPr>
              <a:xfrm>
                <a:off x="846053" y="2534445"/>
                <a:ext cx="6783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dirty="0" smtClean="0"/>
                  <a:t>f</a:t>
                </a:r>
                <a:r>
                  <a:rPr kumimoji="1" lang="en-US" altLang="ja-JP" baseline="-25000" dirty="0" smtClean="0"/>
                  <a:t>rep2</a:t>
                </a:r>
                <a:endParaRPr kumimoji="1" lang="ja-JP" altLang="en-US" baseline="-25000" dirty="0"/>
              </a:p>
            </p:txBody>
          </p:sp>
          <p:cxnSp>
            <p:nvCxnSpPr>
              <p:cNvPr id="74" name="直線矢印コネクタ 73"/>
              <p:cNvCxnSpPr/>
              <p:nvPr/>
            </p:nvCxnSpPr>
            <p:spPr>
              <a:xfrm>
                <a:off x="722388" y="2949931"/>
                <a:ext cx="925679" cy="0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0" name="グループ化 79"/>
              <p:cNvGrpSpPr/>
              <p:nvPr/>
            </p:nvGrpSpPr>
            <p:grpSpPr>
              <a:xfrm>
                <a:off x="1569192" y="3395418"/>
                <a:ext cx="102124" cy="196868"/>
                <a:chOff x="1327605" y="3535844"/>
                <a:chExt cx="333404" cy="335582"/>
              </a:xfrm>
            </p:grpSpPr>
            <p:cxnSp>
              <p:nvCxnSpPr>
                <p:cNvPr id="77" name="直線コネクタ 76"/>
                <p:cNvCxnSpPr/>
                <p:nvPr/>
              </p:nvCxnSpPr>
              <p:spPr>
                <a:xfrm>
                  <a:off x="1327605" y="3535844"/>
                  <a:ext cx="0" cy="333404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直線コネクタ 77"/>
                <p:cNvCxnSpPr/>
                <p:nvPr/>
              </p:nvCxnSpPr>
              <p:spPr>
                <a:xfrm>
                  <a:off x="1657743" y="3538022"/>
                  <a:ext cx="0" cy="333404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直線コネクタ 78"/>
                <p:cNvCxnSpPr/>
                <p:nvPr/>
              </p:nvCxnSpPr>
              <p:spPr>
                <a:xfrm rot="16200000">
                  <a:off x="1494307" y="3702546"/>
                  <a:ext cx="0" cy="333404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2" name="直線コネクタ 81"/>
              <p:cNvCxnSpPr/>
              <p:nvPr/>
            </p:nvCxnSpPr>
            <p:spPr>
              <a:xfrm flipH="1">
                <a:off x="791570" y="3592286"/>
                <a:ext cx="825695" cy="502042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4" name="グループ化 83"/>
              <p:cNvGrpSpPr/>
              <p:nvPr/>
            </p:nvGrpSpPr>
            <p:grpSpPr>
              <a:xfrm>
                <a:off x="2448335" y="3397079"/>
                <a:ext cx="188075" cy="196868"/>
                <a:chOff x="1327605" y="3535844"/>
                <a:chExt cx="333404" cy="335582"/>
              </a:xfrm>
            </p:grpSpPr>
            <p:cxnSp>
              <p:nvCxnSpPr>
                <p:cNvPr id="85" name="直線コネクタ 84"/>
                <p:cNvCxnSpPr/>
                <p:nvPr/>
              </p:nvCxnSpPr>
              <p:spPr>
                <a:xfrm>
                  <a:off x="1327605" y="3535844"/>
                  <a:ext cx="0" cy="333404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直線コネクタ 85"/>
                <p:cNvCxnSpPr/>
                <p:nvPr/>
              </p:nvCxnSpPr>
              <p:spPr>
                <a:xfrm>
                  <a:off x="1657743" y="3538022"/>
                  <a:ext cx="0" cy="333404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直線コネクタ 86"/>
                <p:cNvCxnSpPr/>
                <p:nvPr/>
              </p:nvCxnSpPr>
              <p:spPr>
                <a:xfrm rot="16200000">
                  <a:off x="1494307" y="3702546"/>
                  <a:ext cx="0" cy="333404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8" name="グループ化 87"/>
              <p:cNvGrpSpPr/>
              <p:nvPr/>
            </p:nvGrpSpPr>
            <p:grpSpPr>
              <a:xfrm>
                <a:off x="3338186" y="3397335"/>
                <a:ext cx="238947" cy="196868"/>
                <a:chOff x="1327605" y="3535844"/>
                <a:chExt cx="333404" cy="335582"/>
              </a:xfrm>
            </p:grpSpPr>
            <p:cxnSp>
              <p:nvCxnSpPr>
                <p:cNvPr id="89" name="直線コネクタ 88"/>
                <p:cNvCxnSpPr/>
                <p:nvPr/>
              </p:nvCxnSpPr>
              <p:spPr>
                <a:xfrm>
                  <a:off x="1327605" y="3535844"/>
                  <a:ext cx="0" cy="333404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直線コネクタ 89"/>
                <p:cNvCxnSpPr/>
                <p:nvPr/>
              </p:nvCxnSpPr>
              <p:spPr>
                <a:xfrm>
                  <a:off x="1657743" y="3538022"/>
                  <a:ext cx="0" cy="333404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直線コネクタ 90"/>
                <p:cNvCxnSpPr/>
                <p:nvPr/>
              </p:nvCxnSpPr>
              <p:spPr>
                <a:xfrm rot="16200000">
                  <a:off x="1494307" y="3702546"/>
                  <a:ext cx="0" cy="333404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2" name="グループ化 91"/>
              <p:cNvGrpSpPr/>
              <p:nvPr/>
            </p:nvGrpSpPr>
            <p:grpSpPr>
              <a:xfrm>
                <a:off x="4233237" y="3396057"/>
                <a:ext cx="297453" cy="196868"/>
                <a:chOff x="1327605" y="3535844"/>
                <a:chExt cx="333404" cy="335582"/>
              </a:xfrm>
            </p:grpSpPr>
            <p:cxnSp>
              <p:nvCxnSpPr>
                <p:cNvPr id="93" name="直線コネクタ 92"/>
                <p:cNvCxnSpPr/>
                <p:nvPr/>
              </p:nvCxnSpPr>
              <p:spPr>
                <a:xfrm>
                  <a:off x="1327605" y="3535844"/>
                  <a:ext cx="0" cy="333404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直線コネクタ 93"/>
                <p:cNvCxnSpPr/>
                <p:nvPr/>
              </p:nvCxnSpPr>
              <p:spPr>
                <a:xfrm>
                  <a:off x="1657743" y="3538022"/>
                  <a:ext cx="0" cy="333404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直線コネクタ 94"/>
                <p:cNvCxnSpPr/>
                <p:nvPr/>
              </p:nvCxnSpPr>
              <p:spPr>
                <a:xfrm rot="16200000">
                  <a:off x="1494307" y="3702546"/>
                  <a:ext cx="0" cy="333404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6" name="グループ化 95"/>
              <p:cNvGrpSpPr/>
              <p:nvPr/>
            </p:nvGrpSpPr>
            <p:grpSpPr>
              <a:xfrm>
                <a:off x="5119790" y="3394780"/>
                <a:ext cx="353530" cy="196868"/>
                <a:chOff x="1327605" y="3535844"/>
                <a:chExt cx="333404" cy="335582"/>
              </a:xfrm>
            </p:grpSpPr>
            <p:cxnSp>
              <p:nvCxnSpPr>
                <p:cNvPr id="97" name="直線コネクタ 96"/>
                <p:cNvCxnSpPr/>
                <p:nvPr/>
              </p:nvCxnSpPr>
              <p:spPr>
                <a:xfrm>
                  <a:off x="1327605" y="3535844"/>
                  <a:ext cx="0" cy="333404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直線コネクタ 97"/>
                <p:cNvCxnSpPr/>
                <p:nvPr/>
              </p:nvCxnSpPr>
              <p:spPr>
                <a:xfrm>
                  <a:off x="1657743" y="3538022"/>
                  <a:ext cx="0" cy="333404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直線コネクタ 98"/>
                <p:cNvCxnSpPr/>
                <p:nvPr/>
              </p:nvCxnSpPr>
              <p:spPr>
                <a:xfrm rot="16200000">
                  <a:off x="1494307" y="3702546"/>
                  <a:ext cx="0" cy="333404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0" name="直線コネクタ 99"/>
              <p:cNvCxnSpPr/>
              <p:nvPr/>
            </p:nvCxnSpPr>
            <p:spPr>
              <a:xfrm flipH="1">
                <a:off x="1720450" y="3594203"/>
                <a:ext cx="825695" cy="502042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直線コネクタ 100"/>
              <p:cNvCxnSpPr/>
              <p:nvPr/>
            </p:nvCxnSpPr>
            <p:spPr>
              <a:xfrm flipH="1">
                <a:off x="2621817" y="3594203"/>
                <a:ext cx="825695" cy="502042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直線コネクタ 101"/>
              <p:cNvCxnSpPr/>
              <p:nvPr/>
            </p:nvCxnSpPr>
            <p:spPr>
              <a:xfrm flipH="1">
                <a:off x="3524456" y="3594203"/>
                <a:ext cx="825695" cy="502042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直線コネクタ 102"/>
              <p:cNvCxnSpPr/>
              <p:nvPr/>
            </p:nvCxnSpPr>
            <p:spPr>
              <a:xfrm flipH="1">
                <a:off x="4441952" y="3594203"/>
                <a:ext cx="825695" cy="502042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8" name="直線矢印コネクタ 107"/>
            <p:cNvCxnSpPr/>
            <p:nvPr/>
          </p:nvCxnSpPr>
          <p:spPr>
            <a:xfrm>
              <a:off x="431456" y="4653136"/>
              <a:ext cx="896449" cy="0"/>
            </a:xfrm>
            <a:prstGeom prst="straightConnector1">
              <a:avLst/>
            </a:prstGeom>
            <a:ln w="25400">
              <a:solidFill>
                <a:srgbClr val="00B05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テキスト ボックス 108"/>
            <p:cNvSpPr txBox="1"/>
            <p:nvPr/>
          </p:nvSpPr>
          <p:spPr>
            <a:xfrm>
              <a:off x="535245" y="4265800"/>
              <a:ext cx="6783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 err="1" smtClean="0"/>
                <a:t>Δf</a:t>
              </a:r>
              <a:endParaRPr kumimoji="1" lang="ja-JP" altLang="en-US" dirty="0"/>
            </a:p>
          </p:txBody>
        </p:sp>
      </p:grpSp>
      <p:sp>
        <p:nvSpPr>
          <p:cNvPr id="2" name="角丸四角形 1"/>
          <p:cNvSpPr/>
          <p:nvPr/>
        </p:nvSpPr>
        <p:spPr>
          <a:xfrm>
            <a:off x="5868144" y="908720"/>
            <a:ext cx="3240360" cy="159104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dirty="0" smtClean="0">
                <a:solidFill>
                  <a:srgbClr val="FF0000"/>
                </a:solidFill>
              </a:rPr>
              <a:t>・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high resolution</a:t>
            </a:r>
          </a:p>
          <a:p>
            <a:r>
              <a:rPr lang="ja-JP" altLang="en-US" sz="2400" dirty="0" smtClean="0">
                <a:solidFill>
                  <a:srgbClr val="FF0000"/>
                </a:solidFill>
              </a:rPr>
              <a:t>・</a:t>
            </a:r>
            <a:r>
              <a:rPr lang="en-US" altLang="ja-JP" sz="2400" dirty="0" smtClean="0">
                <a:solidFill>
                  <a:srgbClr val="FF0000"/>
                </a:solidFill>
              </a:rPr>
              <a:t>fast spectroscopy</a:t>
            </a:r>
          </a:p>
          <a:p>
            <a:r>
              <a:rPr lang="ja-JP" altLang="en-US" sz="2400" dirty="0" smtClean="0">
                <a:solidFill>
                  <a:srgbClr val="FF0000"/>
                </a:solidFill>
              </a:rPr>
              <a:t>・</a:t>
            </a:r>
            <a:r>
              <a:rPr lang="en-US" altLang="ja-JP" sz="2400" dirty="0" smtClean="0">
                <a:solidFill>
                  <a:srgbClr val="FF0000"/>
                </a:solidFill>
              </a:rPr>
              <a:t>simple optical system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26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762848" y="1290625"/>
            <a:ext cx="7940780" cy="3110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角丸四角形 4"/>
          <p:cNvSpPr/>
          <p:nvPr/>
        </p:nvSpPr>
        <p:spPr>
          <a:xfrm>
            <a:off x="762848" y="1331211"/>
            <a:ext cx="2711222" cy="266689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755576" y="4624858"/>
            <a:ext cx="2704848" cy="74835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Not need!!</a:t>
            </a:r>
          </a:p>
          <a:p>
            <a:pPr algn="ctr"/>
            <a:r>
              <a:rPr lang="en-US" altLang="ja-JP" sz="2400" dirty="0" smtClean="0"/>
              <a:t>(l</a:t>
            </a:r>
            <a:r>
              <a:rPr kumimoji="1" lang="en-US" altLang="ja-JP" sz="2400" dirty="0" smtClean="0"/>
              <a:t>ong waiting time)</a:t>
            </a:r>
            <a:endParaRPr kumimoji="1" lang="ja-JP" altLang="en-US" sz="2400" dirty="0"/>
          </a:p>
        </p:txBody>
      </p:sp>
      <p:cxnSp>
        <p:nvCxnSpPr>
          <p:cNvPr id="10" name="直線矢印コネクタ 9"/>
          <p:cNvCxnSpPr>
            <a:stCxn id="6" idx="0"/>
          </p:cNvCxnSpPr>
          <p:nvPr/>
        </p:nvCxnSpPr>
        <p:spPr>
          <a:xfrm flipV="1">
            <a:off x="2108000" y="4012566"/>
            <a:ext cx="0" cy="61229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角丸四角形 10"/>
          <p:cNvSpPr/>
          <p:nvPr/>
        </p:nvSpPr>
        <p:spPr>
          <a:xfrm>
            <a:off x="3624196" y="1335045"/>
            <a:ext cx="4106278" cy="266306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矢印コネクタ 11"/>
          <p:cNvCxnSpPr/>
          <p:nvPr/>
        </p:nvCxnSpPr>
        <p:spPr>
          <a:xfrm flipH="1" flipV="1">
            <a:off x="5678314" y="4069437"/>
            <a:ext cx="1" cy="66243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角丸四角形 12"/>
          <p:cNvSpPr/>
          <p:nvPr/>
        </p:nvSpPr>
        <p:spPr>
          <a:xfrm>
            <a:off x="4406011" y="4675001"/>
            <a:ext cx="2589182" cy="6572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>
                <a:solidFill>
                  <a:srgbClr val="FF0000"/>
                </a:solidFill>
              </a:rPr>
              <a:t>This part is need.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32012" y="5613047"/>
            <a:ext cx="8679976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this letter, they changed repetition frequency to accelerate spectrum repetition.</a:t>
            </a:r>
            <a:endParaRPr kumimoji="1" lang="ja-JP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395536" y="44624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ja-JP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Frequency-comb </a:t>
            </a: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infrared spectrometer for rapid, remote chemical </a:t>
            </a:r>
            <a:r>
              <a:rPr lang="en-US" altLang="ja-JP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sensing</a:t>
            </a:r>
            <a:r>
              <a:rPr lang="ja-JP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de-DE" altLang="ja-JP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44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altLang="ja-JP" sz="6000" dirty="0" smtClean="0"/>
              <a:t>Setup</a:t>
            </a:r>
            <a:endParaRPr kumimoji="1" lang="ja-JP" altLang="en-US" sz="6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03665"/>
            <a:ext cx="8740853" cy="2312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179512" y="3990941"/>
            <a:ext cx="4624024" cy="2431435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 : S Laser</a:t>
            </a:r>
          </a:p>
          <a:p>
            <a:r>
              <a:rPr lang="ja-JP" altLang="en-US" sz="2800" dirty="0" smtClean="0"/>
              <a:t>・</a:t>
            </a:r>
            <a:r>
              <a:rPr lang="en-US" altLang="ja-JP" sz="2800" dirty="0" smtClean="0"/>
              <a:t>Center wavelength : 800nm</a:t>
            </a:r>
          </a:p>
          <a:p>
            <a:r>
              <a:rPr lang="ja-JP" altLang="en-US" sz="2800" dirty="0" smtClean="0"/>
              <a:t>・</a:t>
            </a:r>
            <a:r>
              <a:rPr lang="en-US" altLang="ja-JP" sz="2800" dirty="0" smtClean="0"/>
              <a:t>P</a:t>
            </a:r>
            <a:r>
              <a:rPr kumimoji="1" lang="en-US" altLang="ja-JP" sz="2800" dirty="0" smtClean="0"/>
              <a:t>ulse width : 10fs</a:t>
            </a:r>
          </a:p>
          <a:p>
            <a:r>
              <a:rPr lang="ja-JP" altLang="en-US" sz="2800" dirty="0" smtClean="0"/>
              <a:t>・</a:t>
            </a:r>
            <a:r>
              <a:rPr lang="en-US" altLang="ja-JP" sz="2800" dirty="0" smtClean="0"/>
              <a:t>Average power : 500mW</a:t>
            </a:r>
          </a:p>
          <a:p>
            <a:r>
              <a:rPr lang="ja-JP" altLang="en-US" sz="2800" dirty="0" smtClean="0"/>
              <a:t>・</a:t>
            </a:r>
            <a:r>
              <a:rPr lang="en-US" altLang="ja-JP" sz="2800" dirty="0" smtClean="0"/>
              <a:t>R</a:t>
            </a:r>
            <a:r>
              <a:rPr kumimoji="1" lang="en-US" altLang="ja-JP" sz="2800" dirty="0" smtClean="0"/>
              <a:t>epetition rate : 125.130MHz</a:t>
            </a:r>
            <a:endParaRPr kumimoji="1" lang="ja-JP" altLang="en-US" sz="2800" dirty="0"/>
          </a:p>
        </p:txBody>
      </p:sp>
      <p:sp>
        <p:nvSpPr>
          <p:cNvPr id="5" name="正方形/長方形 4"/>
          <p:cNvSpPr/>
          <p:nvPr/>
        </p:nvSpPr>
        <p:spPr>
          <a:xfrm>
            <a:off x="4880742" y="3990941"/>
            <a:ext cx="4136838" cy="954107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ja-JP" sz="2800" dirty="0" smtClean="0"/>
              <a:t>Detector : </a:t>
            </a:r>
            <a:r>
              <a:rPr lang="en-US" altLang="ja-JP" sz="2800" dirty="0" err="1" smtClean="0"/>
              <a:t>HgCdTe</a:t>
            </a:r>
            <a:r>
              <a:rPr lang="en-US" altLang="ja-JP" sz="2800" dirty="0" smtClean="0"/>
              <a:t> detector</a:t>
            </a:r>
          </a:p>
          <a:p>
            <a:r>
              <a:rPr lang="en-US" altLang="ja-JP" sz="2800" dirty="0" smtClean="0"/>
              <a:t>Emitter : </a:t>
            </a:r>
            <a:r>
              <a:rPr lang="en-US" altLang="ja-JP" sz="2800" dirty="0" err="1" smtClean="0"/>
              <a:t>GaSe</a:t>
            </a:r>
            <a:r>
              <a:rPr lang="en-US" altLang="ja-JP" sz="2800" dirty="0" smtClean="0"/>
              <a:t> crystals</a:t>
            </a:r>
            <a:endParaRPr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45734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79" b="59831"/>
          <a:stretch/>
        </p:blipFill>
        <p:spPr bwMode="auto">
          <a:xfrm>
            <a:off x="-4628" y="957273"/>
            <a:ext cx="5926235" cy="275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ja-JP" sz="6000" u="sng" dirty="0" smtClean="0"/>
              <a:t>Interferogram and spectrum</a:t>
            </a:r>
            <a:endParaRPr kumimoji="1" lang="ja-JP" altLang="en-US" sz="6000" u="sng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70"/>
          <a:stretch/>
        </p:blipFill>
        <p:spPr bwMode="auto">
          <a:xfrm>
            <a:off x="755576" y="3717032"/>
            <a:ext cx="5008676" cy="312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6162868" y="1402716"/>
            <a:ext cx="28085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temporal window is 70μs (16μs displayed).</a:t>
            </a:r>
          </a:p>
          <a:p>
            <a:r>
              <a:rPr lang="en-US" altLang="ja-JP" dirty="0" smtClean="0"/>
              <a:t>Δ = 29.93Hz.</a:t>
            </a:r>
            <a:endParaRPr kumimoji="1" lang="en-US" altLang="ja-JP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219071" y="4264654"/>
            <a:ext cx="26961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Dotted : background.</a:t>
            </a:r>
          </a:p>
          <a:p>
            <a:r>
              <a:rPr lang="en-US" altLang="ja-JP" dirty="0"/>
              <a:t>B</a:t>
            </a:r>
            <a:r>
              <a:rPr lang="en-US" altLang="ja-JP" dirty="0" smtClean="0"/>
              <a:t>lack : transmittance.</a:t>
            </a:r>
          </a:p>
          <a:p>
            <a:r>
              <a:rPr kumimoji="1" lang="en-US" altLang="ja-JP" dirty="0" smtClean="0"/>
              <a:t>Red : conventional FTIR </a:t>
            </a:r>
          </a:p>
          <a:p>
            <a:r>
              <a:rPr kumimoji="1" lang="en-US" altLang="ja-JP" dirty="0" smtClean="0"/>
              <a:t>(60s acquisition time and 32spectra averaged).</a:t>
            </a:r>
          </a:p>
          <a:p>
            <a:endParaRPr lang="en-US" altLang="ja-JP" dirty="0"/>
          </a:p>
          <a:p>
            <a:r>
              <a:rPr kumimoji="1" lang="en-US" altLang="ja-JP" dirty="0" err="1" smtClean="0"/>
              <a:t>Resolusion</a:t>
            </a:r>
            <a:r>
              <a:rPr kumimoji="1" lang="en-US" altLang="ja-JP" dirty="0" smtClean="0"/>
              <a:t> : 2cm</a:t>
            </a:r>
            <a:r>
              <a:rPr kumimoji="1" lang="en-US" altLang="ja-JP" baseline="30000" dirty="0" smtClean="0"/>
              <a:t>-1</a:t>
            </a:r>
            <a:r>
              <a:rPr kumimoji="1" lang="en-US" altLang="ja-JP" dirty="0" smtClean="0"/>
              <a:t>.</a:t>
            </a:r>
            <a:endParaRPr kumimoji="1" lang="en-US" altLang="ja-JP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352701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3064</TotalTime>
  <Words>968</Words>
  <Application>Microsoft Office PowerPoint</Application>
  <PresentationFormat>画面に合わせる (4:3)</PresentationFormat>
  <Paragraphs>184</Paragraphs>
  <Slides>29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29</vt:i4>
      </vt:variant>
    </vt:vector>
  </HeadingPairs>
  <TitlesOfParts>
    <vt:vector size="30" baseType="lpstr">
      <vt:lpstr>Office ​​テーマ</vt:lpstr>
      <vt:lpstr>Rapid and high signal to noise ratio dual frequency comb spectroscopy </vt:lpstr>
      <vt:lpstr>PowerPoint プレゼンテーション</vt:lpstr>
      <vt:lpstr>Fourier transform spectroscopy</vt:lpstr>
      <vt:lpstr>Dual frequency comb spectroscopy</vt:lpstr>
      <vt:lpstr>Dual frequency comb spectroscopy</vt:lpstr>
      <vt:lpstr>Dual frequency comb spectroscopy</vt:lpstr>
      <vt:lpstr>PowerPoint プレゼンテーション</vt:lpstr>
      <vt:lpstr>Setup</vt:lpstr>
      <vt:lpstr>Interferogram and spectrum</vt:lpstr>
      <vt:lpstr>Accelerate spectrum repetition</vt:lpstr>
      <vt:lpstr>Accelerate spectrum repetition</vt:lpstr>
      <vt:lpstr>Setup for remote sensing</vt:lpstr>
      <vt:lpstr>Result </vt:lpstr>
      <vt:lpstr>Summary</vt:lpstr>
      <vt:lpstr>PowerPoint プレゼンテーション</vt:lpstr>
      <vt:lpstr>Setup</vt:lpstr>
      <vt:lpstr>Interferogram</vt:lpstr>
      <vt:lpstr>Fourier spectra</vt:lpstr>
      <vt:lpstr>Rapid spectroscopy</vt:lpstr>
      <vt:lpstr>Summary</vt:lpstr>
      <vt:lpstr>PowerPoint プレゼンテーション</vt:lpstr>
      <vt:lpstr>Setup</vt:lpstr>
      <vt:lpstr>Setup</vt:lpstr>
      <vt:lpstr>Multiple species spectroscopy</vt:lpstr>
      <vt:lpstr>Evaluate the accuracy</vt:lpstr>
      <vt:lpstr>Summary</vt:lpstr>
      <vt:lpstr>Conclusion </vt:lpstr>
      <vt:lpstr>PowerPoint プレゼンテーション</vt:lpstr>
      <vt:lpstr>SNR of interferogram and spectra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ichikawa</dc:creator>
  <cp:lastModifiedBy>ichikawa</cp:lastModifiedBy>
  <cp:revision>76</cp:revision>
  <cp:lastPrinted>2014-05-20T21:10:07Z</cp:lastPrinted>
  <dcterms:created xsi:type="dcterms:W3CDTF">2014-05-15T05:49:54Z</dcterms:created>
  <dcterms:modified xsi:type="dcterms:W3CDTF">2014-07-28T03:36:05Z</dcterms:modified>
</cp:coreProperties>
</file>