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6" r:id="rId6"/>
    <p:sldId id="263" r:id="rId7"/>
    <p:sldId id="264" r:id="rId8"/>
    <p:sldId id="278" r:id="rId9"/>
    <p:sldId id="265" r:id="rId10"/>
    <p:sldId id="266" r:id="rId11"/>
    <p:sldId id="267" r:id="rId12"/>
    <p:sldId id="277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7C8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42" autoAdjust="0"/>
    <p:restoredTop sz="84683" autoAdjust="0"/>
  </p:normalViewPr>
  <p:slideViewPr>
    <p:cSldViewPr>
      <p:cViewPr varScale="1">
        <p:scale>
          <a:sx n="57" d="100"/>
          <a:sy n="57" d="100"/>
        </p:scale>
        <p:origin x="-78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6F711-FAF2-483D-83B3-80B7F9A41BD8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38B7-DE85-4A5D-8C09-B85A19971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06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DE3FD-1493-4A21-8499-D90A8D373245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5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9BFEA-087C-480F-9BF4-64C32F45699D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8612B3-2132-46C4-B558-F43D1B7B2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9BFEA-087C-480F-9BF4-64C32F45699D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8612B3-2132-46C4-B558-F43D1B7B2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9BFEA-087C-480F-9BF4-64C32F45699D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8612B3-2132-46C4-B558-F43D1B7B2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79BFEA-087C-480F-9BF4-64C32F45699D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4C8612B3-2132-46C4-B558-F43D1B7B2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9BFEA-087C-480F-9BF4-64C32F45699D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8612B3-2132-46C4-B558-F43D1B7B2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9BFEA-087C-480F-9BF4-64C32F45699D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8612B3-2132-46C4-B558-F43D1B7B2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9BFEA-087C-480F-9BF4-64C32F45699D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8612B3-2132-46C4-B558-F43D1B7B2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9BFEA-087C-480F-9BF4-64C32F45699D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8612B3-2132-46C4-B558-F43D1B7B2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9BFEA-087C-480F-9BF4-64C32F45699D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8612B3-2132-46C4-B558-F43D1B7B2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9BFEA-087C-480F-9BF4-64C32F45699D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8612B3-2132-46C4-B558-F43D1B7B2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9BFEA-087C-480F-9BF4-64C32F45699D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8612B3-2132-46C4-B558-F43D1B7B2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9BFEA-087C-480F-9BF4-64C32F45699D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8612B3-2132-46C4-B558-F43D1B7B2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E879BFEA-087C-480F-9BF4-64C32F45699D}" type="datetimeFigureOut">
              <a:rPr kumimoji="1" lang="ja-JP" altLang="en-US" smtClean="0"/>
              <a:t>2014/9/29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4C8612B3-2132-46C4-B558-F43D1B7B25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0.png"/><Relationship Id="rId4" Type="http://schemas.openxmlformats.org/officeDocument/2006/relationships/image" Target="../media/image1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20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1.png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3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df"/><Relationship Id="rId5" Type="http://schemas.openxmlformats.org/officeDocument/2006/relationships/image" Target="../media/image23.png"/><Relationship Id="rId4" Type="http://schemas.openxmlformats.org/officeDocument/2006/relationships/image" Target="../media/image15.pd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2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1.png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70.png"/><Relationship Id="rId7" Type="http://schemas.openxmlformats.org/officeDocument/2006/relationships/image" Target="../media/image19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10" Type="http://schemas.openxmlformats.org/officeDocument/2006/relationships/image" Target="../media/image220.png"/><Relationship Id="rId4" Type="http://schemas.openxmlformats.org/officeDocument/2006/relationships/image" Target="../media/image182.png"/><Relationship Id="rId9" Type="http://schemas.openxmlformats.org/officeDocument/2006/relationships/image" Target="../media/image2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2492896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4ch</a:t>
            </a:r>
            <a:r>
              <a:rPr lang="ja-JP" altLang="en-US" dirty="0" smtClean="0"/>
              <a:t>ストークスパラメータ</a:t>
            </a:r>
            <a:r>
              <a:rPr lang="ja-JP" altLang="en-US" dirty="0"/>
              <a:t>を用いた</a:t>
            </a:r>
            <a:br>
              <a:rPr lang="ja-JP" altLang="en-US" dirty="0"/>
            </a:br>
            <a:r>
              <a:rPr lang="en-US" altLang="ja-JP" dirty="0"/>
              <a:t>SHG</a:t>
            </a:r>
            <a:r>
              <a:rPr lang="ja-JP" altLang="en-US" dirty="0"/>
              <a:t>偏光分解</a:t>
            </a:r>
            <a:r>
              <a:rPr lang="ja-JP" altLang="en-US" dirty="0" smtClean="0"/>
              <a:t>イメージング法</a:t>
            </a:r>
            <a:r>
              <a:rPr lang="en-US" altLang="ja-JP" dirty="0" smtClean="0"/>
              <a:t> </a:t>
            </a:r>
            <a:r>
              <a:rPr lang="ja-JP" altLang="en-US" sz="3600" dirty="0"/>
              <a:t/>
            </a:r>
            <a:br>
              <a:rPr lang="ja-JP" altLang="en-US" sz="3600" dirty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91680" y="4653136"/>
            <a:ext cx="6400800" cy="1752600"/>
          </a:xfrm>
        </p:spPr>
        <p:txBody>
          <a:bodyPr/>
          <a:lstStyle/>
          <a:p>
            <a:pPr algn="r"/>
            <a:r>
              <a:rPr kumimoji="1" lang="en-US" altLang="ja-JP" dirty="0" smtClean="0">
                <a:solidFill>
                  <a:schemeClr val="tx1"/>
                </a:solidFill>
              </a:rPr>
              <a:t>2014/09/12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　</a:t>
            </a:r>
            <a:r>
              <a:rPr kumimoji="1" lang="en-US" altLang="ja-JP" dirty="0" smtClean="0">
                <a:solidFill>
                  <a:schemeClr val="tx1"/>
                </a:solidFill>
              </a:rPr>
              <a:t>B4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宮本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69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59521" y="146274"/>
            <a:ext cx="7772400" cy="1143000"/>
          </a:xfrm>
        </p:spPr>
        <p:txBody>
          <a:bodyPr/>
          <a:lstStyle/>
          <a:p>
            <a:r>
              <a:rPr lang="ja-JP" altLang="en-US" dirty="0"/>
              <a:t>ストークスベクトル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49937" y="1081068"/>
            <a:ext cx="2812617" cy="2616006"/>
            <a:chOff x="234206" y="1227520"/>
            <a:chExt cx="2812617" cy="2616006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34206" y="1227520"/>
              <a:ext cx="2706736" cy="2616006"/>
              <a:chOff x="716730" y="1223643"/>
              <a:chExt cx="2706736" cy="2616006"/>
            </a:xfrm>
          </p:grpSpPr>
          <p:sp>
            <p:nvSpPr>
              <p:cNvPr id="10" name="円弧 9"/>
              <p:cNvSpPr/>
              <p:nvPr/>
            </p:nvSpPr>
            <p:spPr>
              <a:xfrm>
                <a:off x="2060327" y="2430847"/>
                <a:ext cx="216024" cy="36933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1" name="グループ化 10"/>
              <p:cNvGrpSpPr/>
              <p:nvPr/>
            </p:nvGrpSpPr>
            <p:grpSpPr>
              <a:xfrm>
                <a:off x="716730" y="1223643"/>
                <a:ext cx="2706736" cy="2616006"/>
                <a:chOff x="541648" y="1337886"/>
                <a:chExt cx="2706736" cy="2616006"/>
              </a:xfrm>
            </p:grpSpPr>
            <p:cxnSp>
              <p:nvCxnSpPr>
                <p:cNvPr id="12" name="直線矢印コネクタ 11"/>
                <p:cNvCxnSpPr/>
                <p:nvPr/>
              </p:nvCxnSpPr>
              <p:spPr>
                <a:xfrm flipV="1">
                  <a:off x="1720752" y="1505620"/>
                  <a:ext cx="0" cy="24482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矢印コネクタ 12"/>
                <p:cNvCxnSpPr/>
                <p:nvPr/>
              </p:nvCxnSpPr>
              <p:spPr>
                <a:xfrm>
                  <a:off x="541648" y="2729756"/>
                  <a:ext cx="24440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1412492" y="1337886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Y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2943492" y="2545090"/>
                  <a:ext cx="304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X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6" name="直線矢印コネクタ 15"/>
                <p:cNvCxnSpPr/>
                <p:nvPr/>
              </p:nvCxnSpPr>
              <p:spPr>
                <a:xfrm flipV="1">
                  <a:off x="827584" y="2204864"/>
                  <a:ext cx="1800200" cy="10081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2070098" y="2415570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θ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8" name="直線矢印コネクタ 17"/>
                <p:cNvCxnSpPr/>
                <p:nvPr/>
              </p:nvCxnSpPr>
              <p:spPr>
                <a:xfrm>
                  <a:off x="1709368" y="1916832"/>
                  <a:ext cx="0" cy="1656184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矢印コネクタ 18"/>
                <p:cNvCxnSpPr/>
                <p:nvPr/>
              </p:nvCxnSpPr>
              <p:spPr>
                <a:xfrm flipH="1">
                  <a:off x="909726" y="2716312"/>
                  <a:ext cx="1558104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1709368" y="1916832"/>
                  <a:ext cx="342352" cy="61481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/>
                <p:cNvCxnSpPr/>
                <p:nvPr/>
              </p:nvCxnSpPr>
              <p:spPr>
                <a:xfrm flipH="1" flipV="1">
                  <a:off x="2270186" y="2402024"/>
                  <a:ext cx="197644" cy="32773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557329" y="1610835"/>
                  <a:ext cx="824007" cy="3912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d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329" y="1610835"/>
                  <a:ext cx="824007" cy="39126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1793827" y="2758742"/>
                  <a:ext cx="816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d>
                      </m:oMath>
                    </m:oMathPara>
                  </a14:m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3827" y="2758742"/>
                  <a:ext cx="81637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テキスト ボックス 8"/>
            <p:cNvSpPr txBox="1"/>
            <p:nvPr/>
          </p:nvSpPr>
          <p:spPr>
            <a:xfrm>
              <a:off x="2320342" y="1817430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</a:rPr>
                <a:t>E(</a:t>
              </a:r>
              <a:r>
                <a:rPr lang="en-US" altLang="ja-JP" dirty="0" err="1">
                  <a:solidFill>
                    <a:prstClr val="black"/>
                  </a:solidFill>
                </a:rPr>
                <a:t>Z,θ</a:t>
              </a:r>
              <a:r>
                <a:rPr lang="en-US" altLang="ja-JP" dirty="0">
                  <a:solidFill>
                    <a:prstClr val="black"/>
                  </a:solidFill>
                </a:rPr>
                <a:t>)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53233" y="5487213"/>
                <a:ext cx="8784976" cy="12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solidFill>
                      <a:prstClr val="black"/>
                    </a:solidFill>
                  </a:rPr>
                  <a:t>この二つの差を取り，</a:t>
                </a:r>
                <a:endParaRPr lang="en-US" altLang="ja-JP" sz="2400" dirty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dirty="0">
                          <a:solidFill>
                            <a:prstClr val="black"/>
                          </a:solidFill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45</m:t>
                          </m:r>
                          <m:r>
                            <a:rPr lang="en-US" altLang="ja-JP" sz="2400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 sz="2400" dirty="0">
                          <a:solidFill>
                            <a:prstClr val="black"/>
                          </a:solidFill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−45</m:t>
                          </m:r>
                          <m:r>
                            <a:rPr lang="en-US" altLang="ja-JP" sz="2400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func>
                        <m:func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ja-JP" alt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func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45°</m:t>
                          </m:r>
                          <m:r>
                            <a:rPr lang="ja-JP" alt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・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−45°</m:t>
                          </m:r>
                          <m:r>
                            <a:rPr lang="ja-JP" alt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偏光強度差</m:t>
                          </m:r>
                        </m:e>
                      </m:d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ja-JP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3" y="5487213"/>
                <a:ext cx="8784976" cy="1229504"/>
              </a:xfrm>
              <a:prstGeom prst="rect">
                <a:avLst/>
              </a:prstGeom>
              <a:blipFill rotWithShape="1">
                <a:blip r:embed="rId4"/>
                <a:stretch>
                  <a:fillRect l="-1041" t="-54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2907350" y="1427929"/>
                <a:ext cx="6097122" cy="1693797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dirty="0">
                          <a:solidFill>
                            <a:prstClr val="black"/>
                          </a:solidFill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en-US" altLang="ja-JP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ja-JP" sz="28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θ</m:t>
                          </m:r>
                          <m:r>
                            <a:rPr lang="en-US" altLang="ja-JP" sz="2800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sz="28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</m:oMath>
                  </m:oMathPara>
                </a14:m>
                <a:endParaRPr lang="en-US" altLang="ja-JP" sz="2400" i="1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ja-JP" altLang="en-US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func>
                        <m:func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ja-JP" alt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ja-JP" alt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altLang="ja-JP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50" y="1427929"/>
                <a:ext cx="6097122" cy="1693797"/>
              </a:xfrm>
              <a:prstGeom prst="rect">
                <a:avLst/>
              </a:prstGeom>
              <a:blipFill rotWithShape="1">
                <a:blip r:embed="rId5"/>
                <a:stretch>
                  <a:fillRect b="-105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2136073" y="3276781"/>
            <a:ext cx="293998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　</a:t>
            </a:r>
            <a:r>
              <a:rPr lang="en-US" altLang="ja-JP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θ=45°,-45°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5088744" y="3338336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のときを考えると，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正方形/長方形 1"/>
              <p:cNvSpPr/>
              <p:nvPr/>
            </p:nvSpPr>
            <p:spPr>
              <a:xfrm>
                <a:off x="1271977" y="3697074"/>
                <a:ext cx="8259993" cy="1790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45</m:t>
                          </m:r>
                          <m:r>
                            <a:rPr lang="en-US" altLang="ja-JP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  <m:r>
                        <a:rPr lang="en-US" altLang="ja-JP" sz="24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func>
                        <m:func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ja-JP" alt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func>
                      <m:r>
                        <a:rPr lang="ja-JP" alt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　</m:t>
                      </m:r>
                      <m:r>
                        <a:rPr lang="ja-JP" altLang="en-US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（</m:t>
                      </m:r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45°</m:t>
                      </m:r>
                      <m:r>
                        <a:rPr lang="ja-JP" altLang="en-US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成分強度）</m:t>
                      </m:r>
                    </m:oMath>
                  </m:oMathPara>
                </a14:m>
                <a:endParaRPr lang="en-US" altLang="ja-JP" sz="2400" i="1" dirty="0">
                  <a:solidFill>
                    <a:prstClr val="black"/>
                  </a:solidFill>
                  <a:latin typeface="Cambria Math"/>
                </a:endParaRPr>
              </a:p>
              <a:p>
                <a:endParaRPr lang="en-US" altLang="ja-JP" sz="1000" i="1" dirty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>
                          <a:solidFill>
                            <a:prstClr val="black"/>
                          </a:solidFill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−45</m:t>
                          </m:r>
                          <m:r>
                            <a:rPr lang="en-US" altLang="ja-JP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  <m:r>
                        <a:rPr lang="en-US" altLang="ja-JP" sz="24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func>
                        <m:func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ja-JP" alt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func>
                      <m:r>
                        <a:rPr lang="ja-JP" altLang="en-US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（</m:t>
                      </m:r>
                      <m:r>
                        <a:rPr lang="en-US" altLang="ja-JP" sz="2400" b="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45°</m:t>
                      </m:r>
                      <m:r>
                        <a:rPr lang="ja-JP" altLang="en-US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成分強度）</m:t>
                      </m:r>
                    </m:oMath>
                  </m:oMathPara>
                </a14:m>
                <a:endParaRPr lang="en-US" altLang="ja-JP" sz="2400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977" y="3697074"/>
                <a:ext cx="8259993" cy="17903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160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49937" y="1081068"/>
            <a:ext cx="2812617" cy="2616006"/>
            <a:chOff x="234206" y="1227520"/>
            <a:chExt cx="2812617" cy="2616006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34206" y="1227520"/>
              <a:ext cx="2706736" cy="2616006"/>
              <a:chOff x="716730" y="1223643"/>
              <a:chExt cx="2706736" cy="2616006"/>
            </a:xfrm>
          </p:grpSpPr>
          <p:sp>
            <p:nvSpPr>
              <p:cNvPr id="10" name="円弧 9"/>
              <p:cNvSpPr/>
              <p:nvPr/>
            </p:nvSpPr>
            <p:spPr>
              <a:xfrm>
                <a:off x="2060327" y="2430847"/>
                <a:ext cx="216024" cy="36933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1" name="グループ化 10"/>
              <p:cNvGrpSpPr/>
              <p:nvPr/>
            </p:nvGrpSpPr>
            <p:grpSpPr>
              <a:xfrm>
                <a:off x="716730" y="1223643"/>
                <a:ext cx="2706736" cy="2616006"/>
                <a:chOff x="541648" y="1337886"/>
                <a:chExt cx="2706736" cy="2616006"/>
              </a:xfrm>
            </p:grpSpPr>
            <p:cxnSp>
              <p:nvCxnSpPr>
                <p:cNvPr id="12" name="直線矢印コネクタ 11"/>
                <p:cNvCxnSpPr/>
                <p:nvPr/>
              </p:nvCxnSpPr>
              <p:spPr>
                <a:xfrm flipV="1">
                  <a:off x="1720752" y="1505620"/>
                  <a:ext cx="0" cy="24482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矢印コネクタ 12"/>
                <p:cNvCxnSpPr/>
                <p:nvPr/>
              </p:nvCxnSpPr>
              <p:spPr>
                <a:xfrm>
                  <a:off x="541648" y="2729756"/>
                  <a:ext cx="24440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1412492" y="1337886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Y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2943492" y="2545090"/>
                  <a:ext cx="304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X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6" name="直線矢印コネクタ 15"/>
                <p:cNvCxnSpPr/>
                <p:nvPr/>
              </p:nvCxnSpPr>
              <p:spPr>
                <a:xfrm flipV="1">
                  <a:off x="827584" y="2204864"/>
                  <a:ext cx="1800200" cy="10081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2070098" y="2415570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θ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8" name="直線矢印コネクタ 17"/>
                <p:cNvCxnSpPr/>
                <p:nvPr/>
              </p:nvCxnSpPr>
              <p:spPr>
                <a:xfrm>
                  <a:off x="1709368" y="1916832"/>
                  <a:ext cx="0" cy="1656184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矢印コネクタ 18"/>
                <p:cNvCxnSpPr/>
                <p:nvPr/>
              </p:nvCxnSpPr>
              <p:spPr>
                <a:xfrm flipH="1">
                  <a:off x="909726" y="2716312"/>
                  <a:ext cx="1558104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1709368" y="1916832"/>
                  <a:ext cx="342352" cy="61481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/>
                <p:cNvCxnSpPr/>
                <p:nvPr/>
              </p:nvCxnSpPr>
              <p:spPr>
                <a:xfrm flipH="1" flipV="1">
                  <a:off x="2270186" y="2402024"/>
                  <a:ext cx="197644" cy="32773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557329" y="1610835"/>
                  <a:ext cx="824007" cy="3912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d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329" y="1610835"/>
                  <a:ext cx="824007" cy="39126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1793827" y="2758742"/>
                  <a:ext cx="816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d>
                      </m:oMath>
                    </m:oMathPara>
                  </a14:m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3827" y="2758742"/>
                  <a:ext cx="81637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テキスト ボックス 8"/>
            <p:cNvSpPr txBox="1"/>
            <p:nvPr/>
          </p:nvSpPr>
          <p:spPr>
            <a:xfrm>
              <a:off x="2320342" y="1817430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</a:rPr>
                <a:t>E(</a:t>
              </a:r>
              <a:r>
                <a:rPr lang="en-US" altLang="ja-JP" dirty="0" err="1">
                  <a:solidFill>
                    <a:prstClr val="black"/>
                  </a:solidFill>
                </a:rPr>
                <a:t>Z,θ</a:t>
              </a:r>
              <a:r>
                <a:rPr lang="en-US" altLang="ja-JP" dirty="0">
                  <a:solidFill>
                    <a:prstClr val="black"/>
                  </a:solidFill>
                </a:rPr>
                <a:t>)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2604227" y="2796956"/>
                <a:ext cx="6539773" cy="2171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ja-JP" altLang="en-US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位相差</m:t>
                        </m:r>
                        <m:r>
                          <a:rPr lang="ja-JP" alt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ja-JP" alt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を決定するため，</m:t>
                        </m:r>
                        <m:r>
                          <m:rPr>
                            <m:nor/>
                          </m:rPr>
                          <a:rPr lang="en-US" altLang="ja-JP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ja-JP" alt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ja-JP" alt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ja-JP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altLang="ja-JP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ja-JP" alt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𝜙</m:t>
                        </m:r>
                      </m:e>
                    </m:func>
                  </m:oMath>
                </a14:m>
                <a:r>
                  <a:rPr lang="ja-JP" altLang="en-US" dirty="0">
                    <a:solidFill>
                      <a:prstClr val="black"/>
                    </a:solidFill>
                    <a:latin typeface="Cambria Math"/>
                  </a:rPr>
                  <a:t>　を用いて，</a:t>
                </a:r>
                <a:endParaRPr lang="en-US" altLang="ja-JP" dirty="0">
                  <a:solidFill>
                    <a:prstClr val="black"/>
                  </a:solidFill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45</m:t>
                          </m:r>
                          <m:r>
                            <a:rPr lang="en-US" altLang="ja-JP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func>
                        <m:func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ja-JP" alt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func>
                      <m:r>
                        <a:rPr lang="ja-JP" altLang="en-US" i="1">
                          <a:solidFill>
                            <a:prstClr val="black"/>
                          </a:solidFill>
                          <a:latin typeface="Cambria Math"/>
                        </a:rPr>
                        <m:t>　</m:t>
                      </m:r>
                      <m:d>
                        <m:dPr>
                          <m:begChr m:val="（"/>
                          <m:endChr m:val="）"/>
                          <m:ctrlPr>
                            <a:rPr lang="ja-JP" altLang="en-US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45°</m:t>
                          </m:r>
                          <m:r>
                            <a:rPr lang="ja-JP" altLang="en-US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成分強度</m:t>
                          </m:r>
                        </m:e>
                      </m:d>
                    </m:oMath>
                  </m:oMathPara>
                </a14:m>
                <a:endParaRPr lang="en-US" altLang="ja-JP" dirty="0">
                  <a:solidFill>
                    <a:prstClr val="black"/>
                  </a:solidFill>
                  <a:latin typeface="Cambria Math"/>
                </a:endParaRPr>
              </a:p>
              <a:p>
                <a:pPr algn="just"/>
                <a:endParaRPr lang="en-US" altLang="ja-JP" i="1" dirty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−45</m:t>
                          </m:r>
                          <m:r>
                            <a:rPr lang="en-US" altLang="ja-JP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func>
                        <m:func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ja-JP" alt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func>
                      <m:r>
                        <a:rPr lang="ja-JP" altLang="en-US" i="1">
                          <a:solidFill>
                            <a:prstClr val="black"/>
                          </a:solidFill>
                          <a:latin typeface="Cambria Math"/>
                        </a:rPr>
                        <m:t>　</m:t>
                      </m:r>
                      <m:r>
                        <a:rPr lang="ja-JP" altLang="en-US" i="1" dirty="0">
                          <a:solidFill>
                            <a:prstClr val="black"/>
                          </a:solidFill>
                          <a:latin typeface="Cambria Math"/>
                        </a:rPr>
                        <m:t>（</m:t>
                      </m:r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/>
                        </a:rPr>
                        <m:t>−45°</m:t>
                      </m:r>
                      <m:r>
                        <a:rPr lang="ja-JP" altLang="en-US" i="1" dirty="0">
                          <a:solidFill>
                            <a:prstClr val="black"/>
                          </a:solidFill>
                          <a:latin typeface="Cambria Math"/>
                        </a:rPr>
                        <m:t>成分強度）</m:t>
                      </m:r>
                    </m:oMath>
                  </m:oMathPara>
                </a14:m>
                <a:endParaRPr lang="en-US" altLang="ja-JP" dirty="0">
                  <a:solidFill>
                    <a:prstClr val="black"/>
                  </a:solidFill>
                </a:endParaRPr>
              </a:p>
              <a:p>
                <a:endParaRPr lang="en-US" altLang="ja-JP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227" y="2796956"/>
                <a:ext cx="6539773" cy="2171748"/>
              </a:xfrm>
              <a:prstGeom prst="rect">
                <a:avLst/>
              </a:prstGeom>
              <a:blipFill rotWithShape="1">
                <a:blip r:embed="rId4"/>
                <a:stretch>
                  <a:fillRect l="-186" t="-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2917538" y="1432187"/>
                <a:ext cx="6097122" cy="979114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000" dirty="0">
                          <a:solidFill>
                            <a:prstClr val="black"/>
                          </a:solidFill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en-US" altLang="ja-JP" sz="20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ja-JP" sz="20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θ</m:t>
                          </m:r>
                          <m:r>
                            <a:rPr lang="en-US" altLang="ja-JP" sz="2000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sz="20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</m:oMath>
                  </m:oMathPara>
                </a14:m>
                <a:endParaRPr lang="en-US" altLang="ja-JP" i="1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ja-JP" altLang="en-US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ja-JP" i="1" dirty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func>
                        <m:func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ja-JP" alt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ja-JP" alt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altLang="ja-JP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538" y="1432187"/>
                <a:ext cx="6097122" cy="9791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グループ化 61"/>
          <p:cNvGrpSpPr/>
          <p:nvPr/>
        </p:nvGrpSpPr>
        <p:grpSpPr>
          <a:xfrm>
            <a:off x="49937" y="4659043"/>
            <a:ext cx="8964723" cy="1928725"/>
            <a:chOff x="148432" y="4878295"/>
            <a:chExt cx="8964723" cy="1928725"/>
          </a:xfrm>
        </p:grpSpPr>
        <p:grpSp>
          <p:nvGrpSpPr>
            <p:cNvPr id="61" name="グループ化 60"/>
            <p:cNvGrpSpPr/>
            <p:nvPr/>
          </p:nvGrpSpPr>
          <p:grpSpPr>
            <a:xfrm>
              <a:off x="148432" y="4878295"/>
              <a:ext cx="8784976" cy="1488733"/>
              <a:chOff x="148432" y="4878295"/>
              <a:chExt cx="8784976" cy="148873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4" name="テキスト ボックス 23"/>
                  <p:cNvSpPr txBox="1"/>
                  <p:nvPr/>
                </p:nvSpPr>
                <p:spPr>
                  <a:xfrm>
                    <a:off x="148432" y="4878295"/>
                    <a:ext cx="8784976" cy="11169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dirty="0" smtClean="0">
                        <a:solidFill>
                          <a:prstClr val="black"/>
                        </a:solidFill>
                      </a:rPr>
                      <a:t>この二つ差を取り，</a:t>
                    </a:r>
                    <a:endParaRPr lang="en-US" altLang="ja-JP" dirty="0">
                      <a:solidFill>
                        <a:prstClr val="black"/>
                      </a:solidFill>
                    </a:endParaRPr>
                  </a:p>
                  <a:p>
                    <a:endParaRPr lang="en-US" altLang="ja-JP" dirty="0">
                      <a:solidFill>
                        <a:prstClr val="black"/>
                      </a:solidFill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I</m:t>
                          </m:r>
                          <m:d>
                            <m:dPr>
                              <m:ctrlP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45</m:t>
                              </m:r>
                              <m:r>
                                <a:rPr lang="en-US" altLang="ja-JP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ϕ</m:t>
                              </m:r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ja-JP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I</m:t>
                          </m:r>
                          <m:d>
                            <m:dPr>
                              <m:ctrlP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−45</m:t>
                              </m:r>
                              <m:r>
                                <a:rPr lang="en-US" altLang="ja-JP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ϕ</m:t>
                              </m:r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ja-JP" alt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=2</m:t>
                          </m:r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</m:func>
                          <m: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ja-JP" altLang="en-US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右・左</m:t>
                              </m:r>
                              <m:r>
                                <a:rPr lang="ja-JP" altLang="en-US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周り</m:t>
                              </m:r>
                              <m:r>
                                <a:rPr lang="ja-JP" altLang="en-US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円</m:t>
                              </m:r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偏光強度差</m:t>
                              </m:r>
                            </m:e>
                          </m:d>
                          <m:r>
                            <a:rPr lang="en-US" altLang="ja-JP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ja-JP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altLang="ja-JP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4" name="テキスト ボックス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432" y="4878295"/>
                    <a:ext cx="8784976" cy="111697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555" t="-380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直線コネクタ 27"/>
              <p:cNvCxnSpPr/>
              <p:nvPr/>
            </p:nvCxnSpPr>
            <p:spPr>
              <a:xfrm>
                <a:off x="1520375" y="5996134"/>
                <a:ext cx="516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3203848" y="5996134"/>
                <a:ext cx="516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>
                <a:off x="1778475" y="5995267"/>
                <a:ext cx="0" cy="1132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3461948" y="5996134"/>
                <a:ext cx="0" cy="11242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>
                <a:off x="1778475" y="6103185"/>
                <a:ext cx="1683473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矢印コネクタ 49"/>
              <p:cNvCxnSpPr/>
              <p:nvPr/>
            </p:nvCxnSpPr>
            <p:spPr>
              <a:xfrm>
                <a:off x="2596560" y="6103185"/>
                <a:ext cx="1" cy="26384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157188" y="6367028"/>
                  <a:ext cx="6476966" cy="4399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>
                      <a:solidFill>
                        <a:prstClr val="black"/>
                      </a:solidFill>
                    </a:rPr>
                    <a:t>45°</a:t>
                  </a:r>
                  <a:r>
                    <a:rPr lang="ja-JP" altLang="en-US" sz="1600" dirty="0">
                      <a:solidFill>
                        <a:prstClr val="black"/>
                      </a:solidFill>
                    </a:rPr>
                    <a:t>の直線偏光成分に対し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ja-JP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ja-JP" alt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波長板を通過させるという操作に対応する</m:t>
                      </m:r>
                    </m:oMath>
                  </a14:m>
                  <a:endParaRPr lang="ja-JP" altLang="en-US" sz="16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テキスト ボックス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188" y="6367028"/>
                  <a:ext cx="6476966" cy="4399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65" b="-547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右矢印 58"/>
            <p:cNvSpPr/>
            <p:nvPr/>
          </p:nvSpPr>
          <p:spPr>
            <a:xfrm>
              <a:off x="6830735" y="6477026"/>
              <a:ext cx="720080" cy="219996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7646087" y="6386969"/>
              <a:ext cx="146706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2000" dirty="0">
                  <a:solidFill>
                    <a:prstClr val="black"/>
                  </a:solidFill>
                </a:rPr>
                <a:t>円偏光成分</a:t>
              </a:r>
            </a:p>
          </p:txBody>
        </p:sp>
      </p:grpSp>
      <p:sp>
        <p:nvSpPr>
          <p:cNvPr id="35" name="タイトル 1"/>
          <p:cNvSpPr txBox="1">
            <a:spLocks/>
          </p:cNvSpPr>
          <p:nvPr/>
        </p:nvSpPr>
        <p:spPr bwMode="auto">
          <a:xfrm>
            <a:off x="659521" y="14627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ja-JP" altLang="en-US" kern="0" smtClean="0"/>
              <a:t>ストークスベクトル</a:t>
            </a:r>
            <a:endParaRPr lang="ja-JP" altLang="en-US" kern="0" dirty="0"/>
          </a:p>
        </p:txBody>
      </p:sp>
    </p:spTree>
    <p:extLst>
      <p:ext uri="{BB962C8B-B14F-4D97-AF65-F5344CB8AC3E}">
        <p14:creationId xmlns:p14="http://schemas.microsoft.com/office/powerpoint/2010/main" val="1490671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ストークスベクトルの計測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234757" y="3474946"/>
                <a:ext cx="8977329" cy="1598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①計測器に入る全体の光強度</a:t>
                </a:r>
                <a:r>
                  <a:rPr lang="ja-JP" altLang="en-US" sz="2400" dirty="0"/>
                  <a:t>＝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ja-JP" sz="2400" dirty="0" smtClean="0"/>
              </a:p>
              <a:p>
                <a:r>
                  <a:rPr lang="ja-JP" altLang="en-US" sz="2400" dirty="0" smtClean="0"/>
                  <a:t>②</a:t>
                </a:r>
                <a:r>
                  <a:rPr lang="en-US" altLang="ja-JP" sz="2400" dirty="0" smtClean="0"/>
                  <a:t>4</a:t>
                </a:r>
                <a:r>
                  <a:rPr lang="ja-JP" altLang="en-US" sz="2400" dirty="0" smtClean="0"/>
                  <a:t>分岐光の</a:t>
                </a:r>
                <a:r>
                  <a:rPr lang="en-US" altLang="ja-JP" sz="2400" dirty="0" smtClean="0"/>
                  <a:t>1</a:t>
                </a:r>
                <a:r>
                  <a:rPr lang="ja-JP" altLang="en-US" sz="2400" dirty="0" smtClean="0"/>
                  <a:t>つが</a:t>
                </a:r>
                <a:r>
                  <a:rPr lang="en-US" altLang="ja-JP" sz="2400" dirty="0" smtClean="0"/>
                  <a:t>0°</a:t>
                </a:r>
                <a:r>
                  <a:rPr lang="ja-JP" altLang="en-US" sz="2400" dirty="0" err="1" smtClean="0"/>
                  <a:t>の偏</a:t>
                </a:r>
                <a:r>
                  <a:rPr lang="ja-JP" altLang="en-US" sz="2400" dirty="0" smtClean="0"/>
                  <a:t>光子を通過した光強度＝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ja-JP" sz="2400" dirty="0" smtClean="0"/>
              </a:p>
              <a:p>
                <a:r>
                  <a:rPr lang="ja-JP" altLang="en-US" sz="2400" dirty="0" smtClean="0"/>
                  <a:t>③</a:t>
                </a:r>
                <a:r>
                  <a:rPr lang="en-US" altLang="ja-JP" sz="2400" dirty="0" smtClean="0"/>
                  <a:t>4</a:t>
                </a:r>
                <a:r>
                  <a:rPr lang="ja-JP" altLang="en-US" sz="2400" dirty="0"/>
                  <a:t>分岐光の</a:t>
                </a:r>
                <a:r>
                  <a:rPr lang="en-US" altLang="ja-JP" sz="2400" dirty="0"/>
                  <a:t>1</a:t>
                </a:r>
                <a:r>
                  <a:rPr lang="ja-JP" altLang="en-US" sz="2400" dirty="0" smtClean="0"/>
                  <a:t>つが</a:t>
                </a:r>
                <a:r>
                  <a:rPr lang="en-US" altLang="ja-JP" sz="2400" dirty="0" smtClean="0"/>
                  <a:t>45°</a:t>
                </a:r>
                <a:r>
                  <a:rPr lang="ja-JP" altLang="en-US" sz="2400" dirty="0" err="1"/>
                  <a:t>の偏</a:t>
                </a:r>
                <a:r>
                  <a:rPr lang="ja-JP" altLang="en-US" sz="2400" dirty="0"/>
                  <a:t>光子を通過した光</a:t>
                </a:r>
                <a:r>
                  <a:rPr lang="ja-JP" altLang="en-US" sz="2400" dirty="0" smtClean="0"/>
                  <a:t>強度＝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45</m:t>
                        </m:r>
                      </m:sub>
                    </m:sSub>
                  </m:oMath>
                </a14:m>
                <a:endParaRPr kumimoji="1" lang="en-US" altLang="ja-JP" sz="2400" dirty="0" smtClean="0"/>
              </a:p>
              <a:p>
                <a:r>
                  <a:rPr lang="ja-JP" altLang="en-US" sz="2400" dirty="0" smtClean="0"/>
                  <a:t>④</a:t>
                </a:r>
                <a:r>
                  <a:rPr lang="en-US" altLang="ja-JP" sz="2400" dirty="0" smtClean="0"/>
                  <a:t>4</a:t>
                </a:r>
                <a:r>
                  <a:rPr lang="ja-JP" altLang="en-US" sz="2400" dirty="0"/>
                  <a:t>分岐光の</a:t>
                </a:r>
                <a:r>
                  <a:rPr lang="en-US" altLang="ja-JP" sz="2400" dirty="0"/>
                  <a:t>1</a:t>
                </a:r>
                <a:r>
                  <a:rPr lang="ja-JP" altLang="en-US" sz="2400" dirty="0"/>
                  <a:t>つが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ja-JP" alt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/>
                          </a:rPr>
                          <m:t>𝜆</m:t>
                        </m:r>
                      </m:num>
                      <m:den>
                        <m:r>
                          <a:rPr lang="en-US" altLang="ja-JP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ja-JP" altLang="en-US" sz="2400" i="1">
                        <a:latin typeface="Cambria Math"/>
                      </a:rPr>
                      <m:t>板</m:t>
                    </m:r>
                  </m:oMath>
                </a14:m>
                <a:r>
                  <a:rPr lang="ja-JP" altLang="en-US" sz="2400" dirty="0" smtClean="0"/>
                  <a:t>と</a:t>
                </a:r>
                <a:r>
                  <a:rPr lang="en-US" altLang="ja-JP" sz="2400" dirty="0" smtClean="0"/>
                  <a:t>45°</a:t>
                </a:r>
                <a:r>
                  <a:rPr lang="ja-JP" altLang="en-US" sz="2400" dirty="0" err="1"/>
                  <a:t>の偏</a:t>
                </a:r>
                <a:r>
                  <a:rPr lang="ja-JP" altLang="en-US" sz="2400" dirty="0"/>
                  <a:t>光子を通過した光</a:t>
                </a:r>
                <a:r>
                  <a:rPr lang="ja-JP" altLang="en-US" sz="2400" dirty="0" smtClean="0"/>
                  <a:t>強度＝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𝑞</m:t>
                        </m:r>
                        <m:r>
                          <a:rPr lang="en-US" altLang="ja-JP" sz="2400" b="0" i="1" smtClean="0">
                            <a:latin typeface="Cambria Math"/>
                          </a:rPr>
                          <m:t>45</m:t>
                        </m:r>
                      </m:sub>
                    </m:sSub>
                  </m:oMath>
                </a14:m>
                <a:endParaRPr lang="ja-JP" altLang="en-US" sz="2400" dirty="0"/>
              </a:p>
            </p:txBody>
          </p:sp>
        </mc:Choice>
        <mc:Fallback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57" y="3474946"/>
                <a:ext cx="8977329" cy="1598194"/>
              </a:xfrm>
              <a:prstGeom prst="rect">
                <a:avLst/>
              </a:prstGeom>
              <a:blipFill rotWithShape="1">
                <a:blip r:embed="rId2"/>
                <a:stretch>
                  <a:fillRect l="-1087" t="-4198" b="-534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グループ化 74"/>
          <p:cNvGrpSpPr/>
          <p:nvPr/>
        </p:nvGrpSpPr>
        <p:grpSpPr>
          <a:xfrm>
            <a:off x="316100" y="1100659"/>
            <a:ext cx="8759526" cy="2593175"/>
            <a:chOff x="316100" y="1291782"/>
            <a:chExt cx="8759526" cy="2793230"/>
          </a:xfrm>
        </p:grpSpPr>
        <p:sp>
          <p:nvSpPr>
            <p:cNvPr id="15" name="正方形/長方形 14"/>
            <p:cNvSpPr/>
            <p:nvPr/>
          </p:nvSpPr>
          <p:spPr bwMode="auto">
            <a:xfrm>
              <a:off x="1740174" y="1406314"/>
              <a:ext cx="631484" cy="229065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rPr>
                <a:t>BS</a:t>
              </a: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/>
                <p:cNvSpPr/>
                <p:nvPr/>
              </p:nvSpPr>
              <p:spPr bwMode="auto">
                <a:xfrm>
                  <a:off x="3759331" y="3107733"/>
                  <a:ext cx="595866" cy="70376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kumimoji="1" lang="ja-JP" altLang="en-US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ＭＳ ゴシック" charset="-128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ＭＳ ゴシック" charset="-128"/>
                              </a:rPr>
                              <m:t>𝜆</m:t>
                            </m:r>
                          </m:num>
                          <m:den>
                            <m:r>
                              <a:rPr kumimoji="1" lang="en-US" altLang="ja-JP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ＭＳ ゴシック" charset="-128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1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ゴシック" charset="-128"/>
                    <a:cs typeface="ＭＳ ゴシック" charset="-128"/>
                  </a:endParaRPr>
                </a:p>
              </p:txBody>
            </p:sp>
          </mc:Choice>
          <mc:Fallback xmlns="">
            <p:sp>
              <p:nvSpPr>
                <p:cNvPr id="16" name="正方形/長方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59331" y="3107733"/>
                  <a:ext cx="595866" cy="70376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5340" t="-66942" r="-98058" b="-111570"/>
                  </a:stretch>
                </a:blip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正方形/長方形 16"/>
                <p:cNvSpPr/>
                <p:nvPr/>
              </p:nvSpPr>
              <p:spPr bwMode="auto">
                <a:xfrm>
                  <a:off x="5655377" y="2625520"/>
                  <a:ext cx="546002" cy="973822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1" lang="en-US" altLang="ja-JP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ＭＳ ゴシック" charset="-128"/>
                            <a:cs typeface="ＭＳ ゴシック" charset="-128"/>
                          </a:rPr>
                          <m:t>45</m:t>
                        </m:r>
                        <m:r>
                          <a:rPr kumimoji="1" lang="en-US" altLang="ja-JP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  <a:cs typeface="ＭＳ ゴシック" charset="-128"/>
                          </a:rPr>
                          <m:t>°</m:t>
                        </m:r>
                      </m:oMath>
                    </m:oMathPara>
                  </a14:m>
                  <a:endParaRPr kumimoji="1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ゴシック" charset="-128"/>
                    <a:cs typeface="ＭＳ ゴシック" charset="-128"/>
                  </a:endParaRPr>
                </a:p>
              </p:txBody>
            </p:sp>
          </mc:Choice>
          <mc:Fallback xmlns="">
            <p:sp>
              <p:nvSpPr>
                <p:cNvPr id="17" name="正方形/長方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55377" y="2625520"/>
                  <a:ext cx="546002" cy="97382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/>
                <p:cNvSpPr/>
                <p:nvPr/>
              </p:nvSpPr>
              <p:spPr bwMode="auto">
                <a:xfrm>
                  <a:off x="5649487" y="2038534"/>
                  <a:ext cx="546002" cy="458131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  <a:cs typeface="ＭＳ ゴシック" charset="-128"/>
                          </a:rPr>
                          <m:t>0°</m:t>
                        </m:r>
                      </m:oMath>
                    </m:oMathPara>
                  </a14:m>
                  <a:endParaRPr kumimoji="1" lang="ja-JP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ゴシック" charset="-128"/>
                    <a:cs typeface="ＭＳ ゴシック" charset="-128"/>
                  </a:endParaRPr>
                </a:p>
              </p:txBody>
            </p:sp>
          </mc:Choice>
          <mc:Fallback xmlns="">
            <p:sp>
              <p:nvSpPr>
                <p:cNvPr id="18" name="正方形/長方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49487" y="2038534"/>
                  <a:ext cx="546002" cy="4581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正方形/長方形 18"/>
            <p:cNvSpPr/>
            <p:nvPr/>
          </p:nvSpPr>
          <p:spPr bwMode="auto">
            <a:xfrm>
              <a:off x="7657097" y="3181571"/>
              <a:ext cx="464422" cy="411455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rPr>
                <a:t>④</a:t>
              </a:r>
              <a:endPara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auto">
            <a:xfrm>
              <a:off x="7657097" y="2620822"/>
              <a:ext cx="464422" cy="411455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rPr>
                <a:t>③</a:t>
              </a:r>
              <a:endPara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 bwMode="auto">
            <a:xfrm>
              <a:off x="7657097" y="2022318"/>
              <a:ext cx="464422" cy="45813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rPr>
                <a:t>②</a:t>
              </a:r>
              <a:endPara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 bwMode="auto">
            <a:xfrm>
              <a:off x="7657097" y="1463581"/>
              <a:ext cx="464422" cy="45813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rPr>
                <a:t>①</a:t>
              </a:r>
              <a:endPara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 bwMode="auto">
            <a:xfrm>
              <a:off x="7341355" y="1291782"/>
              <a:ext cx="1105096" cy="251972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49" name="右矢印 48"/>
            <p:cNvSpPr/>
            <p:nvPr/>
          </p:nvSpPr>
          <p:spPr bwMode="auto">
            <a:xfrm>
              <a:off x="316100" y="2126934"/>
              <a:ext cx="1266203" cy="849417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54" name="右矢印 53"/>
            <p:cNvSpPr/>
            <p:nvPr/>
          </p:nvSpPr>
          <p:spPr bwMode="auto">
            <a:xfrm>
              <a:off x="2526293" y="3199197"/>
              <a:ext cx="1135818" cy="424709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55" name="右矢印 54"/>
            <p:cNvSpPr/>
            <p:nvPr/>
          </p:nvSpPr>
          <p:spPr bwMode="auto">
            <a:xfrm>
              <a:off x="4420743" y="3199197"/>
              <a:ext cx="1135818" cy="424709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56" name="右矢印 55"/>
            <p:cNvSpPr/>
            <p:nvPr/>
          </p:nvSpPr>
          <p:spPr bwMode="auto">
            <a:xfrm>
              <a:off x="6229712" y="3174633"/>
              <a:ext cx="1269514" cy="424709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57" name="右矢印 56"/>
            <p:cNvSpPr/>
            <p:nvPr/>
          </p:nvSpPr>
          <p:spPr bwMode="auto">
            <a:xfrm>
              <a:off x="2557968" y="2614792"/>
              <a:ext cx="2998593" cy="424709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58" name="右矢印 57"/>
            <p:cNvSpPr/>
            <p:nvPr/>
          </p:nvSpPr>
          <p:spPr bwMode="auto">
            <a:xfrm>
              <a:off x="6229712" y="2614195"/>
              <a:ext cx="1269514" cy="424709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59" name="右矢印 58"/>
            <p:cNvSpPr/>
            <p:nvPr/>
          </p:nvSpPr>
          <p:spPr bwMode="auto">
            <a:xfrm>
              <a:off x="6229712" y="2039029"/>
              <a:ext cx="1269514" cy="424709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60" name="右矢印 59"/>
            <p:cNvSpPr/>
            <p:nvPr/>
          </p:nvSpPr>
          <p:spPr bwMode="auto">
            <a:xfrm>
              <a:off x="2557968" y="1480292"/>
              <a:ext cx="4975898" cy="424709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61" name="右矢印 60"/>
            <p:cNvSpPr/>
            <p:nvPr/>
          </p:nvSpPr>
          <p:spPr bwMode="auto">
            <a:xfrm>
              <a:off x="2557970" y="2038534"/>
              <a:ext cx="2998593" cy="424709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72" name="正方形/長方形 71"/>
            <p:cNvSpPr/>
            <p:nvPr/>
          </p:nvSpPr>
          <p:spPr bwMode="auto">
            <a:xfrm>
              <a:off x="5556563" y="1921712"/>
              <a:ext cx="743631" cy="190650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5906712" y="3684902"/>
              <a:ext cx="954107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2000" dirty="0"/>
                <a:t>検光子</a:t>
              </a:r>
              <a:endParaRPr kumimoji="1" lang="ja-JP" altLang="en-US" sz="2000" dirty="0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8121519" y="3684902"/>
              <a:ext cx="954107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検出器</a:t>
              </a:r>
              <a:endParaRPr kumimoji="1" lang="ja-JP" altLang="en-US" sz="2000" dirty="0"/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683566" y="5157192"/>
            <a:ext cx="6636753" cy="2046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ja-JP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248028" y="5125924"/>
                <a:ext cx="8647945" cy="1542923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S</m:t>
                      </m:r>
                      <m:r>
                        <a:rPr lang="en-US" altLang="ja-JP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ja-JP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ja-JP" alt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（平均光強度）</m:t>
                              </m:r>
                            </m:e>
                            <m:e>
                              <m:r>
                                <a:rPr lang="ja-JP" alt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（水平・垂直偏光強度差）</m:t>
                              </m:r>
                            </m:e>
                            <m:e>
                              <m:r>
                                <a:rPr lang="ja-JP" alt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（</m:t>
                              </m:r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45°</m:t>
                              </m:r>
                              <m:r>
                                <a:rPr lang="ja-JP" alt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・</m:t>
                              </m:r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−45°</m:t>
                              </m:r>
                              <m:r>
                                <a:rPr lang="ja-JP" alt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偏光強度差）</m:t>
                              </m:r>
                            </m:e>
                            <m:e>
                              <m:r>
                                <a:rPr lang="ja-JP" alt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（右・左回り円偏光強度差）</m:t>
                              </m:r>
                            </m:e>
                          </m:eqArr>
                        </m:e>
                      </m:d>
                      <m:r>
                        <a:rPr lang="en-US" altLang="ja-JP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ja-JP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ja-JP" sz="20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altLang="ja-JP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sz="20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0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20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altLang="ja-JP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sz="20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altLang="ja-JP" sz="20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altLang="ja-JP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sz="20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ja-JP" sz="2000" b="0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0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  <m:r>
                                        <a:rPr lang="en-US" altLang="ja-JP" sz="20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sz="20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ja-JP" sz="20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0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ja-JP" alt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altLang="ja-JP" sz="20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000" b="0" i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ja-JP" altLang="en-US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</m:func>
                            </m:e>
                          </m:eqArr>
                        </m:e>
                      </m:d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ja-JP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ja-JP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45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altLang="ja-JP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45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ja-JP" altLang="ja-JP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28" y="5125924"/>
                <a:ext cx="8647945" cy="15429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351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-252536" y="180530"/>
                <a:ext cx="9649072" cy="1143000"/>
              </a:xfrm>
            </p:spPr>
            <p:txBody>
              <a:bodyPr/>
              <a:lstStyle/>
              <a:p>
                <a:r>
                  <a:rPr lang="ja-JP" altLang="en-US" dirty="0" smtClean="0"/>
                  <a:t>ストークスベクトル</a:t>
                </a:r>
                <a:r>
                  <a:rPr lang="en-US" altLang="ja-JP" dirty="0" smtClean="0"/>
                  <a:t>(60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ja-JP" altLang="en-US" dirty="0" smtClean="0"/>
                  <a:t>の直線偏光</a:t>
                </a:r>
                <a:r>
                  <a:rPr lang="en-US" altLang="ja-JP" dirty="0" smtClean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252536" y="180530"/>
                <a:ext cx="9649072" cy="1143000"/>
              </a:xfrm>
              <a:blipFill rotWithShape="1">
                <a:blip r:embed="rId2"/>
                <a:stretch>
                  <a:fillRect l="-379" r="-379" b="-9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75663" y="994905"/>
            <a:ext cx="2706736" cy="2616006"/>
            <a:chOff x="234206" y="1227520"/>
            <a:chExt cx="2706736" cy="2616006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34206" y="1227520"/>
              <a:ext cx="2706736" cy="2616006"/>
              <a:chOff x="716730" y="1223643"/>
              <a:chExt cx="2706736" cy="2616006"/>
            </a:xfrm>
          </p:grpSpPr>
          <p:sp>
            <p:nvSpPr>
              <p:cNvPr id="9" name="円弧 8"/>
              <p:cNvSpPr/>
              <p:nvPr/>
            </p:nvSpPr>
            <p:spPr>
              <a:xfrm rot="1148228">
                <a:off x="1764000" y="2402906"/>
                <a:ext cx="330350" cy="36933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" name="グループ化 9"/>
              <p:cNvGrpSpPr/>
              <p:nvPr/>
            </p:nvGrpSpPr>
            <p:grpSpPr>
              <a:xfrm>
                <a:off x="716730" y="1223643"/>
                <a:ext cx="2706736" cy="2616006"/>
                <a:chOff x="541648" y="1337886"/>
                <a:chExt cx="2706736" cy="2616006"/>
              </a:xfrm>
            </p:grpSpPr>
            <p:cxnSp>
              <p:nvCxnSpPr>
                <p:cNvPr id="11" name="直線矢印コネクタ 10"/>
                <p:cNvCxnSpPr/>
                <p:nvPr/>
              </p:nvCxnSpPr>
              <p:spPr>
                <a:xfrm flipV="1">
                  <a:off x="1720752" y="1505620"/>
                  <a:ext cx="0" cy="24482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矢印コネクタ 11"/>
                <p:cNvCxnSpPr/>
                <p:nvPr/>
              </p:nvCxnSpPr>
              <p:spPr>
                <a:xfrm>
                  <a:off x="541648" y="2729756"/>
                  <a:ext cx="24440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1412492" y="1337886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Y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2943492" y="2545090"/>
                  <a:ext cx="304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X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5" name="直線矢印コネクタ 14"/>
                <p:cNvCxnSpPr/>
                <p:nvPr/>
              </p:nvCxnSpPr>
              <p:spPr>
                <a:xfrm flipV="1">
                  <a:off x="1358472" y="1847909"/>
                  <a:ext cx="660612" cy="187054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テキスト ボックス 15"/>
                    <p:cNvSpPr txBox="1"/>
                    <p:nvPr/>
                  </p:nvSpPr>
                  <p:spPr>
                    <a:xfrm>
                      <a:off x="1844250" y="2368530"/>
                      <a:ext cx="52770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dirty="0" smtClean="0">
                          <a:solidFill>
                            <a:prstClr val="black"/>
                          </a:solidFill>
                        </a:rPr>
                        <a:t>60</a:t>
                      </a:r>
                      <a14:m>
                        <m:oMath xmlns:m="http://schemas.openxmlformats.org/officeDocument/2006/math">
                          <m:r>
                            <a:rPr lang="en-US" altLang="ja-JP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oMath>
                      </a14:m>
                      <a:endParaRPr lang="ja-JP" alt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テキスト ボックス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44250" y="2368530"/>
                      <a:ext cx="527709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l="-10465"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8" name="テキスト ボックス 7"/>
            <p:cNvSpPr txBox="1"/>
            <p:nvPr/>
          </p:nvSpPr>
          <p:spPr>
            <a:xfrm>
              <a:off x="1698325" y="144809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</a:rPr>
                <a:t>E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2604227" y="1274742"/>
                <a:ext cx="6207815" cy="302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60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ja-JP" altLang="en-US" sz="2400" b="0" dirty="0" smtClean="0">
                    <a:ea typeface="Cambria Math"/>
                  </a:rPr>
                  <a:t>の直線偏光について考える．完全偏光であるとして，全体の強度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en-US" altLang="ja-JP" sz="2400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ja-JP" altLang="en-US" sz="2400" b="0" dirty="0" smtClean="0">
                    <a:ea typeface="Cambria Math"/>
                  </a:rPr>
                  <a:t>とする．</a:t>
                </a:r>
                <a:endParaRPr lang="en-US" altLang="ja-JP" sz="24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ja-JP" alt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en-US" altLang="ja-JP" sz="2400" b="0" i="1" dirty="0" smtClean="0">
                  <a:latin typeface="Cambria Math"/>
                  <a:ea typeface="Cambria Math"/>
                </a:endParaRPr>
              </a:p>
              <a:p>
                <a:endParaRPr lang="en-US" altLang="ja-JP" sz="2400" b="0" i="1" dirty="0" smtClean="0">
                  <a:latin typeface="Cambria Math"/>
                  <a:ea typeface="Cambria Math"/>
                </a:endParaRPr>
              </a:p>
              <a:p>
                <a:endParaRPr lang="en-US" altLang="ja-JP" sz="2000" b="0" dirty="0" smtClean="0">
                  <a:ea typeface="Cambria Math"/>
                </a:endParaRPr>
              </a:p>
              <a:p>
                <a:r>
                  <a:rPr lang="ja-JP" altLang="en-US" sz="2400" dirty="0">
                    <a:ea typeface="Cambria Math"/>
                  </a:rPr>
                  <a:t>より</a:t>
                </a:r>
                <a:r>
                  <a:rPr lang="ja-JP" altLang="en-US" sz="2400" dirty="0" smtClean="0">
                    <a:ea typeface="Cambria Math"/>
                  </a:rPr>
                  <a:t>，</a:t>
                </a:r>
                <a:endParaRPr lang="en-US" altLang="ja-JP" sz="120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=1</m:t>
                      </m:r>
                      <m:r>
                        <a:rPr lang="ja-JP" altLang="en-US" sz="2400" b="0" i="1" smtClean="0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=1∗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60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=0.25</m:t>
                      </m:r>
                      <m:r>
                        <a:rPr lang="ja-JP" altLang="en-US" sz="2400" b="0" i="1" smtClean="0">
                          <a:latin typeface="Cambria Math"/>
                          <a:ea typeface="Cambria Math"/>
                        </a:rPr>
                        <m:t>，</m:t>
                      </m:r>
                    </m:oMath>
                  </m:oMathPara>
                </a14:m>
                <a:endParaRPr lang="en-US" altLang="ja-JP" sz="24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45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=1∗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60−45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=0.93</m:t>
                      </m:r>
                      <m:r>
                        <a:rPr lang="ja-JP" altLang="en-US" sz="2400" b="0" i="1" smtClean="0">
                          <a:latin typeface="Cambria Math"/>
                          <a:ea typeface="Cambria Math"/>
                        </a:rPr>
                        <m:t>，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45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=0.5</m:t>
                      </m:r>
                    </m:oMath>
                  </m:oMathPara>
                </a14:m>
                <a:endParaRPr lang="en-US" altLang="ja-JP" sz="24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227" y="1274742"/>
                <a:ext cx="6207815" cy="3021405"/>
              </a:xfrm>
              <a:prstGeom prst="rect">
                <a:avLst/>
              </a:prstGeom>
              <a:blipFill rotWithShape="1">
                <a:blip r:embed="rId4"/>
                <a:stretch>
                  <a:fillRect l="-1472" t="-2218" r="-196" b="-6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268334" y="4293096"/>
                <a:ext cx="87681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/>
                  <a:t>よって，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=1</m:t>
                    </m:r>
                    <m:r>
                      <a:rPr kumimoji="1" lang="ja-JP" altLang="en-US" sz="2400" b="0" i="1" smtClean="0">
                        <a:latin typeface="Cambria Math"/>
                      </a:rPr>
                      <m:t>，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=2∗0.25−1=−0.5</m:t>
                    </m:r>
                    <m:r>
                      <a:rPr kumimoji="1" lang="ja-JP" altLang="en-US" sz="2400" b="0" i="1" smtClean="0">
                        <a:latin typeface="Cambria Math"/>
                      </a:rPr>
                      <m:t>，</m:t>
                    </m:r>
                  </m:oMath>
                </a14:m>
                <a:endParaRPr kumimoji="1" lang="en-US" altLang="ja-JP" sz="2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=2∗0.93−1=0.86</m:t>
                      </m:r>
                      <m:r>
                        <a:rPr kumimoji="1" lang="ja-JP" altLang="en-US" sz="2400" b="0" i="1" smtClean="0">
                          <a:latin typeface="Cambria Math"/>
                        </a:rPr>
                        <m:t>，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=2∗0.5−1=0</m:t>
                      </m:r>
                    </m:oMath>
                  </m:oMathPara>
                </a14:m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34" y="4293096"/>
                <a:ext cx="8768162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043" t="-8029" b="-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2377412" y="5301208"/>
                <a:ext cx="4389176" cy="1307730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S</m:t>
                      </m:r>
                      <m:r>
                        <a:rPr lang="en-US" altLang="ja-JP" sz="200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ja-JP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ja-JP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−0.5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0.86</m:t>
                              </m:r>
                            </m:e>
                            <m:e>
                              <m:r>
                                <a:rPr lang="en-US" altLang="ja-JP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12" y="5301208"/>
                <a:ext cx="4389176" cy="13077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2033603" y="2428101"/>
                <a:ext cx="7434941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ja-JP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ja-JP" altLang="en-US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求めたい強度　</m:t>
                              </m:r>
                              <m:r>
                                <m:rPr>
                                  <m:nor/>
                                </m:r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r>
                                <m:rPr>
                                  <m:nor/>
                                </m:rPr>
                                <a:rPr lang="en-US" altLang="ja-JP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lang="ja-JP" altLang="en-US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元の直線偏光</m:t>
                              </m:r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成分</m:t>
                              </m:r>
                              <m:r>
                                <m:rPr>
                                  <m:nor/>
                                </m:rPr>
                                <a:rPr lang="ja-JP" altLang="en-US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と求めたい</m:t>
                              </m:r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偏光</m:t>
                              </m:r>
                              <m:r>
                                <m:rPr>
                                  <m:nor/>
                                </m:rPr>
                                <a:rPr lang="ja-JP" altLang="en-US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強度</m:t>
                              </m:r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成分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ja-JP" altLang="en-US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の相対角度</m:t>
                              </m:r>
                              <m:r>
                                <m:rPr>
                                  <m:nor/>
                                </m:rPr>
                                <a:rPr lang="en-US" altLang="ja-JP" dirty="0">
                                  <a:solidFill>
                                    <a:srgbClr val="000000"/>
                                  </a:solidFill>
                                  <a:ea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603" y="2428101"/>
                <a:ext cx="7434941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32588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ストークスベクトル</a:t>
            </a:r>
            <a:r>
              <a:rPr lang="ja-JP" altLang="en-US" dirty="0" smtClean="0"/>
              <a:t>から</a:t>
            </a:r>
            <a:r>
              <a:rPr kumimoji="1" lang="ja-JP" altLang="en-US" dirty="0" smtClean="0"/>
              <a:t>分かる情報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609238" y="1192457"/>
                <a:ext cx="6120679" cy="1186287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S</m:t>
                      </m:r>
                      <m:r>
                        <a:rPr lang="en-US" altLang="ja-JP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ja-JP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ja-JP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（平均光強度）</m:t>
                              </m:r>
                            </m:e>
                            <m:e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（水平・垂直偏光強度差）</m:t>
                              </m:r>
                            </m:e>
                            <m:e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（</m:t>
                              </m:r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45°</m:t>
                              </m:r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・</m:t>
                              </m:r>
                              <m:r>
                                <a:rPr lang="en-US" altLang="ja-JP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−45°</m:t>
                              </m:r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偏光強度差）</m:t>
                              </m:r>
                            </m:e>
                            <m:e>
                              <m:r>
                                <a:rPr lang="ja-JP" alt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（右・左回り円偏光強度差）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ja-JP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38" y="1192457"/>
                <a:ext cx="6120679" cy="11862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510254" y="2634534"/>
            <a:ext cx="8814274" cy="4031040"/>
            <a:chOff x="510254" y="2764555"/>
            <a:chExt cx="8814274" cy="4031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正方形/長方形 4"/>
                <p:cNvSpPr/>
                <p:nvPr/>
              </p:nvSpPr>
              <p:spPr>
                <a:xfrm>
                  <a:off x="510254" y="2764555"/>
                  <a:ext cx="8814274" cy="40310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ja-JP" altLang="ja-JP" sz="2000" dirty="0" smtClean="0">
                            <a:solidFill>
                              <a:prstClr val="black"/>
                            </a:solidFill>
                          </a:rPr>
                          <m:t>偏光度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DOP</m:t>
                        </m:r>
                        <m:r>
                          <a:rPr lang="en-US" altLang="ja-JP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ja-JP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ja-JP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ja-JP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ja-JP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ja-JP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ja-JP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ja-JP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ja-JP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sSub>
                              <m:sSubPr>
                                <m:ctrlPr>
                                  <a:rPr lang="ja-JP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ja-JP" alt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偏光成分の強度</m:t>
                            </m:r>
                          </m:num>
                          <m:den>
                            <m:r>
                              <a:rPr lang="ja-JP" alt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検出された全体の光強度</m:t>
                            </m:r>
                          </m:den>
                        </m:f>
                      </m:oMath>
                    </m:oMathPara>
                  </a14:m>
                  <a:endParaRPr lang="en-US" altLang="ja-JP" sz="1600" dirty="0">
                    <a:solidFill>
                      <a:prstClr val="black"/>
                    </a:solidFill>
                  </a:endParaRPr>
                </a:p>
                <a:p>
                  <a:pPr algn="ctr"/>
                  <a:endParaRPr lang="ja-JP" altLang="ja-JP" sz="1400" dirty="0">
                    <a:solidFill>
                      <a:prstClr val="black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ja-JP" altLang="ja-JP" sz="2000" dirty="0">
                            <a:solidFill>
                              <a:prstClr val="black"/>
                            </a:solidFill>
                          </a:rPr>
                          <m:t>直線偏光度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DOLP</m:t>
                        </m:r>
                        <m:r>
                          <a:rPr lang="en-US" altLang="ja-JP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ja-JP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ja-JP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ja-JP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ja-JP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ja-JP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ja-JP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altLang="ja-JP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sSub>
                              <m:sSubPr>
                                <m:ctrlPr>
                                  <a:rPr lang="ja-JP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ja-JP" alt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＝</m:t>
                        </m:r>
                        <m:f>
                          <m:f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ja-JP" alt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直線偏光成分の強度</m:t>
                            </m:r>
                          </m:num>
                          <m:den>
                            <m:r>
                              <a:rPr lang="ja-JP" alt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検出された全体の光強度</m:t>
                            </m:r>
                          </m:den>
                        </m:f>
                      </m:oMath>
                    </m:oMathPara>
                  </a14:m>
                  <a:endParaRPr lang="en-US" altLang="ja-JP" sz="1400" dirty="0">
                    <a:solidFill>
                      <a:prstClr val="black"/>
                    </a:solidFill>
                  </a:endParaRPr>
                </a:p>
                <a:p>
                  <a:pPr algn="ctr"/>
                  <a:endParaRPr lang="ja-JP" altLang="ja-JP" sz="1400" dirty="0">
                    <a:solidFill>
                      <a:prstClr val="black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ja-JP" altLang="en-US" sz="2000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円偏光度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DOCP</m:t>
                        </m:r>
                        <m:r>
                          <a:rPr lang="en-US" altLang="ja-JP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ja-JP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ja-JP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ja-JP" alt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円偏光成分の強度</m:t>
                            </m:r>
                          </m:num>
                          <m:den>
                            <m:r>
                              <a:rPr lang="ja-JP" alt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検出された全体の光強度</m:t>
                            </m:r>
                          </m:den>
                        </m:f>
                      </m:oMath>
                    </m:oMathPara>
                  </a14:m>
                  <a:endParaRPr lang="en-US" altLang="ja-JP" sz="1400" dirty="0">
                    <a:solidFill>
                      <a:prstClr val="black"/>
                    </a:solidFill>
                  </a:endParaRPr>
                </a:p>
                <a:p>
                  <a:pPr algn="ctr"/>
                  <a:endParaRPr lang="ja-JP" altLang="ja-JP" sz="1400" dirty="0">
                    <a:solidFill>
                      <a:prstClr val="black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ja-JP" altLang="en-US" sz="2000" dirty="0">
                            <a:solidFill>
                              <a:prstClr val="black"/>
                            </a:solidFill>
                          </a:rPr>
                          <m:t>偏光異方性</m:t>
                        </m:r>
                        <m:r>
                          <a:rPr lang="ja-JP" alt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比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r</m:t>
                        </m:r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ja-JP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ja-JP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ja-JP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ja-JP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ja-JP" alt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平行偏光成分</m:t>
                            </m:r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ja-JP" alt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垂直偏光成分</m:t>
                            </m:r>
                          </m:num>
                          <m:den>
                            <m:r>
                              <a:rPr lang="ja-JP" alt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平行偏光成分</m:t>
                            </m:r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+2∗</m:t>
                            </m:r>
                            <m:r>
                              <a:rPr lang="ja-JP" alt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垂直偏光成分</m:t>
                            </m:r>
                          </m:den>
                        </m:f>
                        <m:d>
                          <m:dPr>
                            <m:ctrlPr>
                              <a:rPr lang="en-US" altLang="ja-JP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90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ja-JP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90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oMath>
                    </m:oMathPara>
                  </a14:m>
                  <a:endParaRPr lang="ja-JP" altLang="ja-JP" sz="2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正方形/長方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254" y="2764555"/>
                  <a:ext cx="8814274" cy="403104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正方形/長方形 2"/>
            <p:cNvSpPr/>
            <p:nvPr/>
          </p:nvSpPr>
          <p:spPr>
            <a:xfrm>
              <a:off x="510254" y="3140968"/>
              <a:ext cx="1397450" cy="5760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510254" y="4293096"/>
              <a:ext cx="2045522" cy="5760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10254" y="5229200"/>
              <a:ext cx="1772005" cy="5760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16587" y="6021288"/>
              <a:ext cx="1765672" cy="5760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3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5592" y="188640"/>
            <a:ext cx="7772400" cy="1143000"/>
          </a:xfrm>
        </p:spPr>
        <p:txBody>
          <a:bodyPr/>
          <a:lstStyle/>
          <a:p>
            <a:r>
              <a:rPr lang="ja-JP" altLang="en-US" dirty="0"/>
              <a:t>セットアップ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" y="1342427"/>
            <a:ext cx="6015630" cy="4824536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11560" y="5657671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800nm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100fs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76MHz</a:t>
            </a:r>
          </a:p>
        </p:txBody>
      </p:sp>
      <p:grpSp>
        <p:nvGrpSpPr>
          <p:cNvPr id="20" name="グループ化 19"/>
          <p:cNvGrpSpPr/>
          <p:nvPr/>
        </p:nvGrpSpPr>
        <p:grpSpPr>
          <a:xfrm>
            <a:off x="5796136" y="1613997"/>
            <a:ext cx="4572000" cy="2955794"/>
            <a:chOff x="6156176" y="2398675"/>
            <a:chExt cx="4572000" cy="2955794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6156176" y="2398675"/>
              <a:ext cx="4032448" cy="923330"/>
              <a:chOff x="6516216" y="1556792"/>
              <a:chExt cx="4032448" cy="1569660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6516216" y="1556792"/>
                <a:ext cx="403244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solidFill>
                      <a:prstClr val="black"/>
                    </a:solidFill>
                  </a:rPr>
                  <a:t>PSG </a:t>
                </a:r>
              </a:p>
              <a:p>
                <a:r>
                  <a:rPr lang="en-US" altLang="ja-JP" dirty="0">
                    <a:solidFill>
                      <a:prstClr val="black"/>
                    </a:solidFill>
                  </a:rPr>
                  <a:t>P  </a:t>
                </a:r>
                <a:r>
                  <a:rPr lang="ja-JP" altLang="en-US" dirty="0">
                    <a:solidFill>
                      <a:prstClr val="black"/>
                    </a:solidFill>
                  </a:rPr>
                  <a:t>　 </a:t>
                </a:r>
                <a:endParaRPr lang="en-US" altLang="ja-JP" dirty="0">
                  <a:solidFill>
                    <a:prstClr val="black"/>
                  </a:solidFill>
                </a:endParaRPr>
              </a:p>
              <a:p>
                <a:r>
                  <a:rPr lang="en-US" altLang="ja-JP" dirty="0">
                    <a:solidFill>
                      <a:prstClr val="black"/>
                    </a:solidFill>
                  </a:rPr>
                  <a:t>M    </a:t>
                </a:r>
              </a:p>
              <a:p>
                <a:r>
                  <a:rPr lang="ja-JP" altLang="en-US" sz="1400" dirty="0">
                    <a:solidFill>
                      <a:prstClr val="black"/>
                    </a:solidFill>
                  </a:rPr>
                  <a:t>　　</a:t>
                </a:r>
                <a:endParaRPr lang="en-US" altLang="ja-JP" sz="1400" dirty="0">
                  <a:solidFill>
                    <a:prstClr val="black"/>
                  </a:solidFill>
                </a:endParaRPr>
              </a:p>
              <a:p>
                <a:r>
                  <a:rPr lang="ja-JP" altLang="en-US" sz="1400" dirty="0">
                    <a:solidFill>
                      <a:prstClr val="black"/>
                    </a:solidFill>
                  </a:rPr>
                  <a:t>　　</a:t>
                </a:r>
                <a:endParaRPr lang="en-US" altLang="ja-JP" sz="1400" dirty="0">
                  <a:solidFill>
                    <a:prstClr val="black"/>
                  </a:solidFill>
                </a:endParaRPr>
              </a:p>
              <a:p>
                <a:r>
                  <a:rPr lang="ja-JP" altLang="en-US" sz="1400" dirty="0">
                    <a:solidFill>
                      <a:prstClr val="black"/>
                    </a:solidFill>
                  </a:rPr>
                  <a:t> </a:t>
                </a:r>
                <a:endParaRPr lang="en-US" altLang="ja-JP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7089156" y="1556792"/>
                <a:ext cx="195438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>
                    <a:solidFill>
                      <a:prstClr val="black"/>
                    </a:solidFill>
                  </a:rPr>
                  <a:t>    </a:t>
                </a:r>
                <a:r>
                  <a:rPr lang="ja-JP" altLang="en-US" dirty="0" smtClean="0">
                    <a:solidFill>
                      <a:prstClr val="black"/>
                    </a:solidFill>
                  </a:rPr>
                  <a:t>  </a:t>
                </a:r>
                <a:r>
                  <a:rPr lang="ja-JP" altLang="en-US" dirty="0">
                    <a:solidFill>
                      <a:prstClr val="black"/>
                    </a:solidFill>
                  </a:rPr>
                  <a:t>：偏光発生器</a:t>
                </a:r>
              </a:p>
              <a:p>
                <a:r>
                  <a:rPr lang="ja-JP" altLang="en-US" dirty="0">
                    <a:solidFill>
                      <a:prstClr val="black"/>
                    </a:solidFill>
                  </a:rPr>
                  <a:t>    </a:t>
                </a:r>
                <a:r>
                  <a:rPr lang="ja-JP" altLang="en-US" dirty="0" smtClean="0">
                    <a:solidFill>
                      <a:prstClr val="black"/>
                    </a:solidFill>
                  </a:rPr>
                  <a:t>  </a:t>
                </a:r>
                <a:r>
                  <a:rPr lang="ja-JP" altLang="en-US" dirty="0">
                    <a:solidFill>
                      <a:prstClr val="black"/>
                    </a:solidFill>
                  </a:rPr>
                  <a:t>：偏光子</a:t>
                </a:r>
              </a:p>
              <a:p>
                <a:r>
                  <a:rPr lang="ja-JP" altLang="en-US" dirty="0">
                    <a:solidFill>
                      <a:prstClr val="black"/>
                    </a:solidFill>
                  </a:rPr>
                  <a:t>    </a:t>
                </a:r>
                <a:r>
                  <a:rPr lang="ja-JP" altLang="en-US" dirty="0" smtClean="0">
                    <a:solidFill>
                      <a:prstClr val="black"/>
                    </a:solidFill>
                  </a:rPr>
                  <a:t>  </a:t>
                </a:r>
                <a:r>
                  <a:rPr lang="ja-JP" altLang="en-US" dirty="0">
                    <a:solidFill>
                      <a:prstClr val="black"/>
                    </a:solidFill>
                  </a:rPr>
                  <a:t>：ミラー</a:t>
                </a:r>
              </a:p>
            </p:txBody>
          </p:sp>
        </p:grpSp>
        <p:sp>
          <p:nvSpPr>
            <p:cNvPr id="6" name="正方形/長方形 5"/>
            <p:cNvSpPr/>
            <p:nvPr/>
          </p:nvSpPr>
          <p:spPr>
            <a:xfrm>
              <a:off x="6156176" y="3252093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</a:rPr>
                <a:t>S           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  </a:t>
              </a:r>
              <a:r>
                <a:rPr lang="ja-JP" altLang="en-US" dirty="0">
                  <a:solidFill>
                    <a:prstClr val="black"/>
                  </a:solidFill>
                </a:rPr>
                <a:t>：サンプル</a:t>
              </a:r>
            </a:p>
            <a:p>
              <a:r>
                <a:rPr lang="en-US" altLang="ja-JP" dirty="0">
                  <a:solidFill>
                    <a:prstClr val="black"/>
                  </a:solidFill>
                </a:rPr>
                <a:t>F            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 </a:t>
              </a:r>
              <a:r>
                <a:rPr lang="ja-JP" altLang="en-US" dirty="0">
                  <a:solidFill>
                    <a:prstClr val="black"/>
                  </a:solidFill>
                </a:rPr>
                <a:t>：フィルタ</a:t>
              </a:r>
            </a:p>
            <a:p>
              <a:r>
                <a:rPr lang="en-US" altLang="ja-JP" dirty="0">
                  <a:solidFill>
                    <a:prstClr val="black"/>
                  </a:solidFill>
                </a:rPr>
                <a:t>BS</a:t>
              </a:r>
              <a:r>
                <a:rPr lang="ja-JP" altLang="en-US" dirty="0">
                  <a:solidFill>
                    <a:prstClr val="black"/>
                  </a:solidFill>
                </a:rPr>
                <a:t>　　　</a:t>
              </a:r>
              <a:r>
                <a:rPr lang="ja-JP" altLang="en-US" dirty="0" smtClean="0">
                  <a:solidFill>
                    <a:prstClr val="black"/>
                  </a:solidFill>
                </a:rPr>
                <a:t>：</a:t>
              </a:r>
              <a:r>
                <a:rPr lang="ja-JP" altLang="en-US" dirty="0">
                  <a:solidFill>
                    <a:prstClr val="black"/>
                  </a:solidFill>
                </a:rPr>
                <a:t>ビームスプリッタ</a:t>
              </a: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156176" y="4154140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</a:rPr>
                <a:t>FR</a:t>
              </a:r>
              <a:r>
                <a:rPr lang="ja-JP" altLang="en-US" dirty="0">
                  <a:solidFill>
                    <a:prstClr val="black"/>
                  </a:solidFill>
                </a:rPr>
                <a:t>　　   </a:t>
              </a:r>
              <a:r>
                <a:rPr lang="ja-JP" altLang="en-US" dirty="0" smtClean="0">
                  <a:solidFill>
                    <a:prstClr val="black"/>
                  </a:solidFill>
                </a:rPr>
                <a:t> ：</a:t>
              </a:r>
              <a:r>
                <a:rPr lang="ja-JP" altLang="en-US" dirty="0">
                  <a:solidFill>
                    <a:prstClr val="black"/>
                  </a:solidFill>
                </a:rPr>
                <a:t>フレネルロム</a:t>
              </a:r>
            </a:p>
            <a:p>
              <a:r>
                <a:rPr lang="en-US" altLang="ja-JP" dirty="0">
                  <a:solidFill>
                    <a:prstClr val="black"/>
                  </a:solidFill>
                </a:rPr>
                <a:t>W1,W2</a:t>
              </a:r>
              <a:r>
                <a:rPr lang="ja-JP" altLang="en-US" dirty="0">
                  <a:solidFill>
                    <a:prstClr val="black"/>
                  </a:solidFill>
                </a:rPr>
                <a:t>　</a:t>
              </a:r>
              <a:r>
                <a:rPr lang="ja-JP" altLang="en-US" dirty="0" smtClean="0">
                  <a:solidFill>
                    <a:prstClr val="black"/>
                  </a:solidFill>
                </a:rPr>
                <a:t> ：ウォラストン</a:t>
              </a:r>
              <a:endParaRPr lang="en-US" altLang="ja-JP" dirty="0" smtClean="0">
                <a:solidFill>
                  <a:prstClr val="black"/>
                </a:solidFill>
              </a:endParaRPr>
            </a:p>
            <a:p>
              <a:r>
                <a:rPr lang="en-US" altLang="ja-JP" dirty="0">
                  <a:solidFill>
                    <a:prstClr val="black"/>
                  </a:solidFill>
                </a:rPr>
                <a:t> </a:t>
              </a:r>
              <a:r>
                <a:rPr lang="en-US" altLang="ja-JP" dirty="0" smtClean="0">
                  <a:solidFill>
                    <a:prstClr val="black"/>
                  </a:solidFill>
                </a:rPr>
                <a:t>                   </a:t>
              </a:r>
              <a:r>
                <a:rPr lang="ja-JP" altLang="en-US" dirty="0" smtClean="0">
                  <a:solidFill>
                    <a:prstClr val="black"/>
                  </a:solidFill>
                </a:rPr>
                <a:t>プリズム</a:t>
              </a:r>
              <a:endParaRPr lang="ja-JP" altLang="en-US" dirty="0">
                <a:solidFill>
                  <a:prstClr val="black"/>
                </a:solidFill>
              </a:endParaRPr>
            </a:p>
            <a:p>
              <a:r>
                <a:rPr lang="en-US" altLang="ja-JP" dirty="0" err="1">
                  <a:solidFill>
                    <a:prstClr val="black"/>
                  </a:solidFill>
                </a:rPr>
                <a:t>I</a:t>
              </a:r>
              <a:r>
                <a:rPr lang="en-US" altLang="ja-JP" baseline="-25000" dirty="0" err="1">
                  <a:solidFill>
                    <a:prstClr val="black"/>
                  </a:solidFill>
                </a:rPr>
                <a:t>a,b,c,d</a:t>
              </a:r>
              <a:r>
                <a:rPr lang="en-US" altLang="ja-JP" dirty="0">
                  <a:solidFill>
                    <a:prstClr val="black"/>
                  </a:solidFill>
                </a:rPr>
                <a:t>  </a:t>
              </a:r>
              <a:r>
                <a:rPr lang="ja-JP" altLang="en-US" dirty="0">
                  <a:solidFill>
                    <a:prstClr val="black"/>
                  </a:solidFill>
                </a:rPr>
                <a:t> </a:t>
              </a:r>
              <a:r>
                <a:rPr lang="ja-JP" altLang="en-US" dirty="0" smtClean="0">
                  <a:solidFill>
                    <a:prstClr val="black"/>
                  </a:solidFill>
                </a:rPr>
                <a:t>     ：</a:t>
              </a:r>
              <a:r>
                <a:rPr lang="ja-JP" altLang="en-US" dirty="0">
                  <a:solidFill>
                    <a:prstClr val="black"/>
                  </a:solidFill>
                </a:rPr>
                <a:t>フォトマル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114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2412" y="269370"/>
            <a:ext cx="7772400" cy="1143000"/>
          </a:xfrm>
        </p:spPr>
        <p:txBody>
          <a:bodyPr/>
          <a:lstStyle/>
          <a:p>
            <a:r>
              <a:rPr lang="ja-JP" altLang="en-US" dirty="0"/>
              <a:t>キャリブレーション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1137" y="1207516"/>
            <a:ext cx="8590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prstClr val="black"/>
                </a:solidFill>
              </a:rPr>
              <a:t>出射</a:t>
            </a:r>
            <a:r>
              <a:rPr lang="en-US" altLang="ja-JP" sz="2800" dirty="0">
                <a:solidFill>
                  <a:prstClr val="black"/>
                </a:solidFill>
              </a:rPr>
              <a:t>SH</a:t>
            </a:r>
            <a:r>
              <a:rPr lang="ja-JP" altLang="en-US" sz="2800" dirty="0">
                <a:solidFill>
                  <a:prstClr val="black"/>
                </a:solidFill>
              </a:rPr>
              <a:t>光の偏光成分には</a:t>
            </a:r>
            <a:r>
              <a:rPr lang="en-US" altLang="ja-JP" sz="2800" dirty="0">
                <a:solidFill>
                  <a:prstClr val="black"/>
                </a:solidFill>
              </a:rPr>
              <a:t>PSA</a:t>
            </a:r>
            <a:r>
              <a:rPr lang="ja-JP" altLang="en-US" sz="2800" dirty="0">
                <a:solidFill>
                  <a:prstClr val="black"/>
                </a:solidFill>
              </a:rPr>
              <a:t>による測定時の偏光の歪みを含む</a:t>
            </a:r>
          </a:p>
        </p:txBody>
      </p:sp>
      <p:sp>
        <p:nvSpPr>
          <p:cNvPr id="5" name="下矢印 4"/>
          <p:cNvSpPr/>
          <p:nvPr/>
        </p:nvSpPr>
        <p:spPr>
          <a:xfrm>
            <a:off x="4400165" y="2618003"/>
            <a:ext cx="432048" cy="483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92202" y="2120941"/>
            <a:ext cx="6647975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正確なストークスベクトルが得られない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97582" y="3052117"/>
                <a:ext cx="863721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dirty="0">
                    <a:solidFill>
                      <a:prstClr val="black"/>
                    </a:solidFill>
                  </a:rPr>
                  <a:t>PSG</a:t>
                </a:r>
                <a:r>
                  <a:rPr lang="ja-JP" altLang="en-US" sz="2800" dirty="0">
                    <a:solidFill>
                      <a:prstClr val="black"/>
                    </a:solidFill>
                  </a:rPr>
                  <a:t>で作り出した既知の偏光状態の入射光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@400nm</a:t>
                </a:r>
                <a:r>
                  <a:rPr lang="ja-JP" altLang="en-US" sz="2800" dirty="0">
                    <a:solidFill>
                      <a:prstClr val="black"/>
                    </a:solidFill>
                  </a:rPr>
                  <a:t>を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PSA</a:t>
                </a:r>
                <a:r>
                  <a:rPr lang="ja-JP" altLang="en-US" sz="2800" dirty="0" err="1" smtClean="0">
                    <a:solidFill>
                      <a:prstClr val="black"/>
                    </a:solidFill>
                  </a:rPr>
                  <a:t>に入</a:t>
                </a:r>
                <a:r>
                  <a:rPr lang="ja-JP" altLang="en-US" sz="2800" dirty="0">
                    <a:solidFill>
                      <a:prstClr val="black"/>
                    </a:solidFill>
                  </a:rPr>
                  <a:t>射し，その時の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𝑂𝑈𝑇</m:t>
                        </m:r>
                      </m:sub>
                    </m:sSub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ja-JP" altLang="en-US" sz="2800" dirty="0">
                    <a:solidFill>
                      <a:prstClr val="black"/>
                    </a:solidFill>
                  </a:rPr>
                  <a:t>の入射偏光からの歪みから機器行列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ja-JP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ja-JP" altLang="en-US" sz="2800" dirty="0">
                    <a:solidFill>
                      <a:prstClr val="black"/>
                    </a:solidFill>
                  </a:rPr>
                  <a:t>を求め補正する．</a:t>
                </a: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82" y="3052117"/>
                <a:ext cx="8637215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1" t="-5727" b="-101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011721" y="4581128"/>
                <a:ext cx="7208936" cy="1452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ja-JP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×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ja-JP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292.88</m:t>
                              </m:r>
                            </m:e>
                            <m:e>
                              <m:r>
                                <a:rPr lang="en-US" altLang="ja-JP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213.26</m:t>
                              </m:r>
                            </m:e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267.48</m:t>
                              </m:r>
                            </m:e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250.91</m:t>
                              </m:r>
                            </m:e>
                          </m:eqArr>
                          <m:r>
                            <a:rPr lang="ja-JP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　</m:t>
                          </m:r>
                          <m:eqArr>
                            <m:eqArrPr>
                              <m:ctrlPr>
                                <a:rPr lang="ja-JP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−209.49</m:t>
                              </m:r>
                            </m:e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−60.71</m:t>
                              </m:r>
                            </m:e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84.15</m:t>
                              </m:r>
                            </m:e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72.30</m:t>
                              </m:r>
                            </m:e>
                          </m:eqArr>
                          <m:r>
                            <a:rPr lang="ja-JP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　</m:t>
                          </m:r>
                          <m:eqArr>
                            <m:eqArrPr>
                              <m:ctrlPr>
                                <a:rPr lang="ja-JP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−216.62</m:t>
                              </m:r>
                            </m:e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166.99</m:t>
                              </m:r>
                            </m:e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−78.93</m:t>
                              </m:r>
                            </m:e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32.95</m:t>
                              </m:r>
                            </m:e>
                          </m:eqArr>
                          <m:r>
                            <a:rPr lang="ja-JP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　</m:t>
                          </m:r>
                          <m:eqArr>
                            <m:eqArrPr>
                              <m:ctrlPr>
                                <a:rPr lang="ja-JP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−0.75</m:t>
                              </m:r>
                            </m:e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19.41</m:t>
                              </m:r>
                            </m:e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−209.49</m:t>
                              </m:r>
                            </m:e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247.98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21" y="4581128"/>
                <a:ext cx="7208936" cy="14529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2951022" y="6197297"/>
                <a:ext cx="33303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  <a:ea typeface="ＭＳ 明朝"/>
                              <a:cs typeface="Times New Roman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  <a:ea typeface="ＭＳ 明朝"/>
                              <a:cs typeface="Times New Roman"/>
                            </a:rPr>
                            <m:t>𝑂𝑈𝑇</m:t>
                          </m:r>
                        </m:sub>
                      </m:sSub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  <a:ea typeface="ＭＳ 明朝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ＭＳ 明朝"/>
                                      <a:cs typeface="Times New Roman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ＭＳ 明朝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ja-JP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ＭＳ 明朝"/>
                                      <a:cs typeface="Times New Roman"/>
                                    </a:rPr>
                                    <m:t>×</m:t>
                                  </m:r>
                                  <m:r>
                                    <a:rPr lang="en-US" altLang="ja-JP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ＭＳ 明朝"/>
                                      <a:cs typeface="Times New Roman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  <a:ea typeface="ＭＳ 明朝"/>
                              <a:cs typeface="Times New Roman"/>
                            </a:rPr>
                            <m:t>−1</m:t>
                          </m:r>
                        </m:sup>
                      </m:sSup>
                      <m:r>
                        <a:rPr lang="ja-JP" altLang="ja-JP" sz="2800">
                          <a:solidFill>
                            <a:prstClr val="black"/>
                          </a:solidFill>
                          <a:latin typeface="Cambria Math"/>
                          <a:ea typeface="ＭＳ 明朝"/>
                          <a:cs typeface="Times New Roman"/>
                        </a:rPr>
                        <m:t>・</m:t>
                      </m:r>
                      <m:r>
                        <m:rPr>
                          <m:sty m:val="p"/>
                        </m:rPr>
                        <a:rPr lang="en-US" altLang="ja-JP" sz="2800">
                          <a:solidFill>
                            <a:prstClr val="black"/>
                          </a:solidFill>
                          <a:latin typeface="Cambria Math"/>
                          <a:ea typeface="ＭＳ 明朝"/>
                          <a:cs typeface="Times New Roman"/>
                        </a:rPr>
                        <m:t>I</m:t>
                      </m:r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022" y="6197297"/>
                <a:ext cx="333033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687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実験結果（</a:t>
            </a:r>
            <a:r>
              <a:rPr kumimoji="1" lang="en-US" altLang="ja-JP" dirty="0" smtClean="0"/>
              <a:t>KDP)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4013"/>
            <a:ext cx="6120680" cy="281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07504" y="1073638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256</a:t>
            </a:r>
            <a:r>
              <a:rPr lang="ja-JP" altLang="ja-JP" dirty="0">
                <a:solidFill>
                  <a:prstClr val="black"/>
                </a:solidFill>
              </a:rPr>
              <a:t>×</a:t>
            </a:r>
            <a:r>
              <a:rPr lang="en-US" altLang="ja-JP" dirty="0">
                <a:solidFill>
                  <a:prstClr val="black"/>
                </a:solidFill>
              </a:rPr>
              <a:t>256</a:t>
            </a:r>
            <a:r>
              <a:rPr lang="ja-JP" altLang="ja-JP" dirty="0">
                <a:solidFill>
                  <a:prstClr val="black"/>
                </a:solidFill>
              </a:rPr>
              <a:t>ピクセル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44208" y="1258304"/>
            <a:ext cx="2520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KDP</a:t>
            </a:r>
            <a:r>
              <a:rPr lang="ja-JP" altLang="en-US" dirty="0">
                <a:solidFill>
                  <a:prstClr val="black"/>
                </a:solidFill>
              </a:rPr>
              <a:t>結晶：レーザーの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波長変換に用いられる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非線形光学結晶</a:t>
            </a:r>
          </a:p>
        </p:txBody>
      </p:sp>
      <p:sp>
        <p:nvSpPr>
          <p:cNvPr id="5" name="下矢印 4"/>
          <p:cNvSpPr/>
          <p:nvPr/>
        </p:nvSpPr>
        <p:spPr>
          <a:xfrm>
            <a:off x="7351375" y="2261995"/>
            <a:ext cx="576064" cy="248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31677" y="2570639"/>
            <a:ext cx="25328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結晶なので分子が規則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正しく配向している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26874" y="3501008"/>
            <a:ext cx="2625066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２つの</a:t>
            </a:r>
            <a:r>
              <a:rPr lang="en-US" altLang="ja-JP" dirty="0">
                <a:solidFill>
                  <a:prstClr val="black"/>
                </a:solidFill>
              </a:rPr>
              <a:t>KDP</a:t>
            </a:r>
            <a:r>
              <a:rPr lang="ja-JP" altLang="en-US" dirty="0">
                <a:solidFill>
                  <a:prstClr val="black"/>
                </a:solidFill>
              </a:rPr>
              <a:t>結晶における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偏光</a:t>
            </a:r>
            <a:r>
              <a:rPr lang="ja-JP" altLang="en-US" dirty="0" smtClean="0">
                <a:solidFill>
                  <a:prstClr val="black"/>
                </a:solidFill>
              </a:rPr>
              <a:t>成分の</a:t>
            </a:r>
            <a:r>
              <a:rPr lang="ja-JP" altLang="en-US" dirty="0">
                <a:solidFill>
                  <a:prstClr val="black"/>
                </a:solidFill>
              </a:rPr>
              <a:t>違いは有意差を示すと予想される</a:t>
            </a:r>
          </a:p>
        </p:txBody>
      </p:sp>
      <p:sp>
        <p:nvSpPr>
          <p:cNvPr id="19" name="下矢印 18"/>
          <p:cNvSpPr/>
          <p:nvPr/>
        </p:nvSpPr>
        <p:spPr>
          <a:xfrm>
            <a:off x="7351375" y="3212976"/>
            <a:ext cx="576064" cy="24807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-545501" y="420289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>
                <a:solidFill>
                  <a:prstClr val="black"/>
                </a:solidFill>
              </a:rPr>
              <a:t>DOP</a:t>
            </a:r>
            <a:endParaRPr lang="ja-JP" altLang="en-US" sz="2000" i="1" dirty="0">
              <a:solidFill>
                <a:prstClr val="black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573560" y="4247950"/>
            <a:ext cx="465462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SH</a:t>
            </a:r>
            <a:r>
              <a:rPr lang="ja-JP" altLang="en-US" dirty="0">
                <a:solidFill>
                  <a:prstClr val="black"/>
                </a:solidFill>
              </a:rPr>
              <a:t>信号のほぼすべてが完全偏光されている．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1573560" y="4792316"/>
            <a:ext cx="727280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結晶の複屈折特性による</a:t>
            </a:r>
            <a:r>
              <a:rPr lang="ja-JP" altLang="ja-JP" dirty="0">
                <a:solidFill>
                  <a:prstClr val="black"/>
                </a:solidFill>
              </a:rPr>
              <a:t>直線偏光</a:t>
            </a:r>
            <a:r>
              <a:rPr lang="ja-JP" altLang="en-US" dirty="0">
                <a:solidFill>
                  <a:prstClr val="black"/>
                </a:solidFill>
              </a:rPr>
              <a:t>，</a:t>
            </a:r>
            <a:r>
              <a:rPr lang="ja-JP" altLang="ja-JP" dirty="0">
                <a:solidFill>
                  <a:prstClr val="black"/>
                </a:solidFill>
              </a:rPr>
              <a:t>円偏光の偏光</a:t>
            </a:r>
            <a:r>
              <a:rPr lang="ja-JP" altLang="en-US" dirty="0">
                <a:solidFill>
                  <a:prstClr val="black"/>
                </a:solidFill>
              </a:rPr>
              <a:t>成分</a:t>
            </a:r>
            <a:r>
              <a:rPr lang="ja-JP" altLang="ja-JP" dirty="0">
                <a:solidFill>
                  <a:prstClr val="black"/>
                </a:solidFill>
              </a:rPr>
              <a:t>が</a:t>
            </a:r>
            <a:r>
              <a:rPr lang="ja-JP" altLang="en-US" dirty="0">
                <a:solidFill>
                  <a:prstClr val="black"/>
                </a:solidFill>
              </a:rPr>
              <a:t>確認できる．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電界成分の位相変動は伝搬深さに</a:t>
            </a:r>
            <a:r>
              <a:rPr lang="ja-JP" altLang="en-US" dirty="0" smtClean="0">
                <a:solidFill>
                  <a:prstClr val="black"/>
                </a:solidFill>
              </a:rPr>
              <a:t>依存</a:t>
            </a:r>
            <a:r>
              <a:rPr lang="ja-JP" altLang="en-US" dirty="0">
                <a:solidFill>
                  <a:prstClr val="black"/>
                </a:solidFill>
              </a:rPr>
              <a:t>．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ja-JP" altLang="en-US" dirty="0" smtClean="0">
                <a:solidFill>
                  <a:prstClr val="black"/>
                </a:solidFill>
              </a:rPr>
              <a:t>→</a:t>
            </a:r>
            <a:r>
              <a:rPr lang="ja-JP" altLang="en-US" dirty="0">
                <a:solidFill>
                  <a:prstClr val="black"/>
                </a:solidFill>
              </a:rPr>
              <a:t>同じ入射光を入れても両結晶で同じ偏光成分は出ない．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5053926"/>
            <a:ext cx="1380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prstClr val="black"/>
                </a:solidFill>
              </a:rPr>
              <a:t>DOLP,DOCP</a:t>
            </a:r>
            <a:endParaRPr lang="ja-JP" altLang="en-US" sz="2000" i="1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612" y="6093296"/>
            <a:ext cx="1506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>
                <a:solidFill>
                  <a:prstClr val="black"/>
                </a:solidFill>
              </a:rPr>
              <a:t>Anisotropy</a:t>
            </a:r>
            <a:endParaRPr lang="ja-JP" altLang="en-US" sz="2000" i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573560" y="5870992"/>
                <a:ext cx="7272808" cy="8447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prstClr val="black"/>
                    </a:solidFill>
                  </a:rPr>
                  <a:t>結晶の方位差を示す．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>
                        <a:solidFill>
                          <a:prstClr val="black"/>
                        </a:solidFill>
                        <a:latin typeface="Cambria Math"/>
                      </a:rPr>
                      <m:t>r</m:t>
                    </m:r>
                    <m:r>
                      <a:rPr lang="en-US" altLang="ja-JP" sz="20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90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90</m:t>
                            </m:r>
                          </m:sub>
                        </m:sSub>
                      </m:den>
                    </m:f>
                  </m:oMath>
                </a14:m>
                <a:r>
                  <a:rPr lang="ja-JP" altLang="en-US" dirty="0">
                    <a:solidFill>
                      <a:prstClr val="black"/>
                    </a:solidFill>
                  </a:rPr>
                  <a:t>より，右上の結晶は水平偏光成分が多く</a:t>
                </a:r>
                <a:r>
                  <a:rPr lang="ja-JP" altLang="en-US" dirty="0" smtClean="0">
                    <a:solidFill>
                      <a:prstClr val="black"/>
                    </a:solidFill>
                  </a:rPr>
                  <a:t>，左下</a:t>
                </a:r>
                <a:r>
                  <a:rPr lang="ja-JP" altLang="en-US" dirty="0">
                    <a:solidFill>
                      <a:prstClr val="black"/>
                    </a:solidFill>
                  </a:rPr>
                  <a:t>の結晶は垂直偏光成分が多く含まれる．</a:t>
                </a: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560" y="5870992"/>
                <a:ext cx="7272808" cy="844718"/>
              </a:xfrm>
              <a:prstGeom prst="rect">
                <a:avLst/>
              </a:prstGeom>
              <a:blipFill rotWithShape="1">
                <a:blip r:embed="rId4"/>
                <a:stretch>
                  <a:fillRect l="-586" b="-78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309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76313"/>
            <a:ext cx="7772400" cy="1143000"/>
          </a:xfrm>
        </p:spPr>
        <p:txBody>
          <a:bodyPr/>
          <a:lstStyle/>
          <a:p>
            <a:r>
              <a:rPr lang="ja-JP" altLang="en-US" dirty="0"/>
              <a:t>実験</a:t>
            </a:r>
            <a:r>
              <a:rPr lang="ja-JP" altLang="en-US" dirty="0" smtClean="0"/>
              <a:t>結果</a:t>
            </a:r>
            <a:r>
              <a:rPr lang="en-US" altLang="ja-JP" dirty="0" smtClean="0"/>
              <a:t>(Ⅰ</a:t>
            </a:r>
            <a:r>
              <a:rPr lang="ja-JP" altLang="en-US" dirty="0" smtClean="0"/>
              <a:t>型コラーゲン）</a:t>
            </a:r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2" y="1419313"/>
            <a:ext cx="6104623" cy="2868109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207116" y="1112109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256</a:t>
            </a:r>
            <a:r>
              <a:rPr lang="ja-JP" altLang="ja-JP" dirty="0">
                <a:solidFill>
                  <a:prstClr val="black"/>
                </a:solidFill>
              </a:rPr>
              <a:t>×</a:t>
            </a:r>
            <a:r>
              <a:rPr lang="en-US" altLang="ja-JP" dirty="0">
                <a:solidFill>
                  <a:prstClr val="black"/>
                </a:solidFill>
              </a:rPr>
              <a:t>256</a:t>
            </a:r>
            <a:r>
              <a:rPr lang="ja-JP" altLang="ja-JP" dirty="0">
                <a:solidFill>
                  <a:prstClr val="black"/>
                </a:solidFill>
              </a:rPr>
              <a:t>ピクセル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77691" y="1844824"/>
            <a:ext cx="27203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サンプルには牛アキレス</a:t>
            </a:r>
            <a:r>
              <a:rPr lang="ja-JP" altLang="en-US" dirty="0" smtClean="0">
                <a:solidFill>
                  <a:prstClr val="black"/>
                </a:solidFill>
              </a:rPr>
              <a:t>腱を</a:t>
            </a:r>
            <a:r>
              <a:rPr lang="ja-JP" altLang="en-US" dirty="0">
                <a:solidFill>
                  <a:prstClr val="black"/>
                </a:solidFill>
              </a:rPr>
              <a:t>使用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-348694" y="426043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>
                <a:solidFill>
                  <a:prstClr val="black"/>
                </a:solidFill>
              </a:rPr>
              <a:t>DOP</a:t>
            </a:r>
            <a:endParaRPr lang="ja-JP" altLang="en-US" sz="2000" i="1" dirty="0">
              <a:solidFill>
                <a:prstClr val="black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27369" y="4778633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prstClr val="black"/>
                </a:solidFill>
              </a:rPr>
              <a:t>DOLP</a:t>
            </a:r>
            <a:endParaRPr lang="ja-JP" altLang="en-US" sz="2000" i="1" dirty="0">
              <a:solidFill>
                <a:prstClr val="black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2987" y="6165556"/>
            <a:ext cx="2152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>
                <a:solidFill>
                  <a:prstClr val="black"/>
                </a:solidFill>
              </a:rPr>
              <a:t>Anisotropy</a:t>
            </a:r>
            <a:endParaRPr lang="ja-JP" altLang="en-US" sz="2000" i="1" dirty="0">
              <a:solidFill>
                <a:prstClr val="black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671331" y="4251623"/>
            <a:ext cx="556496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SHG</a:t>
            </a:r>
            <a:r>
              <a:rPr lang="ja-JP" altLang="en-US" dirty="0" smtClean="0">
                <a:solidFill>
                  <a:prstClr val="black"/>
                </a:solidFill>
              </a:rPr>
              <a:t>光の</a:t>
            </a:r>
            <a:r>
              <a:rPr lang="ja-JP" altLang="en-US" dirty="0">
                <a:solidFill>
                  <a:prstClr val="black"/>
                </a:solidFill>
              </a:rPr>
              <a:t>ほぼすべてが完全偏光されている．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38923" y="5536300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>
                <a:solidFill>
                  <a:prstClr val="black"/>
                </a:solidFill>
              </a:rPr>
              <a:t>DOCP</a:t>
            </a:r>
            <a:endParaRPr lang="ja-JP" altLang="en-US" sz="2000" i="1" dirty="0">
              <a:solidFill>
                <a:prstClr val="black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71330" y="4785210"/>
            <a:ext cx="55649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直線偏光成分に対し平行な分子配向を示す．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59836" y="5369102"/>
            <a:ext cx="55764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左右の回転偏光の混合信号であり，偏光をどの程度回転させたかを表す</a:t>
            </a:r>
            <a:r>
              <a:rPr lang="ja-JP" altLang="en-US" dirty="0" smtClean="0">
                <a:solidFill>
                  <a:prstClr val="black"/>
                </a:solidFill>
              </a:rPr>
              <a:t>．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71330" y="6233365"/>
            <a:ext cx="556496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高い分子配向異方性を持つことが確認できる．</a:t>
            </a:r>
          </a:p>
        </p:txBody>
      </p:sp>
    </p:spTree>
    <p:extLst>
      <p:ext uri="{BB962C8B-B14F-4D97-AF65-F5344CB8AC3E}">
        <p14:creationId xmlns:p14="http://schemas.microsoft.com/office/powerpoint/2010/main" val="3035949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154" y="188640"/>
            <a:ext cx="7772400" cy="1143000"/>
          </a:xfrm>
        </p:spPr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2620888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4</a:t>
            </a:r>
            <a:r>
              <a:rPr lang="ja-JP" altLang="en-US" dirty="0" smtClean="0"/>
              <a:t>チャンネルストークスイメージを得ることによってサンプルからの</a:t>
            </a:r>
            <a:r>
              <a:rPr lang="en-US" altLang="ja-JP" dirty="0" smtClean="0"/>
              <a:t>SH</a:t>
            </a:r>
            <a:r>
              <a:rPr lang="ja-JP" altLang="en-US" dirty="0" smtClean="0"/>
              <a:t>光の</a:t>
            </a:r>
            <a:r>
              <a:rPr lang="ja-JP" altLang="ja-JP" dirty="0" smtClean="0"/>
              <a:t>偏光状態</a:t>
            </a:r>
            <a:r>
              <a:rPr lang="ja-JP" altLang="en-US" dirty="0" smtClean="0"/>
              <a:t>，</a:t>
            </a:r>
            <a:r>
              <a:rPr lang="en-US" altLang="ja-JP" dirty="0" smtClean="0"/>
              <a:t>DOP,DOLP,DOCP,SH</a:t>
            </a:r>
            <a:r>
              <a:rPr lang="ja-JP" altLang="ja-JP" dirty="0"/>
              <a:t>信号の偏光異方</a:t>
            </a:r>
            <a:r>
              <a:rPr lang="ja-JP" altLang="ja-JP" dirty="0" smtClean="0"/>
              <a:t>特性</a:t>
            </a:r>
            <a:r>
              <a:rPr lang="ja-JP" altLang="en-US" dirty="0" smtClean="0"/>
              <a:t>が解析された．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サンプルの複屈折特性，及び結晶配向を特徴</a:t>
            </a:r>
            <a:r>
              <a:rPr lang="ja-JP" altLang="en-US" dirty="0"/>
              <a:t>付け</a:t>
            </a:r>
            <a:r>
              <a:rPr lang="ja-JP" altLang="en-US" dirty="0" smtClean="0"/>
              <a:t>することが可能となった．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2219" y="4259234"/>
            <a:ext cx="8712270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これらの特徴付けの技術は　</a:t>
            </a:r>
            <a:r>
              <a:rPr lang="en-US" altLang="ja-JP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SHG</a:t>
            </a:r>
            <a:r>
              <a:rPr lang="ja-JP" altLang="en-US" sz="28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，</a:t>
            </a:r>
            <a:r>
              <a:rPr lang="en-US" altLang="ja-JP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THG</a:t>
            </a:r>
            <a:r>
              <a:rPr lang="ja-JP" altLang="en-US" sz="28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，</a:t>
            </a:r>
            <a:r>
              <a:rPr lang="en-US" altLang="ja-JP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CARS</a:t>
            </a:r>
            <a:r>
              <a:rPr lang="ja-JP" altLang="en-US" sz="2800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，</a:t>
            </a:r>
            <a:r>
              <a:rPr lang="ja-JP" altLang="en-US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誘導</a:t>
            </a:r>
            <a:r>
              <a:rPr lang="ja-JP" altLang="en-US" sz="2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放出顕微鏡</a:t>
            </a:r>
            <a:r>
              <a:rPr lang="ja-JP" altLang="en-US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に応用できる可能性がある．</a:t>
            </a:r>
            <a:endParaRPr lang="en-US" altLang="ja-JP" sz="2800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  <a:p>
            <a:endParaRPr lang="en-US" altLang="ja-JP" sz="2800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  <a:p>
            <a:r>
              <a:rPr lang="ja-JP" altLang="en-US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蛍光の時間分解，偏光分解の研究において前例</a:t>
            </a:r>
            <a:r>
              <a:rPr lang="ja-JP" altLang="en-US" sz="2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のない</a:t>
            </a:r>
            <a:r>
              <a:rPr lang="ja-JP" altLang="en-US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分子の動態情報を解析できる可能性がある．</a:t>
            </a:r>
          </a:p>
        </p:txBody>
      </p:sp>
    </p:spTree>
    <p:extLst>
      <p:ext uri="{BB962C8B-B14F-4D97-AF65-F5344CB8AC3E}">
        <p14:creationId xmlns:p14="http://schemas.microsoft.com/office/powerpoint/2010/main" val="3416460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sz="3600" dirty="0" smtClean="0"/>
              <a:t>N. Mazumder, J. Qiu, M. R. Foreman, </a:t>
            </a:r>
          </a:p>
          <a:p>
            <a:pPr marL="0" indent="0" algn="ctr">
              <a:buNone/>
            </a:pPr>
            <a:r>
              <a:rPr lang="en-US" altLang="ja-JP" sz="3600" dirty="0" smtClean="0"/>
              <a:t>C. M. Romero, C. Hu, H. Tsai, P. T</a:t>
            </a:r>
            <a:r>
              <a:rPr lang="az-Cyrl-AZ" altLang="ja-JP" sz="3600" dirty="0" smtClean="0"/>
              <a:t>ӧ</a:t>
            </a:r>
            <a:r>
              <a:rPr lang="en-US" altLang="ja-JP" sz="3600" dirty="0" smtClean="0"/>
              <a:t>r</a:t>
            </a:r>
            <a:r>
              <a:rPr lang="az-Cyrl-AZ" altLang="ja-JP" sz="3600" dirty="0" smtClean="0"/>
              <a:t>ӧ</a:t>
            </a:r>
            <a:r>
              <a:rPr lang="en-US" altLang="ja-JP" sz="3600" dirty="0" smtClean="0"/>
              <a:t>k, and F. Kao, </a:t>
            </a:r>
          </a:p>
          <a:p>
            <a:pPr marL="0" indent="0" algn="ctr">
              <a:buNone/>
            </a:pPr>
            <a:endParaRPr lang="en-US" altLang="ja-JP" sz="2800" dirty="0" smtClean="0"/>
          </a:p>
          <a:p>
            <a:pPr marL="0" indent="0" algn="ctr">
              <a:buNone/>
            </a:pPr>
            <a:r>
              <a:rPr lang="en-US" altLang="ja-JP" sz="3600" dirty="0" smtClean="0"/>
              <a:t>“Polarization-resolved second harmonic generation microscopy with a four-channel Stokes-</a:t>
            </a:r>
            <a:r>
              <a:rPr lang="en-US" altLang="ja-JP" sz="3600" dirty="0" err="1" smtClean="0"/>
              <a:t>polarimeter</a:t>
            </a:r>
            <a:r>
              <a:rPr lang="en-US" altLang="ja-JP" sz="3600" dirty="0" smtClean="0"/>
              <a:t>”</a:t>
            </a:r>
          </a:p>
          <a:p>
            <a:pPr marL="0" indent="0" algn="ctr">
              <a:buNone/>
            </a:pPr>
            <a:endParaRPr lang="en-US" altLang="ja-JP" sz="2800" dirty="0" smtClean="0"/>
          </a:p>
          <a:p>
            <a:pPr marL="0" indent="0" algn="ctr">
              <a:buNone/>
            </a:pPr>
            <a:r>
              <a:rPr lang="en-US" altLang="ja-JP" sz="3600" dirty="0" smtClean="0"/>
              <a:t>Optics Express </a:t>
            </a:r>
            <a:r>
              <a:rPr lang="en-US" altLang="ja-JP" sz="3600" b="1" dirty="0" smtClean="0"/>
              <a:t>20</a:t>
            </a:r>
            <a:r>
              <a:rPr lang="en-US" altLang="ja-JP" sz="3600" dirty="0" smtClean="0"/>
              <a:t>, 14090 (2012).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9575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61146" y="1203493"/>
            <a:ext cx="2093922" cy="369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011" y="162965"/>
            <a:ext cx="7533793" cy="1174136"/>
          </a:xfrm>
        </p:spPr>
        <p:txBody>
          <a:bodyPr/>
          <a:lstStyle/>
          <a:p>
            <a:r>
              <a:rPr lang="ja-JP" altLang="en-US" dirty="0"/>
              <a:t>非線形</a:t>
            </a:r>
            <a:r>
              <a:rPr lang="ja-JP" altLang="en-US" dirty="0" smtClean="0"/>
              <a:t>光学顕微鏡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9054" y="1178056"/>
            <a:ext cx="9231498" cy="4226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 smtClean="0"/>
              <a:t>非線形光学顕微鏡</a:t>
            </a:r>
            <a:r>
              <a:rPr kumimoji="1" lang="ja-JP" altLang="en-US" sz="1800" dirty="0" smtClean="0"/>
              <a:t>・・・非線形光学現象を用いた生体組織等のイメージングツール</a:t>
            </a:r>
            <a:endParaRPr kumimoji="1" lang="en-US" altLang="ja-JP" sz="1800" dirty="0" smtClean="0"/>
          </a:p>
          <a:p>
            <a:pPr marL="0" indent="0">
              <a:buNone/>
            </a:pPr>
            <a:r>
              <a:rPr lang="ja-JP" altLang="en-US" sz="1800" dirty="0" smtClean="0"/>
              <a:t>　　</a:t>
            </a:r>
            <a:endParaRPr lang="en-US" altLang="ja-JP" sz="1800" dirty="0" smtClean="0"/>
          </a:p>
          <a:p>
            <a:pPr marL="0" indent="0">
              <a:buNone/>
            </a:pPr>
            <a:r>
              <a:rPr lang="ja-JP" altLang="en-US" sz="1800" dirty="0" smtClean="0"/>
              <a:t>特徴　・焦点近傍のみで試料と作用　　　</a:t>
            </a:r>
            <a:endParaRPr lang="en-US" altLang="ja-JP" sz="1800" dirty="0" smtClean="0"/>
          </a:p>
          <a:p>
            <a:pPr marL="0" indent="0">
              <a:buNone/>
            </a:pPr>
            <a:r>
              <a:rPr kumimoji="1" lang="ja-JP" altLang="en-US" sz="1800" dirty="0"/>
              <a:t>　</a:t>
            </a:r>
            <a:r>
              <a:rPr kumimoji="1" lang="ja-JP" altLang="en-US" sz="1800" dirty="0" smtClean="0"/>
              <a:t>　　　　　・光源に近赤外光を使用</a:t>
            </a:r>
            <a:endParaRPr kumimoji="1" lang="ja-JP" altLang="en-US" sz="1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8789" y="6211958"/>
            <a:ext cx="8655394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低侵襲・深侵達性・高空間分解能・</a:t>
            </a:r>
            <a:r>
              <a:rPr lang="en-US" altLang="ja-JP" sz="2400" dirty="0">
                <a:solidFill>
                  <a:prstClr val="black"/>
                </a:solidFill>
              </a:rPr>
              <a:t>3</a:t>
            </a:r>
            <a:r>
              <a:rPr lang="ja-JP" altLang="en-US" sz="2400" dirty="0">
                <a:solidFill>
                  <a:prstClr val="black"/>
                </a:solidFill>
              </a:rPr>
              <a:t>次元イメージングが可能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2615710"/>
            <a:ext cx="462121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50" y="2615710"/>
            <a:ext cx="4179086" cy="33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72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>
            <a:normAutofit/>
          </a:bodyPr>
          <a:lstStyle/>
          <a:p>
            <a:pPr lvl="0" defTabSz="762000">
              <a:spcBef>
                <a:spcPts val="0"/>
              </a:spcBef>
              <a:defRPr/>
            </a:pPr>
            <a:r>
              <a:rPr kumimoji="1" lang="ja-JP" altLang="en-US" dirty="0" smtClean="0"/>
              <a:t>非線形分極</a:t>
            </a:r>
            <a:r>
              <a:rPr kumimoji="0" lang="ja-JP" altLang="en-US" sz="2000" b="1" kern="0" dirty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＠非中心対称</a:t>
            </a:r>
            <a:r>
              <a:rPr kumimoji="0" lang="ja-JP" altLang="en-US" sz="2000" b="1" kern="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物質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6813606" y="3861046"/>
            <a:ext cx="2009160" cy="12451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1110242" y="2215321"/>
            <a:ext cx="8016395" cy="4328166"/>
            <a:chOff x="932" y="3314352"/>
            <a:chExt cx="9151573" cy="4941064"/>
          </a:xfrm>
        </p:grpSpPr>
        <p:pic>
          <p:nvPicPr>
            <p:cNvPr id="6" name="図 5" descr="非線形分極＠非中心.ai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2"/>
                <a:srcRect l="14306" t="19582" r="13613" b="11870"/>
                <a:stretch>
                  <a:fillRect/>
                </a:stretch>
              </p:blipFill>
            </mc:Choice>
            <mc:Fallback>
              <p:blipFill>
                <a:blip r:embed="rId3"/>
                <a:srcRect l="14306" t="19582" r="13613" b="11870"/>
                <a:stretch>
                  <a:fillRect/>
                </a:stretch>
              </p:blipFill>
            </mc:Fallback>
          </mc:AlternateContent>
          <p:spPr>
            <a:xfrm>
              <a:off x="932" y="3314352"/>
              <a:ext cx="4639362" cy="3117713"/>
            </a:xfrm>
            <a:prstGeom prst="rect">
              <a:avLst/>
            </a:prstGeom>
          </p:spPr>
        </p:pic>
        <p:grpSp>
          <p:nvGrpSpPr>
            <p:cNvPr id="7" name="図形グループ 26"/>
            <p:cNvGrpSpPr/>
            <p:nvPr/>
          </p:nvGrpSpPr>
          <p:grpSpPr>
            <a:xfrm>
              <a:off x="6511933" y="3382404"/>
              <a:ext cx="2640572" cy="3318331"/>
              <a:chOff x="5774089" y="1659795"/>
              <a:chExt cx="3534281" cy="4441427"/>
            </a:xfrm>
          </p:grpSpPr>
          <p:pic>
            <p:nvPicPr>
              <p:cNvPr id="8" name="図 7" descr="分極基本波.ai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4"/>
                  <a:srcRect l="3024" t="20321" r="29028" b="14819"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 l="3024" t="20321" r="29028" b="14819"/>
                  <a:stretch>
                    <a:fillRect/>
                  </a:stretch>
                </p:blipFill>
              </mc:Fallback>
            </mc:AlternateContent>
            <p:spPr>
              <a:xfrm>
                <a:off x="5774089" y="1659795"/>
                <a:ext cx="3369912" cy="2273106"/>
              </a:xfrm>
              <a:prstGeom prst="rect">
                <a:avLst/>
              </a:prstGeom>
            </p:spPr>
          </p:pic>
          <p:pic>
            <p:nvPicPr>
              <p:cNvPr id="9" name="図 8" descr="分極第二高調波.ai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="" xmlns:mv="urn:schemas-microsoft-com:mac:vml" xmlns:ma="http://schemas.microsoft.com/office/mac/drawingml/2008/main" Requires="ma">
                <p:blipFill>
                  <a:blip r:embed="rId6"/>
                  <a:srcRect l="3333" t="20125" r="29861" b="20322"/>
                  <a:stretch>
                    <a:fillRect/>
                  </a:stretch>
                </p:blipFill>
              </mc:Choice>
              <mc:Fallback>
                <p:blipFill>
                  <a:blip r:embed="rId7"/>
                  <a:srcRect l="3333" t="20125" r="29861" b="20322"/>
                  <a:stretch>
                    <a:fillRect/>
                  </a:stretch>
                </p:blipFill>
              </mc:Fallback>
            </mc:AlternateContent>
            <p:spPr>
              <a:xfrm>
                <a:off x="5830353" y="3910291"/>
                <a:ext cx="3478017" cy="2190931"/>
              </a:xfrm>
              <a:prstGeom prst="rect">
                <a:avLst/>
              </a:prstGeom>
            </p:spPr>
          </p:pic>
        </p:grpSp>
        <p:sp>
          <p:nvSpPr>
            <p:cNvPr id="11" name="左中かっこ 10"/>
            <p:cNvSpPr/>
            <p:nvPr/>
          </p:nvSpPr>
          <p:spPr>
            <a:xfrm>
              <a:off x="5970571" y="3384797"/>
              <a:ext cx="572536" cy="3229814"/>
            </a:xfrm>
            <a:prstGeom prst="leftBrace">
              <a:avLst>
                <a:gd name="adj1" fmla="val 8333"/>
                <a:gd name="adj2" fmla="val 23301"/>
              </a:avLst>
            </a:prstGeom>
            <a:noFill/>
            <a:ln w="635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kumimoji="0" lang="ja-JP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2" name="曲折矢印 11"/>
            <p:cNvSpPr/>
            <p:nvPr/>
          </p:nvSpPr>
          <p:spPr>
            <a:xfrm>
              <a:off x="3963178" y="3731846"/>
              <a:ext cx="2080941" cy="518933"/>
            </a:xfrm>
            <a:prstGeom prst="bentArrow">
              <a:avLst>
                <a:gd name="adj1" fmla="val 25000"/>
                <a:gd name="adj2" fmla="val 36063"/>
                <a:gd name="adj3" fmla="val 43439"/>
                <a:gd name="adj4" fmla="val 87500"/>
              </a:avLst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kumimoji="0" lang="ja-JP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952899" y="3367416"/>
              <a:ext cx="18485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kumimoji="0" lang="ja-JP" altLang="en-US" sz="2400" kern="0" dirty="0">
                  <a:solidFill>
                    <a:prstClr val="black"/>
                  </a:solidFill>
                </a:rPr>
                <a:t>フーリエ解析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543108" y="7332087"/>
              <a:ext cx="2262496" cy="92332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kumimoji="0" lang="en-US" altLang="ja-JP" sz="54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SHG</a:t>
              </a:r>
              <a:r>
                <a:rPr kumimoji="0" lang="ja-JP" altLang="en-US" sz="5400" kern="0" dirty="0">
                  <a:solidFill>
                    <a:srgbClr val="FF0000"/>
                  </a:solidFill>
                </a:rPr>
                <a:t>光</a:t>
              </a:r>
            </a:p>
          </p:txBody>
        </p:sp>
      </p:grpSp>
      <p:sp>
        <p:nvSpPr>
          <p:cNvPr id="22" name="正方形/長方形 14"/>
          <p:cNvSpPr>
            <a:spLocks noChangeArrowheads="1"/>
          </p:cNvSpPr>
          <p:nvPr/>
        </p:nvSpPr>
        <p:spPr bwMode="auto">
          <a:xfrm>
            <a:off x="1336242" y="5734689"/>
            <a:ext cx="218040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altLang="ja-JP" sz="2000" b="1" i="1" baseline="-25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NL</a:t>
            </a:r>
            <a:r>
              <a:rPr lang="ja-JP" altLang="en-US" sz="2000" b="1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：</a:t>
            </a:r>
            <a:r>
              <a:rPr lang="ja-JP" alt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非線形分極</a:t>
            </a:r>
            <a:endParaRPr lang="en-US" altLang="ja-JP" sz="20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altLang="ja-JP" sz="2000" b="1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E </a:t>
            </a:r>
            <a:r>
              <a:rPr lang="en-US" altLang="ja-JP" sz="2000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lang="ja-JP" altLang="en-US" dirty="0">
                <a:solidFill>
                  <a:prstClr val="black"/>
                </a:solidFill>
                <a:latin typeface="ＭＳ Ｐゴシック"/>
                <a:cs typeface="Times New Roman" charset="0"/>
              </a:rPr>
              <a:t>電場</a:t>
            </a:r>
            <a:endParaRPr lang="en-US" altLang="ja-JP" dirty="0">
              <a:solidFill>
                <a:prstClr val="black"/>
              </a:solidFill>
              <a:latin typeface="ＭＳ Ｐゴシック"/>
              <a:cs typeface="Times New Roman" charset="0"/>
            </a:endParaRPr>
          </a:p>
          <a:p>
            <a:r>
              <a:rPr lang="en-US" altLang="ja-JP" sz="2000" b="1" i="1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χ</a:t>
            </a:r>
            <a:r>
              <a:rPr lang="en-US" altLang="ja-JP" sz="2000" b="1" i="1" baseline="30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(n</a:t>
            </a:r>
            <a:r>
              <a:rPr lang="en-US" altLang="ja-JP" sz="2000" b="1" i="1" baseline="30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ja-JP" altLang="en-US" sz="2000" dirty="0">
                <a:solidFill>
                  <a:prstClr val="black"/>
                </a:solidFill>
              </a:rPr>
              <a:t>：非線形感受率</a:t>
            </a:r>
            <a:endParaRPr lang="en-US" altLang="ja-JP" sz="2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1110242" y="5049323"/>
                <a:ext cx="5213131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𝑵𝑳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altLang="ja-JP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𝑬</m:t>
                      </m:r>
                      <m:r>
                        <a:rPr lang="en-US" altLang="ja-JP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en-US" altLang="ja-JP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𝑬𝑬</m:t>
                      </m:r>
                      <m:r>
                        <a:rPr lang="en-US" altLang="ja-JP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en-US" altLang="ja-JP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𝑬𝑬𝑬</m:t>
                      </m:r>
                      <m:r>
                        <a:rPr lang="en-US" altLang="ja-JP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</m:oMath>
                  </m:oMathPara>
                </a14:m>
                <a:endParaRPr lang="ja-JP" alt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42" y="5049323"/>
                <a:ext cx="5213131" cy="476990"/>
              </a:xfrm>
              <a:prstGeom prst="rect">
                <a:avLst/>
              </a:prstGeom>
              <a:blipFill rotWithShape="1">
                <a:blip r:embed="rId8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/>
          <p:cNvSpPr/>
          <p:nvPr/>
        </p:nvSpPr>
        <p:spPr>
          <a:xfrm>
            <a:off x="3173683" y="5049323"/>
            <a:ext cx="1009885" cy="476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27" name="図形グループ 20"/>
          <p:cNvGrpSpPr/>
          <p:nvPr/>
        </p:nvGrpSpPr>
        <p:grpSpPr>
          <a:xfrm>
            <a:off x="234529" y="1467051"/>
            <a:ext cx="2351707" cy="1225105"/>
            <a:chOff x="84857" y="1725236"/>
            <a:chExt cx="2351707" cy="1225105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84857" y="1725236"/>
              <a:ext cx="235170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>
                <a:defRPr/>
              </a:pPr>
              <a:r>
                <a:rPr kumimoji="0" lang="ja-JP" altLang="en-US" sz="2400" kern="0" dirty="0">
                  <a:solidFill>
                    <a:prstClr val="black"/>
                  </a:solidFill>
                </a:rPr>
                <a:t>電場が強くなる</a:t>
              </a:r>
              <a:endParaRPr kumimoji="0" lang="en-US" altLang="ja-JP" sz="2400" kern="0" dirty="0">
                <a:solidFill>
                  <a:prstClr val="black"/>
                </a:solidFill>
              </a:endParaRPr>
            </a:p>
            <a:p>
              <a:pPr algn="ctr" defTabSz="457200">
                <a:defRPr/>
              </a:pPr>
              <a:r>
                <a:rPr kumimoji="0" lang="en-US" altLang="ja-JP" sz="2400" kern="0" dirty="0">
                  <a:solidFill>
                    <a:prstClr val="black"/>
                  </a:solidFill>
                </a:rPr>
                <a:t>↓</a:t>
              </a:r>
            </a:p>
            <a:p>
              <a:pPr algn="ctr" defTabSz="457200">
                <a:defRPr/>
              </a:pPr>
              <a:r>
                <a:rPr kumimoji="0" lang="ja-JP" altLang="en-US" sz="2400" kern="0" dirty="0">
                  <a:solidFill>
                    <a:prstClr val="black"/>
                  </a:solidFill>
                </a:rPr>
                <a:t>電場</a:t>
              </a:r>
              <a:r>
                <a:rPr kumimoji="0" lang="en-US" altLang="ja-JP" sz="2400" kern="0" dirty="0">
                  <a:solidFill>
                    <a:prstClr val="black"/>
                  </a:solidFill>
                </a:rPr>
                <a:t>∝</a:t>
              </a:r>
              <a:r>
                <a:rPr kumimoji="0" lang="ja-JP" altLang="en-US" sz="2400" kern="0" dirty="0">
                  <a:solidFill>
                    <a:prstClr val="black"/>
                  </a:solidFill>
                </a:rPr>
                <a:t>分極</a:t>
              </a:r>
              <a:endParaRPr kumimoji="0" lang="en-US" altLang="ja-JP" sz="24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 rot="6540000" flipH="1">
              <a:off x="1169121" y="2661481"/>
              <a:ext cx="177800" cy="177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1" name="正方形/長方形 30"/>
            <p:cNvSpPr/>
            <p:nvPr/>
          </p:nvSpPr>
          <p:spPr>
            <a:xfrm>
              <a:off x="368491" y="2533117"/>
              <a:ext cx="1779063" cy="41722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kumimoji="0" lang="ja-JP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1024" name="下矢印 1023"/>
          <p:cNvSpPr/>
          <p:nvPr/>
        </p:nvSpPr>
        <p:spPr>
          <a:xfrm>
            <a:off x="7602162" y="5267590"/>
            <a:ext cx="432048" cy="5174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25" name="正方形/長方形 1024"/>
          <p:cNvSpPr/>
          <p:nvPr/>
        </p:nvSpPr>
        <p:spPr>
          <a:xfrm>
            <a:off x="7268263" y="3566017"/>
            <a:ext cx="1296144" cy="181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309451" y="4867557"/>
            <a:ext cx="1296144" cy="181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27" name="テキスト ボックス 1026"/>
          <p:cNvSpPr txBox="1"/>
          <p:nvPr/>
        </p:nvSpPr>
        <p:spPr>
          <a:xfrm>
            <a:off x="7263249" y="3472234"/>
            <a:ext cx="173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prstClr val="black"/>
                </a:solidFill>
              </a:rPr>
              <a:t>周波数＝</a:t>
            </a:r>
            <a:r>
              <a:rPr lang="en-US" altLang="ja-JP" sz="1600" b="1" dirty="0">
                <a:solidFill>
                  <a:prstClr val="black"/>
                </a:solidFill>
              </a:rPr>
              <a:t>ω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288579" y="4761642"/>
            <a:ext cx="173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prstClr val="black"/>
                </a:solidFill>
              </a:rPr>
              <a:t>周波数＝</a:t>
            </a:r>
            <a:r>
              <a:rPr lang="en-US" altLang="ja-JP" sz="1600" b="1" dirty="0">
                <a:solidFill>
                  <a:prstClr val="black"/>
                </a:solidFill>
              </a:rPr>
              <a:t>2ω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15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7450" y="264078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従来の</a:t>
            </a:r>
            <a:r>
              <a:rPr kumimoji="1" lang="en-US" altLang="ja-JP" dirty="0" smtClean="0"/>
              <a:t>SHG</a:t>
            </a:r>
            <a:r>
              <a:rPr kumimoji="1" lang="ja-JP" altLang="en-US" dirty="0" smtClean="0"/>
              <a:t>偏光分解顕微鏡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1221" y="1407078"/>
            <a:ext cx="3566684" cy="9541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従来の</a:t>
            </a:r>
            <a:r>
              <a:rPr lang="en-US" altLang="ja-JP" sz="2800" dirty="0" smtClean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SHG</a:t>
            </a:r>
            <a:r>
              <a:rPr lang="ja-JP" altLang="en-US" sz="2800" dirty="0" smtClean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偏光分解顕微鏡</a:t>
            </a:r>
            <a:r>
              <a:rPr lang="ja-JP" altLang="en-US" sz="2800" dirty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＠コラーゲン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254" y="5496050"/>
            <a:ext cx="9093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prstClr val="black"/>
                </a:solidFill>
              </a:rPr>
              <a:t>入射レーザー光の偏光方向を回転させて</a:t>
            </a:r>
            <a:r>
              <a:rPr lang="en-US" altLang="ja-JP" sz="2400" dirty="0">
                <a:solidFill>
                  <a:prstClr val="black"/>
                </a:solidFill>
              </a:rPr>
              <a:t>SHG</a:t>
            </a:r>
            <a:r>
              <a:rPr lang="ja-JP" altLang="en-US" sz="2400" dirty="0">
                <a:solidFill>
                  <a:prstClr val="black"/>
                </a:solidFill>
              </a:rPr>
              <a:t>光</a:t>
            </a:r>
            <a:r>
              <a:rPr lang="ja-JP" altLang="en-US" sz="2400" dirty="0" smtClean="0">
                <a:solidFill>
                  <a:prstClr val="black"/>
                </a:solidFill>
              </a:rPr>
              <a:t>強度を取得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18541" y="6029788"/>
            <a:ext cx="5910218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n w="12700">
                  <a:solidFill>
                    <a:schemeClr val="tx1"/>
                  </a:solidFill>
                </a:ln>
              </a:rPr>
              <a:t>コラーゲン配向の定量評価が可能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067944" y="6553008"/>
            <a:ext cx="56316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ref)  http://femto.me.tokushima-u.ac.jp/introduction/shg/3-3/paper1.pdf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1" y="2516066"/>
            <a:ext cx="4118267" cy="29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40" y="1555629"/>
            <a:ext cx="4206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グループ化 15"/>
          <p:cNvGrpSpPr/>
          <p:nvPr/>
        </p:nvGrpSpPr>
        <p:grpSpPr>
          <a:xfrm>
            <a:off x="4525454" y="3671082"/>
            <a:ext cx="4385860" cy="1593993"/>
            <a:chOff x="4825982" y="3468766"/>
            <a:chExt cx="4385860" cy="1593993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4874178" y="3468766"/>
              <a:ext cx="2591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altLang="ja-JP" sz="2800" kern="0" dirty="0">
                  <a:solidFill>
                    <a:prstClr val="black"/>
                  </a:solidFill>
                </a:rPr>
                <a:t>SHG</a:t>
              </a:r>
              <a:r>
                <a:rPr kumimoji="0" lang="ja-JP" altLang="en-US" sz="2800" kern="0" dirty="0">
                  <a:solidFill>
                    <a:prstClr val="black"/>
                  </a:solidFill>
                </a:rPr>
                <a:t>発生効率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825982" y="4108651"/>
              <a:ext cx="30986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kumimoji="0" lang="ja-JP" altLang="en-US" sz="2800" kern="0" dirty="0">
                  <a:solidFill>
                    <a:prstClr val="black"/>
                  </a:solidFill>
                </a:rPr>
                <a:t>入射レーザー偏光</a:t>
              </a:r>
              <a:endParaRPr kumimoji="0" lang="en-US" altLang="ja-JP" sz="2800" kern="0" dirty="0">
                <a:solidFill>
                  <a:prstClr val="black"/>
                </a:solidFill>
              </a:endParaRPr>
            </a:p>
            <a:p>
              <a:pPr algn="r">
                <a:defRPr/>
              </a:pPr>
              <a:r>
                <a:rPr kumimoji="0" lang="ja-JP" altLang="en-US" sz="2800" kern="0" dirty="0" smtClean="0">
                  <a:solidFill>
                    <a:prstClr val="black"/>
                  </a:solidFill>
                </a:rPr>
                <a:t>コラーゲン</a:t>
              </a:r>
              <a:r>
                <a:rPr kumimoji="0" lang="ja-JP" altLang="en-US" sz="2800" kern="0" dirty="0">
                  <a:solidFill>
                    <a:prstClr val="black"/>
                  </a:solidFill>
                </a:rPr>
                <a:t>配向</a:t>
              </a:r>
            </a:p>
          </p:txBody>
        </p:sp>
        <p:sp>
          <p:nvSpPr>
            <p:cNvPr id="19" name="右中かっこ 18"/>
            <p:cNvSpPr/>
            <p:nvPr/>
          </p:nvSpPr>
          <p:spPr>
            <a:xfrm>
              <a:off x="7853694" y="4138925"/>
              <a:ext cx="141874" cy="923834"/>
            </a:xfrm>
            <a:prstGeom prst="rightBrac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970797" y="4324094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0" lang="ja-JP" altLang="en-US" sz="2800" kern="0" dirty="0">
                  <a:solidFill>
                    <a:prstClr val="black"/>
                  </a:solidFill>
                </a:rPr>
                <a:t>に依存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4853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1220" y="1407078"/>
            <a:ext cx="3494676" cy="9541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従来の</a:t>
            </a:r>
            <a:r>
              <a:rPr lang="en-US" altLang="ja-JP" sz="2800" dirty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SH</a:t>
            </a:r>
            <a:r>
              <a:rPr lang="ja-JP" altLang="en-US" sz="2800" dirty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偏光顕微鏡＠コラーゲン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" y="5496050"/>
            <a:ext cx="9093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prstClr val="black"/>
                </a:solidFill>
              </a:rPr>
              <a:t>入射レーザー光の偏光方向を回転させて</a:t>
            </a:r>
            <a:r>
              <a:rPr lang="en-US" altLang="ja-JP" sz="2800" dirty="0">
                <a:solidFill>
                  <a:prstClr val="black"/>
                </a:solidFill>
              </a:rPr>
              <a:t>SHG</a:t>
            </a:r>
            <a:r>
              <a:rPr lang="ja-JP" altLang="en-US" sz="2800" dirty="0">
                <a:solidFill>
                  <a:prstClr val="black"/>
                </a:solidFill>
              </a:rPr>
              <a:t>光強度を取得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13885" y="6009246"/>
            <a:ext cx="591021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コラーゲン配向の定量評価が可能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1" y="2516066"/>
            <a:ext cx="4118267" cy="29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40" y="1555629"/>
            <a:ext cx="4206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グループ化 15"/>
          <p:cNvGrpSpPr/>
          <p:nvPr/>
        </p:nvGrpSpPr>
        <p:grpSpPr>
          <a:xfrm>
            <a:off x="4573650" y="3671082"/>
            <a:ext cx="4337664" cy="1663417"/>
            <a:chOff x="4874178" y="3468766"/>
            <a:chExt cx="4337664" cy="1663417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4874178" y="3468766"/>
              <a:ext cx="2591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altLang="ja-JP" sz="2800" kern="0" dirty="0">
                  <a:solidFill>
                    <a:prstClr val="black"/>
                  </a:solidFill>
                </a:rPr>
                <a:t>SHG</a:t>
              </a:r>
              <a:r>
                <a:rPr kumimoji="0" lang="ja-JP" altLang="en-US" sz="2800" kern="0" dirty="0">
                  <a:solidFill>
                    <a:prstClr val="black"/>
                  </a:solidFill>
                </a:rPr>
                <a:t>発生効率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896918" y="4108651"/>
              <a:ext cx="35675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ja-JP" altLang="en-US" sz="2800" kern="0" dirty="0">
                  <a:solidFill>
                    <a:prstClr val="black"/>
                  </a:solidFill>
                </a:rPr>
                <a:t>入射レーザー偏光</a:t>
              </a:r>
              <a:endParaRPr kumimoji="0" lang="en-US" altLang="ja-JP" sz="2800" kern="0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kumimoji="0" lang="ja-JP" altLang="en-US" sz="2800" kern="0" dirty="0">
                  <a:solidFill>
                    <a:prstClr val="black"/>
                  </a:solidFill>
                </a:rPr>
                <a:t>　コラーゲン配向</a:t>
              </a:r>
            </a:p>
          </p:txBody>
        </p:sp>
        <p:sp>
          <p:nvSpPr>
            <p:cNvPr id="19" name="右中かっこ 18"/>
            <p:cNvSpPr/>
            <p:nvPr/>
          </p:nvSpPr>
          <p:spPr>
            <a:xfrm>
              <a:off x="7782757" y="4138924"/>
              <a:ext cx="141874" cy="993259"/>
            </a:xfrm>
            <a:prstGeom prst="rightBrac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970797" y="4324094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0" lang="ja-JP" altLang="en-US" sz="2800" kern="0" dirty="0">
                  <a:solidFill>
                    <a:prstClr val="black"/>
                  </a:solidFill>
                </a:rPr>
                <a:t>に依存</a:t>
              </a: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66157" y="1237801"/>
            <a:ext cx="891067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入射光の偏光と出射</a:t>
            </a:r>
            <a:r>
              <a:rPr lang="en-US" altLang="ja-JP" sz="32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SH</a:t>
            </a:r>
            <a:r>
              <a:rPr lang="ja-JP" altLang="en-US" sz="32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</a:rPr>
              <a:t>信号の強度のみを観測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" y="1930351"/>
            <a:ext cx="5969518" cy="459721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6241146" y="5174685"/>
                <a:ext cx="2757741" cy="121584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>
                    <a:solidFill>
                      <a:prstClr val="black"/>
                    </a:solidFill>
                  </a:rPr>
                  <a:t>SHG</a:t>
                </a:r>
                <a:r>
                  <a:rPr lang="ja-JP" altLang="en-US" sz="2400" dirty="0">
                    <a:solidFill>
                      <a:prstClr val="black"/>
                    </a:solidFill>
                  </a:rPr>
                  <a:t>偏光異方性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altLang="ja-JP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90</m:t>
                              </m:r>
                            </m:sub>
                          </m:s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90</m:t>
                              </m:r>
                            </m:sub>
                          </m:s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146" y="5174685"/>
                <a:ext cx="2757741" cy="1215846"/>
              </a:xfrm>
              <a:prstGeom prst="rect">
                <a:avLst/>
              </a:prstGeom>
              <a:blipFill rotWithShape="1">
                <a:blip r:embed="rId5"/>
                <a:stretch>
                  <a:fillRect l="-2838" t="-3902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正方形/長方形 24"/>
          <p:cNvSpPr/>
          <p:nvPr/>
        </p:nvSpPr>
        <p:spPr>
          <a:xfrm>
            <a:off x="4067944" y="6553008"/>
            <a:ext cx="56316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ref)  http://femto.me.tokushima-u.ac.jp/introduction/shg/3-3/paper1.pdf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26" name="タイトル 1"/>
          <p:cNvSpPr>
            <a:spLocks noGrp="1"/>
          </p:cNvSpPr>
          <p:nvPr>
            <p:ph type="title"/>
          </p:nvPr>
        </p:nvSpPr>
        <p:spPr>
          <a:xfrm>
            <a:off x="687450" y="264078"/>
            <a:ext cx="7772400" cy="1143000"/>
          </a:xfrm>
        </p:spPr>
        <p:txBody>
          <a:bodyPr/>
          <a:lstStyle/>
          <a:p>
            <a:r>
              <a:rPr kumimoji="1" lang="ja-JP" altLang="en-US" dirty="0" smtClean="0"/>
              <a:t>従来の</a:t>
            </a:r>
            <a:r>
              <a:rPr kumimoji="1" lang="en-US" altLang="ja-JP" dirty="0" smtClean="0"/>
              <a:t>SHG</a:t>
            </a:r>
            <a:r>
              <a:rPr kumimoji="1" lang="ja-JP" altLang="en-US" dirty="0" smtClean="0"/>
              <a:t>顕微鏡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803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>
            <a:normAutofit/>
          </a:bodyPr>
          <a:lstStyle/>
          <a:p>
            <a:r>
              <a:rPr lang="ja-JP" altLang="en-US" dirty="0"/>
              <a:t>本手法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88870" y="1398091"/>
            <a:ext cx="480361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prstClr val="black"/>
                </a:solidFill>
              </a:rPr>
              <a:t>ストークスベクトルを用いて</a:t>
            </a:r>
            <a:r>
              <a:rPr lang="ja-JP" altLang="en-US" sz="3600" dirty="0" smtClean="0">
                <a:solidFill>
                  <a:prstClr val="black"/>
                </a:solidFill>
              </a:rPr>
              <a:t>出射</a:t>
            </a:r>
            <a:r>
              <a:rPr lang="en-US" altLang="ja-JP" sz="3600" dirty="0" smtClean="0">
                <a:solidFill>
                  <a:prstClr val="black"/>
                </a:solidFill>
              </a:rPr>
              <a:t>SHG</a:t>
            </a:r>
            <a:r>
              <a:rPr lang="ja-JP" altLang="en-US" sz="3600" dirty="0" smtClean="0">
                <a:solidFill>
                  <a:prstClr val="black"/>
                </a:solidFill>
              </a:rPr>
              <a:t>光</a:t>
            </a:r>
            <a:r>
              <a:rPr lang="ja-JP" altLang="en-US" sz="3600" dirty="0">
                <a:solidFill>
                  <a:prstClr val="black"/>
                </a:solidFill>
              </a:rPr>
              <a:t>の</a:t>
            </a:r>
            <a:r>
              <a:rPr lang="ja-JP" altLang="en-U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偏光状態</a:t>
            </a:r>
            <a:r>
              <a:rPr lang="ja-JP" altLang="en-US" sz="3600" dirty="0">
                <a:solidFill>
                  <a:prstClr val="black"/>
                </a:solidFill>
              </a:rPr>
              <a:t>を</a:t>
            </a:r>
            <a:r>
              <a:rPr lang="ja-JP" altLang="en-US" sz="3600" dirty="0" smtClean="0">
                <a:solidFill>
                  <a:prstClr val="black"/>
                </a:solidFill>
              </a:rPr>
              <a:t>解析</a:t>
            </a:r>
            <a:endParaRPr lang="en-US" altLang="ja-JP" sz="3600" dirty="0" smtClean="0">
              <a:solidFill>
                <a:prstClr val="black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3456574" y="1673490"/>
            <a:ext cx="648072" cy="6495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0987" y="4581128"/>
            <a:ext cx="8802026" cy="20621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①入射光の偏光状態を回転させる必要がない</a:t>
            </a:r>
            <a:endParaRPr kumimoji="1" lang="en-US" altLang="ja-JP" sz="3200" dirty="0" smtClean="0"/>
          </a:p>
          <a:p>
            <a:endParaRPr lang="en-US" altLang="ja-JP" sz="3200" dirty="0" smtClean="0"/>
          </a:p>
          <a:p>
            <a:r>
              <a:rPr lang="ja-JP" altLang="en-US" sz="3200" dirty="0" smtClean="0"/>
              <a:t>②サンプル中のコラーゲンの複屈折特性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en-US" altLang="ja-JP" sz="3200" dirty="0" smtClean="0"/>
              <a:t>(DOP,DOLP,DOCP,</a:t>
            </a:r>
            <a:r>
              <a:rPr lang="ja-JP" altLang="en-US" sz="3200" dirty="0" smtClean="0"/>
              <a:t> 偏光異方性</a:t>
            </a:r>
            <a:r>
              <a:rPr lang="en-US" altLang="ja-JP" sz="3200" dirty="0" smtClean="0"/>
              <a:t>)</a:t>
            </a:r>
            <a:r>
              <a:rPr lang="ja-JP" altLang="en-US" sz="3200" dirty="0" smtClean="0"/>
              <a:t>を解析できる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8423" y="3135760"/>
            <a:ext cx="4875617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組織や結晶中の不純物や分子の配向を詳細に解析できる</a:t>
            </a:r>
            <a:endParaRPr kumimoji="1" lang="en-US" altLang="ja-JP" sz="2800" dirty="0" smtClean="0"/>
          </a:p>
          <a:p>
            <a:pPr algn="r"/>
            <a:r>
              <a:rPr lang="ja-JP" altLang="en-US" sz="2400" dirty="0" smtClean="0"/>
              <a:t>（コラーゲンやミオシン等）</a:t>
            </a:r>
            <a:endParaRPr kumimoji="1" lang="ja-JP" altLang="en-US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90454" y="1459647"/>
            <a:ext cx="3347864" cy="1077218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ja-JP" sz="32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SHG</a:t>
            </a:r>
            <a:r>
              <a:rPr lang="ja-JP" altLang="en-US" sz="32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偏光分解</a:t>
            </a:r>
            <a:endParaRPr lang="en-US" altLang="ja-JP" sz="3200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  <a:p>
            <a:pPr algn="ctr"/>
            <a:r>
              <a:rPr lang="ja-JP" altLang="en-US" sz="32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顕微鏡</a:t>
            </a:r>
            <a:r>
              <a:rPr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＋</a:t>
            </a:r>
            <a:r>
              <a:rPr lang="en-US" altLang="ja-JP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4chPSA</a:t>
            </a:r>
            <a:endParaRPr lang="ja-JP" altLang="en-US" sz="3200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454" y="3766702"/>
            <a:ext cx="203132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n>
                  <a:solidFill>
                    <a:schemeClr val="tx1"/>
                  </a:solidFill>
                </a:ln>
              </a:rPr>
              <a:t>メリット</a:t>
            </a:r>
            <a:endParaRPr kumimoji="1" lang="ja-JP" altLang="en-US" sz="36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95488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ja-JP" altLang="en-US" dirty="0"/>
              <a:t>ストークスベクトル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818934" y="1230119"/>
                <a:ext cx="6776406" cy="13077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000">
                          <a:solidFill>
                            <a:prstClr val="black"/>
                          </a:solidFill>
                          <a:latin typeface="Cambria Math"/>
                        </a:rPr>
                        <m:t>S</m:t>
                      </m:r>
                      <m:r>
                        <a:rPr lang="en-US" altLang="ja-JP" sz="20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ja-JP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ja-JP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45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−45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𝑅𝐶𝑃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ja-JP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𝐿𝐶𝑃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ja-JP" alt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（平均光強度）</m:t>
                              </m:r>
                            </m:e>
                            <m:e>
                              <m:r>
                                <a:rPr lang="ja-JP" alt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（水平・垂直偏光強度差）</m:t>
                              </m:r>
                            </m:e>
                            <m:e>
                              <m:r>
                                <a:rPr lang="ja-JP" alt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（</m:t>
                              </m:r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45°</m:t>
                              </m:r>
                              <m:r>
                                <a:rPr lang="ja-JP" alt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・</m:t>
                              </m:r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−45°</m:t>
                              </m:r>
                              <m:r>
                                <a:rPr lang="ja-JP" alt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偏光強度差）</m:t>
                              </m:r>
                            </m:e>
                            <m:e>
                              <m:r>
                                <a:rPr lang="ja-JP" alt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（右・左回り円偏光強度差）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ja-JP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34" y="1230119"/>
                <a:ext cx="6776406" cy="13077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04180"/>
            <a:ext cx="7767218" cy="354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220072" y="2537849"/>
                <a:ext cx="3491790" cy="683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 smtClean="0"/>
                  <a:t>完全偏光</a:t>
                </a:r>
                <a14:m>
                  <m:oMath xmlns:m="http://schemas.openxmlformats.org/officeDocument/2006/math">
                    <m:r>
                      <a:rPr kumimoji="1" lang="ja-JP" altLang="en-US" b="0" i="1" smtClean="0">
                        <a:latin typeface="Cambria Math"/>
                      </a:rPr>
                      <m:t>：</m:t>
                    </m:r>
                    <m:sSup>
                      <m:sSup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/>
                      </a:rPr>
                      <m:t>部分</m:t>
                    </m:r>
                  </m:oMath>
                </a14:m>
                <a:r>
                  <a:rPr lang="ja-JP" altLang="en-US" dirty="0" smtClean="0"/>
                  <a:t>偏光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/>
                      </a:rPr>
                      <m:t>：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537849"/>
                <a:ext cx="3491790" cy="683264"/>
              </a:xfrm>
              <a:prstGeom prst="rect">
                <a:avLst/>
              </a:prstGeom>
              <a:blipFill rotWithShape="1">
                <a:blip r:embed="rId4"/>
                <a:stretch>
                  <a:fillRect l="-1396" t="-3571" b="-116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433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6966" y="32138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ストークスベクトル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600" dirty="0" smtClean="0"/>
              <a:t>（電場の式による偏光</a:t>
            </a:r>
            <a:r>
              <a:rPr lang="ja-JP" altLang="en-US" sz="3600" dirty="0"/>
              <a:t>強度</a:t>
            </a:r>
            <a:r>
              <a:rPr lang="ja-JP" altLang="en-US" sz="3600" dirty="0" smtClean="0"/>
              <a:t>の表し方）</a:t>
            </a:r>
            <a:endParaRPr kumimoji="1" lang="ja-JP" altLang="en-US" sz="3600" dirty="0"/>
          </a:p>
        </p:txBody>
      </p:sp>
      <p:grpSp>
        <p:nvGrpSpPr>
          <p:cNvPr id="65" name="グループ化 64"/>
          <p:cNvGrpSpPr/>
          <p:nvPr/>
        </p:nvGrpSpPr>
        <p:grpSpPr>
          <a:xfrm>
            <a:off x="0" y="1505451"/>
            <a:ext cx="3453434" cy="3212028"/>
            <a:chOff x="234206" y="1227520"/>
            <a:chExt cx="2812617" cy="2616006"/>
          </a:xfrm>
        </p:grpSpPr>
        <p:grpSp>
          <p:nvGrpSpPr>
            <p:cNvPr id="57" name="グループ化 56"/>
            <p:cNvGrpSpPr/>
            <p:nvPr/>
          </p:nvGrpSpPr>
          <p:grpSpPr>
            <a:xfrm>
              <a:off x="234206" y="1227520"/>
              <a:ext cx="2706736" cy="2616006"/>
              <a:chOff x="716730" y="1223643"/>
              <a:chExt cx="2706736" cy="2616006"/>
            </a:xfrm>
          </p:grpSpPr>
          <p:sp>
            <p:nvSpPr>
              <p:cNvPr id="26" name="円弧 25"/>
              <p:cNvSpPr/>
              <p:nvPr/>
            </p:nvSpPr>
            <p:spPr>
              <a:xfrm>
                <a:off x="2060327" y="2430847"/>
                <a:ext cx="216024" cy="36933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6" name="グループ化 55"/>
              <p:cNvGrpSpPr/>
              <p:nvPr/>
            </p:nvGrpSpPr>
            <p:grpSpPr>
              <a:xfrm>
                <a:off x="716730" y="1223643"/>
                <a:ext cx="2706736" cy="2616006"/>
                <a:chOff x="541648" y="1337886"/>
                <a:chExt cx="2706736" cy="2616006"/>
              </a:xfrm>
            </p:grpSpPr>
            <p:cxnSp>
              <p:nvCxnSpPr>
                <p:cNvPr id="6" name="直線矢印コネクタ 5"/>
                <p:cNvCxnSpPr/>
                <p:nvPr/>
              </p:nvCxnSpPr>
              <p:spPr>
                <a:xfrm flipV="1">
                  <a:off x="1720752" y="1505620"/>
                  <a:ext cx="0" cy="24482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線矢印コネクタ 6"/>
                <p:cNvCxnSpPr/>
                <p:nvPr/>
              </p:nvCxnSpPr>
              <p:spPr>
                <a:xfrm>
                  <a:off x="541648" y="2729756"/>
                  <a:ext cx="24440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1412492" y="1337886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Y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2943492" y="2545090"/>
                  <a:ext cx="304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X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8" name="直線矢印コネクタ 17"/>
                <p:cNvCxnSpPr/>
                <p:nvPr/>
              </p:nvCxnSpPr>
              <p:spPr>
                <a:xfrm flipV="1">
                  <a:off x="827584" y="2204864"/>
                  <a:ext cx="1800200" cy="10081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2070098" y="2415570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θ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29" name="直線矢印コネクタ 28"/>
                <p:cNvCxnSpPr/>
                <p:nvPr/>
              </p:nvCxnSpPr>
              <p:spPr>
                <a:xfrm>
                  <a:off x="1709368" y="1916832"/>
                  <a:ext cx="0" cy="1656184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矢印コネクタ 31"/>
                <p:cNvCxnSpPr/>
                <p:nvPr/>
              </p:nvCxnSpPr>
              <p:spPr>
                <a:xfrm flipH="1">
                  <a:off x="909726" y="2716312"/>
                  <a:ext cx="1558104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/>
                <p:cNvCxnSpPr/>
                <p:nvPr/>
              </p:nvCxnSpPr>
              <p:spPr>
                <a:xfrm>
                  <a:off x="1709368" y="1916832"/>
                  <a:ext cx="342352" cy="61481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/>
                <p:cNvCxnSpPr/>
                <p:nvPr/>
              </p:nvCxnSpPr>
              <p:spPr>
                <a:xfrm flipH="1" flipV="1">
                  <a:off x="2270186" y="2402024"/>
                  <a:ext cx="197644" cy="32773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557329" y="1610835"/>
                  <a:ext cx="824007" cy="3912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d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テキスト ボックス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329" y="1610835"/>
                  <a:ext cx="824007" cy="39126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1793827" y="2758742"/>
                  <a:ext cx="816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d>
                      </m:oMath>
                    </m:oMathPara>
                  </a14:m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3827" y="2758742"/>
                  <a:ext cx="81637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テキスト ボックス 63"/>
            <p:cNvSpPr txBox="1"/>
            <p:nvPr/>
          </p:nvSpPr>
          <p:spPr>
            <a:xfrm>
              <a:off x="2320342" y="1817430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</a:rPr>
                <a:t>E(</a:t>
              </a:r>
              <a:r>
                <a:rPr lang="en-US" altLang="ja-JP" dirty="0" err="1">
                  <a:solidFill>
                    <a:prstClr val="black"/>
                  </a:solidFill>
                </a:rPr>
                <a:t>Z,θ</a:t>
              </a:r>
              <a:r>
                <a:rPr lang="en-US" altLang="ja-JP" dirty="0">
                  <a:solidFill>
                    <a:prstClr val="black"/>
                  </a:solidFill>
                </a:rPr>
                <a:t>)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/>
              <p:cNvSpPr txBox="1"/>
              <p:nvPr/>
            </p:nvSpPr>
            <p:spPr>
              <a:xfrm>
                <a:off x="3351662" y="1764519"/>
                <a:ext cx="5760640" cy="1418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dirty="0">
                    <a:solidFill>
                      <a:prstClr val="black"/>
                    </a:solidFill>
                  </a:rPr>
                  <a:t>素性の分からないある位置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Z</a:t>
                </a:r>
                <a:r>
                  <a:rPr lang="ja-JP" altLang="en-US" sz="2800" dirty="0" smtClean="0">
                    <a:solidFill>
                      <a:prstClr val="black"/>
                    </a:solidFill>
                  </a:rPr>
                  <a:t>での 電場</a:t>
                </a:r>
                <a:r>
                  <a:rPr lang="ja-JP" altLang="en-US" sz="2800" dirty="0">
                    <a:solidFill>
                      <a:prstClr val="black"/>
                    </a:solidFill>
                  </a:rPr>
                  <a:t>成分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altLang="ja-JP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ja-JP" altLang="en-US" sz="2800" dirty="0" smtClean="0">
                    <a:solidFill>
                      <a:prstClr val="black"/>
                    </a:solidFill>
                  </a:rPr>
                  <a:t>を複素表示を用いて以下</a:t>
                </a:r>
                <a:r>
                  <a:rPr lang="ja-JP" altLang="en-US" sz="2800" dirty="0">
                    <a:solidFill>
                      <a:prstClr val="black"/>
                    </a:solidFill>
                  </a:rPr>
                  <a:t>の式で表す</a:t>
                </a:r>
                <a:r>
                  <a:rPr lang="ja-JP" altLang="en-US" sz="2800" dirty="0" smtClean="0">
                    <a:solidFill>
                      <a:prstClr val="black"/>
                    </a:solidFill>
                  </a:rPr>
                  <a:t>．</a:t>
                </a:r>
                <a:r>
                  <a:rPr lang="ja-JP" altLang="en-US" sz="2400" dirty="0">
                    <a:solidFill>
                      <a:prstClr val="black"/>
                    </a:solidFill>
                  </a:rPr>
                  <a:t>　　　　　</a:t>
                </a:r>
                <a:endParaRPr lang="en-US" altLang="ja-JP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テキスト ボックス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662" y="1764519"/>
                <a:ext cx="5760640" cy="1418978"/>
              </a:xfrm>
              <a:prstGeom prst="rect">
                <a:avLst/>
              </a:prstGeom>
              <a:blipFill rotWithShape="1">
                <a:blip r:embed="rId4"/>
                <a:stretch>
                  <a:fillRect l="-2222" t="-5579" b="-103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/>
              <p:nvPr/>
            </p:nvSpPr>
            <p:spPr>
              <a:xfrm>
                <a:off x="6477411" y="4355357"/>
                <a:ext cx="2606291" cy="973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ja-JP" sz="16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ja-JP" altLang="en-US" sz="1600" dirty="0">
                    <a:solidFill>
                      <a:prstClr val="black"/>
                    </a:solidFill>
                  </a:rPr>
                  <a:t>：最大の電場</a:t>
                </a:r>
                <a:endParaRPr lang="en-US" altLang="ja-JP" sz="1600" dirty="0">
                  <a:solidFill>
                    <a:prstClr val="black"/>
                  </a:solidFill>
                </a:endParaRPr>
              </a:p>
              <a:p>
                <a:r>
                  <a:rPr lang="en-US" altLang="ja-JP" sz="1600" dirty="0">
                    <a:solidFill>
                      <a:prstClr val="black"/>
                    </a:solidFill>
                  </a:rPr>
                  <a:t>k</a:t>
                </a:r>
                <a:r>
                  <a:rPr lang="ja-JP" altLang="en-US" sz="1600" dirty="0">
                    <a:solidFill>
                      <a:prstClr val="black"/>
                    </a:solidFill>
                  </a:rPr>
                  <a:t>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ja-JP" alt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ja-JP" alt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𝜆</m:t>
                        </m:r>
                      </m:den>
                    </m:f>
                  </m:oMath>
                </a14:m>
                <a:r>
                  <a:rPr lang="ja-JP" altLang="en-US" sz="1600" dirty="0">
                    <a:solidFill>
                      <a:prstClr val="black"/>
                    </a:solidFill>
                  </a:rPr>
                  <a:t> （波数）</a:t>
                </a:r>
                <a:endParaRPr lang="en-US" altLang="ja-JP" sz="1600" dirty="0">
                  <a:solidFill>
                    <a:prstClr val="black"/>
                  </a:solidFill>
                </a:endParaRPr>
              </a:p>
              <a:p>
                <a:r>
                  <a:rPr lang="en-US" altLang="ja-JP" sz="1600" dirty="0">
                    <a:solidFill>
                      <a:prstClr val="black"/>
                    </a:solidFill>
                  </a:rPr>
                  <a:t>φ</a:t>
                </a:r>
                <a:r>
                  <a:rPr lang="ja-JP" altLang="en-US" sz="1600" dirty="0">
                    <a:solidFill>
                      <a:prstClr val="black"/>
                    </a:solidFill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ja-JP" altLang="en-US" sz="1600" i="1">
                        <a:solidFill>
                          <a:prstClr val="black"/>
                        </a:solidFill>
                        <a:latin typeface="Cambria Math"/>
                      </a:rPr>
                      <m:t>に対する</m:t>
                    </m:r>
                    <m:sSub>
                      <m:sSubPr>
                        <m:ctrlP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ja-JP" altLang="en-US" sz="1600" dirty="0">
                    <a:solidFill>
                      <a:prstClr val="black"/>
                    </a:solidFill>
                  </a:rPr>
                  <a:t>の位相差</a:t>
                </a:r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411" y="4355357"/>
                <a:ext cx="2606291" cy="973280"/>
              </a:xfrm>
              <a:prstGeom prst="rect">
                <a:avLst/>
              </a:prstGeom>
              <a:blipFill rotWithShape="1">
                <a:blip r:embed="rId5"/>
                <a:stretch>
                  <a:fillRect l="-1405" t="-3125" r="-937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左中かっこ 67"/>
          <p:cNvSpPr/>
          <p:nvPr/>
        </p:nvSpPr>
        <p:spPr>
          <a:xfrm>
            <a:off x="6372200" y="4431497"/>
            <a:ext cx="144016" cy="821001"/>
          </a:xfrm>
          <a:prstGeom prst="leftBrac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463704" y="3344974"/>
                <a:ext cx="4572000" cy="9880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ja-JP" alt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func>
                      <m:func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𝑖𝑘𝑍</m:t>
                            </m:r>
                          </m:e>
                        </m:d>
                      </m:e>
                    </m:func>
                  </m:oMath>
                </a14:m>
                <a:endParaRPr lang="en-US" altLang="ja-JP" sz="2800" i="1" dirty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sz="2800">
                          <a:solidFill>
                            <a:prstClr val="black"/>
                          </a:solidFill>
                          <a:latin typeface="Cambria Math"/>
                        </a:rPr>
                        <m:t>exp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⁡(−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𝑖𝑘𝑍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𝑖</m:t>
                      </m:r>
                      <m:r>
                        <a:rPr lang="ja-JP" alt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704" y="3344974"/>
                <a:ext cx="4572000" cy="9880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02083" y="5517232"/>
                <a:ext cx="8339835" cy="1022075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  <m:func>
                        <m:func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ja-JP" alt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𝑍</m:t>
                          </m:r>
                        </m:e>
                      </m:d>
                      <m:func>
                        <m:func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ja-JP" alt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altLang="ja-JP" sz="28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func>
                        <m:func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𝑖𝑘𝑍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ja-JP" alt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sz="2800">
                          <a:solidFill>
                            <a:prstClr val="black"/>
                          </a:solidFill>
                          <a:latin typeface="Cambria Math"/>
                        </a:rPr>
                        <m:t>exp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⁡(−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𝑖𝑘𝑍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𝑖</m:t>
                      </m:r>
                      <m:r>
                        <a:rPr lang="ja-JP" alt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ja-JP" alt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83" y="5517232"/>
                <a:ext cx="8339835" cy="10220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614306" y="4886166"/>
            <a:ext cx="393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角度</a:t>
            </a:r>
            <a:r>
              <a:rPr lang="en-US" altLang="ja-JP" sz="2800" dirty="0" smtClean="0">
                <a:solidFill>
                  <a:prstClr val="black"/>
                </a:solidFill>
              </a:rPr>
              <a:t>θ</a:t>
            </a:r>
            <a:r>
              <a:rPr lang="ja-JP" altLang="en-US" sz="2800" dirty="0" smtClean="0">
                <a:solidFill>
                  <a:prstClr val="black"/>
                </a:solidFill>
              </a:rPr>
              <a:t>の電場成分</a:t>
            </a:r>
            <a:r>
              <a:rPr lang="en-US" altLang="ja-JP" sz="2800" dirty="0" smtClean="0">
                <a:solidFill>
                  <a:prstClr val="black"/>
                </a:solidFill>
              </a:rPr>
              <a:t>E(θ)</a:t>
            </a:r>
            <a:r>
              <a:rPr lang="ja-JP" altLang="en-US" sz="2800" dirty="0" smtClean="0">
                <a:solidFill>
                  <a:prstClr val="black"/>
                </a:solidFill>
              </a:rPr>
              <a:t>は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30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6966" y="32138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ストークスベクトル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600" dirty="0" smtClean="0"/>
              <a:t>（電場の式による偏光</a:t>
            </a:r>
            <a:r>
              <a:rPr lang="ja-JP" altLang="en-US" sz="3600" dirty="0"/>
              <a:t>強度</a:t>
            </a:r>
            <a:r>
              <a:rPr lang="ja-JP" altLang="en-US" sz="3600" dirty="0" smtClean="0"/>
              <a:t>の表し方）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/>
              <p:cNvSpPr/>
              <p:nvPr/>
            </p:nvSpPr>
            <p:spPr>
              <a:xfrm>
                <a:off x="3487806" y="1657845"/>
                <a:ext cx="5076056" cy="988091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altLang="ja-JP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func>
                        <m:func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𝑖𝑘𝑍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ja-JP" alt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altLang="ja-JP" sz="28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sz="2800">
                          <a:solidFill>
                            <a:prstClr val="black"/>
                          </a:solidFill>
                          <a:latin typeface="Cambria Math"/>
                        </a:rPr>
                        <m:t>exp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⁡(−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𝑖𝑘𝑍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𝑖</m:t>
                      </m:r>
                      <m:r>
                        <a:rPr lang="ja-JP" alt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altLang="ja-JP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ja-JP" alt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正方形/長方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806" y="1657845"/>
                <a:ext cx="5076056" cy="9880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533685" y="2824269"/>
                <a:ext cx="6065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dirty="0" smtClean="0"/>
                  <a:t>上式より，</a:t>
                </a:r>
                <a:r>
                  <a:rPr lang="en-US" altLang="ja-JP" sz="2800" i="1" dirty="0" smtClean="0"/>
                  <a:t>θ</a:t>
                </a:r>
                <a:r>
                  <a:rPr lang="ja-JP" altLang="en-US" sz="2800" dirty="0" smtClean="0"/>
                  <a:t>方向の強度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kumimoji="1" lang="ja-JP" altLang="en-US" sz="2800" dirty="0" smtClean="0"/>
                  <a:t>を求める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85" y="2824269"/>
                <a:ext cx="606544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111" t="-15116" r="-503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92962" y="3347489"/>
                <a:ext cx="8694712" cy="94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𝑍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𝐸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  <m:func>
                            <m:func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𝑍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)</m:t>
                          </m:r>
                          <m:func>
                            <m:func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kumimoji="1" lang="en-US" altLang="ja-JP" sz="2400" b="0" dirty="0" smtClean="0"/>
              </a:p>
              <a:p>
                <a:pPr algn="r"/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𝑍</m:t>
                                </m:r>
                              </m:e>
                            </m:d>
                          </m:e>
                        </m:acc>
                        <m:func>
                          <m:func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  <m:r>
                          <a:rPr lang="en-US" altLang="ja-JP" sz="2400" i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𝑍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)</m:t>
                            </m:r>
                          </m:e>
                        </m:acc>
                        <m:func>
                          <m:func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US" altLang="ja-JP" sz="2800" dirty="0" smtClean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2" y="3347489"/>
                <a:ext cx="8694712" cy="9470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グループ化 49"/>
          <p:cNvGrpSpPr/>
          <p:nvPr/>
        </p:nvGrpSpPr>
        <p:grpSpPr>
          <a:xfrm>
            <a:off x="-57487" y="850749"/>
            <a:ext cx="2812617" cy="2616006"/>
            <a:chOff x="234206" y="1227520"/>
            <a:chExt cx="2812617" cy="2616006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234206" y="1227520"/>
              <a:ext cx="2706736" cy="2616006"/>
              <a:chOff x="716730" y="1223643"/>
              <a:chExt cx="2706736" cy="2616006"/>
            </a:xfrm>
          </p:grpSpPr>
          <p:sp>
            <p:nvSpPr>
              <p:cNvPr id="55" name="円弧 54"/>
              <p:cNvSpPr/>
              <p:nvPr/>
            </p:nvSpPr>
            <p:spPr>
              <a:xfrm>
                <a:off x="2060327" y="2430847"/>
                <a:ext cx="216024" cy="36933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0" name="グループ化 59"/>
              <p:cNvGrpSpPr/>
              <p:nvPr/>
            </p:nvGrpSpPr>
            <p:grpSpPr>
              <a:xfrm>
                <a:off x="716730" y="1223643"/>
                <a:ext cx="2706736" cy="2616006"/>
                <a:chOff x="541648" y="1337886"/>
                <a:chExt cx="2706736" cy="2616006"/>
              </a:xfrm>
            </p:grpSpPr>
            <p:cxnSp>
              <p:nvCxnSpPr>
                <p:cNvPr id="61" name="直線矢印コネクタ 60"/>
                <p:cNvCxnSpPr/>
                <p:nvPr/>
              </p:nvCxnSpPr>
              <p:spPr>
                <a:xfrm flipV="1">
                  <a:off x="1720752" y="1505620"/>
                  <a:ext cx="0" cy="24482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矢印コネクタ 61"/>
                <p:cNvCxnSpPr/>
                <p:nvPr/>
              </p:nvCxnSpPr>
              <p:spPr>
                <a:xfrm>
                  <a:off x="541648" y="2729756"/>
                  <a:ext cx="24440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1412492" y="1337886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Y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テキスト ボックス 69"/>
                <p:cNvSpPr txBox="1"/>
                <p:nvPr/>
              </p:nvSpPr>
              <p:spPr>
                <a:xfrm>
                  <a:off x="2943492" y="2545090"/>
                  <a:ext cx="304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X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72" name="直線矢印コネクタ 71"/>
                <p:cNvCxnSpPr/>
                <p:nvPr/>
              </p:nvCxnSpPr>
              <p:spPr>
                <a:xfrm flipV="1">
                  <a:off x="827584" y="2204864"/>
                  <a:ext cx="1800200" cy="10081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テキスト ボックス 72"/>
                <p:cNvSpPr txBox="1"/>
                <p:nvPr/>
              </p:nvSpPr>
              <p:spPr>
                <a:xfrm>
                  <a:off x="2070098" y="2415570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θ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74" name="直線矢印コネクタ 73"/>
                <p:cNvCxnSpPr/>
                <p:nvPr/>
              </p:nvCxnSpPr>
              <p:spPr>
                <a:xfrm>
                  <a:off x="1709368" y="1916832"/>
                  <a:ext cx="0" cy="1656184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矢印コネクタ 74"/>
                <p:cNvCxnSpPr/>
                <p:nvPr/>
              </p:nvCxnSpPr>
              <p:spPr>
                <a:xfrm flipH="1">
                  <a:off x="909726" y="2716312"/>
                  <a:ext cx="1558104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>
                  <a:off x="1709368" y="1916832"/>
                  <a:ext cx="342352" cy="61481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/>
                <p:nvPr/>
              </p:nvCxnSpPr>
              <p:spPr>
                <a:xfrm flipH="1" flipV="1">
                  <a:off x="2270186" y="2402024"/>
                  <a:ext cx="197644" cy="32773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557329" y="1610835"/>
                  <a:ext cx="824007" cy="3912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d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329" y="1610835"/>
                  <a:ext cx="824007" cy="39126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1793827" y="2758742"/>
                  <a:ext cx="816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d>
                      </m:oMath>
                    </m:oMathPara>
                  </a14:m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3827" y="2758742"/>
                  <a:ext cx="81637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テキスト ボックス 53"/>
            <p:cNvSpPr txBox="1"/>
            <p:nvPr/>
          </p:nvSpPr>
          <p:spPr>
            <a:xfrm>
              <a:off x="2320342" y="1817430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</a:rPr>
                <a:t>E(</a:t>
              </a:r>
              <a:r>
                <a:rPr lang="en-US" altLang="ja-JP" dirty="0" err="1">
                  <a:solidFill>
                    <a:prstClr val="black"/>
                  </a:solidFill>
                </a:rPr>
                <a:t>Z,θ</a:t>
              </a:r>
              <a:r>
                <a:rPr lang="en-US" altLang="ja-JP" dirty="0">
                  <a:solidFill>
                    <a:prstClr val="black"/>
                  </a:solidFill>
                </a:rPr>
                <a:t>)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92962" y="4086031"/>
                <a:ext cx="8694712" cy="1020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/>
                      </a:rPr>
                      <m:t>　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𝑍</m:t>
                            </m:r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𝑍</m:t>
                            </m:r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</m:oMath>
                </a14:m>
                <a:endParaRPr lang="en-US" altLang="ja-JP" sz="240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acc>
                          <m: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d>
                            </m:e>
                          </m:acc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𝑍</m:t>
                          </m:r>
                          <m: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func>
                        <m:funcPr>
                          <m:ctrlP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altLang="ja-JP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2" y="4086031"/>
                <a:ext cx="8694712" cy="10209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92962" y="5106952"/>
                <a:ext cx="9084574" cy="523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ja-JP" alt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　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ja-JP" sz="2400">
                        <a:solidFill>
                          <a:srgbClr val="000000"/>
                        </a:solidFill>
                        <a:latin typeface="Cambria Math"/>
                      </a:rPr>
                      <m:t>sin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/>
                      </a:rPr>
                      <m:t>𝜃</m:t>
                    </m:r>
                    <m:r>
                      <m:rPr>
                        <m:sty m:val="p"/>
                      </m:rPr>
                      <a:rPr lang="en-US" altLang="ja-JP" sz="2400">
                        <a:solidFill>
                          <a:srgbClr val="000000"/>
                        </a:solidFill>
                        <a:latin typeface="Cambria Math"/>
                      </a:rPr>
                      <m:t>cos</m:t>
                    </m:r>
                    <m:r>
                      <a:rPr lang="el-GR" altLang="ja-JP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endParaRPr lang="en-US" altLang="ja-JP" sz="24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2" y="5106952"/>
                <a:ext cx="9084574" cy="523157"/>
              </a:xfrm>
              <a:prstGeom prst="rect">
                <a:avLst/>
              </a:prstGeom>
              <a:blipFill rotWithShape="1">
                <a:blip r:embed="rId8"/>
                <a:stretch>
                  <a:fillRect t="-2326" b="-209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545096" y="5630109"/>
                <a:ext cx="8053808" cy="86440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ja-JP" altLang="en-US" sz="2400" b="0" i="1" smtClean="0">
                          <a:latin typeface="Cambria Math"/>
                        </a:rPr>
                        <m:t>　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ja-JP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 i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ja-JP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ja-JP" sz="2400">
                          <a:solidFill>
                            <a:srgbClr val="000000"/>
                          </a:solidFill>
                          <a:latin typeface="Cambria Math"/>
                        </a:rPr>
                        <m:t>sin</m:t>
                      </m:r>
                      <m:r>
                        <a:rPr lang="en-US" altLang="ja-JP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ja-JP" sz="2400" i="1">
                          <a:solidFill>
                            <a:srgbClr val="000000"/>
                          </a:solidFill>
                          <a:latin typeface="Cambria Math"/>
                        </a:rPr>
                        <m:t>𝜃</m:t>
                      </m:r>
                      <m:r>
                        <m:rPr>
                          <m:sty m:val="p"/>
                        </m:rPr>
                        <a:rPr lang="en-US" altLang="ja-JP" sz="2400">
                          <a:solidFill>
                            <a:srgbClr val="000000"/>
                          </a:solidFill>
                          <a:latin typeface="Cambria Math"/>
                        </a:rPr>
                        <m:t>cos</m:t>
                      </m:r>
                      <m:r>
                        <a:rPr lang="el-GR" altLang="ja-JP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en-US" altLang="ja-JP" sz="24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96" y="5630109"/>
                <a:ext cx="8053808" cy="8644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860985" y="6494513"/>
                <a:ext cx="32830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kumimoji="1" lang="ja-JP" alt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kumimoji="1" lang="ja-JP" altLang="en-US" sz="2000" dirty="0" smtClean="0"/>
                  <a:t>は</a:t>
                </a:r>
                <a14:m>
                  <m:oMath xmlns:m="http://schemas.openxmlformats.org/officeDocument/2006/math">
                    <m:r>
                      <a:rPr kumimoji="1" lang="en-US" altLang="ja-JP" sz="2000" b="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kumimoji="1" lang="ja-JP" altLang="en-US" sz="2000" dirty="0" smtClean="0"/>
                  <a:t>の共役複素数とする</a:t>
                </a:r>
                <a:r>
                  <a:rPr kumimoji="1" lang="en-US" altLang="ja-JP" sz="2000" dirty="0" smtClean="0"/>
                  <a:t>)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985" y="6494513"/>
                <a:ext cx="3283015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742" t="-10606" r="-1484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708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49937" y="1081068"/>
            <a:ext cx="2812617" cy="2616006"/>
            <a:chOff x="234206" y="1227520"/>
            <a:chExt cx="2812617" cy="2616006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34206" y="1227520"/>
              <a:ext cx="2706736" cy="2616006"/>
              <a:chOff x="716730" y="1223643"/>
              <a:chExt cx="2706736" cy="2616006"/>
            </a:xfrm>
          </p:grpSpPr>
          <p:sp>
            <p:nvSpPr>
              <p:cNvPr id="10" name="円弧 9"/>
              <p:cNvSpPr/>
              <p:nvPr/>
            </p:nvSpPr>
            <p:spPr>
              <a:xfrm>
                <a:off x="2060327" y="2430847"/>
                <a:ext cx="216024" cy="36933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1" name="グループ化 10"/>
              <p:cNvGrpSpPr/>
              <p:nvPr/>
            </p:nvGrpSpPr>
            <p:grpSpPr>
              <a:xfrm>
                <a:off x="716730" y="1223643"/>
                <a:ext cx="2706736" cy="2616006"/>
                <a:chOff x="541648" y="1337886"/>
                <a:chExt cx="2706736" cy="2616006"/>
              </a:xfrm>
            </p:grpSpPr>
            <p:cxnSp>
              <p:nvCxnSpPr>
                <p:cNvPr id="12" name="直線矢印コネクタ 11"/>
                <p:cNvCxnSpPr/>
                <p:nvPr/>
              </p:nvCxnSpPr>
              <p:spPr>
                <a:xfrm flipV="1">
                  <a:off x="1720752" y="1505620"/>
                  <a:ext cx="0" cy="244827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矢印コネクタ 12"/>
                <p:cNvCxnSpPr/>
                <p:nvPr/>
              </p:nvCxnSpPr>
              <p:spPr>
                <a:xfrm>
                  <a:off x="541648" y="2729756"/>
                  <a:ext cx="24440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1412492" y="1337886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Y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2943492" y="2545090"/>
                  <a:ext cx="304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X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6" name="直線矢印コネクタ 15"/>
                <p:cNvCxnSpPr/>
                <p:nvPr/>
              </p:nvCxnSpPr>
              <p:spPr>
                <a:xfrm flipV="1">
                  <a:off x="827584" y="2204864"/>
                  <a:ext cx="1800200" cy="10081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2070098" y="2415570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prstClr val="black"/>
                      </a:solidFill>
                    </a:rPr>
                    <a:t>θ</a:t>
                  </a:r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8" name="直線矢印コネクタ 17"/>
                <p:cNvCxnSpPr/>
                <p:nvPr/>
              </p:nvCxnSpPr>
              <p:spPr>
                <a:xfrm>
                  <a:off x="1709368" y="1916832"/>
                  <a:ext cx="0" cy="1656184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矢印コネクタ 18"/>
                <p:cNvCxnSpPr/>
                <p:nvPr/>
              </p:nvCxnSpPr>
              <p:spPr>
                <a:xfrm flipH="1">
                  <a:off x="909726" y="2716312"/>
                  <a:ext cx="1558104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1709368" y="1916832"/>
                  <a:ext cx="342352" cy="614814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/>
                <p:cNvCxnSpPr/>
                <p:nvPr/>
              </p:nvCxnSpPr>
              <p:spPr>
                <a:xfrm flipH="1" flipV="1">
                  <a:off x="2270186" y="2402024"/>
                  <a:ext cx="197644" cy="32773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557329" y="1610835"/>
                  <a:ext cx="824007" cy="3912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d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329" y="1610835"/>
                  <a:ext cx="824007" cy="39126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1793827" y="2758742"/>
                  <a:ext cx="816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d>
                      </m:oMath>
                    </m:oMathPara>
                  </a14:m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3827" y="2758742"/>
                  <a:ext cx="81637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テキスト ボックス 8"/>
            <p:cNvSpPr txBox="1"/>
            <p:nvPr/>
          </p:nvSpPr>
          <p:spPr>
            <a:xfrm>
              <a:off x="2320342" y="1817430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</a:rPr>
                <a:t>E(</a:t>
              </a:r>
              <a:r>
                <a:rPr lang="en-US" altLang="ja-JP" dirty="0" err="1">
                  <a:solidFill>
                    <a:prstClr val="black"/>
                  </a:solidFill>
                </a:rPr>
                <a:t>Z,θ</a:t>
              </a:r>
              <a:r>
                <a:rPr lang="en-US" altLang="ja-JP" dirty="0">
                  <a:solidFill>
                    <a:prstClr val="black"/>
                  </a:solidFill>
                </a:rPr>
                <a:t>)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2907350" y="1427929"/>
                <a:ext cx="6097122" cy="1693797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dirty="0">
                          <a:solidFill>
                            <a:prstClr val="black"/>
                          </a:solidFill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en-US" altLang="ja-JP" sz="2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altLang="ja-JP" sz="28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θ</m:t>
                          </m:r>
                          <m:r>
                            <a:rPr lang="en-US" altLang="ja-JP" sz="2800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sz="28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</m:oMath>
                  </m:oMathPara>
                </a14:m>
                <a:endParaRPr lang="en-US" altLang="ja-JP" sz="2400" i="1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24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ja-JP" altLang="en-US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func>
                        <m:func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ja-JP" alt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ja-JP" alt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altLang="ja-JP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50" y="1427929"/>
                <a:ext cx="6097122" cy="1693797"/>
              </a:xfrm>
              <a:prstGeom prst="rect">
                <a:avLst/>
              </a:prstGeom>
              <a:blipFill rotWithShape="1">
                <a:blip r:embed="rId4"/>
                <a:stretch>
                  <a:fillRect b="-1056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2604227" y="3276781"/>
            <a:ext cx="22296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θ=0</a:t>
            </a:r>
            <a:r>
              <a:rPr lang="en-US" altLang="ja-JP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°,90°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89475" y="4941168"/>
                <a:ext cx="8784976" cy="1689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solidFill>
                      <a:prstClr val="black"/>
                    </a:solidFill>
                  </a:rPr>
                  <a:t>この二つの和と差を取り，</a:t>
                </a:r>
                <a:endParaRPr lang="en-US" altLang="ja-JP" sz="2400" dirty="0">
                  <a:solidFill>
                    <a:prstClr val="black"/>
                  </a:solidFill>
                </a:endParaRPr>
              </a:p>
              <a:p>
                <a:endParaRPr lang="en-US" altLang="ja-JP" sz="2400" dirty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dirty="0">
                          <a:solidFill>
                            <a:prstClr val="black"/>
                          </a:solidFill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400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ja-JP" sz="2400" dirty="0">
                          <a:solidFill>
                            <a:prstClr val="black"/>
                          </a:solidFill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90</m:t>
                          </m:r>
                          <m:r>
                            <a:rPr lang="en-US" altLang="ja-JP" sz="2400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ja-JP" altLang="en-US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平均光強度</m:t>
                          </m:r>
                        </m:e>
                      </m:d>
                      <m:r>
                        <a:rPr lang="en-US" altLang="ja-JP" sz="24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ja-JP" sz="24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dirty="0">
                          <a:solidFill>
                            <a:prstClr val="black"/>
                          </a:solidFill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400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 sz="2400" dirty="0">
                          <a:solidFill>
                            <a:prstClr val="black"/>
                          </a:solidFill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90</m:t>
                          </m:r>
                          <m:r>
                            <a:rPr lang="en-US" altLang="ja-JP" sz="2400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ja-JP" alt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水平・垂直偏光強度差</m:t>
                          </m:r>
                        </m:e>
                      </m:d>
                      <m:r>
                        <a:rPr lang="en-US" altLang="ja-JP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75" y="4941168"/>
                <a:ext cx="8784976" cy="1689437"/>
              </a:xfrm>
              <a:prstGeom prst="rect">
                <a:avLst/>
              </a:prstGeom>
              <a:blipFill rotWithShape="1">
                <a:blip r:embed="rId5"/>
                <a:stretch>
                  <a:fillRect l="-1041" t="-43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425934" y="3870627"/>
                <a:ext cx="5530441" cy="91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>
                          <a:solidFill>
                            <a:prstClr val="black"/>
                          </a:solidFill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m:rPr>
                              <m:sty m:val="p"/>
                            </m:rPr>
                            <a:rPr lang="el-GR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  <m:r>
                        <a:rPr lang="en-US" altLang="ja-JP" sz="24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  <m:sup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ja-JP" altLang="en-US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　（水平成分強度）</m:t>
                      </m:r>
                    </m:oMath>
                  </m:oMathPara>
                </a14:m>
                <a:endParaRPr lang="en-US" altLang="ja-JP" sz="2400" dirty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>
                          <a:solidFill>
                            <a:prstClr val="black"/>
                          </a:solidFill>
                          <a:latin typeface="Cambria Math"/>
                        </a:rPr>
                        <m:t>I</m:t>
                      </m:r>
                      <m:d>
                        <m:dPr>
                          <m:ctrlP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90</m:t>
                          </m:r>
                          <m:r>
                            <a:rPr lang="en-US" altLang="ja-JP" sz="2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altLang="ja-JP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  <m:r>
                        <a:rPr lang="en-US" altLang="ja-JP" sz="240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ja-JP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US" altLang="ja-JP" sz="24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ja-JP" altLang="en-US" sz="2400" i="1" dirty="0">
                          <a:solidFill>
                            <a:prstClr val="black"/>
                          </a:solidFill>
                          <a:latin typeface="Cambria Math"/>
                        </a:rPr>
                        <m:t>　（垂直成分強度）</m:t>
                      </m:r>
                    </m:oMath>
                  </m:oMathPara>
                </a14:m>
                <a:endParaRPr lang="en-US" altLang="ja-JP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934" y="3870627"/>
                <a:ext cx="5530441" cy="9130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4836960" y="3338336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のときを考えると，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sp>
        <p:nvSpPr>
          <p:cNvPr id="26" name="タイトル 1"/>
          <p:cNvSpPr>
            <a:spLocks noGrp="1"/>
          </p:cNvSpPr>
          <p:nvPr>
            <p:ph type="title"/>
          </p:nvPr>
        </p:nvSpPr>
        <p:spPr>
          <a:xfrm>
            <a:off x="659521" y="146274"/>
            <a:ext cx="7772400" cy="1143000"/>
          </a:xfrm>
        </p:spPr>
        <p:txBody>
          <a:bodyPr/>
          <a:lstStyle/>
          <a:p>
            <a:r>
              <a:rPr lang="ja-JP" altLang="en-US" dirty="0"/>
              <a:t>ストークスベクトル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4998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asuilab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yasuilab</Template>
  <TotalTime>3879</TotalTime>
  <Words>2258</Words>
  <Application>Microsoft Office PowerPoint</Application>
  <PresentationFormat>画面に合わせる (4:3)</PresentationFormat>
  <Paragraphs>249</Paragraphs>
  <Slides>21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yasuilab</vt:lpstr>
      <vt:lpstr>4chストークスパラメータを用いた SHG偏光分解イメージング法  </vt:lpstr>
      <vt:lpstr>PowerPoint プレゼンテーション</vt:lpstr>
      <vt:lpstr>従来のSHG偏光分解顕微鏡</vt:lpstr>
      <vt:lpstr>従来のSHG顕微鏡</vt:lpstr>
      <vt:lpstr>本手法</vt:lpstr>
      <vt:lpstr>ストークスベクトル</vt:lpstr>
      <vt:lpstr>ストークスベクトル （電場の式による偏光強度の表し方）</vt:lpstr>
      <vt:lpstr>ストークスベクトル （電場の式による偏光強度の表し方）</vt:lpstr>
      <vt:lpstr>ストークスベクトル</vt:lpstr>
      <vt:lpstr>ストークスベクトル</vt:lpstr>
      <vt:lpstr>PowerPoint プレゼンテーション</vt:lpstr>
      <vt:lpstr>ストークスベクトルの計測</vt:lpstr>
      <vt:lpstr>ストークスベクトル(60°の直線偏光)</vt:lpstr>
      <vt:lpstr>ストークスベクトルから分かる情報</vt:lpstr>
      <vt:lpstr>セットアップ</vt:lpstr>
      <vt:lpstr>キャリブレーション</vt:lpstr>
      <vt:lpstr>実験結果（KDP)</vt:lpstr>
      <vt:lpstr>実験結果(Ⅰ型コラーゲン）</vt:lpstr>
      <vt:lpstr>まとめ</vt:lpstr>
      <vt:lpstr>非線形光学顕微鏡</vt:lpstr>
      <vt:lpstr>非線形分極＠非中心対称物質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4ｃｈストークスパラメータを用いた SHG偏光分解イメージング法</dc:title>
  <dc:creator>user</dc:creator>
  <cp:lastModifiedBy>user</cp:lastModifiedBy>
  <cp:revision>61</cp:revision>
  <dcterms:created xsi:type="dcterms:W3CDTF">2014-09-08T02:05:11Z</dcterms:created>
  <dcterms:modified xsi:type="dcterms:W3CDTF">2014-09-29T10:35:53Z</dcterms:modified>
</cp:coreProperties>
</file>