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6" r:id="rId4"/>
    <p:sldId id="277" r:id="rId5"/>
    <p:sldId id="258" r:id="rId6"/>
    <p:sldId id="266" r:id="rId7"/>
    <p:sldId id="267" r:id="rId8"/>
    <p:sldId id="268" r:id="rId9"/>
    <p:sldId id="259" r:id="rId10"/>
    <p:sldId id="260" r:id="rId11"/>
    <p:sldId id="264" r:id="rId12"/>
    <p:sldId id="265" r:id="rId13"/>
    <p:sldId id="269" r:id="rId14"/>
    <p:sldId id="274" r:id="rId15"/>
    <p:sldId id="275" r:id="rId16"/>
    <p:sldId id="261" r:id="rId17"/>
    <p:sldId id="262" r:id="rId18"/>
    <p:sldId id="263" r:id="rId1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361A3D8-74CA-4E53-9D51-31F5B2059C81}" type="datetimeFigureOut">
              <a:rPr kumimoji="1" lang="ja-JP" altLang="en-US" smtClean="0"/>
              <a:t>2014/8/4</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2868BF4-D6EC-4123-94B2-92F55AB7F943}" type="slidenum">
              <a:rPr kumimoji="1" lang="ja-JP" altLang="en-US" smtClean="0"/>
              <a:t>‹#›</a:t>
            </a:fld>
            <a:endParaRPr kumimoji="1" lang="ja-JP" altLang="en-US"/>
          </a:p>
        </p:txBody>
      </p:sp>
    </p:spTree>
    <p:extLst>
      <p:ext uri="{BB962C8B-B14F-4D97-AF65-F5344CB8AC3E}">
        <p14:creationId xmlns:p14="http://schemas.microsoft.com/office/powerpoint/2010/main" val="10947970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FC-</a:t>
            </a:r>
            <a:r>
              <a:rPr kumimoji="1" lang="ja-JP" altLang="en-US" dirty="0" smtClean="0"/>
              <a:t>レーザーの時間的コヒーレンス関数は強い周期性を示す</a:t>
            </a:r>
            <a:r>
              <a:rPr kumimoji="1" lang="en-US" altLang="ja-JP" dirty="0" smtClean="0"/>
              <a:t>[17]</a:t>
            </a:r>
            <a:r>
              <a:rPr kumimoji="1" lang="ja-JP" altLang="en-US" dirty="0" err="1"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22868BF4-D6EC-4123-94B2-92F55AB7F943}" type="slidenum">
              <a:rPr kumimoji="1" lang="ja-JP" altLang="en-US" smtClean="0"/>
              <a:t>11</a:t>
            </a:fld>
            <a:endParaRPr kumimoji="1" lang="ja-JP" altLang="en-US"/>
          </a:p>
        </p:txBody>
      </p:sp>
    </p:spTree>
    <p:extLst>
      <p:ext uri="{BB962C8B-B14F-4D97-AF65-F5344CB8AC3E}">
        <p14:creationId xmlns:p14="http://schemas.microsoft.com/office/powerpoint/2010/main" val="210358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3247E07-C430-48EA-A51D-EA6A92A9ACDC}" type="datetimeFigureOut">
              <a:rPr kumimoji="1" lang="ja-JP" altLang="en-US" smtClean="0"/>
              <a:t>2014/8/4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AE2ABCE-A4BD-4FFB-9D01-47B8B25E605A}" type="slidenum">
              <a:rPr kumimoji="1" lang="ja-JP" altLang="en-US" smtClean="0"/>
              <a:t>‹#›</a:t>
            </a:fld>
            <a:endParaRPr kumimoji="1" lang="ja-JP" altLang="en-US" dirty="0"/>
          </a:p>
        </p:txBody>
      </p:sp>
    </p:spTree>
    <p:extLst>
      <p:ext uri="{BB962C8B-B14F-4D97-AF65-F5344CB8AC3E}">
        <p14:creationId xmlns:p14="http://schemas.microsoft.com/office/powerpoint/2010/main" val="325352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247E07-C430-48EA-A51D-EA6A92A9ACDC}" type="datetimeFigureOut">
              <a:rPr kumimoji="1" lang="ja-JP" altLang="en-US" smtClean="0"/>
              <a:t>2014/8/4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AE2ABCE-A4BD-4FFB-9D01-47B8B25E605A}" type="slidenum">
              <a:rPr kumimoji="1" lang="ja-JP" altLang="en-US" smtClean="0"/>
              <a:t>‹#›</a:t>
            </a:fld>
            <a:endParaRPr kumimoji="1" lang="ja-JP" altLang="en-US" dirty="0"/>
          </a:p>
        </p:txBody>
      </p:sp>
    </p:spTree>
    <p:extLst>
      <p:ext uri="{BB962C8B-B14F-4D97-AF65-F5344CB8AC3E}">
        <p14:creationId xmlns:p14="http://schemas.microsoft.com/office/powerpoint/2010/main" val="156105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247E07-C430-48EA-A51D-EA6A92A9ACDC}" type="datetimeFigureOut">
              <a:rPr kumimoji="1" lang="ja-JP" altLang="en-US" smtClean="0"/>
              <a:t>2014/8/4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AE2ABCE-A4BD-4FFB-9D01-47B8B25E605A}" type="slidenum">
              <a:rPr kumimoji="1" lang="ja-JP" altLang="en-US" smtClean="0"/>
              <a:t>‹#›</a:t>
            </a:fld>
            <a:endParaRPr kumimoji="1" lang="ja-JP" altLang="en-US" dirty="0"/>
          </a:p>
        </p:txBody>
      </p:sp>
    </p:spTree>
    <p:extLst>
      <p:ext uri="{BB962C8B-B14F-4D97-AF65-F5344CB8AC3E}">
        <p14:creationId xmlns:p14="http://schemas.microsoft.com/office/powerpoint/2010/main" val="266759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247E07-C430-48EA-A51D-EA6A92A9ACDC}" type="datetimeFigureOut">
              <a:rPr kumimoji="1" lang="ja-JP" altLang="en-US" smtClean="0"/>
              <a:t>2014/8/4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AE2ABCE-A4BD-4FFB-9D01-47B8B25E605A}" type="slidenum">
              <a:rPr kumimoji="1" lang="ja-JP" altLang="en-US" smtClean="0"/>
              <a:t>‹#›</a:t>
            </a:fld>
            <a:endParaRPr kumimoji="1" lang="ja-JP" altLang="en-US" dirty="0"/>
          </a:p>
        </p:txBody>
      </p:sp>
    </p:spTree>
    <p:extLst>
      <p:ext uri="{BB962C8B-B14F-4D97-AF65-F5344CB8AC3E}">
        <p14:creationId xmlns:p14="http://schemas.microsoft.com/office/powerpoint/2010/main" val="299691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3247E07-C430-48EA-A51D-EA6A92A9ACDC}" type="datetimeFigureOut">
              <a:rPr kumimoji="1" lang="ja-JP" altLang="en-US" smtClean="0"/>
              <a:t>2014/8/4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AE2ABCE-A4BD-4FFB-9D01-47B8B25E605A}" type="slidenum">
              <a:rPr kumimoji="1" lang="ja-JP" altLang="en-US" smtClean="0"/>
              <a:t>‹#›</a:t>
            </a:fld>
            <a:endParaRPr kumimoji="1" lang="ja-JP" altLang="en-US" dirty="0"/>
          </a:p>
        </p:txBody>
      </p:sp>
    </p:spTree>
    <p:extLst>
      <p:ext uri="{BB962C8B-B14F-4D97-AF65-F5344CB8AC3E}">
        <p14:creationId xmlns:p14="http://schemas.microsoft.com/office/powerpoint/2010/main" val="139362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3247E07-C430-48EA-A51D-EA6A92A9ACDC}" type="datetimeFigureOut">
              <a:rPr kumimoji="1" lang="ja-JP" altLang="en-US" smtClean="0"/>
              <a:t>2014/8/4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AE2ABCE-A4BD-4FFB-9D01-47B8B25E605A}" type="slidenum">
              <a:rPr kumimoji="1" lang="ja-JP" altLang="en-US" smtClean="0"/>
              <a:t>‹#›</a:t>
            </a:fld>
            <a:endParaRPr kumimoji="1" lang="ja-JP" altLang="en-US" dirty="0"/>
          </a:p>
        </p:txBody>
      </p:sp>
    </p:spTree>
    <p:extLst>
      <p:ext uri="{BB962C8B-B14F-4D97-AF65-F5344CB8AC3E}">
        <p14:creationId xmlns:p14="http://schemas.microsoft.com/office/powerpoint/2010/main" val="345048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247E07-C430-48EA-A51D-EA6A92A9ACDC}" type="datetimeFigureOut">
              <a:rPr kumimoji="1" lang="ja-JP" altLang="en-US" smtClean="0"/>
              <a:t>2014/8/4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7AE2ABCE-A4BD-4FFB-9D01-47B8B25E605A}" type="slidenum">
              <a:rPr kumimoji="1" lang="ja-JP" altLang="en-US" smtClean="0"/>
              <a:t>‹#›</a:t>
            </a:fld>
            <a:endParaRPr kumimoji="1" lang="ja-JP" altLang="en-US" dirty="0"/>
          </a:p>
        </p:txBody>
      </p:sp>
    </p:spTree>
    <p:extLst>
      <p:ext uri="{BB962C8B-B14F-4D97-AF65-F5344CB8AC3E}">
        <p14:creationId xmlns:p14="http://schemas.microsoft.com/office/powerpoint/2010/main" val="10286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3247E07-C430-48EA-A51D-EA6A92A9ACDC}" type="datetimeFigureOut">
              <a:rPr kumimoji="1" lang="ja-JP" altLang="en-US" smtClean="0"/>
              <a:t>2014/8/4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7AE2ABCE-A4BD-4FFB-9D01-47B8B25E605A}" type="slidenum">
              <a:rPr kumimoji="1" lang="ja-JP" altLang="en-US" smtClean="0"/>
              <a:t>‹#›</a:t>
            </a:fld>
            <a:endParaRPr kumimoji="1" lang="ja-JP" altLang="en-US" dirty="0"/>
          </a:p>
        </p:txBody>
      </p:sp>
    </p:spTree>
    <p:extLst>
      <p:ext uri="{BB962C8B-B14F-4D97-AF65-F5344CB8AC3E}">
        <p14:creationId xmlns:p14="http://schemas.microsoft.com/office/powerpoint/2010/main" val="71518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3247E07-C430-48EA-A51D-EA6A92A9ACDC}" type="datetimeFigureOut">
              <a:rPr kumimoji="1" lang="ja-JP" altLang="en-US" smtClean="0"/>
              <a:t>2014/8/4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7AE2ABCE-A4BD-4FFB-9D01-47B8B25E605A}" type="slidenum">
              <a:rPr kumimoji="1" lang="ja-JP" altLang="en-US" smtClean="0"/>
              <a:t>‹#›</a:t>
            </a:fld>
            <a:endParaRPr kumimoji="1" lang="ja-JP" altLang="en-US" dirty="0"/>
          </a:p>
        </p:txBody>
      </p:sp>
    </p:spTree>
    <p:extLst>
      <p:ext uri="{BB962C8B-B14F-4D97-AF65-F5344CB8AC3E}">
        <p14:creationId xmlns:p14="http://schemas.microsoft.com/office/powerpoint/2010/main" val="278839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3247E07-C430-48EA-A51D-EA6A92A9ACDC}" type="datetimeFigureOut">
              <a:rPr kumimoji="1" lang="ja-JP" altLang="en-US" smtClean="0"/>
              <a:t>2014/8/4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AE2ABCE-A4BD-4FFB-9D01-47B8B25E605A}" type="slidenum">
              <a:rPr kumimoji="1" lang="ja-JP" altLang="en-US" smtClean="0"/>
              <a:t>‹#›</a:t>
            </a:fld>
            <a:endParaRPr kumimoji="1" lang="ja-JP" altLang="en-US" dirty="0"/>
          </a:p>
        </p:txBody>
      </p:sp>
    </p:spTree>
    <p:extLst>
      <p:ext uri="{BB962C8B-B14F-4D97-AF65-F5344CB8AC3E}">
        <p14:creationId xmlns:p14="http://schemas.microsoft.com/office/powerpoint/2010/main" val="32302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3247E07-C430-48EA-A51D-EA6A92A9ACDC}" type="datetimeFigureOut">
              <a:rPr kumimoji="1" lang="ja-JP" altLang="en-US" smtClean="0"/>
              <a:t>2014/8/4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AE2ABCE-A4BD-4FFB-9D01-47B8B25E605A}" type="slidenum">
              <a:rPr kumimoji="1" lang="ja-JP" altLang="en-US" smtClean="0"/>
              <a:t>‹#›</a:t>
            </a:fld>
            <a:endParaRPr kumimoji="1" lang="ja-JP" altLang="en-US" dirty="0"/>
          </a:p>
        </p:txBody>
      </p:sp>
    </p:spTree>
    <p:extLst>
      <p:ext uri="{BB962C8B-B14F-4D97-AF65-F5344CB8AC3E}">
        <p14:creationId xmlns:p14="http://schemas.microsoft.com/office/powerpoint/2010/main" val="219726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47E07-C430-48EA-A51D-EA6A92A9ACDC}" type="datetimeFigureOut">
              <a:rPr kumimoji="1" lang="ja-JP" altLang="en-US" smtClean="0"/>
              <a:t>2014/8/4</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2ABCE-A4BD-4FFB-9D01-47B8B25E605A}" type="slidenum">
              <a:rPr kumimoji="1" lang="ja-JP" altLang="en-US" smtClean="0"/>
              <a:t>‹#›</a:t>
            </a:fld>
            <a:endParaRPr kumimoji="1" lang="ja-JP" altLang="en-US" dirty="0"/>
          </a:p>
        </p:txBody>
      </p:sp>
    </p:spTree>
    <p:extLst>
      <p:ext uri="{BB962C8B-B14F-4D97-AF65-F5344CB8AC3E}">
        <p14:creationId xmlns:p14="http://schemas.microsoft.com/office/powerpoint/2010/main" val="1677607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1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72817"/>
            <a:ext cx="7772400" cy="2016223"/>
          </a:xfrm>
        </p:spPr>
        <p:txBody>
          <a:bodyPr>
            <a:normAutofit/>
          </a:bodyPr>
          <a:lstStyle/>
          <a:p>
            <a:r>
              <a:rPr lang="en-US" altLang="ja-JP" sz="4800" dirty="0" smtClean="0"/>
              <a:t>H26</a:t>
            </a:r>
            <a:r>
              <a:rPr lang="ja-JP" altLang="en-US" sz="4800" dirty="0" smtClean="0"/>
              <a:t>　</a:t>
            </a:r>
            <a:r>
              <a:rPr lang="en-US" altLang="ja-JP" sz="4800" dirty="0" smtClean="0"/>
              <a:t>journal seminar</a:t>
            </a:r>
            <a:endParaRPr lang="en-US" altLang="ja-JP" sz="4800" dirty="0"/>
          </a:p>
        </p:txBody>
      </p:sp>
      <p:sp>
        <p:nvSpPr>
          <p:cNvPr id="3" name="サブタイトル 2"/>
          <p:cNvSpPr>
            <a:spLocks noGrp="1"/>
          </p:cNvSpPr>
          <p:nvPr>
            <p:ph type="subTitle" idx="1"/>
          </p:nvPr>
        </p:nvSpPr>
        <p:spPr/>
        <p:txBody>
          <a:bodyPr/>
          <a:lstStyle/>
          <a:p>
            <a:r>
              <a:rPr lang="en-US" altLang="ja-JP" dirty="0" smtClean="0">
                <a:solidFill>
                  <a:schemeClr val="tx1"/>
                </a:solidFill>
              </a:rPr>
              <a:t>6/25 </a:t>
            </a:r>
            <a:r>
              <a:rPr lang="ja-JP" altLang="en-US" dirty="0">
                <a:solidFill>
                  <a:schemeClr val="tx1"/>
                </a:solidFill>
              </a:rPr>
              <a:t> </a:t>
            </a:r>
            <a:r>
              <a:rPr lang="en-US" altLang="ja-JP" dirty="0" smtClean="0">
                <a:solidFill>
                  <a:schemeClr val="tx1"/>
                </a:solidFill>
              </a:rPr>
              <a:t>Ogawa</a:t>
            </a:r>
            <a:endParaRPr kumimoji="1" lang="ja-JP" altLang="en-US" dirty="0">
              <a:solidFill>
                <a:schemeClr val="tx1"/>
              </a:solidFill>
            </a:endParaRPr>
          </a:p>
        </p:txBody>
      </p:sp>
    </p:spTree>
    <p:extLst>
      <p:ext uri="{BB962C8B-B14F-4D97-AF65-F5344CB8AC3E}">
        <p14:creationId xmlns:p14="http://schemas.microsoft.com/office/powerpoint/2010/main" val="3375225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検出位置での強度</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8365" y="1268760"/>
                <a:ext cx="8892480" cy="2404864"/>
              </a:xfrm>
            </p:spPr>
            <p:txBody>
              <a:bodyPr>
                <a:noAutofit/>
              </a:bodyPr>
              <a:lstStyle/>
              <a:p>
                <a:pPr marL="0" indent="0">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𝐼</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𝑄</m:t>
                          </m:r>
                        </m:e>
                      </m:d>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𝐼</m:t>
                          </m:r>
                        </m:e>
                        <m:sub>
                          <m:argPr>
                            <m:argSz m:val="-1"/>
                          </m:argPr>
                          <m:r>
                            <a:rPr kumimoji="1" lang="en-US" altLang="ja-JP" sz="2400" b="0" i="1" smtClean="0">
                              <a:latin typeface="Cambria Math"/>
                            </a:rPr>
                            <m:t>𝑅</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a:rPr>
                            <m:t>𝑄</m:t>
                          </m:r>
                        </m:e>
                      </m:d>
                      <m:r>
                        <a:rPr kumimoji="1" lang="en-US" altLang="ja-JP" sz="2400" b="0" i="1" smtClean="0">
                          <a:latin typeface="Cambria Math"/>
                        </a:rPr>
                        <m:t>+2</m:t>
                      </m:r>
                      <m:nary>
                        <m:naryPr>
                          <m:supHide m:val="on"/>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a:rPr>
                            <m:t>𝐴</m:t>
                          </m:r>
                          <m:r>
                            <a:rPr kumimoji="1" lang="en-US" altLang="ja-JP" sz="2400" b="0" i="1" smtClean="0">
                              <a:latin typeface="Cambria Math"/>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a:rPr>
                                <m:t>𝐴</m:t>
                              </m:r>
                            </m:e>
                            <m:sup>
                              <m:r>
                                <a:rPr kumimoji="1" lang="en-US" altLang="ja-JP" sz="2400" b="0" i="1" smtClean="0">
                                  <a:latin typeface="Cambria Math"/>
                                </a:rPr>
                                <m:t>′</m:t>
                              </m:r>
                            </m:sup>
                          </m:sSup>
                        </m:sub>
                        <m:sup/>
                        <m:e>
                          <m:rad>
                            <m:radPr>
                              <m:degHide m:val="on"/>
                              <m:ctrlPr>
                                <a:rPr kumimoji="1" lang="en-US" altLang="ja-JP" sz="2400" b="0" i="1" smtClean="0">
                                  <a:latin typeface="Cambria Math" panose="02040503050406030204" pitchFamily="18" charset="0"/>
                                </a:rPr>
                              </m:ctrlPr>
                            </m:radPr>
                            <m:deg/>
                            <m:e>
                              <m:r>
                                <a:rPr kumimoji="1" lang="en-US" altLang="ja-JP" sz="2400" b="0" i="1" smtClean="0">
                                  <a:latin typeface="Cambria Math"/>
                                </a:rPr>
                                <m:t>𝐼</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𝑃</m:t>
                                  </m:r>
                                  <m:r>
                                    <a:rPr kumimoji="1" lang="en-US" altLang="ja-JP" sz="2400" b="0" i="1" smtClean="0">
                                      <a:latin typeface="Cambria Math"/>
                                    </a:rPr>
                                    <m:t>,</m:t>
                                  </m:r>
                                  <m:r>
                                    <a:rPr kumimoji="1" lang="en-US" altLang="ja-JP" sz="2400" b="0" i="1" smtClean="0">
                                      <a:latin typeface="Cambria Math"/>
                                    </a:rPr>
                                    <m:t>𝑄</m:t>
                                  </m:r>
                                </m:e>
                              </m:d>
                            </m:e>
                          </m:rad>
                          <m:rad>
                            <m:radPr>
                              <m:degHide m:val="on"/>
                              <m:ctrlPr>
                                <a:rPr kumimoji="1" lang="en-US" altLang="ja-JP" sz="2400" b="0" i="1" smtClean="0">
                                  <a:latin typeface="Cambria Math" panose="02040503050406030204" pitchFamily="18" charset="0"/>
                                </a:rPr>
                              </m:ctrlPr>
                            </m:radPr>
                            <m:deg/>
                            <m:e>
                              <m:r>
                                <a:rPr kumimoji="1" lang="en-US" altLang="ja-JP" sz="2400" b="0" i="1" smtClean="0">
                                  <a:latin typeface="Cambria Math"/>
                                </a:rPr>
                                <m:t>𝐼</m:t>
                              </m:r>
                              <m:d>
                                <m:dPr>
                                  <m:ctrlPr>
                                    <a:rPr kumimoji="1" lang="en-US" altLang="ja-JP" sz="2400" b="0" i="1" smtClean="0">
                                      <a:latin typeface="Cambria Math" panose="02040503050406030204" pitchFamily="18" charset="0"/>
                                    </a:rPr>
                                  </m:ctrlPr>
                                </m:dPr>
                                <m:e>
                                  <m:sSup>
                                    <m:sSupPr>
                                      <m:ctrlPr>
                                        <a:rPr kumimoji="1" lang="en-US" altLang="ja-JP" sz="2400" b="0" i="1" smtClean="0">
                                          <a:latin typeface="Cambria Math" panose="02040503050406030204" pitchFamily="18" charset="0"/>
                                        </a:rPr>
                                      </m:ctrlPr>
                                    </m:sSupPr>
                                    <m:e>
                                      <m:r>
                                        <a:rPr kumimoji="1" lang="en-US" altLang="ja-JP" sz="2400" b="0" i="1" smtClean="0">
                                          <a:latin typeface="Cambria Math"/>
                                        </a:rPr>
                                        <m:t>𝑃</m:t>
                                      </m:r>
                                    </m:e>
                                    <m:sup>
                                      <m:r>
                                        <a:rPr kumimoji="1" lang="en-US" altLang="ja-JP" sz="2400" b="0" i="1" smtClean="0">
                                          <a:latin typeface="Cambria Math"/>
                                        </a:rPr>
                                        <m:t>′</m:t>
                                      </m:r>
                                    </m:sup>
                                  </m:sSup>
                                  <m:r>
                                    <a:rPr kumimoji="1" lang="en-US" altLang="ja-JP" sz="2400" b="0" i="1" smtClean="0">
                                      <a:latin typeface="Cambria Math"/>
                                    </a:rPr>
                                    <m:t>,</m:t>
                                  </m:r>
                                  <m:r>
                                    <a:rPr kumimoji="1" lang="en-US" altLang="ja-JP" sz="2400" b="0" i="1" smtClean="0">
                                      <a:latin typeface="Cambria Math"/>
                                    </a:rPr>
                                    <m:t>𝑄</m:t>
                                  </m:r>
                                </m:e>
                              </m:d>
                            </m:e>
                          </m:rad>
                          <m:r>
                            <a:rPr kumimoji="1" lang="en-US" altLang="ja-JP" sz="2400" b="0" i="1" smtClean="0">
                              <a:latin typeface="Cambria Math"/>
                            </a:rPr>
                            <m:t>𝑅𝑒</m:t>
                          </m:r>
                          <m:d>
                            <m:dPr>
                              <m:begChr m:val="{"/>
                              <m:endChr m:val="}"/>
                              <m:ctrlPr>
                                <a:rPr kumimoji="1" lang="en-US" altLang="ja-JP" sz="2400" b="0" i="1" smtClean="0">
                                  <a:latin typeface="Cambria Math" panose="02040503050406030204" pitchFamily="18" charset="0"/>
                                </a:rPr>
                              </m:ctrlPr>
                            </m:dPr>
                            <m:e>
                              <m:r>
                                <a:rPr kumimoji="1" lang="ja-JP" altLang="en-US" sz="2400" b="0" i="1" smtClean="0">
                                  <a:latin typeface="Cambria Math"/>
                                </a:rPr>
                                <m:t>𝛾</m:t>
                              </m:r>
                              <m:d>
                                <m:dPr>
                                  <m:begChr m:val="["/>
                                  <m:endChr m:val="]"/>
                                  <m:ctrlPr>
                                    <a:rPr kumimoji="1" lang="en-US" altLang="ja-JP" sz="2400" b="0" i="1" smtClean="0">
                                      <a:latin typeface="Cambria Math" panose="02040503050406030204" pitchFamily="18" charset="0"/>
                                    </a:rPr>
                                  </m:ctrlPr>
                                </m:dPr>
                                <m:e>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𝑑</m:t>
                                          </m:r>
                                        </m:e>
                                        <m:sub>
                                          <m:argPr>
                                            <m:argSz m:val="-1"/>
                                          </m:argPr>
                                          <m:r>
                                            <a:rPr kumimoji="1" lang="en-US" altLang="ja-JP" sz="2400" b="0" i="1" smtClean="0">
                                              <a:latin typeface="Cambria Math"/>
                                            </a:rPr>
                                            <m:t>𝑆𝑃𝑄</m:t>
                                          </m:r>
                                        </m:sub>
                                      </m:sSub>
                                      <m:r>
                                        <a:rPr kumimoji="1" lang="en-US" altLang="ja-JP" sz="2400" b="0" i="1" smtClean="0">
                                          <a:latin typeface="Cambria Math"/>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𝑑</m:t>
                                          </m:r>
                                        </m:e>
                                        <m:sub>
                                          <m:argPr>
                                            <m:argSz m:val="-2"/>
                                          </m:argPr>
                                          <m:r>
                                            <a:rPr kumimoji="1" lang="en-US" altLang="ja-JP" sz="2400" b="0" i="1" smtClean="0">
                                              <a:latin typeface="Cambria Math"/>
                                            </a:rPr>
                                            <m:t>𝑆</m:t>
                                          </m:r>
                                          <m:sSup>
                                            <m:sSupPr>
                                              <m:ctrlPr>
                                                <a:rPr kumimoji="1" lang="en-US" altLang="ja-JP" sz="2400" b="0" i="1" smtClean="0">
                                                  <a:latin typeface="Cambria Math" panose="02040503050406030204" pitchFamily="18" charset="0"/>
                                                </a:rPr>
                                              </m:ctrlPr>
                                            </m:sSupPr>
                                            <m:e>
                                              <m:argPr>
                                                <m:argSz m:val="-2"/>
                                              </m:argPr>
                                              <m:r>
                                                <a:rPr kumimoji="1" lang="en-US" altLang="ja-JP" sz="2400" b="0" i="1" smtClean="0">
                                                  <a:latin typeface="Cambria Math"/>
                                                </a:rPr>
                                                <m:t>𝑃</m:t>
                                              </m:r>
                                            </m:e>
                                            <m:sup>
                                              <m:argPr>
                                                <m:argSz m:val="-2"/>
                                              </m:argPr>
                                              <m:r>
                                                <a:rPr kumimoji="1" lang="en-US" altLang="ja-JP" sz="2400" b="0" i="1" smtClean="0">
                                                  <a:latin typeface="Cambria Math"/>
                                                </a:rPr>
                                                <m:t>′</m:t>
                                              </m:r>
                                            </m:sup>
                                          </m:sSup>
                                          <m:r>
                                            <a:rPr kumimoji="1" lang="en-US" altLang="ja-JP" sz="2400" b="0" i="1" smtClean="0">
                                              <a:latin typeface="Cambria Math"/>
                                            </a:rPr>
                                            <m:t>𝑄</m:t>
                                          </m:r>
                                        </m:sub>
                                      </m:sSub>
                                    </m:e>
                                  </m:d>
                                  <m:r>
                                    <a:rPr kumimoji="1" lang="en-US" altLang="ja-JP" sz="2400" b="0" i="1" smtClean="0">
                                      <a:latin typeface="Cambria Math"/>
                                    </a:rPr>
                                    <m:t>/</m:t>
                                  </m:r>
                                  <m:r>
                                    <a:rPr kumimoji="1" lang="en-US" altLang="ja-JP" sz="2400" b="0" i="1" smtClean="0">
                                      <a:latin typeface="Cambria Math"/>
                                    </a:rPr>
                                    <m:t>𝑐</m:t>
                                  </m:r>
                                </m:e>
                              </m:d>
                            </m:e>
                          </m:d>
                          <m:r>
                            <a:rPr kumimoji="1" lang="en-US" altLang="ja-JP" sz="2400" b="0" i="1" smtClean="0">
                              <a:latin typeface="Cambria Math"/>
                            </a:rPr>
                            <m:t>𝑑𝐴𝑑</m:t>
                          </m:r>
                          <m:sSup>
                            <m:sSupPr>
                              <m:ctrlPr>
                                <a:rPr kumimoji="1" lang="en-US" altLang="ja-JP" sz="2400" b="0" i="1" smtClean="0">
                                  <a:latin typeface="Cambria Math" panose="02040503050406030204" pitchFamily="18" charset="0"/>
                                </a:rPr>
                              </m:ctrlPr>
                            </m:sSupPr>
                            <m:e>
                              <m:r>
                                <a:rPr kumimoji="1" lang="en-US" altLang="ja-JP" sz="2400" b="0" i="1" smtClean="0">
                                  <a:latin typeface="Cambria Math"/>
                                </a:rPr>
                                <m:t>𝐴</m:t>
                              </m:r>
                            </m:e>
                            <m:sup>
                              <m:r>
                                <a:rPr kumimoji="1" lang="en-US" altLang="ja-JP" sz="2400" b="0" i="1" smtClean="0">
                                  <a:latin typeface="Cambria Math"/>
                                </a:rPr>
                                <m:t>′</m:t>
                              </m:r>
                            </m:sup>
                          </m:sSup>
                        </m:e>
                      </m:nary>
                      <m:r>
                        <a:rPr kumimoji="1" lang="en-US" altLang="ja-JP" sz="2400" b="0" i="1" smtClean="0">
                          <a:latin typeface="Cambria Math"/>
                        </a:rPr>
                        <m:t>+</m:t>
                      </m:r>
                      <m:r>
                        <a:rPr kumimoji="1" lang="en-US" altLang="ja-JP" sz="2400" b="0" i="1" smtClean="0">
                          <a:solidFill>
                            <a:schemeClr val="tx1"/>
                          </a:solidFill>
                          <a:latin typeface="Cambria Math"/>
                        </a:rPr>
                        <m:t>2</m:t>
                      </m:r>
                      <m:rad>
                        <m:radPr>
                          <m:degHide m:val="on"/>
                          <m:ctrlPr>
                            <a:rPr kumimoji="1" lang="en-US" altLang="ja-JP" sz="2400" b="0" i="1" smtClean="0">
                              <a:solidFill>
                                <a:schemeClr val="tx1"/>
                              </a:solidFill>
                              <a:latin typeface="Cambria Math" panose="02040503050406030204" pitchFamily="18" charset="0"/>
                            </a:rPr>
                          </m:ctrlPr>
                        </m:radPr>
                        <m:deg/>
                        <m:e>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a:rPr>
                                <m:t>𝐼</m:t>
                              </m:r>
                            </m:e>
                            <m:sub>
                              <m:argPr>
                                <m:argSz m:val="-1"/>
                              </m:argPr>
                              <m:r>
                                <a:rPr kumimoji="1" lang="en-US" altLang="ja-JP" sz="2400" b="0" i="1" smtClean="0">
                                  <a:solidFill>
                                    <a:schemeClr val="tx1"/>
                                  </a:solidFill>
                                  <a:latin typeface="Cambria Math"/>
                                </a:rPr>
                                <m:t>𝑅</m:t>
                              </m:r>
                            </m:sub>
                          </m:sSub>
                          <m:d>
                            <m:dPr>
                              <m:ctrlPr>
                                <a:rPr kumimoji="1" lang="en-US" altLang="ja-JP" sz="2400" b="0" i="1" smtClean="0">
                                  <a:solidFill>
                                    <a:schemeClr val="tx1"/>
                                  </a:solidFill>
                                  <a:latin typeface="Cambria Math" panose="02040503050406030204" pitchFamily="18" charset="0"/>
                                </a:rPr>
                              </m:ctrlPr>
                            </m:dPr>
                            <m:e>
                              <m:r>
                                <a:rPr kumimoji="1" lang="en-US" altLang="ja-JP" sz="2400" b="0" i="1" smtClean="0">
                                  <a:solidFill>
                                    <a:schemeClr val="tx1"/>
                                  </a:solidFill>
                                  <a:latin typeface="Cambria Math"/>
                                </a:rPr>
                                <m:t>𝑄</m:t>
                              </m:r>
                            </m:e>
                          </m:d>
                        </m:e>
                      </m:rad>
                      <m:nary>
                        <m:naryPr>
                          <m:supHide m:val="on"/>
                          <m:ctrlPr>
                            <a:rPr kumimoji="1" lang="en-US" altLang="ja-JP" sz="2400" b="0" i="1" smtClean="0">
                              <a:solidFill>
                                <a:schemeClr val="tx1"/>
                              </a:solidFill>
                              <a:latin typeface="Cambria Math" panose="02040503050406030204" pitchFamily="18" charset="0"/>
                            </a:rPr>
                          </m:ctrlPr>
                        </m:naryPr>
                        <m:sub>
                          <m:r>
                            <m:rPr>
                              <m:brk m:alnAt="23"/>
                            </m:rPr>
                            <a:rPr kumimoji="1" lang="en-US" altLang="ja-JP" sz="2400" b="0" i="1" smtClean="0">
                              <a:solidFill>
                                <a:schemeClr val="tx1"/>
                              </a:solidFill>
                              <a:latin typeface="Cambria Math"/>
                            </a:rPr>
                            <m:t>𝐴</m:t>
                          </m:r>
                        </m:sub>
                        <m:sup/>
                        <m:e>
                          <m:rad>
                            <m:radPr>
                              <m:degHide m:val="on"/>
                              <m:ctrlPr>
                                <a:rPr kumimoji="1" lang="en-US" altLang="ja-JP" sz="2400" b="0" i="1" smtClean="0">
                                  <a:solidFill>
                                    <a:schemeClr val="tx1"/>
                                  </a:solidFill>
                                  <a:latin typeface="Cambria Math" panose="02040503050406030204" pitchFamily="18" charset="0"/>
                                </a:rPr>
                              </m:ctrlPr>
                            </m:radPr>
                            <m:deg/>
                            <m:e>
                              <m:r>
                                <a:rPr kumimoji="1" lang="en-US" altLang="ja-JP" sz="2400" b="0" i="1" smtClean="0">
                                  <a:solidFill>
                                    <a:schemeClr val="tx1"/>
                                  </a:solidFill>
                                  <a:latin typeface="Cambria Math"/>
                                </a:rPr>
                                <m:t>𝐼</m:t>
                              </m:r>
                              <m:d>
                                <m:dPr>
                                  <m:ctrlPr>
                                    <a:rPr kumimoji="1" lang="en-US" altLang="ja-JP" sz="2400" b="0" i="1" smtClean="0">
                                      <a:solidFill>
                                        <a:schemeClr val="tx1"/>
                                      </a:solidFill>
                                      <a:latin typeface="Cambria Math" panose="02040503050406030204" pitchFamily="18" charset="0"/>
                                    </a:rPr>
                                  </m:ctrlPr>
                                </m:dPr>
                                <m:e>
                                  <m:r>
                                    <a:rPr kumimoji="1" lang="en-US" altLang="ja-JP" sz="2400" b="0" i="1" smtClean="0">
                                      <a:solidFill>
                                        <a:schemeClr val="tx1"/>
                                      </a:solidFill>
                                      <a:latin typeface="Cambria Math"/>
                                    </a:rPr>
                                    <m:t>𝑃</m:t>
                                  </m:r>
                                  <m:r>
                                    <a:rPr kumimoji="1" lang="en-US" altLang="ja-JP" sz="2400" b="0" i="1" smtClean="0">
                                      <a:solidFill>
                                        <a:schemeClr val="tx1"/>
                                      </a:solidFill>
                                      <a:latin typeface="Cambria Math"/>
                                    </a:rPr>
                                    <m:t>,</m:t>
                                  </m:r>
                                  <m:r>
                                    <a:rPr kumimoji="1" lang="en-US" altLang="ja-JP" sz="2400" b="0" i="1" smtClean="0">
                                      <a:solidFill>
                                        <a:schemeClr val="tx1"/>
                                      </a:solidFill>
                                      <a:latin typeface="Cambria Math"/>
                                    </a:rPr>
                                    <m:t>𝑄</m:t>
                                  </m:r>
                                </m:e>
                              </m:d>
                            </m:e>
                          </m:rad>
                        </m:e>
                      </m:nary>
                      <m:r>
                        <a:rPr kumimoji="1" lang="en-US" altLang="ja-JP" sz="2400" b="0" i="1" smtClean="0">
                          <a:solidFill>
                            <a:schemeClr val="tx1"/>
                          </a:solidFill>
                          <a:latin typeface="Cambria Math"/>
                        </a:rPr>
                        <m:t>𝑅𝑒</m:t>
                      </m:r>
                      <m:d>
                        <m:dPr>
                          <m:begChr m:val="{"/>
                          <m:endChr m:val="}"/>
                          <m:ctrlPr>
                            <a:rPr kumimoji="1" lang="en-US" altLang="ja-JP" sz="2400" b="0" i="1" smtClean="0">
                              <a:solidFill>
                                <a:schemeClr val="tx1"/>
                              </a:solidFill>
                              <a:latin typeface="Cambria Math" panose="02040503050406030204" pitchFamily="18" charset="0"/>
                            </a:rPr>
                          </m:ctrlPr>
                        </m:dPr>
                        <m:e>
                          <m:r>
                            <a:rPr kumimoji="1" lang="ja-JP" altLang="en-US" sz="2400" b="0" i="1" smtClean="0">
                              <a:solidFill>
                                <a:schemeClr val="tx1"/>
                              </a:solidFill>
                              <a:latin typeface="Cambria Math"/>
                            </a:rPr>
                            <m:t>𝛾</m:t>
                          </m:r>
                          <m:d>
                            <m:dPr>
                              <m:begChr m:val="["/>
                              <m:endChr m:val="]"/>
                              <m:ctrlPr>
                                <a:rPr kumimoji="1" lang="en-US" altLang="ja-JP" sz="2400" b="0" i="1" smtClean="0">
                                  <a:solidFill>
                                    <a:schemeClr val="tx1"/>
                                  </a:solidFill>
                                  <a:latin typeface="Cambria Math" panose="02040503050406030204" pitchFamily="18" charset="0"/>
                                </a:rPr>
                              </m:ctrlPr>
                            </m:dPr>
                            <m:e>
                              <m:d>
                                <m:dPr>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a:rPr>
                                        <m:t>𝑑</m:t>
                                      </m:r>
                                    </m:e>
                                    <m:sub>
                                      <m:argPr>
                                        <m:argSz m:val="-1"/>
                                      </m:argPr>
                                      <m:r>
                                        <a:rPr kumimoji="1" lang="en-US" altLang="ja-JP" sz="2400" b="0" i="1" smtClean="0">
                                          <a:solidFill>
                                            <a:schemeClr val="tx1"/>
                                          </a:solidFill>
                                          <a:latin typeface="Cambria Math"/>
                                        </a:rPr>
                                        <m:t>𝑆𝑅𝑄</m:t>
                                      </m:r>
                                    </m:sub>
                                  </m:sSub>
                                  <m:r>
                                    <a:rPr kumimoji="1" lang="en-US" altLang="ja-JP" sz="2400" b="0" i="1" smtClean="0">
                                      <a:solidFill>
                                        <a:schemeClr val="tx1"/>
                                      </a:solidFill>
                                      <a:latin typeface="Cambria Math"/>
                                    </a:rPr>
                                    <m:t>−</m:t>
                                  </m:r>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a:rPr>
                                        <m:t>𝑑</m:t>
                                      </m:r>
                                    </m:e>
                                    <m:sub>
                                      <m:argPr>
                                        <m:argSz m:val="-1"/>
                                      </m:argPr>
                                      <m:r>
                                        <a:rPr kumimoji="1" lang="en-US" altLang="ja-JP" sz="2400" b="0" i="1" smtClean="0">
                                          <a:solidFill>
                                            <a:schemeClr val="tx1"/>
                                          </a:solidFill>
                                          <a:latin typeface="Cambria Math"/>
                                        </a:rPr>
                                        <m:t>𝑆𝑃𝑄</m:t>
                                      </m:r>
                                    </m:sub>
                                  </m:sSub>
                                </m:e>
                              </m:d>
                              <m:r>
                                <a:rPr kumimoji="1" lang="en-US" altLang="ja-JP" sz="2400" b="0" i="1" smtClean="0">
                                  <a:solidFill>
                                    <a:schemeClr val="tx1"/>
                                  </a:solidFill>
                                  <a:latin typeface="Cambria Math"/>
                                </a:rPr>
                                <m:t>/</m:t>
                              </m:r>
                              <m:r>
                                <a:rPr kumimoji="1" lang="en-US" altLang="ja-JP" sz="2400" b="0" i="1" smtClean="0">
                                  <a:solidFill>
                                    <a:schemeClr val="tx1"/>
                                  </a:solidFill>
                                  <a:latin typeface="Cambria Math"/>
                                </a:rPr>
                                <m:t>𝑐</m:t>
                              </m:r>
                            </m:e>
                          </m:d>
                        </m:e>
                      </m:d>
                      <m:r>
                        <a:rPr kumimoji="1" lang="en-US" altLang="ja-JP" sz="2400" b="0" i="1" smtClean="0">
                          <a:solidFill>
                            <a:schemeClr val="tx1"/>
                          </a:solidFill>
                          <a:latin typeface="Cambria Math"/>
                        </a:rPr>
                        <m:t>𝑑𝐴</m:t>
                      </m:r>
                    </m:oMath>
                  </m:oMathPara>
                </a14:m>
                <a:endParaRPr kumimoji="1" lang="ja-JP" altLang="en-US" sz="2400" dirty="0">
                  <a:solidFill>
                    <a:schemeClr val="tx1"/>
                  </a:solidFill>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8365" y="1268760"/>
                <a:ext cx="8892480" cy="2404864"/>
              </a:xfr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395536" y="3284984"/>
                <a:ext cx="5400600" cy="2336152"/>
              </a:xfrm>
              <a:prstGeom prst="rect">
                <a:avLst/>
              </a:prstGeom>
              <a:noFill/>
            </p:spPr>
            <p:txBody>
              <a:bodyPr wrap="square" rtlCol="0">
                <a:spAutoFit/>
              </a:bodyPr>
              <a:lstStyle/>
              <a:p>
                <a:r>
                  <a:rPr kumimoji="1" lang="en-US" altLang="ja-JP" dirty="0" smtClean="0"/>
                  <a:t>P</a:t>
                </a:r>
                <a:r>
                  <a:rPr kumimoji="1" lang="ja-JP" altLang="en-US" dirty="0" smtClean="0"/>
                  <a:t>：物体面上の点</a:t>
                </a:r>
                <a:endParaRPr kumimoji="1" lang="en-US" altLang="ja-JP" dirty="0" smtClean="0"/>
              </a:p>
              <a:p>
                <a:r>
                  <a:rPr lang="en-US" altLang="ja-JP" dirty="0" smtClean="0"/>
                  <a:t>Q</a:t>
                </a:r>
                <a:r>
                  <a:rPr lang="ja-JP" altLang="en-US" dirty="0" smtClean="0"/>
                  <a:t>：</a:t>
                </a:r>
                <a:r>
                  <a:rPr lang="en-US" altLang="ja-JP" dirty="0" smtClean="0"/>
                  <a:t>CCD</a:t>
                </a:r>
                <a:r>
                  <a:rPr lang="ja-JP" altLang="en-US" dirty="0" smtClean="0"/>
                  <a:t>面上の点</a:t>
                </a:r>
                <a:endParaRPr lang="en-US" altLang="ja-JP" dirty="0" smtClean="0"/>
              </a:p>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a:rPr>
                          <m:t>𝐼</m:t>
                        </m:r>
                      </m:e>
                      <m:sub>
                        <m:argPr>
                          <m:argSz m:val="-1"/>
                        </m:argPr>
                        <m:r>
                          <a:rPr lang="en-US" altLang="ja-JP" i="1">
                            <a:latin typeface="Cambria Math"/>
                          </a:rPr>
                          <m:t>𝑅</m:t>
                        </m:r>
                      </m:sub>
                    </m:sSub>
                    <m:d>
                      <m:dPr>
                        <m:ctrlPr>
                          <a:rPr lang="en-US" altLang="ja-JP" i="1">
                            <a:latin typeface="Cambria Math" panose="02040503050406030204" pitchFamily="18" charset="0"/>
                          </a:rPr>
                        </m:ctrlPr>
                      </m:dPr>
                      <m:e>
                        <m:r>
                          <a:rPr lang="en-US" altLang="ja-JP" i="1">
                            <a:latin typeface="Cambria Math"/>
                          </a:rPr>
                          <m:t>𝑄</m:t>
                        </m:r>
                      </m:e>
                    </m:d>
                    <m:r>
                      <a:rPr lang="ja-JP" altLang="en-US" b="0" i="1" smtClean="0">
                        <a:latin typeface="Cambria Math"/>
                      </a:rPr>
                      <m:t>：</m:t>
                    </m:r>
                  </m:oMath>
                </a14:m>
                <a:r>
                  <a:rPr kumimoji="1" lang="en-US" altLang="ja-JP" dirty="0" smtClean="0"/>
                  <a:t>Q</a:t>
                </a:r>
                <a:r>
                  <a:rPr kumimoji="1" lang="ja-JP" altLang="en-US" dirty="0" err="1" smtClean="0"/>
                  <a:t>での</a:t>
                </a:r>
                <a:r>
                  <a:rPr kumimoji="1" lang="ja-JP" altLang="en-US" dirty="0" smtClean="0"/>
                  <a:t>参照波の強度</a:t>
                </a:r>
                <a:endParaRPr kumimoji="1" lang="en-US" altLang="ja-JP" dirty="0" smtClean="0"/>
              </a:p>
              <a:p>
                <a:r>
                  <a:rPr lang="ja-JP" altLang="en-US" dirty="0"/>
                  <a:t>第</a:t>
                </a:r>
                <a:r>
                  <a:rPr lang="en-US" altLang="ja-JP" dirty="0"/>
                  <a:t>2</a:t>
                </a:r>
                <a:r>
                  <a:rPr lang="ja-JP" altLang="en-US" dirty="0" smtClean="0"/>
                  <a:t>項：物体の異なる点</a:t>
                </a:r>
                <a:r>
                  <a:rPr lang="en-US" altLang="ja-JP" dirty="0" smtClean="0"/>
                  <a:t>P</a:t>
                </a:r>
                <a:r>
                  <a:rPr lang="ja-JP" altLang="en-US" dirty="0" smtClean="0"/>
                  <a:t>と</a:t>
                </a:r>
                <a:r>
                  <a:rPr lang="en-US" altLang="ja-JP" dirty="0" smtClean="0"/>
                  <a:t>P’</a:t>
                </a:r>
                <a:r>
                  <a:rPr lang="ja-JP" altLang="en-US" dirty="0" smtClean="0"/>
                  <a:t>からくる光の干渉</a:t>
                </a:r>
                <a:endParaRPr lang="en-US" altLang="ja-JP" dirty="0" smtClean="0"/>
              </a:p>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a:rPr>
                          <m:t>𝑑</m:t>
                        </m:r>
                      </m:e>
                      <m:sub>
                        <m:argPr>
                          <m:argSz m:val="-1"/>
                        </m:argPr>
                        <m:r>
                          <a:rPr lang="en-US" altLang="ja-JP" i="1">
                            <a:latin typeface="Cambria Math"/>
                          </a:rPr>
                          <m:t>𝑆𝑃𝑄</m:t>
                        </m:r>
                      </m:sub>
                    </m:sSub>
                    <m:r>
                      <a:rPr lang="en-US" altLang="ja-JP" i="1">
                        <a:latin typeface="Cambria Math"/>
                      </a:rPr>
                      <m:t>−</m:t>
                    </m:r>
                    <m:sSub>
                      <m:sSubPr>
                        <m:ctrlPr>
                          <a:rPr lang="en-US" altLang="ja-JP" i="1">
                            <a:latin typeface="Cambria Math" panose="02040503050406030204" pitchFamily="18" charset="0"/>
                          </a:rPr>
                        </m:ctrlPr>
                      </m:sSubPr>
                      <m:e>
                        <m:r>
                          <a:rPr lang="en-US" altLang="ja-JP" i="1">
                            <a:latin typeface="Cambria Math"/>
                          </a:rPr>
                          <m:t>𝑑</m:t>
                        </m:r>
                      </m:e>
                      <m:sub>
                        <m:argPr>
                          <m:argSz m:val="-2"/>
                        </m:argPr>
                        <m:r>
                          <a:rPr lang="en-US" altLang="ja-JP" i="1">
                            <a:latin typeface="Cambria Math"/>
                          </a:rPr>
                          <m:t>𝑆</m:t>
                        </m:r>
                        <m:sSup>
                          <m:sSupPr>
                            <m:ctrlPr>
                              <a:rPr lang="en-US" altLang="ja-JP" i="1">
                                <a:latin typeface="Cambria Math" panose="02040503050406030204" pitchFamily="18" charset="0"/>
                              </a:rPr>
                            </m:ctrlPr>
                          </m:sSupPr>
                          <m:e>
                            <m:argPr>
                              <m:argSz m:val="-2"/>
                            </m:argPr>
                            <m:r>
                              <a:rPr lang="en-US" altLang="ja-JP" i="1">
                                <a:latin typeface="Cambria Math"/>
                              </a:rPr>
                              <m:t>𝑃</m:t>
                            </m:r>
                          </m:e>
                          <m:sup>
                            <m:argPr>
                              <m:argSz m:val="-2"/>
                            </m:argPr>
                            <m:r>
                              <a:rPr lang="en-US" altLang="ja-JP" i="1">
                                <a:latin typeface="Cambria Math"/>
                              </a:rPr>
                              <m:t>′</m:t>
                            </m:r>
                          </m:sup>
                        </m:sSup>
                        <m:r>
                          <a:rPr lang="en-US" altLang="ja-JP" i="1">
                            <a:latin typeface="Cambria Math"/>
                          </a:rPr>
                          <m:t>𝑄</m:t>
                        </m:r>
                      </m:sub>
                    </m:sSub>
                  </m:oMath>
                </a14:m>
                <a:r>
                  <a:rPr kumimoji="1" lang="ja-JP" altLang="en-US" dirty="0" smtClean="0"/>
                  <a:t>：</a:t>
                </a:r>
                <a:r>
                  <a:rPr kumimoji="1" lang="en-US" altLang="ja-JP" dirty="0" smtClean="0"/>
                  <a:t>P</a:t>
                </a:r>
                <a:r>
                  <a:rPr kumimoji="1" lang="ja-JP" altLang="en-US" dirty="0" smtClean="0"/>
                  <a:t>と</a:t>
                </a:r>
                <a:r>
                  <a:rPr kumimoji="1" lang="en-US" altLang="ja-JP" dirty="0" smtClean="0"/>
                  <a:t>P’</a:t>
                </a:r>
                <a:r>
                  <a:rPr kumimoji="1" lang="ja-JP" altLang="en-US" dirty="0" smtClean="0"/>
                  <a:t>で反射された</a:t>
                </a:r>
                <a:r>
                  <a:rPr kumimoji="1" lang="en-US" altLang="ja-JP" dirty="0" smtClean="0"/>
                  <a:t>2</a:t>
                </a:r>
                <a:r>
                  <a:rPr kumimoji="1" lang="ja-JP" altLang="en-US" dirty="0" err="1" smtClean="0"/>
                  <a:t>つの</a:t>
                </a:r>
                <a:r>
                  <a:rPr kumimoji="1" lang="ja-JP" altLang="en-US" dirty="0" smtClean="0"/>
                  <a:t>光の光路差</a:t>
                </a:r>
                <a:endParaRPr kumimoji="1" lang="en-US" altLang="ja-JP" dirty="0" smtClean="0"/>
              </a:p>
              <a:p>
                <a14:m>
                  <m:oMath xmlns:m="http://schemas.openxmlformats.org/officeDocument/2006/math">
                    <m:r>
                      <a:rPr lang="en-US" altLang="ja-JP" i="1">
                        <a:latin typeface="Cambria Math"/>
                      </a:rPr>
                      <m:t>𝑅𝑒</m:t>
                    </m:r>
                    <m:d>
                      <m:dPr>
                        <m:begChr m:val="{"/>
                        <m:endChr m:val="}"/>
                        <m:ctrlPr>
                          <a:rPr lang="en-US" altLang="ja-JP" i="1">
                            <a:latin typeface="Cambria Math" panose="02040503050406030204" pitchFamily="18" charset="0"/>
                          </a:rPr>
                        </m:ctrlPr>
                      </m:dPr>
                      <m:e>
                        <m:r>
                          <a:rPr lang="ja-JP" altLang="en-US" i="1">
                            <a:latin typeface="Cambria Math"/>
                          </a:rPr>
                          <m:t>𝛾</m:t>
                        </m:r>
                      </m:e>
                    </m:d>
                  </m:oMath>
                </a14:m>
                <a:r>
                  <a:rPr kumimoji="1" lang="ja-JP" altLang="en-US" dirty="0" smtClean="0"/>
                  <a:t>：複素コヒーレンス度の実部</a:t>
                </a:r>
                <a:endParaRPr kumimoji="1" lang="en-US" altLang="ja-JP" dirty="0" smtClean="0"/>
              </a:p>
              <a:p>
                <a:r>
                  <a:rPr lang="en-US" altLang="ja-JP" dirty="0" err="1" smtClean="0"/>
                  <a:t>dA,dA</a:t>
                </a:r>
                <a:r>
                  <a:rPr lang="en-US" altLang="ja-JP" dirty="0" smtClean="0"/>
                  <a:t>’</a:t>
                </a:r>
                <a:r>
                  <a:rPr lang="ja-JP" altLang="en-US" dirty="0" smtClean="0"/>
                  <a:t>：</a:t>
                </a:r>
                <a:r>
                  <a:rPr lang="en-US" altLang="ja-JP" dirty="0" smtClean="0"/>
                  <a:t>P</a:t>
                </a:r>
                <a:r>
                  <a:rPr lang="ja-JP" altLang="en-US" dirty="0" smtClean="0"/>
                  <a:t>と</a:t>
                </a:r>
                <a:r>
                  <a:rPr lang="en-US" altLang="ja-JP" dirty="0" smtClean="0"/>
                  <a:t>P’</a:t>
                </a:r>
                <a:r>
                  <a:rPr lang="ja-JP" altLang="en-US" dirty="0" smtClean="0"/>
                  <a:t>上の微小面積</a:t>
                </a:r>
                <a:endParaRPr lang="en-US" altLang="ja-JP" dirty="0" smtClean="0"/>
              </a:p>
              <a:p>
                <a:r>
                  <a:rPr kumimoji="1" lang="ja-JP" altLang="en-US" dirty="0">
                    <a:solidFill>
                      <a:srgbClr val="FF0000"/>
                    </a:solidFill>
                  </a:rPr>
                  <a:t>第</a:t>
                </a:r>
                <a:r>
                  <a:rPr kumimoji="1" lang="en-US" altLang="ja-JP" dirty="0">
                    <a:solidFill>
                      <a:srgbClr val="FF0000"/>
                    </a:solidFill>
                  </a:rPr>
                  <a:t>3</a:t>
                </a:r>
                <a:r>
                  <a:rPr kumimoji="1" lang="ja-JP" altLang="en-US" dirty="0" smtClean="0">
                    <a:solidFill>
                      <a:srgbClr val="FF0000"/>
                    </a:solidFill>
                  </a:rPr>
                  <a:t>項：物体光と参照光との干渉</a:t>
                </a:r>
                <a:endParaRPr kumimoji="1" lang="en-US" altLang="ja-JP" dirty="0" smtClean="0">
                  <a:solidFill>
                    <a:srgbClr val="FF0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95536" y="3284984"/>
                <a:ext cx="5400600" cy="2336152"/>
              </a:xfrm>
              <a:prstGeom prst="rect">
                <a:avLst/>
              </a:prstGeom>
              <a:blipFill rotWithShape="1">
                <a:blip r:embed="rId3"/>
                <a:stretch>
                  <a:fillRect l="-1016" t="-2089" b="-3394"/>
                </a:stretch>
              </a:blipFill>
            </p:spPr>
            <p:txBody>
              <a:bodyPr/>
              <a:lstStyle/>
              <a:p>
                <a:r>
                  <a:rPr lang="ja-JP" altLang="en-US">
                    <a:noFill/>
                  </a:rPr>
                  <a:t> </a:t>
                </a:r>
              </a:p>
            </p:txBody>
          </p:sp>
        </mc:Fallback>
      </mc:AlternateContent>
      <p:sp>
        <p:nvSpPr>
          <p:cNvPr id="5" name="テキスト ボックス 4"/>
          <p:cNvSpPr txBox="1"/>
          <p:nvPr/>
        </p:nvSpPr>
        <p:spPr>
          <a:xfrm>
            <a:off x="680998" y="5920761"/>
            <a:ext cx="7776864" cy="584775"/>
          </a:xfrm>
          <a:prstGeom prst="rect">
            <a:avLst/>
          </a:prstGeom>
          <a:noFill/>
        </p:spPr>
        <p:txBody>
          <a:bodyPr wrap="square" rtlCol="0">
            <a:spAutoFit/>
          </a:bodyPr>
          <a:lstStyle/>
          <a:p>
            <a:r>
              <a:rPr kumimoji="1" lang="ja-JP" altLang="en-US" sz="3200" b="1" dirty="0" smtClean="0">
                <a:solidFill>
                  <a:srgbClr val="FF0000"/>
                </a:solidFill>
              </a:rPr>
              <a:t>ホログラフィの再構成には第</a:t>
            </a:r>
            <a:r>
              <a:rPr kumimoji="1" lang="en-US" altLang="ja-JP" sz="3200" b="1" dirty="0" smtClean="0">
                <a:solidFill>
                  <a:srgbClr val="FF0000"/>
                </a:solidFill>
              </a:rPr>
              <a:t>3</a:t>
            </a:r>
            <a:r>
              <a:rPr kumimoji="1" lang="ja-JP" altLang="en-US" sz="3200" b="1" dirty="0" smtClean="0">
                <a:solidFill>
                  <a:srgbClr val="FF0000"/>
                </a:solidFill>
              </a:rPr>
              <a:t>項のみが関係</a:t>
            </a:r>
            <a:endParaRPr kumimoji="1" lang="en-US" altLang="ja-JP" sz="3200" b="1" dirty="0" smtClean="0">
              <a:solidFill>
                <a:srgbClr val="FF0000"/>
              </a:solidFill>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7956376" y="2607295"/>
                <a:ext cx="96125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i="1">
                          <a:latin typeface="Cambria Math"/>
                        </a:rPr>
                        <m:t>(1)</m:t>
                      </m:r>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7956376" y="2607295"/>
                <a:ext cx="961256" cy="461665"/>
              </a:xfrm>
              <a:prstGeom prst="rect">
                <a:avLst/>
              </a:prstGeom>
              <a:blipFill rotWithShape="1">
                <a:blip r:embed="rId4"/>
                <a:stretch>
                  <a:fillRect b="-18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4860032" y="5013176"/>
                <a:ext cx="3499228" cy="461665"/>
              </a:xfrm>
              <a:prstGeom prst="rect">
                <a:avLst/>
              </a:prstGeom>
            </p:spPr>
            <p:txBody>
              <a:bodyPr wrap="none">
                <a:spAutoFit/>
              </a:bodyPr>
              <a:lstStyle/>
              <a:p>
                <a14:m>
                  <m:oMath xmlns:m="http://schemas.openxmlformats.org/officeDocument/2006/math">
                    <m:r>
                      <a:rPr lang="en-US" altLang="ja-JP" sz="2400" i="1" smtClean="0">
                        <a:latin typeface="Cambria Math"/>
                      </a:rPr>
                      <m:t>𝑅𝑒</m:t>
                    </m:r>
                    <m:d>
                      <m:dPr>
                        <m:begChr m:val="{"/>
                        <m:endChr m:val="}"/>
                        <m:ctrlPr>
                          <a:rPr lang="en-US" altLang="ja-JP" sz="2400" i="1">
                            <a:latin typeface="Cambria Math" panose="02040503050406030204" pitchFamily="18" charset="0"/>
                          </a:rPr>
                        </m:ctrlPr>
                      </m:dPr>
                      <m:e>
                        <m:r>
                          <a:rPr lang="ja-JP" altLang="en-US" sz="2400" i="1">
                            <a:latin typeface="Cambria Math"/>
                          </a:rPr>
                          <m:t>𝛾</m:t>
                        </m:r>
                      </m:e>
                    </m:d>
                    <m:r>
                      <a:rPr lang="ja-JP" altLang="en-US" sz="2400" i="1" smtClean="0">
                        <a:latin typeface="Cambria Math"/>
                      </a:rPr>
                      <m:t>≠</m:t>
                    </m:r>
                    <m:r>
                      <a:rPr lang="en-US" altLang="ja-JP" sz="2400" b="0" i="1" smtClean="0">
                        <a:latin typeface="Cambria Math"/>
                      </a:rPr>
                      <m:t>0</m:t>
                    </m:r>
                  </m:oMath>
                </a14:m>
                <a:r>
                  <a:rPr lang="ja-JP" altLang="en-US" sz="2400" dirty="0" smtClean="0"/>
                  <a:t>のとき干渉する</a:t>
                </a:r>
                <a:endParaRPr lang="ja-JP" altLang="en-US" sz="24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4860032" y="5013176"/>
                <a:ext cx="3499228" cy="461665"/>
              </a:xfrm>
              <a:prstGeom prst="rect">
                <a:avLst/>
              </a:prstGeom>
              <a:blipFill rotWithShape="1">
                <a:blip r:embed="rId5"/>
                <a:stretch>
                  <a:fillRect l="-348" t="-15789" r="-1742" b="-23684"/>
                </a:stretch>
              </a:blipFill>
            </p:spPr>
            <p:txBody>
              <a:bodyPr/>
              <a:lstStyle/>
              <a:p>
                <a:r>
                  <a:rPr lang="ja-JP" altLang="en-US">
                    <a:noFill/>
                  </a:rPr>
                  <a:t> </a:t>
                </a:r>
              </a:p>
            </p:txBody>
          </p:sp>
        </mc:Fallback>
      </mc:AlternateContent>
      <p:cxnSp>
        <p:nvCxnSpPr>
          <p:cNvPr id="10" name="直線コネクタ 9"/>
          <p:cNvCxnSpPr/>
          <p:nvPr/>
        </p:nvCxnSpPr>
        <p:spPr>
          <a:xfrm>
            <a:off x="457200" y="3284984"/>
            <a:ext cx="62030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757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複素コヒーレンス度</a:t>
            </a:r>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179511" y="2042575"/>
                <a:ext cx="8705085" cy="578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𝑅𝑒</m:t>
                      </m:r>
                      <m:d>
                        <m:dPr>
                          <m:begChr m:val="{"/>
                          <m:endChr m:val="}"/>
                          <m:ctrlPr>
                            <a:rPr kumimoji="1" lang="en-US" altLang="ja-JP" sz="2800" b="0" i="1" smtClean="0">
                              <a:latin typeface="Cambria Math" panose="02040503050406030204" pitchFamily="18" charset="0"/>
                            </a:rPr>
                          </m:ctrlPr>
                        </m:dPr>
                        <m:e>
                          <m:r>
                            <a:rPr kumimoji="1" lang="ja-JP" altLang="en-US" sz="2800" b="0" i="1" smtClean="0">
                              <a:latin typeface="Cambria Math"/>
                            </a:rPr>
                            <m:t>𝛾</m:t>
                          </m:r>
                          <m:d>
                            <m:dPr>
                              <m:ctrlPr>
                                <a:rPr kumimoji="1" lang="en-US" altLang="ja-JP" sz="2800" b="0" i="1" smtClean="0">
                                  <a:latin typeface="Cambria Math" panose="02040503050406030204" pitchFamily="18" charset="0"/>
                                </a:rPr>
                              </m:ctrlPr>
                            </m:dPr>
                            <m:e>
                              <m:r>
                                <a:rPr kumimoji="1" lang="ja-JP" altLang="en-US" sz="2800" b="0" i="1" smtClean="0">
                                  <a:latin typeface="Cambria Math"/>
                                </a:rPr>
                                <m:t>𝜏</m:t>
                              </m:r>
                            </m:e>
                          </m:d>
                        </m:e>
                      </m:d>
                      <m:r>
                        <a:rPr kumimoji="1" lang="en-US" altLang="ja-JP" sz="2800" b="0" i="1" smtClean="0">
                          <a:latin typeface="Cambria Math"/>
                        </a:rPr>
                        <m:t>=</m:t>
                      </m:r>
                      <m:d>
                        <m:dPr>
                          <m:begChr m:val="|"/>
                          <m:endChr m:val="|"/>
                          <m:ctrlPr>
                            <a:rPr kumimoji="1" lang="en-US" altLang="ja-JP" sz="2800" b="0" i="1" smtClean="0">
                              <a:latin typeface="Cambria Math" panose="02040503050406030204" pitchFamily="18" charset="0"/>
                            </a:rPr>
                          </m:ctrlPr>
                        </m:dPr>
                        <m:e>
                          <m:r>
                            <a:rPr kumimoji="1" lang="ja-JP" altLang="en-US" sz="2800" b="0" i="1" smtClean="0">
                              <a:latin typeface="Cambria Math"/>
                            </a:rPr>
                            <m:t>𝛾</m:t>
                          </m:r>
                          <m:d>
                            <m:dPr>
                              <m:ctrlPr>
                                <a:rPr kumimoji="1" lang="en-US" altLang="ja-JP" sz="2800" b="0" i="1" smtClean="0">
                                  <a:latin typeface="Cambria Math" panose="02040503050406030204" pitchFamily="18" charset="0"/>
                                </a:rPr>
                              </m:ctrlPr>
                            </m:dPr>
                            <m:e>
                              <m:r>
                                <a:rPr kumimoji="1" lang="ja-JP" altLang="en-US" sz="2800" b="0" i="1" smtClean="0">
                                  <a:latin typeface="Cambria Math"/>
                                </a:rPr>
                                <m:t>𝜏</m:t>
                              </m:r>
                            </m:e>
                          </m:d>
                        </m:e>
                      </m:d>
                      <m:func>
                        <m:funcPr>
                          <m:ctrlPr>
                            <a:rPr kumimoji="1" lang="en-US" altLang="ja-JP" sz="2800" b="0" i="1" smtClean="0">
                              <a:latin typeface="Cambria Math" panose="02040503050406030204" pitchFamily="18" charset="0"/>
                            </a:rPr>
                          </m:ctrlPr>
                        </m:funcPr>
                        <m:fName>
                          <m:r>
                            <m:rPr>
                              <m:sty m:val="p"/>
                            </m:rPr>
                            <a:rPr kumimoji="1" lang="en-US" altLang="ja-JP" sz="2800" b="0" i="0" smtClean="0">
                              <a:latin typeface="Cambria Math"/>
                            </a:rPr>
                            <m:t>cos</m:t>
                          </m:r>
                        </m:fName>
                        <m:e>
                          <m:d>
                            <m:dPr>
                              <m:begChr m:val="{"/>
                              <m:endChr m:val="}"/>
                              <m:ctrlPr>
                                <a:rPr kumimoji="1" lang="en-US" altLang="ja-JP" sz="2800" b="0" i="1" smtClean="0">
                                  <a:latin typeface="Cambria Math" panose="02040503050406030204" pitchFamily="18" charset="0"/>
                                </a:rPr>
                              </m:ctrlPr>
                            </m:dPr>
                            <m:e>
                              <m:r>
                                <a:rPr kumimoji="1" lang="ja-JP" altLang="en-US" sz="2800" b="0" i="1" smtClean="0">
                                  <a:latin typeface="Cambria Math"/>
                                </a:rPr>
                                <m:t>𝛼</m:t>
                              </m:r>
                              <m:d>
                                <m:dPr>
                                  <m:ctrlPr>
                                    <a:rPr kumimoji="1" lang="en-US" altLang="ja-JP" sz="2800" b="0" i="1" smtClean="0">
                                      <a:latin typeface="Cambria Math" panose="02040503050406030204" pitchFamily="18" charset="0"/>
                                    </a:rPr>
                                  </m:ctrlPr>
                                </m:dPr>
                                <m:e>
                                  <m:r>
                                    <a:rPr kumimoji="1" lang="ja-JP" altLang="en-US" sz="2800" b="0" i="1" smtClean="0">
                                      <a:latin typeface="Cambria Math"/>
                                    </a:rPr>
                                    <m:t>𝜏</m:t>
                                  </m:r>
                                </m:e>
                              </m:d>
                              <m:r>
                                <a:rPr kumimoji="1" lang="en-US" altLang="ja-JP" sz="2800" b="0" i="1" smtClean="0">
                                  <a:latin typeface="Cambria Math"/>
                                </a:rPr>
                                <m:t>−2</m:t>
                              </m:r>
                              <m:r>
                                <a:rPr kumimoji="1" lang="ja-JP" altLang="en-US" sz="2800" b="0" i="1" smtClean="0">
                                  <a:latin typeface="Cambria Math"/>
                                </a:rPr>
                                <m:t>𝜋</m:t>
                              </m:r>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a:rPr>
                                        <m:t>𝑑</m:t>
                                      </m:r>
                                    </m:e>
                                    <m:sub>
                                      <m:argPr>
                                        <m:argSz m:val="-1"/>
                                      </m:argPr>
                                      <m:r>
                                        <a:rPr kumimoji="1" lang="en-US" altLang="ja-JP" sz="2800" b="0" i="1" smtClean="0">
                                          <a:latin typeface="Cambria Math"/>
                                        </a:rPr>
                                        <m:t>𝑆𝑅𝑄</m:t>
                                      </m:r>
                                    </m:sub>
                                  </m:sSub>
                                  <m:r>
                                    <a:rPr kumimoji="1" lang="en-US" altLang="ja-JP" sz="2800" b="0" i="1" smtClean="0">
                                      <a:latin typeface="Cambria Math"/>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a:rPr>
                                        <m:t>𝑑</m:t>
                                      </m:r>
                                    </m:e>
                                    <m:sub>
                                      <m:argPr>
                                        <m:argSz m:val="-1"/>
                                      </m:argPr>
                                      <m:r>
                                        <a:rPr kumimoji="1" lang="en-US" altLang="ja-JP" sz="2800" b="0" i="1" smtClean="0">
                                          <a:latin typeface="Cambria Math"/>
                                        </a:rPr>
                                        <m:t>𝑆𝑃𝑄</m:t>
                                      </m:r>
                                    </m:sub>
                                  </m:sSub>
                                </m:e>
                              </m:d>
                              <m:r>
                                <a:rPr kumimoji="1" lang="en-US" altLang="ja-JP" sz="2800" b="0" i="1" smtClean="0">
                                  <a:latin typeface="Cambria Math"/>
                                </a:rPr>
                                <m:t>/</m:t>
                              </m:r>
                              <m:sSub>
                                <m:sSubPr>
                                  <m:ctrlPr>
                                    <a:rPr kumimoji="1" lang="en-US" altLang="ja-JP" sz="2800" b="0" i="1" smtClean="0">
                                      <a:latin typeface="Cambria Math" panose="02040503050406030204" pitchFamily="18" charset="0"/>
                                    </a:rPr>
                                  </m:ctrlPr>
                                </m:sSubPr>
                                <m:e>
                                  <m:r>
                                    <a:rPr kumimoji="1" lang="ja-JP" altLang="en-US" sz="2800" b="0" i="1" smtClean="0">
                                      <a:latin typeface="Cambria Math"/>
                                    </a:rPr>
                                    <m:t>𝜆</m:t>
                                  </m:r>
                                </m:e>
                                <m:sub>
                                  <m:argPr>
                                    <m:argSz m:val="-1"/>
                                  </m:argPr>
                                  <m:r>
                                    <a:rPr kumimoji="1" lang="en-US" altLang="ja-JP" sz="2800" b="0" i="1" smtClean="0">
                                      <a:latin typeface="Cambria Math"/>
                                    </a:rPr>
                                    <m:t>0</m:t>
                                  </m:r>
                                </m:sub>
                              </m:sSub>
                            </m:e>
                          </m:d>
                        </m:e>
                      </m:func>
                      <m:r>
                        <a:rPr kumimoji="1" lang="ja-JP" altLang="en-US" sz="2800" b="0" i="1" smtClean="0">
                          <a:latin typeface="Cambria Math"/>
                        </a:rPr>
                        <m:t>　</m:t>
                      </m:r>
                      <m:r>
                        <a:rPr lang="en-US" altLang="ja-JP" sz="2800" i="1">
                          <a:latin typeface="Cambria Math"/>
                        </a:rPr>
                        <m:t>(2)</m:t>
                      </m:r>
                    </m:oMath>
                  </m:oMathPara>
                </a14:m>
                <a:endParaRPr kumimoji="1" lang="ja-JP" altLang="en-US"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79511" y="2042575"/>
                <a:ext cx="8705085" cy="578685"/>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323528" y="2811764"/>
                <a:ext cx="4809278" cy="138025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ja-JP" altLang="en-US" sz="2000" i="1" smtClean="0">
                          <a:solidFill>
                            <a:schemeClr val="tx1"/>
                          </a:solidFill>
                          <a:latin typeface="Cambria Math"/>
                        </a:rPr>
                        <m:t>𝜏</m:t>
                      </m:r>
                      <m:r>
                        <a:rPr kumimoji="1" lang="en-US" altLang="ja-JP" sz="2000" b="0" i="1" smtClean="0">
                          <a:solidFill>
                            <a:schemeClr val="tx1"/>
                          </a:solidFill>
                          <a:latin typeface="Cambria Math"/>
                        </a:rPr>
                        <m:t>=</m:t>
                      </m:r>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a:rPr>
                                <m:t>𝑑</m:t>
                              </m:r>
                            </m:e>
                            <m:sub>
                              <m:argPr>
                                <m:argSz m:val="-1"/>
                              </m:argPr>
                              <m:r>
                                <a:rPr lang="en-US" altLang="ja-JP" sz="2000" i="1">
                                  <a:solidFill>
                                    <a:schemeClr val="tx1"/>
                                  </a:solidFill>
                                  <a:latin typeface="Cambria Math"/>
                                </a:rPr>
                                <m:t>𝑆𝑅𝑄</m:t>
                              </m:r>
                            </m:sub>
                          </m:sSub>
                          <m:r>
                            <a:rPr lang="en-US" altLang="ja-JP" sz="2000" i="1">
                              <a:solidFill>
                                <a:schemeClr val="tx1"/>
                              </a:solidFill>
                              <a:latin typeface="Cambria Math"/>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a:rPr>
                                <m:t>𝑑</m:t>
                              </m:r>
                            </m:e>
                            <m:sub>
                              <m:argPr>
                                <m:argSz m:val="-1"/>
                              </m:argPr>
                              <m:r>
                                <a:rPr lang="en-US" altLang="ja-JP" sz="2000" i="1">
                                  <a:solidFill>
                                    <a:schemeClr val="tx1"/>
                                  </a:solidFill>
                                  <a:latin typeface="Cambria Math"/>
                                </a:rPr>
                                <m:t>𝑆𝑃𝑄</m:t>
                              </m:r>
                            </m:sub>
                          </m:sSub>
                        </m:e>
                      </m:d>
                      <m:r>
                        <a:rPr lang="en-US" altLang="ja-JP" sz="2000" i="1">
                          <a:solidFill>
                            <a:schemeClr val="tx1"/>
                          </a:solidFill>
                          <a:latin typeface="Cambria Math"/>
                        </a:rPr>
                        <m:t>/</m:t>
                      </m:r>
                      <m:r>
                        <a:rPr lang="en-US" altLang="ja-JP" sz="2000" i="1">
                          <a:solidFill>
                            <a:schemeClr val="tx1"/>
                          </a:solidFill>
                          <a:latin typeface="Cambria Math"/>
                        </a:rPr>
                        <m:t>𝑐</m:t>
                      </m:r>
                    </m:oMath>
                  </m:oMathPara>
                </a14:m>
                <a:endParaRPr kumimoji="1" lang="en-US" altLang="ja-JP" sz="2000" dirty="0" smtClean="0">
                  <a:solidFill>
                    <a:schemeClr val="tx1"/>
                  </a:solidFill>
                </a:endParaRPr>
              </a:p>
              <a:p>
                <a14:m>
                  <m:oMath xmlns:m="http://schemas.openxmlformats.org/officeDocument/2006/math">
                    <m:d>
                      <m:dPr>
                        <m:begChr m:val="|"/>
                        <m:endChr m:val="|"/>
                        <m:ctrlPr>
                          <a:rPr lang="en-US" altLang="ja-JP" sz="2000" i="1">
                            <a:latin typeface="Cambria Math" panose="02040503050406030204" pitchFamily="18" charset="0"/>
                          </a:rPr>
                        </m:ctrlPr>
                      </m:dPr>
                      <m:e>
                        <m:r>
                          <a:rPr lang="ja-JP" altLang="en-US" sz="2000" i="1">
                            <a:latin typeface="Cambria Math"/>
                          </a:rPr>
                          <m:t>𝛾</m:t>
                        </m:r>
                        <m:d>
                          <m:dPr>
                            <m:ctrlPr>
                              <a:rPr lang="en-US" altLang="ja-JP" sz="2000" i="1">
                                <a:latin typeface="Cambria Math" panose="02040503050406030204" pitchFamily="18" charset="0"/>
                              </a:rPr>
                            </m:ctrlPr>
                          </m:dPr>
                          <m:e>
                            <m:r>
                              <a:rPr lang="ja-JP" altLang="en-US" sz="2000" i="1">
                                <a:latin typeface="Cambria Math"/>
                              </a:rPr>
                              <m:t>𝜏</m:t>
                            </m:r>
                          </m:e>
                        </m:d>
                      </m:e>
                    </m:d>
                  </m:oMath>
                </a14:m>
                <a:r>
                  <a:rPr kumimoji="1" lang="en-US" altLang="ja-JP" sz="2000" dirty="0" smtClean="0"/>
                  <a:t>:</a:t>
                </a:r>
                <a:r>
                  <a:rPr kumimoji="1" lang="ja-JP" altLang="en-US" sz="2000" dirty="0" smtClean="0"/>
                  <a:t>干渉縞のコントラスト</a:t>
                </a:r>
                <a:endParaRPr kumimoji="1" lang="en-US" altLang="ja-JP" sz="2000" dirty="0" smtClean="0"/>
              </a:p>
              <a:p>
                <a14:m>
                  <m:oMath xmlns:m="http://schemas.openxmlformats.org/officeDocument/2006/math">
                    <m:r>
                      <a:rPr lang="en-US" altLang="ja-JP" sz="2000" i="1" smtClean="0">
                        <a:solidFill>
                          <a:schemeClr val="tx1"/>
                        </a:solidFill>
                        <a:latin typeface="Cambria Math"/>
                      </a:rPr>
                      <m:t>2</m:t>
                    </m:r>
                    <m:r>
                      <a:rPr lang="ja-JP" altLang="en-US" sz="2000" i="1">
                        <a:solidFill>
                          <a:schemeClr val="tx1"/>
                        </a:solidFill>
                        <a:latin typeface="Cambria Math"/>
                      </a:rPr>
                      <m:t>𝜋</m:t>
                    </m:r>
                    <m:d>
                      <m:dPr>
                        <m:ctrlPr>
                          <a:rPr lang="en-US" altLang="ja-JP" sz="2000" i="1">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a:rPr>
                              <m:t>𝑑</m:t>
                            </m:r>
                          </m:e>
                          <m:sub>
                            <m:argPr>
                              <m:argSz m:val="-1"/>
                            </m:argPr>
                            <m:r>
                              <a:rPr lang="en-US" altLang="ja-JP" sz="2000" i="1">
                                <a:solidFill>
                                  <a:schemeClr val="tx1"/>
                                </a:solidFill>
                                <a:latin typeface="Cambria Math"/>
                              </a:rPr>
                              <m:t>𝑆𝑅𝑄</m:t>
                            </m:r>
                          </m:sub>
                        </m:sSub>
                        <m:r>
                          <a:rPr lang="en-US" altLang="ja-JP" sz="2000" i="1">
                            <a:solidFill>
                              <a:schemeClr val="tx1"/>
                            </a:solidFill>
                            <a:latin typeface="Cambria Math"/>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a:rPr>
                              <m:t>𝑑</m:t>
                            </m:r>
                          </m:e>
                          <m:sub>
                            <m:argPr>
                              <m:argSz m:val="-1"/>
                            </m:argPr>
                            <m:r>
                              <a:rPr lang="en-US" altLang="ja-JP" sz="2000" i="1">
                                <a:solidFill>
                                  <a:schemeClr val="tx1"/>
                                </a:solidFill>
                                <a:latin typeface="Cambria Math"/>
                              </a:rPr>
                              <m:t>𝑆𝑃𝑄</m:t>
                            </m:r>
                          </m:sub>
                        </m:sSub>
                      </m:e>
                    </m:d>
                    <m:r>
                      <a:rPr lang="en-US" altLang="ja-JP" sz="2000" i="1">
                        <a:solidFill>
                          <a:schemeClr val="tx1"/>
                        </a:solidFill>
                        <a:latin typeface="Cambria Math"/>
                      </a:rPr>
                      <m:t>/</m:t>
                    </m:r>
                    <m:sSub>
                      <m:sSubPr>
                        <m:ctrlPr>
                          <a:rPr lang="en-US" altLang="ja-JP" sz="2000" i="1">
                            <a:solidFill>
                              <a:schemeClr val="tx1"/>
                            </a:solidFill>
                            <a:latin typeface="Cambria Math" panose="02040503050406030204" pitchFamily="18" charset="0"/>
                          </a:rPr>
                        </m:ctrlPr>
                      </m:sSubPr>
                      <m:e>
                        <m:r>
                          <a:rPr lang="ja-JP" altLang="en-US" sz="2000" i="1">
                            <a:solidFill>
                              <a:schemeClr val="tx1"/>
                            </a:solidFill>
                            <a:latin typeface="Cambria Math"/>
                          </a:rPr>
                          <m:t>𝜆</m:t>
                        </m:r>
                      </m:e>
                      <m:sub>
                        <m:argPr>
                          <m:argSz m:val="-1"/>
                        </m:argPr>
                        <m:r>
                          <a:rPr lang="en-US" altLang="ja-JP" sz="2000" i="1">
                            <a:solidFill>
                              <a:schemeClr val="tx1"/>
                            </a:solidFill>
                            <a:latin typeface="Cambria Math"/>
                          </a:rPr>
                          <m:t>0</m:t>
                        </m:r>
                      </m:sub>
                    </m:sSub>
                  </m:oMath>
                </a14:m>
                <a:r>
                  <a:rPr kumimoji="1" lang="ja-JP" altLang="en-US" sz="2000" dirty="0" smtClean="0">
                    <a:solidFill>
                      <a:schemeClr val="tx1"/>
                    </a:solidFill>
                  </a:rPr>
                  <a:t>：光路差による位相</a:t>
                </a:r>
                <a:endParaRPr kumimoji="1" lang="en-US" altLang="ja-JP" sz="2000" dirty="0" smtClean="0">
                  <a:solidFill>
                    <a:schemeClr val="tx1"/>
                  </a:solidFill>
                </a:endParaRPr>
              </a:p>
              <a:p>
                <a14:m>
                  <m:oMath xmlns:m="http://schemas.openxmlformats.org/officeDocument/2006/math">
                    <m:sSub>
                      <m:sSubPr>
                        <m:ctrlPr>
                          <a:rPr lang="en-US" altLang="ja-JP" sz="2000" i="1">
                            <a:latin typeface="Cambria Math" panose="02040503050406030204" pitchFamily="18" charset="0"/>
                          </a:rPr>
                        </m:ctrlPr>
                      </m:sSubPr>
                      <m:e>
                        <m:r>
                          <a:rPr lang="ja-JP" altLang="en-US" sz="2000" i="1">
                            <a:latin typeface="Cambria Math"/>
                          </a:rPr>
                          <m:t>𝜆</m:t>
                        </m:r>
                      </m:e>
                      <m:sub>
                        <m:argPr>
                          <m:argSz m:val="-1"/>
                        </m:argPr>
                        <m:r>
                          <a:rPr lang="en-US" altLang="ja-JP" sz="2000" i="1">
                            <a:latin typeface="Cambria Math"/>
                          </a:rPr>
                          <m:t>0</m:t>
                        </m:r>
                      </m:sub>
                    </m:sSub>
                  </m:oMath>
                </a14:m>
                <a:r>
                  <a:rPr kumimoji="1" lang="ja-JP" altLang="en-US" sz="2000" dirty="0" smtClean="0"/>
                  <a:t>：中心波長</a:t>
                </a:r>
                <a:endParaRPr kumimoji="1" lang="ja-JP" altLang="en-US" sz="20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23528" y="2811764"/>
                <a:ext cx="4809278" cy="1380250"/>
              </a:xfrm>
              <a:prstGeom prst="rect">
                <a:avLst/>
              </a:prstGeom>
              <a:blipFill rotWithShape="0">
                <a:blip r:embed="rId4"/>
                <a:stretch>
                  <a:fillRect b="-7048"/>
                </a:stretch>
              </a:blipFill>
            </p:spPr>
            <p:txBody>
              <a:bodyPr/>
              <a:lstStyle/>
              <a:p>
                <a:r>
                  <a:rPr lang="ja-JP" altLang="en-US">
                    <a:noFill/>
                  </a:rPr>
                  <a:t> </a:t>
                </a:r>
              </a:p>
            </p:txBody>
          </p:sp>
        </mc:Fallback>
      </mc:AlternateContent>
      <p:pic>
        <p:nvPicPr>
          <p:cNvPr id="3" name="図 2"/>
          <p:cNvPicPr>
            <a:picLocks noChangeAspect="1"/>
          </p:cNvPicPr>
          <p:nvPr/>
        </p:nvPicPr>
        <p:blipFill>
          <a:blip r:embed="rId5"/>
          <a:stretch>
            <a:fillRect/>
          </a:stretch>
        </p:blipFill>
        <p:spPr>
          <a:xfrm>
            <a:off x="4426865" y="3891446"/>
            <a:ext cx="4401693" cy="2450804"/>
          </a:xfrm>
          <a:prstGeom prst="rect">
            <a:avLst/>
          </a:prstGeom>
        </p:spPr>
      </p:pic>
      <mc:AlternateContent xmlns:mc="http://schemas.openxmlformats.org/markup-compatibility/2006" xmlns:a14="http://schemas.microsoft.com/office/drawing/2010/main">
        <mc:Choice Requires="a14">
          <p:sp>
            <p:nvSpPr>
              <p:cNvPr id="8" name="正方形/長方形 7"/>
              <p:cNvSpPr/>
              <p:nvPr/>
            </p:nvSpPr>
            <p:spPr>
              <a:xfrm>
                <a:off x="316188" y="5200590"/>
                <a:ext cx="4110677" cy="523220"/>
              </a:xfrm>
              <a:prstGeom prst="rect">
                <a:avLst/>
              </a:prstGeom>
            </p:spPr>
            <p:txBody>
              <a:bodyPr wrap="none">
                <a:spAutoFit/>
              </a:bodyPr>
              <a:lstStyle/>
              <a:p>
                <a14:m>
                  <m:oMath xmlns:m="http://schemas.openxmlformats.org/officeDocument/2006/math">
                    <m:d>
                      <m:dPr>
                        <m:begChr m:val="|"/>
                        <m:endChr m:val="|"/>
                        <m:ctrlPr>
                          <a:rPr lang="en-US" altLang="ja-JP" sz="2800" b="1" i="1" smtClean="0">
                            <a:solidFill>
                              <a:srgbClr val="FF0000"/>
                            </a:solidFill>
                            <a:latin typeface="Cambria Math" panose="02040503050406030204" pitchFamily="18" charset="0"/>
                          </a:rPr>
                        </m:ctrlPr>
                      </m:dPr>
                      <m:e>
                        <m:r>
                          <a:rPr lang="ja-JP" altLang="en-US" sz="2800" b="1" i="1">
                            <a:solidFill>
                              <a:srgbClr val="FF0000"/>
                            </a:solidFill>
                            <a:latin typeface="Cambria Math"/>
                          </a:rPr>
                          <m:t>𝜸</m:t>
                        </m:r>
                        <m:d>
                          <m:dPr>
                            <m:ctrlPr>
                              <a:rPr lang="en-US" altLang="ja-JP" sz="2800" b="1" i="1">
                                <a:solidFill>
                                  <a:srgbClr val="FF0000"/>
                                </a:solidFill>
                                <a:latin typeface="Cambria Math" panose="02040503050406030204" pitchFamily="18" charset="0"/>
                              </a:rPr>
                            </m:ctrlPr>
                          </m:dPr>
                          <m:e>
                            <m:r>
                              <a:rPr lang="ja-JP" altLang="en-US" sz="2800" b="1" i="1">
                                <a:solidFill>
                                  <a:srgbClr val="FF0000"/>
                                </a:solidFill>
                                <a:latin typeface="Cambria Math"/>
                              </a:rPr>
                              <m:t>𝝉</m:t>
                            </m:r>
                          </m:e>
                        </m:d>
                      </m:e>
                    </m:d>
                    <m:r>
                      <a:rPr lang="ja-JP" altLang="en-US" sz="2800" b="1" i="1" smtClean="0">
                        <a:solidFill>
                          <a:srgbClr val="FF0000"/>
                        </a:solidFill>
                        <a:latin typeface="Cambria Math"/>
                      </a:rPr>
                      <m:t>≠</m:t>
                    </m:r>
                    <m:r>
                      <a:rPr lang="en-US" altLang="ja-JP" sz="2800" b="1" i="1" smtClean="0">
                        <a:solidFill>
                          <a:srgbClr val="FF0000"/>
                        </a:solidFill>
                        <a:latin typeface="Cambria Math"/>
                      </a:rPr>
                      <m:t>𝟎</m:t>
                    </m:r>
                  </m:oMath>
                </a14:m>
                <a:r>
                  <a:rPr lang="ja-JP" altLang="en-US" sz="2800" b="1" dirty="0" smtClean="0">
                    <a:solidFill>
                      <a:srgbClr val="FF0000"/>
                    </a:solidFill>
                  </a:rPr>
                  <a:t>のとき干渉する</a:t>
                </a:r>
                <a:endParaRPr lang="ja-JP" altLang="en-US" sz="2800" b="1" dirty="0">
                  <a:solidFill>
                    <a:srgbClr val="FF0000"/>
                  </a:solidFill>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316188" y="5200590"/>
                <a:ext cx="4110677" cy="523220"/>
              </a:xfrm>
              <a:prstGeom prst="rect">
                <a:avLst/>
              </a:prstGeom>
              <a:blipFill rotWithShape="0">
                <a:blip r:embed="rId6"/>
                <a:stretch>
                  <a:fillRect t="-16279" r="-2522" b="-2674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46068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干渉縞のコントラスト</a:t>
            </a:r>
          </a:p>
        </p:txBody>
      </p:sp>
      <p:sp>
        <p:nvSpPr>
          <p:cNvPr id="14" name="テキスト ボックス 13"/>
          <p:cNvSpPr txBox="1"/>
          <p:nvPr/>
        </p:nvSpPr>
        <p:spPr>
          <a:xfrm>
            <a:off x="1187624" y="6093296"/>
            <a:ext cx="6768752" cy="584775"/>
          </a:xfrm>
          <a:prstGeom prst="rect">
            <a:avLst/>
          </a:prstGeom>
          <a:solidFill>
            <a:schemeClr val="bg1"/>
          </a:solidFill>
        </p:spPr>
        <p:txBody>
          <a:bodyPr wrap="square" rtlCol="0">
            <a:spAutoFit/>
          </a:bodyPr>
          <a:lstStyle/>
          <a:p>
            <a:r>
              <a:rPr lang="ja-JP" altLang="en-US" sz="3200" b="1" dirty="0" smtClean="0">
                <a:solidFill>
                  <a:srgbClr val="FF0000"/>
                </a:solidFill>
              </a:rPr>
              <a:t>光路差が</a:t>
            </a:r>
            <a:r>
              <a:rPr lang="en-US" altLang="ja-JP" sz="3200" b="1" dirty="0" err="1" smtClean="0">
                <a:solidFill>
                  <a:srgbClr val="FF0000"/>
                </a:solidFill>
              </a:rPr>
              <a:t>nY</a:t>
            </a:r>
            <a:r>
              <a:rPr lang="ja-JP" altLang="en-US" sz="3200" b="1" dirty="0" smtClean="0">
                <a:solidFill>
                  <a:srgbClr val="FF0000"/>
                </a:solidFill>
              </a:rPr>
              <a:t>のときのみ干渉が起こる</a:t>
            </a:r>
            <a:endParaRPr kumimoji="1" lang="ja-JP" altLang="en-US" sz="3200" b="1" dirty="0">
              <a:solidFill>
                <a:srgbClr val="FF0000"/>
              </a:solidFill>
            </a:endParaRPr>
          </a:p>
        </p:txBody>
      </p:sp>
      <mc:AlternateContent xmlns:mc="http://schemas.openxmlformats.org/markup-compatibility/2006" xmlns:a14="http://schemas.microsoft.com/office/drawing/2010/main">
        <mc:Choice Requires="a14">
          <p:sp>
            <p:nvSpPr>
              <p:cNvPr id="16" name="テキスト ボックス 15"/>
              <p:cNvSpPr txBox="1"/>
              <p:nvPr/>
            </p:nvSpPr>
            <p:spPr>
              <a:xfrm>
                <a:off x="323528" y="4005064"/>
                <a:ext cx="4004559" cy="2101024"/>
              </a:xfrm>
              <a:prstGeom prst="rect">
                <a:avLst/>
              </a:prstGeom>
              <a:noFill/>
            </p:spPr>
            <p:txBody>
              <a:bodyPr wrap="square" rtlCol="0">
                <a:spAutoFit/>
              </a:bodyPr>
              <a:lstStyle/>
              <a:p>
                <a:r>
                  <a:rPr lang="ja-JP" altLang="en-US" dirty="0" smtClean="0"/>
                  <a:t>パルス間では</a:t>
                </a:r>
                <a14:m>
                  <m:oMath xmlns:m="http://schemas.openxmlformats.org/officeDocument/2006/math">
                    <m:d>
                      <m:dPr>
                        <m:begChr m:val="|"/>
                        <m:endChr m:val="|"/>
                        <m:ctrlPr>
                          <a:rPr lang="en-US" altLang="ja-JP" i="1">
                            <a:latin typeface="Cambria Math" panose="02040503050406030204" pitchFamily="18" charset="0"/>
                          </a:rPr>
                        </m:ctrlPr>
                      </m:dPr>
                      <m:e>
                        <m:r>
                          <a:rPr lang="ja-JP" altLang="en-US" i="1">
                            <a:latin typeface="Cambria Math"/>
                          </a:rPr>
                          <m:t>𝛾</m:t>
                        </m:r>
                        <m:d>
                          <m:dPr>
                            <m:ctrlPr>
                              <a:rPr lang="en-US" altLang="ja-JP" i="1">
                                <a:latin typeface="Cambria Math" panose="02040503050406030204" pitchFamily="18" charset="0"/>
                              </a:rPr>
                            </m:ctrlPr>
                          </m:dPr>
                          <m:e>
                            <m:r>
                              <a:rPr lang="ja-JP" altLang="en-US" i="1">
                                <a:latin typeface="Cambria Math"/>
                              </a:rPr>
                              <m:t>𝜏</m:t>
                            </m:r>
                          </m:e>
                        </m:d>
                      </m:e>
                    </m:d>
                    <m:r>
                      <a:rPr lang="en-US" altLang="ja-JP" b="0" i="1" smtClean="0">
                        <a:latin typeface="Cambria Math"/>
                      </a:rPr>
                      <m:t>=0</m:t>
                    </m:r>
                  </m:oMath>
                </a14:m>
                <a:r>
                  <a:rPr lang="ja-JP" altLang="en-US" b="0" dirty="0" smtClean="0"/>
                  <a:t>　</a:t>
                </a:r>
                <a14:m>
                  <m:oMath xmlns:m="http://schemas.openxmlformats.org/officeDocument/2006/math">
                    <m:r>
                      <m:rPr>
                        <m:nor/>
                      </m:rPr>
                      <a:rPr lang="ja-JP" altLang="en-US" dirty="0" smtClean="0"/>
                      <m:t>空間パルス間隔</m:t>
                    </m:r>
                    <m:r>
                      <a:rPr lang="ja-JP" altLang="en-US" b="0" i="1" dirty="0" smtClean="0">
                        <a:latin typeface="Cambria Math"/>
                      </a:rPr>
                      <m:t>を</m:t>
                    </m:r>
                    <m:r>
                      <a:rPr lang="en-US" altLang="ja-JP" i="1">
                        <a:latin typeface="Cambria Math"/>
                      </a:rPr>
                      <m:t>𝑌</m:t>
                    </m:r>
                    <m:r>
                      <a:rPr lang="en-US" altLang="ja-JP" i="1">
                        <a:latin typeface="Cambria Math"/>
                      </a:rPr>
                      <m:t>=</m:t>
                    </m:r>
                    <m:r>
                      <a:rPr lang="en-US" altLang="ja-JP" i="1">
                        <a:latin typeface="Cambria Math"/>
                      </a:rPr>
                      <m:t>𝑐</m:t>
                    </m:r>
                    <m:r>
                      <a:rPr lang="en-US" altLang="ja-JP" i="1">
                        <a:latin typeface="Cambria Math"/>
                      </a:rPr>
                      <m:t>/</m:t>
                    </m:r>
                    <m:r>
                      <m:rPr>
                        <m:sty m:val="p"/>
                      </m:rPr>
                      <a:rPr lang="el-GR" altLang="ja-JP" i="1">
                        <a:latin typeface="Cambria Math"/>
                        <a:ea typeface="Cambria Math"/>
                      </a:rPr>
                      <m:t>Δ</m:t>
                    </m:r>
                    <m:sSub>
                      <m:sSubPr>
                        <m:ctrlPr>
                          <a:rPr lang="el-GR" altLang="ja-JP" i="1">
                            <a:latin typeface="Cambria Math" panose="02040503050406030204" pitchFamily="18" charset="0"/>
                            <a:ea typeface="Cambria Math"/>
                          </a:rPr>
                        </m:ctrlPr>
                      </m:sSubPr>
                      <m:e>
                        <m:r>
                          <a:rPr lang="ja-JP" altLang="el-GR" i="1">
                            <a:latin typeface="Cambria Math"/>
                            <a:ea typeface="Cambria Math"/>
                          </a:rPr>
                          <m:t>𝜈</m:t>
                        </m:r>
                      </m:e>
                      <m:sub>
                        <m:argPr>
                          <m:argSz m:val="-2"/>
                        </m:argPr>
                        <m:r>
                          <a:rPr lang="en-US" altLang="ja-JP" i="1">
                            <a:latin typeface="Cambria Math"/>
                            <a:ea typeface="Cambria Math"/>
                          </a:rPr>
                          <m:t>𝑓𝑐</m:t>
                        </m:r>
                      </m:sub>
                    </m:sSub>
                  </m:oMath>
                </a14:m>
                <a:r>
                  <a:rPr lang="ja-JP" altLang="en-US" dirty="0" smtClean="0"/>
                  <a:t>とすると、</a:t>
                </a:r>
                <a14:m>
                  <m:oMath xmlns:m="http://schemas.openxmlformats.org/officeDocument/2006/math">
                    <m:r>
                      <a:rPr lang="ja-JP" altLang="en-US" i="1">
                        <a:latin typeface="Cambria Math"/>
                        <a:ea typeface="Cambria Math"/>
                      </a:rPr>
                      <m:t>𝛿</m:t>
                    </m:r>
                    <m:d>
                      <m:dPr>
                        <m:ctrlPr>
                          <a:rPr lang="en-US" altLang="ja-JP" i="1">
                            <a:latin typeface="Cambria Math" panose="02040503050406030204" pitchFamily="18" charset="0"/>
                            <a:ea typeface="Cambria Math"/>
                          </a:rPr>
                        </m:ctrlPr>
                      </m:dPr>
                      <m:e>
                        <m:r>
                          <a:rPr lang="en-US" altLang="ja-JP" b="0" i="1" smtClean="0">
                            <a:latin typeface="Cambria Math"/>
                            <a:ea typeface="Cambria Math"/>
                          </a:rPr>
                          <m:t>0</m:t>
                        </m:r>
                      </m:e>
                    </m:d>
                  </m:oMath>
                </a14:m>
                <a:r>
                  <a:rPr lang="ja-JP" altLang="en-US" dirty="0" smtClean="0"/>
                  <a:t>となる条件（干渉が起こる条件）は</a:t>
                </a:r>
                <a:endParaRPr lang="en-US" altLang="ja-JP" dirty="0" smtClean="0"/>
              </a:p>
              <a:p>
                <a:pPr/>
                <a14:m>
                  <m:oMathPara xmlns:m="http://schemas.openxmlformats.org/officeDocument/2006/math">
                    <m:oMathParaPr>
                      <m:jc m:val="centerGroup"/>
                    </m:oMathParaPr>
                    <m:oMath xmlns:m="http://schemas.openxmlformats.org/officeDocument/2006/math">
                      <m:r>
                        <a:rPr lang="ja-JP" altLang="en-US" i="1">
                          <a:latin typeface="Cambria Math"/>
                          <a:ea typeface="Cambria Math"/>
                        </a:rPr>
                        <m:t>𝜏</m:t>
                      </m:r>
                      <m:r>
                        <a:rPr lang="en-US" altLang="ja-JP" b="0" i="1" smtClean="0">
                          <a:latin typeface="Cambria Math"/>
                          <a:ea typeface="Cambria Math"/>
                        </a:rPr>
                        <m:t>=</m:t>
                      </m:r>
                      <m:r>
                        <a:rPr lang="en-US" altLang="ja-JP" b="0" i="1" smtClean="0">
                          <a:latin typeface="Cambria Math"/>
                          <a:ea typeface="Cambria Math"/>
                        </a:rPr>
                        <m:t>𝑛</m:t>
                      </m:r>
                      <m:r>
                        <a:rPr lang="en-US" altLang="ja-JP" b="0" i="1" smtClean="0">
                          <a:latin typeface="Cambria Math"/>
                          <a:ea typeface="Cambria Math"/>
                        </a:rPr>
                        <m:t>/</m:t>
                      </m:r>
                      <m:r>
                        <m:rPr>
                          <m:sty m:val="p"/>
                        </m:rPr>
                        <a:rPr lang="el-GR" altLang="ja-JP" i="1">
                          <a:latin typeface="Cambria Math"/>
                          <a:ea typeface="Cambria Math"/>
                        </a:rPr>
                        <m:t>Δ</m:t>
                      </m:r>
                      <m:sSub>
                        <m:sSubPr>
                          <m:ctrlPr>
                            <a:rPr lang="el-GR" altLang="ja-JP" i="1" smtClean="0">
                              <a:solidFill>
                                <a:schemeClr val="tx1"/>
                              </a:solidFill>
                              <a:latin typeface="Cambria Math" panose="02040503050406030204" pitchFamily="18" charset="0"/>
                              <a:ea typeface="Cambria Math"/>
                            </a:rPr>
                          </m:ctrlPr>
                        </m:sSubPr>
                        <m:e>
                          <m:r>
                            <a:rPr lang="ja-JP" altLang="el-GR" i="1">
                              <a:solidFill>
                                <a:schemeClr val="tx1"/>
                              </a:solidFill>
                              <a:latin typeface="Cambria Math"/>
                              <a:ea typeface="Cambria Math"/>
                            </a:rPr>
                            <m:t>𝜈</m:t>
                          </m:r>
                        </m:e>
                        <m:sub>
                          <m:argPr>
                            <m:argSz m:val="-2"/>
                          </m:argPr>
                          <m:r>
                            <a:rPr lang="en-US" altLang="ja-JP" i="1">
                              <a:solidFill>
                                <a:schemeClr val="tx1"/>
                              </a:solidFill>
                              <a:latin typeface="Cambria Math"/>
                              <a:ea typeface="Cambria Math"/>
                            </a:rPr>
                            <m:t>𝑓𝑐</m:t>
                          </m:r>
                        </m:sub>
                      </m:sSub>
                    </m:oMath>
                  </m:oMathPara>
                </a14:m>
                <a:endParaRPr lang="en-US" altLang="ja-JP" i="1" dirty="0" smtClean="0">
                  <a:solidFill>
                    <a:schemeClr val="tx1"/>
                  </a:solidFill>
                  <a:latin typeface="Cambria Math"/>
                  <a:ea typeface="Cambria Math"/>
                </a:endParaRPr>
              </a:p>
              <a:p>
                <a14:m>
                  <m:oMath xmlns:m="http://schemas.openxmlformats.org/officeDocument/2006/math">
                    <m:r>
                      <a:rPr lang="ja-JP" altLang="en-US" i="1">
                        <a:solidFill>
                          <a:schemeClr val="tx1"/>
                        </a:solidFill>
                        <a:latin typeface="Cambria Math"/>
                      </a:rPr>
                      <m:t>𝜏</m:t>
                    </m:r>
                    <m:r>
                      <a:rPr lang="en-US" altLang="ja-JP" i="1">
                        <a:solidFill>
                          <a:schemeClr val="tx1"/>
                        </a:solidFill>
                        <a:latin typeface="Cambria Math"/>
                      </a:rPr>
                      <m:t>=</m:t>
                    </m:r>
                    <m:d>
                      <m:dPr>
                        <m:ctrlPr>
                          <a:rPr lang="en-US" altLang="ja-JP" i="1">
                            <a:solidFill>
                              <a:schemeClr val="tx1"/>
                            </a:solidFill>
                            <a:latin typeface="Cambria Math" panose="02040503050406030204" pitchFamily="18" charset="0"/>
                          </a:rPr>
                        </m:ctrlPr>
                      </m:dPr>
                      <m:e>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a:rPr>
                              <m:t>𝑑</m:t>
                            </m:r>
                          </m:e>
                          <m:sub>
                            <m:argPr>
                              <m:argSz m:val="-1"/>
                            </m:argPr>
                            <m:r>
                              <a:rPr lang="en-US" altLang="ja-JP" i="1">
                                <a:solidFill>
                                  <a:schemeClr val="tx1"/>
                                </a:solidFill>
                                <a:latin typeface="Cambria Math"/>
                              </a:rPr>
                              <m:t>𝑆𝑅𝑄</m:t>
                            </m:r>
                          </m:sub>
                        </m:sSub>
                        <m:r>
                          <a:rPr lang="en-US" altLang="ja-JP" i="1">
                            <a:solidFill>
                              <a:schemeClr val="tx1"/>
                            </a:solidFill>
                            <a:latin typeface="Cambria Math"/>
                          </a:rPr>
                          <m:t>−</m:t>
                        </m:r>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a:rPr>
                              <m:t>𝑑</m:t>
                            </m:r>
                          </m:e>
                          <m:sub>
                            <m:argPr>
                              <m:argSz m:val="-1"/>
                            </m:argPr>
                            <m:r>
                              <a:rPr lang="en-US" altLang="ja-JP" i="1">
                                <a:solidFill>
                                  <a:schemeClr val="tx1"/>
                                </a:solidFill>
                                <a:latin typeface="Cambria Math"/>
                              </a:rPr>
                              <m:t>𝑆𝑃𝑄</m:t>
                            </m:r>
                          </m:sub>
                        </m:sSub>
                      </m:e>
                    </m:d>
                    <m:r>
                      <a:rPr lang="en-US" altLang="ja-JP" i="1">
                        <a:solidFill>
                          <a:schemeClr val="tx1"/>
                        </a:solidFill>
                        <a:latin typeface="Cambria Math"/>
                      </a:rPr>
                      <m:t>/</m:t>
                    </m:r>
                    <m:r>
                      <a:rPr lang="en-US" altLang="ja-JP" i="1">
                        <a:solidFill>
                          <a:schemeClr val="tx1"/>
                        </a:solidFill>
                        <a:latin typeface="Cambria Math"/>
                      </a:rPr>
                      <m:t>𝑐</m:t>
                    </m:r>
                  </m:oMath>
                </a14:m>
                <a:r>
                  <a:rPr lang="ja-JP" altLang="en-US" dirty="0" smtClean="0">
                    <a:solidFill>
                      <a:schemeClr val="tx1"/>
                    </a:solidFill>
                  </a:rPr>
                  <a:t>より</a:t>
                </a:r>
                <a:endParaRPr lang="en-US" altLang="ja-JP" dirty="0" smtClean="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i="1">
                              <a:solidFill>
                                <a:srgbClr val="FF0000"/>
                              </a:solidFill>
                              <a:latin typeface="Cambria Math"/>
                            </a:rPr>
                            <m:t>𝑑</m:t>
                          </m:r>
                        </m:e>
                        <m:sub>
                          <m:argPr>
                            <m:argSz m:val="-1"/>
                          </m:argPr>
                          <m:r>
                            <a:rPr lang="en-US" altLang="ja-JP" i="1">
                              <a:solidFill>
                                <a:srgbClr val="FF0000"/>
                              </a:solidFill>
                              <a:latin typeface="Cambria Math"/>
                            </a:rPr>
                            <m:t>𝑆𝑅𝑄</m:t>
                          </m:r>
                        </m:sub>
                      </m:sSub>
                      <m:r>
                        <a:rPr lang="en-US" altLang="ja-JP" i="1">
                          <a:solidFill>
                            <a:srgbClr val="FF0000"/>
                          </a:solidFill>
                          <a:latin typeface="Cambria Math"/>
                        </a:rPr>
                        <m:t>−</m:t>
                      </m:r>
                      <m:sSub>
                        <m:sSubPr>
                          <m:ctrlPr>
                            <a:rPr lang="en-US" altLang="ja-JP" i="1">
                              <a:solidFill>
                                <a:srgbClr val="FF0000"/>
                              </a:solidFill>
                              <a:latin typeface="Cambria Math" panose="02040503050406030204" pitchFamily="18" charset="0"/>
                            </a:rPr>
                          </m:ctrlPr>
                        </m:sSubPr>
                        <m:e>
                          <m:r>
                            <a:rPr lang="en-US" altLang="ja-JP" i="1">
                              <a:solidFill>
                                <a:srgbClr val="FF0000"/>
                              </a:solidFill>
                              <a:latin typeface="Cambria Math"/>
                            </a:rPr>
                            <m:t>𝑑</m:t>
                          </m:r>
                        </m:e>
                        <m:sub>
                          <m:argPr>
                            <m:argSz m:val="-1"/>
                          </m:argPr>
                          <m:r>
                            <a:rPr lang="en-US" altLang="ja-JP" i="1">
                              <a:solidFill>
                                <a:srgbClr val="FF0000"/>
                              </a:solidFill>
                              <a:latin typeface="Cambria Math"/>
                            </a:rPr>
                            <m:t>𝑆𝑃𝑄</m:t>
                          </m:r>
                        </m:sub>
                      </m:sSub>
                      <m:r>
                        <a:rPr lang="en-US" altLang="ja-JP" b="0" i="1" smtClean="0">
                          <a:solidFill>
                            <a:srgbClr val="FF0000"/>
                          </a:solidFill>
                          <a:latin typeface="Cambria Math"/>
                        </a:rPr>
                        <m:t>=</m:t>
                      </m:r>
                      <m:r>
                        <a:rPr lang="en-US" altLang="ja-JP" b="0" i="1" smtClean="0">
                          <a:solidFill>
                            <a:srgbClr val="FF0000"/>
                          </a:solidFill>
                          <a:latin typeface="Cambria Math"/>
                          <a:ea typeface="Cambria Math"/>
                        </a:rPr>
                        <m:t>𝑛𝑌</m:t>
                      </m:r>
                    </m:oMath>
                  </m:oMathPara>
                </a14:m>
                <a:endParaRPr lang="en-US" altLang="ja-JP" dirty="0" smtClean="0">
                  <a:solidFill>
                    <a:srgbClr val="FF0000"/>
                  </a:solidFill>
                </a:endParaRPr>
              </a:p>
              <a:p>
                <a:endParaRPr lang="ja-JP" altLang="en-US"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323528" y="4005064"/>
                <a:ext cx="4004559" cy="2101024"/>
              </a:xfrm>
              <a:prstGeom prst="rect">
                <a:avLst/>
              </a:prstGeom>
              <a:blipFill rotWithShape="1">
                <a:blip r:embed="rId3"/>
                <a:stretch>
                  <a:fillRect l="-1218" t="-2029" r="-60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323528" y="2681189"/>
                <a:ext cx="4176463" cy="1219052"/>
              </a:xfrm>
              <a:prstGeom prst="rect">
                <a:avLst/>
              </a:prstGeom>
              <a:noFill/>
            </p:spPr>
            <p:txBody>
              <a:bodyPr wrap="square" rtlCol="0">
                <a:spAutoFit/>
              </a:bodyPr>
              <a:lstStyle/>
              <a:p>
                <a14:m>
                  <m:oMath xmlns:m="http://schemas.openxmlformats.org/officeDocument/2006/math">
                    <m:r>
                      <a:rPr lang="en-US" altLang="ja-JP" i="1" smtClean="0">
                        <a:latin typeface="Cambria Math"/>
                        <a:ea typeface="Cambria Math"/>
                      </a:rPr>
                      <m:t>𝐸</m:t>
                    </m:r>
                    <m:r>
                      <a:rPr lang="en-US" altLang="ja-JP" i="1" smtClean="0">
                        <a:latin typeface="Cambria Math"/>
                        <a:ea typeface="Cambria Math"/>
                      </a:rPr>
                      <m:t>(</m:t>
                    </m:r>
                    <m:r>
                      <a:rPr lang="ja-JP" altLang="en-US" i="1">
                        <a:latin typeface="Cambria Math"/>
                        <a:ea typeface="Cambria Math"/>
                      </a:rPr>
                      <m:t>𝜈</m:t>
                    </m:r>
                    <m:r>
                      <a:rPr lang="en-US" altLang="ja-JP" i="1">
                        <a:latin typeface="Cambria Math"/>
                        <a:ea typeface="Cambria Math"/>
                      </a:rPr>
                      <m:t>−</m:t>
                    </m:r>
                    <m:sSub>
                      <m:sSubPr>
                        <m:ctrlPr>
                          <a:rPr lang="en-US" altLang="ja-JP" i="1">
                            <a:latin typeface="Cambria Math" panose="02040503050406030204" pitchFamily="18" charset="0"/>
                            <a:ea typeface="Cambria Math"/>
                          </a:rPr>
                        </m:ctrlPr>
                      </m:sSubPr>
                      <m:e>
                        <m:r>
                          <a:rPr lang="ja-JP" altLang="en-US" i="1">
                            <a:latin typeface="Cambria Math"/>
                            <a:ea typeface="Cambria Math"/>
                          </a:rPr>
                          <m:t>𝜈</m:t>
                        </m:r>
                      </m:e>
                      <m:sub>
                        <m:argPr>
                          <m:argSz m:val="-1"/>
                        </m:argPr>
                        <m:r>
                          <a:rPr lang="en-US" altLang="ja-JP" i="1">
                            <a:latin typeface="Cambria Math"/>
                            <a:ea typeface="Cambria Math"/>
                          </a:rPr>
                          <m:t>0</m:t>
                        </m:r>
                      </m:sub>
                    </m:sSub>
                    <m:r>
                      <a:rPr lang="en-US" altLang="ja-JP" i="1">
                        <a:latin typeface="Cambria Math"/>
                        <a:ea typeface="Cambria Math"/>
                      </a:rPr>
                      <m:t>)</m:t>
                    </m:r>
                  </m:oMath>
                </a14:m>
                <a:r>
                  <a:rPr kumimoji="1" lang="ja-JP" altLang="en-US" dirty="0" smtClean="0"/>
                  <a:t>：スペクトル幅のエンベロープ</a:t>
                </a:r>
                <a:endParaRPr kumimoji="1" lang="en-US" altLang="ja-JP" dirty="0" smtClean="0"/>
              </a:p>
              <a:p>
                <a14:m>
                  <m:oMath xmlns:m="http://schemas.openxmlformats.org/officeDocument/2006/math">
                    <m:sSub>
                      <m:sSubPr>
                        <m:ctrlPr>
                          <a:rPr lang="en-US" altLang="ja-JP" i="1">
                            <a:latin typeface="Cambria Math" panose="02040503050406030204" pitchFamily="18" charset="0"/>
                            <a:ea typeface="Cambria Math"/>
                          </a:rPr>
                        </m:ctrlPr>
                      </m:sSubPr>
                      <m:e>
                        <m:r>
                          <a:rPr lang="ja-JP" altLang="en-US" i="1">
                            <a:latin typeface="Cambria Math"/>
                            <a:ea typeface="Cambria Math"/>
                          </a:rPr>
                          <m:t>𝜈</m:t>
                        </m:r>
                      </m:e>
                      <m:sub>
                        <m:argPr>
                          <m:argSz m:val="-1"/>
                        </m:argPr>
                        <m:r>
                          <a:rPr lang="en-US" altLang="ja-JP" i="1">
                            <a:latin typeface="Cambria Math"/>
                            <a:ea typeface="Cambria Math"/>
                          </a:rPr>
                          <m:t>0</m:t>
                        </m:r>
                      </m:sub>
                    </m:sSub>
                    <m:r>
                      <a:rPr lang="en-US" altLang="ja-JP" b="0" i="1" smtClean="0">
                        <a:latin typeface="Cambria Math"/>
                        <a:ea typeface="Cambria Math"/>
                      </a:rPr>
                      <m:t>=</m:t>
                    </m:r>
                    <m:r>
                      <a:rPr lang="en-US" altLang="ja-JP" b="0" i="1" smtClean="0">
                        <a:latin typeface="Cambria Math"/>
                        <a:ea typeface="Cambria Math"/>
                      </a:rPr>
                      <m:t>𝑐</m:t>
                    </m:r>
                    <m:r>
                      <a:rPr lang="en-US" altLang="ja-JP" b="0" i="1" smtClean="0">
                        <a:latin typeface="Cambria Math"/>
                        <a:ea typeface="Cambria Math"/>
                      </a:rPr>
                      <m:t>/</m:t>
                    </m:r>
                    <m:sSub>
                      <m:sSubPr>
                        <m:ctrlPr>
                          <a:rPr lang="en-US" altLang="ja-JP" i="1">
                            <a:latin typeface="Cambria Math" panose="02040503050406030204" pitchFamily="18" charset="0"/>
                            <a:ea typeface="Cambria Math"/>
                          </a:rPr>
                        </m:ctrlPr>
                      </m:sSubPr>
                      <m:e>
                        <m:r>
                          <a:rPr lang="ja-JP" altLang="en-US" i="1" smtClean="0">
                            <a:latin typeface="Cambria Math"/>
                            <a:ea typeface="Cambria Math"/>
                          </a:rPr>
                          <m:t>𝜆</m:t>
                        </m:r>
                      </m:e>
                      <m:sub>
                        <m:argPr>
                          <m:argSz m:val="-1"/>
                        </m:argPr>
                        <m:r>
                          <a:rPr lang="en-US" altLang="ja-JP" i="1">
                            <a:latin typeface="Cambria Math"/>
                            <a:ea typeface="Cambria Math"/>
                          </a:rPr>
                          <m:t>0</m:t>
                        </m:r>
                      </m:sub>
                    </m:sSub>
                  </m:oMath>
                </a14:m>
                <a:r>
                  <a:rPr kumimoji="1" lang="ja-JP" altLang="en-US" dirty="0" smtClean="0"/>
                  <a:t>：中心周波数</a:t>
                </a:r>
                <a:endParaRPr kumimoji="1" lang="en-US" altLang="ja-JP" dirty="0" smtClean="0"/>
              </a:p>
              <a:p>
                <a14:m>
                  <m:oMath xmlns:m="http://schemas.openxmlformats.org/officeDocument/2006/math">
                    <m:r>
                      <m:rPr>
                        <m:sty m:val="p"/>
                      </m:rPr>
                      <a:rPr lang="el-GR" altLang="ja-JP" i="1">
                        <a:latin typeface="Cambria Math"/>
                        <a:ea typeface="Cambria Math"/>
                      </a:rPr>
                      <m:t>Δ</m:t>
                    </m:r>
                    <m:sSub>
                      <m:sSubPr>
                        <m:ctrlPr>
                          <a:rPr lang="el-GR" altLang="ja-JP" i="1">
                            <a:latin typeface="Cambria Math" panose="02040503050406030204" pitchFamily="18" charset="0"/>
                            <a:ea typeface="Cambria Math"/>
                          </a:rPr>
                        </m:ctrlPr>
                      </m:sSubPr>
                      <m:e>
                        <m:r>
                          <a:rPr lang="ja-JP" altLang="el-GR" i="1">
                            <a:latin typeface="Cambria Math"/>
                            <a:ea typeface="Cambria Math"/>
                          </a:rPr>
                          <m:t>𝜈</m:t>
                        </m:r>
                      </m:e>
                      <m:sub>
                        <m:argPr>
                          <m:argSz m:val="-2"/>
                        </m:argPr>
                        <m:r>
                          <a:rPr lang="en-US" altLang="ja-JP" i="1">
                            <a:latin typeface="Cambria Math"/>
                            <a:ea typeface="Cambria Math"/>
                          </a:rPr>
                          <m:t>𝑓𝑐</m:t>
                        </m:r>
                      </m:sub>
                    </m:sSub>
                  </m:oMath>
                </a14:m>
                <a:r>
                  <a:rPr kumimoji="1" lang="ja-JP" altLang="en-US" dirty="0" smtClean="0"/>
                  <a:t>：</a:t>
                </a:r>
                <a:r>
                  <a:rPr kumimoji="1" lang="en-US" altLang="ja-JP" dirty="0" smtClean="0"/>
                  <a:t>FC-</a:t>
                </a:r>
                <a:r>
                  <a:rPr kumimoji="1" lang="ja-JP" altLang="en-US" dirty="0" smtClean="0"/>
                  <a:t>レーザーのコム間隔</a:t>
                </a:r>
                <a:endParaRPr kumimoji="1" lang="en-US" altLang="ja-JP" dirty="0" smtClean="0"/>
              </a:p>
              <a:p>
                <a:r>
                  <a:rPr lang="en-US" altLang="ja-JP" dirty="0" smtClean="0"/>
                  <a:t>n</a:t>
                </a:r>
                <a:r>
                  <a:rPr lang="ja-JP" altLang="en-US" dirty="0"/>
                  <a:t>：</a:t>
                </a:r>
                <a:r>
                  <a:rPr lang="ja-JP" altLang="en-US" dirty="0" smtClean="0"/>
                  <a:t>整数</a:t>
                </a:r>
                <a:endParaRPr kumimoji="1" lang="en-US" altLang="ja-JP" dirty="0" smtClean="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23528" y="2681189"/>
                <a:ext cx="4176463" cy="1219052"/>
              </a:xfrm>
              <a:prstGeom prst="rect">
                <a:avLst/>
              </a:prstGeom>
              <a:blipFill rotWithShape="1">
                <a:blip r:embed="rId4"/>
                <a:stretch>
                  <a:fillRect l="-1168" t="-4000" b="-7500"/>
                </a:stretch>
              </a:blipFill>
            </p:spPr>
            <p:txBody>
              <a:bodyPr/>
              <a:lstStyle/>
              <a:p>
                <a:r>
                  <a:rPr lang="ja-JP" altLang="en-US">
                    <a:noFill/>
                  </a:rPr>
                  <a:t> </a:t>
                </a:r>
              </a:p>
            </p:txBody>
          </p:sp>
        </mc:Fallback>
      </mc:AlternateContent>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412776"/>
            <a:ext cx="864552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2938636"/>
            <a:ext cx="3672408" cy="3167452"/>
          </a:xfrm>
          <a:prstGeom prst="rect">
            <a:avLst/>
          </a:prstGeom>
        </p:spPr>
      </p:pic>
    </p:spTree>
    <p:extLst>
      <p:ext uri="{BB962C8B-B14F-4D97-AF65-F5344CB8AC3E}">
        <p14:creationId xmlns:p14="http://schemas.microsoft.com/office/powerpoint/2010/main" val="1979872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77072"/>
            <a:ext cx="6436022" cy="196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3"/>
          <p:cNvSpPr>
            <a:spLocks noGrp="1"/>
          </p:cNvSpPr>
          <p:nvPr>
            <p:ph type="title"/>
          </p:nvPr>
        </p:nvSpPr>
        <p:spPr/>
        <p:txBody>
          <a:bodyPr/>
          <a:lstStyle/>
          <a:p>
            <a:r>
              <a:rPr kumimoji="1" lang="ja-JP" altLang="en-US" dirty="0" smtClean="0"/>
              <a:t>原理のまとめ</a:t>
            </a:r>
            <a:endParaRPr kumimoji="1" lang="ja-JP" altLang="en-US" dirty="0"/>
          </a:p>
        </p:txBody>
      </p:sp>
      <p:sp>
        <p:nvSpPr>
          <p:cNvPr id="5" name="テキスト ボックス 4"/>
          <p:cNvSpPr txBox="1"/>
          <p:nvPr/>
        </p:nvSpPr>
        <p:spPr>
          <a:xfrm>
            <a:off x="611560" y="1628800"/>
            <a:ext cx="8051171" cy="2246769"/>
          </a:xfrm>
          <a:prstGeom prst="rect">
            <a:avLst/>
          </a:prstGeom>
          <a:noFill/>
        </p:spPr>
        <p:txBody>
          <a:bodyPr wrap="square" rtlCol="0">
            <a:spAutoFit/>
          </a:bodyPr>
          <a:lstStyle/>
          <a:p>
            <a:r>
              <a:rPr kumimoji="1" lang="en-US" altLang="ja-JP" sz="2800" dirty="0" smtClean="0"/>
              <a:t>FC-</a:t>
            </a:r>
            <a:r>
              <a:rPr kumimoji="1" lang="ja-JP" altLang="en-US" sz="2800" dirty="0" smtClean="0"/>
              <a:t>レーザーを用いると、光路差が</a:t>
            </a:r>
            <a:r>
              <a:rPr kumimoji="1" lang="en-US" altLang="ja-JP" sz="2800" dirty="0" smtClean="0"/>
              <a:t>0</a:t>
            </a:r>
            <a:r>
              <a:rPr kumimoji="1" lang="ja-JP" altLang="en-US" sz="2800" dirty="0" smtClean="0"/>
              <a:t>のときだけでなく</a:t>
            </a:r>
            <a:r>
              <a:rPr kumimoji="1" lang="en-US" altLang="ja-JP" sz="2800" dirty="0" err="1" smtClean="0"/>
              <a:t>nY</a:t>
            </a:r>
            <a:r>
              <a:rPr kumimoji="1" lang="ja-JP" altLang="en-US" sz="2800" dirty="0" smtClean="0"/>
              <a:t>のときも干渉が起こる。</a:t>
            </a:r>
            <a:endParaRPr kumimoji="1" lang="en-US" altLang="ja-JP" sz="2800" dirty="0" smtClean="0"/>
          </a:p>
          <a:p>
            <a:endParaRPr lang="en-US" altLang="ja-JP" sz="2800" dirty="0" smtClean="0"/>
          </a:p>
          <a:p>
            <a:r>
              <a:rPr lang="en-US" altLang="ja-JP" sz="2800" dirty="0" smtClean="0"/>
              <a:t>1</a:t>
            </a:r>
            <a:r>
              <a:rPr lang="ja-JP" altLang="en-US" sz="2800" dirty="0" err="1" smtClean="0"/>
              <a:t>つの</a:t>
            </a:r>
            <a:r>
              <a:rPr lang="ja-JP" altLang="en-US" sz="2800" dirty="0" smtClean="0"/>
              <a:t>ホログラムを再構成することで軸方向に</a:t>
            </a:r>
            <a:r>
              <a:rPr lang="en-US" altLang="ja-JP" sz="2800" dirty="0" err="1" smtClean="0"/>
              <a:t>nY</a:t>
            </a:r>
            <a:r>
              <a:rPr lang="en-US" altLang="ja-JP" sz="2800" dirty="0" smtClean="0"/>
              <a:t>/2</a:t>
            </a:r>
            <a:r>
              <a:rPr lang="ja-JP" altLang="en-US" sz="2800" dirty="0" err="1" smtClean="0"/>
              <a:t>だけ</a:t>
            </a:r>
            <a:r>
              <a:rPr lang="ja-JP" altLang="en-US" sz="2800" dirty="0" smtClean="0"/>
              <a:t>離れた別の部分の画像も得られる。</a:t>
            </a:r>
            <a:endParaRPr kumimoji="1" lang="ja-JP" altLang="en-US" sz="2800"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531" t="61564" r="30201"/>
          <a:stretch/>
        </p:blipFill>
        <p:spPr bwMode="auto">
          <a:xfrm>
            <a:off x="6833931" y="4239090"/>
            <a:ext cx="1828800" cy="163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下矢印 5"/>
          <p:cNvSpPr/>
          <p:nvPr/>
        </p:nvSpPr>
        <p:spPr>
          <a:xfrm>
            <a:off x="4385117" y="2572164"/>
            <a:ext cx="504056" cy="36004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2595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検出器条件</a:t>
            </a:r>
            <a:endParaRPr kumimoji="1"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544325" y="1288683"/>
                <a:ext cx="6408712" cy="1569660"/>
              </a:xfrm>
              <a:prstGeom prst="rect">
                <a:avLst/>
              </a:prstGeom>
              <a:noFill/>
            </p:spPr>
            <p:txBody>
              <a:bodyPr wrap="square" rtlCol="0">
                <a:spAutoFit/>
              </a:bodyPr>
              <a:lstStyle/>
              <a:p>
                <a:r>
                  <a:rPr lang="ja-JP" altLang="en-US" sz="2400" dirty="0" smtClean="0"/>
                  <a:t>開口数　</a:t>
                </a:r>
                <a14:m>
                  <m:oMath xmlns:m="http://schemas.openxmlformats.org/officeDocument/2006/math">
                    <m:r>
                      <a:rPr lang="en-US" altLang="ja-JP" sz="2400" b="0" i="1" smtClean="0">
                        <a:latin typeface="Cambria Math"/>
                      </a:rPr>
                      <m:t>𝑁𝐴</m:t>
                    </m:r>
                    <m:r>
                      <a:rPr lang="en-US" altLang="ja-JP" sz="2400" b="0" i="1" smtClean="0">
                        <a:latin typeface="Cambria Math"/>
                      </a:rPr>
                      <m:t>=</m:t>
                    </m:r>
                    <m:f>
                      <m:fPr>
                        <m:type m:val="lin"/>
                        <m:ctrlPr>
                          <a:rPr lang="en-US" altLang="ja-JP" sz="2400" b="0" i="1" smtClean="0">
                            <a:latin typeface="Cambria Math" panose="02040503050406030204" pitchFamily="18" charset="0"/>
                          </a:rPr>
                        </m:ctrlPr>
                      </m:fPr>
                      <m:num>
                        <m:r>
                          <a:rPr lang="en-US" altLang="ja-JP" sz="2400" b="0" i="1" smtClean="0">
                            <a:latin typeface="Cambria Math"/>
                          </a:rPr>
                          <m:t>𝐿</m:t>
                        </m:r>
                      </m:num>
                      <m:den>
                        <m:r>
                          <a:rPr lang="en-US" altLang="ja-JP" sz="2400" b="0" i="1" smtClean="0">
                            <a:latin typeface="Cambria Math"/>
                          </a:rPr>
                          <m:t>𝑧</m:t>
                        </m:r>
                      </m:den>
                    </m:f>
                    <m:r>
                      <a:rPr lang="en-US" altLang="ja-JP" sz="2400" b="0" i="1" smtClean="0">
                        <a:latin typeface="Cambria Math"/>
                      </a:rPr>
                      <m:t>=</m:t>
                    </m:r>
                  </m:oMath>
                </a14:m>
                <a:r>
                  <a:rPr lang="en-US" altLang="ja-JP" sz="2400" dirty="0" smtClean="0"/>
                  <a:t>0.044</a:t>
                </a:r>
              </a:p>
              <a:p>
                <a:r>
                  <a:rPr kumimoji="1" lang="ja-JP" altLang="en-US" sz="2400" dirty="0"/>
                  <a:t>横方向</a:t>
                </a:r>
                <a:r>
                  <a:rPr kumimoji="1" lang="ja-JP" altLang="en-US" sz="2400" dirty="0" smtClean="0"/>
                  <a:t>の</a:t>
                </a:r>
                <a:r>
                  <a:rPr kumimoji="1" lang="ja-JP" altLang="en-US" sz="2400" dirty="0"/>
                  <a:t>分解</a:t>
                </a:r>
                <a:r>
                  <a:rPr kumimoji="1" lang="ja-JP" altLang="en-US" sz="2400" dirty="0" smtClean="0"/>
                  <a:t>能　</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𝑅</m:t>
                        </m:r>
                      </m:e>
                      <m:sub>
                        <m:r>
                          <a:rPr kumimoji="1" lang="en-US" altLang="ja-JP" sz="2400" b="0" i="1" smtClean="0">
                            <a:latin typeface="Cambria Math"/>
                          </a:rPr>
                          <m:t>𝐿</m:t>
                        </m:r>
                      </m:sub>
                    </m:sSub>
                    <m:r>
                      <a:rPr kumimoji="1" lang="en-US" altLang="ja-JP" sz="2400" b="0" i="1" smtClean="0">
                        <a:latin typeface="Cambria Math"/>
                      </a:rPr>
                      <m:t>=</m:t>
                    </m:r>
                    <m:f>
                      <m:fPr>
                        <m:type m:val="lin"/>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ja-JP" altLang="en-US" sz="2400" b="0" i="1" smtClean="0">
                                <a:latin typeface="Cambria Math"/>
                              </a:rPr>
                              <m:t>𝜆</m:t>
                            </m:r>
                          </m:e>
                          <m:sub>
                            <m:r>
                              <a:rPr kumimoji="1" lang="en-US" altLang="ja-JP" sz="2400" b="0" i="1" smtClean="0">
                                <a:latin typeface="Cambria Math"/>
                              </a:rPr>
                              <m:t>0</m:t>
                            </m:r>
                          </m:sub>
                        </m:sSub>
                      </m:num>
                      <m:den>
                        <m:r>
                          <a:rPr kumimoji="1" lang="en-US" altLang="ja-JP" sz="2400" b="0" i="1" smtClean="0">
                            <a:latin typeface="Cambria Math"/>
                          </a:rPr>
                          <m:t>𝑁𝐴</m:t>
                        </m:r>
                      </m:den>
                    </m:f>
                    <m:r>
                      <a:rPr kumimoji="1" lang="en-US" altLang="ja-JP" sz="2400" b="0" i="1" smtClean="0">
                        <a:latin typeface="Cambria Math"/>
                      </a:rPr>
                      <m:t>=12</m:t>
                    </m:r>
                    <m:r>
                      <a:rPr kumimoji="1" lang="ja-JP" altLang="en-US" sz="2400" b="0" i="1" smtClean="0">
                        <a:latin typeface="Cambria Math"/>
                      </a:rPr>
                      <m:t>𝜇</m:t>
                    </m:r>
                    <m:r>
                      <a:rPr kumimoji="1" lang="en-US" altLang="ja-JP" sz="2400" b="0" i="1" smtClean="0">
                        <a:latin typeface="Cambria Math"/>
                      </a:rPr>
                      <m:t>𝑚</m:t>
                    </m:r>
                  </m:oMath>
                </a14:m>
                <a:endParaRPr kumimoji="1" lang="en-US" altLang="ja-JP" sz="2400" dirty="0" smtClean="0"/>
              </a:p>
              <a:p>
                <a:r>
                  <a:rPr lang="ja-JP" altLang="en-US" sz="2400" dirty="0"/>
                  <a:t>深さ方向</a:t>
                </a:r>
                <a:r>
                  <a:rPr lang="ja-JP" altLang="en-US" sz="2400" dirty="0" smtClean="0"/>
                  <a:t>の</a:t>
                </a:r>
                <a:r>
                  <a:rPr lang="ja-JP" altLang="en-US" sz="2400" dirty="0"/>
                  <a:t>分解</a:t>
                </a:r>
                <a:r>
                  <a:rPr lang="ja-JP" altLang="en-US" sz="2400" dirty="0" smtClean="0"/>
                  <a:t>能　</a:t>
                </a:r>
                <a14:m>
                  <m:oMath xmlns:m="http://schemas.openxmlformats.org/officeDocument/2006/math">
                    <m:r>
                      <a:rPr lang="en-US" altLang="ja-JP" sz="2400" b="0" i="1" smtClean="0">
                        <a:latin typeface="Cambria Math"/>
                      </a:rPr>
                      <m:t>𝐷𝐹</m:t>
                    </m:r>
                    <m:r>
                      <a:rPr lang="en-US" altLang="ja-JP" sz="2400" b="0" i="1" smtClean="0">
                        <a:latin typeface="Cambria Math"/>
                      </a:rPr>
                      <m:t>=</m:t>
                    </m:r>
                    <m:f>
                      <m:fPr>
                        <m:type m:val="lin"/>
                        <m:ctrlPr>
                          <a:rPr lang="en-US" altLang="ja-JP" sz="2400" b="0" i="1" smtClean="0">
                            <a:latin typeface="Cambria Math" panose="02040503050406030204" pitchFamily="18" charset="0"/>
                          </a:rPr>
                        </m:ctrlPr>
                      </m:fPr>
                      <m:num>
                        <m:sSub>
                          <m:sSubPr>
                            <m:ctrlPr>
                              <a:rPr lang="en-US" altLang="ja-JP" sz="2400" b="0" i="1" smtClean="0">
                                <a:latin typeface="Cambria Math" panose="02040503050406030204" pitchFamily="18" charset="0"/>
                              </a:rPr>
                            </m:ctrlPr>
                          </m:sSubPr>
                          <m:e>
                            <m:r>
                              <a:rPr lang="ja-JP" altLang="en-US" sz="2400" b="0" i="1" smtClean="0">
                                <a:latin typeface="Cambria Math"/>
                              </a:rPr>
                              <m:t>𝜆</m:t>
                            </m:r>
                          </m:e>
                          <m:sub>
                            <m:r>
                              <a:rPr lang="en-US" altLang="ja-JP" sz="2400" b="0" i="1" smtClean="0">
                                <a:latin typeface="Cambria Math"/>
                              </a:rPr>
                              <m:t>0</m:t>
                            </m:r>
                          </m:sub>
                        </m:sSub>
                      </m:num>
                      <m:den>
                        <m:sSup>
                          <m:sSupPr>
                            <m:ctrlPr>
                              <a:rPr lang="en-US" altLang="ja-JP" sz="2400" b="0" i="1" smtClean="0">
                                <a:latin typeface="Cambria Math" panose="02040503050406030204" pitchFamily="18" charset="0"/>
                              </a:rPr>
                            </m:ctrlPr>
                          </m:sSupPr>
                          <m:e>
                            <m:r>
                              <a:rPr lang="en-US" altLang="ja-JP" sz="2400" b="0" i="1" smtClean="0">
                                <a:latin typeface="Cambria Math"/>
                              </a:rPr>
                              <m:t>𝑁𝐴</m:t>
                            </m:r>
                          </m:e>
                          <m:sup>
                            <m:r>
                              <a:rPr lang="en-US" altLang="ja-JP" sz="2400" b="0" i="1" smtClean="0">
                                <a:latin typeface="Cambria Math"/>
                              </a:rPr>
                              <m:t>2</m:t>
                            </m:r>
                          </m:sup>
                        </m:sSup>
                      </m:den>
                    </m:f>
                    <m:r>
                      <a:rPr lang="en-US" altLang="ja-JP" sz="2400" b="0" i="1" smtClean="0">
                        <a:latin typeface="Cambria Math"/>
                      </a:rPr>
                      <m:t>=274</m:t>
                    </m:r>
                    <m:r>
                      <a:rPr lang="ja-JP" altLang="en-US" sz="2400" b="0" i="1" smtClean="0">
                        <a:latin typeface="Cambria Math"/>
                      </a:rPr>
                      <m:t>𝜇</m:t>
                    </m:r>
                    <m:r>
                      <a:rPr lang="en-US" altLang="ja-JP" sz="2400" b="0" i="1" smtClean="0">
                        <a:latin typeface="Cambria Math"/>
                      </a:rPr>
                      <m:t>𝑚</m:t>
                    </m:r>
                  </m:oMath>
                </a14:m>
                <a:endParaRPr kumimoji="1" lang="en-US" altLang="ja-JP" sz="2400" dirty="0" smtClean="0"/>
              </a:p>
              <a:p>
                <a:endParaRPr kumimoji="1" lang="en-US" altLang="ja-JP" sz="2400" dirty="0" smtClean="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544325" y="1288683"/>
                <a:ext cx="6408712" cy="1569660"/>
              </a:xfrm>
              <a:prstGeom prst="rect">
                <a:avLst/>
              </a:prstGeom>
              <a:blipFill rotWithShape="0">
                <a:blip r:embed="rId2"/>
                <a:stretch>
                  <a:fillRect l="-1426" t="-36434" b="-32558"/>
                </a:stretch>
              </a:blipFill>
            </p:spPr>
            <p:txBody>
              <a:bodyPr/>
              <a:lstStyle/>
              <a:p>
                <a:r>
                  <a:rPr lang="ja-JP" altLang="en-US">
                    <a:noFill/>
                  </a:rPr>
                  <a:t> </a:t>
                </a:r>
              </a:p>
            </p:txBody>
          </p:sp>
        </mc:Fallback>
      </mc:AlternateContent>
      <p:sp>
        <p:nvSpPr>
          <p:cNvPr id="4" name="正方形/長方形 3"/>
          <p:cNvSpPr/>
          <p:nvPr/>
        </p:nvSpPr>
        <p:spPr>
          <a:xfrm>
            <a:off x="1259632" y="5562038"/>
            <a:ext cx="6304931" cy="584775"/>
          </a:xfrm>
          <a:prstGeom prst="rect">
            <a:avLst/>
          </a:prstGeom>
        </p:spPr>
        <p:txBody>
          <a:bodyPr wrap="none">
            <a:spAutoFit/>
          </a:bodyPr>
          <a:lstStyle/>
          <a:p>
            <a:r>
              <a:rPr lang="ja-JP" altLang="en-US" sz="3200" b="1" dirty="0">
                <a:solidFill>
                  <a:srgbClr val="FF0000"/>
                </a:solidFill>
              </a:rPr>
              <a:t>エイリアシングのない再構成が可能</a:t>
            </a:r>
          </a:p>
        </p:txBody>
      </p:sp>
      <p:sp>
        <p:nvSpPr>
          <p:cNvPr id="6" name="テキスト ボックス 5"/>
          <p:cNvSpPr txBox="1"/>
          <p:nvPr/>
        </p:nvSpPr>
        <p:spPr>
          <a:xfrm>
            <a:off x="1856072" y="6146813"/>
            <a:ext cx="5096965" cy="369332"/>
          </a:xfrm>
          <a:prstGeom prst="rect">
            <a:avLst/>
          </a:prstGeom>
          <a:noFill/>
        </p:spPr>
        <p:txBody>
          <a:bodyPr wrap="square" rtlCol="0">
            <a:spAutoFit/>
          </a:bodyPr>
          <a:lstStyle/>
          <a:p>
            <a:r>
              <a:rPr kumimoji="1" lang="ja-JP" altLang="en-US" dirty="0" smtClean="0"/>
              <a:t>（サンプリング定理を満たすなまりの無い画像）</a:t>
            </a:r>
            <a:endParaRPr kumimoji="1" lang="ja-JP" altLang="en-US" dirty="0"/>
          </a:p>
        </p:txBody>
      </p:sp>
      <p:pic>
        <p:nvPicPr>
          <p:cNvPr id="5" name="図 4"/>
          <p:cNvPicPr>
            <a:picLocks noChangeAspect="1"/>
          </p:cNvPicPr>
          <p:nvPr/>
        </p:nvPicPr>
        <p:blipFill>
          <a:blip r:embed="rId3"/>
          <a:stretch>
            <a:fillRect/>
          </a:stretch>
        </p:blipFill>
        <p:spPr>
          <a:xfrm>
            <a:off x="7031141" y="1509574"/>
            <a:ext cx="1954560" cy="3423406"/>
          </a:xfrm>
          <a:prstGeom prst="rect">
            <a:avLst/>
          </a:prstGeom>
        </p:spPr>
      </p:pic>
      <p:pic>
        <p:nvPicPr>
          <p:cNvPr id="10" name="図 9"/>
          <p:cNvPicPr>
            <a:picLocks noChangeAspect="1"/>
          </p:cNvPicPr>
          <p:nvPr/>
        </p:nvPicPr>
        <p:blipFill>
          <a:blip r:embed="rId4"/>
          <a:stretch>
            <a:fillRect/>
          </a:stretch>
        </p:blipFill>
        <p:spPr>
          <a:xfrm>
            <a:off x="15607" y="2619382"/>
            <a:ext cx="6376969" cy="2956816"/>
          </a:xfrm>
          <a:prstGeom prst="rect">
            <a:avLst/>
          </a:prstGeom>
        </p:spPr>
      </p:pic>
    </p:spTree>
    <p:extLst>
      <p:ext uri="{BB962C8B-B14F-4D97-AF65-F5344CB8AC3E}">
        <p14:creationId xmlns:p14="http://schemas.microsoft.com/office/powerpoint/2010/main" val="563159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検出器条件</a:t>
            </a:r>
            <a:endParaRPr kumimoji="1" lang="ja-JP" altLang="en-US" dirty="0"/>
          </a:p>
        </p:txBody>
      </p:sp>
      <mc:AlternateContent xmlns:mc="http://schemas.openxmlformats.org/markup-compatibility/2006" xmlns:a14="http://schemas.microsoft.com/office/drawing/2010/main">
        <mc:Choice Requires="a14">
          <p:sp>
            <p:nvSpPr>
              <p:cNvPr id="3" name="テキスト ボックス 2"/>
              <p:cNvSpPr txBox="1"/>
              <p:nvPr/>
            </p:nvSpPr>
            <p:spPr>
              <a:xfrm>
                <a:off x="544325" y="1288683"/>
                <a:ext cx="6408712" cy="1569660"/>
              </a:xfrm>
              <a:prstGeom prst="rect">
                <a:avLst/>
              </a:prstGeom>
              <a:noFill/>
            </p:spPr>
            <p:txBody>
              <a:bodyPr wrap="square" rtlCol="0">
                <a:spAutoFit/>
              </a:bodyPr>
              <a:lstStyle/>
              <a:p>
                <a:r>
                  <a:rPr lang="ja-JP" altLang="en-US" sz="2400" dirty="0" smtClean="0"/>
                  <a:t>開口数　</a:t>
                </a:r>
                <a14:m>
                  <m:oMath xmlns:m="http://schemas.openxmlformats.org/officeDocument/2006/math">
                    <m:r>
                      <a:rPr lang="en-US" altLang="ja-JP" sz="2400" b="0" i="1" smtClean="0">
                        <a:latin typeface="Cambria Math"/>
                      </a:rPr>
                      <m:t>𝑁𝐴</m:t>
                    </m:r>
                    <m:r>
                      <a:rPr lang="en-US" altLang="ja-JP" sz="2400" b="0" i="1" smtClean="0">
                        <a:latin typeface="Cambria Math"/>
                      </a:rPr>
                      <m:t>=</m:t>
                    </m:r>
                    <m:f>
                      <m:fPr>
                        <m:type m:val="lin"/>
                        <m:ctrlPr>
                          <a:rPr lang="en-US" altLang="ja-JP" sz="2400" b="0" i="1" smtClean="0">
                            <a:latin typeface="Cambria Math" panose="02040503050406030204" pitchFamily="18" charset="0"/>
                          </a:rPr>
                        </m:ctrlPr>
                      </m:fPr>
                      <m:num>
                        <m:r>
                          <a:rPr lang="en-US" altLang="ja-JP" sz="2400" b="0" i="1" smtClean="0">
                            <a:latin typeface="Cambria Math"/>
                          </a:rPr>
                          <m:t>𝐿</m:t>
                        </m:r>
                      </m:num>
                      <m:den>
                        <m:r>
                          <a:rPr lang="en-US" altLang="ja-JP" sz="2400" b="0" i="1" smtClean="0">
                            <a:latin typeface="Cambria Math"/>
                          </a:rPr>
                          <m:t>𝑧</m:t>
                        </m:r>
                      </m:den>
                    </m:f>
                    <m:r>
                      <a:rPr lang="en-US" altLang="ja-JP" sz="2400" b="0" i="1" smtClean="0">
                        <a:latin typeface="Cambria Math"/>
                      </a:rPr>
                      <m:t>=</m:t>
                    </m:r>
                  </m:oMath>
                </a14:m>
                <a:r>
                  <a:rPr lang="en-US" altLang="ja-JP" sz="2400" dirty="0" smtClean="0"/>
                  <a:t>0.044</a:t>
                </a:r>
              </a:p>
              <a:p>
                <a:r>
                  <a:rPr kumimoji="1" lang="ja-JP" altLang="en-US" sz="2400" dirty="0"/>
                  <a:t>横方向</a:t>
                </a:r>
                <a:r>
                  <a:rPr kumimoji="1" lang="ja-JP" altLang="en-US" sz="2400" dirty="0" smtClean="0"/>
                  <a:t>の</a:t>
                </a:r>
                <a:r>
                  <a:rPr kumimoji="1" lang="ja-JP" altLang="en-US" sz="2400" dirty="0"/>
                  <a:t>分解</a:t>
                </a:r>
                <a:r>
                  <a:rPr kumimoji="1" lang="ja-JP" altLang="en-US" sz="2400" dirty="0" smtClean="0"/>
                  <a:t>能　</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𝑅</m:t>
                        </m:r>
                      </m:e>
                      <m:sub>
                        <m:r>
                          <a:rPr kumimoji="1" lang="en-US" altLang="ja-JP" sz="2400" b="0" i="1" smtClean="0">
                            <a:latin typeface="Cambria Math"/>
                          </a:rPr>
                          <m:t>𝐿</m:t>
                        </m:r>
                      </m:sub>
                    </m:sSub>
                    <m:r>
                      <a:rPr kumimoji="1" lang="en-US" altLang="ja-JP" sz="2400" b="0" i="1" smtClean="0">
                        <a:latin typeface="Cambria Math"/>
                      </a:rPr>
                      <m:t>=</m:t>
                    </m:r>
                    <m:f>
                      <m:fPr>
                        <m:type m:val="lin"/>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ja-JP" altLang="en-US" sz="2400" b="0" i="1" smtClean="0">
                                <a:latin typeface="Cambria Math"/>
                              </a:rPr>
                              <m:t>𝜆</m:t>
                            </m:r>
                          </m:e>
                          <m:sub>
                            <m:r>
                              <a:rPr kumimoji="1" lang="en-US" altLang="ja-JP" sz="2400" b="0" i="1" smtClean="0">
                                <a:latin typeface="Cambria Math"/>
                              </a:rPr>
                              <m:t>0</m:t>
                            </m:r>
                          </m:sub>
                        </m:sSub>
                      </m:num>
                      <m:den>
                        <m:r>
                          <a:rPr kumimoji="1" lang="en-US" altLang="ja-JP" sz="2400" b="0" i="1" smtClean="0">
                            <a:latin typeface="Cambria Math"/>
                          </a:rPr>
                          <m:t>𝑁𝐴</m:t>
                        </m:r>
                      </m:den>
                    </m:f>
                    <m:r>
                      <a:rPr kumimoji="1" lang="en-US" altLang="ja-JP" sz="2400" b="0" i="1" smtClean="0">
                        <a:latin typeface="Cambria Math"/>
                      </a:rPr>
                      <m:t>=12</m:t>
                    </m:r>
                    <m:r>
                      <a:rPr kumimoji="1" lang="ja-JP" altLang="en-US" sz="2400" b="0" i="1" smtClean="0">
                        <a:latin typeface="Cambria Math"/>
                      </a:rPr>
                      <m:t>𝜇</m:t>
                    </m:r>
                    <m:r>
                      <a:rPr kumimoji="1" lang="en-US" altLang="ja-JP" sz="2400" b="0" i="1" smtClean="0">
                        <a:latin typeface="Cambria Math"/>
                      </a:rPr>
                      <m:t>𝑚</m:t>
                    </m:r>
                  </m:oMath>
                </a14:m>
                <a:endParaRPr kumimoji="1" lang="en-US" altLang="ja-JP" sz="2400" dirty="0" smtClean="0"/>
              </a:p>
              <a:p>
                <a:r>
                  <a:rPr lang="ja-JP" altLang="en-US" sz="2400" dirty="0"/>
                  <a:t>深さ方向</a:t>
                </a:r>
                <a:r>
                  <a:rPr lang="ja-JP" altLang="en-US" sz="2400" dirty="0" smtClean="0"/>
                  <a:t>の</a:t>
                </a:r>
                <a:r>
                  <a:rPr lang="ja-JP" altLang="en-US" sz="2400" dirty="0"/>
                  <a:t>分解</a:t>
                </a:r>
                <a:r>
                  <a:rPr lang="ja-JP" altLang="en-US" sz="2400" dirty="0" smtClean="0"/>
                  <a:t>能　</a:t>
                </a:r>
                <a14:m>
                  <m:oMath xmlns:m="http://schemas.openxmlformats.org/officeDocument/2006/math">
                    <m:r>
                      <a:rPr lang="en-US" altLang="ja-JP" sz="2400" b="0" i="1" smtClean="0">
                        <a:latin typeface="Cambria Math"/>
                      </a:rPr>
                      <m:t>𝐷𝐹</m:t>
                    </m:r>
                    <m:r>
                      <a:rPr lang="en-US" altLang="ja-JP" sz="2400" b="0" i="1" smtClean="0">
                        <a:latin typeface="Cambria Math"/>
                      </a:rPr>
                      <m:t>=</m:t>
                    </m:r>
                    <m:f>
                      <m:fPr>
                        <m:type m:val="lin"/>
                        <m:ctrlPr>
                          <a:rPr lang="en-US" altLang="ja-JP" sz="2400" b="0" i="1" smtClean="0">
                            <a:latin typeface="Cambria Math" panose="02040503050406030204" pitchFamily="18" charset="0"/>
                          </a:rPr>
                        </m:ctrlPr>
                      </m:fPr>
                      <m:num>
                        <m:sSub>
                          <m:sSubPr>
                            <m:ctrlPr>
                              <a:rPr lang="en-US" altLang="ja-JP" sz="2400" b="0" i="1" smtClean="0">
                                <a:latin typeface="Cambria Math" panose="02040503050406030204" pitchFamily="18" charset="0"/>
                              </a:rPr>
                            </m:ctrlPr>
                          </m:sSubPr>
                          <m:e>
                            <m:r>
                              <a:rPr lang="ja-JP" altLang="en-US" sz="2400" b="0" i="1" smtClean="0">
                                <a:latin typeface="Cambria Math"/>
                              </a:rPr>
                              <m:t>𝜆</m:t>
                            </m:r>
                          </m:e>
                          <m:sub>
                            <m:r>
                              <a:rPr lang="en-US" altLang="ja-JP" sz="2400" b="0" i="1" smtClean="0">
                                <a:latin typeface="Cambria Math"/>
                              </a:rPr>
                              <m:t>0</m:t>
                            </m:r>
                          </m:sub>
                        </m:sSub>
                      </m:num>
                      <m:den>
                        <m:sSup>
                          <m:sSupPr>
                            <m:ctrlPr>
                              <a:rPr lang="en-US" altLang="ja-JP" sz="2400" b="0" i="1" smtClean="0">
                                <a:latin typeface="Cambria Math" panose="02040503050406030204" pitchFamily="18" charset="0"/>
                              </a:rPr>
                            </m:ctrlPr>
                          </m:sSupPr>
                          <m:e>
                            <m:r>
                              <a:rPr lang="en-US" altLang="ja-JP" sz="2400" b="0" i="1" smtClean="0">
                                <a:latin typeface="Cambria Math"/>
                              </a:rPr>
                              <m:t>𝑁𝐴</m:t>
                            </m:r>
                          </m:e>
                          <m:sup>
                            <m:r>
                              <a:rPr lang="en-US" altLang="ja-JP" sz="2400" b="0" i="1" smtClean="0">
                                <a:latin typeface="Cambria Math"/>
                              </a:rPr>
                              <m:t>2</m:t>
                            </m:r>
                          </m:sup>
                        </m:sSup>
                      </m:den>
                    </m:f>
                    <m:r>
                      <a:rPr lang="en-US" altLang="ja-JP" sz="2400" b="0" i="1" smtClean="0">
                        <a:latin typeface="Cambria Math"/>
                      </a:rPr>
                      <m:t>=274</m:t>
                    </m:r>
                    <m:r>
                      <a:rPr lang="ja-JP" altLang="en-US" sz="2400" b="0" i="1" smtClean="0">
                        <a:latin typeface="Cambria Math"/>
                      </a:rPr>
                      <m:t>𝜇</m:t>
                    </m:r>
                    <m:r>
                      <a:rPr lang="en-US" altLang="ja-JP" sz="2400" b="0" i="1" smtClean="0">
                        <a:latin typeface="Cambria Math"/>
                      </a:rPr>
                      <m:t>𝑚</m:t>
                    </m:r>
                  </m:oMath>
                </a14:m>
                <a:endParaRPr kumimoji="1" lang="en-US" altLang="ja-JP" sz="2400" dirty="0" smtClean="0"/>
              </a:p>
              <a:p>
                <a:endParaRPr kumimoji="1" lang="en-US" altLang="ja-JP" sz="2400" dirty="0" smtClean="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544325" y="1288683"/>
                <a:ext cx="6408712" cy="1569660"/>
              </a:xfrm>
              <a:prstGeom prst="rect">
                <a:avLst/>
              </a:prstGeom>
              <a:blipFill rotWithShape="0">
                <a:blip r:embed="rId2"/>
                <a:stretch>
                  <a:fillRect l="-1426" t="-36434" b="-32558"/>
                </a:stretch>
              </a:blipFill>
            </p:spPr>
            <p:txBody>
              <a:bodyPr/>
              <a:lstStyle/>
              <a:p>
                <a:r>
                  <a:rPr lang="ja-JP" altLang="en-US">
                    <a:noFill/>
                  </a:rPr>
                  <a:t> </a:t>
                </a:r>
              </a:p>
            </p:txBody>
          </p:sp>
        </mc:Fallback>
      </mc:AlternateContent>
      <p:sp>
        <p:nvSpPr>
          <p:cNvPr id="4" name="正方形/長方形 3"/>
          <p:cNvSpPr/>
          <p:nvPr/>
        </p:nvSpPr>
        <p:spPr>
          <a:xfrm>
            <a:off x="1259632" y="5562038"/>
            <a:ext cx="6304931" cy="584775"/>
          </a:xfrm>
          <a:prstGeom prst="rect">
            <a:avLst/>
          </a:prstGeom>
        </p:spPr>
        <p:txBody>
          <a:bodyPr wrap="none">
            <a:spAutoFit/>
          </a:bodyPr>
          <a:lstStyle/>
          <a:p>
            <a:r>
              <a:rPr lang="ja-JP" altLang="en-US" sz="3200" b="1" dirty="0">
                <a:solidFill>
                  <a:srgbClr val="FF0000"/>
                </a:solidFill>
              </a:rPr>
              <a:t>エイリアシングのない再構成が可能</a:t>
            </a:r>
          </a:p>
        </p:txBody>
      </p:sp>
      <p:sp>
        <p:nvSpPr>
          <p:cNvPr id="6" name="テキスト ボックス 5"/>
          <p:cNvSpPr txBox="1"/>
          <p:nvPr/>
        </p:nvSpPr>
        <p:spPr>
          <a:xfrm>
            <a:off x="1856072" y="6146813"/>
            <a:ext cx="5096965" cy="369332"/>
          </a:xfrm>
          <a:prstGeom prst="rect">
            <a:avLst/>
          </a:prstGeom>
          <a:noFill/>
        </p:spPr>
        <p:txBody>
          <a:bodyPr wrap="square" rtlCol="0">
            <a:spAutoFit/>
          </a:bodyPr>
          <a:lstStyle/>
          <a:p>
            <a:r>
              <a:rPr kumimoji="1" lang="ja-JP" altLang="en-US" dirty="0" smtClean="0"/>
              <a:t>（サンプリング定理を満たすなまりの無い画像）</a:t>
            </a:r>
            <a:endParaRPr kumimoji="1" lang="ja-JP" altLang="en-US" dirty="0"/>
          </a:p>
        </p:txBody>
      </p:sp>
      <p:pic>
        <p:nvPicPr>
          <p:cNvPr id="5" name="図 4"/>
          <p:cNvPicPr>
            <a:picLocks noChangeAspect="1"/>
          </p:cNvPicPr>
          <p:nvPr/>
        </p:nvPicPr>
        <p:blipFill>
          <a:blip r:embed="rId3"/>
          <a:stretch>
            <a:fillRect/>
          </a:stretch>
        </p:blipFill>
        <p:spPr>
          <a:xfrm>
            <a:off x="7031141" y="1509574"/>
            <a:ext cx="1954560" cy="3423406"/>
          </a:xfrm>
          <a:prstGeom prst="rect">
            <a:avLst/>
          </a:prstGeom>
        </p:spPr>
      </p:pic>
      <p:pic>
        <p:nvPicPr>
          <p:cNvPr id="10" name="図 9"/>
          <p:cNvPicPr>
            <a:picLocks noChangeAspect="1"/>
          </p:cNvPicPr>
          <p:nvPr/>
        </p:nvPicPr>
        <p:blipFill>
          <a:blip r:embed="rId4"/>
          <a:stretch>
            <a:fillRect/>
          </a:stretch>
        </p:blipFill>
        <p:spPr>
          <a:xfrm>
            <a:off x="15607" y="2619382"/>
            <a:ext cx="6376969" cy="2956816"/>
          </a:xfrm>
          <a:prstGeom prst="rect">
            <a:avLst/>
          </a:prstGeom>
        </p:spPr>
      </p:pic>
      <p:pic>
        <p:nvPicPr>
          <p:cNvPr id="8" name="図 7"/>
          <p:cNvPicPr>
            <a:picLocks noChangeAspect="1"/>
          </p:cNvPicPr>
          <p:nvPr/>
        </p:nvPicPr>
        <p:blipFill>
          <a:blip r:embed="rId5"/>
          <a:stretch>
            <a:fillRect/>
          </a:stretch>
        </p:blipFill>
        <p:spPr>
          <a:xfrm>
            <a:off x="4546986" y="3740586"/>
            <a:ext cx="2484155" cy="1192394"/>
          </a:xfrm>
          <a:prstGeom prst="rect">
            <a:avLst/>
          </a:prstGeom>
        </p:spPr>
      </p:pic>
    </p:spTree>
    <p:extLst>
      <p:ext uri="{BB962C8B-B14F-4D97-AF65-F5344CB8AC3E}">
        <p14:creationId xmlns:p14="http://schemas.microsoft.com/office/powerpoint/2010/main" val="4156752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1</a:t>
            </a:r>
            <a:r>
              <a:rPr lang="ja-JP" altLang="en-US" dirty="0"/>
              <a:t>個のホログラムの再構成に</a:t>
            </a:r>
            <a:r>
              <a:rPr lang="ja-JP" altLang="en-US" dirty="0" smtClean="0"/>
              <a:t>より</a:t>
            </a:r>
            <a:r>
              <a:rPr lang="en-US" altLang="ja-JP" dirty="0" smtClean="0"/>
              <a:t/>
            </a:r>
            <a:br>
              <a:rPr lang="en-US" altLang="ja-JP" dirty="0" smtClean="0"/>
            </a:br>
            <a:r>
              <a:rPr lang="ja-JP" altLang="en-US" dirty="0" smtClean="0"/>
              <a:t>得られた</a:t>
            </a:r>
            <a:r>
              <a:rPr lang="en-US" altLang="ja-JP" dirty="0"/>
              <a:t>3</a:t>
            </a:r>
            <a:r>
              <a:rPr lang="ja-JP" altLang="en-US" dirty="0"/>
              <a:t>つの画像</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016317"/>
            <a:ext cx="4320480" cy="4288177"/>
          </a:xfrm>
        </p:spPr>
      </p:pic>
      <p:sp>
        <p:nvSpPr>
          <p:cNvPr id="5" name="テキスト ボックス 4"/>
          <p:cNvSpPr txBox="1"/>
          <p:nvPr/>
        </p:nvSpPr>
        <p:spPr>
          <a:xfrm>
            <a:off x="4879326" y="2636912"/>
            <a:ext cx="4248472" cy="3046988"/>
          </a:xfrm>
          <a:prstGeom prst="rect">
            <a:avLst/>
          </a:prstGeom>
          <a:noFill/>
        </p:spPr>
        <p:txBody>
          <a:bodyPr wrap="square" rtlCol="0">
            <a:spAutoFit/>
          </a:bodyPr>
          <a:lstStyle/>
          <a:p>
            <a:r>
              <a:rPr kumimoji="1" lang="en-US" altLang="ja-JP" sz="2400" dirty="0" smtClean="0"/>
              <a:t>Y/2=25mm</a:t>
            </a:r>
            <a:r>
              <a:rPr lang="ja-JP" altLang="en-US" sz="2400" dirty="0" smtClean="0"/>
              <a:t>間隔</a:t>
            </a:r>
            <a:endParaRPr lang="en-US" altLang="ja-JP" sz="2400" dirty="0" smtClean="0"/>
          </a:p>
          <a:p>
            <a:endParaRPr kumimoji="1" lang="en-US" altLang="ja-JP" sz="2400" dirty="0" smtClean="0"/>
          </a:p>
          <a:p>
            <a:r>
              <a:rPr lang="ja-JP" altLang="en-US" sz="2400" dirty="0" smtClean="0"/>
              <a:t>指定した平面の像だけシャープな輪郭になる</a:t>
            </a:r>
            <a:endParaRPr lang="en-US" altLang="ja-JP" sz="2400" dirty="0" smtClean="0"/>
          </a:p>
          <a:p>
            <a:endParaRPr kumimoji="1" lang="en-US" altLang="ja-JP" sz="2400" dirty="0" smtClean="0"/>
          </a:p>
          <a:p>
            <a:r>
              <a:rPr kumimoji="1" lang="en-US" altLang="ja-JP" sz="2400" dirty="0" smtClean="0"/>
              <a:t>FC-</a:t>
            </a:r>
            <a:r>
              <a:rPr kumimoji="1" lang="ja-JP" altLang="en-US" sz="2400" dirty="0" smtClean="0"/>
              <a:t>レーザーを用いることで</a:t>
            </a:r>
            <a:endParaRPr kumimoji="1" lang="en-US" altLang="ja-JP" sz="2400" dirty="0" smtClean="0"/>
          </a:p>
          <a:p>
            <a:r>
              <a:rPr kumimoji="1" lang="en-US" altLang="ja-JP" sz="2400" dirty="0" smtClean="0"/>
              <a:t>1</a:t>
            </a:r>
            <a:r>
              <a:rPr kumimoji="1" lang="ja-JP" altLang="en-US" sz="2400" dirty="0" err="1" smtClean="0"/>
              <a:t>つの</a:t>
            </a:r>
            <a:r>
              <a:rPr kumimoji="1" lang="ja-JP" altLang="en-US" sz="2400" dirty="0" smtClean="0"/>
              <a:t>ホログラムから複数の</a:t>
            </a:r>
            <a:endParaRPr kumimoji="1" lang="en-US" altLang="ja-JP" sz="2400" dirty="0" smtClean="0"/>
          </a:p>
          <a:p>
            <a:r>
              <a:rPr kumimoji="1" lang="ja-JP" altLang="en-US" sz="2400" dirty="0" smtClean="0"/>
              <a:t>断面画像が取得可能</a:t>
            </a:r>
            <a:endParaRPr kumimoji="1" lang="ja-JP" altLang="en-US" sz="2400" dirty="0"/>
          </a:p>
        </p:txBody>
      </p:sp>
    </p:spTree>
    <p:extLst>
      <p:ext uri="{BB962C8B-B14F-4D97-AF65-F5344CB8AC3E}">
        <p14:creationId xmlns:p14="http://schemas.microsoft.com/office/powerpoint/2010/main" val="2121791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17</a:t>
            </a:r>
            <a:r>
              <a:rPr lang="ja-JP" altLang="en-US" dirty="0"/>
              <a:t>枚</a:t>
            </a:r>
            <a:r>
              <a:rPr lang="ja-JP" altLang="en-US" dirty="0" smtClean="0"/>
              <a:t>の</a:t>
            </a:r>
            <a:r>
              <a:rPr lang="ja-JP" altLang="en-US" dirty="0"/>
              <a:t>ホログラムの再構成に</a:t>
            </a:r>
            <a:r>
              <a:rPr lang="ja-JP" altLang="en-US" dirty="0" smtClean="0"/>
              <a:t>より</a:t>
            </a:r>
            <a:r>
              <a:rPr lang="en-US" altLang="ja-JP" dirty="0" smtClean="0"/>
              <a:t/>
            </a:r>
            <a:br>
              <a:rPr lang="en-US" altLang="ja-JP" dirty="0" smtClean="0"/>
            </a:br>
            <a:r>
              <a:rPr lang="ja-JP" altLang="en-US" dirty="0" smtClean="0"/>
              <a:t>得られた物体</a:t>
            </a:r>
            <a:r>
              <a:rPr lang="ja-JP" altLang="en-US" dirty="0"/>
              <a:t>の</a:t>
            </a:r>
            <a:r>
              <a:rPr lang="en-US" altLang="ja-JP" dirty="0"/>
              <a:t>3</a:t>
            </a:r>
            <a:r>
              <a:rPr lang="ja-JP" altLang="en-US" dirty="0"/>
              <a:t>次元形状</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42" y="2806121"/>
            <a:ext cx="4175164" cy="3017047"/>
          </a:xfrm>
        </p:spPr>
      </p:pic>
      <p:pic>
        <p:nvPicPr>
          <p:cNvPr id="38" name="図 37"/>
          <p:cNvPicPr>
            <a:picLocks noChangeAspect="1"/>
          </p:cNvPicPr>
          <p:nvPr/>
        </p:nvPicPr>
        <p:blipFill rotWithShape="1">
          <a:blip r:embed="rId3"/>
          <a:srcRect l="45222" t="-693"/>
          <a:stretch/>
        </p:blipFill>
        <p:spPr>
          <a:xfrm>
            <a:off x="4681528" y="2463147"/>
            <a:ext cx="4127694" cy="4290976"/>
          </a:xfrm>
          <a:prstGeom prst="rect">
            <a:avLst/>
          </a:prstGeom>
        </p:spPr>
      </p:pic>
      <p:grpSp>
        <p:nvGrpSpPr>
          <p:cNvPr id="40" name="グループ化 39"/>
          <p:cNvGrpSpPr/>
          <p:nvPr/>
        </p:nvGrpSpPr>
        <p:grpSpPr>
          <a:xfrm>
            <a:off x="5347972" y="5188432"/>
            <a:ext cx="1232066" cy="1209462"/>
            <a:chOff x="5347972" y="5188432"/>
            <a:chExt cx="1232066" cy="1209462"/>
          </a:xfrm>
        </p:grpSpPr>
        <p:cxnSp>
          <p:nvCxnSpPr>
            <p:cNvPr id="8" name="直線コネクタ 7"/>
            <p:cNvCxnSpPr/>
            <p:nvPr/>
          </p:nvCxnSpPr>
          <p:spPr>
            <a:xfrm>
              <a:off x="5364088" y="5188432"/>
              <a:ext cx="119813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p:nvPicPr>
          <p:blipFill>
            <a:blip r:embed="rId4"/>
            <a:stretch>
              <a:fillRect/>
            </a:stretch>
          </p:blipFill>
          <p:spPr>
            <a:xfrm>
              <a:off x="5349669" y="6323604"/>
              <a:ext cx="1230369" cy="74290"/>
            </a:xfrm>
            <a:prstGeom prst="rect">
              <a:avLst/>
            </a:prstGeom>
          </p:spPr>
        </p:pic>
        <p:pic>
          <p:nvPicPr>
            <p:cNvPr id="12" name="図 11"/>
            <p:cNvPicPr>
              <a:picLocks noChangeAspect="1"/>
            </p:cNvPicPr>
            <p:nvPr/>
          </p:nvPicPr>
          <p:blipFill>
            <a:blip r:embed="rId4"/>
            <a:stretch>
              <a:fillRect/>
            </a:stretch>
          </p:blipFill>
          <p:spPr>
            <a:xfrm>
              <a:off x="5347972" y="5718874"/>
              <a:ext cx="1230369" cy="74290"/>
            </a:xfrm>
            <a:prstGeom prst="rect">
              <a:avLst/>
            </a:prstGeom>
          </p:spPr>
        </p:pic>
      </p:grpSp>
      <p:cxnSp>
        <p:nvCxnSpPr>
          <p:cNvPr id="32" name="直線コネクタ 31"/>
          <p:cNvCxnSpPr/>
          <p:nvPr/>
        </p:nvCxnSpPr>
        <p:spPr>
          <a:xfrm rot="16200000">
            <a:off x="7560392" y="4159145"/>
            <a:ext cx="10800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36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4000" accel="50000" decel="50000" fill="hold" nodeType="clickEffect">
                                  <p:stCondLst>
                                    <p:cond delay="0"/>
                                  </p:stCondLst>
                                  <p:childTnLst>
                                    <p:animMotion origin="layout" path="M -0.00261 4.07407E-6 L -0.00261 0.06435 " pathEditMode="relative" rAng="0" ptsTypes="AA">
                                      <p:cBhvr>
                                        <p:cTn id="6" dur="2000" fill="hold"/>
                                        <p:tgtEl>
                                          <p:spTgt spid="40"/>
                                        </p:tgtEl>
                                        <p:attrNameLst>
                                          <p:attrName>ppt_x</p:attrName>
                                          <p:attrName>ppt_y</p:attrName>
                                        </p:attrNameLst>
                                      </p:cBhvr>
                                      <p:rCtr x="0" y="3218"/>
                                    </p:animMotion>
                                  </p:childTnLst>
                                </p:cTn>
                              </p:par>
                              <p:par>
                                <p:cTn id="7" presetID="42" presetClass="path" presetSubtype="0" repeatCount="4000" accel="50000" decel="50000" fill="hold" nodeType="withEffect">
                                  <p:stCondLst>
                                    <p:cond delay="0"/>
                                  </p:stCondLst>
                                  <p:childTnLst>
                                    <p:animMotion origin="layout" path="M -3.88889E-6 -1.48148E-6 L 0.05521 -0.00139 " pathEditMode="relative" rAng="0" ptsTypes="AA">
                                      <p:cBhvr>
                                        <p:cTn id="8" dur="2000" fill="hold"/>
                                        <p:tgtEl>
                                          <p:spTgt spid="32"/>
                                        </p:tgtEl>
                                        <p:attrNameLst>
                                          <p:attrName>ppt_x</p:attrName>
                                          <p:attrName>ppt_y</p:attrName>
                                        </p:attrNameLst>
                                      </p:cBhvr>
                                      <p:rCtr x="276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lang="en-US" altLang="ja-JP" dirty="0"/>
              <a:t>FC-</a:t>
            </a:r>
            <a:r>
              <a:rPr lang="ja-JP" altLang="en-US" dirty="0"/>
              <a:t>レーザーを用いたデジタルホログラフィでは同時に複数の断面画像を得ることができる</a:t>
            </a:r>
          </a:p>
          <a:p>
            <a:r>
              <a:rPr kumimoji="1" lang="ja-JP" altLang="en-US" dirty="0" smtClean="0"/>
              <a:t>測定時間が短縮される</a:t>
            </a:r>
            <a:endParaRPr kumimoji="1" lang="en-US" altLang="ja-JP" dirty="0" smtClean="0"/>
          </a:p>
          <a:p>
            <a:r>
              <a:rPr lang="ja-JP" altLang="en-US" dirty="0" smtClean="0"/>
              <a:t>マイクロレゾネータを用いて周波数間隔</a:t>
            </a:r>
            <a:r>
              <a:rPr lang="ja-JP" altLang="en-US" dirty="0"/>
              <a:t>を</a:t>
            </a:r>
            <a:r>
              <a:rPr lang="ja-JP" altLang="en-US" dirty="0" smtClean="0"/>
              <a:t>大きくすることで</a:t>
            </a:r>
            <a:r>
              <a:rPr lang="en-US" altLang="ja-JP" dirty="0" smtClean="0"/>
              <a:t>Y/2=100μm</a:t>
            </a:r>
            <a:r>
              <a:rPr lang="ja-JP" altLang="en-US" dirty="0" smtClean="0"/>
              <a:t>の範囲にできる</a:t>
            </a:r>
            <a:endParaRPr lang="en-US" altLang="ja-JP" dirty="0" smtClean="0"/>
          </a:p>
          <a:p>
            <a:r>
              <a:rPr kumimoji="1" lang="ja-JP" altLang="en-US" dirty="0" smtClean="0"/>
              <a:t>周波数間隔が変更できればミラーの走査が必要なくなる</a:t>
            </a:r>
            <a:endParaRPr kumimoji="1" lang="ja-JP" altLang="en-US" dirty="0"/>
          </a:p>
        </p:txBody>
      </p:sp>
    </p:spTree>
    <p:extLst>
      <p:ext uri="{BB962C8B-B14F-4D97-AF65-F5344CB8AC3E}">
        <p14:creationId xmlns:p14="http://schemas.microsoft.com/office/powerpoint/2010/main" val="2401837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484784"/>
            <a:ext cx="8280920" cy="3416320"/>
          </a:xfrm>
          <a:prstGeom prst="rect">
            <a:avLst/>
          </a:prstGeom>
          <a:noFill/>
        </p:spPr>
        <p:txBody>
          <a:bodyPr wrap="square" rtlCol="0">
            <a:spAutoFit/>
          </a:bodyPr>
          <a:lstStyle/>
          <a:p>
            <a:r>
              <a:rPr lang="en-US" altLang="ja-JP" sz="3600" dirty="0"/>
              <a:t>Klaus Körner, Giancarlo Pedrini, </a:t>
            </a:r>
            <a:r>
              <a:rPr lang="en-US" altLang="ja-JP" sz="3600" dirty="0" smtClean="0"/>
              <a:t>Igor Alexeenko</a:t>
            </a:r>
            <a:r>
              <a:rPr lang="en-US" altLang="ja-JP" sz="3600" dirty="0"/>
              <a:t>, Tilo Steinmetz, </a:t>
            </a:r>
            <a:r>
              <a:rPr lang="en-US" altLang="ja-JP" sz="3600" dirty="0" smtClean="0"/>
              <a:t>R</a:t>
            </a:r>
            <a:r>
              <a:rPr lang="en-US" altLang="ja-JP" sz="3600" dirty="0"/>
              <a:t>. Holzwarth, and W. </a:t>
            </a:r>
            <a:r>
              <a:rPr lang="en-US" altLang="ja-JP" sz="3600" dirty="0" smtClean="0"/>
              <a:t>Osten, “Short temporal coherence digital holography with a femtosecond frequency comb laser for multi-level optical sectioning”, Optics Express </a:t>
            </a:r>
            <a:r>
              <a:rPr lang="en-US" altLang="ja-JP" sz="3600" b="1" dirty="0" smtClean="0"/>
              <a:t>20</a:t>
            </a:r>
            <a:r>
              <a:rPr lang="en-US" altLang="ja-JP" sz="3600" dirty="0" smtClean="0"/>
              <a:t>, 7237</a:t>
            </a:r>
            <a:r>
              <a:rPr lang="en-US" altLang="ja-JP" sz="3600" dirty="0"/>
              <a:t> </a:t>
            </a:r>
            <a:r>
              <a:rPr lang="en-US" altLang="ja-JP" sz="3600" dirty="0" smtClean="0"/>
              <a:t>(2012)</a:t>
            </a:r>
            <a:endParaRPr kumimoji="1" lang="ja-JP" altLang="en-US" sz="3600" dirty="0"/>
          </a:p>
        </p:txBody>
      </p:sp>
    </p:spTree>
    <p:extLst>
      <p:ext uri="{BB962C8B-B14F-4D97-AF65-F5344CB8AC3E}">
        <p14:creationId xmlns:p14="http://schemas.microsoft.com/office/powerpoint/2010/main" val="2636691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lgn="ctr"/>
            <a:r>
              <a:rPr kumimoji="1" lang="ja-JP" altLang="en-US" dirty="0" smtClean="0"/>
              <a:t>ホログラフィ</a:t>
            </a:r>
            <a:endParaRPr kumimoji="1" lang="ja-JP" altLang="en-US" dirty="0"/>
          </a:p>
        </p:txBody>
      </p:sp>
      <p:pic>
        <p:nvPicPr>
          <p:cNvPr id="5" name="図 4"/>
          <p:cNvPicPr>
            <a:picLocks noChangeAspect="1"/>
          </p:cNvPicPr>
          <p:nvPr/>
        </p:nvPicPr>
        <p:blipFill>
          <a:blip r:embed="rId2"/>
          <a:stretch>
            <a:fillRect/>
          </a:stretch>
        </p:blipFill>
        <p:spPr>
          <a:xfrm>
            <a:off x="929495" y="4390313"/>
            <a:ext cx="3492589" cy="2240846"/>
          </a:xfrm>
          <a:prstGeom prst="rect">
            <a:avLst/>
          </a:prstGeom>
        </p:spPr>
      </p:pic>
      <p:pic>
        <p:nvPicPr>
          <p:cNvPr id="6" name="図 5"/>
          <p:cNvPicPr>
            <a:picLocks noChangeAspect="1"/>
          </p:cNvPicPr>
          <p:nvPr/>
        </p:nvPicPr>
        <p:blipFill>
          <a:blip r:embed="rId3"/>
          <a:stretch>
            <a:fillRect/>
          </a:stretch>
        </p:blipFill>
        <p:spPr>
          <a:xfrm>
            <a:off x="4859081" y="4390313"/>
            <a:ext cx="3492588" cy="2240846"/>
          </a:xfrm>
          <a:prstGeom prst="rect">
            <a:avLst/>
          </a:prstGeom>
        </p:spPr>
      </p:pic>
      <mc:AlternateContent xmlns:mc="http://schemas.openxmlformats.org/markup-compatibility/2006">
        <mc:Choice xmlns:a14="http://schemas.microsoft.com/office/drawing/2010/main" Requires="a14">
          <p:sp>
            <p:nvSpPr>
              <p:cNvPr id="9" name="正方形/長方形 8"/>
              <p:cNvSpPr/>
              <p:nvPr/>
            </p:nvSpPr>
            <p:spPr>
              <a:xfrm>
                <a:off x="955829" y="1370594"/>
                <a:ext cx="5796391" cy="2807179"/>
              </a:xfrm>
              <a:prstGeom prst="rect">
                <a:avLst/>
              </a:prstGeom>
              <a:noFill/>
            </p:spPr>
            <p:txBody>
              <a:bodyPr wrap="square">
                <a:spAutoFit/>
              </a:bodyPr>
              <a:lstStyle/>
              <a:p>
                <a:r>
                  <a:rPr lang="ja-JP" altLang="en-US" sz="2000" b="1" dirty="0" smtClean="0"/>
                  <a:t>①記録</a:t>
                </a:r>
                <a:endParaRPr lang="en-US" altLang="ja-JP" sz="2000" b="1" dirty="0" smtClean="0"/>
              </a:p>
              <a:p>
                <a:r>
                  <a:rPr lang="en-US" altLang="ja-JP" sz="2000" dirty="0"/>
                  <a:t>2</a:t>
                </a:r>
                <a:r>
                  <a:rPr lang="ja-JP" altLang="en-US" sz="2000" dirty="0" err="1" smtClean="0"/>
                  <a:t>つの</a:t>
                </a:r>
                <a:r>
                  <a:rPr lang="ja-JP" altLang="en-US" sz="2000" dirty="0"/>
                  <a:t>光（</a:t>
                </a:r>
                <a:r>
                  <a:rPr lang="ja-JP" altLang="en-US" sz="2000" dirty="0" smtClean="0"/>
                  <a:t>物体光</a:t>
                </a:r>
                <a:r>
                  <a:rPr lang="en-US" altLang="ja-JP" sz="2000" i="1" dirty="0" smtClean="0"/>
                  <a:t>O</a:t>
                </a:r>
                <a:r>
                  <a:rPr lang="ja-JP" altLang="en-US" sz="2000" dirty="0" smtClean="0"/>
                  <a:t>と参照光</a:t>
                </a:r>
                <a:r>
                  <a:rPr lang="en-US" altLang="ja-JP" sz="2000" i="1" dirty="0" smtClean="0"/>
                  <a:t>R</a:t>
                </a:r>
                <a:r>
                  <a:rPr lang="ja-JP" altLang="en-US" sz="2000" dirty="0" smtClean="0"/>
                  <a:t>）の</a:t>
                </a:r>
                <a:r>
                  <a:rPr lang="ja-JP" altLang="en-US" sz="2000" b="1" dirty="0">
                    <a:solidFill>
                      <a:srgbClr val="FF0000"/>
                    </a:solidFill>
                  </a:rPr>
                  <a:t>干渉縞</a:t>
                </a:r>
                <a:r>
                  <a:rPr lang="ja-JP" altLang="en-US" sz="2000" dirty="0"/>
                  <a:t>を</a:t>
                </a:r>
                <a:r>
                  <a:rPr lang="ja-JP" altLang="en-US" sz="2000" dirty="0" smtClean="0"/>
                  <a:t>記録</a:t>
                </a:r>
                <a:endParaRPr lang="en-US" altLang="ja-JP" sz="2000" dirty="0" smtClean="0"/>
              </a:p>
              <a:p>
                <a:r>
                  <a:rPr lang="en-US" altLang="ja-JP" sz="2000" dirty="0" smtClean="0"/>
                  <a:t>	</a:t>
                </a:r>
                <a14:m>
                  <m:oMath xmlns:m="http://schemas.openxmlformats.org/officeDocument/2006/math">
                    <m:r>
                      <a:rPr lang="en-US" altLang="ja-JP" sz="2000" i="1">
                        <a:latin typeface="Cambria Math" panose="02040503050406030204" pitchFamily="18" charset="0"/>
                      </a:rPr>
                      <m:t>𝐼</m:t>
                    </m:r>
                    <m:r>
                      <a:rPr lang="en-US" altLang="ja-JP" sz="2000" i="1">
                        <a:latin typeface="Cambria Math" panose="02040503050406030204" pitchFamily="18" charset="0"/>
                      </a:rPr>
                      <m:t>=</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𝑂</m:t>
                        </m:r>
                        <m:r>
                          <a:rPr lang="en-US" altLang="ja-JP" sz="2000" i="1">
                            <a:latin typeface="Cambria Math" panose="02040503050406030204" pitchFamily="18" charset="0"/>
                          </a:rPr>
                          <m:t>+</m:t>
                        </m:r>
                        <m:r>
                          <a:rPr lang="en-US" altLang="ja-JP" sz="2000" i="1">
                            <a:latin typeface="Cambria Math" panose="02040503050406030204" pitchFamily="18" charset="0"/>
                          </a:rPr>
                          <m:t>𝑅</m:t>
                        </m:r>
                      </m:e>
                    </m:d>
                    <m:r>
                      <a:rPr lang="en-US" altLang="ja-JP" sz="2000" i="1">
                        <a:latin typeface="Cambria Math" panose="02040503050406030204" pitchFamily="18" charset="0"/>
                      </a:rPr>
                      <m:t>²</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m:t>
                        </m:r>
                        <m:d>
                          <m:dPr>
                            <m:begChr m:val="|"/>
                            <m:endChr m:val="|"/>
                            <m:ctrlPr>
                              <a:rPr lang="en-US" altLang="ja-JP" sz="2000" i="1">
                                <a:latin typeface="Cambria Math" panose="02040503050406030204" pitchFamily="18" charset="0"/>
                              </a:rPr>
                            </m:ctrlPr>
                          </m:dPr>
                          <m:e>
                            <m:r>
                              <a:rPr lang="en-US" altLang="ja-JP" sz="2000" i="1">
                                <a:latin typeface="Cambria Math" panose="02040503050406030204" pitchFamily="18" charset="0"/>
                              </a:rPr>
                              <m:t>𝑂</m:t>
                            </m:r>
                          </m:e>
                        </m:d>
                      </m:e>
                      <m:sup>
                        <m:r>
                          <a:rPr lang="en-US" altLang="ja-JP" sz="2000" i="1">
                            <a:latin typeface="Cambria Math" panose="02040503050406030204" pitchFamily="18" charset="0"/>
                          </a:rPr>
                          <m:t>2</m:t>
                        </m:r>
                      </m:sup>
                    </m:sSup>
                    <m:r>
                      <a:rPr lang="en-US" altLang="ja-JP" sz="2000" i="1">
                        <a:latin typeface="Cambria Math" panose="02040503050406030204" pitchFamily="18" charset="0"/>
                      </a:rPr>
                      <m:t>+</m:t>
                    </m:r>
                    <m:sSup>
                      <m:sSupPr>
                        <m:ctrlPr>
                          <a:rPr lang="en-US" altLang="ja-JP" sz="2000" i="1">
                            <a:latin typeface="Cambria Math" panose="02040503050406030204" pitchFamily="18" charset="0"/>
                          </a:rPr>
                        </m:ctrlPr>
                      </m:sSupPr>
                      <m:e>
                        <m:d>
                          <m:dPr>
                            <m:begChr m:val="|"/>
                            <m:endChr m:val="|"/>
                            <m:ctrlPr>
                              <a:rPr lang="en-US" altLang="ja-JP" sz="2000" i="1">
                                <a:latin typeface="Cambria Math" panose="02040503050406030204" pitchFamily="18" charset="0"/>
                              </a:rPr>
                            </m:ctrlPr>
                          </m:dPr>
                          <m:e>
                            <m:r>
                              <a:rPr lang="en-US" altLang="ja-JP" sz="2000" i="1">
                                <a:latin typeface="Cambria Math" panose="02040503050406030204" pitchFamily="18" charset="0"/>
                              </a:rPr>
                              <m:t>𝑅</m:t>
                            </m:r>
                          </m:e>
                        </m:d>
                      </m:e>
                      <m:sup>
                        <m:r>
                          <a:rPr lang="en-US" altLang="ja-JP" sz="2000" i="1">
                            <a:latin typeface="Cambria Math" panose="02040503050406030204" pitchFamily="18" charset="0"/>
                          </a:rPr>
                          <m:t>2</m:t>
                        </m:r>
                      </m:sup>
                    </m:sSup>
                    <m:r>
                      <a:rPr lang="en-US" altLang="ja-JP" sz="2000" i="1">
                        <a:latin typeface="Cambria Math" panose="02040503050406030204" pitchFamily="18" charset="0"/>
                      </a:rPr>
                      <m:t>+</m:t>
                    </m:r>
                    <m:r>
                      <a:rPr lang="en-US" altLang="ja-JP" sz="2000" b="1" i="1" smtClean="0">
                        <a:solidFill>
                          <a:srgbClr val="FF0000"/>
                        </a:solidFill>
                        <a:latin typeface="Cambria Math" panose="02040503050406030204" pitchFamily="18" charset="0"/>
                      </a:rPr>
                      <m:t>𝟐</m:t>
                    </m:r>
                    <m:r>
                      <a:rPr lang="en-US" altLang="ja-JP" sz="2000" b="1" i="1" smtClean="0">
                        <a:solidFill>
                          <a:srgbClr val="FF0000"/>
                        </a:solidFill>
                        <a:latin typeface="Cambria Math" panose="02040503050406030204" pitchFamily="18" charset="0"/>
                      </a:rPr>
                      <m:t>𝑹𝑶</m:t>
                    </m:r>
                  </m:oMath>
                </a14:m>
                <a:endParaRPr lang="en-US" altLang="ja-JP" sz="2000" b="1" dirty="0" smtClean="0"/>
              </a:p>
              <a:p>
                <a:r>
                  <a:rPr lang="ja-JP" altLang="en-US" sz="2000" b="1" dirty="0" smtClean="0"/>
                  <a:t>②再生</a:t>
                </a:r>
                <a:endParaRPr lang="en-US" altLang="ja-JP" sz="2000" b="1" dirty="0" smtClean="0"/>
              </a:p>
              <a:p>
                <a:r>
                  <a:rPr lang="ja-JP" altLang="en-US" sz="2000" dirty="0" smtClean="0">
                    <a:latin typeface="Cambria Math" panose="02040503050406030204" pitchFamily="18" charset="0"/>
                  </a:rPr>
                  <a:t>レイリーゾンマーフェルト</a:t>
                </a:r>
                <a:r>
                  <a:rPr lang="ja-JP" altLang="en-US" sz="2000" dirty="0" smtClean="0"/>
                  <a:t>の式</a:t>
                </a:r>
                <a:endParaRPr lang="en-US" altLang="ja-JP" sz="2000" dirty="0" smtClean="0"/>
              </a:p>
              <a:p>
                <a14:m>
                  <m:oMath xmlns:m="http://schemas.openxmlformats.org/officeDocument/2006/math">
                    <m:nary>
                      <m:naryPr>
                        <m:chr m:val="∬"/>
                        <m:limLoc m:val="undOvr"/>
                        <m:subHide m:val="on"/>
                        <m:supHide m:val="on"/>
                        <m:ctrlPr>
                          <a:rPr lang="ja-JP" altLang="en-US" sz="2000" i="1" smtClean="0">
                            <a:latin typeface="Cambria Math" panose="02040503050406030204" pitchFamily="18" charset="0"/>
                          </a:rPr>
                        </m:ctrlPr>
                      </m:naryPr>
                      <m:sub/>
                      <m:sup/>
                      <m:e>
                        <m:r>
                          <a:rPr lang="en-US" altLang="ja-JP" sz="2000" b="0" i="1" smtClean="0">
                            <a:latin typeface="Cambria Math" panose="02040503050406030204" pitchFamily="18" charset="0"/>
                          </a:rPr>
                          <m:t>𝑔</m:t>
                        </m:r>
                        <m:d>
                          <m:dPr>
                            <m:ctrlPr>
                              <a:rPr lang="en-US" altLang="ja-JP" sz="2000" b="0" i="1" smtClean="0">
                                <a:latin typeface="Cambria Math" panose="02040503050406030204" pitchFamily="18" charset="0"/>
                              </a:rPr>
                            </m:ctrlPr>
                          </m:dPr>
                          <m:e>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𝑥</m:t>
                                </m:r>
                              </m:e>
                              <m:sup>
                                <m:r>
                                  <a:rPr lang="en-US" altLang="ja-JP" sz="2000" b="0" i="1" smtClean="0">
                                    <a:latin typeface="Cambria Math" panose="02040503050406030204" pitchFamily="18" charset="0"/>
                                  </a:rPr>
                                  <m:t>′</m:t>
                                </m:r>
                              </m:sup>
                            </m:sSup>
                            <m:r>
                              <a:rPr lang="en-US" altLang="ja-JP" sz="2000" b="0" i="1" smtClean="0">
                                <a:latin typeface="Cambria Math" panose="02040503050406030204" pitchFamily="18" charset="0"/>
                              </a:rPr>
                              <m:t>,</m:t>
                            </m:r>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𝑦</m:t>
                                </m:r>
                              </m:e>
                              <m:sup>
                                <m:r>
                                  <a:rPr lang="en-US" altLang="ja-JP" sz="2000" b="0" i="1" smtClean="0">
                                    <a:latin typeface="Cambria Math" panose="02040503050406030204" pitchFamily="18" charset="0"/>
                                  </a:rPr>
                                  <m:t>′</m:t>
                                </m:r>
                              </m:sup>
                            </m:sSup>
                            <m:r>
                              <a:rPr lang="en-US" altLang="ja-JP" sz="2000" b="0" i="1" smtClean="0">
                                <a:latin typeface="Cambria Math" panose="02040503050406030204" pitchFamily="18" charset="0"/>
                              </a:rPr>
                              <m:t>,0</m:t>
                            </m:r>
                          </m:e>
                        </m:d>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𝑟</m:t>
                                </m:r>
                              </m:e>
                              <m:sup>
                                <m:r>
                                  <a:rPr lang="en-US" altLang="ja-JP" sz="2000" b="0" i="1" smtClean="0">
                                    <a:latin typeface="Cambria Math" panose="02040503050406030204" pitchFamily="18" charset="0"/>
                                  </a:rPr>
                                  <m:t>′</m:t>
                                </m:r>
                              </m:sup>
                            </m:sSup>
                          </m:den>
                        </m:f>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𝑒</m:t>
                            </m:r>
                          </m:e>
                          <m:sup>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𝑖</m:t>
                                </m:r>
                                <m:r>
                                  <a:rPr lang="en-US" altLang="ja-JP" sz="2000" b="0" i="1" smtClean="0">
                                    <a:latin typeface="Cambria Math" panose="02040503050406030204" pitchFamily="18" charset="0"/>
                                  </a:rPr>
                                  <m:t>2</m:t>
                                </m:r>
                                <m:r>
                                  <a:rPr lang="ja-JP" altLang="en-US" sz="2000" b="0" i="1" smtClean="0">
                                    <a:latin typeface="Cambria Math" panose="02040503050406030204" pitchFamily="18" charset="0"/>
                                  </a:rPr>
                                  <m:t>𝜋</m:t>
                                </m:r>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𝑟</m:t>
                                    </m:r>
                                  </m:e>
                                  <m:sup>
                                    <m:r>
                                      <a:rPr lang="en-US" altLang="ja-JP" sz="2000" b="0" i="1" smtClean="0">
                                        <a:latin typeface="Cambria Math" panose="02040503050406030204" pitchFamily="18" charset="0"/>
                                      </a:rPr>
                                      <m:t>′</m:t>
                                    </m:r>
                                  </m:sup>
                                </m:sSup>
                              </m:num>
                              <m:den>
                                <m:r>
                                  <a:rPr lang="ja-JP" altLang="en-US" sz="2000" b="0" i="1" smtClean="0">
                                    <a:latin typeface="Cambria Math" panose="02040503050406030204" pitchFamily="18" charset="0"/>
                                  </a:rPr>
                                  <m:t>𝜆</m:t>
                                </m:r>
                              </m:den>
                            </m:f>
                          </m:sup>
                        </m:sSup>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𝑧</m:t>
                            </m:r>
                          </m:num>
                          <m:den>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𝑟</m:t>
                                </m:r>
                              </m:e>
                              <m:sup>
                                <m:r>
                                  <a:rPr lang="en-US" altLang="ja-JP" sz="2000" b="0" i="1" smtClean="0">
                                    <a:latin typeface="Cambria Math" panose="02040503050406030204" pitchFamily="18" charset="0"/>
                                  </a:rPr>
                                  <m:t>′</m:t>
                                </m:r>
                              </m:sup>
                            </m:sSup>
                          </m:den>
                        </m:f>
                        <m:d>
                          <m:dPr>
                            <m:ctrlPr>
                              <a:rPr lang="en-US" altLang="ja-JP" sz="2000" b="0" i="1" smtClean="0">
                                <a:latin typeface="Cambria Math" panose="02040503050406030204" pitchFamily="18" charset="0"/>
                              </a:rPr>
                            </m:ctrlPr>
                          </m:dPr>
                          <m:e>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2</m:t>
                                </m:r>
                                <m:r>
                                  <a:rPr lang="ja-JP" altLang="en-US" sz="2000" b="0" i="1" smtClean="0">
                                    <a:latin typeface="Cambria Math" panose="02040503050406030204" pitchFamily="18" charset="0"/>
                                  </a:rPr>
                                  <m:t>𝜋</m:t>
                                </m:r>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𝑟</m:t>
                                    </m:r>
                                  </m:e>
                                  <m:sup>
                                    <m:r>
                                      <a:rPr lang="en-US" altLang="ja-JP" sz="2000" b="0" i="1" smtClean="0">
                                        <a:latin typeface="Cambria Math" panose="02040503050406030204" pitchFamily="18" charset="0"/>
                                      </a:rPr>
                                      <m:t>′</m:t>
                                    </m:r>
                                  </m:sup>
                                </m:sSup>
                              </m:den>
                            </m:f>
                            <m:r>
                              <a:rPr lang="en-US" altLang="ja-JP" sz="2000" b="0" i="1" smtClean="0">
                                <a:latin typeface="Cambria Math" panose="02040503050406030204" pitchFamily="18" charset="0"/>
                              </a:rPr>
                              <m:t>+</m:t>
                            </m:r>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𝑖</m:t>
                                </m:r>
                                <m:r>
                                  <a:rPr lang="ja-JP" altLang="en-US" sz="2000" b="0" i="1" smtClean="0">
                                    <a:latin typeface="Cambria Math" panose="02040503050406030204" pitchFamily="18" charset="0"/>
                                  </a:rPr>
                                  <m:t>𝜆</m:t>
                                </m:r>
                              </m:den>
                            </m:f>
                          </m:e>
                        </m:d>
                        <m:r>
                          <a:rPr lang="en-US" altLang="ja-JP" sz="2000" b="0" i="1" smtClean="0">
                            <a:latin typeface="Cambria Math" panose="02040503050406030204" pitchFamily="18" charset="0"/>
                          </a:rPr>
                          <m:t>𝑑</m:t>
                        </m:r>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𝑥</m:t>
                            </m:r>
                          </m:e>
                          <m:sup>
                            <m:r>
                              <a:rPr lang="en-US" altLang="ja-JP" sz="2000" b="0" i="1" smtClean="0">
                                <a:latin typeface="Cambria Math" panose="02040503050406030204" pitchFamily="18" charset="0"/>
                              </a:rPr>
                              <m:t>′</m:t>
                            </m:r>
                          </m:sup>
                        </m:sSup>
                        <m:r>
                          <a:rPr lang="en-US" altLang="ja-JP" sz="2000" b="0" i="1" smtClean="0">
                            <a:latin typeface="Cambria Math" panose="02040503050406030204" pitchFamily="18" charset="0"/>
                          </a:rPr>
                          <m:t>𝑑</m:t>
                        </m:r>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𝑦</m:t>
                            </m:r>
                          </m:e>
                          <m:sup>
                            <m:r>
                              <a:rPr lang="en-US" altLang="ja-JP" sz="2000" b="0" i="1" smtClean="0">
                                <a:latin typeface="Cambria Math" panose="02040503050406030204" pitchFamily="18" charset="0"/>
                              </a:rPr>
                              <m:t>′</m:t>
                            </m:r>
                          </m:sup>
                        </m:sSup>
                      </m:e>
                    </m:nary>
                  </m:oMath>
                </a14:m>
                <a:r>
                  <a:rPr lang="ja-JP" altLang="en-US" sz="2000" dirty="0" smtClean="0"/>
                  <a:t>をもとに</a:t>
                </a:r>
                <a:endParaRPr lang="en-US" altLang="ja-JP" sz="2000" dirty="0" smtClean="0"/>
              </a:p>
              <a:p>
                <a:endParaRPr lang="en-US" altLang="ja-JP" sz="20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ja-JP" sz="2000" b="0" i="1" smtClean="0">
                          <a:latin typeface="Cambria Math" panose="02040503050406030204" pitchFamily="18" charset="0"/>
                        </a:rPr>
                        <m:t>𝑔</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𝑦</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𝑧</m:t>
                          </m:r>
                        </m:e>
                      </m:d>
                      <m:r>
                        <a:rPr lang="en-US" altLang="ja-JP" sz="2000" b="0" i="1" smtClean="0">
                          <a:latin typeface="Cambria Math" panose="02040503050406030204" pitchFamily="18" charset="0"/>
                        </a:rPr>
                        <m:t>=</m:t>
                      </m:r>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𝐹</m:t>
                          </m:r>
                        </m:e>
                        <m:sup>
                          <m:r>
                            <a:rPr lang="en-US" altLang="ja-JP" sz="2000" b="0" i="1" smtClean="0">
                              <a:latin typeface="Cambria Math" panose="02040503050406030204" pitchFamily="18" charset="0"/>
                            </a:rPr>
                            <m:t>−1</m:t>
                          </m:r>
                        </m:sup>
                      </m:sSup>
                      <m:d>
                        <m:dPr>
                          <m:begChr m:val="{"/>
                          <m:endChr m:val="}"/>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𝐺</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𝑢</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𝑣</m:t>
                              </m:r>
                              <m:r>
                                <a:rPr lang="en-US" altLang="ja-JP" sz="2000" b="0" i="1" smtClean="0">
                                  <a:latin typeface="Cambria Math" panose="02040503050406030204" pitchFamily="18" charset="0"/>
                                </a:rPr>
                                <m:t>;0</m:t>
                              </m:r>
                            </m:e>
                          </m:d>
                          <m:r>
                            <m:rPr>
                              <m:sty m:val="p"/>
                            </m:rPr>
                            <a:rPr lang="en-US" altLang="ja-JP" sz="2000" b="0" i="0" smtClean="0">
                              <a:latin typeface="Cambria Math" panose="02040503050406030204" pitchFamily="18" charset="0"/>
                            </a:rPr>
                            <m:t>exp</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𝑖</m:t>
                          </m:r>
                          <m:r>
                            <a:rPr lang="en-US" altLang="ja-JP" sz="2000" b="0" i="1" smtClean="0">
                              <a:latin typeface="Cambria Math" panose="02040503050406030204" pitchFamily="18" charset="0"/>
                            </a:rPr>
                            <m:t>2</m:t>
                          </m:r>
                          <m:r>
                            <a:rPr lang="ja-JP" altLang="en-US" sz="2000" b="0" i="1" smtClean="0">
                              <a:latin typeface="Cambria Math" panose="02040503050406030204" pitchFamily="18" charset="0"/>
                            </a:rPr>
                            <m:t>𝜋</m:t>
                          </m:r>
                          <m:r>
                            <a:rPr lang="en-US" altLang="ja-JP" sz="2000" b="0" i="1" smtClean="0">
                              <a:latin typeface="Cambria Math" panose="02040503050406030204" pitchFamily="18" charset="0"/>
                            </a:rPr>
                            <m:t>𝑤</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𝑢</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𝑣</m:t>
                              </m:r>
                            </m:e>
                          </m:d>
                          <m:r>
                            <a:rPr lang="en-US" altLang="ja-JP" sz="2000" b="0" i="1" smtClean="0">
                              <a:latin typeface="Cambria Math" panose="02040503050406030204" pitchFamily="18" charset="0"/>
                            </a:rPr>
                            <m:t>𝑧</m:t>
                          </m:r>
                          <m:r>
                            <a:rPr lang="en-US" altLang="ja-JP" sz="2000" b="0" i="1" smtClean="0">
                              <a:latin typeface="Cambria Math" panose="02040503050406030204" pitchFamily="18" charset="0"/>
                            </a:rPr>
                            <m:t>]</m:t>
                          </m:r>
                        </m:e>
                      </m:d>
                    </m:oMath>
                  </m:oMathPara>
                </a14:m>
                <a:endParaRPr lang="ja-JP" altLang="en-US" sz="2000" dirty="0"/>
              </a:p>
            </p:txBody>
          </p:sp>
        </mc:Choice>
        <mc:Fallback>
          <p:sp>
            <p:nvSpPr>
              <p:cNvPr id="9" name="正方形/長方形 8"/>
              <p:cNvSpPr>
                <a:spLocks noRot="1" noChangeAspect="1" noMove="1" noResize="1" noEditPoints="1" noAdjustHandles="1" noChangeArrowheads="1" noChangeShapeType="1" noTextEdit="1"/>
              </p:cNvSpPr>
              <p:nvPr/>
            </p:nvSpPr>
            <p:spPr>
              <a:xfrm>
                <a:off x="955829" y="1370594"/>
                <a:ext cx="5796391" cy="2807179"/>
              </a:xfrm>
              <a:prstGeom prst="rect">
                <a:avLst/>
              </a:prstGeom>
              <a:blipFill rotWithShape="0">
                <a:blip r:embed="rId4"/>
                <a:stretch>
                  <a:fillRect l="-1157" t="-1957" b="-130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26514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ホログラフィ</a:t>
            </a:r>
            <a:endParaRPr kumimoji="1" lang="ja-JP" altLang="en-US" dirty="0"/>
          </a:p>
        </p:txBody>
      </p:sp>
      <p:pic>
        <p:nvPicPr>
          <p:cNvPr id="3" name="図 2"/>
          <p:cNvPicPr>
            <a:picLocks noChangeAspect="1"/>
          </p:cNvPicPr>
          <p:nvPr/>
        </p:nvPicPr>
        <p:blipFill>
          <a:blip r:embed="rId2"/>
          <a:stretch>
            <a:fillRect/>
          </a:stretch>
        </p:blipFill>
        <p:spPr>
          <a:xfrm>
            <a:off x="1331640" y="1268760"/>
            <a:ext cx="6866992" cy="5553306"/>
          </a:xfrm>
          <a:prstGeom prst="rect">
            <a:avLst/>
          </a:prstGeom>
        </p:spPr>
      </p:pic>
    </p:spTree>
    <p:extLst>
      <p:ext uri="{BB962C8B-B14F-4D97-AF65-F5344CB8AC3E}">
        <p14:creationId xmlns:p14="http://schemas.microsoft.com/office/powerpoint/2010/main" val="65224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イントロダクション</a:t>
            </a:r>
            <a:endParaRPr kumimoji="1" lang="ja-JP" altLang="en-US" dirty="0"/>
          </a:p>
        </p:txBody>
      </p:sp>
      <p:sp>
        <p:nvSpPr>
          <p:cNvPr id="3" name="コンテンツ プレースホルダー 2"/>
          <p:cNvSpPr>
            <a:spLocks noGrp="1"/>
          </p:cNvSpPr>
          <p:nvPr>
            <p:ph idx="1"/>
          </p:nvPr>
        </p:nvSpPr>
        <p:spPr>
          <a:xfrm>
            <a:off x="291110" y="1844824"/>
            <a:ext cx="8672870" cy="1872208"/>
          </a:xfrm>
        </p:spPr>
        <p:txBody>
          <a:bodyPr>
            <a:noAutofit/>
          </a:bodyPr>
          <a:lstStyle/>
          <a:p>
            <a:pPr marL="0" indent="0">
              <a:buNone/>
            </a:pPr>
            <a:r>
              <a:rPr lang="ja-JP" altLang="en-US" sz="3000" dirty="0" smtClean="0"/>
              <a:t>＜デジタルホログラフィによる形状測定＞</a:t>
            </a:r>
            <a:endParaRPr lang="en-US" altLang="ja-JP" sz="3000" dirty="0" smtClean="0"/>
          </a:p>
          <a:p>
            <a:pPr marL="0" indent="0">
              <a:buNone/>
            </a:pPr>
            <a:r>
              <a:rPr lang="ja-JP" altLang="en-US" sz="3000" dirty="0" smtClean="0"/>
              <a:t>低コヒーレンスレーザーを用いた場合</a:t>
            </a:r>
            <a:endParaRPr lang="en-US" altLang="ja-JP" sz="3000" dirty="0" smtClean="0"/>
          </a:p>
          <a:p>
            <a:pPr marL="0" indent="0">
              <a:buNone/>
            </a:pPr>
            <a:r>
              <a:rPr lang="en-US" altLang="ja-JP" sz="3000" dirty="0" smtClean="0"/>
              <a:t>1</a:t>
            </a:r>
            <a:r>
              <a:rPr lang="ja-JP" altLang="en-US" sz="3000" dirty="0" smtClean="0"/>
              <a:t>枚のホログラムから</a:t>
            </a:r>
            <a:r>
              <a:rPr lang="en-US" altLang="ja-JP" sz="3000" dirty="0" smtClean="0"/>
              <a:t>1</a:t>
            </a:r>
            <a:r>
              <a:rPr lang="ja-JP" altLang="en-US" sz="3000" dirty="0" smtClean="0"/>
              <a:t>枚の断面画像しか得られない</a:t>
            </a:r>
            <a:endParaRPr lang="en-US" altLang="ja-JP" sz="3000" dirty="0" smtClean="0"/>
          </a:p>
          <a:p>
            <a:pPr marL="0" indent="0">
              <a:buNone/>
            </a:pPr>
            <a:endParaRPr lang="en-US" altLang="ja-JP" dirty="0" smtClean="0"/>
          </a:p>
          <a:p>
            <a:pPr marL="0" indent="0">
              <a:buNone/>
            </a:pPr>
            <a:endParaRPr lang="en-US" altLang="ja-JP" dirty="0"/>
          </a:p>
        </p:txBody>
      </p:sp>
      <p:sp>
        <p:nvSpPr>
          <p:cNvPr id="4" name="正方形/長方形 3"/>
          <p:cNvSpPr/>
          <p:nvPr/>
        </p:nvSpPr>
        <p:spPr>
          <a:xfrm>
            <a:off x="287524" y="4968220"/>
            <a:ext cx="8676456" cy="1015663"/>
          </a:xfrm>
          <a:prstGeom prst="rect">
            <a:avLst/>
          </a:prstGeom>
        </p:spPr>
        <p:txBody>
          <a:bodyPr wrap="square">
            <a:spAutoFit/>
          </a:bodyPr>
          <a:lstStyle/>
          <a:p>
            <a:pPr lvl="0"/>
            <a:r>
              <a:rPr lang="en-US" altLang="ja-JP" sz="3000" dirty="0">
                <a:solidFill>
                  <a:prstClr val="black"/>
                </a:solidFill>
              </a:rPr>
              <a:t>FC-</a:t>
            </a:r>
            <a:r>
              <a:rPr lang="ja-JP" altLang="en-US" sz="3000" dirty="0">
                <a:solidFill>
                  <a:prstClr val="black"/>
                </a:solidFill>
              </a:rPr>
              <a:t>レーザーを用いる</a:t>
            </a:r>
            <a:r>
              <a:rPr lang="ja-JP" altLang="en-US" sz="3000" dirty="0" smtClean="0">
                <a:solidFill>
                  <a:prstClr val="black"/>
                </a:solidFill>
              </a:rPr>
              <a:t>と・・・</a:t>
            </a:r>
            <a:endParaRPr lang="en-US" altLang="ja-JP" sz="3000" dirty="0" smtClean="0">
              <a:solidFill>
                <a:prstClr val="black"/>
              </a:solidFill>
            </a:endParaRPr>
          </a:p>
          <a:p>
            <a:pPr lvl="0"/>
            <a:r>
              <a:rPr lang="en-US" altLang="ja-JP" sz="3000" dirty="0" smtClean="0">
                <a:solidFill>
                  <a:prstClr val="black"/>
                </a:solidFill>
              </a:rPr>
              <a:t>1</a:t>
            </a:r>
            <a:r>
              <a:rPr lang="ja-JP" altLang="en-US" sz="3000" dirty="0" smtClean="0">
                <a:solidFill>
                  <a:prstClr val="black"/>
                </a:solidFill>
              </a:rPr>
              <a:t>枚のホログラム</a:t>
            </a:r>
            <a:r>
              <a:rPr lang="ja-JP" altLang="en-US" sz="3000" dirty="0">
                <a:solidFill>
                  <a:prstClr val="black"/>
                </a:solidFill>
              </a:rPr>
              <a:t>から複数の断面</a:t>
            </a:r>
            <a:r>
              <a:rPr lang="ja-JP" altLang="en-US" sz="3000" dirty="0" smtClean="0">
                <a:solidFill>
                  <a:prstClr val="black"/>
                </a:solidFill>
              </a:rPr>
              <a:t>画像が得られる</a:t>
            </a:r>
            <a:endParaRPr lang="en-US" altLang="ja-JP" sz="3000" dirty="0">
              <a:solidFill>
                <a:prstClr val="black"/>
              </a:solidFill>
            </a:endParaRPr>
          </a:p>
        </p:txBody>
      </p:sp>
      <p:sp>
        <p:nvSpPr>
          <p:cNvPr id="5" name="下矢印 4"/>
          <p:cNvSpPr/>
          <p:nvPr/>
        </p:nvSpPr>
        <p:spPr>
          <a:xfrm>
            <a:off x="4139952" y="4005064"/>
            <a:ext cx="864096" cy="6480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2648799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基礎知識</a:t>
            </a:r>
            <a:endParaRPr kumimoji="1" lang="ja-JP" altLang="en-US"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356" y="2206109"/>
            <a:ext cx="5919682" cy="416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26276" y="1389072"/>
            <a:ext cx="5544617" cy="523220"/>
          </a:xfrm>
          <a:prstGeom prst="rect">
            <a:avLst/>
          </a:prstGeom>
          <a:noFill/>
        </p:spPr>
        <p:txBody>
          <a:bodyPr wrap="square" rtlCol="0">
            <a:spAutoFit/>
          </a:bodyPr>
          <a:lstStyle/>
          <a:p>
            <a:r>
              <a:rPr kumimoji="1" lang="ja-JP" altLang="en-US" sz="2800" dirty="0" smtClean="0"/>
              <a:t>＜低コヒーレンスレーザーとは＞</a:t>
            </a:r>
            <a:endParaRPr kumimoji="1" lang="ja-JP" altLang="en-US" sz="2800" dirty="0"/>
          </a:p>
        </p:txBody>
      </p:sp>
      <p:sp>
        <p:nvSpPr>
          <p:cNvPr id="6" name="正方形/長方形 5"/>
          <p:cNvSpPr/>
          <p:nvPr/>
        </p:nvSpPr>
        <p:spPr>
          <a:xfrm>
            <a:off x="113332" y="2636912"/>
            <a:ext cx="3096344" cy="3046988"/>
          </a:xfrm>
          <a:prstGeom prst="rect">
            <a:avLst/>
          </a:prstGeom>
        </p:spPr>
        <p:txBody>
          <a:bodyPr wrap="square">
            <a:spAutoFit/>
          </a:bodyPr>
          <a:lstStyle/>
          <a:p>
            <a:r>
              <a:rPr lang="ja-JP" altLang="en-US" sz="2400" dirty="0"/>
              <a:t>コヒーレンス</a:t>
            </a:r>
            <a:r>
              <a:rPr lang="ja-JP" altLang="en-US" sz="2400" dirty="0" smtClean="0"/>
              <a:t>長</a:t>
            </a:r>
            <a:endParaRPr lang="en-US" altLang="ja-JP" sz="2400" dirty="0" smtClean="0"/>
          </a:p>
          <a:p>
            <a:r>
              <a:rPr lang="ja-JP" altLang="en-US" sz="2400" dirty="0" smtClean="0"/>
              <a:t>干渉</a:t>
            </a:r>
            <a:r>
              <a:rPr lang="ja-JP" altLang="en-US" sz="2400" dirty="0"/>
              <a:t>縞を得る</a:t>
            </a:r>
            <a:r>
              <a:rPr lang="ja-JP" altLang="en-US" sz="2400" dirty="0" smtClean="0"/>
              <a:t>こと</a:t>
            </a:r>
            <a:r>
              <a:rPr lang="ja-JP" altLang="en-US" sz="2400" dirty="0"/>
              <a:t>が</a:t>
            </a:r>
            <a:endParaRPr lang="en-US" altLang="ja-JP" sz="2400" dirty="0" smtClean="0"/>
          </a:p>
          <a:p>
            <a:r>
              <a:rPr lang="ja-JP" altLang="en-US" sz="2400" dirty="0" smtClean="0"/>
              <a:t>できる</a:t>
            </a:r>
            <a:r>
              <a:rPr lang="ja-JP" altLang="en-US" sz="2400" dirty="0"/>
              <a:t>最大の光</a:t>
            </a:r>
            <a:r>
              <a:rPr lang="ja-JP" altLang="en-US" sz="2400" dirty="0" smtClean="0"/>
              <a:t>路差</a:t>
            </a:r>
            <a:endParaRPr lang="en-US" altLang="ja-JP" sz="2400" dirty="0" smtClean="0"/>
          </a:p>
          <a:p>
            <a:endParaRPr lang="en-US" altLang="ja-JP" sz="2400" dirty="0" smtClean="0"/>
          </a:p>
          <a:p>
            <a:r>
              <a:rPr lang="ja-JP" altLang="en-US" sz="2400" dirty="0" smtClean="0"/>
              <a:t>コヒーレンス長が長い＝大きな</a:t>
            </a:r>
            <a:r>
              <a:rPr lang="ja-JP" altLang="en-US" sz="2400" dirty="0"/>
              <a:t>光</a:t>
            </a:r>
            <a:r>
              <a:rPr lang="ja-JP" altLang="en-US" sz="2400" dirty="0" smtClean="0"/>
              <a:t>路差でも</a:t>
            </a:r>
            <a:endParaRPr lang="en-US" altLang="ja-JP" sz="2400" dirty="0" smtClean="0"/>
          </a:p>
          <a:p>
            <a:r>
              <a:rPr lang="ja-JP" altLang="en-US" sz="2400" dirty="0" smtClean="0"/>
              <a:t>鮮明</a:t>
            </a:r>
            <a:r>
              <a:rPr lang="ja-JP" altLang="en-US" sz="2400" dirty="0"/>
              <a:t>な干渉</a:t>
            </a:r>
            <a:r>
              <a:rPr lang="ja-JP" altLang="en-US" sz="2400" dirty="0" smtClean="0"/>
              <a:t>縞が得られる。</a:t>
            </a:r>
            <a:endParaRPr lang="ja-JP" altLang="en-US" sz="2400" dirty="0"/>
          </a:p>
        </p:txBody>
      </p:sp>
    </p:spTree>
    <p:extLst>
      <p:ext uri="{BB962C8B-B14F-4D97-AF65-F5344CB8AC3E}">
        <p14:creationId xmlns:p14="http://schemas.microsoft.com/office/powerpoint/2010/main" val="3381842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低コヒーレンス光</a:t>
            </a:r>
            <a:r>
              <a:rPr lang="ja-JP" altLang="en-US" dirty="0" smtClean="0"/>
              <a:t>干渉計</a:t>
            </a:r>
            <a:endParaRPr kumimoji="1" lang="ja-JP" alt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745" t="21779" r="21143" b="25529"/>
          <a:stretch/>
        </p:blipFill>
        <p:spPr bwMode="auto">
          <a:xfrm>
            <a:off x="4870940" y="2113849"/>
            <a:ext cx="4178105" cy="3854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827" t="24193" r="16233" b="16734"/>
          <a:stretch/>
        </p:blipFill>
        <p:spPr bwMode="auto">
          <a:xfrm>
            <a:off x="46699" y="2132856"/>
            <a:ext cx="4843516" cy="383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078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FC-</a:t>
            </a:r>
            <a:r>
              <a:rPr kumimoji="1" lang="ja-JP" altLang="en-US" dirty="0" smtClean="0"/>
              <a:t>レーザー</a:t>
            </a:r>
            <a:endParaRPr kumimoji="1" lang="ja-JP" altLang="en-US" dirty="0"/>
          </a:p>
        </p:txBody>
      </p:sp>
      <p:pic>
        <p:nvPicPr>
          <p:cNvPr id="5" name="図 4"/>
          <p:cNvPicPr>
            <a:picLocks noChangeAspect="1"/>
          </p:cNvPicPr>
          <p:nvPr/>
        </p:nvPicPr>
        <p:blipFill rotWithShape="1">
          <a:blip r:embed="rId2"/>
          <a:srcRect l="26203" t="43109" r="25649" b="1766"/>
          <a:stretch/>
        </p:blipFill>
        <p:spPr>
          <a:xfrm>
            <a:off x="533208" y="3498040"/>
            <a:ext cx="4593965" cy="2957034"/>
          </a:xfrm>
          <a:prstGeom prst="rect">
            <a:avLst/>
          </a:prstGeom>
        </p:spPr>
      </p:pic>
      <p:sp>
        <p:nvSpPr>
          <p:cNvPr id="7" name="テキスト ボックス 6"/>
          <p:cNvSpPr txBox="1"/>
          <p:nvPr/>
        </p:nvSpPr>
        <p:spPr>
          <a:xfrm>
            <a:off x="533208" y="1484784"/>
            <a:ext cx="8071240" cy="1938992"/>
          </a:xfrm>
          <a:prstGeom prst="rect">
            <a:avLst/>
          </a:prstGeom>
          <a:noFill/>
        </p:spPr>
        <p:txBody>
          <a:bodyPr wrap="square" rtlCol="0">
            <a:spAutoFit/>
          </a:bodyPr>
          <a:lstStyle/>
          <a:p>
            <a:r>
              <a:rPr lang="en-US" altLang="ja-JP" sz="2400" dirty="0" smtClean="0"/>
              <a:t>FC-</a:t>
            </a:r>
            <a:r>
              <a:rPr lang="ja-JP" altLang="en-US" sz="2400" dirty="0" smtClean="0"/>
              <a:t>レーザー</a:t>
            </a:r>
            <a:r>
              <a:rPr lang="ja-JP" altLang="en-US" sz="2400" dirty="0"/>
              <a:t>から出力されるレーザー光は、時間領域において非常に安定した高繰返しのモード同期超短光パルス列を</a:t>
            </a:r>
            <a:r>
              <a:rPr lang="ja-JP" altLang="en-US" sz="2400" dirty="0" smtClean="0"/>
              <a:t>示す。</a:t>
            </a:r>
            <a:r>
              <a:rPr lang="ja-JP" altLang="en-US" sz="2400" dirty="0"/>
              <a:t>一方</a:t>
            </a:r>
            <a:r>
              <a:rPr lang="ja-JP" altLang="en-US" sz="2400" dirty="0" smtClean="0"/>
              <a:t>、周波数</a:t>
            </a:r>
            <a:r>
              <a:rPr lang="ja-JP" altLang="en-US" sz="2400" dirty="0"/>
              <a:t>領域で</a:t>
            </a:r>
            <a:r>
              <a:rPr lang="ja-JP" altLang="en-US" sz="2400" dirty="0" smtClean="0"/>
              <a:t>は、多数</a:t>
            </a:r>
            <a:r>
              <a:rPr lang="ja-JP" altLang="en-US" sz="2400" dirty="0"/>
              <a:t>の安定な光周波数モード列がモード同期</a:t>
            </a:r>
            <a:r>
              <a:rPr lang="ja-JP" altLang="en-US" sz="2400" dirty="0" smtClean="0"/>
              <a:t>周波数の</a:t>
            </a:r>
            <a:r>
              <a:rPr lang="ja-JP" altLang="en-US" sz="2400" dirty="0"/>
              <a:t>間隔で規則的</a:t>
            </a:r>
            <a:r>
              <a:rPr lang="ja-JP" altLang="en-US" sz="2400" dirty="0" smtClean="0"/>
              <a:t>に並んだ</a:t>
            </a:r>
            <a:r>
              <a:rPr lang="ja-JP" altLang="en-US" sz="2400" dirty="0"/>
              <a:t>離散スペクトル構造を有しています</a:t>
            </a:r>
            <a:r>
              <a:rPr lang="ja-JP" altLang="en-US" sz="2400" dirty="0" smtClean="0"/>
              <a:t>。</a:t>
            </a:r>
            <a:endParaRPr kumimoji="1" lang="ja-JP" altLang="en-US" sz="2400" dirty="0"/>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33815" t="31510" r="22567" b="37972"/>
          <a:stretch/>
        </p:blipFill>
        <p:spPr>
          <a:xfrm>
            <a:off x="5652120" y="4221088"/>
            <a:ext cx="3221856" cy="1944216"/>
          </a:xfrm>
          <a:prstGeom prst="rect">
            <a:avLst/>
          </a:prstGeom>
        </p:spPr>
      </p:pic>
    </p:spTree>
    <p:extLst>
      <p:ext uri="{BB962C8B-B14F-4D97-AF65-F5344CB8AC3E}">
        <p14:creationId xmlns:p14="http://schemas.microsoft.com/office/powerpoint/2010/main" val="3493933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セットアップ</a:t>
            </a:r>
            <a:endParaRPr kumimoji="1" lang="ja-JP" altLang="en-US"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420888"/>
            <a:ext cx="7534383" cy="4260884"/>
          </a:xfrm>
          <a:prstGeom prst="rect">
            <a:avLst/>
          </a:prstGeom>
        </p:spPr>
      </p:pic>
      <mc:AlternateContent xmlns:mc="http://schemas.openxmlformats.org/markup-compatibility/2006" xmlns:a14="http://schemas.microsoft.com/office/drawing/2010/main">
        <mc:Choice Requires="a14">
          <p:sp>
            <p:nvSpPr>
              <p:cNvPr id="3" name="テキスト ボックス 2"/>
              <p:cNvSpPr txBox="1"/>
              <p:nvPr/>
            </p:nvSpPr>
            <p:spPr>
              <a:xfrm>
                <a:off x="179512" y="1671099"/>
                <a:ext cx="4680520" cy="1499578"/>
              </a:xfrm>
              <a:prstGeom prst="rect">
                <a:avLst/>
              </a:prstGeom>
              <a:noFill/>
            </p:spPr>
            <p:txBody>
              <a:bodyPr wrap="square" rtlCol="0">
                <a:spAutoFit/>
              </a:bodyPr>
              <a:lstStyle/>
              <a:p>
                <a:r>
                  <a:rPr kumimoji="1" lang="ja-JP" altLang="en-US" dirty="0" smtClean="0"/>
                  <a:t>パルス間隔</a:t>
                </a:r>
                <a:r>
                  <a:rPr lang="ja-JP" altLang="en-US" dirty="0"/>
                  <a:t>　</a:t>
                </a:r>
                <a14:m>
                  <m:oMath xmlns:m="http://schemas.openxmlformats.org/officeDocument/2006/math">
                    <m:r>
                      <m:rPr>
                        <m:sty m:val="p"/>
                      </m:rPr>
                      <a:rPr kumimoji="1" lang="el-GR" altLang="ja-JP" i="1" smtClean="0">
                        <a:latin typeface="Cambria Math"/>
                        <a:ea typeface="Cambria Math"/>
                      </a:rPr>
                      <m:t>Δ</m:t>
                    </m:r>
                    <m:sSub>
                      <m:sSubPr>
                        <m:ctrlPr>
                          <a:rPr kumimoji="1" lang="el-GR" altLang="ja-JP" i="1" smtClean="0">
                            <a:latin typeface="Cambria Math" panose="02040503050406030204" pitchFamily="18" charset="0"/>
                            <a:ea typeface="Cambria Math"/>
                          </a:rPr>
                        </m:ctrlPr>
                      </m:sSubPr>
                      <m:e>
                        <m:r>
                          <a:rPr kumimoji="1" lang="ja-JP" altLang="el-GR" i="1" smtClean="0">
                            <a:latin typeface="Cambria Math"/>
                            <a:ea typeface="Cambria Math"/>
                          </a:rPr>
                          <m:t>𝜈</m:t>
                        </m:r>
                      </m:e>
                      <m:sub>
                        <m:r>
                          <a:rPr kumimoji="1" lang="en-US" altLang="ja-JP" b="0" i="1" smtClean="0">
                            <a:latin typeface="Cambria Math"/>
                            <a:ea typeface="Cambria Math"/>
                          </a:rPr>
                          <m:t>𝑓𝑐</m:t>
                        </m:r>
                      </m:sub>
                    </m:sSub>
                    <m:r>
                      <a:rPr kumimoji="1" lang="en-US" altLang="ja-JP" b="0" i="1" smtClean="0">
                        <a:latin typeface="Cambria Math"/>
                        <a:ea typeface="Cambria Math"/>
                      </a:rPr>
                      <m:t>=5.994</m:t>
                    </m:r>
                    <m:r>
                      <a:rPr kumimoji="1" lang="en-US" altLang="ja-JP" b="0" i="1" smtClean="0">
                        <a:latin typeface="Cambria Math"/>
                        <a:ea typeface="Cambria Math"/>
                      </a:rPr>
                      <m:t>𝐺𝐻𝑧</m:t>
                    </m:r>
                    <m:r>
                      <a:rPr kumimoji="1" lang="en-US" altLang="ja-JP" b="0" i="1" smtClean="0">
                        <a:latin typeface="Cambria Math"/>
                        <a:ea typeface="Cambria Math"/>
                      </a:rPr>
                      <m:t> (</m:t>
                    </m:r>
                    <m:r>
                      <a:rPr kumimoji="1" lang="en-US" altLang="ja-JP" b="0" i="1" smtClean="0">
                        <a:latin typeface="Cambria Math"/>
                        <a:ea typeface="Cambria Math"/>
                      </a:rPr>
                      <m:t>𝑌</m:t>
                    </m:r>
                    <m:r>
                      <a:rPr kumimoji="1" lang="en-US" altLang="ja-JP" b="0" i="1" smtClean="0">
                        <a:latin typeface="Cambria Math"/>
                        <a:ea typeface="Cambria Math"/>
                      </a:rPr>
                      <m:t>=50</m:t>
                    </m:r>
                    <m:r>
                      <a:rPr kumimoji="1" lang="en-US" altLang="ja-JP" b="0" i="1" smtClean="0">
                        <a:latin typeface="Cambria Math"/>
                        <a:ea typeface="Cambria Math"/>
                      </a:rPr>
                      <m:t>𝑚𝑚</m:t>
                    </m:r>
                    <m:r>
                      <a:rPr kumimoji="1" lang="en-US" altLang="ja-JP" b="0" i="1" smtClean="0">
                        <a:latin typeface="Cambria Math"/>
                        <a:ea typeface="Cambria Math"/>
                      </a:rPr>
                      <m:t>)</m:t>
                    </m:r>
                  </m:oMath>
                </a14:m>
                <a:endParaRPr kumimoji="1" lang="en-US" altLang="ja-JP" b="0" dirty="0" smtClean="0">
                  <a:ea typeface="Cambria Math"/>
                </a:endParaRPr>
              </a:p>
              <a:p>
                <a:r>
                  <a:rPr lang="ja-JP" altLang="en-US" dirty="0" smtClean="0"/>
                  <a:t>パルス幅　</a:t>
                </a:r>
                <a14:m>
                  <m:oMath xmlns:m="http://schemas.openxmlformats.org/officeDocument/2006/math">
                    <m:r>
                      <m:rPr>
                        <m:sty m:val="p"/>
                      </m:rPr>
                      <a:rPr lang="el-GR" altLang="ja-JP" i="1" smtClean="0">
                        <a:latin typeface="Cambria Math"/>
                        <a:ea typeface="Cambria Math"/>
                      </a:rPr>
                      <m:t>Δ</m:t>
                    </m:r>
                    <m:r>
                      <a:rPr lang="ja-JP" altLang="el-GR" i="1" smtClean="0">
                        <a:latin typeface="Cambria Math"/>
                        <a:ea typeface="Cambria Math"/>
                      </a:rPr>
                      <m:t>𝜈</m:t>
                    </m:r>
                    <m:r>
                      <a:rPr lang="en-US" altLang="ja-JP" b="0" i="1" smtClean="0">
                        <a:latin typeface="Cambria Math"/>
                        <a:ea typeface="Cambria Math"/>
                      </a:rPr>
                      <m:t>=10</m:t>
                    </m:r>
                    <m:r>
                      <a:rPr lang="en-US" altLang="ja-JP" b="0" i="1" smtClean="0">
                        <a:latin typeface="Cambria Math"/>
                        <a:ea typeface="Cambria Math"/>
                      </a:rPr>
                      <m:t>𝑇𝐻𝑧</m:t>
                    </m:r>
                    <m:r>
                      <a:rPr lang="en-US" altLang="ja-JP" b="0" i="1" smtClean="0">
                        <a:latin typeface="Cambria Math"/>
                        <a:ea typeface="Cambria Math"/>
                      </a:rPr>
                      <m:t> </m:t>
                    </m:r>
                    <m:d>
                      <m:dPr>
                        <m:ctrlPr>
                          <a:rPr lang="en-US" altLang="ja-JP" b="0" i="1" smtClean="0">
                            <a:latin typeface="Cambria Math" panose="02040503050406030204" pitchFamily="18" charset="0"/>
                            <a:ea typeface="Cambria Math"/>
                          </a:rPr>
                        </m:ctrlPr>
                      </m:dPr>
                      <m:e>
                        <m:r>
                          <m:rPr>
                            <m:sty m:val="p"/>
                          </m:rPr>
                          <a:rPr lang="el-GR" altLang="ja-JP" b="0" i="1" smtClean="0">
                            <a:latin typeface="Cambria Math"/>
                            <a:ea typeface="Cambria Math"/>
                          </a:rPr>
                          <m:t>Δ</m:t>
                        </m:r>
                        <m:r>
                          <a:rPr lang="ja-JP" altLang="el-GR" b="0" i="1" smtClean="0">
                            <a:latin typeface="Cambria Math"/>
                            <a:ea typeface="Cambria Math"/>
                          </a:rPr>
                          <m:t>𝜆</m:t>
                        </m:r>
                        <m:r>
                          <a:rPr lang="ja-JP" altLang="en-US" b="0" i="1" smtClean="0">
                            <a:latin typeface="Cambria Math"/>
                            <a:ea typeface="Cambria Math"/>
                          </a:rPr>
                          <m:t>≈</m:t>
                        </m:r>
                        <m:r>
                          <a:rPr lang="en-US" altLang="ja-JP" b="0" i="1" smtClean="0">
                            <a:latin typeface="Cambria Math"/>
                            <a:ea typeface="Cambria Math"/>
                          </a:rPr>
                          <m:t>10</m:t>
                        </m:r>
                        <m:r>
                          <a:rPr lang="en-US" altLang="ja-JP" b="0" i="1" smtClean="0">
                            <a:latin typeface="Cambria Math"/>
                            <a:ea typeface="Cambria Math"/>
                          </a:rPr>
                          <m:t>𝑛𝑚</m:t>
                        </m:r>
                      </m:e>
                    </m:d>
                  </m:oMath>
                </a14:m>
                <a:endParaRPr lang="en-US" altLang="ja-JP" b="0" dirty="0" smtClean="0">
                  <a:ea typeface="Cambria Math"/>
                </a:endParaRPr>
              </a:p>
              <a:p>
                <a:r>
                  <a:rPr lang="ja-JP" altLang="en-US" dirty="0" smtClean="0"/>
                  <a:t>パルス持続時間　</a:t>
                </a:r>
                <a:r>
                  <a:rPr lang="en-US" altLang="ja-JP" dirty="0" smtClean="0"/>
                  <a:t>100fs</a:t>
                </a:r>
              </a:p>
              <a:p>
                <a:r>
                  <a:rPr lang="ja-JP" altLang="en-US" dirty="0" smtClean="0"/>
                  <a:t>中心周波数　</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a:rPr>
                          <m:t>𝜆</m:t>
                        </m:r>
                      </m:e>
                      <m:sub>
                        <m:r>
                          <a:rPr lang="en-US" altLang="ja-JP" b="0" i="1" smtClean="0">
                            <a:latin typeface="Cambria Math"/>
                          </a:rPr>
                          <m:t>0</m:t>
                        </m:r>
                      </m:sub>
                    </m:sSub>
                    <m:r>
                      <a:rPr lang="en-US" altLang="ja-JP" b="0" i="1" smtClean="0">
                        <a:latin typeface="Cambria Math"/>
                      </a:rPr>
                      <m:t>=532</m:t>
                    </m:r>
                    <m:r>
                      <a:rPr lang="en-US" altLang="ja-JP" b="0" i="1" smtClean="0">
                        <a:latin typeface="Cambria Math"/>
                      </a:rPr>
                      <m:t>𝑛𝑚</m:t>
                    </m:r>
                  </m:oMath>
                </a14:m>
                <a:endParaRPr lang="en-US" altLang="ja-JP" dirty="0" smtClean="0"/>
              </a:p>
              <a:p>
                <a:r>
                  <a:rPr kumimoji="1" lang="ja-JP" altLang="en-US" dirty="0" smtClean="0"/>
                  <a:t>出力電力　</a:t>
                </a:r>
                <a:r>
                  <a:rPr kumimoji="1" lang="en-US" altLang="ja-JP" dirty="0" smtClean="0"/>
                  <a:t>50mW</a:t>
                </a:r>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79512" y="1671099"/>
                <a:ext cx="4680520" cy="1499578"/>
              </a:xfrm>
              <a:prstGeom prst="rect">
                <a:avLst/>
              </a:prstGeom>
              <a:blipFill rotWithShape="1">
                <a:blip r:embed="rId3"/>
                <a:stretch>
                  <a:fillRect l="-1042" t="-3252" b="-569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01922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2241</TotalTime>
  <Words>474</Words>
  <Application>Microsoft Office PowerPoint</Application>
  <PresentationFormat>画面に合わせる (4:3)</PresentationFormat>
  <Paragraphs>98</Paragraphs>
  <Slides>18</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ＭＳ Ｐゴシック</vt:lpstr>
      <vt:lpstr>Arial</vt:lpstr>
      <vt:lpstr>Calibri</vt:lpstr>
      <vt:lpstr>Cambria Math</vt:lpstr>
      <vt:lpstr>Office ​​テーマ</vt:lpstr>
      <vt:lpstr>H26　journal seminar</vt:lpstr>
      <vt:lpstr>PowerPoint プレゼンテーション</vt:lpstr>
      <vt:lpstr>ホログラフィ</vt:lpstr>
      <vt:lpstr>ホログラフィ</vt:lpstr>
      <vt:lpstr>イントロダクション</vt:lpstr>
      <vt:lpstr>基礎知識</vt:lpstr>
      <vt:lpstr>低コヒーレンス光干渉計</vt:lpstr>
      <vt:lpstr>FC-レーザー</vt:lpstr>
      <vt:lpstr>セットアップ</vt:lpstr>
      <vt:lpstr>検出位置での強度</vt:lpstr>
      <vt:lpstr>複素コヒーレンス度</vt:lpstr>
      <vt:lpstr>干渉縞のコントラスト</vt:lpstr>
      <vt:lpstr>原理のまとめ</vt:lpstr>
      <vt:lpstr>検出器条件</vt:lpstr>
      <vt:lpstr>検出器条件</vt:lpstr>
      <vt:lpstr>1個のホログラムの再構成により 得られた3つの画像</vt:lpstr>
      <vt:lpstr>17枚のホログラムの再構成により 得られた物体の3次元形状</vt:lpstr>
      <vt:lpstr>まとめ</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H26　journal seminar</dc:title>
  <dc:creator>user</dc:creator>
  <cp:lastModifiedBy>takayuki ogawa</cp:lastModifiedBy>
  <cp:revision>92</cp:revision>
  <cp:lastPrinted>2014-08-04T11:06:01Z</cp:lastPrinted>
  <dcterms:created xsi:type="dcterms:W3CDTF">2014-06-20T03:32:28Z</dcterms:created>
  <dcterms:modified xsi:type="dcterms:W3CDTF">2014-08-04T11:08:03Z</dcterms:modified>
</cp:coreProperties>
</file>