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62" r:id="rId3"/>
    <p:sldId id="272" r:id="rId4"/>
    <p:sldId id="274" r:id="rId5"/>
    <p:sldId id="273" r:id="rId6"/>
    <p:sldId id="264" r:id="rId7"/>
    <p:sldId id="265" r:id="rId8"/>
    <p:sldId id="266" r:id="rId9"/>
    <p:sldId id="267" r:id="rId10"/>
    <p:sldId id="268" r:id="rId11"/>
    <p:sldId id="269" r:id="rId12"/>
    <p:sldId id="270" r:id="rId13"/>
    <p:sldId id="261" r:id="rId14"/>
    <p:sldId id="257" r:id="rId15"/>
    <p:sldId id="258" r:id="rId16"/>
    <p:sldId id="259" r:id="rId17"/>
    <p:sldId id="260" r:id="rId18"/>
  </p:sldIdLst>
  <p:sldSz cx="9144000" cy="6858000" type="screen4x3"/>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0" autoAdjust="0"/>
    <p:restoredTop sz="71691" autoAdjust="0"/>
  </p:normalViewPr>
  <p:slideViewPr>
    <p:cSldViewPr>
      <p:cViewPr>
        <p:scale>
          <a:sx n="50" d="100"/>
          <a:sy n="50" d="100"/>
        </p:scale>
        <p:origin x="-202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4CBFF0D-6C16-4B49-BF59-A16E8EF38C31}" type="datetimeFigureOut">
              <a:rPr kumimoji="1" lang="ja-JP" altLang="en-US" smtClean="0"/>
              <a:t>2013/10/29</a:t>
            </a:fld>
            <a:endParaRPr kumimoji="1" lang="ja-JP" altLang="en-US"/>
          </a:p>
        </p:txBody>
      </p:sp>
      <p:sp>
        <p:nvSpPr>
          <p:cNvPr id="4" name="スライド イメージ プレースホルダー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0C5A4723-2C1C-455D-8DC3-99ED6C7C1369}" type="slidenum">
              <a:rPr kumimoji="1" lang="ja-JP" altLang="en-US" smtClean="0"/>
              <a:t>‹#›</a:t>
            </a:fld>
            <a:endParaRPr kumimoji="1" lang="ja-JP" altLang="en-US"/>
          </a:p>
        </p:txBody>
      </p:sp>
    </p:spTree>
    <p:extLst>
      <p:ext uri="{BB962C8B-B14F-4D97-AF65-F5344CB8AC3E}">
        <p14:creationId xmlns:p14="http://schemas.microsoft.com/office/powerpoint/2010/main" val="27861685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計画</a:t>
            </a:r>
            <a:r>
              <a:rPr kumimoji="1" lang="en-US" altLang="ja-JP" dirty="0" smtClean="0"/>
              <a:t>(</a:t>
            </a:r>
            <a:r>
              <a:rPr kumimoji="1" lang="ja-JP" altLang="en-US" dirty="0" smtClean="0"/>
              <a:t>図</a:t>
            </a:r>
            <a:r>
              <a:rPr kumimoji="1" lang="en-US" altLang="ja-JP" dirty="0" smtClean="0"/>
              <a:t>1)</a:t>
            </a:r>
            <a:r>
              <a:rPr kumimoji="1" lang="ja-JP" altLang="en-US" dirty="0" smtClean="0"/>
              <a:t>の実験実装</a:t>
            </a:r>
            <a:r>
              <a:rPr kumimoji="1" lang="en-US" altLang="ja-JP" dirty="0" smtClean="0"/>
              <a:t>2</a:t>
            </a:r>
            <a:r>
              <a:rPr kumimoji="1" lang="ja-JP" altLang="en-US" dirty="0" err="1" smtClean="0"/>
              <a:t>つの</a:t>
            </a:r>
            <a:r>
              <a:rPr kumimoji="1" lang="ja-JP" altLang="en-US" dirty="0" smtClean="0"/>
              <a:t>エルビウム自由な走行フェムト秒のレーザは使用されています。</a:t>
            </a:r>
          </a:p>
          <a:p>
            <a:r>
              <a:rPr kumimoji="1" lang="ja-JP" altLang="en-US" dirty="0" smtClean="0"/>
              <a:t>それらの繰り返し周波数は、約</a:t>
            </a:r>
            <a:r>
              <a:rPr kumimoji="1" lang="en-US" altLang="ja-JP" dirty="0" smtClean="0"/>
              <a:t>100MHz</a:t>
            </a:r>
            <a:r>
              <a:rPr kumimoji="1" lang="ja-JP" altLang="en-US" dirty="0" smtClean="0"/>
              <a:t>であり、約</a:t>
            </a:r>
            <a:r>
              <a:rPr kumimoji="1" lang="en-US" altLang="ja-JP" dirty="0" smtClean="0"/>
              <a:t>350Hz</a:t>
            </a:r>
            <a:r>
              <a:rPr kumimoji="1" lang="ja-JP" altLang="en-US" dirty="0" smtClean="0"/>
              <a:t>異なります。</a:t>
            </a:r>
          </a:p>
          <a:p>
            <a:r>
              <a:rPr kumimoji="1" lang="ja-JP" altLang="en-US" dirty="0" smtClean="0"/>
              <a:t>それらの</a:t>
            </a:r>
            <a:r>
              <a:rPr kumimoji="1" lang="en-US" altLang="ja-JP" dirty="0" smtClean="0"/>
              <a:t>2</a:t>
            </a:r>
            <a:r>
              <a:rPr kumimoji="1" lang="ja-JP" altLang="en-US" dirty="0" smtClean="0"/>
              <a:t>本のビームが、合成されて、アセチレン気体電池について査問します。 時間領域殴打信号は単一の光ダイオードによって検出されます。</a:t>
            </a:r>
          </a:p>
          <a:p>
            <a:endParaRPr kumimoji="1" lang="ja-JP" altLang="en-US" dirty="0" smtClean="0"/>
          </a:p>
          <a:p>
            <a:r>
              <a:rPr kumimoji="1" lang="ja-JP" altLang="en-US" dirty="0" smtClean="0"/>
              <a:t>キャリヤー封筒シフトとタイミング変化の補償は</a:t>
            </a:r>
            <a:r>
              <a:rPr kumimoji="1" lang="en-US" altLang="ja-JP" dirty="0" smtClean="0"/>
              <a:t>2</a:t>
            </a:r>
            <a:r>
              <a:rPr kumimoji="1" lang="ja-JP" altLang="en-US" dirty="0" err="1" smtClean="0"/>
              <a:t>つの</a:t>
            </a:r>
            <a:r>
              <a:rPr kumimoji="1" lang="ja-JP" altLang="en-US" dirty="0" smtClean="0"/>
              <a:t>適応型の信号</a:t>
            </a:r>
            <a:r>
              <a:rPr kumimoji="1" lang="en-US" altLang="ja-JP" dirty="0" smtClean="0"/>
              <a:t>(AS1</a:t>
            </a:r>
            <a:r>
              <a:rPr kumimoji="1" lang="ja-JP" altLang="en-US" dirty="0" err="1" smtClean="0"/>
              <a:t>、</a:t>
            </a:r>
            <a:r>
              <a:rPr kumimoji="1" lang="en-US" altLang="ja-JP" dirty="0" smtClean="0"/>
              <a:t>AS2)</a:t>
            </a:r>
            <a:r>
              <a:rPr kumimoji="1" lang="ja-JP" altLang="en-US" dirty="0" smtClean="0"/>
              <a:t>で達成されます。</a:t>
            </a:r>
          </a:p>
          <a:p>
            <a:r>
              <a:rPr kumimoji="1" lang="en-US" altLang="ja-JP" dirty="0" smtClean="0"/>
              <a:t>2</a:t>
            </a:r>
            <a:r>
              <a:rPr kumimoji="1" lang="ja-JP" altLang="en-US" dirty="0" smtClean="0"/>
              <a:t>の無線周波数ビート注意ファと</a:t>
            </a:r>
            <a:r>
              <a:rPr kumimoji="1" lang="en-US" altLang="ja-JP" dirty="0" err="1" smtClean="0"/>
              <a:t>fb</a:t>
            </a:r>
            <a:r>
              <a:rPr kumimoji="1" lang="ja-JP" altLang="en-US" dirty="0" smtClean="0"/>
              <a:t>からそのような信号を</a:t>
            </a:r>
            <a:r>
              <a:rPr kumimoji="1" lang="en-US" altLang="ja-JP" dirty="0" smtClean="0"/>
              <a:t>2</a:t>
            </a:r>
            <a:r>
              <a:rPr kumimoji="1" lang="ja-JP" altLang="en-US" dirty="0" smtClean="0"/>
              <a:t>個の異なったくしの異なった組の個々の線の間に得ます。</a:t>
            </a:r>
          </a:p>
          <a:p>
            <a:r>
              <a:rPr kumimoji="1" lang="ja-JP" altLang="en-US" dirty="0" smtClean="0"/>
              <a:t>ビート注意ファ</a:t>
            </a:r>
            <a:r>
              <a:rPr kumimoji="1" lang="en-US" altLang="ja-JP" dirty="0" smtClean="0"/>
              <a:t>(</a:t>
            </a:r>
            <a:r>
              <a:rPr kumimoji="1" lang="en-US" altLang="ja-JP" dirty="0" err="1" smtClean="0"/>
              <a:t>fb</a:t>
            </a:r>
            <a:r>
              <a:rPr kumimoji="1" lang="en-US" altLang="ja-JP" dirty="0" smtClean="0"/>
              <a:t>)</a:t>
            </a:r>
            <a:r>
              <a:rPr kumimoji="1" lang="ja-JP" altLang="en-US" dirty="0" err="1" smtClean="0"/>
              <a:t>を抽</a:t>
            </a:r>
            <a:r>
              <a:rPr kumimoji="1" lang="ja-JP" altLang="en-US" dirty="0" smtClean="0"/>
              <a:t>出するために、連続発振レーザー</a:t>
            </a:r>
            <a:r>
              <a:rPr kumimoji="1" lang="en-US" altLang="ja-JP" dirty="0" smtClean="0"/>
              <a:t>1(2)</a:t>
            </a:r>
            <a:r>
              <a:rPr kumimoji="1" lang="ja-JP" altLang="en-US" dirty="0" smtClean="0"/>
              <a:t>が中間的振動子として使用されます。</a:t>
            </a:r>
          </a:p>
          <a:p>
            <a:r>
              <a:rPr kumimoji="1" lang="ja-JP" altLang="en-US" dirty="0" smtClean="0"/>
              <a:t>これらの信号</a:t>
            </a:r>
            <a:r>
              <a:rPr kumimoji="1" lang="en-US" altLang="ja-JP" dirty="0" smtClean="0"/>
              <a:t>(</a:t>
            </a:r>
            <a:r>
              <a:rPr kumimoji="1" lang="ja-JP" altLang="en-US" dirty="0" smtClean="0"/>
              <a:t>ファ、</a:t>
            </a:r>
            <a:r>
              <a:rPr kumimoji="1" lang="en-US" altLang="ja-JP" dirty="0" err="1" smtClean="0"/>
              <a:t>fb</a:t>
            </a:r>
            <a:r>
              <a:rPr kumimoji="1" lang="en-US" altLang="ja-JP" dirty="0" smtClean="0"/>
              <a:t>)</a:t>
            </a:r>
            <a:r>
              <a:rPr kumimoji="1" lang="ja-JP" altLang="en-US" dirty="0" smtClean="0"/>
              <a:t>に基づいて、</a:t>
            </a:r>
            <a:r>
              <a:rPr kumimoji="1" lang="en-US" altLang="ja-JP" dirty="0" smtClean="0"/>
              <a:t>2</a:t>
            </a:r>
            <a:r>
              <a:rPr kumimoji="1" lang="ja-JP" altLang="en-US" dirty="0" err="1" smtClean="0"/>
              <a:t>つの</a:t>
            </a:r>
            <a:r>
              <a:rPr kumimoji="1" lang="ja-JP" altLang="en-US" dirty="0" smtClean="0"/>
              <a:t>適応型の信号</a:t>
            </a:r>
            <a:r>
              <a:rPr kumimoji="1" lang="en-US" altLang="ja-JP" dirty="0" smtClean="0"/>
              <a:t>(10(</a:t>
            </a:r>
            <a:r>
              <a:rPr kumimoji="1" lang="ja-JP" altLang="en-US" dirty="0" smtClean="0"/>
              <a:t>ファ</a:t>
            </a:r>
            <a:r>
              <a:rPr kumimoji="1" lang="en-US" altLang="ja-JP" dirty="0" smtClean="0"/>
              <a:t>--</a:t>
            </a:r>
            <a:r>
              <a:rPr kumimoji="1" lang="en-US" altLang="ja-JP" dirty="0" err="1" smtClean="0"/>
              <a:t>fb</a:t>
            </a:r>
            <a:r>
              <a:rPr kumimoji="1" lang="en-US" altLang="ja-JP" dirty="0" smtClean="0"/>
              <a:t>)</a:t>
            </a:r>
            <a:r>
              <a:rPr kumimoji="1" lang="ja-JP" altLang="en-US" dirty="0" smtClean="0"/>
              <a:t>の頻度における</a:t>
            </a:r>
            <a:r>
              <a:rPr kumimoji="1" lang="en-US" altLang="ja-JP" dirty="0" smtClean="0"/>
              <a:t>3</a:t>
            </a:r>
            <a:r>
              <a:rPr kumimoji="1" lang="ja-JP" altLang="en-US" dirty="0" smtClean="0"/>
              <a:t>ファの</a:t>
            </a:r>
            <a:r>
              <a:rPr kumimoji="1" lang="en-US" altLang="ja-JP" dirty="0" smtClean="0"/>
              <a:t>-2fb</a:t>
            </a:r>
            <a:r>
              <a:rPr kumimoji="1" lang="ja-JP" altLang="en-US" dirty="0" smtClean="0"/>
              <a:t>と</a:t>
            </a:r>
            <a:r>
              <a:rPr kumimoji="1" lang="en-US" altLang="ja-JP" dirty="0" smtClean="0"/>
              <a:t>AS2</a:t>
            </a:r>
            <a:r>
              <a:rPr kumimoji="1" lang="ja-JP" altLang="en-US" dirty="0" smtClean="0"/>
              <a:t>の頻度における</a:t>
            </a:r>
            <a:r>
              <a:rPr kumimoji="1" lang="en-US" altLang="ja-JP" dirty="0" smtClean="0"/>
              <a:t>AS1)</a:t>
            </a:r>
            <a:r>
              <a:rPr kumimoji="1" lang="ja-JP" altLang="en-US" dirty="0" smtClean="0"/>
              <a:t>が適切な電子混合と増えることで作り出されます。</a:t>
            </a:r>
          </a:p>
          <a:p>
            <a:r>
              <a:rPr kumimoji="1" lang="en-US" altLang="ja-JP" dirty="0" smtClean="0"/>
              <a:t>AS2</a:t>
            </a:r>
            <a:r>
              <a:rPr kumimoji="1" lang="ja-JP" altLang="en-US" dirty="0" smtClean="0"/>
              <a:t>が両方を含んでいる間、シフトをキャリアでおおってください。そうすれば、変化を調節して、</a:t>
            </a:r>
            <a:r>
              <a:rPr kumimoji="1" lang="en-US" altLang="ja-JP" dirty="0" smtClean="0"/>
              <a:t>AS1</a:t>
            </a:r>
            <a:r>
              <a:rPr kumimoji="1" lang="ja-JP" altLang="en-US" dirty="0" smtClean="0"/>
              <a:t>は後者だけを含んでいます。</a:t>
            </a:r>
          </a:p>
          <a:p>
            <a:r>
              <a:rPr kumimoji="1" lang="en-US" altLang="ja-JP" dirty="0" smtClean="0"/>
              <a:t>AS2</a:t>
            </a:r>
            <a:r>
              <a:rPr kumimoji="1" lang="ja-JP" altLang="en-US" dirty="0" smtClean="0"/>
              <a:t>と共に光ダイオードによって取られた</a:t>
            </a:r>
            <a:r>
              <a:rPr kumimoji="1" lang="en-US" altLang="ja-JP" dirty="0" err="1" smtClean="0"/>
              <a:t>interferometric</a:t>
            </a:r>
            <a:r>
              <a:rPr kumimoji="1" lang="ja-JP" altLang="en-US" dirty="0" smtClean="0"/>
              <a:t>信号を混合すると、キャリア封筒フェーズシフト変動はタイミング変化のために部分的にだけ完全に補われます。 得られたはっきりしないメッセージ</a:t>
            </a:r>
            <a:r>
              <a:rPr kumimoji="1" lang="en-US" altLang="ja-JP" dirty="0" smtClean="0"/>
              <a:t>(</a:t>
            </a:r>
            <a:r>
              <a:rPr kumimoji="1" lang="ja-JP" altLang="en-US" dirty="0" smtClean="0"/>
              <a:t>タイミング変化だけを含む</a:t>
            </a:r>
            <a:r>
              <a:rPr kumimoji="1" lang="en-US" altLang="ja-JP" dirty="0" smtClean="0"/>
              <a:t>)</a:t>
            </a:r>
            <a:r>
              <a:rPr kumimoji="1" lang="ja-JP" altLang="en-US" dirty="0" smtClean="0"/>
              <a:t>は適応型の時計と呼ばれる</a:t>
            </a:r>
            <a:r>
              <a:rPr kumimoji="1" lang="en-US" altLang="ja-JP" dirty="0" smtClean="0"/>
              <a:t>AS1</a:t>
            </a:r>
            <a:r>
              <a:rPr kumimoji="1" lang="ja-JP" altLang="en-US" dirty="0" smtClean="0"/>
              <a:t>信号によって抽出されます、そして、時間遅れでさえ抽出された測定格子は、このようにして再編成されます。</a:t>
            </a:r>
          </a:p>
          <a:p>
            <a:r>
              <a:rPr kumimoji="1" lang="ja-JP" altLang="en-US" dirty="0" smtClean="0"/>
              <a:t>頻度、</a:t>
            </a:r>
            <a:r>
              <a:rPr kumimoji="1" lang="en-US" altLang="ja-JP" dirty="0" smtClean="0"/>
              <a:t>AS1: 100</a:t>
            </a:r>
            <a:r>
              <a:rPr kumimoji="1" lang="ja-JP" altLang="en-US" dirty="0" smtClean="0"/>
              <a:t>の</a:t>
            </a:r>
            <a:r>
              <a:rPr kumimoji="1" lang="en-US" altLang="ja-JP" dirty="0" smtClean="0"/>
              <a:t>MHz</a:t>
            </a:r>
            <a:r>
              <a:rPr kumimoji="1" lang="ja-JP" altLang="en-US" dirty="0" smtClean="0"/>
              <a:t>と</a:t>
            </a:r>
            <a:r>
              <a:rPr kumimoji="1" lang="en-US" altLang="ja-JP" dirty="0" smtClean="0"/>
              <a:t>AS2: 50MHz</a:t>
            </a:r>
            <a:r>
              <a:rPr kumimoji="1" lang="ja-JP" altLang="en-US" dirty="0" smtClean="0"/>
              <a:t>は、エイリアシングを避けるために選択されています。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4</a:t>
            </a:fld>
            <a:endParaRPr kumimoji="1" lang="ja-JP" altLang="en-US"/>
          </a:p>
        </p:txBody>
      </p:sp>
    </p:spTree>
    <p:extLst>
      <p:ext uri="{BB962C8B-B14F-4D97-AF65-F5344CB8AC3E}">
        <p14:creationId xmlns:p14="http://schemas.microsoft.com/office/powerpoint/2010/main" val="3714410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SOA (</a:t>
            </a:r>
            <a:r>
              <a:rPr kumimoji="1" lang="ja-JP" altLang="en-US" dirty="0" smtClean="0"/>
              <a:t>半導体光増幅器</a:t>
            </a:r>
            <a:r>
              <a:rPr kumimoji="1" lang="en-US" altLang="ja-JP" dirty="0" smtClean="0"/>
              <a:t>)</a:t>
            </a:r>
          </a:p>
          <a:p>
            <a:r>
              <a:rPr kumimoji="1" lang="ja-JP" altLang="en-US" dirty="0" smtClean="0"/>
              <a:t> 半導体光増幅器</a:t>
            </a:r>
            <a:r>
              <a:rPr kumimoji="1" lang="en-US" altLang="ja-JP" dirty="0" smtClean="0"/>
              <a:t>(SOA)</a:t>
            </a:r>
            <a:r>
              <a:rPr kumimoji="1" lang="ja-JP" altLang="en-US" dirty="0" smtClean="0"/>
              <a:t>の光学非線形の効果は様々なファイバーコミュニケーションアプリケーションのために広く研究されました。 </a:t>
            </a:r>
            <a:r>
              <a:rPr kumimoji="1" lang="en-US" altLang="ja-JP" dirty="0" smtClean="0"/>
              <a:t>SOA</a:t>
            </a:r>
            <a:r>
              <a:rPr kumimoji="1" lang="ja-JP" altLang="en-US" dirty="0" smtClean="0"/>
              <a:t>の飽和出力はかなり低いです、そして、それから強い非線形の光応答を発生させるのは、簡単です。 </a:t>
            </a:r>
            <a:r>
              <a:rPr kumimoji="1" lang="en-US" altLang="ja-JP" dirty="0" smtClean="0"/>
              <a:t>SOA</a:t>
            </a:r>
            <a:r>
              <a:rPr kumimoji="1" lang="ja-JP" altLang="en-US" dirty="0" smtClean="0"/>
              <a:t>が超高速の</a:t>
            </a:r>
            <a:r>
              <a:rPr kumimoji="1" lang="en-US" altLang="ja-JP" dirty="0" smtClean="0"/>
              <a:t>(</a:t>
            </a:r>
            <a:r>
              <a:rPr kumimoji="1" lang="ja-JP" altLang="en-US" dirty="0" smtClean="0"/>
              <a:t>ピコセコンドへのフェムト秒</a:t>
            </a:r>
            <a:r>
              <a:rPr kumimoji="1" lang="en-US" altLang="ja-JP" dirty="0" smtClean="0"/>
              <a:t>)</a:t>
            </a:r>
            <a:r>
              <a:rPr kumimoji="1" lang="ja-JP" altLang="en-US" dirty="0" smtClean="0"/>
              <a:t>非線形の過渡現象と遅いキャリア密度回復</a:t>
            </a:r>
            <a:r>
              <a:rPr kumimoji="1" lang="en-US" altLang="ja-JP" dirty="0" smtClean="0"/>
              <a:t>(</a:t>
            </a:r>
            <a:r>
              <a:rPr kumimoji="1" lang="ja-JP" altLang="en-US" dirty="0" smtClean="0"/>
              <a:t>ナノ秒のタイムスケールにおける</a:t>
            </a:r>
            <a:r>
              <a:rPr kumimoji="1" lang="en-US" altLang="ja-JP" dirty="0" smtClean="0"/>
              <a:t>)</a:t>
            </a:r>
            <a:r>
              <a:rPr kumimoji="1" lang="ja-JP" altLang="en-US" dirty="0" smtClean="0"/>
              <a:t>の両方を持つことができたのは、周知のことです。</a:t>
            </a:r>
          </a:p>
          <a:p>
            <a:r>
              <a:rPr kumimoji="1" lang="ja-JP" altLang="en-US" dirty="0" smtClean="0"/>
              <a:t>透明な状態で慎重に</a:t>
            </a:r>
            <a:r>
              <a:rPr kumimoji="1" lang="en-US" altLang="ja-JP" dirty="0" smtClean="0"/>
              <a:t>SOA</a:t>
            </a:r>
            <a:r>
              <a:rPr kumimoji="1" lang="ja-JP" altLang="en-US" dirty="0" smtClean="0"/>
              <a:t>を設定することによって、私たちは超高速応答に投機します。</a:t>
            </a:r>
          </a:p>
          <a:p>
            <a:r>
              <a:rPr kumimoji="1" lang="en-US" altLang="ja-JP" dirty="0" smtClean="0"/>
              <a:t>SOA</a:t>
            </a:r>
            <a:r>
              <a:rPr kumimoji="1" lang="ja-JP" altLang="en-US" dirty="0" smtClean="0"/>
              <a:t>は</a:t>
            </a:r>
            <a:r>
              <a:rPr kumimoji="1" lang="en-US" altLang="ja-JP" dirty="0" smtClean="0"/>
              <a:t>2</a:t>
            </a:r>
            <a:r>
              <a:rPr kumimoji="1" lang="ja-JP" altLang="en-US" dirty="0" smtClean="0"/>
              <a:t>パルスが時間領域で衝突するときこの出力を一時的なコネで持っている超高速の‘ゲート</a:t>
            </a:r>
            <a:r>
              <a:rPr kumimoji="1" lang="en-US" altLang="ja-JP" dirty="0" smtClean="0"/>
              <a:t>'</a:t>
            </a:r>
            <a:r>
              <a:rPr kumimoji="1" lang="ja-JP" altLang="en-US" dirty="0" smtClean="0"/>
              <a:t>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14</a:t>
            </a:fld>
            <a:endParaRPr kumimoji="1" lang="ja-JP" altLang="en-US"/>
          </a:p>
        </p:txBody>
      </p:sp>
    </p:spTree>
    <p:extLst>
      <p:ext uri="{BB962C8B-B14F-4D97-AF65-F5344CB8AC3E}">
        <p14:creationId xmlns:p14="http://schemas.microsoft.com/office/powerpoint/2010/main" val="272643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私たちの実験セットアップの構成は図</a:t>
            </a:r>
            <a:r>
              <a:rPr kumimoji="1" lang="en-US" altLang="ja-JP" dirty="0" smtClean="0"/>
              <a:t>2</a:t>
            </a:r>
            <a:r>
              <a:rPr kumimoji="1" lang="ja-JP" altLang="en-US" dirty="0" smtClean="0"/>
              <a:t>に示されています。 私たちが使用した二元的なくしのソースはモードで受け身に固定された</a:t>
            </a:r>
            <a:r>
              <a:rPr kumimoji="1" lang="en-US" altLang="ja-JP" dirty="0" smtClean="0"/>
              <a:t>Erbium</a:t>
            </a:r>
            <a:r>
              <a:rPr kumimoji="1" lang="ja-JP" altLang="en-US" dirty="0" smtClean="0"/>
              <a:t>ドープファイバーレーザです。</a:t>
            </a:r>
            <a:r>
              <a:rPr kumimoji="1" lang="en-US" altLang="ja-JP" dirty="0" smtClean="0"/>
              <a:t>(</a:t>
            </a:r>
            <a:r>
              <a:rPr kumimoji="1" lang="ja-JP" altLang="en-US" dirty="0" smtClean="0"/>
              <a:t>そのレーザは、同時に、二波長パルス</a:t>
            </a:r>
            <a:r>
              <a:rPr kumimoji="1" lang="en-US" altLang="ja-JP" dirty="0" smtClean="0"/>
              <a:t>6</a:t>
            </a:r>
            <a:r>
              <a:rPr kumimoji="1" lang="ja-JP" altLang="en-US" dirty="0" smtClean="0"/>
              <a:t>を発生させることができます</a:t>
            </a:r>
            <a:r>
              <a:rPr kumimoji="1" lang="en-US" altLang="ja-JP" dirty="0" smtClean="0"/>
              <a:t>)</a:t>
            </a:r>
            <a:r>
              <a:rPr kumimoji="1" lang="ja-JP" altLang="en-US" dirty="0" err="1" smtClean="0"/>
              <a:t>。</a:t>
            </a:r>
            <a:endParaRPr kumimoji="1" lang="ja-JP" altLang="en-US" dirty="0" smtClean="0"/>
          </a:p>
          <a:p>
            <a:r>
              <a:rPr kumimoji="1" lang="ja-JP" altLang="en-US" dirty="0" smtClean="0"/>
              <a:t>空洞の</a:t>
            </a:r>
            <a:r>
              <a:rPr kumimoji="1" lang="en-US" altLang="ja-JP" dirty="0" smtClean="0"/>
              <a:t>2</a:t>
            </a:r>
            <a:r>
              <a:rPr kumimoji="1" lang="ja-JP" altLang="en-US" dirty="0" smtClean="0"/>
              <a:t>台のパルストレイン</a:t>
            </a:r>
            <a:r>
              <a:rPr kumimoji="1" lang="en-US" altLang="ja-JP" dirty="0" smtClean="0"/>
              <a:t>(1532.4nm</a:t>
            </a:r>
            <a:r>
              <a:rPr kumimoji="1" lang="ja-JP" altLang="en-US" dirty="0" smtClean="0"/>
              <a:t>と</a:t>
            </a:r>
            <a:r>
              <a:rPr kumimoji="1" lang="en-US" altLang="ja-JP" dirty="0" smtClean="0"/>
              <a:t>1555.8nm)</a:t>
            </a:r>
            <a:r>
              <a:rPr kumimoji="1" lang="ja-JP" altLang="en-US" dirty="0" smtClean="0"/>
              <a:t>の異なった群速度分散のため、</a:t>
            </a:r>
            <a:r>
              <a:rPr kumimoji="1" lang="en-US" altLang="ja-JP" dirty="0" smtClean="0"/>
              <a:t>2</a:t>
            </a:r>
            <a:r>
              <a:rPr kumimoji="1" lang="ja-JP" altLang="en-US" dirty="0" err="1" smtClean="0"/>
              <a:t>つの</a:t>
            </a:r>
            <a:r>
              <a:rPr kumimoji="1" lang="ja-JP" altLang="en-US" dirty="0" smtClean="0"/>
              <a:t>波長におけるパルストレインの繰返し率に、違いがあります</a:t>
            </a:r>
            <a:r>
              <a:rPr kumimoji="1" lang="en-US" altLang="ja-JP" dirty="0" smtClean="0"/>
              <a:t>--~472Hz</a:t>
            </a:r>
            <a:r>
              <a:rPr kumimoji="1" lang="ja-JP" altLang="en-US" dirty="0" smtClean="0"/>
              <a:t>の</a:t>
            </a:r>
            <a:r>
              <a:rPr kumimoji="1" lang="en-US" altLang="ja-JP" dirty="0" smtClean="0"/>
              <a:t>f</a:t>
            </a:r>
            <a:r>
              <a:rPr kumimoji="1" lang="ja-JP" altLang="en-US" dirty="0" err="1" smtClean="0"/>
              <a:t>。</a:t>
            </a:r>
            <a:r>
              <a:rPr kumimoji="1" lang="ja-JP" altLang="en-US" dirty="0" smtClean="0"/>
              <a:t> </a:t>
            </a:r>
            <a:r>
              <a:rPr kumimoji="1" lang="en-US" altLang="ja-JP" dirty="0" smtClean="0"/>
              <a:t>1532nm</a:t>
            </a:r>
            <a:r>
              <a:rPr kumimoji="1" lang="ja-JP" altLang="en-US" dirty="0" smtClean="0"/>
              <a:t>の光はポンプとして</a:t>
            </a:r>
            <a:r>
              <a:rPr kumimoji="1" lang="en-US" altLang="ja-JP" dirty="0" smtClean="0"/>
              <a:t>SOA</a:t>
            </a:r>
            <a:r>
              <a:rPr kumimoji="1" lang="ja-JP" altLang="en-US" dirty="0" smtClean="0"/>
              <a:t>に使用されます</a:t>
            </a:r>
            <a:r>
              <a:rPr kumimoji="1" lang="en-US" altLang="ja-JP" dirty="0" smtClean="0"/>
              <a:t>:(SOA</a:t>
            </a:r>
            <a:r>
              <a:rPr kumimoji="1" lang="ja-JP" altLang="en-US" dirty="0" smtClean="0"/>
              <a:t>はさらに</a:t>
            </a:r>
            <a:r>
              <a:rPr kumimoji="1" lang="en-US" altLang="ja-JP" dirty="0" smtClean="0"/>
              <a:t>2</a:t>
            </a:r>
            <a:r>
              <a:rPr kumimoji="1" lang="ja-JP" altLang="en-US" dirty="0" smtClean="0"/>
              <a:t>本の兵器に分割されます</a:t>
            </a:r>
            <a:r>
              <a:rPr kumimoji="1" lang="en-US" altLang="ja-JP" dirty="0" smtClean="0"/>
              <a:t>)</a:t>
            </a:r>
            <a:r>
              <a:rPr kumimoji="1" lang="ja-JP" altLang="en-US" dirty="0" err="1" smtClean="0"/>
              <a:t>。</a:t>
            </a:r>
            <a:r>
              <a:rPr kumimoji="1" lang="ja-JP" altLang="en-US" dirty="0" smtClean="0"/>
              <a:t> 参照アームのための</a:t>
            </a:r>
            <a:r>
              <a:rPr kumimoji="1" lang="en-US" altLang="ja-JP" dirty="0" smtClean="0"/>
              <a:t>1</a:t>
            </a:r>
            <a:r>
              <a:rPr kumimoji="1" lang="ja-JP" altLang="en-US" dirty="0" smtClean="0"/>
              <a:t>つと遅れのためのもう片方が軍備されます。 時差は光学距離の差</a:t>
            </a:r>
            <a:r>
              <a:rPr kumimoji="1" lang="en-US" altLang="ja-JP" dirty="0" smtClean="0"/>
              <a:t>--5</a:t>
            </a:r>
            <a:r>
              <a:rPr kumimoji="1" lang="ja-JP" altLang="en-US" dirty="0" smtClean="0"/>
              <a:t>の精度がある遅れのアームの直線的な翻訳段階で調整できる</a:t>
            </a:r>
            <a:r>
              <a:rPr kumimoji="1" lang="en-US" altLang="ja-JP" dirty="0" smtClean="0"/>
              <a:t>2</a:t>
            </a:r>
            <a:r>
              <a:rPr kumimoji="1" lang="ja-JP" altLang="en-US" dirty="0" smtClean="0"/>
              <a:t>本の兵器の間の</a:t>
            </a:r>
            <a:r>
              <a:rPr kumimoji="1" lang="en-US" altLang="ja-JP" dirty="0" smtClean="0"/>
              <a:t>l--m</a:t>
            </a:r>
            <a:r>
              <a:rPr kumimoji="1" lang="ja-JP" altLang="en-US" dirty="0" smtClean="0"/>
              <a:t>によって決められます。 </a:t>
            </a:r>
            <a:r>
              <a:rPr kumimoji="1" lang="en-US" altLang="ja-JP" dirty="0" smtClean="0"/>
              <a:t>1558nm</a:t>
            </a:r>
            <a:r>
              <a:rPr kumimoji="1" lang="ja-JP" altLang="en-US" dirty="0" smtClean="0"/>
              <a:t>の光は、ポンプパルスによって彼らのタイミング間隔を測定することが引き起こされた変化について査問するのに徹底的調査として使用されます。</a:t>
            </a:r>
          </a:p>
          <a:p>
            <a:r>
              <a:rPr kumimoji="1" lang="ja-JP" altLang="en-US" dirty="0" smtClean="0"/>
              <a:t>調整可能な減衰器は、プローブ電源を制御するのに使用されます。 すべてのパルスが半導体光増幅器に注がれます、そして、現在のレベルでどれに偏るかので、遅い利得回復効果は抑圧されます、そして、超高速の非線形光学効果は支配されます。</a:t>
            </a:r>
          </a:p>
          <a:p>
            <a:r>
              <a:rPr kumimoji="1" lang="ja-JP" altLang="en-US" dirty="0" smtClean="0"/>
              <a:t>光学フィルタによって無視された</a:t>
            </a:r>
            <a:r>
              <a:rPr kumimoji="1" lang="en-US" altLang="ja-JP" dirty="0" smtClean="0"/>
              <a:t>100MHz</a:t>
            </a:r>
            <a:r>
              <a:rPr kumimoji="1" lang="ja-JP" altLang="en-US" dirty="0" smtClean="0"/>
              <a:t>後に、徹底的調査パルスは</a:t>
            </a:r>
            <a:r>
              <a:rPr kumimoji="1" lang="en-US" altLang="ja-JP" dirty="0" smtClean="0"/>
              <a:t>~</a:t>
            </a:r>
            <a:r>
              <a:rPr kumimoji="1" lang="ja-JP" altLang="en-US" dirty="0" smtClean="0"/>
              <a:t>の帯域幅がある光検出器によって検出されます。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15</a:t>
            </a:fld>
            <a:endParaRPr kumimoji="1" lang="ja-JP" altLang="en-US"/>
          </a:p>
        </p:txBody>
      </p:sp>
    </p:spTree>
    <p:extLst>
      <p:ext uri="{BB962C8B-B14F-4D97-AF65-F5344CB8AC3E}">
        <p14:creationId xmlns:p14="http://schemas.microsoft.com/office/powerpoint/2010/main" val="2676895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3</a:t>
            </a:r>
            <a:r>
              <a:rPr kumimoji="1" lang="ja-JP" altLang="en-US" dirty="0" smtClean="0"/>
              <a:t>は、</a:t>
            </a:r>
            <a:r>
              <a:rPr kumimoji="1" lang="en-US" altLang="ja-JP" dirty="0" smtClean="0"/>
              <a:t>SOA</a:t>
            </a:r>
            <a:r>
              <a:rPr kumimoji="1" lang="ja-JP" altLang="en-US" dirty="0" smtClean="0"/>
              <a:t>がオシロスコープの上に測定したのを通ったパルス後の徹底的調査のパルストレインに示しています、</a:t>
            </a:r>
            <a:r>
              <a:rPr kumimoji="1" lang="en-US" altLang="ja-JP" dirty="0" smtClean="0"/>
              <a:t>SOA</a:t>
            </a:r>
            <a:r>
              <a:rPr kumimoji="1" lang="ja-JP" altLang="en-US" dirty="0" smtClean="0"/>
              <a:t>バイアス海流が</a:t>
            </a:r>
            <a:r>
              <a:rPr kumimoji="1" lang="en-US" altLang="ja-JP" dirty="0" smtClean="0"/>
              <a:t>85mA</a:t>
            </a:r>
            <a:r>
              <a:rPr kumimoji="1" lang="ja-JP" altLang="en-US" dirty="0" smtClean="0"/>
              <a:t>であるように設定されるとき。</a:t>
            </a:r>
          </a:p>
          <a:p>
            <a:r>
              <a:rPr kumimoji="1" lang="en-US" altLang="ja-JP" dirty="0" smtClean="0"/>
              <a:t>85mA</a:t>
            </a:r>
            <a:r>
              <a:rPr kumimoji="1" lang="ja-JP" altLang="en-US" dirty="0" smtClean="0"/>
              <a:t>のバイアス電流は私たちの測定のために透明性電流の近くで最適化されます。</a:t>
            </a:r>
          </a:p>
          <a:p>
            <a:r>
              <a:rPr kumimoji="1" lang="ja-JP" altLang="en-US" dirty="0" smtClean="0"/>
              <a:t>周期的なディップは</a:t>
            </a:r>
            <a:r>
              <a:rPr kumimoji="1" lang="en-US" altLang="ja-JP" dirty="0" smtClean="0"/>
              <a:t>f</a:t>
            </a:r>
            <a:r>
              <a:rPr kumimoji="1" lang="ja-JP" altLang="en-US" dirty="0" smtClean="0"/>
              <a:t>の頻度がある被測定信号です。</a:t>
            </a:r>
          </a:p>
          <a:p>
            <a:r>
              <a:rPr kumimoji="1" lang="ja-JP" altLang="en-US" dirty="0" smtClean="0"/>
              <a:t>それらは徹底的調査パルスによって経験された超高速の利得抑制で引き起こされます。 ポンプパルスが時間内に徹底的調査パルスに重なるときだけ、これらのディップは現れます。</a:t>
            </a:r>
          </a:p>
          <a:p>
            <a:r>
              <a:rPr kumimoji="1" lang="ja-JP" altLang="en-US" dirty="0" smtClean="0"/>
              <a:t>狭い利得飽和時の‘窓</a:t>
            </a:r>
            <a:r>
              <a:rPr kumimoji="1" lang="en-US" altLang="ja-JP" dirty="0" smtClean="0"/>
              <a:t>'</a:t>
            </a:r>
            <a:r>
              <a:rPr kumimoji="1" lang="ja-JP" altLang="en-US" dirty="0" smtClean="0"/>
              <a:t>の外にそれがあるとき、徹底的調査パルスは影響を受けません。</a:t>
            </a:r>
          </a:p>
          <a:p>
            <a:r>
              <a:rPr kumimoji="1" lang="ja-JP" altLang="en-US" dirty="0" smtClean="0"/>
              <a:t>時差</a:t>
            </a:r>
            <a:r>
              <a:rPr kumimoji="1" lang="en-US" altLang="ja-JP" dirty="0" smtClean="0"/>
              <a:t>--</a:t>
            </a:r>
            <a:r>
              <a:rPr kumimoji="1" lang="ja-JP" altLang="en-US" dirty="0" smtClean="0"/>
              <a:t>関係で参照と遅れの腕によって引き起こされた</a:t>
            </a:r>
            <a:r>
              <a:rPr kumimoji="1" lang="en-US" altLang="ja-JP" dirty="0" smtClean="0"/>
              <a:t>2</a:t>
            </a:r>
            <a:r>
              <a:rPr kumimoji="1" lang="ja-JP" altLang="en-US" dirty="0" smtClean="0"/>
              <a:t>個の隣接しているディップの間の実験におけるリアルタイムで測定された</a:t>
            </a:r>
            <a:r>
              <a:rPr kumimoji="1" lang="en-US" altLang="ja-JP" dirty="0" smtClean="0"/>
              <a:t>s</a:t>
            </a:r>
            <a:r>
              <a:rPr kumimoji="1" lang="ja-JP" altLang="en-US" dirty="0" smtClean="0"/>
              <a:t>は、距離差、</a:t>
            </a:r>
            <a:r>
              <a:rPr kumimoji="1" lang="en-US" altLang="ja-JP" dirty="0" smtClean="0"/>
              <a:t>l</a:t>
            </a:r>
            <a:r>
              <a:rPr kumimoji="1" lang="ja-JP" altLang="en-US" dirty="0" smtClean="0"/>
              <a:t>に関連します</a:t>
            </a:r>
            <a:r>
              <a:rPr kumimoji="1" lang="en-US" altLang="ja-JP" dirty="0" smtClean="0"/>
              <a:t>: s-- ? 0 </a:t>
            </a:r>
            <a:r>
              <a:rPr kumimoji="1" lang="en-US" altLang="ja-JP" dirty="0" err="1" smtClean="0"/>
              <a:t>fpump</a:t>
            </a:r>
            <a:r>
              <a:rPr kumimoji="1" lang="en-US" altLang="ja-JP" dirty="0" smtClean="0"/>
              <a:t>/?f</a:t>
            </a:r>
            <a:r>
              <a:rPr kumimoji="1" lang="ja-JP" altLang="en-US" dirty="0" err="1" smtClean="0"/>
              <a:t>、</a:t>
            </a:r>
            <a:r>
              <a:rPr kumimoji="1" lang="ja-JP" altLang="en-US" dirty="0" smtClean="0"/>
              <a:t>どこですか</a:t>
            </a:r>
            <a:r>
              <a:rPr kumimoji="1" lang="en-US" altLang="ja-JP" dirty="0" smtClean="0"/>
              <a:t>? 0??</a:t>
            </a:r>
            <a:r>
              <a:rPr kumimoji="1" lang="en-US" altLang="ja-JP" dirty="0" err="1" smtClean="0"/>
              <a:t>l?c</a:t>
            </a:r>
            <a:r>
              <a:rPr kumimoji="1" lang="ja-JP" altLang="en-US" dirty="0" err="1" smtClean="0"/>
              <a:t>。</a:t>
            </a:r>
            <a:r>
              <a:rPr kumimoji="1" lang="ja-JP" altLang="en-US" dirty="0" smtClean="0"/>
              <a:t> 私たちの電流では、簡単になるように、実験してください</a:t>
            </a:r>
            <a:r>
              <a:rPr kumimoji="1" lang="en-US" altLang="ja-JP" dirty="0" smtClean="0"/>
              <a:t>--s</a:t>
            </a:r>
            <a:r>
              <a:rPr kumimoji="1" lang="ja-JP" altLang="en-US" dirty="0" smtClean="0"/>
              <a:t>は隣接しているディップの最小部位を測定するのによる「ピークピーク」時差として断固としています。</a:t>
            </a:r>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16</a:t>
            </a:fld>
            <a:endParaRPr kumimoji="1" lang="ja-JP" altLang="en-US"/>
          </a:p>
        </p:txBody>
      </p:sp>
    </p:spTree>
    <p:extLst>
      <p:ext uri="{BB962C8B-B14F-4D97-AF65-F5344CB8AC3E}">
        <p14:creationId xmlns:p14="http://schemas.microsoft.com/office/powerpoint/2010/main" val="2046673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測定計画の直線形と精度を示すために、遅れのアームの長さは</a:t>
            </a:r>
            <a:r>
              <a:rPr kumimoji="1" lang="en-US" altLang="ja-JP" dirty="0" smtClean="0"/>
              <a:t>25mm</a:t>
            </a:r>
            <a:r>
              <a:rPr kumimoji="1" lang="ja-JP" altLang="en-US" dirty="0" smtClean="0"/>
              <a:t>の範囲で</a:t>
            </a:r>
            <a:r>
              <a:rPr kumimoji="1" lang="en-US" altLang="ja-JP" dirty="0" smtClean="0"/>
              <a:t>5mm</a:t>
            </a:r>
            <a:r>
              <a:rPr kumimoji="1" lang="ja-JP" altLang="en-US" dirty="0" smtClean="0"/>
              <a:t>の刻み幅でステージを翻訳することによって、スキャンされます</a:t>
            </a:r>
            <a:endParaRPr kumimoji="1" lang="en-US" altLang="ja-JP" dirty="0" smtClean="0"/>
          </a:p>
          <a:p>
            <a:r>
              <a:rPr kumimoji="1" lang="ja-JP" altLang="en-US" dirty="0" smtClean="0"/>
              <a:t>図</a:t>
            </a:r>
            <a:r>
              <a:rPr kumimoji="1" lang="en-US" altLang="ja-JP" dirty="0" smtClean="0"/>
              <a:t>4</a:t>
            </a:r>
            <a:r>
              <a:rPr kumimoji="1" lang="ja-JP" altLang="en-US" dirty="0" smtClean="0"/>
              <a:t>は本当の位置に対して測定データを示しています。</a:t>
            </a:r>
          </a:p>
          <a:p>
            <a:r>
              <a:rPr kumimoji="1" lang="en-US" altLang="ja-JP" dirty="0" smtClean="0"/>
              <a:t>20</a:t>
            </a:r>
            <a:r>
              <a:rPr kumimoji="1" lang="ja-JP" altLang="en-US" dirty="0" smtClean="0"/>
              <a:t>測定データポイントを平均することによって、各位置の平均値を得ます。 それぞれのデータポイントの標準偏差は図</a:t>
            </a:r>
            <a:r>
              <a:rPr kumimoji="1" lang="en-US" altLang="ja-JP" dirty="0" smtClean="0"/>
              <a:t>4</a:t>
            </a:r>
            <a:r>
              <a:rPr kumimoji="1" lang="ja-JP" altLang="en-US" dirty="0" smtClean="0"/>
              <a:t>に示されています。</a:t>
            </a:r>
            <a:r>
              <a:rPr kumimoji="1" lang="en-US" altLang="ja-JP" dirty="0" smtClean="0"/>
              <a:t>(</a:t>
            </a:r>
            <a:r>
              <a:rPr kumimoji="1" lang="ja-JP" altLang="en-US" dirty="0" smtClean="0"/>
              <a:t>図はミリメートル未満の精度を示します</a:t>
            </a:r>
            <a:r>
              <a:rPr kumimoji="1" lang="en-US" altLang="ja-JP" dirty="0" smtClean="0"/>
              <a:t>)</a:t>
            </a:r>
            <a:r>
              <a:rPr kumimoji="1" lang="ja-JP" altLang="en-US" dirty="0" err="1" smtClean="0"/>
              <a:t>。</a:t>
            </a:r>
            <a:endParaRPr kumimoji="1" lang="ja-JP" altLang="en-US" dirty="0" smtClean="0"/>
          </a:p>
          <a:p>
            <a:r>
              <a:rPr kumimoji="1" lang="ja-JP" altLang="en-US" dirty="0" smtClean="0"/>
              <a:t>測定速度は</a:t>
            </a:r>
            <a:r>
              <a:rPr kumimoji="1" lang="en-US" altLang="ja-JP" dirty="0" smtClean="0"/>
              <a:t>f</a:t>
            </a:r>
            <a:r>
              <a:rPr kumimoji="1" lang="ja-JP" altLang="en-US" dirty="0" smtClean="0"/>
              <a:t>と同じです。</a:t>
            </a:r>
            <a:r>
              <a:rPr kumimoji="1" lang="en-US" altLang="ja-JP" dirty="0" smtClean="0"/>
              <a:t>(</a:t>
            </a:r>
            <a:r>
              <a:rPr kumimoji="1" lang="ja-JP" altLang="en-US" dirty="0" smtClean="0"/>
              <a:t>それは、かなり速いです</a:t>
            </a:r>
            <a:r>
              <a:rPr kumimoji="1" lang="en-US" altLang="ja-JP" dirty="0" smtClean="0"/>
              <a:t>)</a:t>
            </a:r>
            <a:r>
              <a:rPr kumimoji="1" lang="ja-JP" altLang="en-US" dirty="0" err="1" smtClean="0"/>
              <a:t>。</a:t>
            </a:r>
            <a:endParaRPr kumimoji="1" lang="en-US" altLang="ja-JP" dirty="0" smtClean="0"/>
          </a:p>
          <a:p>
            <a:r>
              <a:rPr kumimoji="1" lang="ja-JP" altLang="en-US" dirty="0" smtClean="0"/>
              <a:t>目新しい</a:t>
            </a:r>
            <a:r>
              <a:rPr kumimoji="1" lang="ja-JP" altLang="en-US" dirty="0" err="1" smtClean="0"/>
              <a:t>速い及んで</a:t>
            </a:r>
            <a:r>
              <a:rPr kumimoji="1" lang="ja-JP" altLang="en-US" dirty="0" smtClean="0"/>
              <a:t>いる計画は、二波長フェムト秒のレーザを使用することによって、示されます。</a:t>
            </a:r>
          </a:p>
          <a:p>
            <a:r>
              <a:rPr kumimoji="1" lang="ja-JP" altLang="en-US" dirty="0" smtClean="0"/>
              <a:t>低パワーの非線形に眼のゲート装置としての</a:t>
            </a:r>
            <a:r>
              <a:rPr kumimoji="1" lang="en-US" altLang="ja-JP" dirty="0" smtClean="0"/>
              <a:t>SOA</a:t>
            </a:r>
            <a:r>
              <a:rPr kumimoji="1" lang="ja-JP" altLang="en-US" dirty="0" smtClean="0"/>
              <a:t>の使用は低パワー、低消費電力を必要とするアプリケーションとシステムの複雑さで役に立つかもしれない支離滅裂の</a:t>
            </a:r>
            <a:r>
              <a:rPr kumimoji="1" lang="en-US" altLang="ja-JP" dirty="0" smtClean="0"/>
              <a:t>ASOPS</a:t>
            </a:r>
            <a:r>
              <a:rPr kumimoji="1" lang="ja-JP" altLang="en-US" dirty="0" smtClean="0"/>
              <a:t>を有効にします。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17</a:t>
            </a:fld>
            <a:endParaRPr kumimoji="1" lang="ja-JP" altLang="en-US"/>
          </a:p>
        </p:txBody>
      </p:sp>
    </p:spTree>
    <p:extLst>
      <p:ext uri="{BB962C8B-B14F-4D97-AF65-F5344CB8AC3E}">
        <p14:creationId xmlns:p14="http://schemas.microsoft.com/office/powerpoint/2010/main" val="180646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2</a:t>
            </a:r>
            <a:r>
              <a:rPr kumimoji="1" lang="ja-JP" altLang="en-US" dirty="0" smtClean="0"/>
              <a:t>はアセチレンのスペクトルを表示します。 各実験スペクトルは</a:t>
            </a:r>
            <a:r>
              <a:rPr kumimoji="1" lang="en-US" altLang="ja-JP" dirty="0" smtClean="0"/>
              <a:t>467</a:t>
            </a:r>
            <a:r>
              <a:rPr kumimoji="1" lang="ja-JP" altLang="en-US" dirty="0" smtClean="0"/>
              <a:t>の中で測定された、</a:t>
            </a:r>
            <a:r>
              <a:rPr kumimoji="1" lang="en-US" altLang="ja-JP" dirty="0" smtClean="0"/>
              <a:t>200</a:t>
            </a:r>
            <a:r>
              <a:rPr kumimoji="1" lang="ja-JP" altLang="en-US" dirty="0" smtClean="0"/>
              <a:t>の個々のスペクトルの平均から生じます</a:t>
            </a:r>
            <a:r>
              <a:rPr kumimoji="1" lang="en-US" altLang="ja-JP" dirty="0" smtClean="0"/>
              <a:t>--1.1</a:t>
            </a:r>
            <a:r>
              <a:rPr kumimoji="1" lang="ja-JP" altLang="en-US" dirty="0" smtClean="0"/>
              <a:t>のギガヘルツの</a:t>
            </a:r>
            <a:r>
              <a:rPr kumimoji="1" lang="en-US" altLang="ja-JP" dirty="0" err="1" smtClean="0"/>
              <a:t>apodized</a:t>
            </a:r>
            <a:r>
              <a:rPr kumimoji="1" lang="ja-JP" altLang="en-US" dirty="0" smtClean="0"/>
              <a:t>解決における</a:t>
            </a:r>
            <a:r>
              <a:rPr kumimoji="1" lang="en-US" altLang="ja-JP" dirty="0" smtClean="0"/>
              <a:t>s</a:t>
            </a:r>
            <a:r>
              <a:rPr kumimoji="1" lang="ja-JP" altLang="en-US" dirty="0" err="1" smtClean="0"/>
              <a:t>。</a:t>
            </a:r>
            <a:endParaRPr kumimoji="1" lang="ja-JP" altLang="en-US" dirty="0" smtClean="0"/>
          </a:p>
          <a:p>
            <a:r>
              <a:rPr kumimoji="1" lang="ja-JP" altLang="en-US" dirty="0" smtClean="0"/>
              <a:t>一定のクロックレート標本抽出で、スペクトルは厳しく歪められています、そして、吸収はしみを線で印します。</a:t>
            </a:r>
          </a:p>
          <a:p>
            <a:r>
              <a:rPr kumimoji="1" lang="ja-JP" altLang="en-US" dirty="0" smtClean="0"/>
              <a:t>対照的に、適応型の標本抽出は位相誤差を完全に補います、そして、平均は完全に効率的であると判明します。</a:t>
            </a:r>
          </a:p>
          <a:p>
            <a:r>
              <a:rPr kumimoji="1" lang="ja-JP" altLang="en-US" dirty="0" smtClean="0"/>
              <a:t>広いスペクトル長さの上の平均したスペクトルは</a:t>
            </a:r>
            <a:r>
              <a:rPr kumimoji="1" lang="en-US" altLang="ja-JP" dirty="0" smtClean="0"/>
              <a:t>HITRAN</a:t>
            </a:r>
            <a:r>
              <a:rPr kumimoji="1" lang="ja-JP" altLang="en-US" dirty="0" smtClean="0"/>
              <a:t>データベースの</a:t>
            </a:r>
            <a:r>
              <a:rPr kumimoji="1" lang="en-US" altLang="ja-JP" dirty="0" smtClean="0"/>
              <a:t>12C2H2</a:t>
            </a:r>
            <a:r>
              <a:rPr kumimoji="1" lang="ja-JP" altLang="en-US" dirty="0" smtClean="0"/>
              <a:t>と</a:t>
            </a:r>
            <a:r>
              <a:rPr kumimoji="1" lang="en-US" altLang="ja-JP" dirty="0" smtClean="0"/>
              <a:t>H12C13CH</a:t>
            </a:r>
            <a:r>
              <a:rPr kumimoji="1" lang="ja-JP" altLang="en-US" dirty="0" smtClean="0"/>
              <a:t>線パラメタによって構成される計算されたスペクトルにたとえられます。</a:t>
            </a:r>
          </a:p>
          <a:p>
            <a:r>
              <a:rPr kumimoji="1" lang="ja-JP" altLang="en-US" dirty="0" smtClean="0"/>
              <a:t>適応スペクトルと計算されたものの間の残差のレベルは</a:t>
            </a:r>
            <a:r>
              <a:rPr kumimoji="1" lang="en-US" altLang="ja-JP" dirty="0" smtClean="0"/>
              <a:t>1.5%</a:t>
            </a:r>
            <a:r>
              <a:rPr kumimoji="1" lang="ja-JP" altLang="en-US" dirty="0" smtClean="0"/>
              <a:t>未満で残っています。</a:t>
            </a:r>
          </a:p>
          <a:p>
            <a:r>
              <a:rPr kumimoji="1" lang="ja-JP" altLang="en-US" dirty="0" smtClean="0"/>
              <a:t>適応スペクトルにおける現在の</a:t>
            </a:r>
            <a:r>
              <a:rPr kumimoji="1" lang="en-US" altLang="ja-JP" dirty="0" smtClean="0"/>
              <a:t>2</a:t>
            </a:r>
            <a:r>
              <a:rPr kumimoji="1" lang="ja-JP" altLang="en-US" dirty="0" smtClean="0"/>
              <a:t>個の分子線に対する較正は、</a:t>
            </a:r>
            <a:r>
              <a:rPr kumimoji="1" lang="en-US" altLang="ja-JP" dirty="0" smtClean="0"/>
              <a:t>1</a:t>
            </a:r>
            <a:r>
              <a:rPr kumimoji="1" lang="ja-JP" altLang="en-US" dirty="0" err="1" smtClean="0"/>
              <a:t>つの</a:t>
            </a:r>
            <a:r>
              <a:rPr kumimoji="1" lang="en-US" altLang="ja-JP" dirty="0" err="1" smtClean="0"/>
              <a:t>ms</a:t>
            </a:r>
            <a:r>
              <a:rPr kumimoji="1" lang="ja-JP" altLang="en-US" dirty="0" smtClean="0"/>
              <a:t>測定時間に</a:t>
            </a:r>
            <a:r>
              <a:rPr kumimoji="1" lang="en-US" altLang="ja-JP" dirty="0" smtClean="0"/>
              <a:t>10MHz(</a:t>
            </a:r>
            <a:r>
              <a:rPr kumimoji="1" lang="ja-JP" altLang="en-US" dirty="0" smtClean="0"/>
              <a:t>相対的な精度</a:t>
            </a:r>
            <a:r>
              <a:rPr kumimoji="1" lang="en-US" altLang="ja-JP" dirty="0" smtClean="0"/>
              <a:t>: 5 10-8)</a:t>
            </a:r>
            <a:r>
              <a:rPr kumimoji="1" lang="ja-JP" altLang="en-US" dirty="0" smtClean="0"/>
              <a:t>に他の線位置の頻度精度を設定します。</a:t>
            </a:r>
          </a:p>
          <a:p>
            <a:r>
              <a:rPr kumimoji="1" lang="ja-JP" altLang="en-US" dirty="0" smtClean="0"/>
              <a:t>実験的で計算されたプロフィールの間の非常に良い協定は線強度か濃度測定のための私たちのテクニックの適合を示しています。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6</a:t>
            </a:fld>
            <a:endParaRPr kumimoji="1" lang="ja-JP" altLang="en-US"/>
          </a:p>
        </p:txBody>
      </p:sp>
    </p:spTree>
    <p:extLst>
      <p:ext uri="{BB962C8B-B14F-4D97-AF65-F5344CB8AC3E}">
        <p14:creationId xmlns:p14="http://schemas.microsoft.com/office/powerpoint/2010/main" val="173798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私たちの適応的方法の効率を算定する別の方法は、連続したスペクトルを平均するよりむしろフーリエ変換へのその結果くしの線を決議して、</a:t>
            </a:r>
            <a:r>
              <a:rPr kumimoji="1" lang="en-US" altLang="ja-JP" dirty="0" smtClean="0"/>
              <a:t>2</a:t>
            </a:r>
            <a:r>
              <a:rPr kumimoji="1" lang="ja-JP" altLang="en-US" dirty="0" smtClean="0"/>
              <a:t>個のくしの間の一貫性が測定時間維持されるのを示すと考慮する長い時間領域系列です。</a:t>
            </a:r>
          </a:p>
          <a:p>
            <a:r>
              <a:rPr kumimoji="1" lang="ja-JP" altLang="en-US" dirty="0" smtClean="0"/>
              <a:t>図</a:t>
            </a:r>
            <a:r>
              <a:rPr kumimoji="1" lang="en-US" altLang="ja-JP" dirty="0" smtClean="0"/>
              <a:t>3</a:t>
            </a:r>
            <a:r>
              <a:rPr kumimoji="1" lang="ja-JP" altLang="en-US" dirty="0" smtClean="0"/>
              <a:t>は、</a:t>
            </a:r>
            <a:r>
              <a:rPr kumimoji="1" lang="en-US" altLang="ja-JP" dirty="0" smtClean="0"/>
              <a:t>12</a:t>
            </a:r>
            <a:r>
              <a:rPr kumimoji="1" lang="ja-JP" altLang="en-US" dirty="0" smtClean="0"/>
              <a:t>以上</a:t>
            </a:r>
            <a:r>
              <a:rPr kumimoji="1" lang="en-US" altLang="ja-JP" dirty="0" smtClean="0"/>
              <a:t>THz</a:t>
            </a:r>
            <a:r>
              <a:rPr kumimoji="1" lang="ja-JP" altLang="en-US" dirty="0" smtClean="0"/>
              <a:t>が</a:t>
            </a:r>
            <a:r>
              <a:rPr kumimoji="1" lang="en-US" altLang="ja-JP" dirty="0" smtClean="0"/>
              <a:t>2.7</a:t>
            </a:r>
            <a:r>
              <a:rPr kumimoji="1" lang="ja-JP" altLang="en-US" dirty="0" smtClean="0"/>
              <a:t>秒間で</a:t>
            </a:r>
            <a:r>
              <a:rPr kumimoji="1" lang="en-US" altLang="ja-JP" dirty="0" smtClean="0"/>
              <a:t>268 106</a:t>
            </a:r>
            <a:r>
              <a:rPr kumimoji="1" lang="ja-JP" altLang="en-US" dirty="0" smtClean="0"/>
              <a:t>個のサンプルで記録したのをアセチレンのわたることのスペクトルに示しています。</a:t>
            </a:r>
          </a:p>
          <a:p>
            <a:r>
              <a:rPr kumimoji="1" lang="en-US" altLang="ja-JP" dirty="0" smtClean="0"/>
              <a:t>120 000</a:t>
            </a:r>
            <a:r>
              <a:rPr kumimoji="1" lang="ja-JP" altLang="en-US" dirty="0" smtClean="0"/>
              <a:t>の個々のくしの線が完全なスペクトル長さの向こう側に決議されています、そして、それらの</a:t>
            </a:r>
            <a:r>
              <a:rPr kumimoji="1" lang="en-US" altLang="ja-JP" dirty="0" err="1" smtClean="0"/>
              <a:t>apodized</a:t>
            </a:r>
            <a:r>
              <a:rPr kumimoji="1" lang="ja-JP" altLang="en-US" dirty="0" smtClean="0"/>
              <a:t>手段になっている線幅は光学ドメイン</a:t>
            </a:r>
            <a:r>
              <a:rPr kumimoji="1" lang="en-US" altLang="ja-JP" dirty="0" smtClean="0"/>
              <a:t>(</a:t>
            </a:r>
            <a:r>
              <a:rPr kumimoji="1" lang="ja-JP" altLang="en-US" dirty="0" smtClean="0"/>
              <a:t>無線周波数ドメインの</a:t>
            </a:r>
            <a:r>
              <a:rPr kumimoji="1" lang="en-US" altLang="ja-JP" dirty="0" smtClean="0"/>
              <a:t>0.7Hz)</a:t>
            </a:r>
            <a:r>
              <a:rPr kumimoji="1" lang="ja-JP" altLang="en-US" dirty="0" smtClean="0"/>
              <a:t>の</a:t>
            </a:r>
            <a:r>
              <a:rPr kumimoji="1" lang="en-US" altLang="ja-JP" dirty="0" smtClean="0"/>
              <a:t>202kHz</a:t>
            </a:r>
            <a:r>
              <a:rPr kumimoji="1" lang="ja-JP" altLang="en-US" dirty="0" smtClean="0"/>
              <a:t>です。</a:t>
            </a:r>
          </a:p>
          <a:p>
            <a:r>
              <a:rPr kumimoji="1" lang="ja-JP" altLang="en-US" dirty="0" smtClean="0"/>
              <a:t>比較に、マイケルソンベースのフーリエ変換分光計は同様のスペクトル領域を記録するでしょう、</a:t>
            </a:r>
            <a:r>
              <a:rPr kumimoji="1" lang="en-US" altLang="ja-JP" dirty="0" smtClean="0"/>
              <a:t>100MHz</a:t>
            </a:r>
            <a:r>
              <a:rPr kumimoji="1" lang="ja-JP" altLang="en-US" dirty="0" smtClean="0"/>
              <a:t>の注文の</a:t>
            </a:r>
            <a:r>
              <a:rPr kumimoji="1" lang="en-US" altLang="ja-JP" dirty="0" smtClean="0"/>
              <a:t>105</a:t>
            </a:r>
            <a:r>
              <a:rPr kumimoji="1" lang="ja-JP" altLang="en-US" dirty="0" smtClean="0"/>
              <a:t>個のスペクトル要素とせいぜい解決で、数時間後に。</a:t>
            </a:r>
          </a:p>
          <a:p>
            <a:r>
              <a:rPr kumimoji="1" lang="ja-JP" altLang="en-US" dirty="0" smtClean="0"/>
              <a:t>また、私たちの現在の結果の品質は遠くに</a:t>
            </a:r>
            <a:r>
              <a:rPr kumimoji="1" lang="en-US" altLang="ja-JP" dirty="0" smtClean="0"/>
              <a:t>GPS</a:t>
            </a:r>
            <a:r>
              <a:rPr kumimoji="1" lang="ja-JP" altLang="en-US" dirty="0" smtClean="0"/>
              <a:t>が規律がある時計や水素メーザのような無線周波数時計に参照をつけられた商業的に利用可能なサーボで制御されたくしのシステムで得られるものを超えています。システムはくしの線を決議すると考慮しません。</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7</a:t>
            </a:fld>
            <a:endParaRPr kumimoji="1" lang="ja-JP" altLang="en-US"/>
          </a:p>
        </p:txBody>
      </p:sp>
    </p:spTree>
    <p:extLst>
      <p:ext uri="{BB962C8B-B14F-4D97-AF65-F5344CB8AC3E}">
        <p14:creationId xmlns:p14="http://schemas.microsoft.com/office/powerpoint/2010/main" val="2998700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二波長超高速ファイバーレーザーによって可能にされた高分解能デュアルコム非同期光サンプリングとそのアプリケーション</a:t>
            </a:r>
            <a:endParaRPr kumimoji="1" lang="en-US" altLang="ja-JP" dirty="0" smtClean="0"/>
          </a:p>
          <a:p>
            <a:endParaRPr kumimoji="1" lang="en-US" altLang="ja-JP" dirty="0" smtClean="0"/>
          </a:p>
          <a:p>
            <a:r>
              <a:rPr kumimoji="1" lang="ja-JP" altLang="en-US" dirty="0" smtClean="0"/>
              <a:t>多くの分野で高速で正確な距離計測が求められている．</a:t>
            </a:r>
            <a:endParaRPr kumimoji="1" lang="en-US" altLang="ja-JP" dirty="0" smtClean="0"/>
          </a:p>
          <a:p>
            <a:r>
              <a:rPr kumimoji="1" lang="ja-JP" altLang="en-US" dirty="0" smtClean="0"/>
              <a:t>しかし従来法では，分解能が低かったり，高くしようとすると系が複雑になり，さらに計測に時間がかかるといった問題があった．</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8</a:t>
            </a:fld>
            <a:endParaRPr kumimoji="1" lang="ja-JP" altLang="en-US"/>
          </a:p>
        </p:txBody>
      </p:sp>
    </p:spTree>
    <p:extLst>
      <p:ext uri="{BB962C8B-B14F-4D97-AF65-F5344CB8AC3E}">
        <p14:creationId xmlns:p14="http://schemas.microsoft.com/office/powerpoint/2010/main" val="418375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二波長ファイバーレーザーでは、図</a:t>
            </a:r>
            <a:r>
              <a:rPr kumimoji="1" lang="en-US" altLang="ja-JP" dirty="0" smtClean="0"/>
              <a:t>1</a:t>
            </a:r>
            <a:r>
              <a:rPr kumimoji="1" lang="ja-JP" altLang="en-US" dirty="0" smtClean="0"/>
              <a:t>に示されているように、それは利得媒質以外にモードロッカーと出力カプラ</a:t>
            </a:r>
            <a:r>
              <a:rPr kumimoji="1" lang="en-US" altLang="ja-JP" dirty="0" smtClean="0"/>
              <a:t>(2</a:t>
            </a:r>
            <a:r>
              <a:rPr kumimoji="1" lang="ja-JP" altLang="en-US" dirty="0" smtClean="0"/>
              <a:t>の非重なっている通過帯域を持っているあるスペクトルフィルタ・エレメント</a:t>
            </a:r>
            <a:r>
              <a:rPr kumimoji="1" lang="en-US" altLang="ja-JP" dirty="0" smtClean="0"/>
              <a:t>)</a:t>
            </a:r>
            <a:r>
              <a:rPr kumimoji="1" lang="ja-JP" altLang="en-US" dirty="0" smtClean="0"/>
              <a:t>から成ります。 </a:t>
            </a:r>
          </a:p>
          <a:p>
            <a:r>
              <a:rPr kumimoji="1" lang="ja-JP" altLang="en-US" dirty="0" smtClean="0"/>
              <a:t>損益状態における同様のバランスに両方の波長で達することができるとき、レーザは、</a:t>
            </a:r>
            <a:r>
              <a:rPr kumimoji="1" lang="en-US" altLang="ja-JP" dirty="0" smtClean="0"/>
              <a:t>2</a:t>
            </a:r>
            <a:r>
              <a:rPr kumimoji="1" lang="ja-JP" altLang="en-US" dirty="0" err="1" smtClean="0"/>
              <a:t>つの</a:t>
            </a:r>
            <a:r>
              <a:rPr kumimoji="1" lang="ja-JP" altLang="en-US" dirty="0" smtClean="0"/>
              <a:t>中心波長でパルスを放つかもしれません。</a:t>
            </a:r>
          </a:p>
          <a:p>
            <a:r>
              <a:rPr kumimoji="1" lang="ja-JP" altLang="en-US" dirty="0" smtClean="0"/>
              <a:t>非ゼロの総</a:t>
            </a:r>
            <a:r>
              <a:rPr kumimoji="1" lang="en-US" altLang="ja-JP" dirty="0" err="1" smtClean="0"/>
              <a:t>groupvelocity</a:t>
            </a:r>
            <a:r>
              <a:rPr kumimoji="1" lang="ja-JP" altLang="en-US" dirty="0" smtClean="0"/>
              <a:t>分散がある空洞と、空洞の異なった中心周波数旅行におけるパルスは異なった遅れになります。</a:t>
            </a:r>
          </a:p>
          <a:p>
            <a:r>
              <a:rPr kumimoji="1" lang="ja-JP" altLang="en-US" dirty="0" smtClean="0"/>
              <a:t>したがって、これらのモードで受け身にロックされたパルス出力機構の繰返し率は、空洞分散によって決められた少量に従って異なった状態でお互いと非常に同様ですが、わずかでしょう。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9</a:t>
            </a:fld>
            <a:endParaRPr kumimoji="1" lang="ja-JP" altLang="en-US"/>
          </a:p>
        </p:txBody>
      </p:sp>
    </p:spTree>
    <p:extLst>
      <p:ext uri="{BB962C8B-B14F-4D97-AF65-F5344CB8AC3E}">
        <p14:creationId xmlns:p14="http://schemas.microsoft.com/office/powerpoint/2010/main" val="94734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確信するとして分光フィルタリング効果が操作の二波長状態がわかるのに必要であることを、光学フィルタはしばしばレーザに置かれます、</a:t>
            </a:r>
            <a:r>
              <a:rPr kumimoji="1" lang="en-US" altLang="ja-JP" dirty="0" smtClean="0"/>
              <a:t>FP</a:t>
            </a:r>
            <a:r>
              <a:rPr kumimoji="1" lang="ja-JP" altLang="en-US" dirty="0" smtClean="0"/>
              <a:t>エタロンや複屈折の誘発されたフィルタ</a:t>
            </a:r>
            <a:r>
              <a:rPr kumimoji="1" lang="en-US" altLang="ja-JP" dirty="0" smtClean="0"/>
              <a:t>14</a:t>
            </a:r>
            <a:r>
              <a:rPr kumimoji="1" lang="ja-JP" altLang="en-US" dirty="0" smtClean="0"/>
              <a:t>のように。</a:t>
            </a:r>
          </a:p>
          <a:p>
            <a:r>
              <a:rPr kumimoji="1" lang="ja-JP" altLang="en-US" dirty="0" smtClean="0"/>
              <a:t>他方では、私たちはデモをします、二波長。受け身に、モードは、光学フィルタ</a:t>
            </a:r>
            <a:r>
              <a:rPr kumimoji="1" lang="en-US" altLang="ja-JP" dirty="0" smtClean="0"/>
              <a:t>15</a:t>
            </a:r>
            <a:r>
              <a:rPr kumimoji="1" lang="ja-JP" altLang="en-US" dirty="0" smtClean="0"/>
              <a:t>なしで</a:t>
            </a:r>
            <a:r>
              <a:rPr kumimoji="1" lang="en-US" altLang="ja-JP" dirty="0" smtClean="0"/>
              <a:t>SWNT </a:t>
            </a:r>
            <a:r>
              <a:rPr kumimoji="1" lang="en-US" altLang="ja-JP" dirty="0" err="1" smtClean="0"/>
              <a:t>modelocker</a:t>
            </a:r>
            <a:r>
              <a:rPr kumimoji="1" lang="ja-JP" altLang="en-US" dirty="0" smtClean="0"/>
              <a:t>を組み込みながら、ファイバーソリトンレーザーをロックしました。</a:t>
            </a:r>
          </a:p>
          <a:p>
            <a:r>
              <a:rPr kumimoji="1" lang="ja-JP" altLang="en-US" dirty="0" smtClean="0"/>
              <a:t>代わりに、調律空洞の損失に調整可能な減衰器を使用することによって、空洞でのエルビウム添加ファイバー</a:t>
            </a:r>
            <a:r>
              <a:rPr kumimoji="1" lang="en-US" altLang="ja-JP" dirty="0" smtClean="0"/>
              <a:t>(EDF)</a:t>
            </a:r>
            <a:r>
              <a:rPr kumimoji="1" lang="ja-JP" altLang="en-US" dirty="0" err="1" smtClean="0"/>
              <a:t>の利</a:t>
            </a:r>
            <a:r>
              <a:rPr kumimoji="1" lang="ja-JP" altLang="en-US" dirty="0" smtClean="0"/>
              <a:t>得傾斜を制御する非常に簡単な計画は実現されます。</a:t>
            </a:r>
          </a:p>
          <a:p>
            <a:r>
              <a:rPr kumimoji="1" lang="en-US" altLang="ja-JP" dirty="0" smtClean="0"/>
              <a:t>25nm</a:t>
            </a:r>
            <a:r>
              <a:rPr kumimoji="1" lang="ja-JP" altLang="en-US" dirty="0" smtClean="0"/>
              <a:t>の</a:t>
            </a:r>
            <a:r>
              <a:rPr kumimoji="1" lang="en-US" altLang="ja-JP" dirty="0" smtClean="0"/>
              <a:t>~</a:t>
            </a:r>
            <a:r>
              <a:rPr kumimoji="1" lang="ja-JP" altLang="en-US" dirty="0" smtClean="0"/>
              <a:t>波長分離で出力された安定した二波長の特定の状態、および図</a:t>
            </a:r>
            <a:r>
              <a:rPr kumimoji="1" lang="en-US" altLang="ja-JP" dirty="0" smtClean="0"/>
              <a:t>2</a:t>
            </a:r>
            <a:r>
              <a:rPr kumimoji="1" lang="ja-JP" altLang="en-US" dirty="0" smtClean="0"/>
              <a:t>ショーの下でおよそ同じピークゲインがある</a:t>
            </a:r>
            <a:r>
              <a:rPr kumimoji="1" lang="en-US" altLang="ja-JP" dirty="0" smtClean="0"/>
              <a:t>2</a:t>
            </a:r>
            <a:r>
              <a:rPr kumimoji="1" lang="ja-JP" altLang="en-US" dirty="0" err="1" smtClean="0"/>
              <a:t>つの利</a:t>
            </a:r>
            <a:r>
              <a:rPr kumimoji="1" lang="ja-JP" altLang="en-US" dirty="0" smtClean="0"/>
              <a:t>得ピークを達成できます。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10</a:t>
            </a:fld>
            <a:endParaRPr kumimoji="1" lang="ja-JP" altLang="en-US"/>
          </a:p>
        </p:txBody>
      </p:sp>
    </p:spTree>
    <p:extLst>
      <p:ext uri="{BB962C8B-B14F-4D97-AF65-F5344CB8AC3E}">
        <p14:creationId xmlns:p14="http://schemas.microsoft.com/office/powerpoint/2010/main" val="590540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そのような二波長レーザを使用して、簡単で、速くて長い走査範囲のポンプ徹底的調査計画は</a:t>
            </a:r>
            <a:r>
              <a:rPr kumimoji="1" lang="en-US" altLang="ja-JP" dirty="0" smtClean="0"/>
              <a:t>(</a:t>
            </a:r>
            <a:r>
              <a:rPr kumimoji="1" lang="ja-JP" altLang="en-US" dirty="0" smtClean="0"/>
              <a:t>図</a:t>
            </a:r>
            <a:r>
              <a:rPr kumimoji="1" lang="en-US" altLang="ja-JP" dirty="0" smtClean="0"/>
              <a:t>3</a:t>
            </a:r>
            <a:r>
              <a:rPr kumimoji="1" lang="ja-JP" altLang="en-US" dirty="0" smtClean="0"/>
              <a:t>を参照します</a:t>
            </a:r>
            <a:r>
              <a:rPr kumimoji="1" lang="en-US" altLang="ja-JP" dirty="0" smtClean="0"/>
              <a:t>)16</a:t>
            </a:r>
            <a:r>
              <a:rPr kumimoji="1" lang="ja-JP" altLang="en-US" dirty="0" smtClean="0"/>
              <a:t>のミリセカンドスキャン速度で</a:t>
            </a:r>
            <a:r>
              <a:rPr kumimoji="1" lang="en-US" altLang="ja-JP" dirty="0" smtClean="0"/>
              <a:t>10nanosecondlong</a:t>
            </a:r>
            <a:r>
              <a:rPr kumimoji="1" lang="ja-JP" altLang="en-US" dirty="0" smtClean="0"/>
              <a:t>遅延領域とピコセコンドスキャンステップで実験的に示されます。</a:t>
            </a:r>
          </a:p>
          <a:p>
            <a:r>
              <a:rPr kumimoji="1" lang="ja-JP" altLang="en-US" dirty="0" smtClean="0"/>
              <a:t>現在の実験では、私たちは、動作原理を示すのに</a:t>
            </a:r>
            <a:r>
              <a:rPr kumimoji="1" lang="en-US" altLang="ja-JP" dirty="0" smtClean="0"/>
              <a:t>DUT</a:t>
            </a:r>
            <a:r>
              <a:rPr kumimoji="1" lang="ja-JP" altLang="en-US" dirty="0" smtClean="0"/>
              <a:t>の例として広く研究された半導体光増幅器</a:t>
            </a:r>
            <a:r>
              <a:rPr kumimoji="1" lang="en-US" altLang="ja-JP" dirty="0" smtClean="0"/>
              <a:t>(SOA)</a:t>
            </a:r>
            <a:r>
              <a:rPr kumimoji="1" lang="ja-JP" altLang="en-US" dirty="0" smtClean="0"/>
              <a:t>を使用します。</a:t>
            </a:r>
          </a:p>
          <a:p>
            <a:r>
              <a:rPr kumimoji="1" lang="ja-JP" altLang="en-US" dirty="0" smtClean="0"/>
              <a:t>検索されたポンププローブ信号に</a:t>
            </a:r>
            <a:r>
              <a:rPr kumimoji="1" lang="ja-JP" altLang="en-US" dirty="0" err="1" smtClean="0"/>
              <a:t>を</a:t>
            </a:r>
            <a:r>
              <a:rPr kumimoji="1" lang="ja-JP" altLang="en-US" dirty="0" smtClean="0"/>
              <a:t>通して超高速の非線形利得力学と</a:t>
            </a:r>
            <a:r>
              <a:rPr kumimoji="1" lang="en-US" altLang="ja-JP" dirty="0" smtClean="0"/>
              <a:t>SOA</a:t>
            </a:r>
            <a:r>
              <a:rPr kumimoji="1" lang="ja-JP" altLang="en-US" dirty="0" smtClean="0"/>
              <a:t>の、より遅いキャリア密度回復の過程の両方を示すことができます。</a:t>
            </a:r>
          </a:p>
          <a:p>
            <a:r>
              <a:rPr kumimoji="1" lang="en-US" altLang="ja-JP" dirty="0" smtClean="0"/>
              <a:t>--=--r</a:t>
            </a:r>
            <a:r>
              <a:rPr kumimoji="1" lang="ja-JP" altLang="en-US" dirty="0" smtClean="0"/>
              <a:t>は*です。リアル測定タイム</a:t>
            </a:r>
            <a:r>
              <a:rPr kumimoji="1" lang="en-US" altLang="ja-JP" dirty="0" smtClean="0"/>
              <a:t>(r)</a:t>
            </a:r>
            <a:r>
              <a:rPr kumimoji="1" lang="ja-JP" altLang="en-US" dirty="0" smtClean="0"/>
              <a:t>と有効な遅延時間との関係</a:t>
            </a:r>
            <a:r>
              <a:rPr kumimoji="1" lang="en-US" altLang="ja-JP" dirty="0" smtClean="0"/>
              <a:t>----f/f</a:t>
            </a:r>
            <a:r>
              <a:rPr kumimoji="1" lang="ja-JP" altLang="en-US" dirty="0" err="1"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11</a:t>
            </a:fld>
            <a:endParaRPr kumimoji="1" lang="ja-JP" altLang="en-US"/>
          </a:p>
        </p:txBody>
      </p:sp>
    </p:spTree>
    <p:extLst>
      <p:ext uri="{BB962C8B-B14F-4D97-AF65-F5344CB8AC3E}">
        <p14:creationId xmlns:p14="http://schemas.microsoft.com/office/powerpoint/2010/main" val="437622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また、二波長レーザを使用することによって、私たちは速くて、二元的なくしの距離測定</a:t>
            </a:r>
            <a:r>
              <a:rPr kumimoji="1" lang="en-US" altLang="ja-JP" dirty="0" smtClean="0"/>
              <a:t>17</a:t>
            </a:r>
            <a:r>
              <a:rPr kumimoji="1" lang="ja-JP" altLang="en-US" dirty="0" smtClean="0"/>
              <a:t>がわかります。</a:t>
            </a:r>
          </a:p>
          <a:p>
            <a:r>
              <a:rPr kumimoji="1" lang="ja-JP" altLang="en-US" dirty="0" smtClean="0"/>
              <a:t>及ぶシステムの概要は図</a:t>
            </a:r>
            <a:r>
              <a:rPr kumimoji="1" lang="en-US" altLang="ja-JP" dirty="0" smtClean="0"/>
              <a:t>4(a)</a:t>
            </a:r>
            <a:r>
              <a:rPr kumimoji="1" lang="ja-JP" altLang="en-US" dirty="0" smtClean="0"/>
              <a:t>に示されています。</a:t>
            </a:r>
          </a:p>
          <a:p>
            <a:r>
              <a:rPr kumimoji="1" lang="en-US" altLang="ja-JP" dirty="0" smtClean="0"/>
              <a:t>2</a:t>
            </a:r>
            <a:r>
              <a:rPr kumimoji="1" lang="ja-JP" altLang="en-US" dirty="0" smtClean="0"/>
              <a:t>本のビームには異なった波長があるので、この場合、直接コヒーレント検出がわかるのは、不可能です。</a:t>
            </a:r>
          </a:p>
          <a:p>
            <a:r>
              <a:rPr kumimoji="1" lang="ja-JP" altLang="en-US" dirty="0" smtClean="0"/>
              <a:t>ファイバー非線形性によって引き起こされたスペクトルの広くなるのが、</a:t>
            </a:r>
            <a:r>
              <a:rPr kumimoji="1" lang="en-US" altLang="ja-JP" dirty="0" smtClean="0"/>
              <a:t>1</a:t>
            </a:r>
            <a:r>
              <a:rPr kumimoji="1" lang="ja-JP" altLang="en-US" dirty="0" smtClean="0"/>
              <a:t>本のビームのスペクトルを移行</a:t>
            </a:r>
            <a:r>
              <a:rPr kumimoji="1" lang="ja-JP" altLang="en-US" dirty="0" err="1" smtClean="0"/>
              <a:t>させるてこの</a:t>
            </a:r>
            <a:r>
              <a:rPr kumimoji="1" lang="ja-JP" altLang="en-US" dirty="0" smtClean="0"/>
              <a:t>作用であるので、彼らには、重なる光学スペクトルがあります。</a:t>
            </a:r>
          </a:p>
          <a:p>
            <a:r>
              <a:rPr kumimoji="1" lang="ja-JP" altLang="en-US" dirty="0" smtClean="0"/>
              <a:t>目標と参照の間でオシロスコープに示されていた干渉写真から距離について計算できます。</a:t>
            </a:r>
            <a:r>
              <a:rPr kumimoji="1" lang="en-US" altLang="ja-JP" dirty="0" smtClean="0"/>
              <a:t>(</a:t>
            </a:r>
            <a:r>
              <a:rPr kumimoji="1" lang="ja-JP" altLang="en-US" dirty="0" smtClean="0"/>
              <a:t>図</a:t>
            </a:r>
            <a:r>
              <a:rPr kumimoji="1" lang="en-US" altLang="ja-JP" dirty="0" smtClean="0"/>
              <a:t>4(b))</a:t>
            </a:r>
            <a:r>
              <a:rPr kumimoji="1" lang="ja-JP" altLang="en-US" dirty="0" smtClean="0"/>
              <a:t>を見てください。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12</a:t>
            </a:fld>
            <a:endParaRPr kumimoji="1" lang="ja-JP" altLang="en-US"/>
          </a:p>
        </p:txBody>
      </p:sp>
    </p:spTree>
    <p:extLst>
      <p:ext uri="{BB962C8B-B14F-4D97-AF65-F5344CB8AC3E}">
        <p14:creationId xmlns:p14="http://schemas.microsoft.com/office/powerpoint/2010/main" val="305601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SOA</a:t>
            </a:r>
            <a:r>
              <a:rPr kumimoji="1" lang="ja-JP" altLang="en-US" dirty="0" smtClean="0"/>
              <a:t>ゲートと二波長モード同期ファイバーレーザーを用いた高速非同期光サンプリング法による距離測定</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13</a:t>
            </a:fld>
            <a:endParaRPr kumimoji="1" lang="ja-JP" altLang="en-US"/>
          </a:p>
        </p:txBody>
      </p:sp>
    </p:spTree>
    <p:extLst>
      <p:ext uri="{BB962C8B-B14F-4D97-AF65-F5344CB8AC3E}">
        <p14:creationId xmlns:p14="http://schemas.microsoft.com/office/powerpoint/2010/main" val="32610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C56C0EB4-9D90-447A-9746-858C2227D4B5}" type="datetimeFigureOut">
              <a:rPr kumimoji="1" lang="ja-JP" altLang="en-US" smtClean="0"/>
              <a:t>2013/10/29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56C0EB4-9D90-447A-9746-858C2227D4B5}" type="datetimeFigureOut">
              <a:rPr kumimoji="1" lang="ja-JP" altLang="en-US" smtClean="0"/>
              <a:t>2013/10/29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56C0EB4-9D90-447A-9746-858C2227D4B5}" type="datetimeFigureOut">
              <a:rPr kumimoji="1" lang="ja-JP" altLang="en-US" smtClean="0"/>
              <a:t>2013/10/29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C56C0EB4-9D90-447A-9746-858C2227D4B5}" type="datetimeFigureOut">
              <a:rPr kumimoji="1" lang="ja-JP" altLang="en-US" smtClean="0"/>
              <a:t>2013/10/29</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56C0EB4-9D90-447A-9746-858C2227D4B5}" type="datetimeFigureOut">
              <a:rPr kumimoji="1" lang="ja-JP" altLang="en-US" smtClean="0"/>
              <a:t>2013/10/29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C56C0EB4-9D90-447A-9746-858C2227D4B5}" type="datetimeFigureOut">
              <a:rPr kumimoji="1" lang="ja-JP" altLang="en-US" smtClean="0"/>
              <a:t>2013/10/29</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C56C0EB4-9D90-447A-9746-858C2227D4B5}" type="datetimeFigureOut">
              <a:rPr kumimoji="1" lang="ja-JP" altLang="en-US" smtClean="0"/>
              <a:t>2013/10/29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C56C0EB4-9D90-447A-9746-858C2227D4B5}" type="datetimeFigureOut">
              <a:rPr kumimoji="1" lang="ja-JP" altLang="en-US" smtClean="0"/>
              <a:t>2013/10/29</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56C0EB4-9D90-447A-9746-858C2227D4B5}" type="datetimeFigureOut">
              <a:rPr kumimoji="1" lang="ja-JP" altLang="en-US" smtClean="0"/>
              <a:t>2013/10/29</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C56C0EB4-9D90-447A-9746-858C2227D4B5}" type="datetimeFigureOut">
              <a:rPr kumimoji="1" lang="ja-JP" altLang="en-US" smtClean="0"/>
              <a:t>2013/10/29</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56C0EB4-9D90-447A-9746-858C2227D4B5}" type="datetimeFigureOut">
              <a:rPr kumimoji="1" lang="ja-JP" altLang="en-US" smtClean="0"/>
              <a:t>2013/10/29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56C0EB4-9D90-447A-9746-858C2227D4B5}" type="datetimeFigureOut">
              <a:rPr kumimoji="1" lang="ja-JP" altLang="en-US" smtClean="0"/>
              <a:t>2013/10/29</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C56C0EB4-9D90-447A-9746-858C2227D4B5}" type="datetimeFigureOut">
              <a:rPr kumimoji="1" lang="ja-JP" altLang="en-US" smtClean="0"/>
              <a:t>2013/10/29</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7018D1AB-D74C-4BBD-8BE0-A5579E460A42}"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204864"/>
            <a:ext cx="8964488" cy="2520280"/>
          </a:xfrm>
        </p:spPr>
        <p:txBody>
          <a:bodyPr>
            <a:normAutofit/>
          </a:bodyPr>
          <a:lstStyle/>
          <a:p>
            <a:r>
              <a:rPr lang="en-US" altLang="ja-JP" sz="3200" dirty="0" smtClean="0">
                <a:latin typeface="Times New Roman" panose="02020603050405020304" pitchFamily="18" charset="0"/>
                <a:cs typeface="Times New Roman" panose="02020603050405020304" pitchFamily="18" charset="0"/>
              </a:rPr>
              <a:t>CLEO-PR 2013</a:t>
            </a:r>
            <a:br>
              <a:rPr lang="en-US" altLang="ja-JP" sz="3200" dirty="0" smtClean="0">
                <a:latin typeface="Times New Roman" panose="02020603050405020304" pitchFamily="18" charset="0"/>
                <a:cs typeface="Times New Roman" panose="02020603050405020304" pitchFamily="18" charset="0"/>
              </a:rPr>
            </a:br>
            <a:r>
              <a:rPr lang="en-US" altLang="ja-JP" sz="3200" dirty="0" smtClean="0">
                <a:latin typeface="Times New Roman" panose="02020603050405020304" pitchFamily="18" charset="0"/>
                <a:cs typeface="Times New Roman" panose="02020603050405020304" pitchFamily="18" charset="0"/>
              </a:rPr>
              <a:t>June 30 – July 4, 2013</a:t>
            </a:r>
            <a:br>
              <a:rPr lang="en-US" altLang="ja-JP" sz="3200" dirty="0" smtClean="0">
                <a:latin typeface="Times New Roman" panose="02020603050405020304" pitchFamily="18" charset="0"/>
                <a:cs typeface="Times New Roman" panose="02020603050405020304" pitchFamily="18" charset="0"/>
              </a:rPr>
            </a:br>
            <a:r>
              <a:rPr lang="en-US" altLang="ja-JP" sz="3200" dirty="0" smtClean="0">
                <a:latin typeface="Times New Roman" panose="02020603050405020304" pitchFamily="18" charset="0"/>
                <a:cs typeface="Times New Roman" panose="02020603050405020304" pitchFamily="18" charset="0"/>
              </a:rPr>
              <a:t>Kyoto International Conference Center, Kyoto, Japan</a:t>
            </a:r>
            <a:endParaRPr kumimoji="1" lang="ja-JP" altLang="en-US" sz="3200" dirty="0">
              <a:latin typeface="Times New Roman" panose="02020603050405020304" pitchFamily="18" charset="0"/>
              <a:cs typeface="Times New Roman" panose="02020603050405020304" pitchFamily="18" charset="0"/>
            </a:endParaRPr>
          </a:p>
        </p:txBody>
      </p:sp>
      <p:sp>
        <p:nvSpPr>
          <p:cNvPr id="3" name="サブタイトル 2"/>
          <p:cNvSpPr>
            <a:spLocks noGrp="1"/>
          </p:cNvSpPr>
          <p:nvPr>
            <p:ph type="subTitle" idx="1"/>
          </p:nvPr>
        </p:nvSpPr>
        <p:spPr>
          <a:xfrm>
            <a:off x="1403648" y="4869160"/>
            <a:ext cx="6400800" cy="550912"/>
          </a:xfrm>
        </p:spPr>
        <p:txBody>
          <a:bodyPr>
            <a:normAutofit lnSpcReduction="10000"/>
          </a:bodyPr>
          <a:lstStyle/>
          <a:p>
            <a:r>
              <a:rPr kumimoji="1" lang="en-US" altLang="ja-JP" dirty="0" smtClean="0">
                <a:solidFill>
                  <a:schemeClr val="tx1"/>
                </a:solidFill>
              </a:rPr>
              <a:t>M1</a:t>
            </a:r>
            <a:r>
              <a:rPr kumimoji="1" lang="ja-JP" altLang="en-US" dirty="0" smtClean="0">
                <a:solidFill>
                  <a:schemeClr val="tx1"/>
                </a:solidFill>
              </a:rPr>
              <a:t>　</a:t>
            </a:r>
            <a:r>
              <a:rPr lang="ja-JP" altLang="en-US" dirty="0" smtClean="0">
                <a:solidFill>
                  <a:schemeClr val="tx1"/>
                </a:solidFill>
              </a:rPr>
              <a:t>林　建太</a:t>
            </a:r>
            <a:endParaRPr kumimoji="1" lang="ja-JP" altLang="en-US" dirty="0">
              <a:solidFill>
                <a:schemeClr val="tx1"/>
              </a:solidFill>
            </a:endParaRPr>
          </a:p>
        </p:txBody>
      </p:sp>
      <p:sp>
        <p:nvSpPr>
          <p:cNvPr id="4" name="タイトル 1"/>
          <p:cNvSpPr txBox="1">
            <a:spLocks/>
          </p:cNvSpPr>
          <p:nvPr/>
        </p:nvSpPr>
        <p:spPr bwMode="auto">
          <a:xfrm>
            <a:off x="755576" y="1236762"/>
            <a:ext cx="7772400" cy="1328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sz="5400" kern="0" dirty="0" smtClean="0"/>
              <a:t>学会報告</a:t>
            </a:r>
            <a:endParaRPr lang="ja-JP" altLang="en-US" sz="5400" kern="0" dirty="0"/>
          </a:p>
        </p:txBody>
      </p:sp>
    </p:spTree>
    <p:extLst>
      <p:ext uri="{BB962C8B-B14F-4D97-AF65-F5344CB8AC3E}">
        <p14:creationId xmlns:p14="http://schemas.microsoft.com/office/powerpoint/2010/main" val="98289150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8654"/>
            <a:ext cx="8229600" cy="778098"/>
          </a:xfrm>
        </p:spPr>
        <p:txBody>
          <a:bodyPr/>
          <a:lstStyle/>
          <a:p>
            <a:r>
              <a:rPr lang="ja-JP" altLang="en-US" dirty="0"/>
              <a:t>二</a:t>
            </a:r>
            <a:r>
              <a:rPr lang="ja-JP" altLang="en-US" dirty="0" smtClean="0"/>
              <a:t>波長</a:t>
            </a:r>
            <a:r>
              <a:rPr lang="ja-JP" altLang="en-US" dirty="0"/>
              <a:t>レーザー</a:t>
            </a:r>
            <a:r>
              <a:rPr lang="ja-JP" altLang="en-US" dirty="0" smtClean="0"/>
              <a:t>のスペクトル</a:t>
            </a:r>
            <a:endParaRPr kumimoji="1" lang="ja-JP" altLang="en-US" dirty="0"/>
          </a:p>
        </p:txBody>
      </p:sp>
      <p:sp>
        <p:nvSpPr>
          <p:cNvPr id="4" name="コンテンツ プレースホルダー 3"/>
          <p:cNvSpPr>
            <a:spLocks noGrp="1"/>
          </p:cNvSpPr>
          <p:nvPr>
            <p:ph idx="1"/>
          </p:nvPr>
        </p:nvSpPr>
        <p:spPr>
          <a:xfrm>
            <a:off x="251521" y="5589240"/>
            <a:ext cx="8619812" cy="1033520"/>
          </a:xfrm>
          <a:prstGeom prst="rect">
            <a:avLst/>
          </a:prstGeom>
          <a:solidFill>
            <a:srgbClr val="FFFF00"/>
          </a:solidFill>
        </p:spPr>
        <p:txBody>
          <a:bodyPr/>
          <a:lstStyle/>
          <a:p>
            <a:pPr marL="0" indent="0">
              <a:buNone/>
            </a:pPr>
            <a:r>
              <a:rPr lang="ja-JP" altLang="en-US" b="1" dirty="0" smtClean="0">
                <a:solidFill>
                  <a:srgbClr val="FF0000"/>
                </a:solidFill>
              </a:rPr>
              <a:t>安定化された二波長レーザーの出力は</a:t>
            </a:r>
            <a:r>
              <a:rPr lang="en-US" altLang="ja-JP" b="1" dirty="0" smtClean="0">
                <a:solidFill>
                  <a:srgbClr val="FF0000"/>
                </a:solidFill>
              </a:rPr>
              <a:t>~25nm</a:t>
            </a:r>
            <a:r>
              <a:rPr lang="ja-JP" altLang="en-US" b="1" dirty="0" smtClean="0">
                <a:solidFill>
                  <a:srgbClr val="FF0000"/>
                </a:solidFill>
              </a:rPr>
              <a:t>で分けられている</a:t>
            </a:r>
            <a:r>
              <a:rPr lang="ja-JP" altLang="en-US" b="1" dirty="0">
                <a:solidFill>
                  <a:srgbClr val="FF0000"/>
                </a:solidFill>
              </a:rPr>
              <a:t>．</a:t>
            </a:r>
            <a:endParaRPr kumimoji="1" lang="ja-JP" altLang="en-US" b="1" dirty="0">
              <a:solidFill>
                <a:srgbClr val="FF0000"/>
              </a:solidFill>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95" t="26008" r="51372" b="45161"/>
          <a:stretch/>
        </p:blipFill>
        <p:spPr bwMode="auto">
          <a:xfrm>
            <a:off x="251520" y="1484784"/>
            <a:ext cx="8619813"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88386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90662"/>
            <a:ext cx="8229600" cy="778098"/>
          </a:xfrm>
        </p:spPr>
        <p:txBody>
          <a:bodyPr/>
          <a:lstStyle/>
          <a:p>
            <a:r>
              <a:rPr kumimoji="1" lang="ja-JP" altLang="en-US" dirty="0" smtClean="0"/>
              <a:t>実験装置</a:t>
            </a:r>
            <a:endParaRPr kumimoji="1" lang="ja-JP" altLang="en-US" dirty="0"/>
          </a:p>
        </p:txBody>
      </p:sp>
      <p:sp>
        <p:nvSpPr>
          <p:cNvPr id="4" name="コンテンツ プレースホルダー 3"/>
          <p:cNvSpPr>
            <a:spLocks noGrp="1"/>
          </p:cNvSpPr>
          <p:nvPr>
            <p:ph idx="1"/>
          </p:nvPr>
        </p:nvSpPr>
        <p:spPr>
          <a:xfrm>
            <a:off x="385192" y="1556792"/>
            <a:ext cx="8435280" cy="2232248"/>
          </a:xfrm>
          <a:prstGeom prst="rect">
            <a:avLst/>
          </a:prstGeom>
        </p:spPr>
        <p:txBody>
          <a:bodyPr/>
          <a:lstStyle/>
          <a:p>
            <a:r>
              <a:rPr lang="ja-JP" altLang="en-US" sz="2800" dirty="0" smtClean="0"/>
              <a:t>二波長レーザーを用いて高速</a:t>
            </a:r>
            <a:r>
              <a:rPr lang="ja-JP" altLang="en-US" sz="2800" dirty="0"/>
              <a:t>で長いスキャン範囲のポンプ</a:t>
            </a:r>
            <a:r>
              <a:rPr lang="en-US" altLang="ja-JP" sz="2800" dirty="0"/>
              <a:t>-</a:t>
            </a:r>
            <a:r>
              <a:rPr lang="ja-JP" altLang="en-US" sz="2800" dirty="0" smtClean="0"/>
              <a:t>プローブ法を行った．</a:t>
            </a:r>
            <a:endParaRPr lang="en-US" altLang="ja-JP" sz="2800" dirty="0" smtClean="0"/>
          </a:p>
          <a:p>
            <a:r>
              <a:rPr kumimoji="1" lang="ja-JP" altLang="en-US" sz="2800" dirty="0" smtClean="0"/>
              <a:t>半導体光増幅器 </a:t>
            </a:r>
            <a:r>
              <a:rPr kumimoji="1" lang="en-US" altLang="ja-JP" sz="2800" dirty="0" smtClean="0"/>
              <a:t>(SOA)</a:t>
            </a:r>
            <a:r>
              <a:rPr kumimoji="1" lang="ja-JP" altLang="en-US" sz="2800" dirty="0" smtClean="0"/>
              <a:t>→非線形光学効果を用いる</a:t>
            </a:r>
            <a:endParaRPr kumimoji="1" lang="en-US" altLang="ja-JP" sz="2800" dirty="0" smtClean="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18" t="33669" r="52418" b="47115"/>
          <a:stretch/>
        </p:blipFill>
        <p:spPr bwMode="auto">
          <a:xfrm>
            <a:off x="28394" y="3933056"/>
            <a:ext cx="9080110" cy="277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2659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20688"/>
            <a:ext cx="9144000" cy="648072"/>
          </a:xfrm>
        </p:spPr>
        <p:txBody>
          <a:bodyPr>
            <a:normAutofit/>
          </a:bodyPr>
          <a:lstStyle/>
          <a:p>
            <a:r>
              <a:rPr kumimoji="1" lang="ja-JP" altLang="en-US" sz="3600" dirty="0" smtClean="0"/>
              <a:t>二波長レーザーを用いたコム間距離計測</a:t>
            </a:r>
            <a:endParaRPr kumimoji="1" lang="ja-JP" altLang="en-US" sz="3600" dirty="0"/>
          </a:p>
        </p:txBody>
      </p:sp>
      <p:sp>
        <p:nvSpPr>
          <p:cNvPr id="4" name="コンテンツ プレースホルダー 3"/>
          <p:cNvSpPr>
            <a:spLocks noGrp="1"/>
          </p:cNvSpPr>
          <p:nvPr>
            <p:ph idx="1"/>
          </p:nvPr>
        </p:nvSpPr>
        <p:spPr>
          <a:xfrm>
            <a:off x="385192" y="1243352"/>
            <a:ext cx="8435280" cy="1825608"/>
          </a:xfrm>
          <a:prstGeom prst="rect">
            <a:avLst/>
          </a:prstGeom>
        </p:spPr>
        <p:txBody>
          <a:bodyPr/>
          <a:lstStyle/>
          <a:p>
            <a:endParaRPr kumimoji="1" lang="en-US" altLang="ja-JP" sz="2800" dirty="0" smtClean="0"/>
          </a:p>
          <a:p>
            <a:endParaRPr kumimoji="1" lang="ja-JP" altLang="en-US" sz="2800" dirty="0"/>
          </a:p>
        </p:txBody>
      </p:sp>
      <p:sp>
        <p:nvSpPr>
          <p:cNvPr id="5" name="コンテンツ プレースホルダー 3"/>
          <p:cNvSpPr txBox="1">
            <a:spLocks/>
          </p:cNvSpPr>
          <p:nvPr/>
        </p:nvSpPr>
        <p:spPr bwMode="auto">
          <a:xfrm>
            <a:off x="561054" y="5635840"/>
            <a:ext cx="8187410" cy="961512"/>
          </a:xfrm>
          <a:prstGeom prst="rect">
            <a:avLst/>
          </a:prstGeom>
          <a:solidFill>
            <a:srgbClr val="FFFF00"/>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sz="2400" b="1" kern="0" dirty="0" smtClean="0">
                <a:solidFill>
                  <a:srgbClr val="FF0000"/>
                </a:solidFill>
              </a:rPr>
              <a:t>ターゲットとリファレンス間の距離は，</a:t>
            </a:r>
            <a:endParaRPr lang="en-US" altLang="ja-JP" sz="2400" b="1" kern="0" dirty="0" smtClean="0">
              <a:solidFill>
                <a:srgbClr val="FF0000"/>
              </a:solidFill>
            </a:endParaRPr>
          </a:p>
          <a:p>
            <a:pPr marL="0" indent="0" algn="ctr">
              <a:buNone/>
            </a:pPr>
            <a:r>
              <a:rPr lang="ja-JP" altLang="en-US" sz="2400" b="1" kern="0" dirty="0" smtClean="0">
                <a:solidFill>
                  <a:srgbClr val="FF0000"/>
                </a:solidFill>
              </a:rPr>
              <a:t>オシロで示される干渉波形から計算で求めることが出来る</a:t>
            </a:r>
            <a:endParaRPr lang="en-US" altLang="ja-JP" sz="2400" b="1" kern="0" dirty="0">
              <a:solidFill>
                <a:srgbClr val="FF0000"/>
              </a:solidFill>
            </a:endParaRPr>
          </a:p>
        </p:txBody>
      </p:sp>
      <p:grpSp>
        <p:nvGrpSpPr>
          <p:cNvPr id="6" name="グループ化 5"/>
          <p:cNvGrpSpPr/>
          <p:nvPr/>
        </p:nvGrpSpPr>
        <p:grpSpPr>
          <a:xfrm>
            <a:off x="35496" y="1588150"/>
            <a:ext cx="9060682" cy="3857074"/>
            <a:chOff x="56998" y="2884294"/>
            <a:chExt cx="9060682" cy="3857074"/>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898" t="50000" r="10112" b="21538"/>
            <a:stretch/>
          </p:blipFill>
          <p:spPr bwMode="auto">
            <a:xfrm>
              <a:off x="56998" y="2924944"/>
              <a:ext cx="906068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907704" y="2884294"/>
              <a:ext cx="1080120" cy="369332"/>
            </a:xfrm>
            <a:prstGeom prst="rect">
              <a:avLst/>
            </a:prstGeom>
            <a:solidFill>
              <a:schemeClr val="bg1"/>
            </a:solidFill>
          </p:spPr>
          <p:txBody>
            <a:bodyPr wrap="square" rtlCol="0">
              <a:spAutoFit/>
            </a:bodyPr>
            <a:lstStyle/>
            <a:p>
              <a:pPr algn="ctr"/>
              <a:r>
                <a:rPr kumimoji="1" lang="en-US" altLang="ja-JP" dirty="0" smtClean="0"/>
                <a:t>1545nm</a:t>
              </a:r>
              <a:endParaRPr kumimoji="1" lang="ja-JP" altLang="en-US" dirty="0"/>
            </a:p>
          </p:txBody>
        </p:sp>
        <p:sp>
          <p:nvSpPr>
            <p:cNvPr id="7" name="テキスト ボックス 6"/>
            <p:cNvSpPr txBox="1"/>
            <p:nvPr/>
          </p:nvSpPr>
          <p:spPr>
            <a:xfrm>
              <a:off x="3707904" y="2884294"/>
              <a:ext cx="1080120" cy="369332"/>
            </a:xfrm>
            <a:prstGeom prst="rect">
              <a:avLst/>
            </a:prstGeom>
            <a:solidFill>
              <a:schemeClr val="bg1"/>
            </a:solidFill>
          </p:spPr>
          <p:txBody>
            <a:bodyPr wrap="square" rtlCol="0">
              <a:spAutoFit/>
            </a:bodyPr>
            <a:lstStyle/>
            <a:p>
              <a:pPr algn="ctr"/>
              <a:r>
                <a:rPr kumimoji="1" lang="en-US" altLang="ja-JP" dirty="0" smtClean="0"/>
                <a:t>1532nm</a:t>
              </a:r>
              <a:endParaRPr kumimoji="1" lang="ja-JP" altLang="en-US" dirty="0"/>
            </a:p>
          </p:txBody>
        </p:sp>
      </p:grpSp>
    </p:spTree>
    <p:extLst>
      <p:ext uri="{BB962C8B-B14F-4D97-AF65-F5344CB8AC3E}">
        <p14:creationId xmlns:p14="http://schemas.microsoft.com/office/powerpoint/2010/main" val="23545217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692696"/>
            <a:ext cx="8892988" cy="3240360"/>
          </a:xfrm>
        </p:spPr>
        <p:txBody>
          <a:bodyPr>
            <a:noAutofit/>
          </a:bodyPr>
          <a:lstStyle/>
          <a:p>
            <a:r>
              <a:rPr lang="en-US" altLang="ja-JP" sz="4000" dirty="0"/>
              <a:t>Fast, Asynchronous Sampling Distance Ranging</a:t>
            </a:r>
            <a:br>
              <a:rPr lang="en-US" altLang="ja-JP" sz="4000" dirty="0"/>
            </a:br>
            <a:r>
              <a:rPr lang="en-US" altLang="ja-JP" sz="4000" dirty="0"/>
              <a:t>Using an SOA Gate and </a:t>
            </a:r>
            <a:r>
              <a:rPr lang="en-US" altLang="ja-JP" sz="4000" dirty="0" smtClean="0"/>
              <a:t>a </a:t>
            </a:r>
            <a:r>
              <a:rPr lang="en-US" altLang="ja-JP" sz="4000" dirty="0"/>
              <a:t>Dual-Wavelength</a:t>
            </a:r>
            <a:br>
              <a:rPr lang="en-US" altLang="ja-JP" sz="4000" dirty="0"/>
            </a:br>
            <a:r>
              <a:rPr lang="en-US" altLang="ja-JP" sz="4000" dirty="0"/>
              <a:t>Mode-Locked Fiber Laser</a:t>
            </a:r>
            <a:endParaRPr kumimoji="1" lang="ja-JP" altLang="en-US" sz="4000" dirty="0"/>
          </a:p>
        </p:txBody>
      </p:sp>
      <p:sp>
        <p:nvSpPr>
          <p:cNvPr id="4" name="正方形/長方形 3"/>
          <p:cNvSpPr/>
          <p:nvPr/>
        </p:nvSpPr>
        <p:spPr>
          <a:xfrm>
            <a:off x="827584" y="4154304"/>
            <a:ext cx="7488832" cy="1938992"/>
          </a:xfrm>
          <a:prstGeom prst="rect">
            <a:avLst/>
          </a:prstGeom>
        </p:spPr>
        <p:txBody>
          <a:bodyPr wrap="square">
            <a:spAutoFit/>
          </a:bodyPr>
          <a:lstStyle/>
          <a:p>
            <a:pPr algn="ctr"/>
            <a:r>
              <a:rPr lang="en-US" altLang="ja-JP" sz="2400" dirty="0"/>
              <a:t>Lei Liu, </a:t>
            </a:r>
            <a:r>
              <a:rPr lang="en-US" altLang="ja-JP" sz="2400" dirty="0" err="1"/>
              <a:t>Xin</a:t>
            </a:r>
            <a:r>
              <a:rPr lang="en-US" altLang="ja-JP" sz="2400" dirty="0"/>
              <a:t> Zhao, Qi Wang, </a:t>
            </a:r>
            <a:r>
              <a:rPr lang="en-US" altLang="ja-JP" sz="2400" dirty="0" err="1"/>
              <a:t>Zheng</a:t>
            </a:r>
            <a:r>
              <a:rPr lang="en-US" altLang="ja-JP" sz="2400" dirty="0"/>
              <a:t> Gong, </a:t>
            </a:r>
            <a:r>
              <a:rPr lang="en-US" altLang="ja-JP" sz="2400" dirty="0" err="1"/>
              <a:t>Jiansheng</a:t>
            </a:r>
            <a:r>
              <a:rPr lang="en-US" altLang="ja-JP" sz="2400" dirty="0"/>
              <a:t> Liu and </a:t>
            </a:r>
            <a:r>
              <a:rPr lang="en-US" altLang="ja-JP" sz="2400" dirty="0" err="1"/>
              <a:t>Zheng</a:t>
            </a:r>
            <a:r>
              <a:rPr lang="en-US" altLang="ja-JP" sz="2400" dirty="0"/>
              <a:t> </a:t>
            </a:r>
            <a:r>
              <a:rPr lang="en-US" altLang="ja-JP" sz="2400" dirty="0" err="1"/>
              <a:t>Zheng</a:t>
            </a:r>
            <a:r>
              <a:rPr lang="en-US" altLang="ja-JP" sz="2400" dirty="0"/>
              <a:t>*</a:t>
            </a:r>
          </a:p>
          <a:p>
            <a:pPr algn="ctr"/>
            <a:r>
              <a:rPr lang="en-US" altLang="ja-JP" sz="2400" dirty="0"/>
              <a:t>School of Electronic and Information Engineering, </a:t>
            </a:r>
            <a:r>
              <a:rPr lang="en-US" altLang="ja-JP" sz="2400" dirty="0" err="1"/>
              <a:t>Beihang</a:t>
            </a:r>
            <a:r>
              <a:rPr lang="en-US" altLang="ja-JP" sz="2400" dirty="0"/>
              <a:t> University, 37 </a:t>
            </a:r>
            <a:r>
              <a:rPr lang="en-US" altLang="ja-JP" sz="2400" dirty="0" err="1"/>
              <a:t>Xueyuan</a:t>
            </a:r>
            <a:r>
              <a:rPr lang="en-US" altLang="ja-JP" sz="2400" dirty="0"/>
              <a:t> Rd, Beijing 100191, </a:t>
            </a:r>
            <a:r>
              <a:rPr lang="en-US" altLang="ja-JP" sz="2400" dirty="0" smtClean="0"/>
              <a:t>China</a:t>
            </a:r>
            <a:endParaRPr lang="en-US" altLang="ja-JP" sz="2400" dirty="0"/>
          </a:p>
        </p:txBody>
      </p:sp>
    </p:spTree>
    <p:extLst>
      <p:ext uri="{BB962C8B-B14F-4D97-AF65-F5344CB8AC3E}">
        <p14:creationId xmlns:p14="http://schemas.microsoft.com/office/powerpoint/2010/main" val="29938119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48680"/>
            <a:ext cx="7772400" cy="731168"/>
          </a:xfrm>
        </p:spPr>
        <p:txBody>
          <a:bodyPr/>
          <a:lstStyle/>
          <a:p>
            <a:r>
              <a:rPr kumimoji="1" lang="ja-JP" altLang="en-US" dirty="0" smtClean="0"/>
              <a:t>実験原理</a:t>
            </a:r>
            <a:endParaRPr kumimoji="1" lang="ja-JP" altLang="en-US" dirty="0"/>
          </a:p>
        </p:txBody>
      </p:sp>
      <p:sp>
        <p:nvSpPr>
          <p:cNvPr id="4" name="コンテンツ プレースホルダー 3"/>
          <p:cNvSpPr>
            <a:spLocks noGrp="1"/>
          </p:cNvSpPr>
          <p:nvPr>
            <p:ph sz="half" idx="1"/>
          </p:nvPr>
        </p:nvSpPr>
        <p:spPr>
          <a:xfrm>
            <a:off x="251520" y="1600201"/>
            <a:ext cx="8435280" cy="2185648"/>
          </a:xfrm>
        </p:spPr>
        <p:txBody>
          <a:bodyPr/>
          <a:lstStyle/>
          <a:p>
            <a:r>
              <a:rPr lang="ja-JP" altLang="en-US" dirty="0" smtClean="0"/>
              <a:t>時間領域で</a:t>
            </a:r>
            <a:r>
              <a:rPr lang="en-US" altLang="ja-JP" dirty="0">
                <a:latin typeface="Times New Roman" panose="02020603050405020304" pitchFamily="18" charset="0"/>
                <a:cs typeface="Times New Roman" panose="02020603050405020304" pitchFamily="18" charset="0"/>
              </a:rPr>
              <a:t>2</a:t>
            </a:r>
            <a:r>
              <a:rPr lang="ja-JP" altLang="en-US" dirty="0" err="1" smtClean="0"/>
              <a:t>つの</a:t>
            </a:r>
            <a:r>
              <a:rPr lang="ja-JP" altLang="en-US" dirty="0" smtClean="0"/>
              <a:t>パルスが衝突した時，</a:t>
            </a:r>
            <a:r>
              <a:rPr lang="en-US" altLang="ja-JP" dirty="0" smtClean="0"/>
              <a:t>SOA</a:t>
            </a:r>
            <a:r>
              <a:rPr lang="ja-JP" altLang="en-US" dirty="0" err="1" smtClean="0"/>
              <a:t>は超</a:t>
            </a:r>
            <a:r>
              <a:rPr lang="ja-JP" altLang="en-US" dirty="0" smtClean="0"/>
              <a:t>高速なゲートになる．</a:t>
            </a:r>
            <a:endParaRPr lang="en-US" altLang="ja-JP" dirty="0" smtClean="0"/>
          </a:p>
          <a:p>
            <a:r>
              <a:rPr kumimoji="1" lang="ja-JP" altLang="en-US" dirty="0" smtClean="0"/>
              <a:t>非線形光学効果によって時間遅れ，すなわちパルス間隔が測定できる．</a:t>
            </a:r>
            <a:endParaRPr kumimoji="1" lang="en-US" altLang="ja-JP"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575" t="26613" r="9545" b="50403"/>
          <a:stretch/>
        </p:blipFill>
        <p:spPr bwMode="auto">
          <a:xfrm>
            <a:off x="35024" y="3785848"/>
            <a:ext cx="8892480" cy="2955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2564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90662"/>
            <a:ext cx="8229600" cy="634082"/>
          </a:xfrm>
        </p:spPr>
        <p:txBody>
          <a:bodyPr>
            <a:normAutofit fontScale="90000"/>
          </a:bodyPr>
          <a:lstStyle/>
          <a:p>
            <a:r>
              <a:rPr kumimoji="1" lang="ja-JP" altLang="en-US" dirty="0" smtClean="0"/>
              <a:t>実験装置</a:t>
            </a:r>
            <a:endParaRPr kumimoji="1" lang="ja-JP" altLang="en-US" dirty="0"/>
          </a:p>
        </p:txBody>
      </p:sp>
      <p:grpSp>
        <p:nvGrpSpPr>
          <p:cNvPr id="15" name="グループ化 14"/>
          <p:cNvGrpSpPr/>
          <p:nvPr/>
        </p:nvGrpSpPr>
        <p:grpSpPr>
          <a:xfrm>
            <a:off x="72008" y="1342509"/>
            <a:ext cx="9036496" cy="5254843"/>
            <a:chOff x="72008" y="1340768"/>
            <a:chExt cx="9036496" cy="5254843"/>
          </a:xfrm>
        </p:grpSpPr>
        <p:grpSp>
          <p:nvGrpSpPr>
            <p:cNvPr id="4" name="グループ化 3"/>
            <p:cNvGrpSpPr/>
            <p:nvPr/>
          </p:nvGrpSpPr>
          <p:grpSpPr>
            <a:xfrm>
              <a:off x="72008" y="1340768"/>
              <a:ext cx="9036496" cy="4392488"/>
              <a:chOff x="72008" y="1124744"/>
              <a:chExt cx="9036496" cy="4392488"/>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242" t="24935" r="50000" b="46634"/>
              <a:stretch/>
            </p:blipFill>
            <p:spPr bwMode="auto">
              <a:xfrm>
                <a:off x="72008" y="1691626"/>
                <a:ext cx="9036496" cy="382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3516156" y="1124744"/>
                <a:ext cx="2135964" cy="369332"/>
              </a:xfrm>
              <a:prstGeom prst="rect">
                <a:avLst/>
              </a:prstGeom>
              <a:solidFill>
                <a:schemeClr val="bg1"/>
              </a:solidFill>
            </p:spPr>
            <p:txBody>
              <a:bodyPr wrap="square" rtlCol="0">
                <a:spAutoFit/>
              </a:bodyPr>
              <a:lstStyle/>
              <a:p>
                <a:pPr algn="ctr"/>
                <a:r>
                  <a:rPr kumimoji="1" lang="ja-JP" altLang="en-US" b="1" dirty="0" smtClean="0"/>
                  <a:t>ポンプ光 </a:t>
                </a:r>
                <a:r>
                  <a:rPr kumimoji="1" lang="en-US" altLang="ja-JP" b="1" dirty="0" smtClean="0"/>
                  <a:t>(1532nm)</a:t>
                </a:r>
                <a:endParaRPr kumimoji="1" lang="ja-JP" altLang="en-US" b="1" dirty="0"/>
              </a:p>
            </p:txBody>
          </p:sp>
          <p:sp>
            <p:nvSpPr>
              <p:cNvPr id="5" name="テキスト ボックス 4"/>
              <p:cNvSpPr txBox="1"/>
              <p:nvPr/>
            </p:nvSpPr>
            <p:spPr>
              <a:xfrm>
                <a:off x="3419872" y="3203684"/>
                <a:ext cx="2351988" cy="369332"/>
              </a:xfrm>
              <a:prstGeom prst="rect">
                <a:avLst/>
              </a:prstGeom>
              <a:solidFill>
                <a:schemeClr val="bg1"/>
              </a:solidFill>
            </p:spPr>
            <p:txBody>
              <a:bodyPr wrap="square" rtlCol="0">
                <a:spAutoFit/>
              </a:bodyPr>
              <a:lstStyle/>
              <a:p>
                <a:pPr algn="ctr"/>
                <a:r>
                  <a:rPr lang="ja-JP" altLang="en-US" b="1" dirty="0"/>
                  <a:t>プローブ</a:t>
                </a:r>
                <a:r>
                  <a:rPr kumimoji="1" lang="ja-JP" altLang="en-US" b="1" dirty="0" smtClean="0"/>
                  <a:t>光 </a:t>
                </a:r>
                <a:r>
                  <a:rPr kumimoji="1" lang="en-US" altLang="ja-JP" b="1" dirty="0" smtClean="0"/>
                  <a:t>(1558nm)</a:t>
                </a:r>
                <a:endParaRPr kumimoji="1" lang="ja-JP" altLang="en-US" b="1" dirty="0"/>
              </a:p>
            </p:txBody>
          </p:sp>
        </p:grpSp>
        <p:sp>
          <p:nvSpPr>
            <p:cNvPr id="7" name="テキスト ボックス 6"/>
            <p:cNvSpPr txBox="1"/>
            <p:nvPr/>
          </p:nvSpPr>
          <p:spPr>
            <a:xfrm>
              <a:off x="5384610" y="5949280"/>
              <a:ext cx="2715782" cy="646331"/>
            </a:xfrm>
            <a:prstGeom prst="rect">
              <a:avLst/>
            </a:prstGeom>
            <a:solidFill>
              <a:schemeClr val="bg1"/>
            </a:solidFill>
          </p:spPr>
          <p:txBody>
            <a:bodyPr wrap="square" rtlCol="0">
              <a:spAutoFit/>
            </a:bodyPr>
            <a:lstStyle/>
            <a:p>
              <a:pPr algn="ctr"/>
              <a:r>
                <a:rPr lang="ja-JP" altLang="en-US" b="1" dirty="0"/>
                <a:t>バンド</a:t>
              </a:r>
              <a:r>
                <a:rPr lang="ja-JP" altLang="en-US" b="1" dirty="0" smtClean="0"/>
                <a:t>幅</a:t>
              </a:r>
              <a:r>
                <a:rPr lang="en-US" altLang="ja-JP" b="1" dirty="0" smtClean="0"/>
                <a:t>100MHz</a:t>
              </a:r>
              <a:r>
                <a:rPr lang="ja-JP" altLang="en-US" b="1" dirty="0" smtClean="0"/>
                <a:t>の</a:t>
              </a:r>
              <a:endParaRPr lang="en-US" altLang="ja-JP" b="1" dirty="0" smtClean="0"/>
            </a:p>
            <a:p>
              <a:pPr algn="ctr"/>
              <a:r>
                <a:rPr lang="ja-JP" altLang="en-US" b="1" dirty="0" smtClean="0"/>
                <a:t>光検出器</a:t>
              </a:r>
              <a:endParaRPr kumimoji="1" lang="ja-JP" altLang="en-US" b="1" dirty="0"/>
            </a:p>
          </p:txBody>
        </p:sp>
        <p:cxnSp>
          <p:nvCxnSpPr>
            <p:cNvPr id="8" name="直線矢印コネクタ 7"/>
            <p:cNvCxnSpPr>
              <a:stCxn id="7" idx="0"/>
            </p:cNvCxnSpPr>
            <p:nvPr/>
          </p:nvCxnSpPr>
          <p:spPr bwMode="auto">
            <a:xfrm flipH="1" flipV="1">
              <a:off x="6732240" y="5495477"/>
              <a:ext cx="10261" cy="453803"/>
            </a:xfrm>
            <a:prstGeom prst="straightConnector1">
              <a:avLst/>
            </a:prstGeom>
            <a:noFill/>
            <a:ln w="50800" cap="flat" cmpd="sng" algn="ctr">
              <a:solidFill>
                <a:schemeClr val="tx1"/>
              </a:solidFill>
              <a:prstDash val="solid"/>
              <a:round/>
              <a:headEnd type="none" w="med" len="med"/>
              <a:tailEnd type="arrow"/>
            </a:ln>
            <a:effectLst/>
          </p:spPr>
        </p:cxnSp>
        <p:sp>
          <p:nvSpPr>
            <p:cNvPr id="13" name="テキスト ボックス 12"/>
            <p:cNvSpPr txBox="1"/>
            <p:nvPr/>
          </p:nvSpPr>
          <p:spPr>
            <a:xfrm>
              <a:off x="6876256" y="4211796"/>
              <a:ext cx="1944216" cy="369332"/>
            </a:xfrm>
            <a:prstGeom prst="rect">
              <a:avLst/>
            </a:prstGeom>
            <a:solidFill>
              <a:schemeClr val="bg1"/>
            </a:solidFill>
          </p:spPr>
          <p:txBody>
            <a:bodyPr wrap="square" rtlCol="0">
              <a:spAutoFit/>
            </a:bodyPr>
            <a:lstStyle/>
            <a:p>
              <a:pPr algn="ctr"/>
              <a:r>
                <a:rPr kumimoji="1" lang="ja-JP" altLang="en-US" b="1" dirty="0" smtClean="0"/>
                <a:t>光学フィルター</a:t>
              </a:r>
              <a:endParaRPr kumimoji="1" lang="ja-JP" altLang="en-US" b="1" dirty="0"/>
            </a:p>
          </p:txBody>
        </p:sp>
        <p:cxnSp>
          <p:nvCxnSpPr>
            <p:cNvPr id="14" name="直線矢印コネクタ 13"/>
            <p:cNvCxnSpPr/>
            <p:nvPr/>
          </p:nvCxnSpPr>
          <p:spPr bwMode="auto">
            <a:xfrm flipH="1">
              <a:off x="8100392" y="4581128"/>
              <a:ext cx="1" cy="344023"/>
            </a:xfrm>
            <a:prstGeom prst="straightConnector1">
              <a:avLst/>
            </a:prstGeom>
            <a:noFill/>
            <a:ln w="508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173723130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46646"/>
            <a:ext cx="8229600" cy="850106"/>
          </a:xfrm>
        </p:spPr>
        <p:txBody>
          <a:bodyPr>
            <a:normAutofit fontScale="90000"/>
          </a:bodyPr>
          <a:lstStyle/>
          <a:p>
            <a:r>
              <a:rPr kumimoji="1" lang="en-US" altLang="ja-JP" dirty="0" smtClean="0"/>
              <a:t>SOA</a:t>
            </a:r>
            <a:r>
              <a:rPr lang="ja-JP" altLang="en-US" dirty="0" smtClean="0"/>
              <a:t>通過後に測定されたパルス列</a:t>
            </a:r>
            <a:endParaRPr kumimoji="1" lang="ja-JP" alt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050" t="26203" r="50000" b="31874"/>
          <a:stretch/>
        </p:blipFill>
        <p:spPr bwMode="auto">
          <a:xfrm>
            <a:off x="251520" y="1218403"/>
            <a:ext cx="8892480" cy="552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83059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8654"/>
            <a:ext cx="8435280" cy="778098"/>
          </a:xfrm>
        </p:spPr>
        <p:txBody>
          <a:bodyPr>
            <a:normAutofit/>
          </a:bodyPr>
          <a:lstStyle/>
          <a:p>
            <a:r>
              <a:rPr kumimoji="1" lang="ja-JP" altLang="en-US" dirty="0" smtClean="0"/>
              <a:t>距離計測結果</a:t>
            </a:r>
            <a:endParaRPr kumimoji="1" lang="ja-JP" altLang="en-US" dirty="0"/>
          </a:p>
        </p:txBody>
      </p:sp>
      <p:grpSp>
        <p:nvGrpSpPr>
          <p:cNvPr id="7" name="グループ化 6"/>
          <p:cNvGrpSpPr/>
          <p:nvPr/>
        </p:nvGrpSpPr>
        <p:grpSpPr>
          <a:xfrm>
            <a:off x="683568" y="1327730"/>
            <a:ext cx="7416824" cy="5489571"/>
            <a:chOff x="683568" y="1327730"/>
            <a:chExt cx="7416824" cy="5489571"/>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790" t="16935" r="14419" b="43846"/>
            <a:stretch/>
          </p:blipFill>
          <p:spPr bwMode="auto">
            <a:xfrm>
              <a:off x="683568" y="1327730"/>
              <a:ext cx="7416824" cy="548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786520" y="4437112"/>
              <a:ext cx="1233752" cy="369332"/>
            </a:xfrm>
            <a:prstGeom prst="rect">
              <a:avLst/>
            </a:prstGeom>
            <a:solidFill>
              <a:schemeClr val="bg1"/>
            </a:solidFill>
          </p:spPr>
          <p:txBody>
            <a:bodyPr wrap="square" rtlCol="0">
              <a:spAutoFit/>
            </a:bodyPr>
            <a:lstStyle/>
            <a:p>
              <a:pPr algn="ctr"/>
              <a:r>
                <a:rPr kumimoji="1" lang="ja-JP" altLang="en-US" b="1" dirty="0" smtClean="0"/>
                <a:t>標準偏差</a:t>
              </a:r>
              <a:endParaRPr kumimoji="1" lang="ja-JP" altLang="en-US" b="1" dirty="0"/>
            </a:p>
          </p:txBody>
        </p:sp>
        <p:cxnSp>
          <p:nvCxnSpPr>
            <p:cNvPr id="5" name="直線矢印コネクタ 4"/>
            <p:cNvCxnSpPr/>
            <p:nvPr/>
          </p:nvCxnSpPr>
          <p:spPr bwMode="auto">
            <a:xfrm flipH="1" flipV="1">
              <a:off x="5724128" y="4072516"/>
              <a:ext cx="463244" cy="314344"/>
            </a:xfrm>
            <a:prstGeom prst="straightConnector1">
              <a:avLst/>
            </a:prstGeom>
            <a:noFill/>
            <a:ln w="508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20173217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0688"/>
            <a:ext cx="8229600" cy="2016224"/>
          </a:xfrm>
        </p:spPr>
        <p:txBody>
          <a:bodyPr>
            <a:normAutofit fontScale="90000"/>
          </a:bodyPr>
          <a:lstStyle/>
          <a:p>
            <a:r>
              <a:rPr lang="en-US" altLang="ja-JP" dirty="0"/>
              <a:t>Adaptive Dual-Comb Spectroscopy with</a:t>
            </a:r>
            <a:br>
              <a:rPr lang="en-US" altLang="ja-JP" dirty="0"/>
            </a:br>
            <a:r>
              <a:rPr lang="en-US" altLang="ja-JP" dirty="0"/>
              <a:t>Free-Running Lasers</a:t>
            </a:r>
            <a:endParaRPr kumimoji="1" lang="ja-JP" altLang="en-US" dirty="0"/>
          </a:p>
        </p:txBody>
      </p:sp>
      <p:sp>
        <p:nvSpPr>
          <p:cNvPr id="4" name="正方形/長方形 3"/>
          <p:cNvSpPr/>
          <p:nvPr/>
        </p:nvSpPr>
        <p:spPr>
          <a:xfrm>
            <a:off x="251520" y="3137206"/>
            <a:ext cx="8640960" cy="3046988"/>
          </a:xfrm>
          <a:prstGeom prst="rect">
            <a:avLst/>
          </a:prstGeom>
        </p:spPr>
        <p:txBody>
          <a:bodyPr wrap="square">
            <a:spAutoFit/>
          </a:bodyPr>
          <a:lstStyle/>
          <a:p>
            <a:pPr algn="ctr"/>
            <a:r>
              <a:rPr lang="en-US" altLang="ja-JP" sz="2400" dirty="0" err="1"/>
              <a:t>Takuro</a:t>
            </a:r>
            <a:r>
              <a:rPr lang="en-US" altLang="ja-JP" sz="2400" dirty="0"/>
              <a:t> </a:t>
            </a:r>
            <a:r>
              <a:rPr lang="en-US" altLang="ja-JP" sz="2400" dirty="0" err="1" smtClean="0"/>
              <a:t>Ideguchi</a:t>
            </a:r>
            <a:r>
              <a:rPr lang="en-US" altLang="ja-JP" sz="2400" dirty="0" smtClean="0"/>
              <a:t>, </a:t>
            </a:r>
            <a:r>
              <a:rPr lang="en-US" altLang="ja-JP" sz="2400" dirty="0"/>
              <a:t>Antonin </a:t>
            </a:r>
            <a:r>
              <a:rPr lang="en-US" altLang="ja-JP" sz="2400" dirty="0" smtClean="0"/>
              <a:t>Poisson, </a:t>
            </a:r>
            <a:r>
              <a:rPr lang="en-US" altLang="ja-JP" sz="2400" dirty="0"/>
              <a:t>Guy </a:t>
            </a:r>
            <a:r>
              <a:rPr lang="en-US" altLang="ja-JP" sz="2400" dirty="0" err="1" smtClean="0"/>
              <a:t>Guelachvili</a:t>
            </a:r>
            <a:r>
              <a:rPr lang="en-US" altLang="ja-JP" sz="2400" dirty="0" smtClean="0"/>
              <a:t>, </a:t>
            </a:r>
            <a:r>
              <a:rPr lang="en-US" altLang="ja-JP" sz="2400" dirty="0"/>
              <a:t>Nathalie </a:t>
            </a:r>
            <a:r>
              <a:rPr lang="en-US" altLang="ja-JP" sz="2400" dirty="0" err="1" smtClean="0"/>
              <a:t>Picqué</a:t>
            </a:r>
            <a:r>
              <a:rPr lang="en-US" altLang="ja-JP" sz="2400" dirty="0" smtClean="0"/>
              <a:t> and </a:t>
            </a:r>
            <a:r>
              <a:rPr lang="en-US" altLang="ja-JP" sz="2400" dirty="0"/>
              <a:t>Theodor W. </a:t>
            </a:r>
            <a:r>
              <a:rPr lang="en-US" altLang="ja-JP" sz="2400" dirty="0" err="1" smtClean="0"/>
              <a:t>Hänsch</a:t>
            </a:r>
            <a:r>
              <a:rPr lang="de-DE" altLang="ja-JP" sz="2400" dirty="0" smtClean="0"/>
              <a:t>. </a:t>
            </a:r>
          </a:p>
          <a:p>
            <a:pPr algn="ctr"/>
            <a:r>
              <a:rPr lang="de-DE" altLang="ja-JP" sz="2400" dirty="0" smtClean="0"/>
              <a:t>Max </a:t>
            </a:r>
            <a:r>
              <a:rPr lang="de-DE" altLang="ja-JP" sz="2400" dirty="0"/>
              <a:t>Planck Institut für Quantenoptik, Hans-Kopfermann-Str. 1, 85748 Garching, Germany</a:t>
            </a:r>
          </a:p>
          <a:p>
            <a:pPr algn="ctr"/>
            <a:r>
              <a:rPr lang="fr-FR" altLang="ja-JP" sz="2400" dirty="0" smtClean="0"/>
              <a:t>Institut </a:t>
            </a:r>
            <a:r>
              <a:rPr lang="fr-FR" altLang="ja-JP" sz="2400" dirty="0"/>
              <a:t>des Sciences Moléculaires d’Orsay, CNRS, Bâtiment 350, Université Paris-Sud, 91405 Orsay, France</a:t>
            </a:r>
          </a:p>
          <a:p>
            <a:pPr algn="ctr"/>
            <a:r>
              <a:rPr lang="de-DE" altLang="ja-JP" sz="2400" dirty="0" smtClean="0"/>
              <a:t>Ludwig-Maximilians-Universität </a:t>
            </a:r>
            <a:r>
              <a:rPr lang="de-DE" altLang="ja-JP" sz="2400" dirty="0"/>
              <a:t>München, Fakultät für Physik, Schellingstrasse 4/III, 80799 München, Germany</a:t>
            </a:r>
            <a:endParaRPr lang="ja-JP" altLang="en-US" sz="2400" dirty="0"/>
          </a:p>
        </p:txBody>
      </p:sp>
    </p:spTree>
    <p:extLst>
      <p:ext uri="{BB962C8B-B14F-4D97-AF65-F5344CB8AC3E}">
        <p14:creationId xmlns:p14="http://schemas.microsoft.com/office/powerpoint/2010/main" val="404151211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a:spLocks noGrp="1"/>
          </p:cNvSpPr>
          <p:nvPr>
            <p:ph type="title"/>
          </p:nvPr>
        </p:nvSpPr>
        <p:spPr>
          <a:xfrm>
            <a:off x="457200" y="490662"/>
            <a:ext cx="8229600" cy="706090"/>
          </a:xfrm>
        </p:spPr>
        <p:txBody>
          <a:bodyPr>
            <a:normAutofit fontScale="90000"/>
          </a:bodyPr>
          <a:lstStyle/>
          <a:p>
            <a:r>
              <a:rPr kumimoji="1" lang="ja-JP" altLang="en-US" dirty="0" smtClean="0"/>
              <a:t>研究背景</a:t>
            </a:r>
            <a:endParaRPr kumimoji="1" lang="ja-JP" altLang="en-US" dirty="0"/>
          </a:p>
        </p:txBody>
      </p:sp>
      <p:grpSp>
        <p:nvGrpSpPr>
          <p:cNvPr id="2" name="グループ化 1"/>
          <p:cNvGrpSpPr/>
          <p:nvPr/>
        </p:nvGrpSpPr>
        <p:grpSpPr>
          <a:xfrm>
            <a:off x="179512" y="1424562"/>
            <a:ext cx="8964488" cy="1500382"/>
            <a:chOff x="179512" y="1196752"/>
            <a:chExt cx="8964488" cy="1500382"/>
          </a:xfrm>
        </p:grpSpPr>
        <p:sp>
          <p:nvSpPr>
            <p:cNvPr id="47" name="テキスト ボックス 46"/>
            <p:cNvSpPr txBox="1"/>
            <p:nvPr/>
          </p:nvSpPr>
          <p:spPr>
            <a:xfrm>
              <a:off x="930502" y="1561256"/>
              <a:ext cx="8213498" cy="461665"/>
            </a:xfrm>
            <a:prstGeom prst="rect">
              <a:avLst/>
            </a:prstGeom>
            <a:noFill/>
            <a:ln>
              <a:noFill/>
            </a:ln>
          </p:spPr>
          <p:txBody>
            <a:bodyPr wrap="square" rtlCol="0">
              <a:spAutoFit/>
            </a:bodyPr>
            <a:lstStyle/>
            <a:p>
              <a:pPr algn="ctr"/>
              <a:r>
                <a:rPr kumimoji="1" lang="en-US" altLang="ja-JP" sz="2400" dirty="0" smtClean="0"/>
                <a:t>2</a:t>
              </a:r>
              <a:r>
                <a:rPr kumimoji="1" lang="ja-JP" altLang="en-US" sz="2400" dirty="0" smtClean="0"/>
                <a:t>台の狭線幅の</a:t>
              </a:r>
              <a:r>
                <a:rPr kumimoji="1" lang="en-US" altLang="ja-JP" sz="2400" dirty="0" smtClean="0"/>
                <a:t>CW</a:t>
              </a:r>
              <a:r>
                <a:rPr kumimoji="1" lang="ja-JP" altLang="en-US" sz="2400" dirty="0" smtClean="0"/>
                <a:t>レーザーによって安定化させていた</a:t>
              </a:r>
              <a:endParaRPr kumimoji="1" lang="ja-JP" altLang="en-US" sz="2400" dirty="0"/>
            </a:p>
          </p:txBody>
        </p:sp>
        <p:sp>
          <p:nvSpPr>
            <p:cNvPr id="48" name="テキスト ボックス 47"/>
            <p:cNvSpPr txBox="1"/>
            <p:nvPr/>
          </p:nvSpPr>
          <p:spPr>
            <a:xfrm>
              <a:off x="2167089" y="2235469"/>
              <a:ext cx="5313877" cy="461665"/>
            </a:xfrm>
            <a:prstGeom prst="rect">
              <a:avLst/>
            </a:prstGeom>
            <a:noFill/>
          </p:spPr>
          <p:txBody>
            <a:bodyPr wrap="square" rtlCol="0">
              <a:spAutoFit/>
            </a:bodyPr>
            <a:lstStyle/>
            <a:p>
              <a:pPr algn="ctr"/>
              <a:r>
                <a:rPr kumimoji="1" lang="en-US" altLang="ja-JP" sz="2400" dirty="0" smtClean="0"/>
                <a:t>1Hz</a:t>
              </a:r>
              <a:r>
                <a:rPr lang="ja-JP" altLang="en-US" sz="2400" dirty="0"/>
                <a:t>程の</a:t>
              </a:r>
              <a:r>
                <a:rPr kumimoji="1" lang="ja-JP" altLang="en-US" sz="2400" dirty="0" smtClean="0"/>
                <a:t>狭線幅</a:t>
              </a:r>
              <a:r>
                <a:rPr kumimoji="1" lang="en-US" altLang="ja-JP" sz="2400" dirty="0" smtClean="0"/>
                <a:t>CW</a:t>
              </a:r>
              <a:r>
                <a:rPr kumimoji="1" lang="ja-JP" altLang="en-US" sz="2400" dirty="0" smtClean="0"/>
                <a:t>レーザーが必要</a:t>
              </a:r>
              <a:endParaRPr kumimoji="1" lang="ja-JP" altLang="en-US" sz="2400" dirty="0"/>
            </a:p>
          </p:txBody>
        </p:sp>
        <p:sp>
          <p:nvSpPr>
            <p:cNvPr id="50" name="テキスト ボックス 49"/>
            <p:cNvSpPr txBox="1"/>
            <p:nvPr/>
          </p:nvSpPr>
          <p:spPr>
            <a:xfrm>
              <a:off x="179512" y="1196752"/>
              <a:ext cx="2105891" cy="461665"/>
            </a:xfrm>
            <a:prstGeom prst="rect">
              <a:avLst/>
            </a:prstGeom>
            <a:noFill/>
          </p:spPr>
          <p:txBody>
            <a:bodyPr wrap="square" rtlCol="0">
              <a:spAutoFit/>
            </a:bodyPr>
            <a:lstStyle/>
            <a:p>
              <a:pPr algn="ctr"/>
              <a:r>
                <a:rPr kumimoji="1" lang="ja-JP" altLang="en-US" sz="2400" dirty="0" smtClean="0"/>
                <a:t>従来</a:t>
              </a:r>
              <a:r>
                <a:rPr lang="ja-JP" altLang="en-US" sz="2400" dirty="0" smtClean="0"/>
                <a:t>は</a:t>
              </a:r>
              <a:r>
                <a:rPr lang="en-US" altLang="ja-JP" sz="2400" dirty="0" smtClean="0"/>
                <a:t>…</a:t>
              </a:r>
              <a:endParaRPr kumimoji="1" lang="ja-JP" altLang="en-US" sz="2400" dirty="0"/>
            </a:p>
          </p:txBody>
        </p:sp>
        <p:sp>
          <p:nvSpPr>
            <p:cNvPr id="13" name="下矢印 12"/>
            <p:cNvSpPr/>
            <p:nvPr/>
          </p:nvSpPr>
          <p:spPr>
            <a:xfrm rot="16200000">
              <a:off x="1312679" y="1946154"/>
              <a:ext cx="493847" cy="10081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76542"/>
            <a:ext cx="8563743" cy="2804786"/>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82365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90662"/>
            <a:ext cx="8229600" cy="706090"/>
          </a:xfrm>
        </p:spPr>
        <p:txBody>
          <a:bodyPr>
            <a:normAutofit fontScale="90000"/>
          </a:bodyPr>
          <a:lstStyle/>
          <a:p>
            <a:r>
              <a:rPr kumimoji="1" lang="ja-JP" altLang="en-US" dirty="0" smtClean="0"/>
              <a:t>実験セットアップ</a:t>
            </a:r>
            <a:endParaRPr kumimoji="1" lang="ja-JP" alt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69" y="1556792"/>
            <a:ext cx="905963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グループ化 19"/>
          <p:cNvGrpSpPr/>
          <p:nvPr/>
        </p:nvGrpSpPr>
        <p:grpSpPr>
          <a:xfrm>
            <a:off x="7740352" y="1918573"/>
            <a:ext cx="1368152" cy="1006371"/>
            <a:chOff x="7740352" y="1918573"/>
            <a:chExt cx="1368152" cy="1006371"/>
          </a:xfrm>
        </p:grpSpPr>
        <p:cxnSp>
          <p:nvCxnSpPr>
            <p:cNvPr id="13" name="直線矢印コネクタ 12"/>
            <p:cNvCxnSpPr/>
            <p:nvPr/>
          </p:nvCxnSpPr>
          <p:spPr bwMode="auto">
            <a:xfrm flipH="1">
              <a:off x="7884368" y="2564904"/>
              <a:ext cx="432048" cy="360040"/>
            </a:xfrm>
            <a:prstGeom prst="straightConnector1">
              <a:avLst/>
            </a:prstGeom>
            <a:noFill/>
            <a:ln w="38100" cap="flat" cmpd="sng" algn="ctr">
              <a:solidFill>
                <a:schemeClr val="tx1"/>
              </a:solidFill>
              <a:prstDash val="solid"/>
              <a:round/>
              <a:headEnd type="none" w="med" len="med"/>
              <a:tailEnd type="arrow"/>
            </a:ln>
            <a:effectLst/>
          </p:spPr>
        </p:cxnSp>
        <p:sp>
          <p:nvSpPr>
            <p:cNvPr id="15" name="テキスト ボックス 14"/>
            <p:cNvSpPr txBox="1"/>
            <p:nvPr/>
          </p:nvSpPr>
          <p:spPr>
            <a:xfrm>
              <a:off x="7740352" y="1918573"/>
              <a:ext cx="1368152" cy="646331"/>
            </a:xfrm>
            <a:prstGeom prst="rect">
              <a:avLst/>
            </a:prstGeom>
            <a:noFill/>
          </p:spPr>
          <p:txBody>
            <a:bodyPr wrap="square" rtlCol="0">
              <a:spAutoFit/>
            </a:bodyPr>
            <a:lstStyle/>
            <a:p>
              <a:r>
                <a:rPr lang="ja-JP" altLang="en-US" b="1" dirty="0"/>
                <a:t>ミラー信号</a:t>
              </a:r>
              <a:r>
                <a:rPr lang="ja-JP" altLang="en-US" b="1" dirty="0" smtClean="0"/>
                <a:t>をカット</a:t>
              </a:r>
              <a:endParaRPr kumimoji="1" lang="ja-JP" altLang="en-US" b="1" dirty="0"/>
            </a:p>
          </p:txBody>
        </p:sp>
      </p:grpSp>
      <p:grpSp>
        <p:nvGrpSpPr>
          <p:cNvPr id="18" name="グループ化 17"/>
          <p:cNvGrpSpPr/>
          <p:nvPr/>
        </p:nvGrpSpPr>
        <p:grpSpPr>
          <a:xfrm>
            <a:off x="5940152" y="2998693"/>
            <a:ext cx="1664568" cy="646331"/>
            <a:chOff x="5940152" y="2998693"/>
            <a:chExt cx="1664568" cy="646331"/>
          </a:xfrm>
        </p:grpSpPr>
        <p:cxnSp>
          <p:nvCxnSpPr>
            <p:cNvPr id="19" name="直線矢印コネクタ 18"/>
            <p:cNvCxnSpPr/>
            <p:nvPr/>
          </p:nvCxnSpPr>
          <p:spPr bwMode="auto">
            <a:xfrm>
              <a:off x="7308304" y="3519010"/>
              <a:ext cx="296416" cy="90010"/>
            </a:xfrm>
            <a:prstGeom prst="straightConnector1">
              <a:avLst/>
            </a:prstGeom>
            <a:noFill/>
            <a:ln w="38100" cap="flat" cmpd="sng" algn="ctr">
              <a:solidFill>
                <a:schemeClr val="tx1"/>
              </a:solidFill>
              <a:prstDash val="solid"/>
              <a:round/>
              <a:headEnd type="none" w="med" len="med"/>
              <a:tailEnd type="arrow"/>
            </a:ln>
            <a:effectLst/>
          </p:spPr>
        </p:cxnSp>
        <p:sp>
          <p:nvSpPr>
            <p:cNvPr id="22" name="テキスト ボックス 21"/>
            <p:cNvSpPr txBox="1"/>
            <p:nvPr/>
          </p:nvSpPr>
          <p:spPr>
            <a:xfrm>
              <a:off x="5940152" y="2998693"/>
              <a:ext cx="1440160" cy="646331"/>
            </a:xfrm>
            <a:prstGeom prst="rect">
              <a:avLst/>
            </a:prstGeom>
            <a:noFill/>
          </p:spPr>
          <p:txBody>
            <a:bodyPr wrap="square" rtlCol="0">
              <a:spAutoFit/>
            </a:bodyPr>
            <a:lstStyle/>
            <a:p>
              <a:r>
                <a:rPr lang="en-US" altLang="ja-JP" b="1" dirty="0" smtClean="0"/>
                <a:t>CEO</a:t>
              </a:r>
              <a:r>
                <a:rPr lang="ja-JP" altLang="en-US" b="1" dirty="0" smtClean="0"/>
                <a:t>の成分を除去</a:t>
              </a:r>
              <a:endParaRPr kumimoji="1" lang="ja-JP" altLang="en-US" b="1" dirty="0"/>
            </a:p>
          </p:txBody>
        </p:sp>
      </p:grpSp>
    </p:spTree>
    <p:extLst>
      <p:ext uri="{BB962C8B-B14F-4D97-AF65-F5344CB8AC3E}">
        <p14:creationId xmlns:p14="http://schemas.microsoft.com/office/powerpoint/2010/main" val="3565394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211960" y="692696"/>
                <a:ext cx="4896544" cy="3528392"/>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a:rPr>
                          </m:ctrlPr>
                        </m:sSubPr>
                        <m:e>
                          <m:r>
                            <a:rPr kumimoji="1" lang="en-US" altLang="ja-JP" sz="2400" b="0" i="1" smtClean="0">
                              <a:latin typeface="Cambria Math"/>
                            </a:rPr>
                            <m:t>𝑓</m:t>
                          </m:r>
                        </m:e>
                        <m:sub>
                          <m:r>
                            <a:rPr kumimoji="1" lang="en-US" altLang="ja-JP" sz="2400" b="0" i="1" smtClean="0">
                              <a:latin typeface="Cambria Math"/>
                            </a:rPr>
                            <m:t>𝑏</m:t>
                          </m:r>
                          <m:r>
                            <a:rPr kumimoji="1" lang="en-US" altLang="ja-JP" sz="2400" b="0" i="1" smtClean="0">
                              <a:latin typeface="Cambria Math"/>
                            </a:rPr>
                            <m:t>1</m:t>
                          </m:r>
                        </m:sub>
                      </m:sSub>
                      <m:r>
                        <a:rPr kumimoji="1" lang="en-US" altLang="ja-JP" sz="2400" i="1" smtClean="0">
                          <a:latin typeface="Cambria Math"/>
                          <a:ea typeface="Cambria Math"/>
                        </a:rPr>
                        <m:t>=</m:t>
                      </m:r>
                      <m:sSub>
                        <m:sSubPr>
                          <m:ctrlPr>
                            <a:rPr kumimoji="1" lang="en-US" altLang="ja-JP" sz="2400" i="1" smtClean="0">
                              <a:latin typeface="Cambria Math"/>
                              <a:ea typeface="Cambria Math"/>
                            </a:rPr>
                          </m:ctrlPr>
                        </m:sSubPr>
                        <m:e>
                          <m:r>
                            <a:rPr kumimoji="1" lang="en-US" altLang="ja-JP" sz="2400" b="0" i="1" smtClean="0">
                              <a:latin typeface="Cambria Math"/>
                              <a:ea typeface="Cambria Math"/>
                            </a:rPr>
                            <m:t>𝑓</m:t>
                          </m:r>
                        </m:e>
                        <m:sub>
                          <m:r>
                            <a:rPr kumimoji="1" lang="en-US" altLang="ja-JP" sz="2400" b="0" i="1" smtClean="0">
                              <a:latin typeface="Cambria Math"/>
                              <a:ea typeface="Cambria Math"/>
                            </a:rPr>
                            <m:t>𝐶𝐸𝑂</m:t>
                          </m:r>
                          <m:r>
                            <a:rPr kumimoji="1" lang="en-US" altLang="ja-JP" sz="2400" b="0" i="1" smtClean="0">
                              <a:latin typeface="Cambria Math"/>
                              <a:ea typeface="Cambria Math"/>
                            </a:rPr>
                            <m:t>1</m:t>
                          </m:r>
                        </m:sub>
                      </m:sSub>
                      <m:r>
                        <a:rPr kumimoji="1" lang="en-US" altLang="ja-JP" sz="2400" b="0" i="1" smtClean="0">
                          <a:latin typeface="Cambria Math"/>
                          <a:ea typeface="Cambria Math"/>
                        </a:rPr>
                        <m:t>+</m:t>
                      </m:r>
                      <m:sSub>
                        <m:sSubPr>
                          <m:ctrlPr>
                            <a:rPr kumimoji="1" lang="en-US" altLang="ja-JP" sz="2400" b="0" i="1" smtClean="0">
                              <a:latin typeface="Cambria Math"/>
                              <a:ea typeface="Cambria Math"/>
                            </a:rPr>
                          </m:ctrlPr>
                        </m:sSubPr>
                        <m:e>
                          <m:sSub>
                            <m:sSubPr>
                              <m:ctrlPr>
                                <a:rPr kumimoji="1" lang="en-US" altLang="ja-JP" sz="2400" b="0" i="1" smtClean="0">
                                  <a:latin typeface="Cambria Math"/>
                                  <a:ea typeface="Cambria Math"/>
                                </a:rPr>
                              </m:ctrlPr>
                            </m:sSubPr>
                            <m:e>
                              <m:r>
                                <a:rPr kumimoji="1" lang="en-US" altLang="ja-JP" sz="2400" b="0" i="1" smtClean="0">
                                  <a:latin typeface="Cambria Math"/>
                                  <a:ea typeface="Cambria Math"/>
                                </a:rPr>
                                <m:t>𝑚</m:t>
                              </m:r>
                            </m:e>
                            <m:sub>
                              <m:r>
                                <a:rPr kumimoji="1" lang="en-US" altLang="ja-JP" sz="2400" b="0" i="1" smtClean="0">
                                  <a:latin typeface="Cambria Math"/>
                                  <a:ea typeface="Cambria Math"/>
                                </a:rPr>
                                <m:t>1</m:t>
                              </m:r>
                            </m:sub>
                          </m:sSub>
                          <m:r>
                            <a:rPr kumimoji="1" lang="en-US" altLang="ja-JP" sz="2400" b="0" i="1" smtClean="0">
                              <a:latin typeface="Cambria Math"/>
                              <a:ea typeface="Cambria Math"/>
                            </a:rPr>
                            <m:t>𝑓</m:t>
                          </m:r>
                        </m:e>
                        <m:sub>
                          <m:r>
                            <a:rPr kumimoji="1" lang="en-US" altLang="ja-JP" sz="2400" b="0" i="1" smtClean="0">
                              <a:latin typeface="Cambria Math"/>
                              <a:ea typeface="Cambria Math"/>
                            </a:rPr>
                            <m:t>𝑟𝑒𝑝</m:t>
                          </m:r>
                          <m:r>
                            <a:rPr kumimoji="1" lang="en-US" altLang="ja-JP" sz="2400" b="0" i="1" smtClean="0">
                              <a:latin typeface="Cambria Math"/>
                              <a:ea typeface="Cambria Math"/>
                            </a:rPr>
                            <m:t>1</m:t>
                          </m:r>
                        </m:sub>
                      </m:sSub>
                      <m:r>
                        <a:rPr kumimoji="1" lang="en-US" altLang="ja-JP" sz="2400" b="0" i="1" smtClean="0">
                          <a:latin typeface="Cambria Math"/>
                          <a:ea typeface="Cambria Math"/>
                        </a:rPr>
                        <m:t>−</m:t>
                      </m:r>
                      <m:sSub>
                        <m:sSubPr>
                          <m:ctrlPr>
                            <a:rPr kumimoji="1" lang="en-US" altLang="ja-JP" sz="2400" b="0" i="1" smtClean="0">
                              <a:latin typeface="Cambria Math"/>
                              <a:ea typeface="Cambria Math"/>
                            </a:rPr>
                          </m:ctrlPr>
                        </m:sSubPr>
                        <m:e>
                          <m:r>
                            <a:rPr kumimoji="1" lang="en-US" altLang="ja-JP" sz="2400" b="0" i="1" smtClean="0">
                              <a:latin typeface="Cambria Math"/>
                              <a:ea typeface="Cambria Math"/>
                            </a:rPr>
                            <m:t>𝑓</m:t>
                          </m:r>
                        </m:e>
                        <m:sub>
                          <m:r>
                            <a:rPr kumimoji="1" lang="en-US" altLang="ja-JP" sz="2400" b="0" i="1" smtClean="0">
                              <a:latin typeface="Cambria Math"/>
                              <a:ea typeface="Cambria Math"/>
                            </a:rPr>
                            <m:t>𝐶𝑊</m:t>
                          </m:r>
                          <m:r>
                            <a:rPr kumimoji="1" lang="en-US" altLang="ja-JP" sz="2400" b="0" i="1" smtClean="0">
                              <a:latin typeface="Cambria Math"/>
                              <a:ea typeface="Cambria Math"/>
                            </a:rPr>
                            <m:t>1</m:t>
                          </m:r>
                        </m:sub>
                      </m:sSub>
                    </m:oMath>
                  </m:oMathPara>
                </a14:m>
                <a:endParaRPr kumimoji="1" lang="en-US" altLang="ja-JP" sz="2400" b="0" dirty="0" smtClean="0">
                  <a:ea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altLang="ja-JP" sz="2400" i="1">
                              <a:latin typeface="Cambria Math"/>
                            </a:rPr>
                          </m:ctrlPr>
                        </m:sSubPr>
                        <m:e>
                          <m:r>
                            <a:rPr lang="en-US" altLang="ja-JP" sz="2400" i="1">
                              <a:latin typeface="Cambria Math"/>
                            </a:rPr>
                            <m:t>𝑓</m:t>
                          </m:r>
                        </m:e>
                        <m:sub>
                          <m:r>
                            <a:rPr lang="en-US" altLang="ja-JP" sz="2400" i="1">
                              <a:latin typeface="Cambria Math"/>
                            </a:rPr>
                            <m:t>𝑏</m:t>
                          </m:r>
                          <m:r>
                            <a:rPr lang="en-US" altLang="ja-JP" sz="2400" b="0" i="1" smtClean="0">
                              <a:latin typeface="Cambria Math"/>
                            </a:rPr>
                            <m:t>2</m:t>
                          </m:r>
                        </m:sub>
                      </m:sSub>
                      <m:r>
                        <a:rPr lang="en-US" altLang="ja-JP" sz="2400" i="1">
                          <a:latin typeface="Cambria Math"/>
                          <a:ea typeface="Cambria Math"/>
                        </a:rPr>
                        <m:t>=</m:t>
                      </m:r>
                      <m:sSub>
                        <m:sSubPr>
                          <m:ctrlPr>
                            <a:rPr lang="en-US" altLang="ja-JP" sz="2400" i="1">
                              <a:latin typeface="Cambria Math"/>
                              <a:ea typeface="Cambria Math"/>
                            </a:rPr>
                          </m:ctrlPr>
                        </m:sSubPr>
                        <m:e>
                          <m:r>
                            <a:rPr lang="en-US" altLang="ja-JP" sz="2400" i="1">
                              <a:latin typeface="Cambria Math"/>
                              <a:ea typeface="Cambria Math"/>
                            </a:rPr>
                            <m:t>𝑓</m:t>
                          </m:r>
                        </m:e>
                        <m:sub>
                          <m:r>
                            <a:rPr lang="en-US" altLang="ja-JP" sz="2400" i="1">
                              <a:latin typeface="Cambria Math"/>
                              <a:ea typeface="Cambria Math"/>
                            </a:rPr>
                            <m:t>𝐶𝐸𝑂</m:t>
                          </m:r>
                          <m:r>
                            <a:rPr lang="en-US" altLang="ja-JP" sz="2400" b="0" i="1" smtClean="0">
                              <a:latin typeface="Cambria Math"/>
                              <a:ea typeface="Cambria Math"/>
                            </a:rPr>
                            <m:t>2</m:t>
                          </m:r>
                        </m:sub>
                      </m:sSub>
                      <m:r>
                        <a:rPr lang="en-US" altLang="ja-JP" sz="2400" i="1">
                          <a:latin typeface="Cambria Math"/>
                          <a:ea typeface="Cambria Math"/>
                        </a:rPr>
                        <m:t>+</m:t>
                      </m:r>
                      <m:sSub>
                        <m:sSubPr>
                          <m:ctrlPr>
                            <a:rPr lang="en-US" altLang="ja-JP" sz="2400" i="1">
                              <a:latin typeface="Cambria Math"/>
                              <a:ea typeface="Cambria Math"/>
                            </a:rPr>
                          </m:ctrlPr>
                        </m:sSubPr>
                        <m:e>
                          <m:sSub>
                            <m:sSubPr>
                              <m:ctrlPr>
                                <a:rPr lang="en-US" altLang="ja-JP" sz="2400" i="1">
                                  <a:latin typeface="Cambria Math"/>
                                  <a:ea typeface="Cambria Math"/>
                                </a:rPr>
                              </m:ctrlPr>
                            </m:sSubPr>
                            <m:e>
                              <m:r>
                                <a:rPr lang="en-US" altLang="ja-JP" sz="2400" i="1">
                                  <a:latin typeface="Cambria Math"/>
                                  <a:ea typeface="Cambria Math"/>
                                </a:rPr>
                                <m:t>𝑚</m:t>
                              </m:r>
                            </m:e>
                            <m:sub>
                              <m:r>
                                <a:rPr lang="en-US" altLang="ja-JP" sz="2400" b="0" i="1" smtClean="0">
                                  <a:latin typeface="Cambria Math"/>
                                  <a:ea typeface="Cambria Math"/>
                                </a:rPr>
                                <m:t>2</m:t>
                              </m:r>
                            </m:sub>
                          </m:sSub>
                          <m:r>
                            <a:rPr lang="en-US" altLang="ja-JP" sz="2400" i="1">
                              <a:latin typeface="Cambria Math"/>
                              <a:ea typeface="Cambria Math"/>
                            </a:rPr>
                            <m:t>𝑓</m:t>
                          </m:r>
                        </m:e>
                        <m:sub>
                          <m:r>
                            <a:rPr lang="en-US" altLang="ja-JP" sz="2400" i="1">
                              <a:latin typeface="Cambria Math"/>
                              <a:ea typeface="Cambria Math"/>
                            </a:rPr>
                            <m:t>𝑟𝑒𝑝</m:t>
                          </m:r>
                          <m:r>
                            <a:rPr lang="en-US" altLang="ja-JP" sz="2400" b="0" i="1" smtClean="0">
                              <a:latin typeface="Cambria Math"/>
                              <a:ea typeface="Cambria Math"/>
                            </a:rPr>
                            <m:t>2</m:t>
                          </m:r>
                        </m:sub>
                      </m:sSub>
                      <m:r>
                        <a:rPr lang="en-US" altLang="ja-JP" sz="2400" i="1">
                          <a:latin typeface="Cambria Math"/>
                          <a:ea typeface="Cambria Math"/>
                        </a:rPr>
                        <m:t>−</m:t>
                      </m:r>
                      <m:sSub>
                        <m:sSubPr>
                          <m:ctrlPr>
                            <a:rPr lang="en-US" altLang="ja-JP" sz="2400" i="1">
                              <a:latin typeface="Cambria Math"/>
                              <a:ea typeface="Cambria Math"/>
                            </a:rPr>
                          </m:ctrlPr>
                        </m:sSubPr>
                        <m:e>
                          <m:r>
                            <a:rPr lang="en-US" altLang="ja-JP" sz="2400" i="1">
                              <a:latin typeface="Cambria Math"/>
                              <a:ea typeface="Cambria Math"/>
                            </a:rPr>
                            <m:t>𝑓</m:t>
                          </m:r>
                        </m:e>
                        <m:sub>
                          <m:r>
                            <a:rPr lang="en-US" altLang="ja-JP" sz="2400" i="1">
                              <a:latin typeface="Cambria Math"/>
                              <a:ea typeface="Cambria Math"/>
                            </a:rPr>
                            <m:t>𝐶𝑊</m:t>
                          </m:r>
                          <m:r>
                            <a:rPr lang="en-US" altLang="ja-JP" sz="2400" b="0" i="1" smtClean="0">
                              <a:latin typeface="Cambria Math"/>
                              <a:ea typeface="Cambria Math"/>
                            </a:rPr>
                            <m:t>1</m:t>
                          </m:r>
                        </m:sub>
                      </m:sSub>
                    </m:oMath>
                  </m:oMathPara>
                </a14:m>
                <a:endParaRPr kumimoji="1" lang="en-US" altLang="ja-JP" sz="2400" dirty="0" smtClean="0"/>
              </a:p>
              <a:p>
                <a:pPr marL="0" indent="0">
                  <a:buNone/>
                </a:pPr>
                <a:endParaRPr lang="en-US" altLang="ja-JP" sz="800" i="1" dirty="0">
                  <a:latin typeface="Cambria Math"/>
                </a:endParaRPr>
              </a:p>
              <a:p>
                <a:pPr marL="0" indent="0">
                  <a:buNone/>
                </a:pPr>
                <a14:m>
                  <m:oMathPara xmlns:m="http://schemas.openxmlformats.org/officeDocument/2006/math">
                    <m:oMathParaPr>
                      <m:jc m:val="center"/>
                    </m:oMathParaPr>
                    <m:oMath xmlns:m="http://schemas.openxmlformats.org/officeDocument/2006/math">
                      <m:sSub>
                        <m:sSubPr>
                          <m:ctrlPr>
                            <a:rPr lang="en-US" altLang="ja-JP" sz="2400" i="1">
                              <a:latin typeface="Cambria Math"/>
                            </a:rPr>
                          </m:ctrlPr>
                        </m:sSubPr>
                        <m:e>
                          <m:r>
                            <a:rPr lang="en-US" altLang="ja-JP" sz="2400" i="1">
                              <a:latin typeface="Cambria Math"/>
                            </a:rPr>
                            <m:t>𝑓</m:t>
                          </m:r>
                        </m:e>
                        <m:sub>
                          <m:r>
                            <a:rPr lang="en-US" altLang="ja-JP" sz="2400" b="0" i="1" smtClean="0">
                              <a:latin typeface="Cambria Math"/>
                            </a:rPr>
                            <m:t>𝑎</m:t>
                          </m:r>
                        </m:sub>
                      </m:sSub>
                      <m:sSub>
                        <m:sSubPr>
                          <m:ctrlPr>
                            <a:rPr lang="en-US" altLang="ja-JP" sz="2400" i="1">
                              <a:latin typeface="Cambria Math"/>
                            </a:rPr>
                          </m:ctrlPr>
                        </m:sSubPr>
                        <m:e>
                          <m:r>
                            <a:rPr lang="en-US" altLang="ja-JP" sz="2400" b="0" i="1" smtClean="0">
                              <a:latin typeface="Cambria Math"/>
                            </a:rPr>
                            <m:t>=</m:t>
                          </m:r>
                          <m:r>
                            <a:rPr lang="en-US" altLang="ja-JP" sz="2400" i="1">
                              <a:latin typeface="Cambria Math"/>
                            </a:rPr>
                            <m:t>𝑓</m:t>
                          </m:r>
                        </m:e>
                        <m:sub>
                          <m:r>
                            <a:rPr lang="en-US" altLang="ja-JP" sz="2400" i="1">
                              <a:latin typeface="Cambria Math"/>
                            </a:rPr>
                            <m:t>𝑏</m:t>
                          </m:r>
                          <m:r>
                            <a:rPr lang="en-US" altLang="ja-JP" sz="2400" i="1">
                              <a:latin typeface="Cambria Math"/>
                            </a:rPr>
                            <m:t>1</m:t>
                          </m:r>
                        </m:sub>
                      </m:sSub>
                      <m:r>
                        <a:rPr lang="en-US" altLang="ja-JP" sz="2400" b="0" i="1" smtClean="0">
                          <a:latin typeface="Cambria Math"/>
                        </a:rPr>
                        <m:t>−</m:t>
                      </m:r>
                      <m:sSub>
                        <m:sSubPr>
                          <m:ctrlPr>
                            <a:rPr lang="en-US" altLang="ja-JP" sz="2400" i="1">
                              <a:latin typeface="Cambria Math"/>
                            </a:rPr>
                          </m:ctrlPr>
                        </m:sSubPr>
                        <m:e>
                          <m:r>
                            <a:rPr lang="en-US" altLang="ja-JP" sz="2400" i="1">
                              <a:latin typeface="Cambria Math"/>
                            </a:rPr>
                            <m:t>𝑓</m:t>
                          </m:r>
                        </m:e>
                        <m:sub>
                          <m:r>
                            <a:rPr lang="en-US" altLang="ja-JP" sz="2400" i="1">
                              <a:latin typeface="Cambria Math"/>
                            </a:rPr>
                            <m:t>𝑏</m:t>
                          </m:r>
                          <m:r>
                            <a:rPr lang="en-US" altLang="ja-JP" sz="2400" i="1">
                              <a:latin typeface="Cambria Math"/>
                            </a:rPr>
                            <m:t>2</m:t>
                          </m:r>
                        </m:sub>
                      </m:sSub>
                      <m:r>
                        <a:rPr lang="en-US" altLang="ja-JP" sz="2400" i="1">
                          <a:latin typeface="Cambria Math"/>
                          <a:ea typeface="Cambria Math"/>
                        </a:rPr>
                        <m:t>=</m:t>
                      </m:r>
                      <m:sSub>
                        <m:sSubPr>
                          <m:ctrlPr>
                            <a:rPr lang="en-US" altLang="ja-JP" sz="2400" i="1">
                              <a:latin typeface="Cambria Math"/>
                              <a:ea typeface="Cambria Math"/>
                            </a:rPr>
                          </m:ctrlPr>
                        </m:sSubPr>
                        <m:e>
                          <m:r>
                            <a:rPr lang="en-US" altLang="ja-JP" sz="2400" i="1">
                              <a:latin typeface="Cambria Math"/>
                              <a:ea typeface="Cambria Math"/>
                            </a:rPr>
                            <m:t>𝑓</m:t>
                          </m:r>
                        </m:e>
                        <m:sub>
                          <m:r>
                            <a:rPr lang="en-US" altLang="ja-JP" sz="2400" i="1">
                              <a:latin typeface="Cambria Math"/>
                              <a:ea typeface="Cambria Math"/>
                            </a:rPr>
                            <m:t>𝐶𝐸𝑂</m:t>
                          </m:r>
                          <m:r>
                            <a:rPr lang="en-US" altLang="ja-JP" sz="2400" i="1">
                              <a:latin typeface="Cambria Math"/>
                              <a:ea typeface="Cambria Math"/>
                            </a:rPr>
                            <m:t>1</m:t>
                          </m:r>
                        </m:sub>
                      </m:sSub>
                      <m:r>
                        <a:rPr lang="en-US" altLang="ja-JP" sz="2400" b="0" i="1" smtClean="0">
                          <a:latin typeface="Cambria Math"/>
                          <a:ea typeface="Cambria Math"/>
                        </a:rPr>
                        <m:t>−</m:t>
                      </m:r>
                      <m:sSub>
                        <m:sSubPr>
                          <m:ctrlPr>
                            <a:rPr lang="en-US" altLang="ja-JP" sz="2400" i="1">
                              <a:latin typeface="Cambria Math"/>
                              <a:ea typeface="Cambria Math"/>
                            </a:rPr>
                          </m:ctrlPr>
                        </m:sSubPr>
                        <m:e>
                          <m:r>
                            <a:rPr lang="en-US" altLang="ja-JP" sz="2400" i="1">
                              <a:latin typeface="Cambria Math"/>
                              <a:ea typeface="Cambria Math"/>
                            </a:rPr>
                            <m:t>𝑓</m:t>
                          </m:r>
                        </m:e>
                        <m:sub>
                          <m:r>
                            <a:rPr lang="en-US" altLang="ja-JP" sz="2400" i="1">
                              <a:latin typeface="Cambria Math"/>
                              <a:ea typeface="Cambria Math"/>
                            </a:rPr>
                            <m:t>𝐶𝐸𝑂</m:t>
                          </m:r>
                          <m:r>
                            <a:rPr lang="en-US" altLang="ja-JP" sz="2400" i="1">
                              <a:latin typeface="Cambria Math"/>
                              <a:ea typeface="Cambria Math"/>
                            </a:rPr>
                            <m:t>2</m:t>
                          </m:r>
                        </m:sub>
                      </m:sSub>
                      <m:r>
                        <a:rPr lang="en-US" altLang="ja-JP" sz="2400" i="1">
                          <a:latin typeface="Cambria Math"/>
                          <a:ea typeface="Cambria Math"/>
                        </a:rPr>
                        <m:t>+</m:t>
                      </m:r>
                      <m:sSub>
                        <m:sSubPr>
                          <m:ctrlPr>
                            <a:rPr lang="en-US" altLang="ja-JP" sz="2400" i="1">
                              <a:latin typeface="Cambria Math"/>
                              <a:ea typeface="Cambria Math"/>
                            </a:rPr>
                          </m:ctrlPr>
                        </m:sSubPr>
                        <m:e>
                          <m:sSub>
                            <m:sSubPr>
                              <m:ctrlPr>
                                <a:rPr lang="en-US" altLang="ja-JP" sz="2400" i="1">
                                  <a:latin typeface="Cambria Math"/>
                                  <a:ea typeface="Cambria Math"/>
                                </a:rPr>
                              </m:ctrlPr>
                            </m:sSubPr>
                            <m:e>
                              <m:r>
                                <a:rPr lang="en-US" altLang="ja-JP" sz="2400" i="1">
                                  <a:latin typeface="Cambria Math"/>
                                  <a:ea typeface="Cambria Math"/>
                                </a:rPr>
                                <m:t>𝑚</m:t>
                              </m:r>
                            </m:e>
                            <m:sub>
                              <m:r>
                                <a:rPr lang="en-US" altLang="ja-JP" sz="2400" i="1">
                                  <a:latin typeface="Cambria Math"/>
                                  <a:ea typeface="Cambria Math"/>
                                </a:rPr>
                                <m:t>1</m:t>
                              </m:r>
                            </m:sub>
                          </m:sSub>
                          <m:r>
                            <a:rPr lang="en-US" altLang="ja-JP" sz="2400" i="1">
                              <a:latin typeface="Cambria Math"/>
                              <a:ea typeface="Cambria Math"/>
                            </a:rPr>
                            <m:t>𝑓</m:t>
                          </m:r>
                        </m:e>
                        <m:sub>
                          <m:r>
                            <a:rPr lang="en-US" altLang="ja-JP" sz="2400" i="1">
                              <a:latin typeface="Cambria Math"/>
                              <a:ea typeface="Cambria Math"/>
                            </a:rPr>
                            <m:t>𝑟𝑒𝑝</m:t>
                          </m:r>
                          <m:r>
                            <a:rPr lang="en-US" altLang="ja-JP" sz="2400" i="1">
                              <a:latin typeface="Cambria Math"/>
                              <a:ea typeface="Cambria Math"/>
                            </a:rPr>
                            <m:t>1</m:t>
                          </m:r>
                        </m:sub>
                      </m:sSub>
                      <m:r>
                        <a:rPr lang="en-US" altLang="ja-JP" sz="2400" i="1">
                          <a:latin typeface="Cambria Math"/>
                          <a:ea typeface="Cambria Math"/>
                        </a:rPr>
                        <m:t>−</m:t>
                      </m:r>
                      <m:sSub>
                        <m:sSubPr>
                          <m:ctrlPr>
                            <a:rPr lang="en-US" altLang="ja-JP" sz="2400" i="1">
                              <a:latin typeface="Cambria Math"/>
                              <a:ea typeface="Cambria Math"/>
                            </a:rPr>
                          </m:ctrlPr>
                        </m:sSubPr>
                        <m:e>
                          <m:sSub>
                            <m:sSubPr>
                              <m:ctrlPr>
                                <a:rPr lang="en-US" altLang="ja-JP" sz="2400" i="1">
                                  <a:latin typeface="Cambria Math"/>
                                  <a:ea typeface="Cambria Math"/>
                                </a:rPr>
                              </m:ctrlPr>
                            </m:sSubPr>
                            <m:e>
                              <m:r>
                                <a:rPr lang="en-US" altLang="ja-JP" sz="2400" i="1">
                                  <a:latin typeface="Cambria Math"/>
                                  <a:ea typeface="Cambria Math"/>
                                </a:rPr>
                                <m:t>𝑚</m:t>
                              </m:r>
                            </m:e>
                            <m:sub>
                              <m:r>
                                <a:rPr lang="en-US" altLang="ja-JP" sz="2400" i="1">
                                  <a:latin typeface="Cambria Math"/>
                                  <a:ea typeface="Cambria Math"/>
                                </a:rPr>
                                <m:t>2</m:t>
                              </m:r>
                            </m:sub>
                          </m:sSub>
                          <m:r>
                            <a:rPr lang="en-US" altLang="ja-JP" sz="2400" i="1">
                              <a:latin typeface="Cambria Math"/>
                              <a:ea typeface="Cambria Math"/>
                            </a:rPr>
                            <m:t>𝑓</m:t>
                          </m:r>
                        </m:e>
                        <m:sub>
                          <m:r>
                            <a:rPr lang="en-US" altLang="ja-JP" sz="2400" i="1">
                              <a:latin typeface="Cambria Math"/>
                              <a:ea typeface="Cambria Math"/>
                            </a:rPr>
                            <m:t>𝑟𝑒𝑝</m:t>
                          </m:r>
                          <m:r>
                            <a:rPr lang="en-US" altLang="ja-JP" sz="2400" i="1">
                              <a:latin typeface="Cambria Math"/>
                              <a:ea typeface="Cambria Math"/>
                            </a:rPr>
                            <m:t>2</m:t>
                          </m:r>
                        </m:sub>
                      </m:sSub>
                    </m:oMath>
                  </m:oMathPara>
                </a14:m>
                <a:endParaRPr kumimoji="1" lang="en-US" altLang="ja-JP" sz="2400" dirty="0" smtClean="0"/>
              </a:p>
              <a:p>
                <a:pPr marL="0" indent="0">
                  <a:buNone/>
                </a:pPr>
                <a:r>
                  <a:rPr lang="ja-JP" altLang="en-US" sz="2400" dirty="0"/>
                  <a:t>同様に</a:t>
                </a:r>
                <a14:m>
                  <m:oMath xmlns:m="http://schemas.openxmlformats.org/officeDocument/2006/math">
                    <m:r>
                      <a:rPr lang="ja-JP" altLang="en-US" sz="2400">
                        <a:latin typeface="Cambria Math"/>
                      </a:rPr>
                      <m:t>して</m:t>
                    </m:r>
                  </m:oMath>
                </a14:m>
                <a:endParaRPr lang="en-US" altLang="ja-JP" sz="2400" dirty="0" smtClean="0"/>
              </a:p>
              <a:p>
                <a:pPr marL="0" indent="0">
                  <a:buNone/>
                </a:pPr>
                <a14:m>
                  <m:oMathPara xmlns:m="http://schemas.openxmlformats.org/officeDocument/2006/math">
                    <m:oMathParaPr>
                      <m:jc m:val="center"/>
                    </m:oMathParaPr>
                    <m:oMath xmlns:m="http://schemas.openxmlformats.org/officeDocument/2006/math">
                      <m:sSub>
                        <m:sSubPr>
                          <m:ctrlPr>
                            <a:rPr lang="en-US" altLang="ja-JP" sz="2400" i="1">
                              <a:latin typeface="Cambria Math"/>
                            </a:rPr>
                          </m:ctrlPr>
                        </m:sSubPr>
                        <m:e>
                          <m:r>
                            <a:rPr lang="en-US" altLang="ja-JP" sz="2400" i="1">
                              <a:latin typeface="Cambria Math"/>
                            </a:rPr>
                            <m:t>𝑓</m:t>
                          </m:r>
                        </m:e>
                        <m:sub>
                          <m:r>
                            <a:rPr lang="en-US" altLang="ja-JP" sz="2400" b="0" i="1" smtClean="0">
                              <a:latin typeface="Cambria Math"/>
                            </a:rPr>
                            <m:t>𝑏</m:t>
                          </m:r>
                        </m:sub>
                      </m:sSub>
                      <m:sSub>
                        <m:sSubPr>
                          <m:ctrlPr>
                            <a:rPr lang="en-US" altLang="ja-JP" sz="2400" i="1">
                              <a:latin typeface="Cambria Math"/>
                            </a:rPr>
                          </m:ctrlPr>
                        </m:sSubPr>
                        <m:e>
                          <m:r>
                            <a:rPr lang="en-US" altLang="ja-JP" sz="2400" i="1">
                              <a:latin typeface="Cambria Math"/>
                            </a:rPr>
                            <m:t>=</m:t>
                          </m:r>
                          <m:r>
                            <a:rPr lang="en-US" altLang="ja-JP" sz="2400" i="1">
                              <a:latin typeface="Cambria Math"/>
                            </a:rPr>
                            <m:t>𝑓</m:t>
                          </m:r>
                        </m:e>
                        <m:sub>
                          <m:r>
                            <a:rPr lang="en-US" altLang="ja-JP" sz="2400" i="1">
                              <a:latin typeface="Cambria Math"/>
                            </a:rPr>
                            <m:t>𝑏</m:t>
                          </m:r>
                          <m:r>
                            <a:rPr lang="en-US" altLang="ja-JP" sz="2400" b="0" i="1" smtClean="0">
                              <a:latin typeface="Cambria Math"/>
                            </a:rPr>
                            <m:t>3</m:t>
                          </m:r>
                        </m:sub>
                      </m:sSub>
                      <m:r>
                        <a:rPr lang="en-US" altLang="ja-JP" sz="2400" i="1">
                          <a:latin typeface="Cambria Math"/>
                        </a:rPr>
                        <m:t>−</m:t>
                      </m:r>
                      <m:sSub>
                        <m:sSubPr>
                          <m:ctrlPr>
                            <a:rPr lang="en-US" altLang="ja-JP" sz="2400" i="1">
                              <a:latin typeface="Cambria Math"/>
                            </a:rPr>
                          </m:ctrlPr>
                        </m:sSubPr>
                        <m:e>
                          <m:r>
                            <a:rPr lang="en-US" altLang="ja-JP" sz="2400" i="1">
                              <a:latin typeface="Cambria Math"/>
                            </a:rPr>
                            <m:t>𝑓</m:t>
                          </m:r>
                        </m:e>
                        <m:sub>
                          <m:r>
                            <a:rPr lang="en-US" altLang="ja-JP" sz="2400" i="1">
                              <a:latin typeface="Cambria Math"/>
                            </a:rPr>
                            <m:t>𝑏</m:t>
                          </m:r>
                          <m:r>
                            <a:rPr lang="en-US" altLang="ja-JP" sz="2400" b="0" i="1" smtClean="0">
                              <a:latin typeface="Cambria Math"/>
                            </a:rPr>
                            <m:t>4</m:t>
                          </m:r>
                        </m:sub>
                      </m:sSub>
                      <m:r>
                        <a:rPr lang="en-US" altLang="ja-JP" sz="2400" i="1">
                          <a:latin typeface="Cambria Math"/>
                          <a:ea typeface="Cambria Math"/>
                        </a:rPr>
                        <m:t>=</m:t>
                      </m:r>
                      <m:sSub>
                        <m:sSubPr>
                          <m:ctrlPr>
                            <a:rPr lang="en-US" altLang="ja-JP" sz="2400" i="1">
                              <a:latin typeface="Cambria Math"/>
                              <a:ea typeface="Cambria Math"/>
                            </a:rPr>
                          </m:ctrlPr>
                        </m:sSubPr>
                        <m:e>
                          <m:r>
                            <a:rPr lang="en-US" altLang="ja-JP" sz="2400" i="1">
                              <a:latin typeface="Cambria Math"/>
                              <a:ea typeface="Cambria Math"/>
                            </a:rPr>
                            <m:t>𝑓</m:t>
                          </m:r>
                        </m:e>
                        <m:sub>
                          <m:r>
                            <a:rPr lang="en-US" altLang="ja-JP" sz="2400" i="1">
                              <a:latin typeface="Cambria Math"/>
                              <a:ea typeface="Cambria Math"/>
                            </a:rPr>
                            <m:t>𝐶𝐸𝑂</m:t>
                          </m:r>
                          <m:r>
                            <a:rPr lang="en-US" altLang="ja-JP" sz="2400" i="1">
                              <a:latin typeface="Cambria Math"/>
                              <a:ea typeface="Cambria Math"/>
                            </a:rPr>
                            <m:t>1</m:t>
                          </m:r>
                        </m:sub>
                      </m:sSub>
                      <m:r>
                        <a:rPr lang="en-US" altLang="ja-JP" sz="2400" i="1">
                          <a:latin typeface="Cambria Math"/>
                          <a:ea typeface="Cambria Math"/>
                        </a:rPr>
                        <m:t>−</m:t>
                      </m:r>
                      <m:sSub>
                        <m:sSubPr>
                          <m:ctrlPr>
                            <a:rPr lang="en-US" altLang="ja-JP" sz="2400" i="1">
                              <a:latin typeface="Cambria Math"/>
                              <a:ea typeface="Cambria Math"/>
                            </a:rPr>
                          </m:ctrlPr>
                        </m:sSubPr>
                        <m:e>
                          <m:r>
                            <a:rPr lang="en-US" altLang="ja-JP" sz="2400" i="1">
                              <a:latin typeface="Cambria Math"/>
                              <a:ea typeface="Cambria Math"/>
                            </a:rPr>
                            <m:t>𝑓</m:t>
                          </m:r>
                        </m:e>
                        <m:sub>
                          <m:r>
                            <a:rPr lang="en-US" altLang="ja-JP" sz="2400" i="1">
                              <a:latin typeface="Cambria Math"/>
                              <a:ea typeface="Cambria Math"/>
                            </a:rPr>
                            <m:t>𝐶𝐸𝑂</m:t>
                          </m:r>
                          <m:r>
                            <a:rPr lang="en-US" altLang="ja-JP" sz="2400" i="1">
                              <a:latin typeface="Cambria Math"/>
                              <a:ea typeface="Cambria Math"/>
                            </a:rPr>
                            <m:t>2</m:t>
                          </m:r>
                        </m:sub>
                      </m:sSub>
                      <m:r>
                        <a:rPr lang="en-US" altLang="ja-JP" sz="2400" i="1">
                          <a:latin typeface="Cambria Math"/>
                          <a:ea typeface="Cambria Math"/>
                        </a:rPr>
                        <m:t>+</m:t>
                      </m:r>
                      <m:sSub>
                        <m:sSubPr>
                          <m:ctrlPr>
                            <a:rPr lang="en-US" altLang="ja-JP" sz="2400" i="1">
                              <a:latin typeface="Cambria Math"/>
                              <a:ea typeface="Cambria Math"/>
                            </a:rPr>
                          </m:ctrlPr>
                        </m:sSubPr>
                        <m:e>
                          <m:sSub>
                            <m:sSubPr>
                              <m:ctrlPr>
                                <a:rPr lang="en-US" altLang="ja-JP" sz="2400" i="1">
                                  <a:latin typeface="Cambria Math"/>
                                  <a:ea typeface="Cambria Math"/>
                                </a:rPr>
                              </m:ctrlPr>
                            </m:sSubPr>
                            <m:e>
                              <m:r>
                                <a:rPr lang="en-US" altLang="ja-JP" sz="2400" b="0" i="1" smtClean="0">
                                  <a:latin typeface="Cambria Math"/>
                                  <a:ea typeface="Cambria Math"/>
                                </a:rPr>
                                <m:t>𝑛</m:t>
                              </m:r>
                            </m:e>
                            <m:sub>
                              <m:r>
                                <a:rPr lang="en-US" altLang="ja-JP" sz="2400" i="1">
                                  <a:latin typeface="Cambria Math"/>
                                  <a:ea typeface="Cambria Math"/>
                                </a:rPr>
                                <m:t>1</m:t>
                              </m:r>
                            </m:sub>
                          </m:sSub>
                          <m:r>
                            <a:rPr lang="en-US" altLang="ja-JP" sz="2400" i="1">
                              <a:latin typeface="Cambria Math"/>
                              <a:ea typeface="Cambria Math"/>
                            </a:rPr>
                            <m:t>𝑓</m:t>
                          </m:r>
                        </m:e>
                        <m:sub>
                          <m:r>
                            <a:rPr lang="en-US" altLang="ja-JP" sz="2400" i="1">
                              <a:latin typeface="Cambria Math"/>
                              <a:ea typeface="Cambria Math"/>
                            </a:rPr>
                            <m:t>𝑟𝑒𝑝</m:t>
                          </m:r>
                          <m:r>
                            <a:rPr lang="en-US" altLang="ja-JP" sz="2400" i="1">
                              <a:latin typeface="Cambria Math"/>
                              <a:ea typeface="Cambria Math"/>
                            </a:rPr>
                            <m:t>1</m:t>
                          </m:r>
                        </m:sub>
                      </m:sSub>
                      <m:r>
                        <a:rPr lang="en-US" altLang="ja-JP" sz="2400" i="1">
                          <a:latin typeface="Cambria Math"/>
                          <a:ea typeface="Cambria Math"/>
                        </a:rPr>
                        <m:t>−</m:t>
                      </m:r>
                      <m:sSub>
                        <m:sSubPr>
                          <m:ctrlPr>
                            <a:rPr lang="en-US" altLang="ja-JP" sz="2400" i="1">
                              <a:latin typeface="Cambria Math"/>
                              <a:ea typeface="Cambria Math"/>
                            </a:rPr>
                          </m:ctrlPr>
                        </m:sSubPr>
                        <m:e>
                          <m:sSub>
                            <m:sSubPr>
                              <m:ctrlPr>
                                <a:rPr lang="en-US" altLang="ja-JP" sz="2400" i="1">
                                  <a:latin typeface="Cambria Math"/>
                                  <a:ea typeface="Cambria Math"/>
                                </a:rPr>
                              </m:ctrlPr>
                            </m:sSubPr>
                            <m:e>
                              <m:r>
                                <a:rPr lang="en-US" altLang="ja-JP" sz="2400" b="0" i="1" smtClean="0">
                                  <a:latin typeface="Cambria Math"/>
                                  <a:ea typeface="Cambria Math"/>
                                </a:rPr>
                                <m:t>𝑛</m:t>
                              </m:r>
                            </m:e>
                            <m:sub>
                              <m:r>
                                <a:rPr lang="en-US" altLang="ja-JP" sz="2400" i="1">
                                  <a:latin typeface="Cambria Math"/>
                                  <a:ea typeface="Cambria Math"/>
                                </a:rPr>
                                <m:t>2</m:t>
                              </m:r>
                            </m:sub>
                          </m:sSub>
                          <m:r>
                            <a:rPr lang="en-US" altLang="ja-JP" sz="2400" i="1">
                              <a:latin typeface="Cambria Math"/>
                              <a:ea typeface="Cambria Math"/>
                            </a:rPr>
                            <m:t>𝑓</m:t>
                          </m:r>
                        </m:e>
                        <m:sub>
                          <m:r>
                            <a:rPr lang="en-US" altLang="ja-JP" sz="2400" i="1">
                              <a:latin typeface="Cambria Math"/>
                              <a:ea typeface="Cambria Math"/>
                            </a:rPr>
                            <m:t>𝑟𝑒𝑝</m:t>
                          </m:r>
                          <m:r>
                            <a:rPr lang="en-US" altLang="ja-JP" sz="2400" i="1">
                              <a:latin typeface="Cambria Math"/>
                              <a:ea typeface="Cambria Math"/>
                            </a:rPr>
                            <m:t>2</m:t>
                          </m:r>
                        </m:sub>
                      </m:sSub>
                    </m:oMath>
                  </m:oMathPara>
                </a14:m>
                <a:endParaRPr lang="en-US" altLang="ja-JP" dirty="0" smtClean="0"/>
              </a:p>
              <a:p>
                <a:endParaRPr lang="en-US" altLang="ja-JP" dirty="0"/>
              </a:p>
              <a:p>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211960" y="692696"/>
                <a:ext cx="4896544" cy="3528392"/>
              </a:xfrm>
              <a:blipFill rotWithShape="1">
                <a:blip r:embed="rId2"/>
                <a:stretch>
                  <a:fillRect l="-1993"/>
                </a:stretch>
              </a:blipFill>
            </p:spPr>
            <p:txBody>
              <a:bodyPr/>
              <a:lstStyle/>
              <a:p>
                <a:r>
                  <a:rPr lang="ja-JP" altLang="en-US">
                    <a:noFill/>
                  </a:rPr>
                  <a:t> </a:t>
                </a:r>
              </a:p>
            </p:txBody>
          </p:sp>
        </mc:Fallback>
      </mc:AlternateContent>
      <p:sp>
        <p:nvSpPr>
          <p:cNvPr id="4" name="正方形/長方形 3"/>
          <p:cNvSpPr/>
          <p:nvPr/>
        </p:nvSpPr>
        <p:spPr bwMode="auto">
          <a:xfrm>
            <a:off x="4595705" y="764704"/>
            <a:ext cx="4104456" cy="81471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5" name="正方形/長方形 4"/>
          <p:cNvSpPr/>
          <p:nvPr/>
        </p:nvSpPr>
        <p:spPr bwMode="auto">
          <a:xfrm>
            <a:off x="96072" y="4581128"/>
            <a:ext cx="8868416" cy="172819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ysClr val="windowText" lastClr="000000"/>
              </a:solidFill>
              <a:effectLst/>
              <a:latin typeface="Arial" charset="0"/>
              <a:ea typeface="ＭＳ ゴシック" charset="-128"/>
              <a:cs typeface="ＭＳ ゴシック" charset="-128"/>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79" r="38252" b="15072"/>
          <a:stretch/>
        </p:blipFill>
        <p:spPr bwMode="auto">
          <a:xfrm>
            <a:off x="10898" y="992235"/>
            <a:ext cx="4130203" cy="28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コンテンツ プレースホルダー 2"/>
              <p:cNvSpPr txBox="1">
                <a:spLocks/>
              </p:cNvSpPr>
              <p:nvPr/>
            </p:nvSpPr>
            <p:spPr bwMode="auto">
              <a:xfrm>
                <a:off x="82906" y="4725144"/>
                <a:ext cx="9025598" cy="18106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14:m>
                  <m:oMath xmlns:m="http://schemas.openxmlformats.org/officeDocument/2006/math">
                    <m:sSub>
                      <m:sSubPr>
                        <m:ctrlPr>
                          <a:rPr lang="en-US" altLang="ja-JP" sz="2400" i="1" kern="0">
                            <a:latin typeface="Cambria Math"/>
                          </a:rPr>
                        </m:ctrlPr>
                      </m:sSubPr>
                      <m:e>
                        <m:r>
                          <a:rPr lang="en-US" altLang="ja-JP" sz="2400" i="1" kern="0" smtClean="0">
                            <a:latin typeface="Cambria Math"/>
                          </a:rPr>
                          <m:t>3</m:t>
                        </m:r>
                        <m:r>
                          <a:rPr lang="en-US" altLang="ja-JP" sz="2400" i="1" kern="0">
                            <a:latin typeface="Cambria Math"/>
                          </a:rPr>
                          <m:t>𝑓</m:t>
                        </m:r>
                      </m:e>
                      <m:sub>
                        <m:r>
                          <a:rPr lang="en-US" altLang="ja-JP" sz="2400" i="1" kern="0">
                            <a:latin typeface="Cambria Math"/>
                          </a:rPr>
                          <m:t>𝑎</m:t>
                        </m:r>
                      </m:sub>
                    </m:sSub>
                    <m:r>
                      <a:rPr lang="en-US" altLang="ja-JP" sz="2400" i="1" kern="0" smtClean="0">
                        <a:latin typeface="Cambria Math"/>
                      </a:rPr>
                      <m:t>−2</m:t>
                    </m:r>
                    <m:sSub>
                      <m:sSubPr>
                        <m:ctrlPr>
                          <a:rPr lang="en-US" altLang="ja-JP" sz="2400" i="1" kern="0" smtClean="0">
                            <a:latin typeface="Cambria Math"/>
                          </a:rPr>
                        </m:ctrlPr>
                      </m:sSubPr>
                      <m:e>
                        <m:r>
                          <a:rPr lang="en-US" altLang="ja-JP" sz="2400" i="1" kern="0" smtClean="0">
                            <a:latin typeface="Cambria Math"/>
                          </a:rPr>
                          <m:t>𝑓</m:t>
                        </m:r>
                      </m:e>
                      <m:sub>
                        <m:r>
                          <a:rPr lang="en-US" altLang="ja-JP" sz="2400" i="1" kern="0" smtClean="0">
                            <a:latin typeface="Cambria Math"/>
                          </a:rPr>
                          <m:t>𝑏</m:t>
                        </m:r>
                      </m:sub>
                    </m:sSub>
                    <m:r>
                      <a:rPr lang="en-US" altLang="ja-JP" sz="2400" i="1" kern="0" smtClean="0">
                        <a:latin typeface="Cambria Math"/>
                      </a:rPr>
                      <m:t>=</m:t>
                    </m:r>
                    <m:sSub>
                      <m:sSubPr>
                        <m:ctrlPr>
                          <a:rPr lang="en-US" altLang="ja-JP" sz="2400" i="1" kern="0" smtClean="0">
                            <a:solidFill>
                              <a:srgbClr val="FF0000"/>
                            </a:solidFill>
                            <a:latin typeface="Cambria Math"/>
                            <a:ea typeface="Cambria Math"/>
                          </a:rPr>
                        </m:ctrlPr>
                      </m:sSubPr>
                      <m:e>
                        <m:r>
                          <a:rPr lang="en-US" altLang="ja-JP" sz="2400" i="1" kern="0">
                            <a:solidFill>
                              <a:srgbClr val="FF0000"/>
                            </a:solidFill>
                            <a:latin typeface="Cambria Math"/>
                            <a:ea typeface="Cambria Math"/>
                          </a:rPr>
                          <m:t>𝑓</m:t>
                        </m:r>
                      </m:e>
                      <m:sub>
                        <m:r>
                          <a:rPr lang="en-US" altLang="ja-JP" sz="2400" i="1" kern="0">
                            <a:solidFill>
                              <a:srgbClr val="FF0000"/>
                            </a:solidFill>
                            <a:latin typeface="Cambria Math"/>
                            <a:ea typeface="Cambria Math"/>
                          </a:rPr>
                          <m:t>𝐶𝐸𝑂</m:t>
                        </m:r>
                        <m:r>
                          <a:rPr lang="en-US" altLang="ja-JP" sz="2400" i="1" kern="0">
                            <a:solidFill>
                              <a:srgbClr val="FF0000"/>
                            </a:solidFill>
                            <a:latin typeface="Cambria Math"/>
                            <a:ea typeface="Cambria Math"/>
                          </a:rPr>
                          <m:t>1</m:t>
                        </m:r>
                      </m:sub>
                    </m:sSub>
                    <m:r>
                      <a:rPr lang="en-US" altLang="ja-JP" sz="2400" i="1" kern="0">
                        <a:solidFill>
                          <a:srgbClr val="FF0000"/>
                        </a:solidFill>
                        <a:latin typeface="Cambria Math"/>
                        <a:ea typeface="Cambria Math"/>
                      </a:rPr>
                      <m:t>−</m:t>
                    </m:r>
                    <m:sSub>
                      <m:sSubPr>
                        <m:ctrlPr>
                          <a:rPr lang="en-US" altLang="ja-JP" sz="2400" i="1" kern="0">
                            <a:solidFill>
                              <a:srgbClr val="FF0000"/>
                            </a:solidFill>
                            <a:latin typeface="Cambria Math"/>
                            <a:ea typeface="Cambria Math"/>
                          </a:rPr>
                        </m:ctrlPr>
                      </m:sSubPr>
                      <m:e>
                        <m:r>
                          <a:rPr lang="en-US" altLang="ja-JP" sz="2400" i="1" kern="0">
                            <a:solidFill>
                              <a:srgbClr val="FF0000"/>
                            </a:solidFill>
                            <a:latin typeface="Cambria Math"/>
                            <a:ea typeface="Cambria Math"/>
                          </a:rPr>
                          <m:t>𝑓</m:t>
                        </m:r>
                      </m:e>
                      <m:sub>
                        <m:r>
                          <a:rPr lang="en-US" altLang="ja-JP" sz="2400" i="1" kern="0">
                            <a:solidFill>
                              <a:srgbClr val="FF0000"/>
                            </a:solidFill>
                            <a:latin typeface="Cambria Math"/>
                            <a:ea typeface="Cambria Math"/>
                          </a:rPr>
                          <m:t>𝐶𝐸𝑂</m:t>
                        </m:r>
                        <m:r>
                          <a:rPr lang="en-US" altLang="ja-JP" sz="2400" i="1" kern="0">
                            <a:solidFill>
                              <a:srgbClr val="FF0000"/>
                            </a:solidFill>
                            <a:latin typeface="Cambria Math"/>
                            <a:ea typeface="Cambria Math"/>
                          </a:rPr>
                          <m:t>2</m:t>
                        </m:r>
                      </m:sub>
                    </m:sSub>
                    <m:r>
                      <a:rPr lang="en-US" altLang="ja-JP" sz="2400" i="1" kern="0">
                        <a:latin typeface="Cambria Math"/>
                        <a:ea typeface="Cambria Math"/>
                      </a:rPr>
                      <m:t>+</m:t>
                    </m:r>
                    <m:r>
                      <a:rPr lang="en-US" altLang="ja-JP" sz="2400" i="1" kern="0" smtClean="0">
                        <a:latin typeface="Cambria Math"/>
                        <a:ea typeface="Cambria Math"/>
                      </a:rPr>
                      <m:t>3(</m:t>
                    </m:r>
                    <m:sSub>
                      <m:sSubPr>
                        <m:ctrlPr>
                          <a:rPr lang="en-US" altLang="ja-JP" sz="2400" i="1" kern="0">
                            <a:latin typeface="Cambria Math"/>
                            <a:ea typeface="Cambria Math"/>
                          </a:rPr>
                        </m:ctrlPr>
                      </m:sSubPr>
                      <m:e>
                        <m:r>
                          <a:rPr lang="en-US" altLang="ja-JP" sz="2400" i="1" kern="0">
                            <a:latin typeface="Cambria Math"/>
                            <a:ea typeface="Cambria Math"/>
                          </a:rPr>
                          <m:t>𝑓</m:t>
                        </m:r>
                      </m:e>
                      <m:sub>
                        <m:r>
                          <a:rPr lang="en-US" altLang="ja-JP" sz="2400" i="1" kern="0">
                            <a:latin typeface="Cambria Math"/>
                            <a:ea typeface="Cambria Math"/>
                          </a:rPr>
                          <m:t>𝑟𝑒𝑝</m:t>
                        </m:r>
                        <m:r>
                          <a:rPr lang="en-US" altLang="ja-JP" sz="2400" i="1" kern="0">
                            <a:latin typeface="Cambria Math"/>
                            <a:ea typeface="Cambria Math"/>
                          </a:rPr>
                          <m:t>1</m:t>
                        </m:r>
                      </m:sub>
                    </m:sSub>
                    <m:r>
                      <a:rPr lang="en-US" altLang="ja-JP" sz="2400" i="1" kern="0" smtClean="0">
                        <a:latin typeface="Cambria Math"/>
                        <a:ea typeface="Cambria Math"/>
                      </a:rPr>
                      <m:t>−</m:t>
                    </m:r>
                    <m:sSub>
                      <m:sSubPr>
                        <m:ctrlPr>
                          <a:rPr lang="en-US" altLang="ja-JP" sz="2400" i="1" kern="0" smtClean="0">
                            <a:latin typeface="Cambria Math"/>
                            <a:ea typeface="Cambria Math"/>
                          </a:rPr>
                        </m:ctrlPr>
                      </m:sSubPr>
                      <m:e>
                        <m:sSub>
                          <m:sSubPr>
                            <m:ctrlPr>
                              <a:rPr lang="en-US" altLang="ja-JP" sz="2400" i="1" kern="0">
                                <a:latin typeface="Cambria Math"/>
                                <a:ea typeface="Cambria Math"/>
                              </a:rPr>
                            </m:ctrlPr>
                          </m:sSubPr>
                          <m:e>
                            <m:r>
                              <a:rPr lang="en-US" altLang="ja-JP" sz="2400" i="1" kern="0">
                                <a:latin typeface="Cambria Math"/>
                                <a:ea typeface="Cambria Math"/>
                              </a:rPr>
                              <m:t>𝑚</m:t>
                            </m:r>
                          </m:e>
                          <m:sub>
                            <m:r>
                              <a:rPr lang="en-US" altLang="ja-JP" sz="2400" i="1" kern="0">
                                <a:latin typeface="Cambria Math"/>
                                <a:ea typeface="Cambria Math"/>
                              </a:rPr>
                              <m:t>2</m:t>
                            </m:r>
                          </m:sub>
                        </m:sSub>
                        <m:r>
                          <a:rPr lang="en-US" altLang="ja-JP" sz="2400" i="1" kern="0">
                            <a:latin typeface="Cambria Math"/>
                            <a:ea typeface="Cambria Math"/>
                          </a:rPr>
                          <m:t>𝑓</m:t>
                        </m:r>
                      </m:e>
                      <m:sub>
                        <m:r>
                          <a:rPr lang="en-US" altLang="ja-JP" sz="2400" i="1" kern="0">
                            <a:latin typeface="Cambria Math"/>
                            <a:ea typeface="Cambria Math"/>
                          </a:rPr>
                          <m:t>𝑟𝑒𝑝</m:t>
                        </m:r>
                        <m:r>
                          <a:rPr lang="en-US" altLang="ja-JP" sz="2400" i="1" kern="0">
                            <a:latin typeface="Cambria Math"/>
                            <a:ea typeface="Cambria Math"/>
                          </a:rPr>
                          <m:t>2</m:t>
                        </m:r>
                      </m:sub>
                    </m:sSub>
                    <m:r>
                      <a:rPr lang="en-US" altLang="ja-JP" sz="2400" i="1" kern="0" smtClean="0">
                        <a:latin typeface="Cambria Math"/>
                        <a:ea typeface="Cambria Math"/>
                      </a:rPr>
                      <m:t>)−2(</m:t>
                    </m:r>
                    <m:sSub>
                      <m:sSubPr>
                        <m:ctrlPr>
                          <a:rPr lang="en-US" altLang="ja-JP" sz="2400" i="1" kern="0">
                            <a:latin typeface="Cambria Math"/>
                            <a:ea typeface="Cambria Math"/>
                          </a:rPr>
                        </m:ctrlPr>
                      </m:sSubPr>
                      <m:e>
                        <m:sSub>
                          <m:sSubPr>
                            <m:ctrlPr>
                              <a:rPr lang="en-US" altLang="ja-JP" sz="2400" i="1" kern="0">
                                <a:latin typeface="Cambria Math"/>
                                <a:ea typeface="Cambria Math"/>
                              </a:rPr>
                            </m:ctrlPr>
                          </m:sSubPr>
                          <m:e>
                            <m:r>
                              <a:rPr lang="en-US" altLang="ja-JP" sz="2400" i="1" kern="0">
                                <a:latin typeface="Cambria Math"/>
                                <a:ea typeface="Cambria Math"/>
                              </a:rPr>
                              <m:t>𝑛</m:t>
                            </m:r>
                          </m:e>
                          <m:sub>
                            <m:r>
                              <a:rPr lang="en-US" altLang="ja-JP" sz="2400" i="1" kern="0">
                                <a:latin typeface="Cambria Math"/>
                                <a:ea typeface="Cambria Math"/>
                              </a:rPr>
                              <m:t>1</m:t>
                            </m:r>
                          </m:sub>
                        </m:sSub>
                        <m:r>
                          <a:rPr lang="en-US" altLang="ja-JP" sz="2400" i="1" kern="0">
                            <a:latin typeface="Cambria Math"/>
                            <a:ea typeface="Cambria Math"/>
                          </a:rPr>
                          <m:t>𝑓</m:t>
                        </m:r>
                      </m:e>
                      <m:sub>
                        <m:r>
                          <a:rPr lang="en-US" altLang="ja-JP" sz="2400" i="1" kern="0">
                            <a:latin typeface="Cambria Math"/>
                            <a:ea typeface="Cambria Math"/>
                          </a:rPr>
                          <m:t>𝑟𝑒𝑝</m:t>
                        </m:r>
                        <m:r>
                          <a:rPr lang="en-US" altLang="ja-JP" sz="2400" i="1" kern="0">
                            <a:latin typeface="Cambria Math"/>
                            <a:ea typeface="Cambria Math"/>
                          </a:rPr>
                          <m:t>1</m:t>
                        </m:r>
                      </m:sub>
                    </m:sSub>
                    <m:r>
                      <a:rPr lang="en-US" altLang="ja-JP" sz="2400" i="1" kern="0">
                        <a:latin typeface="Cambria Math"/>
                        <a:ea typeface="Cambria Math"/>
                      </a:rPr>
                      <m:t>−</m:t>
                    </m:r>
                    <m:sSub>
                      <m:sSubPr>
                        <m:ctrlPr>
                          <a:rPr lang="en-US" altLang="ja-JP" sz="2400" i="1" kern="0" smtClean="0">
                            <a:latin typeface="Cambria Math"/>
                            <a:ea typeface="Cambria Math"/>
                          </a:rPr>
                        </m:ctrlPr>
                      </m:sSubPr>
                      <m:e>
                        <m:sSub>
                          <m:sSubPr>
                            <m:ctrlPr>
                              <a:rPr lang="en-US" altLang="ja-JP" sz="2400" i="1" kern="0">
                                <a:latin typeface="Cambria Math"/>
                                <a:ea typeface="Cambria Math"/>
                              </a:rPr>
                            </m:ctrlPr>
                          </m:sSubPr>
                          <m:e>
                            <m:r>
                              <a:rPr lang="en-US" altLang="ja-JP" sz="2400" i="1" kern="0">
                                <a:latin typeface="Cambria Math"/>
                                <a:ea typeface="Cambria Math"/>
                              </a:rPr>
                              <m:t>𝑛</m:t>
                            </m:r>
                          </m:e>
                          <m:sub>
                            <m:r>
                              <a:rPr lang="en-US" altLang="ja-JP" sz="2400" i="1" kern="0">
                                <a:latin typeface="Cambria Math"/>
                                <a:ea typeface="Cambria Math"/>
                              </a:rPr>
                              <m:t>2</m:t>
                            </m:r>
                          </m:sub>
                        </m:sSub>
                        <m:r>
                          <a:rPr lang="en-US" altLang="ja-JP" sz="2400" i="1" kern="0">
                            <a:latin typeface="Cambria Math"/>
                            <a:ea typeface="Cambria Math"/>
                          </a:rPr>
                          <m:t>𝑓</m:t>
                        </m:r>
                      </m:e>
                      <m:sub>
                        <m:r>
                          <a:rPr lang="en-US" altLang="ja-JP" sz="2400" i="1" kern="0">
                            <a:latin typeface="Cambria Math"/>
                            <a:ea typeface="Cambria Math"/>
                          </a:rPr>
                          <m:t>𝑟𝑒𝑝</m:t>
                        </m:r>
                        <m:r>
                          <a:rPr lang="en-US" altLang="ja-JP" sz="2400" i="1" kern="0">
                            <a:latin typeface="Cambria Math"/>
                            <a:ea typeface="Cambria Math"/>
                          </a:rPr>
                          <m:t>2</m:t>
                        </m:r>
                      </m:sub>
                    </m:sSub>
                    <m:r>
                      <a:rPr lang="en-US" altLang="ja-JP" sz="2400" i="1" kern="0" smtClean="0">
                        <a:latin typeface="Cambria Math"/>
                        <a:ea typeface="Cambria Math"/>
                      </a:rPr>
                      <m:t>)</m:t>
                    </m:r>
                  </m:oMath>
                </a14:m>
                <a:endParaRPr lang="en-US" altLang="ja-JP" sz="2400" kern="0" dirty="0" smtClean="0">
                  <a:ea typeface="Cambria Math"/>
                </a:endParaRPr>
              </a:p>
              <a:p>
                <a14:m>
                  <m:oMath xmlns:m="http://schemas.openxmlformats.org/officeDocument/2006/math">
                    <m:sSub>
                      <m:sSubPr>
                        <m:ctrlPr>
                          <a:rPr lang="en-US" altLang="ja-JP" sz="2400" i="1" kern="0">
                            <a:latin typeface="Cambria Math"/>
                          </a:rPr>
                        </m:ctrlPr>
                      </m:sSubPr>
                      <m:e>
                        <m:r>
                          <a:rPr lang="en-US" altLang="ja-JP" sz="2400" i="1" kern="0">
                            <a:latin typeface="Cambria Math"/>
                          </a:rPr>
                          <m:t>𝑓</m:t>
                        </m:r>
                      </m:e>
                      <m:sub>
                        <m:r>
                          <a:rPr lang="en-US" altLang="ja-JP" sz="2400" i="1" kern="0">
                            <a:latin typeface="Cambria Math"/>
                          </a:rPr>
                          <m:t>𝑎</m:t>
                        </m:r>
                      </m:sub>
                    </m:sSub>
                    <m:r>
                      <a:rPr lang="en-US" altLang="ja-JP" sz="2400" i="1" kern="0">
                        <a:latin typeface="Cambria Math"/>
                      </a:rPr>
                      <m:t>−</m:t>
                    </m:r>
                    <m:sSub>
                      <m:sSubPr>
                        <m:ctrlPr>
                          <a:rPr lang="en-US" altLang="ja-JP" sz="2400" i="1" kern="0">
                            <a:latin typeface="Cambria Math"/>
                          </a:rPr>
                        </m:ctrlPr>
                      </m:sSubPr>
                      <m:e>
                        <m:r>
                          <a:rPr lang="en-US" altLang="ja-JP" sz="2400" i="1" kern="0">
                            <a:latin typeface="Cambria Math"/>
                          </a:rPr>
                          <m:t>𝑓</m:t>
                        </m:r>
                      </m:e>
                      <m:sub>
                        <m:r>
                          <a:rPr lang="en-US" altLang="ja-JP" sz="2400" i="1" kern="0">
                            <a:latin typeface="Cambria Math"/>
                          </a:rPr>
                          <m:t>𝑏</m:t>
                        </m:r>
                      </m:sub>
                    </m:sSub>
                    <m:r>
                      <a:rPr lang="en-US" altLang="ja-JP" sz="2400" i="1" kern="0" smtClean="0">
                        <a:latin typeface="Cambria Math"/>
                      </a:rPr>
                      <m:t>=</m:t>
                    </m:r>
                    <m:r>
                      <a:rPr lang="en-US" altLang="ja-JP" sz="2400" i="1" kern="0" smtClean="0">
                        <a:latin typeface="Cambria Math"/>
                        <a:ea typeface="Cambria Math"/>
                      </a:rPr>
                      <m:t>(</m:t>
                    </m:r>
                    <m:sSub>
                      <m:sSubPr>
                        <m:ctrlPr>
                          <a:rPr lang="en-US" altLang="ja-JP" sz="2400" i="1" kern="0">
                            <a:latin typeface="Cambria Math"/>
                            <a:ea typeface="Cambria Math"/>
                          </a:rPr>
                        </m:ctrlPr>
                      </m:sSubPr>
                      <m:e>
                        <m:sSub>
                          <m:sSubPr>
                            <m:ctrlPr>
                              <a:rPr lang="en-US" altLang="ja-JP" sz="2400" i="1" kern="0">
                                <a:latin typeface="Cambria Math"/>
                                <a:ea typeface="Cambria Math"/>
                              </a:rPr>
                            </m:ctrlPr>
                          </m:sSubPr>
                          <m:e>
                            <m:r>
                              <a:rPr lang="en-US" altLang="ja-JP" sz="2400" i="1" kern="0">
                                <a:latin typeface="Cambria Math"/>
                                <a:ea typeface="Cambria Math"/>
                              </a:rPr>
                              <m:t>𝑚</m:t>
                            </m:r>
                          </m:e>
                          <m:sub>
                            <m:r>
                              <a:rPr lang="en-US" altLang="ja-JP" sz="2400" i="1" kern="0">
                                <a:latin typeface="Cambria Math"/>
                                <a:ea typeface="Cambria Math"/>
                              </a:rPr>
                              <m:t>1</m:t>
                            </m:r>
                          </m:sub>
                        </m:sSub>
                        <m:r>
                          <a:rPr lang="en-US" altLang="ja-JP" sz="2400" i="1" kern="0">
                            <a:latin typeface="Cambria Math"/>
                            <a:ea typeface="Cambria Math"/>
                          </a:rPr>
                          <m:t>𝑓</m:t>
                        </m:r>
                      </m:e>
                      <m:sub>
                        <m:r>
                          <a:rPr lang="en-US" altLang="ja-JP" sz="2400" i="1" kern="0">
                            <a:latin typeface="Cambria Math"/>
                            <a:ea typeface="Cambria Math"/>
                          </a:rPr>
                          <m:t>𝑟𝑒𝑝</m:t>
                        </m:r>
                        <m:r>
                          <a:rPr lang="en-US" altLang="ja-JP" sz="2400" i="1" kern="0">
                            <a:latin typeface="Cambria Math"/>
                            <a:ea typeface="Cambria Math"/>
                          </a:rPr>
                          <m:t>1</m:t>
                        </m:r>
                      </m:sub>
                    </m:sSub>
                    <m:sSub>
                      <m:sSubPr>
                        <m:ctrlPr>
                          <a:rPr lang="en-US" altLang="ja-JP" sz="2400" i="1" kern="0">
                            <a:latin typeface="Cambria Math"/>
                            <a:ea typeface="Cambria Math"/>
                          </a:rPr>
                        </m:ctrlPr>
                      </m:sSubPr>
                      <m:e>
                        <m:sSub>
                          <m:sSubPr>
                            <m:ctrlPr>
                              <a:rPr lang="en-US" altLang="ja-JP" sz="2400" i="1" kern="0">
                                <a:latin typeface="Cambria Math"/>
                                <a:ea typeface="Cambria Math"/>
                              </a:rPr>
                            </m:ctrlPr>
                          </m:sSubPr>
                          <m:e>
                            <m:r>
                              <a:rPr lang="en-US" altLang="ja-JP" sz="2400" i="1" kern="0" smtClean="0">
                                <a:latin typeface="Cambria Math"/>
                                <a:ea typeface="Cambria Math"/>
                              </a:rPr>
                              <m:t>−</m:t>
                            </m:r>
                            <m:r>
                              <a:rPr lang="en-US" altLang="ja-JP" sz="2400" i="1" kern="0">
                                <a:latin typeface="Cambria Math"/>
                                <a:ea typeface="Cambria Math"/>
                              </a:rPr>
                              <m:t>𝑚</m:t>
                            </m:r>
                          </m:e>
                          <m:sub>
                            <m:r>
                              <a:rPr lang="en-US" altLang="ja-JP" sz="2400" i="1" kern="0">
                                <a:latin typeface="Cambria Math"/>
                                <a:ea typeface="Cambria Math"/>
                              </a:rPr>
                              <m:t>2</m:t>
                            </m:r>
                          </m:sub>
                        </m:sSub>
                        <m:r>
                          <a:rPr lang="en-US" altLang="ja-JP" sz="2400" i="1" kern="0">
                            <a:latin typeface="Cambria Math"/>
                            <a:ea typeface="Cambria Math"/>
                          </a:rPr>
                          <m:t>𝑓</m:t>
                        </m:r>
                      </m:e>
                      <m:sub>
                        <m:r>
                          <a:rPr lang="en-US" altLang="ja-JP" sz="2400" i="1" kern="0">
                            <a:latin typeface="Cambria Math"/>
                            <a:ea typeface="Cambria Math"/>
                          </a:rPr>
                          <m:t>𝑟𝑒𝑝</m:t>
                        </m:r>
                        <m:r>
                          <a:rPr lang="en-US" altLang="ja-JP" sz="2400" i="1" kern="0">
                            <a:latin typeface="Cambria Math"/>
                            <a:ea typeface="Cambria Math"/>
                          </a:rPr>
                          <m:t>2</m:t>
                        </m:r>
                      </m:sub>
                    </m:sSub>
                    <m:r>
                      <a:rPr lang="en-US" altLang="ja-JP" sz="2400" i="1" kern="0" smtClean="0">
                        <a:latin typeface="Cambria Math"/>
                        <a:ea typeface="Cambria Math"/>
                      </a:rPr>
                      <m:t>)−(</m:t>
                    </m:r>
                    <m:sSub>
                      <m:sSubPr>
                        <m:ctrlPr>
                          <a:rPr lang="en-US" altLang="ja-JP" sz="2400" i="1" kern="0">
                            <a:latin typeface="Cambria Math"/>
                            <a:ea typeface="Cambria Math"/>
                          </a:rPr>
                        </m:ctrlPr>
                      </m:sSubPr>
                      <m:e>
                        <m:sSub>
                          <m:sSubPr>
                            <m:ctrlPr>
                              <a:rPr lang="en-US" altLang="ja-JP" sz="2400" i="1" kern="0">
                                <a:latin typeface="Cambria Math"/>
                                <a:ea typeface="Cambria Math"/>
                              </a:rPr>
                            </m:ctrlPr>
                          </m:sSubPr>
                          <m:e>
                            <m:r>
                              <a:rPr lang="en-US" altLang="ja-JP" sz="2400" i="1" kern="0">
                                <a:latin typeface="Cambria Math"/>
                                <a:ea typeface="Cambria Math"/>
                              </a:rPr>
                              <m:t>𝑛</m:t>
                            </m:r>
                          </m:e>
                          <m:sub>
                            <m:r>
                              <a:rPr lang="en-US" altLang="ja-JP" sz="2400" i="1" kern="0">
                                <a:latin typeface="Cambria Math"/>
                                <a:ea typeface="Cambria Math"/>
                              </a:rPr>
                              <m:t>1</m:t>
                            </m:r>
                          </m:sub>
                        </m:sSub>
                        <m:r>
                          <a:rPr lang="en-US" altLang="ja-JP" sz="2400" i="1" kern="0">
                            <a:latin typeface="Cambria Math"/>
                            <a:ea typeface="Cambria Math"/>
                          </a:rPr>
                          <m:t>𝑓</m:t>
                        </m:r>
                      </m:e>
                      <m:sub>
                        <m:r>
                          <a:rPr lang="en-US" altLang="ja-JP" sz="2400" i="1" kern="0">
                            <a:latin typeface="Cambria Math"/>
                            <a:ea typeface="Cambria Math"/>
                          </a:rPr>
                          <m:t>𝑟𝑒𝑝</m:t>
                        </m:r>
                        <m:r>
                          <a:rPr lang="en-US" altLang="ja-JP" sz="2400" i="1" kern="0">
                            <a:latin typeface="Cambria Math"/>
                            <a:ea typeface="Cambria Math"/>
                          </a:rPr>
                          <m:t>1</m:t>
                        </m:r>
                      </m:sub>
                    </m:sSub>
                    <m:r>
                      <a:rPr lang="en-US" altLang="ja-JP" sz="2400" i="1" kern="0" smtClean="0">
                        <a:latin typeface="Cambria Math"/>
                        <a:ea typeface="Cambria Math"/>
                      </a:rPr>
                      <m:t>−</m:t>
                    </m:r>
                    <m:sSub>
                      <m:sSubPr>
                        <m:ctrlPr>
                          <a:rPr lang="en-US" altLang="ja-JP" sz="2400" i="1" kern="0">
                            <a:latin typeface="Cambria Math"/>
                            <a:ea typeface="Cambria Math"/>
                          </a:rPr>
                        </m:ctrlPr>
                      </m:sSubPr>
                      <m:e>
                        <m:sSub>
                          <m:sSubPr>
                            <m:ctrlPr>
                              <a:rPr lang="en-US" altLang="ja-JP" sz="2400" i="1" kern="0">
                                <a:latin typeface="Cambria Math"/>
                                <a:ea typeface="Cambria Math"/>
                              </a:rPr>
                            </m:ctrlPr>
                          </m:sSubPr>
                          <m:e>
                            <m:r>
                              <a:rPr lang="en-US" altLang="ja-JP" sz="2400" i="1" kern="0">
                                <a:latin typeface="Cambria Math"/>
                                <a:ea typeface="Cambria Math"/>
                              </a:rPr>
                              <m:t>𝑛</m:t>
                            </m:r>
                          </m:e>
                          <m:sub>
                            <m:r>
                              <a:rPr lang="en-US" altLang="ja-JP" sz="2400" i="1" kern="0">
                                <a:latin typeface="Cambria Math"/>
                                <a:ea typeface="Cambria Math"/>
                              </a:rPr>
                              <m:t>2</m:t>
                            </m:r>
                          </m:sub>
                        </m:sSub>
                        <m:r>
                          <a:rPr lang="en-US" altLang="ja-JP" sz="2400" i="1" kern="0">
                            <a:latin typeface="Cambria Math"/>
                            <a:ea typeface="Cambria Math"/>
                          </a:rPr>
                          <m:t>𝑓</m:t>
                        </m:r>
                      </m:e>
                      <m:sub>
                        <m:r>
                          <a:rPr lang="en-US" altLang="ja-JP" sz="2400" i="1" kern="0">
                            <a:latin typeface="Cambria Math"/>
                            <a:ea typeface="Cambria Math"/>
                          </a:rPr>
                          <m:t>𝑟𝑒𝑝</m:t>
                        </m:r>
                        <m:r>
                          <a:rPr lang="en-US" altLang="ja-JP" sz="2400" i="1" kern="0">
                            <a:latin typeface="Cambria Math"/>
                            <a:ea typeface="Cambria Math"/>
                          </a:rPr>
                          <m:t>2</m:t>
                        </m:r>
                      </m:sub>
                    </m:sSub>
                    <m:r>
                      <a:rPr lang="en-US" altLang="ja-JP" sz="2400" i="1" kern="0" smtClean="0">
                        <a:latin typeface="Cambria Math"/>
                        <a:ea typeface="Cambria Math"/>
                      </a:rPr>
                      <m:t>)</m:t>
                    </m:r>
                  </m:oMath>
                </a14:m>
                <a:endParaRPr lang="en-US" altLang="ja-JP" sz="2400" kern="0" dirty="0" smtClean="0"/>
              </a:p>
              <a:p>
                <a:endParaRPr lang="en-US" altLang="ja-JP" kern="0" dirty="0" smtClean="0"/>
              </a:p>
              <a:p>
                <a:endParaRPr lang="en-US" altLang="ja-JP" kern="0" dirty="0"/>
              </a:p>
              <a:p>
                <a:endParaRPr lang="ja-JP" altLang="en-US" kern="0" dirty="0"/>
              </a:p>
            </p:txBody>
          </p:sp>
        </mc:Choice>
        <mc:Fallback xmlns="">
          <p:sp>
            <p:nvSpPr>
              <p:cNvPr id="8" name="コンテンツ プレースホルダー 2"/>
              <p:cNvSpPr txBox="1">
                <a:spLocks noRot="1" noChangeAspect="1" noMove="1" noResize="1" noEditPoints="1" noAdjustHandles="1" noChangeArrowheads="1" noChangeShapeType="1" noTextEdit="1"/>
              </p:cNvSpPr>
              <p:nvPr/>
            </p:nvSpPr>
            <p:spPr bwMode="auto">
              <a:xfrm>
                <a:off x="82906" y="4725144"/>
                <a:ext cx="9025598" cy="1810684"/>
              </a:xfrm>
              <a:prstGeom prst="rect">
                <a:avLst/>
              </a:prstGeom>
              <a:blipFill rotWithShape="1">
                <a:blip r:embed="rId4"/>
                <a:stretch>
                  <a:fillRect l="-1014" t="-2357"/>
                </a:stretch>
              </a:blipFill>
              <a:ln w="9525">
                <a:noFill/>
                <a:miter lim="800000"/>
                <a:headEnd/>
                <a:tailEnd/>
              </a:ln>
              <a:effectLst/>
            </p:spPr>
            <p:txBody>
              <a:bodyPr/>
              <a:lstStyle/>
              <a:p>
                <a:r>
                  <a:rPr lang="ja-JP" altLang="en-US">
                    <a:noFill/>
                  </a:rPr>
                  <a:t> </a:t>
                </a:r>
              </a:p>
            </p:txBody>
          </p:sp>
        </mc:Fallback>
      </mc:AlternateContent>
    </p:spTree>
    <p:extLst>
      <p:ext uri="{BB962C8B-B14F-4D97-AF65-F5344CB8AC3E}">
        <p14:creationId xmlns:p14="http://schemas.microsoft.com/office/powerpoint/2010/main" val="8699744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90662"/>
            <a:ext cx="8712968" cy="706090"/>
          </a:xfrm>
        </p:spPr>
        <p:txBody>
          <a:bodyPr/>
          <a:lstStyle/>
          <a:p>
            <a:r>
              <a:rPr kumimoji="1" lang="ja-JP" altLang="en-US" sz="4000" dirty="0" smtClean="0"/>
              <a:t>測定されたアセチレンのスペクトル</a:t>
            </a:r>
            <a:endParaRPr kumimoji="1" lang="ja-JP" altLang="en-US" sz="4000" dirty="0"/>
          </a:p>
        </p:txBody>
      </p:sp>
      <p:grpSp>
        <p:nvGrpSpPr>
          <p:cNvPr id="7" name="グループ化 6"/>
          <p:cNvGrpSpPr/>
          <p:nvPr/>
        </p:nvGrpSpPr>
        <p:grpSpPr>
          <a:xfrm>
            <a:off x="1034316" y="1317590"/>
            <a:ext cx="6922060" cy="4775706"/>
            <a:chOff x="1034316" y="1186944"/>
            <a:chExt cx="6922060" cy="4775706"/>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83" t="19759" r="50918" b="33441"/>
            <a:stretch/>
          </p:blipFill>
          <p:spPr bwMode="auto">
            <a:xfrm>
              <a:off x="1331640" y="1186944"/>
              <a:ext cx="6624736" cy="477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rot="16200000">
              <a:off x="714926" y="3244333"/>
              <a:ext cx="1008112" cy="369332"/>
            </a:xfrm>
            <a:prstGeom prst="rect">
              <a:avLst/>
            </a:prstGeom>
            <a:noFill/>
          </p:spPr>
          <p:txBody>
            <a:bodyPr wrap="square" rtlCol="0">
              <a:spAutoFit/>
            </a:bodyPr>
            <a:lstStyle/>
            <a:p>
              <a:pPr algn="ctr"/>
              <a:r>
                <a:rPr kumimoji="1" lang="ja-JP" altLang="en-US" dirty="0" smtClean="0"/>
                <a:t>透過率</a:t>
              </a:r>
              <a:endParaRPr kumimoji="1" lang="ja-JP" altLang="en-US" dirty="0"/>
            </a:p>
          </p:txBody>
        </p:sp>
      </p:grpSp>
      <p:sp>
        <p:nvSpPr>
          <p:cNvPr id="9" name="テキスト ボックス 8"/>
          <p:cNvSpPr txBox="1"/>
          <p:nvPr/>
        </p:nvSpPr>
        <p:spPr>
          <a:xfrm>
            <a:off x="350078" y="6111440"/>
            <a:ext cx="8613618" cy="461665"/>
          </a:xfrm>
          <a:prstGeom prst="rect">
            <a:avLst/>
          </a:prstGeom>
          <a:solidFill>
            <a:srgbClr val="FFFF00"/>
          </a:solidFill>
        </p:spPr>
        <p:txBody>
          <a:bodyPr wrap="square" rtlCol="0">
            <a:spAutoFit/>
          </a:bodyPr>
          <a:lstStyle/>
          <a:p>
            <a:pPr algn="ctr"/>
            <a:r>
              <a:rPr kumimoji="1" lang="en-US" altLang="ja-JP" sz="2400" b="1" dirty="0" smtClean="0">
                <a:solidFill>
                  <a:srgbClr val="FF0000"/>
                </a:solidFill>
              </a:rPr>
              <a:t>HITRAN</a:t>
            </a:r>
            <a:r>
              <a:rPr kumimoji="1" lang="ja-JP" altLang="en-US" sz="2400" b="1" dirty="0" smtClean="0">
                <a:solidFill>
                  <a:srgbClr val="FF0000"/>
                </a:solidFill>
              </a:rPr>
              <a:t>のデータベースから得たスペクトルとの残差は</a:t>
            </a:r>
            <a:r>
              <a:rPr kumimoji="1" lang="en-US" altLang="ja-JP" sz="2400" b="1" dirty="0" smtClean="0">
                <a:solidFill>
                  <a:srgbClr val="FF0000"/>
                </a:solidFill>
              </a:rPr>
              <a:t>1.5</a:t>
            </a:r>
            <a:r>
              <a:rPr lang="en-US" altLang="ja-JP" sz="2400" b="1" dirty="0">
                <a:solidFill>
                  <a:srgbClr val="FF0000"/>
                </a:solidFill>
              </a:rPr>
              <a:t>%</a:t>
            </a:r>
            <a:endParaRPr kumimoji="1" lang="ja-JP" altLang="en-US" sz="2400" b="1" dirty="0">
              <a:solidFill>
                <a:srgbClr val="FF0000"/>
              </a:solidFill>
            </a:endParaRPr>
          </a:p>
        </p:txBody>
      </p:sp>
    </p:spTree>
    <p:extLst>
      <p:ext uri="{BB962C8B-B14F-4D97-AF65-F5344CB8AC3E}">
        <p14:creationId xmlns:p14="http://schemas.microsoft.com/office/powerpoint/2010/main" val="27362738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710606"/>
          </a:xfrm>
        </p:spPr>
        <p:txBody>
          <a:bodyPr/>
          <a:lstStyle/>
          <a:p>
            <a:r>
              <a:rPr lang="ja-JP" altLang="en-US" dirty="0"/>
              <a:t>アセチレンの分光スペクトル</a:t>
            </a:r>
            <a:endParaRPr kumimoji="1" lang="ja-JP" alt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575" t="17339" r="9659" b="29517"/>
          <a:stretch/>
        </p:blipFill>
        <p:spPr bwMode="auto">
          <a:xfrm>
            <a:off x="1187624" y="1124744"/>
            <a:ext cx="6696744" cy="5161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403648" y="6344072"/>
            <a:ext cx="6043329" cy="461665"/>
          </a:xfrm>
          <a:prstGeom prst="rect">
            <a:avLst/>
          </a:prstGeom>
          <a:noFill/>
        </p:spPr>
        <p:txBody>
          <a:bodyPr wrap="square" rtlCol="0">
            <a:spAutoFit/>
          </a:bodyPr>
          <a:lstStyle/>
          <a:p>
            <a:pPr algn="ctr"/>
            <a:r>
              <a:rPr kumimoji="1" lang="en-US" altLang="ja-JP" sz="2400" dirty="0" smtClean="0"/>
              <a:t>268×10</a:t>
            </a:r>
            <a:r>
              <a:rPr kumimoji="1" lang="en-US" altLang="ja-JP" sz="2400" baseline="30000" dirty="0" smtClean="0"/>
              <a:t>6</a:t>
            </a:r>
            <a:r>
              <a:rPr kumimoji="1" lang="ja-JP" altLang="en-US" sz="2400" dirty="0" smtClean="0"/>
              <a:t>個のスペクトルを</a:t>
            </a:r>
            <a:r>
              <a:rPr kumimoji="1" lang="en-US" altLang="ja-JP" sz="2400" dirty="0" smtClean="0"/>
              <a:t>2.7</a:t>
            </a:r>
            <a:r>
              <a:rPr kumimoji="1" lang="ja-JP" altLang="en-US" sz="2400" dirty="0" smtClean="0"/>
              <a:t>秒で測定</a:t>
            </a:r>
            <a:endParaRPr kumimoji="1" lang="ja-JP" altLang="en-US" sz="2400" baseline="30000" dirty="0"/>
          </a:p>
        </p:txBody>
      </p:sp>
    </p:spTree>
    <p:extLst>
      <p:ext uri="{BB962C8B-B14F-4D97-AF65-F5344CB8AC3E}">
        <p14:creationId xmlns:p14="http://schemas.microsoft.com/office/powerpoint/2010/main" val="14860412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850702"/>
            <a:ext cx="8856984" cy="3514402"/>
          </a:xfrm>
        </p:spPr>
        <p:txBody>
          <a:bodyPr>
            <a:normAutofit fontScale="90000"/>
          </a:bodyPr>
          <a:lstStyle/>
          <a:p>
            <a:r>
              <a:rPr lang="en-US" altLang="ja-JP" dirty="0"/>
              <a:t>High-Resolution, Dual-Comb Asynchronous</a:t>
            </a:r>
            <a:br>
              <a:rPr lang="en-US" altLang="ja-JP" dirty="0"/>
            </a:br>
            <a:r>
              <a:rPr lang="en-US" altLang="ja-JP" dirty="0"/>
              <a:t>Sampling Enabled by Dual-Wavelength</a:t>
            </a:r>
            <a:br>
              <a:rPr lang="en-US" altLang="ja-JP" dirty="0"/>
            </a:br>
            <a:r>
              <a:rPr lang="en-US" altLang="ja-JP" dirty="0"/>
              <a:t>Ultrafast Fiber Lasers and Its Applications</a:t>
            </a:r>
            <a:endParaRPr kumimoji="1" lang="ja-JP" altLang="en-US" dirty="0"/>
          </a:p>
        </p:txBody>
      </p:sp>
      <p:sp>
        <p:nvSpPr>
          <p:cNvPr id="4" name="正方形/長方形 3"/>
          <p:cNvSpPr/>
          <p:nvPr/>
        </p:nvSpPr>
        <p:spPr>
          <a:xfrm>
            <a:off x="539552" y="4748951"/>
            <a:ext cx="8136904" cy="1200329"/>
          </a:xfrm>
          <a:prstGeom prst="rect">
            <a:avLst/>
          </a:prstGeom>
        </p:spPr>
        <p:txBody>
          <a:bodyPr wrap="square">
            <a:spAutoFit/>
          </a:bodyPr>
          <a:lstStyle/>
          <a:p>
            <a:pPr algn="ctr"/>
            <a:r>
              <a:rPr lang="nn-NO" altLang="ja-JP" sz="2400" dirty="0"/>
              <a:t>Zheng Zheng* and Xin Zhao</a:t>
            </a:r>
          </a:p>
          <a:p>
            <a:pPr algn="ctr"/>
            <a:r>
              <a:rPr lang="en-US" altLang="ja-JP" sz="2400" dirty="0"/>
              <a:t>School of Electronic and Information Engineering, </a:t>
            </a:r>
            <a:r>
              <a:rPr lang="en-US" altLang="ja-JP" sz="2400" dirty="0" err="1"/>
              <a:t>Beihang</a:t>
            </a:r>
            <a:r>
              <a:rPr lang="en-US" altLang="ja-JP" sz="2400" dirty="0"/>
              <a:t> University, 37 </a:t>
            </a:r>
            <a:r>
              <a:rPr lang="en-US" altLang="ja-JP" sz="2400" dirty="0" err="1"/>
              <a:t>Xueyuan</a:t>
            </a:r>
            <a:r>
              <a:rPr lang="en-US" altLang="ja-JP" sz="2400" dirty="0"/>
              <a:t> Rd, Beijing 100191, China</a:t>
            </a:r>
            <a:r>
              <a:rPr lang="en-US" altLang="ja-JP" sz="2400" dirty="0" smtClean="0"/>
              <a:t>.</a:t>
            </a:r>
            <a:endParaRPr lang="en-US" altLang="ja-JP" sz="2400" dirty="0"/>
          </a:p>
        </p:txBody>
      </p:sp>
    </p:spTree>
    <p:extLst>
      <p:ext uri="{BB962C8B-B14F-4D97-AF65-F5344CB8AC3E}">
        <p14:creationId xmlns:p14="http://schemas.microsoft.com/office/powerpoint/2010/main" val="87953217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864096"/>
          </a:xfrm>
        </p:spPr>
        <p:txBody>
          <a:bodyPr>
            <a:normAutofit fontScale="90000"/>
          </a:bodyPr>
          <a:lstStyle/>
          <a:p>
            <a:r>
              <a:rPr kumimoji="1" lang="ja-JP" altLang="en-US" dirty="0" smtClean="0"/>
              <a:t>二波長モード同期レーザーの原理</a:t>
            </a:r>
            <a:endParaRPr kumimoji="1" lang="ja-JP" altLang="en-US" dirty="0"/>
          </a:p>
        </p:txBody>
      </p:sp>
      <p:sp>
        <p:nvSpPr>
          <p:cNvPr id="5" name="コンテンツ プレースホルダー 3"/>
          <p:cNvSpPr>
            <a:spLocks noGrp="1"/>
          </p:cNvSpPr>
          <p:nvPr>
            <p:ph idx="1"/>
          </p:nvPr>
        </p:nvSpPr>
        <p:spPr>
          <a:xfrm>
            <a:off x="385192" y="1315360"/>
            <a:ext cx="8435280" cy="1969624"/>
          </a:xfrm>
          <a:prstGeom prst="rect">
            <a:avLst/>
          </a:prstGeom>
        </p:spPr>
        <p:txBody>
          <a:bodyPr/>
          <a:lstStyle/>
          <a:p>
            <a:r>
              <a:rPr kumimoji="1" lang="ja-JP" altLang="en-US" sz="2800" dirty="0" smtClean="0"/>
              <a:t>群速度分散があるキャビティーでは，異なる中心周波数のパルスはそれぞれ異なる遅れが生じる．</a:t>
            </a:r>
            <a:endParaRPr kumimoji="1" lang="en-US" altLang="ja-JP" sz="2800" dirty="0" smtClean="0"/>
          </a:p>
          <a:p>
            <a:r>
              <a:rPr lang="ja-JP" altLang="en-US" sz="2800" dirty="0" smtClean="0"/>
              <a:t>よって出力されるモード同期パルスは良く似ているが，ほんのわずかに繰り返し周波数が異なる．</a:t>
            </a:r>
            <a:endParaRPr kumimoji="1" lang="ja-JP" altLang="en-US" sz="2800" dirty="0"/>
          </a:p>
        </p:txBody>
      </p:sp>
      <p:grpSp>
        <p:nvGrpSpPr>
          <p:cNvPr id="3" name="グループ化 2"/>
          <p:cNvGrpSpPr/>
          <p:nvPr/>
        </p:nvGrpSpPr>
        <p:grpSpPr>
          <a:xfrm>
            <a:off x="1331640" y="3387017"/>
            <a:ext cx="6264696" cy="3426359"/>
            <a:chOff x="1331640" y="3387017"/>
            <a:chExt cx="6264696" cy="3426359"/>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033" t="20363" r="13513" b="49038"/>
            <a:stretch/>
          </p:blipFill>
          <p:spPr bwMode="auto">
            <a:xfrm>
              <a:off x="1331640" y="3387017"/>
              <a:ext cx="6264696" cy="3426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4211960" y="4427820"/>
              <a:ext cx="1440160" cy="369332"/>
            </a:xfrm>
            <a:prstGeom prst="rect">
              <a:avLst/>
            </a:prstGeom>
            <a:noFill/>
          </p:spPr>
          <p:txBody>
            <a:bodyPr wrap="square" rtlCol="0">
              <a:spAutoFit/>
            </a:bodyPr>
            <a:lstStyle/>
            <a:p>
              <a:pPr algn="ctr"/>
              <a:r>
                <a:rPr lang="ja-JP" altLang="en-US" b="1" dirty="0"/>
                <a:t>利得</a:t>
              </a:r>
              <a:r>
                <a:rPr kumimoji="1" lang="ja-JP" altLang="en-US" b="1" dirty="0" smtClean="0"/>
                <a:t>媒質</a:t>
              </a:r>
              <a:endParaRPr kumimoji="1" lang="ja-JP" altLang="en-US" b="1" dirty="0"/>
            </a:p>
          </p:txBody>
        </p:sp>
      </p:grpSp>
    </p:spTree>
    <p:extLst>
      <p:ext uri="{BB962C8B-B14F-4D97-AF65-F5344CB8AC3E}">
        <p14:creationId xmlns:p14="http://schemas.microsoft.com/office/powerpoint/2010/main" val="26311548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760</TotalTime>
  <Words>2932</Words>
  <Application>Microsoft Office PowerPoint</Application>
  <PresentationFormat>画面に合わせる (4:3)</PresentationFormat>
  <Paragraphs>139</Paragraphs>
  <Slides>17</Slides>
  <Notes>13</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テーマ1</vt:lpstr>
      <vt:lpstr>CLEO-PR 2013 June 30 – July 4, 2013 Kyoto International Conference Center, Kyoto, Japan</vt:lpstr>
      <vt:lpstr>Adaptive Dual-Comb Spectroscopy with Free-Running Lasers</vt:lpstr>
      <vt:lpstr>研究背景</vt:lpstr>
      <vt:lpstr>実験セットアップ</vt:lpstr>
      <vt:lpstr>PowerPoint プレゼンテーション</vt:lpstr>
      <vt:lpstr>測定されたアセチレンのスペクトル</vt:lpstr>
      <vt:lpstr>アセチレンの分光スペクトル</vt:lpstr>
      <vt:lpstr>High-Resolution, Dual-Comb Asynchronous Sampling Enabled by Dual-Wavelength Ultrafast Fiber Lasers and Its Applications</vt:lpstr>
      <vt:lpstr>二波長モード同期レーザーの原理</vt:lpstr>
      <vt:lpstr>二波長レーザーのスペクトル</vt:lpstr>
      <vt:lpstr>実験装置</vt:lpstr>
      <vt:lpstr>二波長レーザーを用いたコム間距離計測</vt:lpstr>
      <vt:lpstr>Fast, Asynchronous Sampling Distance Ranging Using an SOA Gate and a Dual-Wavelength Mode-Locked Fiber Laser</vt:lpstr>
      <vt:lpstr>実験原理</vt:lpstr>
      <vt:lpstr>実験装置</vt:lpstr>
      <vt:lpstr>SOA通過後に測定されたパルス列</vt:lpstr>
      <vt:lpstr>距離計測結果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hayashi</cp:lastModifiedBy>
  <cp:revision>47</cp:revision>
  <cp:lastPrinted>2013-10-07T23:29:54Z</cp:lastPrinted>
  <dcterms:created xsi:type="dcterms:W3CDTF">2013-07-09T07:03:21Z</dcterms:created>
  <dcterms:modified xsi:type="dcterms:W3CDTF">2013-10-29T06:34:06Z</dcterms:modified>
</cp:coreProperties>
</file>