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4.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5.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98" r:id="rId2"/>
    <p:sldId id="279" r:id="rId3"/>
    <p:sldId id="281" r:id="rId4"/>
    <p:sldId id="282" r:id="rId5"/>
    <p:sldId id="299" r:id="rId6"/>
    <p:sldId id="290" r:id="rId7"/>
    <p:sldId id="285" r:id="rId8"/>
    <p:sldId id="286" r:id="rId9"/>
    <p:sldId id="265" r:id="rId10"/>
    <p:sldId id="296" r:id="rId11"/>
    <p:sldId id="306" r:id="rId12"/>
    <p:sldId id="295" r:id="rId13"/>
    <p:sldId id="300" r:id="rId14"/>
    <p:sldId id="302" r:id="rId15"/>
    <p:sldId id="303" r:id="rId16"/>
    <p:sldId id="270" r:id="rId17"/>
    <p:sldId id="292" r:id="rId18"/>
    <p:sldId id="301" r:id="rId19"/>
    <p:sldId id="307" r:id="rId20"/>
    <p:sldId id="305" r:id="rId21"/>
    <p:sldId id="304" r:id="rId22"/>
    <p:sldId id="289" r:id="rId23"/>
    <p:sldId id="272" r:id="rId24"/>
    <p:sldId id="278" r:id="rId25"/>
    <p:sldId id="280" r:id="rId26"/>
    <p:sldId id="277" r:id="rId2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8000FF"/>
    <a:srgbClr val="400080"/>
    <a:srgbClr val="0080FF"/>
    <a:srgbClr val="FC1610"/>
    <a:srgbClr val="009900"/>
    <a:srgbClr val="00FF00"/>
    <a:srgbClr val="00CC00"/>
    <a:srgbClr val="0B831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78085" autoAdjust="0"/>
  </p:normalViewPr>
  <p:slideViewPr>
    <p:cSldViewPr>
      <p:cViewPr varScale="1">
        <p:scale>
          <a:sx n="74" d="100"/>
          <a:sy n="74" d="100"/>
        </p:scale>
        <p:origin x="-1856"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1DA00C-BECA-E840-AA0F-D413EF8A6988}" type="datetimeFigureOut">
              <a:rPr kumimoji="1" lang="ja-JP" altLang="en-US" smtClean="0"/>
              <a:t>13/09/05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9F97A-CFC4-0244-A393-F802F51C4372}" type="slidenum">
              <a:rPr kumimoji="1" lang="ja-JP" altLang="en-US" smtClean="0"/>
              <a:t>‹#›</a:t>
            </a:fld>
            <a:endParaRPr kumimoji="1" lang="ja-JP" altLang="en-US"/>
          </a:p>
        </p:txBody>
      </p:sp>
    </p:spTree>
    <p:extLst>
      <p:ext uri="{BB962C8B-B14F-4D97-AF65-F5344CB8AC3E}">
        <p14:creationId xmlns:p14="http://schemas.microsoft.com/office/powerpoint/2010/main" val="1366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2C485-C479-48B4-BEC4-F2344B4FA80B}" type="datetimeFigureOut">
              <a:rPr kumimoji="1" lang="ja-JP" altLang="en-US" smtClean="0"/>
              <a:t>13/09/05</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4AD22-51A4-4709-AE28-8FB56314E370}" type="slidenum">
              <a:rPr kumimoji="1" lang="ja-JP" altLang="en-US" smtClean="0"/>
              <a:t>‹#›</a:t>
            </a:fld>
            <a:endParaRPr kumimoji="1" lang="ja-JP" altLang="en-US"/>
          </a:p>
        </p:txBody>
      </p:sp>
    </p:spTree>
    <p:extLst>
      <p:ext uri="{BB962C8B-B14F-4D97-AF65-F5344CB8AC3E}">
        <p14:creationId xmlns:p14="http://schemas.microsoft.com/office/powerpoint/2010/main" val="15730572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BB23A-4CD5-7D43-9811-7417D8FDB8C0}" type="slidenum">
              <a:rPr lang="en-US" altLang="ja-JP"/>
              <a:pPr/>
              <a:t>1</a:t>
            </a:fld>
            <a:endParaRPr lang="en-US" altLang="ja-JP"/>
          </a:p>
        </p:txBody>
      </p:sp>
      <p:sp>
        <p:nvSpPr>
          <p:cNvPr id="575490" name="Rectangle 2"/>
          <p:cNvSpPr>
            <a:spLocks noGrp="1" noRot="1" noChangeAspect="1" noChangeArrowheads="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575491" name="Rectangle 3"/>
          <p:cNvSpPr>
            <a:spLocks noGrp="1" noChangeArrowheads="1"/>
          </p:cNvSpPr>
          <p:nvPr>
            <p:ph type="body" idx="1"/>
          </p:nvPr>
        </p:nvSpPr>
        <p:spPr bwMode="auto">
          <a:xfrm>
            <a:off x="686427" y="4343978"/>
            <a:ext cx="5485146" cy="4114512"/>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sz="1500" b="1" dirty="0">
              <a:ea typeface="平成明朝" charset="-128"/>
              <a:cs typeface="平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a:t>
            </a:r>
            <a:r>
              <a:rPr kumimoji="1" lang="en-US" altLang="ja-JP" sz="1200" kern="1200" baseline="0" dirty="0" smtClean="0">
                <a:solidFill>
                  <a:schemeClr val="tx1"/>
                </a:solidFill>
                <a:effectLst/>
                <a:latin typeface="+mn-lt"/>
                <a:ea typeface="+mn-ea"/>
                <a:cs typeface="+mn-cs"/>
              </a:rPr>
              <a:t>shows </a:t>
            </a:r>
            <a:r>
              <a:rPr kumimoji="1" lang="en-US" altLang="ja-JP" sz="1200" kern="1200" baseline="0" dirty="0" smtClean="0">
                <a:solidFill>
                  <a:schemeClr val="tx1"/>
                </a:solidFill>
                <a:effectLst/>
                <a:latin typeface="+mn-lt"/>
                <a:ea typeface="+mn-ea"/>
                <a:cs typeface="+mn-cs"/>
              </a:rPr>
              <a:t>the temporal change of frep1, frep2, fb1, and fb2 </a:t>
            </a:r>
            <a:r>
              <a:rPr kumimoji="1" lang="en-US" altLang="ja-JP" sz="1200" kern="1200" baseline="0" dirty="0" smtClean="0">
                <a:solidFill>
                  <a:schemeClr val="tx1"/>
                </a:solidFill>
                <a:effectLst/>
                <a:latin typeface="+mn-lt"/>
                <a:ea typeface="+mn-ea"/>
                <a:cs typeface="+mn-cs"/>
              </a:rPr>
              <a:t>when output frequency of CW-THz wave </a:t>
            </a:r>
            <a:r>
              <a:rPr kumimoji="1" lang="en-US" altLang="ja-JP" sz="1200" kern="1200" baseline="0" dirty="0" smtClean="0">
                <a:solidFill>
                  <a:schemeClr val="tx1"/>
                </a:solidFill>
                <a:effectLst/>
                <a:latin typeface="+mn-lt"/>
                <a:ea typeface="+mn-ea"/>
                <a:cs typeface="+mn-cs"/>
              </a:rPr>
              <a:t>is </a:t>
            </a:r>
            <a:r>
              <a:rPr kumimoji="1" lang="en-US" altLang="ja-JP" sz="1200" kern="1200" baseline="0" dirty="0" smtClean="0">
                <a:solidFill>
                  <a:schemeClr val="tx1"/>
                </a:solidFill>
                <a:effectLst/>
                <a:latin typeface="+mn-lt"/>
                <a:ea typeface="+mn-ea"/>
                <a:cs typeface="+mn-cs"/>
              </a:rPr>
              <a:t>fluctuated. </a:t>
            </a:r>
            <a:r>
              <a:rPr kumimoji="1" lang="en-US" altLang="ja-JP" dirty="0" smtClean="0"/>
              <a:t>Frep1 </a:t>
            </a:r>
            <a:r>
              <a:rPr kumimoji="1" lang="en-US" altLang="ja-JP" dirty="0" smtClean="0"/>
              <a:t>and frep2</a:t>
            </a:r>
            <a:r>
              <a:rPr kumimoji="1" lang="en-US" altLang="ja-JP" baseline="0" dirty="0" smtClean="0"/>
              <a:t> are constant at </a:t>
            </a:r>
            <a:r>
              <a:rPr kumimoji="1" lang="en-US" altLang="ja-JP" baseline="0" dirty="0" smtClean="0"/>
              <a:t>constant due to the laser stabilization.</a:t>
            </a:r>
          </a:p>
          <a:p>
            <a:r>
              <a:rPr kumimoji="1" lang="en-US" altLang="ja-JP" baseline="0" dirty="0" smtClean="0"/>
              <a:t>On the other hand, fb1 </a:t>
            </a:r>
            <a:r>
              <a:rPr kumimoji="1" lang="en-US" altLang="ja-JP" baseline="0" dirty="0" smtClean="0"/>
              <a:t>and fb2 changed </a:t>
            </a:r>
            <a:r>
              <a:rPr kumimoji="1" lang="en-US" altLang="ja-JP" baseline="0" dirty="0" smtClean="0"/>
              <a:t>temporally due to the fluctuated output frequency of CW-THz wave.</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10</a:t>
            </a:fld>
            <a:endParaRPr kumimoji="1" lang="ja-JP" altLang="en-US"/>
          </a:p>
        </p:txBody>
      </p:sp>
    </p:spTree>
    <p:extLst>
      <p:ext uri="{BB962C8B-B14F-4D97-AF65-F5344CB8AC3E}">
        <p14:creationId xmlns:p14="http://schemas.microsoft.com/office/powerpoint/2010/main" val="79942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Using these values, we determined</a:t>
            </a:r>
            <a:r>
              <a:rPr kumimoji="1" lang="en-US" altLang="ja-JP" sz="1200" kern="1200" baseline="0" dirty="0" smtClean="0">
                <a:solidFill>
                  <a:schemeClr val="tx1"/>
                </a:solidFill>
                <a:effectLst/>
                <a:latin typeface="+mn-lt"/>
                <a:ea typeface="+mn-ea"/>
                <a:cs typeface="+mn-cs"/>
              </a:rPr>
              <a:t> m and then obtain </a:t>
            </a:r>
            <a:r>
              <a:rPr kumimoji="1" lang="en-US" altLang="ja-JP" sz="1200" kern="1200" baseline="0" dirty="0" err="1" smtClean="0">
                <a:solidFill>
                  <a:schemeClr val="tx1"/>
                </a:solidFill>
                <a:effectLst/>
                <a:latin typeface="+mn-lt"/>
                <a:ea typeface="+mn-ea"/>
                <a:cs typeface="+mn-cs"/>
              </a:rPr>
              <a:t>fTHz</a:t>
            </a:r>
            <a:r>
              <a:rPr kumimoji="1" lang="en-US" altLang="ja-JP" sz="1200" kern="1200" baseline="0" dirty="0" smtClean="0">
                <a:solidFill>
                  <a:schemeClr val="tx1"/>
                </a:solidFill>
                <a:effectLst/>
                <a:latin typeface="+mn-lt"/>
                <a:ea typeface="+mn-ea"/>
                <a:cs typeface="+mn-cs"/>
              </a:rPr>
              <a:t> like here</a:t>
            </a:r>
            <a:r>
              <a:rPr kumimoji="1" lang="en-US" altLang="ja-JP" sz="1200" kern="1200" baseline="0" dirty="0" smtClean="0">
                <a:solidFill>
                  <a:schemeClr val="tx1"/>
                </a:solidFill>
                <a:effectLst/>
                <a:latin typeface="+mn-lt"/>
                <a:ea typeface="+mn-ea"/>
                <a:cs typeface="+mn-cs"/>
              </a:rPr>
              <a:t>.</a:t>
            </a:r>
          </a:p>
          <a:p>
            <a:r>
              <a:rPr kumimoji="1" lang="en-US" altLang="ja-JP" sz="1200" kern="1200" baseline="0" dirty="0" smtClean="0">
                <a:solidFill>
                  <a:schemeClr val="tx1"/>
                </a:solidFill>
                <a:effectLst/>
                <a:latin typeface="+mn-lt"/>
                <a:ea typeface="+mn-ea"/>
                <a:cs typeface="+mn-cs"/>
              </a:rPr>
              <a:t>This graph clearly indicated that the proposed method could correctly measure the </a:t>
            </a:r>
            <a:r>
              <a:rPr kumimoji="1" lang="en-US" altLang="ja-JP" sz="1200" kern="1200" baseline="0" dirty="0" err="1" smtClean="0">
                <a:solidFill>
                  <a:schemeClr val="tx1"/>
                </a:solidFill>
                <a:effectLst/>
                <a:latin typeface="+mn-lt"/>
                <a:ea typeface="+mn-ea"/>
                <a:cs typeface="+mn-cs"/>
              </a:rPr>
              <a:t>fTHz</a:t>
            </a:r>
            <a:r>
              <a:rPr kumimoji="1" lang="en-US" altLang="ja-JP" sz="1200" kern="1200" baseline="0" dirty="0" smtClean="0">
                <a:solidFill>
                  <a:schemeClr val="tx1"/>
                </a:solidFill>
                <a:effectLst/>
                <a:latin typeface="+mn-lt"/>
                <a:ea typeface="+mn-ea"/>
                <a:cs typeface="+mn-cs"/>
              </a:rPr>
              <a:t> in real time.</a:t>
            </a:r>
            <a:endParaRPr kumimoji="1" lang="en-US" altLang="ja-JP" sz="1200" kern="1200" baseline="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11</a:t>
            </a:fld>
            <a:endParaRPr kumimoji="1" lang="ja-JP" altLang="en-US"/>
          </a:p>
        </p:txBody>
      </p:sp>
    </p:spTree>
    <p:extLst>
      <p:ext uri="{BB962C8B-B14F-4D97-AF65-F5344CB8AC3E}">
        <p14:creationId xmlns:p14="http://schemas.microsoft.com/office/powerpoint/2010/main" val="799423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we evaluate</a:t>
            </a:r>
            <a:r>
              <a:rPr kumimoji="1" lang="en-US" altLang="ja-JP" sz="1200" kern="1200" baseline="0" dirty="0" smtClean="0">
                <a:solidFill>
                  <a:schemeClr val="tx1"/>
                </a:solidFill>
                <a:effectLst/>
                <a:latin typeface="+mn-lt"/>
                <a:ea typeface="+mn-ea"/>
                <a:cs typeface="+mn-cs"/>
              </a:rPr>
              <a:t> </a:t>
            </a:r>
            <a:r>
              <a:rPr kumimoji="1" lang="en-US" altLang="ja-JP" sz="1200" kern="1200" baseline="0" dirty="0" smtClean="0">
                <a:solidFill>
                  <a:schemeClr val="tx1"/>
                </a:solidFill>
                <a:effectLst/>
                <a:latin typeface="+mn-lt"/>
                <a:ea typeface="+mn-ea"/>
                <a:cs typeface="+mn-cs"/>
              </a:rPr>
              <a:t>accuracy of frequency measurement at four different frequencies.</a:t>
            </a:r>
          </a:p>
          <a:p>
            <a:r>
              <a:rPr kumimoji="1" lang="en-US" altLang="ja-JP" sz="1200" kern="1200" baseline="0" dirty="0" smtClean="0">
                <a:solidFill>
                  <a:schemeClr val="tx1"/>
                </a:solidFill>
                <a:effectLst/>
                <a:latin typeface="+mn-lt"/>
                <a:ea typeface="+mn-ea"/>
                <a:cs typeface="+mn-cs"/>
              </a:rPr>
              <a:t>Blue plots shows the </a:t>
            </a:r>
            <a:r>
              <a:rPr kumimoji="1" lang="en-US" altLang="ja-JP" sz="1200" kern="1200" baseline="0" dirty="0" smtClean="0">
                <a:solidFill>
                  <a:schemeClr val="tx1"/>
                </a:solidFill>
                <a:effectLst/>
                <a:latin typeface="+mn-lt"/>
                <a:ea typeface="+mn-ea"/>
                <a:cs typeface="+mn-cs"/>
              </a:rPr>
              <a:t>frequency </a:t>
            </a:r>
            <a:r>
              <a:rPr kumimoji="1" lang="en-US" altLang="ja-JP" sz="1200" kern="1200" baseline="0" dirty="0" smtClean="0">
                <a:solidFill>
                  <a:schemeClr val="tx1"/>
                </a:solidFill>
                <a:effectLst/>
                <a:latin typeface="+mn-lt"/>
                <a:ea typeface="+mn-ea"/>
                <a:cs typeface="+mn-cs"/>
              </a:rPr>
              <a:t>error of the measured frequency from the setting frequency and the red plot shows the corresponding accuracy.</a:t>
            </a:r>
          </a:p>
          <a:p>
            <a:r>
              <a:rPr kumimoji="1" lang="en-US" altLang="ja-JP" sz="1200" kern="1200" baseline="0" dirty="0" smtClean="0">
                <a:solidFill>
                  <a:schemeClr val="tx1"/>
                </a:solidFill>
                <a:effectLst/>
                <a:latin typeface="+mn-lt"/>
                <a:ea typeface="+mn-ea"/>
                <a:cs typeface="+mn-cs"/>
              </a:rPr>
              <a:t>In this demonstration, mean </a:t>
            </a:r>
            <a:r>
              <a:rPr kumimoji="1" lang="en-US" altLang="ja-JP" sz="1200" kern="1200" baseline="0" dirty="0" smtClean="0">
                <a:solidFill>
                  <a:schemeClr val="tx1"/>
                </a:solidFill>
                <a:effectLst/>
                <a:latin typeface="+mn-lt"/>
                <a:ea typeface="+mn-ea"/>
                <a:cs typeface="+mn-cs"/>
              </a:rPr>
              <a:t>accuracy of 10~-14 was </a:t>
            </a:r>
            <a:r>
              <a:rPr kumimoji="1" lang="en-US" altLang="ja-JP" sz="1200" kern="1200" baseline="0" dirty="0" smtClean="0">
                <a:solidFill>
                  <a:schemeClr val="tx1"/>
                </a:solidFill>
                <a:effectLst/>
                <a:latin typeface="+mn-lt"/>
                <a:ea typeface="+mn-ea"/>
                <a:cs typeface="+mn-cs"/>
              </a:rPr>
              <a:t>achieved.</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12</a:t>
            </a:fld>
            <a:endParaRPr kumimoji="1" lang="ja-JP" altLang="en-US"/>
          </a:p>
        </p:txBody>
      </p:sp>
    </p:spTree>
    <p:extLst>
      <p:ext uri="{BB962C8B-B14F-4D97-AF65-F5344CB8AC3E}">
        <p14:creationId xmlns:p14="http://schemas.microsoft.com/office/powerpoint/2010/main" val="379934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Real time determination of absolute frequency using dual PC-THz combs</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13</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14</a:t>
            </a:fld>
            <a:endParaRPr lang="en-US" altLang="ja-JP" sz="1200" smtClean="0"/>
          </a:p>
        </p:txBody>
      </p:sp>
      <p:sp>
        <p:nvSpPr>
          <p:cNvPr id="58371"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In the previous demonstration, </a:t>
            </a:r>
            <a:r>
              <a:rPr kumimoji="1" lang="en-US" altLang="ja-JP" sz="1200" kern="1200" dirty="0" smtClean="0">
                <a:solidFill>
                  <a:schemeClr val="tx1"/>
                </a:solidFill>
                <a:effectLst/>
                <a:latin typeface="+mn-lt"/>
                <a:ea typeface="+mn-ea"/>
                <a:cs typeface="+mn-cs"/>
              </a:rPr>
              <a:t>fb1 and b2 are measured whereas frep1 and frep2</a:t>
            </a:r>
            <a:r>
              <a:rPr kumimoji="1" lang="en-US" altLang="ja-JP" sz="1200" kern="1200" baseline="0" dirty="0" smtClean="0">
                <a:solidFill>
                  <a:schemeClr val="tx1"/>
                </a:solidFill>
                <a:effectLst/>
                <a:latin typeface="+mn-lt"/>
                <a:ea typeface="+mn-ea"/>
                <a:cs typeface="+mn-cs"/>
              </a:rPr>
              <a:t> are kept at constant. However, in </a:t>
            </a:r>
            <a:r>
              <a:rPr kumimoji="1" lang="en-US" altLang="ja-JP" sz="1200" kern="1200" baseline="0" dirty="0" smtClean="0">
                <a:solidFill>
                  <a:schemeClr val="tx1"/>
                </a:solidFill>
                <a:effectLst/>
                <a:latin typeface="+mn-lt"/>
                <a:ea typeface="+mn-ea"/>
                <a:cs typeface="+mn-cs"/>
              </a:rPr>
              <a:t>this demonstration</a:t>
            </a:r>
            <a:r>
              <a:rPr kumimoji="1" lang="en-US" altLang="ja-JP" sz="1200" kern="1200" dirty="0" smtClean="0">
                <a:solidFill>
                  <a:schemeClr val="tx1"/>
                </a:solidFill>
                <a:effectLst/>
                <a:latin typeface="+mn-lt"/>
                <a:ea typeface="+mn-ea"/>
                <a:cs typeface="+mn-cs"/>
              </a:rPr>
              <a:t>, frep1 and frep2 are measured whereas fb1 and fb2</a:t>
            </a:r>
            <a:r>
              <a:rPr kumimoji="1" lang="en-US" altLang="ja-JP" sz="1200" kern="1200" baseline="0" dirty="0" smtClean="0">
                <a:solidFill>
                  <a:schemeClr val="tx1"/>
                </a:solidFill>
                <a:effectLst/>
                <a:latin typeface="+mn-lt"/>
                <a:ea typeface="+mn-ea"/>
                <a:cs typeface="+mn-cs"/>
              </a:rPr>
              <a:t> are </a:t>
            </a:r>
            <a:r>
              <a:rPr kumimoji="1" lang="en-US" altLang="ja-JP" sz="1200" kern="1200" baseline="0" dirty="0" smtClean="0">
                <a:solidFill>
                  <a:schemeClr val="tx1"/>
                </a:solidFill>
                <a:effectLst/>
                <a:latin typeface="+mn-lt"/>
                <a:ea typeface="+mn-ea"/>
                <a:cs typeface="+mn-cs"/>
              </a:rPr>
              <a:t>fixed </a:t>
            </a:r>
            <a:r>
              <a:rPr kumimoji="1" lang="en-US" altLang="ja-JP" sz="1200" kern="1200" baseline="0" dirty="0" smtClean="0">
                <a:solidFill>
                  <a:schemeClr val="tx1"/>
                </a:solidFill>
                <a:effectLst/>
                <a:latin typeface="+mn-lt"/>
                <a:ea typeface="+mn-ea"/>
                <a:cs typeface="+mn-cs"/>
              </a:rPr>
              <a:t>at </a:t>
            </a:r>
            <a:r>
              <a:rPr kumimoji="1" lang="en-US" altLang="ja-JP" sz="1200" kern="1200" baseline="0" dirty="0" smtClean="0">
                <a:solidFill>
                  <a:schemeClr val="tx1"/>
                </a:solidFill>
                <a:effectLst/>
                <a:latin typeface="+mn-lt"/>
                <a:ea typeface="+mn-ea"/>
                <a:cs typeface="+mn-cs"/>
              </a:rPr>
              <a:t>constant, which is opposite to that in the previous demonstration.</a:t>
            </a:r>
            <a:endParaRPr kumimoji="1" lang="en-US" altLang="ja-JP"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In other words, frep1 and frep2 are adjusted to keep fb1 and fb2 constant.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As a result, fb1 and fb2 are always constant even though </a:t>
            </a:r>
            <a:r>
              <a:rPr kumimoji="1" lang="en-US" altLang="ja-JP" sz="1200" kern="1200" baseline="0" dirty="0" err="1" smtClean="0">
                <a:solidFill>
                  <a:schemeClr val="tx1"/>
                </a:solidFill>
                <a:effectLst/>
                <a:latin typeface="+mn-lt"/>
                <a:ea typeface="+mn-ea"/>
                <a:cs typeface="+mn-cs"/>
              </a:rPr>
              <a:t>fTHz</a:t>
            </a:r>
            <a:r>
              <a:rPr kumimoji="1" lang="en-US" altLang="ja-JP" sz="1200" kern="1200" baseline="0" dirty="0" smtClean="0">
                <a:solidFill>
                  <a:schemeClr val="tx1"/>
                </a:solidFill>
                <a:effectLst/>
                <a:latin typeface="+mn-lt"/>
                <a:ea typeface="+mn-ea"/>
                <a:cs typeface="+mn-cs"/>
              </a:rPr>
              <a:t> is tuned over frep1 and frep2.</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This leads to no limitation for tuning range of </a:t>
            </a:r>
            <a:r>
              <a:rPr kumimoji="1" lang="en-US" altLang="ja-JP" sz="1200" kern="1200" baseline="0" dirty="0" err="1" smtClean="0">
                <a:solidFill>
                  <a:schemeClr val="tx1"/>
                </a:solidFill>
                <a:effectLst/>
                <a:latin typeface="+mn-lt"/>
                <a:ea typeface="+mn-ea"/>
                <a:cs typeface="+mn-cs"/>
              </a:rPr>
              <a:t>fTHz</a:t>
            </a:r>
            <a:r>
              <a:rPr kumimoji="1" lang="en-US" altLang="ja-JP" sz="1200" kern="1200" baseline="0" dirty="0" smtClean="0">
                <a:solidFill>
                  <a:schemeClr val="tx1"/>
                </a:solidFill>
                <a:effectLst/>
                <a:latin typeface="+mn-lt"/>
                <a:ea typeface="+mn-ea"/>
                <a:cs typeface="+mn-cs"/>
              </a:rPr>
              <a:t> because mfrep1 and mfrep2 can be </a:t>
            </a:r>
            <a:r>
              <a:rPr kumimoji="1" lang="en-US" altLang="ja-JP" sz="1200" kern="1200" baseline="0" dirty="0" smtClean="0">
                <a:solidFill>
                  <a:schemeClr val="tx1"/>
                </a:solidFill>
                <a:effectLst/>
                <a:latin typeface="+mn-lt"/>
                <a:ea typeface="+mn-ea"/>
                <a:cs typeface="+mn-cs"/>
              </a:rPr>
              <a:t>changed over </a:t>
            </a:r>
            <a:r>
              <a:rPr kumimoji="1" lang="en-US" altLang="ja-JP" sz="1200" kern="1200" baseline="0" dirty="0" smtClean="0">
                <a:solidFill>
                  <a:schemeClr val="tx1"/>
                </a:solidFill>
                <a:effectLst/>
                <a:latin typeface="+mn-lt"/>
                <a:ea typeface="+mn-ea"/>
                <a:cs typeface="+mn-cs"/>
              </a:rPr>
              <a:t>1 THz.</a:t>
            </a:r>
          </a:p>
          <a:p>
            <a:pPr eaLnBrk="1" hangingPunct="1"/>
            <a:endParaRPr kumimoji="1" lang="en-US" altLang="ja-JP" sz="1200" kern="1200" dirty="0" smtClean="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a:t>
            </a:r>
            <a:r>
              <a:rPr kumimoji="1" lang="en-US" altLang="ja-JP" sz="1200" kern="1200" baseline="0" dirty="0" smtClean="0">
                <a:solidFill>
                  <a:schemeClr val="tx1"/>
                </a:solidFill>
                <a:effectLst/>
                <a:latin typeface="+mn-lt"/>
                <a:ea typeface="+mn-ea"/>
                <a:cs typeface="+mn-cs"/>
              </a:rPr>
              <a:t> this end, experimental setup was somewhat modified.</a:t>
            </a:r>
          </a:p>
          <a:p>
            <a:r>
              <a:rPr kumimoji="1" lang="en-US" altLang="ja-JP" sz="1200" kern="1200" baseline="0" dirty="0" smtClean="0">
                <a:solidFill>
                  <a:schemeClr val="tx1"/>
                </a:solidFill>
                <a:effectLst/>
                <a:latin typeface="+mn-lt"/>
                <a:ea typeface="+mn-ea"/>
                <a:cs typeface="+mn-cs"/>
              </a:rPr>
              <a:t>Fb1 and fb2 are used to control frep1 and frep2 so that fb1 and fb2 are fixed at </a:t>
            </a:r>
            <a:r>
              <a:rPr kumimoji="1" lang="en-US" altLang="ja-JP" sz="1200" kern="1200" baseline="0" dirty="0" smtClean="0">
                <a:solidFill>
                  <a:schemeClr val="tx1"/>
                </a:solidFill>
                <a:effectLst/>
                <a:latin typeface="+mn-lt"/>
                <a:ea typeface="+mn-ea"/>
                <a:cs typeface="+mn-cs"/>
              </a:rPr>
              <a:t>1.0 </a:t>
            </a:r>
            <a:r>
              <a:rPr kumimoji="1" lang="en-US" altLang="ja-JP" sz="1200" kern="1200" baseline="0" dirty="0" smtClean="0">
                <a:solidFill>
                  <a:schemeClr val="tx1"/>
                </a:solidFill>
                <a:effectLst/>
                <a:latin typeface="+mn-lt"/>
                <a:ea typeface="+mn-ea"/>
                <a:cs typeface="+mn-cs"/>
              </a:rPr>
              <a:t>MHz and </a:t>
            </a:r>
            <a:r>
              <a:rPr kumimoji="1" lang="en-US" altLang="ja-JP" sz="1200" kern="1200" baseline="0" dirty="0" smtClean="0">
                <a:solidFill>
                  <a:schemeClr val="tx1"/>
                </a:solidFill>
                <a:effectLst/>
                <a:latin typeface="+mn-lt"/>
                <a:ea typeface="+mn-ea"/>
                <a:cs typeface="+mn-cs"/>
              </a:rPr>
              <a:t>1.1 </a:t>
            </a:r>
            <a:r>
              <a:rPr kumimoji="1" lang="en-US" altLang="ja-JP" sz="1200" kern="1200" baseline="0" dirty="0" err="1" smtClean="0">
                <a:solidFill>
                  <a:schemeClr val="tx1"/>
                </a:solidFill>
                <a:effectLst/>
                <a:latin typeface="+mn-lt"/>
                <a:ea typeface="+mn-ea"/>
                <a:cs typeface="+mn-cs"/>
              </a:rPr>
              <a:t>MHz.</a:t>
            </a:r>
            <a:endParaRPr kumimoji="1" lang="en-US" altLang="ja-JP" sz="1200" kern="1200" baseline="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Then, we </a:t>
            </a:r>
            <a:r>
              <a:rPr kumimoji="1" lang="en-US" altLang="ja-JP" sz="1200" kern="1200" baseline="0" dirty="0" smtClean="0">
                <a:solidFill>
                  <a:schemeClr val="tx1"/>
                </a:solidFill>
                <a:effectLst/>
                <a:latin typeface="+mn-lt"/>
                <a:ea typeface="+mn-ea"/>
                <a:cs typeface="+mn-cs"/>
              </a:rPr>
              <a:t>measured adjusted </a:t>
            </a:r>
            <a:r>
              <a:rPr kumimoji="1" lang="en-US" altLang="ja-JP" sz="1200" kern="1200" baseline="0" dirty="0" smtClean="0">
                <a:solidFill>
                  <a:schemeClr val="tx1"/>
                </a:solidFill>
                <a:effectLst/>
                <a:latin typeface="+mn-lt"/>
                <a:ea typeface="+mn-ea"/>
                <a:cs typeface="+mn-cs"/>
              </a:rPr>
              <a:t>frep1 and frep1 simultaneously.</a:t>
            </a:r>
          </a:p>
          <a:p>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15</a:t>
            </a:fld>
            <a:endParaRPr kumimoji="1" lang="ja-JP" altLang="en-US"/>
          </a:p>
        </p:txBody>
      </p:sp>
    </p:spTree>
    <p:extLst>
      <p:ext uri="{BB962C8B-B14F-4D97-AF65-F5344CB8AC3E}">
        <p14:creationId xmlns:p14="http://schemas.microsoft.com/office/powerpoint/2010/main" val="408080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a:t>
            </a:r>
            <a:r>
              <a:rPr kumimoji="1" lang="en-US" altLang="ja-JP" sz="1200" kern="1200" dirty="0" smtClean="0">
                <a:solidFill>
                  <a:schemeClr val="tx1"/>
                </a:solidFill>
                <a:effectLst/>
                <a:latin typeface="+mn-lt"/>
                <a:ea typeface="+mn-ea"/>
                <a:cs typeface="+mn-cs"/>
              </a:rPr>
              <a:t>shows the result of the </a:t>
            </a:r>
            <a:r>
              <a:rPr kumimoji="1" lang="en-US" altLang="ja-JP" sz="1200" kern="1200" dirty="0" smtClean="0">
                <a:solidFill>
                  <a:schemeClr val="tx1"/>
                </a:solidFill>
                <a:effectLst/>
                <a:latin typeface="+mn-lt"/>
                <a:ea typeface="+mn-ea"/>
                <a:cs typeface="+mn-cs"/>
              </a:rPr>
              <a:t>real-time monitoring</a:t>
            </a:r>
            <a:r>
              <a:rPr kumimoji="1" lang="en-US" altLang="ja-JP" sz="1200" kern="1200" baseline="0" dirty="0" smtClean="0">
                <a:solidFill>
                  <a:schemeClr val="tx1"/>
                </a:solidFill>
                <a:effectLst/>
                <a:latin typeface="+mn-lt"/>
                <a:ea typeface="+mn-ea"/>
                <a:cs typeface="+mn-cs"/>
              </a:rPr>
              <a:t> of CW-THz wave when the output frequency of CW-THz wave is swept over </a:t>
            </a:r>
            <a:r>
              <a:rPr kumimoji="1" lang="en-US" altLang="ja-JP" sz="1200" kern="1200" baseline="0" dirty="0" err="1" smtClean="0">
                <a:solidFill>
                  <a:schemeClr val="tx1"/>
                </a:solidFill>
                <a:effectLst/>
                <a:latin typeface="+mn-lt"/>
                <a:ea typeface="+mn-ea"/>
                <a:cs typeface="+mn-cs"/>
              </a:rPr>
              <a:t>frep</a:t>
            </a:r>
            <a:r>
              <a:rPr kumimoji="1" lang="en-US" altLang="ja-JP" sz="1200" kern="1200" baseline="0" dirty="0" smtClean="0">
                <a:solidFill>
                  <a:schemeClr val="tx1"/>
                </a:solidFill>
                <a:effectLst/>
                <a:latin typeface="+mn-lt"/>
                <a:ea typeface="+mn-ea"/>
                <a:cs typeface="+mn-cs"/>
              </a:rPr>
              <a:t> or 100 </a:t>
            </a:r>
            <a:r>
              <a:rPr kumimoji="1" lang="en-US" altLang="ja-JP" sz="1200" kern="1200" baseline="0" dirty="0" err="1" smtClean="0">
                <a:solidFill>
                  <a:schemeClr val="tx1"/>
                </a:solidFill>
                <a:effectLst/>
                <a:latin typeface="+mn-lt"/>
                <a:ea typeface="+mn-ea"/>
                <a:cs typeface="+mn-cs"/>
              </a:rPr>
              <a:t>MHz.</a:t>
            </a:r>
            <a:endParaRPr kumimoji="1" lang="en-US" altLang="ja-JP" sz="1200" kern="1200" baseline="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Even such the large frequency change of CW-THz wave, the </a:t>
            </a:r>
            <a:r>
              <a:rPr kumimoji="1" lang="en-US" altLang="ja-JP" sz="1200" kern="1200" baseline="0" dirty="0" err="1" smtClean="0">
                <a:solidFill>
                  <a:schemeClr val="tx1"/>
                </a:solidFill>
                <a:effectLst/>
                <a:latin typeface="+mn-lt"/>
                <a:ea typeface="+mn-ea"/>
                <a:cs typeface="+mn-cs"/>
              </a:rPr>
              <a:t>fTHz</a:t>
            </a:r>
            <a:r>
              <a:rPr kumimoji="1" lang="en-US" altLang="ja-JP" sz="1200" kern="1200" baseline="0" dirty="0" smtClean="0">
                <a:solidFill>
                  <a:schemeClr val="tx1"/>
                </a:solidFill>
                <a:effectLst/>
                <a:latin typeface="+mn-lt"/>
                <a:ea typeface="+mn-ea"/>
                <a:cs typeface="+mn-cs"/>
              </a:rPr>
              <a:t> was correctly </a:t>
            </a:r>
            <a:r>
              <a:rPr kumimoji="1" lang="en-US" altLang="ja-JP" sz="1200" kern="1200" baseline="0" smtClean="0">
                <a:solidFill>
                  <a:schemeClr val="tx1"/>
                </a:solidFill>
                <a:effectLst/>
                <a:latin typeface="+mn-lt"/>
                <a:ea typeface="+mn-ea"/>
                <a:cs typeface="+mn-cs"/>
              </a:rPr>
              <a:t>determined.</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16</a:t>
            </a:fld>
            <a:endParaRPr kumimoji="1" lang="ja-JP" altLang="en-US"/>
          </a:p>
        </p:txBody>
      </p:sp>
    </p:spTree>
    <p:extLst>
      <p:ext uri="{BB962C8B-B14F-4D97-AF65-F5344CB8AC3E}">
        <p14:creationId xmlns:p14="http://schemas.microsoft.com/office/powerpoint/2010/main" val="236727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smtClean="0">
                <a:solidFill>
                  <a:schemeClr val="tx1"/>
                </a:solidFill>
                <a:effectLst/>
                <a:latin typeface="+mn-lt"/>
                <a:ea typeface="+mn-ea"/>
                <a:cs typeface="+mn-cs"/>
              </a:rPr>
              <a:t>To </a:t>
            </a:r>
            <a:r>
              <a:rPr kumimoji="1" lang="en-US" altLang="ja-JP" sz="1200" kern="1200" dirty="0" smtClean="0">
                <a:solidFill>
                  <a:schemeClr val="tx1"/>
                </a:solidFill>
                <a:effectLst/>
                <a:latin typeface="+mn-lt"/>
                <a:ea typeface="+mn-ea"/>
                <a:cs typeface="+mn-cs"/>
              </a:rPr>
              <a:t>evaluate the precision of the frequency measurement, we set the output frequency of the test source between 80 and 110 GHz and measured the absolute frequency. The blue diagram line shows errors of absolute frequency. And accuracy is indicated by the red diagram line. When the measurement precision is defined as a ratio of errors to the output, the precision of 3.8</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10</a:t>
            </a:r>
            <a:r>
              <a:rPr kumimoji="1" lang="en-US" altLang="ja-JP" sz="1200" kern="1200" baseline="30000" dirty="0" smtClean="0">
                <a:solidFill>
                  <a:schemeClr val="tx1"/>
                </a:solidFill>
                <a:effectLst/>
                <a:latin typeface="+mn-lt"/>
                <a:ea typeface="+mn-ea"/>
                <a:cs typeface="+mn-cs"/>
              </a:rPr>
              <a:t>-14</a:t>
            </a:r>
            <a:r>
              <a:rPr kumimoji="1" lang="en-US" altLang="ja-JP" sz="1200" kern="1200" dirty="0" smtClean="0">
                <a:solidFill>
                  <a:schemeClr val="tx1"/>
                </a:solidFill>
                <a:effectLst/>
                <a:latin typeface="+mn-lt"/>
                <a:ea typeface="+mn-ea"/>
                <a:cs typeface="+mn-cs"/>
              </a:rPr>
              <a:t> was achieved in this demonstration. Here, I calculated the error of absolute frequency to evaluate this result validity. The result is shown right. As the result, fluctuation of the absolute frequency became 341~461mHz and a value that was about two digits bigger than the outcome of an experiment. It is thought that in the calculation each fluctuation of the frequency is reflected as it is but in an actual measurement fluctuation of the frequency is canceled relatively.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19</a:t>
            </a:fld>
            <a:endParaRPr kumimoji="1" lang="ja-JP" altLang="en-US"/>
          </a:p>
        </p:txBody>
      </p:sp>
    </p:spTree>
    <p:extLst>
      <p:ext uri="{BB962C8B-B14F-4D97-AF65-F5344CB8AC3E}">
        <p14:creationId xmlns:p14="http://schemas.microsoft.com/office/powerpoint/2010/main" val="379934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beat signals between CW-THz wave and dual PC-THz comb. The calculation using this beat frequency is like this, and the frequency can be determined.</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20</a:t>
            </a:fld>
            <a:endParaRPr kumimoji="1" lang="ja-JP" altLang="en-US"/>
          </a:p>
        </p:txBody>
      </p:sp>
    </p:spTree>
    <p:extLst>
      <p:ext uri="{BB962C8B-B14F-4D97-AF65-F5344CB8AC3E}">
        <p14:creationId xmlns:p14="http://schemas.microsoft.com/office/powerpoint/2010/main" val="799423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21</a:t>
            </a:fld>
            <a:endParaRPr lang="en-US" altLang="ja-JP" sz="1200" smtClean="0"/>
          </a:p>
        </p:txBody>
      </p:sp>
      <p:sp>
        <p:nvSpPr>
          <p:cNvPr id="57347" name="Rectangle 2"/>
          <p:cNvSpPr>
            <a:spLocks noGrp="1" noRot="1" noChangeAspect="1" noChangeArrowheads="1" noTextEdit="1"/>
          </p:cNvSpPr>
          <p:nvPr>
            <p:ph type="sldImg"/>
          </p:nvPr>
        </p:nvSpPr>
        <p:spPr>
          <a:xfrm>
            <a:off x="1114425" y="796925"/>
            <a:ext cx="4630738" cy="3206750"/>
          </a:xfrm>
          <a:ln w="12700" cap="flat">
            <a:solidFill>
              <a:schemeClr val="tx1"/>
            </a:solidFill>
          </a:ln>
        </p:spPr>
      </p:sp>
      <p:sp>
        <p:nvSpPr>
          <p:cNvPr id="57348"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Next,  I will introduce previous study. The left graph shows the result of absolute measuring of 75~110GHz frequency. The right graph shows a real-time monitoring of the beat signal that uses UTC-PD of F band.</a:t>
            </a:r>
            <a:endParaRPr lang="en-US" altLang="ja-JP" dirty="0" smtClean="0">
              <a:latin typeface="ＭＳ Ｐ明朝" pitchFamily="1" charset="-128"/>
              <a:ea typeface="ＭＳ Ｐ明朝"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D757D5AA-F332-443F-9AEB-C70FF72CC8B0}" type="slidenum">
              <a:rPr lang="en-US" altLang="ja-JP" sz="1200" smtClean="0"/>
              <a:pPr eaLnBrk="1" hangingPunct="1"/>
              <a:t>2</a:t>
            </a:fld>
            <a:endParaRPr lang="en-US" altLang="ja-JP" sz="1200" smtClean="0"/>
          </a:p>
        </p:txBody>
      </p:sp>
      <p:sp>
        <p:nvSpPr>
          <p:cNvPr id="54275" name="Rectangle 2"/>
          <p:cNvSpPr>
            <a:spLocks noGrp="1" noRot="1" noChangeAspect="1" noChangeArrowheads="1" noTextEdit="1"/>
          </p:cNvSpPr>
          <p:nvPr>
            <p:ph type="sldImg"/>
          </p:nvPr>
        </p:nvSpPr>
        <p:spPr>
          <a:xfrm>
            <a:off x="1114425" y="796925"/>
            <a:ext cx="4630738" cy="3206750"/>
          </a:xfrm>
          <a:ln w="12700" cap="flat">
            <a:solidFill>
              <a:schemeClr val="tx1"/>
            </a:solidFill>
          </a:ln>
        </p:spPr>
      </p:sp>
      <p:sp>
        <p:nvSpPr>
          <p:cNvPr id="54276"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Frequency is a fundamental physical quantity of electromagnetic wave.</a:t>
            </a:r>
            <a:r>
              <a:rPr kumimoji="1" lang="en-US" altLang="ja-JP" sz="1200" b="1"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Along with the recent progress of THz technology and science, maintenance of THz frequency metrology is required for various applications in THz region. Furthermore, the advent of practical continuous-wave THz (CW-THz) sources has increased demand for precise frequency measurement of CW-THz waves. However, techniques of absolute frequency measurement of CW-THz wave are still immature.</a:t>
            </a:r>
            <a:endParaRPr lang="en-US" altLang="ja-JP" sz="2400" dirty="0" smtClean="0">
              <a:solidFill>
                <a:srgbClr val="000000"/>
              </a:solidFill>
              <a:latin typeface="Arial" charset="0"/>
              <a:ea typeface="ＭＳ 明朝"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CB91E378-816F-4054-A066-8EA56DA037BC}" type="slidenum">
              <a:rPr lang="en-US" altLang="ja-JP" sz="1200" smtClean="0"/>
              <a:pPr eaLnBrk="1" hangingPunct="1"/>
              <a:t>22</a:t>
            </a:fld>
            <a:endParaRPr lang="en-US" altLang="ja-JP" sz="1200" smtClean="0"/>
          </a:p>
        </p:txBody>
      </p:sp>
      <p:sp>
        <p:nvSpPr>
          <p:cNvPr id="55299"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smtClean="0">
                <a:latin typeface="Times New Roman" pitchFamily="1" charset="0"/>
                <a:ea typeface="ＭＳ Ｐ明朝" pitchFamily="1" charset="-128"/>
              </a:rPr>
              <a:t>Conventionally, ele^ctrical he^terodyned method and o^ptical interfero^metric method have been widely used. However, these methods often requires cryoge^nic cooling of mixer or detector to suppress thermal noise. This results in obstacle to practical use. Furthermore, even though such cooling is applied for these methods, it is still difficult to cover all frequency region of THz wave. In this way, THz gap of frequency measurement is existing between electrical and optical regions. Therefore, new method optimized for THz wave is required. </a:t>
            </a:r>
            <a:r>
              <a:rPr lang="en-US" altLang="ja-JP" smtClean="0">
                <a:latin typeface="Times New Roman" pitchFamily="1" charset="0"/>
                <a:ea typeface="ＭＳ 明朝" pitchFamily="1" charset="-128"/>
              </a:rPr>
              <a:t>To bridge the THz gap of frequency measurement, we focus on the THz frequency comb.</a:t>
            </a:r>
            <a:endParaRPr lang="en-US" altLang="ja-JP" smtClean="0">
              <a:latin typeface="Times New Roman" pitchFamily="1" charset="0"/>
              <a:ea typeface="ＭＳ Ｐ明朝"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トラッキングオシレーター</a:t>
            </a:r>
            <a:r>
              <a:rPr kumimoji="1" lang="en-US" altLang="ja-JP" sz="1200" kern="1200" dirty="0" smtClean="0">
                <a:solidFill>
                  <a:schemeClr val="tx1"/>
                </a:solidFill>
                <a:effectLst/>
                <a:latin typeface="+mn-lt"/>
                <a:ea typeface="+mn-ea"/>
                <a:cs typeface="+mn-cs"/>
              </a:rPr>
              <a:t> (T/O)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微弱入力信号の周波数と電圧制御発振器</a:t>
            </a:r>
            <a:r>
              <a:rPr kumimoji="1" lang="en-US" altLang="ja-JP" sz="1200" kern="1200" dirty="0" smtClean="0">
                <a:solidFill>
                  <a:schemeClr val="tx1"/>
                </a:solidFill>
                <a:effectLst/>
                <a:latin typeface="+mn-lt"/>
                <a:ea typeface="+mn-ea"/>
                <a:cs typeface="+mn-cs"/>
              </a:rPr>
              <a:t> (VCO) </a:t>
            </a:r>
            <a:r>
              <a:rPr kumimoji="1" lang="ja-JP" altLang="ja-JP" sz="1200" kern="1200" dirty="0" smtClean="0">
                <a:solidFill>
                  <a:schemeClr val="tx1"/>
                </a:solidFill>
                <a:effectLst/>
                <a:latin typeface="+mn-lt"/>
                <a:ea typeface="+mn-ea"/>
                <a:cs typeface="+mn-cs"/>
              </a:rPr>
              <a:t>の周波数を比較し</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位相同期を行うという</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アナログ的な</a:t>
            </a:r>
            <a:r>
              <a:rPr kumimoji="1" lang="en-US" altLang="ja-JP" sz="1200" kern="1200" dirty="0" smtClean="0">
                <a:solidFill>
                  <a:schemeClr val="tx1"/>
                </a:solidFill>
                <a:effectLst/>
                <a:latin typeface="+mn-lt"/>
                <a:ea typeface="+mn-ea"/>
                <a:cs typeface="+mn-cs"/>
              </a:rPr>
              <a:t>PLL</a:t>
            </a:r>
            <a:r>
              <a:rPr kumimoji="1" lang="ja-JP" altLang="ja-JP" sz="1200" kern="1200" dirty="0" smtClean="0">
                <a:solidFill>
                  <a:schemeClr val="tx1"/>
                </a:solidFill>
                <a:effectLst/>
                <a:latin typeface="+mn-lt"/>
                <a:ea typeface="+mn-ea"/>
                <a:cs typeface="+mn-cs"/>
              </a:rPr>
              <a:t>制御システムである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入力周波数が変換しても</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が追跡</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トラッキング</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し</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常に位相同期を維持する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通常</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出力の信号レベルや</a:t>
            </a:r>
            <a:r>
              <a:rPr kumimoji="1" lang="en-US" altLang="ja-JP" sz="1200" kern="1200" dirty="0" smtClean="0">
                <a:solidFill>
                  <a:schemeClr val="tx1"/>
                </a:solidFill>
                <a:effectLst/>
                <a:latin typeface="+mn-lt"/>
                <a:ea typeface="+mn-ea"/>
                <a:cs typeface="+mn-cs"/>
              </a:rPr>
              <a:t>SN</a:t>
            </a:r>
            <a:r>
              <a:rPr kumimoji="1" lang="ja-JP" altLang="ja-JP" sz="1200" kern="1200" dirty="0" smtClean="0">
                <a:solidFill>
                  <a:schemeClr val="tx1"/>
                </a:solidFill>
                <a:effectLst/>
                <a:latin typeface="+mn-lt"/>
                <a:ea typeface="+mn-ea"/>
                <a:cs typeface="+mn-cs"/>
              </a:rPr>
              <a:t>比は入力信号よりも十分に高いので</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位相同期された</a:t>
            </a:r>
            <a:r>
              <a:rPr kumimoji="1" lang="en-US" altLang="ja-JP" sz="1200" kern="1200" dirty="0" smtClean="0">
                <a:solidFill>
                  <a:schemeClr val="tx1"/>
                </a:solidFill>
                <a:effectLst/>
                <a:latin typeface="+mn-lt"/>
                <a:ea typeface="+mn-ea"/>
                <a:cs typeface="+mn-cs"/>
              </a:rPr>
              <a:t>VCO</a:t>
            </a:r>
            <a:r>
              <a:rPr kumimoji="1" lang="ja-JP" altLang="ja-JP" sz="1200" kern="1200" dirty="0" smtClean="0">
                <a:solidFill>
                  <a:schemeClr val="tx1"/>
                </a:solidFill>
                <a:effectLst/>
                <a:latin typeface="+mn-lt"/>
                <a:ea typeface="+mn-ea"/>
                <a:cs typeface="+mn-cs"/>
              </a:rPr>
              <a:t>出力信号は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間接的に</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入力信号を増幅するだけでなく</a:t>
            </a:r>
            <a:r>
              <a:rPr kumimoji="1" lang="en-US" altLang="ja-JP" sz="1200" kern="1200" dirty="0" smtClean="0">
                <a:solidFill>
                  <a:schemeClr val="tx1"/>
                </a:solidFill>
                <a:effectLst/>
                <a:latin typeface="+mn-lt"/>
                <a:ea typeface="+mn-ea"/>
                <a:cs typeface="+mn-cs"/>
              </a:rPr>
              <a:t>, SN</a:t>
            </a:r>
            <a:r>
              <a:rPr kumimoji="1" lang="ja-JP" altLang="ja-JP" sz="1200" kern="1200" dirty="0" smtClean="0">
                <a:solidFill>
                  <a:schemeClr val="tx1"/>
                </a:solidFill>
                <a:effectLst/>
                <a:latin typeface="+mn-lt"/>
                <a:ea typeface="+mn-ea"/>
                <a:cs typeface="+mn-cs"/>
              </a:rPr>
              <a:t>比も向上された信号と見なすことが出来る</a:t>
            </a:r>
            <a:r>
              <a:rPr kumimoji="1" lang="en-US"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トラッキングオシレーターに入力された信号は位相・周波数検出される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オフセットとゲインによりに</a:t>
            </a:r>
            <a:r>
              <a:rPr kumimoji="1" lang="en-US" altLang="ja-JP" sz="1200" kern="1200" dirty="0" smtClean="0">
                <a:solidFill>
                  <a:schemeClr val="tx1"/>
                </a:solidFill>
                <a:effectLst/>
                <a:latin typeface="+mn-lt"/>
                <a:ea typeface="+mn-ea"/>
                <a:cs typeface="+mn-cs"/>
              </a:rPr>
              <a:t>, LPF (</a:t>
            </a:r>
            <a:r>
              <a:rPr kumimoji="1" lang="ja-JP" altLang="ja-JP" sz="1200" kern="1200" dirty="0" smtClean="0">
                <a:solidFill>
                  <a:schemeClr val="tx1"/>
                </a:solidFill>
                <a:effectLst/>
                <a:latin typeface="+mn-lt"/>
                <a:ea typeface="+mn-ea"/>
                <a:cs typeface="+mn-cs"/>
              </a:rPr>
              <a:t>ループパスフィルター</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の条件を変化させ</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入力信号と同じ周波数にされた信号が</a:t>
            </a:r>
            <a:r>
              <a:rPr kumimoji="1" lang="en-US" altLang="ja-JP" sz="1200" kern="1200" dirty="0" smtClean="0">
                <a:solidFill>
                  <a:schemeClr val="tx1"/>
                </a:solidFill>
                <a:effectLst/>
                <a:latin typeface="+mn-lt"/>
                <a:ea typeface="+mn-ea"/>
                <a:cs typeface="+mn-cs"/>
              </a:rPr>
              <a:t>VCO</a:t>
            </a:r>
            <a:r>
              <a:rPr kumimoji="1" lang="ja-JP" altLang="ja-JP" sz="1200" kern="1200" dirty="0" smtClean="0">
                <a:solidFill>
                  <a:schemeClr val="tx1"/>
                </a:solidFill>
                <a:effectLst/>
                <a:latin typeface="+mn-lt"/>
                <a:ea typeface="+mn-ea"/>
                <a:cs typeface="+mn-cs"/>
              </a:rPr>
              <a:t>から出力される</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の信号は</a:t>
            </a:r>
            <a:r>
              <a:rPr kumimoji="1" lang="en-US" altLang="ja-JP" sz="1200" kern="1200" dirty="0" smtClean="0">
                <a:solidFill>
                  <a:schemeClr val="tx1"/>
                </a:solidFill>
                <a:effectLst/>
                <a:latin typeface="+mn-lt"/>
                <a:ea typeface="+mn-ea"/>
                <a:cs typeface="+mn-cs"/>
              </a:rPr>
              <a:t>Out</a:t>
            </a:r>
            <a:r>
              <a:rPr kumimoji="1" lang="ja-JP" altLang="ja-JP" sz="1200" kern="1200" dirty="0" smtClean="0">
                <a:solidFill>
                  <a:schemeClr val="tx1"/>
                </a:solidFill>
                <a:effectLst/>
                <a:latin typeface="+mn-lt"/>
                <a:ea typeface="+mn-ea"/>
                <a:cs typeface="+mn-cs"/>
              </a:rPr>
              <a:t>に出力される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また分周器を通った信号の周波数は分周比</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によって</a:t>
            </a:r>
            <a:r>
              <a:rPr kumimoji="1" lang="en-US" altLang="ja-JP" sz="1200" kern="1200" dirty="0" smtClean="0">
                <a:solidFill>
                  <a:schemeClr val="tx1"/>
                </a:solidFill>
                <a:effectLst/>
                <a:latin typeface="+mn-lt"/>
                <a:ea typeface="+mn-ea"/>
                <a:cs typeface="+mn-cs"/>
              </a:rPr>
              <a:t>1/N</a:t>
            </a:r>
            <a:r>
              <a:rPr kumimoji="1" lang="ja-JP" altLang="ja-JP" sz="1200" kern="1200" dirty="0" smtClean="0">
                <a:solidFill>
                  <a:schemeClr val="tx1"/>
                </a:solidFill>
                <a:effectLst/>
                <a:latin typeface="+mn-lt"/>
                <a:ea typeface="+mn-ea"/>
                <a:cs typeface="+mn-cs"/>
              </a:rPr>
              <a:t>倍され</a:t>
            </a:r>
            <a:r>
              <a:rPr kumimoji="1" lang="en-US" altLang="ja-JP" sz="1200" kern="1200" dirty="0" smtClean="0">
                <a:solidFill>
                  <a:schemeClr val="tx1"/>
                </a:solidFill>
                <a:effectLst/>
                <a:latin typeface="+mn-lt"/>
                <a:ea typeface="+mn-ea"/>
                <a:cs typeface="+mn-cs"/>
              </a:rPr>
              <a:t>, 1/N Out</a:t>
            </a:r>
            <a:r>
              <a:rPr kumimoji="1" lang="ja-JP" altLang="ja-JP" sz="1200" kern="1200" dirty="0" smtClean="0">
                <a:solidFill>
                  <a:schemeClr val="tx1"/>
                </a:solidFill>
                <a:effectLst/>
                <a:latin typeface="+mn-lt"/>
                <a:ea typeface="+mn-ea"/>
                <a:cs typeface="+mn-cs"/>
              </a:rPr>
              <a:t>から出力される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この信号は再び位相</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周波数検出器にも戻り位相と周波数が一致するように制御されている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ここで分周器とは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ある信号の周波数を整数分の一に分けるものである</a:t>
            </a:r>
            <a:r>
              <a:rPr kumimoji="1" lang="en-US"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23</a:t>
            </a:fld>
            <a:endParaRPr kumimoji="1" lang="ja-JP" altLang="en-US" dirty="0"/>
          </a:p>
        </p:txBody>
      </p:sp>
    </p:spTree>
    <p:extLst>
      <p:ext uri="{BB962C8B-B14F-4D97-AF65-F5344CB8AC3E}">
        <p14:creationId xmlns:p14="http://schemas.microsoft.com/office/powerpoint/2010/main" val="25459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FBD352DE-F9C5-4FCF-91E3-C2C07DF805F5}" type="slidenum">
              <a:rPr lang="en-US" altLang="ja-JP" sz="1200" smtClean="0"/>
              <a:pPr eaLnBrk="1" hangingPunct="1"/>
              <a:t>25</a:t>
            </a:fld>
            <a:endParaRPr lang="en-US" altLang="ja-JP" sz="1200" smtClean="0"/>
          </a:p>
        </p:txBody>
      </p:sp>
      <p:sp>
        <p:nvSpPr>
          <p:cNvPr id="56323" name="Rectangle 2"/>
          <p:cNvSpPr>
            <a:spLocks noGrp="1" noRot="1" noChangeAspect="1" noChangeArrowheads="1" noTextEdit="1"/>
          </p:cNvSpPr>
          <p:nvPr>
            <p:ph type="sldImg"/>
          </p:nvPr>
        </p:nvSpPr>
        <p:spPr>
          <a:xfrm>
            <a:off x="1114425" y="796925"/>
            <a:ext cx="4630738" cy="3206750"/>
          </a:xfrm>
          <a:ln w="12700" cap="flat">
            <a:solidFill>
              <a:schemeClr val="tx1"/>
            </a:solidFill>
          </a:ln>
        </p:spPr>
      </p:sp>
      <p:sp>
        <p:nvSpPr>
          <p:cNvPr id="56324"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lang="en-US" altLang="ja-JP" smtClean="0">
                <a:latin typeface="Times New Roman" pitchFamily="1" charset="0"/>
                <a:ea typeface="ＭＳ 明朝" pitchFamily="1" charset="-128"/>
              </a:rPr>
              <a:t>This slide shows behavior of optical comb and THz comb in time and frequency domains. Recently, in the optical region, optical frequency combs radiated from a femtosecond mode-locked laser have attracted attention as a powerful tool for optical frequency metrology because it can be used as a precise frequency ruler in optical region. When the mode-locked optical pulse is incident to the PCA for THz detection, a sequence of photoconductive gating is induced in the PCA. Such photoconductive ML THz pulse train constructs frequency comb structure of photocarrier in the PCA, namely PC-THZ comb. In this way, the optical comb is down-converted to the THz region without any change in its frequency spacing. The resulting PC-THz comb is a harmonic frequency comb without any offset, composed of a fundamental component and a series of harmonic components of a mode-locked frequency of f. Such the PC-THz comb provides attractive features for frequency metrology, namely simple, broadband selectivity, high spectral purity, offset free, and absolute frequency calibration. Therefore, if the laser ML freq. of f is well stabilized, the PC-THz comb can be used as a precise frequency ruler in the THz region. At the present talk, we proposed a THz spectrum analyzer based on the PC-THz comb.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3</a:t>
            </a:fld>
            <a:endParaRPr lang="en-US" altLang="ja-JP" sz="1200" smtClean="0"/>
          </a:p>
        </p:txBody>
      </p:sp>
      <p:sp>
        <p:nvSpPr>
          <p:cNvPr id="57347" name="Rectangle 2"/>
          <p:cNvSpPr>
            <a:spLocks noGrp="1" noRot="1" noChangeAspect="1" noChangeArrowheads="1" noTextEdit="1"/>
          </p:cNvSpPr>
          <p:nvPr>
            <p:ph type="sldImg"/>
          </p:nvPr>
        </p:nvSpPr>
        <p:spPr>
          <a:xfrm>
            <a:off x="1114425" y="796925"/>
            <a:ext cx="4630738" cy="3206750"/>
          </a:xfrm>
          <a:ln w="12700" cap="flat">
            <a:solidFill>
              <a:schemeClr val="tx1"/>
            </a:solidFill>
          </a:ln>
        </p:spPr>
      </p:sp>
      <p:sp>
        <p:nvSpPr>
          <p:cNvPr id="57348"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400" kern="1200" dirty="0" smtClean="0">
                <a:solidFill>
                  <a:schemeClr val="tx1"/>
                </a:solidFill>
                <a:effectLst/>
                <a:latin typeface="+mn-lt"/>
                <a:ea typeface="+mn-ea"/>
                <a:cs typeface="+mn-cs"/>
              </a:rPr>
              <a:t>Recently, we have developed THz spectrum analyzer based on heterodyned technique with</a:t>
            </a:r>
            <a:r>
              <a:rPr kumimoji="1" lang="en-US" altLang="ja-JP" sz="1400" kern="1200" baseline="0" dirty="0" smtClean="0">
                <a:solidFill>
                  <a:schemeClr val="tx1"/>
                </a:solidFill>
                <a:effectLst/>
                <a:latin typeface="+mn-lt"/>
                <a:ea typeface="+mn-ea"/>
                <a:cs typeface="+mn-cs"/>
              </a:rPr>
              <a:t> THz frequency comb</a:t>
            </a:r>
            <a:r>
              <a:rPr kumimoji="1" lang="en-US" altLang="ja-JP" sz="1400" kern="1200" dirty="0" smtClean="0">
                <a:solidFill>
                  <a:schemeClr val="tx1"/>
                </a:solidFill>
                <a:effectLst/>
                <a:latin typeface="+mn-lt"/>
                <a:ea typeface="+mn-ea"/>
                <a:cs typeface="+mn-cs"/>
              </a:rPr>
              <a:t>. Compared with the electrical heterodyne technique, a key difference here is that the PCA is used as a heterodyne receiver. This results in high, broadband spectral sensitivity without the need for cryogenic cooling. Another difference is the use of a PC-THz comb as a local oscillator with multiple frequency covering from the sub-THz to the THz region. Right shows spectral behavior of this method. When the output light from ML fiber laser with </a:t>
            </a:r>
            <a:r>
              <a:rPr kumimoji="1" lang="en-US" altLang="ja-JP" sz="1400" kern="1200" dirty="0" err="1" smtClean="0">
                <a:solidFill>
                  <a:schemeClr val="tx1"/>
                </a:solidFill>
                <a:effectLst/>
                <a:latin typeface="+mn-lt"/>
                <a:ea typeface="+mn-ea"/>
                <a:cs typeface="+mn-cs"/>
              </a:rPr>
              <a:t>frep</a:t>
            </a:r>
            <a:r>
              <a:rPr kumimoji="1" lang="en-US" altLang="ja-JP" sz="1400" kern="1200" dirty="0" smtClean="0">
                <a:solidFill>
                  <a:schemeClr val="tx1"/>
                </a:solidFill>
                <a:effectLst/>
                <a:latin typeface="+mn-lt"/>
                <a:ea typeface="+mn-ea"/>
                <a:cs typeface="+mn-cs"/>
              </a:rPr>
              <a:t> is focused on the antenna gap, the PC-THz comb with frequency spacing of </a:t>
            </a:r>
            <a:r>
              <a:rPr kumimoji="1" lang="en-US" altLang="ja-JP" sz="1400" kern="1200" dirty="0" err="1" smtClean="0">
                <a:solidFill>
                  <a:schemeClr val="tx1"/>
                </a:solidFill>
                <a:effectLst/>
                <a:latin typeface="+mn-lt"/>
                <a:ea typeface="+mn-ea"/>
                <a:cs typeface="+mn-cs"/>
              </a:rPr>
              <a:t>frep</a:t>
            </a:r>
            <a:r>
              <a:rPr kumimoji="1" lang="en-US" altLang="ja-JP" sz="1400" kern="1200" dirty="0" smtClean="0">
                <a:solidFill>
                  <a:schemeClr val="tx1"/>
                </a:solidFill>
                <a:effectLst/>
                <a:latin typeface="+mn-lt"/>
                <a:ea typeface="+mn-ea"/>
                <a:cs typeface="+mn-cs"/>
              </a:rPr>
              <a:t> is induced in the PCA like this. And then a measured CW-THz wave at frequency of </a:t>
            </a:r>
            <a:r>
              <a:rPr kumimoji="1" lang="en-US" altLang="ja-JP" sz="1400" kern="1200" dirty="0" err="1" smtClean="0">
                <a:solidFill>
                  <a:schemeClr val="tx1"/>
                </a:solidFill>
                <a:effectLst/>
                <a:latin typeface="+mn-lt"/>
                <a:ea typeface="+mn-ea"/>
                <a:cs typeface="+mn-cs"/>
              </a:rPr>
              <a:t>fTHz</a:t>
            </a:r>
            <a:r>
              <a:rPr kumimoji="1" lang="en-US" altLang="ja-JP" sz="1400" kern="1200" dirty="0" smtClean="0">
                <a:solidFill>
                  <a:schemeClr val="tx1"/>
                </a:solidFill>
                <a:effectLst/>
                <a:latin typeface="+mn-lt"/>
                <a:ea typeface="+mn-ea"/>
                <a:cs typeface="+mn-cs"/>
              </a:rPr>
              <a:t> is incident onto</a:t>
            </a:r>
            <a:r>
              <a:rPr kumimoji="1" lang="en-US" altLang="ja-JP" sz="1400" kern="1200" baseline="0" dirty="0" smtClean="0">
                <a:solidFill>
                  <a:schemeClr val="tx1"/>
                </a:solidFill>
                <a:effectLst/>
                <a:latin typeface="+mn-lt"/>
                <a:ea typeface="+mn-ea"/>
                <a:cs typeface="+mn-cs"/>
              </a:rPr>
              <a:t> </a:t>
            </a:r>
            <a:r>
              <a:rPr kumimoji="1" lang="en-US" altLang="ja-JP" sz="1400" kern="1200" dirty="0" smtClean="0">
                <a:solidFill>
                  <a:schemeClr val="tx1"/>
                </a:solidFill>
                <a:effectLst/>
                <a:latin typeface="+mn-lt"/>
                <a:ea typeface="+mn-ea"/>
                <a:cs typeface="+mn-cs"/>
              </a:rPr>
              <a:t>the PCA </a:t>
            </a:r>
            <a:r>
              <a:rPr kumimoji="1" lang="en-US" altLang="ja-JP" sz="1400" kern="1200" dirty="0" err="1" smtClean="0">
                <a:solidFill>
                  <a:schemeClr val="tx1"/>
                </a:solidFill>
                <a:effectLst/>
                <a:latin typeface="+mn-lt"/>
                <a:ea typeface="+mn-ea"/>
                <a:cs typeface="+mn-cs"/>
              </a:rPr>
              <a:t>detecto</a:t>
            </a:r>
            <a:r>
              <a:rPr kumimoji="1" lang="en-US" altLang="ja-JP" sz="1400" kern="1200" dirty="0" smtClean="0">
                <a:solidFill>
                  <a:schemeClr val="tx1"/>
                </a:solidFill>
                <a:effectLst/>
                <a:latin typeface="+mn-lt"/>
                <a:ea typeface="+mn-ea"/>
                <a:cs typeface="+mn-cs"/>
              </a:rPr>
              <a:t>. As a result of PC mixing between the PC-THz comb and the CW-THz wave, a group of beat signals between them is generated as a PCA current in the RF region. Here, we focus on a beat signal at the lowest frequency. This </a:t>
            </a:r>
            <a:r>
              <a:rPr kumimoji="1" lang="en-US" altLang="ja-JP" sz="1400" kern="1200" dirty="0" err="1" smtClean="0">
                <a:solidFill>
                  <a:schemeClr val="tx1"/>
                </a:solidFill>
                <a:effectLst/>
                <a:latin typeface="+mn-lt"/>
                <a:ea typeface="+mn-ea"/>
                <a:cs typeface="+mn-cs"/>
              </a:rPr>
              <a:t>fb</a:t>
            </a:r>
            <a:r>
              <a:rPr kumimoji="1" lang="en-US" altLang="ja-JP" sz="1400" kern="1200" dirty="0" smtClean="0">
                <a:solidFill>
                  <a:schemeClr val="tx1"/>
                </a:solidFill>
                <a:effectLst/>
                <a:latin typeface="+mn-lt"/>
                <a:ea typeface="+mn-ea"/>
                <a:cs typeface="+mn-cs"/>
              </a:rPr>
              <a:t> beat signal is generated by mixing the CW-THz wave at </a:t>
            </a:r>
            <a:r>
              <a:rPr kumimoji="1" lang="en-US" altLang="ja-JP" sz="1400" kern="1200" dirty="0" err="1" smtClean="0">
                <a:solidFill>
                  <a:schemeClr val="tx1"/>
                </a:solidFill>
                <a:effectLst/>
                <a:latin typeface="+mn-lt"/>
                <a:ea typeface="+mn-ea"/>
                <a:cs typeface="+mn-cs"/>
              </a:rPr>
              <a:t>f</a:t>
            </a:r>
            <a:r>
              <a:rPr kumimoji="1" lang="en-US" altLang="ja-JP" sz="1400" kern="1200" baseline="-25000" dirty="0" err="1" smtClean="0">
                <a:solidFill>
                  <a:schemeClr val="tx1"/>
                </a:solidFill>
                <a:effectLst/>
                <a:latin typeface="+mn-lt"/>
                <a:ea typeface="+mn-ea"/>
                <a:cs typeface="+mn-cs"/>
              </a:rPr>
              <a:t>THz</a:t>
            </a:r>
            <a:r>
              <a:rPr kumimoji="1" lang="en-US" altLang="ja-JP" sz="1400" kern="1200" dirty="0" smtClean="0">
                <a:solidFill>
                  <a:schemeClr val="tx1"/>
                </a:solidFill>
                <a:effectLst/>
                <a:latin typeface="+mn-lt"/>
                <a:ea typeface="+mn-ea"/>
                <a:cs typeface="+mn-cs"/>
              </a:rPr>
              <a:t> and the </a:t>
            </a:r>
            <a:r>
              <a:rPr kumimoji="1" lang="en-US" altLang="ja-JP" sz="1400" i="1" kern="1200" dirty="0" smtClean="0">
                <a:solidFill>
                  <a:schemeClr val="tx1"/>
                </a:solidFill>
                <a:effectLst/>
                <a:latin typeface="+mn-lt"/>
                <a:ea typeface="+mn-ea"/>
                <a:cs typeface="+mn-cs"/>
              </a:rPr>
              <a:t>m</a:t>
            </a:r>
            <a:r>
              <a:rPr kumimoji="1" lang="en-US" altLang="ja-JP" sz="1400" kern="1200" dirty="0" smtClean="0">
                <a:solidFill>
                  <a:schemeClr val="tx1"/>
                </a:solidFill>
                <a:effectLst/>
                <a:latin typeface="+mn-lt"/>
                <a:ea typeface="+mn-ea"/>
                <a:cs typeface="+mn-cs"/>
              </a:rPr>
              <a:t>-order mode of the PC-THz comb at </a:t>
            </a:r>
            <a:r>
              <a:rPr kumimoji="1" lang="en-US" altLang="ja-JP" sz="1400" kern="1200" dirty="0" err="1" smtClean="0">
                <a:solidFill>
                  <a:schemeClr val="tx1"/>
                </a:solidFill>
                <a:effectLst/>
                <a:latin typeface="+mn-lt"/>
                <a:ea typeface="+mn-ea"/>
                <a:cs typeface="+mn-cs"/>
              </a:rPr>
              <a:t>mfrep</a:t>
            </a:r>
            <a:r>
              <a:rPr kumimoji="1" lang="en-US" altLang="ja-JP" sz="1400" kern="1200" dirty="0" smtClean="0">
                <a:solidFill>
                  <a:schemeClr val="tx1"/>
                </a:solidFill>
                <a:effectLst/>
                <a:latin typeface="+mn-lt"/>
                <a:ea typeface="+mn-ea"/>
                <a:cs typeface="+mn-cs"/>
              </a:rPr>
              <a:t>, which is the nearest in frequency to the CW-THz wave. Therefore, the </a:t>
            </a:r>
            <a:r>
              <a:rPr kumimoji="1" lang="en-US" altLang="ja-JP" sz="1400" kern="1200" dirty="0" err="1" smtClean="0">
                <a:solidFill>
                  <a:schemeClr val="tx1"/>
                </a:solidFill>
                <a:effectLst/>
                <a:latin typeface="+mn-lt"/>
                <a:ea typeface="+mn-ea"/>
                <a:cs typeface="+mn-cs"/>
              </a:rPr>
              <a:t>f</a:t>
            </a:r>
            <a:r>
              <a:rPr kumimoji="1" lang="en-US" altLang="ja-JP" sz="1400" kern="1200" baseline="-25000" dirty="0" err="1" smtClean="0">
                <a:solidFill>
                  <a:schemeClr val="tx1"/>
                </a:solidFill>
                <a:effectLst/>
                <a:latin typeface="+mn-lt"/>
                <a:ea typeface="+mn-ea"/>
                <a:cs typeface="+mn-cs"/>
              </a:rPr>
              <a:t>THz</a:t>
            </a:r>
            <a:r>
              <a:rPr kumimoji="1" lang="en-US" altLang="ja-JP" sz="1400" kern="1200" dirty="0" smtClean="0">
                <a:solidFill>
                  <a:schemeClr val="tx1"/>
                </a:solidFill>
                <a:effectLst/>
                <a:latin typeface="+mn-lt"/>
                <a:ea typeface="+mn-ea"/>
                <a:cs typeface="+mn-cs"/>
              </a:rPr>
              <a:t> is given by this equation.  The f and </a:t>
            </a:r>
            <a:r>
              <a:rPr kumimoji="1" lang="en-US" altLang="ja-JP" sz="1400" kern="1200" dirty="0" err="1" smtClean="0">
                <a:solidFill>
                  <a:schemeClr val="tx1"/>
                </a:solidFill>
                <a:effectLst/>
                <a:latin typeface="+mn-lt"/>
                <a:ea typeface="+mn-ea"/>
                <a:cs typeface="+mn-cs"/>
              </a:rPr>
              <a:t>fb</a:t>
            </a:r>
            <a:r>
              <a:rPr kumimoji="1" lang="en-US" altLang="ja-JP" sz="1400" kern="1200" dirty="0" smtClean="0">
                <a:solidFill>
                  <a:schemeClr val="tx1"/>
                </a:solidFill>
                <a:effectLst/>
                <a:latin typeface="+mn-lt"/>
                <a:ea typeface="+mn-ea"/>
                <a:cs typeface="+mn-cs"/>
              </a:rPr>
              <a:t> can be easily measured with RF spectrum analyzer or frequency counter. To obtain the </a:t>
            </a:r>
            <a:r>
              <a:rPr kumimoji="1" lang="en-US" altLang="ja-JP" sz="1400" kern="1200" dirty="0" err="1" smtClean="0">
                <a:solidFill>
                  <a:schemeClr val="tx1"/>
                </a:solidFill>
                <a:effectLst/>
                <a:latin typeface="+mn-lt"/>
                <a:ea typeface="+mn-ea"/>
                <a:cs typeface="+mn-cs"/>
              </a:rPr>
              <a:t>f</a:t>
            </a:r>
            <a:r>
              <a:rPr kumimoji="1" lang="en-US" altLang="ja-JP" sz="1400" kern="1200" baseline="-25000" dirty="0" err="1" smtClean="0">
                <a:solidFill>
                  <a:schemeClr val="tx1"/>
                </a:solidFill>
                <a:effectLst/>
                <a:latin typeface="+mn-lt"/>
                <a:ea typeface="+mn-ea"/>
                <a:cs typeface="+mn-cs"/>
              </a:rPr>
              <a:t>THz</a:t>
            </a:r>
            <a:r>
              <a:rPr kumimoji="1" lang="en-US" altLang="ja-JP" sz="1400" kern="1200" dirty="0" smtClean="0">
                <a:solidFill>
                  <a:schemeClr val="tx1"/>
                </a:solidFill>
                <a:effectLst/>
                <a:latin typeface="+mn-lt"/>
                <a:ea typeface="+mn-ea"/>
                <a:cs typeface="+mn-cs"/>
              </a:rPr>
              <a:t>, we have to determine the m and sign of the </a:t>
            </a:r>
            <a:r>
              <a:rPr kumimoji="1" lang="en-US" altLang="ja-JP" sz="1400" kern="1200" dirty="0" err="1" smtClean="0">
                <a:solidFill>
                  <a:schemeClr val="tx1"/>
                </a:solidFill>
                <a:effectLst/>
                <a:latin typeface="+mn-lt"/>
                <a:ea typeface="+mn-ea"/>
                <a:cs typeface="+mn-cs"/>
              </a:rPr>
              <a:t>fb</a:t>
            </a:r>
            <a:r>
              <a:rPr kumimoji="1" lang="en-US" altLang="ja-JP" sz="1400" kern="1200" dirty="0" smtClean="0">
                <a:solidFill>
                  <a:schemeClr val="tx1"/>
                </a:solidFill>
                <a:effectLst/>
                <a:latin typeface="+mn-lt"/>
                <a:ea typeface="+mn-ea"/>
                <a:cs typeface="+mn-cs"/>
              </a:rPr>
              <a:t>.</a:t>
            </a:r>
            <a:endParaRPr lang="en-US" altLang="ja-JP" sz="1400" dirty="0" smtClean="0">
              <a:latin typeface="ＭＳ Ｐ明朝" pitchFamily="1" charset="-128"/>
              <a:ea typeface="ＭＳ Ｐ明朝"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4</a:t>
            </a:fld>
            <a:endParaRPr lang="en-US" altLang="ja-JP" sz="1200" smtClean="0"/>
          </a:p>
        </p:txBody>
      </p:sp>
      <p:sp>
        <p:nvSpPr>
          <p:cNvPr id="58371"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To determine the m, mode-locked frequency of </a:t>
            </a:r>
            <a:r>
              <a:rPr kumimoji="1" lang="en-US" altLang="ja-JP" sz="1200" kern="1200" dirty="0" err="1" smtClean="0">
                <a:solidFill>
                  <a:schemeClr val="tx1"/>
                </a:solidFill>
                <a:effectLst/>
                <a:latin typeface="+mn-lt"/>
                <a:ea typeface="+mn-ea"/>
                <a:cs typeface="+mn-cs"/>
              </a:rPr>
              <a:t>frep</a:t>
            </a:r>
            <a:r>
              <a:rPr kumimoji="1" lang="en-US" altLang="ja-JP" sz="1200" kern="1200" dirty="0" smtClean="0">
                <a:solidFill>
                  <a:schemeClr val="tx1"/>
                </a:solidFill>
                <a:effectLst/>
                <a:latin typeface="+mn-lt"/>
                <a:ea typeface="+mn-ea"/>
                <a:cs typeface="+mn-cs"/>
              </a:rPr>
              <a:t> is shifted by </a:t>
            </a:r>
            <a:r>
              <a:rPr kumimoji="1" lang="en-US" altLang="ja-JP" sz="1200" kern="1200" dirty="0" err="1" smtClean="0">
                <a:solidFill>
                  <a:schemeClr val="tx1"/>
                </a:solidFill>
                <a:effectLst/>
                <a:latin typeface="+mn-lt"/>
                <a:ea typeface="+mn-ea"/>
                <a:cs typeface="+mn-cs"/>
              </a:rPr>
              <a:t>dfrep</a:t>
            </a:r>
            <a:r>
              <a:rPr kumimoji="1" lang="en-US" altLang="ja-JP" sz="1200" kern="1200" dirty="0" smtClean="0">
                <a:solidFill>
                  <a:schemeClr val="tx1"/>
                </a:solidFill>
                <a:effectLst/>
                <a:latin typeface="+mn-lt"/>
                <a:ea typeface="+mn-ea"/>
                <a:cs typeface="+mn-cs"/>
              </a:rPr>
              <a:t> using the laser control system. This results in the change of the beat frequency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by </a:t>
            </a:r>
            <a:r>
              <a:rPr kumimoji="1" lang="en-US" altLang="ja-JP" sz="1200" kern="1200" dirty="0" err="1" smtClean="0">
                <a:solidFill>
                  <a:schemeClr val="tx1"/>
                </a:solidFill>
                <a:effectLst/>
                <a:latin typeface="+mn-lt"/>
                <a:ea typeface="+mn-ea"/>
                <a:cs typeface="+mn-cs"/>
              </a:rPr>
              <a:t>dfb</a:t>
            </a:r>
            <a:r>
              <a:rPr kumimoji="1" lang="en-US" altLang="ja-JP" sz="1200" kern="1200" dirty="0" smtClean="0">
                <a:solidFill>
                  <a:schemeClr val="tx1"/>
                </a:solidFill>
                <a:effectLst/>
                <a:latin typeface="+mn-lt"/>
                <a:ea typeface="+mn-ea"/>
                <a:cs typeface="+mn-cs"/>
              </a:rPr>
              <a:t>. Since </a:t>
            </a:r>
            <a:r>
              <a:rPr kumimoji="1" lang="en-US" altLang="ja-JP" sz="1200" kern="1200" dirty="0" err="1" smtClean="0">
                <a:solidFill>
                  <a:schemeClr val="tx1"/>
                </a:solidFill>
                <a:effectLst/>
                <a:latin typeface="+mn-lt"/>
                <a:ea typeface="+mn-ea"/>
                <a:cs typeface="+mn-cs"/>
              </a:rPr>
              <a:t>dfrep</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dfb</a:t>
            </a:r>
            <a:r>
              <a:rPr kumimoji="1" lang="en-US" altLang="ja-JP" sz="1200" kern="1200" dirty="0" smtClean="0">
                <a:solidFill>
                  <a:schemeClr val="tx1"/>
                </a:solidFill>
                <a:effectLst/>
                <a:latin typeface="+mn-lt"/>
                <a:ea typeface="+mn-ea"/>
                <a:cs typeface="+mn-cs"/>
              </a:rPr>
              <a:t> must satisfy this relationship, we can determine the m by measuring the </a:t>
            </a:r>
            <a:r>
              <a:rPr kumimoji="1" lang="en-US" altLang="ja-JP" sz="1200" kern="1200" dirty="0" err="1" smtClean="0">
                <a:solidFill>
                  <a:schemeClr val="tx1"/>
                </a:solidFill>
                <a:effectLst/>
                <a:latin typeface="+mn-lt"/>
                <a:ea typeface="+mn-ea"/>
                <a:cs typeface="+mn-cs"/>
              </a:rPr>
              <a:t>df</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dfb</a:t>
            </a:r>
            <a:r>
              <a:rPr kumimoji="1" lang="en-US" altLang="ja-JP" sz="1200" kern="1200" dirty="0" smtClean="0">
                <a:solidFill>
                  <a:schemeClr val="tx1"/>
                </a:solidFill>
                <a:effectLst/>
                <a:latin typeface="+mn-lt"/>
                <a:ea typeface="+mn-ea"/>
                <a:cs typeface="+mn-cs"/>
              </a:rPr>
              <a:t>.</a:t>
            </a:r>
          </a:p>
          <a:p>
            <a:pPr eaLnBrk="1" hangingPunct="1"/>
            <a:r>
              <a:rPr kumimoji="1" lang="en-US" altLang="ja-JP" sz="1200" kern="1200" dirty="0" smtClean="0">
                <a:solidFill>
                  <a:schemeClr val="tx1"/>
                </a:solidFill>
                <a:effectLst/>
                <a:latin typeface="+mn-lt"/>
                <a:ea typeface="+mn-ea"/>
                <a:cs typeface="+mn-cs"/>
              </a:rPr>
              <a:t>To this end, we have to make two step measurement of </a:t>
            </a:r>
            <a:r>
              <a:rPr kumimoji="1" lang="en-US" altLang="ja-JP" sz="1200" kern="1200" dirty="0" err="1" smtClean="0">
                <a:solidFill>
                  <a:schemeClr val="tx1"/>
                </a:solidFill>
                <a:effectLst/>
                <a:latin typeface="+mn-lt"/>
                <a:ea typeface="+mn-ea"/>
                <a:cs typeface="+mn-cs"/>
              </a:rPr>
              <a:t>frep</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before and after shifting </a:t>
            </a:r>
            <a:r>
              <a:rPr kumimoji="1" lang="en-US" altLang="ja-JP" sz="1200" kern="1200" dirty="0" err="1" smtClean="0">
                <a:solidFill>
                  <a:schemeClr val="tx1"/>
                </a:solidFill>
                <a:effectLst/>
                <a:latin typeface="+mn-lt"/>
                <a:ea typeface="+mn-ea"/>
                <a:cs typeface="+mn-cs"/>
              </a:rPr>
              <a:t>frep</a:t>
            </a:r>
            <a:r>
              <a:rPr kumimoji="1" lang="en-US" altLang="ja-JP" sz="1200" kern="1200" dirty="0" smtClean="0">
                <a:solidFill>
                  <a:schemeClr val="tx1"/>
                </a:solidFill>
                <a:effectLst/>
                <a:latin typeface="+mn-lt"/>
                <a:ea typeface="+mn-ea"/>
                <a:cs typeface="+mn-cs"/>
              </a:rPr>
              <a:t>.</a:t>
            </a:r>
          </a:p>
          <a:p>
            <a:pPr eaLnBrk="1" hangingPunct="1"/>
            <a:r>
              <a:rPr kumimoji="1" lang="en-US" altLang="ja-JP" sz="1200" kern="1200" dirty="0" smtClean="0">
                <a:solidFill>
                  <a:schemeClr val="tx1"/>
                </a:solidFill>
                <a:effectLst/>
                <a:latin typeface="+mn-lt"/>
                <a:ea typeface="+mn-ea"/>
                <a:cs typeface="+mn-cs"/>
              </a:rPr>
              <a:t>Such two step measurement hinder the real-time measurement of m and </a:t>
            </a:r>
            <a:r>
              <a:rPr kumimoji="1" lang="en-US" altLang="ja-JP" sz="1200" kern="1200" dirty="0" err="1" smtClean="0">
                <a:solidFill>
                  <a:schemeClr val="tx1"/>
                </a:solidFill>
                <a:effectLst/>
                <a:latin typeface="+mn-lt"/>
                <a:ea typeface="+mn-ea"/>
                <a:cs typeface="+mn-cs"/>
              </a:rPr>
              <a:t>fTHz</a:t>
            </a:r>
            <a:r>
              <a:rPr kumimoji="1" lang="en-US" altLang="ja-JP" sz="1200" kern="1200" dirty="0" smtClean="0">
                <a:solidFill>
                  <a:schemeClr val="tx1"/>
                </a:solidFill>
                <a:effectLst/>
                <a:latin typeface="+mn-lt"/>
                <a:ea typeface="+mn-ea"/>
                <a:cs typeface="+mn-cs"/>
              </a:rPr>
              <a:t>.</a:t>
            </a:r>
          </a:p>
          <a:p>
            <a:pPr eaLnBrk="1" hangingPunct="1"/>
            <a:r>
              <a:rPr kumimoji="1" lang="en-US" altLang="ja-JP" sz="1200" kern="1200" dirty="0" smtClean="0">
                <a:solidFill>
                  <a:schemeClr val="tx1"/>
                </a:solidFill>
                <a:effectLst/>
                <a:latin typeface="+mn-lt"/>
                <a:ea typeface="+mn-ea"/>
                <a:cs typeface="+mn-cs"/>
              </a:rPr>
              <a:t>This is the first limit of this method for practical use.</a:t>
            </a:r>
            <a:endParaRPr lang="en-US" altLang="ja-JP" dirty="0" smtClean="0">
              <a:latin typeface="Arial" charset="0"/>
              <a:ea typeface="ＭＳ Ｐ明朝"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5</a:t>
            </a:fld>
            <a:endParaRPr lang="en-US" altLang="ja-JP" sz="1200" smtClean="0"/>
          </a:p>
        </p:txBody>
      </p:sp>
      <p:sp>
        <p:nvSpPr>
          <p:cNvPr id="58371"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Next we consider that output frequency of CW-THz wave is largely changed like here. In this case, beat frequencies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and </a:t>
            </a:r>
            <a:r>
              <a:rPr kumimoji="1" lang="en-US" altLang="ja-JP" sz="1200" kern="1200" dirty="0" err="1" smtClean="0">
                <a:solidFill>
                  <a:schemeClr val="tx1"/>
                </a:solidFill>
                <a:effectLst/>
                <a:latin typeface="+mn-lt"/>
                <a:ea typeface="+mn-ea"/>
                <a:cs typeface="+mn-cs"/>
              </a:rPr>
              <a:t>frep-fb</a:t>
            </a:r>
            <a:r>
              <a:rPr kumimoji="1" lang="en-US" altLang="ja-JP" sz="1200" kern="1200" dirty="0" smtClean="0">
                <a:solidFill>
                  <a:schemeClr val="tx1"/>
                </a:solidFill>
                <a:effectLst/>
                <a:latin typeface="+mn-lt"/>
                <a:ea typeface="+mn-ea"/>
                <a:cs typeface="+mn-cs"/>
              </a:rPr>
              <a:t> are also changed depending on </a:t>
            </a:r>
            <a:r>
              <a:rPr kumimoji="1" lang="en-US" altLang="ja-JP" sz="1200" kern="1200" dirty="0" err="1" smtClean="0">
                <a:solidFill>
                  <a:schemeClr val="tx1"/>
                </a:solidFill>
                <a:effectLst/>
                <a:latin typeface="+mn-lt"/>
                <a:ea typeface="+mn-ea"/>
                <a:cs typeface="+mn-cs"/>
              </a:rPr>
              <a:t>fTHz</a:t>
            </a:r>
            <a:r>
              <a:rPr kumimoji="1" lang="en-US" altLang="ja-JP" sz="1200" kern="1200" dirty="0" smtClean="0">
                <a:solidFill>
                  <a:schemeClr val="tx1"/>
                </a:solidFill>
                <a:effectLst/>
                <a:latin typeface="+mn-lt"/>
                <a:ea typeface="+mn-ea"/>
                <a:cs typeface="+mn-cs"/>
              </a:rPr>
              <a:t>.</a:t>
            </a:r>
          </a:p>
          <a:p>
            <a:pPr eaLnBrk="1" hangingPunct="1"/>
            <a:r>
              <a:rPr kumimoji="1" lang="en-US" altLang="ja-JP" sz="1200" kern="1200" dirty="0" smtClean="0">
                <a:solidFill>
                  <a:schemeClr val="tx1"/>
                </a:solidFill>
                <a:effectLst/>
                <a:latin typeface="+mn-lt"/>
                <a:ea typeface="+mn-ea"/>
                <a:cs typeface="+mn-cs"/>
              </a:rPr>
              <a:t>If </a:t>
            </a:r>
            <a:r>
              <a:rPr kumimoji="1" lang="en-US" altLang="ja-JP" sz="1200" kern="1200" dirty="0" err="1" smtClean="0">
                <a:solidFill>
                  <a:schemeClr val="tx1"/>
                </a:solidFill>
                <a:effectLst/>
                <a:latin typeface="+mn-lt"/>
                <a:ea typeface="+mn-ea"/>
                <a:cs typeface="+mn-cs"/>
              </a:rPr>
              <a:t>fTHz</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mfrep</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beat signal disappeared.</a:t>
            </a:r>
          </a:p>
          <a:p>
            <a:pPr eaLnBrk="1" hangingPunct="1"/>
            <a:r>
              <a:rPr kumimoji="1" lang="en-US" altLang="ja-JP" sz="1200" kern="1200" dirty="0" smtClean="0">
                <a:solidFill>
                  <a:schemeClr val="tx1"/>
                </a:solidFill>
                <a:effectLst/>
                <a:latin typeface="+mn-lt"/>
                <a:ea typeface="+mn-ea"/>
                <a:cs typeface="+mn-cs"/>
              </a:rPr>
              <a:t>Also, CW-THz wave is located at the middle of two comb modes, two beat signal are overlapped. In this case,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can not be measured correctly. Therefore, frequency change of </a:t>
            </a:r>
            <a:r>
              <a:rPr kumimoji="1" lang="en-US" altLang="ja-JP" sz="1200" kern="1200" dirty="0" err="1" smtClean="0">
                <a:solidFill>
                  <a:schemeClr val="tx1"/>
                </a:solidFill>
                <a:effectLst/>
                <a:latin typeface="+mn-lt"/>
                <a:ea typeface="+mn-ea"/>
                <a:cs typeface="+mn-cs"/>
              </a:rPr>
              <a:t>fTHz</a:t>
            </a:r>
            <a:r>
              <a:rPr kumimoji="1" lang="en-US" altLang="ja-JP" sz="1200" kern="1200" dirty="0" smtClean="0">
                <a:solidFill>
                  <a:schemeClr val="tx1"/>
                </a:solidFill>
                <a:effectLst/>
                <a:latin typeface="+mn-lt"/>
                <a:ea typeface="+mn-ea"/>
                <a:cs typeface="+mn-cs"/>
              </a:rPr>
              <a:t> must be limited within the range of a half </a:t>
            </a:r>
            <a:r>
              <a:rPr kumimoji="1" lang="en-US" altLang="ja-JP" sz="1200" kern="1200" dirty="0" err="1" smtClean="0">
                <a:solidFill>
                  <a:schemeClr val="tx1"/>
                </a:solidFill>
                <a:effectLst/>
                <a:latin typeface="+mn-lt"/>
                <a:ea typeface="+mn-ea"/>
                <a:cs typeface="+mn-cs"/>
              </a:rPr>
              <a:t>frep</a:t>
            </a:r>
            <a:r>
              <a:rPr kumimoji="1" lang="en-US" altLang="ja-JP" sz="1200" kern="1200" dirty="0" smtClean="0">
                <a:solidFill>
                  <a:schemeClr val="tx1"/>
                </a:solidFill>
                <a:effectLst/>
                <a:latin typeface="+mn-lt"/>
                <a:ea typeface="+mn-ea"/>
                <a:cs typeface="+mn-cs"/>
              </a:rPr>
              <a:t> of PC-THz comb.</a:t>
            </a:r>
            <a:endParaRPr lang="en-US" altLang="ja-JP" dirty="0" smtClean="0">
              <a:latin typeface="Arial" charset="0"/>
              <a:ea typeface="ＭＳ Ｐ明朝"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At the present talk, to overcome these two</a:t>
            </a:r>
            <a:r>
              <a:rPr kumimoji="1" lang="en-US" altLang="ja-JP" sz="1200" kern="1200" baseline="0" dirty="0" smtClean="0">
                <a:solidFill>
                  <a:schemeClr val="tx1"/>
                </a:solidFill>
                <a:effectLst/>
                <a:latin typeface="+mn-lt"/>
                <a:ea typeface="+mn-ea"/>
                <a:cs typeface="+mn-cs"/>
              </a:rPr>
              <a:t> problems, we present two demonstrations.</a:t>
            </a:r>
          </a:p>
          <a:p>
            <a:r>
              <a:rPr kumimoji="1" lang="en-US" altLang="ja-JP" sz="1200" kern="1200" baseline="0" dirty="0" smtClean="0">
                <a:solidFill>
                  <a:schemeClr val="tx1"/>
                </a:solidFill>
                <a:effectLst/>
                <a:latin typeface="+mn-lt"/>
                <a:ea typeface="+mn-ea"/>
                <a:cs typeface="+mn-cs"/>
              </a:rPr>
              <a:t>The first demonstration is real-time determination of CW-THz wave using dual PC-THz combs.</a:t>
            </a:r>
          </a:p>
          <a:p>
            <a:r>
              <a:rPr kumimoji="1" lang="en-US" altLang="ja-JP" sz="1200" kern="1200" baseline="0" dirty="0" smtClean="0">
                <a:solidFill>
                  <a:schemeClr val="tx1"/>
                </a:solidFill>
                <a:effectLst/>
                <a:latin typeface="+mn-lt"/>
                <a:ea typeface="+mn-ea"/>
                <a:cs typeface="+mn-cs"/>
              </a:rPr>
              <a:t>The second demonstration is real-time monitoring of CW-THz wave sweeping over frequency interval of PC-THz comb.</a:t>
            </a:r>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6</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Real time determination of absolute frequency using dual PC-THz combs</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7</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8</a:t>
            </a:fld>
            <a:endParaRPr lang="en-US" altLang="ja-JP" sz="1200" smtClean="0"/>
          </a:p>
        </p:txBody>
      </p:sp>
      <p:sp>
        <p:nvSpPr>
          <p:cNvPr id="58371" name="Rectangle 2"/>
          <p:cNvSpPr>
            <a:spLocks noGrp="1" noRot="1" noChangeAspect="1" noChangeArrowheads="1" noTextEdit="1"/>
          </p:cNvSpPr>
          <p:nvPr>
            <p:ph type="sldImg"/>
          </p:nvPr>
        </p:nvSpPr>
        <p:spPr>
          <a:xfrm>
            <a:off x="952500" y="685800"/>
            <a:ext cx="4953000" cy="3429000"/>
          </a:xfrm>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lang="en-US" altLang="ja-JP" dirty="0" smtClean="0">
                <a:latin typeface="Arial" charset="0"/>
                <a:ea typeface="ＭＳ Ｐ明朝" pitchFamily="1" charset="-128"/>
              </a:rPr>
              <a:t>To avoid two</a:t>
            </a:r>
            <a:r>
              <a:rPr lang="en-US" altLang="ja-JP" baseline="0" dirty="0" smtClean="0">
                <a:latin typeface="Arial" charset="0"/>
                <a:ea typeface="ＭＳ Ｐ明朝" pitchFamily="1" charset="-128"/>
              </a:rPr>
              <a:t> step measurements, we use dual PC-THz comb with different frequency spacing frep1 and frep2. frep1 and frep2 are fixed at known values by the laser control system.</a:t>
            </a:r>
          </a:p>
          <a:p>
            <a:pPr eaLnBrk="1" hangingPunct="1"/>
            <a:r>
              <a:rPr lang="en-US" altLang="ja-JP" baseline="0" dirty="0" smtClean="0">
                <a:latin typeface="Arial" charset="0"/>
                <a:ea typeface="ＭＳ Ｐ明朝" pitchFamily="1" charset="-128"/>
              </a:rPr>
              <a:t>Under this condition, beat frequency fb1 and fb2 are measured simultaneously using  frequency counters.</a:t>
            </a:r>
          </a:p>
          <a:p>
            <a:pPr eaLnBrk="1" hangingPunct="1"/>
            <a:r>
              <a:rPr lang="en-US" altLang="ja-JP" baseline="0" dirty="0" smtClean="0">
                <a:latin typeface="Arial" charset="0"/>
                <a:ea typeface="ＭＳ Ｐ明朝" pitchFamily="1" charset="-128"/>
              </a:rPr>
              <a:t>Since m can be obtained from this equation, </a:t>
            </a:r>
            <a:r>
              <a:rPr lang="en-US" altLang="ja-JP" baseline="0" dirty="0" err="1" smtClean="0">
                <a:latin typeface="Arial" charset="0"/>
                <a:ea typeface="ＭＳ Ｐ明朝" pitchFamily="1" charset="-128"/>
              </a:rPr>
              <a:t>fTHz</a:t>
            </a:r>
            <a:r>
              <a:rPr lang="en-US" altLang="ja-JP" baseline="0" dirty="0" smtClean="0">
                <a:latin typeface="Arial" charset="0"/>
                <a:ea typeface="ＭＳ Ｐ明朝" pitchFamily="1" charset="-128"/>
              </a:rPr>
              <a:t> can be determined in real-time using this equation.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685800"/>
            <a:ext cx="4953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the experimental setup of conventional</a:t>
            </a:r>
            <a:r>
              <a:rPr kumimoji="1" lang="en-US" altLang="ja-JP" sz="1200" kern="1200" baseline="0" dirty="0" smtClean="0">
                <a:solidFill>
                  <a:schemeClr val="tx1"/>
                </a:solidFill>
                <a:effectLst/>
                <a:latin typeface="+mn-lt"/>
                <a:ea typeface="+mn-ea"/>
                <a:cs typeface="+mn-cs"/>
              </a:rPr>
              <a:t> THz spectrum analyzer using a single PC-THz comb. frep1 of fiber laser 1 is stabilized at a constant value using a PID control. </a:t>
            </a:r>
            <a:r>
              <a:rPr kumimoji="1" lang="en-US" altLang="ja-JP" sz="1200" kern="1200" baseline="0" dirty="0" smtClean="0">
                <a:solidFill>
                  <a:schemeClr val="tx1"/>
                </a:solidFill>
                <a:effectLst/>
                <a:latin typeface="+mn-lt"/>
                <a:ea typeface="+mn-ea"/>
                <a:cs typeface="+mn-cs"/>
              </a:rPr>
              <a:t>A laser output of this stabilized fiber laser </a:t>
            </a:r>
            <a:r>
              <a:rPr kumimoji="1" lang="en-US" altLang="ja-JP" sz="1200" kern="1200" baseline="0" dirty="0" smtClean="0">
                <a:solidFill>
                  <a:schemeClr val="tx1"/>
                </a:solidFill>
                <a:effectLst/>
                <a:latin typeface="+mn-lt"/>
                <a:ea typeface="+mn-ea"/>
                <a:cs typeface="+mn-cs"/>
              </a:rPr>
              <a:t>is </a:t>
            </a:r>
            <a:r>
              <a:rPr kumimoji="1" lang="en-US" altLang="ja-JP" sz="1200" kern="1200" baseline="0" dirty="0" smtClean="0">
                <a:solidFill>
                  <a:schemeClr val="tx1"/>
                </a:solidFill>
                <a:effectLst/>
                <a:latin typeface="+mn-lt"/>
                <a:ea typeface="+mn-ea"/>
                <a:cs typeface="+mn-cs"/>
              </a:rPr>
              <a:t>converted into SHG light and then focused onto PCA gap. On the other hand, </a:t>
            </a:r>
            <a:r>
              <a:rPr kumimoji="1" lang="en-US" altLang="ja-JP" sz="1200" kern="1200" baseline="0" dirty="0" smtClean="0">
                <a:solidFill>
                  <a:schemeClr val="tx1"/>
                </a:solidFill>
                <a:effectLst/>
                <a:latin typeface="+mn-lt"/>
                <a:ea typeface="+mn-ea"/>
                <a:cs typeface="+mn-cs"/>
              </a:rPr>
              <a:t>CW-THz wave, generated by a combination of frequency multiplier with frequency synthesizer, is incident onto </a:t>
            </a:r>
            <a:r>
              <a:rPr kumimoji="1" lang="en-US" altLang="ja-JP" sz="1200" kern="1200" baseline="0" dirty="0" smtClean="0">
                <a:solidFill>
                  <a:schemeClr val="tx1"/>
                </a:solidFill>
                <a:effectLst/>
                <a:latin typeface="+mn-lt"/>
                <a:ea typeface="+mn-ea"/>
                <a:cs typeface="+mn-cs"/>
              </a:rPr>
              <a:t>PCA. This </a:t>
            </a:r>
            <a:r>
              <a:rPr kumimoji="1" lang="en-US" altLang="ja-JP" sz="1200" kern="1200" baseline="0" dirty="0" smtClean="0">
                <a:solidFill>
                  <a:schemeClr val="tx1"/>
                </a:solidFill>
                <a:effectLst/>
                <a:latin typeface="+mn-lt"/>
                <a:ea typeface="+mn-ea"/>
                <a:cs typeface="+mn-cs"/>
              </a:rPr>
              <a:t>CW-THz wave has a </a:t>
            </a:r>
            <a:r>
              <a:rPr kumimoji="1" lang="en-US" altLang="ja-JP" sz="1200" kern="1200" baseline="0" dirty="0" err="1" smtClean="0">
                <a:solidFill>
                  <a:schemeClr val="tx1"/>
                </a:solidFill>
                <a:effectLst/>
                <a:latin typeface="+mn-lt"/>
                <a:ea typeface="+mn-ea"/>
                <a:cs typeface="+mn-cs"/>
              </a:rPr>
              <a:t>linewidth</a:t>
            </a:r>
            <a:r>
              <a:rPr kumimoji="1" lang="en-US" altLang="ja-JP" sz="1200" kern="1200" baseline="0" dirty="0" smtClean="0">
                <a:solidFill>
                  <a:schemeClr val="tx1"/>
                </a:solidFill>
                <a:effectLst/>
                <a:latin typeface="+mn-lt"/>
                <a:ea typeface="+mn-ea"/>
                <a:cs typeface="+mn-cs"/>
              </a:rPr>
              <a:t> of 1Hz and output power of 2.5mW, and its output frequency is tunable within the frequency range from 75 to 110 </a:t>
            </a:r>
            <a:r>
              <a:rPr kumimoji="1" lang="en-US" altLang="ja-JP" sz="1200" kern="1200" baseline="0" dirty="0" smtClean="0">
                <a:solidFill>
                  <a:schemeClr val="tx1"/>
                </a:solidFill>
                <a:effectLst/>
                <a:latin typeface="+mn-lt"/>
                <a:ea typeface="+mn-ea"/>
                <a:cs typeface="+mn-cs"/>
              </a:rPr>
              <a:t>GHz. Finally</a:t>
            </a:r>
            <a:r>
              <a:rPr kumimoji="1" lang="en-US" altLang="ja-JP" sz="1200" kern="1200" baseline="0" dirty="0" smtClean="0">
                <a:solidFill>
                  <a:schemeClr val="tx1"/>
                </a:solidFill>
                <a:effectLst/>
                <a:latin typeface="+mn-lt"/>
                <a:ea typeface="+mn-ea"/>
                <a:cs typeface="+mn-cs"/>
              </a:rPr>
              <a:t>, beat frequency fb1 between PC-THz comb and CW-THz wave is measured.</a:t>
            </a:r>
          </a:p>
          <a:p>
            <a:r>
              <a:rPr kumimoji="1" lang="en-US" altLang="ja-JP" sz="1200" kern="1200" baseline="0" dirty="0" smtClean="0">
                <a:solidFill>
                  <a:schemeClr val="tx1"/>
                </a:solidFill>
                <a:effectLst/>
                <a:latin typeface="+mn-lt"/>
                <a:ea typeface="+mn-ea"/>
                <a:cs typeface="+mn-cs"/>
              </a:rPr>
              <a:t>To </a:t>
            </a:r>
            <a:r>
              <a:rPr kumimoji="1" lang="en-US" altLang="ja-JP" sz="1200" kern="1200" baseline="0" dirty="0" smtClean="0">
                <a:solidFill>
                  <a:schemeClr val="tx1"/>
                </a:solidFill>
                <a:effectLst/>
                <a:latin typeface="+mn-lt"/>
                <a:ea typeface="+mn-ea"/>
                <a:cs typeface="+mn-cs"/>
              </a:rPr>
              <a:t>avoid two-step measurement, </a:t>
            </a:r>
            <a:r>
              <a:rPr kumimoji="1" lang="en-US" altLang="ja-JP" sz="1200" kern="1200" baseline="0" dirty="0" smtClean="0">
                <a:solidFill>
                  <a:schemeClr val="tx1"/>
                </a:solidFill>
                <a:effectLst/>
                <a:latin typeface="+mn-lt"/>
                <a:ea typeface="+mn-ea"/>
                <a:cs typeface="+mn-cs"/>
              </a:rPr>
              <a:t>we duplicated this setup </a:t>
            </a:r>
            <a:r>
              <a:rPr kumimoji="1" lang="en-US" altLang="ja-JP" sz="1200" kern="1200" baseline="0" dirty="0" smtClean="0">
                <a:solidFill>
                  <a:schemeClr val="tx1"/>
                </a:solidFill>
                <a:effectLst/>
                <a:latin typeface="+mn-lt"/>
                <a:ea typeface="+mn-ea"/>
                <a:cs typeface="+mn-cs"/>
              </a:rPr>
              <a:t>using another fiber laser. In this case, frep1 and frep2 are stabilized at 100MHz and 100MHz+50Hz, respectively. Then</a:t>
            </a:r>
            <a:r>
              <a:rPr kumimoji="1" lang="en-US" altLang="ja-JP" sz="1200" kern="1200" baseline="0" dirty="0" smtClean="0">
                <a:solidFill>
                  <a:schemeClr val="tx1"/>
                </a:solidFill>
                <a:effectLst/>
                <a:latin typeface="+mn-lt"/>
                <a:ea typeface="+mn-ea"/>
                <a:cs typeface="+mn-cs"/>
              </a:rPr>
              <a:t>, fb1 and fb2 are measured </a:t>
            </a:r>
            <a:r>
              <a:rPr kumimoji="1" lang="en-US" altLang="ja-JP" sz="1200" kern="1200" baseline="0" dirty="0" smtClean="0">
                <a:solidFill>
                  <a:schemeClr val="tx1"/>
                </a:solidFill>
                <a:effectLst/>
                <a:latin typeface="+mn-lt"/>
                <a:ea typeface="+mn-ea"/>
                <a:cs typeface="+mn-cs"/>
              </a:rPr>
              <a:t>simultaneously. In </a:t>
            </a:r>
            <a:r>
              <a:rPr kumimoji="1" lang="en-US" altLang="ja-JP" sz="1200" kern="1200" baseline="0" dirty="0" smtClean="0">
                <a:solidFill>
                  <a:schemeClr val="tx1"/>
                </a:solidFill>
                <a:effectLst/>
                <a:latin typeface="+mn-lt"/>
                <a:ea typeface="+mn-ea"/>
                <a:cs typeface="+mn-cs"/>
              </a:rPr>
              <a:t>this experiment, </a:t>
            </a:r>
            <a:r>
              <a:rPr kumimoji="1" lang="en-US" altLang="ja-JP" sz="1200" kern="1200" baseline="0" dirty="0" err="1" smtClean="0">
                <a:solidFill>
                  <a:schemeClr val="tx1"/>
                </a:solidFill>
                <a:effectLst/>
                <a:latin typeface="+mn-lt"/>
                <a:ea typeface="+mn-ea"/>
                <a:cs typeface="+mn-cs"/>
              </a:rPr>
              <a:t>Rb</a:t>
            </a:r>
            <a:r>
              <a:rPr kumimoji="1" lang="en-US" altLang="ja-JP" sz="1200" kern="1200" baseline="0" dirty="0" smtClean="0">
                <a:solidFill>
                  <a:schemeClr val="tx1"/>
                </a:solidFill>
                <a:effectLst/>
                <a:latin typeface="+mn-lt"/>
                <a:ea typeface="+mn-ea"/>
                <a:cs typeface="+mn-cs"/>
              </a:rPr>
              <a:t> frequency standard is used for external reference of CW-THz source, laser control, and frequency measurement.</a:t>
            </a:r>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9</a:t>
            </a:fld>
            <a:endParaRPr kumimoji="1" lang="ja-JP" altLang="en-US"/>
          </a:p>
        </p:txBody>
      </p:sp>
    </p:spTree>
    <p:extLst>
      <p:ext uri="{BB962C8B-B14F-4D97-AF65-F5344CB8AC3E}">
        <p14:creationId xmlns:p14="http://schemas.microsoft.com/office/powerpoint/2010/main" val="40808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fld id="{CD0B313A-0F31-41EA-B852-9F5A9B64A38F}" type="datetimeFigureOut">
              <a:rPr kumimoji="1" lang="ja-JP" altLang="en-US" smtClean="0"/>
              <a:t>13/09/05</a:t>
            </a:fld>
            <a:endParaRPr kumimoji="1" lang="ja-JP" altLang="en-US"/>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13/09/05</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D0B313A-0F31-41EA-B852-9F5A9B64A38F}" type="datetimeFigureOut">
              <a:rPr kumimoji="1" lang="ja-JP" altLang="en-US" smtClean="0"/>
              <a:t>13/09/05</a:t>
            </a:fld>
            <a:endParaRPr kumimoji="1" lang="ja-JP" alt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87769F08-6A70-4E0A-86CA-A0EB24DEC4D1}" type="slidenum">
              <a:rPr kumimoji="1" lang="ja-JP" altLang="en-US" smtClean="0"/>
              <a:t>‹#›</a:t>
            </a:fld>
            <a:endParaRPr kumimoji="1" lang="ja-JP" altLang="en-US"/>
          </a:p>
        </p:txBody>
      </p:sp>
      <p:sp>
        <p:nvSpPr>
          <p:cNvPr id="95" name="Rectangle 7"/>
          <p:cNvSpPr>
            <a:spLocks noChangeArrowheads="1"/>
          </p:cNvSpPr>
          <p:nvPr/>
        </p:nvSpPr>
        <p:spPr bwMode="auto">
          <a:xfrm>
            <a:off x="0" y="381002"/>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2"/>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tif"/><Relationship Id="rId5" Type="http://schemas.openxmlformats.org/officeDocument/2006/relationships/oleObject" Target="../embeddings/oleObject4.bin"/><Relationship Id="rId6"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4.tiff"/><Relationship Id="rId5" Type="http://schemas.openxmlformats.org/officeDocument/2006/relationships/oleObject" Target="../embeddings/oleObject5.bin"/><Relationship Id="rId6"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t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tif"/><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oleObject" Target="../embeddings/oleObject3.bin"/><Relationship Id="rId7" Type="http://schemas.openxmlformats.org/officeDocument/2006/relationships/image" Target="../media/image8.emf"/><Relationship Id="rId8" Type="http://schemas.openxmlformats.org/officeDocument/2006/relationships/image" Target="../media/image9.ti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Relationship Id="rId4" Type="http://schemas.openxmlformats.org/officeDocument/2006/relationships/image" Target="../media/image11.t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Rectangle 3"/>
          <p:cNvSpPr>
            <a:spLocks noChangeArrowheads="1"/>
          </p:cNvSpPr>
          <p:nvPr/>
        </p:nvSpPr>
        <p:spPr bwMode="auto">
          <a:xfrm>
            <a:off x="95251" y="6273224"/>
            <a:ext cx="9672638" cy="584776"/>
          </a:xfrm>
          <a:prstGeom prst="rect">
            <a:avLst/>
          </a:prstGeom>
          <a:noFill/>
          <a:ln w="9525">
            <a:noFill/>
            <a:miter lim="800000"/>
            <a:headEnd/>
            <a:tailEnd/>
          </a:ln>
          <a:effectLst/>
        </p:spPr>
        <p:txBody>
          <a:bodyPr>
            <a:prstTxWarp prst="textNoShape">
              <a:avLst/>
            </a:prstTxWarp>
            <a:spAutoFit/>
          </a:bodyPr>
          <a:lstStyle/>
          <a:p>
            <a:pPr algn="ctr"/>
            <a:r>
              <a:rPr lang="en-US" altLang="ja-JP" sz="3200" dirty="0" smtClean="0">
                <a:solidFill>
                  <a:srgbClr val="400080"/>
                </a:solidFill>
                <a:latin typeface="+mj-lt"/>
                <a:ea typeface="ＭＳ Ｐゴシック" pitchFamily="-108" charset="-128"/>
                <a:cs typeface="ＭＳ Ｐゴシック" pitchFamily="-108" charset="-128"/>
              </a:rPr>
              <a:t>IRMMW-THz2013@Mainz (2013.9.2)</a:t>
            </a:r>
            <a:endParaRPr lang="en-US" altLang="ja-JP" sz="3200" dirty="0">
              <a:solidFill>
                <a:srgbClr val="400080"/>
              </a:solidFill>
              <a:latin typeface="+mj-lt"/>
              <a:ea typeface="ＭＳ Ｐゴシック" pitchFamily="-108" charset="-128"/>
              <a:cs typeface="ＭＳ Ｐゴシック" pitchFamily="-108" charset="-128"/>
            </a:endParaRPr>
          </a:p>
        </p:txBody>
      </p:sp>
      <p:sp>
        <p:nvSpPr>
          <p:cNvPr id="574468" name="Rectangle 4"/>
          <p:cNvSpPr>
            <a:spLocks noChangeArrowheads="1"/>
          </p:cNvSpPr>
          <p:nvPr/>
        </p:nvSpPr>
        <p:spPr bwMode="auto">
          <a:xfrm>
            <a:off x="63500" y="1196752"/>
            <a:ext cx="9798050" cy="2308324"/>
          </a:xfrm>
          <a:prstGeom prst="rect">
            <a:avLst/>
          </a:prstGeom>
          <a:noFill/>
          <a:ln w="9525">
            <a:noFill/>
            <a:miter lim="800000"/>
            <a:headEnd/>
            <a:tailEnd/>
          </a:ln>
          <a:effectLst/>
        </p:spPr>
        <p:txBody>
          <a:bodyPr>
            <a:prstTxWarp prst="textNoShape">
              <a:avLst/>
            </a:prstTxWarp>
            <a:spAutoFit/>
          </a:bodyPr>
          <a:lstStyle/>
          <a:p>
            <a:pPr algn="ctr"/>
            <a:r>
              <a:rPr lang="en-US" altLang="ja-JP" sz="4800" b="1" dirty="0" smtClean="0">
                <a:latin typeface="+mj-lt"/>
                <a:ea typeface="ＭＳ Ｐゴシック" pitchFamily="-108" charset="-128"/>
                <a:cs typeface="ＭＳ Ｐゴシック" pitchFamily="-108" charset="-128"/>
              </a:rPr>
              <a:t>Real-time frequency measurement of CW-THz wave based on dual THz combs</a:t>
            </a:r>
          </a:p>
        </p:txBody>
      </p:sp>
      <p:sp>
        <p:nvSpPr>
          <p:cNvPr id="574470" name="Text Box 6"/>
          <p:cNvSpPr txBox="1">
            <a:spLocks noChangeArrowheads="1"/>
          </p:cNvSpPr>
          <p:nvPr/>
        </p:nvSpPr>
        <p:spPr bwMode="auto">
          <a:xfrm>
            <a:off x="0" y="4005064"/>
            <a:ext cx="9906000" cy="1969770"/>
          </a:xfrm>
          <a:prstGeom prst="rect">
            <a:avLst/>
          </a:prstGeom>
          <a:noFill/>
          <a:ln w="28575">
            <a:noFill/>
            <a:miter lim="800000"/>
            <a:headEnd/>
            <a:tailEnd type="none" w="lg" len="lg"/>
          </a:ln>
          <a:effectLst/>
        </p:spPr>
        <p:txBody>
          <a:bodyPr>
            <a:prstTxWarp prst="textNoShape">
              <a:avLst/>
            </a:prstTxWarp>
            <a:spAutoFit/>
          </a:bodyPr>
          <a:lstStyle/>
          <a:p>
            <a:pPr algn="ctr" defTabSz="762000"/>
            <a:r>
              <a:rPr lang="en-US" altLang="ja-JP" sz="3300" b="1" dirty="0">
                <a:latin typeface="+mj-lt"/>
              </a:rPr>
              <a:t>Kenta </a:t>
            </a:r>
            <a:r>
              <a:rPr lang="en-US" altLang="ja-JP" sz="3300" b="1" dirty="0" smtClean="0">
                <a:latin typeface="+mj-lt"/>
              </a:rPr>
              <a:t>Hayashi</a:t>
            </a:r>
            <a:r>
              <a:rPr lang="en-US" altLang="ja-JP" sz="3300" b="1" baseline="30000" dirty="0" smtClean="0">
                <a:latin typeface="+mj-lt"/>
              </a:rPr>
              <a:t>1</a:t>
            </a:r>
            <a:r>
              <a:rPr lang="en-US" altLang="ja-JP" sz="3300" b="1" dirty="0" smtClean="0">
                <a:latin typeface="+mj-lt"/>
              </a:rPr>
              <a:t>, </a:t>
            </a:r>
            <a:r>
              <a:rPr lang="en-US" altLang="ja-JP" sz="3300" b="1" dirty="0" err="1">
                <a:latin typeface="+mj-lt"/>
              </a:rPr>
              <a:t>Shuko</a:t>
            </a:r>
            <a:r>
              <a:rPr lang="en-US" altLang="ja-JP" sz="3300" b="1" dirty="0">
                <a:latin typeface="+mj-lt"/>
              </a:rPr>
              <a:t> </a:t>
            </a:r>
            <a:r>
              <a:rPr lang="en-US" altLang="ja-JP" sz="3300" b="1" dirty="0" smtClean="0">
                <a:latin typeface="+mj-lt"/>
              </a:rPr>
              <a:t>Yokoyama</a:t>
            </a:r>
            <a:r>
              <a:rPr lang="en-US" altLang="ja-JP" sz="3300" b="1" baseline="30000" dirty="0" smtClean="0">
                <a:latin typeface="+mj-lt"/>
              </a:rPr>
              <a:t>2</a:t>
            </a:r>
            <a:r>
              <a:rPr lang="en-US" altLang="ja-JP" sz="3300" b="1" dirty="0" smtClean="0">
                <a:latin typeface="+mj-lt"/>
              </a:rPr>
              <a:t>, </a:t>
            </a:r>
            <a:r>
              <a:rPr lang="en-US" altLang="ja-JP" sz="3300" b="1" dirty="0">
                <a:latin typeface="+mj-lt"/>
              </a:rPr>
              <a:t>Hajime </a:t>
            </a:r>
            <a:r>
              <a:rPr lang="en-US" altLang="ja-JP" sz="3300" b="1" dirty="0" smtClean="0">
                <a:latin typeface="+mj-lt"/>
              </a:rPr>
              <a:t>Inaba</a:t>
            </a:r>
            <a:r>
              <a:rPr lang="en-US" altLang="ja-JP" sz="3300" b="1" baseline="30000" dirty="0" smtClean="0">
                <a:latin typeface="+mj-lt"/>
              </a:rPr>
              <a:t>3</a:t>
            </a:r>
            <a:r>
              <a:rPr lang="en-US" altLang="ja-JP" sz="3300" b="1" dirty="0" smtClean="0">
                <a:latin typeface="+mj-lt"/>
              </a:rPr>
              <a:t>, </a:t>
            </a:r>
            <a:r>
              <a:rPr lang="en-US" altLang="ja-JP" sz="3300" b="1" dirty="0">
                <a:latin typeface="+mj-lt"/>
              </a:rPr>
              <a:t>Kaoru </a:t>
            </a:r>
            <a:r>
              <a:rPr lang="en-US" altLang="ja-JP" sz="3300" b="1" dirty="0" smtClean="0">
                <a:latin typeface="+mj-lt"/>
              </a:rPr>
              <a:t>Minoshima</a:t>
            </a:r>
            <a:r>
              <a:rPr lang="en-US" altLang="ja-JP" sz="3300" b="1" baseline="30000" dirty="0" smtClean="0">
                <a:latin typeface="+mj-lt"/>
              </a:rPr>
              <a:t>4</a:t>
            </a:r>
            <a:r>
              <a:rPr lang="en-US" altLang="ja-JP" sz="3300" b="1" dirty="0" smtClean="0">
                <a:latin typeface="+mj-lt"/>
              </a:rPr>
              <a:t>, and </a:t>
            </a:r>
            <a:r>
              <a:rPr lang="en-US" altLang="ja-JP" sz="3300" b="1" u="sng" dirty="0">
                <a:latin typeface="+mj-lt"/>
              </a:rPr>
              <a:t>Takeshi </a:t>
            </a:r>
            <a:r>
              <a:rPr lang="en-US" altLang="ja-JP" sz="3300" b="1" u="sng" dirty="0" smtClean="0">
                <a:latin typeface="+mj-lt"/>
              </a:rPr>
              <a:t>Yasui</a:t>
            </a:r>
            <a:r>
              <a:rPr lang="en-US" altLang="ja-JP" sz="3300" b="1" u="sng" baseline="30000" dirty="0" smtClean="0">
                <a:latin typeface="+mj-lt"/>
              </a:rPr>
              <a:t>1</a:t>
            </a:r>
          </a:p>
          <a:p>
            <a:pPr algn="ctr" defTabSz="762000"/>
            <a:r>
              <a:rPr lang="en-US" altLang="ja-JP" sz="2800" i="1" u="sng" baseline="30000" dirty="0" smtClean="0"/>
              <a:t>1</a:t>
            </a:r>
            <a:r>
              <a:rPr lang="en-US" altLang="ja-JP" sz="2800" i="1" u="sng" dirty="0" smtClean="0"/>
              <a:t>Univ. Tokushima</a:t>
            </a:r>
            <a:r>
              <a:rPr lang="en-US" altLang="ja-JP" sz="2800" i="1" u="sng" dirty="0"/>
              <a:t>, </a:t>
            </a:r>
            <a:r>
              <a:rPr lang="en-US" altLang="ja-JP" sz="2800" i="1" u="sng" dirty="0" smtClean="0"/>
              <a:t>Japan</a:t>
            </a:r>
            <a:r>
              <a:rPr lang="en-US" altLang="ja-JP" sz="2800" i="1" dirty="0" smtClean="0"/>
              <a:t>	</a:t>
            </a:r>
            <a:r>
              <a:rPr lang="en-US" altLang="ja-JP" sz="2800" i="1" baseline="30000" dirty="0" smtClean="0"/>
              <a:t>2</a:t>
            </a:r>
            <a:r>
              <a:rPr lang="en-US" altLang="ja-JP" sz="2800" i="1" dirty="0" smtClean="0"/>
              <a:t>Micro</a:t>
            </a:r>
            <a:r>
              <a:rPr lang="en-US" altLang="ja-JP" sz="2800" i="1" dirty="0"/>
              <a:t>-Optics Co. Ltd, </a:t>
            </a:r>
            <a:r>
              <a:rPr lang="en-US" altLang="ja-JP" sz="2800" i="1" dirty="0" smtClean="0"/>
              <a:t>Japan</a:t>
            </a:r>
          </a:p>
          <a:p>
            <a:pPr algn="ctr" defTabSz="762000"/>
            <a:r>
              <a:rPr lang="en-US" altLang="ja-JP" sz="2800" i="1" baseline="30000" dirty="0" smtClean="0"/>
              <a:t>3</a:t>
            </a:r>
            <a:r>
              <a:rPr lang="en-US" altLang="ja-JP" sz="2800" i="1" dirty="0" smtClean="0"/>
              <a:t>AIST, Japan</a:t>
            </a:r>
            <a:r>
              <a:rPr lang="en-US" altLang="ja-JP" sz="2800" i="1" dirty="0"/>
              <a:t>	</a:t>
            </a:r>
            <a:r>
              <a:rPr lang="en-US" altLang="ja-JP" sz="2800" i="1" dirty="0" smtClean="0"/>
              <a:t>			</a:t>
            </a:r>
            <a:r>
              <a:rPr lang="en-US" altLang="ja-JP" sz="2800" i="1" baseline="30000" dirty="0" smtClean="0"/>
              <a:t>4</a:t>
            </a:r>
            <a:r>
              <a:rPr lang="en-US" altLang="ja-JP" sz="2800" i="1" dirty="0" smtClean="0">
                <a:latin typeface="+mj-lt"/>
              </a:rPr>
              <a:t>Univ. Electro</a:t>
            </a:r>
            <a:r>
              <a:rPr lang="en-US" altLang="ja-JP" sz="2800" i="1" dirty="0">
                <a:latin typeface="+mj-lt"/>
              </a:rPr>
              <a:t>-</a:t>
            </a:r>
            <a:r>
              <a:rPr lang="en-US" altLang="ja-JP" sz="2800" i="1" dirty="0" smtClean="0">
                <a:latin typeface="+mj-lt"/>
              </a:rPr>
              <a:t>Comm., Japan</a:t>
            </a:r>
          </a:p>
        </p:txBody>
      </p:sp>
      <p:sp>
        <p:nvSpPr>
          <p:cNvPr id="2" name="正方形/長方形 1"/>
          <p:cNvSpPr/>
          <p:nvPr/>
        </p:nvSpPr>
        <p:spPr>
          <a:xfrm>
            <a:off x="346639" y="517994"/>
            <a:ext cx="1792829" cy="646331"/>
          </a:xfrm>
          <a:prstGeom prst="rect">
            <a:avLst/>
          </a:prstGeom>
          <a:solidFill>
            <a:srgbClr val="000090"/>
          </a:solidFill>
        </p:spPr>
        <p:txBody>
          <a:bodyPr wrap="none">
            <a:spAutoFit/>
          </a:bodyPr>
          <a:lstStyle/>
          <a:p>
            <a:r>
              <a:rPr lang="en-US" altLang="ja-JP" sz="3600" b="1" dirty="0">
                <a:solidFill>
                  <a:srgbClr val="FFFF00"/>
                </a:solidFill>
              </a:rPr>
              <a:t>We10-4</a:t>
            </a:r>
            <a:endParaRPr lang="ja-JP" altLang="en-US" sz="3600" b="1" dirty="0">
              <a:solidFill>
                <a:srgbClr val="FFFF00"/>
              </a:solidFill>
            </a:endParaRPr>
          </a:p>
        </p:txBody>
      </p:sp>
    </p:spTree>
    <p:extLst>
      <p:ext uri="{BB962C8B-B14F-4D97-AF65-F5344CB8AC3E}">
        <p14:creationId xmlns:p14="http://schemas.microsoft.com/office/powerpoint/2010/main" val="3304364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プロット 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0" y="1340768"/>
            <a:ext cx="9273480" cy="5564088"/>
          </a:xfrm>
          <a:prstGeom prst="rect">
            <a:avLst/>
          </a:prstGeom>
        </p:spPr>
      </p:pic>
      <p:cxnSp>
        <p:nvCxnSpPr>
          <p:cNvPr id="21" name="直線コネクタ 20"/>
          <p:cNvCxnSpPr/>
          <p:nvPr/>
        </p:nvCxnSpPr>
        <p:spPr bwMode="auto">
          <a:xfrm flipH="1">
            <a:off x="2000672" y="2224336"/>
            <a:ext cx="5688632" cy="0"/>
          </a:xfrm>
          <a:prstGeom prst="line">
            <a:avLst/>
          </a:prstGeom>
          <a:noFill/>
          <a:ln w="28575" cap="flat" cmpd="sng" algn="ctr">
            <a:solidFill>
              <a:srgbClr val="0000FF"/>
            </a:solidFill>
            <a:prstDash val="sysDash"/>
            <a:round/>
            <a:headEnd type="none" w="med" len="med"/>
            <a:tailEnd type="none" w="med" len="med"/>
          </a:ln>
          <a:effectLst/>
        </p:spPr>
      </p:cxnSp>
      <p:sp>
        <p:nvSpPr>
          <p:cNvPr id="2" name="タイトル 1"/>
          <p:cNvSpPr>
            <a:spLocks noGrp="1"/>
          </p:cNvSpPr>
          <p:nvPr>
            <p:ph type="title"/>
          </p:nvPr>
        </p:nvSpPr>
        <p:spPr>
          <a:xfrm>
            <a:off x="0" y="404664"/>
            <a:ext cx="9906000" cy="720080"/>
          </a:xfrm>
        </p:spPr>
        <p:txBody>
          <a:bodyPr/>
          <a:lstStyle/>
          <a:p>
            <a:pPr>
              <a:lnSpc>
                <a:spcPct val="80000"/>
              </a:lnSpc>
            </a:pPr>
            <a:r>
              <a:rPr lang="en-US" altLang="ja-JP" b="1" dirty="0" smtClean="0"/>
              <a:t>Real-time measurement of </a:t>
            </a:r>
            <a:r>
              <a:rPr lang="en-US" altLang="ja-JP" b="1" i="1" dirty="0" err="1" smtClean="0"/>
              <a:t>f</a:t>
            </a:r>
            <a:r>
              <a:rPr lang="en-US" altLang="ja-JP" b="1" i="1" baseline="-25000" dirty="0" err="1" smtClean="0"/>
              <a:t>rep</a:t>
            </a:r>
            <a:r>
              <a:rPr lang="en-US" altLang="ja-JP" b="1" dirty="0" smtClean="0"/>
              <a:t> and </a:t>
            </a:r>
            <a:r>
              <a:rPr lang="en-US" altLang="ja-JP" b="1" i="1" dirty="0" err="1" smtClean="0"/>
              <a:t>f</a:t>
            </a:r>
            <a:r>
              <a:rPr lang="en-US" altLang="ja-JP" b="1" i="1" baseline="-25000" dirty="0" err="1" smtClean="0"/>
              <a:t>b</a:t>
            </a:r>
            <a:endParaRPr kumimoji="1" lang="ja-JP" altLang="en-US" b="1" i="1" baseline="-25000" dirty="0"/>
          </a:p>
        </p:txBody>
      </p:sp>
    </p:spTree>
    <p:extLst>
      <p:ext uri="{BB962C8B-B14F-4D97-AF65-F5344CB8AC3E}">
        <p14:creationId xmlns:p14="http://schemas.microsoft.com/office/powerpoint/2010/main" val="3060029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4664"/>
            <a:ext cx="9906000" cy="720080"/>
          </a:xfrm>
        </p:spPr>
        <p:txBody>
          <a:bodyPr/>
          <a:lstStyle/>
          <a:p>
            <a:pPr>
              <a:lnSpc>
                <a:spcPct val="80000"/>
              </a:lnSpc>
            </a:pPr>
            <a:r>
              <a:rPr lang="en-US" altLang="ja-JP" sz="4000" b="1" dirty="0" smtClean="0"/>
              <a:t>Real-time determination of </a:t>
            </a:r>
            <a:r>
              <a:rPr lang="en-US" altLang="ja-JP" sz="4000" b="1" i="1" dirty="0" smtClean="0"/>
              <a:t>m</a:t>
            </a:r>
            <a:r>
              <a:rPr lang="en-US" altLang="ja-JP" sz="4000" b="1" dirty="0" smtClean="0"/>
              <a:t> and </a:t>
            </a:r>
            <a:r>
              <a:rPr lang="en-US" altLang="ja-JP" sz="4000" b="1" i="1" dirty="0" err="1" smtClean="0"/>
              <a:t>f</a:t>
            </a:r>
            <a:r>
              <a:rPr lang="en-US" altLang="ja-JP" sz="4000" b="1" i="1" baseline="-25000" dirty="0" err="1" smtClean="0"/>
              <a:t>THz</a:t>
            </a:r>
            <a:endParaRPr kumimoji="1" lang="ja-JP" altLang="en-US" sz="4000" b="1" i="1" baseline="-25000" dirty="0"/>
          </a:p>
        </p:txBody>
      </p:sp>
      <p:pic>
        <p:nvPicPr>
          <p:cNvPr id="3" name="図 2" descr="プロット 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20" y="1196751"/>
            <a:ext cx="8856984" cy="5581331"/>
          </a:xfrm>
          <a:prstGeom prst="rect">
            <a:avLst/>
          </a:prstGeom>
        </p:spPr>
      </p:pic>
    </p:spTree>
    <p:extLst>
      <p:ext uri="{BB962C8B-B14F-4D97-AF65-F5344CB8AC3E}">
        <p14:creationId xmlns:p14="http://schemas.microsoft.com/office/powerpoint/2010/main" val="11053369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52" y="869296"/>
            <a:ext cx="7992888" cy="5224000"/>
          </a:xfrm>
          <a:prstGeom prst="rect">
            <a:avLst/>
          </a:prstGeom>
        </p:spPr>
      </p:pic>
      <p:sp>
        <p:nvSpPr>
          <p:cNvPr id="2" name="タイトル 1"/>
          <p:cNvSpPr>
            <a:spLocks noGrp="1"/>
          </p:cNvSpPr>
          <p:nvPr>
            <p:ph type="title"/>
          </p:nvPr>
        </p:nvSpPr>
        <p:spPr>
          <a:xfrm>
            <a:off x="1" y="393576"/>
            <a:ext cx="9906000" cy="659160"/>
          </a:xfrm>
        </p:spPr>
        <p:txBody>
          <a:bodyPr/>
          <a:lstStyle/>
          <a:p>
            <a:r>
              <a:rPr lang="en-US" altLang="ja-JP" sz="4000" b="1" dirty="0"/>
              <a:t>Accuracy of </a:t>
            </a:r>
            <a:r>
              <a:rPr lang="en-US" altLang="ja-JP" sz="4000" b="1" dirty="0" smtClean="0"/>
              <a:t>frequency measurement</a:t>
            </a:r>
            <a:endParaRPr kumimoji="1" lang="ja-JP" altLang="en-US" sz="4000" b="1" dirty="0"/>
          </a:p>
        </p:txBody>
      </p:sp>
      <p:sp>
        <p:nvSpPr>
          <p:cNvPr id="12" name="Rectangle 1110"/>
          <p:cNvSpPr>
            <a:spLocks noChangeArrowheads="1"/>
          </p:cNvSpPr>
          <p:nvPr/>
        </p:nvSpPr>
        <p:spPr bwMode="auto">
          <a:xfrm>
            <a:off x="2144689" y="6165305"/>
            <a:ext cx="5500552" cy="584775"/>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200" dirty="0">
                <a:solidFill>
                  <a:schemeClr val="bg1"/>
                </a:solidFill>
                <a:latin typeface="Arial" charset="0"/>
              </a:rPr>
              <a:t>Mean </a:t>
            </a:r>
            <a:r>
              <a:rPr lang="en-US" altLang="ja-JP" sz="3200" dirty="0" smtClean="0">
                <a:solidFill>
                  <a:schemeClr val="bg1"/>
                </a:solidFill>
                <a:latin typeface="Arial" charset="0"/>
              </a:rPr>
              <a:t>precision=3.8*10</a:t>
            </a:r>
            <a:r>
              <a:rPr lang="en-US" altLang="ja-JP" sz="3200" baseline="30000" dirty="0" smtClean="0">
                <a:solidFill>
                  <a:schemeClr val="bg1"/>
                </a:solidFill>
                <a:latin typeface="Arial" charset="0"/>
              </a:rPr>
              <a:t>-14</a:t>
            </a:r>
            <a:endParaRPr lang="en-US" altLang="ja-JP" sz="3200" dirty="0">
              <a:solidFill>
                <a:schemeClr val="bg1"/>
              </a:solidFill>
              <a:latin typeface="Arial" charset="0"/>
            </a:endParaRPr>
          </a:p>
        </p:txBody>
      </p:sp>
    </p:spTree>
    <p:extLst>
      <p:ext uri="{BB962C8B-B14F-4D97-AF65-F5344CB8AC3E}">
        <p14:creationId xmlns:p14="http://schemas.microsoft.com/office/powerpoint/2010/main" val="1215745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4472" y="1988840"/>
            <a:ext cx="9555511" cy="3046988"/>
          </a:xfrm>
          <a:prstGeom prst="rect">
            <a:avLst/>
          </a:prstGeom>
        </p:spPr>
        <p:txBody>
          <a:bodyPr wrap="square">
            <a:spAutoFit/>
          </a:bodyPr>
          <a:lstStyle/>
          <a:p>
            <a:pPr algn="just"/>
            <a:r>
              <a:rPr lang="en-US" altLang="ja-JP" sz="4800" dirty="0" smtClean="0"/>
              <a:t>(2) </a:t>
            </a:r>
            <a:r>
              <a:rPr lang="en-US" altLang="ja-JP" sz="4800" dirty="0"/>
              <a:t>Real-time monitoring of </a:t>
            </a:r>
            <a:r>
              <a:rPr lang="en-US" altLang="ja-JP" sz="4800" dirty="0" smtClean="0"/>
              <a:t>frequency-swept </a:t>
            </a:r>
            <a:r>
              <a:rPr lang="en-US" altLang="ja-JP" sz="4800" dirty="0"/>
              <a:t>CW-THz wave over frequency interval of PC-THz comb</a:t>
            </a:r>
          </a:p>
        </p:txBody>
      </p:sp>
    </p:spTree>
    <p:extLst>
      <p:ext uri="{BB962C8B-B14F-4D97-AF65-F5344CB8AC3E}">
        <p14:creationId xmlns:p14="http://schemas.microsoft.com/office/powerpoint/2010/main" val="2006865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principle2-3.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64" y="1628800"/>
            <a:ext cx="5309860" cy="4338401"/>
          </a:xfrm>
          <a:prstGeom prst="rect">
            <a:avLst/>
          </a:prstGeom>
        </p:spPr>
      </p:pic>
      <p:graphicFrame>
        <p:nvGraphicFramePr>
          <p:cNvPr id="8199" name="Object 2"/>
          <p:cNvGraphicFramePr>
            <a:graphicFrameLocks noChangeAspect="1"/>
          </p:cNvGraphicFramePr>
          <p:nvPr>
            <p:extLst>
              <p:ext uri="{D42A27DB-BD31-4B8C-83A1-F6EECF244321}">
                <p14:modId xmlns:p14="http://schemas.microsoft.com/office/powerpoint/2010/main" val="1687799711"/>
              </p:ext>
            </p:extLst>
          </p:nvPr>
        </p:nvGraphicFramePr>
        <p:xfrm>
          <a:off x="7040364" y="3294459"/>
          <a:ext cx="2665164" cy="1199192"/>
        </p:xfrm>
        <a:graphic>
          <a:graphicData uri="http://schemas.openxmlformats.org/presentationml/2006/ole">
            <mc:AlternateContent xmlns:mc="http://schemas.openxmlformats.org/markup-compatibility/2006">
              <mc:Choice xmlns:v="urn:schemas-microsoft-com:vml" Requires="v">
                <p:oleObj spid="_x0000_s9284" name="数式" r:id="rId5" imgW="990600" imgH="482600" progId="Equation.3">
                  <p:embed/>
                </p:oleObj>
              </mc:Choice>
              <mc:Fallback>
                <p:oleObj name="数式" r:id="rId5" imgW="990600" imgH="482600" progId="Equation.3">
                  <p:embed/>
                  <p:pic>
                    <p:nvPicPr>
                      <p:cNvPr id="0" name=""/>
                      <p:cNvPicPr>
                        <a:picLocks noChangeAspect="1" noChangeArrowheads="1"/>
                      </p:cNvPicPr>
                      <p:nvPr/>
                    </p:nvPicPr>
                    <p:blipFill>
                      <a:blip r:embed="rId6"/>
                      <a:srcRect/>
                      <a:stretch>
                        <a:fillRect/>
                      </a:stretch>
                    </p:blipFill>
                    <p:spPr bwMode="auto">
                      <a:xfrm>
                        <a:off x="7040364" y="3294459"/>
                        <a:ext cx="2665164" cy="1199192"/>
                      </a:xfrm>
                      <a:prstGeom prst="rect">
                        <a:avLst/>
                      </a:prstGeom>
                      <a:solidFill>
                        <a:srgbClr val="66FFFF"/>
                      </a:solidFill>
                      <a:ln>
                        <a:noFill/>
                      </a:ln>
                      <a:extLst/>
                    </p:spPr>
                  </p:pic>
                </p:oleObj>
              </mc:Fallback>
            </mc:AlternateContent>
          </a:graphicData>
        </a:graphic>
      </p:graphicFrame>
      <p:sp>
        <p:nvSpPr>
          <p:cNvPr id="14" name="Rectangle 3"/>
          <p:cNvSpPr txBox="1">
            <a:spLocks noChangeArrowheads="1"/>
          </p:cNvSpPr>
          <p:nvPr/>
        </p:nvSpPr>
        <p:spPr bwMode="auto">
          <a:xfrm>
            <a:off x="56456" y="764704"/>
            <a:ext cx="9906000" cy="415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4000" kern="0" spc="-300" dirty="0" smtClean="0">
                <a:solidFill>
                  <a:srgbClr val="172185"/>
                </a:solidFill>
                <a:latin typeface="Arial" charset="0"/>
                <a:ea typeface="ＭＳ ゴシック" pitchFamily="1" charset="-128"/>
              </a:rPr>
              <a:t>Adjustment of  f</a:t>
            </a:r>
            <a:r>
              <a:rPr lang="en-US" altLang="ja-JP" sz="4000" kern="0" spc="-300" baseline="-25000" dirty="0" smtClean="0">
                <a:solidFill>
                  <a:srgbClr val="172185"/>
                </a:solidFill>
                <a:latin typeface="Arial" charset="0"/>
                <a:ea typeface="ＭＳ ゴシック" pitchFamily="1" charset="-128"/>
              </a:rPr>
              <a:t>rep1</a:t>
            </a:r>
            <a:r>
              <a:rPr lang="en-US" altLang="ja-JP" sz="4000" kern="0" spc="-300" dirty="0" smtClean="0">
                <a:solidFill>
                  <a:srgbClr val="172185"/>
                </a:solidFill>
                <a:latin typeface="Arial" charset="0"/>
                <a:ea typeface="ＭＳ ゴシック" pitchFamily="1" charset="-128"/>
              </a:rPr>
              <a:t> </a:t>
            </a:r>
            <a:r>
              <a:rPr lang="en-US" altLang="ja-JP" sz="4000" kern="0" spc="-300" dirty="0">
                <a:solidFill>
                  <a:srgbClr val="172185"/>
                </a:solidFill>
                <a:latin typeface="Arial" charset="0"/>
                <a:ea typeface="ＭＳ ゴシック" pitchFamily="1" charset="-128"/>
              </a:rPr>
              <a:t>and  </a:t>
            </a:r>
            <a:r>
              <a:rPr lang="en-US" altLang="ja-JP" sz="4000" kern="0" spc="-300" dirty="0" smtClean="0">
                <a:solidFill>
                  <a:srgbClr val="172185"/>
                </a:solidFill>
                <a:latin typeface="Arial" charset="0"/>
                <a:ea typeface="ＭＳ ゴシック" pitchFamily="1" charset="-128"/>
              </a:rPr>
              <a:t>f</a:t>
            </a:r>
            <a:r>
              <a:rPr lang="en-US" altLang="ja-JP" sz="4000" kern="0" spc="-300" baseline="-25000" dirty="0" smtClean="0">
                <a:solidFill>
                  <a:srgbClr val="172185"/>
                </a:solidFill>
                <a:latin typeface="Arial" charset="0"/>
                <a:ea typeface="ＭＳ ゴシック" pitchFamily="1" charset="-128"/>
              </a:rPr>
              <a:t>rep2</a:t>
            </a:r>
            <a:r>
              <a:rPr lang="en-US" altLang="ja-JP" sz="4000" kern="0" spc="-300" dirty="0" smtClean="0">
                <a:solidFill>
                  <a:srgbClr val="172185"/>
                </a:solidFill>
                <a:latin typeface="Arial" charset="0"/>
                <a:ea typeface="ＭＳ ゴシック" pitchFamily="1" charset="-128"/>
              </a:rPr>
              <a:t> to keep f</a:t>
            </a:r>
            <a:r>
              <a:rPr lang="en-US" altLang="ja-JP" sz="4000" kern="0" spc="-300" baseline="-25000" dirty="0">
                <a:solidFill>
                  <a:srgbClr val="172185"/>
                </a:solidFill>
                <a:latin typeface="Arial" charset="0"/>
                <a:ea typeface="ＭＳ ゴシック" pitchFamily="1" charset="-128"/>
              </a:rPr>
              <a:t>b</a:t>
            </a:r>
            <a:r>
              <a:rPr lang="en-US" altLang="ja-JP" sz="4000" kern="0" spc="-300" baseline="-25000" dirty="0" smtClean="0">
                <a:solidFill>
                  <a:srgbClr val="172185"/>
                </a:solidFill>
                <a:latin typeface="Arial" charset="0"/>
                <a:ea typeface="ＭＳ ゴシック" pitchFamily="1" charset="-128"/>
              </a:rPr>
              <a:t>1</a:t>
            </a:r>
            <a:r>
              <a:rPr lang="en-US" altLang="ja-JP" sz="4000" kern="0" spc="-300" dirty="0" smtClean="0">
                <a:solidFill>
                  <a:srgbClr val="172185"/>
                </a:solidFill>
                <a:latin typeface="Arial" charset="0"/>
                <a:ea typeface="ＭＳ ゴシック" pitchFamily="1" charset="-128"/>
              </a:rPr>
              <a:t> </a:t>
            </a:r>
            <a:r>
              <a:rPr lang="en-US" altLang="ja-JP" sz="4000" kern="0" spc="-300" dirty="0">
                <a:solidFill>
                  <a:srgbClr val="172185"/>
                </a:solidFill>
                <a:latin typeface="Arial" charset="0"/>
                <a:ea typeface="ＭＳ ゴシック" pitchFamily="1" charset="-128"/>
              </a:rPr>
              <a:t>and  </a:t>
            </a:r>
            <a:r>
              <a:rPr lang="en-US" altLang="ja-JP" sz="4000" kern="0" spc="-300" dirty="0" smtClean="0">
                <a:solidFill>
                  <a:srgbClr val="172185"/>
                </a:solidFill>
                <a:latin typeface="Arial" charset="0"/>
                <a:ea typeface="ＭＳ ゴシック" pitchFamily="1" charset="-128"/>
              </a:rPr>
              <a:t>f</a:t>
            </a:r>
            <a:r>
              <a:rPr lang="en-US" altLang="ja-JP" sz="4000" kern="0" spc="-300" baseline="-25000" dirty="0" smtClean="0">
                <a:solidFill>
                  <a:srgbClr val="172185"/>
                </a:solidFill>
                <a:latin typeface="Arial" charset="0"/>
                <a:ea typeface="ＭＳ ゴシック" pitchFamily="1" charset="-128"/>
              </a:rPr>
              <a:t>b2</a:t>
            </a:r>
            <a:r>
              <a:rPr lang="en-US" altLang="ja-JP" sz="4000" kern="0" spc="-300" dirty="0" smtClean="0">
                <a:solidFill>
                  <a:srgbClr val="172185"/>
                </a:solidFill>
                <a:latin typeface="Arial" charset="0"/>
                <a:ea typeface="ＭＳ ゴシック" pitchFamily="1" charset="-128"/>
              </a:rPr>
              <a:t> </a:t>
            </a:r>
            <a:r>
              <a:rPr lang="en-US" altLang="ja-JP" sz="4000" kern="0" spc="-300" dirty="0">
                <a:solidFill>
                  <a:srgbClr val="172185"/>
                </a:solidFill>
                <a:latin typeface="Arial" charset="0"/>
                <a:ea typeface="ＭＳ ゴシック" pitchFamily="1" charset="-128"/>
              </a:rPr>
              <a:t> </a:t>
            </a:r>
            <a:r>
              <a:rPr lang="en-US" altLang="ja-JP" sz="4000" kern="0" spc="-300" dirty="0" smtClean="0">
                <a:solidFill>
                  <a:srgbClr val="172185"/>
                </a:solidFill>
                <a:latin typeface="Arial" charset="0"/>
                <a:ea typeface="ＭＳ ゴシック" pitchFamily="1" charset="-128"/>
              </a:rPr>
              <a:t>constant </a:t>
            </a:r>
            <a:endParaRPr lang="en-US" altLang="ja-JP" sz="4000" kern="0" spc="-300" dirty="0" smtClean="0">
              <a:latin typeface="Arial" charset="0"/>
            </a:endParaRPr>
          </a:p>
        </p:txBody>
      </p:sp>
      <p:sp>
        <p:nvSpPr>
          <p:cNvPr id="2" name="正方形/長方形 1"/>
          <p:cNvSpPr/>
          <p:nvPr/>
        </p:nvSpPr>
        <p:spPr bwMode="auto">
          <a:xfrm>
            <a:off x="5673084" y="2821344"/>
            <a:ext cx="720076" cy="3916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5673083" y="4879383"/>
            <a:ext cx="566932" cy="3240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bwMode="auto">
          <a:xfrm>
            <a:off x="6183624" y="2821344"/>
            <a:ext cx="281178" cy="23809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下矢印 2"/>
          <p:cNvSpPr/>
          <p:nvPr/>
        </p:nvSpPr>
        <p:spPr bwMode="auto">
          <a:xfrm rot="16200000">
            <a:off x="6357158" y="3630867"/>
            <a:ext cx="720080" cy="648071"/>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角丸四角形 14"/>
          <p:cNvSpPr/>
          <p:nvPr/>
        </p:nvSpPr>
        <p:spPr bwMode="auto">
          <a:xfrm>
            <a:off x="6897216" y="3053491"/>
            <a:ext cx="2880320" cy="1656184"/>
          </a:xfrm>
          <a:prstGeom prst="roundRect">
            <a:avLst>
              <a:gd name="adj" fmla="val 8855"/>
            </a:avLst>
          </a:prstGeom>
          <a:noFill/>
          <a:ln w="762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テキスト ボックス 16"/>
          <p:cNvSpPr txBox="1"/>
          <p:nvPr/>
        </p:nvSpPr>
        <p:spPr>
          <a:xfrm>
            <a:off x="6105128" y="1796624"/>
            <a:ext cx="3744416" cy="1200328"/>
          </a:xfrm>
          <a:prstGeom prst="rect">
            <a:avLst/>
          </a:prstGeom>
          <a:noFill/>
        </p:spPr>
        <p:txBody>
          <a:bodyPr wrap="square" rtlCol="0">
            <a:spAutoFit/>
          </a:bodyPr>
          <a:lstStyle/>
          <a:p>
            <a:r>
              <a:rPr kumimoji="1" lang="en-US" altLang="ja-JP" sz="2400" b="1" dirty="0" smtClean="0">
                <a:solidFill>
                  <a:srgbClr val="FF0000"/>
                </a:solidFill>
              </a:rPr>
              <a:t>f</a:t>
            </a:r>
            <a:r>
              <a:rPr kumimoji="1" lang="en-US" altLang="ja-JP" sz="2400" b="1" baseline="-25000" dirty="0" smtClean="0">
                <a:solidFill>
                  <a:srgbClr val="FF0000"/>
                </a:solidFill>
              </a:rPr>
              <a:t>rep1</a:t>
            </a:r>
            <a:r>
              <a:rPr kumimoji="1" lang="en-US" altLang="ja-JP" sz="2400" b="1" dirty="0" smtClean="0">
                <a:solidFill>
                  <a:srgbClr val="FF0000"/>
                </a:solidFill>
              </a:rPr>
              <a:t>, f</a:t>
            </a:r>
            <a:r>
              <a:rPr kumimoji="1" lang="en-US" altLang="ja-JP" sz="2400" b="1" baseline="-25000" dirty="0" smtClean="0">
                <a:solidFill>
                  <a:srgbClr val="FF0000"/>
                </a:solidFill>
              </a:rPr>
              <a:t>rep2</a:t>
            </a:r>
            <a:r>
              <a:rPr kumimoji="1" lang="en-US" altLang="ja-JP" sz="2400" b="1" dirty="0" smtClean="0">
                <a:solidFill>
                  <a:srgbClr val="FF0000"/>
                </a:solidFill>
              </a:rPr>
              <a:t>: measured</a:t>
            </a:r>
          </a:p>
          <a:p>
            <a:r>
              <a:rPr lang="en-US" altLang="ja-JP" sz="2400" b="1" dirty="0" smtClean="0">
                <a:solidFill>
                  <a:srgbClr val="FF0000"/>
                </a:solidFill>
              </a:rPr>
              <a:t>f</a:t>
            </a:r>
            <a:r>
              <a:rPr lang="en-US" altLang="ja-JP" sz="2400" b="1" baseline="-25000" dirty="0" smtClean="0">
                <a:solidFill>
                  <a:srgbClr val="FF0000"/>
                </a:solidFill>
              </a:rPr>
              <a:t>b1</a:t>
            </a:r>
            <a:r>
              <a:rPr lang="en-US" altLang="ja-JP" sz="2400" b="1" dirty="0" smtClean="0">
                <a:solidFill>
                  <a:srgbClr val="FF0000"/>
                </a:solidFill>
              </a:rPr>
              <a:t>, f</a:t>
            </a:r>
            <a:r>
              <a:rPr lang="en-US" altLang="ja-JP" sz="2400" b="1" baseline="-25000" dirty="0" smtClean="0">
                <a:solidFill>
                  <a:srgbClr val="FF0000"/>
                </a:solidFill>
              </a:rPr>
              <a:t>b2</a:t>
            </a:r>
            <a:r>
              <a:rPr lang="en-US" altLang="ja-JP" sz="2400" b="1" dirty="0" smtClean="0">
                <a:solidFill>
                  <a:srgbClr val="FF0000"/>
                </a:solidFill>
              </a:rPr>
              <a:t>: </a:t>
            </a:r>
            <a:r>
              <a:rPr lang="en-US" altLang="ja-JP" sz="2400" b="1" dirty="0">
                <a:solidFill>
                  <a:srgbClr val="FF0000"/>
                </a:solidFill>
              </a:rPr>
              <a:t>fixed at</a:t>
            </a:r>
          </a:p>
          <a:p>
            <a:r>
              <a:rPr lang="en-US" altLang="ja-JP" sz="2400" b="1" dirty="0">
                <a:solidFill>
                  <a:srgbClr val="FF0000"/>
                </a:solidFill>
              </a:rPr>
              <a:t>	  </a:t>
            </a:r>
            <a:r>
              <a:rPr lang="en-US" altLang="ja-JP" sz="2400" b="1" dirty="0" smtClean="0">
                <a:solidFill>
                  <a:srgbClr val="FF0000"/>
                </a:solidFill>
              </a:rPr>
              <a:t>known </a:t>
            </a:r>
            <a:r>
              <a:rPr lang="en-US" altLang="ja-JP" sz="2400" b="1" dirty="0">
                <a:solidFill>
                  <a:srgbClr val="FF0000"/>
                </a:solidFill>
              </a:rPr>
              <a:t>values</a:t>
            </a:r>
          </a:p>
        </p:txBody>
      </p:sp>
      <p:sp>
        <p:nvSpPr>
          <p:cNvPr id="6" name="右矢印 5"/>
          <p:cNvSpPr/>
          <p:nvPr/>
        </p:nvSpPr>
        <p:spPr bwMode="auto">
          <a:xfrm>
            <a:off x="2936776" y="1340768"/>
            <a:ext cx="864096" cy="28803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8" name="直線矢印コネクタ 7"/>
          <p:cNvCxnSpPr/>
          <p:nvPr/>
        </p:nvCxnSpPr>
        <p:spPr bwMode="auto">
          <a:xfrm>
            <a:off x="2072680" y="2060848"/>
            <a:ext cx="792088" cy="0"/>
          </a:xfrm>
          <a:prstGeom prst="straightConnector1">
            <a:avLst/>
          </a:prstGeom>
          <a:noFill/>
          <a:ln w="38100" cap="flat" cmpd="sng" algn="ctr">
            <a:solidFill>
              <a:srgbClr val="8000FF"/>
            </a:solidFill>
            <a:prstDash val="solid"/>
            <a:round/>
            <a:headEnd type="none" w="med" len="med"/>
            <a:tailEnd type="arrow"/>
          </a:ln>
          <a:effectLst/>
        </p:spPr>
      </p:cxnSp>
      <p:cxnSp>
        <p:nvCxnSpPr>
          <p:cNvPr id="18" name="直線矢印コネクタ 17"/>
          <p:cNvCxnSpPr/>
          <p:nvPr/>
        </p:nvCxnSpPr>
        <p:spPr bwMode="auto">
          <a:xfrm>
            <a:off x="3944888" y="2060848"/>
            <a:ext cx="792088" cy="0"/>
          </a:xfrm>
          <a:prstGeom prst="straightConnector1">
            <a:avLst/>
          </a:prstGeom>
          <a:noFill/>
          <a:ln w="38100" cap="flat" cmpd="sng" algn="ctr">
            <a:solidFill>
              <a:srgbClr val="8000FF"/>
            </a:solidFill>
            <a:prstDash val="solid"/>
            <a:round/>
            <a:headEnd type="none" w="med" len="med"/>
            <a:tailEnd type="arrow"/>
          </a:ln>
          <a:effectLst/>
        </p:spPr>
      </p:cxnSp>
      <p:sp>
        <p:nvSpPr>
          <p:cNvPr id="22" name="右矢印 21"/>
          <p:cNvSpPr/>
          <p:nvPr/>
        </p:nvSpPr>
        <p:spPr bwMode="auto">
          <a:xfrm>
            <a:off x="2936776" y="4005064"/>
            <a:ext cx="864096" cy="28803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3" name="直線矢印コネクタ 22"/>
          <p:cNvCxnSpPr/>
          <p:nvPr/>
        </p:nvCxnSpPr>
        <p:spPr bwMode="auto">
          <a:xfrm>
            <a:off x="2360712" y="4725144"/>
            <a:ext cx="792088" cy="0"/>
          </a:xfrm>
          <a:prstGeom prst="straightConnector1">
            <a:avLst/>
          </a:prstGeom>
          <a:noFill/>
          <a:ln w="38100" cap="flat" cmpd="sng" algn="ctr">
            <a:solidFill>
              <a:srgbClr val="8000FF"/>
            </a:solidFill>
            <a:prstDash val="solid"/>
            <a:round/>
            <a:headEnd type="none" w="med" len="med"/>
            <a:tailEnd type="arrow"/>
          </a:ln>
          <a:effectLst/>
        </p:spPr>
      </p:cxnSp>
      <p:cxnSp>
        <p:nvCxnSpPr>
          <p:cNvPr id="24" name="直線矢印コネクタ 23"/>
          <p:cNvCxnSpPr/>
          <p:nvPr/>
        </p:nvCxnSpPr>
        <p:spPr bwMode="auto">
          <a:xfrm>
            <a:off x="4232920" y="4725144"/>
            <a:ext cx="792088" cy="0"/>
          </a:xfrm>
          <a:prstGeom prst="straightConnector1">
            <a:avLst/>
          </a:prstGeom>
          <a:noFill/>
          <a:ln w="38100" cap="flat" cmpd="sng" algn="ctr">
            <a:solidFill>
              <a:srgbClr val="8000FF"/>
            </a:solidFill>
            <a:prstDash val="solid"/>
            <a:round/>
            <a:headEnd type="none" w="med" len="med"/>
            <a:tailEnd type="arrow"/>
          </a:ln>
          <a:effectLst/>
        </p:spPr>
      </p:cxnSp>
      <p:sp>
        <p:nvSpPr>
          <p:cNvPr id="10" name="円/楕円 9"/>
          <p:cNvSpPr/>
          <p:nvPr/>
        </p:nvSpPr>
        <p:spPr bwMode="auto">
          <a:xfrm>
            <a:off x="2648744" y="2636912"/>
            <a:ext cx="504056" cy="36004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7" name="円/楕円 26"/>
          <p:cNvSpPr/>
          <p:nvPr/>
        </p:nvSpPr>
        <p:spPr bwMode="auto">
          <a:xfrm>
            <a:off x="2792760" y="4797152"/>
            <a:ext cx="504056" cy="36004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テキスト ボックス 10"/>
          <p:cNvSpPr txBox="1"/>
          <p:nvPr/>
        </p:nvSpPr>
        <p:spPr>
          <a:xfrm>
            <a:off x="416496" y="3573016"/>
            <a:ext cx="1351652" cy="830997"/>
          </a:xfrm>
          <a:prstGeom prst="rect">
            <a:avLst/>
          </a:prstGeom>
          <a:solidFill>
            <a:srgbClr val="FFFF00"/>
          </a:solidFill>
          <a:ln w="38100" cmpd="sng">
            <a:solidFill>
              <a:srgbClr val="FF0000"/>
            </a:solidFill>
          </a:ln>
        </p:spPr>
        <p:txBody>
          <a:bodyPr wrap="none" rtlCol="0">
            <a:spAutoFit/>
          </a:bodyPr>
          <a:lstStyle/>
          <a:p>
            <a:pPr algn="ctr"/>
            <a:r>
              <a:rPr kumimoji="1" lang="en-US" altLang="ja-JP" sz="2400" dirty="0" smtClean="0">
                <a:solidFill>
                  <a:srgbClr val="FF0000"/>
                </a:solidFill>
              </a:rPr>
              <a:t>Keep</a:t>
            </a:r>
          </a:p>
          <a:p>
            <a:pPr algn="ctr"/>
            <a:r>
              <a:rPr kumimoji="1" lang="en-US" altLang="ja-JP" sz="2400" dirty="0" smtClean="0">
                <a:solidFill>
                  <a:srgbClr val="FF0000"/>
                </a:solidFill>
              </a:rPr>
              <a:t>constant</a:t>
            </a:r>
            <a:endParaRPr kumimoji="1" lang="ja-JP" altLang="en-US" sz="2400" dirty="0">
              <a:solidFill>
                <a:srgbClr val="FF0000"/>
              </a:solidFill>
            </a:endParaRPr>
          </a:p>
        </p:txBody>
      </p:sp>
      <p:cxnSp>
        <p:nvCxnSpPr>
          <p:cNvPr id="26" name="直線コネクタ 25"/>
          <p:cNvCxnSpPr/>
          <p:nvPr/>
        </p:nvCxnSpPr>
        <p:spPr bwMode="auto">
          <a:xfrm flipH="1">
            <a:off x="1784648" y="2852936"/>
            <a:ext cx="792088" cy="864096"/>
          </a:xfrm>
          <a:prstGeom prst="line">
            <a:avLst/>
          </a:prstGeom>
          <a:noFill/>
          <a:ln w="38100" cap="flat" cmpd="sng" algn="ctr">
            <a:solidFill>
              <a:srgbClr val="FF0000"/>
            </a:solidFill>
            <a:prstDash val="solid"/>
            <a:round/>
            <a:headEnd type="none" w="med" len="med"/>
            <a:tailEnd type="none" w="med" len="med"/>
          </a:ln>
          <a:effectLst/>
        </p:spPr>
      </p:cxnSp>
      <p:cxnSp>
        <p:nvCxnSpPr>
          <p:cNvPr id="31" name="直線コネクタ 30"/>
          <p:cNvCxnSpPr>
            <a:endCxn id="11" idx="3"/>
          </p:cNvCxnSpPr>
          <p:nvPr/>
        </p:nvCxnSpPr>
        <p:spPr bwMode="auto">
          <a:xfrm flipH="1" flipV="1">
            <a:off x="1768148" y="3988515"/>
            <a:ext cx="1024614" cy="880646"/>
          </a:xfrm>
          <a:prstGeom prst="line">
            <a:avLst/>
          </a:prstGeom>
          <a:noFill/>
          <a:ln w="38100" cap="flat" cmpd="sng" algn="ctr">
            <a:solidFill>
              <a:srgbClr val="FF0000"/>
            </a:solidFill>
            <a:prstDash val="solid"/>
            <a:round/>
            <a:headEnd type="none" w="med" len="med"/>
            <a:tailEnd type="none" w="med" len="med"/>
          </a:ln>
          <a:effectLst/>
        </p:spPr>
      </p:cxnSp>
      <p:sp>
        <p:nvSpPr>
          <p:cNvPr id="36" name="テキスト ボックス 35"/>
          <p:cNvSpPr txBox="1"/>
          <p:nvPr/>
        </p:nvSpPr>
        <p:spPr>
          <a:xfrm>
            <a:off x="128464" y="5780782"/>
            <a:ext cx="9777536" cy="1077218"/>
          </a:xfrm>
          <a:prstGeom prst="rect">
            <a:avLst/>
          </a:prstGeom>
          <a:noFill/>
        </p:spPr>
        <p:txBody>
          <a:bodyPr wrap="square" rtlCol="0">
            <a:spAutoFit/>
          </a:bodyPr>
          <a:lstStyle/>
          <a:p>
            <a:pPr algn="ctr"/>
            <a:r>
              <a:rPr kumimoji="1" lang="en-US" altLang="ja-JP" sz="3200" b="1" i="1" dirty="0" smtClean="0">
                <a:solidFill>
                  <a:srgbClr val="FF0000"/>
                </a:solidFill>
              </a:rPr>
              <a:t>f</a:t>
            </a:r>
            <a:r>
              <a:rPr kumimoji="1" lang="en-US" altLang="ja-JP" sz="3200" b="1" i="1" baseline="-25000" dirty="0" smtClean="0">
                <a:solidFill>
                  <a:srgbClr val="FF0000"/>
                </a:solidFill>
              </a:rPr>
              <a:t>b1</a:t>
            </a:r>
            <a:r>
              <a:rPr kumimoji="1" lang="en-US" altLang="ja-JP" sz="3200" b="1" dirty="0" smtClean="0">
                <a:solidFill>
                  <a:srgbClr val="FF0000"/>
                </a:solidFill>
              </a:rPr>
              <a:t> and </a:t>
            </a:r>
            <a:r>
              <a:rPr kumimoji="1" lang="en-US" altLang="ja-JP" sz="3200" b="1" i="1" dirty="0" smtClean="0">
                <a:solidFill>
                  <a:srgbClr val="FF0000"/>
                </a:solidFill>
              </a:rPr>
              <a:t>f</a:t>
            </a:r>
            <a:r>
              <a:rPr kumimoji="1" lang="en-US" altLang="ja-JP" sz="3200" b="1" i="1" baseline="-25000" dirty="0" smtClean="0">
                <a:solidFill>
                  <a:srgbClr val="FF0000"/>
                </a:solidFill>
              </a:rPr>
              <a:t>b2</a:t>
            </a:r>
            <a:r>
              <a:rPr kumimoji="1" lang="en-US" altLang="ja-JP" sz="3200" b="1" dirty="0" smtClean="0">
                <a:solidFill>
                  <a:srgbClr val="FF0000"/>
                </a:solidFill>
              </a:rPr>
              <a:t> are always constant even though </a:t>
            </a:r>
            <a:r>
              <a:rPr kumimoji="1" lang="en-US" altLang="ja-JP" sz="3200" b="1" i="1" dirty="0" err="1" smtClean="0">
                <a:solidFill>
                  <a:srgbClr val="FF0000"/>
                </a:solidFill>
              </a:rPr>
              <a:t>f</a:t>
            </a:r>
            <a:r>
              <a:rPr kumimoji="1" lang="en-US" altLang="ja-JP" sz="3200" b="1" i="1" baseline="-25000" dirty="0" err="1" smtClean="0">
                <a:solidFill>
                  <a:srgbClr val="FF0000"/>
                </a:solidFill>
              </a:rPr>
              <a:t>THz</a:t>
            </a:r>
            <a:r>
              <a:rPr kumimoji="1" lang="en-US" altLang="ja-JP" sz="3200" b="1" dirty="0" smtClean="0">
                <a:solidFill>
                  <a:srgbClr val="FF0000"/>
                </a:solidFill>
              </a:rPr>
              <a:t> is tuned over f</a:t>
            </a:r>
            <a:r>
              <a:rPr kumimoji="1" lang="en-US" altLang="ja-JP" sz="3200" b="1" baseline="-25000" dirty="0" smtClean="0">
                <a:solidFill>
                  <a:srgbClr val="FF0000"/>
                </a:solidFill>
              </a:rPr>
              <a:t>rep1</a:t>
            </a:r>
            <a:r>
              <a:rPr kumimoji="1" lang="en-US" altLang="ja-JP" sz="3200" b="1" dirty="0" smtClean="0">
                <a:solidFill>
                  <a:srgbClr val="FF0000"/>
                </a:solidFill>
              </a:rPr>
              <a:t> and f</a:t>
            </a:r>
            <a:r>
              <a:rPr kumimoji="1" lang="en-US" altLang="ja-JP" sz="3200" b="1" baseline="-25000" dirty="0" smtClean="0">
                <a:solidFill>
                  <a:srgbClr val="FF0000"/>
                </a:solidFill>
              </a:rPr>
              <a:t>rep2</a:t>
            </a:r>
            <a:endParaRPr kumimoji="1" lang="ja-JP" altLang="en-US" sz="3200" b="1" baseline="-25000" dirty="0">
              <a:solidFill>
                <a:srgbClr val="FF0000"/>
              </a:solidFill>
            </a:endParaRPr>
          </a:p>
        </p:txBody>
      </p:sp>
    </p:spTree>
    <p:extLst>
      <p:ext uri="{BB962C8B-B14F-4D97-AF65-F5344CB8AC3E}">
        <p14:creationId xmlns:p14="http://schemas.microsoft.com/office/powerpoint/2010/main" val="2864088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532" y="404664"/>
            <a:ext cx="8420100" cy="515144"/>
          </a:xfrm>
        </p:spPr>
        <p:txBody>
          <a:bodyPr/>
          <a:lstStyle/>
          <a:p>
            <a:r>
              <a:rPr lang="en-US" altLang="ja-JP" dirty="0" smtClean="0"/>
              <a:t>Experimental s</a:t>
            </a:r>
            <a:r>
              <a:rPr kumimoji="1" lang="en-US" altLang="ja-JP" dirty="0" smtClean="0"/>
              <a:t>etup</a:t>
            </a:r>
            <a:endParaRPr kumimoji="1" lang="ja-JP" altLang="en-US" dirty="0"/>
          </a:p>
        </p:txBody>
      </p:sp>
      <p:pic>
        <p:nvPicPr>
          <p:cNvPr id="4" name="図 3" descr="fig1_setup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28" y="1080062"/>
            <a:ext cx="8409384" cy="5711994"/>
          </a:xfrm>
          <a:prstGeom prst="rect">
            <a:avLst/>
          </a:prstGeom>
        </p:spPr>
      </p:pic>
      <p:sp>
        <p:nvSpPr>
          <p:cNvPr id="5" name="テキスト ボックス 4"/>
          <p:cNvSpPr txBox="1"/>
          <p:nvPr/>
        </p:nvSpPr>
        <p:spPr>
          <a:xfrm>
            <a:off x="7822985" y="908720"/>
            <a:ext cx="1738527" cy="830997"/>
          </a:xfrm>
          <a:prstGeom prst="rect">
            <a:avLst/>
          </a:prstGeom>
          <a:solidFill>
            <a:srgbClr val="FF0000"/>
          </a:solidFill>
        </p:spPr>
        <p:txBody>
          <a:bodyPr wrap="none" rtlCol="0">
            <a:spAutoFit/>
          </a:bodyPr>
          <a:lstStyle/>
          <a:p>
            <a:r>
              <a:rPr kumimoji="1" lang="en-US" altLang="ja-JP" sz="2400" dirty="0" smtClean="0">
                <a:solidFill>
                  <a:schemeClr val="bg1"/>
                </a:solidFill>
              </a:rPr>
              <a:t>f</a:t>
            </a:r>
            <a:r>
              <a:rPr kumimoji="1" lang="en-US" altLang="ja-JP" sz="2400" baseline="-25000" dirty="0" smtClean="0">
                <a:solidFill>
                  <a:schemeClr val="bg1"/>
                </a:solidFill>
              </a:rPr>
              <a:t>b1</a:t>
            </a:r>
            <a:r>
              <a:rPr kumimoji="1" lang="en-US" altLang="ja-JP" sz="2400" dirty="0" smtClean="0">
                <a:solidFill>
                  <a:schemeClr val="bg1"/>
                </a:solidFill>
              </a:rPr>
              <a:t>=1.0MHz</a:t>
            </a:r>
          </a:p>
          <a:p>
            <a:r>
              <a:rPr lang="en-US" altLang="ja-JP" sz="2400" dirty="0" smtClean="0">
                <a:solidFill>
                  <a:schemeClr val="bg1"/>
                </a:solidFill>
              </a:rPr>
              <a:t>f</a:t>
            </a:r>
            <a:r>
              <a:rPr lang="en-US" altLang="ja-JP" sz="2400" baseline="-25000" dirty="0" smtClean="0">
                <a:solidFill>
                  <a:schemeClr val="bg1"/>
                </a:solidFill>
              </a:rPr>
              <a:t>b2</a:t>
            </a:r>
            <a:r>
              <a:rPr lang="en-US" altLang="ja-JP" sz="2400" dirty="0" smtClean="0">
                <a:solidFill>
                  <a:schemeClr val="bg1"/>
                </a:solidFill>
              </a:rPr>
              <a:t>=1.1MHz</a:t>
            </a:r>
            <a:endParaRPr lang="en-US" altLang="ja-JP" sz="2400" dirty="0">
              <a:solidFill>
                <a:schemeClr val="bg1"/>
              </a:solidFill>
            </a:endParaRPr>
          </a:p>
        </p:txBody>
      </p:sp>
    </p:spTree>
    <p:extLst>
      <p:ext uri="{BB962C8B-B14F-4D97-AF65-F5344CB8AC3E}">
        <p14:creationId xmlns:p14="http://schemas.microsoft.com/office/powerpoint/2010/main" val="1311261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537592"/>
            <a:ext cx="9906000" cy="803176"/>
          </a:xfrm>
        </p:spPr>
        <p:txBody>
          <a:bodyPr/>
          <a:lstStyle/>
          <a:p>
            <a:r>
              <a:rPr lang="en-US" altLang="ja-JP" sz="3600" dirty="0"/>
              <a:t>Real-time monitoring of </a:t>
            </a:r>
            <a:r>
              <a:rPr lang="en-US" altLang="ja-JP" sz="3600" dirty="0">
                <a:latin typeface="Arial" charset="0"/>
              </a:rPr>
              <a:t>linearly frequency-swept CW-THz wave</a:t>
            </a:r>
            <a:endParaRPr kumimoji="1" lang="ja-JP" altLang="en-US" sz="3600" dirty="0"/>
          </a:p>
        </p:txBody>
      </p:sp>
      <p:pic>
        <p:nvPicPr>
          <p:cNvPr id="8" name="図 7" descr="プロット 7.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600" y="1460174"/>
            <a:ext cx="7128792" cy="4993162"/>
          </a:xfrm>
          <a:prstGeom prst="rect">
            <a:avLst/>
          </a:prstGeom>
        </p:spPr>
      </p:pic>
      <p:sp>
        <p:nvSpPr>
          <p:cNvPr id="9" name="右矢印 8"/>
          <p:cNvSpPr/>
          <p:nvPr/>
        </p:nvSpPr>
        <p:spPr bwMode="auto">
          <a:xfrm>
            <a:off x="2936776" y="6165304"/>
            <a:ext cx="4824536" cy="720080"/>
          </a:xfrm>
          <a:prstGeom prst="rightArrow">
            <a:avLst/>
          </a:prstGeom>
          <a:solidFill>
            <a:srgbClr val="8000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rgbClr val="FFFFFF"/>
                </a:solidFill>
                <a:effectLst/>
                <a:latin typeface="Arial" charset="0"/>
                <a:ea typeface="ＭＳ ゴシック" charset="-128"/>
                <a:cs typeface="ＭＳ ゴシック" charset="-128"/>
              </a:rPr>
              <a:t>Linear sweep</a:t>
            </a:r>
            <a:endParaRPr kumimoji="1" lang="ja-JP" altLang="en-US" sz="2400" b="0" i="0" u="none" strike="noStrike" cap="none" normalizeH="0" baseline="0" dirty="0">
              <a:ln>
                <a:noFill/>
              </a:ln>
              <a:solidFill>
                <a:srgbClr val="FFFFFF"/>
              </a:solidFill>
              <a:effectLst/>
              <a:latin typeface="Arial" charset="0"/>
              <a:ea typeface="ＭＳ ゴシック" charset="-128"/>
              <a:cs typeface="ＭＳ ゴシック" charset="-128"/>
            </a:endParaRPr>
          </a:p>
        </p:txBody>
      </p:sp>
      <p:grpSp>
        <p:nvGrpSpPr>
          <p:cNvPr id="14" name="図形グループ 13"/>
          <p:cNvGrpSpPr/>
          <p:nvPr/>
        </p:nvGrpSpPr>
        <p:grpSpPr>
          <a:xfrm>
            <a:off x="2792760" y="2636912"/>
            <a:ext cx="5112568" cy="504056"/>
            <a:chOff x="2792760" y="2636912"/>
            <a:chExt cx="5112568" cy="504056"/>
          </a:xfrm>
        </p:grpSpPr>
        <p:cxnSp>
          <p:nvCxnSpPr>
            <p:cNvPr id="12" name="直線矢印コネクタ 11"/>
            <p:cNvCxnSpPr/>
            <p:nvPr/>
          </p:nvCxnSpPr>
          <p:spPr bwMode="auto">
            <a:xfrm>
              <a:off x="2792760" y="3140968"/>
              <a:ext cx="5112568" cy="0"/>
            </a:xfrm>
            <a:prstGeom prst="straightConnector1">
              <a:avLst/>
            </a:prstGeom>
            <a:noFill/>
            <a:ln w="76200" cap="flat" cmpd="sng" algn="ctr">
              <a:solidFill>
                <a:srgbClr val="FF0000"/>
              </a:solidFill>
              <a:prstDash val="solid"/>
              <a:round/>
              <a:headEnd type="arrow"/>
              <a:tailEnd type="arrow"/>
            </a:ln>
            <a:effectLst/>
          </p:spPr>
        </p:cxnSp>
        <p:sp>
          <p:nvSpPr>
            <p:cNvPr id="13" name="テキスト ボックス 12"/>
            <p:cNvSpPr txBox="1"/>
            <p:nvPr/>
          </p:nvSpPr>
          <p:spPr>
            <a:xfrm>
              <a:off x="3512840" y="2636912"/>
              <a:ext cx="2325628" cy="461665"/>
            </a:xfrm>
            <a:prstGeom prst="rect">
              <a:avLst/>
            </a:prstGeom>
            <a:noFill/>
          </p:spPr>
          <p:txBody>
            <a:bodyPr wrap="none" rtlCol="0">
              <a:spAutoFit/>
            </a:bodyPr>
            <a:lstStyle/>
            <a:p>
              <a:r>
                <a:rPr kumimoji="1" lang="en-US" altLang="ja-JP" sz="2400" i="1" dirty="0" smtClean="0">
                  <a:solidFill>
                    <a:srgbClr val="FF0000"/>
                  </a:solidFill>
                </a:rPr>
                <a:t>100 MHz = f</a:t>
              </a:r>
              <a:r>
                <a:rPr kumimoji="1" lang="en-US" altLang="ja-JP" sz="2400" i="1" baseline="-25000" dirty="0" smtClean="0">
                  <a:solidFill>
                    <a:srgbClr val="FF0000"/>
                  </a:solidFill>
                </a:rPr>
                <a:t>rep1</a:t>
              </a:r>
              <a:endParaRPr kumimoji="1" lang="ja-JP" altLang="en-US" sz="2400" i="1" baseline="-25000" dirty="0">
                <a:solidFill>
                  <a:srgbClr val="FF0000"/>
                </a:solidFill>
              </a:endParaRPr>
            </a:p>
          </p:txBody>
        </p:sp>
      </p:grpSp>
    </p:spTree>
    <p:extLst>
      <p:ext uri="{BB962C8B-B14F-4D97-AF65-F5344CB8AC3E}">
        <p14:creationId xmlns:p14="http://schemas.microsoft.com/office/powerpoint/2010/main" val="14719650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532" y="321568"/>
            <a:ext cx="8420100" cy="803176"/>
          </a:xfrm>
        </p:spPr>
        <p:txBody>
          <a:bodyPr/>
          <a:lstStyle/>
          <a:p>
            <a:r>
              <a:rPr kumimoji="1" lang="en-US" altLang="ja-JP" dirty="0" smtClean="0"/>
              <a:t>Summary</a:t>
            </a:r>
            <a:endParaRPr kumimoji="1" lang="ja-JP" altLang="en-US" dirty="0"/>
          </a:p>
        </p:txBody>
      </p:sp>
      <p:sp>
        <p:nvSpPr>
          <p:cNvPr id="4" name="正方形/長方形 3"/>
          <p:cNvSpPr/>
          <p:nvPr/>
        </p:nvSpPr>
        <p:spPr>
          <a:xfrm>
            <a:off x="272480" y="1124744"/>
            <a:ext cx="9361040" cy="2554545"/>
          </a:xfrm>
          <a:prstGeom prst="rect">
            <a:avLst/>
          </a:prstGeom>
          <a:solidFill>
            <a:srgbClr val="66FFFF"/>
          </a:solidFill>
          <a:ln w="38100" cmpd="sng">
            <a:solidFill>
              <a:schemeClr val="tx1"/>
            </a:solidFill>
          </a:ln>
        </p:spPr>
        <p:txBody>
          <a:bodyPr wrap="square">
            <a:spAutoFit/>
          </a:bodyPr>
          <a:lstStyle/>
          <a:p>
            <a:pPr marL="514350" indent="-514350" algn="just">
              <a:buAutoNum type="arabicParenBoth"/>
            </a:pPr>
            <a:r>
              <a:rPr lang="en-US" altLang="ja-JP" sz="3200" dirty="0" smtClean="0"/>
              <a:t>Real</a:t>
            </a:r>
            <a:r>
              <a:rPr lang="en-US" altLang="ja-JP" sz="3200" dirty="0"/>
              <a:t>-time determination of absolute </a:t>
            </a:r>
            <a:r>
              <a:rPr lang="en-US" altLang="ja-JP" sz="3200" dirty="0" smtClean="0"/>
              <a:t>frequency of CW-THz wave </a:t>
            </a:r>
            <a:r>
              <a:rPr lang="en-US" altLang="ja-JP" sz="3200" dirty="0"/>
              <a:t>using dual PC-THz </a:t>
            </a:r>
            <a:r>
              <a:rPr lang="en-US" altLang="ja-JP" sz="3200" dirty="0" smtClean="0"/>
              <a:t>combs</a:t>
            </a:r>
          </a:p>
          <a:p>
            <a:pPr marL="514350" indent="-514350" algn="just">
              <a:buAutoNum type="arabicParenBoth"/>
            </a:pPr>
            <a:r>
              <a:rPr lang="en-US" altLang="ja-JP" sz="3200" dirty="0" smtClean="0"/>
              <a:t> Real</a:t>
            </a:r>
            <a:r>
              <a:rPr lang="en-US" altLang="ja-JP" sz="3200" dirty="0"/>
              <a:t>-time monitoring of CW-THz wave sweeping over frequency interval of PC-THz </a:t>
            </a:r>
            <a:r>
              <a:rPr lang="en-US" altLang="ja-JP" sz="3200" dirty="0" smtClean="0"/>
              <a:t>comb</a:t>
            </a:r>
            <a:endParaRPr lang="en-US" altLang="ja-JP" sz="3200" dirty="0"/>
          </a:p>
        </p:txBody>
      </p:sp>
      <p:sp>
        <p:nvSpPr>
          <p:cNvPr id="5" name="タイトル 1"/>
          <p:cNvSpPr txBox="1">
            <a:spLocks/>
          </p:cNvSpPr>
          <p:nvPr/>
        </p:nvSpPr>
        <p:spPr bwMode="auto">
          <a:xfrm>
            <a:off x="740532" y="3861048"/>
            <a:ext cx="8420100" cy="803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dirty="0" smtClean="0"/>
              <a:t>Future works</a:t>
            </a:r>
            <a:endParaRPr lang="ja-JP" altLang="en-US" dirty="0"/>
          </a:p>
        </p:txBody>
      </p:sp>
      <p:sp>
        <p:nvSpPr>
          <p:cNvPr id="6" name="正方形/長方形 5"/>
          <p:cNvSpPr/>
          <p:nvPr/>
        </p:nvSpPr>
        <p:spPr>
          <a:xfrm>
            <a:off x="272480" y="4614868"/>
            <a:ext cx="9361040" cy="2062103"/>
          </a:xfrm>
          <a:prstGeom prst="rect">
            <a:avLst/>
          </a:prstGeom>
          <a:solidFill>
            <a:srgbClr val="CCFF66"/>
          </a:solidFill>
          <a:ln w="38100" cmpd="sng">
            <a:solidFill>
              <a:schemeClr val="tx1"/>
            </a:solidFill>
          </a:ln>
        </p:spPr>
        <p:txBody>
          <a:bodyPr wrap="square">
            <a:spAutoFit/>
          </a:bodyPr>
          <a:lstStyle/>
          <a:p>
            <a:pPr marL="514350" indent="-514350" algn="just">
              <a:buAutoNum type="arabicParenBoth"/>
            </a:pPr>
            <a:r>
              <a:rPr lang="en-US" altLang="ja-JP" sz="3200" dirty="0" smtClean="0"/>
              <a:t>Real-time determination of absolute frequency using a single PC-THz comb</a:t>
            </a:r>
          </a:p>
          <a:p>
            <a:pPr marL="514350" indent="-514350" algn="just">
              <a:buAutoNum type="arabicParenBoth"/>
            </a:pPr>
            <a:r>
              <a:rPr lang="en-US" altLang="ja-JP" sz="3200" dirty="0"/>
              <a:t> Direct coupling of PCA with 1.5µm fiber lasers, enabling us to construct a portable </a:t>
            </a:r>
            <a:r>
              <a:rPr lang="en-US" altLang="ja-JP" sz="3200" dirty="0" smtClean="0"/>
              <a:t>system</a:t>
            </a:r>
            <a:endParaRPr lang="en-US" altLang="ja-JP" sz="3200" dirty="0"/>
          </a:p>
        </p:txBody>
      </p:sp>
    </p:spTree>
    <p:extLst>
      <p:ext uri="{BB962C8B-B14F-4D97-AF65-F5344CB8AC3E}">
        <p14:creationId xmlns:p14="http://schemas.microsoft.com/office/powerpoint/2010/main" val="3314214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844648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24" y="1489386"/>
            <a:ext cx="6493258" cy="4243870"/>
          </a:xfrm>
          <a:prstGeom prst="rect">
            <a:avLst/>
          </a:prstGeom>
        </p:spPr>
      </p:pic>
      <p:sp>
        <p:nvSpPr>
          <p:cNvPr id="2" name="タイトル 1"/>
          <p:cNvSpPr>
            <a:spLocks noGrp="1"/>
          </p:cNvSpPr>
          <p:nvPr>
            <p:ph type="title"/>
          </p:nvPr>
        </p:nvSpPr>
        <p:spPr>
          <a:xfrm>
            <a:off x="116463" y="753616"/>
            <a:ext cx="9906000" cy="371128"/>
          </a:xfrm>
        </p:spPr>
        <p:txBody>
          <a:bodyPr/>
          <a:lstStyle/>
          <a:p>
            <a:r>
              <a:rPr lang="en-US" altLang="ja-JP" sz="3600" b="1" dirty="0"/>
              <a:t>Accuracy of absolute frequency measurement</a:t>
            </a:r>
            <a:endParaRPr kumimoji="1" lang="ja-JP" altLang="en-US" sz="3200" b="1" dirty="0"/>
          </a:p>
        </p:txBody>
      </p:sp>
      <p:sp>
        <p:nvSpPr>
          <p:cNvPr id="12" name="Rectangle 1110"/>
          <p:cNvSpPr>
            <a:spLocks noChangeArrowheads="1"/>
          </p:cNvSpPr>
          <p:nvPr/>
        </p:nvSpPr>
        <p:spPr bwMode="auto">
          <a:xfrm>
            <a:off x="2144689" y="6165305"/>
            <a:ext cx="5500552" cy="584775"/>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200" dirty="0">
                <a:solidFill>
                  <a:schemeClr val="bg1"/>
                </a:solidFill>
                <a:latin typeface="Arial" charset="0"/>
              </a:rPr>
              <a:t>Mean </a:t>
            </a:r>
            <a:r>
              <a:rPr lang="en-US" altLang="ja-JP" sz="3200" dirty="0" smtClean="0">
                <a:solidFill>
                  <a:schemeClr val="bg1"/>
                </a:solidFill>
                <a:latin typeface="Arial" charset="0"/>
              </a:rPr>
              <a:t>precision=3.8*10</a:t>
            </a:r>
            <a:r>
              <a:rPr lang="en-US" altLang="ja-JP" sz="3200" baseline="30000" dirty="0" smtClean="0">
                <a:solidFill>
                  <a:schemeClr val="bg1"/>
                </a:solidFill>
                <a:latin typeface="Arial" charset="0"/>
              </a:rPr>
              <a:t>-14</a:t>
            </a:r>
            <a:endParaRPr lang="en-US" altLang="ja-JP" sz="3200" dirty="0">
              <a:solidFill>
                <a:schemeClr val="bg1"/>
              </a:solidFill>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3452223852"/>
              </p:ext>
            </p:extLst>
          </p:nvPr>
        </p:nvGraphicFramePr>
        <p:xfrm>
          <a:off x="6357156" y="2420888"/>
          <a:ext cx="3452865" cy="1080120"/>
        </p:xfrm>
        <a:graphic>
          <a:graphicData uri="http://schemas.openxmlformats.org/presentationml/2006/ole">
            <mc:AlternateContent xmlns:mc="http://schemas.openxmlformats.org/markup-compatibility/2006">
              <mc:Choice xmlns:v="urn:schemas-microsoft-com:vml" Requires="v">
                <p:oleObj spid="_x0000_s10268" name="数式" r:id="rId5" imgW="1358900" imgH="482600" progId="Equation.3">
                  <p:embed/>
                </p:oleObj>
              </mc:Choice>
              <mc:Fallback>
                <p:oleObj name="数式" r:id="rId5" imgW="1358900" imgH="482600" progId="Equation.3">
                  <p:embed/>
                  <p:pic>
                    <p:nvPicPr>
                      <p:cNvPr id="0" name=""/>
                      <p:cNvPicPr>
                        <a:picLocks noChangeAspect="1" noChangeArrowheads="1"/>
                      </p:cNvPicPr>
                      <p:nvPr/>
                    </p:nvPicPr>
                    <p:blipFill>
                      <a:blip r:embed="rId6"/>
                      <a:srcRect/>
                      <a:stretch>
                        <a:fillRect/>
                      </a:stretch>
                    </p:blipFill>
                    <p:spPr bwMode="auto">
                      <a:xfrm>
                        <a:off x="6357156" y="2420888"/>
                        <a:ext cx="3452865" cy="1080120"/>
                      </a:xfrm>
                      <a:prstGeom prst="rect">
                        <a:avLst/>
                      </a:prstGeom>
                      <a:solidFill>
                        <a:srgbClr val="CCFFCC"/>
                      </a:solidFill>
                      <a:ln>
                        <a:noFill/>
                      </a:ln>
                      <a:extLst/>
                    </p:spPr>
                  </p:pic>
                </p:oleObj>
              </mc:Fallback>
            </mc:AlternateContent>
          </a:graphicData>
        </a:graphic>
      </p:graphicFrame>
      <p:sp>
        <p:nvSpPr>
          <p:cNvPr id="8" name="テキスト ボックス 7"/>
          <p:cNvSpPr txBox="1"/>
          <p:nvPr/>
        </p:nvSpPr>
        <p:spPr>
          <a:xfrm>
            <a:off x="6452104" y="3722256"/>
            <a:ext cx="3259425" cy="1938992"/>
          </a:xfrm>
          <a:prstGeom prst="rect">
            <a:avLst/>
          </a:prstGeom>
          <a:solidFill>
            <a:srgbClr val="CCFFCC"/>
          </a:solidFill>
        </p:spPr>
        <p:txBody>
          <a:bodyPr wrap="square" rtlCol="0">
            <a:spAutoFit/>
          </a:bodyPr>
          <a:lstStyle/>
          <a:p>
            <a:r>
              <a:rPr kumimoji="1" lang="en-US" altLang="ja-JP" sz="2400" dirty="0" smtClean="0"/>
              <a:t>∆f</a:t>
            </a:r>
            <a:r>
              <a:rPr kumimoji="1" lang="en-US" altLang="ja-JP" sz="2400" baseline="-25000" dirty="0" smtClean="0"/>
              <a:t>rep1 </a:t>
            </a:r>
            <a:r>
              <a:rPr kumimoji="1" lang="en-US" altLang="ja-JP" sz="2400" dirty="0" smtClean="0"/>
              <a:t>= 400µHz</a:t>
            </a:r>
          </a:p>
          <a:p>
            <a:r>
              <a:rPr lang="en-US" altLang="ja-JP" sz="2400" dirty="0"/>
              <a:t>∆</a:t>
            </a:r>
            <a:r>
              <a:rPr lang="en-US" altLang="ja-JP" sz="2400" dirty="0" smtClean="0"/>
              <a:t>f</a:t>
            </a:r>
            <a:r>
              <a:rPr lang="en-US" altLang="ja-JP" sz="2400" baseline="-25000" dirty="0" smtClean="0"/>
              <a:t>beat1 </a:t>
            </a:r>
            <a:r>
              <a:rPr lang="en-US" altLang="ja-JP" sz="2400" dirty="0" smtClean="0"/>
              <a:t>= 21mHz</a:t>
            </a:r>
          </a:p>
          <a:p>
            <a:r>
              <a:rPr lang="en-US" altLang="ja-JP" sz="2400" dirty="0" smtClean="0"/>
              <a:t>m = 800~1100</a:t>
            </a:r>
            <a:endParaRPr lang="en-US" altLang="ja-JP" sz="2400" dirty="0"/>
          </a:p>
          <a:p>
            <a:r>
              <a:rPr lang="ja-JP" altLang="en-US" sz="2400" dirty="0" smtClean="0"/>
              <a:t>　　　</a:t>
            </a:r>
            <a:r>
              <a:rPr lang="en-US" altLang="ja-JP" sz="2400" b="1" dirty="0" smtClean="0"/>
              <a:t>↓</a:t>
            </a:r>
            <a:endParaRPr lang="ja-JP" altLang="en-US" sz="2400" b="1" dirty="0"/>
          </a:p>
          <a:p>
            <a:r>
              <a:rPr lang="en-US" altLang="ja-JP" sz="2400" dirty="0"/>
              <a:t>∆</a:t>
            </a:r>
            <a:r>
              <a:rPr lang="en-US" altLang="ja-JP" sz="2400" dirty="0" err="1" smtClean="0"/>
              <a:t>f</a:t>
            </a:r>
            <a:r>
              <a:rPr lang="en-US" altLang="ja-JP" sz="2400" baseline="-25000" dirty="0" err="1" smtClean="0"/>
              <a:t>THz</a:t>
            </a:r>
            <a:r>
              <a:rPr lang="en-US" altLang="ja-JP" sz="2400" baseline="-25000" dirty="0" smtClean="0"/>
              <a:t> </a:t>
            </a:r>
            <a:r>
              <a:rPr lang="en-US" altLang="ja-JP" sz="2400" dirty="0"/>
              <a:t>= </a:t>
            </a:r>
            <a:r>
              <a:rPr lang="en-US" altLang="ja-JP" sz="2400" dirty="0" smtClean="0"/>
              <a:t>341~461mHz</a:t>
            </a:r>
            <a:endParaRPr lang="en-US" altLang="ja-JP" sz="2400" dirty="0"/>
          </a:p>
        </p:txBody>
      </p:sp>
      <p:sp>
        <p:nvSpPr>
          <p:cNvPr id="11" name="テキスト ボックス 10"/>
          <p:cNvSpPr txBox="1"/>
          <p:nvPr/>
        </p:nvSpPr>
        <p:spPr>
          <a:xfrm>
            <a:off x="6690623" y="1510378"/>
            <a:ext cx="2531462" cy="707886"/>
          </a:xfrm>
          <a:prstGeom prst="rect">
            <a:avLst/>
          </a:prstGeom>
          <a:solidFill>
            <a:schemeClr val="accent5">
              <a:lumMod val="40000"/>
              <a:lumOff val="60000"/>
            </a:schemeClr>
          </a:solidFill>
        </p:spPr>
        <p:txBody>
          <a:bodyPr wrap="none" rtlCol="0">
            <a:spAutoFit/>
          </a:bodyPr>
          <a:lstStyle/>
          <a:p>
            <a:pPr algn="ctr"/>
            <a:r>
              <a:rPr kumimoji="1" lang="en-US" altLang="ja-JP" sz="2000" b="1" dirty="0" smtClean="0"/>
              <a:t>Estimation of </a:t>
            </a:r>
          </a:p>
          <a:p>
            <a:pPr algn="ctr"/>
            <a:r>
              <a:rPr kumimoji="1" lang="en-US" altLang="ja-JP" sz="2000" b="1" dirty="0" smtClean="0"/>
              <a:t>measurement error</a:t>
            </a:r>
            <a:endParaRPr kumimoji="1" lang="ja-JP" altLang="en-US" sz="2000" b="1" dirty="0"/>
          </a:p>
        </p:txBody>
      </p:sp>
    </p:spTree>
    <p:extLst>
      <p:ext uri="{BB962C8B-B14F-4D97-AF65-F5344CB8AC3E}">
        <p14:creationId xmlns:p14="http://schemas.microsoft.com/office/powerpoint/2010/main" val="1889127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580678"/>
            <a:ext cx="9906000" cy="400050"/>
          </a:xfrm>
          <a:ln>
            <a:solidFill>
              <a:srgbClr val="FFFFFF"/>
            </a:solidFill>
            <a:miter lim="800000"/>
            <a:headEnd/>
            <a:tailEnd/>
          </a:ln>
        </p:spPr>
        <p:txBody>
          <a:bodyPr>
            <a:normAutofit fontScale="90000"/>
          </a:bodyPr>
          <a:lstStyle/>
          <a:p>
            <a:pPr eaLnBrk="1" hangingPunct="1"/>
            <a:r>
              <a:rPr lang="en-US" altLang="ja-JP" sz="5400" b="1" dirty="0" smtClean="0">
                <a:solidFill>
                  <a:srgbClr val="172185"/>
                </a:solidFill>
                <a:latin typeface="Arial" charset="0"/>
                <a:ea typeface="ＭＳ ゴシック" pitchFamily="1" charset="-128"/>
              </a:rPr>
              <a:t>Background</a:t>
            </a:r>
            <a:endParaRPr lang="en-US" altLang="ja-JP" sz="4000" b="1" dirty="0" smtClean="0">
              <a:solidFill>
                <a:srgbClr val="172185"/>
              </a:solidFill>
              <a:latin typeface="Arial" charset="0"/>
              <a:ea typeface="ＭＳ ゴシック" pitchFamily="1" charset="-128"/>
            </a:endParaRPr>
          </a:p>
        </p:txBody>
      </p:sp>
      <p:sp>
        <p:nvSpPr>
          <p:cNvPr id="4099" name="AutoShape 6"/>
          <p:cNvSpPr>
            <a:spLocks noChangeArrowheads="1"/>
          </p:cNvSpPr>
          <p:nvPr/>
        </p:nvSpPr>
        <p:spPr bwMode="auto">
          <a:xfrm>
            <a:off x="4448944" y="2420888"/>
            <a:ext cx="882254" cy="960437"/>
          </a:xfrm>
          <a:prstGeom prst="downArrow">
            <a:avLst>
              <a:gd name="adj1" fmla="val 50000"/>
              <a:gd name="adj2" fmla="val 29483"/>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100" name="Rectangle 12"/>
          <p:cNvSpPr>
            <a:spLocks noChangeArrowheads="1"/>
          </p:cNvSpPr>
          <p:nvPr/>
        </p:nvSpPr>
        <p:spPr bwMode="auto">
          <a:xfrm>
            <a:off x="495300" y="1196752"/>
            <a:ext cx="88689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3200" b="1" dirty="0">
                <a:latin typeface="Arial" charset="0"/>
                <a:ea typeface="ＭＳ 明朝" pitchFamily="1" charset="-128"/>
              </a:rPr>
              <a:t>Frequency is a fundamental physical quantity of electromagnetic wave</a:t>
            </a:r>
          </a:p>
        </p:txBody>
      </p:sp>
      <p:sp>
        <p:nvSpPr>
          <p:cNvPr id="4101" name="Rectangle 13"/>
          <p:cNvSpPr>
            <a:spLocks noChangeArrowheads="1"/>
          </p:cNvSpPr>
          <p:nvPr/>
        </p:nvSpPr>
        <p:spPr bwMode="auto">
          <a:xfrm>
            <a:off x="344488" y="5725705"/>
            <a:ext cx="9433048" cy="1015663"/>
          </a:xfrm>
          <a:prstGeom prst="rect">
            <a:avLst/>
          </a:prstGeom>
          <a:solidFill>
            <a:srgbClr val="000090"/>
          </a:solidFill>
          <a:ln>
            <a:noFill/>
          </a:ln>
          <a:extLst/>
        </p:spPr>
        <p:txBody>
          <a:bodyPr wrap="square">
            <a:spAutoFit/>
          </a:bodyPr>
          <a:lstStyle/>
          <a:p>
            <a:pPr algn="ctr"/>
            <a:r>
              <a:rPr lang="en-US" altLang="ja-JP" sz="3000" b="1" dirty="0">
                <a:solidFill>
                  <a:srgbClr val="FFFF00"/>
                </a:solidFill>
                <a:latin typeface="Arial" charset="0"/>
                <a:ea typeface="ＭＳ 明朝" pitchFamily="1" charset="-128"/>
              </a:rPr>
              <a:t>However, techniques </a:t>
            </a:r>
            <a:r>
              <a:rPr lang="en-US" altLang="ja-JP" sz="3000" b="1" dirty="0" smtClean="0">
                <a:solidFill>
                  <a:srgbClr val="FFFF00"/>
                </a:solidFill>
                <a:latin typeface="Arial" charset="0"/>
                <a:ea typeface="ＭＳ 明朝" pitchFamily="1" charset="-128"/>
              </a:rPr>
              <a:t>of absolute  </a:t>
            </a:r>
            <a:r>
              <a:rPr lang="en-US" altLang="ja-JP" sz="3000" b="1" dirty="0">
                <a:solidFill>
                  <a:srgbClr val="FFFF00"/>
                </a:solidFill>
                <a:latin typeface="Arial" charset="0"/>
                <a:ea typeface="ＭＳ 明朝" pitchFamily="1" charset="-128"/>
              </a:rPr>
              <a:t>frequency measurement </a:t>
            </a:r>
            <a:r>
              <a:rPr lang="en-US" altLang="ja-JP" sz="3000" b="1" dirty="0" smtClean="0">
                <a:solidFill>
                  <a:srgbClr val="FFFF00"/>
                </a:solidFill>
                <a:latin typeface="Arial" charset="0"/>
                <a:ea typeface="ＭＳ 明朝" pitchFamily="1" charset="-128"/>
              </a:rPr>
              <a:t>for CW-THz wave are </a:t>
            </a:r>
            <a:r>
              <a:rPr lang="en-US" altLang="ja-JP" sz="3000" b="1" dirty="0">
                <a:solidFill>
                  <a:srgbClr val="FFFF00"/>
                </a:solidFill>
                <a:latin typeface="Arial" charset="0"/>
                <a:ea typeface="ＭＳ 明朝" pitchFamily="1" charset="-128"/>
              </a:rPr>
              <a:t>still </a:t>
            </a:r>
            <a:r>
              <a:rPr lang="en-US" altLang="ja-JP" sz="3000" b="1" dirty="0" smtClean="0">
                <a:solidFill>
                  <a:srgbClr val="FFFF00"/>
                </a:solidFill>
                <a:latin typeface="Arial" charset="0"/>
                <a:ea typeface="ＭＳ 明朝" pitchFamily="1" charset="-128"/>
              </a:rPr>
              <a:t>immature!</a:t>
            </a:r>
            <a:endParaRPr lang="en-US" altLang="ja-JP" sz="3000" b="1" dirty="0">
              <a:solidFill>
                <a:srgbClr val="FFFF00"/>
              </a:solidFill>
              <a:latin typeface="Arial" charset="0"/>
              <a:ea typeface="ＭＳ 明朝" pitchFamily="1" charset="-128"/>
            </a:endParaRPr>
          </a:p>
        </p:txBody>
      </p:sp>
      <p:sp>
        <p:nvSpPr>
          <p:cNvPr id="4102" name="Rectangle 15"/>
          <p:cNvSpPr>
            <a:spLocks noChangeArrowheads="1"/>
          </p:cNvSpPr>
          <p:nvPr/>
        </p:nvSpPr>
        <p:spPr bwMode="auto">
          <a:xfrm>
            <a:off x="5601073" y="2293933"/>
            <a:ext cx="396043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i="1" dirty="0">
                <a:solidFill>
                  <a:srgbClr val="2F8B20"/>
                </a:solidFill>
                <a:latin typeface="Arial" charset="0"/>
              </a:rPr>
              <a:t>Advent of practical CW-THz sources (THz-QCL, </a:t>
            </a:r>
            <a:r>
              <a:rPr lang="en-US" altLang="ja-JP" sz="2400" i="1" dirty="0" smtClean="0">
                <a:solidFill>
                  <a:srgbClr val="2F8B20"/>
                </a:solidFill>
                <a:latin typeface="Arial" charset="0"/>
              </a:rPr>
              <a:t>RTD, </a:t>
            </a:r>
            <a:r>
              <a:rPr lang="en-US" altLang="ja-JP" sz="2400" i="1" dirty="0" err="1" smtClean="0">
                <a:solidFill>
                  <a:srgbClr val="2F8B20"/>
                </a:solidFill>
                <a:latin typeface="Arial" charset="0"/>
              </a:rPr>
              <a:t>photomixing</a:t>
            </a:r>
            <a:r>
              <a:rPr lang="en-US" altLang="ja-JP" sz="2400" i="1" dirty="0" smtClean="0">
                <a:solidFill>
                  <a:srgbClr val="2F8B20"/>
                </a:solidFill>
                <a:latin typeface="Arial" charset="0"/>
              </a:rPr>
              <a:t> sources)</a:t>
            </a:r>
            <a:endParaRPr lang="en-US" altLang="ja-JP" sz="2400" i="1" dirty="0">
              <a:solidFill>
                <a:srgbClr val="2F8B20"/>
              </a:solidFill>
              <a:latin typeface="Arial" charset="0"/>
            </a:endParaRPr>
          </a:p>
        </p:txBody>
      </p:sp>
      <p:sp>
        <p:nvSpPr>
          <p:cNvPr id="4103" name="Rectangle 16"/>
          <p:cNvSpPr>
            <a:spLocks noChangeArrowheads="1"/>
          </p:cNvSpPr>
          <p:nvPr/>
        </p:nvSpPr>
        <p:spPr bwMode="auto">
          <a:xfrm>
            <a:off x="449846" y="2348880"/>
            <a:ext cx="4071106"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400" i="1" dirty="0" smtClean="0">
                <a:solidFill>
                  <a:srgbClr val="2F8B20"/>
                </a:solidFill>
                <a:latin typeface="Arial" charset="0"/>
              </a:rPr>
              <a:t>THz </a:t>
            </a:r>
            <a:r>
              <a:rPr lang="en-US" altLang="ja-JP" sz="2400" i="1" dirty="0">
                <a:solidFill>
                  <a:srgbClr val="2F8B20"/>
                </a:solidFill>
                <a:latin typeface="Arial" charset="0"/>
              </a:rPr>
              <a:t>frequency metrology is  required for various THz </a:t>
            </a:r>
            <a:r>
              <a:rPr lang="en-US" altLang="ja-JP" sz="2400" i="1" dirty="0" smtClean="0">
                <a:solidFill>
                  <a:srgbClr val="2F8B20"/>
                </a:solidFill>
                <a:latin typeface="Arial" charset="0"/>
              </a:rPr>
              <a:t>applications</a:t>
            </a:r>
            <a:endParaRPr lang="en-US" altLang="ja-JP" sz="2400" i="1" dirty="0">
              <a:solidFill>
                <a:srgbClr val="2F8B20"/>
              </a:solidFill>
              <a:latin typeface="Arial" charset="0"/>
            </a:endParaRPr>
          </a:p>
        </p:txBody>
      </p:sp>
      <p:sp>
        <p:nvSpPr>
          <p:cNvPr id="4104" name="Rectangle 17"/>
          <p:cNvSpPr>
            <a:spLocks noChangeArrowheads="1"/>
          </p:cNvSpPr>
          <p:nvPr/>
        </p:nvSpPr>
        <p:spPr bwMode="auto">
          <a:xfrm>
            <a:off x="452306" y="3384327"/>
            <a:ext cx="93969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3600" b="1" dirty="0">
                <a:solidFill>
                  <a:srgbClr val="FF4000"/>
                </a:solidFill>
                <a:latin typeface="Arial" charset="0"/>
              </a:rPr>
              <a:t>Precise frequency measurement </a:t>
            </a:r>
            <a:r>
              <a:rPr lang="en-US" altLang="ja-JP" sz="3600" b="1" dirty="0" smtClean="0">
                <a:solidFill>
                  <a:srgbClr val="FF4000"/>
                </a:solidFill>
                <a:latin typeface="Arial" charset="0"/>
              </a:rPr>
              <a:t>of</a:t>
            </a:r>
          </a:p>
          <a:p>
            <a:pPr algn="ctr"/>
            <a:r>
              <a:rPr lang="en-US" altLang="ja-JP" sz="3600" b="1" dirty="0" smtClean="0">
                <a:solidFill>
                  <a:srgbClr val="FF4000"/>
                </a:solidFill>
                <a:latin typeface="Arial" charset="0"/>
              </a:rPr>
              <a:t>CW</a:t>
            </a:r>
            <a:r>
              <a:rPr lang="en-US" altLang="ja-JP" sz="3600" b="1" dirty="0">
                <a:solidFill>
                  <a:srgbClr val="FF4000"/>
                </a:solidFill>
                <a:latin typeface="Arial" charset="0"/>
              </a:rPr>
              <a:t>-THz wave is required!</a:t>
            </a:r>
          </a:p>
        </p:txBody>
      </p:sp>
      <p:sp>
        <p:nvSpPr>
          <p:cNvPr id="4105" name="AutoShape 18"/>
          <p:cNvSpPr>
            <a:spLocks noChangeArrowheads="1"/>
          </p:cNvSpPr>
          <p:nvPr/>
        </p:nvSpPr>
        <p:spPr bwMode="auto">
          <a:xfrm>
            <a:off x="4512733" y="4628802"/>
            <a:ext cx="882254" cy="960438"/>
          </a:xfrm>
          <a:prstGeom prst="downArrow">
            <a:avLst>
              <a:gd name="adj1" fmla="val 50000"/>
              <a:gd name="adj2" fmla="val 29483"/>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Tree>
    <p:extLst>
      <p:ext uri="{BB962C8B-B14F-4D97-AF65-F5344CB8AC3E}">
        <p14:creationId xmlns:p14="http://schemas.microsoft.com/office/powerpoint/2010/main" val="33054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906000" cy="864096"/>
          </a:xfrm>
        </p:spPr>
        <p:txBody>
          <a:bodyPr/>
          <a:lstStyle/>
          <a:p>
            <a:pPr>
              <a:lnSpc>
                <a:spcPct val="80000"/>
              </a:lnSpc>
            </a:pPr>
            <a:r>
              <a:rPr lang="en-US" altLang="ja-JP" dirty="0" smtClean="0"/>
              <a:t>Beat signals between CW-THz wave and dual PC-THz comb </a:t>
            </a:r>
            <a:endParaRPr kumimoji="1" lang="ja-JP" altLang="en-US" dirty="0"/>
          </a:p>
        </p:txBody>
      </p:sp>
      <p:sp>
        <p:nvSpPr>
          <p:cNvPr id="4" name="コンテンツ プレースホルダー 2"/>
          <p:cNvSpPr txBox="1">
            <a:spLocks/>
          </p:cNvSpPr>
          <p:nvPr/>
        </p:nvSpPr>
        <p:spPr bwMode="auto">
          <a:xfrm>
            <a:off x="38454" y="5634412"/>
            <a:ext cx="9789537" cy="1106956"/>
          </a:xfrm>
          <a:prstGeom prst="rect">
            <a:avLst/>
          </a:prstGeom>
          <a:solidFill>
            <a:schemeClr val="accent1">
              <a:lumMod val="40000"/>
              <a:lumOff val="60000"/>
            </a:schemeClr>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0" indent="0">
              <a:buNone/>
            </a:pPr>
            <a:r>
              <a:rPr lang="en-US" altLang="ja-JP" sz="2000" b="1" dirty="0" smtClean="0"/>
              <a:t>m= </a:t>
            </a:r>
            <a:r>
              <a:rPr lang="en-US" altLang="ja-JP" sz="2000" b="1" dirty="0"/>
              <a:t>|f</a:t>
            </a:r>
            <a:r>
              <a:rPr lang="en-US" altLang="ja-JP" sz="2000" b="1" baseline="-25000" dirty="0"/>
              <a:t>beat1</a:t>
            </a:r>
            <a:r>
              <a:rPr lang="en-US" altLang="ja-JP" sz="2000" b="1" dirty="0" smtClean="0"/>
              <a:t>-</a:t>
            </a:r>
            <a:r>
              <a:rPr lang="en-US" altLang="ja-JP" sz="2000" b="1" dirty="0"/>
              <a:t>f</a:t>
            </a:r>
            <a:r>
              <a:rPr lang="en-US" altLang="ja-JP" sz="2000" b="1" baseline="-25000" dirty="0"/>
              <a:t>beat2</a:t>
            </a:r>
            <a:r>
              <a:rPr lang="en-US" altLang="ja-JP" sz="2000" b="1" dirty="0"/>
              <a:t>|</a:t>
            </a:r>
            <a:r>
              <a:rPr lang="en-US" altLang="ja-JP" sz="2000" b="1" dirty="0" smtClean="0"/>
              <a:t>/</a:t>
            </a:r>
            <a:r>
              <a:rPr lang="en-US" altLang="ja-JP" sz="2000" b="1" dirty="0"/>
              <a:t>|f</a:t>
            </a:r>
            <a:r>
              <a:rPr lang="en-US" altLang="ja-JP" sz="2000" b="1" baseline="-25000" dirty="0"/>
              <a:t>rep1</a:t>
            </a:r>
            <a:r>
              <a:rPr lang="en-US" altLang="ja-JP" sz="2000" b="1" dirty="0" smtClean="0"/>
              <a:t>-</a:t>
            </a:r>
            <a:r>
              <a:rPr lang="en-US" altLang="ja-JP" sz="2000" b="1" dirty="0"/>
              <a:t>f</a:t>
            </a:r>
            <a:r>
              <a:rPr lang="en-US" altLang="ja-JP" sz="2000" b="1" baseline="-25000" dirty="0"/>
              <a:t>rep2</a:t>
            </a:r>
            <a:r>
              <a:rPr lang="en-US" altLang="ja-JP" sz="2000" b="1" dirty="0"/>
              <a:t>| </a:t>
            </a:r>
            <a:endParaRPr lang="en-US" altLang="ja-JP" sz="2000" b="1" dirty="0" smtClean="0"/>
          </a:p>
          <a:p>
            <a:pPr marL="0" indent="0">
              <a:buNone/>
            </a:pPr>
            <a:r>
              <a:rPr lang="en-US" altLang="ja-JP" sz="2000" b="1" dirty="0" smtClean="0"/>
              <a:t>=|</a:t>
            </a:r>
            <a:r>
              <a:rPr lang="en-US" altLang="ja-JP" sz="2000" b="1" dirty="0"/>
              <a:t>10,004,000.01</a:t>
            </a:r>
            <a:r>
              <a:rPr lang="en-US" altLang="ja-JP" sz="2000" b="1" dirty="0" smtClean="0"/>
              <a:t>-</a:t>
            </a:r>
            <a:r>
              <a:rPr lang="en-US" altLang="ja-JP" sz="2000" b="1" dirty="0"/>
              <a:t>9,953,700.002</a:t>
            </a:r>
            <a:r>
              <a:rPr lang="en-US" altLang="ja-JP" sz="2000" b="1" dirty="0" smtClean="0"/>
              <a:t>|/|100,000,000-</a:t>
            </a:r>
            <a:r>
              <a:rPr lang="en-US" altLang="ja-JP" sz="2000" b="1" dirty="0"/>
              <a:t>100,000,050| </a:t>
            </a:r>
            <a:r>
              <a:rPr lang="en-US" altLang="ja-JP" sz="2000" b="1" dirty="0" smtClean="0"/>
              <a:t>= 1006</a:t>
            </a:r>
          </a:p>
          <a:p>
            <a:pPr marL="0" indent="0">
              <a:buNone/>
            </a:pPr>
            <a:r>
              <a:rPr lang="en-US" altLang="ja-JP" sz="2000" b="1" dirty="0" err="1" smtClean="0"/>
              <a:t>f</a:t>
            </a:r>
            <a:r>
              <a:rPr lang="en-US" altLang="ja-JP" sz="2000" b="1" baseline="-25000" dirty="0" err="1" smtClean="0"/>
              <a:t>THz</a:t>
            </a:r>
            <a:r>
              <a:rPr lang="en-US" altLang="ja-JP" sz="2000" b="1" dirty="0" smtClean="0"/>
              <a:t> = mf</a:t>
            </a:r>
            <a:r>
              <a:rPr lang="en-US" altLang="ja-JP" sz="2000" b="1" baseline="-25000" dirty="0" smtClean="0"/>
              <a:t>rep1</a:t>
            </a:r>
            <a:r>
              <a:rPr lang="en-US" altLang="ja-JP" sz="2000" b="1" dirty="0" smtClean="0"/>
              <a:t>+f</a:t>
            </a:r>
            <a:r>
              <a:rPr lang="en-US" altLang="ja-JP" sz="2000" b="1" baseline="-25000" dirty="0" smtClean="0"/>
              <a:t>beat1</a:t>
            </a:r>
            <a:r>
              <a:rPr lang="en-US" altLang="ja-JP" sz="2000" b="1" dirty="0" smtClean="0"/>
              <a:t>) </a:t>
            </a:r>
            <a:r>
              <a:rPr lang="en-US" altLang="ja-JP" sz="2000" b="1" dirty="0"/>
              <a:t>= </a:t>
            </a:r>
            <a:r>
              <a:rPr lang="en-US" altLang="ja-JP" sz="2000" b="1" dirty="0" smtClean="0"/>
              <a:t>1006*100,000,000+10,004,000.01 = 100,610,004,000Hz</a:t>
            </a:r>
            <a:endParaRPr lang="en-US" altLang="ja-JP" sz="2000" b="1" dirty="0"/>
          </a:p>
        </p:txBody>
      </p:sp>
      <p:sp>
        <p:nvSpPr>
          <p:cNvPr id="13" name="テキスト ボックス 12"/>
          <p:cNvSpPr txBox="1"/>
          <p:nvPr/>
        </p:nvSpPr>
        <p:spPr>
          <a:xfrm>
            <a:off x="2504728" y="5020264"/>
            <a:ext cx="5679960" cy="584776"/>
          </a:xfrm>
          <a:prstGeom prst="rect">
            <a:avLst/>
          </a:prstGeom>
          <a:noFill/>
        </p:spPr>
        <p:txBody>
          <a:bodyPr wrap="none" rtlCol="0">
            <a:spAutoFit/>
          </a:bodyPr>
          <a:lstStyle/>
          <a:p>
            <a:r>
              <a:rPr kumimoji="1" lang="en-US" altLang="ja-JP" sz="3200" b="1" dirty="0" smtClean="0">
                <a:solidFill>
                  <a:srgbClr val="FF0000"/>
                </a:solidFill>
              </a:rPr>
              <a:t>Real-time       determination!</a:t>
            </a:r>
          </a:p>
        </p:txBody>
      </p:sp>
      <p:grpSp>
        <p:nvGrpSpPr>
          <p:cNvPr id="12" name="グループ化 11"/>
          <p:cNvGrpSpPr/>
          <p:nvPr/>
        </p:nvGrpSpPr>
        <p:grpSpPr>
          <a:xfrm>
            <a:off x="320066" y="2259323"/>
            <a:ext cx="3902192" cy="2846186"/>
            <a:chOff x="295445" y="2259323"/>
            <a:chExt cx="3602023" cy="2846186"/>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5" y="2259323"/>
              <a:ext cx="3602023" cy="2760941"/>
            </a:xfrm>
            <a:prstGeom prst="rect">
              <a:avLst/>
            </a:prstGeom>
          </p:spPr>
        </p:pic>
        <p:sp>
          <p:nvSpPr>
            <p:cNvPr id="3" name="正方形/長方形 2"/>
            <p:cNvSpPr/>
            <p:nvPr/>
          </p:nvSpPr>
          <p:spPr>
            <a:xfrm>
              <a:off x="681986" y="4643844"/>
              <a:ext cx="3103761" cy="461665"/>
            </a:xfrm>
            <a:prstGeom prst="rect">
              <a:avLst/>
            </a:prstGeom>
            <a:solidFill>
              <a:schemeClr val="bg1"/>
            </a:solidFill>
          </p:spPr>
          <p:txBody>
            <a:bodyPr wrap="square">
              <a:spAutoFit/>
            </a:bodyPr>
            <a:lstStyle/>
            <a:p>
              <a:pPr algn="ctr"/>
              <a:r>
                <a:rPr lang="en-US" altLang="ja-JP" sz="2400" b="1" dirty="0" smtClean="0">
                  <a:latin typeface="Arial" charset="0"/>
                  <a:ea typeface="ＭＳ ゴシック" charset="-128"/>
                  <a:cs typeface="ＭＳ ゴシック" charset="-128"/>
                </a:rPr>
                <a:t>f</a:t>
              </a:r>
              <a:r>
                <a:rPr lang="en-US" altLang="ja-JP" sz="2400" b="1" baseline="-25000" dirty="0" smtClean="0">
                  <a:latin typeface="Arial" charset="0"/>
                  <a:ea typeface="ＭＳ ゴシック" charset="-128"/>
                  <a:cs typeface="ＭＳ ゴシック" charset="-128"/>
                </a:rPr>
                <a:t>b1</a:t>
              </a:r>
              <a:r>
                <a:rPr lang="en-US" altLang="ja-JP" sz="2400" b="1" dirty="0">
                  <a:latin typeface="Arial" charset="0"/>
                  <a:ea typeface="ＭＳ ゴシック" charset="-128"/>
                  <a:cs typeface="ＭＳ ゴシック" charset="-128"/>
                </a:rPr>
                <a:t>=10,004,000.01Hz</a:t>
              </a:r>
              <a:endParaRPr lang="ja-JP" altLang="en-US" sz="2400" b="1" dirty="0"/>
            </a:p>
          </p:txBody>
        </p:sp>
      </p:grpSp>
      <p:sp>
        <p:nvSpPr>
          <p:cNvPr id="6" name="Rectangle 3"/>
          <p:cNvSpPr>
            <a:spLocks noChangeArrowheads="1"/>
          </p:cNvSpPr>
          <p:nvPr/>
        </p:nvSpPr>
        <p:spPr bwMode="auto">
          <a:xfrm>
            <a:off x="584515" y="1556793"/>
            <a:ext cx="3671017"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1</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rep1</a:t>
            </a:r>
            <a:r>
              <a:rPr lang="en-US" altLang="ja-JP" sz="2400" dirty="0" smtClean="0">
                <a:solidFill>
                  <a:schemeClr val="bg1"/>
                </a:solidFill>
                <a:latin typeface="Arial" charset="0"/>
              </a:rPr>
              <a:t> = 100,000,000 Hz)</a:t>
            </a:r>
            <a:endParaRPr lang="en-US" altLang="ja-JP" sz="2400" dirty="0">
              <a:solidFill>
                <a:schemeClr val="bg1"/>
              </a:solidFill>
              <a:latin typeface="Arial" charset="0"/>
            </a:endParaRPr>
          </a:p>
        </p:txBody>
      </p:sp>
      <p:grpSp>
        <p:nvGrpSpPr>
          <p:cNvPr id="14" name="グループ化 13"/>
          <p:cNvGrpSpPr/>
          <p:nvPr/>
        </p:nvGrpSpPr>
        <p:grpSpPr>
          <a:xfrm>
            <a:off x="5048939" y="2263048"/>
            <a:ext cx="3931014" cy="2875899"/>
            <a:chOff x="4660559" y="2263048"/>
            <a:chExt cx="3628628" cy="2875899"/>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559" y="2263048"/>
              <a:ext cx="3628628" cy="2623777"/>
            </a:xfrm>
            <a:prstGeom prst="rect">
              <a:avLst/>
            </a:prstGeom>
          </p:spPr>
        </p:pic>
        <p:sp>
          <p:nvSpPr>
            <p:cNvPr id="8" name="正方形/長方形 7"/>
            <p:cNvSpPr/>
            <p:nvPr/>
          </p:nvSpPr>
          <p:spPr>
            <a:xfrm>
              <a:off x="5059111" y="4677282"/>
              <a:ext cx="3230075" cy="461665"/>
            </a:xfrm>
            <a:prstGeom prst="rect">
              <a:avLst/>
            </a:prstGeom>
            <a:solidFill>
              <a:schemeClr val="bg1"/>
            </a:solidFill>
          </p:spPr>
          <p:txBody>
            <a:bodyPr wrap="square">
              <a:spAutoFit/>
            </a:bodyPr>
            <a:lstStyle/>
            <a:p>
              <a:pPr algn="ctr"/>
              <a:r>
                <a:rPr lang="en-US" altLang="ja-JP" sz="2400" b="1" dirty="0" smtClean="0">
                  <a:latin typeface="Arial" charset="0"/>
                  <a:ea typeface="ＭＳ ゴシック" charset="-128"/>
                  <a:cs typeface="ＭＳ ゴシック" charset="-128"/>
                </a:rPr>
                <a:t>f</a:t>
              </a:r>
              <a:r>
                <a:rPr lang="en-US" altLang="ja-JP" sz="2400" b="1" baseline="-25000" dirty="0" smtClean="0">
                  <a:latin typeface="Arial" charset="0"/>
                  <a:ea typeface="ＭＳ ゴシック" charset="-128"/>
                  <a:cs typeface="ＭＳ ゴシック" charset="-128"/>
                </a:rPr>
                <a:t>b2</a:t>
              </a:r>
              <a:r>
                <a:rPr lang="en-US" altLang="ja-JP" sz="2400" b="1" dirty="0">
                  <a:latin typeface="Arial" charset="0"/>
                  <a:ea typeface="ＭＳ ゴシック" charset="-128"/>
                  <a:cs typeface="ＭＳ ゴシック" charset="-128"/>
                </a:rPr>
                <a:t>=9,953,700.002Hz</a:t>
              </a:r>
              <a:endParaRPr lang="ja-JP" altLang="en-US" sz="2400" b="1" dirty="0"/>
            </a:p>
          </p:txBody>
        </p:sp>
      </p:grpSp>
      <p:sp>
        <p:nvSpPr>
          <p:cNvPr id="7" name="Rectangle 3"/>
          <p:cNvSpPr>
            <a:spLocks noChangeArrowheads="1"/>
          </p:cNvSpPr>
          <p:nvPr/>
        </p:nvSpPr>
        <p:spPr bwMode="auto">
          <a:xfrm>
            <a:off x="5343044" y="1556793"/>
            <a:ext cx="3671017"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2</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rep2</a:t>
            </a:r>
            <a:r>
              <a:rPr lang="en-US" altLang="ja-JP" sz="2400" dirty="0" smtClean="0">
                <a:solidFill>
                  <a:schemeClr val="bg1"/>
                </a:solidFill>
                <a:latin typeface="Arial" charset="0"/>
              </a:rPr>
              <a:t> = 100,000,050 Hz)</a:t>
            </a:r>
            <a:endParaRPr lang="en-US" altLang="ja-JP" sz="2400" dirty="0">
              <a:solidFill>
                <a:schemeClr val="bg1"/>
              </a:solidFill>
              <a:latin typeface="Arial" charset="0"/>
            </a:endParaRPr>
          </a:p>
        </p:txBody>
      </p:sp>
      <p:grpSp>
        <p:nvGrpSpPr>
          <p:cNvPr id="19" name="図形グループ 18"/>
          <p:cNvGrpSpPr/>
          <p:nvPr/>
        </p:nvGrpSpPr>
        <p:grpSpPr>
          <a:xfrm>
            <a:off x="4003449" y="4423916"/>
            <a:ext cx="1560173" cy="1253422"/>
            <a:chOff x="10260632" y="2924944"/>
            <a:chExt cx="2016224" cy="1754791"/>
          </a:xfrm>
          <a:solidFill>
            <a:srgbClr val="FF0000"/>
          </a:solidFill>
        </p:grpSpPr>
        <p:sp>
          <p:nvSpPr>
            <p:cNvPr id="15" name="正方形/長方形 14"/>
            <p:cNvSpPr/>
            <p:nvPr/>
          </p:nvSpPr>
          <p:spPr bwMode="auto">
            <a:xfrm>
              <a:off x="10260632" y="3356992"/>
              <a:ext cx="2016224"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bwMode="auto">
            <a:xfrm rot="16200000">
              <a:off x="10044656" y="3141016"/>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正方形/長方形 17"/>
            <p:cNvSpPr/>
            <p:nvPr/>
          </p:nvSpPr>
          <p:spPr bwMode="auto">
            <a:xfrm rot="16200000">
              <a:off x="11628832" y="3140920"/>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下矢印 15"/>
            <p:cNvSpPr/>
            <p:nvPr/>
          </p:nvSpPr>
          <p:spPr bwMode="auto">
            <a:xfrm>
              <a:off x="10908705" y="3645024"/>
              <a:ext cx="792088" cy="1034711"/>
            </a:xfrm>
            <a:prstGeom prst="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2761167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174019" y="508670"/>
            <a:ext cx="9675525" cy="544066"/>
          </a:xfrm>
          <a:ln>
            <a:solidFill>
              <a:srgbClr val="FFFFFF"/>
            </a:solidFill>
            <a:miter lim="800000"/>
            <a:headEnd/>
            <a:tailEnd/>
          </a:ln>
        </p:spPr>
        <p:txBody>
          <a:bodyPr/>
          <a:lstStyle/>
          <a:p>
            <a:pPr eaLnBrk="1" hangingPunct="1"/>
            <a:r>
              <a:rPr lang="en-US" altLang="ja-JP" sz="4800" b="1" dirty="0" smtClean="0">
                <a:solidFill>
                  <a:srgbClr val="172185"/>
                </a:solidFill>
                <a:latin typeface="Arial" charset="0"/>
                <a:ea typeface="ＭＳ ゴシック" pitchFamily="1" charset="-128"/>
              </a:rPr>
              <a:t>Previous study</a:t>
            </a:r>
          </a:p>
        </p:txBody>
      </p:sp>
      <p:sp>
        <p:nvSpPr>
          <p:cNvPr id="7172" name="Rectangle 3"/>
          <p:cNvSpPr>
            <a:spLocks noChangeArrowheads="1"/>
          </p:cNvSpPr>
          <p:nvPr/>
        </p:nvSpPr>
        <p:spPr bwMode="auto">
          <a:xfrm>
            <a:off x="6171125" y="1340769"/>
            <a:ext cx="3024085"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400" dirty="0" smtClean="0">
                <a:solidFill>
                  <a:schemeClr val="bg1"/>
                </a:solidFill>
                <a:latin typeface="Arial" charset="0"/>
              </a:rPr>
              <a:t>Real-time monitoring</a:t>
            </a:r>
          </a:p>
          <a:p>
            <a:pPr algn="ctr"/>
            <a:r>
              <a:rPr lang="en-US" altLang="ja-JP" sz="2400" dirty="0" smtClean="0">
                <a:solidFill>
                  <a:schemeClr val="bg1"/>
                </a:solidFill>
                <a:latin typeface="Arial" charset="0"/>
              </a:rPr>
              <a:t>of CW-THz wave</a:t>
            </a:r>
            <a:endParaRPr lang="en-US" altLang="ja-JP" sz="2400" dirty="0">
              <a:solidFill>
                <a:schemeClr val="bg1"/>
              </a:solidFill>
              <a:latin typeface="Arial" charset="0"/>
            </a:endParaRPr>
          </a:p>
        </p:txBody>
      </p:sp>
      <p:pic>
        <p:nvPicPr>
          <p:cNvPr id="3" name="図 2" descr="fig7_測定確度fin.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63" y="2204864"/>
            <a:ext cx="4680000" cy="3596742"/>
          </a:xfrm>
          <a:prstGeom prst="rect">
            <a:avLst/>
          </a:prstGeom>
        </p:spPr>
      </p:pic>
      <p:pic>
        <p:nvPicPr>
          <p:cNvPr id="4" name="図 3" descr="UTC-P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7546" y="2218476"/>
            <a:ext cx="4680000" cy="3586789"/>
          </a:xfrm>
          <a:prstGeom prst="rect">
            <a:avLst/>
          </a:prstGeom>
        </p:spPr>
      </p:pic>
      <p:sp>
        <p:nvSpPr>
          <p:cNvPr id="13" name="Rectangle 3"/>
          <p:cNvSpPr>
            <a:spLocks noChangeArrowheads="1"/>
          </p:cNvSpPr>
          <p:nvPr/>
        </p:nvSpPr>
        <p:spPr bwMode="auto">
          <a:xfrm>
            <a:off x="1170582" y="1412776"/>
            <a:ext cx="2832376"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400" dirty="0" smtClean="0">
                <a:solidFill>
                  <a:schemeClr val="bg1"/>
                </a:solidFill>
                <a:latin typeface="Arial" charset="0"/>
              </a:rPr>
              <a:t>Absolute frequency </a:t>
            </a:r>
          </a:p>
          <a:p>
            <a:pPr algn="ctr"/>
            <a:r>
              <a:rPr lang="en-US" altLang="ja-JP" sz="2400" dirty="0" smtClean="0">
                <a:solidFill>
                  <a:schemeClr val="bg1"/>
                </a:solidFill>
                <a:latin typeface="Arial" charset="0"/>
              </a:rPr>
              <a:t>measurement </a:t>
            </a:r>
            <a:endParaRPr lang="en-US" altLang="ja-JP" sz="2400" dirty="0">
              <a:solidFill>
                <a:schemeClr val="bg1"/>
              </a:solidFill>
              <a:latin typeface="Arial" charset="0"/>
            </a:endParaRPr>
          </a:p>
        </p:txBody>
      </p:sp>
      <p:sp>
        <p:nvSpPr>
          <p:cNvPr id="5" name="テキスト ボックス 4"/>
          <p:cNvSpPr txBox="1"/>
          <p:nvPr/>
        </p:nvSpPr>
        <p:spPr>
          <a:xfrm>
            <a:off x="7449278" y="2497872"/>
            <a:ext cx="1852115" cy="369332"/>
          </a:xfrm>
          <a:prstGeom prst="rect">
            <a:avLst/>
          </a:prstGeom>
          <a:solidFill>
            <a:srgbClr val="000090"/>
          </a:solidFill>
        </p:spPr>
        <p:txBody>
          <a:bodyPr wrap="none" rtlCol="0">
            <a:spAutoFit/>
          </a:bodyPr>
          <a:lstStyle/>
          <a:p>
            <a:r>
              <a:rPr kumimoji="1" lang="en-US" altLang="ja-JP" dirty="0" smtClean="0">
                <a:solidFill>
                  <a:srgbClr val="FFFF00"/>
                </a:solidFill>
              </a:rPr>
              <a:t>F-band UTC-PD</a:t>
            </a:r>
            <a:endParaRPr kumimoji="1" lang="ja-JP" altLang="en-US" dirty="0">
              <a:solidFill>
                <a:srgbClr val="FFFF00"/>
              </a:solidFill>
            </a:endParaRPr>
          </a:p>
        </p:txBody>
      </p:sp>
      <p:sp>
        <p:nvSpPr>
          <p:cNvPr id="15" name="テキスト ボックス 14"/>
          <p:cNvSpPr txBox="1"/>
          <p:nvPr/>
        </p:nvSpPr>
        <p:spPr>
          <a:xfrm>
            <a:off x="1130576" y="2489238"/>
            <a:ext cx="2891624" cy="369332"/>
          </a:xfrm>
          <a:prstGeom prst="rect">
            <a:avLst/>
          </a:prstGeom>
          <a:solidFill>
            <a:srgbClr val="000090"/>
          </a:solidFill>
        </p:spPr>
        <p:txBody>
          <a:bodyPr wrap="none" rtlCol="0">
            <a:spAutoFit/>
          </a:bodyPr>
          <a:lstStyle/>
          <a:p>
            <a:r>
              <a:rPr kumimoji="1" lang="en-US" altLang="ja-JP" dirty="0" smtClean="0">
                <a:solidFill>
                  <a:srgbClr val="FFFF00"/>
                </a:solidFill>
              </a:rPr>
              <a:t>Active frequency multiplier </a:t>
            </a:r>
          </a:p>
        </p:txBody>
      </p:sp>
      <p:sp>
        <p:nvSpPr>
          <p:cNvPr id="10" name="Text Box 9"/>
          <p:cNvSpPr txBox="1">
            <a:spLocks noChangeArrowheads="1"/>
          </p:cNvSpPr>
          <p:nvPr/>
        </p:nvSpPr>
        <p:spPr bwMode="auto">
          <a:xfrm>
            <a:off x="268287" y="6188076"/>
            <a:ext cx="9637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 </a:t>
            </a:r>
            <a:r>
              <a:rPr lang="en-US" altLang="ja-JP" sz="1800" i="1" dirty="0" smtClean="0">
                <a:solidFill>
                  <a:srgbClr val="800080"/>
                </a:solidFill>
                <a:latin typeface="Arial" charset="0"/>
              </a:rPr>
              <a:t>S. Yokoyama </a:t>
            </a:r>
            <a:r>
              <a:rPr lang="en-US" altLang="ja-JP" sz="1800" i="1" dirty="0">
                <a:solidFill>
                  <a:srgbClr val="800080"/>
                </a:solidFill>
                <a:latin typeface="Arial" charset="0"/>
              </a:rPr>
              <a:t>et 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16</a:t>
            </a:r>
            <a:r>
              <a:rPr lang="en-US" altLang="ja-JP" sz="1800" i="1" dirty="0">
                <a:solidFill>
                  <a:srgbClr val="800080"/>
                </a:solidFill>
                <a:latin typeface="Arial" charset="0"/>
              </a:rPr>
              <a:t>, </a:t>
            </a:r>
            <a:r>
              <a:rPr lang="en-US" altLang="ja-JP" sz="1800" i="1" dirty="0" smtClean="0">
                <a:solidFill>
                  <a:srgbClr val="800080"/>
                </a:solidFill>
                <a:latin typeface="Arial" charset="0"/>
              </a:rPr>
              <a:t>13052</a:t>
            </a:r>
            <a:r>
              <a:rPr lang="en-US" altLang="ja-JP" sz="1800" i="1" dirty="0">
                <a:solidFill>
                  <a:srgbClr val="800080"/>
                </a:solidFill>
                <a:latin typeface="Arial" charset="0"/>
              </a:rPr>
              <a:t>-13061 (2008)</a:t>
            </a:r>
            <a:r>
              <a:rPr lang="en-US" altLang="ja-JP" sz="1800" i="1" dirty="0" smtClean="0">
                <a:solidFill>
                  <a:srgbClr val="800080"/>
                </a:solidFill>
                <a:latin typeface="Arial" charset="0"/>
              </a:rPr>
              <a:t>.</a:t>
            </a:r>
          </a:p>
          <a:p>
            <a:pPr eaLnBrk="1" hangingPunct="1"/>
            <a:r>
              <a:rPr lang="en-US" altLang="ja-JP" sz="1800" i="1" dirty="0">
                <a:solidFill>
                  <a:srgbClr val="800080"/>
                </a:solidFill>
                <a:latin typeface="Arial" charset="0"/>
              </a:rPr>
              <a:t>        </a:t>
            </a:r>
            <a:r>
              <a:rPr lang="en-US" altLang="ja-JP" sz="1800" i="1" dirty="0" smtClean="0">
                <a:solidFill>
                  <a:srgbClr val="800080"/>
                </a:solidFill>
                <a:latin typeface="Arial" charset="0"/>
              </a:rPr>
              <a:t>T. </a:t>
            </a:r>
            <a:r>
              <a:rPr lang="en-US" altLang="ja-JP" sz="1800" i="1" dirty="0" err="1" smtClean="0">
                <a:solidFill>
                  <a:srgbClr val="800080"/>
                </a:solidFill>
                <a:latin typeface="Arial" charset="0"/>
              </a:rPr>
              <a:t>Yasui</a:t>
            </a:r>
            <a:r>
              <a:rPr lang="en-US" altLang="ja-JP" sz="1800" i="1" dirty="0" smtClean="0">
                <a:solidFill>
                  <a:srgbClr val="800080"/>
                </a:solidFill>
                <a:latin typeface="Arial" charset="0"/>
              </a:rPr>
              <a:t> et </a:t>
            </a:r>
            <a:r>
              <a:rPr lang="en-US" altLang="ja-JP" sz="1800" i="1" dirty="0">
                <a:solidFill>
                  <a:srgbClr val="800080"/>
                </a:solidFill>
                <a:latin typeface="Arial" charset="0"/>
              </a:rPr>
              <a:t>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17034-17043 (2009).</a:t>
            </a:r>
          </a:p>
        </p:txBody>
      </p:sp>
    </p:spTree>
    <p:extLst>
      <p:ext uri="{BB962C8B-B14F-4D97-AF65-F5344CB8AC3E}">
        <p14:creationId xmlns:p14="http://schemas.microsoft.com/office/powerpoint/2010/main" val="2097605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53269" y="620688"/>
            <a:ext cx="8420100" cy="487363"/>
          </a:xfrm>
        </p:spPr>
        <p:txBody>
          <a:bodyPr>
            <a:normAutofit fontScale="90000"/>
          </a:bodyPr>
          <a:lstStyle/>
          <a:p>
            <a:pPr eaLnBrk="1" hangingPunct="1"/>
            <a:r>
              <a:rPr lang="en-US" altLang="ja-JP" dirty="0" smtClean="0">
                <a:latin typeface="Arial" charset="0"/>
              </a:rPr>
              <a:t>Conventional method</a:t>
            </a:r>
            <a:endParaRPr lang="en-US" altLang="ja-JP" dirty="0" smtClean="0"/>
          </a:p>
        </p:txBody>
      </p:sp>
      <p:sp>
        <p:nvSpPr>
          <p:cNvPr id="5123" name="Line 3"/>
          <p:cNvSpPr>
            <a:spLocks noChangeShapeType="1"/>
          </p:cNvSpPr>
          <p:nvPr/>
        </p:nvSpPr>
        <p:spPr bwMode="auto">
          <a:xfrm>
            <a:off x="5104342" y="1241426"/>
            <a:ext cx="0" cy="4346575"/>
          </a:xfrm>
          <a:prstGeom prst="line">
            <a:avLst/>
          </a:prstGeom>
          <a:noFill/>
          <a:ln w="38100">
            <a:solidFill>
              <a:srgbClr val="0033CC"/>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24" name="Rectangle 4"/>
          <p:cNvSpPr>
            <a:spLocks noChangeArrowheads="1"/>
          </p:cNvSpPr>
          <p:nvPr/>
        </p:nvSpPr>
        <p:spPr bwMode="auto">
          <a:xfrm>
            <a:off x="357717" y="1360488"/>
            <a:ext cx="3302707"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chemeClr val="bg1"/>
                </a:solidFill>
                <a:latin typeface="Arial" charset="0"/>
              </a:rPr>
              <a:t>Electrical heterodyned method</a:t>
            </a:r>
          </a:p>
        </p:txBody>
      </p:sp>
      <p:sp>
        <p:nvSpPr>
          <p:cNvPr id="5125" name="Rectangle 5"/>
          <p:cNvSpPr>
            <a:spLocks noChangeArrowheads="1"/>
          </p:cNvSpPr>
          <p:nvPr/>
        </p:nvSpPr>
        <p:spPr bwMode="auto">
          <a:xfrm>
            <a:off x="5267722" y="1373188"/>
            <a:ext cx="3276445"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chemeClr val="bg1"/>
                </a:solidFill>
                <a:latin typeface="Arial" charset="0"/>
              </a:rPr>
              <a:t>Optical interferometric method</a:t>
            </a:r>
          </a:p>
        </p:txBody>
      </p:sp>
      <p:pic>
        <p:nvPicPr>
          <p:cNvPr id="5126" name="Picture 6" descr="heterody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74" y="2170113"/>
            <a:ext cx="381621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nterferomer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8167" y="2063750"/>
            <a:ext cx="394520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4"/>
          <p:cNvSpPr>
            <a:spLocks noChangeArrowheads="1"/>
          </p:cNvSpPr>
          <p:nvPr/>
        </p:nvSpPr>
        <p:spPr bwMode="auto">
          <a:xfrm>
            <a:off x="8031427" y="4568826"/>
            <a:ext cx="167335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L=(</a:t>
            </a:r>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/2)*N</a:t>
            </a:r>
          </a:p>
        </p:txBody>
      </p:sp>
      <p:sp>
        <p:nvSpPr>
          <p:cNvPr id="510991" name="Rectangle 15"/>
          <p:cNvSpPr>
            <a:spLocks noChangeArrowheads="1"/>
          </p:cNvSpPr>
          <p:nvPr/>
        </p:nvSpPr>
        <p:spPr bwMode="auto">
          <a:xfrm>
            <a:off x="0" y="5764214"/>
            <a:ext cx="926278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ja-JP">
                <a:solidFill>
                  <a:schemeClr val="accent2"/>
                </a:solidFill>
                <a:latin typeface="Arial" charset="0"/>
              </a:rPr>
              <a:t>Difficult to cover all frequency region of THz wave (0.1~10THz)</a:t>
            </a:r>
          </a:p>
          <a:p>
            <a:pPr algn="l"/>
            <a:r>
              <a:rPr lang="en-US" altLang="ja-JP">
                <a:solidFill>
                  <a:schemeClr val="accent2"/>
                </a:solidFill>
                <a:latin typeface="Arial" charset="0"/>
              </a:rPr>
              <a:t> </a:t>
            </a:r>
            <a:r>
              <a:rPr lang="en-US" altLang="ja-JP" sz="2800">
                <a:solidFill>
                  <a:schemeClr val="accent2"/>
                </a:solidFill>
                <a:latin typeface="Arial" charset="0"/>
              </a:rPr>
              <a:t>  →</a:t>
            </a:r>
            <a:r>
              <a:rPr lang="en-US" altLang="ja-JP" sz="2800">
                <a:solidFill>
                  <a:srgbClr val="FF4000"/>
                </a:solidFill>
                <a:latin typeface="Arial" charset="0"/>
              </a:rPr>
              <a:t>Requirement of new method optimized for THz wave!</a:t>
            </a:r>
          </a:p>
        </p:txBody>
      </p:sp>
      <p:grpSp>
        <p:nvGrpSpPr>
          <p:cNvPr id="2" name="Group 23"/>
          <p:cNvGrpSpPr>
            <a:grpSpLocks/>
          </p:cNvGrpSpPr>
          <p:nvPr/>
        </p:nvGrpSpPr>
        <p:grpSpPr bwMode="auto">
          <a:xfrm>
            <a:off x="567532" y="3654426"/>
            <a:ext cx="7482814" cy="1744663"/>
            <a:chOff x="330" y="2302"/>
            <a:chExt cx="4351" cy="1099"/>
          </a:xfrm>
        </p:grpSpPr>
        <p:sp>
          <p:nvSpPr>
            <p:cNvPr id="5132" name="Oval 9"/>
            <p:cNvSpPr>
              <a:spLocks noChangeArrowheads="1"/>
            </p:cNvSpPr>
            <p:nvPr/>
          </p:nvSpPr>
          <p:spPr bwMode="auto">
            <a:xfrm>
              <a:off x="330" y="2302"/>
              <a:ext cx="480" cy="480"/>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3" name="Rectangle 10"/>
            <p:cNvSpPr>
              <a:spLocks noChangeArrowheads="1"/>
            </p:cNvSpPr>
            <p:nvPr/>
          </p:nvSpPr>
          <p:spPr bwMode="auto">
            <a:xfrm>
              <a:off x="1979" y="2667"/>
              <a:ext cx="1174" cy="233"/>
            </a:xfrm>
            <a:prstGeom prst="rect">
              <a:avLst/>
            </a:prstGeom>
            <a:solidFill>
              <a:schemeClr val="bg1"/>
            </a:solidFill>
            <a:ln w="38100">
              <a:solidFill>
                <a:srgbClr val="FF4000"/>
              </a:solidFill>
              <a:miter lim="800000"/>
              <a:headEnd/>
              <a:tailEnd/>
            </a:ln>
          </p:spPr>
          <p:txBody>
            <a:bodyPr wrap="none">
              <a:spAutoFit/>
            </a:bodyPr>
            <a:lstStyle/>
            <a:p>
              <a:pPr algn="ctr"/>
              <a:r>
                <a:rPr lang="en-US" altLang="ja-JP" dirty="0">
                  <a:solidFill>
                    <a:srgbClr val="FF4000"/>
                  </a:solidFill>
                  <a:latin typeface="Arial" charset="0"/>
                </a:rPr>
                <a:t>Cryogenic cooling</a:t>
              </a:r>
            </a:p>
          </p:txBody>
        </p:sp>
        <p:sp>
          <p:nvSpPr>
            <p:cNvPr id="5134" name="Line 11"/>
            <p:cNvSpPr>
              <a:spLocks noChangeShapeType="1"/>
            </p:cNvSpPr>
            <p:nvPr/>
          </p:nvSpPr>
          <p:spPr bwMode="auto">
            <a:xfrm>
              <a:off x="755" y="2652"/>
              <a:ext cx="1176" cy="132"/>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5" name="Oval 12"/>
            <p:cNvSpPr>
              <a:spLocks noChangeArrowheads="1"/>
            </p:cNvSpPr>
            <p:nvPr/>
          </p:nvSpPr>
          <p:spPr bwMode="auto">
            <a:xfrm>
              <a:off x="4014" y="3116"/>
              <a:ext cx="667" cy="285"/>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6" name="Line 18"/>
            <p:cNvSpPr>
              <a:spLocks noChangeShapeType="1"/>
            </p:cNvSpPr>
            <p:nvPr/>
          </p:nvSpPr>
          <p:spPr bwMode="auto">
            <a:xfrm>
              <a:off x="3202" y="2784"/>
              <a:ext cx="819" cy="428"/>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7" name="Rectangle 22"/>
            <p:cNvSpPr>
              <a:spLocks noChangeArrowheads="1"/>
            </p:cNvSpPr>
            <p:nvPr/>
          </p:nvSpPr>
          <p:spPr bwMode="auto">
            <a:xfrm>
              <a:off x="2432" y="3013"/>
              <a:ext cx="879" cy="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a:solidFill>
                    <a:srgbClr val="FF4000"/>
                  </a:solidFill>
                  <a:latin typeface="Arial" charset="0"/>
                </a:rPr>
                <a:t>Obstacle to</a:t>
              </a:r>
            </a:p>
            <a:p>
              <a:r>
                <a:rPr lang="en-US" altLang="ja-JP" sz="2000">
                  <a:solidFill>
                    <a:srgbClr val="FF4000"/>
                  </a:solidFill>
                  <a:latin typeface="Arial" charset="0"/>
                </a:rPr>
                <a:t>practical use!</a:t>
              </a:r>
            </a:p>
          </p:txBody>
        </p:sp>
      </p:grpSp>
    </p:spTree>
    <p:extLst>
      <p:ext uri="{BB962C8B-B14F-4D97-AF65-F5344CB8AC3E}">
        <p14:creationId xmlns:p14="http://schemas.microsoft.com/office/powerpoint/2010/main" val="21368676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10991">
                                            <p:txEl>
                                              <p:pRg st="0" end="0"/>
                                            </p:txEl>
                                          </p:spTgt>
                                        </p:tgtEl>
                                        <p:attrNameLst>
                                          <p:attrName>style.visibility</p:attrName>
                                        </p:attrNameLst>
                                      </p:cBhvr>
                                      <p:to>
                                        <p:strVal val="visible"/>
                                      </p:to>
                                    </p:set>
                                    <p:animEffect transition="in" filter="wipe(left)">
                                      <p:cBhvr>
                                        <p:cTn id="11" dur="500"/>
                                        <p:tgtEl>
                                          <p:spTgt spid="5109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0991">
                                            <p:txEl>
                                              <p:pRg st="1" end="1"/>
                                            </p:txEl>
                                          </p:spTgt>
                                        </p:tgtEl>
                                        <p:attrNameLst>
                                          <p:attrName>style.visibility</p:attrName>
                                        </p:attrNameLst>
                                      </p:cBhvr>
                                      <p:to>
                                        <p:strVal val="visible"/>
                                      </p:to>
                                    </p:set>
                                    <p:animEffect transition="in" filter="wipe(left)">
                                      <p:cBhvr>
                                        <p:cTn id="16" dur="500"/>
                                        <p:tgtEl>
                                          <p:spTgt spid="510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548680"/>
            <a:ext cx="9127014" cy="504056"/>
          </a:xfrm>
        </p:spPr>
        <p:txBody>
          <a:bodyPr/>
          <a:lstStyle/>
          <a:p>
            <a:r>
              <a:rPr kumimoji="1" lang="en-US" altLang="ja-JP" sz="3600" dirty="0" smtClean="0"/>
              <a:t>Tracking Oscillator</a:t>
            </a:r>
            <a:endParaRPr kumimoji="1" lang="ja-JP" altLang="en-US" sz="3600"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3658092"/>
            <a:ext cx="5229855" cy="288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99509" y="1589891"/>
            <a:ext cx="4155554" cy="830997"/>
          </a:xfrm>
          <a:prstGeom prst="rect">
            <a:avLst/>
          </a:prstGeom>
          <a:solidFill>
            <a:schemeClr val="accent5"/>
          </a:solidFill>
          <a:ln>
            <a:solidFill>
              <a:srgbClr val="0070C0"/>
            </a:solidFill>
          </a:ln>
        </p:spPr>
        <p:txBody>
          <a:bodyPr wrap="square">
            <a:spAutoFit/>
          </a:bodyPr>
          <a:lstStyle/>
          <a:p>
            <a:pPr algn="ctr"/>
            <a:r>
              <a:rPr lang="ja-JP" altLang="en-US" sz="2400" b="1" dirty="0" smtClean="0"/>
              <a:t>位相同期により</a:t>
            </a:r>
            <a:r>
              <a:rPr lang="ja-JP" altLang="ja-JP" sz="2400" b="1" dirty="0" smtClean="0"/>
              <a:t>入力</a:t>
            </a:r>
            <a:r>
              <a:rPr lang="ja-JP" altLang="ja-JP" sz="2400" b="1" dirty="0"/>
              <a:t>信号を</a:t>
            </a:r>
            <a:r>
              <a:rPr lang="ja-JP" altLang="ja-JP" sz="2400" b="1" dirty="0" smtClean="0"/>
              <a:t>増幅</a:t>
            </a:r>
            <a:endParaRPr lang="ja-JP" altLang="en-US" sz="2400" b="1" dirty="0"/>
          </a:p>
        </p:txBody>
      </p:sp>
      <p:sp>
        <p:nvSpPr>
          <p:cNvPr id="14" name="正方形/長方形 13"/>
          <p:cNvSpPr/>
          <p:nvPr/>
        </p:nvSpPr>
        <p:spPr>
          <a:xfrm>
            <a:off x="3782870" y="3140969"/>
            <a:ext cx="1843323" cy="461665"/>
          </a:xfrm>
          <a:prstGeom prst="rect">
            <a:avLst/>
          </a:prstGeom>
          <a:solidFill>
            <a:schemeClr val="accent5"/>
          </a:solidFill>
          <a:ln>
            <a:solidFill>
              <a:srgbClr val="0070C0"/>
            </a:solidFill>
          </a:ln>
        </p:spPr>
        <p:txBody>
          <a:bodyPr wrap="none">
            <a:spAutoFit/>
          </a:bodyPr>
          <a:lstStyle/>
          <a:p>
            <a:r>
              <a:rPr lang="en-US" altLang="ja-JP" sz="2400" b="1" dirty="0" smtClean="0"/>
              <a:t>SN</a:t>
            </a:r>
            <a:r>
              <a:rPr lang="ja-JP" altLang="ja-JP" sz="2400" b="1" dirty="0" smtClean="0"/>
              <a:t>比</a:t>
            </a:r>
            <a:r>
              <a:rPr lang="ja-JP" altLang="en-US" sz="2400" b="1" dirty="0" smtClean="0"/>
              <a:t>の</a:t>
            </a:r>
            <a:r>
              <a:rPr lang="ja-JP" altLang="ja-JP" sz="2400" b="1" dirty="0" smtClean="0"/>
              <a:t>向上</a:t>
            </a:r>
            <a:endParaRPr lang="ja-JP" altLang="en-US" sz="2400" b="1" dirty="0"/>
          </a:p>
        </p:txBody>
      </p:sp>
      <p:sp>
        <p:nvSpPr>
          <p:cNvPr id="15" name="下矢印 14"/>
          <p:cNvSpPr/>
          <p:nvPr/>
        </p:nvSpPr>
        <p:spPr bwMode="auto">
          <a:xfrm>
            <a:off x="4455063" y="2636912"/>
            <a:ext cx="723283" cy="40172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a:xfrm>
            <a:off x="5477966" y="4581129"/>
            <a:ext cx="4233563" cy="1200329"/>
          </a:xfrm>
          <a:prstGeom prst="rect">
            <a:avLst/>
          </a:prstGeom>
          <a:solidFill>
            <a:srgbClr val="92D050"/>
          </a:solidFill>
          <a:ln>
            <a:solidFill>
              <a:srgbClr val="0070C0"/>
            </a:solidFill>
          </a:ln>
        </p:spPr>
        <p:txBody>
          <a:bodyPr wrap="square">
            <a:spAutoFit/>
          </a:bodyPr>
          <a:lstStyle/>
          <a:p>
            <a:pPr algn="ctr"/>
            <a:r>
              <a:rPr lang="ja-JP" altLang="en-US" sz="2400" b="1" dirty="0" smtClean="0"/>
              <a:t>トラッキングオシレーターを用いて絶対周波数の</a:t>
            </a:r>
            <a:endParaRPr lang="en-US" altLang="ja-JP" sz="2400" b="1" dirty="0" smtClean="0"/>
          </a:p>
          <a:p>
            <a:pPr algn="ctr"/>
            <a:r>
              <a:rPr lang="ja-JP" altLang="en-US" sz="2400" b="1" dirty="0" smtClean="0"/>
              <a:t>リアルタイム測定を目指す</a:t>
            </a:r>
            <a:endParaRPr lang="ja-JP" altLang="en-US" sz="2400" b="1" dirty="0"/>
          </a:p>
        </p:txBody>
      </p:sp>
      <p:sp>
        <p:nvSpPr>
          <p:cNvPr id="18" name="正方形/長方形 17"/>
          <p:cNvSpPr/>
          <p:nvPr/>
        </p:nvSpPr>
        <p:spPr>
          <a:xfrm>
            <a:off x="5196206" y="1436583"/>
            <a:ext cx="4155554" cy="1200329"/>
          </a:xfrm>
          <a:prstGeom prst="rect">
            <a:avLst/>
          </a:prstGeom>
          <a:solidFill>
            <a:schemeClr val="accent5"/>
          </a:solidFill>
          <a:ln>
            <a:solidFill>
              <a:srgbClr val="0070C0"/>
            </a:solidFill>
          </a:ln>
        </p:spPr>
        <p:txBody>
          <a:bodyPr wrap="square">
            <a:spAutoFit/>
          </a:bodyPr>
          <a:lstStyle/>
          <a:p>
            <a:pPr algn="ctr"/>
            <a:r>
              <a:rPr lang="ja-JP" altLang="en-US" sz="2400" b="1" dirty="0" smtClean="0"/>
              <a:t>入力周波数の変動は</a:t>
            </a:r>
            <a:r>
              <a:rPr lang="en-US" altLang="ja-JP" sz="2400" b="1" dirty="0" smtClean="0"/>
              <a:t>VCO</a:t>
            </a:r>
            <a:r>
              <a:rPr lang="ja-JP" altLang="en-US" sz="2400" b="1" dirty="0" smtClean="0"/>
              <a:t>がトラッキングし</a:t>
            </a:r>
            <a:r>
              <a:rPr lang="en-US" altLang="ja-JP" sz="2400" b="1" dirty="0" smtClean="0"/>
              <a:t>, </a:t>
            </a:r>
            <a:r>
              <a:rPr lang="ja-JP" altLang="en-US" sz="2400" b="1" dirty="0" smtClean="0"/>
              <a:t>位相同期を維持</a:t>
            </a:r>
            <a:endParaRPr lang="ja-JP" altLang="en-US" sz="2400" b="1" dirty="0"/>
          </a:p>
        </p:txBody>
      </p:sp>
    </p:spTree>
    <p:extLst>
      <p:ext uri="{BB962C8B-B14F-4D97-AF65-F5344CB8AC3E}">
        <p14:creationId xmlns:p14="http://schemas.microsoft.com/office/powerpoint/2010/main" val="1409707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609600"/>
            <a:ext cx="8420100" cy="515144"/>
          </a:xfrm>
        </p:spPr>
        <p:txBody>
          <a:bodyPr/>
          <a:lstStyle/>
          <a:p>
            <a:r>
              <a:rPr lang="en-US" altLang="ja-JP" sz="4000" dirty="0"/>
              <a:t>Tracking </a:t>
            </a:r>
            <a:r>
              <a:rPr lang="en-US" altLang="ja-JP" sz="4000" dirty="0" smtClean="0"/>
              <a:t>Oscillator </a:t>
            </a:r>
            <a:r>
              <a:rPr lang="ja-JP" altLang="en-US" sz="4000" dirty="0" smtClean="0"/>
              <a:t>の特性評価</a:t>
            </a:r>
            <a:endParaRPr kumimoji="1" lang="ja-JP" altLang="en-US" sz="4000" dirty="0"/>
          </a:p>
        </p:txBody>
      </p:sp>
      <p:grpSp>
        <p:nvGrpSpPr>
          <p:cNvPr id="31" name="グループ化 30"/>
          <p:cNvGrpSpPr/>
          <p:nvPr/>
        </p:nvGrpSpPr>
        <p:grpSpPr>
          <a:xfrm>
            <a:off x="142774" y="1700808"/>
            <a:ext cx="9568755" cy="3484794"/>
            <a:chOff x="131791" y="2032438"/>
            <a:chExt cx="8832697" cy="3484794"/>
          </a:xfrm>
        </p:grpSpPr>
        <p:grpSp>
          <p:nvGrpSpPr>
            <p:cNvPr id="16" name="グループ化 15"/>
            <p:cNvGrpSpPr/>
            <p:nvPr/>
          </p:nvGrpSpPr>
          <p:grpSpPr>
            <a:xfrm>
              <a:off x="131791" y="2162677"/>
              <a:ext cx="4289070" cy="3310957"/>
              <a:chOff x="467544" y="2967335"/>
              <a:chExt cx="4289070" cy="3310957"/>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00154"/>
                <a:ext cx="4249737"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37578" y="2967335"/>
                <a:ext cx="1690206" cy="461665"/>
              </a:xfrm>
              <a:prstGeom prst="rect">
                <a:avLst/>
              </a:prstGeom>
              <a:solidFill>
                <a:srgbClr val="FFFF00"/>
              </a:solidFill>
            </p:spPr>
            <p:txBody>
              <a:bodyPr wrap="square" rtlCol="0">
                <a:spAutoFit/>
              </a:bodyPr>
              <a:lstStyle/>
              <a:p>
                <a:pPr algn="ctr"/>
                <a:r>
                  <a:rPr kumimoji="1" lang="en-US" altLang="ja-JP" sz="2400" b="1" dirty="0" smtClean="0">
                    <a:latin typeface="Times New Roman" pitchFamily="18" charset="0"/>
                    <a:cs typeface="Times New Roman" pitchFamily="18" charset="0"/>
                  </a:rPr>
                  <a:t>Beat signal</a:t>
                </a:r>
                <a:endParaRPr kumimoji="1" lang="ja-JP" altLang="en-US" sz="2400" b="1" dirty="0">
                  <a:latin typeface="Times New Roman" pitchFamily="18" charset="0"/>
                  <a:cs typeface="Times New Roman" pitchFamily="18" charset="0"/>
                </a:endParaRPr>
              </a:p>
            </p:txBody>
          </p:sp>
          <p:sp>
            <p:nvSpPr>
              <p:cNvPr id="8" name="テキスト ボックス 7"/>
              <p:cNvSpPr txBox="1"/>
              <p:nvPr/>
            </p:nvSpPr>
            <p:spPr>
              <a:xfrm>
                <a:off x="2843808" y="2967335"/>
                <a:ext cx="1457976" cy="461665"/>
              </a:xfrm>
              <a:prstGeom prst="rect">
                <a:avLst/>
              </a:prstGeom>
              <a:solidFill>
                <a:srgbClr val="92D050"/>
              </a:solidFill>
            </p:spPr>
            <p:txBody>
              <a:bodyPr wrap="square" rtlCol="0">
                <a:spAutoFit/>
              </a:bodyPr>
              <a:lstStyle/>
              <a:p>
                <a:pPr algn="ctr"/>
                <a:r>
                  <a:rPr kumimoji="1" lang="en-US" altLang="ja-JP" sz="2400" b="1" dirty="0" smtClean="0">
                    <a:latin typeface="Times New Roman" pitchFamily="18" charset="0"/>
                    <a:cs typeface="Times New Roman" pitchFamily="18" charset="0"/>
                  </a:rPr>
                  <a:t>TO signal</a:t>
                </a:r>
                <a:endParaRPr kumimoji="1" lang="ja-JP" altLang="en-US" sz="2400" b="1" dirty="0">
                  <a:latin typeface="Times New Roman" pitchFamily="18" charset="0"/>
                  <a:cs typeface="Times New Roman" pitchFamily="18" charset="0"/>
                </a:endParaRPr>
              </a:p>
            </p:txBody>
          </p:sp>
          <p:cxnSp>
            <p:nvCxnSpPr>
              <p:cNvPr id="7" name="直線矢印コネクタ 6"/>
              <p:cNvCxnSpPr/>
              <p:nvPr/>
            </p:nvCxnSpPr>
            <p:spPr bwMode="auto">
              <a:xfrm>
                <a:off x="1547664" y="4077072"/>
                <a:ext cx="0" cy="1152128"/>
              </a:xfrm>
              <a:prstGeom prst="straightConnector1">
                <a:avLst/>
              </a:prstGeom>
              <a:noFill/>
              <a:ln w="44450" cap="flat" cmpd="sng" algn="ctr">
                <a:solidFill>
                  <a:schemeClr val="tx1"/>
                </a:solidFill>
                <a:prstDash val="solid"/>
                <a:round/>
                <a:headEnd type="arrow"/>
                <a:tailEnd type="arrow"/>
              </a:ln>
              <a:effectLst/>
            </p:spPr>
          </p:cxnSp>
          <p:sp>
            <p:nvSpPr>
              <p:cNvPr id="13" name="テキスト ボックス 12"/>
              <p:cNvSpPr txBox="1"/>
              <p:nvPr/>
            </p:nvSpPr>
            <p:spPr>
              <a:xfrm>
                <a:off x="484403" y="4237637"/>
                <a:ext cx="864096" cy="830997"/>
              </a:xfrm>
              <a:prstGeom prst="rect">
                <a:avLst/>
              </a:prstGeom>
              <a:solidFill>
                <a:srgbClr val="FFFF0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30dB</a:t>
                </a:r>
                <a:endParaRPr kumimoji="1" lang="ja-JP" altLang="en-US" sz="2400" b="1" dirty="0">
                  <a:latin typeface="Times New Roman" pitchFamily="18" charset="0"/>
                  <a:cs typeface="Times New Roman" pitchFamily="18" charset="0"/>
                </a:endParaRPr>
              </a:p>
            </p:txBody>
          </p:sp>
          <p:sp>
            <p:nvSpPr>
              <p:cNvPr id="14" name="テキスト ボックス 13"/>
              <p:cNvSpPr txBox="1"/>
              <p:nvPr/>
            </p:nvSpPr>
            <p:spPr>
              <a:xfrm>
                <a:off x="3779912" y="4090529"/>
                <a:ext cx="976702" cy="830997"/>
              </a:xfrm>
              <a:prstGeom prst="rect">
                <a:avLst/>
              </a:prstGeom>
              <a:solidFill>
                <a:srgbClr val="92D05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45dB</a:t>
                </a:r>
                <a:endParaRPr kumimoji="1" lang="ja-JP" altLang="en-US" sz="2400" b="1" dirty="0">
                  <a:latin typeface="Times New Roman" pitchFamily="18" charset="0"/>
                  <a:cs typeface="Times New Roman" pitchFamily="18" charset="0"/>
                </a:endParaRPr>
              </a:p>
            </p:txBody>
          </p:sp>
          <p:cxnSp>
            <p:nvCxnSpPr>
              <p:cNvPr id="15" name="直線矢印コネクタ 14"/>
              <p:cNvCxnSpPr/>
              <p:nvPr/>
            </p:nvCxnSpPr>
            <p:spPr bwMode="auto">
              <a:xfrm>
                <a:off x="3707904" y="3573016"/>
                <a:ext cx="0" cy="1816749"/>
              </a:xfrm>
              <a:prstGeom prst="straightConnector1">
                <a:avLst/>
              </a:prstGeom>
              <a:noFill/>
              <a:ln w="44450" cap="flat" cmpd="sng" algn="ctr">
                <a:solidFill>
                  <a:schemeClr val="tx1"/>
                </a:solidFill>
                <a:prstDash val="solid"/>
                <a:round/>
                <a:headEnd type="arrow"/>
                <a:tailEnd type="arrow"/>
              </a:ln>
              <a:effectLst/>
            </p:spPr>
          </p:cxnSp>
        </p:grpSp>
        <p:grpSp>
          <p:nvGrpSpPr>
            <p:cNvPr id="29" name="グループ化 28"/>
            <p:cNvGrpSpPr/>
            <p:nvPr/>
          </p:nvGrpSpPr>
          <p:grpSpPr>
            <a:xfrm>
              <a:off x="5436095" y="2032438"/>
              <a:ext cx="3528393" cy="3484794"/>
              <a:chOff x="5567645" y="2126556"/>
              <a:chExt cx="3309937" cy="3341734"/>
            </a:xfrm>
          </p:grpSpPr>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645" y="2566340"/>
                <a:ext cx="33099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6358518" y="2126556"/>
                <a:ext cx="2344855" cy="2719281"/>
                <a:chOff x="6300191" y="1933855"/>
                <a:chExt cx="2344855" cy="2719281"/>
              </a:xfrm>
            </p:grpSpPr>
            <p:cxnSp>
              <p:nvCxnSpPr>
                <p:cNvPr id="22" name="直線矢印コネクタ 21"/>
                <p:cNvCxnSpPr/>
                <p:nvPr/>
              </p:nvCxnSpPr>
              <p:spPr bwMode="auto">
                <a:xfrm>
                  <a:off x="7382362" y="2498852"/>
                  <a:ext cx="0" cy="2154284"/>
                </a:xfrm>
                <a:prstGeom prst="straightConnector1">
                  <a:avLst/>
                </a:prstGeom>
                <a:noFill/>
                <a:ln w="44450" cap="flat" cmpd="sng" algn="ctr">
                  <a:solidFill>
                    <a:schemeClr val="tx1"/>
                  </a:solidFill>
                  <a:prstDash val="solid"/>
                  <a:round/>
                  <a:headEnd type="arrow"/>
                  <a:tailEnd type="arrow"/>
                </a:ln>
                <a:effectLst/>
              </p:spPr>
            </p:cxnSp>
            <p:sp>
              <p:nvSpPr>
                <p:cNvPr id="25" name="テキスト ボックス 24"/>
                <p:cNvSpPr txBox="1"/>
                <p:nvPr/>
              </p:nvSpPr>
              <p:spPr>
                <a:xfrm>
                  <a:off x="7668344" y="3022772"/>
                  <a:ext cx="976702" cy="796882"/>
                </a:xfrm>
                <a:prstGeom prst="rect">
                  <a:avLst/>
                </a:prstGeom>
                <a:solidFill>
                  <a:srgbClr val="00B0F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47dB</a:t>
                  </a:r>
                  <a:endParaRPr kumimoji="1" lang="ja-JP" altLang="en-US" sz="2400" b="1" dirty="0">
                    <a:latin typeface="Times New Roman" pitchFamily="18" charset="0"/>
                    <a:cs typeface="Times New Roman" pitchFamily="18" charset="0"/>
                  </a:endParaRPr>
                </a:p>
              </p:txBody>
            </p:sp>
            <p:sp>
              <p:nvSpPr>
                <p:cNvPr id="26" name="テキスト ボックス 25"/>
                <p:cNvSpPr txBox="1"/>
                <p:nvPr/>
              </p:nvSpPr>
              <p:spPr>
                <a:xfrm>
                  <a:off x="6300191" y="1933855"/>
                  <a:ext cx="1728193" cy="442712"/>
                </a:xfrm>
                <a:prstGeom prst="rect">
                  <a:avLst/>
                </a:prstGeom>
                <a:solidFill>
                  <a:srgbClr val="00B0F0"/>
                </a:solidFill>
              </p:spPr>
              <p:txBody>
                <a:bodyPr wrap="square" rtlCol="0">
                  <a:spAutoFit/>
                </a:bodyPr>
                <a:lstStyle/>
                <a:p>
                  <a:pPr algn="ctr"/>
                  <a:r>
                    <a:rPr kumimoji="1" lang="en-US" altLang="ja-JP" sz="2400" b="1" dirty="0" smtClean="0">
                      <a:latin typeface="Times New Roman" pitchFamily="18" charset="0"/>
                      <a:cs typeface="Times New Roman" pitchFamily="18" charset="0"/>
                    </a:rPr>
                    <a:t>Lock signal</a:t>
                  </a:r>
                  <a:endParaRPr kumimoji="1" lang="ja-JP" altLang="en-US" sz="2400" b="1" dirty="0">
                    <a:latin typeface="Times New Roman" pitchFamily="18" charset="0"/>
                    <a:cs typeface="Times New Roman" pitchFamily="18" charset="0"/>
                  </a:endParaRPr>
                </a:p>
              </p:txBody>
            </p:sp>
          </p:grpSp>
        </p:grpSp>
        <p:sp>
          <p:nvSpPr>
            <p:cNvPr id="30" name="右矢印 29"/>
            <p:cNvSpPr/>
            <p:nvPr/>
          </p:nvSpPr>
          <p:spPr bwMode="auto">
            <a:xfrm>
              <a:off x="4596270" y="3774037"/>
              <a:ext cx="767817" cy="489937"/>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40" name="Rectangle 1110"/>
          <p:cNvSpPr>
            <a:spLocks noChangeArrowheads="1"/>
          </p:cNvSpPr>
          <p:nvPr/>
        </p:nvSpPr>
        <p:spPr bwMode="auto">
          <a:xfrm>
            <a:off x="428497" y="5580529"/>
            <a:ext cx="9025430" cy="1077218"/>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200" dirty="0" smtClean="0">
                <a:solidFill>
                  <a:schemeClr val="bg1"/>
                </a:solidFill>
                <a:latin typeface="Arial" charset="0"/>
              </a:rPr>
              <a:t>最低</a:t>
            </a:r>
            <a:r>
              <a:rPr lang="en-US" altLang="ja-JP" sz="3200" dirty="0" smtClean="0">
                <a:solidFill>
                  <a:schemeClr val="bg1"/>
                </a:solidFill>
                <a:latin typeface="Arial" charset="0"/>
              </a:rPr>
              <a:t>30dB (RBW10kHz) </a:t>
            </a:r>
            <a:r>
              <a:rPr lang="ja-JP" altLang="en-US" sz="3200" dirty="0" smtClean="0">
                <a:solidFill>
                  <a:schemeClr val="bg1"/>
                </a:solidFill>
                <a:latin typeface="Arial" charset="0"/>
              </a:rPr>
              <a:t>のビート信号においてトラッキングオシレーターでロック可能</a:t>
            </a:r>
            <a:endParaRPr lang="en-US" altLang="ja-JP" sz="3200" dirty="0">
              <a:solidFill>
                <a:schemeClr val="bg1"/>
              </a:solidFill>
              <a:latin typeface="Arial" charset="0"/>
            </a:endParaRPr>
          </a:p>
        </p:txBody>
      </p:sp>
    </p:spTree>
    <p:extLst>
      <p:ext uri="{BB962C8B-B14F-4D97-AF65-F5344CB8AC3E}">
        <p14:creationId xmlns:p14="http://schemas.microsoft.com/office/powerpoint/2010/main" val="3667617719"/>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THzコ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29" y="1155700"/>
            <a:ext cx="839774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p:nvPr>
        </p:nvSpPr>
        <p:spPr>
          <a:xfrm>
            <a:off x="0" y="476672"/>
            <a:ext cx="9906000" cy="400050"/>
          </a:xfrm>
          <a:ln>
            <a:solidFill>
              <a:srgbClr val="FFFFFF"/>
            </a:solidFill>
            <a:miter lim="800000"/>
            <a:headEnd/>
            <a:tailEnd/>
          </a:ln>
        </p:spPr>
        <p:txBody>
          <a:bodyPr/>
          <a:lstStyle/>
          <a:p>
            <a:pPr eaLnBrk="1" hangingPunct="1"/>
            <a:r>
              <a:rPr lang="en-US" altLang="ja-JP" sz="4000" b="1" dirty="0" smtClean="0">
                <a:solidFill>
                  <a:srgbClr val="172185"/>
                </a:solidFill>
                <a:latin typeface="Arial" charset="0"/>
                <a:ea typeface="ＭＳ ゴシック" pitchFamily="1" charset="-128"/>
              </a:rPr>
              <a:t>Optical comb and THz comb</a:t>
            </a:r>
          </a:p>
        </p:txBody>
      </p:sp>
      <p:sp>
        <p:nvSpPr>
          <p:cNvPr id="6148" name="Rectangle 3"/>
          <p:cNvSpPr>
            <a:spLocks noChangeArrowheads="1"/>
          </p:cNvSpPr>
          <p:nvPr/>
        </p:nvSpPr>
        <p:spPr bwMode="auto">
          <a:xfrm>
            <a:off x="904214" y="5810251"/>
            <a:ext cx="8114771" cy="95410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800" dirty="0">
                <a:solidFill>
                  <a:schemeClr val="bg1"/>
                </a:solidFill>
                <a:latin typeface="Arial" charset="0"/>
              </a:rPr>
              <a:t>Simple, broadband selectivity, high spectral purity, </a:t>
            </a:r>
          </a:p>
          <a:p>
            <a:pPr algn="ctr"/>
            <a:r>
              <a:rPr lang="en-US" altLang="ja-JP" sz="2800" dirty="0">
                <a:solidFill>
                  <a:schemeClr val="bg1"/>
                </a:solidFill>
                <a:latin typeface="Arial" charset="0"/>
              </a:rPr>
              <a:t>offset free, and absolute frequency calibration</a:t>
            </a:r>
            <a:endParaRPr kumimoji="0" lang="en-US" altLang="ja-JP" sz="2800" dirty="0">
              <a:solidFill>
                <a:schemeClr val="bg1"/>
              </a:solidFill>
              <a:latin typeface="Arial" charset="0"/>
              <a:ea typeface="ＭＳ ゴシック" pitchFamily="1" charset="-128"/>
            </a:endParaRPr>
          </a:p>
        </p:txBody>
      </p:sp>
    </p:spTree>
    <p:extLst>
      <p:ext uri="{BB962C8B-B14F-4D97-AF65-F5344CB8AC3E}">
        <p14:creationId xmlns:p14="http://schemas.microsoft.com/office/powerpoint/2010/main" val="1025345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3946" y="620688"/>
            <a:ext cx="8420100" cy="515144"/>
          </a:xfrm>
        </p:spPr>
        <p:txBody>
          <a:bodyPr/>
          <a:lstStyle/>
          <a:p>
            <a:r>
              <a:rPr kumimoji="1" lang="ja-JP" altLang="en-US" dirty="0" smtClean="0"/>
              <a:t>② </a:t>
            </a:r>
            <a:r>
              <a:rPr lang="en-US" altLang="ja-JP" dirty="0"/>
              <a:t>Experimental setup</a:t>
            </a:r>
            <a:endParaRPr kumimoji="1" lang="ja-JP"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28800"/>
            <a:ext cx="980047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bwMode="auto">
          <a:xfrm>
            <a:off x="1130575" y="4869160"/>
            <a:ext cx="7566841" cy="1844824"/>
          </a:xfrm>
          <a:prstGeom prst="rect">
            <a:avLst/>
          </a:prstGeom>
          <a:solidFill>
            <a:srgbClr val="CCFF33"/>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endParaRPr lang="en-US" altLang="ja-JP" sz="2400" kern="0" dirty="0" smtClean="0">
              <a:latin typeface="Times New Roman" pitchFamily="18" charset="0"/>
              <a:cs typeface="Times New Roman" pitchFamily="18" charset="0"/>
            </a:endParaRPr>
          </a:p>
          <a:p>
            <a:r>
              <a:rPr lang="en-US" altLang="ja-JP" sz="2400" kern="0" dirty="0" smtClean="0">
                <a:latin typeface="Times New Roman" pitchFamily="18" charset="0"/>
                <a:cs typeface="Times New Roman" pitchFamily="18" charset="0"/>
              </a:rPr>
              <a:t>Center wavelength 1550nm</a:t>
            </a:r>
          </a:p>
          <a:p>
            <a:r>
              <a:rPr lang="en-US" altLang="ja-JP" sz="2400" kern="0" dirty="0">
                <a:latin typeface="Times New Roman" pitchFamily="18" charset="0"/>
                <a:cs typeface="Times New Roman" pitchFamily="18" charset="0"/>
              </a:rPr>
              <a:t>R</a:t>
            </a:r>
            <a:r>
              <a:rPr lang="en-US" altLang="ja-JP" sz="2400" kern="0" dirty="0" smtClean="0">
                <a:latin typeface="Times New Roman" pitchFamily="18" charset="0"/>
                <a:cs typeface="Times New Roman" pitchFamily="18" charset="0"/>
              </a:rPr>
              <a:t>epetition rate 56MHz</a:t>
            </a:r>
          </a:p>
          <a:p>
            <a:r>
              <a:rPr lang="en-US" altLang="ja-JP" sz="2400" kern="0" dirty="0" smtClean="0">
                <a:latin typeface="Times New Roman" pitchFamily="18" charset="0"/>
                <a:cs typeface="Times New Roman" pitchFamily="18" charset="0"/>
              </a:rPr>
              <a:t>Pulse width 47fs </a:t>
            </a:r>
          </a:p>
          <a:p>
            <a:r>
              <a:rPr lang="en-US" altLang="ja-JP" sz="2400" kern="0" dirty="0" smtClean="0">
                <a:latin typeface="Times New Roman" pitchFamily="18" charset="0"/>
                <a:cs typeface="Times New Roman" pitchFamily="18" charset="0"/>
              </a:rPr>
              <a:t>Average power 189mW </a:t>
            </a:r>
          </a:p>
        </p:txBody>
      </p:sp>
      <p:sp>
        <p:nvSpPr>
          <p:cNvPr id="6" name="タイトル 1"/>
          <p:cNvSpPr txBox="1">
            <a:spLocks/>
          </p:cNvSpPr>
          <p:nvPr/>
        </p:nvSpPr>
        <p:spPr bwMode="auto">
          <a:xfrm>
            <a:off x="1130576" y="4869160"/>
            <a:ext cx="1794199" cy="504056"/>
          </a:xfrm>
          <a:prstGeom prst="rect">
            <a:avLst/>
          </a:prstGeom>
          <a:solidFill>
            <a:srgbClr val="CCFF33"/>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gn="l"/>
            <a:r>
              <a:rPr lang="en-US" altLang="ja-JP" sz="2000" b="1" kern="0" dirty="0" err="1" smtClean="0">
                <a:solidFill>
                  <a:schemeClr val="tx1"/>
                </a:solidFill>
                <a:latin typeface="Times New Roman" pitchFamily="18" charset="0"/>
                <a:cs typeface="Times New Roman" pitchFamily="18" charset="0"/>
              </a:rPr>
              <a:t>Er:fiber</a:t>
            </a:r>
            <a:r>
              <a:rPr lang="en-US" altLang="ja-JP" sz="2000" b="1" kern="0" dirty="0" smtClean="0">
                <a:solidFill>
                  <a:schemeClr val="tx1"/>
                </a:solidFill>
                <a:latin typeface="Times New Roman" pitchFamily="18" charset="0"/>
                <a:cs typeface="Times New Roman" pitchFamily="18" charset="0"/>
              </a:rPr>
              <a:t> laser </a:t>
            </a:r>
          </a:p>
        </p:txBody>
      </p:sp>
    </p:spTree>
    <p:extLst>
      <p:ext uri="{BB962C8B-B14F-4D97-AF65-F5344CB8AC3E}">
        <p14:creationId xmlns:p14="http://schemas.microsoft.com/office/powerpoint/2010/main" val="4152121122"/>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0" y="508670"/>
            <a:ext cx="6609184" cy="544066"/>
          </a:xfrm>
          <a:ln>
            <a:solidFill>
              <a:srgbClr val="FFFFFF"/>
            </a:solidFill>
            <a:miter lim="800000"/>
            <a:headEnd/>
            <a:tailEnd/>
          </a:ln>
        </p:spPr>
        <p:txBody>
          <a:bodyPr/>
          <a:lstStyle/>
          <a:p>
            <a:pPr algn="l" eaLnBrk="1" hangingPunct="1"/>
            <a:r>
              <a:rPr lang="en-US" altLang="ja-JP" sz="4800" dirty="0" smtClean="0">
                <a:solidFill>
                  <a:srgbClr val="172185"/>
                </a:solidFill>
                <a:latin typeface="Arial" charset="0"/>
                <a:ea typeface="ＭＳ ゴシック" pitchFamily="1" charset="-128"/>
              </a:rPr>
              <a:t>THz spectrum analyzer</a:t>
            </a:r>
          </a:p>
        </p:txBody>
      </p:sp>
      <p:grpSp>
        <p:nvGrpSpPr>
          <p:cNvPr id="2" name="Group 4"/>
          <p:cNvGrpSpPr>
            <a:grpSpLocks/>
          </p:cNvGrpSpPr>
          <p:nvPr/>
        </p:nvGrpSpPr>
        <p:grpSpPr bwMode="auto">
          <a:xfrm>
            <a:off x="1712640" y="5661248"/>
            <a:ext cx="7058025" cy="1046161"/>
            <a:chOff x="1163" y="3601"/>
            <a:chExt cx="4104" cy="659"/>
          </a:xfrm>
        </p:grpSpPr>
        <p:sp>
          <p:nvSpPr>
            <p:cNvPr id="7185" name="AutoShape 5"/>
            <p:cNvSpPr>
              <a:spLocks noChangeArrowheads="1"/>
            </p:cNvSpPr>
            <p:nvPr/>
          </p:nvSpPr>
          <p:spPr bwMode="auto">
            <a:xfrm>
              <a:off x="1163" y="3602"/>
              <a:ext cx="4032" cy="658"/>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sp>
          <p:nvSpPr>
            <p:cNvPr id="7186" name="Rectangle 6"/>
            <p:cNvSpPr>
              <a:spLocks noChangeArrowheads="1"/>
            </p:cNvSpPr>
            <p:nvPr/>
          </p:nvSpPr>
          <p:spPr bwMode="auto">
            <a:xfrm>
              <a:off x="1241" y="3684"/>
              <a:ext cx="187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4000" dirty="0" err="1" smtClean="0">
                  <a:latin typeface="Arial" charset="0"/>
                </a:rPr>
                <a:t>f</a:t>
              </a:r>
              <a:r>
                <a:rPr lang="en-US" altLang="ja-JP" sz="4000" baseline="-25000" dirty="0" err="1" smtClean="0">
                  <a:latin typeface="Arial" charset="0"/>
                </a:rPr>
                <a:t>THz</a:t>
              </a:r>
              <a:r>
                <a:rPr lang="en-US" altLang="ja-JP" sz="4000" dirty="0" smtClean="0">
                  <a:latin typeface="Arial" charset="0"/>
                </a:rPr>
                <a:t>=</a:t>
              </a:r>
              <a:r>
                <a:rPr lang="en-US" altLang="ja-JP" sz="4000" dirty="0" err="1" smtClean="0">
                  <a:latin typeface="Arial" charset="0"/>
                </a:rPr>
                <a:t>mf</a:t>
              </a:r>
              <a:r>
                <a:rPr lang="en-US" altLang="ja-JP" sz="4000" baseline="-25000" dirty="0" err="1" smtClean="0">
                  <a:latin typeface="Arial" charset="0"/>
                </a:rPr>
                <a:t>rep</a:t>
              </a:r>
              <a:r>
                <a:rPr lang="en-US" altLang="ja-JP" sz="4000" dirty="0" smtClean="0">
                  <a:latin typeface="Arial" charset="0"/>
                </a:rPr>
                <a:t> </a:t>
              </a:r>
              <a:r>
                <a:rPr lang="en-US" altLang="ja-JP" sz="4000" dirty="0">
                  <a:latin typeface="Arial" charset="0"/>
                </a:rPr>
                <a:t>± </a:t>
              </a:r>
              <a:r>
                <a:rPr lang="en-US" altLang="ja-JP" sz="4000" dirty="0" err="1">
                  <a:latin typeface="Arial" charset="0"/>
                </a:rPr>
                <a:t>f</a:t>
              </a:r>
              <a:r>
                <a:rPr lang="en-US" altLang="ja-JP" sz="4000" baseline="-25000" dirty="0" err="1">
                  <a:latin typeface="Arial" charset="0"/>
                </a:rPr>
                <a:t>b</a:t>
              </a:r>
              <a:endParaRPr lang="en-US" altLang="ja-JP" sz="4000" dirty="0">
                <a:latin typeface="Arial" charset="0"/>
              </a:endParaRPr>
            </a:p>
          </p:txBody>
        </p:sp>
        <p:sp>
          <p:nvSpPr>
            <p:cNvPr id="7187" name="Rectangle 7"/>
            <p:cNvSpPr>
              <a:spLocks noChangeArrowheads="1"/>
            </p:cNvSpPr>
            <p:nvPr/>
          </p:nvSpPr>
          <p:spPr bwMode="auto">
            <a:xfrm>
              <a:off x="3216" y="3601"/>
              <a:ext cx="205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5000"/>
                </a:lnSpc>
              </a:pPr>
              <a:r>
                <a:rPr lang="en-US" altLang="ja-JP" sz="2400" i="1" dirty="0">
                  <a:latin typeface="Arial" charset="0"/>
                </a:rPr>
                <a:t>m: order of comb mode</a:t>
              </a:r>
            </a:p>
            <a:p>
              <a:pPr algn="l">
                <a:lnSpc>
                  <a:spcPct val="85000"/>
                </a:lnSpc>
              </a:pPr>
              <a:r>
                <a:rPr lang="en-US" altLang="ja-JP" sz="2400" i="1" dirty="0" err="1" smtClean="0">
                  <a:latin typeface="Arial" charset="0"/>
                </a:rPr>
                <a:t>f</a:t>
              </a:r>
              <a:r>
                <a:rPr lang="en-US" altLang="ja-JP" sz="2400" i="1" baseline="-25000" dirty="0" err="1" smtClean="0">
                  <a:latin typeface="Arial" charset="0"/>
                </a:rPr>
                <a:t>rep</a:t>
              </a:r>
              <a:r>
                <a:rPr lang="en-US" altLang="ja-JP" sz="2400" i="1" dirty="0" smtClean="0">
                  <a:latin typeface="Arial" charset="0"/>
                </a:rPr>
                <a:t>: repetition </a:t>
              </a:r>
              <a:r>
                <a:rPr lang="en-US" altLang="ja-JP" sz="2400" i="1" dirty="0">
                  <a:latin typeface="Arial" charset="0"/>
                </a:rPr>
                <a:t>frequency</a:t>
              </a:r>
            </a:p>
            <a:p>
              <a:pPr algn="l">
                <a:lnSpc>
                  <a:spcPct val="85000"/>
                </a:lnSpc>
              </a:pPr>
              <a:r>
                <a:rPr lang="en-US" altLang="ja-JP" sz="2400" i="1" dirty="0" err="1">
                  <a:latin typeface="Arial" charset="0"/>
                </a:rPr>
                <a:t>f</a:t>
              </a:r>
              <a:r>
                <a:rPr lang="en-US" altLang="ja-JP" sz="2400" i="1" baseline="-25000" dirty="0" err="1">
                  <a:latin typeface="Arial" charset="0"/>
                </a:rPr>
                <a:t>b</a:t>
              </a:r>
              <a:r>
                <a:rPr lang="en-US" altLang="ja-JP" sz="2400" i="1" dirty="0">
                  <a:latin typeface="Arial" charset="0"/>
                </a:rPr>
                <a:t>: beat frequency</a:t>
              </a:r>
            </a:p>
          </p:txBody>
        </p:sp>
      </p:grpSp>
      <p:sp>
        <p:nvSpPr>
          <p:cNvPr id="7174" name="Text Box 9"/>
          <p:cNvSpPr txBox="1">
            <a:spLocks noChangeArrowheads="1"/>
          </p:cNvSpPr>
          <p:nvPr/>
        </p:nvSpPr>
        <p:spPr bwMode="auto">
          <a:xfrm>
            <a:off x="6609184" y="404664"/>
            <a:ext cx="33843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2200" i="1" dirty="0" err="1" smtClean="0">
                <a:solidFill>
                  <a:srgbClr val="800080"/>
                </a:solidFill>
                <a:latin typeface="Arial" charset="0"/>
              </a:rPr>
              <a:t>OpEx</a:t>
            </a:r>
            <a:r>
              <a:rPr lang="en-US" altLang="ja-JP" sz="2200" i="1" dirty="0" smtClean="0">
                <a:solidFill>
                  <a:srgbClr val="800080"/>
                </a:solidFill>
                <a:latin typeface="Arial" charset="0"/>
              </a:rPr>
              <a:t> </a:t>
            </a:r>
            <a:r>
              <a:rPr lang="en-US" altLang="ja-JP" sz="2200" b="1" i="1" dirty="0">
                <a:solidFill>
                  <a:srgbClr val="800080"/>
                </a:solidFill>
                <a:latin typeface="Arial" charset="0"/>
              </a:rPr>
              <a:t>16</a:t>
            </a:r>
            <a:r>
              <a:rPr lang="en-US" altLang="ja-JP" sz="2200" i="1" dirty="0">
                <a:solidFill>
                  <a:srgbClr val="800080"/>
                </a:solidFill>
                <a:latin typeface="Arial" charset="0"/>
              </a:rPr>
              <a:t>, </a:t>
            </a:r>
            <a:r>
              <a:rPr lang="en-US" altLang="ja-JP" sz="2200" i="1" dirty="0" smtClean="0">
                <a:solidFill>
                  <a:srgbClr val="800080"/>
                </a:solidFill>
                <a:latin typeface="Arial" charset="0"/>
              </a:rPr>
              <a:t>13052 </a:t>
            </a:r>
            <a:r>
              <a:rPr lang="en-US" altLang="ja-JP" sz="2200" i="1" dirty="0">
                <a:solidFill>
                  <a:srgbClr val="800080"/>
                </a:solidFill>
                <a:latin typeface="Arial" charset="0"/>
              </a:rPr>
              <a:t>(2008)</a:t>
            </a:r>
            <a:r>
              <a:rPr lang="en-US" altLang="ja-JP" sz="2200" i="1" dirty="0" smtClean="0">
                <a:solidFill>
                  <a:srgbClr val="800080"/>
                </a:solidFill>
                <a:latin typeface="Arial" charset="0"/>
              </a:rPr>
              <a:t>.</a:t>
            </a:r>
          </a:p>
          <a:p>
            <a:pPr eaLnBrk="1" hangingPunct="1"/>
            <a:r>
              <a:rPr lang="en-US" altLang="ja-JP" sz="2200" i="1" dirty="0" err="1" smtClean="0">
                <a:solidFill>
                  <a:srgbClr val="800080"/>
                </a:solidFill>
                <a:latin typeface="Arial" charset="0"/>
              </a:rPr>
              <a:t>OpEx</a:t>
            </a:r>
            <a:r>
              <a:rPr lang="en-US" altLang="ja-JP" sz="2200" i="1" dirty="0" smtClean="0">
                <a:solidFill>
                  <a:srgbClr val="800080"/>
                </a:solidFill>
                <a:latin typeface="Arial" charset="0"/>
              </a:rPr>
              <a:t> </a:t>
            </a:r>
            <a:r>
              <a:rPr lang="en-US" altLang="ja-JP" sz="2200" b="1" i="1" dirty="0">
                <a:solidFill>
                  <a:srgbClr val="800080"/>
                </a:solidFill>
                <a:latin typeface="Arial" charset="0"/>
              </a:rPr>
              <a:t>17</a:t>
            </a:r>
            <a:r>
              <a:rPr lang="en-US" altLang="ja-JP" sz="2200" i="1" dirty="0">
                <a:solidFill>
                  <a:srgbClr val="800080"/>
                </a:solidFill>
                <a:latin typeface="Arial" charset="0"/>
              </a:rPr>
              <a:t>, </a:t>
            </a:r>
            <a:r>
              <a:rPr lang="en-US" altLang="ja-JP" sz="2200" i="1" dirty="0" smtClean="0">
                <a:solidFill>
                  <a:srgbClr val="800080"/>
                </a:solidFill>
                <a:latin typeface="Arial" charset="0"/>
              </a:rPr>
              <a:t>17034 (</a:t>
            </a:r>
            <a:r>
              <a:rPr lang="en-US" altLang="ja-JP" sz="2200" i="1" dirty="0">
                <a:solidFill>
                  <a:srgbClr val="800080"/>
                </a:solidFill>
                <a:latin typeface="Arial" charset="0"/>
              </a:rPr>
              <a:t>2009).</a:t>
            </a:r>
          </a:p>
        </p:txBody>
      </p:sp>
      <p:sp>
        <p:nvSpPr>
          <p:cNvPr id="7172" name="Rectangle 3"/>
          <p:cNvSpPr>
            <a:spLocks noChangeArrowheads="1"/>
          </p:cNvSpPr>
          <p:nvPr/>
        </p:nvSpPr>
        <p:spPr bwMode="auto">
          <a:xfrm>
            <a:off x="6897216" y="1268760"/>
            <a:ext cx="1997963"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dirty="0">
                <a:solidFill>
                  <a:schemeClr val="bg1"/>
                </a:solidFill>
                <a:latin typeface="Arial" charset="0"/>
              </a:rPr>
              <a:t>Freq. domain</a:t>
            </a:r>
          </a:p>
        </p:txBody>
      </p:sp>
      <p:pic>
        <p:nvPicPr>
          <p:cNvPr id="5" name="図 4" descr="fig1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600858"/>
            <a:ext cx="4824536" cy="4060390"/>
          </a:xfrm>
          <a:prstGeom prst="rect">
            <a:avLst/>
          </a:prstGeom>
        </p:spPr>
      </p:pic>
      <p:pic>
        <p:nvPicPr>
          <p:cNvPr id="6" name="図 5" descr="fig1b.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872" y="1843632"/>
            <a:ext cx="4678680" cy="3529584"/>
          </a:xfrm>
          <a:prstGeom prst="rect">
            <a:avLst/>
          </a:prstGeom>
        </p:spPr>
      </p:pic>
      <p:sp>
        <p:nvSpPr>
          <p:cNvPr id="16" name="Rectangle 3"/>
          <p:cNvSpPr>
            <a:spLocks noChangeArrowheads="1"/>
          </p:cNvSpPr>
          <p:nvPr/>
        </p:nvSpPr>
        <p:spPr bwMode="auto">
          <a:xfrm>
            <a:off x="2219871" y="1124744"/>
            <a:ext cx="1364977"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dirty="0" smtClean="0">
                <a:solidFill>
                  <a:schemeClr val="bg1"/>
                </a:solidFill>
                <a:latin typeface="Arial" charset="0"/>
              </a:rPr>
              <a:t>Principle</a:t>
            </a:r>
            <a:endParaRPr lang="en-US" altLang="ja-JP" sz="2400" dirty="0">
              <a:solidFill>
                <a:schemeClr val="bg1"/>
              </a:solidFill>
              <a:latin typeface="Arial" charset="0"/>
            </a:endParaRPr>
          </a:p>
        </p:txBody>
      </p:sp>
    </p:spTree>
    <p:extLst>
      <p:ext uri="{BB962C8B-B14F-4D97-AF65-F5344CB8AC3E}">
        <p14:creationId xmlns:p14="http://schemas.microsoft.com/office/powerpoint/2010/main" val="42356248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principle2-1.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33" y="1110092"/>
            <a:ext cx="4517135" cy="5055212"/>
          </a:xfrm>
          <a:prstGeom prst="rect">
            <a:avLst/>
          </a:prstGeom>
        </p:spPr>
      </p:pic>
      <p:sp>
        <p:nvSpPr>
          <p:cNvPr id="8195" name="Rectangle 3"/>
          <p:cNvSpPr>
            <a:spLocks noGrp="1" noChangeArrowheads="1"/>
          </p:cNvSpPr>
          <p:nvPr>
            <p:ph type="title" idx="4294967295"/>
          </p:nvPr>
        </p:nvSpPr>
        <p:spPr>
          <a:xfrm>
            <a:off x="0" y="476672"/>
            <a:ext cx="9906000" cy="648072"/>
          </a:xfrm>
          <a:solidFill>
            <a:schemeClr val="bg1"/>
          </a:solidFill>
        </p:spPr>
        <p:txBody>
          <a:bodyPr/>
          <a:lstStyle/>
          <a:p>
            <a:pPr>
              <a:lnSpc>
                <a:spcPct val="80000"/>
              </a:lnSpc>
            </a:pPr>
            <a:r>
              <a:rPr lang="en-US" altLang="ja-JP" sz="4800" b="1" dirty="0" smtClean="0">
                <a:solidFill>
                  <a:schemeClr val="tx1"/>
                </a:solidFill>
                <a:latin typeface="Arial" charset="0"/>
                <a:ea typeface="ＭＳ ゴシック" pitchFamily="1" charset="-128"/>
              </a:rPr>
              <a:t>Limit for practical use (1)</a:t>
            </a:r>
            <a:endParaRPr lang="en-US" altLang="ja-JP" sz="4000" dirty="0" smtClean="0">
              <a:solidFill>
                <a:schemeClr val="tx1"/>
              </a:solidFill>
              <a:latin typeface="Arial" charset="0"/>
            </a:endParaRPr>
          </a:p>
        </p:txBody>
      </p:sp>
      <p:sp>
        <p:nvSpPr>
          <p:cNvPr id="18" name="左カーブ矢印 17"/>
          <p:cNvSpPr/>
          <p:nvPr/>
        </p:nvSpPr>
        <p:spPr>
          <a:xfrm>
            <a:off x="4543607" y="2585815"/>
            <a:ext cx="705115" cy="2079625"/>
          </a:xfrm>
          <a:prstGeom prst="curvedLeftArrow">
            <a:avLst>
              <a:gd name="adj1" fmla="val 63984"/>
              <a:gd name="adj2" fmla="val 136709"/>
              <a:gd name="adj3" fmla="val 45645"/>
            </a:avLst>
          </a:prstGeom>
          <a:solidFill>
            <a:schemeClr val="bg1">
              <a:lumMod val="8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tx1"/>
              </a:solidFill>
            </a:endParaRPr>
          </a:p>
        </p:txBody>
      </p:sp>
      <p:sp>
        <p:nvSpPr>
          <p:cNvPr id="8197" name="Rectangle 6"/>
          <p:cNvSpPr>
            <a:spLocks noChangeArrowheads="1"/>
          </p:cNvSpPr>
          <p:nvPr/>
        </p:nvSpPr>
        <p:spPr bwMode="auto">
          <a:xfrm>
            <a:off x="5355348" y="1742852"/>
            <a:ext cx="4062148"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algn="ctr"/>
            <a:r>
              <a:rPr lang="en-US" altLang="ja-JP" sz="2400" dirty="0">
                <a:solidFill>
                  <a:schemeClr val="bg1"/>
                </a:solidFill>
                <a:latin typeface="Arial" charset="0"/>
              </a:rPr>
              <a:t>Shift of ML freq. </a:t>
            </a:r>
            <a:r>
              <a:rPr lang="en-US" altLang="ja-JP" sz="2400" dirty="0" err="1" smtClean="0">
                <a:solidFill>
                  <a:schemeClr val="bg1"/>
                </a:solidFill>
                <a:latin typeface="Arial" charset="0"/>
              </a:rPr>
              <a:t>f</a:t>
            </a:r>
            <a:r>
              <a:rPr lang="en-US" altLang="ja-JP" sz="2400" baseline="-25000" dirty="0" err="1" smtClean="0">
                <a:solidFill>
                  <a:schemeClr val="bg1"/>
                </a:solidFill>
                <a:latin typeface="Arial" charset="0"/>
              </a:rPr>
              <a:t>rep</a:t>
            </a:r>
            <a:r>
              <a:rPr lang="en-US" altLang="ja-JP" sz="2400" dirty="0" smtClean="0">
                <a:solidFill>
                  <a:schemeClr val="bg1"/>
                </a:solidFill>
                <a:latin typeface="Arial" charset="0"/>
              </a:rPr>
              <a:t> by </a:t>
            </a:r>
            <a:r>
              <a:rPr lang="en-US" altLang="ja-JP" sz="2400" dirty="0">
                <a:solidFill>
                  <a:schemeClr val="bg1"/>
                </a:solidFill>
                <a:latin typeface="Symbol" pitchFamily="1" charset="2"/>
                <a:sym typeface="Symbol" pitchFamily="1" charset="2"/>
              </a:rPr>
              <a:t></a:t>
            </a:r>
            <a:r>
              <a:rPr lang="en-US" altLang="ja-JP" sz="2400" dirty="0" err="1" smtClean="0">
                <a:solidFill>
                  <a:schemeClr val="bg1"/>
                </a:solidFill>
                <a:latin typeface="Arial" charset="0"/>
              </a:rPr>
              <a:t>f</a:t>
            </a:r>
            <a:r>
              <a:rPr lang="en-US" altLang="ja-JP" sz="2400" baseline="-25000" dirty="0" err="1" smtClean="0">
                <a:solidFill>
                  <a:schemeClr val="bg1"/>
                </a:solidFill>
                <a:latin typeface="Arial" charset="0"/>
              </a:rPr>
              <a:t>rep</a:t>
            </a:r>
            <a:r>
              <a:rPr lang="en-US" altLang="ja-JP" sz="2400" dirty="0">
                <a:solidFill>
                  <a:schemeClr val="bg1"/>
                </a:solidFill>
                <a:latin typeface="Arial" charset="0"/>
              </a:rPr>
              <a:t/>
            </a:r>
            <a:br>
              <a:rPr lang="en-US" altLang="ja-JP" sz="2400" dirty="0">
                <a:solidFill>
                  <a:schemeClr val="bg1"/>
                </a:solidFill>
                <a:latin typeface="Arial" charset="0"/>
              </a:rPr>
            </a:br>
            <a:r>
              <a:rPr lang="en-US" altLang="ja-JP" sz="2400" dirty="0">
                <a:solidFill>
                  <a:schemeClr val="bg1"/>
                </a:solidFill>
                <a:latin typeface="Arial" charset="0"/>
              </a:rPr>
              <a:t>(</a:t>
            </a:r>
            <a:r>
              <a:rPr lang="en-US" altLang="ja-JP" sz="2400" dirty="0" err="1" smtClean="0">
                <a:solidFill>
                  <a:schemeClr val="bg1"/>
                </a:solidFill>
                <a:latin typeface="Arial" charset="0"/>
              </a:rPr>
              <a:t>f</a:t>
            </a:r>
            <a:r>
              <a:rPr lang="en-US" altLang="ja-JP" sz="2400" baseline="-25000" dirty="0" err="1" smtClean="0">
                <a:solidFill>
                  <a:schemeClr val="bg1"/>
                </a:solidFill>
                <a:latin typeface="Arial" charset="0"/>
              </a:rPr>
              <a:t>rep</a:t>
            </a:r>
            <a:r>
              <a:rPr lang="en-US" altLang="ja-JP" sz="2400" dirty="0" smtClean="0">
                <a:solidFill>
                  <a:schemeClr val="bg1"/>
                </a:solidFill>
                <a:latin typeface="Arial" charset="0"/>
              </a:rPr>
              <a:t>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a:t>
            </a:r>
            <a:r>
              <a:rPr lang="en-US" altLang="ja-JP" sz="2400" dirty="0" err="1" smtClean="0">
                <a:solidFill>
                  <a:schemeClr val="bg1"/>
                </a:solidFill>
                <a:latin typeface="Arial" charset="0"/>
              </a:rPr>
              <a:t>f</a:t>
            </a:r>
            <a:r>
              <a:rPr lang="en-US" altLang="ja-JP" sz="2400" baseline="-25000" dirty="0" err="1">
                <a:solidFill>
                  <a:schemeClr val="bg1"/>
                </a:solidFill>
                <a:latin typeface="Arial" charset="0"/>
              </a:rPr>
              <a:t>rep</a:t>
            </a:r>
            <a:r>
              <a:rPr lang="en-US" altLang="ja-JP" sz="2400" dirty="0" smtClean="0">
                <a:solidFill>
                  <a:schemeClr val="bg1"/>
                </a:solidFill>
                <a:latin typeface="Arial" charset="0"/>
              </a:rPr>
              <a:t>+</a:t>
            </a:r>
            <a:r>
              <a:rPr lang="en-US" altLang="ja-JP" sz="2400" dirty="0">
                <a:solidFill>
                  <a:schemeClr val="bg1"/>
                </a:solidFill>
                <a:latin typeface="Symbol" pitchFamily="1" charset="2"/>
                <a:sym typeface="Symbol" pitchFamily="1" charset="2"/>
              </a:rPr>
              <a:t></a:t>
            </a:r>
            <a:r>
              <a:rPr lang="en-US" altLang="ja-JP" sz="2400" dirty="0" err="1" smtClean="0">
                <a:solidFill>
                  <a:schemeClr val="bg1"/>
                </a:solidFill>
                <a:latin typeface="Arial" charset="0"/>
              </a:rPr>
              <a:t>f</a:t>
            </a:r>
            <a:r>
              <a:rPr lang="en-US" altLang="ja-JP" sz="2400" baseline="-25000" dirty="0" err="1">
                <a:solidFill>
                  <a:schemeClr val="bg1"/>
                </a:solidFill>
                <a:latin typeface="Arial" charset="0"/>
              </a:rPr>
              <a:t>rep</a:t>
            </a:r>
            <a:r>
              <a:rPr lang="en-US" altLang="ja-JP" sz="2400" dirty="0" smtClean="0">
                <a:solidFill>
                  <a:schemeClr val="bg1"/>
                </a:solidFill>
                <a:latin typeface="Arial" charset="0"/>
              </a:rPr>
              <a:t>)</a:t>
            </a:r>
            <a:endParaRPr lang="en-US" altLang="ja-JP" sz="2400" dirty="0">
              <a:solidFill>
                <a:schemeClr val="bg1"/>
              </a:solidFill>
              <a:latin typeface="Arial" charset="0"/>
            </a:endParaRPr>
          </a:p>
        </p:txBody>
      </p:sp>
      <p:sp>
        <p:nvSpPr>
          <p:cNvPr id="8198" name="Rectangle 7"/>
          <p:cNvSpPr>
            <a:spLocks noChangeArrowheads="1"/>
          </p:cNvSpPr>
          <p:nvPr/>
        </p:nvSpPr>
        <p:spPr bwMode="auto">
          <a:xfrm>
            <a:off x="5384584" y="4697190"/>
            <a:ext cx="4032912"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pPr algn="ctr"/>
            <a:r>
              <a:rPr lang="en-US" altLang="ja-JP" sz="2400" dirty="0">
                <a:solidFill>
                  <a:schemeClr val="bg1"/>
                </a:solidFill>
                <a:latin typeface="Arial" charset="0"/>
              </a:rPr>
              <a:t>Change of beat freq</a:t>
            </a:r>
            <a:r>
              <a:rPr lang="en-US" altLang="ja-JP" sz="2400" dirty="0" smtClean="0">
                <a:solidFill>
                  <a:schemeClr val="bg1"/>
                </a:solidFill>
                <a:latin typeface="Arial" charset="0"/>
              </a:rPr>
              <a:t>. </a:t>
            </a:r>
            <a:r>
              <a:rPr lang="en-US" altLang="ja-JP" sz="2400" dirty="0" err="1" smtClean="0">
                <a:solidFill>
                  <a:schemeClr val="bg1"/>
                </a:solidFill>
                <a:latin typeface="Arial" charset="0"/>
              </a:rPr>
              <a:t>f</a:t>
            </a:r>
            <a:r>
              <a:rPr lang="en-US" altLang="ja-JP" sz="2400" baseline="-25000" dirty="0" err="1" smtClean="0">
                <a:solidFill>
                  <a:schemeClr val="bg1"/>
                </a:solidFill>
                <a:latin typeface="Arial" charset="0"/>
              </a:rPr>
              <a:t>b</a:t>
            </a:r>
            <a:r>
              <a:rPr lang="en-US" altLang="ja-JP" sz="2400" dirty="0" smtClean="0">
                <a:solidFill>
                  <a:schemeClr val="bg1"/>
                </a:solidFill>
                <a:latin typeface="Arial" charset="0"/>
              </a:rPr>
              <a:t> </a:t>
            </a:r>
            <a:r>
              <a:rPr lang="en-US" altLang="ja-JP" sz="2400" dirty="0">
                <a:solidFill>
                  <a:schemeClr val="bg1"/>
                </a:solidFill>
                <a:latin typeface="Arial" charset="0"/>
              </a:rPr>
              <a:t>by </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r>
            <a:br>
              <a:rPr lang="en-US" altLang="ja-JP" sz="2400" dirty="0">
                <a:solidFill>
                  <a:schemeClr val="bg1"/>
                </a:solidFill>
                <a:latin typeface="Arial" charset="0"/>
              </a:rPr>
            </a:br>
            <a:r>
              <a:rPr lang="en-US" altLang="ja-JP" sz="2400" dirty="0">
                <a:solidFill>
                  <a:schemeClr val="bg1"/>
                </a:solidFill>
                <a:latin typeface="Arial" charset="0"/>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p>
        </p:txBody>
      </p:sp>
      <p:graphicFrame>
        <p:nvGraphicFramePr>
          <p:cNvPr id="8199" name="Object 2"/>
          <p:cNvGraphicFramePr>
            <a:graphicFrameLocks noChangeAspect="1"/>
          </p:cNvGraphicFramePr>
          <p:nvPr>
            <p:extLst>
              <p:ext uri="{D42A27DB-BD31-4B8C-83A1-F6EECF244321}">
                <p14:modId xmlns:p14="http://schemas.microsoft.com/office/powerpoint/2010/main" val="1698105153"/>
              </p:ext>
            </p:extLst>
          </p:nvPr>
        </p:nvGraphicFramePr>
        <p:xfrm>
          <a:off x="5367338" y="2936875"/>
          <a:ext cx="2095500" cy="1443038"/>
        </p:xfrm>
        <a:graphic>
          <a:graphicData uri="http://schemas.openxmlformats.org/presentationml/2006/ole">
            <mc:AlternateContent xmlns:mc="http://schemas.openxmlformats.org/markup-compatibility/2006">
              <mc:Choice xmlns:v="urn:schemas-microsoft-com:vml" Requires="v">
                <p:oleObj spid="_x0000_s3357" name="数式" r:id="rId5" imgW="647700" imgH="482600" progId="Equation.3">
                  <p:embed/>
                </p:oleObj>
              </mc:Choice>
              <mc:Fallback>
                <p:oleObj name="数式" r:id="rId5" imgW="647700" imgH="482600" progId="Equation.3">
                  <p:embed/>
                  <p:pic>
                    <p:nvPicPr>
                      <p:cNvPr id="0" name=""/>
                      <p:cNvPicPr>
                        <a:picLocks noChangeAspect="1" noChangeArrowheads="1"/>
                      </p:cNvPicPr>
                      <p:nvPr/>
                    </p:nvPicPr>
                    <p:blipFill>
                      <a:blip r:embed="rId6"/>
                      <a:srcRect/>
                      <a:stretch>
                        <a:fillRect/>
                      </a:stretch>
                    </p:blipFill>
                    <p:spPr bwMode="auto">
                      <a:xfrm>
                        <a:off x="5367338" y="2936875"/>
                        <a:ext cx="2095500" cy="1443038"/>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3"/>
          <p:cNvSpPr txBox="1">
            <a:spLocks noChangeArrowheads="1"/>
          </p:cNvSpPr>
          <p:nvPr/>
        </p:nvSpPr>
        <p:spPr bwMode="auto">
          <a:xfrm>
            <a:off x="648072" y="6165304"/>
            <a:ext cx="8553400" cy="60114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nSpc>
                <a:spcPct val="80000"/>
              </a:lnSpc>
            </a:pPr>
            <a:r>
              <a:rPr lang="en-US" altLang="ja-JP" sz="3800" b="1" dirty="0" smtClean="0">
                <a:solidFill>
                  <a:srgbClr val="FF0000"/>
                </a:solidFill>
                <a:latin typeface="Arial" charset="0"/>
                <a:ea typeface="ＭＳ ゴシック" pitchFamily="1" charset="-128"/>
              </a:rPr>
              <a:t>Two-step measurement of </a:t>
            </a:r>
            <a:r>
              <a:rPr lang="en-US" altLang="ja-JP" sz="3800" b="1" dirty="0" err="1" smtClean="0">
                <a:solidFill>
                  <a:srgbClr val="FF0000"/>
                </a:solidFill>
                <a:latin typeface="Arial" charset="0"/>
                <a:ea typeface="ＭＳ ゴシック" pitchFamily="1" charset="-128"/>
              </a:rPr>
              <a:t>f</a:t>
            </a:r>
            <a:r>
              <a:rPr lang="en-US" altLang="ja-JP" sz="3800" b="1" baseline="-25000" dirty="0" err="1" smtClean="0">
                <a:solidFill>
                  <a:srgbClr val="FF0000"/>
                </a:solidFill>
                <a:latin typeface="Arial" charset="0"/>
                <a:ea typeface="ＭＳ ゴシック" pitchFamily="1" charset="-128"/>
              </a:rPr>
              <a:t>rep</a:t>
            </a:r>
            <a:r>
              <a:rPr lang="en-US" altLang="ja-JP" sz="3800" b="1" dirty="0" smtClean="0">
                <a:solidFill>
                  <a:srgbClr val="FF0000"/>
                </a:solidFill>
                <a:latin typeface="Arial" charset="0"/>
                <a:ea typeface="ＭＳ ゴシック" pitchFamily="1" charset="-128"/>
              </a:rPr>
              <a:t> and </a:t>
            </a:r>
            <a:r>
              <a:rPr lang="en-US" altLang="ja-JP" sz="3800" b="1" dirty="0" err="1" smtClean="0">
                <a:solidFill>
                  <a:srgbClr val="FF0000"/>
                </a:solidFill>
                <a:latin typeface="Arial" charset="0"/>
                <a:ea typeface="ＭＳ ゴシック" pitchFamily="1" charset="-128"/>
              </a:rPr>
              <a:t>f</a:t>
            </a:r>
            <a:r>
              <a:rPr lang="en-US" altLang="ja-JP" sz="3800" b="1" baseline="-25000" dirty="0" err="1" smtClean="0">
                <a:solidFill>
                  <a:srgbClr val="FF0000"/>
                </a:solidFill>
                <a:latin typeface="Arial" charset="0"/>
                <a:ea typeface="ＭＳ ゴシック" pitchFamily="1" charset="-128"/>
              </a:rPr>
              <a:t>b</a:t>
            </a:r>
            <a:endParaRPr lang="en-US" altLang="ja-JP" sz="3800" b="1" baseline="-25000" dirty="0" smtClean="0">
              <a:solidFill>
                <a:srgbClr val="FF0000"/>
              </a:solidFill>
              <a:latin typeface="Arial" charset="0"/>
            </a:endParaRPr>
          </a:p>
        </p:txBody>
      </p:sp>
    </p:spTree>
    <p:extLst>
      <p:ext uri="{BB962C8B-B14F-4D97-AF65-F5344CB8AC3E}">
        <p14:creationId xmlns:p14="http://schemas.microsoft.com/office/powerpoint/2010/main" val="29988296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476672"/>
            <a:ext cx="9906000" cy="64807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nSpc>
                <a:spcPct val="80000"/>
              </a:lnSpc>
            </a:pPr>
            <a:r>
              <a:rPr lang="en-US" altLang="ja-JP" sz="4800" b="1" dirty="0" smtClean="0">
                <a:solidFill>
                  <a:schemeClr val="tx1"/>
                </a:solidFill>
                <a:latin typeface="Arial" charset="0"/>
                <a:ea typeface="ＭＳ ゴシック" pitchFamily="1" charset="-128"/>
              </a:rPr>
              <a:t>Limit for practical use (2)</a:t>
            </a:r>
            <a:endParaRPr lang="en-US" altLang="ja-JP" sz="4000" dirty="0" smtClean="0">
              <a:solidFill>
                <a:schemeClr val="tx1"/>
              </a:solidFill>
              <a:latin typeface="Arial" charset="0"/>
            </a:endParaRPr>
          </a:p>
        </p:txBody>
      </p:sp>
      <p:sp>
        <p:nvSpPr>
          <p:cNvPr id="12" name="Rectangle 3"/>
          <p:cNvSpPr txBox="1">
            <a:spLocks noChangeArrowheads="1"/>
          </p:cNvSpPr>
          <p:nvPr/>
        </p:nvSpPr>
        <p:spPr bwMode="auto">
          <a:xfrm>
            <a:off x="216024" y="5805264"/>
            <a:ext cx="9417496" cy="93610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nSpc>
                <a:spcPct val="80000"/>
              </a:lnSpc>
            </a:pPr>
            <a:r>
              <a:rPr lang="en-US" altLang="ja-JP" sz="3400" b="1" dirty="0" smtClean="0">
                <a:solidFill>
                  <a:srgbClr val="FF0000"/>
                </a:solidFill>
                <a:latin typeface="Arial" charset="0"/>
                <a:ea typeface="ＭＳ ゴシック" pitchFamily="1" charset="-128"/>
              </a:rPr>
              <a:t>Tuning range of CW-THz wave is limited by a half of frequency interval in PC-THz comb</a:t>
            </a:r>
          </a:p>
        </p:txBody>
      </p:sp>
      <p:pic>
        <p:nvPicPr>
          <p:cNvPr id="2" name="図 1" descr="fig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79" y="1124744"/>
            <a:ext cx="6108865" cy="4608512"/>
          </a:xfrm>
          <a:prstGeom prst="rect">
            <a:avLst/>
          </a:prstGeom>
        </p:spPr>
      </p:pic>
      <p:sp>
        <p:nvSpPr>
          <p:cNvPr id="3" name="右矢印 2"/>
          <p:cNvSpPr/>
          <p:nvPr/>
        </p:nvSpPr>
        <p:spPr bwMode="auto">
          <a:xfrm>
            <a:off x="2936776" y="1268760"/>
            <a:ext cx="1512168" cy="360040"/>
          </a:xfrm>
          <a:prstGeom prst="rightArrow">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1" name="右矢印 20"/>
          <p:cNvSpPr/>
          <p:nvPr/>
        </p:nvSpPr>
        <p:spPr bwMode="auto">
          <a:xfrm>
            <a:off x="1424608" y="3717032"/>
            <a:ext cx="792088" cy="360040"/>
          </a:xfrm>
          <a:prstGeom prst="rightArrow">
            <a:avLst/>
          </a:prstGeom>
          <a:solidFill>
            <a:srgbClr val="008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2" name="右矢印 21"/>
          <p:cNvSpPr/>
          <p:nvPr/>
        </p:nvSpPr>
        <p:spPr bwMode="auto">
          <a:xfrm flipH="1">
            <a:off x="1928664" y="3356992"/>
            <a:ext cx="792088" cy="360040"/>
          </a:xfrm>
          <a:prstGeom prst="rightArrow">
            <a:avLst/>
          </a:prstGeom>
          <a:solidFill>
            <a:srgbClr val="008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6980448" y="1700808"/>
            <a:ext cx="2408640" cy="1112099"/>
          </a:xfrm>
          <a:prstGeom prst="rect">
            <a:avLst/>
          </a:prstGeom>
          <a:solidFill>
            <a:srgbClr val="000090"/>
          </a:solidFill>
        </p:spPr>
        <p:txBody>
          <a:bodyPr wrap="none" rtlCol="0">
            <a:spAutoFit/>
          </a:bodyPr>
          <a:lstStyle/>
          <a:p>
            <a:pPr>
              <a:lnSpc>
                <a:spcPct val="120000"/>
              </a:lnSpc>
            </a:pPr>
            <a:r>
              <a:rPr kumimoji="1" lang="en-US" altLang="ja-JP" sz="2800" dirty="0" err="1" smtClean="0">
                <a:solidFill>
                  <a:srgbClr val="FFFF00"/>
                </a:solidFill>
              </a:rPr>
              <a:t>f</a:t>
            </a:r>
            <a:r>
              <a:rPr kumimoji="1" lang="en-US" altLang="ja-JP" sz="2800" baseline="-25000" dirty="0" err="1" smtClean="0">
                <a:solidFill>
                  <a:srgbClr val="FFFF00"/>
                </a:solidFill>
              </a:rPr>
              <a:t>THz</a:t>
            </a:r>
            <a:r>
              <a:rPr kumimoji="1" lang="en-US" altLang="ja-JP" sz="2800" baseline="-25000" dirty="0" smtClean="0">
                <a:solidFill>
                  <a:srgbClr val="FFFF00"/>
                </a:solidFill>
              </a:rPr>
              <a:t> </a:t>
            </a:r>
            <a:r>
              <a:rPr kumimoji="1" lang="en-US" altLang="ja-JP" sz="2800" dirty="0" smtClean="0">
                <a:solidFill>
                  <a:srgbClr val="FFFF00"/>
                </a:solidFill>
              </a:rPr>
              <a:t>= </a:t>
            </a:r>
            <a:r>
              <a:rPr kumimoji="1" lang="en-US" altLang="ja-JP" sz="2800" dirty="0" err="1" smtClean="0">
                <a:solidFill>
                  <a:srgbClr val="FFFF00"/>
                </a:solidFill>
              </a:rPr>
              <a:t>mf</a:t>
            </a:r>
            <a:r>
              <a:rPr kumimoji="1" lang="en-US" altLang="ja-JP" sz="2800" baseline="-25000" dirty="0" err="1" smtClean="0">
                <a:solidFill>
                  <a:srgbClr val="FFFF00"/>
                </a:solidFill>
              </a:rPr>
              <a:t>rep</a:t>
            </a:r>
            <a:endParaRPr kumimoji="1" lang="en-US" altLang="ja-JP" sz="2800" baseline="-25000" dirty="0" smtClean="0">
              <a:solidFill>
                <a:srgbClr val="FFFF00"/>
              </a:solidFill>
            </a:endParaRPr>
          </a:p>
          <a:p>
            <a:pPr>
              <a:lnSpc>
                <a:spcPct val="120000"/>
              </a:lnSpc>
            </a:pPr>
            <a:r>
              <a:rPr lang="en-US" altLang="ja-JP" sz="2800" dirty="0" smtClean="0">
                <a:solidFill>
                  <a:srgbClr val="FFFF00"/>
                </a:solidFill>
              </a:rPr>
              <a:t>	☞ </a:t>
            </a:r>
            <a:r>
              <a:rPr lang="en-US" altLang="ja-JP" sz="2800" dirty="0" err="1" smtClean="0">
                <a:solidFill>
                  <a:srgbClr val="FFFF00"/>
                </a:solidFill>
              </a:rPr>
              <a:t>f</a:t>
            </a:r>
            <a:r>
              <a:rPr lang="en-US" altLang="ja-JP" sz="2800" baseline="-25000" dirty="0" err="1" smtClean="0">
                <a:solidFill>
                  <a:srgbClr val="FFFF00"/>
                </a:solidFill>
              </a:rPr>
              <a:t>b</a:t>
            </a:r>
            <a:r>
              <a:rPr lang="en-US" altLang="ja-JP" sz="2800" dirty="0" smtClean="0">
                <a:solidFill>
                  <a:srgbClr val="FFFF00"/>
                </a:solidFill>
              </a:rPr>
              <a:t> = 0</a:t>
            </a:r>
            <a:endParaRPr kumimoji="1" lang="ja-JP" altLang="en-US" sz="2800" dirty="0">
              <a:solidFill>
                <a:srgbClr val="FFFF00"/>
              </a:solidFill>
            </a:endParaRPr>
          </a:p>
        </p:txBody>
      </p:sp>
      <p:sp>
        <p:nvSpPr>
          <p:cNvPr id="25" name="テキスト ボックス 24"/>
          <p:cNvSpPr txBox="1"/>
          <p:nvPr/>
        </p:nvSpPr>
        <p:spPr>
          <a:xfrm>
            <a:off x="6681192" y="3108989"/>
            <a:ext cx="3007153" cy="1112099"/>
          </a:xfrm>
          <a:prstGeom prst="rect">
            <a:avLst/>
          </a:prstGeom>
          <a:solidFill>
            <a:srgbClr val="000090"/>
          </a:solidFill>
        </p:spPr>
        <p:txBody>
          <a:bodyPr wrap="none" rtlCol="0">
            <a:spAutoFit/>
          </a:bodyPr>
          <a:lstStyle/>
          <a:p>
            <a:pPr>
              <a:lnSpc>
                <a:spcPct val="120000"/>
              </a:lnSpc>
            </a:pPr>
            <a:r>
              <a:rPr kumimoji="1" lang="en-US" altLang="ja-JP" sz="2800" dirty="0" err="1" smtClean="0">
                <a:solidFill>
                  <a:srgbClr val="FFFF00"/>
                </a:solidFill>
              </a:rPr>
              <a:t>f</a:t>
            </a:r>
            <a:r>
              <a:rPr kumimoji="1" lang="en-US" altLang="ja-JP" sz="2800" baseline="-25000" dirty="0" err="1" smtClean="0">
                <a:solidFill>
                  <a:srgbClr val="FFFF00"/>
                </a:solidFill>
              </a:rPr>
              <a:t>THz</a:t>
            </a:r>
            <a:r>
              <a:rPr kumimoji="1" lang="en-US" altLang="ja-JP" sz="2800" baseline="-25000" dirty="0" smtClean="0">
                <a:solidFill>
                  <a:srgbClr val="FFFF00"/>
                </a:solidFill>
              </a:rPr>
              <a:t> </a:t>
            </a:r>
            <a:r>
              <a:rPr kumimoji="1" lang="en-US" altLang="ja-JP" sz="2800" dirty="0" smtClean="0">
                <a:solidFill>
                  <a:srgbClr val="FFFF00"/>
                </a:solidFill>
              </a:rPr>
              <a:t>= (m+1/2)</a:t>
            </a:r>
            <a:r>
              <a:rPr kumimoji="1" lang="en-US" altLang="ja-JP" sz="2800" dirty="0" err="1" smtClean="0">
                <a:solidFill>
                  <a:srgbClr val="FFFF00"/>
                </a:solidFill>
              </a:rPr>
              <a:t>f</a:t>
            </a:r>
            <a:r>
              <a:rPr kumimoji="1" lang="en-US" altLang="ja-JP" sz="2800" baseline="-25000" dirty="0" err="1" smtClean="0">
                <a:solidFill>
                  <a:srgbClr val="FFFF00"/>
                </a:solidFill>
              </a:rPr>
              <a:t>rep</a:t>
            </a:r>
            <a:endParaRPr lang="en-US" altLang="ja-JP" sz="2800" baseline="-25000" dirty="0">
              <a:solidFill>
                <a:srgbClr val="FFFF00"/>
              </a:solidFill>
            </a:endParaRPr>
          </a:p>
          <a:p>
            <a:pPr>
              <a:lnSpc>
                <a:spcPct val="120000"/>
              </a:lnSpc>
            </a:pPr>
            <a:r>
              <a:rPr lang="en-US" altLang="ja-JP" sz="2800" dirty="0" smtClean="0">
                <a:solidFill>
                  <a:srgbClr val="FFFF00"/>
                </a:solidFill>
              </a:rPr>
              <a:t>	☞ </a:t>
            </a:r>
            <a:r>
              <a:rPr lang="en-US" altLang="ja-JP" sz="2800" dirty="0" err="1" smtClean="0">
                <a:solidFill>
                  <a:srgbClr val="FFFF00"/>
                </a:solidFill>
              </a:rPr>
              <a:t>f</a:t>
            </a:r>
            <a:r>
              <a:rPr lang="en-US" altLang="ja-JP" sz="2800" baseline="-25000" dirty="0" err="1" smtClean="0">
                <a:solidFill>
                  <a:srgbClr val="FFFF00"/>
                </a:solidFill>
              </a:rPr>
              <a:t>b</a:t>
            </a:r>
            <a:r>
              <a:rPr lang="en-US" altLang="ja-JP" sz="2800" dirty="0" smtClean="0">
                <a:solidFill>
                  <a:srgbClr val="FFFF00"/>
                </a:solidFill>
              </a:rPr>
              <a:t> = </a:t>
            </a:r>
            <a:r>
              <a:rPr lang="en-US" altLang="ja-JP" sz="2800" dirty="0" err="1" smtClean="0">
                <a:solidFill>
                  <a:srgbClr val="FFFF00"/>
                </a:solidFill>
              </a:rPr>
              <a:t>f</a:t>
            </a:r>
            <a:r>
              <a:rPr lang="en-US" altLang="ja-JP" sz="2800" baseline="-25000" dirty="0" err="1" smtClean="0">
                <a:solidFill>
                  <a:srgbClr val="FFFF00"/>
                </a:solidFill>
              </a:rPr>
              <a:t>rep</a:t>
            </a:r>
            <a:r>
              <a:rPr lang="en-US" altLang="ja-JP" sz="2800" dirty="0" err="1" smtClean="0">
                <a:solidFill>
                  <a:srgbClr val="FFFF00"/>
                </a:solidFill>
              </a:rPr>
              <a:t>-f</a:t>
            </a:r>
            <a:r>
              <a:rPr lang="en-US" altLang="ja-JP" sz="2800" baseline="-25000" dirty="0" err="1" smtClean="0">
                <a:solidFill>
                  <a:srgbClr val="FFFF00"/>
                </a:solidFill>
              </a:rPr>
              <a:t>b</a:t>
            </a:r>
            <a:endParaRPr kumimoji="1" lang="ja-JP" altLang="en-US" sz="2800" dirty="0">
              <a:solidFill>
                <a:srgbClr val="FFFF00"/>
              </a:solidFill>
            </a:endParaRPr>
          </a:p>
        </p:txBody>
      </p:sp>
      <p:grpSp>
        <p:nvGrpSpPr>
          <p:cNvPr id="8" name="図形グループ 7"/>
          <p:cNvGrpSpPr/>
          <p:nvPr/>
        </p:nvGrpSpPr>
        <p:grpSpPr>
          <a:xfrm>
            <a:off x="6465168" y="1484784"/>
            <a:ext cx="3440832" cy="3906435"/>
            <a:chOff x="6465168" y="1484784"/>
            <a:chExt cx="3440832" cy="3906435"/>
          </a:xfrm>
        </p:grpSpPr>
        <p:sp>
          <p:nvSpPr>
            <p:cNvPr id="6" name="角丸四角形 5"/>
            <p:cNvSpPr/>
            <p:nvPr/>
          </p:nvSpPr>
          <p:spPr bwMode="auto">
            <a:xfrm>
              <a:off x="6537176" y="1484784"/>
              <a:ext cx="3312368" cy="2880320"/>
            </a:xfrm>
            <a:prstGeom prst="roundRect">
              <a:avLst>
                <a:gd name="adj" fmla="val 8855"/>
              </a:avLst>
            </a:prstGeom>
            <a:noFill/>
            <a:ln w="762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6465168" y="4437112"/>
              <a:ext cx="3440832" cy="954107"/>
            </a:xfrm>
            <a:prstGeom prst="rect">
              <a:avLst/>
            </a:prstGeom>
            <a:noFill/>
          </p:spPr>
          <p:txBody>
            <a:bodyPr wrap="square" rtlCol="0">
              <a:spAutoFit/>
            </a:bodyPr>
            <a:lstStyle/>
            <a:p>
              <a:pPr algn="ctr"/>
              <a:r>
                <a:rPr kumimoji="1" lang="en-US" altLang="ja-JP" sz="2800" dirty="0" err="1" smtClean="0">
                  <a:solidFill>
                    <a:srgbClr val="FF0000"/>
                  </a:solidFill>
                </a:rPr>
                <a:t>f</a:t>
              </a:r>
              <a:r>
                <a:rPr kumimoji="1" lang="en-US" altLang="ja-JP" sz="2800" baseline="-25000" dirty="0" err="1" smtClean="0">
                  <a:solidFill>
                    <a:srgbClr val="FF0000"/>
                  </a:solidFill>
                </a:rPr>
                <a:t>b</a:t>
              </a:r>
              <a:r>
                <a:rPr kumimoji="1" lang="en-US" altLang="ja-JP" sz="2800" dirty="0" smtClean="0">
                  <a:solidFill>
                    <a:srgbClr val="FF0000"/>
                  </a:solidFill>
                </a:rPr>
                <a:t> </a:t>
              </a:r>
              <a:r>
                <a:rPr lang="en-US" altLang="ja-JP" sz="2800" dirty="0" smtClean="0">
                  <a:solidFill>
                    <a:srgbClr val="FF0000"/>
                  </a:solidFill>
                </a:rPr>
                <a:t>can not be determined correctly</a:t>
              </a:r>
              <a:endParaRPr kumimoji="1" lang="ja-JP" altLang="en-US" sz="2800" dirty="0">
                <a:solidFill>
                  <a:srgbClr val="FF0000"/>
                </a:solidFill>
              </a:endParaRPr>
            </a:p>
          </p:txBody>
        </p:sp>
      </p:grpSp>
    </p:spTree>
    <p:extLst>
      <p:ext uri="{BB962C8B-B14F-4D97-AF65-F5344CB8AC3E}">
        <p14:creationId xmlns:p14="http://schemas.microsoft.com/office/powerpoint/2010/main" val="25542018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21" grpId="0" animBg="1"/>
      <p:bldP spid="22" grpId="0" animBg="1"/>
      <p:bldP spid="5"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1280592" y="1196752"/>
            <a:ext cx="7050783" cy="1440160"/>
          </a:xfrm>
          <a:solidFill>
            <a:srgbClr val="3366FF"/>
          </a:solidFill>
          <a:ln w="38100" cmpd="sng">
            <a:noFill/>
          </a:ln>
        </p:spPr>
        <p:txBody>
          <a:bodyPr/>
          <a:lstStyle/>
          <a:p>
            <a:pPr marL="0" indent="0" algn="just">
              <a:buNone/>
            </a:pPr>
            <a:r>
              <a:rPr lang="en-US" altLang="ja-JP" sz="3600" dirty="0" smtClean="0">
                <a:solidFill>
                  <a:srgbClr val="FFFFFF"/>
                </a:solidFill>
              </a:rPr>
              <a:t>(1) </a:t>
            </a:r>
            <a:r>
              <a:rPr lang="en-US" altLang="ja-JP" sz="3600" b="1" dirty="0" smtClean="0">
                <a:solidFill>
                  <a:srgbClr val="FFFFFF"/>
                </a:solidFill>
              </a:rPr>
              <a:t>Not real</a:t>
            </a:r>
            <a:r>
              <a:rPr lang="en-US" altLang="ja-JP" sz="3600" b="1" dirty="0">
                <a:solidFill>
                  <a:srgbClr val="FFFFFF"/>
                </a:solidFill>
              </a:rPr>
              <a:t>-</a:t>
            </a:r>
            <a:r>
              <a:rPr lang="en-US" altLang="ja-JP" sz="3600" b="1" dirty="0" smtClean="0">
                <a:solidFill>
                  <a:srgbClr val="FFFFFF"/>
                </a:solidFill>
              </a:rPr>
              <a:t>time determination</a:t>
            </a:r>
          </a:p>
          <a:p>
            <a:pPr marL="0" indent="0" algn="just">
              <a:buNone/>
            </a:pPr>
            <a:r>
              <a:rPr lang="en-US" altLang="ja-JP" sz="3600" dirty="0" smtClean="0">
                <a:solidFill>
                  <a:srgbClr val="FFFFFF"/>
                </a:solidFill>
              </a:rPr>
              <a:t>(2)</a:t>
            </a:r>
            <a:r>
              <a:rPr lang="en-US" altLang="ja-JP" sz="3600" b="1" dirty="0" smtClean="0">
                <a:solidFill>
                  <a:srgbClr val="FFFFFF"/>
                </a:solidFill>
              </a:rPr>
              <a:t> Limitation for tuning range</a:t>
            </a:r>
            <a:endParaRPr lang="en-US" altLang="ja-JP" sz="3600" dirty="0">
              <a:solidFill>
                <a:srgbClr val="FFFFFF"/>
              </a:solidFill>
            </a:endParaRPr>
          </a:p>
        </p:txBody>
      </p:sp>
      <p:sp>
        <p:nvSpPr>
          <p:cNvPr id="2" name="テキスト ボックス 1"/>
          <p:cNvSpPr txBox="1"/>
          <p:nvPr/>
        </p:nvSpPr>
        <p:spPr>
          <a:xfrm>
            <a:off x="48984" y="404665"/>
            <a:ext cx="10016584" cy="677108"/>
          </a:xfrm>
          <a:prstGeom prst="rect">
            <a:avLst/>
          </a:prstGeom>
          <a:noFill/>
        </p:spPr>
        <p:txBody>
          <a:bodyPr wrap="none" rtlCol="0">
            <a:spAutoFit/>
          </a:bodyPr>
          <a:lstStyle/>
          <a:p>
            <a:pPr algn="just"/>
            <a:r>
              <a:rPr kumimoji="1" lang="en-US" altLang="ja-JP" sz="3800" dirty="0" smtClean="0">
                <a:solidFill>
                  <a:srgbClr val="3366FF"/>
                </a:solidFill>
              </a:rPr>
              <a:t>Problems of previous studies for practical use</a:t>
            </a:r>
            <a:endParaRPr kumimoji="1" lang="ja-JP" altLang="en-US" sz="3800" dirty="0">
              <a:solidFill>
                <a:srgbClr val="3366FF"/>
              </a:solidFill>
            </a:endParaRPr>
          </a:p>
        </p:txBody>
      </p:sp>
      <p:sp>
        <p:nvSpPr>
          <p:cNvPr id="7" name="コンテンツ プレースホルダー 2"/>
          <p:cNvSpPr txBox="1">
            <a:spLocks/>
          </p:cNvSpPr>
          <p:nvPr/>
        </p:nvSpPr>
        <p:spPr bwMode="auto">
          <a:xfrm>
            <a:off x="350489" y="4032448"/>
            <a:ext cx="9205023" cy="2708920"/>
          </a:xfrm>
          <a:prstGeom prst="rect">
            <a:avLst/>
          </a:prstGeom>
          <a:solidFill>
            <a:srgbClr val="FFFF00"/>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514350" indent="-514350" algn="just">
              <a:buFontTx/>
              <a:buAutoNum type="arabicParenBoth"/>
            </a:pPr>
            <a:r>
              <a:rPr lang="en-US" altLang="ja-JP" sz="3200" dirty="0"/>
              <a:t> </a:t>
            </a:r>
            <a:r>
              <a:rPr lang="en-US" altLang="ja-JP" sz="3200" b="1" dirty="0" smtClean="0">
                <a:solidFill>
                  <a:srgbClr val="FF0000"/>
                </a:solidFill>
              </a:rPr>
              <a:t>Real-time determination </a:t>
            </a:r>
            <a:r>
              <a:rPr lang="en-US" altLang="ja-JP" sz="3200" dirty="0" smtClean="0"/>
              <a:t>of CW-THz wave using dual PC-THz combs</a:t>
            </a:r>
          </a:p>
          <a:p>
            <a:pPr marL="514350" indent="-514350" algn="just">
              <a:buFontTx/>
              <a:buAutoNum type="arabicParenBoth"/>
            </a:pPr>
            <a:r>
              <a:rPr lang="en-US" altLang="ja-JP" sz="3200" dirty="0" smtClean="0"/>
              <a:t> </a:t>
            </a:r>
            <a:r>
              <a:rPr lang="en-US" altLang="ja-JP" sz="3200" b="1" dirty="0">
                <a:solidFill>
                  <a:srgbClr val="FF0000"/>
                </a:solidFill>
              </a:rPr>
              <a:t>Real-time </a:t>
            </a:r>
            <a:r>
              <a:rPr lang="en-US" altLang="ja-JP" sz="3200" b="1" dirty="0" smtClean="0">
                <a:solidFill>
                  <a:srgbClr val="FF0000"/>
                </a:solidFill>
              </a:rPr>
              <a:t>monitoring </a:t>
            </a:r>
            <a:r>
              <a:rPr lang="en-US" altLang="ja-JP" sz="3200" dirty="0"/>
              <a:t>of </a:t>
            </a:r>
            <a:r>
              <a:rPr lang="en-US" altLang="ja-JP" sz="3200" dirty="0" smtClean="0"/>
              <a:t>CW</a:t>
            </a:r>
            <a:r>
              <a:rPr lang="en-US" altLang="ja-JP" sz="3200" dirty="0"/>
              <a:t>-THz </a:t>
            </a:r>
            <a:r>
              <a:rPr lang="en-US" altLang="ja-JP" sz="3200" dirty="0" smtClean="0"/>
              <a:t>wave sweeping over frequency interval of PC-THz comb</a:t>
            </a:r>
            <a:endParaRPr lang="en-US" altLang="ja-JP" sz="3200" dirty="0"/>
          </a:p>
        </p:txBody>
      </p:sp>
      <p:sp>
        <p:nvSpPr>
          <p:cNvPr id="8" name="テキスト ボックス 7"/>
          <p:cNvSpPr txBox="1"/>
          <p:nvPr/>
        </p:nvSpPr>
        <p:spPr>
          <a:xfrm>
            <a:off x="331568" y="3284984"/>
            <a:ext cx="2893240" cy="707886"/>
          </a:xfrm>
          <a:prstGeom prst="rect">
            <a:avLst/>
          </a:prstGeom>
          <a:solidFill>
            <a:srgbClr val="000090"/>
          </a:solidFill>
        </p:spPr>
        <p:txBody>
          <a:bodyPr wrap="none" rtlCol="0">
            <a:spAutoFit/>
          </a:bodyPr>
          <a:lstStyle/>
          <a:p>
            <a:pPr algn="just"/>
            <a:r>
              <a:rPr kumimoji="1" lang="en-US" altLang="ja-JP" sz="4000" dirty="0" smtClean="0">
                <a:solidFill>
                  <a:srgbClr val="FFFF00"/>
                </a:solidFill>
              </a:rPr>
              <a:t>Present talk</a:t>
            </a:r>
            <a:endParaRPr kumimoji="1" lang="ja-JP" altLang="en-US" sz="4000" dirty="0">
              <a:solidFill>
                <a:srgbClr val="FFFF00"/>
              </a:solidFill>
            </a:endParaRPr>
          </a:p>
        </p:txBody>
      </p:sp>
      <p:sp>
        <p:nvSpPr>
          <p:cNvPr id="9" name="下矢印 8"/>
          <p:cNvSpPr/>
          <p:nvPr/>
        </p:nvSpPr>
        <p:spPr bwMode="auto">
          <a:xfrm>
            <a:off x="4160912" y="2852936"/>
            <a:ext cx="1115524" cy="93610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544092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4472" y="1988840"/>
            <a:ext cx="9555511" cy="2308324"/>
          </a:xfrm>
          <a:prstGeom prst="rect">
            <a:avLst/>
          </a:prstGeom>
        </p:spPr>
        <p:txBody>
          <a:bodyPr wrap="square">
            <a:spAutoFit/>
          </a:bodyPr>
          <a:lstStyle/>
          <a:p>
            <a:pPr algn="just"/>
            <a:r>
              <a:rPr lang="en-US" altLang="ja-JP" sz="4800" dirty="0" smtClean="0"/>
              <a:t>(1) </a:t>
            </a:r>
            <a:r>
              <a:rPr lang="en-US" altLang="ja-JP" sz="4800" dirty="0"/>
              <a:t>Real-time determination of fixed CW-THz wave using dual PC-THz combs</a:t>
            </a:r>
          </a:p>
        </p:txBody>
      </p:sp>
    </p:spTree>
    <p:extLst>
      <p:ext uri="{BB962C8B-B14F-4D97-AF65-F5344CB8AC3E}">
        <p14:creationId xmlns:p14="http://schemas.microsoft.com/office/powerpoint/2010/main" val="386516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280591" y="5517232"/>
            <a:ext cx="7128793" cy="1268361"/>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graphicFrame>
        <p:nvGraphicFramePr>
          <p:cNvPr id="8199" name="Object 2"/>
          <p:cNvGraphicFramePr>
            <a:graphicFrameLocks noChangeAspect="1"/>
          </p:cNvGraphicFramePr>
          <p:nvPr>
            <p:extLst>
              <p:ext uri="{D42A27DB-BD31-4B8C-83A1-F6EECF244321}">
                <p14:modId xmlns:p14="http://schemas.microsoft.com/office/powerpoint/2010/main" val="517325932"/>
              </p:ext>
            </p:extLst>
          </p:nvPr>
        </p:nvGraphicFramePr>
        <p:xfrm>
          <a:off x="7040364" y="2805872"/>
          <a:ext cx="2665164" cy="1199192"/>
        </p:xfrm>
        <a:graphic>
          <a:graphicData uri="http://schemas.openxmlformats.org/presentationml/2006/ole">
            <mc:AlternateContent xmlns:mc="http://schemas.openxmlformats.org/markup-compatibility/2006">
              <mc:Choice xmlns:v="urn:schemas-microsoft-com:vml" Requires="v">
                <p:oleObj spid="_x0000_s4476" name="数式" r:id="rId4" imgW="990600" imgH="482600" progId="Equation.3">
                  <p:embed/>
                </p:oleObj>
              </mc:Choice>
              <mc:Fallback>
                <p:oleObj name="数式" r:id="rId4" imgW="990600" imgH="482600" progId="Equation.3">
                  <p:embed/>
                  <p:pic>
                    <p:nvPicPr>
                      <p:cNvPr id="0" name=""/>
                      <p:cNvPicPr>
                        <a:picLocks noChangeAspect="1" noChangeArrowheads="1"/>
                      </p:cNvPicPr>
                      <p:nvPr/>
                    </p:nvPicPr>
                    <p:blipFill>
                      <a:blip r:embed="rId5"/>
                      <a:srcRect/>
                      <a:stretch>
                        <a:fillRect/>
                      </a:stretch>
                    </p:blipFill>
                    <p:spPr bwMode="auto">
                      <a:xfrm>
                        <a:off x="7040364" y="2805872"/>
                        <a:ext cx="2665164" cy="1199192"/>
                      </a:xfrm>
                      <a:prstGeom prst="rect">
                        <a:avLst/>
                      </a:prstGeom>
                      <a:solidFill>
                        <a:srgbClr val="66FFFF"/>
                      </a:solidFill>
                      <a:ln>
                        <a:noFill/>
                      </a:ln>
                      <a:extLst/>
                    </p:spPr>
                  </p:pic>
                </p:oleObj>
              </mc:Fallback>
            </mc:AlternateContent>
          </a:graphicData>
        </a:graphic>
      </p:graphicFrame>
      <p:graphicFrame>
        <p:nvGraphicFramePr>
          <p:cNvPr id="8200" name="Object 3"/>
          <p:cNvGraphicFramePr>
            <a:graphicFrameLocks noChangeAspect="1"/>
          </p:cNvGraphicFramePr>
          <p:nvPr>
            <p:extLst>
              <p:ext uri="{D42A27DB-BD31-4B8C-83A1-F6EECF244321}">
                <p14:modId xmlns:p14="http://schemas.microsoft.com/office/powerpoint/2010/main" val="4023717460"/>
              </p:ext>
            </p:extLst>
          </p:nvPr>
        </p:nvGraphicFramePr>
        <p:xfrm>
          <a:off x="1508968" y="5615577"/>
          <a:ext cx="6756400" cy="1092200"/>
        </p:xfrm>
        <a:graphic>
          <a:graphicData uri="http://schemas.openxmlformats.org/presentationml/2006/ole">
            <mc:AlternateContent xmlns:mc="http://schemas.openxmlformats.org/markup-compatibility/2006">
              <mc:Choice xmlns:v="urn:schemas-microsoft-com:vml" Requires="v">
                <p:oleObj spid="_x0000_s4477" name="数式" r:id="rId6" imgW="3378200" imgH="546100" progId="Equation.3">
                  <p:embed/>
                </p:oleObj>
              </mc:Choice>
              <mc:Fallback>
                <p:oleObj name="数式" r:id="rId6" imgW="3378200" imgH="546100" progId="Equation.3">
                  <p:embed/>
                  <p:pic>
                    <p:nvPicPr>
                      <p:cNvPr id="0" name=""/>
                      <p:cNvPicPr>
                        <a:picLocks noChangeAspect="1" noChangeArrowheads="1"/>
                      </p:cNvPicPr>
                      <p:nvPr/>
                    </p:nvPicPr>
                    <p:blipFill>
                      <a:blip r:embed="rId7"/>
                      <a:srcRect/>
                      <a:stretch>
                        <a:fillRect/>
                      </a:stretch>
                    </p:blipFill>
                    <p:spPr bwMode="auto">
                      <a:xfrm>
                        <a:off x="1508968" y="5615577"/>
                        <a:ext cx="6756400" cy="1092200"/>
                      </a:xfrm>
                      <a:prstGeom prst="rect">
                        <a:avLst/>
                      </a:prstGeom>
                      <a:noFill/>
                      <a:ln>
                        <a:noFill/>
                      </a:ln>
                      <a:extLst/>
                    </p:spPr>
                  </p:pic>
                </p:oleObj>
              </mc:Fallback>
            </mc:AlternateContent>
          </a:graphicData>
        </a:graphic>
      </p:graphicFrame>
      <p:sp>
        <p:nvSpPr>
          <p:cNvPr id="14" name="Rectangle 3"/>
          <p:cNvSpPr txBox="1">
            <a:spLocks noChangeArrowheads="1"/>
          </p:cNvSpPr>
          <p:nvPr/>
        </p:nvSpPr>
        <p:spPr bwMode="auto">
          <a:xfrm>
            <a:off x="0" y="548681"/>
            <a:ext cx="9906000" cy="415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4800" kern="0" spc="-150" dirty="0" smtClean="0">
                <a:solidFill>
                  <a:srgbClr val="172185"/>
                </a:solidFill>
                <a:latin typeface="Arial" charset="0"/>
                <a:ea typeface="ＭＳ ゴシック" pitchFamily="1" charset="-128"/>
              </a:rPr>
              <a:t>Use of dual PC-THz combs</a:t>
            </a:r>
            <a:endParaRPr lang="en-US" altLang="ja-JP" sz="4800" kern="0" spc="-150" dirty="0" smtClean="0">
              <a:latin typeface="Arial" charset="0"/>
            </a:endParaRPr>
          </a:p>
        </p:txBody>
      </p:sp>
      <p:pic>
        <p:nvPicPr>
          <p:cNvPr id="5" name="図 4" descr="principle2-2.tif"/>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08" y="1084328"/>
            <a:ext cx="5882504" cy="4360896"/>
          </a:xfrm>
          <a:prstGeom prst="rect">
            <a:avLst/>
          </a:prstGeom>
        </p:spPr>
      </p:pic>
      <p:grpSp>
        <p:nvGrpSpPr>
          <p:cNvPr id="4" name="グループ化 3"/>
          <p:cNvGrpSpPr/>
          <p:nvPr/>
        </p:nvGrpSpPr>
        <p:grpSpPr>
          <a:xfrm>
            <a:off x="5673083" y="2276872"/>
            <a:ext cx="1368151" cy="2382075"/>
            <a:chOff x="5051830" y="2217055"/>
            <a:chExt cx="1401500" cy="2382075"/>
          </a:xfrm>
        </p:grpSpPr>
        <p:sp>
          <p:nvSpPr>
            <p:cNvPr id="2" name="正方形/長方形 1"/>
            <p:cNvSpPr/>
            <p:nvPr/>
          </p:nvSpPr>
          <p:spPr bwMode="auto">
            <a:xfrm>
              <a:off x="5051831" y="2217055"/>
              <a:ext cx="504056"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5051830" y="4275094"/>
              <a:ext cx="580751" cy="3240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bwMode="auto">
            <a:xfrm>
              <a:off x="5574816" y="2217055"/>
              <a:ext cx="288032" cy="23809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下矢印 2"/>
            <p:cNvSpPr/>
            <p:nvPr/>
          </p:nvSpPr>
          <p:spPr bwMode="auto">
            <a:xfrm rot="16200000">
              <a:off x="5761356" y="3018680"/>
              <a:ext cx="720080" cy="66386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grpSp>
        <p:nvGrpSpPr>
          <p:cNvPr id="28" name="図形グループ 27"/>
          <p:cNvGrpSpPr/>
          <p:nvPr/>
        </p:nvGrpSpPr>
        <p:grpSpPr>
          <a:xfrm>
            <a:off x="6393160" y="1412776"/>
            <a:ext cx="3600400" cy="4041739"/>
            <a:chOff x="6393160" y="1412776"/>
            <a:chExt cx="3600400" cy="4041739"/>
          </a:xfrm>
        </p:grpSpPr>
        <p:sp>
          <p:nvSpPr>
            <p:cNvPr id="15" name="角丸四角形 14"/>
            <p:cNvSpPr/>
            <p:nvPr/>
          </p:nvSpPr>
          <p:spPr bwMode="auto">
            <a:xfrm>
              <a:off x="6897216" y="2564904"/>
              <a:ext cx="2880320" cy="1656184"/>
            </a:xfrm>
            <a:prstGeom prst="roundRect">
              <a:avLst>
                <a:gd name="adj" fmla="val 8855"/>
              </a:avLst>
            </a:prstGeom>
            <a:noFill/>
            <a:ln w="762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テキスト ボックス 15"/>
            <p:cNvSpPr txBox="1"/>
            <p:nvPr/>
          </p:nvSpPr>
          <p:spPr>
            <a:xfrm>
              <a:off x="6897216" y="1412776"/>
              <a:ext cx="2952328" cy="1077218"/>
            </a:xfrm>
            <a:prstGeom prst="rect">
              <a:avLst/>
            </a:prstGeom>
            <a:noFill/>
          </p:spPr>
          <p:txBody>
            <a:bodyPr wrap="square" rtlCol="0">
              <a:spAutoFit/>
            </a:bodyPr>
            <a:lstStyle/>
            <a:p>
              <a:pPr algn="ctr"/>
              <a:r>
                <a:rPr kumimoji="1" lang="en-US" altLang="ja-JP" sz="3200" b="1" dirty="0" smtClean="0">
                  <a:solidFill>
                    <a:srgbClr val="FF0000"/>
                  </a:solidFill>
                </a:rPr>
                <a:t>Real-time</a:t>
              </a:r>
            </a:p>
            <a:p>
              <a:pPr algn="ctr"/>
              <a:r>
                <a:rPr lang="en-US" altLang="ja-JP" sz="3200" b="1" dirty="0" smtClean="0">
                  <a:solidFill>
                    <a:srgbClr val="FF0000"/>
                  </a:solidFill>
                </a:rPr>
                <a:t>determination</a:t>
              </a:r>
              <a:endParaRPr kumimoji="1" lang="ja-JP" altLang="en-US" sz="3200" b="1" dirty="0">
                <a:solidFill>
                  <a:srgbClr val="FF0000"/>
                </a:solidFill>
              </a:endParaRPr>
            </a:p>
          </p:txBody>
        </p:sp>
        <p:sp>
          <p:nvSpPr>
            <p:cNvPr id="17" name="テキスト ボックス 16"/>
            <p:cNvSpPr txBox="1"/>
            <p:nvPr/>
          </p:nvSpPr>
          <p:spPr>
            <a:xfrm>
              <a:off x="6393160" y="4254187"/>
              <a:ext cx="3600400" cy="1200328"/>
            </a:xfrm>
            <a:prstGeom prst="rect">
              <a:avLst/>
            </a:prstGeom>
            <a:noFill/>
          </p:spPr>
          <p:txBody>
            <a:bodyPr wrap="square" rtlCol="0">
              <a:spAutoFit/>
            </a:bodyPr>
            <a:lstStyle/>
            <a:p>
              <a:r>
                <a:rPr kumimoji="1" lang="en-US" altLang="ja-JP" sz="2400" b="1" dirty="0" smtClean="0">
                  <a:solidFill>
                    <a:srgbClr val="FF0000"/>
                  </a:solidFill>
                </a:rPr>
                <a:t>f</a:t>
              </a:r>
              <a:r>
                <a:rPr kumimoji="1" lang="en-US" altLang="ja-JP" sz="2400" b="1" baseline="-25000" dirty="0" smtClean="0">
                  <a:solidFill>
                    <a:srgbClr val="FF0000"/>
                  </a:solidFill>
                </a:rPr>
                <a:t>rep1</a:t>
              </a:r>
              <a:r>
                <a:rPr kumimoji="1" lang="en-US" altLang="ja-JP" sz="2400" b="1" dirty="0" smtClean="0">
                  <a:solidFill>
                    <a:srgbClr val="FF0000"/>
                  </a:solidFill>
                </a:rPr>
                <a:t>, f</a:t>
              </a:r>
              <a:r>
                <a:rPr kumimoji="1" lang="en-US" altLang="ja-JP" sz="2400" b="1" baseline="-25000" dirty="0" smtClean="0">
                  <a:solidFill>
                    <a:srgbClr val="FF0000"/>
                  </a:solidFill>
                </a:rPr>
                <a:t>rep2</a:t>
              </a:r>
              <a:r>
                <a:rPr kumimoji="1" lang="en-US" altLang="ja-JP" sz="2400" b="1" dirty="0" smtClean="0">
                  <a:solidFill>
                    <a:srgbClr val="FF0000"/>
                  </a:solidFill>
                </a:rPr>
                <a:t>: fixed at</a:t>
              </a:r>
            </a:p>
            <a:p>
              <a:r>
                <a:rPr lang="en-US" altLang="ja-JP" sz="2400" b="1" dirty="0">
                  <a:solidFill>
                    <a:srgbClr val="FF0000"/>
                  </a:solidFill>
                </a:rPr>
                <a:t>	</a:t>
              </a:r>
              <a:r>
                <a:rPr lang="en-US" altLang="ja-JP" sz="2400" b="1" dirty="0" smtClean="0">
                  <a:solidFill>
                    <a:srgbClr val="FF0000"/>
                  </a:solidFill>
                </a:rPr>
                <a:t>      </a:t>
              </a:r>
              <a:r>
                <a:rPr kumimoji="1" lang="en-US" altLang="ja-JP" sz="2400" b="1" dirty="0" smtClean="0">
                  <a:solidFill>
                    <a:srgbClr val="FF0000"/>
                  </a:solidFill>
                </a:rPr>
                <a:t>known values</a:t>
              </a:r>
            </a:p>
            <a:p>
              <a:r>
                <a:rPr lang="en-US" altLang="ja-JP" sz="2400" b="1" dirty="0" smtClean="0">
                  <a:solidFill>
                    <a:srgbClr val="FF0000"/>
                  </a:solidFill>
                </a:rPr>
                <a:t>f</a:t>
              </a:r>
              <a:r>
                <a:rPr lang="en-US" altLang="ja-JP" sz="2400" b="1" baseline="-25000" dirty="0" smtClean="0">
                  <a:solidFill>
                    <a:srgbClr val="FF0000"/>
                  </a:solidFill>
                </a:rPr>
                <a:t>b1</a:t>
              </a:r>
              <a:r>
                <a:rPr lang="en-US" altLang="ja-JP" sz="2400" b="1" dirty="0">
                  <a:solidFill>
                    <a:srgbClr val="FF0000"/>
                  </a:solidFill>
                </a:rPr>
                <a:t>, </a:t>
              </a:r>
              <a:r>
                <a:rPr lang="en-US" altLang="ja-JP" sz="2400" b="1" dirty="0" smtClean="0">
                  <a:solidFill>
                    <a:srgbClr val="FF0000"/>
                  </a:solidFill>
                </a:rPr>
                <a:t>f</a:t>
              </a:r>
              <a:r>
                <a:rPr lang="en-US" altLang="ja-JP" sz="2400" b="1" baseline="-25000" dirty="0" smtClean="0">
                  <a:solidFill>
                    <a:srgbClr val="FF0000"/>
                  </a:solidFill>
                </a:rPr>
                <a:t>b2</a:t>
              </a:r>
              <a:r>
                <a:rPr lang="en-US" altLang="ja-JP" sz="2400" b="1" dirty="0">
                  <a:solidFill>
                    <a:srgbClr val="FF0000"/>
                  </a:solidFill>
                </a:rPr>
                <a:t>: </a:t>
              </a:r>
              <a:r>
                <a:rPr lang="en-US" altLang="ja-JP" sz="2400" b="1" dirty="0" smtClean="0">
                  <a:solidFill>
                    <a:srgbClr val="FF0000"/>
                  </a:solidFill>
                </a:rPr>
                <a:t>measured</a:t>
              </a:r>
              <a:endParaRPr lang="en-US" altLang="ja-JP" sz="2400" b="1" dirty="0">
                <a:solidFill>
                  <a:srgbClr val="FF0000"/>
                </a:solidFill>
              </a:endParaRPr>
            </a:p>
          </p:txBody>
        </p:sp>
      </p:grpSp>
      <p:grpSp>
        <p:nvGrpSpPr>
          <p:cNvPr id="11" name="図形グループ 10"/>
          <p:cNvGrpSpPr/>
          <p:nvPr/>
        </p:nvGrpSpPr>
        <p:grpSpPr>
          <a:xfrm>
            <a:off x="1928664" y="1196752"/>
            <a:ext cx="3096344" cy="3456384"/>
            <a:chOff x="1928664" y="1196752"/>
            <a:chExt cx="3096344" cy="3456384"/>
          </a:xfrm>
        </p:grpSpPr>
        <p:sp>
          <p:nvSpPr>
            <p:cNvPr id="7" name="テキスト ボックス 6"/>
            <p:cNvSpPr txBox="1"/>
            <p:nvPr/>
          </p:nvSpPr>
          <p:spPr>
            <a:xfrm>
              <a:off x="3944888" y="1196752"/>
              <a:ext cx="734431" cy="369332"/>
            </a:xfrm>
            <a:prstGeom prst="rect">
              <a:avLst/>
            </a:prstGeom>
            <a:solidFill>
              <a:srgbClr val="CCFFCC"/>
            </a:solidFill>
            <a:ln w="38100" cmpd="sng">
              <a:solidFill>
                <a:srgbClr val="8000FF"/>
              </a:solidFill>
            </a:ln>
          </p:spPr>
          <p:txBody>
            <a:bodyPr wrap="none" rtlCol="0">
              <a:spAutoFit/>
            </a:bodyPr>
            <a:lstStyle/>
            <a:p>
              <a:pPr algn="ctr"/>
              <a:r>
                <a:rPr kumimoji="1" lang="en-US" altLang="ja-JP" i="1" dirty="0" smtClean="0">
                  <a:solidFill>
                    <a:srgbClr val="800000"/>
                  </a:solidFill>
                </a:rPr>
                <a:t>fixed</a:t>
              </a:r>
              <a:endParaRPr kumimoji="1" lang="ja-JP" altLang="en-US" i="1" dirty="0">
                <a:solidFill>
                  <a:srgbClr val="800000"/>
                </a:solidFill>
              </a:endParaRPr>
            </a:p>
          </p:txBody>
        </p:sp>
        <p:sp>
          <p:nvSpPr>
            <p:cNvPr id="20" name="テキスト ボックス 19"/>
            <p:cNvSpPr txBox="1"/>
            <p:nvPr/>
          </p:nvSpPr>
          <p:spPr>
            <a:xfrm>
              <a:off x="2130337" y="1196752"/>
              <a:ext cx="734431" cy="369332"/>
            </a:xfrm>
            <a:prstGeom prst="rect">
              <a:avLst/>
            </a:prstGeom>
            <a:solidFill>
              <a:srgbClr val="CCFFCC"/>
            </a:solidFill>
            <a:ln w="38100" cmpd="sng">
              <a:solidFill>
                <a:srgbClr val="8000FF"/>
              </a:solidFill>
            </a:ln>
          </p:spPr>
          <p:txBody>
            <a:bodyPr wrap="none" rtlCol="0">
              <a:spAutoFit/>
            </a:bodyPr>
            <a:lstStyle/>
            <a:p>
              <a:pPr algn="ctr"/>
              <a:r>
                <a:rPr kumimoji="1" lang="en-US" altLang="ja-JP" i="1" dirty="0" smtClean="0">
                  <a:solidFill>
                    <a:srgbClr val="800000"/>
                  </a:solidFill>
                </a:rPr>
                <a:t>fixed</a:t>
              </a:r>
              <a:endParaRPr kumimoji="1" lang="ja-JP" altLang="en-US" i="1" dirty="0">
                <a:solidFill>
                  <a:srgbClr val="800000"/>
                </a:solidFill>
              </a:endParaRPr>
            </a:p>
          </p:txBody>
        </p:sp>
        <p:sp>
          <p:nvSpPr>
            <p:cNvPr id="21" name="テキスト ボックス 20"/>
            <p:cNvSpPr txBox="1"/>
            <p:nvPr/>
          </p:nvSpPr>
          <p:spPr>
            <a:xfrm>
              <a:off x="4290577" y="3861048"/>
              <a:ext cx="734431" cy="369332"/>
            </a:xfrm>
            <a:prstGeom prst="rect">
              <a:avLst/>
            </a:prstGeom>
            <a:solidFill>
              <a:srgbClr val="CCFFCC"/>
            </a:solidFill>
            <a:ln w="38100" cmpd="sng">
              <a:solidFill>
                <a:srgbClr val="8000FF"/>
              </a:solidFill>
            </a:ln>
          </p:spPr>
          <p:txBody>
            <a:bodyPr wrap="none" rtlCol="0">
              <a:spAutoFit/>
            </a:bodyPr>
            <a:lstStyle/>
            <a:p>
              <a:pPr algn="ctr"/>
              <a:r>
                <a:rPr kumimoji="1" lang="en-US" altLang="ja-JP" i="1" dirty="0" smtClean="0">
                  <a:solidFill>
                    <a:srgbClr val="800000"/>
                  </a:solidFill>
                </a:rPr>
                <a:t>fixed</a:t>
              </a:r>
              <a:endParaRPr kumimoji="1" lang="ja-JP" altLang="en-US" i="1" dirty="0">
                <a:solidFill>
                  <a:srgbClr val="800000"/>
                </a:solidFill>
              </a:endParaRPr>
            </a:p>
          </p:txBody>
        </p:sp>
        <p:sp>
          <p:nvSpPr>
            <p:cNvPr id="22" name="テキスト ボックス 21"/>
            <p:cNvSpPr txBox="1"/>
            <p:nvPr/>
          </p:nvSpPr>
          <p:spPr>
            <a:xfrm>
              <a:off x="1928664" y="4283804"/>
              <a:ext cx="734431" cy="369332"/>
            </a:xfrm>
            <a:prstGeom prst="rect">
              <a:avLst/>
            </a:prstGeom>
            <a:solidFill>
              <a:srgbClr val="CCFFCC"/>
            </a:solidFill>
            <a:ln w="38100" cmpd="sng">
              <a:solidFill>
                <a:srgbClr val="8000FF"/>
              </a:solidFill>
            </a:ln>
          </p:spPr>
          <p:txBody>
            <a:bodyPr wrap="none" rtlCol="0">
              <a:spAutoFit/>
            </a:bodyPr>
            <a:lstStyle/>
            <a:p>
              <a:pPr algn="ctr"/>
              <a:r>
                <a:rPr kumimoji="1" lang="en-US" altLang="ja-JP" i="1" dirty="0" smtClean="0">
                  <a:solidFill>
                    <a:srgbClr val="800000"/>
                  </a:solidFill>
                </a:rPr>
                <a:t>fixed</a:t>
              </a:r>
              <a:endParaRPr kumimoji="1" lang="ja-JP" altLang="en-US" i="1" dirty="0">
                <a:solidFill>
                  <a:srgbClr val="800000"/>
                </a:solidFill>
              </a:endParaRPr>
            </a:p>
          </p:txBody>
        </p:sp>
      </p:grpSp>
      <p:grpSp>
        <p:nvGrpSpPr>
          <p:cNvPr id="10" name="図形グループ 9"/>
          <p:cNvGrpSpPr/>
          <p:nvPr/>
        </p:nvGrpSpPr>
        <p:grpSpPr>
          <a:xfrm>
            <a:off x="128464" y="2132856"/>
            <a:ext cx="3096344" cy="2520280"/>
            <a:chOff x="128464" y="2132856"/>
            <a:chExt cx="3096344" cy="2520280"/>
          </a:xfrm>
        </p:grpSpPr>
        <p:sp>
          <p:nvSpPr>
            <p:cNvPr id="23" name="円/楕円 22"/>
            <p:cNvSpPr/>
            <p:nvPr/>
          </p:nvSpPr>
          <p:spPr bwMode="auto">
            <a:xfrm>
              <a:off x="2576736" y="2132856"/>
              <a:ext cx="504056" cy="36004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4" name="円/楕円 23"/>
            <p:cNvSpPr/>
            <p:nvPr/>
          </p:nvSpPr>
          <p:spPr bwMode="auto">
            <a:xfrm>
              <a:off x="2720752" y="4293096"/>
              <a:ext cx="504056" cy="36004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5" name="テキスト ボックス 24"/>
            <p:cNvSpPr txBox="1"/>
            <p:nvPr/>
          </p:nvSpPr>
          <p:spPr>
            <a:xfrm>
              <a:off x="128464" y="3068960"/>
              <a:ext cx="1382109" cy="461665"/>
            </a:xfrm>
            <a:prstGeom prst="rect">
              <a:avLst/>
            </a:prstGeom>
            <a:solidFill>
              <a:srgbClr val="FFFF00"/>
            </a:solidFill>
            <a:ln w="38100" cmpd="sng">
              <a:solidFill>
                <a:srgbClr val="FF0000"/>
              </a:solidFill>
            </a:ln>
          </p:spPr>
          <p:txBody>
            <a:bodyPr wrap="none" rtlCol="0">
              <a:spAutoFit/>
            </a:bodyPr>
            <a:lstStyle/>
            <a:p>
              <a:pPr algn="ctr"/>
              <a:r>
                <a:rPr kumimoji="1" lang="en-US" altLang="ja-JP" sz="2400" dirty="0" smtClean="0">
                  <a:solidFill>
                    <a:srgbClr val="FF0000"/>
                  </a:solidFill>
                </a:rPr>
                <a:t>Measure</a:t>
              </a:r>
              <a:endParaRPr kumimoji="1" lang="ja-JP" altLang="en-US" sz="2400" dirty="0">
                <a:solidFill>
                  <a:srgbClr val="FF0000"/>
                </a:solidFill>
              </a:endParaRPr>
            </a:p>
          </p:txBody>
        </p:sp>
        <p:cxnSp>
          <p:nvCxnSpPr>
            <p:cNvPr id="26" name="直線コネクタ 25"/>
            <p:cNvCxnSpPr>
              <a:endCxn id="25" idx="3"/>
            </p:cNvCxnSpPr>
            <p:nvPr/>
          </p:nvCxnSpPr>
          <p:spPr bwMode="auto">
            <a:xfrm flipH="1">
              <a:off x="1510573" y="2348880"/>
              <a:ext cx="994155" cy="950913"/>
            </a:xfrm>
            <a:prstGeom prst="line">
              <a:avLst/>
            </a:prstGeom>
            <a:noFill/>
            <a:ln w="38100" cap="flat" cmpd="sng" algn="ctr">
              <a:solidFill>
                <a:srgbClr val="FF0000"/>
              </a:solidFill>
              <a:prstDash val="solid"/>
              <a:round/>
              <a:headEnd type="none" w="med" len="med"/>
              <a:tailEnd type="none" w="med" len="med"/>
            </a:ln>
            <a:effectLst/>
          </p:spPr>
        </p:cxnSp>
        <p:cxnSp>
          <p:nvCxnSpPr>
            <p:cNvPr id="27" name="直線コネクタ 26"/>
            <p:cNvCxnSpPr>
              <a:endCxn id="25" idx="3"/>
            </p:cNvCxnSpPr>
            <p:nvPr/>
          </p:nvCxnSpPr>
          <p:spPr bwMode="auto">
            <a:xfrm flipH="1" flipV="1">
              <a:off x="1510573" y="3299793"/>
              <a:ext cx="1211453" cy="1065312"/>
            </a:xfrm>
            <a:prstGeom prst="line">
              <a:avLst/>
            </a:prstGeom>
            <a:no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504379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0532" y="465584"/>
            <a:ext cx="8420100" cy="515144"/>
          </a:xfrm>
        </p:spPr>
        <p:txBody>
          <a:bodyPr/>
          <a:lstStyle/>
          <a:p>
            <a:r>
              <a:rPr lang="en-US" altLang="ja-JP" dirty="0" smtClean="0"/>
              <a:t>Experimental s</a:t>
            </a:r>
            <a:r>
              <a:rPr kumimoji="1" lang="en-US" altLang="ja-JP" dirty="0" smtClean="0"/>
              <a:t>etup</a:t>
            </a:r>
            <a:endParaRPr kumimoji="1" lang="ja-JP" altLang="en-US" dirty="0"/>
          </a:p>
        </p:txBody>
      </p:sp>
      <p:pic>
        <p:nvPicPr>
          <p:cNvPr id="12" name="図 11" descr="fig1_setup3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82" y="1041955"/>
            <a:ext cx="8136000" cy="5799562"/>
          </a:xfrm>
          <a:prstGeom prst="rect">
            <a:avLst/>
          </a:prstGeom>
        </p:spPr>
      </p:pic>
      <p:pic>
        <p:nvPicPr>
          <p:cNvPr id="11" name="図 10" descr="fig1_setup3.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749" y="1041080"/>
            <a:ext cx="8125667" cy="5801313"/>
          </a:xfrm>
          <a:prstGeom prst="rect">
            <a:avLst/>
          </a:prstGeom>
        </p:spPr>
      </p:pic>
    </p:spTree>
    <p:extLst>
      <p:ext uri="{BB962C8B-B14F-4D97-AF65-F5344CB8AC3E}">
        <p14:creationId xmlns:p14="http://schemas.microsoft.com/office/powerpoint/2010/main" val="38710797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13100</TotalTime>
  <Words>2882</Words>
  <Application>Microsoft Macintosh PowerPoint</Application>
  <PresentationFormat>A4 210x297 mm</PresentationFormat>
  <Paragraphs>202</Paragraphs>
  <Slides>26</Slides>
  <Notes>22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テーマ1</vt:lpstr>
      <vt:lpstr>数式</vt:lpstr>
      <vt:lpstr>PowerPoint プレゼンテーション</vt:lpstr>
      <vt:lpstr>Background</vt:lpstr>
      <vt:lpstr>THz spectrum analyzer</vt:lpstr>
      <vt:lpstr>Limit for practical use (1)</vt:lpstr>
      <vt:lpstr>PowerPoint プレゼンテーション</vt:lpstr>
      <vt:lpstr>PowerPoint プレゼンテーション</vt:lpstr>
      <vt:lpstr>PowerPoint プレゼンテーション</vt:lpstr>
      <vt:lpstr>PowerPoint プレゼンテーション</vt:lpstr>
      <vt:lpstr>Experimental setup</vt:lpstr>
      <vt:lpstr>Real-time measurement of frep and fb</vt:lpstr>
      <vt:lpstr>Real-time determination of m and fTHz</vt:lpstr>
      <vt:lpstr>Accuracy of frequency measurement</vt:lpstr>
      <vt:lpstr>PowerPoint プレゼンテーション</vt:lpstr>
      <vt:lpstr>PowerPoint プレゼンテーション</vt:lpstr>
      <vt:lpstr>Experimental setup</vt:lpstr>
      <vt:lpstr>Real-time monitoring of linearly frequency-swept CW-THz wave</vt:lpstr>
      <vt:lpstr>Summary</vt:lpstr>
      <vt:lpstr>PowerPoint プレゼンテーション</vt:lpstr>
      <vt:lpstr>Accuracy of absolute frequency measurement</vt:lpstr>
      <vt:lpstr>Beat signals between CW-THz wave and dual PC-THz comb </vt:lpstr>
      <vt:lpstr>Previous study</vt:lpstr>
      <vt:lpstr>Conventional method</vt:lpstr>
      <vt:lpstr>Tracking Oscillator</vt:lpstr>
      <vt:lpstr>Tracking Oscillator の特性評価</vt:lpstr>
      <vt:lpstr>Optical comb and THz comb</vt:lpstr>
      <vt:lpstr>② Experimental setup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安井 武史</cp:lastModifiedBy>
  <cp:revision>243</cp:revision>
  <cp:lastPrinted>2013-09-05T05:51:53Z</cp:lastPrinted>
  <dcterms:created xsi:type="dcterms:W3CDTF">2013-06-20T03:43:17Z</dcterms:created>
  <dcterms:modified xsi:type="dcterms:W3CDTF">2013-09-05T21:31:27Z</dcterms:modified>
</cp:coreProperties>
</file>