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MOV" ContentType="video/unknown"/>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21" r:id="rId2"/>
    <p:sldId id="282" r:id="rId3"/>
    <p:sldId id="319" r:id="rId4"/>
    <p:sldId id="289" r:id="rId5"/>
    <p:sldId id="325" r:id="rId6"/>
    <p:sldId id="304" r:id="rId7"/>
    <p:sldId id="303" r:id="rId8"/>
    <p:sldId id="305" r:id="rId9"/>
    <p:sldId id="286" r:id="rId10"/>
    <p:sldId id="263" r:id="rId11"/>
    <p:sldId id="324" r:id="rId12"/>
    <p:sldId id="294" r:id="rId13"/>
    <p:sldId id="295" r:id="rId14"/>
    <p:sldId id="265" r:id="rId15"/>
    <p:sldId id="277" r:id="rId16"/>
    <p:sldId id="290" r:id="rId17"/>
    <p:sldId id="323" r:id="rId18"/>
    <p:sldId id="270" r:id="rId19"/>
    <p:sldId id="291" r:id="rId20"/>
    <p:sldId id="292" r:id="rId21"/>
    <p:sldId id="308" r:id="rId22"/>
    <p:sldId id="264" r:id="rId23"/>
    <p:sldId id="297" r:id="rId24"/>
    <p:sldId id="317" r:id="rId25"/>
    <p:sldId id="310" r:id="rId26"/>
    <p:sldId id="311" r:id="rId27"/>
    <p:sldId id="316" r:id="rId28"/>
    <p:sldId id="312" r:id="rId29"/>
    <p:sldId id="314" r:id="rId30"/>
    <p:sldId id="315" r:id="rId31"/>
    <p:sldId id="322" r:id="rId32"/>
  </p:sldIdLst>
  <p:sldSz cx="9144000" cy="6858000" type="screen4x3"/>
  <p:notesSz cx="6797675"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29"/>
    <a:srgbClr val="008000"/>
    <a:srgbClr val="1B06BA"/>
    <a:srgbClr val="CC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4" autoAdjust="0"/>
    <p:restoredTop sz="84743" autoAdjust="0"/>
  </p:normalViewPr>
  <p:slideViewPr>
    <p:cSldViewPr>
      <p:cViewPr>
        <p:scale>
          <a:sx n="60" d="100"/>
          <a:sy n="60" d="100"/>
        </p:scale>
        <p:origin x="-1848" y="-108"/>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6775C01A-4C3E-4AC6-B8D0-B4975369D9A7}" type="datetimeFigureOut">
              <a:rPr kumimoji="1" lang="ja-JP" altLang="en-US" smtClean="0"/>
              <a:t>2014/4/27</a:t>
            </a:fld>
            <a:endParaRPr kumimoji="1" lang="ja-JP" altLang="en-US"/>
          </a:p>
        </p:txBody>
      </p:sp>
      <p:sp>
        <p:nvSpPr>
          <p:cNvPr id="4" name="スライド イメージ プレースホルダー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40D39702-0B99-4043-A464-4D00F8E45317}" type="slidenum">
              <a:rPr kumimoji="1" lang="ja-JP" altLang="en-US" smtClean="0"/>
              <a:t>‹#›</a:t>
            </a:fld>
            <a:endParaRPr kumimoji="1" lang="ja-JP" altLang="en-US"/>
          </a:p>
        </p:txBody>
      </p:sp>
    </p:spTree>
    <p:extLst>
      <p:ext uri="{BB962C8B-B14F-4D97-AF65-F5344CB8AC3E}">
        <p14:creationId xmlns:p14="http://schemas.microsoft.com/office/powerpoint/2010/main" val="31022512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D757D5AA-F332-443F-9AEB-C70FF72CC8B0}" type="slidenum">
              <a:rPr lang="en-US" altLang="ja-JP" sz="1200" smtClean="0"/>
              <a:pPr eaLnBrk="1" hangingPunct="1"/>
              <a:t>2</a:t>
            </a:fld>
            <a:endParaRPr lang="en-US" altLang="ja-JP" sz="1200" smtClean="0"/>
          </a:p>
        </p:txBody>
      </p:sp>
      <p:sp>
        <p:nvSpPr>
          <p:cNvPr id="54275"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4276"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周波数は電磁波の基本的な物理量であり，近年，</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無線通信等の様々な</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のアプリが確立している．さらに実用的な</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光源の発達により，高精度な</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波の周波数計測が必要になると考えられる．しかしながら，</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波の絶対周波数計測法は十分に確立していない．</a:t>
            </a:r>
            <a:endParaRPr lang="en-US" altLang="ja-JP" sz="2400" dirty="0" smtClean="0">
              <a:solidFill>
                <a:srgbClr val="000000"/>
              </a:solidFill>
              <a:latin typeface="Arial" charset="0"/>
              <a:ea typeface="ＭＳ 明朝"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での</a:t>
            </a:r>
            <a:r>
              <a:rPr kumimoji="1" lang="ja-JP" altLang="en-US" dirty="0" smtClean="0"/>
              <a:t>高速計測が可能です．そしてこちらの結果では，それぞれ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11</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CW-THz</a:t>
            </a:r>
            <a:r>
              <a:rPr kumimoji="1" lang="ja-JP" altLang="en-US" dirty="0" smtClean="0"/>
              <a:t>波の絶対周波数をリアルタイムでモニタリングした動画を示す．縦軸は絶対周波数，横軸は時間を示しており，上記には各パラメーターの値を示している．本実験では</a:t>
            </a:r>
            <a:r>
              <a:rPr kumimoji="1" lang="en-US" altLang="ja-JP" dirty="0" smtClean="0"/>
              <a:t>0.1THz</a:t>
            </a:r>
            <a:r>
              <a:rPr kumimoji="1" lang="ja-JP" altLang="en-US" dirty="0" smtClean="0"/>
              <a:t>の信号に</a:t>
            </a:r>
            <a:r>
              <a:rPr kumimoji="1" lang="en-US" altLang="ja-JP" dirty="0" smtClean="0"/>
              <a:t>±100Hz</a:t>
            </a:r>
            <a:r>
              <a:rPr kumimoji="1" lang="ja-JP" altLang="en-US" dirty="0" smtClean="0"/>
              <a:t>程度の微小な変化を与えているが，その変化が今回初めてリアルタイムで高精度にモニタリング出来た．さらに，パラメーターの値も時々刻々と変化していることがわかる．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12</a:t>
            </a:fld>
            <a:endParaRPr kumimoji="1" lang="ja-JP" altLang="en-US"/>
          </a:p>
        </p:txBody>
      </p:sp>
    </p:spTree>
    <p:extLst>
      <p:ext uri="{BB962C8B-B14F-4D97-AF65-F5344CB8AC3E}">
        <p14:creationId xmlns:p14="http://schemas.microsoft.com/office/powerpoint/2010/main" val="149483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次に，微小な変化だけでなく</a:t>
            </a:r>
            <a:r>
              <a:rPr kumimoji="1" lang="en-US" altLang="ja-JP" dirty="0" smtClean="0"/>
              <a:t>±200MHz</a:t>
            </a:r>
            <a:r>
              <a:rPr kumimoji="1" lang="ja-JP" altLang="en-US" dirty="0" smtClean="0"/>
              <a:t>と大きな変化を与えたときの計測結果を示す．緑色は</a:t>
            </a:r>
            <a:r>
              <a:rPr kumimoji="1" lang="en-US" altLang="ja-JP" dirty="0" smtClean="0"/>
              <a:t>CW-THz</a:t>
            </a:r>
            <a:r>
              <a:rPr kumimoji="1" lang="ja-JP" altLang="en-US" dirty="0" smtClean="0"/>
              <a:t>波の絶対周波数、オレンジ色はコムモード次数を示しており、同じ次数内で絶対周波数の微小な変化が計測出来ている．さらに，次数が変わるように絶対周波数を変化させても計測が出来ており，その後も絶対周波数がリアルタイムで計測出来ている．この結果から，モードホップのようなコムモード次数が変わるような大きな周波数変化もリアルタイムで計測可能である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13</a:t>
            </a:fld>
            <a:endParaRPr kumimoji="1" lang="ja-JP" altLang="en-US"/>
          </a:p>
        </p:txBody>
      </p:sp>
    </p:spTree>
    <p:extLst>
      <p:ext uri="{BB962C8B-B14F-4D97-AF65-F5344CB8AC3E}">
        <p14:creationId xmlns:p14="http://schemas.microsoft.com/office/powerpoint/2010/main" val="318585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最後に，絶対周波数計測の実験精度を示す．こちらのグラフでは，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波を</a:t>
            </a:r>
            <a:r>
              <a:rPr kumimoji="1" lang="en-US" altLang="ja-JP" sz="1200" kern="1200" dirty="0" smtClean="0">
                <a:solidFill>
                  <a:schemeClr val="tx1"/>
                </a:solidFill>
                <a:effectLst/>
                <a:latin typeface="+mn-lt"/>
                <a:ea typeface="+mn-ea"/>
                <a:cs typeface="+mn-cs"/>
              </a:rPr>
              <a:t>80-110GHz</a:t>
            </a:r>
            <a:r>
              <a:rPr kumimoji="1" lang="ja-JP" altLang="en-US" sz="1200" kern="1200" dirty="0" err="1" smtClean="0">
                <a:solidFill>
                  <a:schemeClr val="tx1"/>
                </a:solidFill>
                <a:effectLst/>
                <a:latin typeface="+mn-lt"/>
                <a:ea typeface="+mn-ea"/>
                <a:cs typeface="+mn-cs"/>
              </a:rPr>
              <a:t>まで</a:t>
            </a:r>
            <a:r>
              <a:rPr kumimoji="1" lang="ja-JP" altLang="en-US" sz="1200" kern="1200" dirty="0" smtClean="0">
                <a:solidFill>
                  <a:schemeClr val="tx1"/>
                </a:solidFill>
                <a:effectLst/>
                <a:latin typeface="+mn-lt"/>
                <a:ea typeface="+mn-ea"/>
                <a:cs typeface="+mn-cs"/>
              </a:rPr>
              <a:t>変化させた時の測定誤差と実験精度を示しており，本実験の測定誤差は数十ミリヘルツ程度となった．ここで本実験結果の値が妥当かどうかを判断するために各値の揺らぎ量から測定誤差を見積もった．すると計算ではこのようになり，許容の範囲内で一致していた．</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さらに，本実験での平均精度は</a:t>
            </a:r>
            <a:r>
              <a:rPr kumimoji="1" lang="en-US" altLang="ja-JP" sz="1200" kern="1200" dirty="0" smtClean="0">
                <a:solidFill>
                  <a:schemeClr val="tx1"/>
                </a:solidFill>
                <a:effectLst/>
                <a:latin typeface="+mn-lt"/>
                <a:ea typeface="+mn-ea"/>
                <a:cs typeface="+mn-cs"/>
              </a:rPr>
              <a:t>3.9*10</a:t>
            </a:r>
            <a:r>
              <a:rPr kumimoji="1" lang="en-US" altLang="ja-JP" sz="1200" kern="1200" baseline="30000" dirty="0" smtClean="0">
                <a:solidFill>
                  <a:schemeClr val="tx1"/>
                </a:solidFill>
                <a:effectLst/>
                <a:latin typeface="+mn-lt"/>
                <a:ea typeface="+mn-ea"/>
                <a:cs typeface="+mn-cs"/>
              </a:rPr>
              <a:t>-13</a:t>
            </a:r>
            <a:r>
              <a:rPr kumimoji="1" lang="ja-JP" altLang="en-US" sz="1200" kern="1200" baseline="0" dirty="0" smtClean="0">
                <a:solidFill>
                  <a:schemeClr val="tx1"/>
                </a:solidFill>
                <a:effectLst/>
                <a:latin typeface="+mn-lt"/>
                <a:ea typeface="+mn-ea"/>
                <a:cs typeface="+mn-cs"/>
              </a:rPr>
              <a:t>という結果が得られた．従来の結果と比べて</a:t>
            </a:r>
            <a:r>
              <a:rPr kumimoji="1" lang="en-US" altLang="ja-JP" sz="1200" kern="1200" baseline="0" dirty="0" smtClean="0">
                <a:solidFill>
                  <a:schemeClr val="tx1"/>
                </a:solidFill>
                <a:effectLst/>
                <a:latin typeface="+mn-lt"/>
                <a:ea typeface="+mn-ea"/>
                <a:cs typeface="+mn-cs"/>
              </a:rPr>
              <a:t>2</a:t>
            </a:r>
            <a:r>
              <a:rPr kumimoji="1" lang="ja-JP" altLang="en-US" sz="1200" kern="1200" baseline="0" dirty="0" smtClean="0">
                <a:solidFill>
                  <a:schemeClr val="tx1"/>
                </a:solidFill>
                <a:effectLst/>
                <a:latin typeface="+mn-lt"/>
                <a:ea typeface="+mn-ea"/>
                <a:cs typeface="+mn-cs"/>
              </a:rPr>
              <a:t>ケタ向上している理由は今回ビート信号をヒルベルト変換を用い計測したからだと考えています。</a:t>
            </a:r>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r>
              <a:rPr kumimoji="1" lang="ja-JP" altLang="en-US" sz="1200" kern="1200" baseline="0" dirty="0" smtClean="0">
                <a:solidFill>
                  <a:schemeClr val="tx1"/>
                </a:solidFill>
                <a:effectLst/>
                <a:latin typeface="+mn-lt"/>
                <a:ea typeface="+mn-ea"/>
                <a:cs typeface="+mn-cs"/>
              </a:rPr>
              <a:t>解析の方法が変わったから２ケタ向上　前回はスペアナで計測</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14</a:t>
            </a:fld>
            <a:endParaRPr kumimoji="1" lang="ja-JP" altLang="en-US"/>
          </a:p>
        </p:txBody>
      </p:sp>
    </p:spTree>
    <p:extLst>
      <p:ext uri="{BB962C8B-B14F-4D97-AF65-F5344CB8AC3E}">
        <p14:creationId xmlns:p14="http://schemas.microsoft.com/office/powerpoint/2010/main" val="379934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ずつ</a:t>
            </a:r>
            <a:r>
              <a:rPr kumimoji="1" lang="ja-JP" altLang="en-US" dirty="0" smtClean="0"/>
              <a:t>計測している．そしてこちらの結果では，それぞれ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17</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CB91E378-816F-4054-A066-8EA56DA037BC}" type="slidenum">
              <a:rPr lang="en-US" altLang="ja-JP" sz="1200" smtClean="0"/>
              <a:pPr eaLnBrk="1" hangingPunct="1"/>
              <a:t>18</a:t>
            </a:fld>
            <a:endParaRPr lang="en-US" altLang="ja-JP" sz="1200" smtClean="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dirty="0" smtClean="0">
                <a:latin typeface="Times New Roman" pitchFamily="1" charset="0"/>
                <a:ea typeface="ＭＳ Ｐ明朝" pitchFamily="1" charset="-128"/>
              </a:rPr>
              <a:t>周波数計測における従来法を示す．こちらに電気的ヘテロダイン法，こちらには光学的手法として干渉計測を示す．しかし，これらの手法を</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領域まで拡張した場合，ミキサーや検出器の熱ノイズを抑制するために極低温冷却が必要となり，実用化の障害となっていた．さらに，この手法では</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領域をフルカバーすることは難しく，</a:t>
            </a:r>
            <a:r>
              <a:rPr lang="en-US" altLang="ja-JP" dirty="0" smtClean="0">
                <a:latin typeface="Times New Roman" pitchFamily="1" charset="0"/>
                <a:ea typeface="ＭＳ Ｐ明朝" pitchFamily="1" charset="-128"/>
              </a:rPr>
              <a:t>THz</a:t>
            </a:r>
            <a:r>
              <a:rPr lang="ja-JP" altLang="en-US" dirty="0" smtClean="0">
                <a:latin typeface="Times New Roman" pitchFamily="1" charset="0"/>
                <a:ea typeface="ＭＳ Ｐ明朝" pitchFamily="1" charset="-128"/>
              </a:rPr>
              <a:t>領域をフルカバーできる新しい手法が必要でした．</a:t>
            </a:r>
            <a:endParaRPr lang="en-US" altLang="ja-JP" dirty="0" smtClean="0">
              <a:latin typeface="Times New Roman" pitchFamily="1" charset="0"/>
              <a:ea typeface="ＭＳ Ｐ明朝"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無線</a:t>
            </a:r>
            <a:r>
              <a:rPr kumimoji="1" lang="en-US" altLang="ja-JP" dirty="0" smtClean="0"/>
              <a:t>LAN</a:t>
            </a:r>
            <a:r>
              <a:rPr kumimoji="1" lang="ja-JP" altLang="en-US" dirty="0" smtClean="0"/>
              <a:t>を用いる。</a:t>
            </a:r>
            <a:endParaRPr kumimoji="1" lang="en-US" altLang="ja-JP" dirty="0" smtClean="0"/>
          </a:p>
          <a:p>
            <a:r>
              <a:rPr kumimoji="1" lang="ja-JP" altLang="en-US" dirty="0" smtClean="0"/>
              <a:t>周波数の割り当てが厳密に決められていて、</a:t>
            </a:r>
            <a:r>
              <a:rPr kumimoji="1" lang="en-US" altLang="ja-JP" dirty="0" smtClean="0"/>
              <a:t>THz</a:t>
            </a:r>
            <a:r>
              <a:rPr kumimoji="1" lang="ja-JP" altLang="en-US" dirty="0" smtClean="0"/>
              <a:t>領域でも同じことが言える。</a:t>
            </a:r>
            <a:endParaRPr kumimoji="1" lang="en-US" altLang="ja-JP" dirty="0" smtClean="0"/>
          </a:p>
          <a:p>
            <a:r>
              <a:rPr kumimoji="1" lang="ja-JP" altLang="en-US" dirty="0" smtClean="0"/>
              <a:t>無線周波数</a:t>
            </a:r>
            <a:r>
              <a:rPr kumimoji="1" lang="en-US" altLang="ja-JP" dirty="0" smtClean="0"/>
              <a:t>(10GHz</a:t>
            </a:r>
            <a:r>
              <a:rPr kumimoji="1" lang="ja-JP" altLang="en-US" dirty="0" smtClean="0"/>
              <a:t>～</a:t>
            </a:r>
            <a:r>
              <a:rPr kumimoji="1" lang="en-US" altLang="ja-JP" dirty="0" smtClean="0"/>
              <a:t>275GHz)</a:t>
            </a:r>
          </a:p>
          <a:p>
            <a:r>
              <a:rPr kumimoji="1" lang="ja-JP" altLang="en-US" dirty="0" smtClean="0"/>
              <a:t>天文分野やアマチュア無線</a:t>
            </a:r>
            <a:endParaRPr kumimoji="1" lang="ja-JP" altLang="en-US" dirty="0"/>
          </a:p>
        </p:txBody>
      </p:sp>
      <p:sp>
        <p:nvSpPr>
          <p:cNvPr id="4" name="スライド番号プレースホルダ 3"/>
          <p:cNvSpPr>
            <a:spLocks noGrp="1"/>
          </p:cNvSpPr>
          <p:nvPr>
            <p:ph type="sldNum" sz="quarter" idx="10"/>
          </p:nvPr>
        </p:nvSpPr>
        <p:spPr/>
        <p:txBody>
          <a:bodyPr/>
          <a:lstStyle/>
          <a:p>
            <a:fld id="{A0329F12-3A00-428D-84CB-76FDE9865591}" type="slidenum">
              <a:rPr kumimoji="1" lang="ja-JP" altLang="en-US" smtClean="0"/>
              <a:t>19</a:t>
            </a:fld>
            <a:endParaRPr kumimoji="1" lang="ja-JP"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光周波数コム</a:t>
            </a:r>
            <a:endParaRPr lang="en-US" altLang="ja-JP" dirty="0" smtClean="0"/>
          </a:p>
          <a:p>
            <a:pPr marL="0" indent="0">
              <a:lnSpc>
                <a:spcPct val="150000"/>
              </a:lnSpc>
              <a:buNone/>
            </a:pPr>
            <a:r>
              <a:rPr lang="en-US" altLang="ja-JP" dirty="0" smtClean="0"/>
              <a:t> </a:t>
            </a:r>
            <a:r>
              <a:rPr lang="ja-JP" altLang="en-US" sz="1200" dirty="0" smtClean="0"/>
              <a:t>時間領域において非常に安定した超短光パルス列をフーリエ変換後</a:t>
            </a:r>
            <a:r>
              <a:rPr lang="en-US" altLang="ja-JP" sz="1200" dirty="0" smtClean="0"/>
              <a:t>, </a:t>
            </a:r>
            <a:r>
              <a:rPr lang="ja-JP" altLang="en-US" sz="1200" dirty="0" smtClean="0"/>
              <a:t>周波数領域で多数の周波数モード列が等間隔 </a:t>
            </a:r>
            <a:r>
              <a:rPr lang="en-US" altLang="ja-JP" sz="1200" dirty="0" smtClean="0"/>
              <a:t>(</a:t>
            </a:r>
            <a:r>
              <a:rPr lang="ja-JP" altLang="en-US" sz="1200" dirty="0" smtClean="0"/>
              <a:t>＝モード同期周波数</a:t>
            </a:r>
            <a:r>
              <a:rPr lang="en-US" altLang="ja-JP" sz="1200" dirty="0" smtClean="0"/>
              <a:t>f) </a:t>
            </a:r>
            <a:r>
              <a:rPr lang="ja-JP" altLang="en-US" sz="1200" dirty="0" smtClean="0"/>
              <a:t>で並んだ櫛の歯状の超離散マルチ・スペクトル構造</a:t>
            </a:r>
            <a:endParaRPr lang="en-US" altLang="ja-JP" sz="1200" dirty="0" smtClean="0"/>
          </a:p>
          <a:p>
            <a:endParaRPr lang="en-US" altLang="ja-JP" dirty="0" smtClean="0"/>
          </a:p>
          <a:p>
            <a:r>
              <a:rPr lang="ja-JP" altLang="en-US" dirty="0" smtClean="0"/>
              <a:t>フォトキャリヤ</a:t>
            </a:r>
            <a:r>
              <a:rPr lang="en-US" altLang="ja-JP" dirty="0" smtClean="0">
                <a:latin typeface="Times New Roman" pitchFamily="18" charset="0"/>
                <a:cs typeface="Times New Roman" pitchFamily="18" charset="0"/>
              </a:rPr>
              <a:t>THz</a:t>
            </a:r>
            <a:r>
              <a:rPr lang="ja-JP" altLang="en-US" dirty="0" smtClean="0"/>
              <a:t>コム </a:t>
            </a:r>
            <a:r>
              <a:rPr lang="en-US" altLang="ja-JP" dirty="0" smtClean="0"/>
              <a:t>(</a:t>
            </a:r>
            <a:r>
              <a:rPr lang="en-US" altLang="ja-JP" dirty="0" smtClean="0">
                <a:latin typeface="Times New Roman" pitchFamily="18" charset="0"/>
                <a:cs typeface="Times New Roman" pitchFamily="18" charset="0"/>
              </a:rPr>
              <a:t>PC-THz</a:t>
            </a:r>
            <a:r>
              <a:rPr lang="ja-JP" altLang="en-US" dirty="0" smtClean="0"/>
              <a:t>コム</a:t>
            </a:r>
            <a:r>
              <a:rPr lang="en-US" altLang="ja-JP" dirty="0" smtClean="0"/>
              <a:t>)</a:t>
            </a:r>
          </a:p>
          <a:p>
            <a:pPr marL="0" indent="0">
              <a:lnSpc>
                <a:spcPct val="150000"/>
              </a:lnSpc>
              <a:buNone/>
            </a:pPr>
            <a:r>
              <a:rPr lang="ja-JP" altLang="en-US" sz="1200" dirty="0" smtClean="0"/>
              <a:t>　フェムト秒レーザー光を</a:t>
            </a:r>
            <a:r>
              <a:rPr lang="en-US" altLang="ja-JP" sz="1200" dirty="0" smtClean="0">
                <a:latin typeface="Times New Roman" pitchFamily="18" charset="0"/>
                <a:cs typeface="Times New Roman" pitchFamily="18" charset="0"/>
              </a:rPr>
              <a:t>THz</a:t>
            </a:r>
            <a:r>
              <a:rPr lang="ja-JP" altLang="en-US" sz="1200" dirty="0" smtClean="0"/>
              <a:t>検出用</a:t>
            </a:r>
            <a:r>
              <a:rPr lang="en-US" altLang="ja-JP" sz="1200" dirty="0" smtClean="0">
                <a:latin typeface="Times New Roman" pitchFamily="18" charset="0"/>
                <a:cs typeface="Times New Roman" pitchFamily="18" charset="0"/>
              </a:rPr>
              <a:t>PCA</a:t>
            </a:r>
            <a:r>
              <a:rPr lang="ja-JP" altLang="en-US" sz="1200" dirty="0" err="1" smtClean="0"/>
              <a:t>に入</a:t>
            </a:r>
            <a:r>
              <a:rPr lang="ja-JP" altLang="en-US" sz="1200" dirty="0" smtClean="0"/>
              <a:t>射すると</a:t>
            </a:r>
            <a:r>
              <a:rPr lang="en-US" altLang="ja-JP" sz="1200" dirty="0" smtClean="0"/>
              <a:t>, </a:t>
            </a:r>
            <a:r>
              <a:rPr lang="ja-JP" altLang="en-US" sz="1200" dirty="0" smtClean="0"/>
              <a:t>フォトキャリヤの生成・消滅がフェムト秒レーザー光に同期して繰り返される</a:t>
            </a:r>
            <a:r>
              <a:rPr lang="en-US" altLang="ja-JP" sz="1200" dirty="0" smtClean="0"/>
              <a:t>. </a:t>
            </a:r>
            <a:r>
              <a:rPr lang="ja-JP" altLang="en-US" sz="1200" dirty="0" smtClean="0"/>
              <a:t>その結果</a:t>
            </a:r>
            <a:r>
              <a:rPr lang="en-US" altLang="ja-JP" sz="1200" dirty="0" smtClean="0"/>
              <a:t>, </a:t>
            </a:r>
            <a:r>
              <a:rPr lang="ja-JP" altLang="en-US" sz="1200" dirty="0" smtClean="0"/>
              <a:t>フォトキャリヤのピコ秒モード同期パルス列が生成される</a:t>
            </a:r>
            <a:r>
              <a:rPr lang="en-US" altLang="ja-JP" sz="1200" dirty="0" smtClean="0"/>
              <a:t>. </a:t>
            </a:r>
            <a:r>
              <a:rPr lang="ja-JP" altLang="en-US" sz="1200" dirty="0" smtClean="0"/>
              <a:t>このようなピコ秒モード同期パルス列は</a:t>
            </a:r>
            <a:r>
              <a:rPr lang="en-US" altLang="ja-JP" sz="1200" dirty="0" smtClean="0"/>
              <a:t>, </a:t>
            </a:r>
            <a:r>
              <a:rPr lang="ja-JP" altLang="en-US" sz="1200" dirty="0" smtClean="0"/>
              <a:t>周波数領域において</a:t>
            </a:r>
            <a:r>
              <a:rPr lang="en-US" altLang="ja-JP" sz="1200" dirty="0" smtClean="0"/>
              <a:t>, </a:t>
            </a:r>
            <a:r>
              <a:rPr lang="en-US" altLang="ja-JP" sz="1200" dirty="0" smtClean="0">
                <a:latin typeface="Times New Roman" pitchFamily="18" charset="0"/>
                <a:cs typeface="Times New Roman" pitchFamily="18" charset="0"/>
              </a:rPr>
              <a:t>THz</a:t>
            </a:r>
            <a:r>
              <a:rPr lang="ja-JP" altLang="en-US" sz="1200" dirty="0" smtClean="0"/>
              <a:t>領域の周波数コムを形成する</a:t>
            </a:r>
            <a:r>
              <a:rPr lang="en-US" altLang="ja-JP" sz="1200" dirty="0" smtClean="0"/>
              <a:t>.</a:t>
            </a:r>
          </a:p>
          <a:p>
            <a:pPr marL="0" indent="0">
              <a:lnSpc>
                <a:spcPct val="150000"/>
              </a:lnSpc>
              <a:buNone/>
            </a:pPr>
            <a:r>
              <a:rPr kumimoji="1" lang="ja-JP" altLang="en-US" sz="1200" dirty="0" smtClean="0"/>
              <a:t>広帯域・各周波数モードの幅が狭く、等間隔</a:t>
            </a:r>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20</a:t>
            </a:fld>
            <a:endParaRPr kumimoji="1" lang="ja-JP" altLang="en-US"/>
          </a:p>
        </p:txBody>
      </p:sp>
    </p:spTree>
    <p:extLst>
      <p:ext uri="{BB962C8B-B14F-4D97-AF65-F5344CB8AC3E}">
        <p14:creationId xmlns:p14="http://schemas.microsoft.com/office/powerpoint/2010/main" val="117289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周波数カウンターを使用するとゲート時間の平均値しか計測できない、信号</a:t>
            </a:r>
            <a:r>
              <a:rPr kumimoji="1" lang="en-US" altLang="ja-JP" dirty="0" smtClean="0"/>
              <a:t>SN</a:t>
            </a:r>
            <a:r>
              <a:rPr kumimoji="1" lang="ja-JP" altLang="en-US" dirty="0" smtClean="0"/>
              <a:t>比がいる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21</a:t>
            </a:fld>
            <a:endParaRPr kumimoji="1" lang="ja-JP" altLang="en-US"/>
          </a:p>
        </p:txBody>
      </p:sp>
    </p:spTree>
    <p:extLst>
      <p:ext uri="{BB962C8B-B14F-4D97-AF65-F5344CB8AC3E}">
        <p14:creationId xmlns:p14="http://schemas.microsoft.com/office/powerpoint/2010/main" val="9655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ここに実際の</a:t>
            </a:r>
            <a:r>
              <a:rPr kumimoji="1" lang="en-US" altLang="ja-JP" dirty="0" smtClean="0"/>
              <a:t>CW-THz</a:t>
            </a:r>
            <a:r>
              <a:rPr kumimoji="1" lang="ja-JP" altLang="en-US" dirty="0" smtClean="0"/>
              <a:t>波と</a:t>
            </a:r>
            <a:r>
              <a:rPr kumimoji="1" lang="en-US" altLang="ja-JP" dirty="0" smtClean="0"/>
              <a:t>2</a:t>
            </a:r>
            <a:r>
              <a:rPr kumimoji="1" lang="ja-JP" altLang="en-US" dirty="0" err="1" smtClean="0"/>
              <a:t>つの</a:t>
            </a:r>
            <a:r>
              <a:rPr kumimoji="1" lang="en-US" altLang="ja-JP" dirty="0" smtClean="0"/>
              <a:t>PC-THz</a:t>
            </a:r>
            <a:r>
              <a:rPr kumimoji="1" lang="ja-JP" altLang="en-US" dirty="0" smtClean="0"/>
              <a:t>コムとのビート信号を示す．モード同期周波数はそれぞれこのような値で安定化制御されており，ビート周波数はこのように測定された．そしてこれらの値を式に代入することで絶対周波数がリアルタイムで決定でき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22</a:t>
            </a:fld>
            <a:endParaRPr kumimoji="1" lang="ja-JP" altLang="en-US"/>
          </a:p>
        </p:txBody>
      </p:sp>
    </p:spTree>
    <p:extLst>
      <p:ext uri="{BB962C8B-B14F-4D97-AF65-F5344CB8AC3E}">
        <p14:creationId xmlns:p14="http://schemas.microsoft.com/office/powerpoint/2010/main" val="79942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532D99E7-9B5B-4A90-9895-306BA5D2E982}" type="slidenum">
              <a:rPr lang="en-US" altLang="ja-JP" sz="1200" smtClean="0"/>
              <a:pPr eaLnBrk="1" hangingPunct="1"/>
              <a:t>3</a:t>
            </a:fld>
            <a:endParaRPr lang="en-US" altLang="ja-JP" sz="1200" smtClean="0"/>
          </a:p>
        </p:txBody>
      </p:sp>
      <p:sp>
        <p:nvSpPr>
          <p:cNvPr id="57347" name="Rectangle 2"/>
          <p:cNvSpPr>
            <a:spLocks noGrp="1" noRot="1" noChangeAspect="1" noChangeArrowheads="1" noTextEdit="1"/>
          </p:cNvSpPr>
          <p:nvPr>
            <p:ph type="sldImg"/>
          </p:nvPr>
        </p:nvSpPr>
        <p:spPr>
          <a:xfrm>
            <a:off x="1092200" y="860425"/>
            <a:ext cx="4614863" cy="3462338"/>
          </a:xfrm>
          <a:ln w="12700" cap="flat">
            <a:solidFill>
              <a:schemeClr val="tx1"/>
            </a:solidFill>
          </a:ln>
        </p:spPr>
      </p:sp>
      <p:sp>
        <p:nvSpPr>
          <p:cNvPr id="57348" name="Rectangle 3"/>
          <p:cNvSpPr>
            <a:spLocks noGrp="1" noChangeArrowheads="1"/>
          </p:cNvSpPr>
          <p:nvPr>
            <p:ph type="body" idx="1"/>
          </p:nvPr>
        </p:nvSpPr>
        <p:spPr>
          <a:xfrm>
            <a:off x="970873" y="4699799"/>
            <a:ext cx="5339007" cy="47735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r>
              <a:rPr kumimoji="1" lang="ja-JP" altLang="en-US" sz="1200" kern="1200" dirty="0" smtClean="0">
                <a:solidFill>
                  <a:schemeClr val="tx1"/>
                </a:solidFill>
                <a:effectLst/>
                <a:latin typeface="+mn-lt"/>
                <a:ea typeface="+mn-ea"/>
                <a:cs typeface="+mn-cs"/>
              </a:rPr>
              <a:t>そこで我々のグループでは，光伝導ミキシング法を用いた</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コム参照型スペクトラム・アナライザーを用いて周波数計測を行ってきた．この手法は，ヘテロダイン法の一種であるが，従来の電気的な手法と比較して違う点が</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つある．</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つは，ヘテロダインレシーバーとして光伝導アンテナ </a:t>
            </a:r>
            <a:r>
              <a:rPr kumimoji="1" lang="en-US" altLang="ja-JP" sz="1200" kern="1200" dirty="0" smtClean="0">
                <a:solidFill>
                  <a:schemeClr val="tx1"/>
                </a:solidFill>
                <a:effectLst/>
                <a:latin typeface="+mn-lt"/>
                <a:ea typeface="+mn-ea"/>
                <a:cs typeface="+mn-cs"/>
              </a:rPr>
              <a:t>(PCA) </a:t>
            </a:r>
            <a:r>
              <a:rPr kumimoji="1" lang="ja-JP" altLang="en-US" sz="1200" kern="1200" dirty="0" smtClean="0">
                <a:solidFill>
                  <a:schemeClr val="tx1"/>
                </a:solidFill>
                <a:effectLst/>
                <a:latin typeface="+mn-lt"/>
                <a:ea typeface="+mn-ea"/>
                <a:cs typeface="+mn-cs"/>
              </a:rPr>
              <a:t>を用いている点である．これにより室温環境で，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波を高感度で検出することが出来る．さらに多周波の局部発振器として</a:t>
            </a:r>
            <a:r>
              <a:rPr kumimoji="1" lang="en-US" altLang="ja-JP" sz="1200" kern="1200" dirty="0" smtClean="0">
                <a:solidFill>
                  <a:schemeClr val="tx1"/>
                </a:solidFill>
                <a:effectLst/>
                <a:latin typeface="+mn-lt"/>
                <a:ea typeface="+mn-ea"/>
                <a:cs typeface="+mn-cs"/>
              </a:rPr>
              <a:t>PCA</a:t>
            </a:r>
            <a:r>
              <a:rPr kumimoji="1" lang="ja-JP" altLang="en-US" sz="1200" kern="1200" dirty="0" smtClean="0">
                <a:solidFill>
                  <a:schemeClr val="tx1"/>
                </a:solidFill>
                <a:effectLst/>
                <a:latin typeface="+mn-lt"/>
                <a:ea typeface="+mn-ea"/>
                <a:cs typeface="+mn-cs"/>
              </a:rPr>
              <a:t>内部で生成されるフォトキャリア </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コムを用いることで，</a:t>
            </a:r>
            <a:r>
              <a:rPr kumimoji="1" lang="en-US" altLang="ja-JP" sz="1200" kern="1200" dirty="0" smtClean="0">
                <a:solidFill>
                  <a:schemeClr val="tx1"/>
                </a:solidFill>
                <a:effectLst/>
                <a:latin typeface="+mn-lt"/>
                <a:ea typeface="+mn-ea"/>
                <a:cs typeface="+mn-cs"/>
              </a:rPr>
              <a:t>THz</a:t>
            </a:r>
            <a:r>
              <a:rPr kumimoji="1" lang="ja-JP" altLang="en-US" sz="1200" kern="1200" dirty="0" smtClean="0">
                <a:solidFill>
                  <a:schemeClr val="tx1"/>
                </a:solidFill>
                <a:effectLst/>
                <a:latin typeface="+mn-lt"/>
                <a:ea typeface="+mn-ea"/>
                <a:cs typeface="+mn-cs"/>
              </a:rPr>
              <a:t>帯をフルカバーすることができる．右に本手法の周波数領域での振る舞いを示す．モード同期周波数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間隔の</a:t>
            </a:r>
            <a:r>
              <a:rPr kumimoji="1" lang="en-US" altLang="ja-JP" sz="1200" kern="1200" dirty="0" smtClean="0">
                <a:solidFill>
                  <a:schemeClr val="tx1"/>
                </a:solidFill>
                <a:effectLst/>
                <a:latin typeface="+mn-lt"/>
                <a:ea typeface="+mn-ea"/>
                <a:cs typeface="+mn-cs"/>
              </a:rPr>
              <a:t>PC-THz</a:t>
            </a:r>
            <a:r>
              <a:rPr kumimoji="1" lang="ja-JP" altLang="en-US" sz="1200" kern="1200" dirty="0" smtClean="0">
                <a:solidFill>
                  <a:schemeClr val="tx1"/>
                </a:solidFill>
                <a:effectLst/>
                <a:latin typeface="+mn-lt"/>
                <a:ea typeface="+mn-ea"/>
                <a:cs typeface="+mn-cs"/>
              </a:rPr>
              <a:t>コムが生成された光伝導アンテナ内において</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波が入射すると，光伝導ミキシングによりビート信号が</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周波数帯にダウンコンバートされて現れる．ここで，最低次のビート信号は，</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波に再隣接したコムとのビートであるため，</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波の絶対周波数</a:t>
            </a:r>
            <a:r>
              <a:rPr kumimoji="1" lang="en-US" altLang="ja-JP" sz="1200" kern="1200" dirty="0" err="1" smtClean="0">
                <a:solidFill>
                  <a:schemeClr val="tx1"/>
                </a:solidFill>
                <a:effectLst/>
                <a:latin typeface="+mn-lt"/>
                <a:ea typeface="+mn-ea"/>
                <a:cs typeface="+mn-cs"/>
              </a:rPr>
              <a:t>fTHz</a:t>
            </a:r>
            <a:r>
              <a:rPr kumimoji="1" lang="ja-JP" altLang="en-US" sz="1200" kern="1200" dirty="0" smtClean="0">
                <a:solidFill>
                  <a:schemeClr val="tx1"/>
                </a:solidFill>
                <a:effectLst/>
                <a:latin typeface="+mn-lt"/>
                <a:ea typeface="+mn-ea"/>
                <a:cs typeface="+mn-cs"/>
              </a:rPr>
              <a:t>はこのような式で表すことが出来る．モード同期周波数</a:t>
            </a:r>
            <a:r>
              <a:rPr kumimoji="1" lang="en-US" altLang="ja-JP" sz="1200" kern="1200" dirty="0" smtClean="0">
                <a:solidFill>
                  <a:schemeClr val="tx1"/>
                </a:solidFill>
                <a:effectLst/>
                <a:latin typeface="+mn-lt"/>
                <a:ea typeface="+mn-ea"/>
                <a:cs typeface="+mn-cs"/>
              </a:rPr>
              <a:t>f</a:t>
            </a:r>
            <a:r>
              <a:rPr kumimoji="1" lang="ja-JP" altLang="en-US" sz="1200" kern="1200" dirty="0" smtClean="0">
                <a:solidFill>
                  <a:schemeClr val="tx1"/>
                </a:solidFill>
                <a:effectLst/>
                <a:latin typeface="+mn-lt"/>
                <a:ea typeface="+mn-ea"/>
                <a:cs typeface="+mn-cs"/>
              </a:rPr>
              <a:t>とビート周波数</a:t>
            </a:r>
            <a:r>
              <a:rPr kumimoji="1" lang="en-US" altLang="ja-JP" sz="1200" kern="1200" dirty="0" err="1" smtClean="0">
                <a:solidFill>
                  <a:schemeClr val="tx1"/>
                </a:solidFill>
                <a:effectLst/>
                <a:latin typeface="+mn-lt"/>
                <a:ea typeface="+mn-ea"/>
                <a:cs typeface="+mn-cs"/>
              </a:rPr>
              <a:t>fb</a:t>
            </a:r>
            <a:r>
              <a:rPr kumimoji="1" lang="ja-JP" altLang="en-US"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RF</a:t>
            </a:r>
            <a:r>
              <a:rPr kumimoji="1" lang="ja-JP" altLang="en-US" sz="1200" kern="1200" dirty="0" smtClean="0">
                <a:solidFill>
                  <a:schemeClr val="tx1"/>
                </a:solidFill>
                <a:effectLst/>
                <a:latin typeface="+mn-lt"/>
                <a:ea typeface="+mn-ea"/>
                <a:cs typeface="+mn-cs"/>
              </a:rPr>
              <a:t>スペアナや周波数カウンターなどで簡単に求めることが出来るため，次数と符号を求めることで絶対周波数を求めることが出来る．</a:t>
            </a:r>
            <a:endParaRPr lang="en-US" altLang="ja-JP" dirty="0" smtClean="0">
              <a:latin typeface="ＭＳ Ｐ明朝" pitchFamily="1" charset="-128"/>
              <a:ea typeface="ＭＳ Ｐ明朝"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kern="1200" dirty="0" smtClean="0"/>
              <a:t>しかし従来の</a:t>
            </a:r>
            <a:r>
              <a:rPr lang="en-US" altLang="ja-JP" kern="1200" dirty="0" smtClean="0"/>
              <a:t>THz</a:t>
            </a:r>
            <a:r>
              <a:rPr lang="ja-JP" altLang="en-US" kern="1200" dirty="0" smtClean="0"/>
              <a:t>コムスペアナのセットアップは、自由空間光学系となっており、さらに</a:t>
            </a:r>
            <a:r>
              <a:rPr lang="en-US" altLang="ja-JP" kern="1200" dirty="0" smtClean="0"/>
              <a:t>PCA</a:t>
            </a:r>
            <a:r>
              <a:rPr lang="ja-JP" altLang="en-US" kern="1200" dirty="0" smtClean="0"/>
              <a:t>とアンプの部分は大型化していた。そこで光伝導アンテナモジュールを作製しファイバーを直接カップリングすることで、小型、フレキシブル、ロバスト、アライメントフリーといった利点が付加できると考えている。そこで今回は</a:t>
            </a:r>
            <a:r>
              <a:rPr lang="en-US" altLang="ja-JP" kern="1200" dirty="0" smtClean="0"/>
              <a:t>PCA</a:t>
            </a:r>
            <a:r>
              <a:rPr lang="ja-JP" altLang="en-US" kern="1200" dirty="0" smtClean="0"/>
              <a:t>とカレント・プリアンプ部分である測定ヘッドの小型化を検討した。</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kern="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☞カレント・プリアンプ組み込みモジュール</a:t>
            </a:r>
          </a:p>
          <a:p>
            <a:r>
              <a:rPr kumimoji="1" lang="ja-JP" altLang="en-US" dirty="0" smtClean="0"/>
              <a:t>ノイズ特性と周波数特性の向上</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23</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従来の</a:t>
            </a:r>
            <a:r>
              <a:rPr kumimoji="1" lang="en-US" altLang="ja-JP" dirty="0" smtClean="0"/>
              <a:t>THz</a:t>
            </a:r>
            <a:r>
              <a:rPr kumimoji="1" lang="ja-JP" altLang="en-US" dirty="0" smtClean="0"/>
              <a:t>コムスペアナの問題点を踏まえて我々は光伝導アンテナモジュールを検討しました。これによりファイバーレーザーを</a:t>
            </a:r>
            <a:r>
              <a:rPr kumimoji="1" lang="en-US" altLang="ja-JP" dirty="0" smtClean="0"/>
              <a:t>PCA</a:t>
            </a:r>
            <a:r>
              <a:rPr kumimoji="1" lang="ja-JP" altLang="en-US" dirty="0" smtClean="0"/>
              <a:t>に直接カップリングでき、カレントプリアンプも組み込むことで小型で、フレキシブル、ロバスト、アライメントフリーといった利点が付加できると考えています。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24</a:t>
            </a:fld>
            <a:endParaRPr kumimoji="1" lang="ja-JP" altLang="en-US"/>
          </a:p>
        </p:txBody>
      </p:sp>
    </p:spTree>
    <p:extLst>
      <p:ext uri="{BB962C8B-B14F-4D97-AF65-F5344CB8AC3E}">
        <p14:creationId xmlns:p14="http://schemas.microsoft.com/office/powerpoint/2010/main" val="774870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まず初めに、</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を</a:t>
            </a:r>
            <a:r>
              <a:rPr lang="en-US" altLang="ja-JP" dirty="0" smtClean="0">
                <a:effectLst/>
              </a:rPr>
              <a:t>1.5µm</a:t>
            </a:r>
            <a:r>
              <a:rPr lang="ja-JP" altLang="en-US" dirty="0" smtClean="0">
                <a:effectLst/>
              </a:rPr>
              <a:t>光で励起できないか可能かどうかの検討を行った。</a:t>
            </a:r>
            <a:r>
              <a:rPr lang="en-US" altLang="ja-JP" dirty="0" smtClean="0">
                <a:effectLst/>
              </a:rPr>
              <a:t>1.5µm</a:t>
            </a:r>
            <a:r>
              <a:rPr lang="ja-JP" altLang="en-US" dirty="0" smtClean="0">
                <a:effectLst/>
              </a:rPr>
              <a:t>光では通常、</a:t>
            </a:r>
            <a:r>
              <a:rPr lang="en-US" altLang="ja-JP" dirty="0" err="1" smtClean="0">
                <a:effectLst/>
              </a:rPr>
              <a:t>InGaAs</a:t>
            </a:r>
            <a:r>
              <a:rPr lang="en-US" altLang="ja-JP" dirty="0" smtClean="0">
                <a:effectLst/>
              </a:rPr>
              <a:t>-PCA</a:t>
            </a:r>
            <a:r>
              <a:rPr lang="ja-JP" altLang="en-US" dirty="0" smtClean="0">
                <a:effectLst/>
              </a:rPr>
              <a:t>が使われるが性能の問題で今回はバンドギャップエネルギーが波長</a:t>
            </a:r>
            <a:r>
              <a:rPr lang="en-US" altLang="ja-JP" dirty="0" smtClean="0">
                <a:effectLst/>
              </a:rPr>
              <a:t>840nm</a:t>
            </a:r>
            <a:r>
              <a:rPr lang="ja-JP" altLang="en-US" dirty="0" smtClean="0">
                <a:effectLst/>
              </a:rPr>
              <a:t>に対応する</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を用いて、</a:t>
            </a:r>
            <a:r>
              <a:rPr lang="en-US" altLang="ja-JP" dirty="0" smtClean="0">
                <a:effectLst/>
              </a:rPr>
              <a:t>PCA</a:t>
            </a:r>
            <a:r>
              <a:rPr lang="ja-JP" altLang="en-US" dirty="0" smtClean="0">
                <a:effectLst/>
              </a:rPr>
              <a:t>励起光波長による違いをパワー依存性の観点から比較しました。実験系をこちらに示します。通常はファイバーレーザーの</a:t>
            </a:r>
            <a:r>
              <a:rPr lang="en-US" altLang="ja-JP" dirty="0" smtClean="0">
                <a:effectLst/>
                <a:latin typeface="Times New Roman" panose="02020603050405020304" pitchFamily="18" charset="0"/>
                <a:cs typeface="Times New Roman" panose="02020603050405020304" pitchFamily="18" charset="0"/>
              </a:rPr>
              <a:t>1.5</a:t>
            </a:r>
            <a:r>
              <a:rPr lang="en-US" altLang="ja-JP" dirty="0" smtClean="0">
                <a:effectLst/>
              </a:rPr>
              <a:t>µm</a:t>
            </a:r>
            <a:r>
              <a:rPr lang="ja-JP" altLang="en-US" dirty="0" smtClean="0">
                <a:effectLst/>
              </a:rPr>
              <a:t>光を波長変換して使用します。しかし今回は、</a:t>
            </a:r>
            <a:r>
              <a:rPr lang="en-US" altLang="ja-JP" dirty="0" smtClean="0">
                <a:effectLst/>
                <a:latin typeface="Times New Roman" panose="02020603050405020304" pitchFamily="18" charset="0"/>
                <a:cs typeface="Times New Roman" panose="02020603050405020304" pitchFamily="18" charset="0"/>
              </a:rPr>
              <a:t>1.5</a:t>
            </a:r>
            <a:r>
              <a:rPr lang="en-US" altLang="ja-JP" dirty="0" smtClean="0">
                <a:effectLst/>
              </a:rPr>
              <a:t>µm</a:t>
            </a:r>
            <a:r>
              <a:rPr lang="ja-JP" altLang="en-US" dirty="0" smtClean="0">
                <a:effectLst/>
              </a:rPr>
              <a:t>光をそのまま入射した時の結果も測定し比較しました。こちらに結果を示します。このグラフは縦軸に</a:t>
            </a:r>
            <a:r>
              <a:rPr lang="en-US" altLang="ja-JP" dirty="0" smtClean="0">
                <a:effectLst/>
              </a:rPr>
              <a:t>PCA</a:t>
            </a:r>
            <a:r>
              <a:rPr lang="ja-JP" altLang="en-US" dirty="0" smtClean="0">
                <a:effectLst/>
              </a:rPr>
              <a:t>の抵抗値、横軸にレーザーパワーを示しており、抵抗値</a:t>
            </a:r>
            <a:r>
              <a:rPr lang="en-US" altLang="ja-JP" dirty="0" smtClean="0">
                <a:effectLst/>
              </a:rPr>
              <a:t>1MΩ</a:t>
            </a:r>
            <a:r>
              <a:rPr lang="ja-JP" altLang="en-US" dirty="0" smtClean="0">
                <a:effectLst/>
              </a:rPr>
              <a:t>にするために必要なレーザーパワーは大きく違った。しかし波長変換の効率を考えると同じです。よってこの結果から十分なパワーを集光したら入射すれば同数のフォトキャリヤ数を生成可能であることが分かります。</a:t>
            </a:r>
          </a:p>
          <a:p>
            <a:endParaRPr lang="en-US" altLang="ja-JP" dirty="0" smtClean="0">
              <a:effectLst/>
            </a:endParaRPr>
          </a:p>
          <a:p>
            <a:r>
              <a:rPr lang="ja-JP" altLang="en-US" dirty="0" smtClean="0">
                <a:effectLst/>
              </a:rPr>
              <a:t>励起光波長による違いを示します．</a:t>
            </a:r>
            <a:endParaRPr lang="en-US" altLang="ja-JP" dirty="0" smtClean="0">
              <a:effectLst/>
            </a:endParaRPr>
          </a:p>
          <a:p>
            <a:r>
              <a:rPr lang="ja-JP" altLang="en-US" dirty="0" smtClean="0">
                <a:effectLst/>
              </a:rPr>
              <a:t>まず</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はバンドギャップエネルギーが波長</a:t>
            </a:r>
            <a:r>
              <a:rPr lang="en-US" altLang="ja-JP" dirty="0" smtClean="0">
                <a:effectLst/>
              </a:rPr>
              <a:t>840nm</a:t>
            </a:r>
            <a:r>
              <a:rPr lang="ja-JP" altLang="en-US" dirty="0" smtClean="0">
                <a:effectLst/>
              </a:rPr>
              <a:t>に対応します．</a:t>
            </a:r>
            <a:endParaRPr lang="en-US" altLang="ja-JP" dirty="0" smtClean="0">
              <a:effectLst/>
            </a:endParaRPr>
          </a:p>
          <a:p>
            <a:r>
              <a:rPr lang="ja-JP" altLang="en-US" dirty="0" smtClean="0">
                <a:effectLst/>
              </a:rPr>
              <a:t>そこで．通常ファイバーレーザー光</a:t>
            </a:r>
            <a:r>
              <a:rPr lang="en-US" altLang="ja-JP" dirty="0" smtClean="0">
                <a:effectLst/>
              </a:rPr>
              <a:t>1.5µ</a:t>
            </a:r>
            <a:r>
              <a:rPr lang="ja-JP" altLang="en-US" dirty="0" err="1" smtClean="0">
                <a:effectLst/>
              </a:rPr>
              <a:t>ｍ</a:t>
            </a:r>
            <a:r>
              <a:rPr lang="ja-JP" altLang="en-US" dirty="0" smtClean="0">
                <a:effectLst/>
              </a:rPr>
              <a:t>を非線形光学結晶である</a:t>
            </a:r>
            <a:r>
              <a:rPr lang="en-US" altLang="ja-JP" dirty="0" smtClean="0">
                <a:effectLst/>
              </a:rPr>
              <a:t>PPLN</a:t>
            </a:r>
            <a:r>
              <a:rPr lang="ja-JP" altLang="en-US" dirty="0" smtClean="0">
                <a:effectLst/>
              </a:rPr>
              <a:t>で波長変換を行い</a:t>
            </a:r>
            <a:r>
              <a:rPr lang="en-US" altLang="ja-JP" dirty="0" smtClean="0">
                <a:effectLst/>
              </a:rPr>
              <a:t>0.8µm</a:t>
            </a:r>
            <a:r>
              <a:rPr lang="ja-JP" altLang="en-US" dirty="0" smtClean="0">
                <a:effectLst/>
              </a:rPr>
              <a:t>にして</a:t>
            </a:r>
            <a:r>
              <a:rPr lang="en-US" altLang="ja-JP" dirty="0" smtClean="0">
                <a:effectLst/>
              </a:rPr>
              <a:t>PCA</a:t>
            </a:r>
            <a:r>
              <a:rPr lang="ja-JP" altLang="en-US" dirty="0" smtClean="0">
                <a:effectLst/>
              </a:rPr>
              <a:t>に集光しています。</a:t>
            </a:r>
            <a:endParaRPr lang="en-US" altLang="ja-JP" dirty="0" smtClean="0">
              <a:effectLst/>
            </a:endParaRPr>
          </a:p>
          <a:p>
            <a:r>
              <a:rPr lang="en-US" altLang="ja-JP" dirty="0" err="1" smtClean="0">
                <a:effectLst/>
              </a:rPr>
              <a:t>GaAS</a:t>
            </a:r>
            <a:r>
              <a:rPr lang="en-US" altLang="ja-JP" dirty="0" smtClean="0">
                <a:effectLst/>
              </a:rPr>
              <a:t>-PCA</a:t>
            </a:r>
            <a:r>
              <a:rPr lang="ja-JP" altLang="en-US" dirty="0" smtClean="0">
                <a:effectLst/>
              </a:rPr>
              <a:t>は高感度で低ダークカレンドですが波長変換が必要になります．</a:t>
            </a:r>
            <a:endParaRPr lang="en-US" altLang="ja-JP" dirty="0" smtClean="0">
              <a:effectLst/>
            </a:endParaRPr>
          </a:p>
          <a:p>
            <a:endParaRPr lang="en-US" altLang="ja-JP" dirty="0" smtClean="0">
              <a:effectLst/>
            </a:endParaRPr>
          </a:p>
          <a:p>
            <a:r>
              <a:rPr lang="ja-JP" altLang="en-US" dirty="0" smtClean="0">
                <a:effectLst/>
              </a:rPr>
              <a:t>また，</a:t>
            </a:r>
            <a:r>
              <a:rPr lang="en-US" altLang="ja-JP" dirty="0" smtClean="0">
                <a:effectLst/>
              </a:rPr>
              <a:t>LT-</a:t>
            </a:r>
            <a:r>
              <a:rPr lang="en-US" altLang="ja-JP" dirty="0" err="1" smtClean="0">
                <a:effectLst/>
              </a:rPr>
              <a:t>GaAs</a:t>
            </a:r>
            <a:r>
              <a:rPr lang="en-US" altLang="ja-JP" dirty="0" smtClean="0">
                <a:effectLst/>
              </a:rPr>
              <a:t>-PCA</a:t>
            </a:r>
            <a:r>
              <a:rPr lang="ja-JP" altLang="en-US" dirty="0" smtClean="0">
                <a:effectLst/>
              </a:rPr>
              <a:t>に</a:t>
            </a:r>
            <a:r>
              <a:rPr lang="en-US" altLang="ja-JP" dirty="0" smtClean="0">
                <a:effectLst/>
              </a:rPr>
              <a:t>1.5µm</a:t>
            </a:r>
            <a:r>
              <a:rPr lang="ja-JP" altLang="en-US" dirty="0" smtClean="0">
                <a:effectLst/>
              </a:rPr>
              <a:t>光で励起可能であることが過去報告されています．</a:t>
            </a:r>
            <a:endParaRPr lang="en-US" altLang="ja-JP" dirty="0" smtClean="0">
              <a:effectLst/>
            </a:endParaRPr>
          </a:p>
          <a:p>
            <a:r>
              <a:rPr lang="ja-JP" altLang="en-US" dirty="0" smtClean="0">
                <a:effectLst/>
              </a:rPr>
              <a:t>バンドギャップエネルギーは対応していませんが，およそ</a:t>
            </a:r>
            <a:r>
              <a:rPr lang="en-US" altLang="ja-JP" dirty="0" smtClean="0">
                <a:effectLst/>
              </a:rPr>
              <a:t>2</a:t>
            </a:r>
            <a:r>
              <a:rPr lang="ja-JP" altLang="en-US" dirty="0" smtClean="0">
                <a:effectLst/>
              </a:rPr>
              <a:t>倍であるため，</a:t>
            </a:r>
            <a:r>
              <a:rPr lang="en-US" altLang="ja-JP" dirty="0" smtClean="0">
                <a:effectLst/>
              </a:rPr>
              <a:t>2</a:t>
            </a:r>
            <a:r>
              <a:rPr lang="ja-JP" altLang="en-US" dirty="0" smtClean="0">
                <a:effectLst/>
              </a:rPr>
              <a:t>段階励起が起こっていると考えられます．</a:t>
            </a:r>
            <a:endParaRPr lang="en-US" altLang="ja-JP" dirty="0" smtClean="0">
              <a:effectLst/>
            </a:endParaRPr>
          </a:p>
          <a:p>
            <a:r>
              <a:rPr lang="ja-JP" altLang="en-US" dirty="0" smtClean="0">
                <a:effectLst/>
              </a:rPr>
              <a:t>従来感度のよいとされた</a:t>
            </a:r>
            <a:r>
              <a:rPr lang="en-US" altLang="ja-JP" dirty="0" smtClean="0">
                <a:effectLst/>
              </a:rPr>
              <a:t>PCA</a:t>
            </a:r>
            <a:r>
              <a:rPr lang="ja-JP" altLang="en-US" dirty="0" smtClean="0">
                <a:effectLst/>
              </a:rPr>
              <a:t>を用い，直接カップリング可能なため理想的です。</a:t>
            </a:r>
            <a:endParaRPr lang="en-US" altLang="ja-JP" dirty="0" smtClean="0">
              <a:effectLst/>
            </a:endParaRPr>
          </a:p>
          <a:p>
            <a:r>
              <a:rPr lang="ja-JP" altLang="en-US" dirty="0" smtClean="0">
                <a:effectLst/>
              </a:rPr>
              <a:t>そこで，</a:t>
            </a:r>
            <a:r>
              <a:rPr lang="en-US" altLang="ja-JP" dirty="0" smtClean="0">
                <a:effectLst/>
              </a:rPr>
              <a:t>2</a:t>
            </a:r>
            <a:r>
              <a:rPr lang="ja-JP" altLang="en-US" dirty="0" err="1" smtClean="0">
                <a:effectLst/>
              </a:rPr>
              <a:t>つの</a:t>
            </a:r>
            <a:r>
              <a:rPr lang="ja-JP" altLang="en-US" dirty="0" smtClean="0">
                <a:effectLst/>
              </a:rPr>
              <a:t>セットアップを用い，</a:t>
            </a:r>
            <a:r>
              <a:rPr lang="en-US" altLang="ja-JP" dirty="0" smtClean="0">
                <a:effectLst/>
              </a:rPr>
              <a:t>PCA</a:t>
            </a:r>
            <a:r>
              <a:rPr lang="ja-JP" altLang="en-US" dirty="0" smtClean="0">
                <a:effectLst/>
              </a:rPr>
              <a:t>のフォトキャリア数の入射パワー依存性と，</a:t>
            </a:r>
            <a:r>
              <a:rPr lang="en-US" altLang="ja-JP" dirty="0" smtClean="0">
                <a:effectLst/>
              </a:rPr>
              <a:t>THz</a:t>
            </a:r>
            <a:r>
              <a:rPr lang="ja-JP" altLang="en-US" dirty="0" smtClean="0">
                <a:effectLst/>
              </a:rPr>
              <a:t>スペアナの特性評価を行いました．</a:t>
            </a:r>
            <a:endParaRPr lang="en-US" altLang="ja-JP" dirty="0" smtClean="0">
              <a:effectLst/>
            </a:endParaRPr>
          </a:p>
          <a:p>
            <a:endParaRPr lang="en-US" altLang="ja-JP" dirty="0" smtClean="0">
              <a:effectLst/>
            </a:endParaRPr>
          </a:p>
          <a:p>
            <a:endParaRPr lang="en-US" altLang="ja-JP" dirty="0" smtClean="0">
              <a:effectLst/>
            </a:endParaRPr>
          </a:p>
          <a:p>
            <a:endParaRPr lang="en-US" altLang="ja-JP" dirty="0" smtClean="0">
              <a:effectLst/>
            </a:endParaRPr>
          </a:p>
          <a:p>
            <a:r>
              <a:rPr lang="ja-JP" altLang="en-US" dirty="0" smtClean="0">
                <a:effectLst/>
              </a:rPr>
              <a:t>ダークカレント　　光がないときに流れる漏れ電流←熱によって発生する</a:t>
            </a:r>
            <a:endParaRPr lang="en-US" altLang="ja-JP" dirty="0" smtClean="0">
              <a:effectLst/>
            </a:endParaRPr>
          </a:p>
          <a:p>
            <a:r>
              <a:rPr lang="ja-JP" altLang="en-US" dirty="0" smtClean="0"/>
              <a:t>不純物や格子欠陥が存在するために禁止帯幅より小さなエネルギーの光でも，これらの準位から電子または正孔が励起されて電気伝導度が増加する外因型</a:t>
            </a:r>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25</a:t>
            </a:fld>
            <a:endParaRPr kumimoji="1" lang="ja-JP" altLang="en-US" dirty="0"/>
          </a:p>
        </p:txBody>
      </p:sp>
    </p:spTree>
    <p:extLst>
      <p:ext uri="{BB962C8B-B14F-4D97-AF65-F5344CB8AC3E}">
        <p14:creationId xmlns:p14="http://schemas.microsoft.com/office/powerpoint/2010/main" val="379935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そこで次にフォトキャリヤ生成数を同程度にし、その時のビート信号</a:t>
            </a:r>
            <a:r>
              <a:rPr kumimoji="1" lang="en-US" altLang="ja-JP" dirty="0" smtClean="0"/>
              <a:t>SN</a:t>
            </a:r>
            <a:r>
              <a:rPr kumimoji="1" lang="ja-JP" altLang="en-US" dirty="0" smtClean="0"/>
              <a:t>比を比較しました。こちらがその結果を示しており、</a:t>
            </a:r>
            <a:r>
              <a:rPr kumimoji="1" lang="en-US" altLang="ja-JP" dirty="0" smtClean="0"/>
              <a:t>0.8µm</a:t>
            </a:r>
            <a:r>
              <a:rPr kumimoji="1" lang="ja-JP" altLang="en-US" dirty="0" smtClean="0"/>
              <a:t>光の場合</a:t>
            </a:r>
            <a:r>
              <a:rPr kumimoji="1" lang="en-US" altLang="ja-JP" dirty="0" smtClean="0"/>
              <a:t>SN</a:t>
            </a:r>
            <a:r>
              <a:rPr kumimoji="1" lang="ja-JP" altLang="en-US" dirty="0" smtClean="0"/>
              <a:t>比は</a:t>
            </a:r>
            <a:r>
              <a:rPr kumimoji="1" lang="en-US" altLang="ja-JP" dirty="0" smtClean="0"/>
              <a:t>55dB</a:t>
            </a:r>
            <a:r>
              <a:rPr kumimoji="1" lang="ja-JP" altLang="en-US" dirty="0" smtClean="0"/>
              <a:t>となり，</a:t>
            </a:r>
            <a:r>
              <a:rPr kumimoji="1" lang="en-US" altLang="ja-JP" dirty="0" smtClean="0"/>
              <a:t>1.5µm</a:t>
            </a:r>
            <a:r>
              <a:rPr kumimoji="1" lang="ja-JP" altLang="en-US" dirty="0" smtClean="0"/>
              <a:t>の場合</a:t>
            </a:r>
            <a:r>
              <a:rPr kumimoji="1" lang="en-US" altLang="ja-JP" dirty="0" smtClean="0"/>
              <a:t>SN</a:t>
            </a:r>
            <a:r>
              <a:rPr kumimoji="1" lang="ja-JP" altLang="en-US" dirty="0" smtClean="0"/>
              <a:t>比は</a:t>
            </a:r>
            <a:r>
              <a:rPr kumimoji="1" lang="en-US" altLang="ja-JP" dirty="0" smtClean="0"/>
              <a:t>50dB</a:t>
            </a:r>
            <a:r>
              <a:rPr kumimoji="1" lang="ja-JP" altLang="en-US" dirty="0" smtClean="0"/>
              <a:t>となりました．このことから、従来法と同等の検出感度を確認出来ました。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26</a:t>
            </a:fld>
            <a:endParaRPr kumimoji="1" lang="ja-JP" altLang="en-US"/>
          </a:p>
        </p:txBody>
      </p:sp>
    </p:spTree>
    <p:extLst>
      <p:ext uri="{BB962C8B-B14F-4D97-AF65-F5344CB8AC3E}">
        <p14:creationId xmlns:p14="http://schemas.microsoft.com/office/powerpoint/2010/main" val="349306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PCA</a:t>
            </a:r>
            <a:r>
              <a:rPr kumimoji="1" lang="ja-JP" altLang="en-US" dirty="0" smtClean="0"/>
              <a:t>にファイバーを直接近づけて実験を行いました。こちらに写真を示しており、条件はこのようになりました。このセットアップを図で示すとこのようになり、ファイバーの先端を</a:t>
            </a:r>
            <a:r>
              <a:rPr kumimoji="1" lang="en-US" altLang="ja-JP" dirty="0" smtClean="0"/>
              <a:t>PCA</a:t>
            </a:r>
            <a:r>
              <a:rPr kumimoji="1" lang="ja-JP" altLang="en-US" dirty="0" smtClean="0"/>
              <a:t>のギャップ部分に近づけています。理想はギャップ部分にこのようにビームがあるとよいのですが今回のビーム径は約</a:t>
            </a:r>
            <a:r>
              <a:rPr kumimoji="1" lang="en-US" altLang="ja-JP" dirty="0" smtClean="0"/>
              <a:t>10</a:t>
            </a:r>
            <a:r>
              <a:rPr kumimoji="1" lang="en-US" altLang="ja-JP" dirty="0" smtClean="0">
                <a:latin typeface="Times New Roman" panose="02020603050405020304" pitchFamily="18" charset="0"/>
                <a:cs typeface="Times New Roman" panose="02020603050405020304" pitchFamily="18" charset="0"/>
              </a:rPr>
              <a:t>μm</a:t>
            </a:r>
            <a:r>
              <a:rPr kumimoji="1" lang="ja-JP" altLang="en-US" dirty="0" smtClean="0">
                <a:latin typeface="Times New Roman" panose="02020603050405020304" pitchFamily="18" charset="0"/>
                <a:cs typeface="Times New Roman" panose="02020603050405020304" pitchFamily="18" charset="0"/>
              </a:rPr>
              <a:t>でこのようにビームが当たっていることになります。これにより実際の</a:t>
            </a:r>
            <a:r>
              <a:rPr kumimoji="1" lang="ja-JP" altLang="en-US" dirty="0" smtClean="0"/>
              <a:t>ビート信号は、レンズを用いて集光した場合に比べて</a:t>
            </a:r>
            <a:r>
              <a:rPr kumimoji="1" lang="en-US" altLang="ja-JP" dirty="0" smtClean="0"/>
              <a:t>SN</a:t>
            </a:r>
            <a:r>
              <a:rPr kumimoji="1" lang="ja-JP" altLang="en-US" dirty="0" smtClean="0"/>
              <a:t>比が</a:t>
            </a:r>
            <a:r>
              <a:rPr kumimoji="1" lang="en-US" altLang="ja-JP" dirty="0" smtClean="0"/>
              <a:t>30dB</a:t>
            </a:r>
            <a:r>
              <a:rPr kumimoji="1" lang="ja-JP" altLang="en-US" dirty="0" smtClean="0"/>
              <a:t>低下したと考えられる。したがって、レーザー光のコリメートと集光するか、アンテナ形状を最適化する必要があるのではないかと考えています。</a:t>
            </a:r>
            <a:endParaRPr kumimoji="1" lang="en-US" altLang="ja-JP" dirty="0" smtClean="0"/>
          </a:p>
          <a:p>
            <a:endParaRPr kumimoji="1" lang="en-US" altLang="ja-JP" dirty="0" smtClean="0"/>
          </a:p>
          <a:p>
            <a:r>
              <a:rPr kumimoji="1" lang="en-US" altLang="ja-JP" dirty="0" smtClean="0"/>
              <a:t>PCA</a:t>
            </a:r>
            <a:r>
              <a:rPr kumimoji="1" lang="ja-JP" altLang="en-US" dirty="0" smtClean="0"/>
              <a:t>の抵抗値が十分下がっていないため</a:t>
            </a:r>
            <a:endParaRPr kumimoji="1" lang="en-US" altLang="ja-JP" dirty="0" smtClean="0"/>
          </a:p>
          <a:p>
            <a:r>
              <a:rPr kumimoji="1" lang="ja-JP" altLang="en-US" dirty="0" smtClean="0"/>
              <a:t>ファイバーサイズのコリメートと集光　ファイバーのモードフィールド径</a:t>
            </a:r>
            <a:r>
              <a:rPr kumimoji="1" lang="en-US" altLang="ja-JP" dirty="0" smtClean="0"/>
              <a:t>(</a:t>
            </a:r>
            <a:r>
              <a:rPr kumimoji="1" lang="ja-JP" altLang="en-US" dirty="0" smtClean="0"/>
              <a:t>ビーム径</a:t>
            </a:r>
            <a:r>
              <a:rPr kumimoji="1" lang="en-US" altLang="ja-JP" dirty="0" smtClean="0"/>
              <a:t>)=10μm</a:t>
            </a:r>
            <a:r>
              <a:rPr kumimoji="1" lang="ja-JP" altLang="en-US" dirty="0" smtClean="0"/>
              <a:t>　</a:t>
            </a:r>
            <a:r>
              <a:rPr kumimoji="1" lang="en-US" altLang="ja-JP" dirty="0" smtClean="0"/>
              <a:t>NA=0.14</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27</a:t>
            </a:fld>
            <a:endParaRPr kumimoji="1" lang="ja-JP" altLang="en-US"/>
          </a:p>
        </p:txBody>
      </p:sp>
    </p:spTree>
    <p:extLst>
      <p:ext uri="{BB962C8B-B14F-4D97-AF65-F5344CB8AC3E}">
        <p14:creationId xmlns:p14="http://schemas.microsoft.com/office/powerpoint/2010/main" val="349306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kumimoji="1" lang="en-US" altLang="ja-JP" dirty="0" smtClean="0"/>
              <a:t>PCA</a:t>
            </a:r>
            <a:r>
              <a:rPr kumimoji="1" lang="ja-JP" altLang="en-US" dirty="0" smtClean="0"/>
              <a:t>と高速アンプのモジュール化について説明していきます。今回用いたトランスインピーダンスアンプはどのようなスペックのもので、実際の回路図はこちらになります。こちらでは</a:t>
            </a:r>
            <a:r>
              <a:rPr kumimoji="1" lang="en-US" altLang="ja-JP" dirty="0" smtClean="0"/>
              <a:t>PCA</a:t>
            </a:r>
            <a:r>
              <a:rPr kumimoji="1" lang="ja-JP" altLang="en-US" dirty="0" smtClean="0"/>
              <a:t>の抵抗値をモニタ出来るようになっており、さらにアンプからの出力はこのような差動増幅アンプによって増幅され、その後スペクトラムアナライザーで検出しました。実際に作製したモジュールはこちらになります。</a:t>
            </a:r>
            <a:endParaRPr kumimoji="1" lang="en-US" altLang="ja-JP" dirty="0" smtClean="0"/>
          </a:p>
          <a:p>
            <a:endParaRPr kumimoji="1" lang="en-US" altLang="ja-JP" dirty="0" smtClean="0"/>
          </a:p>
          <a:p>
            <a:r>
              <a:rPr kumimoji="1" lang="ja-JP" altLang="en-US" dirty="0" smtClean="0"/>
              <a:t>実際の高速光通信用のフォトダイオードアンプにおいて，ダイオードとアンプは同一パッケージ内にあり，ボンディングワイヤーによってミリメートル以下の配線で結ばれている　</a:t>
            </a:r>
            <a:r>
              <a:rPr kumimoji="1" lang="en-US" altLang="ja-JP" dirty="0" smtClean="0"/>
              <a:t>T-</a:t>
            </a:r>
            <a:r>
              <a:rPr kumimoji="1" lang="en-US" altLang="ja-JP" dirty="0" err="1" smtClean="0"/>
              <a:t>ZAMp</a:t>
            </a:r>
            <a:r>
              <a:rPr kumimoji="1" lang="ja-JP" altLang="en-US" dirty="0" smtClean="0"/>
              <a:t>のノイズと帯域幅</a:t>
            </a:r>
            <a:endParaRPr kumimoji="1" lang="en-US" altLang="ja-JP" dirty="0" smtClean="0"/>
          </a:p>
          <a:p>
            <a:r>
              <a:rPr kumimoji="1" lang="en-US" altLang="ja-JP" dirty="0" smtClean="0"/>
              <a:t>AD8067</a:t>
            </a: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28</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実験結果を示します。こちらにはビート信号の信号強度、こちらには</a:t>
            </a:r>
            <a:r>
              <a:rPr kumimoji="1" lang="en-US" altLang="ja-JP" dirty="0" smtClean="0"/>
              <a:t>SN</a:t>
            </a:r>
            <a:r>
              <a:rPr kumimoji="1" lang="ja-JP" altLang="en-US" dirty="0" smtClean="0"/>
              <a:t>比を示しています。赤色で示した市販アンプと比較して、青色で示した今回のモジュールは信号強度が増加しており、</a:t>
            </a:r>
            <a:r>
              <a:rPr kumimoji="1" lang="en-US" altLang="ja-JP" dirty="0" smtClean="0"/>
              <a:t>SN</a:t>
            </a:r>
            <a:r>
              <a:rPr kumimoji="1" lang="ja-JP" altLang="en-US" dirty="0" smtClean="0"/>
              <a:t>比は</a:t>
            </a:r>
            <a:r>
              <a:rPr kumimoji="1" lang="en-US" altLang="ja-JP" dirty="0" smtClean="0"/>
              <a:t>5</a:t>
            </a:r>
            <a:r>
              <a:rPr kumimoji="1" lang="ja-JP" altLang="en-US" dirty="0" smtClean="0"/>
              <a:t>～</a:t>
            </a:r>
            <a:r>
              <a:rPr kumimoji="1" lang="en-US" altLang="ja-JP" dirty="0" smtClean="0"/>
              <a:t>15dB</a:t>
            </a:r>
            <a:r>
              <a:rPr kumimoji="1" lang="ja-JP" altLang="en-US" dirty="0" smtClean="0"/>
              <a:t>向上していることが分かります。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29</a:t>
            </a:fld>
            <a:endParaRPr kumimoji="1" lang="ja-JP" altLang="en-US" dirty="0"/>
          </a:p>
        </p:txBody>
      </p:sp>
    </p:spTree>
    <p:extLst>
      <p:ext uri="{BB962C8B-B14F-4D97-AF65-F5344CB8AC3E}">
        <p14:creationId xmlns:p14="http://schemas.microsoft.com/office/powerpoint/2010/main" val="2443921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またビート周波数が</a:t>
            </a:r>
            <a:r>
              <a:rPr kumimoji="1" lang="en-US" altLang="ja-JP" dirty="0" smtClean="0"/>
              <a:t>90MHz</a:t>
            </a:r>
            <a:r>
              <a:rPr kumimoji="1" lang="ja-JP" altLang="en-US" dirty="0" err="1" smtClean="0"/>
              <a:t>での</a:t>
            </a:r>
            <a:r>
              <a:rPr kumimoji="1" lang="ja-JP" altLang="en-US" dirty="0" smtClean="0"/>
              <a:t>ビート信号</a:t>
            </a:r>
            <a:r>
              <a:rPr kumimoji="1" lang="en-US" altLang="ja-JP" dirty="0" smtClean="0"/>
              <a:t>SN</a:t>
            </a:r>
            <a:r>
              <a:rPr kumimoji="1" lang="ja-JP" altLang="en-US" dirty="0" smtClean="0"/>
              <a:t>比を比較すると、市販カレント・プリアンプは</a:t>
            </a:r>
            <a:r>
              <a:rPr kumimoji="1" lang="en-US" altLang="ja-JP" dirty="0" smtClean="0"/>
              <a:t>30dB</a:t>
            </a:r>
            <a:r>
              <a:rPr kumimoji="1" lang="ja-JP" altLang="en-US" dirty="0" smtClean="0"/>
              <a:t>に対して自作モジュールは</a:t>
            </a:r>
            <a:r>
              <a:rPr kumimoji="1" lang="en-US" altLang="ja-JP" dirty="0" smtClean="0"/>
              <a:t>45dB</a:t>
            </a:r>
            <a:r>
              <a:rPr kumimoji="1" lang="ja-JP" altLang="en-US" dirty="0" smtClean="0"/>
              <a:t>となった。</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t>30</a:t>
            </a:fld>
            <a:endParaRPr kumimoji="1" lang="ja-JP" altLang="en-US" dirty="0"/>
          </a:p>
        </p:txBody>
      </p:sp>
    </p:spTree>
    <p:extLst>
      <p:ext uri="{BB962C8B-B14F-4D97-AF65-F5344CB8AC3E}">
        <p14:creationId xmlns:p14="http://schemas.microsoft.com/office/powerpoint/2010/main" val="244392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まず，ビート周波数と</a:t>
            </a:r>
            <a:r>
              <a:rPr kumimoji="1" lang="en-US" altLang="ja-JP" dirty="0" smtClean="0"/>
              <a:t>CW-THz</a:t>
            </a:r>
            <a:r>
              <a:rPr kumimoji="1" lang="ja-JP" altLang="en-US" dirty="0" smtClean="0"/>
              <a:t>波の測定結果を示す．</a:t>
            </a:r>
            <a:r>
              <a:rPr kumimoji="1" lang="en-US" altLang="ja-JP" dirty="0" smtClean="0"/>
              <a:t>2</a:t>
            </a:r>
            <a:r>
              <a:rPr kumimoji="1" lang="ja-JP" altLang="en-US" dirty="0" err="1" smtClean="0"/>
              <a:t>つの</a:t>
            </a:r>
            <a:r>
              <a:rPr kumimoji="1" lang="ja-JP" altLang="en-US" dirty="0" smtClean="0"/>
              <a:t>ビート信号の瞬時周波数が示されており，デジタイザーのサンプリングレートは</a:t>
            </a:r>
            <a:r>
              <a:rPr kumimoji="1" lang="en-US" altLang="ja-JP" dirty="0" smtClean="0"/>
              <a:t>10MHz</a:t>
            </a:r>
            <a:r>
              <a:rPr kumimoji="1" lang="ja-JP" altLang="en-US" dirty="0" smtClean="0"/>
              <a:t>で</a:t>
            </a:r>
            <a:r>
              <a:rPr kumimoji="1" lang="en-US" altLang="ja-JP" dirty="0" smtClean="0"/>
              <a:t>100ms</a:t>
            </a:r>
            <a:r>
              <a:rPr kumimoji="1" lang="ja-JP" altLang="en-US" dirty="0" err="1" smtClean="0"/>
              <a:t>ずつ</a:t>
            </a:r>
            <a:r>
              <a:rPr kumimoji="1" lang="ja-JP" altLang="en-US" dirty="0" smtClean="0"/>
              <a:t>計測している．そしてこちらの結果では，それぞれ</a:t>
            </a:r>
            <a:r>
              <a:rPr kumimoji="1" lang="en-US" altLang="ja-JP" dirty="0" smtClean="0"/>
              <a:t>100ms</a:t>
            </a:r>
            <a:r>
              <a:rPr kumimoji="1" lang="ja-JP" altLang="en-US" dirty="0" smtClean="0"/>
              <a:t>ごとに瞬時周波数を測定したものの平均値をとり，それを</a:t>
            </a:r>
            <a:r>
              <a:rPr kumimoji="1" lang="en-US" altLang="ja-JP" dirty="0" smtClean="0"/>
              <a:t>100</a:t>
            </a:r>
            <a:r>
              <a:rPr kumimoji="1" lang="ja-JP" altLang="en-US" dirty="0" smtClean="0"/>
              <a:t>回積算した値となっている．これによって</a:t>
            </a:r>
            <a:r>
              <a:rPr kumimoji="1" lang="en-US" altLang="ja-JP" dirty="0" smtClean="0"/>
              <a:t>1Hz</a:t>
            </a:r>
            <a:r>
              <a:rPr kumimoji="1" lang="ja-JP" altLang="en-US" dirty="0" smtClean="0"/>
              <a:t>以下の細かい変動が高精度に取得できていることが分かり，この</a:t>
            </a:r>
            <a:r>
              <a:rPr kumimoji="1" lang="en-US" altLang="ja-JP" dirty="0" smtClean="0"/>
              <a:t>2</a:t>
            </a:r>
            <a:r>
              <a:rPr kumimoji="1" lang="ja-JP" altLang="en-US" dirty="0" err="1" smtClean="0"/>
              <a:t>つの</a:t>
            </a:r>
            <a:r>
              <a:rPr kumimoji="1" lang="ja-JP" altLang="en-US" dirty="0" smtClean="0"/>
              <a:t>ビート周波数から絶対周波数も高精度に決定出来ていることが分かる．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31</a:t>
            </a:fld>
            <a:endParaRPr kumimoji="1" lang="ja-JP" altLang="en-US"/>
          </a:p>
        </p:txBody>
      </p:sp>
    </p:spTree>
    <p:extLst>
      <p:ext uri="{BB962C8B-B14F-4D97-AF65-F5344CB8AC3E}">
        <p14:creationId xmlns:p14="http://schemas.microsoft.com/office/powerpoint/2010/main" val="29890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4</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次に次数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と符号の決定方法について説明します．ここではモード同期周波数</a:t>
            </a:r>
            <a:r>
              <a:rPr lang="en-US" altLang="ja-JP" dirty="0" smtClean="0">
                <a:latin typeface="Times New Roman" panose="02020603050405020304" pitchFamily="18" charset="0"/>
                <a:ea typeface="ＭＳ Ｐ明朝" pitchFamily="1" charset="-128"/>
                <a:cs typeface="Times New Roman" panose="02020603050405020304" pitchFamily="18" charset="0"/>
              </a:rPr>
              <a:t>f</a:t>
            </a:r>
            <a:r>
              <a:rPr lang="ja-JP" altLang="en-US" dirty="0" smtClean="0">
                <a:latin typeface="Arial" charset="0"/>
                <a:ea typeface="ＭＳ Ｐ明朝" pitchFamily="1" charset="-128"/>
              </a:rPr>
              <a:t>から</a:t>
            </a:r>
            <a:r>
              <a:rPr lang="en-US" altLang="ja-JP" dirty="0" err="1" smtClean="0">
                <a:latin typeface="Times New Roman" panose="02020603050405020304" pitchFamily="18" charset="0"/>
                <a:ea typeface="ＭＳ Ｐ明朝" pitchFamily="1" charset="-128"/>
                <a:cs typeface="Times New Roman" panose="02020603050405020304" pitchFamily="18" charset="0"/>
              </a:rPr>
              <a:t>δf</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変化させます．すると，同じ</a:t>
            </a:r>
            <a:r>
              <a:rPr lang="en-US" altLang="ja-JP" dirty="0" smtClean="0">
                <a:latin typeface="Arial" charset="0"/>
                <a:ea typeface="ＭＳ Ｐ明朝" pitchFamily="1" charset="-128"/>
              </a:rPr>
              <a:t>CW-THz</a:t>
            </a:r>
            <a:r>
              <a:rPr lang="ja-JP" altLang="en-US" dirty="0" smtClean="0">
                <a:latin typeface="Arial" charset="0"/>
                <a:ea typeface="ＭＳ Ｐ明朝" pitchFamily="1" charset="-128"/>
              </a:rPr>
              <a:t>波に対してビート周波数も</a:t>
            </a:r>
            <a:r>
              <a:rPr lang="en-US" altLang="ja-JP" dirty="0" err="1" smtClean="0">
                <a:latin typeface="Arial" charset="0"/>
                <a:ea typeface="ＭＳ Ｐ明朝" pitchFamily="1" charset="-128"/>
              </a:rPr>
              <a:t>δfb</a:t>
            </a:r>
            <a:r>
              <a:rPr lang="ja-JP" altLang="en-US" dirty="0" err="1" smtClean="0">
                <a:latin typeface="Arial" charset="0"/>
                <a:ea typeface="ＭＳ Ｐ明朝" pitchFamily="1" charset="-128"/>
              </a:rPr>
              <a:t>だけ</a:t>
            </a:r>
            <a:r>
              <a:rPr lang="ja-JP" altLang="en-US" dirty="0" smtClean="0">
                <a:latin typeface="Arial" charset="0"/>
                <a:ea typeface="ＭＳ Ｐ明朝" pitchFamily="1" charset="-128"/>
              </a:rPr>
              <a:t>変化し，その時の変化量はこの条件を満たさなければならないので，このような式から次数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を決定することが出来る．さらに次数の符号から絶対周波数の式も決定できる．</a:t>
            </a:r>
            <a:endParaRPr lang="en-US" altLang="ja-JP" dirty="0" smtClean="0">
              <a:latin typeface="Arial" charset="0"/>
              <a:ea typeface="ＭＳ Ｐ明朝"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この手法を用いて我々のグループが行った研究経過を示します。こちらには周波数逓倍器を用いた絶対周波数計測結果を示しており、１１ケタの精度で決定出来ていることが分かります。また</a:t>
            </a:r>
            <a:r>
              <a:rPr kumimoji="1" lang="en-US" altLang="ja-JP" sz="1200" kern="1200" dirty="0" smtClean="0">
                <a:solidFill>
                  <a:schemeClr val="tx1"/>
                </a:solidFill>
                <a:effectLst/>
                <a:latin typeface="+mn-lt"/>
                <a:ea typeface="+mn-ea"/>
                <a:cs typeface="+mn-cs"/>
              </a:rPr>
              <a:t>CW-THz</a:t>
            </a:r>
            <a:r>
              <a:rPr kumimoji="1" lang="ja-JP" altLang="en-US" sz="1200" kern="1200" dirty="0" smtClean="0">
                <a:solidFill>
                  <a:schemeClr val="tx1"/>
                </a:solidFill>
                <a:effectLst/>
                <a:latin typeface="+mn-lt"/>
                <a:ea typeface="+mn-ea"/>
                <a:cs typeface="+mn-cs"/>
              </a:rPr>
              <a:t>光源である</a:t>
            </a:r>
            <a:r>
              <a:rPr kumimoji="1" lang="en-US" altLang="ja-JP" sz="1200" kern="1200" dirty="0" smtClean="0">
                <a:solidFill>
                  <a:schemeClr val="tx1"/>
                </a:solidFill>
                <a:effectLst/>
                <a:latin typeface="+mn-lt"/>
                <a:ea typeface="+mn-ea"/>
                <a:cs typeface="+mn-cs"/>
              </a:rPr>
              <a:t>UTC-PD</a:t>
            </a:r>
            <a:r>
              <a:rPr kumimoji="1" lang="ja-JP" altLang="en-US" sz="1200" kern="1200" dirty="0" smtClean="0">
                <a:solidFill>
                  <a:schemeClr val="tx1"/>
                </a:solidFill>
                <a:effectLst/>
                <a:latin typeface="+mn-lt"/>
                <a:ea typeface="+mn-ea"/>
                <a:cs typeface="+mn-cs"/>
              </a:rPr>
              <a:t>を用いてビート信号のリアルタイムモニタリングもこのように行われています。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5</a:t>
            </a:fld>
            <a:endParaRPr kumimoji="1" lang="ja-JP" altLang="en-US"/>
          </a:p>
        </p:txBody>
      </p:sp>
    </p:spTree>
    <p:extLst>
      <p:ext uri="{BB962C8B-B14F-4D97-AF65-F5344CB8AC3E}">
        <p14:creationId xmlns:p14="http://schemas.microsoft.com/office/powerpoint/2010/main" val="411637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6</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defTabSz="907085">
              <a:defRPr/>
            </a:pPr>
            <a:r>
              <a:rPr lang="ja-JP" altLang="en-US" dirty="0" smtClean="0"/>
              <a:t>また従来の</a:t>
            </a:r>
            <a:r>
              <a:rPr lang="en-US" altLang="ja-JP" dirty="0" smtClean="0"/>
              <a:t>THz</a:t>
            </a:r>
            <a:r>
              <a:rPr lang="ja-JP" altLang="en-US" dirty="0" smtClean="0"/>
              <a:t>コムスペアナでは、次数</a:t>
            </a:r>
            <a:r>
              <a:rPr lang="en-US" altLang="ja-JP" dirty="0" smtClean="0"/>
              <a:t>m</a:t>
            </a:r>
            <a:r>
              <a:rPr lang="ja-JP" altLang="en-US" dirty="0" smtClean="0"/>
              <a:t>を決定する際に、モード同期周波数を変化させる前と後の２ステップ計測が必要でした。このことから、リアルタイムで絶対周波数を決定できないので、</a:t>
            </a:r>
            <a:r>
              <a:rPr lang="en-US" altLang="ja-JP" dirty="0" smtClean="0"/>
              <a:t>CW-THz</a:t>
            </a:r>
            <a:r>
              <a:rPr lang="ja-JP" altLang="en-US" dirty="0" smtClean="0"/>
              <a:t>波は一定でなければならず、時々刻々と変化する</a:t>
            </a:r>
            <a:r>
              <a:rPr lang="en-US" altLang="ja-JP" dirty="0" smtClean="0"/>
              <a:t>CW-THz</a:t>
            </a:r>
            <a:r>
              <a:rPr lang="ja-JP" altLang="en-US" dirty="0" smtClean="0"/>
              <a:t>波の絶対周波数は測定できないといった問題があった．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そこでこれらの問題点を解決するために、本研究ではデュアル</a:t>
            </a:r>
            <a:r>
              <a:rPr kumimoji="1" lang="en-US" altLang="ja-JP" dirty="0" smtClean="0"/>
              <a:t>PC-THz</a:t>
            </a:r>
            <a:r>
              <a:rPr kumimoji="1" lang="ja-JP" altLang="en-US" dirty="0" smtClean="0"/>
              <a:t>コムと測定時間波形のヒルベルト変換を用いることで、変動している</a:t>
            </a:r>
            <a:r>
              <a:rPr kumimoji="1" lang="en-US" altLang="ja-JP" dirty="0" smtClean="0"/>
              <a:t>CW-THz</a:t>
            </a:r>
            <a:r>
              <a:rPr kumimoji="1" lang="ja-JP" altLang="en-US" dirty="0" smtClean="0"/>
              <a:t>波の絶対周波数をリアルタイムで決定しました。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24B690E9-9CBE-427E-B825-B457CC63A2C2}" type="slidenum">
              <a:rPr kumimoji="1" lang="ja-JP" altLang="en-US" smtClean="0"/>
              <a:t>7</a:t>
            </a:fld>
            <a:endParaRPr kumimoji="1" lang="ja-JP" altLang="en-US" dirty="0"/>
          </a:p>
        </p:txBody>
      </p:sp>
    </p:spTree>
    <p:extLst>
      <p:ext uri="{BB962C8B-B14F-4D97-AF65-F5344CB8AC3E}">
        <p14:creationId xmlns:p14="http://schemas.microsoft.com/office/powerpoint/2010/main" val="333738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fld id="{3BF5F0CC-669F-4385-8C63-9B1796732D31}" type="slidenum">
              <a:rPr lang="en-US" altLang="ja-JP" sz="1200" smtClean="0"/>
              <a:pPr eaLnBrk="1" hangingPunct="1"/>
              <a:t>8</a:t>
            </a:fld>
            <a:endParaRPr lang="en-US" altLang="ja-JP" sz="1200" smtClean="0"/>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lIns="91426" tIns="45713" rIns="91426" bIns="45713"/>
          <a:lstStyle/>
          <a:p>
            <a:pPr eaLnBrk="1" hangingPunct="1"/>
            <a:r>
              <a:rPr lang="ja-JP" altLang="en-US" dirty="0" smtClean="0">
                <a:latin typeface="Arial" charset="0"/>
                <a:ea typeface="ＭＳ Ｐ明朝" pitchFamily="1" charset="-128"/>
              </a:rPr>
              <a:t>まず，リアルタイムでの絶対周波数の決定方法について説明する．ポイントはモード同期周波数の異なるデュアル</a:t>
            </a:r>
            <a:r>
              <a:rPr lang="en-US" altLang="ja-JP" dirty="0" smtClean="0">
                <a:latin typeface="Arial" charset="0"/>
                <a:ea typeface="ＭＳ Ｐ明朝" pitchFamily="1" charset="-128"/>
              </a:rPr>
              <a:t>PC-THz</a:t>
            </a:r>
            <a:r>
              <a:rPr lang="ja-JP" altLang="en-US" dirty="0" smtClean="0">
                <a:latin typeface="Arial" charset="0"/>
                <a:ea typeface="ＭＳ Ｐ明朝" pitchFamily="1" charset="-128"/>
              </a:rPr>
              <a:t>コムを用いた並列計測であるという点で，これら４つのパラメーターを同時計測することによって次数</a:t>
            </a:r>
            <a:r>
              <a:rPr lang="en-US" altLang="ja-JP" dirty="0" smtClean="0">
                <a:latin typeface="Arial" charset="0"/>
                <a:ea typeface="ＭＳ Ｐ明朝" pitchFamily="1" charset="-128"/>
              </a:rPr>
              <a:t>m</a:t>
            </a:r>
            <a:r>
              <a:rPr lang="ja-JP" altLang="en-US" dirty="0" smtClean="0">
                <a:latin typeface="Arial" charset="0"/>
                <a:ea typeface="ＭＳ Ｐ明朝" pitchFamily="1" charset="-128"/>
              </a:rPr>
              <a:t>をリアルタイムで決定でき、絶対周波数もリアルタイムで計測することが出来る．しかし従来はビート周波数を周波数カウンターを用いて計測していたため、ゲート時間に制限があり速い現象が計測できないといった問題や、信号</a:t>
            </a:r>
            <a:r>
              <a:rPr lang="en-US" altLang="ja-JP" dirty="0" smtClean="0">
                <a:latin typeface="Arial" charset="0"/>
                <a:ea typeface="ＭＳ Ｐ明朝" pitchFamily="1" charset="-128"/>
              </a:rPr>
              <a:t>SN</a:t>
            </a:r>
            <a:r>
              <a:rPr lang="ja-JP" altLang="en-US" dirty="0" smtClean="0">
                <a:latin typeface="Arial" charset="0"/>
                <a:ea typeface="ＭＳ Ｐ明朝" pitchFamily="1" charset="-128"/>
              </a:rPr>
              <a:t>比が高くないとミスカウントしてしまうといった問題があった。</a:t>
            </a:r>
            <a:endParaRPr lang="en-US" altLang="ja-JP" dirty="0" smtClean="0">
              <a:latin typeface="Arial" charset="0"/>
              <a:ea typeface="ＭＳ Ｐ明朝"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こで今回は，時間波形をデジタイザーによって高速サンプリングし、さらにヒルベルト変換を用いて瞬時周波数を計測しました．ヒルベルト変換とは，実領域の測定信号を複素信号に変換する操作で，測定信号を</a:t>
            </a:r>
            <a:r>
              <a:rPr kumimoji="1" lang="en-US" altLang="ja-JP" dirty="0" smtClean="0"/>
              <a:t>f(t)</a:t>
            </a:r>
            <a:r>
              <a:rPr kumimoji="1" lang="ja-JP" altLang="en-US" dirty="0" err="1" smtClean="0"/>
              <a:t>，</a:t>
            </a:r>
            <a:r>
              <a:rPr kumimoji="1" lang="ja-JP" altLang="en-US" dirty="0" smtClean="0"/>
              <a:t>ヒルベルト変換後の信号を</a:t>
            </a:r>
            <a:r>
              <a:rPr kumimoji="1" lang="en-US" altLang="ja-JP" dirty="0" smtClean="0"/>
              <a:t>g(t)</a:t>
            </a:r>
            <a:r>
              <a:rPr kumimoji="1" lang="ja-JP" altLang="en-US" dirty="0" smtClean="0"/>
              <a:t>とすると，解析信号</a:t>
            </a:r>
            <a:r>
              <a:rPr kumimoji="1" lang="en-US" altLang="ja-JP" dirty="0" smtClean="0"/>
              <a:t>z(t)</a:t>
            </a:r>
            <a:r>
              <a:rPr kumimoji="1" lang="ja-JP" altLang="en-US" dirty="0" smtClean="0"/>
              <a:t>はこのように表される．</a:t>
            </a:r>
            <a:endParaRPr kumimoji="1" lang="en-US" altLang="ja-JP" dirty="0" smtClean="0"/>
          </a:p>
          <a:p>
            <a:r>
              <a:rPr kumimoji="1" lang="ja-JP" altLang="en-US" dirty="0" smtClean="0"/>
              <a:t>こちらの図より，瞬時位相はこのように表されるので，瞬時周波数はこれを時間で微分し</a:t>
            </a:r>
            <a:r>
              <a:rPr kumimoji="1" lang="en-US" altLang="ja-JP" dirty="0" smtClean="0"/>
              <a:t>1/2π</a:t>
            </a:r>
            <a:r>
              <a:rPr kumimoji="1" lang="ja-JP" altLang="en-US" dirty="0" smtClean="0"/>
              <a:t>をかけることで求めることが出来る．</a:t>
            </a:r>
            <a:endParaRPr kumimoji="1" lang="ja-JP" altLang="en-US" dirty="0"/>
          </a:p>
        </p:txBody>
      </p:sp>
      <p:sp>
        <p:nvSpPr>
          <p:cNvPr id="4" name="スライド番号プレースホルダー 3"/>
          <p:cNvSpPr>
            <a:spLocks noGrp="1"/>
          </p:cNvSpPr>
          <p:nvPr>
            <p:ph type="sldNum" sz="quarter" idx="10"/>
          </p:nvPr>
        </p:nvSpPr>
        <p:spPr/>
        <p:txBody>
          <a:bodyPr/>
          <a:lstStyle/>
          <a:p>
            <a:fld id="{40D39702-0B99-4043-A464-4D00F8E45317}" type="slidenum">
              <a:rPr kumimoji="1" lang="ja-JP" altLang="en-US" smtClean="0"/>
              <a:t>9</a:t>
            </a:fld>
            <a:endParaRPr kumimoji="1" lang="ja-JP" altLang="en-US"/>
          </a:p>
        </p:txBody>
      </p:sp>
    </p:spTree>
    <p:extLst>
      <p:ext uri="{BB962C8B-B14F-4D97-AF65-F5344CB8AC3E}">
        <p14:creationId xmlns:p14="http://schemas.microsoft.com/office/powerpoint/2010/main" val="327609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本実験のセットアップを示す．レーザーはメンロー社製のファイバーレーザーを用いており，条件はこのようになっている．さらに，モード同期周波数はそれぞれ安定化制御されている．この</a:t>
            </a:r>
            <a:r>
              <a:rPr kumimoji="1" lang="en-US" altLang="ja-JP" dirty="0" smtClean="0"/>
              <a:t>1.5μm</a:t>
            </a:r>
            <a:r>
              <a:rPr kumimoji="1" lang="ja-JP" altLang="en-US" dirty="0" smtClean="0"/>
              <a:t>のレーザー光は非線形光学結晶によって波長変換し，</a:t>
            </a:r>
            <a:r>
              <a:rPr kumimoji="1" lang="en-US" altLang="ja-JP" dirty="0" smtClean="0"/>
              <a:t>PCA</a:t>
            </a:r>
            <a:r>
              <a:rPr kumimoji="1" lang="ja-JP" altLang="en-US" dirty="0" err="1" smtClean="0"/>
              <a:t>に入</a:t>
            </a:r>
            <a:r>
              <a:rPr kumimoji="1" lang="ja-JP" altLang="en-US" dirty="0" smtClean="0"/>
              <a:t>射する．反対側からは，シンセサイザーの出力を</a:t>
            </a:r>
            <a:r>
              <a:rPr kumimoji="1" lang="en-US" altLang="ja-JP" dirty="0" smtClean="0"/>
              <a:t>6</a:t>
            </a:r>
            <a:r>
              <a:rPr kumimoji="1" lang="ja-JP" altLang="en-US" dirty="0" smtClean="0"/>
              <a:t>逓倍したものを</a:t>
            </a:r>
            <a:r>
              <a:rPr kumimoji="1" lang="en-US" altLang="ja-JP" dirty="0" smtClean="0"/>
              <a:t>CW-THz</a:t>
            </a:r>
            <a:r>
              <a:rPr kumimoji="1" lang="ja-JP" altLang="en-US" dirty="0" smtClean="0"/>
              <a:t>はとして自由空間を伝搬後，入射している．これにより発生するビート信号はアンプによって増幅され，デジタイザーで取得される．取得された信号は</a:t>
            </a:r>
            <a:r>
              <a:rPr kumimoji="1" lang="en-US" altLang="ja-JP" dirty="0" smtClean="0"/>
              <a:t>PC</a:t>
            </a:r>
            <a:r>
              <a:rPr kumimoji="1" lang="ja-JP" altLang="en-US" dirty="0" smtClean="0"/>
              <a:t>で計算され絶対周波数が決定される．</a:t>
            </a:r>
            <a:endParaRPr kumimoji="1" lang="ja-JP" altLang="en-US" dirty="0"/>
          </a:p>
        </p:txBody>
      </p:sp>
      <p:sp>
        <p:nvSpPr>
          <p:cNvPr id="4" name="スライド番号プレースホルダー 3"/>
          <p:cNvSpPr>
            <a:spLocks noGrp="1"/>
          </p:cNvSpPr>
          <p:nvPr>
            <p:ph type="sldNum" sz="quarter" idx="10"/>
          </p:nvPr>
        </p:nvSpPr>
        <p:spPr/>
        <p:txBody>
          <a:bodyPr/>
          <a:lstStyle/>
          <a:p>
            <a:fld id="{85D4AD22-51A4-4709-AE28-8FB56314E370}" type="slidenum">
              <a:rPr kumimoji="1" lang="ja-JP" altLang="en-US" smtClean="0"/>
              <a:t>10</a:t>
            </a:fld>
            <a:endParaRPr kumimoji="1" lang="ja-JP" altLang="en-US"/>
          </a:p>
        </p:txBody>
      </p:sp>
    </p:spTree>
    <p:extLst>
      <p:ext uri="{BB962C8B-B14F-4D97-AF65-F5344CB8AC3E}">
        <p14:creationId xmlns:p14="http://schemas.microsoft.com/office/powerpoint/2010/main" val="40808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685801" y="609600"/>
            <a:ext cx="5688623"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fld id="{98DDDC69-E586-4C76-A8C7-5D9FC9DE105D}" type="datetimeFigureOut">
              <a:rPr kumimoji="1" lang="ja-JP" altLang="en-US" smtClean="0"/>
              <a:t>2014/4/27</a:t>
            </a:fld>
            <a:endParaRPr kumimoji="1" lang="ja-JP" altLang="en-US"/>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 3"/>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8" name="フッター プレースホルダ 7"/>
          <p:cNvSpPr>
            <a:spLocks noGrp="1"/>
          </p:cNvSpPr>
          <p:nvPr>
            <p:ph type="ftr" sz="quarter" idx="11"/>
          </p:nvPr>
        </p:nvSpPr>
        <p:spPr/>
        <p:txBody>
          <a:bodyPr/>
          <a:lstStyle>
            <a:lvl1pPr>
              <a:defRPr/>
            </a:lvl1pPr>
          </a:lstStyle>
          <a:p>
            <a:endParaRPr kumimoji="1" lang="ja-JP" altLang="en-US"/>
          </a:p>
        </p:txBody>
      </p:sp>
      <p:sp>
        <p:nvSpPr>
          <p:cNvPr id="9" name="スライド番号プレースホルダ 8"/>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4" name="フッター プレースホルダ 3"/>
          <p:cNvSpPr>
            <a:spLocks noGrp="1"/>
          </p:cNvSpPr>
          <p:nvPr>
            <p:ph type="ftr" sz="quarter" idx="11"/>
          </p:nvPr>
        </p:nvSpPr>
        <p:spPr/>
        <p:txBody>
          <a:bodyPr/>
          <a:lstStyle>
            <a:lvl1pPr>
              <a:defRPr/>
            </a:lvl1pPr>
          </a:lstStyle>
          <a:p>
            <a:endParaRPr kumimoji="1" lang="ja-JP" altLang="en-US"/>
          </a:p>
        </p:txBody>
      </p:sp>
      <p:sp>
        <p:nvSpPr>
          <p:cNvPr id="5" name="スライド番号プレースホルダ 4"/>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3" name="フッター プレースホルダ 2"/>
          <p:cNvSpPr>
            <a:spLocks noGrp="1"/>
          </p:cNvSpPr>
          <p:nvPr>
            <p:ph type="ftr" sz="quarter" idx="11"/>
          </p:nvPr>
        </p:nvSpPr>
        <p:spPr/>
        <p:txBody>
          <a:bodyPr/>
          <a:lstStyle>
            <a:lvl1pPr>
              <a:defRPr/>
            </a:lvl1pPr>
          </a:lstStyle>
          <a:p>
            <a:endParaRPr kumimoji="1" lang="ja-JP" altLang="en-US"/>
          </a:p>
        </p:txBody>
      </p:sp>
      <p:sp>
        <p:nvSpPr>
          <p:cNvPr id="4" name="スライド番号プレースホルダ 3"/>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 4"/>
          <p:cNvSpPr>
            <a:spLocks noGrp="1"/>
          </p:cNvSpPr>
          <p:nvPr>
            <p:ph type="dt" sz="half" idx="10"/>
          </p:nvPr>
        </p:nvSpPr>
        <p:spPr/>
        <p:txBody>
          <a:bodyPr/>
          <a:lstStyle>
            <a:lvl1pPr>
              <a:defRPr/>
            </a:lvl1pPr>
          </a:lstStyle>
          <a:p>
            <a:fld id="{98DDDC69-E586-4C76-A8C7-5D9FC9DE105D}" type="datetimeFigureOut">
              <a:rPr kumimoji="1" lang="ja-JP" altLang="en-US" smtClean="0"/>
              <a:t>2014/4/27</a:t>
            </a:fld>
            <a:endParaRPr kumimoji="1" lang="ja-JP" altLang="en-US"/>
          </a:p>
        </p:txBody>
      </p:sp>
      <p:sp>
        <p:nvSpPr>
          <p:cNvPr id="6" name="フッター プレースホルダ 5"/>
          <p:cNvSpPr>
            <a:spLocks noGrp="1"/>
          </p:cNvSpPr>
          <p:nvPr>
            <p:ph type="ftr" sz="quarter" idx="11"/>
          </p:nvPr>
        </p:nvSpPr>
        <p:spPr/>
        <p:txBody>
          <a:bodyPr/>
          <a:lstStyle>
            <a:lvl1pPr>
              <a:defRPr/>
            </a:lvl1pPr>
          </a:lstStyle>
          <a:p>
            <a:endParaRPr kumimoji="1" lang="ja-JP" altLang="en-US"/>
          </a:p>
        </p:txBody>
      </p:sp>
      <p:sp>
        <p:nvSpPr>
          <p:cNvPr id="7" name="スライド番号プレースホルダ 6"/>
          <p:cNvSpPr>
            <a:spLocks noGrp="1"/>
          </p:cNvSpPr>
          <p:nvPr>
            <p:ph type="sldNum" sz="quarter" idx="12"/>
          </p:nvPr>
        </p:nvSpPr>
        <p:spPr/>
        <p:txBody>
          <a:bodyPr/>
          <a:lstStyle>
            <a:lvl1pPr>
              <a:defRPr smtClean="0"/>
            </a:lvl1pPr>
          </a:lstStyle>
          <a:p>
            <a:fld id="{3FF3DF26-328B-4716-84F0-C25D4142FB2A}" type="slidenum">
              <a:rPr kumimoji="1" lang="ja-JP" altLang="en-US" smtClean="0"/>
              <a:t>‹#›</a:t>
            </a:fld>
            <a:endParaRPr kumimoji="1" lang="ja-JP"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fld id="{98DDDC69-E586-4C76-A8C7-5D9FC9DE105D}" type="datetimeFigureOut">
              <a:rPr kumimoji="1" lang="ja-JP" altLang="en-US" smtClean="0"/>
              <a:t>2014/4/27</a:t>
            </a:fld>
            <a:endParaRPr kumimoji="1" lang="ja-JP"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endParaRPr kumimoji="1" lang="ja-JP"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fld id="{3FF3DF26-328B-4716-84F0-C25D4142FB2A}" type="slidenum">
              <a:rPr kumimoji="1" lang="ja-JP" altLang="en-US" smtClean="0"/>
              <a:t>‹#›</a:t>
            </a:fld>
            <a:endParaRPr kumimoji="1" lang="ja-JP" altLang="en-US"/>
          </a:p>
        </p:txBody>
      </p:sp>
      <p:sp>
        <p:nvSpPr>
          <p:cNvPr id="95" name="Rectangle 7"/>
          <p:cNvSpPr>
            <a:spLocks noChangeArrowheads="1"/>
          </p:cNvSpPr>
          <p:nvPr/>
        </p:nvSpPr>
        <p:spPr bwMode="auto">
          <a:xfrm>
            <a:off x="0" y="381001"/>
            <a:ext cx="9130812" cy="55563"/>
          </a:xfrm>
          <a:prstGeom prst="rect">
            <a:avLst/>
          </a:prstGeom>
          <a:solidFill>
            <a:srgbClr val="00279F"/>
          </a:solidFill>
          <a:ln w="12700">
            <a:solidFill>
              <a:srgbClr val="00279F"/>
            </a:solidFill>
            <a:miter lim="800000"/>
            <a:headEnd/>
            <a:tailEnd/>
          </a:ln>
          <a:effectLst/>
        </p:spPr>
        <p:txBody>
          <a:bodyPr>
            <a:prstTxWarp prst="textNoShape">
              <a:avLst/>
            </a:prstTxWarp>
          </a:bodyPr>
          <a:lstStyle/>
          <a:p>
            <a:pPr defTabSz="762000"/>
            <a:endParaRPr lang="ja-JP" altLang="en-US" sz="2400">
              <a:latin typeface="Osaka" pitchFamily="-108" charset="-128"/>
              <a:ea typeface="Osaka" pitchFamily="-108" charset="-128"/>
              <a:cs typeface="Osaka" pitchFamily="-108" charset="-128"/>
            </a:endParaRPr>
          </a:p>
        </p:txBody>
      </p:sp>
      <p:sp>
        <p:nvSpPr>
          <p:cNvPr id="96" name="Rectangle 92"/>
          <p:cNvSpPr>
            <a:spLocks noChangeArrowheads="1"/>
          </p:cNvSpPr>
          <p:nvPr/>
        </p:nvSpPr>
        <p:spPr bwMode="auto">
          <a:xfrm>
            <a:off x="0" y="1"/>
            <a:ext cx="2854372" cy="366767"/>
          </a:xfrm>
          <a:prstGeom prst="rect">
            <a:avLst/>
          </a:prstGeom>
          <a:noFill/>
          <a:ln w="12700">
            <a:noFill/>
            <a:miter lim="800000"/>
            <a:headEnd/>
            <a:tailEnd/>
          </a:ln>
          <a:effectLst/>
        </p:spPr>
        <p:txBody>
          <a:bodyPr wrap="none" lIns="90488" tIns="44450" rIns="90488" bIns="44450">
            <a:prstTxWarp prst="textNoShape">
              <a:avLst/>
            </a:prstTxWarp>
            <a:spAutoFit/>
          </a:bodyPr>
          <a:lstStyle/>
          <a:p>
            <a:pPr defTabSz="900113" eaLnBrk="0" hangingPunct="0"/>
            <a:r>
              <a:rPr lang="en-US" altLang="ja-JP" sz="1800" b="1" i="1" dirty="0" smtClean="0">
                <a:solidFill>
                  <a:srgbClr val="00279F"/>
                </a:solidFill>
                <a:ea typeface="Osaka" pitchFamily="-108" charset="-128"/>
                <a:cs typeface="Osaka" pitchFamily="-108" charset="-128"/>
              </a:rPr>
              <a:t>University of Tokushima</a:t>
            </a:r>
            <a:endParaRPr lang="en-US" altLang="ja-JP" sz="1800" b="1" i="1" dirty="0">
              <a:solidFill>
                <a:srgbClr val="00279F"/>
              </a:solidFill>
              <a:ea typeface="Osaka" pitchFamily="-108" charset="-128"/>
              <a:cs typeface="Osaka" pitchFamily="-108" charset="-128"/>
            </a:endParaRPr>
          </a:p>
        </p:txBody>
      </p:sp>
      <p:pic>
        <p:nvPicPr>
          <p:cNvPr id="97" name="Picture 93"/>
          <p:cNvPicPr>
            <a:picLocks noChangeAspect="1" noChangeArrowheads="1"/>
          </p:cNvPicPr>
          <p:nvPr/>
        </p:nvPicPr>
        <p:blipFill>
          <a:blip r:embed="rId14"/>
          <a:srcRect/>
          <a:stretch>
            <a:fillRect/>
          </a:stretch>
        </p:blipFill>
        <p:spPr bwMode="auto">
          <a:xfrm>
            <a:off x="5486400" y="0"/>
            <a:ext cx="3657600" cy="838200"/>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v"/><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emf"/><Relationship Id="rId5" Type="http://schemas.openxmlformats.org/officeDocument/2006/relationships/oleObject" Target="../embeddings/oleObject8.bin"/><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t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tm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8.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8.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1.wmf"/><Relationship Id="rId4" Type="http://schemas.openxmlformats.org/officeDocument/2006/relationships/oleObject" Target="../embeddings/oleObject6.bin"/><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4016" y="1340768"/>
            <a:ext cx="8820472" cy="2592288"/>
          </a:xfrm>
        </p:spPr>
        <p:txBody>
          <a:bodyPr/>
          <a:lstStyle/>
          <a:p>
            <a:r>
              <a:rPr kumimoji="1" lang="ja-JP" altLang="en-US" sz="4000" dirty="0" smtClean="0"/>
              <a:t>デュアル</a:t>
            </a:r>
            <a:r>
              <a:rPr lang="en-US" altLang="ja-JP" sz="4000" dirty="0" smtClean="0"/>
              <a:t>THz</a:t>
            </a:r>
            <a:r>
              <a:rPr lang="ja-JP" altLang="en-US" sz="4000" dirty="0" smtClean="0"/>
              <a:t>コムを用いた</a:t>
            </a:r>
            <a:r>
              <a:rPr lang="en-US" altLang="ja-JP" sz="4000" dirty="0" smtClean="0"/>
              <a:t>CW-THz</a:t>
            </a:r>
            <a:r>
              <a:rPr lang="ja-JP" altLang="en-US" sz="4000" dirty="0" smtClean="0"/>
              <a:t>波のリアルタイム絶対周波数計測</a:t>
            </a:r>
            <a:endParaRPr kumimoji="1" lang="ja-JP" altLang="en-US" sz="4000" dirty="0"/>
          </a:p>
        </p:txBody>
      </p:sp>
      <p:sp>
        <p:nvSpPr>
          <p:cNvPr id="4" name="サブタイトル 2"/>
          <p:cNvSpPr txBox="1">
            <a:spLocks/>
          </p:cNvSpPr>
          <p:nvPr/>
        </p:nvSpPr>
        <p:spPr bwMode="auto">
          <a:xfrm>
            <a:off x="251520" y="836712"/>
            <a:ext cx="2520280" cy="504056"/>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kumimoji="1" sz="3200">
                <a:solidFill>
                  <a:schemeClr val="tx1"/>
                </a:solidFill>
                <a:latin typeface="+mn-lt"/>
                <a:ea typeface="+mn-ea"/>
                <a:cs typeface="+mn-cs"/>
              </a:defRPr>
            </a:lvl1pPr>
            <a:lvl2pPr marL="457200" indent="0" algn="ctr" rtl="0" eaLnBrk="1" fontAlgn="base" hangingPunct="1">
              <a:spcBef>
                <a:spcPct val="20000"/>
              </a:spcBef>
              <a:spcAft>
                <a:spcPct val="0"/>
              </a:spcAft>
              <a:buNone/>
              <a:defRPr kumimoji="1" sz="2800">
                <a:solidFill>
                  <a:schemeClr val="tx1"/>
                </a:solidFill>
                <a:latin typeface="+mn-lt"/>
                <a:ea typeface="+mn-ea"/>
                <a:cs typeface="+mn-cs"/>
              </a:defRPr>
            </a:lvl2pPr>
            <a:lvl3pPr marL="914400" indent="0" algn="ctr" rtl="0" eaLnBrk="1" fontAlgn="base" hangingPunct="1">
              <a:spcBef>
                <a:spcPct val="20000"/>
              </a:spcBef>
              <a:spcAft>
                <a:spcPct val="0"/>
              </a:spcAft>
              <a:buNone/>
              <a:defRPr kumimoji="1" sz="2400">
                <a:solidFill>
                  <a:schemeClr val="tx1"/>
                </a:solidFill>
                <a:latin typeface="+mn-lt"/>
                <a:ea typeface="+mn-ea"/>
                <a:cs typeface="+mn-cs"/>
              </a:defRPr>
            </a:lvl3pPr>
            <a:lvl4pPr marL="1371600" indent="0" algn="ctr" rtl="0" eaLnBrk="1" fontAlgn="base" hangingPunct="1">
              <a:spcBef>
                <a:spcPct val="20000"/>
              </a:spcBef>
              <a:spcAft>
                <a:spcPct val="0"/>
              </a:spcAft>
              <a:buNone/>
              <a:defRPr kumimoji="1" sz="2000">
                <a:solidFill>
                  <a:schemeClr val="tx1"/>
                </a:solidFill>
                <a:latin typeface="+mn-lt"/>
                <a:ea typeface="+mn-ea"/>
                <a:cs typeface="+mn-cs"/>
              </a:defRPr>
            </a:lvl4pPr>
            <a:lvl5pPr marL="1828800" indent="0" algn="ctr" rtl="0" eaLnBrk="1" fontAlgn="base" hangingPunct="1">
              <a:spcBef>
                <a:spcPct val="20000"/>
              </a:spcBef>
              <a:spcAft>
                <a:spcPct val="0"/>
              </a:spcAft>
              <a:buNone/>
              <a:defRPr kumimoji="1" sz="2000">
                <a:solidFill>
                  <a:schemeClr val="tx1"/>
                </a:solidFill>
                <a:latin typeface="+mn-lt"/>
                <a:ea typeface="+mn-ea"/>
                <a:cs typeface="+mn-cs"/>
              </a:defRPr>
            </a:lvl5pPr>
            <a:lvl6pPr marL="2286000" indent="0" algn="ctr" rtl="0" eaLnBrk="1" fontAlgn="base" hangingPunct="1">
              <a:spcBef>
                <a:spcPct val="20000"/>
              </a:spcBef>
              <a:spcAft>
                <a:spcPct val="0"/>
              </a:spcAft>
              <a:buNone/>
              <a:defRPr kumimoji="1" sz="2000">
                <a:solidFill>
                  <a:schemeClr val="tx1"/>
                </a:solidFill>
                <a:latin typeface="+mn-lt"/>
                <a:ea typeface="+mn-ea"/>
                <a:cs typeface="+mn-cs"/>
              </a:defRPr>
            </a:lvl6pPr>
            <a:lvl7pPr marL="2743200" indent="0" algn="ctr" rtl="0" eaLnBrk="1" fontAlgn="base" hangingPunct="1">
              <a:spcBef>
                <a:spcPct val="20000"/>
              </a:spcBef>
              <a:spcAft>
                <a:spcPct val="0"/>
              </a:spcAft>
              <a:buNone/>
              <a:defRPr kumimoji="1" sz="2000">
                <a:solidFill>
                  <a:schemeClr val="tx1"/>
                </a:solidFill>
                <a:latin typeface="+mn-lt"/>
                <a:ea typeface="+mn-ea"/>
                <a:cs typeface="+mn-cs"/>
              </a:defRPr>
            </a:lvl7pPr>
            <a:lvl8pPr marL="3200400" indent="0" algn="ctr" rtl="0" eaLnBrk="1" fontAlgn="base" hangingPunct="1">
              <a:spcBef>
                <a:spcPct val="20000"/>
              </a:spcBef>
              <a:spcAft>
                <a:spcPct val="0"/>
              </a:spcAft>
              <a:buNone/>
              <a:defRPr kumimoji="1" sz="2000">
                <a:solidFill>
                  <a:schemeClr val="tx1"/>
                </a:solidFill>
                <a:latin typeface="+mn-lt"/>
                <a:ea typeface="+mn-ea"/>
                <a:cs typeface="+mn-cs"/>
              </a:defRPr>
            </a:lvl8pPr>
            <a:lvl9pPr marL="3657600" indent="0" algn="ctr" rtl="0" eaLnBrk="1" fontAlgn="base" hangingPunct="1">
              <a:spcBef>
                <a:spcPct val="20000"/>
              </a:spcBef>
              <a:spcAft>
                <a:spcPct val="0"/>
              </a:spcAft>
              <a:buNone/>
              <a:defRPr kumimoji="1" sz="2000">
                <a:solidFill>
                  <a:schemeClr val="tx1"/>
                </a:solidFill>
                <a:latin typeface="+mn-lt"/>
                <a:ea typeface="+mn-ea"/>
                <a:cs typeface="+mn-cs"/>
              </a:defRPr>
            </a:lvl9pPr>
          </a:lstStyle>
          <a:p>
            <a:r>
              <a:rPr lang="en-US" altLang="ja-JP" dirty="0"/>
              <a:t>18p-E17-15</a:t>
            </a:r>
            <a:endParaRPr lang="ja-JP" altLang="en-US" kern="0" dirty="0"/>
          </a:p>
        </p:txBody>
      </p:sp>
      <p:sp>
        <p:nvSpPr>
          <p:cNvPr id="6" name="サブタイトル 2"/>
          <p:cNvSpPr>
            <a:spLocks noGrp="1"/>
          </p:cNvSpPr>
          <p:nvPr>
            <p:ph type="subTitle" idx="1"/>
          </p:nvPr>
        </p:nvSpPr>
        <p:spPr>
          <a:xfrm>
            <a:off x="35496" y="3933056"/>
            <a:ext cx="9036496" cy="2016224"/>
          </a:xfrm>
        </p:spPr>
        <p:txBody>
          <a:bodyPr/>
          <a:lstStyle/>
          <a:p>
            <a:r>
              <a:rPr lang="ja-JP" altLang="ja-JP" sz="2800" baseline="30000" dirty="0" smtClean="0"/>
              <a:t>○</a:t>
            </a:r>
            <a:r>
              <a:rPr lang="ja-JP" altLang="en-US" sz="2800" dirty="0" smtClean="0"/>
              <a:t>林建太</a:t>
            </a:r>
            <a:r>
              <a:rPr lang="en-US" altLang="ja-JP" sz="2800" baseline="30000" dirty="0" smtClean="0"/>
              <a:t>1)</a:t>
            </a:r>
            <a:r>
              <a:rPr lang="en-US" altLang="ja-JP" sz="2800" dirty="0" smtClean="0"/>
              <a:t>, </a:t>
            </a:r>
            <a:r>
              <a:rPr lang="ja-JP" altLang="en-US" sz="2800" dirty="0" smtClean="0"/>
              <a:t>稲場肇</a:t>
            </a:r>
            <a:r>
              <a:rPr lang="en-US" altLang="ja-JP" sz="2800" baseline="30000" dirty="0" smtClean="0"/>
              <a:t>2,3)</a:t>
            </a:r>
            <a:r>
              <a:rPr lang="en-US" altLang="ja-JP" sz="2800" dirty="0" smtClean="0"/>
              <a:t>, </a:t>
            </a:r>
            <a:r>
              <a:rPr lang="ja-JP" altLang="en-US" sz="2800" dirty="0" smtClean="0"/>
              <a:t>美濃島薫</a:t>
            </a:r>
            <a:r>
              <a:rPr lang="en-US" altLang="ja-JP" sz="2800" baseline="30000" dirty="0" smtClean="0"/>
              <a:t>3,4)</a:t>
            </a:r>
            <a:r>
              <a:rPr lang="en-US" altLang="ja-JP" sz="2800" dirty="0" smtClean="0"/>
              <a:t>,</a:t>
            </a:r>
            <a:r>
              <a:rPr lang="ja-JP" altLang="en-US" sz="2800" dirty="0" smtClean="0"/>
              <a:t>安井武史</a:t>
            </a:r>
            <a:r>
              <a:rPr lang="en-US" altLang="ja-JP" sz="2800" baseline="30000" dirty="0" smtClean="0"/>
              <a:t>1,3)</a:t>
            </a:r>
          </a:p>
          <a:p>
            <a:endParaRPr kumimoji="1" lang="en-US" altLang="ja-JP" sz="2400" dirty="0" smtClean="0">
              <a:solidFill>
                <a:schemeClr val="tx1"/>
              </a:solidFill>
            </a:endParaRPr>
          </a:p>
          <a:p>
            <a:r>
              <a:rPr lang="en-US" altLang="ja-JP" sz="2800" dirty="0" smtClean="0"/>
              <a:t>1) </a:t>
            </a:r>
            <a:r>
              <a:rPr lang="ja-JP" altLang="ja-JP" sz="2800" dirty="0" smtClean="0"/>
              <a:t>徳島</a:t>
            </a:r>
            <a:r>
              <a:rPr lang="ja-JP" altLang="en-US" sz="2800" dirty="0" smtClean="0"/>
              <a:t>大学</a:t>
            </a:r>
            <a:r>
              <a:rPr lang="en-US" altLang="ja-JP" sz="2800" dirty="0" smtClean="0"/>
              <a:t>,</a:t>
            </a:r>
            <a:r>
              <a:rPr lang="ja-JP" altLang="en-US" sz="2800" dirty="0" smtClean="0"/>
              <a:t>　</a:t>
            </a:r>
            <a:r>
              <a:rPr lang="en-US" altLang="ja-JP" sz="2800" dirty="0" smtClean="0"/>
              <a:t>2) </a:t>
            </a:r>
            <a:r>
              <a:rPr lang="ja-JP" altLang="en-US" sz="2800" dirty="0" smtClean="0"/>
              <a:t>産業</a:t>
            </a:r>
            <a:r>
              <a:rPr lang="ja-JP" altLang="en-US" sz="2800" dirty="0"/>
              <a:t>技術総合</a:t>
            </a:r>
            <a:r>
              <a:rPr lang="ja-JP" altLang="en-US" sz="2800" dirty="0" smtClean="0"/>
              <a:t>研究所</a:t>
            </a:r>
            <a:endParaRPr lang="en-US" altLang="ja-JP" sz="2800" dirty="0" smtClean="0"/>
          </a:p>
          <a:p>
            <a:r>
              <a:rPr lang="en-US" altLang="ja-JP" sz="2800" dirty="0" smtClean="0"/>
              <a:t>3) JST-ERATO,</a:t>
            </a:r>
            <a:r>
              <a:rPr lang="ja-JP" altLang="en-US" sz="2800" dirty="0" smtClean="0"/>
              <a:t>　</a:t>
            </a:r>
            <a:r>
              <a:rPr lang="en-US" altLang="ja-JP" sz="2800" dirty="0" smtClean="0"/>
              <a:t>4) </a:t>
            </a:r>
            <a:r>
              <a:rPr lang="ja-JP" altLang="en-US" sz="2800" dirty="0" smtClean="0"/>
              <a:t>電気通信大学</a:t>
            </a:r>
            <a:endParaRPr kumimoji="1" lang="en-US" altLang="ja-JP" sz="2800" dirty="0" smtClean="0">
              <a:solidFill>
                <a:schemeClr val="tx1"/>
              </a:solidFill>
            </a:endParaRPr>
          </a:p>
        </p:txBody>
      </p:sp>
      <p:sp>
        <p:nvSpPr>
          <p:cNvPr id="7" name="テキスト ボックス 6"/>
          <p:cNvSpPr txBox="1"/>
          <p:nvPr/>
        </p:nvSpPr>
        <p:spPr>
          <a:xfrm>
            <a:off x="4644007" y="6372036"/>
            <a:ext cx="4464497" cy="400110"/>
          </a:xfrm>
          <a:prstGeom prst="rect">
            <a:avLst/>
          </a:prstGeom>
          <a:noFill/>
        </p:spPr>
        <p:txBody>
          <a:bodyPr wrap="square" rtlCol="0">
            <a:spAutoFit/>
          </a:bodyPr>
          <a:lstStyle/>
          <a:p>
            <a:pPr algn="ctr"/>
            <a:r>
              <a:rPr lang="zh-CN" altLang="en-US" sz="2000" dirty="0"/>
              <a:t>第</a:t>
            </a:r>
            <a:r>
              <a:rPr lang="en-US" altLang="zh-CN" sz="2000" dirty="0"/>
              <a:t>61 </a:t>
            </a:r>
            <a:r>
              <a:rPr lang="zh-CN" altLang="en-US" sz="2000" dirty="0"/>
              <a:t>回応用物理学会春季学術</a:t>
            </a:r>
            <a:r>
              <a:rPr lang="zh-CN" altLang="en-US" sz="2000" dirty="0" smtClean="0"/>
              <a:t>講演会</a:t>
            </a:r>
            <a:r>
              <a:rPr kumimoji="1" lang="ja-JP" altLang="en-US" dirty="0" smtClean="0"/>
              <a:t>　</a:t>
            </a:r>
            <a:endParaRPr kumimoji="1" lang="ja-JP" altLang="en-US" dirty="0"/>
          </a:p>
        </p:txBody>
      </p:sp>
    </p:spTree>
    <p:extLst>
      <p:ext uri="{BB962C8B-B14F-4D97-AF65-F5344CB8AC3E}">
        <p14:creationId xmlns:p14="http://schemas.microsoft.com/office/powerpoint/2010/main" val="407818365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65584"/>
            <a:ext cx="9144000" cy="515144"/>
          </a:xfrm>
        </p:spPr>
        <p:txBody>
          <a:bodyPr/>
          <a:lstStyle/>
          <a:p>
            <a:r>
              <a:rPr kumimoji="1" lang="ja-JP" altLang="en-US" dirty="0" smtClean="0"/>
              <a:t>実験セットアップ</a:t>
            </a:r>
            <a:endParaRPr kumimoji="1" lang="ja-JP" altLang="en-US" dirty="0"/>
          </a:p>
        </p:txBody>
      </p:sp>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025230"/>
            <a:ext cx="8568952" cy="592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561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693021"/>
            <a:ext cx="6768752" cy="226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7" y="996679"/>
            <a:ext cx="6120681" cy="207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67544"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sp>
        <p:nvSpPr>
          <p:cNvPr id="11" name="テキスト ボックス 10"/>
          <p:cNvSpPr txBox="1"/>
          <p:nvPr/>
        </p:nvSpPr>
        <p:spPr>
          <a:xfrm>
            <a:off x="539552" y="3420289"/>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611560" y="1556792"/>
            <a:ext cx="1071736" cy="584775"/>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cxnSp>
        <p:nvCxnSpPr>
          <p:cNvPr id="7" name="直線コネクタ 6"/>
          <p:cNvCxnSpPr/>
          <p:nvPr/>
        </p:nvCxnSpPr>
        <p:spPr bwMode="auto">
          <a:xfrm>
            <a:off x="0" y="4781450"/>
            <a:ext cx="9144000" cy="15702"/>
          </a:xfrm>
          <a:prstGeom prst="line">
            <a:avLst/>
          </a:prstGeom>
          <a:noFill/>
          <a:ln w="38100" cap="flat" cmpd="sng" algn="ctr">
            <a:solidFill>
              <a:schemeClr val="tx1"/>
            </a:solidFill>
            <a:prstDash val="dash"/>
            <a:round/>
            <a:headEnd type="none" w="med" len="med"/>
            <a:tailEnd type="none" w="med" len="med"/>
          </a:ln>
          <a:effectLst/>
        </p:spPr>
      </p:cxn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7" y="2654907"/>
            <a:ext cx="6192689" cy="22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704856" y="1292567"/>
            <a:ext cx="1547664"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309" y="980728"/>
            <a:ext cx="6188075"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179512" y="465584"/>
            <a:ext cx="8856984" cy="659160"/>
          </a:xfrm>
        </p:spPr>
        <p:txBody>
          <a:bodyPr/>
          <a:lstStyle/>
          <a:p>
            <a:r>
              <a:rPr kumimoji="1" lang="ja-JP" altLang="en-US" sz="4000" dirty="0" smtClean="0"/>
              <a:t>ビート</a:t>
            </a:r>
            <a:r>
              <a:rPr lang="ja-JP" altLang="en-US" sz="4000" dirty="0"/>
              <a:t>信号</a:t>
            </a:r>
            <a:r>
              <a:rPr kumimoji="1" lang="ja-JP" altLang="en-US" sz="4000" dirty="0" smtClean="0"/>
              <a:t>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
        <p:nvSpPr>
          <p:cNvPr id="13" name="テキスト ボックス 12"/>
          <p:cNvSpPr txBox="1"/>
          <p:nvPr/>
        </p:nvSpPr>
        <p:spPr>
          <a:xfrm>
            <a:off x="-108520" y="2396692"/>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10MHz</a:t>
            </a:r>
            <a:endParaRPr kumimoji="1" lang="ja-JP" altLang="en-US" sz="1600" b="1" dirty="0"/>
          </a:p>
        </p:txBody>
      </p:sp>
    </p:spTree>
    <p:extLst>
      <p:ext uri="{BB962C8B-B14F-4D97-AF65-F5344CB8AC3E}">
        <p14:creationId xmlns:p14="http://schemas.microsoft.com/office/powerpoint/2010/main" val="4001436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nodeType="withEffect">
                                  <p:stCondLst>
                                    <p:cond delay="0"/>
                                  </p:stCondLst>
                                  <p:childTnLst>
                                    <p:animEffect transition="out" filter="fade">
                                      <p:cBhvr>
                                        <p:cTn id="12" dur="500"/>
                                        <p:tgtEl>
                                          <p:spTgt spid="15363"/>
                                        </p:tgtEl>
                                      </p:cBhvr>
                                    </p:animEffect>
                                    <p:set>
                                      <p:cBhvr>
                                        <p:cTn id="13" dur="1" fill="hold">
                                          <p:stCondLst>
                                            <p:cond delay="499"/>
                                          </p:stCondLst>
                                        </p:cTn>
                                        <p:tgtEl>
                                          <p:spTgt spid="1536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04664"/>
            <a:ext cx="8928992" cy="1143000"/>
          </a:xfrm>
        </p:spPr>
        <p:txBody>
          <a:bodyPr/>
          <a:lstStyle/>
          <a:p>
            <a:r>
              <a:rPr lang="en-US" altLang="ja-JP" sz="3600" dirty="0" smtClean="0"/>
              <a:t>CW-THz</a:t>
            </a:r>
            <a:r>
              <a:rPr lang="ja-JP" altLang="en-US" sz="3600" dirty="0" smtClean="0"/>
              <a:t>波のリアルタイムモニタリング①</a:t>
            </a:r>
            <a:r>
              <a:rPr lang="en-US" altLang="ja-JP" sz="3600" dirty="0" smtClean="0"/>
              <a:t/>
            </a:r>
            <a:br>
              <a:rPr lang="en-US" altLang="ja-JP" sz="3600" dirty="0" smtClean="0"/>
            </a:br>
            <a:r>
              <a:rPr lang="en-US" altLang="ja-JP" sz="3600" dirty="0" smtClean="0"/>
              <a:t>(</a:t>
            </a:r>
            <a:r>
              <a:rPr lang="ja-JP" altLang="en-US" sz="3600" dirty="0" smtClean="0"/>
              <a:t>周波数変動 </a:t>
            </a:r>
            <a:r>
              <a:rPr lang="en-US" altLang="ja-JP" sz="3600" dirty="0" smtClean="0"/>
              <a:t>= 0.1THz ± </a:t>
            </a:r>
            <a:r>
              <a:rPr lang="en-US" altLang="ja-JP" sz="3600" dirty="0" smtClean="0">
                <a:solidFill>
                  <a:srgbClr val="FF0000"/>
                </a:solidFill>
              </a:rPr>
              <a:t>100Hz</a:t>
            </a:r>
            <a:r>
              <a:rPr lang="en-US" altLang="ja-JP" sz="3600" dirty="0" smtClean="0"/>
              <a:t>)</a:t>
            </a:r>
            <a:endParaRPr kumimoji="1" lang="ja-JP" altLang="en-US" sz="3600" dirty="0"/>
          </a:p>
        </p:txBody>
      </p:sp>
      <p:pic>
        <p:nvPicPr>
          <p:cNvPr id="9" name="frequency_monitoring_20131203.m4v">
            <a:hlinkClick r:id="" action="ppaction://media"/>
          </p:cNvPr>
          <p:cNvPicPr>
            <a:picLocks noGrp="1" noChangeAspect="1"/>
          </p:cNvPicPr>
          <p:nvPr>
            <p:ph idx="1"/>
            <a:videoFile r:link="rId1"/>
            <p:extLst>
              <p:ext uri="{DAA4B4D4-6D71-4841-9C94-3DE7FCFB9230}">
                <p14:media xmlns:p14="http://schemas.microsoft.com/office/powerpoint/2010/main" r:embed="rId2">
                  <p14:trim st="1903.6946"/>
                </p14:media>
              </p:ext>
            </p:extLst>
          </p:nvPr>
        </p:nvPicPr>
        <p:blipFill rotWithShape="1">
          <a:blip r:embed="rId5"/>
          <a:srcRect l="8492" r="7380"/>
          <a:stretch>
            <a:fillRect/>
          </a:stretch>
        </p:blipFill>
        <p:spPr>
          <a:xfrm>
            <a:off x="755576" y="1628800"/>
            <a:ext cx="7704856" cy="5151648"/>
          </a:xfrm>
        </p:spPr>
      </p:pic>
    </p:spTree>
    <p:extLst>
      <p:ext uri="{BB962C8B-B14F-4D97-AF65-F5344CB8AC3E}">
        <p14:creationId xmlns:p14="http://schemas.microsoft.com/office/powerpoint/2010/main" val="284198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txBox="1">
            <a:spLocks/>
          </p:cNvSpPr>
          <p:nvPr/>
        </p:nvSpPr>
        <p:spPr bwMode="auto">
          <a:xfrm>
            <a:off x="107504" y="404664"/>
            <a:ext cx="892899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3600" kern="0" dirty="0" smtClean="0"/>
              <a:t>CW-THz</a:t>
            </a:r>
            <a:r>
              <a:rPr lang="ja-JP" altLang="en-US" sz="3600" kern="0" dirty="0" smtClean="0"/>
              <a:t>波のリアルタイムモニタリング</a:t>
            </a:r>
            <a:r>
              <a:rPr lang="ja-JP" altLang="en-US" sz="3600" kern="0" dirty="0"/>
              <a:t>②</a:t>
            </a:r>
            <a:r>
              <a:rPr lang="en-US" altLang="ja-JP" sz="3600" kern="0" dirty="0" smtClean="0"/>
              <a:t/>
            </a:r>
            <a:br>
              <a:rPr lang="en-US" altLang="ja-JP" sz="3600" kern="0" dirty="0" smtClean="0"/>
            </a:br>
            <a:r>
              <a:rPr lang="en-US" altLang="ja-JP" sz="3600" kern="0" dirty="0" smtClean="0"/>
              <a:t>(</a:t>
            </a:r>
            <a:r>
              <a:rPr lang="ja-JP" altLang="en-US" sz="3600" kern="0" dirty="0" smtClean="0"/>
              <a:t>周波数変動 </a:t>
            </a:r>
            <a:r>
              <a:rPr lang="en-US" altLang="ja-JP" sz="3600" kern="0" dirty="0" smtClean="0"/>
              <a:t>= 0.1THz + </a:t>
            </a:r>
            <a:r>
              <a:rPr lang="en-US" altLang="ja-JP" sz="3600" kern="0" dirty="0" smtClean="0">
                <a:solidFill>
                  <a:srgbClr val="FF0000"/>
                </a:solidFill>
              </a:rPr>
              <a:t>200MHz</a:t>
            </a:r>
            <a:r>
              <a:rPr lang="en-US" altLang="ja-JP" sz="3600" kern="0" dirty="0" smtClean="0"/>
              <a:t>)</a:t>
            </a:r>
            <a:endParaRPr lang="ja-JP" altLang="en-US" sz="3600" kern="0" dirty="0"/>
          </a:p>
        </p:txBody>
      </p:sp>
      <p:grpSp>
        <p:nvGrpSpPr>
          <p:cNvPr id="12" name="グループ化 11"/>
          <p:cNvGrpSpPr/>
          <p:nvPr/>
        </p:nvGrpSpPr>
        <p:grpSpPr>
          <a:xfrm>
            <a:off x="75611" y="6044806"/>
            <a:ext cx="8528837" cy="861489"/>
            <a:chOff x="1618226" y="3397431"/>
            <a:chExt cx="4412650" cy="559824"/>
          </a:xfrm>
        </p:grpSpPr>
        <p:cxnSp>
          <p:nvCxnSpPr>
            <p:cNvPr id="46" name="直線矢印コネクタ 45"/>
            <p:cNvCxnSpPr/>
            <p:nvPr/>
          </p:nvCxnSpPr>
          <p:spPr>
            <a:xfrm>
              <a:off x="1618226" y="3728184"/>
              <a:ext cx="4412650" cy="803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a:xfrm>
              <a:off x="3004886" y="3397431"/>
              <a:ext cx="0" cy="315009"/>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2706842" y="3697250"/>
              <a:ext cx="575386" cy="260005"/>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1000</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cxnSp>
        <p:nvCxnSpPr>
          <p:cNvPr id="14" name="直線コネクタ 13"/>
          <p:cNvCxnSpPr/>
          <p:nvPr/>
        </p:nvCxnSpPr>
        <p:spPr>
          <a:xfrm>
            <a:off x="5220072" y="6083375"/>
            <a:ext cx="0" cy="470404"/>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grpSp>
        <p:nvGrpSpPr>
          <p:cNvPr id="11269" name="グループ化 11268"/>
          <p:cNvGrpSpPr/>
          <p:nvPr/>
        </p:nvGrpSpPr>
        <p:grpSpPr>
          <a:xfrm>
            <a:off x="107504" y="5517232"/>
            <a:ext cx="818990" cy="1029339"/>
            <a:chOff x="4329074" y="5549170"/>
            <a:chExt cx="818990" cy="1029339"/>
          </a:xfrm>
        </p:grpSpPr>
        <p:cxnSp>
          <p:nvCxnSpPr>
            <p:cNvPr id="13" name="直線コネクタ 12"/>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4"/>
                  <a:stretch>
                    <a:fillRect b="-1515"/>
                  </a:stretch>
                </a:blipFill>
                <a:ln>
                  <a:noFill/>
                </a:ln>
              </p:spPr>
              <p:txBody>
                <a:bodyPr/>
                <a:lstStyle/>
                <a:p>
                  <a:r>
                    <a:rPr lang="ja-JP" altLang="en-US">
                      <a:noFill/>
                    </a:rPr>
                    <a:t> </a:t>
                  </a:r>
                </a:p>
              </p:txBody>
            </p:sp>
          </mc:Fallback>
        </mc:AlternateContent>
      </p:grpSp>
      <p:sp>
        <p:nvSpPr>
          <p:cNvPr id="17" name="テキスト ボックス 16"/>
          <p:cNvSpPr txBox="1"/>
          <p:nvPr/>
        </p:nvSpPr>
        <p:spPr>
          <a:xfrm>
            <a:off x="4611753" y="6506180"/>
            <a:ext cx="1184383"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1002</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sp>
        <p:nvSpPr>
          <p:cNvPr id="42" name="テキスト ボックス 41"/>
          <p:cNvSpPr txBox="1"/>
          <p:nvPr/>
        </p:nvSpPr>
        <p:spPr>
          <a:xfrm>
            <a:off x="8316416" y="5917342"/>
            <a:ext cx="854111" cy="584775"/>
          </a:xfrm>
          <a:prstGeom prst="rect">
            <a:avLst/>
          </a:prstGeom>
          <a:noFill/>
        </p:spPr>
        <p:txBody>
          <a:bodyPr wrap="square" rtlCol="0">
            <a:spAutoFit/>
          </a:bodyPr>
          <a:lstStyle/>
          <a:p>
            <a:pPr algn="ctr"/>
            <a:r>
              <a:rPr lang="ja-JP" altLang="en-US" sz="1600" b="1" dirty="0">
                <a:latin typeface="Times New Roman" pitchFamily="18" charset="0"/>
                <a:ea typeface="ＭＳ 明朝" pitchFamily="17" charset="-128"/>
                <a:cs typeface="Times New Roman" pitchFamily="18" charset="0"/>
              </a:rPr>
              <a:t>コム</a:t>
            </a:r>
            <a:r>
              <a:rPr lang="ja-JP" altLang="en-US" sz="1600" b="1" dirty="0" smtClean="0">
                <a:latin typeface="Times New Roman" pitchFamily="18" charset="0"/>
                <a:ea typeface="ＭＳ 明朝" pitchFamily="17" charset="-128"/>
                <a:cs typeface="Times New Roman" pitchFamily="18" charset="0"/>
              </a:rPr>
              <a:t>の</a:t>
            </a:r>
            <a:endParaRPr lang="en-US" altLang="ja-JP" sz="1600" b="1" dirty="0" smtClean="0">
              <a:latin typeface="Times New Roman" pitchFamily="18" charset="0"/>
              <a:ea typeface="ＭＳ 明朝" pitchFamily="17" charset="-128"/>
              <a:cs typeface="Times New Roman" pitchFamily="18" charset="0"/>
            </a:endParaRPr>
          </a:p>
          <a:p>
            <a:pPr algn="ctr"/>
            <a:r>
              <a:rPr lang="ja-JP" altLang="en-US" sz="1600" b="1" dirty="0" smtClean="0">
                <a:latin typeface="Times New Roman" pitchFamily="18" charset="0"/>
                <a:ea typeface="ＭＳ 明朝" pitchFamily="17" charset="-128"/>
                <a:cs typeface="Times New Roman" pitchFamily="18" charset="0"/>
              </a:rPr>
              <a:t>次数</a:t>
            </a:r>
            <a:endParaRPr kumimoji="1" lang="en-US" altLang="ja-JP" sz="1600" b="1" dirty="0" smtClean="0">
              <a:latin typeface="Times New Roman" pitchFamily="18" charset="0"/>
              <a:ea typeface="ＭＳ 明朝" pitchFamily="17" charset="-128"/>
              <a:cs typeface="Times New Roman" pitchFamily="18" charset="0"/>
            </a:endParaRPr>
          </a:p>
        </p:txBody>
      </p:sp>
      <p:cxnSp>
        <p:nvCxnSpPr>
          <p:cNvPr id="50" name="直線コネクタ 49"/>
          <p:cNvCxnSpPr/>
          <p:nvPr/>
        </p:nvCxnSpPr>
        <p:spPr>
          <a:xfrm>
            <a:off x="395534" y="6041126"/>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1547664" y="6041126"/>
            <a:ext cx="0"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a:xfrm>
            <a:off x="4006728" y="6067744"/>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53" name="テキスト ボックス 52"/>
          <p:cNvSpPr txBox="1"/>
          <p:nvPr/>
        </p:nvSpPr>
        <p:spPr>
          <a:xfrm>
            <a:off x="-193932" y="6485274"/>
            <a:ext cx="1112115" cy="400110"/>
          </a:xfrm>
          <a:prstGeom prst="rect">
            <a:avLst/>
          </a:prstGeom>
          <a:noFill/>
        </p:spPr>
        <p:txBody>
          <a:bodyPr wrap="square" rtlCol="0">
            <a:spAutoFit/>
          </a:bodyPr>
          <a:lstStyle/>
          <a:p>
            <a:pPr algn="ctr"/>
            <a:r>
              <a:rPr lang="en-US" altLang="ja-JP" sz="2000" b="1" dirty="0">
                <a:solidFill>
                  <a:srgbClr val="FF6600"/>
                </a:solidFill>
                <a:latin typeface="Times New Roman" pitchFamily="18" charset="0"/>
                <a:ea typeface="ＭＳ 明朝" pitchFamily="17" charset="-128"/>
                <a:cs typeface="Times New Roman" pitchFamily="18" charset="0"/>
              </a:rPr>
              <a:t>998</a:t>
            </a:r>
            <a:endParaRPr kumimoji="1" lang="en-US" altLang="ja-JP" sz="2000" b="1" dirty="0" smtClean="0">
              <a:solidFill>
                <a:srgbClr val="FF6600"/>
              </a:solidFill>
              <a:latin typeface="Times New Roman" pitchFamily="18" charset="0"/>
              <a:ea typeface="ＭＳ 明朝" pitchFamily="17" charset="-128"/>
              <a:cs typeface="Times New Roman" pitchFamily="18" charset="0"/>
            </a:endParaRPr>
          </a:p>
        </p:txBody>
      </p:sp>
      <p:grpSp>
        <p:nvGrpSpPr>
          <p:cNvPr id="73" name="グループ化 72"/>
          <p:cNvGrpSpPr/>
          <p:nvPr/>
        </p:nvGrpSpPr>
        <p:grpSpPr>
          <a:xfrm>
            <a:off x="2816906" y="5549170"/>
            <a:ext cx="818990" cy="1029339"/>
            <a:chOff x="4329074" y="5549170"/>
            <a:chExt cx="818990" cy="1029339"/>
          </a:xfrm>
        </p:grpSpPr>
        <p:cxnSp>
          <p:nvCxnSpPr>
            <p:cNvPr id="74" name="直線コネクタ 73"/>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5" name="テキスト ボックス 74"/>
                <p:cNvSpPr txBox="1"/>
                <p:nvPr/>
              </p:nvSpPr>
              <p:spPr>
                <a:xfrm>
                  <a:off x="4329074" y="5549170"/>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5" name="テキスト ボックス 74"/>
                <p:cNvSpPr txBox="1">
                  <a:spLocks noRot="1" noChangeAspect="1" noMove="1" noResize="1" noEditPoints="1" noAdjustHandles="1" noChangeArrowheads="1" noChangeShapeType="1" noTextEdit="1"/>
                </p:cNvSpPr>
                <p:nvPr/>
              </p:nvSpPr>
              <p:spPr>
                <a:xfrm>
                  <a:off x="4329074" y="5549170"/>
                  <a:ext cx="818990" cy="400110"/>
                </a:xfrm>
                <a:prstGeom prst="rect">
                  <a:avLst/>
                </a:prstGeom>
                <a:blipFill rotWithShape="1">
                  <a:blip r:embed="rId5"/>
                  <a:stretch>
                    <a:fillRect b="-1515"/>
                  </a:stretch>
                </a:blipFill>
                <a:ln>
                  <a:noFill/>
                </a:ln>
              </p:spPr>
              <p:txBody>
                <a:bodyPr/>
                <a:lstStyle/>
                <a:p>
                  <a:r>
                    <a:rPr lang="ja-JP" altLang="en-US">
                      <a:noFill/>
                    </a:rPr>
                    <a:t> </a:t>
                  </a:r>
                </a:p>
              </p:txBody>
            </p:sp>
          </mc:Fallback>
        </mc:AlternateContent>
      </p:grpSp>
      <p:grpSp>
        <p:nvGrpSpPr>
          <p:cNvPr id="76" name="グループ化 75"/>
          <p:cNvGrpSpPr/>
          <p:nvPr/>
        </p:nvGrpSpPr>
        <p:grpSpPr>
          <a:xfrm>
            <a:off x="5148064" y="5570397"/>
            <a:ext cx="818990" cy="1008112"/>
            <a:chOff x="4329074" y="5570397"/>
            <a:chExt cx="818990" cy="1008112"/>
          </a:xfrm>
        </p:grpSpPr>
        <p:cxnSp>
          <p:nvCxnSpPr>
            <p:cNvPr id="77" name="直線コネクタ 76"/>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テキスト ボックス 77"/>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11288" name="直線矢印コネクタ 11287"/>
          <p:cNvCxnSpPr/>
          <p:nvPr/>
        </p:nvCxnSpPr>
        <p:spPr bwMode="auto">
          <a:xfrm>
            <a:off x="1043608" y="5949282"/>
            <a:ext cx="1773298" cy="2682"/>
          </a:xfrm>
          <a:prstGeom prst="straightConnector1">
            <a:avLst/>
          </a:prstGeom>
          <a:noFill/>
          <a:ln w="76200" cap="flat" cmpd="sng" algn="ctr">
            <a:solidFill>
              <a:schemeClr val="tx1"/>
            </a:solidFill>
            <a:prstDash val="solid"/>
            <a:round/>
            <a:headEnd type="none" w="med" len="med"/>
            <a:tailEnd type="arrow"/>
          </a:ln>
          <a:effectLst/>
        </p:spPr>
      </p:cxn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687" y="1385244"/>
            <a:ext cx="7659607" cy="443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1" name="直線矢印コネクタ 100"/>
          <p:cNvCxnSpPr/>
          <p:nvPr/>
        </p:nvCxnSpPr>
        <p:spPr bwMode="auto">
          <a:xfrm>
            <a:off x="3466671" y="5912291"/>
            <a:ext cx="1809643" cy="5051"/>
          </a:xfrm>
          <a:prstGeom prst="straightConnector1">
            <a:avLst/>
          </a:prstGeom>
          <a:noFill/>
          <a:ln w="76200" cap="flat" cmpd="sng" algn="ctr">
            <a:solidFill>
              <a:schemeClr val="tx1"/>
            </a:solidFill>
            <a:prstDash val="solid"/>
            <a:round/>
            <a:headEnd type="none" w="med" len="med"/>
            <a:tailEnd type="arrow"/>
          </a:ln>
          <a:effectLst/>
        </p:spPr>
      </p:cxnSp>
      <p:cxnSp>
        <p:nvCxnSpPr>
          <p:cNvPr id="38" name="直線コネクタ 37"/>
          <p:cNvCxnSpPr/>
          <p:nvPr/>
        </p:nvCxnSpPr>
        <p:spPr>
          <a:xfrm>
            <a:off x="6444208"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7596336" y="6069561"/>
            <a:ext cx="2" cy="484218"/>
          </a:xfrm>
          <a:prstGeom prst="line">
            <a:avLst/>
          </a:prstGeom>
          <a:ln w="76200">
            <a:solidFill>
              <a:srgbClr val="FF6600"/>
            </a:solidFill>
          </a:ln>
        </p:spPr>
        <p:style>
          <a:lnRef idx="1">
            <a:schemeClr val="dk1"/>
          </a:lnRef>
          <a:fillRef idx="0">
            <a:schemeClr val="dk1"/>
          </a:fillRef>
          <a:effectRef idx="0">
            <a:schemeClr val="dk1"/>
          </a:effectRef>
          <a:fontRef idx="minor">
            <a:schemeClr val="tx1"/>
          </a:fontRef>
        </p:style>
      </p:cxnSp>
      <p:sp>
        <p:nvSpPr>
          <p:cNvPr id="43" name="テキスト ボックス 42"/>
          <p:cNvSpPr txBox="1"/>
          <p:nvPr/>
        </p:nvSpPr>
        <p:spPr>
          <a:xfrm>
            <a:off x="7020272" y="6525344"/>
            <a:ext cx="1184383" cy="400110"/>
          </a:xfrm>
          <a:prstGeom prst="rect">
            <a:avLst/>
          </a:prstGeom>
          <a:noFill/>
        </p:spPr>
        <p:txBody>
          <a:bodyPr wrap="square" rtlCol="0">
            <a:spAutoFit/>
          </a:bodyPr>
          <a:lstStyle/>
          <a:p>
            <a:pPr algn="ctr"/>
            <a:r>
              <a:rPr lang="en-US" altLang="ja-JP" sz="2000" b="1" dirty="0" smtClean="0">
                <a:solidFill>
                  <a:srgbClr val="FF6600"/>
                </a:solidFill>
                <a:latin typeface="Times New Roman" pitchFamily="18" charset="0"/>
                <a:ea typeface="ＭＳ 明朝" pitchFamily="17" charset="-128"/>
                <a:cs typeface="Times New Roman" pitchFamily="18" charset="0"/>
              </a:rPr>
              <a:t>1004</a:t>
            </a:r>
            <a:endParaRPr kumimoji="1" lang="ja-JP" altLang="en-US" sz="2000" b="1" dirty="0">
              <a:solidFill>
                <a:srgbClr val="FF6600"/>
              </a:solidFill>
              <a:latin typeface="Times New Roman" pitchFamily="18" charset="0"/>
              <a:ea typeface="ＭＳ 明朝" pitchFamily="17" charset="-128"/>
              <a:cs typeface="Times New Roman" pitchFamily="18" charset="0"/>
            </a:endParaRPr>
          </a:p>
        </p:txBody>
      </p:sp>
      <p:grpSp>
        <p:nvGrpSpPr>
          <p:cNvPr id="44" name="グループ化 43"/>
          <p:cNvGrpSpPr/>
          <p:nvPr/>
        </p:nvGrpSpPr>
        <p:grpSpPr>
          <a:xfrm>
            <a:off x="7668344" y="5551854"/>
            <a:ext cx="818990" cy="1008112"/>
            <a:chOff x="4329074" y="5570397"/>
            <a:chExt cx="818990" cy="1008112"/>
          </a:xfrm>
        </p:grpSpPr>
        <p:cxnSp>
          <p:nvCxnSpPr>
            <p:cNvPr id="45" name="直線コネクタ 44"/>
            <p:cNvCxnSpPr/>
            <p:nvPr/>
          </p:nvCxnSpPr>
          <p:spPr>
            <a:xfrm>
              <a:off x="4707091" y="5917342"/>
              <a:ext cx="8925" cy="661167"/>
            </a:xfrm>
            <a:prstGeom prst="line">
              <a:avLst/>
            </a:prstGeom>
            <a:ln w="76200">
              <a:solidFill>
                <a:srgbClr val="008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9" name="テキスト ボックス 48"/>
                <p:cNvSpPr txBox="1"/>
                <p:nvPr/>
              </p:nvSpPr>
              <p:spPr>
                <a:xfrm>
                  <a:off x="4329074" y="5570397"/>
                  <a:ext cx="818990" cy="400110"/>
                </a:xfrm>
                <a:prstGeom prst="rect">
                  <a:avLst/>
                </a:prstGeom>
                <a:noFill/>
                <a:ln>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2000" b="1" i="1" smtClean="0">
                                <a:solidFill>
                                  <a:srgbClr val="008000"/>
                                </a:solidFill>
                                <a:latin typeface="Cambria Math"/>
                                <a:ea typeface="ＭＳ 明朝" pitchFamily="17" charset="-128"/>
                                <a:cs typeface="Times New Roman" pitchFamily="18" charset="0"/>
                              </a:rPr>
                            </m:ctrlPr>
                          </m:sSubPr>
                          <m:e>
                            <m:r>
                              <a:rPr kumimoji="1" lang="en-US" altLang="ja-JP" sz="2000" b="1" i="0" smtClean="0">
                                <a:solidFill>
                                  <a:srgbClr val="008000"/>
                                </a:solidFill>
                                <a:latin typeface="Cambria Math"/>
                                <a:ea typeface="ＭＳ 明朝" pitchFamily="17" charset="-128"/>
                                <a:cs typeface="Times New Roman" pitchFamily="18" charset="0"/>
                              </a:rPr>
                              <m:t>𝐟</m:t>
                            </m:r>
                          </m:e>
                          <m:sub>
                            <m:r>
                              <a:rPr kumimoji="1" lang="en-US" altLang="ja-JP" sz="2000" b="1" i="1" smtClean="0">
                                <a:solidFill>
                                  <a:srgbClr val="008000"/>
                                </a:solidFill>
                                <a:latin typeface="Cambria Math"/>
                                <a:ea typeface="ＭＳ 明朝" pitchFamily="17" charset="-128"/>
                                <a:cs typeface="Times New Roman" pitchFamily="18" charset="0"/>
                              </a:rPr>
                              <m:t>𝑻𝑯𝒛</m:t>
                            </m:r>
                          </m:sub>
                        </m:sSub>
                      </m:oMath>
                    </m:oMathPara>
                  </a14:m>
                  <a:endParaRPr kumimoji="1" lang="ja-JP" altLang="en-US" sz="2000" b="1" dirty="0">
                    <a:solidFill>
                      <a:srgbClr val="7030A0"/>
                    </a:solidFill>
                    <a:latin typeface="Times New Roman" pitchFamily="18" charset="0"/>
                    <a:ea typeface="ＭＳ 明朝" pitchFamily="17" charset="-128"/>
                    <a:cs typeface="Times New Roman" pitchFamily="18" charset="0"/>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a:off x="4329074" y="5570397"/>
                  <a:ext cx="818990" cy="400110"/>
                </a:xfrm>
                <a:prstGeom prst="rect">
                  <a:avLst/>
                </a:prstGeom>
                <a:blipFill rotWithShape="1">
                  <a:blip r:embed="rId6"/>
                  <a:stretch>
                    <a:fillRect b="-1515"/>
                  </a:stretch>
                </a:blipFill>
                <a:ln>
                  <a:noFill/>
                </a:ln>
              </p:spPr>
              <p:txBody>
                <a:bodyPr/>
                <a:lstStyle/>
                <a:p>
                  <a:r>
                    <a:rPr lang="ja-JP" altLang="en-US">
                      <a:noFill/>
                    </a:rPr>
                    <a:t> </a:t>
                  </a:r>
                </a:p>
              </p:txBody>
            </p:sp>
          </mc:Fallback>
        </mc:AlternateContent>
      </p:grpSp>
      <p:cxnSp>
        <p:nvCxnSpPr>
          <p:cNvPr id="54" name="直線矢印コネクタ 53"/>
          <p:cNvCxnSpPr/>
          <p:nvPr/>
        </p:nvCxnSpPr>
        <p:spPr bwMode="auto">
          <a:xfrm>
            <a:off x="5868144" y="5917342"/>
            <a:ext cx="1944216" cy="0"/>
          </a:xfrm>
          <a:prstGeom prst="straightConnector1">
            <a:avLst/>
          </a:prstGeom>
          <a:noFill/>
          <a:ln w="76200" cap="flat" cmpd="sng" algn="ctr">
            <a:solidFill>
              <a:schemeClr val="tx1"/>
            </a:solidFill>
            <a:prstDash val="solid"/>
            <a:round/>
            <a:headEnd type="none" w="med" len="med"/>
            <a:tailEnd type="arrow"/>
          </a:ln>
          <a:effectLst/>
        </p:spPr>
      </p:cxnSp>
      <p:sp>
        <p:nvSpPr>
          <p:cNvPr id="19" name="コンテンツ プレースホルダー 3"/>
          <p:cNvSpPr txBox="1">
            <a:spLocks/>
          </p:cNvSpPr>
          <p:nvPr/>
        </p:nvSpPr>
        <p:spPr>
          <a:xfrm>
            <a:off x="-36512" y="5688632"/>
            <a:ext cx="9216008" cy="1124744"/>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b="1" kern="0" dirty="0" smtClean="0">
                <a:solidFill>
                  <a:srgbClr val="FF0000"/>
                </a:solidFill>
              </a:rPr>
              <a:t>コムモード次数が変わるような大きな周波数変化</a:t>
            </a:r>
            <a:r>
              <a:rPr lang="en-US" altLang="ja-JP" b="1" kern="0" dirty="0" smtClean="0">
                <a:solidFill>
                  <a:srgbClr val="FF0000"/>
                </a:solidFill>
              </a:rPr>
              <a:t>(</a:t>
            </a:r>
            <a:r>
              <a:rPr lang="ja-JP" altLang="en-US" b="1" kern="0" dirty="0" smtClean="0">
                <a:solidFill>
                  <a:srgbClr val="FF0000"/>
                </a:solidFill>
              </a:rPr>
              <a:t>モードホップなど</a:t>
            </a:r>
            <a:r>
              <a:rPr lang="en-US" altLang="ja-JP" b="1" kern="0" dirty="0" smtClean="0">
                <a:solidFill>
                  <a:srgbClr val="FF0000"/>
                </a:solidFill>
              </a:rPr>
              <a:t>)</a:t>
            </a:r>
            <a:r>
              <a:rPr lang="ja-JP" altLang="en-US" b="1" kern="0" dirty="0" smtClean="0">
                <a:solidFill>
                  <a:srgbClr val="FF0000"/>
                </a:solidFill>
              </a:rPr>
              <a:t>もリアルタイムで計測可能</a:t>
            </a:r>
            <a:r>
              <a:rPr lang="en-US" altLang="ja-JP" b="1" kern="0" dirty="0" smtClean="0">
                <a:solidFill>
                  <a:srgbClr val="FF0000"/>
                </a:solidFill>
              </a:rPr>
              <a:t>!</a:t>
            </a:r>
            <a:endParaRPr lang="ja-JP" altLang="en-US" b="1" kern="0" dirty="0">
              <a:solidFill>
                <a:srgbClr val="FF0000"/>
              </a:solidFill>
            </a:endParaRPr>
          </a:p>
        </p:txBody>
      </p:sp>
      <p:cxnSp>
        <p:nvCxnSpPr>
          <p:cNvPr id="3" name="直線コネクタ 2"/>
          <p:cNvCxnSpPr/>
          <p:nvPr/>
        </p:nvCxnSpPr>
        <p:spPr bwMode="auto">
          <a:xfrm>
            <a:off x="2778832" y="4749582"/>
            <a:ext cx="1227898" cy="0"/>
          </a:xfrm>
          <a:prstGeom prst="line">
            <a:avLst/>
          </a:prstGeom>
          <a:noFill/>
          <a:ln w="38100" cap="flat" cmpd="sng" algn="ctr">
            <a:solidFill>
              <a:srgbClr val="FF6600"/>
            </a:solidFill>
            <a:prstDash val="solid"/>
            <a:round/>
            <a:headEnd type="none" w="med" len="med"/>
            <a:tailEnd type="none" w="med" len="med"/>
          </a:ln>
          <a:effectLst/>
        </p:spPr>
      </p:cxnSp>
      <p:cxnSp>
        <p:nvCxnSpPr>
          <p:cNvPr id="40" name="直線コネクタ 39"/>
          <p:cNvCxnSpPr/>
          <p:nvPr/>
        </p:nvCxnSpPr>
        <p:spPr bwMode="auto">
          <a:xfrm>
            <a:off x="5033760" y="3092571"/>
            <a:ext cx="1194424" cy="0"/>
          </a:xfrm>
          <a:prstGeom prst="line">
            <a:avLst/>
          </a:prstGeom>
          <a:noFill/>
          <a:ln w="38100" cap="flat" cmpd="sng" algn="ctr">
            <a:solidFill>
              <a:srgbClr val="FF6600"/>
            </a:solidFill>
            <a:prstDash val="solid"/>
            <a:round/>
            <a:headEnd type="none" w="med" len="med"/>
            <a:tailEnd type="none" w="med" len="med"/>
          </a:ln>
          <a:effectLst/>
        </p:spPr>
      </p:cxnSp>
      <p:cxnSp>
        <p:nvCxnSpPr>
          <p:cNvPr id="33" name="直線矢印コネクタ 32"/>
          <p:cNvCxnSpPr/>
          <p:nvPr/>
        </p:nvCxnSpPr>
        <p:spPr bwMode="auto">
          <a:xfrm flipV="1">
            <a:off x="5024759" y="2852936"/>
            <a:ext cx="0" cy="751320"/>
          </a:xfrm>
          <a:prstGeom prst="straightConnector1">
            <a:avLst/>
          </a:prstGeom>
          <a:noFill/>
          <a:ln w="76200" cap="flat" cmpd="sng" algn="ctr">
            <a:solidFill>
              <a:schemeClr val="tx1"/>
            </a:solidFill>
            <a:prstDash val="solid"/>
            <a:round/>
            <a:headEnd type="none" w="med" len="med"/>
            <a:tailEnd type="arrow"/>
          </a:ln>
          <a:effectLst/>
        </p:spPr>
      </p:cxnSp>
      <p:cxnSp>
        <p:nvCxnSpPr>
          <p:cNvPr id="55" name="直線コネクタ 54"/>
          <p:cNvCxnSpPr/>
          <p:nvPr/>
        </p:nvCxnSpPr>
        <p:spPr bwMode="auto">
          <a:xfrm>
            <a:off x="3923928" y="3933056"/>
            <a:ext cx="1152128" cy="0"/>
          </a:xfrm>
          <a:prstGeom prst="line">
            <a:avLst/>
          </a:prstGeom>
          <a:noFill/>
          <a:ln w="38100" cap="flat" cmpd="sng" algn="ctr">
            <a:solidFill>
              <a:srgbClr val="FF6600"/>
            </a:solidFill>
            <a:prstDash val="solid"/>
            <a:round/>
            <a:headEnd type="none" w="med" len="med"/>
            <a:tailEnd type="none" w="med" len="med"/>
          </a:ln>
          <a:effectLst/>
        </p:spPr>
      </p:cxnSp>
      <p:cxnSp>
        <p:nvCxnSpPr>
          <p:cNvPr id="7" name="直線矢印コネクタ 6"/>
          <p:cNvCxnSpPr/>
          <p:nvPr/>
        </p:nvCxnSpPr>
        <p:spPr bwMode="auto">
          <a:xfrm flipV="1">
            <a:off x="3914927" y="3861048"/>
            <a:ext cx="9001" cy="535296"/>
          </a:xfrm>
          <a:prstGeom prst="straightConnector1">
            <a:avLst/>
          </a:prstGeom>
          <a:noFill/>
          <a:ln w="76200" cap="flat" cmpd="sng" algn="ctr">
            <a:solidFill>
              <a:schemeClr val="tx1"/>
            </a:solidFill>
            <a:prstDash val="solid"/>
            <a:round/>
            <a:headEnd type="none" w="med" len="med"/>
            <a:tailEnd type="arrow"/>
          </a:ln>
          <a:effectLst/>
        </p:spPr>
      </p:cxnSp>
      <p:cxnSp>
        <p:nvCxnSpPr>
          <p:cNvPr id="56" name="直線コネクタ 55"/>
          <p:cNvCxnSpPr/>
          <p:nvPr/>
        </p:nvCxnSpPr>
        <p:spPr bwMode="auto">
          <a:xfrm>
            <a:off x="6160676" y="2224742"/>
            <a:ext cx="1131305" cy="0"/>
          </a:xfrm>
          <a:prstGeom prst="line">
            <a:avLst/>
          </a:prstGeom>
          <a:noFill/>
          <a:ln w="38100" cap="flat" cmpd="sng" algn="ctr">
            <a:solidFill>
              <a:srgbClr val="FF6600"/>
            </a:solidFill>
            <a:prstDash val="solid"/>
            <a:round/>
            <a:headEnd type="none" w="med" len="med"/>
            <a:tailEnd type="none" w="med" len="med"/>
          </a:ln>
          <a:effectLst/>
        </p:spPr>
      </p:cxnSp>
      <p:cxnSp>
        <p:nvCxnSpPr>
          <p:cNvPr id="35" name="直線矢印コネクタ 34"/>
          <p:cNvCxnSpPr/>
          <p:nvPr/>
        </p:nvCxnSpPr>
        <p:spPr bwMode="auto">
          <a:xfrm flipV="1">
            <a:off x="6156176" y="2204864"/>
            <a:ext cx="9001" cy="535295"/>
          </a:xfrm>
          <a:prstGeom prst="straightConnector1">
            <a:avLst/>
          </a:prstGeom>
          <a:noFill/>
          <a:ln w="762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636799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11000" decel="15000" autoRev="1" fill="hold" nodeType="clickEffect">
                                  <p:stCondLst>
                                    <p:cond delay="0"/>
                                  </p:stCondLst>
                                  <p:endCondLst>
                                    <p:cond evt="onNext" delay="0">
                                      <p:tgtEl>
                                        <p:sldTgt/>
                                      </p:tgtEl>
                                    </p:cond>
                                  </p:endCondLst>
                                  <p:childTnLst>
                                    <p:animMotion origin="layout" path="M -1.11111E-6 -4.07031E-6 L 0.0132 0.00139 " pathEditMode="relative" rAng="0" ptsTypes="AA">
                                      <p:cBhvr>
                                        <p:cTn id="6" dur="200" fill="hold"/>
                                        <p:tgtEl>
                                          <p:spTgt spid="11269"/>
                                        </p:tgtEl>
                                        <p:attrNameLst>
                                          <p:attrName>ppt_x</p:attrName>
                                          <p:attrName>ppt_y</p:attrName>
                                        </p:attrNameLst>
                                      </p:cBhvr>
                                      <p:rCtr x="66000" y="690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par>
                                <p:cTn id="12" presetID="10" presetClass="exit" presetSubtype="0" fill="hold" nodeType="withEffect">
                                  <p:stCondLst>
                                    <p:cond delay="0"/>
                                  </p:stCondLst>
                                  <p:childTnLst>
                                    <p:animEffect transition="out" filter="fade">
                                      <p:cBhvr>
                                        <p:cTn id="13" dur="500"/>
                                        <p:tgtEl>
                                          <p:spTgt spid="11269"/>
                                        </p:tgtEl>
                                      </p:cBhvr>
                                    </p:animEffect>
                                    <p:set>
                                      <p:cBhvr>
                                        <p:cTn id="14" dur="1" fill="hold">
                                          <p:stCondLst>
                                            <p:cond delay="499"/>
                                          </p:stCondLst>
                                        </p:cTn>
                                        <p:tgtEl>
                                          <p:spTgt spid="11269"/>
                                        </p:tgtEl>
                                        <p:attrNameLst>
                                          <p:attrName>style.visibility</p:attrName>
                                        </p:attrNameLst>
                                      </p:cBhvr>
                                      <p:to>
                                        <p:strVal val="hidden"/>
                                      </p:to>
                                    </p:set>
                                  </p:childTnLst>
                                </p:cTn>
                              </p:par>
                              <p:par>
                                <p:cTn id="15"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16" dur="200" fill="hold"/>
                                        <p:tgtEl>
                                          <p:spTgt spid="73"/>
                                        </p:tgtEl>
                                        <p:attrNameLst>
                                          <p:attrName>ppt_x</p:attrName>
                                          <p:attrName>ppt_y</p:attrName>
                                        </p:attrNameLst>
                                      </p:cBhvr>
                                      <p:rCtr x="66000" y="6900"/>
                                    </p:animMotion>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1288"/>
                                        </p:tgtEl>
                                        <p:attrNameLst>
                                          <p:attrName>style.visibility</p:attrName>
                                        </p:attrNameLst>
                                      </p:cBhvr>
                                      <p:to>
                                        <p:strVal val="visible"/>
                                      </p:to>
                                    </p:set>
                                    <p:animEffect transition="in" filter="fade">
                                      <p:cBhvr>
                                        <p:cTn id="22" dur="500"/>
                                        <p:tgtEl>
                                          <p:spTgt spid="112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29" dur="200" fill="hold"/>
                                        <p:tgtEl>
                                          <p:spTgt spid="76"/>
                                        </p:tgtEl>
                                        <p:attrNameLst>
                                          <p:attrName>ppt_x</p:attrName>
                                          <p:attrName>ppt_y</p:attrName>
                                        </p:attrNameLst>
                                      </p:cBhvr>
                                      <p:rCtr x="66000" y="6900"/>
                                    </p:animMotion>
                                  </p:childTnLst>
                                </p:cTn>
                              </p:par>
                              <p:par>
                                <p:cTn id="30" presetID="10" presetClass="exit" presetSubtype="0" fill="hold" nodeType="withEffect">
                                  <p:stCondLst>
                                    <p:cond delay="0"/>
                                  </p:stCondLst>
                                  <p:childTnLst>
                                    <p:animEffect transition="out" filter="fade">
                                      <p:cBhvr>
                                        <p:cTn id="31" dur="500"/>
                                        <p:tgtEl>
                                          <p:spTgt spid="73"/>
                                        </p:tgtEl>
                                      </p:cBhvr>
                                    </p:animEffect>
                                    <p:set>
                                      <p:cBhvr>
                                        <p:cTn id="32" dur="1" fill="hold">
                                          <p:stCondLst>
                                            <p:cond delay="499"/>
                                          </p:stCondLst>
                                        </p:cTn>
                                        <p:tgtEl>
                                          <p:spTgt spid="7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288"/>
                                        </p:tgtEl>
                                      </p:cBhvr>
                                    </p:animEffect>
                                    <p:set>
                                      <p:cBhvr>
                                        <p:cTn id="35" dur="1" fill="hold">
                                          <p:stCondLst>
                                            <p:cond delay="499"/>
                                          </p:stCondLst>
                                        </p:cTn>
                                        <p:tgtEl>
                                          <p:spTgt spid="1128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63" presetClass="path" presetSubtype="0" repeatCount="indefinite" accel="11000" decel="15000" autoRev="1" fill="hold" nodeType="withEffect">
                                  <p:stCondLst>
                                    <p:cond delay="0"/>
                                  </p:stCondLst>
                                  <p:endCondLst>
                                    <p:cond evt="onNext" delay="0">
                                      <p:tgtEl>
                                        <p:sldTgt/>
                                      </p:tgtEl>
                                    </p:cond>
                                  </p:endCondLst>
                                  <p:childTnLst>
                                    <p:animMotion origin="layout" path="M -1.11111E-6 -4.07031E-6 L 0.0132 0.00139 " pathEditMode="relative" rAng="0" ptsTypes="AA">
                                      <p:cBhvr>
                                        <p:cTn id="48" dur="200" fill="hold"/>
                                        <p:tgtEl>
                                          <p:spTgt spid="44"/>
                                        </p:tgtEl>
                                        <p:attrNameLst>
                                          <p:attrName>ppt_x</p:attrName>
                                          <p:attrName>ppt_y</p:attrName>
                                        </p:attrNameLst>
                                      </p:cBhvr>
                                      <p:rCtr x="66000" y="6900"/>
                                    </p:animMotion>
                                  </p:childTnLst>
                                </p:cTn>
                              </p:par>
                              <p:par>
                                <p:cTn id="49" presetID="10"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xit" presetSubtype="0" fill="hold" nodeType="withEffect">
                                  <p:stCondLst>
                                    <p:cond delay="0"/>
                                  </p:stCondLst>
                                  <p:childTnLst>
                                    <p:animEffect transition="out" filter="fade">
                                      <p:cBhvr>
                                        <p:cTn id="56" dur="500"/>
                                        <p:tgtEl>
                                          <p:spTgt spid="101"/>
                                        </p:tgtEl>
                                      </p:cBhvr>
                                    </p:animEffect>
                                    <p:set>
                                      <p:cBhvr>
                                        <p:cTn id="57" dur="1" fill="hold">
                                          <p:stCondLst>
                                            <p:cond delay="499"/>
                                          </p:stCondLst>
                                        </p:cTn>
                                        <p:tgtEl>
                                          <p:spTgt spid="10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6"/>
                                        </p:tgtEl>
                                      </p:cBhvr>
                                    </p:animEffect>
                                    <p:set>
                                      <p:cBhvr>
                                        <p:cTn id="60" dur="1" fill="hold">
                                          <p:stCondLst>
                                            <p:cond delay="499"/>
                                          </p:stCondLst>
                                        </p:cTn>
                                        <p:tgtEl>
                                          <p:spTgt spid="7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5" name="Picture 83" descr="C:\Users\hayashi\Desktop\実験\M1\データ\11-9\11-9 周波数計測 80-110GHz.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3" y="1664339"/>
            <a:ext cx="6103926" cy="414092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グループ化 26"/>
          <p:cNvGrpSpPr/>
          <p:nvPr/>
        </p:nvGrpSpPr>
        <p:grpSpPr>
          <a:xfrm flipH="1">
            <a:off x="3959646" y="2463948"/>
            <a:ext cx="756370" cy="316980"/>
            <a:chOff x="1079326" y="4513555"/>
            <a:chExt cx="756370" cy="576064"/>
          </a:xfrm>
        </p:grpSpPr>
        <p:sp>
          <p:nvSpPr>
            <p:cNvPr id="28" name="円/楕円 27"/>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9" name="直線矢印コネクタ 28"/>
            <p:cNvCxnSpPr>
              <a:stCxn id="28"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
        <p:nvSpPr>
          <p:cNvPr id="2" name="タイトル 1"/>
          <p:cNvSpPr>
            <a:spLocks noGrp="1"/>
          </p:cNvSpPr>
          <p:nvPr>
            <p:ph type="title"/>
          </p:nvPr>
        </p:nvSpPr>
        <p:spPr>
          <a:xfrm>
            <a:off x="-36512" y="620688"/>
            <a:ext cx="9144000" cy="648072"/>
          </a:xfrm>
        </p:spPr>
        <p:txBody>
          <a:bodyPr/>
          <a:lstStyle/>
          <a:p>
            <a:r>
              <a:rPr kumimoji="1" lang="ja-JP" altLang="en-US" dirty="0" smtClean="0"/>
              <a:t>絶対周波数計測の実験精度</a:t>
            </a:r>
            <a:endParaRPr kumimoji="1" lang="ja-JP" altLang="en-US" dirty="0"/>
          </a:p>
        </p:txBody>
      </p:sp>
      <p:sp>
        <p:nvSpPr>
          <p:cNvPr id="12" name="Rectangle 1110"/>
          <p:cNvSpPr>
            <a:spLocks noChangeArrowheads="1"/>
          </p:cNvSpPr>
          <p:nvPr/>
        </p:nvSpPr>
        <p:spPr bwMode="auto">
          <a:xfrm>
            <a:off x="1475656" y="6093296"/>
            <a:ext cx="5904656" cy="584775"/>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200" dirty="0">
                <a:solidFill>
                  <a:schemeClr val="bg1"/>
                </a:solidFill>
                <a:latin typeface="Arial" charset="0"/>
              </a:rPr>
              <a:t>本実験で</a:t>
            </a:r>
            <a:r>
              <a:rPr lang="ja-JP" altLang="en-US" sz="3200" dirty="0" smtClean="0">
                <a:solidFill>
                  <a:schemeClr val="bg1"/>
                </a:solidFill>
                <a:latin typeface="Arial" charset="0"/>
              </a:rPr>
              <a:t>の平均精度</a:t>
            </a:r>
            <a:r>
              <a:rPr lang="en-US" altLang="ja-JP" sz="3200" dirty="0" smtClean="0">
                <a:solidFill>
                  <a:schemeClr val="bg1"/>
                </a:solidFill>
                <a:latin typeface="Arial" charset="0"/>
              </a:rPr>
              <a:t>=3.9*10</a:t>
            </a:r>
            <a:r>
              <a:rPr lang="en-US" altLang="ja-JP" sz="3200" baseline="30000" dirty="0" smtClean="0">
                <a:solidFill>
                  <a:schemeClr val="bg1"/>
                </a:solidFill>
                <a:latin typeface="Arial" charset="0"/>
              </a:rPr>
              <a:t>-13</a:t>
            </a:r>
            <a:endParaRPr lang="en-US" altLang="ja-JP" sz="3200" dirty="0">
              <a:solidFill>
                <a:schemeClr val="bg1"/>
              </a:solidFill>
              <a:latin typeface="Arial" charset="0"/>
            </a:endParaRPr>
          </a:p>
        </p:txBody>
      </p:sp>
      <p:graphicFrame>
        <p:nvGraphicFramePr>
          <p:cNvPr id="10" name="Object 3"/>
          <p:cNvGraphicFramePr>
            <a:graphicFrameLocks noChangeAspect="1"/>
          </p:cNvGraphicFramePr>
          <p:nvPr>
            <p:extLst>
              <p:ext uri="{D42A27DB-BD31-4B8C-83A1-F6EECF244321}">
                <p14:modId xmlns:p14="http://schemas.microsoft.com/office/powerpoint/2010/main" val="3978379599"/>
              </p:ext>
            </p:extLst>
          </p:nvPr>
        </p:nvGraphicFramePr>
        <p:xfrm>
          <a:off x="5921244" y="2492896"/>
          <a:ext cx="3187260" cy="1080120"/>
        </p:xfrm>
        <a:graphic>
          <a:graphicData uri="http://schemas.openxmlformats.org/presentationml/2006/ole">
            <mc:AlternateContent xmlns:mc="http://schemas.openxmlformats.org/markup-compatibility/2006">
              <mc:Choice xmlns:v="urn:schemas-microsoft-com:vml" Requires="v">
                <p:oleObj spid="_x0000_s3532" name="数式" r:id="rId5" imgW="1358900" imgH="482600" progId="Equation.3">
                  <p:embed/>
                </p:oleObj>
              </mc:Choice>
              <mc:Fallback>
                <p:oleObj name="数式" r:id="rId5" imgW="1358900" imgH="482600" progId="Equation.3">
                  <p:embed/>
                  <p:pic>
                    <p:nvPicPr>
                      <p:cNvPr id="0" name=""/>
                      <p:cNvPicPr>
                        <a:picLocks noChangeAspect="1" noChangeArrowheads="1"/>
                      </p:cNvPicPr>
                      <p:nvPr/>
                    </p:nvPicPr>
                    <p:blipFill>
                      <a:blip r:embed="rId6"/>
                      <a:srcRect/>
                      <a:stretch>
                        <a:fillRect/>
                      </a:stretch>
                    </p:blipFill>
                    <p:spPr bwMode="auto">
                      <a:xfrm>
                        <a:off x="5921244" y="2492896"/>
                        <a:ext cx="3187260" cy="1080120"/>
                      </a:xfrm>
                      <a:prstGeom prst="rect">
                        <a:avLst/>
                      </a:prstGeom>
                      <a:solidFill>
                        <a:srgbClr val="CCFFCC"/>
                      </a:solidFill>
                      <a:ln>
                        <a:noFill/>
                      </a:ln>
                      <a:extLst/>
                    </p:spPr>
                  </p:pic>
                </p:oleObj>
              </mc:Fallback>
            </mc:AlternateContent>
          </a:graphicData>
        </a:graphic>
      </p:graphicFrame>
      <p:sp>
        <p:nvSpPr>
          <p:cNvPr id="8" name="テキスト ボックス 7"/>
          <p:cNvSpPr txBox="1"/>
          <p:nvPr/>
        </p:nvSpPr>
        <p:spPr>
          <a:xfrm>
            <a:off x="6027796" y="3789040"/>
            <a:ext cx="3008700" cy="1938992"/>
          </a:xfrm>
          <a:prstGeom prst="rect">
            <a:avLst/>
          </a:prstGeom>
          <a:solidFill>
            <a:srgbClr val="CCFFCC"/>
          </a:solidFill>
        </p:spPr>
        <p:txBody>
          <a:bodyPr wrap="square" rtlCol="0">
            <a:spAutoFit/>
          </a:bodyPr>
          <a:lstStyle/>
          <a:p>
            <a:r>
              <a:rPr kumimoji="1" lang="en-US" altLang="ja-JP" sz="2400" dirty="0" smtClean="0"/>
              <a:t>∆f</a:t>
            </a:r>
            <a:r>
              <a:rPr kumimoji="1" lang="en-US" altLang="ja-JP" sz="2400" baseline="-25000" dirty="0" smtClean="0"/>
              <a:t>rep1 </a:t>
            </a:r>
            <a:r>
              <a:rPr kumimoji="1" lang="en-US" altLang="ja-JP" sz="2400" dirty="0" smtClean="0"/>
              <a:t>= 120µHz</a:t>
            </a:r>
          </a:p>
          <a:p>
            <a:r>
              <a:rPr lang="en-US" altLang="ja-JP" sz="2400" dirty="0"/>
              <a:t>∆</a:t>
            </a:r>
            <a:r>
              <a:rPr lang="en-US" altLang="ja-JP" sz="2400" dirty="0" smtClean="0"/>
              <a:t>f</a:t>
            </a:r>
            <a:r>
              <a:rPr lang="en-US" altLang="ja-JP" sz="2400" baseline="-25000" dirty="0" smtClean="0"/>
              <a:t>beat1 </a:t>
            </a:r>
            <a:r>
              <a:rPr lang="en-US" altLang="ja-JP" sz="2400" dirty="0" smtClean="0"/>
              <a:t>= 21mHz</a:t>
            </a:r>
          </a:p>
          <a:p>
            <a:r>
              <a:rPr lang="en-US" altLang="ja-JP" sz="2400" dirty="0" smtClean="0"/>
              <a:t>m = 800~1100</a:t>
            </a:r>
            <a:endParaRPr lang="en-US" altLang="ja-JP" sz="2400" dirty="0"/>
          </a:p>
          <a:p>
            <a:r>
              <a:rPr lang="ja-JP" altLang="en-US" sz="2400" dirty="0" smtClean="0"/>
              <a:t>　　　</a:t>
            </a:r>
            <a:r>
              <a:rPr lang="en-US" altLang="ja-JP" sz="2400" b="1" dirty="0" smtClean="0"/>
              <a:t>↓</a:t>
            </a:r>
            <a:endParaRPr lang="ja-JP" altLang="en-US" sz="2400" b="1" dirty="0"/>
          </a:p>
          <a:p>
            <a:r>
              <a:rPr lang="en-US" altLang="ja-JP" sz="2400" dirty="0"/>
              <a:t>∆</a:t>
            </a:r>
            <a:r>
              <a:rPr lang="en-US" altLang="ja-JP" sz="2400" dirty="0" err="1" smtClean="0"/>
              <a:t>f</a:t>
            </a:r>
            <a:r>
              <a:rPr lang="en-US" altLang="ja-JP" sz="2400" baseline="-25000" dirty="0" err="1" smtClean="0"/>
              <a:t>THz</a:t>
            </a:r>
            <a:r>
              <a:rPr lang="en-US" altLang="ja-JP" sz="2400" baseline="-25000" dirty="0" smtClean="0"/>
              <a:t> </a:t>
            </a:r>
            <a:r>
              <a:rPr lang="en-US" altLang="ja-JP" sz="2400" dirty="0"/>
              <a:t>= </a:t>
            </a:r>
            <a:r>
              <a:rPr lang="en-US" altLang="ja-JP" sz="2400" dirty="0" smtClean="0"/>
              <a:t>117~153mHz</a:t>
            </a:r>
            <a:endParaRPr lang="en-US" altLang="ja-JP" sz="2400" dirty="0"/>
          </a:p>
        </p:txBody>
      </p:sp>
      <p:sp>
        <p:nvSpPr>
          <p:cNvPr id="11" name="テキスト ボックス 10"/>
          <p:cNvSpPr txBox="1"/>
          <p:nvPr/>
        </p:nvSpPr>
        <p:spPr>
          <a:xfrm>
            <a:off x="6067413" y="1844824"/>
            <a:ext cx="2969083" cy="461665"/>
          </a:xfrm>
          <a:prstGeom prst="rect">
            <a:avLst/>
          </a:prstGeom>
          <a:solidFill>
            <a:schemeClr val="accent5">
              <a:lumMod val="40000"/>
              <a:lumOff val="60000"/>
            </a:schemeClr>
          </a:solidFill>
        </p:spPr>
        <p:txBody>
          <a:bodyPr wrap="none" rtlCol="0">
            <a:spAutoFit/>
          </a:bodyPr>
          <a:lstStyle/>
          <a:p>
            <a:pPr algn="ctr"/>
            <a:r>
              <a:rPr kumimoji="1" lang="ja-JP" altLang="en-US" sz="2400" b="1" dirty="0" smtClean="0"/>
              <a:t>測定誤差の見積もり</a:t>
            </a:r>
            <a:endParaRPr kumimoji="1" lang="ja-JP" altLang="en-US" sz="2400" b="1" dirty="0"/>
          </a:p>
        </p:txBody>
      </p:sp>
      <p:grpSp>
        <p:nvGrpSpPr>
          <p:cNvPr id="25" name="グループ化 24"/>
          <p:cNvGrpSpPr/>
          <p:nvPr/>
        </p:nvGrpSpPr>
        <p:grpSpPr>
          <a:xfrm>
            <a:off x="971600" y="4758536"/>
            <a:ext cx="756370" cy="360040"/>
            <a:chOff x="1079326" y="4513555"/>
            <a:chExt cx="756370" cy="576064"/>
          </a:xfrm>
        </p:grpSpPr>
        <p:sp>
          <p:nvSpPr>
            <p:cNvPr id="3" name="円/楕円 2"/>
            <p:cNvSpPr/>
            <p:nvPr/>
          </p:nvSpPr>
          <p:spPr bwMode="auto">
            <a:xfrm>
              <a:off x="1554560" y="4513555"/>
              <a:ext cx="281136" cy="576064"/>
            </a:xfrm>
            <a:prstGeom prst="ellipse">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5" name="直線矢印コネクタ 4"/>
            <p:cNvCxnSpPr>
              <a:stCxn id="3" idx="0"/>
            </p:cNvCxnSpPr>
            <p:nvPr/>
          </p:nvCxnSpPr>
          <p:spPr bwMode="auto">
            <a:xfrm flipH="1">
              <a:off x="1079326" y="4513555"/>
              <a:ext cx="615802" cy="16893"/>
            </a:xfrm>
            <a:prstGeom prst="straightConnector1">
              <a:avLst/>
            </a:prstGeom>
            <a:noFill/>
            <a:ln w="508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7636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25624"/>
            <a:ext cx="9144000" cy="515144"/>
          </a:xfrm>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611560" y="5085184"/>
            <a:ext cx="7920880" cy="1080120"/>
          </a:xfrm>
          <a:solidFill>
            <a:srgbClr val="FFFF29"/>
          </a:solidFill>
          <a:ln w="38100">
            <a:solidFill>
              <a:schemeClr val="tx1"/>
            </a:solidFill>
          </a:ln>
        </p:spPr>
        <p:txBody>
          <a:bodyPr/>
          <a:lstStyle/>
          <a:p>
            <a:pPr marL="0" indent="0">
              <a:buNone/>
            </a:pPr>
            <a:r>
              <a:rPr lang="ja-JP" altLang="en-US" b="1" dirty="0" smtClean="0">
                <a:solidFill>
                  <a:srgbClr val="FF0000"/>
                </a:solidFill>
              </a:rPr>
              <a:t>一つの</a:t>
            </a:r>
            <a:r>
              <a:rPr lang="en-US" altLang="ja-JP" b="1" dirty="0" smtClean="0">
                <a:solidFill>
                  <a:srgbClr val="FF0000"/>
                </a:solidFill>
              </a:rPr>
              <a:t>PC-THz</a:t>
            </a:r>
            <a:r>
              <a:rPr lang="ja-JP" altLang="en-US" b="1" dirty="0" smtClean="0">
                <a:solidFill>
                  <a:srgbClr val="FF0000"/>
                </a:solidFill>
              </a:rPr>
              <a:t>コム</a:t>
            </a:r>
            <a:r>
              <a:rPr lang="ja-JP" altLang="en-US" b="1" dirty="0" smtClean="0"/>
              <a:t>を用いて</a:t>
            </a:r>
            <a:r>
              <a:rPr lang="en-US" altLang="ja-JP" b="1" dirty="0" smtClean="0"/>
              <a:t>CW-THz</a:t>
            </a:r>
            <a:r>
              <a:rPr lang="ja-JP" altLang="en-US" b="1" dirty="0" smtClean="0"/>
              <a:t>波の絶対周波数をリアルタイムに決定する</a:t>
            </a:r>
            <a:endParaRPr lang="en-US" altLang="ja-JP" b="1" dirty="0" smtClean="0"/>
          </a:p>
        </p:txBody>
      </p:sp>
      <p:sp>
        <p:nvSpPr>
          <p:cNvPr id="4" name="タイトル 1"/>
          <p:cNvSpPr txBox="1">
            <a:spLocks/>
          </p:cNvSpPr>
          <p:nvPr/>
        </p:nvSpPr>
        <p:spPr bwMode="auto">
          <a:xfrm>
            <a:off x="0" y="4137992"/>
            <a:ext cx="9144000" cy="515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kern="0" dirty="0" smtClean="0"/>
              <a:t>今後の予定</a:t>
            </a:r>
            <a:endParaRPr lang="ja-JP" altLang="en-US" kern="0" dirty="0"/>
          </a:p>
        </p:txBody>
      </p:sp>
      <p:sp>
        <p:nvSpPr>
          <p:cNvPr id="6" name="コンテンツ プレースホルダー 2"/>
          <p:cNvSpPr txBox="1">
            <a:spLocks/>
          </p:cNvSpPr>
          <p:nvPr/>
        </p:nvSpPr>
        <p:spPr bwMode="auto">
          <a:xfrm>
            <a:off x="251520" y="1772816"/>
            <a:ext cx="8640960" cy="1584176"/>
          </a:xfrm>
          <a:prstGeom prst="rect">
            <a:avLst/>
          </a:prstGeom>
          <a:solidFill>
            <a:schemeClr val="accent1">
              <a:lumMod val="40000"/>
              <a:lumOff val="60000"/>
            </a:schemeClr>
          </a:solidFill>
          <a:ln w="38100">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buNone/>
            </a:pPr>
            <a:r>
              <a:rPr lang="ja-JP" altLang="en-US" b="1" kern="0" dirty="0" smtClean="0"/>
              <a:t>デュアル</a:t>
            </a:r>
            <a:r>
              <a:rPr lang="en-US" altLang="ja-JP" b="1" kern="0" dirty="0"/>
              <a:t>PC-THz</a:t>
            </a:r>
            <a:r>
              <a:rPr lang="ja-JP" altLang="en-US" b="1" kern="0" dirty="0"/>
              <a:t>コムと瞬時周波数を用いることで</a:t>
            </a:r>
            <a:r>
              <a:rPr lang="ja-JP" altLang="en-US" b="1" kern="0" dirty="0" smtClean="0"/>
              <a:t>，</a:t>
            </a:r>
            <a:r>
              <a:rPr lang="ja-JP" altLang="en-US" b="1" kern="0" dirty="0" smtClean="0">
                <a:solidFill>
                  <a:srgbClr val="FF0000"/>
                </a:solidFill>
              </a:rPr>
              <a:t>変動している</a:t>
            </a:r>
            <a:r>
              <a:rPr lang="en-US" altLang="ja-JP" b="1" kern="0" dirty="0" smtClean="0">
                <a:solidFill>
                  <a:srgbClr val="FF0000"/>
                </a:solidFill>
              </a:rPr>
              <a:t>CW-THz</a:t>
            </a:r>
            <a:r>
              <a:rPr lang="ja-JP" altLang="en-US" b="1" kern="0" dirty="0" smtClean="0">
                <a:solidFill>
                  <a:srgbClr val="FF0000"/>
                </a:solidFill>
              </a:rPr>
              <a:t>波の絶対周波数をリアルタイム</a:t>
            </a:r>
            <a:r>
              <a:rPr lang="ja-JP" altLang="en-US" b="1" kern="0" dirty="0" smtClean="0"/>
              <a:t>で決定した</a:t>
            </a:r>
            <a:endParaRPr lang="en-US" altLang="ja-JP" b="1" kern="0" dirty="0"/>
          </a:p>
        </p:txBody>
      </p:sp>
    </p:spTree>
    <p:extLst>
      <p:ext uri="{BB962C8B-B14F-4D97-AF65-F5344CB8AC3E}">
        <p14:creationId xmlns:p14="http://schemas.microsoft.com/office/powerpoint/2010/main" val="364184838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6676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67544" y="33594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467544" y="15592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grpSp>
        <p:nvGrpSpPr>
          <p:cNvPr id="4" name="グループ化 3"/>
          <p:cNvGrpSpPr/>
          <p:nvPr/>
        </p:nvGrpSpPr>
        <p:grpSpPr>
          <a:xfrm>
            <a:off x="395536" y="4725144"/>
            <a:ext cx="7920880" cy="2230020"/>
            <a:chOff x="611560" y="4729952"/>
            <a:chExt cx="7920880" cy="2230020"/>
          </a:xfrm>
        </p:grpSpPr>
        <p:sp>
          <p:nvSpPr>
            <p:cNvPr id="5" name="テキスト ボックス 4"/>
            <p:cNvSpPr txBox="1"/>
            <p:nvPr/>
          </p:nvSpPr>
          <p:spPr>
            <a:xfrm>
              <a:off x="611560"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729952"/>
              <a:ext cx="6984776" cy="223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直線コネクタ 6"/>
          <p:cNvCxnSpPr/>
          <p:nvPr/>
        </p:nvCxnSpPr>
        <p:spPr bwMode="auto">
          <a:xfrm>
            <a:off x="0" y="4853458"/>
            <a:ext cx="9144000" cy="15702"/>
          </a:xfrm>
          <a:prstGeom prst="line">
            <a:avLst/>
          </a:prstGeom>
          <a:noFill/>
          <a:ln w="38100" cap="flat" cmpd="sng" algn="ctr">
            <a:solidFill>
              <a:schemeClr val="tx1"/>
            </a:solidFill>
            <a:prstDash val="dash"/>
            <a:round/>
            <a:headEnd type="none" w="med" len="med"/>
            <a:tailEnd type="none" w="med" len="med"/>
          </a:ln>
          <a:effectLst/>
        </p:spPr>
      </p:cxnSp>
      <p:sp>
        <p:nvSpPr>
          <p:cNvPr id="13" name="テキスト ボックス 12"/>
          <p:cNvSpPr txBox="1"/>
          <p:nvPr/>
        </p:nvSpPr>
        <p:spPr>
          <a:xfrm>
            <a:off x="7776864" y="1292567"/>
            <a:ext cx="1403648"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852" y="1011940"/>
            <a:ext cx="5764012" cy="189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938" y="2764379"/>
            <a:ext cx="5895910" cy="217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1763688" y="1052736"/>
            <a:ext cx="6357278" cy="3888432"/>
            <a:chOff x="1815122" y="4221088"/>
            <a:chExt cx="6357278" cy="3888432"/>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122" y="4221088"/>
              <a:ext cx="6074732" cy="199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5122" y="5869771"/>
              <a:ext cx="6357278" cy="22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テキスト ボックス 13"/>
          <p:cNvSpPr txBox="1"/>
          <p:nvPr/>
        </p:nvSpPr>
        <p:spPr>
          <a:xfrm>
            <a:off x="-108520" y="2348880"/>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100MHz</a:t>
            </a:r>
            <a:endParaRPr kumimoji="1" lang="ja-JP" altLang="en-US" sz="1600" b="1" dirty="0"/>
          </a:p>
        </p:txBody>
      </p:sp>
      <p:sp>
        <p:nvSpPr>
          <p:cNvPr id="2" name="タイトル 1"/>
          <p:cNvSpPr>
            <a:spLocks noGrp="1"/>
          </p:cNvSpPr>
          <p:nvPr>
            <p:ph type="title"/>
          </p:nvPr>
        </p:nvSpPr>
        <p:spPr>
          <a:xfrm>
            <a:off x="179512" y="465584"/>
            <a:ext cx="8856984" cy="659160"/>
          </a:xfrm>
        </p:spPr>
        <p:txBody>
          <a:bodyPr>
            <a:noAutofit/>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spTree>
    <p:extLst>
      <p:ext uri="{BB962C8B-B14F-4D97-AF65-F5344CB8AC3E}">
        <p14:creationId xmlns:p14="http://schemas.microsoft.com/office/powerpoint/2010/main" val="95188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xit" presetSubtype="0" fill="hold" nodeType="withEffect">
                                  <p:stCondLst>
                                    <p:cond delay="0"/>
                                  </p:stCondLst>
                                  <p:childTnLst>
                                    <p:animEffect transition="out" filter="fade">
                                      <p:cBhvr>
                                        <p:cTn id="12" dur="500"/>
                                        <p:tgtEl>
                                          <p:spTgt spid="15366"/>
                                        </p:tgtEl>
                                      </p:cBhvr>
                                    </p:animEffect>
                                    <p:set>
                                      <p:cBhvr>
                                        <p:cTn id="13" dur="1" fill="hold">
                                          <p:stCondLst>
                                            <p:cond delay="499"/>
                                          </p:stCondLst>
                                        </p:cTn>
                                        <p:tgtEl>
                                          <p:spTgt spid="1536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367"/>
                                        </p:tgtEl>
                                      </p:cBhvr>
                                    </p:animEffect>
                                    <p:set>
                                      <p:cBhvr>
                                        <p:cTn id="16" dur="1" fill="hold">
                                          <p:stCondLst>
                                            <p:cond delay="499"/>
                                          </p:stCondLst>
                                        </p:cTn>
                                        <p:tgtEl>
                                          <p:spTgt spid="153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11560" y="493365"/>
            <a:ext cx="7772400" cy="487363"/>
          </a:xfrm>
        </p:spPr>
        <p:txBody>
          <a:bodyPr>
            <a:noAutofit/>
          </a:bodyPr>
          <a:lstStyle/>
          <a:p>
            <a:pPr eaLnBrk="1" hangingPunct="1"/>
            <a:r>
              <a:rPr lang="ja-JP" altLang="en-US" dirty="0" smtClean="0"/>
              <a:t>従来法</a:t>
            </a:r>
            <a:endParaRPr lang="en-US" altLang="ja-JP" dirty="0" smtClean="0"/>
          </a:p>
        </p:txBody>
      </p:sp>
      <p:sp>
        <p:nvSpPr>
          <p:cNvPr id="5123" name="Line 3"/>
          <p:cNvSpPr>
            <a:spLocks noChangeShapeType="1"/>
          </p:cNvSpPr>
          <p:nvPr/>
        </p:nvSpPr>
        <p:spPr bwMode="auto">
          <a:xfrm>
            <a:off x="4499992" y="1241425"/>
            <a:ext cx="0" cy="4346575"/>
          </a:xfrm>
          <a:prstGeom prst="line">
            <a:avLst/>
          </a:prstGeom>
          <a:noFill/>
          <a:ln w="38100">
            <a:solidFill>
              <a:srgbClr val="0033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24" name="Rectangle 4"/>
          <p:cNvSpPr>
            <a:spLocks noChangeArrowheads="1"/>
          </p:cNvSpPr>
          <p:nvPr/>
        </p:nvSpPr>
        <p:spPr bwMode="auto">
          <a:xfrm>
            <a:off x="539552" y="1196752"/>
            <a:ext cx="326243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電気的ヘテロダイン法</a:t>
            </a:r>
            <a:endParaRPr lang="en-US" altLang="ja-JP" sz="2400" b="1" dirty="0">
              <a:solidFill>
                <a:schemeClr val="bg1"/>
              </a:solidFill>
              <a:latin typeface="Arial" charset="0"/>
            </a:endParaRPr>
          </a:p>
        </p:txBody>
      </p:sp>
      <p:sp>
        <p:nvSpPr>
          <p:cNvPr id="5125" name="Rectangle 5"/>
          <p:cNvSpPr>
            <a:spLocks noChangeArrowheads="1"/>
          </p:cNvSpPr>
          <p:nvPr/>
        </p:nvSpPr>
        <p:spPr bwMode="auto">
          <a:xfrm>
            <a:off x="5143625" y="1196752"/>
            <a:ext cx="3244799"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dirty="0" smtClean="0">
                <a:solidFill>
                  <a:schemeClr val="bg1"/>
                </a:solidFill>
                <a:latin typeface="Arial" charset="0"/>
              </a:rPr>
              <a:t>光学的手法 </a:t>
            </a:r>
            <a:r>
              <a:rPr lang="en-US" altLang="ja-JP" sz="2400" b="1" dirty="0" smtClean="0">
                <a:solidFill>
                  <a:schemeClr val="bg1"/>
                </a:solidFill>
                <a:latin typeface="Arial" charset="0"/>
              </a:rPr>
              <a:t>(</a:t>
            </a:r>
            <a:r>
              <a:rPr lang="ja-JP" altLang="en-US" sz="2400" b="1" dirty="0" smtClean="0">
                <a:solidFill>
                  <a:schemeClr val="bg1"/>
                </a:solidFill>
                <a:latin typeface="Arial" charset="0"/>
              </a:rPr>
              <a:t>干渉計測</a:t>
            </a:r>
            <a:r>
              <a:rPr lang="en-US" altLang="ja-JP" sz="2400" b="1" dirty="0" smtClean="0">
                <a:solidFill>
                  <a:schemeClr val="bg1"/>
                </a:solidFill>
                <a:latin typeface="Arial" charset="0"/>
              </a:rPr>
              <a:t>)</a:t>
            </a:r>
            <a:endParaRPr lang="en-US" altLang="ja-JP" sz="2400" b="1" dirty="0">
              <a:solidFill>
                <a:schemeClr val="bg1"/>
              </a:solidFill>
              <a:latin typeface="Arial" charset="0"/>
            </a:endParaRPr>
          </a:p>
        </p:txBody>
      </p:sp>
      <p:pic>
        <p:nvPicPr>
          <p:cNvPr id="5126" name="Picture 6" descr="heterody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44824"/>
            <a:ext cx="3888432" cy="35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interferomer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000" y="1869115"/>
            <a:ext cx="3778448" cy="33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14"/>
          <p:cNvSpPr>
            <a:spLocks noChangeArrowheads="1"/>
          </p:cNvSpPr>
          <p:nvPr/>
        </p:nvSpPr>
        <p:spPr bwMode="auto">
          <a:xfrm>
            <a:off x="7413625" y="4568825"/>
            <a:ext cx="1544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L=(</a:t>
            </a:r>
            <a:r>
              <a:rPr lang="en-US" altLang="ja-JP" sz="2000">
                <a:latin typeface="Symbol" pitchFamily="1" charset="2"/>
                <a:ea typeface="ＭＳ 明朝" pitchFamily="1" charset="-128"/>
                <a:sym typeface="Symbol" pitchFamily="1" charset="2"/>
              </a:rPr>
              <a:t></a:t>
            </a:r>
            <a:r>
              <a:rPr lang="en-US" altLang="ja-JP" sz="2000">
                <a:latin typeface="Arial" charset="0"/>
                <a:ea typeface="ＭＳ 明朝" pitchFamily="1" charset="-128"/>
              </a:rPr>
              <a:t>/2)*N</a:t>
            </a:r>
          </a:p>
        </p:txBody>
      </p:sp>
      <p:sp>
        <p:nvSpPr>
          <p:cNvPr id="510991" name="Rectangle 15"/>
          <p:cNvSpPr>
            <a:spLocks noChangeArrowheads="1"/>
          </p:cNvSpPr>
          <p:nvPr/>
        </p:nvSpPr>
        <p:spPr bwMode="auto">
          <a:xfrm>
            <a:off x="720462" y="5838363"/>
            <a:ext cx="7739970" cy="830997"/>
          </a:xfrm>
          <a:prstGeom prst="rect">
            <a:avLst/>
          </a:prstGeom>
          <a:solidFill>
            <a:srgbClr val="FFFF29"/>
          </a:solidFill>
          <a:ln>
            <a:noFill/>
          </a:ln>
          <a:extLst/>
        </p:spPr>
        <p:txBody>
          <a:bodyPr wrap="square">
            <a:spAutoFit/>
          </a:bodyPr>
          <a:lstStyle/>
          <a:p>
            <a:pPr algn="l"/>
            <a:r>
              <a:rPr lang="ja-JP" altLang="en-US" sz="2000" b="1" dirty="0" smtClean="0">
                <a:solidFill>
                  <a:srgbClr val="002060"/>
                </a:solidFill>
                <a:latin typeface="Arial" charset="0"/>
              </a:rPr>
              <a:t>テラヘルツ領域</a:t>
            </a:r>
            <a:r>
              <a:rPr lang="en-US" altLang="ja-JP" sz="2000" b="1" dirty="0" smtClean="0">
                <a:solidFill>
                  <a:srgbClr val="002060"/>
                </a:solidFill>
                <a:latin typeface="Arial" charset="0"/>
              </a:rPr>
              <a:t> </a:t>
            </a:r>
            <a:r>
              <a:rPr lang="en-US" altLang="ja-JP" sz="2000" b="1" dirty="0">
                <a:solidFill>
                  <a:srgbClr val="002060"/>
                </a:solidFill>
                <a:latin typeface="Arial" charset="0"/>
              </a:rPr>
              <a:t>(0.1~10THz</a:t>
            </a:r>
            <a:r>
              <a:rPr lang="en-US" altLang="ja-JP" sz="2000" b="1" dirty="0" smtClean="0">
                <a:solidFill>
                  <a:srgbClr val="002060"/>
                </a:solidFill>
                <a:latin typeface="Arial" charset="0"/>
              </a:rPr>
              <a:t>) </a:t>
            </a:r>
            <a:r>
              <a:rPr lang="ja-JP" altLang="en-US" sz="2000" b="1" dirty="0" smtClean="0">
                <a:solidFill>
                  <a:srgbClr val="002060"/>
                </a:solidFill>
                <a:latin typeface="Arial" charset="0"/>
              </a:rPr>
              <a:t>をカバーすることは難しい</a:t>
            </a:r>
            <a:endParaRPr lang="en-US" altLang="ja-JP" sz="2000" b="1" dirty="0">
              <a:solidFill>
                <a:srgbClr val="002060"/>
              </a:solidFill>
              <a:latin typeface="Arial" charset="0"/>
            </a:endParaRPr>
          </a:p>
          <a:p>
            <a:pPr algn="l"/>
            <a:r>
              <a:rPr lang="en-US" altLang="ja-JP" dirty="0">
                <a:solidFill>
                  <a:schemeClr val="accent2"/>
                </a:solidFill>
                <a:latin typeface="Arial" charset="0"/>
              </a:rPr>
              <a:t> </a:t>
            </a:r>
            <a:r>
              <a:rPr lang="en-US" altLang="ja-JP" sz="2800" dirty="0">
                <a:solidFill>
                  <a:schemeClr val="accent2"/>
                </a:solidFill>
                <a:latin typeface="Arial" charset="0"/>
              </a:rPr>
              <a:t>  </a:t>
            </a:r>
            <a:r>
              <a:rPr lang="en-US" altLang="ja-JP" sz="2800" dirty="0" smtClean="0">
                <a:solidFill>
                  <a:srgbClr val="FF0000"/>
                </a:solidFill>
                <a:latin typeface="Arial" charset="0"/>
              </a:rPr>
              <a:t>→</a:t>
            </a:r>
            <a:r>
              <a:rPr lang="en-US" altLang="ja-JP" sz="2800" b="1" dirty="0" smtClean="0">
                <a:solidFill>
                  <a:srgbClr val="FF0000"/>
                </a:solidFill>
                <a:latin typeface="Arial" charset="0"/>
              </a:rPr>
              <a:t>THz</a:t>
            </a:r>
            <a:r>
              <a:rPr lang="ja-JP" altLang="en-US" sz="2800" b="1" dirty="0" smtClean="0">
                <a:solidFill>
                  <a:srgbClr val="FF0000"/>
                </a:solidFill>
                <a:latin typeface="Arial" charset="0"/>
              </a:rPr>
              <a:t>領域をカバーできる新しい手法が必要</a:t>
            </a:r>
            <a:r>
              <a:rPr lang="en-US" altLang="ja-JP" sz="2800" b="1" dirty="0" smtClean="0">
                <a:solidFill>
                  <a:srgbClr val="FF0000"/>
                </a:solidFill>
                <a:latin typeface="Arial" charset="0"/>
              </a:rPr>
              <a:t>!</a:t>
            </a:r>
            <a:endParaRPr lang="en-US" altLang="ja-JP" sz="2800" b="1" dirty="0">
              <a:solidFill>
                <a:srgbClr val="FF0000"/>
              </a:solidFill>
              <a:latin typeface="Arial" charset="0"/>
            </a:endParaRPr>
          </a:p>
        </p:txBody>
      </p:sp>
      <p:grpSp>
        <p:nvGrpSpPr>
          <p:cNvPr id="2" name="Group 23"/>
          <p:cNvGrpSpPr>
            <a:grpSpLocks/>
          </p:cNvGrpSpPr>
          <p:nvPr/>
        </p:nvGrpSpPr>
        <p:grpSpPr bwMode="auto">
          <a:xfrm>
            <a:off x="539552" y="3557587"/>
            <a:ext cx="6968515" cy="1763713"/>
            <a:chOff x="330" y="2302"/>
            <a:chExt cx="4351" cy="1111"/>
          </a:xfrm>
        </p:grpSpPr>
        <p:sp>
          <p:nvSpPr>
            <p:cNvPr id="5132" name="Oval 9"/>
            <p:cNvSpPr>
              <a:spLocks noChangeArrowheads="1"/>
            </p:cNvSpPr>
            <p:nvPr/>
          </p:nvSpPr>
          <p:spPr bwMode="auto">
            <a:xfrm>
              <a:off x="330" y="2302"/>
              <a:ext cx="480" cy="480"/>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3" name="Rectangle 10"/>
            <p:cNvSpPr>
              <a:spLocks noChangeArrowheads="1"/>
            </p:cNvSpPr>
            <p:nvPr/>
          </p:nvSpPr>
          <p:spPr bwMode="auto">
            <a:xfrm>
              <a:off x="2020" y="2667"/>
              <a:ext cx="1081" cy="291"/>
            </a:xfrm>
            <a:prstGeom prst="rect">
              <a:avLst/>
            </a:prstGeom>
            <a:solidFill>
              <a:schemeClr val="bg1"/>
            </a:solidFill>
            <a:ln w="38100">
              <a:solidFill>
                <a:srgbClr val="FF4000"/>
              </a:solidFill>
              <a:miter lim="800000"/>
              <a:headEnd/>
              <a:tailEnd/>
            </a:ln>
          </p:spPr>
          <p:txBody>
            <a:bodyPr wrap="none">
              <a:spAutoFit/>
            </a:bodyPr>
            <a:lstStyle/>
            <a:p>
              <a:pPr algn="ctr"/>
              <a:r>
                <a:rPr lang="ja-JP" altLang="en-US" sz="2400" b="1" dirty="0" smtClean="0">
                  <a:solidFill>
                    <a:srgbClr val="FF4000"/>
                  </a:solidFill>
                  <a:latin typeface="Arial" charset="0"/>
                </a:rPr>
                <a:t>極低温冷却</a:t>
              </a:r>
              <a:endParaRPr lang="en-US" altLang="ja-JP" sz="2400" b="1" dirty="0">
                <a:solidFill>
                  <a:srgbClr val="FF4000"/>
                </a:solidFill>
                <a:latin typeface="Arial" charset="0"/>
              </a:endParaRPr>
            </a:p>
          </p:txBody>
        </p:sp>
        <p:sp>
          <p:nvSpPr>
            <p:cNvPr id="5134" name="Line 11"/>
            <p:cNvSpPr>
              <a:spLocks noChangeShapeType="1"/>
            </p:cNvSpPr>
            <p:nvPr/>
          </p:nvSpPr>
          <p:spPr bwMode="auto">
            <a:xfrm>
              <a:off x="755" y="2652"/>
              <a:ext cx="1265" cy="161"/>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5" name="Oval 12"/>
            <p:cNvSpPr>
              <a:spLocks noChangeArrowheads="1"/>
            </p:cNvSpPr>
            <p:nvPr/>
          </p:nvSpPr>
          <p:spPr bwMode="auto">
            <a:xfrm>
              <a:off x="4014" y="3116"/>
              <a:ext cx="667" cy="285"/>
            </a:xfrm>
            <a:prstGeom prst="ellipse">
              <a:avLst/>
            </a:prstGeom>
            <a:noFill/>
            <a:ln w="38100">
              <a:solidFill>
                <a:srgbClr val="FF4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136" name="Line 18"/>
            <p:cNvSpPr>
              <a:spLocks noChangeShapeType="1"/>
            </p:cNvSpPr>
            <p:nvPr/>
          </p:nvSpPr>
          <p:spPr bwMode="auto">
            <a:xfrm>
              <a:off x="3136" y="2813"/>
              <a:ext cx="885" cy="399"/>
            </a:xfrm>
            <a:prstGeom prst="line">
              <a:avLst/>
            </a:prstGeom>
            <a:noFill/>
            <a:ln w="38100">
              <a:solidFill>
                <a:srgbClr val="FF4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137" name="Rectangle 22"/>
            <p:cNvSpPr>
              <a:spLocks noChangeArrowheads="1"/>
            </p:cNvSpPr>
            <p:nvPr/>
          </p:nvSpPr>
          <p:spPr bwMode="auto">
            <a:xfrm>
              <a:off x="2623" y="3219"/>
              <a:ext cx="1020"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000" b="1" dirty="0" smtClean="0">
                  <a:solidFill>
                    <a:srgbClr val="FF4000"/>
                  </a:solidFill>
                  <a:latin typeface="Arial" charset="0"/>
                </a:rPr>
                <a:t>実用化の障害</a:t>
              </a:r>
              <a:r>
                <a:rPr lang="en-US" altLang="ja-JP" sz="2000" b="1" dirty="0" smtClean="0">
                  <a:solidFill>
                    <a:srgbClr val="FF4000"/>
                  </a:solidFill>
                  <a:latin typeface="Arial" charset="0"/>
                </a:rPr>
                <a:t>!</a:t>
              </a:r>
              <a:endParaRPr lang="en-US" altLang="ja-JP" sz="2000" b="1" dirty="0">
                <a:solidFill>
                  <a:srgbClr val="FF4000"/>
                </a:solidFill>
                <a:latin typeface="Arial" charset="0"/>
              </a:endParaRPr>
            </a:p>
          </p:txBody>
        </p:sp>
      </p:grpSp>
    </p:spTree>
    <p:extLst>
      <p:ext uri="{BB962C8B-B14F-4D97-AF65-F5344CB8AC3E}">
        <p14:creationId xmlns:p14="http://schemas.microsoft.com/office/powerpoint/2010/main" val="362101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0991"/>
                                        </p:tgtEl>
                                        <p:attrNameLst>
                                          <p:attrName>style.visibility</p:attrName>
                                        </p:attrNameLst>
                                      </p:cBhvr>
                                      <p:to>
                                        <p:strVal val="visible"/>
                                      </p:to>
                                    </p:set>
                                    <p:animEffect transition="in" filter="fade">
                                      <p:cBhvr>
                                        <p:cTn id="11" dur="500"/>
                                        <p:tgtEl>
                                          <p:spTgt spid="510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314" y="1498015"/>
            <a:ext cx="5071067" cy="3629136"/>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5312494"/>
            <a:ext cx="8223957" cy="1515187"/>
          </a:xfrm>
          <a:prstGeom prst="rect">
            <a:avLst/>
          </a:prstGeom>
          <a:ln>
            <a:solidFill>
              <a:schemeClr val="tx1"/>
            </a:solidFill>
          </a:ln>
        </p:spPr>
      </p:pic>
      <p:sp>
        <p:nvSpPr>
          <p:cNvPr id="2" name="タイトル 1"/>
          <p:cNvSpPr>
            <a:spLocks noGrp="1"/>
          </p:cNvSpPr>
          <p:nvPr>
            <p:ph type="title"/>
          </p:nvPr>
        </p:nvSpPr>
        <p:spPr>
          <a:xfrm>
            <a:off x="682671" y="404664"/>
            <a:ext cx="7772400" cy="576064"/>
          </a:xfrm>
        </p:spPr>
        <p:txBody>
          <a:bodyPr/>
          <a:lstStyle/>
          <a:p>
            <a:r>
              <a:rPr kumimoji="1" lang="ja-JP" altLang="en-US" sz="4000" dirty="0" smtClean="0"/>
              <a:t>背景</a:t>
            </a:r>
            <a:endParaRPr kumimoji="1" lang="ja-JP" altLang="en-US" sz="4000" dirty="0"/>
          </a:p>
        </p:txBody>
      </p:sp>
      <p:sp>
        <p:nvSpPr>
          <p:cNvPr id="3" name="コンテンツ プレースホルダー 2"/>
          <p:cNvSpPr>
            <a:spLocks noGrp="1"/>
          </p:cNvSpPr>
          <p:nvPr>
            <p:ph idx="1"/>
          </p:nvPr>
        </p:nvSpPr>
        <p:spPr>
          <a:xfrm>
            <a:off x="0" y="908720"/>
            <a:ext cx="9144000" cy="1512168"/>
          </a:xfrm>
        </p:spPr>
        <p:txBody>
          <a:bodyPr/>
          <a:lstStyle/>
          <a:p>
            <a:pPr marL="0" indent="0">
              <a:buNone/>
            </a:pPr>
            <a:r>
              <a:rPr lang="ja-JP" altLang="en-US" sz="2800" dirty="0"/>
              <a:t>　</a:t>
            </a:r>
            <a:r>
              <a:rPr lang="ja-JP" altLang="en-US" sz="2800" dirty="0" smtClean="0"/>
              <a:t>近年、テラヘルツ </a:t>
            </a:r>
            <a:r>
              <a:rPr lang="en-US" altLang="ja-JP" sz="2800" dirty="0" smtClean="0"/>
              <a:t>(</a:t>
            </a:r>
            <a:r>
              <a:rPr lang="en-US" altLang="ja-JP" sz="2800" dirty="0" smtClean="0">
                <a:latin typeface="Times New Roman" pitchFamily="18" charset="0"/>
                <a:cs typeface="Times New Roman" pitchFamily="18" charset="0"/>
              </a:rPr>
              <a:t>THz) </a:t>
            </a:r>
            <a:r>
              <a:rPr lang="ja-JP" altLang="en-US" sz="2800" dirty="0" smtClean="0"/>
              <a:t>波が大容量無線通信</a:t>
            </a:r>
            <a:r>
              <a:rPr lang="ja-JP" altLang="en-US" sz="2800" dirty="0"/>
              <a:t>のための新しい手段と</a:t>
            </a:r>
            <a:r>
              <a:rPr lang="ja-JP" altLang="en-US" sz="2800" dirty="0" smtClean="0"/>
              <a:t>して</a:t>
            </a:r>
            <a:r>
              <a:rPr lang="ja-JP" altLang="en-US" sz="2800" dirty="0"/>
              <a:t>注目</a:t>
            </a:r>
            <a:endParaRPr lang="en-US" altLang="ja-JP" sz="2800" dirty="0" smtClean="0"/>
          </a:p>
          <a:p>
            <a:pPr marL="0" indent="0">
              <a:buNone/>
            </a:pPr>
            <a:endParaRPr lang="en-US" altLang="ja-JP" sz="800" dirty="0" smtClean="0"/>
          </a:p>
          <a:p>
            <a:pPr lvl="1">
              <a:buFont typeface="Arial" pitchFamily="34" charset="0"/>
              <a:buChar char="•"/>
            </a:pPr>
            <a:r>
              <a:rPr lang="en-US" altLang="ja-JP" sz="2400" dirty="0" smtClean="0">
                <a:latin typeface="Times New Roman" pitchFamily="18" charset="0"/>
                <a:cs typeface="Times New Roman" pitchFamily="18" charset="0"/>
              </a:rPr>
              <a:t>THz</a:t>
            </a:r>
            <a:r>
              <a:rPr lang="ja-JP" altLang="en-US" sz="2400" dirty="0" smtClean="0"/>
              <a:t>無線通信など</a:t>
            </a:r>
            <a:endParaRPr lang="en-US" altLang="ja-JP" sz="2400" dirty="0" smtClean="0"/>
          </a:p>
        </p:txBody>
      </p:sp>
      <p:sp>
        <p:nvSpPr>
          <p:cNvPr id="5" name="テキスト ボックス 4"/>
          <p:cNvSpPr txBox="1"/>
          <p:nvPr/>
        </p:nvSpPr>
        <p:spPr>
          <a:xfrm>
            <a:off x="1935042" y="6519446"/>
            <a:ext cx="3427608" cy="338554"/>
          </a:xfrm>
          <a:prstGeom prst="rect">
            <a:avLst/>
          </a:prstGeom>
          <a:noFill/>
        </p:spPr>
        <p:txBody>
          <a:bodyPr wrap="square" rtlCol="0">
            <a:spAutoFit/>
          </a:bodyPr>
          <a:lstStyle/>
          <a:p>
            <a:r>
              <a:rPr kumimoji="1" lang="en-US" altLang="ja-JP" sz="1600" dirty="0" smtClean="0"/>
              <a:t>(</a:t>
            </a:r>
            <a:r>
              <a:rPr kumimoji="1" lang="ja-JP" altLang="en-US" sz="1600" dirty="0" smtClean="0"/>
              <a:t>テラヘルツ技術動向調査報告より</a:t>
            </a:r>
            <a:r>
              <a:rPr kumimoji="1" lang="en-US" altLang="ja-JP" sz="1600" dirty="0" smtClean="0"/>
              <a:t>)</a:t>
            </a:r>
            <a:endParaRPr kumimoji="1" lang="ja-JP" altLang="en-US" sz="1600" dirty="0"/>
          </a:p>
        </p:txBody>
      </p:sp>
      <p:sp>
        <p:nvSpPr>
          <p:cNvPr id="8" name="テキスト ボックス 7"/>
          <p:cNvSpPr txBox="1"/>
          <p:nvPr/>
        </p:nvSpPr>
        <p:spPr>
          <a:xfrm>
            <a:off x="98837" y="2719427"/>
            <a:ext cx="3672408" cy="830997"/>
          </a:xfrm>
          <a:prstGeom prst="rect">
            <a:avLst/>
          </a:prstGeom>
          <a:noFill/>
          <a:ln>
            <a:solidFill>
              <a:schemeClr val="tx1"/>
            </a:solidFill>
          </a:ln>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kumimoji="1" lang="ja-JP" altLang="en-US" sz="2400" b="1" dirty="0" smtClean="0">
                <a:ln w="11430"/>
                <a:solidFill>
                  <a:srgbClr val="CC0000"/>
                </a:solidFill>
                <a:effectLst>
                  <a:outerShdw blurRad="80000" dist="40000" dir="5040000" algn="tl">
                    <a:srgbClr val="000000">
                      <a:alpha val="30000"/>
                    </a:srgbClr>
                  </a:outerShdw>
                </a:effectLst>
              </a:rPr>
              <a:t>多数局間の混信を避ける必要がある</a:t>
            </a:r>
            <a:endParaRPr kumimoji="1" lang="ja-JP" altLang="en-US" sz="2400" b="1" dirty="0">
              <a:ln w="11430"/>
              <a:solidFill>
                <a:srgbClr val="CC0000"/>
              </a:solidFill>
              <a:effectLst>
                <a:outerShdw blurRad="80000" dist="40000" dir="5040000" algn="tl">
                  <a:srgbClr val="000000">
                    <a:alpha val="30000"/>
                  </a:srgbClr>
                </a:outerShdw>
              </a:effectLst>
            </a:endParaRPr>
          </a:p>
        </p:txBody>
      </p:sp>
      <p:sp>
        <p:nvSpPr>
          <p:cNvPr id="9" name="下矢印 8"/>
          <p:cNvSpPr/>
          <p:nvPr/>
        </p:nvSpPr>
        <p:spPr bwMode="auto">
          <a:xfrm>
            <a:off x="1727958" y="3635598"/>
            <a:ext cx="432048" cy="50579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テキスト ボックス 11"/>
          <p:cNvSpPr txBox="1"/>
          <p:nvPr/>
        </p:nvSpPr>
        <p:spPr>
          <a:xfrm>
            <a:off x="7137" y="4207806"/>
            <a:ext cx="3855808" cy="830997"/>
          </a:xfrm>
          <a:prstGeom prst="rect">
            <a:avLst/>
          </a:prstGeom>
          <a:noFill/>
          <a:ln>
            <a:solidFill>
              <a:schemeClr val="tx1"/>
            </a:solidFill>
          </a:ln>
        </p:spPr>
        <p:txBody>
          <a:bodyPr wrap="square" rtlCol="0">
            <a:spAutoFit/>
          </a:bodyPr>
          <a:lstStyle/>
          <a:p>
            <a:pPr algn="ctr"/>
            <a:r>
              <a:rPr lang="en-US" altLang="ja-JP"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THz</a:t>
            </a:r>
            <a:r>
              <a:rPr lang="ja-JP" altLang="en-US" sz="2400" b="1" dirty="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領域に</a:t>
            </a:r>
            <a:r>
              <a:rPr lang="ja-JP" altLang="en-US" sz="2400" b="1" dirty="0" smtClean="0">
                <a:ln w="1905"/>
                <a:solidFill>
                  <a:srgbClr val="0000FF"/>
                </a:solidFill>
                <a:effectLst>
                  <a:innerShdw blurRad="69850" dist="43180" dir="5400000">
                    <a:srgbClr val="000000">
                      <a:alpha val="65000"/>
                    </a:srgbClr>
                  </a:innerShdw>
                </a:effectLst>
                <a:latin typeface="Times New Roman" pitchFamily="18" charset="0"/>
                <a:cs typeface="Times New Roman" pitchFamily="18" charset="0"/>
              </a:rPr>
              <a:t>おいて高精度な周波数計測技術が必要</a:t>
            </a:r>
            <a:endParaRPr lang="ja-JP" altLang="en-US" sz="2400" b="1" dirty="0">
              <a:ln w="1905"/>
              <a:solidFill>
                <a:srgbClr val="0000FF"/>
              </a:solidFill>
              <a:effectLst>
                <a:innerShdw blurRad="69850" dist="43180" dir="5400000">
                  <a:srgbClr val="000000">
                    <a:alpha val="65000"/>
                  </a:srgbClr>
                </a:innerShdw>
              </a:effectLst>
            </a:endParaRPr>
          </a:p>
        </p:txBody>
      </p:sp>
      <p:sp>
        <p:nvSpPr>
          <p:cNvPr id="16" name="正方形/長方形 15"/>
          <p:cNvSpPr/>
          <p:nvPr/>
        </p:nvSpPr>
        <p:spPr bwMode="auto">
          <a:xfrm>
            <a:off x="3765005" y="5302056"/>
            <a:ext cx="860967"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9" name="正方形/長方形 18"/>
          <p:cNvSpPr/>
          <p:nvPr/>
        </p:nvSpPr>
        <p:spPr bwMode="auto">
          <a:xfrm>
            <a:off x="7639292" y="5308222"/>
            <a:ext cx="410011" cy="1863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0" name="正方形/長方形 19"/>
          <p:cNvSpPr/>
          <p:nvPr/>
        </p:nvSpPr>
        <p:spPr bwMode="auto">
          <a:xfrm>
            <a:off x="3993056" y="1412776"/>
            <a:ext cx="1947096"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テキスト ボックス 17"/>
          <p:cNvSpPr txBox="1"/>
          <p:nvPr/>
        </p:nvSpPr>
        <p:spPr>
          <a:xfrm>
            <a:off x="3947314" y="1474911"/>
            <a:ext cx="2317763" cy="307777"/>
          </a:xfrm>
          <a:prstGeom prst="rect">
            <a:avLst/>
          </a:prstGeom>
          <a:solidFill>
            <a:schemeClr val="bg1">
              <a:lumMod val="75000"/>
            </a:schemeClr>
          </a:solidFill>
        </p:spPr>
        <p:txBody>
          <a:bodyPr wrap="square" rtlCol="0">
            <a:spAutoFit/>
          </a:bodyPr>
          <a:lstStyle/>
          <a:p>
            <a:r>
              <a:rPr kumimoji="1" lang="ja-JP" altLang="en-US" sz="1400" b="1" dirty="0" smtClean="0"/>
              <a:t>テンポラリなネットワーク</a:t>
            </a:r>
            <a:endParaRPr kumimoji="1" lang="ja-JP" altLang="en-US" sz="1400" b="1" dirty="0"/>
          </a:p>
        </p:txBody>
      </p:sp>
      <p:sp>
        <p:nvSpPr>
          <p:cNvPr id="24" name="テキスト ボックス 23"/>
          <p:cNvSpPr txBox="1"/>
          <p:nvPr/>
        </p:nvSpPr>
        <p:spPr>
          <a:xfrm>
            <a:off x="3947314" y="3242646"/>
            <a:ext cx="3376088" cy="307777"/>
          </a:xfrm>
          <a:prstGeom prst="rect">
            <a:avLst/>
          </a:prstGeom>
          <a:solidFill>
            <a:schemeClr val="bg1">
              <a:lumMod val="75000"/>
            </a:schemeClr>
          </a:solidFill>
        </p:spPr>
        <p:txBody>
          <a:bodyPr wrap="square" rtlCol="0">
            <a:spAutoFit/>
          </a:bodyPr>
          <a:lstStyle/>
          <a:p>
            <a:r>
              <a:rPr kumimoji="1" lang="ja-JP" altLang="en-US" sz="1400" b="1" dirty="0" smtClean="0"/>
              <a:t>ホットスポット</a:t>
            </a:r>
            <a:r>
              <a:rPr kumimoji="1" lang="en-US" altLang="ja-JP" sz="1400" b="1" dirty="0" smtClean="0"/>
              <a:t>, </a:t>
            </a:r>
            <a:r>
              <a:rPr kumimoji="1" lang="ja-JP" altLang="en-US" sz="1400" b="1" dirty="0" smtClean="0"/>
              <a:t>レンタル</a:t>
            </a:r>
            <a:r>
              <a:rPr kumimoji="1" lang="en-US" altLang="ja-JP" sz="1400" b="1" dirty="0" smtClean="0"/>
              <a:t>DVD</a:t>
            </a:r>
            <a:r>
              <a:rPr kumimoji="1" lang="ja-JP" altLang="en-US" sz="1400" b="1" dirty="0" smtClean="0"/>
              <a:t>ショップ</a:t>
            </a:r>
            <a:endParaRPr kumimoji="1" lang="ja-JP" altLang="en-US" sz="1400" b="1" dirty="0"/>
          </a:p>
        </p:txBody>
      </p:sp>
      <p:sp>
        <p:nvSpPr>
          <p:cNvPr id="7" name="テキスト ボックス 6"/>
          <p:cNvSpPr txBox="1"/>
          <p:nvPr/>
        </p:nvSpPr>
        <p:spPr>
          <a:xfrm>
            <a:off x="3572261" y="5044882"/>
            <a:ext cx="5852465" cy="307777"/>
          </a:xfrm>
          <a:prstGeom prst="rect">
            <a:avLst/>
          </a:prstGeom>
          <a:noFill/>
        </p:spPr>
        <p:txBody>
          <a:bodyPr wrap="square" rtlCol="0">
            <a:spAutoFit/>
          </a:bodyPr>
          <a:lstStyle/>
          <a:p>
            <a:r>
              <a:rPr lang="en-US" altLang="ja-JP" sz="1400" dirty="0" smtClean="0"/>
              <a:t>(http</a:t>
            </a:r>
            <a:r>
              <a:rPr lang="en-US" altLang="ja-JP" sz="1400" dirty="0"/>
              <a:t>://www.ile.osaka-u.ac.jp/research/THP/pdf/oyobuturi300.pdf</a:t>
            </a:r>
            <a:r>
              <a:rPr lang="ja-JP" altLang="en-US" sz="1400" dirty="0" smtClean="0"/>
              <a:t>より</a:t>
            </a:r>
            <a:r>
              <a:rPr lang="en-US" altLang="ja-JP" sz="1400" dirty="0" smtClean="0"/>
              <a:t>)</a:t>
            </a:r>
            <a:endParaRPr kumimoji="1" lang="ja-JP" altLang="en-US" sz="1400" dirty="0"/>
          </a:p>
        </p:txBody>
      </p:sp>
    </p:spTree>
    <p:extLst>
      <p:ext uri="{BB962C8B-B14F-4D97-AF65-F5344CB8AC3E}">
        <p14:creationId xmlns:p14="http://schemas.microsoft.com/office/powerpoint/2010/main" val="61034134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652686"/>
            <a:ext cx="9144000" cy="544066"/>
          </a:xfrm>
          <a:ln>
            <a:noFill/>
            <a:miter lim="800000"/>
            <a:headEnd/>
            <a:tailEnd/>
          </a:ln>
        </p:spPr>
        <p:txBody>
          <a:bodyPr>
            <a:noAutofit/>
          </a:bodyPr>
          <a:lstStyle/>
          <a:p>
            <a:pPr eaLnBrk="1" hangingPunct="1"/>
            <a:r>
              <a:rPr lang="ja-JP" altLang="en-US" sz="4800" b="1" dirty="0" smtClean="0">
                <a:solidFill>
                  <a:srgbClr val="172185"/>
                </a:solidFill>
                <a:latin typeface="Arial" charset="0"/>
                <a:ea typeface="ＭＳ ゴシック" pitchFamily="1" charset="-128"/>
              </a:rPr>
              <a:t>研究背景</a:t>
            </a:r>
            <a:endParaRPr lang="en-US" altLang="ja-JP" sz="4800" b="1" dirty="0" smtClean="0">
              <a:solidFill>
                <a:srgbClr val="172185"/>
              </a:solidFill>
              <a:latin typeface="Arial" charset="0"/>
              <a:ea typeface="ＭＳ ゴシック" pitchFamily="1" charset="-128"/>
            </a:endParaRPr>
          </a:p>
        </p:txBody>
      </p:sp>
      <p:sp>
        <p:nvSpPr>
          <p:cNvPr id="4099" name="AutoShape 6"/>
          <p:cNvSpPr>
            <a:spLocks noChangeArrowheads="1"/>
          </p:cNvSpPr>
          <p:nvPr/>
        </p:nvSpPr>
        <p:spPr bwMode="auto">
          <a:xfrm>
            <a:off x="4165600" y="2348880"/>
            <a:ext cx="814388" cy="108012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4100" name="Rectangle 12"/>
          <p:cNvSpPr>
            <a:spLocks noChangeArrowheads="1"/>
          </p:cNvSpPr>
          <p:nvPr/>
        </p:nvSpPr>
        <p:spPr bwMode="auto">
          <a:xfrm>
            <a:off x="218380" y="1404065"/>
            <a:ext cx="867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3600" b="1" dirty="0" smtClean="0">
                <a:latin typeface="+mn-ea"/>
              </a:rPr>
              <a:t>周波数は電磁波の基本的な物理量である</a:t>
            </a:r>
            <a:endParaRPr lang="en-US" altLang="ja-JP" sz="3600" b="1" dirty="0">
              <a:latin typeface="+mn-ea"/>
            </a:endParaRPr>
          </a:p>
        </p:txBody>
      </p:sp>
      <p:sp>
        <p:nvSpPr>
          <p:cNvPr id="4101" name="Rectangle 13"/>
          <p:cNvSpPr>
            <a:spLocks noChangeArrowheads="1"/>
          </p:cNvSpPr>
          <p:nvPr/>
        </p:nvSpPr>
        <p:spPr bwMode="auto">
          <a:xfrm>
            <a:off x="107504" y="5661248"/>
            <a:ext cx="8964488" cy="1077218"/>
          </a:xfrm>
          <a:prstGeom prst="rect">
            <a:avLst/>
          </a:prstGeom>
          <a:solidFill>
            <a:schemeClr val="accent6">
              <a:lumMod val="75000"/>
            </a:schemeClr>
          </a:solidFill>
          <a:ln>
            <a:noFill/>
          </a:ln>
          <a:extLst/>
        </p:spPr>
        <p:txBody>
          <a:bodyPr wrap="square">
            <a:spAutoFit/>
          </a:bodyPr>
          <a:lstStyle/>
          <a:p>
            <a:pPr algn="ctr"/>
            <a:r>
              <a:rPr lang="ja-JP" altLang="en-US" sz="3200" b="1" dirty="0" smtClean="0">
                <a:solidFill>
                  <a:srgbClr val="FFFF00"/>
                </a:solidFill>
                <a:latin typeface="+mn-ea"/>
              </a:rPr>
              <a:t>しかしながら</a:t>
            </a:r>
            <a:r>
              <a:rPr lang="en-US" altLang="ja-JP" sz="3200" b="1" dirty="0" smtClean="0">
                <a:solidFill>
                  <a:srgbClr val="FFFF00"/>
                </a:solidFill>
                <a:latin typeface="+mn-ea"/>
              </a:rPr>
              <a:t>, </a:t>
            </a:r>
            <a:r>
              <a:rPr lang="en-US" altLang="ja-JP" sz="3200" b="1" dirty="0" smtClean="0">
                <a:solidFill>
                  <a:srgbClr val="FFFF00"/>
                </a:solidFill>
              </a:rPr>
              <a:t>CW-THz</a:t>
            </a:r>
            <a:r>
              <a:rPr lang="ja-JP" altLang="en-US" sz="3200" b="1" dirty="0" smtClean="0">
                <a:solidFill>
                  <a:srgbClr val="FFFF00"/>
                </a:solidFill>
                <a:latin typeface="+mn-ea"/>
              </a:rPr>
              <a:t>波の絶対周波数計測は</a:t>
            </a:r>
            <a:endParaRPr lang="en-US" altLang="ja-JP" sz="3200" b="1" dirty="0" smtClean="0">
              <a:solidFill>
                <a:srgbClr val="FFFF00"/>
              </a:solidFill>
              <a:latin typeface="+mn-ea"/>
            </a:endParaRPr>
          </a:p>
          <a:p>
            <a:pPr algn="ctr"/>
            <a:r>
              <a:rPr lang="ja-JP" altLang="en-US" sz="3200" b="1" dirty="0" smtClean="0">
                <a:solidFill>
                  <a:srgbClr val="FFFF00"/>
                </a:solidFill>
                <a:latin typeface="+mn-ea"/>
              </a:rPr>
              <a:t>十分に確立していない</a:t>
            </a:r>
            <a:r>
              <a:rPr lang="en-US" altLang="ja-JP" sz="3200" b="1" dirty="0" smtClean="0">
                <a:solidFill>
                  <a:srgbClr val="FFFF00"/>
                </a:solidFill>
                <a:latin typeface="+mn-ea"/>
              </a:rPr>
              <a:t>!</a:t>
            </a:r>
            <a:endParaRPr lang="en-US" altLang="ja-JP" sz="3200" b="1" dirty="0">
              <a:solidFill>
                <a:srgbClr val="FFFF00"/>
              </a:solidFill>
              <a:latin typeface="+mn-ea"/>
            </a:endParaRPr>
          </a:p>
        </p:txBody>
      </p:sp>
      <p:sp>
        <p:nvSpPr>
          <p:cNvPr id="4102" name="Rectangle 15"/>
          <p:cNvSpPr>
            <a:spLocks noChangeArrowheads="1"/>
          </p:cNvSpPr>
          <p:nvPr/>
        </p:nvSpPr>
        <p:spPr bwMode="auto">
          <a:xfrm>
            <a:off x="5109592" y="2300679"/>
            <a:ext cx="3782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2400" b="1" dirty="0" smtClean="0">
                <a:solidFill>
                  <a:srgbClr val="2F8B20"/>
                </a:solidFill>
                <a:latin typeface="Arial" charset="0"/>
              </a:rPr>
              <a:t>実用的な</a:t>
            </a:r>
            <a:r>
              <a:rPr lang="en-US" altLang="ja-JP" sz="2400" b="1" dirty="0" smtClean="0">
                <a:solidFill>
                  <a:srgbClr val="2F8B20"/>
                </a:solidFill>
                <a:latin typeface="Arial" charset="0"/>
              </a:rPr>
              <a:t>CW-THz </a:t>
            </a:r>
            <a:r>
              <a:rPr lang="ja-JP" altLang="en-US" sz="2400" b="1" dirty="0" smtClean="0">
                <a:solidFill>
                  <a:srgbClr val="2F8B20"/>
                </a:solidFill>
                <a:latin typeface="Arial" charset="0"/>
              </a:rPr>
              <a:t>光源</a:t>
            </a:r>
            <a:r>
              <a:rPr lang="en-US" altLang="ja-JP" sz="2400" b="1" dirty="0" smtClean="0">
                <a:solidFill>
                  <a:srgbClr val="2F8B20"/>
                </a:solidFill>
                <a:latin typeface="Arial" charset="0"/>
              </a:rPr>
              <a:t> </a:t>
            </a:r>
            <a:r>
              <a:rPr lang="en-US" altLang="ja-JP" sz="2400" b="1" dirty="0">
                <a:solidFill>
                  <a:srgbClr val="2F8B20"/>
                </a:solidFill>
                <a:latin typeface="Arial" charset="0"/>
              </a:rPr>
              <a:t>(THz-QCL, </a:t>
            </a:r>
            <a:r>
              <a:rPr lang="en-US" altLang="ja-JP" sz="2400" b="1" dirty="0" smtClean="0">
                <a:solidFill>
                  <a:srgbClr val="2F8B20"/>
                </a:solidFill>
                <a:latin typeface="Arial" charset="0"/>
              </a:rPr>
              <a:t>UTC-PD</a:t>
            </a:r>
            <a:r>
              <a:rPr lang="ja-JP" altLang="en-US" sz="2400" b="1" dirty="0" smtClean="0">
                <a:solidFill>
                  <a:srgbClr val="2F8B20"/>
                </a:solidFill>
                <a:latin typeface="Arial" charset="0"/>
              </a:rPr>
              <a:t>など</a:t>
            </a:r>
            <a:r>
              <a:rPr lang="en-US" altLang="ja-JP" sz="2400" b="1" dirty="0" smtClean="0">
                <a:solidFill>
                  <a:srgbClr val="2F8B20"/>
                </a:solidFill>
                <a:latin typeface="Arial" charset="0"/>
              </a:rPr>
              <a:t>)</a:t>
            </a:r>
            <a:r>
              <a:rPr lang="ja-JP" altLang="en-US" sz="2400" b="1" dirty="0" smtClean="0">
                <a:solidFill>
                  <a:srgbClr val="2F8B20"/>
                </a:solidFill>
                <a:latin typeface="Arial" charset="0"/>
              </a:rPr>
              <a:t>の発達</a:t>
            </a:r>
            <a:endParaRPr lang="en-US" altLang="ja-JP" sz="2400" b="1" dirty="0">
              <a:solidFill>
                <a:srgbClr val="2F8B20"/>
              </a:solidFill>
              <a:latin typeface="Arial" charset="0"/>
            </a:endParaRPr>
          </a:p>
        </p:txBody>
      </p:sp>
      <p:sp>
        <p:nvSpPr>
          <p:cNvPr id="4103" name="Rectangle 16"/>
          <p:cNvSpPr>
            <a:spLocks noChangeArrowheads="1"/>
          </p:cNvSpPr>
          <p:nvPr/>
        </p:nvSpPr>
        <p:spPr bwMode="auto">
          <a:xfrm>
            <a:off x="-252536" y="2420888"/>
            <a:ext cx="4555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400" b="1" dirty="0" smtClean="0">
                <a:solidFill>
                  <a:srgbClr val="2F8B20"/>
                </a:solidFill>
                <a:latin typeface="Arial" charset="0"/>
              </a:rPr>
              <a:t>THz</a:t>
            </a:r>
            <a:r>
              <a:rPr lang="ja-JP" altLang="en-US" sz="2400" b="1" dirty="0">
                <a:solidFill>
                  <a:srgbClr val="2F8B20"/>
                </a:solidFill>
                <a:latin typeface="Arial" charset="0"/>
              </a:rPr>
              <a:t>無線</a:t>
            </a:r>
            <a:r>
              <a:rPr lang="ja-JP" altLang="en-US" sz="2400" b="1" dirty="0" smtClean="0">
                <a:solidFill>
                  <a:srgbClr val="2F8B20"/>
                </a:solidFill>
                <a:latin typeface="Arial" charset="0"/>
              </a:rPr>
              <a:t>通信</a:t>
            </a:r>
            <a:r>
              <a:rPr lang="ja-JP" altLang="en-US" sz="2400" b="1" dirty="0">
                <a:solidFill>
                  <a:srgbClr val="2F8B20"/>
                </a:solidFill>
                <a:latin typeface="Arial" charset="0"/>
              </a:rPr>
              <a:t>等</a:t>
            </a:r>
            <a:r>
              <a:rPr lang="ja-JP" altLang="en-US" sz="2400" b="1" dirty="0" smtClean="0">
                <a:solidFill>
                  <a:srgbClr val="2F8B20"/>
                </a:solidFill>
                <a:latin typeface="Arial" charset="0"/>
              </a:rPr>
              <a:t>の</a:t>
            </a:r>
            <a:endParaRPr lang="en-US" altLang="ja-JP" sz="2400" b="1" dirty="0" smtClean="0">
              <a:solidFill>
                <a:srgbClr val="2F8B20"/>
              </a:solidFill>
              <a:latin typeface="Arial" charset="0"/>
            </a:endParaRPr>
          </a:p>
          <a:p>
            <a:pPr algn="ctr"/>
            <a:r>
              <a:rPr lang="ja-JP" altLang="en-US" sz="2400" b="1" dirty="0" smtClean="0">
                <a:solidFill>
                  <a:srgbClr val="2F8B20"/>
                </a:solidFill>
                <a:latin typeface="Arial" charset="0"/>
              </a:rPr>
              <a:t>様々な</a:t>
            </a:r>
            <a:r>
              <a:rPr lang="en-US" altLang="ja-JP" sz="2400" b="1" dirty="0" smtClean="0">
                <a:solidFill>
                  <a:srgbClr val="2F8B20"/>
                </a:solidFill>
                <a:latin typeface="Arial" charset="0"/>
              </a:rPr>
              <a:t>THz</a:t>
            </a:r>
            <a:r>
              <a:rPr lang="ja-JP" altLang="en-US" sz="2400" b="1" dirty="0" smtClean="0">
                <a:solidFill>
                  <a:srgbClr val="2F8B20"/>
                </a:solidFill>
                <a:latin typeface="Arial" charset="0"/>
              </a:rPr>
              <a:t>のアプリが確立</a:t>
            </a:r>
            <a:endParaRPr lang="en-US" altLang="ja-JP" sz="2400" b="1" dirty="0">
              <a:solidFill>
                <a:srgbClr val="2F8B20"/>
              </a:solidFill>
              <a:latin typeface="Arial" charset="0"/>
            </a:endParaRPr>
          </a:p>
        </p:txBody>
      </p:sp>
      <p:sp>
        <p:nvSpPr>
          <p:cNvPr id="4104" name="Rectangle 17"/>
          <p:cNvSpPr>
            <a:spLocks noChangeArrowheads="1"/>
          </p:cNvSpPr>
          <p:nvPr/>
        </p:nvSpPr>
        <p:spPr bwMode="auto">
          <a:xfrm>
            <a:off x="218380" y="3719934"/>
            <a:ext cx="8674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3200" b="1" dirty="0" smtClean="0">
                <a:solidFill>
                  <a:srgbClr val="FF4000"/>
                </a:solidFill>
                <a:latin typeface="Arial" charset="0"/>
              </a:rPr>
              <a:t>高精度な</a:t>
            </a:r>
            <a:r>
              <a:rPr lang="en-US" altLang="ja-JP" sz="3200" b="1" dirty="0" smtClean="0">
                <a:solidFill>
                  <a:srgbClr val="FF4000"/>
                </a:solidFill>
                <a:latin typeface="Arial" charset="0"/>
              </a:rPr>
              <a:t>CW-THz</a:t>
            </a:r>
            <a:r>
              <a:rPr lang="ja-JP" altLang="en-US" sz="3200" b="1" dirty="0" smtClean="0">
                <a:solidFill>
                  <a:srgbClr val="FF4000"/>
                </a:solidFill>
                <a:latin typeface="Arial" charset="0"/>
              </a:rPr>
              <a:t>波の周波数計測が</a:t>
            </a:r>
            <a:endParaRPr lang="en-US" altLang="ja-JP" sz="3200" b="1" dirty="0" smtClean="0">
              <a:solidFill>
                <a:srgbClr val="FF4000"/>
              </a:solidFill>
              <a:latin typeface="Arial" charset="0"/>
            </a:endParaRPr>
          </a:p>
          <a:p>
            <a:pPr algn="ctr"/>
            <a:r>
              <a:rPr lang="ja-JP" altLang="en-US" sz="3200" b="1" dirty="0" smtClean="0">
                <a:solidFill>
                  <a:srgbClr val="FF4000"/>
                </a:solidFill>
                <a:latin typeface="Arial" charset="0"/>
              </a:rPr>
              <a:t>必要になる</a:t>
            </a:r>
            <a:r>
              <a:rPr lang="en-US" altLang="ja-JP" sz="3200" b="1" dirty="0" smtClean="0">
                <a:solidFill>
                  <a:srgbClr val="FF4000"/>
                </a:solidFill>
                <a:latin typeface="Arial" charset="0"/>
              </a:rPr>
              <a:t>!</a:t>
            </a:r>
            <a:endParaRPr lang="en-US" altLang="ja-JP" sz="3200" b="1" dirty="0">
              <a:solidFill>
                <a:srgbClr val="FF4000"/>
              </a:solidFill>
              <a:latin typeface="Arial" charset="0"/>
            </a:endParaRPr>
          </a:p>
        </p:txBody>
      </p:sp>
      <p:sp>
        <p:nvSpPr>
          <p:cNvPr id="4105" name="AutoShape 18"/>
          <p:cNvSpPr>
            <a:spLocks noChangeArrowheads="1"/>
          </p:cNvSpPr>
          <p:nvPr/>
        </p:nvSpPr>
        <p:spPr bwMode="auto">
          <a:xfrm>
            <a:off x="4165600" y="4869160"/>
            <a:ext cx="814388" cy="720080"/>
          </a:xfrm>
          <a:prstGeom prst="downArrow">
            <a:avLst>
              <a:gd name="adj1" fmla="val 50000"/>
              <a:gd name="adj2" fmla="val 294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Tree>
    <p:extLst>
      <p:ext uri="{BB962C8B-B14F-4D97-AF65-F5344CB8AC3E}">
        <p14:creationId xmlns:p14="http://schemas.microsoft.com/office/powerpoint/2010/main" val="13489233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5696" y="476672"/>
            <a:ext cx="5544616" cy="659160"/>
          </a:xfrm>
        </p:spPr>
        <p:txBody>
          <a:bodyPr/>
          <a:lstStyle/>
          <a:p>
            <a:r>
              <a:rPr kumimoji="1" lang="ja-JP" altLang="en-US" dirty="0" smtClean="0"/>
              <a:t>光コムと</a:t>
            </a:r>
            <a:r>
              <a:rPr kumimoji="1" lang="en-US" altLang="ja-JP" dirty="0" smtClean="0">
                <a:latin typeface="Times New Roman" pitchFamily="18" charset="0"/>
                <a:cs typeface="Times New Roman" pitchFamily="18" charset="0"/>
              </a:rPr>
              <a:t>THz</a:t>
            </a:r>
            <a:r>
              <a:rPr kumimoji="1" lang="ja-JP" altLang="en-US" dirty="0" smtClean="0"/>
              <a:t>コム</a:t>
            </a:r>
            <a:endParaRPr kumimoji="1" lang="ja-JP" altLang="en-US" dirty="0"/>
          </a:p>
        </p:txBody>
      </p:sp>
      <p:pic>
        <p:nvPicPr>
          <p:cNvPr id="5" name="コンテンツ プレースホルダー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3568" y="1196752"/>
            <a:ext cx="7992888" cy="5812264"/>
          </a:xfrm>
        </p:spPr>
      </p:pic>
    </p:spTree>
    <p:extLst>
      <p:ext uri="{BB962C8B-B14F-4D97-AF65-F5344CB8AC3E}">
        <p14:creationId xmlns:p14="http://schemas.microsoft.com/office/powerpoint/2010/main" val="294515864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p:cNvSpPr>
            <a:spLocks noChangeArrowheads="1"/>
          </p:cNvSpPr>
          <p:nvPr/>
        </p:nvSpPr>
        <p:spPr bwMode="auto">
          <a:xfrm>
            <a:off x="168516" y="476672"/>
            <a:ext cx="1927207" cy="646331"/>
          </a:xfrm>
          <a:prstGeom prst="rect">
            <a:avLst/>
          </a:prstGeom>
          <a:noFill/>
          <a:ln>
            <a:noFill/>
          </a:ln>
          <a:extLst/>
        </p:spPr>
        <p:txBody>
          <a:bodyPr wrap="square">
            <a:spAutoFit/>
          </a:bodyPr>
          <a:lstStyle/>
          <a:p>
            <a:pPr algn="ctr"/>
            <a:r>
              <a:rPr lang="ja-JP" altLang="en-US" sz="3600" b="1" dirty="0" smtClean="0">
                <a:latin typeface="Arial" charset="0"/>
              </a:rPr>
              <a:t>従来は</a:t>
            </a:r>
            <a:endParaRPr lang="en-US" altLang="ja-JP" sz="3600" b="1" dirty="0" smtClean="0">
              <a:latin typeface="Arial" charset="0"/>
            </a:endParaRPr>
          </a:p>
        </p:txBody>
      </p:sp>
      <p:sp>
        <p:nvSpPr>
          <p:cNvPr id="3" name="Rectangle 15"/>
          <p:cNvSpPr>
            <a:spLocks noChangeArrowheads="1"/>
          </p:cNvSpPr>
          <p:nvPr/>
        </p:nvSpPr>
        <p:spPr bwMode="auto">
          <a:xfrm>
            <a:off x="251520" y="1052736"/>
            <a:ext cx="8568952" cy="1077218"/>
          </a:xfrm>
          <a:prstGeom prst="rect">
            <a:avLst/>
          </a:prstGeom>
          <a:noFill/>
          <a:ln>
            <a:noFill/>
          </a:ln>
          <a:extLst/>
        </p:spPr>
        <p:txBody>
          <a:bodyPr wrap="square">
            <a:spAutoFit/>
          </a:bodyPr>
          <a:lstStyle/>
          <a:p>
            <a:pPr algn="ctr"/>
            <a:r>
              <a:rPr lang="ja-JP" altLang="en-US" sz="3200" b="1" dirty="0">
                <a:latin typeface="Arial" charset="0"/>
              </a:rPr>
              <a:t>それぞれの</a:t>
            </a:r>
            <a:r>
              <a:rPr lang="en-US" altLang="ja-JP" sz="3200" b="1" dirty="0" err="1" smtClean="0">
                <a:latin typeface="Arial" charset="0"/>
              </a:rPr>
              <a:t>f</a:t>
            </a:r>
            <a:r>
              <a:rPr lang="en-US" altLang="ja-JP" sz="3200" b="1" baseline="-25000" dirty="0" err="1" smtClean="0">
                <a:latin typeface="Arial" charset="0"/>
              </a:rPr>
              <a:t>beat</a:t>
            </a:r>
            <a:r>
              <a:rPr lang="ja-JP" altLang="en-US" sz="3200" b="1" dirty="0" smtClean="0">
                <a:latin typeface="Arial" charset="0"/>
              </a:rPr>
              <a:t>を周波数カウンターで計測</a:t>
            </a:r>
            <a:endParaRPr lang="en-US" altLang="ja-JP" sz="3200" b="1" dirty="0" smtClean="0">
              <a:latin typeface="Arial" charset="0"/>
            </a:endParaRPr>
          </a:p>
          <a:p>
            <a:pPr algn="ctr"/>
            <a:r>
              <a:rPr lang="ja-JP" altLang="en-US" sz="3200" b="1" dirty="0" smtClean="0">
                <a:latin typeface="Arial" charset="0"/>
              </a:rPr>
              <a:t>→その値を</a:t>
            </a:r>
            <a:r>
              <a:rPr lang="en-US" altLang="ja-JP" sz="3200" b="1" dirty="0" smtClean="0">
                <a:latin typeface="Arial" charset="0"/>
              </a:rPr>
              <a:t>PC</a:t>
            </a:r>
            <a:r>
              <a:rPr lang="ja-JP" altLang="en-US" sz="3200" b="1" dirty="0" smtClean="0">
                <a:latin typeface="Arial" charset="0"/>
              </a:rPr>
              <a:t>に取り込み絶対周波数を取得</a:t>
            </a:r>
            <a:endParaRPr lang="en-US" altLang="ja-JP" sz="3200" b="1" dirty="0" smtClean="0">
              <a:latin typeface="Arial" charset="0"/>
            </a:endParaRPr>
          </a:p>
        </p:txBody>
      </p:sp>
      <p:sp>
        <p:nvSpPr>
          <p:cNvPr id="4" name="Rectangle 15"/>
          <p:cNvSpPr>
            <a:spLocks noChangeArrowheads="1"/>
          </p:cNvSpPr>
          <p:nvPr/>
        </p:nvSpPr>
        <p:spPr bwMode="auto">
          <a:xfrm>
            <a:off x="539552" y="6218148"/>
            <a:ext cx="8064896" cy="523220"/>
          </a:xfrm>
          <a:prstGeom prst="rect">
            <a:avLst/>
          </a:prstGeom>
          <a:solidFill>
            <a:srgbClr val="FFFF29"/>
          </a:solidFill>
          <a:ln>
            <a:noFill/>
          </a:ln>
          <a:extLst/>
        </p:spPr>
        <p:txBody>
          <a:bodyPr wrap="square">
            <a:spAutoFit/>
          </a:bodyPr>
          <a:lstStyle/>
          <a:p>
            <a:pPr algn="ctr"/>
            <a:r>
              <a:rPr lang="ja-JP" altLang="en-US" sz="2800" b="1" dirty="0" smtClean="0">
                <a:solidFill>
                  <a:srgbClr val="FF0000"/>
                </a:solidFill>
                <a:latin typeface="Arial" charset="0"/>
              </a:rPr>
              <a:t>周波数カウンター</a:t>
            </a:r>
            <a:r>
              <a:rPr lang="ja-JP" altLang="en-US" sz="2800" b="1" dirty="0">
                <a:solidFill>
                  <a:srgbClr val="FF0000"/>
                </a:solidFill>
                <a:latin typeface="Arial" charset="0"/>
              </a:rPr>
              <a:t>を利用する</a:t>
            </a:r>
            <a:r>
              <a:rPr lang="ja-JP" altLang="en-US" sz="2800" b="1" dirty="0" smtClean="0">
                <a:solidFill>
                  <a:srgbClr val="FF0000"/>
                </a:solidFill>
                <a:latin typeface="Arial" charset="0"/>
              </a:rPr>
              <a:t>と高速計測が困難</a:t>
            </a:r>
            <a:endParaRPr lang="en-US" altLang="ja-JP" sz="2800" b="1" dirty="0" smtClean="0">
              <a:solidFill>
                <a:srgbClr val="FF0000"/>
              </a:solidFill>
              <a:latin typeface="Arial" charset="0"/>
            </a:endParaRP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8237"/>
            <a:ext cx="7529513"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076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008112"/>
          </a:xfrm>
        </p:spPr>
        <p:txBody>
          <a:bodyPr/>
          <a:lstStyle/>
          <a:p>
            <a:pPr>
              <a:lnSpc>
                <a:spcPct val="80000"/>
              </a:lnSpc>
            </a:pPr>
            <a:r>
              <a:rPr lang="en-US" altLang="ja-JP" sz="4000" dirty="0" smtClean="0"/>
              <a:t>CW-THz</a:t>
            </a:r>
            <a:r>
              <a:rPr lang="ja-JP" altLang="en-US" sz="4000" dirty="0" smtClean="0"/>
              <a:t>波と</a:t>
            </a:r>
            <a:r>
              <a:rPr lang="en-US" altLang="ja-JP" sz="4000" dirty="0" smtClean="0"/>
              <a:t>2</a:t>
            </a:r>
            <a:r>
              <a:rPr lang="ja-JP" altLang="en-US" sz="4000" dirty="0" err="1" smtClean="0"/>
              <a:t>つの</a:t>
            </a:r>
            <a:r>
              <a:rPr lang="en-US" altLang="ja-JP" sz="4000" dirty="0" smtClean="0"/>
              <a:t>PC-THz</a:t>
            </a:r>
            <a:r>
              <a:rPr lang="ja-JP" altLang="en-US" sz="4000" dirty="0" smtClean="0"/>
              <a:t>コム間のビート信号</a:t>
            </a:r>
            <a:r>
              <a:rPr lang="en-US" altLang="ja-JP" sz="4000" dirty="0" smtClean="0"/>
              <a:t> </a:t>
            </a:r>
            <a:endParaRPr kumimoji="1" lang="ja-JP" altLang="en-US" sz="4000" dirty="0"/>
          </a:p>
        </p:txBody>
      </p:sp>
      <p:sp>
        <p:nvSpPr>
          <p:cNvPr id="4" name="コンテンツ プレースホルダー 2"/>
          <p:cNvSpPr txBox="1">
            <a:spLocks/>
          </p:cNvSpPr>
          <p:nvPr/>
        </p:nvSpPr>
        <p:spPr bwMode="auto">
          <a:xfrm>
            <a:off x="35496" y="5589240"/>
            <a:ext cx="9036496" cy="1223588"/>
          </a:xfrm>
          <a:prstGeom prst="rect">
            <a:avLst/>
          </a:prstGeom>
          <a:solidFill>
            <a:schemeClr val="accent1">
              <a:lumMod val="40000"/>
              <a:lumOff val="60000"/>
            </a:schemeClr>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buNone/>
            </a:pPr>
            <a:r>
              <a:rPr lang="en-US" altLang="ja-JP" sz="2000" b="1" dirty="0" smtClean="0"/>
              <a:t>m= </a:t>
            </a:r>
            <a:r>
              <a:rPr lang="en-US" altLang="ja-JP" sz="2000" b="1" dirty="0"/>
              <a:t>|f</a:t>
            </a:r>
            <a:r>
              <a:rPr lang="en-US" altLang="ja-JP" sz="2000" b="1" baseline="-25000" dirty="0"/>
              <a:t>beat1</a:t>
            </a:r>
            <a:r>
              <a:rPr lang="en-US" altLang="ja-JP" sz="2000" b="1" dirty="0" smtClean="0"/>
              <a:t>-</a:t>
            </a:r>
            <a:r>
              <a:rPr lang="en-US" altLang="ja-JP" sz="2000" b="1" dirty="0"/>
              <a:t>f</a:t>
            </a:r>
            <a:r>
              <a:rPr lang="en-US" altLang="ja-JP" sz="2000" b="1" baseline="-25000" dirty="0"/>
              <a:t>beat2</a:t>
            </a:r>
            <a:r>
              <a:rPr lang="en-US" altLang="ja-JP" sz="2000" b="1" dirty="0"/>
              <a:t>|</a:t>
            </a:r>
            <a:r>
              <a:rPr lang="en-US" altLang="ja-JP" sz="2000" b="1" dirty="0" smtClean="0"/>
              <a:t>/</a:t>
            </a:r>
            <a:r>
              <a:rPr lang="en-US" altLang="ja-JP" sz="2000" b="1" dirty="0"/>
              <a:t>|f</a:t>
            </a:r>
            <a:r>
              <a:rPr lang="en-US" altLang="ja-JP" sz="2000" b="1" baseline="-25000" dirty="0"/>
              <a:t>rep1</a:t>
            </a:r>
            <a:r>
              <a:rPr lang="en-US" altLang="ja-JP" sz="2000" b="1" dirty="0" smtClean="0"/>
              <a:t>-</a:t>
            </a:r>
            <a:r>
              <a:rPr lang="en-US" altLang="ja-JP" sz="2000" b="1" dirty="0"/>
              <a:t>f</a:t>
            </a:r>
            <a:r>
              <a:rPr lang="en-US" altLang="ja-JP" sz="2000" b="1" baseline="-25000" dirty="0"/>
              <a:t>rep2</a:t>
            </a:r>
            <a:r>
              <a:rPr lang="en-US" altLang="ja-JP" sz="2000" b="1" dirty="0"/>
              <a:t>| </a:t>
            </a:r>
            <a:endParaRPr lang="en-US" altLang="ja-JP" sz="2000" b="1" dirty="0" smtClean="0"/>
          </a:p>
          <a:p>
            <a:pPr marL="0" indent="0">
              <a:buNone/>
            </a:pPr>
            <a:r>
              <a:rPr lang="en-US" altLang="ja-JP" sz="2000" b="1" dirty="0" smtClean="0"/>
              <a:t>=|1,004,000.2-954,000.29|/|100,000,000-</a:t>
            </a:r>
            <a:r>
              <a:rPr lang="en-US" altLang="ja-JP" sz="2000" b="1" dirty="0"/>
              <a:t>100,000,050| </a:t>
            </a:r>
            <a:r>
              <a:rPr lang="en-US" altLang="ja-JP" sz="2000" b="1" dirty="0" smtClean="0"/>
              <a:t>= 1000</a:t>
            </a:r>
          </a:p>
          <a:p>
            <a:pPr marL="0" indent="0">
              <a:buNone/>
            </a:pPr>
            <a:r>
              <a:rPr lang="en-US" altLang="ja-JP" sz="2000" b="1" dirty="0" err="1" smtClean="0"/>
              <a:t>f</a:t>
            </a:r>
            <a:r>
              <a:rPr lang="en-US" altLang="ja-JP" sz="2000" b="1" baseline="-25000" dirty="0" err="1" smtClean="0"/>
              <a:t>THz</a:t>
            </a:r>
            <a:r>
              <a:rPr lang="en-US" altLang="ja-JP" sz="2000" b="1" dirty="0" smtClean="0"/>
              <a:t> = mf</a:t>
            </a:r>
            <a:r>
              <a:rPr lang="en-US" altLang="ja-JP" sz="2000" b="1" baseline="-25000" dirty="0" smtClean="0"/>
              <a:t>rep1</a:t>
            </a:r>
            <a:r>
              <a:rPr lang="en-US" altLang="ja-JP" sz="2000" b="1" dirty="0" smtClean="0"/>
              <a:t>+f</a:t>
            </a:r>
            <a:r>
              <a:rPr lang="en-US" altLang="ja-JP" sz="2000" b="1" baseline="-25000" dirty="0" smtClean="0"/>
              <a:t>beat1</a:t>
            </a:r>
            <a:r>
              <a:rPr lang="en-US" altLang="ja-JP" sz="2000" b="1" dirty="0" smtClean="0"/>
              <a:t> </a:t>
            </a:r>
            <a:r>
              <a:rPr lang="en-US" altLang="ja-JP" sz="2000" b="1" dirty="0"/>
              <a:t>= </a:t>
            </a:r>
            <a:r>
              <a:rPr lang="en-US" altLang="ja-JP" sz="2000" b="1" dirty="0" smtClean="0"/>
              <a:t>1000*100,000,000+1,004,000.2 = 100,001,004,000Hz</a:t>
            </a:r>
            <a:endParaRPr lang="en-US" altLang="ja-JP" sz="2000" b="1" dirty="0"/>
          </a:p>
        </p:txBody>
      </p:sp>
      <p:sp>
        <p:nvSpPr>
          <p:cNvPr id="13" name="テキスト ボックス 12"/>
          <p:cNvSpPr txBox="1"/>
          <p:nvPr/>
        </p:nvSpPr>
        <p:spPr>
          <a:xfrm>
            <a:off x="1435802" y="5020264"/>
            <a:ext cx="6088526" cy="584775"/>
          </a:xfrm>
          <a:prstGeom prst="rect">
            <a:avLst/>
          </a:prstGeom>
          <a:noFill/>
        </p:spPr>
        <p:txBody>
          <a:bodyPr wrap="none" rtlCol="0">
            <a:spAutoFit/>
          </a:bodyPr>
          <a:lstStyle/>
          <a:p>
            <a:r>
              <a:rPr kumimoji="1" lang="ja-JP" altLang="en-US" sz="3200" b="1" dirty="0" smtClean="0">
                <a:solidFill>
                  <a:srgbClr val="FF0000"/>
                </a:solidFill>
              </a:rPr>
              <a:t>リアルタイム　　で決定出来る</a:t>
            </a:r>
            <a:r>
              <a:rPr kumimoji="1" lang="en-US" altLang="ja-JP" sz="3200" b="1" dirty="0" smtClean="0">
                <a:solidFill>
                  <a:srgbClr val="FF0000"/>
                </a:solidFill>
              </a:rPr>
              <a:t>!</a:t>
            </a:r>
          </a:p>
        </p:txBody>
      </p:sp>
      <p:grpSp>
        <p:nvGrpSpPr>
          <p:cNvPr id="5" name="グループ化 4"/>
          <p:cNvGrpSpPr/>
          <p:nvPr/>
        </p:nvGrpSpPr>
        <p:grpSpPr>
          <a:xfrm>
            <a:off x="323528" y="2348880"/>
            <a:ext cx="3470957" cy="2745596"/>
            <a:chOff x="323528" y="2348880"/>
            <a:chExt cx="3470957" cy="2745596"/>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3470957" cy="252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81986" y="4725144"/>
              <a:ext cx="3103761"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beat1</a:t>
              </a:r>
              <a:r>
                <a:rPr lang="en-US" altLang="ja-JP" b="1" dirty="0" smtClean="0">
                  <a:latin typeface="Arial" charset="0"/>
                  <a:ea typeface="ＭＳ ゴシック" charset="-128"/>
                  <a:cs typeface="ＭＳ ゴシック" charset="-128"/>
                </a:rPr>
                <a:t>=1,004,000.2Hz</a:t>
              </a:r>
              <a:endParaRPr lang="ja-JP" altLang="en-US" b="1" dirty="0"/>
            </a:p>
          </p:txBody>
        </p:sp>
      </p:grpSp>
      <p:sp>
        <p:nvSpPr>
          <p:cNvPr id="6" name="Rectangle 3"/>
          <p:cNvSpPr>
            <a:spLocks noChangeArrowheads="1"/>
          </p:cNvSpPr>
          <p:nvPr/>
        </p:nvSpPr>
        <p:spPr bwMode="auto">
          <a:xfrm>
            <a:off x="755576" y="1556792"/>
            <a:ext cx="3168352"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(1)</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rep1</a:t>
            </a:r>
            <a:r>
              <a:rPr lang="en-US" altLang="ja-JP" sz="2000" dirty="0" smtClean="0">
                <a:solidFill>
                  <a:schemeClr val="bg1"/>
                </a:solidFill>
                <a:latin typeface="Arial" charset="0"/>
              </a:rPr>
              <a:t> = 100,000,000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9" name="グループ化 8"/>
          <p:cNvGrpSpPr/>
          <p:nvPr/>
        </p:nvGrpSpPr>
        <p:grpSpPr>
          <a:xfrm>
            <a:off x="4923313" y="2348880"/>
            <a:ext cx="3537119" cy="2697734"/>
            <a:chOff x="4923313" y="2348880"/>
            <a:chExt cx="3537119" cy="2697734"/>
          </a:xfrm>
        </p:grpSpPr>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313" y="2348880"/>
              <a:ext cx="3393103" cy="250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5230357" y="4677282"/>
              <a:ext cx="3230075" cy="369332"/>
            </a:xfrm>
            <a:prstGeom prst="rect">
              <a:avLst/>
            </a:prstGeom>
            <a:noFill/>
          </p:spPr>
          <p:txBody>
            <a:bodyPr wrap="square">
              <a:spAutoFit/>
            </a:bodyPr>
            <a:lstStyle/>
            <a:p>
              <a:pPr algn="ctr"/>
              <a:r>
                <a:rPr lang="en-US" altLang="ja-JP" b="1" dirty="0" smtClean="0">
                  <a:latin typeface="Arial" charset="0"/>
                  <a:ea typeface="ＭＳ ゴシック" charset="-128"/>
                  <a:cs typeface="ＭＳ ゴシック" charset="-128"/>
                </a:rPr>
                <a:t>f</a:t>
              </a:r>
              <a:r>
                <a:rPr lang="en-US" altLang="ja-JP" b="1" baseline="-25000" dirty="0" smtClean="0">
                  <a:latin typeface="Arial" charset="0"/>
                  <a:ea typeface="ＭＳ ゴシック" charset="-128"/>
                  <a:cs typeface="ＭＳ ゴシック" charset="-128"/>
                </a:rPr>
                <a:t>beat2</a:t>
              </a:r>
              <a:r>
                <a:rPr lang="en-US" altLang="ja-JP" b="1" dirty="0" smtClean="0">
                  <a:latin typeface="Arial" charset="0"/>
                  <a:ea typeface="ＭＳ ゴシック" charset="-128"/>
                  <a:cs typeface="ＭＳ ゴシック" charset="-128"/>
                </a:rPr>
                <a:t>=954,000.29Hz</a:t>
              </a:r>
              <a:endParaRPr lang="ja-JP" altLang="en-US" b="1" dirty="0"/>
            </a:p>
          </p:txBody>
        </p:sp>
      </p:grpSp>
      <p:sp>
        <p:nvSpPr>
          <p:cNvPr id="7" name="Rectangle 3"/>
          <p:cNvSpPr>
            <a:spLocks noChangeArrowheads="1"/>
          </p:cNvSpPr>
          <p:nvPr/>
        </p:nvSpPr>
        <p:spPr bwMode="auto">
          <a:xfrm>
            <a:off x="5292080" y="1556792"/>
            <a:ext cx="3096344" cy="1015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000" dirty="0" smtClean="0">
                <a:solidFill>
                  <a:schemeClr val="bg1"/>
                </a:solidFill>
                <a:latin typeface="Arial" charset="0"/>
              </a:rPr>
              <a:t>PC-THz</a:t>
            </a:r>
            <a:r>
              <a:rPr lang="ja-JP" altLang="en-US" sz="2000" dirty="0" smtClean="0">
                <a:solidFill>
                  <a:schemeClr val="bg1"/>
                </a:solidFill>
                <a:latin typeface="Arial" charset="0"/>
              </a:rPr>
              <a:t>コム</a:t>
            </a:r>
            <a:r>
              <a:rPr lang="en-US" altLang="ja-JP" sz="2000" dirty="0" smtClean="0">
                <a:solidFill>
                  <a:schemeClr val="bg1"/>
                </a:solidFill>
                <a:latin typeface="Arial" charset="0"/>
              </a:rPr>
              <a:t> (2)</a:t>
            </a:r>
          </a:p>
          <a:p>
            <a:pPr algn="ctr"/>
            <a:r>
              <a:rPr lang="en-US" altLang="ja-JP" sz="2000" dirty="0" smtClean="0">
                <a:solidFill>
                  <a:schemeClr val="bg1"/>
                </a:solidFill>
                <a:latin typeface="Arial" charset="0"/>
              </a:rPr>
              <a:t>(f</a:t>
            </a:r>
            <a:r>
              <a:rPr lang="en-US" altLang="ja-JP" sz="2000" baseline="-25000" dirty="0" smtClean="0">
                <a:solidFill>
                  <a:schemeClr val="bg1"/>
                </a:solidFill>
                <a:latin typeface="Arial" charset="0"/>
              </a:rPr>
              <a:t>rep2</a:t>
            </a:r>
            <a:r>
              <a:rPr lang="en-US" altLang="ja-JP" sz="2000" dirty="0" smtClean="0">
                <a:solidFill>
                  <a:schemeClr val="bg1"/>
                </a:solidFill>
                <a:latin typeface="Arial" charset="0"/>
              </a:rPr>
              <a:t> = 100,000,050 Hz)</a:t>
            </a:r>
          </a:p>
          <a:p>
            <a:pPr algn="ctr"/>
            <a:r>
              <a:rPr lang="en-US" altLang="ja-JP" sz="2000" dirty="0" smtClean="0">
                <a:solidFill>
                  <a:schemeClr val="bg1"/>
                </a:solidFill>
                <a:latin typeface="Arial" charset="0"/>
              </a:rPr>
              <a:t>@</a:t>
            </a:r>
            <a:r>
              <a:rPr lang="ja-JP" altLang="en-US" sz="2000" dirty="0" smtClean="0">
                <a:solidFill>
                  <a:schemeClr val="bg1"/>
                </a:solidFill>
                <a:latin typeface="Arial" charset="0"/>
              </a:rPr>
              <a:t>安定化制御</a:t>
            </a:r>
            <a:endParaRPr lang="en-US" altLang="ja-JP" sz="2000" dirty="0">
              <a:solidFill>
                <a:schemeClr val="bg1"/>
              </a:solidFill>
              <a:latin typeface="Arial" charset="0"/>
            </a:endParaRPr>
          </a:p>
        </p:txBody>
      </p:sp>
      <p:grpSp>
        <p:nvGrpSpPr>
          <p:cNvPr id="19" name="図形グループ 18"/>
          <p:cNvGrpSpPr/>
          <p:nvPr/>
        </p:nvGrpSpPr>
        <p:grpSpPr>
          <a:xfrm>
            <a:off x="3695491" y="4423916"/>
            <a:ext cx="1440160" cy="1253422"/>
            <a:chOff x="10260632" y="2924944"/>
            <a:chExt cx="2016224" cy="1754791"/>
          </a:xfrm>
          <a:solidFill>
            <a:srgbClr val="FF0000"/>
          </a:solidFill>
        </p:grpSpPr>
        <p:sp>
          <p:nvSpPr>
            <p:cNvPr id="15" name="正方形/長方形 14"/>
            <p:cNvSpPr/>
            <p:nvPr/>
          </p:nvSpPr>
          <p:spPr bwMode="auto">
            <a:xfrm>
              <a:off x="10260632" y="3356992"/>
              <a:ext cx="2016224"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7" name="正方形/長方形 16"/>
            <p:cNvSpPr/>
            <p:nvPr/>
          </p:nvSpPr>
          <p:spPr bwMode="auto">
            <a:xfrm rot="16200000">
              <a:off x="10044656" y="3141016"/>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8" name="正方形/長方形 17"/>
            <p:cNvSpPr/>
            <p:nvPr/>
          </p:nvSpPr>
          <p:spPr bwMode="auto">
            <a:xfrm rot="16200000">
              <a:off x="11628832" y="3140920"/>
              <a:ext cx="864000" cy="432048"/>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6" name="下矢印 15"/>
            <p:cNvSpPr/>
            <p:nvPr/>
          </p:nvSpPr>
          <p:spPr bwMode="auto">
            <a:xfrm>
              <a:off x="10908705" y="3645024"/>
              <a:ext cx="792088" cy="1034711"/>
            </a:xfrm>
            <a:prstGeom prst="downArrow">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Tree>
    <p:extLst>
      <p:ext uri="{BB962C8B-B14F-4D97-AF65-F5344CB8AC3E}">
        <p14:creationId xmlns:p14="http://schemas.microsoft.com/office/powerpoint/2010/main" val="2549618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429816"/>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コムスペアナの問題点①</a:t>
            </a:r>
            <a:endParaRPr lang="en-US" altLang="ja-JP" sz="4000" kern="0" dirty="0" smtClean="0">
              <a:solidFill>
                <a:schemeClr val="tx1"/>
              </a:solidFill>
              <a:latin typeface="Arial" charset="0"/>
              <a:ea typeface="ＭＳ ゴシック" pitchFamily="1" charset="-128"/>
            </a:endParaRPr>
          </a:p>
        </p:txBody>
      </p:sp>
      <p:grpSp>
        <p:nvGrpSpPr>
          <p:cNvPr id="6" name="グループ化 5"/>
          <p:cNvGrpSpPr/>
          <p:nvPr/>
        </p:nvGrpSpPr>
        <p:grpSpPr>
          <a:xfrm>
            <a:off x="179512" y="1628800"/>
            <a:ext cx="4608512" cy="3456384"/>
            <a:chOff x="179512" y="1484784"/>
            <a:chExt cx="4608512" cy="3456384"/>
          </a:xfrm>
        </p:grpSpPr>
        <p:grpSp>
          <p:nvGrpSpPr>
            <p:cNvPr id="4109" name="グループ化 4108"/>
            <p:cNvGrpSpPr/>
            <p:nvPr/>
          </p:nvGrpSpPr>
          <p:grpSpPr>
            <a:xfrm>
              <a:off x="179512" y="1484784"/>
              <a:ext cx="4608512" cy="3456384"/>
              <a:chOff x="35496" y="1484784"/>
              <a:chExt cx="4608512" cy="3456384"/>
            </a:xfrm>
          </p:grpSpPr>
          <p:sp>
            <p:nvSpPr>
              <p:cNvPr id="3" name="テキスト ボックス 2"/>
              <p:cNvSpPr txBox="1"/>
              <p:nvPr/>
            </p:nvSpPr>
            <p:spPr>
              <a:xfrm>
                <a:off x="35496" y="1484784"/>
                <a:ext cx="1342561" cy="369332"/>
              </a:xfrm>
              <a:prstGeom prst="rect">
                <a:avLst/>
              </a:prstGeom>
              <a:solidFill>
                <a:schemeClr val="bg1"/>
              </a:solidFill>
              <a:ln w="25400">
                <a:solidFill>
                  <a:schemeClr val="tx1"/>
                </a:solidFill>
              </a:ln>
            </p:spPr>
            <p:txBody>
              <a:bodyPr wrap="square" rtlCol="0">
                <a:spAutoFit/>
              </a:bodyPr>
              <a:lstStyle/>
              <a:p>
                <a:pPr algn="ctr"/>
                <a:r>
                  <a:rPr kumimoji="1" lang="en-US" altLang="ja-JP" b="1" dirty="0" smtClean="0"/>
                  <a:t>fs</a:t>
                </a:r>
                <a:r>
                  <a:rPr kumimoji="1" lang="ja-JP" altLang="en-US" b="1" dirty="0" smtClean="0"/>
                  <a:t>レーザー</a:t>
                </a:r>
                <a:endParaRPr kumimoji="1" lang="ja-JP" altLang="en-US" b="1" dirty="0"/>
              </a:p>
            </p:txBody>
          </p:sp>
          <p:cxnSp>
            <p:nvCxnSpPr>
              <p:cNvPr id="5" name="直線コネクタ 4"/>
              <p:cNvCxnSpPr>
                <a:stCxn id="3" idx="3"/>
              </p:cNvCxnSpPr>
              <p:nvPr/>
            </p:nvCxnSpPr>
            <p:spPr bwMode="auto">
              <a:xfrm>
                <a:off x="1378057" y="1669450"/>
                <a:ext cx="228820" cy="0"/>
              </a:xfrm>
              <a:prstGeom prst="line">
                <a:avLst/>
              </a:prstGeom>
              <a:noFill/>
              <a:ln w="38100" cap="flat" cmpd="sng" algn="ctr">
                <a:solidFill>
                  <a:schemeClr val="tx1"/>
                </a:solidFill>
                <a:prstDash val="solid"/>
                <a:round/>
                <a:headEnd type="none" w="med" len="med"/>
                <a:tailEnd type="none" w="med" len="med"/>
              </a:ln>
              <a:effectLst/>
            </p:spPr>
          </p:cxnSp>
          <p:cxnSp>
            <p:nvCxnSpPr>
              <p:cNvPr id="18" name="直線コネクタ 17"/>
              <p:cNvCxnSpPr/>
              <p:nvPr/>
            </p:nvCxnSpPr>
            <p:spPr bwMode="auto">
              <a:xfrm>
                <a:off x="1619672" y="1669450"/>
                <a:ext cx="0" cy="792088"/>
              </a:xfrm>
              <a:prstGeom prst="line">
                <a:avLst/>
              </a:prstGeom>
              <a:noFill/>
              <a:ln w="38100" cap="flat" cmpd="sng" algn="ctr">
                <a:solidFill>
                  <a:schemeClr val="tx1"/>
                </a:solidFill>
                <a:prstDash val="solid"/>
                <a:round/>
                <a:headEnd type="none" w="med" len="med"/>
                <a:tailEnd type="none" w="med" len="med"/>
              </a:ln>
              <a:effectLst/>
            </p:spPr>
          </p:cxnSp>
          <p:cxnSp>
            <p:nvCxnSpPr>
              <p:cNvPr id="20" name="直線コネクタ 19"/>
              <p:cNvCxnSpPr/>
              <p:nvPr/>
            </p:nvCxnSpPr>
            <p:spPr bwMode="auto">
              <a:xfrm>
                <a:off x="1448162" y="1484784"/>
                <a:ext cx="387534" cy="360039"/>
              </a:xfrm>
              <a:prstGeom prst="line">
                <a:avLst/>
              </a:prstGeom>
              <a:noFill/>
              <a:ln w="63500" cap="flat" cmpd="sng" algn="ctr">
                <a:solidFill>
                  <a:schemeClr val="tx1"/>
                </a:solidFill>
                <a:prstDash val="solid"/>
                <a:round/>
                <a:headEnd type="none" w="med" len="med"/>
                <a:tailEnd type="none" w="med" len="med"/>
              </a:ln>
              <a:effectLst/>
            </p:spPr>
          </p:cxnSp>
          <p:cxnSp>
            <p:nvCxnSpPr>
              <p:cNvPr id="25" name="直線コネクタ 24"/>
              <p:cNvCxnSpPr/>
              <p:nvPr/>
            </p:nvCxnSpPr>
            <p:spPr bwMode="auto">
              <a:xfrm>
                <a:off x="1619672" y="2564904"/>
                <a:ext cx="0" cy="792088"/>
              </a:xfrm>
              <a:prstGeom prst="line">
                <a:avLst/>
              </a:prstGeom>
              <a:noFill/>
              <a:ln w="38100" cap="flat" cmpd="sng" algn="ctr">
                <a:solidFill>
                  <a:srgbClr val="FF0000"/>
                </a:solidFill>
                <a:prstDash val="solid"/>
                <a:round/>
                <a:headEnd type="none" w="med" len="med"/>
                <a:tailEnd type="arrow" w="med" len="med"/>
              </a:ln>
              <a:effectLst/>
            </p:spPr>
          </p:cxnSp>
          <p:sp>
            <p:nvSpPr>
              <p:cNvPr id="24" name="テキスト ボックス 23"/>
              <p:cNvSpPr txBox="1"/>
              <p:nvPr/>
            </p:nvSpPr>
            <p:spPr>
              <a:xfrm>
                <a:off x="1043608" y="2339588"/>
                <a:ext cx="1175337" cy="369332"/>
              </a:xfrm>
              <a:prstGeom prst="rect">
                <a:avLst/>
              </a:prstGeom>
              <a:solidFill>
                <a:schemeClr val="bg1"/>
              </a:solidFill>
              <a:ln w="25400">
                <a:solidFill>
                  <a:schemeClr val="tx1"/>
                </a:solidFill>
              </a:ln>
            </p:spPr>
            <p:txBody>
              <a:bodyPr wrap="square" rtlCol="0">
                <a:spAutoFit/>
              </a:bodyPr>
              <a:lstStyle/>
              <a:p>
                <a:pPr algn="ctr"/>
                <a:r>
                  <a:rPr lang="ja-JP" altLang="en-US" b="1" dirty="0"/>
                  <a:t>波長変換</a:t>
                </a:r>
                <a:endParaRPr kumimoji="1" lang="ja-JP" altLang="en-US" b="1" dirty="0"/>
              </a:p>
            </p:txBody>
          </p:sp>
          <p:grpSp>
            <p:nvGrpSpPr>
              <p:cNvPr id="21" name="グループ化 20"/>
              <p:cNvGrpSpPr/>
              <p:nvPr/>
            </p:nvGrpSpPr>
            <p:grpSpPr>
              <a:xfrm rot="16200000">
                <a:off x="1442131" y="3179451"/>
                <a:ext cx="360039" cy="715122"/>
                <a:chOff x="3347864" y="3656141"/>
                <a:chExt cx="265027" cy="514966"/>
              </a:xfrm>
            </p:grpSpPr>
            <p:sp>
              <p:nvSpPr>
                <p:cNvPr id="26" name="円/楕円 25"/>
                <p:cNvSpPr/>
                <p:nvPr/>
              </p:nvSpPr>
              <p:spPr>
                <a:xfrm>
                  <a:off x="3347864" y="3737139"/>
                  <a:ext cx="250984" cy="3578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474298" y="3656141"/>
                  <a:ext cx="138593" cy="51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9" name="直線コネクタ 28"/>
              <p:cNvCxnSpPr/>
              <p:nvPr/>
            </p:nvCxnSpPr>
            <p:spPr bwMode="auto">
              <a:xfrm flipV="1">
                <a:off x="1979712" y="3454542"/>
                <a:ext cx="396044" cy="1"/>
              </a:xfrm>
              <a:prstGeom prst="line">
                <a:avLst/>
              </a:prstGeom>
              <a:noFill/>
              <a:ln w="38100" cap="flat" cmpd="sng" algn="ctr">
                <a:solidFill>
                  <a:schemeClr val="tx1"/>
                </a:solidFill>
                <a:prstDash val="solid"/>
                <a:round/>
                <a:headEnd type="none" w="med" len="med"/>
                <a:tailEnd type="none" w="med" len="med"/>
              </a:ln>
              <a:effectLst/>
            </p:spPr>
          </p:cxnSp>
          <p:sp>
            <p:nvSpPr>
              <p:cNvPr id="23" name="二等辺三角形 22"/>
              <p:cNvSpPr/>
              <p:nvPr/>
            </p:nvSpPr>
            <p:spPr bwMode="auto">
              <a:xfrm rot="5400000">
                <a:off x="2361312" y="3274523"/>
                <a:ext cx="360040" cy="360040"/>
              </a:xfrm>
              <a:prstGeom prst="triangle">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6" name="テキスト ボックス 35"/>
              <p:cNvSpPr txBox="1"/>
              <p:nvPr/>
            </p:nvSpPr>
            <p:spPr>
              <a:xfrm>
                <a:off x="2339752" y="3862789"/>
                <a:ext cx="2304256" cy="646331"/>
              </a:xfrm>
              <a:prstGeom prst="rect">
                <a:avLst/>
              </a:prstGeom>
              <a:solidFill>
                <a:schemeClr val="bg1"/>
              </a:solidFill>
              <a:ln w="25400">
                <a:solidFill>
                  <a:schemeClr val="tx1"/>
                </a:solidFill>
              </a:ln>
            </p:spPr>
            <p:txBody>
              <a:bodyPr wrap="square" rtlCol="0">
                <a:spAutoFit/>
              </a:bodyPr>
              <a:lstStyle/>
              <a:p>
                <a:r>
                  <a:rPr lang="ja-JP" altLang="en-US" b="1" dirty="0" smtClean="0"/>
                  <a:t>・スペアナ</a:t>
                </a:r>
                <a:endParaRPr lang="en-US" altLang="ja-JP" b="1" dirty="0" smtClean="0"/>
              </a:p>
              <a:p>
                <a:r>
                  <a:rPr kumimoji="1" lang="ja-JP" altLang="en-US" b="1" dirty="0" smtClean="0"/>
                  <a:t>・周波数カウンター</a:t>
                </a:r>
                <a:endParaRPr kumimoji="1" lang="ja-JP" altLang="en-US" b="1" dirty="0"/>
              </a:p>
            </p:txBody>
          </p:sp>
          <p:cxnSp>
            <p:nvCxnSpPr>
              <p:cNvPr id="41" name="直線コネクタ 40"/>
              <p:cNvCxnSpPr/>
              <p:nvPr/>
            </p:nvCxnSpPr>
            <p:spPr bwMode="auto">
              <a:xfrm flipV="1">
                <a:off x="2721352" y="3453102"/>
                <a:ext cx="770528" cy="1972"/>
              </a:xfrm>
              <a:prstGeom prst="line">
                <a:avLst/>
              </a:prstGeom>
              <a:noFill/>
              <a:ln w="38100" cap="flat" cmpd="sng" algn="ctr">
                <a:solidFill>
                  <a:schemeClr val="tx1"/>
                </a:solidFill>
                <a:prstDash val="solid"/>
                <a:round/>
                <a:headEnd type="none" w="med" len="med"/>
                <a:tailEnd type="none" w="med" len="med"/>
              </a:ln>
              <a:effectLst/>
            </p:spPr>
          </p:cxnSp>
          <p:cxnSp>
            <p:nvCxnSpPr>
              <p:cNvPr id="44" name="直線コネクタ 43"/>
              <p:cNvCxnSpPr>
                <a:endCxn id="36" idx="0"/>
              </p:cNvCxnSpPr>
              <p:nvPr/>
            </p:nvCxnSpPr>
            <p:spPr bwMode="auto">
              <a:xfrm>
                <a:off x="3491880" y="3453102"/>
                <a:ext cx="0" cy="409687"/>
              </a:xfrm>
              <a:prstGeom prst="line">
                <a:avLst/>
              </a:prstGeom>
              <a:noFill/>
              <a:ln w="38100" cap="flat" cmpd="sng" algn="ctr">
                <a:solidFill>
                  <a:schemeClr val="tx1"/>
                </a:solidFill>
                <a:prstDash val="solid"/>
                <a:round/>
                <a:headEnd type="none" w="med" len="med"/>
                <a:tailEnd type="arrow" w="med" len="med"/>
              </a:ln>
              <a:effectLst/>
            </p:spPr>
          </p:cxnSp>
          <p:grpSp>
            <p:nvGrpSpPr>
              <p:cNvPr id="4107" name="グループ化 4106"/>
              <p:cNvGrpSpPr/>
              <p:nvPr/>
            </p:nvGrpSpPr>
            <p:grpSpPr>
              <a:xfrm>
                <a:off x="1034481" y="3774812"/>
                <a:ext cx="1175337" cy="1166356"/>
                <a:chOff x="1034481" y="3989095"/>
                <a:chExt cx="1175337" cy="1166356"/>
              </a:xfrm>
            </p:grpSpPr>
            <p:sp>
              <p:nvSpPr>
                <p:cNvPr id="49" name="二等辺三角形 48"/>
                <p:cNvSpPr/>
                <p:nvPr/>
              </p:nvSpPr>
              <p:spPr bwMode="auto">
                <a:xfrm rot="10800000">
                  <a:off x="1441452" y="3989095"/>
                  <a:ext cx="360041" cy="574323"/>
                </a:xfrm>
                <a:prstGeom prst="triangle">
                  <a:avLst/>
                </a:prstGeom>
                <a:solidFill>
                  <a:schemeClr val="accent1">
                    <a:lumMod val="40000"/>
                    <a:lumOff val="60000"/>
                  </a:schemeClr>
                </a:solid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8" name="テキスト ボックス 47"/>
                <p:cNvSpPr txBox="1"/>
                <p:nvPr/>
              </p:nvSpPr>
              <p:spPr>
                <a:xfrm>
                  <a:off x="1034481" y="4509120"/>
                  <a:ext cx="1175337" cy="646331"/>
                </a:xfrm>
                <a:prstGeom prst="rect">
                  <a:avLst/>
                </a:prstGeom>
                <a:solidFill>
                  <a:schemeClr val="bg1"/>
                </a:solidFill>
                <a:ln w="25400">
                  <a:solidFill>
                    <a:schemeClr val="tx1"/>
                  </a:solidFill>
                </a:ln>
              </p:spPr>
              <p:txBody>
                <a:bodyPr wrap="square" rtlCol="0">
                  <a:spAutoFit/>
                </a:bodyPr>
                <a:lstStyle/>
                <a:p>
                  <a:pPr algn="ctr"/>
                  <a:r>
                    <a:rPr lang="en-US" altLang="ja-JP" b="1" dirty="0" smtClean="0"/>
                    <a:t>CW-THz</a:t>
                  </a:r>
                  <a:r>
                    <a:rPr lang="ja-JP" altLang="en-US" b="1" dirty="0" smtClean="0"/>
                    <a:t>光源</a:t>
                  </a:r>
                  <a:endParaRPr kumimoji="1" lang="ja-JP" altLang="en-US" b="1" dirty="0"/>
                </a:p>
              </p:txBody>
            </p:sp>
          </p:grpSp>
        </p:grpSp>
        <p:sp>
          <p:nvSpPr>
            <p:cNvPr id="33" name="テキスト ボックス 32"/>
            <p:cNvSpPr txBox="1"/>
            <p:nvPr/>
          </p:nvSpPr>
          <p:spPr>
            <a:xfrm>
              <a:off x="2987824" y="2780928"/>
              <a:ext cx="1175337" cy="646331"/>
            </a:xfrm>
            <a:prstGeom prst="rect">
              <a:avLst/>
            </a:prstGeom>
            <a:noFill/>
            <a:ln w="25400">
              <a:noFill/>
            </a:ln>
          </p:spPr>
          <p:txBody>
            <a:bodyPr wrap="square" rtlCol="0">
              <a:spAutoFit/>
            </a:bodyPr>
            <a:lstStyle/>
            <a:p>
              <a:pPr algn="ctr"/>
              <a:r>
                <a:rPr lang="ja-JP" altLang="en-US" b="1" dirty="0" smtClean="0"/>
                <a:t>ビート</a:t>
              </a:r>
              <a:endParaRPr lang="en-US" altLang="ja-JP" b="1" dirty="0" smtClean="0"/>
            </a:p>
            <a:p>
              <a:pPr algn="ctr"/>
              <a:r>
                <a:rPr lang="ja-JP" altLang="en-US" b="1" dirty="0" smtClean="0"/>
                <a:t>信号</a:t>
              </a:r>
              <a:endParaRPr kumimoji="1" lang="ja-JP" altLang="en-US" b="1" dirty="0"/>
            </a:p>
          </p:txBody>
        </p:sp>
      </p:grpSp>
      <p:sp>
        <p:nvSpPr>
          <p:cNvPr id="4" name="円/楕円 3"/>
          <p:cNvSpPr/>
          <p:nvPr/>
        </p:nvSpPr>
        <p:spPr bwMode="auto">
          <a:xfrm>
            <a:off x="1187624" y="3284984"/>
            <a:ext cx="1855397" cy="713257"/>
          </a:xfrm>
          <a:prstGeom prst="ellipse">
            <a:avLst/>
          </a:prstGeom>
          <a:noFill/>
          <a:ln w="635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4110" name="グループ化 4109"/>
          <p:cNvGrpSpPr/>
          <p:nvPr/>
        </p:nvGrpSpPr>
        <p:grpSpPr>
          <a:xfrm>
            <a:off x="4932040" y="1268637"/>
            <a:ext cx="3948834" cy="4320603"/>
            <a:chOff x="878572" y="1427320"/>
            <a:chExt cx="3527263" cy="3859343"/>
          </a:xfrm>
        </p:grpSpPr>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945"/>
            <a:stretch/>
          </p:blipFill>
          <p:spPr bwMode="auto">
            <a:xfrm>
              <a:off x="1026416" y="1427320"/>
              <a:ext cx="3379419" cy="3859343"/>
            </a:xfrm>
            <a:prstGeom prst="rect">
              <a:avLst/>
            </a:prstGeom>
            <a:noFill/>
            <a:ln w="7937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テキスト ボックス 54"/>
            <p:cNvSpPr txBox="1"/>
            <p:nvPr/>
          </p:nvSpPr>
          <p:spPr>
            <a:xfrm>
              <a:off x="878572" y="2276872"/>
              <a:ext cx="998970" cy="369332"/>
            </a:xfrm>
            <a:prstGeom prst="rect">
              <a:avLst/>
            </a:prstGeom>
            <a:solidFill>
              <a:schemeClr val="bg1"/>
            </a:solidFill>
            <a:ln w="38100">
              <a:solidFill>
                <a:schemeClr val="tx1"/>
              </a:solidFill>
            </a:ln>
          </p:spPr>
          <p:txBody>
            <a:bodyPr wrap="square" rtlCol="0">
              <a:spAutoFit/>
            </a:bodyPr>
            <a:lstStyle/>
            <a:p>
              <a:pPr algn="ctr"/>
              <a:r>
                <a:rPr lang="ja-JP" altLang="en-US" b="1" dirty="0"/>
                <a:t>アンプ</a:t>
              </a:r>
              <a:endParaRPr kumimoji="1" lang="ja-JP" altLang="en-US" b="1" dirty="0"/>
            </a:p>
          </p:txBody>
        </p:sp>
        <p:sp>
          <p:nvSpPr>
            <p:cNvPr id="56" name="テキスト ボックス 55"/>
            <p:cNvSpPr txBox="1"/>
            <p:nvPr/>
          </p:nvSpPr>
          <p:spPr>
            <a:xfrm>
              <a:off x="899648" y="4189526"/>
              <a:ext cx="935590" cy="369332"/>
            </a:xfrm>
            <a:prstGeom prst="rect">
              <a:avLst/>
            </a:prstGeom>
            <a:solidFill>
              <a:schemeClr val="bg1"/>
            </a:solidFill>
            <a:ln w="38100">
              <a:solidFill>
                <a:schemeClr val="tx1"/>
              </a:solidFill>
            </a:ln>
          </p:spPr>
          <p:txBody>
            <a:bodyPr wrap="square" rtlCol="0">
              <a:spAutoFit/>
            </a:bodyPr>
            <a:lstStyle/>
            <a:p>
              <a:pPr algn="ctr"/>
              <a:r>
                <a:rPr lang="en-US" altLang="ja-JP" b="1" dirty="0" smtClean="0"/>
                <a:t>PCA</a:t>
              </a:r>
              <a:endParaRPr kumimoji="1" lang="ja-JP" altLang="en-US" b="1" dirty="0"/>
            </a:p>
          </p:txBody>
        </p:sp>
      </p:grpSp>
      <p:sp>
        <p:nvSpPr>
          <p:cNvPr id="60" name="テキスト ボックス 59"/>
          <p:cNvSpPr txBox="1"/>
          <p:nvPr/>
        </p:nvSpPr>
        <p:spPr>
          <a:xfrm>
            <a:off x="323528" y="5736158"/>
            <a:ext cx="8485338" cy="1077218"/>
          </a:xfrm>
          <a:prstGeom prst="rect">
            <a:avLst/>
          </a:prstGeom>
          <a:solidFill>
            <a:srgbClr val="FFFF29"/>
          </a:solidFill>
          <a:ln w="25400">
            <a:solidFill>
              <a:srgbClr val="FFFF00"/>
            </a:solidFill>
          </a:ln>
        </p:spPr>
        <p:txBody>
          <a:bodyPr wrap="square" rtlCol="0">
            <a:spAutoFit/>
          </a:bodyPr>
          <a:lstStyle/>
          <a:p>
            <a:pPr algn="ctr"/>
            <a:r>
              <a:rPr lang="ja-JP" altLang="en-US" sz="3200" b="1" dirty="0" smtClean="0">
                <a:solidFill>
                  <a:srgbClr val="FF0000"/>
                </a:solidFill>
              </a:rPr>
              <a:t>測定ヘッド</a:t>
            </a:r>
            <a:r>
              <a:rPr lang="en-US" altLang="ja-JP" sz="3200" b="1" dirty="0" smtClean="0">
                <a:solidFill>
                  <a:srgbClr val="FF0000"/>
                </a:solidFill>
              </a:rPr>
              <a:t>(PCA</a:t>
            </a:r>
            <a:r>
              <a:rPr lang="ja-JP" altLang="en-US" sz="3200" b="1" dirty="0" smtClean="0">
                <a:solidFill>
                  <a:srgbClr val="FF0000"/>
                </a:solidFill>
              </a:rPr>
              <a:t>とカレントプリアンプ部分</a:t>
            </a:r>
            <a:r>
              <a:rPr lang="en-US" altLang="ja-JP" sz="3200" b="1" dirty="0" smtClean="0">
                <a:solidFill>
                  <a:srgbClr val="FF0000"/>
                </a:solidFill>
              </a:rPr>
              <a:t>)</a:t>
            </a:r>
            <a:r>
              <a:rPr lang="ja-JP" altLang="en-US" sz="3200" b="1" dirty="0" smtClean="0">
                <a:solidFill>
                  <a:srgbClr val="FF0000"/>
                </a:solidFill>
              </a:rPr>
              <a:t>が大型</a:t>
            </a:r>
            <a:r>
              <a:rPr lang="ja-JP" altLang="en-US" sz="3200" b="1" dirty="0">
                <a:solidFill>
                  <a:srgbClr val="FF0000"/>
                </a:solidFill>
              </a:rPr>
              <a:t>である</a:t>
            </a:r>
            <a:endParaRPr lang="en-US" altLang="ja-JP" sz="3200" b="1" dirty="0">
              <a:solidFill>
                <a:srgbClr val="FF0000"/>
              </a:solidFill>
            </a:endParaRPr>
          </a:p>
        </p:txBody>
      </p:sp>
    </p:spTree>
    <p:extLst>
      <p:ext uri="{BB962C8B-B14F-4D97-AF65-F5344CB8AC3E}">
        <p14:creationId xmlns:p14="http://schemas.microsoft.com/office/powerpoint/2010/main" val="2236391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10"/>
                                        </p:tgtEl>
                                        <p:attrNameLst>
                                          <p:attrName>style.visibility</p:attrName>
                                        </p:attrNameLst>
                                      </p:cBhvr>
                                      <p:to>
                                        <p:strVal val="visible"/>
                                      </p:to>
                                    </p:set>
                                    <p:animEffect transition="in" filter="fade">
                                      <p:cBhvr>
                                        <p:cTn id="12" dur="500"/>
                                        <p:tgtEl>
                                          <p:spTgt spid="4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48680"/>
            <a:ext cx="9144000" cy="1152128"/>
          </a:xfrm>
        </p:spPr>
        <p:txBody>
          <a:bodyPr/>
          <a:lstStyle/>
          <a:p>
            <a:r>
              <a:rPr lang="ja-JP" altLang="en-US" dirty="0"/>
              <a:t>小型</a:t>
            </a:r>
            <a:r>
              <a:rPr lang="en-US" altLang="ja-JP" dirty="0" smtClean="0"/>
              <a:t>PCA</a:t>
            </a:r>
            <a:r>
              <a:rPr lang="ja-JP" altLang="en-US" dirty="0"/>
              <a:t>・アンプ複合</a:t>
            </a:r>
            <a:r>
              <a:rPr lang="en-US" altLang="ja-JP" dirty="0"/>
              <a:t/>
            </a:r>
            <a:br>
              <a:rPr lang="en-US" altLang="ja-JP" dirty="0"/>
            </a:br>
            <a:r>
              <a:rPr lang="ja-JP" altLang="en-US" dirty="0"/>
              <a:t>モジュールの開発</a:t>
            </a:r>
            <a:endParaRPr kumimoji="1" lang="ja-JP" altLang="en-US" dirty="0"/>
          </a:p>
        </p:txBody>
      </p:sp>
      <p:sp>
        <p:nvSpPr>
          <p:cNvPr id="5" name="正方形/長方形 4"/>
          <p:cNvSpPr/>
          <p:nvPr/>
        </p:nvSpPr>
        <p:spPr>
          <a:xfrm>
            <a:off x="205103" y="5664150"/>
            <a:ext cx="8759385" cy="1077218"/>
          </a:xfrm>
          <a:prstGeom prst="rect">
            <a:avLst/>
          </a:prstGeom>
          <a:solidFill>
            <a:srgbClr val="FFFF29"/>
          </a:solidFill>
          <a:ln>
            <a:solidFill>
              <a:schemeClr val="tx1"/>
            </a:solidFill>
          </a:ln>
        </p:spPr>
        <p:txBody>
          <a:bodyPr wrap="square">
            <a:spAutoFit/>
          </a:bodyPr>
          <a:lstStyle/>
          <a:p>
            <a:pPr algn="ctr">
              <a:defRPr/>
            </a:pPr>
            <a:r>
              <a:rPr lang="ja-JP" altLang="en-US" sz="3200" b="1" dirty="0" smtClean="0">
                <a:solidFill>
                  <a:srgbClr val="FF0000"/>
                </a:solidFill>
                <a:latin typeface="+mn-ea"/>
              </a:rPr>
              <a:t>小型、フレキシブル、ロバスト、アライメントフリーといった利点が付加できる</a:t>
            </a:r>
            <a:endParaRPr lang="ja-JP" altLang="en-US" sz="3200" b="1" dirty="0">
              <a:solidFill>
                <a:srgbClr val="FF0000"/>
              </a:solidFill>
              <a:latin typeface="+mn-ea"/>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980736"/>
            <a:ext cx="4427984" cy="33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グループ化 30"/>
          <p:cNvGrpSpPr/>
          <p:nvPr/>
        </p:nvGrpSpPr>
        <p:grpSpPr>
          <a:xfrm>
            <a:off x="4279329" y="1916832"/>
            <a:ext cx="4829175" cy="3267075"/>
            <a:chOff x="2157413" y="1795463"/>
            <a:chExt cx="4829175" cy="3267075"/>
          </a:xfrm>
        </p:grpSpPr>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060848"/>
              <a:ext cx="2962275"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1795463"/>
              <a:ext cx="482917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8385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30503" y="2727184"/>
            <a:ext cx="3365433" cy="3870168"/>
            <a:chOff x="132343" y="1444715"/>
            <a:chExt cx="3774968" cy="4341123"/>
          </a:xfrm>
        </p:grpSpPr>
        <p:sp>
          <p:nvSpPr>
            <p:cNvPr id="15" name="正方形/長方形 14"/>
            <p:cNvSpPr/>
            <p:nvPr/>
          </p:nvSpPr>
          <p:spPr>
            <a:xfrm>
              <a:off x="239748" y="1444715"/>
              <a:ext cx="3489605" cy="448799"/>
            </a:xfrm>
            <a:prstGeom prst="rect">
              <a:avLst/>
            </a:prstGeom>
            <a:solidFill>
              <a:schemeClr val="tx1"/>
            </a:solidFill>
          </p:spPr>
          <p:txBody>
            <a:bodyPr wrap="square">
              <a:spAutoFit/>
            </a:bodyPr>
            <a:lstStyle/>
            <a:p>
              <a:pPr algn="ctr"/>
              <a:r>
                <a:rPr lang="en-US" altLang="ja-JP" sz="2000" dirty="0" smtClean="0">
                  <a:solidFill>
                    <a:schemeClr val="bg1"/>
                  </a:solidFill>
                </a:rPr>
                <a:t>LT-GaAs-PCA@0.8µm</a:t>
              </a:r>
              <a:r>
                <a:rPr lang="ja-JP" altLang="en-US" sz="2000" dirty="0" smtClean="0">
                  <a:solidFill>
                    <a:schemeClr val="bg1"/>
                  </a:solidFill>
                </a:rPr>
                <a:t>光</a:t>
              </a:r>
              <a:endParaRPr lang="ja-JP" altLang="en-US" sz="2000" dirty="0">
                <a:solidFill>
                  <a:schemeClr val="bg1"/>
                </a:solidFill>
              </a:endParaRPr>
            </a:p>
          </p:txBody>
        </p:sp>
        <p:sp>
          <p:nvSpPr>
            <p:cNvPr id="25" name="正方形/長方形 24"/>
            <p:cNvSpPr/>
            <p:nvPr/>
          </p:nvSpPr>
          <p:spPr>
            <a:xfrm>
              <a:off x="256219" y="3717032"/>
              <a:ext cx="3522852" cy="448799"/>
            </a:xfrm>
            <a:prstGeom prst="rect">
              <a:avLst/>
            </a:prstGeom>
            <a:solidFill>
              <a:schemeClr val="tx1"/>
            </a:solidFill>
          </p:spPr>
          <p:txBody>
            <a:bodyPr wrap="square">
              <a:spAutoFit/>
            </a:bodyPr>
            <a:lstStyle/>
            <a:p>
              <a:pPr algn="ctr"/>
              <a:r>
                <a:rPr lang="en-US" altLang="ja-JP" sz="2000" dirty="0" smtClean="0">
                  <a:solidFill>
                    <a:schemeClr val="bg1"/>
                  </a:solidFill>
                </a:rPr>
                <a:t>LT-GaAs-PCA@1.5µm</a:t>
              </a:r>
              <a:r>
                <a:rPr lang="ja-JP" altLang="en-US" sz="2000" dirty="0" smtClean="0">
                  <a:solidFill>
                    <a:schemeClr val="bg1"/>
                  </a:solidFill>
                </a:rPr>
                <a:t>光</a:t>
              </a:r>
              <a:endParaRPr lang="ja-JP" altLang="en-US" sz="20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43" y="1787410"/>
              <a:ext cx="3774968" cy="200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458" y="4117143"/>
              <a:ext cx="3323077" cy="166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 name="直線コネクタ 3"/>
          <p:cNvCxnSpPr/>
          <p:nvPr/>
        </p:nvCxnSpPr>
        <p:spPr bwMode="auto">
          <a:xfrm>
            <a:off x="4704938" y="3861048"/>
            <a:ext cx="3855198" cy="0"/>
          </a:xfrm>
          <a:prstGeom prst="line">
            <a:avLst/>
          </a:prstGeom>
          <a:noFill/>
          <a:ln w="50800" cap="flat" cmpd="sng" algn="ctr">
            <a:solidFill>
              <a:srgbClr val="00B050"/>
            </a:solidFill>
            <a:prstDash val="dash"/>
            <a:round/>
            <a:headEnd type="none" w="med" len="med"/>
            <a:tailEnd type="none" w="med" len="med"/>
          </a:ln>
          <a:effectLst/>
        </p:spPr>
      </p:cxnSp>
      <p:grpSp>
        <p:nvGrpSpPr>
          <p:cNvPr id="5" name="グループ化 4"/>
          <p:cNvGrpSpPr/>
          <p:nvPr/>
        </p:nvGrpSpPr>
        <p:grpSpPr>
          <a:xfrm>
            <a:off x="4572000" y="2276872"/>
            <a:ext cx="4174502" cy="4419361"/>
            <a:chOff x="4572000" y="1694904"/>
            <a:chExt cx="4174502" cy="4419361"/>
          </a:xfrm>
        </p:grpSpPr>
        <p:pic>
          <p:nvPicPr>
            <p:cNvPr id="1026" name="Picture 2" descr="C:\Users\Owner\Desktop\研究\卒業論文\抵抗値比較color.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94904"/>
              <a:ext cx="4174502" cy="4419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7916" y="4677000"/>
              <a:ext cx="2326412" cy="90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1" y="428471"/>
            <a:ext cx="8958948" cy="1200329"/>
          </a:xfrm>
          <a:prstGeom prst="rect">
            <a:avLst/>
          </a:prstGeom>
        </p:spPr>
        <p:txBody>
          <a:bodyPr wrap="square">
            <a:spAutoFit/>
          </a:bodyPr>
          <a:lstStyle/>
          <a:p>
            <a:pPr marL="742950" indent="-742950" algn="ctr">
              <a:buAutoNum type="alphaLcParenBoth"/>
            </a:pPr>
            <a:r>
              <a:rPr lang="en-US" altLang="ja-JP" sz="3600" dirty="0" smtClean="0"/>
              <a:t>LT-</a:t>
            </a:r>
            <a:r>
              <a:rPr lang="en-US" altLang="ja-JP" sz="3600" dirty="0" err="1" smtClean="0"/>
              <a:t>GaAs</a:t>
            </a:r>
            <a:r>
              <a:rPr lang="en-US" altLang="ja-JP" sz="3600" dirty="0" smtClean="0"/>
              <a:t>-PCA</a:t>
            </a:r>
            <a:r>
              <a:rPr lang="ja-JP" altLang="en-US" sz="3600" dirty="0"/>
              <a:t>への</a:t>
            </a:r>
            <a:r>
              <a:rPr lang="en-US" altLang="ja-JP" sz="3600" dirty="0" smtClean="0"/>
              <a:t>1.5µm</a:t>
            </a:r>
            <a:r>
              <a:rPr lang="ja-JP" altLang="en-US" sz="3600" dirty="0" smtClean="0"/>
              <a:t>光</a:t>
            </a:r>
            <a:endParaRPr lang="en-US" altLang="ja-JP" sz="3600" dirty="0" smtClean="0"/>
          </a:p>
          <a:p>
            <a:pPr algn="ctr"/>
            <a:r>
              <a:rPr lang="ja-JP" altLang="en-US" sz="3600" dirty="0" smtClean="0"/>
              <a:t>直接</a:t>
            </a:r>
            <a:r>
              <a:rPr lang="ja-JP" altLang="en-US" sz="3600" dirty="0"/>
              <a:t>カップリング</a:t>
            </a:r>
            <a:endParaRPr lang="en-US" altLang="ja-JP" sz="3600" dirty="0"/>
          </a:p>
        </p:txBody>
      </p:sp>
      <p:sp>
        <p:nvSpPr>
          <p:cNvPr id="14" name="テキスト ボックス 13"/>
          <p:cNvSpPr txBox="1"/>
          <p:nvPr/>
        </p:nvSpPr>
        <p:spPr>
          <a:xfrm>
            <a:off x="590745" y="5787261"/>
            <a:ext cx="7941695" cy="954107"/>
          </a:xfrm>
          <a:prstGeom prst="rect">
            <a:avLst/>
          </a:prstGeom>
          <a:solidFill>
            <a:srgbClr val="FFFF29"/>
          </a:solidFill>
          <a:ln w="12700">
            <a:solidFill>
              <a:srgbClr val="FFFF29"/>
            </a:solidFill>
          </a:ln>
        </p:spPr>
        <p:txBody>
          <a:bodyPr wrap="square" rtlCol="0">
            <a:spAutoFit/>
          </a:bodyPr>
          <a:lstStyle/>
          <a:p>
            <a:pPr algn="just"/>
            <a:r>
              <a:rPr lang="ja-JP" altLang="en-US" sz="2800" b="1" dirty="0">
                <a:solidFill>
                  <a:srgbClr val="FF0000"/>
                </a:solidFill>
              </a:rPr>
              <a:t>十分なパワー</a:t>
            </a:r>
            <a:r>
              <a:rPr lang="ja-JP" altLang="en-US" sz="2800" b="1" dirty="0" smtClean="0">
                <a:solidFill>
                  <a:srgbClr val="FF0000"/>
                </a:solidFill>
              </a:rPr>
              <a:t>をしっかり集光すれば、同数</a:t>
            </a:r>
            <a:r>
              <a:rPr lang="ja-JP" altLang="en-US" sz="2800" b="1" dirty="0">
                <a:solidFill>
                  <a:srgbClr val="FF0000"/>
                </a:solidFill>
              </a:rPr>
              <a:t>のフォトキャリヤ数を生成可能</a:t>
            </a:r>
          </a:p>
        </p:txBody>
      </p:sp>
      <p:sp>
        <p:nvSpPr>
          <p:cNvPr id="8" name="テキスト ボックス 7"/>
          <p:cNvSpPr txBox="1"/>
          <p:nvPr/>
        </p:nvSpPr>
        <p:spPr>
          <a:xfrm>
            <a:off x="483592" y="1692097"/>
            <a:ext cx="8048848" cy="584775"/>
          </a:xfrm>
          <a:prstGeom prst="rect">
            <a:avLst/>
          </a:prstGeom>
          <a:noFill/>
          <a:ln>
            <a:solidFill>
              <a:schemeClr val="tx1"/>
            </a:solidFill>
          </a:ln>
        </p:spPr>
        <p:txBody>
          <a:bodyPr wrap="square" rtlCol="0">
            <a:spAutoFit/>
          </a:bodyPr>
          <a:lstStyle/>
          <a:p>
            <a:pPr algn="ctr"/>
            <a:r>
              <a:rPr kumimoji="1" lang="en-US" altLang="ja-JP" sz="3200" dirty="0" smtClean="0">
                <a:solidFill>
                  <a:srgbClr val="002060"/>
                </a:solidFill>
              </a:rPr>
              <a:t>PCA</a:t>
            </a:r>
            <a:r>
              <a:rPr kumimoji="1" lang="ja-JP" altLang="en-US" sz="3200" dirty="0" smtClean="0">
                <a:solidFill>
                  <a:srgbClr val="002060"/>
                </a:solidFill>
              </a:rPr>
              <a:t>励起光波長による違い</a:t>
            </a:r>
            <a:r>
              <a:rPr lang="ja-JP" altLang="en-US" sz="3200" dirty="0">
                <a:solidFill>
                  <a:srgbClr val="002060"/>
                </a:solidFill>
              </a:rPr>
              <a:t>＠</a:t>
            </a:r>
            <a:r>
              <a:rPr kumimoji="1" lang="ja-JP" altLang="en-US" sz="3200" dirty="0" smtClean="0">
                <a:solidFill>
                  <a:srgbClr val="002060"/>
                </a:solidFill>
              </a:rPr>
              <a:t>パワー依存性</a:t>
            </a:r>
            <a:endParaRPr kumimoji="1" lang="ja-JP" altLang="en-US" sz="3200" dirty="0">
              <a:solidFill>
                <a:srgbClr val="002060"/>
              </a:solidFill>
            </a:endParaRPr>
          </a:p>
        </p:txBody>
      </p:sp>
      <p:cxnSp>
        <p:nvCxnSpPr>
          <p:cNvPr id="9" name="直線コネクタ 8"/>
          <p:cNvCxnSpPr/>
          <p:nvPr/>
        </p:nvCxnSpPr>
        <p:spPr bwMode="auto">
          <a:xfrm>
            <a:off x="5102817" y="4518630"/>
            <a:ext cx="3528392" cy="9328"/>
          </a:xfrm>
          <a:prstGeom prst="line">
            <a:avLst/>
          </a:prstGeom>
          <a:noFill/>
          <a:ln w="76200" cap="flat"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1704683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952" y="2825965"/>
            <a:ext cx="3944787" cy="3483355"/>
          </a:xfrm>
          <a:prstGeom prst="rect">
            <a:avLst/>
          </a:prstGeom>
          <a:noFill/>
          <a:ln>
            <a:noFill/>
          </a:ln>
        </p:spPr>
      </p:pic>
      <p:sp>
        <p:nvSpPr>
          <p:cNvPr id="7" name="テキスト ボックス 6"/>
          <p:cNvSpPr txBox="1"/>
          <p:nvPr/>
        </p:nvSpPr>
        <p:spPr>
          <a:xfrm>
            <a:off x="0" y="476672"/>
            <a:ext cx="9144000" cy="707886"/>
          </a:xfrm>
          <a:prstGeom prst="rect">
            <a:avLst/>
          </a:prstGeom>
          <a:noFill/>
        </p:spPr>
        <p:txBody>
          <a:bodyPr wrap="square" rtlCol="0">
            <a:spAutoFit/>
          </a:bodyPr>
          <a:lstStyle/>
          <a:p>
            <a:pPr algn="ctr"/>
            <a:r>
              <a:rPr kumimoji="1" lang="en-US" altLang="ja-JP" sz="4000" dirty="0" smtClean="0"/>
              <a:t>THz</a:t>
            </a:r>
            <a:r>
              <a:rPr kumimoji="1" lang="ja-JP" altLang="en-US" sz="4000" dirty="0" smtClean="0"/>
              <a:t>コムスペアナ信号</a:t>
            </a:r>
            <a:r>
              <a:rPr kumimoji="1" lang="en-US" altLang="ja-JP" sz="4000" dirty="0" smtClean="0"/>
              <a:t>SN</a:t>
            </a:r>
            <a:r>
              <a:rPr kumimoji="1" lang="ja-JP" altLang="en-US" sz="4000" dirty="0" smtClean="0"/>
              <a:t>比</a:t>
            </a:r>
            <a:r>
              <a:rPr kumimoji="1" lang="en-US" altLang="ja-JP" sz="4000" dirty="0" smtClean="0"/>
              <a:t>(100kHz)</a:t>
            </a:r>
            <a:endParaRPr kumimoji="1" lang="ja-JP" altLang="en-US" sz="4000" dirty="0"/>
          </a:p>
        </p:txBody>
      </p:sp>
      <p:sp>
        <p:nvSpPr>
          <p:cNvPr id="8" name="正方形/長方形 7"/>
          <p:cNvSpPr/>
          <p:nvPr/>
        </p:nvSpPr>
        <p:spPr>
          <a:xfrm>
            <a:off x="818488" y="1344934"/>
            <a:ext cx="3477234" cy="1384995"/>
          </a:xfrm>
          <a:prstGeom prst="rect">
            <a:avLst/>
          </a:prstGeom>
          <a:solidFill>
            <a:schemeClr val="tx1"/>
          </a:solidFill>
        </p:spPr>
        <p:txBody>
          <a:bodyPr wrap="none">
            <a:spAutoFit/>
          </a:bodyPr>
          <a:lstStyle/>
          <a:p>
            <a:pPr algn="ctr"/>
            <a:r>
              <a:rPr lang="en-US" altLang="ja-JP" sz="2800" dirty="0" smtClean="0">
                <a:solidFill>
                  <a:schemeClr val="bg1"/>
                </a:solidFill>
              </a:rPr>
              <a:t>0.8µm</a:t>
            </a:r>
            <a:r>
              <a:rPr lang="ja-JP" altLang="en-US" sz="2800" dirty="0" smtClean="0">
                <a:solidFill>
                  <a:schemeClr val="bg1"/>
                </a:solidFill>
              </a:rPr>
              <a:t>光</a:t>
            </a:r>
            <a:endParaRPr lang="en-US" altLang="ja-JP" sz="2800" dirty="0" smtClean="0">
              <a:solidFill>
                <a:schemeClr val="bg1"/>
              </a:solidFill>
            </a:endParaRPr>
          </a:p>
          <a:p>
            <a:pPr algn="ctr"/>
            <a:r>
              <a:rPr lang="ja-JP" altLang="en-US" sz="2800" dirty="0" smtClean="0">
                <a:solidFill>
                  <a:schemeClr val="bg1"/>
                </a:solidFill>
              </a:rPr>
              <a:t>入射パワー</a:t>
            </a:r>
            <a:r>
              <a:rPr lang="en-US" altLang="ja-JP" sz="2800" dirty="0" smtClean="0">
                <a:solidFill>
                  <a:schemeClr val="bg1"/>
                </a:solidFill>
              </a:rPr>
              <a:t>=14mW</a:t>
            </a:r>
          </a:p>
          <a:p>
            <a:pPr algn="ctr"/>
            <a:r>
              <a:rPr lang="en-US" altLang="ja-JP" sz="2800" dirty="0" smtClean="0">
                <a:solidFill>
                  <a:schemeClr val="bg1"/>
                </a:solidFill>
              </a:rPr>
              <a:t>PCA</a:t>
            </a:r>
            <a:r>
              <a:rPr lang="ja-JP" altLang="en-US" sz="2800" dirty="0" smtClean="0">
                <a:solidFill>
                  <a:schemeClr val="bg1"/>
                </a:solidFill>
              </a:rPr>
              <a:t>抵抗値</a:t>
            </a:r>
            <a:r>
              <a:rPr lang="en-US" altLang="ja-JP" sz="2800" dirty="0" smtClean="0">
                <a:solidFill>
                  <a:schemeClr val="bg1"/>
                </a:solidFill>
              </a:rPr>
              <a:t>=0.65MΩ</a:t>
            </a:r>
            <a:endParaRPr lang="ja-JP" altLang="en-US" sz="2800" dirty="0">
              <a:solidFill>
                <a:schemeClr val="bg1"/>
              </a:solidFill>
            </a:endParaRPr>
          </a:p>
        </p:txBody>
      </p:sp>
      <p:sp>
        <p:nvSpPr>
          <p:cNvPr id="17" name="テキスト ボックス 16"/>
          <p:cNvSpPr txBox="1"/>
          <p:nvPr/>
        </p:nvSpPr>
        <p:spPr>
          <a:xfrm>
            <a:off x="302205" y="6290156"/>
            <a:ext cx="8518267" cy="523220"/>
          </a:xfrm>
          <a:prstGeom prst="rect">
            <a:avLst/>
          </a:prstGeom>
          <a:solidFill>
            <a:srgbClr val="FFFF29"/>
          </a:solidFill>
          <a:ln w="12700">
            <a:solidFill>
              <a:srgbClr val="FFFF00"/>
            </a:solidFill>
          </a:ln>
        </p:spPr>
        <p:txBody>
          <a:bodyPr wrap="square" rtlCol="0">
            <a:spAutoFit/>
          </a:bodyPr>
          <a:lstStyle/>
          <a:p>
            <a:pPr algn="ctr"/>
            <a:r>
              <a:rPr lang="en-US" altLang="ja-JP" sz="2800" b="1" dirty="0" smtClean="0">
                <a:solidFill>
                  <a:srgbClr val="FF0000"/>
                </a:solidFill>
              </a:rPr>
              <a:t>1.5µm</a:t>
            </a:r>
            <a:r>
              <a:rPr lang="ja-JP" altLang="en-US" sz="2800" b="1" dirty="0" smtClean="0">
                <a:solidFill>
                  <a:srgbClr val="FF0000"/>
                </a:solidFill>
              </a:rPr>
              <a:t>光において</a:t>
            </a:r>
            <a:r>
              <a:rPr lang="en-US" altLang="ja-JP" sz="2800" b="1" dirty="0" smtClean="0">
                <a:solidFill>
                  <a:srgbClr val="FF0000"/>
                </a:solidFill>
              </a:rPr>
              <a:t>0.8µm</a:t>
            </a:r>
            <a:r>
              <a:rPr lang="ja-JP" altLang="en-US" sz="2800" b="1" dirty="0" smtClean="0">
                <a:solidFill>
                  <a:srgbClr val="FF0000"/>
                </a:solidFill>
              </a:rPr>
              <a:t>光と同等の検出感度を確認</a:t>
            </a:r>
            <a:endParaRPr lang="en-US" altLang="ja-JP" sz="2800" b="1" dirty="0">
              <a:solidFill>
                <a:srgbClr val="FF0000"/>
              </a:solidFill>
            </a:endParaRPr>
          </a:p>
        </p:txBody>
      </p:sp>
      <p:sp>
        <p:nvSpPr>
          <p:cNvPr id="9" name="正方形/長方形 8"/>
          <p:cNvSpPr/>
          <p:nvPr/>
        </p:nvSpPr>
        <p:spPr>
          <a:xfrm>
            <a:off x="5268635" y="1344934"/>
            <a:ext cx="3429145" cy="1384995"/>
          </a:xfrm>
          <a:prstGeom prst="rect">
            <a:avLst/>
          </a:prstGeom>
          <a:solidFill>
            <a:schemeClr val="tx1"/>
          </a:solidFill>
        </p:spPr>
        <p:txBody>
          <a:bodyPr wrap="none">
            <a:spAutoFit/>
          </a:bodyPr>
          <a:lstStyle/>
          <a:p>
            <a:pPr algn="ctr"/>
            <a:r>
              <a:rPr lang="en-US" altLang="ja-JP" sz="2800" dirty="0" smtClean="0">
                <a:solidFill>
                  <a:schemeClr val="bg1"/>
                </a:solidFill>
              </a:rPr>
              <a:t>1.5µm</a:t>
            </a:r>
            <a:r>
              <a:rPr lang="ja-JP" altLang="en-US" sz="2800" dirty="0" smtClean="0">
                <a:solidFill>
                  <a:schemeClr val="bg1"/>
                </a:solidFill>
              </a:rPr>
              <a:t>光</a:t>
            </a:r>
            <a:endParaRPr lang="en-US" altLang="ja-JP" sz="2800" dirty="0" smtClean="0">
              <a:solidFill>
                <a:schemeClr val="bg1"/>
              </a:solidFill>
            </a:endParaRPr>
          </a:p>
          <a:p>
            <a:pPr algn="ctr"/>
            <a:r>
              <a:rPr lang="ja-JP" altLang="en-US" sz="2800" dirty="0" smtClean="0">
                <a:solidFill>
                  <a:schemeClr val="bg1"/>
                </a:solidFill>
              </a:rPr>
              <a:t>入射パワー</a:t>
            </a:r>
            <a:r>
              <a:rPr lang="en-US" altLang="ja-JP" sz="2800" dirty="0" smtClean="0">
                <a:solidFill>
                  <a:schemeClr val="bg1"/>
                </a:solidFill>
              </a:rPr>
              <a:t>=100mW</a:t>
            </a:r>
          </a:p>
          <a:p>
            <a:pPr algn="ctr"/>
            <a:r>
              <a:rPr lang="en-US" altLang="ja-JP" sz="2800" dirty="0" smtClean="0">
                <a:solidFill>
                  <a:schemeClr val="bg1"/>
                </a:solidFill>
              </a:rPr>
              <a:t>PCA</a:t>
            </a:r>
            <a:r>
              <a:rPr lang="ja-JP" altLang="en-US" sz="2800" dirty="0" smtClean="0">
                <a:solidFill>
                  <a:schemeClr val="bg1"/>
                </a:solidFill>
              </a:rPr>
              <a:t>抵抗値</a:t>
            </a:r>
            <a:r>
              <a:rPr lang="en-US" altLang="ja-JP" sz="2800" dirty="0" smtClean="0">
                <a:solidFill>
                  <a:schemeClr val="bg1"/>
                </a:solidFill>
              </a:rPr>
              <a:t>=1.2MΩ</a:t>
            </a:r>
            <a:endParaRPr lang="ja-JP" altLang="en-US" sz="2800" dirty="0">
              <a:solidFill>
                <a:schemeClr val="bg1"/>
              </a:solidFill>
            </a:endParaRPr>
          </a:p>
        </p:txBody>
      </p:sp>
      <p:pic>
        <p:nvPicPr>
          <p:cNvPr id="11" name="図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18" y="2759006"/>
            <a:ext cx="4024858" cy="3478306"/>
          </a:xfrm>
          <a:prstGeom prst="rect">
            <a:avLst/>
          </a:prstGeom>
          <a:noFill/>
          <a:ln>
            <a:noFill/>
          </a:ln>
        </p:spPr>
      </p:pic>
    </p:spTree>
    <p:extLst>
      <p:ext uri="{BB962C8B-B14F-4D97-AF65-F5344CB8AC3E}">
        <p14:creationId xmlns:p14="http://schemas.microsoft.com/office/powerpoint/2010/main" val="376112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3459" y="404664"/>
            <a:ext cx="8872040" cy="707886"/>
          </a:xfrm>
          <a:prstGeom prst="rect">
            <a:avLst/>
          </a:prstGeom>
          <a:noFill/>
        </p:spPr>
        <p:txBody>
          <a:bodyPr wrap="square" rtlCol="0">
            <a:spAutoFit/>
          </a:bodyPr>
          <a:lstStyle/>
          <a:p>
            <a:pPr algn="ctr"/>
            <a:r>
              <a:rPr kumimoji="1" lang="ja-JP" altLang="en-US" sz="4000" dirty="0" smtClean="0"/>
              <a:t>ファイバーの直接カップリング</a:t>
            </a:r>
            <a:endParaRPr kumimoji="1" lang="ja-JP" altLang="en-US" sz="4000" dirty="0"/>
          </a:p>
        </p:txBody>
      </p:sp>
      <p:sp>
        <p:nvSpPr>
          <p:cNvPr id="8" name="正方形/長方形 7"/>
          <p:cNvSpPr/>
          <p:nvPr/>
        </p:nvSpPr>
        <p:spPr>
          <a:xfrm>
            <a:off x="774812" y="1301859"/>
            <a:ext cx="2964273" cy="830997"/>
          </a:xfrm>
          <a:prstGeom prst="rect">
            <a:avLst/>
          </a:prstGeom>
          <a:solidFill>
            <a:schemeClr val="tx1"/>
          </a:solidFill>
        </p:spPr>
        <p:txBody>
          <a:bodyPr wrap="none">
            <a:spAutoFit/>
          </a:bodyPr>
          <a:lstStyle/>
          <a:p>
            <a:pPr algn="ctr"/>
            <a:r>
              <a:rPr lang="ja-JP" altLang="en-US" sz="2400" dirty="0" smtClean="0">
                <a:solidFill>
                  <a:schemeClr val="bg1"/>
                </a:solidFill>
              </a:rPr>
              <a:t>入射パワー</a:t>
            </a:r>
            <a:r>
              <a:rPr lang="en-US" altLang="ja-JP" sz="2400" dirty="0" smtClean="0">
                <a:solidFill>
                  <a:schemeClr val="bg1"/>
                </a:solidFill>
              </a:rPr>
              <a:t>=189mW</a:t>
            </a:r>
          </a:p>
          <a:p>
            <a:pPr algn="ctr"/>
            <a:r>
              <a:rPr lang="en-US" altLang="ja-JP" sz="2400" dirty="0" smtClean="0">
                <a:solidFill>
                  <a:schemeClr val="bg1"/>
                </a:solidFill>
              </a:rPr>
              <a:t>PCA</a:t>
            </a:r>
            <a:r>
              <a:rPr lang="ja-JP" altLang="en-US" sz="2400" dirty="0" smtClean="0">
                <a:solidFill>
                  <a:schemeClr val="bg1"/>
                </a:solidFill>
              </a:rPr>
              <a:t>抵抗値</a:t>
            </a:r>
            <a:r>
              <a:rPr lang="en-US" altLang="ja-JP" sz="2400" dirty="0" smtClean="0">
                <a:solidFill>
                  <a:schemeClr val="bg1"/>
                </a:solidFill>
              </a:rPr>
              <a:t>=1.8MΩ</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632" y="1960571"/>
            <a:ext cx="4551872" cy="385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5123500" y="1455167"/>
            <a:ext cx="3256020" cy="461665"/>
          </a:xfrm>
          <a:prstGeom prst="rect">
            <a:avLst/>
          </a:prstGeom>
          <a:solidFill>
            <a:schemeClr val="tx1"/>
          </a:solidFill>
        </p:spPr>
        <p:txBody>
          <a:bodyPr wrap="none">
            <a:spAutoFit/>
          </a:bodyPr>
          <a:lstStyle/>
          <a:p>
            <a:r>
              <a:rPr lang="ja-JP" altLang="en-US" sz="2400" dirty="0" smtClean="0">
                <a:solidFill>
                  <a:schemeClr val="bg1"/>
                </a:solidFill>
              </a:rPr>
              <a:t>ビート周波数</a:t>
            </a:r>
            <a:r>
              <a:rPr lang="en-US" altLang="ja-JP" sz="2400" dirty="0" smtClean="0">
                <a:solidFill>
                  <a:schemeClr val="bg1"/>
                </a:solidFill>
              </a:rPr>
              <a:t>=100kHz</a:t>
            </a:r>
            <a:endParaRPr lang="ja-JP" altLang="en-US" sz="2400" dirty="0">
              <a:solidFill>
                <a:schemeClr val="bg1"/>
              </a:solidFill>
            </a:endParaRPr>
          </a:p>
        </p:txBody>
      </p:sp>
      <p:sp>
        <p:nvSpPr>
          <p:cNvPr id="18" name="テキスト ボックス 17"/>
          <p:cNvSpPr txBox="1"/>
          <p:nvPr/>
        </p:nvSpPr>
        <p:spPr>
          <a:xfrm>
            <a:off x="4932040" y="5892409"/>
            <a:ext cx="4211960" cy="954107"/>
          </a:xfrm>
          <a:prstGeom prst="rect">
            <a:avLst/>
          </a:prstGeom>
          <a:noFill/>
          <a:ln w="127000">
            <a:noFill/>
          </a:ln>
        </p:spPr>
        <p:txBody>
          <a:bodyPr wrap="square" rtlCol="0">
            <a:spAutoFit/>
          </a:bodyPr>
          <a:lstStyle/>
          <a:p>
            <a:pPr algn="ctr"/>
            <a:r>
              <a:rPr lang="ja-JP" altLang="en-US" sz="2800" dirty="0" smtClean="0"/>
              <a:t>レンズを用いて集光した</a:t>
            </a:r>
            <a:endParaRPr lang="en-US" altLang="ja-JP" sz="2800" dirty="0" smtClean="0"/>
          </a:p>
          <a:p>
            <a:pPr algn="ctr"/>
            <a:r>
              <a:rPr lang="ja-JP" altLang="en-US" sz="2800" dirty="0" smtClean="0"/>
              <a:t>場合に比べ</a:t>
            </a:r>
            <a:r>
              <a:rPr lang="en-US" altLang="ja-JP" sz="2800" u="sng" dirty="0" smtClean="0"/>
              <a:t>30dB</a:t>
            </a:r>
            <a:r>
              <a:rPr lang="ja-JP" altLang="en-US" sz="2800" u="sng" dirty="0" smtClean="0"/>
              <a:t>低下</a:t>
            </a:r>
            <a:endParaRPr lang="en-US" altLang="ja-JP" sz="2800" dirty="0"/>
          </a:p>
        </p:txBody>
      </p:sp>
      <p:grpSp>
        <p:nvGrpSpPr>
          <p:cNvPr id="2" name="グループ化 1"/>
          <p:cNvGrpSpPr/>
          <p:nvPr/>
        </p:nvGrpSpPr>
        <p:grpSpPr>
          <a:xfrm>
            <a:off x="92331" y="2204864"/>
            <a:ext cx="4047621" cy="3648601"/>
            <a:chOff x="123459" y="2356927"/>
            <a:chExt cx="4047621" cy="3648601"/>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59" y="2356927"/>
              <a:ext cx="4047621" cy="330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123459" y="4805199"/>
              <a:ext cx="2792357" cy="1200329"/>
            </a:xfrm>
            <a:prstGeom prst="rect">
              <a:avLst/>
            </a:prstGeom>
            <a:solidFill>
              <a:schemeClr val="bg1"/>
            </a:solidFill>
            <a:ln w="127000">
              <a:noFill/>
            </a:ln>
          </p:spPr>
          <p:txBody>
            <a:bodyPr wrap="square" rtlCol="0">
              <a:spAutoFit/>
            </a:bodyPr>
            <a:lstStyle/>
            <a:p>
              <a:pPr algn="ctr"/>
              <a:r>
                <a:rPr lang="en-US" altLang="ja-JP" sz="3600" dirty="0" smtClean="0">
                  <a:solidFill>
                    <a:srgbClr val="1B06BA"/>
                  </a:solidFill>
                </a:rPr>
                <a:t>Direct</a:t>
              </a:r>
              <a:r>
                <a:rPr lang="ja-JP" altLang="en-US" sz="3600" dirty="0">
                  <a:solidFill>
                    <a:srgbClr val="1B06BA"/>
                  </a:solidFill>
                </a:rPr>
                <a:t> </a:t>
              </a:r>
              <a:r>
                <a:rPr lang="en-US" altLang="ja-JP" sz="3600" dirty="0" smtClean="0">
                  <a:solidFill>
                    <a:srgbClr val="1B06BA"/>
                  </a:solidFill>
                </a:rPr>
                <a:t>coupling</a:t>
              </a:r>
              <a:endParaRPr lang="en-US" altLang="ja-JP" sz="3600" dirty="0">
                <a:solidFill>
                  <a:srgbClr val="1B06BA"/>
                </a:solidFill>
              </a:endParaRPr>
            </a:p>
          </p:txBody>
        </p:sp>
      </p:grpSp>
      <p:sp>
        <p:nvSpPr>
          <p:cNvPr id="17" name="テキスト ボックス 16"/>
          <p:cNvSpPr txBox="1"/>
          <p:nvPr/>
        </p:nvSpPr>
        <p:spPr>
          <a:xfrm>
            <a:off x="-14355" y="5864879"/>
            <a:ext cx="5274805" cy="954107"/>
          </a:xfrm>
          <a:prstGeom prst="rect">
            <a:avLst/>
          </a:prstGeom>
          <a:solidFill>
            <a:srgbClr val="FFFF29"/>
          </a:solidFill>
          <a:ln w="12700">
            <a:solidFill>
              <a:srgbClr val="FFFF29"/>
            </a:solidFill>
          </a:ln>
        </p:spPr>
        <p:txBody>
          <a:bodyPr wrap="square" rtlCol="0">
            <a:spAutoFit/>
          </a:bodyPr>
          <a:lstStyle/>
          <a:p>
            <a:pPr algn="ctr"/>
            <a:r>
              <a:rPr lang="ja-JP" altLang="en-US" sz="2800" b="1" dirty="0" smtClean="0">
                <a:solidFill>
                  <a:srgbClr val="FF0000"/>
                </a:solidFill>
              </a:rPr>
              <a:t>レーザー光のコリメート</a:t>
            </a:r>
            <a:r>
              <a:rPr lang="en-US" altLang="ja-JP" sz="2800" b="1" dirty="0" smtClean="0">
                <a:solidFill>
                  <a:srgbClr val="FF0000"/>
                </a:solidFill>
              </a:rPr>
              <a:t>&amp;</a:t>
            </a:r>
            <a:r>
              <a:rPr lang="ja-JP" altLang="en-US" sz="2800" b="1" dirty="0" smtClean="0">
                <a:solidFill>
                  <a:srgbClr val="FF0000"/>
                </a:solidFill>
              </a:rPr>
              <a:t>集光</a:t>
            </a:r>
            <a:endParaRPr lang="en-US" altLang="ja-JP" sz="2800" b="1" dirty="0" smtClean="0">
              <a:solidFill>
                <a:srgbClr val="FF0000"/>
              </a:solidFill>
            </a:endParaRPr>
          </a:p>
          <a:p>
            <a:pPr algn="ctr"/>
            <a:r>
              <a:rPr lang="ja-JP" altLang="en-US" sz="2800" b="1" dirty="0" smtClean="0">
                <a:solidFill>
                  <a:srgbClr val="FF0000"/>
                </a:solidFill>
              </a:rPr>
              <a:t>アンテナ形状の最適化</a:t>
            </a:r>
            <a:endParaRPr lang="en-US" altLang="ja-JP" sz="2800" b="1" dirty="0">
              <a:solidFill>
                <a:srgbClr val="FF0000"/>
              </a:solidFill>
            </a:endParaRPr>
          </a:p>
        </p:txBody>
      </p:sp>
      <p:pic>
        <p:nvPicPr>
          <p:cNvPr id="11" name="図 10" descr="IMG_0007.pdf - Adobe Reader"/>
          <p:cNvPicPr>
            <a:picLocks noChangeAspect="1"/>
          </p:cNvPicPr>
          <p:nvPr/>
        </p:nvPicPr>
        <p:blipFill rotWithShape="1">
          <a:blip r:embed="rId5">
            <a:extLst>
              <a:ext uri="{28A0092B-C50C-407E-A947-70E740481C1C}">
                <a14:useLocalDpi xmlns:a14="http://schemas.microsoft.com/office/drawing/2010/main" val="0"/>
              </a:ext>
            </a:extLst>
          </a:blip>
          <a:srcRect l="37164" t="35207" r="44118" b="43678"/>
          <a:stretch/>
        </p:blipFill>
        <p:spPr>
          <a:xfrm rot="10800000">
            <a:off x="7168227" y="2137085"/>
            <a:ext cx="1524846" cy="1631893"/>
          </a:xfrm>
          <a:prstGeom prst="rect">
            <a:avLst/>
          </a:prstGeom>
        </p:spPr>
      </p:pic>
      <p:sp>
        <p:nvSpPr>
          <p:cNvPr id="3" name="円/楕円 2"/>
          <p:cNvSpPr/>
          <p:nvPr/>
        </p:nvSpPr>
        <p:spPr bwMode="auto">
          <a:xfrm>
            <a:off x="7667371" y="2860692"/>
            <a:ext cx="336794" cy="35228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4" name="円/楕円 13"/>
          <p:cNvSpPr/>
          <p:nvPr/>
        </p:nvSpPr>
        <p:spPr bwMode="auto">
          <a:xfrm>
            <a:off x="7541438" y="2686239"/>
            <a:ext cx="588660" cy="61573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13" name="グループ化 12"/>
          <p:cNvGrpSpPr/>
          <p:nvPr/>
        </p:nvGrpSpPr>
        <p:grpSpPr>
          <a:xfrm>
            <a:off x="6673417" y="2356636"/>
            <a:ext cx="281556" cy="1008112"/>
            <a:chOff x="6594700" y="2204864"/>
            <a:chExt cx="281556" cy="1008112"/>
          </a:xfrm>
        </p:grpSpPr>
        <p:sp>
          <p:nvSpPr>
            <p:cNvPr id="20" name="正方形/長方形 19"/>
            <p:cNvSpPr/>
            <p:nvPr/>
          </p:nvSpPr>
          <p:spPr bwMode="auto">
            <a:xfrm>
              <a:off x="6594700" y="2701164"/>
              <a:ext cx="93852" cy="242009"/>
            </a:xfrm>
            <a:prstGeom prst="rect">
              <a:avLst/>
            </a:prstGeom>
            <a:solidFill>
              <a:srgbClr val="FFFF29"/>
            </a:solidFill>
            <a:ln w="9525" cap="flat" cmpd="sng" algn="ctr">
              <a:solidFill>
                <a:srgbClr val="FF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2" name="正方形/長方形 21"/>
            <p:cNvSpPr/>
            <p:nvPr/>
          </p:nvSpPr>
          <p:spPr bwMode="auto">
            <a:xfrm>
              <a:off x="6594700" y="2387147"/>
              <a:ext cx="93852" cy="242009"/>
            </a:xfrm>
            <a:prstGeom prst="rect">
              <a:avLst/>
            </a:prstGeom>
            <a:solidFill>
              <a:srgbClr val="FFFF29"/>
            </a:solidFill>
            <a:ln w="9525" cap="flat" cmpd="sng" algn="ctr">
              <a:solidFill>
                <a:srgbClr val="FFFF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正方形/長方形 4"/>
            <p:cNvSpPr/>
            <p:nvPr/>
          </p:nvSpPr>
          <p:spPr bwMode="auto">
            <a:xfrm>
              <a:off x="6688552" y="2204864"/>
              <a:ext cx="187704" cy="1008112"/>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
        <p:nvSpPr>
          <p:cNvPr id="15" name="二等辺三角形 14"/>
          <p:cNvSpPr/>
          <p:nvPr/>
        </p:nvSpPr>
        <p:spPr bwMode="auto">
          <a:xfrm rot="16200000">
            <a:off x="6495798" y="2702581"/>
            <a:ext cx="129416" cy="232596"/>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nvGrpSpPr>
          <p:cNvPr id="24" name="グループ化 23"/>
          <p:cNvGrpSpPr/>
          <p:nvPr/>
        </p:nvGrpSpPr>
        <p:grpSpPr>
          <a:xfrm>
            <a:off x="5724128" y="2504377"/>
            <a:ext cx="864096" cy="312444"/>
            <a:chOff x="5508104" y="2504377"/>
            <a:chExt cx="864096" cy="312444"/>
          </a:xfrm>
        </p:grpSpPr>
        <p:sp>
          <p:nvSpPr>
            <p:cNvPr id="4" name="円/楕円 3"/>
            <p:cNvSpPr/>
            <p:nvPr/>
          </p:nvSpPr>
          <p:spPr bwMode="auto">
            <a:xfrm>
              <a:off x="5785511" y="2504377"/>
              <a:ext cx="289059" cy="312444"/>
            </a:xfrm>
            <a:prstGeom prst="ellipse">
              <a:avLst/>
            </a:prstGeom>
            <a:noFill/>
            <a:ln w="1016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6" name="直線コネクタ 5"/>
            <p:cNvCxnSpPr/>
            <p:nvPr/>
          </p:nvCxnSpPr>
          <p:spPr bwMode="auto">
            <a:xfrm>
              <a:off x="5508104" y="2816821"/>
              <a:ext cx="864096" cy="0"/>
            </a:xfrm>
            <a:prstGeom prst="line">
              <a:avLst/>
            </a:prstGeom>
            <a:noFill/>
            <a:ln w="101600" cap="flat" cmpd="sng" algn="ctr">
              <a:solidFill>
                <a:schemeClr val="tx1"/>
              </a:solidFill>
              <a:prstDash val="solid"/>
              <a:round/>
              <a:headEnd type="none" w="med" len="med"/>
              <a:tailEnd type="none" w="med" len="med"/>
            </a:ln>
            <a:effectLst/>
          </p:spPr>
        </p:cxnSp>
      </p:grpSp>
      <p:sp>
        <p:nvSpPr>
          <p:cNvPr id="25" name="テキスト ボックス 24"/>
          <p:cNvSpPr txBox="1"/>
          <p:nvPr/>
        </p:nvSpPr>
        <p:spPr>
          <a:xfrm>
            <a:off x="5580112" y="2924944"/>
            <a:ext cx="1108441" cy="523220"/>
          </a:xfrm>
          <a:prstGeom prst="rect">
            <a:avLst/>
          </a:prstGeom>
          <a:noFill/>
        </p:spPr>
        <p:txBody>
          <a:bodyPr wrap="square" rtlCol="0">
            <a:spAutoFit/>
          </a:bodyPr>
          <a:lstStyle/>
          <a:p>
            <a:pPr algn="ctr"/>
            <a:r>
              <a:rPr kumimoji="1" lang="ja-JP" altLang="en-US" sz="1400" b="1" dirty="0" smtClean="0"/>
              <a:t>ビーム径</a:t>
            </a:r>
            <a:r>
              <a:rPr lang="en-US" altLang="ja-JP" sz="1400" b="1" dirty="0"/>
              <a:t> </a:t>
            </a:r>
            <a:r>
              <a:rPr lang="en-US" altLang="ja-JP" sz="1400" b="1" dirty="0" smtClean="0"/>
              <a:t>10μm</a:t>
            </a:r>
            <a:endParaRPr kumimoji="1" lang="ja-JP" altLang="en-US" sz="1400" b="1" dirty="0"/>
          </a:p>
        </p:txBody>
      </p:sp>
    </p:spTree>
    <p:extLst>
      <p:ext uri="{BB962C8B-B14F-4D97-AF65-F5344CB8AC3E}">
        <p14:creationId xmlns:p14="http://schemas.microsoft.com/office/powerpoint/2010/main" val="259679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4" grpId="0" animBg="1"/>
      <p:bldP spid="15"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619672" y="1196752"/>
            <a:ext cx="5763143" cy="523220"/>
          </a:xfrm>
          <a:prstGeom prst="rect">
            <a:avLst/>
          </a:prstGeom>
          <a:solidFill>
            <a:schemeClr val="tx2"/>
          </a:solidFill>
          <a:ln>
            <a:solidFill>
              <a:schemeClr val="tx1"/>
            </a:solidFill>
          </a:ln>
        </p:spPr>
        <p:txBody>
          <a:bodyPr wrap="square" rtlCol="0">
            <a:spAutoFit/>
          </a:bodyPr>
          <a:lstStyle/>
          <a:p>
            <a:pPr algn="ctr"/>
            <a:r>
              <a:rPr lang="ja-JP" altLang="en-US" sz="2800" b="1" dirty="0" smtClean="0">
                <a:solidFill>
                  <a:schemeClr val="bg1"/>
                </a:solidFill>
              </a:rPr>
              <a:t>トランス・インピーダンスアンプ</a:t>
            </a:r>
            <a:endParaRPr kumimoji="1" lang="ja-JP" altLang="en-US" sz="2800" b="1" dirty="0">
              <a:solidFill>
                <a:schemeClr val="bg1"/>
              </a:solidFill>
            </a:endParaRPr>
          </a:p>
        </p:txBody>
      </p:sp>
      <p:grpSp>
        <p:nvGrpSpPr>
          <p:cNvPr id="3" name="グループ化 2"/>
          <p:cNvGrpSpPr/>
          <p:nvPr/>
        </p:nvGrpSpPr>
        <p:grpSpPr>
          <a:xfrm>
            <a:off x="1239941" y="2992470"/>
            <a:ext cx="6788443" cy="3820906"/>
            <a:chOff x="1182730" y="2996952"/>
            <a:chExt cx="6860452" cy="386143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730" y="2996952"/>
              <a:ext cx="6860452" cy="386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5877272"/>
              <a:ext cx="174298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786602"/>
            <a:ext cx="8752150" cy="1278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36512" y="404664"/>
            <a:ext cx="9143899" cy="646331"/>
          </a:xfrm>
          <a:prstGeom prst="rect">
            <a:avLst/>
          </a:prstGeom>
        </p:spPr>
        <p:txBody>
          <a:bodyPr wrap="square">
            <a:spAutoFit/>
          </a:bodyPr>
          <a:lstStyle/>
          <a:p>
            <a:pPr algn="ctr"/>
            <a:r>
              <a:rPr lang="en-US" altLang="ja-JP" sz="3600" dirty="0"/>
              <a:t>(b) </a:t>
            </a:r>
            <a:r>
              <a:rPr lang="en-US" altLang="ja-JP" sz="3600" dirty="0" smtClean="0"/>
              <a:t>PCA</a:t>
            </a:r>
            <a:r>
              <a:rPr lang="ja-JP" altLang="en-US" sz="3600" dirty="0" smtClean="0"/>
              <a:t>と高速アンプのモジュール化</a:t>
            </a:r>
            <a:endParaRPr lang="ja-JP" altLang="en-US" sz="3600" dirty="0"/>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2505075"/>
            <a:ext cx="4548187"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744" r="7511" b="47361"/>
          <a:stretch/>
        </p:blipFill>
        <p:spPr bwMode="auto">
          <a:xfrm>
            <a:off x="5663804" y="1505355"/>
            <a:ext cx="3339866" cy="538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763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 y="404664"/>
            <a:ext cx="9144000" cy="707886"/>
          </a:xfrm>
          <a:prstGeom prst="rect">
            <a:avLst/>
          </a:prstGeom>
          <a:noFill/>
        </p:spPr>
        <p:txBody>
          <a:bodyPr wrap="square" rtlCol="0">
            <a:spAutoFit/>
          </a:bodyPr>
          <a:lstStyle/>
          <a:p>
            <a:pPr algn="ctr"/>
            <a:r>
              <a:rPr lang="ja-JP" altLang="en-US" sz="4000" dirty="0" smtClean="0"/>
              <a:t>実験</a:t>
            </a:r>
            <a:r>
              <a:rPr lang="ja-JP" altLang="en-US" sz="4000" dirty="0"/>
              <a:t>結果</a:t>
            </a:r>
            <a:r>
              <a:rPr lang="ja-JP" altLang="en-US" sz="4000" dirty="0" smtClean="0"/>
              <a:t>：信号強度と</a:t>
            </a:r>
            <a:r>
              <a:rPr lang="en-US" altLang="ja-JP" sz="4000" dirty="0" smtClean="0"/>
              <a:t>SN</a:t>
            </a:r>
            <a:r>
              <a:rPr lang="ja-JP" altLang="en-US" sz="4000" dirty="0" smtClean="0"/>
              <a:t>比</a:t>
            </a:r>
            <a:endParaRPr lang="en-US" altLang="ja-JP" sz="4000" dirty="0"/>
          </a:p>
        </p:txBody>
      </p:sp>
      <p:grpSp>
        <p:nvGrpSpPr>
          <p:cNvPr id="3" name="グループ化 2"/>
          <p:cNvGrpSpPr/>
          <p:nvPr/>
        </p:nvGrpSpPr>
        <p:grpSpPr>
          <a:xfrm>
            <a:off x="4563531" y="1196752"/>
            <a:ext cx="4120680" cy="4576710"/>
            <a:chOff x="4563531" y="1268760"/>
            <a:chExt cx="4120680" cy="4576710"/>
          </a:xfrm>
        </p:grpSpPr>
        <p:pic>
          <p:nvPicPr>
            <p:cNvPr id="14" name="図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3531" y="1700809"/>
              <a:ext cx="4120680" cy="4144661"/>
            </a:xfrm>
            <a:prstGeom prst="rect">
              <a:avLst/>
            </a:prstGeom>
            <a:noFill/>
            <a:ln>
              <a:noFill/>
            </a:ln>
          </p:spPr>
        </p:pic>
        <p:sp>
          <p:nvSpPr>
            <p:cNvPr id="16" name="正方形/長方形 15"/>
            <p:cNvSpPr/>
            <p:nvPr/>
          </p:nvSpPr>
          <p:spPr>
            <a:xfrm>
              <a:off x="6300192" y="1268760"/>
              <a:ext cx="1042273" cy="523220"/>
            </a:xfrm>
            <a:prstGeom prst="rect">
              <a:avLst/>
            </a:prstGeom>
            <a:solidFill>
              <a:schemeClr val="tx1"/>
            </a:solidFill>
          </p:spPr>
          <p:txBody>
            <a:bodyPr wrap="none">
              <a:spAutoFit/>
            </a:bodyPr>
            <a:lstStyle/>
            <a:p>
              <a:r>
                <a:rPr lang="en-US" altLang="ja-JP" sz="2800" dirty="0" smtClean="0">
                  <a:solidFill>
                    <a:schemeClr val="bg1"/>
                  </a:solidFill>
                </a:rPr>
                <a:t>SN</a:t>
              </a:r>
              <a:r>
                <a:rPr lang="ja-JP" altLang="en-US" sz="2800" dirty="0" smtClean="0">
                  <a:solidFill>
                    <a:schemeClr val="bg1"/>
                  </a:solidFill>
                </a:rPr>
                <a:t>比</a:t>
              </a:r>
              <a:endParaRPr lang="en-US" altLang="ja-JP" sz="2800" dirty="0" smtClean="0">
                <a:solidFill>
                  <a:schemeClr val="bg1"/>
                </a:solidFill>
              </a:endParaRPr>
            </a:p>
          </p:txBody>
        </p:sp>
      </p:grpSp>
      <p:grpSp>
        <p:nvGrpSpPr>
          <p:cNvPr id="4" name="グループ化 3"/>
          <p:cNvGrpSpPr/>
          <p:nvPr/>
        </p:nvGrpSpPr>
        <p:grpSpPr>
          <a:xfrm>
            <a:off x="235361" y="1162014"/>
            <a:ext cx="4120615" cy="4571242"/>
            <a:chOff x="235361" y="1162014"/>
            <a:chExt cx="4120615" cy="4571242"/>
          </a:xfrm>
        </p:grpSpPr>
        <p:grpSp>
          <p:nvGrpSpPr>
            <p:cNvPr id="2" name="グループ化 1"/>
            <p:cNvGrpSpPr/>
            <p:nvPr/>
          </p:nvGrpSpPr>
          <p:grpSpPr>
            <a:xfrm>
              <a:off x="235361" y="1162014"/>
              <a:ext cx="4120615" cy="4571242"/>
              <a:chOff x="317989" y="1268760"/>
              <a:chExt cx="4120615" cy="4571242"/>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89" y="1700808"/>
                <a:ext cx="4120615" cy="413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1763688" y="1268760"/>
                <a:ext cx="1620957" cy="523220"/>
              </a:xfrm>
              <a:prstGeom prst="rect">
                <a:avLst/>
              </a:prstGeom>
              <a:solidFill>
                <a:schemeClr val="tx1"/>
              </a:solidFill>
            </p:spPr>
            <p:txBody>
              <a:bodyPr wrap="none">
                <a:spAutoFit/>
              </a:bodyPr>
              <a:lstStyle/>
              <a:p>
                <a:r>
                  <a:rPr lang="ja-JP" altLang="en-US" sz="2800" dirty="0" smtClean="0">
                    <a:solidFill>
                      <a:schemeClr val="bg1"/>
                    </a:solidFill>
                  </a:rPr>
                  <a:t>信号強度</a:t>
                </a:r>
                <a:endParaRPr lang="en-US" altLang="ja-JP" sz="2800" dirty="0" smtClean="0">
                  <a:solidFill>
                    <a:schemeClr val="bg1"/>
                  </a:solidFill>
                </a:endParaRPr>
              </a:p>
            </p:txBody>
          </p:sp>
        </p:grpSp>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61" y="3756209"/>
              <a:ext cx="2525819" cy="1040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テキスト ボックス 16"/>
          <p:cNvSpPr txBox="1"/>
          <p:nvPr/>
        </p:nvSpPr>
        <p:spPr>
          <a:xfrm>
            <a:off x="899592" y="5832516"/>
            <a:ext cx="7460678" cy="954107"/>
          </a:xfrm>
          <a:prstGeom prst="rect">
            <a:avLst/>
          </a:prstGeom>
          <a:solidFill>
            <a:srgbClr val="FFFF29"/>
          </a:solidFill>
          <a:ln w="12700">
            <a:solidFill>
              <a:srgbClr val="FFFF29"/>
            </a:solidFill>
          </a:ln>
        </p:spPr>
        <p:txBody>
          <a:bodyPr wrap="square" rtlCol="0">
            <a:spAutoFit/>
          </a:bodyPr>
          <a:lstStyle/>
          <a:p>
            <a:pPr algn="ctr"/>
            <a:r>
              <a:rPr lang="ja-JP" altLang="en-US" sz="2800" b="1" dirty="0" smtClean="0">
                <a:solidFill>
                  <a:srgbClr val="FF0000"/>
                </a:solidFill>
              </a:rPr>
              <a:t>市販品</a:t>
            </a:r>
            <a:r>
              <a:rPr lang="en-US" altLang="ja-JP" sz="2800" b="1" dirty="0" smtClean="0">
                <a:solidFill>
                  <a:srgbClr val="FF0000"/>
                </a:solidFill>
              </a:rPr>
              <a:t>(</a:t>
            </a:r>
            <a:r>
              <a:rPr lang="ja-JP" altLang="en-US" sz="2800" b="1" dirty="0" smtClean="0">
                <a:solidFill>
                  <a:srgbClr val="FF0000"/>
                </a:solidFill>
              </a:rPr>
              <a:t>帯域</a:t>
            </a:r>
            <a:r>
              <a:rPr lang="en-US" altLang="ja-JP" sz="2800" b="1" dirty="0" smtClean="0">
                <a:solidFill>
                  <a:srgbClr val="FF0000"/>
                </a:solidFill>
              </a:rPr>
              <a:t>100MHz,</a:t>
            </a:r>
            <a:r>
              <a:rPr lang="ja-JP" altLang="en-US" sz="2800" b="1" dirty="0" smtClean="0">
                <a:solidFill>
                  <a:srgbClr val="FF0000"/>
                </a:solidFill>
              </a:rPr>
              <a:t>ゲイン</a:t>
            </a:r>
            <a:r>
              <a:rPr lang="en-US" altLang="ja-JP" sz="2800" b="1" dirty="0" smtClean="0">
                <a:solidFill>
                  <a:srgbClr val="FF0000"/>
                </a:solidFill>
              </a:rPr>
              <a:t>50kΩ)</a:t>
            </a:r>
            <a:r>
              <a:rPr lang="ja-JP" altLang="en-US" sz="2800" b="1" dirty="0" smtClean="0">
                <a:solidFill>
                  <a:srgbClr val="FF0000"/>
                </a:solidFill>
              </a:rPr>
              <a:t>に比べ</a:t>
            </a:r>
            <a:endParaRPr lang="en-US" altLang="ja-JP" sz="2800" b="1" dirty="0" smtClean="0">
              <a:solidFill>
                <a:srgbClr val="FF0000"/>
              </a:solidFill>
            </a:endParaRPr>
          </a:p>
          <a:p>
            <a:pPr algn="ctr"/>
            <a:r>
              <a:rPr lang="en-US" altLang="ja-JP" sz="2800" b="1" dirty="0" smtClean="0">
                <a:solidFill>
                  <a:srgbClr val="FF0000"/>
                </a:solidFill>
              </a:rPr>
              <a:t>5~15dB</a:t>
            </a:r>
            <a:r>
              <a:rPr lang="ja-JP" altLang="en-US" sz="2800" b="1" dirty="0" smtClean="0">
                <a:solidFill>
                  <a:srgbClr val="FF0000"/>
                </a:solidFill>
              </a:rPr>
              <a:t>検出感度を向上</a:t>
            </a:r>
            <a:endParaRPr lang="en-US" altLang="ja-JP" sz="2800" b="1" dirty="0" smtClean="0">
              <a:solidFill>
                <a:srgbClr val="FF0000"/>
              </a:solidFill>
            </a:endParaRPr>
          </a:p>
        </p:txBody>
      </p:sp>
    </p:spTree>
    <p:extLst>
      <p:ext uri="{BB962C8B-B14F-4D97-AF65-F5344CB8AC3E}">
        <p14:creationId xmlns:p14="http://schemas.microsoft.com/office/powerpoint/2010/main" val="2711003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0" y="501824"/>
            <a:ext cx="9144000" cy="1054968"/>
          </a:xfrm>
          <a:ln>
            <a:noFill/>
            <a:miter lim="800000"/>
            <a:headEnd/>
            <a:tailEnd/>
          </a:ln>
        </p:spPr>
        <p:txBody>
          <a:bodyPr>
            <a:normAutofit fontScale="90000"/>
          </a:bodyPr>
          <a:lstStyle/>
          <a:p>
            <a:r>
              <a:rPr lang="ja-JP" altLang="en-US" sz="3600" b="1" dirty="0"/>
              <a:t>光伝導ミキシング法を用いた</a:t>
            </a:r>
            <a:r>
              <a:rPr lang="en-US" altLang="ja-JP" sz="3600" b="1" dirty="0"/>
              <a:t/>
            </a:r>
            <a:br>
              <a:rPr lang="en-US" altLang="ja-JP" sz="3600" b="1" dirty="0"/>
            </a:br>
            <a:r>
              <a:rPr lang="en-US" altLang="ja-JP" sz="3600" b="1" dirty="0"/>
              <a:t>THz</a:t>
            </a:r>
            <a:r>
              <a:rPr lang="ja-JP" altLang="en-US" sz="3600" b="1" dirty="0"/>
              <a:t>コム参照型スペクトラム・</a:t>
            </a:r>
            <a:r>
              <a:rPr lang="ja-JP" altLang="en-US" sz="3600" b="1" dirty="0" smtClean="0"/>
              <a:t>アナライザー</a:t>
            </a:r>
            <a:endParaRPr lang="en-US" altLang="ja-JP" sz="3600" dirty="0" smtClean="0">
              <a:solidFill>
                <a:schemeClr val="tx1"/>
              </a:solidFill>
              <a:latin typeface="Arial" charset="0"/>
              <a:ea typeface="ＭＳ ゴシック" pitchFamily="1" charset="-128"/>
            </a:endParaRPr>
          </a:p>
        </p:txBody>
      </p:sp>
      <p:grpSp>
        <p:nvGrpSpPr>
          <p:cNvPr id="2" name="Group 4"/>
          <p:cNvGrpSpPr>
            <a:grpSpLocks/>
          </p:cNvGrpSpPr>
          <p:nvPr/>
        </p:nvGrpSpPr>
        <p:grpSpPr bwMode="auto">
          <a:xfrm>
            <a:off x="1620217" y="4975127"/>
            <a:ext cx="6400800" cy="1046161"/>
            <a:chOff x="1160" y="3601"/>
            <a:chExt cx="4032" cy="659"/>
          </a:xfrm>
        </p:grpSpPr>
        <p:sp>
          <p:nvSpPr>
            <p:cNvPr id="7185" name="AutoShape 5"/>
            <p:cNvSpPr>
              <a:spLocks noChangeArrowheads="1"/>
            </p:cNvSpPr>
            <p:nvPr/>
          </p:nvSpPr>
          <p:spPr bwMode="auto">
            <a:xfrm>
              <a:off x="1160" y="3602"/>
              <a:ext cx="4032" cy="658"/>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sp>
          <p:nvSpPr>
            <p:cNvPr id="7186" name="Rectangle 6"/>
            <p:cNvSpPr>
              <a:spLocks noChangeArrowheads="1"/>
            </p:cNvSpPr>
            <p:nvPr/>
          </p:nvSpPr>
          <p:spPr bwMode="auto">
            <a:xfrm>
              <a:off x="1241" y="3684"/>
              <a:ext cx="186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4000" dirty="0" err="1" smtClean="0">
                  <a:latin typeface="Arial" charset="0"/>
                </a:rPr>
                <a:t>f</a:t>
              </a:r>
              <a:r>
                <a:rPr lang="en-US" altLang="ja-JP" sz="4000" baseline="-25000" dirty="0" err="1" smtClean="0">
                  <a:latin typeface="Arial" charset="0"/>
                </a:rPr>
                <a:t>THz</a:t>
              </a:r>
              <a:r>
                <a:rPr lang="en-US" altLang="ja-JP" sz="4000" dirty="0" smtClean="0">
                  <a:latin typeface="Arial" charset="0"/>
                </a:rPr>
                <a:t>=mf </a:t>
              </a:r>
              <a:r>
                <a:rPr lang="en-US" altLang="ja-JP" sz="4000" dirty="0">
                  <a:latin typeface="Arial" charset="0"/>
                </a:rPr>
                <a:t>± </a:t>
              </a:r>
              <a:r>
                <a:rPr lang="en-US" altLang="ja-JP" sz="4000" dirty="0" err="1">
                  <a:latin typeface="Arial" charset="0"/>
                </a:rPr>
                <a:t>f</a:t>
              </a:r>
              <a:r>
                <a:rPr lang="en-US" altLang="ja-JP" sz="4000" baseline="-25000" dirty="0" err="1">
                  <a:latin typeface="Arial" charset="0"/>
                </a:rPr>
                <a:t>b</a:t>
              </a:r>
              <a:endParaRPr lang="en-US" altLang="ja-JP" sz="4000" dirty="0">
                <a:latin typeface="Arial" charset="0"/>
              </a:endParaRPr>
            </a:p>
          </p:txBody>
        </p:sp>
        <p:sp>
          <p:nvSpPr>
            <p:cNvPr id="7187" name="Rectangle 7"/>
            <p:cNvSpPr>
              <a:spLocks noChangeArrowheads="1"/>
            </p:cNvSpPr>
            <p:nvPr/>
          </p:nvSpPr>
          <p:spPr bwMode="auto">
            <a:xfrm>
              <a:off x="3233" y="3601"/>
              <a:ext cx="185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85000"/>
                </a:lnSpc>
              </a:pPr>
              <a:r>
                <a:rPr lang="en-US" altLang="ja-JP" sz="2400" b="1" dirty="0">
                  <a:latin typeface="Arial" charset="0"/>
                </a:rPr>
                <a:t>m: </a:t>
              </a:r>
              <a:r>
                <a:rPr lang="ja-JP" altLang="en-US" sz="2400" b="1" dirty="0" smtClean="0">
                  <a:latin typeface="Arial" charset="0"/>
                </a:rPr>
                <a:t>コムの次数</a:t>
              </a:r>
              <a:endParaRPr lang="en-US" altLang="ja-JP" sz="2400" b="1" dirty="0">
                <a:latin typeface="Arial" charset="0"/>
              </a:endParaRPr>
            </a:p>
            <a:p>
              <a:pPr algn="l">
                <a:lnSpc>
                  <a:spcPct val="85000"/>
                </a:lnSpc>
              </a:pPr>
              <a:r>
                <a:rPr lang="en-US" altLang="ja-JP" sz="2400" b="1" dirty="0">
                  <a:latin typeface="Arial" charset="0"/>
                </a:rPr>
                <a:t>f: </a:t>
              </a:r>
              <a:r>
                <a:rPr lang="ja-JP" altLang="en-US" sz="2400" b="1" dirty="0" smtClean="0">
                  <a:latin typeface="Arial" charset="0"/>
                </a:rPr>
                <a:t>モード同期周波数</a:t>
              </a:r>
              <a:endParaRPr lang="en-US" altLang="ja-JP" sz="2400" b="1" dirty="0" smtClean="0">
                <a:latin typeface="Arial" charset="0"/>
              </a:endParaRPr>
            </a:p>
            <a:p>
              <a:pPr algn="l">
                <a:lnSpc>
                  <a:spcPct val="85000"/>
                </a:lnSpc>
              </a:pPr>
              <a:r>
                <a:rPr lang="en-US" altLang="ja-JP" sz="2400" b="1" dirty="0" err="1" smtClean="0">
                  <a:latin typeface="Arial" charset="0"/>
                </a:rPr>
                <a:t>f</a:t>
              </a:r>
              <a:r>
                <a:rPr lang="en-US" altLang="ja-JP" sz="2400" b="1" baseline="-25000" dirty="0" err="1" smtClean="0">
                  <a:latin typeface="Arial" charset="0"/>
                </a:rPr>
                <a:t>b</a:t>
              </a:r>
              <a:r>
                <a:rPr lang="en-US" altLang="ja-JP" sz="2400" b="1" dirty="0">
                  <a:latin typeface="Arial" charset="0"/>
                </a:rPr>
                <a:t>: </a:t>
              </a:r>
              <a:r>
                <a:rPr lang="ja-JP" altLang="en-US" sz="2400" b="1" dirty="0" smtClean="0">
                  <a:latin typeface="Arial" charset="0"/>
                </a:rPr>
                <a:t>ビート周波数</a:t>
              </a:r>
              <a:endParaRPr lang="en-US" altLang="ja-JP" sz="2400" b="1" dirty="0">
                <a:latin typeface="Arial" charset="0"/>
              </a:endParaRPr>
            </a:p>
          </p:txBody>
        </p:sp>
      </p:grpSp>
      <p:sp>
        <p:nvSpPr>
          <p:cNvPr id="7174" name="Text Box 9"/>
          <p:cNvSpPr txBox="1">
            <a:spLocks noChangeArrowheads="1"/>
          </p:cNvSpPr>
          <p:nvPr/>
        </p:nvSpPr>
        <p:spPr bwMode="auto">
          <a:xfrm>
            <a:off x="247650" y="6188075"/>
            <a:ext cx="889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S. Yokoyama </a:t>
            </a:r>
            <a:r>
              <a:rPr lang="en-US" altLang="ja-JP" sz="1800" i="1" dirty="0">
                <a:solidFill>
                  <a:srgbClr val="800080"/>
                </a:solidFill>
                <a:latin typeface="Arial" charset="0"/>
              </a:rPr>
              <a:t>et 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16</a:t>
            </a:r>
            <a:r>
              <a:rPr lang="en-US" altLang="ja-JP" sz="1800" i="1" dirty="0">
                <a:solidFill>
                  <a:srgbClr val="800080"/>
                </a:solidFill>
                <a:latin typeface="Arial" charset="0"/>
              </a:rPr>
              <a:t>, </a:t>
            </a:r>
            <a:r>
              <a:rPr lang="en-US" altLang="ja-JP" sz="1800" i="1" dirty="0" smtClean="0">
                <a:solidFill>
                  <a:srgbClr val="800080"/>
                </a:solidFill>
                <a:latin typeface="Arial" charset="0"/>
              </a:rPr>
              <a:t>13052</a:t>
            </a:r>
            <a:r>
              <a:rPr lang="en-US" altLang="ja-JP" sz="1800" i="1" dirty="0">
                <a:solidFill>
                  <a:srgbClr val="800080"/>
                </a:solidFill>
                <a:latin typeface="Arial" charset="0"/>
              </a:rPr>
              <a:t>-13061 (2008)</a:t>
            </a:r>
            <a:r>
              <a:rPr lang="en-US" altLang="ja-JP" sz="1800" i="1" dirty="0" smtClean="0">
                <a:solidFill>
                  <a:srgbClr val="800080"/>
                </a:solidFill>
                <a:latin typeface="Arial" charset="0"/>
              </a:rPr>
              <a:t>.</a:t>
            </a:r>
          </a:p>
          <a:p>
            <a:pPr eaLnBrk="1" hangingPunct="1"/>
            <a:r>
              <a:rPr lang="en-US" altLang="ja-JP" sz="1800" i="1" dirty="0">
                <a:solidFill>
                  <a:srgbClr val="800080"/>
                </a:solidFill>
                <a:latin typeface="Arial" charset="0"/>
              </a:rPr>
              <a:t>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grpSp>
        <p:nvGrpSpPr>
          <p:cNvPr id="4" name="グループ化 3"/>
          <p:cNvGrpSpPr/>
          <p:nvPr/>
        </p:nvGrpSpPr>
        <p:grpSpPr>
          <a:xfrm>
            <a:off x="304800" y="1834877"/>
            <a:ext cx="8637588" cy="2962275"/>
            <a:chOff x="304800" y="1419225"/>
            <a:chExt cx="8637588" cy="2962275"/>
          </a:xfrm>
        </p:grpSpPr>
        <p:pic>
          <p:nvPicPr>
            <p:cNvPr id="7170" name="Picture 21" descr="princi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19225"/>
              <a:ext cx="863758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652972" y="1583214"/>
              <a:ext cx="470756" cy="261610"/>
            </a:xfrm>
            <a:prstGeom prst="rect">
              <a:avLst/>
            </a:prstGeom>
            <a:solidFill>
              <a:schemeClr val="bg1"/>
            </a:solidFill>
          </p:spPr>
          <p:txBody>
            <a:bodyPr wrap="square" rtlCol="0">
              <a:spAutoFit/>
            </a:bodyPr>
            <a:lstStyle/>
            <a:p>
              <a:r>
                <a:rPr kumimoji="1" lang="en-US" altLang="ja-JP" sz="1100" dirty="0" err="1" smtClean="0">
                  <a:solidFill>
                    <a:srgbClr val="008000"/>
                  </a:solidFill>
                </a:rPr>
                <a:t>f</a:t>
              </a:r>
              <a:r>
                <a:rPr kumimoji="1" lang="en-US" altLang="ja-JP" sz="1100" baseline="-25000" dirty="0" err="1" smtClean="0">
                  <a:solidFill>
                    <a:srgbClr val="008000"/>
                  </a:solidFill>
                </a:rPr>
                <a:t>THz</a:t>
              </a:r>
              <a:endParaRPr kumimoji="1" lang="ja-JP" altLang="en-US" sz="1100" dirty="0">
                <a:solidFill>
                  <a:srgbClr val="008000"/>
                </a:solidFill>
              </a:endParaRPr>
            </a:p>
          </p:txBody>
        </p:sp>
        <p:sp>
          <p:nvSpPr>
            <p:cNvPr id="11" name="テキスト ボックス 10"/>
            <p:cNvSpPr txBox="1"/>
            <p:nvPr/>
          </p:nvSpPr>
          <p:spPr>
            <a:xfrm>
              <a:off x="788876" y="1628800"/>
              <a:ext cx="470756" cy="261610"/>
            </a:xfrm>
            <a:prstGeom prst="rect">
              <a:avLst/>
            </a:prstGeom>
            <a:solidFill>
              <a:schemeClr val="bg1"/>
            </a:solidFill>
          </p:spPr>
          <p:txBody>
            <a:bodyPr wrap="square" rtlCol="0">
              <a:spAutoFit/>
            </a:bodyPr>
            <a:lstStyle/>
            <a:p>
              <a:endParaRPr kumimoji="1" lang="ja-JP" altLang="en-US" sz="1100" dirty="0">
                <a:solidFill>
                  <a:srgbClr val="008000"/>
                </a:solidFill>
              </a:endParaRPr>
            </a:p>
          </p:txBody>
        </p:sp>
        <p:sp>
          <p:nvSpPr>
            <p:cNvPr id="12" name="テキスト ボックス 11"/>
            <p:cNvSpPr txBox="1"/>
            <p:nvPr/>
          </p:nvSpPr>
          <p:spPr>
            <a:xfrm>
              <a:off x="7156039" y="2906854"/>
              <a:ext cx="1107746" cy="338554"/>
            </a:xfrm>
            <a:prstGeom prst="rect">
              <a:avLst/>
            </a:prstGeom>
            <a:solidFill>
              <a:srgbClr val="009900"/>
            </a:solidFill>
          </p:spPr>
          <p:txBody>
            <a:bodyPr wrap="square" rtlCol="0">
              <a:spAutoFit/>
            </a:bodyPr>
            <a:lstStyle/>
            <a:p>
              <a:pPr algn="ctr"/>
              <a:r>
                <a:rPr kumimoji="1" lang="en-US" altLang="ja-JP" sz="1600" dirty="0" err="1" smtClean="0">
                  <a:solidFill>
                    <a:schemeClr val="bg1"/>
                  </a:solidFill>
                </a:rPr>
                <a:t>f</a:t>
              </a:r>
              <a:r>
                <a:rPr kumimoji="1" lang="en-US" altLang="ja-JP" sz="1600" baseline="-25000" dirty="0" err="1" smtClean="0">
                  <a:solidFill>
                    <a:schemeClr val="bg1"/>
                  </a:solidFill>
                </a:rPr>
                <a:t>THz</a:t>
              </a:r>
              <a:r>
                <a:rPr kumimoji="1" lang="en-US" altLang="ja-JP" sz="1600" dirty="0" smtClean="0">
                  <a:solidFill>
                    <a:schemeClr val="bg1"/>
                  </a:solidFill>
                </a:rPr>
                <a:t>=</a:t>
              </a:r>
              <a:r>
                <a:rPr kumimoji="1" lang="en-US" altLang="ja-JP" sz="1600" dirty="0" err="1" smtClean="0">
                  <a:solidFill>
                    <a:schemeClr val="bg1"/>
                  </a:solidFill>
                </a:rPr>
                <a:t>mf+f</a:t>
              </a:r>
              <a:r>
                <a:rPr kumimoji="1" lang="en-US" altLang="ja-JP" sz="1600" baseline="-25000" dirty="0" err="1" smtClean="0">
                  <a:solidFill>
                    <a:schemeClr val="bg1"/>
                  </a:solidFill>
                </a:rPr>
                <a:t>b</a:t>
              </a:r>
              <a:endParaRPr kumimoji="1" lang="ja-JP" altLang="en-US" sz="1600" dirty="0">
                <a:solidFill>
                  <a:schemeClr val="bg1"/>
                </a:solidFill>
              </a:endParaRPr>
            </a:p>
          </p:txBody>
        </p:sp>
      </p:grpSp>
      <p:sp>
        <p:nvSpPr>
          <p:cNvPr id="7172" name="Rectangle 3"/>
          <p:cNvSpPr>
            <a:spLocks noChangeArrowheads="1"/>
          </p:cNvSpPr>
          <p:nvPr/>
        </p:nvSpPr>
        <p:spPr bwMode="auto">
          <a:xfrm>
            <a:off x="6011863" y="1603648"/>
            <a:ext cx="1979612"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400" dirty="0">
                <a:solidFill>
                  <a:schemeClr val="bg1"/>
                </a:solidFill>
                <a:latin typeface="Arial" charset="0"/>
              </a:rPr>
              <a:t>Freq. domain</a:t>
            </a:r>
          </a:p>
        </p:txBody>
      </p:sp>
      <p:sp>
        <p:nvSpPr>
          <p:cNvPr id="5" name="円/楕円 4"/>
          <p:cNvSpPr/>
          <p:nvPr/>
        </p:nvSpPr>
        <p:spPr bwMode="auto">
          <a:xfrm>
            <a:off x="2726159" y="5206144"/>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
        <p:nvSpPr>
          <p:cNvPr id="15" name="円/楕円 14"/>
          <p:cNvSpPr/>
          <p:nvPr/>
        </p:nvSpPr>
        <p:spPr bwMode="auto">
          <a:xfrm>
            <a:off x="3553317" y="5199000"/>
            <a:ext cx="648072" cy="585713"/>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rgbClr val="FF0000"/>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1613385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 y="404664"/>
            <a:ext cx="9144000" cy="1323439"/>
          </a:xfrm>
          <a:prstGeom prst="rect">
            <a:avLst/>
          </a:prstGeom>
          <a:noFill/>
        </p:spPr>
        <p:txBody>
          <a:bodyPr wrap="square" rtlCol="0">
            <a:spAutoFit/>
          </a:bodyPr>
          <a:lstStyle/>
          <a:p>
            <a:pPr algn="ctr"/>
            <a:r>
              <a:rPr lang="ja-JP" altLang="en-US" sz="4000" dirty="0" smtClean="0"/>
              <a:t>実験</a:t>
            </a:r>
            <a:r>
              <a:rPr lang="ja-JP" altLang="en-US" sz="4000" dirty="0"/>
              <a:t>結果</a:t>
            </a:r>
            <a:r>
              <a:rPr lang="ja-JP" altLang="en-US" sz="4000" dirty="0" smtClean="0"/>
              <a:t>：ビート信号スペクトル</a:t>
            </a:r>
            <a:endParaRPr lang="en-US" altLang="ja-JP" sz="4000" dirty="0" smtClean="0"/>
          </a:p>
          <a:p>
            <a:pPr algn="ctr"/>
            <a:r>
              <a:rPr lang="en-US" altLang="ja-JP" sz="4000" dirty="0" smtClean="0"/>
              <a:t>(</a:t>
            </a:r>
            <a:r>
              <a:rPr lang="ja-JP" altLang="en-US" sz="4000" dirty="0" smtClean="0"/>
              <a:t>ビート周波数</a:t>
            </a:r>
            <a:r>
              <a:rPr lang="en-US" altLang="ja-JP" sz="4000" dirty="0" smtClean="0"/>
              <a:t>90MHz)</a:t>
            </a:r>
            <a:endParaRPr lang="en-US" altLang="ja-JP" sz="4000" dirty="0"/>
          </a:p>
        </p:txBody>
      </p:sp>
      <p:sp>
        <p:nvSpPr>
          <p:cNvPr id="10" name="テキスト ボックス 9"/>
          <p:cNvSpPr txBox="1"/>
          <p:nvPr/>
        </p:nvSpPr>
        <p:spPr>
          <a:xfrm>
            <a:off x="226274" y="1876762"/>
            <a:ext cx="4312990" cy="400110"/>
          </a:xfrm>
          <a:prstGeom prst="rect">
            <a:avLst/>
          </a:prstGeom>
          <a:solidFill>
            <a:srgbClr val="002060"/>
          </a:solidFill>
        </p:spPr>
        <p:txBody>
          <a:bodyPr wrap="square" rtlCol="0">
            <a:spAutoFit/>
          </a:bodyPr>
          <a:lstStyle/>
          <a:p>
            <a:pPr algn="ctr"/>
            <a:r>
              <a:rPr lang="en-US" altLang="ja-JP" sz="2000" b="1" dirty="0" smtClean="0">
                <a:solidFill>
                  <a:srgbClr val="FFFF00"/>
                </a:solidFill>
              </a:rPr>
              <a:t>PCA + </a:t>
            </a:r>
            <a:r>
              <a:rPr lang="ja-JP" altLang="en-US" sz="2000" b="1" dirty="0" smtClean="0">
                <a:solidFill>
                  <a:srgbClr val="FFFF00"/>
                </a:solidFill>
              </a:rPr>
              <a:t>市販カレント・プリアンプ</a:t>
            </a:r>
            <a:endParaRPr lang="en-US" altLang="ja-JP" sz="2000" b="1" dirty="0" smtClean="0">
              <a:solidFill>
                <a:srgbClr val="FFFF00"/>
              </a:solidFill>
            </a:endParaRPr>
          </a:p>
        </p:txBody>
      </p:sp>
      <p:sp>
        <p:nvSpPr>
          <p:cNvPr id="11" name="テキスト ボックス 10"/>
          <p:cNvSpPr txBox="1"/>
          <p:nvPr/>
        </p:nvSpPr>
        <p:spPr>
          <a:xfrm>
            <a:off x="4860032" y="1876762"/>
            <a:ext cx="4032448" cy="400110"/>
          </a:xfrm>
          <a:prstGeom prst="rect">
            <a:avLst/>
          </a:prstGeom>
          <a:solidFill>
            <a:srgbClr val="002060"/>
          </a:solidFill>
        </p:spPr>
        <p:txBody>
          <a:bodyPr wrap="square" rtlCol="0">
            <a:spAutoFit/>
          </a:bodyPr>
          <a:lstStyle/>
          <a:p>
            <a:pPr algn="ctr"/>
            <a:r>
              <a:rPr lang="en-US" altLang="ja-JP" sz="2000" b="1" dirty="0" smtClean="0">
                <a:solidFill>
                  <a:srgbClr val="FFFF00"/>
                </a:solidFill>
              </a:rPr>
              <a:t>PCA</a:t>
            </a:r>
            <a:r>
              <a:rPr lang="ja-JP" altLang="en-US" sz="2000" b="1" dirty="0" smtClean="0">
                <a:solidFill>
                  <a:srgbClr val="FFFF00"/>
                </a:solidFill>
              </a:rPr>
              <a:t>・アンプ複合モジュール</a:t>
            </a:r>
            <a:endParaRPr lang="en-US" altLang="ja-JP" sz="2000" b="1" dirty="0" smtClean="0">
              <a:solidFill>
                <a:srgbClr val="FFFF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2" y="2328953"/>
            <a:ext cx="4486154" cy="446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47" y="2346301"/>
            <a:ext cx="4486154" cy="44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29931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467544" y="33594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beat2</a:t>
            </a:r>
            <a:endParaRPr kumimoji="1" lang="ja-JP" altLang="en-US" sz="3200" b="1" dirty="0">
              <a:solidFill>
                <a:schemeClr val="bg1"/>
              </a:solidFill>
            </a:endParaRPr>
          </a:p>
        </p:txBody>
      </p:sp>
      <p:sp>
        <p:nvSpPr>
          <p:cNvPr id="12" name="テキスト ボックス 11"/>
          <p:cNvSpPr txBox="1"/>
          <p:nvPr/>
        </p:nvSpPr>
        <p:spPr>
          <a:xfrm>
            <a:off x="467544" y="1559220"/>
            <a:ext cx="1051322" cy="573636"/>
          </a:xfrm>
          <a:prstGeom prst="rect">
            <a:avLst/>
          </a:prstGeom>
          <a:solidFill>
            <a:schemeClr val="tx1"/>
          </a:solidFill>
        </p:spPr>
        <p:txBody>
          <a:bodyPr wrap="square" rtlCol="0">
            <a:spAutoFit/>
          </a:bodyPr>
          <a:lstStyle/>
          <a:p>
            <a:pPr algn="ctr"/>
            <a:r>
              <a:rPr kumimoji="1" lang="en-US" altLang="ja-JP" sz="3200" b="1" dirty="0" smtClean="0">
                <a:solidFill>
                  <a:schemeClr val="bg1"/>
                </a:solidFill>
              </a:rPr>
              <a:t>f</a:t>
            </a:r>
            <a:r>
              <a:rPr lang="en-US" altLang="ja-JP" sz="3200" b="1" baseline="-25000" dirty="0" smtClean="0">
                <a:solidFill>
                  <a:schemeClr val="bg1"/>
                </a:solidFill>
              </a:rPr>
              <a:t>beat1</a:t>
            </a:r>
            <a:endParaRPr kumimoji="1" lang="ja-JP" altLang="en-US" sz="3200" b="1" dirty="0">
              <a:solidFill>
                <a:schemeClr val="bg1"/>
              </a:solidFill>
            </a:endParaRPr>
          </a:p>
        </p:txBody>
      </p:sp>
      <p:grpSp>
        <p:nvGrpSpPr>
          <p:cNvPr id="4" name="グループ化 3"/>
          <p:cNvGrpSpPr/>
          <p:nvPr/>
        </p:nvGrpSpPr>
        <p:grpSpPr>
          <a:xfrm>
            <a:off x="395536" y="4725144"/>
            <a:ext cx="7920880" cy="2230020"/>
            <a:chOff x="611560" y="4729952"/>
            <a:chExt cx="7920880" cy="2230020"/>
          </a:xfrm>
        </p:grpSpPr>
        <p:sp>
          <p:nvSpPr>
            <p:cNvPr id="5" name="テキスト ボックス 4"/>
            <p:cNvSpPr txBox="1"/>
            <p:nvPr/>
          </p:nvSpPr>
          <p:spPr>
            <a:xfrm>
              <a:off x="611560" y="5436513"/>
              <a:ext cx="864096" cy="584775"/>
            </a:xfrm>
            <a:prstGeom prst="rect">
              <a:avLst/>
            </a:prstGeom>
            <a:solidFill>
              <a:schemeClr val="tx1"/>
            </a:solidFill>
          </p:spPr>
          <p:txBody>
            <a:bodyPr wrap="square" rtlCol="0">
              <a:spAutoFit/>
            </a:bodyPr>
            <a:lstStyle/>
            <a:p>
              <a:pPr algn="ctr"/>
              <a:r>
                <a:rPr kumimoji="1" lang="en-US" altLang="ja-JP" sz="3200" b="1" dirty="0" err="1" smtClean="0">
                  <a:solidFill>
                    <a:schemeClr val="bg1"/>
                  </a:solidFill>
                </a:rPr>
                <a:t>f</a:t>
              </a:r>
              <a:r>
                <a:rPr kumimoji="1" lang="en-US" altLang="ja-JP" sz="3200" b="1" baseline="-25000" dirty="0" err="1" smtClean="0">
                  <a:solidFill>
                    <a:schemeClr val="bg1"/>
                  </a:solidFill>
                </a:rPr>
                <a:t>THz</a:t>
              </a:r>
              <a:endParaRPr kumimoji="1" lang="ja-JP" altLang="en-US" sz="3200" b="1" dirty="0">
                <a:solidFill>
                  <a:schemeClr val="bg1"/>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729952"/>
              <a:ext cx="6984776" cy="2230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タイトル 1"/>
          <p:cNvSpPr>
            <a:spLocks noGrp="1"/>
          </p:cNvSpPr>
          <p:nvPr>
            <p:ph type="title"/>
          </p:nvPr>
        </p:nvSpPr>
        <p:spPr>
          <a:xfrm>
            <a:off x="179512" y="465584"/>
            <a:ext cx="8856984" cy="659160"/>
          </a:xfrm>
        </p:spPr>
        <p:txBody>
          <a:bodyPr>
            <a:noAutofit/>
          </a:bodyPr>
          <a:lstStyle/>
          <a:p>
            <a:r>
              <a:rPr kumimoji="1" lang="ja-JP" altLang="en-US" sz="4000" dirty="0" smtClean="0"/>
              <a:t>ビート周波数と</a:t>
            </a:r>
            <a:r>
              <a:rPr kumimoji="1" lang="en-US" altLang="ja-JP" sz="4000" dirty="0" smtClean="0"/>
              <a:t>CW-THz</a:t>
            </a:r>
            <a:r>
              <a:rPr lang="ja-JP" altLang="en-US" sz="4000" dirty="0"/>
              <a:t>波</a:t>
            </a:r>
            <a:r>
              <a:rPr kumimoji="1" lang="ja-JP" altLang="en-US" sz="4000" dirty="0" smtClean="0"/>
              <a:t>の測定結果</a:t>
            </a:r>
            <a:endParaRPr kumimoji="1" lang="ja-JP" altLang="en-US" sz="4000" dirty="0"/>
          </a:p>
        </p:txBody>
      </p:sp>
      <p:cxnSp>
        <p:nvCxnSpPr>
          <p:cNvPr id="7" name="直線コネクタ 6"/>
          <p:cNvCxnSpPr/>
          <p:nvPr/>
        </p:nvCxnSpPr>
        <p:spPr bwMode="auto">
          <a:xfrm>
            <a:off x="0" y="4853458"/>
            <a:ext cx="9144000" cy="15702"/>
          </a:xfrm>
          <a:prstGeom prst="line">
            <a:avLst/>
          </a:prstGeom>
          <a:noFill/>
          <a:ln w="38100" cap="flat" cmpd="sng" algn="ctr">
            <a:solidFill>
              <a:schemeClr val="tx1"/>
            </a:solidFill>
            <a:prstDash val="dash"/>
            <a:round/>
            <a:headEnd type="none" w="med" len="med"/>
            <a:tailEnd type="none" w="med" len="med"/>
          </a:ln>
          <a:effectLst/>
        </p:spPr>
      </p:cxnSp>
      <p:sp>
        <p:nvSpPr>
          <p:cNvPr id="13" name="テキスト ボックス 12"/>
          <p:cNvSpPr txBox="1"/>
          <p:nvPr/>
        </p:nvSpPr>
        <p:spPr>
          <a:xfrm>
            <a:off x="7776864" y="1292567"/>
            <a:ext cx="1403648" cy="1200329"/>
          </a:xfrm>
          <a:prstGeom prst="rect">
            <a:avLst/>
          </a:prstGeom>
          <a:noFill/>
        </p:spPr>
        <p:txBody>
          <a:bodyPr wrap="square" rtlCol="0">
            <a:spAutoFit/>
          </a:bodyPr>
          <a:lstStyle/>
          <a:p>
            <a:pPr>
              <a:lnSpc>
                <a:spcPct val="150000"/>
              </a:lnSpc>
            </a:pPr>
            <a:r>
              <a:rPr kumimoji="1" lang="ja-JP" altLang="en-US" sz="1600" b="1" dirty="0" smtClean="0"/>
              <a:t>実験条件</a:t>
            </a:r>
            <a:endParaRPr kumimoji="1" lang="en-US" altLang="ja-JP" sz="1600" b="1" dirty="0" smtClean="0"/>
          </a:p>
          <a:p>
            <a:pPr>
              <a:lnSpc>
                <a:spcPct val="150000"/>
              </a:lnSpc>
            </a:pPr>
            <a:r>
              <a:rPr lang="ja-JP" altLang="en-US" sz="1600" b="1" dirty="0" smtClean="0"/>
              <a:t>・</a:t>
            </a:r>
            <a:r>
              <a:rPr lang="en-US" altLang="ja-JP" sz="1600" b="1" dirty="0" smtClean="0"/>
              <a:t>10ms</a:t>
            </a:r>
            <a:r>
              <a:rPr lang="ja-JP" altLang="en-US" sz="1600" b="1" dirty="0" smtClean="0"/>
              <a:t>計測</a:t>
            </a:r>
            <a:endParaRPr lang="en-US" altLang="ja-JP" sz="1600" b="1" dirty="0"/>
          </a:p>
          <a:p>
            <a:pPr>
              <a:lnSpc>
                <a:spcPct val="150000"/>
              </a:lnSpc>
            </a:pPr>
            <a:r>
              <a:rPr lang="ja-JP" altLang="en-US" sz="1600" b="1" dirty="0" smtClean="0"/>
              <a:t>・積算</a:t>
            </a:r>
            <a:r>
              <a:rPr lang="en-US" altLang="ja-JP" sz="1600" b="1" dirty="0" smtClean="0"/>
              <a:t>100</a:t>
            </a:r>
            <a:endParaRPr kumimoji="1" lang="ja-JP" altLang="en-US" sz="1600" b="1"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124744"/>
            <a:ext cx="5994453" cy="162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69" y="2739407"/>
            <a:ext cx="6304315" cy="214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1763688" y="1052736"/>
            <a:ext cx="6357278" cy="3888432"/>
            <a:chOff x="1815122" y="4221088"/>
            <a:chExt cx="6357278" cy="3888432"/>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122" y="4221088"/>
              <a:ext cx="6074732" cy="199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5122" y="5869771"/>
              <a:ext cx="6357278" cy="223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テキスト ボックス 13"/>
          <p:cNvSpPr txBox="1"/>
          <p:nvPr/>
        </p:nvSpPr>
        <p:spPr>
          <a:xfrm>
            <a:off x="-108520" y="2348880"/>
            <a:ext cx="2160240" cy="830997"/>
          </a:xfrm>
          <a:prstGeom prst="rect">
            <a:avLst/>
          </a:prstGeom>
          <a:noFill/>
        </p:spPr>
        <p:txBody>
          <a:bodyPr wrap="square" rtlCol="0">
            <a:spAutoFit/>
          </a:bodyPr>
          <a:lstStyle/>
          <a:p>
            <a:pPr algn="ctr"/>
            <a:r>
              <a:rPr kumimoji="1" lang="ja-JP" altLang="en-US" sz="1600" b="1" dirty="0" smtClean="0"/>
              <a:t>デジタイザーの</a:t>
            </a:r>
            <a:endParaRPr kumimoji="1" lang="en-US" altLang="ja-JP" sz="1600" b="1" dirty="0" smtClean="0"/>
          </a:p>
          <a:p>
            <a:pPr algn="ctr"/>
            <a:r>
              <a:rPr kumimoji="1" lang="ja-JP" altLang="en-US" sz="1600" b="1" dirty="0" smtClean="0"/>
              <a:t>サンプリングレート</a:t>
            </a:r>
            <a:r>
              <a:rPr lang="ja-JP" altLang="en-US" sz="1600" b="1" dirty="0" smtClean="0"/>
              <a:t> </a:t>
            </a:r>
            <a:r>
              <a:rPr kumimoji="1" lang="en-US" altLang="ja-JP" sz="1600" b="1" dirty="0" smtClean="0"/>
              <a:t>100MHz</a:t>
            </a:r>
            <a:endParaRPr kumimoji="1" lang="ja-JP" altLang="en-US" sz="1600" b="1" dirty="0"/>
          </a:p>
        </p:txBody>
      </p:sp>
    </p:spTree>
    <p:extLst>
      <p:ext uri="{BB962C8B-B14F-4D97-AF65-F5344CB8AC3E}">
        <p14:creationId xmlns:p14="http://schemas.microsoft.com/office/powerpoint/2010/main" val="4146994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6386"/>
                                        </p:tgtEl>
                                      </p:cBhvr>
                                    </p:animEffect>
                                    <p:set>
                                      <p:cBhvr>
                                        <p:cTn id="10" dur="1" fill="hold">
                                          <p:stCondLst>
                                            <p:cond delay="499"/>
                                          </p:stCondLst>
                                        </p:cTn>
                                        <p:tgtEl>
                                          <p:spTgt spid="1638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388"/>
                                        </p:tgtEl>
                                      </p:cBhvr>
                                    </p:animEffect>
                                    <p:set>
                                      <p:cBhvr>
                                        <p:cTn id="13" dur="1" fill="hold">
                                          <p:stCondLst>
                                            <p:cond delay="499"/>
                                          </p:stCondLst>
                                        </p:cTn>
                                        <p:tgtEl>
                                          <p:spTgt spid="1638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fade">
                                      <p:cBhvr>
                                        <p:cTn id="16" dur="50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484784"/>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88024" y="4509120"/>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602612636"/>
              </p:ext>
            </p:extLst>
          </p:nvPr>
        </p:nvGraphicFramePr>
        <p:xfrm>
          <a:off x="5741988" y="2706688"/>
          <a:ext cx="1668462" cy="1404937"/>
        </p:xfrm>
        <a:graphic>
          <a:graphicData uri="http://schemas.openxmlformats.org/presentationml/2006/ole">
            <mc:AlternateContent xmlns:mc="http://schemas.openxmlformats.org/markup-compatibility/2006">
              <mc:Choice xmlns:v="urn:schemas-microsoft-com:vml" Requires="v">
                <p:oleObj spid="_x0000_s10778"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741988"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466" y="1052736"/>
            <a:ext cx="3628462" cy="45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dirty="0" smtClean="0">
                <a:solidFill>
                  <a:schemeClr val="tx1"/>
                </a:solidFill>
                <a:latin typeface="Arial" charset="0"/>
                <a:ea typeface="ＭＳ ゴシック" pitchFamily="1" charset="-128"/>
              </a:rPr>
              <a:t>次数</a:t>
            </a:r>
            <a:r>
              <a:rPr lang="en-US" altLang="ja-JP" sz="4000" kern="0" dirty="0" smtClean="0">
                <a:solidFill>
                  <a:schemeClr val="tx1"/>
                </a:solidFill>
                <a:latin typeface="Arial" charset="0"/>
                <a:ea typeface="ＭＳ ゴシック" pitchFamily="1" charset="-128"/>
              </a:rPr>
              <a:t>m</a:t>
            </a:r>
            <a:r>
              <a:rPr lang="ja-JP" altLang="en-US" sz="4000" kern="0" dirty="0" smtClean="0">
                <a:solidFill>
                  <a:schemeClr val="tx1"/>
                </a:solidFill>
                <a:latin typeface="Arial" charset="0"/>
                <a:ea typeface="ＭＳ ゴシック" pitchFamily="1" charset="-128"/>
              </a:rPr>
              <a:t>と符号の決定方法</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420888"/>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13" name="AutoShape 2"/>
          <p:cNvSpPr>
            <a:spLocks noChangeArrowheads="1"/>
          </p:cNvSpPr>
          <p:nvPr/>
        </p:nvSpPr>
        <p:spPr bwMode="auto">
          <a:xfrm>
            <a:off x="1115615" y="5631327"/>
            <a:ext cx="6840761" cy="1154266"/>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72910965"/>
              </p:ext>
            </p:extLst>
          </p:nvPr>
        </p:nvGraphicFramePr>
        <p:xfrm>
          <a:off x="1219200" y="5632450"/>
          <a:ext cx="6705600" cy="1225550"/>
        </p:xfrm>
        <a:graphic>
          <a:graphicData uri="http://schemas.openxmlformats.org/presentationml/2006/ole">
            <mc:AlternateContent xmlns:mc="http://schemas.openxmlformats.org/markup-compatibility/2006">
              <mc:Choice xmlns:v="urn:schemas-microsoft-com:vml" Requires="v">
                <p:oleObj spid="_x0000_s10779" name="数式" r:id="rId7" imgW="2489040" imgH="482400" progId="Equation.3">
                  <p:embed/>
                </p:oleObj>
              </mc:Choice>
              <mc:Fallback>
                <p:oleObj name="数式" r:id="rId7" imgW="2489040" imgH="482400" progId="Equation.3">
                  <p:embed/>
                  <p:pic>
                    <p:nvPicPr>
                      <p:cNvPr id="0" name="Object 3"/>
                      <p:cNvPicPr>
                        <a:picLocks noChangeAspect="1" noChangeArrowheads="1"/>
                      </p:cNvPicPr>
                      <p:nvPr/>
                    </p:nvPicPr>
                    <p:blipFill>
                      <a:blip r:embed="rId8"/>
                      <a:srcRect/>
                      <a:stretch>
                        <a:fillRect/>
                      </a:stretch>
                    </p:blipFill>
                    <p:spPr bwMode="auto">
                      <a:xfrm>
                        <a:off x="1219200" y="5632450"/>
                        <a:ext cx="6705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461705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6512" y="548680"/>
            <a:ext cx="3454152" cy="659160"/>
          </a:xfrm>
          <a:ln>
            <a:noFill/>
            <a:miter lim="800000"/>
            <a:headEnd/>
            <a:tailEnd/>
          </a:ln>
        </p:spPr>
        <p:txBody>
          <a:bodyPr>
            <a:normAutofit fontScale="90000"/>
          </a:bodyPr>
          <a:lstStyle/>
          <a:p>
            <a:pPr eaLnBrk="1" hangingPunct="1"/>
            <a:r>
              <a:rPr lang="ja-JP" altLang="en-US" sz="4800" dirty="0" smtClean="0">
                <a:solidFill>
                  <a:srgbClr val="172185"/>
                </a:solidFill>
                <a:latin typeface="Arial" charset="0"/>
                <a:ea typeface="ＭＳ ゴシック" pitchFamily="1" charset="-128"/>
              </a:rPr>
              <a:t>研究経過</a:t>
            </a:r>
            <a:endParaRPr lang="en-US" altLang="ja-JP" sz="4800" dirty="0" smtClean="0">
              <a:solidFill>
                <a:srgbClr val="172185"/>
              </a:solidFill>
              <a:latin typeface="Arial" charset="0"/>
              <a:ea typeface="ＭＳ ゴシック" pitchFamily="1" charset="-128"/>
            </a:endParaRPr>
          </a:p>
        </p:txBody>
      </p:sp>
      <p:pic>
        <p:nvPicPr>
          <p:cNvPr id="5" name="17034 (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71594" y="2625130"/>
            <a:ext cx="4512501" cy="3384376"/>
          </a:xfrm>
          <a:prstGeom prst="rect">
            <a:avLst/>
          </a:prstGeom>
        </p:spPr>
      </p:pic>
      <p:sp>
        <p:nvSpPr>
          <p:cNvPr id="6" name="Rectangle 3"/>
          <p:cNvSpPr>
            <a:spLocks noChangeArrowheads="1"/>
          </p:cNvSpPr>
          <p:nvPr/>
        </p:nvSpPr>
        <p:spPr bwMode="auto">
          <a:xfrm>
            <a:off x="4779235" y="1556792"/>
            <a:ext cx="3897221"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400" dirty="0" smtClean="0">
                <a:solidFill>
                  <a:schemeClr val="bg1"/>
                </a:solidFill>
              </a:rPr>
              <a:t>UTC-PD</a:t>
            </a:r>
            <a:r>
              <a:rPr lang="ja-JP" altLang="en-US" sz="2400" dirty="0" smtClean="0">
                <a:solidFill>
                  <a:schemeClr val="bg1"/>
                </a:solidFill>
              </a:rPr>
              <a:t>との</a:t>
            </a:r>
            <a:r>
              <a:rPr lang="ja-JP" altLang="en-US" sz="2400" b="1" dirty="0" smtClean="0">
                <a:solidFill>
                  <a:schemeClr val="bg1"/>
                </a:solidFill>
                <a:latin typeface="Arial" charset="0"/>
              </a:rPr>
              <a:t>ビート信号の</a:t>
            </a:r>
            <a:endParaRPr lang="en-US" altLang="ja-JP" sz="2400" b="1" dirty="0" smtClean="0">
              <a:solidFill>
                <a:schemeClr val="bg1"/>
              </a:solidFill>
              <a:latin typeface="Arial" charset="0"/>
            </a:endParaRPr>
          </a:p>
          <a:p>
            <a:pPr algn="ctr"/>
            <a:r>
              <a:rPr lang="ja-JP" altLang="en-US" sz="2400" b="1" dirty="0" smtClean="0">
                <a:solidFill>
                  <a:schemeClr val="bg1"/>
                </a:solidFill>
                <a:latin typeface="Arial" charset="0"/>
              </a:rPr>
              <a:t>リアルタイムモニタリング</a:t>
            </a:r>
            <a:endParaRPr lang="en-US" altLang="ja-JP" sz="2400" b="1" dirty="0">
              <a:solidFill>
                <a:schemeClr val="bg1"/>
              </a:solidFill>
              <a:latin typeface="Arial" charset="0"/>
            </a:endParaRPr>
          </a:p>
        </p:txBody>
      </p:sp>
      <p:sp>
        <p:nvSpPr>
          <p:cNvPr id="7" name="Text Box 9"/>
          <p:cNvSpPr txBox="1">
            <a:spLocks noChangeArrowheads="1"/>
          </p:cNvSpPr>
          <p:nvPr/>
        </p:nvSpPr>
        <p:spPr bwMode="auto">
          <a:xfrm>
            <a:off x="5317385" y="564759"/>
            <a:ext cx="3852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algn="l" eaLnBrk="1" hangingPunct="1"/>
            <a:r>
              <a:rPr lang="en-US" altLang="ja-JP" sz="1800" i="1" dirty="0">
                <a:solidFill>
                  <a:srgbClr val="800080"/>
                </a:solidFill>
                <a:latin typeface="Arial" charset="0"/>
              </a:rPr>
              <a:t>Ref) </a:t>
            </a:r>
            <a:r>
              <a:rPr lang="en-US" altLang="ja-JP" sz="1800" i="1" dirty="0" smtClean="0">
                <a:solidFill>
                  <a:srgbClr val="800080"/>
                </a:solidFill>
                <a:latin typeface="Arial" charset="0"/>
              </a:rPr>
              <a:t>T. </a:t>
            </a:r>
            <a:r>
              <a:rPr lang="en-US" altLang="ja-JP" sz="1800" i="1" dirty="0" err="1" smtClean="0">
                <a:solidFill>
                  <a:srgbClr val="800080"/>
                </a:solidFill>
                <a:latin typeface="Arial" charset="0"/>
              </a:rPr>
              <a:t>Yasui</a:t>
            </a:r>
            <a:r>
              <a:rPr lang="en-US" altLang="ja-JP" sz="1800" i="1" dirty="0" smtClean="0">
                <a:solidFill>
                  <a:srgbClr val="800080"/>
                </a:solidFill>
                <a:latin typeface="Arial" charset="0"/>
              </a:rPr>
              <a:t> et </a:t>
            </a:r>
            <a:r>
              <a:rPr lang="en-US" altLang="ja-JP" sz="1800" i="1" dirty="0">
                <a:solidFill>
                  <a:srgbClr val="800080"/>
                </a:solidFill>
                <a:latin typeface="Arial" charset="0"/>
              </a:rPr>
              <a:t>al. </a:t>
            </a:r>
            <a:r>
              <a:rPr lang="en-US" altLang="ja-JP" sz="1800" i="1" dirty="0" smtClean="0">
                <a:solidFill>
                  <a:srgbClr val="800080"/>
                </a:solidFill>
                <a:latin typeface="Arial" charset="0"/>
              </a:rPr>
              <a:t>Opt</a:t>
            </a:r>
            <a:r>
              <a:rPr lang="en-US" altLang="ja-JP" sz="1800" i="1" dirty="0">
                <a:solidFill>
                  <a:srgbClr val="800080"/>
                </a:solidFill>
                <a:latin typeface="Arial" charset="0"/>
              </a:rPr>
              <a:t>. Express </a:t>
            </a:r>
            <a:r>
              <a:rPr lang="en-US" altLang="ja-JP" sz="1800" b="1" i="1" dirty="0">
                <a:solidFill>
                  <a:srgbClr val="800080"/>
                </a:solidFill>
                <a:latin typeface="Arial" charset="0"/>
              </a:rPr>
              <a:t>17</a:t>
            </a:r>
            <a:r>
              <a:rPr lang="en-US" altLang="ja-JP" sz="1800" i="1" dirty="0">
                <a:solidFill>
                  <a:srgbClr val="800080"/>
                </a:solidFill>
                <a:latin typeface="Arial" charset="0"/>
              </a:rPr>
              <a:t>, 17034-17043 (2009).</a:t>
            </a: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564902"/>
            <a:ext cx="4283968" cy="356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3"/>
          <p:cNvSpPr>
            <a:spLocks noChangeArrowheads="1"/>
          </p:cNvSpPr>
          <p:nvPr/>
        </p:nvSpPr>
        <p:spPr bwMode="auto">
          <a:xfrm>
            <a:off x="755576" y="1692097"/>
            <a:ext cx="3182282"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200" b="1" dirty="0" smtClean="0">
                <a:solidFill>
                  <a:schemeClr val="bg1"/>
                </a:solidFill>
                <a:latin typeface="Arial" charset="0"/>
              </a:rPr>
              <a:t>絶対周波数計測</a:t>
            </a:r>
            <a:r>
              <a:rPr lang="en-US" altLang="ja-JP" sz="3200" b="1" dirty="0" smtClean="0">
                <a:solidFill>
                  <a:schemeClr val="bg1"/>
                </a:solidFill>
                <a:latin typeface="Arial" charset="0"/>
              </a:rPr>
              <a:t> </a:t>
            </a:r>
            <a:endParaRPr lang="en-US" altLang="ja-JP" sz="3200" b="1" dirty="0">
              <a:solidFill>
                <a:schemeClr val="bg1"/>
              </a:solidFill>
              <a:latin typeface="Arial" charset="0"/>
            </a:endParaRPr>
          </a:p>
        </p:txBody>
      </p:sp>
    </p:spTree>
    <p:extLst>
      <p:ext uri="{BB962C8B-B14F-4D97-AF65-F5344CB8AC3E}">
        <p14:creationId xmlns:p14="http://schemas.microsoft.com/office/powerpoint/2010/main" val="777988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6"/>
          <p:cNvSpPr>
            <a:spLocks noChangeArrowheads="1"/>
          </p:cNvSpPr>
          <p:nvPr/>
        </p:nvSpPr>
        <p:spPr bwMode="auto">
          <a:xfrm>
            <a:off x="4211960" y="1556792"/>
            <a:ext cx="4789934"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p>
            <a:pPr algn="ctr"/>
            <a:r>
              <a:rPr lang="ja-JP" altLang="en-US" sz="2400" b="1" dirty="0" smtClean="0">
                <a:solidFill>
                  <a:schemeClr val="bg1"/>
                </a:solidFill>
                <a:latin typeface="Arial" charset="0"/>
              </a:rPr>
              <a:t>モード同期周波数を</a:t>
            </a:r>
            <a:r>
              <a:rPr lang="en-US" altLang="ja-JP" sz="2400" b="1" dirty="0" smtClean="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r>
              <a:rPr lang="ja-JP" altLang="en-US" sz="2400" b="1" dirty="0" err="1" smtClean="0">
                <a:solidFill>
                  <a:schemeClr val="bg1"/>
                </a:solidFill>
                <a:latin typeface="Arial" charset="0"/>
              </a:rPr>
              <a:t>だけ</a:t>
            </a:r>
            <a:r>
              <a:rPr lang="ja-JP" altLang="en-US" sz="2400" b="1" dirty="0" smtClean="0">
                <a:solidFill>
                  <a:schemeClr val="bg1"/>
                </a:solidFill>
                <a:latin typeface="Arial" charset="0"/>
              </a:rPr>
              <a:t>変化</a:t>
            </a:r>
            <a:r>
              <a:rPr lang="en-US" altLang="ja-JP" sz="2400" dirty="0">
                <a:solidFill>
                  <a:schemeClr val="bg1"/>
                </a:solidFill>
                <a:latin typeface="Arial" charset="0"/>
              </a:rPr>
              <a:t/>
            </a:r>
            <a:br>
              <a:rPr lang="en-US" altLang="ja-JP" sz="2400" dirty="0">
                <a:solidFill>
                  <a:schemeClr val="bg1"/>
                </a:solidFill>
                <a:latin typeface="Arial" charset="0"/>
              </a:rPr>
            </a:br>
            <a:r>
              <a:rPr lang="en-US" altLang="ja-JP" sz="2400" b="1" dirty="0">
                <a:solidFill>
                  <a:schemeClr val="bg1"/>
                </a:solidFill>
                <a:latin typeface="Arial" charset="0"/>
              </a:rPr>
              <a:t>(</a:t>
            </a:r>
            <a:r>
              <a:rPr lang="en-US" altLang="ja-JP" sz="2400" b="1" dirty="0" smtClean="0">
                <a:solidFill>
                  <a:schemeClr val="bg1"/>
                </a:solidFill>
                <a:latin typeface="Arial" charset="0"/>
              </a:rPr>
              <a:t>f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smtClean="0">
                <a:solidFill>
                  <a:schemeClr val="bg1"/>
                </a:solidFill>
                <a:latin typeface="Arial" charset="0"/>
              </a:rPr>
              <a:t>f+</a:t>
            </a:r>
            <a:r>
              <a:rPr lang="en-US" altLang="ja-JP" sz="2400" b="1" dirty="0">
                <a:solidFill>
                  <a:schemeClr val="bg1"/>
                </a:solidFill>
                <a:latin typeface="Symbol" pitchFamily="1" charset="2"/>
                <a:sym typeface="Symbol" pitchFamily="1" charset="2"/>
              </a:rPr>
              <a:t></a:t>
            </a:r>
            <a:r>
              <a:rPr lang="en-US" altLang="ja-JP" sz="2400" b="1" dirty="0" smtClean="0">
                <a:solidFill>
                  <a:schemeClr val="bg1"/>
                </a:solidFill>
                <a:latin typeface="Arial" charset="0"/>
              </a:rPr>
              <a:t>f)</a:t>
            </a:r>
            <a:endParaRPr lang="en-US" altLang="ja-JP" sz="2400" b="1" dirty="0">
              <a:solidFill>
                <a:schemeClr val="bg1"/>
              </a:solidFill>
              <a:latin typeface="Arial" charset="0"/>
            </a:endParaRPr>
          </a:p>
        </p:txBody>
      </p:sp>
      <p:sp>
        <p:nvSpPr>
          <p:cNvPr id="8198" name="Rectangle 7"/>
          <p:cNvSpPr>
            <a:spLocks noChangeArrowheads="1"/>
          </p:cNvSpPr>
          <p:nvPr/>
        </p:nvSpPr>
        <p:spPr bwMode="auto">
          <a:xfrm>
            <a:off x="4716016" y="4437112"/>
            <a:ext cx="3722688" cy="8113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p>
            <a:pPr algn="ctr"/>
            <a:r>
              <a:rPr lang="ja-JP" altLang="en-US" sz="2400" b="1" dirty="0" smtClean="0">
                <a:solidFill>
                  <a:schemeClr val="bg1"/>
                </a:solidFill>
                <a:latin typeface="Symbol" pitchFamily="1" charset="2"/>
                <a:sym typeface="Symbol" pitchFamily="1" charset="2"/>
              </a:rPr>
              <a:t>ビート周波数も</a:t>
            </a:r>
            <a:r>
              <a:rPr lang="en-US" altLang="ja-JP" sz="2400" b="1" dirty="0" smtClean="0">
                <a:solidFill>
                  <a:schemeClr val="bg1"/>
                </a:solidFill>
                <a:latin typeface="Symbol" pitchFamily="1" charset="2"/>
                <a:sym typeface="Symbol" pitchFamily="1" charset="2"/>
              </a:rPr>
              <a:t></a:t>
            </a:r>
            <a:r>
              <a:rPr lang="en-US" altLang="ja-JP" sz="2400" b="1" dirty="0" err="1" smtClean="0">
                <a:solidFill>
                  <a:schemeClr val="bg1"/>
                </a:solidFill>
                <a:latin typeface="Arial" charset="0"/>
              </a:rPr>
              <a:t>f</a:t>
            </a:r>
            <a:r>
              <a:rPr lang="en-US" altLang="ja-JP" sz="2400" b="1" baseline="-25000" dirty="0" err="1" smtClean="0">
                <a:solidFill>
                  <a:schemeClr val="bg1"/>
                </a:solidFill>
                <a:latin typeface="Arial" charset="0"/>
              </a:rPr>
              <a:t>b</a:t>
            </a:r>
            <a:r>
              <a:rPr lang="ja-JP" altLang="en-US" sz="2400" b="1" dirty="0" smtClean="0">
                <a:solidFill>
                  <a:schemeClr val="bg1"/>
                </a:solidFill>
                <a:latin typeface="Arial" charset="0"/>
              </a:rPr>
              <a:t>変化</a:t>
            </a:r>
            <a:r>
              <a:rPr lang="en-US" altLang="ja-JP" sz="2400" b="1" dirty="0">
                <a:solidFill>
                  <a:schemeClr val="bg1"/>
                </a:solidFill>
                <a:latin typeface="Arial" charset="0"/>
              </a:rPr>
              <a:t/>
            </a:r>
            <a:br>
              <a:rPr lang="en-US" altLang="ja-JP" sz="2400" b="1" dirty="0">
                <a:solidFill>
                  <a:schemeClr val="bg1"/>
                </a:solidFill>
                <a:latin typeface="Arial" charset="0"/>
              </a:rPr>
            </a:br>
            <a:r>
              <a:rPr lang="en-US" altLang="ja-JP" sz="2400" b="1" dirty="0">
                <a:solidFill>
                  <a:schemeClr val="bg1"/>
                </a:solidFill>
                <a:latin typeface="Arial" charset="0"/>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 </a:t>
            </a:r>
            <a:r>
              <a:rPr lang="en-US" altLang="ja-JP" sz="2400" b="1" dirty="0">
                <a:solidFill>
                  <a:schemeClr val="bg1"/>
                </a:solidFill>
                <a:latin typeface="Symbol" pitchFamily="1" charset="2"/>
                <a:sym typeface="Symbol" pitchFamily="1" charset="2"/>
              </a:rPr>
              <a:t>®</a:t>
            </a:r>
            <a:r>
              <a:rPr lang="en-US" altLang="ja-JP" sz="2400" b="1" dirty="0">
                <a:solidFill>
                  <a:schemeClr val="bg1"/>
                </a:solidFill>
                <a:latin typeface="Arial" charset="0"/>
              </a:rPr>
              <a:t> </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r>
              <a:rPr lang="en-US" altLang="ja-JP" sz="2400" b="1" dirty="0">
                <a:solidFill>
                  <a:schemeClr val="bg1"/>
                </a:solidFill>
                <a:latin typeface="Symbol" pitchFamily="1" charset="2"/>
                <a:sym typeface="Symbol" pitchFamily="1" charset="2"/>
              </a:rPr>
              <a:t></a:t>
            </a:r>
            <a:r>
              <a:rPr lang="en-US" altLang="ja-JP" sz="2400" b="1" dirty="0" err="1">
                <a:solidFill>
                  <a:schemeClr val="bg1"/>
                </a:solidFill>
                <a:latin typeface="Arial" charset="0"/>
              </a:rPr>
              <a:t>f</a:t>
            </a:r>
            <a:r>
              <a:rPr lang="en-US" altLang="ja-JP" sz="2400" b="1" baseline="-25000" dirty="0" err="1">
                <a:solidFill>
                  <a:schemeClr val="bg1"/>
                </a:solidFill>
                <a:latin typeface="Arial" charset="0"/>
              </a:rPr>
              <a:t>b</a:t>
            </a:r>
            <a:r>
              <a:rPr lang="en-US" altLang="ja-JP" sz="2400" b="1" dirty="0">
                <a:solidFill>
                  <a:schemeClr val="bg1"/>
                </a:solidFill>
                <a:latin typeface="Arial" charset="0"/>
              </a:rPr>
              <a:t>)</a:t>
            </a:r>
          </a:p>
        </p:txBody>
      </p:sp>
      <p:graphicFrame>
        <p:nvGraphicFramePr>
          <p:cNvPr id="8199" name="Object 2"/>
          <p:cNvGraphicFramePr>
            <a:graphicFrameLocks noChangeAspect="1"/>
          </p:cNvGraphicFramePr>
          <p:nvPr>
            <p:extLst>
              <p:ext uri="{D42A27DB-BD31-4B8C-83A1-F6EECF244321}">
                <p14:modId xmlns:p14="http://schemas.microsoft.com/office/powerpoint/2010/main" val="230510258"/>
              </p:ext>
            </p:extLst>
          </p:nvPr>
        </p:nvGraphicFramePr>
        <p:xfrm>
          <a:off x="5351810" y="2706688"/>
          <a:ext cx="1668462" cy="1404937"/>
        </p:xfrm>
        <a:graphic>
          <a:graphicData uri="http://schemas.openxmlformats.org/presentationml/2006/ole">
            <mc:AlternateContent xmlns:mc="http://schemas.openxmlformats.org/markup-compatibility/2006">
              <mc:Choice xmlns:v="urn:schemas-microsoft-com:vml" Requires="v">
                <p:oleObj spid="_x0000_s13532" name="数式" r:id="rId4" imgW="558720" imgH="469800" progId="Equation.3">
                  <p:embed/>
                </p:oleObj>
              </mc:Choice>
              <mc:Fallback>
                <p:oleObj name="数式" r:id="rId4" imgW="558720" imgH="469800" progId="Equation.3">
                  <p:embed/>
                  <p:pic>
                    <p:nvPicPr>
                      <p:cNvPr id="0" name=""/>
                      <p:cNvPicPr>
                        <a:picLocks noChangeAspect="1" noChangeArrowheads="1"/>
                      </p:cNvPicPr>
                      <p:nvPr/>
                    </p:nvPicPr>
                    <p:blipFill>
                      <a:blip r:embed="rId5"/>
                      <a:srcRect/>
                      <a:stretch>
                        <a:fillRect/>
                      </a:stretch>
                    </p:blipFill>
                    <p:spPr bwMode="auto">
                      <a:xfrm>
                        <a:off x="5351810" y="2706688"/>
                        <a:ext cx="1668462" cy="140493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01" name="Picture 10" descr="principle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052736"/>
            <a:ext cx="3730781" cy="463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404664"/>
            <a:ext cx="9144000" cy="694928"/>
          </a:xfrm>
          <a:prstGeom prst="rect">
            <a:avLst/>
          </a:prstGeom>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000" kern="0" dirty="0" smtClean="0">
                <a:solidFill>
                  <a:schemeClr val="tx1"/>
                </a:solidFill>
                <a:latin typeface="Arial" charset="0"/>
                <a:ea typeface="ＭＳ ゴシック" pitchFamily="1" charset="-128"/>
              </a:rPr>
              <a:t>THz</a:t>
            </a:r>
            <a:r>
              <a:rPr lang="ja-JP" altLang="en-US" sz="4000" kern="0" dirty="0" smtClean="0">
                <a:solidFill>
                  <a:schemeClr val="tx1"/>
                </a:solidFill>
                <a:latin typeface="Arial" charset="0"/>
                <a:ea typeface="ＭＳ ゴシック" pitchFamily="1" charset="-128"/>
              </a:rPr>
              <a:t>コムスペアナの問題点</a:t>
            </a:r>
            <a:endParaRPr lang="en-US" altLang="ja-JP" sz="4000" kern="0" dirty="0" smtClean="0">
              <a:solidFill>
                <a:schemeClr val="tx1"/>
              </a:solidFill>
              <a:latin typeface="Arial" charset="0"/>
              <a:ea typeface="ＭＳ ゴシック" pitchFamily="1" charset="-128"/>
            </a:endParaRPr>
          </a:p>
        </p:txBody>
      </p:sp>
      <p:sp>
        <p:nvSpPr>
          <p:cNvPr id="18" name="左カーブ矢印 17"/>
          <p:cNvSpPr/>
          <p:nvPr/>
        </p:nvSpPr>
        <p:spPr>
          <a:xfrm>
            <a:off x="3921125" y="2573511"/>
            <a:ext cx="650875" cy="2079625"/>
          </a:xfrm>
          <a:prstGeom prst="curvedLeftArrow">
            <a:avLst>
              <a:gd name="adj1" fmla="val 63984"/>
              <a:gd name="adj2" fmla="val 136709"/>
              <a:gd name="adj3" fmla="val 45645"/>
            </a:avLst>
          </a:prstGeom>
          <a:solidFill>
            <a:schemeClr val="bg1">
              <a:lumMod val="85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9" name="Rectangle 15"/>
          <p:cNvSpPr>
            <a:spLocks noChangeArrowheads="1"/>
          </p:cNvSpPr>
          <p:nvPr/>
        </p:nvSpPr>
        <p:spPr bwMode="auto">
          <a:xfrm>
            <a:off x="323528" y="5736158"/>
            <a:ext cx="8388424" cy="1077218"/>
          </a:xfrm>
          <a:prstGeom prst="rect">
            <a:avLst/>
          </a:prstGeom>
          <a:solidFill>
            <a:srgbClr val="FFFF29"/>
          </a:solidFill>
          <a:ln>
            <a:noFill/>
          </a:ln>
          <a:extLst/>
        </p:spPr>
        <p:txBody>
          <a:bodyPr wrap="square">
            <a:spAutoFit/>
          </a:bodyPr>
          <a:lstStyle/>
          <a:p>
            <a:pPr algn="ctr"/>
            <a:r>
              <a:rPr lang="ja-JP" altLang="en-US" sz="3200" b="1" dirty="0" smtClean="0">
                <a:solidFill>
                  <a:srgbClr val="FF0000"/>
                </a:solidFill>
                <a:latin typeface="Arial" charset="0"/>
              </a:rPr>
              <a:t>リアルタイムで絶対周波数を決定できない</a:t>
            </a:r>
            <a:r>
              <a:rPr lang="en-US" altLang="ja-JP" sz="3200" b="1" dirty="0" smtClean="0">
                <a:solidFill>
                  <a:srgbClr val="FF0000"/>
                </a:solidFill>
                <a:latin typeface="Arial" charset="0"/>
              </a:rPr>
              <a:t>!</a:t>
            </a:r>
          </a:p>
          <a:p>
            <a:pPr algn="ctr"/>
            <a:r>
              <a:rPr lang="en-US" altLang="ja-JP" sz="3200" b="1" dirty="0" smtClean="0">
                <a:solidFill>
                  <a:srgbClr val="FF0000"/>
                </a:solidFill>
                <a:latin typeface="Arial" charset="0"/>
              </a:rPr>
              <a:t>(</a:t>
            </a:r>
            <a:r>
              <a:rPr lang="ja-JP" altLang="en-US" sz="3200" b="1" dirty="0" smtClean="0">
                <a:solidFill>
                  <a:srgbClr val="FF0000"/>
                </a:solidFill>
                <a:latin typeface="Arial" charset="0"/>
              </a:rPr>
              <a:t>時々刻々と変化する</a:t>
            </a:r>
            <a:r>
              <a:rPr lang="en-US" altLang="ja-JP" sz="3200" b="1" dirty="0" smtClean="0">
                <a:solidFill>
                  <a:srgbClr val="FF0000"/>
                </a:solidFill>
                <a:latin typeface="Arial" charset="0"/>
              </a:rPr>
              <a:t>CW-THz</a:t>
            </a:r>
            <a:r>
              <a:rPr lang="ja-JP" altLang="en-US" sz="3200" b="1" dirty="0" smtClean="0">
                <a:solidFill>
                  <a:srgbClr val="FF0000"/>
                </a:solidFill>
                <a:latin typeface="Arial" charset="0"/>
              </a:rPr>
              <a:t>波は測定困難</a:t>
            </a:r>
            <a:r>
              <a:rPr lang="en-US" altLang="ja-JP" sz="3200" b="1" dirty="0" smtClean="0">
                <a:solidFill>
                  <a:srgbClr val="FF0000"/>
                </a:solidFill>
                <a:latin typeface="Arial" charset="0"/>
              </a:rPr>
              <a:t>)</a:t>
            </a:r>
            <a:endParaRPr lang="en-US" altLang="ja-JP" sz="3200" b="1" dirty="0">
              <a:solidFill>
                <a:srgbClr val="FF0000"/>
              </a:solidFill>
              <a:latin typeface="Arial" charset="0"/>
            </a:endParaRPr>
          </a:p>
        </p:txBody>
      </p:sp>
      <p:sp>
        <p:nvSpPr>
          <p:cNvPr id="11" name="Rectangle 15"/>
          <p:cNvSpPr>
            <a:spLocks noChangeArrowheads="1"/>
          </p:cNvSpPr>
          <p:nvPr/>
        </p:nvSpPr>
        <p:spPr bwMode="auto">
          <a:xfrm>
            <a:off x="7092280" y="2978949"/>
            <a:ext cx="1927207" cy="954107"/>
          </a:xfrm>
          <a:prstGeom prst="rect">
            <a:avLst/>
          </a:prstGeom>
          <a:solidFill>
            <a:srgbClr val="FFFF29"/>
          </a:solidFill>
          <a:ln>
            <a:solidFill>
              <a:srgbClr val="FFFF29"/>
            </a:solidFill>
          </a:ln>
          <a:extLst/>
        </p:spPr>
        <p:txBody>
          <a:bodyPr wrap="square">
            <a:spAutoFit/>
          </a:bodyPr>
          <a:lstStyle/>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ステップ</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測定</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97014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67544" y="1412776"/>
            <a:ext cx="8064896" cy="1224136"/>
          </a:xfrm>
          <a:solidFill>
            <a:schemeClr val="accent1">
              <a:lumMod val="40000"/>
              <a:lumOff val="60000"/>
            </a:schemeClr>
          </a:solidFill>
          <a:ln w="38100" cmpd="sng">
            <a:solidFill>
              <a:schemeClr val="tx1"/>
            </a:solidFill>
          </a:ln>
        </p:spPr>
        <p:txBody>
          <a:bodyPr/>
          <a:lstStyle/>
          <a:p>
            <a:pPr marL="0" indent="0" algn="just">
              <a:buNone/>
            </a:pPr>
            <a:r>
              <a:rPr lang="en-US" altLang="ja-JP" sz="3200" dirty="0" smtClean="0"/>
              <a:t>CW-THz</a:t>
            </a:r>
            <a:r>
              <a:rPr lang="ja-JP" altLang="en-US" sz="3200" dirty="0"/>
              <a:t>波の絶対周波数を</a:t>
            </a:r>
            <a:r>
              <a:rPr lang="ja-JP" altLang="en-US" sz="3200" dirty="0">
                <a:solidFill>
                  <a:srgbClr val="FF0000"/>
                </a:solidFill>
              </a:rPr>
              <a:t>リアルタイムで決定</a:t>
            </a:r>
            <a:r>
              <a:rPr lang="ja-JP" altLang="en-US" sz="3200" dirty="0"/>
              <a:t>出来ない</a:t>
            </a:r>
            <a:r>
              <a:rPr lang="ja-JP" altLang="en-US" sz="3200" dirty="0" smtClean="0"/>
              <a:t>！</a:t>
            </a:r>
            <a:endParaRPr lang="en-US" altLang="ja-JP" b="1" dirty="0">
              <a:solidFill>
                <a:srgbClr val="FF0000"/>
              </a:solidFill>
            </a:endParaRPr>
          </a:p>
        </p:txBody>
      </p:sp>
      <p:sp>
        <p:nvSpPr>
          <p:cNvPr id="2" name="テキスト ボックス 1"/>
          <p:cNvSpPr txBox="1"/>
          <p:nvPr/>
        </p:nvSpPr>
        <p:spPr>
          <a:xfrm>
            <a:off x="323036" y="550421"/>
            <a:ext cx="5262979" cy="646331"/>
          </a:xfrm>
          <a:prstGeom prst="rect">
            <a:avLst/>
          </a:prstGeom>
          <a:noFill/>
        </p:spPr>
        <p:txBody>
          <a:bodyPr wrap="none" rtlCol="0">
            <a:spAutoFit/>
          </a:bodyPr>
          <a:lstStyle/>
          <a:p>
            <a:pPr algn="just"/>
            <a:r>
              <a:rPr kumimoji="1" lang="ja-JP" altLang="en-US" sz="3600" dirty="0" smtClean="0"/>
              <a:t>従来研究における問題点</a:t>
            </a:r>
            <a:endParaRPr kumimoji="1" lang="ja-JP" altLang="en-US" sz="3600" dirty="0"/>
          </a:p>
        </p:txBody>
      </p:sp>
      <p:sp>
        <p:nvSpPr>
          <p:cNvPr id="7" name="コンテンツ プレースホルダー 2"/>
          <p:cNvSpPr txBox="1">
            <a:spLocks/>
          </p:cNvSpPr>
          <p:nvPr/>
        </p:nvSpPr>
        <p:spPr bwMode="auto">
          <a:xfrm>
            <a:off x="323036" y="4491880"/>
            <a:ext cx="8425428" cy="2105472"/>
          </a:xfrm>
          <a:prstGeom prst="rect">
            <a:avLst/>
          </a:prstGeom>
          <a:solidFill>
            <a:srgbClr val="FFFF29"/>
          </a:solidFill>
          <a:ln w="38100" cmpd="sng">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1800">
                <a:solidFill>
                  <a:schemeClr val="tx1"/>
                </a:solidFill>
                <a:latin typeface="+mn-lt"/>
                <a:ea typeface="+mn-ea"/>
                <a:cs typeface="+mn-cs"/>
              </a:defRPr>
            </a:lvl9pPr>
          </a:lstStyle>
          <a:p>
            <a:pPr marL="0" indent="0" algn="just">
              <a:buNone/>
            </a:pPr>
            <a:r>
              <a:rPr lang="ja-JP" altLang="en-US" sz="3200" b="1" dirty="0" smtClean="0"/>
              <a:t>デュアル</a:t>
            </a:r>
            <a:r>
              <a:rPr lang="en-US" altLang="ja-JP" sz="3200" b="1" dirty="0"/>
              <a:t>PC-THz</a:t>
            </a:r>
            <a:r>
              <a:rPr lang="ja-JP" altLang="en-US" sz="3200" b="1" dirty="0"/>
              <a:t>コムと</a:t>
            </a:r>
            <a:r>
              <a:rPr lang="ja-JP" altLang="en-US" sz="3200" b="1" dirty="0">
                <a:solidFill>
                  <a:srgbClr val="0000FF"/>
                </a:solidFill>
              </a:rPr>
              <a:t>測定時間波形のヒルベルト変換</a:t>
            </a:r>
            <a:r>
              <a:rPr lang="ja-JP" altLang="en-US" sz="3200" b="1" dirty="0"/>
              <a:t>を用いることで、変動している</a:t>
            </a:r>
            <a:r>
              <a:rPr lang="en-US" altLang="ja-JP" sz="3200" b="1" dirty="0"/>
              <a:t>CW-THz</a:t>
            </a:r>
            <a:r>
              <a:rPr lang="ja-JP" altLang="en-US" sz="3200" b="1" dirty="0"/>
              <a:t>波の絶対周波数を</a:t>
            </a:r>
            <a:r>
              <a:rPr lang="ja-JP" altLang="en-US" sz="3200" b="1" dirty="0">
                <a:solidFill>
                  <a:srgbClr val="FF0000"/>
                </a:solidFill>
              </a:rPr>
              <a:t>リアルタイムで決定</a:t>
            </a:r>
            <a:r>
              <a:rPr lang="ja-JP" altLang="en-US" sz="3200" b="1" dirty="0"/>
              <a:t>する</a:t>
            </a:r>
            <a:endParaRPr lang="en-US" altLang="ja-JP" sz="3200" b="1" dirty="0"/>
          </a:p>
        </p:txBody>
      </p:sp>
      <p:sp>
        <p:nvSpPr>
          <p:cNvPr id="8" name="テキスト ボックス 7"/>
          <p:cNvSpPr txBox="1"/>
          <p:nvPr/>
        </p:nvSpPr>
        <p:spPr>
          <a:xfrm>
            <a:off x="566842" y="3574757"/>
            <a:ext cx="2492990" cy="646331"/>
          </a:xfrm>
          <a:prstGeom prst="rect">
            <a:avLst/>
          </a:prstGeom>
          <a:noFill/>
        </p:spPr>
        <p:txBody>
          <a:bodyPr wrap="none" rtlCol="0">
            <a:spAutoFit/>
          </a:bodyPr>
          <a:lstStyle/>
          <a:p>
            <a:pPr algn="just"/>
            <a:r>
              <a:rPr kumimoji="1" lang="ja-JP" altLang="en-US" sz="3600" dirty="0" smtClean="0"/>
              <a:t>今回の研究</a:t>
            </a:r>
            <a:endParaRPr kumimoji="1" lang="ja-JP" altLang="en-US" sz="3600" dirty="0"/>
          </a:p>
        </p:txBody>
      </p:sp>
      <p:sp>
        <p:nvSpPr>
          <p:cNvPr id="9" name="下矢印 8"/>
          <p:cNvSpPr/>
          <p:nvPr/>
        </p:nvSpPr>
        <p:spPr bwMode="auto">
          <a:xfrm>
            <a:off x="4067944" y="2924944"/>
            <a:ext cx="792088" cy="72008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2078302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9" name="Object 2"/>
          <p:cNvGraphicFramePr>
            <a:graphicFrameLocks noChangeAspect="1"/>
          </p:cNvGraphicFramePr>
          <p:nvPr>
            <p:extLst>
              <p:ext uri="{D42A27DB-BD31-4B8C-83A1-F6EECF244321}">
                <p14:modId xmlns:p14="http://schemas.microsoft.com/office/powerpoint/2010/main" val="4219711865"/>
              </p:ext>
            </p:extLst>
          </p:nvPr>
        </p:nvGraphicFramePr>
        <p:xfrm>
          <a:off x="5796136" y="2610838"/>
          <a:ext cx="3298825" cy="1479550"/>
        </p:xfrm>
        <a:graphic>
          <a:graphicData uri="http://schemas.openxmlformats.org/presentationml/2006/ole">
            <mc:AlternateContent xmlns:mc="http://schemas.openxmlformats.org/markup-compatibility/2006">
              <mc:Choice xmlns:v="urn:schemas-microsoft-com:vml" Requires="v">
                <p:oleObj spid="_x0000_s14778" name="数式" r:id="rId4" imgW="1104840" imgH="495000" progId="Equation.3">
                  <p:embed/>
                </p:oleObj>
              </mc:Choice>
              <mc:Fallback>
                <p:oleObj name="数式" r:id="rId4" imgW="1104840" imgH="495000" progId="Equation.3">
                  <p:embed/>
                  <p:pic>
                    <p:nvPicPr>
                      <p:cNvPr id="0" name=""/>
                      <p:cNvPicPr>
                        <a:picLocks noChangeAspect="1" noChangeArrowheads="1"/>
                      </p:cNvPicPr>
                      <p:nvPr/>
                    </p:nvPicPr>
                    <p:blipFill>
                      <a:blip r:embed="rId5"/>
                      <a:srcRect/>
                      <a:stretch>
                        <a:fillRect/>
                      </a:stretch>
                    </p:blipFill>
                    <p:spPr bwMode="auto">
                      <a:xfrm>
                        <a:off x="5796136" y="2610838"/>
                        <a:ext cx="3298825" cy="14795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グループ化 4"/>
          <p:cNvGrpSpPr/>
          <p:nvPr/>
        </p:nvGrpSpPr>
        <p:grpSpPr>
          <a:xfrm>
            <a:off x="35496" y="5517232"/>
            <a:ext cx="9000999" cy="1296144"/>
            <a:chOff x="35496" y="5517232"/>
            <a:chExt cx="9000999" cy="1296144"/>
          </a:xfrm>
        </p:grpSpPr>
        <p:sp>
          <p:nvSpPr>
            <p:cNvPr id="8194" name="AutoShape 2"/>
            <p:cNvSpPr>
              <a:spLocks noChangeArrowheads="1"/>
            </p:cNvSpPr>
            <p:nvPr/>
          </p:nvSpPr>
          <p:spPr bwMode="auto">
            <a:xfrm>
              <a:off x="35496" y="5517232"/>
              <a:ext cx="9000999" cy="1268361"/>
            </a:xfrm>
            <a:prstGeom prst="roundRect">
              <a:avLst>
                <a:gd name="adj" fmla="val 16667"/>
              </a:avLst>
            </a:prstGeom>
            <a:solidFill>
              <a:srgbClr val="00FFFF">
                <a:alpha val="50195"/>
              </a:srgbClr>
            </a:solidFill>
            <a:ln w="9525">
              <a:solidFill>
                <a:schemeClr val="tx1"/>
              </a:solidFill>
              <a:round/>
              <a:headEnd/>
              <a:tailEnd/>
            </a:ln>
          </p:spPr>
          <p:txBody>
            <a:bodyPr wrap="none" anchor="ctr"/>
            <a:lstStyle/>
            <a:p>
              <a:endParaRPr lang="ja-JP" altLang="en-US" dirty="0"/>
            </a:p>
          </p:txBody>
        </p:sp>
        <p:graphicFrame>
          <p:nvGraphicFramePr>
            <p:cNvPr id="8200" name="Object 3"/>
            <p:cNvGraphicFramePr>
              <a:graphicFrameLocks noChangeAspect="1"/>
            </p:cNvGraphicFramePr>
            <p:nvPr>
              <p:extLst>
                <p:ext uri="{D42A27DB-BD31-4B8C-83A1-F6EECF244321}">
                  <p14:modId xmlns:p14="http://schemas.microsoft.com/office/powerpoint/2010/main" val="1766872422"/>
                </p:ext>
              </p:extLst>
            </p:nvPr>
          </p:nvGraphicFramePr>
          <p:xfrm>
            <a:off x="142081" y="5587826"/>
            <a:ext cx="8859837" cy="1225550"/>
          </p:xfrm>
          <a:graphic>
            <a:graphicData uri="http://schemas.openxmlformats.org/presentationml/2006/ole">
              <mc:AlternateContent xmlns:mc="http://schemas.openxmlformats.org/markup-compatibility/2006">
                <mc:Choice xmlns:v="urn:schemas-microsoft-com:vml" Requires="v">
                  <p:oleObj spid="_x0000_s14779" name="数式" r:id="rId6" imgW="3288960" imgH="482400" progId="Equation.3">
                    <p:embed/>
                  </p:oleObj>
                </mc:Choice>
                <mc:Fallback>
                  <p:oleObj name="数式" r:id="rId6" imgW="3288960" imgH="482400" progId="Equation.3">
                    <p:embed/>
                    <p:pic>
                      <p:nvPicPr>
                        <p:cNvPr id="0" name=""/>
                        <p:cNvPicPr>
                          <a:picLocks noChangeAspect="1" noChangeArrowheads="1"/>
                        </p:cNvPicPr>
                        <p:nvPr/>
                      </p:nvPicPr>
                      <p:blipFill>
                        <a:blip r:embed="rId7"/>
                        <a:srcRect/>
                        <a:stretch>
                          <a:fillRect/>
                        </a:stretch>
                      </p:blipFill>
                      <p:spPr bwMode="auto">
                        <a:xfrm>
                          <a:off x="142081" y="5587826"/>
                          <a:ext cx="8859837" cy="1225550"/>
                        </a:xfrm>
                        <a:prstGeom prst="rect">
                          <a:avLst/>
                        </a:prstGeom>
                        <a:noFill/>
                        <a:ln>
                          <a:noFill/>
                        </a:ln>
                        <a:extLst/>
                      </p:spPr>
                    </p:pic>
                  </p:oleObj>
                </mc:Fallback>
              </mc:AlternateContent>
            </a:graphicData>
          </a:graphic>
        </p:graphicFrame>
      </p:grpSp>
      <p:sp>
        <p:nvSpPr>
          <p:cNvPr id="14" name="Rectangle 3"/>
          <p:cNvSpPr txBox="1">
            <a:spLocks noChangeArrowheads="1"/>
          </p:cNvSpPr>
          <p:nvPr/>
        </p:nvSpPr>
        <p:spPr bwMode="auto">
          <a:xfrm>
            <a:off x="0" y="548680"/>
            <a:ext cx="9144000" cy="415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4000" kern="0" spc="-150" dirty="0" smtClean="0">
                <a:latin typeface="Arial" charset="0"/>
              </a:rPr>
              <a:t>リアルタイムでの絶対</a:t>
            </a:r>
            <a:r>
              <a:rPr lang="ja-JP" altLang="en-US" sz="4000" kern="0" spc="-150" dirty="0">
                <a:latin typeface="Arial" charset="0"/>
              </a:rPr>
              <a:t>周波数の決定法</a:t>
            </a:r>
            <a:endParaRPr lang="en-US" altLang="ja-JP" sz="4000" kern="0" spc="-150" dirty="0" smtClean="0">
              <a:latin typeface="Arial" charset="0"/>
            </a:endParaRPr>
          </a:p>
        </p:txBody>
      </p:sp>
      <p:grpSp>
        <p:nvGrpSpPr>
          <p:cNvPr id="4" name="グループ化 3"/>
          <p:cNvGrpSpPr/>
          <p:nvPr/>
        </p:nvGrpSpPr>
        <p:grpSpPr>
          <a:xfrm>
            <a:off x="4838756" y="2204864"/>
            <a:ext cx="813364" cy="2382075"/>
            <a:chOff x="5051830" y="2217055"/>
            <a:chExt cx="1180212" cy="2382075"/>
          </a:xfrm>
        </p:grpSpPr>
        <p:sp>
          <p:nvSpPr>
            <p:cNvPr id="2" name="正方形/長方形 1"/>
            <p:cNvSpPr/>
            <p:nvPr/>
          </p:nvSpPr>
          <p:spPr bwMode="auto">
            <a:xfrm>
              <a:off x="5051831" y="2217055"/>
              <a:ext cx="504056" cy="3600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2" name="正方形/長方形 11"/>
            <p:cNvSpPr/>
            <p:nvPr/>
          </p:nvSpPr>
          <p:spPr bwMode="auto">
            <a:xfrm>
              <a:off x="5051830" y="4275094"/>
              <a:ext cx="580751" cy="3240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正方形/長方形 12"/>
            <p:cNvSpPr/>
            <p:nvPr/>
          </p:nvSpPr>
          <p:spPr bwMode="auto">
            <a:xfrm>
              <a:off x="5574816" y="2217055"/>
              <a:ext cx="288032" cy="23809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 name="下矢印 2"/>
            <p:cNvSpPr/>
            <p:nvPr/>
          </p:nvSpPr>
          <p:spPr bwMode="auto">
            <a:xfrm rot="16200000">
              <a:off x="5656840" y="3135451"/>
              <a:ext cx="720080" cy="43032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pic>
        <p:nvPicPr>
          <p:cNvPr id="2395" name="Picture 3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1160029"/>
            <a:ext cx="5094355" cy="435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5"/>
          <p:cNvSpPr>
            <a:spLocks noChangeArrowheads="1"/>
          </p:cNvSpPr>
          <p:nvPr/>
        </p:nvSpPr>
        <p:spPr bwMode="auto">
          <a:xfrm>
            <a:off x="5453105" y="1466781"/>
            <a:ext cx="3655399" cy="954107"/>
          </a:xfrm>
          <a:prstGeom prst="rect">
            <a:avLst/>
          </a:prstGeom>
          <a:solidFill>
            <a:srgbClr val="FFFF29"/>
          </a:solidFill>
          <a:ln>
            <a:solidFill>
              <a:srgbClr val="FFFF29"/>
            </a:solidFill>
          </a:ln>
          <a:extLst/>
        </p:spPr>
        <p:txBody>
          <a:bodyPr wrap="square">
            <a:spAutoFit/>
          </a:bodyPr>
          <a:lstStyle/>
          <a:p>
            <a:pPr algn="ctr"/>
            <a:r>
              <a:rPr lang="ja-JP" altLang="en-US" sz="2800" b="1" dirty="0" smtClean="0">
                <a:solidFill>
                  <a:srgbClr val="FF0000"/>
                </a:solidFill>
                <a:latin typeface="Arial" charset="0"/>
              </a:rPr>
              <a:t>デュアル</a:t>
            </a:r>
            <a:r>
              <a:rPr lang="en-US" altLang="ja-JP" sz="2800" b="1" dirty="0" smtClean="0">
                <a:solidFill>
                  <a:srgbClr val="FF0000"/>
                </a:solidFill>
                <a:latin typeface="Arial" charset="0"/>
              </a:rPr>
              <a:t>PC-THz</a:t>
            </a:r>
            <a:r>
              <a:rPr lang="ja-JP" altLang="en-US" sz="2800" b="1" dirty="0" smtClean="0">
                <a:solidFill>
                  <a:srgbClr val="FF0000"/>
                </a:solidFill>
                <a:latin typeface="Arial" charset="0"/>
              </a:rPr>
              <a:t>コム</a:t>
            </a:r>
            <a:endParaRPr lang="en-US" altLang="ja-JP" sz="2800" b="1" dirty="0" smtClean="0">
              <a:solidFill>
                <a:srgbClr val="FF0000"/>
              </a:solidFill>
              <a:latin typeface="Arial" charset="0"/>
            </a:endParaRPr>
          </a:p>
          <a:p>
            <a:pPr algn="ctr"/>
            <a:r>
              <a:rPr lang="ja-JP" altLang="en-US" sz="2800" b="1" dirty="0" smtClean="0">
                <a:solidFill>
                  <a:srgbClr val="FF0000"/>
                </a:solidFill>
                <a:latin typeface="Arial" charset="0"/>
              </a:rPr>
              <a:t>を用いた並列計測！</a:t>
            </a:r>
            <a:endParaRPr lang="en-US" altLang="ja-JP" sz="2800" b="1" dirty="0">
              <a:solidFill>
                <a:srgbClr val="FF0000"/>
              </a:solidFill>
              <a:latin typeface="Arial" charset="0"/>
            </a:endParaRPr>
          </a:p>
        </p:txBody>
      </p:sp>
      <p:sp>
        <p:nvSpPr>
          <p:cNvPr id="16" name="Rectangle 15"/>
          <p:cNvSpPr>
            <a:spLocks noChangeArrowheads="1"/>
          </p:cNvSpPr>
          <p:nvPr/>
        </p:nvSpPr>
        <p:spPr bwMode="auto">
          <a:xfrm>
            <a:off x="107505" y="5428381"/>
            <a:ext cx="8928991" cy="1384995"/>
          </a:xfrm>
          <a:prstGeom prst="rect">
            <a:avLst/>
          </a:prstGeom>
          <a:solidFill>
            <a:srgbClr val="FFFF29"/>
          </a:solidFill>
          <a:ln>
            <a:noFill/>
          </a:ln>
          <a:extLst/>
        </p:spPr>
        <p:txBody>
          <a:bodyPr wrap="square">
            <a:spAutoFit/>
          </a:bodyPr>
          <a:lstStyle/>
          <a:p>
            <a:pPr algn="ctr"/>
            <a:r>
              <a:rPr lang="ja-JP" altLang="en-US" sz="2800" b="1" dirty="0" smtClean="0">
                <a:solidFill>
                  <a:srgbClr val="FF0000"/>
                </a:solidFill>
                <a:latin typeface="Arial" charset="0"/>
              </a:rPr>
              <a:t>周波数カウンターで測定する場合、</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(1)</a:t>
            </a:r>
            <a:r>
              <a:rPr lang="ja-JP" altLang="en-US" sz="2800" b="1" dirty="0" smtClean="0">
                <a:solidFill>
                  <a:srgbClr val="FF0000"/>
                </a:solidFill>
                <a:latin typeface="Arial" charset="0"/>
              </a:rPr>
              <a:t>ゲート時間</a:t>
            </a:r>
            <a:r>
              <a:rPr lang="ja-JP" altLang="en-US" sz="2800" b="1" dirty="0">
                <a:solidFill>
                  <a:srgbClr val="FF0000"/>
                </a:solidFill>
                <a:latin typeface="Arial" charset="0"/>
              </a:rPr>
              <a:t>の</a:t>
            </a:r>
            <a:r>
              <a:rPr lang="ja-JP" altLang="en-US" sz="2800" b="1" dirty="0" smtClean="0">
                <a:solidFill>
                  <a:srgbClr val="FF0000"/>
                </a:solidFill>
                <a:latin typeface="Arial" charset="0"/>
              </a:rPr>
              <a:t>制限</a:t>
            </a:r>
            <a:r>
              <a:rPr lang="ja-JP" altLang="en-US" sz="2800" b="1" dirty="0">
                <a:solidFill>
                  <a:srgbClr val="FF0000"/>
                </a:solidFill>
                <a:latin typeface="Arial" charset="0"/>
              </a:rPr>
              <a:t>が</a:t>
            </a:r>
            <a:r>
              <a:rPr lang="ja-JP" altLang="en-US" sz="2800" b="1" dirty="0" smtClean="0">
                <a:solidFill>
                  <a:srgbClr val="FF0000"/>
                </a:solidFill>
                <a:latin typeface="Arial" charset="0"/>
              </a:rPr>
              <a:t>あり速い現象が計測できない</a:t>
            </a:r>
            <a:endParaRPr lang="en-US" altLang="ja-JP" sz="2800" b="1" dirty="0" smtClean="0">
              <a:solidFill>
                <a:srgbClr val="FF0000"/>
              </a:solidFill>
              <a:latin typeface="Arial" charset="0"/>
            </a:endParaRPr>
          </a:p>
          <a:p>
            <a:pPr algn="ctr"/>
            <a:r>
              <a:rPr lang="en-US" altLang="ja-JP" sz="2800" b="1" dirty="0" smtClean="0">
                <a:solidFill>
                  <a:srgbClr val="FF0000"/>
                </a:solidFill>
                <a:latin typeface="Arial" charset="0"/>
              </a:rPr>
              <a:t>(2)</a:t>
            </a:r>
            <a:r>
              <a:rPr lang="ja-JP" altLang="en-US" sz="2800" b="1" dirty="0" smtClean="0">
                <a:solidFill>
                  <a:srgbClr val="FF0000"/>
                </a:solidFill>
                <a:latin typeface="Arial" charset="0"/>
              </a:rPr>
              <a:t>高い信号</a:t>
            </a:r>
            <a:r>
              <a:rPr lang="en-US" altLang="ja-JP" sz="2800" b="1" dirty="0" smtClean="0">
                <a:solidFill>
                  <a:srgbClr val="FF0000"/>
                </a:solidFill>
                <a:latin typeface="Arial" charset="0"/>
              </a:rPr>
              <a:t>SN</a:t>
            </a:r>
            <a:r>
              <a:rPr lang="ja-JP" altLang="en-US" sz="2800" b="1" dirty="0" smtClean="0">
                <a:solidFill>
                  <a:srgbClr val="FF0000"/>
                </a:solidFill>
                <a:latin typeface="Arial" charset="0"/>
              </a:rPr>
              <a:t>比が必要</a:t>
            </a:r>
            <a:endParaRPr lang="en-US" altLang="ja-JP" sz="2800" b="1" dirty="0" smtClean="0">
              <a:solidFill>
                <a:srgbClr val="FF0000"/>
              </a:solidFill>
              <a:latin typeface="Arial" charset="0"/>
            </a:endParaRPr>
          </a:p>
        </p:txBody>
      </p:sp>
    </p:spTree>
    <p:extLst>
      <p:ext uri="{BB962C8B-B14F-4D97-AF65-F5344CB8AC3E}">
        <p14:creationId xmlns:p14="http://schemas.microsoft.com/office/powerpoint/2010/main" val="519845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404664"/>
            <a:ext cx="9144000" cy="10801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ja-JP" altLang="en-US" sz="3600" kern="0" spc="-150" dirty="0">
                <a:solidFill>
                  <a:srgbClr val="0000FF"/>
                </a:solidFill>
                <a:latin typeface="Arial" charset="0"/>
              </a:rPr>
              <a:t>測定時間波形の</a:t>
            </a:r>
            <a:r>
              <a:rPr lang="ja-JP" altLang="en-US" sz="3600" kern="0" spc="-150" dirty="0">
                <a:latin typeface="Arial" charset="0"/>
              </a:rPr>
              <a:t>ヒルベルト変換を</a:t>
            </a:r>
            <a:r>
              <a:rPr lang="ja-JP" altLang="en-US" sz="3600" kern="0" spc="-150" dirty="0" smtClean="0">
                <a:latin typeface="Arial" charset="0"/>
              </a:rPr>
              <a:t>用いた</a:t>
            </a:r>
            <a:endParaRPr lang="en-US" altLang="ja-JP" sz="3600" kern="0" spc="-150" dirty="0" smtClean="0">
              <a:latin typeface="Arial" charset="0"/>
            </a:endParaRPr>
          </a:p>
          <a:p>
            <a:r>
              <a:rPr lang="ja-JP" altLang="en-US" sz="3600" kern="0" spc="-150" dirty="0" smtClean="0">
                <a:latin typeface="Arial" charset="0"/>
              </a:rPr>
              <a:t>瞬時</a:t>
            </a:r>
            <a:r>
              <a:rPr lang="ja-JP" altLang="en-US" sz="3600" kern="0" spc="-150" dirty="0">
                <a:latin typeface="Arial" charset="0"/>
              </a:rPr>
              <a:t>周波数計測</a:t>
            </a:r>
            <a:endParaRPr lang="en-US" altLang="ja-JP" sz="3600" kern="0" spc="-150" dirty="0">
              <a:latin typeface="Arial" charset="0"/>
            </a:endParaRPr>
          </a:p>
        </p:txBody>
      </p:sp>
      <p:sp>
        <p:nvSpPr>
          <p:cNvPr id="3" name="コンテンツ プレースホルダー 3"/>
          <p:cNvSpPr txBox="1">
            <a:spLocks/>
          </p:cNvSpPr>
          <p:nvPr/>
        </p:nvSpPr>
        <p:spPr>
          <a:xfrm>
            <a:off x="611560" y="1844824"/>
            <a:ext cx="7848872" cy="936104"/>
          </a:xfrm>
          <a:prstGeom prst="rect">
            <a:avLst/>
          </a:prstGeom>
          <a:ln w="25400">
            <a:solidFill>
              <a:schemeClr val="tx1"/>
            </a:solid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ja-JP" sz="2400" b="1" kern="0" dirty="0" smtClean="0"/>
              <a:t>ヒルベルト変換</a:t>
            </a:r>
            <a:r>
              <a:rPr lang="ja-JP" altLang="en-US" sz="2400" b="1" kern="0" dirty="0" smtClean="0"/>
              <a:t>と</a:t>
            </a:r>
            <a:r>
              <a:rPr lang="ja-JP" altLang="ja-JP" sz="2400" b="1" kern="0" dirty="0" smtClean="0"/>
              <a:t>は</a:t>
            </a:r>
            <a:r>
              <a:rPr lang="en-US" altLang="ja-JP" sz="2400" b="1" kern="0" dirty="0" smtClean="0"/>
              <a:t>, </a:t>
            </a:r>
            <a:r>
              <a:rPr lang="ja-JP" altLang="en-US" sz="2400" b="1" kern="0" dirty="0" smtClean="0"/>
              <a:t>実領域の測定信号を複素信号に</a:t>
            </a:r>
            <a:endParaRPr lang="en-US" altLang="ja-JP" sz="2400" b="1" kern="0" dirty="0" smtClean="0"/>
          </a:p>
          <a:p>
            <a:pPr marL="0" indent="0" algn="ctr">
              <a:buFontTx/>
              <a:buNone/>
            </a:pPr>
            <a:r>
              <a:rPr lang="ja-JP" altLang="en-US" sz="2400" b="1" kern="0" dirty="0" smtClean="0"/>
              <a:t>変換する操作</a:t>
            </a:r>
            <a:endParaRPr lang="ja-JP" altLang="en-US" sz="2400" b="1" kern="0" dirty="0"/>
          </a:p>
        </p:txBody>
      </p:sp>
      <p:sp>
        <p:nvSpPr>
          <p:cNvPr id="4" name="下矢印 3"/>
          <p:cNvSpPr/>
          <p:nvPr/>
        </p:nvSpPr>
        <p:spPr bwMode="auto">
          <a:xfrm>
            <a:off x="4067944" y="2924944"/>
            <a:ext cx="792088" cy="57606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 name="コンテンツ プレースホルダー 3"/>
          <p:cNvSpPr txBox="1">
            <a:spLocks/>
          </p:cNvSpPr>
          <p:nvPr/>
        </p:nvSpPr>
        <p:spPr>
          <a:xfrm>
            <a:off x="110184" y="5805264"/>
            <a:ext cx="8926312" cy="1008112"/>
          </a:xfrm>
          <a:prstGeom prst="rect">
            <a:avLst/>
          </a:prstGeom>
          <a:solidFill>
            <a:srgbClr val="FFFF29"/>
          </a:solidFill>
          <a:ln w="25400">
            <a:noFill/>
          </a:ln>
        </p:spPr>
        <p:txBody>
          <a:bodyPr/>
          <a:lst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a:lstStyle>
          <a:p>
            <a:pPr marL="0" indent="0" algn="ctr">
              <a:buFontTx/>
              <a:buNone/>
            </a:pPr>
            <a:r>
              <a:rPr lang="ja-JP" altLang="en-US" sz="2800" b="1" kern="0" dirty="0" smtClean="0">
                <a:solidFill>
                  <a:srgbClr val="FF0000"/>
                </a:solidFill>
              </a:rPr>
              <a:t>これにより求まる瞬時位相を微分することで，</a:t>
            </a:r>
            <a:endParaRPr lang="en-US" altLang="ja-JP" sz="2800" b="1" kern="0" dirty="0" smtClean="0">
              <a:solidFill>
                <a:srgbClr val="FF0000"/>
              </a:solidFill>
            </a:endParaRPr>
          </a:p>
          <a:p>
            <a:pPr marL="0" indent="0" algn="ctr">
              <a:buFontTx/>
              <a:buNone/>
            </a:pPr>
            <a:r>
              <a:rPr lang="en-US" altLang="ja-JP" sz="2800" b="1" kern="0" dirty="0" smtClean="0">
                <a:solidFill>
                  <a:srgbClr val="FF0000"/>
                </a:solidFill>
              </a:rPr>
              <a:t>f</a:t>
            </a:r>
            <a:r>
              <a:rPr lang="en-US" altLang="ja-JP" sz="2800" b="1" kern="0" baseline="-25000" dirty="0" smtClean="0">
                <a:solidFill>
                  <a:srgbClr val="FF0000"/>
                </a:solidFill>
              </a:rPr>
              <a:t>beat1</a:t>
            </a:r>
            <a:r>
              <a:rPr lang="en-US" altLang="ja-JP" sz="2800" b="1" kern="0" dirty="0" smtClean="0">
                <a:solidFill>
                  <a:srgbClr val="FF0000"/>
                </a:solidFill>
              </a:rPr>
              <a:t>, f</a:t>
            </a:r>
            <a:r>
              <a:rPr lang="en-US" altLang="ja-JP" sz="2800" b="1" kern="0" baseline="-25000" dirty="0" smtClean="0">
                <a:solidFill>
                  <a:srgbClr val="FF0000"/>
                </a:solidFill>
              </a:rPr>
              <a:t>beat2</a:t>
            </a:r>
            <a:r>
              <a:rPr lang="ja-JP" altLang="en-US" sz="2800" b="1" kern="0" dirty="0">
                <a:solidFill>
                  <a:srgbClr val="FF0000"/>
                </a:solidFill>
              </a:rPr>
              <a:t>の</a:t>
            </a:r>
            <a:r>
              <a:rPr lang="ja-JP" altLang="en-US" sz="2800" b="1" kern="0" dirty="0" smtClean="0">
                <a:solidFill>
                  <a:srgbClr val="FF0000"/>
                </a:solidFill>
              </a:rPr>
              <a:t>瞬時周波数を算出することが可能</a:t>
            </a:r>
            <a:r>
              <a:rPr lang="en-US" altLang="ja-JP" sz="2800" b="1" kern="0" dirty="0" smtClean="0">
                <a:solidFill>
                  <a:srgbClr val="FF0000"/>
                </a:solidFill>
              </a:rPr>
              <a:t>!</a:t>
            </a:r>
            <a:endParaRPr lang="ja-JP" altLang="en-US" sz="2800" b="1" kern="0" dirty="0">
              <a:solidFill>
                <a:srgbClr val="FF0000"/>
              </a:solidFill>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2293358832"/>
              </p:ext>
            </p:extLst>
          </p:nvPr>
        </p:nvGraphicFramePr>
        <p:xfrm>
          <a:off x="509510" y="4797152"/>
          <a:ext cx="4494538" cy="982330"/>
        </p:xfrm>
        <a:graphic>
          <a:graphicData uri="http://schemas.openxmlformats.org/presentationml/2006/ole">
            <mc:AlternateContent xmlns:mc="http://schemas.openxmlformats.org/markup-compatibility/2006">
              <mc:Choice xmlns:v="urn:schemas-microsoft-com:vml" Requires="v">
                <p:oleObj spid="_x0000_s9924" name="数式" r:id="rId4" imgW="1892160" imgH="457200" progId="Equation.3">
                  <p:embed/>
                </p:oleObj>
              </mc:Choice>
              <mc:Fallback>
                <p:oleObj name="数式" r:id="rId4" imgW="1892160" imgH="457200" progId="Equation.3">
                  <p:embed/>
                  <p:pic>
                    <p:nvPicPr>
                      <p:cNvPr id="0" name="Object 2"/>
                      <p:cNvPicPr>
                        <a:picLocks noChangeAspect="1" noChangeArrowheads="1"/>
                      </p:cNvPicPr>
                      <p:nvPr/>
                    </p:nvPicPr>
                    <p:blipFill>
                      <a:blip r:embed="rId5"/>
                      <a:srcRect/>
                      <a:stretch>
                        <a:fillRect/>
                      </a:stretch>
                    </p:blipFill>
                    <p:spPr bwMode="auto">
                      <a:xfrm>
                        <a:off x="509510" y="4797152"/>
                        <a:ext cx="4494538" cy="982330"/>
                      </a:xfrm>
                      <a:prstGeom prst="rect">
                        <a:avLst/>
                      </a:prstGeom>
                      <a:solidFill>
                        <a:srgbClr val="66FFFF"/>
                      </a:solidFill>
                      <a:ln>
                        <a:noFill/>
                      </a:ln>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3676800564"/>
              </p:ext>
            </p:extLst>
          </p:nvPr>
        </p:nvGraphicFramePr>
        <p:xfrm>
          <a:off x="5650495" y="4797153"/>
          <a:ext cx="2665921" cy="936104"/>
        </p:xfrm>
        <a:graphic>
          <a:graphicData uri="http://schemas.openxmlformats.org/presentationml/2006/ole">
            <mc:AlternateContent xmlns:mc="http://schemas.openxmlformats.org/markup-compatibility/2006">
              <mc:Choice xmlns:v="urn:schemas-microsoft-com:vml" Requires="v">
                <p:oleObj spid="_x0000_s9925" name="数式" r:id="rId6" imgW="1015920" imgH="393480" progId="Equation.3">
                  <p:embed/>
                </p:oleObj>
              </mc:Choice>
              <mc:Fallback>
                <p:oleObj name="数式" r:id="rId6" imgW="1015920" imgH="393480" progId="Equation.3">
                  <p:embed/>
                  <p:pic>
                    <p:nvPicPr>
                      <p:cNvPr id="0" name="オブジェクト 6"/>
                      <p:cNvPicPr>
                        <a:picLocks noChangeAspect="1" noChangeArrowheads="1"/>
                      </p:cNvPicPr>
                      <p:nvPr/>
                    </p:nvPicPr>
                    <p:blipFill>
                      <a:blip r:embed="rId7"/>
                      <a:srcRect/>
                      <a:stretch>
                        <a:fillRect/>
                      </a:stretch>
                    </p:blipFill>
                    <p:spPr bwMode="auto">
                      <a:xfrm>
                        <a:off x="5650495" y="4797153"/>
                        <a:ext cx="2665921" cy="936104"/>
                      </a:xfrm>
                      <a:prstGeom prst="rect">
                        <a:avLst/>
                      </a:prstGeom>
                      <a:solidFill>
                        <a:srgbClr val="66FFFF"/>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9" name="テキスト ボックス 8"/>
              <p:cNvSpPr txBox="1"/>
              <p:nvPr/>
            </p:nvSpPr>
            <p:spPr>
              <a:xfrm>
                <a:off x="3203848" y="3645024"/>
                <a:ext cx="5722464" cy="584775"/>
              </a:xfrm>
              <a:prstGeom prst="rect">
                <a:avLst/>
              </a:prstGeom>
              <a:noFill/>
            </p:spPr>
            <p:txBody>
              <a:bodyPr wrap="none" rtlCol="0">
                <a:spAutoFit/>
              </a:bodyPr>
              <a:lstStyle/>
              <a:p>
                <a14:m>
                  <m:oMath xmlns:m="http://schemas.openxmlformats.org/officeDocument/2006/math">
                    <m:r>
                      <a:rPr kumimoji="1" lang="en-US" altLang="ja-JP" sz="3200" b="0" i="1" smtClean="0">
                        <a:latin typeface="Cambria Math"/>
                      </a:rPr>
                      <m:t>𝑍</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𝐹</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r>
                      <a:rPr kumimoji="1" lang="en-US" altLang="ja-JP" sz="3200" b="0" i="1" smtClean="0">
                        <a:latin typeface="Cambria Math"/>
                      </a:rPr>
                      <m:t>𝑖𝐺</m:t>
                    </m:r>
                    <m:d>
                      <m:dPr>
                        <m:ctrlPr>
                          <a:rPr kumimoji="1" lang="en-US" altLang="ja-JP" sz="3200" b="0" i="1" smtClean="0">
                            <a:latin typeface="Cambria Math"/>
                          </a:rPr>
                        </m:ctrlPr>
                      </m:dPr>
                      <m:e>
                        <m:r>
                          <a:rPr kumimoji="1" lang="en-US" altLang="ja-JP" sz="3200" b="0" i="1" smtClean="0">
                            <a:latin typeface="Cambria Math"/>
                          </a:rPr>
                          <m:t>𝑡</m:t>
                        </m:r>
                      </m:e>
                    </m:d>
                  </m:oMath>
                </a14:m>
                <a:r>
                  <a:rPr kumimoji="1" lang="ja-JP" altLang="en-US" sz="3200" dirty="0" smtClean="0"/>
                  <a:t>と表される</a:t>
                </a:r>
                <a:endParaRPr kumimoji="1" lang="ja-JP" altLang="en-US" sz="32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203848" y="3645024"/>
                <a:ext cx="5722464" cy="584775"/>
              </a:xfrm>
              <a:prstGeom prst="rect">
                <a:avLst/>
              </a:prstGeom>
              <a:blipFill rotWithShape="1">
                <a:blip r:embed="rId8"/>
                <a:stretch>
                  <a:fillRect t="-16667" r="-1706" b="-30208"/>
                </a:stretch>
              </a:blipFill>
            </p:spPr>
            <p:txBody>
              <a:bodyPr/>
              <a:lstStyle/>
              <a:p>
                <a:r>
                  <a:rPr lang="ja-JP" altLang="en-US">
                    <a:noFill/>
                  </a:rPr>
                  <a:t> </a:t>
                </a:r>
              </a:p>
            </p:txBody>
          </p:sp>
        </mc:Fallback>
      </mc:AlternateContent>
      <p:sp>
        <p:nvSpPr>
          <p:cNvPr id="11" name="Text Box 9"/>
          <p:cNvSpPr txBox="1">
            <a:spLocks noChangeArrowheads="1"/>
          </p:cNvSpPr>
          <p:nvPr/>
        </p:nvSpPr>
        <p:spPr bwMode="auto">
          <a:xfrm>
            <a:off x="3419872" y="1475492"/>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 charset="0"/>
                <a:ea typeface="ＭＳ Ｐゴシック" pitchFamily="1" charset="-128"/>
              </a:defRPr>
            </a:lvl1pPr>
            <a:lvl2pPr marL="742950" indent="-285750" eaLnBrk="0" hangingPunct="0">
              <a:defRPr kumimoji="1" sz="2400">
                <a:solidFill>
                  <a:schemeClr val="tx1"/>
                </a:solidFill>
                <a:latin typeface="Times New Roman" pitchFamily="1" charset="0"/>
                <a:ea typeface="ＭＳ Ｐゴシック" pitchFamily="1" charset="-128"/>
              </a:defRPr>
            </a:lvl2pPr>
            <a:lvl3pPr marL="1143000" indent="-228600" eaLnBrk="0" hangingPunct="0">
              <a:defRPr kumimoji="1" sz="2400">
                <a:solidFill>
                  <a:schemeClr val="tx1"/>
                </a:solidFill>
                <a:latin typeface="Times New Roman" pitchFamily="1" charset="0"/>
                <a:ea typeface="ＭＳ Ｐゴシック" pitchFamily="1" charset="-128"/>
              </a:defRPr>
            </a:lvl3pPr>
            <a:lvl4pPr marL="1600200" indent="-228600" eaLnBrk="0" hangingPunct="0">
              <a:defRPr kumimoji="1" sz="2400">
                <a:solidFill>
                  <a:schemeClr val="tx1"/>
                </a:solidFill>
                <a:latin typeface="Times New Roman" pitchFamily="1" charset="0"/>
                <a:ea typeface="ＭＳ Ｐゴシック" pitchFamily="1" charset="-128"/>
              </a:defRPr>
            </a:lvl4pPr>
            <a:lvl5pPr marL="2057400" indent="-228600" eaLnBrk="0" hangingPunct="0">
              <a:defRPr kumimoji="1" sz="2400">
                <a:solidFill>
                  <a:schemeClr val="tx1"/>
                </a:solidFill>
                <a:latin typeface="Times New Roman" pitchFamily="1" charset="0"/>
                <a:ea typeface="ＭＳ Ｐゴシック" pitchFamily="1" charset="-128"/>
              </a:defRPr>
            </a:lvl5pPr>
            <a:lvl6pPr marL="25146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6pPr>
            <a:lvl7pPr marL="29718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7pPr>
            <a:lvl8pPr marL="34290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8pPr>
            <a:lvl9pPr marL="3886200" indent="-228600" algn="ctr" eaLnBrk="0" fontAlgn="base" hangingPunct="0">
              <a:spcBef>
                <a:spcPct val="0"/>
              </a:spcBef>
              <a:spcAft>
                <a:spcPct val="0"/>
              </a:spcAft>
              <a:defRPr kumimoji="1" sz="2400">
                <a:solidFill>
                  <a:schemeClr val="tx1"/>
                </a:solidFill>
                <a:latin typeface="Times New Roman" pitchFamily="1" charset="0"/>
                <a:ea typeface="ＭＳ Ｐゴシック" pitchFamily="1" charset="-128"/>
              </a:defRPr>
            </a:lvl9pPr>
          </a:lstStyle>
          <a:p>
            <a:pPr eaLnBrk="1" hangingPunct="1"/>
            <a:r>
              <a:rPr lang="en-US" altLang="ja-JP" sz="1800" i="1" dirty="0">
                <a:solidFill>
                  <a:srgbClr val="800080"/>
                </a:solidFill>
                <a:latin typeface="Arial" charset="0"/>
              </a:rPr>
              <a:t>Ref) H</a:t>
            </a:r>
            <a:r>
              <a:rPr lang="en-US" altLang="ja-JP" sz="1800" i="1" dirty="0" smtClean="0">
                <a:solidFill>
                  <a:srgbClr val="800080"/>
                </a:solidFill>
                <a:latin typeface="Arial" charset="0"/>
              </a:rPr>
              <a:t>. </a:t>
            </a:r>
            <a:r>
              <a:rPr lang="en-US" altLang="ja-JP" sz="1800" i="1" dirty="0" err="1">
                <a:solidFill>
                  <a:srgbClr val="800080"/>
                </a:solidFill>
                <a:latin typeface="Arial" charset="0"/>
              </a:rPr>
              <a:t>Füser</a:t>
            </a:r>
            <a:r>
              <a:rPr lang="en-US" altLang="ja-JP" sz="1800" i="1" dirty="0">
                <a:solidFill>
                  <a:srgbClr val="800080"/>
                </a:solidFill>
                <a:latin typeface="Arial" charset="0"/>
              </a:rPr>
              <a:t> et al, </a:t>
            </a:r>
            <a:r>
              <a:rPr lang="en-US" altLang="ja-JP" sz="1800" i="1" dirty="0" smtClean="0">
                <a:solidFill>
                  <a:srgbClr val="800080"/>
                </a:solidFill>
                <a:latin typeface="Arial" charset="0"/>
              </a:rPr>
              <a:t>Appl. Phys. </a:t>
            </a:r>
            <a:r>
              <a:rPr lang="en-US" altLang="ja-JP" sz="1800" i="1" dirty="0" err="1" smtClean="0">
                <a:solidFill>
                  <a:srgbClr val="800080"/>
                </a:solidFill>
                <a:latin typeface="Arial" charset="0"/>
              </a:rPr>
              <a:t>Lett</a:t>
            </a:r>
            <a:r>
              <a:rPr lang="en-US" altLang="ja-JP" sz="1800" i="1" dirty="0" smtClean="0">
                <a:solidFill>
                  <a:srgbClr val="800080"/>
                </a:solidFill>
                <a:latin typeface="Arial" charset="0"/>
              </a:rPr>
              <a:t>. </a:t>
            </a:r>
            <a:r>
              <a:rPr lang="en-US" altLang="ja-JP" sz="1800" b="1" i="1" dirty="0" smtClean="0">
                <a:solidFill>
                  <a:srgbClr val="800080"/>
                </a:solidFill>
                <a:latin typeface="Arial" charset="0"/>
              </a:rPr>
              <a:t>99</a:t>
            </a:r>
            <a:r>
              <a:rPr lang="en-US" altLang="ja-JP" sz="1800" i="1" dirty="0" smtClean="0">
                <a:solidFill>
                  <a:srgbClr val="800080"/>
                </a:solidFill>
                <a:latin typeface="Arial" charset="0"/>
              </a:rPr>
              <a:t>, 121111 </a:t>
            </a:r>
            <a:r>
              <a:rPr lang="en-US" altLang="ja-JP" sz="1800" i="1" dirty="0">
                <a:solidFill>
                  <a:srgbClr val="800080"/>
                </a:solidFill>
                <a:latin typeface="Arial" charset="0"/>
              </a:rPr>
              <a:t>(</a:t>
            </a:r>
            <a:r>
              <a:rPr lang="en-US" altLang="ja-JP" sz="1800" i="1" dirty="0" smtClean="0">
                <a:solidFill>
                  <a:srgbClr val="800080"/>
                </a:solidFill>
                <a:latin typeface="Arial" charset="0"/>
              </a:rPr>
              <a:t>2011).</a:t>
            </a:r>
          </a:p>
        </p:txBody>
      </p:sp>
      <p:pic>
        <p:nvPicPr>
          <p:cNvPr id="9705" name="Picture 4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36" y="2690102"/>
            <a:ext cx="2427017" cy="22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27803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テーマ1">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Arial"/>
        <a:ea typeface="ＭＳ ゴシック"/>
        <a:cs typeface="ＭＳ ゴシック"/>
      </a:majorFont>
      <a:minorFont>
        <a:latin typeface="Arial"/>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徳大スライドテーマ</Template>
  <TotalTime>12198</TotalTime>
  <Words>3768</Words>
  <Application>Microsoft Office PowerPoint</Application>
  <PresentationFormat>画面に合わせる (4:3)</PresentationFormat>
  <Paragraphs>289</Paragraphs>
  <Slides>31</Slides>
  <Notes>28</Notes>
  <HiddenSlides>0</HiddenSlides>
  <MMClips>2</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33" baseType="lpstr">
      <vt:lpstr>テーマ1</vt:lpstr>
      <vt:lpstr>数式</vt:lpstr>
      <vt:lpstr>デュアルTHzコムを用いたCW-THz波のリアルタイム絶対周波数計測</vt:lpstr>
      <vt:lpstr>研究背景</vt:lpstr>
      <vt:lpstr>光伝導ミキシング法を用いた THzコム参照型スペクトラム・アナライザー</vt:lpstr>
      <vt:lpstr>PowerPoint プレゼンテーション</vt:lpstr>
      <vt:lpstr>研究経過</vt:lpstr>
      <vt:lpstr>PowerPoint プレゼンテーション</vt:lpstr>
      <vt:lpstr>PowerPoint プレゼンテーション</vt:lpstr>
      <vt:lpstr>PowerPoint プレゼンテーション</vt:lpstr>
      <vt:lpstr>PowerPoint プレゼンテーション</vt:lpstr>
      <vt:lpstr>実験セットアップ</vt:lpstr>
      <vt:lpstr>ビート信号とCW-THz波の測定結果</vt:lpstr>
      <vt:lpstr>CW-THz波のリアルタイムモニタリング① (周波数変動 = 0.1THz ± 100Hz)</vt:lpstr>
      <vt:lpstr>PowerPoint プレゼンテーション</vt:lpstr>
      <vt:lpstr>絶対周波数計測の実験精度</vt:lpstr>
      <vt:lpstr>まとめ</vt:lpstr>
      <vt:lpstr>PowerPoint プレゼンテーション</vt:lpstr>
      <vt:lpstr>ビート周波数とCW-THz波の測定結果</vt:lpstr>
      <vt:lpstr>従来法</vt:lpstr>
      <vt:lpstr>背景</vt:lpstr>
      <vt:lpstr>光コムとTHzコム</vt:lpstr>
      <vt:lpstr>PowerPoint プレゼンテーション</vt:lpstr>
      <vt:lpstr>CW-THz波と2つのPC-THzコム間のビート信号 </vt:lpstr>
      <vt:lpstr>PowerPoint プレゼンテーション</vt:lpstr>
      <vt:lpstr>小型PCA・アンプ複合 モジュールの開発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ビート周波数とCW-THz波の測定結果</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hayashi</dc:creator>
  <cp:lastModifiedBy>hayashi</cp:lastModifiedBy>
  <cp:revision>441</cp:revision>
  <cp:lastPrinted>2014-03-05T11:18:19Z</cp:lastPrinted>
  <dcterms:created xsi:type="dcterms:W3CDTF">2013-08-05T10:49:10Z</dcterms:created>
  <dcterms:modified xsi:type="dcterms:W3CDTF">2014-04-27T07:22:25Z</dcterms:modified>
</cp:coreProperties>
</file>