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MOV" ContentType="video/unknown"/>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tif" ContentType="image/tiff"/>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92" r:id="rId3"/>
    <p:sldId id="293" r:id="rId4"/>
    <p:sldId id="295" r:id="rId5"/>
    <p:sldId id="278" r:id="rId6"/>
    <p:sldId id="279" r:id="rId7"/>
    <p:sldId id="280" r:id="rId8"/>
    <p:sldId id="281" r:id="rId9"/>
    <p:sldId id="282" r:id="rId10"/>
    <p:sldId id="283" r:id="rId11"/>
    <p:sldId id="284" r:id="rId12"/>
    <p:sldId id="285" r:id="rId13"/>
    <p:sldId id="286" r:id="rId14"/>
    <p:sldId id="291" r:id="rId15"/>
    <p:sldId id="287" r:id="rId16"/>
    <p:sldId id="288" r:id="rId17"/>
    <p:sldId id="289" r:id="rId18"/>
    <p:sldId id="290" r:id="rId19"/>
    <p:sldId id="294" r:id="rId20"/>
    <p:sldId id="271" r:id="rId21"/>
  </p:sldIdLst>
  <p:sldSz cx="9144000" cy="6858000" type="screen4x3"/>
  <p:notesSz cx="6797675" cy="98726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0"/>
      </p:cViewPr>
      <p:guideLst>
        <p:guide orient="horz" pos="2160"/>
        <p:guide pos="2880"/>
      </p:guideLst>
    </p:cSldViewPr>
  </p:slideViewPr>
  <p:notesTextViewPr>
    <p:cViewPr>
      <p:scale>
        <a:sx n="1" d="1"/>
        <a:sy n="1" d="1"/>
      </p:scale>
      <p:origin x="0" y="0"/>
    </p:cViewPr>
  </p:notesTextViewPr>
  <p:sorterViewPr>
    <p:cViewPr>
      <p:scale>
        <a:sx n="100" d="100"/>
        <a:sy n="100" d="100"/>
      </p:scale>
      <p:origin x="0" y="187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6775C01A-4C3E-4AC6-B8D0-B4975369D9A7}" type="datetimeFigureOut">
              <a:rPr kumimoji="1" lang="ja-JP" altLang="en-US" smtClean="0"/>
              <a:t>2014/4/8</a:t>
            </a:fld>
            <a:endParaRPr kumimoji="1" lang="ja-JP" altLang="en-US"/>
          </a:p>
        </p:txBody>
      </p:sp>
      <p:sp>
        <p:nvSpPr>
          <p:cNvPr id="4" name="スライド イメージ プレースホルダー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40D39702-0B99-4043-A464-4D00F8E45317}" type="slidenum">
              <a:rPr kumimoji="1" lang="ja-JP" altLang="en-US" smtClean="0"/>
              <a:t>‹#›</a:t>
            </a:fld>
            <a:endParaRPr kumimoji="1" lang="ja-JP" altLang="en-US"/>
          </a:p>
        </p:txBody>
      </p:sp>
    </p:spTree>
    <p:extLst>
      <p:ext uri="{BB962C8B-B14F-4D97-AF65-F5344CB8AC3E}">
        <p14:creationId xmlns:p14="http://schemas.microsoft.com/office/powerpoint/2010/main" val="310225125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近年，テラヘルツ波が大容量無線通信のための新しい手段として注目されている．これにより，光ファイバの設置が困難な場所のリンクだけでなく，テレビ中継のためのテンポラリーな回線や災害・緊急時のバックアップ回線などに利用できる．さらに，</a:t>
            </a:r>
            <a:r>
              <a:rPr kumimoji="1" lang="en-US" altLang="ja-JP" dirty="0" smtClean="0"/>
              <a:t>3D</a:t>
            </a:r>
            <a:r>
              <a:rPr kumimoji="1" lang="ja-JP" altLang="en-US" dirty="0" smtClean="0"/>
              <a:t>シネマやハイビジョンなどの大容量のデータを瞬時にダウンロードできるホットスポットにも利用できる．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2</a:t>
            </a:fld>
            <a:endParaRPr kumimoji="1" lang="ja-JP" altLang="en-US"/>
          </a:p>
        </p:txBody>
      </p:sp>
    </p:spTree>
    <p:extLst>
      <p:ext uri="{BB962C8B-B14F-4D97-AF65-F5344CB8AC3E}">
        <p14:creationId xmlns:p14="http://schemas.microsoft.com/office/powerpoint/2010/main" val="2987220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こで今回は，時間波形をデジタイザーによって高速サンプリングし、さらにヒルベルト変換を用いて瞬時周波数を計測しました．ヒルベルト変換とは，実領域の測定信号を複素信号に変換する操作で，測定信号を</a:t>
            </a:r>
            <a:r>
              <a:rPr kumimoji="1" lang="en-US" altLang="ja-JP" dirty="0" smtClean="0"/>
              <a:t>f(t)</a:t>
            </a:r>
            <a:r>
              <a:rPr kumimoji="1" lang="ja-JP" altLang="en-US" dirty="0" err="1" smtClean="0"/>
              <a:t>，</a:t>
            </a:r>
            <a:r>
              <a:rPr kumimoji="1" lang="ja-JP" altLang="en-US" dirty="0" smtClean="0"/>
              <a:t>ヒルベルト変換後の信号を</a:t>
            </a:r>
            <a:r>
              <a:rPr kumimoji="1" lang="en-US" altLang="ja-JP" dirty="0" smtClean="0"/>
              <a:t>g(t)</a:t>
            </a:r>
            <a:r>
              <a:rPr kumimoji="1" lang="ja-JP" altLang="en-US" dirty="0" smtClean="0"/>
              <a:t>とすると，解析信号</a:t>
            </a:r>
            <a:r>
              <a:rPr kumimoji="1" lang="en-US" altLang="ja-JP" dirty="0" smtClean="0"/>
              <a:t>z(t)</a:t>
            </a:r>
            <a:r>
              <a:rPr kumimoji="1" lang="ja-JP" altLang="en-US" dirty="0" smtClean="0"/>
              <a:t>はこのように表される．</a:t>
            </a:r>
            <a:endParaRPr kumimoji="1" lang="en-US" altLang="ja-JP" dirty="0" smtClean="0"/>
          </a:p>
          <a:p>
            <a:r>
              <a:rPr kumimoji="1" lang="ja-JP" altLang="en-US" dirty="0" smtClean="0"/>
              <a:t>こちらの図より，瞬時位相はこのように表されるので，瞬時周波数はこれを時間で微分し</a:t>
            </a:r>
            <a:r>
              <a:rPr kumimoji="1" lang="en-US" altLang="ja-JP" dirty="0" smtClean="0"/>
              <a:t>1/2π</a:t>
            </a:r>
            <a:r>
              <a:rPr kumimoji="1" lang="ja-JP" altLang="en-US" dirty="0" smtClean="0"/>
              <a:t>をかけることで求めることが出来る．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11</a:t>
            </a:fld>
            <a:endParaRPr kumimoji="1" lang="ja-JP" altLang="en-US"/>
          </a:p>
        </p:txBody>
      </p:sp>
    </p:spTree>
    <p:extLst>
      <p:ext uri="{BB962C8B-B14F-4D97-AF65-F5344CB8AC3E}">
        <p14:creationId xmlns:p14="http://schemas.microsoft.com/office/powerpoint/2010/main" val="3276094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本実験のセットアップを示す．レーザーはメンロー社製のファイバーレーザーを用いており，条件はこのようになっている．さらに，モード同期周波数はそれぞれ安定化制御されている．この</a:t>
            </a:r>
            <a:r>
              <a:rPr kumimoji="1" lang="en-US" altLang="ja-JP" dirty="0" smtClean="0"/>
              <a:t>1.5μm</a:t>
            </a:r>
            <a:r>
              <a:rPr kumimoji="1" lang="ja-JP" altLang="en-US" dirty="0" smtClean="0"/>
              <a:t>のレーザー光は非線形光学結晶によって波長変換し，</a:t>
            </a:r>
            <a:r>
              <a:rPr kumimoji="1" lang="en-US" altLang="ja-JP" dirty="0" smtClean="0"/>
              <a:t>PCA</a:t>
            </a:r>
            <a:r>
              <a:rPr kumimoji="1" lang="ja-JP" altLang="en-US" dirty="0" err="1" smtClean="0"/>
              <a:t>に入</a:t>
            </a:r>
            <a:r>
              <a:rPr kumimoji="1" lang="ja-JP" altLang="en-US" dirty="0" smtClean="0"/>
              <a:t>射する．反対側からは，シンセサイザーの出力を</a:t>
            </a:r>
            <a:r>
              <a:rPr kumimoji="1" lang="en-US" altLang="ja-JP" dirty="0" smtClean="0"/>
              <a:t>6</a:t>
            </a:r>
            <a:r>
              <a:rPr kumimoji="1" lang="ja-JP" altLang="en-US" dirty="0" smtClean="0"/>
              <a:t>逓倍したものを</a:t>
            </a:r>
            <a:r>
              <a:rPr kumimoji="1" lang="en-US" altLang="ja-JP" dirty="0" smtClean="0"/>
              <a:t>CW-THz</a:t>
            </a:r>
            <a:r>
              <a:rPr kumimoji="1" lang="ja-JP" altLang="en-US" dirty="0" smtClean="0"/>
              <a:t>はとして自由空間を伝搬後，入射している．これにより発生するビート信号はアンプによって増幅され，デジタイザーで取得される．取得された信号は</a:t>
            </a:r>
            <a:r>
              <a:rPr kumimoji="1" lang="en-US" altLang="ja-JP" dirty="0" smtClean="0"/>
              <a:t>PC</a:t>
            </a:r>
            <a:r>
              <a:rPr kumimoji="1" lang="ja-JP" altLang="en-US" dirty="0" smtClean="0"/>
              <a:t>で計算され絶対周波数が決定される．</a:t>
            </a:r>
            <a:endParaRPr kumimoji="1" lang="ja-JP" altLang="en-US" dirty="0"/>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12</a:t>
            </a:fld>
            <a:endParaRPr kumimoji="1" lang="ja-JP" altLang="en-US"/>
          </a:p>
        </p:txBody>
      </p:sp>
    </p:spTree>
    <p:extLst>
      <p:ext uri="{BB962C8B-B14F-4D97-AF65-F5344CB8AC3E}">
        <p14:creationId xmlns:p14="http://schemas.microsoft.com/office/powerpoint/2010/main" val="408080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まず，ビート周波数と</a:t>
            </a:r>
            <a:r>
              <a:rPr kumimoji="1" lang="en-US" altLang="ja-JP" dirty="0" smtClean="0"/>
              <a:t>CW-THz</a:t>
            </a:r>
            <a:r>
              <a:rPr kumimoji="1" lang="ja-JP" altLang="en-US" dirty="0" smtClean="0"/>
              <a:t>波の測定結果を示す．</a:t>
            </a:r>
            <a:r>
              <a:rPr kumimoji="1" lang="en-US" altLang="ja-JP" dirty="0" smtClean="0"/>
              <a:t>2</a:t>
            </a:r>
            <a:r>
              <a:rPr kumimoji="1" lang="ja-JP" altLang="en-US" dirty="0" err="1" smtClean="0"/>
              <a:t>つの</a:t>
            </a:r>
            <a:r>
              <a:rPr kumimoji="1" lang="ja-JP" altLang="en-US" dirty="0" smtClean="0"/>
              <a:t>ビート信号の瞬時周波数が示されており，デジタイザーのサンプリングレートは</a:t>
            </a:r>
            <a:r>
              <a:rPr kumimoji="1" lang="en-US" altLang="ja-JP" dirty="0" smtClean="0"/>
              <a:t>10MHz</a:t>
            </a:r>
            <a:r>
              <a:rPr kumimoji="1" lang="ja-JP" altLang="en-US" dirty="0" smtClean="0"/>
              <a:t>で</a:t>
            </a:r>
            <a:r>
              <a:rPr kumimoji="1" lang="en-US" altLang="ja-JP" dirty="0" smtClean="0"/>
              <a:t>100ms</a:t>
            </a:r>
            <a:r>
              <a:rPr kumimoji="1" lang="ja-JP" altLang="en-US" dirty="0" err="1" smtClean="0"/>
              <a:t>での</a:t>
            </a:r>
            <a:r>
              <a:rPr kumimoji="1" lang="ja-JP" altLang="en-US" dirty="0" smtClean="0"/>
              <a:t>高速計測が可能です．そしてこちらの結果では，それぞれ</a:t>
            </a:r>
            <a:r>
              <a:rPr kumimoji="1" lang="en-US" altLang="ja-JP" dirty="0" smtClean="0"/>
              <a:t>100ms</a:t>
            </a:r>
            <a:r>
              <a:rPr kumimoji="1" lang="ja-JP" altLang="en-US" dirty="0" smtClean="0"/>
              <a:t>ごとに瞬時周波数を測定したものの平均値をとり，それを</a:t>
            </a:r>
            <a:r>
              <a:rPr kumimoji="1" lang="en-US" altLang="ja-JP" dirty="0" smtClean="0"/>
              <a:t>100</a:t>
            </a:r>
            <a:r>
              <a:rPr kumimoji="1" lang="ja-JP" altLang="en-US" dirty="0" smtClean="0"/>
              <a:t>回積算した値となっている．これによって</a:t>
            </a:r>
            <a:r>
              <a:rPr kumimoji="1" lang="en-US" altLang="ja-JP" dirty="0" smtClean="0"/>
              <a:t>1Hz</a:t>
            </a:r>
            <a:r>
              <a:rPr kumimoji="1" lang="ja-JP" altLang="en-US" dirty="0" smtClean="0"/>
              <a:t>以下の細かい変動が高精度に取得できていることが分かり，この</a:t>
            </a:r>
            <a:r>
              <a:rPr kumimoji="1" lang="en-US" altLang="ja-JP" dirty="0" smtClean="0"/>
              <a:t>2</a:t>
            </a:r>
            <a:r>
              <a:rPr kumimoji="1" lang="ja-JP" altLang="en-US" dirty="0" err="1" smtClean="0"/>
              <a:t>つの</a:t>
            </a:r>
            <a:r>
              <a:rPr kumimoji="1" lang="ja-JP" altLang="en-US" dirty="0" smtClean="0"/>
              <a:t>ビート周波数から絶対周波数も高精度に決定出来ていることが分かる．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13</a:t>
            </a:fld>
            <a:endParaRPr kumimoji="1" lang="ja-JP" altLang="en-US"/>
          </a:p>
        </p:txBody>
      </p:sp>
    </p:spTree>
    <p:extLst>
      <p:ext uri="{BB962C8B-B14F-4D97-AF65-F5344CB8AC3E}">
        <p14:creationId xmlns:p14="http://schemas.microsoft.com/office/powerpoint/2010/main" val="298909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まず，ビート周波数と</a:t>
            </a:r>
            <a:r>
              <a:rPr kumimoji="1" lang="en-US" altLang="ja-JP" dirty="0" smtClean="0"/>
              <a:t>CW-THz</a:t>
            </a:r>
            <a:r>
              <a:rPr kumimoji="1" lang="ja-JP" altLang="en-US" dirty="0" smtClean="0"/>
              <a:t>波の測定結果を示す．</a:t>
            </a:r>
            <a:r>
              <a:rPr kumimoji="1" lang="en-US" altLang="ja-JP" dirty="0" smtClean="0"/>
              <a:t>2</a:t>
            </a:r>
            <a:r>
              <a:rPr kumimoji="1" lang="ja-JP" altLang="en-US" dirty="0" err="1" smtClean="0"/>
              <a:t>つの</a:t>
            </a:r>
            <a:r>
              <a:rPr kumimoji="1" lang="ja-JP" altLang="en-US" dirty="0" smtClean="0"/>
              <a:t>ビート信号の瞬時周波数が示されており，デジタイザーのサンプリングレートは</a:t>
            </a:r>
            <a:r>
              <a:rPr kumimoji="1" lang="en-US" altLang="ja-JP" dirty="0" smtClean="0"/>
              <a:t>10MHz</a:t>
            </a:r>
            <a:r>
              <a:rPr kumimoji="1" lang="ja-JP" altLang="en-US" dirty="0" smtClean="0"/>
              <a:t>で</a:t>
            </a:r>
            <a:r>
              <a:rPr kumimoji="1" lang="en-US" altLang="ja-JP" dirty="0" smtClean="0"/>
              <a:t>100ms</a:t>
            </a:r>
            <a:r>
              <a:rPr kumimoji="1" lang="ja-JP" altLang="en-US" dirty="0" err="1" smtClean="0"/>
              <a:t>ずつ</a:t>
            </a:r>
            <a:r>
              <a:rPr kumimoji="1" lang="ja-JP" altLang="en-US" dirty="0" smtClean="0"/>
              <a:t>計測している．そしてこちらの結果では，それぞれ</a:t>
            </a:r>
            <a:r>
              <a:rPr kumimoji="1" lang="en-US" altLang="ja-JP" dirty="0" smtClean="0"/>
              <a:t>100ms</a:t>
            </a:r>
            <a:r>
              <a:rPr kumimoji="1" lang="ja-JP" altLang="en-US" dirty="0" smtClean="0"/>
              <a:t>ごとに瞬時周波数を測定したものの平均値をとり，それを</a:t>
            </a:r>
            <a:r>
              <a:rPr kumimoji="1" lang="en-US" altLang="ja-JP" dirty="0" smtClean="0"/>
              <a:t>100</a:t>
            </a:r>
            <a:r>
              <a:rPr kumimoji="1" lang="ja-JP" altLang="en-US" dirty="0" smtClean="0"/>
              <a:t>回積算した値となっている．これによって</a:t>
            </a:r>
            <a:r>
              <a:rPr kumimoji="1" lang="en-US" altLang="ja-JP" dirty="0" smtClean="0"/>
              <a:t>1Hz</a:t>
            </a:r>
            <a:r>
              <a:rPr kumimoji="1" lang="ja-JP" altLang="en-US" dirty="0" smtClean="0"/>
              <a:t>以下の細かい変動が高精度に取得できていることが分かり，この</a:t>
            </a:r>
            <a:r>
              <a:rPr kumimoji="1" lang="en-US" altLang="ja-JP" dirty="0" smtClean="0"/>
              <a:t>2</a:t>
            </a:r>
            <a:r>
              <a:rPr kumimoji="1" lang="ja-JP" altLang="en-US" dirty="0" err="1" smtClean="0"/>
              <a:t>つの</a:t>
            </a:r>
            <a:r>
              <a:rPr kumimoji="1" lang="ja-JP" altLang="en-US" dirty="0" smtClean="0"/>
              <a:t>ビート周波数から絶対周波数も高精度に決定出来ていることが分かる．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14</a:t>
            </a:fld>
            <a:endParaRPr kumimoji="1" lang="ja-JP" altLang="en-US"/>
          </a:p>
        </p:txBody>
      </p:sp>
    </p:spTree>
    <p:extLst>
      <p:ext uri="{BB962C8B-B14F-4D97-AF65-F5344CB8AC3E}">
        <p14:creationId xmlns:p14="http://schemas.microsoft.com/office/powerpoint/2010/main" val="298909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a:t>
            </a:r>
            <a:r>
              <a:rPr kumimoji="1" lang="en-US" altLang="ja-JP" dirty="0" smtClean="0"/>
              <a:t>CW-THz</a:t>
            </a:r>
            <a:r>
              <a:rPr kumimoji="1" lang="ja-JP" altLang="en-US" dirty="0" smtClean="0"/>
              <a:t>波の絶対周波数をリアルタイムでモニタリングした動画を示す．縦軸は絶対周波数，横軸は時間を示しており，上記には各パラメーターの値を示している．本実験では</a:t>
            </a:r>
            <a:r>
              <a:rPr kumimoji="1" lang="en-US" altLang="ja-JP" dirty="0" smtClean="0"/>
              <a:t>0.1THz</a:t>
            </a:r>
            <a:r>
              <a:rPr kumimoji="1" lang="ja-JP" altLang="en-US" dirty="0" smtClean="0"/>
              <a:t>の信号に</a:t>
            </a:r>
            <a:r>
              <a:rPr kumimoji="1" lang="en-US" altLang="ja-JP" dirty="0" smtClean="0"/>
              <a:t>±100Hz</a:t>
            </a:r>
            <a:r>
              <a:rPr kumimoji="1" lang="ja-JP" altLang="en-US" dirty="0" smtClean="0"/>
              <a:t>程度の微小な変化を与えているが，その変化が今回初めてリアルタイムで高精度にモニタリング出来た．さらに，パラメーターの値も時々刻々と変化していることがわかる．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15</a:t>
            </a:fld>
            <a:endParaRPr kumimoji="1" lang="ja-JP" altLang="en-US"/>
          </a:p>
        </p:txBody>
      </p:sp>
    </p:spTree>
    <p:extLst>
      <p:ext uri="{BB962C8B-B14F-4D97-AF65-F5344CB8AC3E}">
        <p14:creationId xmlns:p14="http://schemas.microsoft.com/office/powerpoint/2010/main" val="149483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次に，微小な変化だけでなく</a:t>
            </a:r>
            <a:r>
              <a:rPr kumimoji="1" lang="en-US" altLang="ja-JP" dirty="0" smtClean="0"/>
              <a:t>±200MHz</a:t>
            </a:r>
            <a:r>
              <a:rPr kumimoji="1" lang="ja-JP" altLang="en-US" dirty="0" smtClean="0"/>
              <a:t>と大きな変化を与えたときの計測結果を示す．緑色は</a:t>
            </a:r>
            <a:r>
              <a:rPr kumimoji="1" lang="en-US" altLang="ja-JP" dirty="0" smtClean="0"/>
              <a:t>CW-THz</a:t>
            </a:r>
            <a:r>
              <a:rPr kumimoji="1" lang="ja-JP" altLang="en-US" dirty="0" smtClean="0"/>
              <a:t>波の絶対周波数、オレンジ色はコムモード次数を示しており、同じ次数内で絶対周波数の微小な変化が計測出来ている．さらに，次数が変わるように絶対周波数を変化させても計測が出来ており，その後も絶対周波数がリアルタイムで計測出来ている．この結果から，モードホップのようなコムモード次数が変わるような大きな周波数変化もリアルタイムで計測可能であることがわか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16</a:t>
            </a:fld>
            <a:endParaRPr kumimoji="1" lang="ja-JP" altLang="en-US"/>
          </a:p>
        </p:txBody>
      </p:sp>
    </p:spTree>
    <p:extLst>
      <p:ext uri="{BB962C8B-B14F-4D97-AF65-F5344CB8AC3E}">
        <p14:creationId xmlns:p14="http://schemas.microsoft.com/office/powerpoint/2010/main" val="3185850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最後に，絶対周波数計測の実験精度を示す．こちらのグラフでは，</a:t>
            </a:r>
            <a:r>
              <a:rPr kumimoji="1" lang="en-US" altLang="ja-JP" sz="1200" kern="1200" dirty="0" smtClean="0">
                <a:solidFill>
                  <a:schemeClr val="tx1"/>
                </a:solidFill>
                <a:effectLst/>
                <a:latin typeface="+mn-lt"/>
                <a:ea typeface="+mn-ea"/>
                <a:cs typeface="+mn-cs"/>
              </a:rPr>
              <a:t>CW-THz</a:t>
            </a:r>
            <a:r>
              <a:rPr kumimoji="1" lang="ja-JP" altLang="en-US" sz="1200" kern="1200" dirty="0" smtClean="0">
                <a:solidFill>
                  <a:schemeClr val="tx1"/>
                </a:solidFill>
                <a:effectLst/>
                <a:latin typeface="+mn-lt"/>
                <a:ea typeface="+mn-ea"/>
                <a:cs typeface="+mn-cs"/>
              </a:rPr>
              <a:t>波を</a:t>
            </a:r>
            <a:r>
              <a:rPr kumimoji="1" lang="en-US" altLang="ja-JP" sz="1200" kern="1200" dirty="0" smtClean="0">
                <a:solidFill>
                  <a:schemeClr val="tx1"/>
                </a:solidFill>
                <a:effectLst/>
                <a:latin typeface="+mn-lt"/>
                <a:ea typeface="+mn-ea"/>
                <a:cs typeface="+mn-cs"/>
              </a:rPr>
              <a:t>80-110GHz</a:t>
            </a:r>
            <a:r>
              <a:rPr kumimoji="1" lang="ja-JP" altLang="en-US" sz="1200" kern="1200" dirty="0" err="1" smtClean="0">
                <a:solidFill>
                  <a:schemeClr val="tx1"/>
                </a:solidFill>
                <a:effectLst/>
                <a:latin typeface="+mn-lt"/>
                <a:ea typeface="+mn-ea"/>
                <a:cs typeface="+mn-cs"/>
              </a:rPr>
              <a:t>まで</a:t>
            </a:r>
            <a:r>
              <a:rPr kumimoji="1" lang="ja-JP" altLang="en-US" sz="1200" kern="1200" dirty="0" smtClean="0">
                <a:solidFill>
                  <a:schemeClr val="tx1"/>
                </a:solidFill>
                <a:effectLst/>
                <a:latin typeface="+mn-lt"/>
                <a:ea typeface="+mn-ea"/>
                <a:cs typeface="+mn-cs"/>
              </a:rPr>
              <a:t>変化させた時の測定誤差と実験精度を示しており，本実験の測定誤差は数十ミリヘルツ程度となった．ここで本実験結果の値が妥当かどうかを判断するために各値の揺らぎ量から測定誤差を見積もった．すると計算ではこのようになり，許容の範囲内で一致していた．</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さらに，本実験での平均精度は</a:t>
            </a:r>
            <a:r>
              <a:rPr kumimoji="1" lang="en-US" altLang="ja-JP" sz="1200" kern="1200" dirty="0" smtClean="0">
                <a:solidFill>
                  <a:schemeClr val="tx1"/>
                </a:solidFill>
                <a:effectLst/>
                <a:latin typeface="+mn-lt"/>
                <a:ea typeface="+mn-ea"/>
                <a:cs typeface="+mn-cs"/>
              </a:rPr>
              <a:t>3.9*10</a:t>
            </a:r>
            <a:r>
              <a:rPr kumimoji="1" lang="en-US" altLang="ja-JP" sz="1200" kern="1200" baseline="30000" dirty="0" smtClean="0">
                <a:solidFill>
                  <a:schemeClr val="tx1"/>
                </a:solidFill>
                <a:effectLst/>
                <a:latin typeface="+mn-lt"/>
                <a:ea typeface="+mn-ea"/>
                <a:cs typeface="+mn-cs"/>
              </a:rPr>
              <a:t>-13</a:t>
            </a:r>
            <a:r>
              <a:rPr kumimoji="1" lang="ja-JP" altLang="en-US" sz="1200" kern="1200" baseline="0" dirty="0" smtClean="0">
                <a:solidFill>
                  <a:schemeClr val="tx1"/>
                </a:solidFill>
                <a:effectLst/>
                <a:latin typeface="+mn-lt"/>
                <a:ea typeface="+mn-ea"/>
                <a:cs typeface="+mn-cs"/>
              </a:rPr>
              <a:t>という結果が得られた．従来の結果と比べて</a:t>
            </a:r>
            <a:r>
              <a:rPr kumimoji="1" lang="en-US" altLang="ja-JP" sz="1200" kern="1200" baseline="0" dirty="0" smtClean="0">
                <a:solidFill>
                  <a:schemeClr val="tx1"/>
                </a:solidFill>
                <a:effectLst/>
                <a:latin typeface="+mn-lt"/>
                <a:ea typeface="+mn-ea"/>
                <a:cs typeface="+mn-cs"/>
              </a:rPr>
              <a:t>2</a:t>
            </a:r>
            <a:r>
              <a:rPr kumimoji="1" lang="ja-JP" altLang="en-US" sz="1200" kern="1200" baseline="0" dirty="0" smtClean="0">
                <a:solidFill>
                  <a:schemeClr val="tx1"/>
                </a:solidFill>
                <a:effectLst/>
                <a:latin typeface="+mn-lt"/>
                <a:ea typeface="+mn-ea"/>
                <a:cs typeface="+mn-cs"/>
              </a:rPr>
              <a:t>ケタ向上している理由は今回ビート信号をヒルベルト変換を用い計測したからだと考えています。</a:t>
            </a:r>
            <a:endParaRPr kumimoji="1" lang="en-US" altLang="ja-JP" sz="1200" kern="1200" baseline="0" dirty="0" smtClean="0">
              <a:solidFill>
                <a:schemeClr val="tx1"/>
              </a:solidFill>
              <a:effectLst/>
              <a:latin typeface="+mn-lt"/>
              <a:ea typeface="+mn-ea"/>
              <a:cs typeface="+mn-cs"/>
            </a:endParaRPr>
          </a:p>
          <a:p>
            <a:endParaRPr kumimoji="1" lang="en-US" altLang="ja-JP" sz="1200" kern="1200" baseline="0" dirty="0" smtClean="0">
              <a:solidFill>
                <a:schemeClr val="tx1"/>
              </a:solidFill>
              <a:effectLst/>
              <a:latin typeface="+mn-lt"/>
              <a:ea typeface="+mn-ea"/>
              <a:cs typeface="+mn-cs"/>
            </a:endParaRPr>
          </a:p>
          <a:p>
            <a:r>
              <a:rPr kumimoji="1" lang="ja-JP" altLang="en-US" sz="1200" kern="1200" baseline="0" dirty="0" smtClean="0">
                <a:solidFill>
                  <a:schemeClr val="tx1"/>
                </a:solidFill>
                <a:effectLst/>
                <a:latin typeface="+mn-lt"/>
                <a:ea typeface="+mn-ea"/>
                <a:cs typeface="+mn-cs"/>
              </a:rPr>
              <a:t>解析の方法が変わったから２ケタ向上　前回はスペアナで計測</a:t>
            </a:r>
            <a:endParaRPr kumimoji="1" lang="ja-JP" altLang="en-US" dirty="0"/>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17</a:t>
            </a:fld>
            <a:endParaRPr kumimoji="1" lang="ja-JP" altLang="en-US"/>
          </a:p>
        </p:txBody>
      </p:sp>
    </p:spTree>
    <p:extLst>
      <p:ext uri="{BB962C8B-B14F-4D97-AF65-F5344CB8AC3E}">
        <p14:creationId xmlns:p14="http://schemas.microsoft.com/office/powerpoint/2010/main" val="3799347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無線</a:t>
            </a:r>
            <a:r>
              <a:rPr kumimoji="1" lang="en-US" altLang="ja-JP" dirty="0" smtClean="0"/>
              <a:t>LAN</a:t>
            </a:r>
            <a:r>
              <a:rPr kumimoji="1" lang="ja-JP" altLang="en-US" dirty="0" smtClean="0"/>
              <a:t>を用いる。</a:t>
            </a:r>
            <a:endParaRPr kumimoji="1" lang="en-US" altLang="ja-JP" dirty="0" smtClean="0"/>
          </a:p>
          <a:p>
            <a:r>
              <a:rPr kumimoji="1" lang="ja-JP" altLang="en-US" dirty="0" smtClean="0"/>
              <a:t>周波数の割り当てが厳密に決められていて、</a:t>
            </a:r>
            <a:r>
              <a:rPr kumimoji="1" lang="en-US" altLang="ja-JP" dirty="0" smtClean="0"/>
              <a:t>THz</a:t>
            </a:r>
            <a:r>
              <a:rPr kumimoji="1" lang="ja-JP" altLang="en-US" dirty="0" smtClean="0"/>
              <a:t>領域でも同じことが言える。</a:t>
            </a:r>
            <a:endParaRPr kumimoji="1" lang="en-US" altLang="ja-JP" dirty="0" smtClean="0"/>
          </a:p>
          <a:p>
            <a:r>
              <a:rPr kumimoji="1" lang="ja-JP" altLang="en-US" dirty="0" smtClean="0"/>
              <a:t>無線周波数</a:t>
            </a:r>
            <a:r>
              <a:rPr kumimoji="1" lang="en-US" altLang="ja-JP" dirty="0" smtClean="0"/>
              <a:t>(10GHz</a:t>
            </a:r>
            <a:r>
              <a:rPr kumimoji="1" lang="ja-JP" altLang="en-US" dirty="0" smtClean="0"/>
              <a:t>～</a:t>
            </a:r>
            <a:r>
              <a:rPr kumimoji="1" lang="en-US" altLang="ja-JP" dirty="0" smtClean="0"/>
              <a:t>275GHz)</a:t>
            </a:r>
          </a:p>
          <a:p>
            <a:r>
              <a:rPr kumimoji="1" lang="ja-JP" altLang="en-US" dirty="0" smtClean="0"/>
              <a:t>天文分野やアマチュア無線</a:t>
            </a:r>
            <a:endParaRPr kumimoji="1" lang="ja-JP" altLang="en-US" dirty="0"/>
          </a:p>
        </p:txBody>
      </p:sp>
      <p:sp>
        <p:nvSpPr>
          <p:cNvPr id="4" name="スライド番号プレースホルダ 3"/>
          <p:cNvSpPr>
            <a:spLocks noGrp="1"/>
          </p:cNvSpPr>
          <p:nvPr>
            <p:ph type="sldNum" sz="quarter" idx="10"/>
          </p:nvPr>
        </p:nvSpPr>
        <p:spPr/>
        <p:txBody>
          <a:bodyPr/>
          <a:lstStyle/>
          <a:p>
            <a:fld id="{A0329F12-3A00-428D-84CB-76FDE9865591}" type="slidenum">
              <a:rPr kumimoji="1" lang="ja-JP" altLang="en-US" smtClean="0"/>
              <a:t>20</a:t>
            </a:fld>
            <a:endParaRPr kumimoji="1" lang="ja-JP"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7085">
              <a:defRPr/>
            </a:pPr>
            <a:r>
              <a:rPr kumimoji="1" lang="ja-JP" altLang="en-US" dirty="0" smtClean="0"/>
              <a:t>しかし無線通信において，他数局間の混信を避ける必要があるため分野ごとに使う周波数が細かく割り振られている．電波領域においては、周波数計測技術が発達しているため細かく割り振りができる．しかし</a:t>
            </a:r>
            <a:r>
              <a:rPr kumimoji="1" lang="en-US" altLang="ja-JP" dirty="0" smtClean="0"/>
              <a:t>THz</a:t>
            </a:r>
            <a:r>
              <a:rPr kumimoji="1" lang="ja-JP" altLang="en-US" dirty="0" smtClean="0"/>
              <a:t>領域では周波数計測技術は十分に確立していないため，高精度な</a:t>
            </a:r>
            <a:r>
              <a:rPr kumimoji="1" lang="en-US" altLang="ja-JP" dirty="0" smtClean="0"/>
              <a:t>THz</a:t>
            </a:r>
            <a:r>
              <a:rPr kumimoji="1" lang="ja-JP" altLang="en-US" dirty="0" smtClean="0"/>
              <a:t>波の周波数計測技術が求められている．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3</a:t>
            </a:fld>
            <a:endParaRPr kumimoji="1" lang="ja-JP" altLang="en-US"/>
          </a:p>
        </p:txBody>
      </p:sp>
    </p:spTree>
    <p:extLst>
      <p:ext uri="{BB962C8B-B14F-4D97-AF65-F5344CB8AC3E}">
        <p14:creationId xmlns:p14="http://schemas.microsoft.com/office/powerpoint/2010/main" val="1891910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828" indent="-285703" eaLnBrk="0" hangingPunct="0">
              <a:defRPr kumimoji="1" sz="2400">
                <a:solidFill>
                  <a:schemeClr val="tx1"/>
                </a:solidFill>
                <a:latin typeface="Times New Roman" pitchFamily="1" charset="0"/>
                <a:ea typeface="ＭＳ Ｐゴシック" pitchFamily="1" charset="-128"/>
              </a:defRPr>
            </a:lvl2pPr>
            <a:lvl3pPr marL="1142814" indent="-228563" eaLnBrk="0" hangingPunct="0">
              <a:defRPr kumimoji="1" sz="2400">
                <a:solidFill>
                  <a:schemeClr val="tx1"/>
                </a:solidFill>
                <a:latin typeface="Times New Roman" pitchFamily="1" charset="0"/>
                <a:ea typeface="ＭＳ Ｐゴシック" pitchFamily="1" charset="-128"/>
              </a:defRPr>
            </a:lvl3pPr>
            <a:lvl4pPr marL="1599939" indent="-228563" eaLnBrk="0" hangingPunct="0">
              <a:defRPr kumimoji="1" sz="2400">
                <a:solidFill>
                  <a:schemeClr val="tx1"/>
                </a:solidFill>
                <a:latin typeface="Times New Roman" pitchFamily="1" charset="0"/>
                <a:ea typeface="ＭＳ Ｐゴシック" pitchFamily="1" charset="-128"/>
              </a:defRPr>
            </a:lvl4pPr>
            <a:lvl5pPr marL="2057064" indent="-228563" eaLnBrk="0" hangingPunct="0">
              <a:defRPr kumimoji="1" sz="2400">
                <a:solidFill>
                  <a:schemeClr val="tx1"/>
                </a:solidFill>
                <a:latin typeface="Times New Roman" pitchFamily="1" charset="0"/>
                <a:ea typeface="ＭＳ Ｐゴシック" pitchFamily="1" charset="-128"/>
              </a:defRPr>
            </a:lvl5pPr>
            <a:lvl6pPr marL="2514189" indent="-228563"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315" indent="-228563"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8440" indent="-228563"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5566" indent="-228563"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CB91E378-816F-4054-A066-8EA56DA037BC}" type="slidenum">
              <a:rPr lang="en-US" altLang="ja-JP" sz="1200"/>
              <a:pPr eaLnBrk="1" hangingPunct="1"/>
              <a:t>4</a:t>
            </a:fld>
            <a:endParaRPr lang="en-US" altLang="ja-JP" sz="1200"/>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ja-JP" altLang="en-US" dirty="0" smtClean="0">
                <a:latin typeface="Times New Roman" pitchFamily="1" charset="0"/>
                <a:ea typeface="ＭＳ Ｐ明朝" pitchFamily="1" charset="-128"/>
              </a:rPr>
              <a:t>周波数計測における従来法を示す．こちらに電気的手法としてヘテロダイン，こちらには光学的手法として干渉計測を示す．しかし，これらの手法を</a:t>
            </a:r>
            <a:r>
              <a:rPr lang="en-US" altLang="ja-JP" dirty="0" smtClean="0">
                <a:latin typeface="Times New Roman" pitchFamily="1" charset="0"/>
                <a:ea typeface="ＭＳ Ｐ明朝" pitchFamily="1" charset="-128"/>
              </a:rPr>
              <a:t>THz</a:t>
            </a:r>
            <a:r>
              <a:rPr lang="ja-JP" altLang="en-US" dirty="0" smtClean="0">
                <a:latin typeface="Times New Roman" pitchFamily="1" charset="0"/>
                <a:ea typeface="ＭＳ Ｐ明朝" pitchFamily="1" charset="-128"/>
              </a:rPr>
              <a:t>領域まで拡張した場合，ミキサーや検出器の熱ノイズを抑制するために極低温冷却が必要となり，実用化の障害となっていた．さらに，この手法では</a:t>
            </a:r>
            <a:r>
              <a:rPr lang="en-US" altLang="ja-JP" dirty="0" smtClean="0">
                <a:latin typeface="Times New Roman" pitchFamily="1" charset="0"/>
                <a:ea typeface="ＭＳ Ｐ明朝" pitchFamily="1" charset="-128"/>
              </a:rPr>
              <a:t>THz</a:t>
            </a:r>
            <a:r>
              <a:rPr lang="ja-JP" altLang="en-US" dirty="0" smtClean="0">
                <a:latin typeface="Times New Roman" pitchFamily="1" charset="0"/>
                <a:ea typeface="ＭＳ Ｐ明朝" pitchFamily="1" charset="-128"/>
              </a:rPr>
              <a:t>領域をフルカバーすることは難しく，</a:t>
            </a:r>
            <a:r>
              <a:rPr lang="en-US" altLang="ja-JP" dirty="0" smtClean="0">
                <a:latin typeface="Times New Roman" pitchFamily="1" charset="0"/>
                <a:ea typeface="ＭＳ Ｐ明朝" pitchFamily="1" charset="-128"/>
              </a:rPr>
              <a:t>THz</a:t>
            </a:r>
            <a:r>
              <a:rPr lang="ja-JP" altLang="en-US" dirty="0" smtClean="0">
                <a:latin typeface="Times New Roman" pitchFamily="1" charset="0"/>
                <a:ea typeface="ＭＳ Ｐ明朝" pitchFamily="1" charset="-128"/>
              </a:rPr>
              <a:t>領域をフルカバーできる新しい手法が必要でした．</a:t>
            </a:r>
            <a:endParaRPr lang="en-US" altLang="ja-JP" dirty="0" smtClean="0">
              <a:latin typeface="Times New Roman" pitchFamily="1" charset="0"/>
              <a:ea typeface="ＭＳ Ｐ明朝" pitchFamily="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532D99E7-9B5B-4A90-9895-306BA5D2E982}" type="slidenum">
              <a:rPr lang="en-US" altLang="ja-JP" sz="1200" smtClean="0"/>
              <a:pPr eaLnBrk="1" hangingPunct="1"/>
              <a:t>5</a:t>
            </a:fld>
            <a:endParaRPr lang="en-US" altLang="ja-JP" sz="1200" smtClean="0"/>
          </a:p>
        </p:txBody>
      </p:sp>
      <p:sp>
        <p:nvSpPr>
          <p:cNvPr id="57347" name="Rectangle 2"/>
          <p:cNvSpPr>
            <a:spLocks noGrp="1" noRot="1" noChangeAspect="1" noChangeArrowheads="1" noTextEdit="1"/>
          </p:cNvSpPr>
          <p:nvPr>
            <p:ph type="sldImg"/>
          </p:nvPr>
        </p:nvSpPr>
        <p:spPr>
          <a:xfrm>
            <a:off x="1092200" y="860425"/>
            <a:ext cx="4614863" cy="3462338"/>
          </a:xfrm>
          <a:ln w="12700" cap="flat">
            <a:solidFill>
              <a:schemeClr val="tx1"/>
            </a:solidFill>
          </a:ln>
        </p:spPr>
      </p:sp>
      <p:sp>
        <p:nvSpPr>
          <p:cNvPr id="57348" name="Rectangle 3"/>
          <p:cNvSpPr>
            <a:spLocks noGrp="1" noChangeArrowheads="1"/>
          </p:cNvSpPr>
          <p:nvPr>
            <p:ph type="body" idx="1"/>
          </p:nvPr>
        </p:nvSpPr>
        <p:spPr>
          <a:xfrm>
            <a:off x="970873" y="4699799"/>
            <a:ext cx="5339007" cy="47735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7625" rIns="92075" bIns="47625"/>
          <a:lstStyle/>
          <a:p>
            <a:pPr eaLnBrk="1" hangingPunct="1"/>
            <a:r>
              <a:rPr kumimoji="1" lang="ja-JP" altLang="en-US" sz="1200" kern="1200" dirty="0" smtClean="0">
                <a:solidFill>
                  <a:schemeClr val="tx1"/>
                </a:solidFill>
                <a:effectLst/>
                <a:latin typeface="+mn-lt"/>
                <a:ea typeface="+mn-ea"/>
                <a:cs typeface="+mn-cs"/>
              </a:rPr>
              <a:t>そこで我々のグループでは，光伝導ミキシング法を用いた</a:t>
            </a:r>
            <a:r>
              <a:rPr kumimoji="1" lang="en-US" altLang="ja-JP" sz="1200" kern="1200" dirty="0" smtClean="0">
                <a:solidFill>
                  <a:schemeClr val="tx1"/>
                </a:solidFill>
                <a:effectLst/>
                <a:latin typeface="+mn-lt"/>
                <a:ea typeface="+mn-ea"/>
                <a:cs typeface="+mn-cs"/>
              </a:rPr>
              <a:t>THz</a:t>
            </a:r>
            <a:r>
              <a:rPr kumimoji="1" lang="ja-JP" altLang="en-US" sz="1200" kern="1200" dirty="0" smtClean="0">
                <a:solidFill>
                  <a:schemeClr val="tx1"/>
                </a:solidFill>
                <a:effectLst/>
                <a:latin typeface="+mn-lt"/>
                <a:ea typeface="+mn-ea"/>
                <a:cs typeface="+mn-cs"/>
              </a:rPr>
              <a:t>コム参照型スペクトラム・アナライザーを用いて周波数計測を行ってきた．この手法は，ヘテロダイン法の一種であるが，従来の電気的な手法と比較して違う点が</a:t>
            </a:r>
            <a:r>
              <a:rPr kumimoji="1" lang="en-US" altLang="ja-JP" sz="1200" kern="1200" dirty="0" smtClean="0">
                <a:solidFill>
                  <a:schemeClr val="tx1"/>
                </a:solidFill>
                <a:effectLst/>
                <a:latin typeface="+mn-lt"/>
                <a:ea typeface="+mn-ea"/>
                <a:cs typeface="+mn-cs"/>
              </a:rPr>
              <a:t>2</a:t>
            </a:r>
            <a:r>
              <a:rPr kumimoji="1" lang="ja-JP" altLang="en-US" sz="1200" kern="1200" dirty="0" smtClean="0">
                <a:solidFill>
                  <a:schemeClr val="tx1"/>
                </a:solidFill>
                <a:effectLst/>
                <a:latin typeface="+mn-lt"/>
                <a:ea typeface="+mn-ea"/>
                <a:cs typeface="+mn-cs"/>
              </a:rPr>
              <a:t>つある．</a:t>
            </a:r>
            <a:r>
              <a:rPr kumimoji="1" lang="en-US" altLang="ja-JP" sz="1200" kern="1200" dirty="0" smtClean="0">
                <a:solidFill>
                  <a:schemeClr val="tx1"/>
                </a:solidFill>
                <a:effectLst/>
                <a:latin typeface="+mn-lt"/>
                <a:ea typeface="+mn-ea"/>
                <a:cs typeface="+mn-cs"/>
              </a:rPr>
              <a:t>1</a:t>
            </a:r>
            <a:r>
              <a:rPr kumimoji="1" lang="ja-JP" altLang="en-US" sz="1200" kern="1200" dirty="0" smtClean="0">
                <a:solidFill>
                  <a:schemeClr val="tx1"/>
                </a:solidFill>
                <a:effectLst/>
                <a:latin typeface="+mn-lt"/>
                <a:ea typeface="+mn-ea"/>
                <a:cs typeface="+mn-cs"/>
              </a:rPr>
              <a:t>つは，ヘテロダインレシーバーとして光伝導アンテナ </a:t>
            </a:r>
            <a:r>
              <a:rPr kumimoji="1" lang="en-US" altLang="ja-JP" sz="1200" kern="1200" dirty="0" smtClean="0">
                <a:solidFill>
                  <a:schemeClr val="tx1"/>
                </a:solidFill>
                <a:effectLst/>
                <a:latin typeface="+mn-lt"/>
                <a:ea typeface="+mn-ea"/>
                <a:cs typeface="+mn-cs"/>
              </a:rPr>
              <a:t>(PCA) </a:t>
            </a:r>
            <a:r>
              <a:rPr kumimoji="1" lang="ja-JP" altLang="en-US" sz="1200" kern="1200" dirty="0" smtClean="0">
                <a:solidFill>
                  <a:schemeClr val="tx1"/>
                </a:solidFill>
                <a:effectLst/>
                <a:latin typeface="+mn-lt"/>
                <a:ea typeface="+mn-ea"/>
                <a:cs typeface="+mn-cs"/>
              </a:rPr>
              <a:t>を用いている点である．これにより室温環境で，</a:t>
            </a:r>
            <a:r>
              <a:rPr kumimoji="1" lang="en-US" altLang="ja-JP" sz="1200" kern="1200" dirty="0" smtClean="0">
                <a:solidFill>
                  <a:schemeClr val="tx1"/>
                </a:solidFill>
                <a:effectLst/>
                <a:latin typeface="+mn-lt"/>
                <a:ea typeface="+mn-ea"/>
                <a:cs typeface="+mn-cs"/>
              </a:rPr>
              <a:t>THz</a:t>
            </a:r>
            <a:r>
              <a:rPr kumimoji="1" lang="ja-JP" altLang="en-US" sz="1200" kern="1200" dirty="0" smtClean="0">
                <a:solidFill>
                  <a:schemeClr val="tx1"/>
                </a:solidFill>
                <a:effectLst/>
                <a:latin typeface="+mn-lt"/>
                <a:ea typeface="+mn-ea"/>
                <a:cs typeface="+mn-cs"/>
              </a:rPr>
              <a:t>波を高感度で検出することが出来る．さらに多周波の局部発振器として</a:t>
            </a:r>
            <a:r>
              <a:rPr kumimoji="1" lang="en-US" altLang="ja-JP" sz="1200" kern="1200" dirty="0" smtClean="0">
                <a:solidFill>
                  <a:schemeClr val="tx1"/>
                </a:solidFill>
                <a:effectLst/>
                <a:latin typeface="+mn-lt"/>
                <a:ea typeface="+mn-ea"/>
                <a:cs typeface="+mn-cs"/>
              </a:rPr>
              <a:t>PCA</a:t>
            </a:r>
            <a:r>
              <a:rPr kumimoji="1" lang="ja-JP" altLang="en-US" sz="1200" kern="1200" dirty="0" smtClean="0">
                <a:solidFill>
                  <a:schemeClr val="tx1"/>
                </a:solidFill>
                <a:effectLst/>
                <a:latin typeface="+mn-lt"/>
                <a:ea typeface="+mn-ea"/>
                <a:cs typeface="+mn-cs"/>
              </a:rPr>
              <a:t>内部で生成されるフォトキャリア </a:t>
            </a:r>
            <a:r>
              <a:rPr kumimoji="1" lang="en-US" altLang="ja-JP" sz="1200" kern="1200" dirty="0" smtClean="0">
                <a:solidFill>
                  <a:schemeClr val="tx1"/>
                </a:solidFill>
                <a:effectLst/>
                <a:latin typeface="+mn-lt"/>
                <a:ea typeface="+mn-ea"/>
                <a:cs typeface="+mn-cs"/>
              </a:rPr>
              <a:t>(PC)-THz</a:t>
            </a:r>
            <a:r>
              <a:rPr kumimoji="1" lang="ja-JP" altLang="en-US" sz="1200" kern="1200" dirty="0" smtClean="0">
                <a:solidFill>
                  <a:schemeClr val="tx1"/>
                </a:solidFill>
                <a:effectLst/>
                <a:latin typeface="+mn-lt"/>
                <a:ea typeface="+mn-ea"/>
                <a:cs typeface="+mn-cs"/>
              </a:rPr>
              <a:t>コムを用いることで，</a:t>
            </a:r>
            <a:r>
              <a:rPr kumimoji="1" lang="en-US" altLang="ja-JP" sz="1200" kern="1200" dirty="0" smtClean="0">
                <a:solidFill>
                  <a:schemeClr val="tx1"/>
                </a:solidFill>
                <a:effectLst/>
                <a:latin typeface="+mn-lt"/>
                <a:ea typeface="+mn-ea"/>
                <a:cs typeface="+mn-cs"/>
              </a:rPr>
              <a:t>THz</a:t>
            </a:r>
            <a:r>
              <a:rPr kumimoji="1" lang="ja-JP" altLang="en-US" sz="1200" kern="1200" dirty="0" smtClean="0">
                <a:solidFill>
                  <a:schemeClr val="tx1"/>
                </a:solidFill>
                <a:effectLst/>
                <a:latin typeface="+mn-lt"/>
                <a:ea typeface="+mn-ea"/>
                <a:cs typeface="+mn-cs"/>
              </a:rPr>
              <a:t>帯をフルカバーすることができる．右に本手法の周波数領域での振る舞いを示す．モード同期周波数</a:t>
            </a:r>
            <a:r>
              <a:rPr kumimoji="1" lang="en-US" altLang="ja-JP" sz="1200" kern="1200" dirty="0" smtClean="0">
                <a:solidFill>
                  <a:schemeClr val="tx1"/>
                </a:solidFill>
                <a:effectLst/>
                <a:latin typeface="+mn-lt"/>
                <a:ea typeface="+mn-ea"/>
                <a:cs typeface="+mn-cs"/>
              </a:rPr>
              <a:t>f</a:t>
            </a:r>
            <a:r>
              <a:rPr kumimoji="1" lang="ja-JP" altLang="en-US" sz="1200" kern="1200" dirty="0" smtClean="0">
                <a:solidFill>
                  <a:schemeClr val="tx1"/>
                </a:solidFill>
                <a:effectLst/>
                <a:latin typeface="+mn-lt"/>
                <a:ea typeface="+mn-ea"/>
                <a:cs typeface="+mn-cs"/>
              </a:rPr>
              <a:t>間隔の</a:t>
            </a:r>
            <a:r>
              <a:rPr kumimoji="1" lang="en-US" altLang="ja-JP" sz="1200" kern="1200" dirty="0" smtClean="0">
                <a:solidFill>
                  <a:schemeClr val="tx1"/>
                </a:solidFill>
                <a:effectLst/>
                <a:latin typeface="+mn-lt"/>
                <a:ea typeface="+mn-ea"/>
                <a:cs typeface="+mn-cs"/>
              </a:rPr>
              <a:t>PC-THz</a:t>
            </a:r>
            <a:r>
              <a:rPr kumimoji="1" lang="ja-JP" altLang="en-US" sz="1200" kern="1200" dirty="0" smtClean="0">
                <a:solidFill>
                  <a:schemeClr val="tx1"/>
                </a:solidFill>
                <a:effectLst/>
                <a:latin typeface="+mn-lt"/>
                <a:ea typeface="+mn-ea"/>
                <a:cs typeface="+mn-cs"/>
              </a:rPr>
              <a:t>コムが生成された光伝導アンテナ内において</a:t>
            </a:r>
            <a:r>
              <a:rPr kumimoji="1" lang="en-US" altLang="ja-JP" sz="1200" kern="1200" dirty="0" smtClean="0">
                <a:solidFill>
                  <a:schemeClr val="tx1"/>
                </a:solidFill>
                <a:effectLst/>
                <a:latin typeface="+mn-lt"/>
                <a:ea typeface="+mn-ea"/>
                <a:cs typeface="+mn-cs"/>
              </a:rPr>
              <a:t>CW-THz</a:t>
            </a:r>
            <a:r>
              <a:rPr kumimoji="1" lang="ja-JP" altLang="en-US" sz="1200" kern="1200" dirty="0" smtClean="0">
                <a:solidFill>
                  <a:schemeClr val="tx1"/>
                </a:solidFill>
                <a:effectLst/>
                <a:latin typeface="+mn-lt"/>
                <a:ea typeface="+mn-ea"/>
                <a:cs typeface="+mn-cs"/>
              </a:rPr>
              <a:t>波が入射すると，光伝導ミキシングによりビート信号が</a:t>
            </a:r>
            <a:r>
              <a:rPr kumimoji="1" lang="en-US" altLang="ja-JP" sz="1200" kern="1200" dirty="0" smtClean="0">
                <a:solidFill>
                  <a:schemeClr val="tx1"/>
                </a:solidFill>
                <a:effectLst/>
                <a:latin typeface="+mn-lt"/>
                <a:ea typeface="+mn-ea"/>
                <a:cs typeface="+mn-cs"/>
              </a:rPr>
              <a:t>RF</a:t>
            </a:r>
            <a:r>
              <a:rPr kumimoji="1" lang="ja-JP" altLang="en-US" sz="1200" kern="1200" dirty="0" smtClean="0">
                <a:solidFill>
                  <a:schemeClr val="tx1"/>
                </a:solidFill>
                <a:effectLst/>
                <a:latin typeface="+mn-lt"/>
                <a:ea typeface="+mn-ea"/>
                <a:cs typeface="+mn-cs"/>
              </a:rPr>
              <a:t>周波数帯にダウンコンバートされて現れる．ここで，最低次のビート信号は，</a:t>
            </a:r>
            <a:r>
              <a:rPr kumimoji="1" lang="en-US" altLang="ja-JP" sz="1200" kern="1200" dirty="0" smtClean="0">
                <a:solidFill>
                  <a:schemeClr val="tx1"/>
                </a:solidFill>
                <a:effectLst/>
                <a:latin typeface="+mn-lt"/>
                <a:ea typeface="+mn-ea"/>
                <a:cs typeface="+mn-cs"/>
              </a:rPr>
              <a:t>CW-THz</a:t>
            </a:r>
            <a:r>
              <a:rPr kumimoji="1" lang="ja-JP" altLang="en-US" sz="1200" kern="1200" dirty="0" smtClean="0">
                <a:solidFill>
                  <a:schemeClr val="tx1"/>
                </a:solidFill>
                <a:effectLst/>
                <a:latin typeface="+mn-lt"/>
                <a:ea typeface="+mn-ea"/>
                <a:cs typeface="+mn-cs"/>
              </a:rPr>
              <a:t>波に再隣接したコムとのビートであるため，</a:t>
            </a:r>
            <a:r>
              <a:rPr kumimoji="1" lang="en-US" altLang="ja-JP" sz="1200" kern="1200" dirty="0" smtClean="0">
                <a:solidFill>
                  <a:schemeClr val="tx1"/>
                </a:solidFill>
                <a:effectLst/>
                <a:latin typeface="+mn-lt"/>
                <a:ea typeface="+mn-ea"/>
                <a:cs typeface="+mn-cs"/>
              </a:rPr>
              <a:t>CW-THz</a:t>
            </a:r>
            <a:r>
              <a:rPr kumimoji="1" lang="ja-JP" altLang="en-US" sz="1200" kern="1200" dirty="0" smtClean="0">
                <a:solidFill>
                  <a:schemeClr val="tx1"/>
                </a:solidFill>
                <a:effectLst/>
                <a:latin typeface="+mn-lt"/>
                <a:ea typeface="+mn-ea"/>
                <a:cs typeface="+mn-cs"/>
              </a:rPr>
              <a:t>波の絶対周波数</a:t>
            </a:r>
            <a:r>
              <a:rPr kumimoji="1" lang="en-US" altLang="ja-JP" sz="1200" kern="1200" dirty="0" err="1" smtClean="0">
                <a:solidFill>
                  <a:schemeClr val="tx1"/>
                </a:solidFill>
                <a:effectLst/>
                <a:latin typeface="+mn-lt"/>
                <a:ea typeface="+mn-ea"/>
                <a:cs typeface="+mn-cs"/>
              </a:rPr>
              <a:t>fTHz</a:t>
            </a:r>
            <a:r>
              <a:rPr kumimoji="1" lang="ja-JP" altLang="en-US" sz="1200" kern="1200" dirty="0" smtClean="0">
                <a:solidFill>
                  <a:schemeClr val="tx1"/>
                </a:solidFill>
                <a:effectLst/>
                <a:latin typeface="+mn-lt"/>
                <a:ea typeface="+mn-ea"/>
                <a:cs typeface="+mn-cs"/>
              </a:rPr>
              <a:t>はこのような式で表すことが出来る．モード同期周波数</a:t>
            </a:r>
            <a:r>
              <a:rPr kumimoji="1" lang="en-US" altLang="ja-JP" sz="1200" kern="1200" dirty="0" smtClean="0">
                <a:solidFill>
                  <a:schemeClr val="tx1"/>
                </a:solidFill>
                <a:effectLst/>
                <a:latin typeface="+mn-lt"/>
                <a:ea typeface="+mn-ea"/>
                <a:cs typeface="+mn-cs"/>
              </a:rPr>
              <a:t>f</a:t>
            </a:r>
            <a:r>
              <a:rPr kumimoji="1" lang="ja-JP" altLang="en-US" sz="1200" kern="1200" dirty="0" smtClean="0">
                <a:solidFill>
                  <a:schemeClr val="tx1"/>
                </a:solidFill>
                <a:effectLst/>
                <a:latin typeface="+mn-lt"/>
                <a:ea typeface="+mn-ea"/>
                <a:cs typeface="+mn-cs"/>
              </a:rPr>
              <a:t>とビート周波数</a:t>
            </a:r>
            <a:r>
              <a:rPr kumimoji="1" lang="en-US" altLang="ja-JP" sz="1200" kern="1200" dirty="0" err="1" smtClean="0">
                <a:solidFill>
                  <a:schemeClr val="tx1"/>
                </a:solidFill>
                <a:effectLst/>
                <a:latin typeface="+mn-lt"/>
                <a:ea typeface="+mn-ea"/>
                <a:cs typeface="+mn-cs"/>
              </a:rPr>
              <a:t>fb</a:t>
            </a:r>
            <a:r>
              <a:rPr kumimoji="1" lang="ja-JP" altLang="en-US"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RF</a:t>
            </a:r>
            <a:r>
              <a:rPr kumimoji="1" lang="ja-JP" altLang="en-US" sz="1200" kern="1200" dirty="0" smtClean="0">
                <a:solidFill>
                  <a:schemeClr val="tx1"/>
                </a:solidFill>
                <a:effectLst/>
                <a:latin typeface="+mn-lt"/>
                <a:ea typeface="+mn-ea"/>
                <a:cs typeface="+mn-cs"/>
              </a:rPr>
              <a:t>スペアナや周波数カウンターなどで簡単に求めることが出来るため，次数と符号を求めることで絶対周波数を求めることが出来る．</a:t>
            </a:r>
            <a:endParaRPr lang="en-US" altLang="ja-JP" dirty="0" smtClean="0">
              <a:latin typeface="ＭＳ Ｐ明朝" pitchFamily="1" charset="-128"/>
              <a:ea typeface="ＭＳ Ｐ明朝" pitchFamily="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3BF5F0CC-669F-4385-8C63-9B1796732D31}" type="slidenum">
              <a:rPr lang="en-US" altLang="ja-JP" sz="1200" smtClean="0"/>
              <a:pPr eaLnBrk="1" hangingPunct="1"/>
              <a:t>6</a:t>
            </a:fld>
            <a:endParaRPr lang="en-US" altLang="ja-JP" sz="1200" smtClean="0"/>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lIns="91426" tIns="45713" rIns="91426" bIns="45713"/>
          <a:lstStyle/>
          <a:p>
            <a:pPr eaLnBrk="1" hangingPunct="1"/>
            <a:r>
              <a:rPr lang="ja-JP" altLang="en-US" dirty="0" smtClean="0">
                <a:latin typeface="Arial" charset="0"/>
                <a:ea typeface="ＭＳ Ｐ明朝" pitchFamily="1" charset="-128"/>
              </a:rPr>
              <a:t>次に次数</a:t>
            </a:r>
            <a:r>
              <a:rPr lang="en-US" altLang="ja-JP" dirty="0" smtClean="0">
                <a:latin typeface="Arial" charset="0"/>
                <a:ea typeface="ＭＳ Ｐ明朝" pitchFamily="1" charset="-128"/>
              </a:rPr>
              <a:t>m</a:t>
            </a:r>
            <a:r>
              <a:rPr lang="ja-JP" altLang="en-US" dirty="0" smtClean="0">
                <a:latin typeface="Arial" charset="0"/>
                <a:ea typeface="ＭＳ Ｐ明朝" pitchFamily="1" charset="-128"/>
              </a:rPr>
              <a:t>と符号の決定方法について説明します．ここではモード同期周波数</a:t>
            </a:r>
            <a:r>
              <a:rPr lang="en-US" altLang="ja-JP" dirty="0" smtClean="0">
                <a:latin typeface="Times New Roman" panose="02020603050405020304" pitchFamily="18" charset="0"/>
                <a:ea typeface="ＭＳ Ｐ明朝" pitchFamily="1" charset="-128"/>
                <a:cs typeface="Times New Roman" panose="02020603050405020304" pitchFamily="18" charset="0"/>
              </a:rPr>
              <a:t>f</a:t>
            </a:r>
            <a:r>
              <a:rPr lang="ja-JP" altLang="en-US" dirty="0" smtClean="0">
                <a:latin typeface="Arial" charset="0"/>
                <a:ea typeface="ＭＳ Ｐ明朝" pitchFamily="1" charset="-128"/>
              </a:rPr>
              <a:t>から</a:t>
            </a:r>
            <a:r>
              <a:rPr lang="en-US" altLang="ja-JP" dirty="0" err="1" smtClean="0">
                <a:latin typeface="Times New Roman" panose="02020603050405020304" pitchFamily="18" charset="0"/>
                <a:ea typeface="ＭＳ Ｐ明朝" pitchFamily="1" charset="-128"/>
                <a:cs typeface="Times New Roman" panose="02020603050405020304" pitchFamily="18" charset="0"/>
              </a:rPr>
              <a:t>δf</a:t>
            </a:r>
            <a:r>
              <a:rPr lang="ja-JP" altLang="en-US" dirty="0" err="1" smtClean="0">
                <a:latin typeface="Arial" charset="0"/>
                <a:ea typeface="ＭＳ Ｐ明朝" pitchFamily="1" charset="-128"/>
              </a:rPr>
              <a:t>だけ</a:t>
            </a:r>
            <a:r>
              <a:rPr lang="ja-JP" altLang="en-US" dirty="0" smtClean="0">
                <a:latin typeface="Arial" charset="0"/>
                <a:ea typeface="ＭＳ Ｐ明朝" pitchFamily="1" charset="-128"/>
              </a:rPr>
              <a:t>変化させます．すると，同じ</a:t>
            </a:r>
            <a:r>
              <a:rPr lang="en-US" altLang="ja-JP" dirty="0" smtClean="0">
                <a:latin typeface="Arial" charset="0"/>
                <a:ea typeface="ＭＳ Ｐ明朝" pitchFamily="1" charset="-128"/>
              </a:rPr>
              <a:t>CW-THz</a:t>
            </a:r>
            <a:r>
              <a:rPr lang="ja-JP" altLang="en-US" dirty="0" smtClean="0">
                <a:latin typeface="Arial" charset="0"/>
                <a:ea typeface="ＭＳ Ｐ明朝" pitchFamily="1" charset="-128"/>
              </a:rPr>
              <a:t>波に対してビート周波数も</a:t>
            </a:r>
            <a:r>
              <a:rPr lang="en-US" altLang="ja-JP" dirty="0" err="1" smtClean="0">
                <a:latin typeface="Arial" charset="0"/>
                <a:ea typeface="ＭＳ Ｐ明朝" pitchFamily="1" charset="-128"/>
              </a:rPr>
              <a:t>δfb</a:t>
            </a:r>
            <a:r>
              <a:rPr lang="ja-JP" altLang="en-US" dirty="0" err="1" smtClean="0">
                <a:latin typeface="Arial" charset="0"/>
                <a:ea typeface="ＭＳ Ｐ明朝" pitchFamily="1" charset="-128"/>
              </a:rPr>
              <a:t>だけ</a:t>
            </a:r>
            <a:r>
              <a:rPr lang="ja-JP" altLang="en-US" dirty="0" smtClean="0">
                <a:latin typeface="Arial" charset="0"/>
                <a:ea typeface="ＭＳ Ｐ明朝" pitchFamily="1" charset="-128"/>
              </a:rPr>
              <a:t>変化し，その時の変化量はこの条件を満たさなければならないので，このような式から次数</a:t>
            </a:r>
            <a:r>
              <a:rPr lang="en-US" altLang="ja-JP" dirty="0" smtClean="0">
                <a:latin typeface="Arial" charset="0"/>
                <a:ea typeface="ＭＳ Ｐ明朝" pitchFamily="1" charset="-128"/>
              </a:rPr>
              <a:t>m</a:t>
            </a:r>
            <a:r>
              <a:rPr lang="ja-JP" altLang="en-US" dirty="0" smtClean="0">
                <a:latin typeface="Arial" charset="0"/>
                <a:ea typeface="ＭＳ Ｐ明朝" pitchFamily="1" charset="-128"/>
              </a:rPr>
              <a:t>を決定することが出来る．さらに次数の符号から絶対周波数の式も決定できる．</a:t>
            </a:r>
            <a:endParaRPr lang="en-US" altLang="ja-JP" dirty="0" smtClean="0">
              <a:latin typeface="Arial" charset="0"/>
              <a:ea typeface="ＭＳ Ｐ明朝"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この手法を用いて我々のグループが行った研究経過を示します。こちらには周波数逓倍器を用いた絶対周波数計測結果を示しており、１１ケタの精度で決定出来ていることが分かります。また</a:t>
            </a:r>
            <a:r>
              <a:rPr kumimoji="1" lang="en-US" altLang="ja-JP" sz="1200" kern="1200" dirty="0" smtClean="0">
                <a:solidFill>
                  <a:schemeClr val="tx1"/>
                </a:solidFill>
                <a:effectLst/>
                <a:latin typeface="+mn-lt"/>
                <a:ea typeface="+mn-ea"/>
                <a:cs typeface="+mn-cs"/>
              </a:rPr>
              <a:t>CW-THz</a:t>
            </a:r>
            <a:r>
              <a:rPr kumimoji="1" lang="ja-JP" altLang="en-US" sz="1200" kern="1200" dirty="0" smtClean="0">
                <a:solidFill>
                  <a:schemeClr val="tx1"/>
                </a:solidFill>
                <a:effectLst/>
                <a:latin typeface="+mn-lt"/>
                <a:ea typeface="+mn-ea"/>
                <a:cs typeface="+mn-cs"/>
              </a:rPr>
              <a:t>光源である</a:t>
            </a:r>
            <a:r>
              <a:rPr kumimoji="1" lang="en-US" altLang="ja-JP" sz="1200" kern="1200" dirty="0" smtClean="0">
                <a:solidFill>
                  <a:schemeClr val="tx1"/>
                </a:solidFill>
                <a:effectLst/>
                <a:latin typeface="+mn-lt"/>
                <a:ea typeface="+mn-ea"/>
                <a:cs typeface="+mn-cs"/>
              </a:rPr>
              <a:t>UTC-PD</a:t>
            </a:r>
            <a:r>
              <a:rPr kumimoji="1" lang="ja-JP" altLang="en-US" sz="1200" kern="1200" dirty="0" smtClean="0">
                <a:solidFill>
                  <a:schemeClr val="tx1"/>
                </a:solidFill>
                <a:effectLst/>
                <a:latin typeface="+mn-lt"/>
                <a:ea typeface="+mn-ea"/>
                <a:cs typeface="+mn-cs"/>
              </a:rPr>
              <a:t>を用いてビート信号のリアルタイムモニタリングもこのように行われています。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7</a:t>
            </a:fld>
            <a:endParaRPr kumimoji="1" lang="ja-JP" altLang="en-US"/>
          </a:p>
        </p:txBody>
      </p:sp>
    </p:spTree>
    <p:extLst>
      <p:ext uri="{BB962C8B-B14F-4D97-AF65-F5344CB8AC3E}">
        <p14:creationId xmlns:p14="http://schemas.microsoft.com/office/powerpoint/2010/main" val="4116370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3BF5F0CC-669F-4385-8C63-9B1796732D31}" type="slidenum">
              <a:rPr lang="en-US" altLang="ja-JP" sz="1200" smtClean="0"/>
              <a:pPr eaLnBrk="1" hangingPunct="1"/>
              <a:t>8</a:t>
            </a:fld>
            <a:endParaRPr lang="en-US" altLang="ja-JP" sz="1200" smtClean="0"/>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lIns="91426" tIns="45713" rIns="91426" bIns="45713"/>
          <a:lstStyle/>
          <a:p>
            <a:pPr defTabSz="907085">
              <a:defRPr/>
            </a:pPr>
            <a:r>
              <a:rPr lang="ja-JP" altLang="en-US" dirty="0" smtClean="0"/>
              <a:t>また従来の</a:t>
            </a:r>
            <a:r>
              <a:rPr lang="en-US" altLang="ja-JP" dirty="0" smtClean="0"/>
              <a:t>THz</a:t>
            </a:r>
            <a:r>
              <a:rPr lang="ja-JP" altLang="en-US" dirty="0" smtClean="0"/>
              <a:t>コムスペアナでは、次数</a:t>
            </a:r>
            <a:r>
              <a:rPr lang="en-US" altLang="ja-JP" dirty="0" smtClean="0"/>
              <a:t>m</a:t>
            </a:r>
            <a:r>
              <a:rPr lang="ja-JP" altLang="en-US" dirty="0" smtClean="0"/>
              <a:t>を決定する際に、モード同期周波数を変化させる前と後の２ステップ計測が必要でした。このことから、リアルタイムで絶対周波数を決定できないので、</a:t>
            </a:r>
            <a:r>
              <a:rPr lang="en-US" altLang="ja-JP" dirty="0" smtClean="0"/>
              <a:t>CW-THz</a:t>
            </a:r>
            <a:r>
              <a:rPr lang="ja-JP" altLang="en-US" dirty="0" smtClean="0"/>
              <a:t>波は一定でなければならず、時々刻々と変化する</a:t>
            </a:r>
            <a:r>
              <a:rPr lang="en-US" altLang="ja-JP" dirty="0" smtClean="0"/>
              <a:t>CW-THz</a:t>
            </a:r>
            <a:r>
              <a:rPr lang="ja-JP" altLang="en-US" dirty="0" smtClean="0"/>
              <a:t>波の絶対周波数は測定できないといった問題があった．</a:t>
            </a:r>
            <a:endParaRPr lang="en-US" altLang="ja-JP" dirty="0" smtClean="0">
              <a:latin typeface="Arial" charset="0"/>
              <a:ea typeface="ＭＳ Ｐ明朝"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そこでこれらの問題点を解決するために、本研究ではデュアル</a:t>
            </a:r>
            <a:r>
              <a:rPr kumimoji="1" lang="en-US" altLang="ja-JP" dirty="0" smtClean="0"/>
              <a:t>PC-THz</a:t>
            </a:r>
            <a:r>
              <a:rPr kumimoji="1" lang="ja-JP" altLang="en-US" dirty="0" smtClean="0"/>
              <a:t>コムと測定時間波形のヒルベルト変換を用いることで、変動している</a:t>
            </a:r>
            <a:r>
              <a:rPr kumimoji="1" lang="en-US" altLang="ja-JP" dirty="0" smtClean="0"/>
              <a:t>CW-THz</a:t>
            </a:r>
            <a:r>
              <a:rPr kumimoji="1" lang="ja-JP" altLang="en-US" dirty="0" smtClean="0"/>
              <a:t>波の絶対周波数をリアルタイムで決定しました。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24B690E9-9CBE-427E-B825-B457CC63A2C2}" type="slidenum">
              <a:rPr kumimoji="1" lang="ja-JP" altLang="en-US" smtClean="0"/>
              <a:t>9</a:t>
            </a:fld>
            <a:endParaRPr kumimoji="1" lang="ja-JP" altLang="en-US" dirty="0"/>
          </a:p>
        </p:txBody>
      </p:sp>
    </p:spTree>
    <p:extLst>
      <p:ext uri="{BB962C8B-B14F-4D97-AF65-F5344CB8AC3E}">
        <p14:creationId xmlns:p14="http://schemas.microsoft.com/office/powerpoint/2010/main" val="3337387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3BF5F0CC-669F-4385-8C63-9B1796732D31}" type="slidenum">
              <a:rPr lang="en-US" altLang="ja-JP" sz="1200" smtClean="0"/>
              <a:pPr eaLnBrk="1" hangingPunct="1"/>
              <a:t>10</a:t>
            </a:fld>
            <a:endParaRPr lang="en-US" altLang="ja-JP" sz="1200" smtClean="0"/>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lIns="91426" tIns="45713" rIns="91426" bIns="45713"/>
          <a:lstStyle/>
          <a:p>
            <a:pPr eaLnBrk="1" hangingPunct="1"/>
            <a:r>
              <a:rPr lang="ja-JP" altLang="en-US" dirty="0" smtClean="0">
                <a:latin typeface="Arial" charset="0"/>
                <a:ea typeface="ＭＳ Ｐ明朝" pitchFamily="1" charset="-128"/>
              </a:rPr>
              <a:t>まず，リアルタイムでの絶対周波数の決定方法について説明する．ポイントはモード同期周波数の異なるデュアル</a:t>
            </a:r>
            <a:r>
              <a:rPr lang="en-US" altLang="ja-JP" dirty="0" smtClean="0">
                <a:latin typeface="Arial" charset="0"/>
                <a:ea typeface="ＭＳ Ｐ明朝" pitchFamily="1" charset="-128"/>
              </a:rPr>
              <a:t>PC-THz</a:t>
            </a:r>
            <a:r>
              <a:rPr lang="ja-JP" altLang="en-US" dirty="0" smtClean="0">
                <a:latin typeface="Arial" charset="0"/>
                <a:ea typeface="ＭＳ Ｐ明朝" pitchFamily="1" charset="-128"/>
              </a:rPr>
              <a:t>コムを用いた並列計測であるという点で，これら４つのパラメーターを同時計測することによって次数</a:t>
            </a:r>
            <a:r>
              <a:rPr lang="en-US" altLang="ja-JP" dirty="0" smtClean="0">
                <a:latin typeface="Arial" charset="0"/>
                <a:ea typeface="ＭＳ Ｐ明朝" pitchFamily="1" charset="-128"/>
              </a:rPr>
              <a:t>m</a:t>
            </a:r>
            <a:r>
              <a:rPr lang="ja-JP" altLang="en-US" dirty="0" smtClean="0">
                <a:latin typeface="Arial" charset="0"/>
                <a:ea typeface="ＭＳ Ｐ明朝" pitchFamily="1" charset="-128"/>
              </a:rPr>
              <a:t>をリアルタイムで決定でき、絶対周波数もリアルタイムで計測することが出来る．しかし従来はビート周波数を周波数カウンターを用いて計測していたため、ゲート時間に制限があり速い現象が計測できないといった問題や、信号</a:t>
            </a:r>
            <a:r>
              <a:rPr lang="en-US" altLang="ja-JP" dirty="0" smtClean="0">
                <a:latin typeface="Arial" charset="0"/>
                <a:ea typeface="ＭＳ Ｐ明朝" pitchFamily="1" charset="-128"/>
              </a:rPr>
              <a:t>SN</a:t>
            </a:r>
            <a:r>
              <a:rPr lang="ja-JP" altLang="en-US" dirty="0" smtClean="0">
                <a:latin typeface="Arial" charset="0"/>
                <a:ea typeface="ＭＳ Ｐ明朝" pitchFamily="1" charset="-128"/>
              </a:rPr>
              <a:t>比が高くないとミスカウントしてしまうといった問題があった。</a:t>
            </a:r>
            <a:endParaRPr lang="en-US" altLang="ja-JP" dirty="0" smtClean="0">
              <a:latin typeface="Arial" charset="0"/>
              <a:ea typeface="ＭＳ Ｐ明朝"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2014/4/8</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2014/4/8</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a:xfrm>
            <a:off x="685801" y="609600"/>
            <a:ext cx="5688623"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2014/4/8</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685800" y="6248400"/>
            <a:ext cx="1905000" cy="457200"/>
          </a:xfrm>
        </p:spPr>
        <p:txBody>
          <a:bodyPr/>
          <a:lstStyle>
            <a:lvl1pPr>
              <a:defRPr/>
            </a:lvl1pPr>
          </a:lstStyle>
          <a:p>
            <a:fld id="{98DDDC69-E586-4C76-A8C7-5D9FC9DE105D}" type="datetimeFigureOut">
              <a:rPr kumimoji="1" lang="ja-JP" altLang="en-US" smtClean="0"/>
              <a:t>2014/4/8</a:t>
            </a:fld>
            <a:endParaRPr kumimoji="1" lang="ja-JP" altLang="en-US"/>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endParaRPr kumimoji="1" lang="ja-JP" altLang="en-US"/>
          </a:p>
        </p:txBody>
      </p:sp>
      <p:sp>
        <p:nvSpPr>
          <p:cNvPr id="5" name="スライド番号プレースホルダ 4"/>
          <p:cNvSpPr>
            <a:spLocks noGrp="1"/>
          </p:cNvSpPr>
          <p:nvPr>
            <p:ph type="sldNum" sz="quarter" idx="12"/>
          </p:nvPr>
        </p:nvSpPr>
        <p:spPr>
          <a:xfrm>
            <a:off x="6553200" y="6248400"/>
            <a:ext cx="1905000" cy="457200"/>
          </a:xfrm>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2014/4/8</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6901"/>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2014/4/8</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685800"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fld id="{98DDDC69-E586-4C76-A8C7-5D9FC9DE105D}" type="datetimeFigureOut">
              <a:rPr kumimoji="1" lang="ja-JP" altLang="en-US" smtClean="0"/>
              <a:t>2014/4/8</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fld id="{98DDDC69-E586-4C76-A8C7-5D9FC9DE105D}" type="datetimeFigureOut">
              <a:rPr kumimoji="1" lang="ja-JP" altLang="en-US" smtClean="0"/>
              <a:t>2014/4/8</a:t>
            </a:fld>
            <a:endParaRPr kumimoji="1" lang="ja-JP" altLang="en-US"/>
          </a:p>
        </p:txBody>
      </p:sp>
      <p:sp>
        <p:nvSpPr>
          <p:cNvPr id="8" name="フッター プレースホルダ 7"/>
          <p:cNvSpPr>
            <a:spLocks noGrp="1"/>
          </p:cNvSpPr>
          <p:nvPr>
            <p:ph type="ftr" sz="quarter" idx="11"/>
          </p:nvPr>
        </p:nvSpPr>
        <p:spPr/>
        <p:txBody>
          <a:bodyPr/>
          <a:lstStyle>
            <a:lvl1pPr>
              <a:defRPr/>
            </a:lvl1pPr>
          </a:lstStyle>
          <a:p>
            <a:endParaRPr kumimoji="1" lang="ja-JP" altLang="en-US"/>
          </a:p>
        </p:txBody>
      </p:sp>
      <p:sp>
        <p:nvSpPr>
          <p:cNvPr id="9" name="スライド番号プレースホルダ 8"/>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fld id="{98DDDC69-E586-4C76-A8C7-5D9FC9DE105D}" type="datetimeFigureOut">
              <a:rPr kumimoji="1" lang="ja-JP" altLang="en-US" smtClean="0"/>
              <a:t>2014/4/8</a:t>
            </a:fld>
            <a:endParaRPr kumimoji="1" lang="ja-JP" altLang="en-US"/>
          </a:p>
        </p:txBody>
      </p:sp>
      <p:sp>
        <p:nvSpPr>
          <p:cNvPr id="4" name="フッター プレースホルダ 3"/>
          <p:cNvSpPr>
            <a:spLocks noGrp="1"/>
          </p:cNvSpPr>
          <p:nvPr>
            <p:ph type="ftr" sz="quarter" idx="11"/>
          </p:nvPr>
        </p:nvSpPr>
        <p:spPr/>
        <p:txBody>
          <a:bodyPr/>
          <a:lstStyle>
            <a:lvl1pPr>
              <a:defRPr/>
            </a:lvl1pPr>
          </a:lstStyle>
          <a:p>
            <a:endParaRPr kumimoji="1" lang="ja-JP" altLang="en-US"/>
          </a:p>
        </p:txBody>
      </p:sp>
      <p:sp>
        <p:nvSpPr>
          <p:cNvPr id="5" name="スライド番号プレースホルダ 4"/>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fld id="{98DDDC69-E586-4C76-A8C7-5D9FC9DE105D}" type="datetimeFigureOut">
              <a:rPr kumimoji="1" lang="ja-JP" altLang="en-US" smtClean="0"/>
              <a:t>2014/4/8</a:t>
            </a:fld>
            <a:endParaRPr kumimoji="1" lang="ja-JP" altLang="en-US"/>
          </a:p>
        </p:txBody>
      </p:sp>
      <p:sp>
        <p:nvSpPr>
          <p:cNvPr id="3" name="フッター プレースホルダ 2"/>
          <p:cNvSpPr>
            <a:spLocks noGrp="1"/>
          </p:cNvSpPr>
          <p:nvPr>
            <p:ph type="ftr" sz="quarter" idx="11"/>
          </p:nvPr>
        </p:nvSpPr>
        <p:spPr/>
        <p:txBody>
          <a:bodyPr/>
          <a:lstStyle>
            <a:lvl1pPr>
              <a:defRPr/>
            </a:lvl1pPr>
          </a:lstStyle>
          <a:p>
            <a:endParaRPr kumimoji="1" lang="ja-JP" altLang="en-US"/>
          </a:p>
        </p:txBody>
      </p:sp>
      <p:sp>
        <p:nvSpPr>
          <p:cNvPr id="4" name="スライド番号プレースホルダ 3"/>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435"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lvl1pPr>
          </a:lstStyle>
          <a:p>
            <a:fld id="{98DDDC69-E586-4C76-A8C7-5D9FC9DE105D}" type="datetimeFigureOut">
              <a:rPr kumimoji="1" lang="ja-JP" altLang="en-US" smtClean="0"/>
              <a:t>2014/4/8</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6"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lvl1pPr>
          </a:lstStyle>
          <a:p>
            <a:fld id="{98DDDC69-E586-4C76-A8C7-5D9FC9DE105D}" type="datetimeFigureOut">
              <a:rPr kumimoji="1" lang="ja-JP" altLang="en-US" smtClean="0"/>
              <a:t>2014/4/8</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fld id="{98DDDC69-E586-4C76-A8C7-5D9FC9DE105D}" type="datetimeFigureOut">
              <a:rPr kumimoji="1" lang="ja-JP" altLang="en-US" smtClean="0"/>
              <a:t>2014/4/8</a:t>
            </a:fld>
            <a:endParaRPr kumimoji="1" lang="ja-JP"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endParaRPr kumimoji="1" lang="ja-JP"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fld id="{3FF3DF26-328B-4716-84F0-C25D4142FB2A}" type="slidenum">
              <a:rPr kumimoji="1" lang="ja-JP" altLang="en-US" smtClean="0"/>
              <a:t>‹#›</a:t>
            </a:fld>
            <a:endParaRPr kumimoji="1" lang="ja-JP" altLang="en-US"/>
          </a:p>
        </p:txBody>
      </p:sp>
      <p:sp>
        <p:nvSpPr>
          <p:cNvPr id="95" name="Rectangle 7"/>
          <p:cNvSpPr>
            <a:spLocks noChangeArrowheads="1"/>
          </p:cNvSpPr>
          <p:nvPr/>
        </p:nvSpPr>
        <p:spPr bwMode="auto">
          <a:xfrm>
            <a:off x="0" y="381001"/>
            <a:ext cx="9130812" cy="55563"/>
          </a:xfrm>
          <a:prstGeom prst="rect">
            <a:avLst/>
          </a:prstGeom>
          <a:solidFill>
            <a:srgbClr val="00279F"/>
          </a:solidFill>
          <a:ln w="12700">
            <a:solidFill>
              <a:srgbClr val="00279F"/>
            </a:solidFill>
            <a:miter lim="800000"/>
            <a:headEnd/>
            <a:tailEnd/>
          </a:ln>
          <a:effectLst/>
        </p:spPr>
        <p:txBody>
          <a:bodyPr>
            <a:prstTxWarp prst="textNoShape">
              <a:avLst/>
            </a:prstTxWarp>
          </a:bodyPr>
          <a:lstStyle/>
          <a:p>
            <a:pPr defTabSz="762000"/>
            <a:endParaRPr lang="ja-JP" altLang="en-US" sz="2400">
              <a:latin typeface="Osaka" pitchFamily="-108" charset="-128"/>
              <a:ea typeface="Osaka" pitchFamily="-108" charset="-128"/>
              <a:cs typeface="Osaka" pitchFamily="-108" charset="-128"/>
            </a:endParaRPr>
          </a:p>
        </p:txBody>
      </p:sp>
      <p:sp>
        <p:nvSpPr>
          <p:cNvPr id="96" name="Rectangle 92"/>
          <p:cNvSpPr>
            <a:spLocks noChangeArrowheads="1"/>
          </p:cNvSpPr>
          <p:nvPr/>
        </p:nvSpPr>
        <p:spPr bwMode="auto">
          <a:xfrm>
            <a:off x="0" y="1"/>
            <a:ext cx="2854372"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defTabSz="900113" eaLnBrk="0" hangingPunct="0"/>
            <a:r>
              <a:rPr lang="en-US" altLang="ja-JP" sz="1800" b="1" i="1" dirty="0" smtClean="0">
                <a:solidFill>
                  <a:srgbClr val="00279F"/>
                </a:solidFill>
                <a:ea typeface="Osaka" pitchFamily="-108" charset="-128"/>
                <a:cs typeface="Osaka" pitchFamily="-108" charset="-128"/>
              </a:rPr>
              <a:t>University of Tokushima</a:t>
            </a:r>
            <a:endParaRPr lang="en-US" altLang="ja-JP" sz="1800" b="1" i="1" dirty="0">
              <a:solidFill>
                <a:srgbClr val="00279F"/>
              </a:solidFill>
              <a:ea typeface="Osaka" pitchFamily="-108" charset="-128"/>
              <a:cs typeface="Osaka" pitchFamily="-108" charset="-128"/>
            </a:endParaRPr>
          </a:p>
        </p:txBody>
      </p:sp>
      <p:pic>
        <p:nvPicPr>
          <p:cNvPr id="97" name="Picture 93"/>
          <p:cNvPicPr>
            <a:picLocks noChangeAspect="1" noChangeArrowheads="1"/>
          </p:cNvPicPr>
          <p:nvPr/>
        </p:nvPicPr>
        <p:blipFill>
          <a:blip r:embed="rId14"/>
          <a:srcRect/>
          <a:stretch>
            <a:fillRect/>
          </a:stretch>
        </p:blipFill>
        <p:spPr bwMode="auto">
          <a:xfrm>
            <a:off x="5486400" y="0"/>
            <a:ext cx="3657600" cy="838200"/>
          </a:xfrm>
          <a:prstGeom prst="rect">
            <a:avLst/>
          </a:prstGeom>
          <a:noFill/>
          <a:ln w="12700">
            <a:noFill/>
            <a:miter lim="800000"/>
            <a:headEnd/>
            <a:tailEnd/>
          </a:ln>
          <a:effec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9.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13.wmf"/><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notesSlide" Target="../notesSlides/notesSlide10.xml"/><Relationship Id="rId7" Type="http://schemas.openxmlformats.org/officeDocument/2006/relationships/image" Target="../media/image17.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16.wmf"/><Relationship Id="rId4" Type="http://schemas.openxmlformats.org/officeDocument/2006/relationships/oleObject" Target="../embeddings/oleObject6.bin"/><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v"/><Relationship Id="rId1" Type="http://schemas.openxmlformats.org/officeDocument/2006/relationships/video" Target="NULL" TargetMode="External"/><Relationship Id="rId5" Type="http://schemas.openxmlformats.org/officeDocument/2006/relationships/image" Target="../media/image29.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0.png"/><Relationship Id="rId4" Type="http://schemas.openxmlformats.org/officeDocument/2006/relationships/image" Target="../media/image18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1.emf"/><Relationship Id="rId5" Type="http://schemas.openxmlformats.org/officeDocument/2006/relationships/oleObject" Target="../embeddings/oleObject8.bin"/><Relationship Id="rId4" Type="http://schemas.openxmlformats.org/officeDocument/2006/relationships/image" Target="../media/image32.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t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notesSlide" Target="../notesSlides/notesSlide5.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image" Target="../media/image8.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0.png"/><Relationship Id="rId5" Type="http://schemas.openxmlformats.org/officeDocument/2006/relationships/image" Target="../media/image8.w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196752"/>
            <a:ext cx="9144000" cy="2880320"/>
          </a:xfrm>
        </p:spPr>
        <p:txBody>
          <a:bodyPr/>
          <a:lstStyle/>
          <a:p>
            <a:r>
              <a:rPr lang="ja-JP" altLang="en-US" dirty="0"/>
              <a:t>研究</a:t>
            </a:r>
            <a:r>
              <a:rPr kumimoji="1" lang="ja-JP" altLang="en-US" dirty="0" smtClean="0"/>
              <a:t>報告</a:t>
            </a:r>
            <a:r>
              <a:rPr kumimoji="1" lang="en-US" altLang="ja-JP" sz="3600" dirty="0" smtClean="0"/>
              <a:t/>
            </a:r>
            <a:br>
              <a:rPr kumimoji="1" lang="en-US" altLang="ja-JP" sz="3600" dirty="0" smtClean="0"/>
            </a:br>
            <a:r>
              <a:rPr kumimoji="1" lang="en-US" altLang="ja-JP" sz="3600" dirty="0" smtClean="0"/>
              <a:t/>
            </a:r>
            <a:br>
              <a:rPr kumimoji="1" lang="en-US" altLang="ja-JP" sz="3600" dirty="0" smtClean="0"/>
            </a:br>
            <a:r>
              <a:rPr lang="ja-JP" altLang="en-US" dirty="0" smtClean="0"/>
              <a:t>デュアル</a:t>
            </a:r>
            <a:r>
              <a:rPr lang="en-US" altLang="ja-JP" dirty="0" smtClean="0"/>
              <a:t>THz</a:t>
            </a:r>
            <a:r>
              <a:rPr lang="ja-JP" altLang="ja-JP" dirty="0" smtClean="0"/>
              <a:t>コム</a:t>
            </a:r>
            <a:r>
              <a:rPr lang="ja-JP" altLang="en-US" dirty="0" smtClean="0"/>
              <a:t>を用いた</a:t>
            </a:r>
            <a:r>
              <a:rPr lang="en-US" altLang="ja-JP" dirty="0" smtClean="0"/>
              <a:t>CW-THz</a:t>
            </a:r>
            <a:r>
              <a:rPr lang="ja-JP" altLang="en-US" dirty="0" smtClean="0"/>
              <a:t>波のリアルタイム絶対周波数計測</a:t>
            </a:r>
            <a:endParaRPr kumimoji="1" lang="ja-JP" altLang="en-US" dirty="0"/>
          </a:p>
        </p:txBody>
      </p:sp>
      <p:sp>
        <p:nvSpPr>
          <p:cNvPr id="3" name="サブタイトル 2"/>
          <p:cNvSpPr>
            <a:spLocks noGrp="1"/>
          </p:cNvSpPr>
          <p:nvPr>
            <p:ph type="subTitle" idx="1"/>
          </p:nvPr>
        </p:nvSpPr>
        <p:spPr>
          <a:xfrm>
            <a:off x="1371600" y="4941168"/>
            <a:ext cx="6400800" cy="648072"/>
          </a:xfrm>
        </p:spPr>
        <p:txBody>
          <a:bodyPr/>
          <a:lstStyle/>
          <a:p>
            <a:r>
              <a:rPr lang="en-US" altLang="ja-JP" sz="4000" dirty="0" smtClean="0"/>
              <a:t>H26/4/9</a:t>
            </a:r>
            <a:r>
              <a:rPr lang="ja-JP" altLang="en-US" sz="4000" dirty="0" smtClean="0"/>
              <a:t>　</a:t>
            </a:r>
            <a:r>
              <a:rPr kumimoji="1" lang="en-US" altLang="ja-JP" sz="4000" dirty="0" smtClean="0"/>
              <a:t>M2</a:t>
            </a:r>
            <a:r>
              <a:rPr kumimoji="1" lang="ja-JP" altLang="en-US" sz="4000" dirty="0" smtClean="0"/>
              <a:t>　林　建太</a:t>
            </a:r>
            <a:endParaRPr kumimoji="1" lang="ja-JP" altLang="en-US" sz="4000" dirty="0"/>
          </a:p>
        </p:txBody>
      </p:sp>
    </p:spTree>
    <p:extLst>
      <p:ext uri="{BB962C8B-B14F-4D97-AF65-F5344CB8AC3E}">
        <p14:creationId xmlns:p14="http://schemas.microsoft.com/office/powerpoint/2010/main" val="372663783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9" name="Object 2"/>
          <p:cNvGraphicFramePr>
            <a:graphicFrameLocks noChangeAspect="1"/>
          </p:cNvGraphicFramePr>
          <p:nvPr>
            <p:extLst>
              <p:ext uri="{D42A27DB-BD31-4B8C-83A1-F6EECF244321}">
                <p14:modId xmlns:p14="http://schemas.microsoft.com/office/powerpoint/2010/main" val="2034314280"/>
              </p:ext>
            </p:extLst>
          </p:nvPr>
        </p:nvGraphicFramePr>
        <p:xfrm>
          <a:off x="5796136" y="2610838"/>
          <a:ext cx="3298825" cy="1479550"/>
        </p:xfrm>
        <a:graphic>
          <a:graphicData uri="http://schemas.openxmlformats.org/presentationml/2006/ole">
            <mc:AlternateContent xmlns:mc="http://schemas.openxmlformats.org/markup-compatibility/2006">
              <mc:Choice xmlns:v="urn:schemas-microsoft-com:vml" Requires="v">
                <p:oleObj spid="_x0000_s8208" name="数式" r:id="rId4" imgW="1104840" imgH="495000" progId="Equation.3">
                  <p:embed/>
                </p:oleObj>
              </mc:Choice>
              <mc:Fallback>
                <p:oleObj name="数式" r:id="rId4" imgW="1104840" imgH="495000" progId="Equation.3">
                  <p:embed/>
                  <p:pic>
                    <p:nvPicPr>
                      <p:cNvPr id="0" name=""/>
                      <p:cNvPicPr>
                        <a:picLocks noChangeAspect="1" noChangeArrowheads="1"/>
                      </p:cNvPicPr>
                      <p:nvPr/>
                    </p:nvPicPr>
                    <p:blipFill>
                      <a:blip r:embed="rId5"/>
                      <a:srcRect/>
                      <a:stretch>
                        <a:fillRect/>
                      </a:stretch>
                    </p:blipFill>
                    <p:spPr bwMode="auto">
                      <a:xfrm>
                        <a:off x="5796136" y="2610838"/>
                        <a:ext cx="3298825" cy="147955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グループ化 4"/>
          <p:cNvGrpSpPr/>
          <p:nvPr/>
        </p:nvGrpSpPr>
        <p:grpSpPr>
          <a:xfrm>
            <a:off x="35496" y="5517232"/>
            <a:ext cx="9000999" cy="1296144"/>
            <a:chOff x="35496" y="5517232"/>
            <a:chExt cx="9000999" cy="1296144"/>
          </a:xfrm>
        </p:grpSpPr>
        <p:sp>
          <p:nvSpPr>
            <p:cNvPr id="8194" name="AutoShape 2"/>
            <p:cNvSpPr>
              <a:spLocks noChangeArrowheads="1"/>
            </p:cNvSpPr>
            <p:nvPr/>
          </p:nvSpPr>
          <p:spPr bwMode="auto">
            <a:xfrm>
              <a:off x="35496" y="5517232"/>
              <a:ext cx="9000999" cy="1268361"/>
            </a:xfrm>
            <a:prstGeom prst="roundRect">
              <a:avLst>
                <a:gd name="adj" fmla="val 16667"/>
              </a:avLst>
            </a:prstGeom>
            <a:solidFill>
              <a:srgbClr val="00FFFF">
                <a:alpha val="50195"/>
              </a:srgbClr>
            </a:solidFill>
            <a:ln w="9525">
              <a:solidFill>
                <a:schemeClr val="tx1"/>
              </a:solidFill>
              <a:round/>
              <a:headEnd/>
              <a:tailEnd/>
            </a:ln>
          </p:spPr>
          <p:txBody>
            <a:bodyPr wrap="none" anchor="ctr"/>
            <a:lstStyle/>
            <a:p>
              <a:endParaRPr lang="ja-JP" altLang="en-US" dirty="0"/>
            </a:p>
          </p:txBody>
        </p:sp>
        <p:graphicFrame>
          <p:nvGraphicFramePr>
            <p:cNvPr id="8200" name="Object 3"/>
            <p:cNvGraphicFramePr>
              <a:graphicFrameLocks noChangeAspect="1"/>
            </p:cNvGraphicFramePr>
            <p:nvPr>
              <p:extLst>
                <p:ext uri="{D42A27DB-BD31-4B8C-83A1-F6EECF244321}">
                  <p14:modId xmlns:p14="http://schemas.microsoft.com/office/powerpoint/2010/main" val="2531176205"/>
                </p:ext>
              </p:extLst>
            </p:nvPr>
          </p:nvGraphicFramePr>
          <p:xfrm>
            <a:off x="142081" y="5587826"/>
            <a:ext cx="8859837" cy="1225550"/>
          </p:xfrm>
          <a:graphic>
            <a:graphicData uri="http://schemas.openxmlformats.org/presentationml/2006/ole">
              <mc:AlternateContent xmlns:mc="http://schemas.openxmlformats.org/markup-compatibility/2006">
                <mc:Choice xmlns:v="urn:schemas-microsoft-com:vml" Requires="v">
                  <p:oleObj spid="_x0000_s8209" name="数式" r:id="rId6" imgW="3288960" imgH="482400" progId="Equation.3">
                    <p:embed/>
                  </p:oleObj>
                </mc:Choice>
                <mc:Fallback>
                  <p:oleObj name="数式" r:id="rId6" imgW="3288960" imgH="482400" progId="Equation.3">
                    <p:embed/>
                    <p:pic>
                      <p:nvPicPr>
                        <p:cNvPr id="0" name=""/>
                        <p:cNvPicPr>
                          <a:picLocks noChangeAspect="1" noChangeArrowheads="1"/>
                        </p:cNvPicPr>
                        <p:nvPr/>
                      </p:nvPicPr>
                      <p:blipFill>
                        <a:blip r:embed="rId7"/>
                        <a:srcRect/>
                        <a:stretch>
                          <a:fillRect/>
                        </a:stretch>
                      </p:blipFill>
                      <p:spPr bwMode="auto">
                        <a:xfrm>
                          <a:off x="142081" y="5587826"/>
                          <a:ext cx="8859837" cy="1225550"/>
                        </a:xfrm>
                        <a:prstGeom prst="rect">
                          <a:avLst/>
                        </a:prstGeom>
                        <a:noFill/>
                        <a:ln>
                          <a:noFill/>
                        </a:ln>
                        <a:extLst/>
                      </p:spPr>
                    </p:pic>
                  </p:oleObj>
                </mc:Fallback>
              </mc:AlternateContent>
            </a:graphicData>
          </a:graphic>
        </p:graphicFrame>
      </p:grpSp>
      <p:sp>
        <p:nvSpPr>
          <p:cNvPr id="14" name="Rectangle 3"/>
          <p:cNvSpPr txBox="1">
            <a:spLocks noChangeArrowheads="1"/>
          </p:cNvSpPr>
          <p:nvPr/>
        </p:nvSpPr>
        <p:spPr bwMode="auto">
          <a:xfrm>
            <a:off x="0" y="548680"/>
            <a:ext cx="9144000" cy="415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ja-JP" altLang="en-US" sz="4000" kern="0" spc="-150" dirty="0" smtClean="0">
                <a:latin typeface="Arial" charset="0"/>
              </a:rPr>
              <a:t>リアルタイムでの絶対</a:t>
            </a:r>
            <a:r>
              <a:rPr lang="ja-JP" altLang="en-US" sz="4000" kern="0" spc="-150" dirty="0">
                <a:latin typeface="Arial" charset="0"/>
              </a:rPr>
              <a:t>周波数の決定法</a:t>
            </a:r>
            <a:endParaRPr lang="en-US" altLang="ja-JP" sz="4000" kern="0" spc="-150" dirty="0" smtClean="0">
              <a:latin typeface="Arial" charset="0"/>
            </a:endParaRPr>
          </a:p>
        </p:txBody>
      </p:sp>
      <p:grpSp>
        <p:nvGrpSpPr>
          <p:cNvPr id="4" name="グループ化 3"/>
          <p:cNvGrpSpPr/>
          <p:nvPr/>
        </p:nvGrpSpPr>
        <p:grpSpPr>
          <a:xfrm>
            <a:off x="4838756" y="2204864"/>
            <a:ext cx="813364" cy="2382075"/>
            <a:chOff x="5051830" y="2217055"/>
            <a:chExt cx="1180212" cy="2382075"/>
          </a:xfrm>
        </p:grpSpPr>
        <p:sp>
          <p:nvSpPr>
            <p:cNvPr id="2" name="正方形/長方形 1"/>
            <p:cNvSpPr/>
            <p:nvPr/>
          </p:nvSpPr>
          <p:spPr bwMode="auto">
            <a:xfrm>
              <a:off x="5051831" y="2217055"/>
              <a:ext cx="504056" cy="36004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2" name="正方形/長方形 11"/>
            <p:cNvSpPr/>
            <p:nvPr/>
          </p:nvSpPr>
          <p:spPr bwMode="auto">
            <a:xfrm>
              <a:off x="5051830" y="4275094"/>
              <a:ext cx="580751" cy="32403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3" name="正方形/長方形 12"/>
            <p:cNvSpPr/>
            <p:nvPr/>
          </p:nvSpPr>
          <p:spPr bwMode="auto">
            <a:xfrm>
              <a:off x="5574816" y="2217055"/>
              <a:ext cx="288032" cy="23809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3" name="下矢印 2"/>
            <p:cNvSpPr/>
            <p:nvPr/>
          </p:nvSpPr>
          <p:spPr bwMode="auto">
            <a:xfrm rot="16200000">
              <a:off x="5656840" y="3135451"/>
              <a:ext cx="720080" cy="430325"/>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pic>
        <p:nvPicPr>
          <p:cNvPr id="2395" name="Picture 34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96" y="1160029"/>
            <a:ext cx="5094355" cy="4357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5"/>
          <p:cNvSpPr>
            <a:spLocks noChangeArrowheads="1"/>
          </p:cNvSpPr>
          <p:nvPr/>
        </p:nvSpPr>
        <p:spPr bwMode="auto">
          <a:xfrm>
            <a:off x="5453105" y="1466781"/>
            <a:ext cx="3655399" cy="954107"/>
          </a:xfrm>
          <a:prstGeom prst="rect">
            <a:avLst/>
          </a:prstGeom>
          <a:solidFill>
            <a:srgbClr val="FFFF29"/>
          </a:solidFill>
          <a:ln>
            <a:solidFill>
              <a:srgbClr val="FFFF29"/>
            </a:solidFill>
          </a:ln>
          <a:extLst/>
        </p:spPr>
        <p:txBody>
          <a:bodyPr wrap="square">
            <a:spAutoFit/>
          </a:bodyPr>
          <a:lstStyle/>
          <a:p>
            <a:pPr algn="ctr"/>
            <a:r>
              <a:rPr lang="ja-JP" altLang="en-US" sz="2800" b="1" dirty="0" smtClean="0">
                <a:solidFill>
                  <a:srgbClr val="FF0000"/>
                </a:solidFill>
                <a:latin typeface="Arial" charset="0"/>
              </a:rPr>
              <a:t>デュアル</a:t>
            </a:r>
            <a:r>
              <a:rPr lang="en-US" altLang="ja-JP" sz="2800" b="1" dirty="0" smtClean="0">
                <a:solidFill>
                  <a:srgbClr val="FF0000"/>
                </a:solidFill>
                <a:latin typeface="Arial" charset="0"/>
              </a:rPr>
              <a:t>PC-THz</a:t>
            </a:r>
            <a:r>
              <a:rPr lang="ja-JP" altLang="en-US" sz="2800" b="1" dirty="0" smtClean="0">
                <a:solidFill>
                  <a:srgbClr val="FF0000"/>
                </a:solidFill>
                <a:latin typeface="Arial" charset="0"/>
              </a:rPr>
              <a:t>コム</a:t>
            </a:r>
            <a:endParaRPr lang="en-US" altLang="ja-JP" sz="2800" b="1" dirty="0" smtClean="0">
              <a:solidFill>
                <a:srgbClr val="FF0000"/>
              </a:solidFill>
              <a:latin typeface="Arial" charset="0"/>
            </a:endParaRPr>
          </a:p>
          <a:p>
            <a:pPr algn="ctr"/>
            <a:r>
              <a:rPr lang="ja-JP" altLang="en-US" sz="2800" b="1" dirty="0" smtClean="0">
                <a:solidFill>
                  <a:srgbClr val="FF0000"/>
                </a:solidFill>
                <a:latin typeface="Arial" charset="0"/>
              </a:rPr>
              <a:t>を用いた並列計測！</a:t>
            </a:r>
            <a:endParaRPr lang="en-US" altLang="ja-JP" sz="2800" b="1" dirty="0">
              <a:solidFill>
                <a:srgbClr val="FF0000"/>
              </a:solidFill>
              <a:latin typeface="Arial" charset="0"/>
            </a:endParaRPr>
          </a:p>
        </p:txBody>
      </p:sp>
      <p:sp>
        <p:nvSpPr>
          <p:cNvPr id="16" name="Rectangle 15"/>
          <p:cNvSpPr>
            <a:spLocks noChangeArrowheads="1"/>
          </p:cNvSpPr>
          <p:nvPr/>
        </p:nvSpPr>
        <p:spPr bwMode="auto">
          <a:xfrm>
            <a:off x="107505" y="5428381"/>
            <a:ext cx="8928991" cy="1384995"/>
          </a:xfrm>
          <a:prstGeom prst="rect">
            <a:avLst/>
          </a:prstGeom>
          <a:solidFill>
            <a:srgbClr val="FFFF29"/>
          </a:solidFill>
          <a:ln>
            <a:noFill/>
          </a:ln>
          <a:extLst/>
        </p:spPr>
        <p:txBody>
          <a:bodyPr wrap="square">
            <a:spAutoFit/>
          </a:bodyPr>
          <a:lstStyle/>
          <a:p>
            <a:pPr algn="ctr"/>
            <a:r>
              <a:rPr lang="ja-JP" altLang="en-US" sz="2800" b="1" dirty="0" smtClean="0">
                <a:solidFill>
                  <a:srgbClr val="FF0000"/>
                </a:solidFill>
                <a:latin typeface="Arial" charset="0"/>
              </a:rPr>
              <a:t>周波数カウンターで測定する場合、</a:t>
            </a:r>
            <a:endParaRPr lang="en-US" altLang="ja-JP" sz="2800" b="1" dirty="0" smtClean="0">
              <a:solidFill>
                <a:srgbClr val="FF0000"/>
              </a:solidFill>
              <a:latin typeface="Arial" charset="0"/>
            </a:endParaRPr>
          </a:p>
          <a:p>
            <a:pPr algn="ctr"/>
            <a:r>
              <a:rPr lang="en-US" altLang="ja-JP" sz="2800" b="1" dirty="0" smtClean="0">
                <a:solidFill>
                  <a:srgbClr val="FF0000"/>
                </a:solidFill>
                <a:latin typeface="Arial" charset="0"/>
              </a:rPr>
              <a:t>(1)</a:t>
            </a:r>
            <a:r>
              <a:rPr lang="ja-JP" altLang="en-US" sz="2800" b="1" dirty="0" smtClean="0">
                <a:solidFill>
                  <a:srgbClr val="FF0000"/>
                </a:solidFill>
                <a:latin typeface="Arial" charset="0"/>
              </a:rPr>
              <a:t>ゲート時間</a:t>
            </a:r>
            <a:r>
              <a:rPr lang="ja-JP" altLang="en-US" sz="2800" b="1" dirty="0">
                <a:solidFill>
                  <a:srgbClr val="FF0000"/>
                </a:solidFill>
                <a:latin typeface="Arial" charset="0"/>
              </a:rPr>
              <a:t>の</a:t>
            </a:r>
            <a:r>
              <a:rPr lang="ja-JP" altLang="en-US" sz="2800" b="1" dirty="0" smtClean="0">
                <a:solidFill>
                  <a:srgbClr val="FF0000"/>
                </a:solidFill>
                <a:latin typeface="Arial" charset="0"/>
              </a:rPr>
              <a:t>制限</a:t>
            </a:r>
            <a:r>
              <a:rPr lang="ja-JP" altLang="en-US" sz="2800" b="1" dirty="0">
                <a:solidFill>
                  <a:srgbClr val="FF0000"/>
                </a:solidFill>
                <a:latin typeface="Arial" charset="0"/>
              </a:rPr>
              <a:t>が</a:t>
            </a:r>
            <a:r>
              <a:rPr lang="ja-JP" altLang="en-US" sz="2800" b="1" dirty="0" smtClean="0">
                <a:solidFill>
                  <a:srgbClr val="FF0000"/>
                </a:solidFill>
                <a:latin typeface="Arial" charset="0"/>
              </a:rPr>
              <a:t>あり速い現象が計測できない</a:t>
            </a:r>
            <a:endParaRPr lang="en-US" altLang="ja-JP" sz="2800" b="1" dirty="0" smtClean="0">
              <a:solidFill>
                <a:srgbClr val="FF0000"/>
              </a:solidFill>
              <a:latin typeface="Arial" charset="0"/>
            </a:endParaRPr>
          </a:p>
          <a:p>
            <a:pPr algn="ctr"/>
            <a:r>
              <a:rPr lang="en-US" altLang="ja-JP" sz="2800" b="1" dirty="0" smtClean="0">
                <a:solidFill>
                  <a:srgbClr val="FF0000"/>
                </a:solidFill>
                <a:latin typeface="Arial" charset="0"/>
              </a:rPr>
              <a:t>(2)</a:t>
            </a:r>
            <a:r>
              <a:rPr lang="ja-JP" altLang="en-US" sz="2800" b="1" dirty="0" smtClean="0">
                <a:solidFill>
                  <a:srgbClr val="FF0000"/>
                </a:solidFill>
                <a:latin typeface="Arial" charset="0"/>
              </a:rPr>
              <a:t>高い信号</a:t>
            </a:r>
            <a:r>
              <a:rPr lang="en-US" altLang="ja-JP" sz="2800" b="1" dirty="0" smtClean="0">
                <a:solidFill>
                  <a:srgbClr val="FF0000"/>
                </a:solidFill>
                <a:latin typeface="Arial" charset="0"/>
              </a:rPr>
              <a:t>SN</a:t>
            </a:r>
            <a:r>
              <a:rPr lang="ja-JP" altLang="en-US" sz="2800" b="1" dirty="0" smtClean="0">
                <a:solidFill>
                  <a:srgbClr val="FF0000"/>
                </a:solidFill>
                <a:latin typeface="Arial" charset="0"/>
              </a:rPr>
              <a:t>比が必要</a:t>
            </a:r>
            <a:endParaRPr lang="en-US" altLang="ja-JP" sz="2800" b="1" dirty="0" smtClean="0">
              <a:solidFill>
                <a:srgbClr val="FF0000"/>
              </a:solidFill>
              <a:latin typeface="Arial" charset="0"/>
            </a:endParaRPr>
          </a:p>
        </p:txBody>
      </p:sp>
    </p:spTree>
    <p:extLst>
      <p:ext uri="{BB962C8B-B14F-4D97-AF65-F5344CB8AC3E}">
        <p14:creationId xmlns:p14="http://schemas.microsoft.com/office/powerpoint/2010/main" val="11403670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xit" presetSubtype="0" fill="hold"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0" y="404664"/>
            <a:ext cx="9144000" cy="10801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ja-JP" altLang="en-US" sz="3600" kern="0" spc="-150" dirty="0">
                <a:solidFill>
                  <a:srgbClr val="0000FF"/>
                </a:solidFill>
                <a:latin typeface="Arial" charset="0"/>
              </a:rPr>
              <a:t>測定時間波形の</a:t>
            </a:r>
            <a:r>
              <a:rPr lang="ja-JP" altLang="en-US" sz="3600" kern="0" spc="-150" dirty="0">
                <a:latin typeface="Arial" charset="0"/>
              </a:rPr>
              <a:t>ヒルベルト変換を</a:t>
            </a:r>
            <a:r>
              <a:rPr lang="ja-JP" altLang="en-US" sz="3600" kern="0" spc="-150" dirty="0" smtClean="0">
                <a:latin typeface="Arial" charset="0"/>
              </a:rPr>
              <a:t>用いた</a:t>
            </a:r>
            <a:endParaRPr lang="en-US" altLang="ja-JP" sz="3600" kern="0" spc="-150" dirty="0" smtClean="0">
              <a:latin typeface="Arial" charset="0"/>
            </a:endParaRPr>
          </a:p>
          <a:p>
            <a:r>
              <a:rPr lang="ja-JP" altLang="en-US" sz="3600" kern="0" spc="-150" dirty="0" smtClean="0">
                <a:latin typeface="Arial" charset="0"/>
              </a:rPr>
              <a:t>瞬時</a:t>
            </a:r>
            <a:r>
              <a:rPr lang="ja-JP" altLang="en-US" sz="3600" kern="0" spc="-150" dirty="0">
                <a:latin typeface="Arial" charset="0"/>
              </a:rPr>
              <a:t>周波数計測</a:t>
            </a:r>
            <a:endParaRPr lang="en-US" altLang="ja-JP" sz="3600" kern="0" spc="-150" dirty="0">
              <a:latin typeface="Arial" charset="0"/>
            </a:endParaRPr>
          </a:p>
        </p:txBody>
      </p:sp>
      <p:sp>
        <p:nvSpPr>
          <p:cNvPr id="3" name="コンテンツ プレースホルダー 3"/>
          <p:cNvSpPr txBox="1">
            <a:spLocks/>
          </p:cNvSpPr>
          <p:nvPr/>
        </p:nvSpPr>
        <p:spPr>
          <a:xfrm>
            <a:off x="611560" y="1844824"/>
            <a:ext cx="7848872" cy="936104"/>
          </a:xfrm>
          <a:prstGeom prst="rect">
            <a:avLst/>
          </a:prstGeom>
          <a:ln w="25400">
            <a:solidFill>
              <a:schemeClr val="tx1"/>
            </a:solidFill>
          </a:ln>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indent="0" algn="ctr">
              <a:buFontTx/>
              <a:buNone/>
            </a:pPr>
            <a:r>
              <a:rPr lang="ja-JP" altLang="ja-JP" sz="2400" b="1" kern="0" dirty="0" smtClean="0"/>
              <a:t>ヒルベルト変換</a:t>
            </a:r>
            <a:r>
              <a:rPr lang="ja-JP" altLang="en-US" sz="2400" b="1" kern="0" dirty="0" smtClean="0"/>
              <a:t>と</a:t>
            </a:r>
            <a:r>
              <a:rPr lang="ja-JP" altLang="ja-JP" sz="2400" b="1" kern="0" dirty="0" smtClean="0"/>
              <a:t>は</a:t>
            </a:r>
            <a:r>
              <a:rPr lang="en-US" altLang="ja-JP" sz="2400" b="1" kern="0" dirty="0" smtClean="0"/>
              <a:t>, </a:t>
            </a:r>
            <a:r>
              <a:rPr lang="ja-JP" altLang="en-US" sz="2400" b="1" kern="0" dirty="0" smtClean="0"/>
              <a:t>実領域の測定信号を複素信号に</a:t>
            </a:r>
            <a:endParaRPr lang="en-US" altLang="ja-JP" sz="2400" b="1" kern="0" dirty="0" smtClean="0"/>
          </a:p>
          <a:p>
            <a:pPr marL="0" indent="0" algn="ctr">
              <a:buFontTx/>
              <a:buNone/>
            </a:pPr>
            <a:r>
              <a:rPr lang="ja-JP" altLang="en-US" sz="2400" b="1" kern="0" dirty="0" smtClean="0"/>
              <a:t>変換する操作</a:t>
            </a:r>
            <a:endParaRPr lang="ja-JP" altLang="en-US" sz="2400" b="1" kern="0" dirty="0"/>
          </a:p>
        </p:txBody>
      </p:sp>
      <p:sp>
        <p:nvSpPr>
          <p:cNvPr id="4" name="下矢印 3"/>
          <p:cNvSpPr/>
          <p:nvPr/>
        </p:nvSpPr>
        <p:spPr bwMode="auto">
          <a:xfrm>
            <a:off x="4067944" y="2924944"/>
            <a:ext cx="79208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5" name="コンテンツ プレースホルダー 3"/>
          <p:cNvSpPr txBox="1">
            <a:spLocks/>
          </p:cNvSpPr>
          <p:nvPr/>
        </p:nvSpPr>
        <p:spPr>
          <a:xfrm>
            <a:off x="110184" y="5805264"/>
            <a:ext cx="8926312" cy="1008112"/>
          </a:xfrm>
          <a:prstGeom prst="rect">
            <a:avLst/>
          </a:prstGeom>
          <a:solidFill>
            <a:srgbClr val="FFFF29"/>
          </a:solidFill>
          <a:ln w="25400">
            <a:noFill/>
          </a:ln>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indent="0" algn="ctr">
              <a:buFontTx/>
              <a:buNone/>
            </a:pPr>
            <a:r>
              <a:rPr lang="ja-JP" altLang="en-US" sz="2800" b="1" kern="0" dirty="0" smtClean="0">
                <a:solidFill>
                  <a:srgbClr val="FF0000"/>
                </a:solidFill>
              </a:rPr>
              <a:t>これにより求まる瞬時位相を微分することで，</a:t>
            </a:r>
            <a:endParaRPr lang="en-US" altLang="ja-JP" sz="2800" b="1" kern="0" dirty="0" smtClean="0">
              <a:solidFill>
                <a:srgbClr val="FF0000"/>
              </a:solidFill>
            </a:endParaRPr>
          </a:p>
          <a:p>
            <a:pPr marL="0" indent="0" algn="ctr">
              <a:buFontTx/>
              <a:buNone/>
            </a:pPr>
            <a:r>
              <a:rPr lang="en-US" altLang="ja-JP" sz="2800" b="1" kern="0" dirty="0" smtClean="0">
                <a:solidFill>
                  <a:srgbClr val="FF0000"/>
                </a:solidFill>
              </a:rPr>
              <a:t>f</a:t>
            </a:r>
            <a:r>
              <a:rPr lang="en-US" altLang="ja-JP" sz="2800" b="1" kern="0" baseline="-25000" dirty="0" smtClean="0">
                <a:solidFill>
                  <a:srgbClr val="FF0000"/>
                </a:solidFill>
              </a:rPr>
              <a:t>beat1</a:t>
            </a:r>
            <a:r>
              <a:rPr lang="en-US" altLang="ja-JP" sz="2800" b="1" kern="0" dirty="0" smtClean="0">
                <a:solidFill>
                  <a:srgbClr val="FF0000"/>
                </a:solidFill>
              </a:rPr>
              <a:t>, f</a:t>
            </a:r>
            <a:r>
              <a:rPr lang="en-US" altLang="ja-JP" sz="2800" b="1" kern="0" baseline="-25000" dirty="0" smtClean="0">
                <a:solidFill>
                  <a:srgbClr val="FF0000"/>
                </a:solidFill>
              </a:rPr>
              <a:t>beat2</a:t>
            </a:r>
            <a:r>
              <a:rPr lang="ja-JP" altLang="en-US" sz="2800" b="1" kern="0" dirty="0">
                <a:solidFill>
                  <a:srgbClr val="FF0000"/>
                </a:solidFill>
              </a:rPr>
              <a:t>の</a:t>
            </a:r>
            <a:r>
              <a:rPr lang="ja-JP" altLang="en-US" sz="2800" b="1" kern="0" dirty="0" smtClean="0">
                <a:solidFill>
                  <a:srgbClr val="FF0000"/>
                </a:solidFill>
              </a:rPr>
              <a:t>瞬時周波数を算出することが可能</a:t>
            </a:r>
            <a:r>
              <a:rPr lang="en-US" altLang="ja-JP" sz="2800" b="1" kern="0" dirty="0" smtClean="0">
                <a:solidFill>
                  <a:srgbClr val="FF0000"/>
                </a:solidFill>
              </a:rPr>
              <a:t>!</a:t>
            </a:r>
            <a:endParaRPr lang="ja-JP" altLang="en-US" sz="2800" b="1" kern="0" dirty="0">
              <a:solidFill>
                <a:srgbClr val="FF0000"/>
              </a:solidFill>
            </a:endParaRPr>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4126501641"/>
              </p:ext>
            </p:extLst>
          </p:nvPr>
        </p:nvGraphicFramePr>
        <p:xfrm>
          <a:off x="509510" y="4797152"/>
          <a:ext cx="4494538" cy="982330"/>
        </p:xfrm>
        <a:graphic>
          <a:graphicData uri="http://schemas.openxmlformats.org/presentationml/2006/ole">
            <mc:AlternateContent xmlns:mc="http://schemas.openxmlformats.org/markup-compatibility/2006">
              <mc:Choice xmlns:v="urn:schemas-microsoft-com:vml" Requires="v">
                <p:oleObj spid="_x0000_s9232" name="数式" r:id="rId4" imgW="1892160" imgH="457200" progId="Equation.3">
                  <p:embed/>
                </p:oleObj>
              </mc:Choice>
              <mc:Fallback>
                <p:oleObj name="数式" r:id="rId4" imgW="1892160" imgH="457200" progId="Equation.3">
                  <p:embed/>
                  <p:pic>
                    <p:nvPicPr>
                      <p:cNvPr id="0" name=""/>
                      <p:cNvPicPr>
                        <a:picLocks noChangeAspect="1" noChangeArrowheads="1"/>
                      </p:cNvPicPr>
                      <p:nvPr/>
                    </p:nvPicPr>
                    <p:blipFill>
                      <a:blip r:embed="rId5"/>
                      <a:srcRect/>
                      <a:stretch>
                        <a:fillRect/>
                      </a:stretch>
                    </p:blipFill>
                    <p:spPr bwMode="auto">
                      <a:xfrm>
                        <a:off x="509510" y="4797152"/>
                        <a:ext cx="4494538" cy="982330"/>
                      </a:xfrm>
                      <a:prstGeom prst="rect">
                        <a:avLst/>
                      </a:prstGeom>
                      <a:solidFill>
                        <a:srgbClr val="66FFFF"/>
                      </a:solidFill>
                      <a:ln>
                        <a:noFill/>
                      </a:ln>
                    </p:spPr>
                  </p:pic>
                </p:oleObj>
              </mc:Fallback>
            </mc:AlternateContent>
          </a:graphicData>
        </a:graphic>
      </p:graphicFrame>
      <p:graphicFrame>
        <p:nvGraphicFramePr>
          <p:cNvPr id="8" name="オブジェクト 7"/>
          <p:cNvGraphicFramePr>
            <a:graphicFrameLocks noChangeAspect="1"/>
          </p:cNvGraphicFramePr>
          <p:nvPr>
            <p:extLst>
              <p:ext uri="{D42A27DB-BD31-4B8C-83A1-F6EECF244321}">
                <p14:modId xmlns:p14="http://schemas.microsoft.com/office/powerpoint/2010/main" val="3003393600"/>
              </p:ext>
            </p:extLst>
          </p:nvPr>
        </p:nvGraphicFramePr>
        <p:xfrm>
          <a:off x="5650495" y="4797153"/>
          <a:ext cx="2665921" cy="936104"/>
        </p:xfrm>
        <a:graphic>
          <a:graphicData uri="http://schemas.openxmlformats.org/presentationml/2006/ole">
            <mc:AlternateContent xmlns:mc="http://schemas.openxmlformats.org/markup-compatibility/2006">
              <mc:Choice xmlns:v="urn:schemas-microsoft-com:vml" Requires="v">
                <p:oleObj spid="_x0000_s9233" name="数式" r:id="rId6" imgW="1015920" imgH="393480" progId="Equation.3">
                  <p:embed/>
                </p:oleObj>
              </mc:Choice>
              <mc:Fallback>
                <p:oleObj name="数式" r:id="rId6" imgW="1015920" imgH="393480" progId="Equation.3">
                  <p:embed/>
                  <p:pic>
                    <p:nvPicPr>
                      <p:cNvPr id="0" name=""/>
                      <p:cNvPicPr>
                        <a:picLocks noChangeAspect="1" noChangeArrowheads="1"/>
                      </p:cNvPicPr>
                      <p:nvPr/>
                    </p:nvPicPr>
                    <p:blipFill>
                      <a:blip r:embed="rId7"/>
                      <a:srcRect/>
                      <a:stretch>
                        <a:fillRect/>
                      </a:stretch>
                    </p:blipFill>
                    <p:spPr bwMode="auto">
                      <a:xfrm>
                        <a:off x="5650495" y="4797153"/>
                        <a:ext cx="2665921" cy="936104"/>
                      </a:xfrm>
                      <a:prstGeom prst="rect">
                        <a:avLst/>
                      </a:prstGeom>
                      <a:solidFill>
                        <a:srgbClr val="66FFFF"/>
                      </a:solidFill>
                      <a:ln>
                        <a:noFill/>
                      </a:ln>
                    </p:spPr>
                  </p:pic>
                </p:oleObj>
              </mc:Fallback>
            </mc:AlternateContent>
          </a:graphicData>
        </a:graphic>
      </p:graphicFrame>
      <mc:AlternateContent xmlns:mc="http://schemas.openxmlformats.org/markup-compatibility/2006" xmlns:a14="http://schemas.microsoft.com/office/drawing/2010/main">
        <mc:Choice Requires="a14">
          <p:sp>
            <p:nvSpPr>
              <p:cNvPr id="9" name="テキスト ボックス 8"/>
              <p:cNvSpPr txBox="1"/>
              <p:nvPr/>
            </p:nvSpPr>
            <p:spPr>
              <a:xfrm>
                <a:off x="3203848" y="3645024"/>
                <a:ext cx="5722464" cy="584775"/>
              </a:xfrm>
              <a:prstGeom prst="rect">
                <a:avLst/>
              </a:prstGeom>
              <a:noFill/>
            </p:spPr>
            <p:txBody>
              <a:bodyPr wrap="none" rtlCol="0">
                <a:spAutoFit/>
              </a:bodyPr>
              <a:lstStyle/>
              <a:p>
                <a14:m>
                  <m:oMath xmlns:m="http://schemas.openxmlformats.org/officeDocument/2006/math">
                    <m:r>
                      <a:rPr kumimoji="1" lang="en-US" altLang="ja-JP" sz="3200" b="0" i="1" smtClean="0">
                        <a:latin typeface="Cambria Math"/>
                      </a:rPr>
                      <m:t>𝑍</m:t>
                    </m:r>
                    <m:d>
                      <m:dPr>
                        <m:ctrlPr>
                          <a:rPr kumimoji="1" lang="en-US" altLang="ja-JP" sz="3200" b="0" i="1" smtClean="0">
                            <a:latin typeface="Cambria Math"/>
                          </a:rPr>
                        </m:ctrlPr>
                      </m:dPr>
                      <m:e>
                        <m:r>
                          <a:rPr kumimoji="1" lang="en-US" altLang="ja-JP" sz="3200" b="0" i="1" smtClean="0">
                            <a:latin typeface="Cambria Math"/>
                          </a:rPr>
                          <m:t>𝑡</m:t>
                        </m:r>
                      </m:e>
                    </m:d>
                    <m:r>
                      <a:rPr kumimoji="1" lang="en-US" altLang="ja-JP" sz="3200" b="0" i="1" smtClean="0">
                        <a:latin typeface="Cambria Math"/>
                      </a:rPr>
                      <m:t>=</m:t>
                    </m:r>
                    <m:r>
                      <a:rPr kumimoji="1" lang="en-US" altLang="ja-JP" sz="3200" b="0" i="1" smtClean="0">
                        <a:latin typeface="Cambria Math"/>
                      </a:rPr>
                      <m:t>𝐹</m:t>
                    </m:r>
                    <m:d>
                      <m:dPr>
                        <m:ctrlPr>
                          <a:rPr kumimoji="1" lang="en-US" altLang="ja-JP" sz="3200" b="0" i="1" smtClean="0">
                            <a:latin typeface="Cambria Math"/>
                          </a:rPr>
                        </m:ctrlPr>
                      </m:dPr>
                      <m:e>
                        <m:r>
                          <a:rPr kumimoji="1" lang="en-US" altLang="ja-JP" sz="3200" b="0" i="1" smtClean="0">
                            <a:latin typeface="Cambria Math"/>
                          </a:rPr>
                          <m:t>𝑡</m:t>
                        </m:r>
                      </m:e>
                    </m:d>
                    <m:r>
                      <a:rPr kumimoji="1" lang="en-US" altLang="ja-JP" sz="3200" b="0" i="1" smtClean="0">
                        <a:latin typeface="Cambria Math"/>
                      </a:rPr>
                      <m:t>+</m:t>
                    </m:r>
                    <m:r>
                      <a:rPr kumimoji="1" lang="en-US" altLang="ja-JP" sz="3200" b="0" i="1" smtClean="0">
                        <a:latin typeface="Cambria Math"/>
                      </a:rPr>
                      <m:t>𝑖𝐺</m:t>
                    </m:r>
                    <m:d>
                      <m:dPr>
                        <m:ctrlPr>
                          <a:rPr kumimoji="1" lang="en-US" altLang="ja-JP" sz="3200" b="0" i="1" smtClean="0">
                            <a:latin typeface="Cambria Math"/>
                          </a:rPr>
                        </m:ctrlPr>
                      </m:dPr>
                      <m:e>
                        <m:r>
                          <a:rPr kumimoji="1" lang="en-US" altLang="ja-JP" sz="3200" b="0" i="1" smtClean="0">
                            <a:latin typeface="Cambria Math"/>
                          </a:rPr>
                          <m:t>𝑡</m:t>
                        </m:r>
                      </m:e>
                    </m:d>
                  </m:oMath>
                </a14:m>
                <a:r>
                  <a:rPr kumimoji="1" lang="ja-JP" altLang="en-US" sz="3200" dirty="0" smtClean="0"/>
                  <a:t>と表される</a:t>
                </a:r>
                <a:endParaRPr kumimoji="1" lang="ja-JP" altLang="en-US" sz="32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3203848" y="3645024"/>
                <a:ext cx="5722464" cy="584775"/>
              </a:xfrm>
              <a:prstGeom prst="rect">
                <a:avLst/>
              </a:prstGeom>
              <a:blipFill rotWithShape="1">
                <a:blip r:embed="rId8"/>
                <a:stretch>
                  <a:fillRect t="-16667" r="-1706" b="-30208"/>
                </a:stretch>
              </a:blipFill>
            </p:spPr>
            <p:txBody>
              <a:bodyPr/>
              <a:lstStyle/>
              <a:p>
                <a:r>
                  <a:rPr lang="ja-JP" altLang="en-US">
                    <a:noFill/>
                  </a:rPr>
                  <a:t> </a:t>
                </a:r>
              </a:p>
            </p:txBody>
          </p:sp>
        </mc:Fallback>
      </mc:AlternateContent>
      <p:sp>
        <p:nvSpPr>
          <p:cNvPr id="11" name="Text Box 9"/>
          <p:cNvSpPr txBox="1">
            <a:spLocks noChangeArrowheads="1"/>
          </p:cNvSpPr>
          <p:nvPr/>
        </p:nvSpPr>
        <p:spPr bwMode="auto">
          <a:xfrm>
            <a:off x="3419872" y="1475492"/>
            <a:ext cx="5760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r>
              <a:rPr lang="en-US" altLang="ja-JP" sz="1800" i="1" dirty="0">
                <a:solidFill>
                  <a:srgbClr val="800080"/>
                </a:solidFill>
                <a:latin typeface="Arial" charset="0"/>
              </a:rPr>
              <a:t>Ref) H</a:t>
            </a:r>
            <a:r>
              <a:rPr lang="en-US" altLang="ja-JP" sz="1800" i="1" dirty="0" smtClean="0">
                <a:solidFill>
                  <a:srgbClr val="800080"/>
                </a:solidFill>
                <a:latin typeface="Arial" charset="0"/>
              </a:rPr>
              <a:t>. </a:t>
            </a:r>
            <a:r>
              <a:rPr lang="en-US" altLang="ja-JP" sz="1800" i="1" dirty="0" err="1">
                <a:solidFill>
                  <a:srgbClr val="800080"/>
                </a:solidFill>
                <a:latin typeface="Arial" charset="0"/>
              </a:rPr>
              <a:t>Füser</a:t>
            </a:r>
            <a:r>
              <a:rPr lang="en-US" altLang="ja-JP" sz="1800" i="1" dirty="0">
                <a:solidFill>
                  <a:srgbClr val="800080"/>
                </a:solidFill>
                <a:latin typeface="Arial" charset="0"/>
              </a:rPr>
              <a:t> et al, </a:t>
            </a:r>
            <a:r>
              <a:rPr lang="en-US" altLang="ja-JP" sz="1800" i="1" dirty="0" smtClean="0">
                <a:solidFill>
                  <a:srgbClr val="800080"/>
                </a:solidFill>
                <a:latin typeface="Arial" charset="0"/>
              </a:rPr>
              <a:t>Appl. Phys. </a:t>
            </a:r>
            <a:r>
              <a:rPr lang="en-US" altLang="ja-JP" sz="1800" i="1" dirty="0" err="1" smtClean="0">
                <a:solidFill>
                  <a:srgbClr val="800080"/>
                </a:solidFill>
                <a:latin typeface="Arial" charset="0"/>
              </a:rPr>
              <a:t>Lett</a:t>
            </a:r>
            <a:r>
              <a:rPr lang="en-US" altLang="ja-JP" sz="1800" i="1" dirty="0" smtClean="0">
                <a:solidFill>
                  <a:srgbClr val="800080"/>
                </a:solidFill>
                <a:latin typeface="Arial" charset="0"/>
              </a:rPr>
              <a:t>. </a:t>
            </a:r>
            <a:r>
              <a:rPr lang="en-US" altLang="ja-JP" sz="1800" b="1" i="1" dirty="0" smtClean="0">
                <a:solidFill>
                  <a:srgbClr val="800080"/>
                </a:solidFill>
                <a:latin typeface="Arial" charset="0"/>
              </a:rPr>
              <a:t>99</a:t>
            </a:r>
            <a:r>
              <a:rPr lang="en-US" altLang="ja-JP" sz="1800" i="1" dirty="0" smtClean="0">
                <a:solidFill>
                  <a:srgbClr val="800080"/>
                </a:solidFill>
                <a:latin typeface="Arial" charset="0"/>
              </a:rPr>
              <a:t>, 121111 </a:t>
            </a:r>
            <a:r>
              <a:rPr lang="en-US" altLang="ja-JP" sz="1800" i="1" dirty="0">
                <a:solidFill>
                  <a:srgbClr val="800080"/>
                </a:solidFill>
                <a:latin typeface="Arial" charset="0"/>
              </a:rPr>
              <a:t>(</a:t>
            </a:r>
            <a:r>
              <a:rPr lang="en-US" altLang="ja-JP" sz="1800" i="1" dirty="0" smtClean="0">
                <a:solidFill>
                  <a:srgbClr val="800080"/>
                </a:solidFill>
                <a:latin typeface="Arial" charset="0"/>
              </a:rPr>
              <a:t>2011).</a:t>
            </a:r>
          </a:p>
        </p:txBody>
      </p:sp>
      <p:pic>
        <p:nvPicPr>
          <p:cNvPr id="9705" name="Picture 48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5536" y="2690102"/>
            <a:ext cx="2427017" cy="220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694909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65584"/>
            <a:ext cx="9144000" cy="515144"/>
          </a:xfrm>
        </p:spPr>
        <p:txBody>
          <a:bodyPr/>
          <a:lstStyle/>
          <a:p>
            <a:r>
              <a:rPr kumimoji="1" lang="ja-JP" altLang="en-US" dirty="0" smtClean="0"/>
              <a:t>実験セットアップ</a:t>
            </a:r>
            <a:endParaRPr kumimoji="1" lang="ja-JP" altLang="en-US" dirty="0"/>
          </a:p>
        </p:txBody>
      </p:sp>
      <p:pic>
        <p:nvPicPr>
          <p:cNvPr id="1638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520" y="1025230"/>
            <a:ext cx="8568952" cy="5921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695865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693021"/>
            <a:ext cx="6768752" cy="226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7" y="996679"/>
            <a:ext cx="6120681" cy="2072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467544" y="5436513"/>
            <a:ext cx="864096" cy="584775"/>
          </a:xfrm>
          <a:prstGeom prst="rect">
            <a:avLst/>
          </a:prstGeom>
          <a:solidFill>
            <a:schemeClr val="tx1"/>
          </a:solidFill>
        </p:spPr>
        <p:txBody>
          <a:bodyPr wrap="square" rtlCol="0">
            <a:spAutoFit/>
          </a:bodyPr>
          <a:lstStyle/>
          <a:p>
            <a:pPr algn="ctr"/>
            <a:r>
              <a:rPr kumimoji="1" lang="en-US" altLang="ja-JP" sz="3200" b="1" dirty="0" err="1" smtClean="0">
                <a:solidFill>
                  <a:schemeClr val="bg1"/>
                </a:solidFill>
              </a:rPr>
              <a:t>f</a:t>
            </a:r>
            <a:r>
              <a:rPr kumimoji="1" lang="en-US" altLang="ja-JP" sz="3200" b="1" baseline="-25000" dirty="0" err="1" smtClean="0">
                <a:solidFill>
                  <a:schemeClr val="bg1"/>
                </a:solidFill>
              </a:rPr>
              <a:t>THz</a:t>
            </a:r>
            <a:endParaRPr kumimoji="1" lang="ja-JP" altLang="en-US" sz="3200" b="1" dirty="0">
              <a:solidFill>
                <a:schemeClr val="bg1"/>
              </a:solidFill>
            </a:endParaRPr>
          </a:p>
        </p:txBody>
      </p:sp>
      <p:sp>
        <p:nvSpPr>
          <p:cNvPr id="11" name="テキスト ボックス 10"/>
          <p:cNvSpPr txBox="1"/>
          <p:nvPr/>
        </p:nvSpPr>
        <p:spPr>
          <a:xfrm>
            <a:off x="539552" y="3420289"/>
            <a:ext cx="1071736" cy="584775"/>
          </a:xfrm>
          <a:prstGeom prst="rect">
            <a:avLst/>
          </a:prstGeom>
          <a:solidFill>
            <a:schemeClr val="tx1"/>
          </a:solidFill>
        </p:spPr>
        <p:txBody>
          <a:bodyPr wrap="square" rtlCol="0">
            <a:spAutoFit/>
          </a:bodyPr>
          <a:lstStyle/>
          <a:p>
            <a:pPr algn="ctr"/>
            <a:r>
              <a:rPr kumimoji="1" lang="en-US" altLang="ja-JP" sz="3200" b="1" dirty="0" smtClean="0">
                <a:solidFill>
                  <a:schemeClr val="bg1"/>
                </a:solidFill>
              </a:rPr>
              <a:t>f</a:t>
            </a:r>
            <a:r>
              <a:rPr lang="en-US" altLang="ja-JP" sz="3200" b="1" baseline="-25000" dirty="0" smtClean="0">
                <a:solidFill>
                  <a:schemeClr val="bg1"/>
                </a:solidFill>
              </a:rPr>
              <a:t>beat2</a:t>
            </a:r>
            <a:endParaRPr kumimoji="1" lang="ja-JP" altLang="en-US" sz="3200" b="1" dirty="0">
              <a:solidFill>
                <a:schemeClr val="bg1"/>
              </a:solidFill>
            </a:endParaRPr>
          </a:p>
        </p:txBody>
      </p:sp>
      <p:sp>
        <p:nvSpPr>
          <p:cNvPr id="12" name="テキスト ボックス 11"/>
          <p:cNvSpPr txBox="1"/>
          <p:nvPr/>
        </p:nvSpPr>
        <p:spPr>
          <a:xfrm>
            <a:off x="611560" y="1556792"/>
            <a:ext cx="1071736" cy="584775"/>
          </a:xfrm>
          <a:prstGeom prst="rect">
            <a:avLst/>
          </a:prstGeom>
          <a:solidFill>
            <a:schemeClr val="tx1"/>
          </a:solidFill>
        </p:spPr>
        <p:txBody>
          <a:bodyPr wrap="square" rtlCol="0">
            <a:spAutoFit/>
          </a:bodyPr>
          <a:lstStyle/>
          <a:p>
            <a:pPr algn="ctr"/>
            <a:r>
              <a:rPr kumimoji="1" lang="en-US" altLang="ja-JP" sz="3200" b="1" dirty="0" smtClean="0">
                <a:solidFill>
                  <a:schemeClr val="bg1"/>
                </a:solidFill>
              </a:rPr>
              <a:t>f</a:t>
            </a:r>
            <a:r>
              <a:rPr lang="en-US" altLang="ja-JP" sz="3200" b="1" baseline="-25000" dirty="0" smtClean="0">
                <a:solidFill>
                  <a:schemeClr val="bg1"/>
                </a:solidFill>
              </a:rPr>
              <a:t>beat1</a:t>
            </a:r>
            <a:endParaRPr kumimoji="1" lang="ja-JP" altLang="en-US" sz="3200" b="1" dirty="0">
              <a:solidFill>
                <a:schemeClr val="bg1"/>
              </a:solidFill>
            </a:endParaRPr>
          </a:p>
        </p:txBody>
      </p:sp>
      <p:cxnSp>
        <p:nvCxnSpPr>
          <p:cNvPr id="7" name="直線コネクタ 6"/>
          <p:cNvCxnSpPr/>
          <p:nvPr/>
        </p:nvCxnSpPr>
        <p:spPr bwMode="auto">
          <a:xfrm>
            <a:off x="0" y="4781450"/>
            <a:ext cx="9144000" cy="15702"/>
          </a:xfrm>
          <a:prstGeom prst="line">
            <a:avLst/>
          </a:prstGeom>
          <a:noFill/>
          <a:ln w="38100" cap="flat" cmpd="sng" algn="ctr">
            <a:solidFill>
              <a:schemeClr val="tx1"/>
            </a:solidFill>
            <a:prstDash val="dash"/>
            <a:round/>
            <a:headEnd type="none" w="med" len="med"/>
            <a:tailEnd type="none" w="med" len="med"/>
          </a:ln>
          <a:effectLst/>
        </p:spPr>
      </p:cxn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87" y="2654907"/>
            <a:ext cx="6192689" cy="2214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7704856" y="1292567"/>
            <a:ext cx="1547664" cy="1200329"/>
          </a:xfrm>
          <a:prstGeom prst="rect">
            <a:avLst/>
          </a:prstGeom>
          <a:noFill/>
        </p:spPr>
        <p:txBody>
          <a:bodyPr wrap="square" rtlCol="0">
            <a:spAutoFit/>
          </a:bodyPr>
          <a:lstStyle/>
          <a:p>
            <a:pPr>
              <a:lnSpc>
                <a:spcPct val="150000"/>
              </a:lnSpc>
            </a:pPr>
            <a:r>
              <a:rPr kumimoji="1" lang="ja-JP" altLang="en-US" sz="1600" b="1" dirty="0" smtClean="0"/>
              <a:t>実験条件</a:t>
            </a:r>
            <a:endParaRPr kumimoji="1" lang="en-US" altLang="ja-JP" sz="1600" b="1" dirty="0" smtClean="0"/>
          </a:p>
          <a:p>
            <a:pPr>
              <a:lnSpc>
                <a:spcPct val="150000"/>
              </a:lnSpc>
            </a:pPr>
            <a:r>
              <a:rPr lang="ja-JP" altLang="en-US" sz="1600" b="1" dirty="0" smtClean="0"/>
              <a:t>・</a:t>
            </a:r>
            <a:r>
              <a:rPr lang="en-US" altLang="ja-JP" sz="1600" b="1" dirty="0" smtClean="0"/>
              <a:t>100ms</a:t>
            </a:r>
            <a:r>
              <a:rPr lang="ja-JP" altLang="en-US" sz="1600" b="1" dirty="0" smtClean="0"/>
              <a:t>計測</a:t>
            </a:r>
            <a:endParaRPr lang="en-US" altLang="ja-JP" sz="1600" b="1" dirty="0"/>
          </a:p>
          <a:p>
            <a:pPr>
              <a:lnSpc>
                <a:spcPct val="150000"/>
              </a:lnSpc>
            </a:pPr>
            <a:r>
              <a:rPr lang="ja-JP" altLang="en-US" sz="1600" b="1" dirty="0" smtClean="0"/>
              <a:t>・積算</a:t>
            </a:r>
            <a:r>
              <a:rPr lang="en-US" altLang="ja-JP" sz="1600" b="1" dirty="0" smtClean="0"/>
              <a:t>100</a:t>
            </a:r>
            <a:endParaRPr kumimoji="1" lang="ja-JP" altLang="en-US" sz="1600" b="1" dirty="0"/>
          </a:p>
        </p:txBody>
      </p:sp>
      <p:pic>
        <p:nvPicPr>
          <p:cNvPr id="153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0309" y="980728"/>
            <a:ext cx="6188075"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a:xfrm>
            <a:off x="179512" y="465584"/>
            <a:ext cx="8856984" cy="659160"/>
          </a:xfrm>
        </p:spPr>
        <p:txBody>
          <a:bodyPr/>
          <a:lstStyle/>
          <a:p>
            <a:r>
              <a:rPr kumimoji="1" lang="ja-JP" altLang="en-US" sz="4000" dirty="0" smtClean="0"/>
              <a:t>ビート</a:t>
            </a:r>
            <a:r>
              <a:rPr lang="ja-JP" altLang="en-US" sz="4000" dirty="0"/>
              <a:t>信号</a:t>
            </a:r>
            <a:r>
              <a:rPr kumimoji="1" lang="ja-JP" altLang="en-US" sz="4000" dirty="0" smtClean="0"/>
              <a:t>と</a:t>
            </a:r>
            <a:r>
              <a:rPr kumimoji="1" lang="en-US" altLang="ja-JP" sz="4000" dirty="0" smtClean="0"/>
              <a:t>CW-THz</a:t>
            </a:r>
            <a:r>
              <a:rPr lang="ja-JP" altLang="en-US" sz="4000" dirty="0"/>
              <a:t>波</a:t>
            </a:r>
            <a:r>
              <a:rPr kumimoji="1" lang="ja-JP" altLang="en-US" sz="4000" dirty="0" smtClean="0"/>
              <a:t>の測定結果</a:t>
            </a:r>
            <a:endParaRPr kumimoji="1" lang="ja-JP" altLang="en-US" sz="4000" dirty="0"/>
          </a:p>
        </p:txBody>
      </p:sp>
      <p:sp>
        <p:nvSpPr>
          <p:cNvPr id="13" name="テキスト ボックス 12"/>
          <p:cNvSpPr txBox="1"/>
          <p:nvPr/>
        </p:nvSpPr>
        <p:spPr>
          <a:xfrm>
            <a:off x="-108520" y="2396692"/>
            <a:ext cx="2160240" cy="830997"/>
          </a:xfrm>
          <a:prstGeom prst="rect">
            <a:avLst/>
          </a:prstGeom>
          <a:noFill/>
        </p:spPr>
        <p:txBody>
          <a:bodyPr wrap="square" rtlCol="0">
            <a:spAutoFit/>
          </a:bodyPr>
          <a:lstStyle/>
          <a:p>
            <a:pPr algn="ctr"/>
            <a:r>
              <a:rPr kumimoji="1" lang="ja-JP" altLang="en-US" sz="1600" b="1" dirty="0" smtClean="0"/>
              <a:t>デジタイザーの</a:t>
            </a:r>
            <a:endParaRPr kumimoji="1" lang="en-US" altLang="ja-JP" sz="1600" b="1" dirty="0" smtClean="0"/>
          </a:p>
          <a:p>
            <a:pPr algn="ctr"/>
            <a:r>
              <a:rPr kumimoji="1" lang="ja-JP" altLang="en-US" sz="1600" b="1" dirty="0" smtClean="0"/>
              <a:t>サンプリングレート</a:t>
            </a:r>
            <a:r>
              <a:rPr lang="ja-JP" altLang="en-US" sz="1600" b="1" dirty="0" smtClean="0"/>
              <a:t> </a:t>
            </a:r>
            <a:r>
              <a:rPr kumimoji="1" lang="en-US" altLang="ja-JP" sz="1600" b="1" dirty="0" smtClean="0"/>
              <a:t>10MHz</a:t>
            </a:r>
            <a:endParaRPr kumimoji="1" lang="ja-JP" altLang="en-US" sz="1600" b="1" dirty="0"/>
          </a:p>
        </p:txBody>
      </p:sp>
    </p:spTree>
    <p:extLst>
      <p:ext uri="{BB962C8B-B14F-4D97-AF65-F5344CB8AC3E}">
        <p14:creationId xmlns:p14="http://schemas.microsoft.com/office/powerpoint/2010/main" val="30317681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xit" presetSubtype="0" fill="hold" nodeType="withEffect">
                                  <p:stCondLst>
                                    <p:cond delay="0"/>
                                  </p:stCondLst>
                                  <p:childTnLst>
                                    <p:animEffect transition="out" filter="fade">
                                      <p:cBhvr>
                                        <p:cTn id="12" dur="500"/>
                                        <p:tgtEl>
                                          <p:spTgt spid="15363"/>
                                        </p:tgtEl>
                                      </p:cBhvr>
                                    </p:animEffect>
                                    <p:set>
                                      <p:cBhvr>
                                        <p:cTn id="13" dur="1" fill="hold">
                                          <p:stCondLst>
                                            <p:cond delay="499"/>
                                          </p:stCondLst>
                                        </p:cTn>
                                        <p:tgtEl>
                                          <p:spTgt spid="15363"/>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par>
                                <p:cTn id="20" presetID="10" presetClass="exit" presetSubtype="0" fill="hold" grpId="0" nodeType="with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69"/>
                                        </p:tgtEl>
                                        <p:attrNameLst>
                                          <p:attrName>style.visibility</p:attrName>
                                        </p:attrNameLst>
                                      </p:cBhvr>
                                      <p:to>
                                        <p:strVal val="visible"/>
                                      </p:to>
                                    </p:set>
                                    <p:animEffect transition="in" filter="fade">
                                      <p:cBhvr>
                                        <p:cTn id="2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467544" y="3359420"/>
            <a:ext cx="1051322" cy="573636"/>
          </a:xfrm>
          <a:prstGeom prst="rect">
            <a:avLst/>
          </a:prstGeom>
          <a:solidFill>
            <a:schemeClr val="tx1"/>
          </a:solidFill>
        </p:spPr>
        <p:txBody>
          <a:bodyPr wrap="square" rtlCol="0">
            <a:spAutoFit/>
          </a:bodyPr>
          <a:lstStyle/>
          <a:p>
            <a:pPr algn="ctr"/>
            <a:r>
              <a:rPr kumimoji="1" lang="en-US" altLang="ja-JP" sz="3200" b="1" dirty="0" smtClean="0">
                <a:solidFill>
                  <a:schemeClr val="bg1"/>
                </a:solidFill>
              </a:rPr>
              <a:t>f</a:t>
            </a:r>
            <a:r>
              <a:rPr lang="en-US" altLang="ja-JP" sz="3200" b="1" baseline="-25000" dirty="0" smtClean="0">
                <a:solidFill>
                  <a:schemeClr val="bg1"/>
                </a:solidFill>
              </a:rPr>
              <a:t>beat2</a:t>
            </a:r>
            <a:endParaRPr kumimoji="1" lang="ja-JP" altLang="en-US" sz="3200" b="1" dirty="0">
              <a:solidFill>
                <a:schemeClr val="bg1"/>
              </a:solidFill>
            </a:endParaRPr>
          </a:p>
        </p:txBody>
      </p:sp>
      <p:sp>
        <p:nvSpPr>
          <p:cNvPr id="12" name="テキスト ボックス 11"/>
          <p:cNvSpPr txBox="1"/>
          <p:nvPr/>
        </p:nvSpPr>
        <p:spPr>
          <a:xfrm>
            <a:off x="467544" y="1559220"/>
            <a:ext cx="1051322" cy="573636"/>
          </a:xfrm>
          <a:prstGeom prst="rect">
            <a:avLst/>
          </a:prstGeom>
          <a:solidFill>
            <a:schemeClr val="tx1"/>
          </a:solidFill>
        </p:spPr>
        <p:txBody>
          <a:bodyPr wrap="square" rtlCol="0">
            <a:spAutoFit/>
          </a:bodyPr>
          <a:lstStyle/>
          <a:p>
            <a:pPr algn="ctr"/>
            <a:r>
              <a:rPr kumimoji="1" lang="en-US" altLang="ja-JP" sz="3200" b="1" dirty="0" smtClean="0">
                <a:solidFill>
                  <a:schemeClr val="bg1"/>
                </a:solidFill>
              </a:rPr>
              <a:t>f</a:t>
            </a:r>
            <a:r>
              <a:rPr lang="en-US" altLang="ja-JP" sz="3200" b="1" baseline="-25000" dirty="0" smtClean="0">
                <a:solidFill>
                  <a:schemeClr val="bg1"/>
                </a:solidFill>
              </a:rPr>
              <a:t>beat1</a:t>
            </a:r>
            <a:endParaRPr kumimoji="1" lang="ja-JP" altLang="en-US" sz="3200" b="1" dirty="0">
              <a:solidFill>
                <a:schemeClr val="bg1"/>
              </a:solidFill>
            </a:endParaRPr>
          </a:p>
        </p:txBody>
      </p:sp>
      <p:grpSp>
        <p:nvGrpSpPr>
          <p:cNvPr id="4" name="グループ化 3"/>
          <p:cNvGrpSpPr/>
          <p:nvPr/>
        </p:nvGrpSpPr>
        <p:grpSpPr>
          <a:xfrm>
            <a:off x="395536" y="4725144"/>
            <a:ext cx="7920880" cy="2230020"/>
            <a:chOff x="611560" y="4729952"/>
            <a:chExt cx="7920880" cy="2230020"/>
          </a:xfrm>
        </p:grpSpPr>
        <p:sp>
          <p:nvSpPr>
            <p:cNvPr id="5" name="テキスト ボックス 4"/>
            <p:cNvSpPr txBox="1"/>
            <p:nvPr/>
          </p:nvSpPr>
          <p:spPr>
            <a:xfrm>
              <a:off x="611560" y="5436513"/>
              <a:ext cx="864096" cy="584775"/>
            </a:xfrm>
            <a:prstGeom prst="rect">
              <a:avLst/>
            </a:prstGeom>
            <a:solidFill>
              <a:schemeClr val="tx1"/>
            </a:solidFill>
          </p:spPr>
          <p:txBody>
            <a:bodyPr wrap="square" rtlCol="0">
              <a:spAutoFit/>
            </a:bodyPr>
            <a:lstStyle/>
            <a:p>
              <a:pPr algn="ctr"/>
              <a:r>
                <a:rPr kumimoji="1" lang="en-US" altLang="ja-JP" sz="3200" b="1" dirty="0" err="1" smtClean="0">
                  <a:solidFill>
                    <a:schemeClr val="bg1"/>
                  </a:solidFill>
                </a:rPr>
                <a:t>f</a:t>
              </a:r>
              <a:r>
                <a:rPr kumimoji="1" lang="en-US" altLang="ja-JP" sz="3200" b="1" baseline="-25000" dirty="0" err="1" smtClean="0">
                  <a:solidFill>
                    <a:schemeClr val="bg1"/>
                  </a:solidFill>
                </a:rPr>
                <a:t>THz</a:t>
              </a:r>
              <a:endParaRPr kumimoji="1" lang="ja-JP" altLang="en-US" sz="3200" b="1" dirty="0">
                <a:solidFill>
                  <a:schemeClr val="bg1"/>
                </a:solidFill>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729952"/>
              <a:ext cx="6984776" cy="223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7" name="直線コネクタ 6"/>
          <p:cNvCxnSpPr/>
          <p:nvPr/>
        </p:nvCxnSpPr>
        <p:spPr bwMode="auto">
          <a:xfrm>
            <a:off x="0" y="4853458"/>
            <a:ext cx="9144000" cy="15702"/>
          </a:xfrm>
          <a:prstGeom prst="line">
            <a:avLst/>
          </a:prstGeom>
          <a:noFill/>
          <a:ln w="38100" cap="flat" cmpd="sng" algn="ctr">
            <a:solidFill>
              <a:schemeClr val="tx1"/>
            </a:solidFill>
            <a:prstDash val="dash"/>
            <a:round/>
            <a:headEnd type="none" w="med" len="med"/>
            <a:tailEnd type="none" w="med" len="med"/>
          </a:ln>
          <a:effectLst/>
        </p:spPr>
      </p:cxnSp>
      <p:sp>
        <p:nvSpPr>
          <p:cNvPr id="13" name="テキスト ボックス 12"/>
          <p:cNvSpPr txBox="1"/>
          <p:nvPr/>
        </p:nvSpPr>
        <p:spPr>
          <a:xfrm>
            <a:off x="7776864" y="1292567"/>
            <a:ext cx="1403648" cy="1200329"/>
          </a:xfrm>
          <a:prstGeom prst="rect">
            <a:avLst/>
          </a:prstGeom>
          <a:noFill/>
        </p:spPr>
        <p:txBody>
          <a:bodyPr wrap="square" rtlCol="0">
            <a:spAutoFit/>
          </a:bodyPr>
          <a:lstStyle/>
          <a:p>
            <a:pPr>
              <a:lnSpc>
                <a:spcPct val="150000"/>
              </a:lnSpc>
            </a:pPr>
            <a:r>
              <a:rPr kumimoji="1" lang="ja-JP" altLang="en-US" sz="1600" b="1" dirty="0" smtClean="0"/>
              <a:t>実験条件</a:t>
            </a:r>
            <a:endParaRPr kumimoji="1" lang="en-US" altLang="ja-JP" sz="1600" b="1" dirty="0" smtClean="0"/>
          </a:p>
          <a:p>
            <a:pPr>
              <a:lnSpc>
                <a:spcPct val="150000"/>
              </a:lnSpc>
            </a:pPr>
            <a:r>
              <a:rPr lang="ja-JP" altLang="en-US" sz="1600" b="1" dirty="0" smtClean="0"/>
              <a:t>・</a:t>
            </a:r>
            <a:r>
              <a:rPr lang="en-US" altLang="ja-JP" sz="1600" b="1" dirty="0" smtClean="0"/>
              <a:t>10ms</a:t>
            </a:r>
            <a:r>
              <a:rPr lang="ja-JP" altLang="en-US" sz="1600" b="1" dirty="0" smtClean="0"/>
              <a:t>計測</a:t>
            </a:r>
            <a:endParaRPr lang="en-US" altLang="ja-JP" sz="1600" b="1" dirty="0"/>
          </a:p>
          <a:p>
            <a:pPr>
              <a:lnSpc>
                <a:spcPct val="150000"/>
              </a:lnSpc>
            </a:pPr>
            <a:r>
              <a:rPr lang="ja-JP" altLang="en-US" sz="1600" b="1" dirty="0" smtClean="0"/>
              <a:t>・積算</a:t>
            </a:r>
            <a:r>
              <a:rPr lang="en-US" altLang="ja-JP" sz="1600" b="1" dirty="0" smtClean="0"/>
              <a:t>100</a:t>
            </a:r>
            <a:endParaRPr kumimoji="1" lang="ja-JP" altLang="en-US" sz="1600" b="1" dirty="0"/>
          </a:p>
        </p:txBody>
      </p:sp>
      <p:pic>
        <p:nvPicPr>
          <p:cNvPr id="153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2852" y="1011940"/>
            <a:ext cx="5764012" cy="189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938" y="2764379"/>
            <a:ext cx="5895910" cy="2176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グループ化 5"/>
          <p:cNvGrpSpPr/>
          <p:nvPr/>
        </p:nvGrpSpPr>
        <p:grpSpPr>
          <a:xfrm>
            <a:off x="1763688" y="1052736"/>
            <a:ext cx="6357278" cy="3888432"/>
            <a:chOff x="1815122" y="4221088"/>
            <a:chExt cx="6357278" cy="3888432"/>
          </a:xfrm>
        </p:grpSpPr>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5122" y="4221088"/>
              <a:ext cx="6074732" cy="1991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5122" y="5869771"/>
              <a:ext cx="6357278" cy="2239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テキスト ボックス 13"/>
          <p:cNvSpPr txBox="1"/>
          <p:nvPr/>
        </p:nvSpPr>
        <p:spPr>
          <a:xfrm>
            <a:off x="-108520" y="2348880"/>
            <a:ext cx="2160240" cy="830997"/>
          </a:xfrm>
          <a:prstGeom prst="rect">
            <a:avLst/>
          </a:prstGeom>
          <a:noFill/>
        </p:spPr>
        <p:txBody>
          <a:bodyPr wrap="square" rtlCol="0">
            <a:spAutoFit/>
          </a:bodyPr>
          <a:lstStyle/>
          <a:p>
            <a:pPr algn="ctr"/>
            <a:r>
              <a:rPr kumimoji="1" lang="ja-JP" altLang="en-US" sz="1600" b="1" dirty="0" smtClean="0"/>
              <a:t>デジタイザーの</a:t>
            </a:r>
            <a:endParaRPr kumimoji="1" lang="en-US" altLang="ja-JP" sz="1600" b="1" dirty="0" smtClean="0"/>
          </a:p>
          <a:p>
            <a:pPr algn="ctr"/>
            <a:r>
              <a:rPr kumimoji="1" lang="ja-JP" altLang="en-US" sz="1600" b="1" dirty="0" smtClean="0"/>
              <a:t>サンプリングレート</a:t>
            </a:r>
            <a:r>
              <a:rPr lang="ja-JP" altLang="en-US" sz="1600" b="1" dirty="0" smtClean="0"/>
              <a:t> </a:t>
            </a:r>
            <a:r>
              <a:rPr kumimoji="1" lang="en-US" altLang="ja-JP" sz="1600" b="1" dirty="0" smtClean="0"/>
              <a:t>100MHz</a:t>
            </a:r>
            <a:endParaRPr kumimoji="1" lang="ja-JP" altLang="en-US" sz="1600" b="1" dirty="0"/>
          </a:p>
        </p:txBody>
      </p:sp>
      <p:sp>
        <p:nvSpPr>
          <p:cNvPr id="2" name="タイトル 1"/>
          <p:cNvSpPr>
            <a:spLocks noGrp="1"/>
          </p:cNvSpPr>
          <p:nvPr>
            <p:ph type="title"/>
          </p:nvPr>
        </p:nvSpPr>
        <p:spPr>
          <a:xfrm>
            <a:off x="179512" y="465584"/>
            <a:ext cx="8856984" cy="659160"/>
          </a:xfrm>
        </p:spPr>
        <p:txBody>
          <a:bodyPr>
            <a:noAutofit/>
          </a:bodyPr>
          <a:lstStyle/>
          <a:p>
            <a:r>
              <a:rPr kumimoji="1" lang="ja-JP" altLang="en-US" sz="4000" dirty="0" smtClean="0"/>
              <a:t>ビート周波数と</a:t>
            </a:r>
            <a:r>
              <a:rPr kumimoji="1" lang="en-US" altLang="ja-JP" sz="4000" dirty="0" smtClean="0"/>
              <a:t>CW-THz</a:t>
            </a:r>
            <a:r>
              <a:rPr lang="ja-JP" altLang="en-US" sz="4000" dirty="0"/>
              <a:t>波</a:t>
            </a:r>
            <a:r>
              <a:rPr kumimoji="1" lang="ja-JP" altLang="en-US" sz="4000" dirty="0" smtClean="0"/>
              <a:t>の測定結果</a:t>
            </a:r>
            <a:endParaRPr kumimoji="1" lang="ja-JP" altLang="en-US" sz="4000" dirty="0"/>
          </a:p>
        </p:txBody>
      </p:sp>
    </p:spTree>
    <p:extLst>
      <p:ext uri="{BB962C8B-B14F-4D97-AF65-F5344CB8AC3E}">
        <p14:creationId xmlns:p14="http://schemas.microsoft.com/office/powerpoint/2010/main" val="41735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2" end="2"/>
                                            </p:txEl>
                                          </p:spTgt>
                                        </p:tgtEl>
                                        <p:attrNameLst>
                                          <p:attrName>style.visibility</p:attrName>
                                        </p:attrNameLst>
                                      </p:cBhvr>
                                      <p:to>
                                        <p:strVal val="visible"/>
                                      </p:to>
                                    </p:set>
                                    <p:animEffect transition="in" filter="fade">
                                      <p:cBhvr>
                                        <p:cTn id="10" dur="500"/>
                                        <p:tgtEl>
                                          <p:spTgt spid="13">
                                            <p:txEl>
                                              <p:pRg st="2" end="2"/>
                                            </p:txEl>
                                          </p:spTgt>
                                        </p:tgtEl>
                                      </p:cBhvr>
                                    </p:animEffect>
                                  </p:childTnLst>
                                </p:cTn>
                              </p:par>
                              <p:par>
                                <p:cTn id="11" presetID="10" presetClass="exit" presetSubtype="0" fill="hold" nodeType="withEffect">
                                  <p:stCondLst>
                                    <p:cond delay="0"/>
                                  </p:stCondLst>
                                  <p:childTnLst>
                                    <p:animEffect transition="out" filter="fade">
                                      <p:cBhvr>
                                        <p:cTn id="12" dur="500"/>
                                        <p:tgtEl>
                                          <p:spTgt spid="15366"/>
                                        </p:tgtEl>
                                      </p:cBhvr>
                                    </p:animEffect>
                                    <p:set>
                                      <p:cBhvr>
                                        <p:cTn id="13" dur="1" fill="hold">
                                          <p:stCondLst>
                                            <p:cond delay="499"/>
                                          </p:stCondLst>
                                        </p:cTn>
                                        <p:tgtEl>
                                          <p:spTgt spid="1536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5367"/>
                                        </p:tgtEl>
                                      </p:cBhvr>
                                    </p:animEffect>
                                    <p:set>
                                      <p:cBhvr>
                                        <p:cTn id="16" dur="1" fill="hold">
                                          <p:stCondLst>
                                            <p:cond delay="499"/>
                                          </p:stCondLst>
                                        </p:cTn>
                                        <p:tgtEl>
                                          <p:spTgt spid="1536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404664"/>
            <a:ext cx="8928992" cy="1143000"/>
          </a:xfrm>
        </p:spPr>
        <p:txBody>
          <a:bodyPr/>
          <a:lstStyle/>
          <a:p>
            <a:r>
              <a:rPr lang="en-US" altLang="ja-JP" sz="3600" dirty="0" smtClean="0"/>
              <a:t>CW-THz</a:t>
            </a:r>
            <a:r>
              <a:rPr lang="ja-JP" altLang="en-US" sz="3600" dirty="0" smtClean="0"/>
              <a:t>波のリアルタイムモニタリング①</a:t>
            </a:r>
            <a:r>
              <a:rPr lang="en-US" altLang="ja-JP" sz="3600" dirty="0" smtClean="0"/>
              <a:t/>
            </a:r>
            <a:br>
              <a:rPr lang="en-US" altLang="ja-JP" sz="3600" dirty="0" smtClean="0"/>
            </a:br>
            <a:r>
              <a:rPr lang="en-US" altLang="ja-JP" sz="3600" dirty="0" smtClean="0"/>
              <a:t>(</a:t>
            </a:r>
            <a:r>
              <a:rPr lang="ja-JP" altLang="en-US" sz="3600" dirty="0" smtClean="0"/>
              <a:t>周波数変動 </a:t>
            </a:r>
            <a:r>
              <a:rPr lang="en-US" altLang="ja-JP" sz="3600" dirty="0" smtClean="0"/>
              <a:t>= 0.1THz ± </a:t>
            </a:r>
            <a:r>
              <a:rPr lang="en-US" altLang="ja-JP" sz="3600" dirty="0" smtClean="0">
                <a:solidFill>
                  <a:srgbClr val="FF0000"/>
                </a:solidFill>
              </a:rPr>
              <a:t>100Hz</a:t>
            </a:r>
            <a:r>
              <a:rPr lang="en-US" altLang="ja-JP" sz="3600" dirty="0" smtClean="0"/>
              <a:t>)</a:t>
            </a:r>
            <a:endParaRPr kumimoji="1" lang="ja-JP" altLang="en-US" sz="3600" dirty="0"/>
          </a:p>
        </p:txBody>
      </p:sp>
      <p:pic>
        <p:nvPicPr>
          <p:cNvPr id="9" name="frequency_monitoring_20131203.m4v">
            <a:hlinkClick r:id="" action="ppaction://media"/>
          </p:cNvPr>
          <p:cNvPicPr>
            <a:picLocks noGrp="1" noChangeAspect="1"/>
          </p:cNvPicPr>
          <p:nvPr>
            <p:ph idx="1"/>
            <a:videoFile r:link="rId1"/>
            <p:extLst>
              <p:ext uri="{DAA4B4D4-6D71-4841-9C94-3DE7FCFB9230}">
                <p14:media xmlns:p14="http://schemas.microsoft.com/office/powerpoint/2010/main" r:embed="rId2">
                  <p14:trim st="1903.6946"/>
                </p14:media>
              </p:ext>
            </p:extLst>
          </p:nvPr>
        </p:nvPicPr>
        <p:blipFill rotWithShape="1">
          <a:blip r:embed="rId5"/>
          <a:srcRect l="8492" r="7380"/>
          <a:stretch>
            <a:fillRect/>
          </a:stretch>
        </p:blipFill>
        <p:spPr>
          <a:xfrm>
            <a:off x="755576" y="1628800"/>
            <a:ext cx="7704856" cy="5151648"/>
          </a:xfrm>
        </p:spPr>
      </p:pic>
    </p:spTree>
    <p:extLst>
      <p:ext uri="{BB962C8B-B14F-4D97-AF65-F5344CB8AC3E}">
        <p14:creationId xmlns:p14="http://schemas.microsoft.com/office/powerpoint/2010/main" val="1145026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4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9"/>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bwMode="auto">
          <a:xfrm>
            <a:off x="107504" y="404664"/>
            <a:ext cx="8928992"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sz="3600" kern="0" dirty="0" smtClean="0"/>
              <a:t>CW-THz</a:t>
            </a:r>
            <a:r>
              <a:rPr lang="ja-JP" altLang="en-US" sz="3600" kern="0" dirty="0" smtClean="0"/>
              <a:t>波のリアルタイムモニタリング</a:t>
            </a:r>
            <a:r>
              <a:rPr lang="ja-JP" altLang="en-US" sz="3600" kern="0" dirty="0"/>
              <a:t>②</a:t>
            </a:r>
            <a:r>
              <a:rPr lang="en-US" altLang="ja-JP" sz="3600" kern="0" dirty="0" smtClean="0"/>
              <a:t/>
            </a:r>
            <a:br>
              <a:rPr lang="en-US" altLang="ja-JP" sz="3600" kern="0" dirty="0" smtClean="0"/>
            </a:br>
            <a:r>
              <a:rPr lang="en-US" altLang="ja-JP" sz="3600" kern="0" dirty="0" smtClean="0"/>
              <a:t>(</a:t>
            </a:r>
            <a:r>
              <a:rPr lang="ja-JP" altLang="en-US" sz="3600" kern="0" dirty="0" smtClean="0"/>
              <a:t>周波数変動 </a:t>
            </a:r>
            <a:r>
              <a:rPr lang="en-US" altLang="ja-JP" sz="3600" kern="0" dirty="0" smtClean="0"/>
              <a:t>= 0.1THz + </a:t>
            </a:r>
            <a:r>
              <a:rPr lang="en-US" altLang="ja-JP" sz="3600" kern="0" dirty="0" smtClean="0">
                <a:solidFill>
                  <a:srgbClr val="FF0000"/>
                </a:solidFill>
              </a:rPr>
              <a:t>200MHz</a:t>
            </a:r>
            <a:r>
              <a:rPr lang="en-US" altLang="ja-JP" sz="3600" kern="0" dirty="0" smtClean="0"/>
              <a:t>)</a:t>
            </a:r>
            <a:endParaRPr lang="ja-JP" altLang="en-US" sz="3600" kern="0" dirty="0"/>
          </a:p>
        </p:txBody>
      </p:sp>
      <p:grpSp>
        <p:nvGrpSpPr>
          <p:cNvPr id="12" name="グループ化 11"/>
          <p:cNvGrpSpPr/>
          <p:nvPr/>
        </p:nvGrpSpPr>
        <p:grpSpPr>
          <a:xfrm>
            <a:off x="75611" y="6044806"/>
            <a:ext cx="8528837" cy="861489"/>
            <a:chOff x="1618226" y="3397431"/>
            <a:chExt cx="4412650" cy="559824"/>
          </a:xfrm>
        </p:grpSpPr>
        <p:cxnSp>
          <p:nvCxnSpPr>
            <p:cNvPr id="46" name="直線矢印コネクタ 45"/>
            <p:cNvCxnSpPr/>
            <p:nvPr/>
          </p:nvCxnSpPr>
          <p:spPr>
            <a:xfrm>
              <a:off x="1618226" y="3728184"/>
              <a:ext cx="4412650" cy="8035"/>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47" name="直線コネクタ 46"/>
            <p:cNvCxnSpPr/>
            <p:nvPr/>
          </p:nvCxnSpPr>
          <p:spPr>
            <a:xfrm>
              <a:off x="3004886" y="3397431"/>
              <a:ext cx="0" cy="315009"/>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sp>
          <p:nvSpPr>
            <p:cNvPr id="48" name="テキスト ボックス 47"/>
            <p:cNvSpPr txBox="1"/>
            <p:nvPr/>
          </p:nvSpPr>
          <p:spPr>
            <a:xfrm>
              <a:off x="2706842" y="3697250"/>
              <a:ext cx="575386" cy="260005"/>
            </a:xfrm>
            <a:prstGeom prst="rect">
              <a:avLst/>
            </a:prstGeom>
            <a:noFill/>
          </p:spPr>
          <p:txBody>
            <a:bodyPr wrap="square" rtlCol="0">
              <a:spAutoFit/>
            </a:bodyPr>
            <a:lstStyle/>
            <a:p>
              <a:pPr algn="ctr"/>
              <a:r>
                <a:rPr lang="en-US" altLang="ja-JP" sz="2000" b="1" dirty="0">
                  <a:solidFill>
                    <a:srgbClr val="FF6600"/>
                  </a:solidFill>
                  <a:latin typeface="Times New Roman" pitchFamily="18" charset="0"/>
                  <a:ea typeface="ＭＳ 明朝" pitchFamily="17" charset="-128"/>
                  <a:cs typeface="Times New Roman" pitchFamily="18" charset="0"/>
                </a:rPr>
                <a:t>1000</a:t>
              </a:r>
              <a:endParaRPr kumimoji="1" lang="en-US" altLang="ja-JP" sz="2000" b="1" dirty="0" smtClean="0">
                <a:solidFill>
                  <a:srgbClr val="FF6600"/>
                </a:solidFill>
                <a:latin typeface="Times New Roman" pitchFamily="18" charset="0"/>
                <a:ea typeface="ＭＳ 明朝" pitchFamily="17" charset="-128"/>
                <a:cs typeface="Times New Roman" pitchFamily="18" charset="0"/>
              </a:endParaRPr>
            </a:p>
          </p:txBody>
        </p:sp>
      </p:grpSp>
      <p:cxnSp>
        <p:nvCxnSpPr>
          <p:cNvPr id="14" name="直線コネクタ 13"/>
          <p:cNvCxnSpPr/>
          <p:nvPr/>
        </p:nvCxnSpPr>
        <p:spPr>
          <a:xfrm>
            <a:off x="5220072" y="6083375"/>
            <a:ext cx="0" cy="470404"/>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grpSp>
        <p:nvGrpSpPr>
          <p:cNvPr id="11269" name="グループ化 11268"/>
          <p:cNvGrpSpPr/>
          <p:nvPr/>
        </p:nvGrpSpPr>
        <p:grpSpPr>
          <a:xfrm>
            <a:off x="107504" y="5517232"/>
            <a:ext cx="818990" cy="1029339"/>
            <a:chOff x="4329074" y="5549170"/>
            <a:chExt cx="818990" cy="1029339"/>
          </a:xfrm>
        </p:grpSpPr>
        <p:cxnSp>
          <p:nvCxnSpPr>
            <p:cNvPr id="13" name="直線コネクタ 12"/>
            <p:cNvCxnSpPr/>
            <p:nvPr/>
          </p:nvCxnSpPr>
          <p:spPr>
            <a:xfrm>
              <a:off x="4707091" y="5917342"/>
              <a:ext cx="8925" cy="661167"/>
            </a:xfrm>
            <a:prstGeom prst="line">
              <a:avLst/>
            </a:prstGeom>
            <a:ln w="76200">
              <a:solidFill>
                <a:srgbClr val="008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6" name="テキスト ボックス 15"/>
                <p:cNvSpPr txBox="1"/>
                <p:nvPr/>
              </p:nvSpPr>
              <p:spPr>
                <a:xfrm>
                  <a:off x="4329074" y="5549170"/>
                  <a:ext cx="818990" cy="400110"/>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008000"/>
                                </a:solidFill>
                                <a:latin typeface="Cambria Math"/>
                                <a:ea typeface="ＭＳ 明朝" pitchFamily="17" charset="-128"/>
                                <a:cs typeface="Times New Roman" pitchFamily="18" charset="0"/>
                              </a:rPr>
                            </m:ctrlPr>
                          </m:sSubPr>
                          <m:e>
                            <m:r>
                              <a:rPr kumimoji="1" lang="en-US" altLang="ja-JP" sz="2000" b="1" i="0" smtClean="0">
                                <a:solidFill>
                                  <a:srgbClr val="008000"/>
                                </a:solidFill>
                                <a:latin typeface="Cambria Math"/>
                                <a:ea typeface="ＭＳ 明朝" pitchFamily="17" charset="-128"/>
                                <a:cs typeface="Times New Roman" pitchFamily="18" charset="0"/>
                              </a:rPr>
                              <m:t>𝐟</m:t>
                            </m:r>
                          </m:e>
                          <m:sub>
                            <m:r>
                              <a:rPr kumimoji="1" lang="en-US" altLang="ja-JP" sz="2000" b="1" i="1" smtClean="0">
                                <a:solidFill>
                                  <a:srgbClr val="008000"/>
                                </a:solidFill>
                                <a:latin typeface="Cambria Math"/>
                                <a:ea typeface="ＭＳ 明朝" pitchFamily="17" charset="-128"/>
                                <a:cs typeface="Times New Roman" pitchFamily="18" charset="0"/>
                              </a:rPr>
                              <m:t>𝑻𝑯𝒛</m:t>
                            </m:r>
                          </m:sub>
                        </m:sSub>
                      </m:oMath>
                    </m:oMathPara>
                  </a14:m>
                  <a:endParaRPr kumimoji="1" lang="ja-JP" altLang="en-US" sz="2000" b="1" dirty="0">
                    <a:solidFill>
                      <a:srgbClr val="7030A0"/>
                    </a:solidFill>
                    <a:latin typeface="Times New Roman" pitchFamily="18" charset="0"/>
                    <a:ea typeface="ＭＳ 明朝" pitchFamily="17" charset="-128"/>
                    <a:cs typeface="Times New Roman" pitchFamily="18" charset="0"/>
                  </a:endParaRPr>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4329074" y="5549170"/>
                  <a:ext cx="818990" cy="400110"/>
                </a:xfrm>
                <a:prstGeom prst="rect">
                  <a:avLst/>
                </a:prstGeom>
                <a:blipFill rotWithShape="1">
                  <a:blip r:embed="rId4"/>
                  <a:stretch>
                    <a:fillRect b="-1515"/>
                  </a:stretch>
                </a:blipFill>
                <a:ln>
                  <a:noFill/>
                </a:ln>
              </p:spPr>
              <p:txBody>
                <a:bodyPr/>
                <a:lstStyle/>
                <a:p>
                  <a:r>
                    <a:rPr lang="ja-JP" altLang="en-US">
                      <a:noFill/>
                    </a:rPr>
                    <a:t> </a:t>
                  </a:r>
                </a:p>
              </p:txBody>
            </p:sp>
          </mc:Fallback>
        </mc:AlternateContent>
      </p:grpSp>
      <p:sp>
        <p:nvSpPr>
          <p:cNvPr id="17" name="テキスト ボックス 16"/>
          <p:cNvSpPr txBox="1"/>
          <p:nvPr/>
        </p:nvSpPr>
        <p:spPr>
          <a:xfrm>
            <a:off x="4611753" y="6506180"/>
            <a:ext cx="1184383" cy="400110"/>
          </a:xfrm>
          <a:prstGeom prst="rect">
            <a:avLst/>
          </a:prstGeom>
          <a:noFill/>
        </p:spPr>
        <p:txBody>
          <a:bodyPr wrap="square" rtlCol="0">
            <a:spAutoFit/>
          </a:bodyPr>
          <a:lstStyle/>
          <a:p>
            <a:pPr algn="ctr"/>
            <a:r>
              <a:rPr lang="en-US" altLang="ja-JP" sz="2000" b="1" dirty="0">
                <a:solidFill>
                  <a:srgbClr val="FF6600"/>
                </a:solidFill>
                <a:latin typeface="Times New Roman" pitchFamily="18" charset="0"/>
                <a:ea typeface="ＭＳ 明朝" pitchFamily="17" charset="-128"/>
                <a:cs typeface="Times New Roman" pitchFamily="18" charset="0"/>
              </a:rPr>
              <a:t>1002</a:t>
            </a:r>
            <a:endParaRPr kumimoji="1" lang="ja-JP" altLang="en-US" sz="2000" b="1" dirty="0">
              <a:solidFill>
                <a:srgbClr val="FF6600"/>
              </a:solidFill>
              <a:latin typeface="Times New Roman" pitchFamily="18" charset="0"/>
              <a:ea typeface="ＭＳ 明朝" pitchFamily="17" charset="-128"/>
              <a:cs typeface="Times New Roman" pitchFamily="18" charset="0"/>
            </a:endParaRPr>
          </a:p>
        </p:txBody>
      </p:sp>
      <p:sp>
        <p:nvSpPr>
          <p:cNvPr id="42" name="テキスト ボックス 41"/>
          <p:cNvSpPr txBox="1"/>
          <p:nvPr/>
        </p:nvSpPr>
        <p:spPr>
          <a:xfrm>
            <a:off x="8316416" y="5917342"/>
            <a:ext cx="854111" cy="584775"/>
          </a:xfrm>
          <a:prstGeom prst="rect">
            <a:avLst/>
          </a:prstGeom>
          <a:noFill/>
        </p:spPr>
        <p:txBody>
          <a:bodyPr wrap="square" rtlCol="0">
            <a:spAutoFit/>
          </a:bodyPr>
          <a:lstStyle/>
          <a:p>
            <a:pPr algn="ctr"/>
            <a:r>
              <a:rPr lang="ja-JP" altLang="en-US" sz="1600" b="1" dirty="0">
                <a:latin typeface="Times New Roman" pitchFamily="18" charset="0"/>
                <a:ea typeface="ＭＳ 明朝" pitchFamily="17" charset="-128"/>
                <a:cs typeface="Times New Roman" pitchFamily="18" charset="0"/>
              </a:rPr>
              <a:t>コム</a:t>
            </a:r>
            <a:r>
              <a:rPr lang="ja-JP" altLang="en-US" sz="1600" b="1" dirty="0" smtClean="0">
                <a:latin typeface="Times New Roman" pitchFamily="18" charset="0"/>
                <a:ea typeface="ＭＳ 明朝" pitchFamily="17" charset="-128"/>
                <a:cs typeface="Times New Roman" pitchFamily="18" charset="0"/>
              </a:rPr>
              <a:t>の</a:t>
            </a:r>
            <a:endParaRPr lang="en-US" altLang="ja-JP" sz="1600" b="1" dirty="0" smtClean="0">
              <a:latin typeface="Times New Roman" pitchFamily="18" charset="0"/>
              <a:ea typeface="ＭＳ 明朝" pitchFamily="17" charset="-128"/>
              <a:cs typeface="Times New Roman" pitchFamily="18" charset="0"/>
            </a:endParaRPr>
          </a:p>
          <a:p>
            <a:pPr algn="ctr"/>
            <a:r>
              <a:rPr lang="ja-JP" altLang="en-US" sz="1600" b="1" dirty="0" smtClean="0">
                <a:latin typeface="Times New Roman" pitchFamily="18" charset="0"/>
                <a:ea typeface="ＭＳ 明朝" pitchFamily="17" charset="-128"/>
                <a:cs typeface="Times New Roman" pitchFamily="18" charset="0"/>
              </a:rPr>
              <a:t>次数</a:t>
            </a:r>
            <a:endParaRPr kumimoji="1" lang="en-US" altLang="ja-JP" sz="1600" b="1" dirty="0" smtClean="0">
              <a:latin typeface="Times New Roman" pitchFamily="18" charset="0"/>
              <a:ea typeface="ＭＳ 明朝" pitchFamily="17" charset="-128"/>
              <a:cs typeface="Times New Roman" pitchFamily="18" charset="0"/>
            </a:endParaRPr>
          </a:p>
        </p:txBody>
      </p:sp>
      <p:cxnSp>
        <p:nvCxnSpPr>
          <p:cNvPr id="50" name="直線コネクタ 49"/>
          <p:cNvCxnSpPr/>
          <p:nvPr/>
        </p:nvCxnSpPr>
        <p:spPr>
          <a:xfrm>
            <a:off x="395534" y="6041126"/>
            <a:ext cx="2" cy="484218"/>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cxnSp>
        <p:nvCxnSpPr>
          <p:cNvPr id="51" name="直線コネクタ 50"/>
          <p:cNvCxnSpPr/>
          <p:nvPr/>
        </p:nvCxnSpPr>
        <p:spPr>
          <a:xfrm>
            <a:off x="1547664" y="6041126"/>
            <a:ext cx="0" cy="484218"/>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cxnSp>
        <p:nvCxnSpPr>
          <p:cNvPr id="52" name="直線コネクタ 51"/>
          <p:cNvCxnSpPr/>
          <p:nvPr/>
        </p:nvCxnSpPr>
        <p:spPr>
          <a:xfrm>
            <a:off x="4006728" y="6067744"/>
            <a:ext cx="2" cy="484218"/>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sp>
        <p:nvSpPr>
          <p:cNvPr id="53" name="テキスト ボックス 52"/>
          <p:cNvSpPr txBox="1"/>
          <p:nvPr/>
        </p:nvSpPr>
        <p:spPr>
          <a:xfrm>
            <a:off x="-193932" y="6485274"/>
            <a:ext cx="1112115" cy="400110"/>
          </a:xfrm>
          <a:prstGeom prst="rect">
            <a:avLst/>
          </a:prstGeom>
          <a:noFill/>
        </p:spPr>
        <p:txBody>
          <a:bodyPr wrap="square" rtlCol="0">
            <a:spAutoFit/>
          </a:bodyPr>
          <a:lstStyle/>
          <a:p>
            <a:pPr algn="ctr"/>
            <a:r>
              <a:rPr lang="en-US" altLang="ja-JP" sz="2000" b="1" dirty="0">
                <a:solidFill>
                  <a:srgbClr val="FF6600"/>
                </a:solidFill>
                <a:latin typeface="Times New Roman" pitchFamily="18" charset="0"/>
                <a:ea typeface="ＭＳ 明朝" pitchFamily="17" charset="-128"/>
                <a:cs typeface="Times New Roman" pitchFamily="18" charset="0"/>
              </a:rPr>
              <a:t>998</a:t>
            </a:r>
            <a:endParaRPr kumimoji="1" lang="en-US" altLang="ja-JP" sz="2000" b="1" dirty="0" smtClean="0">
              <a:solidFill>
                <a:srgbClr val="FF6600"/>
              </a:solidFill>
              <a:latin typeface="Times New Roman" pitchFamily="18" charset="0"/>
              <a:ea typeface="ＭＳ 明朝" pitchFamily="17" charset="-128"/>
              <a:cs typeface="Times New Roman" pitchFamily="18" charset="0"/>
            </a:endParaRPr>
          </a:p>
        </p:txBody>
      </p:sp>
      <p:grpSp>
        <p:nvGrpSpPr>
          <p:cNvPr id="73" name="グループ化 72"/>
          <p:cNvGrpSpPr/>
          <p:nvPr/>
        </p:nvGrpSpPr>
        <p:grpSpPr>
          <a:xfrm>
            <a:off x="2816906" y="5549170"/>
            <a:ext cx="818990" cy="1029339"/>
            <a:chOff x="4329074" y="5549170"/>
            <a:chExt cx="818990" cy="1029339"/>
          </a:xfrm>
        </p:grpSpPr>
        <p:cxnSp>
          <p:nvCxnSpPr>
            <p:cNvPr id="74" name="直線コネクタ 73"/>
            <p:cNvCxnSpPr/>
            <p:nvPr/>
          </p:nvCxnSpPr>
          <p:spPr>
            <a:xfrm>
              <a:off x="4707091" y="5917342"/>
              <a:ext cx="8925" cy="661167"/>
            </a:xfrm>
            <a:prstGeom prst="line">
              <a:avLst/>
            </a:prstGeom>
            <a:ln w="76200">
              <a:solidFill>
                <a:srgbClr val="008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5" name="テキスト ボックス 74"/>
                <p:cNvSpPr txBox="1"/>
                <p:nvPr/>
              </p:nvSpPr>
              <p:spPr>
                <a:xfrm>
                  <a:off x="4329074" y="5549170"/>
                  <a:ext cx="818990" cy="400110"/>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008000"/>
                                </a:solidFill>
                                <a:latin typeface="Cambria Math"/>
                                <a:ea typeface="ＭＳ 明朝" pitchFamily="17" charset="-128"/>
                                <a:cs typeface="Times New Roman" pitchFamily="18" charset="0"/>
                              </a:rPr>
                            </m:ctrlPr>
                          </m:sSubPr>
                          <m:e>
                            <m:r>
                              <a:rPr kumimoji="1" lang="en-US" altLang="ja-JP" sz="2000" b="1" i="0" smtClean="0">
                                <a:solidFill>
                                  <a:srgbClr val="008000"/>
                                </a:solidFill>
                                <a:latin typeface="Cambria Math"/>
                                <a:ea typeface="ＭＳ 明朝" pitchFamily="17" charset="-128"/>
                                <a:cs typeface="Times New Roman" pitchFamily="18" charset="0"/>
                              </a:rPr>
                              <m:t>𝐟</m:t>
                            </m:r>
                          </m:e>
                          <m:sub>
                            <m:r>
                              <a:rPr kumimoji="1" lang="en-US" altLang="ja-JP" sz="2000" b="1" i="1" smtClean="0">
                                <a:solidFill>
                                  <a:srgbClr val="008000"/>
                                </a:solidFill>
                                <a:latin typeface="Cambria Math"/>
                                <a:ea typeface="ＭＳ 明朝" pitchFamily="17" charset="-128"/>
                                <a:cs typeface="Times New Roman" pitchFamily="18" charset="0"/>
                              </a:rPr>
                              <m:t>𝑻𝑯𝒛</m:t>
                            </m:r>
                          </m:sub>
                        </m:sSub>
                      </m:oMath>
                    </m:oMathPara>
                  </a14:m>
                  <a:endParaRPr kumimoji="1" lang="ja-JP" altLang="en-US" sz="2000" b="1" dirty="0">
                    <a:solidFill>
                      <a:srgbClr val="7030A0"/>
                    </a:solidFill>
                    <a:latin typeface="Times New Roman" pitchFamily="18" charset="0"/>
                    <a:ea typeface="ＭＳ 明朝" pitchFamily="17" charset="-128"/>
                    <a:cs typeface="Times New Roman" pitchFamily="18" charset="0"/>
                  </a:endParaRPr>
                </a:p>
              </p:txBody>
            </p:sp>
          </mc:Choice>
          <mc:Fallback xmlns="">
            <p:sp>
              <p:nvSpPr>
                <p:cNvPr id="75" name="テキスト ボックス 74"/>
                <p:cNvSpPr txBox="1">
                  <a:spLocks noRot="1" noChangeAspect="1" noMove="1" noResize="1" noEditPoints="1" noAdjustHandles="1" noChangeArrowheads="1" noChangeShapeType="1" noTextEdit="1"/>
                </p:cNvSpPr>
                <p:nvPr/>
              </p:nvSpPr>
              <p:spPr>
                <a:xfrm>
                  <a:off x="4329074" y="5549170"/>
                  <a:ext cx="818990" cy="400110"/>
                </a:xfrm>
                <a:prstGeom prst="rect">
                  <a:avLst/>
                </a:prstGeom>
                <a:blipFill rotWithShape="1">
                  <a:blip r:embed="rId5"/>
                  <a:stretch>
                    <a:fillRect b="-1515"/>
                  </a:stretch>
                </a:blipFill>
                <a:ln>
                  <a:noFill/>
                </a:ln>
              </p:spPr>
              <p:txBody>
                <a:bodyPr/>
                <a:lstStyle/>
                <a:p>
                  <a:r>
                    <a:rPr lang="ja-JP" altLang="en-US">
                      <a:noFill/>
                    </a:rPr>
                    <a:t> </a:t>
                  </a:r>
                </a:p>
              </p:txBody>
            </p:sp>
          </mc:Fallback>
        </mc:AlternateContent>
      </p:grpSp>
      <p:grpSp>
        <p:nvGrpSpPr>
          <p:cNvPr id="76" name="グループ化 75"/>
          <p:cNvGrpSpPr/>
          <p:nvPr/>
        </p:nvGrpSpPr>
        <p:grpSpPr>
          <a:xfrm>
            <a:off x="5148064" y="5570397"/>
            <a:ext cx="818990" cy="1008112"/>
            <a:chOff x="4329074" y="5570397"/>
            <a:chExt cx="818990" cy="1008112"/>
          </a:xfrm>
        </p:grpSpPr>
        <p:cxnSp>
          <p:nvCxnSpPr>
            <p:cNvPr id="77" name="直線コネクタ 76"/>
            <p:cNvCxnSpPr/>
            <p:nvPr/>
          </p:nvCxnSpPr>
          <p:spPr>
            <a:xfrm>
              <a:off x="4707091" y="5917342"/>
              <a:ext cx="8925" cy="661167"/>
            </a:xfrm>
            <a:prstGeom prst="line">
              <a:avLst/>
            </a:prstGeom>
            <a:ln w="76200">
              <a:solidFill>
                <a:srgbClr val="008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8" name="テキスト ボックス 77"/>
                <p:cNvSpPr txBox="1"/>
                <p:nvPr/>
              </p:nvSpPr>
              <p:spPr>
                <a:xfrm>
                  <a:off x="4329074" y="5570397"/>
                  <a:ext cx="818990" cy="400110"/>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008000"/>
                                </a:solidFill>
                                <a:latin typeface="Cambria Math"/>
                                <a:ea typeface="ＭＳ 明朝" pitchFamily="17" charset="-128"/>
                                <a:cs typeface="Times New Roman" pitchFamily="18" charset="0"/>
                              </a:rPr>
                            </m:ctrlPr>
                          </m:sSubPr>
                          <m:e>
                            <m:r>
                              <a:rPr kumimoji="1" lang="en-US" altLang="ja-JP" sz="2000" b="1" i="0" smtClean="0">
                                <a:solidFill>
                                  <a:srgbClr val="008000"/>
                                </a:solidFill>
                                <a:latin typeface="Cambria Math"/>
                                <a:ea typeface="ＭＳ 明朝" pitchFamily="17" charset="-128"/>
                                <a:cs typeface="Times New Roman" pitchFamily="18" charset="0"/>
                              </a:rPr>
                              <m:t>𝐟</m:t>
                            </m:r>
                          </m:e>
                          <m:sub>
                            <m:r>
                              <a:rPr kumimoji="1" lang="en-US" altLang="ja-JP" sz="2000" b="1" i="1" smtClean="0">
                                <a:solidFill>
                                  <a:srgbClr val="008000"/>
                                </a:solidFill>
                                <a:latin typeface="Cambria Math"/>
                                <a:ea typeface="ＭＳ 明朝" pitchFamily="17" charset="-128"/>
                                <a:cs typeface="Times New Roman" pitchFamily="18" charset="0"/>
                              </a:rPr>
                              <m:t>𝑻𝑯𝒛</m:t>
                            </m:r>
                          </m:sub>
                        </m:sSub>
                      </m:oMath>
                    </m:oMathPara>
                  </a14:m>
                  <a:endParaRPr kumimoji="1" lang="ja-JP" altLang="en-US" sz="2000" b="1" dirty="0">
                    <a:solidFill>
                      <a:srgbClr val="7030A0"/>
                    </a:solidFill>
                    <a:latin typeface="Times New Roman" pitchFamily="18" charset="0"/>
                    <a:ea typeface="ＭＳ 明朝" pitchFamily="17" charset="-128"/>
                    <a:cs typeface="Times New Roman" pitchFamily="18" charset="0"/>
                  </a:endParaRPr>
                </a:p>
              </p:txBody>
            </p:sp>
          </mc:Choice>
          <mc:Fallback xmlns="">
            <p:sp>
              <p:nvSpPr>
                <p:cNvPr id="78" name="テキスト ボックス 77"/>
                <p:cNvSpPr txBox="1">
                  <a:spLocks noRot="1" noChangeAspect="1" noMove="1" noResize="1" noEditPoints="1" noAdjustHandles="1" noChangeArrowheads="1" noChangeShapeType="1" noTextEdit="1"/>
                </p:cNvSpPr>
                <p:nvPr/>
              </p:nvSpPr>
              <p:spPr>
                <a:xfrm>
                  <a:off x="4329074" y="5570397"/>
                  <a:ext cx="818990" cy="400110"/>
                </a:xfrm>
                <a:prstGeom prst="rect">
                  <a:avLst/>
                </a:prstGeom>
                <a:blipFill rotWithShape="1">
                  <a:blip r:embed="rId6"/>
                  <a:stretch>
                    <a:fillRect b="-1515"/>
                  </a:stretch>
                </a:blipFill>
                <a:ln>
                  <a:noFill/>
                </a:ln>
              </p:spPr>
              <p:txBody>
                <a:bodyPr/>
                <a:lstStyle/>
                <a:p>
                  <a:r>
                    <a:rPr lang="ja-JP" altLang="en-US">
                      <a:noFill/>
                    </a:rPr>
                    <a:t> </a:t>
                  </a:r>
                </a:p>
              </p:txBody>
            </p:sp>
          </mc:Fallback>
        </mc:AlternateContent>
      </p:grpSp>
      <p:cxnSp>
        <p:nvCxnSpPr>
          <p:cNvPr id="11288" name="直線矢印コネクタ 11287"/>
          <p:cNvCxnSpPr/>
          <p:nvPr/>
        </p:nvCxnSpPr>
        <p:spPr bwMode="auto">
          <a:xfrm>
            <a:off x="1043608" y="5949282"/>
            <a:ext cx="1773298" cy="2682"/>
          </a:xfrm>
          <a:prstGeom prst="straightConnector1">
            <a:avLst/>
          </a:prstGeom>
          <a:noFill/>
          <a:ln w="76200" cap="flat" cmpd="sng" algn="ctr">
            <a:solidFill>
              <a:schemeClr val="tx1"/>
            </a:solidFill>
            <a:prstDash val="solid"/>
            <a:round/>
            <a:headEnd type="none" w="med" len="med"/>
            <a:tailEnd type="arrow"/>
          </a:ln>
          <a:effectLst/>
        </p:spPr>
      </p:cxnSp>
      <p:pic>
        <p:nvPicPr>
          <p:cNvPr id="1536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687" y="1385244"/>
            <a:ext cx="7659607" cy="4438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1" name="直線矢印コネクタ 100"/>
          <p:cNvCxnSpPr/>
          <p:nvPr/>
        </p:nvCxnSpPr>
        <p:spPr bwMode="auto">
          <a:xfrm>
            <a:off x="3466671" y="5912291"/>
            <a:ext cx="1809643" cy="5051"/>
          </a:xfrm>
          <a:prstGeom prst="straightConnector1">
            <a:avLst/>
          </a:prstGeom>
          <a:noFill/>
          <a:ln w="76200" cap="flat" cmpd="sng" algn="ctr">
            <a:solidFill>
              <a:schemeClr val="tx1"/>
            </a:solidFill>
            <a:prstDash val="solid"/>
            <a:round/>
            <a:headEnd type="none" w="med" len="med"/>
            <a:tailEnd type="arrow"/>
          </a:ln>
          <a:effectLst/>
        </p:spPr>
      </p:cxnSp>
      <p:cxnSp>
        <p:nvCxnSpPr>
          <p:cNvPr id="38" name="直線コネクタ 37"/>
          <p:cNvCxnSpPr/>
          <p:nvPr/>
        </p:nvCxnSpPr>
        <p:spPr>
          <a:xfrm>
            <a:off x="6444208" y="6069561"/>
            <a:ext cx="2" cy="484218"/>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cxnSp>
        <p:nvCxnSpPr>
          <p:cNvPr id="41" name="直線コネクタ 40"/>
          <p:cNvCxnSpPr/>
          <p:nvPr/>
        </p:nvCxnSpPr>
        <p:spPr>
          <a:xfrm>
            <a:off x="7596336" y="6069561"/>
            <a:ext cx="2" cy="484218"/>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sp>
        <p:nvSpPr>
          <p:cNvPr id="43" name="テキスト ボックス 42"/>
          <p:cNvSpPr txBox="1"/>
          <p:nvPr/>
        </p:nvSpPr>
        <p:spPr>
          <a:xfrm>
            <a:off x="7020272" y="6525344"/>
            <a:ext cx="1184383" cy="400110"/>
          </a:xfrm>
          <a:prstGeom prst="rect">
            <a:avLst/>
          </a:prstGeom>
          <a:noFill/>
        </p:spPr>
        <p:txBody>
          <a:bodyPr wrap="square" rtlCol="0">
            <a:spAutoFit/>
          </a:bodyPr>
          <a:lstStyle/>
          <a:p>
            <a:pPr algn="ctr"/>
            <a:r>
              <a:rPr lang="en-US" altLang="ja-JP" sz="2000" b="1" dirty="0" smtClean="0">
                <a:solidFill>
                  <a:srgbClr val="FF6600"/>
                </a:solidFill>
                <a:latin typeface="Times New Roman" pitchFamily="18" charset="0"/>
                <a:ea typeface="ＭＳ 明朝" pitchFamily="17" charset="-128"/>
                <a:cs typeface="Times New Roman" pitchFamily="18" charset="0"/>
              </a:rPr>
              <a:t>1004</a:t>
            </a:r>
            <a:endParaRPr kumimoji="1" lang="ja-JP" altLang="en-US" sz="2000" b="1" dirty="0">
              <a:solidFill>
                <a:srgbClr val="FF6600"/>
              </a:solidFill>
              <a:latin typeface="Times New Roman" pitchFamily="18" charset="0"/>
              <a:ea typeface="ＭＳ 明朝" pitchFamily="17" charset="-128"/>
              <a:cs typeface="Times New Roman" pitchFamily="18" charset="0"/>
            </a:endParaRPr>
          </a:p>
        </p:txBody>
      </p:sp>
      <p:grpSp>
        <p:nvGrpSpPr>
          <p:cNvPr id="44" name="グループ化 43"/>
          <p:cNvGrpSpPr/>
          <p:nvPr/>
        </p:nvGrpSpPr>
        <p:grpSpPr>
          <a:xfrm>
            <a:off x="7668344" y="5551854"/>
            <a:ext cx="818990" cy="1008112"/>
            <a:chOff x="4329074" y="5570397"/>
            <a:chExt cx="818990" cy="1008112"/>
          </a:xfrm>
        </p:grpSpPr>
        <p:cxnSp>
          <p:nvCxnSpPr>
            <p:cNvPr id="45" name="直線コネクタ 44"/>
            <p:cNvCxnSpPr/>
            <p:nvPr/>
          </p:nvCxnSpPr>
          <p:spPr>
            <a:xfrm>
              <a:off x="4707091" y="5917342"/>
              <a:ext cx="8925" cy="661167"/>
            </a:xfrm>
            <a:prstGeom prst="line">
              <a:avLst/>
            </a:prstGeom>
            <a:ln w="76200">
              <a:solidFill>
                <a:srgbClr val="008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9" name="テキスト ボックス 48"/>
                <p:cNvSpPr txBox="1"/>
                <p:nvPr/>
              </p:nvSpPr>
              <p:spPr>
                <a:xfrm>
                  <a:off x="4329074" y="5570397"/>
                  <a:ext cx="818990" cy="400110"/>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008000"/>
                                </a:solidFill>
                                <a:latin typeface="Cambria Math"/>
                                <a:ea typeface="ＭＳ 明朝" pitchFamily="17" charset="-128"/>
                                <a:cs typeface="Times New Roman" pitchFamily="18" charset="0"/>
                              </a:rPr>
                            </m:ctrlPr>
                          </m:sSubPr>
                          <m:e>
                            <m:r>
                              <a:rPr kumimoji="1" lang="en-US" altLang="ja-JP" sz="2000" b="1" i="0" smtClean="0">
                                <a:solidFill>
                                  <a:srgbClr val="008000"/>
                                </a:solidFill>
                                <a:latin typeface="Cambria Math"/>
                                <a:ea typeface="ＭＳ 明朝" pitchFamily="17" charset="-128"/>
                                <a:cs typeface="Times New Roman" pitchFamily="18" charset="0"/>
                              </a:rPr>
                              <m:t>𝐟</m:t>
                            </m:r>
                          </m:e>
                          <m:sub>
                            <m:r>
                              <a:rPr kumimoji="1" lang="en-US" altLang="ja-JP" sz="2000" b="1" i="1" smtClean="0">
                                <a:solidFill>
                                  <a:srgbClr val="008000"/>
                                </a:solidFill>
                                <a:latin typeface="Cambria Math"/>
                                <a:ea typeface="ＭＳ 明朝" pitchFamily="17" charset="-128"/>
                                <a:cs typeface="Times New Roman" pitchFamily="18" charset="0"/>
                              </a:rPr>
                              <m:t>𝑻𝑯𝒛</m:t>
                            </m:r>
                          </m:sub>
                        </m:sSub>
                      </m:oMath>
                    </m:oMathPara>
                  </a14:m>
                  <a:endParaRPr kumimoji="1" lang="ja-JP" altLang="en-US" sz="2000" b="1" dirty="0">
                    <a:solidFill>
                      <a:srgbClr val="7030A0"/>
                    </a:solidFill>
                    <a:latin typeface="Times New Roman" pitchFamily="18" charset="0"/>
                    <a:ea typeface="ＭＳ 明朝" pitchFamily="17" charset="-128"/>
                    <a:cs typeface="Times New Roman" pitchFamily="18" charset="0"/>
                  </a:endParaRPr>
                </a:p>
              </p:txBody>
            </p:sp>
          </mc:Choice>
          <mc:Fallback xmlns="">
            <p:sp>
              <p:nvSpPr>
                <p:cNvPr id="78" name="テキスト ボックス 77"/>
                <p:cNvSpPr txBox="1">
                  <a:spLocks noRot="1" noChangeAspect="1" noMove="1" noResize="1" noEditPoints="1" noAdjustHandles="1" noChangeArrowheads="1" noChangeShapeType="1" noTextEdit="1"/>
                </p:cNvSpPr>
                <p:nvPr/>
              </p:nvSpPr>
              <p:spPr>
                <a:xfrm>
                  <a:off x="4329074" y="5570397"/>
                  <a:ext cx="818990" cy="400110"/>
                </a:xfrm>
                <a:prstGeom prst="rect">
                  <a:avLst/>
                </a:prstGeom>
                <a:blipFill rotWithShape="1">
                  <a:blip r:embed="rId6"/>
                  <a:stretch>
                    <a:fillRect b="-1515"/>
                  </a:stretch>
                </a:blipFill>
                <a:ln>
                  <a:noFill/>
                </a:ln>
              </p:spPr>
              <p:txBody>
                <a:bodyPr/>
                <a:lstStyle/>
                <a:p>
                  <a:r>
                    <a:rPr lang="ja-JP" altLang="en-US">
                      <a:noFill/>
                    </a:rPr>
                    <a:t> </a:t>
                  </a:r>
                </a:p>
              </p:txBody>
            </p:sp>
          </mc:Fallback>
        </mc:AlternateContent>
      </p:grpSp>
      <p:cxnSp>
        <p:nvCxnSpPr>
          <p:cNvPr id="54" name="直線矢印コネクタ 53"/>
          <p:cNvCxnSpPr/>
          <p:nvPr/>
        </p:nvCxnSpPr>
        <p:spPr bwMode="auto">
          <a:xfrm>
            <a:off x="5868144" y="5917342"/>
            <a:ext cx="1944216" cy="0"/>
          </a:xfrm>
          <a:prstGeom prst="straightConnector1">
            <a:avLst/>
          </a:prstGeom>
          <a:noFill/>
          <a:ln w="76200" cap="flat" cmpd="sng" algn="ctr">
            <a:solidFill>
              <a:schemeClr val="tx1"/>
            </a:solidFill>
            <a:prstDash val="solid"/>
            <a:round/>
            <a:headEnd type="none" w="med" len="med"/>
            <a:tailEnd type="arrow"/>
          </a:ln>
          <a:effectLst/>
        </p:spPr>
      </p:cxnSp>
      <p:sp>
        <p:nvSpPr>
          <p:cNvPr id="19" name="コンテンツ プレースホルダー 3"/>
          <p:cNvSpPr txBox="1">
            <a:spLocks/>
          </p:cNvSpPr>
          <p:nvPr/>
        </p:nvSpPr>
        <p:spPr>
          <a:xfrm>
            <a:off x="-36512" y="5688632"/>
            <a:ext cx="9216008" cy="1124744"/>
          </a:xfrm>
          <a:prstGeom prst="rect">
            <a:avLst/>
          </a:prstGeom>
          <a:solidFill>
            <a:srgbClr val="FFFF29"/>
          </a:solidFill>
          <a:ln w="25400">
            <a:noFill/>
          </a:ln>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indent="0" algn="ctr">
              <a:buFontTx/>
              <a:buNone/>
            </a:pPr>
            <a:r>
              <a:rPr lang="ja-JP" altLang="en-US" b="1" kern="0" dirty="0" smtClean="0">
                <a:solidFill>
                  <a:srgbClr val="FF0000"/>
                </a:solidFill>
              </a:rPr>
              <a:t>コムモード次数が変わるような大きな周波数変化</a:t>
            </a:r>
            <a:r>
              <a:rPr lang="en-US" altLang="ja-JP" b="1" kern="0" dirty="0" smtClean="0">
                <a:solidFill>
                  <a:srgbClr val="FF0000"/>
                </a:solidFill>
              </a:rPr>
              <a:t>(</a:t>
            </a:r>
            <a:r>
              <a:rPr lang="ja-JP" altLang="en-US" b="1" kern="0" dirty="0" smtClean="0">
                <a:solidFill>
                  <a:srgbClr val="FF0000"/>
                </a:solidFill>
              </a:rPr>
              <a:t>モードホップなど</a:t>
            </a:r>
            <a:r>
              <a:rPr lang="en-US" altLang="ja-JP" b="1" kern="0" dirty="0" smtClean="0">
                <a:solidFill>
                  <a:srgbClr val="FF0000"/>
                </a:solidFill>
              </a:rPr>
              <a:t>)</a:t>
            </a:r>
            <a:r>
              <a:rPr lang="ja-JP" altLang="en-US" b="1" kern="0" dirty="0" smtClean="0">
                <a:solidFill>
                  <a:srgbClr val="FF0000"/>
                </a:solidFill>
              </a:rPr>
              <a:t>もリアルタイムで計測可能</a:t>
            </a:r>
            <a:r>
              <a:rPr lang="en-US" altLang="ja-JP" b="1" kern="0" dirty="0" smtClean="0">
                <a:solidFill>
                  <a:srgbClr val="FF0000"/>
                </a:solidFill>
              </a:rPr>
              <a:t>!</a:t>
            </a:r>
            <a:endParaRPr lang="ja-JP" altLang="en-US" b="1" kern="0" dirty="0">
              <a:solidFill>
                <a:srgbClr val="FF0000"/>
              </a:solidFill>
            </a:endParaRPr>
          </a:p>
        </p:txBody>
      </p:sp>
      <p:cxnSp>
        <p:nvCxnSpPr>
          <p:cNvPr id="3" name="直線コネクタ 2"/>
          <p:cNvCxnSpPr/>
          <p:nvPr/>
        </p:nvCxnSpPr>
        <p:spPr bwMode="auto">
          <a:xfrm>
            <a:off x="2778832" y="4749582"/>
            <a:ext cx="1227898" cy="0"/>
          </a:xfrm>
          <a:prstGeom prst="line">
            <a:avLst/>
          </a:prstGeom>
          <a:noFill/>
          <a:ln w="38100" cap="flat" cmpd="sng" algn="ctr">
            <a:solidFill>
              <a:srgbClr val="FF6600"/>
            </a:solidFill>
            <a:prstDash val="solid"/>
            <a:round/>
            <a:headEnd type="none" w="med" len="med"/>
            <a:tailEnd type="none" w="med" len="med"/>
          </a:ln>
          <a:effectLst/>
        </p:spPr>
      </p:cxnSp>
      <p:cxnSp>
        <p:nvCxnSpPr>
          <p:cNvPr id="40" name="直線コネクタ 39"/>
          <p:cNvCxnSpPr/>
          <p:nvPr/>
        </p:nvCxnSpPr>
        <p:spPr bwMode="auto">
          <a:xfrm>
            <a:off x="5033760" y="3092571"/>
            <a:ext cx="1194424" cy="0"/>
          </a:xfrm>
          <a:prstGeom prst="line">
            <a:avLst/>
          </a:prstGeom>
          <a:noFill/>
          <a:ln w="38100" cap="flat" cmpd="sng" algn="ctr">
            <a:solidFill>
              <a:srgbClr val="FF6600"/>
            </a:solidFill>
            <a:prstDash val="solid"/>
            <a:round/>
            <a:headEnd type="none" w="med" len="med"/>
            <a:tailEnd type="none" w="med" len="med"/>
          </a:ln>
          <a:effectLst/>
        </p:spPr>
      </p:cxnSp>
      <p:cxnSp>
        <p:nvCxnSpPr>
          <p:cNvPr id="33" name="直線矢印コネクタ 32"/>
          <p:cNvCxnSpPr/>
          <p:nvPr/>
        </p:nvCxnSpPr>
        <p:spPr bwMode="auto">
          <a:xfrm flipV="1">
            <a:off x="5024759" y="2852936"/>
            <a:ext cx="0" cy="751320"/>
          </a:xfrm>
          <a:prstGeom prst="straightConnector1">
            <a:avLst/>
          </a:prstGeom>
          <a:noFill/>
          <a:ln w="76200" cap="flat" cmpd="sng" algn="ctr">
            <a:solidFill>
              <a:schemeClr val="tx1"/>
            </a:solidFill>
            <a:prstDash val="solid"/>
            <a:round/>
            <a:headEnd type="none" w="med" len="med"/>
            <a:tailEnd type="arrow"/>
          </a:ln>
          <a:effectLst/>
        </p:spPr>
      </p:cxnSp>
      <p:cxnSp>
        <p:nvCxnSpPr>
          <p:cNvPr id="55" name="直線コネクタ 54"/>
          <p:cNvCxnSpPr/>
          <p:nvPr/>
        </p:nvCxnSpPr>
        <p:spPr bwMode="auto">
          <a:xfrm>
            <a:off x="3923928" y="3933056"/>
            <a:ext cx="1152128" cy="0"/>
          </a:xfrm>
          <a:prstGeom prst="line">
            <a:avLst/>
          </a:prstGeom>
          <a:noFill/>
          <a:ln w="38100" cap="flat" cmpd="sng" algn="ctr">
            <a:solidFill>
              <a:srgbClr val="FF6600"/>
            </a:solidFill>
            <a:prstDash val="solid"/>
            <a:round/>
            <a:headEnd type="none" w="med" len="med"/>
            <a:tailEnd type="none" w="med" len="med"/>
          </a:ln>
          <a:effectLst/>
        </p:spPr>
      </p:cxnSp>
      <p:cxnSp>
        <p:nvCxnSpPr>
          <p:cNvPr id="7" name="直線矢印コネクタ 6"/>
          <p:cNvCxnSpPr/>
          <p:nvPr/>
        </p:nvCxnSpPr>
        <p:spPr bwMode="auto">
          <a:xfrm flipV="1">
            <a:off x="3914927" y="3861048"/>
            <a:ext cx="9001" cy="535296"/>
          </a:xfrm>
          <a:prstGeom prst="straightConnector1">
            <a:avLst/>
          </a:prstGeom>
          <a:noFill/>
          <a:ln w="76200" cap="flat" cmpd="sng" algn="ctr">
            <a:solidFill>
              <a:schemeClr val="tx1"/>
            </a:solidFill>
            <a:prstDash val="solid"/>
            <a:round/>
            <a:headEnd type="none" w="med" len="med"/>
            <a:tailEnd type="arrow"/>
          </a:ln>
          <a:effectLst/>
        </p:spPr>
      </p:cxnSp>
      <p:cxnSp>
        <p:nvCxnSpPr>
          <p:cNvPr id="56" name="直線コネクタ 55"/>
          <p:cNvCxnSpPr/>
          <p:nvPr/>
        </p:nvCxnSpPr>
        <p:spPr bwMode="auto">
          <a:xfrm>
            <a:off x="6160676" y="2224742"/>
            <a:ext cx="1131305" cy="0"/>
          </a:xfrm>
          <a:prstGeom prst="line">
            <a:avLst/>
          </a:prstGeom>
          <a:noFill/>
          <a:ln w="38100" cap="flat" cmpd="sng" algn="ctr">
            <a:solidFill>
              <a:srgbClr val="FF6600"/>
            </a:solidFill>
            <a:prstDash val="solid"/>
            <a:round/>
            <a:headEnd type="none" w="med" len="med"/>
            <a:tailEnd type="none" w="med" len="med"/>
          </a:ln>
          <a:effectLst/>
        </p:spPr>
      </p:cxnSp>
      <p:cxnSp>
        <p:nvCxnSpPr>
          <p:cNvPr id="35" name="直線矢印コネクタ 34"/>
          <p:cNvCxnSpPr/>
          <p:nvPr/>
        </p:nvCxnSpPr>
        <p:spPr bwMode="auto">
          <a:xfrm flipV="1">
            <a:off x="6156176" y="2204864"/>
            <a:ext cx="9001" cy="535295"/>
          </a:xfrm>
          <a:prstGeom prst="straightConnector1">
            <a:avLst/>
          </a:prstGeom>
          <a:noFill/>
          <a:ln w="762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817092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repeatCount="indefinite" accel="11000" decel="15000" autoRev="1" fill="hold" nodeType="clickEffect">
                                  <p:stCondLst>
                                    <p:cond delay="0"/>
                                  </p:stCondLst>
                                  <p:endCondLst>
                                    <p:cond evt="onNext" delay="0">
                                      <p:tgtEl>
                                        <p:sldTgt/>
                                      </p:tgtEl>
                                    </p:cond>
                                  </p:endCondLst>
                                  <p:childTnLst>
                                    <p:animMotion origin="layout" path="M -1.11111E-6 -4.07031E-6 L 0.0132 0.00139 " pathEditMode="relative" rAng="0" ptsTypes="AA">
                                      <p:cBhvr>
                                        <p:cTn id="6" dur="200" fill="hold"/>
                                        <p:tgtEl>
                                          <p:spTgt spid="11269"/>
                                        </p:tgtEl>
                                        <p:attrNameLst>
                                          <p:attrName>ppt_x</p:attrName>
                                          <p:attrName>ppt_y</p:attrName>
                                        </p:attrNameLst>
                                      </p:cBhvr>
                                      <p:rCtr x="66000" y="690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500"/>
                                        <p:tgtEl>
                                          <p:spTgt spid="73"/>
                                        </p:tgtEl>
                                      </p:cBhvr>
                                    </p:animEffect>
                                  </p:childTnLst>
                                </p:cTn>
                              </p:par>
                              <p:par>
                                <p:cTn id="12" presetID="10" presetClass="exit" presetSubtype="0" fill="hold" nodeType="withEffect">
                                  <p:stCondLst>
                                    <p:cond delay="0"/>
                                  </p:stCondLst>
                                  <p:childTnLst>
                                    <p:animEffect transition="out" filter="fade">
                                      <p:cBhvr>
                                        <p:cTn id="13" dur="500"/>
                                        <p:tgtEl>
                                          <p:spTgt spid="11269"/>
                                        </p:tgtEl>
                                      </p:cBhvr>
                                    </p:animEffect>
                                    <p:set>
                                      <p:cBhvr>
                                        <p:cTn id="14" dur="1" fill="hold">
                                          <p:stCondLst>
                                            <p:cond delay="499"/>
                                          </p:stCondLst>
                                        </p:cTn>
                                        <p:tgtEl>
                                          <p:spTgt spid="11269"/>
                                        </p:tgtEl>
                                        <p:attrNameLst>
                                          <p:attrName>style.visibility</p:attrName>
                                        </p:attrNameLst>
                                      </p:cBhvr>
                                      <p:to>
                                        <p:strVal val="hidden"/>
                                      </p:to>
                                    </p:set>
                                  </p:childTnLst>
                                </p:cTn>
                              </p:par>
                              <p:par>
                                <p:cTn id="15" presetID="63" presetClass="path" presetSubtype="0" repeatCount="indefinite" accel="11000" decel="15000" autoRev="1" fill="hold" nodeType="withEffect">
                                  <p:stCondLst>
                                    <p:cond delay="0"/>
                                  </p:stCondLst>
                                  <p:endCondLst>
                                    <p:cond evt="onNext" delay="0">
                                      <p:tgtEl>
                                        <p:sldTgt/>
                                      </p:tgtEl>
                                    </p:cond>
                                  </p:endCondLst>
                                  <p:childTnLst>
                                    <p:animMotion origin="layout" path="M -1.11111E-6 -4.07031E-6 L 0.0132 0.00139 " pathEditMode="relative" rAng="0" ptsTypes="AA">
                                      <p:cBhvr>
                                        <p:cTn id="16" dur="200" fill="hold"/>
                                        <p:tgtEl>
                                          <p:spTgt spid="73"/>
                                        </p:tgtEl>
                                        <p:attrNameLst>
                                          <p:attrName>ppt_x</p:attrName>
                                          <p:attrName>ppt_y</p:attrName>
                                        </p:attrNameLst>
                                      </p:cBhvr>
                                      <p:rCtr x="66000" y="6900"/>
                                    </p:animMotion>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1288"/>
                                        </p:tgtEl>
                                        <p:attrNameLst>
                                          <p:attrName>style.visibility</p:attrName>
                                        </p:attrNameLst>
                                      </p:cBhvr>
                                      <p:to>
                                        <p:strVal val="visible"/>
                                      </p:to>
                                    </p:set>
                                    <p:animEffect transition="in" filter="fade">
                                      <p:cBhvr>
                                        <p:cTn id="22" dur="500"/>
                                        <p:tgtEl>
                                          <p:spTgt spid="1128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par>
                                <p:cTn id="28" presetID="63" presetClass="path" presetSubtype="0" repeatCount="indefinite" accel="11000" decel="15000" autoRev="1" fill="hold" nodeType="withEffect">
                                  <p:stCondLst>
                                    <p:cond delay="0"/>
                                  </p:stCondLst>
                                  <p:endCondLst>
                                    <p:cond evt="onNext" delay="0">
                                      <p:tgtEl>
                                        <p:sldTgt/>
                                      </p:tgtEl>
                                    </p:cond>
                                  </p:endCondLst>
                                  <p:childTnLst>
                                    <p:animMotion origin="layout" path="M -1.11111E-6 -4.07031E-6 L 0.0132 0.00139 " pathEditMode="relative" rAng="0" ptsTypes="AA">
                                      <p:cBhvr>
                                        <p:cTn id="29" dur="200" fill="hold"/>
                                        <p:tgtEl>
                                          <p:spTgt spid="76"/>
                                        </p:tgtEl>
                                        <p:attrNameLst>
                                          <p:attrName>ppt_x</p:attrName>
                                          <p:attrName>ppt_y</p:attrName>
                                        </p:attrNameLst>
                                      </p:cBhvr>
                                      <p:rCtr x="66000" y="6900"/>
                                    </p:animMotion>
                                  </p:childTnLst>
                                </p:cTn>
                              </p:par>
                              <p:par>
                                <p:cTn id="30" presetID="10" presetClass="exit" presetSubtype="0" fill="hold" nodeType="withEffect">
                                  <p:stCondLst>
                                    <p:cond delay="0"/>
                                  </p:stCondLst>
                                  <p:childTnLst>
                                    <p:animEffect transition="out" filter="fade">
                                      <p:cBhvr>
                                        <p:cTn id="31" dur="500"/>
                                        <p:tgtEl>
                                          <p:spTgt spid="73"/>
                                        </p:tgtEl>
                                      </p:cBhvr>
                                    </p:animEffect>
                                    <p:set>
                                      <p:cBhvr>
                                        <p:cTn id="32" dur="1" fill="hold">
                                          <p:stCondLst>
                                            <p:cond delay="499"/>
                                          </p:stCondLst>
                                        </p:cTn>
                                        <p:tgtEl>
                                          <p:spTgt spid="73"/>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1288"/>
                                        </p:tgtEl>
                                      </p:cBhvr>
                                    </p:animEffect>
                                    <p:set>
                                      <p:cBhvr>
                                        <p:cTn id="35" dur="1" fill="hold">
                                          <p:stCondLst>
                                            <p:cond delay="499"/>
                                          </p:stCondLst>
                                        </p:cTn>
                                        <p:tgtEl>
                                          <p:spTgt spid="11288"/>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fade">
                                      <p:cBhvr>
                                        <p:cTn id="38" dur="500"/>
                                        <p:tgtEl>
                                          <p:spTgt spid="101"/>
                                        </p:tgtEl>
                                      </p:cBhvr>
                                    </p:animEffect>
                                  </p:childTnLst>
                                </p:cTn>
                              </p:par>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par>
                                <p:cTn id="47" presetID="63" presetClass="path" presetSubtype="0" repeatCount="indefinite" accel="11000" decel="15000" autoRev="1" fill="hold" nodeType="withEffect">
                                  <p:stCondLst>
                                    <p:cond delay="0"/>
                                  </p:stCondLst>
                                  <p:endCondLst>
                                    <p:cond evt="onNext" delay="0">
                                      <p:tgtEl>
                                        <p:sldTgt/>
                                      </p:tgtEl>
                                    </p:cond>
                                  </p:endCondLst>
                                  <p:childTnLst>
                                    <p:animMotion origin="layout" path="M -1.11111E-6 -4.07031E-6 L 0.0132 0.00139 " pathEditMode="relative" rAng="0" ptsTypes="AA">
                                      <p:cBhvr>
                                        <p:cTn id="48" dur="200" fill="hold"/>
                                        <p:tgtEl>
                                          <p:spTgt spid="44"/>
                                        </p:tgtEl>
                                        <p:attrNameLst>
                                          <p:attrName>ppt_x</p:attrName>
                                          <p:attrName>ppt_y</p:attrName>
                                        </p:attrNameLst>
                                      </p:cBhvr>
                                      <p:rCtr x="66000" y="6900"/>
                                    </p:animMotion>
                                  </p:childTnLst>
                                </p:cTn>
                              </p:par>
                              <p:par>
                                <p:cTn id="49" presetID="10"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500"/>
                                        <p:tgtEl>
                                          <p:spTgt spid="54"/>
                                        </p:tgtEl>
                                      </p:cBhvr>
                                    </p:animEffect>
                                  </p:childTnLst>
                                </p:cTn>
                              </p:par>
                              <p:par>
                                <p:cTn id="52" presetID="10" presetClass="entr" presetSubtype="0" fill="hold"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par>
                                <p:cTn id="55" presetID="10" presetClass="exit" presetSubtype="0" fill="hold" nodeType="withEffect">
                                  <p:stCondLst>
                                    <p:cond delay="0"/>
                                  </p:stCondLst>
                                  <p:childTnLst>
                                    <p:animEffect transition="out" filter="fade">
                                      <p:cBhvr>
                                        <p:cTn id="56" dur="500"/>
                                        <p:tgtEl>
                                          <p:spTgt spid="101"/>
                                        </p:tgtEl>
                                      </p:cBhvr>
                                    </p:animEffect>
                                    <p:set>
                                      <p:cBhvr>
                                        <p:cTn id="57" dur="1" fill="hold">
                                          <p:stCondLst>
                                            <p:cond delay="499"/>
                                          </p:stCondLst>
                                        </p:cTn>
                                        <p:tgtEl>
                                          <p:spTgt spid="10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76"/>
                                        </p:tgtEl>
                                      </p:cBhvr>
                                    </p:animEffect>
                                    <p:set>
                                      <p:cBhvr>
                                        <p:cTn id="60" dur="1" fill="hold">
                                          <p:stCondLst>
                                            <p:cond delay="499"/>
                                          </p:stCondLst>
                                        </p:cTn>
                                        <p:tgtEl>
                                          <p:spTgt spid="7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5" name="Picture 83" descr="C:\Users\hayashi\Desktop\実験\M1\データ\11-9\11-9 周波数計測 80-110GHz.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3" y="1664339"/>
            <a:ext cx="6103926" cy="4140926"/>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グループ化 26"/>
          <p:cNvGrpSpPr/>
          <p:nvPr/>
        </p:nvGrpSpPr>
        <p:grpSpPr>
          <a:xfrm flipH="1">
            <a:off x="3959646" y="2463948"/>
            <a:ext cx="756370" cy="316980"/>
            <a:chOff x="1079326" y="4513555"/>
            <a:chExt cx="756370" cy="576064"/>
          </a:xfrm>
        </p:grpSpPr>
        <p:sp>
          <p:nvSpPr>
            <p:cNvPr id="28" name="円/楕円 27"/>
            <p:cNvSpPr/>
            <p:nvPr/>
          </p:nvSpPr>
          <p:spPr bwMode="auto">
            <a:xfrm>
              <a:off x="1554560" y="4513555"/>
              <a:ext cx="281136" cy="576064"/>
            </a:xfrm>
            <a:prstGeom prst="ellipse">
              <a:avLst/>
            </a:pr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29" name="直線矢印コネクタ 28"/>
            <p:cNvCxnSpPr>
              <a:stCxn id="28" idx="0"/>
            </p:cNvCxnSpPr>
            <p:nvPr/>
          </p:nvCxnSpPr>
          <p:spPr bwMode="auto">
            <a:xfrm flipH="1">
              <a:off x="1079326" y="4513555"/>
              <a:ext cx="615802" cy="16893"/>
            </a:xfrm>
            <a:prstGeom prst="straightConnector1">
              <a:avLst/>
            </a:prstGeom>
            <a:noFill/>
            <a:ln w="50800" cap="flat" cmpd="sng" algn="ctr">
              <a:solidFill>
                <a:schemeClr val="tx1"/>
              </a:solidFill>
              <a:prstDash val="solid"/>
              <a:round/>
              <a:headEnd type="none" w="med" len="med"/>
              <a:tailEnd type="arrow"/>
            </a:ln>
            <a:effectLst/>
          </p:spPr>
        </p:cxnSp>
      </p:grpSp>
      <p:sp>
        <p:nvSpPr>
          <p:cNvPr id="2" name="タイトル 1"/>
          <p:cNvSpPr>
            <a:spLocks noGrp="1"/>
          </p:cNvSpPr>
          <p:nvPr>
            <p:ph type="title"/>
          </p:nvPr>
        </p:nvSpPr>
        <p:spPr>
          <a:xfrm>
            <a:off x="-36512" y="620688"/>
            <a:ext cx="9144000" cy="648072"/>
          </a:xfrm>
        </p:spPr>
        <p:txBody>
          <a:bodyPr/>
          <a:lstStyle/>
          <a:p>
            <a:r>
              <a:rPr kumimoji="1" lang="ja-JP" altLang="en-US" dirty="0" smtClean="0"/>
              <a:t>絶対周波数計測の実験精度</a:t>
            </a:r>
            <a:endParaRPr kumimoji="1" lang="ja-JP" altLang="en-US" dirty="0"/>
          </a:p>
        </p:txBody>
      </p:sp>
      <p:sp>
        <p:nvSpPr>
          <p:cNvPr id="12" name="Rectangle 1110"/>
          <p:cNvSpPr>
            <a:spLocks noChangeArrowheads="1"/>
          </p:cNvSpPr>
          <p:nvPr/>
        </p:nvSpPr>
        <p:spPr bwMode="auto">
          <a:xfrm>
            <a:off x="1475656" y="6093296"/>
            <a:ext cx="5904656" cy="584775"/>
          </a:xfrm>
          <a:prstGeom prst="rect">
            <a:avLst/>
          </a:prstGeom>
          <a:solidFill>
            <a:srgbClr val="FF4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ja-JP" altLang="en-US" sz="3200" dirty="0">
                <a:solidFill>
                  <a:schemeClr val="bg1"/>
                </a:solidFill>
                <a:latin typeface="Arial" charset="0"/>
              </a:rPr>
              <a:t>本実験で</a:t>
            </a:r>
            <a:r>
              <a:rPr lang="ja-JP" altLang="en-US" sz="3200" dirty="0" smtClean="0">
                <a:solidFill>
                  <a:schemeClr val="bg1"/>
                </a:solidFill>
                <a:latin typeface="Arial" charset="0"/>
              </a:rPr>
              <a:t>の平均精度</a:t>
            </a:r>
            <a:r>
              <a:rPr lang="en-US" altLang="ja-JP" sz="3200" dirty="0" smtClean="0">
                <a:solidFill>
                  <a:schemeClr val="bg1"/>
                </a:solidFill>
                <a:latin typeface="Arial" charset="0"/>
              </a:rPr>
              <a:t>=3.9*10</a:t>
            </a:r>
            <a:r>
              <a:rPr lang="en-US" altLang="ja-JP" sz="3200" baseline="30000" dirty="0" smtClean="0">
                <a:solidFill>
                  <a:schemeClr val="bg1"/>
                </a:solidFill>
                <a:latin typeface="Arial" charset="0"/>
              </a:rPr>
              <a:t>-13</a:t>
            </a:r>
            <a:endParaRPr lang="en-US" altLang="ja-JP" sz="3200" dirty="0">
              <a:solidFill>
                <a:schemeClr val="bg1"/>
              </a:solidFill>
              <a:latin typeface="Arial" charset="0"/>
            </a:endParaRPr>
          </a:p>
        </p:txBody>
      </p:sp>
      <p:graphicFrame>
        <p:nvGraphicFramePr>
          <p:cNvPr id="10" name="Object 3"/>
          <p:cNvGraphicFramePr>
            <a:graphicFrameLocks noChangeAspect="1"/>
          </p:cNvGraphicFramePr>
          <p:nvPr>
            <p:extLst>
              <p:ext uri="{D42A27DB-BD31-4B8C-83A1-F6EECF244321}">
                <p14:modId xmlns:p14="http://schemas.microsoft.com/office/powerpoint/2010/main" val="472469403"/>
              </p:ext>
            </p:extLst>
          </p:nvPr>
        </p:nvGraphicFramePr>
        <p:xfrm>
          <a:off x="5921244" y="2492896"/>
          <a:ext cx="3187260" cy="1080120"/>
        </p:xfrm>
        <a:graphic>
          <a:graphicData uri="http://schemas.openxmlformats.org/presentationml/2006/ole">
            <mc:AlternateContent xmlns:mc="http://schemas.openxmlformats.org/markup-compatibility/2006">
              <mc:Choice xmlns:v="urn:schemas-microsoft-com:vml" Requires="v">
                <p:oleObj spid="_x0000_s10249" name="数式" r:id="rId5" imgW="1358900" imgH="482600" progId="Equation.3">
                  <p:embed/>
                </p:oleObj>
              </mc:Choice>
              <mc:Fallback>
                <p:oleObj name="数式" r:id="rId5" imgW="1358900" imgH="482600" progId="Equation.3">
                  <p:embed/>
                  <p:pic>
                    <p:nvPicPr>
                      <p:cNvPr id="0" name=""/>
                      <p:cNvPicPr>
                        <a:picLocks noChangeAspect="1" noChangeArrowheads="1"/>
                      </p:cNvPicPr>
                      <p:nvPr/>
                    </p:nvPicPr>
                    <p:blipFill>
                      <a:blip r:embed="rId6"/>
                      <a:srcRect/>
                      <a:stretch>
                        <a:fillRect/>
                      </a:stretch>
                    </p:blipFill>
                    <p:spPr bwMode="auto">
                      <a:xfrm>
                        <a:off x="5921244" y="2492896"/>
                        <a:ext cx="3187260" cy="1080120"/>
                      </a:xfrm>
                      <a:prstGeom prst="rect">
                        <a:avLst/>
                      </a:prstGeom>
                      <a:solidFill>
                        <a:srgbClr val="CCFFCC"/>
                      </a:solidFill>
                      <a:ln>
                        <a:noFill/>
                      </a:ln>
                      <a:extLst/>
                    </p:spPr>
                  </p:pic>
                </p:oleObj>
              </mc:Fallback>
            </mc:AlternateContent>
          </a:graphicData>
        </a:graphic>
      </p:graphicFrame>
      <p:sp>
        <p:nvSpPr>
          <p:cNvPr id="8" name="テキスト ボックス 7"/>
          <p:cNvSpPr txBox="1"/>
          <p:nvPr/>
        </p:nvSpPr>
        <p:spPr>
          <a:xfrm>
            <a:off x="6027796" y="3789040"/>
            <a:ext cx="3008700" cy="1938992"/>
          </a:xfrm>
          <a:prstGeom prst="rect">
            <a:avLst/>
          </a:prstGeom>
          <a:solidFill>
            <a:srgbClr val="CCFFCC"/>
          </a:solidFill>
        </p:spPr>
        <p:txBody>
          <a:bodyPr wrap="square" rtlCol="0">
            <a:spAutoFit/>
          </a:bodyPr>
          <a:lstStyle/>
          <a:p>
            <a:r>
              <a:rPr kumimoji="1" lang="en-US" altLang="ja-JP" sz="2400" dirty="0" smtClean="0"/>
              <a:t>∆f</a:t>
            </a:r>
            <a:r>
              <a:rPr kumimoji="1" lang="en-US" altLang="ja-JP" sz="2400" baseline="-25000" dirty="0" smtClean="0"/>
              <a:t>rep1 </a:t>
            </a:r>
            <a:r>
              <a:rPr kumimoji="1" lang="en-US" altLang="ja-JP" sz="2400" dirty="0" smtClean="0"/>
              <a:t>= 120µHz</a:t>
            </a:r>
          </a:p>
          <a:p>
            <a:r>
              <a:rPr lang="en-US" altLang="ja-JP" sz="2400" dirty="0"/>
              <a:t>∆</a:t>
            </a:r>
            <a:r>
              <a:rPr lang="en-US" altLang="ja-JP" sz="2400" dirty="0" smtClean="0"/>
              <a:t>f</a:t>
            </a:r>
            <a:r>
              <a:rPr lang="en-US" altLang="ja-JP" sz="2400" baseline="-25000" dirty="0" smtClean="0"/>
              <a:t>beat1 </a:t>
            </a:r>
            <a:r>
              <a:rPr lang="en-US" altLang="ja-JP" sz="2400" dirty="0" smtClean="0"/>
              <a:t>= 21mHz</a:t>
            </a:r>
          </a:p>
          <a:p>
            <a:r>
              <a:rPr lang="en-US" altLang="ja-JP" sz="2400" dirty="0" smtClean="0"/>
              <a:t>m = 800~1100</a:t>
            </a:r>
            <a:endParaRPr lang="en-US" altLang="ja-JP" sz="2400" dirty="0"/>
          </a:p>
          <a:p>
            <a:r>
              <a:rPr lang="ja-JP" altLang="en-US" sz="2400" dirty="0" smtClean="0"/>
              <a:t>　　　</a:t>
            </a:r>
            <a:r>
              <a:rPr lang="en-US" altLang="ja-JP" sz="2400" b="1" dirty="0" smtClean="0"/>
              <a:t>↓</a:t>
            </a:r>
            <a:endParaRPr lang="ja-JP" altLang="en-US" sz="2400" b="1" dirty="0"/>
          </a:p>
          <a:p>
            <a:r>
              <a:rPr lang="en-US" altLang="ja-JP" sz="2400" dirty="0"/>
              <a:t>∆</a:t>
            </a:r>
            <a:r>
              <a:rPr lang="en-US" altLang="ja-JP" sz="2400" dirty="0" err="1" smtClean="0"/>
              <a:t>f</a:t>
            </a:r>
            <a:r>
              <a:rPr lang="en-US" altLang="ja-JP" sz="2400" baseline="-25000" dirty="0" err="1" smtClean="0"/>
              <a:t>THz</a:t>
            </a:r>
            <a:r>
              <a:rPr lang="en-US" altLang="ja-JP" sz="2400" baseline="-25000" dirty="0" smtClean="0"/>
              <a:t> </a:t>
            </a:r>
            <a:r>
              <a:rPr lang="en-US" altLang="ja-JP" sz="2400" dirty="0"/>
              <a:t>= </a:t>
            </a:r>
            <a:r>
              <a:rPr lang="en-US" altLang="ja-JP" sz="2400" dirty="0" smtClean="0"/>
              <a:t>117~153mHz</a:t>
            </a:r>
            <a:endParaRPr lang="en-US" altLang="ja-JP" sz="2400" dirty="0"/>
          </a:p>
        </p:txBody>
      </p:sp>
      <p:sp>
        <p:nvSpPr>
          <p:cNvPr id="11" name="テキスト ボックス 10"/>
          <p:cNvSpPr txBox="1"/>
          <p:nvPr/>
        </p:nvSpPr>
        <p:spPr>
          <a:xfrm>
            <a:off x="6067413" y="1844824"/>
            <a:ext cx="2969083" cy="461665"/>
          </a:xfrm>
          <a:prstGeom prst="rect">
            <a:avLst/>
          </a:prstGeom>
          <a:solidFill>
            <a:schemeClr val="accent5">
              <a:lumMod val="40000"/>
              <a:lumOff val="60000"/>
            </a:schemeClr>
          </a:solidFill>
        </p:spPr>
        <p:txBody>
          <a:bodyPr wrap="none" rtlCol="0">
            <a:spAutoFit/>
          </a:bodyPr>
          <a:lstStyle/>
          <a:p>
            <a:pPr algn="ctr"/>
            <a:r>
              <a:rPr kumimoji="1" lang="ja-JP" altLang="en-US" sz="2400" b="1" dirty="0" smtClean="0"/>
              <a:t>測定誤差の見積もり</a:t>
            </a:r>
            <a:endParaRPr kumimoji="1" lang="ja-JP" altLang="en-US" sz="2400" b="1" dirty="0"/>
          </a:p>
        </p:txBody>
      </p:sp>
      <p:grpSp>
        <p:nvGrpSpPr>
          <p:cNvPr id="25" name="グループ化 24"/>
          <p:cNvGrpSpPr/>
          <p:nvPr/>
        </p:nvGrpSpPr>
        <p:grpSpPr>
          <a:xfrm>
            <a:off x="971600" y="4758536"/>
            <a:ext cx="756370" cy="360040"/>
            <a:chOff x="1079326" y="4513555"/>
            <a:chExt cx="756370" cy="576064"/>
          </a:xfrm>
        </p:grpSpPr>
        <p:sp>
          <p:nvSpPr>
            <p:cNvPr id="3" name="円/楕円 2"/>
            <p:cNvSpPr/>
            <p:nvPr/>
          </p:nvSpPr>
          <p:spPr bwMode="auto">
            <a:xfrm>
              <a:off x="1554560" y="4513555"/>
              <a:ext cx="281136" cy="576064"/>
            </a:xfrm>
            <a:prstGeom prst="ellipse">
              <a:avLst/>
            </a:pr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5" name="直線矢印コネクタ 4"/>
            <p:cNvCxnSpPr>
              <a:stCxn id="3" idx="0"/>
            </p:cNvCxnSpPr>
            <p:nvPr/>
          </p:nvCxnSpPr>
          <p:spPr bwMode="auto">
            <a:xfrm flipH="1">
              <a:off x="1079326" y="4513555"/>
              <a:ext cx="615802" cy="16893"/>
            </a:xfrm>
            <a:prstGeom prst="straightConnector1">
              <a:avLst/>
            </a:prstGeom>
            <a:noFill/>
            <a:ln w="50800" cap="flat" cmpd="sng" algn="ctr">
              <a:solidFill>
                <a:schemeClr val="tx1"/>
              </a:solidFill>
              <a:prstDash val="solid"/>
              <a:round/>
              <a:headEnd type="none" w="med" len="med"/>
              <a:tailEnd type="arrow"/>
            </a:ln>
            <a:effectLst/>
          </p:spPr>
        </p:cxnSp>
      </p:grpSp>
    </p:spTree>
    <p:extLst>
      <p:ext uri="{BB962C8B-B14F-4D97-AF65-F5344CB8AC3E}">
        <p14:creationId xmlns:p14="http://schemas.microsoft.com/office/powerpoint/2010/main" val="21823502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25624"/>
            <a:ext cx="9144000" cy="515144"/>
          </a:xfrm>
        </p:spPr>
        <p:txBody>
          <a:bodyPr/>
          <a:lstStyle/>
          <a:p>
            <a:r>
              <a:rPr kumimoji="1" lang="ja-JP" altLang="en-US" dirty="0" smtClean="0"/>
              <a:t>まとめ</a:t>
            </a:r>
            <a:endParaRPr kumimoji="1" lang="ja-JP" altLang="en-US" dirty="0"/>
          </a:p>
        </p:txBody>
      </p:sp>
      <p:sp>
        <p:nvSpPr>
          <p:cNvPr id="3" name="コンテンツ プレースホルダー 2"/>
          <p:cNvSpPr>
            <a:spLocks noGrp="1"/>
          </p:cNvSpPr>
          <p:nvPr>
            <p:ph idx="1"/>
          </p:nvPr>
        </p:nvSpPr>
        <p:spPr>
          <a:xfrm>
            <a:off x="395536" y="5085184"/>
            <a:ext cx="8136904" cy="1224136"/>
          </a:xfrm>
          <a:solidFill>
            <a:srgbClr val="FFFF29"/>
          </a:solidFill>
          <a:ln w="38100">
            <a:solidFill>
              <a:schemeClr val="tx1"/>
            </a:solidFill>
          </a:ln>
        </p:spPr>
        <p:txBody>
          <a:bodyPr/>
          <a:lstStyle/>
          <a:p>
            <a:pPr marL="0" indent="0">
              <a:buNone/>
            </a:pPr>
            <a:r>
              <a:rPr lang="ja-JP" altLang="en-US" b="1" dirty="0" smtClean="0"/>
              <a:t>・絶対周波数計測関係のデータを取りきる</a:t>
            </a:r>
            <a:endParaRPr lang="en-US" altLang="ja-JP" b="1" dirty="0" smtClean="0"/>
          </a:p>
          <a:p>
            <a:pPr marL="0" indent="0">
              <a:buNone/>
            </a:pPr>
            <a:r>
              <a:rPr lang="ja-JP" altLang="en-US" b="1" dirty="0" smtClean="0"/>
              <a:t>・</a:t>
            </a:r>
            <a:r>
              <a:rPr lang="en-US" altLang="ja-JP" b="1" dirty="0" smtClean="0"/>
              <a:t>THz-QCL</a:t>
            </a:r>
            <a:r>
              <a:rPr lang="ja-JP" altLang="en-US" b="1" dirty="0" smtClean="0"/>
              <a:t>とのビート信号検出</a:t>
            </a:r>
            <a:endParaRPr lang="en-US" altLang="ja-JP" b="1" dirty="0" smtClean="0"/>
          </a:p>
        </p:txBody>
      </p:sp>
      <p:sp>
        <p:nvSpPr>
          <p:cNvPr id="4" name="タイトル 1"/>
          <p:cNvSpPr txBox="1">
            <a:spLocks/>
          </p:cNvSpPr>
          <p:nvPr/>
        </p:nvSpPr>
        <p:spPr bwMode="auto">
          <a:xfrm>
            <a:off x="0" y="4137992"/>
            <a:ext cx="9144000" cy="5151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ja-JP" altLang="en-US" kern="0" dirty="0" smtClean="0"/>
              <a:t>今後の予定</a:t>
            </a:r>
            <a:endParaRPr lang="ja-JP" altLang="en-US" kern="0" dirty="0"/>
          </a:p>
        </p:txBody>
      </p:sp>
      <p:sp>
        <p:nvSpPr>
          <p:cNvPr id="6" name="コンテンツ プレースホルダー 2"/>
          <p:cNvSpPr txBox="1">
            <a:spLocks/>
          </p:cNvSpPr>
          <p:nvPr/>
        </p:nvSpPr>
        <p:spPr bwMode="auto">
          <a:xfrm>
            <a:off x="251520" y="1772816"/>
            <a:ext cx="8640960" cy="1584176"/>
          </a:xfrm>
          <a:prstGeom prst="rect">
            <a:avLst/>
          </a:prstGeom>
          <a:solidFill>
            <a:schemeClr val="accent1">
              <a:lumMod val="40000"/>
              <a:lumOff val="60000"/>
            </a:schemeClr>
          </a:solidFill>
          <a:ln w="38100">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indent="0">
              <a:buNone/>
            </a:pPr>
            <a:r>
              <a:rPr lang="ja-JP" altLang="en-US" b="1" kern="0" dirty="0" smtClean="0"/>
              <a:t>デュアル</a:t>
            </a:r>
            <a:r>
              <a:rPr lang="en-US" altLang="ja-JP" b="1" kern="0" dirty="0"/>
              <a:t>PC-THz</a:t>
            </a:r>
            <a:r>
              <a:rPr lang="ja-JP" altLang="en-US" b="1" kern="0" dirty="0"/>
              <a:t>コムと瞬時周波数を用いることで</a:t>
            </a:r>
            <a:r>
              <a:rPr lang="ja-JP" altLang="en-US" b="1" kern="0" dirty="0" smtClean="0"/>
              <a:t>，</a:t>
            </a:r>
            <a:r>
              <a:rPr lang="ja-JP" altLang="en-US" b="1" kern="0" dirty="0" smtClean="0">
                <a:solidFill>
                  <a:srgbClr val="FF0000"/>
                </a:solidFill>
              </a:rPr>
              <a:t>変動している</a:t>
            </a:r>
            <a:r>
              <a:rPr lang="en-US" altLang="ja-JP" b="1" kern="0" dirty="0" smtClean="0">
                <a:solidFill>
                  <a:srgbClr val="FF0000"/>
                </a:solidFill>
              </a:rPr>
              <a:t>CW-THz</a:t>
            </a:r>
            <a:r>
              <a:rPr lang="ja-JP" altLang="en-US" b="1" kern="0" dirty="0" smtClean="0">
                <a:solidFill>
                  <a:srgbClr val="FF0000"/>
                </a:solidFill>
              </a:rPr>
              <a:t>波の絶対周波数をリアルタイム</a:t>
            </a:r>
            <a:r>
              <a:rPr lang="ja-JP" altLang="en-US" b="1" kern="0" dirty="0" smtClean="0"/>
              <a:t>で決定した</a:t>
            </a:r>
            <a:endParaRPr lang="en-US" altLang="ja-JP" b="1" kern="0" dirty="0"/>
          </a:p>
        </p:txBody>
      </p:sp>
    </p:spTree>
    <p:extLst>
      <p:ext uri="{BB962C8B-B14F-4D97-AF65-F5344CB8AC3E}">
        <p14:creationId xmlns:p14="http://schemas.microsoft.com/office/powerpoint/2010/main" val="169641223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07059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404664"/>
            <a:ext cx="7772400" cy="720080"/>
          </a:xfrm>
        </p:spPr>
        <p:txBody>
          <a:bodyPr/>
          <a:lstStyle/>
          <a:p>
            <a:r>
              <a:rPr kumimoji="1" lang="ja-JP" altLang="en-US" dirty="0" smtClean="0"/>
              <a:t>テラヘルツ無線通信</a:t>
            </a:r>
            <a:endParaRPr kumimoji="1" lang="ja-JP" altLang="en-US" dirty="0"/>
          </a:p>
        </p:txBody>
      </p:sp>
      <p:sp>
        <p:nvSpPr>
          <p:cNvPr id="4" name="コンテンツ プレースホルダー 3"/>
          <p:cNvSpPr>
            <a:spLocks noGrp="1"/>
          </p:cNvSpPr>
          <p:nvPr>
            <p:ph idx="1"/>
          </p:nvPr>
        </p:nvSpPr>
        <p:spPr>
          <a:xfrm>
            <a:off x="179512" y="1196752"/>
            <a:ext cx="8712968" cy="1080120"/>
          </a:xfrm>
        </p:spPr>
        <p:txBody>
          <a:bodyPr/>
          <a:lstStyle/>
          <a:p>
            <a:pPr marL="0" indent="0">
              <a:buNone/>
            </a:pPr>
            <a:r>
              <a:rPr lang="ja-JP" altLang="en-US" dirty="0"/>
              <a:t>近年、テラヘルツ </a:t>
            </a:r>
            <a:r>
              <a:rPr lang="en-US" altLang="ja-JP" dirty="0"/>
              <a:t>(</a:t>
            </a:r>
            <a:r>
              <a:rPr lang="en-US" altLang="ja-JP" dirty="0">
                <a:latin typeface="Times New Roman" pitchFamily="18" charset="0"/>
                <a:cs typeface="Times New Roman" pitchFamily="18" charset="0"/>
              </a:rPr>
              <a:t>THz) </a:t>
            </a:r>
            <a:r>
              <a:rPr lang="ja-JP" altLang="en-US" dirty="0"/>
              <a:t>波が大容量無線通信のための新しい手段として注目</a:t>
            </a:r>
            <a:endParaRPr lang="en-US" altLang="ja-JP" dirty="0"/>
          </a:p>
          <a:p>
            <a:endParaRPr kumimoji="1" lang="ja-JP" altLang="en-US" dirty="0"/>
          </a:p>
        </p:txBody>
      </p:sp>
      <p:pic>
        <p:nvPicPr>
          <p:cNvPr id="1126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3077" t="21642" r="55840" b="21268"/>
          <a:stretch/>
        </p:blipFill>
        <p:spPr bwMode="auto">
          <a:xfrm rot="5400000">
            <a:off x="752046" y="1632330"/>
            <a:ext cx="2743366" cy="4176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73581" y="5284365"/>
            <a:ext cx="4104458" cy="1384995"/>
          </a:xfrm>
          <a:prstGeom prst="rect">
            <a:avLst/>
          </a:prstGeom>
          <a:solidFill>
            <a:schemeClr val="accent1">
              <a:lumMod val="40000"/>
              <a:lumOff val="60000"/>
            </a:schemeClr>
          </a:solidFill>
        </p:spPr>
        <p:txBody>
          <a:bodyPr wrap="square" rtlCol="0">
            <a:spAutoFit/>
          </a:bodyPr>
          <a:lstStyle/>
          <a:p>
            <a:pPr algn="ctr"/>
            <a:r>
              <a:rPr kumimoji="1" lang="ja-JP" altLang="en-US" sz="2800" b="1" dirty="0" smtClean="0"/>
              <a:t>テンポラリーな回線や災害・緊急時のバックアップ回線</a:t>
            </a:r>
            <a:endParaRPr kumimoji="1" lang="ja-JP" altLang="en-US" sz="2800" b="1" dirty="0"/>
          </a:p>
        </p:txBody>
      </p:sp>
      <p:sp>
        <p:nvSpPr>
          <p:cNvPr id="9" name="テキスト ボックス 8"/>
          <p:cNvSpPr txBox="1"/>
          <p:nvPr/>
        </p:nvSpPr>
        <p:spPr>
          <a:xfrm>
            <a:off x="4572000" y="5517232"/>
            <a:ext cx="4313066" cy="954107"/>
          </a:xfrm>
          <a:prstGeom prst="rect">
            <a:avLst/>
          </a:prstGeom>
          <a:solidFill>
            <a:schemeClr val="accent1">
              <a:lumMod val="40000"/>
              <a:lumOff val="60000"/>
            </a:schemeClr>
          </a:solidFill>
        </p:spPr>
        <p:txBody>
          <a:bodyPr wrap="square" rtlCol="0">
            <a:spAutoFit/>
          </a:bodyPr>
          <a:lstStyle/>
          <a:p>
            <a:pPr algn="ctr"/>
            <a:r>
              <a:rPr kumimoji="1" lang="ja-JP" altLang="en-US" sz="2800" b="1" dirty="0" smtClean="0"/>
              <a:t>ホットスポットなどでの非接触瞬時データ転送</a:t>
            </a:r>
            <a:endParaRPr kumimoji="1" lang="ja-JP" altLang="en-US" sz="2800" b="1" dirty="0"/>
          </a:p>
        </p:txBody>
      </p:sp>
      <p:cxnSp>
        <p:nvCxnSpPr>
          <p:cNvPr id="7" name="直線コネクタ 6"/>
          <p:cNvCxnSpPr/>
          <p:nvPr/>
        </p:nvCxnSpPr>
        <p:spPr bwMode="auto">
          <a:xfrm>
            <a:off x="4234059" y="2420888"/>
            <a:ext cx="0" cy="4320480"/>
          </a:xfrm>
          <a:prstGeom prst="line">
            <a:avLst/>
          </a:prstGeom>
          <a:noFill/>
          <a:ln w="22225" cap="flat" cmpd="sng" algn="ctr">
            <a:solidFill>
              <a:schemeClr val="tx1"/>
            </a:solidFill>
            <a:prstDash val="dash"/>
            <a:round/>
            <a:headEnd type="none" w="med" len="med"/>
            <a:tailEnd type="none" w="med" len="med"/>
          </a:ln>
          <a:effectLst/>
        </p:spPr>
      </p:cxnSp>
      <p:grpSp>
        <p:nvGrpSpPr>
          <p:cNvPr id="11" name="グループ化 10"/>
          <p:cNvGrpSpPr/>
          <p:nvPr/>
        </p:nvGrpSpPr>
        <p:grpSpPr>
          <a:xfrm>
            <a:off x="4283968" y="2536212"/>
            <a:ext cx="4817122" cy="2837004"/>
            <a:chOff x="4283968" y="2536212"/>
            <a:chExt cx="4817122" cy="2837004"/>
          </a:xfrm>
        </p:grpSpPr>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1084" t="42116" r="12134" b="13853"/>
            <a:stretch/>
          </p:blipFill>
          <p:spPr bwMode="auto">
            <a:xfrm>
              <a:off x="4283968" y="2536212"/>
              <a:ext cx="4817122" cy="2548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7596336" y="4849996"/>
              <a:ext cx="1440160" cy="523220"/>
            </a:xfrm>
            <a:prstGeom prst="rect">
              <a:avLst/>
            </a:prstGeom>
            <a:solidFill>
              <a:schemeClr val="bg1"/>
            </a:solidFill>
          </p:spPr>
          <p:txBody>
            <a:bodyPr wrap="square" rtlCol="0">
              <a:spAutoFit/>
            </a:bodyPr>
            <a:lstStyle/>
            <a:p>
              <a:pPr algn="ctr"/>
              <a:r>
                <a:rPr kumimoji="1" lang="en-US" altLang="ja-JP" sz="1400" b="1" dirty="0" smtClean="0"/>
                <a:t>3D</a:t>
              </a:r>
              <a:r>
                <a:rPr kumimoji="1" lang="ja-JP" altLang="en-US" sz="1400" b="1" dirty="0" smtClean="0"/>
                <a:t>シネマや</a:t>
              </a:r>
              <a:endParaRPr kumimoji="1" lang="en-US" altLang="ja-JP" sz="1400" b="1" dirty="0" smtClean="0"/>
            </a:p>
            <a:p>
              <a:pPr algn="ctr"/>
              <a:r>
                <a:rPr kumimoji="1" lang="ja-JP" altLang="en-US" sz="1400" b="1" dirty="0" smtClean="0"/>
                <a:t>ハイビジョン</a:t>
              </a:r>
              <a:endParaRPr kumimoji="1" lang="ja-JP" altLang="en-US" sz="1400" b="1" dirty="0"/>
            </a:p>
          </p:txBody>
        </p:sp>
      </p:grpSp>
      <p:sp>
        <p:nvSpPr>
          <p:cNvPr id="12" name="テキスト ボックス 11"/>
          <p:cNvSpPr txBox="1"/>
          <p:nvPr/>
        </p:nvSpPr>
        <p:spPr>
          <a:xfrm>
            <a:off x="4572000" y="6577607"/>
            <a:ext cx="4608512" cy="307777"/>
          </a:xfrm>
          <a:prstGeom prst="rect">
            <a:avLst/>
          </a:prstGeom>
          <a:noFill/>
        </p:spPr>
        <p:txBody>
          <a:bodyPr wrap="square" rtlCol="0">
            <a:spAutoFit/>
          </a:bodyPr>
          <a:lstStyle/>
          <a:p>
            <a:r>
              <a:rPr kumimoji="1" lang="en-US" altLang="ja-JP" sz="1400" dirty="0" smtClean="0"/>
              <a:t>Ref)</a:t>
            </a:r>
            <a:r>
              <a:rPr kumimoji="1" lang="ja-JP" altLang="en-US" sz="1400" dirty="0" smtClean="0"/>
              <a:t>テラヘルツ波帯の情報通信利用に関する調査報告書</a:t>
            </a:r>
            <a:endParaRPr kumimoji="1" lang="ja-JP" altLang="en-US" sz="1400" dirty="0"/>
          </a:p>
        </p:txBody>
      </p:sp>
    </p:spTree>
    <p:extLst>
      <p:ext uri="{BB962C8B-B14F-4D97-AF65-F5344CB8AC3E}">
        <p14:creationId xmlns:p14="http://schemas.microsoft.com/office/powerpoint/2010/main" val="37885636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314" y="1498015"/>
            <a:ext cx="5071067" cy="3629136"/>
          </a:xfrm>
          <a:prstGeom prst="rect">
            <a:avLst/>
          </a:prstGeom>
          <a:ln>
            <a:solidFill>
              <a:schemeClr val="tx1"/>
            </a:solidFill>
          </a:ln>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59" y="5312494"/>
            <a:ext cx="8223957" cy="1515187"/>
          </a:xfrm>
          <a:prstGeom prst="rect">
            <a:avLst/>
          </a:prstGeom>
          <a:ln>
            <a:solidFill>
              <a:schemeClr val="tx1"/>
            </a:solidFill>
          </a:ln>
        </p:spPr>
      </p:pic>
      <p:sp>
        <p:nvSpPr>
          <p:cNvPr id="2" name="タイトル 1"/>
          <p:cNvSpPr>
            <a:spLocks noGrp="1"/>
          </p:cNvSpPr>
          <p:nvPr>
            <p:ph type="title"/>
          </p:nvPr>
        </p:nvSpPr>
        <p:spPr>
          <a:xfrm>
            <a:off x="682671" y="404664"/>
            <a:ext cx="7772400" cy="576064"/>
          </a:xfrm>
        </p:spPr>
        <p:txBody>
          <a:bodyPr/>
          <a:lstStyle/>
          <a:p>
            <a:r>
              <a:rPr kumimoji="1" lang="ja-JP" altLang="en-US" sz="4000" dirty="0" smtClean="0"/>
              <a:t>背景</a:t>
            </a:r>
            <a:endParaRPr kumimoji="1" lang="ja-JP" altLang="en-US" sz="4000" dirty="0"/>
          </a:p>
        </p:txBody>
      </p:sp>
      <p:sp>
        <p:nvSpPr>
          <p:cNvPr id="3" name="コンテンツ プレースホルダー 2"/>
          <p:cNvSpPr>
            <a:spLocks noGrp="1"/>
          </p:cNvSpPr>
          <p:nvPr>
            <p:ph idx="1"/>
          </p:nvPr>
        </p:nvSpPr>
        <p:spPr>
          <a:xfrm>
            <a:off x="0" y="908720"/>
            <a:ext cx="9144000" cy="1512168"/>
          </a:xfrm>
        </p:spPr>
        <p:txBody>
          <a:bodyPr/>
          <a:lstStyle/>
          <a:p>
            <a:pPr marL="0" indent="0">
              <a:buNone/>
            </a:pPr>
            <a:r>
              <a:rPr lang="ja-JP" altLang="en-US" sz="2800" dirty="0"/>
              <a:t>　</a:t>
            </a:r>
            <a:r>
              <a:rPr lang="ja-JP" altLang="en-US" sz="2800" dirty="0" smtClean="0"/>
              <a:t>近年、テラヘルツ </a:t>
            </a:r>
            <a:r>
              <a:rPr lang="en-US" altLang="ja-JP" sz="2800" dirty="0" smtClean="0"/>
              <a:t>(</a:t>
            </a:r>
            <a:r>
              <a:rPr lang="en-US" altLang="ja-JP" sz="2800" dirty="0" smtClean="0">
                <a:latin typeface="Times New Roman" pitchFamily="18" charset="0"/>
                <a:cs typeface="Times New Roman" pitchFamily="18" charset="0"/>
              </a:rPr>
              <a:t>THz) </a:t>
            </a:r>
            <a:r>
              <a:rPr lang="ja-JP" altLang="en-US" sz="2800" dirty="0" smtClean="0"/>
              <a:t>波が大容量無線通信</a:t>
            </a:r>
            <a:r>
              <a:rPr lang="ja-JP" altLang="en-US" sz="2800" dirty="0"/>
              <a:t>のための新しい手段と</a:t>
            </a:r>
            <a:r>
              <a:rPr lang="ja-JP" altLang="en-US" sz="2800" dirty="0" smtClean="0"/>
              <a:t>して</a:t>
            </a:r>
            <a:r>
              <a:rPr lang="ja-JP" altLang="en-US" sz="2800" dirty="0"/>
              <a:t>注目</a:t>
            </a:r>
            <a:endParaRPr lang="en-US" altLang="ja-JP" sz="2800" dirty="0" smtClean="0"/>
          </a:p>
          <a:p>
            <a:pPr marL="0" indent="0">
              <a:buNone/>
            </a:pPr>
            <a:endParaRPr lang="en-US" altLang="ja-JP" sz="800" dirty="0" smtClean="0"/>
          </a:p>
          <a:p>
            <a:pPr lvl="1">
              <a:buFont typeface="Arial" pitchFamily="34" charset="0"/>
              <a:buChar char="•"/>
            </a:pPr>
            <a:r>
              <a:rPr lang="en-US" altLang="ja-JP" sz="2400" dirty="0" smtClean="0">
                <a:latin typeface="Times New Roman" pitchFamily="18" charset="0"/>
                <a:cs typeface="Times New Roman" pitchFamily="18" charset="0"/>
              </a:rPr>
              <a:t>THz</a:t>
            </a:r>
            <a:r>
              <a:rPr lang="ja-JP" altLang="en-US" sz="2400" dirty="0" smtClean="0"/>
              <a:t>無線通信など</a:t>
            </a:r>
            <a:endParaRPr lang="en-US" altLang="ja-JP" sz="2400" dirty="0" smtClean="0"/>
          </a:p>
        </p:txBody>
      </p:sp>
      <p:sp>
        <p:nvSpPr>
          <p:cNvPr id="5" name="テキスト ボックス 4"/>
          <p:cNvSpPr txBox="1"/>
          <p:nvPr/>
        </p:nvSpPr>
        <p:spPr>
          <a:xfrm>
            <a:off x="1935042" y="6519446"/>
            <a:ext cx="3427608" cy="338554"/>
          </a:xfrm>
          <a:prstGeom prst="rect">
            <a:avLst/>
          </a:prstGeom>
          <a:noFill/>
        </p:spPr>
        <p:txBody>
          <a:bodyPr wrap="square" rtlCol="0">
            <a:spAutoFit/>
          </a:bodyPr>
          <a:lstStyle/>
          <a:p>
            <a:r>
              <a:rPr kumimoji="1" lang="en-US" altLang="ja-JP" sz="1600" dirty="0" smtClean="0"/>
              <a:t>(</a:t>
            </a:r>
            <a:r>
              <a:rPr kumimoji="1" lang="ja-JP" altLang="en-US" sz="1600" dirty="0" smtClean="0"/>
              <a:t>テラヘルツ技術動向調査報告より</a:t>
            </a:r>
            <a:r>
              <a:rPr kumimoji="1" lang="en-US" altLang="ja-JP" sz="1600" dirty="0" smtClean="0"/>
              <a:t>)</a:t>
            </a:r>
            <a:endParaRPr kumimoji="1" lang="ja-JP" altLang="en-US" sz="1600" dirty="0"/>
          </a:p>
        </p:txBody>
      </p:sp>
      <p:sp>
        <p:nvSpPr>
          <p:cNvPr id="9" name="下矢印 8"/>
          <p:cNvSpPr/>
          <p:nvPr/>
        </p:nvSpPr>
        <p:spPr bwMode="auto">
          <a:xfrm>
            <a:off x="1676992" y="3702009"/>
            <a:ext cx="432048" cy="505797"/>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12" name="テキスト ボックス 11"/>
          <p:cNvSpPr txBox="1"/>
          <p:nvPr/>
        </p:nvSpPr>
        <p:spPr>
          <a:xfrm>
            <a:off x="0" y="4296154"/>
            <a:ext cx="3855808" cy="830997"/>
          </a:xfrm>
          <a:prstGeom prst="rect">
            <a:avLst/>
          </a:prstGeom>
          <a:noFill/>
          <a:ln w="38100">
            <a:solidFill>
              <a:schemeClr val="tx1"/>
            </a:solidFill>
          </a:ln>
        </p:spPr>
        <p:txBody>
          <a:bodyPr wrap="square" rtlCol="0">
            <a:spAutoFit/>
          </a:bodyPr>
          <a:lstStyle/>
          <a:p>
            <a:pPr algn="ctr"/>
            <a:r>
              <a:rPr lang="en-US" altLang="ja-JP" sz="2400" b="1" dirty="0">
                <a:ln w="1905"/>
                <a:solidFill>
                  <a:srgbClr val="0000FF"/>
                </a:solidFill>
                <a:effectLst>
                  <a:innerShdw blurRad="69850" dist="43180" dir="5400000">
                    <a:srgbClr val="000000">
                      <a:alpha val="65000"/>
                    </a:srgbClr>
                  </a:innerShdw>
                </a:effectLst>
                <a:latin typeface="Times New Roman" pitchFamily="18" charset="0"/>
                <a:cs typeface="Times New Roman" pitchFamily="18" charset="0"/>
              </a:rPr>
              <a:t>THz</a:t>
            </a:r>
            <a:r>
              <a:rPr lang="ja-JP" altLang="en-US" sz="2400" b="1" dirty="0">
                <a:ln w="1905"/>
                <a:solidFill>
                  <a:srgbClr val="0000FF"/>
                </a:solidFill>
                <a:effectLst>
                  <a:innerShdw blurRad="69850" dist="43180" dir="5400000">
                    <a:srgbClr val="000000">
                      <a:alpha val="65000"/>
                    </a:srgbClr>
                  </a:innerShdw>
                </a:effectLst>
                <a:latin typeface="Times New Roman" pitchFamily="18" charset="0"/>
                <a:cs typeface="Times New Roman" pitchFamily="18" charset="0"/>
              </a:rPr>
              <a:t>領域に</a:t>
            </a:r>
            <a:r>
              <a:rPr lang="ja-JP" altLang="en-US" sz="2400" b="1" dirty="0" smtClean="0">
                <a:ln w="1905"/>
                <a:solidFill>
                  <a:srgbClr val="0000FF"/>
                </a:solidFill>
                <a:effectLst>
                  <a:innerShdw blurRad="69850" dist="43180" dir="5400000">
                    <a:srgbClr val="000000">
                      <a:alpha val="65000"/>
                    </a:srgbClr>
                  </a:innerShdw>
                </a:effectLst>
                <a:latin typeface="Times New Roman" pitchFamily="18" charset="0"/>
                <a:cs typeface="Times New Roman" pitchFamily="18" charset="0"/>
              </a:rPr>
              <a:t>おいて高精度な周波数計測技術が必要</a:t>
            </a:r>
            <a:endParaRPr lang="ja-JP" altLang="en-US" sz="2400" b="1" dirty="0">
              <a:ln w="1905"/>
              <a:solidFill>
                <a:srgbClr val="0000FF"/>
              </a:solidFill>
              <a:effectLst>
                <a:innerShdw blurRad="69850" dist="43180" dir="5400000">
                  <a:srgbClr val="000000">
                    <a:alpha val="65000"/>
                  </a:srgbClr>
                </a:innerShdw>
              </a:effectLst>
            </a:endParaRPr>
          </a:p>
        </p:txBody>
      </p:sp>
      <p:sp>
        <p:nvSpPr>
          <p:cNvPr id="16" name="正方形/長方形 15"/>
          <p:cNvSpPr/>
          <p:nvPr/>
        </p:nvSpPr>
        <p:spPr bwMode="auto">
          <a:xfrm>
            <a:off x="3765005" y="5302056"/>
            <a:ext cx="860967" cy="18636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19" name="正方形/長方形 18"/>
          <p:cNvSpPr/>
          <p:nvPr/>
        </p:nvSpPr>
        <p:spPr bwMode="auto">
          <a:xfrm>
            <a:off x="7639292" y="5308222"/>
            <a:ext cx="410011" cy="18636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20" name="正方形/長方形 19"/>
          <p:cNvSpPr/>
          <p:nvPr/>
        </p:nvSpPr>
        <p:spPr bwMode="auto">
          <a:xfrm>
            <a:off x="3993056" y="1412776"/>
            <a:ext cx="1947096" cy="21602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18" name="テキスト ボックス 17"/>
          <p:cNvSpPr txBox="1"/>
          <p:nvPr/>
        </p:nvSpPr>
        <p:spPr>
          <a:xfrm>
            <a:off x="3947314" y="1474911"/>
            <a:ext cx="2317763" cy="307777"/>
          </a:xfrm>
          <a:prstGeom prst="rect">
            <a:avLst/>
          </a:prstGeom>
          <a:solidFill>
            <a:schemeClr val="bg1">
              <a:lumMod val="75000"/>
            </a:schemeClr>
          </a:solidFill>
        </p:spPr>
        <p:txBody>
          <a:bodyPr wrap="square" rtlCol="0">
            <a:spAutoFit/>
          </a:bodyPr>
          <a:lstStyle/>
          <a:p>
            <a:r>
              <a:rPr kumimoji="1" lang="ja-JP" altLang="en-US" sz="1400" b="1" dirty="0" smtClean="0"/>
              <a:t>テンポラリなネットワーク</a:t>
            </a:r>
            <a:endParaRPr kumimoji="1" lang="ja-JP" altLang="en-US" sz="1400" b="1" dirty="0"/>
          </a:p>
        </p:txBody>
      </p:sp>
      <p:sp>
        <p:nvSpPr>
          <p:cNvPr id="24" name="テキスト ボックス 23"/>
          <p:cNvSpPr txBox="1"/>
          <p:nvPr/>
        </p:nvSpPr>
        <p:spPr>
          <a:xfrm>
            <a:off x="3947314" y="3242646"/>
            <a:ext cx="3376088" cy="307777"/>
          </a:xfrm>
          <a:prstGeom prst="rect">
            <a:avLst/>
          </a:prstGeom>
          <a:solidFill>
            <a:schemeClr val="bg1">
              <a:lumMod val="75000"/>
            </a:schemeClr>
          </a:solidFill>
        </p:spPr>
        <p:txBody>
          <a:bodyPr wrap="square" rtlCol="0">
            <a:spAutoFit/>
          </a:bodyPr>
          <a:lstStyle/>
          <a:p>
            <a:r>
              <a:rPr kumimoji="1" lang="ja-JP" altLang="en-US" sz="1400" b="1" dirty="0" smtClean="0"/>
              <a:t>ホットスポット</a:t>
            </a:r>
            <a:r>
              <a:rPr kumimoji="1" lang="en-US" altLang="ja-JP" sz="1400" b="1" dirty="0" smtClean="0"/>
              <a:t>, </a:t>
            </a:r>
            <a:r>
              <a:rPr kumimoji="1" lang="ja-JP" altLang="en-US" sz="1400" b="1" dirty="0" smtClean="0"/>
              <a:t>レンタル</a:t>
            </a:r>
            <a:r>
              <a:rPr kumimoji="1" lang="en-US" altLang="ja-JP" sz="1400" b="1" dirty="0" smtClean="0"/>
              <a:t>DVD</a:t>
            </a:r>
            <a:r>
              <a:rPr kumimoji="1" lang="ja-JP" altLang="en-US" sz="1400" b="1" dirty="0" smtClean="0"/>
              <a:t>ショップ</a:t>
            </a:r>
            <a:endParaRPr kumimoji="1" lang="ja-JP" altLang="en-US" sz="1400" b="1" dirty="0"/>
          </a:p>
        </p:txBody>
      </p:sp>
      <p:sp>
        <p:nvSpPr>
          <p:cNvPr id="7" name="テキスト ボックス 6"/>
          <p:cNvSpPr txBox="1"/>
          <p:nvPr/>
        </p:nvSpPr>
        <p:spPr>
          <a:xfrm>
            <a:off x="3572261" y="5044882"/>
            <a:ext cx="5852465" cy="307777"/>
          </a:xfrm>
          <a:prstGeom prst="rect">
            <a:avLst/>
          </a:prstGeom>
          <a:noFill/>
        </p:spPr>
        <p:txBody>
          <a:bodyPr wrap="square" rtlCol="0">
            <a:spAutoFit/>
          </a:bodyPr>
          <a:lstStyle/>
          <a:p>
            <a:r>
              <a:rPr lang="en-US" altLang="ja-JP" sz="1400" dirty="0" smtClean="0"/>
              <a:t>(http</a:t>
            </a:r>
            <a:r>
              <a:rPr lang="en-US" altLang="ja-JP" sz="1400" dirty="0"/>
              <a:t>://www.ile.osaka-u.ac.jp/research/THP/pdf/oyobuturi300.pdf</a:t>
            </a:r>
            <a:r>
              <a:rPr lang="ja-JP" altLang="en-US" sz="1400" dirty="0" smtClean="0"/>
              <a:t>より</a:t>
            </a:r>
            <a:r>
              <a:rPr lang="en-US" altLang="ja-JP" sz="1400" dirty="0" smtClean="0"/>
              <a:t>)</a:t>
            </a:r>
            <a:endParaRPr kumimoji="1" lang="ja-JP" altLang="en-US" sz="1400" dirty="0"/>
          </a:p>
        </p:txBody>
      </p:sp>
      <p:sp>
        <p:nvSpPr>
          <p:cNvPr id="4" name="テキスト ボックス 3"/>
          <p:cNvSpPr txBox="1"/>
          <p:nvPr/>
        </p:nvSpPr>
        <p:spPr>
          <a:xfrm>
            <a:off x="386870" y="2636912"/>
            <a:ext cx="3096344" cy="954107"/>
          </a:xfrm>
          <a:prstGeom prst="rect">
            <a:avLst/>
          </a:prstGeom>
          <a:noFill/>
        </p:spPr>
        <p:txBody>
          <a:bodyPr wrap="square" rtlCol="0">
            <a:spAutoFit/>
          </a:bodyPr>
          <a:lstStyle/>
          <a:p>
            <a:r>
              <a:rPr kumimoji="1" lang="ja-JP" altLang="en-US" sz="2800" b="1" dirty="0" smtClean="0">
                <a:solidFill>
                  <a:srgbClr val="FF3300"/>
                </a:solidFill>
              </a:rPr>
              <a:t>多数局間の混信を避ける必要がある</a:t>
            </a:r>
            <a:endParaRPr kumimoji="1" lang="ja-JP" altLang="en-US" sz="2800" b="1" dirty="0">
              <a:solidFill>
                <a:srgbClr val="FF3300"/>
              </a:solidFill>
            </a:endParaRPr>
          </a:p>
        </p:txBody>
      </p:sp>
    </p:spTree>
    <p:extLst>
      <p:ext uri="{BB962C8B-B14F-4D97-AF65-F5344CB8AC3E}">
        <p14:creationId xmlns:p14="http://schemas.microsoft.com/office/powerpoint/2010/main" val="318184868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476672"/>
            <a:ext cx="8062664" cy="587152"/>
          </a:xfrm>
        </p:spPr>
        <p:txBody>
          <a:bodyPr/>
          <a:lstStyle/>
          <a:p>
            <a:r>
              <a:rPr kumimoji="1" lang="ja-JP" altLang="en-US" dirty="0" smtClean="0"/>
              <a:t>無線通信の周波数割り当て状況</a:t>
            </a:r>
            <a:endParaRPr kumimoji="1" lang="ja-JP" altLang="en-US" dirty="0"/>
          </a:p>
        </p:txBody>
      </p:sp>
      <p:sp>
        <p:nvSpPr>
          <p:cNvPr id="5" name="正方形/長方形 4"/>
          <p:cNvSpPr/>
          <p:nvPr/>
        </p:nvSpPr>
        <p:spPr bwMode="auto">
          <a:xfrm>
            <a:off x="1475656" y="3789040"/>
            <a:ext cx="1152128" cy="36004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9" name="正方形/長方形 8"/>
          <p:cNvSpPr/>
          <p:nvPr/>
        </p:nvSpPr>
        <p:spPr bwMode="auto">
          <a:xfrm>
            <a:off x="7956376" y="3861048"/>
            <a:ext cx="1152128" cy="36004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pic>
        <p:nvPicPr>
          <p:cNvPr id="1229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54"/>
          <a:stretch/>
        </p:blipFill>
        <p:spPr bwMode="auto">
          <a:xfrm>
            <a:off x="35496" y="1268760"/>
            <a:ext cx="9053327"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7"/>
          <p:cNvSpPr>
            <a:spLocks noChangeArrowheads="1"/>
          </p:cNvSpPr>
          <p:nvPr/>
        </p:nvSpPr>
        <p:spPr bwMode="auto">
          <a:xfrm>
            <a:off x="218380" y="3935958"/>
            <a:ext cx="86741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ja-JP" sz="3200" b="1" dirty="0">
                <a:solidFill>
                  <a:srgbClr val="FF3300"/>
                </a:solidFill>
              </a:rPr>
              <a:t>THz</a:t>
            </a:r>
            <a:r>
              <a:rPr lang="ja-JP" altLang="en-US" sz="3200" b="1" dirty="0">
                <a:solidFill>
                  <a:srgbClr val="FF3300"/>
                </a:solidFill>
                <a:latin typeface="+mn-ea"/>
              </a:rPr>
              <a:t>帯に</a:t>
            </a:r>
            <a:r>
              <a:rPr lang="ja-JP" altLang="en-US" sz="3200" b="1" dirty="0" smtClean="0">
                <a:solidFill>
                  <a:srgbClr val="FF3300"/>
                </a:solidFill>
                <a:latin typeface="+mn-ea"/>
              </a:rPr>
              <a:t>おける周波数計測技術は</a:t>
            </a:r>
            <a:endParaRPr lang="en-US" altLang="ja-JP" sz="3200" b="1" dirty="0">
              <a:solidFill>
                <a:srgbClr val="FF3300"/>
              </a:solidFill>
              <a:latin typeface="+mn-ea"/>
            </a:endParaRPr>
          </a:p>
          <a:p>
            <a:pPr algn="ctr"/>
            <a:r>
              <a:rPr lang="ja-JP" altLang="en-US" sz="3200" b="1" dirty="0">
                <a:solidFill>
                  <a:srgbClr val="FF3300"/>
                </a:solidFill>
                <a:latin typeface="+mn-ea"/>
              </a:rPr>
              <a:t>十分に確立していない</a:t>
            </a:r>
            <a:endParaRPr lang="en-US" altLang="ja-JP" sz="3200" b="1" dirty="0">
              <a:solidFill>
                <a:srgbClr val="FF3300"/>
              </a:solidFill>
              <a:latin typeface="+mn-ea"/>
            </a:endParaRPr>
          </a:p>
        </p:txBody>
      </p:sp>
      <p:grpSp>
        <p:nvGrpSpPr>
          <p:cNvPr id="12" name="グループ化 11"/>
          <p:cNvGrpSpPr/>
          <p:nvPr/>
        </p:nvGrpSpPr>
        <p:grpSpPr>
          <a:xfrm>
            <a:off x="414381" y="5085184"/>
            <a:ext cx="8282098" cy="1725290"/>
            <a:chOff x="414381" y="5085184"/>
            <a:chExt cx="8282098" cy="1725290"/>
          </a:xfrm>
        </p:grpSpPr>
        <p:sp>
          <p:nvSpPr>
            <p:cNvPr id="20" name="下矢印 19"/>
            <p:cNvSpPr/>
            <p:nvPr/>
          </p:nvSpPr>
          <p:spPr bwMode="auto">
            <a:xfrm>
              <a:off x="4141521" y="5085184"/>
              <a:ext cx="82781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4" name="Rectangle 13"/>
            <p:cNvSpPr>
              <a:spLocks noChangeArrowheads="1"/>
            </p:cNvSpPr>
            <p:nvPr/>
          </p:nvSpPr>
          <p:spPr bwMode="auto">
            <a:xfrm>
              <a:off x="414381" y="5733256"/>
              <a:ext cx="8282098" cy="1077218"/>
            </a:xfrm>
            <a:prstGeom prst="rect">
              <a:avLst/>
            </a:prstGeom>
            <a:solidFill>
              <a:srgbClr val="1B06BA"/>
            </a:solidFill>
            <a:ln>
              <a:noFill/>
            </a:ln>
            <a:extLst/>
          </p:spPr>
          <p:txBody>
            <a:bodyPr wrap="square">
              <a:spAutoFit/>
            </a:bodyPr>
            <a:lstStyle/>
            <a:p>
              <a:pPr algn="ctr"/>
              <a:r>
                <a:rPr lang="ja-JP" altLang="en-US" sz="3200" b="1" dirty="0">
                  <a:solidFill>
                    <a:srgbClr val="FFFF00"/>
                  </a:solidFill>
                  <a:latin typeface="Arial" charset="0"/>
                </a:rPr>
                <a:t>高精度な</a:t>
              </a:r>
              <a:r>
                <a:rPr lang="en-US" altLang="ja-JP" sz="3200" b="1" dirty="0">
                  <a:solidFill>
                    <a:srgbClr val="FFFF00"/>
                  </a:solidFill>
                  <a:latin typeface="Arial" charset="0"/>
                </a:rPr>
                <a:t>CW-THz</a:t>
              </a:r>
              <a:r>
                <a:rPr lang="ja-JP" altLang="en-US" sz="3200" b="1" dirty="0">
                  <a:solidFill>
                    <a:srgbClr val="FFFF00"/>
                  </a:solidFill>
                  <a:latin typeface="Arial" charset="0"/>
                </a:rPr>
                <a:t>波の周波数</a:t>
              </a:r>
              <a:r>
                <a:rPr lang="ja-JP" altLang="en-US" sz="3200" b="1" dirty="0" smtClean="0">
                  <a:solidFill>
                    <a:srgbClr val="FFFF00"/>
                  </a:solidFill>
                  <a:latin typeface="Arial" charset="0"/>
                </a:rPr>
                <a:t>計測技術が</a:t>
              </a:r>
              <a:endParaRPr lang="en-US" altLang="ja-JP" sz="3200" b="1" dirty="0">
                <a:solidFill>
                  <a:srgbClr val="FFFF00"/>
                </a:solidFill>
                <a:latin typeface="Arial" charset="0"/>
              </a:endParaRPr>
            </a:p>
            <a:p>
              <a:pPr algn="ctr"/>
              <a:r>
                <a:rPr lang="ja-JP" altLang="en-US" sz="3200" b="1" dirty="0" smtClean="0">
                  <a:solidFill>
                    <a:srgbClr val="FFFF00"/>
                  </a:solidFill>
                  <a:latin typeface="Arial" charset="0"/>
                </a:rPr>
                <a:t>求められている</a:t>
              </a:r>
              <a:r>
                <a:rPr lang="en-US" altLang="ja-JP" sz="3200" b="1" dirty="0" smtClean="0">
                  <a:solidFill>
                    <a:srgbClr val="FFFF00"/>
                  </a:solidFill>
                  <a:latin typeface="Arial" charset="0"/>
                </a:rPr>
                <a:t>!</a:t>
              </a:r>
              <a:endParaRPr lang="en-US" altLang="ja-JP" sz="3200" b="1" dirty="0">
                <a:solidFill>
                  <a:srgbClr val="FFFF00"/>
                </a:solidFill>
                <a:latin typeface="Arial" charset="0"/>
              </a:endParaRPr>
            </a:p>
          </p:txBody>
        </p:sp>
      </p:grpSp>
      <p:sp>
        <p:nvSpPr>
          <p:cNvPr id="26" name="テキスト ボックス 25"/>
          <p:cNvSpPr txBox="1"/>
          <p:nvPr/>
        </p:nvSpPr>
        <p:spPr>
          <a:xfrm>
            <a:off x="5968928" y="1218238"/>
            <a:ext cx="3211584" cy="338554"/>
          </a:xfrm>
          <a:prstGeom prst="rect">
            <a:avLst/>
          </a:prstGeom>
          <a:noFill/>
        </p:spPr>
        <p:txBody>
          <a:bodyPr wrap="square" rtlCol="0">
            <a:spAutoFit/>
          </a:bodyPr>
          <a:lstStyle/>
          <a:p>
            <a:r>
              <a:rPr kumimoji="1" lang="en-US" altLang="ja-JP" sz="1600" dirty="0" smtClean="0"/>
              <a:t>Ref)</a:t>
            </a:r>
            <a:r>
              <a:rPr kumimoji="1" lang="ja-JP" altLang="en-US" sz="1600" dirty="0" smtClean="0"/>
              <a:t>テラヘルツ技術動向調査報告</a:t>
            </a:r>
            <a:endParaRPr kumimoji="1" lang="ja-JP" altLang="en-US" sz="1600" dirty="0"/>
          </a:p>
        </p:txBody>
      </p:sp>
    </p:spTree>
    <p:extLst>
      <p:ext uri="{BB962C8B-B14F-4D97-AF65-F5344CB8AC3E}">
        <p14:creationId xmlns:p14="http://schemas.microsoft.com/office/powerpoint/2010/main" val="36884764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32239" y="493365"/>
            <a:ext cx="7772400" cy="487363"/>
          </a:xfrm>
        </p:spPr>
        <p:txBody>
          <a:bodyPr>
            <a:noAutofit/>
          </a:bodyPr>
          <a:lstStyle/>
          <a:p>
            <a:pPr eaLnBrk="1" hangingPunct="1"/>
            <a:r>
              <a:rPr lang="ja-JP" altLang="en-US" dirty="0" smtClean="0"/>
              <a:t>周波数計測の従来法</a:t>
            </a:r>
            <a:endParaRPr lang="en-US" altLang="ja-JP" dirty="0" smtClean="0"/>
          </a:p>
        </p:txBody>
      </p:sp>
      <p:sp>
        <p:nvSpPr>
          <p:cNvPr id="5123" name="Line 3"/>
          <p:cNvSpPr>
            <a:spLocks noChangeShapeType="1"/>
          </p:cNvSpPr>
          <p:nvPr/>
        </p:nvSpPr>
        <p:spPr bwMode="auto">
          <a:xfrm>
            <a:off x="4499992" y="1241425"/>
            <a:ext cx="0" cy="4346575"/>
          </a:xfrm>
          <a:prstGeom prst="line">
            <a:avLst/>
          </a:prstGeom>
          <a:noFill/>
          <a:ln w="38100">
            <a:solidFill>
              <a:srgbClr val="0033CC"/>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24" name="Rectangle 4"/>
          <p:cNvSpPr>
            <a:spLocks noChangeArrowheads="1"/>
          </p:cNvSpPr>
          <p:nvPr/>
        </p:nvSpPr>
        <p:spPr bwMode="auto">
          <a:xfrm>
            <a:off x="539552" y="1196752"/>
            <a:ext cx="3877985"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400" b="1" dirty="0" smtClean="0">
                <a:solidFill>
                  <a:schemeClr val="bg1"/>
                </a:solidFill>
                <a:latin typeface="Arial" charset="0"/>
              </a:rPr>
              <a:t>電気的手法 </a:t>
            </a:r>
            <a:r>
              <a:rPr lang="en-US" altLang="ja-JP" sz="2400" b="1" dirty="0" smtClean="0">
                <a:solidFill>
                  <a:schemeClr val="bg1"/>
                </a:solidFill>
                <a:latin typeface="Arial" charset="0"/>
              </a:rPr>
              <a:t>(</a:t>
            </a:r>
            <a:r>
              <a:rPr lang="ja-JP" altLang="en-US" sz="2400" b="1" dirty="0" smtClean="0">
                <a:solidFill>
                  <a:schemeClr val="bg1"/>
                </a:solidFill>
                <a:latin typeface="Arial" charset="0"/>
              </a:rPr>
              <a:t>ヘテロダイン</a:t>
            </a:r>
            <a:r>
              <a:rPr lang="en-US" altLang="ja-JP" sz="2400" b="1" dirty="0" smtClean="0">
                <a:solidFill>
                  <a:schemeClr val="bg1"/>
                </a:solidFill>
                <a:latin typeface="Arial" charset="0"/>
              </a:rPr>
              <a:t>)</a:t>
            </a:r>
            <a:endParaRPr lang="en-US" altLang="ja-JP" sz="2400" b="1" dirty="0">
              <a:solidFill>
                <a:schemeClr val="bg1"/>
              </a:solidFill>
              <a:latin typeface="Arial" charset="0"/>
            </a:endParaRPr>
          </a:p>
        </p:txBody>
      </p:sp>
      <p:sp>
        <p:nvSpPr>
          <p:cNvPr id="5125" name="Rectangle 5"/>
          <p:cNvSpPr>
            <a:spLocks noChangeArrowheads="1"/>
          </p:cNvSpPr>
          <p:nvPr/>
        </p:nvSpPr>
        <p:spPr bwMode="auto">
          <a:xfrm>
            <a:off x="4927601" y="1196752"/>
            <a:ext cx="3244799"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400" b="1" dirty="0" smtClean="0">
                <a:solidFill>
                  <a:schemeClr val="bg1"/>
                </a:solidFill>
                <a:latin typeface="Arial" charset="0"/>
              </a:rPr>
              <a:t>光学的手法 </a:t>
            </a:r>
            <a:r>
              <a:rPr lang="en-US" altLang="ja-JP" sz="2400" b="1" dirty="0" smtClean="0">
                <a:solidFill>
                  <a:schemeClr val="bg1"/>
                </a:solidFill>
                <a:latin typeface="Arial" charset="0"/>
              </a:rPr>
              <a:t>(</a:t>
            </a:r>
            <a:r>
              <a:rPr lang="ja-JP" altLang="en-US" sz="2400" b="1" dirty="0" smtClean="0">
                <a:solidFill>
                  <a:schemeClr val="bg1"/>
                </a:solidFill>
                <a:latin typeface="Arial" charset="0"/>
              </a:rPr>
              <a:t>干渉計測</a:t>
            </a:r>
            <a:r>
              <a:rPr lang="en-US" altLang="ja-JP" sz="2400" b="1" dirty="0" smtClean="0">
                <a:solidFill>
                  <a:schemeClr val="bg1"/>
                </a:solidFill>
                <a:latin typeface="Arial" charset="0"/>
              </a:rPr>
              <a:t>)</a:t>
            </a:r>
            <a:endParaRPr lang="en-US" altLang="ja-JP" sz="2400" b="1" dirty="0">
              <a:solidFill>
                <a:schemeClr val="bg1"/>
              </a:solidFill>
              <a:latin typeface="Arial" charset="0"/>
            </a:endParaRPr>
          </a:p>
        </p:txBody>
      </p:sp>
      <p:pic>
        <p:nvPicPr>
          <p:cNvPr id="5126" name="Picture 6" descr="heterody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844824"/>
            <a:ext cx="3888432" cy="357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interferomert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6000" y="1869115"/>
            <a:ext cx="3778448" cy="336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Rectangle 14"/>
          <p:cNvSpPr>
            <a:spLocks noChangeArrowheads="1"/>
          </p:cNvSpPr>
          <p:nvPr/>
        </p:nvSpPr>
        <p:spPr bwMode="auto">
          <a:xfrm>
            <a:off x="7413625" y="4568825"/>
            <a:ext cx="1544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2000">
                <a:latin typeface="Symbol" pitchFamily="1" charset="2"/>
                <a:ea typeface="ＭＳ 明朝" pitchFamily="1" charset="-128"/>
                <a:sym typeface="Symbol" pitchFamily="1" charset="2"/>
              </a:rPr>
              <a:t></a:t>
            </a:r>
            <a:r>
              <a:rPr lang="en-US" altLang="ja-JP" sz="2000">
                <a:latin typeface="Arial" charset="0"/>
                <a:ea typeface="ＭＳ 明朝" pitchFamily="1" charset="-128"/>
              </a:rPr>
              <a:t>L=(</a:t>
            </a:r>
            <a:r>
              <a:rPr lang="en-US" altLang="ja-JP" sz="2000">
                <a:latin typeface="Symbol" pitchFamily="1" charset="2"/>
                <a:ea typeface="ＭＳ 明朝" pitchFamily="1" charset="-128"/>
                <a:sym typeface="Symbol" pitchFamily="1" charset="2"/>
              </a:rPr>
              <a:t></a:t>
            </a:r>
            <a:r>
              <a:rPr lang="en-US" altLang="ja-JP" sz="2000">
                <a:latin typeface="Arial" charset="0"/>
                <a:ea typeface="ＭＳ 明朝" pitchFamily="1" charset="-128"/>
              </a:rPr>
              <a:t>/2)*N</a:t>
            </a:r>
          </a:p>
        </p:txBody>
      </p:sp>
      <p:sp>
        <p:nvSpPr>
          <p:cNvPr id="510991" name="Rectangle 15"/>
          <p:cNvSpPr>
            <a:spLocks noChangeArrowheads="1"/>
          </p:cNvSpPr>
          <p:nvPr/>
        </p:nvSpPr>
        <p:spPr bwMode="auto">
          <a:xfrm>
            <a:off x="323528" y="5838363"/>
            <a:ext cx="8418710" cy="830997"/>
          </a:xfrm>
          <a:prstGeom prst="rect">
            <a:avLst/>
          </a:prstGeom>
          <a:solidFill>
            <a:srgbClr val="FFFF00"/>
          </a:solidFill>
          <a:ln>
            <a:noFill/>
          </a:ln>
          <a:extLst/>
        </p:spPr>
        <p:txBody>
          <a:bodyPr wrap="square">
            <a:spAutoFit/>
          </a:bodyPr>
          <a:lstStyle/>
          <a:p>
            <a:pPr algn="l"/>
            <a:r>
              <a:rPr lang="ja-JP" altLang="en-US" sz="2000" b="1" dirty="0" smtClean="0">
                <a:solidFill>
                  <a:schemeClr val="accent2"/>
                </a:solidFill>
                <a:latin typeface="Arial" charset="0"/>
              </a:rPr>
              <a:t>テラヘルツ領域</a:t>
            </a:r>
            <a:r>
              <a:rPr lang="en-US" altLang="ja-JP" sz="2000" b="1" dirty="0" smtClean="0">
                <a:solidFill>
                  <a:schemeClr val="accent2"/>
                </a:solidFill>
                <a:latin typeface="Arial" charset="0"/>
              </a:rPr>
              <a:t> </a:t>
            </a:r>
            <a:r>
              <a:rPr lang="en-US" altLang="ja-JP" sz="2000" b="1" dirty="0">
                <a:solidFill>
                  <a:schemeClr val="accent2"/>
                </a:solidFill>
                <a:latin typeface="Arial" charset="0"/>
              </a:rPr>
              <a:t>(0.1~10THz</a:t>
            </a:r>
            <a:r>
              <a:rPr lang="en-US" altLang="ja-JP" sz="2000" b="1" dirty="0" smtClean="0">
                <a:solidFill>
                  <a:schemeClr val="accent2"/>
                </a:solidFill>
                <a:latin typeface="Arial" charset="0"/>
              </a:rPr>
              <a:t>) </a:t>
            </a:r>
            <a:r>
              <a:rPr lang="ja-JP" altLang="en-US" sz="2000" b="1" dirty="0" smtClean="0">
                <a:solidFill>
                  <a:schemeClr val="accent2"/>
                </a:solidFill>
                <a:latin typeface="Arial" charset="0"/>
              </a:rPr>
              <a:t>をカバーすることは難しい</a:t>
            </a:r>
            <a:endParaRPr lang="en-US" altLang="ja-JP" sz="2000" b="1" dirty="0">
              <a:solidFill>
                <a:schemeClr val="accent2"/>
              </a:solidFill>
              <a:latin typeface="Arial" charset="0"/>
            </a:endParaRPr>
          </a:p>
          <a:p>
            <a:pPr algn="l"/>
            <a:r>
              <a:rPr lang="en-US" altLang="ja-JP" dirty="0">
                <a:solidFill>
                  <a:schemeClr val="accent2"/>
                </a:solidFill>
                <a:latin typeface="Arial" charset="0"/>
              </a:rPr>
              <a:t> </a:t>
            </a:r>
            <a:r>
              <a:rPr lang="en-US" altLang="ja-JP" sz="2800" dirty="0">
                <a:solidFill>
                  <a:schemeClr val="accent2"/>
                </a:solidFill>
                <a:latin typeface="Arial" charset="0"/>
              </a:rPr>
              <a:t>  </a:t>
            </a:r>
            <a:r>
              <a:rPr lang="en-US" altLang="ja-JP" sz="2800" dirty="0" smtClean="0">
                <a:solidFill>
                  <a:srgbClr val="FF0000"/>
                </a:solidFill>
                <a:latin typeface="Arial" charset="0"/>
              </a:rPr>
              <a:t>→</a:t>
            </a:r>
            <a:r>
              <a:rPr lang="en-US" altLang="ja-JP" sz="2800" b="1" dirty="0" smtClean="0">
                <a:solidFill>
                  <a:srgbClr val="FF0000"/>
                </a:solidFill>
                <a:latin typeface="Arial" charset="0"/>
              </a:rPr>
              <a:t>THz</a:t>
            </a:r>
            <a:r>
              <a:rPr lang="ja-JP" altLang="en-US" sz="2800" b="1" dirty="0" smtClean="0">
                <a:solidFill>
                  <a:srgbClr val="FF0000"/>
                </a:solidFill>
                <a:latin typeface="Arial" charset="0"/>
              </a:rPr>
              <a:t>領域をフルカバーできる新しい手法が必要</a:t>
            </a:r>
            <a:r>
              <a:rPr lang="en-US" altLang="ja-JP" sz="2800" b="1" dirty="0" smtClean="0">
                <a:solidFill>
                  <a:srgbClr val="FF0000"/>
                </a:solidFill>
                <a:latin typeface="Arial" charset="0"/>
              </a:rPr>
              <a:t>!</a:t>
            </a:r>
            <a:endParaRPr lang="en-US" altLang="ja-JP" sz="2800" b="1" dirty="0">
              <a:solidFill>
                <a:srgbClr val="FF0000"/>
              </a:solidFill>
              <a:latin typeface="Arial" charset="0"/>
            </a:endParaRPr>
          </a:p>
        </p:txBody>
      </p:sp>
      <p:grpSp>
        <p:nvGrpSpPr>
          <p:cNvPr id="2" name="Group 23"/>
          <p:cNvGrpSpPr>
            <a:grpSpLocks/>
          </p:cNvGrpSpPr>
          <p:nvPr/>
        </p:nvGrpSpPr>
        <p:grpSpPr bwMode="auto">
          <a:xfrm>
            <a:off x="539552" y="3557587"/>
            <a:ext cx="6968515" cy="1763713"/>
            <a:chOff x="330" y="2302"/>
            <a:chExt cx="4351" cy="1111"/>
          </a:xfrm>
        </p:grpSpPr>
        <p:sp>
          <p:nvSpPr>
            <p:cNvPr id="5132" name="Oval 9"/>
            <p:cNvSpPr>
              <a:spLocks noChangeArrowheads="1"/>
            </p:cNvSpPr>
            <p:nvPr/>
          </p:nvSpPr>
          <p:spPr bwMode="auto">
            <a:xfrm>
              <a:off x="330" y="2302"/>
              <a:ext cx="480" cy="480"/>
            </a:xfrm>
            <a:prstGeom prst="ellipse">
              <a:avLst/>
            </a:prstGeom>
            <a:noFill/>
            <a:ln w="38100">
              <a:solidFill>
                <a:srgbClr val="FF4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5133" name="Rectangle 10"/>
            <p:cNvSpPr>
              <a:spLocks noChangeArrowheads="1"/>
            </p:cNvSpPr>
            <p:nvPr/>
          </p:nvSpPr>
          <p:spPr bwMode="auto">
            <a:xfrm>
              <a:off x="2020" y="2667"/>
              <a:ext cx="1081" cy="291"/>
            </a:xfrm>
            <a:prstGeom prst="rect">
              <a:avLst/>
            </a:prstGeom>
            <a:solidFill>
              <a:schemeClr val="bg1"/>
            </a:solidFill>
            <a:ln w="38100">
              <a:solidFill>
                <a:srgbClr val="FF4000"/>
              </a:solidFill>
              <a:miter lim="800000"/>
              <a:headEnd/>
              <a:tailEnd/>
            </a:ln>
          </p:spPr>
          <p:txBody>
            <a:bodyPr wrap="none">
              <a:spAutoFit/>
            </a:bodyPr>
            <a:lstStyle/>
            <a:p>
              <a:pPr algn="ctr"/>
              <a:r>
                <a:rPr lang="ja-JP" altLang="en-US" sz="2400" b="1" dirty="0" smtClean="0">
                  <a:solidFill>
                    <a:srgbClr val="FF4000"/>
                  </a:solidFill>
                  <a:latin typeface="Arial" charset="0"/>
                </a:rPr>
                <a:t>極低温冷却</a:t>
              </a:r>
              <a:endParaRPr lang="en-US" altLang="ja-JP" sz="2400" b="1" dirty="0">
                <a:solidFill>
                  <a:srgbClr val="FF4000"/>
                </a:solidFill>
                <a:latin typeface="Arial" charset="0"/>
              </a:endParaRPr>
            </a:p>
          </p:txBody>
        </p:sp>
        <p:sp>
          <p:nvSpPr>
            <p:cNvPr id="5134" name="Line 11"/>
            <p:cNvSpPr>
              <a:spLocks noChangeShapeType="1"/>
            </p:cNvSpPr>
            <p:nvPr/>
          </p:nvSpPr>
          <p:spPr bwMode="auto">
            <a:xfrm>
              <a:off x="755" y="2652"/>
              <a:ext cx="1265" cy="161"/>
            </a:xfrm>
            <a:prstGeom prst="line">
              <a:avLst/>
            </a:prstGeom>
            <a:noFill/>
            <a:ln w="38100">
              <a:solidFill>
                <a:srgbClr val="FF4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35" name="Oval 12"/>
            <p:cNvSpPr>
              <a:spLocks noChangeArrowheads="1"/>
            </p:cNvSpPr>
            <p:nvPr/>
          </p:nvSpPr>
          <p:spPr bwMode="auto">
            <a:xfrm>
              <a:off x="4014" y="3116"/>
              <a:ext cx="667" cy="285"/>
            </a:xfrm>
            <a:prstGeom prst="ellipse">
              <a:avLst/>
            </a:prstGeom>
            <a:noFill/>
            <a:ln w="38100">
              <a:solidFill>
                <a:srgbClr val="FF4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5136" name="Line 18"/>
            <p:cNvSpPr>
              <a:spLocks noChangeShapeType="1"/>
            </p:cNvSpPr>
            <p:nvPr/>
          </p:nvSpPr>
          <p:spPr bwMode="auto">
            <a:xfrm>
              <a:off x="3136" y="2813"/>
              <a:ext cx="885" cy="399"/>
            </a:xfrm>
            <a:prstGeom prst="line">
              <a:avLst/>
            </a:prstGeom>
            <a:noFill/>
            <a:ln w="38100">
              <a:solidFill>
                <a:srgbClr val="FF4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37" name="Rectangle 22"/>
            <p:cNvSpPr>
              <a:spLocks noChangeArrowheads="1"/>
            </p:cNvSpPr>
            <p:nvPr/>
          </p:nvSpPr>
          <p:spPr bwMode="auto">
            <a:xfrm>
              <a:off x="2623" y="3219"/>
              <a:ext cx="1020" cy="1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2000" b="1" dirty="0" smtClean="0">
                  <a:solidFill>
                    <a:srgbClr val="FF4000"/>
                  </a:solidFill>
                  <a:latin typeface="Arial" charset="0"/>
                </a:rPr>
                <a:t>実用化の障害</a:t>
              </a:r>
              <a:r>
                <a:rPr lang="en-US" altLang="ja-JP" sz="2000" b="1" dirty="0" smtClean="0">
                  <a:solidFill>
                    <a:srgbClr val="FF4000"/>
                  </a:solidFill>
                  <a:latin typeface="Arial" charset="0"/>
                </a:rPr>
                <a:t>!</a:t>
              </a:r>
              <a:endParaRPr lang="en-US" altLang="ja-JP" sz="2000" b="1" dirty="0">
                <a:solidFill>
                  <a:srgbClr val="FF4000"/>
                </a:solidFill>
                <a:latin typeface="Arial" charset="0"/>
              </a:endParaRPr>
            </a:p>
          </p:txBody>
        </p:sp>
      </p:grpSp>
    </p:spTree>
    <p:extLst>
      <p:ext uri="{BB962C8B-B14F-4D97-AF65-F5344CB8AC3E}">
        <p14:creationId xmlns:p14="http://schemas.microsoft.com/office/powerpoint/2010/main" val="27762292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10991"/>
                                        </p:tgtEl>
                                        <p:attrNameLst>
                                          <p:attrName>style.visibility</p:attrName>
                                        </p:attrNameLst>
                                      </p:cBhvr>
                                      <p:to>
                                        <p:strVal val="visible"/>
                                      </p:to>
                                    </p:set>
                                    <p:animEffect transition="in" filter="fade">
                                      <p:cBhvr>
                                        <p:cTn id="11" dur="500"/>
                                        <p:tgtEl>
                                          <p:spTgt spid="510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9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ctrTitle"/>
          </p:nvPr>
        </p:nvSpPr>
        <p:spPr>
          <a:xfrm>
            <a:off x="0" y="501824"/>
            <a:ext cx="9144000" cy="1054968"/>
          </a:xfrm>
          <a:ln>
            <a:noFill/>
            <a:miter lim="800000"/>
            <a:headEnd/>
            <a:tailEnd/>
          </a:ln>
        </p:spPr>
        <p:txBody>
          <a:bodyPr>
            <a:normAutofit fontScale="90000"/>
          </a:bodyPr>
          <a:lstStyle/>
          <a:p>
            <a:r>
              <a:rPr lang="ja-JP" altLang="en-US" sz="3600" b="1" dirty="0"/>
              <a:t>光伝導ミキシング法を用いた</a:t>
            </a:r>
            <a:r>
              <a:rPr lang="en-US" altLang="ja-JP" sz="3600" b="1" dirty="0"/>
              <a:t/>
            </a:r>
            <a:br>
              <a:rPr lang="en-US" altLang="ja-JP" sz="3600" b="1" dirty="0"/>
            </a:br>
            <a:r>
              <a:rPr lang="en-US" altLang="ja-JP" sz="3600" b="1" dirty="0"/>
              <a:t>THz</a:t>
            </a:r>
            <a:r>
              <a:rPr lang="ja-JP" altLang="en-US" sz="3600" b="1" dirty="0"/>
              <a:t>コム参照型スペクトラム・</a:t>
            </a:r>
            <a:r>
              <a:rPr lang="ja-JP" altLang="en-US" sz="3600" b="1" dirty="0" smtClean="0"/>
              <a:t>アナライザー</a:t>
            </a:r>
            <a:endParaRPr lang="en-US" altLang="ja-JP" sz="3600" dirty="0" smtClean="0">
              <a:solidFill>
                <a:schemeClr val="tx1"/>
              </a:solidFill>
              <a:latin typeface="Arial" charset="0"/>
              <a:ea typeface="ＭＳ ゴシック" pitchFamily="1" charset="-128"/>
            </a:endParaRPr>
          </a:p>
        </p:txBody>
      </p:sp>
      <p:grpSp>
        <p:nvGrpSpPr>
          <p:cNvPr id="2" name="Group 4"/>
          <p:cNvGrpSpPr>
            <a:grpSpLocks/>
          </p:cNvGrpSpPr>
          <p:nvPr/>
        </p:nvGrpSpPr>
        <p:grpSpPr bwMode="auto">
          <a:xfrm>
            <a:off x="1620217" y="4975127"/>
            <a:ext cx="6400800" cy="1046161"/>
            <a:chOff x="1160" y="3601"/>
            <a:chExt cx="4032" cy="659"/>
          </a:xfrm>
        </p:grpSpPr>
        <p:sp>
          <p:nvSpPr>
            <p:cNvPr id="7185" name="AutoShape 5"/>
            <p:cNvSpPr>
              <a:spLocks noChangeArrowheads="1"/>
            </p:cNvSpPr>
            <p:nvPr/>
          </p:nvSpPr>
          <p:spPr bwMode="auto">
            <a:xfrm>
              <a:off x="1160" y="3602"/>
              <a:ext cx="4032" cy="658"/>
            </a:xfrm>
            <a:prstGeom prst="roundRect">
              <a:avLst>
                <a:gd name="adj" fmla="val 16667"/>
              </a:avLst>
            </a:prstGeom>
            <a:solidFill>
              <a:srgbClr val="00FFFF">
                <a:alpha val="50195"/>
              </a:srgbClr>
            </a:solidFill>
            <a:ln w="9525">
              <a:solidFill>
                <a:schemeClr val="tx1"/>
              </a:solidFill>
              <a:round/>
              <a:headEnd/>
              <a:tailEnd/>
            </a:ln>
          </p:spPr>
          <p:txBody>
            <a:bodyPr wrap="none" anchor="ctr"/>
            <a:lstStyle/>
            <a:p>
              <a:endParaRPr lang="ja-JP" altLang="en-US" dirty="0"/>
            </a:p>
          </p:txBody>
        </p:sp>
        <p:sp>
          <p:nvSpPr>
            <p:cNvPr id="7186" name="Rectangle 6"/>
            <p:cNvSpPr>
              <a:spLocks noChangeArrowheads="1"/>
            </p:cNvSpPr>
            <p:nvPr/>
          </p:nvSpPr>
          <p:spPr bwMode="auto">
            <a:xfrm>
              <a:off x="1241" y="3684"/>
              <a:ext cx="1862"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4000" dirty="0" err="1" smtClean="0">
                  <a:latin typeface="Arial" charset="0"/>
                </a:rPr>
                <a:t>f</a:t>
              </a:r>
              <a:r>
                <a:rPr lang="en-US" altLang="ja-JP" sz="4000" baseline="-25000" dirty="0" err="1" smtClean="0">
                  <a:latin typeface="Arial" charset="0"/>
                </a:rPr>
                <a:t>THz</a:t>
              </a:r>
              <a:r>
                <a:rPr lang="en-US" altLang="ja-JP" sz="4000" dirty="0" smtClean="0">
                  <a:latin typeface="Arial" charset="0"/>
                </a:rPr>
                <a:t>=mf </a:t>
              </a:r>
              <a:r>
                <a:rPr lang="en-US" altLang="ja-JP" sz="4000" dirty="0">
                  <a:latin typeface="Arial" charset="0"/>
                </a:rPr>
                <a:t>± </a:t>
              </a:r>
              <a:r>
                <a:rPr lang="en-US" altLang="ja-JP" sz="4000" dirty="0" err="1">
                  <a:latin typeface="Arial" charset="0"/>
                </a:rPr>
                <a:t>f</a:t>
              </a:r>
              <a:r>
                <a:rPr lang="en-US" altLang="ja-JP" sz="4000" baseline="-25000" dirty="0" err="1">
                  <a:latin typeface="Arial" charset="0"/>
                </a:rPr>
                <a:t>b</a:t>
              </a:r>
              <a:endParaRPr lang="en-US" altLang="ja-JP" sz="4000" dirty="0">
                <a:latin typeface="Arial" charset="0"/>
              </a:endParaRPr>
            </a:p>
          </p:txBody>
        </p:sp>
        <p:sp>
          <p:nvSpPr>
            <p:cNvPr id="7187" name="Rectangle 7"/>
            <p:cNvSpPr>
              <a:spLocks noChangeArrowheads="1"/>
            </p:cNvSpPr>
            <p:nvPr/>
          </p:nvSpPr>
          <p:spPr bwMode="auto">
            <a:xfrm>
              <a:off x="3233" y="3601"/>
              <a:ext cx="1858"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lnSpc>
                  <a:spcPct val="85000"/>
                </a:lnSpc>
              </a:pPr>
              <a:r>
                <a:rPr lang="en-US" altLang="ja-JP" sz="2400" b="1" dirty="0">
                  <a:latin typeface="Arial" charset="0"/>
                </a:rPr>
                <a:t>m: </a:t>
              </a:r>
              <a:r>
                <a:rPr lang="ja-JP" altLang="en-US" sz="2400" b="1" dirty="0" smtClean="0">
                  <a:latin typeface="Arial" charset="0"/>
                </a:rPr>
                <a:t>コムの次数</a:t>
              </a:r>
              <a:endParaRPr lang="en-US" altLang="ja-JP" sz="2400" b="1" dirty="0">
                <a:latin typeface="Arial" charset="0"/>
              </a:endParaRPr>
            </a:p>
            <a:p>
              <a:pPr algn="l">
                <a:lnSpc>
                  <a:spcPct val="85000"/>
                </a:lnSpc>
              </a:pPr>
              <a:r>
                <a:rPr lang="en-US" altLang="ja-JP" sz="2400" b="1" dirty="0">
                  <a:latin typeface="Arial" charset="0"/>
                </a:rPr>
                <a:t>f: </a:t>
              </a:r>
              <a:r>
                <a:rPr lang="ja-JP" altLang="en-US" sz="2400" b="1" dirty="0" smtClean="0">
                  <a:latin typeface="Arial" charset="0"/>
                </a:rPr>
                <a:t>モード同期周波数</a:t>
              </a:r>
              <a:endParaRPr lang="en-US" altLang="ja-JP" sz="2400" b="1" dirty="0" smtClean="0">
                <a:latin typeface="Arial" charset="0"/>
              </a:endParaRPr>
            </a:p>
            <a:p>
              <a:pPr algn="l">
                <a:lnSpc>
                  <a:spcPct val="85000"/>
                </a:lnSpc>
              </a:pPr>
              <a:r>
                <a:rPr lang="en-US" altLang="ja-JP" sz="2400" b="1" dirty="0" err="1" smtClean="0">
                  <a:latin typeface="Arial" charset="0"/>
                </a:rPr>
                <a:t>f</a:t>
              </a:r>
              <a:r>
                <a:rPr lang="en-US" altLang="ja-JP" sz="2400" b="1" baseline="-25000" dirty="0" err="1" smtClean="0">
                  <a:latin typeface="Arial" charset="0"/>
                </a:rPr>
                <a:t>b</a:t>
              </a:r>
              <a:r>
                <a:rPr lang="en-US" altLang="ja-JP" sz="2400" b="1" dirty="0">
                  <a:latin typeface="Arial" charset="0"/>
                </a:rPr>
                <a:t>: </a:t>
              </a:r>
              <a:r>
                <a:rPr lang="ja-JP" altLang="en-US" sz="2400" b="1" dirty="0" smtClean="0">
                  <a:latin typeface="Arial" charset="0"/>
                </a:rPr>
                <a:t>ビート周波数</a:t>
              </a:r>
              <a:endParaRPr lang="en-US" altLang="ja-JP" sz="2400" b="1" dirty="0">
                <a:latin typeface="Arial" charset="0"/>
              </a:endParaRPr>
            </a:p>
          </p:txBody>
        </p:sp>
      </p:grpSp>
      <p:sp>
        <p:nvSpPr>
          <p:cNvPr id="7174" name="Text Box 9"/>
          <p:cNvSpPr txBox="1">
            <a:spLocks noChangeArrowheads="1"/>
          </p:cNvSpPr>
          <p:nvPr/>
        </p:nvSpPr>
        <p:spPr bwMode="auto">
          <a:xfrm>
            <a:off x="247650" y="6188075"/>
            <a:ext cx="8896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algn="l" eaLnBrk="1" hangingPunct="1"/>
            <a:r>
              <a:rPr lang="en-US" altLang="ja-JP" sz="1800" i="1" dirty="0">
                <a:solidFill>
                  <a:srgbClr val="800080"/>
                </a:solidFill>
                <a:latin typeface="Arial" charset="0"/>
              </a:rPr>
              <a:t>Ref) </a:t>
            </a:r>
            <a:r>
              <a:rPr lang="en-US" altLang="ja-JP" sz="1800" i="1" dirty="0" smtClean="0">
                <a:solidFill>
                  <a:srgbClr val="800080"/>
                </a:solidFill>
                <a:latin typeface="Arial" charset="0"/>
              </a:rPr>
              <a:t>S. Yokoyama </a:t>
            </a:r>
            <a:r>
              <a:rPr lang="en-US" altLang="ja-JP" sz="1800" i="1" dirty="0">
                <a:solidFill>
                  <a:srgbClr val="800080"/>
                </a:solidFill>
                <a:latin typeface="Arial" charset="0"/>
              </a:rPr>
              <a:t>et al, </a:t>
            </a:r>
            <a:r>
              <a:rPr lang="en-US" altLang="ja-JP" sz="1800" i="1" dirty="0" smtClean="0">
                <a:solidFill>
                  <a:srgbClr val="800080"/>
                </a:solidFill>
                <a:latin typeface="Arial" charset="0"/>
              </a:rPr>
              <a:t>Opt</a:t>
            </a:r>
            <a:r>
              <a:rPr lang="en-US" altLang="ja-JP" sz="1800" i="1" dirty="0">
                <a:solidFill>
                  <a:srgbClr val="800080"/>
                </a:solidFill>
                <a:latin typeface="Arial" charset="0"/>
              </a:rPr>
              <a:t>. Express </a:t>
            </a:r>
            <a:r>
              <a:rPr lang="en-US" altLang="ja-JP" sz="1800" b="1" i="1" dirty="0">
                <a:solidFill>
                  <a:srgbClr val="800080"/>
                </a:solidFill>
                <a:latin typeface="Arial" charset="0"/>
              </a:rPr>
              <a:t>16</a:t>
            </a:r>
            <a:r>
              <a:rPr lang="en-US" altLang="ja-JP" sz="1800" i="1" dirty="0">
                <a:solidFill>
                  <a:srgbClr val="800080"/>
                </a:solidFill>
                <a:latin typeface="Arial" charset="0"/>
              </a:rPr>
              <a:t>, </a:t>
            </a:r>
            <a:r>
              <a:rPr lang="en-US" altLang="ja-JP" sz="1800" i="1" dirty="0" smtClean="0">
                <a:solidFill>
                  <a:srgbClr val="800080"/>
                </a:solidFill>
                <a:latin typeface="Arial" charset="0"/>
              </a:rPr>
              <a:t>13052</a:t>
            </a:r>
            <a:r>
              <a:rPr lang="en-US" altLang="ja-JP" sz="1800" i="1" dirty="0">
                <a:solidFill>
                  <a:srgbClr val="800080"/>
                </a:solidFill>
                <a:latin typeface="Arial" charset="0"/>
              </a:rPr>
              <a:t>-13061 (2008)</a:t>
            </a:r>
            <a:r>
              <a:rPr lang="en-US" altLang="ja-JP" sz="1800" i="1" dirty="0" smtClean="0">
                <a:solidFill>
                  <a:srgbClr val="800080"/>
                </a:solidFill>
                <a:latin typeface="Arial" charset="0"/>
              </a:rPr>
              <a:t>.</a:t>
            </a:r>
          </a:p>
          <a:p>
            <a:pPr eaLnBrk="1" hangingPunct="1"/>
            <a:r>
              <a:rPr lang="en-US" altLang="ja-JP" sz="1800" i="1" dirty="0">
                <a:solidFill>
                  <a:srgbClr val="800080"/>
                </a:solidFill>
                <a:latin typeface="Arial" charset="0"/>
              </a:rPr>
              <a:t>        </a:t>
            </a:r>
            <a:r>
              <a:rPr lang="en-US" altLang="ja-JP" sz="1800" i="1" dirty="0" smtClean="0">
                <a:solidFill>
                  <a:srgbClr val="800080"/>
                </a:solidFill>
                <a:latin typeface="Arial" charset="0"/>
              </a:rPr>
              <a:t>T. </a:t>
            </a:r>
            <a:r>
              <a:rPr lang="en-US" altLang="ja-JP" sz="1800" i="1" dirty="0" err="1" smtClean="0">
                <a:solidFill>
                  <a:srgbClr val="800080"/>
                </a:solidFill>
                <a:latin typeface="Arial" charset="0"/>
              </a:rPr>
              <a:t>Yasui</a:t>
            </a:r>
            <a:r>
              <a:rPr lang="en-US" altLang="ja-JP" sz="1800" i="1" dirty="0" smtClean="0">
                <a:solidFill>
                  <a:srgbClr val="800080"/>
                </a:solidFill>
                <a:latin typeface="Arial" charset="0"/>
              </a:rPr>
              <a:t> et </a:t>
            </a:r>
            <a:r>
              <a:rPr lang="en-US" altLang="ja-JP" sz="1800" i="1" dirty="0">
                <a:solidFill>
                  <a:srgbClr val="800080"/>
                </a:solidFill>
                <a:latin typeface="Arial" charset="0"/>
              </a:rPr>
              <a:t>al. </a:t>
            </a:r>
            <a:r>
              <a:rPr lang="en-US" altLang="ja-JP" sz="1800" i="1" dirty="0" smtClean="0">
                <a:solidFill>
                  <a:srgbClr val="800080"/>
                </a:solidFill>
                <a:latin typeface="Arial" charset="0"/>
              </a:rPr>
              <a:t>Opt</a:t>
            </a:r>
            <a:r>
              <a:rPr lang="en-US" altLang="ja-JP" sz="1800" i="1" dirty="0">
                <a:solidFill>
                  <a:srgbClr val="800080"/>
                </a:solidFill>
                <a:latin typeface="Arial" charset="0"/>
              </a:rPr>
              <a:t>. Express </a:t>
            </a:r>
            <a:r>
              <a:rPr lang="en-US" altLang="ja-JP" sz="1800" b="1" i="1" dirty="0">
                <a:solidFill>
                  <a:srgbClr val="800080"/>
                </a:solidFill>
                <a:latin typeface="Arial" charset="0"/>
              </a:rPr>
              <a:t>17</a:t>
            </a:r>
            <a:r>
              <a:rPr lang="en-US" altLang="ja-JP" sz="1800" i="1" dirty="0">
                <a:solidFill>
                  <a:srgbClr val="800080"/>
                </a:solidFill>
                <a:latin typeface="Arial" charset="0"/>
              </a:rPr>
              <a:t>, 17034-17043 (2009).</a:t>
            </a:r>
          </a:p>
        </p:txBody>
      </p:sp>
      <p:grpSp>
        <p:nvGrpSpPr>
          <p:cNvPr id="4" name="グループ化 3"/>
          <p:cNvGrpSpPr/>
          <p:nvPr/>
        </p:nvGrpSpPr>
        <p:grpSpPr>
          <a:xfrm>
            <a:off x="304800" y="1834877"/>
            <a:ext cx="8637588" cy="2962275"/>
            <a:chOff x="304800" y="1419225"/>
            <a:chExt cx="8637588" cy="2962275"/>
          </a:xfrm>
        </p:grpSpPr>
        <p:pic>
          <p:nvPicPr>
            <p:cNvPr id="7170" name="Picture 21" descr="princi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419225"/>
              <a:ext cx="8637588"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1652972" y="1583214"/>
              <a:ext cx="470756" cy="261610"/>
            </a:xfrm>
            <a:prstGeom prst="rect">
              <a:avLst/>
            </a:prstGeom>
            <a:solidFill>
              <a:schemeClr val="bg1"/>
            </a:solidFill>
          </p:spPr>
          <p:txBody>
            <a:bodyPr wrap="square" rtlCol="0">
              <a:spAutoFit/>
            </a:bodyPr>
            <a:lstStyle/>
            <a:p>
              <a:r>
                <a:rPr kumimoji="1" lang="en-US" altLang="ja-JP" sz="1100" dirty="0" err="1" smtClean="0">
                  <a:solidFill>
                    <a:srgbClr val="008000"/>
                  </a:solidFill>
                </a:rPr>
                <a:t>f</a:t>
              </a:r>
              <a:r>
                <a:rPr kumimoji="1" lang="en-US" altLang="ja-JP" sz="1100" baseline="-25000" dirty="0" err="1" smtClean="0">
                  <a:solidFill>
                    <a:srgbClr val="008000"/>
                  </a:solidFill>
                </a:rPr>
                <a:t>THz</a:t>
              </a:r>
              <a:endParaRPr kumimoji="1" lang="ja-JP" altLang="en-US" sz="1100" dirty="0">
                <a:solidFill>
                  <a:srgbClr val="008000"/>
                </a:solidFill>
              </a:endParaRPr>
            </a:p>
          </p:txBody>
        </p:sp>
        <p:sp>
          <p:nvSpPr>
            <p:cNvPr id="11" name="テキスト ボックス 10"/>
            <p:cNvSpPr txBox="1"/>
            <p:nvPr/>
          </p:nvSpPr>
          <p:spPr>
            <a:xfrm>
              <a:off x="788876" y="1628800"/>
              <a:ext cx="470756" cy="261610"/>
            </a:xfrm>
            <a:prstGeom prst="rect">
              <a:avLst/>
            </a:prstGeom>
            <a:solidFill>
              <a:schemeClr val="bg1"/>
            </a:solidFill>
          </p:spPr>
          <p:txBody>
            <a:bodyPr wrap="square" rtlCol="0">
              <a:spAutoFit/>
            </a:bodyPr>
            <a:lstStyle/>
            <a:p>
              <a:endParaRPr kumimoji="1" lang="ja-JP" altLang="en-US" sz="1100" dirty="0">
                <a:solidFill>
                  <a:srgbClr val="008000"/>
                </a:solidFill>
              </a:endParaRPr>
            </a:p>
          </p:txBody>
        </p:sp>
        <p:sp>
          <p:nvSpPr>
            <p:cNvPr id="12" name="テキスト ボックス 11"/>
            <p:cNvSpPr txBox="1"/>
            <p:nvPr/>
          </p:nvSpPr>
          <p:spPr>
            <a:xfrm>
              <a:off x="7156039" y="2906854"/>
              <a:ext cx="1107746" cy="338554"/>
            </a:xfrm>
            <a:prstGeom prst="rect">
              <a:avLst/>
            </a:prstGeom>
            <a:solidFill>
              <a:srgbClr val="009900"/>
            </a:solidFill>
          </p:spPr>
          <p:txBody>
            <a:bodyPr wrap="square" rtlCol="0">
              <a:spAutoFit/>
            </a:bodyPr>
            <a:lstStyle/>
            <a:p>
              <a:pPr algn="ctr"/>
              <a:r>
                <a:rPr kumimoji="1" lang="en-US" altLang="ja-JP" sz="1600" dirty="0" err="1" smtClean="0">
                  <a:solidFill>
                    <a:schemeClr val="bg1"/>
                  </a:solidFill>
                </a:rPr>
                <a:t>f</a:t>
              </a:r>
              <a:r>
                <a:rPr kumimoji="1" lang="en-US" altLang="ja-JP" sz="1600" baseline="-25000" dirty="0" err="1" smtClean="0">
                  <a:solidFill>
                    <a:schemeClr val="bg1"/>
                  </a:solidFill>
                </a:rPr>
                <a:t>THz</a:t>
              </a:r>
              <a:r>
                <a:rPr kumimoji="1" lang="en-US" altLang="ja-JP" sz="1600" dirty="0" smtClean="0">
                  <a:solidFill>
                    <a:schemeClr val="bg1"/>
                  </a:solidFill>
                </a:rPr>
                <a:t>=</a:t>
              </a:r>
              <a:r>
                <a:rPr kumimoji="1" lang="en-US" altLang="ja-JP" sz="1600" dirty="0" err="1" smtClean="0">
                  <a:solidFill>
                    <a:schemeClr val="bg1"/>
                  </a:solidFill>
                </a:rPr>
                <a:t>mf+f</a:t>
              </a:r>
              <a:r>
                <a:rPr kumimoji="1" lang="en-US" altLang="ja-JP" sz="1600" baseline="-25000" dirty="0" err="1" smtClean="0">
                  <a:solidFill>
                    <a:schemeClr val="bg1"/>
                  </a:solidFill>
                </a:rPr>
                <a:t>b</a:t>
              </a:r>
              <a:endParaRPr kumimoji="1" lang="ja-JP" altLang="en-US" sz="1600" dirty="0">
                <a:solidFill>
                  <a:schemeClr val="bg1"/>
                </a:solidFill>
              </a:endParaRPr>
            </a:p>
          </p:txBody>
        </p:sp>
      </p:grpSp>
      <p:sp>
        <p:nvSpPr>
          <p:cNvPr id="7172" name="Rectangle 3"/>
          <p:cNvSpPr>
            <a:spLocks noChangeArrowheads="1"/>
          </p:cNvSpPr>
          <p:nvPr/>
        </p:nvSpPr>
        <p:spPr bwMode="auto">
          <a:xfrm>
            <a:off x="6011863" y="1603648"/>
            <a:ext cx="1979612"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2400" dirty="0">
                <a:solidFill>
                  <a:schemeClr val="bg1"/>
                </a:solidFill>
                <a:latin typeface="Arial" charset="0"/>
              </a:rPr>
              <a:t>Freq. domain</a:t>
            </a:r>
          </a:p>
        </p:txBody>
      </p:sp>
      <p:sp>
        <p:nvSpPr>
          <p:cNvPr id="5" name="円/楕円 4"/>
          <p:cNvSpPr/>
          <p:nvPr/>
        </p:nvSpPr>
        <p:spPr bwMode="auto">
          <a:xfrm>
            <a:off x="2726159" y="5206144"/>
            <a:ext cx="648072" cy="585713"/>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rgbClr val="FF0000"/>
              </a:solidFill>
              <a:effectLst/>
              <a:latin typeface="Arial" charset="0"/>
              <a:ea typeface="ＭＳ ゴシック" charset="-128"/>
              <a:cs typeface="ＭＳ ゴシック" charset="-128"/>
            </a:endParaRPr>
          </a:p>
        </p:txBody>
      </p:sp>
      <p:sp>
        <p:nvSpPr>
          <p:cNvPr id="15" name="円/楕円 14"/>
          <p:cNvSpPr/>
          <p:nvPr/>
        </p:nvSpPr>
        <p:spPr bwMode="auto">
          <a:xfrm>
            <a:off x="3553317" y="5199000"/>
            <a:ext cx="648072" cy="585713"/>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rgbClr val="FF0000"/>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15994414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6"/>
          <p:cNvSpPr>
            <a:spLocks noChangeArrowheads="1"/>
          </p:cNvSpPr>
          <p:nvPr/>
        </p:nvSpPr>
        <p:spPr bwMode="auto">
          <a:xfrm>
            <a:off x="4211960" y="1484784"/>
            <a:ext cx="4789934" cy="8113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p>
            <a:pPr algn="ctr"/>
            <a:r>
              <a:rPr lang="ja-JP" altLang="en-US" sz="2400" b="1" dirty="0" smtClean="0">
                <a:solidFill>
                  <a:schemeClr val="bg1"/>
                </a:solidFill>
                <a:latin typeface="Arial" charset="0"/>
              </a:rPr>
              <a:t>モード同期周波数を</a:t>
            </a:r>
            <a:r>
              <a:rPr lang="en-US" altLang="ja-JP" sz="2400" b="1" dirty="0" smtClean="0">
                <a:solidFill>
                  <a:schemeClr val="bg1"/>
                </a:solidFill>
                <a:latin typeface="Arial" charset="0"/>
              </a:rPr>
              <a:t> </a:t>
            </a:r>
            <a:r>
              <a:rPr lang="en-US" altLang="ja-JP" sz="2400" b="1" dirty="0">
                <a:solidFill>
                  <a:schemeClr val="bg1"/>
                </a:solidFill>
                <a:latin typeface="Symbol" pitchFamily="1" charset="2"/>
                <a:sym typeface="Symbol" pitchFamily="1" charset="2"/>
              </a:rPr>
              <a:t></a:t>
            </a:r>
            <a:r>
              <a:rPr lang="en-US" altLang="ja-JP" sz="2400" b="1" dirty="0" smtClean="0">
                <a:solidFill>
                  <a:schemeClr val="bg1"/>
                </a:solidFill>
                <a:latin typeface="Arial" charset="0"/>
              </a:rPr>
              <a:t>f</a:t>
            </a:r>
            <a:r>
              <a:rPr lang="ja-JP" altLang="en-US" sz="2400" b="1" dirty="0" err="1" smtClean="0">
                <a:solidFill>
                  <a:schemeClr val="bg1"/>
                </a:solidFill>
                <a:latin typeface="Arial" charset="0"/>
              </a:rPr>
              <a:t>だけ</a:t>
            </a:r>
            <a:r>
              <a:rPr lang="ja-JP" altLang="en-US" sz="2400" b="1" dirty="0" smtClean="0">
                <a:solidFill>
                  <a:schemeClr val="bg1"/>
                </a:solidFill>
                <a:latin typeface="Arial" charset="0"/>
              </a:rPr>
              <a:t>変化</a:t>
            </a:r>
            <a:r>
              <a:rPr lang="en-US" altLang="ja-JP" sz="2400" dirty="0">
                <a:solidFill>
                  <a:schemeClr val="bg1"/>
                </a:solidFill>
                <a:latin typeface="Arial" charset="0"/>
              </a:rPr>
              <a:t/>
            </a:r>
            <a:br>
              <a:rPr lang="en-US" altLang="ja-JP" sz="2400" dirty="0">
                <a:solidFill>
                  <a:schemeClr val="bg1"/>
                </a:solidFill>
                <a:latin typeface="Arial" charset="0"/>
              </a:rPr>
            </a:br>
            <a:r>
              <a:rPr lang="en-US" altLang="ja-JP" sz="2400" b="1" dirty="0">
                <a:solidFill>
                  <a:schemeClr val="bg1"/>
                </a:solidFill>
                <a:latin typeface="Arial" charset="0"/>
              </a:rPr>
              <a:t>(</a:t>
            </a:r>
            <a:r>
              <a:rPr lang="en-US" altLang="ja-JP" sz="2400" b="1" dirty="0" smtClean="0">
                <a:solidFill>
                  <a:schemeClr val="bg1"/>
                </a:solidFill>
                <a:latin typeface="Arial" charset="0"/>
              </a:rPr>
              <a:t>f </a:t>
            </a:r>
            <a:r>
              <a:rPr lang="en-US" altLang="ja-JP" sz="2400" b="1" dirty="0">
                <a:solidFill>
                  <a:schemeClr val="bg1"/>
                </a:solidFill>
                <a:latin typeface="Symbol" pitchFamily="1" charset="2"/>
                <a:sym typeface="Symbol" pitchFamily="1" charset="2"/>
              </a:rPr>
              <a:t>®</a:t>
            </a:r>
            <a:r>
              <a:rPr lang="en-US" altLang="ja-JP" sz="2400" b="1" dirty="0">
                <a:solidFill>
                  <a:schemeClr val="bg1"/>
                </a:solidFill>
                <a:latin typeface="Arial" charset="0"/>
              </a:rPr>
              <a:t> </a:t>
            </a:r>
            <a:r>
              <a:rPr lang="en-US" altLang="ja-JP" sz="2400" b="1" dirty="0" smtClean="0">
                <a:solidFill>
                  <a:schemeClr val="bg1"/>
                </a:solidFill>
                <a:latin typeface="Arial" charset="0"/>
              </a:rPr>
              <a:t>f+</a:t>
            </a:r>
            <a:r>
              <a:rPr lang="en-US" altLang="ja-JP" sz="2400" b="1" dirty="0">
                <a:solidFill>
                  <a:schemeClr val="bg1"/>
                </a:solidFill>
                <a:latin typeface="Symbol" pitchFamily="1" charset="2"/>
                <a:sym typeface="Symbol" pitchFamily="1" charset="2"/>
              </a:rPr>
              <a:t></a:t>
            </a:r>
            <a:r>
              <a:rPr lang="en-US" altLang="ja-JP" sz="2400" b="1" dirty="0" smtClean="0">
                <a:solidFill>
                  <a:schemeClr val="bg1"/>
                </a:solidFill>
                <a:latin typeface="Arial" charset="0"/>
              </a:rPr>
              <a:t>f)</a:t>
            </a:r>
            <a:endParaRPr lang="en-US" altLang="ja-JP" sz="2400" b="1" dirty="0">
              <a:solidFill>
                <a:schemeClr val="bg1"/>
              </a:solidFill>
              <a:latin typeface="Arial" charset="0"/>
            </a:endParaRPr>
          </a:p>
        </p:txBody>
      </p:sp>
      <p:sp>
        <p:nvSpPr>
          <p:cNvPr id="8198" name="Rectangle 7"/>
          <p:cNvSpPr>
            <a:spLocks noChangeArrowheads="1"/>
          </p:cNvSpPr>
          <p:nvPr/>
        </p:nvSpPr>
        <p:spPr bwMode="auto">
          <a:xfrm>
            <a:off x="4788024" y="4509120"/>
            <a:ext cx="3722688" cy="8113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p>
            <a:pPr algn="ctr"/>
            <a:r>
              <a:rPr lang="ja-JP" altLang="en-US" sz="2400" b="1" dirty="0" smtClean="0">
                <a:solidFill>
                  <a:schemeClr val="bg1"/>
                </a:solidFill>
                <a:latin typeface="Symbol" pitchFamily="1" charset="2"/>
                <a:sym typeface="Symbol" pitchFamily="1" charset="2"/>
              </a:rPr>
              <a:t>ビート周波数も</a:t>
            </a:r>
            <a:r>
              <a:rPr lang="en-US" altLang="ja-JP" sz="2400" b="1" dirty="0" smtClean="0">
                <a:solidFill>
                  <a:schemeClr val="bg1"/>
                </a:solidFill>
                <a:latin typeface="Symbol" pitchFamily="1" charset="2"/>
                <a:sym typeface="Symbol" pitchFamily="1" charset="2"/>
              </a:rPr>
              <a:t></a:t>
            </a:r>
            <a:r>
              <a:rPr lang="en-US" altLang="ja-JP" sz="2400" b="1" dirty="0" err="1" smtClean="0">
                <a:solidFill>
                  <a:schemeClr val="bg1"/>
                </a:solidFill>
                <a:latin typeface="Arial" charset="0"/>
              </a:rPr>
              <a:t>f</a:t>
            </a:r>
            <a:r>
              <a:rPr lang="en-US" altLang="ja-JP" sz="2400" b="1" baseline="-25000" dirty="0" err="1" smtClean="0">
                <a:solidFill>
                  <a:schemeClr val="bg1"/>
                </a:solidFill>
                <a:latin typeface="Arial" charset="0"/>
              </a:rPr>
              <a:t>b</a:t>
            </a:r>
            <a:r>
              <a:rPr lang="ja-JP" altLang="en-US" sz="2400" b="1" dirty="0" smtClean="0">
                <a:solidFill>
                  <a:schemeClr val="bg1"/>
                </a:solidFill>
                <a:latin typeface="Arial" charset="0"/>
              </a:rPr>
              <a:t>変化</a:t>
            </a:r>
            <a:r>
              <a:rPr lang="en-US" altLang="ja-JP" sz="2400" b="1" dirty="0">
                <a:solidFill>
                  <a:schemeClr val="bg1"/>
                </a:solidFill>
                <a:latin typeface="Arial" charset="0"/>
              </a:rPr>
              <a:t/>
            </a:r>
            <a:br>
              <a:rPr lang="en-US" altLang="ja-JP" sz="2400" b="1" dirty="0">
                <a:solidFill>
                  <a:schemeClr val="bg1"/>
                </a:solidFill>
                <a:latin typeface="Arial" charset="0"/>
              </a:rPr>
            </a:br>
            <a:r>
              <a:rPr lang="en-US" altLang="ja-JP" sz="2400" b="1" dirty="0">
                <a:solidFill>
                  <a:schemeClr val="bg1"/>
                </a:solidFill>
                <a:latin typeface="Arial" charset="0"/>
              </a:rPr>
              <a:t>(</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 </a:t>
            </a:r>
            <a:r>
              <a:rPr lang="en-US" altLang="ja-JP" sz="2400" b="1" dirty="0">
                <a:solidFill>
                  <a:schemeClr val="bg1"/>
                </a:solidFill>
                <a:latin typeface="Symbol" pitchFamily="1" charset="2"/>
                <a:sym typeface="Symbol" pitchFamily="1" charset="2"/>
              </a:rPr>
              <a:t>®</a:t>
            </a:r>
            <a:r>
              <a:rPr lang="en-US" altLang="ja-JP" sz="2400" b="1" dirty="0">
                <a:solidFill>
                  <a:schemeClr val="bg1"/>
                </a:solidFill>
                <a:latin typeface="Arial" charset="0"/>
              </a:rPr>
              <a:t> </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a:t>
            </a:r>
            <a:r>
              <a:rPr lang="en-US" altLang="ja-JP" sz="2400" b="1" dirty="0">
                <a:solidFill>
                  <a:schemeClr val="bg1"/>
                </a:solidFill>
                <a:latin typeface="Symbol" pitchFamily="1" charset="2"/>
                <a:sym typeface="Symbol" pitchFamily="1" charset="2"/>
              </a:rPr>
              <a:t></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a:t>
            </a:r>
          </a:p>
        </p:txBody>
      </p:sp>
      <p:graphicFrame>
        <p:nvGraphicFramePr>
          <p:cNvPr id="8199" name="Object 2"/>
          <p:cNvGraphicFramePr>
            <a:graphicFrameLocks noChangeAspect="1"/>
          </p:cNvGraphicFramePr>
          <p:nvPr>
            <p:extLst>
              <p:ext uri="{D42A27DB-BD31-4B8C-83A1-F6EECF244321}">
                <p14:modId xmlns:p14="http://schemas.microsoft.com/office/powerpoint/2010/main" val="2319783756"/>
              </p:ext>
            </p:extLst>
          </p:nvPr>
        </p:nvGraphicFramePr>
        <p:xfrm>
          <a:off x="5741988" y="2706688"/>
          <a:ext cx="1668462" cy="1404937"/>
        </p:xfrm>
        <a:graphic>
          <a:graphicData uri="http://schemas.openxmlformats.org/presentationml/2006/ole">
            <mc:AlternateContent xmlns:mc="http://schemas.openxmlformats.org/markup-compatibility/2006">
              <mc:Choice xmlns:v="urn:schemas-microsoft-com:vml" Requires="v">
                <p:oleObj spid="_x0000_s6160" name="数式" r:id="rId4" imgW="558720" imgH="469800" progId="Equation.3">
                  <p:embed/>
                </p:oleObj>
              </mc:Choice>
              <mc:Fallback>
                <p:oleObj name="数式" r:id="rId4" imgW="558720" imgH="469800" progId="Equation.3">
                  <p:embed/>
                  <p:pic>
                    <p:nvPicPr>
                      <p:cNvPr id="0" name=""/>
                      <p:cNvPicPr>
                        <a:picLocks noChangeAspect="1" noChangeArrowheads="1"/>
                      </p:cNvPicPr>
                      <p:nvPr/>
                    </p:nvPicPr>
                    <p:blipFill>
                      <a:blip r:embed="rId5"/>
                      <a:srcRect/>
                      <a:stretch>
                        <a:fillRect/>
                      </a:stretch>
                    </p:blipFill>
                    <p:spPr bwMode="auto">
                      <a:xfrm>
                        <a:off x="5741988" y="2706688"/>
                        <a:ext cx="1668462" cy="1404937"/>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201" name="Picture 10" descr="principle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466" y="1052736"/>
            <a:ext cx="3628462" cy="450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a:xfrm>
            <a:off x="0" y="404664"/>
            <a:ext cx="9144000" cy="694928"/>
          </a:xfrm>
          <a:prstGeom prst="rect">
            <a:avLst/>
          </a:prstGeom>
          <a:ln>
            <a:noFill/>
            <a:miter lim="800000"/>
            <a:headEnd/>
            <a:tailEnd/>
          </a:ln>
        </p:spPr>
        <p:txBody>
          <a:bodyPr>
            <a:noAutofit/>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ja-JP" altLang="en-US" sz="4000" kern="0" dirty="0" smtClean="0">
                <a:solidFill>
                  <a:schemeClr val="tx1"/>
                </a:solidFill>
                <a:latin typeface="Arial" charset="0"/>
                <a:ea typeface="ＭＳ ゴシック" pitchFamily="1" charset="-128"/>
              </a:rPr>
              <a:t>次数</a:t>
            </a:r>
            <a:r>
              <a:rPr lang="en-US" altLang="ja-JP" sz="4000" kern="0" dirty="0" smtClean="0">
                <a:solidFill>
                  <a:schemeClr val="tx1"/>
                </a:solidFill>
                <a:latin typeface="Arial" charset="0"/>
                <a:ea typeface="ＭＳ ゴシック" pitchFamily="1" charset="-128"/>
              </a:rPr>
              <a:t>m</a:t>
            </a:r>
            <a:r>
              <a:rPr lang="ja-JP" altLang="en-US" sz="4000" kern="0" dirty="0" smtClean="0">
                <a:solidFill>
                  <a:schemeClr val="tx1"/>
                </a:solidFill>
                <a:latin typeface="Arial" charset="0"/>
                <a:ea typeface="ＭＳ ゴシック" pitchFamily="1" charset="-128"/>
              </a:rPr>
              <a:t>と符号の決定方法</a:t>
            </a:r>
            <a:endParaRPr lang="en-US" altLang="ja-JP" sz="4000" kern="0" dirty="0" smtClean="0">
              <a:solidFill>
                <a:schemeClr val="tx1"/>
              </a:solidFill>
              <a:latin typeface="Arial" charset="0"/>
              <a:ea typeface="ＭＳ ゴシック" pitchFamily="1" charset="-128"/>
            </a:endParaRPr>
          </a:p>
        </p:txBody>
      </p:sp>
      <p:sp>
        <p:nvSpPr>
          <p:cNvPr id="18" name="左カーブ矢印 17"/>
          <p:cNvSpPr/>
          <p:nvPr/>
        </p:nvSpPr>
        <p:spPr>
          <a:xfrm>
            <a:off x="3921125" y="2420888"/>
            <a:ext cx="650875" cy="2079625"/>
          </a:xfrm>
          <a:prstGeom prst="curvedLeftArrow">
            <a:avLst>
              <a:gd name="adj1" fmla="val 63984"/>
              <a:gd name="adj2" fmla="val 136709"/>
              <a:gd name="adj3" fmla="val 45645"/>
            </a:avLst>
          </a:prstGeom>
          <a:solidFill>
            <a:schemeClr val="bg1">
              <a:lumMod val="85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schemeClr val="tx1"/>
              </a:solidFill>
            </a:endParaRPr>
          </a:p>
        </p:txBody>
      </p:sp>
      <p:sp>
        <p:nvSpPr>
          <p:cNvPr id="13" name="AutoShape 2"/>
          <p:cNvSpPr>
            <a:spLocks noChangeArrowheads="1"/>
          </p:cNvSpPr>
          <p:nvPr/>
        </p:nvSpPr>
        <p:spPr bwMode="auto">
          <a:xfrm>
            <a:off x="1115615" y="5631327"/>
            <a:ext cx="6840761" cy="1154266"/>
          </a:xfrm>
          <a:prstGeom prst="roundRect">
            <a:avLst>
              <a:gd name="adj" fmla="val 16667"/>
            </a:avLst>
          </a:prstGeom>
          <a:solidFill>
            <a:srgbClr val="00FFFF">
              <a:alpha val="50195"/>
            </a:srgbClr>
          </a:solidFill>
          <a:ln w="9525">
            <a:solidFill>
              <a:schemeClr val="tx1"/>
            </a:solidFill>
            <a:round/>
            <a:headEnd/>
            <a:tailEnd/>
          </a:ln>
        </p:spPr>
        <p:txBody>
          <a:bodyPr wrap="none" anchor="ctr"/>
          <a:lstStyle/>
          <a:p>
            <a:endParaRPr lang="ja-JP" altLang="en-US"/>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487727461"/>
              </p:ext>
            </p:extLst>
          </p:nvPr>
        </p:nvGraphicFramePr>
        <p:xfrm>
          <a:off x="1219200" y="5632450"/>
          <a:ext cx="6705600" cy="1225550"/>
        </p:xfrm>
        <a:graphic>
          <a:graphicData uri="http://schemas.openxmlformats.org/presentationml/2006/ole">
            <mc:AlternateContent xmlns:mc="http://schemas.openxmlformats.org/markup-compatibility/2006">
              <mc:Choice xmlns:v="urn:schemas-microsoft-com:vml" Requires="v">
                <p:oleObj spid="_x0000_s6161" name="数式" r:id="rId7" imgW="2489040" imgH="482400" progId="Equation.3">
                  <p:embed/>
                </p:oleObj>
              </mc:Choice>
              <mc:Fallback>
                <p:oleObj name="数式" r:id="rId7" imgW="2489040" imgH="482400" progId="Equation.3">
                  <p:embed/>
                  <p:pic>
                    <p:nvPicPr>
                      <p:cNvPr id="0" name=""/>
                      <p:cNvPicPr>
                        <a:picLocks noChangeAspect="1" noChangeArrowheads="1"/>
                      </p:cNvPicPr>
                      <p:nvPr/>
                    </p:nvPicPr>
                    <p:blipFill>
                      <a:blip r:embed="rId8"/>
                      <a:srcRect/>
                      <a:stretch>
                        <a:fillRect/>
                      </a:stretch>
                    </p:blipFill>
                    <p:spPr bwMode="auto">
                      <a:xfrm>
                        <a:off x="1219200" y="5632450"/>
                        <a:ext cx="67056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1052702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6512" y="548680"/>
            <a:ext cx="3454152" cy="659160"/>
          </a:xfrm>
          <a:ln>
            <a:noFill/>
            <a:miter lim="800000"/>
            <a:headEnd/>
            <a:tailEnd/>
          </a:ln>
        </p:spPr>
        <p:txBody>
          <a:bodyPr>
            <a:normAutofit fontScale="90000"/>
          </a:bodyPr>
          <a:lstStyle/>
          <a:p>
            <a:pPr eaLnBrk="1" hangingPunct="1"/>
            <a:r>
              <a:rPr lang="ja-JP" altLang="en-US" sz="4800" dirty="0" smtClean="0">
                <a:solidFill>
                  <a:srgbClr val="172185"/>
                </a:solidFill>
                <a:latin typeface="Arial" charset="0"/>
                <a:ea typeface="ＭＳ ゴシック" pitchFamily="1" charset="-128"/>
              </a:rPr>
              <a:t>研究経過</a:t>
            </a:r>
            <a:endParaRPr lang="en-US" altLang="ja-JP" sz="4800" dirty="0" smtClean="0">
              <a:solidFill>
                <a:srgbClr val="172185"/>
              </a:solidFill>
              <a:latin typeface="Arial" charset="0"/>
              <a:ea typeface="ＭＳ ゴシック" pitchFamily="1" charset="-128"/>
            </a:endParaRPr>
          </a:p>
        </p:txBody>
      </p:sp>
      <p:pic>
        <p:nvPicPr>
          <p:cNvPr id="5" name="17034 (3).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471594" y="2625130"/>
            <a:ext cx="4512501" cy="3384376"/>
          </a:xfrm>
          <a:prstGeom prst="rect">
            <a:avLst/>
          </a:prstGeom>
        </p:spPr>
      </p:pic>
      <p:sp>
        <p:nvSpPr>
          <p:cNvPr id="6" name="Rectangle 3"/>
          <p:cNvSpPr>
            <a:spLocks noChangeArrowheads="1"/>
          </p:cNvSpPr>
          <p:nvPr/>
        </p:nvSpPr>
        <p:spPr bwMode="auto">
          <a:xfrm>
            <a:off x="4779235" y="1556792"/>
            <a:ext cx="3897221" cy="83099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ja-JP" sz="2400" dirty="0" smtClean="0">
                <a:solidFill>
                  <a:schemeClr val="bg1"/>
                </a:solidFill>
              </a:rPr>
              <a:t>UTC-PD</a:t>
            </a:r>
            <a:r>
              <a:rPr lang="ja-JP" altLang="en-US" sz="2400" dirty="0" smtClean="0">
                <a:solidFill>
                  <a:schemeClr val="bg1"/>
                </a:solidFill>
              </a:rPr>
              <a:t>との</a:t>
            </a:r>
            <a:r>
              <a:rPr lang="ja-JP" altLang="en-US" sz="2400" b="1" dirty="0" smtClean="0">
                <a:solidFill>
                  <a:schemeClr val="bg1"/>
                </a:solidFill>
                <a:latin typeface="Arial" charset="0"/>
              </a:rPr>
              <a:t>ビート信号の</a:t>
            </a:r>
            <a:endParaRPr lang="en-US" altLang="ja-JP" sz="2400" b="1" dirty="0" smtClean="0">
              <a:solidFill>
                <a:schemeClr val="bg1"/>
              </a:solidFill>
              <a:latin typeface="Arial" charset="0"/>
            </a:endParaRPr>
          </a:p>
          <a:p>
            <a:pPr algn="ctr"/>
            <a:r>
              <a:rPr lang="ja-JP" altLang="en-US" sz="2400" b="1" dirty="0" smtClean="0">
                <a:solidFill>
                  <a:schemeClr val="bg1"/>
                </a:solidFill>
                <a:latin typeface="Arial" charset="0"/>
              </a:rPr>
              <a:t>リアルタイムモニタリング</a:t>
            </a:r>
            <a:endParaRPr lang="en-US" altLang="ja-JP" sz="2400" b="1" dirty="0">
              <a:solidFill>
                <a:schemeClr val="bg1"/>
              </a:solidFill>
              <a:latin typeface="Arial" charset="0"/>
            </a:endParaRPr>
          </a:p>
        </p:txBody>
      </p:sp>
      <p:sp>
        <p:nvSpPr>
          <p:cNvPr id="7" name="Text Box 9"/>
          <p:cNvSpPr txBox="1">
            <a:spLocks noChangeArrowheads="1"/>
          </p:cNvSpPr>
          <p:nvPr/>
        </p:nvSpPr>
        <p:spPr bwMode="auto">
          <a:xfrm>
            <a:off x="5317385" y="564759"/>
            <a:ext cx="38529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algn="l" eaLnBrk="1" hangingPunct="1"/>
            <a:r>
              <a:rPr lang="en-US" altLang="ja-JP" sz="1800" i="1" dirty="0">
                <a:solidFill>
                  <a:srgbClr val="800080"/>
                </a:solidFill>
                <a:latin typeface="Arial" charset="0"/>
              </a:rPr>
              <a:t>Ref) </a:t>
            </a:r>
            <a:r>
              <a:rPr lang="en-US" altLang="ja-JP" sz="1800" i="1" dirty="0" smtClean="0">
                <a:solidFill>
                  <a:srgbClr val="800080"/>
                </a:solidFill>
                <a:latin typeface="Arial" charset="0"/>
              </a:rPr>
              <a:t>T. </a:t>
            </a:r>
            <a:r>
              <a:rPr lang="en-US" altLang="ja-JP" sz="1800" i="1" dirty="0" err="1" smtClean="0">
                <a:solidFill>
                  <a:srgbClr val="800080"/>
                </a:solidFill>
                <a:latin typeface="Arial" charset="0"/>
              </a:rPr>
              <a:t>Yasui</a:t>
            </a:r>
            <a:r>
              <a:rPr lang="en-US" altLang="ja-JP" sz="1800" i="1" dirty="0" smtClean="0">
                <a:solidFill>
                  <a:srgbClr val="800080"/>
                </a:solidFill>
                <a:latin typeface="Arial" charset="0"/>
              </a:rPr>
              <a:t> et </a:t>
            </a:r>
            <a:r>
              <a:rPr lang="en-US" altLang="ja-JP" sz="1800" i="1" dirty="0">
                <a:solidFill>
                  <a:srgbClr val="800080"/>
                </a:solidFill>
                <a:latin typeface="Arial" charset="0"/>
              </a:rPr>
              <a:t>al. </a:t>
            </a:r>
            <a:r>
              <a:rPr lang="en-US" altLang="ja-JP" sz="1800" i="1" dirty="0" smtClean="0">
                <a:solidFill>
                  <a:srgbClr val="800080"/>
                </a:solidFill>
                <a:latin typeface="Arial" charset="0"/>
              </a:rPr>
              <a:t>Opt</a:t>
            </a:r>
            <a:r>
              <a:rPr lang="en-US" altLang="ja-JP" sz="1800" i="1" dirty="0">
                <a:solidFill>
                  <a:srgbClr val="800080"/>
                </a:solidFill>
                <a:latin typeface="Arial" charset="0"/>
              </a:rPr>
              <a:t>. Express </a:t>
            </a:r>
            <a:r>
              <a:rPr lang="en-US" altLang="ja-JP" sz="1800" b="1" i="1" dirty="0">
                <a:solidFill>
                  <a:srgbClr val="800080"/>
                </a:solidFill>
                <a:latin typeface="Arial" charset="0"/>
              </a:rPr>
              <a:t>17</a:t>
            </a:r>
            <a:r>
              <a:rPr lang="en-US" altLang="ja-JP" sz="1800" i="1" dirty="0">
                <a:solidFill>
                  <a:srgbClr val="800080"/>
                </a:solidFill>
                <a:latin typeface="Arial" charset="0"/>
              </a:rPr>
              <a:t>, 17034-17043 (2009).</a:t>
            </a:r>
          </a:p>
        </p:txBody>
      </p:sp>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2564902"/>
            <a:ext cx="4283968" cy="3569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3"/>
          <p:cNvSpPr>
            <a:spLocks noChangeArrowheads="1"/>
          </p:cNvSpPr>
          <p:nvPr/>
        </p:nvSpPr>
        <p:spPr bwMode="auto">
          <a:xfrm>
            <a:off x="755576" y="1692097"/>
            <a:ext cx="3182282" cy="584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ja-JP" altLang="en-US" sz="3200" b="1" dirty="0" smtClean="0">
                <a:solidFill>
                  <a:schemeClr val="bg1"/>
                </a:solidFill>
                <a:latin typeface="Arial" charset="0"/>
              </a:rPr>
              <a:t>絶対周波数計測</a:t>
            </a:r>
            <a:r>
              <a:rPr lang="en-US" altLang="ja-JP" sz="3200" b="1" dirty="0" smtClean="0">
                <a:solidFill>
                  <a:schemeClr val="bg1"/>
                </a:solidFill>
                <a:latin typeface="Arial" charset="0"/>
              </a:rPr>
              <a:t> </a:t>
            </a:r>
            <a:endParaRPr lang="en-US" altLang="ja-JP" sz="3200" b="1" dirty="0">
              <a:solidFill>
                <a:schemeClr val="bg1"/>
              </a:solidFill>
              <a:latin typeface="Arial" charset="0"/>
            </a:endParaRPr>
          </a:p>
        </p:txBody>
      </p:sp>
    </p:spTree>
    <p:extLst>
      <p:ext uri="{BB962C8B-B14F-4D97-AF65-F5344CB8AC3E}">
        <p14:creationId xmlns:p14="http://schemas.microsoft.com/office/powerpoint/2010/main" val="9501126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6"/>
          <p:cNvSpPr>
            <a:spLocks noChangeArrowheads="1"/>
          </p:cNvSpPr>
          <p:nvPr/>
        </p:nvSpPr>
        <p:spPr bwMode="auto">
          <a:xfrm>
            <a:off x="4211960" y="1556792"/>
            <a:ext cx="4789934" cy="8113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p>
            <a:pPr algn="ctr"/>
            <a:r>
              <a:rPr lang="ja-JP" altLang="en-US" sz="2400" b="1" dirty="0" smtClean="0">
                <a:solidFill>
                  <a:schemeClr val="bg1"/>
                </a:solidFill>
                <a:latin typeface="Arial" charset="0"/>
              </a:rPr>
              <a:t>モード同期周波数を</a:t>
            </a:r>
            <a:r>
              <a:rPr lang="en-US" altLang="ja-JP" sz="2400" b="1" dirty="0" smtClean="0">
                <a:solidFill>
                  <a:schemeClr val="bg1"/>
                </a:solidFill>
                <a:latin typeface="Arial" charset="0"/>
              </a:rPr>
              <a:t> </a:t>
            </a:r>
            <a:r>
              <a:rPr lang="en-US" altLang="ja-JP" sz="2400" b="1" dirty="0">
                <a:solidFill>
                  <a:schemeClr val="bg1"/>
                </a:solidFill>
                <a:latin typeface="Symbol" pitchFamily="1" charset="2"/>
                <a:sym typeface="Symbol" pitchFamily="1" charset="2"/>
              </a:rPr>
              <a:t></a:t>
            </a:r>
            <a:r>
              <a:rPr lang="en-US" altLang="ja-JP" sz="2400" b="1" dirty="0" smtClean="0">
                <a:solidFill>
                  <a:schemeClr val="bg1"/>
                </a:solidFill>
                <a:latin typeface="Arial" charset="0"/>
              </a:rPr>
              <a:t>f</a:t>
            </a:r>
            <a:r>
              <a:rPr lang="ja-JP" altLang="en-US" sz="2400" b="1" dirty="0" err="1" smtClean="0">
                <a:solidFill>
                  <a:schemeClr val="bg1"/>
                </a:solidFill>
                <a:latin typeface="Arial" charset="0"/>
              </a:rPr>
              <a:t>だけ</a:t>
            </a:r>
            <a:r>
              <a:rPr lang="ja-JP" altLang="en-US" sz="2400" b="1" dirty="0" smtClean="0">
                <a:solidFill>
                  <a:schemeClr val="bg1"/>
                </a:solidFill>
                <a:latin typeface="Arial" charset="0"/>
              </a:rPr>
              <a:t>変化</a:t>
            </a:r>
            <a:r>
              <a:rPr lang="en-US" altLang="ja-JP" sz="2400" dirty="0">
                <a:solidFill>
                  <a:schemeClr val="bg1"/>
                </a:solidFill>
                <a:latin typeface="Arial" charset="0"/>
              </a:rPr>
              <a:t/>
            </a:r>
            <a:br>
              <a:rPr lang="en-US" altLang="ja-JP" sz="2400" dirty="0">
                <a:solidFill>
                  <a:schemeClr val="bg1"/>
                </a:solidFill>
                <a:latin typeface="Arial" charset="0"/>
              </a:rPr>
            </a:br>
            <a:r>
              <a:rPr lang="en-US" altLang="ja-JP" sz="2400" b="1" dirty="0">
                <a:solidFill>
                  <a:schemeClr val="bg1"/>
                </a:solidFill>
                <a:latin typeface="Arial" charset="0"/>
              </a:rPr>
              <a:t>(</a:t>
            </a:r>
            <a:r>
              <a:rPr lang="en-US" altLang="ja-JP" sz="2400" b="1" dirty="0" smtClean="0">
                <a:solidFill>
                  <a:schemeClr val="bg1"/>
                </a:solidFill>
                <a:latin typeface="Arial" charset="0"/>
              </a:rPr>
              <a:t>f </a:t>
            </a:r>
            <a:r>
              <a:rPr lang="en-US" altLang="ja-JP" sz="2400" b="1" dirty="0">
                <a:solidFill>
                  <a:schemeClr val="bg1"/>
                </a:solidFill>
                <a:latin typeface="Symbol" pitchFamily="1" charset="2"/>
                <a:sym typeface="Symbol" pitchFamily="1" charset="2"/>
              </a:rPr>
              <a:t>®</a:t>
            </a:r>
            <a:r>
              <a:rPr lang="en-US" altLang="ja-JP" sz="2400" b="1" dirty="0">
                <a:solidFill>
                  <a:schemeClr val="bg1"/>
                </a:solidFill>
                <a:latin typeface="Arial" charset="0"/>
              </a:rPr>
              <a:t> </a:t>
            </a:r>
            <a:r>
              <a:rPr lang="en-US" altLang="ja-JP" sz="2400" b="1" dirty="0" smtClean="0">
                <a:solidFill>
                  <a:schemeClr val="bg1"/>
                </a:solidFill>
                <a:latin typeface="Arial" charset="0"/>
              </a:rPr>
              <a:t>f+</a:t>
            </a:r>
            <a:r>
              <a:rPr lang="en-US" altLang="ja-JP" sz="2400" b="1" dirty="0">
                <a:solidFill>
                  <a:schemeClr val="bg1"/>
                </a:solidFill>
                <a:latin typeface="Symbol" pitchFamily="1" charset="2"/>
                <a:sym typeface="Symbol" pitchFamily="1" charset="2"/>
              </a:rPr>
              <a:t></a:t>
            </a:r>
            <a:r>
              <a:rPr lang="en-US" altLang="ja-JP" sz="2400" b="1" dirty="0" smtClean="0">
                <a:solidFill>
                  <a:schemeClr val="bg1"/>
                </a:solidFill>
                <a:latin typeface="Arial" charset="0"/>
              </a:rPr>
              <a:t>f)</a:t>
            </a:r>
            <a:endParaRPr lang="en-US" altLang="ja-JP" sz="2400" b="1" dirty="0">
              <a:solidFill>
                <a:schemeClr val="bg1"/>
              </a:solidFill>
              <a:latin typeface="Arial" charset="0"/>
            </a:endParaRPr>
          </a:p>
        </p:txBody>
      </p:sp>
      <p:sp>
        <p:nvSpPr>
          <p:cNvPr id="8198" name="Rectangle 7"/>
          <p:cNvSpPr>
            <a:spLocks noChangeArrowheads="1"/>
          </p:cNvSpPr>
          <p:nvPr/>
        </p:nvSpPr>
        <p:spPr bwMode="auto">
          <a:xfrm>
            <a:off x="4716016" y="4437112"/>
            <a:ext cx="3722688" cy="8113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p>
            <a:pPr algn="ctr"/>
            <a:r>
              <a:rPr lang="ja-JP" altLang="en-US" sz="2400" b="1" dirty="0" smtClean="0">
                <a:solidFill>
                  <a:schemeClr val="bg1"/>
                </a:solidFill>
                <a:latin typeface="Symbol" pitchFamily="1" charset="2"/>
                <a:sym typeface="Symbol" pitchFamily="1" charset="2"/>
              </a:rPr>
              <a:t>ビート周波数も</a:t>
            </a:r>
            <a:r>
              <a:rPr lang="en-US" altLang="ja-JP" sz="2400" b="1" dirty="0" smtClean="0">
                <a:solidFill>
                  <a:schemeClr val="bg1"/>
                </a:solidFill>
                <a:latin typeface="Symbol" pitchFamily="1" charset="2"/>
                <a:sym typeface="Symbol" pitchFamily="1" charset="2"/>
              </a:rPr>
              <a:t></a:t>
            </a:r>
            <a:r>
              <a:rPr lang="en-US" altLang="ja-JP" sz="2400" b="1" dirty="0" err="1" smtClean="0">
                <a:solidFill>
                  <a:schemeClr val="bg1"/>
                </a:solidFill>
                <a:latin typeface="Arial" charset="0"/>
              </a:rPr>
              <a:t>f</a:t>
            </a:r>
            <a:r>
              <a:rPr lang="en-US" altLang="ja-JP" sz="2400" b="1" baseline="-25000" dirty="0" err="1" smtClean="0">
                <a:solidFill>
                  <a:schemeClr val="bg1"/>
                </a:solidFill>
                <a:latin typeface="Arial" charset="0"/>
              </a:rPr>
              <a:t>b</a:t>
            </a:r>
            <a:r>
              <a:rPr lang="ja-JP" altLang="en-US" sz="2400" b="1" dirty="0" smtClean="0">
                <a:solidFill>
                  <a:schemeClr val="bg1"/>
                </a:solidFill>
                <a:latin typeface="Arial" charset="0"/>
              </a:rPr>
              <a:t>変化</a:t>
            </a:r>
            <a:r>
              <a:rPr lang="en-US" altLang="ja-JP" sz="2400" b="1" dirty="0">
                <a:solidFill>
                  <a:schemeClr val="bg1"/>
                </a:solidFill>
                <a:latin typeface="Arial" charset="0"/>
              </a:rPr>
              <a:t/>
            </a:r>
            <a:br>
              <a:rPr lang="en-US" altLang="ja-JP" sz="2400" b="1" dirty="0">
                <a:solidFill>
                  <a:schemeClr val="bg1"/>
                </a:solidFill>
                <a:latin typeface="Arial" charset="0"/>
              </a:rPr>
            </a:br>
            <a:r>
              <a:rPr lang="en-US" altLang="ja-JP" sz="2400" b="1" dirty="0">
                <a:solidFill>
                  <a:schemeClr val="bg1"/>
                </a:solidFill>
                <a:latin typeface="Arial" charset="0"/>
              </a:rPr>
              <a:t>(</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 </a:t>
            </a:r>
            <a:r>
              <a:rPr lang="en-US" altLang="ja-JP" sz="2400" b="1" dirty="0">
                <a:solidFill>
                  <a:schemeClr val="bg1"/>
                </a:solidFill>
                <a:latin typeface="Symbol" pitchFamily="1" charset="2"/>
                <a:sym typeface="Symbol" pitchFamily="1" charset="2"/>
              </a:rPr>
              <a:t>®</a:t>
            </a:r>
            <a:r>
              <a:rPr lang="en-US" altLang="ja-JP" sz="2400" b="1" dirty="0">
                <a:solidFill>
                  <a:schemeClr val="bg1"/>
                </a:solidFill>
                <a:latin typeface="Arial" charset="0"/>
              </a:rPr>
              <a:t> </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a:t>
            </a:r>
            <a:r>
              <a:rPr lang="en-US" altLang="ja-JP" sz="2400" b="1" dirty="0">
                <a:solidFill>
                  <a:schemeClr val="bg1"/>
                </a:solidFill>
                <a:latin typeface="Symbol" pitchFamily="1" charset="2"/>
                <a:sym typeface="Symbol" pitchFamily="1" charset="2"/>
              </a:rPr>
              <a:t></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a:t>
            </a:r>
          </a:p>
        </p:txBody>
      </p:sp>
      <p:graphicFrame>
        <p:nvGraphicFramePr>
          <p:cNvPr id="8199" name="Object 2"/>
          <p:cNvGraphicFramePr>
            <a:graphicFrameLocks noChangeAspect="1"/>
          </p:cNvGraphicFramePr>
          <p:nvPr>
            <p:extLst>
              <p:ext uri="{D42A27DB-BD31-4B8C-83A1-F6EECF244321}">
                <p14:modId xmlns:p14="http://schemas.microsoft.com/office/powerpoint/2010/main" val="980460168"/>
              </p:ext>
            </p:extLst>
          </p:nvPr>
        </p:nvGraphicFramePr>
        <p:xfrm>
          <a:off x="5351810" y="2706688"/>
          <a:ext cx="1668462" cy="1404937"/>
        </p:xfrm>
        <a:graphic>
          <a:graphicData uri="http://schemas.openxmlformats.org/presentationml/2006/ole">
            <mc:AlternateContent xmlns:mc="http://schemas.openxmlformats.org/markup-compatibility/2006">
              <mc:Choice xmlns:v="urn:schemas-microsoft-com:vml" Requires="v">
                <p:oleObj spid="_x0000_s7177" name="数式" r:id="rId4" imgW="558720" imgH="469800" progId="Equation.3">
                  <p:embed/>
                </p:oleObj>
              </mc:Choice>
              <mc:Fallback>
                <p:oleObj name="数式" r:id="rId4" imgW="558720" imgH="469800" progId="Equation.3">
                  <p:embed/>
                  <p:pic>
                    <p:nvPicPr>
                      <p:cNvPr id="0" name=""/>
                      <p:cNvPicPr>
                        <a:picLocks noChangeAspect="1" noChangeArrowheads="1"/>
                      </p:cNvPicPr>
                      <p:nvPr/>
                    </p:nvPicPr>
                    <p:blipFill>
                      <a:blip r:embed="rId5"/>
                      <a:srcRect/>
                      <a:stretch>
                        <a:fillRect/>
                      </a:stretch>
                    </p:blipFill>
                    <p:spPr bwMode="auto">
                      <a:xfrm>
                        <a:off x="5351810" y="2706688"/>
                        <a:ext cx="1668462" cy="1404937"/>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201" name="Picture 10" descr="principle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1052736"/>
            <a:ext cx="3730781" cy="463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a:xfrm>
            <a:off x="0" y="404664"/>
            <a:ext cx="9144000" cy="694928"/>
          </a:xfrm>
          <a:prstGeom prst="rect">
            <a:avLst/>
          </a:prstGeom>
          <a:ln>
            <a:noFill/>
            <a:miter lim="800000"/>
            <a:headEnd/>
            <a:tailEnd/>
          </a:ln>
        </p:spPr>
        <p:txBody>
          <a:bodyPr>
            <a:noAutofit/>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sz="4000" kern="0" dirty="0" smtClean="0">
                <a:solidFill>
                  <a:schemeClr val="tx1"/>
                </a:solidFill>
                <a:latin typeface="Arial" charset="0"/>
                <a:ea typeface="ＭＳ ゴシック" pitchFamily="1" charset="-128"/>
              </a:rPr>
              <a:t>THz</a:t>
            </a:r>
            <a:r>
              <a:rPr lang="ja-JP" altLang="en-US" sz="4000" kern="0" dirty="0" smtClean="0">
                <a:solidFill>
                  <a:schemeClr val="tx1"/>
                </a:solidFill>
                <a:latin typeface="Arial" charset="0"/>
                <a:ea typeface="ＭＳ ゴシック" pitchFamily="1" charset="-128"/>
              </a:rPr>
              <a:t>コムスペアナの問題点</a:t>
            </a:r>
            <a:endParaRPr lang="en-US" altLang="ja-JP" sz="4000" kern="0" dirty="0" smtClean="0">
              <a:solidFill>
                <a:schemeClr val="tx1"/>
              </a:solidFill>
              <a:latin typeface="Arial" charset="0"/>
              <a:ea typeface="ＭＳ ゴシック" pitchFamily="1" charset="-128"/>
            </a:endParaRPr>
          </a:p>
        </p:txBody>
      </p:sp>
      <p:sp>
        <p:nvSpPr>
          <p:cNvPr id="18" name="左カーブ矢印 17"/>
          <p:cNvSpPr/>
          <p:nvPr/>
        </p:nvSpPr>
        <p:spPr>
          <a:xfrm>
            <a:off x="3921125" y="2573511"/>
            <a:ext cx="650875" cy="2079625"/>
          </a:xfrm>
          <a:prstGeom prst="curvedLeftArrow">
            <a:avLst>
              <a:gd name="adj1" fmla="val 63984"/>
              <a:gd name="adj2" fmla="val 136709"/>
              <a:gd name="adj3" fmla="val 45645"/>
            </a:avLst>
          </a:prstGeom>
          <a:solidFill>
            <a:schemeClr val="bg1">
              <a:lumMod val="85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schemeClr val="tx1"/>
              </a:solidFill>
            </a:endParaRPr>
          </a:p>
        </p:txBody>
      </p:sp>
      <p:sp>
        <p:nvSpPr>
          <p:cNvPr id="9" name="Rectangle 15"/>
          <p:cNvSpPr>
            <a:spLocks noChangeArrowheads="1"/>
          </p:cNvSpPr>
          <p:nvPr/>
        </p:nvSpPr>
        <p:spPr bwMode="auto">
          <a:xfrm>
            <a:off x="323528" y="5736158"/>
            <a:ext cx="8388424" cy="1077218"/>
          </a:xfrm>
          <a:prstGeom prst="rect">
            <a:avLst/>
          </a:prstGeom>
          <a:solidFill>
            <a:srgbClr val="FFFF29"/>
          </a:solidFill>
          <a:ln>
            <a:noFill/>
          </a:ln>
          <a:extLst/>
        </p:spPr>
        <p:txBody>
          <a:bodyPr wrap="square">
            <a:spAutoFit/>
          </a:bodyPr>
          <a:lstStyle/>
          <a:p>
            <a:pPr algn="ctr"/>
            <a:r>
              <a:rPr lang="ja-JP" altLang="en-US" sz="3200" b="1" dirty="0" smtClean="0">
                <a:solidFill>
                  <a:srgbClr val="FF0000"/>
                </a:solidFill>
                <a:latin typeface="Arial" charset="0"/>
              </a:rPr>
              <a:t>リアルタイムで絶対周波数を決定できない</a:t>
            </a:r>
            <a:r>
              <a:rPr lang="en-US" altLang="ja-JP" sz="3200" b="1" dirty="0" smtClean="0">
                <a:solidFill>
                  <a:srgbClr val="FF0000"/>
                </a:solidFill>
                <a:latin typeface="Arial" charset="0"/>
              </a:rPr>
              <a:t>!</a:t>
            </a:r>
          </a:p>
          <a:p>
            <a:pPr algn="ctr"/>
            <a:r>
              <a:rPr lang="en-US" altLang="ja-JP" sz="3200" b="1" dirty="0" smtClean="0">
                <a:solidFill>
                  <a:srgbClr val="FF0000"/>
                </a:solidFill>
                <a:latin typeface="Arial" charset="0"/>
              </a:rPr>
              <a:t>(</a:t>
            </a:r>
            <a:r>
              <a:rPr lang="ja-JP" altLang="en-US" sz="3200" b="1" dirty="0" smtClean="0">
                <a:solidFill>
                  <a:srgbClr val="FF0000"/>
                </a:solidFill>
                <a:latin typeface="Arial" charset="0"/>
              </a:rPr>
              <a:t>時々刻々と変化する</a:t>
            </a:r>
            <a:r>
              <a:rPr lang="en-US" altLang="ja-JP" sz="3200" b="1" dirty="0" smtClean="0">
                <a:solidFill>
                  <a:srgbClr val="FF0000"/>
                </a:solidFill>
                <a:latin typeface="Arial" charset="0"/>
              </a:rPr>
              <a:t>CW-THz</a:t>
            </a:r>
            <a:r>
              <a:rPr lang="ja-JP" altLang="en-US" sz="3200" b="1" dirty="0" smtClean="0">
                <a:solidFill>
                  <a:srgbClr val="FF0000"/>
                </a:solidFill>
                <a:latin typeface="Arial" charset="0"/>
              </a:rPr>
              <a:t>波は測定困難</a:t>
            </a:r>
            <a:r>
              <a:rPr lang="en-US" altLang="ja-JP" sz="3200" b="1" dirty="0" smtClean="0">
                <a:solidFill>
                  <a:srgbClr val="FF0000"/>
                </a:solidFill>
                <a:latin typeface="Arial" charset="0"/>
              </a:rPr>
              <a:t>)</a:t>
            </a:r>
            <a:endParaRPr lang="en-US" altLang="ja-JP" sz="3200" b="1" dirty="0">
              <a:solidFill>
                <a:srgbClr val="FF0000"/>
              </a:solidFill>
              <a:latin typeface="Arial" charset="0"/>
            </a:endParaRPr>
          </a:p>
        </p:txBody>
      </p:sp>
      <p:sp>
        <p:nvSpPr>
          <p:cNvPr id="11" name="Rectangle 15"/>
          <p:cNvSpPr>
            <a:spLocks noChangeArrowheads="1"/>
          </p:cNvSpPr>
          <p:nvPr/>
        </p:nvSpPr>
        <p:spPr bwMode="auto">
          <a:xfrm>
            <a:off x="7092280" y="2978949"/>
            <a:ext cx="1927207" cy="954107"/>
          </a:xfrm>
          <a:prstGeom prst="rect">
            <a:avLst/>
          </a:prstGeom>
          <a:solidFill>
            <a:srgbClr val="FFFF29"/>
          </a:solidFill>
          <a:ln>
            <a:solidFill>
              <a:srgbClr val="FFFF29"/>
            </a:solidFill>
          </a:ln>
          <a:extLst/>
        </p:spPr>
        <p:txBody>
          <a:bodyPr wrap="square">
            <a:spAutoFit/>
          </a:bodyPr>
          <a:lstStyle/>
          <a:p>
            <a:pPr algn="ctr"/>
            <a:r>
              <a:rPr lang="en-US" altLang="ja-JP" sz="2800" b="1" dirty="0" smtClean="0">
                <a:solidFill>
                  <a:srgbClr val="FF0000"/>
                </a:solidFill>
                <a:latin typeface="Arial" charset="0"/>
              </a:rPr>
              <a:t>2</a:t>
            </a:r>
            <a:r>
              <a:rPr lang="ja-JP" altLang="en-US" sz="2800" b="1" dirty="0" smtClean="0">
                <a:solidFill>
                  <a:srgbClr val="FF0000"/>
                </a:solidFill>
                <a:latin typeface="Arial" charset="0"/>
              </a:rPr>
              <a:t>ステップ</a:t>
            </a:r>
            <a:endParaRPr lang="en-US" altLang="ja-JP" sz="2800" b="1" dirty="0" smtClean="0">
              <a:solidFill>
                <a:srgbClr val="FF0000"/>
              </a:solidFill>
              <a:latin typeface="Arial" charset="0"/>
            </a:endParaRPr>
          </a:p>
          <a:p>
            <a:pPr algn="ctr"/>
            <a:r>
              <a:rPr lang="ja-JP" altLang="en-US" sz="2800" b="1" dirty="0" smtClean="0">
                <a:solidFill>
                  <a:srgbClr val="FF0000"/>
                </a:solidFill>
                <a:latin typeface="Arial" charset="0"/>
              </a:rPr>
              <a:t>測定</a:t>
            </a:r>
            <a:endParaRPr lang="en-US" altLang="ja-JP" sz="2800" b="1" dirty="0" smtClean="0">
              <a:solidFill>
                <a:srgbClr val="FF0000"/>
              </a:solidFill>
              <a:latin typeface="Arial" charset="0"/>
            </a:endParaRPr>
          </a:p>
        </p:txBody>
      </p:sp>
    </p:spTree>
    <p:extLst>
      <p:ext uri="{BB962C8B-B14F-4D97-AF65-F5344CB8AC3E}">
        <p14:creationId xmlns:p14="http://schemas.microsoft.com/office/powerpoint/2010/main" val="3250627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67544" y="1412776"/>
            <a:ext cx="8064896" cy="1224136"/>
          </a:xfrm>
          <a:solidFill>
            <a:schemeClr val="accent1">
              <a:lumMod val="40000"/>
              <a:lumOff val="60000"/>
            </a:schemeClr>
          </a:solidFill>
          <a:ln w="38100" cmpd="sng">
            <a:solidFill>
              <a:schemeClr val="tx1"/>
            </a:solidFill>
          </a:ln>
        </p:spPr>
        <p:txBody>
          <a:bodyPr/>
          <a:lstStyle/>
          <a:p>
            <a:pPr marL="0" indent="0" algn="just">
              <a:buNone/>
            </a:pPr>
            <a:r>
              <a:rPr lang="en-US" altLang="ja-JP" sz="3200" dirty="0" smtClean="0"/>
              <a:t>CW-THz</a:t>
            </a:r>
            <a:r>
              <a:rPr lang="ja-JP" altLang="en-US" sz="3200" dirty="0"/>
              <a:t>波の絶対周波数を</a:t>
            </a:r>
            <a:r>
              <a:rPr lang="ja-JP" altLang="en-US" sz="3200" dirty="0">
                <a:solidFill>
                  <a:srgbClr val="FF0000"/>
                </a:solidFill>
              </a:rPr>
              <a:t>リアルタイムで決定</a:t>
            </a:r>
            <a:r>
              <a:rPr lang="ja-JP" altLang="en-US" sz="3200" dirty="0"/>
              <a:t>出来ない</a:t>
            </a:r>
            <a:r>
              <a:rPr lang="ja-JP" altLang="en-US" sz="3200" dirty="0" smtClean="0"/>
              <a:t>！</a:t>
            </a:r>
            <a:endParaRPr lang="en-US" altLang="ja-JP" b="1" dirty="0">
              <a:solidFill>
                <a:srgbClr val="FF0000"/>
              </a:solidFill>
            </a:endParaRPr>
          </a:p>
        </p:txBody>
      </p:sp>
      <p:sp>
        <p:nvSpPr>
          <p:cNvPr id="2" name="テキスト ボックス 1"/>
          <p:cNvSpPr txBox="1"/>
          <p:nvPr/>
        </p:nvSpPr>
        <p:spPr>
          <a:xfrm>
            <a:off x="323036" y="550421"/>
            <a:ext cx="5262979" cy="646331"/>
          </a:xfrm>
          <a:prstGeom prst="rect">
            <a:avLst/>
          </a:prstGeom>
          <a:noFill/>
        </p:spPr>
        <p:txBody>
          <a:bodyPr wrap="none" rtlCol="0">
            <a:spAutoFit/>
          </a:bodyPr>
          <a:lstStyle/>
          <a:p>
            <a:pPr algn="just"/>
            <a:r>
              <a:rPr kumimoji="1" lang="ja-JP" altLang="en-US" sz="3600" dirty="0" smtClean="0"/>
              <a:t>従来研究における問題点</a:t>
            </a:r>
            <a:endParaRPr kumimoji="1" lang="ja-JP" altLang="en-US" sz="3600" dirty="0"/>
          </a:p>
        </p:txBody>
      </p:sp>
      <p:sp>
        <p:nvSpPr>
          <p:cNvPr id="7" name="コンテンツ プレースホルダー 2"/>
          <p:cNvSpPr txBox="1">
            <a:spLocks/>
          </p:cNvSpPr>
          <p:nvPr/>
        </p:nvSpPr>
        <p:spPr bwMode="auto">
          <a:xfrm>
            <a:off x="323036" y="4491880"/>
            <a:ext cx="8425428" cy="2105472"/>
          </a:xfrm>
          <a:prstGeom prst="rect">
            <a:avLst/>
          </a:prstGeom>
          <a:solidFill>
            <a:srgbClr val="FFFF29"/>
          </a:solidFill>
          <a:ln w="38100" cmpd="sng">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4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18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18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18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18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18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1800">
                <a:solidFill>
                  <a:schemeClr val="tx1"/>
                </a:solidFill>
                <a:latin typeface="+mn-lt"/>
                <a:ea typeface="+mn-ea"/>
                <a:cs typeface="+mn-cs"/>
              </a:defRPr>
            </a:lvl9pPr>
          </a:lstStyle>
          <a:p>
            <a:pPr marL="0" indent="0" algn="just">
              <a:buNone/>
            </a:pPr>
            <a:r>
              <a:rPr lang="ja-JP" altLang="en-US" sz="3200" b="1" dirty="0" smtClean="0"/>
              <a:t>デュアル</a:t>
            </a:r>
            <a:r>
              <a:rPr lang="en-US" altLang="ja-JP" sz="3200" b="1" dirty="0"/>
              <a:t>PC-THz</a:t>
            </a:r>
            <a:r>
              <a:rPr lang="ja-JP" altLang="en-US" sz="3200" b="1" dirty="0"/>
              <a:t>コムと</a:t>
            </a:r>
            <a:r>
              <a:rPr lang="ja-JP" altLang="en-US" sz="3200" b="1" dirty="0">
                <a:solidFill>
                  <a:srgbClr val="0000FF"/>
                </a:solidFill>
              </a:rPr>
              <a:t>測定時間波形のヒルベルト変換</a:t>
            </a:r>
            <a:r>
              <a:rPr lang="ja-JP" altLang="en-US" sz="3200" b="1" dirty="0"/>
              <a:t>を用いることで、変動している</a:t>
            </a:r>
            <a:r>
              <a:rPr lang="en-US" altLang="ja-JP" sz="3200" b="1" dirty="0"/>
              <a:t>CW-THz</a:t>
            </a:r>
            <a:r>
              <a:rPr lang="ja-JP" altLang="en-US" sz="3200" b="1" dirty="0"/>
              <a:t>波の絶対周波数を</a:t>
            </a:r>
            <a:r>
              <a:rPr lang="ja-JP" altLang="en-US" sz="3200" b="1" dirty="0">
                <a:solidFill>
                  <a:srgbClr val="FF0000"/>
                </a:solidFill>
              </a:rPr>
              <a:t>リアルタイムで決定</a:t>
            </a:r>
            <a:r>
              <a:rPr lang="ja-JP" altLang="en-US" sz="3200" b="1" dirty="0"/>
              <a:t>する</a:t>
            </a:r>
            <a:endParaRPr lang="en-US" altLang="ja-JP" sz="3200" b="1" dirty="0"/>
          </a:p>
        </p:txBody>
      </p:sp>
      <p:sp>
        <p:nvSpPr>
          <p:cNvPr id="8" name="テキスト ボックス 7"/>
          <p:cNvSpPr txBox="1"/>
          <p:nvPr/>
        </p:nvSpPr>
        <p:spPr>
          <a:xfrm>
            <a:off x="566842" y="3574757"/>
            <a:ext cx="2492990" cy="646331"/>
          </a:xfrm>
          <a:prstGeom prst="rect">
            <a:avLst/>
          </a:prstGeom>
          <a:noFill/>
        </p:spPr>
        <p:txBody>
          <a:bodyPr wrap="none" rtlCol="0">
            <a:spAutoFit/>
          </a:bodyPr>
          <a:lstStyle/>
          <a:p>
            <a:pPr algn="just"/>
            <a:r>
              <a:rPr kumimoji="1" lang="ja-JP" altLang="en-US" sz="3600" dirty="0" smtClean="0"/>
              <a:t>今回の研究</a:t>
            </a:r>
            <a:endParaRPr kumimoji="1" lang="ja-JP" altLang="en-US" sz="3600" dirty="0"/>
          </a:p>
        </p:txBody>
      </p:sp>
      <p:sp>
        <p:nvSpPr>
          <p:cNvPr id="9" name="下矢印 8"/>
          <p:cNvSpPr/>
          <p:nvPr/>
        </p:nvSpPr>
        <p:spPr bwMode="auto">
          <a:xfrm>
            <a:off x="4067944" y="2924944"/>
            <a:ext cx="792088" cy="72008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335959719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テーマ1">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Arial"/>
        <a:ea typeface="ＭＳ ゴシック"/>
        <a:cs typeface="ＭＳ ゴシック"/>
      </a:majorFont>
      <a:minorFont>
        <a:latin typeface="Arial"/>
        <a:ea typeface="ＭＳ ゴシック"/>
        <a:cs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徳大スライドテーマ</Template>
  <TotalTime>2148</TotalTime>
  <Words>2381</Words>
  <Application>Microsoft Office PowerPoint</Application>
  <PresentationFormat>画面に合わせる (4:3)</PresentationFormat>
  <Paragraphs>162</Paragraphs>
  <Slides>20</Slides>
  <Notes>17</Notes>
  <HiddenSlides>0</HiddenSlides>
  <MMClips>2</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20</vt:i4>
      </vt:variant>
    </vt:vector>
  </HeadingPairs>
  <TitlesOfParts>
    <vt:vector size="22" baseType="lpstr">
      <vt:lpstr>テーマ1</vt:lpstr>
      <vt:lpstr>数式</vt:lpstr>
      <vt:lpstr>研究報告  デュアルTHzコムを用いたCW-THz波のリアルタイム絶対周波数計測</vt:lpstr>
      <vt:lpstr>テラヘルツ無線通信</vt:lpstr>
      <vt:lpstr>無線通信の周波数割り当て状況</vt:lpstr>
      <vt:lpstr>周波数計測の従来法</vt:lpstr>
      <vt:lpstr>光伝導ミキシング法を用いた THzコム参照型スペクトラム・アナライザー</vt:lpstr>
      <vt:lpstr>PowerPoint プレゼンテーション</vt:lpstr>
      <vt:lpstr>研究経過</vt:lpstr>
      <vt:lpstr>PowerPoint プレゼンテーション</vt:lpstr>
      <vt:lpstr>PowerPoint プレゼンテーション</vt:lpstr>
      <vt:lpstr>PowerPoint プレゼンテーション</vt:lpstr>
      <vt:lpstr>PowerPoint プレゼンテーション</vt:lpstr>
      <vt:lpstr>実験セットアップ</vt:lpstr>
      <vt:lpstr>ビート信号とCW-THz波の測定結果</vt:lpstr>
      <vt:lpstr>ビート周波数とCW-THz波の測定結果</vt:lpstr>
      <vt:lpstr>CW-THz波のリアルタイムモニタリング① (周波数変動 = 0.1THz ± 100Hz)</vt:lpstr>
      <vt:lpstr>PowerPoint プレゼンテーション</vt:lpstr>
      <vt:lpstr>絶対周波数計測の実験精度</vt:lpstr>
      <vt:lpstr>まとめ</vt:lpstr>
      <vt:lpstr>PowerPoint プレゼンテーション</vt:lpstr>
      <vt:lpstr>背景</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hayashi</dc:creator>
  <cp:lastModifiedBy>hayashi</cp:lastModifiedBy>
  <cp:revision>59</cp:revision>
  <cp:lastPrinted>2013-08-07T23:25:39Z</cp:lastPrinted>
  <dcterms:created xsi:type="dcterms:W3CDTF">2013-08-05T10:49:10Z</dcterms:created>
  <dcterms:modified xsi:type="dcterms:W3CDTF">2014-04-08T13:02:22Z</dcterms:modified>
</cp:coreProperties>
</file>