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62" r:id="rId3"/>
    <p:sldId id="263" r:id="rId4"/>
    <p:sldId id="264" r:id="rId5"/>
    <p:sldId id="266" r:id="rId6"/>
    <p:sldId id="257" r:id="rId7"/>
    <p:sldId id="259" r:id="rId8"/>
    <p:sldId id="265" r:id="rId9"/>
    <p:sldId id="258" r:id="rId10"/>
    <p:sldId id="260" r:id="rId11"/>
    <p:sldId id="261" r:id="rId1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298" autoAdjust="0"/>
    <p:restoredTop sz="83824" autoAdjust="0"/>
  </p:normalViewPr>
  <p:slideViewPr>
    <p:cSldViewPr>
      <p:cViewPr>
        <p:scale>
          <a:sx n="62" d="100"/>
          <a:sy n="62" d="100"/>
        </p:scale>
        <p:origin x="-208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D9C9C8-397F-4171-BCE6-FCB990633D85}" type="datetimeFigureOut">
              <a:rPr kumimoji="1" lang="ja-JP" altLang="en-US" smtClean="0"/>
              <a:t>2013/5/7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B05B-50E6-41EC-BCBE-3EC7F8620A49}" type="slidenum">
              <a:rPr kumimoji="1" lang="ja-JP" altLang="en-US" smtClean="0"/>
              <a:t>‹#›</a:t>
            </a:fld>
            <a:endParaRPr kumimoji="1" lang="ja-JP" altLang="en-US"/>
          </a:p>
        </p:txBody>
      </p:sp>
    </p:spTree>
    <p:extLst>
      <p:ext uri="{BB962C8B-B14F-4D97-AF65-F5344CB8AC3E}">
        <p14:creationId xmlns:p14="http://schemas.microsoft.com/office/powerpoint/2010/main" val="37513863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ja.wikipedia.org/wiki/%E8%BC%9D%E5%BA%A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中心強度の</a:t>
            </a:r>
            <a:r>
              <a:rPr kumimoji="1" lang="en-US" altLang="ja-JP" sz="1200" b="0" i="0" kern="1200" dirty="0" smtClean="0">
                <a:solidFill>
                  <a:schemeClr val="tx1"/>
                </a:solidFill>
                <a:effectLst/>
                <a:latin typeface="+mn-lt"/>
                <a:ea typeface="+mn-ea"/>
                <a:cs typeface="+mn-cs"/>
              </a:rPr>
              <a:t>13.5</a:t>
            </a:r>
            <a:r>
              <a:rPr kumimoji="1" lang="ja-JP" altLang="en-US" sz="1200" b="0" i="0" kern="1200" dirty="0" smtClean="0">
                <a:solidFill>
                  <a:schemeClr val="tx1"/>
                </a:solidFill>
                <a:effectLst/>
                <a:latin typeface="+mn-lt"/>
                <a:ea typeface="+mn-ea"/>
                <a:cs typeface="+mn-cs"/>
              </a:rPr>
              <a:t>％の位置になる</a:t>
            </a:r>
            <a:endParaRPr kumimoji="1" lang="ja-JP" altLang="en-US" dirty="0"/>
          </a:p>
        </p:txBody>
      </p:sp>
      <p:sp>
        <p:nvSpPr>
          <p:cNvPr id="4" name="スライド番号プレースホルダー 3"/>
          <p:cNvSpPr>
            <a:spLocks noGrp="1"/>
          </p:cNvSpPr>
          <p:nvPr>
            <p:ph type="sldNum" sz="quarter" idx="10"/>
          </p:nvPr>
        </p:nvSpPr>
        <p:spPr/>
        <p:txBody>
          <a:bodyPr/>
          <a:lstStyle/>
          <a:p>
            <a:fld id="{3F35B05B-50E6-41EC-BCBE-3EC7F8620A49}" type="slidenum">
              <a:rPr kumimoji="1" lang="ja-JP" altLang="en-US" smtClean="0"/>
              <a:t>2</a:t>
            </a:fld>
            <a:endParaRPr kumimoji="1" lang="ja-JP" altLang="en-US"/>
          </a:p>
        </p:txBody>
      </p:sp>
    </p:spTree>
    <p:extLst>
      <p:ext uri="{BB962C8B-B14F-4D97-AF65-F5344CB8AC3E}">
        <p14:creationId xmlns:p14="http://schemas.microsoft.com/office/powerpoint/2010/main" val="195205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光の波長</a:t>
            </a:r>
            <a:r>
              <a:rPr kumimoji="1" lang="en-US" altLang="ja-JP" dirty="0" smtClean="0"/>
              <a:t>λ</a:t>
            </a:r>
            <a:r>
              <a:rPr kumimoji="1" lang="ja-JP" altLang="en-US" dirty="0" smtClean="0"/>
              <a:t>と</a:t>
            </a:r>
            <a:r>
              <a:rPr kumimoji="1" lang="en-US" altLang="ja-JP" dirty="0" smtClean="0"/>
              <a:t>d</a:t>
            </a:r>
            <a:r>
              <a:rPr kumimoji="1" lang="en-US" altLang="ja-JP" baseline="-25000" dirty="0" smtClean="0"/>
              <a:t>0</a:t>
            </a:r>
            <a:r>
              <a:rPr kumimoji="1" lang="en-US" altLang="ja-JP" baseline="0" dirty="0" smtClean="0"/>
              <a:t>, θ, 2b</a:t>
            </a:r>
            <a:r>
              <a:rPr kumimoji="1" lang="ja-JP" altLang="en-US" baseline="0" dirty="0" smtClean="0"/>
              <a:t>の</a:t>
            </a:r>
            <a:r>
              <a:rPr kumimoji="1" lang="en-US" altLang="ja-JP" baseline="0" dirty="0" smtClean="0"/>
              <a:t>3</a:t>
            </a:r>
            <a:r>
              <a:rPr kumimoji="1" lang="ja-JP" altLang="en-US" baseline="0" dirty="0" err="1" smtClean="0"/>
              <a:t>つの</a:t>
            </a:r>
            <a:r>
              <a:rPr kumimoji="1" lang="ja-JP" altLang="en-US" baseline="0" dirty="0" smtClean="0"/>
              <a:t>パラメータのうち</a:t>
            </a:r>
            <a:r>
              <a:rPr kumimoji="1" lang="en-US" altLang="ja-JP" baseline="0" dirty="0" smtClean="0"/>
              <a:t>1</a:t>
            </a:r>
            <a:r>
              <a:rPr kumimoji="1" lang="ja-JP" altLang="en-US" baseline="0" dirty="0" smtClean="0"/>
              <a:t>つが分かると</a:t>
            </a:r>
            <a:r>
              <a:rPr kumimoji="1" lang="en-US" altLang="ja-JP" baseline="0" dirty="0" smtClean="0"/>
              <a:t>, </a:t>
            </a:r>
            <a:r>
              <a:rPr kumimoji="1" lang="ja-JP" altLang="en-US" baseline="0" dirty="0" smtClean="0"/>
              <a:t>ビームの挙動が分かる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3F35B05B-50E6-41EC-BCBE-3EC7F8620A49}" type="slidenum">
              <a:rPr kumimoji="1" lang="ja-JP" altLang="en-US" smtClean="0"/>
              <a:t>5</a:t>
            </a:fld>
            <a:endParaRPr kumimoji="1" lang="ja-JP" altLang="en-US"/>
          </a:p>
        </p:txBody>
      </p:sp>
    </p:spTree>
    <p:extLst>
      <p:ext uri="{BB962C8B-B14F-4D97-AF65-F5344CB8AC3E}">
        <p14:creationId xmlns:p14="http://schemas.microsoft.com/office/powerpoint/2010/main" val="425156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コントラスト</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contrast</a:t>
            </a:r>
            <a:r>
              <a:rPr kumimoji="1" lang="ja-JP" altLang="en-US" sz="1200" b="0" i="0" kern="1200" dirty="0" smtClean="0">
                <a:solidFill>
                  <a:schemeClr val="tx1"/>
                </a:solidFill>
                <a:effectLst/>
                <a:latin typeface="+mn-lt"/>
                <a:ea typeface="+mn-ea"/>
                <a:cs typeface="+mn-cs"/>
              </a:rPr>
              <a:t>）は、最も暗い部分と、最も明るい部分の</a:t>
            </a:r>
            <a:r>
              <a:rPr kumimoji="1" lang="ja-JP" altLang="en-US" sz="1200" b="0" i="0" u="sng" strike="noStrike" kern="1200" dirty="0" smtClean="0">
                <a:solidFill>
                  <a:schemeClr val="tx1"/>
                </a:solidFill>
                <a:effectLst/>
                <a:latin typeface="+mn-lt"/>
                <a:ea typeface="+mn-ea"/>
                <a:cs typeface="+mn-cs"/>
                <a:hlinkClick r:id="rId3" tooltip="輝度"/>
              </a:rPr>
              <a:t>輝度</a:t>
            </a:r>
            <a:r>
              <a:rPr kumimoji="1" lang="ja-JP" altLang="en-US" sz="1200" b="0" i="0" kern="1200" dirty="0" smtClean="0">
                <a:solidFill>
                  <a:schemeClr val="tx1"/>
                </a:solidFill>
                <a:effectLst/>
                <a:latin typeface="+mn-lt"/>
                <a:ea typeface="+mn-ea"/>
                <a:cs typeface="+mn-cs"/>
              </a:rPr>
              <a:t>の差のことをいう。コントラストが高くなると明暗の差が大きくなり明るい部分や暗い部分がはっきりするが、中間の色が潰れてしまう。逆にコントラストが低くなると明暗の差が縮まり中間の色が増えて、明るい部分や暗い部分がはっきりしなくなってしまう。</a:t>
            </a:r>
          </a:p>
          <a:p>
            <a:endParaRPr kumimoji="1" lang="en-US" altLang="ja-JP" dirty="0" smtClean="0"/>
          </a:p>
          <a:p>
            <a:r>
              <a:rPr kumimoji="1" lang="ja-JP" altLang="en-US" dirty="0" smtClean="0"/>
              <a:t>光源のコヒーレンス長を測定すれば</a:t>
            </a:r>
            <a:r>
              <a:rPr kumimoji="1" lang="en-US" altLang="ja-JP" dirty="0" smtClean="0"/>
              <a:t>, </a:t>
            </a:r>
            <a:r>
              <a:rPr kumimoji="1" lang="ja-JP" altLang="en-US" dirty="0" smtClean="0"/>
              <a:t>その光源の帯域幅</a:t>
            </a:r>
            <a:r>
              <a:rPr kumimoji="1" lang="en-US" altLang="ja-JP" dirty="0" smtClean="0"/>
              <a:t>(</a:t>
            </a:r>
            <a:r>
              <a:rPr kumimoji="1" lang="ja-JP" altLang="en-US" dirty="0" smtClean="0"/>
              <a:t>バンド幅</a:t>
            </a:r>
            <a:r>
              <a:rPr kumimoji="1" lang="en-US" altLang="ja-JP" dirty="0" smtClean="0"/>
              <a:t>)</a:t>
            </a:r>
            <a:r>
              <a:rPr kumimoji="1" lang="ja-JP" altLang="en-US" dirty="0" smtClean="0"/>
              <a:t>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3F35B05B-50E6-41EC-BCBE-3EC7F8620A49}" type="slidenum">
              <a:rPr kumimoji="1" lang="ja-JP" altLang="en-US" smtClean="0"/>
              <a:t>9</a:t>
            </a:fld>
            <a:endParaRPr kumimoji="1" lang="ja-JP" altLang="en-US"/>
          </a:p>
        </p:txBody>
      </p:sp>
    </p:spTree>
    <p:extLst>
      <p:ext uri="{BB962C8B-B14F-4D97-AF65-F5344CB8AC3E}">
        <p14:creationId xmlns:p14="http://schemas.microsoft.com/office/powerpoint/2010/main" val="38082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干渉計ミラーを等しい光路長に設定するとそれぞれのモードに</a:t>
            </a:r>
            <a:r>
              <a:rPr kumimoji="1" lang="en-US" altLang="ja-JP" dirty="0" smtClean="0"/>
              <a:t>2</a:t>
            </a:r>
            <a:r>
              <a:rPr kumimoji="1" lang="ja-JP" altLang="en-US" dirty="0" smtClean="0"/>
              <a:t>組の干渉縞を生じる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F35B05B-50E6-41EC-BCBE-3EC7F8620A49}" type="slidenum">
              <a:rPr kumimoji="1" lang="ja-JP" altLang="en-US" smtClean="0"/>
              <a:t>10</a:t>
            </a:fld>
            <a:endParaRPr kumimoji="1" lang="ja-JP" altLang="en-US"/>
          </a:p>
        </p:txBody>
      </p:sp>
    </p:spTree>
    <p:extLst>
      <p:ext uri="{BB962C8B-B14F-4D97-AF65-F5344CB8AC3E}">
        <p14:creationId xmlns:p14="http://schemas.microsoft.com/office/powerpoint/2010/main" val="285798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14:m>
                  <m:oMath xmlns:m="http://schemas.openxmlformats.org/officeDocument/2006/math">
                    <m:r>
                      <a:rPr lang="en-US" altLang="ja-JP" sz="800" b="0" i="1" smtClean="0">
                        <a:latin typeface="Cambria Math"/>
                      </a:rPr>
                      <m:t>𝜆</m:t>
                    </m:r>
                    <m:r>
                      <a:rPr lang="en-US" altLang="ja-JP" sz="800" b="0" i="1" smtClean="0">
                        <a:latin typeface="Cambria Math"/>
                      </a:rPr>
                      <m:t>, </m:t>
                    </m:r>
                    <m:r>
                      <a:rPr lang="en-US" altLang="ja-JP" sz="1200" b="0" i="1" smtClean="0">
                        <a:latin typeface="Cambria Math"/>
                      </a:rPr>
                      <m:t>𝜈</m:t>
                    </m:r>
                  </m:oMath>
                </a14:m>
                <a:r>
                  <a:rPr kumimoji="1" lang="ja-JP" altLang="en-US" dirty="0" smtClean="0"/>
                  <a:t>はそれぞれ間隔</a:t>
                </a:r>
                <a14:m>
                  <m:oMath xmlns:m="http://schemas.openxmlformats.org/officeDocument/2006/math">
                    <m:r>
                      <a:rPr lang="en-US" altLang="ja-JP" sz="1200" i="1" smtClean="0">
                        <a:latin typeface="Cambria Math"/>
                        <a:ea typeface="Cambria Math"/>
                      </a:rPr>
                      <m:t>∆</m:t>
                    </m:r>
                    <m:r>
                      <a:rPr lang="en-US" altLang="ja-JP" sz="1200" i="1" smtClean="0">
                        <a:latin typeface="Cambria Math"/>
                        <a:ea typeface="Cambria Math"/>
                      </a:rPr>
                      <m:t>𝜆</m:t>
                    </m:r>
                  </m:oMath>
                </a14:m>
                <a:r>
                  <a:rPr kumimoji="1" lang="en-US" altLang="ja-JP" dirty="0" smtClean="0"/>
                  <a:t>, </a:t>
                </a:r>
                <a14:m>
                  <m:oMath xmlns:m="http://schemas.openxmlformats.org/officeDocument/2006/math">
                    <m:r>
                      <a:rPr lang="en-US" altLang="ja-JP" sz="1200" b="0" i="1" smtClean="0">
                        <a:latin typeface="Cambria Math"/>
                        <a:ea typeface="Cambria Math"/>
                      </a:rPr>
                      <m:t>∆</m:t>
                    </m:r>
                    <m:r>
                      <a:rPr lang="en-US" altLang="ja-JP" sz="1200" b="0" i="1" smtClean="0">
                        <a:latin typeface="Cambria Math"/>
                        <a:ea typeface="Cambria Math"/>
                      </a:rPr>
                      <m:t>𝜈</m:t>
                    </m:r>
                  </m:oMath>
                </a14:m>
                <a:r>
                  <a:rPr kumimoji="1" lang="ja-JP" altLang="en-US" dirty="0" smtClean="0"/>
                  <a:t>の平均値である</a:t>
                </a:r>
                <a:endParaRPr kumimoji="1" lang="en-US" altLang="ja-JP" dirty="0" smtClean="0"/>
              </a:p>
              <a:p>
                <a:r>
                  <a:rPr kumimoji="1" lang="ja-JP" altLang="en-US" dirty="0" smtClean="0"/>
                  <a:t>モード間の周波数間隔は</a:t>
                </a:r>
                <a:r>
                  <a:rPr kumimoji="1" lang="en-US" altLang="ja-JP" dirty="0" smtClean="0"/>
                  <a:t>, </a:t>
                </a:r>
                <a:r>
                  <a:rPr kumimoji="1" lang="ja-JP" altLang="en-US" dirty="0" smtClean="0"/>
                  <a:t>明瞭度がゼロになるときの光路差により求めることが出来る</a:t>
                </a:r>
                <a:endParaRPr kumimoji="1" lang="ja-JP" altLang="en-US" dirty="0"/>
              </a:p>
            </p:txBody>
          </p:sp>
        </mc:Choice>
        <mc:Fallback xmlns="">
          <p:sp>
            <p:nvSpPr>
              <p:cNvPr id="3" name="ノート プレースホルダー 2"/>
              <p:cNvSpPr>
                <a:spLocks noGrp="1"/>
              </p:cNvSpPr>
              <p:nvPr>
                <p:ph type="body" idx="1"/>
              </p:nvPr>
            </p:nvSpPr>
            <p:spPr/>
            <p:txBody>
              <a:bodyPr/>
              <a:lstStyle/>
              <a:p>
                <a:pPr/>
                <a:r>
                  <a:rPr lang="en-US" altLang="ja-JP" sz="800" b="0" i="0" smtClean="0">
                    <a:latin typeface="Cambria Math"/>
                  </a:rPr>
                  <a:t>𝜆, </a:t>
                </a:r>
                <a:r>
                  <a:rPr lang="en-US" altLang="ja-JP" sz="1200" b="0" i="0" smtClean="0">
                    <a:latin typeface="Cambria Math"/>
                  </a:rPr>
                  <a:t>𝜈</a:t>
                </a:r>
                <a:r>
                  <a:rPr kumimoji="1" lang="ja-JP" altLang="en-US" dirty="0" smtClean="0"/>
                  <a:t>はそれぞれ間隔</a:t>
                </a:r>
                <a:r>
                  <a:rPr lang="en-US" altLang="ja-JP" sz="1200" i="0" smtClean="0">
                    <a:latin typeface="Cambria Math"/>
                    <a:ea typeface="Cambria Math"/>
                  </a:rPr>
                  <a:t>∆𝜆</a:t>
                </a:r>
                <a:r>
                  <a:rPr kumimoji="1" lang="en-US" altLang="ja-JP" dirty="0" smtClean="0"/>
                  <a:t>, </a:t>
                </a:r>
                <a:r>
                  <a:rPr lang="en-US" altLang="ja-JP" sz="1200" b="0" i="0" smtClean="0">
                    <a:latin typeface="Cambria Math"/>
                    <a:ea typeface="Cambria Math"/>
                  </a:rPr>
                  <a:t>∆𝜈</a:t>
                </a:r>
                <a:r>
                  <a:rPr kumimoji="1" lang="ja-JP" altLang="en-US" dirty="0" smtClean="0"/>
                  <a:t>の平均値である</a:t>
                </a:r>
                <a:endParaRPr kumimoji="1" lang="en-US" altLang="ja-JP" dirty="0" smtClean="0"/>
              </a:p>
              <a:p>
                <a:pPr/>
                <a:r>
                  <a:rPr kumimoji="1" lang="ja-JP" altLang="en-US" dirty="0" smtClean="0"/>
                  <a:t>モード間の周波数間隔は</a:t>
                </a:r>
                <a:r>
                  <a:rPr kumimoji="1" lang="en-US" altLang="ja-JP" dirty="0" smtClean="0"/>
                  <a:t>, </a:t>
                </a:r>
                <a:r>
                  <a:rPr kumimoji="1" lang="ja-JP" altLang="en-US" dirty="0" smtClean="0"/>
                  <a:t>明瞭度がゼロになるときの光路差により求めることが出来る</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F35B05B-50E6-41EC-BCBE-3EC7F8620A49}" type="slidenum">
              <a:rPr kumimoji="1" lang="ja-JP" altLang="en-US" smtClean="0"/>
              <a:t>11</a:t>
            </a:fld>
            <a:endParaRPr kumimoji="1" lang="ja-JP" altLang="en-US"/>
          </a:p>
        </p:txBody>
      </p:sp>
    </p:spTree>
    <p:extLst>
      <p:ext uri="{BB962C8B-B14F-4D97-AF65-F5344CB8AC3E}">
        <p14:creationId xmlns:p14="http://schemas.microsoft.com/office/powerpoint/2010/main" val="205812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D60571F5-6BE1-4271-9C70-8F312165CE9E}" type="datetimeFigureOut">
              <a:rPr kumimoji="1" lang="ja-JP" altLang="en-US" smtClean="0"/>
              <a:t>2013/5/7</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D60571F5-6BE1-4271-9C70-8F312165CE9E}" type="datetimeFigureOut">
              <a:rPr kumimoji="1" lang="ja-JP" altLang="en-US" smtClean="0"/>
              <a:t>2013/5/7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76552A3F-41E0-45FC-B28E-7A3D55F1B267}"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D60571F5-6BE1-4271-9C70-8F312165CE9E}" type="datetimeFigureOut">
              <a:rPr kumimoji="1" lang="ja-JP" altLang="en-US" smtClean="0"/>
              <a:t>2013/5/7</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76552A3F-41E0-45FC-B28E-7A3D55F1B267}"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96752"/>
            <a:ext cx="7772400" cy="1899643"/>
          </a:xfrm>
        </p:spPr>
        <p:txBody>
          <a:bodyPr/>
          <a:lstStyle/>
          <a:p>
            <a:r>
              <a:rPr kumimoji="1" lang="ja-JP" altLang="en-US" dirty="0" smtClean="0"/>
              <a:t>輪講</a:t>
            </a:r>
            <a:r>
              <a:rPr kumimoji="1" lang="en-US" altLang="ja-JP" dirty="0" smtClean="0"/>
              <a:t/>
            </a:r>
            <a:br>
              <a:rPr kumimoji="1" lang="en-US" altLang="ja-JP" dirty="0" smtClean="0"/>
            </a:br>
            <a:r>
              <a:rPr kumimoji="1" lang="ja-JP" altLang="en-US" dirty="0" smtClean="0"/>
              <a:t>光学実験講座</a:t>
            </a:r>
            <a:r>
              <a:rPr kumimoji="1" lang="en-US" altLang="ja-JP" dirty="0" smtClean="0"/>
              <a:t>(4)</a:t>
            </a:r>
            <a:endParaRPr kumimoji="1" lang="ja-JP" altLang="en-US" dirty="0"/>
          </a:p>
        </p:txBody>
      </p:sp>
      <p:sp>
        <p:nvSpPr>
          <p:cNvPr id="3" name="サブタイトル 2"/>
          <p:cNvSpPr>
            <a:spLocks noGrp="1"/>
          </p:cNvSpPr>
          <p:nvPr>
            <p:ph type="subTitle" idx="1"/>
          </p:nvPr>
        </p:nvSpPr>
        <p:spPr>
          <a:xfrm>
            <a:off x="1475656" y="4653136"/>
            <a:ext cx="6400800" cy="1054968"/>
          </a:xfrm>
        </p:spPr>
        <p:txBody>
          <a:bodyPr>
            <a:normAutofit fontScale="92500" lnSpcReduction="10000"/>
          </a:bodyPr>
          <a:lstStyle/>
          <a:p>
            <a:r>
              <a:rPr kumimoji="1" lang="en-US" altLang="ja-JP" dirty="0" smtClean="0">
                <a:solidFill>
                  <a:schemeClr val="tx1"/>
                </a:solidFill>
              </a:rPr>
              <a:t>2013/05/07</a:t>
            </a:r>
          </a:p>
          <a:p>
            <a:r>
              <a:rPr lang="en-US" altLang="ja-JP" dirty="0" smtClean="0">
                <a:solidFill>
                  <a:schemeClr val="tx1"/>
                </a:solidFill>
              </a:rPr>
              <a:t>M1 </a:t>
            </a:r>
            <a:r>
              <a:rPr lang="ja-JP" altLang="en-US" dirty="0" smtClean="0">
                <a:solidFill>
                  <a:schemeClr val="tx1"/>
                </a:solidFill>
              </a:rPr>
              <a:t>林建太</a:t>
            </a:r>
            <a:endParaRPr kumimoji="1" lang="ja-JP" altLang="en-US" dirty="0">
              <a:solidFill>
                <a:schemeClr val="tx1"/>
              </a:solidFill>
            </a:endParaRPr>
          </a:p>
        </p:txBody>
      </p:sp>
    </p:spTree>
    <p:extLst>
      <p:ext uri="{BB962C8B-B14F-4D97-AF65-F5344CB8AC3E}">
        <p14:creationId xmlns:p14="http://schemas.microsoft.com/office/powerpoint/2010/main" val="140981647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620688"/>
            <a:ext cx="7772400" cy="659160"/>
          </a:xfrm>
        </p:spPr>
        <p:txBody>
          <a:bodyPr/>
          <a:lstStyle/>
          <a:p>
            <a:r>
              <a:rPr kumimoji="1" lang="ja-JP" altLang="en-US" dirty="0" smtClean="0"/>
              <a:t>レーザーのコヒーレンス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971600" y="1916832"/>
                <a:ext cx="7272808" cy="4114800"/>
              </a:xfrm>
            </p:spPr>
            <p:txBody>
              <a:bodyPr/>
              <a:lstStyle/>
              <a:p>
                <a:pPr marL="0" indent="0">
                  <a:buNone/>
                </a:pPr>
                <a:r>
                  <a:rPr kumimoji="1" lang="ja-JP" altLang="en-US" dirty="0" smtClean="0">
                    <a:latin typeface="Cambria Math"/>
                  </a:rPr>
                  <a:t>干渉が最大になる条件</a:t>
                </a:r>
                <a:endParaRPr kumimoji="1" lang="en-US" altLang="ja-JP" dirty="0" smtClean="0">
                  <a:latin typeface="Cambria Math"/>
                </a:endParaRPr>
              </a:p>
              <a:p>
                <a14:m>
                  <m:oMath xmlns:m="http://schemas.openxmlformats.org/officeDocument/2006/math">
                    <m:sSub>
                      <m:sSubPr>
                        <m:ctrlPr>
                          <a:rPr kumimoji="1" lang="en-US" altLang="ja-JP" i="1" smtClean="0">
                            <a:latin typeface="Cambria Math"/>
                          </a:rPr>
                        </m:ctrlPr>
                      </m:sSubPr>
                      <m:e>
                        <m:r>
                          <a:rPr kumimoji="1" lang="en-US" altLang="ja-JP" b="0" i="1" smtClean="0">
                            <a:latin typeface="Cambria Math"/>
                          </a:rPr>
                          <m:t>𝐿</m:t>
                        </m:r>
                      </m:e>
                      <m:sub>
                        <m:r>
                          <a:rPr kumimoji="1" lang="en-US" altLang="ja-JP" b="0" i="1" smtClean="0">
                            <a:latin typeface="Cambria Math"/>
                          </a:rPr>
                          <m:t>1</m:t>
                        </m:r>
                      </m:sub>
                    </m:sSub>
                    <m:r>
                      <a:rPr kumimoji="1" lang="en-US" altLang="ja-JP" b="0" i="1" smtClean="0">
                        <a:latin typeface="Cambria Math"/>
                      </a:rPr>
                      <m:t>−</m:t>
                    </m:r>
                    <m:sSub>
                      <m:sSubPr>
                        <m:ctrlPr>
                          <a:rPr kumimoji="1" lang="en-US" altLang="ja-JP" b="0" i="1" smtClean="0">
                            <a:latin typeface="Cambria Math"/>
                          </a:rPr>
                        </m:ctrlPr>
                      </m:sSubPr>
                      <m:e>
                        <m:r>
                          <a:rPr kumimoji="1" lang="en-US" altLang="ja-JP" b="0" i="1" smtClean="0">
                            <a:latin typeface="Cambria Math"/>
                          </a:rPr>
                          <m:t>𝐿</m:t>
                        </m:r>
                      </m:e>
                      <m:sub>
                        <m:r>
                          <a:rPr kumimoji="1" lang="en-US" altLang="ja-JP" b="0" i="1" smtClean="0">
                            <a:latin typeface="Cambria Math"/>
                          </a:rPr>
                          <m:t>2</m:t>
                        </m:r>
                      </m:sub>
                    </m:sSub>
                    <m:r>
                      <a:rPr kumimoji="1" lang="en-US" altLang="ja-JP" b="0" i="1" smtClean="0">
                        <a:latin typeface="Cambria Math"/>
                        <a:ea typeface="Cambria Math"/>
                      </a:rPr>
                      <m:t>=</m:t>
                    </m:r>
                    <m:f>
                      <m:fPr>
                        <m:ctrlPr>
                          <a:rPr kumimoji="1" lang="en-US" altLang="ja-JP" b="0" i="1" smtClean="0">
                            <a:latin typeface="Cambria Math"/>
                            <a:ea typeface="Cambria Math"/>
                          </a:rPr>
                        </m:ctrlPr>
                      </m:fPr>
                      <m:num>
                        <m:r>
                          <a:rPr kumimoji="1" lang="en-US" altLang="ja-JP" b="0" i="1" smtClean="0">
                            <a:latin typeface="Cambria Math"/>
                            <a:ea typeface="Cambria Math"/>
                          </a:rPr>
                          <m:t>𝑚</m:t>
                        </m:r>
                        <m:r>
                          <a:rPr kumimoji="1" lang="en-US" altLang="ja-JP" b="0" i="1" smtClean="0">
                            <a:latin typeface="Cambria Math"/>
                            <a:ea typeface="Cambria Math"/>
                          </a:rPr>
                          <m:t>𝜆</m:t>
                        </m:r>
                      </m:num>
                      <m:den>
                        <m:r>
                          <a:rPr kumimoji="1" lang="en-US" altLang="ja-JP" b="0" i="1" smtClean="0">
                            <a:latin typeface="Cambria Math"/>
                            <a:ea typeface="Cambria Math"/>
                          </a:rPr>
                          <m:t>2</m:t>
                        </m:r>
                      </m:den>
                    </m:f>
                    <m:r>
                      <a:rPr kumimoji="1" lang="en-US" altLang="ja-JP" b="0" i="1" smtClean="0">
                        <a:latin typeface="Cambria Math"/>
                        <a:ea typeface="Cambria Math"/>
                      </a:rPr>
                      <m:t>             </m:t>
                    </m:r>
                    <m:r>
                      <a:rPr kumimoji="1" lang="en-US" altLang="ja-JP" b="0" i="1" smtClean="0">
                        <a:latin typeface="Cambria Math"/>
                      </a:rPr>
                      <m:t>𝑚</m:t>
                    </m:r>
                    <m:r>
                      <a:rPr kumimoji="1" lang="ja-JP" altLang="en-US" b="0" i="1" smtClean="0">
                        <a:latin typeface="Cambria Math"/>
                      </a:rPr>
                      <m:t>は</m:t>
                    </m:r>
                    <m:r>
                      <a:rPr lang="ja-JP" altLang="en-US" i="1">
                        <a:latin typeface="Cambria Math"/>
                      </a:rPr>
                      <m:t>整数</m:t>
                    </m:r>
                  </m:oMath>
                </a14:m>
                <a:endParaRPr kumimoji="1" lang="en-US" altLang="ja-JP" dirty="0" smtClean="0">
                  <a:latin typeface="+mn-ea"/>
                </a:endParaRPr>
              </a:p>
              <a:p>
                <a:endParaRPr kumimoji="1" lang="en-US" altLang="ja-JP" dirty="0" smtClean="0">
                  <a:latin typeface="+mn-ea"/>
                </a:endParaRPr>
              </a:p>
              <a:p>
                <a:pPr marL="0" indent="0">
                  <a:buNone/>
                </a:pPr>
                <a:r>
                  <a:rPr lang="ja-JP" altLang="en-US" dirty="0"/>
                  <a:t>干渉</a:t>
                </a:r>
                <a:r>
                  <a:rPr lang="ja-JP" altLang="en-US" dirty="0" smtClean="0"/>
                  <a:t>が最小になる条件</a:t>
                </a:r>
                <a:endParaRPr kumimoji="1" lang="en-US" altLang="ja-JP" dirty="0" smtClean="0"/>
              </a:p>
              <a:p>
                <a14:m>
                  <m:oMath xmlns:m="http://schemas.openxmlformats.org/officeDocument/2006/math">
                    <m:sSub>
                      <m:sSubPr>
                        <m:ctrlPr>
                          <a:rPr lang="en-US" altLang="ja-JP" i="1">
                            <a:latin typeface="Cambria Math"/>
                          </a:rPr>
                        </m:ctrlPr>
                      </m:sSubPr>
                      <m:e>
                        <m:r>
                          <a:rPr lang="en-US" altLang="ja-JP" i="1">
                            <a:latin typeface="Cambria Math"/>
                          </a:rPr>
                          <m:t>𝐿</m:t>
                        </m:r>
                      </m:e>
                      <m:sub>
                        <m:r>
                          <a:rPr lang="en-US" altLang="ja-JP" i="1">
                            <a:latin typeface="Cambria Math"/>
                          </a:rPr>
                          <m:t>1</m:t>
                        </m:r>
                      </m:sub>
                    </m:sSub>
                    <m:r>
                      <a:rPr lang="en-US" altLang="ja-JP" i="1">
                        <a:latin typeface="Cambria Math"/>
                      </a:rPr>
                      <m:t>−</m:t>
                    </m:r>
                    <m:sSub>
                      <m:sSubPr>
                        <m:ctrlPr>
                          <a:rPr lang="en-US" altLang="ja-JP" i="1">
                            <a:latin typeface="Cambria Math"/>
                          </a:rPr>
                        </m:ctrlPr>
                      </m:sSubPr>
                      <m:e>
                        <m:r>
                          <a:rPr lang="en-US" altLang="ja-JP" i="1">
                            <a:latin typeface="Cambria Math"/>
                          </a:rPr>
                          <m:t>𝐿</m:t>
                        </m:r>
                      </m:e>
                      <m:sub>
                        <m:r>
                          <a:rPr lang="en-US" altLang="ja-JP" i="1">
                            <a:latin typeface="Cambria Math"/>
                          </a:rPr>
                          <m:t>2</m:t>
                        </m:r>
                      </m:sub>
                    </m:sSub>
                    <m:r>
                      <a:rPr lang="en-US" altLang="ja-JP" i="1">
                        <a:latin typeface="Cambria Math"/>
                        <a:ea typeface="Cambria Math"/>
                      </a:rPr>
                      <m:t>=</m:t>
                    </m:r>
                    <m:f>
                      <m:fPr>
                        <m:ctrlPr>
                          <a:rPr lang="en-US" altLang="ja-JP" i="1">
                            <a:latin typeface="Cambria Math"/>
                            <a:ea typeface="Cambria Math"/>
                          </a:rPr>
                        </m:ctrlPr>
                      </m:fPr>
                      <m:num>
                        <m:r>
                          <a:rPr lang="en-US" altLang="ja-JP" i="1">
                            <a:latin typeface="Cambria Math"/>
                            <a:ea typeface="Cambria Math"/>
                          </a:rPr>
                          <m:t>𝑚</m:t>
                        </m:r>
                        <m:r>
                          <a:rPr lang="en-US" altLang="ja-JP" i="1">
                            <a:latin typeface="Cambria Math"/>
                            <a:ea typeface="Cambria Math"/>
                          </a:rPr>
                          <m:t>𝜆</m:t>
                        </m:r>
                      </m:num>
                      <m:den>
                        <m:r>
                          <a:rPr lang="en-US" altLang="ja-JP" b="0" i="1" smtClean="0">
                            <a:latin typeface="Cambria Math"/>
                            <a:ea typeface="Cambria Math"/>
                          </a:rPr>
                          <m:t>4</m:t>
                        </m:r>
                      </m:den>
                    </m:f>
                    <m:r>
                      <a:rPr lang="en-US" altLang="ja-JP" i="1">
                        <a:latin typeface="Cambria Math"/>
                        <a:ea typeface="Cambria Math"/>
                      </a:rPr>
                      <m:t>             </m:t>
                    </m:r>
                    <m:r>
                      <a:rPr lang="en-US" altLang="ja-JP" i="1">
                        <a:latin typeface="Cambria Math"/>
                      </a:rPr>
                      <m:t>𝑚</m:t>
                    </m:r>
                    <m:r>
                      <a:rPr lang="ja-JP" altLang="en-US" i="1">
                        <a:latin typeface="Cambria Math"/>
                      </a:rPr>
                      <m:t>は</m:t>
                    </m:r>
                    <m:r>
                      <a:rPr lang="ja-JP" altLang="en-US" b="0" i="1" smtClean="0">
                        <a:latin typeface="Cambria Math"/>
                      </a:rPr>
                      <m:t>奇</m:t>
                    </m:r>
                    <m:r>
                      <a:rPr lang="ja-JP" altLang="en-US" i="1">
                        <a:latin typeface="Cambria Math"/>
                      </a:rPr>
                      <m:t>数</m:t>
                    </m:r>
                  </m:oMath>
                </a14:m>
                <a:endParaRPr lang="en-US" altLang="ja-JP" dirty="0">
                  <a:latin typeface="+mn-ea"/>
                </a:endParaRPr>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971600" y="1916832"/>
                <a:ext cx="7272808" cy="4114800"/>
              </a:xfrm>
              <a:blipFill rotWithShape="1">
                <a:blip r:embed="rId3"/>
                <a:stretch>
                  <a:fillRect l="-2096" t="-237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747759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1_0005.tif"/>
          <p:cNvPicPr>
            <a:picLocks noChangeAspect="1" noChangeArrowheads="1"/>
          </p:cNvPicPr>
          <p:nvPr/>
        </p:nvPicPr>
        <p:blipFill rotWithShape="1">
          <a:blip r:embed="rId3">
            <a:extLst>
              <a:ext uri="{28A0092B-C50C-407E-A947-70E740481C1C}">
                <a14:useLocalDpi xmlns:a14="http://schemas.microsoft.com/office/drawing/2010/main" val="0"/>
              </a:ext>
            </a:extLst>
          </a:blip>
          <a:srcRect l="52212" t="11542" r="6863" b="63184"/>
          <a:stretch/>
        </p:blipFill>
        <p:spPr bwMode="auto">
          <a:xfrm rot="60000">
            <a:off x="-4899183" y="1691042"/>
            <a:ext cx="4570129" cy="392166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394961" y="548680"/>
            <a:ext cx="8229600" cy="648072"/>
          </a:xfrm>
        </p:spPr>
        <p:txBody>
          <a:bodyPr/>
          <a:lstStyle/>
          <a:p>
            <a:r>
              <a:rPr kumimoji="1" lang="ja-JP" altLang="en-US" dirty="0" smtClean="0"/>
              <a:t>レーザーのコヒーレンス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07504" y="1380007"/>
                <a:ext cx="4968552" cy="5256584"/>
              </a:xfrm>
            </p:spPr>
            <p:txBody>
              <a:bodyPr/>
              <a:lstStyle/>
              <a:p>
                <a:pPr marL="0" indent="0">
                  <a:buNone/>
                </a:pPr>
                <a14:m>
                  <m:oMathPara xmlns:m="http://schemas.openxmlformats.org/officeDocument/2006/math">
                    <m:oMathParaPr>
                      <m:jc m:val="left"/>
                    </m:oMathParaPr>
                    <m:oMath xmlns:m="http://schemas.openxmlformats.org/officeDocument/2006/math">
                      <m:sSub>
                        <m:sSubPr>
                          <m:ctrlPr>
                            <a:rPr kumimoji="1" lang="en-US" altLang="ja-JP" sz="2800" i="1" smtClean="0">
                              <a:latin typeface="Cambria Math"/>
                            </a:rPr>
                          </m:ctrlPr>
                        </m:sSubPr>
                        <m:e>
                          <m:r>
                            <a:rPr kumimoji="1" lang="en-US" altLang="ja-JP" sz="2800" b="0" i="1" smtClean="0">
                              <a:latin typeface="Cambria Math"/>
                            </a:rPr>
                            <m:t>𝐿</m:t>
                          </m:r>
                        </m:e>
                        <m:sub>
                          <m:r>
                            <a:rPr kumimoji="1" lang="en-US" altLang="ja-JP" sz="2800" b="0" i="1" smtClean="0">
                              <a:latin typeface="Cambria Math"/>
                            </a:rPr>
                            <m:t>1</m:t>
                          </m:r>
                        </m:sub>
                      </m:sSub>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𝐿</m:t>
                          </m:r>
                        </m:e>
                        <m:sub>
                          <m:r>
                            <a:rPr kumimoji="1" lang="en-US" altLang="ja-JP" sz="2800" b="0" i="1" smtClean="0">
                              <a:latin typeface="Cambria Math"/>
                            </a:rPr>
                            <m:t>2</m:t>
                          </m:r>
                        </m:sub>
                      </m:sSub>
                      <m:r>
                        <a:rPr kumimoji="1" lang="en-US" altLang="ja-JP" sz="2800" b="0" i="1" smtClean="0">
                          <a:latin typeface="Cambria Math"/>
                        </a:rPr>
                        <m:t>=</m:t>
                      </m:r>
                      <m:f>
                        <m:fPr>
                          <m:ctrlPr>
                            <a:rPr kumimoji="1" lang="en-US" altLang="ja-JP" sz="2800" b="0" i="1" smtClean="0">
                              <a:latin typeface="Cambria Math"/>
                            </a:rPr>
                          </m:ctrlPr>
                        </m:fPr>
                        <m:num>
                          <m:r>
                            <a:rPr kumimoji="1" lang="en-US" altLang="ja-JP" sz="2800" b="0" i="1" smtClean="0">
                              <a:latin typeface="Cambria Math"/>
                            </a:rPr>
                            <m:t>𝑚</m:t>
                          </m:r>
                          <m:sSub>
                            <m:sSubPr>
                              <m:ctrlPr>
                                <a:rPr kumimoji="1" lang="en-US" altLang="ja-JP" sz="2800" b="0" i="1" smtClean="0">
                                  <a:latin typeface="Cambria Math"/>
                                </a:rPr>
                              </m:ctrlPr>
                            </m:sSubPr>
                            <m:e>
                              <m:r>
                                <a:rPr kumimoji="1" lang="en-US" altLang="ja-JP" sz="2800" b="0" i="1" smtClean="0">
                                  <a:latin typeface="Cambria Math"/>
                                </a:rPr>
                                <m:t>𝜆</m:t>
                              </m:r>
                            </m:e>
                            <m:sub>
                              <m:r>
                                <a:rPr kumimoji="1" lang="en-US" altLang="ja-JP" sz="2800" b="0" i="1" smtClean="0">
                                  <a:latin typeface="Cambria Math"/>
                                </a:rPr>
                                <m:t>1</m:t>
                              </m:r>
                            </m:sub>
                          </m:sSub>
                        </m:num>
                        <m:den>
                          <m:r>
                            <a:rPr kumimoji="1" lang="en-US" altLang="ja-JP" sz="2800" b="0" i="1" smtClean="0">
                              <a:latin typeface="Cambria Math"/>
                            </a:rPr>
                            <m:t>2</m:t>
                          </m:r>
                        </m:den>
                      </m:f>
                      <m:r>
                        <a:rPr kumimoji="1" lang="en-US" altLang="ja-JP" sz="2800" b="0" i="1" smtClean="0">
                          <a:latin typeface="Cambria Math"/>
                        </a:rPr>
                        <m:t>              </m:t>
                      </m:r>
                      <m:r>
                        <a:rPr kumimoji="1" lang="en-US" altLang="ja-JP" sz="2800" b="0" i="1" smtClean="0">
                          <a:latin typeface="Cambria Math"/>
                        </a:rPr>
                        <m:t>𝑚</m:t>
                      </m:r>
                      <m:r>
                        <a:rPr kumimoji="1" lang="ja-JP" altLang="en-US" sz="2800" b="0" i="1" smtClean="0">
                          <a:latin typeface="Cambria Math"/>
                        </a:rPr>
                        <m:t>は</m:t>
                      </m:r>
                      <m:r>
                        <a:rPr lang="ja-JP" altLang="en-US" sz="2800" i="1">
                          <a:latin typeface="Cambria Math"/>
                        </a:rPr>
                        <m:t>整数</m:t>
                      </m:r>
                    </m:oMath>
                  </m:oMathPara>
                </a14:m>
                <a:endParaRPr kumimoji="1" lang="en-US" altLang="ja-JP" sz="2800" dirty="0" smtClean="0"/>
              </a:p>
              <a:p>
                <a:pPr marL="0" indent="0">
                  <a:buNone/>
                </a:pPr>
                <a14:m>
                  <m:oMathPara xmlns:m="http://schemas.openxmlformats.org/officeDocument/2006/math">
                    <m:oMathParaPr>
                      <m:jc m:val="left"/>
                    </m:oMathParaPr>
                    <m:oMath xmlns:m="http://schemas.openxmlformats.org/officeDocument/2006/math">
                      <m:sSub>
                        <m:sSubPr>
                          <m:ctrlPr>
                            <a:rPr lang="en-US" altLang="ja-JP" sz="2800" i="1">
                              <a:latin typeface="Cambria Math"/>
                            </a:rPr>
                          </m:ctrlPr>
                        </m:sSubPr>
                        <m:e>
                          <m:r>
                            <a:rPr lang="en-US" altLang="ja-JP" sz="2800" i="1">
                              <a:latin typeface="Cambria Math"/>
                            </a:rPr>
                            <m:t>𝐿</m:t>
                          </m:r>
                        </m:e>
                        <m:sub>
                          <m:r>
                            <a:rPr lang="en-US" altLang="ja-JP" sz="2800" i="1">
                              <a:latin typeface="Cambria Math"/>
                            </a:rPr>
                            <m:t>1</m:t>
                          </m:r>
                        </m:sub>
                      </m:sSub>
                      <m:r>
                        <a:rPr lang="en-US" altLang="ja-JP" sz="2800" i="1">
                          <a:latin typeface="Cambria Math"/>
                        </a:rPr>
                        <m:t>−</m:t>
                      </m:r>
                      <m:sSub>
                        <m:sSubPr>
                          <m:ctrlPr>
                            <a:rPr lang="en-US" altLang="ja-JP" sz="2800" i="1">
                              <a:latin typeface="Cambria Math"/>
                            </a:rPr>
                          </m:ctrlPr>
                        </m:sSubPr>
                        <m:e>
                          <m:r>
                            <a:rPr lang="en-US" altLang="ja-JP" sz="2800" i="1">
                              <a:latin typeface="Cambria Math"/>
                            </a:rPr>
                            <m:t>𝐿</m:t>
                          </m:r>
                        </m:e>
                        <m:sub>
                          <m:r>
                            <a:rPr lang="en-US" altLang="ja-JP" sz="2800" i="1">
                              <a:latin typeface="Cambria Math"/>
                            </a:rPr>
                            <m:t>2</m:t>
                          </m:r>
                        </m:sub>
                      </m:sSub>
                      <m:r>
                        <a:rPr lang="en-US" altLang="ja-JP" sz="2800" i="1">
                          <a:latin typeface="Cambria Math"/>
                        </a:rPr>
                        <m:t>=</m:t>
                      </m:r>
                      <m:f>
                        <m:fPr>
                          <m:ctrlPr>
                            <a:rPr lang="en-US" altLang="ja-JP" sz="2800" i="1">
                              <a:latin typeface="Cambria Math"/>
                            </a:rPr>
                          </m:ctrlPr>
                        </m:fPr>
                        <m:num>
                          <m:r>
                            <a:rPr lang="en-US" altLang="ja-JP" sz="2800" i="1">
                              <a:latin typeface="Cambria Math"/>
                            </a:rPr>
                            <m:t>𝑚</m:t>
                          </m:r>
                          <m:sSub>
                            <m:sSubPr>
                              <m:ctrlPr>
                                <a:rPr lang="en-US" altLang="ja-JP" sz="2800" i="1">
                                  <a:latin typeface="Cambria Math"/>
                                </a:rPr>
                              </m:ctrlPr>
                            </m:sSubPr>
                            <m:e>
                              <m:r>
                                <a:rPr lang="en-US" altLang="ja-JP" sz="2800" i="1">
                                  <a:latin typeface="Cambria Math"/>
                                </a:rPr>
                                <m:t>𝜆</m:t>
                              </m:r>
                            </m:e>
                            <m:sub>
                              <m:r>
                                <a:rPr lang="en-US" altLang="ja-JP" sz="2800" b="0" i="1" smtClean="0">
                                  <a:latin typeface="Cambria Math"/>
                                </a:rPr>
                                <m:t>3</m:t>
                              </m:r>
                            </m:sub>
                          </m:sSub>
                        </m:num>
                        <m:den>
                          <m:r>
                            <a:rPr lang="en-US" altLang="ja-JP" sz="2800" i="1">
                              <a:latin typeface="Cambria Math"/>
                            </a:rPr>
                            <m:t>2</m:t>
                          </m:r>
                        </m:den>
                      </m:f>
                      <m:r>
                        <a:rPr lang="en-US" altLang="ja-JP" sz="2800" b="0" i="1" smtClean="0">
                          <a:latin typeface="Cambria Math"/>
                        </a:rPr>
                        <m:t>+</m:t>
                      </m:r>
                      <m:f>
                        <m:fPr>
                          <m:ctrlPr>
                            <a:rPr lang="en-US" altLang="ja-JP" sz="2800" i="1">
                              <a:latin typeface="Cambria Math"/>
                            </a:rPr>
                          </m:ctrlPr>
                        </m:fPr>
                        <m:num>
                          <m:sSub>
                            <m:sSubPr>
                              <m:ctrlPr>
                                <a:rPr lang="en-US" altLang="ja-JP" sz="2800" i="1">
                                  <a:latin typeface="Cambria Math"/>
                                </a:rPr>
                              </m:ctrlPr>
                            </m:sSubPr>
                            <m:e>
                              <m:r>
                                <a:rPr lang="en-US" altLang="ja-JP" sz="2800" i="1">
                                  <a:latin typeface="Cambria Math"/>
                                </a:rPr>
                                <m:t>𝜆</m:t>
                              </m:r>
                            </m:e>
                            <m:sub>
                              <m:r>
                                <a:rPr lang="en-US" altLang="ja-JP" sz="2800" b="0" i="1" smtClean="0">
                                  <a:latin typeface="Cambria Math"/>
                                </a:rPr>
                                <m:t>3</m:t>
                              </m:r>
                            </m:sub>
                          </m:sSub>
                        </m:num>
                        <m:den>
                          <m:r>
                            <a:rPr lang="en-US" altLang="ja-JP" sz="2800" b="0" i="1" smtClean="0">
                              <a:latin typeface="Cambria Math"/>
                            </a:rPr>
                            <m:t>4</m:t>
                          </m:r>
                        </m:den>
                      </m:f>
                    </m:oMath>
                  </m:oMathPara>
                </a14:m>
                <a:endParaRPr kumimoji="1" lang="en-US" altLang="ja-JP" sz="2800" dirty="0" smtClean="0"/>
              </a:p>
              <a:p>
                <a:pPr marL="0" indent="0">
                  <a:buNone/>
                </a:pPr>
                <a:endParaRPr lang="en-US" altLang="ja-JP" sz="1800" dirty="0" smtClean="0"/>
              </a:p>
              <a:p>
                <a:r>
                  <a:rPr lang="ja-JP" altLang="en-US" sz="2800" dirty="0" smtClean="0"/>
                  <a:t>２つの式より</a:t>
                </a:r>
                <a:endParaRPr lang="en-US" altLang="ja-JP" sz="2800" dirty="0"/>
              </a:p>
              <a:p>
                <a:pPr marL="0" indent="0">
                  <a:buNone/>
                </a:pPr>
                <a14:m>
                  <m:oMathPara xmlns:m="http://schemas.openxmlformats.org/officeDocument/2006/math">
                    <m:oMathParaPr>
                      <m:jc m:val="centerGroup"/>
                    </m:oMathParaPr>
                    <m:oMath xmlns:m="http://schemas.openxmlformats.org/officeDocument/2006/math">
                      <m:r>
                        <a:rPr lang="en-US" altLang="ja-JP" sz="2800" b="0" i="1" smtClean="0">
                          <a:latin typeface="Cambria Math"/>
                        </a:rPr>
                        <m:t>𝑚</m:t>
                      </m:r>
                      <m:r>
                        <a:rPr lang="en-US" altLang="ja-JP" sz="2800" b="0" i="1" smtClean="0">
                          <a:latin typeface="Cambria Math"/>
                          <a:ea typeface="Cambria Math"/>
                        </a:rPr>
                        <m:t>∆</m:t>
                      </m:r>
                      <m:r>
                        <a:rPr lang="en-US" altLang="ja-JP" sz="2800" b="0" i="1" smtClean="0">
                          <a:latin typeface="Cambria Math"/>
                          <a:ea typeface="Cambria Math"/>
                        </a:rPr>
                        <m:t>𝜆</m:t>
                      </m:r>
                      <m:r>
                        <a:rPr lang="en-US" altLang="ja-JP" sz="2800" b="0" i="1" smtClean="0">
                          <a:latin typeface="Cambria Math"/>
                          <a:ea typeface="Cambria Math"/>
                        </a:rPr>
                        <m:t>=</m:t>
                      </m:r>
                      <m:f>
                        <m:fPr>
                          <m:ctrlPr>
                            <a:rPr lang="en-US" altLang="ja-JP" sz="2800" i="1">
                              <a:latin typeface="Cambria Math"/>
                            </a:rPr>
                          </m:ctrlPr>
                        </m:fPr>
                        <m:num>
                          <m:sSub>
                            <m:sSubPr>
                              <m:ctrlPr>
                                <a:rPr lang="en-US" altLang="ja-JP" sz="2800" i="1">
                                  <a:latin typeface="Cambria Math"/>
                                </a:rPr>
                              </m:ctrlPr>
                            </m:sSubPr>
                            <m:e>
                              <m:r>
                                <a:rPr lang="en-US" altLang="ja-JP" sz="2800" i="1">
                                  <a:latin typeface="Cambria Math"/>
                                </a:rPr>
                                <m:t>𝜆</m:t>
                              </m:r>
                            </m:e>
                            <m:sub>
                              <m:r>
                                <a:rPr lang="en-US" altLang="ja-JP" sz="2800" i="1">
                                  <a:latin typeface="Cambria Math"/>
                                </a:rPr>
                                <m:t>3</m:t>
                              </m:r>
                            </m:sub>
                          </m:sSub>
                        </m:num>
                        <m:den>
                          <m:r>
                            <a:rPr lang="en-US" altLang="ja-JP" sz="2800" b="0" i="1" smtClean="0">
                              <a:latin typeface="Cambria Math"/>
                            </a:rPr>
                            <m:t>2</m:t>
                          </m:r>
                        </m:den>
                      </m:f>
                    </m:oMath>
                  </m:oMathPara>
                </a14:m>
                <a:endParaRPr kumimoji="1" lang="en-US" altLang="ja-JP" sz="2800" dirty="0" smtClean="0"/>
              </a:p>
              <a:p>
                <a:pPr marL="0" indent="0">
                  <a:buNone/>
                </a:pPr>
                <a:r>
                  <a:rPr kumimoji="1" lang="ja-JP" altLang="en-US" sz="2800" dirty="0" smtClean="0"/>
                  <a:t>波長間隔</a:t>
                </a:r>
                <a14:m>
                  <m:oMath xmlns:m="http://schemas.openxmlformats.org/officeDocument/2006/math">
                    <m:r>
                      <a:rPr lang="en-US" altLang="ja-JP" sz="2800" i="1">
                        <a:latin typeface="Cambria Math"/>
                        <a:ea typeface="Cambria Math"/>
                      </a:rPr>
                      <m:t>∆</m:t>
                    </m:r>
                    <m:r>
                      <a:rPr lang="en-US" altLang="ja-JP" sz="2800" i="1">
                        <a:latin typeface="Cambria Math"/>
                        <a:ea typeface="Cambria Math"/>
                      </a:rPr>
                      <m:t>𝜆</m:t>
                    </m:r>
                  </m:oMath>
                </a14:m>
                <a:r>
                  <a:rPr kumimoji="1" lang="ja-JP" altLang="en-US" sz="2800" dirty="0" smtClean="0"/>
                  <a:t>を周波数間隔</a:t>
                </a:r>
                <a14:m>
                  <m:oMath xmlns:m="http://schemas.openxmlformats.org/officeDocument/2006/math">
                    <m:r>
                      <a:rPr lang="en-US" altLang="ja-JP" sz="2800" i="1">
                        <a:latin typeface="Cambria Math"/>
                        <a:ea typeface="Cambria Math"/>
                      </a:rPr>
                      <m:t>∆</m:t>
                    </m:r>
                    <m:r>
                      <a:rPr lang="en-US" altLang="ja-JP" sz="2800" i="1">
                        <a:latin typeface="Cambria Math"/>
                        <a:ea typeface="Cambria Math"/>
                      </a:rPr>
                      <m:t>𝜈</m:t>
                    </m:r>
                  </m:oMath>
                </a14:m>
                <a:endParaRPr lang="en-US" altLang="ja-JP" sz="2800" dirty="0" smtClean="0">
                  <a:ea typeface="Cambria Math"/>
                </a:endParaRPr>
              </a:p>
              <a:p>
                <a:pPr marL="0" indent="0">
                  <a:buNone/>
                </a:pPr>
                <a:r>
                  <a:rPr kumimoji="1" lang="ja-JP" altLang="en-US" sz="2800" dirty="0" smtClean="0"/>
                  <a:t>に置き換えて</a:t>
                </a:r>
                <a:endParaRPr kumimoji="1" lang="en-US" altLang="ja-JP" sz="2800" dirty="0" smtClean="0"/>
              </a:p>
              <a:p>
                <a:pPr marL="0" indent="0">
                  <a:buNone/>
                </a:pPr>
                <a14:m>
                  <m:oMathPara xmlns:m="http://schemas.openxmlformats.org/officeDocument/2006/math">
                    <m:oMathParaPr>
                      <m:jc m:val="centerGroup"/>
                    </m:oMathParaPr>
                    <m:oMath xmlns:m="http://schemas.openxmlformats.org/officeDocument/2006/math">
                      <m:r>
                        <a:rPr lang="en-US" altLang="ja-JP" sz="2800" i="1">
                          <a:latin typeface="Cambria Math"/>
                          <a:ea typeface="Cambria Math"/>
                        </a:rPr>
                        <m:t>∆</m:t>
                      </m:r>
                      <m:r>
                        <a:rPr lang="en-US" altLang="ja-JP" sz="2800" i="1">
                          <a:latin typeface="Cambria Math"/>
                          <a:ea typeface="Cambria Math"/>
                        </a:rPr>
                        <m:t>𝜈</m:t>
                      </m:r>
                      <m:r>
                        <a:rPr lang="en-US" altLang="ja-JP" sz="2800" b="0" i="1" smtClean="0">
                          <a:latin typeface="Cambria Math"/>
                          <a:ea typeface="Cambria Math"/>
                        </a:rPr>
                        <m:t>=</m:t>
                      </m:r>
                      <m:f>
                        <m:fPr>
                          <m:ctrlPr>
                            <a:rPr lang="en-US" altLang="ja-JP" sz="2800" b="0" i="1" smtClean="0">
                              <a:latin typeface="Cambria Math"/>
                              <a:ea typeface="Cambria Math"/>
                            </a:rPr>
                          </m:ctrlPr>
                        </m:fPr>
                        <m:num>
                          <m:r>
                            <a:rPr lang="en-US" altLang="ja-JP" sz="2800" b="0" i="1" smtClean="0">
                              <a:latin typeface="Cambria Math"/>
                              <a:ea typeface="Cambria Math"/>
                            </a:rPr>
                            <m:t>𝜈</m:t>
                          </m:r>
                        </m:num>
                        <m:den>
                          <m:r>
                            <a:rPr lang="en-US" altLang="ja-JP" sz="2800" b="0" i="1" smtClean="0">
                              <a:latin typeface="Cambria Math"/>
                              <a:ea typeface="Cambria Math"/>
                            </a:rPr>
                            <m:t>2</m:t>
                          </m:r>
                          <m:r>
                            <a:rPr lang="en-US" altLang="ja-JP" sz="2800" b="0" i="1" smtClean="0">
                              <a:latin typeface="Cambria Math"/>
                              <a:ea typeface="Cambria Math"/>
                            </a:rPr>
                            <m:t>𝑚</m:t>
                          </m:r>
                        </m:den>
                      </m:f>
                      <m:r>
                        <a:rPr lang="en-US" altLang="ja-JP" sz="2800" b="0" i="1" smtClean="0">
                          <a:latin typeface="Cambria Math"/>
                          <a:ea typeface="Cambria Math"/>
                        </a:rPr>
                        <m:t>=</m:t>
                      </m:r>
                      <m:f>
                        <m:fPr>
                          <m:ctrlPr>
                            <a:rPr lang="en-US" altLang="ja-JP" sz="2800" b="0" i="1" smtClean="0">
                              <a:latin typeface="Cambria Math"/>
                              <a:ea typeface="Cambria Math"/>
                            </a:rPr>
                          </m:ctrlPr>
                        </m:fPr>
                        <m:num>
                          <m:r>
                            <a:rPr lang="en-US" altLang="ja-JP" sz="2800" b="0" i="1" smtClean="0">
                              <a:latin typeface="Cambria Math"/>
                              <a:ea typeface="Cambria Math"/>
                            </a:rPr>
                            <m:t>𝜆𝜈</m:t>
                          </m:r>
                        </m:num>
                        <m:den>
                          <m:r>
                            <a:rPr lang="en-US" altLang="ja-JP" sz="2800" b="0" i="1" smtClean="0">
                              <a:latin typeface="Cambria Math"/>
                              <a:ea typeface="Cambria Math"/>
                            </a:rPr>
                            <m:t>4∆</m:t>
                          </m:r>
                          <m:r>
                            <a:rPr lang="en-US" altLang="ja-JP" sz="2800" b="0" i="1" smtClean="0">
                              <a:latin typeface="Cambria Math"/>
                              <a:ea typeface="Cambria Math"/>
                            </a:rPr>
                            <m:t>𝐿</m:t>
                          </m:r>
                        </m:den>
                      </m:f>
                      <m:r>
                        <a:rPr lang="en-US" altLang="ja-JP" sz="2800" b="0" i="1" smtClean="0">
                          <a:latin typeface="Cambria Math"/>
                          <a:ea typeface="Cambria Math"/>
                        </a:rPr>
                        <m:t>=</m:t>
                      </m:r>
                      <m:f>
                        <m:fPr>
                          <m:ctrlPr>
                            <a:rPr lang="en-US" altLang="ja-JP" sz="2800" b="0" i="1" smtClean="0">
                              <a:latin typeface="Cambria Math"/>
                              <a:ea typeface="Cambria Math"/>
                            </a:rPr>
                          </m:ctrlPr>
                        </m:fPr>
                        <m:num>
                          <m:r>
                            <a:rPr lang="en-US" altLang="ja-JP" sz="2800" b="0" i="1" smtClean="0">
                              <a:latin typeface="Cambria Math"/>
                              <a:ea typeface="Cambria Math"/>
                            </a:rPr>
                            <m:t>𝑐</m:t>
                          </m:r>
                        </m:num>
                        <m:den>
                          <m:r>
                            <a:rPr lang="en-US" altLang="ja-JP" sz="2800" b="0" i="1" smtClean="0">
                              <a:latin typeface="Cambria Math"/>
                              <a:ea typeface="Cambria Math"/>
                            </a:rPr>
                            <m:t>4∆</m:t>
                          </m:r>
                          <m:r>
                            <a:rPr lang="en-US" altLang="ja-JP" sz="2800" b="0" i="1" smtClean="0">
                              <a:latin typeface="Cambria Math"/>
                              <a:ea typeface="Cambria Math"/>
                            </a:rPr>
                            <m:t>𝐿</m:t>
                          </m:r>
                        </m:den>
                      </m:f>
                    </m:oMath>
                  </m:oMathPara>
                </a14:m>
                <a:endParaRPr kumimoji="1" lang="en-US" altLang="ja-JP" sz="2800" dirty="0" smtClean="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07504" y="1380007"/>
                <a:ext cx="4968552" cy="5256584"/>
              </a:xfrm>
              <a:blipFill rotWithShape="1">
                <a:blip r:embed="rId4"/>
                <a:stretch>
                  <a:fillRect l="-2577"/>
                </a:stretch>
              </a:blipFill>
            </p:spPr>
            <p:txBody>
              <a:bodyPr/>
              <a:lstStyle/>
              <a:p>
                <a:r>
                  <a:rPr lang="ja-JP" altLang="en-US">
                    <a:noFill/>
                  </a:rPr>
                  <a:t> </a:t>
                </a:r>
              </a:p>
            </p:txBody>
          </p:sp>
        </mc:Fallback>
      </mc:AlternateContent>
      <p:pic>
        <p:nvPicPr>
          <p:cNvPr id="5" name="Picture 2" descr="E:\1_0004.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976" t="14741" r="7547" b="66624"/>
          <a:stretch/>
        </p:blipFill>
        <p:spPr bwMode="auto">
          <a:xfrm>
            <a:off x="4962751" y="3805075"/>
            <a:ext cx="3995937" cy="29585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5979"/>
          <a:stretch/>
        </p:blipFill>
        <p:spPr bwMode="auto">
          <a:xfrm>
            <a:off x="5789080" y="1340768"/>
            <a:ext cx="3168352" cy="231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3671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620688"/>
            <a:ext cx="8229600" cy="778098"/>
          </a:xfrm>
        </p:spPr>
        <p:txBody>
          <a:bodyPr>
            <a:normAutofit/>
          </a:bodyPr>
          <a:lstStyle/>
          <a:p>
            <a:r>
              <a:rPr kumimoji="1" lang="ja-JP" altLang="en-US" dirty="0" smtClean="0"/>
              <a:t>ガウス型ビームの特徴</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35621" y="1714615"/>
                <a:ext cx="4320480" cy="4608512"/>
              </a:xfrm>
            </p:spPr>
            <p:txBody>
              <a:bodyPr/>
              <a:lstStyle/>
              <a:p>
                <a:pPr marL="0" indent="0">
                  <a:buNone/>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𝐼</m:t>
                      </m:r>
                      <m:d>
                        <m:dPr>
                          <m:ctrlPr>
                            <a:rPr kumimoji="1" lang="en-US" altLang="ja-JP" b="0" i="1" smtClean="0">
                              <a:latin typeface="Cambria Math"/>
                            </a:rPr>
                          </m:ctrlPr>
                        </m:dPr>
                        <m:e>
                          <m:r>
                            <a:rPr kumimoji="1" lang="en-US" altLang="ja-JP" b="0" i="1" smtClean="0">
                              <a:latin typeface="Cambria Math"/>
                            </a:rPr>
                            <m:t>𝑟</m:t>
                          </m:r>
                        </m:e>
                      </m:d>
                      <m:r>
                        <a:rPr kumimoji="1" lang="en-US" altLang="ja-JP" b="0" i="1" smtClean="0">
                          <a:latin typeface="Cambria Math"/>
                        </a:rPr>
                        <m:t>=</m:t>
                      </m:r>
                      <m:sSub>
                        <m:sSubPr>
                          <m:ctrlPr>
                            <a:rPr kumimoji="1" lang="en-US" altLang="ja-JP" b="0" i="1" smtClean="0">
                              <a:latin typeface="Cambria Math"/>
                            </a:rPr>
                          </m:ctrlPr>
                        </m:sSubPr>
                        <m:e>
                          <m:r>
                            <a:rPr kumimoji="1" lang="en-US" altLang="ja-JP" b="0" i="1" smtClean="0">
                              <a:latin typeface="Cambria Math"/>
                            </a:rPr>
                            <m:t>𝐼</m:t>
                          </m:r>
                        </m:e>
                        <m:sub>
                          <m:r>
                            <a:rPr kumimoji="1" lang="en-US" altLang="ja-JP" b="0" i="1" smtClean="0">
                              <a:latin typeface="Cambria Math"/>
                            </a:rPr>
                            <m:t>0</m:t>
                          </m:r>
                        </m:sub>
                      </m:sSub>
                      <m:sSup>
                        <m:sSupPr>
                          <m:ctrlPr>
                            <a:rPr kumimoji="1" lang="en-US" altLang="ja-JP" b="0" i="1" smtClean="0">
                              <a:latin typeface="Cambria Math"/>
                            </a:rPr>
                          </m:ctrlPr>
                        </m:sSupPr>
                        <m:e>
                          <m:r>
                            <a:rPr kumimoji="1" lang="en-US" altLang="ja-JP" b="0" i="1" smtClean="0">
                              <a:latin typeface="Cambria Math"/>
                            </a:rPr>
                            <m:t>𝑒</m:t>
                          </m:r>
                        </m:e>
                        <m:sup>
                          <m:f>
                            <m:fPr>
                              <m:type m:val="lin"/>
                              <m:ctrlPr>
                                <a:rPr kumimoji="1" lang="en-US" altLang="ja-JP" b="0" i="1" smtClean="0">
                                  <a:latin typeface="Cambria Math"/>
                                </a:rPr>
                              </m:ctrlPr>
                            </m:fPr>
                            <m:num>
                              <m:r>
                                <a:rPr kumimoji="1" lang="en-US" altLang="ja-JP" b="0" i="1" smtClean="0">
                                  <a:latin typeface="Cambria Math"/>
                                </a:rPr>
                                <m:t>−2</m:t>
                              </m:r>
                              <m:sSup>
                                <m:sSupPr>
                                  <m:ctrlPr>
                                    <a:rPr kumimoji="1" lang="en-US" altLang="ja-JP" b="0" i="1" smtClean="0">
                                      <a:latin typeface="Cambria Math"/>
                                    </a:rPr>
                                  </m:ctrlPr>
                                </m:sSupPr>
                                <m:e>
                                  <m:r>
                                    <a:rPr kumimoji="1" lang="en-US" altLang="ja-JP" b="0" i="1" smtClean="0">
                                      <a:latin typeface="Cambria Math"/>
                                    </a:rPr>
                                    <m:t>𝑟</m:t>
                                  </m:r>
                                </m:e>
                                <m:sup>
                                  <m:r>
                                    <a:rPr kumimoji="1" lang="en-US" altLang="ja-JP" b="0" i="1" smtClean="0">
                                      <a:latin typeface="Cambria Math"/>
                                    </a:rPr>
                                    <m:t>2</m:t>
                                  </m:r>
                                </m:sup>
                              </m:sSup>
                            </m:num>
                            <m:den>
                              <m:sSubSup>
                                <m:sSubSupPr>
                                  <m:ctrlPr>
                                    <a:rPr kumimoji="1" lang="en-US" altLang="ja-JP" b="0" i="1" smtClean="0">
                                      <a:latin typeface="Cambria Math"/>
                                    </a:rPr>
                                  </m:ctrlPr>
                                </m:sSubSupPr>
                                <m:e>
                                  <m:r>
                                    <a:rPr kumimoji="1" lang="en-US" altLang="ja-JP" b="0" i="1" smtClean="0">
                                      <a:latin typeface="Cambria Math"/>
                                    </a:rPr>
                                    <m:t>𝑟</m:t>
                                  </m:r>
                                </m:e>
                                <m:sub>
                                  <m:r>
                                    <a:rPr kumimoji="1" lang="en-US" altLang="ja-JP" b="0" i="1" smtClean="0">
                                      <a:latin typeface="Cambria Math"/>
                                    </a:rPr>
                                    <m:t>1</m:t>
                                  </m:r>
                                </m:sub>
                                <m:sup>
                                  <m:r>
                                    <a:rPr kumimoji="1" lang="en-US" altLang="ja-JP" b="0" i="1" smtClean="0">
                                      <a:latin typeface="Cambria Math"/>
                                    </a:rPr>
                                    <m:t>2</m:t>
                                  </m:r>
                                </m:sup>
                              </m:sSubSup>
                            </m:den>
                          </m:f>
                        </m:sup>
                      </m:sSup>
                    </m:oMath>
                  </m:oMathPara>
                </a14:m>
                <a:endParaRPr kumimoji="1" lang="en-US" altLang="ja-JP" dirty="0" smtClean="0"/>
              </a:p>
              <a:p>
                <a:pPr marL="0" indent="0">
                  <a:buNone/>
                </a:pPr>
                <a:endParaRPr lang="en-US" altLang="ja-JP" sz="160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altLang="ja-JP" i="1">
                          <a:latin typeface="Cambria Math"/>
                        </a:rPr>
                        <m:t>𝐼</m:t>
                      </m:r>
                      <m:d>
                        <m:dPr>
                          <m:ctrlPr>
                            <a:rPr lang="en-US" altLang="ja-JP" i="1">
                              <a:latin typeface="Cambria Math"/>
                            </a:rPr>
                          </m:ctrlPr>
                        </m:dPr>
                        <m:e>
                          <m:r>
                            <a:rPr lang="en-US" altLang="ja-JP" b="0" i="1" smtClean="0">
                              <a:latin typeface="Cambria Math"/>
                            </a:rPr>
                            <m:t>𝑑</m:t>
                          </m:r>
                        </m:e>
                      </m:d>
                      <m:r>
                        <a:rPr lang="en-US" altLang="ja-JP" i="1">
                          <a:latin typeface="Cambria Math"/>
                        </a:rPr>
                        <m:t>=</m:t>
                      </m:r>
                      <m:sSub>
                        <m:sSubPr>
                          <m:ctrlPr>
                            <a:rPr lang="en-US" altLang="ja-JP" i="1">
                              <a:latin typeface="Cambria Math"/>
                            </a:rPr>
                          </m:ctrlPr>
                        </m:sSubPr>
                        <m:e>
                          <m:r>
                            <a:rPr lang="en-US" altLang="ja-JP" i="1">
                              <a:latin typeface="Cambria Math"/>
                            </a:rPr>
                            <m:t>𝐼</m:t>
                          </m:r>
                        </m:e>
                        <m:sub>
                          <m:r>
                            <a:rPr lang="en-US" altLang="ja-JP" i="1">
                              <a:latin typeface="Cambria Math"/>
                            </a:rPr>
                            <m:t>0</m:t>
                          </m:r>
                        </m:sub>
                      </m:sSub>
                      <m:sSup>
                        <m:sSupPr>
                          <m:ctrlPr>
                            <a:rPr lang="en-US" altLang="ja-JP" i="1">
                              <a:latin typeface="Cambria Math"/>
                            </a:rPr>
                          </m:ctrlPr>
                        </m:sSupPr>
                        <m:e>
                          <m:r>
                            <a:rPr lang="en-US" altLang="ja-JP" i="1">
                              <a:latin typeface="Cambria Math"/>
                            </a:rPr>
                            <m:t>𝑒</m:t>
                          </m:r>
                        </m:e>
                        <m:sup>
                          <m:f>
                            <m:fPr>
                              <m:type m:val="lin"/>
                              <m:ctrlPr>
                                <a:rPr lang="en-US" altLang="ja-JP" i="1">
                                  <a:latin typeface="Cambria Math"/>
                                </a:rPr>
                              </m:ctrlPr>
                            </m:fPr>
                            <m:num>
                              <m:r>
                                <a:rPr lang="en-US" altLang="ja-JP" i="1">
                                  <a:latin typeface="Cambria Math"/>
                                </a:rPr>
                                <m:t>−2</m:t>
                              </m:r>
                              <m:sSup>
                                <m:sSupPr>
                                  <m:ctrlPr>
                                    <a:rPr lang="en-US" altLang="ja-JP" i="1">
                                      <a:latin typeface="Cambria Math"/>
                                    </a:rPr>
                                  </m:ctrlPr>
                                </m:sSupPr>
                                <m:e>
                                  <m:r>
                                    <a:rPr lang="en-US" altLang="ja-JP" b="0" i="1" smtClean="0">
                                      <a:latin typeface="Cambria Math"/>
                                    </a:rPr>
                                    <m:t>𝑑</m:t>
                                  </m:r>
                                </m:e>
                                <m:sup>
                                  <m:r>
                                    <a:rPr lang="en-US" altLang="ja-JP" i="1">
                                      <a:latin typeface="Cambria Math"/>
                                    </a:rPr>
                                    <m:t>2</m:t>
                                  </m:r>
                                </m:sup>
                              </m:sSup>
                            </m:num>
                            <m:den>
                              <m:sSubSup>
                                <m:sSubSupPr>
                                  <m:ctrlPr>
                                    <a:rPr lang="en-US" altLang="ja-JP" i="1">
                                      <a:latin typeface="Cambria Math"/>
                                    </a:rPr>
                                  </m:ctrlPr>
                                </m:sSubSupPr>
                                <m:e>
                                  <m:r>
                                    <a:rPr lang="en-US" altLang="ja-JP" b="0" i="1" smtClean="0">
                                      <a:latin typeface="Cambria Math"/>
                                    </a:rPr>
                                    <m:t>𝑑</m:t>
                                  </m:r>
                                </m:e>
                                <m:sub>
                                  <m:r>
                                    <a:rPr lang="en-US" altLang="ja-JP" i="1">
                                      <a:latin typeface="Cambria Math"/>
                                    </a:rPr>
                                    <m:t>1</m:t>
                                  </m:r>
                                </m:sub>
                                <m:sup>
                                  <m:r>
                                    <a:rPr lang="en-US" altLang="ja-JP" i="1">
                                      <a:latin typeface="Cambria Math"/>
                                    </a:rPr>
                                    <m:t>2</m:t>
                                  </m:r>
                                </m:sup>
                              </m:sSubSup>
                            </m:den>
                          </m:f>
                        </m:sup>
                      </m:sSup>
                    </m:oMath>
                  </m:oMathPara>
                </a14:m>
                <a:endParaRPr lang="en-US" altLang="ja-JP" dirty="0"/>
              </a:p>
              <a:p>
                <a:endParaRPr kumimoji="1" lang="en-US" altLang="ja-JP" dirty="0" smtClean="0"/>
              </a:p>
              <a:p>
                <a:r>
                  <a:rPr kumimoji="1" lang="ja-JP" altLang="en-US" dirty="0" smtClean="0"/>
                  <a:t>ここで</a:t>
                </a:r>
                <a:r>
                  <a:rPr kumimoji="1" lang="en-US" altLang="ja-JP" dirty="0" smtClean="0">
                    <a:latin typeface="Times New Roman" pitchFamily="18" charset="0"/>
                    <a:cs typeface="Times New Roman" pitchFamily="18" charset="0"/>
                  </a:rPr>
                  <a:t>r</a:t>
                </a:r>
                <a:r>
                  <a:rPr kumimoji="1" lang="en-US" altLang="ja-JP" baseline="-25000" dirty="0" smtClean="0">
                    <a:latin typeface="Times New Roman" pitchFamily="18" charset="0"/>
                    <a:cs typeface="Times New Roman" pitchFamily="18" charset="0"/>
                  </a:rPr>
                  <a:t>1</a:t>
                </a:r>
                <a:r>
                  <a:rPr lang="en-US" altLang="ja-JP" dirty="0" smtClean="0">
                    <a:latin typeface="Times New Roman" pitchFamily="18" charset="0"/>
                    <a:cs typeface="Times New Roman" pitchFamily="18" charset="0"/>
                  </a:rPr>
                  <a:t>, d</a:t>
                </a:r>
                <a:r>
                  <a:rPr lang="en-US" altLang="ja-JP" baseline="-25000" dirty="0" smtClean="0">
                    <a:latin typeface="Times New Roman" pitchFamily="18" charset="0"/>
                    <a:cs typeface="Times New Roman" pitchFamily="18" charset="0"/>
                  </a:rPr>
                  <a:t>1</a:t>
                </a:r>
                <a:r>
                  <a:rPr lang="ja-JP" altLang="en-US" dirty="0" smtClean="0"/>
                  <a:t>は放射光強度がビーム軸上の値の</a:t>
                </a:r>
                <a:r>
                  <a:rPr lang="en-US" altLang="ja-JP" dirty="0" smtClean="0"/>
                  <a:t>1/e</a:t>
                </a:r>
                <a:r>
                  <a:rPr lang="en-US" altLang="ja-JP" baseline="30000" dirty="0" smtClean="0"/>
                  <a:t>2</a:t>
                </a:r>
                <a:r>
                  <a:rPr lang="ja-JP" altLang="en-US" dirty="0" smtClean="0"/>
                  <a:t>となるビームの半径および直径</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35621" y="1714615"/>
                <a:ext cx="4320480" cy="4608512"/>
              </a:xfrm>
              <a:blipFill rotWithShape="1">
                <a:blip r:embed="rId3"/>
                <a:stretch>
                  <a:fillRect l="-3244" r="-705"/>
                </a:stretch>
              </a:blipFill>
            </p:spPr>
            <p:txBody>
              <a:bodyPr/>
              <a:lstStyle/>
              <a:p>
                <a:r>
                  <a:rPr lang="ja-JP" altLang="en-US">
                    <a:noFill/>
                  </a:rPr>
                  <a:t> </a:t>
                </a:r>
              </a:p>
            </p:txBody>
          </p:sp>
        </mc:Fallback>
      </mc:AlternateContent>
      <p:pic>
        <p:nvPicPr>
          <p:cNvPr id="1026" name="Picture 2" descr="E:\1.tif"/>
          <p:cNvPicPr>
            <a:picLocks noChangeAspect="1" noChangeArrowheads="1"/>
          </p:cNvPicPr>
          <p:nvPr/>
        </p:nvPicPr>
        <p:blipFill rotWithShape="1">
          <a:blip r:embed="rId4">
            <a:extLst>
              <a:ext uri="{28A0092B-C50C-407E-A947-70E740481C1C}">
                <a14:useLocalDpi xmlns:a14="http://schemas.microsoft.com/office/drawing/2010/main" val="0"/>
              </a:ext>
            </a:extLst>
          </a:blip>
          <a:srcRect l="11561" t="57230" r="48134" b="20333"/>
          <a:stretch/>
        </p:blipFill>
        <p:spPr bwMode="auto">
          <a:xfrm rot="60000">
            <a:off x="4351955" y="2678313"/>
            <a:ext cx="4776953" cy="373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4507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09600"/>
            <a:ext cx="8640960" cy="515144"/>
          </a:xfrm>
        </p:spPr>
        <p:txBody>
          <a:bodyPr/>
          <a:lstStyle/>
          <a:p>
            <a:r>
              <a:rPr kumimoji="1" lang="ja-JP" altLang="en-US" dirty="0" smtClean="0"/>
              <a:t>ビームウェストとビーム拡がり角</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83568" y="1421512"/>
                <a:ext cx="7772400" cy="2782518"/>
              </a:xfrm>
            </p:spPr>
            <p:txBody>
              <a:bodyPr/>
              <a:lstStyle/>
              <a:p>
                <a:r>
                  <a:rPr kumimoji="1" lang="en-US" altLang="ja-JP" sz="2800" dirty="0" smtClean="0">
                    <a:latin typeface="Cambria Math"/>
                  </a:rPr>
                  <a:t>TEM</a:t>
                </a:r>
                <a:r>
                  <a:rPr kumimoji="1" lang="en-US" altLang="ja-JP" sz="2800" baseline="-25000" dirty="0" smtClean="0">
                    <a:latin typeface="Cambria Math"/>
                  </a:rPr>
                  <a:t>00</a:t>
                </a:r>
                <a:r>
                  <a:rPr lang="ja-JP" altLang="en-US" sz="2800" dirty="0" smtClean="0">
                    <a:latin typeface="Cambria Math"/>
                  </a:rPr>
                  <a:t>モード</a:t>
                </a:r>
                <a:r>
                  <a:rPr lang="ja-JP" altLang="en-US" sz="2800" dirty="0">
                    <a:latin typeface="Cambria Math"/>
                  </a:rPr>
                  <a:t>光に</a:t>
                </a:r>
                <a:r>
                  <a:rPr lang="ja-JP" altLang="en-US" sz="2800" dirty="0" smtClean="0">
                    <a:latin typeface="Cambria Math"/>
                  </a:rPr>
                  <a:t>おいて</a:t>
                </a:r>
                <a:r>
                  <a:rPr lang="ja-JP" altLang="en-US" sz="2800" dirty="0">
                    <a:latin typeface="Cambria Math"/>
                  </a:rPr>
                  <a:t>ビームの</a:t>
                </a:r>
                <a:r>
                  <a:rPr lang="ja-JP" altLang="en-US" sz="2800" dirty="0" smtClean="0">
                    <a:latin typeface="Cambria Math"/>
                  </a:rPr>
                  <a:t>最小値</a:t>
                </a:r>
                <a:r>
                  <a:rPr lang="en-US" altLang="ja-JP" sz="2800" dirty="0" smtClean="0">
                    <a:latin typeface="Cambria Math"/>
                  </a:rPr>
                  <a:t>d</a:t>
                </a:r>
                <a:r>
                  <a:rPr lang="en-US" altLang="ja-JP" sz="2800" baseline="-25000" dirty="0" smtClean="0">
                    <a:latin typeface="Cambria Math"/>
                  </a:rPr>
                  <a:t>0</a:t>
                </a:r>
                <a:r>
                  <a:rPr lang="ja-JP" altLang="en-US" sz="2800" dirty="0" smtClean="0">
                    <a:latin typeface="Cambria Math"/>
                  </a:rPr>
                  <a:t>は</a:t>
                </a:r>
                <a:endParaRPr lang="en-US" altLang="ja-JP" sz="2800" dirty="0" smtClean="0">
                  <a:latin typeface="Cambria Math"/>
                </a:endParaRPr>
              </a:p>
              <a:p>
                <a:endParaRPr kumimoji="1" lang="en-US" altLang="ja-JP" sz="800"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a:rPr>
                          </m:ctrlPr>
                        </m:sSubPr>
                        <m:e>
                          <m:r>
                            <a:rPr kumimoji="1" lang="en-US" altLang="ja-JP" sz="2800" b="0" i="1" smtClean="0">
                              <a:latin typeface="Cambria Math"/>
                            </a:rPr>
                            <m:t>𝑑</m:t>
                          </m:r>
                        </m:e>
                        <m:sub>
                          <m:r>
                            <a:rPr kumimoji="1" lang="en-US" altLang="ja-JP" sz="2800" b="0" i="1" smtClean="0">
                              <a:latin typeface="Cambria Math"/>
                            </a:rPr>
                            <m:t>0</m:t>
                          </m:r>
                        </m:sub>
                      </m:sSub>
                      <m:r>
                        <a:rPr kumimoji="1" lang="en-US" altLang="ja-JP" sz="2800" b="0" i="1" smtClean="0">
                          <a:latin typeface="Cambria Math"/>
                        </a:rPr>
                        <m:t>=</m:t>
                      </m:r>
                      <m:f>
                        <m:fPr>
                          <m:ctrlPr>
                            <a:rPr kumimoji="1" lang="en-US" altLang="ja-JP" sz="2800" b="0" i="1" smtClean="0">
                              <a:latin typeface="Cambria Math"/>
                            </a:rPr>
                          </m:ctrlPr>
                        </m:fPr>
                        <m:num>
                          <m:r>
                            <a:rPr kumimoji="1" lang="en-US" altLang="ja-JP" sz="2800" b="0" i="1" smtClean="0">
                              <a:latin typeface="Cambria Math"/>
                            </a:rPr>
                            <m:t>4</m:t>
                          </m:r>
                          <m:r>
                            <a:rPr kumimoji="1" lang="en-US" altLang="ja-JP" sz="2800" b="0" i="1" smtClean="0">
                              <a:latin typeface="Cambria Math"/>
                            </a:rPr>
                            <m:t>𝜆</m:t>
                          </m:r>
                        </m:num>
                        <m:den>
                          <m:r>
                            <a:rPr kumimoji="1" lang="ja-JP" altLang="en-US" sz="2800" b="0" i="1" smtClean="0">
                              <a:latin typeface="Cambria Math"/>
                            </a:rPr>
                            <m:t>𝜋</m:t>
                          </m:r>
                          <m:r>
                            <a:rPr kumimoji="1" lang="en-US" altLang="ja-JP" sz="2800" b="0" i="1" smtClean="0">
                              <a:latin typeface="Cambria Math"/>
                            </a:rPr>
                            <m:t>𝜃</m:t>
                          </m:r>
                        </m:den>
                      </m:f>
                    </m:oMath>
                  </m:oMathPara>
                </a14:m>
                <a:endParaRPr kumimoji="1" lang="en-US" altLang="ja-JP" sz="2800" dirty="0" smtClean="0"/>
              </a:p>
              <a:p>
                <a:pPr marL="0" indent="0">
                  <a:buNone/>
                </a:pPr>
                <a:endParaRPr kumimoji="1" lang="en-US" altLang="ja-JP" sz="800" dirty="0" smtClean="0"/>
              </a:p>
              <a:p>
                <a:r>
                  <a:rPr kumimoji="1" lang="ja-JP" altLang="en-US" sz="2800" dirty="0" smtClean="0">
                    <a:latin typeface="Cambria Math"/>
                  </a:rPr>
                  <a:t>ビームウェスト近傍でのビーム直径の変化は</a:t>
                </a:r>
                <a:endParaRPr kumimoji="1" lang="en-US" altLang="ja-JP" sz="2800" dirty="0" smtClean="0">
                  <a:latin typeface="Cambria Math"/>
                </a:endParaRPr>
              </a:p>
              <a:p>
                <a:endParaRPr kumimoji="1" lang="en-US" altLang="ja-JP" sz="800"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p>
                        <m:sSupPr>
                          <m:ctrlPr>
                            <a:rPr kumimoji="1" lang="en-US" altLang="ja-JP" sz="2800" i="1" smtClean="0">
                              <a:latin typeface="Cambria Math"/>
                            </a:rPr>
                          </m:ctrlPr>
                        </m:sSupPr>
                        <m:e>
                          <m:r>
                            <a:rPr kumimoji="1" lang="en-US" altLang="ja-JP" sz="2800" b="0" i="1" smtClean="0">
                              <a:latin typeface="Cambria Math"/>
                            </a:rPr>
                            <m:t>𝑑</m:t>
                          </m:r>
                        </m:e>
                        <m:sup>
                          <m:r>
                            <a:rPr kumimoji="1" lang="en-US" altLang="ja-JP" sz="2800" b="0" i="1" smtClean="0">
                              <a:latin typeface="Cambria Math"/>
                            </a:rPr>
                            <m:t>2</m:t>
                          </m:r>
                        </m:sup>
                      </m:sSup>
                      <m:r>
                        <a:rPr kumimoji="1" lang="en-US" altLang="ja-JP" sz="2800" b="0" i="1" smtClean="0">
                          <a:latin typeface="Cambria Math"/>
                        </a:rPr>
                        <m:t>=</m:t>
                      </m:r>
                      <m:sSubSup>
                        <m:sSubSupPr>
                          <m:ctrlPr>
                            <a:rPr kumimoji="1" lang="en-US" altLang="ja-JP" sz="2800" b="0" i="1" smtClean="0">
                              <a:latin typeface="Cambria Math"/>
                            </a:rPr>
                          </m:ctrlPr>
                        </m:sSubSupPr>
                        <m:e>
                          <m:r>
                            <a:rPr kumimoji="1" lang="en-US" altLang="ja-JP" sz="2800" b="0" i="1" smtClean="0">
                              <a:latin typeface="Cambria Math"/>
                            </a:rPr>
                            <m:t>𝑑</m:t>
                          </m:r>
                        </m:e>
                        <m:sub>
                          <m:r>
                            <a:rPr kumimoji="1" lang="en-US" altLang="ja-JP" sz="2800" b="0" i="1" smtClean="0">
                              <a:latin typeface="Cambria Math"/>
                            </a:rPr>
                            <m:t>0</m:t>
                          </m:r>
                        </m:sub>
                        <m:sup>
                          <m:r>
                            <a:rPr kumimoji="1" lang="en-US" altLang="ja-JP" sz="2800" b="0" i="1" smtClean="0">
                              <a:latin typeface="Cambria Math"/>
                            </a:rPr>
                            <m:t>2</m:t>
                          </m:r>
                        </m:sup>
                      </m:sSubSup>
                      <m:r>
                        <a:rPr kumimoji="1" lang="en-US" altLang="ja-JP" sz="2800" b="0" i="1" smtClean="0">
                          <a:latin typeface="Cambria Math"/>
                        </a:rPr>
                        <m:t>+</m:t>
                      </m:r>
                      <m:sSup>
                        <m:sSupPr>
                          <m:ctrlPr>
                            <a:rPr kumimoji="1" lang="en-US" altLang="ja-JP" sz="2800" b="0" i="1" smtClean="0">
                              <a:latin typeface="Cambria Math"/>
                            </a:rPr>
                          </m:ctrlPr>
                        </m:sSupPr>
                        <m:e>
                          <m:r>
                            <a:rPr kumimoji="1" lang="ja-JP" altLang="en-US" sz="2800" b="0" i="1" smtClean="0">
                              <a:latin typeface="Cambria Math"/>
                            </a:rPr>
                            <m:t>𝜃</m:t>
                          </m:r>
                        </m:e>
                        <m:sup>
                          <m:r>
                            <a:rPr kumimoji="1" lang="en-US" altLang="ja-JP" sz="2800" b="0" i="1" smtClean="0">
                              <a:latin typeface="Cambria Math"/>
                            </a:rPr>
                            <m:t>2</m:t>
                          </m:r>
                        </m:sup>
                      </m:sSup>
                      <m:sSup>
                        <m:sSupPr>
                          <m:ctrlPr>
                            <a:rPr kumimoji="1" lang="en-US" altLang="ja-JP" sz="2800" b="0" i="1" smtClean="0">
                              <a:latin typeface="Cambria Math"/>
                            </a:rPr>
                          </m:ctrlPr>
                        </m:sSupPr>
                        <m:e>
                          <m:r>
                            <a:rPr kumimoji="1" lang="en-US" altLang="ja-JP" sz="2800" b="0" i="1" smtClean="0">
                              <a:latin typeface="Cambria Math"/>
                            </a:rPr>
                            <m:t>𝑧</m:t>
                          </m:r>
                        </m:e>
                        <m:sup>
                          <m:r>
                            <a:rPr kumimoji="1" lang="en-US" altLang="ja-JP" sz="2800" b="0" i="1" smtClean="0">
                              <a:latin typeface="Cambria Math"/>
                            </a:rPr>
                            <m:t>2</m:t>
                          </m:r>
                        </m:sup>
                      </m:sSup>
                    </m:oMath>
                  </m:oMathPara>
                </a14:m>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83568" y="1421512"/>
                <a:ext cx="7772400" cy="2782518"/>
              </a:xfrm>
              <a:blipFill rotWithShape="1">
                <a:blip r:embed="rId2"/>
                <a:stretch>
                  <a:fillRect l="-1490" t="-2845"/>
                </a:stretch>
              </a:blipFill>
            </p:spPr>
            <p:txBody>
              <a:bodyPr/>
              <a:lstStyle/>
              <a:p>
                <a:r>
                  <a:rPr lang="ja-JP" altLang="en-US">
                    <a:noFill/>
                  </a:rPr>
                  <a:t> </a:t>
                </a:r>
              </a:p>
            </p:txBody>
          </p:sp>
        </mc:Fallback>
      </mc:AlternateContent>
      <p:pic>
        <p:nvPicPr>
          <p:cNvPr id="2050" name="Picture 2" descr="E:\1.tif"/>
          <p:cNvPicPr>
            <a:picLocks noChangeAspect="1" noChangeArrowheads="1"/>
          </p:cNvPicPr>
          <p:nvPr/>
        </p:nvPicPr>
        <p:blipFill rotWithShape="1">
          <a:blip r:embed="rId3">
            <a:extLst>
              <a:ext uri="{28A0092B-C50C-407E-A947-70E740481C1C}">
                <a14:useLocalDpi xmlns:a14="http://schemas.microsoft.com/office/drawing/2010/main" val="0"/>
              </a:ext>
            </a:extLst>
          </a:blip>
          <a:srcRect l="55362" t="66046" r="4410" b="20536"/>
          <a:stretch/>
        </p:blipFill>
        <p:spPr bwMode="auto">
          <a:xfrm rot="60000">
            <a:off x="38137" y="4251912"/>
            <a:ext cx="5509626" cy="258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4946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dirty="0" smtClean="0"/>
              <a:t>コンフォーカルパラメータ</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323528" y="1556792"/>
                <a:ext cx="8496944" cy="5112568"/>
              </a:xfrm>
            </p:spPr>
            <p:txBody>
              <a:bodyPr/>
              <a:lstStyle/>
              <a:p>
                <a:r>
                  <a:rPr lang="ja-JP" altLang="en-US" sz="2800" dirty="0" smtClean="0"/>
                  <a:t>焦点深度に相当する値で</a:t>
                </a:r>
                <a:r>
                  <a:rPr lang="en-US" altLang="ja-JP" sz="2800" dirty="0" smtClean="0"/>
                  <a:t>, 2b</a:t>
                </a:r>
                <a:r>
                  <a:rPr lang="ja-JP" altLang="en-US" sz="2800" dirty="0"/>
                  <a:t>で</a:t>
                </a:r>
                <a:r>
                  <a:rPr lang="ja-JP" altLang="en-US" sz="2800" dirty="0" smtClean="0"/>
                  <a:t>表される</a:t>
                </a:r>
                <a:r>
                  <a:rPr lang="en-US" altLang="ja-JP" sz="2800" dirty="0" smtClean="0"/>
                  <a:t>.</a:t>
                </a:r>
              </a:p>
              <a:p>
                <a:r>
                  <a:rPr lang="ja-JP" altLang="en-US" sz="2800" dirty="0" smtClean="0"/>
                  <a:t>ビームウェストからビーム径が√</a:t>
                </a:r>
                <a:r>
                  <a:rPr lang="en-US" altLang="ja-JP" sz="2800" dirty="0" smtClean="0"/>
                  <a:t>2</a:t>
                </a:r>
                <a:r>
                  <a:rPr lang="ja-JP" altLang="en-US" sz="2800" dirty="0" smtClean="0"/>
                  <a:t>倍以内の距離</a:t>
                </a:r>
                <a:endParaRPr kumimoji="1" lang="en-US" altLang="ja-JP" sz="2800" b="0" i="1" dirty="0" smtClean="0">
                  <a:latin typeface="Cambria Math"/>
                </a:endParaRPr>
              </a:p>
              <a:p>
                <a:pPr marL="0" indent="0">
                  <a:buNone/>
                </a:pPr>
                <a:endParaRPr kumimoji="1" lang="en-US" altLang="ja-JP" sz="2800" b="0" i="1" dirty="0" smtClean="0">
                  <a:latin typeface="Cambria Math"/>
                </a:endParaRPr>
              </a:p>
              <a:p>
                <a:pPr marL="0" indent="0">
                  <a:buNone/>
                </a:pPr>
                <a:r>
                  <a:rPr lang="ja-JP" altLang="en-US" sz="2800" dirty="0">
                    <a:latin typeface="Cambria Math"/>
                  </a:rPr>
                  <a:t>レイリー</a:t>
                </a:r>
                <a:r>
                  <a:rPr lang="ja-JP" altLang="en-US" sz="2800" dirty="0" smtClean="0">
                    <a:latin typeface="Cambria Math"/>
                  </a:rPr>
                  <a:t>範囲</a:t>
                </a:r>
                <a:r>
                  <a:rPr lang="en-US" altLang="ja-JP" sz="2800" dirty="0" smtClean="0">
                    <a:latin typeface="Cambria Math"/>
                  </a:rPr>
                  <a:t>Z</a:t>
                </a:r>
                <a:r>
                  <a:rPr lang="en-US" altLang="ja-JP" sz="2800" baseline="-25000" dirty="0" smtClean="0">
                    <a:latin typeface="Cambria Math"/>
                  </a:rPr>
                  <a:t>R</a:t>
                </a:r>
                <a:r>
                  <a:rPr lang="ja-JP" altLang="en-US" sz="2800" dirty="0" smtClean="0">
                    <a:latin typeface="Cambria Math"/>
                  </a:rPr>
                  <a:t>でも特性を表すことがあり</a:t>
                </a:r>
                <a:r>
                  <a:rPr lang="en-US" altLang="ja-JP" sz="2800" dirty="0" smtClean="0">
                    <a:latin typeface="Cambria Math"/>
                  </a:rPr>
                  <a:t>,</a:t>
                </a:r>
                <a:r>
                  <a:rPr lang="ja-JP" altLang="en-US" sz="2800" dirty="0" smtClean="0">
                    <a:latin typeface="Cambria Math"/>
                  </a:rPr>
                  <a:t>　</a:t>
                </a:r>
                <a:r>
                  <a:rPr lang="en-US" altLang="ja-JP" sz="2800" dirty="0">
                    <a:latin typeface="Cambria Math"/>
                  </a:rPr>
                  <a:t> </a:t>
                </a:r>
                <a:r>
                  <a:rPr lang="en-US" altLang="ja-JP" sz="2800" dirty="0" smtClean="0">
                    <a:latin typeface="Cambria Math"/>
                  </a:rPr>
                  <a:t>Z</a:t>
                </a:r>
                <a:r>
                  <a:rPr lang="en-US" altLang="ja-JP" sz="2800" baseline="-25000" dirty="0" smtClean="0">
                    <a:latin typeface="Cambria Math"/>
                  </a:rPr>
                  <a:t>R</a:t>
                </a:r>
                <a:r>
                  <a:rPr lang="en-US" altLang="ja-JP" sz="2800" dirty="0" smtClean="0">
                    <a:latin typeface="Cambria Math"/>
                  </a:rPr>
                  <a:t>=b</a:t>
                </a:r>
                <a:r>
                  <a:rPr lang="ja-JP" altLang="en-US" sz="2800" dirty="0" smtClean="0">
                    <a:latin typeface="Cambria Math"/>
                  </a:rPr>
                  <a:t>とする</a:t>
                </a:r>
                <a:endParaRPr kumimoji="1" lang="en-US" altLang="ja-JP" sz="2800" b="0"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kumimoji="1" lang="en-US" altLang="ja-JP" sz="2800" b="0" i="1" smtClean="0">
                          <a:latin typeface="Cambria Math"/>
                        </a:rPr>
                        <m:t>𝑑</m:t>
                      </m:r>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𝑑</m:t>
                          </m:r>
                        </m:e>
                        <m:sub>
                          <m:r>
                            <a:rPr kumimoji="1" lang="en-US" altLang="ja-JP" sz="2800" b="0" i="1" smtClean="0">
                              <a:latin typeface="Cambria Math"/>
                            </a:rPr>
                            <m:t>0</m:t>
                          </m:r>
                        </m:sub>
                      </m:sSub>
                      <m:rad>
                        <m:radPr>
                          <m:degHide m:val="on"/>
                          <m:ctrlPr>
                            <a:rPr kumimoji="1" lang="en-US" altLang="ja-JP" sz="2800" b="0" i="1" smtClean="0">
                              <a:latin typeface="Cambria Math"/>
                            </a:rPr>
                          </m:ctrlPr>
                        </m:radPr>
                        <m:deg/>
                        <m:e>
                          <m:r>
                            <a:rPr kumimoji="1" lang="en-US" altLang="ja-JP" sz="2800" b="0" i="1" smtClean="0">
                              <a:latin typeface="Cambria Math"/>
                            </a:rPr>
                            <m:t>1+</m:t>
                          </m:r>
                          <m:sSup>
                            <m:sSupPr>
                              <m:ctrlPr>
                                <a:rPr kumimoji="1" lang="en-US" altLang="ja-JP" sz="2800" b="0" i="1" smtClean="0">
                                  <a:latin typeface="Cambria Math"/>
                                </a:rPr>
                              </m:ctrlPr>
                            </m:sSupPr>
                            <m:e>
                              <m:r>
                                <a:rPr kumimoji="1" lang="en-US" altLang="ja-JP" sz="2800" b="0" i="1" smtClean="0">
                                  <a:latin typeface="Cambria Math"/>
                                </a:rPr>
                                <m:t>(</m:t>
                              </m:r>
                              <m:f>
                                <m:fPr>
                                  <m:type m:val="lin"/>
                                  <m:ctrlPr>
                                    <a:rPr kumimoji="1" lang="en-US" altLang="ja-JP" sz="2800" b="0" i="1" smtClean="0">
                                      <a:latin typeface="Cambria Math"/>
                                    </a:rPr>
                                  </m:ctrlPr>
                                </m:fPr>
                                <m:num>
                                  <m:r>
                                    <a:rPr kumimoji="1" lang="ja-JP" altLang="en-US" sz="2800" b="0" i="1" smtClean="0">
                                      <a:latin typeface="Cambria Math"/>
                                    </a:rPr>
                                    <m:t>𝜃</m:t>
                                  </m:r>
                                  <m:r>
                                    <a:rPr kumimoji="1" lang="en-US" altLang="ja-JP" sz="2800" b="0" i="1" smtClean="0">
                                      <a:latin typeface="Cambria Math"/>
                                    </a:rPr>
                                    <m:t>𝑧</m:t>
                                  </m:r>
                                </m:num>
                                <m:den>
                                  <m:sSub>
                                    <m:sSubPr>
                                      <m:ctrlPr>
                                        <a:rPr kumimoji="1" lang="en-US" altLang="ja-JP" sz="2800" b="0" i="1" smtClean="0">
                                          <a:latin typeface="Cambria Math"/>
                                        </a:rPr>
                                      </m:ctrlPr>
                                    </m:sSubPr>
                                    <m:e>
                                      <m:r>
                                        <a:rPr kumimoji="1" lang="en-US" altLang="ja-JP" sz="2800" b="0" i="1" smtClean="0">
                                          <a:latin typeface="Cambria Math"/>
                                        </a:rPr>
                                        <m:t>𝑑</m:t>
                                      </m:r>
                                    </m:e>
                                    <m:sub>
                                      <m:r>
                                        <a:rPr kumimoji="1" lang="en-US" altLang="ja-JP" sz="2800" b="0" i="1" smtClean="0">
                                          <a:latin typeface="Cambria Math"/>
                                        </a:rPr>
                                        <m:t>0</m:t>
                                      </m:r>
                                    </m:sub>
                                  </m:sSub>
                                </m:den>
                              </m:f>
                              <m:r>
                                <a:rPr kumimoji="1" lang="en-US" altLang="ja-JP" sz="2800" b="0" i="1" smtClean="0">
                                  <a:latin typeface="Cambria Math"/>
                                </a:rPr>
                                <m:t>)</m:t>
                              </m:r>
                            </m:e>
                            <m:sup>
                              <m:r>
                                <a:rPr kumimoji="1" lang="en-US" altLang="ja-JP" sz="2800" b="0" i="1" smtClean="0">
                                  <a:latin typeface="Cambria Math"/>
                                </a:rPr>
                                <m:t>2</m:t>
                              </m:r>
                            </m:sup>
                          </m:sSup>
                        </m:e>
                      </m:rad>
                    </m:oMath>
                  </m:oMathPara>
                </a14:m>
                <a:endParaRPr kumimoji="1" lang="en-US" altLang="ja-JP" sz="2800" dirty="0" smtClean="0"/>
              </a:p>
              <a:p>
                <a:endParaRPr kumimoji="1" lang="en-US" altLang="ja-JP" sz="2800" b="0" i="1" dirty="0" smtClean="0">
                  <a:latin typeface="Cambria Math"/>
                </a:endParaRPr>
              </a:p>
              <a:p>
                <a14:m>
                  <m:oMath xmlns:m="http://schemas.openxmlformats.org/officeDocument/2006/math">
                    <m:r>
                      <a:rPr kumimoji="1" lang="en-US" altLang="ja-JP" sz="2800" b="0" i="1" smtClean="0">
                        <a:latin typeface="Cambria Math"/>
                      </a:rPr>
                      <m:t>𝑧</m:t>
                    </m:r>
                    <m:r>
                      <a:rPr kumimoji="1" lang="en-US" altLang="ja-JP" sz="2800" b="0" i="1" smtClean="0">
                        <a:latin typeface="Cambria Math"/>
                      </a:rPr>
                      <m:t>=</m:t>
                    </m:r>
                    <m:r>
                      <a:rPr kumimoji="1" lang="en-US" altLang="ja-JP" sz="2800" b="0" i="1" smtClean="0">
                        <a:latin typeface="Cambria Math"/>
                      </a:rPr>
                      <m:t>𝑏</m:t>
                    </m:r>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𝑑</m:t>
                        </m:r>
                      </m:e>
                      <m:sub>
                        <m:r>
                          <a:rPr kumimoji="1" lang="en-US" altLang="ja-JP" sz="2800" b="0" i="1" smtClean="0">
                            <a:latin typeface="Cambria Math"/>
                          </a:rPr>
                          <m:t>0</m:t>
                        </m:r>
                      </m:sub>
                    </m:sSub>
                    <m:r>
                      <a:rPr kumimoji="1" lang="en-US" altLang="ja-JP" sz="2800" b="0" i="1" smtClean="0">
                        <a:latin typeface="Cambria Math"/>
                      </a:rPr>
                      <m:t>/</m:t>
                    </m:r>
                    <m:r>
                      <a:rPr kumimoji="1" lang="ja-JP" altLang="en-US" sz="2800" b="0" i="1" smtClean="0">
                        <a:latin typeface="Cambria Math"/>
                      </a:rPr>
                      <m:t>𝜃</m:t>
                    </m:r>
                  </m:oMath>
                </a14:m>
                <a:r>
                  <a:rPr kumimoji="1" lang="ja-JP" altLang="en-US" sz="2800" dirty="0" smtClean="0"/>
                  <a:t>のとき</a:t>
                </a:r>
                <a:r>
                  <a:rPr kumimoji="1" lang="en-US" altLang="ja-JP" sz="2800" dirty="0" smtClean="0"/>
                  <a:t>d=</a:t>
                </a:r>
                <a:r>
                  <a:rPr kumimoji="1" lang="ja-JP" altLang="en-US" sz="2800" dirty="0" smtClean="0"/>
                  <a:t>√</a:t>
                </a:r>
                <a:r>
                  <a:rPr kumimoji="1" lang="en-US" altLang="ja-JP" sz="2800" dirty="0" smtClean="0"/>
                  <a:t>2d</a:t>
                </a:r>
                <a:r>
                  <a:rPr kumimoji="1" lang="en-US" altLang="ja-JP" sz="2800" baseline="-25000" dirty="0" smtClean="0"/>
                  <a:t>0</a:t>
                </a:r>
                <a:r>
                  <a:rPr kumimoji="1" lang="ja-JP" altLang="en-US" sz="2800" dirty="0" smtClean="0"/>
                  <a:t>となる</a:t>
                </a:r>
                <a:endParaRPr kumimoji="1"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323528" y="1556792"/>
                <a:ext cx="8496944" cy="5112568"/>
              </a:xfrm>
              <a:blipFill rotWithShape="1">
                <a:blip r:embed="rId2"/>
                <a:stretch>
                  <a:fillRect l="-1435" t="-1549"/>
                </a:stretch>
              </a:blipFill>
            </p:spPr>
            <p:txBody>
              <a:bodyPr/>
              <a:lstStyle/>
              <a:p>
                <a:r>
                  <a:rPr lang="ja-JP" altLang="en-US">
                    <a:noFill/>
                  </a:rPr>
                  <a:t> </a:t>
                </a:r>
              </a:p>
            </p:txBody>
          </p:sp>
        </mc:Fallback>
      </mc:AlternateContent>
      <p:grpSp>
        <p:nvGrpSpPr>
          <p:cNvPr id="5" name="グループ化 4"/>
          <p:cNvGrpSpPr/>
          <p:nvPr/>
        </p:nvGrpSpPr>
        <p:grpSpPr>
          <a:xfrm>
            <a:off x="323528" y="2820318"/>
            <a:ext cx="8136904" cy="3966739"/>
            <a:chOff x="323528" y="2820318"/>
            <a:chExt cx="8136904" cy="396673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820318"/>
              <a:ext cx="8136904" cy="396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455876" y="3216840"/>
              <a:ext cx="936104" cy="584775"/>
            </a:xfrm>
            <a:prstGeom prst="rect">
              <a:avLst/>
            </a:prstGeom>
            <a:solidFill>
              <a:schemeClr val="bg1"/>
            </a:solidFill>
          </p:spPr>
          <p:txBody>
            <a:bodyPr wrap="square" rtlCol="0">
              <a:spAutoFit/>
            </a:bodyPr>
            <a:lstStyle/>
            <a:p>
              <a:pPr algn="ctr"/>
              <a:r>
                <a:rPr kumimoji="1" lang="en-US" altLang="ja-JP" sz="3200" b="1" dirty="0" smtClean="0"/>
                <a:t>2b</a:t>
              </a:r>
              <a:endParaRPr kumimoji="1" lang="ja-JP" altLang="en-US" sz="3200" b="1" dirty="0"/>
            </a:p>
          </p:txBody>
        </p:sp>
      </p:grpSp>
    </p:spTree>
    <p:extLst>
      <p:ext uri="{BB962C8B-B14F-4D97-AF65-F5344CB8AC3E}">
        <p14:creationId xmlns:p14="http://schemas.microsoft.com/office/powerpoint/2010/main" val="674883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731168"/>
          </a:xfrm>
        </p:spPr>
        <p:txBody>
          <a:bodyPr/>
          <a:lstStyle/>
          <a:p>
            <a:r>
              <a:rPr lang="ja-JP" altLang="en-US" dirty="0"/>
              <a:t>コンフォーカルパラメータ</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85800" y="1628800"/>
                <a:ext cx="7772400" cy="4968552"/>
              </a:xfrm>
            </p:spPr>
            <p:txBody>
              <a:bodyPr/>
              <a:lstStyle/>
              <a:p>
                <a:pPr marL="0" indent="0">
                  <a:buNone/>
                </a:pPr>
                <a14:m>
                  <m:oMathPara xmlns:m="http://schemas.openxmlformats.org/officeDocument/2006/math">
                    <m:oMathParaPr>
                      <m:jc m:val="centerGroup"/>
                    </m:oMathParaPr>
                    <m:oMath xmlns:m="http://schemas.openxmlformats.org/officeDocument/2006/math">
                      <m:r>
                        <a:rPr lang="en-US" altLang="ja-JP" i="1">
                          <a:latin typeface="Cambria Math"/>
                        </a:rPr>
                        <m:t>2</m:t>
                      </m:r>
                      <m:r>
                        <a:rPr lang="en-US" altLang="ja-JP" i="1">
                          <a:latin typeface="Cambria Math"/>
                        </a:rPr>
                        <m:t>𝑏</m:t>
                      </m:r>
                      <m:r>
                        <a:rPr lang="en-US" altLang="ja-JP" i="1">
                          <a:latin typeface="Cambria Math"/>
                        </a:rPr>
                        <m:t>=</m:t>
                      </m:r>
                      <m:f>
                        <m:fPr>
                          <m:ctrlPr>
                            <a:rPr lang="en-US" altLang="ja-JP" i="1">
                              <a:latin typeface="Cambria Math"/>
                            </a:rPr>
                          </m:ctrlPr>
                        </m:fPr>
                        <m:num>
                          <m:r>
                            <a:rPr lang="en-US" altLang="ja-JP" i="1">
                              <a:latin typeface="Cambria Math"/>
                            </a:rPr>
                            <m:t>2</m:t>
                          </m:r>
                          <m:sSub>
                            <m:sSubPr>
                              <m:ctrlPr>
                                <a:rPr lang="en-US" altLang="ja-JP" i="1">
                                  <a:latin typeface="Cambria Math"/>
                                </a:rPr>
                              </m:ctrlPr>
                            </m:sSubPr>
                            <m:e>
                              <m:r>
                                <a:rPr lang="en-US" altLang="ja-JP" i="1">
                                  <a:latin typeface="Cambria Math"/>
                                </a:rPr>
                                <m:t>𝑑</m:t>
                              </m:r>
                            </m:e>
                            <m:sub>
                              <m:r>
                                <a:rPr lang="en-US" altLang="ja-JP" i="1">
                                  <a:latin typeface="Cambria Math"/>
                                </a:rPr>
                                <m:t>0</m:t>
                              </m:r>
                            </m:sub>
                          </m:sSub>
                        </m:num>
                        <m:den>
                          <m:r>
                            <a:rPr lang="ja-JP" altLang="en-US" i="1">
                              <a:latin typeface="Cambria Math"/>
                            </a:rPr>
                            <m:t>𝜃</m:t>
                          </m:r>
                        </m:den>
                      </m:f>
                      <m:r>
                        <a:rPr lang="en-US" altLang="ja-JP" i="1">
                          <a:latin typeface="Cambria Math"/>
                        </a:rPr>
                        <m:t>=</m:t>
                      </m:r>
                      <m:f>
                        <m:fPr>
                          <m:ctrlPr>
                            <a:rPr lang="en-US" altLang="ja-JP" i="1">
                              <a:latin typeface="Cambria Math"/>
                            </a:rPr>
                          </m:ctrlPr>
                        </m:fPr>
                        <m:num>
                          <m:r>
                            <a:rPr lang="en-US" altLang="ja-JP" i="1">
                              <a:latin typeface="Cambria Math"/>
                            </a:rPr>
                            <m:t>8</m:t>
                          </m:r>
                          <m:r>
                            <a:rPr lang="en-US" altLang="ja-JP" i="1">
                              <a:latin typeface="Cambria Math"/>
                            </a:rPr>
                            <m:t>𝜆</m:t>
                          </m:r>
                        </m:num>
                        <m:den>
                          <m:r>
                            <a:rPr lang="ja-JP" altLang="en-US" i="1">
                              <a:latin typeface="Cambria Math"/>
                            </a:rPr>
                            <m:t>𝜋</m:t>
                          </m:r>
                          <m:sSup>
                            <m:sSupPr>
                              <m:ctrlPr>
                                <a:rPr lang="en-US" altLang="ja-JP" i="1">
                                  <a:latin typeface="Cambria Math"/>
                                </a:rPr>
                              </m:ctrlPr>
                            </m:sSupPr>
                            <m:e>
                              <m:r>
                                <a:rPr lang="ja-JP" altLang="en-US" i="1">
                                  <a:latin typeface="Cambria Math"/>
                                </a:rPr>
                                <m:t>𝜃</m:t>
                              </m:r>
                            </m:e>
                            <m:sup>
                              <m:r>
                                <a:rPr lang="en-US" altLang="ja-JP" i="1">
                                  <a:latin typeface="Cambria Math"/>
                                </a:rPr>
                                <m:t>2</m:t>
                              </m:r>
                            </m:sup>
                          </m:sSup>
                        </m:den>
                      </m:f>
                      <m:r>
                        <a:rPr lang="en-US" altLang="ja-JP" i="1">
                          <a:latin typeface="Cambria Math"/>
                        </a:rPr>
                        <m:t>=</m:t>
                      </m:r>
                      <m:f>
                        <m:fPr>
                          <m:ctrlPr>
                            <a:rPr lang="en-US" altLang="ja-JP" i="1">
                              <a:latin typeface="Cambria Math"/>
                            </a:rPr>
                          </m:ctrlPr>
                        </m:fPr>
                        <m:num>
                          <m:r>
                            <a:rPr lang="ja-JP" altLang="en-US" i="1">
                              <a:latin typeface="Cambria Math"/>
                            </a:rPr>
                            <m:t>𝜋</m:t>
                          </m:r>
                          <m:sSubSup>
                            <m:sSubSupPr>
                              <m:ctrlPr>
                                <a:rPr lang="en-US" altLang="ja-JP" i="1">
                                  <a:latin typeface="Cambria Math"/>
                                </a:rPr>
                              </m:ctrlPr>
                            </m:sSubSupPr>
                            <m:e>
                              <m:r>
                                <a:rPr lang="en-US" altLang="ja-JP" i="1">
                                  <a:latin typeface="Cambria Math"/>
                                </a:rPr>
                                <m:t>𝑑</m:t>
                              </m:r>
                            </m:e>
                            <m:sub>
                              <m:r>
                                <a:rPr lang="en-US" altLang="ja-JP" i="1">
                                  <a:latin typeface="Cambria Math"/>
                                </a:rPr>
                                <m:t>0</m:t>
                              </m:r>
                            </m:sub>
                            <m:sup>
                              <m:r>
                                <a:rPr lang="en-US" altLang="ja-JP" i="1">
                                  <a:latin typeface="Cambria Math"/>
                                </a:rPr>
                                <m:t>2</m:t>
                              </m:r>
                            </m:sup>
                          </m:sSubSup>
                        </m:num>
                        <m:den>
                          <m:r>
                            <a:rPr lang="en-US" altLang="ja-JP" i="1">
                              <a:latin typeface="Cambria Math"/>
                            </a:rPr>
                            <m:t>2</m:t>
                          </m:r>
                          <m:r>
                            <a:rPr lang="en-US" altLang="ja-JP" i="1">
                              <a:latin typeface="Cambria Math"/>
                            </a:rPr>
                            <m:t>𝜆</m:t>
                          </m:r>
                        </m:den>
                      </m:f>
                    </m:oMath>
                  </m:oMathPara>
                </a14:m>
                <a:endParaRPr lang="en-US" altLang="ja-JP" dirty="0"/>
              </a:p>
              <a:p>
                <a:endParaRPr lang="en-US" altLang="ja-JP" i="1" dirty="0" smtClean="0">
                  <a:latin typeface="Cambria Math"/>
                </a:endParaRPr>
              </a:p>
              <a:p>
                <a:r>
                  <a:rPr lang="ja-JP" altLang="en-US" sz="2800" dirty="0" smtClean="0">
                    <a:latin typeface="Cambria Math"/>
                  </a:rPr>
                  <a:t>ここで</a:t>
                </a:r>
                <a:r>
                  <a:rPr lang="en-US" altLang="ja-JP" sz="2800" dirty="0" smtClean="0">
                    <a:latin typeface="Cambria Math"/>
                  </a:rPr>
                  <a:t>, </a:t>
                </a:r>
                <a:r>
                  <a:rPr lang="en-US" altLang="ja-JP" sz="2800" dirty="0" err="1" smtClean="0">
                    <a:latin typeface="Cambria Math"/>
                  </a:rPr>
                  <a:t>HeNe</a:t>
                </a:r>
                <a:r>
                  <a:rPr lang="ja-JP" altLang="en-US" sz="2800" dirty="0" smtClean="0">
                    <a:latin typeface="Cambria Math"/>
                  </a:rPr>
                  <a:t>レーザー</a:t>
                </a:r>
                <a:r>
                  <a:rPr lang="en-US" altLang="ja-JP" sz="2800" dirty="0" smtClean="0">
                    <a:latin typeface="Cambria Math"/>
                  </a:rPr>
                  <a:t>(λ=633nm)</a:t>
                </a:r>
                <a:r>
                  <a:rPr lang="ja-JP" altLang="en-US" sz="2800" dirty="0" smtClean="0">
                    <a:latin typeface="Cambria Math"/>
                  </a:rPr>
                  <a:t>のビーム径が</a:t>
                </a:r>
                <a:r>
                  <a:rPr lang="en-US" altLang="ja-JP" sz="2800" dirty="0" smtClean="0">
                    <a:latin typeface="Cambria Math"/>
                  </a:rPr>
                  <a:t>1mm</a:t>
                </a:r>
                <a:r>
                  <a:rPr lang="ja-JP" altLang="en-US" sz="2800" dirty="0" smtClean="0">
                    <a:latin typeface="Cambria Math"/>
                  </a:rPr>
                  <a:t>とすると</a:t>
                </a:r>
                <a:endParaRPr lang="en-US" altLang="ja-JP" sz="2800" dirty="0">
                  <a:latin typeface="Cambria Math"/>
                </a:endParaRPr>
              </a:p>
              <a:p>
                <a:endParaRPr lang="en-US" altLang="ja-JP" sz="280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ja-JP" altLang="en-US" sz="2800" i="1">
                          <a:latin typeface="Cambria Math"/>
                        </a:rPr>
                        <m:t>𝜃</m:t>
                      </m:r>
                      <m:r>
                        <a:rPr lang="en-US" altLang="ja-JP" sz="2800" i="1">
                          <a:latin typeface="Cambria Math"/>
                        </a:rPr>
                        <m:t>=</m:t>
                      </m:r>
                      <m:f>
                        <m:fPr>
                          <m:ctrlPr>
                            <a:rPr lang="en-US" altLang="ja-JP" sz="2800" i="1">
                              <a:latin typeface="Cambria Math"/>
                            </a:rPr>
                          </m:ctrlPr>
                        </m:fPr>
                        <m:num>
                          <m:r>
                            <a:rPr lang="en-US" altLang="ja-JP" sz="2800" i="1">
                              <a:latin typeface="Cambria Math"/>
                            </a:rPr>
                            <m:t>4</m:t>
                          </m:r>
                          <m:r>
                            <a:rPr lang="en-US" altLang="ja-JP" sz="2800" i="1">
                              <a:latin typeface="Cambria Math"/>
                            </a:rPr>
                            <m:t>𝜆</m:t>
                          </m:r>
                        </m:num>
                        <m:den>
                          <m:r>
                            <a:rPr lang="ja-JP" altLang="en-US" sz="2800" i="1">
                              <a:latin typeface="Cambria Math"/>
                            </a:rPr>
                            <m:t>𝜋</m:t>
                          </m:r>
                          <m:sSub>
                            <m:sSubPr>
                              <m:ctrlPr>
                                <a:rPr lang="en-US" altLang="ja-JP" sz="2800" i="1">
                                  <a:latin typeface="Cambria Math"/>
                                </a:rPr>
                              </m:ctrlPr>
                            </m:sSubPr>
                            <m:e>
                              <m:r>
                                <a:rPr lang="en-US" altLang="ja-JP" sz="2800" i="1">
                                  <a:latin typeface="Cambria Math"/>
                                </a:rPr>
                                <m:t>𝑑</m:t>
                              </m:r>
                            </m:e>
                            <m:sub>
                              <m:r>
                                <a:rPr lang="en-US" altLang="ja-JP" sz="2800" i="1">
                                  <a:latin typeface="Cambria Math"/>
                                </a:rPr>
                                <m:t>0</m:t>
                              </m:r>
                            </m:sub>
                          </m:sSub>
                        </m:den>
                      </m:f>
                      <m:r>
                        <a:rPr lang="en-US" altLang="ja-JP" sz="2800" i="1">
                          <a:latin typeface="Cambria Math"/>
                        </a:rPr>
                        <m:t>=</m:t>
                      </m:r>
                      <m:f>
                        <m:fPr>
                          <m:ctrlPr>
                            <a:rPr lang="en-US" altLang="ja-JP" sz="2800" i="1">
                              <a:latin typeface="Cambria Math"/>
                            </a:rPr>
                          </m:ctrlPr>
                        </m:fPr>
                        <m:num>
                          <m:r>
                            <a:rPr lang="en-US" altLang="ja-JP" sz="2800" i="1">
                              <a:latin typeface="Cambria Math"/>
                            </a:rPr>
                            <m:t>(1.27</m:t>
                          </m:r>
                          <m:r>
                            <a:rPr lang="en-US" altLang="ja-JP" sz="2800" i="1">
                              <a:latin typeface="Cambria Math"/>
                              <a:ea typeface="Cambria Math"/>
                            </a:rPr>
                            <m:t>×6.33×</m:t>
                          </m:r>
                          <m:sSup>
                            <m:sSupPr>
                              <m:ctrlPr>
                                <a:rPr lang="en-US" altLang="ja-JP" sz="2800" i="1">
                                  <a:latin typeface="Cambria Math"/>
                                  <a:ea typeface="Cambria Math"/>
                                </a:rPr>
                              </m:ctrlPr>
                            </m:sSupPr>
                            <m:e>
                              <m:r>
                                <a:rPr lang="en-US" altLang="ja-JP" sz="2800" i="1">
                                  <a:latin typeface="Cambria Math"/>
                                  <a:ea typeface="Cambria Math"/>
                                </a:rPr>
                                <m:t>10</m:t>
                              </m:r>
                            </m:e>
                            <m:sup>
                              <m:r>
                                <a:rPr lang="en-US" altLang="ja-JP" sz="2800" i="1">
                                  <a:latin typeface="Cambria Math"/>
                                  <a:ea typeface="Cambria Math"/>
                                </a:rPr>
                                <m:t>−7</m:t>
                              </m:r>
                            </m:sup>
                          </m:sSup>
                          <m:r>
                            <a:rPr lang="en-US" altLang="ja-JP" sz="2800" i="1">
                              <a:latin typeface="Cambria Math"/>
                              <a:ea typeface="Cambria Math"/>
                            </a:rPr>
                            <m:t>𝑚</m:t>
                          </m:r>
                          <m:r>
                            <a:rPr lang="en-US" altLang="ja-JP" sz="2800" i="1">
                              <a:latin typeface="Cambria Math"/>
                            </a:rPr>
                            <m:t>)</m:t>
                          </m:r>
                        </m:num>
                        <m:den>
                          <m:r>
                            <a:rPr lang="en-US" altLang="ja-JP" sz="2800" i="1">
                              <a:latin typeface="Cambria Math"/>
                            </a:rPr>
                            <m:t>(1</m:t>
                          </m:r>
                          <m:r>
                            <a:rPr lang="en-US" altLang="ja-JP" sz="2800" i="1">
                              <a:latin typeface="Cambria Math"/>
                              <a:ea typeface="Cambria Math"/>
                            </a:rPr>
                            <m:t>×</m:t>
                          </m:r>
                          <m:sSup>
                            <m:sSupPr>
                              <m:ctrlPr>
                                <a:rPr lang="en-US" altLang="ja-JP" sz="2800" i="1">
                                  <a:latin typeface="Cambria Math"/>
                                  <a:ea typeface="Cambria Math"/>
                                </a:rPr>
                              </m:ctrlPr>
                            </m:sSupPr>
                            <m:e>
                              <m:r>
                                <a:rPr lang="en-US" altLang="ja-JP" sz="2800" i="1">
                                  <a:latin typeface="Cambria Math"/>
                                  <a:ea typeface="Cambria Math"/>
                                </a:rPr>
                                <m:t>10</m:t>
                              </m:r>
                            </m:e>
                            <m:sup>
                              <m:r>
                                <a:rPr lang="en-US" altLang="ja-JP" sz="2800" i="1">
                                  <a:latin typeface="Cambria Math"/>
                                  <a:ea typeface="Cambria Math"/>
                                </a:rPr>
                                <m:t>−3</m:t>
                              </m:r>
                            </m:sup>
                          </m:sSup>
                          <m:r>
                            <a:rPr lang="en-US" altLang="ja-JP" sz="2800" i="1">
                              <a:latin typeface="Cambria Math"/>
                              <a:ea typeface="Cambria Math"/>
                            </a:rPr>
                            <m:t>𝑚</m:t>
                          </m:r>
                          <m:r>
                            <a:rPr lang="en-US" altLang="ja-JP" sz="2800" i="1">
                              <a:latin typeface="Cambria Math"/>
                            </a:rPr>
                            <m:t>)</m:t>
                          </m:r>
                        </m:den>
                      </m:f>
                      <m:r>
                        <a:rPr lang="en-US" altLang="ja-JP" sz="2800" i="1">
                          <a:latin typeface="Cambria Math"/>
                        </a:rPr>
                        <m:t>=0.8</m:t>
                      </m:r>
                      <m:r>
                        <a:rPr lang="en-US" altLang="ja-JP" sz="2800" i="1">
                          <a:latin typeface="Cambria Math"/>
                        </a:rPr>
                        <m:t>𝑚𝑟𝑎𝑑</m:t>
                      </m:r>
                    </m:oMath>
                  </m:oMathPara>
                </a14:m>
                <a:endParaRPr lang="en-US" altLang="ja-JP" sz="2800" dirty="0"/>
              </a:p>
              <a:p>
                <a:pPr marL="0" indent="0">
                  <a:buNone/>
                </a:pPr>
                <a14:m>
                  <m:oMathPara xmlns:m="http://schemas.openxmlformats.org/officeDocument/2006/math">
                    <m:oMathParaPr>
                      <m:jc m:val="centerGroup"/>
                    </m:oMathParaPr>
                    <m:oMath xmlns:m="http://schemas.openxmlformats.org/officeDocument/2006/math">
                      <m:r>
                        <a:rPr lang="en-US" altLang="ja-JP" sz="2800" i="1">
                          <a:latin typeface="Cambria Math"/>
                        </a:rPr>
                        <m:t>2</m:t>
                      </m:r>
                      <m:r>
                        <a:rPr lang="en-US" altLang="ja-JP" sz="2800" i="1">
                          <a:latin typeface="Cambria Math"/>
                        </a:rPr>
                        <m:t>𝑏</m:t>
                      </m:r>
                      <m:r>
                        <a:rPr lang="en-US" altLang="ja-JP" sz="2800" i="1">
                          <a:latin typeface="Cambria Math"/>
                        </a:rPr>
                        <m:t>=</m:t>
                      </m:r>
                      <m:f>
                        <m:fPr>
                          <m:ctrlPr>
                            <a:rPr lang="en-US" altLang="ja-JP" sz="2800" i="1">
                              <a:latin typeface="Cambria Math"/>
                            </a:rPr>
                          </m:ctrlPr>
                        </m:fPr>
                        <m:num>
                          <m:r>
                            <a:rPr lang="en-US" altLang="ja-JP" sz="2800" i="1">
                              <a:latin typeface="Cambria Math"/>
                            </a:rPr>
                            <m:t>2</m:t>
                          </m:r>
                          <m:sSub>
                            <m:sSubPr>
                              <m:ctrlPr>
                                <a:rPr lang="en-US" altLang="ja-JP" sz="2800" i="1">
                                  <a:latin typeface="Cambria Math"/>
                                </a:rPr>
                              </m:ctrlPr>
                            </m:sSubPr>
                            <m:e>
                              <m:r>
                                <a:rPr lang="en-US" altLang="ja-JP" sz="2800" i="1">
                                  <a:latin typeface="Cambria Math"/>
                                </a:rPr>
                                <m:t>𝑑</m:t>
                              </m:r>
                            </m:e>
                            <m:sub>
                              <m:r>
                                <a:rPr lang="en-US" altLang="ja-JP" sz="2800" i="1">
                                  <a:latin typeface="Cambria Math"/>
                                </a:rPr>
                                <m:t>0</m:t>
                              </m:r>
                            </m:sub>
                          </m:sSub>
                        </m:num>
                        <m:den>
                          <m:r>
                            <a:rPr lang="ja-JP" altLang="en-US" sz="2800" i="1">
                              <a:latin typeface="Cambria Math"/>
                            </a:rPr>
                            <m:t>𝜃</m:t>
                          </m:r>
                        </m:den>
                      </m:f>
                      <m:r>
                        <a:rPr lang="en-US" altLang="ja-JP" sz="2800" i="1">
                          <a:latin typeface="Cambria Math"/>
                        </a:rPr>
                        <m:t>=</m:t>
                      </m:r>
                      <m:f>
                        <m:fPr>
                          <m:ctrlPr>
                            <a:rPr lang="en-US" altLang="ja-JP" sz="2800" i="1">
                              <a:latin typeface="Cambria Math"/>
                            </a:rPr>
                          </m:ctrlPr>
                        </m:fPr>
                        <m:num>
                          <m:r>
                            <a:rPr lang="en-US" altLang="ja-JP" sz="2800" i="1">
                              <a:latin typeface="Cambria Math"/>
                            </a:rPr>
                            <m:t>2(1</m:t>
                          </m:r>
                          <m:r>
                            <a:rPr lang="en-US" altLang="ja-JP" sz="2800" i="1">
                              <a:latin typeface="Cambria Math"/>
                              <a:ea typeface="Cambria Math"/>
                            </a:rPr>
                            <m:t>×</m:t>
                          </m:r>
                          <m:sSup>
                            <m:sSupPr>
                              <m:ctrlPr>
                                <a:rPr lang="en-US" altLang="ja-JP" sz="2800" i="1">
                                  <a:latin typeface="Cambria Math"/>
                                  <a:ea typeface="Cambria Math"/>
                                </a:rPr>
                              </m:ctrlPr>
                            </m:sSupPr>
                            <m:e>
                              <m:r>
                                <a:rPr lang="en-US" altLang="ja-JP" sz="2800" i="1">
                                  <a:latin typeface="Cambria Math"/>
                                  <a:ea typeface="Cambria Math"/>
                                </a:rPr>
                                <m:t>10</m:t>
                              </m:r>
                            </m:e>
                            <m:sup>
                              <m:r>
                                <a:rPr lang="en-US" altLang="ja-JP" sz="2800" i="1">
                                  <a:latin typeface="Cambria Math"/>
                                  <a:ea typeface="Cambria Math"/>
                                </a:rPr>
                                <m:t>−3</m:t>
                              </m:r>
                            </m:sup>
                          </m:sSup>
                          <m:r>
                            <a:rPr lang="en-US" altLang="ja-JP" sz="2800" i="1">
                              <a:latin typeface="Cambria Math"/>
                              <a:ea typeface="Cambria Math"/>
                            </a:rPr>
                            <m:t>𝑚</m:t>
                          </m:r>
                          <m:r>
                            <a:rPr lang="en-US" altLang="ja-JP" sz="2800" i="1">
                              <a:latin typeface="Cambria Math"/>
                            </a:rPr>
                            <m:t>)</m:t>
                          </m:r>
                        </m:num>
                        <m:den>
                          <m:r>
                            <a:rPr lang="en-US" altLang="ja-JP" sz="2800" i="1">
                              <a:latin typeface="Cambria Math"/>
                            </a:rPr>
                            <m:t>(0.8</m:t>
                          </m:r>
                          <m:r>
                            <a:rPr lang="en-US" altLang="ja-JP" sz="2800" i="1">
                              <a:latin typeface="Cambria Math"/>
                              <a:ea typeface="Cambria Math"/>
                            </a:rPr>
                            <m:t>×</m:t>
                          </m:r>
                          <m:sSup>
                            <m:sSupPr>
                              <m:ctrlPr>
                                <a:rPr lang="en-US" altLang="ja-JP" sz="2800" i="1">
                                  <a:latin typeface="Cambria Math"/>
                                  <a:ea typeface="Cambria Math"/>
                                </a:rPr>
                              </m:ctrlPr>
                            </m:sSupPr>
                            <m:e>
                              <m:r>
                                <a:rPr lang="en-US" altLang="ja-JP" sz="2800" i="1">
                                  <a:latin typeface="Cambria Math"/>
                                  <a:ea typeface="Cambria Math"/>
                                </a:rPr>
                                <m:t>10</m:t>
                              </m:r>
                            </m:e>
                            <m:sup>
                              <m:r>
                                <a:rPr lang="en-US" altLang="ja-JP" sz="2800" i="1">
                                  <a:latin typeface="Cambria Math"/>
                                  <a:ea typeface="Cambria Math"/>
                                </a:rPr>
                                <m:t>−3</m:t>
                              </m:r>
                            </m:sup>
                          </m:sSup>
                          <m:r>
                            <a:rPr lang="en-US" altLang="ja-JP" sz="2800" i="1">
                              <a:latin typeface="Cambria Math"/>
                              <a:ea typeface="Cambria Math"/>
                            </a:rPr>
                            <m:t>𝑟𝑎𝑑</m:t>
                          </m:r>
                          <m:r>
                            <a:rPr lang="en-US" altLang="ja-JP" sz="2800" i="1">
                              <a:latin typeface="Cambria Math"/>
                            </a:rPr>
                            <m:t>)</m:t>
                          </m:r>
                        </m:den>
                      </m:f>
                      <m:r>
                        <a:rPr lang="en-US" altLang="ja-JP" sz="2800" i="1">
                          <a:latin typeface="Cambria Math"/>
                        </a:rPr>
                        <m:t>=2.5</m:t>
                      </m:r>
                      <m:r>
                        <a:rPr lang="en-US" altLang="ja-JP" sz="2800" i="1">
                          <a:latin typeface="Cambria Math"/>
                        </a:rPr>
                        <m:t>𝑚</m:t>
                      </m:r>
                    </m:oMath>
                  </m:oMathPara>
                </a14:m>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85800" y="1628800"/>
                <a:ext cx="7772400" cy="4968552"/>
              </a:xfrm>
              <a:blipFill rotWithShape="1">
                <a:blip r:embed="rId3"/>
                <a:stretch>
                  <a:fillRect l="-1569"/>
                </a:stretch>
              </a:blipFill>
            </p:spPr>
            <p:txBody>
              <a:bodyPr/>
              <a:lstStyle/>
              <a:p>
                <a:r>
                  <a:rPr lang="ja-JP" altLang="en-US">
                    <a:noFill/>
                  </a:rPr>
                  <a:t> </a:t>
                </a:r>
              </a:p>
            </p:txBody>
          </p:sp>
        </mc:Fallback>
      </mc:AlternateContent>
      <p:sp>
        <p:nvSpPr>
          <p:cNvPr id="5" name="正方形/長方形 4"/>
          <p:cNvSpPr/>
          <p:nvPr/>
        </p:nvSpPr>
        <p:spPr bwMode="auto">
          <a:xfrm>
            <a:off x="2334118" y="1556792"/>
            <a:ext cx="460851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9957327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53906"/>
            <a:ext cx="8229600" cy="816325"/>
          </a:xfrm>
        </p:spPr>
        <p:txBody>
          <a:bodyPr>
            <a:normAutofit/>
          </a:bodyPr>
          <a:lstStyle/>
          <a:p>
            <a:r>
              <a:rPr kumimoji="1" lang="ja-JP" altLang="en-US" dirty="0" smtClean="0"/>
              <a:t>レーザービームの平行光化</a:t>
            </a:r>
            <a:endParaRPr kumimoji="1" lang="ja-JP" altLang="en-US" dirty="0"/>
          </a:p>
        </p:txBody>
      </p:sp>
      <p:sp>
        <p:nvSpPr>
          <p:cNvPr id="3" name="コンテンツ プレースホルダー 2"/>
          <p:cNvSpPr>
            <a:spLocks noGrp="1"/>
          </p:cNvSpPr>
          <p:nvPr>
            <p:ph idx="1"/>
          </p:nvPr>
        </p:nvSpPr>
        <p:spPr>
          <a:xfrm>
            <a:off x="4735871" y="1742704"/>
            <a:ext cx="4248472" cy="4956725"/>
          </a:xfrm>
        </p:spPr>
        <p:txBody>
          <a:bodyPr/>
          <a:lstStyle/>
          <a:p>
            <a:r>
              <a:rPr kumimoji="1" lang="ja-JP" altLang="en-US" dirty="0" smtClean="0"/>
              <a:t>利点</a:t>
            </a:r>
            <a:endParaRPr kumimoji="1" lang="en-US" altLang="ja-JP" dirty="0" smtClean="0"/>
          </a:p>
          <a:p>
            <a:pPr marL="0" indent="0">
              <a:buNone/>
            </a:pPr>
            <a:r>
              <a:rPr lang="ja-JP" altLang="en-US" sz="2800" dirty="0"/>
              <a:t>レーザービームの整形 </a:t>
            </a:r>
            <a:r>
              <a:rPr lang="en-US" altLang="ja-JP" sz="2800" dirty="0"/>
              <a:t>(</a:t>
            </a:r>
            <a:r>
              <a:rPr lang="ja-JP" altLang="en-US" sz="2800" dirty="0"/>
              <a:t>空間でフィルターをかけること</a:t>
            </a:r>
            <a:r>
              <a:rPr lang="en-US" altLang="ja-JP" sz="2800" dirty="0"/>
              <a:t>)</a:t>
            </a:r>
            <a:r>
              <a:rPr lang="ja-JP" altLang="en-US" sz="2800" dirty="0"/>
              <a:t> が出来る</a:t>
            </a:r>
            <a:endParaRPr kumimoji="1" lang="en-US" altLang="ja-JP" sz="2800" dirty="0"/>
          </a:p>
          <a:p>
            <a:endParaRPr kumimoji="1" lang="en-US" altLang="ja-JP" dirty="0" smtClean="0"/>
          </a:p>
          <a:p>
            <a:r>
              <a:rPr kumimoji="1" lang="ja-JP" altLang="en-US" dirty="0" smtClean="0"/>
              <a:t>利点</a:t>
            </a:r>
            <a:endParaRPr kumimoji="1" lang="en-US" altLang="ja-JP" dirty="0" smtClean="0"/>
          </a:p>
          <a:p>
            <a:pPr marL="0" indent="0">
              <a:buNone/>
            </a:pPr>
            <a:r>
              <a:rPr lang="ja-JP" altLang="en-US" sz="2800" dirty="0" smtClean="0"/>
              <a:t>焦点</a:t>
            </a:r>
            <a:r>
              <a:rPr lang="ja-JP" altLang="en-US" sz="2800" dirty="0"/>
              <a:t>を結ばないので</a:t>
            </a:r>
            <a:r>
              <a:rPr lang="en-US" altLang="ja-JP" sz="2800" dirty="0"/>
              <a:t>, </a:t>
            </a:r>
            <a:r>
              <a:rPr lang="ja-JP" altLang="en-US" sz="2800" dirty="0"/>
              <a:t>レンズなどの破損がない</a:t>
            </a:r>
            <a:endParaRPr lang="en-US" altLang="ja-JP" sz="2800" dirty="0"/>
          </a:p>
          <a:p>
            <a:pPr marL="0" indent="0">
              <a:buNone/>
            </a:pPr>
            <a:endParaRPr kumimoji="1" lang="ja-JP" alt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2086"/>
            <a:ext cx="4588002" cy="4129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44444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548680"/>
            <a:ext cx="7772400" cy="731168"/>
          </a:xfrm>
        </p:spPr>
        <p:txBody>
          <a:bodyPr/>
          <a:lstStyle/>
          <a:p>
            <a:r>
              <a:rPr kumimoji="1" lang="ja-JP" altLang="en-US" dirty="0" smtClean="0"/>
              <a:t>レーザーの軸モード</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 y="1556792"/>
                <a:ext cx="5271348" cy="5184576"/>
              </a:xfrm>
            </p:spPr>
            <p:txBody>
              <a:bodyPr/>
              <a:lstStyle/>
              <a:p>
                <a:pPr marL="0" indent="0">
                  <a:buNone/>
                </a:pPr>
                <a14:m>
                  <m:oMath xmlns:m="http://schemas.openxmlformats.org/officeDocument/2006/math">
                    <m:r>
                      <a:rPr lang="en-US" altLang="ja-JP" sz="2400" i="1" smtClean="0">
                        <a:latin typeface="Cambria Math"/>
                        <a:ea typeface="Cambria Math"/>
                      </a:rPr>
                      <m:t>𝐿</m:t>
                    </m:r>
                    <m:r>
                      <a:rPr lang="en-US" altLang="ja-JP" sz="2400" i="1" smtClean="0">
                        <a:latin typeface="Cambria Math"/>
                        <a:ea typeface="Cambria Math"/>
                      </a:rPr>
                      <m:t>=</m:t>
                    </m:r>
                    <m:f>
                      <m:fPr>
                        <m:ctrlPr>
                          <a:rPr lang="en-US" altLang="ja-JP" sz="2400" i="1">
                            <a:latin typeface="Cambria Math"/>
                          </a:rPr>
                        </m:ctrlPr>
                      </m:fPr>
                      <m:num>
                        <m:r>
                          <a:rPr lang="en-US" altLang="ja-JP" sz="2400" i="1">
                            <a:latin typeface="Cambria Math"/>
                          </a:rPr>
                          <m:t>𝑞</m:t>
                        </m:r>
                        <m:r>
                          <a:rPr lang="en-US" altLang="ja-JP" sz="2400" i="1">
                            <a:latin typeface="Cambria Math"/>
                          </a:rPr>
                          <m:t>𝜆</m:t>
                        </m:r>
                      </m:num>
                      <m:den>
                        <m:r>
                          <a:rPr lang="en-US" altLang="ja-JP" sz="2400" i="1">
                            <a:latin typeface="Cambria Math"/>
                          </a:rPr>
                          <m:t>2</m:t>
                        </m:r>
                      </m:den>
                    </m:f>
                  </m:oMath>
                </a14:m>
                <a:r>
                  <a:rPr lang="en-US" altLang="ja-JP" sz="2400" i="1" dirty="0" smtClean="0">
                    <a:latin typeface="Cambria Math"/>
                  </a:rPr>
                  <a:t> </a:t>
                </a:r>
                <a:r>
                  <a:rPr lang="en-US" altLang="ja-JP" sz="2400" dirty="0" smtClean="0">
                    <a:latin typeface="Cambria Math"/>
                  </a:rPr>
                  <a:t>(q</a:t>
                </a:r>
                <a:r>
                  <a:rPr lang="ja-JP" altLang="en-US" sz="2400" dirty="0" smtClean="0">
                    <a:latin typeface="Cambria Math"/>
                  </a:rPr>
                  <a:t>は整数</a:t>
                </a:r>
                <a:r>
                  <a:rPr lang="en-US" altLang="ja-JP" sz="2400" dirty="0" smtClean="0">
                    <a:latin typeface="Cambria Math"/>
                  </a:rPr>
                  <a:t>) </a:t>
                </a:r>
                <a:r>
                  <a:rPr lang="ja-JP" altLang="en-US" sz="2400" dirty="0" smtClean="0">
                    <a:latin typeface="Cambria Math"/>
                  </a:rPr>
                  <a:t>より</a:t>
                </a:r>
                <a:r>
                  <a:rPr lang="en-US" altLang="ja-JP" sz="2400" dirty="0" smtClean="0">
                    <a:latin typeface="Cambria Math"/>
                  </a:rPr>
                  <a:t>, </a:t>
                </a:r>
                <a:r>
                  <a:rPr lang="ja-JP" altLang="en-US" sz="2400" dirty="0" smtClean="0">
                    <a:latin typeface="Cambria Math"/>
                  </a:rPr>
                  <a:t>レーザーが発振できる波長は</a:t>
                </a:r>
                <a:endParaRPr lang="en-US" altLang="ja-JP" sz="2400" dirty="0" smtClean="0">
                  <a:latin typeface="Cambria Math"/>
                </a:endParaRPr>
              </a:p>
              <a:p>
                <a:pPr marL="0" indent="0">
                  <a:buNone/>
                </a:pPr>
                <a:endParaRPr lang="en-US" altLang="ja-JP" sz="100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n-US" altLang="ja-JP" sz="2400" i="1">
                              <a:latin typeface="Cambria Math"/>
                            </a:rPr>
                          </m:ctrlPr>
                        </m:sSubPr>
                        <m:e>
                          <m:r>
                            <a:rPr lang="en-US" altLang="ja-JP" sz="2400" b="0" i="1" smtClean="0">
                              <a:latin typeface="Cambria Math"/>
                            </a:rPr>
                            <m:t>𝜆</m:t>
                          </m:r>
                        </m:e>
                        <m:sub>
                          <m:r>
                            <a:rPr lang="en-US" altLang="ja-JP" sz="2400" i="1">
                              <a:latin typeface="Cambria Math"/>
                            </a:rPr>
                            <m:t>𝑞</m:t>
                          </m:r>
                        </m:sub>
                      </m:sSub>
                      <m:r>
                        <a:rPr lang="en-US" altLang="ja-JP" sz="2400" i="1">
                          <a:latin typeface="Cambria Math"/>
                        </a:rPr>
                        <m:t>=</m:t>
                      </m:r>
                      <m:r>
                        <a:rPr lang="en-US" altLang="ja-JP" sz="2400" i="1" smtClean="0">
                          <a:latin typeface="Cambria Math"/>
                        </a:rPr>
                        <m:t> </m:t>
                      </m:r>
                      <m:d>
                        <m:dPr>
                          <m:ctrlPr>
                            <a:rPr lang="en-US" altLang="ja-JP" sz="2400" i="1">
                              <a:latin typeface="Cambria Math"/>
                            </a:rPr>
                          </m:ctrlPr>
                        </m:dPr>
                        <m:e>
                          <m:f>
                            <m:fPr>
                              <m:ctrlPr>
                                <a:rPr lang="en-US" altLang="ja-JP" sz="2400" i="1">
                                  <a:latin typeface="Cambria Math"/>
                                </a:rPr>
                              </m:ctrlPr>
                            </m:fPr>
                            <m:num>
                              <m:r>
                                <a:rPr lang="en-US" altLang="ja-JP" sz="2400" b="0" i="1" smtClean="0">
                                  <a:latin typeface="Cambria Math"/>
                                </a:rPr>
                                <m:t>2</m:t>
                              </m:r>
                              <m:r>
                                <a:rPr lang="en-US" altLang="ja-JP" sz="2400" b="0" i="1" smtClean="0">
                                  <a:latin typeface="Cambria Math"/>
                                </a:rPr>
                                <m:t>𝐿</m:t>
                              </m:r>
                            </m:num>
                            <m:den>
                              <m:r>
                                <a:rPr lang="en-US" altLang="ja-JP" sz="2400" i="1">
                                  <a:latin typeface="Cambria Math"/>
                                </a:rPr>
                                <m:t>𝑞</m:t>
                              </m:r>
                            </m:den>
                          </m:f>
                        </m:e>
                      </m:d>
                    </m:oMath>
                  </m:oMathPara>
                </a14:m>
                <a:endParaRPr lang="en-US" altLang="ja-JP" sz="2400" i="1" dirty="0" smtClean="0">
                  <a:latin typeface="Cambria Math"/>
                </a:endParaRPr>
              </a:p>
              <a:p>
                <a:pPr marL="0" indent="0">
                  <a:buNone/>
                </a:pPr>
                <a:endParaRPr lang="en-US" altLang="ja-JP" sz="1000" dirty="0" smtClean="0">
                  <a:latin typeface="Cambria Math"/>
                </a:endParaRPr>
              </a:p>
              <a:p>
                <a:pPr marL="0" indent="0">
                  <a:buNone/>
                </a:pPr>
                <a14:m>
                  <m:oMath xmlns:m="http://schemas.openxmlformats.org/officeDocument/2006/math">
                    <m:r>
                      <m:rPr>
                        <m:sty m:val="p"/>
                      </m:rPr>
                      <a:rPr lang="en-US" altLang="ja-JP" sz="2400" dirty="0">
                        <a:latin typeface="Cambria Math"/>
                      </a:rPr>
                      <m:t>ν</m:t>
                    </m:r>
                    <m:r>
                      <a:rPr lang="en-US" altLang="ja-JP" sz="2400" b="0" i="0" dirty="0" smtClean="0">
                        <a:latin typeface="Cambria Math"/>
                      </a:rPr>
                      <m:t>=</m:t>
                    </m:r>
                    <m:f>
                      <m:fPr>
                        <m:type m:val="lin"/>
                        <m:ctrlPr>
                          <a:rPr lang="en-US" altLang="ja-JP" sz="2400" b="0" i="1" dirty="0" smtClean="0">
                            <a:latin typeface="Cambria Math"/>
                          </a:rPr>
                        </m:ctrlPr>
                      </m:fPr>
                      <m:num>
                        <m:r>
                          <a:rPr lang="en-US" altLang="ja-JP" sz="2400" b="0" i="1" dirty="0" smtClean="0">
                            <a:latin typeface="Cambria Math"/>
                          </a:rPr>
                          <m:t>𝑐</m:t>
                        </m:r>
                      </m:num>
                      <m:den>
                        <m:r>
                          <a:rPr lang="en-US" altLang="ja-JP" sz="2400" b="0" i="1" dirty="0" smtClean="0">
                            <a:latin typeface="Cambria Math"/>
                          </a:rPr>
                          <m:t>𝜆</m:t>
                        </m:r>
                      </m:den>
                    </m:f>
                    <m:r>
                      <a:rPr lang="en-US" altLang="ja-JP" sz="2400" b="0" i="0" dirty="0" smtClean="0">
                        <a:latin typeface="Cambria Math"/>
                      </a:rPr>
                      <m:t> </m:t>
                    </m:r>
                  </m:oMath>
                </a14:m>
                <a:r>
                  <a:rPr lang="ja-JP" altLang="en-US" sz="2400" dirty="0" smtClean="0"/>
                  <a:t>より</a:t>
                </a:r>
                <a:r>
                  <a:rPr lang="en-US" altLang="ja-JP" sz="2400" dirty="0" smtClean="0"/>
                  <a:t>, </a:t>
                </a:r>
                <a:r>
                  <a:rPr lang="ja-JP" altLang="en-US" sz="2400" dirty="0" smtClean="0"/>
                  <a:t>共振モード周波数は</a:t>
                </a:r>
                <a:endParaRPr lang="en-US" altLang="ja-JP" sz="2400" dirty="0" smtClean="0"/>
              </a:p>
              <a:p>
                <a:pPr marL="0" indent="0">
                  <a:buNone/>
                </a:pPr>
                <a:endParaRPr lang="ja-JP" altLang="en-US" sz="1000" dirty="0"/>
              </a:p>
              <a:p>
                <a:pPr marL="0" indent="0">
                  <a:buNone/>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a:rPr>
                          </m:ctrlPr>
                        </m:sSubPr>
                        <m:e>
                          <m:r>
                            <a:rPr lang="en-US" altLang="ja-JP" sz="2400" b="0" i="1" smtClean="0">
                              <a:latin typeface="Cambria Math"/>
                            </a:rPr>
                            <m:t>𝜈</m:t>
                          </m:r>
                        </m:e>
                        <m:sub>
                          <m:r>
                            <a:rPr lang="en-US" altLang="ja-JP" sz="2400" b="0" i="1" smtClean="0">
                              <a:latin typeface="Cambria Math"/>
                            </a:rPr>
                            <m:t>𝑞</m:t>
                          </m:r>
                        </m:sub>
                      </m:sSub>
                      <m:r>
                        <a:rPr lang="en-US" altLang="ja-JP" sz="2400" b="0" i="1" smtClean="0">
                          <a:latin typeface="Cambria Math"/>
                        </a:rPr>
                        <m:t>=</m:t>
                      </m:r>
                      <m:r>
                        <a:rPr lang="en-US" altLang="ja-JP" sz="2400" b="0" i="1" smtClean="0">
                          <a:latin typeface="Cambria Math"/>
                        </a:rPr>
                        <m:t>𝑞</m:t>
                      </m:r>
                      <m:r>
                        <a:rPr lang="en-US" altLang="ja-JP" sz="2400" b="0" i="1" smtClean="0">
                          <a:latin typeface="Cambria Math"/>
                        </a:rPr>
                        <m:t>(</m:t>
                      </m:r>
                      <m:f>
                        <m:fPr>
                          <m:ctrlPr>
                            <a:rPr lang="en-US" altLang="ja-JP" sz="2400" b="0" i="1" smtClean="0">
                              <a:latin typeface="Cambria Math"/>
                            </a:rPr>
                          </m:ctrlPr>
                        </m:fPr>
                        <m:num>
                          <m:r>
                            <a:rPr lang="en-US" altLang="ja-JP" sz="2400" b="0" i="1" smtClean="0">
                              <a:latin typeface="Cambria Math"/>
                            </a:rPr>
                            <m:t>𝑐</m:t>
                          </m:r>
                        </m:num>
                        <m:den>
                          <m:r>
                            <a:rPr lang="en-US" altLang="ja-JP" sz="2400" b="0" i="1" smtClean="0">
                              <a:latin typeface="Cambria Math"/>
                            </a:rPr>
                            <m:t>2</m:t>
                          </m:r>
                          <m:r>
                            <a:rPr lang="en-US" altLang="ja-JP" sz="2400" b="0" i="1" smtClean="0">
                              <a:latin typeface="Cambria Math"/>
                            </a:rPr>
                            <m:t>𝐿</m:t>
                          </m:r>
                        </m:den>
                      </m:f>
                      <m:r>
                        <a:rPr lang="en-US" altLang="ja-JP" sz="2400" b="0" i="1" smtClean="0">
                          <a:latin typeface="Cambria Math"/>
                        </a:rPr>
                        <m:t>)</m:t>
                      </m:r>
                    </m:oMath>
                  </m:oMathPara>
                </a14:m>
                <a:endParaRPr lang="en-US" altLang="ja-JP" sz="2400" dirty="0" smtClean="0"/>
              </a:p>
              <a:p>
                <a:pPr marL="0" indent="0">
                  <a:buNone/>
                </a:pPr>
                <a:endParaRPr lang="en-US" altLang="ja-JP" sz="2400" dirty="0" smtClean="0"/>
              </a:p>
              <a:p>
                <a14:m>
                  <m:oMath xmlns:m="http://schemas.openxmlformats.org/officeDocument/2006/math">
                    <m:r>
                      <a:rPr lang="ja-JP" altLang="en-US" sz="2400" i="1" smtClean="0">
                        <a:latin typeface="Cambria Math"/>
                      </a:rPr>
                      <m:t>∆</m:t>
                    </m:r>
                    <m:r>
                      <a:rPr lang="en-US" altLang="ja-JP" sz="2400" b="0" i="1" smtClean="0">
                        <a:latin typeface="Cambria Math"/>
                      </a:rPr>
                      <m:t>𝜈</m:t>
                    </m:r>
                    <m:r>
                      <a:rPr lang="en-US" altLang="ja-JP" sz="2400" b="0" i="1" smtClean="0">
                        <a:latin typeface="Cambria Math"/>
                      </a:rPr>
                      <m:t>=</m:t>
                    </m:r>
                    <m:sSub>
                      <m:sSubPr>
                        <m:ctrlPr>
                          <a:rPr lang="en-US" altLang="ja-JP" sz="2400" b="0" i="1" smtClean="0">
                            <a:latin typeface="Cambria Math"/>
                          </a:rPr>
                        </m:ctrlPr>
                      </m:sSubPr>
                      <m:e>
                        <m:r>
                          <a:rPr lang="en-US" altLang="ja-JP" sz="2400" b="0" i="1" smtClean="0">
                            <a:latin typeface="Cambria Math"/>
                          </a:rPr>
                          <m:t>𝜈</m:t>
                        </m:r>
                      </m:e>
                      <m:sub>
                        <m:r>
                          <a:rPr lang="en-US" altLang="ja-JP" sz="2400" b="0" i="1" smtClean="0">
                            <a:latin typeface="Cambria Math"/>
                          </a:rPr>
                          <m:t>𝑞</m:t>
                        </m:r>
                        <m:r>
                          <a:rPr lang="en-US" altLang="ja-JP" sz="2400" b="0" i="1" smtClean="0">
                            <a:latin typeface="Cambria Math"/>
                          </a:rPr>
                          <m:t>+1</m:t>
                        </m:r>
                      </m:sub>
                    </m:sSub>
                    <m:r>
                      <a:rPr lang="en-US" altLang="ja-JP" sz="2400" b="0" i="1" smtClean="0">
                        <a:latin typeface="Cambria Math"/>
                      </a:rPr>
                      <m:t>−</m:t>
                    </m:r>
                    <m:sSub>
                      <m:sSubPr>
                        <m:ctrlPr>
                          <a:rPr lang="en-US" altLang="ja-JP" sz="2400" b="0" i="1" smtClean="0">
                            <a:latin typeface="Cambria Math"/>
                          </a:rPr>
                        </m:ctrlPr>
                      </m:sSubPr>
                      <m:e>
                        <m:r>
                          <a:rPr lang="en-US" altLang="ja-JP" sz="2400" b="0" i="1" smtClean="0">
                            <a:latin typeface="Cambria Math"/>
                          </a:rPr>
                          <m:t>𝜈</m:t>
                        </m:r>
                      </m:e>
                      <m:sub>
                        <m:r>
                          <a:rPr lang="en-US" altLang="ja-JP" sz="2400" b="0" i="1" smtClean="0">
                            <a:latin typeface="Cambria Math"/>
                          </a:rPr>
                          <m:t>𝑞</m:t>
                        </m:r>
                      </m:sub>
                    </m:sSub>
                  </m:oMath>
                </a14:m>
                <a:endParaRPr lang="en-US" altLang="ja-JP" sz="2400" b="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altLang="ja-JP" sz="2400" b="0" i="1" smtClean="0">
                          <a:latin typeface="Cambria Math"/>
                        </a:rPr>
                        <m:t>=</m:t>
                      </m:r>
                      <m:f>
                        <m:fPr>
                          <m:ctrlPr>
                            <a:rPr lang="en-US" altLang="ja-JP" sz="2400" b="0" i="1" smtClean="0">
                              <a:latin typeface="Cambria Math"/>
                            </a:rPr>
                          </m:ctrlPr>
                        </m:fPr>
                        <m:num>
                          <m:d>
                            <m:dPr>
                              <m:ctrlPr>
                                <a:rPr lang="en-US" altLang="ja-JP" sz="2400" b="0" i="1" smtClean="0">
                                  <a:latin typeface="Cambria Math"/>
                                </a:rPr>
                              </m:ctrlPr>
                            </m:dPr>
                            <m:e>
                              <m:r>
                                <a:rPr lang="en-US" altLang="ja-JP" sz="2400" b="0" i="1" smtClean="0">
                                  <a:latin typeface="Cambria Math"/>
                                </a:rPr>
                                <m:t>𝑞</m:t>
                              </m:r>
                              <m:r>
                                <a:rPr lang="en-US" altLang="ja-JP" sz="2400" b="0" i="1" smtClean="0">
                                  <a:latin typeface="Cambria Math"/>
                                </a:rPr>
                                <m:t>+1</m:t>
                              </m:r>
                            </m:e>
                          </m:d>
                          <m:r>
                            <a:rPr lang="en-US" altLang="ja-JP" sz="2400" b="0" i="1" smtClean="0">
                              <a:latin typeface="Cambria Math"/>
                            </a:rPr>
                            <m:t>𝑐</m:t>
                          </m:r>
                        </m:num>
                        <m:den>
                          <m:r>
                            <a:rPr lang="en-US" altLang="ja-JP" sz="2400" b="0" i="1" smtClean="0">
                              <a:latin typeface="Cambria Math"/>
                            </a:rPr>
                            <m:t>2</m:t>
                          </m:r>
                          <m:r>
                            <a:rPr lang="en-US" altLang="ja-JP" sz="2400" b="0" i="1" smtClean="0">
                              <a:latin typeface="Cambria Math"/>
                            </a:rPr>
                            <m:t>𝐿</m:t>
                          </m:r>
                        </m:den>
                      </m:f>
                      <m:r>
                        <a:rPr lang="en-US" altLang="ja-JP" sz="2400" b="0" i="1" smtClean="0">
                          <a:latin typeface="Cambria Math"/>
                        </a:rPr>
                        <m:t>−</m:t>
                      </m:r>
                      <m:f>
                        <m:fPr>
                          <m:ctrlPr>
                            <a:rPr lang="en-US" altLang="ja-JP" sz="2400" b="0" i="1" smtClean="0">
                              <a:latin typeface="Cambria Math"/>
                            </a:rPr>
                          </m:ctrlPr>
                        </m:fPr>
                        <m:num>
                          <m:r>
                            <a:rPr lang="en-US" altLang="ja-JP" sz="2400" b="0" i="1" smtClean="0">
                              <a:latin typeface="Cambria Math"/>
                            </a:rPr>
                            <m:t>𝑞𝑐</m:t>
                          </m:r>
                        </m:num>
                        <m:den>
                          <m:r>
                            <a:rPr lang="en-US" altLang="ja-JP" sz="2400" b="0" i="1" smtClean="0">
                              <a:latin typeface="Cambria Math"/>
                            </a:rPr>
                            <m:t>2</m:t>
                          </m:r>
                          <m:r>
                            <a:rPr lang="en-US" altLang="ja-JP" sz="2400" b="0" i="1" smtClean="0">
                              <a:latin typeface="Cambria Math"/>
                            </a:rPr>
                            <m:t>𝐿</m:t>
                          </m:r>
                        </m:den>
                      </m:f>
                      <m:r>
                        <a:rPr lang="en-US" altLang="ja-JP" sz="2400" b="0" i="1" smtClean="0">
                          <a:latin typeface="Cambria Math"/>
                        </a:rPr>
                        <m:t>=</m:t>
                      </m:r>
                      <m:f>
                        <m:fPr>
                          <m:ctrlPr>
                            <a:rPr lang="en-US" altLang="ja-JP" sz="2400" b="0" i="1" smtClean="0">
                              <a:latin typeface="Cambria Math"/>
                            </a:rPr>
                          </m:ctrlPr>
                        </m:fPr>
                        <m:num>
                          <m:r>
                            <a:rPr lang="en-US" altLang="ja-JP" sz="2400" b="0" i="1" smtClean="0">
                              <a:latin typeface="Cambria Math"/>
                            </a:rPr>
                            <m:t>𝑐</m:t>
                          </m:r>
                        </m:num>
                        <m:den>
                          <m:r>
                            <a:rPr lang="en-US" altLang="ja-JP" sz="2400" b="0" i="1" smtClean="0">
                              <a:latin typeface="Cambria Math"/>
                            </a:rPr>
                            <m:t>2</m:t>
                          </m:r>
                          <m:r>
                            <a:rPr lang="en-US" altLang="ja-JP" sz="2400" b="0" i="1" smtClean="0">
                              <a:latin typeface="Cambria Math"/>
                            </a:rPr>
                            <m:t>𝐿</m:t>
                          </m:r>
                        </m:den>
                      </m:f>
                    </m:oMath>
                  </m:oMathPara>
                </a14:m>
                <a:endParaRPr lang="ja-JP" altLang="en-US" sz="2400"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 y="1556792"/>
                <a:ext cx="5271348" cy="5184576"/>
              </a:xfrm>
              <a:blipFill rotWithShape="1">
                <a:blip r:embed="rId2"/>
                <a:stretch>
                  <a:fillRect l="-1734"/>
                </a:stretch>
              </a:blipFill>
            </p:spPr>
            <p:txBody>
              <a:bodyPr/>
              <a:lstStyle/>
              <a:p>
                <a:r>
                  <a:rPr lang="ja-JP" altLang="en-US">
                    <a:noFill/>
                  </a:rPr>
                  <a:t> </a:t>
                </a:r>
              </a:p>
            </p:txBody>
          </p:sp>
        </mc:Fallback>
      </mc:AlternateContent>
      <p:pic>
        <p:nvPicPr>
          <p:cNvPr id="3074" name="Picture 2" descr="E:\1_000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69" t="11724" r="5391" b="57011"/>
          <a:stretch/>
        </p:blipFill>
        <p:spPr bwMode="auto">
          <a:xfrm>
            <a:off x="5076057" y="1747044"/>
            <a:ext cx="4093056" cy="449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8943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dirty="0" smtClean="0"/>
              <a:t>レーザーの軸モード</a:t>
            </a:r>
            <a:endParaRPr kumimoji="1" lang="ja-JP" altLang="en-US" dirty="0"/>
          </a:p>
        </p:txBody>
      </p:sp>
      <p:sp>
        <p:nvSpPr>
          <p:cNvPr id="3" name="コンテンツ プレースホルダー 2"/>
          <p:cNvSpPr>
            <a:spLocks noGrp="1"/>
          </p:cNvSpPr>
          <p:nvPr>
            <p:ph idx="1"/>
          </p:nvPr>
        </p:nvSpPr>
        <p:spPr>
          <a:xfrm>
            <a:off x="179512" y="1624906"/>
            <a:ext cx="4896544" cy="4896544"/>
          </a:xfrm>
        </p:spPr>
        <p:txBody>
          <a:bodyPr/>
          <a:lstStyle/>
          <a:p>
            <a:r>
              <a:rPr kumimoji="1" lang="ja-JP" altLang="en-US" dirty="0" smtClean="0"/>
              <a:t>レーザーの隣接モード間の差は一定で</a:t>
            </a:r>
            <a:r>
              <a:rPr kumimoji="1" lang="en-US" altLang="ja-JP" dirty="0" smtClean="0"/>
              <a:t>, </a:t>
            </a:r>
            <a:r>
              <a:rPr kumimoji="1" lang="ja-JP" altLang="en-US" dirty="0" smtClean="0"/>
              <a:t>ミラー間隔にのみ依存する</a:t>
            </a:r>
            <a:endParaRPr kumimoji="1" lang="en-US" altLang="ja-JP" dirty="0" smtClean="0"/>
          </a:p>
          <a:p>
            <a:endParaRPr lang="en-US" altLang="ja-JP" dirty="0"/>
          </a:p>
          <a:p>
            <a:r>
              <a:rPr kumimoji="1" lang="ja-JP" altLang="en-US" dirty="0" smtClean="0"/>
              <a:t>実験で使用する低出力</a:t>
            </a:r>
            <a:r>
              <a:rPr kumimoji="1" lang="en-US" altLang="ja-JP" dirty="0" err="1" smtClean="0"/>
              <a:t>HeNe</a:t>
            </a:r>
            <a:r>
              <a:rPr kumimoji="1" lang="ja-JP" altLang="en-US" dirty="0" smtClean="0"/>
              <a:t>レーザーでは数本の軸モードしか立たない</a:t>
            </a:r>
            <a:endParaRPr kumimoji="1" lang="ja-JP" altLang="en-US" dirty="0"/>
          </a:p>
        </p:txBody>
      </p:sp>
      <p:pic>
        <p:nvPicPr>
          <p:cNvPr id="4098" name="Picture 2" descr="E:\1_0003.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65" t="34623" r="49196" b="16364"/>
          <a:stretch/>
        </p:blipFill>
        <p:spPr bwMode="auto">
          <a:xfrm>
            <a:off x="5652120" y="1283549"/>
            <a:ext cx="3364759" cy="557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1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720080"/>
          </a:xfrm>
        </p:spPr>
        <p:txBody>
          <a:bodyPr/>
          <a:lstStyle/>
          <a:p>
            <a:r>
              <a:rPr kumimoji="1" lang="ja-JP" altLang="en-US" dirty="0" smtClean="0"/>
              <a:t>レーザーのコヒーレンス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53476" y="1508016"/>
                <a:ext cx="5076056" cy="5349984"/>
              </a:xfrm>
            </p:spPr>
            <p:txBody>
              <a:bodyPr/>
              <a:lstStyle/>
              <a:p>
                <a:r>
                  <a:rPr kumimoji="1" lang="ja-JP" altLang="en-US" sz="2800" b="0" dirty="0" smtClean="0">
                    <a:latin typeface="Cambria Math"/>
                  </a:rPr>
                  <a:t>コントラスト</a:t>
                </a:r>
                <a:r>
                  <a:rPr lang="en-US" altLang="ja-JP" sz="2800" dirty="0" smtClean="0">
                    <a:latin typeface="Cambria Math"/>
                  </a:rPr>
                  <a:t>C</a:t>
                </a:r>
                <a:r>
                  <a:rPr lang="ja-JP" altLang="en-US" sz="2800" dirty="0" smtClean="0">
                    <a:latin typeface="Cambria Math"/>
                  </a:rPr>
                  <a:t>は</a:t>
                </a:r>
                <a:endParaRPr lang="en-US" altLang="ja-JP" sz="2800" dirty="0" smtClean="0">
                  <a:latin typeface="Cambria Math"/>
                </a:endParaRPr>
              </a:p>
              <a:p>
                <a:pPr marL="0" indent="0">
                  <a:buNone/>
                </a:pPr>
                <a:endParaRPr kumimoji="1" lang="en-US" altLang="ja-JP" sz="1000" b="0"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kumimoji="1" lang="en-US" altLang="ja-JP" sz="2800" b="0" i="1" smtClean="0">
                          <a:latin typeface="Cambria Math"/>
                        </a:rPr>
                        <m:t>𝐶</m:t>
                      </m:r>
                      <m:r>
                        <a:rPr kumimoji="1" lang="en-US" altLang="ja-JP" sz="2800" b="0" i="1" smtClean="0">
                          <a:latin typeface="Cambria Math"/>
                          <a:ea typeface="Cambria Math"/>
                        </a:rPr>
                        <m:t>=</m:t>
                      </m:r>
                      <m:f>
                        <m:fPr>
                          <m:ctrlPr>
                            <a:rPr kumimoji="1" lang="en-US" altLang="ja-JP" sz="2800" b="0" i="1" smtClean="0">
                              <a:latin typeface="Cambria Math"/>
                              <a:ea typeface="Cambria Math"/>
                            </a:rPr>
                          </m:ctrlPr>
                        </m:fPr>
                        <m:num>
                          <m:sSub>
                            <m:sSubPr>
                              <m:ctrlPr>
                                <a:rPr kumimoji="1" lang="en-US" altLang="ja-JP" sz="2800" b="0" i="1" smtClean="0">
                                  <a:latin typeface="Cambria Math"/>
                                  <a:ea typeface="Cambria Math"/>
                                </a:rPr>
                              </m:ctrlPr>
                            </m:sSubPr>
                            <m:e>
                              <m:r>
                                <a:rPr kumimoji="1" lang="en-US" altLang="ja-JP" sz="2800" b="0" i="1" smtClean="0">
                                  <a:latin typeface="Cambria Math"/>
                                  <a:ea typeface="Cambria Math"/>
                                </a:rPr>
                                <m:t>𝐼</m:t>
                              </m:r>
                            </m:e>
                            <m:sub>
                              <m:r>
                                <a:rPr kumimoji="1" lang="en-US" altLang="ja-JP" sz="2800" b="0" i="1" smtClean="0">
                                  <a:latin typeface="Cambria Math"/>
                                  <a:ea typeface="Cambria Math"/>
                                </a:rPr>
                                <m:t>𝑚𝑎𝑥</m:t>
                              </m:r>
                            </m:sub>
                          </m:sSub>
                          <m:r>
                            <a:rPr kumimoji="1" lang="en-US" altLang="ja-JP" sz="2800" b="0" i="1" smtClean="0">
                              <a:latin typeface="Cambria Math"/>
                              <a:ea typeface="Cambria Math"/>
                            </a:rPr>
                            <m:t>−</m:t>
                          </m:r>
                          <m:sSub>
                            <m:sSubPr>
                              <m:ctrlPr>
                                <a:rPr kumimoji="1" lang="en-US" altLang="ja-JP" sz="2800" b="0" i="1" smtClean="0">
                                  <a:latin typeface="Cambria Math"/>
                                  <a:ea typeface="Cambria Math"/>
                                </a:rPr>
                              </m:ctrlPr>
                            </m:sSubPr>
                            <m:e>
                              <m:r>
                                <a:rPr kumimoji="1" lang="en-US" altLang="ja-JP" sz="2800" b="0" i="1" smtClean="0">
                                  <a:latin typeface="Cambria Math"/>
                                  <a:ea typeface="Cambria Math"/>
                                </a:rPr>
                                <m:t>𝐼</m:t>
                              </m:r>
                            </m:e>
                            <m:sub>
                              <m:r>
                                <a:rPr kumimoji="1" lang="en-US" altLang="ja-JP" sz="2800" b="0" i="1" smtClean="0">
                                  <a:latin typeface="Cambria Math"/>
                                  <a:ea typeface="Cambria Math"/>
                                </a:rPr>
                                <m:t>𝑚𝑖𝑛</m:t>
                              </m:r>
                            </m:sub>
                          </m:sSub>
                        </m:num>
                        <m:den>
                          <m:sSub>
                            <m:sSubPr>
                              <m:ctrlPr>
                                <a:rPr lang="en-US" altLang="ja-JP" sz="2800" i="1">
                                  <a:latin typeface="Cambria Math"/>
                                  <a:ea typeface="Cambria Math"/>
                                </a:rPr>
                              </m:ctrlPr>
                            </m:sSubPr>
                            <m:e>
                              <m:r>
                                <a:rPr lang="en-US" altLang="ja-JP" sz="2800" i="1">
                                  <a:latin typeface="Cambria Math"/>
                                  <a:ea typeface="Cambria Math"/>
                                </a:rPr>
                                <m:t>𝐼</m:t>
                              </m:r>
                            </m:e>
                            <m:sub>
                              <m:r>
                                <a:rPr lang="en-US" altLang="ja-JP" sz="2800" i="1">
                                  <a:latin typeface="Cambria Math"/>
                                  <a:ea typeface="Cambria Math"/>
                                </a:rPr>
                                <m:t>𝑚𝑎𝑥</m:t>
                              </m:r>
                            </m:sub>
                          </m:sSub>
                          <m:r>
                            <a:rPr lang="en-US" altLang="ja-JP" sz="2800" b="0" i="1" smtClean="0">
                              <a:latin typeface="Cambria Math"/>
                              <a:ea typeface="Cambria Math"/>
                            </a:rPr>
                            <m:t>+</m:t>
                          </m:r>
                          <m:sSub>
                            <m:sSubPr>
                              <m:ctrlPr>
                                <a:rPr lang="en-US" altLang="ja-JP" sz="2800" i="1">
                                  <a:latin typeface="Cambria Math"/>
                                  <a:ea typeface="Cambria Math"/>
                                </a:rPr>
                              </m:ctrlPr>
                            </m:sSubPr>
                            <m:e>
                              <m:r>
                                <a:rPr lang="en-US" altLang="ja-JP" sz="2800" i="1">
                                  <a:latin typeface="Cambria Math"/>
                                  <a:ea typeface="Cambria Math"/>
                                </a:rPr>
                                <m:t>𝐼</m:t>
                              </m:r>
                            </m:e>
                            <m:sub>
                              <m:r>
                                <a:rPr lang="en-US" altLang="ja-JP" sz="2800" i="1">
                                  <a:latin typeface="Cambria Math"/>
                                  <a:ea typeface="Cambria Math"/>
                                </a:rPr>
                                <m:t>𝑚𝑖𝑛</m:t>
                              </m:r>
                            </m:sub>
                          </m:sSub>
                        </m:den>
                      </m:f>
                    </m:oMath>
                  </m:oMathPara>
                </a14:m>
                <a:endParaRPr kumimoji="1" lang="en-US" altLang="ja-JP" sz="2800" dirty="0" smtClean="0"/>
              </a:p>
              <a:p>
                <a:endParaRPr lang="en-US" altLang="ja-JP" sz="1200" dirty="0" smtClean="0"/>
              </a:p>
              <a:p>
                <a:r>
                  <a:rPr lang="ja-JP" altLang="en-US" sz="2800" dirty="0"/>
                  <a:t>干渉縞が</a:t>
                </a:r>
                <a:r>
                  <a:rPr lang="ja-JP" altLang="en-US" sz="2800" dirty="0" smtClean="0"/>
                  <a:t>現れる</a:t>
                </a:r>
                <a:r>
                  <a:rPr lang="ja-JP" altLang="en-US" sz="2800" dirty="0"/>
                  <a:t>光路</a:t>
                </a:r>
                <a:r>
                  <a:rPr lang="ja-JP" altLang="en-US" sz="2800" dirty="0" smtClean="0"/>
                  <a:t>長差をコヒーレンス長</a:t>
                </a:r>
                <a14:m>
                  <m:oMath xmlns:m="http://schemas.openxmlformats.org/officeDocument/2006/math">
                    <m:sSub>
                      <m:sSubPr>
                        <m:ctrlPr>
                          <a:rPr lang="en-US" altLang="ja-JP" sz="2800" i="1">
                            <a:latin typeface="Cambria Math"/>
                            <a:ea typeface="Cambria Math"/>
                          </a:rPr>
                        </m:ctrlPr>
                      </m:sSubPr>
                      <m:e>
                        <m:r>
                          <a:rPr lang="en-US" altLang="ja-JP" sz="2800" i="1">
                            <a:latin typeface="Cambria Math"/>
                            <a:ea typeface="Cambria Math"/>
                          </a:rPr>
                          <m:t>𝑙</m:t>
                        </m:r>
                      </m:e>
                      <m:sub>
                        <m:r>
                          <a:rPr lang="en-US" altLang="ja-JP" sz="2800" i="1">
                            <a:latin typeface="Cambria Math"/>
                            <a:ea typeface="Cambria Math"/>
                          </a:rPr>
                          <m:t>𝑐</m:t>
                        </m:r>
                      </m:sub>
                    </m:sSub>
                  </m:oMath>
                </a14:m>
                <a:endParaRPr lang="en-US" altLang="ja-JP" sz="2800" i="1" dirty="0" smtClean="0">
                  <a:latin typeface="Cambria Math"/>
                  <a:ea typeface="Cambria Math"/>
                </a:endParaRPr>
              </a:p>
              <a:p>
                <a:pPr marL="0" indent="0">
                  <a:buNone/>
                </a:pPr>
                <a:endParaRPr lang="en-US" altLang="ja-JP" sz="1000" i="1" dirty="0" smtClean="0">
                  <a:latin typeface="Cambria Math"/>
                  <a:ea typeface="Cambria Math"/>
                </a:endParaRPr>
              </a:p>
              <a:p>
                <a:pPr marL="0" indent="0">
                  <a:buNone/>
                </a:pPr>
                <a14:m>
                  <m:oMathPara xmlns:m="http://schemas.openxmlformats.org/officeDocument/2006/math">
                    <m:oMathParaPr>
                      <m:jc m:val="centerGroup"/>
                    </m:oMathParaPr>
                    <m:oMath xmlns:m="http://schemas.openxmlformats.org/officeDocument/2006/math">
                      <m:r>
                        <a:rPr lang="en-US" altLang="ja-JP" sz="2800" i="1" smtClean="0">
                          <a:latin typeface="Cambria Math"/>
                          <a:ea typeface="Cambria Math"/>
                        </a:rPr>
                        <m:t>∆</m:t>
                      </m:r>
                      <m:r>
                        <a:rPr lang="en-US" altLang="ja-JP" sz="2800" b="0" i="1" smtClean="0">
                          <a:latin typeface="Cambria Math"/>
                          <a:ea typeface="Cambria Math"/>
                        </a:rPr>
                        <m:t>𝜈</m:t>
                      </m:r>
                      <m:r>
                        <a:rPr lang="en-US" altLang="ja-JP" sz="2800" b="0" i="1" smtClean="0">
                          <a:latin typeface="Cambria Math"/>
                          <a:ea typeface="Cambria Math"/>
                        </a:rPr>
                        <m:t>=</m:t>
                      </m:r>
                      <m:f>
                        <m:fPr>
                          <m:ctrlPr>
                            <a:rPr lang="en-US" altLang="ja-JP" sz="2800" b="0" i="1" smtClean="0">
                              <a:latin typeface="Cambria Math"/>
                              <a:ea typeface="Cambria Math"/>
                            </a:rPr>
                          </m:ctrlPr>
                        </m:fPr>
                        <m:num>
                          <m:r>
                            <a:rPr lang="en-US" altLang="ja-JP" sz="2800" b="0" i="1" smtClean="0">
                              <a:latin typeface="Cambria Math"/>
                              <a:ea typeface="Cambria Math"/>
                            </a:rPr>
                            <m:t>𝑐</m:t>
                          </m:r>
                        </m:num>
                        <m:den>
                          <m:sSub>
                            <m:sSubPr>
                              <m:ctrlPr>
                                <a:rPr lang="en-US" altLang="ja-JP" sz="2800" b="0" i="1" smtClean="0">
                                  <a:latin typeface="Cambria Math"/>
                                  <a:ea typeface="Cambria Math"/>
                                </a:rPr>
                              </m:ctrlPr>
                            </m:sSubPr>
                            <m:e>
                              <m:r>
                                <a:rPr lang="en-US" altLang="ja-JP" sz="2800" b="0" i="1" smtClean="0">
                                  <a:latin typeface="Cambria Math"/>
                                  <a:ea typeface="Cambria Math"/>
                                </a:rPr>
                                <m:t>𝑙</m:t>
                              </m:r>
                            </m:e>
                            <m:sub>
                              <m:r>
                                <a:rPr lang="en-US" altLang="ja-JP" sz="2800" b="0" i="1" smtClean="0">
                                  <a:latin typeface="Cambria Math"/>
                                  <a:ea typeface="Cambria Math"/>
                                </a:rPr>
                                <m:t>𝑐</m:t>
                              </m:r>
                            </m:sub>
                          </m:sSub>
                        </m:den>
                      </m:f>
                    </m:oMath>
                  </m:oMathPara>
                </a14:m>
                <a:endParaRPr lang="en-US" altLang="ja-JP" sz="2800" dirty="0" smtClean="0"/>
              </a:p>
              <a:p>
                <a:pPr marL="0" indent="0">
                  <a:buNone/>
                </a:pPr>
                <a:endParaRPr lang="en-US" altLang="ja-JP" sz="1000" dirty="0" smtClean="0"/>
              </a:p>
              <a:p>
                <a:pPr marL="0" indent="0">
                  <a:buNone/>
                </a:pPr>
                <a:r>
                  <a:rPr lang="ja-JP" altLang="en-US" sz="2800" dirty="0"/>
                  <a:t>マイケルソン</a:t>
                </a:r>
                <a:r>
                  <a:rPr lang="ja-JP" altLang="en-US" sz="2800" dirty="0" smtClean="0"/>
                  <a:t>干渉計でコヒーレンス長を求めれば</a:t>
                </a:r>
                <a:r>
                  <a:rPr lang="en-US" altLang="ja-JP" sz="2800" dirty="0" smtClean="0"/>
                  <a:t>, </a:t>
                </a:r>
                <a:r>
                  <a:rPr lang="ja-JP" altLang="en-US" sz="2800" dirty="0" smtClean="0"/>
                  <a:t>その光源の帯域幅 </a:t>
                </a:r>
                <a:r>
                  <a:rPr lang="en-US" altLang="ja-JP" sz="2800" dirty="0" smtClean="0"/>
                  <a:t>(</a:t>
                </a:r>
                <a:r>
                  <a:rPr lang="ja-JP" altLang="en-US" sz="2800" dirty="0" smtClean="0"/>
                  <a:t>バンド幅</a:t>
                </a:r>
                <a:r>
                  <a:rPr lang="en-US" altLang="ja-JP" sz="2800" dirty="0" smtClean="0"/>
                  <a:t>) </a:t>
                </a:r>
                <a:r>
                  <a:rPr lang="ja-JP" altLang="en-US" sz="2800" dirty="0" smtClean="0"/>
                  <a:t>が分かる</a:t>
                </a:r>
                <a:endParaRPr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53476" y="1508016"/>
                <a:ext cx="5076056" cy="5349984"/>
              </a:xfrm>
              <a:blipFill rotWithShape="1">
                <a:blip r:embed="rId3"/>
                <a:stretch>
                  <a:fillRect l="-2401" t="-1481" r="-840" b="-1595"/>
                </a:stretch>
              </a:blipFill>
            </p:spPr>
            <p:txBody>
              <a:bodyPr/>
              <a:lstStyle/>
              <a:p>
                <a:r>
                  <a:rPr lang="ja-JP" altLang="en-US">
                    <a:noFill/>
                  </a:rPr>
                  <a:t> </a:t>
                </a:r>
              </a:p>
            </p:txBody>
          </p:sp>
        </mc:Fallback>
      </mc:AlternateContent>
      <p:pic>
        <p:nvPicPr>
          <p:cNvPr id="5122" name="Picture 2" descr="E:\1_000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97" t="12737" r="47000" b="59999"/>
          <a:stretch/>
        </p:blipFill>
        <p:spPr bwMode="auto">
          <a:xfrm>
            <a:off x="5229532" y="1484784"/>
            <a:ext cx="3806963" cy="357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69501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1615</TotalTime>
  <Words>811</Words>
  <Application>Microsoft Office PowerPoint</Application>
  <PresentationFormat>画面に合わせる (4:3)</PresentationFormat>
  <Paragraphs>92</Paragraphs>
  <Slides>11</Slides>
  <Notes>5</Notes>
  <HiddenSlides>0</HiddenSlides>
  <MMClips>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テーマ1</vt:lpstr>
      <vt:lpstr>輪講 光学実験講座(4)</vt:lpstr>
      <vt:lpstr>ガウス型ビームの特徴</vt:lpstr>
      <vt:lpstr>ビームウェストとビーム拡がり角</vt:lpstr>
      <vt:lpstr>コンフォーカルパラメータ</vt:lpstr>
      <vt:lpstr>コンフォーカルパラメータ</vt:lpstr>
      <vt:lpstr>レーザービームの平行光化</vt:lpstr>
      <vt:lpstr>レーザーの軸モード</vt:lpstr>
      <vt:lpstr>レーザーの軸モード</vt:lpstr>
      <vt:lpstr>レーザーのコヒーレンス</vt:lpstr>
      <vt:lpstr>レーザーのコヒーレンス</vt:lpstr>
      <vt:lpstr>レーザーのコヒーレンス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輪講 光学実験講座(4)</dc:title>
  <dc:creator>hayashi</dc:creator>
  <cp:lastModifiedBy>hayashi</cp:lastModifiedBy>
  <cp:revision>58</cp:revision>
  <dcterms:created xsi:type="dcterms:W3CDTF">2013-05-03T13:07:03Z</dcterms:created>
  <dcterms:modified xsi:type="dcterms:W3CDTF">2013-05-07T02:02:20Z</dcterms:modified>
</cp:coreProperties>
</file>