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64" r:id="rId5"/>
    <p:sldId id="265" r:id="rId6"/>
    <p:sldId id="262" r:id="rId7"/>
    <p:sldId id="263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12" autoAdjust="0"/>
  </p:normalViewPr>
  <p:slideViewPr>
    <p:cSldViewPr>
      <p:cViewPr varScale="1">
        <p:scale>
          <a:sx n="57" d="100"/>
          <a:sy n="57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F145F-ED2F-4C5A-8D83-40B29EF9252F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0C69-AEC8-4D79-BAA9-DA6D66D11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43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0C69-AEC8-4D79-BAA9-DA6D66D1122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19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２０１２年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0C69-AEC8-4D79-BAA9-DA6D66D1122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95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飽和吸収分光をおこなうと、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Doppler </a:t>
            </a: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幅でひろがる吸収曲線の中央に、幅の狭い“吸収の</a:t>
            </a:r>
          </a:p>
          <a:p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くぼみ”が現れる。これを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Lamb </a:t>
            </a: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ディップという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0C69-AEC8-4D79-BAA9-DA6D66D1122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05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分布帰還型構造（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DFB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）によって、室温連続動作で、シングルモード発振する量子カスケードレーザです。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HHL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パッケージ内蔵のペルチェ素子で駆動温度を制御することによって、シングルモードを維持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0C69-AEC8-4D79-BAA9-DA6D66D1122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21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20K</a:t>
            </a:r>
            <a:r>
              <a:rPr kumimoji="1" lang="ja-JP" altLang="en-US" dirty="0" smtClean="0"/>
              <a:t>でキープ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CBA9-5A08-4C30-B091-D60DB917FA8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DF7E5711-64D8-42E9-8381-E97F7C0EF9E4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4857BF9A-7D10-4B40-98D7-AB4413DB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0" y="381001"/>
            <a:ext cx="9130812" cy="55563"/>
          </a:xfrm>
          <a:prstGeom prst="rect">
            <a:avLst/>
          </a:prstGeom>
          <a:solidFill>
            <a:srgbClr val="00279F"/>
          </a:solidFill>
          <a:ln w="12700">
            <a:solidFill>
              <a:srgbClr val="00279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762000"/>
            <a:endParaRPr lang="ja-JP" altLang="en-US" sz="2400">
              <a:latin typeface="Osaka" pitchFamily="-108" charset="-128"/>
              <a:ea typeface="Osaka" pitchFamily="-108" charset="-128"/>
              <a:cs typeface="Osaka" pitchFamily="-108" charset="-128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1"/>
            <a:ext cx="28543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900113" eaLnBrk="0" hangingPunct="0"/>
            <a:r>
              <a:rPr lang="en-US" altLang="ja-JP" sz="1800" b="1" i="1" dirty="0" smtClean="0">
                <a:solidFill>
                  <a:srgbClr val="00279F"/>
                </a:solidFill>
                <a:ea typeface="Osaka" pitchFamily="-108" charset="-128"/>
                <a:cs typeface="Osaka" pitchFamily="-108" charset="-128"/>
              </a:rPr>
              <a:t>University of Tokushima</a:t>
            </a:r>
            <a:endParaRPr lang="en-US" altLang="ja-JP" sz="1800" b="1" i="1" dirty="0">
              <a:solidFill>
                <a:srgbClr val="00279F"/>
              </a:solidFill>
              <a:ea typeface="Osaka" pitchFamily="-108" charset="-128"/>
              <a:cs typeface="Osaka" pitchFamily="-108" charset="-128"/>
            </a:endParaRPr>
          </a:p>
        </p:txBody>
      </p:sp>
      <p:pic>
        <p:nvPicPr>
          <p:cNvPr id="97" name="Picture 9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86400" y="0"/>
            <a:ext cx="3657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雑誌会宿題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H25. 6. 5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M1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林 建太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2968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576064"/>
          </a:xfrm>
        </p:spPr>
        <p:txBody>
          <a:bodyPr/>
          <a:lstStyle/>
          <a:p>
            <a:r>
              <a:rPr kumimoji="1" lang="ja-JP" altLang="en-US" dirty="0" smtClean="0"/>
              <a:t>セットアップ</a:t>
            </a:r>
            <a:endParaRPr kumimoji="1" lang="ja-JP" alt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27" y="1124744"/>
            <a:ext cx="828794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7504" y="4337720"/>
            <a:ext cx="8928992" cy="252028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kern="0" dirty="0" smtClean="0">
                <a:latin typeface="Times New Roman" pitchFamily="18" charset="0"/>
                <a:cs typeface="Times New Roman" pitchFamily="18" charset="0"/>
              </a:rPr>
              <a:t>フェムト秒ファイバーレーザー</a:t>
            </a:r>
            <a:endParaRPr lang="en-US" altLang="ja-JP" sz="24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ja-JP" altLang="en-US" sz="2400" kern="0" dirty="0" smtClean="0">
                <a:latin typeface="Times New Roman" pitchFamily="18" charset="0"/>
                <a:cs typeface="Times New Roman" pitchFamily="18" charset="0"/>
              </a:rPr>
              <a:t>波長</a:t>
            </a:r>
            <a:r>
              <a:rPr lang="en-US" altLang="ja-JP" sz="2400" kern="0" dirty="0" smtClean="0">
                <a:latin typeface="Times New Roman" pitchFamily="18" charset="0"/>
                <a:cs typeface="Times New Roman" pitchFamily="18" charset="0"/>
              </a:rPr>
              <a:t>775nm, </a:t>
            </a:r>
            <a:r>
              <a:rPr lang="ja-JP" altLang="en-US" sz="2400" kern="0" dirty="0" smtClean="0">
                <a:latin typeface="Times New Roman" pitchFamily="18" charset="0"/>
                <a:cs typeface="Times New Roman" pitchFamily="18" charset="0"/>
              </a:rPr>
              <a:t>パルス幅</a:t>
            </a:r>
            <a:r>
              <a:rPr lang="en-US" altLang="ja-JP" sz="2400" kern="0" dirty="0" smtClean="0">
                <a:latin typeface="Times New Roman" pitchFamily="18" charset="0"/>
                <a:cs typeface="Times New Roman" pitchFamily="18" charset="0"/>
              </a:rPr>
              <a:t>100fs, </a:t>
            </a:r>
            <a:r>
              <a:rPr lang="ja-JP" altLang="en-US" sz="2400" kern="0" dirty="0" smtClean="0">
                <a:latin typeface="Times New Roman" pitchFamily="18" charset="0"/>
                <a:cs typeface="Times New Roman" pitchFamily="18" charset="0"/>
              </a:rPr>
              <a:t>繰り返し周波数</a:t>
            </a:r>
            <a:r>
              <a:rPr lang="en-US" altLang="ja-JP" sz="2400" kern="0" dirty="0" smtClean="0">
                <a:latin typeface="Times New Roman" pitchFamily="18" charset="0"/>
                <a:cs typeface="Times New Roman" pitchFamily="18" charset="0"/>
              </a:rPr>
              <a:t>96.513MHz, </a:t>
            </a:r>
            <a:r>
              <a:rPr lang="ja-JP" altLang="en-US" sz="2400" kern="0" dirty="0" smtClean="0">
                <a:latin typeface="Times New Roman" pitchFamily="18" charset="0"/>
                <a:cs typeface="Times New Roman" pitchFamily="18" charset="0"/>
              </a:rPr>
              <a:t>平均出力</a:t>
            </a:r>
            <a:r>
              <a:rPr lang="en-US" altLang="ja-JP" sz="2400" kern="0" dirty="0" smtClean="0">
                <a:latin typeface="Times New Roman" pitchFamily="18" charset="0"/>
                <a:cs typeface="Times New Roman" pitchFamily="18" charset="0"/>
              </a:rPr>
              <a:t>50mW</a:t>
            </a:r>
          </a:p>
          <a:p>
            <a:pPr marL="0" indent="0">
              <a:buNone/>
            </a:pPr>
            <a:endParaRPr lang="en-US" altLang="ja-JP" sz="1200" kern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400" b="1" kern="0" dirty="0" smtClean="0">
                <a:latin typeface="Times New Roman" pitchFamily="18" charset="0"/>
                <a:cs typeface="Times New Roman" pitchFamily="18" charset="0"/>
              </a:rPr>
              <a:t>THz-QCL</a:t>
            </a:r>
          </a:p>
          <a:p>
            <a:pPr marL="0" indent="0">
              <a:buNone/>
            </a:pPr>
            <a:r>
              <a:rPr lang="ja-JP" altLang="en-US" sz="2400" kern="0" dirty="0" smtClean="0">
                <a:latin typeface="Times New Roman" pitchFamily="18" charset="0"/>
                <a:cs typeface="Times New Roman" pitchFamily="18" charset="0"/>
              </a:rPr>
              <a:t>パルスの繰り返し周波数</a:t>
            </a:r>
            <a:r>
              <a:rPr lang="en-US" altLang="ja-JP" sz="2400" kern="0" dirty="0" smtClean="0">
                <a:latin typeface="Times New Roman" pitchFamily="18" charset="0"/>
                <a:cs typeface="Times New Roman" pitchFamily="18" charset="0"/>
              </a:rPr>
              <a:t>13.3GHz, </a:t>
            </a:r>
            <a:r>
              <a:rPr lang="ja-JP" altLang="en-US" sz="2400" kern="0" dirty="0" smtClean="0">
                <a:latin typeface="Times New Roman" pitchFamily="18" charset="0"/>
                <a:cs typeface="Times New Roman" pitchFamily="18" charset="0"/>
              </a:rPr>
              <a:t>キャリア周波数</a:t>
            </a:r>
            <a:r>
              <a:rPr lang="en-US" altLang="ja-JP" sz="2400" kern="0" dirty="0" smtClean="0">
                <a:latin typeface="Times New Roman" pitchFamily="18" charset="0"/>
                <a:cs typeface="Times New Roman" pitchFamily="18" charset="0"/>
              </a:rPr>
              <a:t>2.5THz</a:t>
            </a:r>
          </a:p>
          <a:p>
            <a:pPr marL="0" indent="0">
              <a:buNone/>
            </a:pPr>
            <a:endParaRPr lang="en-US" altLang="ja-JP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68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中赤外</a:t>
            </a:r>
            <a:r>
              <a:rPr kumimoji="1" lang="en-US" altLang="ja-JP" dirty="0" smtClean="0"/>
              <a:t>QCL</a:t>
            </a:r>
            <a:r>
              <a:rPr kumimoji="1" lang="ja-JP" altLang="en-US" dirty="0" smtClean="0"/>
              <a:t>の位相同期</a:t>
            </a:r>
            <a:endParaRPr kumimoji="1" lang="en-US" altLang="ja-JP" dirty="0" smtClean="0"/>
          </a:p>
          <a:p>
            <a:r>
              <a:rPr lang="en-US" altLang="ja-JP" dirty="0" smtClean="0"/>
              <a:t>Lamb-dip </a:t>
            </a:r>
            <a:r>
              <a:rPr lang="ja-JP" altLang="en-US" dirty="0" smtClean="0"/>
              <a:t>検出</a:t>
            </a:r>
            <a:endParaRPr lang="en-US" altLang="ja-JP" dirty="0" smtClean="0"/>
          </a:p>
          <a:p>
            <a:r>
              <a:rPr lang="ja-JP" altLang="en-US" dirty="0" smtClean="0"/>
              <a:t>２本目</a:t>
            </a:r>
            <a:r>
              <a:rPr lang="ja-JP" altLang="en-US" dirty="0"/>
              <a:t>の論文</a:t>
            </a:r>
            <a:r>
              <a:rPr lang="en-US" altLang="ja-JP" dirty="0"/>
              <a:t>, </a:t>
            </a:r>
            <a:r>
              <a:rPr lang="en-US" altLang="ja-JP" dirty="0" smtClean="0"/>
              <a:t>QCL</a:t>
            </a:r>
            <a:r>
              <a:rPr lang="ja-JP" altLang="en-US" dirty="0" smtClean="0"/>
              <a:t>の変調はどのようにしているか</a:t>
            </a:r>
            <a:endParaRPr lang="en-US" altLang="ja-JP" dirty="0" smtClean="0"/>
          </a:p>
          <a:p>
            <a:r>
              <a:rPr lang="ja-JP" altLang="en-US" dirty="0" smtClean="0"/>
              <a:t>３本目の論文</a:t>
            </a:r>
            <a:r>
              <a:rPr lang="en-US" altLang="ja-JP" dirty="0" smtClean="0"/>
              <a:t>, </a:t>
            </a:r>
            <a:r>
              <a:rPr lang="ja-JP" altLang="en-US" dirty="0" smtClean="0"/>
              <a:t>図</a:t>
            </a:r>
            <a:r>
              <a:rPr lang="en-US" altLang="ja-JP" dirty="0" smtClean="0"/>
              <a:t>2c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32890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kumimoji="1" lang="ja-JP" altLang="en-US" dirty="0" smtClean="0"/>
              <a:t>中赤外</a:t>
            </a:r>
            <a:r>
              <a:rPr kumimoji="1" lang="en-US" altLang="ja-JP" dirty="0" smtClean="0"/>
              <a:t>QCL</a:t>
            </a:r>
            <a:r>
              <a:rPr kumimoji="1" lang="ja-JP" altLang="en-US" dirty="0" smtClean="0"/>
              <a:t>の位相同期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55976" y="2018843"/>
            <a:ext cx="4680520" cy="4752528"/>
          </a:xfrm>
        </p:spPr>
        <p:txBody>
          <a:bodyPr/>
          <a:lstStyle/>
          <a:p>
            <a:r>
              <a:rPr kumimoji="1" lang="en-US" altLang="ja-JP" dirty="0" smtClean="0"/>
              <a:t>QCL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ジャンクションと呼ばれる共振器を取り付け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位相同期を行う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出力波長によって</a:t>
            </a:r>
            <a:r>
              <a:rPr kumimoji="1" lang="en-US" altLang="ja-JP" dirty="0" smtClean="0"/>
              <a:t>Y</a:t>
            </a:r>
            <a:r>
              <a:rPr lang="ja-JP" altLang="en-US" dirty="0"/>
              <a:t>ジャンクション</a:t>
            </a:r>
            <a:r>
              <a:rPr lang="ja-JP" altLang="en-US" dirty="0" smtClean="0"/>
              <a:t>を設計する必要がある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84951"/>
            <a:ext cx="4104456" cy="282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57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31457" y="548680"/>
            <a:ext cx="7772400" cy="792088"/>
          </a:xfrm>
        </p:spPr>
        <p:txBody>
          <a:bodyPr/>
          <a:lstStyle/>
          <a:p>
            <a:r>
              <a:rPr kumimoji="1" lang="ja-JP" altLang="en-US" dirty="0" smtClean="0"/>
              <a:t>中赤外</a:t>
            </a:r>
            <a:r>
              <a:rPr kumimoji="1" lang="en-US" altLang="ja-JP" dirty="0" smtClean="0"/>
              <a:t>QCL</a:t>
            </a:r>
            <a:r>
              <a:rPr kumimoji="1" lang="ja-JP" altLang="en-US" dirty="0" smtClean="0"/>
              <a:t>の位相同期</a:t>
            </a:r>
            <a:endParaRPr kumimoji="1" lang="ja-JP" alt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" t="8051" r="62860" b="53021"/>
          <a:stretch/>
        </p:blipFill>
        <p:spPr bwMode="auto">
          <a:xfrm>
            <a:off x="197177" y="1730746"/>
            <a:ext cx="8640960" cy="510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93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セットアップ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2163" y="1916832"/>
            <a:ext cx="59710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25192" y="1700808"/>
            <a:ext cx="3096344" cy="482453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DFG(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差</a:t>
            </a:r>
            <a:r>
              <a:rPr lang="ja-JP" altLang="en-US" b="1" dirty="0" smtClean="0">
                <a:latin typeface="Times New Roman" pitchFamily="18" charset="0"/>
                <a:cs typeface="Times New Roman" pitchFamily="18" charset="0"/>
              </a:rPr>
              <a:t>周波発生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Nd:YAG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レーザー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(1064nm), ECDL(854nm)</a:t>
            </a:r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ja-JP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QCL(</a:t>
            </a:r>
            <a:r>
              <a:rPr kumimoji="1" lang="ja-JP" altLang="en-US" b="1" dirty="0" smtClean="0">
                <a:latin typeface="Times New Roman" pitchFamily="18" charset="0"/>
                <a:cs typeface="Times New Roman" pitchFamily="18" charset="0"/>
              </a:rPr>
              <a:t>中赤外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ja-JP" altLang="en-US" dirty="0" smtClean="0"/>
              <a:t>出力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5mW (4.3μm)</a:t>
            </a:r>
          </a:p>
          <a:p>
            <a:pPr marL="0" indent="0">
              <a:buNone/>
            </a:pP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温度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283K </a:t>
            </a:r>
          </a:p>
          <a:p>
            <a:pPr marL="0" indent="0">
              <a:buNone/>
            </a:pP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電流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710mA</a:t>
            </a:r>
          </a:p>
        </p:txBody>
      </p:sp>
    </p:spTree>
    <p:extLst>
      <p:ext uri="{BB962C8B-B14F-4D97-AF65-F5344CB8AC3E}">
        <p14:creationId xmlns:p14="http://schemas.microsoft.com/office/powerpoint/2010/main" val="184182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875184"/>
          </a:xfrm>
        </p:spPr>
        <p:txBody>
          <a:bodyPr/>
          <a:lstStyle/>
          <a:p>
            <a:r>
              <a:rPr kumimoji="1" lang="en-US" altLang="ja-JP" dirty="0" smtClean="0"/>
              <a:t>Lamb-dip </a:t>
            </a:r>
            <a:r>
              <a:rPr kumimoji="1" lang="ja-JP" altLang="en-US" dirty="0" smtClean="0"/>
              <a:t>検出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56792"/>
            <a:ext cx="8424936" cy="4114800"/>
          </a:xfrm>
        </p:spPr>
        <p:txBody>
          <a:bodyPr/>
          <a:lstStyle/>
          <a:p>
            <a:r>
              <a:rPr lang="zh-TW" altLang="en-US" b="1" dirty="0"/>
              <a:t>飽和吸収</a:t>
            </a:r>
            <a:r>
              <a:rPr lang="zh-TW" altLang="en-US" b="1" dirty="0" smtClean="0"/>
              <a:t>分光法</a:t>
            </a:r>
            <a:endParaRPr lang="en-US" altLang="zh-TW" b="1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ドップラー広がりを持つ二準位系原子にポンプ光とプローブ光を入射すると，プローブ光の透過スペクトル上に，ポンプ光による吸収飽和のため，くぼみ信号（ラムディップ</a:t>
            </a:r>
            <a:r>
              <a:rPr lang="en-US" altLang="ja-JP" dirty="0"/>
              <a:t>Lamb dip</a:t>
            </a:r>
            <a:r>
              <a:rPr lang="ja-JP" altLang="en-US" dirty="0"/>
              <a:t>）を見ることができ，これを用いて，ドップラー効果を除去し，原子遷移の超微細構造がわかる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515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23600"/>
            <a:ext cx="7772400" cy="731168"/>
          </a:xfrm>
        </p:spPr>
        <p:txBody>
          <a:bodyPr/>
          <a:lstStyle/>
          <a:p>
            <a:r>
              <a:rPr lang="en-US" altLang="ja-JP" dirty="0"/>
              <a:t>Lamb-dip </a:t>
            </a:r>
            <a:r>
              <a:rPr lang="ja-JP" altLang="en-US" dirty="0"/>
              <a:t>検出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3678735" cy="263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08" y="2458291"/>
            <a:ext cx="4921792" cy="352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91" y="4221087"/>
            <a:ext cx="3744417" cy="200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49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803176"/>
          </a:xfrm>
        </p:spPr>
        <p:txBody>
          <a:bodyPr/>
          <a:lstStyle/>
          <a:p>
            <a:r>
              <a:rPr lang="en-US" altLang="ja-JP" sz="3600" dirty="0"/>
              <a:t>QCL</a:t>
            </a:r>
            <a:r>
              <a:rPr lang="ja-JP" altLang="en-US" sz="3600" dirty="0"/>
              <a:t>の変調はどのようにしているか</a:t>
            </a:r>
            <a:endParaRPr kumimoji="1" lang="ja-JP" alt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664" y="4077072"/>
            <a:ext cx="2707768" cy="27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468720" y="1625344"/>
            <a:ext cx="8351752" cy="309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kern="0" dirty="0" smtClean="0"/>
              <a:t>使用している</a:t>
            </a:r>
            <a:r>
              <a:rPr lang="en-US" altLang="ja-JP" b="1" kern="0" dirty="0" smtClean="0"/>
              <a:t>QCL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kern="0" dirty="0"/>
              <a:t> </a:t>
            </a:r>
            <a:r>
              <a:rPr lang="ja-JP" altLang="en-US" kern="0" dirty="0"/>
              <a:t> </a:t>
            </a:r>
            <a:r>
              <a:rPr lang="ja-JP" altLang="en-US" kern="0" dirty="0" smtClean="0"/>
              <a:t> 分布帰還型構造 </a:t>
            </a:r>
            <a:r>
              <a:rPr lang="en-US" altLang="ja-JP" kern="0" dirty="0" smtClean="0"/>
              <a:t>(DFB) </a:t>
            </a:r>
            <a:r>
              <a:rPr lang="ja-JP" altLang="en-US" kern="0" dirty="0" smtClean="0"/>
              <a:t>をもつ</a:t>
            </a:r>
            <a:r>
              <a:rPr lang="en-US" altLang="ja-JP" kern="0" dirty="0" smtClean="0"/>
              <a:t>QCL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kern="0" dirty="0"/>
              <a:t> </a:t>
            </a:r>
            <a:r>
              <a:rPr lang="en-US" altLang="ja-JP" kern="0" dirty="0" smtClean="0"/>
              <a:t>  </a:t>
            </a:r>
            <a:r>
              <a:rPr lang="ja-JP" altLang="en-US" kern="0" dirty="0" smtClean="0"/>
              <a:t>内部にペルチェ素子が内蔵し</a:t>
            </a:r>
            <a:r>
              <a:rPr lang="en-US" altLang="ja-JP" kern="0" dirty="0" smtClean="0"/>
              <a:t>, </a:t>
            </a:r>
            <a:r>
              <a:rPr lang="ja-JP" altLang="en-US" kern="0" dirty="0" smtClean="0"/>
              <a:t>駆動温度を制御することが出来る</a:t>
            </a:r>
            <a:endParaRPr lang="ja-JP" altLang="en-US" kern="0" dirty="0"/>
          </a:p>
        </p:txBody>
      </p:sp>
    </p:spTree>
    <p:extLst>
      <p:ext uri="{BB962C8B-B14F-4D97-AF65-F5344CB8AC3E}">
        <p14:creationId xmlns:p14="http://schemas.microsoft.com/office/powerpoint/2010/main" val="391561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731168"/>
          </a:xfrm>
        </p:spPr>
        <p:txBody>
          <a:bodyPr/>
          <a:lstStyle/>
          <a:p>
            <a:r>
              <a:rPr kumimoji="1" lang="en-US" altLang="ja-JP" dirty="0" smtClean="0"/>
              <a:t>(c)</a:t>
            </a:r>
            <a:r>
              <a:rPr kumimoji="1" lang="ja-JP" altLang="en-US" dirty="0" smtClean="0"/>
              <a:t>の間隔について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498" y="1196752"/>
            <a:ext cx="6651965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771800" y="534561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26.6GHz</a:t>
            </a:r>
            <a:endParaRPr kumimoji="1" lang="ja-JP" altLang="en-US" b="1" dirty="0"/>
          </a:p>
        </p:txBody>
      </p:sp>
      <p:cxnSp>
        <p:nvCxnSpPr>
          <p:cNvPr id="6" name="直線矢印コネクタ 5"/>
          <p:cNvCxnSpPr/>
          <p:nvPr/>
        </p:nvCxnSpPr>
        <p:spPr bwMode="auto">
          <a:xfrm>
            <a:off x="3563888" y="5910404"/>
            <a:ext cx="275184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208165" y="1847770"/>
                <a:ext cx="1944216" cy="437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𝑟𝑒𝑝</m:t>
                        </m:r>
                      </m:sub>
                      <m:sup>
                        <m:r>
                          <a:rPr lang="en-US" altLang="ja-JP" i="1">
                            <a:latin typeface="Cambria Math"/>
                          </a:rPr>
                          <m:t>𝑄𝐶𝐿</m:t>
                        </m:r>
                      </m:sup>
                    </m:sSubSup>
                    <m:r>
                      <a:rPr lang="en-US" altLang="ja-JP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ja-JP" b="0" i="0" smtClean="0">
                        <a:latin typeface="Cambria Math"/>
                        <a:ea typeface="Cambria Math"/>
                      </a:rPr>
                      <m:t>13.3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/>
                        <a:ea typeface="Cambria Math"/>
                      </a:rPr>
                      <m:t>GHz</m:t>
                    </m:r>
                  </m:oMath>
                </a14:m>
                <a:r>
                  <a:rPr lang="en-US" altLang="ja-JP" dirty="0" smtClean="0"/>
                  <a:t> 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65" y="1847770"/>
                <a:ext cx="1944216" cy="437940"/>
              </a:xfrm>
              <a:prstGeom prst="rect">
                <a:avLst/>
              </a:prstGeom>
              <a:blipFill rotWithShape="1">
                <a:blip r:embed="rId3"/>
                <a:stretch>
                  <a:fillRect l="-627" b="-41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214713" y="4947934"/>
                <a:ext cx="1944216" cy="781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latin typeface="Cambria Math"/>
                        </a:rPr>
                        <m:t>ν</m:t>
                      </m:r>
                      <m:r>
                        <a:rPr lang="en-US" altLang="ja-JP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/>
                              <a:ea typeface="Cambria Math"/>
                            </a:rPr>
                            <m:t>𝑁𝑐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altLang="ja-JP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13" y="4947934"/>
                <a:ext cx="1944216" cy="7813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115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ゴシック"/>
        <a:cs typeface="ＭＳ ゴシック"/>
      </a:majorFont>
      <a:minorFont>
        <a:latin typeface="Arial"/>
        <a:ea typeface="ＭＳ ゴシック"/>
        <a:cs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徳大スライドテーマ</Template>
  <TotalTime>1391</TotalTime>
  <Words>280</Words>
  <Application>Microsoft Office PowerPoint</Application>
  <PresentationFormat>画面に合わせる (4:3)</PresentationFormat>
  <Paragraphs>50</Paragraphs>
  <Slides>10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テーマ1</vt:lpstr>
      <vt:lpstr>雑誌会宿題</vt:lpstr>
      <vt:lpstr>目次</vt:lpstr>
      <vt:lpstr>中赤外QCLの位相同期</vt:lpstr>
      <vt:lpstr>中赤外QCLの位相同期</vt:lpstr>
      <vt:lpstr>セットアップ</vt:lpstr>
      <vt:lpstr>Lamb-dip 検出</vt:lpstr>
      <vt:lpstr>Lamb-dip 検出</vt:lpstr>
      <vt:lpstr>QCLの変調はどのようにしているか</vt:lpstr>
      <vt:lpstr>(c)の間隔について</vt:lpstr>
      <vt:lpstr>セットアップ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雑誌会宿題</dc:title>
  <dc:creator>hayashi</dc:creator>
  <cp:lastModifiedBy>hayashi</cp:lastModifiedBy>
  <cp:revision>27</cp:revision>
  <dcterms:created xsi:type="dcterms:W3CDTF">2013-06-04T00:47:50Z</dcterms:created>
  <dcterms:modified xsi:type="dcterms:W3CDTF">2014-02-21T07:54:56Z</dcterms:modified>
</cp:coreProperties>
</file>