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0" r:id="rId3"/>
    <p:sldId id="272" r:id="rId4"/>
    <p:sldId id="300" r:id="rId5"/>
    <p:sldId id="266" r:id="rId6"/>
    <p:sldId id="298" r:id="rId7"/>
    <p:sldId id="299" r:id="rId8"/>
    <p:sldId id="267" r:id="rId9"/>
    <p:sldId id="297" r:id="rId10"/>
    <p:sldId id="257" r:id="rId11"/>
    <p:sldId id="258" r:id="rId12"/>
    <p:sldId id="301" r:id="rId13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5" autoAdjust="0"/>
    <p:restoredTop sz="87684" autoAdjust="0"/>
  </p:normalViewPr>
  <p:slideViewPr>
    <p:cSldViewPr>
      <p:cViewPr>
        <p:scale>
          <a:sx n="60" d="100"/>
          <a:sy n="60" d="100"/>
        </p:scale>
        <p:origin x="-175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8D4D-5758-4795-8706-56D9093B02E4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DCBA9-5A08-4C30-B091-D60DB917F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1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7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09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2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マッハツェンダー変調器によって変調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6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62C5B78-5925-4458-953C-5DE22DB70B50}" type="datetimeFigureOut">
              <a:rPr kumimoji="1" lang="ja-JP" altLang="en-US" smtClean="0"/>
              <a:t>2013/12/24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2160240"/>
          </a:xfrm>
        </p:spPr>
        <p:txBody>
          <a:bodyPr/>
          <a:lstStyle/>
          <a:p>
            <a:r>
              <a:rPr lang="en-US" altLang="ja-JP" sz="4800" dirty="0" smtClean="0"/>
              <a:t>Injection-locking of terahertz quantum </a:t>
            </a:r>
            <a:r>
              <a:rPr lang="en-US" altLang="ja-JP" sz="4800" dirty="0"/>
              <a:t>cascade </a:t>
            </a:r>
            <a:r>
              <a:rPr lang="en-US" altLang="ja-JP" sz="4800" dirty="0" smtClean="0"/>
              <a:t>lasers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296144"/>
          </a:xfrm>
        </p:spPr>
        <p:txBody>
          <a:bodyPr/>
          <a:lstStyle/>
          <a:p>
            <a:r>
              <a:rPr kumimoji="1" lang="en-US" altLang="ja-JP" dirty="0" smtClean="0"/>
              <a:t>H25</a:t>
            </a:r>
            <a:r>
              <a:rPr kumimoji="1" lang="ja-JP" altLang="en-US" dirty="0" smtClean="0"/>
              <a:t>年度 後期雑誌会 宿題</a:t>
            </a:r>
            <a:endParaRPr kumimoji="1" lang="en-US" altLang="ja-JP" dirty="0" smtClean="0"/>
          </a:p>
          <a:p>
            <a:r>
              <a:rPr lang="en-US" altLang="ja-JP" dirty="0" smtClean="0"/>
              <a:t>M1</a:t>
            </a:r>
            <a:r>
              <a:rPr lang="ja-JP" altLang="en-US" dirty="0" smtClean="0"/>
              <a:t>　林　建太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74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5584"/>
            <a:ext cx="7772400" cy="8031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OMO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18538" r="47657" b="67812"/>
          <a:stretch/>
        </p:blipFill>
        <p:spPr bwMode="auto">
          <a:xfrm>
            <a:off x="5897105" y="1354418"/>
            <a:ext cx="3211399" cy="164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07504" y="1412776"/>
            <a:ext cx="5832648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ja-JP" b="1" kern="0" dirty="0" smtClean="0">
                <a:latin typeface="Times New Roman" pitchFamily="18" charset="0"/>
                <a:cs typeface="Times New Roman" pitchFamily="18" charset="0"/>
              </a:rPr>
              <a:t>OMO (</a:t>
            </a:r>
            <a:r>
              <a:rPr lang="en-US" altLang="ja-JP" b="1" kern="0" dirty="0" err="1" smtClean="0">
                <a:latin typeface="Times New Roman" pitchFamily="18" charset="0"/>
                <a:cs typeface="Times New Roman" pitchFamily="18" charset="0"/>
              </a:rPr>
              <a:t>opto</a:t>
            </a:r>
            <a:r>
              <a:rPr lang="en-US" altLang="ja-JP" b="1" kern="0" dirty="0" smtClean="0">
                <a:latin typeface="Times New Roman" pitchFamily="18" charset="0"/>
                <a:cs typeface="Times New Roman" pitchFamily="18" charset="0"/>
              </a:rPr>
              <a:t>-mechanical oscillator)</a:t>
            </a: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共振器の片側にバネがあり，その機械的振動数によって変調される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2" r="2530" b="45985"/>
          <a:stretch/>
        </p:blipFill>
        <p:spPr bwMode="auto">
          <a:xfrm>
            <a:off x="22949" y="3884427"/>
            <a:ext cx="6925315" cy="28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タイトル 1"/>
          <p:cNvSpPr txBox="1">
            <a:spLocks/>
          </p:cNvSpPr>
          <p:nvPr/>
        </p:nvSpPr>
        <p:spPr bwMode="auto">
          <a:xfrm>
            <a:off x="685800" y="3068960"/>
            <a:ext cx="7772400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kern="0" dirty="0" err="1" smtClean="0"/>
              <a:t>microtoroid</a:t>
            </a:r>
            <a:r>
              <a:rPr lang="en-US" altLang="ja-JP" kern="0" dirty="0" smtClean="0"/>
              <a:t> OMO</a:t>
            </a:r>
            <a:endParaRPr lang="ja-JP" alt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65550"/>
            <a:ext cx="2160240" cy="2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8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32" y="3429000"/>
            <a:ext cx="59059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31168"/>
          </a:xfrm>
        </p:spPr>
        <p:txBody>
          <a:bodyPr/>
          <a:lstStyle/>
          <a:p>
            <a:r>
              <a:rPr lang="en-US" altLang="ja-JP" dirty="0" err="1" smtClean="0"/>
              <a:t>microtoroid</a:t>
            </a:r>
            <a:r>
              <a:rPr lang="en-US" altLang="ja-JP" dirty="0" smtClean="0"/>
              <a:t> OMO</a:t>
            </a:r>
            <a:endParaRPr kumimoji="1" lang="ja-JP" altLang="en-US" dirty="0"/>
          </a:p>
        </p:txBody>
      </p:sp>
      <p:sp>
        <p:nvSpPr>
          <p:cNvPr id="3" name="AutoShape 4" descr="data:image/jpeg;base64,/9j/4AAQSkZJRgABAQAAAQABAAD/2wCEAAkGBxQSEhUUEhQVFhQVFRQVEBUUFBQUFBQUFBQWFhQUFBQYHCggGBolHBQUITEhJSkrLi4uFx8zODMsNygtLisBCgoKDg0OGhAQGiwcHBwsLCwsLCwsLCwsLCwsLCwsLCwsLCwsLCwsLCwsLCwsLCwsLCwsLCwsLCwsLCwsLCw3LP/AABEIAMIBBAMBEQACEQEDEQH/xAAbAAACAwEBAQAAAAAAAAAAAAACAwEEBQAGB//EAD8QAAIBAwIEBAQDBAYLAAAAAAECAAMEERIhBTFBUQYTYZEUInGBMlKhByNi0RZCcqOxwRUkMzRDRFNjkuHw/8QAGQEAAwEBAQAAAAAAAAAAAAAAAQIDAAQF/8QAKBEAAgICAgIBBQADAQEAAAAAAAECEQMSITEEE0EFFCIyURUjYVJC/9oADAMBAAIRAxEAPwD5MBOhQNaIlNBLCzHWMDkDiWjjFbOxKLGLscBHWMVyCAjesGwyqN8dgB+m8KxGcgY3qBsRiN6gbHYg9RtjtMdYmByOxD6gbHATes1k4g0NZGIrh/wOx0Gn/DbHYj+tfwXYgrF9S/gdmdpgeBfwOzIKRPQv4Hdg+XA/HiHdneXF+3iHdneWIr8eId2caYiPx4jexkKgiPx0H2DBSEm/HQymT8OIr8cO53w4i/bB3I8r1PvFfjBWQJQejEfeI/GG3GB36O3vEfjB3JNar+dveL9sv4HcrTuiiLYQEvGIjZxSVjjEcjsS8cYjkSBKrGK5BaZRQF2JCx9AbBBYfWDY7RN6wbHaYdDbHaZtDWTpjUCwSIoxIWGgWdpm1NZ2mDQ1nBJtDbBaY+iBZBWDRGsjTNog2doiuCNsCUiaIOxOmbRGsjTFeNB2BKxPUHYgLFeNDbBgRHjRtgtMV4xtgYvrDsTEcAqR0HrDsGDFcBlIIRNEHYqKIIxM2GBOmESbYWJ0KJJs7TLRiJYSrLRiBsbToliAoyTyAjUI5JK2NubN6ZAdSpPLIxNvFCxmpdMFaR6CbYzmkWX4ZUC6yjae+DiPa/pNZ4N1ZVNOGkymwQoGHUG6ONA9ojRt0X7XgpemamQMatv7IzAkn2c+Ty1CahRmrTgi0dTkF5UpSBsCacUOxYo2LspYA6RzPSOkTlminV8sUUitoawSsK5GTO8uZo2xPlwOINgGWToKYOmZRGs7TDqayCkWSCmDokWg2No0GY4UZPpFaA5pLkCopBIPMc4KQylatA4gcQpnRHEezojQbJitBsIRKGsrCBRM2MAnRFE2wsToiibYQEqkI2GBKAZreG6Wq5pD+KJkdI587/BnofGxVLiiXXWoQ5XOM795wOfHBHw4/i0h9p40pgAfDDA2ABH8pKTyPoo/H/rPY8S41TpWorGlkEL8m39b6iRrJZzrHHbU+ZLxaibl61SiSGOUQEYX6951Y8uRHXLE9NUz0FDxnajnbfokzeVnN9o/6ep4XeW9anra3CD+JV5d5J+3+sRxjF1Z8/8AEvEbd7r90CKA2fRtqPUqO0pDJkSpnTjwqmzYsvElgoC+S2AMfhB994znk+CEvFk3bZ6rhXwtZNfkaV7uoH3kJ5MyIepXVngPFFS0a6Hl7Ux/tCg5nriXh5E65OzFCUYs9rb/AAtO08wp+60g6cAkiLky5G+Dg9O2Tl8mOfEvDsf7t/drIqeZs7vt3XZ43il7Se5D0000QynTgchz2nZGeWiuPHrBps9bR8R8PGNVE/8AgJLJkzfBxrxJ/wBLP9IuGHnS/u5D25x/tZLmzO8ecMoCilaioXJAIG2QRttL48mT/wChvHk1PXs8GqzvxStHa2SVlZOkZM9bwU2Plr52kPj5s55zzs+WS6OOSzObro1qdHhJ5tT92E8+Xk5C2uRfJU8TcLo29Lz7Q88A75GDyxHx55S7GitnrI8FVYsxY8ycmdsLfJ0pKKpASoTorCmSIKDZ0VoKZMmxhKrGjADkMUTohAk2MVZ0RiI2MCyqiLYQWNqK2bXhRP8AWqX9qc+ZcEMz/BnqvFnCWuLujTHVDk9hnczzVJUT8eWsWzQbgvDrYqlYjVgcySfuBygeedcI35zZ6XiVvaC3zVx5OF33xjpOZZZtjKCTv5PjnE7dGruKAyhY+XgcxPTwO6sps4x/IK44FXpLqemVHczsg4PhEl5EG6srPd1SNPmPjqNRx7TSwpsooxXwDa8OqVSQiliNzgRfUo9hnmjD9uC/wjyaVQ/Eq3y8lA6+sWbpcEMrnkj/AK2e84f4jsqw8k6l1DSNQwN/oZ5uRTuyEMM4K2eZ8QeHqNtcLqZvIfJyBkjHMRoSVXXJ0wyuSpdo9vTNstoGbehpGxBzjptJyyNvg5lFqXPZki/4QcDRuf4G5+0VTzXwdEozr5PE+KLVUrsaaMtM/g1KV9p6eCcn2g4JXGm+TKFOdyxp/BbY0uA8Ha4qqAPlBBY9AJyZ4wSfBLLn0j/09L4zvKavRotuqsrVR/CNsTzn1aI+HGTbkx1O54Qeaj2aLtmXRZrI2Ef9Dn/55vd5BtJ/08l4qFrrX4T8OPm58/vLY5Sa/NFsW6vZlHhfDGruFUHfmewlpY8dW0GebRdnpvGtRaVGnbrz2LegHKcUUm+BPHuT2Z4jTPRxwpHS2CywyiFMHTJuI1kgTamskCI0MmTiTcR7ACy0UTbGKs6Iom2MRZZIRsaFlUhGwgsLFbNfwzUCXFMscDO5nNnjaIZuYn0m/ZaV1Qrsw0MDS+hPXPaeLJN2ieHqhXHvBJua3m06q/NjIOenYxI5lFfkjphwqI8f0xRs1plgTlFA6nTzOI+GalK6JKL3M/8AZ9wmm6NV2LhiO+kS2XLrwiXkpvgu+IfCV1dNtUQIPwpuPue5iQ8jHEGCGqurMM/s1ufzJ7n+U64/UMSVMo8kv/Jb8N8JazuTSrFQzplcHY4PKbNnjkx3E5s95F10Txj9n9arVapSZdLHOGJBB9pGPmRX7FcEpRhrXQrh/wCzuuKilygAIJ0kknH2lJediroac5Vwhf7Rq65p0gQSuS2Dy9JHG7Vi+Mnds1eEU1uuH+Up+bTpO/Ig7ZEVrWV/BPLPWdmVw3wBXFRWfTpUgnB3IBzH+4xxLyyuSpIHx+NdWlQQjVnf0LHABjYstKyXjY3FuTG8O/Z6/OrUUDsv8zLv6gkurGnmb/VFzinFbawpmnQ0tU9NwPVjOXeeZ8k44ZTlcj5vc1nquXc5LHJM7cGF7W+j0VUI0gNAnesUP4DZnaYrjBGs9VwnwO9UKzsFUjO25xOHNnxxOd+S26ib617Ph/yZ1OcZC4JHqT0nn5c08q44RoQlN3IV4m4JTvEFe3YFgNwT+ICRxTcXUjrjJQPmzrgkdQcT2cMk0MLKyzQbI0RGg2QVitBs7TJtDJkgSbQ9kKstFEmxqpLpE2xqpKpCNjAkoI2GKcNAcggkWUbF2LNS4qMArOxC/hBJ2+kl9vBippPgt2vGbimMJWcAchqMlLwcb+DORXu7mpVOqo7Oe7HMMfEgukFTroOxvqtHJpVGXPPBjPw4PsWT27NBfFd4P+Yf9P5Tnl9NxsdZGlQweMb3/rt7L/KJ/i8YN2ZXEeJVq7h6lQlhyOwI+mJVfT4pUmGMkjTtfFt5TXStY4HdQf1MV/TIsFoK48ZXrDBrY9QoB9xFX0yKNaPPvliSxJJ5k850Q8RRDaXRa4dfVKDZpOVPpyP1EaXixapk5pS7NWv4xvWGPOx9ABOf/GwGVIw1q1NfmaiXzq1Hc57ykfASHc1VF2941c1RhqrY5YBwP0hfgRJxUUZRpdZSHiqBXcnTOiKBZGiE1kFIko2GzRr8cuGXR5jBQMADYfpOV+NC7oSMIoyimZl48UW3LllxGrRz5bkZ5jmPaLPxoP4B2UHUk5MaOJLofYjTKUayNMVhsgrEaGsHTJsdM7TEaDYSLLRRJseiS6RJsctOVSJuQ1acdIRyDFONQuwQSagbBaJkhbO0TUGztEFAs4rGNYDLBQyYOmahrIIhfBkcsWzMV5oziJuuimjqxqxrJsGrUCwOSQ0YuQWrbM2y7BXNBIcxk0xWqCKw2CxFWoAcRJTSKxi2rJAhsFk6JrBYGItjEFYA2dpho1glYrQUyNMUNglYrDZGmKw2CUiNDpkBJNodM4rEYxKJLxIyZZSnLojJlhKcqiLkOWlGRNyDFOEXYMUpgbBLRmsVzK+fmxiJvTLV+NjFTMZMRuuQWXfHWFNBT4sTf0SAD0EWTKYZxbaK1OrkZgU+CrhTEXdbAk8k6RXFC2Mt2Bp51b9okZ2uxJpqdVwUVc695z7vY6WlqXPNnTuQ1KzVN95zznzyVUeOCalznYSU8/wjRxfLH2dXbcy2DNxyTyw54LJcEc50PIqIatMq0d2BblmQUm5cl5cR4L1WqhO20vujmjGSXJUr1+gMWeSuC8IfLItT3iwl/Q5CVq5bAjLJbozhS5Gg9O0dTXROn2FpjAsgpAzbA+XFYUzjTiMeyGSKxkwQknIomRokmOMpJOmJztlyjSlURky2lCMmTY5aEayLDFvDYjYQoTbCNjEoRXIBCWg1ZiORRSdUa/DPC5qNqU/aceXy44wOTktUL8S+FXRw1JCcj5sd4mDzFLthhJwWsjzbMxJpOMd53xybMfWMf9kTOv7UJkA7dJpKkdeHK502ZNUk7Tmm21R3Rpcg0qTCJCEkGUos0rez1DM6Y47OSebV0dpUMQT0/WakuDJtq0USuZzShsdF0NamoOIjwpAU5ULDRFBobsalXpHWwriO8ohdUbSSVibxborFonJSkFbrqcAnYnnMm2zS4ix4qAMV7ZEuppOiDi3FSDdMDK8+sLddGTt0xdqhJzEx3sUnSjRopSnYmcUmF5MzZkR5URsoifKitjIA0YjY6BNKI2OiPKkmylhUUnSjnZo29KOmSZfp0INhGi3Tt4HMTUb5Ag3YriELSZ5BdCyljJPKHQgWByMCZ5VQHE0UujQICHfqJzOCy/sSSadorXHi986AM89TY5ekVeHC7Gak1yeQ4xfhyMDG+SQNzPRhHUbBifyYt1856yrVnZj/AAK5tJvUV9oQpnGIdOAbK7G0FIhUWhJtMKvRBGTA4ghN3SFU7LPKKsY8s1A3FuTue2PsIZY7DDKlwV/hcSXqK+2xtvbbwrGhJ5ODQu2G2DkBcY7SjRzY75vsy6qDtISijri2JRDnYSOvPBRtVyWVOVxp3z+L694a4Jv9uzQskGGU4IHM5lIL4IZZNcj6NESqiibm2XadGZsUP4eK5jpHfDybkUSDFtJuY6iC1tF3KaiXtoNhkhflSbY1CaKztRyM0KBxGJNmhTqwUI5lynViOLBuGlQTasVzGCtBqJ7C3TuNpFwH9qOe7xymWOxXkRSrVxuev85VQok5/BhVKhpVTg5/MOY+glUrQ6/KJn3xBIJH1H+UqhsVoRVUZ7dh6SiKRfBGkDnGtBtsTVrKp3/SBzSKRhKSBW8WD2ILwyF3lUNsvIDf6yc5WPihXZCXpC+pGMwezgLwpyF0K/POTtBHJ/Rpwvol7gdoXkQFjZyXgwcCD2GeF2Opq5TXpyvf/wBQp2JLVS1vkW+RglNjyz1gbr4GSvhMu8N0ucNhFPMmDZV0RyqUeuSxfcKGdKONJGdXL9IrWy/gmPO1y0Ube0C8mz3ghCn2Wnl2XRpURL0czkXabyUkPGQ1Xk2iqkgwwkmmVTQWsSbTKJohnEWmOpIRVYQUxisXEFDcCKaz0Yqjz5MtUxHIyZYRoaItj1aaibYwPBQuwS1IHEXYaK0XUVzBqVplEXcyLy5OZXU6IK+Sn/pIjOVBJ5Zk2y6wp/JmtcsT95lJnUsUUjq9yx5nMLkzQxxXRXznnmC7K9dF23s9S5yPoecdcnPPLrKh4sE0k5GroJqJPPO6rgE2+3Tfn6w0N7OTltB2HtBSA8zJr0l5aQJmkaM5d2Uq1oPSI4o6IZWVDTxEoupWEtU8sx7FcF2Sa567gd+UVyNovgF7rMSWQKxBNxF+WZP3MC8eHZY4a5JMpidsnnilHg1kM6jgY0PFaCmEKkRoomT5sRxKKR3mxHEqpANWiajqQp60Go6kINWDUbYsoJ1I45FhY6IyGoI5FscsBJsLMIjZKmBk7DiitkPCgIxeIn5ozPQ8f9TOqrJM64srlYqK2cWA57zOSDTYsuO8XdD0yadxjqZlkBLHZY+IwNo+5L12+SzYsXPSNGVkcyUEa1G0YjODiM5I4p5UgeI2Ixur/UbiJsmNgzSvho87djTnn6Z5yc50epi/Iy6lYzjlmZ2KCIFxB9wFwOatM8xlAjXEeSw0EkylYGafC+Znbg7OLyOjaSdiPPYUzAjojHTIJisomATFodMWxgodMWxiMpFiiYo9msiysTlkPVZRMjIaojEWMAhJM7TMSZImEYwRRWcwmQEzJvk+YRzvwv8AEvNwmr8OXGNOe2/vOWWVKevyMpq7Z5S5Qg7iLKVHowaa4KTmc8sjOhIUTE9g5GqL7Gai1SpswlIybJSlGLNDhV2KLZb2l4zrs5fIxPKqR6Kj4npFcOCo6adzBtTtM8+X0+d8HP4vp6SqqcdMxbV3Yy+nzPI8TuhUYkdYmTJZ6vj4nCNMzGScrOtMgUTAosbcP4Nj0h0Yvtig6VmeuRGjjYssy+CFokHEMYtMzmmrNbhlLB3no4UcPkS4NdROo4GTiBmOIisKYJisomAYrHTFsIrHQp4CiFGIyhuoseLOdjlWVRCY1VhJSGhJrIyOKTWSZAWGybYQEAtnOZkGKMq4bfPMf4QtndBKqLt14kZaHlIBj+sZxSxrfdlIYr76PL1A1U7DJglbO2FQRWrWTjmJJwZeOSL+SqaRk9GU2RwontBow7o0uGXRpZ+XOZ0Qi0cuaG/yBcA1GziM4Nmg441Qv4Bu0HqkN9xEFrJorxMZZoijbmK8bH9iB8iL62HdGjZ269ZaEDly5JfBr2lusqoo4MmSRsLw1GXdRFfBGOWSfZ5a94docgRNeT0sefaPINuwBx7mdGOSRsibVmgjgzoUjlaaDxNYpxEUKBIitlEARFY6FOItlEJeYdCjEKHokWGJBj1WUTISGqsNkWNVZrJMILBZNnaJrIyQJWNYghrZnBImckuC8GomJWouMjeJJnfGUWV/KJ5ybLbJGxwMJTySoPqTC42uCOWTZav7lX5Ko+kMcddkVJpmOeHKTKetFfuJIleHLMsaF+4mWKfCgeQjVFEn5TQxOHAdIeBH5DY4WizMn7pHNZLBQyzSKz2Czaoos8hL8PWDVFF5EhZsVEGqH90mcrqnWK6M1KfwaXD+LrnTJSVk5YJLkr8RtA2WJ58gIpTFLUwLtNA9TyittHfj/NirK4OcSuOY2bGqNtJ0nmvhh4ithQJEDZRAGIxkKeAohLwWUiJIiWOekpiMiUiygjWQkhyiNZGSGATWSYQEDZNhYgslIFlhTJsPhdXSdJ5GLmjasa0XeI8J8wZUbzmhmrhlYNro83ccNZPxA4+k6ItPo6FkAXhasflcD0zG2oPsBvODVaYyNx6TLImGOSL7MpqrDnH3LKKZAvTN7EH0ot0r845xtkyEvHVjBfesOyE9AQvx3mtA9H/AW4iO8GyCvHYLXbEbAkfQwOaHWBFGpfmI8tF4+OhDXDGTeWyyxRQFGg1RgCQPUxbbHuMUev4f4YRdLM3y9W5ewiPLXC7OWeRs17nghq4NMaKYH4n5n7SSzqP7dk1B/B4nxHZU1bSjam6np9pdfkro6sE2ijY2JByZbHChsuZM1kWWOFvknEVhTAYQDoU0DKIU0QohTQFEJMUc9RTEKZNlhBGIyHoJrItDAs1kpInE1kmTiAlInTNZFkrTmchT0HB79UGGGZ53kYZSdpnZ42aMH+Ss1K99blfmX7YnLHFnT4Z6Ms/iSjzHk8fxemjElKeB07z1cO1fkzzXNXwZnxtRBpHL13nR64vkKaZjXdIuc4xC4HTjmkVGszFWMt7UWrOxY7bfeHWic8iPQWng8uMmqg+85p+SouqYsZNlk+Av+8nvJfer/wAstrL+oyL/AMOGi2zo30M6cWRZPgjLLXDKtxd1VXSG27CUcDQafZjvSJ6RXBs6lNIOnbt6zLGF5EPtrF87DEbWicssT3HAOG7Aucn1M5M066JKpM0uNWiMv4/sGM58MnfQ+RJLhnibiwUE7T1YM53NoV5WJQXZsErAMiCItlEhLRbKJCmgsohJgHQp4GUQoxClHqKQhTEaLVMQ2Qkh6iGyMhiiYkyYSMjpiMiVEBJjqaRGxDTp0MLkCcrn+RVR4squDLKiZyqT0mbRuQKluO0Km/6a2V2tV7SimzbsWbFPyw+yQ3sYaWFPtA8kg+xj0oIO/vEcpM3sD8pPX3i3IO6E1Lamen6x1KaNuVHsKf5ZVZGH2MX8En5Yd2D2MMUFHITbMO7Gpbk8hv0iuaXY6bZfp8PdRlgR2nM80W+C6xyS5Kt7asu5z6ZlMc4voLjJdmZWWXixCpUWPZkhDCGyiAIiMvFCmEWyiQlhNY6QphA2USEvFsdCiItlUeppiBMm0WaUYjIsIJrISGARkyLOxCQkdCRkEsDJsfTMmwUaFpv1nNk4+CsFfAdajiCM7BKB1EYM0ujKJca3LDIAkVPV8lXjclwZdaiQdxidUZpo5njd8ivLj7C6MJaUDkMsTBZJkxXGgCsawKLYtmA5ke8ZJsbVgVOLIoxkfYTLBJuysYuihU4snQEy6wS+Q+lmtarlQ2NjvOabptDLEbljdKuPlGe84cuOUvk7cEow+DUN7TK5bBPQTj9U06R6Sy43G2eZ4u5dienSehgWqOHK9nZ5+vO+LOVoqVI9mRXYQ2OhZEVstEUwiNlUJYTWOhTiK2UQlhFbKJCiILHPUpMiTLFMRkyMkWVhIyQQjIhJHRiEjgJibGLFYjQxYrBRbthvIz6HijQVMznuiuthpT6QOQygLaqU64EbVSMrXQo36scfLn1OT7CZwcVZfHheR0Ur2stMkPq1fl042+80ck5fqj0cf0/Ev3ZXPFxp00qZJO5J3P2AlY4pt3kdFMuPBGNRK+u6qglKbY6kLynV/og0pS5PJn4zlzFWFQ4BeVQpxgNyywB+uIJeZ40G1/DY/AyS5S7L1PwJVLDXVXBzqIycY6SD+rY0nrE64/S52k2Xx4EoAb1HZtJI5ATnf1fI+opI6P8AGwS/Ymr4YtqdJ10EutLWXJPPpgfaKvqGeU07pX0F+HjjGmuSnRrqtCmoG+kZnRrKWRyZ5+XWMaK5ryupypjUfIzmTa5KxZQuazGUjFBbZn1DKiUVnMNhURDGGx0gDA2USFtEbKpCmgsokJeI2USFNFbKJCiINitHqKYjJkGh6RiMkOVo5CQeqFEJEAxyEkGswlDFis1DkiMyiXrYSEykYllnElQzODbc5qAilxQ5pmVxL8g0eg4Dwmn5NFsANnVnqTvPO8nPP2SXwe/4mCLhGXyaI4ZTao7uikk4BO52HQTn90oxSi6OtYlKTsO1sEpEBEADaixx/nBPNOfMmaOGMeEg3wgzkCmFOeQ3MW3J/wDRtVFcdGTc8TpJcU9TgAUznfYE45+s6I4ZuEqXyc7nBTXJXreKran8qsWCq24HMnoI8fDyz5qgPPjj+K5Mm48aD/h02PyaRnv3nTH6e/l/JF+Qvgp8Q8RXNdPLWloDABmxuw+plcfhQhLaTEn5DkqI8kgKD0UD7zoUl8Hm5lZNNR1mcmc6iTUUSexVRKdVY6kMoFW4tyBnvGU7C8ZTcRrBqV3ENjUKYwWOkLJitlUgGiNlEhLRWyiQp4jZRIUYtlKPTI0omSkh6tHTISQwNHTISR2uMmQkg1aNZJxGK0Fg1GK0Fm1L9hUUZyMnpIZbfQ8El2XNIXG/PeTtsOiQLNChXEjXMCinxOr+7MpjX5Bo0xx5adOgE+dlGWAzttjnON+M55JXwmerDOowjXwD/Sa5JIWmBknBI5Zm+xx/LOheVNGtQ4uUp/M+qoR1wFB+05peNcuFwUXk1Hvk8zWt2cEPWY75xvj7ZnoRjGPSOOWW/kQeG0uupu+TLLJL44ISkhq21IckX7jP+MDnJ9sTdDcgcsD6CLbA5gq+/OZsXZkVqhPWBUJK2ILxrFUQXrRR0hbcswbclEinVf1jpjUUqrRrNqVXaGw6iXeawpCy0RyKxRBaTciqiKZoHIdIU5iOQ6iILxNiqielSWRGRYWURCRJjo55HR0RYxIwjGLAzDRAAsUIkjFqnzkgsN4TM5TMIKcbRl2Mh/JRiK+y8egCYpQ5oyFYDTE2BGJsGAKImCdFCC0yMxRhAFajLbxZdDxEXX4pNDlOvylEOU6sYyKdSEIozDIWYjHiCYjKoFojKIS0RlIiGi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data:image/jpeg;base64,/9j/4AAQSkZJRgABAQAAAQABAAD/2wCEAAkGBxQSEhUUEhQVFhQVFRQVEBUUFBQUFBQUFBQWFhQUFBQYHCggGBolHBQUITEhJSkrLi4uFx8zODMsNygtLisBCgoKDg0OGhAQGiwcHBwsLCwsLCwsLCwsLCwsLCwsLCwsLCwsLCwsLCwsLCwsLCwsLCwsLCwsLCwsLCwsLCw3LP/AABEIAMIBBAMBEQACEQEDEQH/xAAbAAACAwEBAQAAAAAAAAAAAAACAwEEBQAGB//EAD8QAAIBAwIEBAQDBAYLAAAAAAECAAMEERIhBTFBUQYTYZEUInGBMlKhByNi0RZCcqOxwRUkMzRDRFNjkuHw/8QAGQEAAwEBAQAAAAAAAAAAAAAAAQIDAAQF/8QAKBEAAgICAgIBBQADAQEAAAAAAAECEQMSITEEE0EFFCIyURUjYVJC/9oADAMBAAIRAxEAPwD5MBOhQNaIlNBLCzHWMDkDiWjjFbOxKLGLscBHWMVyCAjesGwyqN8dgB+m8KxGcgY3qBsRiN6gbHYg9RtjtMdYmByOxD6gbHATes1k4g0NZGIrh/wOx0Gn/DbHYj+tfwXYgrF9S/gdmdpgeBfwOzIKRPQv4Hdg+XA/HiHdneXF+3iHdneWIr8eId2caYiPx4jexkKgiPx0H2DBSEm/HQymT8OIr8cO53w4i/bB3I8r1PvFfjBWQJQejEfeI/GG3GB36O3vEfjB3JNar+dveL9sv4HcrTuiiLYQEvGIjZxSVjjEcjsS8cYjkSBKrGK5BaZRQF2JCx9AbBBYfWDY7RN6wbHaYdDbHaZtDWTpjUCwSIoxIWGgWdpm1NZ2mDQ1nBJtDbBaY+iBZBWDRGsjTNog2doiuCNsCUiaIOxOmbRGsjTFeNB2BKxPUHYgLFeNDbBgRHjRtgtMV4xtgYvrDsTEcAqR0HrDsGDFcBlIIRNEHYqKIIxM2GBOmESbYWJ0KJJs7TLRiJYSrLRiBsbToliAoyTyAjUI5JK2NubN6ZAdSpPLIxNvFCxmpdMFaR6CbYzmkWX4ZUC6yjae+DiPa/pNZ4N1ZVNOGkymwQoGHUG6ONA9ojRt0X7XgpemamQMatv7IzAkn2c+Ty1CahRmrTgi0dTkF5UpSBsCacUOxYo2LspYA6RzPSOkTlminV8sUUitoawSsK5GTO8uZo2xPlwOINgGWToKYOmZRGs7TDqayCkWSCmDokWg2No0GY4UZPpFaA5pLkCopBIPMc4KQylatA4gcQpnRHEezojQbJitBsIRKGsrCBRM2MAnRFE2wsToiibYQEqkI2GBKAZreG6Wq5pD+KJkdI587/BnofGxVLiiXXWoQ5XOM795wOfHBHw4/i0h9p40pgAfDDA2ABH8pKTyPoo/H/rPY8S41TpWorGlkEL8m39b6iRrJZzrHHbU+ZLxaibl61SiSGOUQEYX6951Y8uRHXLE9NUz0FDxnajnbfokzeVnN9o/6ep4XeW9anra3CD+JV5d5J+3+sRxjF1Z8/8AEvEbd7r90CKA2fRtqPUqO0pDJkSpnTjwqmzYsvElgoC+S2AMfhB994znk+CEvFk3bZ6rhXwtZNfkaV7uoH3kJ5MyIepXVngPFFS0a6Hl7Ux/tCg5nriXh5E65OzFCUYs9rb/AAtO08wp+60g6cAkiLky5G+Dg9O2Tl8mOfEvDsf7t/drIqeZs7vt3XZ43il7Se5D0000QynTgchz2nZGeWiuPHrBps9bR8R8PGNVE/8AgJLJkzfBxrxJ/wBLP9IuGHnS/u5D25x/tZLmzO8ecMoCilaioXJAIG2QRttL48mT/wChvHk1PXs8GqzvxStHa2SVlZOkZM9bwU2Plr52kPj5s55zzs+WS6OOSzObro1qdHhJ5tT92E8+Xk5C2uRfJU8TcLo29Lz7Q88A75GDyxHx55S7GitnrI8FVYsxY8ycmdsLfJ0pKKpASoTorCmSIKDZ0VoKZMmxhKrGjADkMUTohAk2MVZ0RiI2MCyqiLYQWNqK2bXhRP8AWqX9qc+ZcEMz/BnqvFnCWuLujTHVDk9hnczzVJUT8eWsWzQbgvDrYqlYjVgcySfuBygeedcI35zZ6XiVvaC3zVx5OF33xjpOZZZtjKCTv5PjnE7dGruKAyhY+XgcxPTwO6sps4x/IK44FXpLqemVHczsg4PhEl5EG6srPd1SNPmPjqNRx7TSwpsooxXwDa8OqVSQiliNzgRfUo9hnmjD9uC/wjyaVQ/Eq3y8lA6+sWbpcEMrnkj/AK2e84f4jsqw8k6l1DSNQwN/oZ5uRTuyEMM4K2eZ8QeHqNtcLqZvIfJyBkjHMRoSVXXJ0wyuSpdo9vTNstoGbehpGxBzjptJyyNvg5lFqXPZki/4QcDRuf4G5+0VTzXwdEozr5PE+KLVUrsaaMtM/g1KV9p6eCcn2g4JXGm+TKFOdyxp/BbY0uA8Ha4qqAPlBBY9AJyZ4wSfBLLn0j/09L4zvKavRotuqsrVR/CNsTzn1aI+HGTbkx1O54Qeaj2aLtmXRZrI2Ef9Dn/55vd5BtJ/08l4qFrrX4T8OPm58/vLY5Sa/NFsW6vZlHhfDGruFUHfmewlpY8dW0GebRdnpvGtRaVGnbrz2LegHKcUUm+BPHuT2Z4jTPRxwpHS2CywyiFMHTJuI1kgTamskCI0MmTiTcR7ACy0UTbGKs6Iom2MRZZIRsaFlUhGwgsLFbNfwzUCXFMscDO5nNnjaIZuYn0m/ZaV1Qrsw0MDS+hPXPaeLJN2ieHqhXHvBJua3m06q/NjIOenYxI5lFfkjphwqI8f0xRs1plgTlFA6nTzOI+GalK6JKL3M/8AZ9wmm6NV2LhiO+kS2XLrwiXkpvgu+IfCV1dNtUQIPwpuPue5iQ8jHEGCGqurMM/s1ufzJ7n+U64/UMSVMo8kv/Jb8N8JazuTSrFQzplcHY4PKbNnjkx3E5s95F10Txj9n9arVapSZdLHOGJBB9pGPmRX7FcEpRhrXQrh/wCzuuKilygAIJ0kknH2lJediroac5Vwhf7Rq65p0gQSuS2Dy9JHG7Vi+Mnds1eEU1uuH+Up+bTpO/Ig7ZEVrWV/BPLPWdmVw3wBXFRWfTpUgnB3IBzH+4xxLyyuSpIHx+NdWlQQjVnf0LHABjYstKyXjY3FuTG8O/Z6/OrUUDsv8zLv6gkurGnmb/VFzinFbawpmnQ0tU9NwPVjOXeeZ8k44ZTlcj5vc1nquXc5LHJM7cGF7W+j0VUI0gNAnesUP4DZnaYrjBGs9VwnwO9UKzsFUjO25xOHNnxxOd+S26ib617Ph/yZ1OcZC4JHqT0nn5c08q44RoQlN3IV4m4JTvEFe3YFgNwT+ICRxTcXUjrjJQPmzrgkdQcT2cMk0MLKyzQbI0RGg2QVitBs7TJtDJkgSbQ9kKstFEmxqpLpE2xqpKpCNjAkoI2GKcNAcggkWUbF2LNS4qMArOxC/hBJ2+kl9vBippPgt2vGbimMJWcAchqMlLwcb+DORXu7mpVOqo7Oe7HMMfEgukFTroOxvqtHJpVGXPPBjPw4PsWT27NBfFd4P+Yf9P5Tnl9NxsdZGlQweMb3/rt7L/KJ/i8YN2ZXEeJVq7h6lQlhyOwI+mJVfT4pUmGMkjTtfFt5TXStY4HdQf1MV/TIsFoK48ZXrDBrY9QoB9xFX0yKNaPPvliSxJJ5k850Q8RRDaXRa4dfVKDZpOVPpyP1EaXixapk5pS7NWv4xvWGPOx9ABOf/GwGVIw1q1NfmaiXzq1Hc57ykfASHc1VF2941c1RhqrY5YBwP0hfgRJxUUZRpdZSHiqBXcnTOiKBZGiE1kFIko2GzRr8cuGXR5jBQMADYfpOV+NC7oSMIoyimZl48UW3LllxGrRz5bkZ5jmPaLPxoP4B2UHUk5MaOJLofYjTKUayNMVhsgrEaGsHTJsdM7TEaDYSLLRRJseiS6RJsctOVSJuQ1acdIRyDFONQuwQSagbBaJkhbO0TUGztEFAs4rGNYDLBQyYOmahrIIhfBkcsWzMV5oziJuuimjqxqxrJsGrUCwOSQ0YuQWrbM2y7BXNBIcxk0xWqCKw2CxFWoAcRJTSKxi2rJAhsFk6JrBYGItjEFYA2dpho1glYrQUyNMUNglYrDZGmKw2CUiNDpkBJNodM4rEYxKJLxIyZZSnLojJlhKcqiLkOWlGRNyDFOEXYMUpgbBLRmsVzK+fmxiJvTLV+NjFTMZMRuuQWXfHWFNBT4sTf0SAD0EWTKYZxbaK1OrkZgU+CrhTEXdbAk8k6RXFC2Mt2Bp51b9okZ2uxJpqdVwUVc695z7vY6WlqXPNnTuQ1KzVN95zznzyVUeOCalznYSU8/wjRxfLH2dXbcy2DNxyTyw54LJcEc50PIqIatMq0d2BblmQUm5cl5cR4L1WqhO20vujmjGSXJUr1+gMWeSuC8IfLItT3iwl/Q5CVq5bAjLJbozhS5Gg9O0dTXROn2FpjAsgpAzbA+XFYUzjTiMeyGSKxkwQknIomRokmOMpJOmJztlyjSlURky2lCMmTY5aEayLDFvDYjYQoTbCNjEoRXIBCWg1ZiORRSdUa/DPC5qNqU/aceXy44wOTktUL8S+FXRw1JCcj5sd4mDzFLthhJwWsjzbMxJpOMd53xybMfWMf9kTOv7UJkA7dJpKkdeHK502ZNUk7Tmm21R3Rpcg0qTCJCEkGUos0rez1DM6Y47OSebV0dpUMQT0/WakuDJtq0USuZzShsdF0NamoOIjwpAU5ULDRFBobsalXpHWwriO8ohdUbSSVibxborFonJSkFbrqcAnYnnMm2zS4ix4qAMV7ZEuppOiDi3FSDdMDK8+sLddGTt0xdqhJzEx3sUnSjRopSnYmcUmF5MzZkR5URsoifKitjIA0YjY6BNKI2OiPKkmylhUUnSjnZo29KOmSZfp0INhGi3Tt4HMTUb5Ag3YriELSZ5BdCyljJPKHQgWByMCZ5VQHE0UujQICHfqJzOCy/sSSadorXHi986AM89TY5ekVeHC7Gak1yeQ4xfhyMDG+SQNzPRhHUbBifyYt1856yrVnZj/AAK5tJvUV9oQpnGIdOAbK7G0FIhUWhJtMKvRBGTA4ghN3SFU7LPKKsY8s1A3FuTue2PsIZY7DDKlwV/hcSXqK+2xtvbbwrGhJ5ODQu2G2DkBcY7SjRzY75vsy6qDtISijri2JRDnYSOvPBRtVyWVOVxp3z+L694a4Jv9uzQskGGU4IHM5lIL4IZZNcj6NESqiibm2XadGZsUP4eK5jpHfDybkUSDFtJuY6iC1tF3KaiXtoNhkhflSbY1CaKztRyM0KBxGJNmhTqwUI5lynViOLBuGlQTasVzGCtBqJ7C3TuNpFwH9qOe7xymWOxXkRSrVxuev85VQok5/BhVKhpVTg5/MOY+glUrQ6/KJn3xBIJH1H+UqhsVoRVUZ7dh6SiKRfBGkDnGtBtsTVrKp3/SBzSKRhKSBW8WD2ILwyF3lUNsvIDf6yc5WPihXZCXpC+pGMwezgLwpyF0K/POTtBHJ/Rpwvol7gdoXkQFjZyXgwcCD2GeF2Opq5TXpyvf/wBQp2JLVS1vkW+RglNjyz1gbr4GSvhMu8N0ucNhFPMmDZV0RyqUeuSxfcKGdKONJGdXL9IrWy/gmPO1y0Ube0C8mz3ghCn2Wnl2XRpURL0czkXabyUkPGQ1Xk2iqkgwwkmmVTQWsSbTKJohnEWmOpIRVYQUxisXEFDcCKaz0Yqjz5MtUxHIyZYRoaItj1aaibYwPBQuwS1IHEXYaK0XUVzBqVplEXcyLy5OZXU6IK+Sn/pIjOVBJ5Zk2y6wp/JmtcsT95lJnUsUUjq9yx5nMLkzQxxXRXznnmC7K9dF23s9S5yPoecdcnPPLrKh4sE0k5GroJqJPPO6rgE2+3Tfn6w0N7OTltB2HtBSA8zJr0l5aQJmkaM5d2Uq1oPSI4o6IZWVDTxEoupWEtU8sx7FcF2Sa567gd+UVyNovgF7rMSWQKxBNxF+WZP3MC8eHZY4a5JMpidsnnilHg1kM6jgY0PFaCmEKkRoomT5sRxKKR3mxHEqpANWiajqQp60Go6kINWDUbYsoJ1I45FhY6IyGoI5FscsBJsLMIjZKmBk7DiitkPCgIxeIn5ozPQ8f9TOqrJM64srlYqK2cWA57zOSDTYsuO8XdD0yadxjqZlkBLHZY+IwNo+5L12+SzYsXPSNGVkcyUEa1G0YjODiM5I4p5UgeI2Ixur/UbiJsmNgzSvho87djTnn6Z5yc50epi/Iy6lYzjlmZ2KCIFxB9wFwOatM8xlAjXEeSw0EkylYGafC+Znbg7OLyOjaSdiPPYUzAjojHTIJisomATFodMWxgodMWxiMpFiiYo9msiysTlkPVZRMjIaojEWMAhJM7TMSZImEYwRRWcwmQEzJvk+YRzvwv8AEvNwmr8OXGNOe2/vOWWVKevyMpq7Z5S5Qg7iLKVHowaa4KTmc8sjOhIUTE9g5GqL7Gai1SpswlIybJSlGLNDhV2KLZb2l4zrs5fIxPKqR6Kj4npFcOCo6adzBtTtM8+X0+d8HP4vp6SqqcdMxbV3Yy+nzPI8TuhUYkdYmTJZ6vj4nCNMzGScrOtMgUTAosbcP4Nj0h0Yvtig6VmeuRGjjYssy+CFokHEMYtMzmmrNbhlLB3no4UcPkS4NdROo4GTiBmOIisKYJisomAYrHTFsIrHQp4CiFGIyhuoseLOdjlWVRCY1VhJSGhJrIyOKTWSZAWGybYQEAtnOZkGKMq4bfPMf4QtndBKqLt14kZaHlIBj+sZxSxrfdlIYr76PL1A1U7DJglbO2FQRWrWTjmJJwZeOSL+SqaRk9GU2RwontBow7o0uGXRpZ+XOZ0Qi0cuaG/yBcA1GziM4Nmg441Qv4Bu0HqkN9xEFrJorxMZZoijbmK8bH9iB8iL62HdGjZ269ZaEDly5JfBr2lusqoo4MmSRsLw1GXdRFfBGOWSfZ5a94docgRNeT0sefaPINuwBx7mdGOSRsibVmgjgzoUjlaaDxNYpxEUKBIitlEARFY6FOItlEJeYdCjEKHokWGJBj1WUTISGqsNkWNVZrJMILBZNnaJrIyQJWNYghrZnBImckuC8GomJWouMjeJJnfGUWV/KJ5ybLbJGxwMJTySoPqTC42uCOWTZav7lX5Ko+kMcddkVJpmOeHKTKetFfuJIleHLMsaF+4mWKfCgeQjVFEn5TQxOHAdIeBH5DY4WizMn7pHNZLBQyzSKz2Czaoos8hL8PWDVFF5EhZsVEGqH90mcrqnWK6M1KfwaXD+LrnTJSVk5YJLkr8RtA2WJ58gIpTFLUwLtNA9TyittHfj/NirK4OcSuOY2bGqNtJ0nmvhh4ithQJEDZRAGIxkKeAohLwWUiJIiWOekpiMiUiygjWQkhyiNZGSGATWSYQEDZNhYgslIFlhTJsPhdXSdJ5GLmjasa0XeI8J8wZUbzmhmrhlYNro83ccNZPxA4+k6ItPo6FkAXhasflcD0zG2oPsBvODVaYyNx6TLImGOSL7MpqrDnH3LKKZAvTN7EH0ot0r845xtkyEvHVjBfesOyE9AQvx3mtA9H/AW4iO8GyCvHYLXbEbAkfQwOaHWBFGpfmI8tF4+OhDXDGTeWyyxRQFGg1RgCQPUxbbHuMUev4f4YRdLM3y9W5ewiPLXC7OWeRs17nghq4NMaKYH4n5n7SSzqP7dk1B/B4nxHZU1bSjam6np9pdfkro6sE2ijY2JByZbHChsuZM1kWWOFvknEVhTAYQDoU0DKIU0QohTQFEJMUc9RTEKZNlhBGIyHoJrItDAs1kpInE1kmTiAlInTNZFkrTmchT0HB79UGGGZ53kYZSdpnZ42aMH+Ss1K99blfmX7YnLHFnT4Z6Ms/iSjzHk8fxemjElKeB07z1cO1fkzzXNXwZnxtRBpHL13nR64vkKaZjXdIuc4xC4HTjmkVGszFWMt7UWrOxY7bfeHWic8iPQWng8uMmqg+85p+SouqYsZNlk+Av+8nvJfer/wAstrL+oyL/AMOGi2zo30M6cWRZPgjLLXDKtxd1VXSG27CUcDQafZjvSJ6RXBs6lNIOnbt6zLGF5EPtrF87DEbWicssT3HAOG7Aucn1M5M066JKpM0uNWiMv4/sGM58MnfQ+RJLhnibiwUE7T1YM53NoV5WJQXZsErAMiCItlEhLRbKJCmgsohJgHQp4GUQoxClHqKQhTEaLVMQ2Qkh6iGyMhiiYkyYSMjpiMiVEBJjqaRGxDTp0MLkCcrn+RVR4squDLKiZyqT0mbRuQKluO0Km/6a2V2tV7SimzbsWbFPyw+yQ3sYaWFPtA8kg+xj0oIO/vEcpM3sD8pPX3i3IO6E1Lamen6x1KaNuVHsKf5ZVZGH2MX8En5Yd2D2MMUFHITbMO7Gpbk8hv0iuaXY6bZfp8PdRlgR2nM80W+C6xyS5Kt7asu5z6ZlMc4voLjJdmZWWXixCpUWPZkhDCGyiAIiMvFCmEWyiQlhNY6QphA2USEvFsdCiItlUeppiBMm0WaUYjIsIJrISGARkyLOxCQkdCRkEsDJsfTMmwUaFpv1nNk4+CsFfAdajiCM7BKB1EYM0ujKJca3LDIAkVPV8lXjclwZdaiQdxidUZpo5njd8ivLj7C6MJaUDkMsTBZJkxXGgCsawKLYtmA5ke8ZJsbVgVOLIoxkfYTLBJuysYuihU4snQEy6wS+Q+lmtarlQ2NjvOabptDLEbljdKuPlGe84cuOUvk7cEow+DUN7TK5bBPQTj9U06R6Sy43G2eZ4u5dienSehgWqOHK9nZ5+vO+LOVoqVI9mRXYQ2OhZEVstEUwiNlUJYTWOhTiK2UQlhFbKJCiILHPUpMiTLFMRkyMkWVhIyQQjIhJHRiEjgJibGLFYjQxYrBRbthvIz6HijQVMznuiuthpT6QOQygLaqU64EbVSMrXQo36scfLn1OT7CZwcVZfHheR0Ur2stMkPq1fl042+80ck5fqj0cf0/Ev3ZXPFxp00qZJO5J3P2AlY4pt3kdFMuPBGNRK+u6qglKbY6kLynV/og0pS5PJn4zlzFWFQ4BeVQpxgNyywB+uIJeZ40G1/DY/AyS5S7L1PwJVLDXVXBzqIycY6SD+rY0nrE64/S52k2Xx4EoAb1HZtJI5ATnf1fI+opI6P8AGwS/Ymr4YtqdJ10EutLWXJPPpgfaKvqGeU07pX0F+HjjGmuSnRrqtCmoG+kZnRrKWRyZ5+XWMaK5ryupypjUfIzmTa5KxZQuazGUjFBbZn1DKiUVnMNhURDGGx0gDA2USFtEbKpCmgsokJeI2USFNFbKJCiINitHqKYjJkGh6RiMkOVo5CQeqFEJEAxyEkGswlDFis1DkiMyiXrYSEykYllnElQzODbc5qAilxQ5pmVxL8g0eg4Dwmn5NFsANnVnqTvPO8nPP2SXwe/4mCLhGXyaI4ZTao7uikk4BO52HQTn90oxSi6OtYlKTsO1sEpEBEADaixx/nBPNOfMmaOGMeEg3wgzkCmFOeQ3MW3J/wDRtVFcdGTc8TpJcU9TgAUznfYE45+s6I4ZuEqXyc7nBTXJXreKran8qsWCq24HMnoI8fDyz5qgPPjj+K5Mm48aD/h02PyaRnv3nTH6e/l/JF+Qvgp8Q8RXNdPLWloDABmxuw+plcfhQhLaTEn5DkqI8kgKD0UD7zoUl8Hm5lZNNR1mcmc6iTUUSexVRKdVY6kMoFW4tyBnvGU7C8ZTcRrBqV3ENjUKYwWOkLJitlUgGiNlEhLRWyiQp4jZRIUYtlKPTI0omSkh6tHTISQwNHTISR2uMmQkg1aNZJxGK0Fg1GK0Fm1L9hUUZyMnpIZbfQ8El2XNIXG/PeTtsOiQLNChXEjXMCinxOr+7MpjX5Bo0xx5adOgE+dlGWAzttjnON+M55JXwmerDOowjXwD/Sa5JIWmBknBI5Zm+xx/LOheVNGtQ4uUp/M+qoR1wFB+05peNcuFwUXk1Hvk8zWt2cEPWY75xvj7ZnoRjGPSOOWW/kQeG0uupu+TLLJL44ISkhq21IckX7jP+MDnJ9sTdDcgcsD6CLbA5gq+/OZsXZkVqhPWBUJK2ILxrFUQXrRR0hbcswbclEinVf1jpjUUqrRrNqVXaGw6iXeawpCy0RyKxRBaTciqiKZoHIdIU5iOQ6iILxNiqielSWRGRYWURCRJjo55HR0RYxIwjGLAzDRAAsUIkjFqnzkgsN4TM5TMIKcbRl2Mh/JRiK+y8egCYpQ5oyFYDTE2BGJsGAKImCdFCC0yMxRhAFajLbxZdDxEXX4pNDlOvylEOU6sYyKdSEIozDIWYjHiCYjKoFojKIS0RlIiGil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9" y="1124744"/>
            <a:ext cx="4782679" cy="24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-46816" y="3645024"/>
            <a:ext cx="3466688" cy="32129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注入信号</a:t>
            </a:r>
            <a:r>
              <a:rPr lang="en-US" altLang="ja-JP" kern="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kern="0" baseline="-25000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の振幅が十分大きい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発振周波数</a:t>
            </a:r>
            <a:r>
              <a:rPr lang="en-US" altLang="ja-JP" kern="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kern="0" baseline="-25000" dirty="0" err="1" smtClean="0">
                <a:latin typeface="Times New Roman" pitchFamily="18" charset="0"/>
                <a:cs typeface="Times New Roman" pitchFamily="18" charset="0"/>
              </a:rPr>
              <a:t>OMO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に近い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ja-JP" altLang="en-US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インジェクションロックされる</a:t>
            </a:r>
            <a:endParaRPr lang="en-US" altLang="ja-JP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2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417" y="476672"/>
            <a:ext cx="8192298" cy="648072"/>
          </a:xfrm>
        </p:spPr>
        <p:txBody>
          <a:bodyPr/>
          <a:lstStyle/>
          <a:p>
            <a:r>
              <a:rPr lang="ja-JP" altLang="en-US" dirty="0" smtClean="0"/>
              <a:t>周波数変調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8233" y="1412776"/>
            <a:ext cx="5069831" cy="3068528"/>
          </a:xfrm>
        </p:spPr>
        <p:txBody>
          <a:bodyPr/>
          <a:lstStyle/>
          <a:p>
            <a:r>
              <a:rPr lang="en-US" altLang="ja-JP" dirty="0"/>
              <a:t>FM</a:t>
            </a:r>
            <a:r>
              <a:rPr lang="ja-JP" altLang="en-US" dirty="0"/>
              <a:t>変調は、変調信号の振幅に応じて搬送波の周波数を変化</a:t>
            </a:r>
            <a:r>
              <a:rPr lang="ja-JP" altLang="en-US" dirty="0" smtClean="0"/>
              <a:t>させる</a:t>
            </a:r>
            <a:endParaRPr lang="en-US" altLang="ja-JP" dirty="0" smtClean="0"/>
          </a:p>
          <a:p>
            <a:endParaRPr lang="en-US" altLang="ja-JP" sz="1600" dirty="0" smtClean="0"/>
          </a:p>
          <a:p>
            <a:r>
              <a:rPr lang="ja-JP" altLang="en-US" dirty="0" smtClean="0"/>
              <a:t>被</a:t>
            </a:r>
            <a:r>
              <a:rPr lang="ja-JP" altLang="en-US" dirty="0"/>
              <a:t>変調波が </a:t>
            </a:r>
            <a:r>
              <a:rPr lang="en-US" altLang="ja-JP" dirty="0"/>
              <a:t>fc </a:t>
            </a:r>
            <a:r>
              <a:rPr lang="ja-JP" altLang="en-US" dirty="0"/>
              <a:t>を中心とした周波数間隔 </a:t>
            </a:r>
            <a:r>
              <a:rPr lang="en-US" altLang="ja-JP" dirty="0" err="1" smtClean="0"/>
              <a:t>fs</a:t>
            </a:r>
            <a:r>
              <a:rPr lang="en-US" altLang="ja-JP" dirty="0" smtClean="0"/>
              <a:t> </a:t>
            </a:r>
            <a:r>
              <a:rPr lang="ja-JP" altLang="en-US" dirty="0"/>
              <a:t>の無数の側帯波からなる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592635" cy="246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t="68542" r="56896" b="17916"/>
          <a:stretch/>
        </p:blipFill>
        <p:spPr bwMode="auto">
          <a:xfrm>
            <a:off x="2423781" y="4177119"/>
            <a:ext cx="4664616" cy="26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0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20080"/>
          </a:xfrm>
        </p:spPr>
        <p:txBody>
          <a:bodyPr/>
          <a:lstStyle/>
          <a:p>
            <a:r>
              <a:rPr kumimoji="1" lang="ja-JP" altLang="en-US" dirty="0" smtClean="0"/>
              <a:t>宿題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176464"/>
          </a:xfrm>
        </p:spPr>
        <p:txBody>
          <a:bodyPr/>
          <a:lstStyle/>
          <a:p>
            <a:r>
              <a:rPr lang="ja-JP" altLang="en-US" dirty="0" smtClean="0"/>
              <a:t>インジェクションロックの説明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サイドバンドについて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OMO</a:t>
            </a:r>
            <a:r>
              <a:rPr lang="ja-JP" altLang="en-US" dirty="0" smtClean="0"/>
              <a:t>の構造</a:t>
            </a:r>
            <a:endParaRPr lang="en-US" altLang="ja-JP" sz="1600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9038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756" y="548680"/>
            <a:ext cx="8964488" cy="41764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b="1" dirty="0" smtClean="0">
                <a:solidFill>
                  <a:srgbClr val="FF0000"/>
                </a:solidFill>
              </a:rPr>
              <a:t>インジェクションロック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光注入同期法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多モード発振の高出力レーザー 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スレーブレーザー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に非常</a:t>
            </a:r>
            <a:r>
              <a:rPr lang="ja-JP" altLang="en-US" dirty="0"/>
              <a:t>に安定</a:t>
            </a:r>
            <a:r>
              <a:rPr lang="ja-JP" altLang="en-US" dirty="0" smtClean="0"/>
              <a:t>したレーザー 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マスターレーザー</a:t>
            </a:r>
            <a:r>
              <a:rPr lang="en-US" altLang="ja-JP" dirty="0" smtClean="0"/>
              <a:t>) </a:t>
            </a:r>
            <a:r>
              <a:rPr lang="ja-JP" altLang="en-US" dirty="0" smtClean="0"/>
              <a:t>光を注入すること．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半導体</a:t>
            </a:r>
            <a:r>
              <a:rPr lang="ja-JP" altLang="en-US" dirty="0"/>
              <a:t>レーザーの自走状態では一般に広い波長帯で発振して</a:t>
            </a:r>
            <a:r>
              <a:rPr lang="ja-JP" altLang="en-US" dirty="0" smtClean="0"/>
              <a:t>いる．ここ</a:t>
            </a:r>
            <a:r>
              <a:rPr lang="ja-JP" altLang="en-US" dirty="0"/>
              <a:t>に周波数</a:t>
            </a:r>
            <a:r>
              <a:rPr lang="en-US" altLang="ja-JP" dirty="0"/>
              <a:t>ω</a:t>
            </a:r>
            <a:r>
              <a:rPr lang="en-US" altLang="ja-JP" baseline="-25000" dirty="0"/>
              <a:t>0</a:t>
            </a:r>
            <a:r>
              <a:rPr lang="ja-JP" altLang="en-US" dirty="0"/>
              <a:t>の狭い線幅のレーザーを入射することによって周波数</a:t>
            </a:r>
            <a:r>
              <a:rPr lang="en-US" altLang="ja-JP" dirty="0"/>
              <a:t>ω</a:t>
            </a:r>
            <a:r>
              <a:rPr lang="en-US" altLang="ja-JP" baseline="-25000" dirty="0"/>
              <a:t>0</a:t>
            </a:r>
            <a:r>
              <a:rPr lang="ja-JP" altLang="en-US" dirty="0"/>
              <a:t>の光に対応する誘導遷移確率が圧倒的に大きく</a:t>
            </a:r>
            <a:r>
              <a:rPr lang="ja-JP" altLang="en-US" dirty="0" smtClean="0"/>
              <a:t>なる</a:t>
            </a:r>
            <a:r>
              <a:rPr lang="ja-JP" altLang="en-US" dirty="0"/>
              <a:t>．</a:t>
            </a:r>
            <a:endParaRPr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539552" y="5661248"/>
            <a:ext cx="8136904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⇒周波数がマスターレーザーに同期される </a:t>
            </a:r>
            <a:r>
              <a:rPr lang="en-US" altLang="ja-JP" dirty="0" smtClean="0"/>
              <a:t>(</a:t>
            </a:r>
            <a:r>
              <a:rPr lang="ja-JP" altLang="en-US" dirty="0"/>
              <a:t>周波数</a:t>
            </a:r>
            <a:r>
              <a:rPr lang="ja-JP" altLang="en-US" dirty="0" smtClean="0"/>
              <a:t>揺らぎや線幅は注入</a:t>
            </a:r>
            <a:r>
              <a:rPr lang="ja-JP" altLang="en-US" dirty="0"/>
              <a:t>信号に依存</a:t>
            </a:r>
            <a:r>
              <a:rPr lang="en-US" altLang="ja-JP" dirty="0"/>
              <a:t>)</a:t>
            </a:r>
          </a:p>
        </p:txBody>
      </p:sp>
      <p:sp>
        <p:nvSpPr>
          <p:cNvPr id="5" name="下矢印 4"/>
          <p:cNvSpPr/>
          <p:nvPr/>
        </p:nvSpPr>
        <p:spPr bwMode="auto">
          <a:xfrm>
            <a:off x="3995936" y="4941168"/>
            <a:ext cx="936104" cy="576064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42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040524"/>
                <a:ext cx="8712967" cy="5340804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計算によってインジェクションロック範囲を算出すると，</a:t>
                </a:r>
                <a:r>
                  <a:rPr kumimoji="1" lang="en-US" altLang="ja-JP" dirty="0" smtClean="0"/>
                  <a:t>FSR</a:t>
                </a:r>
                <a:r>
                  <a:rPr kumimoji="1" lang="ja-JP" altLang="en-US" dirty="0" smtClean="0"/>
                  <a:t>と注入する信号パワーと注入される信号パワーの比によって決まる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=2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𝑇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∗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𝐹𝑆𝑅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𝑖𝑛𝑗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sz="1000" dirty="0" smtClean="0"/>
              </a:p>
              <a:p>
                <a:r>
                  <a:rPr lang="ja-JP" altLang="en-US" dirty="0"/>
                  <a:t>上記</a:t>
                </a:r>
                <a:r>
                  <a:rPr lang="ja-JP" altLang="en-US" dirty="0" smtClean="0"/>
                  <a:t>の範囲内に</a:t>
                </a:r>
                <a:r>
                  <a:rPr lang="en-US" altLang="ja-JP" dirty="0" smtClean="0"/>
                  <a:t>RF</a:t>
                </a:r>
                <a:r>
                  <a:rPr lang="ja-JP" altLang="en-US" dirty="0" smtClean="0"/>
                  <a:t>信号を設定することによって，スレーブレーザーの発振周波数がマスターレーザーの周波数 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位相</a:t>
                </a:r>
                <a:r>
                  <a:rPr lang="en-US" altLang="ja-JP" dirty="0" smtClean="0"/>
                  <a:t>)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に一致する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040524"/>
                <a:ext cx="8712967" cy="5340804"/>
              </a:xfrm>
              <a:blipFill rotWithShape="1">
                <a:blip r:embed="rId2"/>
                <a:stretch>
                  <a:fillRect l="-1538" t="-1484" r="-12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8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r>
              <a:rPr lang="ja-JP" altLang="en-US" dirty="0"/>
              <a:t>実験</a:t>
            </a:r>
            <a:r>
              <a:rPr lang="ja-JP" altLang="en-US" dirty="0" smtClean="0"/>
              <a:t>装置 </a:t>
            </a:r>
            <a:r>
              <a:rPr lang="en-US" altLang="ja-JP" dirty="0" smtClean="0"/>
              <a:t>(</a:t>
            </a:r>
            <a:r>
              <a:rPr lang="ja-JP" altLang="en-US" dirty="0" smtClean="0"/>
              <a:t>金属</a:t>
            </a:r>
            <a:r>
              <a:rPr lang="ja-JP" altLang="en-US" dirty="0"/>
              <a:t>導波管</a:t>
            </a:r>
            <a:r>
              <a:rPr lang="ja-JP" altLang="en-US" dirty="0" smtClean="0"/>
              <a:t>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9" y="1389932"/>
            <a:ext cx="88457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107504" y="5157192"/>
            <a:ext cx="8928992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kern="0" dirty="0"/>
              <a:t>金属導波路を用いた</a:t>
            </a:r>
            <a:r>
              <a:rPr lang="en-US" altLang="ja-JP" b="1" kern="0" dirty="0"/>
              <a:t>THz-QCL</a:t>
            </a:r>
          </a:p>
          <a:p>
            <a:pPr marL="0" indent="0">
              <a:buNone/>
            </a:pPr>
            <a:r>
              <a:rPr lang="ja-JP" altLang="ja-JP" dirty="0"/>
              <a:t>中心周波数</a:t>
            </a:r>
            <a:r>
              <a:rPr lang="en-US" altLang="ja-JP" dirty="0"/>
              <a:t>2.2THz</a:t>
            </a:r>
            <a:r>
              <a:rPr lang="ja-JP" altLang="ja-JP" dirty="0"/>
              <a:t>においてマルチモードで放射する</a:t>
            </a: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44070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7" t="52489" r="34447" b="32425"/>
          <a:stretch/>
        </p:blipFill>
        <p:spPr bwMode="auto">
          <a:xfrm>
            <a:off x="744489" y="4845694"/>
            <a:ext cx="7139879" cy="196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11560" y="609600"/>
            <a:ext cx="7772400" cy="746234"/>
          </a:xfrm>
        </p:spPr>
        <p:txBody>
          <a:bodyPr/>
          <a:lstStyle/>
          <a:p>
            <a:r>
              <a:rPr kumimoji="1" lang="ja-JP" altLang="en-US" dirty="0" smtClean="0"/>
              <a:t>振幅変調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87887" y="1508250"/>
                <a:ext cx="8820472" cy="34329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b="0" dirty="0" smtClean="0"/>
                  <a:t>搬送</a:t>
                </a:r>
                <a:r>
                  <a:rPr lang="ja-JP" altLang="en-US" dirty="0"/>
                  <a:t>波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sub>
                    </m:sSub>
                    <m:func>
                      <m:func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kumimoji="1" lang="ja-JP" alt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信号波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ja-JP" alt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𝑎𝑚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𝑠𝑚</m:t>
                          </m:r>
                        </m:sub>
                      </m:sSub>
                      <m:func>
                        <m:func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func>
                      <m:r>
                        <a:rPr lang="en-US" altLang="ja-JP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sub>
                      </m:sSub>
                      <m:func>
                        <m:func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𝑠𝑚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func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𝑠𝑚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7887" y="1508250"/>
                <a:ext cx="8820472" cy="3432918"/>
              </a:xfrm>
              <a:blipFill rotWithShape="1">
                <a:blip r:embed="rId3"/>
                <a:stretch>
                  <a:fillRect l="-1382" t="-23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68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31168"/>
          </a:xfrm>
        </p:spPr>
        <p:txBody>
          <a:bodyPr/>
          <a:lstStyle/>
          <a:p>
            <a:r>
              <a:rPr kumimoji="1" lang="ja-JP" altLang="en-US" dirty="0" smtClean="0"/>
              <a:t>インジェクションロックの過程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14655" r="26193" b="13578"/>
          <a:stretch/>
        </p:blipFill>
        <p:spPr bwMode="auto">
          <a:xfrm>
            <a:off x="1331640" y="1105087"/>
            <a:ext cx="6480720" cy="57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464496" cy="4896544"/>
          </a:xfrm>
        </p:spPr>
        <p:txBody>
          <a:bodyPr/>
          <a:lstStyle/>
          <a:p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ja-JP" altLang="en-US" sz="3200" dirty="0" smtClean="0"/>
              <a:t>信号は</a:t>
            </a:r>
            <a:r>
              <a:rPr lang="en-US" altLang="ja-JP" sz="32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34.706GHz</a:t>
            </a:r>
            <a:endParaRPr lang="en-US" altLang="ja-JP" sz="32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パワーを上昇</a:t>
            </a: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3200" baseline="-25000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信号が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信号に</a:t>
            </a: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　引き寄せられ，</a:t>
            </a: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-1dBm</a:t>
            </a: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でロックが確認</a:t>
            </a:r>
            <a:endParaRPr kumimoji="1" lang="ja-JP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09056"/>
            <a:ext cx="4464496" cy="520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659160"/>
          </a:xfrm>
        </p:spPr>
        <p:txBody>
          <a:bodyPr/>
          <a:lstStyle/>
          <a:p>
            <a:r>
              <a:rPr kumimoji="1" lang="ja-JP" altLang="en-US" dirty="0" smtClean="0"/>
              <a:t>動画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インジェクションロック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20799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1178750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174270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12319</TotalTime>
  <Words>344</Words>
  <Application>Microsoft Office PowerPoint</Application>
  <PresentationFormat>画面に合わせる (4:3)</PresentationFormat>
  <Paragraphs>52</Paragraphs>
  <Slides>12</Slides>
  <Notes>4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テーマ1</vt:lpstr>
      <vt:lpstr>Injection-locking of terahertz quantum cascade lasers</vt:lpstr>
      <vt:lpstr>宿題</vt:lpstr>
      <vt:lpstr>PowerPoint プレゼンテーション</vt:lpstr>
      <vt:lpstr>PowerPoint プレゼンテーション</vt:lpstr>
      <vt:lpstr>実験装置 (金属導波管型)</vt:lpstr>
      <vt:lpstr>振幅変調</vt:lpstr>
      <vt:lpstr>インジェクションロックの過程</vt:lpstr>
      <vt:lpstr>実験結果</vt:lpstr>
      <vt:lpstr>動画(インジェクションロック)</vt:lpstr>
      <vt:lpstr>OMOについて</vt:lpstr>
      <vt:lpstr>microtoroid OMO</vt:lpstr>
      <vt:lpstr>周波数変調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hayashi</cp:lastModifiedBy>
  <cp:revision>353</cp:revision>
  <cp:lastPrinted>2013-12-09T22:20:31Z</cp:lastPrinted>
  <dcterms:created xsi:type="dcterms:W3CDTF">2013-05-11T13:09:42Z</dcterms:created>
  <dcterms:modified xsi:type="dcterms:W3CDTF">2013-12-23T23:50:44Z</dcterms:modified>
</cp:coreProperties>
</file>