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7" r:id="rId3"/>
    <p:sldId id="264" r:id="rId4"/>
    <p:sldId id="268" r:id="rId5"/>
    <p:sldId id="278" r:id="rId6"/>
    <p:sldId id="301" r:id="rId7"/>
    <p:sldId id="292" r:id="rId8"/>
  </p:sldIdLst>
  <p:sldSz cx="9144000" cy="6858000" type="screen4x3"/>
  <p:notesSz cx="679767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85" autoAdjust="0"/>
    <p:restoredTop sz="66078" autoAdjust="0"/>
  </p:normalViewPr>
  <p:slideViewPr>
    <p:cSldViewPr>
      <p:cViewPr varScale="1">
        <p:scale>
          <a:sx n="74" d="100"/>
          <a:sy n="74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3487B-D089-4D33-A535-495C22BCF12E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B4B36-A5FE-47C2-A2DC-DCF3D4944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47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CEE3-B716-4AF9-91CE-53B2750B6609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E21-BA92-4B47-B917-E4CC1B942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80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CEE3-B716-4AF9-91CE-53B2750B6609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E21-BA92-4B47-B917-E4CC1B942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97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CEE3-B716-4AF9-91CE-53B2750B6609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E21-BA92-4B47-B917-E4CC1B942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82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CEE3-B716-4AF9-91CE-53B2750B6609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E21-BA92-4B47-B917-E4CC1B942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8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CEE3-B716-4AF9-91CE-53B2750B6609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E21-BA92-4B47-B917-E4CC1B942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2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CEE3-B716-4AF9-91CE-53B2750B6609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E21-BA92-4B47-B917-E4CC1B942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51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CEE3-B716-4AF9-91CE-53B2750B6609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E21-BA92-4B47-B917-E4CC1B942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36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CEE3-B716-4AF9-91CE-53B2750B6609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E21-BA92-4B47-B917-E4CC1B942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58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CEE3-B716-4AF9-91CE-53B2750B6609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E21-BA92-4B47-B917-E4CC1B942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3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CEE3-B716-4AF9-91CE-53B2750B6609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E21-BA92-4B47-B917-E4CC1B942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77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CEE3-B716-4AF9-91CE-53B2750B6609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0E21-BA92-4B47-B917-E4CC1B942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45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FCEE3-B716-4AF9-91CE-53B2750B6609}" type="datetimeFigureOut">
              <a:rPr kumimoji="1" lang="ja-JP" altLang="en-US" smtClean="0"/>
              <a:t>2013/6/4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60E21-BA92-4B47-B917-E4CC1B942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90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1700809"/>
            <a:ext cx="8208912" cy="189964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雑誌会　宿題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270992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H25</a:t>
            </a:r>
            <a:r>
              <a:rPr lang="ja-JP" altLang="en-US" dirty="0" smtClean="0">
                <a:solidFill>
                  <a:schemeClr val="tx1"/>
                </a:solidFill>
              </a:rPr>
              <a:t>前期雑誌会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>
                <a:solidFill>
                  <a:schemeClr val="tx1"/>
                </a:solidFill>
              </a:rPr>
              <a:t>6/5</a:t>
            </a:r>
            <a:r>
              <a:rPr lang="ja-JP" altLang="en-US" dirty="0" smtClean="0">
                <a:solidFill>
                  <a:schemeClr val="tx1"/>
                </a:solidFill>
              </a:rPr>
              <a:t>　市川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31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412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回折格子を用いた分散型赤外分光法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テキスト ボックス 88"/>
              <p:cNvSpPr txBox="1"/>
              <p:nvPr/>
            </p:nvSpPr>
            <p:spPr>
              <a:xfrm>
                <a:off x="262338" y="1124744"/>
                <a:ext cx="846043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ja-JP" altLang="en-US" sz="28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altLang="ja-JP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altLang="ja-JP" sz="28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ja-JP" altLang="en-US" sz="28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altLang="ja-JP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altLang="ja-JP" sz="28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altLang="ja-JP" sz="2800" b="0" i="1" smtClean="0">
                          <a:latin typeface="Cambria Math"/>
                          <a:ea typeface="Cambria Math"/>
                        </a:rPr>
                        <m:t>𝜆</m:t>
                      </m:r>
                      <m:r>
                        <a:rPr lang="en-US" altLang="ja-JP" sz="2800" b="0" i="1" smtClean="0"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ja-JP" altLang="en-US" sz="2800" b="0" i="1" smtClean="0">
                          <a:latin typeface="Cambria Math"/>
                          <a:ea typeface="Cambria Math"/>
                        </a:rPr>
                        <m:t>　　</m:t>
                      </m:r>
                      <m:r>
                        <a:rPr lang="en-US" altLang="ja-JP" sz="28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altLang="ja-JP" sz="28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altLang="ja-JP" sz="2800" b="0" i="1" smtClean="0">
                          <a:latin typeface="Cambria Math"/>
                          <a:ea typeface="Cambria Math"/>
                        </a:rPr>
                        <m:t>=±1, ±2, …)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89" name="テキスト ボックス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38" y="1124744"/>
                <a:ext cx="8460433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テキスト ボックス 89"/>
          <p:cNvSpPr txBox="1"/>
          <p:nvPr/>
        </p:nvSpPr>
        <p:spPr>
          <a:xfrm>
            <a:off x="656272" y="1834200"/>
            <a:ext cx="3573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特定</a:t>
            </a:r>
            <a:r>
              <a:rPr lang="ja-JP" altLang="en-US" sz="2000" dirty="0" smtClean="0"/>
              <a:t>の波長のみを検出</a:t>
            </a:r>
            <a:endParaRPr kumimoji="1" lang="ja-JP" altLang="en-US" sz="2000" dirty="0"/>
          </a:p>
        </p:txBody>
      </p:sp>
      <p:sp>
        <p:nvSpPr>
          <p:cNvPr id="91" name="右矢印 90"/>
          <p:cNvSpPr/>
          <p:nvPr/>
        </p:nvSpPr>
        <p:spPr>
          <a:xfrm rot="5400000">
            <a:off x="2235078" y="2391336"/>
            <a:ext cx="398611" cy="400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889640" y="2871319"/>
            <a:ext cx="3107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回折格子を回転させ</a:t>
            </a:r>
            <a:endParaRPr kumimoji="1" lang="en-US" altLang="ja-JP" sz="2000" dirty="0" smtClean="0"/>
          </a:p>
          <a:p>
            <a:pPr algn="ctr"/>
            <a:r>
              <a:rPr lang="ja-JP" altLang="en-US" sz="2000" dirty="0" smtClean="0"/>
              <a:t>波長掃引を行う</a:t>
            </a:r>
            <a:endParaRPr kumimoji="1" lang="ja-JP" altLang="en-US" sz="2000" dirty="0"/>
          </a:p>
        </p:txBody>
      </p:sp>
      <p:sp>
        <p:nvSpPr>
          <p:cNvPr id="99" name="下矢印 98"/>
          <p:cNvSpPr/>
          <p:nvPr/>
        </p:nvSpPr>
        <p:spPr>
          <a:xfrm>
            <a:off x="6791705" y="5023086"/>
            <a:ext cx="648072" cy="8284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076056" y="5950971"/>
            <a:ext cx="406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フーリエ変換赤外分光法</a:t>
            </a:r>
            <a:endParaRPr kumimoji="1" lang="ja-JP" altLang="en-US" sz="28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236232" y="3660478"/>
            <a:ext cx="4892003" cy="2993428"/>
            <a:chOff x="323528" y="3531916"/>
            <a:chExt cx="4892003" cy="2993428"/>
          </a:xfrm>
        </p:grpSpPr>
        <p:grpSp>
          <p:nvGrpSpPr>
            <p:cNvPr id="14" name="グループ化 13"/>
            <p:cNvGrpSpPr/>
            <p:nvPr/>
          </p:nvGrpSpPr>
          <p:grpSpPr>
            <a:xfrm rot="1800000">
              <a:off x="340152" y="4717744"/>
              <a:ext cx="2600572" cy="1202987"/>
              <a:chOff x="1082172" y="2464478"/>
              <a:chExt cx="3384583" cy="1565659"/>
            </a:xfrm>
          </p:grpSpPr>
          <p:sp>
            <p:nvSpPr>
              <p:cNvPr id="7" name="円/楕円 6"/>
              <p:cNvSpPr/>
              <p:nvPr/>
            </p:nvSpPr>
            <p:spPr>
              <a:xfrm>
                <a:off x="2034545" y="2852936"/>
                <a:ext cx="161191" cy="108012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" name="直線コネクタ 8"/>
              <p:cNvCxnSpPr/>
              <p:nvPr/>
            </p:nvCxnSpPr>
            <p:spPr>
              <a:xfrm rot="19800000">
                <a:off x="2291950" y="2464478"/>
                <a:ext cx="2174805" cy="12556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線コネクタ 5"/>
              <p:cNvCxnSpPr/>
              <p:nvPr/>
            </p:nvCxnSpPr>
            <p:spPr>
              <a:xfrm flipV="1">
                <a:off x="1082172" y="3090372"/>
                <a:ext cx="1045633" cy="2801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/>
              <p:cNvCxnSpPr/>
              <p:nvPr/>
            </p:nvCxnSpPr>
            <p:spPr>
              <a:xfrm rot="19800000">
                <a:off x="2224394" y="3278755"/>
                <a:ext cx="1301432" cy="75138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直線コネクタ 4"/>
              <p:cNvCxnSpPr/>
              <p:nvPr/>
            </p:nvCxnSpPr>
            <p:spPr>
              <a:xfrm rot="19800000">
                <a:off x="1220254" y="3133055"/>
                <a:ext cx="765584" cy="7655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グループ化 40"/>
            <p:cNvGrpSpPr/>
            <p:nvPr/>
          </p:nvGrpSpPr>
          <p:grpSpPr>
            <a:xfrm>
              <a:off x="1896061" y="5884865"/>
              <a:ext cx="1141569" cy="336755"/>
              <a:chOff x="2902273" y="3566786"/>
              <a:chExt cx="1485725" cy="438278"/>
            </a:xfrm>
          </p:grpSpPr>
          <p:grpSp>
            <p:nvGrpSpPr>
              <p:cNvPr id="29" name="グループ化 28"/>
              <p:cNvGrpSpPr/>
              <p:nvPr/>
            </p:nvGrpSpPr>
            <p:grpSpPr>
              <a:xfrm>
                <a:off x="2902273" y="3569458"/>
                <a:ext cx="1485725" cy="147574"/>
                <a:chOff x="2902273" y="3569458"/>
                <a:chExt cx="1485725" cy="147574"/>
              </a:xfrm>
            </p:grpSpPr>
            <p:cxnSp>
              <p:nvCxnSpPr>
                <p:cNvPr id="19" name="直線コネクタ 18"/>
                <p:cNvCxnSpPr/>
                <p:nvPr/>
              </p:nvCxnSpPr>
              <p:spPr>
                <a:xfrm flipV="1">
                  <a:off x="2902273" y="3579986"/>
                  <a:ext cx="281078" cy="1370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線コネクタ 19"/>
                <p:cNvCxnSpPr/>
                <p:nvPr/>
              </p:nvCxnSpPr>
              <p:spPr>
                <a:xfrm flipV="1">
                  <a:off x="3207670" y="3576148"/>
                  <a:ext cx="281078" cy="1370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線コネクタ 20"/>
                <p:cNvCxnSpPr/>
                <p:nvPr/>
              </p:nvCxnSpPr>
              <p:spPr>
                <a:xfrm flipV="1">
                  <a:off x="3505950" y="3569458"/>
                  <a:ext cx="281078" cy="1370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コネクタ 21"/>
                <p:cNvCxnSpPr/>
                <p:nvPr/>
              </p:nvCxnSpPr>
              <p:spPr>
                <a:xfrm flipV="1">
                  <a:off x="3808214" y="3573016"/>
                  <a:ext cx="281078" cy="1370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コネクタ 22"/>
                <p:cNvCxnSpPr/>
                <p:nvPr/>
              </p:nvCxnSpPr>
              <p:spPr>
                <a:xfrm flipV="1">
                  <a:off x="4106920" y="3569458"/>
                  <a:ext cx="281078" cy="1370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コネクタ 24"/>
                <p:cNvCxnSpPr/>
                <p:nvPr/>
              </p:nvCxnSpPr>
              <p:spPr>
                <a:xfrm>
                  <a:off x="3183351" y="3579986"/>
                  <a:ext cx="27451" cy="1300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線コネクタ 25"/>
                <p:cNvCxnSpPr/>
                <p:nvPr/>
              </p:nvCxnSpPr>
              <p:spPr>
                <a:xfrm>
                  <a:off x="3482219" y="3573016"/>
                  <a:ext cx="27451" cy="1300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コネクタ 26"/>
                <p:cNvCxnSpPr/>
                <p:nvPr/>
              </p:nvCxnSpPr>
              <p:spPr>
                <a:xfrm>
                  <a:off x="4082176" y="3573016"/>
                  <a:ext cx="27451" cy="1300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線コネクタ 27"/>
                <p:cNvCxnSpPr/>
                <p:nvPr/>
              </p:nvCxnSpPr>
              <p:spPr>
                <a:xfrm>
                  <a:off x="3780418" y="3570521"/>
                  <a:ext cx="30273" cy="1434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直線コネクタ 30"/>
              <p:cNvCxnSpPr/>
              <p:nvPr/>
            </p:nvCxnSpPr>
            <p:spPr>
              <a:xfrm>
                <a:off x="4387998" y="3566786"/>
                <a:ext cx="0" cy="4382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/>
              <p:nvPr/>
            </p:nvCxnSpPr>
            <p:spPr>
              <a:xfrm flipH="1">
                <a:off x="2902273" y="4005064"/>
                <a:ext cx="14857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>
              <a:xfrm>
                <a:off x="2902273" y="3710836"/>
                <a:ext cx="0" cy="2942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テキスト ボックス 41"/>
            <p:cNvSpPr txBox="1"/>
            <p:nvPr/>
          </p:nvSpPr>
          <p:spPr>
            <a:xfrm>
              <a:off x="1866650" y="6241565"/>
              <a:ext cx="1227621" cy="283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/>
                <a:t>回折格子</a:t>
              </a:r>
              <a:endParaRPr kumimoji="1" lang="ja-JP" altLang="en-US" dirty="0"/>
            </a:p>
          </p:txBody>
        </p:sp>
        <p:cxnSp>
          <p:nvCxnSpPr>
            <p:cNvPr id="48" name="直線コネクタ 47"/>
            <p:cNvCxnSpPr/>
            <p:nvPr/>
          </p:nvCxnSpPr>
          <p:spPr>
            <a:xfrm flipV="1">
              <a:off x="2050979" y="4756925"/>
              <a:ext cx="1160561" cy="11605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 flipV="1">
              <a:off x="2934360" y="5205504"/>
              <a:ext cx="725352" cy="7253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円/楕円 51"/>
            <p:cNvSpPr/>
            <p:nvPr/>
          </p:nvSpPr>
          <p:spPr>
            <a:xfrm rot="18900000">
              <a:off x="3376301" y="4601387"/>
              <a:ext cx="117270" cy="7725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5" name="直線コネクタ 54"/>
            <p:cNvCxnSpPr/>
            <p:nvPr/>
          </p:nvCxnSpPr>
          <p:spPr>
            <a:xfrm flipV="1">
              <a:off x="3211541" y="4271486"/>
              <a:ext cx="907840" cy="4854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 flipV="1">
              <a:off x="3659712" y="4275809"/>
              <a:ext cx="458719" cy="9296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正方形/長方形 64"/>
            <p:cNvSpPr/>
            <p:nvPr/>
          </p:nvSpPr>
          <p:spPr>
            <a:xfrm rot="2700000">
              <a:off x="4116417" y="3922610"/>
              <a:ext cx="497952" cy="2900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4230253" y="3531916"/>
              <a:ext cx="985278" cy="335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/>
                <a:t>検出器</a:t>
              </a:r>
              <a:endParaRPr kumimoji="1" lang="ja-JP" altLang="en-US" dirty="0"/>
            </a:p>
          </p:txBody>
        </p:sp>
        <p:sp>
          <p:nvSpPr>
            <p:cNvPr id="84" name="左カーブ矢印 83"/>
            <p:cNvSpPr/>
            <p:nvPr/>
          </p:nvSpPr>
          <p:spPr>
            <a:xfrm>
              <a:off x="3141204" y="5942301"/>
              <a:ext cx="223395" cy="324078"/>
            </a:xfrm>
            <a:prstGeom prst="curvedLeftArrow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3" name="左カーブ矢印 92"/>
            <p:cNvSpPr/>
            <p:nvPr/>
          </p:nvSpPr>
          <p:spPr>
            <a:xfrm rot="10800000">
              <a:off x="1564213" y="5944708"/>
              <a:ext cx="223395" cy="324078"/>
            </a:xfrm>
            <a:prstGeom prst="curvedLeftArrow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直線コネクタ 3"/>
            <p:cNvCxnSpPr/>
            <p:nvPr/>
          </p:nvCxnSpPr>
          <p:spPr>
            <a:xfrm flipV="1">
              <a:off x="2507359" y="4272668"/>
              <a:ext cx="1617692" cy="1648175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flipH="1" flipV="1">
              <a:off x="521332" y="4791290"/>
              <a:ext cx="1986027" cy="1128341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 flipV="1">
              <a:off x="2507359" y="4964973"/>
              <a:ext cx="2208657" cy="957599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 flipV="1">
              <a:off x="2507359" y="4034897"/>
              <a:ext cx="633845" cy="1881811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9" name="グループ化 48"/>
            <p:cNvGrpSpPr/>
            <p:nvPr/>
          </p:nvGrpSpPr>
          <p:grpSpPr>
            <a:xfrm>
              <a:off x="323528" y="4468969"/>
              <a:ext cx="320416" cy="582844"/>
              <a:chOff x="323528" y="4468969"/>
              <a:chExt cx="320416" cy="582844"/>
            </a:xfrm>
          </p:grpSpPr>
          <p:grpSp>
            <p:nvGrpSpPr>
              <p:cNvPr id="45" name="グループ化 44"/>
              <p:cNvGrpSpPr/>
              <p:nvPr/>
            </p:nvGrpSpPr>
            <p:grpSpPr>
              <a:xfrm rot="1791401">
                <a:off x="351634" y="4688643"/>
                <a:ext cx="250936" cy="137494"/>
                <a:chOff x="-3141" y="1647964"/>
                <a:chExt cx="147398" cy="137494"/>
              </a:xfrm>
            </p:grpSpPr>
            <p:cxnSp>
              <p:nvCxnSpPr>
                <p:cNvPr id="71" name="直線コネクタ 70"/>
                <p:cNvCxnSpPr/>
                <p:nvPr/>
              </p:nvCxnSpPr>
              <p:spPr>
                <a:xfrm>
                  <a:off x="0" y="1647964"/>
                  <a:ext cx="14425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直線コネクタ 71"/>
                <p:cNvCxnSpPr/>
                <p:nvPr/>
              </p:nvCxnSpPr>
              <p:spPr>
                <a:xfrm>
                  <a:off x="-3141" y="1785458"/>
                  <a:ext cx="1473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直線コネクタ 46"/>
              <p:cNvCxnSpPr/>
              <p:nvPr/>
            </p:nvCxnSpPr>
            <p:spPr>
              <a:xfrm flipV="1">
                <a:off x="513645" y="4468969"/>
                <a:ext cx="130299" cy="2301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コネクタ 75"/>
              <p:cNvCxnSpPr/>
              <p:nvPr/>
            </p:nvCxnSpPr>
            <p:spPr>
              <a:xfrm flipV="1">
                <a:off x="323528" y="4821683"/>
                <a:ext cx="130299" cy="2301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グループ化 77"/>
            <p:cNvGrpSpPr/>
            <p:nvPr/>
          </p:nvGrpSpPr>
          <p:grpSpPr>
            <a:xfrm rot="6297129">
              <a:off x="3969313" y="3985897"/>
              <a:ext cx="320416" cy="582844"/>
              <a:chOff x="323528" y="4468969"/>
              <a:chExt cx="320416" cy="582844"/>
            </a:xfrm>
          </p:grpSpPr>
          <p:grpSp>
            <p:nvGrpSpPr>
              <p:cNvPr id="79" name="グループ化 78"/>
              <p:cNvGrpSpPr/>
              <p:nvPr/>
            </p:nvGrpSpPr>
            <p:grpSpPr>
              <a:xfrm rot="1791401">
                <a:off x="351634" y="4688643"/>
                <a:ext cx="250936" cy="137494"/>
                <a:chOff x="-3141" y="1647964"/>
                <a:chExt cx="147398" cy="137494"/>
              </a:xfrm>
            </p:grpSpPr>
            <p:cxnSp>
              <p:nvCxnSpPr>
                <p:cNvPr id="82" name="直線コネクタ 81"/>
                <p:cNvCxnSpPr/>
                <p:nvPr/>
              </p:nvCxnSpPr>
              <p:spPr>
                <a:xfrm>
                  <a:off x="0" y="1647964"/>
                  <a:ext cx="14425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直線コネクタ 82"/>
                <p:cNvCxnSpPr/>
                <p:nvPr/>
              </p:nvCxnSpPr>
              <p:spPr>
                <a:xfrm>
                  <a:off x="-3141" y="1785458"/>
                  <a:ext cx="1473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0" name="直線コネクタ 79"/>
              <p:cNvCxnSpPr/>
              <p:nvPr/>
            </p:nvCxnSpPr>
            <p:spPr>
              <a:xfrm flipV="1">
                <a:off x="513645" y="4468969"/>
                <a:ext cx="130299" cy="2301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 flipV="1">
                <a:off x="323528" y="4821683"/>
                <a:ext cx="130299" cy="2301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テキスト ボックス 58"/>
          <p:cNvSpPr txBox="1"/>
          <p:nvPr/>
        </p:nvSpPr>
        <p:spPr>
          <a:xfrm>
            <a:off x="5199244" y="2563576"/>
            <a:ext cx="379133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ja-JP" altLang="en-US" dirty="0" smtClean="0"/>
              <a:t>一回の測定で特定の波長しか検出できない</a:t>
            </a:r>
            <a:endParaRPr lang="en-US" altLang="ja-JP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itchFamily="34" charset="0"/>
              <a:buChar char="•"/>
            </a:pPr>
            <a:r>
              <a:rPr kumimoji="1" lang="ja-JP" altLang="en-US" dirty="0" smtClean="0"/>
              <a:t>波長掃引を行うため、信号の利用効率が悪く、</a:t>
            </a:r>
            <a:r>
              <a:rPr lang="ja-JP" altLang="en-US" dirty="0" smtClean="0"/>
              <a:t>干渉波形は</a:t>
            </a:r>
            <a:r>
              <a:rPr lang="ja-JP" altLang="en-US" dirty="0" smtClean="0"/>
              <a:t>暗い</a:t>
            </a:r>
            <a:endParaRPr lang="en-US" altLang="ja-JP" dirty="0" smtClean="0"/>
          </a:p>
          <a:p>
            <a:endParaRPr lang="en-US" altLang="ja-JP" dirty="0"/>
          </a:p>
          <a:p>
            <a:pPr marL="285750" indent="-285750">
              <a:buFont typeface="Arial" pitchFamily="34" charset="0"/>
              <a:buChar char="•"/>
            </a:pPr>
            <a:r>
              <a:rPr lang="ja-JP" altLang="en-US" dirty="0"/>
              <a:t>異なる次数の回折光をカットする必要が</a:t>
            </a:r>
            <a:r>
              <a:rPr lang="ja-JP" altLang="en-US" dirty="0" smtClean="0"/>
              <a:t>ある</a:t>
            </a:r>
            <a:endParaRPr lang="en-US" altLang="ja-JP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44208" y="2022211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特徴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1185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/>
          <a:lstStyle/>
          <a:p>
            <a:r>
              <a:rPr kumimoji="1" lang="ja-JP" altLang="en-US" dirty="0" smtClean="0"/>
              <a:t>フーリエ変換分光法（</a:t>
            </a:r>
            <a:r>
              <a:rPr kumimoji="1" lang="en-US" altLang="ja-JP" dirty="0" smtClean="0"/>
              <a:t>FT-IR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pic>
        <p:nvPicPr>
          <p:cNvPr id="23" name="Picture 2" descr="干渉計の構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35484"/>
            <a:ext cx="3960440" cy="365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611560" y="4611231"/>
            <a:ext cx="3960440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ja-JP" altLang="en-US" sz="2000" dirty="0" smtClean="0"/>
              <a:t>波長掃引</a:t>
            </a:r>
            <a:r>
              <a:rPr kumimoji="1" lang="ja-JP" altLang="en-US" sz="2000" dirty="0" smtClean="0"/>
              <a:t>を行う必要がなく、分散型分光法に比べ測定時間が速い</a:t>
            </a:r>
            <a:endParaRPr kumimoji="1" lang="en-US" altLang="ja-JP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altLang="ja-JP" sz="2000" dirty="0"/>
          </a:p>
          <a:p>
            <a:pPr marL="285750" indent="-285750">
              <a:buFont typeface="Arial" pitchFamily="34" charset="0"/>
              <a:buChar char="•"/>
            </a:pPr>
            <a:r>
              <a:rPr kumimoji="1" lang="ja-JP" altLang="en-US" sz="2000" dirty="0" smtClean="0"/>
              <a:t>多くの光量を効率よく検出器で取り込めるため、明るい干渉波形が得られる</a:t>
            </a:r>
            <a:endParaRPr kumimoji="1" lang="en-US" altLang="ja-JP" sz="2000" dirty="0" smtClean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5220072" y="1034007"/>
            <a:ext cx="3384376" cy="8858866"/>
            <a:chOff x="5220072" y="1034007"/>
            <a:chExt cx="3384376" cy="8858866"/>
          </a:xfrm>
        </p:grpSpPr>
        <p:pic>
          <p:nvPicPr>
            <p:cNvPr id="3076" name="Picture 4" descr="インターフェログラムをシングルビームに変換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455" b="-53838"/>
            <a:stretch/>
          </p:blipFill>
          <p:spPr bwMode="auto">
            <a:xfrm>
              <a:off x="5220072" y="4293096"/>
              <a:ext cx="3221492" cy="5599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4" descr="インターフェログラムをシングルビームに変換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2" b="54281"/>
            <a:stretch/>
          </p:blipFill>
          <p:spPr bwMode="auto">
            <a:xfrm>
              <a:off x="5220072" y="1034007"/>
              <a:ext cx="3221492" cy="24677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下矢印 7"/>
            <p:cNvSpPr/>
            <p:nvPr/>
          </p:nvSpPr>
          <p:spPr>
            <a:xfrm>
              <a:off x="6714908" y="3630584"/>
              <a:ext cx="261462" cy="57527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6948264" y="3733556"/>
              <a:ext cx="16561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 smtClean="0"/>
                <a:t>フーリエ変換</a:t>
              </a:r>
              <a:endParaRPr kumimoji="1" lang="ja-JP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56359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kumimoji="1" lang="ja-JP" altLang="en-US" dirty="0" smtClean="0"/>
              <a:t>モード同期パルスレーザー</a:t>
            </a:r>
            <a:endParaRPr kumimoji="1" lang="ja-JP" altLang="en-US" dirty="0"/>
          </a:p>
        </p:txBody>
      </p:sp>
      <p:pic>
        <p:nvPicPr>
          <p:cNvPr id="4" name="Picture 2" descr="図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416824" cy="4839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04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67544" y="188640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デュアルコム分光法</a:t>
            </a:r>
            <a:endParaRPr lang="ja-JP" altLang="en-US" dirty="0"/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64" y="895350"/>
            <a:ext cx="7612160" cy="596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758368" y="2100040"/>
            <a:ext cx="158417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0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デュアルコム分光法の問題点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52" y="1258356"/>
            <a:ext cx="91374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フリーランニングレーザーの周波数コムでは</a:t>
            </a:r>
            <a:r>
              <a:rPr kumimoji="1" lang="ja-JP" altLang="en-US" sz="2400" dirty="0" smtClean="0"/>
              <a:t>、</a:t>
            </a:r>
            <a:r>
              <a:rPr kumimoji="1" lang="en-US" altLang="ja-JP" sz="2400" dirty="0" err="1" smtClean="0"/>
              <a:t>f</a:t>
            </a:r>
            <a:r>
              <a:rPr kumimoji="1" lang="en-US" altLang="ja-JP" sz="2400" baseline="-25000" dirty="0" err="1" smtClean="0"/>
              <a:t>rep</a:t>
            </a:r>
            <a:r>
              <a:rPr lang="ja-JP" altLang="en-US" sz="2400" dirty="0" smtClean="0"/>
              <a:t>や</a:t>
            </a:r>
            <a:r>
              <a:rPr lang="en-US" altLang="ja-JP" sz="2400" dirty="0" err="1" smtClean="0"/>
              <a:t>f</a:t>
            </a:r>
            <a:r>
              <a:rPr lang="en-US" altLang="ja-JP" sz="2400" baseline="-25000" dirty="0" err="1" smtClean="0"/>
              <a:t>ceo</a:t>
            </a:r>
            <a:r>
              <a:rPr lang="ja-JP" altLang="en-US" sz="2400" dirty="0" smtClean="0"/>
              <a:t>が</a:t>
            </a:r>
            <a:r>
              <a:rPr lang="ja-JP" altLang="en-US" sz="2400" dirty="0" smtClean="0"/>
              <a:t>揺らいでいる</a:t>
            </a:r>
            <a:endParaRPr kumimoji="1" lang="ja-JP" altLang="en-US" sz="2400" baseline="-250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890643" y="3876675"/>
            <a:ext cx="761216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グループ化 2"/>
          <p:cNvGrpSpPr/>
          <p:nvPr/>
        </p:nvGrpSpPr>
        <p:grpSpPr>
          <a:xfrm>
            <a:off x="676066" y="1720021"/>
            <a:ext cx="4623515" cy="2267551"/>
            <a:chOff x="2258536" y="1844824"/>
            <a:chExt cx="4623515" cy="2267551"/>
          </a:xfrm>
        </p:grpSpPr>
        <p:pic>
          <p:nvPicPr>
            <p:cNvPr id="8" name="Picture 2" descr="図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01" r="30661" b="53149"/>
            <a:stretch/>
          </p:blipFill>
          <p:spPr bwMode="auto">
            <a:xfrm>
              <a:off x="2258536" y="1844824"/>
              <a:ext cx="4623515" cy="2267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正方形/長方形 1"/>
            <p:cNvSpPr/>
            <p:nvPr/>
          </p:nvSpPr>
          <p:spPr>
            <a:xfrm>
              <a:off x="2627784" y="1844824"/>
              <a:ext cx="72008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2408349" y="3789039"/>
              <a:ext cx="939515" cy="1143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2" name="Picture 2" descr="図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81" t="39654" r="78269" b="57566"/>
            <a:stretch/>
          </p:blipFill>
          <p:spPr bwMode="auto">
            <a:xfrm>
              <a:off x="2543155" y="2074705"/>
              <a:ext cx="804709" cy="134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図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81" t="42196" r="78269" b="52335"/>
            <a:stretch/>
          </p:blipFill>
          <p:spPr bwMode="auto">
            <a:xfrm>
              <a:off x="2504518" y="1844824"/>
              <a:ext cx="804709" cy="264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テキスト ボックス 13"/>
          <p:cNvSpPr txBox="1"/>
          <p:nvPr/>
        </p:nvSpPr>
        <p:spPr>
          <a:xfrm>
            <a:off x="5510851" y="2289429"/>
            <a:ext cx="345638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スペクトル特性の</a:t>
            </a:r>
            <a:r>
              <a:rPr lang="ja-JP" altLang="en-US" sz="2400" dirty="0" smtClean="0"/>
              <a:t>低下</a:t>
            </a:r>
            <a:endParaRPr lang="en-US" altLang="ja-JP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altLang="ja-JP" sz="500" dirty="0"/>
          </a:p>
          <a:p>
            <a:pPr marL="342900" indent="-342900">
              <a:buFont typeface="Arial" pitchFamily="34" charset="0"/>
              <a:buChar char="•"/>
            </a:pPr>
            <a:r>
              <a:rPr kumimoji="1" lang="ja-JP" altLang="en-US" sz="2000" dirty="0" smtClean="0"/>
              <a:t>周波</a:t>
            </a:r>
            <a:r>
              <a:rPr kumimoji="1" lang="ja-JP" altLang="en-US" sz="2000" dirty="0" smtClean="0"/>
              <a:t>数分解能の</a:t>
            </a:r>
            <a:r>
              <a:rPr kumimoji="1" lang="ja-JP" altLang="en-US" sz="2000" dirty="0" smtClean="0"/>
              <a:t>低下</a:t>
            </a:r>
            <a:endParaRPr kumimoji="1" lang="en-US" altLang="ja-JP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kumimoji="1" lang="ja-JP" altLang="en-US" sz="2000" dirty="0" smtClean="0"/>
              <a:t>高い</a:t>
            </a:r>
            <a:r>
              <a:rPr kumimoji="1" lang="en-US" altLang="ja-JP" sz="2000" dirty="0" smtClean="0"/>
              <a:t>SN</a:t>
            </a:r>
            <a:r>
              <a:rPr kumimoji="1" lang="ja-JP" altLang="en-US" sz="2000" dirty="0" smtClean="0"/>
              <a:t>比が得られない</a:t>
            </a:r>
            <a:endParaRPr kumimoji="1"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390901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r>
              <a:rPr kumimoji="1" lang="ja-JP" altLang="en-US" dirty="0" smtClean="0"/>
              <a:t>イントロダクション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13404" y="2827256"/>
            <a:ext cx="4472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狭線幅の</a:t>
            </a:r>
            <a:r>
              <a:rPr kumimoji="1" lang="en-US" altLang="ja-JP" sz="2000" dirty="0" smtClean="0"/>
              <a:t>CW</a:t>
            </a:r>
            <a:r>
              <a:rPr kumimoji="1" lang="ja-JP" altLang="en-US" sz="2000" dirty="0" smtClean="0"/>
              <a:t>レーザーを</a:t>
            </a:r>
            <a:r>
              <a:rPr kumimoji="1" lang="en-US" altLang="ja-JP" sz="2000" dirty="0" smtClean="0"/>
              <a:t>2</a:t>
            </a:r>
            <a:r>
              <a:rPr kumimoji="1" lang="ja-JP" altLang="en-US" sz="2000" dirty="0" smtClean="0"/>
              <a:t>台用いて</a:t>
            </a:r>
            <a:r>
              <a:rPr lang="en-US" altLang="ja-JP" sz="2000" dirty="0" err="1" smtClean="0"/>
              <a:t>f</a:t>
            </a:r>
            <a:r>
              <a:rPr lang="en-US" altLang="ja-JP" sz="2000" baseline="-25000" dirty="0" err="1" smtClean="0"/>
              <a:t>rep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と </a:t>
            </a:r>
            <a:r>
              <a:rPr lang="en-US" altLang="ja-JP" sz="2000" dirty="0" err="1" smtClean="0"/>
              <a:t>f</a:t>
            </a:r>
            <a:r>
              <a:rPr lang="en-US" altLang="ja-JP" sz="2000" baseline="-25000" dirty="0" err="1" smtClean="0"/>
              <a:t>ceo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を制御する</a:t>
            </a:r>
            <a:endParaRPr kumimoji="1" lang="ja-JP" altLang="en-US" sz="2000" dirty="0"/>
          </a:p>
        </p:txBody>
      </p:sp>
      <p:grpSp>
        <p:nvGrpSpPr>
          <p:cNvPr id="65" name="グループ化 64"/>
          <p:cNvGrpSpPr/>
          <p:nvPr/>
        </p:nvGrpSpPr>
        <p:grpSpPr>
          <a:xfrm>
            <a:off x="190348" y="1026979"/>
            <a:ext cx="8748382" cy="830997"/>
            <a:chOff x="216106" y="1026979"/>
            <a:chExt cx="8878898" cy="830997"/>
          </a:xfrm>
        </p:grpSpPr>
        <p:sp>
          <p:nvSpPr>
            <p:cNvPr id="58" name="テキスト ボックス 57"/>
            <p:cNvSpPr txBox="1"/>
            <p:nvPr/>
          </p:nvSpPr>
          <p:spPr>
            <a:xfrm>
              <a:off x="4658186" y="1026979"/>
              <a:ext cx="4436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FF0000"/>
                  </a:solidFill>
                </a:rPr>
                <a:t>CW</a:t>
              </a:r>
              <a:r>
                <a:rPr kumimoji="1" lang="ja-JP" altLang="en-US" sz="2400" dirty="0" smtClean="0">
                  <a:solidFill>
                    <a:srgbClr val="FF0000"/>
                  </a:solidFill>
                </a:rPr>
                <a:t>レーザーを用いて二つ</a:t>
              </a:r>
              <a:r>
                <a:rPr kumimoji="1" lang="ja-JP" altLang="en-US" sz="2400" dirty="0" smtClean="0">
                  <a:solidFill>
                    <a:srgbClr val="FF0000"/>
                  </a:solidFill>
                </a:rPr>
                <a:t>のコムの</a:t>
              </a:r>
              <a:r>
                <a:rPr kumimoji="1" lang="ja-JP" altLang="en-US" sz="2400" dirty="0" smtClean="0">
                  <a:solidFill>
                    <a:srgbClr val="FF0000"/>
                  </a:solidFill>
                </a:rPr>
                <a:t>モード間のビートを取り出す</a:t>
              </a:r>
              <a:endParaRPr kumimoji="1" lang="ja-JP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9" name="右矢印 58"/>
            <p:cNvSpPr/>
            <p:nvPr/>
          </p:nvSpPr>
          <p:spPr>
            <a:xfrm>
              <a:off x="3859222" y="1235389"/>
              <a:ext cx="708770" cy="45799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216106" y="1211644"/>
              <a:ext cx="3712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400" dirty="0">
                  <a:latin typeface="+mj-ea"/>
                  <a:ea typeface="+mj-ea"/>
                </a:rPr>
                <a:t>コム</a:t>
              </a:r>
              <a:r>
                <a:rPr kumimoji="1" lang="ja-JP" altLang="en-US" sz="2400" dirty="0" smtClean="0">
                  <a:latin typeface="+mj-ea"/>
                  <a:ea typeface="+mj-ea"/>
                </a:rPr>
                <a:t>の揺らぎを抑えたい</a:t>
              </a:r>
              <a:endParaRPr kumimoji="1" lang="ja-JP" altLang="en-US" sz="2400" dirty="0">
                <a:latin typeface="+mj-ea"/>
                <a:ea typeface="+mj-ea"/>
              </a:endParaRPr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190348" y="2365591"/>
            <a:ext cx="209292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一つ目の手法</a:t>
            </a:r>
            <a:endParaRPr kumimoji="1" lang="en-US" altLang="ja-JP" sz="2400" dirty="0" smtClean="0"/>
          </a:p>
        </p:txBody>
      </p:sp>
      <p:sp>
        <p:nvSpPr>
          <p:cNvPr id="66" name="正方形/長方形 65"/>
          <p:cNvSpPr/>
          <p:nvPr/>
        </p:nvSpPr>
        <p:spPr>
          <a:xfrm>
            <a:off x="97766" y="908720"/>
            <a:ext cx="8938730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4" name="グループ化 83"/>
          <p:cNvGrpSpPr/>
          <p:nvPr/>
        </p:nvGrpSpPr>
        <p:grpSpPr>
          <a:xfrm>
            <a:off x="107504" y="3696732"/>
            <a:ext cx="4032424" cy="2972628"/>
            <a:chOff x="107504" y="3645024"/>
            <a:chExt cx="4032424" cy="2972628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107504" y="3645024"/>
              <a:ext cx="4032424" cy="2972628"/>
              <a:chOff x="107528" y="3629639"/>
              <a:chExt cx="4032424" cy="2972628"/>
            </a:xfrm>
          </p:grpSpPr>
          <p:cxnSp>
            <p:nvCxnSpPr>
              <p:cNvPr id="39" name="直線矢印コネクタ 38"/>
              <p:cNvCxnSpPr/>
              <p:nvPr/>
            </p:nvCxnSpPr>
            <p:spPr>
              <a:xfrm flipV="1">
                <a:off x="216105" y="4327678"/>
                <a:ext cx="0" cy="227458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矢印コネクタ 39"/>
              <p:cNvCxnSpPr/>
              <p:nvPr/>
            </p:nvCxnSpPr>
            <p:spPr>
              <a:xfrm>
                <a:off x="219815" y="6594487"/>
                <a:ext cx="3920137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/>
              <p:nvPr/>
            </p:nvCxnSpPr>
            <p:spPr>
              <a:xfrm>
                <a:off x="1128461" y="4954288"/>
                <a:ext cx="0" cy="1640199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>
                <a:off x="1558368" y="4954288"/>
                <a:ext cx="0" cy="1640199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>
                <a:off x="1988275" y="4954288"/>
                <a:ext cx="0" cy="1640199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>
                <a:off x="2418182" y="4954288"/>
                <a:ext cx="0" cy="1640199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>
                <a:off x="3277997" y="4948212"/>
                <a:ext cx="0" cy="1640199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>
                <a:off x="2848090" y="4954288"/>
                <a:ext cx="0" cy="1640199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>
                <a:off x="3707904" y="4954288"/>
                <a:ext cx="0" cy="1640199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/>
              <p:nvPr/>
            </p:nvCxnSpPr>
            <p:spPr>
              <a:xfrm>
                <a:off x="2123728" y="4586042"/>
                <a:ext cx="0" cy="201622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テキスト ボックス 51"/>
              <p:cNvSpPr txBox="1"/>
              <p:nvPr/>
            </p:nvSpPr>
            <p:spPr>
              <a:xfrm>
                <a:off x="107528" y="3629639"/>
                <a:ext cx="21287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線幅</a:t>
                </a:r>
                <a:r>
                  <a:rPr kumimoji="1" lang="en-US" altLang="ja-JP" dirty="0" smtClean="0"/>
                  <a:t>1Hz</a:t>
                </a:r>
                <a:r>
                  <a:rPr kumimoji="1" lang="ja-JP" altLang="en-US" dirty="0" smtClean="0"/>
                  <a:t>級の</a:t>
                </a:r>
                <a:r>
                  <a:rPr kumimoji="1" lang="en-US" altLang="ja-JP" dirty="0" smtClean="0"/>
                  <a:t>CW</a:t>
                </a:r>
                <a:r>
                  <a:rPr kumimoji="1" lang="ja-JP" altLang="en-US" dirty="0" smtClean="0"/>
                  <a:t>レーザーと</a:t>
                </a:r>
                <a:r>
                  <a:rPr lang="ja-JP" altLang="en-US" dirty="0"/>
                  <a:t>安定化</a:t>
                </a:r>
                <a:endParaRPr kumimoji="1" lang="ja-JP" altLang="en-US" dirty="0"/>
              </a:p>
            </p:txBody>
          </p:sp>
          <p:cxnSp>
            <p:nvCxnSpPr>
              <p:cNvPr id="53" name="直線コネクタ 52"/>
              <p:cNvCxnSpPr/>
              <p:nvPr/>
            </p:nvCxnSpPr>
            <p:spPr>
              <a:xfrm>
                <a:off x="499397" y="5715371"/>
                <a:ext cx="541698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>
                <a:off x="428907" y="4941168"/>
                <a:ext cx="0" cy="1640199"/>
              </a:xfrm>
              <a:prstGeom prst="line">
                <a:avLst/>
              </a:prstGeom>
              <a:ln w="2540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直線コネクタ 66"/>
            <p:cNvCxnSpPr/>
            <p:nvPr/>
          </p:nvCxnSpPr>
          <p:spPr>
            <a:xfrm>
              <a:off x="3419872" y="4601428"/>
              <a:ext cx="0" cy="20162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 flipH="1" flipV="1">
              <a:off x="1558368" y="4255670"/>
              <a:ext cx="565360" cy="469474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 flipH="1" flipV="1">
              <a:off x="1988276" y="4149080"/>
              <a:ext cx="1431596" cy="576064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円/楕円 72"/>
            <p:cNvSpPr/>
            <p:nvPr/>
          </p:nvSpPr>
          <p:spPr>
            <a:xfrm>
              <a:off x="123548" y="4882280"/>
              <a:ext cx="362970" cy="2749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167926" y="4481114"/>
              <a:ext cx="4745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err="1"/>
                <a:t>f</a:t>
              </a:r>
              <a:r>
                <a:rPr lang="en-US" altLang="ja-JP" baseline="-25000" dirty="0" err="1"/>
                <a:t>ceo</a:t>
              </a:r>
              <a:endParaRPr kumimoji="1" lang="ja-JP" altLang="en-US" dirty="0"/>
            </a:p>
          </p:txBody>
        </p:sp>
        <p:cxnSp>
          <p:nvCxnSpPr>
            <p:cNvPr id="77" name="直線矢印コネクタ 76"/>
            <p:cNvCxnSpPr/>
            <p:nvPr/>
          </p:nvCxnSpPr>
          <p:spPr>
            <a:xfrm>
              <a:off x="1128461" y="4949741"/>
              <a:ext cx="42990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テキスト ボックス 77"/>
            <p:cNvSpPr txBox="1"/>
            <p:nvPr/>
          </p:nvSpPr>
          <p:spPr>
            <a:xfrm>
              <a:off x="1089813" y="4509120"/>
              <a:ext cx="463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err="1"/>
                <a:t>f</a:t>
              </a:r>
              <a:r>
                <a:rPr lang="en-US" altLang="ja-JP" baseline="-25000" dirty="0" err="1"/>
                <a:t>rep</a:t>
              </a:r>
              <a:endParaRPr kumimoji="1" lang="ja-JP" altLang="en-US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302" y="4025602"/>
            <a:ext cx="49053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1" name="直線コネクタ 80"/>
          <p:cNvCxnSpPr/>
          <p:nvPr/>
        </p:nvCxnSpPr>
        <p:spPr>
          <a:xfrm>
            <a:off x="0" y="2060848"/>
            <a:ext cx="9144000" cy="0"/>
          </a:xfrm>
          <a:prstGeom prst="line">
            <a:avLst/>
          </a:prstGeom>
          <a:ln w="254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2410938" y="3422585"/>
            <a:ext cx="3912590" cy="461665"/>
          </a:xfrm>
          <a:prstGeom prst="rect">
            <a:avLst/>
          </a:prstGeom>
          <a:noFill/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狭線幅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CW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レーザーが必要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676498" y="2835876"/>
            <a:ext cx="3070586" cy="100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2</a:t>
            </a:r>
            <a:r>
              <a:rPr kumimoji="1" lang="ja-JP" altLang="en-US" dirty="0" err="1" smtClean="0"/>
              <a:t>つの</a:t>
            </a:r>
            <a:r>
              <a:rPr kumimoji="1" lang="en-US" altLang="ja-JP" dirty="0" smtClean="0"/>
              <a:t>CW</a:t>
            </a:r>
            <a:r>
              <a:rPr kumimoji="1" lang="ja-JP" altLang="en-US" dirty="0" smtClean="0"/>
              <a:t>レーザーとのビート</a:t>
            </a:r>
            <a:endParaRPr kumimoji="1" lang="en-US" altLang="ja-JP" dirty="0" smtClean="0"/>
          </a:p>
          <a:p>
            <a:pPr algn="ctr"/>
            <a:r>
              <a:rPr lang="en-US" altLang="ja-JP" dirty="0" err="1" smtClean="0"/>
              <a:t>f</a:t>
            </a:r>
            <a:r>
              <a:rPr lang="en-US" altLang="ja-JP" baseline="-25000" dirty="0" err="1" smtClean="0"/>
              <a:t>rep</a:t>
            </a:r>
            <a:r>
              <a:rPr lang="ja-JP" altLang="en-US" dirty="0" err="1" smtClean="0"/>
              <a:t>，</a:t>
            </a:r>
            <a:r>
              <a:rPr lang="en-US" altLang="ja-JP" dirty="0" err="1" smtClean="0"/>
              <a:t>f</a:t>
            </a:r>
            <a:r>
              <a:rPr lang="en-US" altLang="ja-JP" baseline="-25000" dirty="0" err="1" smtClean="0"/>
              <a:t>ceo</a:t>
            </a:r>
            <a:endParaRPr lang="en-US" altLang="ja-JP" baseline="-25000" dirty="0" smtClean="0"/>
          </a:p>
          <a:p>
            <a:pPr algn="ctr"/>
            <a:endParaRPr lang="en-US" altLang="ja-JP" sz="700" baseline="-250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dirty="0" smtClean="0"/>
              <a:t>それぞれ安定化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386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5350</TotalTime>
  <Words>219</Words>
  <Application>Microsoft Office PowerPoint</Application>
  <PresentationFormat>画面に合わせる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雑誌会　宿題</vt:lpstr>
      <vt:lpstr>回折格子を用いた分散型赤外分光法</vt:lpstr>
      <vt:lpstr>フーリエ変換分光法（FT-IR）</vt:lpstr>
      <vt:lpstr>モード同期パルスレーザー</vt:lpstr>
      <vt:lpstr>PowerPoint プレゼンテーション</vt:lpstr>
      <vt:lpstr>デュアルコム分光法の問題点</vt:lpstr>
      <vt:lpstr>イントロダクション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ichikawa</dc:creator>
  <cp:lastModifiedBy>ichikawa</cp:lastModifiedBy>
  <cp:revision>200</cp:revision>
  <cp:lastPrinted>2013-05-18T21:57:15Z</cp:lastPrinted>
  <dcterms:created xsi:type="dcterms:W3CDTF">2013-05-05T07:28:45Z</dcterms:created>
  <dcterms:modified xsi:type="dcterms:W3CDTF">2013-06-04T13:41:03Z</dcterms:modified>
</cp:coreProperties>
</file>