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56" r:id="rId2"/>
    <p:sldId id="300" r:id="rId3"/>
    <p:sldId id="301" r:id="rId4"/>
    <p:sldId id="258" r:id="rId5"/>
    <p:sldId id="266" r:id="rId6"/>
    <p:sldId id="267" r:id="rId7"/>
    <p:sldId id="289" r:id="rId8"/>
    <p:sldId id="264" r:id="rId9"/>
    <p:sldId id="265" r:id="rId10"/>
    <p:sldId id="270" r:id="rId11"/>
    <p:sldId id="269" r:id="rId12"/>
    <p:sldId id="294" r:id="rId13"/>
    <p:sldId id="290" r:id="rId14"/>
    <p:sldId id="261" r:id="rId15"/>
    <p:sldId id="298" r:id="rId16"/>
    <p:sldId id="299" r:id="rId17"/>
    <p:sldId id="278" r:id="rId18"/>
    <p:sldId id="279" r:id="rId19"/>
    <p:sldId id="280" r:id="rId20"/>
    <p:sldId id="281" r:id="rId21"/>
    <p:sldId id="282" r:id="rId22"/>
    <p:sldId id="262" r:id="rId23"/>
    <p:sldId id="275" r:id="rId24"/>
    <p:sldId id="271" r:id="rId25"/>
    <p:sldId id="272" r:id="rId26"/>
    <p:sldId id="273" r:id="rId27"/>
    <p:sldId id="276" r:id="rId28"/>
    <p:sldId id="274" r:id="rId29"/>
    <p:sldId id="283" r:id="rId30"/>
    <p:sldId id="284" r:id="rId31"/>
    <p:sldId id="286" r:id="rId32"/>
    <p:sldId id="302" r:id="rId33"/>
    <p:sldId id="303" r:id="rId34"/>
    <p:sldId id="304" r:id="rId35"/>
    <p:sldId id="305" r:id="rId36"/>
    <p:sldId id="292" r:id="rId37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1411-220C-4F28-89C1-6813C4F55039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43BC-6BB5-4C2A-9295-26176D8E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6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43BC-6BB5-4C2A-9295-26176D8EAF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30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43BC-6BB5-4C2A-9295-26176D8EAF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15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1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39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1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0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40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3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2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23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C2D4-A5F2-4D7B-91DA-5E19A596063A}" type="datetimeFigureOut">
              <a:rPr kumimoji="1" lang="ja-JP" altLang="en-US" smtClean="0"/>
              <a:t>2013/12/1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9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VIPA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用いた</a:t>
            </a:r>
            <a:r>
              <a:rPr lang="ja-JP" altLang="en-US" dirty="0" smtClean="0"/>
              <a:t>周波数コム分光法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752600"/>
          </a:xfrm>
        </p:spPr>
        <p:txBody>
          <a:bodyPr>
            <a:normAutofit/>
          </a:bodyPr>
          <a:lstStyle/>
          <a:p>
            <a:pPr algn="r"/>
            <a:endParaRPr kumimoji="1" lang="en-US" altLang="ja-JP" sz="2800" dirty="0" smtClean="0"/>
          </a:p>
          <a:p>
            <a:pPr algn="r"/>
            <a:endParaRPr lang="en-US" altLang="ja-JP" sz="2800" dirty="0"/>
          </a:p>
          <a:p>
            <a:pPr algn="r"/>
            <a:r>
              <a:rPr kumimoji="1" lang="en-US" altLang="ja-JP" sz="3600" dirty="0" smtClean="0"/>
              <a:t>12/3</a:t>
            </a:r>
            <a:r>
              <a:rPr kumimoji="1" lang="ja-JP" altLang="en-US" sz="3600" dirty="0" smtClean="0"/>
              <a:t>　</a:t>
            </a:r>
            <a:r>
              <a:rPr kumimoji="1" lang="en-US" altLang="ja-JP" sz="3600" dirty="0" smtClean="0"/>
              <a:t>M1</a:t>
            </a:r>
            <a:r>
              <a:rPr kumimoji="1" lang="ja-JP" altLang="en-US" sz="3600" dirty="0" smtClean="0"/>
              <a:t>　市川 竜嗣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34076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/>
              <a:t>H25</a:t>
            </a:r>
            <a:r>
              <a:rPr kumimoji="1" lang="ja-JP" altLang="en-US" sz="5400" dirty="0" smtClean="0"/>
              <a:t>年度　後期雑誌会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564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234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実験結果</a:t>
            </a:r>
            <a:endParaRPr kumimoji="1" lang="ja-JP" altLang="en-US" sz="4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12737" y="2812504"/>
            <a:ext cx="5068234" cy="4045496"/>
            <a:chOff x="251520" y="1584706"/>
            <a:chExt cx="5068234" cy="40454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84706"/>
              <a:ext cx="5068234" cy="40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407595" y="286453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m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649544" y="1979548"/>
              <a:ext cx="106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m+1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71600" y="430745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m-1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8" y="908720"/>
            <a:ext cx="7812360" cy="18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736988" y="2826466"/>
            <a:ext cx="627368" cy="59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76680" y="5570999"/>
            <a:ext cx="627368" cy="59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/>
              <p:cNvSpPr/>
              <p:nvPr/>
            </p:nvSpPr>
            <p:spPr>
              <a:xfrm>
                <a:off x="5876431" y="2859536"/>
                <a:ext cx="2681607" cy="1054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∅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𝑛𝑡𝑠𝑖𝑛</m:t>
                          </m:r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31" y="2859536"/>
                <a:ext cx="2681607" cy="1054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580112" y="4286579"/>
                <a:ext cx="3468622" cy="1569660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b="0" dirty="0" smtClean="0">
                    <a:solidFill>
                      <a:srgbClr val="FF0000"/>
                    </a:solidFill>
                  </a:rPr>
                  <a:t>長波長側　</a:t>
                </a:r>
                <a:endParaRPr lang="en-US" altLang="ja-JP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：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∅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∅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∅</m:t>
                    </m:r>
                  </m:oMath>
                </a14:m>
                <a:r>
                  <a:rPr lang="ja-JP" altLang="en-US" sz="2400" dirty="0" smtClean="0">
                    <a:solidFill>
                      <a:srgbClr val="FF0000"/>
                    </a:solidFill>
                  </a:rPr>
                  <a:t>短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波長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側　</a:t>
                </a:r>
                <a:endParaRPr lang="en-US" altLang="ja-JP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：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∅</m:t>
                      </m:r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ja-JP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∅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ja-JP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altLang="ja-JP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286579"/>
                <a:ext cx="3468622" cy="1569660"/>
              </a:xfrm>
              <a:prstGeom prst="rect">
                <a:avLst/>
              </a:prstGeom>
              <a:blipFill rotWithShape="1">
                <a:blip r:embed="rId5"/>
                <a:stretch>
                  <a:fillRect t="-3030" r="-348"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19412" y="247000"/>
            <a:ext cx="2089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入射角 </a:t>
            </a:r>
            <a:r>
              <a:rPr kumimoji="1" lang="en-US" altLang="ja-JP" sz="2000" dirty="0" smtClean="0"/>
              <a:t>θ = 6.4°</a:t>
            </a:r>
          </a:p>
          <a:p>
            <a:r>
              <a:rPr kumimoji="1" lang="ja-JP" altLang="en-US" sz="2000" dirty="0" smtClean="0"/>
              <a:t>厚さ </a:t>
            </a:r>
            <a:r>
              <a:rPr kumimoji="1" lang="en-US" altLang="ja-JP" sz="2000" dirty="0" smtClean="0"/>
              <a:t>t = 100μm</a:t>
            </a:r>
          </a:p>
          <a:p>
            <a:r>
              <a:rPr lang="ja-JP" altLang="en-US" sz="2000" dirty="0" smtClean="0"/>
              <a:t>波長 </a:t>
            </a:r>
            <a:r>
              <a:rPr lang="en-US" altLang="ja-JP" sz="2000" dirty="0" smtClean="0"/>
              <a:t>λ = </a:t>
            </a:r>
            <a:r>
              <a:rPr lang="en-US" altLang="ja-JP" sz="2000" dirty="0" smtClean="0"/>
              <a:t>1550nm</a:t>
            </a:r>
          </a:p>
          <a:p>
            <a:r>
              <a:rPr lang="en-US" altLang="ja-JP" sz="2000" dirty="0" err="1" smtClean="0"/>
              <a:t>Δλ</a:t>
            </a:r>
            <a:r>
              <a:rPr lang="en-US" altLang="ja-JP" sz="2000" dirty="0" smtClean="0"/>
              <a:t>=100μm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2897234"/>
            <a:ext cx="190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0.4deg/nm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6425" y="5651956"/>
            <a:ext cx="190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0.8deg/nm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2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772"/>
            <a:ext cx="8579296" cy="180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" y="1844824"/>
            <a:ext cx="35492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32240" y="1652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ファイバの間隔：</a:t>
            </a:r>
            <a:r>
              <a:rPr kumimoji="1" lang="en-US" altLang="ja-JP" dirty="0" smtClean="0"/>
              <a:t>110μm</a:t>
            </a:r>
          </a:p>
          <a:p>
            <a:r>
              <a:rPr lang="ja-JP" altLang="en-US" dirty="0" smtClean="0"/>
              <a:t>コア径：</a:t>
            </a:r>
            <a:r>
              <a:rPr lang="en-US" altLang="ja-JP" dirty="0" smtClean="0"/>
              <a:t>62.5μm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168963" y="191683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354231" y="1563603"/>
            <a:ext cx="6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8μm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1916832"/>
            <a:ext cx="541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ピークの間隔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8μm</a:t>
            </a:r>
            <a:r>
              <a:rPr kumimoji="1" lang="ja-JP" altLang="en-US" sz="3600" dirty="0" smtClean="0"/>
              <a:t>間を</a:t>
            </a:r>
            <a:r>
              <a:rPr kumimoji="1" lang="en-US" altLang="ja-JP" sz="3600" dirty="0" smtClean="0"/>
              <a:t>10</a:t>
            </a:r>
            <a:r>
              <a:rPr kumimoji="1" lang="ja-JP" altLang="en-US" sz="3600" dirty="0" smtClean="0"/>
              <a:t>分割して検出可能</a:t>
            </a:r>
            <a:endParaRPr kumimoji="1" lang="ja-JP" altLang="en-US" sz="3600" dirty="0"/>
          </a:p>
        </p:txBody>
      </p:sp>
      <p:sp>
        <p:nvSpPr>
          <p:cNvPr id="12" name="下矢印 11"/>
          <p:cNvSpPr/>
          <p:nvPr/>
        </p:nvSpPr>
        <p:spPr>
          <a:xfrm>
            <a:off x="5608107" y="3199284"/>
            <a:ext cx="1124133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9007" y="4499770"/>
            <a:ext cx="561351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大きな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角度分散により</a:t>
            </a:r>
            <a:endParaRPr kumimoji="1" lang="en-US" altLang="ja-JP" sz="32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波長分割多重方式への応用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39007" y="5734997"/>
            <a:ext cx="56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ブレーズ角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度の回折格子を用いた場合、角度分散量はおよそ</a:t>
            </a:r>
            <a:r>
              <a:rPr kumimoji="1" lang="en-US" altLang="ja-JP" dirty="0" smtClean="0"/>
              <a:t>1/10</a:t>
            </a:r>
            <a:r>
              <a:rPr kumimoji="1" lang="ja-JP" altLang="en-US" dirty="0" smtClean="0"/>
              <a:t>以下程度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FSR</a:t>
            </a:r>
            <a:r>
              <a:rPr kumimoji="1" lang="ja-JP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（自由</a:t>
            </a:r>
            <a:r>
              <a:rPr kumimoji="1" lang="ja-JP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スペクトル領域）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cvimgkk.com/products/02_meter/02_Chapter07/art/z7-15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103" r="6395" b="4657"/>
          <a:stretch/>
        </p:blipFill>
        <p:spPr bwMode="auto">
          <a:xfrm>
            <a:off x="4721231" y="1925504"/>
            <a:ext cx="4460211" cy="34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0671" y="927085"/>
            <a:ext cx="749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光</a:t>
            </a:r>
            <a:r>
              <a:rPr lang="ja-JP" altLang="en-US" dirty="0"/>
              <a:t>が回折格子に入射すると、隣り合う次数のスペクトルが一部</a:t>
            </a:r>
            <a:r>
              <a:rPr lang="ja-JP" altLang="en-US" dirty="0" smtClean="0"/>
              <a:t>重なり合う</a:t>
            </a:r>
            <a:endParaRPr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283889" y="1304377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945" y="1253565"/>
            <a:ext cx="407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重ならない領域を</a:t>
            </a:r>
            <a:r>
              <a:rPr kumimoji="1" lang="en-US" altLang="ja-JP" sz="2400" dirty="0" smtClean="0"/>
              <a:t>FSR</a:t>
            </a:r>
            <a:r>
              <a:rPr kumimoji="1" lang="ja-JP" altLang="en-US" sz="2400" dirty="0" smtClean="0"/>
              <a:t>という</a:t>
            </a:r>
            <a:endParaRPr kumimoji="1"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-36512" y="1818316"/>
            <a:ext cx="4707709" cy="3698916"/>
            <a:chOff x="-36512" y="1602292"/>
            <a:chExt cx="4707709" cy="3698916"/>
          </a:xfrm>
        </p:grpSpPr>
        <p:pic>
          <p:nvPicPr>
            <p:cNvPr id="7170" name="Picture 2" descr="図4 回折格子の自由スペクトル領域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602292"/>
              <a:ext cx="4707709" cy="36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矢印コネクタ 7"/>
            <p:cNvCxnSpPr/>
            <p:nvPr/>
          </p:nvCxnSpPr>
          <p:spPr>
            <a:xfrm rot="540000">
              <a:off x="2148434" y="3208033"/>
              <a:ext cx="302134" cy="1237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1643931" y="3360076"/>
              <a:ext cx="358124" cy="2915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/>
              <p:cNvSpPr/>
              <p:nvPr/>
            </p:nvSpPr>
            <p:spPr>
              <a:xfrm>
                <a:off x="1043608" y="5589240"/>
                <a:ext cx="4509727" cy="1146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FSR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𝑛𝑡𝑐𝑜𝑠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89240"/>
                <a:ext cx="4509727" cy="1146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220072" y="5805264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位相差の式を周波数に変換した式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2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 smtClean="0"/>
              <a:t>大きな角度分散を有する</a:t>
            </a:r>
            <a:r>
              <a:rPr kumimoji="1" lang="en-US" altLang="ja-JP" sz="4000" dirty="0" smtClean="0"/>
              <a:t>VIPA</a:t>
            </a:r>
            <a:r>
              <a:rPr kumimoji="1" lang="ja-JP" altLang="en-US" sz="4000" dirty="0" smtClean="0"/>
              <a:t>を開発し、その基本特性を評価した。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en-US" altLang="ja-JP" sz="4000" dirty="0" smtClean="0"/>
              <a:t>8μm</a:t>
            </a:r>
            <a:r>
              <a:rPr kumimoji="1" lang="ja-JP" altLang="en-US" sz="4000" dirty="0" smtClean="0"/>
              <a:t>の範囲を</a:t>
            </a:r>
            <a:r>
              <a:rPr kumimoji="1" lang="en-US" altLang="ja-JP" sz="4000" dirty="0" smtClean="0"/>
              <a:t>10</a:t>
            </a:r>
            <a:r>
              <a:rPr kumimoji="1" lang="ja-JP" altLang="en-US" sz="4000" dirty="0" smtClean="0"/>
              <a:t>分割し、波長分割多重方式への応用が可能であることを示した。</a:t>
            </a:r>
            <a:endParaRPr kumimoji="1" lang="en-US" altLang="ja-JP" sz="4000" dirty="0" smtClean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0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176464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fingerprinting with the resolved modes of a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femtosecond laser frequency comb</a:t>
            </a:r>
            <a:r>
              <a:rPr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Diddams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Hollberg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Vela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Mbele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Nature,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627(2007)</a:t>
            </a:r>
          </a:p>
          <a:p>
            <a:pPr algn="ctr"/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73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095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kumimoji="1"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を用いた分光法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1556" y="1059817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と回折格子を用いて、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次元にコムを分離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37799" y="1652607"/>
            <a:ext cx="662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個々のコムの情報をリアルタイムでモニタリング・計測が可能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789306" y="2006214"/>
            <a:ext cx="1189221" cy="49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6374222" y="4392583"/>
            <a:ext cx="720080" cy="7200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>
            <a:off x="-78077" y="2992583"/>
            <a:ext cx="4992626" cy="3865418"/>
            <a:chOff x="-36512" y="3148237"/>
            <a:chExt cx="4791580" cy="370976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36512" y="3181092"/>
              <a:ext cx="4683439" cy="3676908"/>
              <a:chOff x="285767" y="1988840"/>
              <a:chExt cx="6714759" cy="45522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59" t="43713"/>
              <a:stretch/>
            </p:blipFill>
            <p:spPr bwMode="auto">
              <a:xfrm>
                <a:off x="285767" y="1988840"/>
                <a:ext cx="6714759" cy="45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6084168" y="2204864"/>
                <a:ext cx="916358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 rot="5400000">
                <a:off x="3691135" y="3971500"/>
                <a:ext cx="60960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1510145" y="2218719"/>
                <a:ext cx="849109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正方形/長方形 39"/>
            <p:cNvSpPr/>
            <p:nvPr/>
          </p:nvSpPr>
          <p:spPr>
            <a:xfrm>
              <a:off x="595500" y="3148237"/>
              <a:ext cx="4159568" cy="272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41299" y="3447501"/>
              <a:ext cx="3874455" cy="2622860"/>
              <a:chOff x="1287342" y="1988840"/>
              <a:chExt cx="4796826" cy="324727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97" t="43713" r="7034" b="16136"/>
              <a:stretch/>
            </p:blipFill>
            <p:spPr bwMode="auto">
              <a:xfrm>
                <a:off x="2349215" y="1988840"/>
                <a:ext cx="3734953" cy="3247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正方形/長方形 37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テキスト ボックス 25"/>
          <p:cNvSpPr txBox="1"/>
          <p:nvPr/>
        </p:nvSpPr>
        <p:spPr>
          <a:xfrm>
            <a:off x="4319327" y="3284984"/>
            <a:ext cx="471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従来の点検出では、検出器の飽和やそれによる</a:t>
            </a:r>
            <a:r>
              <a:rPr kumimoji="1" lang="en-US" altLang="ja-JP" sz="2800" dirty="0" smtClean="0"/>
              <a:t>SN</a:t>
            </a:r>
            <a:r>
              <a:rPr kumimoji="1" lang="ja-JP" altLang="en-US" sz="2800" dirty="0" smtClean="0"/>
              <a:t>比の制限</a:t>
            </a:r>
            <a:endParaRPr kumimoji="1" lang="ja-JP" altLang="en-US" sz="2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8830" y="5141285"/>
            <a:ext cx="46308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測定時間を維持しつつ検出器の飽和を防ぎ高い</a:t>
            </a:r>
            <a:r>
              <a:rPr lang="en-US" altLang="ja-JP" sz="3200" dirty="0" smtClean="0">
                <a:solidFill>
                  <a:srgbClr val="FF0000"/>
                </a:solidFill>
              </a:rPr>
              <a:t>SN</a:t>
            </a:r>
            <a:r>
              <a:rPr lang="ja-JP" altLang="en-US" sz="3200" dirty="0" smtClean="0">
                <a:solidFill>
                  <a:srgbClr val="FF0000"/>
                </a:solidFill>
              </a:rPr>
              <a:t>比の実現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0957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+ Grating</a:t>
            </a:r>
            <a:r>
              <a:rPr kumimoji="1"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によるコムの分離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2040" y="1151217"/>
            <a:ext cx="3728807" cy="5013176"/>
            <a:chOff x="0" y="1700808"/>
            <a:chExt cx="3728807" cy="50131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00808"/>
              <a:ext cx="3549295" cy="501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0" y="4797152"/>
              <a:ext cx="611560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矢印コネクタ 8"/>
          <p:cNvCxnSpPr/>
          <p:nvPr/>
        </p:nvCxnSpPr>
        <p:spPr>
          <a:xfrm>
            <a:off x="630487" y="6452425"/>
            <a:ext cx="3096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30487" y="3558413"/>
            <a:ext cx="0" cy="2894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6878" y="3140057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y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0400" y="6217148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422575" y="1267849"/>
            <a:ext cx="959369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366283" y="1261987"/>
            <a:ext cx="15661" cy="4326342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26530" y="817968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6543" y="822978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6307" y="841275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m+1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1151294" y="492501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VIPA</a:t>
            </a:r>
            <a:r>
              <a:rPr kumimoji="1" lang="ja-JP" altLang="en-US" dirty="0" smtClean="0"/>
              <a:t>による波長分散方向</a:t>
            </a:r>
            <a:endParaRPr kumimoji="1" lang="ja-JP" alt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/>
          <a:stretch/>
        </p:blipFill>
        <p:spPr bwMode="auto">
          <a:xfrm>
            <a:off x="3907847" y="811575"/>
            <a:ext cx="4860032" cy="18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 rot="1021148">
            <a:off x="7644947" y="1005580"/>
            <a:ext cx="1099535" cy="12117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6588224" y="1310640"/>
            <a:ext cx="1685317" cy="1356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424394" y="1767840"/>
            <a:ext cx="1671856" cy="1509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7417028" y="2907205"/>
            <a:ext cx="1309692" cy="1440160"/>
            <a:chOff x="4495363" y="3126407"/>
            <a:chExt cx="1309692" cy="1440160"/>
          </a:xfrm>
        </p:grpSpPr>
        <p:sp>
          <p:nvSpPr>
            <p:cNvPr id="41" name="正方形/長方形 40"/>
            <p:cNvSpPr/>
            <p:nvPr/>
          </p:nvSpPr>
          <p:spPr>
            <a:xfrm>
              <a:off x="4495363" y="3126407"/>
              <a:ext cx="1309692" cy="14401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069406" y="3370889"/>
              <a:ext cx="154957" cy="542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030A0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072731" y="3523289"/>
              <a:ext cx="154957" cy="542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072731" y="3675689"/>
              <a:ext cx="154957" cy="542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072731" y="3828089"/>
              <a:ext cx="154957" cy="542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072731" y="3980489"/>
              <a:ext cx="154957" cy="54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072731" y="4132889"/>
              <a:ext cx="154957" cy="5426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076056" y="4293096"/>
              <a:ext cx="154957" cy="54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下矢印 51"/>
          <p:cNvSpPr/>
          <p:nvPr/>
        </p:nvSpPr>
        <p:spPr>
          <a:xfrm>
            <a:off x="7927314" y="2373670"/>
            <a:ext cx="282470" cy="4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09482" y="3097412"/>
            <a:ext cx="315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様々な次数の光が重畳</a:t>
            </a:r>
            <a:endParaRPr kumimoji="1" lang="ja-JP" altLang="en-US" sz="3600" dirty="0"/>
          </a:p>
        </p:txBody>
      </p:sp>
      <p:sp>
        <p:nvSpPr>
          <p:cNvPr id="55" name="右矢印 54"/>
          <p:cNvSpPr/>
          <p:nvPr/>
        </p:nvSpPr>
        <p:spPr>
          <a:xfrm>
            <a:off x="4139570" y="5191297"/>
            <a:ext cx="1152510" cy="79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49439" y="5049720"/>
            <a:ext cx="345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回折格子で水平方向に分散を与える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1422575" y="1378486"/>
            <a:ext cx="943708" cy="4209843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2381944" y="1773382"/>
            <a:ext cx="98020" cy="381494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74026" y="1699818"/>
            <a:ext cx="892629" cy="3883564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実験光学系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5"/>
          <a:stretch/>
        </p:blipFill>
        <p:spPr bwMode="auto">
          <a:xfrm>
            <a:off x="455162" y="1412777"/>
            <a:ext cx="8221294" cy="22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28521" y="951759"/>
            <a:ext cx="1359703" cy="46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垂直に分散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76445" y="964780"/>
            <a:ext cx="1368152" cy="46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水平に分散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8340436" y="1343057"/>
            <a:ext cx="234128" cy="37490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5652120" y="1268760"/>
            <a:ext cx="191070" cy="51107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36296" y="342900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2400l/mm</a:t>
            </a: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分解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20GHz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325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fceo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安定化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/>
        </p:blipFill>
        <p:spPr bwMode="auto">
          <a:xfrm>
            <a:off x="455162" y="3985332"/>
            <a:ext cx="8221294" cy="28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331640" y="375216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: S 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レーザーの帯域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327511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分解能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1.2GHz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33" y="90057"/>
            <a:ext cx="9113912" cy="1143000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+mn-lt"/>
                <a:cs typeface="Times New Roman" panose="02020603050405020304" pitchFamily="18" charset="0"/>
              </a:rPr>
              <a:t>VIPA</a:t>
            </a:r>
            <a:r>
              <a:rPr lang="ja-JP" altLang="en-US" sz="4800" dirty="0" smtClean="0">
                <a:latin typeface="+mn-lt"/>
                <a:cs typeface="Times New Roman" panose="02020603050405020304" pitchFamily="18" charset="0"/>
              </a:rPr>
              <a:t>システムによる分光イメージ</a:t>
            </a:r>
            <a:endParaRPr kumimoji="1" lang="ja-JP" altLang="en-US" sz="4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9"/>
          <a:stretch/>
        </p:blipFill>
        <p:spPr bwMode="auto">
          <a:xfrm>
            <a:off x="107504" y="2369127"/>
            <a:ext cx="7498127" cy="43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44586" y="3184344"/>
            <a:ext cx="159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サンプル</a:t>
            </a:r>
            <a:r>
              <a:rPr lang="ja-JP" altLang="en-US" dirty="0" smtClean="0"/>
              <a:t>なしの背景光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360403" y="3415145"/>
            <a:ext cx="76709" cy="768928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84913" y="3543399"/>
            <a:ext cx="95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cs typeface="Times New Roman" panose="02020603050405020304" pitchFamily="18" charset="0"/>
              </a:rPr>
              <a:t>FSR</a:t>
            </a:r>
            <a:endParaRPr kumimoji="1" lang="ja-JP" altLang="en-US" sz="3200" dirty="0">
              <a:cs typeface="Times New Roman" panose="02020603050405020304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277838" y="3010807"/>
            <a:ext cx="414899" cy="787487"/>
            <a:chOff x="1200421" y="1807952"/>
            <a:chExt cx="357759" cy="679034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1200421" y="1807952"/>
              <a:ext cx="85788" cy="64056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331640" y="1824466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286209" y="1807952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468383" y="1845343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422952" y="1828829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7544586" y="5164838"/>
            <a:ext cx="15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ヨウ素の吸収スペクトル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291" y="1271832"/>
            <a:ext cx="261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サンプル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 smtClean="0"/>
              <a:t>ヨウ素</a:t>
            </a:r>
            <a:endParaRPr kumimoji="1" lang="en-US" altLang="ja-JP" sz="2000" dirty="0" smtClean="0"/>
          </a:p>
          <a:p>
            <a:r>
              <a:rPr lang="ja-JP" altLang="en-US" sz="2000" dirty="0"/>
              <a:t>測定</a:t>
            </a:r>
            <a:r>
              <a:rPr lang="ja-JP" altLang="en-US" sz="2000" dirty="0" smtClean="0"/>
              <a:t>時間 </a:t>
            </a:r>
            <a:r>
              <a:rPr lang="en-US" altLang="ja-JP" sz="2000" dirty="0" smtClean="0"/>
              <a:t>: 5ms</a:t>
            </a:r>
          </a:p>
          <a:p>
            <a:r>
              <a:rPr kumimoji="1" lang="ja-JP" altLang="en-US" sz="2000" dirty="0" smtClean="0"/>
              <a:t>帯域 </a:t>
            </a:r>
            <a:r>
              <a:rPr kumimoji="1" lang="en-US" altLang="ja-JP" sz="2000" dirty="0" smtClean="0"/>
              <a:t>: 6.5THz</a:t>
            </a:r>
            <a:endParaRPr kumimoji="1" lang="ja-JP" altLang="en-US" sz="2000" dirty="0"/>
          </a:p>
        </p:txBody>
      </p:sp>
      <p:sp>
        <p:nvSpPr>
          <p:cNvPr id="31" name="円/楕円 30"/>
          <p:cNvSpPr/>
          <p:nvPr/>
        </p:nvSpPr>
        <p:spPr>
          <a:xfrm rot="483716">
            <a:off x="4366472" y="5180438"/>
            <a:ext cx="501053" cy="1211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407983" y="5366080"/>
            <a:ext cx="414899" cy="787487"/>
            <a:chOff x="1200421" y="1807952"/>
            <a:chExt cx="357759" cy="679034"/>
          </a:xfrm>
        </p:grpSpPr>
        <p:cxnSp>
          <p:nvCxnSpPr>
            <p:cNvPr id="37" name="直線矢印コネクタ 36"/>
            <p:cNvCxnSpPr/>
            <p:nvPr/>
          </p:nvCxnSpPr>
          <p:spPr>
            <a:xfrm flipV="1">
              <a:off x="1200421" y="1807952"/>
              <a:ext cx="85788" cy="64056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V="1">
              <a:off x="1331640" y="1824466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286209" y="1807952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1468383" y="1845343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422952" y="1828829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491880" y="1641163"/>
            <a:ext cx="5217979" cy="41968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3808" y="1271832"/>
            <a:ext cx="13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振幅強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28384" y="1271831"/>
            <a:ext cx="13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振幅弱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02818" y="4650229"/>
            <a:ext cx="27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FSR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測定のための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He-Ne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レーザー光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6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ヨウ素蒸気の吸収スペクトル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879581"/>
            <a:ext cx="6620088" cy="49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57332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ある</a:t>
            </a:r>
            <a:r>
              <a:rPr lang="ja-JP" altLang="en-US" sz="3200" dirty="0" smtClean="0"/>
              <a:t>程度</a:t>
            </a:r>
            <a:r>
              <a:rPr lang="ja-JP" altLang="en-US" sz="3200" dirty="0"/>
              <a:t>一致</a:t>
            </a:r>
            <a:r>
              <a:rPr lang="ja-JP" altLang="en-US" sz="3200" dirty="0" smtClean="0"/>
              <a:t>はしているが、</a:t>
            </a:r>
            <a:r>
              <a:rPr lang="en-US" altLang="ja-JP" sz="3200" dirty="0" smtClean="0"/>
              <a:t>CCD</a:t>
            </a:r>
            <a:r>
              <a:rPr lang="ja-JP" altLang="en-US" sz="3200" dirty="0"/>
              <a:t>カメラ</a:t>
            </a:r>
            <a:r>
              <a:rPr lang="ja-JP" altLang="en-US" sz="3200" dirty="0" smtClean="0"/>
              <a:t>の分解能がリミットしている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8264" y="1631694"/>
            <a:ext cx="2016224" cy="92333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レーザーによるヨウ素蒸気の透過スペクトル</a:t>
            </a:r>
            <a:endParaRPr kumimoji="1" lang="ja-JP" altLang="en-US" dirty="0"/>
          </a:p>
        </p:txBody>
      </p:sp>
      <p:sp>
        <p:nvSpPr>
          <p:cNvPr id="10" name="左矢印 9"/>
          <p:cNvSpPr/>
          <p:nvPr/>
        </p:nvSpPr>
        <p:spPr>
          <a:xfrm>
            <a:off x="6948264" y="4361509"/>
            <a:ext cx="1440160" cy="5550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曲折矢印 8"/>
          <p:cNvSpPr/>
          <p:nvPr/>
        </p:nvSpPr>
        <p:spPr>
          <a:xfrm rot="10800000">
            <a:off x="6948264" y="2708918"/>
            <a:ext cx="1142791" cy="1065167"/>
          </a:xfrm>
          <a:prstGeom prst="ben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5240" y="5066396"/>
            <a:ext cx="241176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今回得た吸収スペクトル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5148064" y="2996952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57955" y="2980607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607737" y="3010806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940152" y="1299203"/>
            <a:ext cx="216024" cy="1214256"/>
          </a:xfrm>
          <a:prstGeom prst="ellipse">
            <a:avLst/>
          </a:prstGeom>
          <a:noFill/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￥</a:t>
            </a:r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67605" y="1132947"/>
            <a:ext cx="238975" cy="1343262"/>
          </a:xfrm>
          <a:prstGeom prst="ellipse">
            <a:avLst/>
          </a:prstGeom>
          <a:noFill/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5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イントロダクション</a:t>
            </a:r>
            <a:endParaRPr kumimoji="1" lang="ja-JP" altLang="en-US" sz="4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6722" y="90872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従来の分光法は</a:t>
            </a: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179512" y="1442393"/>
            <a:ext cx="4877153" cy="1986607"/>
            <a:chOff x="343504" y="1370385"/>
            <a:chExt cx="4877153" cy="1986607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729511" y="1446544"/>
              <a:ext cx="1017869" cy="3779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LASER1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9511" y="2979058"/>
              <a:ext cx="1017869" cy="3779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smtClean="0">
                  <a:latin typeface="Times New Roman" pitchFamily="18" charset="0"/>
                  <a:cs typeface="Times New Roman" pitchFamily="18" charset="0"/>
                </a:rPr>
                <a:t>LASER2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1752008" y="3150282"/>
              <a:ext cx="160787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3152293" y="1434924"/>
              <a:ext cx="422639" cy="3738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弦 43"/>
            <p:cNvSpPr/>
            <p:nvPr/>
          </p:nvSpPr>
          <p:spPr>
            <a:xfrm rot="12093277">
              <a:off x="4287399" y="1370385"/>
              <a:ext cx="500068" cy="525913"/>
            </a:xfrm>
            <a:prstGeom prst="cho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894390" y="1933384"/>
              <a:ext cx="1326267" cy="37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/>
                <a:t>検出器</a:t>
              </a:r>
              <a:endParaRPr kumimoji="1" lang="ja-JP" altLang="en-US" sz="1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43504" y="2237192"/>
              <a:ext cx="1794838" cy="3435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マイクロ波原子時計</a:t>
              </a:r>
              <a:endParaRPr kumimoji="1" lang="ja-JP" altLang="en-US" sz="1400" dirty="0"/>
            </a:p>
          </p:txBody>
        </p:sp>
        <p:cxnSp>
          <p:nvCxnSpPr>
            <p:cNvPr id="36" name="直線コネクタ 35"/>
            <p:cNvCxnSpPr>
              <a:stCxn id="38" idx="2"/>
              <a:endCxn id="35" idx="0"/>
            </p:cNvCxnSpPr>
            <p:nvPr/>
          </p:nvCxnSpPr>
          <p:spPr>
            <a:xfrm>
              <a:off x="1238446" y="1824478"/>
              <a:ext cx="2477" cy="4127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stCxn id="35" idx="2"/>
              <a:endCxn id="39" idx="0"/>
            </p:cNvCxnSpPr>
            <p:nvPr/>
          </p:nvCxnSpPr>
          <p:spPr>
            <a:xfrm flipH="1">
              <a:off x="1238446" y="2580769"/>
              <a:ext cx="2477" cy="3982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>
              <a:stCxn id="38" idx="3"/>
              <a:endCxn id="44" idx="2"/>
            </p:cNvCxnSpPr>
            <p:nvPr/>
          </p:nvCxnSpPr>
          <p:spPr>
            <a:xfrm flipV="1">
              <a:off x="1747381" y="1629206"/>
              <a:ext cx="2701211" cy="6305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3354508" y="1635511"/>
              <a:ext cx="9104" cy="15101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2051720" y="1446544"/>
              <a:ext cx="93708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sample</a:t>
              </a:r>
              <a:endParaRPr kumimoji="1" lang="ja-JP" altLang="en-US" dirty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463837" y="3630584"/>
            <a:ext cx="439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干渉波形をフーリエ変換してスペクトルを得る</a:t>
            </a:r>
            <a:endParaRPr kumimoji="1" lang="ja-JP" altLang="en-US" sz="3200" dirty="0"/>
          </a:p>
        </p:txBody>
      </p:sp>
      <p:sp>
        <p:nvSpPr>
          <p:cNvPr id="62" name="下矢印 61"/>
          <p:cNvSpPr/>
          <p:nvPr/>
        </p:nvSpPr>
        <p:spPr>
          <a:xfrm>
            <a:off x="2414577" y="4751020"/>
            <a:ext cx="648072" cy="749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63837" y="5776505"/>
            <a:ext cx="4540285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個々のコムの振幅等の情報を同時に測定できない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5292080" y="908720"/>
            <a:ext cx="3384376" cy="3171854"/>
            <a:chOff x="5220072" y="1034007"/>
            <a:chExt cx="3384376" cy="3171854"/>
          </a:xfrm>
        </p:grpSpPr>
        <p:pic>
          <p:nvPicPr>
            <p:cNvPr id="69" name="Picture 4" descr="インターフェログラムをシングルビームに変換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" b="54281"/>
            <a:stretch/>
          </p:blipFill>
          <p:spPr bwMode="auto">
            <a:xfrm>
              <a:off x="5220072" y="1034007"/>
              <a:ext cx="3221492" cy="246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下矢印 69"/>
            <p:cNvSpPr/>
            <p:nvPr/>
          </p:nvSpPr>
          <p:spPr>
            <a:xfrm>
              <a:off x="6535338" y="3630584"/>
              <a:ext cx="441032" cy="57527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948264" y="373355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フーリエ変換</a:t>
              </a:r>
              <a:endParaRPr kumimoji="1" lang="ja-JP" altLang="en-US" sz="2000" dirty="0"/>
            </a:p>
          </p:txBody>
        </p:sp>
      </p:grpSp>
      <p:pic>
        <p:nvPicPr>
          <p:cNvPr id="72" name="Picture 4" descr="インターフェログラムをシングルビームに変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6" b="212"/>
          <a:stretch/>
        </p:blipFill>
        <p:spPr bwMode="auto">
          <a:xfrm>
            <a:off x="5303402" y="4195486"/>
            <a:ext cx="3221492" cy="25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472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周波数走査</a:t>
            </a:r>
            <a:endParaRPr kumimoji="1" lang="ja-JP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72" y="2082906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020913" y="2462453"/>
            <a:ext cx="0" cy="36004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28523" y="1128799"/>
            <a:ext cx="7931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繰り返し周波数を走査することにより、より高い分解能での測定が可能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/>
              <a:t>VIPA</a:t>
            </a:r>
            <a:r>
              <a:rPr kumimoji="1" lang="ja-JP" altLang="en-US" sz="4000" dirty="0" smtClean="0"/>
              <a:t>と回折格子による分光器を用いて、ヨウ素蒸気の分光を行った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ja-JP" altLang="en-US" sz="4000" dirty="0" smtClean="0"/>
              <a:t>繰り返し周波数を走査することにより、より高い分解能での分光測定が可能である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899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248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Mid-infrared virtually imaged phased array spectrometer for rapid and broadband trace gas detection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Nugent-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Glandorf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Optics letters,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No.15, 3285(2012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213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イントロダクション</a:t>
            </a:r>
            <a:endParaRPr kumimoji="1" lang="ja-JP" altLang="en-US" sz="4800" dirty="0"/>
          </a:p>
        </p:txBody>
      </p:sp>
      <p:sp>
        <p:nvSpPr>
          <p:cNvPr id="3" name="下矢印 2"/>
          <p:cNvSpPr/>
          <p:nvPr/>
        </p:nvSpPr>
        <p:spPr>
          <a:xfrm>
            <a:off x="6385002" y="2290274"/>
            <a:ext cx="720080" cy="7200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-67297" y="890274"/>
            <a:ext cx="4992626" cy="3865418"/>
            <a:chOff x="-36512" y="3148237"/>
            <a:chExt cx="4791580" cy="370976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6512" y="3181092"/>
              <a:ext cx="4683439" cy="3676908"/>
              <a:chOff x="285767" y="1988840"/>
              <a:chExt cx="6714759" cy="455225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59" t="43713"/>
              <a:stretch/>
            </p:blipFill>
            <p:spPr bwMode="auto">
              <a:xfrm>
                <a:off x="285767" y="1988840"/>
                <a:ext cx="6714759" cy="45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6084168" y="2204864"/>
                <a:ext cx="916358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 rot="5400000">
                <a:off x="3691135" y="3971500"/>
                <a:ext cx="60960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1510145" y="2218719"/>
                <a:ext cx="849109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正方形/長方形 5"/>
            <p:cNvSpPr/>
            <p:nvPr/>
          </p:nvSpPr>
          <p:spPr>
            <a:xfrm>
              <a:off x="595500" y="3148237"/>
              <a:ext cx="4159568" cy="272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41299" y="3447501"/>
              <a:ext cx="3874455" cy="2622860"/>
              <a:chOff x="1287342" y="1988840"/>
              <a:chExt cx="4796826" cy="324727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97" t="43713" r="7034" b="16136"/>
              <a:stretch/>
            </p:blipFill>
            <p:spPr bwMode="auto">
              <a:xfrm>
                <a:off x="2349215" y="1988840"/>
                <a:ext cx="3734953" cy="3247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テキスト ボックス 16"/>
          <p:cNvSpPr txBox="1"/>
          <p:nvPr/>
        </p:nvSpPr>
        <p:spPr>
          <a:xfrm>
            <a:off x="4330107" y="1182675"/>
            <a:ext cx="471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従来の点検出では、検出器の飽和やそれによる</a:t>
            </a:r>
            <a:r>
              <a:rPr kumimoji="1" lang="en-US" altLang="ja-JP" sz="2800" dirty="0" smtClean="0"/>
              <a:t>SN</a:t>
            </a:r>
            <a:r>
              <a:rPr kumimoji="1" lang="ja-JP" altLang="en-US" sz="2800" dirty="0" smtClean="0"/>
              <a:t>比の制限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9610" y="3038976"/>
            <a:ext cx="46308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測定時間を維持しつつ検出器の飽和を防ぎ高い</a:t>
            </a:r>
            <a:r>
              <a:rPr lang="en-US" altLang="ja-JP" sz="3200" dirty="0" smtClean="0">
                <a:solidFill>
                  <a:srgbClr val="FF0000"/>
                </a:solidFill>
              </a:rPr>
              <a:t>SN</a:t>
            </a:r>
            <a:r>
              <a:rPr lang="ja-JP" altLang="en-US" sz="3200" dirty="0" smtClean="0">
                <a:solidFill>
                  <a:srgbClr val="FF0000"/>
                </a:solidFill>
              </a:rPr>
              <a:t>比の実現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1233" y="50851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本論文では、</a:t>
            </a:r>
            <a:endParaRPr kumimoji="1"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+ 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回折格子による分光器の検出限界を評価し、ダイナミック分光法を行っている</a:t>
            </a:r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実験光学系</a:t>
            </a:r>
            <a:endParaRPr kumimoji="1" lang="ja-JP" altLang="en-US" sz="4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6612" y="908720"/>
            <a:ext cx="8979884" cy="5069043"/>
            <a:chOff x="200628" y="116632"/>
            <a:chExt cx="8979884" cy="406093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00628" y="747134"/>
              <a:ext cx="8946711" cy="3430429"/>
              <a:chOff x="200628" y="1052736"/>
              <a:chExt cx="8946711" cy="3430429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3201" r="34414" b="50000"/>
              <a:stretch/>
            </p:blipFill>
            <p:spPr bwMode="auto">
              <a:xfrm>
                <a:off x="200628" y="1052736"/>
                <a:ext cx="8946711" cy="343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115616" y="1052736"/>
                <a:ext cx="6480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6526167" y="116632"/>
              <a:ext cx="1359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垂直に分散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812360" y="42017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水平に分散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>
              <a:off x="8134066" y="772567"/>
              <a:ext cx="368489" cy="28660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7014949" y="485964"/>
              <a:ext cx="191070" cy="40943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8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の特性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393" y="90872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レーザーを用いて、</a:t>
            </a:r>
            <a:r>
              <a:rPr kumimoji="1" lang="en-US" altLang="ja-JP" sz="3200" dirty="0" smtClean="0"/>
              <a:t>VIPA 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FSR</a:t>
            </a:r>
            <a:r>
              <a:rPr kumimoji="1" lang="ja-JP" altLang="en-US" sz="3200" dirty="0" smtClean="0"/>
              <a:t>・分解能の評価</a:t>
            </a:r>
            <a:endParaRPr kumimoji="1" lang="ja-JP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3" r="74362" b="6467"/>
          <a:stretch/>
        </p:blipFill>
        <p:spPr bwMode="auto">
          <a:xfrm>
            <a:off x="2983108" y="1412241"/>
            <a:ext cx="2729466" cy="231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3" t="-1541" b="48770"/>
          <a:stretch/>
        </p:blipFill>
        <p:spPr bwMode="auto">
          <a:xfrm>
            <a:off x="251520" y="1481275"/>
            <a:ext cx="3159879" cy="2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452964" y="1521205"/>
            <a:ext cx="0" cy="5267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40716" y="1500693"/>
            <a:ext cx="0" cy="5267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53339" r="40733" b="4074"/>
          <a:stretch/>
        </p:blipFill>
        <p:spPr bwMode="auto">
          <a:xfrm>
            <a:off x="5763492" y="1555845"/>
            <a:ext cx="3378016" cy="23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-23501" y="3982498"/>
            <a:ext cx="352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レーザーの周波数を変化させて重ねている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6030580"/>
            <a:ext cx="31664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 = 53.5GHz</a:t>
            </a:r>
            <a:endParaRPr kumimoji="1" lang="ja-JP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7939" y="4572744"/>
            <a:ext cx="285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黒いドット＝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レーザーの同一周波数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1331640" y="5291083"/>
            <a:ext cx="720080" cy="658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74341" y="3879147"/>
            <a:ext cx="224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レーザーの線幅を実験系で測定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3893" y="4405770"/>
            <a:ext cx="226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1 MHz</a:t>
            </a:r>
            <a:r>
              <a:rPr lang="ja-JP" altLang="en-US" sz="2000" dirty="0" smtClean="0"/>
              <a:t>の線幅を </a:t>
            </a:r>
            <a:r>
              <a:rPr lang="en-US" altLang="ja-JP" sz="2000" dirty="0"/>
              <a:t>600MHz 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測定</a:t>
            </a:r>
            <a:endParaRPr lang="ja-JP" altLang="en-US" sz="2000" dirty="0"/>
          </a:p>
        </p:txBody>
      </p:sp>
      <p:sp>
        <p:nvSpPr>
          <p:cNvPr id="24" name="下矢印 23"/>
          <p:cNvSpPr/>
          <p:nvPr/>
        </p:nvSpPr>
        <p:spPr>
          <a:xfrm>
            <a:off x="4280477" y="5112202"/>
            <a:ext cx="651563" cy="58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03002" y="5877272"/>
            <a:ext cx="207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07108" y="5736158"/>
            <a:ext cx="198847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分解能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600MHz</a:t>
            </a:r>
            <a:endParaRPr kumimoji="1" lang="ja-JP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65984" y="3842066"/>
            <a:ext cx="33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VIPA</a:t>
            </a:r>
            <a:r>
              <a:rPr kumimoji="1" lang="ja-JP" altLang="en-US" sz="1600" dirty="0" err="1" smtClean="0"/>
              <a:t>への</a:t>
            </a:r>
            <a:r>
              <a:rPr kumimoji="1" lang="ja-JP" altLang="en-US" sz="1600" dirty="0" smtClean="0"/>
              <a:t>入射角度 ・ </a:t>
            </a:r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レーザーの周波数を変化させて</a:t>
            </a:r>
            <a:r>
              <a:rPr lang="ja-JP" altLang="en-US" sz="1600" dirty="0" smtClean="0"/>
              <a:t>線幅を測定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65984" y="4536416"/>
            <a:ext cx="33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入射角度により、分解能が大きく変化</a:t>
            </a:r>
            <a:endParaRPr kumimoji="1" lang="ja-JP" altLang="en-US" dirty="0"/>
          </a:p>
        </p:txBody>
      </p:sp>
      <p:sp>
        <p:nvSpPr>
          <p:cNvPr id="30" name="下矢印 29"/>
          <p:cNvSpPr/>
          <p:nvPr/>
        </p:nvSpPr>
        <p:spPr>
          <a:xfrm>
            <a:off x="7126718" y="5182747"/>
            <a:ext cx="651563" cy="58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90318" y="5876197"/>
            <a:ext cx="31293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分解能は入射角度に大きく依存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81615"/>
            <a:ext cx="6183534" cy="49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737" y="428"/>
            <a:ext cx="8229600" cy="908291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ノイズ特性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75374" y="1798339"/>
            <a:ext cx="294688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レーザーシステムのノイズ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11559" y="2752447"/>
            <a:ext cx="7037256" cy="1168385"/>
            <a:chOff x="611560" y="2966579"/>
            <a:chExt cx="6298317" cy="894469"/>
          </a:xfrm>
        </p:grpSpPr>
        <p:sp>
          <p:nvSpPr>
            <p:cNvPr id="4" name="円/楕円 3"/>
            <p:cNvSpPr/>
            <p:nvPr/>
          </p:nvSpPr>
          <p:spPr>
            <a:xfrm>
              <a:off x="611560" y="3588322"/>
              <a:ext cx="4929431" cy="272726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>
              <a:stCxn id="3" idx="2"/>
              <a:endCxn id="4" idx="7"/>
            </p:cNvCxnSpPr>
            <p:nvPr/>
          </p:nvCxnSpPr>
          <p:spPr>
            <a:xfrm flipH="1">
              <a:off x="4819093" y="2966579"/>
              <a:ext cx="2090784" cy="661683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6156176" y="3400878"/>
            <a:ext cx="2987824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レーザー光と同等のパワー</a:t>
            </a:r>
            <a:r>
              <a:rPr lang="ja-JP" altLang="en-US" sz="2800" dirty="0" smtClean="0"/>
              <a:t>を持つ熱光源のノイズ特性</a:t>
            </a:r>
            <a:endParaRPr kumimoji="1" lang="ja-JP" altLang="en-US" sz="28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480187" y="4093376"/>
            <a:ext cx="2675989" cy="685486"/>
            <a:chOff x="3480187" y="4366336"/>
            <a:chExt cx="2675989" cy="685486"/>
          </a:xfrm>
        </p:grpSpPr>
        <p:sp>
          <p:nvSpPr>
            <p:cNvPr id="10" name="円/楕円 9"/>
            <p:cNvSpPr/>
            <p:nvPr/>
          </p:nvSpPr>
          <p:spPr>
            <a:xfrm rot="1184279">
              <a:off x="3480187" y="4475758"/>
              <a:ext cx="2528209" cy="576064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>
              <a:endCxn id="11" idx="1"/>
            </p:cNvCxnSpPr>
            <p:nvPr/>
          </p:nvCxnSpPr>
          <p:spPr>
            <a:xfrm flipV="1">
              <a:off x="5227093" y="4366336"/>
              <a:ext cx="929083" cy="27172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6067580" y="1316841"/>
            <a:ext cx="319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※</a:t>
            </a:r>
            <a:r>
              <a:rPr kumimoji="1" lang="ja-JP" altLang="en-US" sz="2000" dirty="0" smtClean="0"/>
              <a:t>どちらも</a:t>
            </a:r>
            <a:r>
              <a:rPr kumimoji="1" lang="en-US" altLang="ja-JP" sz="2000" dirty="0" err="1" smtClean="0"/>
              <a:t>InSb</a:t>
            </a:r>
            <a:r>
              <a:rPr kumimoji="1" lang="ja-JP" altLang="en-US" sz="2000" dirty="0" smtClean="0"/>
              <a:t>アレイで検出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56960" y="5818912"/>
            <a:ext cx="438093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よって、レーザー自体の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1/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f 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ノイズがリミットしている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7129604" y="4941168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232" y="6138299"/>
                <a:ext cx="4399752" cy="52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𝜀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a:rPr kumimoji="1" lang="en-US" altLang="ja-JP" b="0" i="1" smtClean="0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dirty="0" smtClean="0"/>
                  <a:t>　隣り合うフレーム間の自然対数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" y="6138299"/>
                <a:ext cx="4399752" cy="520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5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79208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メタンの分光実験</a:t>
            </a:r>
            <a:endParaRPr kumimoji="1" lang="ja-JP" alt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056909" cy="601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118373"/>
            <a:ext cx="183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積算時間：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7μs</a:t>
            </a:r>
          </a:p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分解能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600MHz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7366" y="1178749"/>
            <a:ext cx="3997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サンプルの吸光度を示す</a:t>
            </a:r>
            <a:r>
              <a:rPr kumimoji="1" lang="en-US" altLang="ja-JP" sz="2800" dirty="0" smtClean="0"/>
              <a:t>VIPA </a:t>
            </a:r>
            <a:r>
              <a:rPr kumimoji="1" lang="ja-JP" altLang="en-US" sz="2800" dirty="0" smtClean="0"/>
              <a:t>のイメージ</a:t>
            </a:r>
            <a:endParaRPr kumimoji="1" lang="ja-JP" altLang="en-US" sz="2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900545" y="1228391"/>
            <a:ext cx="4073238" cy="760449"/>
            <a:chOff x="789709" y="1555537"/>
            <a:chExt cx="3602182" cy="721335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803564" y="2276872"/>
              <a:ext cx="3588327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89709" y="1555538"/>
              <a:ext cx="3602182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1619672" y="1555537"/>
              <a:ext cx="0" cy="716607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619672" y="1681981"/>
              <a:ext cx="741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FSR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下矢印 16"/>
          <p:cNvSpPr/>
          <p:nvPr/>
        </p:nvSpPr>
        <p:spPr>
          <a:xfrm>
            <a:off x="6716215" y="2132856"/>
            <a:ext cx="719662" cy="1023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7644" y="3255367"/>
            <a:ext cx="25968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スペクトルに変換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56909" y="4509120"/>
            <a:ext cx="406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HITRAN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のデータベースとの残差＝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0.0017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073687" y="4221088"/>
            <a:ext cx="1224136" cy="722763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1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 bwMode="auto">
          <a:xfrm>
            <a:off x="0" y="1495012"/>
            <a:ext cx="5220072" cy="50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68949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ダイナミック分光法の実証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860032" y="1240269"/>
            <a:ext cx="4190496" cy="2023268"/>
            <a:chOff x="1056445" y="3356992"/>
            <a:chExt cx="3515555" cy="16973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" t="68215"/>
            <a:stretch/>
          </p:blipFill>
          <p:spPr bwMode="auto">
            <a:xfrm>
              <a:off x="1056445" y="3463536"/>
              <a:ext cx="3515555" cy="1590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2627784" y="3356992"/>
              <a:ext cx="72008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51520" y="83671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測定時間：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2.67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/frame</a:t>
            </a:r>
          </a:p>
          <a:p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帯域：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50cm</a:t>
            </a:r>
            <a:r>
              <a:rPr kumimoji="1" lang="en-US" altLang="ja-JP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ja-JP" alt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0032" y="4145012"/>
            <a:ext cx="4190496" cy="2308324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赤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2.67ms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イメージの差分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＝～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・メインピークは検出できている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・サイドピークはつぶれている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青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：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5.34ms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イメージの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差分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・サイドピークも明確に検出できている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546303" y="4707559"/>
            <a:ext cx="0" cy="12961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矢印 10"/>
          <p:cNvSpPr/>
          <p:nvPr/>
        </p:nvSpPr>
        <p:spPr>
          <a:xfrm>
            <a:off x="6631648" y="3334036"/>
            <a:ext cx="647264" cy="74303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CW</a:t>
            </a:r>
            <a:r>
              <a:rPr kumimoji="1" lang="ja-JP" altLang="en-US" sz="3600" dirty="0" smtClean="0"/>
              <a:t>レーザーを用いて、</a:t>
            </a:r>
            <a:r>
              <a:rPr kumimoji="1" lang="en-US" altLang="ja-JP" sz="3600" dirty="0" smtClean="0"/>
              <a:t>VIPA</a:t>
            </a:r>
            <a:r>
              <a:rPr kumimoji="1" lang="ja-JP" altLang="en-US" sz="3600" dirty="0" smtClean="0"/>
              <a:t>分光器の基本特性を調べ、検出限界について評価した。</a:t>
            </a:r>
            <a:endParaRPr kumimoji="1" lang="en-US" altLang="ja-JP" sz="3600" dirty="0" smtClean="0"/>
          </a:p>
          <a:p>
            <a:endParaRPr lang="en-US" altLang="ja-JP" sz="2400" dirty="0"/>
          </a:p>
          <a:p>
            <a:r>
              <a:rPr kumimoji="1" lang="ja-JP" altLang="en-US" sz="3600" dirty="0" smtClean="0"/>
              <a:t>メタンの分光実験を行い、本装置の正確性が実証された。</a:t>
            </a:r>
            <a:endParaRPr kumimoji="1" lang="en-US" altLang="ja-JP" sz="3600" dirty="0" smtClean="0"/>
          </a:p>
          <a:p>
            <a:endParaRPr lang="en-US" altLang="ja-JP" sz="2400" dirty="0"/>
          </a:p>
          <a:p>
            <a:r>
              <a:rPr kumimoji="1" lang="ja-JP" altLang="en-US" sz="3600" dirty="0" smtClean="0"/>
              <a:t>フレームごとのイメージの評価により、ダイナミック分光法を実証した。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6061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095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kumimoji="1"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を用いた分光法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1556" y="1059817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と回折格子を用いて、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次元にコムを分離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37799" y="1652607"/>
            <a:ext cx="662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個々のコムの情報をリアルタイムでモニタリング・計測が可能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789306" y="2006214"/>
            <a:ext cx="1189221" cy="49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6374222" y="4392583"/>
            <a:ext cx="720080" cy="7200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>
            <a:off x="-78077" y="2992583"/>
            <a:ext cx="4992626" cy="3865418"/>
            <a:chOff x="-36512" y="3148237"/>
            <a:chExt cx="4791580" cy="370976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36512" y="3181092"/>
              <a:ext cx="4683439" cy="3676908"/>
              <a:chOff x="285767" y="1988840"/>
              <a:chExt cx="6714759" cy="45522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59" t="43713"/>
              <a:stretch/>
            </p:blipFill>
            <p:spPr bwMode="auto">
              <a:xfrm>
                <a:off x="285767" y="1988840"/>
                <a:ext cx="6714759" cy="45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6084168" y="2204864"/>
                <a:ext cx="916358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 rot="5400000">
                <a:off x="3691135" y="3971500"/>
                <a:ext cx="60960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1510145" y="2218719"/>
                <a:ext cx="849109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正方形/長方形 39"/>
            <p:cNvSpPr/>
            <p:nvPr/>
          </p:nvSpPr>
          <p:spPr>
            <a:xfrm>
              <a:off x="595500" y="3148237"/>
              <a:ext cx="4159568" cy="272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41299" y="3447501"/>
              <a:ext cx="3874455" cy="2622860"/>
              <a:chOff x="1287342" y="1988840"/>
              <a:chExt cx="4796826" cy="324727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97" t="43713" r="7034" b="16136"/>
              <a:stretch/>
            </p:blipFill>
            <p:spPr bwMode="auto">
              <a:xfrm>
                <a:off x="2349215" y="1988840"/>
                <a:ext cx="3734953" cy="3247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正方形/長方形 37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テキスト ボックス 25"/>
          <p:cNvSpPr txBox="1"/>
          <p:nvPr/>
        </p:nvSpPr>
        <p:spPr>
          <a:xfrm>
            <a:off x="4319327" y="3284984"/>
            <a:ext cx="471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従来の点検出では、検出器の飽和やそれによる</a:t>
            </a:r>
            <a:r>
              <a:rPr kumimoji="1" lang="en-US" altLang="ja-JP" sz="2800" dirty="0" smtClean="0"/>
              <a:t>SN</a:t>
            </a:r>
            <a:r>
              <a:rPr kumimoji="1" lang="ja-JP" altLang="en-US" sz="2800" dirty="0" smtClean="0"/>
              <a:t>比の制限</a:t>
            </a:r>
            <a:endParaRPr kumimoji="1" lang="ja-JP" altLang="en-US" sz="28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8830" y="5141285"/>
            <a:ext cx="46308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測定時間を維持しつつ検出器の飽和を防ぎ高い</a:t>
            </a:r>
            <a:r>
              <a:rPr lang="en-US" altLang="ja-JP" sz="3200" dirty="0" smtClean="0">
                <a:solidFill>
                  <a:srgbClr val="FF0000"/>
                </a:solidFill>
              </a:rPr>
              <a:t>SN</a:t>
            </a:r>
            <a:r>
              <a:rPr lang="ja-JP" altLang="en-US" sz="3200" dirty="0" smtClean="0">
                <a:solidFill>
                  <a:srgbClr val="FF0000"/>
                </a:solidFill>
              </a:rPr>
              <a:t>比の実現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の原理</a:t>
            </a:r>
            <a:endParaRPr kumimoji="1" lang="en-US" altLang="ja-JP" sz="4800" dirty="0" smtClean="0"/>
          </a:p>
          <a:p>
            <a:endParaRPr lang="en-US" altLang="ja-JP" sz="4800" dirty="0"/>
          </a:p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を用いた分散補償技術</a:t>
            </a:r>
            <a:endParaRPr kumimoji="1" lang="en-US" altLang="ja-JP" sz="4800" dirty="0" smtClean="0"/>
          </a:p>
          <a:p>
            <a:endParaRPr lang="en-US" altLang="ja-JP" sz="4800" dirty="0"/>
          </a:p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を用いた分光計測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366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イントロダクション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virtually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imaged phased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 ) 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について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6589" y="1536143"/>
            <a:ext cx="880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WDM</a:t>
            </a:r>
            <a:r>
              <a:rPr lang="ja-JP" altLang="en-US" sz="2400" dirty="0"/>
              <a:t>伝送</a:t>
            </a:r>
            <a:r>
              <a:rPr lang="ja-JP" altLang="en-US" sz="2400" dirty="0" smtClean="0"/>
              <a:t>システムに基づいた</a:t>
            </a:r>
            <a:r>
              <a:rPr kumimoji="1" lang="ja-JP" altLang="en-US" sz="2400" dirty="0" smtClean="0"/>
              <a:t>光ネットワークに対する需要が増大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80229" y="225886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分散補償技術が必要不可欠</a:t>
            </a:r>
            <a:endParaRPr kumimoji="1" lang="ja-JP" altLang="en-US" sz="2800" dirty="0"/>
          </a:p>
        </p:txBody>
      </p:sp>
      <p:pic>
        <p:nvPicPr>
          <p:cNvPr id="6" name="Picture 4" descr="http://optipedia.info/fiberlaser/files/dispers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7037" r="4591" b="24340"/>
          <a:stretch/>
        </p:blipFill>
        <p:spPr bwMode="auto">
          <a:xfrm>
            <a:off x="501683" y="1997808"/>
            <a:ext cx="4322619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4990090" y="2497004"/>
            <a:ext cx="929963" cy="490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6589" y="3618790"/>
            <a:ext cx="901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　白崎正孝によって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が考案 ・ 開発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03565"/>
            <a:ext cx="3079172" cy="25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5536" y="4722142"/>
            <a:ext cx="469689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</a:rPr>
              <a:t>波長分散補償技術として確立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雑誌会の内容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3993290" y="980728"/>
            <a:ext cx="936104" cy="67623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394" y="89942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9915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分散補償技術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984" y="3287717"/>
            <a:ext cx="853850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角度分散の大きい</a:t>
            </a:r>
            <a:r>
              <a:rPr kumimoji="1" lang="en-US" altLang="ja-JP" sz="3200" dirty="0" smtClean="0"/>
              <a:t>VIPA </a:t>
            </a:r>
            <a:r>
              <a:rPr kumimoji="1" lang="ja-JP" altLang="en-US" sz="3200" dirty="0" smtClean="0"/>
              <a:t>と回折格子を用いて、周波数コムを空間的に分離し、配列させる</a:t>
            </a:r>
            <a:endParaRPr kumimoji="1" lang="ja-JP" altLang="en-US" sz="32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35007" y="965045"/>
            <a:ext cx="3400889" cy="2492991"/>
            <a:chOff x="484909" y="965045"/>
            <a:chExt cx="3150987" cy="230980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39552" y="965046"/>
              <a:ext cx="3096344" cy="2309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VIPA </a:t>
              </a:r>
              <a:r>
                <a:rPr kumimoji="1" lang="ja-JP" alt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の特徴</a:t>
              </a:r>
              <a:endParaRPr kumimoji="1"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大きな角度分散</a:t>
              </a:r>
              <a:endPara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・偏光状態に低依存</a:t>
              </a:r>
              <a:endPara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・低コスト</a:t>
              </a:r>
              <a:endPara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84909" y="965045"/>
              <a:ext cx="3150987" cy="191057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993290" y="1766426"/>
            <a:ext cx="4611158" cy="1446550"/>
            <a:chOff x="3993290" y="1766426"/>
            <a:chExt cx="4611158" cy="144655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829466" y="176839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(2), (3)</a:t>
              </a:r>
              <a:endParaRPr kumimoji="1" lang="ja-JP" altLang="en-US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3993290" y="1766426"/>
              <a:ext cx="4611158" cy="1446550"/>
              <a:chOff x="3993290" y="1766426"/>
              <a:chExt cx="4611158" cy="1446550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5220072" y="1766426"/>
                <a:ext cx="33843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400" dirty="0" smtClean="0">
                    <a:solidFill>
                      <a:srgbClr val="FF0000"/>
                    </a:solidFill>
                  </a:rPr>
                  <a:t>周波数コム分光法</a:t>
                </a:r>
                <a:endParaRPr kumimoji="1" lang="ja-JP" altLang="en-US" sz="4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右矢印 13"/>
              <p:cNvSpPr/>
              <p:nvPr/>
            </p:nvSpPr>
            <p:spPr>
              <a:xfrm>
                <a:off x="3993290" y="2151584"/>
                <a:ext cx="936104" cy="67623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下矢印 16"/>
          <p:cNvSpPr/>
          <p:nvPr/>
        </p:nvSpPr>
        <p:spPr>
          <a:xfrm>
            <a:off x="3851920" y="4509120"/>
            <a:ext cx="1383508" cy="79208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861" y="5386228"/>
            <a:ext cx="85974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個々のコムモードの振幅等の情報を一度にえることができる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型可変分散補償器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536" y="876895"/>
            <a:ext cx="880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lang="en-US" altLang="ja-JP" sz="2400" dirty="0"/>
              <a:t>WDM</a:t>
            </a:r>
            <a:r>
              <a:rPr lang="ja-JP" altLang="en-US" sz="2400" dirty="0"/>
              <a:t>伝送</a:t>
            </a:r>
            <a:r>
              <a:rPr lang="ja-JP" altLang="en-US" sz="2400" dirty="0" smtClean="0"/>
              <a:t>システムに基づいた</a:t>
            </a:r>
            <a:r>
              <a:rPr kumimoji="1" lang="ja-JP" altLang="en-US" sz="2400" dirty="0" smtClean="0"/>
              <a:t>光ネットワークに対する需要が増大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1472201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分散補償技術が必要不可欠</a:t>
            </a:r>
            <a:endParaRPr kumimoji="1" lang="ja-JP" altLang="en-US" sz="2800" dirty="0"/>
          </a:p>
        </p:txBody>
      </p:sp>
      <p:pic>
        <p:nvPicPr>
          <p:cNvPr id="5124" name="Picture 4" descr="http://optipedia.info/fiberlaser/files/dispers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7037" r="4591" b="24340"/>
          <a:stretch/>
        </p:blipFill>
        <p:spPr bwMode="auto">
          <a:xfrm>
            <a:off x="677630" y="1338560"/>
            <a:ext cx="4322619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5166037" y="1710336"/>
            <a:ext cx="929963" cy="490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9512" y="300043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・分散</a:t>
            </a:r>
            <a:r>
              <a:rPr lang="ja-JP" altLang="en-US" dirty="0"/>
              <a:t>補償</a:t>
            </a:r>
            <a:r>
              <a:rPr lang="ja-JP" altLang="en-US" dirty="0" smtClean="0"/>
              <a:t>技術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369766"/>
            <a:ext cx="459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分散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補償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ファイバ（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DCF)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伝送路のファイバで生じる分散と逆の分散を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もつファイバを接続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28" y="2881929"/>
            <a:ext cx="3970176" cy="157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72160" y="5241974"/>
            <a:ext cx="535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kumimoji="1"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チャープ光</a:t>
            </a:r>
            <a:r>
              <a:rPr kumimoji="1"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ファイバブラッググレーティング</a:t>
            </a:r>
            <a:r>
              <a:rPr kumimoji="1"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CFBG</a:t>
            </a:r>
            <a:r>
              <a:rPr kumimoji="1"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ja-JP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光ファイバ中に周期的な屈折率変化を形成させて、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分散補償を行う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http://optipedia.info/fiberlaser/files/cfbg_co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40" y="4720821"/>
            <a:ext cx="3462332" cy="19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21142" y="3831431"/>
            <a:ext cx="69232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可変分散補償技術の確立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型可変分散補償器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7848" y="1008438"/>
            <a:ext cx="877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位相の異なる複数のビーム源が配置された</a:t>
            </a:r>
            <a:r>
              <a:rPr kumimoji="1" lang="en-US" altLang="ja-JP" sz="2800" dirty="0" smtClean="0"/>
              <a:t>phased array</a:t>
            </a:r>
            <a:endParaRPr kumimoji="1" lang="ja-JP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1658"/>
            <a:ext cx="5837204" cy="26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0" y="4236173"/>
            <a:ext cx="5848904" cy="26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96" y="1916832"/>
            <a:ext cx="3175491" cy="202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092448" y="3944687"/>
            <a:ext cx="2976986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次元ミラーの形状を、分散量に応じて変化させる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7308304" y="479715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8528" y="5445224"/>
            <a:ext cx="2653952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</a:rPr>
              <a:t>可変分散補償器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" y="1578662"/>
            <a:ext cx="9092263" cy="52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7" t="49932" b="-2"/>
          <a:stretch/>
        </p:blipFill>
        <p:spPr bwMode="auto">
          <a:xfrm>
            <a:off x="395536" y="1196752"/>
            <a:ext cx="8284716" cy="54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dispersion by a virtually imaged phased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and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application to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wavelength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Shirasaki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Optics Letters,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No.5, 366(1996)</a:t>
            </a:r>
          </a:p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fingerprinting with the resolved modes of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femtosecond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frequency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A.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Diddams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Hollberg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Vela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Mbele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Nature,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627(2007)</a:t>
            </a:r>
          </a:p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Mid-infrared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virtually imaged phased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spectrometer for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broadband trace gas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Lora Nugent-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Glandorf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Optics letters,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No.15, 3285(2012)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angular dispersion by a virtually imaged phased array and its application to a  wavelength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</a:t>
            </a:r>
            <a:r>
              <a:rPr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Shirasaki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Optics Letters,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No.5, 366(1996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60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ja-JP" altLang="en-US" dirty="0"/>
              <a:t>背景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536" y="876895"/>
            <a:ext cx="880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lang="en-US" altLang="ja-JP" sz="2400" dirty="0"/>
              <a:t>WDM</a:t>
            </a:r>
            <a:r>
              <a:rPr lang="ja-JP" altLang="en-US" sz="2400" dirty="0"/>
              <a:t>伝送</a:t>
            </a:r>
            <a:r>
              <a:rPr lang="ja-JP" altLang="en-US" sz="2400" dirty="0" smtClean="0"/>
              <a:t>システムに基づいた</a:t>
            </a:r>
            <a:r>
              <a:rPr kumimoji="1" lang="ja-JP" altLang="en-US" sz="2400" dirty="0" smtClean="0"/>
              <a:t>光ネットワークに対する需要が増大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1472201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分散補償技術が必要不可欠</a:t>
            </a:r>
            <a:endParaRPr kumimoji="1" lang="ja-JP" altLang="en-US" sz="2800" dirty="0"/>
          </a:p>
        </p:txBody>
      </p:sp>
      <p:pic>
        <p:nvPicPr>
          <p:cNvPr id="5124" name="Picture 4" descr="http://optipedia.info/fiberlaser/files/dispersi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7037" r="4591" b="24340"/>
          <a:stretch/>
        </p:blipFill>
        <p:spPr bwMode="auto">
          <a:xfrm>
            <a:off x="677629" y="1338560"/>
            <a:ext cx="4322619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5166037" y="1710336"/>
            <a:ext cx="929963" cy="490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536" y="2959542"/>
            <a:ext cx="8390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回折</a:t>
            </a:r>
            <a:r>
              <a:rPr lang="ja-JP" altLang="en-US" sz="2800" dirty="0" smtClean="0"/>
              <a:t>格子による分散では、角度分散量が不十分であり、高密度なマルチプレクサが必要となる</a:t>
            </a:r>
            <a:endParaRPr kumimoji="1" lang="ja-JP" altLang="en-US" sz="2800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-228700" y="4072594"/>
            <a:ext cx="5814046" cy="2579513"/>
            <a:chOff x="515649" y="3925630"/>
            <a:chExt cx="4526972" cy="20084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98"/>
            <a:stretch/>
          </p:blipFill>
          <p:spPr bwMode="auto">
            <a:xfrm rot="20103192">
              <a:off x="515649" y="4077489"/>
              <a:ext cx="1187604" cy="185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3368464" y="3964253"/>
              <a:ext cx="1674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回折格子</a:t>
              </a:r>
              <a:endParaRPr kumimoji="1" lang="ja-JP" altLang="en-US" dirty="0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1661499" y="3925630"/>
              <a:ext cx="1844616" cy="1474525"/>
              <a:chOff x="1661499" y="3925630"/>
              <a:chExt cx="1844616" cy="1474525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2944387" y="3925630"/>
                <a:ext cx="432048" cy="451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 flipV="1">
                <a:off x="1661499" y="4162567"/>
                <a:ext cx="1504782" cy="71561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H="1">
                <a:off x="2620370" y="4155688"/>
                <a:ext cx="542859" cy="12444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2772770" y="4163122"/>
                <a:ext cx="397893" cy="1237033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H="1">
                <a:off x="2925170" y="4162567"/>
                <a:ext cx="251382" cy="1237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>
                <a:off x="3077570" y="4162567"/>
                <a:ext cx="88712" cy="123758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3181815" y="4155688"/>
                <a:ext cx="22033" cy="124446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3174380" y="4155688"/>
                <a:ext cx="179335" cy="1244467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3170663" y="4159405"/>
                <a:ext cx="335452" cy="124075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1907704" y="5400155"/>
              <a:ext cx="229783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マルチプレクサ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451733" y="4530013"/>
              <a:ext cx="1494132" cy="503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各</a:t>
              </a:r>
              <a:r>
                <a:rPr kumimoji="1" lang="ja-JP" altLang="en-US" dirty="0" smtClean="0"/>
                <a:t>波長ごとに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分かれにくい</a:t>
              </a:r>
              <a:endParaRPr kumimoji="1" lang="ja-JP" altLang="en-US" dirty="0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5000248" y="4584489"/>
            <a:ext cx="432428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本論文で</a:t>
            </a:r>
            <a:r>
              <a:rPr lang="ja-JP" altLang="en-US" sz="3200" dirty="0" smtClean="0">
                <a:solidFill>
                  <a:srgbClr val="FF0000"/>
                </a:solidFill>
              </a:rPr>
              <a:t>は、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高い角度分散量を持つ</a:t>
            </a:r>
            <a:r>
              <a:rPr lang="en-US" altLang="ja-JP" sz="3200" dirty="0" smtClean="0">
                <a:solidFill>
                  <a:srgbClr val="FF0000"/>
                </a:solidFill>
              </a:rPr>
              <a:t>VIPA </a:t>
            </a:r>
            <a:r>
              <a:rPr lang="ja-JP" altLang="en-US" sz="3200" dirty="0" smtClean="0">
                <a:solidFill>
                  <a:srgbClr val="FF0000"/>
                </a:solidFill>
              </a:rPr>
              <a:t>の開発およびその基本特性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VIPA</a:t>
            </a:r>
            <a:r>
              <a:rPr kumimoji="1" lang="ja-JP" altLang="en-US" sz="5400" dirty="0" smtClean="0"/>
              <a:t>の概略図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848" y="1008438"/>
            <a:ext cx="877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位相の異なる複数のビーム源が配置された</a:t>
            </a:r>
            <a:r>
              <a:rPr kumimoji="1" lang="en-US" altLang="ja-JP" sz="2800" dirty="0" smtClean="0"/>
              <a:t>phased array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0" y="1607127"/>
            <a:ext cx="8585707" cy="50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0" y="2125666"/>
            <a:ext cx="8987472" cy="403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の原理</a:t>
            </a:r>
            <a:endParaRPr kumimoji="1" lang="ja-JP" altLang="en-US" sz="48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35496" y="692696"/>
            <a:ext cx="4608512" cy="3505745"/>
            <a:chOff x="2387842" y="1939479"/>
            <a:chExt cx="4608512" cy="3505745"/>
          </a:xfrm>
        </p:grpSpPr>
        <p:cxnSp>
          <p:nvCxnSpPr>
            <p:cNvPr id="6" name="直線コネクタ 5"/>
            <p:cNvCxnSpPr/>
            <p:nvPr/>
          </p:nvCxnSpPr>
          <p:spPr>
            <a:xfrm flipH="1">
              <a:off x="4166219" y="2348880"/>
              <a:ext cx="621805" cy="205673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>
              <a:off x="4788024" y="2348880"/>
              <a:ext cx="936104" cy="309634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2387842" y="4581128"/>
              <a:ext cx="170781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095654" y="4581128"/>
              <a:ext cx="98040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747882" y="4132415"/>
              <a:ext cx="1347772" cy="42614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4319972" y="3883197"/>
              <a:ext cx="756084" cy="684076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245853" y="4296204"/>
              <a:ext cx="838765" cy="26520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339387" y="3892325"/>
              <a:ext cx="98040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256076" y="3897052"/>
              <a:ext cx="784410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弧 22"/>
            <p:cNvSpPr/>
            <p:nvPr/>
          </p:nvSpPr>
          <p:spPr>
            <a:xfrm rot="13954641">
              <a:off x="3117985" y="4198807"/>
              <a:ext cx="504056" cy="50405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47882" y="413870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846177" y="3356992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851920" y="359993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040052" y="457241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5076056" y="3897052"/>
              <a:ext cx="0" cy="688803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4765964" y="2452255"/>
              <a:ext cx="886156" cy="256665"/>
            </a:xfrm>
            <a:prstGeom prst="straightConnector1">
              <a:avLst/>
            </a:prstGeom>
            <a:ln w="2222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103765" y="1939479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1" lang="ja-JP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円弧 34"/>
            <p:cNvSpPr/>
            <p:nvPr/>
          </p:nvSpPr>
          <p:spPr>
            <a:xfrm rot="13954641">
              <a:off x="4607671" y="4413229"/>
              <a:ext cx="210137" cy="210137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239670" y="427733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円弧 36"/>
            <p:cNvSpPr/>
            <p:nvPr/>
          </p:nvSpPr>
          <p:spPr>
            <a:xfrm rot="4340748">
              <a:off x="4346912" y="3767118"/>
              <a:ext cx="391026" cy="39102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657863" y="3891079"/>
              <a:ext cx="47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5084618" y="4585855"/>
              <a:ext cx="1911736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4426527" y="1039091"/>
                <a:ext cx="4423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0" dirty="0" smtClean="0"/>
                  <a:t>幾何学的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/>
                      </a:rPr>
                      <m:t>距離</m:t>
                    </m:r>
                    <m:r>
                      <a:rPr lang="ja-JP" altLang="en-US" sz="2800" b="0" i="1" smtClean="0">
                        <a:latin typeface="Cambria Math"/>
                      </a:rPr>
                      <m:t>差＝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/>
                      </a:rPr>
                      <m:t>AB</m:t>
                    </m:r>
                    <m:r>
                      <a:rPr kumimoji="1" lang="en-US" altLang="ja-JP" sz="28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/>
                      </a:rPr>
                      <m:t>BC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7" y="1039091"/>
                <a:ext cx="442358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55" t="-1627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4451323" y="1550168"/>
                <a:ext cx="4464496" cy="288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1" smtClean="0">
                          <a:latin typeface="Cambria Math"/>
                        </a:rPr>
                        <m:t>AB</m:t>
                      </m:r>
                      <m:r>
                        <a:rPr lang="en-US" altLang="ja-JP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400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𝑐𝑜𝑠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2</m:t>
                      </m:r>
                      <m:r>
                        <a:rPr kumimoji="1" lang="ja-JP" altLang="en-US" sz="24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𝐴𝐵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𝐵𝐶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i="1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</a:rPr>
                            <m:t>𝑡𝑐𝑜𝑠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endParaRPr lang="en-US" altLang="ja-JP" sz="1200" dirty="0" smtClean="0"/>
              </a:p>
              <a:p>
                <a:pPr algn="ctr"/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3600" b="0" i="0" dirty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altLang="ja-JP" sz="3600" b="0" i="0" dirty="0" smtClean="0">
                        <a:latin typeface="Cambria Math"/>
                      </a:rPr>
                      <m:t>tcos</m:t>
                    </m:r>
                    <m:r>
                      <m:rPr>
                        <m:sty m:val="p"/>
                      </m:rPr>
                      <a:rPr lang="el-GR" altLang="ja-JP" sz="3600" b="0" i="1" dirty="0" smtClean="0"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23" y="1550168"/>
                <a:ext cx="4464496" cy="28869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/>
          <p:cNvSpPr txBox="1"/>
          <p:nvPr/>
        </p:nvSpPr>
        <p:spPr>
          <a:xfrm>
            <a:off x="1087069" y="4104782"/>
            <a:ext cx="185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Glass plate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60894" y="4437112"/>
                <a:ext cx="89756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kumimoji="1" lang="en-US" altLang="ja-JP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𝑛𝑡𝑐𝑜𝑠</m:t>
                    </m:r>
                    <m:r>
                      <a:rPr kumimoji="1" lang="ja-JP" alt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kumimoji="1" lang="en-US" altLang="ja-JP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kumimoji="1" lang="en-US" altLang="ja-JP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kumimoji="1" lang="ja-JP" altLang="en-US" sz="3600" dirty="0" smtClean="0"/>
                  <a:t>：</a:t>
                </a:r>
                <a:r>
                  <a:rPr kumimoji="1" lang="ja-JP" altLang="en-US" sz="2800" dirty="0" smtClean="0"/>
                  <a:t>この条件を満たす方向に伝搬していく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4" y="4437112"/>
                <a:ext cx="897560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6981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60894" y="5229200"/>
            <a:ext cx="71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角度分散を計算するために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の関数として微分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2339752" y="5691401"/>
                <a:ext cx="4427984" cy="81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𝑛𝑡𝑠𝑖𝑛</m:t>
                        </m:r>
                        <m:r>
                          <a:rPr kumimoji="1" lang="ja-JP" alt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200" dirty="0" smtClean="0">
                    <a:solidFill>
                      <a:srgbClr val="FF0000"/>
                    </a:solidFill>
                  </a:rPr>
                  <a:t>：角度分散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91401"/>
                <a:ext cx="4427984" cy="815993"/>
              </a:xfrm>
              <a:prstGeom prst="rect">
                <a:avLst/>
              </a:prstGeom>
              <a:blipFill rotWithShape="1">
                <a:blip r:embed="rId6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/>
          <p:cNvSpPr txBox="1"/>
          <p:nvPr/>
        </p:nvSpPr>
        <p:spPr>
          <a:xfrm>
            <a:off x="4634598" y="6400280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波長が</a:t>
            </a:r>
            <a:r>
              <a:rPr lang="en-US" altLang="ja-JP" dirty="0" err="1" smtClean="0"/>
              <a:t>dλ</a:t>
            </a:r>
            <a:r>
              <a:rPr lang="en-US" altLang="ja-JP" dirty="0" smtClean="0"/>
              <a:t> </a:t>
            </a:r>
            <a:r>
              <a:rPr lang="ja-JP" altLang="en-US" dirty="0" smtClean="0"/>
              <a:t>変化したときの、回折角の変化量</a:t>
            </a:r>
            <a:endParaRPr kumimoji="1"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1524001" y="3171773"/>
            <a:ext cx="277090" cy="916532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回折格子との比較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46301" y="1844824"/>
                <a:ext cx="45391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/>
                        </a:rPr>
                        <m:t>𝑠𝑖𝑛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𝛼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𝑠𝑖𝑛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𝜃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𝑁𝑚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𝜆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　</m:t>
                      </m:r>
                    </m:oMath>
                  </m:oMathPara>
                </a14:m>
                <a:endParaRPr kumimoji="1" lang="en-US" altLang="ja-JP" sz="3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b="0" i="1" smtClean="0">
                          <a:latin typeface="Cambria Math"/>
                        </a:rPr>
                        <m:t>（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latin typeface="Cambria Math"/>
                        </a:rPr>
                        <m:t>N</m:t>
                      </m:r>
                      <m:r>
                        <a:rPr lang="en-US" altLang="ja-JP" sz="3600" i="1">
                          <a:latin typeface="Cambria Math"/>
                        </a:rPr>
                        <m:t>=1/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latin typeface="Cambria Math"/>
                        </a:rPr>
                        <m:t>d</m:t>
                      </m:r>
                      <m:r>
                        <a:rPr lang="ja-JP" altLang="en-US" sz="3600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1" y="1844824"/>
                <a:ext cx="4539128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83221" y="3286686"/>
                <a:ext cx="4602208" cy="90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𝑁𝑚</m:t>
                        </m:r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kumimoji="1" lang="ja-JP" alt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：角度分散</a:t>
                </a:r>
                <a:endParaRPr kumimoji="1" lang="ja-JP" alt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1" y="3286686"/>
                <a:ext cx="4602208" cy="906402"/>
              </a:xfrm>
              <a:prstGeom prst="rect">
                <a:avLst/>
              </a:prstGeom>
              <a:blipFill rotWithShape="1">
                <a:blip r:embed="rId3"/>
                <a:stretch>
                  <a:fillRect b="-7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50186" y="980728"/>
            <a:ext cx="3661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回折</a:t>
            </a:r>
            <a:r>
              <a:rPr kumimoji="1" lang="ja-JP" altLang="en-US" sz="4400" dirty="0" smtClean="0"/>
              <a:t>格子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32" y="4448693"/>
            <a:ext cx="422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・低角度分散</a:t>
            </a:r>
          </a:p>
          <a:p>
            <a:r>
              <a:rPr kumimoji="1" lang="ja-JP" altLang="en-US" sz="3600" dirty="0" smtClean="0"/>
              <a:t>・偏光状態依存</a:t>
            </a:r>
            <a:endParaRPr kumimoji="1" lang="en-US" altLang="ja-JP" sz="3600" dirty="0" smtClean="0"/>
          </a:p>
          <a:p>
            <a:r>
              <a:rPr lang="ja-JP" altLang="en-US" sz="3600" dirty="0"/>
              <a:t>・</a:t>
            </a:r>
            <a:r>
              <a:rPr lang="ja-JP" altLang="en-US" sz="3600" dirty="0">
                <a:solidFill>
                  <a:srgbClr val="0070C0"/>
                </a:solidFill>
              </a:rPr>
              <a:t>回折</a:t>
            </a:r>
            <a:r>
              <a:rPr lang="ja-JP" altLang="en-US" sz="3600" dirty="0" smtClean="0">
                <a:solidFill>
                  <a:srgbClr val="0070C0"/>
                </a:solidFill>
              </a:rPr>
              <a:t>効率</a:t>
            </a:r>
            <a:endParaRPr lang="en-US" altLang="ja-JP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685573" y="1807426"/>
                <a:ext cx="4427984" cy="81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𝑛𝑡𝑠𝑖𝑛</m:t>
                        </m:r>
                        <m:r>
                          <a:rPr kumimoji="1" lang="ja-JP" alt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：角度分散</a:t>
                </a:r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573" y="1807426"/>
                <a:ext cx="4427984" cy="815993"/>
              </a:xfrm>
              <a:prstGeom prst="rect">
                <a:avLst/>
              </a:prstGeom>
              <a:blipFill rotWithShape="1">
                <a:blip r:embed="rId4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644008" y="1187241"/>
            <a:ext cx="0" cy="5482119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300192" y="980728"/>
            <a:ext cx="1225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/>
              <a:t>VIPA</a:t>
            </a:r>
            <a:endParaRPr lang="ja-JP" altLang="en-US" sz="4400" dirty="0"/>
          </a:p>
        </p:txBody>
      </p:sp>
      <p:sp>
        <p:nvSpPr>
          <p:cNvPr id="12" name="下矢印 11"/>
          <p:cNvSpPr/>
          <p:nvPr/>
        </p:nvSpPr>
        <p:spPr>
          <a:xfrm>
            <a:off x="6493589" y="3408700"/>
            <a:ext cx="697234" cy="78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992" y="2846839"/>
            <a:ext cx="468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VIPA </a:t>
            </a:r>
            <a:r>
              <a:rPr kumimoji="1" lang="ja-JP" altLang="en-US" sz="2000" dirty="0" smtClean="0"/>
              <a:t>の次数は数百から千にもおよぶ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4008" y="4522365"/>
            <a:ext cx="439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・非常に大きな角度分散</a:t>
            </a:r>
            <a:endParaRPr kumimoji="1" lang="en-US" altLang="ja-JP" sz="3200" b="1" dirty="0" smtClean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・偏光状態に依存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しない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dirty="0">
                <a:solidFill>
                  <a:srgbClr val="0070C0"/>
                </a:solidFill>
              </a:rPr>
              <a:t>・効率が</a:t>
            </a:r>
            <a:r>
              <a:rPr lang="ja-JP" altLang="en-US" sz="3200" dirty="0" smtClean="0">
                <a:solidFill>
                  <a:srgbClr val="0070C0"/>
                </a:solidFill>
              </a:rPr>
              <a:t>高い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1502</Words>
  <Application>Microsoft Office PowerPoint</Application>
  <PresentationFormat>画面に合わせる (4:3)</PresentationFormat>
  <Paragraphs>239</Paragraphs>
  <Slides>36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VIPAを用いた周波数コム分光法</vt:lpstr>
      <vt:lpstr>イントロダクション</vt:lpstr>
      <vt:lpstr>VIPAを用いた分光法</vt:lpstr>
      <vt:lpstr>PowerPoint プレゼンテーション</vt:lpstr>
      <vt:lpstr>PowerPoint プレゼンテーション</vt:lpstr>
      <vt:lpstr>背景</vt:lpstr>
      <vt:lpstr>VIPAの概略図</vt:lpstr>
      <vt:lpstr>VIPAの原理</vt:lpstr>
      <vt:lpstr>回折格子との比較</vt:lpstr>
      <vt:lpstr>実験結果</vt:lpstr>
      <vt:lpstr>PowerPoint プレゼンテーション</vt:lpstr>
      <vt:lpstr>FSR（自由スペクトル領域）</vt:lpstr>
      <vt:lpstr>まとめ</vt:lpstr>
      <vt:lpstr>PowerPoint プレゼンテーション</vt:lpstr>
      <vt:lpstr>VIPAを用いた分光法</vt:lpstr>
      <vt:lpstr>VIPA + Gratingによるコムの分離</vt:lpstr>
      <vt:lpstr>実験光学系</vt:lpstr>
      <vt:lpstr>VIPAシステムによる分光イメージ</vt:lpstr>
      <vt:lpstr>ヨウ素蒸気の吸収スペクトル</vt:lpstr>
      <vt:lpstr>周波数走査</vt:lpstr>
      <vt:lpstr>まとめ</vt:lpstr>
      <vt:lpstr>PowerPoint プレゼンテーション</vt:lpstr>
      <vt:lpstr>イントロダクション</vt:lpstr>
      <vt:lpstr>実験光学系</vt:lpstr>
      <vt:lpstr>VIPAの特性</vt:lpstr>
      <vt:lpstr>ノイズ特性</vt:lpstr>
      <vt:lpstr>メタンの分光実験</vt:lpstr>
      <vt:lpstr>ダイナミック分光法の実証</vt:lpstr>
      <vt:lpstr>まとめ</vt:lpstr>
      <vt:lpstr>総括</vt:lpstr>
      <vt:lpstr>PowerPoint プレゼンテーション</vt:lpstr>
      <vt:lpstr>イントロダクション</vt:lpstr>
      <vt:lpstr>雑誌会の内容</vt:lpstr>
      <vt:lpstr>VIPA型可変分散補償器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VIPAを用いた波長分散システム</dc:title>
  <dc:creator>ichikawa</dc:creator>
  <cp:lastModifiedBy>ichikawa</cp:lastModifiedBy>
  <cp:revision>119</cp:revision>
  <cp:lastPrinted>2013-12-02T23:28:24Z</cp:lastPrinted>
  <dcterms:created xsi:type="dcterms:W3CDTF">2013-11-09T06:34:23Z</dcterms:created>
  <dcterms:modified xsi:type="dcterms:W3CDTF">2013-12-02T23:39:12Z</dcterms:modified>
</cp:coreProperties>
</file>