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7" r:id="rId4"/>
    <p:sldId id="268" r:id="rId5"/>
    <p:sldId id="259" r:id="rId6"/>
    <p:sldId id="269" r:id="rId7"/>
    <p:sldId id="264" r:id="rId8"/>
    <p:sldId id="263" r:id="rId9"/>
    <p:sldId id="261" r:id="rId10"/>
    <p:sldId id="258" r:id="rId11"/>
    <p:sldId id="265" r:id="rId12"/>
  </p:sldIdLst>
  <p:sldSz cx="9144000" cy="6858000" type="screen4x3"/>
  <p:notesSz cx="6797675"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399" autoAdjust="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A523078-862F-45C8-8E55-57BE16C20822}" type="datetimeFigureOut">
              <a:rPr kumimoji="1" lang="ja-JP" altLang="en-US" smtClean="0"/>
              <a:t>2013/9/7</a:t>
            </a:fld>
            <a:endParaRPr kumimoji="1" lang="ja-JP" altLang="en-US"/>
          </a:p>
        </p:txBody>
      </p:sp>
      <p:sp>
        <p:nvSpPr>
          <p:cNvPr id="4" name="スライド イメージ プレースホルダー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B5EE5129-A25D-4AC8-9891-6A773E37F3F7}" type="slidenum">
              <a:rPr kumimoji="1" lang="ja-JP" altLang="en-US" smtClean="0"/>
              <a:t>‹#›</a:t>
            </a:fld>
            <a:endParaRPr kumimoji="1" lang="ja-JP" altLang="en-US"/>
          </a:p>
        </p:txBody>
      </p:sp>
    </p:spTree>
    <p:extLst>
      <p:ext uri="{BB962C8B-B14F-4D97-AF65-F5344CB8AC3E}">
        <p14:creationId xmlns:p14="http://schemas.microsoft.com/office/powerpoint/2010/main" val="40925346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トラッキングオシレーター</a:t>
            </a:r>
            <a:r>
              <a:rPr kumimoji="1" lang="en-US" altLang="ja-JP" sz="1200" kern="1200" dirty="0" smtClean="0">
                <a:solidFill>
                  <a:schemeClr val="tx1"/>
                </a:solidFill>
                <a:effectLst/>
                <a:latin typeface="+mn-lt"/>
                <a:ea typeface="+mn-ea"/>
                <a:cs typeface="+mn-cs"/>
              </a:rPr>
              <a:t> (T/O) </a:t>
            </a:r>
            <a:r>
              <a:rPr kumimoji="1" lang="ja-JP" altLang="ja-JP" sz="1200" kern="1200" dirty="0" smtClean="0">
                <a:solidFill>
                  <a:schemeClr val="tx1"/>
                </a:solidFill>
                <a:effectLst/>
                <a:latin typeface="+mn-lt"/>
                <a:ea typeface="+mn-ea"/>
                <a:cs typeface="+mn-cs"/>
              </a:rPr>
              <a:t>は</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微弱入力信号の周波数と電圧制御発振器</a:t>
            </a:r>
            <a:r>
              <a:rPr kumimoji="1" lang="en-US" altLang="ja-JP" sz="1200" kern="1200" dirty="0" smtClean="0">
                <a:solidFill>
                  <a:schemeClr val="tx1"/>
                </a:solidFill>
                <a:effectLst/>
                <a:latin typeface="+mn-lt"/>
                <a:ea typeface="+mn-ea"/>
                <a:cs typeface="+mn-cs"/>
              </a:rPr>
              <a:t> (VCO) </a:t>
            </a:r>
            <a:r>
              <a:rPr kumimoji="1" lang="ja-JP" altLang="ja-JP" sz="1200" kern="1200" dirty="0" smtClean="0">
                <a:solidFill>
                  <a:schemeClr val="tx1"/>
                </a:solidFill>
                <a:effectLst/>
                <a:latin typeface="+mn-lt"/>
                <a:ea typeface="+mn-ea"/>
                <a:cs typeface="+mn-cs"/>
              </a:rPr>
              <a:t>の周波数を比較し</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位相同期を行うという</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アナログ的な</a:t>
            </a:r>
            <a:r>
              <a:rPr kumimoji="1" lang="en-US" altLang="ja-JP" sz="1200" kern="1200" dirty="0" smtClean="0">
                <a:solidFill>
                  <a:schemeClr val="tx1"/>
                </a:solidFill>
                <a:effectLst/>
                <a:latin typeface="+mn-lt"/>
                <a:ea typeface="+mn-ea"/>
                <a:cs typeface="+mn-cs"/>
              </a:rPr>
              <a:t>PLL</a:t>
            </a:r>
            <a:r>
              <a:rPr kumimoji="1" lang="ja-JP" altLang="ja-JP" sz="1200" kern="1200" dirty="0" smtClean="0">
                <a:solidFill>
                  <a:schemeClr val="tx1"/>
                </a:solidFill>
                <a:effectLst/>
                <a:latin typeface="+mn-lt"/>
                <a:ea typeface="+mn-ea"/>
                <a:cs typeface="+mn-cs"/>
              </a:rPr>
              <a:t>制御システムである</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その結果</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入力周波数が変換しても</a:t>
            </a:r>
            <a:r>
              <a:rPr kumimoji="1" lang="en-US" altLang="ja-JP" sz="1200" kern="1200" dirty="0" smtClean="0">
                <a:solidFill>
                  <a:schemeClr val="tx1"/>
                </a:solidFill>
                <a:effectLst/>
                <a:latin typeface="+mn-lt"/>
                <a:ea typeface="+mn-ea"/>
                <a:cs typeface="+mn-cs"/>
              </a:rPr>
              <a:t>, VCO</a:t>
            </a:r>
            <a:r>
              <a:rPr kumimoji="1" lang="ja-JP" altLang="ja-JP" sz="1200" kern="1200" dirty="0" smtClean="0">
                <a:solidFill>
                  <a:schemeClr val="tx1"/>
                </a:solidFill>
                <a:effectLst/>
                <a:latin typeface="+mn-lt"/>
                <a:ea typeface="+mn-ea"/>
                <a:cs typeface="+mn-cs"/>
              </a:rPr>
              <a:t>が追跡</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トラッキング</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し</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常に位相同期を維持する</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通常</a:t>
            </a:r>
            <a:r>
              <a:rPr kumimoji="1" lang="en-US" altLang="ja-JP" sz="1200" kern="1200" dirty="0" smtClean="0">
                <a:solidFill>
                  <a:schemeClr val="tx1"/>
                </a:solidFill>
                <a:effectLst/>
                <a:latin typeface="+mn-lt"/>
                <a:ea typeface="+mn-ea"/>
                <a:cs typeface="+mn-cs"/>
              </a:rPr>
              <a:t>, VCO</a:t>
            </a:r>
            <a:r>
              <a:rPr kumimoji="1" lang="ja-JP" altLang="ja-JP" sz="1200" kern="1200" dirty="0" smtClean="0">
                <a:solidFill>
                  <a:schemeClr val="tx1"/>
                </a:solidFill>
                <a:effectLst/>
                <a:latin typeface="+mn-lt"/>
                <a:ea typeface="+mn-ea"/>
                <a:cs typeface="+mn-cs"/>
              </a:rPr>
              <a:t>出力の信号レベルや</a:t>
            </a:r>
            <a:r>
              <a:rPr kumimoji="1" lang="en-US" altLang="ja-JP" sz="1200" kern="1200" dirty="0" smtClean="0">
                <a:solidFill>
                  <a:schemeClr val="tx1"/>
                </a:solidFill>
                <a:effectLst/>
                <a:latin typeface="+mn-lt"/>
                <a:ea typeface="+mn-ea"/>
                <a:cs typeface="+mn-cs"/>
              </a:rPr>
              <a:t>SN</a:t>
            </a:r>
            <a:r>
              <a:rPr kumimoji="1" lang="ja-JP" altLang="ja-JP" sz="1200" kern="1200" dirty="0" smtClean="0">
                <a:solidFill>
                  <a:schemeClr val="tx1"/>
                </a:solidFill>
                <a:effectLst/>
                <a:latin typeface="+mn-lt"/>
                <a:ea typeface="+mn-ea"/>
                <a:cs typeface="+mn-cs"/>
              </a:rPr>
              <a:t>比は入力信号よりも十分に高いので</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位相同期された</a:t>
            </a:r>
            <a:r>
              <a:rPr kumimoji="1" lang="en-US" altLang="ja-JP" sz="1200" kern="1200" dirty="0" smtClean="0">
                <a:solidFill>
                  <a:schemeClr val="tx1"/>
                </a:solidFill>
                <a:effectLst/>
                <a:latin typeface="+mn-lt"/>
                <a:ea typeface="+mn-ea"/>
                <a:cs typeface="+mn-cs"/>
              </a:rPr>
              <a:t>VCO</a:t>
            </a:r>
            <a:r>
              <a:rPr kumimoji="1" lang="ja-JP" altLang="ja-JP" sz="1200" kern="1200" dirty="0" smtClean="0">
                <a:solidFill>
                  <a:schemeClr val="tx1"/>
                </a:solidFill>
                <a:effectLst/>
                <a:latin typeface="+mn-lt"/>
                <a:ea typeface="+mn-ea"/>
                <a:cs typeface="+mn-cs"/>
              </a:rPr>
              <a:t>出力信号は</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間接的に</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入力信号を増幅するだけでなく</a:t>
            </a:r>
            <a:r>
              <a:rPr kumimoji="1" lang="en-US" altLang="ja-JP" sz="1200" kern="1200" dirty="0" smtClean="0">
                <a:solidFill>
                  <a:schemeClr val="tx1"/>
                </a:solidFill>
                <a:effectLst/>
                <a:latin typeface="+mn-lt"/>
                <a:ea typeface="+mn-ea"/>
                <a:cs typeface="+mn-cs"/>
              </a:rPr>
              <a:t>, SN</a:t>
            </a:r>
            <a:r>
              <a:rPr kumimoji="1" lang="ja-JP" altLang="ja-JP" sz="1200" kern="1200" dirty="0" smtClean="0">
                <a:solidFill>
                  <a:schemeClr val="tx1"/>
                </a:solidFill>
                <a:effectLst/>
                <a:latin typeface="+mn-lt"/>
                <a:ea typeface="+mn-ea"/>
                <a:cs typeface="+mn-cs"/>
              </a:rPr>
              <a:t>比も向上された信号と見なすことが出来る</a:t>
            </a:r>
            <a:r>
              <a:rPr kumimoji="1" lang="en-US"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トラッキングオシレーターに入力された信号は位相・周波数検出される</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オフセットとゲインによりに</a:t>
            </a:r>
            <a:r>
              <a:rPr kumimoji="1" lang="en-US" altLang="ja-JP" sz="1200" kern="1200" dirty="0" smtClean="0">
                <a:solidFill>
                  <a:schemeClr val="tx1"/>
                </a:solidFill>
                <a:effectLst/>
                <a:latin typeface="+mn-lt"/>
                <a:ea typeface="+mn-ea"/>
                <a:cs typeface="+mn-cs"/>
              </a:rPr>
              <a:t>, LPF (</a:t>
            </a:r>
            <a:r>
              <a:rPr kumimoji="1" lang="ja-JP" altLang="ja-JP" sz="1200" kern="1200" dirty="0" smtClean="0">
                <a:solidFill>
                  <a:schemeClr val="tx1"/>
                </a:solidFill>
                <a:effectLst/>
                <a:latin typeface="+mn-lt"/>
                <a:ea typeface="+mn-ea"/>
                <a:cs typeface="+mn-cs"/>
              </a:rPr>
              <a:t>ループパスフィルター</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　の条件を変化させ</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入力信号と同じ周波数にされた信号が</a:t>
            </a:r>
            <a:r>
              <a:rPr kumimoji="1" lang="en-US" altLang="ja-JP" sz="1200" kern="1200" dirty="0" smtClean="0">
                <a:solidFill>
                  <a:schemeClr val="tx1"/>
                </a:solidFill>
                <a:effectLst/>
                <a:latin typeface="+mn-lt"/>
                <a:ea typeface="+mn-ea"/>
                <a:cs typeface="+mn-cs"/>
              </a:rPr>
              <a:t>VCO</a:t>
            </a:r>
            <a:r>
              <a:rPr kumimoji="1" lang="ja-JP" altLang="ja-JP" sz="1200" kern="1200" dirty="0" smtClean="0">
                <a:solidFill>
                  <a:schemeClr val="tx1"/>
                </a:solidFill>
                <a:effectLst/>
                <a:latin typeface="+mn-lt"/>
                <a:ea typeface="+mn-ea"/>
                <a:cs typeface="+mn-cs"/>
              </a:rPr>
              <a:t>から出力される</a:t>
            </a:r>
            <a:r>
              <a:rPr kumimoji="1" lang="en-US" altLang="ja-JP" sz="1200" kern="1200" dirty="0" smtClean="0">
                <a:solidFill>
                  <a:schemeClr val="tx1"/>
                </a:solidFill>
                <a:effectLst/>
                <a:latin typeface="+mn-lt"/>
                <a:ea typeface="+mn-ea"/>
                <a:cs typeface="+mn-cs"/>
              </a:rPr>
              <a:t>. VCO</a:t>
            </a:r>
            <a:r>
              <a:rPr kumimoji="1" lang="ja-JP" altLang="ja-JP" sz="1200" kern="1200" dirty="0" smtClean="0">
                <a:solidFill>
                  <a:schemeClr val="tx1"/>
                </a:solidFill>
                <a:effectLst/>
                <a:latin typeface="+mn-lt"/>
                <a:ea typeface="+mn-ea"/>
                <a:cs typeface="+mn-cs"/>
              </a:rPr>
              <a:t>の信号は</a:t>
            </a:r>
            <a:r>
              <a:rPr kumimoji="1" lang="en-US" altLang="ja-JP" sz="1200" kern="1200" dirty="0" smtClean="0">
                <a:solidFill>
                  <a:schemeClr val="tx1"/>
                </a:solidFill>
                <a:effectLst/>
                <a:latin typeface="+mn-lt"/>
                <a:ea typeface="+mn-ea"/>
                <a:cs typeface="+mn-cs"/>
              </a:rPr>
              <a:t>Out</a:t>
            </a:r>
            <a:r>
              <a:rPr kumimoji="1" lang="ja-JP" altLang="ja-JP" sz="1200" kern="1200" dirty="0" smtClean="0">
                <a:solidFill>
                  <a:schemeClr val="tx1"/>
                </a:solidFill>
                <a:effectLst/>
                <a:latin typeface="+mn-lt"/>
                <a:ea typeface="+mn-ea"/>
                <a:cs typeface="+mn-cs"/>
              </a:rPr>
              <a:t>に出力される</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また分周器を通った信号の周波数は分周比</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によって</a:t>
            </a:r>
            <a:r>
              <a:rPr kumimoji="1" lang="en-US" altLang="ja-JP" sz="1200" kern="1200" dirty="0" smtClean="0">
                <a:solidFill>
                  <a:schemeClr val="tx1"/>
                </a:solidFill>
                <a:effectLst/>
                <a:latin typeface="+mn-lt"/>
                <a:ea typeface="+mn-ea"/>
                <a:cs typeface="+mn-cs"/>
              </a:rPr>
              <a:t>1/N</a:t>
            </a:r>
            <a:r>
              <a:rPr kumimoji="1" lang="ja-JP" altLang="ja-JP" sz="1200" kern="1200" dirty="0" smtClean="0">
                <a:solidFill>
                  <a:schemeClr val="tx1"/>
                </a:solidFill>
                <a:effectLst/>
                <a:latin typeface="+mn-lt"/>
                <a:ea typeface="+mn-ea"/>
                <a:cs typeface="+mn-cs"/>
              </a:rPr>
              <a:t>倍され</a:t>
            </a:r>
            <a:r>
              <a:rPr kumimoji="1" lang="en-US" altLang="ja-JP" sz="1200" kern="1200" dirty="0" smtClean="0">
                <a:solidFill>
                  <a:schemeClr val="tx1"/>
                </a:solidFill>
                <a:effectLst/>
                <a:latin typeface="+mn-lt"/>
                <a:ea typeface="+mn-ea"/>
                <a:cs typeface="+mn-cs"/>
              </a:rPr>
              <a:t>, 1/N Out</a:t>
            </a:r>
            <a:r>
              <a:rPr kumimoji="1" lang="ja-JP" altLang="ja-JP" sz="1200" kern="1200" dirty="0" smtClean="0">
                <a:solidFill>
                  <a:schemeClr val="tx1"/>
                </a:solidFill>
                <a:effectLst/>
                <a:latin typeface="+mn-lt"/>
                <a:ea typeface="+mn-ea"/>
                <a:cs typeface="+mn-cs"/>
              </a:rPr>
              <a:t>から出力される</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この信号は再び位相</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周波数検出器にも戻り位相と周波数が一致するように制御されている</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ここで分周器とは</a:t>
            </a:r>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ある信号の周波数を整数分の一に分けるものである</a:t>
            </a:r>
            <a:r>
              <a:rPr kumimoji="1" lang="en-US" altLang="ja-JP" sz="1200" kern="1200" dirty="0" smtClean="0">
                <a:solidFill>
                  <a:schemeClr val="tx1"/>
                </a:solidFill>
                <a:effectLst/>
                <a:latin typeface="+mn-lt"/>
                <a:ea typeface="+mn-ea"/>
                <a:cs typeface="+mn-cs"/>
              </a:rPr>
              <a:t>.</a:t>
            </a:r>
            <a:endParaRPr kumimoji="1" lang="ja-JP" altLang="en-US" dirty="0"/>
          </a:p>
        </p:txBody>
      </p:sp>
      <p:sp>
        <p:nvSpPr>
          <p:cNvPr id="4" name="スライド番号プレースホルダー 3"/>
          <p:cNvSpPr>
            <a:spLocks noGrp="1"/>
          </p:cNvSpPr>
          <p:nvPr>
            <p:ph type="sldNum" sz="quarter" idx="10"/>
          </p:nvPr>
        </p:nvSpPr>
        <p:spPr/>
        <p:txBody>
          <a:bodyPr/>
          <a:lstStyle/>
          <a:p>
            <a:fld id="{24B690E9-9CBE-427E-B825-B457CC63A2C2}" type="slidenum">
              <a:rPr kumimoji="1" lang="ja-JP" altLang="en-US" smtClean="0"/>
              <a:t>8</a:t>
            </a:fld>
            <a:endParaRPr kumimoji="1" lang="ja-JP" altLang="en-US" dirty="0"/>
          </a:p>
        </p:txBody>
      </p:sp>
    </p:spTree>
    <p:extLst>
      <p:ext uri="{BB962C8B-B14F-4D97-AF65-F5344CB8AC3E}">
        <p14:creationId xmlns:p14="http://schemas.microsoft.com/office/powerpoint/2010/main" val="277560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2814035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314804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387816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305926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231767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73619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177887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63846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2621482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348554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FB022E-1F78-4E0E-8F73-CCE9B2CE71A0}" type="datetimeFigureOut">
              <a:rPr kumimoji="1" lang="ja-JP" altLang="en-US" smtClean="0"/>
              <a:t>2013/9/7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316027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B022E-1F78-4E0E-8F73-CCE9B2CE71A0}" type="datetimeFigureOut">
              <a:rPr kumimoji="1" lang="ja-JP" altLang="en-US" smtClean="0"/>
              <a:t>2013/9/7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24394-6C73-4A70-84C8-733E302D9C49}" type="slidenum">
              <a:rPr kumimoji="1" lang="ja-JP" altLang="en-US" smtClean="0"/>
              <a:t>‹#›</a:t>
            </a:fld>
            <a:endParaRPr kumimoji="1" lang="ja-JP" altLang="en-US"/>
          </a:p>
        </p:txBody>
      </p:sp>
    </p:spTree>
    <p:extLst>
      <p:ext uri="{BB962C8B-B14F-4D97-AF65-F5344CB8AC3E}">
        <p14:creationId xmlns:p14="http://schemas.microsoft.com/office/powerpoint/2010/main" val="4064325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0.png"/><Relationship Id="rId7" Type="http://schemas.openxmlformats.org/officeDocument/2006/relationships/image" Target="../media/image8.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0.png"/><Relationship Id="rId4" Type="http://schemas.openxmlformats.org/officeDocument/2006/relationships/image" Target="../media/image50.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1700808"/>
            <a:ext cx="9500592" cy="2450703"/>
          </a:xfrm>
        </p:spPr>
        <p:txBody>
          <a:bodyPr>
            <a:normAutofit fontScale="90000"/>
          </a:bodyPr>
          <a:lstStyle/>
          <a:p>
            <a:r>
              <a:rPr kumimoji="1" lang="ja-JP" altLang="en-US" sz="6000" dirty="0" smtClean="0"/>
              <a:t>中間報告</a:t>
            </a:r>
            <a:r>
              <a:rPr kumimoji="1" lang="en-US" altLang="ja-JP" sz="6000" dirty="0" smtClean="0"/>
              <a:t/>
            </a:r>
            <a:br>
              <a:rPr kumimoji="1" lang="en-US" altLang="ja-JP" sz="6000" dirty="0" smtClean="0"/>
            </a:br>
            <a:r>
              <a:rPr lang="ja-JP" altLang="en-US" sz="4900" dirty="0" smtClean="0"/>
              <a:t>「差周波制御におけるジッターの評価」</a:t>
            </a:r>
            <a:endParaRPr kumimoji="1" lang="ja-JP" altLang="en-US" sz="4900" dirty="0"/>
          </a:p>
        </p:txBody>
      </p:sp>
      <p:sp>
        <p:nvSpPr>
          <p:cNvPr id="3" name="サブタイトル 2"/>
          <p:cNvSpPr>
            <a:spLocks noGrp="1"/>
          </p:cNvSpPr>
          <p:nvPr>
            <p:ph type="subTitle" idx="1"/>
          </p:nvPr>
        </p:nvSpPr>
        <p:spPr>
          <a:xfrm>
            <a:off x="2339752" y="5301208"/>
            <a:ext cx="5936704" cy="697632"/>
          </a:xfrm>
        </p:spPr>
        <p:txBody>
          <a:bodyPr/>
          <a:lstStyle/>
          <a:p>
            <a:r>
              <a:rPr kumimoji="1" lang="en-US" altLang="ja-JP" dirty="0" smtClean="0">
                <a:solidFill>
                  <a:schemeClr val="tx1"/>
                </a:solidFill>
              </a:rPr>
              <a:t>8</a:t>
            </a:r>
            <a:r>
              <a:rPr kumimoji="1" lang="ja-JP" altLang="en-US" dirty="0" smtClean="0">
                <a:solidFill>
                  <a:schemeClr val="tx1"/>
                </a:solidFill>
              </a:rPr>
              <a:t>月</a:t>
            </a:r>
            <a:r>
              <a:rPr kumimoji="1" lang="en-US" altLang="ja-JP" dirty="0" smtClean="0">
                <a:solidFill>
                  <a:schemeClr val="tx1"/>
                </a:solidFill>
              </a:rPr>
              <a:t>8</a:t>
            </a:r>
            <a:r>
              <a:rPr kumimoji="1" lang="ja-JP" altLang="en-US" dirty="0" smtClean="0">
                <a:solidFill>
                  <a:schemeClr val="tx1"/>
                </a:solidFill>
              </a:rPr>
              <a:t>日　　　</a:t>
            </a:r>
            <a:r>
              <a:rPr kumimoji="1" lang="en-US" altLang="ja-JP" dirty="0" smtClean="0">
                <a:solidFill>
                  <a:schemeClr val="tx1"/>
                </a:solidFill>
              </a:rPr>
              <a:t>M1</a:t>
            </a:r>
            <a:r>
              <a:rPr kumimoji="1" lang="ja-JP" altLang="en-US" dirty="0" smtClean="0">
                <a:solidFill>
                  <a:schemeClr val="tx1"/>
                </a:solidFill>
              </a:rPr>
              <a:t>　市川</a:t>
            </a:r>
            <a:endParaRPr kumimoji="1" lang="ja-JP" altLang="en-US" dirty="0">
              <a:solidFill>
                <a:schemeClr val="tx1"/>
              </a:solidFill>
            </a:endParaRPr>
          </a:p>
        </p:txBody>
      </p:sp>
    </p:spTree>
    <p:extLst>
      <p:ext uri="{BB962C8B-B14F-4D97-AF65-F5344CB8AC3E}">
        <p14:creationId xmlns:p14="http://schemas.microsoft.com/office/powerpoint/2010/main" val="3400380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712"/>
          <a:stretch/>
        </p:blipFill>
        <p:spPr bwMode="auto">
          <a:xfrm>
            <a:off x="1331640" y="1052736"/>
            <a:ext cx="6372746" cy="5211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タイトル 1"/>
          <p:cNvSpPr>
            <a:spLocks noGrp="1"/>
          </p:cNvSpPr>
          <p:nvPr>
            <p:ph type="title"/>
          </p:nvPr>
        </p:nvSpPr>
        <p:spPr>
          <a:xfrm>
            <a:off x="457200" y="274638"/>
            <a:ext cx="8229600" cy="850483"/>
          </a:xfrm>
        </p:spPr>
        <p:txBody>
          <a:bodyPr/>
          <a:lstStyle/>
          <a:p>
            <a:r>
              <a:rPr kumimoji="1" lang="ja-JP" altLang="en-US" dirty="0" smtClean="0"/>
              <a:t>実験</a:t>
            </a:r>
            <a:r>
              <a:rPr kumimoji="1" lang="ja-JP" altLang="en-US" dirty="0" smtClean="0"/>
              <a:t>結果</a:t>
            </a:r>
            <a:r>
              <a:rPr lang="ja-JP" altLang="en-US" dirty="0"/>
              <a:t>①</a:t>
            </a:r>
            <a:endParaRPr kumimoji="1" lang="ja-JP" altLang="en-US" dirty="0"/>
          </a:p>
        </p:txBody>
      </p:sp>
      <p:sp>
        <p:nvSpPr>
          <p:cNvPr id="12" name="テキスト ボックス 11"/>
          <p:cNvSpPr txBox="1"/>
          <p:nvPr/>
        </p:nvSpPr>
        <p:spPr>
          <a:xfrm>
            <a:off x="2411760" y="6263775"/>
            <a:ext cx="4752528" cy="523220"/>
          </a:xfrm>
          <a:prstGeom prst="rect">
            <a:avLst/>
          </a:prstGeom>
          <a:noFill/>
        </p:spPr>
        <p:txBody>
          <a:bodyPr wrap="square" rtlCol="0">
            <a:spAutoFit/>
          </a:bodyPr>
          <a:lstStyle/>
          <a:p>
            <a:pPr algn="ctr"/>
            <a:r>
              <a:rPr kumimoji="1" lang="ja-JP" altLang="en-US" sz="2800" dirty="0" smtClean="0"/>
              <a:t>コム間ビートの標準偏差</a:t>
            </a:r>
            <a:endParaRPr kumimoji="1" lang="ja-JP" altLang="en-US" sz="2800" dirty="0"/>
          </a:p>
        </p:txBody>
      </p:sp>
      <p:sp>
        <p:nvSpPr>
          <p:cNvPr id="9" name="テキスト ボックス 8"/>
          <p:cNvSpPr txBox="1"/>
          <p:nvPr/>
        </p:nvSpPr>
        <p:spPr>
          <a:xfrm>
            <a:off x="6300192" y="689772"/>
            <a:ext cx="2411919" cy="400110"/>
          </a:xfrm>
          <a:prstGeom prst="rect">
            <a:avLst/>
          </a:prstGeom>
          <a:noFill/>
        </p:spPr>
        <p:txBody>
          <a:bodyPr wrap="square" rtlCol="0">
            <a:spAutoFit/>
          </a:bodyPr>
          <a:lstStyle/>
          <a:p>
            <a:pPr algn="ctr"/>
            <a:r>
              <a:rPr kumimoji="1" lang="ja-JP" altLang="en-US" sz="2000" dirty="0" smtClean="0"/>
              <a:t>サンプリング数</a:t>
            </a:r>
            <a:r>
              <a:rPr kumimoji="1" lang="en-US" altLang="ja-JP" sz="2000" dirty="0" smtClean="0"/>
              <a:t>100</a:t>
            </a:r>
            <a:endParaRPr kumimoji="1" lang="ja-JP" altLang="en-US" sz="2000" dirty="0"/>
          </a:p>
        </p:txBody>
      </p:sp>
    </p:spTree>
    <p:extLst>
      <p:ext uri="{BB962C8B-B14F-4D97-AF65-F5344CB8AC3E}">
        <p14:creationId xmlns:p14="http://schemas.microsoft.com/office/powerpoint/2010/main" val="3100031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4" name="テキスト ボックス 3"/>
          <p:cNvSpPr txBox="1"/>
          <p:nvPr/>
        </p:nvSpPr>
        <p:spPr>
          <a:xfrm>
            <a:off x="590426" y="1628800"/>
            <a:ext cx="8283748" cy="646331"/>
          </a:xfrm>
          <a:prstGeom prst="rect">
            <a:avLst/>
          </a:prstGeom>
          <a:noFill/>
        </p:spPr>
        <p:txBody>
          <a:bodyPr wrap="square" rtlCol="0">
            <a:spAutoFit/>
          </a:bodyPr>
          <a:lstStyle/>
          <a:p>
            <a:r>
              <a:rPr kumimoji="1" lang="ja-JP" altLang="en-US" sz="3600" dirty="0" smtClean="0"/>
              <a:t>・ 差周波</a:t>
            </a:r>
            <a:r>
              <a:rPr lang="ja-JP" altLang="en-US" sz="3600" dirty="0" smtClean="0"/>
              <a:t>制御を行い、その有用性を示した</a:t>
            </a:r>
            <a:endParaRPr lang="en-US" altLang="ja-JP" sz="3600" dirty="0" smtClean="0"/>
          </a:p>
        </p:txBody>
      </p:sp>
      <p:sp>
        <p:nvSpPr>
          <p:cNvPr id="5" name="タイトル 1"/>
          <p:cNvSpPr txBox="1">
            <a:spLocks/>
          </p:cNvSpPr>
          <p:nvPr/>
        </p:nvSpPr>
        <p:spPr>
          <a:xfrm>
            <a:off x="590426" y="292494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今後の予定</a:t>
            </a:r>
            <a:endParaRPr lang="ja-JP" altLang="en-US" dirty="0"/>
          </a:p>
        </p:txBody>
      </p:sp>
      <p:sp>
        <p:nvSpPr>
          <p:cNvPr id="6" name="テキスト ボックス 5"/>
          <p:cNvSpPr txBox="1"/>
          <p:nvPr/>
        </p:nvSpPr>
        <p:spPr>
          <a:xfrm>
            <a:off x="590426" y="4067944"/>
            <a:ext cx="8283748" cy="1754326"/>
          </a:xfrm>
          <a:prstGeom prst="rect">
            <a:avLst/>
          </a:prstGeom>
          <a:noFill/>
        </p:spPr>
        <p:txBody>
          <a:bodyPr wrap="square" rtlCol="0">
            <a:spAutoFit/>
          </a:bodyPr>
          <a:lstStyle/>
          <a:p>
            <a:r>
              <a:rPr kumimoji="1" lang="ja-JP" altLang="en-US" sz="3600" dirty="0" smtClean="0"/>
              <a:t>・ 差周波制御を用いて、ガス分光を行う</a:t>
            </a:r>
            <a:endParaRPr kumimoji="1" lang="en-US" altLang="ja-JP" sz="3600" dirty="0" smtClean="0"/>
          </a:p>
          <a:p>
            <a:r>
              <a:rPr lang="ja-JP" altLang="en-US" sz="3600" dirty="0" smtClean="0"/>
              <a:t>・ アダプティブサンプリングについて学び、実験を行う</a:t>
            </a:r>
            <a:endParaRPr kumimoji="1" lang="ja-JP" altLang="en-US" sz="3600" dirty="0"/>
          </a:p>
        </p:txBody>
      </p:sp>
    </p:spTree>
    <p:extLst>
      <p:ext uri="{BB962C8B-B14F-4D97-AF65-F5344CB8AC3E}">
        <p14:creationId xmlns:p14="http://schemas.microsoft.com/office/powerpoint/2010/main" val="868867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研究背景</a:t>
            </a:r>
            <a:endParaRPr kumimoji="1" lang="ja-JP" altLang="en-US" dirty="0"/>
          </a:p>
        </p:txBody>
      </p:sp>
      <p:sp>
        <p:nvSpPr>
          <p:cNvPr id="5" name="テキスト ボックス 4"/>
          <p:cNvSpPr txBox="1"/>
          <p:nvPr/>
        </p:nvSpPr>
        <p:spPr>
          <a:xfrm>
            <a:off x="323528" y="1271924"/>
            <a:ext cx="8568952" cy="707886"/>
          </a:xfrm>
          <a:prstGeom prst="rect">
            <a:avLst/>
          </a:prstGeom>
          <a:noFill/>
          <a:ln>
            <a:solidFill>
              <a:schemeClr val="tx1"/>
            </a:solidFill>
          </a:ln>
        </p:spPr>
        <p:txBody>
          <a:bodyPr wrap="square" rtlCol="0">
            <a:spAutoFit/>
          </a:bodyPr>
          <a:lstStyle/>
          <a:p>
            <a:r>
              <a:rPr kumimoji="1" lang="ja-JP" altLang="en-US" sz="2000" dirty="0" smtClean="0"/>
              <a:t>近年、気体分子・生体分子・医薬品や禁止薬物などをはじめと</a:t>
            </a:r>
            <a:r>
              <a:rPr lang="ja-JP" altLang="en-US" sz="2000" dirty="0" smtClean="0"/>
              <a:t>した様々な物質が、</a:t>
            </a:r>
            <a:r>
              <a:rPr lang="en-US" altLang="ja-JP" sz="2000" dirty="0" smtClean="0"/>
              <a:t>THz</a:t>
            </a:r>
            <a:r>
              <a:rPr lang="ja-JP" altLang="en-US" sz="2000" dirty="0" smtClean="0"/>
              <a:t>領域（</a:t>
            </a:r>
            <a:r>
              <a:rPr lang="en-US" altLang="ja-JP" sz="2000" dirty="0" smtClean="0"/>
              <a:t>0.1</a:t>
            </a:r>
            <a:r>
              <a:rPr lang="ja-JP" altLang="en-US" sz="2000" dirty="0" smtClean="0"/>
              <a:t>～</a:t>
            </a:r>
            <a:r>
              <a:rPr lang="en-US" altLang="ja-JP" sz="2000" dirty="0" smtClean="0"/>
              <a:t>10THz</a:t>
            </a:r>
            <a:r>
              <a:rPr lang="ja-JP" altLang="en-US" sz="2000" dirty="0" smtClean="0"/>
              <a:t>）に固有の吸収スペクトルを示すことが明らかになった</a:t>
            </a:r>
            <a:endParaRPr kumimoji="1" lang="ja-JP" altLang="en-US" sz="2000" dirty="0"/>
          </a:p>
        </p:txBody>
      </p:sp>
      <p:sp>
        <p:nvSpPr>
          <p:cNvPr id="7" name="右矢印 6"/>
          <p:cNvSpPr/>
          <p:nvPr/>
        </p:nvSpPr>
        <p:spPr>
          <a:xfrm>
            <a:off x="2348975" y="2229545"/>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285079" y="2132856"/>
            <a:ext cx="3096344" cy="769441"/>
          </a:xfrm>
          <a:prstGeom prst="rect">
            <a:avLst/>
          </a:prstGeom>
          <a:noFill/>
        </p:spPr>
        <p:txBody>
          <a:bodyPr wrap="square" rtlCol="0">
            <a:spAutoFit/>
          </a:bodyPr>
          <a:lstStyle/>
          <a:p>
            <a:pPr algn="ctr"/>
            <a:r>
              <a:rPr kumimoji="1" lang="en-US" altLang="ja-JP" sz="4400" dirty="0" smtClean="0">
                <a:solidFill>
                  <a:srgbClr val="FF0000"/>
                </a:solidFill>
                <a:latin typeface="Century" pitchFamily="18" charset="0"/>
              </a:rPr>
              <a:t>THz</a:t>
            </a:r>
            <a:r>
              <a:rPr kumimoji="1" lang="ja-JP" altLang="en-US" sz="4400" dirty="0" smtClean="0">
                <a:solidFill>
                  <a:srgbClr val="FF0000"/>
                </a:solidFill>
                <a:latin typeface="Century" pitchFamily="18" charset="0"/>
              </a:rPr>
              <a:t>分光法</a:t>
            </a:r>
            <a:endParaRPr kumimoji="1" lang="ja-JP" altLang="en-US" sz="4400" dirty="0">
              <a:solidFill>
                <a:srgbClr val="FF0000"/>
              </a:solidFill>
              <a:latin typeface="Century" pitchFamily="18" charset="0"/>
            </a:endParaRPr>
          </a:p>
        </p:txBody>
      </p:sp>
      <p:sp>
        <p:nvSpPr>
          <p:cNvPr id="9" name="テキスト ボックス 8"/>
          <p:cNvSpPr txBox="1"/>
          <p:nvPr/>
        </p:nvSpPr>
        <p:spPr>
          <a:xfrm>
            <a:off x="1569584" y="3114046"/>
            <a:ext cx="6000139" cy="584775"/>
          </a:xfrm>
          <a:prstGeom prst="rect">
            <a:avLst/>
          </a:prstGeom>
          <a:noFill/>
          <a:ln w="25400">
            <a:solidFill>
              <a:schemeClr val="tx1"/>
            </a:solidFill>
          </a:ln>
        </p:spPr>
        <p:txBody>
          <a:bodyPr wrap="square" rtlCol="0">
            <a:spAutoFit/>
          </a:bodyPr>
          <a:lstStyle/>
          <a:p>
            <a:pPr algn="ctr"/>
            <a:r>
              <a:rPr kumimoji="1" lang="en-US" altLang="ja-JP" sz="3200" dirty="0" smtClean="0">
                <a:latin typeface="Century" pitchFamily="18" charset="0"/>
              </a:rPr>
              <a:t>THz</a:t>
            </a:r>
            <a:r>
              <a:rPr kumimoji="1" lang="ja-JP" altLang="en-US" sz="3200" dirty="0" smtClean="0">
                <a:latin typeface="Century" pitchFamily="18" charset="0"/>
              </a:rPr>
              <a:t>時間領域分光法</a:t>
            </a:r>
            <a:r>
              <a:rPr kumimoji="1" lang="en-US" altLang="ja-JP" sz="3200" dirty="0" smtClean="0">
                <a:latin typeface="Century" pitchFamily="18" charset="0"/>
              </a:rPr>
              <a:t>(</a:t>
            </a:r>
            <a:r>
              <a:rPr lang="en-US" altLang="ja-JP" sz="3200" dirty="0" smtClean="0">
                <a:latin typeface="Century" pitchFamily="18" charset="0"/>
              </a:rPr>
              <a:t>THz-TDS)</a:t>
            </a:r>
            <a:endParaRPr kumimoji="1" lang="ja-JP" altLang="en-US" sz="3200" dirty="0">
              <a:latin typeface="Century"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61" y="3754241"/>
            <a:ext cx="8900508" cy="248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7" name="テキスト ボックス 116"/>
          <p:cNvSpPr txBox="1"/>
          <p:nvPr/>
        </p:nvSpPr>
        <p:spPr>
          <a:xfrm>
            <a:off x="1805791" y="6346996"/>
            <a:ext cx="5604426" cy="461665"/>
          </a:xfrm>
          <a:prstGeom prst="rect">
            <a:avLst/>
          </a:prstGeom>
          <a:noFill/>
        </p:spPr>
        <p:txBody>
          <a:bodyPr wrap="square" rtlCol="0">
            <a:spAutoFit/>
          </a:bodyPr>
          <a:lstStyle/>
          <a:p>
            <a:pPr algn="ctr"/>
            <a:r>
              <a:rPr kumimoji="1" lang="ja-JP" altLang="en-US" sz="2400" dirty="0" smtClean="0">
                <a:solidFill>
                  <a:srgbClr val="FF0000"/>
                </a:solidFill>
              </a:rPr>
              <a:t>計測時間と分解能がトレードオフの関係</a:t>
            </a:r>
            <a:endParaRPr kumimoji="1" lang="ja-JP" altLang="en-US" sz="2400" dirty="0">
              <a:solidFill>
                <a:srgbClr val="FF0000"/>
              </a:solidFill>
            </a:endParaRPr>
          </a:p>
        </p:txBody>
      </p:sp>
    </p:spTree>
    <p:extLst>
      <p:ext uri="{BB962C8B-B14F-4D97-AF65-F5344CB8AC3E}">
        <p14:creationId xmlns:p14="http://schemas.microsoft.com/office/powerpoint/2010/main" val="3122149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475" y="188640"/>
            <a:ext cx="8578390" cy="922114"/>
          </a:xfrm>
        </p:spPr>
        <p:txBody>
          <a:bodyPr>
            <a:normAutofit/>
          </a:bodyPr>
          <a:lstStyle/>
          <a:p>
            <a:r>
              <a:rPr kumimoji="1" lang="ja-JP" altLang="en-US" sz="3600" dirty="0" smtClean="0"/>
              <a:t>非同期光サンプリング式テラヘルツ計測法</a:t>
            </a:r>
            <a:endParaRPr kumimoji="1" lang="ja-JP" altLang="en-US" sz="3600" dirty="0"/>
          </a:p>
        </p:txBody>
      </p:sp>
      <p:grpSp>
        <p:nvGrpSpPr>
          <p:cNvPr id="4101" name="グループ化 4100"/>
          <p:cNvGrpSpPr/>
          <p:nvPr/>
        </p:nvGrpSpPr>
        <p:grpSpPr>
          <a:xfrm>
            <a:off x="234689" y="1323295"/>
            <a:ext cx="4345627" cy="2397991"/>
            <a:chOff x="581547" y="2247704"/>
            <a:chExt cx="4345627" cy="2397991"/>
          </a:xfrm>
        </p:grpSpPr>
        <p:sp>
          <p:nvSpPr>
            <p:cNvPr id="6" name="テキスト ボックス 5"/>
            <p:cNvSpPr txBox="1"/>
            <p:nvPr/>
          </p:nvSpPr>
          <p:spPr>
            <a:xfrm>
              <a:off x="1095757" y="2617036"/>
              <a:ext cx="1617890" cy="369332"/>
            </a:xfrm>
            <a:prstGeom prst="rect">
              <a:avLst/>
            </a:prstGeom>
            <a:noFill/>
            <a:ln>
              <a:solidFill>
                <a:schemeClr val="tx1"/>
              </a:solidFill>
            </a:ln>
          </p:spPr>
          <p:txBody>
            <a:bodyPr wrap="square" rtlCol="0">
              <a:spAutoFit/>
            </a:bodyPr>
            <a:lstStyle/>
            <a:p>
              <a:pPr algn="ctr"/>
              <a:r>
                <a:rPr lang="en-US" altLang="ja-JP" b="1" dirty="0" err="1">
                  <a:latin typeface="Century" pitchFamily="18" charset="0"/>
                </a:rPr>
                <a:t>f</a:t>
              </a:r>
              <a:r>
                <a:rPr kumimoji="1" lang="en-US" altLang="ja-JP" b="1" dirty="0" err="1" smtClean="0">
                  <a:latin typeface="Century" pitchFamily="18" charset="0"/>
                </a:rPr>
                <a:t>s</a:t>
              </a:r>
              <a:r>
                <a:rPr kumimoji="1" lang="en-US" altLang="ja-JP" b="1" dirty="0" smtClean="0">
                  <a:latin typeface="Century" pitchFamily="18" charset="0"/>
                </a:rPr>
                <a:t> laser  A</a:t>
              </a:r>
              <a:endParaRPr kumimoji="1" lang="ja-JP" altLang="en-US" b="1" dirty="0">
                <a:latin typeface="Century" pitchFamily="18" charset="0"/>
              </a:endParaRPr>
            </a:p>
          </p:txBody>
        </p:sp>
        <p:sp>
          <p:nvSpPr>
            <p:cNvPr id="7" name="テキスト ボックス 6"/>
            <p:cNvSpPr txBox="1"/>
            <p:nvPr/>
          </p:nvSpPr>
          <p:spPr>
            <a:xfrm>
              <a:off x="2795075" y="2617036"/>
              <a:ext cx="1617890" cy="369332"/>
            </a:xfrm>
            <a:prstGeom prst="rect">
              <a:avLst/>
            </a:prstGeom>
            <a:noFill/>
            <a:ln>
              <a:solidFill>
                <a:schemeClr val="tx1"/>
              </a:solidFill>
            </a:ln>
          </p:spPr>
          <p:txBody>
            <a:bodyPr wrap="square" rtlCol="0">
              <a:spAutoFit/>
            </a:bodyPr>
            <a:lstStyle/>
            <a:p>
              <a:pPr algn="ctr"/>
              <a:r>
                <a:rPr lang="en-US" altLang="ja-JP" b="1" dirty="0" err="1">
                  <a:latin typeface="Century" pitchFamily="18" charset="0"/>
                </a:rPr>
                <a:t>f</a:t>
              </a:r>
              <a:r>
                <a:rPr kumimoji="1" lang="en-US" altLang="ja-JP" b="1" dirty="0" err="1" smtClean="0">
                  <a:latin typeface="Century" pitchFamily="18" charset="0"/>
                </a:rPr>
                <a:t>s</a:t>
              </a:r>
              <a:r>
                <a:rPr kumimoji="1" lang="en-US" altLang="ja-JP" b="1" dirty="0" smtClean="0">
                  <a:latin typeface="Century" pitchFamily="18" charset="0"/>
                </a:rPr>
                <a:t> laser  B</a:t>
              </a:r>
              <a:endParaRPr kumimoji="1" lang="ja-JP" altLang="en-US" b="1" dirty="0">
                <a:latin typeface="Century" pitchFamily="18" charset="0"/>
              </a:endParaRPr>
            </a:p>
          </p:txBody>
        </p:sp>
        <p:cxnSp>
          <p:nvCxnSpPr>
            <p:cNvPr id="8" name="直線コネクタ 7"/>
            <p:cNvCxnSpPr/>
            <p:nvPr/>
          </p:nvCxnSpPr>
          <p:spPr>
            <a:xfrm>
              <a:off x="716183" y="2801702"/>
              <a:ext cx="3795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V="1">
              <a:off x="716183" y="2796582"/>
              <a:ext cx="0" cy="121224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8900000">
              <a:off x="581547" y="2801702"/>
              <a:ext cx="26927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2700000">
              <a:off x="581546" y="4008822"/>
              <a:ext cx="26927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716182" y="4008822"/>
              <a:ext cx="932509"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3" name="グループ化 12"/>
            <p:cNvGrpSpPr/>
            <p:nvPr/>
          </p:nvGrpSpPr>
          <p:grpSpPr>
            <a:xfrm rot="10800000">
              <a:off x="1649871" y="3751339"/>
              <a:ext cx="250985" cy="514966"/>
              <a:chOff x="2546662" y="2871051"/>
              <a:chExt cx="250985" cy="514966"/>
            </a:xfrm>
          </p:grpSpPr>
          <p:sp>
            <p:nvSpPr>
              <p:cNvPr id="36" name="円/楕円 35"/>
              <p:cNvSpPr/>
              <p:nvPr/>
            </p:nvSpPr>
            <p:spPr>
              <a:xfrm>
                <a:off x="2546662" y="2952049"/>
                <a:ext cx="250985" cy="3578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659054" y="2871051"/>
                <a:ext cx="138593" cy="5149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4" name="直線矢印コネクタ 13"/>
            <p:cNvCxnSpPr/>
            <p:nvPr/>
          </p:nvCxnSpPr>
          <p:spPr>
            <a:xfrm>
              <a:off x="1798482" y="4016788"/>
              <a:ext cx="583931" cy="156464"/>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1798483" y="3861543"/>
              <a:ext cx="578440" cy="154992"/>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199094" y="4125943"/>
              <a:ext cx="561378" cy="15042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2199093" y="3759646"/>
              <a:ext cx="563605" cy="151017"/>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円/楕円 17"/>
            <p:cNvSpPr/>
            <p:nvPr/>
          </p:nvSpPr>
          <p:spPr>
            <a:xfrm>
              <a:off x="2654686" y="3577104"/>
              <a:ext cx="216024" cy="8585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a:off x="2758586" y="3759164"/>
              <a:ext cx="583931" cy="156464"/>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0800000">
              <a:off x="3159198" y="3868319"/>
              <a:ext cx="561378" cy="15042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2758587" y="4121277"/>
              <a:ext cx="578440" cy="154992"/>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3159197" y="4019380"/>
              <a:ext cx="563605" cy="151017"/>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3625817" y="3748896"/>
              <a:ext cx="250985" cy="514966"/>
              <a:chOff x="2546662" y="2871051"/>
              <a:chExt cx="250985" cy="514966"/>
            </a:xfrm>
          </p:grpSpPr>
          <p:sp>
            <p:nvSpPr>
              <p:cNvPr id="34" name="円/楕円 33"/>
              <p:cNvSpPr/>
              <p:nvPr/>
            </p:nvSpPr>
            <p:spPr>
              <a:xfrm>
                <a:off x="2546662" y="2952049"/>
                <a:ext cx="250985" cy="3578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659054" y="2871051"/>
                <a:ext cx="138593" cy="5149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4" name="直線コネクタ 23"/>
            <p:cNvCxnSpPr/>
            <p:nvPr/>
          </p:nvCxnSpPr>
          <p:spPr>
            <a:xfrm>
              <a:off x="4412965" y="2821920"/>
              <a:ext cx="3795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2700000">
              <a:off x="4657903" y="2801702"/>
              <a:ext cx="26927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4792539" y="2821921"/>
              <a:ext cx="0" cy="118445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18900000">
              <a:off x="4657902" y="4034161"/>
              <a:ext cx="26927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3879273" y="4006379"/>
              <a:ext cx="913267"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763688" y="2256819"/>
              <a:ext cx="435693" cy="369332"/>
            </a:xfrm>
            <a:prstGeom prst="rect">
              <a:avLst/>
            </a:prstGeom>
            <a:noFill/>
          </p:spPr>
          <p:txBody>
            <a:bodyPr wrap="square" rtlCol="0">
              <a:spAutoFit/>
            </a:bodyPr>
            <a:lstStyle/>
            <a:p>
              <a:pPr algn="ctr"/>
              <a:r>
                <a:rPr kumimoji="1" lang="en-US" altLang="ja-JP" i="1" dirty="0" smtClean="0"/>
                <a:t>f</a:t>
              </a:r>
              <a:r>
                <a:rPr kumimoji="1" lang="en-US" altLang="ja-JP" i="1" baseline="-25000" dirty="0" smtClean="0"/>
                <a:t>1</a:t>
              </a:r>
              <a:endParaRPr kumimoji="1" lang="ja-JP" altLang="en-US" i="1" baseline="-25000" dirty="0"/>
            </a:p>
          </p:txBody>
        </p:sp>
        <p:sp>
          <p:nvSpPr>
            <p:cNvPr id="30" name="テキスト ボックス 29"/>
            <p:cNvSpPr txBox="1"/>
            <p:nvPr/>
          </p:nvSpPr>
          <p:spPr>
            <a:xfrm>
              <a:off x="3326582" y="2247704"/>
              <a:ext cx="653476" cy="369332"/>
            </a:xfrm>
            <a:prstGeom prst="rect">
              <a:avLst/>
            </a:prstGeom>
            <a:noFill/>
          </p:spPr>
          <p:txBody>
            <a:bodyPr wrap="square" rtlCol="0">
              <a:spAutoFit/>
            </a:bodyPr>
            <a:lstStyle/>
            <a:p>
              <a:pPr algn="ctr"/>
              <a:r>
                <a:rPr kumimoji="1" lang="en-US" altLang="ja-JP" i="1" dirty="0" smtClean="0"/>
                <a:t>f</a:t>
              </a:r>
              <a:r>
                <a:rPr kumimoji="1" lang="en-US" altLang="ja-JP" i="1" baseline="-25000" dirty="0" smtClean="0"/>
                <a:t>1</a:t>
              </a:r>
              <a:r>
                <a:rPr kumimoji="1" lang="en-US" altLang="ja-JP" i="1" dirty="0" smtClean="0"/>
                <a:t>+Δf</a:t>
              </a:r>
              <a:endParaRPr kumimoji="1" lang="ja-JP" altLang="en-US" i="1" baseline="-25000" dirty="0"/>
            </a:p>
          </p:txBody>
        </p:sp>
        <p:sp>
          <p:nvSpPr>
            <p:cNvPr id="31" name="テキスト ボックス 30"/>
            <p:cNvSpPr txBox="1"/>
            <p:nvPr/>
          </p:nvSpPr>
          <p:spPr>
            <a:xfrm>
              <a:off x="2098507" y="3161035"/>
              <a:ext cx="1395544" cy="369332"/>
            </a:xfrm>
            <a:prstGeom prst="rect">
              <a:avLst/>
            </a:prstGeom>
            <a:noFill/>
          </p:spPr>
          <p:txBody>
            <a:bodyPr wrap="square" rtlCol="0">
              <a:spAutoFit/>
            </a:bodyPr>
            <a:lstStyle/>
            <a:p>
              <a:pPr algn="ctr"/>
              <a:r>
                <a:rPr kumimoji="1" lang="en-US" altLang="ja-JP" i="1" dirty="0" smtClean="0">
                  <a:solidFill>
                    <a:srgbClr val="0070C0"/>
                  </a:solidFill>
                  <a:latin typeface="Century" pitchFamily="18" charset="0"/>
                </a:rPr>
                <a:t>THz pulse</a:t>
              </a:r>
              <a:endParaRPr kumimoji="1" lang="ja-JP" altLang="en-US" i="1" dirty="0">
                <a:solidFill>
                  <a:srgbClr val="0070C0"/>
                </a:solidFill>
                <a:latin typeface="Century" pitchFamily="18" charset="0"/>
              </a:endParaRPr>
            </a:p>
          </p:txBody>
        </p:sp>
        <p:sp>
          <p:nvSpPr>
            <p:cNvPr id="32" name="テキスト ボックス 31"/>
            <p:cNvSpPr txBox="1"/>
            <p:nvPr/>
          </p:nvSpPr>
          <p:spPr>
            <a:xfrm>
              <a:off x="957439" y="4276269"/>
              <a:ext cx="1523456" cy="369332"/>
            </a:xfrm>
            <a:prstGeom prst="rect">
              <a:avLst/>
            </a:prstGeom>
            <a:noFill/>
          </p:spPr>
          <p:txBody>
            <a:bodyPr wrap="square" rtlCol="0">
              <a:spAutoFit/>
            </a:bodyPr>
            <a:lstStyle/>
            <a:p>
              <a:pPr algn="ctr"/>
              <a:r>
                <a:rPr kumimoji="1" lang="en-US" altLang="ja-JP" dirty="0" smtClean="0">
                  <a:latin typeface="Century" pitchFamily="18" charset="0"/>
                  <a:ea typeface="+mj-ea"/>
                </a:rPr>
                <a:t>THz emitter</a:t>
              </a:r>
              <a:endParaRPr kumimoji="1" lang="ja-JP" altLang="en-US" dirty="0">
                <a:latin typeface="Century" pitchFamily="18" charset="0"/>
                <a:ea typeface="+mj-ea"/>
              </a:endParaRPr>
            </a:p>
          </p:txBody>
        </p:sp>
        <p:sp>
          <p:nvSpPr>
            <p:cNvPr id="33" name="テキスト ボックス 32"/>
            <p:cNvSpPr txBox="1"/>
            <p:nvPr/>
          </p:nvSpPr>
          <p:spPr>
            <a:xfrm>
              <a:off x="2929661" y="4276363"/>
              <a:ext cx="1740562" cy="369332"/>
            </a:xfrm>
            <a:prstGeom prst="rect">
              <a:avLst/>
            </a:prstGeom>
            <a:noFill/>
          </p:spPr>
          <p:txBody>
            <a:bodyPr wrap="square" rtlCol="0">
              <a:spAutoFit/>
            </a:bodyPr>
            <a:lstStyle/>
            <a:p>
              <a:pPr algn="ctr"/>
              <a:r>
                <a:rPr kumimoji="1" lang="en-US" altLang="ja-JP" dirty="0" smtClean="0">
                  <a:latin typeface="Century" pitchFamily="18" charset="0"/>
                  <a:ea typeface="+mj-ea"/>
                </a:rPr>
                <a:t>THz detector</a:t>
              </a:r>
              <a:endParaRPr kumimoji="1" lang="ja-JP" altLang="en-US" dirty="0">
                <a:latin typeface="Century" pitchFamily="18" charset="0"/>
                <a:ea typeface="+mj-ea"/>
              </a:endParaRPr>
            </a:p>
          </p:txBody>
        </p:sp>
        <p:sp>
          <p:nvSpPr>
            <p:cNvPr id="4096" name="テキスト ボックス 4095"/>
            <p:cNvSpPr txBox="1"/>
            <p:nvPr/>
          </p:nvSpPr>
          <p:spPr>
            <a:xfrm>
              <a:off x="3980058" y="3090984"/>
              <a:ext cx="812480" cy="646331"/>
            </a:xfrm>
            <a:prstGeom prst="rect">
              <a:avLst/>
            </a:prstGeom>
            <a:noFill/>
          </p:spPr>
          <p:txBody>
            <a:bodyPr wrap="square" rtlCol="0">
              <a:spAutoFit/>
            </a:bodyPr>
            <a:lstStyle/>
            <a:p>
              <a:pPr algn="ctr"/>
              <a:r>
                <a:rPr kumimoji="1" lang="en-US" altLang="ja-JP" dirty="0" smtClean="0"/>
                <a:t>Probe</a:t>
              </a:r>
            </a:p>
            <a:p>
              <a:pPr algn="ctr"/>
              <a:r>
                <a:rPr kumimoji="1" lang="en-US" altLang="ja-JP" dirty="0" smtClean="0"/>
                <a:t>pulse</a:t>
              </a:r>
              <a:endParaRPr kumimoji="1" lang="ja-JP" altLang="en-US" dirty="0"/>
            </a:p>
          </p:txBody>
        </p:sp>
      </p:grpSp>
      <p:grpSp>
        <p:nvGrpSpPr>
          <p:cNvPr id="4104" name="グループ化 4103"/>
          <p:cNvGrpSpPr/>
          <p:nvPr/>
        </p:nvGrpSpPr>
        <p:grpSpPr>
          <a:xfrm>
            <a:off x="4538398" y="1262649"/>
            <a:ext cx="4350229" cy="3235206"/>
            <a:chOff x="4493318" y="1691300"/>
            <a:chExt cx="4350229" cy="3235206"/>
          </a:xfrm>
        </p:grpSpPr>
        <p:grpSp>
          <p:nvGrpSpPr>
            <p:cNvPr id="38" name="グループ化 37"/>
            <p:cNvGrpSpPr/>
            <p:nvPr/>
          </p:nvGrpSpPr>
          <p:grpSpPr>
            <a:xfrm>
              <a:off x="5573874" y="1712474"/>
              <a:ext cx="3269673" cy="3214032"/>
              <a:chOff x="4764363" y="2161532"/>
              <a:chExt cx="3269673" cy="3214032"/>
            </a:xfrm>
          </p:grpSpPr>
          <p:cxnSp>
            <p:nvCxnSpPr>
              <p:cNvPr id="39" name="直線矢印コネクタ 38"/>
              <p:cNvCxnSpPr/>
              <p:nvPr/>
            </p:nvCxnSpPr>
            <p:spPr>
              <a:xfrm>
                <a:off x="4932040" y="5373216"/>
                <a:ext cx="2895778" cy="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40" name="グループ化 39"/>
              <p:cNvGrpSpPr/>
              <p:nvPr/>
            </p:nvGrpSpPr>
            <p:grpSpPr>
              <a:xfrm>
                <a:off x="4764363" y="2161532"/>
                <a:ext cx="3269673" cy="2839673"/>
                <a:chOff x="5181600" y="1897198"/>
                <a:chExt cx="3269673" cy="2839673"/>
              </a:xfrm>
            </p:grpSpPr>
            <p:grpSp>
              <p:nvGrpSpPr>
                <p:cNvPr id="43" name="グループ化 42"/>
                <p:cNvGrpSpPr/>
                <p:nvPr/>
              </p:nvGrpSpPr>
              <p:grpSpPr>
                <a:xfrm>
                  <a:off x="5181600" y="1897198"/>
                  <a:ext cx="3269673" cy="1684171"/>
                  <a:chOff x="5357223" y="1816837"/>
                  <a:chExt cx="3269673" cy="1684171"/>
                </a:xfrm>
              </p:grpSpPr>
              <p:grpSp>
                <p:nvGrpSpPr>
                  <p:cNvPr id="58" name="グループ化 57"/>
                  <p:cNvGrpSpPr/>
                  <p:nvPr/>
                </p:nvGrpSpPr>
                <p:grpSpPr>
                  <a:xfrm>
                    <a:off x="5357223" y="1831282"/>
                    <a:ext cx="3269673" cy="655861"/>
                    <a:chOff x="5382621" y="1977798"/>
                    <a:chExt cx="3269673" cy="655861"/>
                  </a:xfrm>
                </p:grpSpPr>
                <p:cxnSp>
                  <p:nvCxnSpPr>
                    <p:cNvPr id="76" name="直線コネクタ 75"/>
                    <p:cNvCxnSpPr/>
                    <p:nvPr/>
                  </p:nvCxnSpPr>
                  <p:spPr>
                    <a:xfrm>
                      <a:off x="5382621" y="2307104"/>
                      <a:ext cx="161901"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7" name="グループ化 76"/>
                    <p:cNvGrpSpPr/>
                    <p:nvPr/>
                  </p:nvGrpSpPr>
                  <p:grpSpPr>
                    <a:xfrm>
                      <a:off x="5542710" y="1977798"/>
                      <a:ext cx="343314" cy="648072"/>
                      <a:chOff x="5371920" y="1664803"/>
                      <a:chExt cx="343314" cy="648072"/>
                    </a:xfrm>
                  </p:grpSpPr>
                  <p:cxnSp>
                    <p:nvCxnSpPr>
                      <p:cNvPr id="99" name="直線コネクタ 98"/>
                      <p:cNvCxnSpPr/>
                      <p:nvPr/>
                    </p:nvCxnSpPr>
                    <p:spPr>
                      <a:xfrm rot="900000">
                        <a:off x="5544012" y="1664803"/>
                        <a:ext cx="0" cy="64807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5371920" y="1990475"/>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5630073" y="1682750"/>
                        <a:ext cx="85161" cy="317825"/>
                      </a:xfrm>
                      <a:prstGeom prst="line">
                        <a:avLst/>
                      </a:prstGeom>
                      <a:ln w="22225"/>
                    </p:spPr>
                    <p:style>
                      <a:lnRef idx="1">
                        <a:schemeClr val="accent1"/>
                      </a:lnRef>
                      <a:fillRef idx="0">
                        <a:schemeClr val="accent1"/>
                      </a:fillRef>
                      <a:effectRef idx="0">
                        <a:schemeClr val="accent1"/>
                      </a:effectRef>
                      <a:fontRef idx="minor">
                        <a:schemeClr val="tx1"/>
                      </a:fontRef>
                    </p:style>
                  </p:cxnSp>
                </p:grpSp>
                <p:cxnSp>
                  <p:nvCxnSpPr>
                    <p:cNvPr id="78" name="直線コネクタ 77"/>
                    <p:cNvCxnSpPr/>
                    <p:nvPr/>
                  </p:nvCxnSpPr>
                  <p:spPr>
                    <a:xfrm>
                      <a:off x="5884291" y="2309623"/>
                      <a:ext cx="30010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9" name="グループ化 78"/>
                    <p:cNvGrpSpPr/>
                    <p:nvPr/>
                  </p:nvGrpSpPr>
                  <p:grpSpPr>
                    <a:xfrm>
                      <a:off x="6180679" y="1981870"/>
                      <a:ext cx="341581" cy="648072"/>
                      <a:chOff x="5371920" y="1664803"/>
                      <a:chExt cx="341581" cy="648072"/>
                    </a:xfrm>
                  </p:grpSpPr>
                  <p:cxnSp>
                    <p:nvCxnSpPr>
                      <p:cNvPr id="96" name="直線コネクタ 95"/>
                      <p:cNvCxnSpPr/>
                      <p:nvPr/>
                    </p:nvCxnSpPr>
                    <p:spPr>
                      <a:xfrm rot="900000">
                        <a:off x="5544012" y="1664803"/>
                        <a:ext cx="0" cy="64807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5371920" y="1990475"/>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5630073" y="1682750"/>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grpSp>
                <p:cxnSp>
                  <p:nvCxnSpPr>
                    <p:cNvPr id="80" name="直線コネクタ 79"/>
                    <p:cNvCxnSpPr/>
                    <p:nvPr/>
                  </p:nvCxnSpPr>
                  <p:spPr>
                    <a:xfrm>
                      <a:off x="6522260" y="2309623"/>
                      <a:ext cx="30010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81" name="グループ化 80"/>
                    <p:cNvGrpSpPr/>
                    <p:nvPr/>
                  </p:nvGrpSpPr>
                  <p:grpSpPr>
                    <a:xfrm>
                      <a:off x="6822365" y="1977798"/>
                      <a:ext cx="341581" cy="648072"/>
                      <a:chOff x="5371920" y="1664803"/>
                      <a:chExt cx="341581" cy="648072"/>
                    </a:xfrm>
                  </p:grpSpPr>
                  <p:cxnSp>
                    <p:nvCxnSpPr>
                      <p:cNvPr id="93" name="直線コネクタ 92"/>
                      <p:cNvCxnSpPr/>
                      <p:nvPr/>
                    </p:nvCxnSpPr>
                    <p:spPr>
                      <a:xfrm rot="900000">
                        <a:off x="5544012" y="1664803"/>
                        <a:ext cx="0" cy="64807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5371920" y="1990475"/>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5630073" y="1682750"/>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grpSp>
                <p:cxnSp>
                  <p:nvCxnSpPr>
                    <p:cNvPr id="82" name="直線コネクタ 81"/>
                    <p:cNvCxnSpPr/>
                    <p:nvPr/>
                  </p:nvCxnSpPr>
                  <p:spPr>
                    <a:xfrm>
                      <a:off x="7163946" y="2311176"/>
                      <a:ext cx="30010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83" name="グループ化 82"/>
                    <p:cNvGrpSpPr/>
                    <p:nvPr/>
                  </p:nvGrpSpPr>
                  <p:grpSpPr>
                    <a:xfrm>
                      <a:off x="7464051" y="1985587"/>
                      <a:ext cx="341581" cy="648072"/>
                      <a:chOff x="5371920" y="1664803"/>
                      <a:chExt cx="341581" cy="648072"/>
                    </a:xfrm>
                  </p:grpSpPr>
                  <p:cxnSp>
                    <p:nvCxnSpPr>
                      <p:cNvPr id="90" name="直線コネクタ 89"/>
                      <p:cNvCxnSpPr/>
                      <p:nvPr/>
                    </p:nvCxnSpPr>
                    <p:spPr>
                      <a:xfrm rot="900000">
                        <a:off x="5544012" y="1664803"/>
                        <a:ext cx="0" cy="64807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5371920" y="1990475"/>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5630073" y="1682750"/>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grpSp>
                <p:cxnSp>
                  <p:nvCxnSpPr>
                    <p:cNvPr id="84" name="直線コネクタ 83"/>
                    <p:cNvCxnSpPr/>
                    <p:nvPr/>
                  </p:nvCxnSpPr>
                  <p:spPr>
                    <a:xfrm>
                      <a:off x="7805632" y="2311176"/>
                      <a:ext cx="30010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8102020" y="1985587"/>
                      <a:ext cx="341581" cy="648072"/>
                      <a:chOff x="5371920" y="1664803"/>
                      <a:chExt cx="341581" cy="648072"/>
                    </a:xfrm>
                  </p:grpSpPr>
                  <p:cxnSp>
                    <p:nvCxnSpPr>
                      <p:cNvPr id="87" name="直線コネクタ 86"/>
                      <p:cNvCxnSpPr/>
                      <p:nvPr/>
                    </p:nvCxnSpPr>
                    <p:spPr>
                      <a:xfrm rot="900000">
                        <a:off x="5544012" y="1664803"/>
                        <a:ext cx="0" cy="64807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5371920" y="1990475"/>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630073" y="1682750"/>
                        <a:ext cx="83428" cy="311359"/>
                      </a:xfrm>
                      <a:prstGeom prst="line">
                        <a:avLst/>
                      </a:prstGeom>
                      <a:ln w="22225"/>
                    </p:spPr>
                    <p:style>
                      <a:lnRef idx="1">
                        <a:schemeClr val="accent1"/>
                      </a:lnRef>
                      <a:fillRef idx="0">
                        <a:schemeClr val="accent1"/>
                      </a:fillRef>
                      <a:effectRef idx="0">
                        <a:schemeClr val="accent1"/>
                      </a:effectRef>
                      <a:fontRef idx="minor">
                        <a:schemeClr val="tx1"/>
                      </a:fontRef>
                    </p:style>
                  </p:cxnSp>
                </p:grpSp>
                <p:cxnSp>
                  <p:nvCxnSpPr>
                    <p:cNvPr id="86" name="直線コネクタ 85"/>
                    <p:cNvCxnSpPr/>
                    <p:nvPr/>
                  </p:nvCxnSpPr>
                  <p:spPr>
                    <a:xfrm>
                      <a:off x="8443601" y="2311176"/>
                      <a:ext cx="208693"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9" name="グループ化 58"/>
                  <p:cNvGrpSpPr/>
                  <p:nvPr/>
                </p:nvGrpSpPr>
                <p:grpSpPr>
                  <a:xfrm>
                    <a:off x="5412641" y="2924944"/>
                    <a:ext cx="3158837" cy="576064"/>
                    <a:chOff x="5412641" y="2650767"/>
                    <a:chExt cx="3158837" cy="576064"/>
                  </a:xfrm>
                </p:grpSpPr>
                <p:cxnSp>
                  <p:nvCxnSpPr>
                    <p:cNvPr id="70" name="直線コネクタ 69"/>
                    <p:cNvCxnSpPr/>
                    <p:nvPr/>
                  </p:nvCxnSpPr>
                  <p:spPr>
                    <a:xfrm>
                      <a:off x="5412641" y="3226831"/>
                      <a:ext cx="31588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5517312" y="2650767"/>
                      <a:ext cx="0" cy="57606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6238709" y="2650767"/>
                      <a:ext cx="0" cy="57606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6968664" y="2650767"/>
                      <a:ext cx="0" cy="57606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7696806" y="2650767"/>
                      <a:ext cx="0" cy="57606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8418203" y="2650767"/>
                      <a:ext cx="0" cy="57606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0" name="直線コネクタ 59"/>
                  <p:cNvCxnSpPr/>
                  <p:nvPr/>
                </p:nvCxnSpPr>
                <p:spPr>
                  <a:xfrm>
                    <a:off x="5517312" y="2204864"/>
                    <a:ext cx="0" cy="718445"/>
                  </a:xfrm>
                  <a:prstGeom prst="line">
                    <a:avLst/>
                  </a:prstGeom>
                  <a:ln w="222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238709" y="2509878"/>
                    <a:ext cx="0" cy="413432"/>
                  </a:xfrm>
                  <a:prstGeom prst="line">
                    <a:avLst/>
                  </a:prstGeom>
                  <a:ln w="222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968664" y="2192005"/>
                    <a:ext cx="0" cy="718445"/>
                  </a:xfrm>
                  <a:prstGeom prst="line">
                    <a:avLst/>
                  </a:prstGeom>
                  <a:ln w="222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7697316" y="1895707"/>
                    <a:ext cx="0" cy="1029237"/>
                  </a:xfrm>
                  <a:prstGeom prst="line">
                    <a:avLst/>
                  </a:prstGeom>
                  <a:ln w="222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8418203" y="2193001"/>
                    <a:ext cx="0" cy="718445"/>
                  </a:xfrm>
                  <a:prstGeom prst="line">
                    <a:avLst/>
                  </a:prstGeom>
                  <a:ln w="222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5" name="円/楕円 64"/>
                  <p:cNvSpPr/>
                  <p:nvPr/>
                </p:nvSpPr>
                <p:spPr>
                  <a:xfrm flipH="1" flipV="1">
                    <a:off x="5475923" y="2125128"/>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6196995" y="2414673"/>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6928483" y="2128196"/>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7658159" y="1816837"/>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8380487" y="2118829"/>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4" name="グループ化 43"/>
                <p:cNvGrpSpPr/>
                <p:nvPr/>
              </p:nvGrpSpPr>
              <p:grpSpPr>
                <a:xfrm>
                  <a:off x="5302738" y="3573016"/>
                  <a:ext cx="2980594" cy="1163855"/>
                  <a:chOff x="5302738" y="3573016"/>
                  <a:chExt cx="2980594" cy="1163855"/>
                </a:xfrm>
              </p:grpSpPr>
              <p:cxnSp>
                <p:nvCxnSpPr>
                  <p:cNvPr id="45" name="直線コネクタ 44"/>
                  <p:cNvCxnSpPr/>
                  <p:nvPr/>
                </p:nvCxnSpPr>
                <p:spPr>
                  <a:xfrm>
                    <a:off x="7553540" y="3883034"/>
                    <a:ext cx="687490" cy="410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5364564" y="4312233"/>
                    <a:ext cx="681978" cy="39374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5343501" y="3581369"/>
                    <a:ext cx="0" cy="670911"/>
                  </a:xfrm>
                  <a:prstGeom prst="straightConnector1">
                    <a:avLst/>
                  </a:prstGeom>
                  <a:ln w="2222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8" name="円/楕円 47"/>
                  <p:cNvSpPr/>
                  <p:nvPr/>
                </p:nvSpPr>
                <p:spPr>
                  <a:xfrm flipH="1" flipV="1">
                    <a:off x="5302738" y="4254300"/>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p:cNvCxnSpPr/>
                  <p:nvPr/>
                </p:nvCxnSpPr>
                <p:spPr>
                  <a:xfrm>
                    <a:off x="6063086" y="3607605"/>
                    <a:ext cx="0" cy="1053917"/>
                  </a:xfrm>
                  <a:prstGeom prst="straightConnector1">
                    <a:avLst/>
                  </a:prstGeom>
                  <a:ln w="2222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0" name="円/楕円 49"/>
                  <p:cNvSpPr/>
                  <p:nvPr/>
                </p:nvSpPr>
                <p:spPr>
                  <a:xfrm flipH="1" flipV="1">
                    <a:off x="6021371" y="4656510"/>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矢印コネクタ 50"/>
                  <p:cNvCxnSpPr/>
                  <p:nvPr/>
                </p:nvCxnSpPr>
                <p:spPr>
                  <a:xfrm>
                    <a:off x="7522821" y="3600419"/>
                    <a:ext cx="0" cy="224821"/>
                  </a:xfrm>
                  <a:prstGeom prst="straightConnector1">
                    <a:avLst/>
                  </a:prstGeom>
                  <a:ln w="2222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8242580" y="3588989"/>
                    <a:ext cx="0" cy="670911"/>
                  </a:xfrm>
                  <a:prstGeom prst="straightConnector1">
                    <a:avLst/>
                  </a:prstGeom>
                  <a:ln w="2222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flipH="1" flipV="1">
                    <a:off x="8202971" y="4257630"/>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矢印コネクタ 53"/>
                  <p:cNvCxnSpPr/>
                  <p:nvPr/>
                </p:nvCxnSpPr>
                <p:spPr>
                  <a:xfrm>
                    <a:off x="6793040" y="3573016"/>
                    <a:ext cx="0" cy="686564"/>
                  </a:xfrm>
                  <a:prstGeom prst="straightConnector1">
                    <a:avLst/>
                  </a:prstGeom>
                  <a:ln w="2222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V="1">
                    <a:off x="6096084" y="3882410"/>
                    <a:ext cx="1413257" cy="815944"/>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56" name="円/楕円 55"/>
                  <p:cNvSpPr/>
                  <p:nvPr/>
                </p:nvSpPr>
                <p:spPr>
                  <a:xfrm flipH="1" flipV="1">
                    <a:off x="7481002" y="3832320"/>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6753255" y="4259900"/>
                    <a:ext cx="80361" cy="803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41" name="直線コネクタ 40"/>
              <p:cNvCxnSpPr/>
              <p:nvPr/>
            </p:nvCxnSpPr>
            <p:spPr>
              <a:xfrm>
                <a:off x="4932040" y="4582763"/>
                <a:ext cx="0" cy="792801"/>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7831571" y="4598995"/>
                <a:ext cx="0" cy="773872"/>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 name="テキスト ボックス 3"/>
            <p:cNvSpPr txBox="1"/>
            <p:nvPr/>
          </p:nvSpPr>
          <p:spPr>
            <a:xfrm>
              <a:off x="6863564" y="4511966"/>
              <a:ext cx="678073" cy="369332"/>
            </a:xfrm>
            <a:prstGeom prst="rect">
              <a:avLst/>
            </a:prstGeom>
            <a:noFill/>
          </p:spPr>
          <p:txBody>
            <a:bodyPr wrap="square" rtlCol="0">
              <a:spAutoFit/>
            </a:bodyPr>
            <a:lstStyle/>
            <a:p>
              <a:pPr algn="ctr"/>
              <a:r>
                <a:rPr kumimoji="1" lang="en-US" altLang="ja-JP" dirty="0" smtClean="0"/>
                <a:t>1/</a:t>
              </a:r>
              <a:r>
                <a:rPr kumimoji="1" lang="en-US" altLang="ja-JP" dirty="0" err="1" smtClean="0"/>
                <a:t>Δf</a:t>
              </a:r>
              <a:endParaRPr kumimoji="1" lang="ja-JP" altLang="en-US" dirty="0"/>
            </a:p>
          </p:txBody>
        </p:sp>
        <p:sp>
          <p:nvSpPr>
            <p:cNvPr id="4102" name="テキスト ボックス 4101"/>
            <p:cNvSpPr txBox="1"/>
            <p:nvPr/>
          </p:nvSpPr>
          <p:spPr>
            <a:xfrm>
              <a:off x="4644008" y="1691300"/>
              <a:ext cx="922606" cy="646331"/>
            </a:xfrm>
            <a:prstGeom prst="rect">
              <a:avLst/>
            </a:prstGeom>
            <a:noFill/>
          </p:spPr>
          <p:txBody>
            <a:bodyPr wrap="square" rtlCol="0">
              <a:spAutoFit/>
            </a:bodyPr>
            <a:lstStyle/>
            <a:p>
              <a:pPr algn="ctr"/>
              <a:r>
                <a:rPr kumimoji="1" lang="en-US" altLang="ja-JP" dirty="0" smtClean="0">
                  <a:solidFill>
                    <a:srgbClr val="0070C0"/>
                  </a:solidFill>
                  <a:latin typeface="Century" pitchFamily="18" charset="0"/>
                </a:rPr>
                <a:t>THz</a:t>
              </a:r>
              <a:r>
                <a:rPr kumimoji="1" lang="ja-JP" altLang="en-US" dirty="0" smtClean="0">
                  <a:solidFill>
                    <a:srgbClr val="0070C0"/>
                  </a:solidFill>
                  <a:latin typeface="Century" pitchFamily="18" charset="0"/>
                </a:rPr>
                <a:t>　</a:t>
              </a:r>
              <a:r>
                <a:rPr kumimoji="1" lang="en-US" altLang="ja-JP" dirty="0" smtClean="0">
                  <a:solidFill>
                    <a:srgbClr val="0070C0"/>
                  </a:solidFill>
                  <a:latin typeface="Century" pitchFamily="18" charset="0"/>
                </a:rPr>
                <a:t>pulse</a:t>
              </a:r>
              <a:endParaRPr kumimoji="1" lang="ja-JP" altLang="en-US" dirty="0">
                <a:solidFill>
                  <a:srgbClr val="0070C0"/>
                </a:solidFill>
                <a:latin typeface="Century" pitchFamily="18" charset="0"/>
              </a:endParaRPr>
            </a:p>
          </p:txBody>
        </p:sp>
        <p:sp>
          <p:nvSpPr>
            <p:cNvPr id="109" name="テキスト ボックス 108"/>
            <p:cNvSpPr txBox="1"/>
            <p:nvPr/>
          </p:nvSpPr>
          <p:spPr>
            <a:xfrm>
              <a:off x="4716016" y="2785447"/>
              <a:ext cx="812480" cy="646331"/>
            </a:xfrm>
            <a:prstGeom prst="rect">
              <a:avLst/>
            </a:prstGeom>
            <a:noFill/>
          </p:spPr>
          <p:txBody>
            <a:bodyPr wrap="square" rtlCol="0">
              <a:spAutoFit/>
            </a:bodyPr>
            <a:lstStyle/>
            <a:p>
              <a:pPr algn="ctr"/>
              <a:r>
                <a:rPr kumimoji="1" lang="en-US" altLang="ja-JP" dirty="0" smtClean="0"/>
                <a:t>Probe</a:t>
              </a:r>
            </a:p>
            <a:p>
              <a:pPr algn="ctr"/>
              <a:r>
                <a:rPr kumimoji="1" lang="en-US" altLang="ja-JP" dirty="0" smtClean="0"/>
                <a:t>pulse</a:t>
              </a:r>
              <a:endParaRPr kumimoji="1" lang="ja-JP" altLang="en-US" dirty="0"/>
            </a:p>
          </p:txBody>
        </p:sp>
        <p:sp>
          <p:nvSpPr>
            <p:cNvPr id="4103" name="テキスト ボックス 4102"/>
            <p:cNvSpPr txBox="1"/>
            <p:nvPr/>
          </p:nvSpPr>
          <p:spPr>
            <a:xfrm>
              <a:off x="4493318" y="3804343"/>
              <a:ext cx="1302818" cy="646331"/>
            </a:xfrm>
            <a:prstGeom prst="rect">
              <a:avLst/>
            </a:prstGeom>
            <a:noFill/>
          </p:spPr>
          <p:txBody>
            <a:bodyPr wrap="square" rtlCol="0">
              <a:spAutoFit/>
            </a:bodyPr>
            <a:lstStyle/>
            <a:p>
              <a:pPr algn="ctr"/>
              <a:r>
                <a:rPr lang="en-US" altLang="ja-JP" dirty="0" smtClean="0"/>
                <a:t>m</a:t>
              </a:r>
              <a:r>
                <a:rPr kumimoji="1" lang="en-US" altLang="ja-JP" dirty="0" smtClean="0"/>
                <a:t>easured</a:t>
              </a:r>
            </a:p>
            <a:p>
              <a:pPr algn="ctr"/>
              <a:r>
                <a:rPr kumimoji="1" lang="en-US" altLang="ja-JP" dirty="0" smtClean="0"/>
                <a:t>signal</a:t>
              </a:r>
              <a:endParaRPr kumimoji="1" lang="ja-JP" altLang="en-US" dirty="0"/>
            </a:p>
          </p:txBody>
        </p:sp>
      </p:grpSp>
      <p:sp>
        <p:nvSpPr>
          <p:cNvPr id="4105" name="テキスト ボックス 4104"/>
          <p:cNvSpPr txBox="1"/>
          <p:nvPr/>
        </p:nvSpPr>
        <p:spPr>
          <a:xfrm>
            <a:off x="109388" y="4123496"/>
            <a:ext cx="5509031" cy="2246769"/>
          </a:xfrm>
          <a:prstGeom prst="rect">
            <a:avLst/>
          </a:prstGeom>
          <a:noFill/>
        </p:spPr>
        <p:txBody>
          <a:bodyPr wrap="square" rtlCol="0">
            <a:spAutoFit/>
          </a:bodyPr>
          <a:lstStyle/>
          <a:p>
            <a:r>
              <a:rPr kumimoji="1" lang="ja-JP" altLang="en-US" sz="2800" dirty="0" smtClean="0"/>
              <a:t>・ 機械式ステージが不要</a:t>
            </a:r>
            <a:endParaRPr kumimoji="1" lang="en-US" altLang="ja-JP" sz="2800" dirty="0" smtClean="0"/>
          </a:p>
          <a:p>
            <a:r>
              <a:rPr lang="ja-JP" altLang="en-US" sz="2800" dirty="0" smtClean="0"/>
              <a:t>・ 光路長を合わせる必要がない</a:t>
            </a:r>
            <a:endParaRPr lang="en-US" altLang="ja-JP" sz="2800" dirty="0" smtClean="0"/>
          </a:p>
          <a:p>
            <a:r>
              <a:rPr kumimoji="1" lang="ja-JP" altLang="en-US" sz="2800" dirty="0" smtClean="0"/>
              <a:t>・ 長い測定時間窓の取得が可能</a:t>
            </a:r>
            <a:endParaRPr kumimoji="1" lang="en-US" altLang="ja-JP" sz="2800" dirty="0" smtClean="0"/>
          </a:p>
          <a:p>
            <a:r>
              <a:rPr lang="ja-JP" altLang="en-US" sz="2800" dirty="0"/>
              <a:t>　</a:t>
            </a:r>
            <a:r>
              <a:rPr lang="ja-JP" altLang="en-US" sz="2800" dirty="0" smtClean="0"/>
              <a:t>　 →周波数分解能が高い</a:t>
            </a:r>
            <a:endParaRPr lang="en-US" altLang="ja-JP" sz="2800" dirty="0" smtClean="0"/>
          </a:p>
          <a:p>
            <a:r>
              <a:rPr kumimoji="1" lang="ja-JP" altLang="en-US" sz="2800" dirty="0" smtClean="0"/>
              <a:t>・ 実時間測定が可能（</a:t>
            </a:r>
            <a:r>
              <a:rPr kumimoji="1" lang="en-US" altLang="ja-JP" sz="2800" dirty="0" smtClean="0"/>
              <a:t>1</a:t>
            </a:r>
            <a:r>
              <a:rPr kumimoji="1" lang="ja-JP" altLang="en-US" sz="2800" dirty="0" smtClean="0"/>
              <a:t>周期＝</a:t>
            </a:r>
            <a:r>
              <a:rPr kumimoji="1" lang="en-US" altLang="ja-JP" sz="2800" dirty="0" smtClean="0"/>
              <a:t>1/Δ</a:t>
            </a:r>
            <a:r>
              <a:rPr kumimoji="1" lang="ja-JP" altLang="en-US" sz="2800" dirty="0" smtClean="0"/>
              <a:t>ｆ）</a:t>
            </a:r>
            <a:endParaRPr kumimoji="1" lang="ja-JP" altLang="en-US" sz="2800" dirty="0"/>
          </a:p>
        </p:txBody>
      </p:sp>
      <p:sp>
        <p:nvSpPr>
          <p:cNvPr id="4106" name="テキスト ボックス 4105"/>
          <p:cNvSpPr txBox="1"/>
          <p:nvPr/>
        </p:nvSpPr>
        <p:spPr>
          <a:xfrm>
            <a:off x="5430340" y="5108991"/>
            <a:ext cx="3570424" cy="1200329"/>
          </a:xfrm>
          <a:prstGeom prst="rect">
            <a:avLst/>
          </a:prstGeom>
          <a:noFill/>
        </p:spPr>
        <p:txBody>
          <a:bodyPr wrap="square" rtlCol="0">
            <a:spAutoFit/>
          </a:bodyPr>
          <a:lstStyle/>
          <a:p>
            <a:pPr algn="ctr"/>
            <a:r>
              <a:rPr kumimoji="1" lang="ja-JP" altLang="en-US" sz="2400" b="1" dirty="0" smtClean="0">
                <a:latin typeface="+mj-ea"/>
                <a:ea typeface="+mj-ea"/>
              </a:rPr>
              <a:t>ピコ秒オーダーの時間波形を</a:t>
            </a:r>
            <a:r>
              <a:rPr lang="ja-JP" altLang="en-US" sz="2400" b="1" dirty="0">
                <a:latin typeface="+mj-ea"/>
                <a:ea typeface="+mj-ea"/>
              </a:rPr>
              <a:t>マイクロ</a:t>
            </a:r>
            <a:r>
              <a:rPr lang="ja-JP" altLang="en-US" sz="2400" b="1" dirty="0" smtClean="0">
                <a:latin typeface="+mj-ea"/>
                <a:ea typeface="+mj-ea"/>
              </a:rPr>
              <a:t>秒オーダーにダウンスケール</a:t>
            </a:r>
            <a:endParaRPr kumimoji="1" lang="en-US" altLang="ja-JP" sz="2400" b="1" dirty="0" smtClean="0">
              <a:latin typeface="+mj-ea"/>
              <a:ea typeface="+mj-ea"/>
            </a:endParaRPr>
          </a:p>
        </p:txBody>
      </p:sp>
      <p:cxnSp>
        <p:nvCxnSpPr>
          <p:cNvPr id="119" name="直線コネクタ 118"/>
          <p:cNvCxnSpPr/>
          <p:nvPr/>
        </p:nvCxnSpPr>
        <p:spPr>
          <a:xfrm>
            <a:off x="6407795" y="1635363"/>
            <a:ext cx="0" cy="134006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12" name="直線矢印コネクタ 4111"/>
          <p:cNvCxnSpPr>
            <a:stCxn id="4113" idx="2"/>
          </p:cNvCxnSpPr>
          <p:nvPr/>
        </p:nvCxnSpPr>
        <p:spPr>
          <a:xfrm>
            <a:off x="6158484" y="2478293"/>
            <a:ext cx="234797" cy="114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直線矢印コネクタ 122"/>
          <p:cNvCxnSpPr/>
          <p:nvPr/>
        </p:nvCxnSpPr>
        <p:spPr>
          <a:xfrm flipH="1">
            <a:off x="6488038" y="2489741"/>
            <a:ext cx="1983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13" name="テキスト ボックス 4112"/>
          <p:cNvSpPr txBox="1"/>
          <p:nvPr/>
        </p:nvSpPr>
        <p:spPr>
          <a:xfrm>
            <a:off x="5923687" y="2108961"/>
            <a:ext cx="469594" cy="369332"/>
          </a:xfrm>
          <a:prstGeom prst="rect">
            <a:avLst/>
          </a:prstGeom>
          <a:noFill/>
        </p:spPr>
        <p:txBody>
          <a:bodyPr wrap="square" rtlCol="0">
            <a:spAutoFit/>
          </a:bodyPr>
          <a:lstStyle/>
          <a:p>
            <a:r>
              <a:rPr kumimoji="1" lang="en-US" altLang="ja-JP" dirty="0" err="1" smtClean="0"/>
              <a:t>Δf</a:t>
            </a:r>
            <a:endParaRPr kumimoji="1" lang="ja-JP" altLang="en-US" dirty="0"/>
          </a:p>
        </p:txBody>
      </p:sp>
      <p:cxnSp>
        <p:nvCxnSpPr>
          <p:cNvPr id="125" name="直線矢印コネクタ 124"/>
          <p:cNvCxnSpPr/>
          <p:nvPr/>
        </p:nvCxnSpPr>
        <p:spPr>
          <a:xfrm>
            <a:off x="6841615" y="2484017"/>
            <a:ext cx="18779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p:nvPr/>
        </p:nvCxnSpPr>
        <p:spPr>
          <a:xfrm flipH="1">
            <a:off x="7230394" y="2489741"/>
            <a:ext cx="18529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7029407" y="1628012"/>
            <a:ext cx="0" cy="134006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8" name="テキスト ボックス 127"/>
          <p:cNvSpPr txBox="1"/>
          <p:nvPr/>
        </p:nvSpPr>
        <p:spPr>
          <a:xfrm>
            <a:off x="6588224" y="2104514"/>
            <a:ext cx="528967" cy="369332"/>
          </a:xfrm>
          <a:prstGeom prst="rect">
            <a:avLst/>
          </a:prstGeom>
          <a:noFill/>
        </p:spPr>
        <p:txBody>
          <a:bodyPr wrap="square" rtlCol="0">
            <a:spAutoFit/>
          </a:bodyPr>
          <a:lstStyle/>
          <a:p>
            <a:r>
              <a:rPr kumimoji="1" lang="en-US" altLang="ja-JP" dirty="0" smtClean="0"/>
              <a:t>2Δf</a:t>
            </a:r>
            <a:endParaRPr kumimoji="1" lang="ja-JP" altLang="en-US" dirty="0"/>
          </a:p>
        </p:txBody>
      </p:sp>
      <p:cxnSp>
        <p:nvCxnSpPr>
          <p:cNvPr id="133" name="直線コネクタ 132"/>
          <p:cNvCxnSpPr/>
          <p:nvPr/>
        </p:nvCxnSpPr>
        <p:spPr>
          <a:xfrm>
            <a:off x="7688297" y="1637644"/>
            <a:ext cx="0" cy="134006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p:nvPr/>
        </p:nvCxnSpPr>
        <p:spPr>
          <a:xfrm>
            <a:off x="7492822" y="2488335"/>
            <a:ext cx="18779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p:nvPr/>
        </p:nvCxnSpPr>
        <p:spPr>
          <a:xfrm flipH="1">
            <a:off x="7966707" y="2494059"/>
            <a:ext cx="18529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7256690" y="2117331"/>
            <a:ext cx="528967" cy="369332"/>
          </a:xfrm>
          <a:prstGeom prst="rect">
            <a:avLst/>
          </a:prstGeom>
          <a:noFill/>
        </p:spPr>
        <p:txBody>
          <a:bodyPr wrap="square" rtlCol="0">
            <a:spAutoFit/>
          </a:bodyPr>
          <a:lstStyle/>
          <a:p>
            <a:r>
              <a:rPr kumimoji="1" lang="en-US" altLang="ja-JP" dirty="0" smtClean="0"/>
              <a:t>3Δf</a:t>
            </a:r>
            <a:endParaRPr kumimoji="1" lang="ja-JP" altLang="en-US" dirty="0"/>
          </a:p>
        </p:txBody>
      </p:sp>
      <mc:AlternateContent xmlns:mc="http://schemas.openxmlformats.org/markup-compatibility/2006" xmlns:a14="http://schemas.microsoft.com/office/drawing/2010/main">
        <mc:Choice Requires="a14">
          <p:sp>
            <p:nvSpPr>
              <p:cNvPr id="120" name="テキスト ボックス 119"/>
              <p:cNvSpPr txBox="1"/>
              <p:nvPr/>
            </p:nvSpPr>
            <p:spPr>
              <a:xfrm>
                <a:off x="5846530" y="4491216"/>
                <a:ext cx="2803982" cy="541495"/>
              </a:xfrm>
              <a:prstGeom prst="rect">
                <a:avLst/>
              </a:prstGeom>
              <a:noFill/>
            </p:spPr>
            <p:txBody>
              <a:bodyPr wrap="square" rtlCol="0">
                <a:spAutoFit/>
              </a:bodyPr>
              <a:lstStyle/>
              <a:p>
                <a:pPr algn="ctr"/>
                <a:r>
                  <a:rPr kumimoji="1" lang="ja-JP" altLang="en-US" dirty="0" smtClean="0"/>
                  <a:t>時間スケール拡大率</a:t>
                </a:r>
                <a:r>
                  <a:rPr lang="ja-JP" altLang="en-US" dirty="0"/>
                  <a:t>　</a:t>
                </a:r>
                <a14:m>
                  <m:oMath xmlns:m="http://schemas.openxmlformats.org/officeDocument/2006/math">
                    <m:f>
                      <m:fPr>
                        <m:ctrlPr>
                          <a:rPr kumimoji="1" lang="en-US" altLang="ja-JP" i="1" smtClean="0">
                            <a:latin typeface="Cambria Math"/>
                          </a:rPr>
                        </m:ctrlPr>
                      </m:fPr>
                      <m:num>
                        <m:sSub>
                          <m:sSubPr>
                            <m:ctrlPr>
                              <a:rPr kumimoji="1" lang="en-US" altLang="ja-JP" i="1" smtClean="0">
                                <a:latin typeface="Cambria Math"/>
                              </a:rPr>
                            </m:ctrlPr>
                          </m:sSubPr>
                          <m:e>
                            <m:r>
                              <a:rPr kumimoji="1" lang="ja-JP" altLang="en-US" b="0" i="1" smtClean="0">
                                <a:latin typeface="Cambria Math"/>
                              </a:rPr>
                              <m:t>𝑓</m:t>
                            </m:r>
                          </m:e>
                          <m:sub>
                            <m:r>
                              <a:rPr kumimoji="1" lang="en-US" altLang="ja-JP" b="0" i="1" smtClean="0">
                                <a:latin typeface="Cambria Math"/>
                              </a:rPr>
                              <m:t>𝑟𝑒𝑝</m:t>
                            </m:r>
                          </m:sub>
                        </m:sSub>
                      </m:num>
                      <m:den>
                        <m:r>
                          <m:rPr>
                            <m:sty m:val="p"/>
                          </m:rPr>
                          <a:rPr kumimoji="1" lang="en-US" altLang="ja-JP" b="0" i="0" smtClean="0">
                            <a:latin typeface="Cambria Math"/>
                          </a:rPr>
                          <m:t>Δ</m:t>
                        </m:r>
                        <m:r>
                          <a:rPr kumimoji="1" lang="ja-JP" altLang="en-US" b="0" i="1" smtClean="0">
                            <a:latin typeface="Cambria Math"/>
                          </a:rPr>
                          <m:t>𝑓</m:t>
                        </m:r>
                      </m:den>
                    </m:f>
                  </m:oMath>
                </a14:m>
                <a:endParaRPr kumimoji="1" lang="ja-JP" altLang="en-US" dirty="0"/>
              </a:p>
            </p:txBody>
          </p:sp>
        </mc:Choice>
        <mc:Fallback xmlns="">
          <p:sp>
            <p:nvSpPr>
              <p:cNvPr id="120" name="テキスト ボックス 119"/>
              <p:cNvSpPr txBox="1">
                <a:spLocks noRot="1" noChangeAspect="1" noMove="1" noResize="1" noEditPoints="1" noAdjustHandles="1" noChangeArrowheads="1" noChangeShapeType="1" noTextEdit="1"/>
              </p:cNvSpPr>
              <p:nvPr/>
            </p:nvSpPr>
            <p:spPr>
              <a:xfrm>
                <a:off x="5846530" y="4491216"/>
                <a:ext cx="2803982" cy="541495"/>
              </a:xfrm>
              <a:prstGeom prst="rect">
                <a:avLst/>
              </a:prstGeom>
              <a:blipFill rotWithShape="1">
                <a:blip r:embed="rId2"/>
                <a:stretch>
                  <a:fillRect b="-561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07203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a:bodyPr>
          <a:lstStyle/>
          <a:p>
            <a:r>
              <a:rPr kumimoji="1" lang="ja-JP" altLang="en-US" dirty="0" smtClean="0"/>
              <a:t>非同期光サンプリングの問題点</a:t>
            </a:r>
            <a:endParaRPr kumimoji="1" lang="ja-JP" altLang="en-US" dirty="0"/>
          </a:p>
        </p:txBody>
      </p:sp>
      <p:sp>
        <p:nvSpPr>
          <p:cNvPr id="5" name="テキスト ボックス 4"/>
          <p:cNvSpPr txBox="1"/>
          <p:nvPr/>
        </p:nvSpPr>
        <p:spPr>
          <a:xfrm>
            <a:off x="36680" y="1183024"/>
            <a:ext cx="4755263" cy="523220"/>
          </a:xfrm>
          <a:prstGeom prst="rect">
            <a:avLst/>
          </a:prstGeom>
          <a:noFill/>
        </p:spPr>
        <p:txBody>
          <a:bodyPr wrap="square" rtlCol="0">
            <a:spAutoFit/>
          </a:bodyPr>
          <a:lstStyle/>
          <a:p>
            <a:pPr algn="ctr"/>
            <a:r>
              <a:rPr kumimoji="1" lang="ja-JP" altLang="en-US" sz="2800" dirty="0" smtClean="0"/>
              <a:t>繰り返し周波数の不安定性</a:t>
            </a:r>
            <a:endParaRPr kumimoji="1" lang="ja-JP" altLang="en-US" sz="2800" dirty="0"/>
          </a:p>
        </p:txBody>
      </p:sp>
      <p:sp>
        <p:nvSpPr>
          <p:cNvPr id="155" name="テキスト ボックス 154"/>
          <p:cNvSpPr txBox="1"/>
          <p:nvPr/>
        </p:nvSpPr>
        <p:spPr>
          <a:xfrm>
            <a:off x="1740629" y="5672597"/>
            <a:ext cx="7048950" cy="1015663"/>
          </a:xfrm>
          <a:prstGeom prst="rect">
            <a:avLst/>
          </a:prstGeom>
          <a:noFill/>
          <a:ln w="22225">
            <a:solidFill>
              <a:schemeClr val="tx1"/>
            </a:solidFill>
          </a:ln>
        </p:spPr>
        <p:txBody>
          <a:bodyPr wrap="square" rtlCol="0">
            <a:spAutoFit/>
          </a:bodyPr>
          <a:lstStyle/>
          <a:p>
            <a:r>
              <a:rPr kumimoji="1" lang="ja-JP" altLang="en-US" sz="3200" dirty="0" smtClean="0">
                <a:solidFill>
                  <a:srgbClr val="FF0000"/>
                </a:solidFill>
              </a:rPr>
              <a:t>本研究では、</a:t>
            </a:r>
            <a:endParaRPr kumimoji="1" lang="en-US" altLang="ja-JP" sz="3200" dirty="0" smtClean="0">
              <a:solidFill>
                <a:srgbClr val="FF0000"/>
              </a:solidFill>
            </a:endParaRPr>
          </a:p>
          <a:p>
            <a:pPr algn="ctr"/>
            <a:r>
              <a:rPr lang="ja-JP" altLang="en-US" sz="2000" dirty="0">
                <a:solidFill>
                  <a:srgbClr val="FF0000"/>
                </a:solidFill>
              </a:rPr>
              <a:t>　</a:t>
            </a:r>
            <a:r>
              <a:rPr lang="en-US" altLang="ja-JP" sz="2800" b="1" dirty="0" smtClean="0">
                <a:solidFill>
                  <a:srgbClr val="FF0000"/>
                </a:solidFill>
              </a:rPr>
              <a:t>2</a:t>
            </a:r>
            <a:r>
              <a:rPr lang="ja-JP" altLang="en-US" sz="2800" b="1" dirty="0" smtClean="0">
                <a:solidFill>
                  <a:srgbClr val="FF0000"/>
                </a:solidFill>
              </a:rPr>
              <a:t>台のモード同期レーザーの差周波を制御</a:t>
            </a:r>
            <a:endParaRPr kumimoji="1" lang="ja-JP" altLang="en-US" sz="2800" b="1" dirty="0">
              <a:solidFill>
                <a:srgbClr val="FF0000"/>
              </a:solidFill>
            </a:endParaRPr>
          </a:p>
        </p:txBody>
      </p:sp>
      <mc:AlternateContent xmlns:mc="http://schemas.openxmlformats.org/markup-compatibility/2006" xmlns:a14="http://schemas.microsoft.com/office/drawing/2010/main">
        <mc:Choice Requires="a14">
          <p:sp>
            <p:nvSpPr>
              <p:cNvPr id="3" name="テキスト ボックス 2"/>
              <p:cNvSpPr txBox="1"/>
              <p:nvPr/>
            </p:nvSpPr>
            <p:spPr>
              <a:xfrm>
                <a:off x="539552" y="1691313"/>
                <a:ext cx="4691482" cy="591572"/>
              </a:xfrm>
              <a:prstGeom prst="rect">
                <a:avLst/>
              </a:prstGeom>
              <a:noFill/>
            </p:spPr>
            <p:txBody>
              <a:bodyPr wrap="square" rtlCol="0">
                <a:spAutoFit/>
              </a:bodyPr>
              <a:lstStyle/>
              <a:p>
                <a:pPr algn="ctr"/>
                <a:r>
                  <a:rPr kumimoji="1" lang="ja-JP" altLang="en-US" sz="2000" dirty="0" smtClean="0"/>
                  <a:t>時間スケール拡大率</a:t>
                </a:r>
                <a:r>
                  <a:rPr lang="ja-JP" altLang="en-US" sz="2000" dirty="0"/>
                  <a:t>　</a:t>
                </a:r>
                <a14:m>
                  <m:oMath xmlns:m="http://schemas.openxmlformats.org/officeDocument/2006/math">
                    <m:f>
                      <m:fPr>
                        <m:ctrlPr>
                          <a:rPr kumimoji="1" lang="en-US" altLang="ja-JP" sz="2000" i="1" smtClean="0">
                            <a:latin typeface="Cambria Math"/>
                          </a:rPr>
                        </m:ctrlPr>
                      </m:fPr>
                      <m:num>
                        <m:sSub>
                          <m:sSubPr>
                            <m:ctrlPr>
                              <a:rPr kumimoji="1" lang="en-US" altLang="ja-JP" sz="2000" i="1" smtClean="0">
                                <a:latin typeface="Cambria Math"/>
                              </a:rPr>
                            </m:ctrlPr>
                          </m:sSubPr>
                          <m:e>
                            <m:r>
                              <a:rPr kumimoji="1" lang="ja-JP" altLang="en-US" sz="2000" b="0" i="1" smtClean="0">
                                <a:latin typeface="Cambria Math"/>
                              </a:rPr>
                              <m:t>𝑓</m:t>
                            </m:r>
                          </m:e>
                          <m:sub>
                            <m:r>
                              <a:rPr kumimoji="1" lang="en-US" altLang="ja-JP" sz="2000" b="0" i="1" smtClean="0">
                                <a:latin typeface="Cambria Math"/>
                              </a:rPr>
                              <m:t>𝑟𝑒𝑝</m:t>
                            </m:r>
                          </m:sub>
                        </m:sSub>
                      </m:num>
                      <m:den>
                        <m:r>
                          <m:rPr>
                            <m:sty m:val="p"/>
                          </m:rPr>
                          <a:rPr kumimoji="1" lang="en-US" altLang="ja-JP" sz="2000" b="0" i="0" smtClean="0">
                            <a:latin typeface="Cambria Math"/>
                          </a:rPr>
                          <m:t>Δ</m:t>
                        </m:r>
                        <m:r>
                          <a:rPr kumimoji="1" lang="ja-JP" altLang="en-US" sz="2000" b="0" i="1" smtClean="0">
                            <a:latin typeface="Cambria Math"/>
                          </a:rPr>
                          <m:t>𝑓</m:t>
                        </m:r>
                      </m:den>
                    </m:f>
                  </m:oMath>
                </a14:m>
                <a:r>
                  <a:rPr kumimoji="1" lang="ja-JP" altLang="en-US" sz="2000" dirty="0" smtClean="0"/>
                  <a:t> の不安定性</a:t>
                </a:r>
                <a:endParaRPr kumimoji="1" lang="en-US" altLang="ja-JP" sz="2000" dirty="0" smtClean="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539552" y="1691313"/>
                <a:ext cx="4691482" cy="591572"/>
              </a:xfrm>
              <a:prstGeom prst="rect">
                <a:avLst/>
              </a:prstGeom>
              <a:blipFill rotWithShape="1">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1308581" y="2322899"/>
                <a:ext cx="3172271" cy="731547"/>
              </a:xfrm>
              <a:prstGeom prst="rect">
                <a:avLst/>
              </a:prstGeom>
              <a:noFill/>
            </p:spPr>
            <p:txBody>
              <a:bodyPr wrap="square" rtlCol="0">
                <a:spAutoFit/>
              </a:bodyPr>
              <a:lstStyle/>
              <a:p>
                <a:r>
                  <a:rPr lang="ja-JP" altLang="en-US" sz="2000" dirty="0" smtClean="0"/>
                  <a:t>・</a:t>
                </a:r>
                <a14:m>
                  <m:oMath xmlns:m="http://schemas.openxmlformats.org/officeDocument/2006/math">
                    <m:sSub>
                      <m:sSubPr>
                        <m:ctrlPr>
                          <a:rPr lang="en-US" altLang="ja-JP" sz="2000" i="1">
                            <a:latin typeface="Cambria Math"/>
                          </a:rPr>
                        </m:ctrlPr>
                      </m:sSubPr>
                      <m:e>
                        <m:r>
                          <a:rPr lang="ja-JP" altLang="en-US" sz="2000" i="1">
                            <a:latin typeface="Cambria Math"/>
                          </a:rPr>
                          <m:t>𝑓</m:t>
                        </m:r>
                      </m:e>
                      <m:sub>
                        <m:r>
                          <a:rPr lang="en-US" altLang="ja-JP" sz="2000" i="1">
                            <a:latin typeface="Cambria Math"/>
                          </a:rPr>
                          <m:t>𝑟𝑒𝑝</m:t>
                        </m:r>
                      </m:sub>
                    </m:sSub>
                  </m:oMath>
                </a14:m>
                <a:r>
                  <a:rPr lang="ja-JP" altLang="en-US" sz="2000" dirty="0"/>
                  <a:t>は</a:t>
                </a:r>
                <a:r>
                  <a:rPr lang="en-US" altLang="ja-JP" sz="2000" dirty="0"/>
                  <a:t>10</a:t>
                </a:r>
                <a:r>
                  <a:rPr lang="ja-JP" altLang="en-US" sz="2000" dirty="0"/>
                  <a:t>ケタ安定</a:t>
                </a:r>
                <a:endParaRPr lang="en-US" altLang="ja-JP" sz="2000" dirty="0"/>
              </a:p>
              <a:p>
                <a:r>
                  <a:rPr lang="ja-JP" altLang="en-US" sz="2000" dirty="0" smtClean="0">
                    <a:solidFill>
                      <a:srgbClr val="FF0000"/>
                    </a:solidFill>
                  </a:rPr>
                  <a:t>・</a:t>
                </a:r>
                <a:r>
                  <a:rPr lang="en-US" altLang="ja-JP" sz="2000" dirty="0">
                    <a:solidFill>
                      <a:srgbClr val="FF0000"/>
                    </a:solidFill>
                  </a:rPr>
                  <a:t> </a:t>
                </a:r>
                <a14:m>
                  <m:oMath xmlns:m="http://schemas.openxmlformats.org/officeDocument/2006/math">
                    <m:r>
                      <m:rPr>
                        <m:sty m:val="p"/>
                      </m:rPr>
                      <a:rPr lang="en-US" altLang="ja-JP" sz="2000">
                        <a:solidFill>
                          <a:srgbClr val="FF0000"/>
                        </a:solidFill>
                        <a:latin typeface="Cambria Math"/>
                      </a:rPr>
                      <m:t>Δ</m:t>
                    </m:r>
                    <m:r>
                      <a:rPr lang="ja-JP" altLang="en-US" sz="2000" i="1">
                        <a:solidFill>
                          <a:srgbClr val="FF0000"/>
                        </a:solidFill>
                        <a:latin typeface="Cambria Math"/>
                      </a:rPr>
                      <m:t>𝑓</m:t>
                    </m:r>
                  </m:oMath>
                </a14:m>
                <a:r>
                  <a:rPr lang="ja-JP" altLang="en-US" sz="2000" dirty="0" smtClean="0">
                    <a:solidFill>
                      <a:srgbClr val="FF0000"/>
                    </a:solidFill>
                  </a:rPr>
                  <a:t>の</a:t>
                </a:r>
                <a:r>
                  <a:rPr lang="ja-JP" altLang="en-US" sz="2000" dirty="0">
                    <a:solidFill>
                      <a:srgbClr val="FF0000"/>
                    </a:solidFill>
                  </a:rPr>
                  <a:t>揺らぎは</a:t>
                </a:r>
                <a:r>
                  <a:rPr lang="ja-JP" altLang="en-US" sz="2000" u="sng" dirty="0">
                    <a:solidFill>
                      <a:srgbClr val="FF0000"/>
                    </a:solidFill>
                  </a:rPr>
                  <a:t>数</a:t>
                </a:r>
                <a:r>
                  <a:rPr lang="en-US" altLang="ja-JP" sz="2000" u="sng" dirty="0" err="1" smtClean="0">
                    <a:solidFill>
                      <a:srgbClr val="FF0000"/>
                    </a:solidFill>
                  </a:rPr>
                  <a:t>mHz</a:t>
                </a:r>
                <a:endParaRPr lang="ja-JP" altLang="en-US" sz="2000" u="sng" dirty="0">
                  <a:solidFill>
                    <a:srgbClr val="FF0000"/>
                  </a:solidFill>
                </a:endParaRP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308581" y="2322899"/>
                <a:ext cx="3172271" cy="731547"/>
              </a:xfrm>
              <a:prstGeom prst="rect">
                <a:avLst/>
              </a:prstGeom>
              <a:blipFill rotWithShape="1">
                <a:blip r:embed="rId3"/>
                <a:stretch>
                  <a:fillRect l="-2115" t="-6667"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79038" y="3190067"/>
                <a:ext cx="5358854" cy="923330"/>
              </a:xfrm>
              <a:prstGeom prst="rect">
                <a:avLst/>
              </a:prstGeom>
              <a:noFill/>
              <a:ln>
                <a:solidFill>
                  <a:schemeClr val="tx1"/>
                </a:solidFill>
              </a:ln>
            </p:spPr>
            <p:txBody>
              <a:bodyPr wrap="square" rtlCol="0">
                <a:spAutoFit/>
              </a:bodyPr>
              <a:lstStyle/>
              <a:p>
                <a:r>
                  <a:rPr kumimoji="1" lang="ja-JP" altLang="en-US" dirty="0" smtClean="0"/>
                  <a:t>①</a:t>
                </a:r>
                <a:r>
                  <a:rPr lang="en-US" altLang="ja-JP" dirty="0">
                    <a:solidFill>
                      <a:srgbClr val="FF0000"/>
                    </a:solidFill>
                  </a:rPr>
                  <a:t> </a:t>
                </a:r>
                <a14:m>
                  <m:oMath xmlns:m="http://schemas.openxmlformats.org/officeDocument/2006/math">
                    <m:r>
                      <m:rPr>
                        <m:sty m:val="p"/>
                      </m:rPr>
                      <a:rPr lang="en-US" altLang="ja-JP" smtClean="0">
                        <a:solidFill>
                          <a:schemeClr val="tx1"/>
                        </a:solidFill>
                        <a:latin typeface="Cambria Math"/>
                      </a:rPr>
                      <m:t>Δ</m:t>
                    </m:r>
                    <m:r>
                      <a:rPr lang="ja-JP" altLang="en-US" i="1">
                        <a:solidFill>
                          <a:schemeClr val="tx1"/>
                        </a:solidFill>
                        <a:latin typeface="Cambria Math"/>
                      </a:rPr>
                      <m:t>𝑓</m:t>
                    </m:r>
                  </m:oMath>
                </a14:m>
                <a:r>
                  <a:rPr kumimoji="1" lang="ja-JP" altLang="en-US" dirty="0" smtClean="0"/>
                  <a:t> を大きくする</a:t>
                </a:r>
                <a:endParaRPr kumimoji="1" lang="en-US" altLang="ja-JP" dirty="0" smtClean="0"/>
              </a:p>
              <a:p>
                <a:r>
                  <a:rPr lang="ja-JP" altLang="en-US" dirty="0" smtClean="0"/>
                  <a:t>　しかし、カレントプリアンプの帯域が大きいものを使わないといけなくなり、高いゲインが得られない</a:t>
                </a:r>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79038" y="3190067"/>
                <a:ext cx="5358854" cy="923330"/>
              </a:xfrm>
              <a:prstGeom prst="rect">
                <a:avLst/>
              </a:prstGeom>
              <a:blipFill rotWithShape="1">
                <a:blip r:embed="rId4"/>
                <a:stretch>
                  <a:fillRect l="-908" t="-4545" b="-6494"/>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テキスト ボックス 47"/>
              <p:cNvSpPr txBox="1"/>
              <p:nvPr/>
            </p:nvSpPr>
            <p:spPr>
              <a:xfrm>
                <a:off x="79038" y="4536674"/>
                <a:ext cx="5390430" cy="707886"/>
              </a:xfrm>
              <a:prstGeom prst="rect">
                <a:avLst/>
              </a:prstGeom>
              <a:noFill/>
              <a:ln w="28575">
                <a:solidFill>
                  <a:srgbClr val="FF0000"/>
                </a:solidFill>
              </a:ln>
            </p:spPr>
            <p:txBody>
              <a:bodyPr wrap="square" rtlCol="0">
                <a:spAutoFit/>
              </a:bodyPr>
              <a:lstStyle/>
              <a:p>
                <a:r>
                  <a:rPr lang="ja-JP" altLang="en-US" sz="2000" dirty="0" smtClean="0">
                    <a:solidFill>
                      <a:srgbClr val="FF0000"/>
                    </a:solidFill>
                  </a:rPr>
                  <a:t>②</a:t>
                </a:r>
                <a:r>
                  <a:rPr lang="en-US" altLang="ja-JP" sz="2000" dirty="0" smtClean="0">
                    <a:solidFill>
                      <a:srgbClr val="FF0000"/>
                    </a:solidFill>
                  </a:rPr>
                  <a:t> </a:t>
                </a:r>
                <a14:m>
                  <m:oMath xmlns:m="http://schemas.openxmlformats.org/officeDocument/2006/math">
                    <m:r>
                      <m:rPr>
                        <m:sty m:val="p"/>
                      </m:rPr>
                      <a:rPr lang="en-US" altLang="ja-JP" sz="2000" smtClean="0">
                        <a:solidFill>
                          <a:srgbClr val="FF0000"/>
                        </a:solidFill>
                        <a:latin typeface="Cambria Math"/>
                      </a:rPr>
                      <m:t>Δ</m:t>
                    </m:r>
                    <m:r>
                      <a:rPr lang="ja-JP" altLang="en-US" sz="2000" i="1">
                        <a:solidFill>
                          <a:srgbClr val="FF0000"/>
                        </a:solidFill>
                        <a:latin typeface="Cambria Math"/>
                      </a:rPr>
                      <m:t>𝑓</m:t>
                    </m:r>
                  </m:oMath>
                </a14:m>
                <a:r>
                  <a:rPr kumimoji="1" lang="ja-JP" altLang="en-US" sz="2000" dirty="0" smtClean="0">
                    <a:solidFill>
                      <a:srgbClr val="FF0000"/>
                    </a:solidFill>
                  </a:rPr>
                  <a:t> の揺らぎを抑える</a:t>
                </a:r>
                <a:endParaRPr kumimoji="1" lang="en-US" altLang="ja-JP" sz="2000" dirty="0" smtClean="0">
                  <a:solidFill>
                    <a:srgbClr val="FF0000"/>
                  </a:solidFill>
                </a:endParaRPr>
              </a:p>
              <a:p>
                <a:r>
                  <a:rPr kumimoji="1" lang="ja-JP" altLang="en-US" sz="2000" dirty="0" smtClean="0"/>
                  <a:t>　高いゲインが得られるため、ＰＣＡに適している</a:t>
                </a:r>
                <a:endParaRPr kumimoji="1" lang="en-US" altLang="ja-JP" sz="2000" dirty="0" smtClean="0"/>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79038" y="4536674"/>
                <a:ext cx="5390430" cy="707886"/>
              </a:xfrm>
              <a:prstGeom prst="rect">
                <a:avLst/>
              </a:prstGeom>
              <a:blipFill rotWithShape="1">
                <a:blip r:embed="rId5"/>
                <a:stretch>
                  <a:fillRect l="-1012" t="-4959" b="-9091"/>
                </a:stretch>
              </a:blipFill>
              <a:ln w="28575">
                <a:solidFill>
                  <a:srgbClr val="FF0000"/>
                </a:solidFill>
              </a:ln>
            </p:spPr>
            <p:txBody>
              <a:bodyPr/>
              <a:lstStyle/>
              <a:p>
                <a:r>
                  <a:rPr lang="ja-JP" altLang="en-US">
                    <a:noFill/>
                  </a:rPr>
                  <a:t> </a:t>
                </a:r>
              </a:p>
            </p:txBody>
          </p:sp>
        </mc:Fallback>
      </mc:AlternateContent>
      <p:sp>
        <p:nvSpPr>
          <p:cNvPr id="12" name="テキスト ボックス 11"/>
          <p:cNvSpPr txBox="1"/>
          <p:nvPr/>
        </p:nvSpPr>
        <p:spPr>
          <a:xfrm>
            <a:off x="5611999" y="2038783"/>
            <a:ext cx="3573225" cy="1015663"/>
          </a:xfrm>
          <a:prstGeom prst="rect">
            <a:avLst/>
          </a:prstGeom>
          <a:noFill/>
        </p:spPr>
        <p:txBody>
          <a:bodyPr wrap="square" rtlCol="0">
            <a:spAutoFit/>
          </a:bodyPr>
          <a:lstStyle/>
          <a:p>
            <a:r>
              <a:rPr kumimoji="1" lang="ja-JP" altLang="en-US" sz="2400" dirty="0" smtClean="0"/>
              <a:t>従来は</a:t>
            </a:r>
            <a:r>
              <a:rPr kumimoji="1" lang="en-US" altLang="ja-JP" sz="2400" dirty="0" smtClean="0"/>
              <a:t>…</a:t>
            </a:r>
          </a:p>
          <a:p>
            <a:r>
              <a:rPr kumimoji="1" lang="ja-JP" altLang="en-US" dirty="0" smtClean="0"/>
              <a:t>制御信号に、</a:t>
            </a:r>
            <a:r>
              <a:rPr lang="ja-JP" altLang="en-US" dirty="0"/>
              <a:t>繰り返し</a:t>
            </a:r>
            <a:r>
              <a:rPr lang="ja-JP" altLang="en-US" dirty="0" smtClean="0"/>
              <a:t>周波数の</a:t>
            </a:r>
            <a:r>
              <a:rPr kumimoji="1" lang="en-US" altLang="ja-JP" dirty="0" smtClean="0"/>
              <a:t>10</a:t>
            </a:r>
            <a:r>
              <a:rPr kumimoji="1" lang="ja-JP" altLang="en-US" dirty="0" smtClean="0"/>
              <a:t>倍の高調波を用いていた</a:t>
            </a:r>
            <a:endParaRPr kumimoji="1" lang="ja-JP" altLang="en-US" dirty="0"/>
          </a:p>
        </p:txBody>
      </p:sp>
      <p:cxnSp>
        <p:nvCxnSpPr>
          <p:cNvPr id="14" name="直線コネクタ 13"/>
          <p:cNvCxnSpPr/>
          <p:nvPr/>
        </p:nvCxnSpPr>
        <p:spPr>
          <a:xfrm>
            <a:off x="5538366" y="1153996"/>
            <a:ext cx="0" cy="4518601"/>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15" name="下矢印 14"/>
          <p:cNvSpPr/>
          <p:nvPr/>
        </p:nvSpPr>
        <p:spPr>
          <a:xfrm>
            <a:off x="7020272" y="3320242"/>
            <a:ext cx="624314" cy="684822"/>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611999" y="4221468"/>
            <a:ext cx="3516654" cy="1015663"/>
          </a:xfrm>
          <a:prstGeom prst="rect">
            <a:avLst/>
          </a:prstGeom>
          <a:noFill/>
          <a:ln w="28575">
            <a:solidFill>
              <a:srgbClr val="FF0000"/>
            </a:solidFill>
          </a:ln>
        </p:spPr>
        <p:txBody>
          <a:bodyPr wrap="square" rtlCol="0">
            <a:spAutoFit/>
          </a:bodyPr>
          <a:lstStyle/>
          <a:p>
            <a:r>
              <a:rPr kumimoji="1" lang="ja-JP" altLang="en-US" sz="2000" dirty="0" smtClean="0"/>
              <a:t>今回は</a:t>
            </a:r>
            <a:r>
              <a:rPr kumimoji="1" lang="en-US" altLang="ja-JP" sz="2000" dirty="0" smtClean="0"/>
              <a:t>…</a:t>
            </a:r>
          </a:p>
          <a:p>
            <a:r>
              <a:rPr lang="en-US" altLang="ja-JP" sz="2000" dirty="0" smtClean="0"/>
              <a:t>THz</a:t>
            </a:r>
            <a:r>
              <a:rPr lang="ja-JP" altLang="en-US" sz="2000" dirty="0" smtClean="0"/>
              <a:t>スペアナを用いることにより、約</a:t>
            </a:r>
            <a:r>
              <a:rPr lang="en-US" altLang="ja-JP" sz="2000" dirty="0" smtClean="0"/>
              <a:t>1000</a:t>
            </a:r>
            <a:r>
              <a:rPr lang="ja-JP" altLang="en-US" sz="2000" dirty="0" smtClean="0"/>
              <a:t>次の高調波を用いる</a:t>
            </a:r>
            <a:endParaRPr kumimoji="1" lang="ja-JP" altLang="en-US" sz="2000" dirty="0"/>
          </a:p>
        </p:txBody>
      </p:sp>
      <p:sp>
        <p:nvSpPr>
          <p:cNvPr id="17" name="テキスト ボックス 16"/>
          <p:cNvSpPr txBox="1"/>
          <p:nvPr/>
        </p:nvSpPr>
        <p:spPr>
          <a:xfrm>
            <a:off x="5639068" y="1229648"/>
            <a:ext cx="3394545" cy="461665"/>
          </a:xfrm>
          <a:prstGeom prst="rect">
            <a:avLst/>
          </a:prstGeom>
          <a:noFill/>
          <a:ln w="19050">
            <a:solidFill>
              <a:schemeClr val="tx1"/>
            </a:solidFill>
          </a:ln>
        </p:spPr>
        <p:txBody>
          <a:bodyPr wrap="square" rtlCol="0">
            <a:spAutoFit/>
          </a:bodyPr>
          <a:lstStyle/>
          <a:p>
            <a:pPr algn="ctr"/>
            <a:r>
              <a:rPr kumimoji="1" lang="ja-JP" altLang="en-US" sz="2400" b="1" dirty="0" smtClean="0"/>
              <a:t>高い制御信号を用いる</a:t>
            </a:r>
            <a:endParaRPr kumimoji="1" lang="ja-JP" altLang="en-US" sz="2400" b="1" dirty="0"/>
          </a:p>
        </p:txBody>
      </p:sp>
      <p:sp>
        <p:nvSpPr>
          <p:cNvPr id="18" name="右矢印 17"/>
          <p:cNvSpPr/>
          <p:nvPr/>
        </p:nvSpPr>
        <p:spPr>
          <a:xfrm>
            <a:off x="539552" y="5928400"/>
            <a:ext cx="100811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51243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64162" y="902795"/>
            <a:ext cx="1224136" cy="369332"/>
          </a:xfrm>
          <a:prstGeom prst="rect">
            <a:avLst/>
          </a:prstGeom>
          <a:noFill/>
          <a:ln>
            <a:solidFill>
              <a:schemeClr val="tx1"/>
            </a:solidFill>
          </a:ln>
        </p:spPr>
        <p:txBody>
          <a:bodyPr wrap="square" rtlCol="0">
            <a:spAutoFit/>
          </a:bodyPr>
          <a:lstStyle/>
          <a:p>
            <a:pPr algn="ctr"/>
            <a:r>
              <a:rPr kumimoji="1" lang="ja-JP" altLang="en-US" b="1" dirty="0" smtClean="0">
                <a:latin typeface="ＭＳ 明朝" pitchFamily="17" charset="-128"/>
                <a:ea typeface="ＭＳ 明朝" pitchFamily="17" charset="-128"/>
              </a:rPr>
              <a:t>時間領域</a:t>
            </a:r>
            <a:endParaRPr kumimoji="1" lang="ja-JP" altLang="en-US" b="1" dirty="0">
              <a:latin typeface="ＭＳ 明朝" pitchFamily="17" charset="-128"/>
              <a:ea typeface="ＭＳ 明朝" pitchFamily="17" charset="-128"/>
            </a:endParaRPr>
          </a:p>
        </p:txBody>
      </p:sp>
      <p:sp>
        <p:nvSpPr>
          <p:cNvPr id="18" name="テキスト ボックス 17"/>
          <p:cNvSpPr txBox="1"/>
          <p:nvPr/>
        </p:nvSpPr>
        <p:spPr>
          <a:xfrm>
            <a:off x="6012160" y="902795"/>
            <a:ext cx="1440160" cy="369332"/>
          </a:xfrm>
          <a:prstGeom prst="rect">
            <a:avLst/>
          </a:prstGeom>
          <a:noFill/>
          <a:ln>
            <a:solidFill>
              <a:schemeClr val="tx1"/>
            </a:solidFill>
          </a:ln>
        </p:spPr>
        <p:txBody>
          <a:bodyPr wrap="square" rtlCol="0">
            <a:spAutoFit/>
          </a:bodyPr>
          <a:lstStyle/>
          <a:p>
            <a:pPr algn="ctr"/>
            <a:r>
              <a:rPr kumimoji="1" lang="ja-JP" altLang="en-US" b="1" dirty="0" smtClean="0">
                <a:latin typeface="ＭＳ 明朝" pitchFamily="17" charset="-128"/>
                <a:ea typeface="ＭＳ 明朝" pitchFamily="17" charset="-128"/>
              </a:rPr>
              <a:t>周波数領域</a:t>
            </a:r>
            <a:endParaRPr kumimoji="1" lang="ja-JP" altLang="en-US" b="1" dirty="0">
              <a:latin typeface="ＭＳ 明朝" pitchFamily="17" charset="-128"/>
              <a:ea typeface="ＭＳ 明朝" pitchFamily="17" charset="-128"/>
            </a:endParaRPr>
          </a:p>
        </p:txBody>
      </p:sp>
      <p:grpSp>
        <p:nvGrpSpPr>
          <p:cNvPr id="65" name="グループ化 64"/>
          <p:cNvGrpSpPr/>
          <p:nvPr/>
        </p:nvGrpSpPr>
        <p:grpSpPr>
          <a:xfrm>
            <a:off x="973262" y="1767305"/>
            <a:ext cx="2914923" cy="1347777"/>
            <a:chOff x="1043608" y="1756640"/>
            <a:chExt cx="2914923" cy="1347777"/>
          </a:xfrm>
        </p:grpSpPr>
        <p:grpSp>
          <p:nvGrpSpPr>
            <p:cNvPr id="56" name="グループ化 55"/>
            <p:cNvGrpSpPr/>
            <p:nvPr/>
          </p:nvGrpSpPr>
          <p:grpSpPr>
            <a:xfrm>
              <a:off x="1043608" y="1756640"/>
              <a:ext cx="2880320" cy="880272"/>
              <a:chOff x="1043608" y="1756640"/>
              <a:chExt cx="2880320" cy="880272"/>
            </a:xfrm>
          </p:grpSpPr>
          <p:cxnSp>
            <p:nvCxnSpPr>
              <p:cNvPr id="6" name="直線矢印コネクタ 5"/>
              <p:cNvCxnSpPr/>
              <p:nvPr/>
            </p:nvCxnSpPr>
            <p:spPr>
              <a:xfrm>
                <a:off x="1043608" y="2636912"/>
                <a:ext cx="288032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二等辺三角形 6"/>
              <p:cNvSpPr/>
              <p:nvPr/>
            </p:nvSpPr>
            <p:spPr>
              <a:xfrm>
                <a:off x="1403648" y="1916832"/>
                <a:ext cx="45719" cy="720080"/>
              </a:xfrm>
              <a:prstGeom prst="triangle">
                <a:avLst/>
              </a:prstGeom>
              <a:ln>
                <a:solidFill>
                  <a:srgbClr val="FF66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 name="二等辺三角形 8"/>
              <p:cNvSpPr/>
              <p:nvPr/>
            </p:nvSpPr>
            <p:spPr>
              <a:xfrm>
                <a:off x="2533255" y="1916832"/>
                <a:ext cx="45719" cy="720080"/>
              </a:xfrm>
              <a:prstGeom prst="triangle">
                <a:avLst/>
              </a:prstGeom>
              <a:ln>
                <a:solidFill>
                  <a:srgbClr val="FF66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二等辺三角形 9"/>
              <p:cNvSpPr/>
              <p:nvPr/>
            </p:nvSpPr>
            <p:spPr>
              <a:xfrm>
                <a:off x="3642327" y="1916832"/>
                <a:ext cx="45719" cy="720080"/>
              </a:xfrm>
              <a:prstGeom prst="triangle">
                <a:avLst/>
              </a:prstGeom>
              <a:ln>
                <a:solidFill>
                  <a:srgbClr val="FF66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a:off x="1449367" y="2276872"/>
                <a:ext cx="1034401" cy="0"/>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2607926" y="2284407"/>
                <a:ext cx="1034401" cy="0"/>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p:cNvSpPr txBox="1"/>
                  <p:nvPr/>
                </p:nvSpPr>
                <p:spPr>
                  <a:xfrm>
                    <a:off x="1335268" y="1756640"/>
                    <a:ext cx="1237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1" i="1" smtClean="0">
                              <a:latin typeface="Cambria Math"/>
                            </a:rPr>
                            <m:t>𝒕</m:t>
                          </m:r>
                          <m:r>
                            <a:rPr kumimoji="1" lang="en-US" altLang="ja-JP" b="1" i="1" smtClean="0">
                              <a:latin typeface="Cambria Math"/>
                              <a:ea typeface="Cambria Math"/>
                            </a:rPr>
                            <m:t>=</m:t>
                          </m:r>
                          <m:f>
                            <m:fPr>
                              <m:type m:val="lin"/>
                              <m:ctrlPr>
                                <a:rPr kumimoji="1" lang="en-US" altLang="ja-JP" b="1" i="1" smtClean="0">
                                  <a:latin typeface="Cambria Math"/>
                                  <a:ea typeface="Cambria Math"/>
                                </a:rPr>
                              </m:ctrlPr>
                            </m:fPr>
                            <m:num>
                              <m:r>
                                <a:rPr kumimoji="1" lang="en-US" altLang="ja-JP" b="1" i="1" smtClean="0">
                                  <a:latin typeface="Cambria Math"/>
                                  <a:ea typeface="Cambria Math"/>
                                </a:rPr>
                                <m:t>𝟏</m:t>
                              </m:r>
                            </m:num>
                            <m:den>
                              <m:r>
                                <a:rPr kumimoji="1" lang="en-US" altLang="ja-JP" b="1" i="1" smtClean="0">
                                  <a:latin typeface="Cambria Math"/>
                                  <a:ea typeface="Cambria Math"/>
                                </a:rPr>
                                <m:t>𝒇</m:t>
                              </m:r>
                            </m:den>
                          </m:f>
                        </m:oMath>
                      </m:oMathPara>
                    </a14:m>
                    <a:endParaRPr kumimoji="1" lang="ja-JP" altLang="en-US" b="1" dirty="0">
                      <a:latin typeface="Times New Roman" pitchFamily="18" charset="0"/>
                      <a:cs typeface="Times New Roman" pitchFamily="18" charset="0"/>
                    </a:endParaRP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335268" y="1756640"/>
                    <a:ext cx="1237280" cy="369332"/>
                  </a:xfrm>
                  <a:prstGeom prst="rect">
                    <a:avLst/>
                  </a:prstGeom>
                  <a:blipFill rotWithShape="1">
                    <a:blip r:embed="rId2"/>
                    <a:stretch>
                      <a:fillRect t="-114754" r="-30049" b="-177049"/>
                    </a:stretch>
                  </a:blipFill>
                </p:spPr>
                <p:txBody>
                  <a:bodyPr/>
                  <a:lstStyle/>
                  <a:p>
                    <a:r>
                      <a:rPr lang="ja-JP" altLang="en-US">
                        <a:noFill/>
                      </a:rPr>
                      <a:t> </a:t>
                    </a:r>
                  </a:p>
                </p:txBody>
              </p:sp>
            </mc:Fallback>
          </mc:AlternateContent>
        </p:grpSp>
        <p:sp>
          <p:nvSpPr>
            <p:cNvPr id="15" name="テキスト ボックス 14"/>
            <p:cNvSpPr txBox="1"/>
            <p:nvPr/>
          </p:nvSpPr>
          <p:spPr>
            <a:xfrm>
              <a:off x="3166443" y="2735085"/>
              <a:ext cx="792088" cy="369332"/>
            </a:xfrm>
            <a:prstGeom prst="rect">
              <a:avLst/>
            </a:prstGeom>
            <a:noFill/>
          </p:spPr>
          <p:txBody>
            <a:bodyPr wrap="square" rtlCol="0">
              <a:spAutoFit/>
            </a:bodyPr>
            <a:lstStyle/>
            <a:p>
              <a:pPr algn="ctr"/>
              <a:r>
                <a:rPr kumimoji="1" lang="ja-JP" altLang="en-US" b="1" dirty="0" smtClean="0">
                  <a:latin typeface="ＭＳ 明朝" pitchFamily="17" charset="-128"/>
                  <a:ea typeface="ＭＳ 明朝" pitchFamily="17" charset="-128"/>
                </a:rPr>
                <a:t>時間</a:t>
              </a:r>
              <a:r>
                <a:rPr kumimoji="1" lang="en-US" altLang="ja-JP" b="1" i="1" dirty="0" smtClean="0">
                  <a:latin typeface="Times New Roman" pitchFamily="18" charset="0"/>
                  <a:cs typeface="Times New Roman" pitchFamily="18" charset="0"/>
                </a:rPr>
                <a:t>t</a:t>
              </a:r>
              <a:endParaRPr kumimoji="1" lang="ja-JP" altLang="en-US" b="1" i="1" dirty="0">
                <a:latin typeface="Times New Roman" pitchFamily="18" charset="0"/>
                <a:cs typeface="Times New Roman" pitchFamily="18" charset="0"/>
              </a:endParaRPr>
            </a:p>
          </p:txBody>
        </p:sp>
      </p:grpSp>
      <p:sp>
        <p:nvSpPr>
          <p:cNvPr id="16" name="右矢印 15"/>
          <p:cNvSpPr/>
          <p:nvPr/>
        </p:nvSpPr>
        <p:spPr>
          <a:xfrm>
            <a:off x="4349463" y="2047746"/>
            <a:ext cx="720080" cy="479582"/>
          </a:xfrm>
          <a:prstGeom prst="right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4" name="テキスト ボックス 53"/>
          <p:cNvSpPr txBox="1"/>
          <p:nvPr/>
        </p:nvSpPr>
        <p:spPr>
          <a:xfrm>
            <a:off x="4125207" y="1401415"/>
            <a:ext cx="1171158" cy="646331"/>
          </a:xfrm>
          <a:prstGeom prst="rect">
            <a:avLst/>
          </a:prstGeom>
          <a:noFill/>
        </p:spPr>
        <p:txBody>
          <a:bodyPr wrap="square" rtlCol="0">
            <a:spAutoFit/>
          </a:bodyPr>
          <a:lstStyle/>
          <a:p>
            <a:pPr algn="ctr"/>
            <a:r>
              <a:rPr kumimoji="1" lang="ja-JP" altLang="en-US" b="1" dirty="0" smtClean="0">
                <a:latin typeface="+mn-ea"/>
              </a:rPr>
              <a:t>フーリエ変換</a:t>
            </a:r>
            <a:endParaRPr kumimoji="1" lang="ja-JP" altLang="en-US" b="1" dirty="0">
              <a:latin typeface="+mn-ea"/>
            </a:endParaRPr>
          </a:p>
        </p:txBody>
      </p:sp>
      <p:grpSp>
        <p:nvGrpSpPr>
          <p:cNvPr id="11" name="グループ化 10"/>
          <p:cNvGrpSpPr/>
          <p:nvPr/>
        </p:nvGrpSpPr>
        <p:grpSpPr>
          <a:xfrm>
            <a:off x="5543764" y="1344177"/>
            <a:ext cx="2700644" cy="1789030"/>
            <a:chOff x="5172328" y="1344177"/>
            <a:chExt cx="2700644" cy="1789030"/>
          </a:xfrm>
        </p:grpSpPr>
        <p:cxnSp>
          <p:nvCxnSpPr>
            <p:cNvPr id="51" name="直線矢印コネクタ 50"/>
            <p:cNvCxnSpPr/>
            <p:nvPr/>
          </p:nvCxnSpPr>
          <p:spPr>
            <a:xfrm>
              <a:off x="5172328" y="2061966"/>
              <a:ext cx="538502"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flipV="1">
              <a:off x="5269012" y="2639949"/>
              <a:ext cx="2376264" cy="76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5705357" y="2008277"/>
              <a:ext cx="5473" cy="639300"/>
            </a:xfrm>
            <a:prstGeom prst="line">
              <a:avLst/>
            </a:prstGeom>
            <a:ln w="50800">
              <a:solidFill>
                <a:srgbClr val="FF6600"/>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flipV="1">
              <a:off x="5413028" y="2287537"/>
              <a:ext cx="6431" cy="360040"/>
            </a:xfrm>
            <a:prstGeom prst="line">
              <a:avLst/>
            </a:prstGeom>
            <a:ln w="50800">
              <a:solidFill>
                <a:srgbClr val="FF6600"/>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a:xfrm flipV="1">
              <a:off x="5989092" y="1767305"/>
              <a:ext cx="0" cy="872644"/>
            </a:xfrm>
            <a:prstGeom prst="line">
              <a:avLst/>
            </a:prstGeom>
            <a:ln w="50800">
              <a:solidFill>
                <a:srgbClr val="FF6600"/>
              </a:solidFill>
            </a:ln>
          </p:spPr>
          <p:style>
            <a:lnRef idx="1">
              <a:schemeClr val="dk1"/>
            </a:lnRef>
            <a:fillRef idx="0">
              <a:schemeClr val="dk1"/>
            </a:fillRef>
            <a:effectRef idx="0">
              <a:schemeClr val="dk1"/>
            </a:effectRef>
            <a:fontRef idx="minor">
              <a:schemeClr val="tx1"/>
            </a:fontRef>
          </p:style>
        </p:cxnSp>
        <p:cxnSp>
          <p:nvCxnSpPr>
            <p:cNvPr id="26" name="直線コネクタ 25"/>
            <p:cNvCxnSpPr/>
            <p:nvPr/>
          </p:nvCxnSpPr>
          <p:spPr>
            <a:xfrm flipV="1">
              <a:off x="6280710" y="1759677"/>
              <a:ext cx="0" cy="880272"/>
            </a:xfrm>
            <a:prstGeom prst="line">
              <a:avLst/>
            </a:prstGeom>
            <a:ln w="50800">
              <a:solidFill>
                <a:srgbClr val="FF6600"/>
              </a:solidFill>
            </a:ln>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flipV="1">
              <a:off x="6589488" y="1759677"/>
              <a:ext cx="0" cy="880272"/>
            </a:xfrm>
            <a:prstGeom prst="line">
              <a:avLst/>
            </a:prstGeom>
            <a:ln w="50800">
              <a:solidFill>
                <a:srgbClr val="FF6600"/>
              </a:solidFill>
            </a:ln>
          </p:spPr>
          <p:style>
            <a:lnRef idx="1">
              <a:schemeClr val="dk1"/>
            </a:lnRef>
            <a:fillRef idx="0">
              <a:schemeClr val="dk1"/>
            </a:fillRef>
            <a:effectRef idx="0">
              <a:schemeClr val="dk1"/>
            </a:effectRef>
            <a:fontRef idx="minor">
              <a:schemeClr val="tx1"/>
            </a:fontRef>
          </p:style>
        </p:cxnSp>
        <p:cxnSp>
          <p:nvCxnSpPr>
            <p:cNvPr id="28" name="直線コネクタ 27"/>
            <p:cNvCxnSpPr/>
            <p:nvPr/>
          </p:nvCxnSpPr>
          <p:spPr>
            <a:xfrm flipV="1">
              <a:off x="6925196" y="2047746"/>
              <a:ext cx="0" cy="592203"/>
            </a:xfrm>
            <a:prstGeom prst="line">
              <a:avLst/>
            </a:prstGeom>
            <a:ln w="50800">
              <a:solidFill>
                <a:srgbClr val="FF6600"/>
              </a:solidFill>
            </a:ln>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flipV="1">
              <a:off x="7213228" y="2343847"/>
              <a:ext cx="0" cy="314105"/>
            </a:xfrm>
            <a:prstGeom prst="line">
              <a:avLst/>
            </a:prstGeom>
            <a:ln w="50800">
              <a:solidFill>
                <a:srgbClr val="FF6600"/>
              </a:solidFill>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6457144" y="2763875"/>
              <a:ext cx="1415828" cy="369332"/>
            </a:xfrm>
            <a:prstGeom prst="rect">
              <a:avLst/>
            </a:prstGeom>
            <a:noFill/>
          </p:spPr>
          <p:txBody>
            <a:bodyPr wrap="square" rtlCol="0">
              <a:spAutoFit/>
            </a:bodyPr>
            <a:lstStyle/>
            <a:p>
              <a:pPr algn="ctr"/>
              <a:r>
                <a:rPr kumimoji="1" lang="ja-JP" altLang="en-US" b="1" dirty="0" smtClean="0">
                  <a:latin typeface="ＭＳ 明朝" pitchFamily="17" charset="-128"/>
                  <a:ea typeface="ＭＳ 明朝" pitchFamily="17" charset="-128"/>
                </a:rPr>
                <a:t>光周波数</a:t>
              </a:r>
              <a:r>
                <a:rPr kumimoji="1" lang="en-US" altLang="ja-JP" b="1" i="1" dirty="0" smtClean="0">
                  <a:latin typeface="Times New Roman" pitchFamily="18" charset="0"/>
                  <a:cs typeface="Times New Roman" pitchFamily="18" charset="0"/>
                </a:rPr>
                <a:t>f</a:t>
              </a:r>
              <a:endParaRPr kumimoji="1" lang="ja-JP" altLang="en-US" b="1" dirty="0">
                <a:latin typeface="Times New Roman" pitchFamily="18" charset="0"/>
                <a:cs typeface="Times New Roman" pitchFamily="18" charset="0"/>
              </a:endParaRPr>
            </a:p>
          </p:txBody>
        </p:sp>
        <p:cxnSp>
          <p:nvCxnSpPr>
            <p:cNvPr id="40" name="直線コネクタ 39"/>
            <p:cNvCxnSpPr/>
            <p:nvPr/>
          </p:nvCxnSpPr>
          <p:spPr>
            <a:xfrm>
              <a:off x="5710830" y="2058152"/>
              <a:ext cx="278262" cy="3814"/>
            </a:xfrm>
            <a:prstGeom prst="line">
              <a:avLst/>
            </a:prstGeom>
            <a:ln w="25400"/>
          </p:spPr>
          <p:style>
            <a:lnRef idx="1">
              <a:schemeClr val="dk1"/>
            </a:lnRef>
            <a:fillRef idx="0">
              <a:schemeClr val="dk1"/>
            </a:fillRef>
            <a:effectRef idx="0">
              <a:schemeClr val="dk1"/>
            </a:effectRef>
            <a:fontRef idx="minor">
              <a:schemeClr val="tx1"/>
            </a:fontRef>
          </p:style>
        </p:cxnSp>
        <p:cxnSp>
          <p:nvCxnSpPr>
            <p:cNvPr id="44" name="直線矢印コネクタ 43"/>
            <p:cNvCxnSpPr/>
            <p:nvPr/>
          </p:nvCxnSpPr>
          <p:spPr>
            <a:xfrm flipH="1">
              <a:off x="5989096" y="2061966"/>
              <a:ext cx="216000"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5261390" y="1609874"/>
              <a:ext cx="396044" cy="369332"/>
            </a:xfrm>
            <a:prstGeom prst="rect">
              <a:avLst/>
            </a:prstGeom>
            <a:noFill/>
          </p:spPr>
          <p:txBody>
            <a:bodyPr wrap="square" rtlCol="0">
              <a:spAutoFit/>
            </a:bodyPr>
            <a:lstStyle/>
            <a:p>
              <a:pPr algn="ctr"/>
              <a:r>
                <a:rPr kumimoji="1" lang="en-US" altLang="ja-JP" b="1" i="1" dirty="0" smtClean="0">
                  <a:latin typeface="Times New Roman" pitchFamily="18" charset="0"/>
                  <a:cs typeface="Times New Roman" pitchFamily="18" charset="0"/>
                </a:rPr>
                <a:t>f</a:t>
              </a:r>
              <a:endParaRPr kumimoji="1" lang="ja-JP" altLang="en-US" b="1" i="1" dirty="0">
                <a:latin typeface="Times New Roman" pitchFamily="18" charset="0"/>
                <a:cs typeface="Times New Roman" pitchFamily="18" charset="0"/>
              </a:endParaRPr>
            </a:p>
          </p:txBody>
        </p:sp>
        <p:sp>
          <p:nvSpPr>
            <p:cNvPr id="55" name="テキスト ボックス 54"/>
            <p:cNvSpPr txBox="1"/>
            <p:nvPr/>
          </p:nvSpPr>
          <p:spPr>
            <a:xfrm>
              <a:off x="5657434" y="1344177"/>
              <a:ext cx="1267762" cy="400110"/>
            </a:xfrm>
            <a:prstGeom prst="rect">
              <a:avLst/>
            </a:prstGeom>
            <a:noFill/>
          </p:spPr>
          <p:txBody>
            <a:bodyPr wrap="square" rtlCol="0">
              <a:spAutoFit/>
            </a:bodyPr>
            <a:lstStyle/>
            <a:p>
              <a:pPr algn="ctr"/>
              <a:r>
                <a:rPr kumimoji="1" lang="ja-JP" altLang="en-US" sz="2000" b="1" dirty="0" smtClean="0">
                  <a:solidFill>
                    <a:srgbClr val="FF6600"/>
                  </a:solidFill>
                  <a:latin typeface="ＭＳ 明朝" pitchFamily="17" charset="-128"/>
                  <a:ea typeface="ＭＳ 明朝" pitchFamily="17" charset="-128"/>
                </a:rPr>
                <a:t>光コム</a:t>
              </a:r>
              <a:endParaRPr kumimoji="1" lang="ja-JP" altLang="en-US" sz="2000" b="1" dirty="0">
                <a:solidFill>
                  <a:srgbClr val="FF6600"/>
                </a:solidFill>
                <a:latin typeface="ＭＳ 明朝" pitchFamily="17" charset="-128"/>
                <a:ea typeface="ＭＳ 明朝" pitchFamily="17" charset="-128"/>
              </a:endParaRPr>
            </a:p>
          </p:txBody>
        </p:sp>
      </p:grpSp>
      <p:sp>
        <p:nvSpPr>
          <p:cNvPr id="77" name="テキスト ボックス 76"/>
          <p:cNvSpPr txBox="1"/>
          <p:nvPr/>
        </p:nvSpPr>
        <p:spPr>
          <a:xfrm>
            <a:off x="910344" y="1350353"/>
            <a:ext cx="3085592" cy="400110"/>
          </a:xfrm>
          <a:prstGeom prst="rect">
            <a:avLst/>
          </a:prstGeom>
          <a:noFill/>
        </p:spPr>
        <p:txBody>
          <a:bodyPr wrap="square" rtlCol="0">
            <a:spAutoFit/>
          </a:bodyPr>
          <a:lstStyle/>
          <a:p>
            <a:pPr algn="ctr"/>
            <a:r>
              <a:rPr lang="ja-JP" altLang="en-US" sz="2000" b="1" dirty="0">
                <a:solidFill>
                  <a:srgbClr val="FF6600"/>
                </a:solidFill>
                <a:latin typeface="ＭＳ 明朝" pitchFamily="17" charset="-128"/>
                <a:ea typeface="ＭＳ 明朝" pitchFamily="17" charset="-128"/>
              </a:rPr>
              <a:t>モード</a:t>
            </a:r>
            <a:r>
              <a:rPr lang="ja-JP" altLang="en-US" sz="2000" b="1" dirty="0" smtClean="0">
                <a:solidFill>
                  <a:srgbClr val="FF6600"/>
                </a:solidFill>
                <a:latin typeface="ＭＳ 明朝" pitchFamily="17" charset="-128"/>
                <a:ea typeface="ＭＳ 明朝" pitchFamily="17" charset="-128"/>
              </a:rPr>
              <a:t>同期超短パルス列</a:t>
            </a:r>
            <a:endParaRPr kumimoji="1" lang="ja-JP" altLang="en-US" sz="2000" b="1" dirty="0">
              <a:solidFill>
                <a:srgbClr val="FF6600"/>
              </a:solidFill>
              <a:latin typeface="ＭＳ 明朝" pitchFamily="17" charset="-128"/>
              <a:ea typeface="ＭＳ 明朝" pitchFamily="17" charset="-128"/>
            </a:endParaRPr>
          </a:p>
        </p:txBody>
      </p:sp>
      <p:grpSp>
        <p:nvGrpSpPr>
          <p:cNvPr id="82" name="グループ化 81"/>
          <p:cNvGrpSpPr/>
          <p:nvPr/>
        </p:nvGrpSpPr>
        <p:grpSpPr>
          <a:xfrm>
            <a:off x="1011119" y="5017696"/>
            <a:ext cx="3416865" cy="1600352"/>
            <a:chOff x="1035873" y="3274942"/>
            <a:chExt cx="3416865" cy="1600352"/>
          </a:xfrm>
        </p:grpSpPr>
        <p:grpSp>
          <p:nvGrpSpPr>
            <p:cNvPr id="66" name="グループ化 65"/>
            <p:cNvGrpSpPr/>
            <p:nvPr/>
          </p:nvGrpSpPr>
          <p:grpSpPr>
            <a:xfrm>
              <a:off x="1035873" y="3274942"/>
              <a:ext cx="3416865" cy="1424978"/>
              <a:chOff x="1043608" y="1756640"/>
              <a:chExt cx="3416865" cy="1424978"/>
            </a:xfrm>
          </p:grpSpPr>
          <p:grpSp>
            <p:nvGrpSpPr>
              <p:cNvPr id="67" name="グループ化 66"/>
              <p:cNvGrpSpPr/>
              <p:nvPr/>
            </p:nvGrpSpPr>
            <p:grpSpPr>
              <a:xfrm>
                <a:off x="1043608" y="1756640"/>
                <a:ext cx="2880320" cy="880272"/>
                <a:chOff x="1043608" y="1756640"/>
                <a:chExt cx="2880320" cy="880272"/>
              </a:xfrm>
            </p:grpSpPr>
            <p:cxnSp>
              <p:nvCxnSpPr>
                <p:cNvPr id="69" name="直線矢印コネクタ 68"/>
                <p:cNvCxnSpPr/>
                <p:nvPr/>
              </p:nvCxnSpPr>
              <p:spPr>
                <a:xfrm>
                  <a:off x="1043608" y="2636912"/>
                  <a:ext cx="288032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二等辺三角形 69"/>
                <p:cNvSpPr/>
                <p:nvPr/>
              </p:nvSpPr>
              <p:spPr>
                <a:xfrm>
                  <a:off x="1403648" y="1916832"/>
                  <a:ext cx="45719" cy="720080"/>
                </a:xfrm>
                <a:prstGeom prst="triangle">
                  <a:avLst/>
                </a:prstGeom>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1" name="二等辺三角形 70"/>
                <p:cNvSpPr/>
                <p:nvPr/>
              </p:nvSpPr>
              <p:spPr>
                <a:xfrm>
                  <a:off x="2533255" y="1916832"/>
                  <a:ext cx="45719" cy="720080"/>
                </a:xfrm>
                <a:prstGeom prst="triangle">
                  <a:avLst/>
                </a:prstGeom>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2" name="二等辺三角形 71"/>
                <p:cNvSpPr/>
                <p:nvPr/>
              </p:nvSpPr>
              <p:spPr>
                <a:xfrm>
                  <a:off x="3642327" y="1916832"/>
                  <a:ext cx="45719" cy="720080"/>
                </a:xfrm>
                <a:prstGeom prst="triangle">
                  <a:avLst/>
                </a:prstGeom>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73" name="直線矢印コネクタ 72"/>
                <p:cNvCxnSpPr/>
                <p:nvPr/>
              </p:nvCxnSpPr>
              <p:spPr>
                <a:xfrm>
                  <a:off x="1449367" y="2276872"/>
                  <a:ext cx="1034401" cy="0"/>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p:cxnSp>
              <p:nvCxnSpPr>
                <p:cNvPr id="74" name="直線矢印コネクタ 73"/>
                <p:cNvCxnSpPr/>
                <p:nvPr/>
              </p:nvCxnSpPr>
              <p:spPr>
                <a:xfrm>
                  <a:off x="2607926" y="2284407"/>
                  <a:ext cx="1034401" cy="0"/>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5" name="テキスト ボックス 74"/>
                    <p:cNvSpPr txBox="1"/>
                    <p:nvPr/>
                  </p:nvSpPr>
                  <p:spPr>
                    <a:xfrm>
                      <a:off x="1335268" y="1756640"/>
                      <a:ext cx="1237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1" i="1" smtClean="0">
                                <a:latin typeface="Cambria Math"/>
                              </a:rPr>
                              <m:t>𝒕</m:t>
                            </m:r>
                            <m:r>
                              <a:rPr kumimoji="1" lang="en-US" altLang="ja-JP" b="1" i="1" smtClean="0">
                                <a:latin typeface="Cambria Math"/>
                                <a:ea typeface="Cambria Math"/>
                              </a:rPr>
                              <m:t>=</m:t>
                            </m:r>
                            <m:f>
                              <m:fPr>
                                <m:type m:val="lin"/>
                                <m:ctrlPr>
                                  <a:rPr kumimoji="1" lang="en-US" altLang="ja-JP" b="1" i="1" smtClean="0">
                                    <a:latin typeface="Cambria Math"/>
                                    <a:ea typeface="Cambria Math"/>
                                  </a:rPr>
                                </m:ctrlPr>
                              </m:fPr>
                              <m:num>
                                <m:r>
                                  <a:rPr kumimoji="1" lang="en-US" altLang="ja-JP" b="1" i="1" smtClean="0">
                                    <a:latin typeface="Cambria Math"/>
                                    <a:ea typeface="Cambria Math"/>
                                  </a:rPr>
                                  <m:t>𝟏</m:t>
                                </m:r>
                              </m:num>
                              <m:den>
                                <m:r>
                                  <a:rPr kumimoji="1" lang="en-US" altLang="ja-JP" b="1" i="1" smtClean="0">
                                    <a:latin typeface="Cambria Math"/>
                                    <a:ea typeface="Cambria Math"/>
                                  </a:rPr>
                                  <m:t>𝒇</m:t>
                                </m:r>
                              </m:den>
                            </m:f>
                          </m:oMath>
                        </m:oMathPara>
                      </a14:m>
                      <a:endParaRPr kumimoji="1" lang="ja-JP" altLang="en-US" b="1" dirty="0"/>
                    </a:p>
                  </p:txBody>
                </p:sp>
              </mc:Choice>
              <mc:Fallback xmlns="">
                <p:sp>
                  <p:nvSpPr>
                    <p:cNvPr id="75" name="テキスト ボックス 74"/>
                    <p:cNvSpPr txBox="1">
                      <a:spLocks noRot="1" noChangeAspect="1" noMove="1" noResize="1" noEditPoints="1" noAdjustHandles="1" noChangeArrowheads="1" noChangeShapeType="1" noTextEdit="1"/>
                    </p:cNvSpPr>
                    <p:nvPr/>
                  </p:nvSpPr>
                  <p:spPr>
                    <a:xfrm>
                      <a:off x="1335268" y="1756640"/>
                      <a:ext cx="1237280" cy="369332"/>
                    </a:xfrm>
                    <a:prstGeom prst="rect">
                      <a:avLst/>
                    </a:prstGeom>
                    <a:blipFill rotWithShape="1">
                      <a:blip r:embed="rId3"/>
                      <a:stretch>
                        <a:fillRect t="-118333" r="-30049" b="-180000"/>
                      </a:stretch>
                    </a:blipFill>
                  </p:spPr>
                  <p:txBody>
                    <a:bodyPr/>
                    <a:lstStyle/>
                    <a:p>
                      <a:r>
                        <a:rPr lang="ja-JP" altLang="en-US">
                          <a:noFill/>
                        </a:rPr>
                        <a:t> </a:t>
                      </a:r>
                    </a:p>
                  </p:txBody>
                </p:sp>
              </mc:Fallback>
            </mc:AlternateContent>
          </p:grpSp>
          <p:sp>
            <p:nvSpPr>
              <p:cNvPr id="68" name="テキスト ボックス 67"/>
              <p:cNvSpPr txBox="1"/>
              <p:nvPr/>
            </p:nvSpPr>
            <p:spPr>
              <a:xfrm>
                <a:off x="3668385" y="2812286"/>
                <a:ext cx="792088" cy="369332"/>
              </a:xfrm>
              <a:prstGeom prst="rect">
                <a:avLst/>
              </a:prstGeom>
              <a:noFill/>
            </p:spPr>
            <p:txBody>
              <a:bodyPr wrap="square" rtlCol="0">
                <a:spAutoFit/>
              </a:bodyPr>
              <a:lstStyle/>
              <a:p>
                <a:pPr algn="ctr"/>
                <a:r>
                  <a:rPr kumimoji="1" lang="ja-JP" altLang="en-US" b="1" dirty="0" smtClean="0">
                    <a:latin typeface="ＭＳ 明朝" pitchFamily="17" charset="-128"/>
                    <a:ea typeface="ＭＳ 明朝" pitchFamily="17" charset="-128"/>
                  </a:rPr>
                  <a:t>時間</a:t>
                </a:r>
                <a:r>
                  <a:rPr kumimoji="1" lang="en-US" altLang="ja-JP" b="1" i="1" dirty="0" smtClean="0">
                    <a:latin typeface="Times New Roman" pitchFamily="18" charset="0"/>
                    <a:cs typeface="Times New Roman" pitchFamily="18" charset="0"/>
                  </a:rPr>
                  <a:t>t</a:t>
                </a:r>
                <a:endParaRPr kumimoji="1" lang="ja-JP" altLang="en-US" b="1" i="1" dirty="0">
                  <a:latin typeface="Times New Roman" pitchFamily="18" charset="0"/>
                  <a:cs typeface="Times New Roman" pitchFamily="18" charset="0"/>
                </a:endParaRPr>
              </a:p>
            </p:txBody>
          </p:sp>
        </p:grpSp>
        <p:sp>
          <p:nvSpPr>
            <p:cNvPr id="76" name="二等辺三角形 75"/>
            <p:cNvSpPr/>
            <p:nvPr/>
          </p:nvSpPr>
          <p:spPr>
            <a:xfrm flipV="1">
              <a:off x="1312408" y="4155214"/>
              <a:ext cx="45719" cy="720080"/>
            </a:xfrm>
            <a:prstGeom prst="triangle">
              <a:avLst/>
            </a:prstGeom>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9" name="二等辺三角形 78"/>
            <p:cNvSpPr/>
            <p:nvPr/>
          </p:nvSpPr>
          <p:spPr>
            <a:xfrm flipV="1">
              <a:off x="3582456" y="4155214"/>
              <a:ext cx="45719" cy="720080"/>
            </a:xfrm>
            <a:prstGeom prst="triangle">
              <a:avLst/>
            </a:prstGeom>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0" name="二等辺三角形 79"/>
            <p:cNvSpPr/>
            <p:nvPr/>
          </p:nvSpPr>
          <p:spPr>
            <a:xfrm flipV="1">
              <a:off x="2453173" y="4155214"/>
              <a:ext cx="45719" cy="720080"/>
            </a:xfrm>
            <a:prstGeom prst="triangle">
              <a:avLst/>
            </a:prstGeom>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83" name="右矢印 82"/>
          <p:cNvSpPr/>
          <p:nvPr/>
        </p:nvSpPr>
        <p:spPr>
          <a:xfrm>
            <a:off x="4405514" y="5657711"/>
            <a:ext cx="720080" cy="479582"/>
          </a:xfrm>
          <a:prstGeom prst="right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5" name="テキスト ボックス 84"/>
          <p:cNvSpPr txBox="1"/>
          <p:nvPr/>
        </p:nvSpPr>
        <p:spPr>
          <a:xfrm>
            <a:off x="4161667" y="5007079"/>
            <a:ext cx="1140269" cy="646331"/>
          </a:xfrm>
          <a:prstGeom prst="rect">
            <a:avLst/>
          </a:prstGeom>
          <a:noFill/>
        </p:spPr>
        <p:txBody>
          <a:bodyPr wrap="square" rtlCol="0">
            <a:spAutoFit/>
          </a:bodyPr>
          <a:lstStyle/>
          <a:p>
            <a:pPr algn="ctr"/>
            <a:r>
              <a:rPr kumimoji="1" lang="ja-JP" altLang="en-US" b="1" dirty="0" smtClean="0">
                <a:latin typeface="+mn-ea"/>
              </a:rPr>
              <a:t>フーリエ変換</a:t>
            </a:r>
            <a:endParaRPr kumimoji="1" lang="ja-JP" altLang="en-US" b="1" dirty="0">
              <a:latin typeface="+mn-ea"/>
            </a:endParaRPr>
          </a:p>
        </p:txBody>
      </p:sp>
      <p:grpSp>
        <p:nvGrpSpPr>
          <p:cNvPr id="126" name="グループ化 125"/>
          <p:cNvGrpSpPr/>
          <p:nvPr/>
        </p:nvGrpSpPr>
        <p:grpSpPr>
          <a:xfrm>
            <a:off x="5630100" y="4653136"/>
            <a:ext cx="2614308" cy="2231213"/>
            <a:chOff x="5119714" y="2907787"/>
            <a:chExt cx="2614308" cy="2231213"/>
          </a:xfrm>
        </p:grpSpPr>
        <p:grpSp>
          <p:nvGrpSpPr>
            <p:cNvPr id="119" name="グループ化 118"/>
            <p:cNvGrpSpPr/>
            <p:nvPr/>
          </p:nvGrpSpPr>
          <p:grpSpPr>
            <a:xfrm>
              <a:off x="5119714" y="3223186"/>
              <a:ext cx="2614308" cy="1915814"/>
              <a:chOff x="5119714" y="3223186"/>
              <a:chExt cx="2614308" cy="1915814"/>
            </a:xfrm>
          </p:grpSpPr>
          <p:grpSp>
            <p:nvGrpSpPr>
              <p:cNvPr id="87" name="グループ化 86"/>
              <p:cNvGrpSpPr/>
              <p:nvPr/>
            </p:nvGrpSpPr>
            <p:grpSpPr>
              <a:xfrm>
                <a:off x="5130062" y="3650936"/>
                <a:ext cx="2603960" cy="1488064"/>
                <a:chOff x="4932040" y="1634478"/>
                <a:chExt cx="2603960" cy="1488064"/>
              </a:xfrm>
            </p:grpSpPr>
            <p:cxnSp>
              <p:nvCxnSpPr>
                <p:cNvPr id="88" name="直線矢印コネクタ 87"/>
                <p:cNvCxnSpPr/>
                <p:nvPr/>
              </p:nvCxnSpPr>
              <p:spPr>
                <a:xfrm>
                  <a:off x="4932040" y="2636912"/>
                  <a:ext cx="2603960" cy="51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5448625" y="1634478"/>
                  <a:ext cx="5477" cy="1002434"/>
                </a:xfrm>
                <a:prstGeom prst="line">
                  <a:avLst/>
                </a:prstGeom>
                <a:ln w="50800">
                  <a:solidFill>
                    <a:schemeClr val="tx2"/>
                  </a:solidFill>
                </a:ln>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flipV="1">
                  <a:off x="5175836" y="1634478"/>
                  <a:ext cx="6431" cy="1002434"/>
                </a:xfrm>
                <a:prstGeom prst="line">
                  <a:avLst/>
                </a:prstGeom>
                <a:ln w="50800">
                  <a:solidFill>
                    <a:schemeClr val="tx2"/>
                  </a:solidFill>
                </a:ln>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flipV="1">
                  <a:off x="5730082" y="1651259"/>
                  <a:ext cx="0" cy="1011652"/>
                </a:xfrm>
                <a:prstGeom prst="line">
                  <a:avLst/>
                </a:prstGeom>
                <a:ln w="50800">
                  <a:solidFill>
                    <a:schemeClr val="tx2"/>
                  </a:solidFill>
                </a:ln>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6034605" y="1869034"/>
                  <a:ext cx="0" cy="778254"/>
                </a:xfrm>
                <a:prstGeom prst="line">
                  <a:avLst/>
                </a:prstGeom>
                <a:ln w="50800">
                  <a:solidFill>
                    <a:schemeClr val="tx2"/>
                  </a:solidFill>
                </a:ln>
              </p:spPr>
              <p:style>
                <a:lnRef idx="1">
                  <a:schemeClr val="dk1"/>
                </a:lnRef>
                <a:fillRef idx="0">
                  <a:schemeClr val="dk1"/>
                </a:fillRef>
                <a:effectRef idx="0">
                  <a:schemeClr val="dk1"/>
                </a:effectRef>
                <a:fontRef idx="minor">
                  <a:schemeClr val="tx1"/>
                </a:fontRef>
              </p:style>
            </p:cxnSp>
            <p:cxnSp>
              <p:nvCxnSpPr>
                <p:cNvPr id="93" name="直線コネクタ 92"/>
                <p:cNvCxnSpPr/>
                <p:nvPr/>
              </p:nvCxnSpPr>
              <p:spPr>
                <a:xfrm flipV="1">
                  <a:off x="6310529" y="2010427"/>
                  <a:ext cx="0" cy="631672"/>
                </a:xfrm>
                <a:prstGeom prst="line">
                  <a:avLst/>
                </a:prstGeom>
                <a:ln w="50800">
                  <a:solidFill>
                    <a:schemeClr val="tx2"/>
                  </a:solidFill>
                </a:ln>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6588225" y="2128067"/>
                  <a:ext cx="0" cy="534844"/>
                </a:xfrm>
                <a:prstGeom prst="line">
                  <a:avLst/>
                </a:prstGeom>
                <a:ln w="50800">
                  <a:solidFill>
                    <a:schemeClr val="tx2"/>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6876256" y="2426910"/>
                  <a:ext cx="0" cy="220378"/>
                </a:xfrm>
                <a:prstGeom prst="line">
                  <a:avLst/>
                </a:prstGeom>
                <a:ln w="50800">
                  <a:solidFill>
                    <a:schemeClr val="tx2"/>
                  </a:solidFill>
                </a:ln>
              </p:spPr>
              <p:style>
                <a:lnRef idx="1">
                  <a:schemeClr val="dk1"/>
                </a:lnRef>
                <a:fillRef idx="0">
                  <a:schemeClr val="dk1"/>
                </a:fillRef>
                <a:effectRef idx="0">
                  <a:schemeClr val="dk1"/>
                </a:effectRef>
                <a:fontRef idx="minor">
                  <a:schemeClr val="tx1"/>
                </a:fontRef>
              </p:style>
            </p:cxnSp>
            <p:sp>
              <p:nvSpPr>
                <p:cNvPr id="96" name="テキスト ボックス 95"/>
                <p:cNvSpPr txBox="1"/>
                <p:nvPr/>
              </p:nvSpPr>
              <p:spPr>
                <a:xfrm>
                  <a:off x="6120172" y="2753210"/>
                  <a:ext cx="1415828" cy="369332"/>
                </a:xfrm>
                <a:prstGeom prst="rect">
                  <a:avLst/>
                </a:prstGeom>
                <a:noFill/>
              </p:spPr>
              <p:txBody>
                <a:bodyPr wrap="square" rtlCol="0">
                  <a:spAutoFit/>
                </a:bodyPr>
                <a:lstStyle/>
                <a:p>
                  <a:pPr algn="ctr"/>
                  <a:r>
                    <a:rPr kumimoji="1" lang="en-US" altLang="ja-JP" b="1" dirty="0" smtClean="0">
                      <a:latin typeface="Times New Roman" pitchFamily="18" charset="0"/>
                      <a:cs typeface="Times New Roman" pitchFamily="18" charset="0"/>
                    </a:rPr>
                    <a:t>THz</a:t>
                  </a:r>
                  <a:r>
                    <a:rPr kumimoji="1" lang="ja-JP" altLang="en-US" b="1" dirty="0" smtClean="0">
                      <a:latin typeface="ＭＳ 明朝" pitchFamily="17" charset="-128"/>
                      <a:ea typeface="ＭＳ 明朝" pitchFamily="17" charset="-128"/>
                    </a:rPr>
                    <a:t>周波数</a:t>
                  </a:r>
                  <a:r>
                    <a:rPr kumimoji="1" lang="en-US" altLang="ja-JP" b="1" i="1" dirty="0" smtClean="0">
                      <a:latin typeface="Times New Roman" pitchFamily="18" charset="0"/>
                      <a:cs typeface="Times New Roman" pitchFamily="18" charset="0"/>
                    </a:rPr>
                    <a:t>f</a:t>
                  </a:r>
                  <a:endParaRPr kumimoji="1" lang="ja-JP" altLang="en-US" b="1" dirty="0">
                    <a:latin typeface="Times New Roman" pitchFamily="18" charset="0"/>
                    <a:cs typeface="Times New Roman" pitchFamily="18" charset="0"/>
                  </a:endParaRPr>
                </a:p>
              </p:txBody>
            </p:sp>
            <p:cxnSp>
              <p:nvCxnSpPr>
                <p:cNvPr id="97" name="直線コネクタ 96"/>
                <p:cNvCxnSpPr/>
                <p:nvPr/>
              </p:nvCxnSpPr>
              <p:spPr>
                <a:xfrm>
                  <a:off x="6288991" y="2321261"/>
                  <a:ext cx="278262" cy="3814"/>
                </a:xfrm>
                <a:prstGeom prst="line">
                  <a:avLst/>
                </a:prstGeom>
                <a:ln w="25400"/>
              </p:spPr>
              <p:style>
                <a:lnRef idx="1">
                  <a:schemeClr val="dk1"/>
                </a:lnRef>
                <a:fillRef idx="0">
                  <a:schemeClr val="dk1"/>
                </a:fillRef>
                <a:effectRef idx="0">
                  <a:schemeClr val="dk1"/>
                </a:effectRef>
                <a:fontRef idx="minor">
                  <a:schemeClr val="tx1"/>
                </a:fontRef>
              </p:style>
            </p:cxnSp>
            <p:cxnSp>
              <p:nvCxnSpPr>
                <p:cNvPr id="98" name="直線矢印コネクタ 97"/>
                <p:cNvCxnSpPr/>
                <p:nvPr/>
              </p:nvCxnSpPr>
              <p:spPr>
                <a:xfrm flipH="1">
                  <a:off x="6585059" y="2321261"/>
                  <a:ext cx="582394"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6678234" y="1888829"/>
                  <a:ext cx="396044" cy="369332"/>
                </a:xfrm>
                <a:prstGeom prst="rect">
                  <a:avLst/>
                </a:prstGeom>
                <a:noFill/>
              </p:spPr>
              <p:txBody>
                <a:bodyPr wrap="square" rtlCol="0">
                  <a:spAutoFit/>
                </a:bodyPr>
                <a:lstStyle/>
                <a:p>
                  <a:pPr algn="ctr"/>
                  <a:r>
                    <a:rPr kumimoji="1" lang="en-US" altLang="ja-JP" b="1" i="1" dirty="0" smtClean="0">
                      <a:latin typeface="Times New Roman" pitchFamily="18" charset="0"/>
                      <a:cs typeface="Times New Roman" pitchFamily="18" charset="0"/>
                    </a:rPr>
                    <a:t>f</a:t>
                  </a:r>
                  <a:endParaRPr kumimoji="1" lang="ja-JP" altLang="en-US" b="1" i="1" dirty="0">
                    <a:latin typeface="Times New Roman" pitchFamily="18" charset="0"/>
                    <a:cs typeface="Times New Roman" pitchFamily="18" charset="0"/>
                  </a:endParaRPr>
                </a:p>
              </p:txBody>
            </p:sp>
          </p:grpSp>
          <p:cxnSp>
            <p:nvCxnSpPr>
              <p:cNvPr id="100" name="直線矢印コネクタ 99"/>
              <p:cNvCxnSpPr/>
              <p:nvPr/>
            </p:nvCxnSpPr>
            <p:spPr>
              <a:xfrm flipH="1" flipV="1">
                <a:off x="5119714" y="3223186"/>
                <a:ext cx="3815" cy="14833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6252516" y="4337719"/>
                <a:ext cx="252000"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pSp>
        <p:sp>
          <p:nvSpPr>
            <p:cNvPr id="121" name="テキスト ボックス 120"/>
            <p:cNvSpPr txBox="1"/>
            <p:nvPr/>
          </p:nvSpPr>
          <p:spPr>
            <a:xfrm>
              <a:off x="5329174" y="2907787"/>
              <a:ext cx="2098683" cy="707886"/>
            </a:xfrm>
            <a:prstGeom prst="rect">
              <a:avLst/>
            </a:prstGeom>
            <a:noFill/>
          </p:spPr>
          <p:txBody>
            <a:bodyPr wrap="square" rtlCol="0">
              <a:spAutoFit/>
            </a:bodyPr>
            <a:lstStyle/>
            <a:p>
              <a:pPr algn="ctr"/>
              <a:r>
                <a:rPr kumimoji="1" lang="ja-JP" altLang="en-US" sz="2000" b="1" dirty="0" smtClean="0">
                  <a:solidFill>
                    <a:schemeClr val="tx2"/>
                  </a:solidFill>
                  <a:latin typeface="Times New Roman" pitchFamily="18" charset="0"/>
                  <a:cs typeface="Times New Roman" pitchFamily="18" charset="0"/>
                </a:rPr>
                <a:t>フォトキャリア </a:t>
              </a:r>
              <a:r>
                <a:rPr kumimoji="1" lang="en-US" altLang="ja-JP" sz="2000" b="1" dirty="0" smtClean="0">
                  <a:solidFill>
                    <a:schemeClr val="tx2"/>
                  </a:solidFill>
                  <a:latin typeface="Times New Roman" pitchFamily="18" charset="0"/>
                  <a:cs typeface="Times New Roman" pitchFamily="18" charset="0"/>
                </a:rPr>
                <a:t>(PC) -THz</a:t>
              </a:r>
              <a:r>
                <a:rPr kumimoji="1" lang="ja-JP" altLang="en-US" sz="2000" b="1" dirty="0" smtClean="0">
                  <a:solidFill>
                    <a:schemeClr val="tx2"/>
                  </a:solidFill>
                  <a:latin typeface="ＭＳ 明朝" pitchFamily="17" charset="-128"/>
                  <a:ea typeface="ＭＳ 明朝" pitchFamily="17" charset="-128"/>
                </a:rPr>
                <a:t>コム</a:t>
              </a:r>
              <a:endParaRPr kumimoji="1" lang="ja-JP" altLang="en-US" sz="2000" b="1" dirty="0">
                <a:solidFill>
                  <a:schemeClr val="tx2"/>
                </a:solidFill>
                <a:latin typeface="ＭＳ 明朝" pitchFamily="17" charset="-128"/>
                <a:ea typeface="ＭＳ 明朝" pitchFamily="17" charset="-128"/>
              </a:endParaRPr>
            </a:p>
          </p:txBody>
        </p:sp>
      </p:grpSp>
      <p:sp>
        <p:nvSpPr>
          <p:cNvPr id="78" name="テキスト ボックス 77"/>
          <p:cNvSpPr txBox="1"/>
          <p:nvPr/>
        </p:nvSpPr>
        <p:spPr>
          <a:xfrm>
            <a:off x="770527" y="4653136"/>
            <a:ext cx="3266687" cy="400110"/>
          </a:xfrm>
          <a:prstGeom prst="rect">
            <a:avLst/>
          </a:prstGeom>
          <a:noFill/>
        </p:spPr>
        <p:txBody>
          <a:bodyPr wrap="square" rtlCol="0">
            <a:spAutoFit/>
          </a:bodyPr>
          <a:lstStyle/>
          <a:p>
            <a:pPr algn="ctr"/>
            <a:r>
              <a:rPr lang="ja-JP" altLang="en-US" sz="2000" b="1" dirty="0">
                <a:solidFill>
                  <a:schemeClr val="tx2"/>
                </a:solidFill>
                <a:latin typeface="ＭＳ 明朝" pitchFamily="17" charset="-128"/>
                <a:ea typeface="ＭＳ 明朝" pitchFamily="17" charset="-128"/>
              </a:rPr>
              <a:t>ピコ秒モード同期パルス列</a:t>
            </a:r>
            <a:endParaRPr kumimoji="1" lang="ja-JP" altLang="en-US" sz="2000" b="1" dirty="0">
              <a:solidFill>
                <a:schemeClr val="tx2"/>
              </a:solidFill>
              <a:latin typeface="ＭＳ 明朝" pitchFamily="17" charset="-128"/>
              <a:ea typeface="ＭＳ 明朝" pitchFamily="17" charset="-128"/>
            </a:endParaRPr>
          </a:p>
        </p:txBody>
      </p:sp>
      <p:sp>
        <p:nvSpPr>
          <p:cNvPr id="5" name="下矢印 4"/>
          <p:cNvSpPr/>
          <p:nvPr/>
        </p:nvSpPr>
        <p:spPr>
          <a:xfrm>
            <a:off x="2889108" y="3284984"/>
            <a:ext cx="489119" cy="116328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2057941" y="3601659"/>
            <a:ext cx="2154019" cy="369332"/>
          </a:xfrm>
          <a:prstGeom prst="rect">
            <a:avLst/>
          </a:prstGeom>
          <a:solidFill>
            <a:schemeClr val="bg1"/>
          </a:solidFill>
        </p:spPr>
        <p:txBody>
          <a:bodyPr wrap="square" rtlCol="0">
            <a:spAutoFit/>
          </a:bodyPr>
          <a:lstStyle/>
          <a:p>
            <a:pPr algn="ctr"/>
            <a:r>
              <a:rPr kumimoji="1" lang="en-US" altLang="ja-JP" b="1" dirty="0" smtClean="0">
                <a:latin typeface="Times New Roman" pitchFamily="18" charset="0"/>
                <a:ea typeface="ＭＳ 明朝" pitchFamily="17" charset="-128"/>
                <a:cs typeface="Times New Roman" pitchFamily="18" charset="0"/>
              </a:rPr>
              <a:t>PCA</a:t>
            </a:r>
            <a:r>
              <a:rPr kumimoji="1" lang="ja-JP" altLang="en-US" b="1" dirty="0" err="1" smtClean="0">
                <a:latin typeface="+mn-ea"/>
                <a:cs typeface="Times New Roman" pitchFamily="18" charset="0"/>
              </a:rPr>
              <a:t>に入</a:t>
            </a:r>
            <a:r>
              <a:rPr kumimoji="1" lang="ja-JP" altLang="en-US" b="1" dirty="0" smtClean="0">
                <a:latin typeface="+mn-ea"/>
                <a:cs typeface="Times New Roman" pitchFamily="18" charset="0"/>
              </a:rPr>
              <a:t>射すると</a:t>
            </a:r>
            <a:endParaRPr kumimoji="1" lang="ja-JP" altLang="en-US" b="1" dirty="0">
              <a:latin typeface="+mn-ea"/>
              <a:cs typeface="Times New Roman" pitchFamily="18" charset="0"/>
            </a:endParaRPr>
          </a:p>
        </p:txBody>
      </p:sp>
      <p:sp>
        <p:nvSpPr>
          <p:cNvPr id="84" name="タイトル 1"/>
          <p:cNvSpPr>
            <a:spLocks noGrp="1"/>
          </p:cNvSpPr>
          <p:nvPr>
            <p:ph type="title"/>
          </p:nvPr>
        </p:nvSpPr>
        <p:spPr>
          <a:xfrm>
            <a:off x="539680" y="188640"/>
            <a:ext cx="8229600" cy="706090"/>
          </a:xfrm>
        </p:spPr>
        <p:txBody>
          <a:bodyPr>
            <a:noAutofit/>
          </a:bodyPr>
          <a:lstStyle/>
          <a:p>
            <a:r>
              <a:rPr lang="ja-JP" altLang="en-US" sz="4800" dirty="0" smtClean="0"/>
              <a:t>光コムとテラヘルツコム</a:t>
            </a:r>
            <a:endParaRPr kumimoji="1" lang="ja-JP" altLang="en-US" sz="4800" dirty="0"/>
          </a:p>
        </p:txBody>
      </p:sp>
      <p:pic>
        <p:nvPicPr>
          <p:cNvPr id="102" name="図 10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7985" y="2930416"/>
            <a:ext cx="1453129" cy="1512168"/>
          </a:xfrm>
          <a:prstGeom prst="rect">
            <a:avLst/>
          </a:prstGeom>
        </p:spPr>
      </p:pic>
      <p:cxnSp>
        <p:nvCxnSpPr>
          <p:cNvPr id="103" name="直線矢印コネクタ 102"/>
          <p:cNvCxnSpPr/>
          <p:nvPr/>
        </p:nvCxnSpPr>
        <p:spPr>
          <a:xfrm flipH="1" flipV="1">
            <a:off x="5586387" y="3864915"/>
            <a:ext cx="847445" cy="440058"/>
          </a:xfrm>
          <a:prstGeom prst="straightConnector1">
            <a:avLst/>
          </a:prstGeom>
          <a:ln w="38100">
            <a:solidFill>
              <a:srgbClr val="F39B19"/>
            </a:solidFill>
            <a:tailEnd type="arrow"/>
          </a:ln>
        </p:spPr>
        <p:style>
          <a:lnRef idx="1">
            <a:schemeClr val="dk1"/>
          </a:lnRef>
          <a:fillRef idx="0">
            <a:schemeClr val="dk1"/>
          </a:fillRef>
          <a:effectRef idx="0">
            <a:schemeClr val="dk1"/>
          </a:effectRef>
          <a:fontRef idx="minor">
            <a:schemeClr val="tx1"/>
          </a:fontRef>
        </p:style>
      </p:cxnSp>
      <p:sp>
        <p:nvSpPr>
          <p:cNvPr id="104" name="テキスト ボックス 103"/>
          <p:cNvSpPr txBox="1"/>
          <p:nvPr/>
        </p:nvSpPr>
        <p:spPr>
          <a:xfrm>
            <a:off x="6312733" y="3994799"/>
            <a:ext cx="1499627" cy="646331"/>
          </a:xfrm>
          <a:prstGeom prst="rect">
            <a:avLst/>
          </a:prstGeom>
          <a:noFill/>
          <a:ln>
            <a:noFill/>
          </a:ln>
        </p:spPr>
        <p:txBody>
          <a:bodyPr wrap="square" rtlCol="0">
            <a:spAutoFit/>
          </a:bodyPr>
          <a:lstStyle/>
          <a:p>
            <a:pPr algn="ctr"/>
            <a:r>
              <a:rPr kumimoji="1" lang="ja-JP" altLang="en-US" b="1" dirty="0" smtClean="0">
                <a:solidFill>
                  <a:srgbClr val="DB870B"/>
                </a:solidFill>
                <a:latin typeface="Times New Roman" pitchFamily="18" charset="0"/>
                <a:cs typeface="Times New Roman" pitchFamily="18" charset="0"/>
              </a:rPr>
              <a:t>フェムト秒レーザー光</a:t>
            </a:r>
            <a:endParaRPr kumimoji="1" lang="ja-JP" altLang="en-US" b="1" dirty="0">
              <a:solidFill>
                <a:srgbClr val="DB870B"/>
              </a:solidFill>
              <a:latin typeface="Times New Roman" pitchFamily="18" charset="0"/>
              <a:cs typeface="Times New Roman" pitchFamily="18" charset="0"/>
            </a:endParaRPr>
          </a:p>
        </p:txBody>
      </p:sp>
    </p:spTree>
    <p:extLst>
      <p:ext uri="{BB962C8B-B14F-4D97-AF65-F5344CB8AC3E}">
        <p14:creationId xmlns:p14="http://schemas.microsoft.com/office/powerpoint/2010/main" val="343171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ipe(right)">
                                      <p:cBhvr>
                                        <p:cTn id="7" dur="500"/>
                                        <p:tgtEl>
                                          <p:spTgt spid="103"/>
                                        </p:tgtEl>
                                      </p:cBhvr>
                                    </p:animEffect>
                                  </p:childTnLst>
                                </p:cTn>
                              </p:par>
                              <p:par>
                                <p:cTn id="8" presetID="22" presetClass="entr" presetSubtype="8" fill="hold"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wipe(left)">
                                      <p:cBhvr>
                                        <p:cTn id="10" dur="500"/>
                                        <p:tgtEl>
                                          <p:spTgt spid="8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3"/>
                                        </p:tgtEl>
                                        <p:attrNameLst>
                                          <p:attrName>style.visibility</p:attrName>
                                        </p:attrNameLst>
                                      </p:cBhvr>
                                      <p:to>
                                        <p:strVal val="visible"/>
                                      </p:to>
                                    </p:set>
                                    <p:animEffect transition="in" filter="wipe(left)">
                                      <p:cBhvr>
                                        <p:cTn id="15" dur="500"/>
                                        <p:tgtEl>
                                          <p:spTgt spid="8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5"/>
                                        </p:tgtEl>
                                        <p:attrNameLst>
                                          <p:attrName>style.visibility</p:attrName>
                                        </p:attrNameLst>
                                      </p:cBhvr>
                                      <p:to>
                                        <p:strVal val="visible"/>
                                      </p:to>
                                    </p:set>
                                    <p:animEffect transition="in" filter="wipe(left)">
                                      <p:cBhvr>
                                        <p:cTn id="18" dur="500"/>
                                        <p:tgtEl>
                                          <p:spTgt spid="85"/>
                                        </p:tgtEl>
                                      </p:cBhvr>
                                    </p:animEffect>
                                  </p:childTnLst>
                                </p:cTn>
                              </p:par>
                              <p:par>
                                <p:cTn id="19" presetID="22" presetClass="entr" presetSubtype="8" fill="hold" nodeType="withEffect">
                                  <p:stCondLst>
                                    <p:cond delay="0"/>
                                  </p:stCondLst>
                                  <p:childTnLst>
                                    <p:set>
                                      <p:cBhvr>
                                        <p:cTn id="20" dur="1" fill="hold">
                                          <p:stCondLst>
                                            <p:cond delay="0"/>
                                          </p:stCondLst>
                                        </p:cTn>
                                        <p:tgtEl>
                                          <p:spTgt spid="126"/>
                                        </p:tgtEl>
                                        <p:attrNameLst>
                                          <p:attrName>style.visibility</p:attrName>
                                        </p:attrNameLst>
                                      </p:cBhvr>
                                      <p:to>
                                        <p:strVal val="visible"/>
                                      </p:to>
                                    </p:set>
                                    <p:animEffect transition="in" filter="wipe(left)">
                                      <p:cBhvr>
                                        <p:cTn id="21"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差周波制御</a:t>
            </a:r>
            <a:endParaRPr kumimoji="1" lang="ja-JP" altLang="en-US" dirty="0"/>
          </a:p>
        </p:txBody>
      </p:sp>
      <p:grpSp>
        <p:nvGrpSpPr>
          <p:cNvPr id="39" name="グループ化 38"/>
          <p:cNvGrpSpPr/>
          <p:nvPr/>
        </p:nvGrpSpPr>
        <p:grpSpPr>
          <a:xfrm>
            <a:off x="513838" y="2090529"/>
            <a:ext cx="2614307" cy="1456183"/>
            <a:chOff x="5119715" y="3223186"/>
            <a:chExt cx="2614307" cy="1456183"/>
          </a:xfrm>
        </p:grpSpPr>
        <p:grpSp>
          <p:nvGrpSpPr>
            <p:cNvPr id="41" name="グループ化 40"/>
            <p:cNvGrpSpPr/>
            <p:nvPr/>
          </p:nvGrpSpPr>
          <p:grpSpPr>
            <a:xfrm>
              <a:off x="5130062" y="3650936"/>
              <a:ext cx="2603960" cy="1028433"/>
              <a:chOff x="4932040" y="1634478"/>
              <a:chExt cx="2603960" cy="1028433"/>
            </a:xfrm>
          </p:grpSpPr>
          <p:cxnSp>
            <p:nvCxnSpPr>
              <p:cNvPr id="44" name="直線矢印コネクタ 43"/>
              <p:cNvCxnSpPr/>
              <p:nvPr/>
            </p:nvCxnSpPr>
            <p:spPr>
              <a:xfrm>
                <a:off x="4932040" y="2636912"/>
                <a:ext cx="2603960" cy="51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V="1">
                <a:off x="5448625" y="1634478"/>
                <a:ext cx="5477" cy="1002434"/>
              </a:xfrm>
              <a:prstGeom prst="line">
                <a:avLst/>
              </a:prstGeom>
              <a:ln w="50800">
                <a:solidFill>
                  <a:srgbClr val="FFC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a:xfrm flipV="1">
                <a:off x="5175836" y="1634478"/>
                <a:ext cx="6431" cy="1002434"/>
              </a:xfrm>
              <a:prstGeom prst="line">
                <a:avLst/>
              </a:prstGeom>
              <a:ln w="50800">
                <a:solidFill>
                  <a:srgbClr val="FFC000"/>
                </a:solidFill>
              </a:ln>
            </p:spPr>
            <p:style>
              <a:lnRef idx="1">
                <a:schemeClr val="dk1"/>
              </a:lnRef>
              <a:fillRef idx="0">
                <a:schemeClr val="dk1"/>
              </a:fillRef>
              <a:effectRef idx="0">
                <a:schemeClr val="dk1"/>
              </a:effectRef>
              <a:fontRef idx="minor">
                <a:schemeClr val="tx1"/>
              </a:fontRef>
            </p:style>
          </p:cxnSp>
          <p:cxnSp>
            <p:nvCxnSpPr>
              <p:cNvPr id="47" name="直線コネクタ 46"/>
              <p:cNvCxnSpPr/>
              <p:nvPr/>
            </p:nvCxnSpPr>
            <p:spPr>
              <a:xfrm flipV="1">
                <a:off x="5730082" y="1651259"/>
                <a:ext cx="0" cy="1011652"/>
              </a:xfrm>
              <a:prstGeom prst="line">
                <a:avLst/>
              </a:prstGeom>
              <a:ln w="50800">
                <a:solidFill>
                  <a:srgbClr val="FFC000"/>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a:xfrm flipV="1">
                <a:off x="6034605" y="1869034"/>
                <a:ext cx="0" cy="778254"/>
              </a:xfrm>
              <a:prstGeom prst="line">
                <a:avLst/>
              </a:prstGeom>
              <a:ln w="50800">
                <a:solidFill>
                  <a:srgbClr val="FFC000"/>
                </a:solidFill>
              </a:ln>
            </p:spPr>
            <p:style>
              <a:lnRef idx="1">
                <a:schemeClr val="dk1"/>
              </a:lnRef>
              <a:fillRef idx="0">
                <a:schemeClr val="dk1"/>
              </a:fillRef>
              <a:effectRef idx="0">
                <a:schemeClr val="dk1"/>
              </a:effectRef>
              <a:fontRef idx="minor">
                <a:schemeClr val="tx1"/>
              </a:fontRef>
            </p:style>
          </p:cxnSp>
          <p:cxnSp>
            <p:nvCxnSpPr>
              <p:cNvPr id="49" name="直線コネクタ 48"/>
              <p:cNvCxnSpPr/>
              <p:nvPr/>
            </p:nvCxnSpPr>
            <p:spPr>
              <a:xfrm flipV="1">
                <a:off x="6310529" y="2010427"/>
                <a:ext cx="0" cy="631672"/>
              </a:xfrm>
              <a:prstGeom prst="line">
                <a:avLst/>
              </a:prstGeom>
              <a:ln w="50800">
                <a:solidFill>
                  <a:srgbClr val="FFC000"/>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a:xfrm flipV="1">
                <a:off x="6588225" y="2128067"/>
                <a:ext cx="0" cy="534844"/>
              </a:xfrm>
              <a:prstGeom prst="line">
                <a:avLst/>
              </a:prstGeom>
              <a:ln w="50800">
                <a:solidFill>
                  <a:srgbClr val="FFC000"/>
                </a:solidFill>
              </a:ln>
            </p:spPr>
            <p:style>
              <a:lnRef idx="1">
                <a:schemeClr val="dk1"/>
              </a:lnRef>
              <a:fillRef idx="0">
                <a:schemeClr val="dk1"/>
              </a:fillRef>
              <a:effectRef idx="0">
                <a:schemeClr val="dk1"/>
              </a:effectRef>
              <a:fontRef idx="minor">
                <a:schemeClr val="tx1"/>
              </a:fontRef>
            </p:style>
          </p:cxnSp>
          <p:cxnSp>
            <p:nvCxnSpPr>
              <p:cNvPr id="51" name="直線コネクタ 50"/>
              <p:cNvCxnSpPr/>
              <p:nvPr/>
            </p:nvCxnSpPr>
            <p:spPr>
              <a:xfrm flipV="1">
                <a:off x="6876256" y="2426910"/>
                <a:ext cx="0" cy="220378"/>
              </a:xfrm>
              <a:prstGeom prst="line">
                <a:avLst/>
              </a:prstGeom>
              <a:ln w="50800">
                <a:solidFill>
                  <a:srgbClr val="FFC000"/>
                </a:solidFill>
              </a:ln>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a:off x="6288991" y="2321261"/>
                <a:ext cx="278262" cy="3814"/>
              </a:xfrm>
              <a:prstGeom prst="line">
                <a:avLst/>
              </a:prstGeom>
              <a:ln w="25400"/>
            </p:spPr>
            <p:style>
              <a:lnRef idx="1">
                <a:schemeClr val="dk1"/>
              </a:lnRef>
              <a:fillRef idx="0">
                <a:schemeClr val="dk1"/>
              </a:fillRef>
              <a:effectRef idx="0">
                <a:schemeClr val="dk1"/>
              </a:effectRef>
              <a:fontRef idx="minor">
                <a:schemeClr val="tx1"/>
              </a:fontRef>
            </p:style>
          </p:cxnSp>
          <p:cxnSp>
            <p:nvCxnSpPr>
              <p:cNvPr id="54" name="直線矢印コネクタ 53"/>
              <p:cNvCxnSpPr/>
              <p:nvPr/>
            </p:nvCxnSpPr>
            <p:spPr>
              <a:xfrm flipH="1">
                <a:off x="6585059" y="2321261"/>
                <a:ext cx="582394"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5" name="テキスト ボックス 54"/>
                  <p:cNvSpPr txBox="1"/>
                  <p:nvPr/>
                </p:nvSpPr>
                <p:spPr>
                  <a:xfrm>
                    <a:off x="6678233" y="1977350"/>
                    <a:ext cx="587789" cy="39074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altLang="ja-JP" i="1">
                                  <a:latin typeface="Cambria Math"/>
                                </a:rPr>
                              </m:ctrlPr>
                            </m:sSubPr>
                            <m:e>
                              <m:r>
                                <a:rPr lang="en-US" altLang="ja-JP" i="1">
                                  <a:latin typeface="Cambria Math"/>
                                </a:rPr>
                                <m:t>𝑓</m:t>
                              </m:r>
                            </m:e>
                            <m:sub>
                              <m:r>
                                <a:rPr lang="en-US" altLang="ja-JP" i="1">
                                  <a:latin typeface="Cambria Math"/>
                                </a:rPr>
                                <m:t>𝑟𝑒𝑝</m:t>
                              </m:r>
                              <m:r>
                                <a:rPr lang="en-US" altLang="ja-JP" i="1">
                                  <a:latin typeface="Cambria Math"/>
                                </a:rPr>
                                <m:t>1</m:t>
                              </m:r>
                            </m:sub>
                          </m:sSub>
                        </m:oMath>
                      </m:oMathPara>
                    </a14:m>
                    <a:endParaRPr kumimoji="1" lang="ja-JP" altLang="en-US" b="1" i="1" dirty="0">
                      <a:latin typeface="Times New Roman" pitchFamily="18" charset="0"/>
                      <a:cs typeface="Times New Roman" pitchFamily="18" charset="0"/>
                    </a:endParaRPr>
                  </a:p>
                </p:txBody>
              </p:sp>
            </mc:Choice>
            <mc:Fallback xmlns="">
              <p:sp>
                <p:nvSpPr>
                  <p:cNvPr id="55" name="テキスト ボックス 54"/>
                  <p:cNvSpPr txBox="1">
                    <a:spLocks noRot="1" noChangeAspect="1" noMove="1" noResize="1" noEditPoints="1" noAdjustHandles="1" noChangeArrowheads="1" noChangeShapeType="1" noTextEdit="1"/>
                  </p:cNvSpPr>
                  <p:nvPr/>
                </p:nvSpPr>
                <p:spPr>
                  <a:xfrm>
                    <a:off x="6678233" y="1977350"/>
                    <a:ext cx="587789" cy="390748"/>
                  </a:xfrm>
                  <a:prstGeom prst="rect">
                    <a:avLst/>
                  </a:prstGeom>
                  <a:blipFill rotWithShape="1">
                    <a:blip r:embed="rId2"/>
                    <a:stretch>
                      <a:fillRect l="-13402" b="-7813"/>
                    </a:stretch>
                  </a:blipFill>
                </p:spPr>
                <p:txBody>
                  <a:bodyPr/>
                  <a:lstStyle/>
                  <a:p>
                    <a:r>
                      <a:rPr lang="ja-JP" altLang="en-US">
                        <a:noFill/>
                      </a:rPr>
                      <a:t> </a:t>
                    </a:r>
                  </a:p>
                </p:txBody>
              </p:sp>
            </mc:Fallback>
          </mc:AlternateContent>
        </p:grpSp>
        <p:cxnSp>
          <p:nvCxnSpPr>
            <p:cNvPr id="42" name="直線矢印コネクタ 41"/>
            <p:cNvCxnSpPr/>
            <p:nvPr/>
          </p:nvCxnSpPr>
          <p:spPr>
            <a:xfrm flipV="1">
              <a:off x="5119715" y="3223186"/>
              <a:ext cx="0" cy="144044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6252516" y="4337719"/>
              <a:ext cx="252000"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pSp>
      <p:sp>
        <p:nvSpPr>
          <p:cNvPr id="40" name="テキスト ボックス 39"/>
          <p:cNvSpPr txBox="1"/>
          <p:nvPr/>
        </p:nvSpPr>
        <p:spPr>
          <a:xfrm>
            <a:off x="328991" y="1273415"/>
            <a:ext cx="2098683" cy="707886"/>
          </a:xfrm>
          <a:prstGeom prst="rect">
            <a:avLst/>
          </a:prstGeom>
          <a:noFill/>
        </p:spPr>
        <p:txBody>
          <a:bodyPr wrap="square" rtlCol="0">
            <a:spAutoFit/>
          </a:bodyPr>
          <a:lstStyle/>
          <a:p>
            <a:pPr algn="ctr"/>
            <a:r>
              <a:rPr kumimoji="1" lang="ja-JP" altLang="en-US" sz="2000" b="1" dirty="0" smtClean="0">
                <a:solidFill>
                  <a:schemeClr val="tx2"/>
                </a:solidFill>
                <a:latin typeface="Times New Roman" pitchFamily="18" charset="0"/>
                <a:cs typeface="Times New Roman" pitchFamily="18" charset="0"/>
              </a:rPr>
              <a:t>フォトキャリア </a:t>
            </a:r>
            <a:r>
              <a:rPr kumimoji="1" lang="en-US" altLang="ja-JP" sz="2000" b="1" dirty="0" smtClean="0">
                <a:solidFill>
                  <a:schemeClr val="tx2"/>
                </a:solidFill>
                <a:latin typeface="Times New Roman" pitchFamily="18" charset="0"/>
                <a:cs typeface="Times New Roman" pitchFamily="18" charset="0"/>
              </a:rPr>
              <a:t>(PC) -THz</a:t>
            </a:r>
            <a:r>
              <a:rPr kumimoji="1" lang="ja-JP" altLang="en-US" sz="2000" b="1" dirty="0" smtClean="0">
                <a:solidFill>
                  <a:schemeClr val="tx2"/>
                </a:solidFill>
                <a:latin typeface="ＭＳ 明朝" pitchFamily="17" charset="-128"/>
                <a:ea typeface="ＭＳ 明朝" pitchFamily="17" charset="-128"/>
              </a:rPr>
              <a:t>コム</a:t>
            </a:r>
            <a:endParaRPr kumimoji="1" lang="ja-JP" altLang="en-US" sz="2000" b="1" dirty="0">
              <a:solidFill>
                <a:schemeClr val="tx2"/>
              </a:solidFill>
              <a:latin typeface="ＭＳ 明朝" pitchFamily="17" charset="-128"/>
              <a:ea typeface="ＭＳ 明朝" pitchFamily="17" charset="-128"/>
            </a:endParaRPr>
          </a:p>
        </p:txBody>
      </p:sp>
      <p:grpSp>
        <p:nvGrpSpPr>
          <p:cNvPr id="57" name="グループ化 56"/>
          <p:cNvGrpSpPr/>
          <p:nvPr/>
        </p:nvGrpSpPr>
        <p:grpSpPr>
          <a:xfrm>
            <a:off x="524184" y="4105474"/>
            <a:ext cx="2959245" cy="1915814"/>
            <a:chOff x="5119714" y="3223186"/>
            <a:chExt cx="2614308" cy="1915814"/>
          </a:xfrm>
        </p:grpSpPr>
        <p:grpSp>
          <p:nvGrpSpPr>
            <p:cNvPr id="59" name="グループ化 58"/>
            <p:cNvGrpSpPr/>
            <p:nvPr/>
          </p:nvGrpSpPr>
          <p:grpSpPr>
            <a:xfrm>
              <a:off x="5130062" y="3650936"/>
              <a:ext cx="2603960" cy="1488064"/>
              <a:chOff x="4932040" y="1634478"/>
              <a:chExt cx="2603960" cy="1488064"/>
            </a:xfrm>
          </p:grpSpPr>
          <p:cxnSp>
            <p:nvCxnSpPr>
              <p:cNvPr id="62" name="直線矢印コネクタ 61"/>
              <p:cNvCxnSpPr/>
              <p:nvPr/>
            </p:nvCxnSpPr>
            <p:spPr>
              <a:xfrm>
                <a:off x="4932040" y="2636912"/>
                <a:ext cx="2603960" cy="51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V="1">
                <a:off x="5448625" y="1634478"/>
                <a:ext cx="5477" cy="1002434"/>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flipV="1">
                <a:off x="5175836" y="1634478"/>
                <a:ext cx="6431" cy="1002434"/>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a:xfrm flipV="1">
                <a:off x="5730082" y="1651259"/>
                <a:ext cx="0" cy="1011652"/>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a:xfrm flipV="1">
                <a:off x="6034605" y="1869034"/>
                <a:ext cx="0" cy="778254"/>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flipV="1">
                <a:off x="6310529" y="2010427"/>
                <a:ext cx="0" cy="631672"/>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flipV="1">
                <a:off x="6588225" y="2128067"/>
                <a:ext cx="0" cy="534844"/>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cxnSp>
            <p:nvCxnSpPr>
              <p:cNvPr id="69" name="直線コネクタ 68"/>
              <p:cNvCxnSpPr/>
              <p:nvPr/>
            </p:nvCxnSpPr>
            <p:spPr>
              <a:xfrm flipV="1">
                <a:off x="6876256" y="2426910"/>
                <a:ext cx="0" cy="220378"/>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sp>
            <p:nvSpPr>
              <p:cNvPr id="70" name="テキスト ボックス 69"/>
              <p:cNvSpPr txBox="1"/>
              <p:nvPr/>
            </p:nvSpPr>
            <p:spPr>
              <a:xfrm>
                <a:off x="6120172" y="2753210"/>
                <a:ext cx="1415828" cy="369332"/>
              </a:xfrm>
              <a:prstGeom prst="rect">
                <a:avLst/>
              </a:prstGeom>
              <a:noFill/>
            </p:spPr>
            <p:txBody>
              <a:bodyPr wrap="square" rtlCol="0">
                <a:spAutoFit/>
              </a:bodyPr>
              <a:lstStyle/>
              <a:p>
                <a:pPr algn="ctr"/>
                <a:r>
                  <a:rPr kumimoji="1" lang="en-US" altLang="ja-JP" b="1" dirty="0" smtClean="0">
                    <a:latin typeface="Times New Roman" pitchFamily="18" charset="0"/>
                    <a:cs typeface="Times New Roman" pitchFamily="18" charset="0"/>
                  </a:rPr>
                  <a:t>THz</a:t>
                </a:r>
                <a:r>
                  <a:rPr kumimoji="1" lang="ja-JP" altLang="en-US" b="1" dirty="0" smtClean="0">
                    <a:latin typeface="ＭＳ 明朝" pitchFamily="17" charset="-128"/>
                    <a:ea typeface="ＭＳ 明朝" pitchFamily="17" charset="-128"/>
                  </a:rPr>
                  <a:t>周波数</a:t>
                </a:r>
                <a:r>
                  <a:rPr kumimoji="1" lang="en-US" altLang="ja-JP" b="1" i="1" dirty="0" smtClean="0">
                    <a:latin typeface="Times New Roman" pitchFamily="18" charset="0"/>
                    <a:cs typeface="Times New Roman" pitchFamily="18" charset="0"/>
                  </a:rPr>
                  <a:t>f</a:t>
                </a:r>
                <a:endParaRPr kumimoji="1" lang="ja-JP" altLang="en-US" b="1" dirty="0">
                  <a:latin typeface="Times New Roman" pitchFamily="18" charset="0"/>
                  <a:cs typeface="Times New Roman" pitchFamily="18" charset="0"/>
                </a:endParaRPr>
              </a:p>
            </p:txBody>
          </p:sp>
          <p:cxnSp>
            <p:nvCxnSpPr>
              <p:cNvPr id="71" name="直線コネクタ 70"/>
              <p:cNvCxnSpPr/>
              <p:nvPr/>
            </p:nvCxnSpPr>
            <p:spPr>
              <a:xfrm>
                <a:off x="6288991" y="2321261"/>
                <a:ext cx="278262" cy="3814"/>
              </a:xfrm>
              <a:prstGeom prst="line">
                <a:avLst/>
              </a:prstGeom>
              <a:ln w="25400"/>
            </p:spPr>
            <p:style>
              <a:lnRef idx="1">
                <a:schemeClr val="dk1"/>
              </a:lnRef>
              <a:fillRef idx="0">
                <a:schemeClr val="dk1"/>
              </a:fillRef>
              <a:effectRef idx="0">
                <a:schemeClr val="dk1"/>
              </a:effectRef>
              <a:fontRef idx="minor">
                <a:schemeClr val="tx1"/>
              </a:fontRef>
            </p:style>
          </p:cxnSp>
          <p:cxnSp>
            <p:nvCxnSpPr>
              <p:cNvPr id="72" name="直線矢印コネクタ 71"/>
              <p:cNvCxnSpPr/>
              <p:nvPr/>
            </p:nvCxnSpPr>
            <p:spPr>
              <a:xfrm flipH="1">
                <a:off x="6585059" y="2321261"/>
                <a:ext cx="582394"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3" name="テキスト ボックス 72"/>
                  <p:cNvSpPr txBox="1"/>
                  <p:nvPr/>
                </p:nvSpPr>
                <p:spPr>
                  <a:xfrm>
                    <a:off x="6678234" y="1971701"/>
                    <a:ext cx="610773" cy="39074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latin typeface="Cambria Math"/>
                                </a:rPr>
                              </m:ctrlPr>
                            </m:sSubPr>
                            <m:e>
                              <m:r>
                                <a:rPr lang="en-US" altLang="ja-JP" i="1">
                                  <a:latin typeface="Cambria Math"/>
                                </a:rPr>
                                <m:t>𝑓</m:t>
                              </m:r>
                            </m:e>
                            <m:sub>
                              <m:r>
                                <a:rPr lang="en-US" altLang="ja-JP" i="1">
                                  <a:latin typeface="Cambria Math"/>
                                </a:rPr>
                                <m:t>𝑟𝑒𝑝</m:t>
                              </m:r>
                              <m:r>
                                <a:rPr lang="en-US" altLang="ja-JP" b="0" i="1" smtClean="0">
                                  <a:latin typeface="Cambria Math"/>
                                </a:rPr>
                                <m:t>2</m:t>
                              </m:r>
                            </m:sub>
                          </m:sSub>
                        </m:oMath>
                      </m:oMathPara>
                    </a14:m>
                    <a:endParaRPr kumimoji="1" lang="ja-JP" altLang="en-US" b="1" i="1" dirty="0">
                      <a:latin typeface="Times New Roman" pitchFamily="18" charset="0"/>
                      <a:cs typeface="Times New Roman" pitchFamily="18" charset="0"/>
                    </a:endParaRPr>
                  </a:p>
                </p:txBody>
              </p:sp>
            </mc:Choice>
            <mc:Fallback xmlns="">
              <p:sp>
                <p:nvSpPr>
                  <p:cNvPr id="73" name="テキスト ボックス 72"/>
                  <p:cNvSpPr txBox="1">
                    <a:spLocks noRot="1" noChangeAspect="1" noMove="1" noResize="1" noEditPoints="1" noAdjustHandles="1" noChangeArrowheads="1" noChangeShapeType="1" noTextEdit="1"/>
                  </p:cNvSpPr>
                  <p:nvPr/>
                </p:nvSpPr>
                <p:spPr>
                  <a:xfrm>
                    <a:off x="6678234" y="1971701"/>
                    <a:ext cx="610773" cy="390748"/>
                  </a:xfrm>
                  <a:prstGeom prst="rect">
                    <a:avLst/>
                  </a:prstGeom>
                  <a:blipFill rotWithShape="1">
                    <a:blip r:embed="rId3"/>
                    <a:stretch>
                      <a:fillRect l="-4386" b="-7813"/>
                    </a:stretch>
                  </a:blipFill>
                </p:spPr>
                <p:txBody>
                  <a:bodyPr/>
                  <a:lstStyle/>
                  <a:p>
                    <a:r>
                      <a:rPr lang="ja-JP" altLang="en-US">
                        <a:noFill/>
                      </a:rPr>
                      <a:t> </a:t>
                    </a:r>
                  </a:p>
                </p:txBody>
              </p:sp>
            </mc:Fallback>
          </mc:AlternateContent>
        </p:grpSp>
        <p:cxnSp>
          <p:nvCxnSpPr>
            <p:cNvPr id="60" name="直線矢印コネクタ 59"/>
            <p:cNvCxnSpPr/>
            <p:nvPr/>
          </p:nvCxnSpPr>
          <p:spPr>
            <a:xfrm flipV="1">
              <a:off x="5119714" y="3223186"/>
              <a:ext cx="1" cy="14263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6252516" y="4337719"/>
              <a:ext cx="252000"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pSp>
      <p:grpSp>
        <p:nvGrpSpPr>
          <p:cNvPr id="104" name="グループ化 103"/>
          <p:cNvGrpSpPr/>
          <p:nvPr/>
        </p:nvGrpSpPr>
        <p:grpSpPr>
          <a:xfrm>
            <a:off x="3573910" y="1464562"/>
            <a:ext cx="5148979" cy="2252171"/>
            <a:chOff x="1626750" y="1295811"/>
            <a:chExt cx="6597687" cy="2885839"/>
          </a:xfrm>
        </p:grpSpPr>
        <p:grpSp>
          <p:nvGrpSpPr>
            <p:cNvPr id="78" name="グループ化 77"/>
            <p:cNvGrpSpPr/>
            <p:nvPr/>
          </p:nvGrpSpPr>
          <p:grpSpPr>
            <a:xfrm>
              <a:off x="1626750" y="1295811"/>
              <a:ext cx="6024098" cy="2846210"/>
              <a:chOff x="1691680" y="2167310"/>
              <a:chExt cx="3116748" cy="1849563"/>
            </a:xfrm>
          </p:grpSpPr>
          <p:sp>
            <p:nvSpPr>
              <p:cNvPr id="88" name="テキスト ボックス 87"/>
              <p:cNvSpPr txBox="1"/>
              <p:nvPr/>
            </p:nvSpPr>
            <p:spPr>
              <a:xfrm>
                <a:off x="1691680" y="3676782"/>
                <a:ext cx="390766" cy="333160"/>
              </a:xfrm>
              <a:prstGeom prst="rect">
                <a:avLst/>
              </a:prstGeom>
              <a:noFill/>
            </p:spPr>
            <p:txBody>
              <a:bodyPr wrap="square" rtlCol="0">
                <a:spAutoFit/>
              </a:bodyPr>
              <a:lstStyle/>
              <a:p>
                <a:pPr algn="ctr"/>
                <a:r>
                  <a:rPr lang="en-US" altLang="ja-JP" sz="2000" b="1" dirty="0">
                    <a:latin typeface="ＭＳ 明朝" pitchFamily="17" charset="-128"/>
                    <a:ea typeface="ＭＳ 明朝" pitchFamily="17" charset="-128"/>
                  </a:rPr>
                  <a:t>0</a:t>
                </a:r>
                <a:endParaRPr kumimoji="1" lang="ja-JP" altLang="en-US" sz="2000" b="1" dirty="0">
                  <a:latin typeface="ＭＳ 明朝" pitchFamily="17" charset="-128"/>
                  <a:ea typeface="ＭＳ 明朝" pitchFamily="17" charset="-128"/>
                </a:endParaRPr>
              </a:p>
            </p:txBody>
          </p:sp>
          <p:cxnSp>
            <p:nvCxnSpPr>
              <p:cNvPr id="89" name="直線矢印コネクタ 88"/>
              <p:cNvCxnSpPr/>
              <p:nvPr/>
            </p:nvCxnSpPr>
            <p:spPr>
              <a:xfrm flipV="1">
                <a:off x="1887064" y="2167310"/>
                <a:ext cx="0" cy="155629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90" name="直線矢印コネクタ 89"/>
              <p:cNvCxnSpPr/>
              <p:nvPr/>
            </p:nvCxnSpPr>
            <p:spPr>
              <a:xfrm>
                <a:off x="1900890" y="3728184"/>
                <a:ext cx="290753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a:off x="2334204" y="2945456"/>
                <a:ext cx="0" cy="767440"/>
              </a:xfrm>
              <a:prstGeom prst="line">
                <a:avLst/>
              </a:prstGeom>
              <a:ln w="76200">
                <a:solidFill>
                  <a:srgbClr val="FFC000"/>
                </a:solidFill>
              </a:ln>
            </p:spPr>
            <p:style>
              <a:lnRef idx="1">
                <a:schemeClr val="dk1"/>
              </a:lnRef>
              <a:fillRef idx="0">
                <a:schemeClr val="dk1"/>
              </a:fillRef>
              <a:effectRef idx="0">
                <a:schemeClr val="dk1"/>
              </a:effectRef>
              <a:fontRef idx="minor">
                <a:schemeClr val="tx1"/>
              </a:fontRef>
            </p:style>
          </p:cxnSp>
          <p:sp>
            <p:nvSpPr>
              <p:cNvPr id="92" name="テキスト ボックス 91"/>
              <p:cNvSpPr txBox="1"/>
              <p:nvPr/>
            </p:nvSpPr>
            <p:spPr>
              <a:xfrm>
                <a:off x="2164582" y="3683713"/>
                <a:ext cx="363128" cy="333160"/>
              </a:xfrm>
              <a:prstGeom prst="rect">
                <a:avLst/>
              </a:prstGeom>
              <a:noFill/>
            </p:spPr>
            <p:txBody>
              <a:bodyPr wrap="square" rtlCol="0">
                <a:spAutoFit/>
              </a:bodyPr>
              <a:lstStyle/>
              <a:p>
                <a:pPr algn="ctr"/>
                <a:r>
                  <a:rPr kumimoji="1" lang="en-US" altLang="ja-JP" sz="2000" b="1" dirty="0" smtClean="0">
                    <a:latin typeface="Times New Roman" pitchFamily="18" charset="0"/>
                    <a:ea typeface="ＭＳ 明朝" pitchFamily="17" charset="-128"/>
                    <a:cs typeface="Times New Roman" pitchFamily="18" charset="0"/>
                  </a:rPr>
                  <a:t>mf</a:t>
                </a:r>
              </a:p>
            </p:txBody>
          </p:sp>
          <p:sp>
            <p:nvSpPr>
              <p:cNvPr id="93" name="テキスト ボックス 92"/>
              <p:cNvSpPr txBox="1"/>
              <p:nvPr/>
            </p:nvSpPr>
            <p:spPr>
              <a:xfrm>
                <a:off x="2974706" y="2437877"/>
                <a:ext cx="797167" cy="281904"/>
              </a:xfrm>
              <a:prstGeom prst="rect">
                <a:avLst/>
              </a:prstGeom>
              <a:noFill/>
              <a:ln>
                <a:noFill/>
              </a:ln>
            </p:spPr>
            <p:txBody>
              <a:bodyPr wrap="square" rtlCol="0">
                <a:spAutoFit/>
              </a:bodyPr>
              <a:lstStyle/>
              <a:p>
                <a:pPr algn="ctr"/>
                <a:r>
                  <a:rPr lang="en-US" altLang="ja-JP" sz="1600" b="1" dirty="0" smtClean="0">
                    <a:solidFill>
                      <a:srgbClr val="FF0000"/>
                    </a:solidFill>
                    <a:latin typeface="Times New Roman" pitchFamily="18" charset="0"/>
                    <a:ea typeface="ＭＳ 明朝" pitchFamily="17" charset="-128"/>
                    <a:cs typeface="Times New Roman" pitchFamily="18" charset="0"/>
                  </a:rPr>
                  <a:t>CW-THz</a:t>
                </a:r>
                <a:r>
                  <a:rPr lang="ja-JP" altLang="en-US" sz="1600" b="1" dirty="0" smtClean="0">
                    <a:solidFill>
                      <a:srgbClr val="FF0000"/>
                    </a:solidFill>
                    <a:latin typeface="ＭＳ 明朝" pitchFamily="17" charset="-128"/>
                    <a:ea typeface="ＭＳ 明朝" pitchFamily="17" charset="-128"/>
                  </a:rPr>
                  <a:t>波</a:t>
                </a:r>
                <a:endParaRPr lang="en-US" altLang="ja-JP" sz="1600" b="1" dirty="0" smtClean="0">
                  <a:solidFill>
                    <a:srgbClr val="FF0000"/>
                  </a:solidFill>
                  <a:latin typeface="ＭＳ 明朝" pitchFamily="17" charset="-128"/>
                  <a:ea typeface="ＭＳ 明朝" pitchFamily="17" charset="-128"/>
                </a:endParaRPr>
              </a:p>
            </p:txBody>
          </p:sp>
        </p:grpSp>
        <p:cxnSp>
          <p:nvCxnSpPr>
            <p:cNvPr id="79" name="直線コネクタ 78"/>
            <p:cNvCxnSpPr/>
            <p:nvPr/>
          </p:nvCxnSpPr>
          <p:spPr>
            <a:xfrm flipH="1">
              <a:off x="4876990" y="2262735"/>
              <a:ext cx="14673" cy="1459761"/>
            </a:xfrm>
            <a:prstGeom prst="line">
              <a:avLst/>
            </a:prstGeom>
            <a:ln w="76200">
              <a:solidFill>
                <a:srgbClr val="FF0000"/>
              </a:solidFill>
            </a:ln>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a:off x="6595945" y="2604529"/>
              <a:ext cx="0" cy="1117966"/>
            </a:xfrm>
            <a:prstGeom prst="line">
              <a:avLst/>
            </a:prstGeom>
            <a:ln w="76200">
              <a:solidFill>
                <a:srgbClr val="FFC000"/>
              </a:solidFill>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1" name="テキスト ボックス 80"/>
                <p:cNvSpPr txBox="1"/>
                <p:nvPr/>
              </p:nvSpPr>
              <p:spPr>
                <a:xfrm>
                  <a:off x="4482169" y="3668966"/>
                  <a:ext cx="818990" cy="512684"/>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kumimoji="1" lang="en-US" altLang="ja-JP" sz="2000" b="1" i="1" smtClean="0">
                                <a:latin typeface="Cambria Math"/>
                                <a:ea typeface="ＭＳ 明朝" pitchFamily="17" charset="-128"/>
                                <a:cs typeface="Times New Roman" pitchFamily="18" charset="0"/>
                              </a:rPr>
                            </m:ctrlPr>
                          </m:sSubPr>
                          <m:e>
                            <m:r>
                              <a:rPr kumimoji="1" lang="en-US" altLang="ja-JP" sz="2000" b="1" i="0" smtClean="0">
                                <a:latin typeface="Cambria Math"/>
                                <a:ea typeface="ＭＳ 明朝" pitchFamily="17" charset="-128"/>
                                <a:cs typeface="Times New Roman" pitchFamily="18" charset="0"/>
                              </a:rPr>
                              <m:t>𝐟</m:t>
                            </m:r>
                          </m:e>
                          <m:sub>
                            <m:r>
                              <a:rPr kumimoji="1" lang="en-US" altLang="ja-JP" sz="2000" b="1" i="1" smtClean="0">
                                <a:latin typeface="Cambria Math"/>
                                <a:ea typeface="ＭＳ 明朝" pitchFamily="17" charset="-128"/>
                                <a:cs typeface="Times New Roman" pitchFamily="18" charset="0"/>
                              </a:rPr>
                              <m:t>𝑪𝑾</m:t>
                            </m:r>
                          </m:sub>
                        </m:sSub>
                      </m:oMath>
                    </m:oMathPara>
                  </a14:m>
                  <a:endParaRPr kumimoji="1" lang="ja-JP" altLang="en-US" sz="2000" b="1" dirty="0">
                    <a:latin typeface="Times New Roman" pitchFamily="18" charset="0"/>
                    <a:ea typeface="ＭＳ 明朝" pitchFamily="17" charset="-128"/>
                    <a:cs typeface="Times New Roman" pitchFamily="18" charset="0"/>
                  </a:endParaRPr>
                </a:p>
              </p:txBody>
            </p:sp>
          </mc:Choice>
          <mc:Fallback xmlns="">
            <p:sp>
              <p:nvSpPr>
                <p:cNvPr id="81" name="テキスト ボックス 80"/>
                <p:cNvSpPr txBox="1">
                  <a:spLocks noRot="1" noChangeAspect="1" noMove="1" noResize="1" noEditPoints="1" noAdjustHandles="1" noChangeArrowheads="1" noChangeShapeType="1" noTextEdit="1"/>
                </p:cNvSpPr>
                <p:nvPr/>
              </p:nvSpPr>
              <p:spPr>
                <a:xfrm>
                  <a:off x="4482169" y="3668966"/>
                  <a:ext cx="818990" cy="512684"/>
                </a:xfrm>
                <a:prstGeom prst="rect">
                  <a:avLst/>
                </a:prstGeom>
                <a:blipFill rotWithShape="1">
                  <a:blip r:embed="rId4"/>
                  <a:stretch>
                    <a:fillRect l="-952" b="-1515"/>
                  </a:stretch>
                </a:blipFill>
              </p:spPr>
              <p:txBody>
                <a:bodyPr/>
                <a:lstStyle/>
                <a:p>
                  <a:r>
                    <a:rPr lang="ja-JP" altLang="en-US">
                      <a:noFill/>
                    </a:rPr>
                    <a:t> </a:t>
                  </a:r>
                </a:p>
              </p:txBody>
            </p:sp>
          </mc:Fallback>
        </mc:AlternateContent>
        <p:sp>
          <p:nvSpPr>
            <p:cNvPr id="82" name="テキスト ボックス 81"/>
            <p:cNvSpPr txBox="1"/>
            <p:nvPr/>
          </p:nvSpPr>
          <p:spPr>
            <a:xfrm>
              <a:off x="5958498" y="3629334"/>
              <a:ext cx="1274894" cy="512684"/>
            </a:xfrm>
            <a:prstGeom prst="rect">
              <a:avLst/>
            </a:prstGeom>
            <a:noFill/>
          </p:spPr>
          <p:txBody>
            <a:bodyPr wrap="square" rtlCol="0">
              <a:spAutoFit/>
            </a:bodyPr>
            <a:lstStyle/>
            <a:p>
              <a:pPr algn="ctr"/>
              <a:r>
                <a:rPr kumimoji="1" lang="en-US" altLang="ja-JP" sz="2000" b="1" dirty="0" smtClean="0">
                  <a:latin typeface="Times New Roman" pitchFamily="18" charset="0"/>
                  <a:ea typeface="ＭＳ 明朝" pitchFamily="17" charset="-128"/>
                  <a:cs typeface="Times New Roman" pitchFamily="18" charset="0"/>
                </a:rPr>
                <a:t>(m+1)f</a:t>
              </a:r>
              <a:endParaRPr kumimoji="1" lang="ja-JP" altLang="en-US" sz="2000" b="1" dirty="0">
                <a:latin typeface="Times New Roman" pitchFamily="18" charset="0"/>
                <a:ea typeface="ＭＳ 明朝" pitchFamily="17" charset="-128"/>
                <a:cs typeface="Times New Roman" pitchFamily="18" charset="0"/>
              </a:endParaRPr>
            </a:p>
          </p:txBody>
        </p:sp>
        <p:cxnSp>
          <p:nvCxnSpPr>
            <p:cNvPr id="83" name="直線矢印コネクタ 82"/>
            <p:cNvCxnSpPr/>
            <p:nvPr/>
          </p:nvCxnSpPr>
          <p:spPr>
            <a:xfrm>
              <a:off x="2868629" y="2942944"/>
              <a:ext cx="1985279" cy="0"/>
            </a:xfrm>
            <a:prstGeom prst="straightConnector1">
              <a:avLst/>
            </a:prstGeom>
            <a:ln w="38100">
              <a:solidFill>
                <a:schemeClr val="tx1"/>
              </a:solidFill>
              <a:headEnd type="arrow"/>
              <a:tailEnd type="arrow"/>
            </a:ln>
          </p:spPr>
          <p:style>
            <a:lnRef idx="1">
              <a:schemeClr val="dk1"/>
            </a:lnRef>
            <a:fillRef idx="0">
              <a:schemeClr val="dk1"/>
            </a:fillRef>
            <a:effectRef idx="0">
              <a:schemeClr val="dk1"/>
            </a:effectRef>
            <a:fontRef idx="minor">
              <a:schemeClr val="tx1"/>
            </a:fontRef>
          </p:style>
        </p:cxnSp>
        <p:grpSp>
          <p:nvGrpSpPr>
            <p:cNvPr id="94" name="グループ化 93"/>
            <p:cNvGrpSpPr/>
            <p:nvPr/>
          </p:nvGrpSpPr>
          <p:grpSpPr>
            <a:xfrm>
              <a:off x="2102445" y="1635033"/>
              <a:ext cx="6121992" cy="2223404"/>
              <a:chOff x="2226870" y="1301574"/>
              <a:chExt cx="6121992" cy="2223404"/>
            </a:xfrm>
          </p:grpSpPr>
          <p:cxnSp>
            <p:nvCxnSpPr>
              <p:cNvPr id="95" name="曲線コネクタ 94"/>
              <p:cNvCxnSpPr/>
              <p:nvPr/>
            </p:nvCxnSpPr>
            <p:spPr>
              <a:xfrm rot="7920000" flipV="1">
                <a:off x="2519706" y="3263257"/>
                <a:ext cx="294843" cy="228600"/>
              </a:xfrm>
              <a:prstGeom prst="curvedConnector3">
                <a:avLst>
                  <a:gd name="adj1" fmla="val 50000"/>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6" name="曲線コネクタ 95"/>
              <p:cNvCxnSpPr/>
              <p:nvPr/>
            </p:nvCxnSpPr>
            <p:spPr>
              <a:xfrm rot="7920000" flipV="1">
                <a:off x="2395803" y="3246483"/>
                <a:ext cx="294843" cy="228600"/>
              </a:xfrm>
              <a:prstGeom prst="curvedConnector3">
                <a:avLst>
                  <a:gd name="adj1" fmla="val 50000"/>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8" name="テキスト ボックス 97"/>
              <p:cNvSpPr txBox="1"/>
              <p:nvPr/>
            </p:nvSpPr>
            <p:spPr>
              <a:xfrm>
                <a:off x="2226870" y="1301574"/>
                <a:ext cx="1758823" cy="749307"/>
              </a:xfrm>
              <a:prstGeom prst="rect">
                <a:avLst/>
              </a:prstGeom>
              <a:noFill/>
              <a:ln>
                <a:noFill/>
              </a:ln>
            </p:spPr>
            <p:txBody>
              <a:bodyPr wrap="square" rtlCol="0">
                <a:spAutoFit/>
              </a:bodyPr>
              <a:lstStyle/>
              <a:p>
                <a:pPr algn="ctr"/>
                <a:r>
                  <a:rPr lang="en-US" altLang="ja-JP" sz="1600" b="1" dirty="0" smtClean="0">
                    <a:solidFill>
                      <a:srgbClr val="002060"/>
                    </a:solidFill>
                    <a:latin typeface="Times New Roman" pitchFamily="18" charset="0"/>
                    <a:ea typeface="ＭＳ 明朝" pitchFamily="17" charset="-128"/>
                    <a:cs typeface="Times New Roman" pitchFamily="18" charset="0"/>
                  </a:rPr>
                  <a:t>m</a:t>
                </a:r>
                <a:r>
                  <a:rPr lang="ja-JP" altLang="en-US" sz="1600" b="1" dirty="0" smtClean="0">
                    <a:solidFill>
                      <a:srgbClr val="002060"/>
                    </a:solidFill>
                    <a:latin typeface="Times New Roman" pitchFamily="18" charset="0"/>
                    <a:ea typeface="ＭＳ 明朝" pitchFamily="17" charset="-128"/>
                    <a:cs typeface="Times New Roman" pitchFamily="18" charset="0"/>
                  </a:rPr>
                  <a:t>番目の</a:t>
                </a:r>
                <a:endParaRPr lang="en-US" altLang="ja-JP" sz="1600" b="1" dirty="0" smtClean="0">
                  <a:solidFill>
                    <a:srgbClr val="002060"/>
                  </a:solidFill>
                  <a:latin typeface="Times New Roman" pitchFamily="18" charset="0"/>
                  <a:ea typeface="ＭＳ 明朝" pitchFamily="17" charset="-128"/>
                  <a:cs typeface="Times New Roman" pitchFamily="18" charset="0"/>
                </a:endParaRPr>
              </a:p>
              <a:p>
                <a:pPr algn="ctr"/>
                <a:r>
                  <a:rPr lang="en-US" altLang="ja-JP" sz="1600" b="1" dirty="0" smtClean="0">
                    <a:solidFill>
                      <a:srgbClr val="002060"/>
                    </a:solidFill>
                    <a:latin typeface="Times New Roman" pitchFamily="18" charset="0"/>
                    <a:ea typeface="ＭＳ 明朝" pitchFamily="17" charset="-128"/>
                    <a:cs typeface="Times New Roman" pitchFamily="18" charset="0"/>
                  </a:rPr>
                  <a:t>PC-THz</a:t>
                </a:r>
                <a:r>
                  <a:rPr lang="ja-JP" altLang="en-US" sz="1600" b="1" dirty="0" smtClean="0">
                    <a:solidFill>
                      <a:srgbClr val="002060"/>
                    </a:solidFill>
                    <a:latin typeface="Times New Roman" pitchFamily="18" charset="0"/>
                    <a:ea typeface="ＭＳ 明朝" pitchFamily="17" charset="-128"/>
                    <a:cs typeface="Times New Roman" pitchFamily="18" charset="0"/>
                  </a:rPr>
                  <a:t>コム</a:t>
                </a:r>
                <a:endParaRPr lang="en-US" altLang="ja-JP" sz="1600" b="1" dirty="0" smtClean="0">
                  <a:solidFill>
                    <a:srgbClr val="002060"/>
                  </a:solidFill>
                  <a:latin typeface="ＭＳ 明朝" pitchFamily="17" charset="-128"/>
                  <a:ea typeface="ＭＳ 明朝" pitchFamily="17" charset="-128"/>
                </a:endParaRPr>
              </a:p>
            </p:txBody>
          </p:sp>
          <p:sp>
            <p:nvSpPr>
              <p:cNvPr id="99" name="テキスト ボックス 98"/>
              <p:cNvSpPr txBox="1"/>
              <p:nvPr/>
            </p:nvSpPr>
            <p:spPr>
              <a:xfrm>
                <a:off x="6799853" y="2372349"/>
                <a:ext cx="1549009" cy="907056"/>
              </a:xfrm>
              <a:prstGeom prst="rect">
                <a:avLst/>
              </a:prstGeom>
              <a:noFill/>
            </p:spPr>
            <p:txBody>
              <a:bodyPr wrap="square" rtlCol="0">
                <a:spAutoFit/>
              </a:bodyPr>
              <a:lstStyle/>
              <a:p>
                <a:pPr algn="ctr"/>
                <a:r>
                  <a:rPr kumimoji="1" lang="en-US" altLang="ja-JP" sz="2000" b="1" dirty="0" smtClean="0">
                    <a:latin typeface="Times New Roman" pitchFamily="18" charset="0"/>
                    <a:ea typeface="ＭＳ 明朝" pitchFamily="17" charset="-128"/>
                    <a:cs typeface="Times New Roman" pitchFamily="18" charset="0"/>
                  </a:rPr>
                  <a:t>THz</a:t>
                </a:r>
              </a:p>
              <a:p>
                <a:pPr algn="ctr"/>
                <a:r>
                  <a:rPr kumimoji="1" lang="ja-JP" altLang="en-US" sz="2000" b="1" dirty="0" smtClean="0">
                    <a:latin typeface="Times New Roman" pitchFamily="18" charset="0"/>
                    <a:ea typeface="ＭＳ 明朝" pitchFamily="17" charset="-128"/>
                    <a:cs typeface="Times New Roman" pitchFamily="18" charset="0"/>
                  </a:rPr>
                  <a:t>周波数</a:t>
                </a:r>
                <a:endParaRPr kumimoji="1" lang="en-US" altLang="ja-JP" sz="2000" b="1" dirty="0" smtClean="0">
                  <a:latin typeface="Times New Roman" pitchFamily="18" charset="0"/>
                  <a:ea typeface="ＭＳ 明朝" pitchFamily="17" charset="-128"/>
                  <a:cs typeface="Times New Roman" pitchFamily="18" charset="0"/>
                </a:endParaRPr>
              </a:p>
            </p:txBody>
          </p:sp>
          <p:sp>
            <p:nvSpPr>
              <p:cNvPr id="100" name="テキスト ボックス 99"/>
              <p:cNvSpPr txBox="1"/>
              <p:nvPr/>
            </p:nvSpPr>
            <p:spPr>
              <a:xfrm>
                <a:off x="5786476" y="1451920"/>
                <a:ext cx="1758823" cy="749307"/>
              </a:xfrm>
              <a:prstGeom prst="rect">
                <a:avLst/>
              </a:prstGeom>
              <a:noFill/>
              <a:ln>
                <a:noFill/>
              </a:ln>
            </p:spPr>
            <p:txBody>
              <a:bodyPr wrap="square" rtlCol="0">
                <a:spAutoFit/>
              </a:bodyPr>
              <a:lstStyle/>
              <a:p>
                <a:pPr algn="ctr"/>
                <a:r>
                  <a:rPr lang="en-US" altLang="ja-JP" sz="1600" b="1" dirty="0" smtClean="0">
                    <a:solidFill>
                      <a:srgbClr val="002060"/>
                    </a:solidFill>
                    <a:latin typeface="Times New Roman" pitchFamily="18" charset="0"/>
                    <a:ea typeface="ＭＳ 明朝" pitchFamily="17" charset="-128"/>
                    <a:cs typeface="Times New Roman" pitchFamily="18" charset="0"/>
                  </a:rPr>
                  <a:t>m+1</a:t>
                </a:r>
                <a:r>
                  <a:rPr lang="ja-JP" altLang="en-US" sz="1600" b="1" dirty="0" smtClean="0">
                    <a:solidFill>
                      <a:srgbClr val="002060"/>
                    </a:solidFill>
                    <a:latin typeface="Times New Roman" pitchFamily="18" charset="0"/>
                    <a:ea typeface="ＭＳ 明朝" pitchFamily="17" charset="-128"/>
                    <a:cs typeface="Times New Roman" pitchFamily="18" charset="0"/>
                  </a:rPr>
                  <a:t>番目の</a:t>
                </a:r>
                <a:endParaRPr lang="en-US" altLang="ja-JP" sz="1600" b="1" dirty="0" smtClean="0">
                  <a:solidFill>
                    <a:srgbClr val="002060"/>
                  </a:solidFill>
                  <a:latin typeface="Times New Roman" pitchFamily="18" charset="0"/>
                  <a:ea typeface="ＭＳ 明朝" pitchFamily="17" charset="-128"/>
                  <a:cs typeface="Times New Roman" pitchFamily="18" charset="0"/>
                </a:endParaRPr>
              </a:p>
              <a:p>
                <a:pPr algn="ctr"/>
                <a:r>
                  <a:rPr lang="en-US" altLang="ja-JP" sz="1600" b="1" dirty="0" smtClean="0">
                    <a:solidFill>
                      <a:srgbClr val="002060"/>
                    </a:solidFill>
                    <a:latin typeface="Times New Roman" pitchFamily="18" charset="0"/>
                    <a:ea typeface="ＭＳ 明朝" pitchFamily="17" charset="-128"/>
                    <a:cs typeface="Times New Roman" pitchFamily="18" charset="0"/>
                  </a:rPr>
                  <a:t>PC-THz</a:t>
                </a:r>
                <a:r>
                  <a:rPr lang="ja-JP" altLang="en-US" sz="1600" b="1" dirty="0" smtClean="0">
                    <a:solidFill>
                      <a:srgbClr val="002060"/>
                    </a:solidFill>
                    <a:latin typeface="Times New Roman" pitchFamily="18" charset="0"/>
                    <a:ea typeface="ＭＳ 明朝" pitchFamily="17" charset="-128"/>
                    <a:cs typeface="Times New Roman" pitchFamily="18" charset="0"/>
                  </a:rPr>
                  <a:t>コム</a:t>
                </a:r>
                <a:endParaRPr lang="en-US" altLang="ja-JP" sz="1600" b="1" dirty="0" smtClean="0">
                  <a:solidFill>
                    <a:srgbClr val="002060"/>
                  </a:solidFill>
                  <a:latin typeface="ＭＳ 明朝" pitchFamily="17" charset="-128"/>
                  <a:ea typeface="ＭＳ 明朝" pitchFamily="17" charset="-128"/>
                </a:endParaRPr>
              </a:p>
            </p:txBody>
          </p:sp>
          <mc:AlternateContent xmlns:mc="http://schemas.openxmlformats.org/markup-compatibility/2006" xmlns:a14="http://schemas.microsoft.com/office/drawing/2010/main">
            <mc:Choice Requires="a14">
              <p:sp>
                <p:nvSpPr>
                  <p:cNvPr id="101" name="テキスト ボックス 100"/>
                  <p:cNvSpPr txBox="1"/>
                  <p:nvPr/>
                </p:nvSpPr>
                <p:spPr>
                  <a:xfrm>
                    <a:off x="3618341" y="2009460"/>
                    <a:ext cx="818990" cy="512685"/>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kumimoji="1" lang="en-US" altLang="ja-JP" sz="2000" b="1" i="1" smtClean="0">
                                  <a:latin typeface="Cambria Math"/>
                                  <a:ea typeface="ＭＳ 明朝" pitchFamily="17" charset="-128"/>
                                  <a:cs typeface="Times New Roman" pitchFamily="18" charset="0"/>
                                </a:rPr>
                              </m:ctrlPr>
                            </m:sSubPr>
                            <m:e>
                              <m:r>
                                <a:rPr kumimoji="1" lang="en-US" altLang="ja-JP" sz="2000" b="1" i="0" smtClean="0">
                                  <a:latin typeface="Cambria Math"/>
                                  <a:ea typeface="ＭＳ 明朝" pitchFamily="17" charset="-128"/>
                                  <a:cs typeface="Times New Roman" pitchFamily="18" charset="0"/>
                                </a:rPr>
                                <m:t>𝐟</m:t>
                              </m:r>
                            </m:e>
                            <m:sub>
                              <m:r>
                                <a:rPr kumimoji="1" lang="en-US" altLang="ja-JP" sz="2000" b="1" i="1" smtClean="0">
                                  <a:latin typeface="Cambria Math"/>
                                  <a:ea typeface="ＭＳ 明朝" pitchFamily="17" charset="-128"/>
                                  <a:cs typeface="Times New Roman" pitchFamily="18" charset="0"/>
                                </a:rPr>
                                <m:t>𝒃𝒆𝒂𝒕</m:t>
                              </m:r>
                            </m:sub>
                          </m:sSub>
                        </m:oMath>
                      </m:oMathPara>
                    </a14:m>
                    <a:endParaRPr kumimoji="1" lang="ja-JP" altLang="en-US" sz="2000" b="1" dirty="0">
                      <a:latin typeface="Times New Roman" pitchFamily="18" charset="0"/>
                      <a:ea typeface="ＭＳ 明朝" pitchFamily="17" charset="-128"/>
                      <a:cs typeface="Times New Roman" pitchFamily="18" charset="0"/>
                    </a:endParaRPr>
                  </a:p>
                </p:txBody>
              </p:sp>
            </mc:Choice>
            <mc:Fallback xmlns="">
              <p:sp>
                <p:nvSpPr>
                  <p:cNvPr id="101" name="テキスト ボックス 100"/>
                  <p:cNvSpPr txBox="1">
                    <a:spLocks noRot="1" noChangeAspect="1" noMove="1" noResize="1" noEditPoints="1" noAdjustHandles="1" noChangeArrowheads="1" noChangeShapeType="1" noTextEdit="1"/>
                  </p:cNvSpPr>
                  <p:nvPr/>
                </p:nvSpPr>
                <p:spPr>
                  <a:xfrm>
                    <a:off x="3618341" y="2009460"/>
                    <a:ext cx="818990" cy="512685"/>
                  </a:xfrm>
                  <a:prstGeom prst="rect">
                    <a:avLst/>
                  </a:prstGeom>
                  <a:blipFill rotWithShape="1">
                    <a:blip r:embed="rId5"/>
                    <a:stretch>
                      <a:fillRect l="-8571" b="-3030"/>
                    </a:stretch>
                  </a:blipFill>
                </p:spPr>
                <p:txBody>
                  <a:bodyPr/>
                  <a:lstStyle/>
                  <a:p>
                    <a:r>
                      <a:rPr lang="ja-JP" altLang="en-US">
                        <a:noFill/>
                      </a:rPr>
                      <a:t> </a:t>
                    </a:r>
                  </a:p>
                </p:txBody>
              </p:sp>
            </mc:Fallback>
          </mc:AlternateContent>
        </p:grpSp>
      </p:grpSp>
      <p:cxnSp>
        <p:nvCxnSpPr>
          <p:cNvPr id="107" name="直線コネクタ 106"/>
          <p:cNvCxnSpPr/>
          <p:nvPr/>
        </p:nvCxnSpPr>
        <p:spPr>
          <a:xfrm flipV="1">
            <a:off x="1518636" y="2227123"/>
            <a:ext cx="0" cy="331733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8" name="円/楕円 107"/>
          <p:cNvSpPr/>
          <p:nvPr/>
        </p:nvSpPr>
        <p:spPr>
          <a:xfrm>
            <a:off x="1255972" y="2492896"/>
            <a:ext cx="320720" cy="2238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3" name="直線コネクタ 112"/>
          <p:cNvCxnSpPr/>
          <p:nvPr/>
        </p:nvCxnSpPr>
        <p:spPr>
          <a:xfrm flipV="1">
            <a:off x="1591597" y="1610577"/>
            <a:ext cx="2126349" cy="9077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1599961" y="2687460"/>
            <a:ext cx="2188268" cy="6387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7" name="グループ化 116"/>
          <p:cNvGrpSpPr/>
          <p:nvPr/>
        </p:nvGrpSpPr>
        <p:grpSpPr>
          <a:xfrm>
            <a:off x="3850083" y="3863856"/>
            <a:ext cx="4674730" cy="2617746"/>
            <a:chOff x="4394510" y="1454090"/>
            <a:chExt cx="4674730" cy="2617746"/>
          </a:xfrm>
        </p:grpSpPr>
        <mc:AlternateContent xmlns:mc="http://schemas.openxmlformats.org/markup-compatibility/2006" xmlns:a14="http://schemas.microsoft.com/office/drawing/2010/main">
          <mc:Choice Requires="a14">
            <p:sp>
              <p:nvSpPr>
                <p:cNvPr id="118" name="テキスト ボックス 117"/>
                <p:cNvSpPr txBox="1"/>
                <p:nvPr/>
              </p:nvSpPr>
              <p:spPr>
                <a:xfrm>
                  <a:off x="4710131" y="2095654"/>
                  <a:ext cx="3888432" cy="689163"/>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𝑓</m:t>
                            </m:r>
                          </m:e>
                          <m:sub>
                            <m:r>
                              <a:rPr kumimoji="1" lang="en-US" altLang="ja-JP" b="0" i="1" smtClean="0">
                                <a:latin typeface="Cambria Math"/>
                              </a:rPr>
                              <m:t>𝑏𝑒𝑎𝑡</m:t>
                            </m:r>
                            <m:r>
                              <a:rPr kumimoji="1" lang="en-US" altLang="ja-JP" b="0" i="1" smtClean="0">
                                <a:latin typeface="Cambria Math"/>
                              </a:rPr>
                              <m:t>1</m:t>
                            </m:r>
                          </m:sub>
                        </m:sSub>
                        <m:r>
                          <a:rPr kumimoji="1" lang="en-US" altLang="ja-JP" b="0" i="1" smtClean="0">
                            <a:latin typeface="Cambria Math"/>
                          </a:rPr>
                          <m:t>=</m:t>
                        </m:r>
                        <m:sSub>
                          <m:sSubPr>
                            <m:ctrlPr>
                              <a:rPr kumimoji="1" lang="en-US" altLang="ja-JP" b="0" i="1" smtClean="0">
                                <a:latin typeface="Cambria Math"/>
                              </a:rPr>
                            </m:ctrlPr>
                          </m:sSubPr>
                          <m:e>
                            <m:sSub>
                              <m:sSubPr>
                                <m:ctrlPr>
                                  <a:rPr lang="en-US" altLang="ja-JP" i="1">
                                    <a:latin typeface="Cambria Math"/>
                                  </a:rPr>
                                </m:ctrlPr>
                              </m:sSubPr>
                              <m:e>
                                <m:r>
                                  <a:rPr lang="en-US" altLang="ja-JP" i="1">
                                    <a:latin typeface="Cambria Math"/>
                                  </a:rPr>
                                  <m:t>𝑓</m:t>
                                </m:r>
                              </m:e>
                              <m:sub>
                                <m:r>
                                  <a:rPr lang="en-US" altLang="ja-JP" i="1">
                                    <a:latin typeface="Cambria Math"/>
                                  </a:rPr>
                                  <m:t>𝐶𝑊</m:t>
                                </m:r>
                              </m:sub>
                            </m:sSub>
                            <m:r>
                              <a:rPr lang="en-US" altLang="ja-JP" b="0" i="1" smtClean="0">
                                <a:latin typeface="Cambria Math"/>
                              </a:rPr>
                              <m:t>−</m:t>
                            </m:r>
                            <m:r>
                              <a:rPr kumimoji="1" lang="en-US" altLang="ja-JP" b="0" i="1" smtClean="0">
                                <a:latin typeface="Cambria Math"/>
                              </a:rPr>
                              <m:t>𝑚𝑓</m:t>
                            </m:r>
                          </m:e>
                          <m:sub>
                            <m:r>
                              <a:rPr kumimoji="1" lang="en-US" altLang="ja-JP" b="0" i="1" smtClean="0">
                                <a:latin typeface="Cambria Math"/>
                              </a:rPr>
                              <m:t>𝑟𝑒𝑝</m:t>
                            </m:r>
                            <m:r>
                              <a:rPr kumimoji="1" lang="en-US" altLang="ja-JP" b="0" i="1" smtClean="0">
                                <a:latin typeface="Cambria Math"/>
                              </a:rPr>
                              <m:t>1</m:t>
                            </m:r>
                          </m:sub>
                        </m:sSub>
                      </m:oMath>
                    </m:oMathPara>
                  </a14:m>
                  <a:endParaRPr kumimoji="1" lang="en-US" altLang="ja-JP" b="0" dirty="0" smtClean="0"/>
                </a:p>
                <a:p>
                  <a:pPr algn="ctr"/>
                  <a14:m>
                    <m:oMathPara xmlns:m="http://schemas.openxmlformats.org/officeDocument/2006/math">
                      <m:oMathParaPr>
                        <m:jc m:val="centerGroup"/>
                      </m:oMathParaPr>
                      <m:oMath xmlns:m="http://schemas.openxmlformats.org/officeDocument/2006/math">
                        <m:sSub>
                          <m:sSubPr>
                            <m:ctrlPr>
                              <a:rPr lang="en-US" altLang="ja-JP" i="1">
                                <a:latin typeface="Cambria Math"/>
                              </a:rPr>
                            </m:ctrlPr>
                          </m:sSubPr>
                          <m:e>
                            <m:r>
                              <a:rPr lang="en-US" altLang="ja-JP" i="1">
                                <a:latin typeface="Cambria Math"/>
                              </a:rPr>
                              <m:t>𝑓</m:t>
                            </m:r>
                          </m:e>
                          <m:sub>
                            <m:r>
                              <a:rPr lang="en-US" altLang="ja-JP" i="1">
                                <a:latin typeface="Cambria Math"/>
                              </a:rPr>
                              <m:t>𝑏𝑒𝑎𝑡</m:t>
                            </m:r>
                            <m:r>
                              <a:rPr lang="en-US" altLang="ja-JP" b="0" i="1" smtClean="0">
                                <a:latin typeface="Cambria Math"/>
                              </a:rPr>
                              <m:t>2</m:t>
                            </m:r>
                          </m:sub>
                        </m:sSub>
                        <m:r>
                          <a:rPr lang="en-US" altLang="ja-JP" i="1">
                            <a:latin typeface="Cambria Math"/>
                          </a:rPr>
                          <m:t>=</m:t>
                        </m:r>
                        <m:sSub>
                          <m:sSubPr>
                            <m:ctrlPr>
                              <a:rPr lang="en-US" altLang="ja-JP" i="1">
                                <a:latin typeface="Cambria Math"/>
                              </a:rPr>
                            </m:ctrlPr>
                          </m:sSubPr>
                          <m:e>
                            <m:sSub>
                              <m:sSubPr>
                                <m:ctrlPr>
                                  <a:rPr lang="en-US" altLang="ja-JP" i="1">
                                    <a:latin typeface="Cambria Math"/>
                                  </a:rPr>
                                </m:ctrlPr>
                              </m:sSubPr>
                              <m:e>
                                <m:r>
                                  <a:rPr lang="en-US" altLang="ja-JP" i="1">
                                    <a:latin typeface="Cambria Math"/>
                                  </a:rPr>
                                  <m:t>𝑓</m:t>
                                </m:r>
                              </m:e>
                              <m:sub>
                                <m:r>
                                  <a:rPr lang="en-US" altLang="ja-JP" i="1">
                                    <a:latin typeface="Cambria Math"/>
                                  </a:rPr>
                                  <m:t>𝐶𝑊</m:t>
                                </m:r>
                              </m:sub>
                            </m:sSub>
                            <m:r>
                              <a:rPr lang="en-US" altLang="ja-JP" b="0" i="1" smtClean="0">
                                <a:latin typeface="Cambria Math"/>
                              </a:rPr>
                              <m:t>−</m:t>
                            </m:r>
                            <m:r>
                              <a:rPr lang="en-US" altLang="ja-JP" b="0" i="1" smtClean="0">
                                <a:latin typeface="Cambria Math"/>
                              </a:rPr>
                              <m:t>𝑚𝑓</m:t>
                            </m:r>
                          </m:e>
                          <m:sub>
                            <m:r>
                              <a:rPr lang="en-US" altLang="ja-JP" i="1">
                                <a:latin typeface="Cambria Math"/>
                              </a:rPr>
                              <m:t>𝑟𝑒𝑝</m:t>
                            </m:r>
                            <m:r>
                              <a:rPr lang="en-US" altLang="ja-JP" b="0" i="1" smtClean="0">
                                <a:latin typeface="Cambria Math"/>
                              </a:rPr>
                              <m:t>2</m:t>
                            </m:r>
                          </m:sub>
                        </m:sSub>
                      </m:oMath>
                    </m:oMathPara>
                  </a14:m>
                  <a:endParaRPr kumimoji="1" lang="ja-JP" altLang="en-US" baseline="-25000" dirty="0"/>
                </a:p>
              </p:txBody>
            </p:sp>
          </mc:Choice>
          <mc:Fallback xmlns="">
            <p:sp>
              <p:nvSpPr>
                <p:cNvPr id="118" name="テキスト ボックス 117"/>
                <p:cNvSpPr txBox="1">
                  <a:spLocks noRot="1" noChangeAspect="1" noMove="1" noResize="1" noEditPoints="1" noAdjustHandles="1" noChangeArrowheads="1" noChangeShapeType="1" noTextEdit="1"/>
                </p:cNvSpPr>
                <p:nvPr/>
              </p:nvSpPr>
              <p:spPr>
                <a:xfrm>
                  <a:off x="4710131" y="2095654"/>
                  <a:ext cx="3888432" cy="689163"/>
                </a:xfrm>
                <a:prstGeom prst="rect">
                  <a:avLst/>
                </a:prstGeom>
                <a:blipFill rotWithShape="1">
                  <a:blip r:embed="rId6"/>
                  <a:stretch>
                    <a:fillRect b="-3540"/>
                  </a:stretch>
                </a:blipFill>
              </p:spPr>
              <p:txBody>
                <a:bodyPr/>
                <a:lstStyle/>
                <a:p>
                  <a:r>
                    <a:rPr lang="ja-JP" altLang="en-US">
                      <a:noFill/>
                    </a:rPr>
                    <a:t> </a:t>
                  </a:r>
                </a:p>
              </p:txBody>
            </p:sp>
          </mc:Fallback>
        </mc:AlternateContent>
        <p:sp>
          <p:nvSpPr>
            <p:cNvPr id="119" name="テキスト ボックス 118"/>
            <p:cNvSpPr txBox="1"/>
            <p:nvPr/>
          </p:nvSpPr>
          <p:spPr>
            <a:xfrm>
              <a:off x="4522484" y="1454090"/>
              <a:ext cx="4403527" cy="646331"/>
            </a:xfrm>
            <a:prstGeom prst="rect">
              <a:avLst/>
            </a:prstGeom>
            <a:noFill/>
          </p:spPr>
          <p:txBody>
            <a:bodyPr wrap="square" rtlCol="0">
              <a:spAutoFit/>
            </a:bodyPr>
            <a:lstStyle/>
            <a:p>
              <a:r>
                <a:rPr kumimoji="1" lang="en-US" altLang="ja-JP" dirty="0" smtClean="0"/>
                <a:t>CW</a:t>
              </a:r>
              <a:r>
                <a:rPr kumimoji="1" lang="ja-JP" altLang="en-US" dirty="0" smtClean="0"/>
                <a:t>レーザーと</a:t>
              </a:r>
              <a:r>
                <a:rPr kumimoji="1" lang="en-US" altLang="ja-JP" dirty="0" smtClean="0"/>
                <a:t>2</a:t>
              </a:r>
              <a:r>
                <a:rPr kumimoji="1" lang="ja-JP" altLang="en-US" dirty="0" smtClean="0"/>
                <a:t>台の</a:t>
              </a:r>
              <a:r>
                <a:rPr lang="ja-JP" altLang="en-US" dirty="0"/>
                <a:t>モード同期</a:t>
              </a:r>
              <a:r>
                <a:rPr kumimoji="1" lang="ja-JP" altLang="en-US" dirty="0" smtClean="0"/>
                <a:t>レーザーとのビート周波数は、</a:t>
              </a:r>
              <a:endParaRPr kumimoji="1" lang="ja-JP" altLang="en-US" dirty="0"/>
            </a:p>
          </p:txBody>
        </p:sp>
        <mc:AlternateContent xmlns:mc="http://schemas.openxmlformats.org/markup-compatibility/2006" xmlns:a14="http://schemas.microsoft.com/office/drawing/2010/main">
          <mc:Choice Requires="a14">
            <p:sp>
              <p:nvSpPr>
                <p:cNvPr id="120" name="テキスト ボックス 119"/>
                <p:cNvSpPr txBox="1"/>
                <p:nvPr/>
              </p:nvSpPr>
              <p:spPr>
                <a:xfrm>
                  <a:off x="4550769" y="2834160"/>
                  <a:ext cx="3816424" cy="369332"/>
                </a:xfrm>
                <a:prstGeom prst="rect">
                  <a:avLst/>
                </a:prstGeom>
                <a:noFill/>
              </p:spPr>
              <p:txBody>
                <a:bodyPr wrap="square" rtlCol="0">
                  <a:spAutoFit/>
                </a:bodyPr>
                <a:lstStyle/>
                <a:p>
                  <a14:m>
                    <m:oMath xmlns:m="http://schemas.openxmlformats.org/officeDocument/2006/math">
                      <m:sSub>
                        <m:sSubPr>
                          <m:ctrlPr>
                            <a:rPr lang="en-US" altLang="ja-JP" i="1" smtClean="0">
                              <a:latin typeface="Cambria Math"/>
                            </a:rPr>
                          </m:ctrlPr>
                        </m:sSubPr>
                        <m:e>
                          <m:r>
                            <a:rPr lang="en-US" altLang="ja-JP" i="1">
                              <a:latin typeface="Cambria Math"/>
                            </a:rPr>
                            <m:t>𝑓</m:t>
                          </m:r>
                        </m:e>
                        <m:sub>
                          <m:r>
                            <a:rPr lang="en-US" altLang="ja-JP" i="1">
                              <a:latin typeface="Cambria Math"/>
                            </a:rPr>
                            <m:t>𝑏𝑒𝑎𝑡</m:t>
                          </m:r>
                          <m:r>
                            <a:rPr lang="en-US" altLang="ja-JP" b="0" i="1" smtClean="0">
                              <a:latin typeface="Cambria Math"/>
                            </a:rPr>
                            <m:t>1</m:t>
                          </m:r>
                        </m:sub>
                      </m:sSub>
                    </m:oMath>
                  </a14:m>
                  <a:r>
                    <a:rPr kumimoji="1" lang="ja-JP" altLang="en-US" dirty="0" smtClean="0"/>
                    <a:t> と</a:t>
                  </a:r>
                  <a14:m>
                    <m:oMath xmlns:m="http://schemas.openxmlformats.org/officeDocument/2006/math">
                      <m:sSub>
                        <m:sSubPr>
                          <m:ctrlPr>
                            <a:rPr lang="en-US" altLang="ja-JP" i="1">
                              <a:latin typeface="Cambria Math"/>
                            </a:rPr>
                          </m:ctrlPr>
                        </m:sSubPr>
                        <m:e>
                          <m:r>
                            <a:rPr lang="en-US" altLang="ja-JP" b="0" i="1" smtClean="0">
                              <a:latin typeface="Cambria Math"/>
                            </a:rPr>
                            <m:t> </m:t>
                          </m:r>
                          <m:r>
                            <a:rPr lang="en-US" altLang="ja-JP" i="1">
                              <a:latin typeface="Cambria Math"/>
                            </a:rPr>
                            <m:t>𝑓</m:t>
                          </m:r>
                        </m:e>
                        <m:sub>
                          <m:r>
                            <a:rPr lang="en-US" altLang="ja-JP" i="1">
                              <a:latin typeface="Cambria Math"/>
                            </a:rPr>
                            <m:t>𝑏𝑒𝑎𝑡</m:t>
                          </m:r>
                          <m:r>
                            <a:rPr lang="en-US" altLang="ja-JP" i="1">
                              <a:latin typeface="Cambria Math"/>
                            </a:rPr>
                            <m:t>2</m:t>
                          </m:r>
                        </m:sub>
                      </m:sSub>
                    </m:oMath>
                  </a14:m>
                  <a:r>
                    <a:rPr kumimoji="1" lang="ja-JP" altLang="en-US" dirty="0" smtClean="0"/>
                    <a:t>をミキシング</a:t>
                  </a:r>
                  <a:endParaRPr kumimoji="1" lang="ja-JP" altLang="en-US" dirty="0"/>
                </a:p>
              </p:txBody>
            </p:sp>
          </mc:Choice>
          <mc:Fallback xmlns="">
            <p:sp>
              <p:nvSpPr>
                <p:cNvPr id="120" name="テキスト ボックス 119"/>
                <p:cNvSpPr txBox="1">
                  <a:spLocks noRot="1" noChangeAspect="1" noMove="1" noResize="1" noEditPoints="1" noAdjustHandles="1" noChangeArrowheads="1" noChangeShapeType="1" noTextEdit="1"/>
                </p:cNvSpPr>
                <p:nvPr/>
              </p:nvSpPr>
              <p:spPr>
                <a:xfrm>
                  <a:off x="4550769" y="2834160"/>
                  <a:ext cx="3816424" cy="369332"/>
                </a:xfrm>
                <a:prstGeom prst="rect">
                  <a:avLst/>
                </a:prstGeom>
                <a:blipFill rotWithShape="1">
                  <a:blip r:embed="rId7"/>
                  <a:stretch>
                    <a:fillRect l="-319" t="-13115" b="-1967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1" name="テキスト ボックス 120"/>
                <p:cNvSpPr txBox="1"/>
                <p:nvPr/>
              </p:nvSpPr>
              <p:spPr>
                <a:xfrm>
                  <a:off x="4394510" y="3241161"/>
                  <a:ext cx="4674730" cy="410497"/>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sSub>
                          <m:sSubPr>
                            <m:ctrlPr>
                              <a:rPr lang="en-US" altLang="ja-JP" i="1" smtClean="0">
                                <a:latin typeface="Cambria Math"/>
                              </a:rPr>
                            </m:ctrlPr>
                          </m:sSubPr>
                          <m:e>
                            <m:r>
                              <a:rPr lang="en-US" altLang="ja-JP" i="1">
                                <a:latin typeface="Cambria Math"/>
                              </a:rPr>
                              <m:t>𝑓</m:t>
                            </m:r>
                          </m:e>
                          <m:sub>
                            <m:r>
                              <a:rPr lang="en-US" altLang="ja-JP" i="1">
                                <a:latin typeface="Cambria Math"/>
                              </a:rPr>
                              <m:t>𝑏𝑒𝑎𝑡</m:t>
                            </m:r>
                            <m:r>
                              <a:rPr lang="en-US" altLang="ja-JP" b="0" i="1" smtClean="0">
                                <a:latin typeface="Cambria Math"/>
                              </a:rPr>
                              <m:t>1</m:t>
                            </m:r>
                          </m:sub>
                        </m:sSub>
                        <m:r>
                          <a:rPr lang="ja-JP" altLang="en-US" b="0" i="1" smtClean="0">
                            <a:latin typeface="Cambria Math"/>
                          </a:rPr>
                          <m:t>−</m:t>
                        </m:r>
                        <m:sSub>
                          <m:sSubPr>
                            <m:ctrlPr>
                              <a:rPr lang="en-US" altLang="ja-JP" i="1">
                                <a:latin typeface="Cambria Math"/>
                              </a:rPr>
                            </m:ctrlPr>
                          </m:sSubPr>
                          <m:e>
                            <m:r>
                              <a:rPr lang="en-US" altLang="ja-JP" i="1">
                                <a:latin typeface="Cambria Math"/>
                              </a:rPr>
                              <m:t>𝑓</m:t>
                            </m:r>
                          </m:e>
                          <m:sub>
                            <m:r>
                              <a:rPr lang="en-US" altLang="ja-JP" i="1">
                                <a:latin typeface="Cambria Math"/>
                              </a:rPr>
                              <m:t>𝑏𝑒𝑎𝑡</m:t>
                            </m:r>
                            <m:r>
                              <a:rPr lang="en-US" altLang="ja-JP" i="1">
                                <a:latin typeface="Cambria Math"/>
                              </a:rPr>
                              <m:t>2</m:t>
                            </m:r>
                          </m:sub>
                        </m:sSub>
                        <m:r>
                          <a:rPr lang="en-US" altLang="ja-JP" b="0" i="1" smtClean="0">
                            <a:latin typeface="Cambria Math"/>
                          </a:rPr>
                          <m:t>=</m:t>
                        </m:r>
                        <m:r>
                          <a:rPr lang="en-US" altLang="ja-JP" b="0" i="1" smtClean="0">
                            <a:latin typeface="Cambria Math"/>
                          </a:rPr>
                          <m:t>𝑚</m:t>
                        </m:r>
                        <m:d>
                          <m:dPr>
                            <m:ctrlPr>
                              <a:rPr lang="en-US" altLang="ja-JP" b="0" i="1" smtClean="0">
                                <a:latin typeface="Cambria Math"/>
                              </a:rPr>
                            </m:ctrlPr>
                          </m:dPr>
                          <m:e>
                            <m:sSub>
                              <m:sSubPr>
                                <m:ctrlPr>
                                  <a:rPr lang="en-US" altLang="ja-JP" i="1">
                                    <a:latin typeface="Cambria Math"/>
                                  </a:rPr>
                                </m:ctrlPr>
                              </m:sSubPr>
                              <m:e>
                                <m:r>
                                  <a:rPr lang="en-US" altLang="ja-JP" i="1">
                                    <a:latin typeface="Cambria Math"/>
                                  </a:rPr>
                                  <m:t>𝑓</m:t>
                                </m:r>
                              </m:e>
                              <m:sub>
                                <m:r>
                                  <a:rPr lang="en-US" altLang="ja-JP" b="0" i="1" smtClean="0">
                                    <a:latin typeface="Cambria Math"/>
                                  </a:rPr>
                                  <m:t>𝑟𝑒𝑝</m:t>
                                </m:r>
                                <m:r>
                                  <a:rPr lang="en-US" altLang="ja-JP" b="0" i="1" smtClean="0">
                                    <a:latin typeface="Cambria Math"/>
                                  </a:rPr>
                                  <m:t>2</m:t>
                                </m:r>
                              </m:sub>
                            </m:sSub>
                            <m:r>
                              <a:rPr lang="en-US" altLang="ja-JP" b="0" i="1" smtClean="0">
                                <a:latin typeface="Cambria Math"/>
                              </a:rPr>
                              <m:t>−</m:t>
                            </m:r>
                            <m:sSub>
                              <m:sSubPr>
                                <m:ctrlPr>
                                  <a:rPr lang="en-US" altLang="ja-JP" i="1">
                                    <a:latin typeface="Cambria Math"/>
                                  </a:rPr>
                                </m:ctrlPr>
                              </m:sSubPr>
                              <m:e>
                                <m:r>
                                  <a:rPr lang="en-US" altLang="ja-JP" i="1">
                                    <a:latin typeface="Cambria Math"/>
                                  </a:rPr>
                                  <m:t>𝑓</m:t>
                                </m:r>
                              </m:e>
                              <m:sub>
                                <m:r>
                                  <a:rPr lang="en-US" altLang="ja-JP" b="0" i="1" smtClean="0">
                                    <a:latin typeface="Cambria Math"/>
                                  </a:rPr>
                                  <m:t>𝑟𝑒𝑝</m:t>
                                </m:r>
                                <m:r>
                                  <a:rPr lang="en-US" altLang="ja-JP" b="0" i="1" smtClean="0">
                                    <a:latin typeface="Cambria Math"/>
                                  </a:rPr>
                                  <m:t>1</m:t>
                                </m:r>
                              </m:sub>
                            </m:sSub>
                          </m:e>
                        </m:d>
                        <m:r>
                          <a:rPr lang="en-US" altLang="ja-JP" b="0" i="1" smtClean="0">
                            <a:latin typeface="Cambria Math"/>
                          </a:rPr>
                          <m:t>=</m:t>
                        </m:r>
                        <m:r>
                          <a:rPr lang="en-US" altLang="ja-JP" b="0" i="1" smtClean="0">
                            <a:latin typeface="Cambria Math"/>
                          </a:rPr>
                          <m:t>𝑚</m:t>
                        </m:r>
                        <m:r>
                          <m:rPr>
                            <m:sty m:val="p"/>
                          </m:rPr>
                          <a:rPr lang="en-US" altLang="ja-JP" b="0" i="0" smtClean="0">
                            <a:latin typeface="Cambria Math"/>
                          </a:rPr>
                          <m:t>Δ</m:t>
                        </m:r>
                        <m:sSub>
                          <m:sSubPr>
                            <m:ctrlPr>
                              <a:rPr lang="en-US" altLang="ja-JP" i="1">
                                <a:latin typeface="Cambria Math"/>
                              </a:rPr>
                            </m:ctrlPr>
                          </m:sSubPr>
                          <m:e>
                            <m:r>
                              <a:rPr lang="en-US" altLang="ja-JP" i="1">
                                <a:latin typeface="Cambria Math"/>
                              </a:rPr>
                              <m:t>𝑓</m:t>
                            </m:r>
                          </m:e>
                          <m:sub>
                            <m:r>
                              <a:rPr lang="en-US" altLang="ja-JP" i="1">
                                <a:latin typeface="Cambria Math"/>
                              </a:rPr>
                              <m:t>𝑟𝑒𝑝</m:t>
                            </m:r>
                          </m:sub>
                        </m:sSub>
                      </m:oMath>
                    </m:oMathPara>
                  </a14:m>
                  <a:endParaRPr kumimoji="1" lang="ja-JP" altLang="en-US" dirty="0"/>
                </a:p>
              </p:txBody>
            </p:sp>
          </mc:Choice>
          <mc:Fallback xmlns="">
            <p:sp>
              <p:nvSpPr>
                <p:cNvPr id="121" name="テキスト ボックス 120"/>
                <p:cNvSpPr txBox="1">
                  <a:spLocks noRot="1" noChangeAspect="1" noMove="1" noResize="1" noEditPoints="1" noAdjustHandles="1" noChangeArrowheads="1" noChangeShapeType="1" noTextEdit="1"/>
                </p:cNvSpPr>
                <p:nvPr/>
              </p:nvSpPr>
              <p:spPr>
                <a:xfrm>
                  <a:off x="4394510" y="3241161"/>
                  <a:ext cx="4674730" cy="410497"/>
                </a:xfrm>
                <a:prstGeom prst="rect">
                  <a:avLst/>
                </a:prstGeom>
                <a:blipFill rotWithShape="1">
                  <a:blip r:embed="rId8"/>
                  <a:stretch>
                    <a:fillRect b="-7463"/>
                  </a:stretch>
                </a:blipFill>
              </p:spPr>
              <p:txBody>
                <a:bodyPr/>
                <a:lstStyle/>
                <a:p>
                  <a:r>
                    <a:rPr lang="ja-JP" altLang="en-US">
                      <a:noFill/>
                    </a:rPr>
                    <a:t> </a:t>
                  </a:r>
                </a:p>
              </p:txBody>
            </p:sp>
          </mc:Fallback>
        </mc:AlternateContent>
        <p:cxnSp>
          <p:nvCxnSpPr>
            <p:cNvPr id="122" name="直線コネクタ 121"/>
            <p:cNvCxnSpPr/>
            <p:nvPr/>
          </p:nvCxnSpPr>
          <p:spPr>
            <a:xfrm>
              <a:off x="4550769" y="3686962"/>
              <a:ext cx="437528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4710131" y="3702504"/>
              <a:ext cx="4104456" cy="369332"/>
            </a:xfrm>
            <a:prstGeom prst="rect">
              <a:avLst/>
            </a:prstGeom>
            <a:noFill/>
          </p:spPr>
          <p:txBody>
            <a:bodyPr wrap="square" rtlCol="0">
              <a:spAutoFit/>
            </a:bodyPr>
            <a:lstStyle/>
            <a:p>
              <a:pPr algn="ctr"/>
              <a:r>
                <a:rPr kumimoji="1" lang="en-US" altLang="ja-JP" dirty="0" smtClean="0"/>
                <a:t>CW</a:t>
              </a:r>
              <a:r>
                <a:rPr kumimoji="1" lang="ja-JP" altLang="en-US" dirty="0" smtClean="0"/>
                <a:t>レーザーの項が消える</a:t>
              </a:r>
              <a:endParaRPr kumimoji="1" lang="ja-JP" altLang="en-US" dirty="0"/>
            </a:p>
          </p:txBody>
        </p:sp>
      </p:grpSp>
      <p:sp>
        <p:nvSpPr>
          <p:cNvPr id="126" name="円/楕円 125"/>
          <p:cNvSpPr/>
          <p:nvPr/>
        </p:nvSpPr>
        <p:spPr>
          <a:xfrm>
            <a:off x="1322227" y="4593932"/>
            <a:ext cx="320720" cy="2238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9" name="テキスト ボックス 128"/>
              <p:cNvSpPr txBox="1"/>
              <p:nvPr/>
            </p:nvSpPr>
            <p:spPr>
              <a:xfrm>
                <a:off x="1284727" y="5561657"/>
                <a:ext cx="5585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ja-JP" i="1" smtClean="0">
                              <a:solidFill>
                                <a:srgbClr val="FF0000"/>
                              </a:solidFill>
                              <a:latin typeface="Cambria Math"/>
                            </a:rPr>
                          </m:ctrlPr>
                        </m:sSubPr>
                        <m:e>
                          <m:r>
                            <a:rPr lang="en-US" altLang="ja-JP" i="1">
                              <a:solidFill>
                                <a:srgbClr val="FF0000"/>
                              </a:solidFill>
                              <a:latin typeface="Cambria Math"/>
                            </a:rPr>
                            <m:t>𝑓</m:t>
                          </m:r>
                        </m:e>
                        <m:sub>
                          <m:r>
                            <a:rPr lang="en-US" altLang="ja-JP" i="1">
                              <a:solidFill>
                                <a:srgbClr val="FF0000"/>
                              </a:solidFill>
                              <a:latin typeface="Cambria Math"/>
                            </a:rPr>
                            <m:t>𝐶𝑊</m:t>
                          </m:r>
                        </m:sub>
                      </m:sSub>
                    </m:oMath>
                  </m:oMathPara>
                </a14:m>
                <a:endParaRPr kumimoji="1" lang="ja-JP" altLang="en-US" dirty="0">
                  <a:solidFill>
                    <a:srgbClr val="FF0000"/>
                  </a:solidFill>
                </a:endParaRPr>
              </a:p>
            </p:txBody>
          </p:sp>
        </mc:Choice>
        <mc:Fallback xmlns="">
          <p:sp>
            <p:nvSpPr>
              <p:cNvPr id="129" name="テキスト ボックス 128"/>
              <p:cNvSpPr txBox="1">
                <a:spLocks noRot="1" noChangeAspect="1" noMove="1" noResize="1" noEditPoints="1" noAdjustHandles="1" noChangeArrowheads="1" noChangeShapeType="1" noTextEdit="1"/>
              </p:cNvSpPr>
              <p:nvPr/>
            </p:nvSpPr>
            <p:spPr>
              <a:xfrm>
                <a:off x="1284727" y="5561657"/>
                <a:ext cx="558567" cy="369332"/>
              </a:xfrm>
              <a:prstGeom prst="rect">
                <a:avLst/>
              </a:prstGeom>
              <a:blipFill rotWithShape="1">
                <a:blip r:embed="rId9"/>
                <a:stretch>
                  <a:fillRect l="-2198" b="-11475"/>
                </a:stretch>
              </a:blipFill>
            </p:spPr>
            <p:txBody>
              <a:bodyPr/>
              <a:lstStyle/>
              <a:p>
                <a:r>
                  <a:rPr lang="ja-JP" altLang="en-US">
                    <a:noFill/>
                  </a:rPr>
                  <a:t> </a:t>
                </a:r>
              </a:p>
            </p:txBody>
          </p:sp>
        </mc:Fallback>
      </mc:AlternateContent>
      <p:sp>
        <p:nvSpPr>
          <p:cNvPr id="134" name="テキスト ボックス 133"/>
          <p:cNvSpPr txBox="1"/>
          <p:nvPr/>
        </p:nvSpPr>
        <p:spPr>
          <a:xfrm>
            <a:off x="1719710" y="3782308"/>
            <a:ext cx="1556146" cy="646331"/>
          </a:xfrm>
          <a:prstGeom prst="rect">
            <a:avLst/>
          </a:prstGeom>
          <a:noFill/>
        </p:spPr>
        <p:txBody>
          <a:bodyPr wrap="square" rtlCol="0">
            <a:spAutoFit/>
          </a:bodyPr>
          <a:lstStyle/>
          <a:p>
            <a:pPr algn="ctr"/>
            <a:r>
              <a:rPr kumimoji="1" lang="ja-JP" altLang="en-US" dirty="0" smtClean="0"/>
              <a:t>１本のコムを抜き出す</a:t>
            </a:r>
            <a:endParaRPr kumimoji="1" lang="ja-JP" altLang="en-US" dirty="0"/>
          </a:p>
        </p:txBody>
      </p:sp>
    </p:spTree>
    <p:extLst>
      <p:ext uri="{BB962C8B-B14F-4D97-AF65-F5344CB8AC3E}">
        <p14:creationId xmlns:p14="http://schemas.microsoft.com/office/powerpoint/2010/main" val="45479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530468" y="1059543"/>
            <a:ext cx="7419332" cy="5737695"/>
            <a:chOff x="1033622" y="604551"/>
            <a:chExt cx="7142314" cy="5523465"/>
          </a:xfrm>
        </p:grpSpPr>
        <p:sp>
          <p:nvSpPr>
            <p:cNvPr id="4" name="テキスト ボックス 3"/>
            <p:cNvSpPr txBox="1"/>
            <p:nvPr/>
          </p:nvSpPr>
          <p:spPr>
            <a:xfrm>
              <a:off x="1033622" y="604551"/>
              <a:ext cx="1808212" cy="400110"/>
            </a:xfrm>
            <a:prstGeom prst="rect">
              <a:avLst/>
            </a:prstGeom>
            <a:noFill/>
            <a:ln w="25400">
              <a:solidFill>
                <a:schemeClr val="tx1"/>
              </a:solidFill>
            </a:ln>
          </p:spPr>
          <p:txBody>
            <a:bodyPr wrap="square" rtlCol="0">
              <a:spAutoFit/>
            </a:bodyPr>
            <a:lstStyle/>
            <a:p>
              <a:pPr algn="ctr"/>
              <a:r>
                <a:rPr kumimoji="1" lang="en-US" altLang="ja-JP" sz="2000" dirty="0" smtClean="0">
                  <a:latin typeface="Times New Roman" pitchFamily="18" charset="0"/>
                  <a:cs typeface="Times New Roman" pitchFamily="18" charset="0"/>
                </a:rPr>
                <a:t>CW</a:t>
              </a:r>
              <a:r>
                <a:rPr kumimoji="1" lang="ja-JP" altLang="en-US" sz="2000" dirty="0" smtClean="0">
                  <a:latin typeface="Times New Roman" pitchFamily="18" charset="0"/>
                  <a:cs typeface="Times New Roman" pitchFamily="18" charset="0"/>
                </a:rPr>
                <a:t>－</a:t>
              </a:r>
              <a:r>
                <a:rPr kumimoji="1" lang="en-US" altLang="ja-JP" sz="2000" dirty="0" smtClean="0">
                  <a:latin typeface="Times New Roman" pitchFamily="18" charset="0"/>
                  <a:cs typeface="Times New Roman" pitchFamily="18" charset="0"/>
                </a:rPr>
                <a:t>THz</a:t>
              </a:r>
              <a:r>
                <a:rPr lang="ja-JP" altLang="en-US" sz="2000" dirty="0">
                  <a:latin typeface="Times New Roman" pitchFamily="18" charset="0"/>
                  <a:cs typeface="Times New Roman" pitchFamily="18" charset="0"/>
                </a:rPr>
                <a:t>光源</a:t>
              </a:r>
              <a:endParaRPr kumimoji="1" lang="ja-JP" altLang="en-US" sz="2000" dirty="0"/>
            </a:p>
          </p:txBody>
        </p:sp>
        <p:cxnSp>
          <p:nvCxnSpPr>
            <p:cNvPr id="6" name="直線コネクタ 5"/>
            <p:cNvCxnSpPr>
              <a:stCxn id="4" idx="2"/>
            </p:cNvCxnSpPr>
            <p:nvPr/>
          </p:nvCxnSpPr>
          <p:spPr>
            <a:xfrm>
              <a:off x="1937728" y="1004661"/>
              <a:ext cx="0" cy="14577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729998" y="1287104"/>
              <a:ext cx="432048" cy="43204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708902" y="2232199"/>
              <a:ext cx="1079142" cy="461665"/>
            </a:xfrm>
            <a:prstGeom prst="rect">
              <a:avLst/>
            </a:prstGeom>
            <a:noFill/>
            <a:ln w="25400">
              <a:solidFill>
                <a:schemeClr val="tx1"/>
              </a:solidFill>
            </a:ln>
          </p:spPr>
          <p:txBody>
            <a:bodyPr wrap="none" rtlCol="0">
              <a:spAutoFit/>
            </a:bodyPr>
            <a:lstStyle/>
            <a:p>
              <a:r>
                <a:rPr kumimoji="1" lang="en-US" altLang="ja-JP" sz="2400" dirty="0" smtClean="0"/>
                <a:t>Laser B</a:t>
              </a:r>
              <a:endParaRPr kumimoji="1" lang="ja-JP" altLang="en-US" sz="2400" dirty="0"/>
            </a:p>
          </p:txBody>
        </p:sp>
        <p:sp>
          <p:nvSpPr>
            <p:cNvPr id="17" name="テキスト ボックス 16"/>
            <p:cNvSpPr txBox="1"/>
            <p:nvPr/>
          </p:nvSpPr>
          <p:spPr>
            <a:xfrm>
              <a:off x="6337783" y="1242153"/>
              <a:ext cx="1090363" cy="461665"/>
            </a:xfrm>
            <a:prstGeom prst="rect">
              <a:avLst/>
            </a:prstGeom>
            <a:noFill/>
            <a:ln w="25400">
              <a:solidFill>
                <a:schemeClr val="tx1"/>
              </a:solidFill>
            </a:ln>
          </p:spPr>
          <p:txBody>
            <a:bodyPr wrap="none" rtlCol="0">
              <a:spAutoFit/>
            </a:bodyPr>
            <a:lstStyle/>
            <a:p>
              <a:r>
                <a:rPr kumimoji="1" lang="en-US" altLang="ja-JP" sz="2400" dirty="0" smtClean="0"/>
                <a:t>Laser A</a:t>
              </a:r>
              <a:endParaRPr kumimoji="1" lang="ja-JP" altLang="en-US" sz="2400" dirty="0"/>
            </a:p>
          </p:txBody>
        </p:sp>
        <p:cxnSp>
          <p:nvCxnSpPr>
            <p:cNvPr id="44" name="直線矢印コネクタ 43"/>
            <p:cNvCxnSpPr/>
            <p:nvPr/>
          </p:nvCxnSpPr>
          <p:spPr>
            <a:xfrm>
              <a:off x="1946022" y="2458430"/>
              <a:ext cx="81979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1937728" y="1489273"/>
              <a:ext cx="341217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a:off x="5611554" y="1474285"/>
              <a:ext cx="72642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flipH="1">
              <a:off x="3020933" y="2458430"/>
              <a:ext cx="6788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2221191" y="3988927"/>
              <a:ext cx="1475672" cy="646331"/>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トラッキング</a:t>
              </a:r>
              <a:endParaRPr kumimoji="1" lang="en-US" altLang="ja-JP" dirty="0" smtClean="0"/>
            </a:p>
            <a:p>
              <a:pPr algn="ctr"/>
              <a:r>
                <a:rPr kumimoji="1" lang="ja-JP" altLang="en-US" dirty="0" smtClean="0"/>
                <a:t>オシレータ　</a:t>
              </a:r>
              <a:endParaRPr kumimoji="1" lang="ja-JP" altLang="en-US" dirty="0"/>
            </a:p>
          </p:txBody>
        </p:sp>
        <p:sp>
          <p:nvSpPr>
            <p:cNvPr id="76" name="テキスト ボックス 75"/>
            <p:cNvSpPr txBox="1"/>
            <p:nvPr/>
          </p:nvSpPr>
          <p:spPr>
            <a:xfrm>
              <a:off x="4816960" y="3988927"/>
              <a:ext cx="1412222" cy="646331"/>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トラッキング</a:t>
              </a:r>
              <a:endParaRPr kumimoji="1" lang="en-US" altLang="ja-JP" dirty="0" smtClean="0"/>
            </a:p>
            <a:p>
              <a:pPr algn="ctr"/>
              <a:r>
                <a:rPr kumimoji="1" lang="ja-JP" altLang="en-US" dirty="0" smtClean="0"/>
                <a:t>オシレータ　</a:t>
              </a:r>
              <a:endParaRPr kumimoji="1" lang="ja-JP" altLang="en-US" dirty="0"/>
            </a:p>
          </p:txBody>
        </p:sp>
        <p:sp>
          <p:nvSpPr>
            <p:cNvPr id="91" name="フローチャート : 和接合 90"/>
            <p:cNvSpPr/>
            <p:nvPr/>
          </p:nvSpPr>
          <p:spPr>
            <a:xfrm>
              <a:off x="4039815" y="4809248"/>
              <a:ext cx="360040" cy="360040"/>
            </a:xfrm>
            <a:prstGeom prst="flowChartSummingJunct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コネクタ 95"/>
            <p:cNvCxnSpPr>
              <a:stCxn id="91" idx="4"/>
            </p:cNvCxnSpPr>
            <p:nvPr/>
          </p:nvCxnSpPr>
          <p:spPr>
            <a:xfrm>
              <a:off x="4219835" y="5169288"/>
              <a:ext cx="0" cy="4569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5529286" y="1741956"/>
              <a:ext cx="0" cy="226228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a:endCxn id="75" idx="0"/>
            </p:cNvCxnSpPr>
            <p:nvPr/>
          </p:nvCxnSpPr>
          <p:spPr>
            <a:xfrm>
              <a:off x="2938182" y="2626860"/>
              <a:ext cx="20845" cy="13620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p:nvPr/>
          </p:nvCxnSpPr>
          <p:spPr>
            <a:xfrm>
              <a:off x="2947723" y="4989268"/>
              <a:ext cx="109048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flipH="1">
              <a:off x="4390963" y="4984446"/>
              <a:ext cx="113557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a:off x="4205980" y="5614707"/>
              <a:ext cx="249221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8" name="テキスト ボックス 147"/>
            <p:cNvSpPr txBox="1"/>
            <p:nvPr/>
          </p:nvSpPr>
          <p:spPr>
            <a:xfrm>
              <a:off x="4052065" y="4490680"/>
              <a:ext cx="352753" cy="369332"/>
            </a:xfrm>
            <a:prstGeom prst="rect">
              <a:avLst/>
            </a:prstGeom>
            <a:noFill/>
          </p:spPr>
          <p:txBody>
            <a:bodyPr wrap="square" rtlCol="0">
              <a:spAutoFit/>
            </a:bodyPr>
            <a:lstStyle/>
            <a:p>
              <a:pPr algn="ctr"/>
              <a:r>
                <a:rPr kumimoji="1" lang="en-US" altLang="ja-JP" dirty="0" smtClean="0">
                  <a:latin typeface="Times New Roman" pitchFamily="18" charset="0"/>
                  <a:cs typeface="Times New Roman" pitchFamily="18" charset="0"/>
                </a:rPr>
                <a:t>M</a:t>
              </a:r>
              <a:endParaRPr kumimoji="1" lang="ja-JP" altLang="en-US" dirty="0">
                <a:latin typeface="Times New Roman" pitchFamily="18" charset="0"/>
                <a:cs typeface="Times New Roman" pitchFamily="18" charset="0"/>
              </a:endParaRPr>
            </a:p>
          </p:txBody>
        </p:sp>
        <p:sp>
          <p:nvSpPr>
            <p:cNvPr id="152" name="テキスト ボックス 151"/>
            <p:cNvSpPr txBox="1"/>
            <p:nvPr/>
          </p:nvSpPr>
          <p:spPr>
            <a:xfrm>
              <a:off x="3534443" y="4925988"/>
              <a:ext cx="478549" cy="369332"/>
            </a:xfrm>
            <a:prstGeom prst="rect">
              <a:avLst/>
            </a:prstGeom>
            <a:noFill/>
          </p:spPr>
          <p:txBody>
            <a:bodyPr wrap="square" rtlCol="0">
              <a:spAutoFit/>
            </a:bodyPr>
            <a:lstStyle/>
            <a:p>
              <a:pPr algn="ctr"/>
              <a:r>
                <a:rPr kumimoji="1" lang="en-US" altLang="ja-JP" dirty="0" smtClean="0">
                  <a:latin typeface="Times New Roman" pitchFamily="18" charset="0"/>
                  <a:cs typeface="Times New Roman" pitchFamily="18" charset="0"/>
                </a:rPr>
                <a:t>RF</a:t>
              </a:r>
              <a:endParaRPr kumimoji="1" lang="ja-JP" altLang="en-US" dirty="0">
                <a:latin typeface="Times New Roman" pitchFamily="18" charset="0"/>
                <a:cs typeface="Times New Roman" pitchFamily="18" charset="0"/>
              </a:endParaRPr>
            </a:p>
          </p:txBody>
        </p:sp>
        <p:sp>
          <p:nvSpPr>
            <p:cNvPr id="153" name="テキスト ボックス 152"/>
            <p:cNvSpPr txBox="1"/>
            <p:nvPr/>
          </p:nvSpPr>
          <p:spPr>
            <a:xfrm>
              <a:off x="4381414" y="4932107"/>
              <a:ext cx="607044" cy="369332"/>
            </a:xfrm>
            <a:prstGeom prst="rect">
              <a:avLst/>
            </a:prstGeom>
            <a:noFill/>
          </p:spPr>
          <p:txBody>
            <a:bodyPr wrap="square" rtlCol="0">
              <a:spAutoFit/>
            </a:bodyPr>
            <a:lstStyle/>
            <a:p>
              <a:pPr algn="ctr"/>
              <a:r>
                <a:rPr kumimoji="1" lang="en-US" altLang="ja-JP" dirty="0" smtClean="0">
                  <a:latin typeface="Times New Roman" pitchFamily="18" charset="0"/>
                  <a:cs typeface="Times New Roman" pitchFamily="18" charset="0"/>
                </a:rPr>
                <a:t>LO</a:t>
              </a:r>
              <a:endParaRPr kumimoji="1" lang="ja-JP" altLang="en-US" dirty="0">
                <a:latin typeface="Times New Roman" pitchFamily="18" charset="0"/>
                <a:cs typeface="Times New Roman" pitchFamily="18" charset="0"/>
              </a:endParaRPr>
            </a:p>
          </p:txBody>
        </p:sp>
        <p:sp>
          <p:nvSpPr>
            <p:cNvPr id="155" name="テキスト ボックス 154"/>
            <p:cNvSpPr txBox="1"/>
            <p:nvPr/>
          </p:nvSpPr>
          <p:spPr>
            <a:xfrm>
              <a:off x="3883361" y="5310565"/>
              <a:ext cx="436922" cy="369332"/>
            </a:xfrm>
            <a:prstGeom prst="rect">
              <a:avLst/>
            </a:prstGeom>
            <a:noFill/>
          </p:spPr>
          <p:txBody>
            <a:bodyPr wrap="square" rtlCol="0">
              <a:spAutoFit/>
            </a:bodyPr>
            <a:lstStyle/>
            <a:p>
              <a:pPr algn="ctr"/>
              <a:r>
                <a:rPr kumimoji="1" lang="en-US" altLang="ja-JP" dirty="0" smtClean="0">
                  <a:latin typeface="Times New Roman" pitchFamily="18" charset="0"/>
                  <a:cs typeface="Times New Roman" pitchFamily="18" charset="0"/>
                </a:rPr>
                <a:t>IF</a:t>
              </a:r>
              <a:endParaRPr kumimoji="1" lang="ja-JP" altLang="en-US" dirty="0">
                <a:latin typeface="Times New Roman" pitchFamily="18" charset="0"/>
                <a:cs typeface="Times New Roman" pitchFamily="18" charset="0"/>
              </a:endParaRPr>
            </a:p>
          </p:txBody>
        </p:sp>
        <p:grpSp>
          <p:nvGrpSpPr>
            <p:cNvPr id="158" name="グループ化 157"/>
            <p:cNvGrpSpPr/>
            <p:nvPr/>
          </p:nvGrpSpPr>
          <p:grpSpPr>
            <a:xfrm>
              <a:off x="5353392" y="1231790"/>
              <a:ext cx="250985" cy="514966"/>
              <a:chOff x="7812360" y="899428"/>
              <a:chExt cx="360040" cy="585356"/>
            </a:xfrm>
          </p:grpSpPr>
          <p:sp>
            <p:nvSpPr>
              <p:cNvPr id="157" name="円/楕円 156"/>
              <p:cNvSpPr/>
              <p:nvPr/>
            </p:nvSpPr>
            <p:spPr>
              <a:xfrm>
                <a:off x="7812360" y="991498"/>
                <a:ext cx="360040" cy="40677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正方形/長方形 155"/>
              <p:cNvSpPr/>
              <p:nvPr/>
            </p:nvSpPr>
            <p:spPr>
              <a:xfrm>
                <a:off x="7973587" y="899428"/>
                <a:ext cx="198813" cy="5853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9" name="グループ化 158"/>
            <p:cNvGrpSpPr/>
            <p:nvPr/>
          </p:nvGrpSpPr>
          <p:grpSpPr>
            <a:xfrm>
              <a:off x="2772798" y="2201829"/>
              <a:ext cx="250985" cy="514966"/>
              <a:chOff x="7812360" y="899428"/>
              <a:chExt cx="360040" cy="585356"/>
            </a:xfrm>
          </p:grpSpPr>
          <p:sp>
            <p:nvSpPr>
              <p:cNvPr id="160" name="円/楕円 159"/>
              <p:cNvSpPr/>
              <p:nvPr/>
            </p:nvSpPr>
            <p:spPr>
              <a:xfrm>
                <a:off x="7812360" y="991498"/>
                <a:ext cx="360040" cy="40677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p:nvSpPr>
            <p:spPr>
              <a:xfrm>
                <a:off x="7973587" y="899428"/>
                <a:ext cx="198813" cy="5853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テキスト ボックス 1"/>
            <p:cNvSpPr txBox="1"/>
            <p:nvPr/>
          </p:nvSpPr>
          <p:spPr>
            <a:xfrm>
              <a:off x="7707890" y="5432954"/>
              <a:ext cx="468046" cy="369332"/>
            </a:xfrm>
            <a:prstGeom prst="rect">
              <a:avLst/>
            </a:prstGeom>
            <a:noFill/>
            <a:ln w="25400">
              <a:solidFill>
                <a:schemeClr val="tx1"/>
              </a:solidFill>
            </a:ln>
          </p:spPr>
          <p:txBody>
            <a:bodyPr wrap="square" rtlCol="0">
              <a:spAutoFit/>
            </a:bodyPr>
            <a:lstStyle/>
            <a:p>
              <a:pPr algn="ctr"/>
              <a:r>
                <a:rPr kumimoji="1" lang="en-US" altLang="ja-JP" dirty="0" smtClean="0"/>
                <a:t>PG</a:t>
              </a:r>
              <a:endParaRPr kumimoji="1" lang="ja-JP" altLang="en-US" dirty="0"/>
            </a:p>
          </p:txBody>
        </p:sp>
        <p:cxnSp>
          <p:nvCxnSpPr>
            <p:cNvPr id="42" name="直線矢印コネクタ 41"/>
            <p:cNvCxnSpPr/>
            <p:nvPr/>
          </p:nvCxnSpPr>
          <p:spPr>
            <a:xfrm flipH="1">
              <a:off x="7053604" y="5626189"/>
              <a:ext cx="64391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フローチャート : 和接合 42"/>
            <p:cNvSpPr/>
            <p:nvPr/>
          </p:nvSpPr>
          <p:spPr>
            <a:xfrm>
              <a:off x="6693564" y="5432954"/>
              <a:ext cx="360040" cy="360040"/>
            </a:xfrm>
            <a:prstGeom prst="flowChartSummingJunct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flipV="1">
              <a:off x="6873584" y="4017818"/>
              <a:ext cx="0" cy="14270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6929852" y="4983009"/>
              <a:ext cx="436922" cy="369332"/>
            </a:xfrm>
            <a:prstGeom prst="rect">
              <a:avLst/>
            </a:prstGeom>
            <a:noFill/>
          </p:spPr>
          <p:txBody>
            <a:bodyPr wrap="square" rtlCol="0">
              <a:spAutoFit/>
            </a:bodyPr>
            <a:lstStyle/>
            <a:p>
              <a:pPr algn="ctr"/>
              <a:r>
                <a:rPr kumimoji="1" lang="en-US" altLang="ja-JP" dirty="0" smtClean="0">
                  <a:latin typeface="Times New Roman" pitchFamily="18" charset="0"/>
                  <a:cs typeface="Times New Roman" pitchFamily="18" charset="0"/>
                </a:rPr>
                <a:t>IF</a:t>
              </a:r>
              <a:endParaRPr kumimoji="1" lang="ja-JP" altLang="en-US" dirty="0">
                <a:latin typeface="Times New Roman" pitchFamily="18" charset="0"/>
                <a:cs typeface="Times New Roman" pitchFamily="18" charset="0"/>
              </a:endParaRPr>
            </a:p>
          </p:txBody>
        </p:sp>
        <p:sp>
          <p:nvSpPr>
            <p:cNvPr id="51" name="テキスト ボックス 50"/>
            <p:cNvSpPr txBox="1"/>
            <p:nvPr/>
          </p:nvSpPr>
          <p:spPr>
            <a:xfrm>
              <a:off x="6698195" y="5758684"/>
              <a:ext cx="352753" cy="369332"/>
            </a:xfrm>
            <a:prstGeom prst="rect">
              <a:avLst/>
            </a:prstGeom>
            <a:noFill/>
          </p:spPr>
          <p:txBody>
            <a:bodyPr wrap="square" rtlCol="0">
              <a:spAutoFit/>
            </a:bodyPr>
            <a:lstStyle/>
            <a:p>
              <a:pPr algn="ctr"/>
              <a:r>
                <a:rPr kumimoji="1" lang="en-US" altLang="ja-JP" dirty="0" smtClean="0">
                  <a:latin typeface="Times New Roman" pitchFamily="18" charset="0"/>
                  <a:cs typeface="Times New Roman" pitchFamily="18" charset="0"/>
                </a:rPr>
                <a:t>M</a:t>
              </a:r>
              <a:endParaRPr kumimoji="1" lang="ja-JP" altLang="en-US" dirty="0">
                <a:latin typeface="Times New Roman" pitchFamily="18" charset="0"/>
                <a:cs typeface="Times New Roman" pitchFamily="18" charset="0"/>
              </a:endParaRPr>
            </a:p>
          </p:txBody>
        </p:sp>
        <p:sp>
          <p:nvSpPr>
            <p:cNvPr id="52" name="テキスト ボックス 51"/>
            <p:cNvSpPr txBox="1"/>
            <p:nvPr/>
          </p:nvSpPr>
          <p:spPr>
            <a:xfrm>
              <a:off x="6257227" y="5621964"/>
              <a:ext cx="478549" cy="369332"/>
            </a:xfrm>
            <a:prstGeom prst="rect">
              <a:avLst/>
            </a:prstGeom>
            <a:noFill/>
          </p:spPr>
          <p:txBody>
            <a:bodyPr wrap="square" rtlCol="0">
              <a:spAutoFit/>
            </a:bodyPr>
            <a:lstStyle/>
            <a:p>
              <a:pPr algn="ctr"/>
              <a:r>
                <a:rPr kumimoji="1" lang="en-US" altLang="ja-JP" dirty="0" smtClean="0">
                  <a:latin typeface="Times New Roman" pitchFamily="18" charset="0"/>
                  <a:cs typeface="Times New Roman" pitchFamily="18" charset="0"/>
                </a:rPr>
                <a:t>RF</a:t>
              </a:r>
              <a:endParaRPr kumimoji="1" lang="ja-JP" altLang="en-US" dirty="0">
                <a:latin typeface="Times New Roman" pitchFamily="18" charset="0"/>
                <a:cs typeface="Times New Roman" pitchFamily="18" charset="0"/>
              </a:endParaRPr>
            </a:p>
          </p:txBody>
        </p:sp>
        <p:sp>
          <p:nvSpPr>
            <p:cNvPr id="54" name="テキスト ボックス 53"/>
            <p:cNvSpPr txBox="1"/>
            <p:nvPr/>
          </p:nvSpPr>
          <p:spPr>
            <a:xfrm>
              <a:off x="7023808" y="5608328"/>
              <a:ext cx="607044" cy="369332"/>
            </a:xfrm>
            <a:prstGeom prst="rect">
              <a:avLst/>
            </a:prstGeom>
            <a:noFill/>
          </p:spPr>
          <p:txBody>
            <a:bodyPr wrap="square" rtlCol="0">
              <a:spAutoFit/>
            </a:bodyPr>
            <a:lstStyle/>
            <a:p>
              <a:pPr algn="ctr"/>
              <a:r>
                <a:rPr kumimoji="1" lang="en-US" altLang="ja-JP" dirty="0" smtClean="0">
                  <a:latin typeface="Times New Roman" pitchFamily="18" charset="0"/>
                  <a:cs typeface="Times New Roman" pitchFamily="18" charset="0"/>
                </a:rPr>
                <a:t>LO</a:t>
              </a:r>
              <a:endParaRPr kumimoji="1" lang="ja-JP" altLang="en-US" dirty="0">
                <a:latin typeface="Times New Roman" pitchFamily="18" charset="0"/>
                <a:cs typeface="Times New Roman" pitchFamily="18" charset="0"/>
              </a:endParaRPr>
            </a:p>
          </p:txBody>
        </p:sp>
        <p:sp>
          <p:nvSpPr>
            <p:cNvPr id="45" name="正方形/長方形 44"/>
            <p:cNvSpPr/>
            <p:nvPr/>
          </p:nvSpPr>
          <p:spPr>
            <a:xfrm>
              <a:off x="2306414" y="2716795"/>
              <a:ext cx="1296144" cy="504056"/>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FEMTO</a:t>
              </a:r>
            </a:p>
            <a:p>
              <a:pPr algn="ctr"/>
              <a:r>
                <a:rPr kumimoji="1" lang="en-US" altLang="ja-JP" dirty="0" smtClean="0">
                  <a:solidFill>
                    <a:srgbClr val="000000"/>
                  </a:solidFill>
                </a:rPr>
                <a:t>1MHz-4MΩ</a:t>
              </a:r>
              <a:endParaRPr kumimoji="1" lang="ja-JP" altLang="en-US" dirty="0">
                <a:solidFill>
                  <a:srgbClr val="000000"/>
                </a:solidFill>
              </a:endParaRPr>
            </a:p>
          </p:txBody>
        </p:sp>
        <p:sp>
          <p:nvSpPr>
            <p:cNvPr id="47" name="正方形/長方形 46"/>
            <p:cNvSpPr/>
            <p:nvPr/>
          </p:nvSpPr>
          <p:spPr>
            <a:xfrm>
              <a:off x="4730999" y="1759412"/>
              <a:ext cx="1597546" cy="36004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NF-1MHz-1MΩ</a:t>
              </a:r>
              <a:endParaRPr kumimoji="1" lang="ja-JP" altLang="en-US" dirty="0">
                <a:solidFill>
                  <a:srgbClr val="000000"/>
                </a:solidFill>
              </a:endParaRPr>
            </a:p>
          </p:txBody>
        </p:sp>
        <p:sp>
          <p:nvSpPr>
            <p:cNvPr id="48" name="テキスト ボックス 47"/>
            <p:cNvSpPr txBox="1"/>
            <p:nvPr/>
          </p:nvSpPr>
          <p:spPr>
            <a:xfrm>
              <a:off x="5141338" y="3403571"/>
              <a:ext cx="926078"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アンプ</a:t>
              </a:r>
              <a:endParaRPr kumimoji="1" lang="en-US" altLang="ja-JP" dirty="0" smtClean="0"/>
            </a:p>
          </p:txBody>
        </p:sp>
        <p:sp>
          <p:nvSpPr>
            <p:cNvPr id="55" name="テキスト ボックス 54"/>
            <p:cNvSpPr txBox="1"/>
            <p:nvPr/>
          </p:nvSpPr>
          <p:spPr>
            <a:xfrm>
              <a:off x="2474507" y="3412863"/>
              <a:ext cx="926078"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アンプ</a:t>
              </a:r>
              <a:endParaRPr kumimoji="1" lang="en-US" altLang="ja-JP" dirty="0" smtClean="0"/>
            </a:p>
          </p:txBody>
        </p:sp>
        <p:cxnSp>
          <p:nvCxnSpPr>
            <p:cNvPr id="56" name="直線コネクタ 55"/>
            <p:cNvCxnSpPr/>
            <p:nvPr/>
          </p:nvCxnSpPr>
          <p:spPr>
            <a:xfrm flipV="1">
              <a:off x="5515979" y="4627693"/>
              <a:ext cx="0" cy="3602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2959027" y="4655402"/>
              <a:ext cx="0" cy="3338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429316" y="3573016"/>
              <a:ext cx="888536" cy="461665"/>
            </a:xfrm>
            <a:prstGeom prst="rect">
              <a:avLst/>
            </a:prstGeom>
            <a:noFill/>
          </p:spPr>
          <p:txBody>
            <a:bodyPr wrap="square" rtlCol="0">
              <a:spAutoFit/>
            </a:bodyPr>
            <a:lstStyle/>
            <a:p>
              <a:pPr algn="ctr"/>
              <a:r>
                <a:rPr kumimoji="1" lang="ja-JP" altLang="en-US" sz="2400" dirty="0" smtClean="0"/>
                <a:t>制御</a:t>
              </a:r>
              <a:endParaRPr kumimoji="1" lang="ja-JP" altLang="en-US" sz="2400" dirty="0"/>
            </a:p>
          </p:txBody>
        </p:sp>
      </p:grpSp>
      <p:sp>
        <p:nvSpPr>
          <p:cNvPr id="58" name="タイトル 1"/>
          <p:cNvSpPr>
            <a:spLocks noGrp="1"/>
          </p:cNvSpPr>
          <p:nvPr>
            <p:ph type="title"/>
          </p:nvPr>
        </p:nvSpPr>
        <p:spPr>
          <a:xfrm>
            <a:off x="543961" y="100476"/>
            <a:ext cx="8229600" cy="1143000"/>
          </a:xfrm>
        </p:spPr>
        <p:txBody>
          <a:bodyPr>
            <a:normAutofit/>
          </a:bodyPr>
          <a:lstStyle/>
          <a:p>
            <a:r>
              <a:rPr kumimoji="1" lang="ja-JP" altLang="en-US" sz="4800" b="1" dirty="0" smtClean="0"/>
              <a:t>実験</a:t>
            </a:r>
            <a:r>
              <a:rPr kumimoji="1" lang="ja-JP" altLang="en-US" sz="4800" b="1" dirty="0" smtClean="0"/>
              <a:t>系</a:t>
            </a:r>
            <a:endParaRPr kumimoji="1" lang="ja-JP" altLang="en-US" sz="4800" b="1" dirty="0"/>
          </a:p>
        </p:txBody>
      </p:sp>
      <mc:AlternateContent xmlns:mc="http://schemas.openxmlformats.org/markup-compatibility/2006">
        <mc:Choice xmlns:a14="http://schemas.microsoft.com/office/drawing/2010/main" Requires="a14">
          <p:sp>
            <p:nvSpPr>
              <p:cNvPr id="59" name="テキスト ボックス 58"/>
              <p:cNvSpPr txBox="1"/>
              <p:nvPr/>
            </p:nvSpPr>
            <p:spPr>
              <a:xfrm>
                <a:off x="7200075" y="1719477"/>
                <a:ext cx="2016225" cy="104317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kumimoji="1" lang="en-US" altLang="ja-JP" sz="2000" b="1" i="1" smtClean="0">
                              <a:latin typeface="Cambria Math"/>
                            </a:rPr>
                          </m:ctrlPr>
                        </m:sSubPr>
                        <m:e>
                          <m:r>
                            <a:rPr kumimoji="1" lang="en-US" altLang="ja-JP" sz="2000" b="1" i="0" smtClean="0">
                              <a:latin typeface="Cambria Math"/>
                            </a:rPr>
                            <m:t>𝐟</m:t>
                          </m:r>
                        </m:e>
                        <m:sub>
                          <m:r>
                            <a:rPr kumimoji="1" lang="en-US" altLang="ja-JP" sz="2000" b="1" i="0" smtClean="0">
                              <a:latin typeface="Cambria Math"/>
                            </a:rPr>
                            <m:t>𝐫𝐞𝐩</m:t>
                          </m:r>
                        </m:sub>
                      </m:sSub>
                      <m:r>
                        <a:rPr kumimoji="1" lang="en-US" altLang="ja-JP" sz="2000" b="1" i="0" smtClean="0">
                          <a:latin typeface="Cambria Math"/>
                          <a:ea typeface="Cambria Math"/>
                        </a:rPr>
                        <m:t>=</m:t>
                      </m:r>
                      <m:r>
                        <a:rPr kumimoji="1" lang="en-US" altLang="ja-JP" sz="2000" b="1" i="0" smtClean="0">
                          <a:latin typeface="Cambria Math"/>
                          <a:ea typeface="Cambria Math"/>
                        </a:rPr>
                        <m:t>𝟏𝟎𝟎</m:t>
                      </m:r>
                      <m:r>
                        <a:rPr kumimoji="1" lang="en-US" altLang="ja-JP" sz="2000" b="1" i="0" smtClean="0">
                          <a:latin typeface="Cambria Math"/>
                          <a:ea typeface="Cambria Math"/>
                        </a:rPr>
                        <m:t> </m:t>
                      </m:r>
                      <m:r>
                        <a:rPr kumimoji="1" lang="en-US" altLang="ja-JP" sz="2000" b="1" i="0" smtClean="0">
                          <a:latin typeface="Cambria Math"/>
                          <a:ea typeface="Cambria Math"/>
                        </a:rPr>
                        <m:t>𝐌𝐇𝐳</m:t>
                      </m:r>
                    </m:oMath>
                  </m:oMathPara>
                </a14:m>
                <a:endParaRPr kumimoji="1" lang="en-US" altLang="ja-JP" sz="2000" b="1" dirty="0" smtClean="0"/>
              </a:p>
              <a:p>
                <a:pPr algn="ctr"/>
                <a14:m>
                  <m:oMathPara xmlns:m="http://schemas.openxmlformats.org/officeDocument/2006/math">
                    <m:oMathParaPr>
                      <m:jc m:val="centerGroup"/>
                    </m:oMathParaPr>
                    <m:oMath xmlns:m="http://schemas.openxmlformats.org/officeDocument/2006/math">
                      <m:r>
                        <a:rPr lang="en-US" altLang="ja-JP" sz="2000" b="1" i="0" dirty="0">
                          <a:latin typeface="Cambria Math"/>
                        </a:rPr>
                        <m:t>𝛌</m:t>
                      </m:r>
                      <m:r>
                        <a:rPr lang="en-US" altLang="ja-JP" sz="2000" b="1" i="0" dirty="0" smtClean="0">
                          <a:latin typeface="Cambria Math"/>
                          <a:ea typeface="Cambria Math"/>
                        </a:rPr>
                        <m:t>=</m:t>
                      </m:r>
                      <m:r>
                        <a:rPr lang="en-US" altLang="ja-JP" sz="2000" b="1" i="0" dirty="0">
                          <a:latin typeface="Cambria Math"/>
                          <a:ea typeface="Cambria Math"/>
                        </a:rPr>
                        <m:t>𝟕</m:t>
                      </m:r>
                      <m:r>
                        <a:rPr lang="en-US" altLang="ja-JP" sz="2000" b="1" i="0" dirty="0" smtClean="0">
                          <a:latin typeface="Cambria Math"/>
                          <a:ea typeface="Cambria Math"/>
                        </a:rPr>
                        <m:t>𝟕</m:t>
                      </m:r>
                      <m:r>
                        <a:rPr lang="en-US" altLang="ja-JP" sz="2000" b="1" i="0" dirty="0">
                          <a:latin typeface="Cambria Math"/>
                          <a:ea typeface="Cambria Math"/>
                        </a:rPr>
                        <m:t>𝟓</m:t>
                      </m:r>
                      <m:r>
                        <a:rPr lang="en-US" altLang="ja-JP" sz="2000" b="1" i="0" dirty="0" smtClean="0">
                          <a:latin typeface="Cambria Math"/>
                          <a:ea typeface="Cambria Math"/>
                        </a:rPr>
                        <m:t> </m:t>
                      </m:r>
                      <m:r>
                        <a:rPr lang="en-US" altLang="ja-JP" sz="2000" b="1" i="0" dirty="0" smtClean="0">
                          <a:latin typeface="Cambria Math"/>
                          <a:ea typeface="Cambria Math"/>
                        </a:rPr>
                        <m:t>𝐧𝐦</m:t>
                      </m:r>
                    </m:oMath>
                  </m:oMathPara>
                </a14:m>
                <a:endParaRPr kumimoji="1" lang="en-US" altLang="ja-JP" sz="2000" b="1" dirty="0" smtClean="0"/>
              </a:p>
              <a:p>
                <a:pPr algn="ctr"/>
                <a14:m>
                  <m:oMathPara xmlns:m="http://schemas.openxmlformats.org/officeDocument/2006/math">
                    <m:oMathParaPr>
                      <m:jc m:val="centerGroup"/>
                    </m:oMathParaPr>
                    <m:oMath xmlns:m="http://schemas.openxmlformats.org/officeDocument/2006/math">
                      <m:r>
                        <a:rPr kumimoji="1" lang="ja-JP" altLang="en-US" sz="2000" b="1" i="0" smtClean="0">
                          <a:latin typeface="Cambria Math"/>
                        </a:rPr>
                        <m:t>∆</m:t>
                      </m:r>
                      <m:r>
                        <a:rPr kumimoji="1" lang="en-US" altLang="ja-JP" sz="2000" b="1" i="0" smtClean="0">
                          <a:latin typeface="Cambria Math"/>
                        </a:rPr>
                        <m:t>𝐭</m:t>
                      </m:r>
                      <m:r>
                        <a:rPr kumimoji="1" lang="en-US" altLang="ja-JP" sz="2000" b="1" i="0" smtClean="0">
                          <a:latin typeface="Cambria Math"/>
                          <a:ea typeface="Cambria Math"/>
                        </a:rPr>
                        <m:t>=</m:t>
                      </m:r>
                      <m:r>
                        <a:rPr kumimoji="1" lang="en-US" altLang="ja-JP" sz="2000" b="1" i="0" smtClean="0">
                          <a:latin typeface="Cambria Math"/>
                          <a:ea typeface="Cambria Math"/>
                        </a:rPr>
                        <m:t>𝟓𝟔</m:t>
                      </m:r>
                      <m:r>
                        <a:rPr kumimoji="1" lang="en-US" altLang="ja-JP" sz="2000" b="1" i="0" smtClean="0">
                          <a:latin typeface="Cambria Math"/>
                          <a:ea typeface="Cambria Math"/>
                        </a:rPr>
                        <m:t> </m:t>
                      </m:r>
                      <m:r>
                        <a:rPr kumimoji="1" lang="en-US" altLang="ja-JP" sz="2000" b="1" i="0" smtClean="0">
                          <a:latin typeface="Cambria Math"/>
                          <a:ea typeface="Cambria Math"/>
                        </a:rPr>
                        <m:t>𝐟𝐬</m:t>
                      </m:r>
                    </m:oMath>
                  </m:oMathPara>
                </a14:m>
                <a:endParaRPr kumimoji="1" lang="en-US" altLang="ja-JP" sz="2000" b="1" dirty="0" smtClean="0">
                  <a:ea typeface="Cambria Math"/>
                </a:endParaRPr>
              </a:p>
            </p:txBody>
          </p:sp>
        </mc:Choice>
        <mc:Fallback>
          <p:sp>
            <p:nvSpPr>
              <p:cNvPr id="59" name="テキスト ボックス 58"/>
              <p:cNvSpPr txBox="1">
                <a:spLocks noRot="1" noChangeAspect="1" noMove="1" noResize="1" noEditPoints="1" noAdjustHandles="1" noChangeArrowheads="1" noChangeShapeType="1" noTextEdit="1"/>
              </p:cNvSpPr>
              <p:nvPr/>
            </p:nvSpPr>
            <p:spPr>
              <a:xfrm>
                <a:off x="7200075" y="1719477"/>
                <a:ext cx="2016225" cy="1043171"/>
              </a:xfrm>
              <a:prstGeom prst="rect">
                <a:avLst/>
              </a:prstGeom>
              <a:blipFill rotWithShape="1">
                <a:blip r:embed="rId2"/>
                <a:stretch>
                  <a:fillRect/>
                </a:stretch>
              </a:blipFill>
            </p:spPr>
            <p:txBody>
              <a:bodyPr/>
              <a:lstStyle/>
              <a:p>
                <a:r>
                  <a:rPr lang="ja-JP" altLang="en-US">
                    <a:noFill/>
                  </a:rPr>
                  <a:t> </a:t>
                </a:r>
              </a:p>
            </p:txBody>
          </p:sp>
        </mc:Fallback>
      </mc:AlternateContent>
      <p:sp>
        <p:nvSpPr>
          <p:cNvPr id="61" name="テキスト ボックス 60"/>
          <p:cNvSpPr txBox="1"/>
          <p:nvPr/>
        </p:nvSpPr>
        <p:spPr>
          <a:xfrm>
            <a:off x="770090" y="683752"/>
            <a:ext cx="1391130" cy="400110"/>
          </a:xfrm>
          <a:prstGeom prst="rect">
            <a:avLst/>
          </a:prstGeom>
          <a:noFill/>
        </p:spPr>
        <p:txBody>
          <a:bodyPr wrap="square" rtlCol="0">
            <a:spAutoFit/>
          </a:bodyPr>
          <a:lstStyle/>
          <a:p>
            <a:pPr algn="ctr"/>
            <a:r>
              <a:rPr kumimoji="1" lang="en-US" altLang="ja-JP" sz="2000" b="1" dirty="0" smtClean="0">
                <a:latin typeface="Cambria Math" pitchFamily="18" charset="0"/>
                <a:ea typeface="Cambria Math" pitchFamily="18" charset="0"/>
              </a:rPr>
              <a:t>104.2GH</a:t>
            </a:r>
            <a:r>
              <a:rPr kumimoji="1" lang="ja-JP" altLang="en-US" sz="2000" b="1" dirty="0" smtClean="0">
                <a:latin typeface="Cambria Math" pitchFamily="18" charset="0"/>
              </a:rPr>
              <a:t>ｚ</a:t>
            </a:r>
            <a:endParaRPr kumimoji="1" lang="ja-JP" altLang="en-US" sz="2000" b="1" dirty="0">
              <a:latin typeface="Cambria Math" pitchFamily="18" charset="0"/>
            </a:endParaRPr>
          </a:p>
        </p:txBody>
      </p:sp>
    </p:spTree>
    <p:extLst>
      <p:ext uri="{BB962C8B-B14F-4D97-AF65-F5344CB8AC3E}">
        <p14:creationId xmlns:p14="http://schemas.microsoft.com/office/powerpoint/2010/main" val="373427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half" idx="2"/>
          </p:nvPr>
        </p:nvSpPr>
        <p:spPr>
          <a:xfrm>
            <a:off x="179512" y="1268760"/>
            <a:ext cx="8784976" cy="2016224"/>
          </a:xfrm>
        </p:spPr>
        <p:txBody>
          <a:bodyPr/>
          <a:lstStyle/>
          <a:p>
            <a:r>
              <a:rPr lang="ja-JP" altLang="ja-JP" dirty="0"/>
              <a:t>微弱入力信号 </a:t>
            </a:r>
            <a:r>
              <a:rPr lang="en-US" altLang="ja-JP" dirty="0"/>
              <a:t>(</a:t>
            </a:r>
            <a:r>
              <a:rPr lang="ja-JP" altLang="ja-JP" dirty="0"/>
              <a:t>ビート信号</a:t>
            </a:r>
            <a:r>
              <a:rPr lang="en-US" altLang="ja-JP" dirty="0"/>
              <a:t>) </a:t>
            </a:r>
            <a:r>
              <a:rPr lang="ja-JP" altLang="ja-JP" dirty="0"/>
              <a:t>の周波数と電圧制御発振器</a:t>
            </a:r>
            <a:r>
              <a:rPr lang="en-US" altLang="ja-JP" dirty="0"/>
              <a:t> (VCO) </a:t>
            </a:r>
            <a:r>
              <a:rPr lang="ja-JP" altLang="ja-JP" dirty="0"/>
              <a:t>の周波数を比較し</a:t>
            </a:r>
            <a:r>
              <a:rPr lang="en-US" altLang="ja-JP" dirty="0"/>
              <a:t>, </a:t>
            </a:r>
            <a:r>
              <a:rPr lang="ja-JP" altLang="ja-JP" dirty="0"/>
              <a:t>位相同期を</a:t>
            </a:r>
            <a:r>
              <a:rPr lang="ja-JP" altLang="ja-JP" dirty="0" smtClean="0"/>
              <a:t>行う</a:t>
            </a:r>
            <a:endParaRPr lang="en-US" altLang="ja-JP" dirty="0" smtClean="0"/>
          </a:p>
          <a:p>
            <a:r>
              <a:rPr lang="ja-JP" altLang="ja-JP" dirty="0"/>
              <a:t>入力周波数が</a:t>
            </a:r>
            <a:r>
              <a:rPr lang="ja-JP" altLang="ja-JP" dirty="0" smtClean="0"/>
              <a:t>変</a:t>
            </a:r>
            <a:r>
              <a:rPr lang="ja-JP" altLang="en-US" dirty="0" smtClean="0"/>
              <a:t>化</a:t>
            </a:r>
            <a:r>
              <a:rPr lang="ja-JP" altLang="ja-JP" dirty="0" smtClean="0"/>
              <a:t>して</a:t>
            </a:r>
            <a:r>
              <a:rPr lang="ja-JP" altLang="ja-JP" dirty="0"/>
              <a:t>も</a:t>
            </a:r>
            <a:r>
              <a:rPr lang="en-US" altLang="ja-JP" dirty="0"/>
              <a:t>, VCO</a:t>
            </a:r>
            <a:r>
              <a:rPr lang="ja-JP" altLang="ja-JP" dirty="0"/>
              <a:t>が追跡</a:t>
            </a:r>
            <a:r>
              <a:rPr lang="en-US" altLang="ja-JP" dirty="0"/>
              <a:t> (</a:t>
            </a:r>
            <a:r>
              <a:rPr lang="ja-JP" altLang="ja-JP" dirty="0"/>
              <a:t>トラッキング</a:t>
            </a:r>
            <a:r>
              <a:rPr lang="en-US" altLang="ja-JP" dirty="0"/>
              <a:t>) </a:t>
            </a:r>
            <a:r>
              <a:rPr lang="ja-JP" altLang="ja-JP" dirty="0"/>
              <a:t>し</a:t>
            </a:r>
            <a:r>
              <a:rPr lang="en-US" altLang="ja-JP" dirty="0"/>
              <a:t>, </a:t>
            </a:r>
            <a:r>
              <a:rPr lang="ja-JP" altLang="ja-JP" dirty="0"/>
              <a:t>常に位相同期を維持する</a:t>
            </a:r>
            <a:endParaRPr kumimoji="1" lang="ja-JP" altLang="en-US" dirty="0"/>
          </a:p>
        </p:txBody>
      </p:sp>
      <p:sp>
        <p:nvSpPr>
          <p:cNvPr id="7" name="タイトル 6"/>
          <p:cNvSpPr>
            <a:spLocks noGrp="1"/>
          </p:cNvSpPr>
          <p:nvPr>
            <p:ph type="title"/>
          </p:nvPr>
        </p:nvSpPr>
        <p:spPr>
          <a:xfrm>
            <a:off x="539552" y="260648"/>
            <a:ext cx="8064896" cy="803176"/>
          </a:xfrm>
        </p:spPr>
        <p:txBody>
          <a:bodyPr/>
          <a:lstStyle/>
          <a:p>
            <a:r>
              <a:rPr kumimoji="1" lang="ja-JP" altLang="en-US" sz="3600" dirty="0" smtClean="0"/>
              <a:t>トラッキングオシレーターの原理</a:t>
            </a:r>
            <a:endParaRPr kumimoji="1" lang="ja-JP" altLang="en-US" sz="3600" dirty="0"/>
          </a:p>
        </p:txBody>
      </p:sp>
      <p:pic>
        <p:nvPicPr>
          <p:cNvPr id="3074"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1087" y="3476279"/>
            <a:ext cx="4769339" cy="2846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7066" y="3253505"/>
            <a:ext cx="4112244" cy="3199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8361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7200" y="88166"/>
            <a:ext cx="8229600" cy="864096"/>
          </a:xfrm>
        </p:spPr>
        <p:txBody>
          <a:bodyPr/>
          <a:lstStyle/>
          <a:p>
            <a:r>
              <a:rPr kumimoji="1" lang="ja-JP" altLang="en-US" dirty="0" smtClean="0"/>
              <a:t>実験結果①</a:t>
            </a:r>
            <a:endParaRPr kumimoji="1" lang="ja-JP" altLang="en-US" dirty="0"/>
          </a:p>
        </p:txBody>
      </p:sp>
      <p:grpSp>
        <p:nvGrpSpPr>
          <p:cNvPr id="78" name="グループ化 77"/>
          <p:cNvGrpSpPr/>
          <p:nvPr/>
        </p:nvGrpSpPr>
        <p:grpSpPr>
          <a:xfrm>
            <a:off x="-100756" y="1257866"/>
            <a:ext cx="6328940" cy="5349173"/>
            <a:chOff x="13804" y="1309154"/>
            <a:chExt cx="6328940" cy="5349173"/>
          </a:xfrm>
        </p:grpSpPr>
        <p:grpSp>
          <p:nvGrpSpPr>
            <p:cNvPr id="72" name="グループ化 71"/>
            <p:cNvGrpSpPr/>
            <p:nvPr/>
          </p:nvGrpSpPr>
          <p:grpSpPr>
            <a:xfrm>
              <a:off x="13804" y="1340768"/>
              <a:ext cx="3492393" cy="5317559"/>
              <a:chOff x="1543" y="452680"/>
              <a:chExt cx="3492393" cy="5317559"/>
            </a:xfrm>
          </p:grpSpPr>
          <p:pic>
            <p:nvPicPr>
              <p:cNvPr id="1027" name="Picture 3" descr="C:\Users\ichikawa\Desktop\0619　図\20130619_233609.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635" t="4040" r="22577" b="9293"/>
              <a:stretch/>
            </p:blipFill>
            <p:spPr bwMode="auto">
              <a:xfrm>
                <a:off x="170362" y="452680"/>
                <a:ext cx="2166220" cy="163790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543" y="4846909"/>
                <a:ext cx="2527712" cy="923330"/>
              </a:xfrm>
              <a:prstGeom prst="rect">
                <a:avLst/>
              </a:prstGeom>
              <a:noFill/>
            </p:spPr>
            <p:txBody>
              <a:bodyPr wrap="square" rtlCol="0">
                <a:spAutoFit/>
              </a:bodyPr>
              <a:lstStyle/>
              <a:p>
                <a:pPr algn="ctr"/>
                <a:r>
                  <a:rPr lang="en-US" altLang="ja-JP" dirty="0"/>
                  <a:t>Laser A and </a:t>
                </a:r>
                <a:r>
                  <a:rPr lang="en-US" altLang="ja-JP" dirty="0" smtClean="0"/>
                  <a:t>B</a:t>
                </a:r>
              </a:p>
              <a:p>
                <a:pPr algn="ctr"/>
                <a:r>
                  <a:rPr lang="en-US" altLang="ja-JP" dirty="0" smtClean="0"/>
                  <a:t>CW</a:t>
                </a:r>
                <a:r>
                  <a:rPr kumimoji="1" lang="en-US" altLang="ja-JP" dirty="0" smtClean="0"/>
                  <a:t>-TH</a:t>
                </a:r>
                <a:r>
                  <a:rPr lang="en-US" altLang="ja-JP" dirty="0" smtClean="0"/>
                  <a:t>z</a:t>
                </a:r>
                <a:r>
                  <a:rPr kumimoji="1" lang="ja-JP" altLang="en-US" dirty="0" smtClean="0"/>
                  <a:t>波と</a:t>
                </a:r>
                <a:r>
                  <a:rPr kumimoji="1" lang="en-US" altLang="ja-JP" dirty="0" smtClean="0"/>
                  <a:t>1042</a:t>
                </a:r>
                <a:r>
                  <a:rPr kumimoji="1" lang="ja-JP" altLang="en-US" dirty="0" smtClean="0"/>
                  <a:t>次</a:t>
                </a:r>
                <a:r>
                  <a:rPr lang="ja-JP" altLang="en-US" dirty="0" smtClean="0"/>
                  <a:t>の</a:t>
                </a:r>
                <a:endParaRPr lang="en-US" altLang="ja-JP" dirty="0" smtClean="0"/>
              </a:p>
              <a:p>
                <a:pPr algn="ctr"/>
                <a:r>
                  <a:rPr lang="ja-JP" altLang="en-US" dirty="0" smtClean="0"/>
                  <a:t>高調波のビート</a:t>
                </a:r>
                <a:endParaRPr kumimoji="1" lang="ja-JP" altLang="en-US" dirty="0"/>
              </a:p>
            </p:txBody>
          </p:sp>
          <p:pic>
            <p:nvPicPr>
              <p:cNvPr id="1029" name="Picture 5" descr="C:\Users\ichikawa\Desktop\0619　図\20130619_233646.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16" r="19206" b="9510"/>
              <a:stretch/>
            </p:blipFill>
            <p:spPr bwMode="auto">
              <a:xfrm>
                <a:off x="179512" y="2878113"/>
                <a:ext cx="2171774" cy="1895047"/>
              </a:xfrm>
              <a:prstGeom prst="rect">
                <a:avLst/>
              </a:prstGeom>
              <a:noFill/>
              <a:extLst>
                <a:ext uri="{909E8E84-426E-40DD-AFC4-6F175D3DCCD1}">
                  <a14:hiddenFill xmlns:a14="http://schemas.microsoft.com/office/drawing/2010/main">
                    <a:solidFill>
                      <a:srgbClr val="FFFFFF"/>
                    </a:solidFill>
                  </a14:hiddenFill>
                </a:ext>
              </a:extLst>
            </p:spPr>
          </p:pic>
          <p:cxnSp>
            <p:nvCxnSpPr>
              <p:cNvPr id="55" name="直線コネクタ 54"/>
              <p:cNvCxnSpPr/>
              <p:nvPr/>
            </p:nvCxnSpPr>
            <p:spPr>
              <a:xfrm>
                <a:off x="2336582" y="1302262"/>
                <a:ext cx="4600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2351286" y="3837056"/>
                <a:ext cx="44530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フローチャート : 和接合 62"/>
              <p:cNvSpPr/>
              <p:nvPr/>
            </p:nvSpPr>
            <p:spPr>
              <a:xfrm rot="16200000">
                <a:off x="2611457" y="2396541"/>
                <a:ext cx="374004" cy="374004"/>
              </a:xfrm>
              <a:prstGeom prst="flowChartSummingJunct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矢印コネクタ 63"/>
              <p:cNvCxnSpPr/>
              <p:nvPr/>
            </p:nvCxnSpPr>
            <p:spPr>
              <a:xfrm flipV="1">
                <a:off x="2796594" y="2770546"/>
                <a:ext cx="0" cy="105850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2796595" y="1289055"/>
                <a:ext cx="0" cy="11203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2987824" y="2598057"/>
                <a:ext cx="50611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1032" name="Picture 8" descr="C:\Users\ichikawa\Desktop\0708　図\コム間ビート(20倍).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97" r="18874" b="6951"/>
            <a:stretch/>
          </p:blipFill>
          <p:spPr bwMode="auto">
            <a:xfrm>
              <a:off x="3477187" y="2222094"/>
              <a:ext cx="2865556" cy="2527221"/>
            </a:xfrm>
            <a:prstGeom prst="rect">
              <a:avLst/>
            </a:prstGeom>
            <a:noFill/>
            <a:extLst>
              <a:ext uri="{909E8E84-426E-40DD-AFC4-6F175D3DCCD1}">
                <a14:hiddenFill xmlns:a14="http://schemas.microsoft.com/office/drawing/2010/main">
                  <a:solidFill>
                    <a:srgbClr val="FFFFFF"/>
                  </a:solidFill>
                </a14:hiddenFill>
              </a:ext>
            </a:extLst>
          </p:spPr>
        </p:pic>
        <p:sp>
          <p:nvSpPr>
            <p:cNvPr id="75" name="テキスト ボックス 74"/>
            <p:cNvSpPr txBox="1"/>
            <p:nvPr/>
          </p:nvSpPr>
          <p:spPr>
            <a:xfrm>
              <a:off x="359583" y="3054955"/>
              <a:ext cx="1836154" cy="707886"/>
            </a:xfrm>
            <a:prstGeom prst="rect">
              <a:avLst/>
            </a:prstGeom>
            <a:noFill/>
          </p:spPr>
          <p:txBody>
            <a:bodyPr wrap="square" rtlCol="0">
              <a:spAutoFit/>
            </a:bodyPr>
            <a:lstStyle/>
            <a:p>
              <a:pPr algn="ctr"/>
              <a:r>
                <a:rPr kumimoji="1" lang="ja-JP" altLang="en-US" sz="2000" dirty="0" smtClean="0"/>
                <a:t>ビート周波数：</a:t>
              </a:r>
              <a:r>
                <a:rPr kumimoji="1" lang="en-US" altLang="ja-JP" sz="2000" dirty="0" smtClean="0"/>
                <a:t>1MH</a:t>
              </a:r>
              <a:r>
                <a:rPr kumimoji="1" lang="ja-JP" altLang="en-US" sz="2000" dirty="0" smtClean="0"/>
                <a:t>ｚ</a:t>
              </a:r>
              <a:endParaRPr kumimoji="1" lang="ja-JP" altLang="en-US" sz="2000" dirty="0"/>
            </a:p>
          </p:txBody>
        </p:sp>
        <p:sp>
          <p:nvSpPr>
            <p:cNvPr id="76" name="テキスト ボックス 75"/>
            <p:cNvSpPr txBox="1"/>
            <p:nvPr/>
          </p:nvSpPr>
          <p:spPr>
            <a:xfrm>
              <a:off x="3432134" y="1309154"/>
              <a:ext cx="2910610" cy="923330"/>
            </a:xfrm>
            <a:prstGeom prst="rect">
              <a:avLst/>
            </a:prstGeom>
            <a:noFill/>
          </p:spPr>
          <p:txBody>
            <a:bodyPr wrap="square" rtlCol="0">
              <a:spAutoFit/>
            </a:bodyPr>
            <a:lstStyle/>
            <a:p>
              <a:pPr algn="ctr"/>
              <a:r>
                <a:rPr kumimoji="1" lang="ja-JP" altLang="en-US" dirty="0" smtClean="0"/>
                <a:t>分周比 </a:t>
              </a:r>
              <a:r>
                <a:rPr kumimoji="1" lang="en-US" altLang="ja-JP" dirty="0" smtClean="0"/>
                <a:t>N : 40</a:t>
              </a:r>
            </a:p>
            <a:p>
              <a:pPr algn="ctr"/>
              <a:r>
                <a:rPr kumimoji="1" lang="en-US" altLang="ja-JP" dirty="0" smtClean="0"/>
                <a:t>1042</a:t>
              </a:r>
              <a:r>
                <a:rPr kumimoji="1" lang="ja-JP" altLang="en-US" dirty="0" smtClean="0"/>
                <a:t>次</a:t>
              </a:r>
              <a:r>
                <a:rPr kumimoji="1" lang="en-US" altLang="ja-JP" dirty="0" smtClean="0"/>
                <a:t>×</a:t>
              </a:r>
              <a:r>
                <a:rPr lang="en-US" altLang="ja-JP" dirty="0" smtClean="0"/>
                <a:t>5</a:t>
              </a:r>
              <a:r>
                <a:rPr kumimoji="1" lang="en-US" altLang="ja-JP" dirty="0" smtClean="0"/>
                <a:t>Hz×</a:t>
              </a:r>
              <a:r>
                <a:rPr kumimoji="1" lang="ja-JP" altLang="en-US" dirty="0" smtClean="0"/>
                <a:t>分周比</a:t>
              </a:r>
              <a:r>
                <a:rPr kumimoji="1" lang="en-US" altLang="ja-JP" dirty="0" smtClean="0"/>
                <a:t>40</a:t>
              </a:r>
            </a:p>
            <a:p>
              <a:pPr algn="ctr"/>
              <a:r>
                <a:rPr kumimoji="1" lang="ja-JP" altLang="en-US" dirty="0" smtClean="0"/>
                <a:t>＝</a:t>
              </a:r>
              <a:r>
                <a:rPr kumimoji="1" lang="en-US" altLang="ja-JP" dirty="0" smtClean="0"/>
                <a:t>208.4KH</a:t>
              </a:r>
              <a:r>
                <a:rPr kumimoji="1" lang="ja-JP" altLang="en-US" dirty="0" smtClean="0"/>
                <a:t>ｚ</a:t>
              </a:r>
              <a:endParaRPr kumimoji="1" lang="ja-JP" altLang="en-US" dirty="0"/>
            </a:p>
          </p:txBody>
        </p:sp>
        <p:sp>
          <p:nvSpPr>
            <p:cNvPr id="77" name="テキスト ボックス 76"/>
            <p:cNvSpPr txBox="1"/>
            <p:nvPr/>
          </p:nvSpPr>
          <p:spPr>
            <a:xfrm>
              <a:off x="3432134" y="4848440"/>
              <a:ext cx="2910610" cy="400110"/>
            </a:xfrm>
            <a:prstGeom prst="rect">
              <a:avLst/>
            </a:prstGeom>
            <a:noFill/>
          </p:spPr>
          <p:txBody>
            <a:bodyPr wrap="square" rtlCol="0">
              <a:spAutoFit/>
            </a:bodyPr>
            <a:lstStyle/>
            <a:p>
              <a:pPr algn="ctr"/>
              <a:r>
                <a:rPr kumimoji="1" lang="ja-JP" altLang="en-US" sz="2000" dirty="0" smtClean="0"/>
                <a:t>コム間ビート</a:t>
              </a:r>
              <a:endParaRPr kumimoji="1" lang="ja-JP" altLang="en-US" sz="2000" dirty="0"/>
            </a:p>
          </p:txBody>
        </p:sp>
      </p:grpSp>
      <p:cxnSp>
        <p:nvCxnSpPr>
          <p:cNvPr id="87" name="直線矢印コネクタ 86"/>
          <p:cNvCxnSpPr/>
          <p:nvPr/>
        </p:nvCxnSpPr>
        <p:spPr>
          <a:xfrm>
            <a:off x="7750629" y="4019138"/>
            <a:ext cx="0" cy="1147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6648633" y="5214686"/>
            <a:ext cx="2208156" cy="646331"/>
          </a:xfrm>
          <a:prstGeom prst="rect">
            <a:avLst/>
          </a:prstGeom>
          <a:noFill/>
          <a:ln>
            <a:solidFill>
              <a:schemeClr val="tx1"/>
            </a:solidFill>
          </a:ln>
        </p:spPr>
        <p:txBody>
          <a:bodyPr wrap="square" rtlCol="0">
            <a:spAutoFit/>
          </a:bodyPr>
          <a:lstStyle/>
          <a:p>
            <a:pPr algn="ctr"/>
            <a:r>
              <a:rPr kumimoji="1" lang="ja-JP" altLang="en-US" dirty="0" smtClean="0"/>
              <a:t>周波数カウンタ</a:t>
            </a:r>
            <a:endParaRPr kumimoji="1" lang="en-US" altLang="ja-JP" dirty="0" smtClean="0"/>
          </a:p>
          <a:p>
            <a:pPr algn="ctr"/>
            <a:r>
              <a:rPr lang="ja-JP" altLang="en-US" dirty="0" smtClean="0"/>
              <a:t>（</a:t>
            </a:r>
            <a:r>
              <a:rPr lang="en-US" altLang="ja-JP" dirty="0" smtClean="0"/>
              <a:t>Agilent</a:t>
            </a:r>
            <a:r>
              <a:rPr lang="ja-JP" altLang="en-US" dirty="0" smtClean="0"/>
              <a:t>社　</a:t>
            </a:r>
            <a:r>
              <a:rPr lang="en-US" altLang="ja-JP" dirty="0" smtClean="0"/>
              <a:t>53132A)</a:t>
            </a:r>
            <a:endParaRPr kumimoji="1" lang="ja-JP" altLang="en-US" dirty="0"/>
          </a:p>
        </p:txBody>
      </p:sp>
      <p:sp>
        <p:nvSpPr>
          <p:cNvPr id="81" name="テキスト ボックス 80"/>
          <p:cNvSpPr txBox="1"/>
          <p:nvPr/>
        </p:nvSpPr>
        <p:spPr>
          <a:xfrm>
            <a:off x="6852611" y="6054929"/>
            <a:ext cx="1800200" cy="369332"/>
          </a:xfrm>
          <a:prstGeom prst="rect">
            <a:avLst/>
          </a:prstGeom>
          <a:noFill/>
        </p:spPr>
        <p:txBody>
          <a:bodyPr wrap="square" rtlCol="0">
            <a:spAutoFit/>
          </a:bodyPr>
          <a:lstStyle/>
          <a:p>
            <a:r>
              <a:rPr kumimoji="1" lang="ja-JP" altLang="en-US" dirty="0" smtClean="0"/>
              <a:t>標準偏差を計測</a:t>
            </a:r>
            <a:endParaRPr kumimoji="1" lang="ja-JP" altLang="en-US" dirty="0"/>
          </a:p>
        </p:txBody>
      </p:sp>
      <p:cxnSp>
        <p:nvCxnSpPr>
          <p:cNvPr id="92" name="直線コネクタ 91"/>
          <p:cNvCxnSpPr/>
          <p:nvPr/>
        </p:nvCxnSpPr>
        <p:spPr>
          <a:xfrm>
            <a:off x="6228184" y="4005064"/>
            <a:ext cx="152244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6230266" y="3019533"/>
            <a:ext cx="152244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V="1">
            <a:off x="7750629" y="1871585"/>
            <a:ext cx="0" cy="1147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850529" y="1502253"/>
            <a:ext cx="1800200" cy="369332"/>
          </a:xfrm>
          <a:prstGeom prst="rect">
            <a:avLst/>
          </a:prstGeom>
          <a:noFill/>
        </p:spPr>
        <p:txBody>
          <a:bodyPr wrap="square" rtlCol="0">
            <a:spAutoFit/>
          </a:bodyPr>
          <a:lstStyle/>
          <a:p>
            <a:pPr algn="ctr"/>
            <a:r>
              <a:rPr kumimoji="1" lang="ja-JP" altLang="en-US" dirty="0" smtClean="0"/>
              <a:t>制御信号</a:t>
            </a:r>
            <a:endParaRPr kumimoji="1" lang="ja-JP" altLang="en-US" dirty="0"/>
          </a:p>
        </p:txBody>
      </p:sp>
    </p:spTree>
    <p:extLst>
      <p:ext uri="{BB962C8B-B14F-4D97-AF65-F5344CB8AC3E}">
        <p14:creationId xmlns:p14="http://schemas.microsoft.com/office/powerpoint/2010/main" val="3943569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2992</TotalTime>
  <Words>777</Words>
  <Application>Microsoft Office PowerPoint</Application>
  <PresentationFormat>画面に合わせる (4:3)</PresentationFormat>
  <Paragraphs>147</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中間報告 「差周波制御におけるジッターの評価」</vt:lpstr>
      <vt:lpstr>研究背景</vt:lpstr>
      <vt:lpstr>非同期光サンプリング式テラヘルツ計測法</vt:lpstr>
      <vt:lpstr>非同期光サンプリングの問題点</vt:lpstr>
      <vt:lpstr>光コムとテラヘルツコム</vt:lpstr>
      <vt:lpstr>差周波制御</vt:lpstr>
      <vt:lpstr>実験系</vt:lpstr>
      <vt:lpstr>トラッキングオシレーターの原理</vt:lpstr>
      <vt:lpstr>実験結果①</vt:lpstr>
      <vt:lpstr>実験結果①</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デュアルTHzコムにおけるコム間ビートの抽出</dc:title>
  <dc:creator>ichikawa</dc:creator>
  <cp:lastModifiedBy>ichikawa</cp:lastModifiedBy>
  <cp:revision>68</cp:revision>
  <cp:lastPrinted>2013-08-07T23:29:08Z</cp:lastPrinted>
  <dcterms:created xsi:type="dcterms:W3CDTF">2013-07-11T04:23:21Z</dcterms:created>
  <dcterms:modified xsi:type="dcterms:W3CDTF">2013-09-07T06:02:20Z</dcterms:modified>
</cp:coreProperties>
</file>