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4" r:id="rId3"/>
    <p:sldId id="285" r:id="rId4"/>
    <p:sldId id="286" r:id="rId5"/>
    <p:sldId id="287" r:id="rId6"/>
    <p:sldId id="271" r:id="rId7"/>
    <p:sldId id="290" r:id="rId8"/>
    <p:sldId id="272" r:id="rId9"/>
    <p:sldId id="273" r:id="rId10"/>
    <p:sldId id="291" r:id="rId11"/>
    <p:sldId id="292" r:id="rId12"/>
    <p:sldId id="278" r:id="rId13"/>
    <p:sldId id="274" r:id="rId14"/>
    <p:sldId id="275" r:id="rId15"/>
    <p:sldId id="276" r:id="rId16"/>
    <p:sldId id="289" r:id="rId17"/>
    <p:sldId id="280" r:id="rId18"/>
    <p:sldId id="281" r:id="rId19"/>
    <p:sldId id="282" r:id="rId20"/>
    <p:sldId id="283" r:id="rId21"/>
    <p:sldId id="265" r:id="rId22"/>
  </p:sldIdLst>
  <p:sldSz cx="9144000" cy="6858000" type="screen4x3"/>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99" autoAdjust="0"/>
  </p:normalViewPr>
  <p:slideViewPr>
    <p:cSldViewPr>
      <p:cViewPr varScale="1">
        <p:scale>
          <a:sx n="66" d="100"/>
          <a:sy n="66"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4A523078-862F-45C8-8E55-57BE16C20822}" type="datetimeFigureOut">
              <a:rPr kumimoji="1" lang="ja-JP" altLang="en-US" smtClean="0"/>
              <a:t>2014/7/6</a:t>
            </a:fld>
            <a:endParaRPr kumimoji="1" lang="ja-JP" altLang="en-US"/>
          </a:p>
        </p:txBody>
      </p:sp>
      <p:sp>
        <p:nvSpPr>
          <p:cNvPr id="4" name="スライド イメージ プレースホルダー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B5EE5129-A25D-4AC8-9891-6A773E37F3F7}" type="slidenum">
              <a:rPr kumimoji="1" lang="ja-JP" altLang="en-US" smtClean="0"/>
              <a:t>‹#›</a:t>
            </a:fld>
            <a:endParaRPr kumimoji="1" lang="ja-JP" altLang="en-US"/>
          </a:p>
        </p:txBody>
      </p:sp>
    </p:spTree>
    <p:extLst>
      <p:ext uri="{BB962C8B-B14F-4D97-AF65-F5344CB8AC3E}">
        <p14:creationId xmlns:p14="http://schemas.microsoft.com/office/powerpoint/2010/main" val="40925346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7085">
              <a:defRPr/>
            </a:pPr>
            <a:r>
              <a:rPr kumimoji="1" lang="ja-JP" altLang="en-US" dirty="0" smtClean="0"/>
              <a:t>近年，自動車や工場の排気ガスを始めとした大気汚染が深刻化しています．大気汚染物質として，浮遊粒子状物質や光化学オキシダントと呼ばれるもので、肺や呼吸器等、人体へ悪影響を及ぼします。この</a:t>
            </a:r>
            <a:r>
              <a:rPr kumimoji="1" lang="en-US" altLang="ja-JP" dirty="0" smtClean="0"/>
              <a:t>SPM</a:t>
            </a:r>
            <a:r>
              <a:rPr kumimoji="1" lang="ja-JP" altLang="en-US" dirty="0" smtClean="0"/>
              <a:t>や光化学オキシダントの発生原因は、揮発性有機化合物（</a:t>
            </a:r>
            <a:r>
              <a:rPr kumimoji="1" lang="en-US" altLang="ja-JP" dirty="0" smtClean="0"/>
              <a:t>VOC</a:t>
            </a:r>
            <a:r>
              <a:rPr kumimoji="1" lang="ja-JP" altLang="en-US" dirty="0" smtClean="0"/>
              <a:t>）であり、大気中の</a:t>
            </a:r>
            <a:r>
              <a:rPr kumimoji="1" lang="en-US" altLang="ja-JP" dirty="0" smtClean="0"/>
              <a:t>VOC</a:t>
            </a:r>
            <a:r>
              <a:rPr kumimoji="1" lang="ja-JP" altLang="en-US" dirty="0" smtClean="0"/>
              <a:t>ガス濃度を測定することで、こういった大気汚染問題を解明するための重要な手がかりになると考えられています。こういった背景から現在、大気ガスを分析する手法が求められています。</a:t>
            </a:r>
            <a:endParaRPr kumimoji="1" lang="en-US" altLang="ja-JP" dirty="0" smtClean="0"/>
          </a:p>
          <a:p>
            <a:pPr defTabSz="907085">
              <a:defRPr/>
            </a:pPr>
            <a:endParaRPr kumimoji="1" lang="en-US" altLang="ja-JP" dirty="0" smtClean="0"/>
          </a:p>
          <a:p>
            <a:pPr defTabSz="907085">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2</a:t>
            </a:fld>
            <a:endParaRPr kumimoji="1" lang="ja-JP" altLang="en-US"/>
          </a:p>
        </p:txBody>
      </p:sp>
    </p:spTree>
    <p:extLst>
      <p:ext uri="{BB962C8B-B14F-4D97-AF65-F5344CB8AC3E}">
        <p14:creationId xmlns:p14="http://schemas.microsoft.com/office/powerpoint/2010/main" val="1658366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16</a:t>
            </a:fld>
            <a:endParaRPr kumimoji="1" lang="ja-JP" altLang="en-US"/>
          </a:p>
        </p:txBody>
      </p:sp>
    </p:spTree>
    <p:extLst>
      <p:ext uri="{BB962C8B-B14F-4D97-AF65-F5344CB8AC3E}">
        <p14:creationId xmlns:p14="http://schemas.microsoft.com/office/powerpoint/2010/main" val="633248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AEF94D-D5A1-4E31-A37D-99B968F62685}" type="slidenum">
              <a:rPr kumimoji="1" lang="ja-JP" altLang="en-US" smtClean="0"/>
              <a:t>17</a:t>
            </a:fld>
            <a:endParaRPr kumimoji="1" lang="ja-JP" altLang="en-US"/>
          </a:p>
        </p:txBody>
      </p:sp>
    </p:spTree>
    <p:extLst>
      <p:ext uri="{BB962C8B-B14F-4D97-AF65-F5344CB8AC3E}">
        <p14:creationId xmlns:p14="http://schemas.microsoft.com/office/powerpoint/2010/main" val="65876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フリーランでコンスタントクロックで行うと、タイミングジッターの影響で積算してもダイナミックレンジがあがらないことが確認できます。</a:t>
            </a:r>
            <a:endParaRPr kumimoji="1" lang="en-US" altLang="ja-JP" dirty="0" smtClean="0"/>
          </a:p>
          <a:p>
            <a:r>
              <a:rPr kumimoji="1" lang="ja-JP" altLang="en-US" dirty="0" smtClean="0"/>
              <a:t>しかし、アダプティブサンプリングだと積算によりダイナミックレンジが増大している。</a:t>
            </a:r>
            <a:endParaRPr kumimoji="1" lang="en-US" altLang="ja-JP" dirty="0" smtClean="0"/>
          </a:p>
          <a:p>
            <a:r>
              <a:rPr kumimoji="1" lang="ja-JP" altLang="en-US" dirty="0" smtClean="0"/>
              <a:t>そして従来の制御で、コンスタントクロックの場合と比べても、ダイナミックレンジが高いことが分かります。これは、従来の制御手法でもタイミングジッターの影響が残っていることを表しており、それをアダプティブサンプリングで補正することが可能で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18</a:t>
            </a:fld>
            <a:endParaRPr kumimoji="1" lang="ja-JP" altLang="en-US"/>
          </a:p>
        </p:txBody>
      </p:sp>
    </p:spTree>
    <p:extLst>
      <p:ext uri="{BB962C8B-B14F-4D97-AF65-F5344CB8AC3E}">
        <p14:creationId xmlns:p14="http://schemas.microsoft.com/office/powerpoint/2010/main" val="3050510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5EE5129-A25D-4AC8-9891-6A773E37F3F7}" type="slidenum">
              <a:rPr kumimoji="1" lang="ja-JP" altLang="en-US" smtClean="0"/>
              <a:t>19</a:t>
            </a:fld>
            <a:endParaRPr kumimoji="1" lang="ja-JP" altLang="en-US"/>
          </a:p>
        </p:txBody>
      </p:sp>
    </p:spTree>
    <p:extLst>
      <p:ext uri="{BB962C8B-B14F-4D97-AF65-F5344CB8AC3E}">
        <p14:creationId xmlns:p14="http://schemas.microsoft.com/office/powerpoint/2010/main" val="115022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20</a:t>
            </a:fld>
            <a:endParaRPr kumimoji="1" lang="ja-JP" altLang="en-US"/>
          </a:p>
        </p:txBody>
      </p:sp>
    </p:spTree>
    <p:extLst>
      <p:ext uri="{BB962C8B-B14F-4D97-AF65-F5344CB8AC3E}">
        <p14:creationId xmlns:p14="http://schemas.microsoft.com/office/powerpoint/2010/main" val="130099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5</a:t>
            </a:fld>
            <a:endParaRPr kumimoji="1" lang="ja-JP" altLang="en-US"/>
          </a:p>
        </p:txBody>
      </p:sp>
    </p:spTree>
    <p:extLst>
      <p:ext uri="{BB962C8B-B14F-4D97-AF65-F5344CB8AC3E}">
        <p14:creationId xmlns:p14="http://schemas.microsoft.com/office/powerpoint/2010/main" val="357466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fld id="{DAA07370-C82E-4A40-8A9E-49F22F621C21}" type="slidenum">
              <a:rPr lang="en-US" altLang="ja-JP" sz="1200"/>
              <a:pPr/>
              <a:t>6</a:t>
            </a:fld>
            <a:endParaRPr lang="en-US" altLang="ja-JP" sz="1200"/>
          </a:p>
        </p:txBody>
      </p:sp>
      <p:sp>
        <p:nvSpPr>
          <p:cNvPr id="24579" name="Rectangle 2"/>
          <p:cNvSpPr>
            <a:spLocks noGrp="1" noRot="1" noChangeAspect="1" noChangeArrowheads="1" noTextEdit="1"/>
          </p:cNvSpPr>
          <p:nvPr>
            <p:ph type="sldImg"/>
          </p:nvPr>
        </p:nvSpPr>
        <p:spPr>
          <a:xfrm>
            <a:off x="1092200" y="860425"/>
            <a:ext cx="4614863" cy="3462338"/>
          </a:xfrm>
          <a:ln w="12700" cap="flat">
            <a:solidFill>
              <a:schemeClr val="tx1"/>
            </a:solidFill>
          </a:ln>
        </p:spPr>
      </p:sp>
      <p:sp>
        <p:nvSpPr>
          <p:cNvPr id="24580" name="Rectangle 3"/>
          <p:cNvSpPr>
            <a:spLocks noGrp="1" noChangeArrowheads="1"/>
          </p:cNvSpPr>
          <p:nvPr>
            <p:ph type="body" idx="1"/>
          </p:nvPr>
        </p:nvSpPr>
        <p:spPr>
          <a:xfrm>
            <a:off x="970873" y="4699799"/>
            <a:ext cx="5339007" cy="4773502"/>
          </a:xfrm>
          <a:ln/>
        </p:spPr>
        <p:txBody>
          <a:bodyPr lIns="92075" tIns="47625" rIns="92075" bIns="47625"/>
          <a:lstStyle/>
          <a:p>
            <a:pPr eaLnBrk="1" hangingPunct="1"/>
            <a:r>
              <a:rPr lang="ja-JP" altLang="en-US" sz="1000" dirty="0" smtClean="0">
                <a:latin typeface="ＭＳ ゴシック" charset="0"/>
                <a:ea typeface="ＭＳ ゴシック" charset="0"/>
                <a:cs typeface="ＭＳ ゴシック" charset="0"/>
              </a:rPr>
              <a:t>光</a:t>
            </a:r>
            <a:r>
              <a:rPr lang="ja-JP" altLang="en-US" sz="1000" dirty="0">
                <a:latin typeface="ＭＳ ゴシック" charset="0"/>
                <a:ea typeface="ＭＳ ゴシック" charset="0"/>
                <a:cs typeface="ＭＳ ゴシック" charset="0"/>
              </a:rPr>
              <a:t>コムと</a:t>
            </a:r>
            <a:r>
              <a:rPr lang="en-US" altLang="ja-JP" sz="1000" dirty="0">
                <a:latin typeface="ＭＳ ゴシック" charset="0"/>
                <a:ea typeface="ＭＳ ゴシック" charset="0"/>
                <a:cs typeface="ＭＳ ゴシック" charset="0"/>
              </a:rPr>
              <a:t>THz</a:t>
            </a:r>
            <a:r>
              <a:rPr lang="ja-JP" altLang="en-US" sz="1000" dirty="0">
                <a:latin typeface="ＭＳ ゴシック" charset="0"/>
                <a:ea typeface="ＭＳ ゴシック" charset="0"/>
                <a:cs typeface="ＭＳ ゴシック" charset="0"/>
              </a:rPr>
              <a:t>コムについて、簡単に説明します。</a:t>
            </a:r>
            <a:r>
              <a:rPr lang="en-US" altLang="ja-JP" sz="1000" dirty="0">
                <a:latin typeface="ＭＳ ゴシック" charset="0"/>
                <a:ea typeface="ＭＳ ゴシック" charset="0"/>
                <a:cs typeface="ＭＳ ゴシック" charset="0"/>
              </a:rPr>
              <a:t>THz</a:t>
            </a:r>
            <a:r>
              <a:rPr lang="ja-JP" altLang="en-US" sz="1000" dirty="0">
                <a:latin typeface="ＭＳ ゴシック" charset="0"/>
                <a:ea typeface="ＭＳ ゴシック" charset="0"/>
                <a:cs typeface="ＭＳ ゴシック" charset="0"/>
              </a:rPr>
              <a:t>パルスあるいはその発生に用いるフェムト秒パルス光は、時間領域では繰り返し周波数</a:t>
            </a:r>
            <a:r>
              <a:rPr lang="en-US" altLang="ja-JP" sz="1000" dirty="0">
                <a:latin typeface="ＭＳ ゴシック" charset="0"/>
                <a:ea typeface="ＭＳ ゴシック" charset="0"/>
                <a:cs typeface="ＭＳ ゴシック" charset="0"/>
              </a:rPr>
              <a:t>f</a:t>
            </a:r>
            <a:r>
              <a:rPr lang="ja-JP" altLang="en-US" sz="1000" dirty="0">
                <a:latin typeface="ＭＳ ゴシック" charset="0"/>
                <a:ea typeface="ＭＳ ゴシック" charset="0"/>
                <a:cs typeface="ＭＳ ゴシック" charset="0"/>
              </a:rPr>
              <a:t>のモード同期パルス列を示します。一方、フーリエ変換の関係にある周波数領域では、多数の安定な周波数モード列が周波数間隔</a:t>
            </a:r>
            <a:r>
              <a:rPr lang="en-US" altLang="ja-JP" sz="1000" dirty="0">
                <a:latin typeface="ＭＳ ゴシック" charset="0"/>
                <a:ea typeface="ＭＳ ゴシック" charset="0"/>
                <a:cs typeface="ＭＳ ゴシック" charset="0"/>
              </a:rPr>
              <a:t>f</a:t>
            </a:r>
            <a:r>
              <a:rPr lang="ja-JP" altLang="en-US" sz="1000" dirty="0">
                <a:latin typeface="ＭＳ ゴシック" charset="0"/>
                <a:ea typeface="ＭＳ ゴシック" charset="0"/>
                <a:cs typeface="ＭＳ ゴシック" charset="0"/>
              </a:rPr>
              <a:t>で櫛の歯状に立ち並んだ周波数コムのスペクトルを示します。光領域と</a:t>
            </a:r>
            <a:r>
              <a:rPr lang="en-US" altLang="ja-JP" sz="1000" dirty="0">
                <a:latin typeface="ＭＳ ゴシック" charset="0"/>
                <a:ea typeface="ＭＳ ゴシック" charset="0"/>
                <a:cs typeface="ＭＳ ゴシック" charset="0"/>
              </a:rPr>
              <a:t>THz</a:t>
            </a:r>
            <a:r>
              <a:rPr lang="ja-JP" altLang="en-US" sz="1000" dirty="0">
                <a:latin typeface="ＭＳ ゴシック" charset="0"/>
                <a:ea typeface="ＭＳ ゴシック" charset="0"/>
                <a:cs typeface="ＭＳ ゴシック" charset="0"/>
              </a:rPr>
              <a:t>領域の周波数コムを、光コムと</a:t>
            </a:r>
            <a:r>
              <a:rPr lang="en-US" altLang="ja-JP" sz="1000" dirty="0">
                <a:latin typeface="ＭＳ ゴシック" charset="0"/>
                <a:ea typeface="ＭＳ ゴシック" charset="0"/>
                <a:cs typeface="ＭＳ ゴシック" charset="0"/>
              </a:rPr>
              <a:t>THz</a:t>
            </a:r>
            <a:r>
              <a:rPr lang="ja-JP" altLang="en-US" sz="1000" dirty="0">
                <a:latin typeface="ＭＳ ゴシック" charset="0"/>
                <a:ea typeface="ＭＳ ゴシック" charset="0"/>
                <a:cs typeface="ＭＳ ゴシック" charset="0"/>
              </a:rPr>
              <a:t>コムと言います。光コムは、超精密分光や光周波数標準の分野で革命的進展をもたらし、</a:t>
            </a:r>
            <a:r>
              <a:rPr lang="en-US" altLang="ja-JP" sz="1000" dirty="0">
                <a:latin typeface="ＭＳ ゴシック" charset="0"/>
                <a:ea typeface="ＭＳ ゴシック" charset="0"/>
                <a:cs typeface="ＭＳ ゴシック" charset="0"/>
              </a:rPr>
              <a:t>2005</a:t>
            </a:r>
            <a:r>
              <a:rPr lang="ja-JP" altLang="en-US" sz="1000" dirty="0">
                <a:latin typeface="ＭＳ ゴシック" charset="0"/>
                <a:ea typeface="ＭＳ ゴシック" charset="0"/>
                <a:cs typeface="ＭＳ ゴシック" charset="0"/>
              </a:rPr>
              <a:t>年ノーベル物理学賞の受賞対象となっています</a:t>
            </a:r>
            <a:r>
              <a:rPr lang="ja-JP" altLang="en-US" sz="1000" dirty="0" smtClean="0">
                <a:latin typeface="ＭＳ ゴシック" charset="0"/>
                <a:ea typeface="ＭＳ ゴシック" charset="0"/>
                <a:cs typeface="ＭＳ ゴシック" charset="0"/>
              </a:rPr>
              <a:t>。そしてこの光パルス列を光伝導アンテナや非線形光学結晶に入射すると時間領域ではＴＨ</a:t>
            </a:r>
            <a:r>
              <a:rPr lang="en-US" altLang="ja-JP" sz="1000" dirty="0" smtClean="0">
                <a:latin typeface="ＭＳ ゴシック" charset="0"/>
                <a:ea typeface="ＭＳ ゴシック" charset="0"/>
                <a:cs typeface="ＭＳ ゴシック" charset="0"/>
              </a:rPr>
              <a:t>z</a:t>
            </a:r>
            <a:r>
              <a:rPr lang="ja-JP" altLang="en-US" sz="1000" dirty="0" smtClean="0">
                <a:latin typeface="ＭＳ ゴシック" charset="0"/>
                <a:ea typeface="ＭＳ ゴシック" charset="0"/>
                <a:cs typeface="ＭＳ ゴシック" charset="0"/>
              </a:rPr>
              <a:t>パルス列が発生し、周波数領域ではＴＨ</a:t>
            </a:r>
            <a:r>
              <a:rPr lang="en-US" altLang="ja-JP" sz="1000" dirty="0" smtClean="0">
                <a:latin typeface="ＭＳ ゴシック" charset="0"/>
                <a:ea typeface="ＭＳ ゴシック" charset="0"/>
                <a:cs typeface="ＭＳ ゴシック" charset="0"/>
              </a:rPr>
              <a:t>z</a:t>
            </a:r>
            <a:r>
              <a:rPr lang="ja-JP" altLang="en-US" sz="1000" dirty="0" smtClean="0">
                <a:latin typeface="ＭＳ ゴシック" charset="0"/>
                <a:ea typeface="ＭＳ ゴシック" charset="0"/>
                <a:cs typeface="ＭＳ ゴシック" charset="0"/>
              </a:rPr>
              <a:t>コムが生成さされます。ここ</a:t>
            </a:r>
            <a:r>
              <a:rPr lang="ja-JP" altLang="en-US" sz="1000" dirty="0">
                <a:latin typeface="ＭＳ ゴシック" charset="0"/>
                <a:ea typeface="ＭＳ ゴシック" charset="0"/>
                <a:cs typeface="ＭＳ ゴシック" charset="0"/>
              </a:rPr>
              <a:t>で、光コムや</a:t>
            </a:r>
            <a:r>
              <a:rPr lang="en-US" altLang="ja-JP" sz="1000" dirty="0">
                <a:latin typeface="ＭＳ ゴシック" charset="0"/>
                <a:ea typeface="ＭＳ ゴシック" charset="0"/>
                <a:cs typeface="ＭＳ ゴシック" charset="0"/>
              </a:rPr>
              <a:t>THz</a:t>
            </a:r>
            <a:r>
              <a:rPr lang="ja-JP" altLang="en-US" sz="1000" dirty="0">
                <a:latin typeface="ＭＳ ゴシック" charset="0"/>
                <a:ea typeface="ＭＳ ゴシック" charset="0"/>
                <a:cs typeface="ＭＳ ゴシック" charset="0"/>
              </a:rPr>
              <a:t>コムは、数万</a:t>
            </a:r>
            <a:r>
              <a:rPr lang="en-US" altLang="ja-JP" sz="1000" dirty="0">
                <a:latin typeface="ＭＳ ゴシック" charset="0"/>
                <a:ea typeface="ＭＳ ゴシック" charset="0"/>
                <a:cs typeface="ＭＳ ゴシック" charset="0"/>
              </a:rPr>
              <a:t>〜</a:t>
            </a:r>
            <a:r>
              <a:rPr lang="ja-JP" altLang="en-US" sz="1000" dirty="0">
                <a:latin typeface="ＭＳ ゴシック" charset="0"/>
                <a:ea typeface="ＭＳ ゴシック" charset="0"/>
                <a:cs typeface="ＭＳ ゴシック" charset="0"/>
              </a:rPr>
              <a:t>数十万本に及ぶ狭線幅のシングルモード</a:t>
            </a:r>
            <a:r>
              <a:rPr lang="en-US" altLang="ja-JP" sz="1000" dirty="0">
                <a:latin typeface="ＭＳ ゴシック" charset="0"/>
                <a:ea typeface="ＭＳ ゴシック" charset="0"/>
                <a:cs typeface="ＭＳ ゴシック" charset="0"/>
              </a:rPr>
              <a:t>CW</a:t>
            </a:r>
            <a:r>
              <a:rPr lang="ja-JP" altLang="en-US" sz="1000" dirty="0">
                <a:latin typeface="ＭＳ ゴシック" charset="0"/>
                <a:ea typeface="ＭＳ ゴシック" charset="0"/>
                <a:cs typeface="ＭＳ ゴシック" charset="0"/>
              </a:rPr>
              <a:t>レーザー光が等間隔で並んだ集合体と見なすことが出来ますので、単純性</a:t>
            </a:r>
            <a:r>
              <a:rPr lang="en-US" altLang="ja-JP" sz="1000" dirty="0">
                <a:latin typeface="ＭＳ ゴシック" charset="0"/>
                <a:ea typeface="ＭＳ ゴシック" charset="0"/>
                <a:cs typeface="ＭＳ ゴシック" charset="0"/>
              </a:rPr>
              <a:t>, </a:t>
            </a:r>
            <a:r>
              <a:rPr lang="ja-JP" altLang="en-US" sz="1000" dirty="0">
                <a:latin typeface="ＭＳ ゴシック" charset="0"/>
                <a:ea typeface="ＭＳ ゴシック" charset="0"/>
                <a:cs typeface="ＭＳ ゴシック" charset="0"/>
              </a:rPr>
              <a:t>広帯域選択性</a:t>
            </a:r>
            <a:r>
              <a:rPr lang="en-US" altLang="ja-JP" sz="1000" dirty="0">
                <a:latin typeface="ＭＳ ゴシック" charset="0"/>
                <a:ea typeface="ＭＳ ゴシック" charset="0"/>
                <a:cs typeface="ＭＳ ゴシック" charset="0"/>
              </a:rPr>
              <a:t>, </a:t>
            </a:r>
            <a:r>
              <a:rPr lang="ja-JP" altLang="en-US" sz="1000" dirty="0" smtClean="0">
                <a:latin typeface="ＭＳ ゴシック" charset="0"/>
                <a:ea typeface="ＭＳ ゴシック" charset="0"/>
                <a:cs typeface="ＭＳ ゴシック" charset="0"/>
              </a:rPr>
              <a:t>高スペクトル</a:t>
            </a:r>
            <a:r>
              <a:rPr lang="ja-JP" altLang="en-US" sz="1000" dirty="0">
                <a:latin typeface="ＭＳ ゴシック" charset="0"/>
                <a:ea typeface="ＭＳ ゴシック" charset="0"/>
                <a:cs typeface="ＭＳ ゴシック" charset="0"/>
              </a:rPr>
              <a:t>純度</a:t>
            </a:r>
            <a:r>
              <a:rPr lang="en-US" altLang="ja-JP" sz="1000" dirty="0">
                <a:latin typeface="ＭＳ ゴシック" charset="0"/>
                <a:ea typeface="ＭＳ ゴシック" charset="0"/>
                <a:cs typeface="ＭＳ ゴシック" charset="0"/>
              </a:rPr>
              <a:t>, </a:t>
            </a:r>
            <a:r>
              <a:rPr lang="ja-JP" altLang="en-US" sz="1000" dirty="0">
                <a:latin typeface="ＭＳ ゴシック" charset="0"/>
                <a:ea typeface="ＭＳ ゴシック" charset="0"/>
                <a:cs typeface="ＭＳ ゴシック" charset="0"/>
              </a:rPr>
              <a:t>周波数逓倍性といった特徴を有しています。したがって、周波数コムの間隔</a:t>
            </a:r>
            <a:r>
              <a:rPr lang="en-US" altLang="ja-JP" sz="1000" dirty="0">
                <a:latin typeface="ＭＳ ゴシック" charset="0"/>
                <a:ea typeface="ＭＳ ゴシック" charset="0"/>
                <a:cs typeface="ＭＳ ゴシック" charset="0"/>
              </a:rPr>
              <a:t>f</a:t>
            </a:r>
            <a:r>
              <a:rPr lang="ja-JP" altLang="en-US" sz="1000" dirty="0">
                <a:latin typeface="ＭＳ ゴシック" charset="0"/>
                <a:ea typeface="ＭＳ ゴシック" charset="0"/>
                <a:cs typeface="ＭＳ ゴシック" charset="0"/>
              </a:rPr>
              <a:t>をレーザー制御によって安定化することにより、光領域や</a:t>
            </a:r>
            <a:r>
              <a:rPr lang="en-US" altLang="ja-JP" sz="1000" dirty="0">
                <a:latin typeface="ＭＳ ゴシック" charset="0"/>
                <a:ea typeface="ＭＳ ゴシック" charset="0"/>
                <a:cs typeface="ＭＳ ゴシック" charset="0"/>
              </a:rPr>
              <a:t>THz</a:t>
            </a:r>
            <a:r>
              <a:rPr lang="ja-JP" altLang="en-US" sz="1000" dirty="0">
                <a:latin typeface="ＭＳ ゴシック" charset="0"/>
                <a:ea typeface="ＭＳ ゴシック" charset="0"/>
                <a:cs typeface="ＭＳ ゴシック" charset="0"/>
              </a:rPr>
              <a:t>領域における超精密周波数ものさしとして利用できます</a:t>
            </a:r>
            <a:r>
              <a:rPr lang="ja-JP" altLang="en-US" sz="1000" dirty="0" smtClean="0">
                <a:latin typeface="ＭＳ ゴシック" charset="0"/>
                <a:ea typeface="ＭＳ ゴシック" charset="0"/>
                <a:cs typeface="ＭＳ ゴシック" charset="0"/>
              </a:rPr>
              <a:t>。</a:t>
            </a:r>
            <a:endParaRPr lang="en-US" altLang="ja-JP" sz="1000" dirty="0" smtClean="0">
              <a:latin typeface="ＭＳ ゴシック" charset="0"/>
              <a:ea typeface="ＭＳ ゴシック" charset="0"/>
              <a:cs typeface="ＭＳ ゴシック" charset="0"/>
            </a:endParaRPr>
          </a:p>
          <a:p>
            <a:pPr eaLnBrk="1" hangingPunct="1"/>
            <a:r>
              <a:rPr lang="ja-JP" altLang="en-US" sz="1000" dirty="0" smtClean="0">
                <a:latin typeface="ＭＳ ゴシック" charset="0"/>
                <a:ea typeface="ＭＳ ゴシック" charset="0"/>
                <a:cs typeface="ＭＳ ゴシック" charset="0"/>
              </a:rPr>
              <a:t>デュアルコムのるながり</a:t>
            </a:r>
            <a:endParaRPr lang="en-US" altLang="ja-JP" sz="1000" dirty="0" smtClean="0">
              <a:latin typeface="ＭＳ ゴシック" charset="0"/>
              <a:ea typeface="ＭＳ ゴシック" charset="0"/>
              <a:cs typeface="ＭＳ ゴシック" charset="0"/>
            </a:endParaRPr>
          </a:p>
          <a:p>
            <a:pPr eaLnBrk="1" hangingPunct="1"/>
            <a:r>
              <a:rPr lang="en-US" altLang="ja-JP" sz="1000" dirty="0" smtClean="0">
                <a:latin typeface="ＭＳ ゴシック" charset="0"/>
                <a:ea typeface="ＭＳ ゴシック" charset="0"/>
                <a:cs typeface="ＭＳ ゴシック" charset="0"/>
              </a:rPr>
              <a:t>TH</a:t>
            </a:r>
            <a:r>
              <a:rPr lang="ja-JP" altLang="en-US" sz="1000" dirty="0" err="1" smtClean="0">
                <a:latin typeface="ＭＳ ゴシック" charset="0"/>
                <a:ea typeface="ＭＳ ゴシック" charset="0"/>
                <a:cs typeface="ＭＳ ゴシック" charset="0"/>
              </a:rPr>
              <a:t>ｚ</a:t>
            </a:r>
            <a:r>
              <a:rPr lang="ja-JP" altLang="en-US" sz="1000" dirty="0" smtClean="0">
                <a:latin typeface="ＭＳ ゴシック" charset="0"/>
                <a:ea typeface="ＭＳ ゴシック" charset="0"/>
                <a:cs typeface="ＭＳ ゴシック" charset="0"/>
              </a:rPr>
              <a:t>コムは広帯域なスペクトルの周波数ものさしとしてつかえる。</a:t>
            </a:r>
            <a:endParaRPr lang="en-US" altLang="ja-JP" sz="1000" dirty="0" smtClean="0">
              <a:latin typeface="ＭＳ ゴシック" charset="0"/>
              <a:ea typeface="ＭＳ ゴシック" charset="0"/>
              <a:cs typeface="ＭＳ ゴシック" charset="0"/>
            </a:endParaRPr>
          </a:p>
          <a:p>
            <a:pPr eaLnBrk="1" hangingPunct="1"/>
            <a:r>
              <a:rPr lang="ja-JP" altLang="en-US" sz="1000" dirty="0" smtClean="0">
                <a:latin typeface="ＭＳ ゴシック" charset="0"/>
                <a:ea typeface="ＭＳ ゴシック" charset="0"/>
                <a:cs typeface="ＭＳ ゴシック" charset="0"/>
              </a:rPr>
              <a:t>ひとつだけだと分光器の分解能が足りないのでコムのスペクトル構造が生かせない、そこで、二つ用いればコムスペクトル構造を生かした広帯域な分光ができます</a:t>
            </a:r>
            <a:endParaRPr lang="en-US" altLang="ja-JP" sz="1000" dirty="0">
              <a:latin typeface="ＭＳ ゴシック" charset="0"/>
              <a:ea typeface="ＭＳ ゴシック" charset="0"/>
              <a:cs typeface="ＭＳ ゴシック" charset="0"/>
            </a:endParaRPr>
          </a:p>
          <a:p>
            <a:pPr eaLnBrk="1" hangingPunct="1"/>
            <a:endParaRPr lang="ja-JP" altLang="en-US" sz="1000" dirty="0">
              <a:latin typeface="ＭＳ ゴシック" charset="0"/>
              <a:ea typeface="ＭＳ ゴシック" charset="0"/>
              <a:cs typeface="ＭＳ ゴシック" charset="0"/>
            </a:endParaRPr>
          </a:p>
          <a:p>
            <a:pPr eaLnBrk="1" hangingPunct="1"/>
            <a:endParaRPr lang="ja-JP" altLang="en-US" sz="1000" dirty="0">
              <a:latin typeface="ＭＳ ゴシック" charset="0"/>
              <a:ea typeface="ＭＳ ゴシック" charset="0"/>
              <a:cs typeface="ＭＳ 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kumimoji="1" lang="ja-JP" altLang="en-US" sz="1200" b="0" i="0" kern="1200" dirty="0" smtClean="0">
                <a:solidFill>
                  <a:schemeClr val="tx1"/>
                </a:solidFill>
                <a:effectLst/>
                <a:latin typeface="+mn-lt"/>
                <a:ea typeface="+mn-ea"/>
                <a:cs typeface="+mn-cs"/>
              </a:rPr>
              <a:t>コムを二つ使った</a:t>
            </a:r>
            <a:r>
              <a:rPr lang="ja-JP" altLang="en-US" sz="1200" dirty="0" smtClean="0">
                <a:latin typeface="ＭＳ ゴシック" charset="0"/>
                <a:ea typeface="ＭＳ ゴシック" charset="0"/>
                <a:cs typeface="ＭＳ ゴシック" charset="0"/>
              </a:rPr>
              <a:t>デュアルコムの利用の例としてデュアル</a:t>
            </a:r>
            <a:r>
              <a:rPr lang="en-US" altLang="ja-JP" sz="1200" dirty="0" smtClean="0">
                <a:latin typeface="ＭＳ ゴシック" charset="0"/>
                <a:ea typeface="ＭＳ ゴシック" charset="0"/>
                <a:cs typeface="ＭＳ ゴシック" charset="0"/>
              </a:rPr>
              <a:t>THz</a:t>
            </a:r>
            <a:r>
              <a:rPr lang="ja-JP" altLang="en-US" sz="1200" dirty="0" smtClean="0">
                <a:latin typeface="ＭＳ ゴシック" charset="0"/>
                <a:ea typeface="ＭＳ ゴシック" charset="0"/>
                <a:cs typeface="ＭＳ ゴシック" charset="0"/>
              </a:rPr>
              <a:t>コム分光法があります。</a:t>
            </a:r>
            <a:endParaRPr lang="en-US" altLang="ja-JP" sz="1200" dirty="0" smtClean="0">
              <a:latin typeface="ＭＳ ゴシック" charset="0"/>
              <a:ea typeface="ＭＳ ゴシック" charset="0"/>
              <a:cs typeface="ＭＳ ゴシック" charset="0"/>
            </a:endParaRPr>
          </a:p>
          <a:p>
            <a:pPr eaLnBrk="1" hangingPunct="1"/>
            <a:r>
              <a:rPr kumimoji="1" lang="ja-JP" altLang="en-US" sz="1200" b="0" i="0" kern="1200" dirty="0" smtClean="0">
                <a:solidFill>
                  <a:schemeClr val="tx1"/>
                </a:solidFill>
                <a:effectLst/>
                <a:latin typeface="+mn-lt"/>
                <a:ea typeface="+mn-ea"/>
                <a:cs typeface="+mn-cs"/>
              </a:rPr>
              <a:t>２台の繰り返し周波数はわずかに異なるように安定化制御されています。ＴＨ</a:t>
            </a:r>
            <a:r>
              <a:rPr kumimoji="1" lang="en-US" altLang="ja-JP" sz="1200" b="0" i="0" kern="1200" dirty="0" smtClean="0">
                <a:solidFill>
                  <a:schemeClr val="tx1"/>
                </a:solidFill>
                <a:effectLst/>
                <a:latin typeface="+mn-lt"/>
                <a:ea typeface="+mn-ea"/>
                <a:cs typeface="+mn-cs"/>
              </a:rPr>
              <a:t>z</a:t>
            </a:r>
            <a:r>
              <a:rPr kumimoji="1" lang="ja-JP" altLang="en-US" sz="1200" b="0" i="0" kern="1200" dirty="0" smtClean="0">
                <a:solidFill>
                  <a:schemeClr val="tx1"/>
                </a:solidFill>
                <a:effectLst/>
                <a:latin typeface="+mn-lt"/>
                <a:ea typeface="+mn-ea"/>
                <a:cs typeface="+mn-cs"/>
              </a:rPr>
              <a:t>発生用光伝導アンテナにレーザー光が入射するとＴＨ</a:t>
            </a:r>
            <a:r>
              <a:rPr kumimoji="1" lang="en-US" altLang="ja-JP" sz="1200" b="0" i="0" kern="1200" dirty="0" smtClean="0">
                <a:solidFill>
                  <a:schemeClr val="tx1"/>
                </a:solidFill>
                <a:effectLst/>
                <a:latin typeface="+mn-lt"/>
                <a:ea typeface="+mn-ea"/>
                <a:cs typeface="+mn-cs"/>
              </a:rPr>
              <a:t>z</a:t>
            </a:r>
            <a:r>
              <a:rPr kumimoji="1" lang="ja-JP" altLang="en-US" sz="1200" b="0" i="0" kern="1200" dirty="0" smtClean="0">
                <a:solidFill>
                  <a:schemeClr val="tx1"/>
                </a:solidFill>
                <a:effectLst/>
                <a:latin typeface="+mn-lt"/>
                <a:ea typeface="+mn-ea"/>
                <a:cs typeface="+mn-cs"/>
              </a:rPr>
              <a:t>コムが放射されます。一方、</a:t>
            </a:r>
            <a:r>
              <a:rPr kumimoji="1" lang="en-US" altLang="ja-JP" sz="1200" b="0" i="0" kern="1200" dirty="0" smtClean="0">
                <a:solidFill>
                  <a:schemeClr val="tx1"/>
                </a:solidFill>
                <a:effectLst/>
                <a:latin typeface="+mn-lt"/>
                <a:ea typeface="+mn-ea"/>
                <a:cs typeface="+mn-cs"/>
              </a:rPr>
              <a:t>PC</a:t>
            </a:r>
            <a:r>
              <a:rPr kumimoji="1" lang="ja-JP" altLang="en-US" sz="1200" b="0" i="0" kern="1200" dirty="0" smtClean="0">
                <a:solidFill>
                  <a:schemeClr val="tx1"/>
                </a:solidFill>
                <a:effectLst/>
                <a:latin typeface="+mn-lt"/>
                <a:ea typeface="+mn-ea"/>
                <a:cs typeface="+mn-cs"/>
              </a:rPr>
              <a:t>コムが誘起された光伝導アンテナに</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コムが入射されると、光伝導ミキシングにより、両コムのビート周波数（</a:t>
            </a:r>
            <a:r>
              <a:rPr kumimoji="1" lang="en-US" altLang="ja-JP"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Δf</a:t>
            </a:r>
            <a:r>
              <a:rPr kumimoji="1" lang="ja-JP" altLang="en-US" sz="1200" b="0" i="0" kern="1200" dirty="0" smtClean="0">
                <a:solidFill>
                  <a:schemeClr val="tx1"/>
                </a:solidFill>
                <a:effectLst/>
                <a:latin typeface="+mn-lt"/>
                <a:ea typeface="+mn-ea"/>
                <a:cs typeface="+mn-cs"/>
              </a:rPr>
              <a:t>）を周波数間隔とする２次的な周波数コム（</a:t>
            </a:r>
            <a:r>
              <a:rPr kumimoji="1" lang="en-US" altLang="ja-JP" sz="1200" b="0" i="0" kern="1200" dirty="0" err="1" smtClean="0">
                <a:solidFill>
                  <a:schemeClr val="tx1"/>
                </a:solidFill>
                <a:effectLst/>
                <a:latin typeface="+mn-lt"/>
                <a:ea typeface="+mn-ea"/>
                <a:cs typeface="+mn-cs"/>
              </a:rPr>
              <a:t>Δf</a:t>
            </a:r>
            <a:r>
              <a:rPr kumimoji="1" lang="en-US" altLang="ja-JP" sz="1200" b="0" i="0" kern="1200" dirty="0" smtClean="0">
                <a:solidFill>
                  <a:schemeClr val="tx1"/>
                </a:solidFill>
                <a:effectLst/>
                <a:latin typeface="+mn-lt"/>
                <a:ea typeface="+mn-ea"/>
                <a:cs typeface="+mn-cs"/>
              </a:rPr>
              <a:t>, 2Δf, 3Δf,......, </a:t>
            </a:r>
            <a:r>
              <a:rPr kumimoji="1" lang="en-US" altLang="ja-JP" sz="1200" b="0" i="0" kern="1200" dirty="0" err="1" smtClean="0">
                <a:solidFill>
                  <a:schemeClr val="tx1"/>
                </a:solidFill>
                <a:effectLst/>
                <a:latin typeface="+mn-lt"/>
                <a:ea typeface="+mn-ea"/>
                <a:cs typeface="+mn-cs"/>
              </a:rPr>
              <a:t>nΔf</a:t>
            </a:r>
            <a:r>
              <a:rPr kumimoji="1" lang="ja-JP" altLang="en-US" sz="1200" b="0" i="0" kern="1200" dirty="0" smtClean="0">
                <a:solidFill>
                  <a:schemeClr val="tx1"/>
                </a:solidFill>
                <a:effectLst/>
                <a:latin typeface="+mn-lt"/>
                <a:ea typeface="+mn-ea"/>
                <a:cs typeface="+mn-cs"/>
              </a:rPr>
              <a:t>）が</a:t>
            </a:r>
            <a:r>
              <a:rPr kumimoji="1" lang="en-US" altLang="ja-JP" sz="1200" b="0" i="0" kern="1200" dirty="0" smtClean="0">
                <a:solidFill>
                  <a:schemeClr val="tx1"/>
                </a:solidFill>
                <a:effectLst/>
                <a:latin typeface="+mn-lt"/>
                <a:ea typeface="+mn-ea"/>
                <a:cs typeface="+mn-cs"/>
              </a:rPr>
              <a:t>RF</a:t>
            </a:r>
            <a:r>
              <a:rPr kumimoji="1" lang="ja-JP" altLang="en-US" sz="1200" b="0" i="0" kern="1200" dirty="0" smtClean="0">
                <a:solidFill>
                  <a:schemeClr val="tx1"/>
                </a:solidFill>
                <a:effectLst/>
                <a:latin typeface="+mn-lt"/>
                <a:ea typeface="+mn-ea"/>
                <a:cs typeface="+mn-cs"/>
              </a:rPr>
              <a:t>領域に電気信号として発生することになります（</a:t>
            </a:r>
            <a:r>
              <a:rPr kumimoji="1" lang="en-US" altLang="ja-JP" sz="1200" b="0" i="0" kern="1200" dirty="0" smtClean="0">
                <a:solidFill>
                  <a:schemeClr val="tx1"/>
                </a:solidFill>
                <a:effectLst/>
                <a:latin typeface="+mn-lt"/>
                <a:ea typeface="+mn-ea"/>
                <a:cs typeface="+mn-cs"/>
              </a:rPr>
              <a:t>RF</a:t>
            </a:r>
            <a:r>
              <a:rPr kumimoji="1" lang="ja-JP" altLang="en-US" sz="1200" b="0" i="0" kern="1200" dirty="0" smtClean="0">
                <a:solidFill>
                  <a:schemeClr val="tx1"/>
                </a:solidFill>
                <a:effectLst/>
                <a:latin typeface="+mn-lt"/>
                <a:ea typeface="+mn-ea"/>
                <a:cs typeface="+mn-cs"/>
              </a:rPr>
              <a:t>コム）。この</a:t>
            </a:r>
            <a:r>
              <a:rPr kumimoji="1" lang="en-US" altLang="ja-JP" sz="1200" b="0" i="0" kern="1200" dirty="0" smtClean="0">
                <a:solidFill>
                  <a:schemeClr val="tx1"/>
                </a:solidFill>
                <a:effectLst/>
                <a:latin typeface="+mn-lt"/>
                <a:ea typeface="+mn-ea"/>
                <a:cs typeface="+mn-cs"/>
              </a:rPr>
              <a:t>RF</a:t>
            </a:r>
            <a:r>
              <a:rPr kumimoji="1" lang="ja-JP" altLang="en-US" sz="1200" b="0" i="0" kern="1200" dirty="0" smtClean="0">
                <a:solidFill>
                  <a:schemeClr val="tx1"/>
                </a:solidFill>
                <a:effectLst/>
                <a:latin typeface="+mn-lt"/>
                <a:ea typeface="+mn-ea"/>
                <a:cs typeface="+mn-cs"/>
              </a:rPr>
              <a:t>コムの周波数スケールは、</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コムの周波数スケールをある周波数縮小比率（</a:t>
            </a:r>
            <a:r>
              <a:rPr kumimoji="1" lang="en-US" altLang="ja-JP" sz="1200" b="0" i="0" kern="1200" dirty="0" smtClean="0">
                <a:solidFill>
                  <a:schemeClr val="tx1"/>
                </a:solidFill>
                <a:effectLst/>
                <a:latin typeface="+mn-lt"/>
                <a:ea typeface="+mn-ea"/>
                <a:cs typeface="+mn-cs"/>
              </a:rPr>
              <a:t>=f1/</a:t>
            </a:r>
            <a:r>
              <a:rPr kumimoji="1" lang="en-US" altLang="ja-JP" sz="1200" b="0" i="0" kern="1200" dirty="0" err="1" smtClean="0">
                <a:solidFill>
                  <a:schemeClr val="tx1"/>
                </a:solidFill>
                <a:effectLst/>
                <a:latin typeface="+mn-lt"/>
                <a:ea typeface="+mn-ea"/>
                <a:cs typeface="+mn-cs"/>
              </a:rPr>
              <a:t>Δf</a:t>
            </a:r>
            <a:r>
              <a:rPr kumimoji="1" lang="ja-JP" altLang="en-US" sz="1200" b="0" i="0" kern="1200" dirty="0" smtClean="0">
                <a:solidFill>
                  <a:schemeClr val="tx1"/>
                </a:solidFill>
                <a:effectLst/>
                <a:latin typeface="+mn-lt"/>
                <a:ea typeface="+mn-ea"/>
                <a:cs typeface="+mn-cs"/>
              </a:rPr>
              <a:t>）で正確にダウンスケーリングしたものであるので、この</a:t>
            </a:r>
            <a:r>
              <a:rPr kumimoji="1" lang="en-US" altLang="ja-JP" sz="1200" b="0" i="0" kern="1200" dirty="0" smtClean="0">
                <a:solidFill>
                  <a:schemeClr val="tx1"/>
                </a:solidFill>
                <a:effectLst/>
                <a:latin typeface="+mn-lt"/>
                <a:ea typeface="+mn-ea"/>
                <a:cs typeface="+mn-cs"/>
              </a:rPr>
              <a:t>RF</a:t>
            </a:r>
            <a:r>
              <a:rPr kumimoji="1" lang="ja-JP" altLang="en-US" sz="1200" b="0" i="0" kern="1200" dirty="0" smtClean="0">
                <a:solidFill>
                  <a:schemeClr val="tx1"/>
                </a:solidFill>
                <a:effectLst/>
                <a:latin typeface="+mn-lt"/>
                <a:ea typeface="+mn-ea"/>
                <a:cs typeface="+mn-cs"/>
              </a:rPr>
              <a:t>コムをスペクトラム・アナライザーで直接観測し、周波数軸を周波数縮小比率でリスケーリングすることにより、</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コムが正確に再現できます。このようにして再現された</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コムの確度はコム周波数間隔（モード同期周波数）及び周波数縮小比率の両安定性によって決定されるので、周波数標準器（ルビジウム原子時計）を参照信号源とした超精密レーザー制御によって</a:t>
            </a:r>
            <a:r>
              <a:rPr kumimoji="1" lang="en-US" altLang="ja-JP" sz="1200" b="0" i="0" kern="1200" dirty="0" smtClean="0">
                <a:solidFill>
                  <a:schemeClr val="tx1"/>
                </a:solidFill>
                <a:effectLst/>
                <a:latin typeface="+mn-lt"/>
                <a:ea typeface="+mn-ea"/>
                <a:cs typeface="+mn-cs"/>
              </a:rPr>
              <a:t>f1, f2</a:t>
            </a:r>
            <a:r>
              <a:rPr kumimoji="1" lang="ja-JP" altLang="en-US" sz="1200" b="0" i="0" kern="1200" dirty="0" smtClean="0">
                <a:solidFill>
                  <a:schemeClr val="tx1"/>
                </a:solidFill>
                <a:effectLst/>
                <a:latin typeface="+mn-lt"/>
                <a:ea typeface="+mn-ea"/>
                <a:cs typeface="+mn-cs"/>
              </a:rPr>
              <a:t>及び</a:t>
            </a:r>
            <a:r>
              <a:rPr kumimoji="1" lang="en-US" altLang="ja-JP" sz="1200" b="0" i="0" kern="1200" dirty="0" err="1" smtClean="0">
                <a:solidFill>
                  <a:schemeClr val="tx1"/>
                </a:solidFill>
                <a:effectLst/>
                <a:latin typeface="+mn-lt"/>
                <a:ea typeface="+mn-ea"/>
                <a:cs typeface="+mn-cs"/>
              </a:rPr>
              <a:t>Δf</a:t>
            </a:r>
            <a:r>
              <a:rPr kumimoji="1" lang="ja-JP" altLang="en-US" sz="1200" b="0" i="0" kern="1200" dirty="0" smtClean="0">
                <a:solidFill>
                  <a:schemeClr val="tx1"/>
                </a:solidFill>
                <a:effectLst/>
                <a:latin typeface="+mn-lt"/>
                <a:ea typeface="+mn-ea"/>
                <a:cs typeface="+mn-cs"/>
              </a:rPr>
              <a:t>を極安定化することにより、極めて高確度かつ高安定な分光計測が可能になります。一方、スペクトル分解能は</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コムの単位目盛りであるモード同期周波数（</a:t>
            </a:r>
            <a:r>
              <a:rPr kumimoji="1" lang="en-US" altLang="ja-JP" sz="1200" b="0" i="0" kern="1200" dirty="0" smtClean="0">
                <a:solidFill>
                  <a:schemeClr val="tx1"/>
                </a:solidFill>
                <a:effectLst/>
                <a:latin typeface="+mn-lt"/>
                <a:ea typeface="+mn-ea"/>
                <a:cs typeface="+mn-cs"/>
              </a:rPr>
              <a:t>=f1</a:t>
            </a:r>
            <a:r>
              <a:rPr kumimoji="1" lang="ja-JP" altLang="en-US" sz="1200" b="0" i="0" kern="1200" dirty="0" smtClean="0">
                <a:solidFill>
                  <a:schemeClr val="tx1"/>
                </a:solidFill>
                <a:effectLst/>
                <a:latin typeface="+mn-lt"/>
                <a:ea typeface="+mn-ea"/>
                <a:cs typeface="+mn-cs"/>
              </a:rPr>
              <a:t>）となります。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7</a:t>
            </a:fld>
            <a:endParaRPr kumimoji="1" lang="ja-JP" altLang="en-US"/>
          </a:p>
        </p:txBody>
      </p:sp>
    </p:spTree>
    <p:extLst>
      <p:ext uri="{BB962C8B-B14F-4D97-AF65-F5344CB8AC3E}">
        <p14:creationId xmlns:p14="http://schemas.microsoft.com/office/powerpoint/2010/main" val="362089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この手法を時間領域で考えた手法が、非同期光サンプリング式</a:t>
            </a:r>
            <a:r>
              <a:rPr kumimoji="1" lang="en-US" altLang="ja-JP" dirty="0" err="1" smtClean="0"/>
              <a:t>THzTDS</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8</a:t>
            </a:fld>
            <a:endParaRPr kumimoji="1" lang="ja-JP" altLang="en-US"/>
          </a:p>
        </p:txBody>
      </p:sp>
    </p:spTree>
    <p:extLst>
      <p:ext uri="{BB962C8B-B14F-4D97-AF65-F5344CB8AC3E}">
        <p14:creationId xmlns:p14="http://schemas.microsoft.com/office/powerpoint/2010/main" val="3543934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a:t>
            </a:r>
            <a:r>
              <a:rPr kumimoji="1" lang="en-US" altLang="ja-JP" dirty="0" smtClean="0"/>
              <a:t>ASOPS</a:t>
            </a:r>
            <a:r>
              <a:rPr kumimoji="1" lang="ja-JP" altLang="en-US" dirty="0" smtClean="0"/>
              <a:t>の場合はこうなります。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9</a:t>
            </a:fld>
            <a:endParaRPr kumimoji="1" lang="ja-JP" altLang="en-US"/>
          </a:p>
        </p:txBody>
      </p:sp>
    </p:spTree>
    <p:extLst>
      <p:ext uri="{BB962C8B-B14F-4D97-AF65-F5344CB8AC3E}">
        <p14:creationId xmlns:p14="http://schemas.microsoft.com/office/powerpoint/2010/main" val="973478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デュアル光コムの分野では、フリーランニングのレーザーを使って計測を行うアダプティブサンプリングという手活発に研究されています。従来は安定化制御を行っているわけですが、そうするとデュアル光</a:t>
            </a:r>
            <a:r>
              <a:rPr kumimoji="1" lang="ja-JP" altLang="en-US" dirty="0" err="1" smtClean="0"/>
              <a:t>こむの</a:t>
            </a:r>
            <a:r>
              <a:rPr kumimoji="1" lang="ja-JP" altLang="en-US" dirty="0" smtClean="0"/>
              <a:t>干渉縞はこのように等間隔に観測されます。しかし、フリーランニングのレーザーを使うと、タイミングジッターの影響により時間軸の線形成が保たれず、次案軸が歪みます。この歪をなくすために考えられたのがアダプティブサンプリングで、従来はコンスタントクロックを使っていたのを、揺らぎを反映したサンプリングクロックを生成して行うと、このように時間軸の線形性を保つことができます。このような技術を</a:t>
            </a:r>
            <a:r>
              <a:rPr kumimoji="1" lang="en-US" altLang="ja-JP" dirty="0" smtClean="0"/>
              <a:t>THz</a:t>
            </a:r>
            <a:r>
              <a:rPr kumimoji="1" lang="ja-JP" altLang="en-US" dirty="0" smtClean="0"/>
              <a:t>に導入することで、フリーランのレーザーでデュアル</a:t>
            </a:r>
            <a:r>
              <a:rPr kumimoji="1" lang="en-US" altLang="ja-JP" dirty="0" smtClean="0"/>
              <a:t>THz</a:t>
            </a:r>
            <a:r>
              <a:rPr kumimoji="1" lang="ja-JP" altLang="en-US" dirty="0" smtClean="0"/>
              <a:t>コム分光が行えますが、そのためには、サンプリングクロックの生成が重要になってきます。そこで、デュアル</a:t>
            </a:r>
            <a:r>
              <a:rPr kumimoji="1" lang="en-US" altLang="ja-JP" dirty="0" smtClean="0"/>
              <a:t>THz</a:t>
            </a:r>
            <a:r>
              <a:rPr kumimoji="1" lang="ja-JP" altLang="en-US" dirty="0" smtClean="0"/>
              <a:t>コム間ビート（</a:t>
            </a:r>
            <a:r>
              <a:rPr kumimoji="1" lang="en-US" altLang="ja-JP" dirty="0" err="1" smtClean="0"/>
              <a:t>Δf</a:t>
            </a:r>
            <a:r>
              <a:rPr kumimoji="1" lang="ja-JP" altLang="en-US" dirty="0" smtClean="0"/>
              <a:t>）というのは、揺らぎを反映したものであるので、サンプリングクロックとして使うことができます。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12</a:t>
            </a:fld>
            <a:endParaRPr kumimoji="1" lang="ja-JP" altLang="en-US"/>
          </a:p>
        </p:txBody>
      </p:sp>
    </p:spTree>
    <p:extLst>
      <p:ext uri="{BB962C8B-B14F-4D97-AF65-F5344CB8AC3E}">
        <p14:creationId xmlns:p14="http://schemas.microsoft.com/office/powerpoint/2010/main" val="192743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13</a:t>
            </a:fld>
            <a:endParaRPr kumimoji="1" lang="ja-JP" altLang="en-US"/>
          </a:p>
        </p:txBody>
      </p:sp>
    </p:spTree>
    <p:extLst>
      <p:ext uri="{BB962C8B-B14F-4D97-AF65-F5344CB8AC3E}">
        <p14:creationId xmlns:p14="http://schemas.microsoft.com/office/powerpoint/2010/main" val="375376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先ほど林が説明したので簡単に説明させていただきます。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コムの間隔が違う別のコムを用意します。ただし</a:t>
            </a:r>
            <a:r>
              <a:rPr kumimoji="1" lang="en-US" altLang="ja-JP" dirty="0" smtClean="0"/>
              <a:t>CWTH</a:t>
            </a:r>
            <a:r>
              <a:rPr kumimoji="1" lang="ja-JP" altLang="en-US" dirty="0" err="1" smtClean="0"/>
              <a:t>ｚ</a:t>
            </a:r>
            <a:r>
              <a:rPr kumimoji="1" lang="ja-JP" altLang="en-US" dirty="0" smtClean="0"/>
              <a:t>波は共通にします。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14</a:t>
            </a:fld>
            <a:endParaRPr kumimoji="1" lang="ja-JP" altLang="en-US"/>
          </a:p>
        </p:txBody>
      </p:sp>
    </p:spTree>
    <p:extLst>
      <p:ext uri="{BB962C8B-B14F-4D97-AF65-F5344CB8AC3E}">
        <p14:creationId xmlns:p14="http://schemas.microsoft.com/office/powerpoint/2010/main" val="278700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FB022E-1F78-4E0E-8F73-CCE9B2CE71A0}" type="datetimeFigureOut">
              <a:rPr kumimoji="1" lang="ja-JP" altLang="en-US" smtClean="0"/>
              <a:t>2014/7/6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C24394-6C73-4A70-84C8-733E302D9C49}" type="slidenum">
              <a:rPr kumimoji="1" lang="ja-JP" altLang="en-US" smtClean="0"/>
              <a:t>‹#›</a:t>
            </a:fld>
            <a:endParaRPr kumimoji="1" lang="ja-JP" altLang="en-US"/>
          </a:p>
        </p:txBody>
      </p:sp>
    </p:spTree>
    <p:extLst>
      <p:ext uri="{BB962C8B-B14F-4D97-AF65-F5344CB8AC3E}">
        <p14:creationId xmlns:p14="http://schemas.microsoft.com/office/powerpoint/2010/main" val="281403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FB022E-1F78-4E0E-8F73-CCE9B2CE71A0}" type="datetimeFigureOut">
              <a:rPr kumimoji="1" lang="ja-JP" altLang="en-US" smtClean="0"/>
              <a:t>2014/7/6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C24394-6C73-4A70-84C8-733E302D9C49}" type="slidenum">
              <a:rPr kumimoji="1" lang="ja-JP" altLang="en-US" smtClean="0"/>
              <a:t>‹#›</a:t>
            </a:fld>
            <a:endParaRPr kumimoji="1" lang="ja-JP" altLang="en-US"/>
          </a:p>
        </p:txBody>
      </p:sp>
    </p:spTree>
    <p:extLst>
      <p:ext uri="{BB962C8B-B14F-4D97-AF65-F5344CB8AC3E}">
        <p14:creationId xmlns:p14="http://schemas.microsoft.com/office/powerpoint/2010/main" val="314804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FB022E-1F78-4E0E-8F73-CCE9B2CE71A0}" type="datetimeFigureOut">
              <a:rPr kumimoji="1" lang="ja-JP" altLang="en-US" smtClean="0"/>
              <a:t>2014/7/6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C24394-6C73-4A70-84C8-733E302D9C49}" type="slidenum">
              <a:rPr kumimoji="1" lang="ja-JP" altLang="en-US" smtClean="0"/>
              <a:t>‹#›</a:t>
            </a:fld>
            <a:endParaRPr kumimoji="1" lang="ja-JP" altLang="en-US"/>
          </a:p>
        </p:txBody>
      </p:sp>
    </p:spTree>
    <p:extLst>
      <p:ext uri="{BB962C8B-B14F-4D97-AF65-F5344CB8AC3E}">
        <p14:creationId xmlns:p14="http://schemas.microsoft.com/office/powerpoint/2010/main" val="387816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FB022E-1F78-4E0E-8F73-CCE9B2CE71A0}" type="datetimeFigureOut">
              <a:rPr kumimoji="1" lang="ja-JP" altLang="en-US" smtClean="0"/>
              <a:t>2014/7/6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C24394-6C73-4A70-84C8-733E302D9C49}" type="slidenum">
              <a:rPr kumimoji="1" lang="ja-JP" altLang="en-US" smtClean="0"/>
              <a:t>‹#›</a:t>
            </a:fld>
            <a:endParaRPr kumimoji="1" lang="ja-JP" altLang="en-US"/>
          </a:p>
        </p:txBody>
      </p:sp>
    </p:spTree>
    <p:extLst>
      <p:ext uri="{BB962C8B-B14F-4D97-AF65-F5344CB8AC3E}">
        <p14:creationId xmlns:p14="http://schemas.microsoft.com/office/powerpoint/2010/main" val="305926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5FB022E-1F78-4E0E-8F73-CCE9B2CE71A0}" type="datetimeFigureOut">
              <a:rPr kumimoji="1" lang="ja-JP" altLang="en-US" smtClean="0"/>
              <a:t>2014/7/6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C24394-6C73-4A70-84C8-733E302D9C49}" type="slidenum">
              <a:rPr kumimoji="1" lang="ja-JP" altLang="en-US" smtClean="0"/>
              <a:t>‹#›</a:t>
            </a:fld>
            <a:endParaRPr kumimoji="1" lang="ja-JP" altLang="en-US"/>
          </a:p>
        </p:txBody>
      </p:sp>
    </p:spTree>
    <p:extLst>
      <p:ext uri="{BB962C8B-B14F-4D97-AF65-F5344CB8AC3E}">
        <p14:creationId xmlns:p14="http://schemas.microsoft.com/office/powerpoint/2010/main" val="231767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5FB022E-1F78-4E0E-8F73-CCE9B2CE71A0}" type="datetimeFigureOut">
              <a:rPr kumimoji="1" lang="ja-JP" altLang="en-US" smtClean="0"/>
              <a:t>2014/7/6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C24394-6C73-4A70-84C8-733E302D9C49}" type="slidenum">
              <a:rPr kumimoji="1" lang="ja-JP" altLang="en-US" smtClean="0"/>
              <a:t>‹#›</a:t>
            </a:fld>
            <a:endParaRPr kumimoji="1" lang="ja-JP" altLang="en-US"/>
          </a:p>
        </p:txBody>
      </p:sp>
    </p:spTree>
    <p:extLst>
      <p:ext uri="{BB962C8B-B14F-4D97-AF65-F5344CB8AC3E}">
        <p14:creationId xmlns:p14="http://schemas.microsoft.com/office/powerpoint/2010/main" val="73619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5FB022E-1F78-4E0E-8F73-CCE9B2CE71A0}" type="datetimeFigureOut">
              <a:rPr kumimoji="1" lang="ja-JP" altLang="en-US" smtClean="0"/>
              <a:t>2014/7/6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0C24394-6C73-4A70-84C8-733E302D9C49}" type="slidenum">
              <a:rPr kumimoji="1" lang="ja-JP" altLang="en-US" smtClean="0"/>
              <a:t>‹#›</a:t>
            </a:fld>
            <a:endParaRPr kumimoji="1" lang="ja-JP" altLang="en-US"/>
          </a:p>
        </p:txBody>
      </p:sp>
    </p:spTree>
    <p:extLst>
      <p:ext uri="{BB962C8B-B14F-4D97-AF65-F5344CB8AC3E}">
        <p14:creationId xmlns:p14="http://schemas.microsoft.com/office/powerpoint/2010/main" val="177887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5FB022E-1F78-4E0E-8F73-CCE9B2CE71A0}" type="datetimeFigureOut">
              <a:rPr kumimoji="1" lang="ja-JP" altLang="en-US" smtClean="0"/>
              <a:t>2014/7/6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0C24394-6C73-4A70-84C8-733E302D9C49}" type="slidenum">
              <a:rPr kumimoji="1" lang="ja-JP" altLang="en-US" smtClean="0"/>
              <a:t>‹#›</a:t>
            </a:fld>
            <a:endParaRPr kumimoji="1" lang="ja-JP" altLang="en-US"/>
          </a:p>
        </p:txBody>
      </p:sp>
    </p:spTree>
    <p:extLst>
      <p:ext uri="{BB962C8B-B14F-4D97-AF65-F5344CB8AC3E}">
        <p14:creationId xmlns:p14="http://schemas.microsoft.com/office/powerpoint/2010/main" val="63846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5FB022E-1F78-4E0E-8F73-CCE9B2CE71A0}" type="datetimeFigureOut">
              <a:rPr kumimoji="1" lang="ja-JP" altLang="en-US" smtClean="0"/>
              <a:t>2014/7/6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0C24394-6C73-4A70-84C8-733E302D9C49}" type="slidenum">
              <a:rPr kumimoji="1" lang="ja-JP" altLang="en-US" smtClean="0"/>
              <a:t>‹#›</a:t>
            </a:fld>
            <a:endParaRPr kumimoji="1" lang="ja-JP" altLang="en-US"/>
          </a:p>
        </p:txBody>
      </p:sp>
    </p:spTree>
    <p:extLst>
      <p:ext uri="{BB962C8B-B14F-4D97-AF65-F5344CB8AC3E}">
        <p14:creationId xmlns:p14="http://schemas.microsoft.com/office/powerpoint/2010/main" val="262148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FB022E-1F78-4E0E-8F73-CCE9B2CE71A0}" type="datetimeFigureOut">
              <a:rPr kumimoji="1" lang="ja-JP" altLang="en-US" smtClean="0"/>
              <a:t>2014/7/6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C24394-6C73-4A70-84C8-733E302D9C49}" type="slidenum">
              <a:rPr kumimoji="1" lang="ja-JP" altLang="en-US" smtClean="0"/>
              <a:t>‹#›</a:t>
            </a:fld>
            <a:endParaRPr kumimoji="1" lang="ja-JP" altLang="en-US"/>
          </a:p>
        </p:txBody>
      </p:sp>
    </p:spTree>
    <p:extLst>
      <p:ext uri="{BB962C8B-B14F-4D97-AF65-F5344CB8AC3E}">
        <p14:creationId xmlns:p14="http://schemas.microsoft.com/office/powerpoint/2010/main" val="348554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FB022E-1F78-4E0E-8F73-CCE9B2CE71A0}" type="datetimeFigureOut">
              <a:rPr kumimoji="1" lang="ja-JP" altLang="en-US" smtClean="0"/>
              <a:t>2014/7/6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C24394-6C73-4A70-84C8-733E302D9C49}" type="slidenum">
              <a:rPr kumimoji="1" lang="ja-JP" altLang="en-US" smtClean="0"/>
              <a:t>‹#›</a:t>
            </a:fld>
            <a:endParaRPr kumimoji="1" lang="ja-JP" altLang="en-US"/>
          </a:p>
        </p:txBody>
      </p:sp>
    </p:spTree>
    <p:extLst>
      <p:ext uri="{BB962C8B-B14F-4D97-AF65-F5344CB8AC3E}">
        <p14:creationId xmlns:p14="http://schemas.microsoft.com/office/powerpoint/2010/main" val="316027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B022E-1F78-4E0E-8F73-CCE9B2CE71A0}" type="datetimeFigureOut">
              <a:rPr kumimoji="1" lang="ja-JP" altLang="en-US" smtClean="0"/>
              <a:t>2014/7/6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24394-6C73-4A70-84C8-733E302D9C49}" type="slidenum">
              <a:rPr kumimoji="1" lang="ja-JP" altLang="en-US" smtClean="0"/>
              <a:t>‹#›</a:t>
            </a:fld>
            <a:endParaRPr kumimoji="1" lang="ja-JP" altLang="en-US"/>
          </a:p>
        </p:txBody>
      </p:sp>
    </p:spTree>
    <p:extLst>
      <p:ext uri="{BB962C8B-B14F-4D97-AF65-F5344CB8AC3E}">
        <p14:creationId xmlns:p14="http://schemas.microsoft.com/office/powerpoint/2010/main" val="406432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0.png"/><Relationship Id="rId4" Type="http://schemas.openxmlformats.org/officeDocument/2006/relationships/image" Target="../media/image150.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tif"/><Relationship Id="rId13" Type="http://schemas.openxmlformats.org/officeDocument/2006/relationships/image" Target="../media/image34.tif"/><Relationship Id="rId3" Type="http://schemas.openxmlformats.org/officeDocument/2006/relationships/image" Target="../media/image24.tif"/><Relationship Id="rId7" Type="http://schemas.openxmlformats.org/officeDocument/2006/relationships/image" Target="../media/image28.tif"/><Relationship Id="rId12" Type="http://schemas.openxmlformats.org/officeDocument/2006/relationships/image" Target="../media/image33.tif"/><Relationship Id="rId17" Type="http://schemas.openxmlformats.org/officeDocument/2006/relationships/image" Target="../media/image38.tif"/><Relationship Id="rId2" Type="http://schemas.openxmlformats.org/officeDocument/2006/relationships/notesSlide" Target="../notesSlides/notesSlide13.xml"/><Relationship Id="rId16" Type="http://schemas.openxmlformats.org/officeDocument/2006/relationships/image" Target="../media/image37.tif"/><Relationship Id="rId1" Type="http://schemas.openxmlformats.org/officeDocument/2006/relationships/slideLayout" Target="../slideLayouts/slideLayout2.xml"/><Relationship Id="rId6" Type="http://schemas.openxmlformats.org/officeDocument/2006/relationships/image" Target="../media/image27.tif"/><Relationship Id="rId11" Type="http://schemas.openxmlformats.org/officeDocument/2006/relationships/image" Target="../media/image32.tif"/><Relationship Id="rId5" Type="http://schemas.openxmlformats.org/officeDocument/2006/relationships/image" Target="../media/image26.tif"/><Relationship Id="rId15" Type="http://schemas.openxmlformats.org/officeDocument/2006/relationships/image" Target="../media/image36.tif"/><Relationship Id="rId10" Type="http://schemas.openxmlformats.org/officeDocument/2006/relationships/image" Target="../media/image31.tif"/><Relationship Id="rId4" Type="http://schemas.openxmlformats.org/officeDocument/2006/relationships/image" Target="../media/image25.tif"/><Relationship Id="rId9" Type="http://schemas.openxmlformats.org/officeDocument/2006/relationships/image" Target="../media/image30.tif"/><Relationship Id="rId14" Type="http://schemas.openxmlformats.org/officeDocument/2006/relationships/image" Target="../media/image35.t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t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0.png"/><Relationship Id="rId10" Type="http://schemas.openxmlformats.org/officeDocument/2006/relationships/image" Target="../media/image10.png"/><Relationship Id="rId4" Type="http://schemas.openxmlformats.org/officeDocument/2006/relationships/image" Target="../media/image40.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0528" y="1340768"/>
            <a:ext cx="9500592" cy="3168352"/>
          </a:xfrm>
        </p:spPr>
        <p:txBody>
          <a:bodyPr>
            <a:noAutofit/>
          </a:bodyPr>
          <a:lstStyle/>
          <a:p>
            <a:r>
              <a:rPr kumimoji="1" lang="ja-JP" altLang="en-US" sz="4800" dirty="0" smtClean="0"/>
              <a:t>研究報告</a:t>
            </a:r>
            <a:r>
              <a:rPr kumimoji="1" lang="en-US" altLang="ja-JP" sz="4800" dirty="0" smtClean="0"/>
              <a:t/>
            </a:r>
            <a:br>
              <a:rPr kumimoji="1" lang="en-US" altLang="ja-JP" sz="4800" dirty="0" smtClean="0"/>
            </a:br>
            <a:r>
              <a:rPr kumimoji="1" lang="en-US" altLang="ja-JP" sz="4800" dirty="0" smtClean="0"/>
              <a:t/>
            </a:r>
            <a:br>
              <a:rPr kumimoji="1" lang="en-US" altLang="ja-JP" sz="4800" dirty="0" smtClean="0"/>
            </a:br>
            <a:r>
              <a:rPr kumimoji="1" lang="en-US" altLang="ja-JP" sz="4800" dirty="0" smtClean="0"/>
              <a:t>THz</a:t>
            </a:r>
            <a:r>
              <a:rPr kumimoji="1" lang="ja-JP" altLang="en-US" sz="4800" dirty="0" smtClean="0"/>
              <a:t>コム間ビート信号の抽出と</a:t>
            </a:r>
            <a:r>
              <a:rPr kumimoji="1" lang="en-US" altLang="ja-JP" sz="4800" dirty="0" smtClean="0"/>
              <a:t/>
            </a:r>
            <a:br>
              <a:rPr kumimoji="1" lang="en-US" altLang="ja-JP" sz="4800" dirty="0" smtClean="0"/>
            </a:br>
            <a:r>
              <a:rPr kumimoji="1" lang="ja-JP" altLang="en-US" sz="4800" dirty="0" smtClean="0"/>
              <a:t>アダプティブサンプリングへの応用</a:t>
            </a:r>
            <a:endParaRPr kumimoji="1" lang="ja-JP" altLang="en-US" sz="4000" dirty="0"/>
          </a:p>
        </p:txBody>
      </p:sp>
      <p:sp>
        <p:nvSpPr>
          <p:cNvPr id="3" name="サブタイトル 2"/>
          <p:cNvSpPr>
            <a:spLocks noGrp="1"/>
          </p:cNvSpPr>
          <p:nvPr>
            <p:ph type="subTitle" idx="1"/>
          </p:nvPr>
        </p:nvSpPr>
        <p:spPr>
          <a:xfrm>
            <a:off x="2339752" y="5301208"/>
            <a:ext cx="5936704" cy="697632"/>
          </a:xfrm>
        </p:spPr>
        <p:txBody>
          <a:bodyPr/>
          <a:lstStyle/>
          <a:p>
            <a:r>
              <a:rPr lang="en-US" altLang="ja-JP" smtClean="0">
                <a:solidFill>
                  <a:schemeClr val="tx1"/>
                </a:solidFill>
              </a:rPr>
              <a:t>4</a:t>
            </a:r>
            <a:r>
              <a:rPr kumimoji="1" lang="ja-JP" altLang="en-US" dirty="0" smtClean="0">
                <a:solidFill>
                  <a:schemeClr val="tx1"/>
                </a:solidFill>
              </a:rPr>
              <a:t>月</a:t>
            </a:r>
            <a:r>
              <a:rPr kumimoji="1" lang="en-US" altLang="ja-JP" dirty="0" smtClean="0">
                <a:solidFill>
                  <a:schemeClr val="tx1"/>
                </a:solidFill>
              </a:rPr>
              <a:t>9</a:t>
            </a:r>
            <a:r>
              <a:rPr kumimoji="1" lang="ja-JP" altLang="en-US" dirty="0" smtClean="0">
                <a:solidFill>
                  <a:schemeClr val="tx1"/>
                </a:solidFill>
              </a:rPr>
              <a:t>日　　　</a:t>
            </a:r>
            <a:r>
              <a:rPr kumimoji="1" lang="en-US" altLang="ja-JP" dirty="0" smtClean="0">
                <a:solidFill>
                  <a:schemeClr val="tx1"/>
                </a:solidFill>
              </a:rPr>
              <a:t>M2</a:t>
            </a:r>
            <a:r>
              <a:rPr kumimoji="1" lang="ja-JP" altLang="en-US" dirty="0" smtClean="0">
                <a:solidFill>
                  <a:schemeClr val="tx1"/>
                </a:solidFill>
              </a:rPr>
              <a:t>　市川</a:t>
            </a:r>
            <a:endParaRPr kumimoji="1" lang="ja-JP" altLang="en-US" dirty="0">
              <a:solidFill>
                <a:schemeClr val="tx1"/>
              </a:solidFill>
            </a:endParaRPr>
          </a:p>
        </p:txBody>
      </p:sp>
    </p:spTree>
    <p:extLst>
      <p:ext uri="{BB962C8B-B14F-4D97-AF65-F5344CB8AC3E}">
        <p14:creationId xmlns:p14="http://schemas.microsoft.com/office/powerpoint/2010/main" val="3400380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1143000"/>
          </a:xfrm>
        </p:spPr>
        <p:txBody>
          <a:bodyPr/>
          <a:lstStyle/>
          <a:p>
            <a:r>
              <a:rPr kumimoji="1" lang="ja-JP" altLang="en-US" dirty="0" smtClean="0"/>
              <a:t>従来のジッター抑制手法</a:t>
            </a:r>
            <a:endParaRPr kumimoji="1" lang="ja-JP" altLang="en-US" dirty="0"/>
          </a:p>
        </p:txBody>
      </p:sp>
      <p:grpSp>
        <p:nvGrpSpPr>
          <p:cNvPr id="40" name="グループ化 39"/>
          <p:cNvGrpSpPr/>
          <p:nvPr/>
        </p:nvGrpSpPr>
        <p:grpSpPr>
          <a:xfrm>
            <a:off x="395536" y="908720"/>
            <a:ext cx="3854863" cy="2829155"/>
            <a:chOff x="149662" y="1014594"/>
            <a:chExt cx="4326705" cy="3175449"/>
          </a:xfrm>
        </p:grpSpPr>
        <p:grpSp>
          <p:nvGrpSpPr>
            <p:cNvPr id="4" name="グループ化 3"/>
            <p:cNvGrpSpPr/>
            <p:nvPr/>
          </p:nvGrpSpPr>
          <p:grpSpPr>
            <a:xfrm>
              <a:off x="149662" y="1014594"/>
              <a:ext cx="4326705" cy="3115851"/>
              <a:chOff x="149662" y="1178118"/>
              <a:chExt cx="4326705" cy="3115851"/>
            </a:xfrm>
          </p:grpSpPr>
          <p:sp>
            <p:nvSpPr>
              <p:cNvPr id="5" name="正方形/長方形 4"/>
              <p:cNvSpPr/>
              <p:nvPr/>
            </p:nvSpPr>
            <p:spPr bwMode="auto">
              <a:xfrm>
                <a:off x="459017" y="1226972"/>
                <a:ext cx="4017350" cy="3066997"/>
              </a:xfrm>
              <a:prstGeom prst="rect">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imes New Roman" panose="02020603050405020304" pitchFamily="18" charset="0"/>
                  <a:ea typeface="ＭＳ ゴシック" charset="-128"/>
                  <a:cs typeface="Times New Roman" panose="02020603050405020304" pitchFamily="18" charset="0"/>
                </a:endParaRPr>
              </a:p>
            </p:txBody>
          </p:sp>
          <p:sp>
            <p:nvSpPr>
              <p:cNvPr id="6" name="テキスト ボックス 5"/>
              <p:cNvSpPr txBox="1"/>
              <p:nvPr/>
            </p:nvSpPr>
            <p:spPr>
              <a:xfrm>
                <a:off x="392967" y="1178118"/>
                <a:ext cx="4021235" cy="461665"/>
              </a:xfrm>
              <a:prstGeom prst="rect">
                <a:avLst/>
              </a:prstGeom>
              <a:noFill/>
            </p:spPr>
            <p:txBody>
              <a:bodyPr wrap="square" rtlCol="0">
                <a:spAutoFit/>
              </a:bodyPr>
              <a:lstStyle/>
              <a:p>
                <a:pPr algn="ctr"/>
                <a:r>
                  <a:rPr kumimoji="1" lang="ja-JP" altLang="en-US" sz="2400" b="1" dirty="0" smtClean="0">
                    <a:latin typeface="Times New Roman" panose="02020603050405020304" pitchFamily="18" charset="0"/>
                    <a:cs typeface="Times New Roman" panose="02020603050405020304" pitchFamily="18" charset="0"/>
                  </a:rPr>
                  <a:t>①</a:t>
                </a:r>
                <a:r>
                  <a:rPr kumimoji="1" lang="en-US" altLang="ja-JP" sz="2400" b="1" dirty="0" err="1" smtClean="0">
                    <a:latin typeface="Times New Roman" panose="02020603050405020304" pitchFamily="18" charset="0"/>
                    <a:cs typeface="Times New Roman" panose="02020603050405020304" pitchFamily="18" charset="0"/>
                  </a:rPr>
                  <a:t>Δf</a:t>
                </a:r>
                <a:r>
                  <a:rPr kumimoji="1" lang="en-US" altLang="ja-JP" sz="2400" b="1" baseline="-25000" dirty="0" err="1" smtClean="0">
                    <a:latin typeface="Times New Roman" panose="02020603050405020304" pitchFamily="18" charset="0"/>
                    <a:cs typeface="Times New Roman" panose="02020603050405020304" pitchFamily="18" charset="0"/>
                  </a:rPr>
                  <a:t>rep</a:t>
                </a:r>
                <a:r>
                  <a:rPr kumimoji="1" lang="en-US" altLang="ja-JP" sz="2400" b="1" dirty="0" smtClean="0">
                    <a:latin typeface="Times New Roman" panose="02020603050405020304" pitchFamily="18" charset="0"/>
                    <a:cs typeface="Times New Roman" panose="02020603050405020304" pitchFamily="18" charset="0"/>
                  </a:rPr>
                  <a:t> </a:t>
                </a:r>
                <a:r>
                  <a:rPr kumimoji="1" lang="ja-JP" altLang="en-US" sz="2400" b="1" dirty="0" smtClean="0">
                    <a:latin typeface="Times New Roman" panose="02020603050405020304" pitchFamily="18" charset="0"/>
                    <a:cs typeface="Times New Roman" panose="02020603050405020304" pitchFamily="18" charset="0"/>
                  </a:rPr>
                  <a:t>のみ制御</a:t>
                </a:r>
                <a:endParaRPr kumimoji="1" lang="ja-JP" altLang="en-US" sz="2400" b="1" dirty="0">
                  <a:latin typeface="Times New Roman" panose="02020603050405020304" pitchFamily="18" charset="0"/>
                  <a:cs typeface="Times New Roman" panose="02020603050405020304" pitchFamily="18" charset="0"/>
                </a:endParaRPr>
              </a:p>
            </p:txBody>
          </p:sp>
          <p:grpSp>
            <p:nvGrpSpPr>
              <p:cNvPr id="7" name="グループ化 6"/>
              <p:cNvGrpSpPr/>
              <p:nvPr/>
            </p:nvGrpSpPr>
            <p:grpSpPr>
              <a:xfrm>
                <a:off x="149662" y="1583687"/>
                <a:ext cx="4278322" cy="1895109"/>
                <a:chOff x="684710" y="1813157"/>
                <a:chExt cx="3640328" cy="1615819"/>
              </a:xfrm>
            </p:grpSpPr>
            <p:cxnSp>
              <p:nvCxnSpPr>
                <p:cNvPr id="9" name="直線矢印コネクタ 8"/>
                <p:cNvCxnSpPr/>
                <p:nvPr/>
              </p:nvCxnSpPr>
              <p:spPr bwMode="auto">
                <a:xfrm>
                  <a:off x="1403648" y="3140968"/>
                  <a:ext cx="2448272" cy="0"/>
                </a:xfrm>
                <a:prstGeom prst="straightConnector1">
                  <a:avLst/>
                </a:prstGeom>
                <a:noFill/>
                <a:ln w="31750" cap="flat" cmpd="sng" algn="ctr">
                  <a:solidFill>
                    <a:schemeClr val="tx1"/>
                  </a:solidFill>
                  <a:prstDash val="solid"/>
                  <a:round/>
                  <a:headEnd type="none" w="med" len="med"/>
                  <a:tailEnd type="arrow"/>
                </a:ln>
                <a:effectLst/>
              </p:spPr>
            </p:cxnSp>
            <p:cxnSp>
              <p:nvCxnSpPr>
                <p:cNvPr id="10" name="直線矢印コネクタ 9"/>
                <p:cNvCxnSpPr/>
                <p:nvPr/>
              </p:nvCxnSpPr>
              <p:spPr bwMode="auto">
                <a:xfrm flipV="1">
                  <a:off x="1403648" y="1844824"/>
                  <a:ext cx="0" cy="1296144"/>
                </a:xfrm>
                <a:prstGeom prst="straightConnector1">
                  <a:avLst/>
                </a:prstGeom>
                <a:noFill/>
                <a:ln w="31750" cap="flat" cmpd="sng" algn="ctr">
                  <a:solidFill>
                    <a:schemeClr val="tx1"/>
                  </a:solidFill>
                  <a:prstDash val="solid"/>
                  <a:round/>
                  <a:headEnd type="none" w="med" len="med"/>
                  <a:tailEnd type="arrow"/>
                </a:ln>
                <a:effectLst/>
              </p:spPr>
            </p:cxnSp>
            <p:sp>
              <p:nvSpPr>
                <p:cNvPr id="11" name="テキスト ボックス 10"/>
                <p:cNvSpPr txBox="1"/>
                <p:nvPr/>
              </p:nvSpPr>
              <p:spPr>
                <a:xfrm>
                  <a:off x="684710" y="1876762"/>
                  <a:ext cx="717848" cy="341144"/>
                </a:xfrm>
                <a:prstGeom prst="rect">
                  <a:avLst/>
                </a:prstGeom>
                <a:noFill/>
              </p:spPr>
              <p:txBody>
                <a:bodyPr wrap="square" rtlCol="0">
                  <a:spAutoFit/>
                </a:bodyPr>
                <a:lstStyle/>
                <a:p>
                  <a:pPr algn="r"/>
                  <a:r>
                    <a:rPr kumimoji="1" lang="en-US" altLang="ja-JP" sz="2000" dirty="0" err="1" smtClean="0">
                      <a:latin typeface="Times New Roman" panose="02020603050405020304" pitchFamily="18" charset="0"/>
                      <a:cs typeface="Times New Roman" panose="02020603050405020304" pitchFamily="18" charset="0"/>
                    </a:rPr>
                    <a:t>f</a:t>
                  </a:r>
                  <a:r>
                    <a:rPr kumimoji="1" lang="en-US" altLang="ja-JP" sz="2000" baseline="-25000" dirty="0" err="1" smtClean="0">
                      <a:latin typeface="Times New Roman" panose="02020603050405020304" pitchFamily="18" charset="0"/>
                      <a:cs typeface="Times New Roman" panose="02020603050405020304" pitchFamily="18" charset="0"/>
                    </a:rPr>
                    <a:t>rep</a:t>
                  </a:r>
                  <a:endParaRPr kumimoji="1" lang="ja-JP" altLang="en-US" sz="2000" baseline="-25000" dirty="0">
                    <a:latin typeface="Times New Roman" panose="02020603050405020304" pitchFamily="18" charset="0"/>
                    <a:cs typeface="Times New Roman" panose="02020603050405020304" pitchFamily="18" charset="0"/>
                  </a:endParaRPr>
                </a:p>
              </p:txBody>
            </p:sp>
            <p:sp>
              <p:nvSpPr>
                <p:cNvPr id="12" name="テキスト ボックス 11"/>
                <p:cNvSpPr txBox="1"/>
                <p:nvPr/>
              </p:nvSpPr>
              <p:spPr>
                <a:xfrm>
                  <a:off x="3694901" y="3114074"/>
                  <a:ext cx="630137" cy="314902"/>
                </a:xfrm>
                <a:prstGeom prst="rect">
                  <a:avLst/>
                </a:prstGeom>
                <a:noFill/>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time</a:t>
                  </a:r>
                  <a:endParaRPr kumimoji="1" lang="ja-JP" altLang="en-US" dirty="0">
                    <a:latin typeface="Times New Roman" panose="02020603050405020304" pitchFamily="18" charset="0"/>
                    <a:cs typeface="Times New Roman" panose="02020603050405020304" pitchFamily="18" charset="0"/>
                  </a:endParaRPr>
                </a:p>
              </p:txBody>
            </p:sp>
            <p:sp>
              <p:nvSpPr>
                <p:cNvPr id="13" name="フリーフォーム 12"/>
                <p:cNvSpPr/>
                <p:nvPr/>
              </p:nvSpPr>
              <p:spPr bwMode="auto">
                <a:xfrm>
                  <a:off x="1407930" y="2005352"/>
                  <a:ext cx="2366682" cy="307542"/>
                </a:xfrm>
                <a:custGeom>
                  <a:avLst/>
                  <a:gdLst>
                    <a:gd name="connsiteX0" fmla="*/ 0 w 2366682"/>
                    <a:gd name="connsiteY0" fmla="*/ 307542 h 307542"/>
                    <a:gd name="connsiteX1" fmla="*/ 389965 w 2366682"/>
                    <a:gd name="connsiteY1" fmla="*/ 159624 h 307542"/>
                    <a:gd name="connsiteX2" fmla="*/ 914400 w 2366682"/>
                    <a:gd name="connsiteY2" fmla="*/ 173072 h 307542"/>
                    <a:gd name="connsiteX3" fmla="*/ 1734671 w 2366682"/>
                    <a:gd name="connsiteY3" fmla="*/ 11707 h 307542"/>
                    <a:gd name="connsiteX4" fmla="*/ 2366682 w 2366682"/>
                    <a:gd name="connsiteY4" fmla="*/ 25154 h 307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682" h="307542">
                      <a:moveTo>
                        <a:pt x="0" y="307542"/>
                      </a:moveTo>
                      <a:cubicBezTo>
                        <a:pt x="118782" y="244789"/>
                        <a:pt x="237565" y="182036"/>
                        <a:pt x="389965" y="159624"/>
                      </a:cubicBezTo>
                      <a:cubicBezTo>
                        <a:pt x="542365" y="137212"/>
                        <a:pt x="690282" y="197725"/>
                        <a:pt x="914400" y="173072"/>
                      </a:cubicBezTo>
                      <a:cubicBezTo>
                        <a:pt x="1138518" y="148419"/>
                        <a:pt x="1492624" y="36360"/>
                        <a:pt x="1734671" y="11707"/>
                      </a:cubicBezTo>
                      <a:cubicBezTo>
                        <a:pt x="1976718" y="-12946"/>
                        <a:pt x="2171700" y="6104"/>
                        <a:pt x="2366682" y="25154"/>
                      </a:cubicBezTo>
                    </a:path>
                  </a:pathLst>
                </a:cu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imes New Roman" panose="02020603050405020304" pitchFamily="18" charset="0"/>
                    <a:ea typeface="ＭＳ ゴシック" charset="-128"/>
                    <a:cs typeface="Times New Roman" panose="02020603050405020304" pitchFamily="18" charset="0"/>
                  </a:endParaRPr>
                </a:p>
              </p:txBody>
            </p:sp>
            <p:sp>
              <p:nvSpPr>
                <p:cNvPr id="14" name="フリーフォーム 13"/>
                <p:cNvSpPr/>
                <p:nvPr/>
              </p:nvSpPr>
              <p:spPr bwMode="auto">
                <a:xfrm>
                  <a:off x="1403648" y="2275582"/>
                  <a:ext cx="2366682" cy="307542"/>
                </a:xfrm>
                <a:custGeom>
                  <a:avLst/>
                  <a:gdLst>
                    <a:gd name="connsiteX0" fmla="*/ 0 w 2366682"/>
                    <a:gd name="connsiteY0" fmla="*/ 307542 h 307542"/>
                    <a:gd name="connsiteX1" fmla="*/ 389965 w 2366682"/>
                    <a:gd name="connsiteY1" fmla="*/ 159624 h 307542"/>
                    <a:gd name="connsiteX2" fmla="*/ 914400 w 2366682"/>
                    <a:gd name="connsiteY2" fmla="*/ 173072 h 307542"/>
                    <a:gd name="connsiteX3" fmla="*/ 1734671 w 2366682"/>
                    <a:gd name="connsiteY3" fmla="*/ 11707 h 307542"/>
                    <a:gd name="connsiteX4" fmla="*/ 2366682 w 2366682"/>
                    <a:gd name="connsiteY4" fmla="*/ 25154 h 307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682" h="307542">
                      <a:moveTo>
                        <a:pt x="0" y="307542"/>
                      </a:moveTo>
                      <a:cubicBezTo>
                        <a:pt x="118782" y="244789"/>
                        <a:pt x="237565" y="182036"/>
                        <a:pt x="389965" y="159624"/>
                      </a:cubicBezTo>
                      <a:cubicBezTo>
                        <a:pt x="542365" y="137212"/>
                        <a:pt x="690282" y="197725"/>
                        <a:pt x="914400" y="173072"/>
                      </a:cubicBezTo>
                      <a:cubicBezTo>
                        <a:pt x="1138518" y="148419"/>
                        <a:pt x="1492624" y="36360"/>
                        <a:pt x="1734671" y="11707"/>
                      </a:cubicBezTo>
                      <a:cubicBezTo>
                        <a:pt x="1976718" y="-12946"/>
                        <a:pt x="2171700" y="6104"/>
                        <a:pt x="2366682" y="25154"/>
                      </a:cubicBezTo>
                    </a:path>
                  </a:pathLst>
                </a:cu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0000"/>
                    </a:solidFill>
                    <a:effectLst/>
                    <a:latin typeface="Times New Roman" panose="02020603050405020304" pitchFamily="18" charset="0"/>
                    <a:ea typeface="ＭＳ ゴシック" charset="-128"/>
                    <a:cs typeface="Times New Roman" panose="02020603050405020304" pitchFamily="18" charset="0"/>
                  </a:endParaRPr>
                </a:p>
              </p:txBody>
            </p:sp>
            <p:sp>
              <p:nvSpPr>
                <p:cNvPr id="15" name="テキスト ボックス 14"/>
                <p:cNvSpPr txBox="1"/>
                <p:nvPr/>
              </p:nvSpPr>
              <p:spPr>
                <a:xfrm>
                  <a:off x="3539970" y="1813157"/>
                  <a:ext cx="717847" cy="341144"/>
                </a:xfrm>
                <a:prstGeom prst="rect">
                  <a:avLst/>
                </a:prstGeom>
                <a:noFill/>
              </p:spPr>
              <p:txBody>
                <a:bodyPr wrap="square" rtlCol="0">
                  <a:spAutoFit/>
                </a:bodyPr>
                <a:lstStyle/>
                <a:p>
                  <a:pPr algn="r"/>
                  <a:r>
                    <a:rPr kumimoji="1" lang="en-US" altLang="ja-JP" sz="2000" dirty="0" smtClean="0">
                      <a:solidFill>
                        <a:srgbClr val="00B050"/>
                      </a:solidFill>
                      <a:latin typeface="Times New Roman" panose="02020603050405020304" pitchFamily="18" charset="0"/>
                      <a:cs typeface="Times New Roman" panose="02020603050405020304" pitchFamily="18" charset="0"/>
                    </a:rPr>
                    <a:t>f</a:t>
                  </a:r>
                  <a:r>
                    <a:rPr kumimoji="1" lang="en-US" altLang="ja-JP" sz="2000" baseline="-25000" dirty="0" smtClean="0">
                      <a:solidFill>
                        <a:srgbClr val="00B050"/>
                      </a:solidFill>
                      <a:latin typeface="Times New Roman" panose="02020603050405020304" pitchFamily="18" charset="0"/>
                      <a:cs typeface="Times New Roman" panose="02020603050405020304" pitchFamily="18" charset="0"/>
                    </a:rPr>
                    <a:t>rep2</a:t>
                  </a:r>
                  <a:endParaRPr kumimoji="1" lang="ja-JP" altLang="en-US" sz="2000" baseline="-25000" dirty="0">
                    <a:solidFill>
                      <a:srgbClr val="00B050"/>
                    </a:solidFill>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3543663" y="2164794"/>
                  <a:ext cx="717848" cy="341144"/>
                </a:xfrm>
                <a:prstGeom prst="rect">
                  <a:avLst/>
                </a:prstGeom>
                <a:noFill/>
              </p:spPr>
              <p:txBody>
                <a:bodyPr wrap="square" rtlCol="0">
                  <a:spAutoFit/>
                </a:bodyPr>
                <a:lstStyle/>
                <a:p>
                  <a:pPr algn="r"/>
                  <a:r>
                    <a:rPr kumimoji="1" lang="en-US" altLang="ja-JP" sz="2000" dirty="0" smtClean="0">
                      <a:solidFill>
                        <a:schemeClr val="accent2"/>
                      </a:solidFill>
                      <a:latin typeface="Times New Roman" panose="02020603050405020304" pitchFamily="18" charset="0"/>
                      <a:cs typeface="Times New Roman" panose="02020603050405020304" pitchFamily="18" charset="0"/>
                    </a:rPr>
                    <a:t>f</a:t>
                  </a:r>
                  <a:r>
                    <a:rPr kumimoji="1" lang="en-US" altLang="ja-JP" sz="2000" baseline="-25000" dirty="0" smtClean="0">
                      <a:solidFill>
                        <a:schemeClr val="accent2"/>
                      </a:solidFill>
                      <a:latin typeface="Times New Roman" panose="02020603050405020304" pitchFamily="18" charset="0"/>
                      <a:cs typeface="Times New Roman" panose="02020603050405020304" pitchFamily="18" charset="0"/>
                    </a:rPr>
                    <a:t>rep1</a:t>
                  </a:r>
                  <a:endParaRPr kumimoji="1" lang="ja-JP" altLang="en-US" sz="2000" baseline="-25000" dirty="0">
                    <a:solidFill>
                      <a:schemeClr val="accent2"/>
                    </a:solidFill>
                    <a:latin typeface="Times New Roman" panose="02020603050405020304" pitchFamily="18" charset="0"/>
                    <a:cs typeface="Times New Roman" panose="02020603050405020304" pitchFamily="18" charset="0"/>
                  </a:endParaRPr>
                </a:p>
              </p:txBody>
            </p:sp>
            <p:cxnSp>
              <p:nvCxnSpPr>
                <p:cNvPr id="17" name="直線矢印コネクタ 16"/>
                <p:cNvCxnSpPr/>
                <p:nvPr/>
              </p:nvCxnSpPr>
              <p:spPr bwMode="auto">
                <a:xfrm>
                  <a:off x="2568387" y="2124916"/>
                  <a:ext cx="0" cy="288242"/>
                </a:xfrm>
                <a:prstGeom prst="straightConnector1">
                  <a:avLst/>
                </a:prstGeom>
                <a:noFill/>
                <a:ln w="25400" cap="flat" cmpd="sng" algn="ctr">
                  <a:solidFill>
                    <a:schemeClr val="tx1"/>
                  </a:solidFill>
                  <a:prstDash val="solid"/>
                  <a:round/>
                  <a:headEnd type="arrow"/>
                  <a:tailEnd type="arrow"/>
                </a:ln>
                <a:effectLst/>
              </p:spPr>
            </p:cxnSp>
            <p:sp>
              <p:nvSpPr>
                <p:cNvPr id="18" name="正方形/長方形 17"/>
                <p:cNvSpPr/>
                <p:nvPr/>
              </p:nvSpPr>
              <p:spPr>
                <a:xfrm>
                  <a:off x="1955074" y="2399099"/>
                  <a:ext cx="1244783" cy="314902"/>
                </a:xfrm>
                <a:prstGeom prst="rect">
                  <a:avLst/>
                </a:prstGeom>
              </p:spPr>
              <p:txBody>
                <a:bodyPr wrap="square">
                  <a:spAutoFit/>
                </a:bodyPr>
                <a:lstStyle/>
                <a:p>
                  <a:pPr algn="ctr"/>
                  <a:r>
                    <a:rPr lang="en-US" altLang="ja-JP" b="1" dirty="0" err="1" smtClean="0">
                      <a:latin typeface="Times New Roman" panose="02020603050405020304" pitchFamily="18" charset="0"/>
                      <a:cs typeface="Times New Roman" panose="02020603050405020304" pitchFamily="18" charset="0"/>
                    </a:rPr>
                    <a:t>Δf</a:t>
                  </a:r>
                  <a:r>
                    <a:rPr lang="en-US" altLang="ja-JP" baseline="-25000" dirty="0" err="1">
                      <a:latin typeface="Times New Roman" panose="02020603050405020304" pitchFamily="18" charset="0"/>
                      <a:cs typeface="Times New Roman" panose="02020603050405020304" pitchFamily="18" charset="0"/>
                    </a:rPr>
                    <a:t>rep</a:t>
                  </a:r>
                  <a:r>
                    <a:rPr lang="en-US" altLang="ja-JP" b="1" dirty="0" smtClean="0">
                      <a:latin typeface="Times New Roman" panose="02020603050405020304" pitchFamily="18" charset="0"/>
                      <a:cs typeface="Times New Roman" panose="02020603050405020304" pitchFamily="18" charset="0"/>
                    </a:rPr>
                    <a:t> control</a:t>
                  </a:r>
                  <a:endParaRPr lang="ja-JP" altLang="en-US" b="1" dirty="0">
                    <a:latin typeface="Times New Roman" panose="02020603050405020304" pitchFamily="18" charset="0"/>
                    <a:cs typeface="Times New Roman" panose="02020603050405020304" pitchFamily="18" charset="0"/>
                  </a:endParaRPr>
                </a:p>
              </p:txBody>
            </p:sp>
          </p:grpSp>
          <p:sp>
            <p:nvSpPr>
              <p:cNvPr id="8" name="円/楕円 7"/>
              <p:cNvSpPr/>
              <p:nvPr/>
            </p:nvSpPr>
            <p:spPr bwMode="auto">
              <a:xfrm>
                <a:off x="3649343" y="1452524"/>
                <a:ext cx="780733" cy="1133559"/>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imes New Roman" panose="02020603050405020304" pitchFamily="18" charset="0"/>
                  <a:ea typeface="ＭＳ ゴシック" charset="-128"/>
                  <a:cs typeface="Times New Roman" panose="02020603050405020304" pitchFamily="18" charset="0"/>
                </a:endParaRPr>
              </a:p>
            </p:txBody>
          </p:sp>
        </p:grpSp>
        <p:sp>
          <p:nvSpPr>
            <p:cNvPr id="37" name="正方形/長方形 36"/>
            <p:cNvSpPr/>
            <p:nvPr/>
          </p:nvSpPr>
          <p:spPr>
            <a:xfrm>
              <a:off x="459017" y="3605268"/>
              <a:ext cx="4017349" cy="584775"/>
            </a:xfrm>
            <a:prstGeom prst="rect">
              <a:avLst/>
            </a:prstGeom>
          </p:spPr>
          <p:txBody>
            <a:bodyPr wrap="square">
              <a:spAutoFit/>
            </a:bodyPr>
            <a:lstStyle/>
            <a:p>
              <a:r>
                <a:rPr lang="en-US" altLang="ja-JP" sz="1400" dirty="0"/>
                <a:t>r</a:t>
              </a:r>
              <a:r>
                <a:rPr lang="en-US" altLang="ja-JP" sz="1400" dirty="0" smtClean="0"/>
                <a:t>ef) A</a:t>
              </a:r>
              <a:r>
                <a:rPr lang="en-US" altLang="ja-JP" sz="1400" dirty="0"/>
                <a:t>. </a:t>
              </a:r>
              <a:r>
                <a:rPr lang="en-US" altLang="ja-JP" sz="1400" dirty="0" smtClean="0"/>
                <a:t>Bartels</a:t>
              </a:r>
              <a:r>
                <a:rPr lang="ja-JP" altLang="en-US" sz="1400" dirty="0"/>
                <a:t> </a:t>
              </a:r>
              <a:r>
                <a:rPr lang="en-US" altLang="ja-JP" sz="1400" dirty="0" smtClean="0"/>
                <a:t>et al. Opt. Express, Vol.14, 430-437 </a:t>
              </a:r>
              <a:r>
                <a:rPr lang="en-US" altLang="ja-JP" sz="1400" dirty="0"/>
                <a:t>(2006) </a:t>
              </a:r>
              <a:endParaRPr lang="ja-JP" altLang="en-US" sz="1400" dirty="0"/>
            </a:p>
          </p:txBody>
        </p:sp>
        <p:sp>
          <p:nvSpPr>
            <p:cNvPr id="38" name="テキスト ボックス 37"/>
            <p:cNvSpPr txBox="1"/>
            <p:nvPr/>
          </p:nvSpPr>
          <p:spPr>
            <a:xfrm>
              <a:off x="634593" y="2939001"/>
              <a:ext cx="3477193" cy="707886"/>
            </a:xfrm>
            <a:prstGeom prst="rect">
              <a:avLst/>
            </a:prstGeom>
            <a:noFill/>
          </p:spPr>
          <p:txBody>
            <a:bodyPr wrap="square" rtlCol="0">
              <a:spAutoFit/>
            </a:bodyPr>
            <a:lstStyle/>
            <a:p>
              <a:pPr algn="ctr"/>
              <a:r>
                <a:rPr kumimoji="1" lang="en-US" altLang="ja-JP" sz="2000" b="1" dirty="0" err="1" smtClean="0">
                  <a:solidFill>
                    <a:srgbClr val="FF0000"/>
                  </a:solidFill>
                  <a:latin typeface="Times New Roman" panose="02020603050405020304" pitchFamily="18" charset="0"/>
                  <a:cs typeface="Times New Roman" panose="02020603050405020304" pitchFamily="18" charset="0"/>
                </a:rPr>
                <a:t>Δf</a:t>
              </a:r>
              <a:r>
                <a:rPr kumimoji="1" lang="en-US" altLang="ja-JP" sz="2000" b="1" baseline="-25000" dirty="0" err="1" smtClean="0">
                  <a:solidFill>
                    <a:srgbClr val="FF0000"/>
                  </a:solidFill>
                  <a:latin typeface="Times New Roman" panose="02020603050405020304" pitchFamily="18" charset="0"/>
                  <a:cs typeface="Times New Roman" panose="02020603050405020304" pitchFamily="18" charset="0"/>
                </a:rPr>
                <a:t>rep</a:t>
              </a:r>
              <a:r>
                <a:rPr kumimoji="1" lang="ja-JP" altLang="en-US" sz="2000" b="1" dirty="0" smtClean="0">
                  <a:solidFill>
                    <a:srgbClr val="FF0000"/>
                  </a:solidFill>
                  <a:latin typeface="Times New Roman" panose="02020603050405020304" pitchFamily="18" charset="0"/>
                  <a:cs typeface="Times New Roman" panose="02020603050405020304" pitchFamily="18" charset="0"/>
                </a:rPr>
                <a:t>を直接安定化</a:t>
              </a:r>
              <a:endParaRPr kumimoji="1" lang="en-US" altLang="ja-JP" sz="2000" b="1" dirty="0" smtClean="0">
                <a:solidFill>
                  <a:srgbClr val="FF0000"/>
                </a:solidFill>
                <a:latin typeface="Times New Roman" panose="02020603050405020304" pitchFamily="18" charset="0"/>
                <a:cs typeface="Times New Roman" panose="02020603050405020304" pitchFamily="18" charset="0"/>
              </a:endParaRPr>
            </a:p>
            <a:p>
              <a:pPr algn="ctr"/>
              <a:r>
                <a:rPr lang="ja-JP" altLang="en-US" sz="2000" b="1" dirty="0" smtClean="0">
                  <a:solidFill>
                    <a:srgbClr val="FF0000"/>
                  </a:solidFill>
                  <a:latin typeface="Times New Roman" panose="02020603050405020304" pitchFamily="18" charset="0"/>
                  <a:cs typeface="Times New Roman" panose="02020603050405020304" pitchFamily="18" charset="0"/>
                </a:rPr>
                <a:t>（</a:t>
              </a:r>
              <a:r>
                <a:rPr lang="en-US" altLang="ja-JP" sz="2000" b="1" dirty="0">
                  <a:solidFill>
                    <a:srgbClr val="FF0000"/>
                  </a:solidFill>
                  <a:latin typeface="Times New Roman" panose="02020603050405020304" pitchFamily="18" charset="0"/>
                  <a:cs typeface="Times New Roman" panose="02020603050405020304" pitchFamily="18" charset="0"/>
                </a:rPr>
                <a:t> </a:t>
              </a:r>
              <a:r>
                <a:rPr lang="en-US" altLang="ja-JP" sz="2000" b="1" dirty="0" smtClean="0">
                  <a:solidFill>
                    <a:srgbClr val="FF0000"/>
                  </a:solidFill>
                  <a:latin typeface="Times New Roman" panose="02020603050405020304" pitchFamily="18" charset="0"/>
                  <a:cs typeface="Times New Roman" panose="02020603050405020304" pitchFamily="18" charset="0"/>
                </a:rPr>
                <a:t>f</a:t>
              </a:r>
              <a:r>
                <a:rPr lang="en-US" altLang="ja-JP" sz="2000" b="1" baseline="-25000" dirty="0" smtClean="0">
                  <a:solidFill>
                    <a:srgbClr val="FF0000"/>
                  </a:solidFill>
                  <a:latin typeface="Times New Roman" panose="02020603050405020304" pitchFamily="18" charset="0"/>
                  <a:cs typeface="Times New Roman" panose="02020603050405020304" pitchFamily="18" charset="0"/>
                </a:rPr>
                <a:t>rep1</a:t>
              </a:r>
              <a:r>
                <a:rPr lang="en-US" altLang="ja-JP" sz="2000" b="1" dirty="0" smtClean="0">
                  <a:solidFill>
                    <a:srgbClr val="FF0000"/>
                  </a:solidFill>
                  <a:latin typeface="Times New Roman" panose="02020603050405020304" pitchFamily="18" charset="0"/>
                  <a:cs typeface="Times New Roman" panose="02020603050405020304" pitchFamily="18" charset="0"/>
                </a:rPr>
                <a:t> </a:t>
              </a:r>
              <a:r>
                <a:rPr lang="ja-JP" altLang="en-US" sz="2000" b="1" dirty="0" smtClean="0">
                  <a:solidFill>
                    <a:srgbClr val="FF0000"/>
                  </a:solidFill>
                  <a:latin typeface="Times New Roman" panose="02020603050405020304" pitchFamily="18" charset="0"/>
                  <a:cs typeface="Times New Roman" panose="02020603050405020304" pitchFamily="18" charset="0"/>
                </a:rPr>
                <a:t>はフリーラン）</a:t>
              </a:r>
              <a:endParaRPr kumimoji="1" lang="en-US" altLang="ja-JP" sz="2000" b="1" dirty="0" smtClean="0">
                <a:solidFill>
                  <a:srgbClr val="FF0000"/>
                </a:solidFill>
                <a:latin typeface="Times New Roman" panose="02020603050405020304" pitchFamily="18" charset="0"/>
                <a:cs typeface="Times New Roman" panose="02020603050405020304" pitchFamily="18" charset="0"/>
              </a:endParaRPr>
            </a:p>
          </p:txBody>
        </p:sp>
      </p:grpSp>
      <p:grpSp>
        <p:nvGrpSpPr>
          <p:cNvPr id="41" name="グループ化 40"/>
          <p:cNvGrpSpPr/>
          <p:nvPr/>
        </p:nvGrpSpPr>
        <p:grpSpPr>
          <a:xfrm>
            <a:off x="4898555" y="953834"/>
            <a:ext cx="3584968" cy="2775313"/>
            <a:chOff x="4652682" y="1059708"/>
            <a:chExt cx="4023774" cy="3115016"/>
          </a:xfrm>
        </p:grpSpPr>
        <p:grpSp>
          <p:nvGrpSpPr>
            <p:cNvPr id="19" name="グループ化 18"/>
            <p:cNvGrpSpPr/>
            <p:nvPr/>
          </p:nvGrpSpPr>
          <p:grpSpPr>
            <a:xfrm>
              <a:off x="4652682" y="1059708"/>
              <a:ext cx="4023774" cy="3070738"/>
              <a:chOff x="4652682" y="1221692"/>
              <a:chExt cx="4023774" cy="3088909"/>
            </a:xfrm>
          </p:grpSpPr>
          <p:sp>
            <p:nvSpPr>
              <p:cNvPr id="20" name="正方形/長方形 19"/>
              <p:cNvSpPr/>
              <p:nvPr/>
            </p:nvSpPr>
            <p:spPr bwMode="auto">
              <a:xfrm>
                <a:off x="4723020" y="1221692"/>
                <a:ext cx="3929110" cy="3088909"/>
              </a:xfrm>
              <a:prstGeom prst="rect">
                <a:avLst/>
              </a:prstGeom>
              <a:solidFill>
                <a:srgbClr val="FFC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imes New Roman" panose="02020603050405020304" pitchFamily="18" charset="0"/>
                  <a:ea typeface="ＭＳ ゴシック" charset="-128"/>
                  <a:cs typeface="Times New Roman" panose="02020603050405020304" pitchFamily="18" charset="0"/>
                </a:endParaRPr>
              </a:p>
            </p:txBody>
          </p:sp>
          <p:sp>
            <p:nvSpPr>
              <p:cNvPr id="21" name="テキスト ボックス 20"/>
              <p:cNvSpPr txBox="1"/>
              <p:nvPr/>
            </p:nvSpPr>
            <p:spPr>
              <a:xfrm>
                <a:off x="4723020" y="1221692"/>
                <a:ext cx="3953436" cy="461665"/>
              </a:xfrm>
              <a:prstGeom prst="rect">
                <a:avLst/>
              </a:prstGeom>
              <a:noFill/>
            </p:spPr>
            <p:txBody>
              <a:bodyPr wrap="square" rtlCol="0">
                <a:spAutoFit/>
              </a:bodyPr>
              <a:lstStyle/>
              <a:p>
                <a:pPr algn="ctr"/>
                <a:r>
                  <a:rPr kumimoji="1" lang="ja-JP" altLang="en-US" sz="2400" b="1" dirty="0" smtClean="0">
                    <a:latin typeface="Times New Roman" panose="02020603050405020304" pitchFamily="18" charset="0"/>
                    <a:cs typeface="Times New Roman" panose="02020603050405020304" pitchFamily="18" charset="0"/>
                  </a:rPr>
                  <a:t>②</a:t>
                </a:r>
                <a:r>
                  <a:rPr kumimoji="1" lang="en-US" altLang="ja-JP" sz="2400" b="1" dirty="0" smtClean="0">
                    <a:latin typeface="Times New Roman" panose="02020603050405020304" pitchFamily="18" charset="0"/>
                    <a:cs typeface="Times New Roman" panose="02020603050405020304" pitchFamily="18" charset="0"/>
                  </a:rPr>
                  <a:t>f</a:t>
                </a:r>
                <a:r>
                  <a:rPr kumimoji="1" lang="en-US" altLang="ja-JP" sz="2400" b="1" baseline="-25000" dirty="0" smtClean="0">
                    <a:latin typeface="Times New Roman" panose="02020603050405020304" pitchFamily="18" charset="0"/>
                    <a:cs typeface="Times New Roman" panose="02020603050405020304" pitchFamily="18" charset="0"/>
                  </a:rPr>
                  <a:t>rep1</a:t>
                </a:r>
                <a:r>
                  <a:rPr kumimoji="1" lang="en-US" altLang="ja-JP" sz="2400" b="1" dirty="0" smtClean="0">
                    <a:latin typeface="Times New Roman" panose="02020603050405020304" pitchFamily="18" charset="0"/>
                    <a:cs typeface="Times New Roman" panose="02020603050405020304" pitchFamily="18" charset="0"/>
                  </a:rPr>
                  <a:t> </a:t>
                </a:r>
                <a:r>
                  <a:rPr kumimoji="1" lang="ja-JP" altLang="en-US" sz="2400" b="1" dirty="0" smtClean="0">
                    <a:latin typeface="Times New Roman" panose="02020603050405020304" pitchFamily="18" charset="0"/>
                    <a:cs typeface="Times New Roman" panose="02020603050405020304" pitchFamily="18" charset="0"/>
                  </a:rPr>
                  <a:t>と</a:t>
                </a:r>
                <a:r>
                  <a:rPr lang="en-US" altLang="ja-JP" sz="2400" b="1" dirty="0" smtClean="0">
                    <a:latin typeface="Times New Roman" panose="02020603050405020304" pitchFamily="18" charset="0"/>
                    <a:cs typeface="Times New Roman" panose="02020603050405020304" pitchFamily="18" charset="0"/>
                  </a:rPr>
                  <a:t>f</a:t>
                </a:r>
                <a:r>
                  <a:rPr lang="en-US" altLang="ja-JP" sz="2400" b="1" baseline="-25000" dirty="0" smtClean="0">
                    <a:latin typeface="Times New Roman" panose="02020603050405020304" pitchFamily="18" charset="0"/>
                    <a:cs typeface="Times New Roman" panose="02020603050405020304" pitchFamily="18" charset="0"/>
                  </a:rPr>
                  <a:t>rep2</a:t>
                </a:r>
                <a:r>
                  <a:rPr kumimoji="1" lang="ja-JP" altLang="en-US" sz="2400" b="1" dirty="0" smtClean="0">
                    <a:latin typeface="Times New Roman" panose="02020603050405020304" pitchFamily="18" charset="0"/>
                    <a:cs typeface="Times New Roman" panose="02020603050405020304" pitchFamily="18" charset="0"/>
                  </a:rPr>
                  <a:t>を制御</a:t>
                </a:r>
                <a:endParaRPr kumimoji="1" lang="ja-JP" altLang="en-US" sz="2400" b="1" dirty="0">
                  <a:latin typeface="Times New Roman" panose="02020603050405020304" pitchFamily="18" charset="0"/>
                  <a:cs typeface="Times New Roman" panose="02020603050405020304" pitchFamily="18" charset="0"/>
                </a:endParaRPr>
              </a:p>
            </p:txBody>
          </p:sp>
          <p:cxnSp>
            <p:nvCxnSpPr>
              <p:cNvPr id="22" name="直線矢印コネクタ 21"/>
              <p:cNvCxnSpPr/>
              <p:nvPr/>
            </p:nvCxnSpPr>
            <p:spPr bwMode="auto">
              <a:xfrm>
                <a:off x="5263485" y="3185234"/>
                <a:ext cx="2796228" cy="0"/>
              </a:xfrm>
              <a:prstGeom prst="straightConnector1">
                <a:avLst/>
              </a:prstGeom>
              <a:noFill/>
              <a:ln w="31750" cap="flat" cmpd="sng" algn="ctr">
                <a:solidFill>
                  <a:schemeClr val="tx1"/>
                </a:solidFill>
                <a:prstDash val="solid"/>
                <a:round/>
                <a:headEnd type="none" w="med" len="med"/>
                <a:tailEnd type="arrow"/>
              </a:ln>
              <a:effectLst/>
            </p:spPr>
          </p:cxnSp>
          <p:cxnSp>
            <p:nvCxnSpPr>
              <p:cNvPr id="23" name="直線矢印コネクタ 22"/>
              <p:cNvCxnSpPr/>
              <p:nvPr/>
            </p:nvCxnSpPr>
            <p:spPr bwMode="auto">
              <a:xfrm flipV="1">
                <a:off x="5263485" y="1713919"/>
                <a:ext cx="0" cy="1471314"/>
              </a:xfrm>
              <a:prstGeom prst="straightConnector1">
                <a:avLst/>
              </a:prstGeom>
              <a:noFill/>
              <a:ln w="31750" cap="flat" cmpd="sng" algn="ctr">
                <a:solidFill>
                  <a:schemeClr val="tx1"/>
                </a:solidFill>
                <a:prstDash val="solid"/>
                <a:round/>
                <a:headEnd type="none" w="med" len="med"/>
                <a:tailEnd type="arrow"/>
              </a:ln>
              <a:effectLst/>
            </p:spPr>
          </p:cxnSp>
          <p:sp>
            <p:nvSpPr>
              <p:cNvPr id="24" name="テキスト ボックス 23"/>
              <p:cNvSpPr txBox="1"/>
              <p:nvPr/>
            </p:nvSpPr>
            <p:spPr>
              <a:xfrm>
                <a:off x="7812360" y="3154704"/>
                <a:ext cx="711961" cy="371518"/>
              </a:xfrm>
              <a:prstGeom prst="rect">
                <a:avLst/>
              </a:prstGeom>
              <a:noFill/>
            </p:spPr>
            <p:txBody>
              <a:bodyPr wrap="square" rtlCol="0">
                <a:spAutoFit/>
              </a:bodyPr>
              <a:lstStyle/>
              <a:p>
                <a:pPr algn="ctr"/>
                <a:r>
                  <a:rPr kumimoji="1" lang="en-US" altLang="ja-JP" dirty="0" smtClean="0">
                    <a:latin typeface="Times New Roman" panose="02020603050405020304" pitchFamily="18" charset="0"/>
                    <a:cs typeface="Times New Roman" panose="02020603050405020304" pitchFamily="18" charset="0"/>
                  </a:rPr>
                  <a:t>time</a:t>
                </a:r>
                <a:endParaRPr kumimoji="1" lang="ja-JP" altLang="en-US" dirty="0">
                  <a:latin typeface="Times New Roman" panose="02020603050405020304" pitchFamily="18" charset="0"/>
                  <a:cs typeface="Times New Roman" panose="02020603050405020304" pitchFamily="18" charset="0"/>
                </a:endParaRPr>
              </a:p>
            </p:txBody>
          </p:sp>
          <p:sp>
            <p:nvSpPr>
              <p:cNvPr id="25" name="テキスト ボックス 24"/>
              <p:cNvSpPr txBox="1"/>
              <p:nvPr/>
            </p:nvSpPr>
            <p:spPr>
              <a:xfrm>
                <a:off x="7852367" y="1677972"/>
                <a:ext cx="819870" cy="402478"/>
              </a:xfrm>
              <a:prstGeom prst="rect">
                <a:avLst/>
              </a:prstGeom>
              <a:noFill/>
            </p:spPr>
            <p:txBody>
              <a:bodyPr wrap="square" rtlCol="0">
                <a:spAutoFit/>
              </a:bodyPr>
              <a:lstStyle/>
              <a:p>
                <a:pPr algn="r"/>
                <a:r>
                  <a:rPr kumimoji="1" lang="en-US" altLang="ja-JP" sz="2000" dirty="0" smtClean="0">
                    <a:solidFill>
                      <a:srgbClr val="00B050"/>
                    </a:solidFill>
                    <a:latin typeface="Times New Roman" panose="02020603050405020304" pitchFamily="18" charset="0"/>
                    <a:cs typeface="Times New Roman" panose="02020603050405020304" pitchFamily="18" charset="0"/>
                  </a:rPr>
                  <a:t>f</a:t>
                </a:r>
                <a:r>
                  <a:rPr kumimoji="1" lang="en-US" altLang="ja-JP" sz="2000" baseline="-25000" dirty="0" smtClean="0">
                    <a:solidFill>
                      <a:srgbClr val="00B050"/>
                    </a:solidFill>
                    <a:latin typeface="Times New Roman" panose="02020603050405020304" pitchFamily="18" charset="0"/>
                    <a:cs typeface="Times New Roman" panose="02020603050405020304" pitchFamily="18" charset="0"/>
                  </a:rPr>
                  <a:t>rep2</a:t>
                </a:r>
                <a:endParaRPr kumimoji="1" lang="ja-JP" altLang="en-US" sz="2000" baseline="-25000" dirty="0">
                  <a:solidFill>
                    <a:srgbClr val="00B050"/>
                  </a:solidFill>
                  <a:latin typeface="Times New Roman" panose="02020603050405020304" pitchFamily="18" charset="0"/>
                  <a:cs typeface="Times New Roman" panose="02020603050405020304" pitchFamily="18" charset="0"/>
                </a:endParaRPr>
              </a:p>
            </p:txBody>
          </p:sp>
          <p:sp>
            <p:nvSpPr>
              <p:cNvPr id="26" name="テキスト ボックス 25"/>
              <p:cNvSpPr txBox="1"/>
              <p:nvPr/>
            </p:nvSpPr>
            <p:spPr>
              <a:xfrm>
                <a:off x="7856585" y="2077132"/>
                <a:ext cx="819871" cy="402478"/>
              </a:xfrm>
              <a:prstGeom prst="rect">
                <a:avLst/>
              </a:prstGeom>
              <a:noFill/>
            </p:spPr>
            <p:txBody>
              <a:bodyPr wrap="square" rtlCol="0">
                <a:spAutoFit/>
              </a:bodyPr>
              <a:lstStyle/>
              <a:p>
                <a:pPr algn="r"/>
                <a:r>
                  <a:rPr kumimoji="1" lang="en-US" altLang="ja-JP" sz="2000" dirty="0" smtClean="0">
                    <a:solidFill>
                      <a:schemeClr val="accent2"/>
                    </a:solidFill>
                    <a:latin typeface="Times New Roman" panose="02020603050405020304" pitchFamily="18" charset="0"/>
                    <a:cs typeface="Times New Roman" panose="02020603050405020304" pitchFamily="18" charset="0"/>
                  </a:rPr>
                  <a:t>f</a:t>
                </a:r>
                <a:r>
                  <a:rPr kumimoji="1" lang="en-US" altLang="ja-JP" sz="2000" baseline="-25000" dirty="0" smtClean="0">
                    <a:solidFill>
                      <a:schemeClr val="accent2"/>
                    </a:solidFill>
                    <a:latin typeface="Times New Roman" panose="02020603050405020304" pitchFamily="18" charset="0"/>
                    <a:cs typeface="Times New Roman" panose="02020603050405020304" pitchFamily="18" charset="0"/>
                  </a:rPr>
                  <a:t>rep1</a:t>
                </a:r>
                <a:endParaRPr kumimoji="1" lang="ja-JP" altLang="en-US" sz="2000" baseline="-25000" dirty="0">
                  <a:solidFill>
                    <a:schemeClr val="accent2"/>
                  </a:solidFill>
                  <a:latin typeface="Times New Roman" panose="02020603050405020304" pitchFamily="18" charset="0"/>
                  <a:cs typeface="Times New Roman" panose="02020603050405020304" pitchFamily="18" charset="0"/>
                </a:endParaRPr>
              </a:p>
            </p:txBody>
          </p:sp>
          <p:cxnSp>
            <p:nvCxnSpPr>
              <p:cNvPr id="27" name="直線矢印コネクタ 26"/>
              <p:cNvCxnSpPr/>
              <p:nvPr/>
            </p:nvCxnSpPr>
            <p:spPr bwMode="auto">
              <a:xfrm>
                <a:off x="5775460" y="2330356"/>
                <a:ext cx="0" cy="848976"/>
              </a:xfrm>
              <a:prstGeom prst="straightConnector1">
                <a:avLst/>
              </a:prstGeom>
              <a:noFill/>
              <a:ln w="25400" cap="flat" cmpd="sng" algn="ctr">
                <a:solidFill>
                  <a:schemeClr val="tx1"/>
                </a:solidFill>
                <a:prstDash val="solid"/>
                <a:round/>
                <a:headEnd type="arrow"/>
                <a:tailEnd type="arrow"/>
              </a:ln>
              <a:effectLst/>
            </p:spPr>
          </p:cxnSp>
          <p:cxnSp>
            <p:nvCxnSpPr>
              <p:cNvPr id="28" name="直線コネクタ 27"/>
              <p:cNvCxnSpPr/>
              <p:nvPr/>
            </p:nvCxnSpPr>
            <p:spPr bwMode="auto">
              <a:xfrm>
                <a:off x="5263485" y="1964518"/>
                <a:ext cx="2796228" cy="0"/>
              </a:xfrm>
              <a:prstGeom prst="line">
                <a:avLst/>
              </a:prstGeom>
              <a:noFill/>
              <a:ln w="25400" cap="flat" cmpd="sng" algn="ctr">
                <a:solidFill>
                  <a:srgbClr val="00B050"/>
                </a:solidFill>
                <a:prstDash val="solid"/>
                <a:round/>
                <a:headEnd type="none" w="med" len="med"/>
                <a:tailEnd type="none" w="med" len="med"/>
              </a:ln>
              <a:effectLst/>
            </p:spPr>
          </p:cxnSp>
          <p:cxnSp>
            <p:nvCxnSpPr>
              <p:cNvPr id="29" name="直線コネクタ 28"/>
              <p:cNvCxnSpPr/>
              <p:nvPr/>
            </p:nvCxnSpPr>
            <p:spPr bwMode="auto">
              <a:xfrm>
                <a:off x="5284321" y="2315525"/>
                <a:ext cx="2796228" cy="0"/>
              </a:xfrm>
              <a:prstGeom prst="line">
                <a:avLst/>
              </a:prstGeom>
              <a:noFill/>
              <a:ln w="25400" cap="flat" cmpd="sng" algn="ctr">
                <a:solidFill>
                  <a:schemeClr val="accent2"/>
                </a:solidFill>
                <a:prstDash val="solid"/>
                <a:round/>
                <a:headEnd type="none" w="med" len="med"/>
                <a:tailEnd type="none" w="med" len="med"/>
              </a:ln>
              <a:effectLst/>
            </p:spPr>
          </p:cxnSp>
          <p:cxnSp>
            <p:nvCxnSpPr>
              <p:cNvPr id="30" name="直線矢印コネクタ 29"/>
              <p:cNvCxnSpPr/>
              <p:nvPr/>
            </p:nvCxnSpPr>
            <p:spPr bwMode="auto">
              <a:xfrm>
                <a:off x="7038388" y="1981201"/>
                <a:ext cx="0" cy="1209765"/>
              </a:xfrm>
              <a:prstGeom prst="straightConnector1">
                <a:avLst/>
              </a:prstGeom>
              <a:noFill/>
              <a:ln w="25400" cap="flat" cmpd="sng" algn="ctr">
                <a:solidFill>
                  <a:schemeClr val="tx1"/>
                </a:solidFill>
                <a:prstDash val="solid"/>
                <a:round/>
                <a:headEnd type="arrow"/>
                <a:tailEnd type="arrow"/>
              </a:ln>
              <a:effectLst/>
            </p:spPr>
          </p:cxnSp>
          <p:sp>
            <p:nvSpPr>
              <p:cNvPr id="31" name="正方形/長方形 30"/>
              <p:cNvSpPr/>
              <p:nvPr/>
            </p:nvSpPr>
            <p:spPr>
              <a:xfrm>
                <a:off x="5833021" y="2487103"/>
                <a:ext cx="1137106" cy="681115"/>
              </a:xfrm>
              <a:prstGeom prst="rect">
                <a:avLst/>
              </a:prstGeom>
            </p:spPr>
            <p:txBody>
              <a:bodyPr wrap="none">
                <a:spAutoFit/>
              </a:bodyPr>
              <a:lstStyle/>
              <a:p>
                <a:pPr algn="ctr"/>
                <a:r>
                  <a:rPr lang="en-US" altLang="ja-JP" sz="2000" b="1" dirty="0" smtClean="0">
                    <a:latin typeface="Times New Roman" panose="02020603050405020304" pitchFamily="18" charset="0"/>
                    <a:cs typeface="Times New Roman" panose="02020603050405020304" pitchFamily="18" charset="0"/>
                  </a:rPr>
                  <a:t>f</a:t>
                </a:r>
                <a:r>
                  <a:rPr lang="en-US" altLang="ja-JP" sz="2000" b="1" baseline="-25000" dirty="0" smtClean="0">
                    <a:latin typeface="Times New Roman" panose="02020603050405020304" pitchFamily="18" charset="0"/>
                    <a:cs typeface="Times New Roman" panose="02020603050405020304" pitchFamily="18" charset="0"/>
                  </a:rPr>
                  <a:t>rep1</a:t>
                </a:r>
                <a:r>
                  <a:rPr lang="en-US" altLang="ja-JP" sz="2000" b="1" dirty="0" smtClean="0">
                    <a:latin typeface="Times New Roman" panose="02020603050405020304" pitchFamily="18" charset="0"/>
                    <a:cs typeface="Times New Roman" panose="02020603050405020304" pitchFamily="18" charset="0"/>
                  </a:rPr>
                  <a:t>, f</a:t>
                </a:r>
                <a:r>
                  <a:rPr lang="en-US" altLang="ja-JP" sz="2000" b="1" baseline="-25000" dirty="0" smtClean="0">
                    <a:latin typeface="Times New Roman" panose="02020603050405020304" pitchFamily="18" charset="0"/>
                    <a:cs typeface="Times New Roman" panose="02020603050405020304" pitchFamily="18" charset="0"/>
                  </a:rPr>
                  <a:t>rep2</a:t>
                </a:r>
              </a:p>
              <a:p>
                <a:pPr algn="ctr"/>
                <a:r>
                  <a:rPr lang="en-US" altLang="ja-JP" b="1" dirty="0" smtClean="0">
                    <a:latin typeface="Times New Roman" panose="02020603050405020304" pitchFamily="18" charset="0"/>
                    <a:cs typeface="Times New Roman" panose="02020603050405020304" pitchFamily="18" charset="0"/>
                  </a:rPr>
                  <a:t>control</a:t>
                </a:r>
                <a:endParaRPr lang="ja-JP" altLang="en-US" b="1" baseline="-25000" dirty="0">
                  <a:latin typeface="Times New Roman" panose="02020603050405020304" pitchFamily="18" charset="0"/>
                  <a:cs typeface="Times New Roman" panose="02020603050405020304" pitchFamily="18" charset="0"/>
                </a:endParaRPr>
              </a:p>
            </p:txBody>
          </p:sp>
          <p:sp>
            <p:nvSpPr>
              <p:cNvPr id="32" name="テキスト ボックス 31"/>
              <p:cNvSpPr txBox="1"/>
              <p:nvPr/>
            </p:nvSpPr>
            <p:spPr>
              <a:xfrm>
                <a:off x="4652682" y="1757991"/>
                <a:ext cx="547642" cy="400110"/>
              </a:xfrm>
              <a:prstGeom prst="rect">
                <a:avLst/>
              </a:prstGeom>
              <a:noFill/>
            </p:spPr>
            <p:txBody>
              <a:bodyPr wrap="square" rtlCol="0">
                <a:spAutoFit/>
              </a:bodyPr>
              <a:lstStyle/>
              <a:p>
                <a:pPr algn="r"/>
                <a:r>
                  <a:rPr kumimoji="1" lang="en-US" altLang="ja-JP" sz="2000" dirty="0" err="1" smtClean="0">
                    <a:latin typeface="Times New Roman" panose="02020603050405020304" pitchFamily="18" charset="0"/>
                    <a:cs typeface="Times New Roman" panose="02020603050405020304" pitchFamily="18" charset="0"/>
                  </a:rPr>
                  <a:t>f</a:t>
                </a:r>
                <a:r>
                  <a:rPr kumimoji="1" lang="en-US" altLang="ja-JP" sz="2000" baseline="-25000" dirty="0" err="1" smtClean="0">
                    <a:latin typeface="Times New Roman" panose="02020603050405020304" pitchFamily="18" charset="0"/>
                    <a:cs typeface="Times New Roman" panose="02020603050405020304" pitchFamily="18" charset="0"/>
                  </a:rPr>
                  <a:t>rep</a:t>
                </a:r>
                <a:endParaRPr kumimoji="1" lang="ja-JP" altLang="en-US" sz="2000" baseline="-25000" dirty="0">
                  <a:latin typeface="Times New Roman" panose="02020603050405020304" pitchFamily="18" charset="0"/>
                  <a:cs typeface="Times New Roman" panose="02020603050405020304" pitchFamily="18" charset="0"/>
                </a:endParaRPr>
              </a:p>
            </p:txBody>
          </p:sp>
          <p:cxnSp>
            <p:nvCxnSpPr>
              <p:cNvPr id="33" name="直線矢印コネクタ 32"/>
              <p:cNvCxnSpPr/>
              <p:nvPr/>
            </p:nvCxnSpPr>
            <p:spPr bwMode="auto">
              <a:xfrm>
                <a:off x="6543131" y="1981201"/>
                <a:ext cx="0" cy="338064"/>
              </a:xfrm>
              <a:prstGeom prst="straightConnector1">
                <a:avLst/>
              </a:prstGeom>
              <a:noFill/>
              <a:ln w="25400" cap="flat" cmpd="sng" algn="ctr">
                <a:solidFill>
                  <a:schemeClr val="tx1"/>
                </a:solidFill>
                <a:prstDash val="solid"/>
                <a:round/>
                <a:headEnd type="arrow"/>
                <a:tailEnd type="arrow"/>
              </a:ln>
              <a:effectLst/>
            </p:spPr>
          </p:cxnSp>
          <p:sp>
            <p:nvSpPr>
              <p:cNvPr id="34" name="正方形/長方形 33"/>
              <p:cNvSpPr/>
              <p:nvPr/>
            </p:nvSpPr>
            <p:spPr>
              <a:xfrm>
                <a:off x="5907644" y="1896740"/>
                <a:ext cx="603050" cy="371518"/>
              </a:xfrm>
              <a:prstGeom prst="rect">
                <a:avLst/>
              </a:prstGeom>
            </p:spPr>
            <p:txBody>
              <a:bodyPr wrap="none">
                <a:spAutoFit/>
              </a:bodyPr>
              <a:lstStyle/>
              <a:p>
                <a:r>
                  <a:rPr lang="en-US" altLang="ja-JP" b="1" dirty="0" err="1" smtClean="0">
                    <a:latin typeface="Times New Roman" panose="02020603050405020304" pitchFamily="18" charset="0"/>
                    <a:cs typeface="Times New Roman" panose="02020603050405020304" pitchFamily="18" charset="0"/>
                  </a:rPr>
                  <a:t>Δf</a:t>
                </a:r>
                <a:r>
                  <a:rPr lang="en-US" altLang="ja-JP" baseline="-25000" dirty="0" err="1">
                    <a:latin typeface="Times New Roman" panose="02020603050405020304" pitchFamily="18" charset="0"/>
                    <a:cs typeface="Times New Roman" panose="02020603050405020304" pitchFamily="18" charset="0"/>
                  </a:rPr>
                  <a:t>rep</a:t>
                </a:r>
                <a:endParaRPr lang="ja-JP" altLang="en-US" dirty="0">
                  <a:latin typeface="Times New Roman" panose="02020603050405020304" pitchFamily="18" charset="0"/>
                  <a:cs typeface="Times New Roman" panose="02020603050405020304" pitchFamily="18" charset="0"/>
                </a:endParaRPr>
              </a:p>
            </p:txBody>
          </p:sp>
          <p:sp>
            <p:nvSpPr>
              <p:cNvPr id="35" name="円/楕円 34"/>
              <p:cNvSpPr/>
              <p:nvPr/>
            </p:nvSpPr>
            <p:spPr bwMode="auto">
              <a:xfrm>
                <a:off x="6001526" y="1790052"/>
                <a:ext cx="699047" cy="68420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imes New Roman" panose="02020603050405020304" pitchFamily="18" charset="0"/>
                  <a:ea typeface="ＭＳ ゴシック" charset="-128"/>
                  <a:cs typeface="Times New Roman" panose="02020603050405020304" pitchFamily="18" charset="0"/>
                </a:endParaRPr>
              </a:p>
            </p:txBody>
          </p:sp>
        </p:grpSp>
        <p:sp>
          <p:nvSpPr>
            <p:cNvPr id="36" name="正方形/長方形 35"/>
            <p:cNvSpPr/>
            <p:nvPr/>
          </p:nvSpPr>
          <p:spPr>
            <a:xfrm>
              <a:off x="4791740" y="3589949"/>
              <a:ext cx="3812765" cy="584775"/>
            </a:xfrm>
            <a:prstGeom prst="rect">
              <a:avLst/>
            </a:prstGeom>
          </p:spPr>
          <p:txBody>
            <a:bodyPr wrap="square">
              <a:spAutoFit/>
            </a:bodyPr>
            <a:lstStyle/>
            <a:p>
              <a:r>
                <a:rPr lang="nl-NL" altLang="ja-JP" sz="1400" dirty="0"/>
                <a:t>ref) </a:t>
              </a:r>
              <a:r>
                <a:rPr lang="nl-NL" altLang="ja-JP" sz="1400" dirty="0" smtClean="0"/>
                <a:t>T. Yasui et al. Opt</a:t>
              </a:r>
              <a:r>
                <a:rPr lang="nl-NL" altLang="ja-JP" sz="1400" dirty="0"/>
                <a:t>. Lett., Vol. </a:t>
              </a:r>
              <a:r>
                <a:rPr lang="nl-NL" altLang="ja-JP" sz="1400" dirty="0" smtClean="0"/>
                <a:t>35, 1689-1691 </a:t>
              </a:r>
              <a:r>
                <a:rPr lang="nl-NL" altLang="ja-JP" sz="1400" dirty="0"/>
                <a:t>(2010).  </a:t>
              </a:r>
            </a:p>
          </p:txBody>
        </p:sp>
        <p:sp>
          <p:nvSpPr>
            <p:cNvPr id="39" name="テキスト ボックス 38"/>
            <p:cNvSpPr txBox="1"/>
            <p:nvPr/>
          </p:nvSpPr>
          <p:spPr>
            <a:xfrm>
              <a:off x="4975479" y="2979567"/>
              <a:ext cx="3058961" cy="725443"/>
            </a:xfrm>
            <a:prstGeom prst="rect">
              <a:avLst/>
            </a:prstGeom>
            <a:noFill/>
          </p:spPr>
          <p:txBody>
            <a:bodyPr wrap="square" rtlCol="0">
              <a:spAutoFit/>
            </a:bodyPr>
            <a:lstStyle/>
            <a:p>
              <a:pPr algn="ctr"/>
              <a:r>
                <a:rPr lang="en-US" altLang="ja-JP" b="1" dirty="0">
                  <a:solidFill>
                    <a:srgbClr val="FF0000"/>
                  </a:solidFill>
                  <a:latin typeface="Times New Roman" panose="02020603050405020304" pitchFamily="18" charset="0"/>
                  <a:cs typeface="Times New Roman" panose="02020603050405020304" pitchFamily="18" charset="0"/>
                </a:rPr>
                <a:t>f</a:t>
              </a:r>
              <a:r>
                <a:rPr lang="en-US" altLang="ja-JP" b="1" baseline="-25000" dirty="0">
                  <a:solidFill>
                    <a:srgbClr val="FF0000"/>
                  </a:solidFill>
                  <a:latin typeface="Times New Roman" panose="02020603050405020304" pitchFamily="18" charset="0"/>
                  <a:cs typeface="Times New Roman" panose="02020603050405020304" pitchFamily="18" charset="0"/>
                </a:rPr>
                <a:t>rep1</a:t>
              </a:r>
              <a:r>
                <a:rPr lang="en-US" altLang="ja-JP" b="1" dirty="0">
                  <a:solidFill>
                    <a:srgbClr val="FF0000"/>
                  </a:solidFill>
                  <a:latin typeface="Times New Roman" panose="02020603050405020304" pitchFamily="18" charset="0"/>
                  <a:cs typeface="Times New Roman" panose="02020603050405020304" pitchFamily="18" charset="0"/>
                </a:rPr>
                <a:t> </a:t>
              </a:r>
              <a:r>
                <a:rPr lang="ja-JP" altLang="en-US" b="1" dirty="0">
                  <a:solidFill>
                    <a:srgbClr val="FF0000"/>
                  </a:solidFill>
                  <a:latin typeface="Times New Roman" panose="02020603050405020304" pitchFamily="18" charset="0"/>
                  <a:cs typeface="Times New Roman" panose="02020603050405020304" pitchFamily="18" charset="0"/>
                </a:rPr>
                <a:t>と</a:t>
              </a:r>
              <a:r>
                <a:rPr lang="en-US" altLang="ja-JP" b="1" dirty="0" smtClean="0">
                  <a:solidFill>
                    <a:srgbClr val="FF0000"/>
                  </a:solidFill>
                  <a:latin typeface="Times New Roman" panose="02020603050405020304" pitchFamily="18" charset="0"/>
                  <a:cs typeface="Times New Roman" panose="02020603050405020304" pitchFamily="18" charset="0"/>
                </a:rPr>
                <a:t>f</a:t>
              </a:r>
              <a:r>
                <a:rPr lang="en-US" altLang="ja-JP" b="1" baseline="-25000" dirty="0" smtClean="0">
                  <a:solidFill>
                    <a:srgbClr val="FF0000"/>
                  </a:solidFill>
                  <a:latin typeface="Times New Roman" panose="02020603050405020304" pitchFamily="18" charset="0"/>
                  <a:cs typeface="Times New Roman" panose="02020603050405020304" pitchFamily="18" charset="0"/>
                </a:rPr>
                <a:t>rep2</a:t>
              </a:r>
              <a:r>
                <a:rPr lang="ja-JP" altLang="en-US" b="1" dirty="0" smtClean="0">
                  <a:solidFill>
                    <a:srgbClr val="FF0000"/>
                  </a:solidFill>
                  <a:latin typeface="Times New Roman" panose="02020603050405020304" pitchFamily="18" charset="0"/>
                  <a:cs typeface="Times New Roman" panose="02020603050405020304" pitchFamily="18" charset="0"/>
                </a:rPr>
                <a:t>を直接安定化</a:t>
              </a:r>
              <a:endParaRPr kumimoji="1" lang="en-US" altLang="ja-JP" b="1" dirty="0" smtClean="0">
                <a:solidFill>
                  <a:srgbClr val="FF0000"/>
                </a:solidFill>
                <a:latin typeface="Times New Roman" panose="02020603050405020304" pitchFamily="18" charset="0"/>
                <a:cs typeface="Times New Roman" panose="02020603050405020304" pitchFamily="18" charset="0"/>
              </a:endParaRPr>
            </a:p>
            <a:p>
              <a:pPr algn="ctr"/>
              <a:r>
                <a:rPr kumimoji="1" lang="en-US" altLang="ja-JP" b="1" dirty="0" err="1" smtClean="0">
                  <a:solidFill>
                    <a:srgbClr val="FF0000"/>
                  </a:solidFill>
                  <a:latin typeface="Times New Roman" panose="02020603050405020304" pitchFamily="18" charset="0"/>
                  <a:cs typeface="Times New Roman" panose="02020603050405020304" pitchFamily="18" charset="0"/>
                </a:rPr>
                <a:t>Δf</a:t>
              </a:r>
              <a:r>
                <a:rPr kumimoji="1" lang="en-US" altLang="ja-JP" b="1" baseline="-25000" dirty="0" err="1" smtClean="0">
                  <a:solidFill>
                    <a:srgbClr val="FF0000"/>
                  </a:solidFill>
                  <a:latin typeface="Times New Roman" panose="02020603050405020304" pitchFamily="18" charset="0"/>
                  <a:cs typeface="Times New Roman" panose="02020603050405020304" pitchFamily="18" charset="0"/>
                </a:rPr>
                <a:t>rep</a:t>
              </a:r>
              <a:r>
                <a:rPr kumimoji="1" lang="ja-JP" altLang="en-US" b="1" dirty="0" smtClean="0">
                  <a:solidFill>
                    <a:srgbClr val="FF0000"/>
                  </a:solidFill>
                  <a:latin typeface="Times New Roman" panose="02020603050405020304" pitchFamily="18" charset="0"/>
                  <a:cs typeface="Times New Roman" panose="02020603050405020304" pitchFamily="18" charset="0"/>
                </a:rPr>
                <a:t>を</a:t>
              </a:r>
              <a:r>
                <a:rPr lang="ja-JP" altLang="en-US" b="1" dirty="0" smtClean="0">
                  <a:solidFill>
                    <a:srgbClr val="FF0000"/>
                  </a:solidFill>
                  <a:latin typeface="Times New Roman" panose="02020603050405020304" pitchFamily="18" charset="0"/>
                  <a:cs typeface="Times New Roman" panose="02020603050405020304" pitchFamily="18" charset="0"/>
                </a:rPr>
                <a:t>間接</a:t>
              </a:r>
              <a:r>
                <a:rPr kumimoji="1" lang="ja-JP" altLang="en-US" b="1" dirty="0" smtClean="0">
                  <a:solidFill>
                    <a:srgbClr val="FF0000"/>
                  </a:solidFill>
                  <a:latin typeface="Times New Roman" panose="02020603050405020304" pitchFamily="18" charset="0"/>
                  <a:cs typeface="Times New Roman" panose="02020603050405020304" pitchFamily="18" charset="0"/>
                </a:rPr>
                <a:t>安定化</a:t>
              </a:r>
              <a:endParaRPr kumimoji="1" lang="ja-JP" altLang="en-US" b="1" dirty="0">
                <a:solidFill>
                  <a:srgbClr val="FF0000"/>
                </a:solidFill>
                <a:latin typeface="Times New Roman" panose="02020603050405020304" pitchFamily="18" charset="0"/>
                <a:cs typeface="Times New Roman" panose="02020603050405020304" pitchFamily="18" charset="0"/>
              </a:endParaRPr>
            </a:p>
          </p:txBody>
        </p:sp>
      </p:grpSp>
      <p:pic>
        <p:nvPicPr>
          <p:cNvPr id="42" name="図 41"/>
          <p:cNvPicPr/>
          <p:nvPr/>
        </p:nvPicPr>
        <p:blipFill rotWithShape="1">
          <a:blip r:embed="rId2">
            <a:extLst>
              <a:ext uri="{28A0092B-C50C-407E-A947-70E740481C1C}">
                <a14:useLocalDpi xmlns:a14="http://schemas.microsoft.com/office/drawing/2010/main" val="0"/>
              </a:ext>
            </a:extLst>
          </a:blip>
          <a:srcRect l="4057" t="3610" r="7022" b="3610"/>
          <a:stretch/>
        </p:blipFill>
        <p:spPr bwMode="auto">
          <a:xfrm>
            <a:off x="671155" y="4053226"/>
            <a:ext cx="5085812" cy="2763832"/>
          </a:xfrm>
          <a:prstGeom prst="rect">
            <a:avLst/>
          </a:prstGeom>
          <a:ln>
            <a:noFill/>
          </a:ln>
          <a:extLst>
            <a:ext uri="{53640926-AAD7-44D8-BBD7-CCE9431645EC}">
              <a14:shadowObscured xmlns:a14="http://schemas.microsoft.com/office/drawing/2010/main"/>
            </a:ext>
          </a:extLst>
        </p:spPr>
      </p:pic>
      <p:sp>
        <p:nvSpPr>
          <p:cNvPr id="3" name="テキスト ボックス 2"/>
          <p:cNvSpPr txBox="1"/>
          <p:nvPr/>
        </p:nvSpPr>
        <p:spPr>
          <a:xfrm>
            <a:off x="695831" y="3776892"/>
            <a:ext cx="1798367" cy="307777"/>
          </a:xfrm>
          <a:prstGeom prst="rect">
            <a:avLst/>
          </a:prstGeom>
          <a:noFill/>
          <a:ln w="25400">
            <a:solidFill>
              <a:schemeClr val="tx1"/>
            </a:solidFill>
          </a:ln>
        </p:spPr>
        <p:txBody>
          <a:bodyPr wrap="square" rtlCol="0">
            <a:spAutoFit/>
          </a:bodyPr>
          <a:lstStyle/>
          <a:p>
            <a:pPr algn="ctr"/>
            <a:r>
              <a:rPr kumimoji="1" lang="en-US" altLang="ja-JP" sz="1400" b="1" dirty="0" smtClean="0"/>
              <a:t>M1</a:t>
            </a:r>
            <a:r>
              <a:rPr kumimoji="1" lang="ja-JP" altLang="en-US" sz="1400" b="1" dirty="0" smtClean="0"/>
              <a:t>　前期中間報告</a:t>
            </a:r>
            <a:endParaRPr kumimoji="1" lang="ja-JP" altLang="en-US" sz="1400" b="1" dirty="0"/>
          </a:p>
        </p:txBody>
      </p:sp>
      <p:sp>
        <p:nvSpPr>
          <p:cNvPr id="43" name="テキスト ボックス 42"/>
          <p:cNvSpPr txBox="1"/>
          <p:nvPr/>
        </p:nvSpPr>
        <p:spPr>
          <a:xfrm>
            <a:off x="5741193" y="4509120"/>
            <a:ext cx="3387033" cy="830997"/>
          </a:xfrm>
          <a:prstGeom prst="rect">
            <a:avLst/>
          </a:prstGeom>
          <a:noFill/>
        </p:spPr>
        <p:txBody>
          <a:bodyPr wrap="square" rtlCol="0">
            <a:spAutoFit/>
          </a:bodyPr>
          <a:lstStyle/>
          <a:p>
            <a:r>
              <a:rPr kumimoji="1" lang="ja-JP" altLang="en-US" sz="2400" b="1" dirty="0" smtClean="0">
                <a:solidFill>
                  <a:srgbClr val="FF0000"/>
                </a:solidFill>
              </a:rPr>
              <a:t>・</a:t>
            </a:r>
            <a:r>
              <a:rPr kumimoji="1" lang="en-US" altLang="ja-JP" sz="2400" b="1" dirty="0" smtClean="0">
                <a:solidFill>
                  <a:srgbClr val="FF0000"/>
                </a:solidFill>
              </a:rPr>
              <a:t>THz</a:t>
            </a:r>
            <a:r>
              <a:rPr kumimoji="1" lang="ja-JP" altLang="en-US" sz="2400" b="1" dirty="0" smtClean="0">
                <a:solidFill>
                  <a:srgbClr val="FF0000"/>
                </a:solidFill>
              </a:rPr>
              <a:t>コム間ビートを抽出</a:t>
            </a:r>
            <a:endParaRPr kumimoji="1" lang="en-US" altLang="ja-JP" sz="2400" b="1" dirty="0" smtClean="0">
              <a:solidFill>
                <a:srgbClr val="FF0000"/>
              </a:solidFill>
            </a:endParaRPr>
          </a:p>
          <a:p>
            <a:r>
              <a:rPr kumimoji="1" lang="ja-JP" altLang="en-US" sz="2400" b="1" dirty="0" smtClean="0">
                <a:solidFill>
                  <a:srgbClr val="FF0000"/>
                </a:solidFill>
              </a:rPr>
              <a:t>・ジッターの抑制を確認</a:t>
            </a:r>
            <a:endParaRPr kumimoji="1" lang="ja-JP" altLang="en-US" sz="2400" b="1" dirty="0">
              <a:solidFill>
                <a:srgbClr val="FF0000"/>
              </a:solidFill>
            </a:endParaRPr>
          </a:p>
        </p:txBody>
      </p:sp>
      <p:sp>
        <p:nvSpPr>
          <p:cNvPr id="44" name="テキスト ボックス 43"/>
          <p:cNvSpPr txBox="1"/>
          <p:nvPr/>
        </p:nvSpPr>
        <p:spPr>
          <a:xfrm>
            <a:off x="5828974" y="5949280"/>
            <a:ext cx="3207522" cy="369332"/>
          </a:xfrm>
          <a:prstGeom prst="rect">
            <a:avLst/>
          </a:prstGeom>
          <a:noFill/>
        </p:spPr>
        <p:txBody>
          <a:bodyPr wrap="square" rtlCol="0">
            <a:spAutoFit/>
          </a:bodyPr>
          <a:lstStyle/>
          <a:p>
            <a:pPr algn="ctr"/>
            <a:r>
              <a:rPr kumimoji="1" lang="en-US" altLang="ja-JP" dirty="0" smtClean="0"/>
              <a:t>※</a:t>
            </a:r>
            <a:r>
              <a:rPr kumimoji="1" lang="ja-JP" altLang="en-US" dirty="0" smtClean="0"/>
              <a:t>ジッターの残存の可能性あり</a:t>
            </a:r>
            <a:endParaRPr kumimoji="1" lang="ja-JP" altLang="en-US" dirty="0"/>
          </a:p>
        </p:txBody>
      </p:sp>
    </p:spTree>
    <p:extLst>
      <p:ext uri="{BB962C8B-B14F-4D97-AF65-F5344CB8AC3E}">
        <p14:creationId xmlns:p14="http://schemas.microsoft.com/office/powerpoint/2010/main" val="602448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r>
              <a:rPr kumimoji="1" lang="ja-JP" altLang="en-US" sz="6000" dirty="0" smtClean="0"/>
              <a:t>本報告</a:t>
            </a:r>
            <a:endParaRPr kumimoji="1" lang="ja-JP" altLang="en-US" sz="6000" dirty="0"/>
          </a:p>
        </p:txBody>
      </p:sp>
      <p:sp>
        <p:nvSpPr>
          <p:cNvPr id="3" name="コンテンツ プレースホルダー 2"/>
          <p:cNvSpPr>
            <a:spLocks noGrp="1"/>
          </p:cNvSpPr>
          <p:nvPr>
            <p:ph idx="1"/>
          </p:nvPr>
        </p:nvSpPr>
        <p:spPr>
          <a:xfrm>
            <a:off x="272955" y="1340768"/>
            <a:ext cx="8598090" cy="1593501"/>
          </a:xfrm>
          <a:solidFill>
            <a:schemeClr val="bg1"/>
          </a:solidFill>
          <a:ln w="44450">
            <a:solidFill>
              <a:schemeClr val="tx1"/>
            </a:solidFill>
          </a:ln>
        </p:spPr>
        <p:txBody>
          <a:bodyPr>
            <a:normAutofit/>
          </a:bodyPr>
          <a:lstStyle/>
          <a:p>
            <a:pPr marL="0" indent="0" algn="ctr">
              <a:buNone/>
            </a:pPr>
            <a:r>
              <a:rPr kumimoji="1" lang="ja-JP" altLang="en-US" sz="4400" b="1" dirty="0" smtClean="0"/>
              <a:t>フリーランニングレーザーを用いた</a:t>
            </a:r>
            <a:endParaRPr kumimoji="1" lang="en-US" altLang="ja-JP" sz="4400" b="1" dirty="0" smtClean="0"/>
          </a:p>
          <a:p>
            <a:pPr marL="0" indent="0" algn="ctr">
              <a:buNone/>
            </a:pPr>
            <a:r>
              <a:rPr kumimoji="1" lang="ja-JP" altLang="en-US" sz="4400" b="1" dirty="0" smtClean="0">
                <a:solidFill>
                  <a:srgbClr val="FF0000"/>
                </a:solidFill>
              </a:rPr>
              <a:t>アダプティブサンプリング</a:t>
            </a:r>
            <a:endParaRPr kumimoji="1" lang="ja-JP" altLang="en-US" sz="4400" b="1" dirty="0">
              <a:solidFill>
                <a:srgbClr val="FF0000"/>
              </a:solidFill>
            </a:endParaRPr>
          </a:p>
        </p:txBody>
      </p:sp>
      <p:sp>
        <p:nvSpPr>
          <p:cNvPr id="4" name="テキスト ボックス 3"/>
          <p:cNvSpPr txBox="1"/>
          <p:nvPr/>
        </p:nvSpPr>
        <p:spPr>
          <a:xfrm>
            <a:off x="825493" y="4214698"/>
            <a:ext cx="7562931" cy="1446550"/>
          </a:xfrm>
          <a:prstGeom prst="rect">
            <a:avLst/>
          </a:prstGeom>
          <a:noFill/>
        </p:spPr>
        <p:txBody>
          <a:bodyPr wrap="square" rtlCol="0">
            <a:spAutoFit/>
          </a:bodyPr>
          <a:lstStyle/>
          <a:p>
            <a:r>
              <a:rPr kumimoji="1" lang="ja-JP" altLang="en-US" sz="4400" dirty="0" smtClean="0"/>
              <a:t>・レーザー</a:t>
            </a:r>
            <a:r>
              <a:rPr lang="ja-JP" altLang="en-US" sz="4400" dirty="0" smtClean="0"/>
              <a:t>制御システム不要</a:t>
            </a:r>
            <a:endParaRPr lang="en-US" altLang="ja-JP" sz="4400" dirty="0" smtClean="0"/>
          </a:p>
          <a:p>
            <a:r>
              <a:rPr lang="ja-JP" altLang="en-US" sz="4400" dirty="0" smtClean="0"/>
              <a:t>・ジッターをリアルタイムに補正</a:t>
            </a:r>
            <a:endParaRPr lang="en-US" altLang="ja-JP" sz="4400" dirty="0" smtClean="0"/>
          </a:p>
        </p:txBody>
      </p:sp>
      <p:sp>
        <p:nvSpPr>
          <p:cNvPr id="5" name="正方形/長方形 4"/>
          <p:cNvSpPr/>
          <p:nvPr/>
        </p:nvSpPr>
        <p:spPr>
          <a:xfrm>
            <a:off x="629713" y="5797713"/>
            <a:ext cx="7842211" cy="1015663"/>
          </a:xfrm>
          <a:prstGeom prst="rect">
            <a:avLst/>
          </a:prstGeom>
          <a:solidFill>
            <a:srgbClr val="FFFF00"/>
          </a:solidFill>
        </p:spPr>
        <p:txBody>
          <a:bodyPr wrap="none">
            <a:spAutoFit/>
          </a:bodyPr>
          <a:lstStyle/>
          <a:p>
            <a:pPr algn="ctr"/>
            <a:r>
              <a:rPr lang="ja-JP" altLang="en-US" sz="6000" b="1" dirty="0">
                <a:solidFill>
                  <a:srgbClr val="FF0000"/>
                </a:solidFill>
              </a:rPr>
              <a:t>デュアル</a:t>
            </a:r>
            <a:r>
              <a:rPr lang="en-US" altLang="ja-JP" sz="6000" b="1" dirty="0">
                <a:solidFill>
                  <a:srgbClr val="FF0000"/>
                </a:solidFill>
              </a:rPr>
              <a:t>THz</a:t>
            </a:r>
            <a:r>
              <a:rPr lang="ja-JP" altLang="en-US" sz="6000" b="1" dirty="0">
                <a:solidFill>
                  <a:srgbClr val="FF0000"/>
                </a:solidFill>
              </a:rPr>
              <a:t>コム分光法</a:t>
            </a:r>
          </a:p>
        </p:txBody>
      </p:sp>
      <p:sp>
        <p:nvSpPr>
          <p:cNvPr id="6" name="下矢印 5"/>
          <p:cNvSpPr/>
          <p:nvPr/>
        </p:nvSpPr>
        <p:spPr>
          <a:xfrm>
            <a:off x="3994890" y="3212976"/>
            <a:ext cx="122413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6179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31058" y="1326737"/>
            <a:ext cx="3165616" cy="2145835"/>
          </a:xfrm>
          <a:prstGeom prst="rect">
            <a:avLst/>
          </a:prstGeom>
        </p:spPr>
      </p:pic>
      <p:pic>
        <p:nvPicPr>
          <p:cNvPr id="4" name="図 3"/>
          <p:cNvPicPr>
            <a:picLocks noChangeAspect="1"/>
          </p:cNvPicPr>
          <p:nvPr/>
        </p:nvPicPr>
        <p:blipFill>
          <a:blip r:embed="rId4"/>
          <a:stretch>
            <a:fillRect/>
          </a:stretch>
        </p:blipFill>
        <p:spPr>
          <a:xfrm>
            <a:off x="231058" y="4227157"/>
            <a:ext cx="3211631" cy="2159545"/>
          </a:xfrm>
          <a:prstGeom prst="rect">
            <a:avLst/>
          </a:prstGeom>
        </p:spPr>
      </p:pic>
      <p:sp>
        <p:nvSpPr>
          <p:cNvPr id="5" name="Rectangle 2"/>
          <p:cNvSpPr txBox="1">
            <a:spLocks noChangeArrowheads="1"/>
          </p:cNvSpPr>
          <p:nvPr/>
        </p:nvSpPr>
        <p:spPr bwMode="auto">
          <a:xfrm>
            <a:off x="0" y="116632"/>
            <a:ext cx="9144000" cy="6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4800" b="1" dirty="0" smtClean="0">
                <a:latin typeface="ヒラギノ丸ゴ ProN W4"/>
                <a:ea typeface="ヒラギノ丸ゴ ProN W4"/>
                <a:cs typeface="ヒラギノ丸ゴ ProN W4"/>
              </a:rPr>
              <a:t>アダプティブ・サンプリング</a:t>
            </a:r>
            <a:endParaRPr lang="en-US" altLang="ja-JP" sz="4800" b="1" dirty="0">
              <a:latin typeface="ヒラギノ丸ゴ ProN W4"/>
              <a:ea typeface="ヒラギノ丸ゴ ProN W4"/>
              <a:cs typeface="ヒラギノ丸ゴ ProN W4"/>
            </a:endParaRPr>
          </a:p>
        </p:txBody>
      </p:sp>
      <p:sp>
        <p:nvSpPr>
          <p:cNvPr id="6" name="テキスト ボックス 5"/>
          <p:cNvSpPr txBox="1"/>
          <p:nvPr/>
        </p:nvSpPr>
        <p:spPr>
          <a:xfrm>
            <a:off x="952600" y="951146"/>
            <a:ext cx="1723549" cy="461665"/>
          </a:xfrm>
          <a:prstGeom prst="rect">
            <a:avLst/>
          </a:prstGeom>
          <a:solidFill>
            <a:schemeClr val="tx1"/>
          </a:solidFill>
        </p:spPr>
        <p:txBody>
          <a:bodyPr wrap="none" rtlCol="0">
            <a:spAutoFit/>
          </a:bodyPr>
          <a:lstStyle/>
          <a:p>
            <a:r>
              <a:rPr kumimoji="1" lang="ja-JP" altLang="en-US" sz="2400" dirty="0" smtClean="0">
                <a:solidFill>
                  <a:schemeClr val="bg1"/>
                </a:solidFill>
                <a:latin typeface="ヒラギノ丸ゴ ProN W4"/>
                <a:ea typeface="ヒラギノ丸ゴ ProN W4"/>
                <a:cs typeface="ヒラギノ丸ゴ ProN W4"/>
              </a:rPr>
              <a:t>安定化制御</a:t>
            </a:r>
            <a:endParaRPr kumimoji="1" lang="ja-JP" altLang="en-US" sz="2400" dirty="0">
              <a:solidFill>
                <a:schemeClr val="bg1"/>
              </a:solidFill>
              <a:latin typeface="ヒラギノ丸ゴ ProN W4"/>
              <a:ea typeface="ヒラギノ丸ゴ ProN W4"/>
              <a:cs typeface="ヒラギノ丸ゴ ProN W4"/>
            </a:endParaRPr>
          </a:p>
        </p:txBody>
      </p:sp>
      <p:sp>
        <p:nvSpPr>
          <p:cNvPr id="7" name="テキスト ボックス 6"/>
          <p:cNvSpPr txBox="1"/>
          <p:nvPr/>
        </p:nvSpPr>
        <p:spPr>
          <a:xfrm>
            <a:off x="467544" y="3818219"/>
            <a:ext cx="2659702" cy="461665"/>
          </a:xfrm>
          <a:prstGeom prst="rect">
            <a:avLst/>
          </a:prstGeom>
          <a:solidFill>
            <a:schemeClr val="tx1"/>
          </a:solidFill>
        </p:spPr>
        <p:txBody>
          <a:bodyPr wrap="none" rtlCol="0">
            <a:spAutoFit/>
          </a:bodyPr>
          <a:lstStyle/>
          <a:p>
            <a:r>
              <a:rPr kumimoji="1" lang="ja-JP" altLang="en-US" sz="2400" dirty="0" smtClean="0">
                <a:solidFill>
                  <a:schemeClr val="bg1"/>
                </a:solidFill>
                <a:latin typeface="ヒラギノ丸ゴ ProN W4"/>
                <a:ea typeface="ヒラギノ丸ゴ ProN W4"/>
                <a:cs typeface="ヒラギノ丸ゴ ProN W4"/>
              </a:rPr>
              <a:t>フリーランニング</a:t>
            </a:r>
            <a:endParaRPr kumimoji="1" lang="ja-JP" altLang="en-US" sz="2400" dirty="0">
              <a:solidFill>
                <a:schemeClr val="bg1"/>
              </a:solidFill>
              <a:latin typeface="ヒラギノ丸ゴ ProN W4"/>
              <a:ea typeface="ヒラギノ丸ゴ ProN W4"/>
              <a:cs typeface="ヒラギノ丸ゴ ProN W4"/>
            </a:endParaRPr>
          </a:p>
        </p:txBody>
      </p:sp>
      <p:sp>
        <p:nvSpPr>
          <p:cNvPr id="8" name="テキスト ボックス 7"/>
          <p:cNvSpPr txBox="1"/>
          <p:nvPr/>
        </p:nvSpPr>
        <p:spPr>
          <a:xfrm>
            <a:off x="75560" y="6453336"/>
            <a:ext cx="3416320" cy="369332"/>
          </a:xfrm>
          <a:prstGeom prst="rect">
            <a:avLst/>
          </a:prstGeom>
          <a:noFill/>
        </p:spPr>
        <p:txBody>
          <a:bodyPr wrap="none" rtlCol="0">
            <a:spAutoFit/>
          </a:bodyPr>
          <a:lstStyle/>
          <a:p>
            <a:r>
              <a:rPr kumimoji="1" lang="ja-JP" altLang="en-US" dirty="0" smtClean="0">
                <a:latin typeface="ヒラギノ丸ゴ ProN W4"/>
                <a:ea typeface="ヒラギノ丸ゴ ProN W4"/>
                <a:cs typeface="ヒラギノ丸ゴ ProN W4"/>
              </a:rPr>
              <a:t>時間軸の線形性が保たれない！</a:t>
            </a:r>
            <a:endParaRPr kumimoji="1" lang="ja-JP" altLang="en-US" dirty="0">
              <a:latin typeface="ヒラギノ丸ゴ ProN W4"/>
              <a:ea typeface="ヒラギノ丸ゴ ProN W4"/>
              <a:cs typeface="ヒラギノ丸ゴ ProN W4"/>
            </a:endParaRPr>
          </a:p>
        </p:txBody>
      </p:sp>
      <p:pic>
        <p:nvPicPr>
          <p:cNvPr id="9" name="図 8"/>
          <p:cNvPicPr>
            <a:picLocks noChangeAspect="1"/>
          </p:cNvPicPr>
          <p:nvPr/>
        </p:nvPicPr>
        <p:blipFill>
          <a:blip r:embed="rId5"/>
          <a:stretch>
            <a:fillRect/>
          </a:stretch>
        </p:blipFill>
        <p:spPr>
          <a:xfrm>
            <a:off x="3745080" y="2665257"/>
            <a:ext cx="5272708" cy="3606616"/>
          </a:xfrm>
          <a:prstGeom prst="rect">
            <a:avLst/>
          </a:prstGeom>
          <a:ln w="38100" cmpd="sng">
            <a:solidFill>
              <a:schemeClr val="tx1"/>
            </a:solidFill>
          </a:ln>
        </p:spPr>
      </p:pic>
      <p:sp>
        <p:nvSpPr>
          <p:cNvPr id="10" name="テキスト ボックス 9"/>
          <p:cNvSpPr txBox="1"/>
          <p:nvPr/>
        </p:nvSpPr>
        <p:spPr>
          <a:xfrm>
            <a:off x="3744416" y="1301860"/>
            <a:ext cx="5292080" cy="1200328"/>
          </a:xfrm>
          <a:prstGeom prst="rect">
            <a:avLst/>
          </a:prstGeom>
          <a:solidFill>
            <a:srgbClr val="000090"/>
          </a:solidFill>
        </p:spPr>
        <p:txBody>
          <a:bodyPr wrap="square" rtlCol="0">
            <a:spAutoFit/>
          </a:bodyPr>
          <a:lstStyle/>
          <a:p>
            <a:r>
              <a:rPr lang="ja-JP" altLang="en-US" sz="2400" dirty="0" smtClean="0">
                <a:solidFill>
                  <a:srgbClr val="FFFF00"/>
                </a:solidFill>
                <a:latin typeface="ヒラギノ丸ゴ ProN W4"/>
                <a:ea typeface="ヒラギノ丸ゴ ProN W4"/>
                <a:cs typeface="ヒラギノ丸ゴ ProN W4"/>
              </a:rPr>
              <a:t>モード同期周波数の揺らぎを反映したサンプリング・</a:t>
            </a:r>
            <a:r>
              <a:rPr lang="ja-JP" altLang="en-US" sz="2400" dirty="0">
                <a:solidFill>
                  <a:srgbClr val="FFFF00"/>
                </a:solidFill>
                <a:latin typeface="ヒラギノ丸ゴ ProN W4"/>
                <a:ea typeface="ヒラギノ丸ゴ ProN W4"/>
                <a:cs typeface="ヒラギノ丸ゴ ProN W4"/>
              </a:rPr>
              <a:t>ク</a:t>
            </a:r>
            <a:r>
              <a:rPr lang="ja-JP" altLang="en-US" sz="2400" dirty="0" smtClean="0">
                <a:solidFill>
                  <a:srgbClr val="FFFF00"/>
                </a:solidFill>
                <a:latin typeface="ヒラギノ丸ゴ ProN W4"/>
                <a:ea typeface="ヒラギノ丸ゴ ProN W4"/>
                <a:cs typeface="ヒラギノ丸ゴ ProN W4"/>
              </a:rPr>
              <a:t>ロックを生成すれば、時間軸の線形性を保てる！</a:t>
            </a:r>
            <a:endParaRPr kumimoji="1" lang="ja-JP" altLang="en-US" sz="2400" dirty="0">
              <a:solidFill>
                <a:srgbClr val="FFFF00"/>
              </a:solidFill>
              <a:latin typeface="ヒラギノ丸ゴ ProN W4"/>
              <a:ea typeface="ヒラギノ丸ゴ ProN W4"/>
              <a:cs typeface="ヒラギノ丸ゴ ProN W4"/>
            </a:endParaRPr>
          </a:p>
        </p:txBody>
      </p:sp>
      <p:sp>
        <p:nvSpPr>
          <p:cNvPr id="11" name="正方形/長方形 10"/>
          <p:cNvSpPr/>
          <p:nvPr/>
        </p:nvSpPr>
        <p:spPr>
          <a:xfrm>
            <a:off x="4644008" y="836712"/>
            <a:ext cx="4427984" cy="369332"/>
          </a:xfrm>
          <a:prstGeom prst="rect">
            <a:avLst/>
          </a:prstGeom>
        </p:spPr>
        <p:txBody>
          <a:bodyPr wrap="square">
            <a:spAutoFit/>
          </a:bodyPr>
          <a:lstStyle/>
          <a:p>
            <a:r>
              <a:rPr lang="fi-FI" altLang="ja-JP" i="1" dirty="0" err="1" smtClean="0">
                <a:solidFill>
                  <a:srgbClr val="660066"/>
                </a:solidFill>
              </a:rPr>
              <a:t>Ref</a:t>
            </a:r>
            <a:r>
              <a:rPr lang="fi-FI" altLang="ja-JP" i="1" dirty="0" smtClean="0">
                <a:solidFill>
                  <a:srgbClr val="660066"/>
                </a:solidFill>
              </a:rPr>
              <a:t>) T</a:t>
            </a:r>
            <a:r>
              <a:rPr lang="fi-FI" altLang="ja-JP" i="1" dirty="0">
                <a:solidFill>
                  <a:srgbClr val="660066"/>
                </a:solidFill>
              </a:rPr>
              <a:t>. </a:t>
            </a:r>
            <a:r>
              <a:rPr lang="fi-FI" altLang="ja-JP" i="1" dirty="0" err="1" smtClean="0">
                <a:solidFill>
                  <a:srgbClr val="660066"/>
                </a:solidFill>
              </a:rPr>
              <a:t>Ideguchi</a:t>
            </a:r>
            <a:r>
              <a:rPr lang="fi-FI" altLang="ja-JP" i="1" dirty="0" smtClean="0">
                <a:solidFill>
                  <a:srgbClr val="660066"/>
                </a:solidFill>
              </a:rPr>
              <a:t>, arXiv</a:t>
            </a:r>
            <a:r>
              <a:rPr lang="fi-FI" altLang="ja-JP" i="1" dirty="0">
                <a:solidFill>
                  <a:srgbClr val="660066"/>
                </a:solidFill>
              </a:rPr>
              <a:t>:1201.4177 (2012).</a:t>
            </a:r>
            <a:endParaRPr lang="ja-JP" altLang="en-US" i="1" dirty="0">
              <a:solidFill>
                <a:srgbClr val="660066"/>
              </a:solidFill>
            </a:endParaRPr>
          </a:p>
        </p:txBody>
      </p:sp>
      <p:sp>
        <p:nvSpPr>
          <p:cNvPr id="2" name="テキスト ボックス 1"/>
          <p:cNvSpPr txBox="1"/>
          <p:nvPr/>
        </p:nvSpPr>
        <p:spPr>
          <a:xfrm>
            <a:off x="4211960" y="6340384"/>
            <a:ext cx="4661812" cy="523220"/>
          </a:xfrm>
          <a:prstGeom prst="rect">
            <a:avLst/>
          </a:prstGeom>
          <a:solidFill>
            <a:srgbClr val="FFFF00"/>
          </a:solidFill>
        </p:spPr>
        <p:txBody>
          <a:bodyPr wrap="square" rtlCol="0">
            <a:spAutoFit/>
          </a:bodyPr>
          <a:lstStyle/>
          <a:p>
            <a:pPr algn="ctr"/>
            <a:r>
              <a:rPr kumimoji="1" lang="ja-JP" altLang="en-US" sz="2800" b="1" dirty="0" smtClean="0">
                <a:solidFill>
                  <a:srgbClr val="FF0000"/>
                </a:solidFill>
              </a:rPr>
              <a:t>揺らぎ＝ </a:t>
            </a:r>
            <a:r>
              <a:rPr kumimoji="1" lang="en-US" altLang="ja-JP" sz="2800" b="1" dirty="0" err="1" smtClean="0">
                <a:solidFill>
                  <a:srgbClr val="FF0000"/>
                </a:solidFill>
              </a:rPr>
              <a:t>Δf</a:t>
            </a:r>
            <a:r>
              <a:rPr kumimoji="1" lang="en-US" altLang="ja-JP" sz="2800" b="1" baseline="-25000" dirty="0" err="1" smtClean="0">
                <a:solidFill>
                  <a:srgbClr val="FF0000"/>
                </a:solidFill>
              </a:rPr>
              <a:t>rep</a:t>
            </a:r>
            <a:r>
              <a:rPr lang="ja-JP" altLang="en-US" sz="2800" b="1" dirty="0" smtClean="0">
                <a:solidFill>
                  <a:srgbClr val="FF0000"/>
                </a:solidFill>
              </a:rPr>
              <a:t>＝コム間ビート</a:t>
            </a:r>
            <a:endParaRPr kumimoji="1" lang="ja-JP" altLang="en-US" sz="2800" b="1" dirty="0">
              <a:solidFill>
                <a:srgbClr val="FF0000"/>
              </a:solidFill>
            </a:endParaRPr>
          </a:p>
        </p:txBody>
      </p:sp>
    </p:spTree>
    <p:extLst>
      <p:ext uri="{BB962C8B-B14F-4D97-AF65-F5344CB8AC3E}">
        <p14:creationId xmlns:p14="http://schemas.microsoft.com/office/powerpoint/2010/main" val="2962282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9545" y="404664"/>
            <a:ext cx="8544910" cy="936104"/>
          </a:xfrm>
        </p:spPr>
        <p:txBody>
          <a:bodyPr/>
          <a:lstStyle/>
          <a:p>
            <a:r>
              <a:rPr lang="ja-JP" altLang="en-US" b="1" dirty="0" smtClean="0"/>
              <a:t>デュアル</a:t>
            </a:r>
            <a:r>
              <a:rPr lang="en-US" altLang="ja-JP" b="1" dirty="0" smtClean="0"/>
              <a:t>THz</a:t>
            </a:r>
            <a:r>
              <a:rPr lang="ja-JP" altLang="en-US" b="1" dirty="0" smtClean="0"/>
              <a:t>コム間ビートの抽出</a:t>
            </a:r>
            <a:endParaRPr kumimoji="1" lang="ja-JP" altLang="en-US" b="1" dirty="0"/>
          </a:p>
        </p:txBody>
      </p:sp>
      <p:grpSp>
        <p:nvGrpSpPr>
          <p:cNvPr id="33" name="グループ化 32"/>
          <p:cNvGrpSpPr/>
          <p:nvPr/>
        </p:nvGrpSpPr>
        <p:grpSpPr>
          <a:xfrm>
            <a:off x="468506" y="1574360"/>
            <a:ext cx="3636459" cy="2003639"/>
            <a:chOff x="651762" y="2143801"/>
            <a:chExt cx="2614307" cy="1440447"/>
          </a:xfrm>
        </p:grpSpPr>
        <p:cxnSp>
          <p:nvCxnSpPr>
            <p:cNvPr id="4" name="直線矢印コネクタ 3"/>
            <p:cNvCxnSpPr/>
            <p:nvPr/>
          </p:nvCxnSpPr>
          <p:spPr>
            <a:xfrm flipV="1">
              <a:off x="651762" y="2143801"/>
              <a:ext cx="0" cy="1440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905905" y="2313450"/>
              <a:ext cx="1704880" cy="1261262"/>
              <a:chOff x="767981" y="2260178"/>
              <a:chExt cx="1704880" cy="1261262"/>
            </a:xfrm>
          </p:grpSpPr>
          <mc:AlternateContent xmlns:mc="http://schemas.openxmlformats.org/markup-compatibility/2006" xmlns:a14="http://schemas.microsoft.com/office/drawing/2010/main">
            <mc:Choice Requires="a14">
              <p:sp>
                <p:nvSpPr>
                  <p:cNvPr id="6" name="テキスト ボックス 5"/>
                  <p:cNvSpPr txBox="1"/>
                  <p:nvPr/>
                </p:nvSpPr>
                <p:spPr>
                  <a:xfrm>
                    <a:off x="944442" y="2260178"/>
                    <a:ext cx="587789" cy="39074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𝑓</m:t>
                              </m:r>
                            </m:e>
                            <m:sub>
                              <m:r>
                                <a:rPr lang="en-US" altLang="ja-JP" i="1">
                                  <a:latin typeface="Cambria Math"/>
                                </a:rPr>
                                <m:t>𝑟𝑒𝑝</m:t>
                              </m:r>
                              <m:r>
                                <a:rPr lang="en-US" altLang="ja-JP" b="0" i="1" smtClean="0">
                                  <a:latin typeface="Cambria Math"/>
                                </a:rPr>
                                <m:t>1</m:t>
                              </m:r>
                            </m:sub>
                          </m:sSub>
                        </m:oMath>
                      </m:oMathPara>
                    </a14:m>
                    <a:endParaRPr kumimoji="1" lang="ja-JP" altLang="en-US" b="1" i="1" dirty="0">
                      <a:latin typeface="Times New Roman" pitchFamily="18" charset="0"/>
                      <a:cs typeface="Times New Roman" pitchFamily="18" charset="0"/>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944442" y="2260178"/>
                    <a:ext cx="587789" cy="390748"/>
                  </a:xfrm>
                  <a:prstGeom prst="rect">
                    <a:avLst/>
                  </a:prstGeom>
                  <a:blipFill rotWithShape="1">
                    <a:blip r:embed="rId3"/>
                    <a:stretch>
                      <a:fillRect/>
                    </a:stretch>
                  </a:blipFill>
                </p:spPr>
                <p:txBody>
                  <a:bodyPr/>
                  <a:lstStyle/>
                  <a:p>
                    <a:r>
                      <a:rPr lang="ja-JP" altLang="en-US">
                        <a:noFill/>
                      </a:rPr>
                      <a:t> </a:t>
                    </a:r>
                  </a:p>
                </p:txBody>
              </p:sp>
            </mc:Fallback>
          </mc:AlternateContent>
          <p:cxnSp>
            <p:nvCxnSpPr>
              <p:cNvPr id="7" name="直線コネクタ 6"/>
              <p:cNvCxnSpPr/>
              <p:nvPr/>
            </p:nvCxnSpPr>
            <p:spPr>
              <a:xfrm flipV="1">
                <a:off x="1040770" y="2518279"/>
                <a:ext cx="5477" cy="100243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flipV="1">
                <a:off x="767981" y="2518279"/>
                <a:ext cx="6431" cy="100243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322227" y="2535060"/>
                <a:ext cx="0" cy="97534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flipV="1">
                <a:off x="1622290" y="2734995"/>
                <a:ext cx="0" cy="77825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V="1">
                <a:off x="1902674" y="2889768"/>
                <a:ext cx="0" cy="631672"/>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V="1">
                <a:off x="2189290" y="2980648"/>
                <a:ext cx="0" cy="53484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flipV="1">
                <a:off x="2472861" y="3282919"/>
                <a:ext cx="0" cy="234790"/>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grpSp>
        <p:cxnSp>
          <p:nvCxnSpPr>
            <p:cNvPr id="31" name="直線矢印コネクタ 30"/>
            <p:cNvCxnSpPr/>
            <p:nvPr/>
          </p:nvCxnSpPr>
          <p:spPr>
            <a:xfrm>
              <a:off x="662109" y="3573016"/>
              <a:ext cx="2603960" cy="51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7" name="直線矢印コネクタ 36"/>
          <p:cNvCxnSpPr/>
          <p:nvPr/>
        </p:nvCxnSpPr>
        <p:spPr bwMode="auto">
          <a:xfrm>
            <a:off x="1221035" y="2313387"/>
            <a:ext cx="387693" cy="0"/>
          </a:xfrm>
          <a:prstGeom prst="straightConnector1">
            <a:avLst/>
          </a:prstGeom>
          <a:noFill/>
          <a:ln w="25400" cap="flat" cmpd="sng" algn="ctr">
            <a:solidFill>
              <a:schemeClr val="tx1"/>
            </a:solidFill>
            <a:prstDash val="solid"/>
            <a:round/>
            <a:headEnd type="arrow"/>
            <a:tailEnd type="arrow"/>
          </a:ln>
          <a:effectLst/>
        </p:spPr>
      </p:cxnSp>
      <p:cxnSp>
        <p:nvCxnSpPr>
          <p:cNvPr id="38" name="直線矢印コネクタ 37"/>
          <p:cNvCxnSpPr/>
          <p:nvPr/>
        </p:nvCxnSpPr>
        <p:spPr bwMode="auto">
          <a:xfrm>
            <a:off x="1409061" y="5082642"/>
            <a:ext cx="417045" cy="0"/>
          </a:xfrm>
          <a:prstGeom prst="straightConnector1">
            <a:avLst/>
          </a:prstGeom>
          <a:noFill/>
          <a:ln w="25400" cap="flat" cmpd="sng" algn="ctr">
            <a:solidFill>
              <a:schemeClr val="tx1"/>
            </a:solidFill>
            <a:prstDash val="solid"/>
            <a:round/>
            <a:headEnd type="arrow"/>
            <a:tailEnd type="arrow"/>
          </a:ln>
          <a:effectLst/>
        </p:spPr>
      </p:cxnSp>
      <p:cxnSp>
        <p:nvCxnSpPr>
          <p:cNvPr id="41" name="直線コネクタ 40"/>
          <p:cNvCxnSpPr/>
          <p:nvPr/>
        </p:nvCxnSpPr>
        <p:spPr bwMode="auto">
          <a:xfrm>
            <a:off x="2400355" y="3577999"/>
            <a:ext cx="0" cy="1068866"/>
          </a:xfrm>
          <a:prstGeom prst="line">
            <a:avLst/>
          </a:prstGeom>
          <a:noFill/>
          <a:ln w="28575" cap="flat" cmpd="sng" algn="ctr">
            <a:solidFill>
              <a:schemeClr val="tx1"/>
            </a:solidFill>
            <a:prstDash val="sysDash"/>
            <a:round/>
            <a:headEnd type="none" w="med" len="med"/>
            <a:tailEnd type="none" w="med" len="med"/>
          </a:ln>
          <a:effectLst/>
        </p:spPr>
      </p:cxnSp>
      <p:cxnSp>
        <p:nvCxnSpPr>
          <p:cNvPr id="42" name="直線コネクタ 41"/>
          <p:cNvCxnSpPr/>
          <p:nvPr/>
        </p:nvCxnSpPr>
        <p:spPr bwMode="auto">
          <a:xfrm>
            <a:off x="2707794" y="4236961"/>
            <a:ext cx="0" cy="1211086"/>
          </a:xfrm>
          <a:prstGeom prst="line">
            <a:avLst/>
          </a:prstGeom>
          <a:noFill/>
          <a:ln w="28575" cap="flat" cmpd="sng" algn="ctr">
            <a:solidFill>
              <a:schemeClr val="tx1"/>
            </a:solidFill>
            <a:prstDash val="sysDash"/>
            <a:round/>
            <a:headEnd type="none" w="med" len="med"/>
            <a:tailEnd type="none" w="med" len="med"/>
          </a:ln>
          <a:effectLst/>
        </p:spPr>
      </p:cxnSp>
      <p:sp>
        <p:nvSpPr>
          <p:cNvPr id="44" name="テキスト ボックス 43"/>
          <p:cNvSpPr txBox="1"/>
          <p:nvPr/>
        </p:nvSpPr>
        <p:spPr>
          <a:xfrm>
            <a:off x="2194863" y="2367661"/>
            <a:ext cx="423494" cy="369332"/>
          </a:xfrm>
          <a:prstGeom prst="rect">
            <a:avLst/>
          </a:prstGeom>
          <a:noFill/>
        </p:spPr>
        <p:txBody>
          <a:bodyPr wrap="square" rtlCol="0">
            <a:spAutoFit/>
          </a:bodyPr>
          <a:lstStyle/>
          <a:p>
            <a:pPr algn="ctr"/>
            <a:r>
              <a:rPr kumimoji="1" lang="en-US" altLang="ja-JP" dirty="0" smtClean="0"/>
              <a:t>m</a:t>
            </a:r>
            <a:endParaRPr kumimoji="1" lang="ja-JP" altLang="en-US" dirty="0"/>
          </a:p>
        </p:txBody>
      </p:sp>
      <p:sp>
        <p:nvSpPr>
          <p:cNvPr id="45" name="テキスト ボックス 44"/>
          <p:cNvSpPr txBox="1"/>
          <p:nvPr/>
        </p:nvSpPr>
        <p:spPr>
          <a:xfrm>
            <a:off x="2496047" y="6300028"/>
            <a:ext cx="423494" cy="369332"/>
          </a:xfrm>
          <a:prstGeom prst="rect">
            <a:avLst/>
          </a:prstGeom>
          <a:noFill/>
        </p:spPr>
        <p:txBody>
          <a:bodyPr wrap="square" rtlCol="0">
            <a:spAutoFit/>
          </a:bodyPr>
          <a:lstStyle/>
          <a:p>
            <a:pPr algn="ctr"/>
            <a:r>
              <a:rPr kumimoji="1" lang="en-US" altLang="ja-JP" dirty="0" smtClean="0"/>
              <a:t>m</a:t>
            </a:r>
            <a:endParaRPr kumimoji="1" lang="ja-JP" altLang="en-US" dirty="0"/>
          </a:p>
        </p:txBody>
      </p:sp>
      <p:grpSp>
        <p:nvGrpSpPr>
          <p:cNvPr id="49" name="グループ化 48"/>
          <p:cNvGrpSpPr/>
          <p:nvPr/>
        </p:nvGrpSpPr>
        <p:grpSpPr>
          <a:xfrm>
            <a:off x="2159389" y="4442095"/>
            <a:ext cx="1472610" cy="0"/>
            <a:chOff x="2342645" y="4377689"/>
            <a:chExt cx="1472610" cy="0"/>
          </a:xfrm>
        </p:grpSpPr>
        <p:cxnSp>
          <p:nvCxnSpPr>
            <p:cNvPr id="46" name="直線コネクタ 45"/>
            <p:cNvCxnSpPr/>
            <p:nvPr/>
          </p:nvCxnSpPr>
          <p:spPr>
            <a:xfrm>
              <a:off x="2561203" y="4377689"/>
              <a:ext cx="3506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7" name="直線矢印コネクタ 46"/>
            <p:cNvCxnSpPr/>
            <p:nvPr/>
          </p:nvCxnSpPr>
          <p:spPr>
            <a:xfrm flipH="1">
              <a:off x="2877954" y="4377689"/>
              <a:ext cx="937301"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48" name="直線矢印コネクタ 47"/>
            <p:cNvCxnSpPr/>
            <p:nvPr/>
          </p:nvCxnSpPr>
          <p:spPr>
            <a:xfrm>
              <a:off x="2342645" y="4377689"/>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sp>
        <p:nvSpPr>
          <p:cNvPr id="53" name="テキスト ボックス 52"/>
          <p:cNvSpPr txBox="1"/>
          <p:nvPr/>
        </p:nvSpPr>
        <p:spPr>
          <a:xfrm>
            <a:off x="2836100" y="3906507"/>
            <a:ext cx="893139" cy="523220"/>
          </a:xfrm>
          <a:prstGeom prst="rect">
            <a:avLst/>
          </a:prstGeom>
          <a:noFill/>
        </p:spPr>
        <p:txBody>
          <a:bodyPr wrap="square" rtlCol="0">
            <a:spAutoFit/>
          </a:bodyPr>
          <a:lstStyle/>
          <a:p>
            <a:r>
              <a:rPr kumimoji="1" lang="en-US" altLang="ja-JP" sz="2800" b="1" dirty="0" err="1" smtClean="0">
                <a:solidFill>
                  <a:srgbClr val="FF0000"/>
                </a:solidFill>
                <a:latin typeface="Times New Roman" panose="02020603050405020304" pitchFamily="18" charset="0"/>
                <a:cs typeface="Times New Roman" panose="02020603050405020304" pitchFamily="18" charset="0"/>
              </a:rPr>
              <a:t>mΔf</a:t>
            </a:r>
            <a:endParaRPr kumimoji="1" lang="ja-JP" altLang="en-US" sz="2800" b="1" dirty="0">
              <a:solidFill>
                <a:srgbClr val="FF0000"/>
              </a:solidFill>
              <a:latin typeface="Times New Roman" panose="02020603050405020304" pitchFamily="18" charset="0"/>
              <a:cs typeface="Times New Roman" panose="02020603050405020304" pitchFamily="18" charset="0"/>
            </a:endParaRPr>
          </a:p>
        </p:txBody>
      </p:sp>
      <p:sp>
        <p:nvSpPr>
          <p:cNvPr id="55" name="テキスト ボックス 54"/>
          <p:cNvSpPr txBox="1"/>
          <p:nvPr/>
        </p:nvSpPr>
        <p:spPr>
          <a:xfrm>
            <a:off x="4237858" y="1628800"/>
            <a:ext cx="4783559" cy="954107"/>
          </a:xfrm>
          <a:prstGeom prst="rect">
            <a:avLst/>
          </a:prstGeom>
          <a:solidFill>
            <a:schemeClr val="bg1"/>
          </a:solidFill>
          <a:ln w="63500">
            <a:solidFill>
              <a:schemeClr val="tx1"/>
            </a:solidFill>
          </a:ln>
        </p:spPr>
        <p:txBody>
          <a:bodyPr wrap="square" rtlCol="0">
            <a:spAutoFit/>
          </a:bodyPr>
          <a:lstStyle/>
          <a:p>
            <a:r>
              <a:rPr lang="ja-JP" altLang="en-US" sz="2800" b="1" dirty="0" smtClean="0"/>
              <a:t>・一本のコムは非常に微弱</a:t>
            </a:r>
            <a:endParaRPr lang="en-US" altLang="ja-JP" sz="2800" b="1" dirty="0" smtClean="0"/>
          </a:p>
          <a:p>
            <a:r>
              <a:rPr lang="ja-JP" altLang="en-US" sz="2800" b="1" dirty="0" smtClean="0"/>
              <a:t>・一本のみを分離できない</a:t>
            </a:r>
            <a:endParaRPr lang="en-US" altLang="ja-JP" sz="2800" b="1" dirty="0" smtClean="0"/>
          </a:p>
        </p:txBody>
      </p:sp>
      <p:sp>
        <p:nvSpPr>
          <p:cNvPr id="56" name="テキスト ボックス 55"/>
          <p:cNvSpPr txBox="1"/>
          <p:nvPr/>
        </p:nvSpPr>
        <p:spPr>
          <a:xfrm>
            <a:off x="4219949" y="3334779"/>
            <a:ext cx="4905498" cy="646331"/>
          </a:xfrm>
          <a:prstGeom prst="rect">
            <a:avLst/>
          </a:prstGeom>
          <a:noFill/>
        </p:spPr>
        <p:txBody>
          <a:bodyPr wrap="square" rtlCol="0">
            <a:spAutoFit/>
          </a:bodyPr>
          <a:lstStyle/>
          <a:p>
            <a:pPr algn="ctr"/>
            <a:r>
              <a:rPr kumimoji="1" lang="en-US" altLang="ja-JP" sz="3600" b="1" dirty="0" err="1" smtClean="0">
                <a:solidFill>
                  <a:srgbClr val="FF0000"/>
                </a:solidFill>
                <a:latin typeface="Times New Roman" panose="02020603050405020304" pitchFamily="18" charset="0"/>
                <a:cs typeface="Times New Roman" panose="02020603050405020304" pitchFamily="18" charset="0"/>
              </a:rPr>
              <a:t>mΔf</a:t>
            </a:r>
            <a:r>
              <a:rPr kumimoji="1" lang="en-US" altLang="ja-JP" sz="3600" b="1" dirty="0" smtClean="0">
                <a:solidFill>
                  <a:srgbClr val="FF0000"/>
                </a:solidFill>
                <a:latin typeface="Times New Roman" panose="02020603050405020304" pitchFamily="18" charset="0"/>
                <a:cs typeface="Times New Roman" panose="02020603050405020304" pitchFamily="18" charset="0"/>
              </a:rPr>
              <a:t> </a:t>
            </a:r>
            <a:r>
              <a:rPr kumimoji="1" lang="ja-JP" altLang="en-US" sz="3200" dirty="0" err="1" smtClean="0">
                <a:latin typeface="Times New Roman" panose="02020603050405020304" pitchFamily="18" charset="0"/>
                <a:cs typeface="Times New Roman" panose="02020603050405020304" pitchFamily="18" charset="0"/>
              </a:rPr>
              <a:t>を抽</a:t>
            </a:r>
            <a:r>
              <a:rPr kumimoji="1" lang="ja-JP" altLang="en-US" sz="3200" dirty="0" smtClean="0">
                <a:latin typeface="Times New Roman" panose="02020603050405020304" pitchFamily="18" charset="0"/>
                <a:cs typeface="Times New Roman" panose="02020603050405020304" pitchFamily="18" charset="0"/>
              </a:rPr>
              <a:t>出するためには</a:t>
            </a:r>
            <a:endParaRPr kumimoji="1" lang="ja-JP" altLang="en-US" sz="3200" dirty="0">
              <a:latin typeface="Times New Roman" panose="02020603050405020304" pitchFamily="18" charset="0"/>
              <a:cs typeface="Times New Roman" panose="02020603050405020304" pitchFamily="18" charset="0"/>
            </a:endParaRPr>
          </a:p>
        </p:txBody>
      </p:sp>
      <p:grpSp>
        <p:nvGrpSpPr>
          <p:cNvPr id="32" name="グループ化 31"/>
          <p:cNvGrpSpPr/>
          <p:nvPr/>
        </p:nvGrpSpPr>
        <p:grpSpPr>
          <a:xfrm>
            <a:off x="467544" y="4310664"/>
            <a:ext cx="3800676" cy="2003639"/>
            <a:chOff x="603502" y="4578935"/>
            <a:chExt cx="2732365" cy="1440447"/>
          </a:xfrm>
        </p:grpSpPr>
        <p:grpSp>
          <p:nvGrpSpPr>
            <p:cNvPr id="17" name="グループ化 16"/>
            <p:cNvGrpSpPr/>
            <p:nvPr/>
          </p:nvGrpSpPr>
          <p:grpSpPr>
            <a:xfrm>
              <a:off x="907875" y="4724414"/>
              <a:ext cx="1924136" cy="1293509"/>
              <a:chOff x="771196" y="2233689"/>
              <a:chExt cx="1924136" cy="1293509"/>
            </a:xfrm>
          </p:grpSpPr>
          <p:cxnSp>
            <p:nvCxnSpPr>
              <p:cNvPr id="18" name="直線コネクタ 17"/>
              <p:cNvCxnSpPr/>
              <p:nvPr/>
            </p:nvCxnSpPr>
            <p:spPr>
              <a:xfrm flipV="1">
                <a:off x="1122565" y="252476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V="1">
                <a:off x="1437357" y="252087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V="1">
                <a:off x="1779150" y="2740140"/>
                <a:ext cx="0" cy="77825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V="1">
                <a:off x="2077374" y="2881464"/>
                <a:ext cx="0" cy="631672"/>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V="1">
                <a:off x="2381830" y="2979544"/>
                <a:ext cx="0" cy="53484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V="1">
                <a:off x="2695332" y="3278459"/>
                <a:ext cx="0" cy="240283"/>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テキスト ボックス 25"/>
                  <p:cNvSpPr txBox="1"/>
                  <p:nvPr/>
                </p:nvSpPr>
                <p:spPr>
                  <a:xfrm>
                    <a:off x="1010261" y="2233689"/>
                    <a:ext cx="587789" cy="39074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𝑓</m:t>
                              </m:r>
                            </m:e>
                            <m:sub>
                              <m:r>
                                <a:rPr lang="en-US" altLang="ja-JP" i="1">
                                  <a:latin typeface="Cambria Math"/>
                                </a:rPr>
                                <m:t>𝑟𝑒𝑝</m:t>
                              </m:r>
                              <m:r>
                                <a:rPr lang="en-US" altLang="ja-JP" b="0" i="1" smtClean="0">
                                  <a:latin typeface="Cambria Math"/>
                                </a:rPr>
                                <m:t>2</m:t>
                              </m:r>
                            </m:sub>
                          </m:sSub>
                        </m:oMath>
                      </m:oMathPara>
                    </a14:m>
                    <a:endParaRPr kumimoji="1" lang="ja-JP" altLang="en-US" b="1" i="1" dirty="0">
                      <a:latin typeface="Times New Roman" pitchFamily="18" charset="0"/>
                      <a:cs typeface="Times New Roman" pitchFamily="18" charset="0"/>
                    </a:endParaRPr>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1010261" y="2233689"/>
                    <a:ext cx="587789" cy="390748"/>
                  </a:xfrm>
                  <a:prstGeom prst="rect">
                    <a:avLst/>
                  </a:prstGeom>
                  <a:blipFill rotWithShape="1">
                    <a:blip r:embed="rId4"/>
                    <a:stretch>
                      <a:fillRect/>
                    </a:stretch>
                  </a:blipFill>
                </p:spPr>
                <p:txBody>
                  <a:bodyPr/>
                  <a:lstStyle/>
                  <a:p>
                    <a:r>
                      <a:rPr lang="ja-JP" altLang="en-US">
                        <a:noFill/>
                      </a:rPr>
                      <a:t> </a:t>
                    </a:r>
                  </a:p>
                </p:txBody>
              </p:sp>
            </mc:Fallback>
          </mc:AlternateContent>
          <p:cxnSp>
            <p:nvCxnSpPr>
              <p:cNvPr id="28" name="直線コネクタ 27"/>
              <p:cNvCxnSpPr/>
              <p:nvPr/>
            </p:nvCxnSpPr>
            <p:spPr>
              <a:xfrm flipV="1">
                <a:off x="771196" y="252087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grpSp>
        <p:cxnSp>
          <p:nvCxnSpPr>
            <p:cNvPr id="29" name="直線矢印コネクタ 28"/>
            <p:cNvCxnSpPr/>
            <p:nvPr/>
          </p:nvCxnSpPr>
          <p:spPr>
            <a:xfrm flipV="1">
              <a:off x="603502" y="4578935"/>
              <a:ext cx="0" cy="1440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613849" y="6009119"/>
              <a:ext cx="272201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7" name="下矢印 56"/>
          <p:cNvSpPr/>
          <p:nvPr/>
        </p:nvSpPr>
        <p:spPr bwMode="auto">
          <a:xfrm>
            <a:off x="6085964" y="4196773"/>
            <a:ext cx="1087346" cy="845681"/>
          </a:xfrm>
          <a:prstGeom prst="down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8" name="テキスト ボックス 57"/>
          <p:cNvSpPr txBox="1"/>
          <p:nvPr/>
        </p:nvSpPr>
        <p:spPr>
          <a:xfrm>
            <a:off x="4457671" y="5247203"/>
            <a:ext cx="4377409" cy="1077218"/>
          </a:xfrm>
          <a:prstGeom prst="rect">
            <a:avLst/>
          </a:prstGeom>
          <a:solidFill>
            <a:srgbClr val="FFFF00"/>
          </a:solidFill>
          <a:ln>
            <a:solidFill>
              <a:srgbClr val="FFFF00"/>
            </a:solidFill>
          </a:ln>
        </p:spPr>
        <p:txBody>
          <a:bodyPr wrap="square" rtlCol="0">
            <a:spAutoFit/>
          </a:bodyPr>
          <a:lstStyle/>
          <a:p>
            <a:pPr algn="ctr"/>
            <a:r>
              <a:rPr kumimoji="1" lang="ja-JP" altLang="en-US" sz="3200" b="1" dirty="0" smtClean="0">
                <a:solidFill>
                  <a:srgbClr val="FF0000"/>
                </a:solidFill>
              </a:rPr>
              <a:t>デュアル</a:t>
            </a:r>
            <a:r>
              <a:rPr kumimoji="1" lang="en-US" altLang="ja-JP" sz="3200" b="1" dirty="0" smtClean="0">
                <a:solidFill>
                  <a:srgbClr val="FF0000"/>
                </a:solidFill>
              </a:rPr>
              <a:t>THz</a:t>
            </a:r>
            <a:r>
              <a:rPr kumimoji="1" lang="ja-JP" altLang="en-US" sz="3200" b="1" dirty="0" smtClean="0">
                <a:solidFill>
                  <a:srgbClr val="FF0000"/>
                </a:solidFill>
              </a:rPr>
              <a:t>スペアナを用いる</a:t>
            </a:r>
            <a:endParaRPr kumimoji="1" lang="ja-JP" altLang="en-US" sz="3200" b="1" dirty="0">
              <a:solidFill>
                <a:srgbClr val="FF0000"/>
              </a:solidFill>
            </a:endParaRPr>
          </a:p>
        </p:txBody>
      </p:sp>
    </p:spTree>
    <p:extLst>
      <p:ext uri="{BB962C8B-B14F-4D97-AF65-F5344CB8AC3E}">
        <p14:creationId xmlns:p14="http://schemas.microsoft.com/office/powerpoint/2010/main" val="294685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67" y="471899"/>
            <a:ext cx="9004408" cy="1152128"/>
          </a:xfrm>
        </p:spPr>
        <p:txBody>
          <a:bodyPr>
            <a:normAutofit fontScale="90000"/>
          </a:bodyPr>
          <a:lstStyle/>
          <a:p>
            <a:r>
              <a:rPr kumimoji="1" lang="ja-JP" altLang="en-US" b="1" dirty="0" smtClean="0"/>
              <a:t>デュアル</a:t>
            </a:r>
            <a:r>
              <a:rPr kumimoji="1" lang="en-US" altLang="ja-JP" b="1" dirty="0" smtClean="0"/>
              <a:t>THz</a:t>
            </a:r>
            <a:r>
              <a:rPr kumimoji="1" lang="ja-JP" altLang="en-US" b="1" dirty="0" smtClean="0"/>
              <a:t>スペアナを用いた</a:t>
            </a:r>
            <a:r>
              <a:rPr kumimoji="1" lang="en-US" altLang="ja-JP" b="1" dirty="0" smtClean="0"/>
              <a:t/>
            </a:r>
            <a:br>
              <a:rPr kumimoji="1" lang="en-US" altLang="ja-JP" b="1" dirty="0" smtClean="0"/>
            </a:br>
            <a:r>
              <a:rPr kumimoji="1" lang="ja-JP" altLang="en-US" b="1" dirty="0" smtClean="0"/>
              <a:t>コム間ビートの抽出</a:t>
            </a:r>
            <a:endParaRPr kumimoji="1" lang="ja-JP" altLang="en-US" b="1" dirty="0"/>
          </a:p>
        </p:txBody>
      </p:sp>
      <p:cxnSp>
        <p:nvCxnSpPr>
          <p:cNvPr id="42" name="直線矢印コネクタ 41"/>
          <p:cNvCxnSpPr/>
          <p:nvPr/>
        </p:nvCxnSpPr>
        <p:spPr>
          <a:xfrm flipV="1">
            <a:off x="651762" y="2143801"/>
            <a:ext cx="0" cy="1440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 name="グループ化 16"/>
          <p:cNvGrpSpPr/>
          <p:nvPr/>
        </p:nvGrpSpPr>
        <p:grpSpPr>
          <a:xfrm>
            <a:off x="905905" y="2571551"/>
            <a:ext cx="2090186" cy="1003161"/>
            <a:chOff x="767981" y="2518279"/>
            <a:chExt cx="2090186" cy="1003161"/>
          </a:xfrm>
        </p:grpSpPr>
        <mc:AlternateContent xmlns:mc="http://schemas.openxmlformats.org/markup-compatibility/2006" xmlns:a14="http://schemas.microsoft.com/office/drawing/2010/main">
          <mc:Choice Requires="a14">
            <p:sp>
              <p:nvSpPr>
                <p:cNvPr id="55" name="テキスト ボックス 54"/>
                <p:cNvSpPr txBox="1"/>
                <p:nvPr/>
              </p:nvSpPr>
              <p:spPr>
                <a:xfrm>
                  <a:off x="2270378" y="2861151"/>
                  <a:ext cx="587789" cy="39074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𝑓</m:t>
                            </m:r>
                          </m:e>
                          <m:sub>
                            <m:r>
                              <a:rPr lang="en-US" altLang="ja-JP" i="1">
                                <a:latin typeface="Cambria Math"/>
                              </a:rPr>
                              <m:t>𝑟𝑒𝑝</m:t>
                            </m:r>
                            <m:r>
                              <a:rPr lang="en-US" altLang="ja-JP" b="0" i="1" smtClean="0">
                                <a:latin typeface="Cambria Math"/>
                              </a:rPr>
                              <m:t>1</m:t>
                            </m:r>
                          </m:sub>
                        </m:sSub>
                      </m:oMath>
                    </m:oMathPara>
                  </a14:m>
                  <a:endParaRPr kumimoji="1" lang="ja-JP" altLang="en-US" b="1" i="1" dirty="0">
                    <a:latin typeface="Times New Roman" pitchFamily="18" charset="0"/>
                    <a:cs typeface="Times New Roman" pitchFamily="18" charset="0"/>
                  </a:endParaRPr>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2270378" y="2861151"/>
                  <a:ext cx="587789" cy="390748"/>
                </a:xfrm>
                <a:prstGeom prst="rect">
                  <a:avLst/>
                </a:prstGeom>
                <a:blipFill rotWithShape="1">
                  <a:blip r:embed="rId3"/>
                  <a:stretch>
                    <a:fillRect l="-13542" b="-7813"/>
                  </a:stretch>
                </a:blipFill>
              </p:spPr>
              <p:txBody>
                <a:bodyPr/>
                <a:lstStyle/>
                <a:p>
                  <a:r>
                    <a:rPr lang="ja-JP" altLang="en-US">
                      <a:noFill/>
                    </a:rPr>
                    <a:t> </a:t>
                  </a:r>
                </a:p>
              </p:txBody>
            </p:sp>
          </mc:Fallback>
        </mc:AlternateContent>
        <p:cxnSp>
          <p:nvCxnSpPr>
            <p:cNvPr id="45" name="直線コネクタ 44"/>
            <p:cNvCxnSpPr/>
            <p:nvPr/>
          </p:nvCxnSpPr>
          <p:spPr>
            <a:xfrm flipV="1">
              <a:off x="1040770" y="2518279"/>
              <a:ext cx="5477" cy="100243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V="1">
              <a:off x="767981" y="2518279"/>
              <a:ext cx="6431" cy="100243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flipV="1">
              <a:off x="1322227" y="2535060"/>
              <a:ext cx="0" cy="97534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flipV="1">
              <a:off x="1622290" y="2734995"/>
              <a:ext cx="0" cy="77825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flipV="1">
              <a:off x="1902674" y="2889768"/>
              <a:ext cx="0" cy="631672"/>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flipV="1">
              <a:off x="2189290" y="2980648"/>
              <a:ext cx="0" cy="53484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flipV="1">
              <a:off x="2472861" y="3282919"/>
              <a:ext cx="0" cy="234790"/>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a:off x="1865197" y="3205062"/>
              <a:ext cx="3506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4" name="直線矢印コネクタ 53"/>
            <p:cNvCxnSpPr/>
            <p:nvPr/>
          </p:nvCxnSpPr>
          <p:spPr>
            <a:xfrm flipH="1">
              <a:off x="2195044" y="3205062"/>
              <a:ext cx="582394"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1646639" y="3205062"/>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sp>
        <p:nvSpPr>
          <p:cNvPr id="40" name="テキスト ボックス 39"/>
          <p:cNvSpPr txBox="1"/>
          <p:nvPr/>
        </p:nvSpPr>
        <p:spPr>
          <a:xfrm>
            <a:off x="524694" y="1834518"/>
            <a:ext cx="2098683" cy="400110"/>
          </a:xfrm>
          <a:prstGeom prst="rect">
            <a:avLst/>
          </a:prstGeom>
          <a:noFill/>
        </p:spPr>
        <p:txBody>
          <a:bodyPr wrap="square" rtlCol="0">
            <a:spAutoFit/>
          </a:bodyPr>
          <a:lstStyle/>
          <a:p>
            <a:pPr algn="ctr"/>
            <a:r>
              <a:rPr kumimoji="1" lang="en-US" altLang="ja-JP" sz="2000" b="1" dirty="0" smtClean="0">
                <a:solidFill>
                  <a:schemeClr val="tx2"/>
                </a:solidFill>
                <a:latin typeface="Times New Roman" pitchFamily="18" charset="0"/>
                <a:cs typeface="Times New Roman" pitchFamily="18" charset="0"/>
              </a:rPr>
              <a:t>PC -THz</a:t>
            </a:r>
            <a:r>
              <a:rPr kumimoji="1" lang="ja-JP" altLang="en-US" sz="2000" b="1" dirty="0" smtClean="0">
                <a:solidFill>
                  <a:schemeClr val="tx2"/>
                </a:solidFill>
                <a:latin typeface="ＭＳ 明朝" pitchFamily="17" charset="-128"/>
                <a:ea typeface="ＭＳ 明朝" pitchFamily="17" charset="-128"/>
              </a:rPr>
              <a:t>コム</a:t>
            </a:r>
            <a:endParaRPr kumimoji="1" lang="ja-JP" altLang="en-US" sz="2000" b="1" dirty="0">
              <a:solidFill>
                <a:schemeClr val="tx2"/>
              </a:solidFill>
              <a:latin typeface="ＭＳ 明朝" pitchFamily="17" charset="-128"/>
              <a:ea typeface="ＭＳ 明朝" pitchFamily="17" charset="-128"/>
            </a:endParaRPr>
          </a:p>
        </p:txBody>
      </p:sp>
      <p:sp>
        <p:nvSpPr>
          <p:cNvPr id="88" name="テキスト ボックス 87"/>
          <p:cNvSpPr txBox="1"/>
          <p:nvPr/>
        </p:nvSpPr>
        <p:spPr>
          <a:xfrm>
            <a:off x="3935620" y="3531545"/>
            <a:ext cx="58943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cxnSp>
        <p:nvCxnSpPr>
          <p:cNvPr id="89" name="直線矢印コネクタ 88"/>
          <p:cNvCxnSpPr/>
          <p:nvPr/>
        </p:nvCxnSpPr>
        <p:spPr>
          <a:xfrm flipV="1">
            <a:off x="4277652" y="2108104"/>
            <a:ext cx="0" cy="148546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0" name="直線矢印コネクタ 89"/>
          <p:cNvCxnSpPr/>
          <p:nvPr/>
        </p:nvCxnSpPr>
        <p:spPr>
          <a:xfrm>
            <a:off x="4298508" y="3599075"/>
            <a:ext cx="438576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9" name="テキスト ボックス 98"/>
          <p:cNvSpPr txBox="1"/>
          <p:nvPr/>
        </p:nvSpPr>
        <p:spPr>
          <a:xfrm>
            <a:off x="8187656" y="3206772"/>
            <a:ext cx="120888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MHz</a:t>
            </a:r>
          </a:p>
        </p:txBody>
      </p:sp>
      <p:cxnSp>
        <p:nvCxnSpPr>
          <p:cNvPr id="91" name="直線コネクタ 90"/>
          <p:cNvCxnSpPr/>
          <p:nvPr/>
        </p:nvCxnSpPr>
        <p:spPr>
          <a:xfrm>
            <a:off x="5140411" y="2659053"/>
            <a:ext cx="0" cy="921662"/>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92" name="テキスト ボックス 91"/>
          <p:cNvSpPr txBox="1"/>
          <p:nvPr/>
        </p:nvSpPr>
        <p:spPr>
          <a:xfrm>
            <a:off x="4732155" y="3545667"/>
            <a:ext cx="831024"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beat1</a:t>
            </a:r>
          </a:p>
        </p:txBody>
      </p:sp>
      <p:cxnSp>
        <p:nvCxnSpPr>
          <p:cNvPr id="80" name="直線コネクタ 79"/>
          <p:cNvCxnSpPr/>
          <p:nvPr/>
        </p:nvCxnSpPr>
        <p:spPr>
          <a:xfrm>
            <a:off x="7861001" y="2427264"/>
            <a:ext cx="0" cy="1156561"/>
          </a:xfrm>
          <a:prstGeom prst="line">
            <a:avLst/>
          </a:prstGeom>
          <a:ln w="76200">
            <a:solidFill>
              <a:srgbClr val="7030A0"/>
            </a:solidFill>
          </a:ln>
        </p:spPr>
        <p:style>
          <a:lnRef idx="1">
            <a:schemeClr val="dk1"/>
          </a:lnRef>
          <a:fillRef idx="0">
            <a:schemeClr val="dk1"/>
          </a:fillRef>
          <a:effectRef idx="0">
            <a:schemeClr val="dk1"/>
          </a:effectRef>
          <a:fontRef idx="minor">
            <a:schemeClr val="tx1"/>
          </a:fontRef>
        </p:style>
      </p:cxnSp>
      <p:sp>
        <p:nvSpPr>
          <p:cNvPr id="82" name="テキスト ボックス 81"/>
          <p:cNvSpPr txBox="1"/>
          <p:nvPr/>
        </p:nvSpPr>
        <p:spPr>
          <a:xfrm>
            <a:off x="7510733" y="3557111"/>
            <a:ext cx="820634"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rep1</a:t>
            </a:r>
            <a:endParaRPr kumimoji="1" lang="ja-JP" altLang="en-US" sz="2000" b="1" baseline="-25000" dirty="0">
              <a:latin typeface="Times New Roman" pitchFamily="18" charset="0"/>
              <a:ea typeface="ＭＳ 明朝" pitchFamily="17" charset="-128"/>
              <a:cs typeface="Times New Roman" pitchFamily="18" charset="0"/>
            </a:endParaRPr>
          </a:p>
        </p:txBody>
      </p:sp>
      <p:cxnSp>
        <p:nvCxnSpPr>
          <p:cNvPr id="107" name="直線コネクタ 106"/>
          <p:cNvCxnSpPr/>
          <p:nvPr/>
        </p:nvCxnSpPr>
        <p:spPr>
          <a:xfrm flipV="1">
            <a:off x="1598232" y="2293037"/>
            <a:ext cx="0" cy="128516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テキスト ボックス 117"/>
              <p:cNvSpPr txBox="1"/>
              <p:nvPr/>
            </p:nvSpPr>
            <p:spPr>
              <a:xfrm>
                <a:off x="355601" y="3886100"/>
                <a:ext cx="3403600" cy="4901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kumimoji="1" lang="en-US" altLang="ja-JP" sz="2400" b="1" i="1" smtClean="0">
                              <a:solidFill>
                                <a:srgbClr val="FF0000"/>
                              </a:solidFill>
                              <a:latin typeface="Cambria Math"/>
                            </a:rPr>
                          </m:ctrlPr>
                        </m:sSubPr>
                        <m:e>
                          <m:r>
                            <a:rPr kumimoji="1" lang="en-US" altLang="ja-JP" sz="2400" b="1" i="1" smtClean="0">
                              <a:solidFill>
                                <a:srgbClr val="FF0000"/>
                              </a:solidFill>
                              <a:latin typeface="Cambria Math"/>
                            </a:rPr>
                            <m:t>𝒇</m:t>
                          </m:r>
                        </m:e>
                        <m:sub>
                          <m:r>
                            <a:rPr kumimoji="1" lang="en-US" altLang="ja-JP" sz="2400" b="1" i="1" smtClean="0">
                              <a:solidFill>
                                <a:srgbClr val="FF0000"/>
                              </a:solidFill>
                              <a:latin typeface="Cambria Math"/>
                            </a:rPr>
                            <m:t>𝒃𝒆𝒂𝒕</m:t>
                          </m:r>
                          <m:r>
                            <a:rPr kumimoji="1" lang="en-US" altLang="ja-JP" sz="2400" b="1" i="1" smtClean="0">
                              <a:solidFill>
                                <a:srgbClr val="FF0000"/>
                              </a:solidFill>
                              <a:latin typeface="Cambria Math"/>
                            </a:rPr>
                            <m:t>𝟏</m:t>
                          </m:r>
                        </m:sub>
                      </m:sSub>
                      <m:r>
                        <a:rPr kumimoji="1" lang="en-US" altLang="ja-JP" sz="2400" b="1" i="1" smtClean="0">
                          <a:solidFill>
                            <a:srgbClr val="FF0000"/>
                          </a:solidFill>
                          <a:latin typeface="Cambria Math"/>
                        </a:rPr>
                        <m:t>=</m:t>
                      </m:r>
                      <m:sSub>
                        <m:sSubPr>
                          <m:ctrlPr>
                            <a:rPr kumimoji="1" lang="en-US" altLang="ja-JP" sz="2400" b="1" i="1" smtClean="0">
                              <a:solidFill>
                                <a:srgbClr val="FF0000"/>
                              </a:solidFill>
                              <a:latin typeface="Cambria Math"/>
                            </a:rPr>
                          </m:ctrlPr>
                        </m:sSubPr>
                        <m:e>
                          <m:sSub>
                            <m:sSubPr>
                              <m:ctrlPr>
                                <a:rPr lang="en-US" altLang="ja-JP" sz="2400" b="1" i="1">
                                  <a:solidFill>
                                    <a:srgbClr val="FF0000"/>
                                  </a:solidFill>
                                  <a:latin typeface="Cambria Math"/>
                                </a:rPr>
                              </m:ctrlPr>
                            </m:sSubPr>
                            <m:e>
                              <m:r>
                                <a:rPr lang="en-US" altLang="ja-JP" sz="2400" b="1" i="1">
                                  <a:solidFill>
                                    <a:srgbClr val="FF0000"/>
                                  </a:solidFill>
                                  <a:latin typeface="Cambria Math"/>
                                </a:rPr>
                                <m:t>𝒇</m:t>
                              </m:r>
                            </m:e>
                            <m:sub>
                              <m:r>
                                <a:rPr lang="en-US" altLang="ja-JP" sz="2400" b="1" i="1">
                                  <a:solidFill>
                                    <a:srgbClr val="FF0000"/>
                                  </a:solidFill>
                                  <a:latin typeface="Cambria Math"/>
                                </a:rPr>
                                <m:t>𝑪𝑾</m:t>
                              </m:r>
                            </m:sub>
                          </m:sSub>
                          <m:r>
                            <a:rPr lang="en-US" altLang="ja-JP" sz="2400" b="1" i="1" smtClean="0">
                              <a:solidFill>
                                <a:srgbClr val="FF0000"/>
                              </a:solidFill>
                              <a:latin typeface="Cambria Math"/>
                            </a:rPr>
                            <m:t>−</m:t>
                          </m:r>
                          <m:r>
                            <a:rPr kumimoji="1" lang="en-US" altLang="ja-JP" sz="2400" b="1" i="1" smtClean="0">
                              <a:solidFill>
                                <a:srgbClr val="FF0000"/>
                              </a:solidFill>
                              <a:latin typeface="Cambria Math"/>
                            </a:rPr>
                            <m:t>𝒎𝒇</m:t>
                          </m:r>
                        </m:e>
                        <m:sub>
                          <m:r>
                            <a:rPr kumimoji="1" lang="en-US" altLang="ja-JP" sz="2400" b="1" i="1" smtClean="0">
                              <a:solidFill>
                                <a:srgbClr val="FF0000"/>
                              </a:solidFill>
                              <a:latin typeface="Cambria Math"/>
                            </a:rPr>
                            <m:t>𝒓𝒆𝒑</m:t>
                          </m:r>
                          <m:r>
                            <a:rPr kumimoji="1" lang="en-US" altLang="ja-JP" sz="2400" b="1" i="1" smtClean="0">
                              <a:solidFill>
                                <a:srgbClr val="FF0000"/>
                              </a:solidFill>
                              <a:latin typeface="Cambria Math"/>
                            </a:rPr>
                            <m:t>𝟏</m:t>
                          </m:r>
                        </m:sub>
                      </m:sSub>
                    </m:oMath>
                  </m:oMathPara>
                </a14:m>
                <a:endParaRPr kumimoji="1" lang="en-US" altLang="ja-JP" sz="2400" b="1" dirty="0" smtClean="0">
                  <a:solidFill>
                    <a:srgbClr val="FF0000"/>
                  </a:solidFill>
                </a:endParaRPr>
              </a:p>
            </p:txBody>
          </p:sp>
        </mc:Choice>
        <mc:Fallback xmlns="">
          <p:sp>
            <p:nvSpPr>
              <p:cNvPr id="118" name="テキスト ボックス 117"/>
              <p:cNvSpPr txBox="1">
                <a:spLocks noRot="1" noChangeAspect="1" noMove="1" noResize="1" noEditPoints="1" noAdjustHandles="1" noChangeArrowheads="1" noChangeShapeType="1" noTextEdit="1"/>
              </p:cNvSpPr>
              <p:nvPr/>
            </p:nvSpPr>
            <p:spPr>
              <a:xfrm>
                <a:off x="355601" y="3886100"/>
                <a:ext cx="3403600" cy="490199"/>
              </a:xfrm>
              <a:prstGeom prst="rect">
                <a:avLst/>
              </a:prstGeom>
              <a:blipFill rotWithShape="1">
                <a:blip r:embed="rId4"/>
                <a:stretch>
                  <a:fillRect l="-535" b="-9639"/>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9" name="テキスト ボックス 128"/>
              <p:cNvSpPr txBox="1"/>
              <p:nvPr/>
            </p:nvSpPr>
            <p:spPr>
              <a:xfrm>
                <a:off x="1371626" y="3514229"/>
                <a:ext cx="5585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a:rPr>
                          </m:ctrlPr>
                        </m:sSubPr>
                        <m:e>
                          <m:r>
                            <a:rPr lang="en-US" altLang="ja-JP" i="1">
                              <a:solidFill>
                                <a:srgbClr val="FF0000"/>
                              </a:solidFill>
                              <a:latin typeface="Cambria Math"/>
                            </a:rPr>
                            <m:t>𝑓</m:t>
                          </m:r>
                        </m:e>
                        <m:sub>
                          <m:r>
                            <a:rPr lang="en-US" altLang="ja-JP" i="1">
                              <a:solidFill>
                                <a:srgbClr val="FF0000"/>
                              </a:solidFill>
                              <a:latin typeface="Cambria Math"/>
                            </a:rPr>
                            <m:t>𝐶𝑊</m:t>
                          </m:r>
                        </m:sub>
                      </m:sSub>
                    </m:oMath>
                  </m:oMathPara>
                </a14:m>
                <a:endParaRPr kumimoji="1" lang="ja-JP" altLang="en-US" dirty="0">
                  <a:solidFill>
                    <a:srgbClr val="FF0000"/>
                  </a:solidFill>
                </a:endParaRPr>
              </a:p>
            </p:txBody>
          </p:sp>
        </mc:Choice>
        <mc:Fallback xmlns="">
          <p:sp>
            <p:nvSpPr>
              <p:cNvPr id="129" name="テキスト ボックス 128"/>
              <p:cNvSpPr txBox="1">
                <a:spLocks noRot="1" noChangeAspect="1" noMove="1" noResize="1" noEditPoints="1" noAdjustHandles="1" noChangeArrowheads="1" noChangeShapeType="1" noTextEdit="1"/>
              </p:cNvSpPr>
              <p:nvPr/>
            </p:nvSpPr>
            <p:spPr>
              <a:xfrm>
                <a:off x="1371626" y="3514229"/>
                <a:ext cx="558567" cy="369332"/>
              </a:xfrm>
              <a:prstGeom prst="rect">
                <a:avLst/>
              </a:prstGeom>
              <a:blipFill rotWithShape="1">
                <a:blip r:embed="rId5"/>
                <a:stretch>
                  <a:fillRect l="-1087" b="-13115"/>
                </a:stretch>
              </a:blipFill>
            </p:spPr>
            <p:txBody>
              <a:bodyPr/>
              <a:lstStyle/>
              <a:p>
                <a:r>
                  <a:rPr lang="ja-JP" altLang="en-US">
                    <a:noFill/>
                  </a:rPr>
                  <a:t> </a:t>
                </a:r>
              </a:p>
            </p:txBody>
          </p:sp>
        </mc:Fallback>
      </mc:AlternateContent>
      <p:grpSp>
        <p:nvGrpSpPr>
          <p:cNvPr id="15" name="グループ化 14"/>
          <p:cNvGrpSpPr/>
          <p:nvPr/>
        </p:nvGrpSpPr>
        <p:grpSpPr>
          <a:xfrm>
            <a:off x="907875" y="5011599"/>
            <a:ext cx="2319051" cy="1006324"/>
            <a:chOff x="771196" y="2520874"/>
            <a:chExt cx="2319051" cy="1006324"/>
          </a:xfrm>
        </p:grpSpPr>
        <p:cxnSp>
          <p:nvCxnSpPr>
            <p:cNvPr id="74" name="直線コネクタ 73"/>
            <p:cNvCxnSpPr/>
            <p:nvPr/>
          </p:nvCxnSpPr>
          <p:spPr>
            <a:xfrm flipV="1">
              <a:off x="1122565" y="252476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75" name="直線コネクタ 74"/>
            <p:cNvCxnSpPr/>
            <p:nvPr/>
          </p:nvCxnSpPr>
          <p:spPr>
            <a:xfrm flipV="1">
              <a:off x="1437357" y="252087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76" name="直線コネクタ 75"/>
            <p:cNvCxnSpPr/>
            <p:nvPr/>
          </p:nvCxnSpPr>
          <p:spPr>
            <a:xfrm flipV="1">
              <a:off x="1779150" y="2740140"/>
              <a:ext cx="0" cy="77825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77" name="直線コネクタ 76"/>
            <p:cNvCxnSpPr/>
            <p:nvPr/>
          </p:nvCxnSpPr>
          <p:spPr>
            <a:xfrm flipV="1">
              <a:off x="2077374" y="2881464"/>
              <a:ext cx="0" cy="631672"/>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84" name="直線コネクタ 83"/>
            <p:cNvCxnSpPr/>
            <p:nvPr/>
          </p:nvCxnSpPr>
          <p:spPr>
            <a:xfrm flipV="1">
              <a:off x="2381830" y="2979544"/>
              <a:ext cx="0" cy="53484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85" name="直線コネクタ 84"/>
            <p:cNvCxnSpPr/>
            <p:nvPr/>
          </p:nvCxnSpPr>
          <p:spPr>
            <a:xfrm flipV="1">
              <a:off x="2695332" y="3278459"/>
              <a:ext cx="0" cy="240283"/>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86" name="直線コネクタ 85"/>
            <p:cNvCxnSpPr/>
            <p:nvPr/>
          </p:nvCxnSpPr>
          <p:spPr>
            <a:xfrm>
              <a:off x="2014132" y="3249727"/>
              <a:ext cx="4505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7" name="直線矢印コネクタ 86"/>
            <p:cNvCxnSpPr/>
            <p:nvPr/>
          </p:nvCxnSpPr>
          <p:spPr>
            <a:xfrm flipH="1">
              <a:off x="2395904" y="3245913"/>
              <a:ext cx="582394"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7" name="テキスト ボックス 96"/>
                <p:cNvSpPr txBox="1"/>
                <p:nvPr/>
              </p:nvSpPr>
              <p:spPr>
                <a:xfrm>
                  <a:off x="2502458" y="2902002"/>
                  <a:ext cx="587789" cy="39074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𝑓</m:t>
                            </m:r>
                          </m:e>
                          <m:sub>
                            <m:r>
                              <a:rPr lang="en-US" altLang="ja-JP" i="1">
                                <a:latin typeface="Cambria Math"/>
                              </a:rPr>
                              <m:t>𝑟𝑒𝑝</m:t>
                            </m:r>
                            <m:r>
                              <a:rPr lang="en-US" altLang="ja-JP" b="0" i="1" smtClean="0">
                                <a:latin typeface="Cambria Math"/>
                              </a:rPr>
                              <m:t>2</m:t>
                            </m:r>
                          </m:sub>
                        </m:sSub>
                      </m:oMath>
                    </m:oMathPara>
                  </a14:m>
                  <a:endParaRPr kumimoji="1" lang="ja-JP" altLang="en-US" b="1" i="1" dirty="0">
                    <a:latin typeface="Times New Roman" pitchFamily="18" charset="0"/>
                    <a:cs typeface="Times New Roman" pitchFamily="18" charset="0"/>
                  </a:endParaRPr>
                </a:p>
              </p:txBody>
            </p:sp>
          </mc:Choice>
          <mc:Fallback xmlns="">
            <p:sp>
              <p:nvSpPr>
                <p:cNvPr id="97" name="テキスト ボックス 96"/>
                <p:cNvSpPr txBox="1">
                  <a:spLocks noRot="1" noChangeAspect="1" noMove="1" noResize="1" noEditPoints="1" noAdjustHandles="1" noChangeArrowheads="1" noChangeShapeType="1" noTextEdit="1"/>
                </p:cNvSpPr>
                <p:nvPr/>
              </p:nvSpPr>
              <p:spPr>
                <a:xfrm>
                  <a:off x="2502458" y="2902002"/>
                  <a:ext cx="587789" cy="390748"/>
                </a:xfrm>
                <a:prstGeom prst="rect">
                  <a:avLst/>
                </a:prstGeom>
                <a:blipFill rotWithShape="1">
                  <a:blip r:embed="rId6"/>
                  <a:stretch>
                    <a:fillRect l="-13542" b="-7813"/>
                  </a:stretch>
                </a:blipFill>
              </p:spPr>
              <p:txBody>
                <a:bodyPr/>
                <a:lstStyle/>
                <a:p>
                  <a:r>
                    <a:rPr lang="ja-JP" altLang="en-US">
                      <a:noFill/>
                    </a:rPr>
                    <a:t> </a:t>
                  </a:r>
                </a:p>
              </p:txBody>
            </p:sp>
          </mc:Fallback>
        </mc:AlternateContent>
        <p:cxnSp>
          <p:nvCxnSpPr>
            <p:cNvPr id="102" name="直線矢印コネクタ 101"/>
            <p:cNvCxnSpPr/>
            <p:nvPr/>
          </p:nvCxnSpPr>
          <p:spPr>
            <a:xfrm>
              <a:off x="1817749" y="3245913"/>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03" name="直線コネクタ 102"/>
            <p:cNvCxnSpPr/>
            <p:nvPr/>
          </p:nvCxnSpPr>
          <p:spPr>
            <a:xfrm flipV="1">
              <a:off x="771196" y="252087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grpSp>
      <p:grpSp>
        <p:nvGrpSpPr>
          <p:cNvPr id="19" name="グループ化 18"/>
          <p:cNvGrpSpPr/>
          <p:nvPr/>
        </p:nvGrpSpPr>
        <p:grpSpPr>
          <a:xfrm>
            <a:off x="4804063" y="5093065"/>
            <a:ext cx="3890904" cy="1284898"/>
            <a:chOff x="4450115" y="2404539"/>
            <a:chExt cx="3890904" cy="1284898"/>
          </a:xfrm>
        </p:grpSpPr>
        <p:cxnSp>
          <p:nvCxnSpPr>
            <p:cNvPr id="105" name="直線コネクタ 104"/>
            <p:cNvCxnSpPr/>
            <p:nvPr/>
          </p:nvCxnSpPr>
          <p:spPr>
            <a:xfrm>
              <a:off x="4801471" y="2404539"/>
              <a:ext cx="0" cy="921662"/>
            </a:xfrm>
            <a:prstGeom prst="line">
              <a:avLst/>
            </a:prstGeom>
            <a:ln w="76200">
              <a:solidFill>
                <a:srgbClr val="00B050"/>
              </a:solidFill>
            </a:ln>
          </p:spPr>
          <p:style>
            <a:lnRef idx="1">
              <a:schemeClr val="dk1"/>
            </a:lnRef>
            <a:fillRef idx="0">
              <a:schemeClr val="dk1"/>
            </a:fillRef>
            <a:effectRef idx="0">
              <a:schemeClr val="dk1"/>
            </a:effectRef>
            <a:fontRef idx="minor">
              <a:schemeClr val="tx1"/>
            </a:fontRef>
          </p:style>
        </p:cxnSp>
        <p:sp>
          <p:nvSpPr>
            <p:cNvPr id="111" name="テキスト ボックス 110"/>
            <p:cNvSpPr txBox="1"/>
            <p:nvPr/>
          </p:nvSpPr>
          <p:spPr>
            <a:xfrm>
              <a:off x="4450115" y="3289327"/>
              <a:ext cx="831024"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lang="en-US" altLang="ja-JP" sz="2000" b="1" baseline="-25000" dirty="0" smtClean="0">
                  <a:latin typeface="Times New Roman" pitchFamily="18" charset="0"/>
                  <a:ea typeface="ＭＳ 明朝" pitchFamily="17" charset="-128"/>
                  <a:cs typeface="Times New Roman" pitchFamily="18" charset="0"/>
                </a:rPr>
                <a:t>beat</a:t>
              </a:r>
              <a:r>
                <a:rPr kumimoji="1" lang="en-US" altLang="ja-JP" sz="2000" b="1" baseline="-25000" dirty="0" smtClean="0">
                  <a:latin typeface="Times New Roman" pitchFamily="18" charset="0"/>
                  <a:ea typeface="ＭＳ 明朝" pitchFamily="17" charset="-128"/>
                  <a:cs typeface="Times New Roman" pitchFamily="18" charset="0"/>
                </a:rPr>
                <a:t>2</a:t>
              </a:r>
            </a:p>
          </p:txBody>
        </p:sp>
        <p:sp>
          <p:nvSpPr>
            <p:cNvPr id="112" name="テキスト ボックス 111"/>
            <p:cNvSpPr txBox="1"/>
            <p:nvPr/>
          </p:nvSpPr>
          <p:spPr>
            <a:xfrm>
              <a:off x="7020272" y="3284984"/>
              <a:ext cx="1320747"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rep2</a:t>
              </a:r>
              <a:endParaRPr kumimoji="1" lang="ja-JP" altLang="en-US" sz="2000" b="1" baseline="-25000" dirty="0">
                <a:latin typeface="Times New Roman" pitchFamily="18" charset="0"/>
                <a:ea typeface="ＭＳ 明朝" pitchFamily="17" charset="-128"/>
                <a:cs typeface="Times New Roman" pitchFamily="18" charset="0"/>
              </a:endParaRPr>
            </a:p>
          </p:txBody>
        </p:sp>
      </p:grpSp>
      <mc:AlternateContent xmlns:mc="http://schemas.openxmlformats.org/markup-compatibility/2006" xmlns:a14="http://schemas.microsoft.com/office/drawing/2010/main">
        <mc:Choice Requires="a14">
          <p:sp>
            <p:nvSpPr>
              <p:cNvPr id="21" name="正方形/長方形 20"/>
              <p:cNvSpPr/>
              <p:nvPr/>
            </p:nvSpPr>
            <p:spPr>
              <a:xfrm>
                <a:off x="391328" y="6324502"/>
                <a:ext cx="3378200" cy="494751"/>
              </a:xfrm>
              <a:prstGeom prst="rect">
                <a:avLst/>
              </a:prstGeom>
              <a:ln>
                <a:solidFill>
                  <a:schemeClr val="tx1"/>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altLang="ja-JP" sz="2400" b="1" i="1" smtClean="0">
                              <a:solidFill>
                                <a:srgbClr val="00B050"/>
                              </a:solidFill>
                              <a:latin typeface="Cambria Math"/>
                            </a:rPr>
                          </m:ctrlPr>
                        </m:sSubPr>
                        <m:e>
                          <m:r>
                            <a:rPr lang="en-US" altLang="ja-JP" sz="2400" b="1" i="1">
                              <a:solidFill>
                                <a:srgbClr val="00B050"/>
                              </a:solidFill>
                              <a:latin typeface="Cambria Math"/>
                            </a:rPr>
                            <m:t>𝒇</m:t>
                          </m:r>
                        </m:e>
                        <m:sub>
                          <m:r>
                            <a:rPr lang="en-US" altLang="ja-JP" sz="2400" b="1" i="1">
                              <a:solidFill>
                                <a:srgbClr val="00B050"/>
                              </a:solidFill>
                              <a:latin typeface="Cambria Math"/>
                            </a:rPr>
                            <m:t>𝒃𝒆𝒂𝒕</m:t>
                          </m:r>
                          <m:r>
                            <a:rPr lang="en-US" altLang="ja-JP" sz="2400" b="1" i="1">
                              <a:solidFill>
                                <a:srgbClr val="00B050"/>
                              </a:solidFill>
                              <a:latin typeface="Cambria Math"/>
                            </a:rPr>
                            <m:t>𝟐</m:t>
                          </m:r>
                        </m:sub>
                      </m:sSub>
                      <m:r>
                        <a:rPr lang="en-US" altLang="ja-JP" sz="2400" b="1" i="1">
                          <a:solidFill>
                            <a:srgbClr val="00B050"/>
                          </a:solidFill>
                          <a:latin typeface="Cambria Math"/>
                        </a:rPr>
                        <m:t>=</m:t>
                      </m:r>
                      <m:sSub>
                        <m:sSubPr>
                          <m:ctrlPr>
                            <a:rPr lang="en-US" altLang="ja-JP" sz="2400" b="1" i="1">
                              <a:solidFill>
                                <a:srgbClr val="00B050"/>
                              </a:solidFill>
                              <a:latin typeface="Cambria Math"/>
                            </a:rPr>
                          </m:ctrlPr>
                        </m:sSubPr>
                        <m:e>
                          <m:sSub>
                            <m:sSubPr>
                              <m:ctrlPr>
                                <a:rPr lang="en-US" altLang="ja-JP" sz="2400" b="1" i="1">
                                  <a:solidFill>
                                    <a:srgbClr val="00B050"/>
                                  </a:solidFill>
                                  <a:latin typeface="Cambria Math"/>
                                </a:rPr>
                              </m:ctrlPr>
                            </m:sSubPr>
                            <m:e>
                              <m:r>
                                <a:rPr lang="en-US" altLang="ja-JP" sz="2400" b="1" i="1">
                                  <a:solidFill>
                                    <a:srgbClr val="00B050"/>
                                  </a:solidFill>
                                  <a:latin typeface="Cambria Math"/>
                                </a:rPr>
                                <m:t>𝒇</m:t>
                              </m:r>
                            </m:e>
                            <m:sub>
                              <m:r>
                                <a:rPr lang="en-US" altLang="ja-JP" sz="2400" b="1" i="1">
                                  <a:solidFill>
                                    <a:srgbClr val="00B050"/>
                                  </a:solidFill>
                                  <a:latin typeface="Cambria Math"/>
                                </a:rPr>
                                <m:t>𝑪𝑾</m:t>
                              </m:r>
                            </m:sub>
                          </m:sSub>
                          <m:r>
                            <a:rPr lang="en-US" altLang="ja-JP" sz="2400" b="1" i="1">
                              <a:solidFill>
                                <a:srgbClr val="00B050"/>
                              </a:solidFill>
                              <a:latin typeface="Cambria Math"/>
                            </a:rPr>
                            <m:t>−</m:t>
                          </m:r>
                          <m:r>
                            <a:rPr lang="en-US" altLang="ja-JP" sz="2400" b="1" i="1">
                              <a:solidFill>
                                <a:srgbClr val="00B050"/>
                              </a:solidFill>
                              <a:latin typeface="Cambria Math"/>
                            </a:rPr>
                            <m:t>𝒎𝒇</m:t>
                          </m:r>
                        </m:e>
                        <m:sub>
                          <m:r>
                            <a:rPr lang="en-US" altLang="ja-JP" sz="2400" b="1" i="1">
                              <a:solidFill>
                                <a:srgbClr val="00B050"/>
                              </a:solidFill>
                              <a:latin typeface="Cambria Math"/>
                            </a:rPr>
                            <m:t>𝒓𝒆𝒑</m:t>
                          </m:r>
                          <m:r>
                            <a:rPr lang="en-US" altLang="ja-JP" sz="2400" b="1" i="1">
                              <a:solidFill>
                                <a:srgbClr val="00B050"/>
                              </a:solidFill>
                              <a:latin typeface="Cambria Math"/>
                            </a:rPr>
                            <m:t>𝟐</m:t>
                          </m:r>
                        </m:sub>
                      </m:sSub>
                    </m:oMath>
                  </m:oMathPara>
                </a14:m>
                <a:endParaRPr lang="ja-JP" altLang="en-US" sz="2400" b="1" dirty="0">
                  <a:solidFill>
                    <a:srgbClr val="00B050"/>
                  </a:solidFill>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391328" y="6324502"/>
                <a:ext cx="3378200" cy="494751"/>
              </a:xfrm>
              <a:prstGeom prst="rect">
                <a:avLst/>
              </a:prstGeom>
              <a:blipFill rotWithShape="1">
                <a:blip r:embed="rId7"/>
                <a:stretch>
                  <a:fillRect b="-8333"/>
                </a:stretch>
              </a:blipFill>
              <a:ln>
                <a:solidFill>
                  <a:schemeClr val="tx1"/>
                </a:solidFill>
              </a:ln>
            </p:spPr>
            <p:txBody>
              <a:bodyPr/>
              <a:lstStyle/>
              <a:p>
                <a:r>
                  <a:rPr lang="ja-JP" altLang="en-US">
                    <a:noFill/>
                  </a:rPr>
                  <a:t> </a:t>
                </a:r>
              </a:p>
            </p:txBody>
          </p:sp>
        </mc:Fallback>
      </mc:AlternateContent>
      <p:sp>
        <p:nvSpPr>
          <p:cNvPr id="116" name="テキスト ボックス 115"/>
          <p:cNvSpPr txBox="1"/>
          <p:nvPr/>
        </p:nvSpPr>
        <p:spPr>
          <a:xfrm>
            <a:off x="256870" y="3495370"/>
            <a:ext cx="58943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sp>
        <p:nvSpPr>
          <p:cNvPr id="117" name="正方形/長方形 116"/>
          <p:cNvSpPr/>
          <p:nvPr/>
        </p:nvSpPr>
        <p:spPr>
          <a:xfrm>
            <a:off x="256870" y="1599803"/>
            <a:ext cx="8617390" cy="307777"/>
          </a:xfrm>
          <a:prstGeom prst="rect">
            <a:avLst/>
          </a:prstGeom>
        </p:spPr>
        <p:txBody>
          <a:bodyPr wrap="square">
            <a:spAutoFit/>
          </a:bodyPr>
          <a:lstStyle/>
          <a:p>
            <a:pPr algn="ctr"/>
            <a:r>
              <a:rPr lang="en-US" altLang="ja-JP" sz="1400" dirty="0"/>
              <a:t>r</a:t>
            </a:r>
            <a:r>
              <a:rPr lang="en-US" altLang="ja-JP" sz="1400" dirty="0" smtClean="0"/>
              <a:t>ef) </a:t>
            </a:r>
            <a:r>
              <a:rPr lang="en-US" altLang="ja-JP" sz="1400" dirty="0" err="1"/>
              <a:t>Shuko</a:t>
            </a:r>
            <a:r>
              <a:rPr lang="en-US" altLang="ja-JP" sz="1400" dirty="0"/>
              <a:t> </a:t>
            </a:r>
            <a:r>
              <a:rPr lang="en-US" altLang="ja-JP" sz="1400" dirty="0" smtClean="0"/>
              <a:t>Yokoyama et </a:t>
            </a:r>
            <a:r>
              <a:rPr lang="en-US" altLang="ja-JP" sz="1400" dirty="0" err="1" smtClean="0"/>
              <a:t>al.,Optics</a:t>
            </a:r>
            <a:r>
              <a:rPr lang="en-US" altLang="ja-JP" sz="1400" dirty="0" smtClean="0"/>
              <a:t> </a:t>
            </a:r>
            <a:r>
              <a:rPr lang="en-US" altLang="ja-JP" sz="1400" dirty="0"/>
              <a:t>Express, Vol. 16, Issue 17, pp. 13052-13061 (2008)</a:t>
            </a:r>
            <a:endParaRPr lang="ja-JP" altLang="en-US" sz="1400" dirty="0"/>
          </a:p>
        </p:txBody>
      </p:sp>
      <p:cxnSp>
        <p:nvCxnSpPr>
          <p:cNvPr id="119" name="直線矢印コネクタ 118"/>
          <p:cNvCxnSpPr/>
          <p:nvPr/>
        </p:nvCxnSpPr>
        <p:spPr>
          <a:xfrm flipV="1">
            <a:off x="603502" y="4578935"/>
            <a:ext cx="0" cy="1440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613849" y="6009119"/>
            <a:ext cx="272201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V="1">
            <a:off x="4278245" y="4509120"/>
            <a:ext cx="0" cy="149709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5" name="直線矢印コネクタ 124"/>
          <p:cNvCxnSpPr/>
          <p:nvPr/>
        </p:nvCxnSpPr>
        <p:spPr>
          <a:xfrm>
            <a:off x="4299101" y="6011719"/>
            <a:ext cx="438576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6" name="テキスト ボックス 125"/>
              <p:cNvSpPr txBox="1"/>
              <p:nvPr/>
            </p:nvSpPr>
            <p:spPr>
              <a:xfrm>
                <a:off x="1716732" y="2355766"/>
                <a:ext cx="639158"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a:ea typeface="ＭＳ 明朝" pitchFamily="17" charset="-128"/>
                              <a:cs typeface="Times New Roman" pitchFamily="18" charset="0"/>
                            </a:rPr>
                          </m:ctrlPr>
                        </m:sSubPr>
                        <m:e>
                          <m:r>
                            <a:rPr kumimoji="1" lang="en-US" altLang="ja-JP" sz="2000" b="1" i="0" smtClean="0">
                              <a:latin typeface="Cambria Math"/>
                              <a:ea typeface="ＭＳ 明朝" pitchFamily="17" charset="-128"/>
                              <a:cs typeface="Times New Roman" pitchFamily="18" charset="0"/>
                            </a:rPr>
                            <m:t>𝐟</m:t>
                          </m:r>
                        </m:e>
                        <m:sub>
                          <m:r>
                            <a:rPr kumimoji="1" lang="en-US" altLang="ja-JP" sz="2000" b="1" i="1" smtClean="0">
                              <a:latin typeface="Cambria Math"/>
                              <a:ea typeface="ＭＳ 明朝" pitchFamily="17" charset="-128"/>
                              <a:cs typeface="Times New Roman" pitchFamily="18" charset="0"/>
                            </a:rPr>
                            <m:t>𝒃𝒆𝒂𝒕</m:t>
                          </m:r>
                          <m:r>
                            <a:rPr kumimoji="1" lang="en-US" altLang="ja-JP" sz="2000" b="1" i="1" smtClean="0">
                              <a:latin typeface="Cambria Math"/>
                              <a:ea typeface="ＭＳ 明朝" pitchFamily="17" charset="-128"/>
                              <a:cs typeface="Times New Roman" pitchFamily="18" charset="0"/>
                            </a:rPr>
                            <m:t>𝟏</m:t>
                          </m:r>
                        </m:sub>
                      </m:sSub>
                    </m:oMath>
                  </m:oMathPara>
                </a14:m>
                <a:endParaRPr kumimoji="1" lang="ja-JP" altLang="en-US" sz="2000" b="1" dirty="0">
                  <a:latin typeface="Times New Roman" pitchFamily="18" charset="0"/>
                  <a:ea typeface="ＭＳ 明朝" pitchFamily="17" charset="-128"/>
                  <a:cs typeface="Times New Roman" pitchFamily="18" charset="0"/>
                </a:endParaRPr>
              </a:p>
            </p:txBody>
          </p:sp>
        </mc:Choice>
        <mc:Fallback xmlns="">
          <p:sp>
            <p:nvSpPr>
              <p:cNvPr id="126" name="テキスト ボックス 125"/>
              <p:cNvSpPr txBox="1">
                <a:spLocks noRot="1" noChangeAspect="1" noMove="1" noResize="1" noEditPoints="1" noAdjustHandles="1" noChangeArrowheads="1" noChangeShapeType="1" noTextEdit="1"/>
              </p:cNvSpPr>
              <p:nvPr/>
            </p:nvSpPr>
            <p:spPr>
              <a:xfrm>
                <a:off x="1716732" y="2355766"/>
                <a:ext cx="639158" cy="400110"/>
              </a:xfrm>
              <a:prstGeom prst="rect">
                <a:avLst/>
              </a:prstGeom>
              <a:blipFill rotWithShape="1">
                <a:blip r:embed="rId8"/>
                <a:stretch>
                  <a:fillRect l="-18269" r="-5769" b="-3030"/>
                </a:stretch>
              </a:blipFill>
            </p:spPr>
            <p:txBody>
              <a:bodyPr/>
              <a:lstStyle/>
              <a:p>
                <a:r>
                  <a:rPr lang="ja-JP" altLang="en-US">
                    <a:noFill/>
                  </a:rPr>
                  <a:t> </a:t>
                </a:r>
              </a:p>
            </p:txBody>
          </p:sp>
        </mc:Fallback>
      </mc:AlternateContent>
      <p:cxnSp>
        <p:nvCxnSpPr>
          <p:cNvPr id="127" name="直線コネクタ 126"/>
          <p:cNvCxnSpPr/>
          <p:nvPr/>
        </p:nvCxnSpPr>
        <p:spPr>
          <a:xfrm>
            <a:off x="7003339" y="2659053"/>
            <a:ext cx="0" cy="921662"/>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130" name="テキスト ボックス 129"/>
          <p:cNvSpPr txBox="1"/>
          <p:nvPr/>
        </p:nvSpPr>
        <p:spPr>
          <a:xfrm>
            <a:off x="6239876" y="3557925"/>
            <a:ext cx="1577742"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rep1</a:t>
            </a:r>
            <a:r>
              <a:rPr kumimoji="1" lang="en-US" altLang="ja-JP" sz="2000" b="1" dirty="0" smtClean="0">
                <a:latin typeface="Times New Roman" pitchFamily="18" charset="0"/>
                <a:ea typeface="ＭＳ 明朝" pitchFamily="17" charset="-128"/>
                <a:cs typeface="Times New Roman" pitchFamily="18" charset="0"/>
              </a:rPr>
              <a:t>-</a:t>
            </a:r>
            <a:r>
              <a:rPr lang="en-US" altLang="ja-JP" sz="2000" b="1" dirty="0" smtClean="0">
                <a:latin typeface="Times New Roman" pitchFamily="18" charset="0"/>
                <a:ea typeface="ＭＳ 明朝" pitchFamily="17" charset="-128"/>
                <a:cs typeface="Times New Roman" pitchFamily="18" charset="0"/>
              </a:rPr>
              <a:t>f</a:t>
            </a:r>
            <a:r>
              <a:rPr lang="en-US" altLang="ja-JP" sz="2000" b="1" baseline="-25000" dirty="0" smtClean="0">
                <a:latin typeface="Times New Roman" pitchFamily="18" charset="0"/>
                <a:ea typeface="ＭＳ 明朝" pitchFamily="17" charset="-128"/>
                <a:cs typeface="Times New Roman" pitchFamily="18" charset="0"/>
              </a:rPr>
              <a:t>beat1</a:t>
            </a:r>
            <a:endParaRPr lang="en-US" altLang="ja-JP" sz="2000" b="1" baseline="-25000" dirty="0">
              <a:latin typeface="Times New Roman" pitchFamily="18" charset="0"/>
              <a:ea typeface="ＭＳ 明朝" pitchFamily="17" charset="-128"/>
              <a:cs typeface="Times New Roman" pitchFamily="18" charset="0"/>
            </a:endParaRPr>
          </a:p>
        </p:txBody>
      </p:sp>
      <p:sp>
        <p:nvSpPr>
          <p:cNvPr id="131" name="テキスト ボックス 130"/>
          <p:cNvSpPr txBox="1"/>
          <p:nvPr/>
        </p:nvSpPr>
        <p:spPr>
          <a:xfrm>
            <a:off x="2702196" y="3198965"/>
            <a:ext cx="120888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THz</a:t>
            </a:r>
          </a:p>
        </p:txBody>
      </p:sp>
      <p:cxnSp>
        <p:nvCxnSpPr>
          <p:cNvPr id="44" name="直線矢印コネクタ 43"/>
          <p:cNvCxnSpPr/>
          <p:nvPr/>
        </p:nvCxnSpPr>
        <p:spPr>
          <a:xfrm>
            <a:off x="662109" y="3573016"/>
            <a:ext cx="2603960" cy="51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flipV="1">
            <a:off x="1672680" y="4521686"/>
            <a:ext cx="0" cy="14839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4" name="テキスト ボックス 133"/>
              <p:cNvSpPr txBox="1"/>
              <p:nvPr/>
            </p:nvSpPr>
            <p:spPr>
              <a:xfrm>
                <a:off x="1403648" y="5949280"/>
                <a:ext cx="5585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a:rPr>
                          </m:ctrlPr>
                        </m:sSubPr>
                        <m:e>
                          <m:r>
                            <a:rPr lang="en-US" altLang="ja-JP" i="1">
                              <a:solidFill>
                                <a:srgbClr val="FF0000"/>
                              </a:solidFill>
                              <a:latin typeface="Cambria Math"/>
                            </a:rPr>
                            <m:t>𝑓</m:t>
                          </m:r>
                        </m:e>
                        <m:sub>
                          <m:r>
                            <a:rPr lang="en-US" altLang="ja-JP" i="1">
                              <a:solidFill>
                                <a:srgbClr val="FF0000"/>
                              </a:solidFill>
                              <a:latin typeface="Cambria Math"/>
                            </a:rPr>
                            <m:t>𝐶𝑊</m:t>
                          </m:r>
                        </m:sub>
                      </m:sSub>
                    </m:oMath>
                  </m:oMathPara>
                </a14:m>
                <a:endParaRPr kumimoji="1" lang="ja-JP" altLang="en-US" dirty="0">
                  <a:solidFill>
                    <a:srgbClr val="FF0000"/>
                  </a:solidFill>
                </a:endParaRPr>
              </a:p>
            </p:txBody>
          </p:sp>
        </mc:Choice>
        <mc:Fallback xmlns="">
          <p:sp>
            <p:nvSpPr>
              <p:cNvPr id="134" name="テキスト ボックス 133"/>
              <p:cNvSpPr txBox="1">
                <a:spLocks noRot="1" noChangeAspect="1" noMove="1" noResize="1" noEditPoints="1" noAdjustHandles="1" noChangeArrowheads="1" noChangeShapeType="1" noTextEdit="1"/>
              </p:cNvSpPr>
              <p:nvPr/>
            </p:nvSpPr>
            <p:spPr>
              <a:xfrm>
                <a:off x="1403648" y="5949280"/>
                <a:ext cx="558567" cy="369332"/>
              </a:xfrm>
              <a:prstGeom prst="rect">
                <a:avLst/>
              </a:prstGeom>
              <a:blipFill rotWithShape="1">
                <a:blip r:embed="rId9"/>
                <a:stretch>
                  <a:fillRect l="-1087" b="-131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6" name="テキスト ボックス 135"/>
              <p:cNvSpPr txBox="1"/>
              <p:nvPr/>
            </p:nvSpPr>
            <p:spPr>
              <a:xfrm>
                <a:off x="1845046" y="4693829"/>
                <a:ext cx="639158"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a:ea typeface="ＭＳ 明朝" pitchFamily="17" charset="-128"/>
                              <a:cs typeface="Times New Roman" pitchFamily="18" charset="0"/>
                            </a:rPr>
                          </m:ctrlPr>
                        </m:sSubPr>
                        <m:e>
                          <m:r>
                            <a:rPr kumimoji="1" lang="en-US" altLang="ja-JP" sz="2000" b="1" i="0" smtClean="0">
                              <a:latin typeface="Cambria Math"/>
                              <a:ea typeface="ＭＳ 明朝" pitchFamily="17" charset="-128"/>
                              <a:cs typeface="Times New Roman" pitchFamily="18" charset="0"/>
                            </a:rPr>
                            <m:t>𝐟</m:t>
                          </m:r>
                        </m:e>
                        <m:sub>
                          <m:r>
                            <a:rPr kumimoji="1" lang="en-US" altLang="ja-JP" sz="2000" b="1" i="1" smtClean="0">
                              <a:latin typeface="Cambria Math"/>
                              <a:ea typeface="ＭＳ 明朝" pitchFamily="17" charset="-128"/>
                              <a:cs typeface="Times New Roman" pitchFamily="18" charset="0"/>
                            </a:rPr>
                            <m:t>𝒃𝒆𝒂𝒕</m:t>
                          </m:r>
                          <m:r>
                            <a:rPr kumimoji="1" lang="en-US" altLang="ja-JP" sz="2000" b="1" i="1" smtClean="0">
                              <a:latin typeface="Cambria Math"/>
                              <a:ea typeface="ＭＳ 明朝" pitchFamily="17" charset="-128"/>
                              <a:cs typeface="Times New Roman" pitchFamily="18" charset="0"/>
                            </a:rPr>
                            <m:t>𝟐</m:t>
                          </m:r>
                        </m:sub>
                      </m:sSub>
                    </m:oMath>
                  </m:oMathPara>
                </a14:m>
                <a:endParaRPr kumimoji="1" lang="ja-JP" altLang="en-US" sz="2000" b="1" dirty="0">
                  <a:latin typeface="Times New Roman" pitchFamily="18" charset="0"/>
                  <a:ea typeface="ＭＳ 明朝" pitchFamily="17" charset="-128"/>
                  <a:cs typeface="Times New Roman" pitchFamily="18" charset="0"/>
                </a:endParaRPr>
              </a:p>
            </p:txBody>
          </p:sp>
        </mc:Choice>
        <mc:Fallback xmlns="">
          <p:sp>
            <p:nvSpPr>
              <p:cNvPr id="136" name="テキスト ボックス 135"/>
              <p:cNvSpPr txBox="1">
                <a:spLocks noRot="1" noChangeAspect="1" noMove="1" noResize="1" noEditPoints="1" noAdjustHandles="1" noChangeArrowheads="1" noChangeShapeType="1" noTextEdit="1"/>
              </p:cNvSpPr>
              <p:nvPr/>
            </p:nvSpPr>
            <p:spPr>
              <a:xfrm>
                <a:off x="1845046" y="4693829"/>
                <a:ext cx="639158" cy="400110"/>
              </a:xfrm>
              <a:prstGeom prst="rect">
                <a:avLst/>
              </a:prstGeom>
              <a:blipFill rotWithShape="1">
                <a:blip r:embed="rId10"/>
                <a:stretch>
                  <a:fillRect l="-18095" r="-4762" b="-3030"/>
                </a:stretch>
              </a:blipFill>
            </p:spPr>
            <p:txBody>
              <a:bodyPr/>
              <a:lstStyle/>
              <a:p>
                <a:r>
                  <a:rPr lang="ja-JP" altLang="en-US">
                    <a:noFill/>
                  </a:rPr>
                  <a:t> </a:t>
                </a:r>
              </a:p>
            </p:txBody>
          </p:sp>
        </mc:Fallback>
      </mc:AlternateContent>
      <p:cxnSp>
        <p:nvCxnSpPr>
          <p:cNvPr id="137" name="直線コネクタ 136"/>
          <p:cNvCxnSpPr/>
          <p:nvPr/>
        </p:nvCxnSpPr>
        <p:spPr>
          <a:xfrm>
            <a:off x="7958326" y="4837219"/>
            <a:ext cx="0" cy="1156561"/>
          </a:xfrm>
          <a:prstGeom prst="line">
            <a:avLst/>
          </a:prstGeom>
          <a:ln w="76200">
            <a:solidFill>
              <a:srgbClr val="00B0F0"/>
            </a:solidFill>
          </a:ln>
        </p:spPr>
        <p:style>
          <a:lnRef idx="1">
            <a:schemeClr val="dk1"/>
          </a:lnRef>
          <a:fillRef idx="0">
            <a:schemeClr val="dk1"/>
          </a:fillRef>
          <a:effectRef idx="0">
            <a:schemeClr val="dk1"/>
          </a:effectRef>
          <a:fontRef idx="minor">
            <a:schemeClr val="tx1"/>
          </a:fontRef>
        </p:style>
      </p:cxnSp>
      <p:cxnSp>
        <p:nvCxnSpPr>
          <p:cNvPr id="138" name="直線コネクタ 137"/>
          <p:cNvCxnSpPr/>
          <p:nvPr/>
        </p:nvCxnSpPr>
        <p:spPr>
          <a:xfrm>
            <a:off x="7092280" y="5072118"/>
            <a:ext cx="0" cy="921662"/>
          </a:xfrm>
          <a:prstGeom prst="line">
            <a:avLst/>
          </a:prstGeom>
          <a:ln w="76200">
            <a:solidFill>
              <a:srgbClr val="00B050"/>
            </a:solidFill>
          </a:ln>
        </p:spPr>
        <p:style>
          <a:lnRef idx="1">
            <a:schemeClr val="dk1"/>
          </a:lnRef>
          <a:fillRef idx="0">
            <a:schemeClr val="dk1"/>
          </a:fillRef>
          <a:effectRef idx="0">
            <a:schemeClr val="dk1"/>
          </a:effectRef>
          <a:fontRef idx="minor">
            <a:schemeClr val="tx1"/>
          </a:fontRef>
        </p:style>
      </p:cxnSp>
      <p:sp>
        <p:nvSpPr>
          <p:cNvPr id="139" name="テキスト ボックス 138"/>
          <p:cNvSpPr txBox="1"/>
          <p:nvPr/>
        </p:nvSpPr>
        <p:spPr>
          <a:xfrm>
            <a:off x="6355818" y="5955135"/>
            <a:ext cx="1577742" cy="605294"/>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rep2</a:t>
            </a:r>
            <a:r>
              <a:rPr kumimoji="1" lang="en-US" altLang="ja-JP" sz="2000" b="1" dirty="0" smtClean="0">
                <a:latin typeface="Times New Roman" pitchFamily="18" charset="0"/>
                <a:ea typeface="ＭＳ 明朝" pitchFamily="17" charset="-128"/>
                <a:cs typeface="Times New Roman" pitchFamily="18" charset="0"/>
              </a:rPr>
              <a:t>-</a:t>
            </a:r>
            <a:r>
              <a:rPr lang="en-US" altLang="ja-JP" sz="2000" b="1" dirty="0" smtClean="0">
                <a:latin typeface="Times New Roman" pitchFamily="18" charset="0"/>
                <a:ea typeface="ＭＳ 明朝" pitchFamily="17" charset="-128"/>
                <a:cs typeface="Times New Roman" pitchFamily="18" charset="0"/>
              </a:rPr>
              <a:t>f</a:t>
            </a:r>
            <a:r>
              <a:rPr lang="en-US" altLang="ja-JP" sz="2000" b="1" baseline="-25000" dirty="0" smtClean="0">
                <a:latin typeface="Times New Roman" pitchFamily="18" charset="0"/>
                <a:ea typeface="ＭＳ 明朝" pitchFamily="17" charset="-128"/>
                <a:cs typeface="Times New Roman" pitchFamily="18" charset="0"/>
              </a:rPr>
              <a:t>beat2</a:t>
            </a:r>
            <a:endParaRPr lang="en-US" altLang="ja-JP" sz="2000" b="1" baseline="-25000" dirty="0">
              <a:latin typeface="Times New Roman" pitchFamily="18" charset="0"/>
              <a:ea typeface="ＭＳ 明朝" pitchFamily="17" charset="-128"/>
              <a:cs typeface="Times New Roman" pitchFamily="18" charset="0"/>
            </a:endParaRPr>
          </a:p>
          <a:p>
            <a:pPr algn="ctr"/>
            <a:endParaRPr kumimoji="1" lang="ja-JP" altLang="en-US" sz="2000" b="1" baseline="-25000" dirty="0">
              <a:latin typeface="Times New Roman" pitchFamily="18" charset="0"/>
              <a:ea typeface="ＭＳ 明朝" pitchFamily="17" charset="-128"/>
              <a:cs typeface="Times New Roman" pitchFamily="18" charset="0"/>
            </a:endParaRPr>
          </a:p>
        </p:txBody>
      </p:sp>
      <p:sp>
        <p:nvSpPr>
          <p:cNvPr id="140" name="テキスト ボックス 139"/>
          <p:cNvSpPr txBox="1"/>
          <p:nvPr/>
        </p:nvSpPr>
        <p:spPr>
          <a:xfrm>
            <a:off x="2787056" y="5634746"/>
            <a:ext cx="120888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THz</a:t>
            </a:r>
          </a:p>
        </p:txBody>
      </p:sp>
      <p:sp>
        <p:nvSpPr>
          <p:cNvPr id="141" name="テキスト ボックス 140"/>
          <p:cNvSpPr txBox="1"/>
          <p:nvPr/>
        </p:nvSpPr>
        <p:spPr>
          <a:xfrm>
            <a:off x="8187656" y="5598131"/>
            <a:ext cx="120888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MHz</a:t>
            </a:r>
          </a:p>
        </p:txBody>
      </p:sp>
      <p:sp>
        <p:nvSpPr>
          <p:cNvPr id="142" name="テキスト ボックス 141"/>
          <p:cNvSpPr txBox="1"/>
          <p:nvPr/>
        </p:nvSpPr>
        <p:spPr>
          <a:xfrm>
            <a:off x="3910556" y="5924391"/>
            <a:ext cx="58943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sp>
        <p:nvSpPr>
          <p:cNvPr id="143" name="テキスト ボックス 142"/>
          <p:cNvSpPr txBox="1"/>
          <p:nvPr/>
        </p:nvSpPr>
        <p:spPr>
          <a:xfrm>
            <a:off x="244314" y="5955135"/>
            <a:ext cx="58943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sp>
        <p:nvSpPr>
          <p:cNvPr id="33" name="右矢印 32"/>
          <p:cNvSpPr/>
          <p:nvPr/>
        </p:nvSpPr>
        <p:spPr bwMode="auto">
          <a:xfrm>
            <a:off x="3391496" y="2596744"/>
            <a:ext cx="791037" cy="485123"/>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4" name="右矢印 143"/>
          <p:cNvSpPr/>
          <p:nvPr/>
        </p:nvSpPr>
        <p:spPr bwMode="auto">
          <a:xfrm>
            <a:off x="3425362" y="5009811"/>
            <a:ext cx="791037" cy="485123"/>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 name="テキスト ボックス 2"/>
          <p:cNvSpPr txBox="1"/>
          <p:nvPr/>
        </p:nvSpPr>
        <p:spPr>
          <a:xfrm>
            <a:off x="2915816" y="2022833"/>
            <a:ext cx="1434068" cy="646331"/>
          </a:xfrm>
          <a:prstGeom prst="rect">
            <a:avLst/>
          </a:prstGeom>
          <a:noFill/>
        </p:spPr>
        <p:txBody>
          <a:bodyPr wrap="square" rtlCol="0">
            <a:spAutoFit/>
          </a:bodyPr>
          <a:lstStyle/>
          <a:p>
            <a:pPr algn="ctr"/>
            <a:r>
              <a:rPr kumimoji="1" lang="ja-JP" altLang="en-US" b="1" dirty="0" smtClean="0"/>
              <a:t>光伝導</a:t>
            </a:r>
            <a:endParaRPr kumimoji="1" lang="en-US" altLang="ja-JP" b="1" dirty="0" smtClean="0"/>
          </a:p>
          <a:p>
            <a:pPr algn="ctr"/>
            <a:r>
              <a:rPr kumimoji="1" lang="ja-JP" altLang="en-US" b="1" dirty="0" smtClean="0"/>
              <a:t>ミキシング</a:t>
            </a:r>
            <a:endParaRPr kumimoji="1" lang="ja-JP" altLang="en-US" b="1" dirty="0"/>
          </a:p>
        </p:txBody>
      </p:sp>
      <p:cxnSp>
        <p:nvCxnSpPr>
          <p:cNvPr id="73" name="直線コネクタ 72"/>
          <p:cNvCxnSpPr/>
          <p:nvPr/>
        </p:nvCxnSpPr>
        <p:spPr>
          <a:xfrm>
            <a:off x="1406182" y="2788267"/>
            <a:ext cx="3506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8" name="直線矢印コネクタ 77"/>
          <p:cNvCxnSpPr/>
          <p:nvPr/>
        </p:nvCxnSpPr>
        <p:spPr>
          <a:xfrm flipH="1">
            <a:off x="1619672" y="2788267"/>
            <a:ext cx="582394"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79" name="直線矢印コネクタ 78"/>
          <p:cNvCxnSpPr/>
          <p:nvPr/>
        </p:nvCxnSpPr>
        <p:spPr>
          <a:xfrm>
            <a:off x="1187624" y="2788267"/>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81" name="直線コネクタ 80"/>
          <p:cNvCxnSpPr/>
          <p:nvPr/>
        </p:nvCxnSpPr>
        <p:spPr>
          <a:xfrm>
            <a:off x="1503242" y="5125877"/>
            <a:ext cx="3506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3" name="直線矢印コネクタ 82"/>
          <p:cNvCxnSpPr/>
          <p:nvPr/>
        </p:nvCxnSpPr>
        <p:spPr>
          <a:xfrm flipH="1">
            <a:off x="1679154" y="5125877"/>
            <a:ext cx="582394"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93" name="直線矢印コネクタ 92"/>
          <p:cNvCxnSpPr/>
          <p:nvPr/>
        </p:nvCxnSpPr>
        <p:spPr>
          <a:xfrm>
            <a:off x="1309736" y="5125877"/>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8492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fade">
                                      <p:cBhvr>
                                        <p:cTn id="16" dur="500"/>
                                        <p:tgtEl>
                                          <p:spTgt spid="119"/>
                                        </p:tgtEl>
                                      </p:cBhvr>
                                    </p:animEffect>
                                  </p:childTnLst>
                                </p:cTn>
                              </p:par>
                              <p:par>
                                <p:cTn id="17" presetID="10" presetClass="entr" presetSubtype="0"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500"/>
                                        <p:tgtEl>
                                          <p:spTgt spid="120"/>
                                        </p:tgtEl>
                                      </p:cBhvr>
                                    </p:animEffect>
                                  </p:childTnLst>
                                </p:cTn>
                              </p:par>
                              <p:par>
                                <p:cTn id="20" presetID="10" presetClass="entr" presetSubtype="0" fill="hold"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10" presetClass="entr" presetSubtype="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nodeType="with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500"/>
                                        <p:tgtEl>
                                          <p:spTgt spid="1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500"/>
                                        <p:tgtEl>
                                          <p:spTgt spid="1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fade">
                                      <p:cBhvr>
                                        <p:cTn id="34" dur="500"/>
                                        <p:tgtEl>
                                          <p:spTgt spid="136"/>
                                        </p:tgtEl>
                                      </p:cBhvr>
                                    </p:animEffect>
                                  </p:childTnLst>
                                </p:cTn>
                              </p:par>
                              <p:par>
                                <p:cTn id="35" presetID="10" presetClass="entr" presetSubtype="0" fill="hold" nodeType="with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par>
                                <p:cTn id="38" presetID="10" presetClass="entr" presetSubtype="0" fill="hold"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0"/>
                                        </p:tgtEl>
                                        <p:attrNameLst>
                                          <p:attrName>style.visibility</p:attrName>
                                        </p:attrNameLst>
                                      </p:cBhvr>
                                      <p:to>
                                        <p:strVal val="visible"/>
                                      </p:to>
                                    </p:set>
                                    <p:animEffect transition="in" filter="fade">
                                      <p:cBhvr>
                                        <p:cTn id="46" dur="500"/>
                                        <p:tgtEl>
                                          <p:spTgt spid="1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2"/>
                                        </p:tgtEl>
                                        <p:attrNameLst>
                                          <p:attrName>style.visibility</p:attrName>
                                        </p:attrNameLst>
                                      </p:cBhvr>
                                      <p:to>
                                        <p:strVal val="visible"/>
                                      </p:to>
                                    </p:set>
                                    <p:animEffect transition="in" filter="fade">
                                      <p:cBhvr>
                                        <p:cTn id="49" dur="500"/>
                                        <p:tgtEl>
                                          <p:spTgt spid="1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3"/>
                                        </p:tgtEl>
                                        <p:attrNameLst>
                                          <p:attrName>style.visibility</p:attrName>
                                        </p:attrNameLst>
                                      </p:cBhvr>
                                      <p:to>
                                        <p:strVal val="visible"/>
                                      </p:to>
                                    </p:set>
                                    <p:animEffect transition="in" filter="fade">
                                      <p:cBhvr>
                                        <p:cTn id="52" dur="500"/>
                                        <p:tgtEl>
                                          <p:spTgt spid="1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fade">
                                      <p:cBhvr>
                                        <p:cTn id="55" dur="500"/>
                                        <p:tgtEl>
                                          <p:spTgt spid="1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1"/>
                                        </p:tgtEl>
                                        <p:attrNameLst>
                                          <p:attrName>style.visibility</p:attrName>
                                        </p:attrNameLst>
                                      </p:cBhvr>
                                      <p:to>
                                        <p:strVal val="visible"/>
                                      </p:to>
                                    </p:set>
                                    <p:animEffect transition="in" filter="fade">
                                      <p:cBhvr>
                                        <p:cTn id="58" dur="500"/>
                                        <p:tgtEl>
                                          <p:spTgt spid="141"/>
                                        </p:tgtEl>
                                      </p:cBhvr>
                                    </p:animEffect>
                                  </p:childTnLst>
                                </p:cTn>
                              </p:par>
                              <p:par>
                                <p:cTn id="59" presetID="10" presetClass="entr" presetSubtype="0" fill="hold"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childTnLst>
                                </p:cTn>
                              </p:par>
                              <p:par>
                                <p:cTn id="62" presetID="10" presetClass="entr" presetSubtype="0" fill="hold"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par>
                                <p:cTn id="65" presetID="10" presetClass="entr" presetSubtype="0" fill="hold"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fade">
                                      <p:cBhvr>
                                        <p:cTn id="6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4" grpId="0"/>
      <p:bldP spid="136" grpId="0"/>
      <p:bldP spid="139" grpId="0"/>
      <p:bldP spid="140" grpId="0"/>
      <p:bldP spid="141" grpId="0"/>
      <p:bldP spid="142" grpId="0"/>
      <p:bldP spid="143" grpId="0"/>
      <p:bldP spid="1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67" y="471899"/>
            <a:ext cx="9004408" cy="1152128"/>
          </a:xfrm>
        </p:spPr>
        <p:txBody>
          <a:bodyPr>
            <a:normAutofit fontScale="90000"/>
          </a:bodyPr>
          <a:lstStyle/>
          <a:p>
            <a:r>
              <a:rPr kumimoji="1" lang="ja-JP" altLang="en-US" b="1" dirty="0" smtClean="0"/>
              <a:t>デュアル</a:t>
            </a:r>
            <a:r>
              <a:rPr kumimoji="1" lang="en-US" altLang="ja-JP" b="1" dirty="0" smtClean="0"/>
              <a:t>THz</a:t>
            </a:r>
            <a:r>
              <a:rPr kumimoji="1" lang="ja-JP" altLang="en-US" b="1" dirty="0" smtClean="0"/>
              <a:t>スペアナを用いた</a:t>
            </a:r>
            <a:r>
              <a:rPr kumimoji="1" lang="en-US" altLang="ja-JP" b="1" dirty="0" smtClean="0"/>
              <a:t/>
            </a:r>
            <a:br>
              <a:rPr kumimoji="1" lang="en-US" altLang="ja-JP" b="1" dirty="0" smtClean="0"/>
            </a:br>
            <a:r>
              <a:rPr kumimoji="1" lang="ja-JP" altLang="en-US" b="1" dirty="0" smtClean="0"/>
              <a:t>コム間ビートの抽出</a:t>
            </a:r>
            <a:endParaRPr kumimoji="1" lang="ja-JP" altLang="en-US" b="1" dirty="0"/>
          </a:p>
        </p:txBody>
      </p:sp>
      <mc:AlternateContent xmlns:mc="http://schemas.openxmlformats.org/markup-compatibility/2006" xmlns:a14="http://schemas.microsoft.com/office/drawing/2010/main">
        <mc:Choice Requires="a14">
          <p:sp>
            <p:nvSpPr>
              <p:cNvPr id="118" name="テキスト ボックス 117"/>
              <p:cNvSpPr txBox="1"/>
              <p:nvPr/>
            </p:nvSpPr>
            <p:spPr>
              <a:xfrm>
                <a:off x="355601" y="1973258"/>
                <a:ext cx="3403600" cy="4901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kumimoji="1" lang="en-US" altLang="ja-JP" sz="2400" b="1" i="1" smtClean="0">
                              <a:solidFill>
                                <a:srgbClr val="FF0000"/>
                              </a:solidFill>
                              <a:latin typeface="Cambria Math"/>
                            </a:rPr>
                          </m:ctrlPr>
                        </m:sSubPr>
                        <m:e>
                          <m:r>
                            <a:rPr kumimoji="1" lang="en-US" altLang="ja-JP" sz="2400" b="1" i="1" smtClean="0">
                              <a:solidFill>
                                <a:srgbClr val="FF0000"/>
                              </a:solidFill>
                              <a:latin typeface="Cambria Math"/>
                            </a:rPr>
                            <m:t>𝒇</m:t>
                          </m:r>
                        </m:e>
                        <m:sub>
                          <m:r>
                            <a:rPr kumimoji="1" lang="en-US" altLang="ja-JP" sz="2400" b="1" i="1" smtClean="0">
                              <a:solidFill>
                                <a:srgbClr val="FF0000"/>
                              </a:solidFill>
                              <a:latin typeface="Cambria Math"/>
                            </a:rPr>
                            <m:t>𝒃𝒆𝒂𝒕</m:t>
                          </m:r>
                          <m:r>
                            <a:rPr kumimoji="1" lang="en-US" altLang="ja-JP" sz="2400" b="1" i="1" smtClean="0">
                              <a:solidFill>
                                <a:srgbClr val="FF0000"/>
                              </a:solidFill>
                              <a:latin typeface="Cambria Math"/>
                            </a:rPr>
                            <m:t>𝟏</m:t>
                          </m:r>
                        </m:sub>
                      </m:sSub>
                      <m:r>
                        <a:rPr kumimoji="1" lang="en-US" altLang="ja-JP" sz="2400" b="1" i="1" smtClean="0">
                          <a:solidFill>
                            <a:srgbClr val="FF0000"/>
                          </a:solidFill>
                          <a:latin typeface="Cambria Math"/>
                        </a:rPr>
                        <m:t>=</m:t>
                      </m:r>
                      <m:sSub>
                        <m:sSubPr>
                          <m:ctrlPr>
                            <a:rPr kumimoji="1" lang="en-US" altLang="ja-JP" sz="2400" b="1" i="1" smtClean="0">
                              <a:solidFill>
                                <a:srgbClr val="FF0000"/>
                              </a:solidFill>
                              <a:latin typeface="Cambria Math"/>
                            </a:rPr>
                          </m:ctrlPr>
                        </m:sSubPr>
                        <m:e>
                          <m:sSub>
                            <m:sSubPr>
                              <m:ctrlPr>
                                <a:rPr lang="en-US" altLang="ja-JP" sz="2400" b="1" i="1">
                                  <a:solidFill>
                                    <a:srgbClr val="FF0000"/>
                                  </a:solidFill>
                                  <a:latin typeface="Cambria Math"/>
                                </a:rPr>
                              </m:ctrlPr>
                            </m:sSubPr>
                            <m:e>
                              <m:r>
                                <a:rPr lang="en-US" altLang="ja-JP" sz="2400" b="1" i="1">
                                  <a:solidFill>
                                    <a:srgbClr val="FF0000"/>
                                  </a:solidFill>
                                  <a:latin typeface="Cambria Math"/>
                                </a:rPr>
                                <m:t>𝒇</m:t>
                              </m:r>
                            </m:e>
                            <m:sub>
                              <m:r>
                                <a:rPr lang="en-US" altLang="ja-JP" sz="2400" b="1" i="1">
                                  <a:solidFill>
                                    <a:srgbClr val="FF0000"/>
                                  </a:solidFill>
                                  <a:latin typeface="Cambria Math"/>
                                </a:rPr>
                                <m:t>𝑪𝑾</m:t>
                              </m:r>
                            </m:sub>
                          </m:sSub>
                          <m:r>
                            <a:rPr lang="en-US" altLang="ja-JP" sz="2400" b="1" i="1" smtClean="0">
                              <a:solidFill>
                                <a:srgbClr val="FF0000"/>
                              </a:solidFill>
                              <a:latin typeface="Cambria Math"/>
                            </a:rPr>
                            <m:t>−</m:t>
                          </m:r>
                          <m:r>
                            <a:rPr kumimoji="1" lang="en-US" altLang="ja-JP" sz="2400" b="1" i="1" smtClean="0">
                              <a:solidFill>
                                <a:srgbClr val="FF0000"/>
                              </a:solidFill>
                              <a:latin typeface="Cambria Math"/>
                            </a:rPr>
                            <m:t>𝒎𝒇</m:t>
                          </m:r>
                        </m:e>
                        <m:sub>
                          <m:r>
                            <a:rPr kumimoji="1" lang="en-US" altLang="ja-JP" sz="2400" b="1" i="1" smtClean="0">
                              <a:solidFill>
                                <a:srgbClr val="FF0000"/>
                              </a:solidFill>
                              <a:latin typeface="Cambria Math"/>
                            </a:rPr>
                            <m:t>𝒓𝒆𝒑</m:t>
                          </m:r>
                          <m:r>
                            <a:rPr kumimoji="1" lang="en-US" altLang="ja-JP" sz="2400" b="1" i="1" smtClean="0">
                              <a:solidFill>
                                <a:srgbClr val="FF0000"/>
                              </a:solidFill>
                              <a:latin typeface="Cambria Math"/>
                            </a:rPr>
                            <m:t>𝟏</m:t>
                          </m:r>
                        </m:sub>
                      </m:sSub>
                    </m:oMath>
                  </m:oMathPara>
                </a14:m>
                <a:endParaRPr kumimoji="1" lang="en-US" altLang="ja-JP" sz="2400" b="1" dirty="0" smtClean="0">
                  <a:solidFill>
                    <a:srgbClr val="FF0000"/>
                  </a:solidFill>
                </a:endParaRPr>
              </a:p>
            </p:txBody>
          </p:sp>
        </mc:Choice>
        <mc:Fallback xmlns="">
          <p:sp>
            <p:nvSpPr>
              <p:cNvPr id="118" name="テキスト ボックス 117"/>
              <p:cNvSpPr txBox="1">
                <a:spLocks noRot="1" noChangeAspect="1" noMove="1" noResize="1" noEditPoints="1" noAdjustHandles="1" noChangeArrowheads="1" noChangeShapeType="1" noTextEdit="1"/>
              </p:cNvSpPr>
              <p:nvPr/>
            </p:nvSpPr>
            <p:spPr>
              <a:xfrm>
                <a:off x="355601" y="1973258"/>
                <a:ext cx="3403600" cy="490199"/>
              </a:xfrm>
              <a:prstGeom prst="rect">
                <a:avLst/>
              </a:prstGeom>
              <a:blipFill rotWithShape="1">
                <a:blip r:embed="rId2"/>
                <a:stretch>
                  <a:fillRect l="-535" b="-10976"/>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4716016" y="1986433"/>
                <a:ext cx="3378200" cy="494751"/>
              </a:xfrm>
              <a:prstGeom prst="rect">
                <a:avLst/>
              </a:prstGeom>
              <a:ln>
                <a:solidFill>
                  <a:schemeClr val="tx1"/>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altLang="ja-JP" sz="2400" b="1" i="1" smtClean="0">
                              <a:solidFill>
                                <a:srgbClr val="00B050"/>
                              </a:solidFill>
                              <a:latin typeface="Cambria Math"/>
                            </a:rPr>
                          </m:ctrlPr>
                        </m:sSubPr>
                        <m:e>
                          <m:r>
                            <a:rPr lang="en-US" altLang="ja-JP" sz="2400" b="1" i="1">
                              <a:solidFill>
                                <a:srgbClr val="00B050"/>
                              </a:solidFill>
                              <a:latin typeface="Cambria Math"/>
                            </a:rPr>
                            <m:t>𝒇</m:t>
                          </m:r>
                        </m:e>
                        <m:sub>
                          <m:r>
                            <a:rPr lang="en-US" altLang="ja-JP" sz="2400" b="1" i="1">
                              <a:solidFill>
                                <a:srgbClr val="00B050"/>
                              </a:solidFill>
                              <a:latin typeface="Cambria Math"/>
                            </a:rPr>
                            <m:t>𝒃𝒆𝒂𝒕</m:t>
                          </m:r>
                          <m:r>
                            <a:rPr lang="en-US" altLang="ja-JP" sz="2400" b="1" i="1">
                              <a:solidFill>
                                <a:srgbClr val="00B050"/>
                              </a:solidFill>
                              <a:latin typeface="Cambria Math"/>
                            </a:rPr>
                            <m:t>𝟐</m:t>
                          </m:r>
                        </m:sub>
                      </m:sSub>
                      <m:r>
                        <a:rPr lang="en-US" altLang="ja-JP" sz="2400" b="1" i="1">
                          <a:solidFill>
                            <a:srgbClr val="00B050"/>
                          </a:solidFill>
                          <a:latin typeface="Cambria Math"/>
                        </a:rPr>
                        <m:t>=</m:t>
                      </m:r>
                      <m:sSub>
                        <m:sSubPr>
                          <m:ctrlPr>
                            <a:rPr lang="en-US" altLang="ja-JP" sz="2400" b="1" i="1">
                              <a:solidFill>
                                <a:srgbClr val="00B050"/>
                              </a:solidFill>
                              <a:latin typeface="Cambria Math"/>
                            </a:rPr>
                          </m:ctrlPr>
                        </m:sSubPr>
                        <m:e>
                          <m:sSub>
                            <m:sSubPr>
                              <m:ctrlPr>
                                <a:rPr lang="en-US" altLang="ja-JP" sz="2400" b="1" i="1">
                                  <a:solidFill>
                                    <a:srgbClr val="00B050"/>
                                  </a:solidFill>
                                  <a:latin typeface="Cambria Math"/>
                                </a:rPr>
                              </m:ctrlPr>
                            </m:sSubPr>
                            <m:e>
                              <m:r>
                                <a:rPr lang="en-US" altLang="ja-JP" sz="2400" b="1" i="1">
                                  <a:solidFill>
                                    <a:srgbClr val="00B050"/>
                                  </a:solidFill>
                                  <a:latin typeface="Cambria Math"/>
                                </a:rPr>
                                <m:t>𝒇</m:t>
                              </m:r>
                            </m:e>
                            <m:sub>
                              <m:r>
                                <a:rPr lang="en-US" altLang="ja-JP" sz="2400" b="1" i="1">
                                  <a:solidFill>
                                    <a:srgbClr val="00B050"/>
                                  </a:solidFill>
                                  <a:latin typeface="Cambria Math"/>
                                </a:rPr>
                                <m:t>𝑪𝑾</m:t>
                              </m:r>
                            </m:sub>
                          </m:sSub>
                          <m:r>
                            <a:rPr lang="en-US" altLang="ja-JP" sz="2400" b="1" i="1">
                              <a:solidFill>
                                <a:srgbClr val="00B050"/>
                              </a:solidFill>
                              <a:latin typeface="Cambria Math"/>
                            </a:rPr>
                            <m:t>−</m:t>
                          </m:r>
                          <m:r>
                            <a:rPr lang="en-US" altLang="ja-JP" sz="2400" b="1" i="1">
                              <a:solidFill>
                                <a:srgbClr val="00B050"/>
                              </a:solidFill>
                              <a:latin typeface="Cambria Math"/>
                            </a:rPr>
                            <m:t>𝒎𝒇</m:t>
                          </m:r>
                        </m:e>
                        <m:sub>
                          <m:r>
                            <a:rPr lang="en-US" altLang="ja-JP" sz="2400" b="1" i="1">
                              <a:solidFill>
                                <a:srgbClr val="00B050"/>
                              </a:solidFill>
                              <a:latin typeface="Cambria Math"/>
                            </a:rPr>
                            <m:t>𝒓𝒆𝒑</m:t>
                          </m:r>
                          <m:r>
                            <a:rPr lang="en-US" altLang="ja-JP" sz="2400" b="1" i="1">
                              <a:solidFill>
                                <a:srgbClr val="00B050"/>
                              </a:solidFill>
                              <a:latin typeface="Cambria Math"/>
                            </a:rPr>
                            <m:t>𝟐</m:t>
                          </m:r>
                        </m:sub>
                      </m:sSub>
                    </m:oMath>
                  </m:oMathPara>
                </a14:m>
                <a:endParaRPr lang="ja-JP" altLang="en-US" sz="2400" b="1" dirty="0">
                  <a:solidFill>
                    <a:srgbClr val="00B050"/>
                  </a:solidFill>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4716016" y="1986433"/>
                <a:ext cx="3378200" cy="494751"/>
              </a:xfrm>
              <a:prstGeom prst="rect">
                <a:avLst/>
              </a:prstGeom>
              <a:blipFill rotWithShape="1">
                <a:blip r:embed="rId3"/>
                <a:stretch>
                  <a:fillRect b="-9639"/>
                </a:stretch>
              </a:blipFill>
              <a:ln>
                <a:solidFill>
                  <a:schemeClr val="tx1"/>
                </a:solidFill>
              </a:ln>
            </p:spPr>
            <p:txBody>
              <a:bodyPr/>
              <a:lstStyle/>
              <a:p>
                <a:r>
                  <a:rPr lang="ja-JP" altLang="en-US">
                    <a:noFill/>
                  </a:rPr>
                  <a:t> </a:t>
                </a:r>
              </a:p>
            </p:txBody>
          </p:sp>
        </mc:Fallback>
      </mc:AlternateContent>
      <p:sp>
        <p:nvSpPr>
          <p:cNvPr id="117" name="正方形/長方形 116"/>
          <p:cNvSpPr/>
          <p:nvPr/>
        </p:nvSpPr>
        <p:spPr>
          <a:xfrm>
            <a:off x="256870" y="1599803"/>
            <a:ext cx="8617390" cy="307777"/>
          </a:xfrm>
          <a:prstGeom prst="rect">
            <a:avLst/>
          </a:prstGeom>
        </p:spPr>
        <p:txBody>
          <a:bodyPr wrap="square">
            <a:spAutoFit/>
          </a:bodyPr>
          <a:lstStyle/>
          <a:p>
            <a:pPr algn="ctr"/>
            <a:r>
              <a:rPr lang="en-US" altLang="ja-JP" sz="1400" dirty="0"/>
              <a:t>r</a:t>
            </a:r>
            <a:r>
              <a:rPr lang="en-US" altLang="ja-JP" sz="1400" dirty="0" smtClean="0"/>
              <a:t>ef) </a:t>
            </a:r>
            <a:r>
              <a:rPr lang="en-US" altLang="ja-JP" sz="1400" dirty="0" err="1"/>
              <a:t>Shuko</a:t>
            </a:r>
            <a:r>
              <a:rPr lang="en-US" altLang="ja-JP" sz="1400" dirty="0"/>
              <a:t> </a:t>
            </a:r>
            <a:r>
              <a:rPr lang="en-US" altLang="ja-JP" sz="1400" dirty="0" smtClean="0"/>
              <a:t>Yokoyama et </a:t>
            </a:r>
            <a:r>
              <a:rPr lang="en-US" altLang="ja-JP" sz="1400" dirty="0" err="1" smtClean="0"/>
              <a:t>al.,Optics</a:t>
            </a:r>
            <a:r>
              <a:rPr lang="en-US" altLang="ja-JP" sz="1400" dirty="0" smtClean="0"/>
              <a:t> </a:t>
            </a:r>
            <a:r>
              <a:rPr lang="en-US" altLang="ja-JP" sz="1400" dirty="0"/>
              <a:t>Express, Vol. 16, Issue 17, pp. 13052-13061 (2008)</a:t>
            </a:r>
            <a:endParaRPr lang="ja-JP" altLang="en-US" sz="1400" dirty="0"/>
          </a:p>
        </p:txBody>
      </p:sp>
      <p:sp>
        <p:nvSpPr>
          <p:cNvPr id="145" name="正方形/長方形 144"/>
          <p:cNvSpPr/>
          <p:nvPr/>
        </p:nvSpPr>
        <p:spPr bwMode="auto">
          <a:xfrm>
            <a:off x="311072" y="5289284"/>
            <a:ext cx="8536714" cy="1308068"/>
          </a:xfrm>
          <a:prstGeom prst="rect">
            <a:avLst/>
          </a:prstGeom>
          <a:solidFill>
            <a:srgbClr val="FFC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146" name="グループ化 145"/>
          <p:cNvGrpSpPr/>
          <p:nvPr/>
        </p:nvGrpSpPr>
        <p:grpSpPr>
          <a:xfrm>
            <a:off x="374601" y="5289284"/>
            <a:ext cx="8395914" cy="619440"/>
            <a:chOff x="226361" y="5549932"/>
            <a:chExt cx="8788800" cy="619440"/>
          </a:xfrm>
        </p:grpSpPr>
        <mc:AlternateContent xmlns:mc="http://schemas.openxmlformats.org/markup-compatibility/2006" xmlns:a14="http://schemas.microsoft.com/office/drawing/2010/main">
          <mc:Choice Requires="a14">
            <p:sp>
              <p:nvSpPr>
                <p:cNvPr id="147" name="テキスト ボックス 146"/>
                <p:cNvSpPr txBox="1"/>
                <p:nvPr/>
              </p:nvSpPr>
              <p:spPr>
                <a:xfrm>
                  <a:off x="226361" y="5549932"/>
                  <a:ext cx="8788800" cy="5872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altLang="ja-JP" sz="2800" i="1" smtClean="0">
                                <a:latin typeface="Cambria Math"/>
                              </a:rPr>
                            </m:ctrlPr>
                          </m:sSubPr>
                          <m:e>
                            <m:r>
                              <a:rPr lang="en-US" altLang="ja-JP" sz="2800" i="1">
                                <a:latin typeface="Cambria Math"/>
                              </a:rPr>
                              <m:t>𝑓</m:t>
                            </m:r>
                          </m:e>
                          <m:sub>
                            <m:r>
                              <a:rPr lang="en-US" altLang="ja-JP" sz="2800" i="1">
                                <a:latin typeface="Cambria Math"/>
                              </a:rPr>
                              <m:t>𝑏𝑒𝑎𝑡</m:t>
                            </m:r>
                            <m:r>
                              <a:rPr lang="en-US" altLang="ja-JP" sz="2800" b="0" i="1" smtClean="0">
                                <a:latin typeface="Cambria Math"/>
                              </a:rPr>
                              <m:t>1</m:t>
                            </m:r>
                          </m:sub>
                        </m:sSub>
                        <m:r>
                          <a:rPr lang="ja-JP" altLang="en-US" sz="2800" b="0" i="1" smtClean="0">
                            <a:latin typeface="Cambria Math"/>
                          </a:rPr>
                          <m:t>−</m:t>
                        </m:r>
                        <m:sSub>
                          <m:sSubPr>
                            <m:ctrlPr>
                              <a:rPr lang="en-US" altLang="ja-JP" sz="2800" i="1">
                                <a:latin typeface="Cambria Math"/>
                              </a:rPr>
                            </m:ctrlPr>
                          </m:sSubPr>
                          <m:e>
                            <m:r>
                              <a:rPr lang="en-US" altLang="ja-JP" sz="2800" i="1">
                                <a:latin typeface="Cambria Math"/>
                              </a:rPr>
                              <m:t>𝑓</m:t>
                            </m:r>
                          </m:e>
                          <m:sub>
                            <m:r>
                              <a:rPr lang="en-US" altLang="ja-JP" sz="2800" i="1">
                                <a:latin typeface="Cambria Math"/>
                              </a:rPr>
                              <m:t>𝑏𝑒𝑎𝑡</m:t>
                            </m:r>
                            <m:r>
                              <a:rPr lang="en-US" altLang="ja-JP" sz="2800" i="1">
                                <a:latin typeface="Cambria Math"/>
                              </a:rPr>
                              <m:t>2</m:t>
                            </m:r>
                          </m:sub>
                        </m:sSub>
                        <m:r>
                          <a:rPr lang="en-US" altLang="ja-JP" sz="2800" b="0" i="1" smtClean="0">
                            <a:latin typeface="Cambria Math"/>
                          </a:rPr>
                          <m:t>=</m:t>
                        </m:r>
                        <m:r>
                          <a:rPr lang="en-US" altLang="ja-JP" sz="2800" b="0" i="1" smtClean="0">
                            <a:latin typeface="Cambria Math"/>
                          </a:rPr>
                          <m:t>𝑁</m:t>
                        </m:r>
                        <m:r>
                          <a:rPr lang="en-US" altLang="ja-JP" sz="2800" b="0" i="1" smtClean="0">
                            <a:latin typeface="Cambria Math"/>
                          </a:rPr>
                          <m:t>×</m:t>
                        </m:r>
                        <m:r>
                          <a:rPr lang="en-US" altLang="ja-JP" sz="2800" b="0" i="1" smtClean="0">
                            <a:latin typeface="Cambria Math"/>
                          </a:rPr>
                          <m:t>𝑚</m:t>
                        </m:r>
                        <m:d>
                          <m:dPr>
                            <m:ctrlPr>
                              <a:rPr lang="en-US" altLang="ja-JP" sz="2800" b="0" i="1" smtClean="0">
                                <a:latin typeface="Cambria Math"/>
                              </a:rPr>
                            </m:ctrlPr>
                          </m:dPr>
                          <m:e>
                            <m:sSub>
                              <m:sSubPr>
                                <m:ctrlPr>
                                  <a:rPr lang="en-US" altLang="ja-JP" sz="2800" i="1">
                                    <a:latin typeface="Cambria Math"/>
                                  </a:rPr>
                                </m:ctrlPr>
                              </m:sSubPr>
                              <m:e>
                                <m:r>
                                  <a:rPr lang="en-US" altLang="ja-JP" sz="2800" i="1">
                                    <a:latin typeface="Cambria Math"/>
                                  </a:rPr>
                                  <m:t>𝑓</m:t>
                                </m:r>
                              </m:e>
                              <m:sub>
                                <m:r>
                                  <a:rPr lang="en-US" altLang="ja-JP" sz="2800" b="0" i="1" smtClean="0">
                                    <a:latin typeface="Cambria Math"/>
                                  </a:rPr>
                                  <m:t>𝑟𝑒𝑝</m:t>
                                </m:r>
                                <m:r>
                                  <a:rPr lang="en-US" altLang="ja-JP" sz="2800" b="0" i="1" smtClean="0">
                                    <a:latin typeface="Cambria Math"/>
                                  </a:rPr>
                                  <m:t>2</m:t>
                                </m:r>
                              </m:sub>
                            </m:sSub>
                            <m:r>
                              <a:rPr lang="en-US" altLang="ja-JP" sz="2800" b="0" i="1" smtClean="0">
                                <a:latin typeface="Cambria Math"/>
                              </a:rPr>
                              <m:t>−</m:t>
                            </m:r>
                            <m:sSub>
                              <m:sSubPr>
                                <m:ctrlPr>
                                  <a:rPr lang="en-US" altLang="ja-JP" sz="2800" i="1">
                                    <a:latin typeface="Cambria Math"/>
                                  </a:rPr>
                                </m:ctrlPr>
                              </m:sSubPr>
                              <m:e>
                                <m:r>
                                  <a:rPr lang="en-US" altLang="ja-JP" sz="2800" i="1">
                                    <a:latin typeface="Cambria Math"/>
                                  </a:rPr>
                                  <m:t>𝑓</m:t>
                                </m:r>
                              </m:e>
                              <m:sub>
                                <m:r>
                                  <a:rPr lang="en-US" altLang="ja-JP" sz="2800" b="0" i="1" smtClean="0">
                                    <a:latin typeface="Cambria Math"/>
                                  </a:rPr>
                                  <m:t>𝑟𝑒𝑝</m:t>
                                </m:r>
                                <m:r>
                                  <a:rPr lang="en-US" altLang="ja-JP" sz="2800" b="0" i="1" smtClean="0">
                                    <a:latin typeface="Cambria Math"/>
                                  </a:rPr>
                                  <m:t>1</m:t>
                                </m:r>
                              </m:sub>
                            </m:sSub>
                          </m:e>
                        </m:d>
                        <m:r>
                          <a:rPr lang="en-US" altLang="ja-JP" sz="2800" b="0" i="1" smtClean="0">
                            <a:latin typeface="Cambria Math"/>
                          </a:rPr>
                          <m:t>=</m:t>
                        </m:r>
                        <m:r>
                          <a:rPr lang="en-US" altLang="ja-JP" sz="2800" i="1">
                            <a:latin typeface="Cambria Math"/>
                          </a:rPr>
                          <m:t>𝑁</m:t>
                        </m:r>
                        <m:r>
                          <a:rPr lang="en-US" altLang="ja-JP" sz="2800" i="1">
                            <a:latin typeface="Cambria Math"/>
                          </a:rPr>
                          <m:t>×</m:t>
                        </m:r>
                        <m:r>
                          <a:rPr lang="en-US" altLang="ja-JP" sz="2800" b="0" i="1" smtClean="0">
                            <a:latin typeface="Cambria Math"/>
                          </a:rPr>
                          <m:t>𝑚</m:t>
                        </m:r>
                        <m:r>
                          <m:rPr>
                            <m:sty m:val="p"/>
                          </m:rPr>
                          <a:rPr lang="en-US" altLang="ja-JP" sz="2800" b="0" i="0" smtClean="0">
                            <a:latin typeface="Cambria Math"/>
                          </a:rPr>
                          <m:t>Δ</m:t>
                        </m:r>
                        <m:sSub>
                          <m:sSubPr>
                            <m:ctrlPr>
                              <a:rPr lang="en-US" altLang="ja-JP" sz="2800" i="1">
                                <a:latin typeface="Cambria Math"/>
                              </a:rPr>
                            </m:ctrlPr>
                          </m:sSubPr>
                          <m:e>
                            <m:r>
                              <a:rPr lang="en-US" altLang="ja-JP" sz="2800" i="1">
                                <a:latin typeface="Cambria Math"/>
                              </a:rPr>
                              <m:t>𝑓</m:t>
                            </m:r>
                          </m:e>
                          <m:sub>
                            <m:r>
                              <a:rPr lang="en-US" altLang="ja-JP" sz="2800" i="1">
                                <a:latin typeface="Cambria Math"/>
                              </a:rPr>
                              <m:t>𝑟𝑒𝑝</m:t>
                            </m:r>
                          </m:sub>
                        </m:sSub>
                      </m:oMath>
                    </m:oMathPara>
                  </a14:m>
                  <a:endParaRPr kumimoji="1" lang="ja-JP" altLang="en-US" sz="2800"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226361" y="5549932"/>
                  <a:ext cx="8788800" cy="587277"/>
                </a:xfrm>
                <a:prstGeom prst="rect">
                  <a:avLst/>
                </a:prstGeom>
                <a:blipFill rotWithShape="1">
                  <a:blip r:embed="rId4"/>
                  <a:stretch>
                    <a:fillRect/>
                  </a:stretch>
                </a:blipFill>
              </p:spPr>
              <p:txBody>
                <a:bodyPr/>
                <a:lstStyle/>
                <a:p>
                  <a:r>
                    <a:rPr lang="ja-JP" altLang="en-US">
                      <a:noFill/>
                    </a:rPr>
                    <a:t> </a:t>
                  </a:r>
                </a:p>
              </p:txBody>
            </p:sp>
          </mc:Fallback>
        </mc:AlternateContent>
        <p:cxnSp>
          <p:nvCxnSpPr>
            <p:cNvPr id="148" name="直線コネクタ 147"/>
            <p:cNvCxnSpPr/>
            <p:nvPr/>
          </p:nvCxnSpPr>
          <p:spPr>
            <a:xfrm>
              <a:off x="333047" y="6169372"/>
              <a:ext cx="85203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9" name="テキスト ボックス 148"/>
          <p:cNvSpPr txBox="1"/>
          <p:nvPr/>
        </p:nvSpPr>
        <p:spPr>
          <a:xfrm>
            <a:off x="531743" y="5933291"/>
            <a:ext cx="7909892" cy="646331"/>
          </a:xfrm>
          <a:prstGeom prst="rect">
            <a:avLst/>
          </a:prstGeom>
          <a:solidFill>
            <a:srgbClr val="FFCCFF"/>
          </a:solidFill>
        </p:spPr>
        <p:txBody>
          <a:bodyPr wrap="square" rtlCol="0">
            <a:spAutoFit/>
          </a:bodyPr>
          <a:lstStyle/>
          <a:p>
            <a:pPr algn="ctr"/>
            <a:r>
              <a:rPr lang="en-US" altLang="ja-JP" sz="3600" b="1" dirty="0" err="1" smtClean="0">
                <a:solidFill>
                  <a:srgbClr val="FF0000"/>
                </a:solidFill>
              </a:rPr>
              <a:t>N×m</a:t>
            </a:r>
            <a:r>
              <a:rPr lang="ja-JP" altLang="en-US" sz="3600" b="1" dirty="0" smtClean="0">
                <a:solidFill>
                  <a:srgbClr val="FF0000"/>
                </a:solidFill>
              </a:rPr>
              <a:t>次のコム間ビートの抽出</a:t>
            </a:r>
            <a:endParaRPr kumimoji="1" lang="ja-JP" altLang="en-US" sz="3600" b="1" dirty="0">
              <a:solidFill>
                <a:srgbClr val="FF0000"/>
              </a:solidFill>
            </a:endParaRPr>
          </a:p>
        </p:txBody>
      </p:sp>
      <p:cxnSp>
        <p:nvCxnSpPr>
          <p:cNvPr id="150" name="直線コネクタ 149"/>
          <p:cNvCxnSpPr/>
          <p:nvPr/>
        </p:nvCxnSpPr>
        <p:spPr bwMode="auto">
          <a:xfrm>
            <a:off x="2123728" y="2458275"/>
            <a:ext cx="0" cy="1490597"/>
          </a:xfrm>
          <a:prstGeom prst="line">
            <a:avLst/>
          </a:prstGeom>
          <a:noFill/>
          <a:ln w="28575" cap="flat" cmpd="sng" algn="ctr">
            <a:solidFill>
              <a:schemeClr val="tx1"/>
            </a:solidFill>
            <a:prstDash val="solid"/>
            <a:round/>
            <a:headEnd type="none" w="med" len="med"/>
            <a:tailEnd type="none" w="med" len="med"/>
          </a:ln>
          <a:effectLst/>
        </p:spPr>
      </p:cxnSp>
      <p:cxnSp>
        <p:nvCxnSpPr>
          <p:cNvPr id="151" name="直線コネクタ 150"/>
          <p:cNvCxnSpPr/>
          <p:nvPr/>
        </p:nvCxnSpPr>
        <p:spPr bwMode="auto">
          <a:xfrm>
            <a:off x="6523236" y="2493669"/>
            <a:ext cx="19396" cy="1467729"/>
          </a:xfrm>
          <a:prstGeom prst="line">
            <a:avLst/>
          </a:prstGeom>
          <a:noFill/>
          <a:ln w="28575" cap="flat" cmpd="sng" algn="ctr">
            <a:solidFill>
              <a:schemeClr val="tx1"/>
            </a:solidFill>
            <a:prstDash val="solid"/>
            <a:round/>
            <a:headEnd type="none" w="med" len="med"/>
            <a:tailEnd type="none" w="med" len="med"/>
          </a:ln>
          <a:effectLst/>
        </p:spPr>
      </p:cxnSp>
      <p:cxnSp>
        <p:nvCxnSpPr>
          <p:cNvPr id="152" name="直線矢印コネクタ 151"/>
          <p:cNvCxnSpPr/>
          <p:nvPr/>
        </p:nvCxnSpPr>
        <p:spPr bwMode="auto">
          <a:xfrm>
            <a:off x="2123728" y="3953307"/>
            <a:ext cx="1838672" cy="0"/>
          </a:xfrm>
          <a:prstGeom prst="straightConnector1">
            <a:avLst/>
          </a:prstGeom>
          <a:noFill/>
          <a:ln w="28575" cap="flat" cmpd="sng" algn="ctr">
            <a:solidFill>
              <a:schemeClr val="tx1"/>
            </a:solidFill>
            <a:prstDash val="solid"/>
            <a:round/>
            <a:headEnd type="none" w="med" len="med"/>
            <a:tailEnd type="arrow"/>
          </a:ln>
          <a:effectLst/>
        </p:spPr>
      </p:cxnSp>
      <p:cxnSp>
        <p:nvCxnSpPr>
          <p:cNvPr id="153" name="直線矢印コネクタ 152"/>
          <p:cNvCxnSpPr/>
          <p:nvPr/>
        </p:nvCxnSpPr>
        <p:spPr bwMode="auto">
          <a:xfrm flipH="1">
            <a:off x="4538134" y="3957790"/>
            <a:ext cx="2017740" cy="0"/>
          </a:xfrm>
          <a:prstGeom prst="straightConnector1">
            <a:avLst/>
          </a:prstGeom>
          <a:noFill/>
          <a:ln w="28575" cap="flat" cmpd="sng" algn="ctr">
            <a:solidFill>
              <a:schemeClr val="tx1"/>
            </a:solidFill>
            <a:prstDash val="solid"/>
            <a:round/>
            <a:headEnd type="none" w="med" len="med"/>
            <a:tailEnd type="arrow"/>
          </a:ln>
          <a:effectLst/>
        </p:spPr>
      </p:cxnSp>
      <p:sp>
        <p:nvSpPr>
          <p:cNvPr id="154" name="フローチャート : 和接合 153"/>
          <p:cNvSpPr/>
          <p:nvPr/>
        </p:nvSpPr>
        <p:spPr>
          <a:xfrm>
            <a:off x="3994567" y="3688924"/>
            <a:ext cx="517951" cy="517951"/>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下矢印 154"/>
          <p:cNvSpPr/>
          <p:nvPr/>
        </p:nvSpPr>
        <p:spPr bwMode="auto">
          <a:xfrm>
            <a:off x="3780824" y="4336996"/>
            <a:ext cx="945436" cy="820196"/>
          </a:xfrm>
          <a:prstGeom prst="down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6" name="テキスト ボックス 155"/>
          <p:cNvSpPr txBox="1"/>
          <p:nvPr/>
        </p:nvSpPr>
        <p:spPr>
          <a:xfrm>
            <a:off x="4680472" y="4516261"/>
            <a:ext cx="2938212" cy="461665"/>
          </a:xfrm>
          <a:prstGeom prst="rect">
            <a:avLst/>
          </a:prstGeom>
          <a:noFill/>
        </p:spPr>
        <p:txBody>
          <a:bodyPr wrap="square" rtlCol="0">
            <a:spAutoFit/>
          </a:bodyPr>
          <a:lstStyle/>
          <a:p>
            <a:r>
              <a:rPr kumimoji="1" lang="ja-JP" altLang="en-US" sz="2400" dirty="0" smtClean="0"/>
              <a:t>電気的にミキシング</a:t>
            </a:r>
            <a:endParaRPr kumimoji="1" lang="ja-JP" altLang="en-US" sz="2400" dirty="0"/>
          </a:p>
        </p:txBody>
      </p:sp>
      <p:sp>
        <p:nvSpPr>
          <p:cNvPr id="49" name="テキスト ボックス 48"/>
          <p:cNvSpPr txBox="1"/>
          <p:nvPr/>
        </p:nvSpPr>
        <p:spPr>
          <a:xfrm>
            <a:off x="1627355" y="2995020"/>
            <a:ext cx="992746" cy="461665"/>
          </a:xfrm>
          <a:prstGeom prst="rect">
            <a:avLst/>
          </a:prstGeom>
          <a:solidFill>
            <a:srgbClr val="FF9933"/>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2400" dirty="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PLL</a:t>
            </a:r>
            <a:r>
              <a:rPr kumimoji="1" lang="ja-JP" altLang="en-US" sz="2400" dirty="0" smtClean="0">
                <a:latin typeface="Times New Roman" pitchFamily="18" charset="0"/>
                <a:cs typeface="Times New Roman" pitchFamily="18" charset="0"/>
              </a:rPr>
              <a:t>　</a:t>
            </a:r>
            <a:endParaRPr kumimoji="1" lang="ja-JP" altLang="en-US" sz="2400" dirty="0">
              <a:latin typeface="Times New Roman" pitchFamily="18" charset="0"/>
              <a:cs typeface="Times New Roman" pitchFamily="18" charset="0"/>
            </a:endParaRPr>
          </a:p>
        </p:txBody>
      </p:sp>
      <p:sp>
        <p:nvSpPr>
          <p:cNvPr id="50" name="テキスト ボックス 49"/>
          <p:cNvSpPr txBox="1"/>
          <p:nvPr/>
        </p:nvSpPr>
        <p:spPr>
          <a:xfrm>
            <a:off x="6027526" y="2995020"/>
            <a:ext cx="992746" cy="461665"/>
          </a:xfrm>
          <a:prstGeom prst="rect">
            <a:avLst/>
          </a:prstGeom>
          <a:solidFill>
            <a:srgbClr val="FF9933"/>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2400" dirty="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PLL</a:t>
            </a:r>
            <a:r>
              <a:rPr kumimoji="1" lang="ja-JP" altLang="en-US" sz="2400" dirty="0" smtClean="0">
                <a:latin typeface="Times New Roman" pitchFamily="18" charset="0"/>
                <a:cs typeface="Times New Roman" pitchFamily="18" charset="0"/>
              </a:rPr>
              <a:t>　</a:t>
            </a:r>
            <a:endParaRPr kumimoji="1" lang="ja-JP" altLang="en-US" sz="2400" dirty="0">
              <a:latin typeface="Times New Roman" pitchFamily="18" charset="0"/>
              <a:cs typeface="Times New Roman" pitchFamily="18" charset="0"/>
            </a:endParaRPr>
          </a:p>
        </p:txBody>
      </p:sp>
      <p:sp>
        <p:nvSpPr>
          <p:cNvPr id="20" name="テキスト ボックス 19"/>
          <p:cNvSpPr txBox="1"/>
          <p:nvPr/>
        </p:nvSpPr>
        <p:spPr>
          <a:xfrm>
            <a:off x="2580828" y="3003518"/>
            <a:ext cx="1190600" cy="400110"/>
          </a:xfrm>
          <a:prstGeom prst="rect">
            <a:avLst/>
          </a:prstGeom>
          <a:noFill/>
        </p:spPr>
        <p:txBody>
          <a:bodyPr wrap="square" rtlCol="0">
            <a:spAutoFit/>
          </a:bodyPr>
          <a:lstStyle/>
          <a:p>
            <a:r>
              <a:rPr kumimoji="1" lang="ja-JP" altLang="en-US" sz="2000" b="1" dirty="0" smtClean="0"/>
              <a:t>逓倍比</a:t>
            </a:r>
            <a:r>
              <a:rPr kumimoji="1" lang="en-US" altLang="ja-JP" sz="2000" b="1" dirty="0" smtClean="0"/>
              <a:t>N</a:t>
            </a:r>
            <a:endParaRPr kumimoji="1" lang="ja-JP" altLang="en-US" sz="2000" b="1" dirty="0"/>
          </a:p>
        </p:txBody>
      </p:sp>
      <p:sp>
        <p:nvSpPr>
          <p:cNvPr id="66" name="テキスト ボックス 65"/>
          <p:cNvSpPr txBox="1"/>
          <p:nvPr/>
        </p:nvSpPr>
        <p:spPr>
          <a:xfrm>
            <a:off x="7053808" y="3027478"/>
            <a:ext cx="1190600" cy="400110"/>
          </a:xfrm>
          <a:prstGeom prst="rect">
            <a:avLst/>
          </a:prstGeom>
          <a:noFill/>
        </p:spPr>
        <p:txBody>
          <a:bodyPr wrap="square" rtlCol="0">
            <a:spAutoFit/>
          </a:bodyPr>
          <a:lstStyle/>
          <a:p>
            <a:r>
              <a:rPr kumimoji="1" lang="ja-JP" altLang="en-US" sz="2000" b="1" dirty="0" smtClean="0"/>
              <a:t>逓倍比</a:t>
            </a:r>
            <a:r>
              <a:rPr kumimoji="1" lang="en-US" altLang="ja-JP" sz="2000" b="1" dirty="0" smtClean="0"/>
              <a:t>N</a:t>
            </a:r>
            <a:endParaRPr kumimoji="1" lang="ja-JP" altLang="en-US" sz="2000" b="1" dirty="0"/>
          </a:p>
        </p:txBody>
      </p:sp>
      <mc:AlternateContent xmlns:mc="http://schemas.openxmlformats.org/markup-compatibility/2006" xmlns:a14="http://schemas.microsoft.com/office/drawing/2010/main">
        <mc:Choice Requires="a14">
          <p:sp>
            <p:nvSpPr>
              <p:cNvPr id="67" name="正方形/長方形 66"/>
              <p:cNvSpPr/>
              <p:nvPr/>
            </p:nvSpPr>
            <p:spPr>
              <a:xfrm>
                <a:off x="1331640" y="3933056"/>
                <a:ext cx="2663358" cy="494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rgbClr val="CC6600"/>
                              </a:solidFill>
                              <a:latin typeface="Cambria Math"/>
                            </a:rPr>
                          </m:ctrlPr>
                        </m:sSubPr>
                        <m:e>
                          <m:sSub>
                            <m:sSubPr>
                              <m:ctrlPr>
                                <a:rPr lang="en-US" altLang="ja-JP" sz="2400" b="1" i="1">
                                  <a:solidFill>
                                    <a:srgbClr val="CC6600"/>
                                  </a:solidFill>
                                  <a:latin typeface="Cambria Math"/>
                                </a:rPr>
                              </m:ctrlPr>
                            </m:sSubPr>
                            <m:e>
                              <m:r>
                                <a:rPr lang="en-US" altLang="ja-JP" sz="2400" b="1" i="1" smtClean="0">
                                  <a:solidFill>
                                    <a:srgbClr val="CC6600"/>
                                  </a:solidFill>
                                  <a:latin typeface="Cambria Math"/>
                                </a:rPr>
                                <m:t>𝑵</m:t>
                              </m:r>
                              <m:r>
                                <a:rPr lang="en-US" altLang="ja-JP" sz="2400" b="1" i="1" smtClean="0">
                                  <a:solidFill>
                                    <a:srgbClr val="CC6600"/>
                                  </a:solidFill>
                                  <a:latin typeface="Cambria Math"/>
                                </a:rPr>
                                <m:t>(</m:t>
                              </m:r>
                              <m:r>
                                <a:rPr lang="en-US" altLang="ja-JP" sz="2400" b="1" i="1">
                                  <a:solidFill>
                                    <a:srgbClr val="CC6600"/>
                                  </a:solidFill>
                                  <a:latin typeface="Cambria Math"/>
                                </a:rPr>
                                <m:t>𝒇</m:t>
                              </m:r>
                            </m:e>
                            <m:sub>
                              <m:r>
                                <a:rPr lang="en-US" altLang="ja-JP" sz="2400" b="1" i="1">
                                  <a:solidFill>
                                    <a:srgbClr val="CC6600"/>
                                  </a:solidFill>
                                  <a:latin typeface="Cambria Math"/>
                                </a:rPr>
                                <m:t>𝑪𝑾</m:t>
                              </m:r>
                            </m:sub>
                          </m:sSub>
                          <m:r>
                            <a:rPr lang="en-US" altLang="ja-JP" sz="2400" b="1" i="1">
                              <a:solidFill>
                                <a:srgbClr val="CC6600"/>
                              </a:solidFill>
                              <a:latin typeface="Cambria Math"/>
                            </a:rPr>
                            <m:t>−</m:t>
                          </m:r>
                          <m:r>
                            <a:rPr lang="en-US" altLang="ja-JP" sz="2400" b="1" i="1">
                              <a:solidFill>
                                <a:srgbClr val="CC6600"/>
                              </a:solidFill>
                              <a:latin typeface="Cambria Math"/>
                            </a:rPr>
                            <m:t>𝒎𝒇</m:t>
                          </m:r>
                        </m:e>
                        <m:sub>
                          <m:r>
                            <a:rPr lang="en-US" altLang="ja-JP" sz="2400" b="1" i="1" smtClean="0">
                              <a:solidFill>
                                <a:srgbClr val="CC6600"/>
                              </a:solidFill>
                              <a:latin typeface="Cambria Math"/>
                            </a:rPr>
                            <m:t>𝒓𝒆𝒑</m:t>
                          </m:r>
                          <m:r>
                            <a:rPr lang="en-US" altLang="ja-JP" sz="2400" b="1" i="1" smtClean="0">
                              <a:solidFill>
                                <a:srgbClr val="CC6600"/>
                              </a:solidFill>
                              <a:latin typeface="Cambria Math"/>
                            </a:rPr>
                            <m:t>𝟐</m:t>
                          </m:r>
                        </m:sub>
                      </m:sSub>
                      <m:r>
                        <a:rPr lang="en-US" altLang="ja-JP" sz="2400" b="1" i="1" smtClean="0">
                          <a:solidFill>
                            <a:srgbClr val="CC6600"/>
                          </a:solidFill>
                          <a:latin typeface="Cambria Math"/>
                        </a:rPr>
                        <m:t>)</m:t>
                      </m:r>
                    </m:oMath>
                  </m:oMathPara>
                </a14:m>
                <a:endParaRPr lang="ja-JP" altLang="en-US" sz="2400" b="1" dirty="0">
                  <a:solidFill>
                    <a:srgbClr val="CC6600"/>
                  </a:solidFill>
                </a:endParaRPr>
              </a:p>
            </p:txBody>
          </p:sp>
        </mc:Choice>
        <mc:Fallback xmlns="">
          <p:sp>
            <p:nvSpPr>
              <p:cNvPr id="67" name="正方形/長方形 66"/>
              <p:cNvSpPr>
                <a:spLocks noRot="1" noChangeAspect="1" noMove="1" noResize="1" noEditPoints="1" noAdjustHandles="1" noChangeArrowheads="1" noChangeShapeType="1" noTextEdit="1"/>
              </p:cNvSpPr>
              <p:nvPr/>
            </p:nvSpPr>
            <p:spPr>
              <a:xfrm>
                <a:off x="1331640" y="3933056"/>
                <a:ext cx="2663358" cy="494751"/>
              </a:xfrm>
              <a:prstGeom prst="rect">
                <a:avLst/>
              </a:prstGeom>
              <a:blipFill rotWithShape="1">
                <a:blip r:embed="rId5"/>
                <a:stretch>
                  <a:fillRect b="-111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正方形/長方形 67"/>
              <p:cNvSpPr/>
              <p:nvPr/>
            </p:nvSpPr>
            <p:spPr>
              <a:xfrm>
                <a:off x="4860032" y="3933056"/>
                <a:ext cx="2663358" cy="494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rgbClr val="CC6600"/>
                              </a:solidFill>
                              <a:latin typeface="Cambria Math"/>
                            </a:rPr>
                          </m:ctrlPr>
                        </m:sSubPr>
                        <m:e>
                          <m:sSub>
                            <m:sSubPr>
                              <m:ctrlPr>
                                <a:rPr lang="en-US" altLang="ja-JP" sz="2400" b="1" i="1">
                                  <a:solidFill>
                                    <a:srgbClr val="CC6600"/>
                                  </a:solidFill>
                                  <a:latin typeface="Cambria Math"/>
                                </a:rPr>
                              </m:ctrlPr>
                            </m:sSubPr>
                            <m:e>
                              <m:r>
                                <a:rPr lang="en-US" altLang="ja-JP" sz="2400" b="1" i="1" smtClean="0">
                                  <a:solidFill>
                                    <a:srgbClr val="CC6600"/>
                                  </a:solidFill>
                                  <a:latin typeface="Cambria Math"/>
                                </a:rPr>
                                <m:t>𝑵</m:t>
                              </m:r>
                              <m:r>
                                <a:rPr lang="en-US" altLang="ja-JP" sz="2400" b="1" i="1" smtClean="0">
                                  <a:solidFill>
                                    <a:srgbClr val="CC6600"/>
                                  </a:solidFill>
                                  <a:latin typeface="Cambria Math"/>
                                </a:rPr>
                                <m:t>(</m:t>
                              </m:r>
                              <m:r>
                                <a:rPr lang="en-US" altLang="ja-JP" sz="2400" b="1" i="1">
                                  <a:solidFill>
                                    <a:srgbClr val="CC6600"/>
                                  </a:solidFill>
                                  <a:latin typeface="Cambria Math"/>
                                </a:rPr>
                                <m:t>𝒇</m:t>
                              </m:r>
                            </m:e>
                            <m:sub>
                              <m:r>
                                <a:rPr lang="en-US" altLang="ja-JP" sz="2400" b="1" i="1">
                                  <a:solidFill>
                                    <a:srgbClr val="CC6600"/>
                                  </a:solidFill>
                                  <a:latin typeface="Cambria Math"/>
                                </a:rPr>
                                <m:t>𝑪𝑾</m:t>
                              </m:r>
                            </m:sub>
                          </m:sSub>
                          <m:r>
                            <a:rPr lang="en-US" altLang="ja-JP" sz="2400" b="1" i="1">
                              <a:solidFill>
                                <a:srgbClr val="CC6600"/>
                              </a:solidFill>
                              <a:latin typeface="Cambria Math"/>
                            </a:rPr>
                            <m:t>−</m:t>
                          </m:r>
                          <m:r>
                            <a:rPr lang="en-US" altLang="ja-JP" sz="2400" b="1" i="1">
                              <a:solidFill>
                                <a:srgbClr val="CC6600"/>
                              </a:solidFill>
                              <a:latin typeface="Cambria Math"/>
                            </a:rPr>
                            <m:t>𝒎𝒇</m:t>
                          </m:r>
                        </m:e>
                        <m:sub>
                          <m:r>
                            <a:rPr lang="en-US" altLang="ja-JP" sz="2400" b="1" i="1">
                              <a:solidFill>
                                <a:srgbClr val="CC6600"/>
                              </a:solidFill>
                              <a:latin typeface="Cambria Math"/>
                            </a:rPr>
                            <m:t>𝒓𝒆𝒑</m:t>
                          </m:r>
                          <m:r>
                            <a:rPr lang="en-US" altLang="ja-JP" sz="2400" b="1" i="1" smtClean="0">
                              <a:solidFill>
                                <a:srgbClr val="CC6600"/>
                              </a:solidFill>
                              <a:latin typeface="Cambria Math"/>
                            </a:rPr>
                            <m:t>𝟏</m:t>
                          </m:r>
                        </m:sub>
                      </m:sSub>
                      <m:r>
                        <a:rPr lang="en-US" altLang="ja-JP" sz="2400" b="1" i="1" smtClean="0">
                          <a:solidFill>
                            <a:srgbClr val="CC6600"/>
                          </a:solidFill>
                          <a:latin typeface="Cambria Math"/>
                        </a:rPr>
                        <m:t>)</m:t>
                      </m:r>
                    </m:oMath>
                  </m:oMathPara>
                </a14:m>
                <a:endParaRPr lang="ja-JP" altLang="en-US" sz="2400" b="1" dirty="0">
                  <a:solidFill>
                    <a:srgbClr val="CC6600"/>
                  </a:solidFill>
                </a:endParaRPr>
              </a:p>
            </p:txBody>
          </p:sp>
        </mc:Choice>
        <mc:Fallback xmlns="">
          <p:sp>
            <p:nvSpPr>
              <p:cNvPr id="68" name="正方形/長方形 67"/>
              <p:cNvSpPr>
                <a:spLocks noRot="1" noChangeAspect="1" noMove="1" noResize="1" noEditPoints="1" noAdjustHandles="1" noChangeArrowheads="1" noChangeShapeType="1" noTextEdit="1"/>
              </p:cNvSpPr>
              <p:nvPr/>
            </p:nvSpPr>
            <p:spPr>
              <a:xfrm>
                <a:off x="4860032" y="3933056"/>
                <a:ext cx="2663358" cy="494751"/>
              </a:xfrm>
              <a:prstGeom prst="rect">
                <a:avLst/>
              </a:prstGeom>
              <a:blipFill rotWithShape="1">
                <a:blip r:embed="rId6"/>
                <a:stretch>
                  <a:fillRect b="-111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9612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wipe(up)">
                                      <p:cBhvr>
                                        <p:cTn id="7" dur="500"/>
                                        <p:tgtEl>
                                          <p:spTgt spid="150"/>
                                        </p:tgtEl>
                                      </p:cBhvr>
                                    </p:animEffect>
                                  </p:childTnLst>
                                </p:cTn>
                              </p:par>
                              <p:par>
                                <p:cTn id="8" presetID="22" presetClass="entr" presetSubtype="1"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wipe(up)">
                                      <p:cBhvr>
                                        <p:cTn id="10" dur="500"/>
                                        <p:tgtEl>
                                          <p:spTgt spid="151"/>
                                        </p:tgtEl>
                                      </p:cBhvr>
                                    </p:animEffect>
                                  </p:childTnLst>
                                </p:cTn>
                              </p:par>
                              <p:par>
                                <p:cTn id="11" presetID="22" presetClass="entr" presetSubtype="1"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animEffect transition="in" filter="wipe(up)">
                                      <p:cBhvr>
                                        <p:cTn id="13" dur="500"/>
                                        <p:tgtEl>
                                          <p:spTgt spid="152"/>
                                        </p:tgtEl>
                                      </p:cBhvr>
                                    </p:animEffect>
                                  </p:childTnLst>
                                </p:cTn>
                              </p:par>
                              <p:par>
                                <p:cTn id="14" presetID="22" presetClass="entr" presetSubtype="1" fill="hold" nodeType="withEffect">
                                  <p:stCondLst>
                                    <p:cond delay="0"/>
                                  </p:stCondLst>
                                  <p:childTnLst>
                                    <p:set>
                                      <p:cBhvr>
                                        <p:cTn id="15" dur="1" fill="hold">
                                          <p:stCondLst>
                                            <p:cond delay="0"/>
                                          </p:stCondLst>
                                        </p:cTn>
                                        <p:tgtEl>
                                          <p:spTgt spid="153"/>
                                        </p:tgtEl>
                                        <p:attrNameLst>
                                          <p:attrName>style.visibility</p:attrName>
                                        </p:attrNameLst>
                                      </p:cBhvr>
                                      <p:to>
                                        <p:strVal val="visible"/>
                                      </p:to>
                                    </p:set>
                                    <p:animEffect transition="in" filter="wipe(up)">
                                      <p:cBhvr>
                                        <p:cTn id="16" dur="500"/>
                                        <p:tgtEl>
                                          <p:spTgt spid="15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wipe(up)">
                                      <p:cBhvr>
                                        <p:cTn id="19" dur="500"/>
                                        <p:tgtEl>
                                          <p:spTgt spid="15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up)">
                                      <p:cBhvr>
                                        <p:cTn id="22" dur="500"/>
                                        <p:tgtEl>
                                          <p:spTgt spid="4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up)">
                                      <p:cBhvr>
                                        <p:cTn id="25" dur="500"/>
                                        <p:tgtEl>
                                          <p:spTgt spid="5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up)">
                                      <p:cBhvr>
                                        <p:cTn id="31" dur="500"/>
                                        <p:tgtEl>
                                          <p:spTgt spid="6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up)">
                                      <p:cBhvr>
                                        <p:cTn id="34" dur="500"/>
                                        <p:tgtEl>
                                          <p:spTgt spid="6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up)">
                                      <p:cBhvr>
                                        <p:cTn id="37" dur="500"/>
                                        <p:tgtEl>
                                          <p:spTgt spid="68"/>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55"/>
                                        </p:tgtEl>
                                        <p:attrNameLst>
                                          <p:attrName>style.visibility</p:attrName>
                                        </p:attrNameLst>
                                      </p:cBhvr>
                                      <p:to>
                                        <p:strVal val="visible"/>
                                      </p:to>
                                    </p:set>
                                    <p:animEffect transition="in" filter="wipe(up)">
                                      <p:cBhvr>
                                        <p:cTn id="40" dur="500"/>
                                        <p:tgtEl>
                                          <p:spTgt spid="155"/>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56"/>
                                        </p:tgtEl>
                                        <p:attrNameLst>
                                          <p:attrName>style.visibility</p:attrName>
                                        </p:attrNameLst>
                                      </p:cBhvr>
                                      <p:to>
                                        <p:strVal val="visible"/>
                                      </p:to>
                                    </p:set>
                                    <p:animEffect transition="in" filter="wipe(up)">
                                      <p:cBhvr>
                                        <p:cTn id="43" dur="500"/>
                                        <p:tgtEl>
                                          <p:spTgt spid="15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45"/>
                                        </p:tgtEl>
                                        <p:attrNameLst>
                                          <p:attrName>style.visibility</p:attrName>
                                        </p:attrNameLst>
                                      </p:cBhvr>
                                      <p:to>
                                        <p:strVal val="visible"/>
                                      </p:to>
                                    </p:set>
                                    <p:animEffect transition="in" filter="wipe(up)">
                                      <p:cBhvr>
                                        <p:cTn id="48" dur="500"/>
                                        <p:tgtEl>
                                          <p:spTgt spid="145"/>
                                        </p:tgtEl>
                                      </p:cBhvr>
                                    </p:animEffect>
                                  </p:childTnLst>
                                </p:cTn>
                              </p:par>
                              <p:par>
                                <p:cTn id="49" presetID="22" presetClass="entr" presetSubtype="1" fill="hold" nodeType="withEffect">
                                  <p:stCondLst>
                                    <p:cond delay="0"/>
                                  </p:stCondLst>
                                  <p:childTnLst>
                                    <p:set>
                                      <p:cBhvr>
                                        <p:cTn id="50" dur="1" fill="hold">
                                          <p:stCondLst>
                                            <p:cond delay="0"/>
                                          </p:stCondLst>
                                        </p:cTn>
                                        <p:tgtEl>
                                          <p:spTgt spid="146"/>
                                        </p:tgtEl>
                                        <p:attrNameLst>
                                          <p:attrName>style.visibility</p:attrName>
                                        </p:attrNameLst>
                                      </p:cBhvr>
                                      <p:to>
                                        <p:strVal val="visible"/>
                                      </p:to>
                                    </p:set>
                                    <p:animEffect transition="in" filter="wipe(up)">
                                      <p:cBhvr>
                                        <p:cTn id="51" dur="500"/>
                                        <p:tgtEl>
                                          <p:spTgt spid="14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49"/>
                                        </p:tgtEl>
                                        <p:attrNameLst>
                                          <p:attrName>style.visibility</p:attrName>
                                        </p:attrNameLst>
                                      </p:cBhvr>
                                      <p:to>
                                        <p:strVal val="visible"/>
                                      </p:to>
                                    </p:set>
                                    <p:animEffect transition="in" filter="wipe(up)">
                                      <p:cBhvr>
                                        <p:cTn id="54"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9" grpId="0" animBg="1"/>
      <p:bldP spid="154" grpId="0" animBg="1"/>
      <p:bldP spid="155" grpId="0" animBg="1"/>
      <p:bldP spid="156" grpId="0"/>
      <p:bldP spid="49" grpId="0" animBg="1"/>
      <p:bldP spid="50" grpId="0" animBg="1"/>
      <p:bldP spid="20" grpId="0"/>
      <p:bldP spid="66"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35446"/>
            <a:ext cx="9144000" cy="6721946"/>
          </a:xfrm>
          <a:prstGeom prst="rect">
            <a:avLst/>
          </a:prstGeom>
        </p:spPr>
      </p:pic>
      <p:sp>
        <p:nvSpPr>
          <p:cNvPr id="90" name="タイトル 1"/>
          <p:cNvSpPr>
            <a:spLocks noGrp="1"/>
          </p:cNvSpPr>
          <p:nvPr>
            <p:ph type="title"/>
          </p:nvPr>
        </p:nvSpPr>
        <p:spPr>
          <a:xfrm>
            <a:off x="986496" y="-228894"/>
            <a:ext cx="9130120" cy="1358664"/>
          </a:xfrm>
        </p:spPr>
        <p:txBody>
          <a:bodyPr>
            <a:normAutofit/>
          </a:bodyPr>
          <a:lstStyle/>
          <a:p>
            <a:r>
              <a:rPr kumimoji="1" lang="ja-JP" altLang="en-US" sz="4000" dirty="0" smtClean="0">
                <a:latin typeface="ヒラギノ丸ゴ ProN W4"/>
                <a:ea typeface="ヒラギノ丸ゴ ProN W4"/>
                <a:cs typeface="ヒラギノ丸ゴ ProN W4"/>
              </a:rPr>
              <a:t>実験光学系</a:t>
            </a:r>
            <a:r>
              <a:rPr kumimoji="1" lang="en-US" altLang="ja-JP" sz="4000" dirty="0" smtClean="0">
                <a:latin typeface="ヒラギノ丸ゴ ProN W4"/>
                <a:ea typeface="ヒラギノ丸ゴ ProN W4"/>
                <a:cs typeface="ヒラギノ丸ゴ ProN W4"/>
              </a:rPr>
              <a:t>(</a:t>
            </a:r>
            <a:r>
              <a:rPr kumimoji="1" lang="ja-JP" altLang="en-US" sz="4000" dirty="0" smtClean="0">
                <a:latin typeface="ヒラギノ丸ゴ ProN W4"/>
                <a:ea typeface="ヒラギノ丸ゴ ProN W4"/>
                <a:cs typeface="ヒラギノ丸ゴ ProN W4"/>
              </a:rPr>
              <a:t>アダプティブクロック</a:t>
            </a:r>
            <a:r>
              <a:rPr kumimoji="1" lang="en-US" altLang="ja-JP" sz="4000" dirty="0" smtClean="0">
                <a:latin typeface="ヒラギノ丸ゴ ProN W4"/>
                <a:ea typeface="ヒラギノ丸ゴ ProN W4"/>
                <a:cs typeface="ヒラギノ丸ゴ ProN W4"/>
              </a:rPr>
              <a:t>)</a:t>
            </a:r>
            <a:endParaRPr kumimoji="1" lang="ja-JP" altLang="en-US" sz="4000" dirty="0">
              <a:latin typeface="ヒラギノ丸ゴ ProN W4"/>
              <a:ea typeface="ヒラギノ丸ゴ ProN W4"/>
              <a:cs typeface="ヒラギノ丸ゴ ProN W4"/>
            </a:endParaRPr>
          </a:p>
        </p:txBody>
      </p:sp>
    </p:spTree>
    <p:extLst>
      <p:ext uri="{BB962C8B-B14F-4D97-AF65-F5344CB8AC3E}">
        <p14:creationId xmlns:p14="http://schemas.microsoft.com/office/powerpoint/2010/main" val="322134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グループ化 161"/>
          <p:cNvGrpSpPr/>
          <p:nvPr/>
        </p:nvGrpSpPr>
        <p:grpSpPr>
          <a:xfrm>
            <a:off x="62390" y="1556792"/>
            <a:ext cx="8954079" cy="4651324"/>
            <a:chOff x="62390" y="669068"/>
            <a:chExt cx="8954079" cy="4651324"/>
          </a:xfrm>
        </p:grpSpPr>
        <p:sp>
          <p:nvSpPr>
            <p:cNvPr id="104" name="テキスト ボックス 103"/>
            <p:cNvSpPr txBox="1"/>
            <p:nvPr/>
          </p:nvSpPr>
          <p:spPr>
            <a:xfrm>
              <a:off x="546138" y="4941290"/>
              <a:ext cx="1197027" cy="369332"/>
            </a:xfrm>
            <a:prstGeom prst="rect">
              <a:avLst/>
            </a:prstGeom>
            <a:noFill/>
            <a:ln>
              <a:noFill/>
            </a:ln>
          </p:spPr>
          <p:txBody>
            <a:bodyPr wrap="square" rtlCol="0">
              <a:spAutoFit/>
            </a:bodyPr>
            <a:lstStyle/>
            <a:p>
              <a:pPr algn="ctr"/>
              <a:r>
                <a:rPr kumimoji="1" lang="en-US" altLang="ja-JP" dirty="0" smtClean="0">
                  <a:solidFill>
                    <a:srgbClr val="CC6600"/>
                  </a:solidFill>
                  <a:latin typeface="Times New Roman" pitchFamily="18" charset="0"/>
                  <a:cs typeface="Times New Roman" pitchFamily="18" charset="0"/>
                </a:rPr>
                <a:t>Trigger</a:t>
              </a:r>
              <a:endParaRPr kumimoji="1" lang="ja-JP" altLang="en-US" dirty="0">
                <a:solidFill>
                  <a:srgbClr val="CC6600"/>
                </a:solidFill>
                <a:latin typeface="Times New Roman" pitchFamily="18" charset="0"/>
                <a:cs typeface="Times New Roman" pitchFamily="18" charset="0"/>
              </a:endParaRPr>
            </a:p>
          </p:txBody>
        </p:sp>
        <p:sp>
          <p:nvSpPr>
            <p:cNvPr id="124" name="テキスト ボックス 123"/>
            <p:cNvSpPr txBox="1"/>
            <p:nvPr/>
          </p:nvSpPr>
          <p:spPr>
            <a:xfrm>
              <a:off x="1529444" y="3361494"/>
              <a:ext cx="818530" cy="646331"/>
            </a:xfrm>
            <a:prstGeom prst="rect">
              <a:avLst/>
            </a:prstGeom>
            <a:noFill/>
          </p:spPr>
          <p:txBody>
            <a:bodyPr wrap="square" rtlCol="0">
              <a:spAutoFit/>
            </a:bodyPr>
            <a:lstStyle/>
            <a:p>
              <a:pPr algn="ctr"/>
              <a:r>
                <a:rPr lang="en-US" altLang="ja-JP" dirty="0" smtClean="0">
                  <a:solidFill>
                    <a:srgbClr val="0070C0"/>
                  </a:solidFill>
                  <a:latin typeface="Times New Roman" panose="02020603050405020304" pitchFamily="18" charset="0"/>
                  <a:cs typeface="Times New Roman" panose="02020603050405020304" pitchFamily="18" charset="0"/>
                </a:rPr>
                <a:t>THz </a:t>
              </a:r>
            </a:p>
            <a:p>
              <a:pPr algn="ctr"/>
              <a:r>
                <a:rPr lang="en-US" altLang="ja-JP" dirty="0" smtClean="0">
                  <a:solidFill>
                    <a:srgbClr val="0070C0"/>
                  </a:solidFill>
                  <a:latin typeface="Times New Roman" panose="02020603050405020304" pitchFamily="18" charset="0"/>
                  <a:cs typeface="Times New Roman" panose="02020603050405020304" pitchFamily="18" charset="0"/>
                </a:rPr>
                <a:t>Signal</a:t>
              </a:r>
              <a:endParaRPr kumimoji="1" lang="ja-JP" altLang="en-US" dirty="0">
                <a:solidFill>
                  <a:srgbClr val="0070C0"/>
                </a:solidFill>
                <a:latin typeface="Times New Roman" panose="02020603050405020304" pitchFamily="18" charset="0"/>
                <a:cs typeface="Times New Roman" panose="02020603050405020304" pitchFamily="18" charset="0"/>
              </a:endParaRPr>
            </a:p>
          </p:txBody>
        </p:sp>
        <p:sp>
          <p:nvSpPr>
            <p:cNvPr id="47" name="テキスト ボックス 46"/>
            <p:cNvSpPr txBox="1"/>
            <p:nvPr/>
          </p:nvSpPr>
          <p:spPr>
            <a:xfrm>
              <a:off x="1416359" y="4951060"/>
              <a:ext cx="2160976" cy="369332"/>
            </a:xfrm>
            <a:prstGeom prst="rect">
              <a:avLst/>
            </a:prstGeom>
            <a:noFill/>
          </p:spPr>
          <p:txBody>
            <a:bodyPr wrap="square" rtlCol="0">
              <a:spAutoFit/>
            </a:bodyPr>
            <a:lstStyle/>
            <a:p>
              <a:pPr algn="ctr"/>
              <a:r>
                <a:rPr lang="en-US" altLang="ja-JP" dirty="0">
                  <a:solidFill>
                    <a:srgbClr val="00B050"/>
                  </a:solidFill>
                  <a:latin typeface="Times New Roman" panose="02020603050405020304" pitchFamily="18" charset="0"/>
                  <a:cs typeface="Times New Roman" panose="02020603050405020304" pitchFamily="18" charset="0"/>
                </a:rPr>
                <a:t>A</a:t>
              </a:r>
              <a:r>
                <a:rPr kumimoji="1" lang="en-US" altLang="ja-JP" dirty="0" smtClean="0">
                  <a:solidFill>
                    <a:srgbClr val="00B050"/>
                  </a:solidFill>
                  <a:latin typeface="Times New Roman" panose="02020603050405020304" pitchFamily="18" charset="0"/>
                  <a:cs typeface="Times New Roman" panose="02020603050405020304" pitchFamily="18" charset="0"/>
                </a:rPr>
                <a:t>daptive</a:t>
              </a:r>
              <a:r>
                <a:rPr lang="en-US" altLang="ja-JP" dirty="0" smtClean="0">
                  <a:solidFill>
                    <a:srgbClr val="00B050"/>
                  </a:solidFill>
                  <a:latin typeface="Times New Roman" panose="02020603050405020304" pitchFamily="18" charset="0"/>
                  <a:cs typeface="Times New Roman" panose="02020603050405020304" pitchFamily="18" charset="0"/>
                </a:rPr>
                <a:t>  Clock</a:t>
              </a:r>
              <a:endParaRPr kumimoji="1" lang="ja-JP" altLang="en-US" dirty="0">
                <a:solidFill>
                  <a:srgbClr val="00B050"/>
                </a:solidFill>
                <a:latin typeface="Times New Roman" panose="02020603050405020304" pitchFamily="18" charset="0"/>
                <a:cs typeface="Times New Roman" panose="02020603050405020304" pitchFamily="18" charset="0"/>
              </a:endParaRPr>
            </a:p>
          </p:txBody>
        </p:sp>
        <p:pic>
          <p:nvPicPr>
            <p:cNvPr id="66" name="図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76925" y="4610162"/>
              <a:ext cx="707929" cy="662256"/>
            </a:xfrm>
            <a:prstGeom prst="rect">
              <a:avLst/>
            </a:prstGeom>
          </p:spPr>
        </p:pic>
        <p:pic>
          <p:nvPicPr>
            <p:cNvPr id="52" name="図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540" y="4610162"/>
              <a:ext cx="707929" cy="662256"/>
            </a:xfrm>
            <a:prstGeom prst="rect">
              <a:avLst/>
            </a:prstGeom>
          </p:spPr>
        </p:pic>
        <p:sp>
          <p:nvSpPr>
            <p:cNvPr id="4" name="テキスト ボックス 3"/>
            <p:cNvSpPr txBox="1"/>
            <p:nvPr/>
          </p:nvSpPr>
          <p:spPr>
            <a:xfrm>
              <a:off x="937630" y="717448"/>
              <a:ext cx="1527144" cy="461665"/>
            </a:xfrm>
            <a:prstGeom prst="rect">
              <a:avLst/>
            </a:prstGeom>
            <a:noFill/>
            <a:ln w="25400">
              <a:solidFill>
                <a:schemeClr val="tx1"/>
              </a:solidFill>
            </a:ln>
          </p:spPr>
          <p:txBody>
            <a:bodyPr wrap="square" rtlCol="0">
              <a:spAutoFit/>
            </a:bodyPr>
            <a:lstStyle/>
            <a:p>
              <a:pPr algn="ctr"/>
              <a:r>
                <a:rPr kumimoji="1" lang="en-US" altLang="ja-JP" sz="2400" dirty="0" smtClean="0">
                  <a:latin typeface="Times New Roman" pitchFamily="18" charset="0"/>
                  <a:cs typeface="Times New Roman" pitchFamily="18" charset="0"/>
                </a:rPr>
                <a:t>Laser B</a:t>
              </a:r>
              <a:endParaRPr kumimoji="1" lang="ja-JP" altLang="en-US" sz="2400" dirty="0">
                <a:latin typeface="Times New Roman" pitchFamily="18" charset="0"/>
                <a:cs typeface="Times New Roman" pitchFamily="18" charset="0"/>
              </a:endParaRPr>
            </a:p>
          </p:txBody>
        </p:sp>
        <p:sp>
          <p:nvSpPr>
            <p:cNvPr id="5" name="テキスト ボックス 4"/>
            <p:cNvSpPr txBox="1"/>
            <p:nvPr/>
          </p:nvSpPr>
          <p:spPr>
            <a:xfrm>
              <a:off x="937630" y="2011524"/>
              <a:ext cx="1527144" cy="461665"/>
            </a:xfrm>
            <a:prstGeom prst="rect">
              <a:avLst/>
            </a:prstGeom>
            <a:noFill/>
            <a:ln w="25400">
              <a:solidFill>
                <a:schemeClr val="tx1"/>
              </a:solidFill>
            </a:ln>
          </p:spPr>
          <p:txBody>
            <a:bodyPr wrap="square" rtlCol="0">
              <a:spAutoFit/>
            </a:bodyPr>
            <a:lstStyle/>
            <a:p>
              <a:pPr algn="ctr"/>
              <a:r>
                <a:rPr kumimoji="1" lang="en-US" altLang="ja-JP" sz="2400" dirty="0" smtClean="0">
                  <a:latin typeface="Times New Roman" pitchFamily="18" charset="0"/>
                  <a:cs typeface="Times New Roman" pitchFamily="18" charset="0"/>
                </a:rPr>
                <a:t>Laser A</a:t>
              </a:r>
              <a:endParaRPr kumimoji="1" lang="ja-JP" altLang="en-US" sz="2400" dirty="0">
                <a:latin typeface="Times New Roman" pitchFamily="18" charset="0"/>
                <a:cs typeface="Times New Roman" pitchFamily="18" charset="0"/>
              </a:endParaRPr>
            </a:p>
          </p:txBody>
        </p:sp>
        <p:cxnSp>
          <p:nvCxnSpPr>
            <p:cNvPr id="7" name="直線コネクタ 6"/>
            <p:cNvCxnSpPr/>
            <p:nvPr/>
          </p:nvCxnSpPr>
          <p:spPr>
            <a:xfrm>
              <a:off x="2460319" y="961645"/>
              <a:ext cx="62668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460319" y="2247862"/>
              <a:ext cx="399426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auto">
            <a:xfrm flipH="1" flipV="1">
              <a:off x="8561128" y="795768"/>
              <a:ext cx="354642" cy="305027"/>
            </a:xfrm>
            <a:prstGeom prst="line">
              <a:avLst/>
            </a:prstGeom>
            <a:noFill/>
            <a:ln w="38100" cap="flat" cmpd="sng" algn="ctr">
              <a:solidFill>
                <a:schemeClr val="tx1"/>
              </a:solidFill>
              <a:prstDash val="solid"/>
              <a:round/>
              <a:headEnd type="none" w="med" len="med"/>
              <a:tailEnd type="none" w="med" len="med"/>
            </a:ln>
            <a:effectLst/>
          </p:spPr>
        </p:cxnSp>
        <p:cxnSp>
          <p:nvCxnSpPr>
            <p:cNvPr id="13" name="直線コネクタ 12"/>
            <p:cNvCxnSpPr/>
            <p:nvPr/>
          </p:nvCxnSpPr>
          <p:spPr>
            <a:xfrm>
              <a:off x="6474459" y="2223056"/>
              <a:ext cx="0" cy="15735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731365" y="967754"/>
              <a:ext cx="0" cy="28288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49501" y="3645670"/>
              <a:ext cx="249915" cy="542499"/>
            </a:xfrm>
            <a:prstGeom prst="rect">
              <a:avLst/>
            </a:prstGeom>
          </p:spPr>
        </p:pic>
        <p:pic>
          <p:nvPicPr>
            <p:cNvPr id="24" name="図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606407" y="3645671"/>
              <a:ext cx="249915" cy="542499"/>
            </a:xfrm>
            <a:prstGeom prst="rect">
              <a:avLst/>
            </a:prstGeom>
          </p:spPr>
        </p:pic>
        <p:cxnSp>
          <p:nvCxnSpPr>
            <p:cNvPr id="56" name="直線コネクタ 55"/>
            <p:cNvCxnSpPr/>
            <p:nvPr/>
          </p:nvCxnSpPr>
          <p:spPr>
            <a:xfrm flipH="1">
              <a:off x="8422232" y="4036882"/>
              <a:ext cx="308670" cy="115196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8741287" y="4026200"/>
              <a:ext cx="203590" cy="75981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6763623" y="5161141"/>
              <a:ext cx="168608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6274782" y="3994481"/>
              <a:ext cx="199676" cy="7452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481774" y="4026200"/>
              <a:ext cx="322384" cy="120315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6274545" y="4716738"/>
              <a:ext cx="267033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6418918" y="3456005"/>
              <a:ext cx="745370" cy="369332"/>
            </a:xfrm>
            <a:prstGeom prst="rect">
              <a:avLst/>
            </a:prstGeom>
            <a:noFill/>
          </p:spPr>
          <p:txBody>
            <a:bodyPr wrap="square" rtlCol="0">
              <a:spAutoFit/>
            </a:bodyPr>
            <a:lstStyle/>
            <a:p>
              <a:pPr algn="ctr"/>
              <a:r>
                <a:rPr lang="en-US" altLang="ja-JP" dirty="0" smtClean="0"/>
                <a:t>PCA</a:t>
              </a:r>
              <a:endParaRPr kumimoji="1" lang="ja-JP" altLang="en-US" dirty="0"/>
            </a:p>
          </p:txBody>
        </p:sp>
        <p:sp>
          <p:nvSpPr>
            <p:cNvPr id="79" name="テキスト ボックス 78"/>
            <p:cNvSpPr txBox="1"/>
            <p:nvPr/>
          </p:nvSpPr>
          <p:spPr>
            <a:xfrm>
              <a:off x="8050013" y="3256672"/>
              <a:ext cx="832825" cy="369332"/>
            </a:xfrm>
            <a:prstGeom prst="rect">
              <a:avLst/>
            </a:prstGeom>
            <a:noFill/>
          </p:spPr>
          <p:txBody>
            <a:bodyPr wrap="square" rtlCol="0">
              <a:spAutoFit/>
            </a:bodyPr>
            <a:lstStyle/>
            <a:p>
              <a:pPr algn="ctr"/>
              <a:r>
                <a:rPr lang="en-US" altLang="ja-JP" dirty="0" smtClean="0"/>
                <a:t>PCA</a:t>
              </a:r>
              <a:endParaRPr kumimoji="1" lang="ja-JP" altLang="en-US" dirty="0"/>
            </a:p>
          </p:txBody>
        </p:sp>
        <p:sp>
          <p:nvSpPr>
            <p:cNvPr id="88" name="テキスト ボックス 87"/>
            <p:cNvSpPr txBox="1"/>
            <p:nvPr/>
          </p:nvSpPr>
          <p:spPr>
            <a:xfrm>
              <a:off x="2633983" y="761590"/>
              <a:ext cx="848119" cy="400110"/>
            </a:xfrm>
            <a:prstGeom prst="rect">
              <a:avLst/>
            </a:prstGeom>
            <a:solidFill>
              <a:schemeClr val="bg1"/>
            </a:solidFill>
            <a:ln w="25400">
              <a:solidFill>
                <a:schemeClr val="tx1"/>
              </a:solidFill>
            </a:ln>
          </p:spPr>
          <p:txBody>
            <a:bodyPr wrap="square" rtlCol="0">
              <a:spAutoFit/>
            </a:bodyPr>
            <a:lstStyle/>
            <a:p>
              <a:pPr algn="ctr"/>
              <a:r>
                <a:rPr kumimoji="1" lang="en-US" altLang="ja-JP" sz="2000" dirty="0" smtClean="0">
                  <a:latin typeface="Times New Roman" pitchFamily="18" charset="0"/>
                  <a:cs typeface="Times New Roman" pitchFamily="18" charset="0"/>
                </a:rPr>
                <a:t>PPLN</a:t>
              </a:r>
              <a:endParaRPr kumimoji="1" lang="ja-JP" altLang="en-US" sz="2000" dirty="0">
                <a:latin typeface="Times New Roman" pitchFamily="18" charset="0"/>
                <a:cs typeface="Times New Roman" pitchFamily="18" charset="0"/>
              </a:endParaRPr>
            </a:p>
          </p:txBody>
        </p:sp>
        <p:sp>
          <p:nvSpPr>
            <p:cNvPr id="89" name="テキスト ボックス 88"/>
            <p:cNvSpPr txBox="1"/>
            <p:nvPr/>
          </p:nvSpPr>
          <p:spPr>
            <a:xfrm>
              <a:off x="2633985" y="2042302"/>
              <a:ext cx="848119" cy="400110"/>
            </a:xfrm>
            <a:prstGeom prst="rect">
              <a:avLst/>
            </a:prstGeom>
            <a:solidFill>
              <a:schemeClr val="bg1"/>
            </a:solidFill>
            <a:ln w="25400">
              <a:solidFill>
                <a:schemeClr val="tx1"/>
              </a:solidFill>
            </a:ln>
          </p:spPr>
          <p:txBody>
            <a:bodyPr wrap="square" rtlCol="0">
              <a:spAutoFit/>
            </a:bodyPr>
            <a:lstStyle/>
            <a:p>
              <a:pPr algn="ctr"/>
              <a:r>
                <a:rPr kumimoji="1" lang="en-US" altLang="ja-JP" sz="2000" dirty="0" smtClean="0">
                  <a:latin typeface="Times New Roman" pitchFamily="18" charset="0"/>
                  <a:cs typeface="Times New Roman" pitchFamily="18" charset="0"/>
                </a:rPr>
                <a:t>PPLN</a:t>
              </a:r>
              <a:endParaRPr kumimoji="1" lang="ja-JP" altLang="en-US" sz="2000" dirty="0">
                <a:latin typeface="Times New Roman" pitchFamily="18" charset="0"/>
                <a:cs typeface="Times New Roman" pitchFamily="18" charset="0"/>
              </a:endParaRPr>
            </a:p>
          </p:txBody>
        </p:sp>
        <p:sp>
          <p:nvSpPr>
            <p:cNvPr id="90" name="テキスト ボックス 89"/>
            <p:cNvSpPr txBox="1"/>
            <p:nvPr/>
          </p:nvSpPr>
          <p:spPr>
            <a:xfrm>
              <a:off x="3411160" y="669068"/>
              <a:ext cx="856039" cy="338554"/>
            </a:xfrm>
            <a:prstGeom prst="rect">
              <a:avLst/>
            </a:prstGeom>
            <a:noFill/>
          </p:spPr>
          <p:txBody>
            <a:bodyPr wrap="square" rtlCol="0">
              <a:spAutoFit/>
            </a:bodyPr>
            <a:lstStyle/>
            <a:p>
              <a:pPr algn="ctr"/>
              <a:r>
                <a:rPr kumimoji="1" lang="en-US" altLang="ja-JP" sz="1600" dirty="0" smtClean="0"/>
                <a:t>775nm</a:t>
              </a:r>
              <a:endParaRPr kumimoji="1" lang="ja-JP" altLang="en-US" sz="1600" dirty="0"/>
            </a:p>
          </p:txBody>
        </p:sp>
        <p:sp>
          <p:nvSpPr>
            <p:cNvPr id="123" name="テキスト ボックス 122"/>
            <p:cNvSpPr txBox="1"/>
            <p:nvPr/>
          </p:nvSpPr>
          <p:spPr>
            <a:xfrm>
              <a:off x="577590" y="2959542"/>
              <a:ext cx="745370" cy="369332"/>
            </a:xfrm>
            <a:prstGeom prst="rect">
              <a:avLst/>
            </a:prstGeom>
            <a:noFill/>
          </p:spPr>
          <p:txBody>
            <a:bodyPr wrap="square" rtlCol="0">
              <a:spAutoFit/>
            </a:bodyPr>
            <a:lstStyle/>
            <a:p>
              <a:pPr algn="ctr"/>
              <a:r>
                <a:rPr kumimoji="1" lang="en-US" altLang="ja-JP" dirty="0" smtClean="0"/>
                <a:t>BBO</a:t>
              </a:r>
              <a:endParaRPr kumimoji="1" lang="ja-JP" altLang="en-US" dirty="0"/>
            </a:p>
          </p:txBody>
        </p:sp>
        <p:sp>
          <p:nvSpPr>
            <p:cNvPr id="132" name="テキスト ボックス 131"/>
            <p:cNvSpPr txBox="1"/>
            <p:nvPr/>
          </p:nvSpPr>
          <p:spPr>
            <a:xfrm>
              <a:off x="857800" y="4030247"/>
              <a:ext cx="1346794" cy="461665"/>
            </a:xfrm>
            <a:prstGeom prst="rect">
              <a:avLst/>
            </a:prstGeom>
            <a:solidFill>
              <a:schemeClr val="bg1"/>
            </a:solidFill>
            <a:ln w="22225">
              <a:solidFill>
                <a:schemeClr val="tx1"/>
              </a:solidFill>
            </a:ln>
          </p:spPr>
          <p:txBody>
            <a:bodyPr wrap="square" rtlCol="0">
              <a:spAutoFit/>
            </a:bodyPr>
            <a:lstStyle/>
            <a:p>
              <a:pPr algn="ctr"/>
              <a:r>
                <a:rPr kumimoji="1" lang="en-US" altLang="ja-JP" sz="2400" dirty="0" smtClean="0">
                  <a:latin typeface="Times New Roman" pitchFamily="18" charset="0"/>
                  <a:cs typeface="Times New Roman" pitchFamily="18" charset="0"/>
                </a:rPr>
                <a:t>Digitizer</a:t>
              </a:r>
              <a:endParaRPr kumimoji="1" lang="ja-JP" altLang="en-US" sz="2400" dirty="0">
                <a:latin typeface="Times New Roman" pitchFamily="18" charset="0"/>
                <a:cs typeface="Times New Roman" pitchFamily="18" charset="0"/>
              </a:endParaRPr>
            </a:p>
          </p:txBody>
        </p:sp>
        <p:cxnSp>
          <p:nvCxnSpPr>
            <p:cNvPr id="138" name="直線コネクタ 137"/>
            <p:cNvCxnSpPr/>
            <p:nvPr/>
          </p:nvCxnSpPr>
          <p:spPr>
            <a:xfrm flipH="1">
              <a:off x="402157" y="4972526"/>
              <a:ext cx="915655" cy="0"/>
            </a:xfrm>
            <a:prstGeom prst="line">
              <a:avLst/>
            </a:prstGeom>
            <a:ln w="22225">
              <a:solidFill>
                <a:srgbClr val="CC6600"/>
              </a:solidFill>
              <a:prstDash val="sysDash"/>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7248191" y="3573802"/>
              <a:ext cx="1211924" cy="584775"/>
            </a:xfrm>
            <a:prstGeom prst="rect">
              <a:avLst/>
            </a:prstGeom>
            <a:solidFill>
              <a:schemeClr val="bg1"/>
            </a:solidFill>
            <a:ln>
              <a:solidFill>
                <a:schemeClr val="tx1"/>
              </a:solidFill>
            </a:ln>
          </p:spPr>
          <p:txBody>
            <a:bodyPr wrap="square" rtlCol="0">
              <a:spAutoFit/>
            </a:bodyPr>
            <a:lstStyle/>
            <a:p>
              <a:pPr algn="ctr"/>
              <a:r>
                <a:rPr kumimoji="1" lang="en-US" altLang="ja-JP" sz="1600" dirty="0" smtClean="0">
                  <a:latin typeface="Times New Roman" pitchFamily="18" charset="0"/>
                  <a:cs typeface="Times New Roman" pitchFamily="18" charset="0"/>
                </a:rPr>
                <a:t>Current</a:t>
              </a:r>
            </a:p>
            <a:p>
              <a:pPr algn="ctr"/>
              <a:r>
                <a:rPr lang="en-US" altLang="ja-JP" sz="1600" dirty="0" smtClean="0">
                  <a:latin typeface="Times New Roman" pitchFamily="18" charset="0"/>
                  <a:cs typeface="Times New Roman" pitchFamily="18" charset="0"/>
                </a:rPr>
                <a:t>prea</a:t>
              </a:r>
              <a:r>
                <a:rPr kumimoji="1" lang="en-US" altLang="ja-JP" sz="1600" dirty="0" smtClean="0">
                  <a:latin typeface="Times New Roman" pitchFamily="18" charset="0"/>
                  <a:cs typeface="Times New Roman" pitchFamily="18" charset="0"/>
                </a:rPr>
                <a:t>mplifier</a:t>
              </a:r>
              <a:endParaRPr kumimoji="1" lang="ja-JP" altLang="en-US" sz="1600" dirty="0">
                <a:latin typeface="Times New Roman" pitchFamily="18" charset="0"/>
                <a:cs typeface="Times New Roman" pitchFamily="18" charset="0"/>
              </a:endParaRPr>
            </a:p>
          </p:txBody>
        </p:sp>
        <p:sp>
          <p:nvSpPr>
            <p:cNvPr id="18" name="右矢印 17"/>
            <p:cNvSpPr/>
            <p:nvPr/>
          </p:nvSpPr>
          <p:spPr>
            <a:xfrm>
              <a:off x="7248191" y="4799866"/>
              <a:ext cx="722503" cy="300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flipV="1">
              <a:off x="1297670" y="4476385"/>
              <a:ext cx="0" cy="512474"/>
            </a:xfrm>
            <a:prstGeom prst="straightConnector1">
              <a:avLst/>
            </a:prstGeom>
            <a:ln w="22225">
              <a:solidFill>
                <a:srgbClr val="CC66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bwMode="auto">
            <a:xfrm flipH="1" flipV="1">
              <a:off x="6304453" y="2081985"/>
              <a:ext cx="354642" cy="305027"/>
            </a:xfrm>
            <a:prstGeom prst="line">
              <a:avLst/>
            </a:prstGeom>
            <a:noFill/>
            <a:ln w="38100" cap="flat" cmpd="sng" algn="ctr">
              <a:solidFill>
                <a:schemeClr val="tx1"/>
              </a:solidFill>
              <a:prstDash val="solid"/>
              <a:round/>
              <a:headEnd type="none" w="med" len="med"/>
              <a:tailEnd type="none" w="med" len="med"/>
            </a:ln>
            <a:effectLst/>
          </p:spPr>
        </p:cxnSp>
        <p:sp>
          <p:nvSpPr>
            <p:cNvPr id="77" name="テキスト ボックス 76"/>
            <p:cNvSpPr txBox="1"/>
            <p:nvPr/>
          </p:nvSpPr>
          <p:spPr>
            <a:xfrm>
              <a:off x="3407183" y="1938318"/>
              <a:ext cx="820259" cy="338554"/>
            </a:xfrm>
            <a:prstGeom prst="rect">
              <a:avLst/>
            </a:prstGeom>
            <a:noFill/>
          </p:spPr>
          <p:txBody>
            <a:bodyPr wrap="square" rtlCol="0">
              <a:spAutoFit/>
            </a:bodyPr>
            <a:lstStyle/>
            <a:p>
              <a:pPr algn="ctr"/>
              <a:r>
                <a:rPr kumimoji="1" lang="en-US" altLang="ja-JP" sz="1600" dirty="0" smtClean="0"/>
                <a:t>775nm</a:t>
              </a:r>
              <a:endParaRPr kumimoji="1" lang="ja-JP" altLang="en-US" sz="1600" dirty="0"/>
            </a:p>
          </p:txBody>
        </p:sp>
        <p:cxnSp>
          <p:nvCxnSpPr>
            <p:cNvPr id="83" name="直線コネクタ 82"/>
            <p:cNvCxnSpPr/>
            <p:nvPr/>
          </p:nvCxnSpPr>
          <p:spPr bwMode="auto">
            <a:xfrm flipH="1" flipV="1">
              <a:off x="4623981" y="810210"/>
              <a:ext cx="354642" cy="305027"/>
            </a:xfrm>
            <a:prstGeom prst="line">
              <a:avLst/>
            </a:prstGeom>
            <a:noFill/>
            <a:ln w="38100" cap="flat" cmpd="sng" algn="ctr">
              <a:solidFill>
                <a:schemeClr val="tx1"/>
              </a:solidFill>
              <a:prstDash val="solid"/>
              <a:round/>
              <a:headEnd type="none" w="med" len="med"/>
              <a:tailEnd type="none" w="med" len="med"/>
            </a:ln>
            <a:effectLst/>
          </p:spPr>
        </p:cxnSp>
        <p:cxnSp>
          <p:nvCxnSpPr>
            <p:cNvPr id="80" name="直線コネクタ 79"/>
            <p:cNvCxnSpPr/>
            <p:nvPr/>
          </p:nvCxnSpPr>
          <p:spPr bwMode="auto">
            <a:xfrm flipH="1" flipV="1">
              <a:off x="4119925" y="2095348"/>
              <a:ext cx="354642" cy="305027"/>
            </a:xfrm>
            <a:prstGeom prst="line">
              <a:avLst/>
            </a:prstGeom>
            <a:noFill/>
            <a:ln w="38100"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7" name="正方形/長方形 36"/>
                <p:cNvSpPr/>
                <p:nvPr/>
              </p:nvSpPr>
              <p:spPr>
                <a:xfrm>
                  <a:off x="3332743" y="3791961"/>
                  <a:ext cx="2679417" cy="1480457"/>
                </a:xfrm>
                <a:prstGeom prst="rect">
                  <a:avLst/>
                </a:prstGeom>
                <a:solidFill>
                  <a:schemeClr val="bg1"/>
                </a:solidFill>
                <a:ln w="508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b="1" i="1" dirty="0" smtClean="0">
                    <a:solidFill>
                      <a:schemeClr val="tx1"/>
                    </a:solidFill>
                    <a:latin typeface="Cambria Math"/>
                  </a:endParaRPr>
                </a:p>
                <a:p>
                  <a:pPr algn="ctr"/>
                  <a14:m>
                    <m:oMathPara xmlns:m="http://schemas.openxmlformats.org/officeDocument/2006/math">
                      <m:oMathParaPr>
                        <m:jc m:val="centerGroup"/>
                      </m:oMathParaPr>
                      <m:oMath xmlns:m="http://schemas.openxmlformats.org/officeDocument/2006/math">
                        <m:r>
                          <a:rPr lang="en-US" altLang="ja-JP" sz="2800" b="1" i="1" smtClean="0">
                            <a:solidFill>
                              <a:srgbClr val="00B050"/>
                            </a:solidFill>
                            <a:latin typeface="Cambria Math"/>
                          </a:rPr>
                          <m:t>(</m:t>
                        </m:r>
                        <m:sSub>
                          <m:sSubPr>
                            <m:ctrlPr>
                              <a:rPr lang="en-US" altLang="ja-JP" sz="2800" b="1" i="1">
                                <a:solidFill>
                                  <a:srgbClr val="00B050"/>
                                </a:solidFill>
                                <a:latin typeface="Cambria Math"/>
                              </a:rPr>
                            </m:ctrlPr>
                          </m:sSubPr>
                          <m:e>
                            <m:r>
                              <a:rPr lang="en-US" altLang="ja-JP" sz="2800" b="1" i="1">
                                <a:solidFill>
                                  <a:srgbClr val="00B050"/>
                                </a:solidFill>
                                <a:latin typeface="Cambria Math"/>
                              </a:rPr>
                              <m:t>𝑵</m:t>
                            </m:r>
                            <m:r>
                              <a:rPr lang="en-US" altLang="ja-JP" sz="2800" b="1" i="1">
                                <a:solidFill>
                                  <a:srgbClr val="00B050"/>
                                </a:solidFill>
                                <a:latin typeface="Cambria Math"/>
                              </a:rPr>
                              <m:t>×</m:t>
                            </m:r>
                            <m:r>
                              <a:rPr lang="en-US" altLang="ja-JP" sz="2800" b="1" i="1">
                                <a:solidFill>
                                  <a:srgbClr val="00B050"/>
                                </a:solidFill>
                                <a:latin typeface="Cambria Math"/>
                              </a:rPr>
                              <m:t>𝒎</m:t>
                            </m:r>
                            <m:r>
                              <a:rPr lang="ja-JP" altLang="en-US" sz="2800" b="1" i="1">
                                <a:solidFill>
                                  <a:srgbClr val="00B050"/>
                                </a:solidFill>
                                <a:latin typeface="Cambria Math"/>
                              </a:rPr>
                              <m:t>次</m:t>
                            </m:r>
                            <m:r>
                              <a:rPr lang="en-US" altLang="ja-JP" sz="2800" b="1" i="1">
                                <a:solidFill>
                                  <a:srgbClr val="00B050"/>
                                </a:solidFill>
                                <a:latin typeface="Cambria Math"/>
                              </a:rPr>
                              <m:t>)</m:t>
                            </m:r>
                            <m:r>
                              <a:rPr lang="en-US" altLang="ja-JP" sz="2800" b="1" i="1">
                                <a:solidFill>
                                  <a:srgbClr val="00B050"/>
                                </a:solidFill>
                                <a:latin typeface="Cambria Math"/>
                              </a:rPr>
                              <m:t>𝚫</m:t>
                            </m:r>
                            <m:r>
                              <a:rPr lang="en-US" altLang="ja-JP" sz="2800" b="1" i="1">
                                <a:solidFill>
                                  <a:srgbClr val="00B050"/>
                                </a:solidFill>
                                <a:latin typeface="Cambria Math"/>
                              </a:rPr>
                              <m:t>𝒇</m:t>
                            </m:r>
                          </m:e>
                          <m:sub>
                            <m:r>
                              <a:rPr lang="en-US" altLang="ja-JP" sz="2800" b="1" i="1">
                                <a:solidFill>
                                  <a:srgbClr val="00B050"/>
                                </a:solidFill>
                                <a:latin typeface="Cambria Math"/>
                              </a:rPr>
                              <m:t>𝒓𝒆𝒑</m:t>
                            </m:r>
                          </m:sub>
                        </m:sSub>
                      </m:oMath>
                    </m:oMathPara>
                  </a14:m>
                  <a:endParaRPr kumimoji="1" lang="ja-JP" altLang="en-US" sz="2800" b="1"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37" name="正方形/長方形 36"/>
                <p:cNvSpPr>
                  <a:spLocks noRot="1" noChangeAspect="1" noMove="1" noResize="1" noEditPoints="1" noAdjustHandles="1" noChangeArrowheads="1" noChangeShapeType="1" noTextEdit="1"/>
                </p:cNvSpPr>
                <p:nvPr/>
              </p:nvSpPr>
              <p:spPr>
                <a:xfrm>
                  <a:off x="3332743" y="3791961"/>
                  <a:ext cx="2679417" cy="1480457"/>
                </a:xfrm>
                <a:prstGeom prst="rect">
                  <a:avLst/>
                </a:prstGeom>
                <a:blipFill rotWithShape="1">
                  <a:blip r:embed="rId5"/>
                  <a:stretch>
                    <a:fillRect/>
                  </a:stretch>
                </a:blipFill>
                <a:ln w="50800">
                  <a:solidFill>
                    <a:schemeClr val="tx1"/>
                  </a:solidFill>
                  <a:prstDash val="solid"/>
                </a:ln>
              </p:spPr>
              <p:txBody>
                <a:bodyPr/>
                <a:lstStyle/>
                <a:p>
                  <a:r>
                    <a:rPr lang="ja-JP" altLang="en-US">
                      <a:noFill/>
                    </a:rPr>
                    <a:t> </a:t>
                  </a:r>
                </a:p>
              </p:txBody>
            </p:sp>
          </mc:Fallback>
        </mc:AlternateContent>
        <p:cxnSp>
          <p:nvCxnSpPr>
            <p:cNvPr id="98" name="直線コネクタ 97"/>
            <p:cNvCxnSpPr/>
            <p:nvPr/>
          </p:nvCxnSpPr>
          <p:spPr>
            <a:xfrm>
              <a:off x="1772304" y="4972526"/>
              <a:ext cx="1549120" cy="0"/>
            </a:xfrm>
            <a:prstGeom prst="line">
              <a:avLst/>
            </a:prstGeom>
            <a:ln w="2222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V="1">
              <a:off x="1743165" y="4490115"/>
              <a:ext cx="0" cy="485297"/>
            </a:xfrm>
            <a:prstGeom prst="straightConnector1">
              <a:avLst/>
            </a:prstGeom>
            <a:ln w="2222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1545919" y="3394590"/>
              <a:ext cx="6253375" cy="0"/>
            </a:xfrm>
            <a:prstGeom prst="line">
              <a:avLst/>
            </a:prstGeom>
            <a:ln w="2222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7803909" y="3411943"/>
              <a:ext cx="0" cy="161859"/>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1531197" y="3398293"/>
              <a:ext cx="0" cy="624846"/>
            </a:xfrm>
            <a:prstGeom prst="straightConnector1">
              <a:avLst/>
            </a:prstGeom>
            <a:ln w="22225">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271828" y="963208"/>
              <a:ext cx="66580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513024" y="2245659"/>
              <a:ext cx="0" cy="4482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513875" y="2250739"/>
              <a:ext cx="44020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273640" y="954741"/>
              <a:ext cx="0" cy="17391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円/楕円 132"/>
            <p:cNvSpPr/>
            <p:nvPr/>
          </p:nvSpPr>
          <p:spPr>
            <a:xfrm>
              <a:off x="173738" y="2624599"/>
              <a:ext cx="451177" cy="1385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4" name="直線コネクタ 133"/>
            <p:cNvCxnSpPr/>
            <p:nvPr/>
          </p:nvCxnSpPr>
          <p:spPr>
            <a:xfrm flipH="1">
              <a:off x="200340" y="2693872"/>
              <a:ext cx="308827" cy="1152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273640" y="2693872"/>
              <a:ext cx="310306" cy="11580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正方形/長方形 135"/>
            <p:cNvSpPr/>
            <p:nvPr/>
          </p:nvSpPr>
          <p:spPr>
            <a:xfrm>
              <a:off x="107289" y="3074337"/>
              <a:ext cx="557569" cy="139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7" name="直線コネクタ 136"/>
            <p:cNvCxnSpPr/>
            <p:nvPr/>
          </p:nvCxnSpPr>
          <p:spPr>
            <a:xfrm flipH="1">
              <a:off x="394743" y="3214080"/>
              <a:ext cx="1" cy="157307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p:cNvSpPr txBox="1"/>
            <p:nvPr/>
          </p:nvSpPr>
          <p:spPr>
            <a:xfrm>
              <a:off x="343669" y="4057019"/>
              <a:ext cx="665969" cy="369332"/>
            </a:xfrm>
            <a:prstGeom prst="rect">
              <a:avLst/>
            </a:prstGeom>
            <a:noFill/>
          </p:spPr>
          <p:txBody>
            <a:bodyPr wrap="square" rtlCol="0">
              <a:spAutoFit/>
            </a:bodyPr>
            <a:lstStyle/>
            <a:p>
              <a:r>
                <a:rPr kumimoji="1" lang="en-US" altLang="ja-JP" dirty="0" smtClean="0">
                  <a:latin typeface="Times New Roman" pitchFamily="18" charset="0"/>
                  <a:cs typeface="Times New Roman" pitchFamily="18" charset="0"/>
                </a:rPr>
                <a:t>SFG</a:t>
              </a:r>
              <a:endParaRPr kumimoji="1" lang="ja-JP" altLang="en-US" dirty="0">
                <a:latin typeface="Times New Roman" pitchFamily="18" charset="0"/>
                <a:cs typeface="Times New Roman" pitchFamily="18" charset="0"/>
              </a:endParaRPr>
            </a:p>
          </p:txBody>
        </p:sp>
        <p:sp>
          <p:nvSpPr>
            <p:cNvPr id="141" name="テキスト ボックス 140"/>
            <p:cNvSpPr txBox="1"/>
            <p:nvPr/>
          </p:nvSpPr>
          <p:spPr>
            <a:xfrm>
              <a:off x="62390" y="4787860"/>
              <a:ext cx="679533" cy="369332"/>
            </a:xfrm>
            <a:prstGeom prst="rect">
              <a:avLst/>
            </a:prstGeom>
            <a:solidFill>
              <a:schemeClr val="bg1"/>
            </a:solidFill>
            <a:ln w="22225">
              <a:solidFill>
                <a:schemeClr val="tx1"/>
              </a:solidFill>
            </a:ln>
          </p:spPr>
          <p:txBody>
            <a:bodyPr wrap="square" rtlCol="0">
              <a:spAutoFit/>
            </a:bodyPr>
            <a:lstStyle/>
            <a:p>
              <a:pPr algn="ctr"/>
              <a:r>
                <a:rPr kumimoji="1" lang="en-US" altLang="ja-JP" dirty="0" smtClean="0">
                  <a:latin typeface="Times New Roman" pitchFamily="18" charset="0"/>
                  <a:cs typeface="Times New Roman" pitchFamily="18" charset="0"/>
                </a:rPr>
                <a:t>APD</a:t>
              </a:r>
              <a:endParaRPr kumimoji="1" lang="ja-JP" altLang="en-US" dirty="0">
                <a:latin typeface="Times New Roman" pitchFamily="18" charset="0"/>
                <a:cs typeface="Times New Roman" pitchFamily="18" charset="0"/>
              </a:endParaRPr>
            </a:p>
          </p:txBody>
        </p:sp>
        <p:cxnSp>
          <p:nvCxnSpPr>
            <p:cNvPr id="142" name="直線コネクタ 141"/>
            <p:cNvCxnSpPr/>
            <p:nvPr/>
          </p:nvCxnSpPr>
          <p:spPr bwMode="auto">
            <a:xfrm flipH="1">
              <a:off x="158931" y="843089"/>
              <a:ext cx="213333" cy="183487"/>
            </a:xfrm>
            <a:prstGeom prst="line">
              <a:avLst/>
            </a:prstGeom>
            <a:noFill/>
            <a:ln w="38100" cap="flat" cmpd="sng" algn="ctr">
              <a:solidFill>
                <a:schemeClr val="tx1"/>
              </a:solidFill>
              <a:prstDash val="solid"/>
              <a:round/>
              <a:headEnd type="none" w="med" len="med"/>
              <a:tailEnd type="none" w="med" len="med"/>
            </a:ln>
            <a:effectLst/>
          </p:spPr>
        </p:cxnSp>
        <p:cxnSp>
          <p:nvCxnSpPr>
            <p:cNvPr id="143" name="直線コネクタ 142"/>
            <p:cNvCxnSpPr/>
            <p:nvPr/>
          </p:nvCxnSpPr>
          <p:spPr bwMode="auto">
            <a:xfrm flipH="1">
              <a:off x="406357" y="2142754"/>
              <a:ext cx="213333" cy="183487"/>
            </a:xfrm>
            <a:prstGeom prst="line">
              <a:avLst/>
            </a:prstGeom>
            <a:noFill/>
            <a:ln w="38100" cap="flat" cmpd="sng" algn="ctr">
              <a:solidFill>
                <a:schemeClr val="tx1"/>
              </a:solidFill>
              <a:prstDash val="solid"/>
              <a:round/>
              <a:headEnd type="none" w="med" len="med"/>
              <a:tailEnd type="none" w="med" len="med"/>
            </a:ln>
            <a:effectLst/>
          </p:spPr>
        </p:cxnSp>
        <p:sp>
          <p:nvSpPr>
            <p:cNvPr id="145" name="テキスト ボックス 144"/>
            <p:cNvSpPr txBox="1"/>
            <p:nvPr/>
          </p:nvSpPr>
          <p:spPr>
            <a:xfrm>
              <a:off x="6990255" y="4380650"/>
              <a:ext cx="1185126" cy="369332"/>
            </a:xfrm>
            <a:prstGeom prst="rect">
              <a:avLst/>
            </a:prstGeom>
            <a:noFill/>
          </p:spPr>
          <p:txBody>
            <a:bodyPr wrap="square" rtlCol="0">
              <a:spAutoFit/>
            </a:bodyPr>
            <a:lstStyle/>
            <a:p>
              <a:pPr algn="ctr"/>
              <a:r>
                <a:rPr kumimoji="1" lang="en-US" altLang="ja-JP" dirty="0" smtClean="0">
                  <a:latin typeface="Times New Roman" panose="02020603050405020304" pitchFamily="18" charset="0"/>
                  <a:cs typeface="Times New Roman" panose="02020603050405020304" pitchFamily="18" charset="0"/>
                </a:rPr>
                <a:t>THz Pulse</a:t>
              </a:r>
              <a:endParaRPr kumimoji="1" lang="ja-JP" altLang="en-US" dirty="0">
                <a:latin typeface="Times New Roman" panose="02020603050405020304" pitchFamily="18" charset="0"/>
                <a:cs typeface="Times New Roman" panose="02020603050405020304" pitchFamily="18" charset="0"/>
              </a:endParaRPr>
            </a:p>
          </p:txBody>
        </p:sp>
        <p:cxnSp>
          <p:nvCxnSpPr>
            <p:cNvPr id="147" name="直線矢印コネクタ 146"/>
            <p:cNvCxnSpPr/>
            <p:nvPr/>
          </p:nvCxnSpPr>
          <p:spPr>
            <a:xfrm>
              <a:off x="4801302" y="954741"/>
              <a:ext cx="0" cy="28372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a:off x="4261687" y="2236503"/>
              <a:ext cx="0" cy="15555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3424108" y="3849942"/>
              <a:ext cx="2495932" cy="707886"/>
            </a:xfrm>
            <a:prstGeom prst="rect">
              <a:avLst/>
            </a:prstGeom>
            <a:noFill/>
          </p:spPr>
          <p:txBody>
            <a:bodyPr wrap="square" rtlCol="0">
              <a:spAutoFit/>
            </a:bodyPr>
            <a:lstStyle/>
            <a:p>
              <a:pPr algn="ctr"/>
              <a:r>
                <a:rPr lang="ja-JP" altLang="en-US" sz="2000" b="1" dirty="0" smtClean="0">
                  <a:latin typeface="Times New Roman" panose="02020603050405020304" pitchFamily="18" charset="0"/>
                  <a:cs typeface="Times New Roman" panose="02020603050405020304" pitchFamily="18" charset="0"/>
                </a:rPr>
                <a:t>アダプティブ</a:t>
              </a:r>
              <a:endParaRPr lang="en-US" altLang="ja-JP" sz="2000" b="1" dirty="0" smtClean="0">
                <a:latin typeface="Times New Roman" panose="02020603050405020304" pitchFamily="18" charset="0"/>
                <a:cs typeface="Times New Roman" panose="02020603050405020304" pitchFamily="18" charset="0"/>
              </a:endParaRPr>
            </a:p>
            <a:p>
              <a:pPr algn="ctr"/>
              <a:r>
                <a:rPr lang="ja-JP" altLang="en-US" sz="2000" b="1" dirty="0" smtClean="0">
                  <a:latin typeface="Times New Roman" panose="02020603050405020304" pitchFamily="18" charset="0"/>
                  <a:cs typeface="Times New Roman" panose="02020603050405020304" pitchFamily="18" charset="0"/>
                </a:rPr>
                <a:t>クロック生成</a:t>
              </a:r>
              <a:endParaRPr lang="en-US" altLang="ja-JP" sz="2000" b="1" dirty="0">
                <a:latin typeface="Times New Roman" panose="02020603050405020304" pitchFamily="18" charset="0"/>
                <a:cs typeface="Times New Roman" panose="02020603050405020304" pitchFamily="18" charset="0"/>
              </a:endParaRPr>
            </a:p>
          </p:txBody>
        </p:sp>
      </p:grpSp>
      <p:sp>
        <p:nvSpPr>
          <p:cNvPr id="61" name="タイトル 1"/>
          <p:cNvSpPr>
            <a:spLocks noGrp="1"/>
          </p:cNvSpPr>
          <p:nvPr>
            <p:ph type="title"/>
          </p:nvPr>
        </p:nvSpPr>
        <p:spPr>
          <a:xfrm>
            <a:off x="685800" y="188640"/>
            <a:ext cx="7772400" cy="1143000"/>
          </a:xfrm>
        </p:spPr>
        <p:txBody>
          <a:bodyPr/>
          <a:lstStyle/>
          <a:p>
            <a:r>
              <a:rPr kumimoji="1" lang="ja-JP" altLang="en-US" sz="5400" dirty="0" smtClean="0"/>
              <a:t>実験光学系</a:t>
            </a:r>
            <a:endParaRPr kumimoji="1" lang="ja-JP" altLang="en-US" sz="5400" dirty="0"/>
          </a:p>
        </p:txBody>
      </p:sp>
    </p:spTree>
    <p:extLst>
      <p:ext uri="{BB962C8B-B14F-4D97-AF65-F5344CB8AC3E}">
        <p14:creationId xmlns:p14="http://schemas.microsoft.com/office/powerpoint/2010/main" val="231053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0" y="1412776"/>
            <a:ext cx="5508067" cy="443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0" y="332656"/>
            <a:ext cx="9144000" cy="792088"/>
          </a:xfrm>
        </p:spPr>
        <p:txBody>
          <a:bodyPr/>
          <a:lstStyle/>
          <a:p>
            <a:r>
              <a:rPr kumimoji="1" lang="ja-JP" altLang="en-US" dirty="0" smtClean="0"/>
              <a:t>時間波形ダイナミックレンジの比較</a:t>
            </a:r>
            <a:endParaRPr kumimoji="1" lang="ja-JP" altLang="en-US" dirty="0"/>
          </a:p>
        </p:txBody>
      </p:sp>
      <p:sp>
        <p:nvSpPr>
          <p:cNvPr id="3" name="テキスト ボックス 2"/>
          <p:cNvSpPr txBox="1"/>
          <p:nvPr/>
        </p:nvSpPr>
        <p:spPr>
          <a:xfrm>
            <a:off x="5391807" y="1466781"/>
            <a:ext cx="3941514" cy="1077218"/>
          </a:xfrm>
          <a:prstGeom prst="rect">
            <a:avLst/>
          </a:prstGeom>
          <a:noFill/>
        </p:spPr>
        <p:txBody>
          <a:bodyPr wrap="square" rtlCol="0">
            <a:spAutoFit/>
          </a:bodyPr>
          <a:lstStyle/>
          <a:p>
            <a:r>
              <a:rPr lang="en-US" altLang="ja-JP" sz="2400" b="1" dirty="0" err="1" smtClean="0">
                <a:latin typeface="Times New Roman" panose="02020603050405020304" pitchFamily="18" charset="0"/>
                <a:cs typeface="Times New Roman" panose="02020603050405020304" pitchFamily="18" charset="0"/>
              </a:rPr>
              <a:t>Δf</a:t>
            </a:r>
            <a:r>
              <a:rPr lang="en-US" altLang="ja-JP" sz="2400" b="1" baseline="-25000" dirty="0" err="1" smtClean="0">
                <a:latin typeface="Times New Roman" panose="02020603050405020304" pitchFamily="18" charset="0"/>
                <a:cs typeface="Times New Roman" panose="02020603050405020304" pitchFamily="18" charset="0"/>
              </a:rPr>
              <a:t>rep</a:t>
            </a:r>
            <a:r>
              <a:rPr lang="en-US" altLang="ja-JP" sz="2400" b="1" dirty="0" smtClean="0">
                <a:latin typeface="Times New Roman" panose="02020603050405020304" pitchFamily="18" charset="0"/>
                <a:cs typeface="Times New Roman" panose="02020603050405020304" pitchFamily="18" charset="0"/>
              </a:rPr>
              <a:t> = 50Hz</a:t>
            </a:r>
          </a:p>
          <a:p>
            <a:r>
              <a:rPr lang="ja-JP" altLang="en-US" sz="2000" b="1" smtClean="0">
                <a:latin typeface="Times New Roman" panose="02020603050405020304" pitchFamily="18" charset="0"/>
                <a:cs typeface="Times New Roman" panose="02020603050405020304" pitchFamily="18" charset="0"/>
              </a:rPr>
              <a:t>コンスタントクロック</a:t>
            </a:r>
            <a:r>
              <a:rPr lang="ja-JP" altLang="en-US" sz="2000" b="1" dirty="0" smtClean="0">
                <a:latin typeface="Times New Roman" panose="02020603050405020304" pitchFamily="18" charset="0"/>
                <a:cs typeface="Times New Roman" panose="02020603050405020304" pitchFamily="18" charset="0"/>
              </a:rPr>
              <a:t>：</a:t>
            </a:r>
            <a:r>
              <a:rPr lang="en-US" altLang="ja-JP" sz="2000" b="1" dirty="0" smtClean="0">
                <a:latin typeface="Times New Roman" panose="02020603050405020304" pitchFamily="18" charset="0"/>
                <a:cs typeface="Times New Roman" panose="02020603050405020304" pitchFamily="18" charset="0"/>
              </a:rPr>
              <a:t>2MHz</a:t>
            </a:r>
          </a:p>
          <a:p>
            <a:r>
              <a:rPr kumimoji="1" lang="ja-JP" altLang="en-US" sz="2000" b="1" dirty="0" smtClean="0">
                <a:latin typeface="Times New Roman" panose="02020603050405020304" pitchFamily="18" charset="0"/>
                <a:cs typeface="Times New Roman" panose="02020603050405020304" pitchFamily="18" charset="0"/>
              </a:rPr>
              <a:t>アダプティブクロック：</a:t>
            </a:r>
            <a:r>
              <a:rPr kumimoji="1" lang="en-US" altLang="ja-JP" sz="2000" b="1" dirty="0" smtClean="0">
                <a:latin typeface="Times New Roman" panose="02020603050405020304" pitchFamily="18" charset="0"/>
                <a:cs typeface="Times New Roman" panose="02020603050405020304" pitchFamily="18" charset="0"/>
              </a:rPr>
              <a:t>2MHz</a:t>
            </a:r>
            <a:endParaRPr kumimoji="1" lang="ja-JP" altLang="en-US" sz="2000" b="1"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63487" y="6074132"/>
            <a:ext cx="8974496" cy="584775"/>
          </a:xfrm>
          <a:prstGeom prst="rect">
            <a:avLst/>
          </a:prstGeom>
          <a:solidFill>
            <a:srgbClr val="FFFF00"/>
          </a:solidFill>
          <a:ln w="50800">
            <a:solidFill>
              <a:schemeClr val="tx1"/>
            </a:solidFill>
          </a:ln>
        </p:spPr>
        <p:txBody>
          <a:bodyPr wrap="square" rtlCol="0">
            <a:spAutoFit/>
          </a:bodyPr>
          <a:lstStyle/>
          <a:p>
            <a:pPr algn="ctr"/>
            <a:r>
              <a:rPr lang="ja-JP" altLang="en-US" sz="3200" b="1" dirty="0" smtClean="0">
                <a:solidFill>
                  <a:srgbClr val="FF0000"/>
                </a:solidFill>
              </a:rPr>
              <a:t>アダプティブサンプリングによってキャンセル</a:t>
            </a:r>
            <a:endParaRPr kumimoji="1" lang="en-US" altLang="ja-JP" sz="3200" b="1" dirty="0" smtClean="0">
              <a:solidFill>
                <a:srgbClr val="FF0000"/>
              </a:solidFill>
              <a:latin typeface="Times New Roman" panose="02020603050405020304" pitchFamily="18" charset="0"/>
              <a:cs typeface="Times New Roman" panose="02020603050405020304" pitchFamily="18" charset="0"/>
            </a:endParaRPr>
          </a:p>
        </p:txBody>
      </p:sp>
      <p:sp>
        <p:nvSpPr>
          <p:cNvPr id="7" name="下矢印 6"/>
          <p:cNvSpPr/>
          <p:nvPr/>
        </p:nvSpPr>
        <p:spPr bwMode="auto">
          <a:xfrm>
            <a:off x="7078624" y="2631509"/>
            <a:ext cx="567880" cy="797491"/>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テキスト ボックス 8"/>
          <p:cNvSpPr txBox="1"/>
          <p:nvPr/>
        </p:nvSpPr>
        <p:spPr>
          <a:xfrm>
            <a:off x="5508104" y="3717032"/>
            <a:ext cx="3562872" cy="1477328"/>
          </a:xfrm>
          <a:prstGeom prst="rect">
            <a:avLst/>
          </a:prstGeom>
          <a:noFill/>
          <a:ln w="31750">
            <a:solidFill>
              <a:schemeClr val="tx1"/>
            </a:solidFill>
          </a:ln>
        </p:spPr>
        <p:txBody>
          <a:bodyPr wrap="square" rtlCol="0">
            <a:spAutoFit/>
          </a:bodyPr>
          <a:lstStyle/>
          <a:p>
            <a:pPr marL="285750" indent="-285750">
              <a:buFont typeface="Arial" panose="020B0604020202020204" pitchFamily="34" charset="0"/>
              <a:buChar char="•"/>
            </a:pPr>
            <a:r>
              <a:rPr lang="ja-JP" altLang="en-US" b="1" dirty="0" smtClean="0"/>
              <a:t>フリーラン</a:t>
            </a:r>
            <a:r>
              <a:rPr lang="ja-JP" altLang="en-US" b="1" dirty="0"/>
              <a:t>で</a:t>
            </a:r>
            <a:r>
              <a:rPr lang="ja-JP" altLang="en-US" b="1" dirty="0" smtClean="0"/>
              <a:t>は、ジッターの影響により積算できていない</a:t>
            </a:r>
            <a:endParaRPr lang="en-US" altLang="ja-JP" b="1" dirty="0" smtClean="0"/>
          </a:p>
          <a:p>
            <a:pPr marL="285750" indent="-285750">
              <a:buFont typeface="Arial" panose="020B0604020202020204" pitchFamily="34" charset="0"/>
              <a:buChar char="•"/>
            </a:pPr>
            <a:endParaRPr kumimoji="1" lang="en-US" altLang="ja-JP" b="1" dirty="0" smtClean="0"/>
          </a:p>
          <a:p>
            <a:pPr marL="285750" indent="-285750">
              <a:buFont typeface="Arial" panose="020B0604020202020204" pitchFamily="34" charset="0"/>
              <a:buChar char="•"/>
            </a:pPr>
            <a:r>
              <a:rPr kumimoji="1" lang="ja-JP" altLang="en-US" b="1" dirty="0" smtClean="0"/>
              <a:t>制御した状態でも、ジッターの影響あり</a:t>
            </a:r>
            <a:endParaRPr kumimoji="1" lang="ja-JP" altLang="en-US" b="1" dirty="0"/>
          </a:p>
        </p:txBody>
      </p:sp>
    </p:spTree>
    <p:extLst>
      <p:ext uri="{BB962C8B-B14F-4D97-AF65-F5344CB8AC3E}">
        <p14:creationId xmlns:p14="http://schemas.microsoft.com/office/powerpoint/2010/main" val="54884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sp>
        <p:nvSpPr>
          <p:cNvPr id="27" name="テキスト ボックス 26"/>
          <p:cNvSpPr txBox="1"/>
          <p:nvPr/>
        </p:nvSpPr>
        <p:spPr>
          <a:xfrm>
            <a:off x="354075" y="2406863"/>
            <a:ext cx="2088232" cy="646331"/>
          </a:xfrm>
          <a:prstGeom prst="rect">
            <a:avLst/>
          </a:prstGeom>
          <a:solidFill>
            <a:srgbClr val="FFFF00"/>
          </a:solidFill>
        </p:spPr>
        <p:txBody>
          <a:bodyPr wrap="square" rtlCol="0">
            <a:spAutoFit/>
          </a:bodyPr>
          <a:lstStyle/>
          <a:p>
            <a:pPr algn="ctr"/>
            <a:r>
              <a:rPr kumimoji="1" lang="ja-JP" altLang="en-US" b="1" dirty="0" smtClean="0">
                <a:solidFill>
                  <a:srgbClr val="FF0000"/>
                </a:solidFill>
              </a:rPr>
              <a:t>ジッターの影響をキャンセル</a:t>
            </a:r>
            <a:endParaRPr kumimoji="1" lang="ja-JP" altLang="en-US" b="1" dirty="0">
              <a:solidFill>
                <a:srgbClr val="FF0000"/>
              </a:solidFill>
            </a:endParaRPr>
          </a:p>
        </p:txBody>
      </p:sp>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6" name="図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11" name="図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10" name="図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4" name="図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9" name="図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55776" y="3110516"/>
            <a:ext cx="6667500" cy="1861716"/>
          </a:xfrm>
          <a:prstGeom prst="rect">
            <a:avLst/>
          </a:prstGeom>
        </p:spPr>
      </p:pic>
      <p:pic>
        <p:nvPicPr>
          <p:cNvPr id="18" name="図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13" name="図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7" name="図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sp>
        <p:nvSpPr>
          <p:cNvPr id="24" name="タイトル 1"/>
          <p:cNvSpPr>
            <a:spLocks noGrp="1"/>
          </p:cNvSpPr>
          <p:nvPr>
            <p:ph type="title"/>
          </p:nvPr>
        </p:nvSpPr>
        <p:spPr>
          <a:xfrm>
            <a:off x="0" y="476672"/>
            <a:ext cx="9144000" cy="792088"/>
          </a:xfrm>
        </p:spPr>
        <p:txBody>
          <a:bodyPr>
            <a:normAutofit fontScale="90000"/>
          </a:bodyPr>
          <a:lstStyle/>
          <a:p>
            <a:r>
              <a:rPr kumimoji="1" lang="en-US" altLang="ja-JP" sz="4800" dirty="0" smtClean="0"/>
              <a:t>10</a:t>
            </a:r>
            <a:r>
              <a:rPr kumimoji="1" lang="ja-JP" altLang="en-US" sz="4800" dirty="0" smtClean="0"/>
              <a:t>連</a:t>
            </a:r>
            <a:r>
              <a:rPr kumimoji="1" lang="en-US" altLang="ja-JP" sz="4800" dirty="0" smtClean="0"/>
              <a:t>THz</a:t>
            </a:r>
            <a:r>
              <a:rPr kumimoji="1" lang="ja-JP" altLang="en-US" sz="4800" dirty="0" smtClean="0"/>
              <a:t>パルス列の計測</a:t>
            </a:r>
            <a:endParaRPr kumimoji="1" lang="ja-JP" altLang="en-US" sz="4800" dirty="0"/>
          </a:p>
        </p:txBody>
      </p:sp>
      <p:sp>
        <p:nvSpPr>
          <p:cNvPr id="2" name="テキスト ボックス 1"/>
          <p:cNvSpPr txBox="1"/>
          <p:nvPr/>
        </p:nvSpPr>
        <p:spPr>
          <a:xfrm>
            <a:off x="31530" y="3489638"/>
            <a:ext cx="2670258" cy="954107"/>
          </a:xfrm>
          <a:prstGeom prst="rect">
            <a:avLst/>
          </a:prstGeom>
          <a:noFill/>
        </p:spPr>
        <p:txBody>
          <a:bodyPr wrap="square" rtlCol="0">
            <a:spAutoFit/>
          </a:bodyPr>
          <a:lstStyle/>
          <a:p>
            <a:pPr algn="ctr"/>
            <a:r>
              <a:rPr lang="en-US" altLang="ja-JP" sz="2800" dirty="0" smtClean="0">
                <a:latin typeface="Times New Roman" panose="02020603050405020304" pitchFamily="18" charset="0"/>
                <a:cs typeface="Times New Roman" panose="02020603050405020304" pitchFamily="18" charset="0"/>
              </a:rPr>
              <a:t>f</a:t>
            </a:r>
            <a:r>
              <a:rPr lang="en-US" altLang="ja-JP" sz="2800" baseline="-25000" dirty="0" smtClean="0">
                <a:latin typeface="Times New Roman" panose="02020603050405020304" pitchFamily="18" charset="0"/>
                <a:cs typeface="Times New Roman" panose="02020603050405020304" pitchFamily="18" charset="0"/>
              </a:rPr>
              <a:t>rep1</a:t>
            </a:r>
            <a:r>
              <a:rPr lang="en-US" altLang="ja-JP" sz="2800" dirty="0" smtClean="0">
                <a:latin typeface="Times New Roman" panose="02020603050405020304" pitchFamily="18" charset="0"/>
                <a:cs typeface="Times New Roman" panose="02020603050405020304" pitchFamily="18" charset="0"/>
              </a:rPr>
              <a:t>, f</a:t>
            </a:r>
            <a:r>
              <a:rPr lang="en-US" altLang="ja-JP" sz="2800" baseline="-25000" dirty="0" smtClean="0">
                <a:latin typeface="Times New Roman" panose="02020603050405020304" pitchFamily="18" charset="0"/>
                <a:cs typeface="Times New Roman" panose="02020603050405020304" pitchFamily="18" charset="0"/>
              </a:rPr>
              <a:t>rep2</a:t>
            </a:r>
            <a:r>
              <a:rPr lang="en-US" altLang="ja-JP" sz="2800" dirty="0" smtClean="0">
                <a:latin typeface="Times New Roman" panose="02020603050405020304" pitchFamily="18" charset="0"/>
                <a:cs typeface="Times New Roman" panose="02020603050405020304" pitchFamily="18" charset="0"/>
              </a:rPr>
              <a:t> locked</a:t>
            </a:r>
          </a:p>
          <a:p>
            <a:pPr algn="ctr"/>
            <a:r>
              <a:rPr kumimoji="1" lang="en-US" altLang="ja-JP" sz="2800" dirty="0" smtClean="0">
                <a:latin typeface="Times New Roman" panose="02020603050405020304" pitchFamily="18" charset="0"/>
                <a:cs typeface="Times New Roman" panose="02020603050405020304" pitchFamily="18" charset="0"/>
              </a:rPr>
              <a:t>Constant clock</a:t>
            </a:r>
            <a:endParaRPr kumimoji="1" lang="ja-JP" altLang="en-US" sz="2800" dirty="0">
              <a:latin typeface="Times New Roman" panose="02020603050405020304" pitchFamily="18" charset="0"/>
              <a:cs typeface="Times New Roman" panose="02020603050405020304" pitchFamily="18" charset="0"/>
            </a:endParaRPr>
          </a:p>
        </p:txBody>
      </p:sp>
      <p:sp>
        <p:nvSpPr>
          <p:cNvPr id="25" name="テキスト ボックス 24"/>
          <p:cNvSpPr txBox="1"/>
          <p:nvPr/>
        </p:nvSpPr>
        <p:spPr>
          <a:xfrm>
            <a:off x="228890" y="5211197"/>
            <a:ext cx="2338034" cy="954107"/>
          </a:xfrm>
          <a:prstGeom prst="rect">
            <a:avLst/>
          </a:prstGeom>
          <a:noFill/>
        </p:spPr>
        <p:txBody>
          <a:bodyPr wrap="square" rtlCol="0">
            <a:spAutoFit/>
          </a:bodyPr>
          <a:lstStyle/>
          <a:p>
            <a:pPr algn="ctr"/>
            <a:r>
              <a:rPr lang="en-US" altLang="ja-JP" sz="2800" dirty="0" err="1">
                <a:latin typeface="Times New Roman" panose="02020603050405020304" pitchFamily="18" charset="0"/>
                <a:cs typeface="Times New Roman" panose="02020603050405020304" pitchFamily="18" charset="0"/>
              </a:rPr>
              <a:t>f</a:t>
            </a:r>
            <a:r>
              <a:rPr kumimoji="1" lang="en-US" altLang="ja-JP" sz="2800" dirty="0" err="1" smtClean="0">
                <a:latin typeface="Times New Roman" panose="02020603050405020304" pitchFamily="18" charset="0"/>
                <a:cs typeface="Times New Roman" panose="02020603050405020304" pitchFamily="18" charset="0"/>
              </a:rPr>
              <a:t>reerun</a:t>
            </a:r>
            <a:endParaRPr kumimoji="1" lang="en-US" altLang="ja-JP" sz="2800" dirty="0" smtClean="0">
              <a:latin typeface="Times New Roman" panose="02020603050405020304" pitchFamily="18" charset="0"/>
              <a:cs typeface="Times New Roman" panose="02020603050405020304" pitchFamily="18" charset="0"/>
            </a:endParaRPr>
          </a:p>
          <a:p>
            <a:pPr algn="ctr"/>
            <a:r>
              <a:rPr kumimoji="1" lang="en-US" altLang="ja-JP" sz="2800" dirty="0" smtClean="0">
                <a:latin typeface="Times New Roman" panose="02020603050405020304" pitchFamily="18" charset="0"/>
                <a:cs typeface="Times New Roman" panose="02020603050405020304" pitchFamily="18" charset="0"/>
              </a:rPr>
              <a:t>Constant clock</a:t>
            </a:r>
            <a:endParaRPr kumimoji="1" lang="ja-JP" altLang="en-US" sz="2800" dirty="0">
              <a:latin typeface="Times New Roman" panose="02020603050405020304" pitchFamily="18" charset="0"/>
              <a:cs typeface="Times New Roman" panose="02020603050405020304" pitchFamily="18" charset="0"/>
            </a:endParaRPr>
          </a:p>
        </p:txBody>
      </p:sp>
      <p:sp>
        <p:nvSpPr>
          <p:cNvPr id="26" name="テキスト ボックス 25"/>
          <p:cNvSpPr txBox="1"/>
          <p:nvPr/>
        </p:nvSpPr>
        <p:spPr>
          <a:xfrm>
            <a:off x="131464" y="1439492"/>
            <a:ext cx="2424312" cy="954107"/>
          </a:xfrm>
          <a:prstGeom prst="rect">
            <a:avLst/>
          </a:prstGeom>
          <a:solidFill>
            <a:schemeClr val="bg1"/>
          </a:solidFill>
          <a:ln w="41275">
            <a:solidFill>
              <a:schemeClr val="tx1"/>
            </a:solidFill>
          </a:ln>
        </p:spPr>
        <p:txBody>
          <a:bodyPr wrap="square" rtlCol="0">
            <a:spAutoFit/>
          </a:bodyPr>
          <a:lstStyle/>
          <a:p>
            <a:pPr algn="ctr"/>
            <a:r>
              <a:rPr kumimoji="1" lang="en-US" altLang="ja-JP" sz="2800" dirty="0" err="1" smtClean="0">
                <a:latin typeface="Times New Roman" panose="02020603050405020304" pitchFamily="18" charset="0"/>
                <a:cs typeface="Times New Roman" panose="02020603050405020304" pitchFamily="18" charset="0"/>
              </a:rPr>
              <a:t>freerun</a:t>
            </a:r>
            <a:endParaRPr kumimoji="1" lang="en-US" altLang="ja-JP" sz="2800" dirty="0" smtClean="0">
              <a:latin typeface="Times New Roman" panose="02020603050405020304" pitchFamily="18" charset="0"/>
              <a:cs typeface="Times New Roman" panose="02020603050405020304" pitchFamily="18" charset="0"/>
            </a:endParaRPr>
          </a:p>
          <a:p>
            <a:pPr algn="ctr"/>
            <a:r>
              <a:rPr kumimoji="1" lang="en-US" altLang="ja-JP" sz="2800" dirty="0" smtClean="0">
                <a:solidFill>
                  <a:srgbClr val="FF0000"/>
                </a:solidFill>
                <a:latin typeface="Times New Roman" panose="02020603050405020304" pitchFamily="18" charset="0"/>
                <a:cs typeface="Times New Roman" panose="02020603050405020304" pitchFamily="18" charset="0"/>
              </a:rPr>
              <a:t>Adaptive clock</a:t>
            </a:r>
            <a:endParaRPr kumimoji="1" lang="ja-JP" altLang="en-US" sz="2800" dirty="0">
              <a:solidFill>
                <a:srgbClr val="FF0000"/>
              </a:solidFill>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347332" y="6142679"/>
            <a:ext cx="2088232" cy="646331"/>
          </a:xfrm>
          <a:prstGeom prst="rect">
            <a:avLst/>
          </a:prstGeom>
          <a:solidFill>
            <a:schemeClr val="tx1"/>
          </a:solidFill>
        </p:spPr>
        <p:txBody>
          <a:bodyPr wrap="square" rtlCol="0">
            <a:spAutoFit/>
          </a:bodyPr>
          <a:lstStyle/>
          <a:p>
            <a:pPr algn="ctr"/>
            <a:r>
              <a:rPr kumimoji="1" lang="ja-JP" altLang="en-US" b="1" dirty="0" smtClean="0">
                <a:solidFill>
                  <a:schemeClr val="bg1"/>
                </a:solidFill>
              </a:rPr>
              <a:t>ジッターの影響で積算できない</a:t>
            </a:r>
            <a:endParaRPr kumimoji="1" lang="ja-JP" altLang="en-US" b="1" dirty="0">
              <a:solidFill>
                <a:schemeClr val="bg1"/>
              </a:solidFill>
            </a:endParaRPr>
          </a:p>
        </p:txBody>
      </p:sp>
    </p:spTree>
    <p:extLst>
      <p:ext uri="{BB962C8B-B14F-4D97-AF65-F5344CB8AC3E}">
        <p14:creationId xmlns:p14="http://schemas.microsoft.com/office/powerpoint/2010/main" val="403354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46944"/>
            <a:ext cx="7772400" cy="813176"/>
          </a:xfrm>
        </p:spPr>
        <p:txBody>
          <a:bodyPr/>
          <a:lstStyle/>
          <a:p>
            <a:r>
              <a:rPr kumimoji="1" lang="ja-JP" altLang="en-US" dirty="0" smtClean="0"/>
              <a:t>イントロダクション</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 y="1174921"/>
            <a:ext cx="4921696" cy="565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5331598" y="3573016"/>
            <a:ext cx="3711557" cy="830997"/>
          </a:xfrm>
          <a:prstGeom prst="rect">
            <a:avLst/>
          </a:prstGeom>
          <a:noFill/>
        </p:spPr>
        <p:txBody>
          <a:bodyPr wrap="square" rtlCol="0">
            <a:spAutoFit/>
          </a:bodyPr>
          <a:lstStyle/>
          <a:p>
            <a:r>
              <a:rPr kumimoji="1" lang="ja-JP" altLang="en-US" sz="2400" b="1" dirty="0" smtClean="0"/>
              <a:t>・浮遊粒子状物質</a:t>
            </a:r>
            <a:r>
              <a:rPr kumimoji="1" lang="en-US" altLang="ja-JP" sz="2400" b="1" dirty="0" smtClean="0"/>
              <a:t>(SPM)</a:t>
            </a:r>
          </a:p>
          <a:p>
            <a:r>
              <a:rPr lang="ja-JP" altLang="en-US" sz="2400" b="1" dirty="0" smtClean="0"/>
              <a:t>・光化学オキシダント</a:t>
            </a:r>
            <a:endParaRPr kumimoji="1" lang="ja-JP" altLang="en-US" sz="2400" b="1" dirty="0"/>
          </a:p>
        </p:txBody>
      </p:sp>
      <p:grpSp>
        <p:nvGrpSpPr>
          <p:cNvPr id="8" name="グループ化 7"/>
          <p:cNvGrpSpPr/>
          <p:nvPr/>
        </p:nvGrpSpPr>
        <p:grpSpPr>
          <a:xfrm>
            <a:off x="5124159" y="1242697"/>
            <a:ext cx="3864234" cy="2042287"/>
            <a:chOff x="4992457" y="3010437"/>
            <a:chExt cx="3864234" cy="2042287"/>
          </a:xfrm>
        </p:grpSpPr>
        <p:sp>
          <p:nvSpPr>
            <p:cNvPr id="12" name="下矢印 11"/>
            <p:cNvSpPr/>
            <p:nvPr/>
          </p:nvSpPr>
          <p:spPr bwMode="auto">
            <a:xfrm>
              <a:off x="6528178" y="4305273"/>
              <a:ext cx="792792" cy="747451"/>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 name="テキスト ボックス 2"/>
            <p:cNvSpPr txBox="1"/>
            <p:nvPr/>
          </p:nvSpPr>
          <p:spPr>
            <a:xfrm>
              <a:off x="4992457" y="3010437"/>
              <a:ext cx="3864234" cy="1077218"/>
            </a:xfrm>
            <a:prstGeom prst="rect">
              <a:avLst/>
            </a:prstGeom>
            <a:noFill/>
            <a:ln w="50800">
              <a:solidFill>
                <a:srgbClr val="FF0000"/>
              </a:solidFill>
            </a:ln>
          </p:spPr>
          <p:txBody>
            <a:bodyPr wrap="square" rtlCol="0">
              <a:spAutoFit/>
            </a:bodyPr>
            <a:lstStyle/>
            <a:p>
              <a:pPr algn="ctr"/>
              <a:r>
                <a:rPr lang="ja-JP" altLang="en-US" sz="3200" b="1" dirty="0">
                  <a:latin typeface="Times New Roman" panose="02020603050405020304" pitchFamily="18" charset="0"/>
                  <a:cs typeface="Times New Roman" panose="02020603050405020304" pitchFamily="18" charset="0"/>
                </a:rPr>
                <a:t>揮発性有機</a:t>
              </a:r>
              <a:r>
                <a:rPr lang="ja-JP" altLang="en-US" sz="3200" b="1" dirty="0" smtClean="0">
                  <a:latin typeface="Times New Roman" panose="02020603050405020304" pitchFamily="18" charset="0"/>
                  <a:cs typeface="Times New Roman" panose="02020603050405020304" pitchFamily="18" charset="0"/>
                </a:rPr>
                <a:t>化合物</a:t>
              </a:r>
              <a:endParaRPr lang="en-US" altLang="ja-JP" sz="3200" b="1" dirty="0" smtClean="0">
                <a:latin typeface="Times New Roman" panose="02020603050405020304" pitchFamily="18" charset="0"/>
                <a:cs typeface="Times New Roman" panose="02020603050405020304" pitchFamily="18" charset="0"/>
              </a:endParaRPr>
            </a:p>
            <a:p>
              <a:pPr algn="ctr"/>
              <a:r>
                <a:rPr kumimoji="1" lang="ja-JP" altLang="en-US" sz="3200" b="1" dirty="0" smtClean="0">
                  <a:latin typeface="Times New Roman" panose="02020603050405020304" pitchFamily="18" charset="0"/>
                  <a:cs typeface="Times New Roman" panose="02020603050405020304" pitchFamily="18" charset="0"/>
                </a:rPr>
                <a:t>（</a:t>
              </a:r>
              <a:r>
                <a:rPr kumimoji="1" lang="en-US" altLang="ja-JP" sz="3200" b="1" dirty="0" smtClean="0">
                  <a:latin typeface="Times New Roman" panose="02020603050405020304" pitchFamily="18" charset="0"/>
                  <a:cs typeface="Times New Roman" panose="02020603050405020304" pitchFamily="18" charset="0"/>
                </a:rPr>
                <a:t>VOC</a:t>
              </a:r>
              <a:r>
                <a:rPr kumimoji="1" lang="ja-JP" altLang="en-US" sz="3200" b="1" dirty="0" smtClean="0">
                  <a:latin typeface="Times New Roman" panose="02020603050405020304" pitchFamily="18" charset="0"/>
                  <a:cs typeface="Times New Roman" panose="02020603050405020304" pitchFamily="18" charset="0"/>
                </a:rPr>
                <a:t>）</a:t>
              </a:r>
              <a:endParaRPr kumimoji="1" lang="ja-JP" altLang="en-US" sz="3200" b="1" dirty="0">
                <a:latin typeface="Times New Roman" panose="02020603050405020304" pitchFamily="18" charset="0"/>
                <a:cs typeface="Times New Roman" panose="02020603050405020304" pitchFamily="18" charset="0"/>
              </a:endParaRPr>
            </a:p>
          </p:txBody>
        </p:sp>
      </p:grpSp>
      <p:grpSp>
        <p:nvGrpSpPr>
          <p:cNvPr id="15" name="グループ化 14"/>
          <p:cNvGrpSpPr/>
          <p:nvPr/>
        </p:nvGrpSpPr>
        <p:grpSpPr>
          <a:xfrm>
            <a:off x="5141404" y="4660020"/>
            <a:ext cx="3901752" cy="1649300"/>
            <a:chOff x="5141404" y="3891529"/>
            <a:chExt cx="3901752" cy="1649300"/>
          </a:xfrm>
        </p:grpSpPr>
        <p:sp>
          <p:nvSpPr>
            <p:cNvPr id="13" name="テキスト ボックス 12"/>
            <p:cNvSpPr txBox="1"/>
            <p:nvPr/>
          </p:nvSpPr>
          <p:spPr>
            <a:xfrm>
              <a:off x="5141404" y="4771388"/>
              <a:ext cx="3901752" cy="769441"/>
            </a:xfrm>
            <a:prstGeom prst="rect">
              <a:avLst/>
            </a:prstGeom>
            <a:noFill/>
          </p:spPr>
          <p:txBody>
            <a:bodyPr wrap="square" rtlCol="0">
              <a:spAutoFit/>
            </a:bodyPr>
            <a:lstStyle/>
            <a:p>
              <a:pPr algn="ctr"/>
              <a:r>
                <a:rPr kumimoji="1" lang="ja-JP" altLang="en-US" sz="4400" b="1" dirty="0" smtClean="0">
                  <a:solidFill>
                    <a:srgbClr val="00B050"/>
                  </a:solidFill>
                </a:rPr>
                <a:t>人体への影響</a:t>
              </a:r>
              <a:endParaRPr kumimoji="1" lang="ja-JP" altLang="en-US" sz="4400" b="1" dirty="0">
                <a:solidFill>
                  <a:srgbClr val="00B050"/>
                </a:solidFill>
              </a:endParaRPr>
            </a:p>
          </p:txBody>
        </p:sp>
        <p:sp>
          <p:nvSpPr>
            <p:cNvPr id="9" name="下矢印 8"/>
            <p:cNvSpPr/>
            <p:nvPr/>
          </p:nvSpPr>
          <p:spPr bwMode="auto">
            <a:xfrm>
              <a:off x="6536851" y="3891529"/>
              <a:ext cx="1110858" cy="72008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14" name="テキスト ボックス 13"/>
          <p:cNvSpPr txBox="1"/>
          <p:nvPr/>
        </p:nvSpPr>
        <p:spPr>
          <a:xfrm>
            <a:off x="53653" y="4890433"/>
            <a:ext cx="9039378" cy="1938992"/>
          </a:xfrm>
          <a:prstGeom prst="rect">
            <a:avLst/>
          </a:prstGeom>
          <a:solidFill>
            <a:srgbClr val="FFFF00"/>
          </a:solidFill>
        </p:spPr>
        <p:txBody>
          <a:bodyPr wrap="square" rtlCol="0">
            <a:spAutoFit/>
          </a:bodyPr>
          <a:lstStyle/>
          <a:p>
            <a:pPr algn="ctr"/>
            <a:r>
              <a:rPr kumimoji="1" lang="ja-JP" altLang="en-US" sz="6000" b="1" dirty="0" smtClean="0">
                <a:solidFill>
                  <a:srgbClr val="FF0000"/>
                </a:solidFill>
              </a:rPr>
              <a:t>大気ガスの分析が</a:t>
            </a:r>
            <a:endParaRPr kumimoji="1" lang="en-US" altLang="ja-JP" sz="6000" b="1" dirty="0" smtClean="0">
              <a:solidFill>
                <a:srgbClr val="FF0000"/>
              </a:solidFill>
            </a:endParaRPr>
          </a:p>
          <a:p>
            <a:pPr algn="ctr"/>
            <a:r>
              <a:rPr kumimoji="1" lang="ja-JP" altLang="en-US" sz="6000" b="1" dirty="0" smtClean="0">
                <a:solidFill>
                  <a:srgbClr val="FF0000"/>
                </a:solidFill>
              </a:rPr>
              <a:t>求められている</a:t>
            </a:r>
            <a:r>
              <a:rPr kumimoji="1" lang="en-US" altLang="ja-JP" sz="6000" b="1" dirty="0" smtClean="0">
                <a:solidFill>
                  <a:srgbClr val="FF0000"/>
                </a:solidFill>
              </a:rPr>
              <a:t>!!</a:t>
            </a:r>
            <a:endParaRPr kumimoji="1" lang="ja-JP" altLang="en-US" sz="6000" b="1" dirty="0">
              <a:solidFill>
                <a:srgbClr val="FF0000"/>
              </a:solidFill>
            </a:endParaRPr>
          </a:p>
        </p:txBody>
      </p:sp>
    </p:spTree>
    <p:extLst>
      <p:ext uri="{BB962C8B-B14F-4D97-AF65-F5344CB8AC3E}">
        <p14:creationId xmlns:p14="http://schemas.microsoft.com/office/powerpoint/2010/main" val="207551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3606" t="4156" r="2552" b="3357"/>
          <a:stretch/>
        </p:blipFill>
        <p:spPr>
          <a:xfrm>
            <a:off x="531259" y="1293470"/>
            <a:ext cx="8017826" cy="4169270"/>
          </a:xfrm>
          <a:prstGeom prst="rect">
            <a:avLst/>
          </a:prstGeom>
        </p:spPr>
      </p:pic>
      <p:sp>
        <p:nvSpPr>
          <p:cNvPr id="6" name="タイトル 1"/>
          <p:cNvSpPr>
            <a:spLocks noGrp="1"/>
          </p:cNvSpPr>
          <p:nvPr>
            <p:ph type="title"/>
          </p:nvPr>
        </p:nvSpPr>
        <p:spPr>
          <a:xfrm>
            <a:off x="0" y="476672"/>
            <a:ext cx="9144000" cy="792088"/>
          </a:xfrm>
        </p:spPr>
        <p:txBody>
          <a:bodyPr>
            <a:normAutofit fontScale="90000"/>
          </a:bodyPr>
          <a:lstStyle/>
          <a:p>
            <a:r>
              <a:rPr kumimoji="1" lang="en-US" altLang="ja-JP" sz="4800" dirty="0" smtClean="0"/>
              <a:t>THz</a:t>
            </a:r>
            <a:r>
              <a:rPr kumimoji="1" lang="ja-JP" altLang="en-US" sz="4800" dirty="0" smtClean="0"/>
              <a:t>コム・スペクトル</a:t>
            </a:r>
            <a:endParaRPr kumimoji="1" lang="ja-JP" altLang="en-US" sz="4800" dirty="0"/>
          </a:p>
        </p:txBody>
      </p:sp>
      <p:sp>
        <p:nvSpPr>
          <p:cNvPr id="7" name="テキスト ボックス 6"/>
          <p:cNvSpPr txBox="1"/>
          <p:nvPr/>
        </p:nvSpPr>
        <p:spPr>
          <a:xfrm>
            <a:off x="100222" y="5419322"/>
            <a:ext cx="8974496" cy="1446550"/>
          </a:xfrm>
          <a:prstGeom prst="rect">
            <a:avLst/>
          </a:prstGeom>
          <a:solidFill>
            <a:srgbClr val="FFFF00"/>
          </a:solidFill>
        </p:spPr>
        <p:txBody>
          <a:bodyPr wrap="square" rtlCol="0">
            <a:spAutoFit/>
          </a:bodyPr>
          <a:lstStyle/>
          <a:p>
            <a:r>
              <a:rPr kumimoji="1" lang="ja-JP" altLang="en-US" sz="4400" b="1" dirty="0" smtClean="0">
                <a:solidFill>
                  <a:srgbClr val="FF0000"/>
                </a:solidFill>
                <a:latin typeface="Times New Roman" panose="02020603050405020304" pitchFamily="18" charset="0"/>
                <a:cs typeface="Times New Roman" panose="02020603050405020304" pitchFamily="18" charset="0"/>
              </a:rPr>
              <a:t>非制御レーザーによる</a:t>
            </a:r>
            <a:endParaRPr kumimoji="1" lang="en-US" altLang="ja-JP" sz="4400" b="1" dirty="0" smtClean="0">
              <a:solidFill>
                <a:srgbClr val="FF0000"/>
              </a:solidFill>
              <a:latin typeface="Times New Roman" panose="02020603050405020304" pitchFamily="18" charset="0"/>
              <a:cs typeface="Times New Roman" panose="02020603050405020304" pitchFamily="18" charset="0"/>
            </a:endParaRPr>
          </a:p>
          <a:p>
            <a:pPr algn="r"/>
            <a:r>
              <a:rPr kumimoji="1" lang="ja-JP" altLang="en-US" sz="4400" b="1" dirty="0" smtClean="0">
                <a:solidFill>
                  <a:srgbClr val="FF0000"/>
                </a:solidFill>
                <a:latin typeface="Times New Roman" panose="02020603050405020304" pitchFamily="18" charset="0"/>
                <a:cs typeface="Times New Roman" panose="02020603050405020304" pitchFamily="18" charset="0"/>
              </a:rPr>
              <a:t>デュアル</a:t>
            </a:r>
            <a:r>
              <a:rPr kumimoji="1" lang="en-US" altLang="ja-JP" sz="4400" b="1" dirty="0" smtClean="0">
                <a:solidFill>
                  <a:srgbClr val="FF0000"/>
                </a:solidFill>
                <a:latin typeface="Times New Roman" panose="02020603050405020304" pitchFamily="18" charset="0"/>
                <a:cs typeface="Times New Roman" panose="02020603050405020304" pitchFamily="18" charset="0"/>
              </a:rPr>
              <a:t>THz</a:t>
            </a:r>
            <a:r>
              <a:rPr kumimoji="1" lang="ja-JP" altLang="en-US" sz="4400" b="1" dirty="0" smtClean="0">
                <a:solidFill>
                  <a:srgbClr val="FF0000"/>
                </a:solidFill>
                <a:latin typeface="Times New Roman" panose="02020603050405020304" pitchFamily="18" charset="0"/>
                <a:cs typeface="Times New Roman" panose="02020603050405020304" pitchFamily="18" charset="0"/>
              </a:rPr>
              <a:t>コム分光</a:t>
            </a:r>
            <a:endParaRPr kumimoji="1" lang="en-US" altLang="ja-JP" sz="44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70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4" name="テキスト ボックス 3"/>
          <p:cNvSpPr txBox="1"/>
          <p:nvPr/>
        </p:nvSpPr>
        <p:spPr>
          <a:xfrm>
            <a:off x="467544" y="1268760"/>
            <a:ext cx="8283748" cy="1446550"/>
          </a:xfrm>
          <a:prstGeom prst="rect">
            <a:avLst/>
          </a:prstGeom>
          <a:noFill/>
        </p:spPr>
        <p:txBody>
          <a:bodyPr wrap="square" rtlCol="0">
            <a:spAutoFit/>
          </a:bodyPr>
          <a:lstStyle/>
          <a:p>
            <a:r>
              <a:rPr lang="en-US" altLang="ja-JP" sz="4400" dirty="0" smtClean="0"/>
              <a:t>THz</a:t>
            </a:r>
            <a:r>
              <a:rPr lang="ja-JP" altLang="en-US" sz="4400" dirty="0" smtClean="0"/>
              <a:t>コム間ビート信号を抽出し、アダプティブサンプリングを行った</a:t>
            </a:r>
            <a:endParaRPr lang="en-US" altLang="ja-JP" sz="4400" dirty="0" smtClean="0"/>
          </a:p>
        </p:txBody>
      </p:sp>
      <p:sp>
        <p:nvSpPr>
          <p:cNvPr id="5" name="タイトル 1"/>
          <p:cNvSpPr txBox="1">
            <a:spLocks/>
          </p:cNvSpPr>
          <p:nvPr/>
        </p:nvSpPr>
        <p:spPr>
          <a:xfrm>
            <a:off x="494618" y="35439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今後の予定</a:t>
            </a:r>
            <a:endParaRPr lang="ja-JP" altLang="en-US" dirty="0"/>
          </a:p>
        </p:txBody>
      </p:sp>
      <p:sp>
        <p:nvSpPr>
          <p:cNvPr id="6" name="テキスト ボックス 5"/>
          <p:cNvSpPr txBox="1"/>
          <p:nvPr/>
        </p:nvSpPr>
        <p:spPr>
          <a:xfrm>
            <a:off x="464716" y="4581128"/>
            <a:ext cx="8283748" cy="1938992"/>
          </a:xfrm>
          <a:prstGeom prst="rect">
            <a:avLst/>
          </a:prstGeom>
          <a:noFill/>
        </p:spPr>
        <p:txBody>
          <a:bodyPr wrap="square" rtlCol="0">
            <a:spAutoFit/>
          </a:bodyPr>
          <a:lstStyle/>
          <a:p>
            <a:r>
              <a:rPr lang="ja-JP" altLang="en-US" sz="4000" dirty="0" smtClean="0"/>
              <a:t>アダプティブサンプリングで</a:t>
            </a:r>
            <a:r>
              <a:rPr kumimoji="1" lang="ja-JP" altLang="en-US" sz="4000" dirty="0" smtClean="0"/>
              <a:t>ガス分光を行い、ジッターの影響について評価する</a:t>
            </a:r>
            <a:endParaRPr kumimoji="1" lang="en-US" altLang="ja-JP" sz="4000" dirty="0" smtClean="0"/>
          </a:p>
        </p:txBody>
      </p:sp>
    </p:spTree>
    <p:extLst>
      <p:ext uri="{BB962C8B-B14F-4D97-AF65-F5344CB8AC3E}">
        <p14:creationId xmlns:p14="http://schemas.microsoft.com/office/powerpoint/2010/main" val="868867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685800" y="-99392"/>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sz="4800" kern="0" dirty="0" smtClean="0">
                <a:solidFill>
                  <a:schemeClr val="tx1"/>
                </a:solidFill>
              </a:rPr>
              <a:t>従来の大気ガス分析法</a:t>
            </a:r>
            <a:endParaRPr lang="ja-JP" altLang="en-US" sz="4800" kern="0" dirty="0">
              <a:solidFill>
                <a:schemeClr val="tx1"/>
              </a:solidFill>
            </a:endParaRPr>
          </a:p>
        </p:txBody>
      </p:sp>
      <p:sp>
        <p:nvSpPr>
          <p:cNvPr id="6" name="角丸四角形 5"/>
          <p:cNvSpPr/>
          <p:nvPr/>
        </p:nvSpPr>
        <p:spPr bwMode="auto">
          <a:xfrm>
            <a:off x="93552" y="5585776"/>
            <a:ext cx="8925312" cy="1196752"/>
          </a:xfrm>
          <a:prstGeom prst="roundRect">
            <a:avLst/>
          </a:prstGeom>
          <a:solidFill>
            <a:srgbClr val="FFFF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rgbClr val="FF0000"/>
                </a:solidFill>
                <a:effectLst/>
                <a:latin typeface="Arial" charset="0"/>
                <a:ea typeface="ＭＳ ゴシック" charset="-128"/>
                <a:cs typeface="ＭＳ ゴシック" charset="-128"/>
              </a:rPr>
              <a:t>多数の気体分子やエアロゾルが混在した状況でも、サンプル前処理を行うことなく、</a:t>
            </a:r>
            <a:r>
              <a:rPr kumimoji="1" lang="en-US" altLang="ja-JP" sz="2400" b="1" i="0" u="none" strike="noStrike" cap="none" normalizeH="0" baseline="0" dirty="0" smtClean="0">
                <a:ln>
                  <a:noFill/>
                </a:ln>
                <a:solidFill>
                  <a:srgbClr val="FF0000"/>
                </a:solidFill>
                <a:effectLst/>
                <a:latin typeface="Arial" charset="0"/>
                <a:ea typeface="ＭＳ ゴシック" charset="-128"/>
                <a:cs typeface="ＭＳ ゴシック" charset="-128"/>
              </a:rPr>
              <a:t>『</a:t>
            </a:r>
            <a:r>
              <a:rPr kumimoji="1" lang="ja-JP" altLang="en-US" sz="2400" b="1" i="0" u="none" strike="noStrike" cap="none" normalizeH="0" baseline="0" dirty="0" smtClean="0">
                <a:ln>
                  <a:noFill/>
                </a:ln>
                <a:solidFill>
                  <a:srgbClr val="FF0000"/>
                </a:solidFill>
                <a:effectLst/>
                <a:latin typeface="Arial" charset="0"/>
                <a:ea typeface="ＭＳ ゴシック" charset="-128"/>
                <a:cs typeface="ＭＳ ゴシック" charset="-128"/>
              </a:rPr>
              <a:t>ありのままの状態</a:t>
            </a:r>
            <a:r>
              <a:rPr kumimoji="1" lang="en-US" altLang="ja-JP" sz="2400" b="1" i="0" u="none" strike="noStrike" cap="none" normalizeH="0" baseline="0" dirty="0" smtClean="0">
                <a:ln>
                  <a:noFill/>
                </a:ln>
                <a:solidFill>
                  <a:srgbClr val="FF0000"/>
                </a:solidFill>
                <a:effectLst/>
                <a:latin typeface="Arial" charset="0"/>
                <a:ea typeface="ＭＳ ゴシック" charset="-128"/>
                <a:cs typeface="ＭＳ ゴシック" charset="-128"/>
              </a:rPr>
              <a:t>』</a:t>
            </a:r>
            <a:r>
              <a:rPr kumimoji="1" lang="ja-JP" altLang="en-US" sz="2400" b="1" i="0" u="none" strike="noStrike" cap="none" normalizeH="0" baseline="0" dirty="0" smtClean="0">
                <a:ln>
                  <a:noFill/>
                </a:ln>
                <a:solidFill>
                  <a:srgbClr val="FF0000"/>
                </a:solidFill>
                <a:effectLst/>
                <a:latin typeface="Arial" charset="0"/>
                <a:ea typeface="ＭＳ ゴシック" charset="-128"/>
                <a:cs typeface="ＭＳ ゴシック" charset="-128"/>
              </a:rPr>
              <a:t>の大気ガスを分析可能な手段が望まれている</a:t>
            </a:r>
            <a:endParaRPr kumimoji="1" lang="ja-JP" altLang="en-US" sz="2400" b="1" i="0" u="none" strike="noStrike" cap="none" normalizeH="0" baseline="0" dirty="0">
              <a:ln>
                <a:noFill/>
              </a:ln>
              <a:solidFill>
                <a:srgbClr val="FF0000"/>
              </a:solidFill>
              <a:effectLst/>
              <a:latin typeface="Arial" charset="0"/>
              <a:ea typeface="ＭＳ ゴシック" charset="-128"/>
              <a:cs typeface="ＭＳ ゴシック"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923189485"/>
              </p:ext>
            </p:extLst>
          </p:nvPr>
        </p:nvGraphicFramePr>
        <p:xfrm>
          <a:off x="323528" y="1009194"/>
          <a:ext cx="8568952" cy="4461030"/>
        </p:xfrm>
        <a:graphic>
          <a:graphicData uri="http://schemas.openxmlformats.org/drawingml/2006/table">
            <a:tbl>
              <a:tblPr firstRow="1" bandRow="1">
                <a:tableStyleId>{5C22544A-7EE6-4342-B048-85BDC9FD1C3A}</a:tableStyleId>
              </a:tblPr>
              <a:tblGrid>
                <a:gridCol w="2142238"/>
                <a:gridCol w="2142238"/>
                <a:gridCol w="2142238"/>
                <a:gridCol w="2142238"/>
              </a:tblGrid>
              <a:tr h="743505">
                <a:tc>
                  <a:txBody>
                    <a:bodyPr/>
                    <a:lstStyle/>
                    <a:p>
                      <a:pPr algn="ctr"/>
                      <a:endParaRPr kumimoji="1" lang="ja-JP" altLang="en-US" sz="24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38100" cap="flat" cmpd="sng" algn="ctr">
                      <a:solidFill>
                        <a:schemeClr val="tx1"/>
                      </a:solidFill>
                      <a:prstDash val="solid"/>
                      <a:round/>
                      <a:headEnd type="none" w="med" len="med"/>
                      <a:tailEnd type="none" w="med" len="med"/>
                    </a:lnTlToBr>
                    <a:lnBlToTr w="12700" cmpd="sng">
                      <a:noFill/>
                      <a:prstDash val="solid"/>
                    </a:lnBlToTr>
                    <a:solidFill>
                      <a:schemeClr val="bg1"/>
                    </a:solidFill>
                  </a:tcPr>
                </a:tc>
                <a:tc>
                  <a:txBody>
                    <a:bodyPr/>
                    <a:lstStyle/>
                    <a:p>
                      <a:pPr algn="ctr"/>
                      <a:r>
                        <a:rPr kumimoji="1" lang="ja-JP" altLang="en-US" sz="2400" b="1" dirty="0" smtClean="0">
                          <a:solidFill>
                            <a:schemeClr val="tx1"/>
                          </a:solidFill>
                        </a:rPr>
                        <a:t>ＧＣ分析法</a:t>
                      </a:r>
                      <a:endParaRPr kumimoji="1" lang="ja-JP" altLang="en-US" sz="24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b="1" dirty="0" smtClean="0">
                          <a:solidFill>
                            <a:schemeClr val="tx1"/>
                          </a:solidFill>
                        </a:rPr>
                        <a:t>赤外分光法</a:t>
                      </a:r>
                      <a:endParaRPr kumimoji="1" lang="ja-JP" altLang="en-US" sz="24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b="1" dirty="0" smtClean="0">
                          <a:solidFill>
                            <a:schemeClr val="tx1"/>
                          </a:solidFill>
                        </a:rPr>
                        <a:t>ラマン分光法</a:t>
                      </a:r>
                      <a:endParaRPr kumimoji="1" lang="ja-JP" altLang="en-US" sz="24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3505">
                <a:tc>
                  <a:txBody>
                    <a:bodyPr/>
                    <a:lstStyle/>
                    <a:p>
                      <a:pPr algn="ctr"/>
                      <a:r>
                        <a:rPr kumimoji="1" lang="ja-JP" altLang="en-US" sz="2400" b="1" dirty="0" smtClean="0">
                          <a:solidFill>
                            <a:schemeClr val="tx1"/>
                          </a:solidFill>
                        </a:rPr>
                        <a:t>感度</a:t>
                      </a:r>
                      <a:endParaRPr kumimoji="1" lang="en-US" altLang="ja-JP" sz="2400" b="1" dirty="0" smtClean="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dirty="0" smtClean="0">
                          <a:solidFill>
                            <a:srgbClr val="FF0000"/>
                          </a:solidFill>
                        </a:rPr>
                        <a:t>高い</a:t>
                      </a:r>
                      <a:endParaRPr kumimoji="1" lang="ja-JP" altLang="en-US" sz="2400" dirty="0">
                        <a:solidFill>
                          <a:srgbClr val="FF0000"/>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dirty="0" smtClean="0">
                          <a:solidFill>
                            <a:schemeClr val="tx1"/>
                          </a:solidFill>
                        </a:rPr>
                        <a:t>普通</a:t>
                      </a:r>
                      <a:endParaRPr kumimoji="1" lang="ja-JP" altLang="en-US" sz="24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dirty="0" smtClean="0">
                          <a:solidFill>
                            <a:schemeClr val="tx1"/>
                          </a:solidFill>
                        </a:rPr>
                        <a:t>普通</a:t>
                      </a:r>
                      <a:endParaRPr kumimoji="1" lang="ja-JP" altLang="en-US" sz="24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3505">
                <a:tc>
                  <a:txBody>
                    <a:bodyPr/>
                    <a:lstStyle/>
                    <a:p>
                      <a:pPr algn="ctr"/>
                      <a:r>
                        <a:rPr kumimoji="1" lang="ja-JP" altLang="en-US" sz="2400" b="1" dirty="0" smtClean="0">
                          <a:solidFill>
                            <a:schemeClr val="tx1"/>
                          </a:solidFill>
                        </a:rPr>
                        <a:t>測定時間</a:t>
                      </a:r>
                      <a:endParaRPr kumimoji="1" lang="en-US" altLang="ja-JP" sz="2400" b="1" dirty="0" smtClean="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dirty="0" smtClean="0">
                          <a:solidFill>
                            <a:schemeClr val="tx1"/>
                          </a:solidFill>
                        </a:rPr>
                        <a:t>数分～数時間</a:t>
                      </a:r>
                      <a:endParaRPr kumimoji="1" lang="ja-JP" altLang="en-US" sz="24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dirty="0" smtClean="0">
                          <a:solidFill>
                            <a:srgbClr val="FF0000"/>
                          </a:solidFill>
                        </a:rPr>
                        <a:t>数十秒</a:t>
                      </a:r>
                      <a:endParaRPr kumimoji="1" lang="ja-JP" altLang="en-US" sz="2400" dirty="0">
                        <a:solidFill>
                          <a:srgbClr val="FF0000"/>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dirty="0" smtClean="0">
                          <a:solidFill>
                            <a:srgbClr val="FF0000"/>
                          </a:solidFill>
                        </a:rPr>
                        <a:t>数十秒</a:t>
                      </a:r>
                      <a:endParaRPr kumimoji="1" lang="ja-JP" altLang="en-US" sz="2400" dirty="0">
                        <a:solidFill>
                          <a:srgbClr val="FF0000"/>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3505">
                <a:tc>
                  <a:txBody>
                    <a:bodyPr/>
                    <a:lstStyle/>
                    <a:p>
                      <a:pPr algn="ctr"/>
                      <a:r>
                        <a:rPr kumimoji="1" lang="ja-JP" altLang="en-US" sz="2400" b="1" dirty="0" smtClean="0">
                          <a:solidFill>
                            <a:schemeClr val="tx1"/>
                          </a:solidFill>
                        </a:rPr>
                        <a:t>同時分析</a:t>
                      </a:r>
                      <a:endParaRPr kumimoji="1" lang="ja-JP" altLang="en-US" sz="24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dirty="0" smtClean="0">
                          <a:solidFill>
                            <a:schemeClr val="tx1"/>
                          </a:solidFill>
                        </a:rPr>
                        <a:t>複数</a:t>
                      </a:r>
                      <a:endParaRPr kumimoji="1" lang="ja-JP" altLang="en-US" sz="24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dirty="0" smtClean="0">
                          <a:solidFill>
                            <a:srgbClr val="FF0000"/>
                          </a:solidFill>
                        </a:rPr>
                        <a:t>多数</a:t>
                      </a:r>
                      <a:endParaRPr kumimoji="1" lang="ja-JP" altLang="en-US" sz="2400" dirty="0">
                        <a:solidFill>
                          <a:srgbClr val="FF0000"/>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dirty="0" smtClean="0">
                          <a:solidFill>
                            <a:srgbClr val="FF0000"/>
                          </a:solidFill>
                        </a:rPr>
                        <a:t>多数</a:t>
                      </a:r>
                      <a:endParaRPr kumimoji="1" lang="ja-JP" altLang="en-US" sz="2400" dirty="0">
                        <a:solidFill>
                          <a:srgbClr val="FF0000"/>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3505">
                <a:tc>
                  <a:txBody>
                    <a:bodyPr/>
                    <a:lstStyle/>
                    <a:p>
                      <a:pPr algn="ctr"/>
                      <a:r>
                        <a:rPr kumimoji="1" lang="ja-JP" altLang="en-US" sz="2400" b="1" dirty="0" smtClean="0">
                          <a:solidFill>
                            <a:schemeClr val="tx1"/>
                          </a:solidFill>
                        </a:rPr>
                        <a:t>エアロゾル</a:t>
                      </a:r>
                      <a:endParaRPr kumimoji="1" lang="ja-JP" altLang="en-US" sz="24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000" dirty="0" smtClean="0">
                          <a:solidFill>
                            <a:schemeClr val="tx1"/>
                          </a:solidFill>
                        </a:rPr>
                        <a:t>サンプル前処理が必要</a:t>
                      </a:r>
                      <a:endParaRPr kumimoji="1" lang="ja-JP" altLang="en-US" sz="2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000" dirty="0" smtClean="0">
                          <a:solidFill>
                            <a:schemeClr val="tx1"/>
                          </a:solidFill>
                        </a:rPr>
                        <a:t>散乱による分析能力低下</a:t>
                      </a:r>
                      <a:endParaRPr kumimoji="1" lang="ja-JP" altLang="en-US" sz="2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000" dirty="0" smtClean="0">
                          <a:solidFill>
                            <a:schemeClr val="tx1"/>
                          </a:solidFill>
                        </a:rPr>
                        <a:t>蛍光による分析能力低下</a:t>
                      </a:r>
                      <a:endParaRPr kumimoji="1" lang="ja-JP" altLang="en-US" sz="2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3505">
                <a:tc>
                  <a:txBody>
                    <a:bodyPr/>
                    <a:lstStyle/>
                    <a:p>
                      <a:pPr algn="ctr"/>
                      <a:r>
                        <a:rPr kumimoji="1" lang="ja-JP" altLang="en-US" sz="2400" b="1" dirty="0" smtClean="0">
                          <a:solidFill>
                            <a:schemeClr val="tx1"/>
                          </a:solidFill>
                        </a:rPr>
                        <a:t>装置規模</a:t>
                      </a:r>
                      <a:endParaRPr kumimoji="1" lang="ja-JP" altLang="en-US" sz="24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dirty="0" smtClean="0">
                          <a:solidFill>
                            <a:schemeClr val="tx1"/>
                          </a:solidFill>
                        </a:rPr>
                        <a:t>中型～大型</a:t>
                      </a:r>
                      <a:endParaRPr kumimoji="1" lang="ja-JP" altLang="en-US" sz="24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dirty="0" smtClean="0">
                          <a:solidFill>
                            <a:schemeClr val="tx1"/>
                          </a:solidFill>
                        </a:rPr>
                        <a:t>小型</a:t>
                      </a:r>
                      <a:endParaRPr kumimoji="1" lang="ja-JP" altLang="en-US" sz="24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400" dirty="0" smtClean="0">
                          <a:solidFill>
                            <a:schemeClr val="tx1"/>
                          </a:solidFill>
                        </a:rPr>
                        <a:t>小型～中型</a:t>
                      </a:r>
                      <a:endParaRPr kumimoji="1" lang="ja-JP" altLang="en-US" sz="24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06269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bwMode="auto">
          <a:xfrm>
            <a:off x="251520" y="1052736"/>
            <a:ext cx="8640960" cy="1789126"/>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 name="タイトル 1"/>
          <p:cNvSpPr>
            <a:spLocks noGrp="1"/>
          </p:cNvSpPr>
          <p:nvPr>
            <p:ph type="title"/>
          </p:nvPr>
        </p:nvSpPr>
        <p:spPr>
          <a:xfrm>
            <a:off x="685800" y="-27384"/>
            <a:ext cx="7772400" cy="1143000"/>
          </a:xfrm>
        </p:spPr>
        <p:txBody>
          <a:bodyPr/>
          <a:lstStyle/>
          <a:p>
            <a:r>
              <a:rPr kumimoji="1" lang="en-US" altLang="ja-JP" b="1" dirty="0" smtClean="0">
                <a:latin typeface="+mj-ea"/>
                <a:cs typeface="Times New Roman" panose="02020603050405020304" pitchFamily="18" charset="0"/>
              </a:rPr>
              <a:t>THz</a:t>
            </a:r>
            <a:r>
              <a:rPr kumimoji="1" lang="ja-JP" altLang="en-US" b="1" dirty="0" smtClean="0">
                <a:latin typeface="+mj-ea"/>
                <a:cs typeface="Times New Roman" panose="02020603050405020304" pitchFamily="18" charset="0"/>
              </a:rPr>
              <a:t>波について</a:t>
            </a:r>
            <a:endParaRPr kumimoji="1" lang="ja-JP" altLang="en-US" b="1" dirty="0">
              <a:latin typeface="+mj-ea"/>
              <a:cs typeface="Times New Roman" panose="02020603050405020304" pitchFamily="18" charset="0"/>
            </a:endParaRPr>
          </a:p>
        </p:txBody>
      </p:sp>
      <p:graphicFrame>
        <p:nvGraphicFramePr>
          <p:cNvPr id="7" name="表 6"/>
          <p:cNvGraphicFramePr>
            <a:graphicFrameLocks noGrp="1"/>
          </p:cNvGraphicFramePr>
          <p:nvPr>
            <p:extLst>
              <p:ext uri="{D42A27DB-BD31-4B8C-83A1-F6EECF244321}">
                <p14:modId xmlns:p14="http://schemas.microsoft.com/office/powerpoint/2010/main" val="3262305905"/>
              </p:ext>
            </p:extLst>
          </p:nvPr>
        </p:nvGraphicFramePr>
        <p:xfrm>
          <a:off x="395538" y="1174806"/>
          <a:ext cx="8352930" cy="1052464"/>
        </p:xfrm>
        <a:graphic>
          <a:graphicData uri="http://schemas.openxmlformats.org/drawingml/2006/table">
            <a:tbl>
              <a:tblPr firstRow="1" bandRow="1">
                <a:tableStyleId>{5C22544A-7EE6-4342-B048-85BDC9FD1C3A}</a:tableStyleId>
              </a:tblPr>
              <a:tblGrid>
                <a:gridCol w="864094"/>
                <a:gridCol w="504056"/>
                <a:gridCol w="1872208"/>
                <a:gridCol w="1296144"/>
                <a:gridCol w="432048"/>
                <a:gridCol w="1512169"/>
                <a:gridCol w="1872211"/>
              </a:tblGrid>
              <a:tr h="1052464">
                <a:tc>
                  <a:txBody>
                    <a:bodyPr/>
                    <a:lstStyle/>
                    <a:p>
                      <a:pPr algn="ctr"/>
                      <a:r>
                        <a:rPr kumimoji="1" lang="ja-JP" altLang="en-US" sz="2000" b="1" dirty="0" smtClean="0">
                          <a:solidFill>
                            <a:schemeClr val="tx1"/>
                          </a:solidFill>
                        </a:rPr>
                        <a:t>マイクロ波</a:t>
                      </a:r>
                      <a:endParaRPr kumimoji="1" lang="ja-JP" altLang="en-US" sz="2000" b="1" dirty="0">
                        <a:solidFill>
                          <a:schemeClr val="tx1"/>
                        </a:solidFill>
                      </a:endParaRPr>
                    </a:p>
                  </a:txBody>
                  <a:tcPr anchor="ct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kumimoji="1" lang="ja-JP" altLang="en-US" sz="2000" b="1" dirty="0" smtClean="0">
                          <a:solidFill>
                            <a:schemeClr val="tx1"/>
                          </a:solidFill>
                        </a:rPr>
                        <a:t>ミリ波</a:t>
                      </a:r>
                      <a:endParaRPr kumimoji="1" lang="ja-JP" altLang="en-US" sz="2000" b="1" dirty="0">
                        <a:solidFill>
                          <a:schemeClr val="tx1"/>
                        </a:solidFill>
                      </a:endParaRPr>
                    </a:p>
                  </a:txBody>
                  <a:tcPr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kumimoji="1" lang="ja-JP" altLang="en-US" sz="2000" b="1" dirty="0" smtClean="0">
                          <a:solidFill>
                            <a:schemeClr val="tx1"/>
                          </a:solidFill>
                        </a:rPr>
                        <a:t>テラヘルツ波</a:t>
                      </a:r>
                      <a:endParaRPr kumimoji="1" lang="ja-JP" altLang="en-US" sz="2000" b="1" dirty="0">
                        <a:solidFill>
                          <a:schemeClr val="tx1"/>
                        </a:solidFill>
                      </a:endParaRPr>
                    </a:p>
                  </a:txBody>
                  <a:tcPr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000" b="1" dirty="0" smtClean="0">
                          <a:solidFill>
                            <a:schemeClr val="bg1"/>
                          </a:solidFill>
                        </a:rPr>
                        <a:t>赤外線</a:t>
                      </a:r>
                      <a:endParaRPr kumimoji="1" lang="ja-JP" altLang="en-US" sz="2000" b="1" dirty="0">
                        <a:solidFill>
                          <a:schemeClr val="bg1"/>
                        </a:solidFill>
                      </a:endParaRPr>
                    </a:p>
                  </a:txBody>
                  <a:tcPr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ja-JP" altLang="en-US" sz="2000" b="1" dirty="0" smtClean="0">
                          <a:solidFill>
                            <a:schemeClr val="bg1"/>
                          </a:solidFill>
                        </a:rPr>
                        <a:t>可</a:t>
                      </a:r>
                      <a:endParaRPr kumimoji="1" lang="en-US" altLang="ja-JP" sz="2000" b="1" dirty="0" smtClean="0">
                        <a:solidFill>
                          <a:schemeClr val="bg1"/>
                        </a:solidFill>
                      </a:endParaRPr>
                    </a:p>
                    <a:p>
                      <a:pPr algn="ctr"/>
                      <a:r>
                        <a:rPr kumimoji="1" lang="ja-JP" altLang="en-US" sz="2000" b="1" dirty="0" smtClean="0">
                          <a:solidFill>
                            <a:schemeClr val="bg1"/>
                          </a:solidFill>
                        </a:rPr>
                        <a:t>視</a:t>
                      </a:r>
                      <a:endParaRPr kumimoji="1" lang="en-US" altLang="ja-JP" sz="2000" b="1" dirty="0" smtClean="0">
                        <a:solidFill>
                          <a:schemeClr val="bg1"/>
                        </a:solidFill>
                      </a:endParaRPr>
                    </a:p>
                    <a:p>
                      <a:pPr algn="ctr"/>
                      <a:r>
                        <a:rPr kumimoji="1" lang="ja-JP" altLang="en-US" sz="2000" b="1" dirty="0" smtClean="0">
                          <a:solidFill>
                            <a:schemeClr val="bg1"/>
                          </a:solidFill>
                        </a:rPr>
                        <a:t>光</a:t>
                      </a:r>
                      <a:endParaRPr kumimoji="1" lang="ja-JP" altLang="en-US" sz="2000" b="1" dirty="0">
                        <a:solidFill>
                          <a:schemeClr val="bg1"/>
                        </a:solidFill>
                      </a:endParaRPr>
                    </a:p>
                  </a:txBody>
                  <a:tcPr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1250">
                          <a:srgbClr val="FF0000"/>
                        </a:gs>
                        <a:gs pos="34000">
                          <a:srgbClr val="92D050"/>
                        </a:gs>
                        <a:gs pos="17000">
                          <a:srgbClr val="FFFF00"/>
                        </a:gs>
                        <a:gs pos="51000">
                          <a:srgbClr val="00B050"/>
                        </a:gs>
                        <a:gs pos="84000">
                          <a:srgbClr val="002060"/>
                        </a:gs>
                        <a:gs pos="68000">
                          <a:srgbClr val="00B0F0"/>
                        </a:gs>
                        <a:gs pos="100000">
                          <a:srgbClr val="7030A0"/>
                        </a:gs>
                      </a:gsLst>
                      <a:lin ang="0" scaled="1"/>
                      <a:tileRect/>
                    </a:gradFill>
                  </a:tcPr>
                </a:tc>
                <a:tc>
                  <a:txBody>
                    <a:bodyPr/>
                    <a:lstStyle/>
                    <a:p>
                      <a:pPr algn="ctr"/>
                      <a:r>
                        <a:rPr kumimoji="1" lang="ja-JP" altLang="en-US" sz="2000" b="1" dirty="0" smtClean="0">
                          <a:solidFill>
                            <a:schemeClr val="bg1"/>
                          </a:solidFill>
                        </a:rPr>
                        <a:t>紫外線</a:t>
                      </a:r>
                      <a:endParaRPr kumimoji="1" lang="ja-JP" altLang="en-US" sz="2000" b="1" dirty="0">
                        <a:solidFill>
                          <a:schemeClr val="bg1"/>
                        </a:solidFill>
                      </a:endParaRPr>
                    </a:p>
                  </a:txBody>
                  <a:tcPr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2000" b="1" dirty="0" smtClean="0"/>
                        <a:t>X</a:t>
                      </a:r>
                      <a:r>
                        <a:rPr kumimoji="1" lang="ja-JP" altLang="en-US" sz="2000" b="1" dirty="0" smtClean="0"/>
                        <a:t>線</a:t>
                      </a:r>
                      <a:endParaRPr kumimoji="1" lang="ja-JP" altLang="en-US" sz="2000" b="1" dirty="0"/>
                    </a:p>
                  </a:txBody>
                  <a:tcPr anchor="ct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bl>
          </a:graphicData>
        </a:graphic>
      </p:graphicFrame>
      <p:grpSp>
        <p:nvGrpSpPr>
          <p:cNvPr id="54" name="グループ化 53"/>
          <p:cNvGrpSpPr/>
          <p:nvPr/>
        </p:nvGrpSpPr>
        <p:grpSpPr>
          <a:xfrm>
            <a:off x="395536" y="2298358"/>
            <a:ext cx="8373179" cy="554578"/>
            <a:chOff x="467544" y="2514382"/>
            <a:chExt cx="8373179" cy="554578"/>
          </a:xfrm>
        </p:grpSpPr>
        <p:grpSp>
          <p:nvGrpSpPr>
            <p:cNvPr id="42" name="グループ化 41"/>
            <p:cNvGrpSpPr/>
            <p:nvPr/>
          </p:nvGrpSpPr>
          <p:grpSpPr>
            <a:xfrm>
              <a:off x="467544" y="2514382"/>
              <a:ext cx="8367939" cy="199305"/>
              <a:chOff x="467544" y="2490461"/>
              <a:chExt cx="8367939" cy="199305"/>
            </a:xfrm>
          </p:grpSpPr>
          <p:cxnSp>
            <p:nvCxnSpPr>
              <p:cNvPr id="9" name="直線コネクタ 8"/>
              <p:cNvCxnSpPr/>
              <p:nvPr/>
            </p:nvCxnSpPr>
            <p:spPr bwMode="auto">
              <a:xfrm>
                <a:off x="471488" y="2684346"/>
                <a:ext cx="8363995" cy="0"/>
              </a:xfrm>
              <a:prstGeom prst="line">
                <a:avLst/>
              </a:prstGeom>
              <a:noFill/>
              <a:ln w="9525" cap="flat" cmpd="sng" algn="ctr">
                <a:solidFill>
                  <a:schemeClr val="bg1"/>
                </a:solidFill>
                <a:prstDash val="solid"/>
                <a:round/>
                <a:headEnd type="none" w="med" len="med"/>
                <a:tailEnd type="none" w="med" len="med"/>
              </a:ln>
              <a:effectLst/>
            </p:spPr>
          </p:cxnSp>
          <p:cxnSp>
            <p:nvCxnSpPr>
              <p:cNvPr id="12" name="直線コネクタ 11"/>
              <p:cNvCxnSpPr/>
              <p:nvPr/>
            </p:nvCxnSpPr>
            <p:spPr bwMode="auto">
              <a:xfrm>
                <a:off x="467544" y="2493683"/>
                <a:ext cx="0" cy="190663"/>
              </a:xfrm>
              <a:prstGeom prst="line">
                <a:avLst/>
              </a:prstGeom>
              <a:noFill/>
              <a:ln w="9525" cap="flat" cmpd="sng" algn="ctr">
                <a:solidFill>
                  <a:schemeClr val="bg1"/>
                </a:solidFill>
                <a:prstDash val="solid"/>
                <a:round/>
                <a:headEnd type="none" w="med" len="med"/>
                <a:tailEnd type="none" w="med" len="med"/>
              </a:ln>
              <a:effectLst/>
            </p:spPr>
          </p:cxnSp>
          <p:cxnSp>
            <p:nvCxnSpPr>
              <p:cNvPr id="14" name="直線コネクタ 13"/>
              <p:cNvCxnSpPr/>
              <p:nvPr/>
            </p:nvCxnSpPr>
            <p:spPr bwMode="auto">
              <a:xfrm>
                <a:off x="844792" y="2490973"/>
                <a:ext cx="0" cy="190663"/>
              </a:xfrm>
              <a:prstGeom prst="line">
                <a:avLst/>
              </a:prstGeom>
              <a:noFill/>
              <a:ln w="9525" cap="flat" cmpd="sng" algn="ctr">
                <a:solidFill>
                  <a:schemeClr val="bg1"/>
                </a:solidFill>
                <a:prstDash val="solid"/>
                <a:round/>
                <a:headEnd type="none" w="med" len="med"/>
                <a:tailEnd type="none" w="med" len="med"/>
              </a:ln>
              <a:effectLst/>
            </p:spPr>
          </p:cxnSp>
          <p:cxnSp>
            <p:nvCxnSpPr>
              <p:cNvPr id="17" name="直線コネクタ 16"/>
              <p:cNvCxnSpPr/>
              <p:nvPr/>
            </p:nvCxnSpPr>
            <p:spPr bwMode="auto">
              <a:xfrm>
                <a:off x="1798103" y="2490803"/>
                <a:ext cx="0" cy="190663"/>
              </a:xfrm>
              <a:prstGeom prst="line">
                <a:avLst/>
              </a:prstGeom>
              <a:noFill/>
              <a:ln w="9525" cap="flat" cmpd="sng" algn="ctr">
                <a:solidFill>
                  <a:schemeClr val="bg1"/>
                </a:solidFill>
                <a:prstDash val="solid"/>
                <a:round/>
                <a:headEnd type="none" w="med" len="med"/>
                <a:tailEnd type="none" w="med" len="med"/>
              </a:ln>
              <a:effectLst/>
            </p:spPr>
          </p:cxnSp>
          <p:cxnSp>
            <p:nvCxnSpPr>
              <p:cNvPr id="19" name="直線コネクタ 18"/>
              <p:cNvCxnSpPr/>
              <p:nvPr/>
            </p:nvCxnSpPr>
            <p:spPr bwMode="auto">
              <a:xfrm>
                <a:off x="2751415" y="2490461"/>
                <a:ext cx="0" cy="190663"/>
              </a:xfrm>
              <a:prstGeom prst="line">
                <a:avLst/>
              </a:prstGeom>
              <a:noFill/>
              <a:ln w="9525" cap="flat" cmpd="sng" algn="ctr">
                <a:solidFill>
                  <a:schemeClr val="bg1"/>
                </a:solidFill>
                <a:prstDash val="solid"/>
                <a:round/>
                <a:headEnd type="none" w="med" len="med"/>
                <a:tailEnd type="none" w="med" len="med"/>
              </a:ln>
              <a:effectLst/>
            </p:spPr>
          </p:cxnSp>
          <p:cxnSp>
            <p:nvCxnSpPr>
              <p:cNvPr id="21" name="直線コネクタ 20"/>
              <p:cNvCxnSpPr/>
              <p:nvPr/>
            </p:nvCxnSpPr>
            <p:spPr bwMode="auto">
              <a:xfrm>
                <a:off x="3704727" y="2490461"/>
                <a:ext cx="0" cy="190663"/>
              </a:xfrm>
              <a:prstGeom prst="line">
                <a:avLst/>
              </a:prstGeom>
              <a:noFill/>
              <a:ln w="9525" cap="flat" cmpd="sng" algn="ctr">
                <a:solidFill>
                  <a:schemeClr val="bg1"/>
                </a:solidFill>
                <a:prstDash val="solid"/>
                <a:round/>
                <a:headEnd type="none" w="med" len="med"/>
                <a:tailEnd type="none" w="med" len="med"/>
              </a:ln>
              <a:effectLst/>
            </p:spPr>
          </p:cxnSp>
          <p:cxnSp>
            <p:nvCxnSpPr>
              <p:cNvPr id="23" name="直線コネクタ 22"/>
              <p:cNvCxnSpPr/>
              <p:nvPr/>
            </p:nvCxnSpPr>
            <p:spPr bwMode="auto">
              <a:xfrm>
                <a:off x="4658038" y="2493683"/>
                <a:ext cx="0" cy="190663"/>
              </a:xfrm>
              <a:prstGeom prst="line">
                <a:avLst/>
              </a:prstGeom>
              <a:noFill/>
              <a:ln w="9525" cap="flat" cmpd="sng" algn="ctr">
                <a:solidFill>
                  <a:schemeClr val="bg1"/>
                </a:solidFill>
                <a:prstDash val="solid"/>
                <a:round/>
                <a:headEnd type="none" w="med" len="med"/>
                <a:tailEnd type="none" w="med" len="med"/>
              </a:ln>
              <a:effectLst/>
            </p:spPr>
          </p:cxnSp>
          <p:cxnSp>
            <p:nvCxnSpPr>
              <p:cNvPr id="27" name="直線コネクタ 26"/>
              <p:cNvCxnSpPr/>
              <p:nvPr/>
            </p:nvCxnSpPr>
            <p:spPr bwMode="auto">
              <a:xfrm>
                <a:off x="5611350" y="2496393"/>
                <a:ext cx="0" cy="190663"/>
              </a:xfrm>
              <a:prstGeom prst="line">
                <a:avLst/>
              </a:prstGeom>
              <a:noFill/>
              <a:ln w="9525" cap="flat" cmpd="sng" algn="ctr">
                <a:solidFill>
                  <a:schemeClr val="bg1"/>
                </a:solidFill>
                <a:prstDash val="solid"/>
                <a:round/>
                <a:headEnd type="none" w="med" len="med"/>
                <a:tailEnd type="none" w="med" len="med"/>
              </a:ln>
              <a:effectLst/>
            </p:spPr>
          </p:cxnSp>
          <p:cxnSp>
            <p:nvCxnSpPr>
              <p:cNvPr id="29" name="直線コネクタ 28"/>
              <p:cNvCxnSpPr/>
              <p:nvPr/>
            </p:nvCxnSpPr>
            <p:spPr bwMode="auto">
              <a:xfrm>
                <a:off x="6564662" y="2495083"/>
                <a:ext cx="0" cy="190663"/>
              </a:xfrm>
              <a:prstGeom prst="line">
                <a:avLst/>
              </a:prstGeom>
              <a:noFill/>
              <a:ln w="9525" cap="flat" cmpd="sng" algn="ctr">
                <a:solidFill>
                  <a:schemeClr val="bg1"/>
                </a:solidFill>
                <a:prstDash val="solid"/>
                <a:round/>
                <a:headEnd type="none" w="med" len="med"/>
                <a:tailEnd type="none" w="med" len="med"/>
              </a:ln>
              <a:effectLst/>
            </p:spPr>
          </p:cxnSp>
          <p:cxnSp>
            <p:nvCxnSpPr>
              <p:cNvPr id="31" name="直線コネクタ 30"/>
              <p:cNvCxnSpPr/>
              <p:nvPr/>
            </p:nvCxnSpPr>
            <p:spPr bwMode="auto">
              <a:xfrm>
                <a:off x="7517974" y="2490461"/>
                <a:ext cx="0" cy="190663"/>
              </a:xfrm>
              <a:prstGeom prst="line">
                <a:avLst/>
              </a:prstGeom>
              <a:noFill/>
              <a:ln w="9525" cap="flat" cmpd="sng" algn="ctr">
                <a:solidFill>
                  <a:schemeClr val="bg1"/>
                </a:solidFill>
                <a:prstDash val="solid"/>
                <a:round/>
                <a:headEnd type="none" w="med" len="med"/>
                <a:tailEnd type="none" w="med" len="med"/>
              </a:ln>
              <a:effectLst/>
            </p:spPr>
          </p:cxnSp>
          <p:cxnSp>
            <p:nvCxnSpPr>
              <p:cNvPr id="33" name="直線コネクタ 32"/>
              <p:cNvCxnSpPr/>
              <p:nvPr/>
            </p:nvCxnSpPr>
            <p:spPr bwMode="auto">
              <a:xfrm>
                <a:off x="8471285" y="2490461"/>
                <a:ext cx="0" cy="190663"/>
              </a:xfrm>
              <a:prstGeom prst="line">
                <a:avLst/>
              </a:prstGeom>
              <a:noFill/>
              <a:ln w="9525" cap="flat" cmpd="sng" algn="ctr">
                <a:solidFill>
                  <a:schemeClr val="bg1"/>
                </a:solidFill>
                <a:prstDash val="solid"/>
                <a:round/>
                <a:headEnd type="none" w="med" len="med"/>
                <a:tailEnd type="none" w="med" len="med"/>
              </a:ln>
              <a:effectLst/>
            </p:spPr>
          </p:cxnSp>
          <p:cxnSp>
            <p:nvCxnSpPr>
              <p:cNvPr id="35" name="直線コネクタ 34"/>
              <p:cNvCxnSpPr/>
              <p:nvPr/>
            </p:nvCxnSpPr>
            <p:spPr bwMode="auto">
              <a:xfrm>
                <a:off x="8833008" y="2499103"/>
                <a:ext cx="0" cy="190663"/>
              </a:xfrm>
              <a:prstGeom prst="line">
                <a:avLst/>
              </a:prstGeom>
              <a:noFill/>
              <a:ln w="9525" cap="flat" cmpd="sng" algn="ctr">
                <a:solidFill>
                  <a:schemeClr val="bg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43" name="テキスト ボックス 42"/>
                <p:cNvSpPr txBox="1"/>
                <p:nvPr/>
              </p:nvSpPr>
              <p:spPr>
                <a:xfrm>
                  <a:off x="481832" y="2727975"/>
                  <a:ext cx="73887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600" i="1" smtClean="0">
                                <a:solidFill>
                                  <a:schemeClr val="bg1"/>
                                </a:solidFill>
                                <a:latin typeface="Cambria Math"/>
                              </a:rPr>
                            </m:ctrlPr>
                          </m:sSupPr>
                          <m:e>
                            <m:r>
                              <a:rPr lang="en-US" altLang="ja-JP" sz="1600" i="0">
                                <a:solidFill>
                                  <a:schemeClr val="bg1"/>
                                </a:solidFill>
                                <a:latin typeface="Cambria Math"/>
                              </a:rPr>
                              <m:t>10</m:t>
                            </m:r>
                          </m:e>
                          <m:sup>
                            <m:r>
                              <a:rPr kumimoji="1" lang="en-US" altLang="ja-JP" sz="1600" b="0" i="0" smtClean="0">
                                <a:solidFill>
                                  <a:schemeClr val="bg1"/>
                                </a:solidFill>
                                <a:latin typeface="Cambria Math"/>
                              </a:rPr>
                              <m:t>10</m:t>
                            </m:r>
                          </m:sup>
                        </m:sSup>
                        <m:r>
                          <m:rPr>
                            <m:sty m:val="p"/>
                          </m:rPr>
                          <a:rPr kumimoji="1" lang="en-US" altLang="ja-JP" sz="1600" b="0" i="0" smtClean="0">
                            <a:solidFill>
                              <a:schemeClr val="bg1"/>
                            </a:solidFill>
                            <a:latin typeface="Cambria Math"/>
                          </a:rPr>
                          <m:t>Hz</m:t>
                        </m:r>
                      </m:oMath>
                    </m:oMathPara>
                  </a14:m>
                  <a:endParaRPr kumimoji="1" lang="ja-JP" altLang="en-US" sz="1600" dirty="0">
                    <a:solidFill>
                      <a:schemeClr val="bg1"/>
                    </a:solidFill>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481832" y="2727975"/>
                  <a:ext cx="738876" cy="338554"/>
                </a:xfrm>
                <a:prstGeom prst="rect">
                  <a:avLst/>
                </a:prstGeom>
                <a:blipFill rotWithShape="1">
                  <a:blip r:embed="rId2"/>
                  <a:stretch>
                    <a:fillRect r="-826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p:cNvSpPr txBox="1"/>
                <p:nvPr/>
              </p:nvSpPr>
              <p:spPr>
                <a:xfrm>
                  <a:off x="1442572" y="2730406"/>
                  <a:ext cx="73887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600" i="1" smtClean="0">
                                <a:solidFill>
                                  <a:schemeClr val="bg1"/>
                                </a:solidFill>
                                <a:latin typeface="Cambria Math"/>
                              </a:rPr>
                            </m:ctrlPr>
                          </m:sSupPr>
                          <m:e>
                            <m:r>
                              <a:rPr lang="en-US" altLang="ja-JP" sz="1600" i="0">
                                <a:solidFill>
                                  <a:schemeClr val="bg1"/>
                                </a:solidFill>
                                <a:latin typeface="Cambria Math"/>
                              </a:rPr>
                              <m:t>10</m:t>
                            </m:r>
                          </m:e>
                          <m:sup>
                            <m:r>
                              <a:rPr kumimoji="1" lang="en-US" altLang="ja-JP" sz="1600" b="0" i="0" smtClean="0">
                                <a:solidFill>
                                  <a:schemeClr val="bg1"/>
                                </a:solidFill>
                                <a:latin typeface="Cambria Math"/>
                              </a:rPr>
                              <m:t>1</m:t>
                            </m:r>
                            <m:r>
                              <a:rPr kumimoji="1" lang="en-US" altLang="ja-JP" sz="1600" b="0" i="1" smtClean="0">
                                <a:solidFill>
                                  <a:schemeClr val="bg1"/>
                                </a:solidFill>
                                <a:latin typeface="Cambria Math"/>
                              </a:rPr>
                              <m:t>1</m:t>
                            </m:r>
                          </m:sup>
                        </m:sSup>
                        <m:r>
                          <m:rPr>
                            <m:sty m:val="p"/>
                          </m:rPr>
                          <a:rPr kumimoji="1" lang="en-US" altLang="ja-JP" sz="1600" b="0" i="0" smtClean="0">
                            <a:solidFill>
                              <a:schemeClr val="bg1"/>
                            </a:solidFill>
                            <a:latin typeface="Cambria Math"/>
                          </a:rPr>
                          <m:t>Hz</m:t>
                        </m:r>
                      </m:oMath>
                    </m:oMathPara>
                  </a14:m>
                  <a:endParaRPr kumimoji="1" lang="ja-JP" altLang="en-US" sz="1600" dirty="0">
                    <a:solidFill>
                      <a:schemeClr val="bg1"/>
                    </a:solidFill>
                  </a:endParaRPr>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1442572" y="2730406"/>
                  <a:ext cx="738876" cy="338554"/>
                </a:xfrm>
                <a:prstGeom prst="rect">
                  <a:avLst/>
                </a:prstGeom>
                <a:blipFill rotWithShape="1">
                  <a:blip r:embed="rId3"/>
                  <a:stretch>
                    <a:fillRect r="-74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p:cNvSpPr txBox="1"/>
                <p:nvPr/>
              </p:nvSpPr>
              <p:spPr>
                <a:xfrm>
                  <a:off x="2392964" y="2730018"/>
                  <a:ext cx="73887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600" i="1" smtClean="0">
                                <a:solidFill>
                                  <a:schemeClr val="bg1"/>
                                </a:solidFill>
                                <a:latin typeface="Cambria Math"/>
                              </a:rPr>
                            </m:ctrlPr>
                          </m:sSupPr>
                          <m:e>
                            <m:r>
                              <a:rPr lang="en-US" altLang="ja-JP" sz="1600" i="0">
                                <a:solidFill>
                                  <a:schemeClr val="bg1"/>
                                </a:solidFill>
                                <a:latin typeface="Cambria Math"/>
                              </a:rPr>
                              <m:t>10</m:t>
                            </m:r>
                          </m:e>
                          <m:sup>
                            <m:r>
                              <a:rPr kumimoji="1" lang="en-US" altLang="ja-JP" sz="1600" b="0" i="1" smtClean="0">
                                <a:solidFill>
                                  <a:schemeClr val="bg1"/>
                                </a:solidFill>
                                <a:latin typeface="Cambria Math"/>
                              </a:rPr>
                              <m:t>12</m:t>
                            </m:r>
                          </m:sup>
                        </m:sSup>
                        <m:r>
                          <m:rPr>
                            <m:sty m:val="p"/>
                          </m:rPr>
                          <a:rPr kumimoji="1" lang="en-US" altLang="ja-JP" sz="1600" b="0" i="0" smtClean="0">
                            <a:solidFill>
                              <a:schemeClr val="bg1"/>
                            </a:solidFill>
                            <a:latin typeface="Cambria Math"/>
                          </a:rPr>
                          <m:t>Hz</m:t>
                        </m:r>
                      </m:oMath>
                    </m:oMathPara>
                  </a14:m>
                  <a:endParaRPr kumimoji="1" lang="ja-JP" altLang="en-US" sz="1600" dirty="0">
                    <a:solidFill>
                      <a:schemeClr val="bg1"/>
                    </a:solidFill>
                  </a:endParaRPr>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2392964" y="2730018"/>
                  <a:ext cx="738876" cy="338554"/>
                </a:xfrm>
                <a:prstGeom prst="rect">
                  <a:avLst/>
                </a:prstGeom>
                <a:blipFill rotWithShape="1">
                  <a:blip r:embed="rId4"/>
                  <a:stretch>
                    <a:fillRect r="-74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p:cNvSpPr txBox="1"/>
                <p:nvPr/>
              </p:nvSpPr>
              <p:spPr>
                <a:xfrm>
                  <a:off x="3335289" y="2719333"/>
                  <a:ext cx="73887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600" i="1" smtClean="0">
                                <a:solidFill>
                                  <a:schemeClr val="bg1"/>
                                </a:solidFill>
                                <a:latin typeface="Cambria Math"/>
                              </a:rPr>
                            </m:ctrlPr>
                          </m:sSupPr>
                          <m:e>
                            <m:r>
                              <a:rPr lang="en-US" altLang="ja-JP" sz="1600" i="0">
                                <a:solidFill>
                                  <a:schemeClr val="bg1"/>
                                </a:solidFill>
                                <a:latin typeface="Cambria Math"/>
                              </a:rPr>
                              <m:t>10</m:t>
                            </m:r>
                          </m:e>
                          <m:sup>
                            <m:r>
                              <a:rPr kumimoji="1" lang="en-US" altLang="ja-JP" sz="1600" b="0" i="1" smtClean="0">
                                <a:solidFill>
                                  <a:schemeClr val="bg1"/>
                                </a:solidFill>
                                <a:latin typeface="Cambria Math"/>
                              </a:rPr>
                              <m:t>13</m:t>
                            </m:r>
                          </m:sup>
                        </m:sSup>
                        <m:r>
                          <m:rPr>
                            <m:sty m:val="p"/>
                          </m:rPr>
                          <a:rPr kumimoji="1" lang="en-US" altLang="ja-JP" sz="1600" b="0" i="0" smtClean="0">
                            <a:solidFill>
                              <a:schemeClr val="bg1"/>
                            </a:solidFill>
                            <a:latin typeface="Cambria Math"/>
                          </a:rPr>
                          <m:t>Hz</m:t>
                        </m:r>
                      </m:oMath>
                    </m:oMathPara>
                  </a14:m>
                  <a:endParaRPr kumimoji="1" lang="ja-JP" altLang="en-US" sz="1600" dirty="0">
                    <a:solidFill>
                      <a:schemeClr val="bg1"/>
                    </a:solidFill>
                  </a:endParaRPr>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3335289" y="2719333"/>
                  <a:ext cx="738876" cy="338554"/>
                </a:xfrm>
                <a:prstGeom prst="rect">
                  <a:avLst/>
                </a:prstGeom>
                <a:blipFill rotWithShape="1">
                  <a:blip r:embed="rId5"/>
                  <a:stretch>
                    <a:fillRect r="-73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p:cNvSpPr txBox="1"/>
                <p:nvPr/>
              </p:nvSpPr>
              <p:spPr>
                <a:xfrm>
                  <a:off x="4288600" y="2727975"/>
                  <a:ext cx="73887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600" i="1" smtClean="0">
                                <a:solidFill>
                                  <a:schemeClr val="bg1"/>
                                </a:solidFill>
                                <a:latin typeface="Cambria Math"/>
                              </a:rPr>
                            </m:ctrlPr>
                          </m:sSupPr>
                          <m:e>
                            <m:r>
                              <a:rPr lang="en-US" altLang="ja-JP" sz="1600" i="0">
                                <a:solidFill>
                                  <a:schemeClr val="bg1"/>
                                </a:solidFill>
                                <a:latin typeface="Cambria Math"/>
                              </a:rPr>
                              <m:t>10</m:t>
                            </m:r>
                          </m:e>
                          <m:sup>
                            <m:r>
                              <a:rPr kumimoji="1" lang="en-US" altLang="ja-JP" sz="1600" b="0" i="1" smtClean="0">
                                <a:solidFill>
                                  <a:schemeClr val="bg1"/>
                                </a:solidFill>
                                <a:latin typeface="Cambria Math"/>
                              </a:rPr>
                              <m:t>14</m:t>
                            </m:r>
                          </m:sup>
                        </m:sSup>
                        <m:r>
                          <m:rPr>
                            <m:sty m:val="p"/>
                          </m:rPr>
                          <a:rPr kumimoji="1" lang="en-US" altLang="ja-JP" sz="1600" b="0" i="0" smtClean="0">
                            <a:solidFill>
                              <a:schemeClr val="bg1"/>
                            </a:solidFill>
                            <a:latin typeface="Cambria Math"/>
                          </a:rPr>
                          <m:t>Hz</m:t>
                        </m:r>
                      </m:oMath>
                    </m:oMathPara>
                  </a14:m>
                  <a:endParaRPr kumimoji="1" lang="ja-JP" altLang="en-US" sz="1600" dirty="0">
                    <a:solidFill>
                      <a:schemeClr val="bg1"/>
                    </a:solidFill>
                  </a:endParaRPr>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4288600" y="2727975"/>
                  <a:ext cx="738876" cy="338554"/>
                </a:xfrm>
                <a:prstGeom prst="rect">
                  <a:avLst/>
                </a:prstGeom>
                <a:blipFill rotWithShape="1">
                  <a:blip r:embed="rId6"/>
                  <a:stretch>
                    <a:fillRect r="-74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p:cNvSpPr txBox="1"/>
                <p:nvPr/>
              </p:nvSpPr>
              <p:spPr>
                <a:xfrm>
                  <a:off x="5256200" y="2719333"/>
                  <a:ext cx="738876" cy="341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600" i="1" smtClean="0">
                                <a:solidFill>
                                  <a:schemeClr val="bg1"/>
                                </a:solidFill>
                                <a:latin typeface="Cambria Math"/>
                              </a:rPr>
                            </m:ctrlPr>
                          </m:sSupPr>
                          <m:e>
                            <m:r>
                              <a:rPr lang="en-US" altLang="ja-JP" sz="1600" i="0">
                                <a:solidFill>
                                  <a:schemeClr val="bg1"/>
                                </a:solidFill>
                                <a:latin typeface="Cambria Math"/>
                              </a:rPr>
                              <m:t>10</m:t>
                            </m:r>
                          </m:e>
                          <m:sup>
                            <m:r>
                              <a:rPr kumimoji="1" lang="en-US" altLang="ja-JP" sz="1600" b="0" i="1" smtClean="0">
                                <a:solidFill>
                                  <a:schemeClr val="bg1"/>
                                </a:solidFill>
                                <a:latin typeface="Cambria Math"/>
                              </a:rPr>
                              <m:t>15</m:t>
                            </m:r>
                          </m:sup>
                        </m:sSup>
                        <m:r>
                          <m:rPr>
                            <m:sty m:val="p"/>
                          </m:rPr>
                          <a:rPr kumimoji="1" lang="en-US" altLang="ja-JP" sz="1600" b="0" i="0" smtClean="0">
                            <a:solidFill>
                              <a:schemeClr val="bg1"/>
                            </a:solidFill>
                            <a:latin typeface="Cambria Math"/>
                          </a:rPr>
                          <m:t>Hz</m:t>
                        </m:r>
                      </m:oMath>
                    </m:oMathPara>
                  </a14:m>
                  <a:endParaRPr kumimoji="1" lang="ja-JP" altLang="en-US" sz="1600" dirty="0">
                    <a:solidFill>
                      <a:schemeClr val="bg1"/>
                    </a:solidFill>
                  </a:endParaRPr>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5256200" y="2719333"/>
                  <a:ext cx="738876" cy="341376"/>
                </a:xfrm>
                <a:prstGeom prst="rect">
                  <a:avLst/>
                </a:prstGeom>
                <a:blipFill rotWithShape="1">
                  <a:blip r:embed="rId7"/>
                  <a:stretch>
                    <a:fillRect r="-73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p:cNvSpPr txBox="1"/>
                <p:nvPr/>
              </p:nvSpPr>
              <p:spPr>
                <a:xfrm>
                  <a:off x="6195224" y="2727975"/>
                  <a:ext cx="73887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600" i="1" smtClean="0">
                                <a:solidFill>
                                  <a:schemeClr val="bg1"/>
                                </a:solidFill>
                                <a:latin typeface="Cambria Math"/>
                              </a:rPr>
                            </m:ctrlPr>
                          </m:sSupPr>
                          <m:e>
                            <m:r>
                              <a:rPr lang="en-US" altLang="ja-JP" sz="1600" i="0">
                                <a:solidFill>
                                  <a:schemeClr val="bg1"/>
                                </a:solidFill>
                                <a:latin typeface="Cambria Math"/>
                              </a:rPr>
                              <m:t>10</m:t>
                            </m:r>
                          </m:e>
                          <m:sup>
                            <m:r>
                              <a:rPr kumimoji="1" lang="en-US" altLang="ja-JP" sz="1600" b="0" i="1" smtClean="0">
                                <a:solidFill>
                                  <a:schemeClr val="bg1"/>
                                </a:solidFill>
                                <a:latin typeface="Cambria Math"/>
                              </a:rPr>
                              <m:t>16</m:t>
                            </m:r>
                          </m:sup>
                        </m:sSup>
                        <m:r>
                          <m:rPr>
                            <m:sty m:val="p"/>
                          </m:rPr>
                          <a:rPr kumimoji="1" lang="en-US" altLang="ja-JP" sz="1600" b="0" i="0" smtClean="0">
                            <a:solidFill>
                              <a:schemeClr val="bg1"/>
                            </a:solidFill>
                            <a:latin typeface="Cambria Math"/>
                          </a:rPr>
                          <m:t>Hz</m:t>
                        </m:r>
                      </m:oMath>
                    </m:oMathPara>
                  </a14:m>
                  <a:endParaRPr kumimoji="1" lang="ja-JP" altLang="en-US" sz="1600" dirty="0">
                    <a:solidFill>
                      <a:schemeClr val="bg1"/>
                    </a:solidFill>
                  </a:endParaRPr>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6195224" y="2727975"/>
                  <a:ext cx="738876" cy="338554"/>
                </a:xfrm>
                <a:prstGeom prst="rect">
                  <a:avLst/>
                </a:prstGeom>
                <a:blipFill rotWithShape="1">
                  <a:blip r:embed="rId8"/>
                  <a:stretch>
                    <a:fillRect r="-73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7148536" y="2722555"/>
                  <a:ext cx="73887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600" i="1" smtClean="0">
                                <a:solidFill>
                                  <a:schemeClr val="bg1"/>
                                </a:solidFill>
                                <a:latin typeface="Cambria Math"/>
                              </a:rPr>
                            </m:ctrlPr>
                          </m:sSupPr>
                          <m:e>
                            <m:r>
                              <a:rPr lang="en-US" altLang="ja-JP" sz="1600" i="0">
                                <a:solidFill>
                                  <a:schemeClr val="bg1"/>
                                </a:solidFill>
                                <a:latin typeface="Cambria Math"/>
                              </a:rPr>
                              <m:t>10</m:t>
                            </m:r>
                          </m:e>
                          <m:sup>
                            <m:r>
                              <a:rPr kumimoji="1" lang="en-US" altLang="ja-JP" sz="1600" b="0" i="1" smtClean="0">
                                <a:solidFill>
                                  <a:schemeClr val="bg1"/>
                                </a:solidFill>
                                <a:latin typeface="Cambria Math"/>
                              </a:rPr>
                              <m:t>17</m:t>
                            </m:r>
                          </m:sup>
                        </m:sSup>
                        <m:r>
                          <m:rPr>
                            <m:sty m:val="p"/>
                          </m:rPr>
                          <a:rPr kumimoji="1" lang="en-US" altLang="ja-JP" sz="1600" b="0" i="0" smtClean="0">
                            <a:solidFill>
                              <a:schemeClr val="bg1"/>
                            </a:solidFill>
                            <a:latin typeface="Cambria Math"/>
                          </a:rPr>
                          <m:t>Hz</m:t>
                        </m:r>
                      </m:oMath>
                    </m:oMathPara>
                  </a14:m>
                  <a:endParaRPr kumimoji="1" lang="ja-JP" altLang="en-US" sz="1600" dirty="0">
                    <a:solidFill>
                      <a:schemeClr val="bg1"/>
                    </a:solidFill>
                  </a:endParaRPr>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7148536" y="2722555"/>
                  <a:ext cx="738876" cy="338554"/>
                </a:xfrm>
                <a:prstGeom prst="rect">
                  <a:avLst/>
                </a:prstGeom>
                <a:blipFill rotWithShape="1">
                  <a:blip r:embed="rId9"/>
                  <a:stretch>
                    <a:fillRect r="-74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p:cNvSpPr txBox="1"/>
                <p:nvPr/>
              </p:nvSpPr>
              <p:spPr>
                <a:xfrm>
                  <a:off x="8101847" y="2719332"/>
                  <a:ext cx="73887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600" i="1" smtClean="0">
                                <a:solidFill>
                                  <a:schemeClr val="bg1"/>
                                </a:solidFill>
                                <a:latin typeface="Cambria Math"/>
                              </a:rPr>
                            </m:ctrlPr>
                          </m:sSupPr>
                          <m:e>
                            <m:r>
                              <a:rPr lang="en-US" altLang="ja-JP" sz="1600" i="0">
                                <a:solidFill>
                                  <a:schemeClr val="bg1"/>
                                </a:solidFill>
                                <a:latin typeface="Cambria Math"/>
                              </a:rPr>
                              <m:t>10</m:t>
                            </m:r>
                          </m:e>
                          <m:sup>
                            <m:r>
                              <a:rPr kumimoji="1" lang="en-US" altLang="ja-JP" sz="1600" b="0" i="1" smtClean="0">
                                <a:solidFill>
                                  <a:schemeClr val="bg1"/>
                                </a:solidFill>
                                <a:latin typeface="Cambria Math"/>
                              </a:rPr>
                              <m:t>18</m:t>
                            </m:r>
                          </m:sup>
                        </m:sSup>
                        <m:r>
                          <m:rPr>
                            <m:sty m:val="p"/>
                          </m:rPr>
                          <a:rPr kumimoji="1" lang="en-US" altLang="ja-JP" sz="1600" b="0" i="0" smtClean="0">
                            <a:solidFill>
                              <a:schemeClr val="bg1"/>
                            </a:solidFill>
                            <a:latin typeface="Cambria Math"/>
                          </a:rPr>
                          <m:t>Hz</m:t>
                        </m:r>
                      </m:oMath>
                    </m:oMathPara>
                  </a14:m>
                  <a:endParaRPr kumimoji="1" lang="ja-JP" altLang="en-US" sz="1600" dirty="0">
                    <a:solidFill>
                      <a:schemeClr val="bg1"/>
                    </a:solidFill>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8101847" y="2719332"/>
                  <a:ext cx="738876" cy="338554"/>
                </a:xfrm>
                <a:prstGeom prst="rect">
                  <a:avLst/>
                </a:prstGeom>
                <a:blipFill rotWithShape="1">
                  <a:blip r:embed="rId10"/>
                  <a:stretch>
                    <a:fillRect r="-8264"/>
                  </a:stretch>
                </a:blipFill>
              </p:spPr>
              <p:txBody>
                <a:bodyPr/>
                <a:lstStyle/>
                <a:p>
                  <a:r>
                    <a:rPr lang="ja-JP" altLang="en-US">
                      <a:noFill/>
                    </a:rPr>
                    <a:t> </a:t>
                  </a:r>
                </a:p>
              </p:txBody>
            </p:sp>
          </mc:Fallback>
        </mc:AlternateContent>
      </p:grpSp>
      <p:sp>
        <p:nvSpPr>
          <p:cNvPr id="55" name="円/楕円 54"/>
          <p:cNvSpPr/>
          <p:nvPr/>
        </p:nvSpPr>
        <p:spPr bwMode="auto">
          <a:xfrm>
            <a:off x="1828800" y="1211040"/>
            <a:ext cx="1774166" cy="1006426"/>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9" name="テキスト ボックス 58"/>
          <p:cNvSpPr txBox="1"/>
          <p:nvPr/>
        </p:nvSpPr>
        <p:spPr>
          <a:xfrm>
            <a:off x="-74760" y="5808166"/>
            <a:ext cx="9251632" cy="1077218"/>
          </a:xfrm>
          <a:prstGeom prst="rect">
            <a:avLst/>
          </a:prstGeom>
          <a:solidFill>
            <a:srgbClr val="FFFF00"/>
          </a:solidFill>
        </p:spPr>
        <p:txBody>
          <a:bodyPr wrap="square" rtlCol="0">
            <a:spAutoFit/>
          </a:bodyPr>
          <a:lstStyle/>
          <a:p>
            <a:pPr algn="ctr"/>
            <a:r>
              <a:rPr kumimoji="1" lang="ja-JP" altLang="en-US" sz="3200" b="1" dirty="0" smtClean="0">
                <a:solidFill>
                  <a:srgbClr val="FF0000"/>
                </a:solidFill>
              </a:rPr>
              <a:t>多数の気体分子やエアロゾルが混在した状況でも</a:t>
            </a:r>
            <a:endParaRPr kumimoji="1" lang="en-US" altLang="ja-JP" sz="3200" b="1" dirty="0" smtClean="0">
              <a:solidFill>
                <a:srgbClr val="FF0000"/>
              </a:solidFill>
            </a:endParaRPr>
          </a:p>
          <a:p>
            <a:pPr algn="ctr"/>
            <a:r>
              <a:rPr kumimoji="1" lang="en-US" altLang="ja-JP" sz="3200" b="1" dirty="0" smtClean="0">
                <a:solidFill>
                  <a:srgbClr val="FF0000"/>
                </a:solidFill>
              </a:rPr>
              <a:t>『</a:t>
            </a:r>
            <a:r>
              <a:rPr kumimoji="1" lang="ja-JP" altLang="en-US" sz="3200" b="1" dirty="0" smtClean="0">
                <a:solidFill>
                  <a:srgbClr val="FF0000"/>
                </a:solidFill>
              </a:rPr>
              <a:t>ありのままの状態</a:t>
            </a:r>
            <a:r>
              <a:rPr kumimoji="1" lang="en-US" altLang="ja-JP" sz="3200" b="1" dirty="0" smtClean="0">
                <a:solidFill>
                  <a:srgbClr val="FF0000"/>
                </a:solidFill>
              </a:rPr>
              <a:t>』</a:t>
            </a:r>
            <a:r>
              <a:rPr kumimoji="1" lang="ja-JP" altLang="en-US" sz="3200" b="1" dirty="0" smtClean="0">
                <a:solidFill>
                  <a:srgbClr val="FF0000"/>
                </a:solidFill>
              </a:rPr>
              <a:t>の大気ガスを分析可能</a:t>
            </a:r>
            <a:endParaRPr kumimoji="1" lang="ja-JP" altLang="en-US" sz="3200" b="1" dirty="0">
              <a:solidFill>
                <a:srgbClr val="FF0000"/>
              </a:solidFill>
            </a:endParaRPr>
          </a:p>
        </p:txBody>
      </p:sp>
      <p:sp>
        <p:nvSpPr>
          <p:cNvPr id="3" name="テキスト ボックス 2"/>
          <p:cNvSpPr txBox="1"/>
          <p:nvPr/>
        </p:nvSpPr>
        <p:spPr>
          <a:xfrm>
            <a:off x="215392" y="3284984"/>
            <a:ext cx="4370638" cy="2308324"/>
          </a:xfrm>
          <a:prstGeom prst="rect">
            <a:avLst/>
          </a:prstGeom>
          <a:noFill/>
        </p:spPr>
        <p:txBody>
          <a:bodyPr wrap="square" rtlCol="0">
            <a:spAutoFit/>
          </a:bodyPr>
          <a:lstStyle/>
          <a:p>
            <a:r>
              <a:rPr kumimoji="1" lang="ja-JP" altLang="en-US" sz="2400" dirty="0" smtClean="0"/>
              <a:t>①自由空間伝搬</a:t>
            </a:r>
            <a:endParaRPr kumimoji="1" lang="en-US" altLang="ja-JP" sz="2400" dirty="0" smtClean="0"/>
          </a:p>
          <a:p>
            <a:r>
              <a:rPr lang="ja-JP" altLang="en-US" sz="2400" dirty="0" smtClean="0"/>
              <a:t>②コヒーレント光源</a:t>
            </a:r>
            <a:endParaRPr lang="en-US" altLang="ja-JP" sz="2400" dirty="0" smtClean="0"/>
          </a:p>
          <a:p>
            <a:r>
              <a:rPr lang="ja-JP" altLang="en-US" sz="2400" dirty="0" smtClean="0"/>
              <a:t>③広帯域スペクトル</a:t>
            </a:r>
            <a:endParaRPr lang="en-US" altLang="ja-JP" sz="2400" dirty="0" smtClean="0"/>
          </a:p>
          <a:p>
            <a:r>
              <a:rPr kumimoji="1" lang="ja-JP" altLang="en-US" sz="2400" dirty="0" smtClean="0"/>
              <a:t>④</a:t>
            </a:r>
            <a:r>
              <a:rPr kumimoji="1" lang="en-US" altLang="ja-JP" sz="2400" dirty="0" smtClean="0">
                <a:latin typeface="Times New Roman" panose="02020603050405020304" pitchFamily="18" charset="0"/>
                <a:cs typeface="Times New Roman" panose="02020603050405020304" pitchFamily="18" charset="0"/>
              </a:rPr>
              <a:t>VOC</a:t>
            </a:r>
            <a:r>
              <a:rPr kumimoji="1" lang="ja-JP" altLang="en-US" sz="2400" dirty="0" smtClean="0"/>
              <a:t>ガスの回転遷移が豊富</a:t>
            </a:r>
            <a:endParaRPr kumimoji="1" lang="en-US" altLang="ja-JP" sz="2400" dirty="0" smtClean="0"/>
          </a:p>
          <a:p>
            <a:r>
              <a:rPr lang="ja-JP" altLang="en-US" sz="2400" dirty="0" smtClean="0"/>
              <a:t>⑤低散乱（エアロゾルの影響を受けない）</a:t>
            </a:r>
            <a:endParaRPr kumimoji="1" lang="ja-JP" altLang="en-US" sz="2400" dirty="0"/>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76929" y="3309924"/>
            <a:ext cx="4436825" cy="246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267317" y="2899027"/>
            <a:ext cx="3691204" cy="461665"/>
          </a:xfrm>
          <a:prstGeom prst="rect">
            <a:avLst/>
          </a:prstGeom>
          <a:noFill/>
        </p:spPr>
        <p:txBody>
          <a:bodyPr wrap="square" rtlCol="0">
            <a:spAutoFit/>
          </a:bodyPr>
          <a:lstStyle/>
          <a:p>
            <a:pPr algn="ctr"/>
            <a:r>
              <a:rPr kumimoji="1" lang="en-US" altLang="ja-JP" sz="2400" b="1" dirty="0" smtClean="0"/>
              <a:t>VOC</a:t>
            </a:r>
            <a:r>
              <a:rPr kumimoji="1" lang="ja-JP" altLang="en-US" sz="2400" b="1" dirty="0" smtClean="0"/>
              <a:t>ガス吸収スペクトル</a:t>
            </a:r>
            <a:endParaRPr kumimoji="1" lang="ja-JP" altLang="en-US" sz="2400" b="1" dirty="0"/>
          </a:p>
        </p:txBody>
      </p:sp>
    </p:spTree>
    <p:extLst>
      <p:ext uri="{BB962C8B-B14F-4D97-AF65-F5344CB8AC3E}">
        <p14:creationId xmlns:p14="http://schemas.microsoft.com/office/powerpoint/2010/main" val="389693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2" t="2693" r="937"/>
          <a:stretch/>
        </p:blipFill>
        <p:spPr bwMode="auto">
          <a:xfrm>
            <a:off x="27860" y="1021204"/>
            <a:ext cx="9116140" cy="46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0" y="157108"/>
            <a:ext cx="9144000" cy="1143000"/>
          </a:xfrm>
        </p:spPr>
        <p:txBody>
          <a:bodyPr/>
          <a:lstStyle/>
          <a:p>
            <a:r>
              <a:rPr kumimoji="1" lang="en-US" altLang="ja-JP" b="1" dirty="0" smtClean="0">
                <a:latin typeface="Times New Roman" panose="02020603050405020304" pitchFamily="18" charset="0"/>
                <a:cs typeface="Times New Roman" panose="02020603050405020304" pitchFamily="18" charset="0"/>
              </a:rPr>
              <a:t>THz</a:t>
            </a:r>
            <a:r>
              <a:rPr lang="ja-JP" altLang="en-US" b="1" dirty="0" smtClean="0">
                <a:latin typeface="Times New Roman" panose="02020603050405020304" pitchFamily="18" charset="0"/>
                <a:cs typeface="Times New Roman" panose="02020603050405020304" pitchFamily="18" charset="0"/>
              </a:rPr>
              <a:t>分光＠大気ガス</a:t>
            </a:r>
            <a:endParaRPr kumimoji="1" lang="ja-JP" altLang="en-US" b="1" dirty="0">
              <a:latin typeface="Times New Roman" panose="02020603050405020304" pitchFamily="18" charset="0"/>
              <a:cs typeface="Times New Roman" panose="02020603050405020304" pitchFamily="18" charset="0"/>
            </a:endParaRPr>
          </a:p>
        </p:txBody>
      </p:sp>
      <p:sp>
        <p:nvSpPr>
          <p:cNvPr id="5" name="テキスト ボックス 4"/>
          <p:cNvSpPr txBox="1"/>
          <p:nvPr/>
        </p:nvSpPr>
        <p:spPr>
          <a:xfrm>
            <a:off x="-54917" y="5574212"/>
            <a:ext cx="9298930" cy="1200329"/>
          </a:xfrm>
          <a:prstGeom prst="rect">
            <a:avLst/>
          </a:prstGeom>
          <a:solidFill>
            <a:srgbClr val="FFFF00"/>
          </a:solidFill>
        </p:spPr>
        <p:txBody>
          <a:bodyPr wrap="square" rtlCol="0">
            <a:spAutoFit/>
          </a:bodyPr>
          <a:lstStyle/>
          <a:p>
            <a:pPr algn="ctr"/>
            <a:r>
              <a:rPr lang="ja-JP" altLang="en-US" sz="3600" dirty="0" smtClean="0">
                <a:solidFill>
                  <a:srgbClr val="FF0000"/>
                </a:solidFill>
                <a:latin typeface="HGS創英角ｺﾞｼｯｸUB" panose="020B0900000000000000" pitchFamily="50" charset="-128"/>
                <a:ea typeface="HGS創英角ｺﾞｼｯｸUB" panose="020B0900000000000000" pitchFamily="50" charset="-128"/>
              </a:rPr>
              <a:t>高いスペクトル分解能、スペクトル確度、広帯域スペクトルが求められる！</a:t>
            </a:r>
            <a:endParaRPr kumimoji="1" lang="ja-JP" altLang="en-US" sz="3600" dirty="0">
              <a:solidFill>
                <a:srgbClr val="FF0000"/>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491912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3"/>
          <p:cNvGrpSpPr>
            <a:grpSpLocks/>
          </p:cNvGrpSpPr>
          <p:nvPr/>
        </p:nvGrpSpPr>
        <p:grpSpPr bwMode="auto">
          <a:xfrm>
            <a:off x="14654" y="1154114"/>
            <a:ext cx="8277958" cy="4160837"/>
            <a:chOff x="0" y="922"/>
            <a:chExt cx="5214" cy="2621"/>
          </a:xfrm>
        </p:grpSpPr>
        <p:pic>
          <p:nvPicPr>
            <p:cNvPr id="23564" name="Picture 14" descr="fig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2"/>
              <a:ext cx="5214" cy="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21"/>
            <p:cNvSpPr>
              <a:spLocks noChangeArrowheads="1"/>
            </p:cNvSpPr>
            <p:nvPr/>
          </p:nvSpPr>
          <p:spPr bwMode="auto">
            <a:xfrm>
              <a:off x="3862" y="2718"/>
              <a:ext cx="800" cy="2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latin typeface="ＭＳ ゴシック" charset="0"/>
                <a:ea typeface="ＭＳ ゴシック" charset="0"/>
                <a:cs typeface="ＭＳ ゴシック" charset="0"/>
              </a:endParaRPr>
            </a:p>
          </p:txBody>
        </p:sp>
        <p:sp>
          <p:nvSpPr>
            <p:cNvPr id="23566" name="Rectangle 22"/>
            <p:cNvSpPr>
              <a:spLocks noChangeArrowheads="1"/>
            </p:cNvSpPr>
            <p:nvPr/>
          </p:nvSpPr>
          <p:spPr bwMode="auto">
            <a:xfrm>
              <a:off x="45" y="2941"/>
              <a:ext cx="903"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latin typeface="ＭＳ ゴシック" charset="0"/>
                <a:ea typeface="ＭＳ ゴシック" charset="0"/>
                <a:cs typeface="ＭＳ ゴシック" charset="0"/>
              </a:endParaRPr>
            </a:p>
          </p:txBody>
        </p:sp>
      </p:grpSp>
      <p:sp>
        <p:nvSpPr>
          <p:cNvPr id="23555" name="Rectangle 2"/>
          <p:cNvSpPr>
            <a:spLocks noGrp="1" noChangeArrowheads="1"/>
          </p:cNvSpPr>
          <p:nvPr>
            <p:ph type="ctrTitle"/>
          </p:nvPr>
        </p:nvSpPr>
        <p:spPr>
          <a:xfrm>
            <a:off x="0" y="447674"/>
            <a:ext cx="8499231" cy="641185"/>
          </a:xfrm>
          <a:ln>
            <a:solidFill>
              <a:srgbClr val="FFFFFF"/>
            </a:solidFill>
            <a:miter lim="800000"/>
            <a:headEnd/>
            <a:tailEnd/>
          </a:ln>
        </p:spPr>
        <p:txBody>
          <a:bodyPr>
            <a:normAutofit fontScale="90000"/>
          </a:bodyPr>
          <a:lstStyle/>
          <a:p>
            <a:pPr eaLnBrk="1" hangingPunct="1"/>
            <a:r>
              <a:rPr lang="ja-JP" altLang="en-US" sz="5400" dirty="0">
                <a:solidFill>
                  <a:srgbClr val="172185"/>
                </a:solidFill>
                <a:latin typeface="ＭＳ ゴシック" charset="0"/>
                <a:ea typeface="ＭＳ ゴシック" charset="0"/>
                <a:cs typeface="ＭＳ ゴシック" charset="0"/>
              </a:rPr>
              <a:t>光コムと</a:t>
            </a:r>
            <a:r>
              <a:rPr lang="en-US" altLang="ja-JP" sz="5400" dirty="0">
                <a:solidFill>
                  <a:srgbClr val="172185"/>
                </a:solidFill>
                <a:latin typeface="ＭＳ ゴシック" charset="0"/>
                <a:ea typeface="ＭＳ ゴシック" charset="0"/>
                <a:cs typeface="ＭＳ ゴシック" charset="0"/>
              </a:rPr>
              <a:t>THz</a:t>
            </a:r>
            <a:r>
              <a:rPr lang="ja-JP" altLang="en-US" sz="5400" dirty="0">
                <a:solidFill>
                  <a:srgbClr val="172185"/>
                </a:solidFill>
                <a:latin typeface="ＭＳ ゴシック" charset="0"/>
                <a:ea typeface="ＭＳ ゴシック" charset="0"/>
                <a:cs typeface="ＭＳ ゴシック" charset="0"/>
              </a:rPr>
              <a:t>コム</a:t>
            </a:r>
            <a:endParaRPr lang="ja-JP" altLang="en-US" sz="4000" dirty="0">
              <a:solidFill>
                <a:srgbClr val="172185"/>
              </a:solidFill>
              <a:latin typeface="ＭＳ ゴシック" charset="0"/>
              <a:ea typeface="ＭＳ ゴシック" charset="0"/>
              <a:cs typeface="ＭＳ ゴシック" charset="0"/>
            </a:endParaRPr>
          </a:p>
        </p:txBody>
      </p:sp>
      <p:sp>
        <p:nvSpPr>
          <p:cNvPr id="20484" name="Rectangle 3"/>
          <p:cNvSpPr>
            <a:spLocks noChangeArrowheads="1"/>
          </p:cNvSpPr>
          <p:nvPr/>
        </p:nvSpPr>
        <p:spPr bwMode="auto">
          <a:xfrm>
            <a:off x="260839" y="5445125"/>
            <a:ext cx="8579827" cy="1169988"/>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ja-JP" altLang="en-US" sz="3000" b="1">
                <a:solidFill>
                  <a:srgbClr val="008000"/>
                </a:solidFill>
                <a:latin typeface="ＭＳ ゴシック" charset="0"/>
                <a:ea typeface="ＭＳ ゴシック" charset="0"/>
                <a:cs typeface="ＭＳ ゴシック" charset="0"/>
              </a:rPr>
              <a:t>光領域や</a:t>
            </a:r>
            <a:r>
              <a:rPr lang="en-US" altLang="ja-JP" sz="3000" b="1">
                <a:solidFill>
                  <a:srgbClr val="008000"/>
                </a:solidFill>
                <a:latin typeface="ＭＳ ゴシック" charset="0"/>
                <a:ea typeface="ＭＳ ゴシック" charset="0"/>
                <a:cs typeface="ＭＳ ゴシック" charset="0"/>
              </a:rPr>
              <a:t>THz</a:t>
            </a:r>
            <a:r>
              <a:rPr lang="ja-JP" altLang="en-US" sz="3000" b="1">
                <a:solidFill>
                  <a:srgbClr val="008000"/>
                </a:solidFill>
                <a:latin typeface="ＭＳ ゴシック" charset="0"/>
                <a:ea typeface="ＭＳ ゴシック" charset="0"/>
                <a:cs typeface="ＭＳ ゴシック" charset="0"/>
              </a:rPr>
              <a:t>領域における超精密周波数ものさし</a:t>
            </a:r>
            <a:endParaRPr lang="en-US" altLang="ja-JP" sz="3000" b="1">
              <a:solidFill>
                <a:srgbClr val="008000"/>
              </a:solidFill>
              <a:latin typeface="ＭＳ ゴシック" charset="0"/>
              <a:ea typeface="ＭＳ ゴシック" charset="0"/>
              <a:cs typeface="ＭＳ ゴシック" charset="0"/>
            </a:endParaRPr>
          </a:p>
          <a:p>
            <a:r>
              <a:rPr lang="ja-JP" altLang="en-US" sz="2000" b="1">
                <a:solidFill>
                  <a:srgbClr val="008000"/>
                </a:solidFill>
                <a:latin typeface="ＭＳ ゴシック" charset="0"/>
                <a:ea typeface="ＭＳ ゴシック" charset="0"/>
                <a:cs typeface="ＭＳ ゴシック" charset="0"/>
              </a:rPr>
              <a:t>（数万</a:t>
            </a:r>
            <a:r>
              <a:rPr lang="en-US" altLang="ja-JP" sz="2000" b="1">
                <a:solidFill>
                  <a:srgbClr val="008000"/>
                </a:solidFill>
                <a:latin typeface="ＭＳ ゴシック" charset="0"/>
                <a:ea typeface="ＭＳ ゴシック" charset="0"/>
                <a:cs typeface="ＭＳ ゴシック" charset="0"/>
              </a:rPr>
              <a:t>〜</a:t>
            </a:r>
            <a:r>
              <a:rPr lang="ja-JP" altLang="en-US" sz="2000" b="1">
                <a:solidFill>
                  <a:srgbClr val="008000"/>
                </a:solidFill>
                <a:latin typeface="ＭＳ ゴシック" charset="0"/>
                <a:ea typeface="ＭＳ ゴシック" charset="0"/>
                <a:cs typeface="ＭＳ ゴシック" charset="0"/>
              </a:rPr>
              <a:t>数十万本に及ぶ狭線幅</a:t>
            </a:r>
            <a:r>
              <a:rPr lang="en-US" altLang="ja-JP" sz="2000" b="1">
                <a:solidFill>
                  <a:srgbClr val="008000"/>
                </a:solidFill>
                <a:latin typeface="ＭＳ ゴシック" charset="0"/>
                <a:ea typeface="ＭＳ ゴシック" charset="0"/>
                <a:cs typeface="ＭＳ ゴシック" charset="0"/>
              </a:rPr>
              <a:t>CW</a:t>
            </a:r>
            <a:r>
              <a:rPr lang="ja-JP" altLang="en-US" sz="2000" b="1">
                <a:solidFill>
                  <a:srgbClr val="008000"/>
                </a:solidFill>
                <a:latin typeface="ＭＳ ゴシック" charset="0"/>
                <a:ea typeface="ＭＳ ゴシック" charset="0"/>
                <a:cs typeface="ＭＳ ゴシック" charset="0"/>
              </a:rPr>
              <a:t>レーザー光が等間隔で並んだ集合体</a:t>
            </a:r>
            <a:r>
              <a:rPr kumimoji="0" lang="ja-JP" altLang="en-US" sz="2000" b="1">
                <a:solidFill>
                  <a:srgbClr val="008000"/>
                </a:solidFill>
                <a:latin typeface="ＭＳ ゴシック" charset="0"/>
                <a:ea typeface="ＭＳ ゴシック" charset="0"/>
                <a:cs typeface="ＭＳ ゴシック" charset="0"/>
              </a:rPr>
              <a:t>）</a:t>
            </a:r>
          </a:p>
          <a:p>
            <a:r>
              <a:rPr lang="ja-JP" altLang="en-US" sz="2000" b="1">
                <a:solidFill>
                  <a:srgbClr val="008000"/>
                </a:solidFill>
                <a:latin typeface="ＭＳ ゴシック" charset="0"/>
                <a:ea typeface="ＭＳ ゴシック" charset="0"/>
                <a:cs typeface="ＭＳ ゴシック" charset="0"/>
              </a:rPr>
              <a:t>（単純性</a:t>
            </a:r>
            <a:r>
              <a:rPr lang="en-US" altLang="ja-JP" sz="2000" b="1">
                <a:solidFill>
                  <a:srgbClr val="008000"/>
                </a:solidFill>
                <a:latin typeface="ＭＳ ゴシック" charset="0"/>
                <a:ea typeface="ＭＳ ゴシック" charset="0"/>
                <a:cs typeface="ＭＳ ゴシック" charset="0"/>
              </a:rPr>
              <a:t>, </a:t>
            </a:r>
            <a:r>
              <a:rPr lang="ja-JP" altLang="en-US" sz="2000" b="1">
                <a:solidFill>
                  <a:srgbClr val="008000"/>
                </a:solidFill>
                <a:latin typeface="ＭＳ ゴシック" charset="0"/>
                <a:ea typeface="ＭＳ ゴシック" charset="0"/>
                <a:cs typeface="ＭＳ ゴシック" charset="0"/>
              </a:rPr>
              <a:t>広帯域選択性</a:t>
            </a:r>
            <a:r>
              <a:rPr lang="en-US" altLang="ja-JP" sz="2000" b="1">
                <a:solidFill>
                  <a:srgbClr val="008000"/>
                </a:solidFill>
                <a:latin typeface="ＭＳ ゴシック" charset="0"/>
                <a:ea typeface="ＭＳ ゴシック" charset="0"/>
                <a:cs typeface="ＭＳ ゴシック" charset="0"/>
              </a:rPr>
              <a:t>, </a:t>
            </a:r>
            <a:r>
              <a:rPr lang="ja-JP" altLang="en-US" sz="2000" b="1">
                <a:solidFill>
                  <a:srgbClr val="008000"/>
                </a:solidFill>
                <a:latin typeface="ＭＳ ゴシック" charset="0"/>
                <a:ea typeface="ＭＳ ゴシック" charset="0"/>
                <a:cs typeface="ＭＳ ゴシック" charset="0"/>
              </a:rPr>
              <a:t>高スペクトル純度</a:t>
            </a:r>
            <a:r>
              <a:rPr lang="en-US" altLang="ja-JP" sz="2000" b="1">
                <a:solidFill>
                  <a:srgbClr val="008000"/>
                </a:solidFill>
                <a:latin typeface="ＭＳ ゴシック" charset="0"/>
                <a:ea typeface="ＭＳ ゴシック" charset="0"/>
                <a:cs typeface="ＭＳ ゴシック" charset="0"/>
              </a:rPr>
              <a:t>, </a:t>
            </a:r>
            <a:r>
              <a:rPr lang="ja-JP" altLang="en-US" sz="2000" b="1">
                <a:solidFill>
                  <a:srgbClr val="008000"/>
                </a:solidFill>
                <a:latin typeface="ＭＳ ゴシック" charset="0"/>
                <a:ea typeface="ＭＳ ゴシック" charset="0"/>
                <a:cs typeface="ＭＳ ゴシック" charset="0"/>
              </a:rPr>
              <a:t>周波数逓倍</a:t>
            </a:r>
            <a:r>
              <a:rPr kumimoji="0" lang="ja-JP" altLang="en-US" sz="2000" b="1">
                <a:solidFill>
                  <a:srgbClr val="008000"/>
                </a:solidFill>
                <a:latin typeface="ＭＳ ゴシック" charset="0"/>
                <a:ea typeface="ＭＳ ゴシック" charset="0"/>
                <a:cs typeface="ＭＳ ゴシック" charset="0"/>
              </a:rPr>
              <a:t>性）</a:t>
            </a:r>
          </a:p>
        </p:txBody>
      </p:sp>
      <p:sp>
        <p:nvSpPr>
          <p:cNvPr id="23557" name="Text Box 20"/>
          <p:cNvSpPr txBox="1">
            <a:spLocks noChangeArrowheads="1"/>
          </p:cNvSpPr>
          <p:nvPr/>
        </p:nvSpPr>
        <p:spPr bwMode="auto">
          <a:xfrm>
            <a:off x="5395546" y="3813176"/>
            <a:ext cx="1261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b="1">
                <a:solidFill>
                  <a:srgbClr val="800080"/>
                </a:solidFill>
                <a:latin typeface="ＭＳ ゴシック" charset="0"/>
                <a:ea typeface="ＭＳ ゴシック" charset="0"/>
                <a:cs typeface="ＭＳ ゴシック" charset="0"/>
              </a:rPr>
              <a:t>THz</a:t>
            </a:r>
            <a:r>
              <a:rPr lang="ja-JP" altLang="en-US" b="1">
                <a:solidFill>
                  <a:srgbClr val="800080"/>
                </a:solidFill>
                <a:latin typeface="ＭＳ ゴシック" charset="0"/>
                <a:ea typeface="ＭＳ ゴシック" charset="0"/>
                <a:cs typeface="ＭＳ ゴシック" charset="0"/>
              </a:rPr>
              <a:t>コム</a:t>
            </a:r>
          </a:p>
        </p:txBody>
      </p:sp>
      <p:sp>
        <p:nvSpPr>
          <p:cNvPr id="23558" name="Text Box 24"/>
          <p:cNvSpPr txBox="1">
            <a:spLocks noChangeArrowheads="1"/>
          </p:cNvSpPr>
          <p:nvPr/>
        </p:nvSpPr>
        <p:spPr bwMode="auto">
          <a:xfrm>
            <a:off x="202223" y="3830638"/>
            <a:ext cx="1415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b="1">
                <a:solidFill>
                  <a:srgbClr val="800080"/>
                </a:solidFill>
                <a:latin typeface="ＭＳ ゴシック" charset="0"/>
                <a:ea typeface="ＭＳ ゴシック" charset="0"/>
                <a:cs typeface="ＭＳ ゴシック" charset="0"/>
              </a:rPr>
              <a:t>THz</a:t>
            </a:r>
          </a:p>
          <a:p>
            <a:r>
              <a:rPr lang="ja-JP" altLang="en-US" b="1">
                <a:solidFill>
                  <a:srgbClr val="800080"/>
                </a:solidFill>
                <a:latin typeface="ＭＳ ゴシック" charset="0"/>
                <a:ea typeface="ＭＳ ゴシック" charset="0"/>
                <a:cs typeface="ＭＳ ゴシック" charset="0"/>
              </a:rPr>
              <a:t>パルス列</a:t>
            </a:r>
          </a:p>
        </p:txBody>
      </p:sp>
      <p:sp>
        <p:nvSpPr>
          <p:cNvPr id="23559" name="Text Box 24"/>
          <p:cNvSpPr txBox="1">
            <a:spLocks noChangeArrowheads="1"/>
          </p:cNvSpPr>
          <p:nvPr/>
        </p:nvSpPr>
        <p:spPr bwMode="auto">
          <a:xfrm>
            <a:off x="0" y="1552575"/>
            <a:ext cx="1465385"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r>
              <a:rPr lang="ja-JP" altLang="en-US" b="1">
                <a:solidFill>
                  <a:srgbClr val="FF0000"/>
                </a:solidFill>
                <a:latin typeface="ＭＳ ゴシック" charset="0"/>
                <a:ea typeface="ＭＳ ゴシック" charset="0"/>
                <a:cs typeface="ＭＳ ゴシック" charset="0"/>
              </a:rPr>
              <a:t>ﾌｪﾑﾄ秒光</a:t>
            </a:r>
            <a:endParaRPr lang="en-US" altLang="ja-JP" b="1">
              <a:solidFill>
                <a:srgbClr val="FF0000"/>
              </a:solidFill>
              <a:latin typeface="ＭＳ ゴシック" charset="0"/>
              <a:ea typeface="ＭＳ ゴシック" charset="0"/>
              <a:cs typeface="ＭＳ ゴシック" charset="0"/>
            </a:endParaRPr>
          </a:p>
          <a:p>
            <a:r>
              <a:rPr lang="ja-JP" altLang="en-US" b="1">
                <a:solidFill>
                  <a:srgbClr val="FF0000"/>
                </a:solidFill>
                <a:latin typeface="ＭＳ ゴシック" charset="0"/>
                <a:ea typeface="ＭＳ ゴシック" charset="0"/>
                <a:cs typeface="ＭＳ ゴシック" charset="0"/>
              </a:rPr>
              <a:t>パルス列</a:t>
            </a:r>
          </a:p>
        </p:txBody>
      </p:sp>
      <p:grpSp>
        <p:nvGrpSpPr>
          <p:cNvPr id="3" name="図形グループ 16"/>
          <p:cNvGrpSpPr>
            <a:grpSpLocks/>
          </p:cNvGrpSpPr>
          <p:nvPr/>
        </p:nvGrpSpPr>
        <p:grpSpPr bwMode="auto">
          <a:xfrm>
            <a:off x="7064620" y="403226"/>
            <a:ext cx="1981200" cy="1331964"/>
            <a:chOff x="7637463" y="712788"/>
            <a:chExt cx="2146300" cy="1332288"/>
          </a:xfrm>
        </p:grpSpPr>
        <p:sp>
          <p:nvSpPr>
            <p:cNvPr id="23562" name="Text Box 17"/>
            <p:cNvSpPr txBox="1">
              <a:spLocks noChangeArrowheads="1"/>
            </p:cNvSpPr>
            <p:nvPr/>
          </p:nvSpPr>
          <p:spPr bwMode="auto">
            <a:xfrm>
              <a:off x="8045450" y="1398588"/>
              <a:ext cx="1700465" cy="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pPr algn="l"/>
              <a:r>
                <a:rPr lang="ja-JP" altLang="en-US" sz="1800" dirty="0">
                  <a:latin typeface="ＭＳ ゴシック" charset="0"/>
                  <a:ea typeface="ＭＳ ゴシック" charset="0"/>
                  <a:cs typeface="ＭＳ ゴシック" charset="0"/>
                </a:rPr>
                <a:t>超精密分光</a:t>
              </a:r>
              <a:endParaRPr lang="en-US" altLang="ja-JP" sz="1800" dirty="0">
                <a:latin typeface="ＭＳ ゴシック" charset="0"/>
                <a:ea typeface="ＭＳ ゴシック" charset="0"/>
                <a:cs typeface="ＭＳ ゴシック" charset="0"/>
              </a:endParaRPr>
            </a:p>
            <a:p>
              <a:pPr algn="l"/>
              <a:r>
                <a:rPr lang="ja-JP" altLang="en-US" sz="1800" dirty="0">
                  <a:latin typeface="ＭＳ ゴシック" charset="0"/>
                  <a:ea typeface="ＭＳ ゴシック" charset="0"/>
                  <a:cs typeface="ＭＳ ゴシック" charset="0"/>
                </a:rPr>
                <a:t>光周波数標準</a:t>
              </a:r>
            </a:p>
          </p:txBody>
        </p:sp>
        <p:sp>
          <p:nvSpPr>
            <p:cNvPr id="23563" name="Rectangle 18"/>
            <p:cNvSpPr>
              <a:spLocks noChangeArrowheads="1"/>
            </p:cNvSpPr>
            <p:nvPr/>
          </p:nvSpPr>
          <p:spPr bwMode="auto">
            <a:xfrm>
              <a:off x="7637463" y="712788"/>
              <a:ext cx="2146300" cy="707886"/>
            </a:xfrm>
            <a:prstGeom prst="rect">
              <a:avLst/>
            </a:prstGeom>
            <a:solidFill>
              <a:srgbClr val="00005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ja-JP" sz="2000" b="1" i="1" dirty="0">
                  <a:solidFill>
                    <a:srgbClr val="FFEA18"/>
                  </a:solidFill>
                  <a:latin typeface="ＭＳ ゴシック" charset="0"/>
                  <a:ea typeface="ＭＳ ゴシック" charset="0"/>
                  <a:cs typeface="ＭＳ ゴシック" charset="0"/>
                </a:rPr>
                <a:t>2005</a:t>
              </a:r>
              <a:r>
                <a:rPr kumimoji="0" lang="ja-JP" altLang="en-US" sz="2000" b="1" i="1" dirty="0">
                  <a:solidFill>
                    <a:srgbClr val="FFEA18"/>
                  </a:solidFill>
                  <a:latin typeface="ＭＳ ゴシック" charset="0"/>
                  <a:ea typeface="ＭＳ ゴシック" charset="0"/>
                  <a:cs typeface="ＭＳ ゴシック" charset="0"/>
                </a:rPr>
                <a:t>年ノーベル</a:t>
              </a:r>
              <a:endParaRPr kumimoji="0" lang="en-US" altLang="ja-JP" sz="2000" b="1" i="1" dirty="0">
                <a:solidFill>
                  <a:srgbClr val="FFEA18"/>
                </a:solidFill>
                <a:latin typeface="ＭＳ ゴシック" charset="0"/>
                <a:ea typeface="ＭＳ ゴシック" charset="0"/>
                <a:cs typeface="ＭＳ ゴシック" charset="0"/>
              </a:endParaRPr>
            </a:p>
            <a:p>
              <a:r>
                <a:rPr kumimoji="0" lang="ja-JP" altLang="en-US" sz="2000" b="1" i="1" dirty="0">
                  <a:solidFill>
                    <a:srgbClr val="FFEA18"/>
                  </a:solidFill>
                  <a:latin typeface="ＭＳ ゴシック" charset="0"/>
                  <a:ea typeface="ＭＳ ゴシック" charset="0"/>
                  <a:cs typeface="ＭＳ ゴシック" charset="0"/>
                </a:rPr>
                <a:t>物理学賞</a:t>
              </a:r>
              <a:endParaRPr lang="ja-JP" altLang="en-US" sz="2000" b="1" i="1" dirty="0">
                <a:solidFill>
                  <a:srgbClr val="FFEA18"/>
                </a:solidFill>
                <a:latin typeface="ＭＳ ゴシック" charset="0"/>
                <a:ea typeface="ＭＳ ゴシック" charset="0"/>
                <a:cs typeface="ＭＳ ゴシック" charset="0"/>
              </a:endParaRPr>
            </a:p>
          </p:txBody>
        </p:sp>
      </p:grpSp>
    </p:spTree>
    <p:extLst>
      <p:ext uri="{BB962C8B-B14F-4D97-AF65-F5344CB8AC3E}">
        <p14:creationId xmlns:p14="http://schemas.microsoft.com/office/powerpoint/2010/main" val="4215409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idx="4294967295"/>
          </p:nvPr>
        </p:nvSpPr>
        <p:spPr>
          <a:xfrm>
            <a:off x="-35909" y="332656"/>
            <a:ext cx="9179909" cy="555055"/>
          </a:xfrm>
        </p:spPr>
        <p:txBody>
          <a:bodyPr>
            <a:noAutofit/>
          </a:bodyPr>
          <a:lstStyle/>
          <a:p>
            <a:pPr eaLnBrk="1" hangingPunct="1"/>
            <a:r>
              <a:rPr lang="ja-JP" altLang="en-US" spc="-300" dirty="0" smtClean="0">
                <a:latin typeface="ヒラギノ丸ゴ ProN W4"/>
                <a:ea typeface="ヒラギノ丸ゴ ProN W4"/>
                <a:cs typeface="ヒラギノ丸ゴ ProN W4"/>
              </a:rPr>
              <a:t>デュアル</a:t>
            </a:r>
            <a:r>
              <a:rPr lang="en-US" altLang="ja-JP" spc="-300" dirty="0" smtClean="0">
                <a:latin typeface="ヒラギノ丸ゴ ProN W4"/>
                <a:ea typeface="ヒラギノ丸ゴ ProN W4"/>
                <a:cs typeface="ヒラギノ丸ゴ ProN W4"/>
              </a:rPr>
              <a:t>THz</a:t>
            </a:r>
            <a:r>
              <a:rPr lang="ja-JP" altLang="en-US" spc="-300" dirty="0" smtClean="0">
                <a:latin typeface="ヒラギノ丸ゴ ProN W4"/>
                <a:ea typeface="ヒラギノ丸ゴ ProN W4"/>
                <a:cs typeface="ヒラギノ丸ゴ ProN W4"/>
              </a:rPr>
              <a:t>コムの利用</a:t>
            </a:r>
            <a:r>
              <a:rPr lang="en-US" altLang="ja-JP" spc="-300" dirty="0" smtClean="0">
                <a:latin typeface="ヒラギノ丸ゴ ProN W4"/>
                <a:ea typeface="ヒラギノ丸ゴ ProN W4"/>
                <a:cs typeface="ヒラギノ丸ゴ ProN W4"/>
              </a:rPr>
              <a:t>@</a:t>
            </a:r>
            <a:r>
              <a:rPr lang="ja-JP" altLang="en-US" spc="-300" dirty="0" smtClean="0">
                <a:latin typeface="ヒラギノ丸ゴ ProN W4"/>
                <a:ea typeface="ヒラギノ丸ゴ ProN W4"/>
                <a:cs typeface="ヒラギノ丸ゴ ProN W4"/>
              </a:rPr>
              <a:t>周波数領域</a:t>
            </a:r>
            <a:endParaRPr lang="ja-JP" altLang="en-US" spc="-300" dirty="0">
              <a:latin typeface="ヒラギノ丸ゴ ProN W4"/>
              <a:ea typeface="ヒラギノ丸ゴ ProN W4"/>
              <a:cs typeface="ヒラギノ丸ゴ ProN W4"/>
            </a:endParaRPr>
          </a:p>
        </p:txBody>
      </p:sp>
      <p:pic>
        <p:nvPicPr>
          <p:cNvPr id="29699" name="図 3" descr="fig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06599"/>
            <a:ext cx="914400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正方形/長方形 3"/>
          <p:cNvSpPr>
            <a:spLocks noChangeArrowheads="1"/>
          </p:cNvSpPr>
          <p:nvPr/>
        </p:nvSpPr>
        <p:spPr bwMode="auto">
          <a:xfrm>
            <a:off x="449874" y="5904632"/>
            <a:ext cx="8302869" cy="4286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701" name="テキスト ボックス 4"/>
          <p:cNvSpPr txBox="1">
            <a:spLocks noChangeArrowheads="1"/>
          </p:cNvSpPr>
          <p:nvPr/>
        </p:nvSpPr>
        <p:spPr bwMode="auto">
          <a:xfrm>
            <a:off x="300405" y="2016845"/>
            <a:ext cx="17513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r>
              <a:rPr lang="ja-JP" altLang="en-US" sz="1400" dirty="0">
                <a:latin typeface="Arial" charset="0"/>
                <a:cs typeface="Arial" charset="0"/>
              </a:rPr>
              <a:t>モード同期周波数</a:t>
            </a:r>
            <a:r>
              <a:rPr lang="en-US" altLang="ja-JP" sz="1400" dirty="0">
                <a:latin typeface="Arial" charset="0"/>
                <a:cs typeface="Arial" charset="0"/>
              </a:rPr>
              <a:t>f</a:t>
            </a:r>
            <a:r>
              <a:rPr lang="en-US" altLang="ja-JP" sz="1400" baseline="-25000" dirty="0">
                <a:latin typeface="Arial" charset="0"/>
                <a:cs typeface="Arial" charset="0"/>
              </a:rPr>
              <a:t>1</a:t>
            </a:r>
            <a:endParaRPr lang="ja-JP" altLang="en-US" sz="1400" baseline="-25000" dirty="0">
              <a:latin typeface="Arial" charset="0"/>
              <a:cs typeface="Arial" charset="0"/>
            </a:endParaRPr>
          </a:p>
        </p:txBody>
      </p:sp>
      <p:sp>
        <p:nvSpPr>
          <p:cNvPr id="29702" name="テキスト ボックス 5"/>
          <p:cNvSpPr txBox="1">
            <a:spLocks noChangeArrowheads="1"/>
          </p:cNvSpPr>
          <p:nvPr/>
        </p:nvSpPr>
        <p:spPr bwMode="auto">
          <a:xfrm>
            <a:off x="3534588" y="1997795"/>
            <a:ext cx="21175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r>
              <a:rPr lang="ja-JP" altLang="en-US" sz="1400" dirty="0">
                <a:latin typeface="Arial" charset="0"/>
                <a:cs typeface="Arial" charset="0"/>
              </a:rPr>
              <a:t>モード同期周波数</a:t>
            </a:r>
            <a:r>
              <a:rPr lang="en-US" altLang="ja-JP" sz="1400" dirty="0">
                <a:latin typeface="Arial" charset="0"/>
                <a:cs typeface="Arial" charset="0"/>
              </a:rPr>
              <a:t>f</a:t>
            </a:r>
            <a:r>
              <a:rPr lang="en-US" altLang="ja-JP" sz="1400" baseline="-25000" dirty="0">
                <a:latin typeface="Arial" charset="0"/>
                <a:cs typeface="Arial" charset="0"/>
              </a:rPr>
              <a:t>2</a:t>
            </a:r>
            <a:endParaRPr lang="ja-JP" altLang="en-US" sz="1400" baseline="-25000" dirty="0">
              <a:latin typeface="Arial" charset="0"/>
              <a:cs typeface="Arial" charset="0"/>
            </a:endParaRPr>
          </a:p>
        </p:txBody>
      </p:sp>
      <p:sp>
        <p:nvSpPr>
          <p:cNvPr id="29704" name="テキスト ボックス 7"/>
          <p:cNvSpPr txBox="1">
            <a:spLocks noChangeArrowheads="1"/>
          </p:cNvSpPr>
          <p:nvPr/>
        </p:nvSpPr>
        <p:spPr bwMode="auto">
          <a:xfrm>
            <a:off x="4340469" y="4509120"/>
            <a:ext cx="11932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r>
              <a:rPr lang="ja-JP" altLang="en-US" sz="1400" dirty="0">
                <a:solidFill>
                  <a:srgbClr val="0000FF"/>
                </a:solidFill>
                <a:latin typeface="Arial" charset="0"/>
                <a:cs typeface="Arial" charset="0"/>
              </a:rPr>
              <a:t>（コム間隔</a:t>
            </a:r>
            <a:r>
              <a:rPr lang="en-US" altLang="ja-JP" sz="1400" dirty="0" smtClean="0">
                <a:solidFill>
                  <a:srgbClr val="0000FF"/>
                </a:solidFill>
                <a:latin typeface="Arial" charset="0"/>
                <a:cs typeface="Arial" charset="0"/>
              </a:rPr>
              <a:t>f</a:t>
            </a:r>
            <a:r>
              <a:rPr lang="en-US" altLang="ja-JP" sz="1400" baseline="-25000" dirty="0" smtClean="0">
                <a:solidFill>
                  <a:srgbClr val="0000FF"/>
                </a:solidFill>
                <a:latin typeface="Arial" charset="0"/>
                <a:cs typeface="Arial" charset="0"/>
              </a:rPr>
              <a:t>2</a:t>
            </a:r>
            <a:r>
              <a:rPr lang="ja-JP" altLang="en-US" sz="1400" dirty="0">
                <a:solidFill>
                  <a:srgbClr val="0000FF"/>
                </a:solidFill>
                <a:latin typeface="Arial" charset="0"/>
                <a:cs typeface="Arial" charset="0"/>
              </a:rPr>
              <a:t>）</a:t>
            </a:r>
            <a:endParaRPr lang="ja-JP" altLang="en-US" sz="1400" baseline="-25000" dirty="0">
              <a:solidFill>
                <a:srgbClr val="0000FF"/>
              </a:solidFill>
              <a:latin typeface="Arial" charset="0"/>
              <a:cs typeface="Arial" charset="0"/>
            </a:endParaRPr>
          </a:p>
        </p:txBody>
      </p:sp>
      <p:sp>
        <p:nvSpPr>
          <p:cNvPr id="11" name="タイトル 1"/>
          <p:cNvSpPr txBox="1">
            <a:spLocks/>
          </p:cNvSpPr>
          <p:nvPr/>
        </p:nvSpPr>
        <p:spPr bwMode="auto">
          <a:xfrm>
            <a:off x="1763688" y="1073745"/>
            <a:ext cx="5976664" cy="627063"/>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sz="4000" dirty="0" smtClean="0">
                <a:solidFill>
                  <a:srgbClr val="FFFF00"/>
                </a:solidFill>
                <a:latin typeface="ヒラギノ丸ゴ ProN W4"/>
                <a:ea typeface="ヒラギノ丸ゴ ProN W4"/>
                <a:cs typeface="ヒラギノ丸ゴ ProN W4"/>
              </a:rPr>
              <a:t>デュアル</a:t>
            </a:r>
            <a:r>
              <a:rPr lang="en-US" altLang="ja-JP" sz="4000" dirty="0" smtClean="0">
                <a:solidFill>
                  <a:srgbClr val="FFFF00"/>
                </a:solidFill>
                <a:latin typeface="ヒラギノ丸ゴ ProN W4"/>
                <a:ea typeface="ヒラギノ丸ゴ ProN W4"/>
                <a:cs typeface="ヒラギノ丸ゴ ProN W4"/>
              </a:rPr>
              <a:t>THz</a:t>
            </a:r>
            <a:r>
              <a:rPr lang="ja-JP" altLang="en-US" sz="4000" dirty="0" smtClean="0">
                <a:solidFill>
                  <a:srgbClr val="FFFF00"/>
                </a:solidFill>
                <a:latin typeface="ヒラギノ丸ゴ ProN W4"/>
                <a:ea typeface="ヒラギノ丸ゴ ProN W4"/>
                <a:cs typeface="ヒラギノ丸ゴ ProN W4"/>
              </a:rPr>
              <a:t>コム分光法</a:t>
            </a:r>
            <a:endParaRPr lang="ja-JP" altLang="en-US" sz="4000" dirty="0">
              <a:solidFill>
                <a:srgbClr val="FFFF00"/>
              </a:solidFill>
              <a:latin typeface="ヒラギノ丸ゴ ProN W4"/>
              <a:ea typeface="ヒラギノ丸ゴ ProN W4"/>
              <a:cs typeface="ヒラギノ丸ゴ ProN W4"/>
            </a:endParaRPr>
          </a:p>
        </p:txBody>
      </p:sp>
      <p:sp>
        <p:nvSpPr>
          <p:cNvPr id="3" name="テキスト ボックス 2"/>
          <p:cNvSpPr txBox="1"/>
          <p:nvPr/>
        </p:nvSpPr>
        <p:spPr>
          <a:xfrm>
            <a:off x="251520" y="5838363"/>
            <a:ext cx="8693756" cy="830997"/>
          </a:xfrm>
          <a:prstGeom prst="rect">
            <a:avLst/>
          </a:prstGeom>
          <a:solidFill>
            <a:srgbClr val="FFFF00"/>
          </a:solidFill>
        </p:spPr>
        <p:txBody>
          <a:bodyPr wrap="none" rtlCol="0">
            <a:spAutoFit/>
          </a:bodyPr>
          <a:lstStyle/>
          <a:p>
            <a:pPr algn="ctr"/>
            <a:r>
              <a:rPr kumimoji="1" lang="en-US" altLang="ja-JP" sz="2400" b="1" dirty="0" smtClean="0">
                <a:solidFill>
                  <a:srgbClr val="FF0000"/>
                </a:solidFill>
              </a:rPr>
              <a:t>CW-THz</a:t>
            </a:r>
            <a:r>
              <a:rPr kumimoji="1" lang="ja-JP" altLang="en-US" sz="2400" b="1" dirty="0" smtClean="0">
                <a:solidFill>
                  <a:srgbClr val="FF0000"/>
                </a:solidFill>
              </a:rPr>
              <a:t>波の狭線幅特性と</a:t>
            </a:r>
            <a:r>
              <a:rPr kumimoji="1" lang="en-US" altLang="ja-JP" sz="2400" b="1" dirty="0" smtClean="0">
                <a:solidFill>
                  <a:srgbClr val="FF0000"/>
                </a:solidFill>
              </a:rPr>
              <a:t>THz</a:t>
            </a:r>
            <a:r>
              <a:rPr kumimoji="1" lang="ja-JP" altLang="en-US" sz="2400" b="1" dirty="0" smtClean="0">
                <a:solidFill>
                  <a:srgbClr val="FF0000"/>
                </a:solidFill>
              </a:rPr>
              <a:t>ﾊﾟﾙｽの広帯域ｽﾍﾟｸﾄﾙ特性の融合</a:t>
            </a:r>
            <a:endParaRPr kumimoji="1" lang="en-US" altLang="ja-JP" sz="2400" b="1" dirty="0" smtClean="0">
              <a:solidFill>
                <a:srgbClr val="FF0000"/>
              </a:solidFill>
            </a:endParaRPr>
          </a:p>
          <a:p>
            <a:pPr algn="ctr"/>
            <a:r>
              <a:rPr kumimoji="1" lang="ja-JP" altLang="en-US" sz="2400" b="1" dirty="0" smtClean="0">
                <a:solidFill>
                  <a:srgbClr val="FF0000"/>
                </a:solidFill>
              </a:rPr>
              <a:t>マイクロ波周波数標準へのトレーサビリティ</a:t>
            </a:r>
            <a:endParaRPr kumimoji="1" lang="ja-JP" altLang="en-US" sz="2400" b="1" dirty="0">
              <a:solidFill>
                <a:srgbClr val="FF0000"/>
              </a:solidFill>
            </a:endParaRPr>
          </a:p>
        </p:txBody>
      </p:sp>
    </p:spTree>
    <p:extLst>
      <p:ext uri="{BB962C8B-B14F-4D97-AF65-F5344CB8AC3E}">
        <p14:creationId xmlns:p14="http://schemas.microsoft.com/office/powerpoint/2010/main" val="355885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グループ化 4100"/>
          <p:cNvGrpSpPr/>
          <p:nvPr/>
        </p:nvGrpSpPr>
        <p:grpSpPr>
          <a:xfrm>
            <a:off x="234689" y="2165133"/>
            <a:ext cx="4364205" cy="2028659"/>
            <a:chOff x="581547" y="2617036"/>
            <a:chExt cx="4364205" cy="2028659"/>
          </a:xfrm>
        </p:grpSpPr>
        <p:sp>
          <p:nvSpPr>
            <p:cNvPr id="6" name="テキスト ボックス 5"/>
            <p:cNvSpPr txBox="1"/>
            <p:nvPr/>
          </p:nvSpPr>
          <p:spPr>
            <a:xfrm>
              <a:off x="1095757" y="2617036"/>
              <a:ext cx="1617890" cy="369332"/>
            </a:xfrm>
            <a:prstGeom prst="rect">
              <a:avLst/>
            </a:prstGeom>
            <a:noFill/>
            <a:ln>
              <a:solidFill>
                <a:schemeClr val="tx1"/>
              </a:solidFill>
            </a:ln>
          </p:spPr>
          <p:txBody>
            <a:bodyPr wrap="square" rtlCol="0">
              <a:spAutoFit/>
            </a:bodyPr>
            <a:lstStyle/>
            <a:p>
              <a:pPr algn="ctr"/>
              <a:r>
                <a:rPr lang="en-US" altLang="ja-JP" b="1" dirty="0" err="1">
                  <a:latin typeface="Century" pitchFamily="18" charset="0"/>
                </a:rPr>
                <a:t>f</a:t>
              </a:r>
              <a:r>
                <a:rPr kumimoji="1" lang="en-US" altLang="ja-JP" b="1" dirty="0" err="1" smtClean="0">
                  <a:latin typeface="Century" pitchFamily="18" charset="0"/>
                </a:rPr>
                <a:t>s</a:t>
              </a:r>
              <a:r>
                <a:rPr kumimoji="1" lang="en-US" altLang="ja-JP" b="1" dirty="0" smtClean="0">
                  <a:latin typeface="Century" pitchFamily="18" charset="0"/>
                </a:rPr>
                <a:t> laser  A</a:t>
              </a:r>
              <a:endParaRPr kumimoji="1" lang="ja-JP" altLang="en-US" b="1" dirty="0">
                <a:latin typeface="Century" pitchFamily="18" charset="0"/>
              </a:endParaRPr>
            </a:p>
          </p:txBody>
        </p:sp>
        <p:sp>
          <p:nvSpPr>
            <p:cNvPr id="7" name="テキスト ボックス 6"/>
            <p:cNvSpPr txBox="1"/>
            <p:nvPr/>
          </p:nvSpPr>
          <p:spPr>
            <a:xfrm>
              <a:off x="2795075" y="2617036"/>
              <a:ext cx="1617890" cy="369332"/>
            </a:xfrm>
            <a:prstGeom prst="rect">
              <a:avLst/>
            </a:prstGeom>
            <a:noFill/>
            <a:ln>
              <a:solidFill>
                <a:schemeClr val="tx1"/>
              </a:solidFill>
            </a:ln>
          </p:spPr>
          <p:txBody>
            <a:bodyPr wrap="square" rtlCol="0">
              <a:spAutoFit/>
            </a:bodyPr>
            <a:lstStyle/>
            <a:p>
              <a:pPr algn="ctr"/>
              <a:r>
                <a:rPr lang="en-US" altLang="ja-JP" b="1" dirty="0" err="1">
                  <a:latin typeface="Century" pitchFamily="18" charset="0"/>
                </a:rPr>
                <a:t>f</a:t>
              </a:r>
              <a:r>
                <a:rPr kumimoji="1" lang="en-US" altLang="ja-JP" b="1" dirty="0" err="1" smtClean="0">
                  <a:latin typeface="Century" pitchFamily="18" charset="0"/>
                </a:rPr>
                <a:t>s</a:t>
              </a:r>
              <a:r>
                <a:rPr kumimoji="1" lang="en-US" altLang="ja-JP" b="1" dirty="0" smtClean="0">
                  <a:latin typeface="Century" pitchFamily="18" charset="0"/>
                </a:rPr>
                <a:t> laser  B</a:t>
              </a:r>
              <a:endParaRPr kumimoji="1" lang="ja-JP" altLang="en-US" b="1" dirty="0">
                <a:latin typeface="Century" pitchFamily="18" charset="0"/>
              </a:endParaRPr>
            </a:p>
          </p:txBody>
        </p:sp>
        <p:cxnSp>
          <p:nvCxnSpPr>
            <p:cNvPr id="8" name="直線コネクタ 7"/>
            <p:cNvCxnSpPr/>
            <p:nvPr/>
          </p:nvCxnSpPr>
          <p:spPr>
            <a:xfrm>
              <a:off x="716183" y="2801702"/>
              <a:ext cx="37957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716183" y="2796582"/>
              <a:ext cx="0" cy="12122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18900000">
              <a:off x="581547" y="2801702"/>
              <a:ext cx="2692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2700000">
              <a:off x="581546" y="4008822"/>
              <a:ext cx="2692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16182" y="4008822"/>
              <a:ext cx="93250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rot="10800000">
              <a:off x="1649871" y="3751339"/>
              <a:ext cx="250985" cy="514966"/>
              <a:chOff x="2546662" y="2871051"/>
              <a:chExt cx="250985" cy="514966"/>
            </a:xfrm>
          </p:grpSpPr>
          <p:sp>
            <p:nvSpPr>
              <p:cNvPr id="36" name="円/楕円 35"/>
              <p:cNvSpPr/>
              <p:nvPr/>
            </p:nvSpPr>
            <p:spPr>
              <a:xfrm>
                <a:off x="2546662" y="2952049"/>
                <a:ext cx="250985" cy="3578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2659054" y="2871051"/>
                <a:ext cx="138593" cy="5149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 name="直線矢印コネクタ 13"/>
            <p:cNvCxnSpPr/>
            <p:nvPr/>
          </p:nvCxnSpPr>
          <p:spPr>
            <a:xfrm>
              <a:off x="1798482" y="4016788"/>
              <a:ext cx="583931" cy="15646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1798483" y="3861543"/>
              <a:ext cx="578440" cy="15499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199094" y="4125943"/>
              <a:ext cx="561378" cy="1504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2199093" y="3759646"/>
              <a:ext cx="563605" cy="15101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2654686" y="3577104"/>
              <a:ext cx="216024" cy="8585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a:off x="2758586" y="3759164"/>
              <a:ext cx="583931" cy="15646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0800000">
              <a:off x="3159198" y="3868319"/>
              <a:ext cx="561378" cy="15042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2758587" y="4121277"/>
              <a:ext cx="578440" cy="15499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3159197" y="4019380"/>
              <a:ext cx="563605" cy="15101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3625817" y="3748896"/>
              <a:ext cx="250985" cy="514966"/>
              <a:chOff x="2546662" y="2871051"/>
              <a:chExt cx="250985" cy="514966"/>
            </a:xfrm>
          </p:grpSpPr>
          <p:sp>
            <p:nvSpPr>
              <p:cNvPr id="34" name="円/楕円 33"/>
              <p:cNvSpPr/>
              <p:nvPr/>
            </p:nvSpPr>
            <p:spPr>
              <a:xfrm>
                <a:off x="2546662" y="2952049"/>
                <a:ext cx="250985" cy="3578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659054" y="2871051"/>
                <a:ext cx="138593" cy="5149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コネクタ 23"/>
            <p:cNvCxnSpPr/>
            <p:nvPr/>
          </p:nvCxnSpPr>
          <p:spPr>
            <a:xfrm>
              <a:off x="4412965" y="2821920"/>
              <a:ext cx="37957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2700000">
              <a:off x="4657903" y="2801702"/>
              <a:ext cx="2692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4792539" y="2821921"/>
              <a:ext cx="0" cy="118445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18900000">
              <a:off x="4657902" y="4034161"/>
              <a:ext cx="2692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3879273" y="4006379"/>
              <a:ext cx="91326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57185" y="3218036"/>
              <a:ext cx="614181" cy="369332"/>
            </a:xfrm>
            <a:prstGeom prst="rect">
              <a:avLst/>
            </a:prstGeom>
            <a:noFill/>
          </p:spPr>
          <p:txBody>
            <a:bodyPr wrap="square" rtlCol="0">
              <a:spAutoFit/>
            </a:bodyPr>
            <a:lstStyle/>
            <a:p>
              <a:pPr algn="ctr"/>
              <a:r>
                <a:rPr kumimoji="1" lang="en-US" altLang="ja-JP" dirty="0" smtClean="0"/>
                <a:t>f</a:t>
              </a:r>
              <a:r>
                <a:rPr kumimoji="1" lang="en-US" altLang="ja-JP" baseline="-25000" dirty="0" smtClean="0"/>
                <a:t>rep1</a:t>
              </a:r>
              <a:endParaRPr kumimoji="1" lang="ja-JP" altLang="en-US" baseline="-25000" dirty="0"/>
            </a:p>
          </p:txBody>
        </p:sp>
        <p:sp>
          <p:nvSpPr>
            <p:cNvPr id="30" name="テキスト ボックス 29"/>
            <p:cNvSpPr txBox="1"/>
            <p:nvPr/>
          </p:nvSpPr>
          <p:spPr>
            <a:xfrm>
              <a:off x="4129331" y="3229805"/>
              <a:ext cx="816421" cy="369332"/>
            </a:xfrm>
            <a:prstGeom prst="rect">
              <a:avLst/>
            </a:prstGeom>
            <a:noFill/>
          </p:spPr>
          <p:txBody>
            <a:bodyPr wrap="square" rtlCol="0">
              <a:spAutoFit/>
            </a:bodyPr>
            <a:lstStyle/>
            <a:p>
              <a:pPr algn="ctr"/>
              <a:r>
                <a:rPr kumimoji="1" lang="en-US" altLang="ja-JP" dirty="0" smtClean="0"/>
                <a:t>f</a:t>
              </a:r>
              <a:r>
                <a:rPr kumimoji="1" lang="en-US" altLang="ja-JP" baseline="-25000" dirty="0" smtClean="0"/>
                <a:t>rep2</a:t>
              </a:r>
              <a:endParaRPr kumimoji="1" lang="ja-JP" altLang="en-US" baseline="-25000" dirty="0"/>
            </a:p>
          </p:txBody>
        </p:sp>
        <p:sp>
          <p:nvSpPr>
            <p:cNvPr id="31" name="テキスト ボックス 30"/>
            <p:cNvSpPr txBox="1"/>
            <p:nvPr/>
          </p:nvSpPr>
          <p:spPr>
            <a:xfrm>
              <a:off x="2098507" y="3161035"/>
              <a:ext cx="1395544" cy="369332"/>
            </a:xfrm>
            <a:prstGeom prst="rect">
              <a:avLst/>
            </a:prstGeom>
            <a:noFill/>
          </p:spPr>
          <p:txBody>
            <a:bodyPr wrap="square" rtlCol="0">
              <a:spAutoFit/>
            </a:bodyPr>
            <a:lstStyle/>
            <a:p>
              <a:pPr algn="ctr"/>
              <a:r>
                <a:rPr kumimoji="1" lang="en-US" altLang="ja-JP" i="1" dirty="0" smtClean="0">
                  <a:solidFill>
                    <a:srgbClr val="0070C0"/>
                  </a:solidFill>
                  <a:latin typeface="Century" pitchFamily="18" charset="0"/>
                </a:rPr>
                <a:t>THz pulse</a:t>
              </a:r>
              <a:endParaRPr kumimoji="1" lang="ja-JP" altLang="en-US" i="1" dirty="0">
                <a:solidFill>
                  <a:srgbClr val="0070C0"/>
                </a:solidFill>
                <a:latin typeface="Century" pitchFamily="18" charset="0"/>
              </a:endParaRPr>
            </a:p>
          </p:txBody>
        </p:sp>
        <p:sp>
          <p:nvSpPr>
            <p:cNvPr id="32" name="テキスト ボックス 31"/>
            <p:cNvSpPr txBox="1"/>
            <p:nvPr/>
          </p:nvSpPr>
          <p:spPr>
            <a:xfrm>
              <a:off x="957439" y="4276269"/>
              <a:ext cx="1523456" cy="369332"/>
            </a:xfrm>
            <a:prstGeom prst="rect">
              <a:avLst/>
            </a:prstGeom>
            <a:noFill/>
          </p:spPr>
          <p:txBody>
            <a:bodyPr wrap="square" rtlCol="0">
              <a:spAutoFit/>
            </a:bodyPr>
            <a:lstStyle/>
            <a:p>
              <a:pPr algn="ctr"/>
              <a:r>
                <a:rPr kumimoji="1" lang="en-US" altLang="ja-JP" dirty="0" smtClean="0">
                  <a:latin typeface="Century" pitchFamily="18" charset="0"/>
                  <a:ea typeface="+mj-ea"/>
                </a:rPr>
                <a:t>THz emitter</a:t>
              </a:r>
              <a:endParaRPr kumimoji="1" lang="ja-JP" altLang="en-US" dirty="0">
                <a:latin typeface="Century" pitchFamily="18" charset="0"/>
                <a:ea typeface="+mj-ea"/>
              </a:endParaRPr>
            </a:p>
          </p:txBody>
        </p:sp>
        <p:sp>
          <p:nvSpPr>
            <p:cNvPr id="33" name="テキスト ボックス 32"/>
            <p:cNvSpPr txBox="1"/>
            <p:nvPr/>
          </p:nvSpPr>
          <p:spPr>
            <a:xfrm>
              <a:off x="2929661" y="4276363"/>
              <a:ext cx="1740562" cy="369332"/>
            </a:xfrm>
            <a:prstGeom prst="rect">
              <a:avLst/>
            </a:prstGeom>
            <a:noFill/>
          </p:spPr>
          <p:txBody>
            <a:bodyPr wrap="square" rtlCol="0">
              <a:spAutoFit/>
            </a:bodyPr>
            <a:lstStyle/>
            <a:p>
              <a:pPr algn="ctr"/>
              <a:r>
                <a:rPr kumimoji="1" lang="en-US" altLang="ja-JP" dirty="0" smtClean="0">
                  <a:latin typeface="Century" pitchFamily="18" charset="0"/>
                  <a:ea typeface="+mj-ea"/>
                </a:rPr>
                <a:t>THz detector</a:t>
              </a:r>
              <a:endParaRPr kumimoji="1" lang="ja-JP" altLang="en-US" dirty="0">
                <a:latin typeface="Century" pitchFamily="18" charset="0"/>
                <a:ea typeface="+mj-ea"/>
              </a:endParaRPr>
            </a:p>
          </p:txBody>
        </p:sp>
      </p:grpSp>
      <p:sp>
        <p:nvSpPr>
          <p:cNvPr id="4105" name="テキスト ボックス 4104"/>
          <p:cNvSpPr txBox="1"/>
          <p:nvPr/>
        </p:nvSpPr>
        <p:spPr>
          <a:xfrm>
            <a:off x="237872" y="4514344"/>
            <a:ext cx="4838184" cy="1938992"/>
          </a:xfrm>
          <a:prstGeom prst="rect">
            <a:avLst/>
          </a:prstGeom>
          <a:solidFill>
            <a:schemeClr val="accent1">
              <a:lumMod val="60000"/>
              <a:lumOff val="40000"/>
            </a:schemeClr>
          </a:solidFill>
        </p:spPr>
        <p:txBody>
          <a:bodyPr wrap="square" rtlCol="0">
            <a:spAutoFit/>
          </a:bodyPr>
          <a:lstStyle/>
          <a:p>
            <a:r>
              <a:rPr kumimoji="1" lang="ja-JP" altLang="en-US" sz="2400" b="1" dirty="0" smtClean="0">
                <a:solidFill>
                  <a:srgbClr val="0000FF"/>
                </a:solidFill>
                <a:latin typeface="Times New Roman" panose="02020603050405020304" pitchFamily="18" charset="0"/>
                <a:cs typeface="Times New Roman" panose="02020603050405020304" pitchFamily="18" charset="0"/>
              </a:rPr>
              <a:t>・ 機械式ステージが不要</a:t>
            </a:r>
            <a:endParaRPr kumimoji="1" lang="en-US" altLang="ja-JP" sz="2400" b="1" dirty="0" smtClean="0">
              <a:solidFill>
                <a:srgbClr val="0000FF"/>
              </a:solidFill>
              <a:latin typeface="Times New Roman" panose="02020603050405020304" pitchFamily="18" charset="0"/>
              <a:cs typeface="Times New Roman" panose="02020603050405020304" pitchFamily="18" charset="0"/>
            </a:endParaRPr>
          </a:p>
          <a:p>
            <a:r>
              <a:rPr lang="ja-JP" altLang="en-US" sz="2400" b="1" dirty="0" smtClean="0">
                <a:solidFill>
                  <a:srgbClr val="0000FF"/>
                </a:solidFill>
                <a:latin typeface="Times New Roman" panose="02020603050405020304" pitchFamily="18" charset="0"/>
                <a:cs typeface="Times New Roman" panose="02020603050405020304" pitchFamily="18" charset="0"/>
              </a:rPr>
              <a:t>・ 光路長を合わせる必要がない</a:t>
            </a:r>
            <a:endParaRPr lang="en-US" altLang="ja-JP" sz="2400" b="1" dirty="0" smtClean="0">
              <a:solidFill>
                <a:srgbClr val="0000FF"/>
              </a:solidFill>
              <a:latin typeface="Times New Roman" panose="02020603050405020304" pitchFamily="18" charset="0"/>
              <a:cs typeface="Times New Roman" panose="02020603050405020304" pitchFamily="18" charset="0"/>
            </a:endParaRPr>
          </a:p>
          <a:p>
            <a:r>
              <a:rPr kumimoji="1" lang="ja-JP" altLang="en-US" sz="2400" b="1" dirty="0" smtClean="0">
                <a:solidFill>
                  <a:srgbClr val="0000FF"/>
                </a:solidFill>
                <a:latin typeface="Times New Roman" panose="02020603050405020304" pitchFamily="18" charset="0"/>
                <a:cs typeface="Times New Roman" panose="02020603050405020304" pitchFamily="18" charset="0"/>
              </a:rPr>
              <a:t>・ 長い測定時間窓の取得が可能</a:t>
            </a:r>
            <a:endParaRPr kumimoji="1" lang="en-US" altLang="ja-JP" sz="2400" b="1" dirty="0" smtClean="0">
              <a:solidFill>
                <a:srgbClr val="0000FF"/>
              </a:solidFill>
              <a:latin typeface="Times New Roman" panose="02020603050405020304" pitchFamily="18" charset="0"/>
              <a:cs typeface="Times New Roman" panose="02020603050405020304" pitchFamily="18" charset="0"/>
            </a:endParaRPr>
          </a:p>
          <a:p>
            <a:r>
              <a:rPr lang="ja-JP" altLang="en-US" sz="2400" b="1" dirty="0">
                <a:solidFill>
                  <a:srgbClr val="0000FF"/>
                </a:solidFill>
                <a:latin typeface="Times New Roman" panose="02020603050405020304" pitchFamily="18" charset="0"/>
                <a:cs typeface="Times New Roman" panose="02020603050405020304" pitchFamily="18" charset="0"/>
              </a:rPr>
              <a:t>　</a:t>
            </a:r>
            <a:r>
              <a:rPr lang="ja-JP" altLang="en-US" sz="2400" b="1" dirty="0" smtClean="0">
                <a:solidFill>
                  <a:srgbClr val="0000FF"/>
                </a:solidFill>
                <a:latin typeface="Times New Roman" panose="02020603050405020304" pitchFamily="18" charset="0"/>
                <a:cs typeface="Times New Roman" panose="02020603050405020304" pitchFamily="18" charset="0"/>
              </a:rPr>
              <a:t>　 →周波数分解能が高い</a:t>
            </a:r>
            <a:endParaRPr lang="en-US" altLang="ja-JP" sz="2400" b="1" dirty="0" smtClean="0">
              <a:solidFill>
                <a:srgbClr val="0000FF"/>
              </a:solidFill>
              <a:latin typeface="Times New Roman" panose="02020603050405020304" pitchFamily="18" charset="0"/>
              <a:cs typeface="Times New Roman" panose="02020603050405020304" pitchFamily="18" charset="0"/>
            </a:endParaRPr>
          </a:p>
          <a:p>
            <a:r>
              <a:rPr kumimoji="1" lang="ja-JP" altLang="en-US" sz="2400" b="1" dirty="0" smtClean="0">
                <a:solidFill>
                  <a:srgbClr val="0000FF"/>
                </a:solidFill>
                <a:latin typeface="Times New Roman" panose="02020603050405020304" pitchFamily="18" charset="0"/>
                <a:cs typeface="Times New Roman" panose="02020603050405020304" pitchFamily="18" charset="0"/>
              </a:rPr>
              <a:t>・ 実時間測定（</a:t>
            </a:r>
            <a:r>
              <a:rPr kumimoji="1" lang="en-US" altLang="ja-JP" sz="2400" b="1" dirty="0" smtClean="0">
                <a:solidFill>
                  <a:srgbClr val="0000FF"/>
                </a:solidFill>
                <a:latin typeface="Times New Roman" panose="02020603050405020304" pitchFamily="18" charset="0"/>
                <a:cs typeface="Times New Roman" panose="02020603050405020304" pitchFamily="18" charset="0"/>
              </a:rPr>
              <a:t>1</a:t>
            </a:r>
            <a:r>
              <a:rPr kumimoji="1" lang="ja-JP" altLang="en-US" sz="2400" b="1" dirty="0" smtClean="0">
                <a:solidFill>
                  <a:srgbClr val="0000FF"/>
                </a:solidFill>
                <a:latin typeface="Times New Roman" panose="02020603050405020304" pitchFamily="18" charset="0"/>
                <a:cs typeface="Times New Roman" panose="02020603050405020304" pitchFamily="18" charset="0"/>
              </a:rPr>
              <a:t>周期＝</a:t>
            </a:r>
            <a:r>
              <a:rPr lang="en-US" altLang="ja-JP" sz="2400" b="1" dirty="0" smtClean="0">
                <a:solidFill>
                  <a:srgbClr val="0000FF"/>
                </a:solidFill>
                <a:latin typeface="Times New Roman" panose="02020603050405020304" pitchFamily="18" charset="0"/>
                <a:cs typeface="Times New Roman" panose="02020603050405020304" pitchFamily="18" charset="0"/>
              </a:rPr>
              <a:t>1</a:t>
            </a:r>
            <a:r>
              <a:rPr kumimoji="1" lang="en-US" altLang="ja-JP" sz="2400" b="1" dirty="0" smtClean="0">
                <a:solidFill>
                  <a:srgbClr val="0000FF"/>
                </a:solidFill>
                <a:latin typeface="Times New Roman" panose="02020603050405020304" pitchFamily="18" charset="0"/>
                <a:cs typeface="Times New Roman" panose="02020603050405020304" pitchFamily="18" charset="0"/>
              </a:rPr>
              <a:t>/</a:t>
            </a:r>
            <a:r>
              <a:rPr kumimoji="1" lang="en-US" altLang="ja-JP" sz="2400" b="1" dirty="0" err="1" smtClean="0">
                <a:solidFill>
                  <a:srgbClr val="0000FF"/>
                </a:solidFill>
                <a:latin typeface="Times New Roman" panose="02020603050405020304" pitchFamily="18" charset="0"/>
                <a:cs typeface="Times New Roman" panose="02020603050405020304" pitchFamily="18" charset="0"/>
              </a:rPr>
              <a:t>Δ</a:t>
            </a:r>
            <a:r>
              <a:rPr lang="en-US" altLang="ja-JP" sz="2400" b="1" dirty="0" err="1" smtClean="0">
                <a:solidFill>
                  <a:srgbClr val="0000FF"/>
                </a:solidFill>
                <a:latin typeface="Times New Roman" panose="02020603050405020304" pitchFamily="18" charset="0"/>
                <a:cs typeface="Times New Roman" panose="02020603050405020304" pitchFamily="18" charset="0"/>
              </a:rPr>
              <a:t>f</a:t>
            </a:r>
            <a:r>
              <a:rPr lang="en-US" altLang="ja-JP" sz="2400" b="1" baseline="-25000" dirty="0" err="1" smtClean="0">
                <a:solidFill>
                  <a:srgbClr val="0000FF"/>
                </a:solidFill>
                <a:latin typeface="Times New Roman" panose="02020603050405020304" pitchFamily="18" charset="0"/>
                <a:cs typeface="Times New Roman" panose="02020603050405020304" pitchFamily="18" charset="0"/>
              </a:rPr>
              <a:t>rep</a:t>
            </a:r>
            <a:r>
              <a:rPr kumimoji="1" lang="ja-JP" altLang="en-US" sz="2400" b="1" dirty="0" smtClean="0">
                <a:solidFill>
                  <a:srgbClr val="0000FF"/>
                </a:solidFill>
                <a:latin typeface="Times New Roman" panose="02020603050405020304" pitchFamily="18" charset="0"/>
                <a:cs typeface="Times New Roman" panose="02020603050405020304" pitchFamily="18" charset="0"/>
              </a:rPr>
              <a:t>）</a:t>
            </a:r>
            <a:endParaRPr kumimoji="1" lang="ja-JP" altLang="en-US" sz="2400" b="1" dirty="0">
              <a:solidFill>
                <a:srgbClr val="0000FF"/>
              </a:solidFill>
              <a:latin typeface="Times New Roman" panose="02020603050405020304" pitchFamily="18" charset="0"/>
              <a:cs typeface="Times New Roman" panose="02020603050405020304" pitchFamily="18" charset="0"/>
            </a:endParaRPr>
          </a:p>
        </p:txBody>
      </p:sp>
      <p:sp>
        <p:nvSpPr>
          <p:cNvPr id="4106" name="テキスト ボックス 4105"/>
          <p:cNvSpPr txBox="1"/>
          <p:nvPr/>
        </p:nvSpPr>
        <p:spPr>
          <a:xfrm>
            <a:off x="5466072" y="5301208"/>
            <a:ext cx="3570424" cy="1200329"/>
          </a:xfrm>
          <a:prstGeom prst="rect">
            <a:avLst/>
          </a:prstGeom>
          <a:solidFill>
            <a:srgbClr val="FFFF00"/>
          </a:solidFill>
        </p:spPr>
        <p:txBody>
          <a:bodyPr wrap="square" rtlCol="0">
            <a:spAutoFit/>
          </a:bodyPr>
          <a:lstStyle/>
          <a:p>
            <a:pPr algn="ctr"/>
            <a:r>
              <a:rPr kumimoji="1" lang="ja-JP" altLang="en-US" sz="2400" b="1" dirty="0" smtClean="0">
                <a:solidFill>
                  <a:srgbClr val="FF0000"/>
                </a:solidFill>
                <a:latin typeface="+mj-ea"/>
                <a:ea typeface="+mj-ea"/>
              </a:rPr>
              <a:t>ピコ秒オーダーの時間波形を</a:t>
            </a:r>
            <a:r>
              <a:rPr lang="ja-JP" altLang="en-US" sz="2400" b="1" dirty="0">
                <a:solidFill>
                  <a:srgbClr val="FF0000"/>
                </a:solidFill>
                <a:latin typeface="+mj-ea"/>
                <a:ea typeface="+mj-ea"/>
              </a:rPr>
              <a:t>マイクロ</a:t>
            </a:r>
            <a:r>
              <a:rPr lang="ja-JP" altLang="en-US" sz="2400" b="1" dirty="0" smtClean="0">
                <a:solidFill>
                  <a:srgbClr val="FF0000"/>
                </a:solidFill>
                <a:latin typeface="+mj-ea"/>
                <a:ea typeface="+mj-ea"/>
              </a:rPr>
              <a:t>秒オーダーまで時間スケールを拡大</a:t>
            </a:r>
            <a:endParaRPr kumimoji="1" lang="en-US" altLang="ja-JP" sz="2400" b="1" dirty="0" smtClean="0">
              <a:solidFill>
                <a:srgbClr val="FF0000"/>
              </a:solidFill>
              <a:latin typeface="+mj-ea"/>
              <a:ea typeface="+mj-ea"/>
            </a:endParaRPr>
          </a:p>
        </p:txBody>
      </p:sp>
      <mc:AlternateContent xmlns:mc="http://schemas.openxmlformats.org/markup-compatibility/2006" xmlns:a14="http://schemas.microsoft.com/office/drawing/2010/main">
        <mc:Choice Requires="a14">
          <p:sp>
            <p:nvSpPr>
              <p:cNvPr id="120" name="テキスト ボックス 119"/>
              <p:cNvSpPr txBox="1"/>
              <p:nvPr/>
            </p:nvSpPr>
            <p:spPr>
              <a:xfrm>
                <a:off x="5508104" y="4498165"/>
                <a:ext cx="3414538" cy="691279"/>
              </a:xfrm>
              <a:prstGeom prst="rect">
                <a:avLst/>
              </a:prstGeom>
              <a:noFill/>
            </p:spPr>
            <p:txBody>
              <a:bodyPr wrap="square" rtlCol="0">
                <a:spAutoFit/>
              </a:bodyPr>
              <a:lstStyle/>
              <a:p>
                <a:pPr algn="ctr"/>
                <a:r>
                  <a:rPr kumimoji="1" lang="ja-JP" altLang="en-US" sz="2000" dirty="0" smtClean="0">
                    <a:solidFill>
                      <a:schemeClr val="tx1"/>
                    </a:solidFill>
                  </a:rPr>
                  <a:t>時間スケール拡大率</a:t>
                </a:r>
                <a:r>
                  <a:rPr lang="ja-JP" altLang="en-US" sz="2000" dirty="0">
                    <a:solidFill>
                      <a:schemeClr val="tx1"/>
                    </a:solidFill>
                  </a:rPr>
                  <a:t>　</a:t>
                </a:r>
                <a14:m>
                  <m:oMath xmlns:m="http://schemas.openxmlformats.org/officeDocument/2006/math">
                    <m:f>
                      <m:fPr>
                        <m:ctrlPr>
                          <a:rPr kumimoji="1" lang="en-US" altLang="ja-JP" sz="2400" i="1" smtClean="0">
                            <a:solidFill>
                              <a:schemeClr val="tx1"/>
                            </a:solidFill>
                            <a:latin typeface="Cambria Math"/>
                          </a:rPr>
                        </m:ctrlPr>
                      </m:fPr>
                      <m:num>
                        <m:sSub>
                          <m:sSubPr>
                            <m:ctrlPr>
                              <a:rPr kumimoji="1" lang="en-US" altLang="ja-JP" sz="2400" i="1" smtClean="0">
                                <a:solidFill>
                                  <a:schemeClr val="tx1"/>
                                </a:solidFill>
                                <a:latin typeface="Cambria Math"/>
                              </a:rPr>
                            </m:ctrlPr>
                          </m:sSubPr>
                          <m:e>
                            <m:r>
                              <a:rPr kumimoji="1" lang="ja-JP" altLang="en-US" sz="2400" b="0" i="1" smtClean="0">
                                <a:solidFill>
                                  <a:schemeClr val="tx1"/>
                                </a:solidFill>
                                <a:latin typeface="Cambria Math"/>
                              </a:rPr>
                              <m:t>𝑓</m:t>
                            </m:r>
                          </m:e>
                          <m:sub>
                            <m:r>
                              <a:rPr kumimoji="1" lang="en-US" altLang="ja-JP" sz="2400" b="0" i="1" smtClean="0">
                                <a:solidFill>
                                  <a:schemeClr val="tx1"/>
                                </a:solidFill>
                                <a:latin typeface="Cambria Math"/>
                              </a:rPr>
                              <m:t>𝑟𝑒𝑝</m:t>
                            </m:r>
                            <m:r>
                              <a:rPr kumimoji="1" lang="en-US" altLang="ja-JP" sz="2400" b="0" i="1" smtClean="0">
                                <a:solidFill>
                                  <a:schemeClr val="tx1"/>
                                </a:solidFill>
                                <a:latin typeface="Cambria Math"/>
                              </a:rPr>
                              <m:t>1</m:t>
                            </m:r>
                          </m:sub>
                        </m:sSub>
                      </m:num>
                      <m:den>
                        <m:r>
                          <m:rPr>
                            <m:sty m:val="p"/>
                          </m:rPr>
                          <a:rPr kumimoji="1" lang="en-US" altLang="ja-JP" sz="2400" b="0" i="0" smtClean="0">
                            <a:solidFill>
                              <a:schemeClr val="tx1"/>
                            </a:solidFill>
                            <a:latin typeface="Cambria Math"/>
                          </a:rPr>
                          <m:t>Δ</m:t>
                        </m:r>
                        <m:r>
                          <a:rPr kumimoji="1" lang="ja-JP" altLang="en-US" sz="2400" b="0" i="1" smtClean="0">
                            <a:solidFill>
                              <a:schemeClr val="tx1"/>
                            </a:solidFill>
                            <a:latin typeface="Cambria Math"/>
                          </a:rPr>
                          <m:t>𝑓</m:t>
                        </m:r>
                        <m:r>
                          <m:rPr>
                            <m:nor/>
                          </m:rPr>
                          <a:rPr lang="en-US" altLang="ja-JP" sz="2000" baseline="-25000" dirty="0">
                            <a:solidFill>
                              <a:schemeClr val="tx1"/>
                            </a:solidFill>
                            <a:latin typeface="Times New Roman" panose="02020603050405020304" pitchFamily="18" charset="0"/>
                            <a:cs typeface="Times New Roman" panose="02020603050405020304" pitchFamily="18" charset="0"/>
                          </a:rPr>
                          <m:t>rep</m:t>
                        </m:r>
                      </m:den>
                    </m:f>
                  </m:oMath>
                </a14:m>
                <a:endParaRPr kumimoji="1" lang="ja-JP" altLang="en-US" sz="2000" dirty="0">
                  <a:solidFill>
                    <a:schemeClr val="tx1"/>
                  </a:solidFill>
                </a:endParaRPr>
              </a:p>
            </p:txBody>
          </p:sp>
        </mc:Choice>
        <mc:Fallback xmlns="">
          <p:sp>
            <p:nvSpPr>
              <p:cNvPr id="120" name="テキスト ボックス 119"/>
              <p:cNvSpPr txBox="1">
                <a:spLocks noRot="1" noChangeAspect="1" noMove="1" noResize="1" noEditPoints="1" noAdjustHandles="1" noChangeArrowheads="1" noChangeShapeType="1" noTextEdit="1"/>
              </p:cNvSpPr>
              <p:nvPr/>
            </p:nvSpPr>
            <p:spPr>
              <a:xfrm>
                <a:off x="5508104" y="4498165"/>
                <a:ext cx="3414538" cy="691279"/>
              </a:xfrm>
              <a:prstGeom prst="rect">
                <a:avLst/>
              </a:prstGeom>
              <a:blipFill rotWithShape="1">
                <a:blip r:embed="rId3"/>
                <a:stretch>
                  <a:fillRect/>
                </a:stretch>
              </a:blipFill>
            </p:spPr>
            <p:txBody>
              <a:bodyPr/>
              <a:lstStyle/>
              <a:p>
                <a:r>
                  <a:rPr lang="ja-JP" altLang="en-US">
                    <a:noFill/>
                  </a:rPr>
                  <a:t> </a:t>
                </a:r>
              </a:p>
            </p:txBody>
          </p:sp>
        </mc:Fallback>
      </mc:AlternateContent>
      <p:sp>
        <p:nvSpPr>
          <p:cNvPr id="5" name="正方形/長方形 4"/>
          <p:cNvSpPr/>
          <p:nvPr/>
        </p:nvSpPr>
        <p:spPr>
          <a:xfrm>
            <a:off x="5364088" y="6550223"/>
            <a:ext cx="3948964" cy="307777"/>
          </a:xfrm>
          <a:prstGeom prst="rect">
            <a:avLst/>
          </a:prstGeom>
        </p:spPr>
        <p:txBody>
          <a:bodyPr wrap="square">
            <a:spAutoFit/>
          </a:bodyPr>
          <a:lstStyle/>
          <a:p>
            <a:r>
              <a:rPr lang="fr-FR" altLang="ja-JP" sz="1400" i="1" dirty="0"/>
              <a:t>ref) </a:t>
            </a:r>
            <a:r>
              <a:rPr lang="fr-FR" altLang="ja-JP" sz="1400" i="1" dirty="0" err="1" smtClean="0"/>
              <a:t>Appl</a:t>
            </a:r>
            <a:r>
              <a:rPr lang="fr-FR" altLang="ja-JP" sz="1400" i="1" dirty="0" smtClean="0"/>
              <a:t>. Phys</a:t>
            </a:r>
            <a:r>
              <a:rPr lang="fr-FR" altLang="ja-JP" sz="1400" i="1" dirty="0"/>
              <a:t>. Lett. </a:t>
            </a:r>
            <a:r>
              <a:rPr lang="fr-FR" altLang="ja-JP" sz="1400" i="1" dirty="0" smtClean="0"/>
              <a:t>87, 061101 </a:t>
            </a:r>
            <a:r>
              <a:rPr lang="fr-FR" altLang="ja-JP" sz="1400" i="1" dirty="0"/>
              <a:t>(2005). </a:t>
            </a:r>
            <a:endParaRPr lang="ja-JP" altLang="en-US" sz="1400" i="1" dirty="0"/>
          </a:p>
        </p:txBody>
      </p:sp>
      <p:sp>
        <p:nvSpPr>
          <p:cNvPr id="4096" name="テキスト ボックス 4095"/>
          <p:cNvSpPr txBox="1"/>
          <p:nvPr/>
        </p:nvSpPr>
        <p:spPr>
          <a:xfrm>
            <a:off x="1059220" y="1445572"/>
            <a:ext cx="2796480" cy="646331"/>
          </a:xfrm>
          <a:prstGeom prst="rect">
            <a:avLst/>
          </a:prstGeom>
          <a:noFill/>
          <a:ln>
            <a:solidFill>
              <a:schemeClr val="tx1"/>
            </a:solidFill>
          </a:ln>
        </p:spPr>
        <p:txBody>
          <a:bodyPr wrap="square" rtlCol="0">
            <a:spAutoFit/>
          </a:bodyPr>
          <a:lstStyle/>
          <a:p>
            <a:pPr algn="ctr"/>
            <a:r>
              <a:rPr kumimoji="1" lang="en-US" altLang="ja-JP" dirty="0" smtClean="0">
                <a:latin typeface="Times New Roman" panose="02020603050405020304" pitchFamily="18" charset="0"/>
                <a:cs typeface="Times New Roman" panose="02020603050405020304" pitchFamily="18" charset="0"/>
              </a:rPr>
              <a:t>Slightly difference of mode-locked </a:t>
            </a:r>
            <a:r>
              <a:rPr kumimoji="1" lang="en-US" altLang="ja-JP" dirty="0" err="1" smtClean="0">
                <a:latin typeface="Times New Roman" panose="02020603050405020304" pitchFamily="18" charset="0"/>
                <a:cs typeface="Times New Roman" panose="02020603050405020304" pitchFamily="18" charset="0"/>
              </a:rPr>
              <a:t>frequnency</a:t>
            </a:r>
            <a:endParaRPr kumimoji="1" lang="ja-JP" altLang="en-US" dirty="0">
              <a:latin typeface="Times New Roman" panose="02020603050405020304" pitchFamily="18" charset="0"/>
              <a:cs typeface="Times New Roman" panose="02020603050405020304" pitchFamily="18" charset="0"/>
            </a:endParaRPr>
          </a:p>
        </p:txBody>
      </p:sp>
      <p:sp>
        <p:nvSpPr>
          <p:cNvPr id="4107" name="左カーブ矢印 4106"/>
          <p:cNvSpPr/>
          <p:nvPr/>
        </p:nvSpPr>
        <p:spPr bwMode="auto">
          <a:xfrm rot="20692335">
            <a:off x="3956834" y="1696781"/>
            <a:ext cx="288032" cy="442739"/>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32" name="左カーブ矢印 131"/>
          <p:cNvSpPr/>
          <p:nvPr/>
        </p:nvSpPr>
        <p:spPr bwMode="auto">
          <a:xfrm rot="907665" flipH="1">
            <a:off x="657068" y="1703902"/>
            <a:ext cx="288032" cy="442739"/>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4130" name="グループ化 4129"/>
          <p:cNvGrpSpPr/>
          <p:nvPr/>
        </p:nvGrpSpPr>
        <p:grpSpPr>
          <a:xfrm>
            <a:off x="4310472" y="1404731"/>
            <a:ext cx="4735637" cy="3143678"/>
            <a:chOff x="4283968" y="1431235"/>
            <a:chExt cx="4735637" cy="3143678"/>
          </a:xfrm>
        </p:grpSpPr>
        <p:sp>
          <p:nvSpPr>
            <p:cNvPr id="4103" name="テキスト ボックス 4102"/>
            <p:cNvSpPr txBox="1"/>
            <p:nvPr/>
          </p:nvSpPr>
          <p:spPr>
            <a:xfrm>
              <a:off x="4283968" y="3500173"/>
              <a:ext cx="1521523" cy="646331"/>
            </a:xfrm>
            <a:prstGeom prst="rect">
              <a:avLst/>
            </a:prstGeom>
            <a:noFill/>
          </p:spPr>
          <p:txBody>
            <a:bodyPr wrap="square" rtlCol="0">
              <a:spAutoFit/>
            </a:bodyPr>
            <a:lstStyle/>
            <a:p>
              <a:pPr algn="ctr"/>
              <a:r>
                <a:rPr lang="en-US" altLang="ja-JP" dirty="0" smtClean="0"/>
                <a:t>m</a:t>
              </a:r>
              <a:r>
                <a:rPr kumimoji="1" lang="en-US" altLang="ja-JP" dirty="0" smtClean="0"/>
                <a:t>easured</a:t>
              </a:r>
            </a:p>
            <a:p>
              <a:pPr algn="ctr"/>
              <a:r>
                <a:rPr kumimoji="1" lang="en-US" altLang="ja-JP" dirty="0" smtClean="0"/>
                <a:t>signal</a:t>
              </a:r>
              <a:endParaRPr kumimoji="1" lang="ja-JP" altLang="en-US" dirty="0"/>
            </a:p>
          </p:txBody>
        </p:sp>
        <p:cxnSp>
          <p:nvCxnSpPr>
            <p:cNvPr id="143" name="直線コネクタ 142"/>
            <p:cNvCxnSpPr/>
            <p:nvPr/>
          </p:nvCxnSpPr>
          <p:spPr>
            <a:xfrm flipH="1">
              <a:off x="8062353" y="3763125"/>
              <a:ext cx="27103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8068050" y="1776022"/>
              <a:ext cx="260519"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5633618" y="4534326"/>
              <a:ext cx="3027704" cy="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8" name="グループ化 57"/>
            <p:cNvGrpSpPr/>
            <p:nvPr/>
          </p:nvGrpSpPr>
          <p:grpSpPr>
            <a:xfrm>
              <a:off x="5472671" y="1465424"/>
              <a:ext cx="2590973" cy="625967"/>
              <a:chOff x="5382621" y="1977798"/>
              <a:chExt cx="2699324" cy="652144"/>
            </a:xfrm>
          </p:grpSpPr>
          <p:cxnSp>
            <p:nvCxnSpPr>
              <p:cNvPr id="76" name="直線コネクタ 75"/>
              <p:cNvCxnSpPr/>
              <p:nvPr/>
            </p:nvCxnSpPr>
            <p:spPr>
              <a:xfrm>
                <a:off x="5382621" y="2307104"/>
                <a:ext cx="16190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7" name="グループ化 76"/>
              <p:cNvGrpSpPr/>
              <p:nvPr/>
            </p:nvGrpSpPr>
            <p:grpSpPr>
              <a:xfrm>
                <a:off x="5542710" y="1977798"/>
                <a:ext cx="343314" cy="648072"/>
                <a:chOff x="5371920" y="1664803"/>
                <a:chExt cx="343314" cy="648072"/>
              </a:xfrm>
            </p:grpSpPr>
            <p:cxnSp>
              <p:nvCxnSpPr>
                <p:cNvPr id="99" name="直線コネクタ 98"/>
                <p:cNvCxnSpPr/>
                <p:nvPr/>
              </p:nvCxnSpPr>
              <p:spPr>
                <a:xfrm rot="900000">
                  <a:off x="5544012" y="166480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5371920" y="199047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5630073" y="1682750"/>
                  <a:ext cx="85161" cy="317825"/>
                </a:xfrm>
                <a:prstGeom prst="line">
                  <a:avLst/>
                </a:prstGeom>
                <a:ln w="22225"/>
              </p:spPr>
              <p:style>
                <a:lnRef idx="1">
                  <a:schemeClr val="accent1"/>
                </a:lnRef>
                <a:fillRef idx="0">
                  <a:schemeClr val="accent1"/>
                </a:fillRef>
                <a:effectRef idx="0">
                  <a:schemeClr val="accent1"/>
                </a:effectRef>
                <a:fontRef idx="minor">
                  <a:schemeClr val="tx1"/>
                </a:fontRef>
              </p:style>
            </p:cxnSp>
          </p:grpSp>
          <p:cxnSp>
            <p:nvCxnSpPr>
              <p:cNvPr id="78" name="直線コネクタ 77"/>
              <p:cNvCxnSpPr/>
              <p:nvPr/>
            </p:nvCxnSpPr>
            <p:spPr>
              <a:xfrm>
                <a:off x="5884291" y="2309623"/>
                <a:ext cx="20507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9" name="グループ化 78"/>
              <p:cNvGrpSpPr/>
              <p:nvPr/>
            </p:nvGrpSpPr>
            <p:grpSpPr>
              <a:xfrm>
                <a:off x="6088581" y="1981870"/>
                <a:ext cx="342885" cy="648072"/>
                <a:chOff x="5279822" y="1664803"/>
                <a:chExt cx="342885" cy="648072"/>
              </a:xfrm>
            </p:grpSpPr>
            <p:cxnSp>
              <p:nvCxnSpPr>
                <p:cNvPr id="96" name="直線コネクタ 95"/>
                <p:cNvCxnSpPr/>
                <p:nvPr/>
              </p:nvCxnSpPr>
              <p:spPr>
                <a:xfrm rot="900000">
                  <a:off x="5451914" y="166480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5279822" y="199047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539279" y="1682750"/>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81" name="グループ化 80"/>
              <p:cNvGrpSpPr/>
              <p:nvPr/>
            </p:nvGrpSpPr>
            <p:grpSpPr>
              <a:xfrm>
                <a:off x="6645595" y="1977798"/>
                <a:ext cx="341581" cy="648072"/>
                <a:chOff x="5195150" y="1664803"/>
                <a:chExt cx="341581" cy="648072"/>
              </a:xfrm>
            </p:grpSpPr>
            <p:cxnSp>
              <p:nvCxnSpPr>
                <p:cNvPr id="93" name="直線コネクタ 92"/>
                <p:cNvCxnSpPr/>
                <p:nvPr/>
              </p:nvCxnSpPr>
              <p:spPr>
                <a:xfrm rot="900000">
                  <a:off x="5367242" y="166480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5195150" y="199047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5453303" y="1682750"/>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a:off x="7193084" y="1977967"/>
                <a:ext cx="341581" cy="648072"/>
                <a:chOff x="5100953" y="1657183"/>
                <a:chExt cx="341581" cy="648072"/>
              </a:xfrm>
            </p:grpSpPr>
            <p:cxnSp>
              <p:nvCxnSpPr>
                <p:cNvPr id="90" name="直線コネクタ 89"/>
                <p:cNvCxnSpPr/>
                <p:nvPr/>
              </p:nvCxnSpPr>
              <p:spPr>
                <a:xfrm rot="900000">
                  <a:off x="5273045" y="165718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5100953" y="198285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5359106" y="1675130"/>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85" name="グループ化 84"/>
              <p:cNvGrpSpPr/>
              <p:nvPr/>
            </p:nvGrpSpPr>
            <p:grpSpPr>
              <a:xfrm>
                <a:off x="7740364" y="1981777"/>
                <a:ext cx="341581" cy="648072"/>
                <a:chOff x="5010264" y="1660993"/>
                <a:chExt cx="341581" cy="648072"/>
              </a:xfrm>
            </p:grpSpPr>
            <p:cxnSp>
              <p:nvCxnSpPr>
                <p:cNvPr id="87" name="直線コネクタ 86"/>
                <p:cNvCxnSpPr/>
                <p:nvPr/>
              </p:nvCxnSpPr>
              <p:spPr>
                <a:xfrm rot="900000">
                  <a:off x="5182356" y="166099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5010264" y="198666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268417" y="1678940"/>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grpSp>
        </p:grpSp>
        <p:cxnSp>
          <p:nvCxnSpPr>
            <p:cNvPr id="70" name="直線コネクタ 69"/>
            <p:cNvCxnSpPr/>
            <p:nvPr/>
          </p:nvCxnSpPr>
          <p:spPr>
            <a:xfrm>
              <a:off x="5525865" y="3068128"/>
              <a:ext cx="27882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617192"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233673"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855732"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7461700"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8060354"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626334" y="1824011"/>
              <a:ext cx="0" cy="68960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234977" y="2109467"/>
              <a:ext cx="0" cy="39683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6858463" y="1816068"/>
              <a:ext cx="0" cy="68960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458743" y="1527263"/>
              <a:ext cx="0" cy="987923"/>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8059986" y="1819938"/>
              <a:ext cx="0" cy="68960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 name="円/楕円 64"/>
            <p:cNvSpPr/>
            <p:nvPr/>
          </p:nvSpPr>
          <p:spPr>
            <a:xfrm flipH="1" flipV="1">
              <a:off x="5586607" y="1747475"/>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flipH="1" flipV="1">
              <a:off x="6194937" y="2025398"/>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flipH="1" flipV="1">
              <a:off x="6816237" y="1750420"/>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flipH="1" flipV="1">
              <a:off x="7419307" y="1440588"/>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flipH="1" flipV="1">
              <a:off x="8023784" y="1741429"/>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5588947" y="3060110"/>
              <a:ext cx="2513532" cy="1117138"/>
              <a:chOff x="5302738" y="3573016"/>
              <a:chExt cx="2618644" cy="1163855"/>
            </a:xfrm>
          </p:grpSpPr>
          <p:cxnSp>
            <p:nvCxnSpPr>
              <p:cNvPr id="55" name="直線コネクタ 54"/>
              <p:cNvCxnSpPr/>
              <p:nvPr/>
            </p:nvCxnSpPr>
            <p:spPr>
              <a:xfrm flipV="1">
                <a:off x="5979784" y="3872174"/>
                <a:ext cx="1291590" cy="8305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63754" y="3887414"/>
                <a:ext cx="624840" cy="4191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364564" y="4312233"/>
                <a:ext cx="615220" cy="3829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5343501" y="3581369"/>
                <a:ext cx="0" cy="670911"/>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8" name="円/楕円 47"/>
              <p:cNvSpPr/>
              <p:nvPr/>
            </p:nvSpPr>
            <p:spPr>
              <a:xfrm flipH="1" flipV="1">
                <a:off x="5302738" y="425430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48"/>
              <p:cNvCxnSpPr/>
              <p:nvPr/>
            </p:nvCxnSpPr>
            <p:spPr>
              <a:xfrm>
                <a:off x="5978618" y="3607605"/>
                <a:ext cx="0" cy="1053917"/>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0" name="円/楕円 49"/>
              <p:cNvSpPr/>
              <p:nvPr/>
            </p:nvSpPr>
            <p:spPr>
              <a:xfrm flipH="1" flipV="1">
                <a:off x="5940518" y="465651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p:cNvCxnSpPr/>
              <p:nvPr/>
            </p:nvCxnSpPr>
            <p:spPr>
              <a:xfrm>
                <a:off x="7255712" y="3600419"/>
                <a:ext cx="0" cy="245085"/>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7880924" y="3588989"/>
                <a:ext cx="0" cy="670911"/>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flipH="1" flipV="1">
                <a:off x="7841021" y="426525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矢印コネクタ 53"/>
              <p:cNvCxnSpPr/>
              <p:nvPr/>
            </p:nvCxnSpPr>
            <p:spPr>
              <a:xfrm>
                <a:off x="6626690" y="3573016"/>
                <a:ext cx="0" cy="686564"/>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flipH="1" flipV="1">
                <a:off x="7218112" y="383994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flipH="1" flipV="1">
                <a:off x="6588590" y="424466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1" name="直線コネクタ 40"/>
            <p:cNvCxnSpPr/>
            <p:nvPr/>
          </p:nvCxnSpPr>
          <p:spPr>
            <a:xfrm>
              <a:off x="5633618" y="3775602"/>
              <a:ext cx="0" cy="760978"/>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8667462" y="3791182"/>
              <a:ext cx="0" cy="742809"/>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5715096" y="4147990"/>
              <a:ext cx="999457" cy="426923"/>
            </a:xfrm>
            <a:prstGeom prst="rect">
              <a:avLst/>
            </a:prstGeom>
            <a:noFill/>
          </p:spPr>
          <p:txBody>
            <a:bodyPr wrap="square" rtlCol="0">
              <a:spAutoFit/>
            </a:bodyPr>
            <a:lstStyle/>
            <a:p>
              <a:pPr algn="ctr"/>
              <a:r>
                <a:rPr kumimoji="1" lang="en-US" altLang="ja-JP" dirty="0" smtClean="0"/>
                <a:t>1/</a:t>
              </a:r>
              <a:r>
                <a:rPr kumimoji="1" lang="en-US" altLang="ja-JP" dirty="0" err="1" smtClean="0"/>
                <a:t>Δf</a:t>
              </a:r>
              <a:r>
                <a:rPr kumimoji="1" lang="en-US" altLang="ja-JP" baseline="-25000" dirty="0" err="1" smtClean="0"/>
                <a:t>rep</a:t>
              </a:r>
              <a:endParaRPr kumimoji="1" lang="ja-JP" altLang="en-US" baseline="-25000" dirty="0"/>
            </a:p>
          </p:txBody>
        </p:sp>
        <p:sp>
          <p:nvSpPr>
            <p:cNvPr id="4102" name="テキスト ボックス 4101"/>
            <p:cNvSpPr txBox="1"/>
            <p:nvPr/>
          </p:nvSpPr>
          <p:spPr>
            <a:xfrm>
              <a:off x="4631619" y="1431235"/>
              <a:ext cx="885573" cy="620387"/>
            </a:xfrm>
            <a:prstGeom prst="rect">
              <a:avLst/>
            </a:prstGeom>
            <a:noFill/>
          </p:spPr>
          <p:txBody>
            <a:bodyPr wrap="square" rtlCol="0">
              <a:spAutoFit/>
            </a:bodyPr>
            <a:lstStyle/>
            <a:p>
              <a:pPr algn="ctr"/>
              <a:r>
                <a:rPr kumimoji="1" lang="en-US" altLang="ja-JP" dirty="0" smtClean="0">
                  <a:solidFill>
                    <a:srgbClr val="0070C0"/>
                  </a:solidFill>
                  <a:latin typeface="Century" pitchFamily="18" charset="0"/>
                </a:rPr>
                <a:t>THz</a:t>
              </a:r>
              <a:r>
                <a:rPr kumimoji="1" lang="ja-JP" altLang="en-US" dirty="0" smtClean="0">
                  <a:solidFill>
                    <a:srgbClr val="0070C0"/>
                  </a:solidFill>
                  <a:latin typeface="Century" pitchFamily="18" charset="0"/>
                </a:rPr>
                <a:t>　</a:t>
              </a:r>
              <a:r>
                <a:rPr kumimoji="1" lang="en-US" altLang="ja-JP" dirty="0" smtClean="0">
                  <a:solidFill>
                    <a:srgbClr val="0070C0"/>
                  </a:solidFill>
                  <a:latin typeface="Century" pitchFamily="18" charset="0"/>
                </a:rPr>
                <a:t>pulse</a:t>
              </a:r>
              <a:endParaRPr kumimoji="1" lang="ja-JP" altLang="en-US" dirty="0">
                <a:solidFill>
                  <a:srgbClr val="0070C0"/>
                </a:solidFill>
                <a:latin typeface="Century" pitchFamily="18" charset="0"/>
              </a:endParaRPr>
            </a:p>
          </p:txBody>
        </p:sp>
        <p:sp>
          <p:nvSpPr>
            <p:cNvPr id="109" name="テキスト ボックス 108"/>
            <p:cNvSpPr txBox="1"/>
            <p:nvPr/>
          </p:nvSpPr>
          <p:spPr>
            <a:xfrm>
              <a:off x="4572000" y="2481463"/>
              <a:ext cx="1030452" cy="721898"/>
            </a:xfrm>
            <a:prstGeom prst="rect">
              <a:avLst/>
            </a:prstGeom>
            <a:noFill/>
          </p:spPr>
          <p:txBody>
            <a:bodyPr wrap="square" rtlCol="0">
              <a:spAutoFit/>
            </a:bodyPr>
            <a:lstStyle/>
            <a:p>
              <a:pPr algn="ctr"/>
              <a:r>
                <a:rPr kumimoji="1" lang="en-US" altLang="ja-JP" dirty="0" smtClean="0"/>
                <a:t>Probe</a:t>
              </a:r>
            </a:p>
            <a:p>
              <a:pPr algn="ctr"/>
              <a:r>
                <a:rPr kumimoji="1" lang="en-US" altLang="ja-JP" dirty="0" smtClean="0"/>
                <a:t>pulse</a:t>
              </a:r>
              <a:endParaRPr kumimoji="1" lang="ja-JP" altLang="en-US" dirty="0"/>
            </a:p>
          </p:txBody>
        </p:sp>
        <p:cxnSp>
          <p:nvCxnSpPr>
            <p:cNvPr id="119" name="直線コネクタ 118"/>
            <p:cNvCxnSpPr/>
            <p:nvPr/>
          </p:nvCxnSpPr>
          <p:spPr>
            <a:xfrm>
              <a:off x="6149698" y="1788988"/>
              <a:ext cx="0" cy="1286276"/>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12" name="直線矢印コネクタ 4111"/>
            <p:cNvCxnSpPr/>
            <p:nvPr/>
          </p:nvCxnSpPr>
          <p:spPr>
            <a:xfrm>
              <a:off x="5910394" y="2598083"/>
              <a:ext cx="225372" cy="10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H="1">
              <a:off x="6226720" y="2609072"/>
              <a:ext cx="1903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6495882" y="2603577"/>
              <a:ext cx="18025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H="1">
              <a:off x="6859914" y="2609072"/>
              <a:ext cx="15785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6676136" y="1781932"/>
              <a:ext cx="0" cy="1286276"/>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201320" y="1791178"/>
              <a:ext cx="0" cy="1286276"/>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7061656" y="2607722"/>
              <a:ext cx="14913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flipH="1">
              <a:off x="7454387" y="2613216"/>
              <a:ext cx="1375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6564678" y="4128896"/>
              <a:ext cx="2337892" cy="408549"/>
            </a:xfrm>
            <a:prstGeom prst="rect">
              <a:avLst/>
            </a:prstGeom>
            <a:noFill/>
          </p:spPr>
          <p:txBody>
            <a:bodyPr wrap="square" rtlCol="0">
              <a:spAutoFit/>
            </a:bodyPr>
            <a:lstStyle/>
            <a:p>
              <a:r>
                <a:rPr kumimoji="1" lang="en-US" altLang="ja-JP" dirty="0" smtClean="0"/>
                <a:t>(</a:t>
              </a:r>
              <a:r>
                <a:rPr kumimoji="1" lang="en-US" altLang="ja-JP" dirty="0" err="1" smtClean="0"/>
                <a:t>Δf</a:t>
              </a:r>
              <a:r>
                <a:rPr lang="en-US" altLang="ja-JP" baseline="-25000" dirty="0" err="1">
                  <a:latin typeface="Times New Roman" panose="02020603050405020304" pitchFamily="18" charset="0"/>
                  <a:cs typeface="Times New Roman" panose="02020603050405020304" pitchFamily="18" charset="0"/>
                </a:rPr>
                <a:t>rep</a:t>
              </a:r>
              <a:r>
                <a:rPr kumimoji="1" lang="ja-JP" altLang="en-US" dirty="0" smtClean="0"/>
                <a:t>＝</a:t>
              </a:r>
              <a:r>
                <a:rPr kumimoji="1" lang="en-US" altLang="ja-JP" dirty="0" smtClean="0"/>
                <a:t>f</a:t>
              </a:r>
              <a:r>
                <a:rPr kumimoji="1" lang="en-US" altLang="ja-JP" baseline="-25000" dirty="0" smtClean="0"/>
                <a:t>rep1</a:t>
              </a:r>
              <a:r>
                <a:rPr kumimoji="1" lang="en-US" altLang="ja-JP" dirty="0" smtClean="0"/>
                <a:t>-f</a:t>
              </a:r>
              <a:r>
                <a:rPr kumimoji="1" lang="en-US" altLang="ja-JP" baseline="-25000" dirty="0" smtClean="0"/>
                <a:t>rep2</a:t>
              </a:r>
              <a:r>
                <a:rPr kumimoji="1" lang="en-US" altLang="ja-JP" dirty="0" smtClean="0"/>
                <a:t>)</a:t>
              </a:r>
              <a:endParaRPr kumimoji="1" lang="ja-JP" altLang="en-US" dirty="0"/>
            </a:p>
          </p:txBody>
        </p:sp>
        <p:cxnSp>
          <p:nvCxnSpPr>
            <p:cNvPr id="128" name="直線コネクタ 127"/>
            <p:cNvCxnSpPr/>
            <p:nvPr/>
          </p:nvCxnSpPr>
          <p:spPr>
            <a:xfrm>
              <a:off x="6481238" y="1783930"/>
              <a:ext cx="2073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7012820" y="1776022"/>
              <a:ext cx="191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7538333" y="1779996"/>
              <a:ext cx="191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7729795" y="1780273"/>
              <a:ext cx="0" cy="1286276"/>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a:off x="7621188" y="2611379"/>
              <a:ext cx="11622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flipH="1">
              <a:off x="8074851" y="2616873"/>
              <a:ext cx="17786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8660104"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rot="900000">
              <a:off x="8830531" y="1461406"/>
              <a:ext cx="0" cy="62205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8665347" y="1774006"/>
              <a:ext cx="80079" cy="29886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8913137" y="1478633"/>
              <a:ext cx="80079" cy="29886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8660104" y="1772435"/>
              <a:ext cx="0" cy="761339"/>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8481003" y="1780362"/>
              <a:ext cx="190093"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8376794" y="1777168"/>
              <a:ext cx="68848"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a:off x="8665347" y="3093310"/>
              <a:ext cx="0" cy="643981"/>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5" name="円/楕円 144"/>
            <p:cNvSpPr/>
            <p:nvPr/>
          </p:nvSpPr>
          <p:spPr>
            <a:xfrm flipH="1" flipV="1">
              <a:off x="8626358" y="3732163"/>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7" name="直線コネクタ 146"/>
            <p:cNvCxnSpPr/>
            <p:nvPr/>
          </p:nvCxnSpPr>
          <p:spPr>
            <a:xfrm flipH="1">
              <a:off x="8482889" y="3764165"/>
              <a:ext cx="18617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flipH="1">
              <a:off x="8365931" y="3765014"/>
              <a:ext cx="86175"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8354808" y="3071233"/>
              <a:ext cx="702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a:off x="8458777" y="3072631"/>
              <a:ext cx="5608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7" name="円/楕円 166"/>
          <p:cNvSpPr/>
          <p:nvPr/>
        </p:nvSpPr>
        <p:spPr>
          <a:xfrm flipH="1" flipV="1">
            <a:off x="8648040" y="1716860"/>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タイトル 1"/>
          <p:cNvSpPr txBox="1">
            <a:spLocks/>
          </p:cNvSpPr>
          <p:nvPr/>
        </p:nvSpPr>
        <p:spPr bwMode="auto">
          <a:xfrm>
            <a:off x="0" y="-27384"/>
            <a:ext cx="9144000" cy="72008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dirty="0">
                <a:latin typeface="ヒラギノ丸ゴ ProN W4"/>
                <a:ea typeface="ヒラギノ丸ゴ ProN W4"/>
                <a:cs typeface="ヒラギノ丸ゴ ProN W4"/>
              </a:rPr>
              <a:t>デュアル</a:t>
            </a:r>
            <a:r>
              <a:rPr lang="en-US" altLang="ja-JP" dirty="0">
                <a:latin typeface="ヒラギノ丸ゴ ProN W4"/>
                <a:ea typeface="ヒラギノ丸ゴ ProN W4"/>
                <a:cs typeface="ヒラギノ丸ゴ ProN W4"/>
              </a:rPr>
              <a:t>THz</a:t>
            </a:r>
            <a:r>
              <a:rPr lang="ja-JP" altLang="en-US" dirty="0">
                <a:latin typeface="ヒラギノ丸ゴ ProN W4"/>
                <a:ea typeface="ヒラギノ丸ゴ ProN W4"/>
                <a:cs typeface="ヒラギノ丸ゴ ProN W4"/>
              </a:rPr>
              <a:t>コムの利用</a:t>
            </a:r>
            <a:r>
              <a:rPr lang="en-US" altLang="ja-JP" dirty="0" smtClean="0">
                <a:latin typeface="ヒラギノ丸ゴ ProN W4"/>
                <a:ea typeface="ヒラギノ丸ゴ ProN W4"/>
                <a:cs typeface="ヒラギノ丸ゴ ProN W4"/>
              </a:rPr>
              <a:t>@</a:t>
            </a:r>
            <a:r>
              <a:rPr lang="ja-JP" altLang="en-US" dirty="0" smtClean="0">
                <a:latin typeface="ヒラギノ丸ゴ ProN W4"/>
                <a:ea typeface="ヒラギノ丸ゴ ProN W4"/>
                <a:cs typeface="ヒラギノ丸ゴ ProN W4"/>
              </a:rPr>
              <a:t>時間領域</a:t>
            </a:r>
            <a:endParaRPr lang="ja-JP" altLang="en-US" dirty="0">
              <a:latin typeface="ヒラギノ丸ゴ ProN W4"/>
              <a:ea typeface="ヒラギノ丸ゴ ProN W4"/>
              <a:cs typeface="ヒラギノ丸ゴ ProN W4"/>
            </a:endParaRPr>
          </a:p>
        </p:txBody>
      </p:sp>
      <p:sp>
        <p:nvSpPr>
          <p:cNvPr id="144" name="タイトル 1"/>
          <p:cNvSpPr txBox="1">
            <a:spLocks/>
          </p:cNvSpPr>
          <p:nvPr/>
        </p:nvSpPr>
        <p:spPr bwMode="auto">
          <a:xfrm>
            <a:off x="0" y="671687"/>
            <a:ext cx="9179909" cy="627063"/>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sz="3300" spc="-150" dirty="0" smtClean="0">
                <a:solidFill>
                  <a:srgbClr val="FFFF00"/>
                </a:solidFill>
                <a:latin typeface="ヒラギノ丸ゴ ProN W4"/>
                <a:ea typeface="ヒラギノ丸ゴ ProN W4"/>
                <a:cs typeface="ヒラギノ丸ゴ ProN W4"/>
              </a:rPr>
              <a:t>非同期光ｻﾝﾌﾟﾘﾝｸﾞ式</a:t>
            </a:r>
            <a:r>
              <a:rPr lang="en-US" altLang="ja-JP" sz="3300" spc="-150" dirty="0" smtClean="0">
                <a:solidFill>
                  <a:srgbClr val="FFFF00"/>
                </a:solidFill>
                <a:latin typeface="ヒラギノ丸ゴ ProN W4"/>
                <a:ea typeface="ヒラギノ丸ゴ ProN W4"/>
                <a:cs typeface="ヒラギノ丸ゴ ProN W4"/>
              </a:rPr>
              <a:t>THz-TDS (ASOPS-THz-TDS)</a:t>
            </a:r>
            <a:endParaRPr lang="ja-JP" altLang="en-US" sz="3300" spc="-150" dirty="0">
              <a:solidFill>
                <a:srgbClr val="FFFF00"/>
              </a:solidFill>
              <a:latin typeface="ヒラギノ丸ゴ ProN W4"/>
              <a:ea typeface="ヒラギノ丸ゴ ProN W4"/>
              <a:cs typeface="ヒラギノ丸ゴ ProN W4"/>
            </a:endParaRPr>
          </a:p>
        </p:txBody>
      </p:sp>
    </p:spTree>
    <p:extLst>
      <p:ext uri="{BB962C8B-B14F-4D97-AF65-F5344CB8AC3E}">
        <p14:creationId xmlns:p14="http://schemas.microsoft.com/office/powerpoint/2010/main" val="415994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2290790381"/>
              </p:ext>
            </p:extLst>
          </p:nvPr>
        </p:nvGraphicFramePr>
        <p:xfrm>
          <a:off x="1022399" y="1662188"/>
          <a:ext cx="7704856" cy="5142920"/>
        </p:xfrm>
        <a:graphic>
          <a:graphicData uri="http://schemas.openxmlformats.org/drawingml/2006/table">
            <a:tbl>
              <a:tblPr firstRow="1" bandRow="1">
                <a:tableStyleId>{5C22544A-7EE6-4342-B048-85BDC9FD1C3A}</a:tableStyleId>
              </a:tblPr>
              <a:tblGrid>
                <a:gridCol w="3852428"/>
                <a:gridCol w="3852428"/>
              </a:tblGrid>
              <a:tr h="257146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7146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タイトル 5"/>
          <p:cNvSpPr>
            <a:spLocks noGrp="1"/>
          </p:cNvSpPr>
          <p:nvPr>
            <p:ph type="title"/>
          </p:nvPr>
        </p:nvSpPr>
        <p:spPr>
          <a:xfrm>
            <a:off x="-81004" y="188640"/>
            <a:ext cx="9251508" cy="1080120"/>
          </a:xfrm>
        </p:spPr>
        <p:txBody>
          <a:bodyPr/>
          <a:lstStyle/>
          <a:p>
            <a:r>
              <a:rPr kumimoji="1" lang="en-US" altLang="ja-JP" sz="4000" b="1" dirty="0" smtClean="0"/>
              <a:t>ASOPS-THz-TDS</a:t>
            </a:r>
            <a:r>
              <a:rPr kumimoji="1" lang="ja-JP" altLang="en-US" sz="4000" b="1" dirty="0" smtClean="0"/>
              <a:t>における信号の流れ</a:t>
            </a:r>
            <a:endParaRPr kumimoji="1" lang="ja-JP" altLang="en-US" sz="4000" b="1" dirty="0"/>
          </a:p>
        </p:txBody>
      </p:sp>
      <p:grpSp>
        <p:nvGrpSpPr>
          <p:cNvPr id="26" name="グループ化 25"/>
          <p:cNvGrpSpPr/>
          <p:nvPr/>
        </p:nvGrpSpPr>
        <p:grpSpPr>
          <a:xfrm>
            <a:off x="946115" y="1770819"/>
            <a:ext cx="3389610" cy="2490339"/>
            <a:chOff x="1199323" y="1515929"/>
            <a:chExt cx="3389610" cy="2490339"/>
          </a:xfrm>
        </p:grpSpPr>
        <p:grpSp>
          <p:nvGrpSpPr>
            <p:cNvPr id="8" name="グループ化 7"/>
            <p:cNvGrpSpPr/>
            <p:nvPr/>
          </p:nvGrpSpPr>
          <p:grpSpPr>
            <a:xfrm>
              <a:off x="1607876" y="1866947"/>
              <a:ext cx="2727055" cy="1676109"/>
              <a:chOff x="4954218" y="1422749"/>
              <a:chExt cx="2007222" cy="648072"/>
            </a:xfrm>
          </p:grpSpPr>
          <p:cxnSp>
            <p:nvCxnSpPr>
              <p:cNvPr id="44" name="直線コネクタ 43"/>
              <p:cNvCxnSpPr/>
              <p:nvPr/>
            </p:nvCxnSpPr>
            <p:spPr>
              <a:xfrm>
                <a:off x="4954218" y="1752055"/>
                <a:ext cx="974506"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420000">
                <a:off x="6099004" y="1422749"/>
                <a:ext cx="0" cy="648072"/>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926912" y="1748421"/>
                <a:ext cx="83428" cy="311359"/>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182885" y="1432563"/>
                <a:ext cx="87340" cy="32595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268493" y="1754574"/>
                <a:ext cx="692947"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56" name="直線矢印コネクタ 55"/>
            <p:cNvCxnSpPr/>
            <p:nvPr/>
          </p:nvCxnSpPr>
          <p:spPr>
            <a:xfrm flipV="1">
              <a:off x="1605402" y="1515929"/>
              <a:ext cx="0" cy="212359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59" name="直線矢印コネクタ 58"/>
            <p:cNvCxnSpPr/>
            <p:nvPr/>
          </p:nvCxnSpPr>
          <p:spPr>
            <a:xfrm>
              <a:off x="1609325" y="3645024"/>
              <a:ext cx="297960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1" name="テキスト ボックス 90"/>
            <p:cNvSpPr txBox="1"/>
            <p:nvPr/>
          </p:nvSpPr>
          <p:spPr>
            <a:xfrm>
              <a:off x="3889104" y="3606158"/>
              <a:ext cx="666952" cy="400110"/>
            </a:xfrm>
            <a:prstGeom prst="rect">
              <a:avLst/>
            </a:prstGeom>
            <a:noFill/>
          </p:spPr>
          <p:txBody>
            <a:bodyPr wrap="square" rtlCol="0">
              <a:spAutoFit/>
            </a:bodyPr>
            <a:lstStyle/>
            <a:p>
              <a:pPr algn="ctr"/>
              <a:r>
                <a:rPr kumimoji="1" lang="en-US" altLang="ja-JP" sz="2000" dirty="0" smtClean="0"/>
                <a:t>time</a:t>
              </a:r>
              <a:endParaRPr kumimoji="1" lang="ja-JP" altLang="en-US" sz="2000" dirty="0"/>
            </a:p>
          </p:txBody>
        </p:sp>
        <p:sp>
          <p:nvSpPr>
            <p:cNvPr id="92" name="テキスト ボックス 91"/>
            <p:cNvSpPr txBox="1"/>
            <p:nvPr/>
          </p:nvSpPr>
          <p:spPr>
            <a:xfrm rot="10800000">
              <a:off x="1199323" y="1898373"/>
              <a:ext cx="461665" cy="1638437"/>
            </a:xfrm>
            <a:prstGeom prst="rect">
              <a:avLst/>
            </a:prstGeom>
            <a:noFill/>
          </p:spPr>
          <p:txBody>
            <a:bodyPr vert="eaVert" wrap="square" rtlCol="0">
              <a:spAutoFit/>
            </a:bodyPr>
            <a:lstStyle/>
            <a:p>
              <a:pPr algn="ctr"/>
              <a:r>
                <a:rPr kumimoji="1" lang="en-US" altLang="ja-JP" dirty="0" smtClean="0"/>
                <a:t>electric field</a:t>
              </a:r>
              <a:endParaRPr kumimoji="1" lang="ja-JP" altLang="en-US" dirty="0"/>
            </a:p>
          </p:txBody>
        </p:sp>
        <p:cxnSp>
          <p:nvCxnSpPr>
            <p:cNvPr id="24" name="直線矢印コネクタ 23"/>
            <p:cNvCxnSpPr/>
            <p:nvPr/>
          </p:nvCxnSpPr>
          <p:spPr bwMode="auto">
            <a:xfrm>
              <a:off x="2647233" y="2324497"/>
              <a:ext cx="564232" cy="0"/>
            </a:xfrm>
            <a:prstGeom prst="straightConnector1">
              <a:avLst/>
            </a:prstGeom>
            <a:noFill/>
            <a:ln w="25400" cap="flat" cmpd="sng" algn="ctr">
              <a:solidFill>
                <a:srgbClr val="0070C0"/>
              </a:solidFill>
              <a:prstDash val="solid"/>
              <a:round/>
              <a:headEnd type="none" w="med" len="med"/>
              <a:tailEnd type="arrow"/>
            </a:ln>
            <a:effectLst/>
          </p:spPr>
        </p:cxnSp>
        <p:cxnSp>
          <p:nvCxnSpPr>
            <p:cNvPr id="93" name="直線矢印コネクタ 92"/>
            <p:cNvCxnSpPr/>
            <p:nvPr/>
          </p:nvCxnSpPr>
          <p:spPr bwMode="auto">
            <a:xfrm flipH="1">
              <a:off x="3334504" y="2324497"/>
              <a:ext cx="564232" cy="0"/>
            </a:xfrm>
            <a:prstGeom prst="straightConnector1">
              <a:avLst/>
            </a:prstGeom>
            <a:noFill/>
            <a:ln w="25400" cap="flat" cmpd="sng" algn="ctr">
              <a:solidFill>
                <a:srgbClr val="0070C0"/>
              </a:solidFill>
              <a:prstDash val="solid"/>
              <a:round/>
              <a:headEnd type="none" w="med" len="med"/>
              <a:tailEnd type="arrow"/>
            </a:ln>
            <a:effectLst/>
          </p:spPr>
        </p:cxnSp>
        <p:sp>
          <p:nvSpPr>
            <p:cNvPr id="94" name="テキスト ボックス 93"/>
            <p:cNvSpPr txBox="1"/>
            <p:nvPr/>
          </p:nvSpPr>
          <p:spPr>
            <a:xfrm>
              <a:off x="1872880" y="1595412"/>
              <a:ext cx="1573218" cy="738664"/>
            </a:xfrm>
            <a:prstGeom prst="rect">
              <a:avLst/>
            </a:prstGeom>
            <a:noFill/>
          </p:spPr>
          <p:txBody>
            <a:bodyPr wrap="square" rtlCol="0">
              <a:spAutoFit/>
            </a:bodyPr>
            <a:lstStyle/>
            <a:p>
              <a:pPr algn="ctr"/>
              <a:r>
                <a:rPr lang="en-US" altLang="ja-JP" sz="2400" b="1" dirty="0" err="1">
                  <a:latin typeface="Times New Roman" panose="02020603050405020304" pitchFamily="18" charset="0"/>
                  <a:cs typeface="Times New Roman" panose="02020603050405020304" pitchFamily="18" charset="0"/>
                </a:rPr>
                <a:t>p</a:t>
              </a:r>
              <a:r>
                <a:rPr lang="en-US" altLang="ja-JP" sz="2400" b="1" dirty="0" err="1" smtClean="0">
                  <a:latin typeface="Times New Roman" panose="02020603050405020304" pitchFamily="18" charset="0"/>
                  <a:cs typeface="Times New Roman" panose="02020603050405020304" pitchFamily="18" charset="0"/>
                </a:rPr>
                <a:t>s</a:t>
              </a:r>
              <a:endParaRPr lang="en-US" altLang="ja-JP" sz="2400" b="1" dirty="0" smtClean="0">
                <a:latin typeface="Times New Roman" panose="02020603050405020304" pitchFamily="18" charset="0"/>
                <a:cs typeface="Times New Roman" panose="02020603050405020304" pitchFamily="18" charset="0"/>
              </a:endParaRPr>
            </a:p>
            <a:p>
              <a:pPr algn="ctr"/>
              <a:r>
                <a:rPr lang="ja-JP" altLang="en-US" b="1" dirty="0" smtClean="0"/>
                <a:t>オーダー</a:t>
              </a:r>
              <a:endParaRPr kumimoji="1" lang="ja-JP" altLang="en-US" b="1" dirty="0"/>
            </a:p>
          </p:txBody>
        </p:sp>
      </p:grpSp>
      <p:grpSp>
        <p:nvGrpSpPr>
          <p:cNvPr id="95" name="グループ化 94"/>
          <p:cNvGrpSpPr/>
          <p:nvPr/>
        </p:nvGrpSpPr>
        <p:grpSpPr>
          <a:xfrm>
            <a:off x="5334471" y="1733060"/>
            <a:ext cx="3353034" cy="2494405"/>
            <a:chOff x="1609771" y="1550729"/>
            <a:chExt cx="3353034" cy="2494405"/>
          </a:xfrm>
        </p:grpSpPr>
        <p:grpSp>
          <p:nvGrpSpPr>
            <p:cNvPr id="96" name="グループ化 95"/>
            <p:cNvGrpSpPr/>
            <p:nvPr/>
          </p:nvGrpSpPr>
          <p:grpSpPr>
            <a:xfrm>
              <a:off x="2049568" y="1866947"/>
              <a:ext cx="2726265" cy="1676109"/>
              <a:chOff x="5279325" y="1422749"/>
              <a:chExt cx="2006641" cy="648072"/>
            </a:xfrm>
          </p:grpSpPr>
          <p:cxnSp>
            <p:nvCxnSpPr>
              <p:cNvPr id="104" name="直線コネクタ 103"/>
              <p:cNvCxnSpPr/>
              <p:nvPr/>
            </p:nvCxnSpPr>
            <p:spPr>
              <a:xfrm>
                <a:off x="5279325" y="1752055"/>
                <a:ext cx="92230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rot="420000">
                <a:off x="6378061" y="1422749"/>
                <a:ext cx="0" cy="648072"/>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6205970" y="1748421"/>
                <a:ext cx="83428" cy="311359"/>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6461943" y="1432563"/>
                <a:ext cx="87340" cy="32595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6547551" y="1754574"/>
                <a:ext cx="73841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7" name="直線矢印コネクタ 96"/>
            <p:cNvCxnSpPr/>
            <p:nvPr/>
          </p:nvCxnSpPr>
          <p:spPr>
            <a:xfrm flipV="1">
              <a:off x="2050227" y="1605422"/>
              <a:ext cx="0" cy="2034099"/>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8" name="直線矢印コネクタ 97"/>
            <p:cNvCxnSpPr/>
            <p:nvPr/>
          </p:nvCxnSpPr>
          <p:spPr>
            <a:xfrm>
              <a:off x="2049400" y="3645024"/>
              <a:ext cx="2913405"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9" name="テキスト ボックス 98"/>
            <p:cNvSpPr txBox="1"/>
            <p:nvPr/>
          </p:nvSpPr>
          <p:spPr>
            <a:xfrm>
              <a:off x="4294340" y="3645024"/>
              <a:ext cx="666952" cy="400110"/>
            </a:xfrm>
            <a:prstGeom prst="rect">
              <a:avLst/>
            </a:prstGeom>
            <a:noFill/>
          </p:spPr>
          <p:txBody>
            <a:bodyPr wrap="square" rtlCol="0">
              <a:spAutoFit/>
            </a:bodyPr>
            <a:lstStyle/>
            <a:p>
              <a:pPr algn="ctr"/>
              <a:r>
                <a:rPr kumimoji="1" lang="en-US" altLang="ja-JP" sz="2000" dirty="0" smtClean="0"/>
                <a:t>time</a:t>
              </a:r>
              <a:endParaRPr kumimoji="1" lang="ja-JP" altLang="en-US" sz="2000" dirty="0"/>
            </a:p>
          </p:txBody>
        </p:sp>
        <p:sp>
          <p:nvSpPr>
            <p:cNvPr id="100" name="テキスト ボックス 99"/>
            <p:cNvSpPr txBox="1"/>
            <p:nvPr/>
          </p:nvSpPr>
          <p:spPr>
            <a:xfrm rot="10800000">
              <a:off x="1609771" y="1811987"/>
              <a:ext cx="461665" cy="1638437"/>
            </a:xfrm>
            <a:prstGeom prst="rect">
              <a:avLst/>
            </a:prstGeom>
            <a:noFill/>
          </p:spPr>
          <p:txBody>
            <a:bodyPr vert="eaVert" wrap="square" rtlCol="0">
              <a:spAutoFit/>
            </a:bodyPr>
            <a:lstStyle/>
            <a:p>
              <a:pPr algn="ctr"/>
              <a:r>
                <a:rPr kumimoji="1" lang="en-US" altLang="ja-JP" dirty="0" smtClean="0"/>
                <a:t>electric field</a:t>
              </a:r>
              <a:endParaRPr kumimoji="1" lang="ja-JP" altLang="en-US" dirty="0"/>
            </a:p>
          </p:txBody>
        </p:sp>
        <p:cxnSp>
          <p:nvCxnSpPr>
            <p:cNvPr id="101" name="直線矢印コネクタ 100"/>
            <p:cNvCxnSpPr/>
            <p:nvPr/>
          </p:nvCxnSpPr>
          <p:spPr bwMode="auto">
            <a:xfrm>
              <a:off x="3007540" y="2324497"/>
              <a:ext cx="564232" cy="0"/>
            </a:xfrm>
            <a:prstGeom prst="straightConnector1">
              <a:avLst/>
            </a:prstGeom>
            <a:noFill/>
            <a:ln w="25400" cap="flat" cmpd="sng" algn="ctr">
              <a:solidFill>
                <a:srgbClr val="FF0000"/>
              </a:solidFill>
              <a:prstDash val="solid"/>
              <a:round/>
              <a:headEnd type="none" w="med" len="med"/>
              <a:tailEnd type="arrow"/>
            </a:ln>
            <a:effectLst/>
          </p:spPr>
        </p:cxnSp>
        <p:cxnSp>
          <p:nvCxnSpPr>
            <p:cNvPr id="102" name="直線矢印コネクタ 101"/>
            <p:cNvCxnSpPr/>
            <p:nvPr/>
          </p:nvCxnSpPr>
          <p:spPr bwMode="auto">
            <a:xfrm flipH="1">
              <a:off x="3715753" y="2324497"/>
              <a:ext cx="564232" cy="0"/>
            </a:xfrm>
            <a:prstGeom prst="straightConnector1">
              <a:avLst/>
            </a:prstGeom>
            <a:noFill/>
            <a:ln w="25400" cap="flat" cmpd="sng" algn="ctr">
              <a:solidFill>
                <a:srgbClr val="FF0000"/>
              </a:solidFill>
              <a:prstDash val="solid"/>
              <a:round/>
              <a:headEnd type="none" w="med" len="med"/>
              <a:tailEnd type="arrow"/>
            </a:ln>
            <a:effectLst/>
          </p:spPr>
        </p:cxnSp>
        <p:sp>
          <p:nvSpPr>
            <p:cNvPr id="103" name="テキスト ボックス 102"/>
            <p:cNvSpPr txBox="1"/>
            <p:nvPr/>
          </p:nvSpPr>
          <p:spPr>
            <a:xfrm>
              <a:off x="2287191" y="1550729"/>
              <a:ext cx="1573218" cy="830997"/>
            </a:xfrm>
            <a:prstGeom prst="rect">
              <a:avLst/>
            </a:prstGeom>
            <a:noFill/>
          </p:spPr>
          <p:txBody>
            <a:bodyPr wrap="square" rtlCol="0">
              <a:spAutoFit/>
            </a:bodyPr>
            <a:lstStyle/>
            <a:p>
              <a:pPr algn="ctr"/>
              <a:r>
                <a:rPr lang="en-US" altLang="ja-JP" sz="2800" b="1" dirty="0" err="1">
                  <a:solidFill>
                    <a:srgbClr val="FF0000"/>
                  </a:solidFill>
                  <a:latin typeface="Times New Roman" panose="02020603050405020304" pitchFamily="18" charset="0"/>
                  <a:cs typeface="Times New Roman" panose="02020603050405020304" pitchFamily="18" charset="0"/>
                </a:rPr>
                <a:t>μ</a:t>
              </a:r>
              <a:r>
                <a:rPr lang="en-US" altLang="ja-JP" sz="2800" b="1" dirty="0" err="1" smtClean="0">
                  <a:solidFill>
                    <a:srgbClr val="FF0000"/>
                  </a:solidFill>
                  <a:latin typeface="Times New Roman" panose="02020603050405020304" pitchFamily="18" charset="0"/>
                  <a:cs typeface="Times New Roman" panose="02020603050405020304" pitchFamily="18" charset="0"/>
                </a:rPr>
                <a:t>s</a:t>
              </a:r>
              <a:endParaRPr lang="en-US" altLang="ja-JP" sz="2800" b="1" dirty="0" smtClean="0">
                <a:solidFill>
                  <a:srgbClr val="FF0000"/>
                </a:solidFill>
                <a:latin typeface="Times New Roman" panose="02020603050405020304" pitchFamily="18" charset="0"/>
                <a:cs typeface="Times New Roman" panose="02020603050405020304" pitchFamily="18" charset="0"/>
              </a:endParaRPr>
            </a:p>
            <a:p>
              <a:pPr algn="ctr"/>
              <a:r>
                <a:rPr lang="ja-JP" altLang="en-US" b="1" dirty="0" smtClean="0"/>
                <a:t>オーダー</a:t>
              </a:r>
              <a:endParaRPr kumimoji="1" lang="ja-JP" altLang="en-US" b="1" dirty="0"/>
            </a:p>
          </p:txBody>
        </p:sp>
      </p:grpSp>
      <p:grpSp>
        <p:nvGrpSpPr>
          <p:cNvPr id="5" name="グループ化 4"/>
          <p:cNvGrpSpPr/>
          <p:nvPr/>
        </p:nvGrpSpPr>
        <p:grpSpPr>
          <a:xfrm>
            <a:off x="5368337" y="4500105"/>
            <a:ext cx="3369494" cy="2274651"/>
            <a:chOff x="5368337" y="4500105"/>
            <a:chExt cx="3369494" cy="2274651"/>
          </a:xfrm>
        </p:grpSpPr>
        <p:grpSp>
          <p:nvGrpSpPr>
            <p:cNvPr id="123" name="グループ化 122"/>
            <p:cNvGrpSpPr/>
            <p:nvPr/>
          </p:nvGrpSpPr>
          <p:grpSpPr>
            <a:xfrm>
              <a:off x="5368337" y="4500105"/>
              <a:ext cx="3369494" cy="2274651"/>
              <a:chOff x="1386350" y="1770483"/>
              <a:chExt cx="3369494" cy="2274651"/>
            </a:xfrm>
          </p:grpSpPr>
          <p:cxnSp>
            <p:nvCxnSpPr>
              <p:cNvPr id="125" name="直線矢印コネクタ 124"/>
              <p:cNvCxnSpPr/>
              <p:nvPr/>
            </p:nvCxnSpPr>
            <p:spPr>
              <a:xfrm flipV="1">
                <a:off x="1792429" y="1770483"/>
                <a:ext cx="0" cy="186903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6" name="直線矢印コネクタ 125"/>
              <p:cNvCxnSpPr/>
              <p:nvPr/>
            </p:nvCxnSpPr>
            <p:spPr>
              <a:xfrm>
                <a:off x="1809047" y="3645024"/>
                <a:ext cx="289949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7" name="テキスト ボックス 126"/>
              <p:cNvSpPr txBox="1"/>
              <p:nvPr/>
            </p:nvSpPr>
            <p:spPr>
              <a:xfrm>
                <a:off x="2080972" y="3645024"/>
                <a:ext cx="2674872" cy="400110"/>
              </a:xfrm>
              <a:prstGeom prst="rect">
                <a:avLst/>
              </a:prstGeom>
              <a:noFill/>
            </p:spPr>
            <p:txBody>
              <a:bodyPr wrap="square" rtlCol="0">
                <a:spAutoFit/>
              </a:bodyPr>
              <a:lstStyle/>
              <a:p>
                <a:pPr algn="r"/>
                <a:r>
                  <a:rPr lang="en-US" altLang="ja-JP" sz="2000" dirty="0"/>
                  <a:t>f</a:t>
                </a:r>
                <a:r>
                  <a:rPr kumimoji="1" lang="en-US" altLang="ja-JP" sz="2000" dirty="0" smtClean="0"/>
                  <a:t>requency [</a:t>
                </a:r>
                <a:r>
                  <a:rPr kumimoji="1" lang="en-US" altLang="ja-JP" sz="2000" dirty="0" smtClean="0">
                    <a:solidFill>
                      <a:srgbClr val="FF0000"/>
                    </a:solidFill>
                  </a:rPr>
                  <a:t>MHz</a:t>
                </a:r>
                <a:r>
                  <a:rPr kumimoji="1" lang="en-US" altLang="ja-JP" sz="2000" dirty="0" smtClean="0"/>
                  <a:t>]</a:t>
                </a:r>
                <a:endParaRPr kumimoji="1" lang="ja-JP" altLang="en-US" sz="2000" dirty="0"/>
              </a:p>
            </p:txBody>
          </p:sp>
          <p:sp>
            <p:nvSpPr>
              <p:cNvPr id="128" name="テキスト ボックス 127"/>
              <p:cNvSpPr txBox="1"/>
              <p:nvPr/>
            </p:nvSpPr>
            <p:spPr>
              <a:xfrm rot="10800000">
                <a:off x="1386350" y="1898373"/>
                <a:ext cx="461665" cy="1638437"/>
              </a:xfrm>
              <a:prstGeom prst="rect">
                <a:avLst/>
              </a:prstGeom>
              <a:noFill/>
            </p:spPr>
            <p:txBody>
              <a:bodyPr vert="eaVert" wrap="square" rtlCol="0">
                <a:spAutoFit/>
              </a:bodyPr>
              <a:lstStyle/>
              <a:p>
                <a:pPr algn="ctr"/>
                <a:r>
                  <a:rPr kumimoji="1" lang="en-US" altLang="ja-JP" dirty="0" smtClean="0"/>
                  <a:t>amplitude</a:t>
                </a:r>
                <a:endParaRPr kumimoji="1" lang="ja-JP" altLang="en-US" dirty="0"/>
              </a:p>
            </p:txBody>
          </p:sp>
        </p:grpSp>
        <p:sp>
          <p:nvSpPr>
            <p:cNvPr id="138" name="フリーフォーム 137"/>
            <p:cNvSpPr/>
            <p:nvPr/>
          </p:nvSpPr>
          <p:spPr bwMode="auto">
            <a:xfrm>
              <a:off x="5780723" y="4913791"/>
              <a:ext cx="2514484" cy="1462667"/>
            </a:xfrm>
            <a:custGeom>
              <a:avLst/>
              <a:gdLst>
                <a:gd name="connsiteX0" fmla="*/ 0 w 1506071"/>
                <a:gd name="connsiteY0" fmla="*/ 981643 h 995090"/>
                <a:gd name="connsiteX1" fmla="*/ 537883 w 1506071"/>
                <a:gd name="connsiteY1" fmla="*/ 7 h 995090"/>
                <a:gd name="connsiteX2" fmla="*/ 1506071 w 1506071"/>
                <a:gd name="connsiteY2" fmla="*/ 995090 h 995090"/>
              </a:gdLst>
              <a:ahLst/>
              <a:cxnLst>
                <a:cxn ang="0">
                  <a:pos x="connsiteX0" y="connsiteY0"/>
                </a:cxn>
                <a:cxn ang="0">
                  <a:pos x="connsiteX1" y="connsiteY1"/>
                </a:cxn>
                <a:cxn ang="0">
                  <a:pos x="connsiteX2" y="connsiteY2"/>
                </a:cxn>
              </a:cxnLst>
              <a:rect l="l" t="t" r="r" b="b"/>
              <a:pathLst>
                <a:path w="1506071" h="995090">
                  <a:moveTo>
                    <a:pt x="0" y="981643"/>
                  </a:moveTo>
                  <a:cubicBezTo>
                    <a:pt x="143435" y="489704"/>
                    <a:pt x="286871" y="-2234"/>
                    <a:pt x="537883" y="7"/>
                  </a:cubicBezTo>
                  <a:cubicBezTo>
                    <a:pt x="788895" y="2248"/>
                    <a:pt x="1147483" y="498669"/>
                    <a:pt x="1506071" y="995090"/>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grpSp>
        <p:nvGrpSpPr>
          <p:cNvPr id="40" name="グループ化 39"/>
          <p:cNvGrpSpPr/>
          <p:nvPr/>
        </p:nvGrpSpPr>
        <p:grpSpPr>
          <a:xfrm>
            <a:off x="949657" y="4500105"/>
            <a:ext cx="3478327" cy="2284936"/>
            <a:chOff x="1248265" y="4322701"/>
            <a:chExt cx="3478327" cy="2284936"/>
          </a:xfrm>
        </p:grpSpPr>
        <p:grpSp>
          <p:nvGrpSpPr>
            <p:cNvPr id="109" name="グループ化 108"/>
            <p:cNvGrpSpPr/>
            <p:nvPr/>
          </p:nvGrpSpPr>
          <p:grpSpPr>
            <a:xfrm>
              <a:off x="1248265" y="4322701"/>
              <a:ext cx="3289868" cy="1874541"/>
              <a:chOff x="1182390" y="1770483"/>
              <a:chExt cx="3289868" cy="1874541"/>
            </a:xfrm>
          </p:grpSpPr>
          <p:cxnSp>
            <p:nvCxnSpPr>
              <p:cNvPr id="111" name="直線矢印コネクタ 110"/>
              <p:cNvCxnSpPr/>
              <p:nvPr/>
            </p:nvCxnSpPr>
            <p:spPr>
              <a:xfrm flipV="1">
                <a:off x="1588469" y="1770483"/>
                <a:ext cx="0" cy="186903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12" name="直線矢印コネクタ 111"/>
              <p:cNvCxnSpPr/>
              <p:nvPr/>
            </p:nvCxnSpPr>
            <p:spPr>
              <a:xfrm>
                <a:off x="1590372" y="3645024"/>
                <a:ext cx="288188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4" name="テキスト ボックス 113"/>
              <p:cNvSpPr txBox="1"/>
              <p:nvPr/>
            </p:nvSpPr>
            <p:spPr>
              <a:xfrm rot="10800000">
                <a:off x="1182390" y="1898373"/>
                <a:ext cx="461665" cy="1638437"/>
              </a:xfrm>
              <a:prstGeom prst="rect">
                <a:avLst/>
              </a:prstGeom>
              <a:noFill/>
            </p:spPr>
            <p:txBody>
              <a:bodyPr vert="eaVert" wrap="square" rtlCol="0">
                <a:spAutoFit/>
              </a:bodyPr>
              <a:lstStyle/>
              <a:p>
                <a:pPr algn="ctr"/>
                <a:r>
                  <a:rPr kumimoji="1" lang="en-US" altLang="ja-JP" dirty="0" smtClean="0"/>
                  <a:t>amplitude</a:t>
                </a:r>
                <a:endParaRPr kumimoji="1" lang="ja-JP" altLang="en-US" dirty="0"/>
              </a:p>
            </p:txBody>
          </p:sp>
        </p:grpSp>
        <p:sp>
          <p:nvSpPr>
            <p:cNvPr id="137" name="テキスト ボックス 136"/>
            <p:cNvSpPr txBox="1"/>
            <p:nvPr/>
          </p:nvSpPr>
          <p:spPr>
            <a:xfrm>
              <a:off x="2051720" y="6207527"/>
              <a:ext cx="2674872" cy="400110"/>
            </a:xfrm>
            <a:prstGeom prst="rect">
              <a:avLst/>
            </a:prstGeom>
            <a:noFill/>
          </p:spPr>
          <p:txBody>
            <a:bodyPr wrap="square" rtlCol="0">
              <a:spAutoFit/>
            </a:bodyPr>
            <a:lstStyle/>
            <a:p>
              <a:pPr algn="r"/>
              <a:r>
                <a:rPr lang="en-US" altLang="ja-JP" sz="2000" dirty="0"/>
                <a:t>f</a:t>
              </a:r>
              <a:r>
                <a:rPr kumimoji="1" lang="en-US" altLang="ja-JP" sz="2000" dirty="0" smtClean="0"/>
                <a:t>requency [THz]</a:t>
              </a:r>
              <a:endParaRPr kumimoji="1" lang="ja-JP" altLang="en-US" sz="2000" dirty="0"/>
            </a:p>
          </p:txBody>
        </p:sp>
        <p:sp>
          <p:nvSpPr>
            <p:cNvPr id="139" name="フリーフォーム 138"/>
            <p:cNvSpPr/>
            <p:nvPr/>
          </p:nvSpPr>
          <p:spPr bwMode="auto">
            <a:xfrm>
              <a:off x="1670788" y="4671550"/>
              <a:ext cx="2511746" cy="1538603"/>
            </a:xfrm>
            <a:custGeom>
              <a:avLst/>
              <a:gdLst>
                <a:gd name="connsiteX0" fmla="*/ 0 w 1506071"/>
                <a:gd name="connsiteY0" fmla="*/ 981643 h 995090"/>
                <a:gd name="connsiteX1" fmla="*/ 537883 w 1506071"/>
                <a:gd name="connsiteY1" fmla="*/ 7 h 995090"/>
                <a:gd name="connsiteX2" fmla="*/ 1506071 w 1506071"/>
                <a:gd name="connsiteY2" fmla="*/ 995090 h 995090"/>
              </a:gdLst>
              <a:ahLst/>
              <a:cxnLst>
                <a:cxn ang="0">
                  <a:pos x="connsiteX0" y="connsiteY0"/>
                </a:cxn>
                <a:cxn ang="0">
                  <a:pos x="connsiteX1" y="connsiteY1"/>
                </a:cxn>
                <a:cxn ang="0">
                  <a:pos x="connsiteX2" y="connsiteY2"/>
                </a:cxn>
              </a:cxnLst>
              <a:rect l="l" t="t" r="r" b="b"/>
              <a:pathLst>
                <a:path w="1506071" h="995090">
                  <a:moveTo>
                    <a:pt x="0" y="981643"/>
                  </a:moveTo>
                  <a:cubicBezTo>
                    <a:pt x="143435" y="489704"/>
                    <a:pt x="286871" y="-2234"/>
                    <a:pt x="537883" y="7"/>
                  </a:cubicBezTo>
                  <a:cubicBezTo>
                    <a:pt x="788895" y="2248"/>
                    <a:pt x="1147483" y="498669"/>
                    <a:pt x="1506071" y="995090"/>
                  </a:cubicBezTo>
                </a:path>
              </a:pathLst>
            </a:cu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FF00"/>
                </a:solidFill>
                <a:effectLst/>
                <a:latin typeface="Arial" charset="0"/>
                <a:ea typeface="ＭＳ ゴシック" charset="-128"/>
                <a:cs typeface="ＭＳ ゴシック" charset="-128"/>
              </a:endParaRPr>
            </a:p>
          </p:txBody>
        </p:sp>
      </p:grpSp>
      <p:sp>
        <p:nvSpPr>
          <p:cNvPr id="27" name="下矢印 26"/>
          <p:cNvSpPr/>
          <p:nvPr/>
        </p:nvSpPr>
        <p:spPr bwMode="auto">
          <a:xfrm>
            <a:off x="6542720" y="3899125"/>
            <a:ext cx="617614" cy="815372"/>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0" name="下矢印 139"/>
          <p:cNvSpPr/>
          <p:nvPr/>
        </p:nvSpPr>
        <p:spPr bwMode="auto">
          <a:xfrm rot="5400000">
            <a:off x="4459614" y="5206818"/>
            <a:ext cx="617614" cy="867309"/>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0" name="テキスト ボックス 29"/>
          <p:cNvSpPr txBox="1"/>
          <p:nvPr/>
        </p:nvSpPr>
        <p:spPr>
          <a:xfrm>
            <a:off x="7208758" y="3966444"/>
            <a:ext cx="850690" cy="584775"/>
          </a:xfrm>
          <a:prstGeom prst="rect">
            <a:avLst/>
          </a:prstGeom>
          <a:solidFill>
            <a:schemeClr val="bg1"/>
          </a:solidFill>
          <a:ln w="28575">
            <a:solidFill>
              <a:schemeClr val="tx1"/>
            </a:solidFill>
          </a:ln>
        </p:spPr>
        <p:txBody>
          <a:bodyPr wrap="square" rtlCol="0">
            <a:spAutoFit/>
          </a:bodyPr>
          <a:lstStyle/>
          <a:p>
            <a:r>
              <a:rPr kumimoji="1" lang="en-US" altLang="ja-JP" sz="3200" dirty="0" smtClean="0"/>
              <a:t>F.T.</a:t>
            </a:r>
            <a:endParaRPr kumimoji="1" lang="ja-JP" altLang="en-US" sz="3200" dirty="0"/>
          </a:p>
        </p:txBody>
      </p:sp>
      <p:sp>
        <p:nvSpPr>
          <p:cNvPr id="141" name="下矢印 140"/>
          <p:cNvSpPr/>
          <p:nvPr/>
        </p:nvSpPr>
        <p:spPr bwMode="auto">
          <a:xfrm rot="16200000">
            <a:off x="4558594" y="2590967"/>
            <a:ext cx="617614" cy="85352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142" name="正方形/長方形 141"/>
              <p:cNvSpPr/>
              <p:nvPr/>
            </p:nvSpPr>
            <p:spPr>
              <a:xfrm>
                <a:off x="4347098" y="4591077"/>
                <a:ext cx="992515" cy="678006"/>
              </a:xfrm>
              <a:prstGeom prst="rect">
                <a:avLst/>
              </a:prstGeom>
              <a:solidFill>
                <a:schemeClr val="bg1"/>
              </a:solidFill>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dirty="0" smtClean="0">
                          <a:latin typeface="Cambria Math"/>
                        </a:rPr>
                        <m:t>×</m:t>
                      </m:r>
                      <m:f>
                        <m:fPr>
                          <m:ctrlPr>
                            <a:rPr lang="en-US" altLang="ja-JP" b="1" i="1" dirty="0">
                              <a:latin typeface="Cambria Math"/>
                            </a:rPr>
                          </m:ctrlPr>
                        </m:fPr>
                        <m:num>
                          <m:sSub>
                            <m:sSubPr>
                              <m:ctrlPr>
                                <a:rPr lang="en-US" altLang="ja-JP" b="1" i="1" dirty="0">
                                  <a:latin typeface="Cambria Math"/>
                                </a:rPr>
                              </m:ctrlPr>
                            </m:sSubPr>
                            <m:e>
                              <m:r>
                                <a:rPr lang="en-US" altLang="ja-JP" b="1" i="1" dirty="0">
                                  <a:latin typeface="Cambria Math"/>
                                </a:rPr>
                                <m:t>𝒇</m:t>
                              </m:r>
                            </m:e>
                            <m:sub>
                              <m:r>
                                <a:rPr lang="en-US" altLang="ja-JP" b="1" i="1" dirty="0">
                                  <a:latin typeface="Cambria Math"/>
                                </a:rPr>
                                <m:t>𝒓𝒆𝒑</m:t>
                              </m:r>
                              <m:r>
                                <a:rPr lang="en-US" altLang="ja-JP" b="1" i="1" dirty="0">
                                  <a:latin typeface="Cambria Math"/>
                                </a:rPr>
                                <m:t>𝟏</m:t>
                              </m:r>
                            </m:sub>
                          </m:sSub>
                        </m:num>
                        <m:den>
                          <m:r>
                            <a:rPr lang="en-US" altLang="ja-JP" b="1" dirty="0">
                              <a:latin typeface="Cambria Math"/>
                            </a:rPr>
                            <m:t>𝚫</m:t>
                          </m:r>
                          <m:r>
                            <a:rPr lang="en-US" altLang="ja-JP" b="1" i="1" dirty="0" smtClean="0">
                              <a:latin typeface="Cambria Math"/>
                            </a:rPr>
                            <m:t>𝒇</m:t>
                          </m:r>
                        </m:den>
                      </m:f>
                    </m:oMath>
                  </m:oMathPara>
                </a14:m>
                <a:endParaRPr lang="ja-JP" altLang="en-US" dirty="0"/>
              </a:p>
            </p:txBody>
          </p:sp>
        </mc:Choice>
        <mc:Fallback xmlns="">
          <p:sp>
            <p:nvSpPr>
              <p:cNvPr id="142" name="正方形/長方形 141"/>
              <p:cNvSpPr>
                <a:spLocks noRot="1" noChangeAspect="1" noMove="1" noResize="1" noEditPoints="1" noAdjustHandles="1" noChangeArrowheads="1" noChangeShapeType="1" noTextEdit="1"/>
              </p:cNvSpPr>
              <p:nvPr/>
            </p:nvSpPr>
            <p:spPr>
              <a:xfrm>
                <a:off x="4347098" y="4591077"/>
                <a:ext cx="992515" cy="678006"/>
              </a:xfrm>
              <a:prstGeom prst="rect">
                <a:avLst/>
              </a:prstGeom>
              <a:blipFill rotWithShape="1">
                <a:blip r:embed="rId3"/>
                <a:stretch>
                  <a:fillRect/>
                </a:stretch>
              </a:blipFill>
              <a:ln w="28575">
                <a:solidFill>
                  <a:schemeClr val="tx1"/>
                </a:solidFill>
              </a:ln>
            </p:spPr>
            <p:txBody>
              <a:bodyPr/>
              <a:lstStyle/>
              <a:p>
                <a:r>
                  <a:rPr lang="ja-JP" altLang="en-US">
                    <a:noFill/>
                  </a:rPr>
                  <a:t> </a:t>
                </a:r>
              </a:p>
            </p:txBody>
          </p:sp>
        </mc:Fallback>
      </mc:AlternateContent>
      <p:sp>
        <p:nvSpPr>
          <p:cNvPr id="42" name="テキスト ボックス 41"/>
          <p:cNvSpPr txBox="1"/>
          <p:nvPr/>
        </p:nvSpPr>
        <p:spPr>
          <a:xfrm>
            <a:off x="-180528" y="1877292"/>
            <a:ext cx="986902" cy="2062103"/>
          </a:xfrm>
          <a:prstGeom prst="rect">
            <a:avLst/>
          </a:prstGeom>
          <a:noFill/>
        </p:spPr>
        <p:txBody>
          <a:bodyPr wrap="square" rtlCol="0">
            <a:spAutoFit/>
          </a:bodyPr>
          <a:lstStyle/>
          <a:p>
            <a:pPr algn="r"/>
            <a:r>
              <a:rPr kumimoji="1" lang="ja-JP" altLang="en-US" sz="3200" dirty="0" smtClean="0"/>
              <a:t>時間領域</a:t>
            </a:r>
            <a:endParaRPr kumimoji="1" lang="ja-JP" altLang="en-US" sz="3200" dirty="0"/>
          </a:p>
        </p:txBody>
      </p:sp>
      <p:sp>
        <p:nvSpPr>
          <p:cNvPr id="144" name="テキスト ボックス 143"/>
          <p:cNvSpPr txBox="1"/>
          <p:nvPr/>
        </p:nvSpPr>
        <p:spPr>
          <a:xfrm>
            <a:off x="-180528" y="4258831"/>
            <a:ext cx="986902" cy="2554545"/>
          </a:xfrm>
          <a:prstGeom prst="rect">
            <a:avLst/>
          </a:prstGeom>
          <a:noFill/>
        </p:spPr>
        <p:txBody>
          <a:bodyPr wrap="square" rtlCol="0">
            <a:spAutoFit/>
          </a:bodyPr>
          <a:lstStyle/>
          <a:p>
            <a:pPr algn="r"/>
            <a:r>
              <a:rPr kumimoji="1" lang="ja-JP" altLang="en-US" sz="3200" dirty="0" smtClean="0"/>
              <a:t>周波数領域</a:t>
            </a:r>
            <a:endParaRPr kumimoji="1" lang="ja-JP" altLang="en-US" sz="3200" dirty="0"/>
          </a:p>
        </p:txBody>
      </p:sp>
      <p:sp>
        <p:nvSpPr>
          <p:cNvPr id="43" name="テキスト ボックス 42"/>
          <p:cNvSpPr txBox="1"/>
          <p:nvPr/>
        </p:nvSpPr>
        <p:spPr>
          <a:xfrm>
            <a:off x="1717742" y="1124744"/>
            <a:ext cx="2545017" cy="584775"/>
          </a:xfrm>
          <a:prstGeom prst="rect">
            <a:avLst/>
          </a:prstGeom>
          <a:noFill/>
        </p:spPr>
        <p:txBody>
          <a:bodyPr wrap="square" rtlCol="0">
            <a:spAutoFit/>
          </a:bodyPr>
          <a:lstStyle/>
          <a:p>
            <a:pPr algn="ctr"/>
            <a:r>
              <a:rPr kumimoji="1" lang="en-US" altLang="ja-JP" sz="3200" dirty="0" smtClean="0">
                <a:solidFill>
                  <a:schemeClr val="accent2"/>
                </a:solidFill>
              </a:rPr>
              <a:t>THz</a:t>
            </a:r>
            <a:endParaRPr kumimoji="1" lang="ja-JP" altLang="en-US" sz="3200" dirty="0">
              <a:solidFill>
                <a:schemeClr val="accent2"/>
              </a:solidFill>
            </a:endParaRPr>
          </a:p>
        </p:txBody>
      </p:sp>
      <p:sp>
        <p:nvSpPr>
          <p:cNvPr id="145" name="テキスト ボックス 144"/>
          <p:cNvSpPr txBox="1"/>
          <p:nvPr/>
        </p:nvSpPr>
        <p:spPr>
          <a:xfrm>
            <a:off x="5605455" y="1116032"/>
            <a:ext cx="2747061" cy="584775"/>
          </a:xfrm>
          <a:prstGeom prst="rect">
            <a:avLst/>
          </a:prstGeom>
          <a:noFill/>
        </p:spPr>
        <p:txBody>
          <a:bodyPr wrap="square" rtlCol="0">
            <a:spAutoFit/>
          </a:bodyPr>
          <a:lstStyle/>
          <a:p>
            <a:pPr algn="ctr"/>
            <a:r>
              <a:rPr lang="en-US" altLang="ja-JP" sz="3200" dirty="0" smtClean="0">
                <a:solidFill>
                  <a:srgbClr val="FF0000"/>
                </a:solidFill>
              </a:rPr>
              <a:t>RF</a:t>
            </a:r>
            <a:r>
              <a:rPr lang="ja-JP" altLang="en-US" sz="3200" dirty="0" smtClean="0">
                <a:solidFill>
                  <a:srgbClr val="FF0000"/>
                </a:solidFill>
              </a:rPr>
              <a:t>（</a:t>
            </a:r>
            <a:r>
              <a:rPr lang="en-US" altLang="ja-JP" sz="3200" dirty="0" smtClean="0">
                <a:solidFill>
                  <a:srgbClr val="FF0000"/>
                </a:solidFill>
              </a:rPr>
              <a:t>ASOPS)</a:t>
            </a:r>
            <a:endParaRPr kumimoji="1" lang="ja-JP" altLang="en-US" sz="3200" dirty="0">
              <a:solidFill>
                <a:srgbClr val="FF0000"/>
              </a:solidFill>
            </a:endParaRPr>
          </a:p>
        </p:txBody>
      </p:sp>
      <p:sp>
        <p:nvSpPr>
          <p:cNvPr id="7" name="テキスト ボックス 6"/>
          <p:cNvSpPr txBox="1"/>
          <p:nvPr/>
        </p:nvSpPr>
        <p:spPr>
          <a:xfrm>
            <a:off x="5645697" y="3170107"/>
            <a:ext cx="3246511" cy="461665"/>
          </a:xfrm>
          <a:prstGeom prst="rect">
            <a:avLst/>
          </a:prstGeom>
          <a:solidFill>
            <a:schemeClr val="tx1"/>
          </a:solidFill>
        </p:spPr>
        <p:txBody>
          <a:bodyPr wrap="square" rtlCol="0">
            <a:spAutoFit/>
          </a:bodyPr>
          <a:lstStyle/>
          <a:p>
            <a:pPr algn="ctr"/>
            <a:r>
              <a:rPr kumimoji="1" lang="ja-JP" altLang="en-US" sz="2400" dirty="0" smtClean="0">
                <a:solidFill>
                  <a:schemeClr val="bg1"/>
                </a:solidFill>
              </a:rPr>
              <a:t>時間スケールが揺らぐ</a:t>
            </a:r>
            <a:endParaRPr kumimoji="1" lang="ja-JP" altLang="en-US" sz="2400" dirty="0">
              <a:solidFill>
                <a:schemeClr val="bg1"/>
              </a:solidFill>
            </a:endParaRPr>
          </a:p>
        </p:txBody>
      </p:sp>
      <mc:AlternateContent xmlns:mc="http://schemas.openxmlformats.org/markup-compatibility/2006" xmlns:a14="http://schemas.microsoft.com/office/drawing/2010/main">
        <mc:Choice Requires="a14">
          <p:sp>
            <p:nvSpPr>
              <p:cNvPr id="63" name="正方形/長方形 62"/>
              <p:cNvSpPr/>
              <p:nvPr/>
            </p:nvSpPr>
            <p:spPr>
              <a:xfrm>
                <a:off x="4248118" y="1932571"/>
                <a:ext cx="992515" cy="678006"/>
              </a:xfrm>
              <a:prstGeom prst="rect">
                <a:avLst/>
              </a:prstGeom>
              <a:solidFill>
                <a:schemeClr val="bg1"/>
              </a:solidFill>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dirty="0" smtClean="0">
                          <a:latin typeface="Cambria Math"/>
                        </a:rPr>
                        <m:t>×</m:t>
                      </m:r>
                      <m:f>
                        <m:fPr>
                          <m:ctrlPr>
                            <a:rPr lang="en-US" altLang="ja-JP" b="1" i="1" dirty="0">
                              <a:latin typeface="Cambria Math"/>
                            </a:rPr>
                          </m:ctrlPr>
                        </m:fPr>
                        <m:num>
                          <m:sSub>
                            <m:sSubPr>
                              <m:ctrlPr>
                                <a:rPr lang="en-US" altLang="ja-JP" b="1" i="1" dirty="0">
                                  <a:latin typeface="Cambria Math"/>
                                </a:rPr>
                              </m:ctrlPr>
                            </m:sSubPr>
                            <m:e>
                              <m:r>
                                <a:rPr lang="en-US" altLang="ja-JP" b="1" i="1" dirty="0">
                                  <a:latin typeface="Cambria Math"/>
                                </a:rPr>
                                <m:t>𝒇</m:t>
                              </m:r>
                            </m:e>
                            <m:sub>
                              <m:r>
                                <a:rPr lang="en-US" altLang="ja-JP" b="1" i="1" dirty="0">
                                  <a:latin typeface="Cambria Math"/>
                                </a:rPr>
                                <m:t>𝒓𝒆𝒑</m:t>
                              </m:r>
                              <m:r>
                                <a:rPr lang="en-US" altLang="ja-JP" b="1" i="1" dirty="0">
                                  <a:latin typeface="Cambria Math"/>
                                </a:rPr>
                                <m:t>𝟏</m:t>
                              </m:r>
                            </m:sub>
                          </m:sSub>
                        </m:num>
                        <m:den>
                          <m:r>
                            <a:rPr lang="en-US" altLang="ja-JP" b="1" dirty="0">
                              <a:latin typeface="Cambria Math"/>
                            </a:rPr>
                            <m:t>𝚫</m:t>
                          </m:r>
                          <m:r>
                            <a:rPr lang="en-US" altLang="ja-JP" b="1" i="1" dirty="0" smtClean="0">
                              <a:latin typeface="Cambria Math"/>
                            </a:rPr>
                            <m:t>𝒇</m:t>
                          </m:r>
                        </m:den>
                      </m:f>
                    </m:oMath>
                  </m:oMathPara>
                </a14:m>
                <a:endParaRPr lang="ja-JP" altLang="en-US" dirty="0"/>
              </a:p>
            </p:txBody>
          </p:sp>
        </mc:Choice>
        <mc:Fallback xmlns="">
          <p:sp>
            <p:nvSpPr>
              <p:cNvPr id="63" name="正方形/長方形 62"/>
              <p:cNvSpPr>
                <a:spLocks noRot="1" noChangeAspect="1" noMove="1" noResize="1" noEditPoints="1" noAdjustHandles="1" noChangeArrowheads="1" noChangeShapeType="1" noTextEdit="1"/>
              </p:cNvSpPr>
              <p:nvPr/>
            </p:nvSpPr>
            <p:spPr>
              <a:xfrm>
                <a:off x="4248118" y="1932571"/>
                <a:ext cx="992515" cy="678006"/>
              </a:xfrm>
              <a:prstGeom prst="rect">
                <a:avLst/>
              </a:prstGeom>
              <a:blipFill rotWithShape="1">
                <a:blip r:embed="rId4"/>
                <a:stretch>
                  <a:fillRect/>
                </a:stretch>
              </a:blipFill>
              <a:ln w="28575">
                <a:solidFill>
                  <a:schemeClr val="tx1"/>
                </a:solidFill>
              </a:ln>
            </p:spPr>
            <p:txBody>
              <a:bodyPr/>
              <a:lstStyle/>
              <a:p>
                <a:r>
                  <a:rPr lang="ja-JP" altLang="en-US">
                    <a:noFill/>
                  </a:rPr>
                  <a:t> </a:t>
                </a:r>
              </a:p>
            </p:txBody>
          </p:sp>
        </mc:Fallback>
      </mc:AlternateContent>
      <p:sp>
        <p:nvSpPr>
          <p:cNvPr id="61" name="テキスト ボックス 60"/>
          <p:cNvSpPr txBox="1"/>
          <p:nvPr/>
        </p:nvSpPr>
        <p:spPr>
          <a:xfrm>
            <a:off x="5796328" y="5577199"/>
            <a:ext cx="2951807" cy="461665"/>
          </a:xfrm>
          <a:prstGeom prst="rect">
            <a:avLst/>
          </a:prstGeom>
          <a:solidFill>
            <a:schemeClr val="tx1"/>
          </a:solidFill>
        </p:spPr>
        <p:txBody>
          <a:bodyPr wrap="square" rtlCol="0">
            <a:spAutoFit/>
          </a:bodyPr>
          <a:lstStyle/>
          <a:p>
            <a:pPr algn="ctr"/>
            <a:r>
              <a:rPr kumimoji="1" lang="ja-JP" altLang="en-US" sz="2400" dirty="0" smtClean="0">
                <a:solidFill>
                  <a:schemeClr val="bg1"/>
                </a:solidFill>
              </a:rPr>
              <a:t>周波数分解能の低下</a:t>
            </a:r>
            <a:endParaRPr kumimoji="1" lang="ja-JP" altLang="en-US" sz="2400" dirty="0">
              <a:solidFill>
                <a:schemeClr val="bg1"/>
              </a:solidFill>
            </a:endParaRPr>
          </a:p>
        </p:txBody>
      </p:sp>
      <p:sp>
        <p:nvSpPr>
          <p:cNvPr id="49" name="円/楕円 48"/>
          <p:cNvSpPr/>
          <p:nvPr/>
        </p:nvSpPr>
        <p:spPr bwMode="auto">
          <a:xfrm>
            <a:off x="4225877" y="1858830"/>
            <a:ext cx="1114228" cy="85761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64" name="テキスト ボックス 63"/>
          <p:cNvSpPr txBox="1"/>
          <p:nvPr/>
        </p:nvSpPr>
        <p:spPr>
          <a:xfrm>
            <a:off x="1345788" y="5618255"/>
            <a:ext cx="2951807" cy="461665"/>
          </a:xfrm>
          <a:prstGeom prst="rect">
            <a:avLst/>
          </a:prstGeom>
          <a:solidFill>
            <a:schemeClr val="tx1"/>
          </a:solidFill>
        </p:spPr>
        <p:txBody>
          <a:bodyPr wrap="square" rtlCol="0">
            <a:spAutoFit/>
          </a:bodyPr>
          <a:lstStyle/>
          <a:p>
            <a:pPr algn="ctr"/>
            <a:r>
              <a:rPr kumimoji="1" lang="ja-JP" altLang="en-US" sz="2400" dirty="0" smtClean="0">
                <a:solidFill>
                  <a:schemeClr val="bg1"/>
                </a:solidFill>
              </a:rPr>
              <a:t>周波数分解能の低下</a:t>
            </a:r>
            <a:endParaRPr kumimoji="1" lang="ja-JP" altLang="en-US" sz="2400" dirty="0">
              <a:solidFill>
                <a:schemeClr val="bg1"/>
              </a:solidFill>
            </a:endParaRPr>
          </a:p>
        </p:txBody>
      </p:sp>
      <p:sp>
        <p:nvSpPr>
          <p:cNvPr id="4" name="テキスト ボックス 3"/>
          <p:cNvSpPr txBox="1"/>
          <p:nvPr/>
        </p:nvSpPr>
        <p:spPr>
          <a:xfrm>
            <a:off x="7291241" y="1668473"/>
            <a:ext cx="1440432" cy="400110"/>
          </a:xfrm>
          <a:prstGeom prst="rect">
            <a:avLst/>
          </a:prstGeom>
          <a:noFill/>
        </p:spPr>
        <p:txBody>
          <a:bodyPr wrap="square" rtlCol="0">
            <a:spAutoFit/>
          </a:bodyPr>
          <a:lstStyle/>
          <a:p>
            <a:pPr algn="ctr"/>
            <a:r>
              <a:rPr kumimoji="1" lang="ja-JP" altLang="en-US" sz="2000" b="1" dirty="0" smtClean="0"/>
              <a:t>取得波形</a:t>
            </a:r>
            <a:endParaRPr kumimoji="1" lang="ja-JP" altLang="en-US" sz="2000" b="1" dirty="0"/>
          </a:p>
        </p:txBody>
      </p:sp>
      <p:sp>
        <p:nvSpPr>
          <p:cNvPr id="9" name="テキスト ボックス 8"/>
          <p:cNvSpPr txBox="1"/>
          <p:nvPr/>
        </p:nvSpPr>
        <p:spPr>
          <a:xfrm>
            <a:off x="2915816" y="4750245"/>
            <a:ext cx="945411" cy="369332"/>
          </a:xfrm>
          <a:prstGeom prst="rect">
            <a:avLst/>
          </a:prstGeom>
          <a:noFill/>
        </p:spPr>
        <p:txBody>
          <a:bodyPr wrap="square" rtlCol="0">
            <a:spAutoFit/>
          </a:bodyPr>
          <a:lstStyle/>
          <a:p>
            <a:r>
              <a:rPr kumimoji="1" lang="ja-JP" altLang="en-US" dirty="0" smtClean="0"/>
              <a:t>積算</a:t>
            </a:r>
            <a:endParaRPr kumimoji="1" lang="ja-JP" altLang="en-US" dirty="0"/>
          </a:p>
        </p:txBody>
      </p:sp>
      <p:grpSp>
        <p:nvGrpSpPr>
          <p:cNvPr id="3" name="グループ化 2"/>
          <p:cNvGrpSpPr/>
          <p:nvPr/>
        </p:nvGrpSpPr>
        <p:grpSpPr>
          <a:xfrm>
            <a:off x="323528" y="1268760"/>
            <a:ext cx="3921286" cy="5570451"/>
            <a:chOff x="946115" y="1268760"/>
            <a:chExt cx="3921286" cy="5570451"/>
          </a:xfrm>
        </p:grpSpPr>
        <p:sp>
          <p:nvSpPr>
            <p:cNvPr id="2" name="正方形/長方形 1"/>
            <p:cNvSpPr/>
            <p:nvPr/>
          </p:nvSpPr>
          <p:spPr bwMode="auto">
            <a:xfrm>
              <a:off x="946115" y="1268760"/>
              <a:ext cx="3921286" cy="5570451"/>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62" name="グループ化 61"/>
            <p:cNvGrpSpPr/>
            <p:nvPr/>
          </p:nvGrpSpPr>
          <p:grpSpPr>
            <a:xfrm>
              <a:off x="949657" y="1417131"/>
              <a:ext cx="3872797" cy="5324237"/>
              <a:chOff x="238651" y="1121483"/>
              <a:chExt cx="3431967" cy="5066259"/>
            </a:xfrm>
          </p:grpSpPr>
          <p:grpSp>
            <p:nvGrpSpPr>
              <p:cNvPr id="65" name="グループ化 64"/>
              <p:cNvGrpSpPr/>
              <p:nvPr/>
            </p:nvGrpSpPr>
            <p:grpSpPr>
              <a:xfrm>
                <a:off x="1076256" y="1410015"/>
                <a:ext cx="1420663" cy="646661"/>
                <a:chOff x="1314110" y="1700808"/>
                <a:chExt cx="1420663" cy="646661"/>
              </a:xfrm>
            </p:grpSpPr>
            <p:cxnSp>
              <p:nvCxnSpPr>
                <p:cNvPr id="113" name="直線コネクタ 112"/>
                <p:cNvCxnSpPr/>
                <p:nvPr/>
              </p:nvCxnSpPr>
              <p:spPr>
                <a:xfrm>
                  <a:off x="1314110" y="1701962"/>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1849681" y="1700808"/>
                  <a:ext cx="173272" cy="6466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2025728" y="1701962"/>
                  <a:ext cx="172435" cy="6435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2185635" y="1700808"/>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6" name="直線コネクタ 65"/>
              <p:cNvCxnSpPr/>
              <p:nvPr/>
            </p:nvCxnSpPr>
            <p:spPr>
              <a:xfrm>
                <a:off x="1787874" y="1121483"/>
                <a:ext cx="0" cy="317904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67" name="グループ化 66"/>
              <p:cNvGrpSpPr/>
              <p:nvPr/>
            </p:nvGrpSpPr>
            <p:grpSpPr>
              <a:xfrm>
                <a:off x="1076256" y="2418127"/>
                <a:ext cx="1356436" cy="646661"/>
                <a:chOff x="1378337" y="1700808"/>
                <a:chExt cx="1356436" cy="646661"/>
              </a:xfrm>
            </p:grpSpPr>
            <p:cxnSp>
              <p:nvCxnSpPr>
                <p:cNvPr id="88" name="直線コネクタ 87"/>
                <p:cNvCxnSpPr/>
                <p:nvPr/>
              </p:nvCxnSpPr>
              <p:spPr>
                <a:xfrm>
                  <a:off x="1378337" y="1701962"/>
                  <a:ext cx="48491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849681" y="1700808"/>
                  <a:ext cx="173272" cy="6466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2025728" y="1701962"/>
                  <a:ext cx="172435" cy="6435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2185635" y="1700808"/>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a:off x="1136385" y="3440922"/>
                <a:ext cx="1360534" cy="646661"/>
                <a:chOff x="1314110" y="1700808"/>
                <a:chExt cx="1360534" cy="646661"/>
              </a:xfrm>
            </p:grpSpPr>
            <p:cxnSp>
              <p:nvCxnSpPr>
                <p:cNvPr id="84" name="直線コネクタ 83"/>
                <p:cNvCxnSpPr/>
                <p:nvPr/>
              </p:nvCxnSpPr>
              <p:spPr>
                <a:xfrm>
                  <a:off x="1314110" y="1701962"/>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1849681" y="1700808"/>
                  <a:ext cx="173272" cy="6466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2025728" y="1701962"/>
                  <a:ext cx="172435" cy="6435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185635" y="1700808"/>
                  <a:ext cx="48900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p:cNvGrpSpPr/>
              <p:nvPr/>
            </p:nvGrpSpPr>
            <p:grpSpPr>
              <a:xfrm>
                <a:off x="912470" y="5010415"/>
                <a:ext cx="1732042" cy="582354"/>
                <a:chOff x="1249883" y="5085184"/>
                <a:chExt cx="1732042" cy="582354"/>
              </a:xfrm>
            </p:grpSpPr>
            <p:cxnSp>
              <p:nvCxnSpPr>
                <p:cNvPr id="80" name="直線コネクタ 79"/>
                <p:cNvCxnSpPr/>
                <p:nvPr/>
              </p:nvCxnSpPr>
              <p:spPr>
                <a:xfrm>
                  <a:off x="1249883" y="5085184"/>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785454" y="5085185"/>
                  <a:ext cx="336222" cy="58235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2113476" y="5085186"/>
                  <a:ext cx="333166" cy="57706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432787" y="5085185"/>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0" name="直線矢印コネクタ 69"/>
              <p:cNvCxnSpPr/>
              <p:nvPr/>
            </p:nvCxnSpPr>
            <p:spPr>
              <a:xfrm>
                <a:off x="912470" y="5874511"/>
                <a:ext cx="177004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1628755" y="5818410"/>
                <a:ext cx="1390132" cy="369332"/>
              </a:xfrm>
              <a:prstGeom prst="rect">
                <a:avLst/>
              </a:prstGeom>
              <a:noFill/>
            </p:spPr>
            <p:txBody>
              <a:bodyPr wrap="square" rtlCol="0">
                <a:spAutoFit/>
              </a:bodyPr>
              <a:lstStyle/>
              <a:p>
                <a:pPr algn="ctr"/>
                <a:r>
                  <a:rPr kumimoji="1" lang="en-US" altLang="ja-JP" dirty="0" smtClean="0"/>
                  <a:t>frequency</a:t>
                </a:r>
                <a:endParaRPr kumimoji="1" lang="ja-JP" altLang="en-US" dirty="0"/>
              </a:p>
            </p:txBody>
          </p:sp>
          <p:sp>
            <p:nvSpPr>
              <p:cNvPr id="72" name="左カーブ矢印 71"/>
              <p:cNvSpPr/>
              <p:nvPr/>
            </p:nvSpPr>
            <p:spPr>
              <a:xfrm>
                <a:off x="2480864" y="3062818"/>
                <a:ext cx="887173" cy="74251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3" name="左カーブ矢印 72"/>
              <p:cNvSpPr/>
              <p:nvPr/>
            </p:nvSpPr>
            <p:spPr>
              <a:xfrm>
                <a:off x="2480864" y="2074170"/>
                <a:ext cx="887173" cy="74251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4" name="テキスト ボックス 73"/>
              <p:cNvSpPr txBox="1"/>
              <p:nvPr/>
            </p:nvSpPr>
            <p:spPr>
              <a:xfrm>
                <a:off x="238651" y="2132433"/>
                <a:ext cx="826554" cy="646331"/>
              </a:xfrm>
              <a:prstGeom prst="rect">
                <a:avLst/>
              </a:prstGeom>
              <a:noFill/>
            </p:spPr>
            <p:txBody>
              <a:bodyPr wrap="square" rtlCol="0">
                <a:spAutoFit/>
              </a:bodyPr>
              <a:lstStyle/>
              <a:p>
                <a:pPr algn="ctr"/>
                <a:r>
                  <a:rPr kumimoji="1" lang="en-US" altLang="ja-JP" dirty="0" smtClean="0"/>
                  <a:t>single</a:t>
                </a:r>
              </a:p>
              <a:p>
                <a:pPr algn="ctr"/>
                <a:r>
                  <a:rPr lang="en-US" altLang="ja-JP" dirty="0" smtClean="0"/>
                  <a:t>scan</a:t>
                </a:r>
                <a:endParaRPr kumimoji="1" lang="ja-JP" altLang="en-US" dirty="0"/>
              </a:p>
            </p:txBody>
          </p:sp>
          <p:sp>
            <p:nvSpPr>
              <p:cNvPr id="75" name="テキスト ボックス 74"/>
              <p:cNvSpPr txBox="1"/>
              <p:nvPr/>
            </p:nvSpPr>
            <p:spPr>
              <a:xfrm>
                <a:off x="282300" y="3122283"/>
                <a:ext cx="826554" cy="646331"/>
              </a:xfrm>
              <a:prstGeom prst="rect">
                <a:avLst/>
              </a:prstGeom>
              <a:noFill/>
            </p:spPr>
            <p:txBody>
              <a:bodyPr wrap="square" rtlCol="0">
                <a:spAutoFit/>
              </a:bodyPr>
              <a:lstStyle/>
              <a:p>
                <a:pPr algn="ctr"/>
                <a:r>
                  <a:rPr kumimoji="1" lang="en-US" altLang="ja-JP" dirty="0" smtClean="0"/>
                  <a:t>single</a:t>
                </a:r>
              </a:p>
              <a:p>
                <a:pPr algn="ctr"/>
                <a:r>
                  <a:rPr lang="en-US" altLang="ja-JP" dirty="0" smtClean="0"/>
                  <a:t>scan</a:t>
                </a:r>
                <a:endParaRPr kumimoji="1" lang="ja-JP" altLang="en-US" dirty="0"/>
              </a:p>
            </p:txBody>
          </p:sp>
          <p:sp>
            <p:nvSpPr>
              <p:cNvPr id="76" name="テキスト ボックス 75"/>
              <p:cNvSpPr txBox="1"/>
              <p:nvPr/>
            </p:nvSpPr>
            <p:spPr>
              <a:xfrm>
                <a:off x="249702" y="1121483"/>
                <a:ext cx="826554" cy="646331"/>
              </a:xfrm>
              <a:prstGeom prst="rect">
                <a:avLst/>
              </a:prstGeom>
              <a:noFill/>
            </p:spPr>
            <p:txBody>
              <a:bodyPr wrap="square" rtlCol="0">
                <a:spAutoFit/>
              </a:bodyPr>
              <a:lstStyle/>
              <a:p>
                <a:pPr algn="ctr"/>
                <a:r>
                  <a:rPr kumimoji="1" lang="en-US" altLang="ja-JP" dirty="0" smtClean="0"/>
                  <a:t>single</a:t>
                </a:r>
              </a:p>
              <a:p>
                <a:pPr algn="ctr"/>
                <a:r>
                  <a:rPr lang="en-US" altLang="ja-JP" dirty="0" smtClean="0"/>
                  <a:t>scan</a:t>
                </a:r>
                <a:endParaRPr kumimoji="1" lang="ja-JP" altLang="en-US" dirty="0"/>
              </a:p>
            </p:txBody>
          </p:sp>
          <p:cxnSp>
            <p:nvCxnSpPr>
              <p:cNvPr id="77" name="直線コネクタ 76"/>
              <p:cNvCxnSpPr/>
              <p:nvPr/>
            </p:nvCxnSpPr>
            <p:spPr>
              <a:xfrm>
                <a:off x="1784263" y="4868568"/>
                <a:ext cx="0" cy="120534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2118072" y="5260618"/>
                <a:ext cx="1552546" cy="369332"/>
              </a:xfrm>
              <a:prstGeom prst="rect">
                <a:avLst/>
              </a:prstGeom>
              <a:noFill/>
            </p:spPr>
            <p:txBody>
              <a:bodyPr wrap="square" rtlCol="0">
                <a:spAutoFit/>
              </a:bodyPr>
              <a:lstStyle/>
              <a:p>
                <a:pPr algn="ctr"/>
                <a:r>
                  <a:rPr kumimoji="1" lang="ja-JP" altLang="en-US" dirty="0" smtClean="0"/>
                  <a:t>線幅が広がる</a:t>
                </a:r>
                <a:endParaRPr kumimoji="1" lang="ja-JP" altLang="en-US" dirty="0"/>
              </a:p>
            </p:txBody>
          </p:sp>
          <p:sp>
            <p:nvSpPr>
              <p:cNvPr id="79" name="下矢印 78"/>
              <p:cNvSpPr/>
              <p:nvPr/>
            </p:nvSpPr>
            <p:spPr>
              <a:xfrm>
                <a:off x="1637922" y="4293096"/>
                <a:ext cx="322387" cy="49662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571496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1" grpId="0" animBg="1"/>
      <p:bldP spid="49" grpId="0" animBg="1"/>
      <p:bldP spid="64" grpId="0" animBg="1"/>
      <p:bldP spid="9" grpId="0"/>
      <p:bldP spid="9" grpId="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4324</TotalTime>
  <Words>2220</Words>
  <Application>Microsoft Office PowerPoint</Application>
  <PresentationFormat>画面に合わせる (4:3)</PresentationFormat>
  <Paragraphs>308</Paragraphs>
  <Slides>21</Slides>
  <Notes>14</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研究報告  THzコム間ビート信号の抽出と アダプティブサンプリングへの応用</vt:lpstr>
      <vt:lpstr>イントロダクション</vt:lpstr>
      <vt:lpstr>PowerPoint プレゼンテーション</vt:lpstr>
      <vt:lpstr>THz波について</vt:lpstr>
      <vt:lpstr>THz分光＠大気ガス</vt:lpstr>
      <vt:lpstr>光コムとTHzコム</vt:lpstr>
      <vt:lpstr>デュアルTHzコムの利用@周波数領域</vt:lpstr>
      <vt:lpstr>PowerPoint プレゼンテーション</vt:lpstr>
      <vt:lpstr>ASOPS-THz-TDSにおける信号の流れ</vt:lpstr>
      <vt:lpstr>従来のジッター抑制手法</vt:lpstr>
      <vt:lpstr>本報告</vt:lpstr>
      <vt:lpstr>PowerPoint プレゼンテーション</vt:lpstr>
      <vt:lpstr>デュアルTHzコム間ビートの抽出</vt:lpstr>
      <vt:lpstr>デュアルTHzスペアナを用いた コム間ビートの抽出</vt:lpstr>
      <vt:lpstr>デュアルTHzスペアナを用いた コム間ビートの抽出</vt:lpstr>
      <vt:lpstr>実験光学系(アダプティブクロック)</vt:lpstr>
      <vt:lpstr>実験光学系</vt:lpstr>
      <vt:lpstr>時間波形ダイナミックレンジの比較</vt:lpstr>
      <vt:lpstr>10連THzパルス列の計測</vt:lpstr>
      <vt:lpstr>THzコム・スペクトル</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デュアルTHzコムにおけるコム間ビートの抽出</dc:title>
  <dc:creator>ichikawa</dc:creator>
  <cp:lastModifiedBy>ichikawa</cp:lastModifiedBy>
  <cp:revision>93</cp:revision>
  <cp:lastPrinted>2013-08-07T23:29:08Z</cp:lastPrinted>
  <dcterms:created xsi:type="dcterms:W3CDTF">2013-07-11T04:23:21Z</dcterms:created>
  <dcterms:modified xsi:type="dcterms:W3CDTF">2014-07-06T15:22:48Z</dcterms:modified>
</cp:coreProperties>
</file>