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308" r:id="rId3"/>
    <p:sldId id="327" r:id="rId4"/>
    <p:sldId id="319" r:id="rId5"/>
    <p:sldId id="302" r:id="rId6"/>
    <p:sldId id="323" r:id="rId7"/>
    <p:sldId id="258" r:id="rId8"/>
    <p:sldId id="289" r:id="rId9"/>
    <p:sldId id="313" r:id="rId10"/>
    <p:sldId id="322" r:id="rId11"/>
    <p:sldId id="321" r:id="rId12"/>
    <p:sldId id="276" r:id="rId13"/>
    <p:sldId id="287" r:id="rId14"/>
    <p:sldId id="326" r:id="rId15"/>
    <p:sldId id="263" r:id="rId16"/>
    <p:sldId id="298" r:id="rId17"/>
    <p:sldId id="265" r:id="rId18"/>
    <p:sldId id="325" r:id="rId19"/>
    <p:sldId id="281" r:id="rId20"/>
    <p:sldId id="324" r:id="rId21"/>
    <p:sldId id="320" r:id="rId22"/>
    <p:sldId id="312" r:id="rId23"/>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33"/>
    <a:srgbClr val="FFFF99"/>
    <a:srgbClr val="CCECFF"/>
    <a:srgbClr val="5B4D63"/>
    <a:srgbClr val="FFCCCC"/>
    <a:srgbClr val="FF6699"/>
    <a:srgbClr val="FF0066"/>
    <a:srgbClr val="CC66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6643" autoAdjust="0"/>
  </p:normalViewPr>
  <p:slideViewPr>
    <p:cSldViewPr>
      <p:cViewPr varScale="1">
        <p:scale>
          <a:sx n="72" d="100"/>
          <a:sy n="72" d="100"/>
        </p:scale>
        <p:origin x="-13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659" cy="493633"/>
          </a:xfrm>
          <a:prstGeom prst="rect">
            <a:avLst/>
          </a:prstGeom>
        </p:spPr>
        <p:txBody>
          <a:bodyPr vert="horz" lIns="91425" tIns="45712" rIns="91425"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1"/>
            <a:ext cx="2945659" cy="493633"/>
          </a:xfrm>
          <a:prstGeom prst="rect">
            <a:avLst/>
          </a:prstGeom>
        </p:spPr>
        <p:txBody>
          <a:bodyPr vert="horz" lIns="91425" tIns="45712" rIns="91425" bIns="45712" rtlCol="0"/>
          <a:lstStyle>
            <a:lvl1pPr algn="r">
              <a:defRPr sz="1200"/>
            </a:lvl1pPr>
          </a:lstStyle>
          <a:p>
            <a:fld id="{C0EFF62E-4A98-4573-87E7-39D7943CCE43}" type="datetimeFigureOut">
              <a:rPr kumimoji="1" lang="ja-JP" altLang="en-US" smtClean="0"/>
              <a:t>2013/12/26</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25" tIns="45712" rIns="91425" bIns="45712"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25" tIns="45712" rIns="91425" bIns="4571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7"/>
            <a:ext cx="2945659" cy="493633"/>
          </a:xfrm>
          <a:prstGeom prst="rect">
            <a:avLst/>
          </a:prstGeom>
        </p:spPr>
        <p:txBody>
          <a:bodyPr vert="horz" lIns="91425" tIns="45712" rIns="91425"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377317"/>
            <a:ext cx="2945659" cy="493633"/>
          </a:xfrm>
          <a:prstGeom prst="rect">
            <a:avLst/>
          </a:prstGeom>
        </p:spPr>
        <p:txBody>
          <a:bodyPr vert="horz" lIns="91425" tIns="45712" rIns="91425" bIns="45712" rtlCol="0" anchor="b"/>
          <a:lstStyle>
            <a:lvl1pPr algn="r">
              <a:defRPr sz="1200"/>
            </a:lvl1pPr>
          </a:lstStyle>
          <a:p>
            <a:fld id="{24C4BB6B-73B8-48CB-8641-B5D73BAAC7A4}" type="slidenum">
              <a:rPr kumimoji="1" lang="ja-JP" altLang="en-US" smtClean="0"/>
              <a:t>‹#›</a:t>
            </a:fld>
            <a:endParaRPr kumimoji="1" lang="ja-JP" altLang="en-US"/>
          </a:p>
        </p:txBody>
      </p:sp>
    </p:spTree>
    <p:extLst>
      <p:ext uri="{BB962C8B-B14F-4D97-AF65-F5344CB8AC3E}">
        <p14:creationId xmlns:p14="http://schemas.microsoft.com/office/powerpoint/2010/main" val="19060541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1</a:t>
            </a:fld>
            <a:endParaRPr kumimoji="1" lang="ja-JP" altLang="en-US"/>
          </a:p>
        </p:txBody>
      </p:sp>
    </p:spTree>
    <p:extLst>
      <p:ext uri="{BB962C8B-B14F-4D97-AF65-F5344CB8AC3E}">
        <p14:creationId xmlns:p14="http://schemas.microsoft.com/office/powerpoint/2010/main" val="64861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7085">
              <a:defRPr/>
            </a:pPr>
            <a:r>
              <a:rPr kumimoji="1" lang="ja-JP" altLang="en-US" dirty="0" smtClean="0"/>
              <a:t>近年，自動車や工場の排気ガスを始めとした大気汚染が深刻化しています．大気汚染物質として，浮遊粒子状物質や光化学オキシダントと呼ばれるもので、肺や呼吸器等、人体へ悪影響を及ぼします。この</a:t>
            </a:r>
            <a:r>
              <a:rPr kumimoji="1" lang="en-US" altLang="ja-JP" dirty="0" smtClean="0"/>
              <a:t>SPM</a:t>
            </a:r>
            <a:r>
              <a:rPr kumimoji="1" lang="ja-JP" altLang="en-US" dirty="0" smtClean="0"/>
              <a:t>や光化学オキシダントの発生原因は、揮発性有機化合物（</a:t>
            </a:r>
            <a:r>
              <a:rPr kumimoji="1" lang="en-US" altLang="ja-JP" dirty="0" smtClean="0"/>
              <a:t>VOC</a:t>
            </a:r>
            <a:r>
              <a:rPr kumimoji="1" lang="ja-JP" altLang="en-US" dirty="0" smtClean="0"/>
              <a:t>）であり、大気中の</a:t>
            </a:r>
            <a:r>
              <a:rPr kumimoji="1" lang="en-US" altLang="ja-JP" dirty="0" smtClean="0"/>
              <a:t>VOC</a:t>
            </a:r>
            <a:r>
              <a:rPr kumimoji="1" lang="ja-JP" altLang="en-US" dirty="0" smtClean="0"/>
              <a:t>ガス濃度を測定することで、こういった大気汚染問題を解明するための重要な手がかりになると考えられています。こういった背景から現在、大気ガスを分析する手法が求められています。</a:t>
            </a:r>
            <a:endParaRPr kumimoji="1" lang="en-US" altLang="ja-JP" dirty="0" smtClean="0"/>
          </a:p>
          <a:p>
            <a:pPr defTabSz="907085">
              <a:defRPr/>
            </a:pPr>
            <a:endParaRPr kumimoji="1" lang="en-US" altLang="ja-JP" dirty="0" smtClean="0"/>
          </a:p>
          <a:p>
            <a:pPr defTabSz="907085">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2</a:t>
            </a:fld>
            <a:endParaRPr kumimoji="1" lang="ja-JP" altLang="en-US"/>
          </a:p>
        </p:txBody>
      </p:sp>
    </p:spTree>
    <p:extLst>
      <p:ext uri="{BB962C8B-B14F-4D97-AF65-F5344CB8AC3E}">
        <p14:creationId xmlns:p14="http://schemas.microsoft.com/office/powerpoint/2010/main" val="165836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5</a:t>
            </a:fld>
            <a:endParaRPr kumimoji="1" lang="ja-JP" altLang="en-US"/>
          </a:p>
        </p:txBody>
      </p:sp>
    </p:spTree>
    <p:extLst>
      <p:ext uri="{BB962C8B-B14F-4D97-AF65-F5344CB8AC3E}">
        <p14:creationId xmlns:p14="http://schemas.microsoft.com/office/powerpoint/2010/main" val="357466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詳細は割愛しますが、一周期ごとにわずかにプローブパルスがずれていくことにより高速サンプリングが可能になる。この結果ピコ秒オーダーの</a:t>
            </a:r>
            <a:r>
              <a:rPr kumimoji="1" lang="en-US" altLang="ja-JP" dirty="0" smtClean="0"/>
              <a:t>THz</a:t>
            </a:r>
            <a:r>
              <a:rPr kumimoji="1" lang="ja-JP" altLang="en-US" dirty="0" smtClean="0"/>
              <a:t>波形をマイクロ秒オーダーまで時間拡大して波形を取得します。</a:t>
            </a:r>
            <a:endParaRPr kumimoji="1" lang="en-US" altLang="ja-JP" dirty="0" smtClean="0"/>
          </a:p>
          <a:p>
            <a:r>
              <a:rPr kumimoji="1" lang="ja-JP" altLang="en-US" dirty="0" smtClean="0"/>
              <a:t>この拡大率はこのような式で任意に拡大することができます。この値は、およそ</a:t>
            </a:r>
            <a:r>
              <a:rPr kumimoji="1" lang="en-US" altLang="ja-JP" dirty="0" smtClean="0"/>
              <a:t>6</a:t>
            </a:r>
            <a:r>
              <a:rPr kumimoji="1" lang="ja-JP" altLang="en-US" dirty="0" smtClean="0"/>
              <a:t>桁くらいなのでピコ秒オーダーの時間波形をマイクロ秒オーダーまで拡大できる。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7</a:t>
            </a:fld>
            <a:endParaRPr kumimoji="1" lang="ja-JP" altLang="en-US"/>
          </a:p>
        </p:txBody>
      </p:sp>
    </p:spTree>
    <p:extLst>
      <p:ext uri="{BB962C8B-B14F-4D97-AF65-F5344CB8AC3E}">
        <p14:creationId xmlns:p14="http://schemas.microsoft.com/office/powerpoint/2010/main" val="354393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8</a:t>
            </a:fld>
            <a:endParaRPr kumimoji="1" lang="ja-JP" altLang="en-US"/>
          </a:p>
        </p:txBody>
      </p:sp>
    </p:spTree>
    <p:extLst>
      <p:ext uri="{BB962C8B-B14F-4D97-AF65-F5344CB8AC3E}">
        <p14:creationId xmlns:p14="http://schemas.microsoft.com/office/powerpoint/2010/main" val="97347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9</a:t>
            </a:fld>
            <a:endParaRPr kumimoji="1" lang="ja-JP" altLang="en-US"/>
          </a:p>
        </p:txBody>
      </p:sp>
    </p:spTree>
    <p:extLst>
      <p:ext uri="{BB962C8B-B14F-4D97-AF65-F5344CB8AC3E}">
        <p14:creationId xmlns:p14="http://schemas.microsoft.com/office/powerpoint/2010/main" val="158995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Δ</a:t>
            </a:r>
            <a:r>
              <a:rPr kumimoji="1" lang="ja-JP" altLang="en-US" dirty="0" err="1" smtClean="0"/>
              <a:t>ｆ</a:t>
            </a:r>
            <a:r>
              <a:rPr kumimoji="1" lang="ja-JP" altLang="en-US" dirty="0" smtClean="0"/>
              <a:t>を高精度に安定化するためには、</a:t>
            </a:r>
            <a:r>
              <a:rPr kumimoji="1" lang="en-US" altLang="ja-JP" dirty="0" smtClean="0"/>
              <a:t>Δ</a:t>
            </a:r>
            <a:r>
              <a:rPr kumimoji="1" lang="ja-JP" altLang="en-US" dirty="0" err="1" smtClean="0"/>
              <a:t>ｆ</a:t>
            </a:r>
            <a:r>
              <a:rPr kumimoji="1" lang="ja-JP" altLang="en-US" dirty="0" smtClean="0"/>
              <a:t>の高調波を取り出す必要がある。</a:t>
            </a:r>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10</a:t>
            </a:fld>
            <a:endParaRPr kumimoji="1" lang="ja-JP" altLang="en-US"/>
          </a:p>
        </p:txBody>
      </p:sp>
    </p:spTree>
    <p:extLst>
      <p:ext uri="{BB962C8B-B14F-4D97-AF65-F5344CB8AC3E}">
        <p14:creationId xmlns:p14="http://schemas.microsoft.com/office/powerpoint/2010/main" val="20843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20</a:t>
            </a:fld>
            <a:endParaRPr kumimoji="1" lang="ja-JP" altLang="en-US"/>
          </a:p>
        </p:txBody>
      </p:sp>
    </p:spTree>
    <p:extLst>
      <p:ext uri="{BB962C8B-B14F-4D97-AF65-F5344CB8AC3E}">
        <p14:creationId xmlns:p14="http://schemas.microsoft.com/office/powerpoint/2010/main" val="329481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22</a:t>
            </a:fld>
            <a:endParaRPr kumimoji="1" lang="ja-JP" altLang="en-US"/>
          </a:p>
        </p:txBody>
      </p:sp>
    </p:spTree>
    <p:extLst>
      <p:ext uri="{BB962C8B-B14F-4D97-AF65-F5344CB8AC3E}">
        <p14:creationId xmlns:p14="http://schemas.microsoft.com/office/powerpoint/2010/main" val="130369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8D86B60D-8E9F-47B7-B984-D0DCE343E19A}" type="datetimeFigureOut">
              <a:rPr kumimoji="1" lang="ja-JP" altLang="en-US" smtClean="0"/>
              <a:t>2013/12/26</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8D86B60D-8E9F-47B7-B984-D0DCE343E19A}" type="datetimeFigureOut">
              <a:rPr kumimoji="1" lang="ja-JP" altLang="en-US" smtClean="0"/>
              <a:t>2013/12/26</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6784F057-F616-4455-829C-0CF5A4F3DC23}"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8D86B60D-8E9F-47B7-B984-D0DCE343E19A}" type="datetimeFigureOut">
              <a:rPr kumimoji="1" lang="ja-JP" altLang="en-US" smtClean="0"/>
              <a:t>2013/12/26</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6784F057-F616-4455-829C-0CF5A4F3DC23}"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7.png"/><Relationship Id="rId12" Type="http://schemas.openxmlformats.org/officeDocument/2006/relationships/image" Target="../media/image10.png"/><Relationship Id="rId1" Type="http://schemas.openxmlformats.org/officeDocument/2006/relationships/slideLayout" Target="../slideLayouts/slideLayout2.xml"/><Relationship Id="rId11" Type="http://schemas.openxmlformats.org/officeDocument/2006/relationships/image" Target="../media/image161.png"/><Relationship Id="rId6" Type="http://schemas.openxmlformats.org/officeDocument/2006/relationships/image" Target="../media/image9.png"/><Relationship Id="rId15" Type="http://schemas.openxmlformats.org/officeDocument/2006/relationships/image" Target="../media/image15.png"/><Relationship Id="rId9" Type="http://schemas.openxmlformats.org/officeDocument/2006/relationships/image" Target="../media/image141.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2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15.xml.rels><?xml version="1.0" encoding="UTF-8" standalone="yes"?>
<Relationships xmlns="http://schemas.openxmlformats.org/package/2006/relationships"><Relationship Id="rId3"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4.wmv"/><Relationship Id="rId7" Type="http://schemas.openxmlformats.org/officeDocument/2006/relationships/image" Target="../media/image29.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4.wmv"/></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0.png"/><Relationship Id="rId10" Type="http://schemas.openxmlformats.org/officeDocument/2006/relationships/image" Target="../media/image10.png"/><Relationship Id="rId4" Type="http://schemas.openxmlformats.org/officeDocument/2006/relationships/image" Target="../media/image40.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366" y="1340768"/>
            <a:ext cx="9247326" cy="2520280"/>
          </a:xfrm>
        </p:spPr>
        <p:txBody>
          <a:bodyPr>
            <a:noAutofit/>
          </a:bodyPr>
          <a:lstStyle/>
          <a:p>
            <a:r>
              <a:rPr kumimoji="1" lang="ja-JP" altLang="en-US" b="1" dirty="0" smtClean="0"/>
              <a:t>非同期光サンプリング式</a:t>
            </a:r>
            <a:r>
              <a:rPr kumimoji="1" lang="en-US" altLang="ja-JP" b="1" dirty="0" smtClean="0"/>
              <a:t/>
            </a:r>
            <a:br>
              <a:rPr kumimoji="1" lang="en-US" altLang="ja-JP" b="1" dirty="0" smtClean="0"/>
            </a:br>
            <a:r>
              <a:rPr kumimoji="1" lang="ja-JP" altLang="en-US" b="1" dirty="0" smtClean="0"/>
              <a:t>テラヘルツ時間領域分光法における</a:t>
            </a:r>
            <a:r>
              <a:rPr kumimoji="1" lang="en-US" altLang="ja-JP" b="1" dirty="0" smtClean="0"/>
              <a:t/>
            </a:r>
            <a:br>
              <a:rPr kumimoji="1" lang="en-US" altLang="ja-JP" b="1" dirty="0" smtClean="0"/>
            </a:br>
            <a:r>
              <a:rPr kumimoji="1" lang="ja-JP" altLang="en-US" b="1" dirty="0" smtClean="0"/>
              <a:t>タイミングジッターの抑制</a:t>
            </a:r>
            <a:endParaRPr kumimoji="1" lang="ja-JP" altLang="en-US" b="1" dirty="0"/>
          </a:p>
        </p:txBody>
      </p:sp>
      <p:sp>
        <p:nvSpPr>
          <p:cNvPr id="3" name="サブタイトル 2"/>
          <p:cNvSpPr>
            <a:spLocks noGrp="1"/>
          </p:cNvSpPr>
          <p:nvPr>
            <p:ph type="subTitle" idx="1"/>
          </p:nvPr>
        </p:nvSpPr>
        <p:spPr>
          <a:xfrm>
            <a:off x="490976" y="5229200"/>
            <a:ext cx="8545520" cy="1752600"/>
          </a:xfrm>
        </p:spPr>
        <p:txBody>
          <a:bodyPr/>
          <a:lstStyle/>
          <a:p>
            <a:pPr algn="r"/>
            <a:r>
              <a:rPr lang="ja-JP" altLang="en-US" sz="3600" dirty="0" smtClean="0"/>
              <a:t>安井研究室　</a:t>
            </a:r>
            <a:r>
              <a:rPr lang="en-US" altLang="ja-JP" sz="3600" dirty="0" smtClean="0"/>
              <a:t>M1</a:t>
            </a:r>
            <a:r>
              <a:rPr lang="ja-JP" altLang="en-US" sz="3600" baseline="30000" dirty="0"/>
              <a:t>　</a:t>
            </a:r>
            <a:r>
              <a:rPr lang="ja-JP" altLang="ja-JP" sz="3600" dirty="0" smtClean="0"/>
              <a:t>市川竜嗣</a:t>
            </a:r>
            <a:endParaRPr kumimoji="1" lang="en-US" altLang="ja-JP" dirty="0" smtClean="0">
              <a:solidFill>
                <a:schemeClr val="tx1"/>
              </a:solidFill>
            </a:endParaRPr>
          </a:p>
        </p:txBody>
      </p:sp>
    </p:spTree>
    <p:extLst>
      <p:ext uri="{BB962C8B-B14F-4D97-AF65-F5344CB8AC3E}">
        <p14:creationId xmlns:p14="http://schemas.microsoft.com/office/powerpoint/2010/main" val="5741171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2656"/>
            <a:ext cx="7772400" cy="936104"/>
          </a:xfrm>
        </p:spPr>
        <p:txBody>
          <a:bodyPr/>
          <a:lstStyle/>
          <a:p>
            <a:r>
              <a:rPr kumimoji="1" lang="en-US" altLang="ja-JP" dirty="0" err="1" smtClean="0">
                <a:latin typeface="Times New Roman" panose="02020603050405020304" pitchFamily="18" charset="0"/>
                <a:cs typeface="Times New Roman" panose="02020603050405020304" pitchFamily="18" charset="0"/>
              </a:rPr>
              <a:t>Δf</a:t>
            </a:r>
            <a:r>
              <a:rPr kumimoji="1" lang="en-US" altLang="ja-JP" dirty="0" smtClean="0">
                <a:latin typeface="Times New Roman" panose="02020603050405020304" pitchFamily="18" charset="0"/>
                <a:cs typeface="Times New Roman" panose="02020603050405020304" pitchFamily="18" charset="0"/>
              </a:rPr>
              <a:t> </a:t>
            </a:r>
            <a:r>
              <a:rPr kumimoji="1" lang="ja-JP" altLang="en-US" dirty="0" smtClean="0">
                <a:latin typeface="Times New Roman" panose="02020603050405020304" pitchFamily="18" charset="0"/>
                <a:cs typeface="Times New Roman" panose="02020603050405020304" pitchFamily="18" charset="0"/>
              </a:rPr>
              <a:t>の高調波の抽出</a:t>
            </a:r>
            <a:endParaRPr kumimoji="1" lang="ja-JP" altLang="en-US" dirty="0">
              <a:latin typeface="Times New Roman" panose="02020603050405020304" pitchFamily="18" charset="0"/>
              <a:cs typeface="Times New Roman" panose="02020603050405020304" pitchFamily="18" charset="0"/>
            </a:endParaRPr>
          </a:p>
        </p:txBody>
      </p:sp>
      <p:sp>
        <p:nvSpPr>
          <p:cNvPr id="41" name="右矢印 40"/>
          <p:cNvSpPr/>
          <p:nvPr/>
        </p:nvSpPr>
        <p:spPr bwMode="auto">
          <a:xfrm>
            <a:off x="3995936" y="2588443"/>
            <a:ext cx="1008112" cy="51131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2" name="テキスト ボックス 41"/>
          <p:cNvSpPr txBox="1"/>
          <p:nvPr/>
        </p:nvSpPr>
        <p:spPr>
          <a:xfrm>
            <a:off x="3707904" y="2163772"/>
            <a:ext cx="1584176" cy="369332"/>
          </a:xfrm>
          <a:prstGeom prst="rect">
            <a:avLst/>
          </a:prstGeom>
          <a:noFill/>
        </p:spPr>
        <p:txBody>
          <a:bodyPr wrap="square" rtlCol="0">
            <a:spAutoFit/>
          </a:bodyPr>
          <a:lstStyle/>
          <a:p>
            <a:r>
              <a:rPr kumimoji="1" lang="ja-JP" altLang="en-US" b="1" dirty="0" smtClean="0"/>
              <a:t>フーリエ変換</a:t>
            </a:r>
            <a:endParaRPr kumimoji="1" lang="ja-JP" altLang="en-US" b="1" dirty="0"/>
          </a:p>
        </p:txBody>
      </p:sp>
      <p:sp>
        <p:nvSpPr>
          <p:cNvPr id="43" name="テキスト ボックス 42"/>
          <p:cNvSpPr txBox="1"/>
          <p:nvPr/>
        </p:nvSpPr>
        <p:spPr>
          <a:xfrm>
            <a:off x="1519788" y="1340768"/>
            <a:ext cx="1107996" cy="369332"/>
          </a:xfrm>
          <a:prstGeom prst="rect">
            <a:avLst/>
          </a:prstGeom>
          <a:noFill/>
          <a:ln w="31750">
            <a:solidFill>
              <a:schemeClr val="tx1"/>
            </a:solidFill>
          </a:ln>
        </p:spPr>
        <p:txBody>
          <a:bodyPr wrap="none" rtlCol="0">
            <a:spAutoFit/>
          </a:bodyPr>
          <a:lstStyle/>
          <a:p>
            <a:r>
              <a:rPr kumimoji="1" lang="ja-JP" altLang="en-US" b="1" dirty="0" smtClean="0"/>
              <a:t>時間領域</a:t>
            </a:r>
            <a:endParaRPr kumimoji="1" lang="ja-JP" altLang="en-US" b="1" dirty="0"/>
          </a:p>
        </p:txBody>
      </p:sp>
      <p:sp>
        <p:nvSpPr>
          <p:cNvPr id="44" name="テキスト ボックス 43"/>
          <p:cNvSpPr txBox="1"/>
          <p:nvPr/>
        </p:nvSpPr>
        <p:spPr>
          <a:xfrm>
            <a:off x="6253451" y="1340768"/>
            <a:ext cx="1346844" cy="369332"/>
          </a:xfrm>
          <a:prstGeom prst="rect">
            <a:avLst/>
          </a:prstGeom>
          <a:noFill/>
          <a:ln w="31750">
            <a:solidFill>
              <a:schemeClr val="tx1"/>
            </a:solidFill>
          </a:ln>
        </p:spPr>
        <p:txBody>
          <a:bodyPr wrap="none" rtlCol="0">
            <a:spAutoFit/>
          </a:bodyPr>
          <a:lstStyle/>
          <a:p>
            <a:r>
              <a:rPr lang="ja-JP" altLang="en-US" b="1" dirty="0"/>
              <a:t>周波数</a:t>
            </a:r>
            <a:r>
              <a:rPr kumimoji="1" lang="ja-JP" altLang="en-US" b="1" dirty="0" smtClean="0"/>
              <a:t>領域</a:t>
            </a:r>
            <a:endParaRPr kumimoji="1" lang="ja-JP" altLang="en-US" b="1" dirty="0"/>
          </a:p>
        </p:txBody>
      </p:sp>
      <p:grpSp>
        <p:nvGrpSpPr>
          <p:cNvPr id="69" name="グループ化 68"/>
          <p:cNvGrpSpPr/>
          <p:nvPr/>
        </p:nvGrpSpPr>
        <p:grpSpPr>
          <a:xfrm>
            <a:off x="5517303" y="1972871"/>
            <a:ext cx="3663209" cy="1774954"/>
            <a:chOff x="5517303" y="1844824"/>
            <a:chExt cx="3663209" cy="1774954"/>
          </a:xfrm>
        </p:grpSpPr>
        <p:cxnSp>
          <p:nvCxnSpPr>
            <p:cNvPr id="26" name="直線矢印コネクタ 25"/>
            <p:cNvCxnSpPr/>
            <p:nvPr/>
          </p:nvCxnSpPr>
          <p:spPr>
            <a:xfrm>
              <a:off x="5520118" y="3268872"/>
              <a:ext cx="350958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6132000" y="2328863"/>
              <a:ext cx="0" cy="940010"/>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flipV="1">
              <a:off x="5808888" y="2266438"/>
              <a:ext cx="7617" cy="10024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V="1">
              <a:off x="6479666" y="2457450"/>
              <a:ext cx="0" cy="80827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flipV="1">
              <a:off x="6826078" y="2500994"/>
              <a:ext cx="0" cy="77825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flipV="1">
              <a:off x="7656959" y="2686050"/>
              <a:ext cx="0" cy="588009"/>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flipV="1">
              <a:off x="7985883" y="2857500"/>
              <a:ext cx="0" cy="41129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V="1">
              <a:off x="8327048" y="3058870"/>
              <a:ext cx="0" cy="220378"/>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7935548" y="3250446"/>
              <a:ext cx="1244964"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frequency</a:t>
              </a:r>
              <a:endParaRPr kumimoji="1" lang="ja-JP" altLang="en-US" dirty="0">
                <a:latin typeface="Times New Roman" pitchFamily="18" charset="0"/>
                <a:cs typeface="Times New Roman" pitchFamily="18" charset="0"/>
              </a:endParaRPr>
            </a:p>
          </p:txBody>
        </p:sp>
        <p:sp>
          <p:nvSpPr>
            <p:cNvPr id="37" name="テキスト ボックス 36"/>
            <p:cNvSpPr txBox="1"/>
            <p:nvPr/>
          </p:nvSpPr>
          <p:spPr>
            <a:xfrm>
              <a:off x="5521324" y="3207361"/>
              <a:ext cx="579469"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a:t>
              </a:r>
              <a:endParaRPr kumimoji="1" lang="ja-JP" altLang="en-US" baseline="-25000" dirty="0">
                <a:latin typeface="Times New Roman" pitchFamily="18" charset="0"/>
                <a:cs typeface="Times New Roman" pitchFamily="18" charset="0"/>
              </a:endParaRPr>
            </a:p>
          </p:txBody>
        </p:sp>
        <p:cxnSp>
          <p:nvCxnSpPr>
            <p:cNvPr id="24" name="直線矢印コネクタ 23"/>
            <p:cNvCxnSpPr/>
            <p:nvPr/>
          </p:nvCxnSpPr>
          <p:spPr>
            <a:xfrm flipV="1">
              <a:off x="5517303" y="1844824"/>
              <a:ext cx="1" cy="1436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7164288" y="2600325"/>
              <a:ext cx="0" cy="6737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テキスト ボックス 52"/>
                <p:cNvSpPr txBox="1"/>
                <p:nvPr/>
              </p:nvSpPr>
              <p:spPr>
                <a:xfrm rot="5400000">
                  <a:off x="7148043" y="2973337"/>
                  <a:ext cx="5998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latin typeface="Cambria Math"/>
                          </a:rPr>
                          <m:t>≈</m:t>
                        </m:r>
                      </m:oMath>
                    </m:oMathPara>
                  </a14:m>
                  <a:endParaRPr kumimoji="1" lang="ja-JP" altLang="en-US" sz="3200" dirty="0"/>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rot="5400000">
                  <a:off x="7148043" y="2973337"/>
                  <a:ext cx="599843" cy="584775"/>
                </a:xfrm>
                <a:prstGeom prst="rect">
                  <a:avLst/>
                </a:prstGeom>
                <a:blipFill rotWithShape="1">
                  <a:blip r:embed="rId3"/>
                  <a:stretch>
                    <a:fillRect/>
                  </a:stretch>
                </a:blipFill>
              </p:spPr>
              <p:txBody>
                <a:bodyPr/>
                <a:lstStyle/>
                <a:p>
                  <a:r>
                    <a:rPr lang="ja-JP" altLang="en-US">
                      <a:noFill/>
                    </a:rPr>
                    <a:t> </a:t>
                  </a:r>
                </a:p>
              </p:txBody>
            </p:sp>
          </mc:Fallback>
        </mc:AlternateContent>
        <p:sp>
          <p:nvSpPr>
            <p:cNvPr id="58" name="円/楕円 57"/>
            <p:cNvSpPr/>
            <p:nvPr/>
          </p:nvSpPr>
          <p:spPr bwMode="auto">
            <a:xfrm>
              <a:off x="7537976" y="2631913"/>
              <a:ext cx="236852" cy="740736"/>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cxnSp>
        <p:nvCxnSpPr>
          <p:cNvPr id="62" name="直線矢印コネクタ 61"/>
          <p:cNvCxnSpPr>
            <a:stCxn id="63" idx="0"/>
            <a:endCxn id="58" idx="3"/>
          </p:cNvCxnSpPr>
          <p:nvPr/>
        </p:nvCxnSpPr>
        <p:spPr bwMode="auto">
          <a:xfrm flipV="1">
            <a:off x="7480136" y="3392218"/>
            <a:ext cx="92526" cy="379162"/>
          </a:xfrm>
          <a:prstGeom prst="straightConnector1">
            <a:avLst/>
          </a:prstGeom>
          <a:noFill/>
          <a:ln w="3175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3" name="テキスト ボックス 62"/>
              <p:cNvSpPr txBox="1"/>
              <p:nvPr/>
            </p:nvSpPr>
            <p:spPr>
              <a:xfrm>
                <a:off x="6632812" y="3771380"/>
                <a:ext cx="1694648" cy="707886"/>
              </a:xfrm>
              <a:prstGeom prst="rect">
                <a:avLst/>
              </a:prstGeom>
              <a:noFill/>
              <a:ln w="28575">
                <a:solidFill>
                  <a:schemeClr val="tx1"/>
                </a:solidFill>
              </a:ln>
            </p:spPr>
            <p:txBody>
              <a:bodyPr wrap="square" rtlCol="0">
                <a:spAutoFit/>
              </a:bodyPr>
              <a:lstStyle/>
              <a:p>
                <a:pPr algn="ctr"/>
                <a:r>
                  <a:rPr kumimoji="1" lang="en-US" altLang="ja-JP" sz="2000" dirty="0" smtClean="0">
                    <a:solidFill>
                      <a:srgbClr val="FF0000"/>
                    </a:solidFill>
                    <a:latin typeface="Times New Roman" panose="02020603050405020304" pitchFamily="18" charset="0"/>
                    <a:cs typeface="Times New Roman" panose="02020603050405020304" pitchFamily="18" charset="0"/>
                  </a:rPr>
                  <a:t>m</a:t>
                </a:r>
                <a:r>
                  <a:rPr kumimoji="1" lang="en-US" altLang="ja-JP" sz="2000" dirty="0" err="1" smtClean="0">
                    <a:latin typeface="Times New Roman" panose="02020603050405020304" pitchFamily="18" charset="0"/>
                    <a:cs typeface="Times New Roman" panose="02020603050405020304" pitchFamily="18" charset="0"/>
                  </a:rPr>
                  <a:t>×frep</a:t>
                </a:r>
                <a:r>
                  <a:rPr kumimoji="1" lang="en-US" altLang="ja-JP" sz="2000" dirty="0" smtClean="0">
                    <a:latin typeface="Times New Roman" panose="02020603050405020304" pitchFamily="18" charset="0"/>
                    <a:cs typeface="Times New Roman" panose="02020603050405020304" pitchFamily="18" charset="0"/>
                  </a:rPr>
                  <a:t> </a:t>
                </a:r>
              </a:p>
              <a:p>
                <a:pPr algn="ctr"/>
                <a14:m>
                  <m:oMathPara xmlns:m="http://schemas.openxmlformats.org/officeDocument/2006/math">
                    <m:oMathParaPr>
                      <m:jc m:val="centerGroup"/>
                    </m:oMathParaPr>
                    <m:oMath xmlns:m="http://schemas.openxmlformats.org/officeDocument/2006/math">
                      <m:r>
                        <a:rPr kumimoji="1" lang="en-US" altLang="ja-JP" sz="2000" b="0" i="0" smtClean="0">
                          <a:latin typeface="Cambria Math"/>
                          <a:cs typeface="Times New Roman" panose="02020603050405020304" pitchFamily="18" charset="0"/>
                        </a:rPr>
                        <m:t>(</m:t>
                      </m:r>
                      <m:r>
                        <a:rPr kumimoji="1" lang="en-US" altLang="ja-JP" sz="2000" b="0" i="1" smtClean="0">
                          <a:latin typeface="Cambria Math"/>
                          <a:cs typeface="Times New Roman" panose="02020603050405020304" pitchFamily="18" charset="0"/>
                        </a:rPr>
                        <m:t>𝑚</m:t>
                      </m:r>
                      <m:r>
                        <a:rPr kumimoji="1" lang="en-US" altLang="ja-JP" sz="2000" b="0" i="1" smtClean="0">
                          <a:latin typeface="Cambria Math"/>
                          <a:ea typeface="Cambria Math"/>
                          <a:cs typeface="Times New Roman" panose="02020603050405020304" pitchFamily="18" charset="0"/>
                        </a:rPr>
                        <m:t>≈1000)</m:t>
                      </m:r>
                    </m:oMath>
                  </m:oMathPara>
                </a14:m>
                <a:endParaRPr kumimoji="1" lang="ja-JP" altLang="en-US" sz="2000" dirty="0">
                  <a:latin typeface="Times New Roman" panose="02020603050405020304" pitchFamily="18" charset="0"/>
                  <a:cs typeface="Times New Roman" panose="02020603050405020304" pitchFamily="18" charset="0"/>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6632812" y="3771380"/>
                <a:ext cx="1694648" cy="707886"/>
              </a:xfrm>
              <a:prstGeom prst="rect">
                <a:avLst/>
              </a:prstGeom>
              <a:blipFill rotWithShape="1">
                <a:blip r:embed="rId4"/>
                <a:stretch>
                  <a:fillRect t="-4132" b="-5785"/>
                </a:stretch>
              </a:blipFill>
              <a:ln w="28575">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2" name="正方形/長方形 81"/>
              <p:cNvSpPr/>
              <p:nvPr/>
            </p:nvSpPr>
            <p:spPr>
              <a:xfrm>
                <a:off x="179512" y="6349768"/>
                <a:ext cx="3371246" cy="494751"/>
              </a:xfrm>
              <a:prstGeom prst="rect">
                <a:avLst/>
              </a:prstGeom>
              <a:ln w="31750">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ja-JP" sz="2400" b="1" i="1" smtClean="0">
                              <a:solidFill>
                                <a:srgbClr val="00B050"/>
                              </a:solidFill>
                              <a:latin typeface="Cambria Math"/>
                            </a:rPr>
                          </m:ctrlPr>
                        </m:sSubPr>
                        <m:e>
                          <m:r>
                            <a:rPr lang="en-US" altLang="ja-JP" sz="2400" b="1" i="1">
                              <a:solidFill>
                                <a:srgbClr val="00B050"/>
                              </a:solidFill>
                              <a:latin typeface="Cambria Math"/>
                            </a:rPr>
                            <m:t>𝒇</m:t>
                          </m:r>
                        </m:e>
                        <m:sub>
                          <m:r>
                            <a:rPr lang="en-US" altLang="ja-JP" sz="2400" b="1" i="1">
                              <a:solidFill>
                                <a:srgbClr val="00B050"/>
                              </a:solidFill>
                              <a:latin typeface="Cambria Math"/>
                            </a:rPr>
                            <m:t>𝒃𝒆𝒂𝒕</m:t>
                          </m:r>
                          <m:r>
                            <a:rPr lang="en-US" altLang="ja-JP" sz="2400" b="1" i="1" smtClean="0">
                              <a:solidFill>
                                <a:srgbClr val="00B050"/>
                              </a:solidFill>
                              <a:latin typeface="Cambria Math"/>
                            </a:rPr>
                            <m:t>𝟏</m:t>
                          </m:r>
                        </m:sub>
                      </m:sSub>
                      <m:r>
                        <a:rPr lang="en-US" altLang="ja-JP" sz="2400" b="1" i="1">
                          <a:solidFill>
                            <a:srgbClr val="00B050"/>
                          </a:solidFill>
                          <a:latin typeface="Cambria Math"/>
                        </a:rPr>
                        <m:t>=</m:t>
                      </m:r>
                      <m:sSub>
                        <m:sSubPr>
                          <m:ctrlPr>
                            <a:rPr lang="en-US" altLang="ja-JP" sz="2400" b="1" i="1">
                              <a:solidFill>
                                <a:srgbClr val="00B050"/>
                              </a:solidFill>
                              <a:latin typeface="Cambria Math"/>
                            </a:rPr>
                          </m:ctrlPr>
                        </m:sSubPr>
                        <m:e>
                          <m:sSub>
                            <m:sSubPr>
                              <m:ctrlPr>
                                <a:rPr lang="en-US" altLang="ja-JP" sz="2400" b="1" i="1">
                                  <a:solidFill>
                                    <a:srgbClr val="00B050"/>
                                  </a:solidFill>
                                  <a:latin typeface="Cambria Math"/>
                                </a:rPr>
                              </m:ctrlPr>
                            </m:sSubPr>
                            <m:e>
                              <m:r>
                                <a:rPr lang="en-US" altLang="ja-JP" sz="2400" b="1" i="1">
                                  <a:solidFill>
                                    <a:srgbClr val="00B050"/>
                                  </a:solidFill>
                                  <a:latin typeface="Cambria Math"/>
                                </a:rPr>
                                <m:t>𝒇</m:t>
                              </m:r>
                            </m:e>
                            <m:sub>
                              <m:r>
                                <a:rPr lang="en-US" altLang="ja-JP" sz="2400" b="1" i="1">
                                  <a:solidFill>
                                    <a:srgbClr val="00B050"/>
                                  </a:solidFill>
                                  <a:latin typeface="Cambria Math"/>
                                </a:rPr>
                                <m:t>𝑪𝑾</m:t>
                              </m:r>
                            </m:sub>
                          </m:sSub>
                          <m:r>
                            <a:rPr lang="en-US" altLang="ja-JP" sz="2400" b="1" i="1">
                              <a:solidFill>
                                <a:srgbClr val="00B050"/>
                              </a:solidFill>
                              <a:latin typeface="Cambria Math"/>
                            </a:rPr>
                            <m:t>−</m:t>
                          </m:r>
                          <m:r>
                            <a:rPr lang="en-US" altLang="ja-JP" sz="2400" b="1" i="1">
                              <a:solidFill>
                                <a:srgbClr val="00B050"/>
                              </a:solidFill>
                              <a:latin typeface="Cambria Math"/>
                            </a:rPr>
                            <m:t>𝒎𝒇</m:t>
                          </m:r>
                        </m:e>
                        <m:sub>
                          <m:r>
                            <a:rPr lang="en-US" altLang="ja-JP" sz="2400" b="1" i="1">
                              <a:solidFill>
                                <a:srgbClr val="00B050"/>
                              </a:solidFill>
                              <a:latin typeface="Cambria Math"/>
                            </a:rPr>
                            <m:t>𝒓𝒆𝒑</m:t>
                          </m:r>
                          <m:r>
                            <a:rPr lang="en-US" altLang="ja-JP" sz="2400" b="1" i="1" smtClean="0">
                              <a:solidFill>
                                <a:srgbClr val="00B050"/>
                              </a:solidFill>
                              <a:latin typeface="Cambria Math"/>
                            </a:rPr>
                            <m:t>𝟏</m:t>
                          </m:r>
                        </m:sub>
                      </m:sSub>
                    </m:oMath>
                  </m:oMathPara>
                </a14:m>
                <a:endParaRPr lang="ja-JP" altLang="en-US" sz="2400" b="1" dirty="0">
                  <a:solidFill>
                    <a:srgbClr val="00B050"/>
                  </a:solidFill>
                </a:endParaRPr>
              </a:p>
            </p:txBody>
          </p:sp>
        </mc:Choice>
        <mc:Fallback xmlns="">
          <p:sp>
            <p:nvSpPr>
              <p:cNvPr id="82" name="正方形/長方形 81"/>
              <p:cNvSpPr>
                <a:spLocks noRot="1" noChangeAspect="1" noMove="1" noResize="1" noEditPoints="1" noAdjustHandles="1" noChangeArrowheads="1" noChangeShapeType="1" noTextEdit="1"/>
              </p:cNvSpPr>
              <p:nvPr/>
            </p:nvSpPr>
            <p:spPr>
              <a:xfrm>
                <a:off x="179512" y="6349768"/>
                <a:ext cx="3371246" cy="494751"/>
              </a:xfrm>
              <a:prstGeom prst="rect">
                <a:avLst/>
              </a:prstGeom>
              <a:blipFill rotWithShape="1">
                <a:blip r:embed="rId5"/>
                <a:stretch>
                  <a:fillRect b="-6977"/>
                </a:stretch>
              </a:blipFill>
              <a:ln w="31750">
                <a:solidFill>
                  <a:schemeClr val="tx1"/>
                </a:solidFill>
              </a:ln>
            </p:spPr>
            <p:txBody>
              <a:bodyPr/>
              <a:lstStyle/>
              <a:p>
                <a:r>
                  <a:rPr lang="ja-JP" altLang="en-US">
                    <a:noFill/>
                  </a:rPr>
                  <a:t> </a:t>
                </a:r>
              </a:p>
            </p:txBody>
          </p:sp>
        </mc:Fallback>
      </mc:AlternateContent>
      <p:cxnSp>
        <p:nvCxnSpPr>
          <p:cNvPr id="85" name="直線コネクタ 84"/>
          <p:cNvCxnSpPr/>
          <p:nvPr/>
        </p:nvCxnSpPr>
        <p:spPr>
          <a:xfrm flipV="1">
            <a:off x="2382705" y="4521686"/>
            <a:ext cx="0" cy="14839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テキスト ボックス 85"/>
              <p:cNvSpPr txBox="1"/>
              <p:nvPr/>
            </p:nvSpPr>
            <p:spPr>
              <a:xfrm>
                <a:off x="2195736" y="5949280"/>
                <a:ext cx="55856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a:rPr>
                          </m:ctrlPr>
                        </m:sSubPr>
                        <m:e>
                          <m:r>
                            <a:rPr lang="en-US" altLang="ja-JP" i="1">
                              <a:solidFill>
                                <a:srgbClr val="FF0000"/>
                              </a:solidFill>
                              <a:latin typeface="Cambria Math"/>
                            </a:rPr>
                            <m:t>𝑓</m:t>
                          </m:r>
                        </m:e>
                        <m:sub>
                          <m:r>
                            <a:rPr lang="en-US" altLang="ja-JP" i="1">
                              <a:solidFill>
                                <a:srgbClr val="FF0000"/>
                              </a:solidFill>
                              <a:latin typeface="Cambria Math"/>
                            </a:rPr>
                            <m:t>𝐶𝑊</m:t>
                          </m:r>
                        </m:sub>
                      </m:sSub>
                    </m:oMath>
                  </m:oMathPara>
                </a14:m>
                <a:endParaRPr kumimoji="1" lang="ja-JP" altLang="en-US" dirty="0">
                  <a:solidFill>
                    <a:srgbClr val="FF0000"/>
                  </a:solidFill>
                </a:endParaRPr>
              </a:p>
            </p:txBody>
          </p:sp>
        </mc:Choice>
        <mc:Fallback xmlns="">
          <p:sp>
            <p:nvSpPr>
              <p:cNvPr id="86" name="テキスト ボックス 85"/>
              <p:cNvSpPr txBox="1">
                <a:spLocks noRot="1" noChangeAspect="1" noMove="1" noResize="1" noEditPoints="1" noAdjustHandles="1" noChangeArrowheads="1" noChangeShapeType="1" noTextEdit="1"/>
              </p:cNvSpPr>
              <p:nvPr/>
            </p:nvSpPr>
            <p:spPr>
              <a:xfrm>
                <a:off x="2195736" y="5949280"/>
                <a:ext cx="558567" cy="369332"/>
              </a:xfrm>
              <a:prstGeom prst="rect">
                <a:avLst/>
              </a:prstGeom>
              <a:blipFill rotWithShape="1">
                <a:blip r:embed="rId6"/>
                <a:stretch>
                  <a:fillRect l="-1087" b="-13115"/>
                </a:stretch>
              </a:blipFill>
            </p:spPr>
            <p:txBody>
              <a:bodyPr/>
              <a:lstStyle/>
              <a:p>
                <a:r>
                  <a:rPr lang="ja-JP" altLang="en-US">
                    <a:noFill/>
                  </a:rPr>
                  <a:t> </a:t>
                </a:r>
              </a:p>
            </p:txBody>
          </p:sp>
        </mc:Fallback>
      </mc:AlternateContent>
      <p:grpSp>
        <p:nvGrpSpPr>
          <p:cNvPr id="90" name="グループ化 89"/>
          <p:cNvGrpSpPr/>
          <p:nvPr/>
        </p:nvGrpSpPr>
        <p:grpSpPr>
          <a:xfrm>
            <a:off x="3425362" y="4468176"/>
            <a:ext cx="5971174" cy="2024013"/>
            <a:chOff x="3425362" y="4509120"/>
            <a:chExt cx="5971174" cy="2024013"/>
          </a:xfrm>
        </p:grpSpPr>
        <p:grpSp>
          <p:nvGrpSpPr>
            <p:cNvPr id="91" name="グループ化 90"/>
            <p:cNvGrpSpPr/>
            <p:nvPr/>
          </p:nvGrpSpPr>
          <p:grpSpPr>
            <a:xfrm>
              <a:off x="4804063" y="5093065"/>
              <a:ext cx="3890904" cy="1257602"/>
              <a:chOff x="4450115" y="2404539"/>
              <a:chExt cx="3890904" cy="1257602"/>
            </a:xfrm>
          </p:grpSpPr>
          <p:cxnSp>
            <p:nvCxnSpPr>
              <p:cNvPr id="100" name="直線コネクタ 99"/>
              <p:cNvCxnSpPr/>
              <p:nvPr/>
            </p:nvCxnSpPr>
            <p:spPr>
              <a:xfrm>
                <a:off x="4801471" y="2404539"/>
                <a:ext cx="0" cy="921662"/>
              </a:xfrm>
              <a:prstGeom prst="line">
                <a:avLst/>
              </a:prstGeom>
              <a:ln w="76200">
                <a:solidFill>
                  <a:srgbClr val="00B050"/>
                </a:solidFill>
              </a:ln>
            </p:spPr>
            <p:style>
              <a:lnRef idx="1">
                <a:schemeClr val="dk1"/>
              </a:lnRef>
              <a:fillRef idx="0">
                <a:schemeClr val="dk1"/>
              </a:fillRef>
              <a:effectRef idx="0">
                <a:schemeClr val="dk1"/>
              </a:effectRef>
              <a:fontRef idx="minor">
                <a:schemeClr val="tx1"/>
              </a:fontRef>
            </p:style>
          </p:cxnSp>
          <p:sp>
            <p:nvSpPr>
              <p:cNvPr id="101" name="テキスト ボックス 100"/>
              <p:cNvSpPr txBox="1"/>
              <p:nvPr/>
            </p:nvSpPr>
            <p:spPr>
              <a:xfrm>
                <a:off x="4450115" y="3262031"/>
                <a:ext cx="831024"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lang="en-US" altLang="ja-JP" sz="2000" b="1" baseline="-25000" dirty="0" smtClean="0">
                    <a:latin typeface="Times New Roman" pitchFamily="18" charset="0"/>
                    <a:ea typeface="ＭＳ 明朝" pitchFamily="17" charset="-128"/>
                    <a:cs typeface="Times New Roman" pitchFamily="18" charset="0"/>
                  </a:rPr>
                  <a:t>beat1</a:t>
                </a:r>
                <a:endParaRPr kumimoji="1" lang="en-US" altLang="ja-JP" sz="2000" b="1" baseline="-25000" dirty="0" smtClean="0">
                  <a:latin typeface="Times New Roman" pitchFamily="18" charset="0"/>
                  <a:ea typeface="ＭＳ 明朝" pitchFamily="17" charset="-128"/>
                  <a:cs typeface="Times New Roman" pitchFamily="18" charset="0"/>
                </a:endParaRPr>
              </a:p>
            </p:txBody>
          </p:sp>
          <p:sp>
            <p:nvSpPr>
              <p:cNvPr id="102" name="テキスト ボックス 101"/>
              <p:cNvSpPr txBox="1"/>
              <p:nvPr/>
            </p:nvSpPr>
            <p:spPr>
              <a:xfrm>
                <a:off x="7020272" y="3257688"/>
                <a:ext cx="1320747"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rep1</a:t>
                </a:r>
                <a:endParaRPr kumimoji="1" lang="ja-JP" altLang="en-US" sz="2000" b="1" baseline="-25000" dirty="0">
                  <a:latin typeface="Times New Roman" pitchFamily="18" charset="0"/>
                  <a:ea typeface="ＭＳ 明朝" pitchFamily="17" charset="-128"/>
                  <a:cs typeface="Times New Roman" pitchFamily="18" charset="0"/>
                </a:endParaRPr>
              </a:p>
            </p:txBody>
          </p:sp>
        </p:grpSp>
        <p:cxnSp>
          <p:nvCxnSpPr>
            <p:cNvPr id="92" name="直線矢印コネクタ 91"/>
            <p:cNvCxnSpPr/>
            <p:nvPr/>
          </p:nvCxnSpPr>
          <p:spPr>
            <a:xfrm flipV="1">
              <a:off x="4278245" y="4509120"/>
              <a:ext cx="0" cy="149709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3" name="直線矢印コネクタ 92"/>
            <p:cNvCxnSpPr/>
            <p:nvPr/>
          </p:nvCxnSpPr>
          <p:spPr>
            <a:xfrm>
              <a:off x="4299101" y="6011719"/>
              <a:ext cx="438576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4" name="直線コネクタ 93"/>
            <p:cNvCxnSpPr/>
            <p:nvPr/>
          </p:nvCxnSpPr>
          <p:spPr>
            <a:xfrm>
              <a:off x="7958326" y="4837219"/>
              <a:ext cx="0" cy="1156561"/>
            </a:xfrm>
            <a:prstGeom prst="line">
              <a:avLst/>
            </a:prstGeom>
            <a:ln w="76200">
              <a:solidFill>
                <a:schemeClr val="tx1"/>
              </a:solidFill>
              <a:prstDash val="sysDot"/>
            </a:ln>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a:off x="7092280" y="5072118"/>
              <a:ext cx="0" cy="921662"/>
            </a:xfrm>
            <a:prstGeom prst="line">
              <a:avLst/>
            </a:prstGeom>
            <a:ln w="76200">
              <a:solidFill>
                <a:srgbClr val="00B050"/>
              </a:solidFill>
              <a:prstDash val="sysDot"/>
            </a:ln>
          </p:spPr>
          <p:style>
            <a:lnRef idx="1">
              <a:schemeClr val="dk1"/>
            </a:lnRef>
            <a:fillRef idx="0">
              <a:schemeClr val="dk1"/>
            </a:fillRef>
            <a:effectRef idx="0">
              <a:schemeClr val="dk1"/>
            </a:effectRef>
            <a:fontRef idx="minor">
              <a:schemeClr val="tx1"/>
            </a:fontRef>
          </p:style>
        </p:cxnSp>
        <p:sp>
          <p:nvSpPr>
            <p:cNvPr id="96" name="テキスト ボックス 95"/>
            <p:cNvSpPr txBox="1"/>
            <p:nvPr/>
          </p:nvSpPr>
          <p:spPr>
            <a:xfrm>
              <a:off x="6355818" y="5927839"/>
              <a:ext cx="1577742" cy="605294"/>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rep1</a:t>
              </a:r>
              <a:r>
                <a:rPr kumimoji="1" lang="en-US" altLang="ja-JP" sz="2000" b="1" dirty="0" smtClean="0">
                  <a:latin typeface="Times New Roman" pitchFamily="18" charset="0"/>
                  <a:ea typeface="ＭＳ 明朝" pitchFamily="17" charset="-128"/>
                  <a:cs typeface="Times New Roman" pitchFamily="18" charset="0"/>
                </a:rPr>
                <a:t>-</a:t>
              </a:r>
              <a:r>
                <a:rPr lang="en-US" altLang="ja-JP" sz="2000" b="1" dirty="0" smtClean="0">
                  <a:latin typeface="Times New Roman" pitchFamily="18" charset="0"/>
                  <a:ea typeface="ＭＳ 明朝" pitchFamily="17" charset="-128"/>
                  <a:cs typeface="Times New Roman" pitchFamily="18" charset="0"/>
                </a:rPr>
                <a:t>f</a:t>
              </a:r>
              <a:r>
                <a:rPr lang="en-US" altLang="ja-JP" sz="2000" b="1" baseline="-25000" dirty="0" smtClean="0">
                  <a:latin typeface="Times New Roman" pitchFamily="18" charset="0"/>
                  <a:ea typeface="ＭＳ 明朝" pitchFamily="17" charset="-128"/>
                  <a:cs typeface="Times New Roman" pitchFamily="18" charset="0"/>
                </a:rPr>
                <a:t>beat1</a:t>
              </a:r>
              <a:endParaRPr lang="en-US" altLang="ja-JP" sz="2000" b="1" baseline="-25000" dirty="0">
                <a:latin typeface="Times New Roman" pitchFamily="18" charset="0"/>
                <a:ea typeface="ＭＳ 明朝" pitchFamily="17" charset="-128"/>
                <a:cs typeface="Times New Roman" pitchFamily="18" charset="0"/>
              </a:endParaRPr>
            </a:p>
            <a:p>
              <a:pPr algn="ctr"/>
              <a:endParaRPr kumimoji="1" lang="ja-JP" altLang="en-US" sz="2000" b="1" baseline="-25000" dirty="0">
                <a:latin typeface="Times New Roman" pitchFamily="18" charset="0"/>
                <a:ea typeface="ＭＳ 明朝" pitchFamily="17" charset="-128"/>
                <a:cs typeface="Times New Roman" pitchFamily="18" charset="0"/>
              </a:endParaRPr>
            </a:p>
          </p:txBody>
        </p:sp>
        <p:sp>
          <p:nvSpPr>
            <p:cNvPr id="97" name="テキスト ボックス 96"/>
            <p:cNvSpPr txBox="1"/>
            <p:nvPr/>
          </p:nvSpPr>
          <p:spPr>
            <a:xfrm>
              <a:off x="8187656" y="5598131"/>
              <a:ext cx="1208880"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MHz</a:t>
              </a:r>
            </a:p>
          </p:txBody>
        </p:sp>
        <p:sp>
          <p:nvSpPr>
            <p:cNvPr id="98" name="テキスト ボックス 97"/>
            <p:cNvSpPr txBox="1"/>
            <p:nvPr/>
          </p:nvSpPr>
          <p:spPr>
            <a:xfrm>
              <a:off x="3910556" y="5924391"/>
              <a:ext cx="589436" cy="400111"/>
            </a:xfrm>
            <a:prstGeom prst="rect">
              <a:avLst/>
            </a:prstGeom>
            <a:noFill/>
          </p:spPr>
          <p:txBody>
            <a:bodyPr wrap="square" rtlCol="0">
              <a:spAutoFit/>
            </a:bodyPr>
            <a:lstStyle/>
            <a:p>
              <a:pPr algn="ctr"/>
              <a:r>
                <a:rPr lang="en-US" altLang="ja-JP" sz="2000" b="1" dirty="0">
                  <a:latin typeface="ＭＳ 明朝" pitchFamily="17" charset="-128"/>
                  <a:ea typeface="ＭＳ 明朝" pitchFamily="17" charset="-128"/>
                </a:rPr>
                <a:t>0</a:t>
              </a:r>
              <a:endParaRPr kumimoji="1" lang="ja-JP" altLang="en-US" sz="2000" b="1" dirty="0">
                <a:latin typeface="ＭＳ 明朝" pitchFamily="17" charset="-128"/>
                <a:ea typeface="ＭＳ 明朝" pitchFamily="17" charset="-128"/>
              </a:endParaRPr>
            </a:p>
          </p:txBody>
        </p:sp>
        <p:sp>
          <p:nvSpPr>
            <p:cNvPr id="99" name="右矢印 98"/>
            <p:cNvSpPr/>
            <p:nvPr/>
          </p:nvSpPr>
          <p:spPr bwMode="auto">
            <a:xfrm>
              <a:off x="3425362" y="5009811"/>
              <a:ext cx="791037" cy="485123"/>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nvGrpSpPr>
          <p:cNvPr id="108" name="グループ化 107"/>
          <p:cNvGrpSpPr/>
          <p:nvPr/>
        </p:nvGrpSpPr>
        <p:grpSpPr>
          <a:xfrm>
            <a:off x="123944" y="4589392"/>
            <a:ext cx="3799984" cy="1774954"/>
            <a:chOff x="5500264" y="1844824"/>
            <a:chExt cx="3799984" cy="1774954"/>
          </a:xfrm>
        </p:grpSpPr>
        <p:cxnSp>
          <p:nvCxnSpPr>
            <p:cNvPr id="109" name="直線矢印コネクタ 108"/>
            <p:cNvCxnSpPr/>
            <p:nvPr/>
          </p:nvCxnSpPr>
          <p:spPr>
            <a:xfrm>
              <a:off x="5520118" y="3268872"/>
              <a:ext cx="350958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6132000" y="2328863"/>
              <a:ext cx="0" cy="940010"/>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1" name="直線コネクタ 110"/>
            <p:cNvCxnSpPr/>
            <p:nvPr/>
          </p:nvCxnSpPr>
          <p:spPr>
            <a:xfrm flipV="1">
              <a:off x="5808888" y="2266438"/>
              <a:ext cx="7617" cy="10024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flipV="1">
              <a:off x="6479666" y="2457450"/>
              <a:ext cx="0" cy="80827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flipV="1">
              <a:off x="6826078" y="2500994"/>
              <a:ext cx="0" cy="77825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flipV="1">
              <a:off x="7656959" y="2686050"/>
              <a:ext cx="0" cy="588009"/>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flipV="1">
              <a:off x="7985883" y="2857500"/>
              <a:ext cx="0" cy="41129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flipV="1">
              <a:off x="8327048" y="3058870"/>
              <a:ext cx="0" cy="220378"/>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sp>
          <p:nvSpPr>
            <p:cNvPr id="117" name="テキスト ボックス 116"/>
            <p:cNvSpPr txBox="1"/>
            <p:nvPr/>
          </p:nvSpPr>
          <p:spPr>
            <a:xfrm>
              <a:off x="8055284" y="3250446"/>
              <a:ext cx="1244964"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frequency</a:t>
              </a:r>
              <a:endParaRPr kumimoji="1" lang="ja-JP" altLang="en-US" dirty="0">
                <a:latin typeface="Times New Roman" pitchFamily="18" charset="0"/>
                <a:cs typeface="Times New Roman" pitchFamily="18" charset="0"/>
              </a:endParaRPr>
            </a:p>
          </p:txBody>
        </p:sp>
        <p:cxnSp>
          <p:nvCxnSpPr>
            <p:cNvPr id="118" name="直線コネクタ 117"/>
            <p:cNvCxnSpPr/>
            <p:nvPr/>
          </p:nvCxnSpPr>
          <p:spPr>
            <a:xfrm>
              <a:off x="5778020" y="2440839"/>
              <a:ext cx="329594" cy="3814"/>
            </a:xfrm>
            <a:prstGeom prst="line">
              <a:avLst/>
            </a:prstGeom>
            <a:ln w="25400"/>
          </p:spPr>
          <p:style>
            <a:lnRef idx="1">
              <a:schemeClr val="dk1"/>
            </a:lnRef>
            <a:fillRef idx="0">
              <a:schemeClr val="dk1"/>
            </a:fillRef>
            <a:effectRef idx="0">
              <a:schemeClr val="dk1"/>
            </a:effectRef>
            <a:fontRef idx="minor">
              <a:schemeClr val="tx1"/>
            </a:fontRef>
          </p:style>
        </p:cxnSp>
        <p:cxnSp>
          <p:nvCxnSpPr>
            <p:cNvPr id="119" name="直線矢印コネクタ 118"/>
            <p:cNvCxnSpPr/>
            <p:nvPr/>
          </p:nvCxnSpPr>
          <p:spPr>
            <a:xfrm flipH="1">
              <a:off x="6128706" y="2440839"/>
              <a:ext cx="543557"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20" name="テキスト ボックス 119"/>
            <p:cNvSpPr txBox="1"/>
            <p:nvPr/>
          </p:nvSpPr>
          <p:spPr>
            <a:xfrm>
              <a:off x="6117802" y="2080700"/>
              <a:ext cx="728228"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frep</a:t>
              </a:r>
              <a:r>
                <a:rPr kumimoji="1" lang="en-US" altLang="ja-JP" baseline="-25000" dirty="0" smtClean="0">
                  <a:latin typeface="Times New Roman" pitchFamily="18" charset="0"/>
                  <a:cs typeface="Times New Roman" pitchFamily="18" charset="0"/>
                </a:rPr>
                <a:t>1</a:t>
              </a:r>
              <a:endParaRPr kumimoji="1" lang="ja-JP" altLang="en-US" baseline="-25000" dirty="0">
                <a:latin typeface="Times New Roman" pitchFamily="18" charset="0"/>
                <a:cs typeface="Times New Roman" pitchFamily="18" charset="0"/>
              </a:endParaRPr>
            </a:p>
          </p:txBody>
        </p:sp>
        <p:cxnSp>
          <p:nvCxnSpPr>
            <p:cNvPr id="121" name="直線矢印コネクタ 120"/>
            <p:cNvCxnSpPr/>
            <p:nvPr/>
          </p:nvCxnSpPr>
          <p:spPr>
            <a:xfrm flipV="1">
              <a:off x="5517303" y="1844824"/>
              <a:ext cx="1" cy="1436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p:nvPr/>
          </p:nvCxnSpPr>
          <p:spPr>
            <a:xfrm>
              <a:off x="5500264" y="2440839"/>
              <a:ext cx="298488"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flipV="1">
              <a:off x="7164288" y="2600325"/>
              <a:ext cx="0" cy="6737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4" name="テキスト ボックス 123"/>
                <p:cNvSpPr txBox="1"/>
                <p:nvPr/>
              </p:nvSpPr>
              <p:spPr>
                <a:xfrm rot="5400000">
                  <a:off x="7148043" y="2973337"/>
                  <a:ext cx="5998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latin typeface="Cambria Math"/>
                          </a:rPr>
                          <m:t>≈</m:t>
                        </m:r>
                      </m:oMath>
                    </m:oMathPara>
                  </a14:m>
                  <a:endParaRPr kumimoji="1" lang="ja-JP" altLang="en-US" sz="3200" dirty="0"/>
                </a:p>
              </p:txBody>
            </p:sp>
          </mc:Choice>
          <mc:Fallback xmlns="">
            <p:sp>
              <p:nvSpPr>
                <p:cNvPr id="124" name="テキスト ボックス 123"/>
                <p:cNvSpPr txBox="1">
                  <a:spLocks noRot="1" noChangeAspect="1" noMove="1" noResize="1" noEditPoints="1" noAdjustHandles="1" noChangeArrowheads="1" noChangeShapeType="1" noTextEdit="1"/>
                </p:cNvSpPr>
                <p:nvPr/>
              </p:nvSpPr>
              <p:spPr>
                <a:xfrm rot="5400000">
                  <a:off x="7148043" y="2973337"/>
                  <a:ext cx="599843" cy="584775"/>
                </a:xfrm>
                <a:prstGeom prst="rect">
                  <a:avLst/>
                </a:prstGeom>
                <a:blipFill rotWithShape="1">
                  <a:blip r:embed="rId7"/>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27" name="テキスト ボックス 126"/>
              <p:cNvSpPr txBox="1"/>
              <p:nvPr/>
            </p:nvSpPr>
            <p:spPr>
              <a:xfrm>
                <a:off x="2508849" y="5238932"/>
                <a:ext cx="639158"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latin typeface="Cambria Math"/>
                              <a:ea typeface="ＭＳ 明朝" pitchFamily="17" charset="-128"/>
                              <a:cs typeface="Times New Roman" pitchFamily="18" charset="0"/>
                            </a:rPr>
                          </m:ctrlPr>
                        </m:sSubPr>
                        <m:e>
                          <m:r>
                            <a:rPr kumimoji="1" lang="en-US" altLang="ja-JP" sz="2000" b="1" i="0" smtClean="0">
                              <a:latin typeface="Cambria Math"/>
                              <a:ea typeface="ＭＳ 明朝" pitchFamily="17" charset="-128"/>
                              <a:cs typeface="Times New Roman" pitchFamily="18" charset="0"/>
                            </a:rPr>
                            <m:t>𝐟</m:t>
                          </m:r>
                        </m:e>
                        <m:sub>
                          <m:r>
                            <a:rPr kumimoji="1" lang="en-US" altLang="ja-JP" sz="2000" b="1" i="1" smtClean="0">
                              <a:latin typeface="Cambria Math"/>
                              <a:ea typeface="ＭＳ 明朝" pitchFamily="17" charset="-128"/>
                              <a:cs typeface="Times New Roman" pitchFamily="18" charset="0"/>
                            </a:rPr>
                            <m:t>𝒃𝒆𝒂𝒕</m:t>
                          </m:r>
                          <m:r>
                            <a:rPr kumimoji="1" lang="en-US" altLang="ja-JP" sz="2000" b="1" i="1" smtClean="0">
                              <a:latin typeface="Cambria Math"/>
                              <a:ea typeface="ＭＳ 明朝" pitchFamily="17" charset="-128"/>
                              <a:cs typeface="Times New Roman" pitchFamily="18" charset="0"/>
                            </a:rPr>
                            <m:t>𝟏</m:t>
                          </m:r>
                        </m:sub>
                      </m:sSub>
                    </m:oMath>
                  </m:oMathPara>
                </a14:m>
                <a:endParaRPr kumimoji="1" lang="ja-JP" altLang="en-US" sz="2000" b="1" dirty="0">
                  <a:latin typeface="Times New Roman" pitchFamily="18" charset="0"/>
                  <a:ea typeface="ＭＳ 明朝" pitchFamily="17" charset="-128"/>
                  <a:cs typeface="Times New Roman" pitchFamily="18" charset="0"/>
                </a:endParaRPr>
              </a:p>
            </p:txBody>
          </p:sp>
        </mc:Choice>
        <mc:Fallback xmlns="">
          <p:sp>
            <p:nvSpPr>
              <p:cNvPr id="127" name="テキスト ボックス 126"/>
              <p:cNvSpPr txBox="1">
                <a:spLocks noRot="1" noChangeAspect="1" noMove="1" noResize="1" noEditPoints="1" noAdjustHandles="1" noChangeArrowheads="1" noChangeShapeType="1" noTextEdit="1"/>
              </p:cNvSpPr>
              <p:nvPr/>
            </p:nvSpPr>
            <p:spPr>
              <a:xfrm>
                <a:off x="2508849" y="5238932"/>
                <a:ext cx="639158" cy="400110"/>
              </a:xfrm>
              <a:prstGeom prst="rect">
                <a:avLst/>
              </a:prstGeom>
              <a:blipFill rotWithShape="1">
                <a:blip r:embed="rId8"/>
                <a:stretch>
                  <a:fillRect l="-18269" r="-5769" b="-3030"/>
                </a:stretch>
              </a:blipFill>
            </p:spPr>
            <p:txBody>
              <a:bodyPr/>
              <a:lstStyle/>
              <a:p>
                <a:r>
                  <a:rPr lang="ja-JP" altLang="en-US">
                    <a:noFill/>
                  </a:rPr>
                  <a:t> </a:t>
                </a:r>
              </a:p>
            </p:txBody>
          </p:sp>
        </mc:Fallback>
      </mc:AlternateContent>
      <p:cxnSp>
        <p:nvCxnSpPr>
          <p:cNvPr id="128" name="直線コネクタ 127"/>
          <p:cNvCxnSpPr/>
          <p:nvPr/>
        </p:nvCxnSpPr>
        <p:spPr>
          <a:xfrm>
            <a:off x="2167045" y="5639660"/>
            <a:ext cx="35065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29" name="直線矢印コネクタ 128"/>
          <p:cNvCxnSpPr/>
          <p:nvPr/>
        </p:nvCxnSpPr>
        <p:spPr>
          <a:xfrm flipH="1">
            <a:off x="2376854" y="5639660"/>
            <a:ext cx="582394"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30" name="直線矢印コネクタ 129"/>
          <p:cNvCxnSpPr/>
          <p:nvPr/>
        </p:nvCxnSpPr>
        <p:spPr>
          <a:xfrm>
            <a:off x="2015744" y="5639660"/>
            <a:ext cx="252000"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7191584" y="2231397"/>
            <a:ext cx="928211" cy="523220"/>
          </a:xfrm>
          <a:prstGeom prst="rect">
            <a:avLst/>
          </a:prstGeom>
          <a:noFill/>
          <a:ln>
            <a:noFill/>
          </a:ln>
        </p:spPr>
        <p:txBody>
          <a:bodyPr wrap="square" rtlCol="0">
            <a:spAutoFit/>
          </a:bodyPr>
          <a:lstStyle/>
          <a:p>
            <a:pPr algn="ctr"/>
            <a:r>
              <a:rPr kumimoji="1" lang="en-US" altLang="ja-JP" sz="1400" b="1" dirty="0" smtClean="0">
                <a:latin typeface="Times New Roman" panose="02020603050405020304" pitchFamily="18" charset="0"/>
                <a:cs typeface="Times New Roman" panose="02020603050405020304" pitchFamily="18" charset="0"/>
              </a:rPr>
              <a:t>m</a:t>
            </a:r>
            <a:r>
              <a:rPr kumimoji="1" lang="ja-JP" altLang="en-US" sz="1400" b="1" dirty="0" smtClean="0">
                <a:latin typeface="Times New Roman" panose="02020603050405020304" pitchFamily="18" charset="0"/>
                <a:cs typeface="Times New Roman" panose="02020603050405020304" pitchFamily="18" charset="0"/>
              </a:rPr>
              <a:t>番目のコム</a:t>
            </a:r>
            <a:endParaRPr kumimoji="1" lang="ja-JP" altLang="en-US" sz="1400" b="1"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043608" y="3588985"/>
            <a:ext cx="1884908" cy="400110"/>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THz</a:t>
            </a:r>
            <a:r>
              <a:rPr kumimoji="1" lang="ja-JP" altLang="en-US" sz="2000" dirty="0" smtClean="0">
                <a:latin typeface="Times New Roman" panose="02020603050405020304" pitchFamily="18" charset="0"/>
                <a:cs typeface="Times New Roman" panose="02020603050405020304" pitchFamily="18" charset="0"/>
              </a:rPr>
              <a:t>パルス列</a:t>
            </a:r>
            <a:endParaRPr kumimoji="1" lang="ja-JP" altLang="en-US" sz="2000" dirty="0">
              <a:latin typeface="Times New Roman" panose="02020603050405020304" pitchFamily="18" charset="0"/>
              <a:cs typeface="Times New Roman" panose="02020603050405020304" pitchFamily="18" charset="0"/>
            </a:endParaRPr>
          </a:p>
        </p:txBody>
      </p:sp>
      <p:sp>
        <p:nvSpPr>
          <p:cNvPr id="17" name="下矢印 16"/>
          <p:cNvSpPr/>
          <p:nvPr/>
        </p:nvSpPr>
        <p:spPr bwMode="auto">
          <a:xfrm rot="3552773">
            <a:off x="3722903" y="2458814"/>
            <a:ext cx="537143" cy="285411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3" name="グループ化 2"/>
          <p:cNvGrpSpPr/>
          <p:nvPr/>
        </p:nvGrpSpPr>
        <p:grpSpPr>
          <a:xfrm>
            <a:off x="273653" y="2045867"/>
            <a:ext cx="3182208" cy="1656653"/>
            <a:chOff x="-223644" y="2266395"/>
            <a:chExt cx="4579620" cy="2384143"/>
          </a:xfrm>
        </p:grpSpPr>
        <p:cxnSp>
          <p:nvCxnSpPr>
            <p:cNvPr id="79" name="直線コネクタ 78"/>
            <p:cNvCxnSpPr/>
            <p:nvPr/>
          </p:nvCxnSpPr>
          <p:spPr>
            <a:xfrm>
              <a:off x="373587" y="3407992"/>
              <a:ext cx="650513"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420000">
              <a:off x="1246077" y="2599579"/>
              <a:ext cx="0" cy="159095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1024147" y="3399072"/>
              <a:ext cx="107588" cy="76435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1354249" y="2623671"/>
              <a:ext cx="112633" cy="80019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1462103" y="3414176"/>
              <a:ext cx="171850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V="1">
              <a:off x="348938" y="2266395"/>
              <a:ext cx="0" cy="201570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06" name="直線矢印コネクタ 105"/>
            <p:cNvCxnSpPr/>
            <p:nvPr/>
          </p:nvCxnSpPr>
          <p:spPr>
            <a:xfrm>
              <a:off x="352662" y="4287319"/>
              <a:ext cx="384683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7" name="テキスト ボックス 106"/>
            <p:cNvSpPr txBox="1"/>
            <p:nvPr/>
          </p:nvSpPr>
          <p:spPr>
            <a:xfrm>
              <a:off x="3253937" y="4250428"/>
              <a:ext cx="1102039" cy="400110"/>
            </a:xfrm>
            <a:prstGeom prst="rect">
              <a:avLst/>
            </a:prstGeom>
            <a:noFill/>
          </p:spPr>
          <p:txBody>
            <a:bodyPr wrap="square" rtlCol="0">
              <a:spAutoFit/>
            </a:bodyPr>
            <a:lstStyle/>
            <a:p>
              <a:pPr algn="ctr"/>
              <a:r>
                <a:rPr kumimoji="1" lang="en-US" altLang="ja-JP" sz="2000" dirty="0" smtClean="0"/>
                <a:t>time</a:t>
              </a:r>
              <a:endParaRPr kumimoji="1" lang="ja-JP" altLang="en-US" sz="2000" dirty="0"/>
            </a:p>
          </p:txBody>
        </p:sp>
        <p:sp>
          <p:nvSpPr>
            <p:cNvPr id="125" name="テキスト ボックス 124"/>
            <p:cNvSpPr txBox="1"/>
            <p:nvPr/>
          </p:nvSpPr>
          <p:spPr>
            <a:xfrm rot="10800000">
              <a:off x="-223644" y="2461928"/>
              <a:ext cx="461665" cy="1555196"/>
            </a:xfrm>
            <a:prstGeom prst="rect">
              <a:avLst/>
            </a:prstGeom>
            <a:noFill/>
          </p:spPr>
          <p:txBody>
            <a:bodyPr vert="eaVert" wrap="square" rtlCol="0">
              <a:spAutoFit/>
            </a:bodyPr>
            <a:lstStyle/>
            <a:p>
              <a:pPr algn="ctr"/>
              <a:r>
                <a:rPr kumimoji="1" lang="en-US" altLang="ja-JP" dirty="0" smtClean="0"/>
                <a:t>Intensity</a:t>
              </a:r>
              <a:endParaRPr kumimoji="1" lang="ja-JP" altLang="en-US" dirty="0"/>
            </a:p>
          </p:txBody>
        </p:sp>
        <p:cxnSp>
          <p:nvCxnSpPr>
            <p:cNvPr id="126" name="直線コネクタ 125"/>
            <p:cNvCxnSpPr/>
            <p:nvPr/>
          </p:nvCxnSpPr>
          <p:spPr>
            <a:xfrm rot="420000">
              <a:off x="3397849" y="2597054"/>
              <a:ext cx="0" cy="159095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3175920" y="3396547"/>
              <a:ext cx="107588" cy="76435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3506021" y="2621146"/>
              <a:ext cx="112633" cy="80019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3616421" y="3411652"/>
              <a:ext cx="45728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5" name="直線矢印コネクタ 134"/>
          <p:cNvCxnSpPr/>
          <p:nvPr/>
        </p:nvCxnSpPr>
        <p:spPr bwMode="auto">
          <a:xfrm>
            <a:off x="1396538" y="2208747"/>
            <a:ext cx="1479666" cy="0"/>
          </a:xfrm>
          <a:prstGeom prst="straightConnector1">
            <a:avLst/>
          </a:prstGeom>
          <a:noFill/>
          <a:ln w="25400" cap="flat" cmpd="sng" algn="ctr">
            <a:solidFill>
              <a:schemeClr val="tx1"/>
            </a:solidFill>
            <a:prstDash val="solid"/>
            <a:round/>
            <a:headEnd type="arrow"/>
            <a:tailEnd type="arrow"/>
          </a:ln>
          <a:effectLst/>
        </p:spPr>
      </p:cxnSp>
      <p:sp>
        <p:nvSpPr>
          <p:cNvPr id="136" name="テキスト ボックス 135"/>
          <p:cNvSpPr txBox="1"/>
          <p:nvPr/>
        </p:nvSpPr>
        <p:spPr>
          <a:xfrm>
            <a:off x="1668633" y="1772816"/>
            <a:ext cx="958565"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rep1</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137" name="テキスト ボックス 136"/>
          <p:cNvSpPr txBox="1"/>
          <p:nvPr/>
        </p:nvSpPr>
        <p:spPr>
          <a:xfrm>
            <a:off x="5724128" y="3334859"/>
            <a:ext cx="814150"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2f</a:t>
            </a:r>
            <a:endParaRPr kumimoji="1" lang="ja-JP" altLang="en-US" baseline="-25000" dirty="0">
              <a:latin typeface="Times New Roman" pitchFamily="18" charset="0"/>
              <a:cs typeface="Times New Roman" pitchFamily="18" charset="0"/>
            </a:endParaRPr>
          </a:p>
        </p:txBody>
      </p:sp>
      <p:sp>
        <p:nvSpPr>
          <p:cNvPr id="138" name="テキスト ボックス 137"/>
          <p:cNvSpPr txBox="1"/>
          <p:nvPr/>
        </p:nvSpPr>
        <p:spPr>
          <a:xfrm>
            <a:off x="6100864" y="3334859"/>
            <a:ext cx="814150"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3f</a:t>
            </a:r>
            <a:endParaRPr kumimoji="1" lang="ja-JP" altLang="en-US"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434618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wipe(left)">
                                      <p:cBhvr>
                                        <p:cTn id="18" dur="500"/>
                                        <p:tgtEl>
                                          <p:spTgt spid="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par>
                                <p:cTn id="22" presetID="10" presetClass="entr" presetSubtype="0" fill="hold"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fade">
                                      <p:cBhvr>
                                        <p:cTn id="24" dur="500"/>
                                        <p:tgtEl>
                                          <p:spTgt spid="128"/>
                                        </p:tgtEl>
                                      </p:cBhvr>
                                    </p:animEffect>
                                  </p:childTnLst>
                                </p:cTn>
                              </p:par>
                              <p:par>
                                <p:cTn id="25" presetID="10"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fade">
                                      <p:cBhvr>
                                        <p:cTn id="27" dur="500"/>
                                        <p:tgtEl>
                                          <p:spTgt spid="129"/>
                                        </p:tgtEl>
                                      </p:cBhvr>
                                    </p:animEffect>
                                  </p:childTnLst>
                                </p:cTn>
                              </p:par>
                              <p:par>
                                <p:cTn id="28" presetID="10" presetClass="entr" presetSubtype="0" fill="hold" nodeType="withEffect">
                                  <p:stCondLst>
                                    <p:cond delay="0"/>
                                  </p:stCondLst>
                                  <p:childTnLst>
                                    <p:set>
                                      <p:cBhvr>
                                        <p:cTn id="29" dur="1" fill="hold">
                                          <p:stCondLst>
                                            <p:cond delay="0"/>
                                          </p:stCondLst>
                                        </p:cTn>
                                        <p:tgtEl>
                                          <p:spTgt spid="130"/>
                                        </p:tgtEl>
                                        <p:attrNameLst>
                                          <p:attrName>style.visibility</p:attrName>
                                        </p:attrNameLst>
                                      </p:cBhvr>
                                      <p:to>
                                        <p:strVal val="visible"/>
                                      </p:to>
                                    </p:set>
                                    <p:animEffect transition="in" filter="fade">
                                      <p:cBhvr>
                                        <p:cTn id="30" dur="500"/>
                                        <p:tgtEl>
                                          <p:spTgt spid="1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wipe(left)">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6" grpId="0"/>
      <p:bldP spid="127"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3968276" y="2770145"/>
            <a:ext cx="589436" cy="400111"/>
          </a:xfrm>
          <a:prstGeom prst="rect">
            <a:avLst/>
          </a:prstGeom>
          <a:noFill/>
        </p:spPr>
        <p:txBody>
          <a:bodyPr wrap="square" rtlCol="0">
            <a:spAutoFit/>
          </a:bodyPr>
          <a:lstStyle/>
          <a:p>
            <a:pPr algn="ctr"/>
            <a:r>
              <a:rPr lang="en-US" altLang="ja-JP" sz="2000" b="1" dirty="0">
                <a:latin typeface="ＭＳ 明朝" pitchFamily="17" charset="-128"/>
                <a:ea typeface="ＭＳ 明朝" pitchFamily="17" charset="-128"/>
              </a:rPr>
              <a:t>0</a:t>
            </a:r>
            <a:endParaRPr kumimoji="1" lang="ja-JP" altLang="en-US" sz="2000" b="1" dirty="0">
              <a:latin typeface="ＭＳ 明朝" pitchFamily="17" charset="-128"/>
              <a:ea typeface="ＭＳ 明朝" pitchFamily="17" charset="-128"/>
            </a:endParaRPr>
          </a:p>
        </p:txBody>
      </p:sp>
      <p:cxnSp>
        <p:nvCxnSpPr>
          <p:cNvPr id="89" name="直線矢印コネクタ 88"/>
          <p:cNvCxnSpPr/>
          <p:nvPr/>
        </p:nvCxnSpPr>
        <p:spPr>
          <a:xfrm flipV="1">
            <a:off x="4306228" y="1346704"/>
            <a:ext cx="0" cy="148546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0" name="直線矢印コネクタ 89"/>
          <p:cNvCxnSpPr/>
          <p:nvPr/>
        </p:nvCxnSpPr>
        <p:spPr>
          <a:xfrm>
            <a:off x="4298508" y="2823387"/>
            <a:ext cx="438576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9" name="テキスト ボックス 98"/>
          <p:cNvSpPr txBox="1"/>
          <p:nvPr/>
        </p:nvSpPr>
        <p:spPr>
          <a:xfrm>
            <a:off x="8187656" y="2431084"/>
            <a:ext cx="1208880"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MHz</a:t>
            </a:r>
          </a:p>
        </p:txBody>
      </p:sp>
      <p:cxnSp>
        <p:nvCxnSpPr>
          <p:cNvPr id="91" name="直線コネクタ 90"/>
          <p:cNvCxnSpPr/>
          <p:nvPr/>
        </p:nvCxnSpPr>
        <p:spPr>
          <a:xfrm>
            <a:off x="5517384" y="1883365"/>
            <a:ext cx="0" cy="921662"/>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sp>
        <p:nvSpPr>
          <p:cNvPr id="92" name="テキスト ボックス 91"/>
          <p:cNvSpPr txBox="1"/>
          <p:nvPr/>
        </p:nvSpPr>
        <p:spPr>
          <a:xfrm>
            <a:off x="5109128" y="2769979"/>
            <a:ext cx="831024"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beat2</a:t>
            </a:r>
          </a:p>
        </p:txBody>
      </p:sp>
      <p:cxnSp>
        <p:nvCxnSpPr>
          <p:cNvPr id="80" name="直線コネクタ 79"/>
          <p:cNvCxnSpPr/>
          <p:nvPr/>
        </p:nvCxnSpPr>
        <p:spPr>
          <a:xfrm>
            <a:off x="7861001" y="1651576"/>
            <a:ext cx="0" cy="1156561"/>
          </a:xfrm>
          <a:prstGeom prst="line">
            <a:avLst/>
          </a:prstGeom>
          <a:ln w="76200">
            <a:solidFill>
              <a:schemeClr val="accent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82" name="テキスト ボックス 81"/>
          <p:cNvSpPr txBox="1"/>
          <p:nvPr/>
        </p:nvSpPr>
        <p:spPr>
          <a:xfrm>
            <a:off x="7510733" y="2781423"/>
            <a:ext cx="820634"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rep2</a:t>
            </a:r>
            <a:endParaRPr kumimoji="1" lang="ja-JP" altLang="en-US" sz="2000" b="1" baseline="-25000" dirty="0">
              <a:latin typeface="Times New Roman" pitchFamily="18" charset="0"/>
              <a:ea typeface="ＭＳ 明朝" pitchFamily="17" charset="-128"/>
              <a:cs typeface="Times New Roman" pitchFamily="18" charset="0"/>
            </a:endParaRPr>
          </a:p>
        </p:txBody>
      </p:sp>
      <p:cxnSp>
        <p:nvCxnSpPr>
          <p:cNvPr id="127" name="直線コネクタ 126"/>
          <p:cNvCxnSpPr/>
          <p:nvPr/>
        </p:nvCxnSpPr>
        <p:spPr>
          <a:xfrm>
            <a:off x="6775623" y="1883365"/>
            <a:ext cx="0" cy="921662"/>
          </a:xfrm>
          <a:prstGeom prst="line">
            <a:avLst/>
          </a:prstGeom>
          <a:ln w="76200">
            <a:solidFill>
              <a:srgbClr val="FF0000"/>
            </a:solidFill>
            <a:prstDash val="sysDot"/>
          </a:ln>
        </p:spPr>
        <p:style>
          <a:lnRef idx="1">
            <a:schemeClr val="dk1"/>
          </a:lnRef>
          <a:fillRef idx="0">
            <a:schemeClr val="dk1"/>
          </a:fillRef>
          <a:effectRef idx="0">
            <a:schemeClr val="dk1"/>
          </a:effectRef>
          <a:fontRef idx="minor">
            <a:schemeClr val="tx1"/>
          </a:fontRef>
        </p:style>
      </p:cxnSp>
      <p:sp>
        <p:nvSpPr>
          <p:cNvPr id="130" name="テキスト ボックス 129"/>
          <p:cNvSpPr txBox="1"/>
          <p:nvPr/>
        </p:nvSpPr>
        <p:spPr>
          <a:xfrm>
            <a:off x="6012160" y="2782237"/>
            <a:ext cx="1577742"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rep2</a:t>
            </a:r>
            <a:r>
              <a:rPr kumimoji="1" lang="en-US" altLang="ja-JP" sz="2000" b="1" dirty="0" smtClean="0">
                <a:latin typeface="Times New Roman" pitchFamily="18" charset="0"/>
                <a:ea typeface="ＭＳ 明朝" pitchFamily="17" charset="-128"/>
                <a:cs typeface="Times New Roman" pitchFamily="18" charset="0"/>
              </a:rPr>
              <a:t>-</a:t>
            </a:r>
            <a:r>
              <a:rPr lang="en-US" altLang="ja-JP" sz="2000" b="1" dirty="0" smtClean="0">
                <a:latin typeface="Times New Roman" pitchFamily="18" charset="0"/>
                <a:ea typeface="ＭＳ 明朝" pitchFamily="17" charset="-128"/>
                <a:cs typeface="Times New Roman" pitchFamily="18" charset="0"/>
              </a:rPr>
              <a:t>f</a:t>
            </a:r>
            <a:r>
              <a:rPr lang="en-US" altLang="ja-JP" sz="2000" b="1" baseline="-25000" dirty="0" smtClean="0">
                <a:latin typeface="Times New Roman" pitchFamily="18" charset="0"/>
                <a:ea typeface="ＭＳ 明朝" pitchFamily="17" charset="-128"/>
                <a:cs typeface="Times New Roman" pitchFamily="18" charset="0"/>
              </a:rPr>
              <a:t>beat2</a:t>
            </a:r>
            <a:endParaRPr lang="en-US" altLang="ja-JP" sz="2000" b="1" baseline="-25000" dirty="0">
              <a:latin typeface="Times New Roman" pitchFamily="18" charset="0"/>
              <a:ea typeface="ＭＳ 明朝" pitchFamily="17" charset="-128"/>
              <a:cs typeface="Times New Roman" pitchFamily="18" charset="0"/>
            </a:endParaRPr>
          </a:p>
        </p:txBody>
      </p:sp>
      <p:sp>
        <p:nvSpPr>
          <p:cNvPr id="33" name="右矢印 32"/>
          <p:cNvSpPr/>
          <p:nvPr/>
        </p:nvSpPr>
        <p:spPr bwMode="auto">
          <a:xfrm>
            <a:off x="3391496" y="1833128"/>
            <a:ext cx="791037" cy="485123"/>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166" name="グループ化 165"/>
          <p:cNvGrpSpPr/>
          <p:nvPr/>
        </p:nvGrpSpPr>
        <p:grpSpPr>
          <a:xfrm>
            <a:off x="134008" y="1374473"/>
            <a:ext cx="3799984" cy="1840606"/>
            <a:chOff x="123944" y="4523740"/>
            <a:chExt cx="3799984" cy="1840606"/>
          </a:xfrm>
        </p:grpSpPr>
        <p:cxnSp>
          <p:nvCxnSpPr>
            <p:cNvPr id="167" name="直線コネクタ 166"/>
            <p:cNvCxnSpPr/>
            <p:nvPr/>
          </p:nvCxnSpPr>
          <p:spPr>
            <a:xfrm flipV="1">
              <a:off x="2381578" y="4523740"/>
              <a:ext cx="0" cy="14839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9" name="グループ化 168"/>
            <p:cNvGrpSpPr/>
            <p:nvPr/>
          </p:nvGrpSpPr>
          <p:grpSpPr>
            <a:xfrm>
              <a:off x="123944" y="4585484"/>
              <a:ext cx="3799984" cy="1778862"/>
              <a:chOff x="5500264" y="1840916"/>
              <a:chExt cx="3799984" cy="1778862"/>
            </a:xfrm>
          </p:grpSpPr>
          <p:cxnSp>
            <p:nvCxnSpPr>
              <p:cNvPr id="174" name="直線矢印コネクタ 173"/>
              <p:cNvCxnSpPr/>
              <p:nvPr/>
            </p:nvCxnSpPr>
            <p:spPr>
              <a:xfrm>
                <a:off x="5520118" y="3268872"/>
                <a:ext cx="350958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flipV="1">
                <a:off x="6174864" y="2328863"/>
                <a:ext cx="0" cy="940010"/>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76" name="直線コネクタ 175"/>
              <p:cNvCxnSpPr/>
              <p:nvPr/>
            </p:nvCxnSpPr>
            <p:spPr>
              <a:xfrm flipV="1">
                <a:off x="5808888" y="2266438"/>
                <a:ext cx="7617" cy="1002434"/>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77" name="直線コネクタ 176"/>
              <p:cNvCxnSpPr/>
              <p:nvPr/>
            </p:nvCxnSpPr>
            <p:spPr>
              <a:xfrm flipV="1">
                <a:off x="6555560" y="2457450"/>
                <a:ext cx="0" cy="808273"/>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78" name="直線コネクタ 177"/>
              <p:cNvCxnSpPr/>
              <p:nvPr/>
            </p:nvCxnSpPr>
            <p:spPr>
              <a:xfrm flipV="1">
                <a:off x="6915600" y="2500994"/>
                <a:ext cx="0" cy="778254"/>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79" name="直線コネクタ 178"/>
              <p:cNvCxnSpPr/>
              <p:nvPr/>
            </p:nvCxnSpPr>
            <p:spPr>
              <a:xfrm flipV="1">
                <a:off x="7564968" y="2686050"/>
                <a:ext cx="0" cy="588009"/>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0" name="直線コネクタ 179"/>
              <p:cNvCxnSpPr/>
              <p:nvPr/>
            </p:nvCxnSpPr>
            <p:spPr>
              <a:xfrm flipV="1">
                <a:off x="8045484" y="2857500"/>
                <a:ext cx="0" cy="411293"/>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1" name="直線コネクタ 180"/>
              <p:cNvCxnSpPr/>
              <p:nvPr/>
            </p:nvCxnSpPr>
            <p:spPr>
              <a:xfrm flipV="1">
                <a:off x="8452592" y="3058870"/>
                <a:ext cx="0" cy="220378"/>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182" name="テキスト ボックス 181"/>
              <p:cNvSpPr txBox="1"/>
              <p:nvPr/>
            </p:nvSpPr>
            <p:spPr>
              <a:xfrm>
                <a:off x="8055284" y="3250446"/>
                <a:ext cx="1244964"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frequency</a:t>
                </a:r>
                <a:endParaRPr kumimoji="1" lang="ja-JP" altLang="en-US" dirty="0">
                  <a:latin typeface="Times New Roman" pitchFamily="18" charset="0"/>
                  <a:cs typeface="Times New Roman" pitchFamily="18" charset="0"/>
                </a:endParaRPr>
              </a:p>
            </p:txBody>
          </p:sp>
          <p:cxnSp>
            <p:nvCxnSpPr>
              <p:cNvPr id="183" name="直線コネクタ 182"/>
              <p:cNvCxnSpPr/>
              <p:nvPr/>
            </p:nvCxnSpPr>
            <p:spPr>
              <a:xfrm>
                <a:off x="5767664" y="2444653"/>
                <a:ext cx="38067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84" name="直線矢印コネクタ 183"/>
              <p:cNvCxnSpPr/>
              <p:nvPr/>
            </p:nvCxnSpPr>
            <p:spPr>
              <a:xfrm flipH="1">
                <a:off x="6128706" y="2440839"/>
                <a:ext cx="543557"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85" name="テキスト ボックス 184"/>
              <p:cNvSpPr txBox="1"/>
              <p:nvPr/>
            </p:nvSpPr>
            <p:spPr>
              <a:xfrm>
                <a:off x="6117802" y="2080700"/>
                <a:ext cx="728228"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frep</a:t>
                </a:r>
                <a:r>
                  <a:rPr kumimoji="1" lang="en-US" altLang="ja-JP" baseline="-25000" dirty="0" smtClean="0">
                    <a:latin typeface="Times New Roman" pitchFamily="18" charset="0"/>
                    <a:cs typeface="Times New Roman" pitchFamily="18" charset="0"/>
                  </a:rPr>
                  <a:t>2</a:t>
                </a:r>
                <a:endParaRPr kumimoji="1" lang="ja-JP" altLang="en-US" baseline="-25000" dirty="0">
                  <a:latin typeface="Times New Roman" pitchFamily="18" charset="0"/>
                  <a:cs typeface="Times New Roman" pitchFamily="18" charset="0"/>
                </a:endParaRPr>
              </a:p>
            </p:txBody>
          </p:sp>
          <p:cxnSp>
            <p:nvCxnSpPr>
              <p:cNvPr id="186" name="直線矢印コネクタ 185"/>
              <p:cNvCxnSpPr/>
              <p:nvPr/>
            </p:nvCxnSpPr>
            <p:spPr>
              <a:xfrm flipV="1">
                <a:off x="5517303" y="1840916"/>
                <a:ext cx="1" cy="1436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p:nvPr/>
            </p:nvCxnSpPr>
            <p:spPr>
              <a:xfrm>
                <a:off x="5500264" y="2440839"/>
                <a:ext cx="298488"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88" name="直線コネクタ 187"/>
              <p:cNvCxnSpPr/>
              <p:nvPr/>
            </p:nvCxnSpPr>
            <p:spPr>
              <a:xfrm flipV="1">
                <a:off x="7278592" y="2600325"/>
                <a:ext cx="0" cy="673734"/>
              </a:xfrm>
              <a:prstGeom prst="line">
                <a:avLst/>
              </a:prstGeom>
              <a:ln w="50800">
                <a:solidFill>
                  <a:schemeClr val="accent2">
                    <a:lumMod val="75000"/>
                  </a:schemeClr>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9" name="テキスト ボックス 188"/>
                  <p:cNvSpPr txBox="1"/>
                  <p:nvPr/>
                </p:nvSpPr>
                <p:spPr>
                  <a:xfrm rot="5400000">
                    <a:off x="7148043" y="2973337"/>
                    <a:ext cx="5998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latin typeface="Cambria Math"/>
                            </a:rPr>
                            <m:t>≈</m:t>
                          </m:r>
                        </m:oMath>
                      </m:oMathPara>
                    </a14:m>
                    <a:endParaRPr kumimoji="1" lang="ja-JP" altLang="en-US" sz="3200" dirty="0"/>
                  </a:p>
                </p:txBody>
              </p:sp>
            </mc:Choice>
            <mc:Fallback xmlns="">
              <p:sp>
                <p:nvSpPr>
                  <p:cNvPr id="189" name="テキスト ボックス 188"/>
                  <p:cNvSpPr txBox="1">
                    <a:spLocks noRot="1" noChangeAspect="1" noMove="1" noResize="1" noEditPoints="1" noAdjustHandles="1" noChangeArrowheads="1" noChangeShapeType="1" noTextEdit="1"/>
                  </p:cNvSpPr>
                  <p:nvPr/>
                </p:nvSpPr>
                <p:spPr>
                  <a:xfrm rot="5400000">
                    <a:off x="7148043" y="2973337"/>
                    <a:ext cx="599843" cy="584775"/>
                  </a:xfrm>
                  <a:prstGeom prst="rect">
                    <a:avLst/>
                  </a:prstGeom>
                  <a:blipFill rotWithShape="1">
                    <a:blip r:embed="rId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70" name="テキスト ボックス 169"/>
                <p:cNvSpPr txBox="1"/>
                <p:nvPr/>
              </p:nvSpPr>
              <p:spPr>
                <a:xfrm>
                  <a:off x="2753449" y="5238932"/>
                  <a:ext cx="639158"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latin typeface="Cambria Math"/>
                                <a:ea typeface="ＭＳ 明朝" pitchFamily="17" charset="-128"/>
                                <a:cs typeface="Times New Roman" pitchFamily="18" charset="0"/>
                              </a:rPr>
                            </m:ctrlPr>
                          </m:sSubPr>
                          <m:e>
                            <m:r>
                              <a:rPr kumimoji="1" lang="en-US" altLang="ja-JP" sz="2000" b="1" i="0" smtClean="0">
                                <a:latin typeface="Cambria Math"/>
                                <a:ea typeface="ＭＳ 明朝" pitchFamily="17" charset="-128"/>
                                <a:cs typeface="Times New Roman" pitchFamily="18" charset="0"/>
                              </a:rPr>
                              <m:t>𝐟</m:t>
                            </m:r>
                          </m:e>
                          <m:sub>
                            <m:r>
                              <a:rPr kumimoji="1" lang="en-US" altLang="ja-JP" sz="2000" b="1" i="1" smtClean="0">
                                <a:latin typeface="Cambria Math"/>
                                <a:ea typeface="ＭＳ 明朝" pitchFamily="17" charset="-128"/>
                                <a:cs typeface="Times New Roman" pitchFamily="18" charset="0"/>
                              </a:rPr>
                              <m:t>𝒃𝒆𝒂𝒕</m:t>
                            </m:r>
                            <m:r>
                              <a:rPr kumimoji="1" lang="en-US" altLang="ja-JP" sz="2000" b="1" i="1" smtClean="0">
                                <a:latin typeface="Cambria Math"/>
                                <a:ea typeface="ＭＳ 明朝" pitchFamily="17" charset="-128"/>
                                <a:cs typeface="Times New Roman" pitchFamily="18" charset="0"/>
                              </a:rPr>
                              <m:t>𝟐</m:t>
                            </m:r>
                          </m:sub>
                        </m:sSub>
                      </m:oMath>
                    </m:oMathPara>
                  </a14:m>
                  <a:endParaRPr kumimoji="1" lang="ja-JP" altLang="en-US" sz="2000" b="1" dirty="0">
                    <a:latin typeface="Times New Roman" pitchFamily="18" charset="0"/>
                    <a:ea typeface="ＭＳ 明朝" pitchFamily="17" charset="-128"/>
                    <a:cs typeface="Times New Roman" pitchFamily="18" charset="0"/>
                  </a:endParaRPr>
                </a:p>
              </p:txBody>
            </p:sp>
          </mc:Choice>
          <mc:Fallback xmlns="">
            <p:sp>
              <p:nvSpPr>
                <p:cNvPr id="170" name="テキスト ボックス 169"/>
                <p:cNvSpPr txBox="1">
                  <a:spLocks noRot="1" noChangeAspect="1" noMove="1" noResize="1" noEditPoints="1" noAdjustHandles="1" noChangeArrowheads="1" noChangeShapeType="1" noTextEdit="1"/>
                </p:cNvSpPr>
                <p:nvPr/>
              </p:nvSpPr>
              <p:spPr>
                <a:xfrm>
                  <a:off x="2753449" y="5238932"/>
                  <a:ext cx="639158" cy="400110"/>
                </a:xfrm>
                <a:prstGeom prst="rect">
                  <a:avLst/>
                </a:prstGeom>
                <a:blipFill rotWithShape="1">
                  <a:blip r:embed="rId9"/>
                  <a:stretch>
                    <a:fillRect l="-18095" r="-3810" b="-4615"/>
                  </a:stretch>
                </a:blipFill>
              </p:spPr>
              <p:txBody>
                <a:bodyPr/>
                <a:lstStyle/>
                <a:p>
                  <a:r>
                    <a:rPr lang="ja-JP" altLang="en-US">
                      <a:noFill/>
                    </a:rPr>
                    <a:t> </a:t>
                  </a:r>
                </a:p>
              </p:txBody>
            </p:sp>
          </mc:Fallback>
        </mc:AlternateContent>
        <p:cxnSp>
          <p:nvCxnSpPr>
            <p:cNvPr id="171" name="直線コネクタ 170"/>
            <p:cNvCxnSpPr/>
            <p:nvPr/>
          </p:nvCxnSpPr>
          <p:spPr>
            <a:xfrm>
              <a:off x="2110208" y="5639660"/>
              <a:ext cx="38235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72" name="直線矢印コネクタ 171"/>
            <p:cNvCxnSpPr/>
            <p:nvPr/>
          </p:nvCxnSpPr>
          <p:spPr>
            <a:xfrm flipH="1">
              <a:off x="2403608" y="5639660"/>
              <a:ext cx="582394"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73" name="直線矢印コネクタ 172"/>
            <p:cNvCxnSpPr/>
            <p:nvPr/>
          </p:nvCxnSpPr>
          <p:spPr>
            <a:xfrm>
              <a:off x="1919284" y="5639660"/>
              <a:ext cx="252000"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cxnSp>
        <p:nvCxnSpPr>
          <p:cNvPr id="79" name="直線コネクタ 78"/>
          <p:cNvCxnSpPr/>
          <p:nvPr/>
        </p:nvCxnSpPr>
        <p:spPr>
          <a:xfrm flipV="1">
            <a:off x="2382705" y="4521686"/>
            <a:ext cx="0" cy="14839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テキスト ボックス 80"/>
              <p:cNvSpPr txBox="1"/>
              <p:nvPr/>
            </p:nvSpPr>
            <p:spPr>
              <a:xfrm>
                <a:off x="2195736" y="5949280"/>
                <a:ext cx="55856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a:rPr>
                          </m:ctrlPr>
                        </m:sSubPr>
                        <m:e>
                          <m:r>
                            <a:rPr lang="en-US" altLang="ja-JP" i="1">
                              <a:solidFill>
                                <a:srgbClr val="FF0000"/>
                              </a:solidFill>
                              <a:latin typeface="Cambria Math"/>
                            </a:rPr>
                            <m:t>𝑓</m:t>
                          </m:r>
                        </m:e>
                        <m:sub>
                          <m:r>
                            <a:rPr lang="en-US" altLang="ja-JP" i="1">
                              <a:solidFill>
                                <a:srgbClr val="FF0000"/>
                              </a:solidFill>
                              <a:latin typeface="Cambria Math"/>
                            </a:rPr>
                            <m:t>𝐶𝑊</m:t>
                          </m:r>
                        </m:sub>
                      </m:sSub>
                    </m:oMath>
                  </m:oMathPara>
                </a14:m>
                <a:endParaRPr kumimoji="1" lang="ja-JP" altLang="en-US" dirty="0">
                  <a:solidFill>
                    <a:srgbClr val="FF0000"/>
                  </a:solidFill>
                </a:endParaRPr>
              </a:p>
            </p:txBody>
          </p:sp>
        </mc:Choice>
        <mc:Fallback xmlns="">
          <p:sp>
            <p:nvSpPr>
              <p:cNvPr id="81" name="テキスト ボックス 80"/>
              <p:cNvSpPr txBox="1">
                <a:spLocks noRot="1" noChangeAspect="1" noMove="1" noResize="1" noEditPoints="1" noAdjustHandles="1" noChangeArrowheads="1" noChangeShapeType="1" noTextEdit="1"/>
              </p:cNvSpPr>
              <p:nvPr/>
            </p:nvSpPr>
            <p:spPr>
              <a:xfrm>
                <a:off x="2195736" y="5949280"/>
                <a:ext cx="558567" cy="369332"/>
              </a:xfrm>
              <a:prstGeom prst="rect">
                <a:avLst/>
              </a:prstGeom>
              <a:blipFill rotWithShape="1">
                <a:blip r:embed="rId11"/>
                <a:stretch>
                  <a:fillRect l="-1087" b="-13115"/>
                </a:stretch>
              </a:blipFill>
            </p:spPr>
            <p:txBody>
              <a:bodyPr/>
              <a:lstStyle/>
              <a:p>
                <a:r>
                  <a:rPr lang="ja-JP" altLang="en-US">
                    <a:noFill/>
                  </a:rPr>
                  <a:t> </a:t>
                </a:r>
              </a:p>
            </p:txBody>
          </p:sp>
        </mc:Fallback>
      </mc:AlternateContent>
      <p:grpSp>
        <p:nvGrpSpPr>
          <p:cNvPr id="84" name="グループ化 83"/>
          <p:cNvGrpSpPr/>
          <p:nvPr/>
        </p:nvGrpSpPr>
        <p:grpSpPr>
          <a:xfrm>
            <a:off x="4804063" y="5052121"/>
            <a:ext cx="3890904" cy="1257602"/>
            <a:chOff x="4450115" y="2404539"/>
            <a:chExt cx="3890904" cy="1257602"/>
          </a:xfrm>
        </p:grpSpPr>
        <p:cxnSp>
          <p:nvCxnSpPr>
            <p:cNvPr id="107" name="直線コネクタ 106"/>
            <p:cNvCxnSpPr/>
            <p:nvPr/>
          </p:nvCxnSpPr>
          <p:spPr>
            <a:xfrm>
              <a:off x="4801471" y="2404539"/>
              <a:ext cx="0" cy="921662"/>
            </a:xfrm>
            <a:prstGeom prst="line">
              <a:avLst/>
            </a:prstGeom>
            <a:ln w="76200">
              <a:solidFill>
                <a:srgbClr val="00B050"/>
              </a:solidFill>
            </a:ln>
          </p:spPr>
          <p:style>
            <a:lnRef idx="1">
              <a:schemeClr val="dk1"/>
            </a:lnRef>
            <a:fillRef idx="0">
              <a:schemeClr val="dk1"/>
            </a:fillRef>
            <a:effectRef idx="0">
              <a:schemeClr val="dk1"/>
            </a:effectRef>
            <a:fontRef idx="minor">
              <a:schemeClr val="tx1"/>
            </a:fontRef>
          </p:style>
        </p:cxnSp>
        <p:sp>
          <p:nvSpPr>
            <p:cNvPr id="111" name="テキスト ボックス 110"/>
            <p:cNvSpPr txBox="1"/>
            <p:nvPr/>
          </p:nvSpPr>
          <p:spPr>
            <a:xfrm>
              <a:off x="4450115" y="3262031"/>
              <a:ext cx="831024"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lang="en-US" altLang="ja-JP" sz="2000" b="1" baseline="-25000" dirty="0" smtClean="0">
                  <a:latin typeface="Times New Roman" pitchFamily="18" charset="0"/>
                  <a:ea typeface="ＭＳ 明朝" pitchFamily="17" charset="-128"/>
                  <a:cs typeface="Times New Roman" pitchFamily="18" charset="0"/>
                </a:rPr>
                <a:t>beat1</a:t>
              </a:r>
              <a:endParaRPr kumimoji="1" lang="en-US" altLang="ja-JP" sz="2000" b="1" baseline="-25000" dirty="0" smtClean="0">
                <a:latin typeface="Times New Roman" pitchFamily="18" charset="0"/>
                <a:ea typeface="ＭＳ 明朝" pitchFamily="17" charset="-128"/>
                <a:cs typeface="Times New Roman" pitchFamily="18" charset="0"/>
              </a:endParaRPr>
            </a:p>
          </p:txBody>
        </p:sp>
        <p:sp>
          <p:nvSpPr>
            <p:cNvPr id="112" name="テキスト ボックス 111"/>
            <p:cNvSpPr txBox="1"/>
            <p:nvPr/>
          </p:nvSpPr>
          <p:spPr>
            <a:xfrm>
              <a:off x="7020272" y="3257688"/>
              <a:ext cx="1320747"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rep1</a:t>
              </a:r>
              <a:endParaRPr kumimoji="1" lang="ja-JP" altLang="en-US" sz="2000" b="1" baseline="-25000" dirty="0">
                <a:latin typeface="Times New Roman" pitchFamily="18" charset="0"/>
                <a:ea typeface="ＭＳ 明朝" pitchFamily="17" charset="-128"/>
                <a:cs typeface="Times New Roman" pitchFamily="18" charset="0"/>
              </a:endParaRPr>
            </a:p>
          </p:txBody>
        </p:sp>
      </p:grpSp>
      <p:cxnSp>
        <p:nvCxnSpPr>
          <p:cNvPr id="85" name="直線矢印コネクタ 84"/>
          <p:cNvCxnSpPr/>
          <p:nvPr/>
        </p:nvCxnSpPr>
        <p:spPr>
          <a:xfrm flipV="1">
            <a:off x="4278245" y="4468176"/>
            <a:ext cx="0" cy="149709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a:off x="4299101" y="5970775"/>
            <a:ext cx="438576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7958326" y="4796275"/>
            <a:ext cx="0" cy="1156561"/>
          </a:xfrm>
          <a:prstGeom prst="line">
            <a:avLst/>
          </a:prstGeom>
          <a:ln w="76200">
            <a:solidFill>
              <a:schemeClr val="tx1"/>
            </a:solidFill>
            <a:prstDash val="sysDot"/>
          </a:ln>
        </p:spPr>
        <p:style>
          <a:lnRef idx="1">
            <a:schemeClr val="dk1"/>
          </a:lnRef>
          <a:fillRef idx="0">
            <a:schemeClr val="dk1"/>
          </a:fillRef>
          <a:effectRef idx="0">
            <a:schemeClr val="dk1"/>
          </a:effectRef>
          <a:fontRef idx="minor">
            <a:schemeClr val="tx1"/>
          </a:fontRef>
        </p:style>
      </p:cxnSp>
      <p:cxnSp>
        <p:nvCxnSpPr>
          <p:cNvPr id="93" name="直線コネクタ 92"/>
          <p:cNvCxnSpPr/>
          <p:nvPr/>
        </p:nvCxnSpPr>
        <p:spPr>
          <a:xfrm>
            <a:off x="7092280" y="5031174"/>
            <a:ext cx="0" cy="921662"/>
          </a:xfrm>
          <a:prstGeom prst="line">
            <a:avLst/>
          </a:prstGeom>
          <a:ln w="76200">
            <a:solidFill>
              <a:srgbClr val="00B050"/>
            </a:solidFill>
            <a:prstDash val="sysDot"/>
          </a:ln>
        </p:spPr>
        <p:style>
          <a:lnRef idx="1">
            <a:schemeClr val="dk1"/>
          </a:lnRef>
          <a:fillRef idx="0">
            <a:schemeClr val="dk1"/>
          </a:fillRef>
          <a:effectRef idx="0">
            <a:schemeClr val="dk1"/>
          </a:effectRef>
          <a:fontRef idx="minor">
            <a:schemeClr val="tx1"/>
          </a:fontRef>
        </p:style>
      </p:cxnSp>
      <p:sp>
        <p:nvSpPr>
          <p:cNvPr id="97" name="テキスト ボックス 96"/>
          <p:cNvSpPr txBox="1"/>
          <p:nvPr/>
        </p:nvSpPr>
        <p:spPr>
          <a:xfrm>
            <a:off x="6355818" y="5886895"/>
            <a:ext cx="1577742" cy="605294"/>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f</a:t>
            </a:r>
            <a:r>
              <a:rPr kumimoji="1" lang="en-US" altLang="ja-JP" sz="2000" b="1" baseline="-25000" dirty="0" smtClean="0">
                <a:latin typeface="Times New Roman" pitchFamily="18" charset="0"/>
                <a:ea typeface="ＭＳ 明朝" pitchFamily="17" charset="-128"/>
                <a:cs typeface="Times New Roman" pitchFamily="18" charset="0"/>
              </a:rPr>
              <a:t>rep1</a:t>
            </a:r>
            <a:r>
              <a:rPr kumimoji="1" lang="en-US" altLang="ja-JP" sz="2000" b="1" dirty="0" smtClean="0">
                <a:latin typeface="Times New Roman" pitchFamily="18" charset="0"/>
                <a:ea typeface="ＭＳ 明朝" pitchFamily="17" charset="-128"/>
                <a:cs typeface="Times New Roman" pitchFamily="18" charset="0"/>
              </a:rPr>
              <a:t>-</a:t>
            </a:r>
            <a:r>
              <a:rPr lang="en-US" altLang="ja-JP" sz="2000" b="1" dirty="0" smtClean="0">
                <a:latin typeface="Times New Roman" pitchFamily="18" charset="0"/>
                <a:ea typeface="ＭＳ 明朝" pitchFamily="17" charset="-128"/>
                <a:cs typeface="Times New Roman" pitchFamily="18" charset="0"/>
              </a:rPr>
              <a:t>f</a:t>
            </a:r>
            <a:r>
              <a:rPr lang="en-US" altLang="ja-JP" sz="2000" b="1" baseline="-25000" dirty="0" smtClean="0">
                <a:latin typeface="Times New Roman" pitchFamily="18" charset="0"/>
                <a:ea typeface="ＭＳ 明朝" pitchFamily="17" charset="-128"/>
                <a:cs typeface="Times New Roman" pitchFamily="18" charset="0"/>
              </a:rPr>
              <a:t>beat1</a:t>
            </a:r>
            <a:endParaRPr lang="en-US" altLang="ja-JP" sz="2000" b="1" baseline="-25000" dirty="0">
              <a:latin typeface="Times New Roman" pitchFamily="18" charset="0"/>
              <a:ea typeface="ＭＳ 明朝" pitchFamily="17" charset="-128"/>
              <a:cs typeface="Times New Roman" pitchFamily="18" charset="0"/>
            </a:endParaRPr>
          </a:p>
          <a:p>
            <a:pPr algn="ctr"/>
            <a:endParaRPr kumimoji="1" lang="ja-JP" altLang="en-US" sz="2000" b="1" baseline="-25000" dirty="0">
              <a:latin typeface="Times New Roman" pitchFamily="18" charset="0"/>
              <a:ea typeface="ＭＳ 明朝" pitchFamily="17" charset="-128"/>
              <a:cs typeface="Times New Roman" pitchFamily="18" charset="0"/>
            </a:endParaRPr>
          </a:p>
        </p:txBody>
      </p:sp>
      <p:sp>
        <p:nvSpPr>
          <p:cNvPr id="102" name="テキスト ボックス 101"/>
          <p:cNvSpPr txBox="1"/>
          <p:nvPr/>
        </p:nvSpPr>
        <p:spPr>
          <a:xfrm>
            <a:off x="8187656" y="5557187"/>
            <a:ext cx="1208880" cy="400110"/>
          </a:xfrm>
          <a:prstGeom prst="rect">
            <a:avLst/>
          </a:prstGeom>
          <a:noFill/>
        </p:spPr>
        <p:txBody>
          <a:bodyPr wrap="square" rtlCol="0">
            <a:spAutoFit/>
          </a:bodyPr>
          <a:lstStyle/>
          <a:p>
            <a:pPr algn="ctr"/>
            <a:r>
              <a:rPr kumimoji="1" lang="en-US" altLang="ja-JP" sz="2000" b="1" dirty="0" smtClean="0">
                <a:latin typeface="Times New Roman" pitchFamily="18" charset="0"/>
                <a:ea typeface="ＭＳ 明朝" pitchFamily="17" charset="-128"/>
                <a:cs typeface="Times New Roman" pitchFamily="18" charset="0"/>
              </a:rPr>
              <a:t>MHz</a:t>
            </a:r>
          </a:p>
        </p:txBody>
      </p:sp>
      <p:sp>
        <p:nvSpPr>
          <p:cNvPr id="103" name="テキスト ボックス 102"/>
          <p:cNvSpPr txBox="1"/>
          <p:nvPr/>
        </p:nvSpPr>
        <p:spPr>
          <a:xfrm>
            <a:off x="3910556" y="5883447"/>
            <a:ext cx="589436" cy="400111"/>
          </a:xfrm>
          <a:prstGeom prst="rect">
            <a:avLst/>
          </a:prstGeom>
          <a:noFill/>
        </p:spPr>
        <p:txBody>
          <a:bodyPr wrap="square" rtlCol="0">
            <a:spAutoFit/>
          </a:bodyPr>
          <a:lstStyle/>
          <a:p>
            <a:pPr algn="ctr"/>
            <a:r>
              <a:rPr lang="en-US" altLang="ja-JP" sz="2000" b="1" dirty="0">
                <a:latin typeface="ＭＳ 明朝" pitchFamily="17" charset="-128"/>
                <a:ea typeface="ＭＳ 明朝" pitchFamily="17" charset="-128"/>
              </a:rPr>
              <a:t>0</a:t>
            </a:r>
            <a:endParaRPr kumimoji="1" lang="ja-JP" altLang="en-US" sz="2000" b="1" dirty="0">
              <a:latin typeface="ＭＳ 明朝" pitchFamily="17" charset="-128"/>
              <a:ea typeface="ＭＳ 明朝" pitchFamily="17" charset="-128"/>
            </a:endParaRPr>
          </a:p>
        </p:txBody>
      </p:sp>
      <p:sp>
        <p:nvSpPr>
          <p:cNvPr id="105" name="右矢印 104"/>
          <p:cNvSpPr/>
          <p:nvPr/>
        </p:nvSpPr>
        <p:spPr bwMode="auto">
          <a:xfrm>
            <a:off x="3425362" y="4968867"/>
            <a:ext cx="791037" cy="485123"/>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114" name="グループ化 113"/>
          <p:cNvGrpSpPr/>
          <p:nvPr/>
        </p:nvGrpSpPr>
        <p:grpSpPr>
          <a:xfrm>
            <a:off x="123944" y="4589392"/>
            <a:ext cx="3799984" cy="1774954"/>
            <a:chOff x="5500264" y="1844824"/>
            <a:chExt cx="3799984" cy="1774954"/>
          </a:xfrm>
        </p:grpSpPr>
        <p:cxnSp>
          <p:nvCxnSpPr>
            <p:cNvPr id="115" name="直線矢印コネクタ 114"/>
            <p:cNvCxnSpPr/>
            <p:nvPr/>
          </p:nvCxnSpPr>
          <p:spPr>
            <a:xfrm>
              <a:off x="5520118" y="3268872"/>
              <a:ext cx="350958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6132000" y="2328863"/>
              <a:ext cx="0" cy="940010"/>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flipV="1">
              <a:off x="5808888" y="2266438"/>
              <a:ext cx="7617" cy="10024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V="1">
              <a:off x="6479666" y="2457450"/>
              <a:ext cx="0" cy="80827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flipV="1">
              <a:off x="6826078" y="2500994"/>
              <a:ext cx="0" cy="77825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flipV="1">
              <a:off x="7656959" y="2686050"/>
              <a:ext cx="0" cy="588009"/>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flipV="1">
              <a:off x="7985883" y="2857500"/>
              <a:ext cx="0" cy="411293"/>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flipV="1">
              <a:off x="8327048" y="3058870"/>
              <a:ext cx="0" cy="220378"/>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sp>
          <p:nvSpPr>
            <p:cNvPr id="129" name="テキスト ボックス 128"/>
            <p:cNvSpPr txBox="1"/>
            <p:nvPr/>
          </p:nvSpPr>
          <p:spPr>
            <a:xfrm>
              <a:off x="8055284" y="3250446"/>
              <a:ext cx="1244964"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frequency</a:t>
              </a:r>
              <a:endParaRPr kumimoji="1" lang="ja-JP" altLang="en-US" dirty="0">
                <a:latin typeface="Times New Roman" pitchFamily="18" charset="0"/>
                <a:cs typeface="Times New Roman" pitchFamily="18" charset="0"/>
              </a:endParaRPr>
            </a:p>
          </p:txBody>
        </p:sp>
        <p:cxnSp>
          <p:nvCxnSpPr>
            <p:cNvPr id="131" name="直線コネクタ 130"/>
            <p:cNvCxnSpPr/>
            <p:nvPr/>
          </p:nvCxnSpPr>
          <p:spPr>
            <a:xfrm>
              <a:off x="5778020" y="2440839"/>
              <a:ext cx="329594" cy="3814"/>
            </a:xfrm>
            <a:prstGeom prst="line">
              <a:avLst/>
            </a:prstGeom>
            <a:ln w="25400"/>
          </p:spPr>
          <p:style>
            <a:lnRef idx="1">
              <a:schemeClr val="dk1"/>
            </a:lnRef>
            <a:fillRef idx="0">
              <a:schemeClr val="dk1"/>
            </a:fillRef>
            <a:effectRef idx="0">
              <a:schemeClr val="dk1"/>
            </a:effectRef>
            <a:fontRef idx="minor">
              <a:schemeClr val="tx1"/>
            </a:fontRef>
          </p:style>
        </p:cxnSp>
        <p:cxnSp>
          <p:nvCxnSpPr>
            <p:cNvPr id="133" name="直線矢印コネクタ 132"/>
            <p:cNvCxnSpPr/>
            <p:nvPr/>
          </p:nvCxnSpPr>
          <p:spPr>
            <a:xfrm flipH="1">
              <a:off x="6128706" y="2440839"/>
              <a:ext cx="543557"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34" name="テキスト ボックス 133"/>
            <p:cNvSpPr txBox="1"/>
            <p:nvPr/>
          </p:nvSpPr>
          <p:spPr>
            <a:xfrm>
              <a:off x="6117802" y="2080700"/>
              <a:ext cx="728228" cy="369332"/>
            </a:xfrm>
            <a:prstGeom prst="rect">
              <a:avLst/>
            </a:prstGeom>
            <a:noFill/>
          </p:spPr>
          <p:txBody>
            <a:bodyPr wrap="square" rtlCol="0">
              <a:spAutoFit/>
            </a:bodyPr>
            <a:lstStyle/>
            <a:p>
              <a:pPr algn="ctr"/>
              <a:r>
                <a:rPr kumimoji="1" lang="en-US" altLang="ja-JP" dirty="0" smtClean="0">
                  <a:latin typeface="Times New Roman" pitchFamily="18" charset="0"/>
                  <a:cs typeface="Times New Roman" pitchFamily="18" charset="0"/>
                </a:rPr>
                <a:t>frep</a:t>
              </a:r>
              <a:r>
                <a:rPr kumimoji="1" lang="en-US" altLang="ja-JP" baseline="-25000" dirty="0" smtClean="0">
                  <a:latin typeface="Times New Roman" pitchFamily="18" charset="0"/>
                  <a:cs typeface="Times New Roman" pitchFamily="18" charset="0"/>
                </a:rPr>
                <a:t>1</a:t>
              </a:r>
              <a:endParaRPr kumimoji="1" lang="ja-JP" altLang="en-US" baseline="-25000" dirty="0">
                <a:latin typeface="Times New Roman" pitchFamily="18" charset="0"/>
                <a:cs typeface="Times New Roman" pitchFamily="18" charset="0"/>
              </a:endParaRPr>
            </a:p>
          </p:txBody>
        </p:sp>
        <p:cxnSp>
          <p:nvCxnSpPr>
            <p:cNvPr id="136" name="直線矢印コネクタ 135"/>
            <p:cNvCxnSpPr/>
            <p:nvPr/>
          </p:nvCxnSpPr>
          <p:spPr>
            <a:xfrm flipV="1">
              <a:off x="5517303" y="1844824"/>
              <a:ext cx="1" cy="1436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a:off x="5500264" y="2440839"/>
              <a:ext cx="298488"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38" name="直線コネクタ 137"/>
            <p:cNvCxnSpPr/>
            <p:nvPr/>
          </p:nvCxnSpPr>
          <p:spPr>
            <a:xfrm flipV="1">
              <a:off x="7164288" y="2600325"/>
              <a:ext cx="0" cy="673734"/>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9" name="テキスト ボックス 138"/>
                <p:cNvSpPr txBox="1"/>
                <p:nvPr/>
              </p:nvSpPr>
              <p:spPr>
                <a:xfrm rot="5400000">
                  <a:off x="7148043" y="2973337"/>
                  <a:ext cx="5998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latin typeface="Cambria Math"/>
                          </a:rPr>
                          <m:t>≈</m:t>
                        </m:r>
                      </m:oMath>
                    </m:oMathPara>
                  </a14:m>
                  <a:endParaRPr kumimoji="1" lang="ja-JP" altLang="en-US" sz="3200" dirty="0"/>
                </a:p>
              </p:txBody>
            </p:sp>
          </mc:Choice>
          <mc:Fallback xmlns="">
            <p:sp>
              <p:nvSpPr>
                <p:cNvPr id="124" name="テキスト ボックス 123"/>
                <p:cNvSpPr txBox="1">
                  <a:spLocks noRot="1" noChangeAspect="1" noMove="1" noResize="1" noEditPoints="1" noAdjustHandles="1" noChangeArrowheads="1" noChangeShapeType="1" noTextEdit="1"/>
                </p:cNvSpPr>
                <p:nvPr/>
              </p:nvSpPr>
              <p:spPr>
                <a:xfrm rot="5400000">
                  <a:off x="7148043" y="2973337"/>
                  <a:ext cx="599843" cy="584775"/>
                </a:xfrm>
                <a:prstGeom prst="rect">
                  <a:avLst/>
                </a:prstGeom>
                <a:blipFill rotWithShape="1">
                  <a:blip r:embed="rId6"/>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40" name="テキスト ボックス 139"/>
              <p:cNvSpPr txBox="1"/>
              <p:nvPr/>
            </p:nvSpPr>
            <p:spPr>
              <a:xfrm>
                <a:off x="2508849" y="5238932"/>
                <a:ext cx="639158"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latin typeface="Cambria Math"/>
                              <a:ea typeface="ＭＳ 明朝" pitchFamily="17" charset="-128"/>
                              <a:cs typeface="Times New Roman" pitchFamily="18" charset="0"/>
                            </a:rPr>
                          </m:ctrlPr>
                        </m:sSubPr>
                        <m:e>
                          <m:r>
                            <a:rPr kumimoji="1" lang="en-US" altLang="ja-JP" sz="2000" b="1" i="0" smtClean="0">
                              <a:latin typeface="Cambria Math"/>
                              <a:ea typeface="ＭＳ 明朝" pitchFamily="17" charset="-128"/>
                              <a:cs typeface="Times New Roman" pitchFamily="18" charset="0"/>
                            </a:rPr>
                            <m:t>𝐟</m:t>
                          </m:r>
                        </m:e>
                        <m:sub>
                          <m:r>
                            <a:rPr kumimoji="1" lang="en-US" altLang="ja-JP" sz="2000" b="1" i="1" smtClean="0">
                              <a:latin typeface="Cambria Math"/>
                              <a:ea typeface="ＭＳ 明朝" pitchFamily="17" charset="-128"/>
                              <a:cs typeface="Times New Roman" pitchFamily="18" charset="0"/>
                            </a:rPr>
                            <m:t>𝒃𝒆𝒂𝒕</m:t>
                          </m:r>
                          <m:r>
                            <a:rPr kumimoji="1" lang="en-US" altLang="ja-JP" sz="2000" b="1" i="1" smtClean="0">
                              <a:latin typeface="Cambria Math"/>
                              <a:ea typeface="ＭＳ 明朝" pitchFamily="17" charset="-128"/>
                              <a:cs typeface="Times New Roman" pitchFamily="18" charset="0"/>
                            </a:rPr>
                            <m:t>𝟏</m:t>
                          </m:r>
                        </m:sub>
                      </m:sSub>
                    </m:oMath>
                  </m:oMathPara>
                </a14:m>
                <a:endParaRPr kumimoji="1" lang="ja-JP" altLang="en-US" sz="2000" b="1" dirty="0">
                  <a:latin typeface="Times New Roman" pitchFamily="18" charset="0"/>
                  <a:ea typeface="ＭＳ 明朝" pitchFamily="17" charset="-128"/>
                  <a:cs typeface="Times New Roman" pitchFamily="18" charset="0"/>
                </a:endParaRPr>
              </a:p>
            </p:txBody>
          </p:sp>
        </mc:Choice>
        <mc:Fallback xmlns="">
          <p:sp>
            <p:nvSpPr>
              <p:cNvPr id="140" name="テキスト ボックス 139"/>
              <p:cNvSpPr txBox="1">
                <a:spLocks noRot="1" noChangeAspect="1" noMove="1" noResize="1" noEditPoints="1" noAdjustHandles="1" noChangeArrowheads="1" noChangeShapeType="1" noTextEdit="1"/>
              </p:cNvSpPr>
              <p:nvPr/>
            </p:nvSpPr>
            <p:spPr>
              <a:xfrm>
                <a:off x="2508849" y="5238932"/>
                <a:ext cx="639158" cy="400110"/>
              </a:xfrm>
              <a:prstGeom prst="rect">
                <a:avLst/>
              </a:prstGeom>
              <a:blipFill rotWithShape="1">
                <a:blip r:embed="rId12"/>
                <a:stretch>
                  <a:fillRect l="-18269" r="-5769" b="-3030"/>
                </a:stretch>
              </a:blipFill>
            </p:spPr>
            <p:txBody>
              <a:bodyPr/>
              <a:lstStyle/>
              <a:p>
                <a:r>
                  <a:rPr lang="ja-JP" altLang="en-US">
                    <a:noFill/>
                  </a:rPr>
                  <a:t> </a:t>
                </a:r>
              </a:p>
            </p:txBody>
          </p:sp>
        </mc:Fallback>
      </mc:AlternateContent>
      <p:cxnSp>
        <p:nvCxnSpPr>
          <p:cNvPr id="141" name="直線コネクタ 140"/>
          <p:cNvCxnSpPr/>
          <p:nvPr/>
        </p:nvCxnSpPr>
        <p:spPr>
          <a:xfrm>
            <a:off x="2167045" y="5639660"/>
            <a:ext cx="35065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42" name="直線矢印コネクタ 141"/>
          <p:cNvCxnSpPr/>
          <p:nvPr/>
        </p:nvCxnSpPr>
        <p:spPr>
          <a:xfrm flipH="1">
            <a:off x="2376854" y="5639660"/>
            <a:ext cx="582394"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43" name="直線矢印コネクタ 142"/>
          <p:cNvCxnSpPr/>
          <p:nvPr/>
        </p:nvCxnSpPr>
        <p:spPr>
          <a:xfrm>
            <a:off x="2015744" y="5639660"/>
            <a:ext cx="252000"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4" name="直線コネクタ 3"/>
          <p:cNvCxnSpPr/>
          <p:nvPr/>
        </p:nvCxnSpPr>
        <p:spPr bwMode="auto">
          <a:xfrm flipV="1">
            <a:off x="2379508" y="2596352"/>
            <a:ext cx="0" cy="1975648"/>
          </a:xfrm>
          <a:prstGeom prst="line">
            <a:avLst/>
          </a:prstGeom>
          <a:noFill/>
          <a:ln w="12700" cap="flat" cmpd="sng" algn="ctr">
            <a:solidFill>
              <a:schemeClr val="tx1"/>
            </a:solidFill>
            <a:prstDash val="sysDash"/>
            <a:round/>
            <a:headEnd type="none" w="med" len="med"/>
            <a:tailEnd type="none" w="med" len="med"/>
          </a:ln>
          <a:effectLst/>
        </p:spPr>
      </p:cxnSp>
      <p:sp>
        <p:nvSpPr>
          <p:cNvPr id="8" name="円/楕円 7"/>
          <p:cNvSpPr/>
          <p:nvPr/>
        </p:nvSpPr>
        <p:spPr bwMode="auto">
          <a:xfrm>
            <a:off x="5267056" y="1775792"/>
            <a:ext cx="502576" cy="112798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6" name="円/楕円 95"/>
          <p:cNvSpPr/>
          <p:nvPr/>
        </p:nvSpPr>
        <p:spPr bwMode="auto">
          <a:xfrm>
            <a:off x="4903628" y="4941168"/>
            <a:ext cx="502576" cy="112798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8" name="フローチャート : 和接合 97"/>
          <p:cNvSpPr/>
          <p:nvPr/>
        </p:nvSpPr>
        <p:spPr>
          <a:xfrm>
            <a:off x="5204795" y="3785576"/>
            <a:ext cx="505425" cy="517951"/>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下矢印 99"/>
          <p:cNvSpPr/>
          <p:nvPr/>
        </p:nvSpPr>
        <p:spPr bwMode="auto">
          <a:xfrm rot="11859348">
            <a:off x="5180689" y="4305792"/>
            <a:ext cx="228883" cy="639428"/>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01" name="下矢印 100"/>
          <p:cNvSpPr/>
          <p:nvPr/>
        </p:nvSpPr>
        <p:spPr bwMode="auto">
          <a:xfrm rot="253193">
            <a:off x="5376548" y="3149489"/>
            <a:ext cx="228883" cy="61589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1" name="右矢印 10"/>
          <p:cNvSpPr/>
          <p:nvPr/>
        </p:nvSpPr>
        <p:spPr bwMode="auto">
          <a:xfrm>
            <a:off x="5756381" y="3887552"/>
            <a:ext cx="1041984" cy="353086"/>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5652120" y="3599520"/>
            <a:ext cx="1178632" cy="307777"/>
          </a:xfrm>
          <a:prstGeom prst="rect">
            <a:avLst/>
          </a:prstGeom>
          <a:noFill/>
        </p:spPr>
        <p:txBody>
          <a:bodyPr wrap="square" rtlCol="0">
            <a:spAutoFit/>
          </a:bodyPr>
          <a:lstStyle/>
          <a:p>
            <a:r>
              <a:rPr kumimoji="1" lang="ja-JP" altLang="en-US" sz="1400" dirty="0" smtClean="0"/>
              <a:t>ミキシング</a:t>
            </a:r>
            <a:endParaRPr kumimoji="1" lang="ja-JP" altLang="en-US" sz="1400" dirty="0"/>
          </a:p>
        </p:txBody>
      </p:sp>
      <mc:AlternateContent xmlns:mc="http://schemas.openxmlformats.org/markup-compatibility/2006" xmlns:a14="http://schemas.microsoft.com/office/drawing/2010/main">
        <mc:Choice Requires="a14">
          <p:sp>
            <p:nvSpPr>
              <p:cNvPr id="104" name="テキスト ボックス 103"/>
              <p:cNvSpPr txBox="1"/>
              <p:nvPr/>
            </p:nvSpPr>
            <p:spPr>
              <a:xfrm>
                <a:off x="355601" y="3186692"/>
                <a:ext cx="3403600" cy="490199"/>
              </a:xfrm>
              <a:prstGeom prst="rect">
                <a:avLst/>
              </a:prstGeom>
              <a:solidFill>
                <a:schemeClr val="bg1"/>
              </a:solidFill>
              <a:ln w="31750">
                <a:solidFill>
                  <a:schemeClr val="tx1"/>
                </a:solidFill>
              </a:ln>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kumimoji="1" lang="en-US" altLang="ja-JP" sz="2400" b="1" i="1" smtClean="0">
                              <a:solidFill>
                                <a:srgbClr val="FF0000"/>
                              </a:solidFill>
                              <a:latin typeface="Cambria Math"/>
                            </a:rPr>
                          </m:ctrlPr>
                        </m:sSubPr>
                        <m:e>
                          <m:r>
                            <a:rPr kumimoji="1" lang="en-US" altLang="ja-JP" sz="2400" b="1" i="1" smtClean="0">
                              <a:solidFill>
                                <a:srgbClr val="FF0000"/>
                              </a:solidFill>
                              <a:latin typeface="Cambria Math"/>
                            </a:rPr>
                            <m:t>𝒇</m:t>
                          </m:r>
                        </m:e>
                        <m:sub>
                          <m:r>
                            <a:rPr kumimoji="1" lang="en-US" altLang="ja-JP" sz="2400" b="1" i="1" smtClean="0">
                              <a:solidFill>
                                <a:srgbClr val="FF0000"/>
                              </a:solidFill>
                              <a:latin typeface="Cambria Math"/>
                            </a:rPr>
                            <m:t>𝒃𝒆𝒂𝒕</m:t>
                          </m:r>
                          <m:r>
                            <a:rPr kumimoji="1" lang="en-US" altLang="ja-JP" sz="2400" b="1" i="1" smtClean="0">
                              <a:solidFill>
                                <a:srgbClr val="FF0000"/>
                              </a:solidFill>
                              <a:latin typeface="Cambria Math"/>
                            </a:rPr>
                            <m:t>𝟐</m:t>
                          </m:r>
                        </m:sub>
                      </m:sSub>
                      <m:r>
                        <a:rPr kumimoji="1" lang="en-US" altLang="ja-JP" sz="2400" b="1" i="1" smtClean="0">
                          <a:solidFill>
                            <a:srgbClr val="FF0000"/>
                          </a:solidFill>
                          <a:latin typeface="Cambria Math"/>
                        </a:rPr>
                        <m:t>=</m:t>
                      </m:r>
                      <m:sSub>
                        <m:sSubPr>
                          <m:ctrlPr>
                            <a:rPr kumimoji="1" lang="en-US" altLang="ja-JP" sz="2400" b="1" i="1" smtClean="0">
                              <a:solidFill>
                                <a:srgbClr val="FF0000"/>
                              </a:solidFill>
                              <a:latin typeface="Cambria Math"/>
                            </a:rPr>
                          </m:ctrlPr>
                        </m:sSubPr>
                        <m:e>
                          <m:sSub>
                            <m:sSubPr>
                              <m:ctrlPr>
                                <a:rPr lang="en-US" altLang="ja-JP" sz="2400" b="1" i="1">
                                  <a:solidFill>
                                    <a:srgbClr val="FF0000"/>
                                  </a:solidFill>
                                  <a:latin typeface="Cambria Math"/>
                                </a:rPr>
                              </m:ctrlPr>
                            </m:sSubPr>
                            <m:e>
                              <m:r>
                                <a:rPr lang="en-US" altLang="ja-JP" sz="2400" b="1" i="1">
                                  <a:solidFill>
                                    <a:srgbClr val="FF0000"/>
                                  </a:solidFill>
                                  <a:latin typeface="Cambria Math"/>
                                </a:rPr>
                                <m:t>𝒇</m:t>
                              </m:r>
                            </m:e>
                            <m:sub>
                              <m:r>
                                <a:rPr lang="en-US" altLang="ja-JP" sz="2400" b="1" i="1">
                                  <a:solidFill>
                                    <a:srgbClr val="FF0000"/>
                                  </a:solidFill>
                                  <a:latin typeface="Cambria Math"/>
                                </a:rPr>
                                <m:t>𝑪𝑾</m:t>
                              </m:r>
                            </m:sub>
                          </m:sSub>
                          <m:r>
                            <a:rPr lang="en-US" altLang="ja-JP" sz="2400" b="1" i="1" smtClean="0">
                              <a:solidFill>
                                <a:srgbClr val="FF0000"/>
                              </a:solidFill>
                              <a:latin typeface="Cambria Math"/>
                            </a:rPr>
                            <m:t>−</m:t>
                          </m:r>
                          <m:r>
                            <a:rPr kumimoji="1" lang="en-US" altLang="ja-JP" sz="2400" b="1" i="1" smtClean="0">
                              <a:solidFill>
                                <a:srgbClr val="FF0000"/>
                              </a:solidFill>
                              <a:latin typeface="Cambria Math"/>
                            </a:rPr>
                            <m:t>𝒎𝒇</m:t>
                          </m:r>
                        </m:e>
                        <m:sub>
                          <m:r>
                            <a:rPr kumimoji="1" lang="en-US" altLang="ja-JP" sz="2400" b="1" i="1" smtClean="0">
                              <a:solidFill>
                                <a:srgbClr val="FF0000"/>
                              </a:solidFill>
                              <a:latin typeface="Cambria Math"/>
                            </a:rPr>
                            <m:t>𝒓𝒆𝒑</m:t>
                          </m:r>
                          <m:r>
                            <a:rPr kumimoji="1" lang="en-US" altLang="ja-JP" sz="2400" b="1" i="1" smtClean="0">
                              <a:solidFill>
                                <a:srgbClr val="FF0000"/>
                              </a:solidFill>
                              <a:latin typeface="Cambria Math"/>
                            </a:rPr>
                            <m:t>𝟐</m:t>
                          </m:r>
                        </m:sub>
                      </m:sSub>
                    </m:oMath>
                  </m:oMathPara>
                </a14:m>
                <a:endParaRPr kumimoji="1" lang="en-US" altLang="ja-JP" sz="2400" b="1" dirty="0" smtClean="0">
                  <a:solidFill>
                    <a:srgbClr val="FF0000"/>
                  </a:solidFill>
                </a:endParaRPr>
              </a:p>
            </p:txBody>
          </p:sp>
        </mc:Choice>
        <mc:Fallback xmlns="">
          <p:sp>
            <p:nvSpPr>
              <p:cNvPr id="104" name="テキスト ボックス 103"/>
              <p:cNvSpPr txBox="1">
                <a:spLocks noRot="1" noChangeAspect="1" noMove="1" noResize="1" noEditPoints="1" noAdjustHandles="1" noChangeArrowheads="1" noChangeShapeType="1" noTextEdit="1"/>
              </p:cNvSpPr>
              <p:nvPr/>
            </p:nvSpPr>
            <p:spPr>
              <a:xfrm>
                <a:off x="355601" y="3186692"/>
                <a:ext cx="3403600" cy="490199"/>
              </a:xfrm>
              <a:prstGeom prst="rect">
                <a:avLst/>
              </a:prstGeom>
              <a:blipFill rotWithShape="1">
                <a:blip r:embed="rId13"/>
                <a:stretch>
                  <a:fillRect l="-355" b="-8235"/>
                </a:stretch>
              </a:blipFill>
              <a:ln w="3175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6" name="正方形/長方形 105"/>
              <p:cNvSpPr/>
              <p:nvPr/>
            </p:nvSpPr>
            <p:spPr>
              <a:xfrm>
                <a:off x="179512" y="6349768"/>
                <a:ext cx="3371246" cy="494751"/>
              </a:xfrm>
              <a:prstGeom prst="rect">
                <a:avLst/>
              </a:prstGeom>
              <a:ln w="31750">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ja-JP" sz="2400" b="1" i="1" smtClean="0">
                              <a:solidFill>
                                <a:srgbClr val="00B050"/>
                              </a:solidFill>
                              <a:latin typeface="Cambria Math"/>
                            </a:rPr>
                          </m:ctrlPr>
                        </m:sSubPr>
                        <m:e>
                          <m:r>
                            <a:rPr lang="en-US" altLang="ja-JP" sz="2400" b="1" i="1">
                              <a:solidFill>
                                <a:srgbClr val="00B050"/>
                              </a:solidFill>
                              <a:latin typeface="Cambria Math"/>
                            </a:rPr>
                            <m:t>𝒇</m:t>
                          </m:r>
                        </m:e>
                        <m:sub>
                          <m:r>
                            <a:rPr lang="en-US" altLang="ja-JP" sz="2400" b="1" i="1">
                              <a:solidFill>
                                <a:srgbClr val="00B050"/>
                              </a:solidFill>
                              <a:latin typeface="Cambria Math"/>
                            </a:rPr>
                            <m:t>𝒃𝒆𝒂𝒕</m:t>
                          </m:r>
                          <m:r>
                            <a:rPr lang="en-US" altLang="ja-JP" sz="2400" b="1" i="1" smtClean="0">
                              <a:solidFill>
                                <a:srgbClr val="00B050"/>
                              </a:solidFill>
                              <a:latin typeface="Cambria Math"/>
                            </a:rPr>
                            <m:t>𝟏</m:t>
                          </m:r>
                        </m:sub>
                      </m:sSub>
                      <m:r>
                        <a:rPr lang="en-US" altLang="ja-JP" sz="2400" b="1" i="1">
                          <a:solidFill>
                            <a:srgbClr val="00B050"/>
                          </a:solidFill>
                          <a:latin typeface="Cambria Math"/>
                        </a:rPr>
                        <m:t>=</m:t>
                      </m:r>
                      <m:sSub>
                        <m:sSubPr>
                          <m:ctrlPr>
                            <a:rPr lang="en-US" altLang="ja-JP" sz="2400" b="1" i="1">
                              <a:solidFill>
                                <a:srgbClr val="00B050"/>
                              </a:solidFill>
                              <a:latin typeface="Cambria Math"/>
                            </a:rPr>
                          </m:ctrlPr>
                        </m:sSubPr>
                        <m:e>
                          <m:sSub>
                            <m:sSubPr>
                              <m:ctrlPr>
                                <a:rPr lang="en-US" altLang="ja-JP" sz="2400" b="1" i="1">
                                  <a:solidFill>
                                    <a:srgbClr val="00B050"/>
                                  </a:solidFill>
                                  <a:latin typeface="Cambria Math"/>
                                </a:rPr>
                              </m:ctrlPr>
                            </m:sSubPr>
                            <m:e>
                              <m:r>
                                <a:rPr lang="en-US" altLang="ja-JP" sz="2400" b="1" i="1">
                                  <a:solidFill>
                                    <a:srgbClr val="00B050"/>
                                  </a:solidFill>
                                  <a:latin typeface="Cambria Math"/>
                                </a:rPr>
                                <m:t>𝒇</m:t>
                              </m:r>
                            </m:e>
                            <m:sub>
                              <m:r>
                                <a:rPr lang="en-US" altLang="ja-JP" sz="2400" b="1" i="1">
                                  <a:solidFill>
                                    <a:srgbClr val="00B050"/>
                                  </a:solidFill>
                                  <a:latin typeface="Cambria Math"/>
                                </a:rPr>
                                <m:t>𝑪𝑾</m:t>
                              </m:r>
                            </m:sub>
                          </m:sSub>
                          <m:r>
                            <a:rPr lang="en-US" altLang="ja-JP" sz="2400" b="1" i="1">
                              <a:solidFill>
                                <a:srgbClr val="00B050"/>
                              </a:solidFill>
                              <a:latin typeface="Cambria Math"/>
                            </a:rPr>
                            <m:t>−</m:t>
                          </m:r>
                          <m:r>
                            <a:rPr lang="en-US" altLang="ja-JP" sz="2400" b="1" i="1">
                              <a:solidFill>
                                <a:srgbClr val="00B050"/>
                              </a:solidFill>
                              <a:latin typeface="Cambria Math"/>
                            </a:rPr>
                            <m:t>𝒎𝒇</m:t>
                          </m:r>
                        </m:e>
                        <m:sub>
                          <m:r>
                            <a:rPr lang="en-US" altLang="ja-JP" sz="2400" b="1" i="1">
                              <a:solidFill>
                                <a:srgbClr val="00B050"/>
                              </a:solidFill>
                              <a:latin typeface="Cambria Math"/>
                            </a:rPr>
                            <m:t>𝒓𝒆𝒑</m:t>
                          </m:r>
                          <m:r>
                            <a:rPr lang="en-US" altLang="ja-JP" sz="2400" b="1" i="1" smtClean="0">
                              <a:solidFill>
                                <a:srgbClr val="00B050"/>
                              </a:solidFill>
                              <a:latin typeface="Cambria Math"/>
                            </a:rPr>
                            <m:t>𝟏</m:t>
                          </m:r>
                        </m:sub>
                      </m:sSub>
                    </m:oMath>
                  </m:oMathPara>
                </a14:m>
                <a:endParaRPr lang="ja-JP" altLang="en-US" sz="2400" b="1" dirty="0">
                  <a:solidFill>
                    <a:srgbClr val="00B050"/>
                  </a:solidFill>
                </a:endParaRPr>
              </a:p>
            </p:txBody>
          </p:sp>
        </mc:Choice>
        <mc:Fallback xmlns="">
          <p:sp>
            <p:nvSpPr>
              <p:cNvPr id="106" name="正方形/長方形 105"/>
              <p:cNvSpPr>
                <a:spLocks noRot="1" noChangeAspect="1" noMove="1" noResize="1" noEditPoints="1" noAdjustHandles="1" noChangeArrowheads="1" noChangeShapeType="1" noTextEdit="1"/>
              </p:cNvSpPr>
              <p:nvPr/>
            </p:nvSpPr>
            <p:spPr>
              <a:xfrm>
                <a:off x="179512" y="6349768"/>
                <a:ext cx="3371246" cy="494751"/>
              </a:xfrm>
              <a:prstGeom prst="rect">
                <a:avLst/>
              </a:prstGeom>
              <a:blipFill rotWithShape="1">
                <a:blip r:embed="rId14"/>
                <a:stretch>
                  <a:fillRect b="-6977"/>
                </a:stretch>
              </a:blipFill>
              <a:ln w="31750">
                <a:solidFill>
                  <a:schemeClr val="tx1"/>
                </a:solidFill>
              </a:ln>
            </p:spPr>
            <p:txBody>
              <a:bodyPr/>
              <a:lstStyle/>
              <a:p>
                <a:r>
                  <a:rPr lang="ja-JP" altLang="en-US">
                    <a:noFill/>
                  </a:rPr>
                  <a:t> </a:t>
                </a:r>
              </a:p>
            </p:txBody>
          </p:sp>
        </mc:Fallback>
      </mc:AlternateContent>
      <p:sp>
        <p:nvSpPr>
          <p:cNvPr id="108" name="タイトル 1"/>
          <p:cNvSpPr>
            <a:spLocks noGrp="1"/>
          </p:cNvSpPr>
          <p:nvPr>
            <p:ph type="title"/>
          </p:nvPr>
        </p:nvSpPr>
        <p:spPr>
          <a:xfrm>
            <a:off x="685800" y="332656"/>
            <a:ext cx="7772400" cy="936104"/>
          </a:xfrm>
        </p:spPr>
        <p:txBody>
          <a:bodyPr/>
          <a:lstStyle/>
          <a:p>
            <a:r>
              <a:rPr kumimoji="1" lang="en-US" altLang="ja-JP" dirty="0" err="1" smtClean="0">
                <a:latin typeface="Times New Roman" panose="02020603050405020304" pitchFamily="18" charset="0"/>
                <a:cs typeface="Times New Roman" panose="02020603050405020304" pitchFamily="18" charset="0"/>
              </a:rPr>
              <a:t>Δf</a:t>
            </a:r>
            <a:r>
              <a:rPr kumimoji="1" lang="en-US" altLang="ja-JP" dirty="0" smtClean="0">
                <a:latin typeface="Times New Roman" panose="02020603050405020304" pitchFamily="18" charset="0"/>
                <a:cs typeface="Times New Roman" panose="02020603050405020304" pitchFamily="18" charset="0"/>
              </a:rPr>
              <a:t> </a:t>
            </a:r>
            <a:r>
              <a:rPr kumimoji="1" lang="ja-JP" altLang="en-US" dirty="0" smtClean="0">
                <a:latin typeface="Times New Roman" panose="02020603050405020304" pitchFamily="18" charset="0"/>
                <a:cs typeface="Times New Roman" panose="02020603050405020304" pitchFamily="18" charset="0"/>
              </a:rPr>
              <a:t>の高調波の抽出</a:t>
            </a:r>
            <a:endParaRPr kumimoji="1" lang="ja-JP"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正方形/長方形 13"/>
              <p:cNvSpPr/>
              <p:nvPr/>
            </p:nvSpPr>
            <p:spPr>
              <a:xfrm>
                <a:off x="6904632" y="3645024"/>
                <a:ext cx="1987848"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ja-JP" sz="4800" b="1" i="1" smtClean="0">
                          <a:solidFill>
                            <a:srgbClr val="FF0000"/>
                          </a:solidFill>
                          <a:latin typeface="Cambria Math"/>
                        </a:rPr>
                        <m:t>𝒎</m:t>
                      </m:r>
                      <m:r>
                        <a:rPr lang="en-US" altLang="ja-JP" sz="4800" b="1" i="1" smtClean="0">
                          <a:solidFill>
                            <a:srgbClr val="FF0000"/>
                          </a:solidFill>
                          <a:latin typeface="Cambria Math"/>
                        </a:rPr>
                        <m:t>𝚫</m:t>
                      </m:r>
                      <m:r>
                        <a:rPr lang="en-US" altLang="ja-JP" sz="4800" b="1" i="1" smtClean="0">
                          <a:solidFill>
                            <a:srgbClr val="FF0000"/>
                          </a:solidFill>
                          <a:latin typeface="Cambria Math"/>
                        </a:rPr>
                        <m:t>𝒇</m:t>
                      </m:r>
                    </m:oMath>
                  </m:oMathPara>
                </a14:m>
                <a:endParaRPr lang="ja-JP" altLang="en-US" sz="4400" b="1"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6904632" y="3645024"/>
                <a:ext cx="1987848" cy="830997"/>
              </a:xfrm>
              <a:prstGeom prst="rect">
                <a:avLst/>
              </a:prstGeom>
              <a:blipFill rotWithShape="1">
                <a:blip r:embed="rId1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19758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up)">
                                      <p:cBhvr>
                                        <p:cTn id="10" dur="500"/>
                                        <p:tgtEl>
                                          <p:spTgt spid="10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1" grpId="0" animBg="1"/>
      <p:bldP spid="11"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446314" y="332656"/>
            <a:ext cx="8229600" cy="850106"/>
          </a:xfrm>
        </p:spPr>
        <p:txBody>
          <a:bodyPr/>
          <a:lstStyle/>
          <a:p>
            <a:r>
              <a:rPr lang="ja-JP" altLang="en-US" sz="4800" b="1" dirty="0" smtClean="0"/>
              <a:t>実験光学系</a:t>
            </a:r>
            <a:endParaRPr kumimoji="1" lang="ja-JP" altLang="en-US" sz="4800" b="1" dirty="0"/>
          </a:p>
        </p:txBody>
      </p:sp>
      <mc:AlternateContent xmlns:mc="http://schemas.openxmlformats.org/markup-compatibility/2006" xmlns:a14="http://schemas.microsoft.com/office/drawing/2010/main">
        <mc:Choice Requires="a14">
          <p:sp>
            <p:nvSpPr>
              <p:cNvPr id="7" name="正方形/長方形 6"/>
              <p:cNvSpPr/>
              <p:nvPr/>
            </p:nvSpPr>
            <p:spPr>
              <a:xfrm>
                <a:off x="5447144" y="3287433"/>
                <a:ext cx="2426203" cy="887935"/>
              </a:xfrm>
              <a:prstGeom prst="rect">
                <a:avLst/>
              </a:prstGeom>
              <a:noFill/>
            </p:spPr>
            <p:txBody>
              <a:bodyPr wrap="square">
                <a:spAutoFit/>
              </a:bodyPr>
              <a:lstStyle/>
              <a:p>
                <a:r>
                  <a:rPr lang="en-US" altLang="ja-JP" sz="1600" dirty="0" smtClean="0"/>
                  <a:t> </a:t>
                </a:r>
                <a14:m>
                  <m:oMath xmlns:m="http://schemas.openxmlformats.org/officeDocument/2006/math">
                    <m:sSub>
                      <m:sSubPr>
                        <m:ctrlPr>
                          <a:rPr lang="en-US" altLang="ja-JP" sz="1600" i="1" smtClean="0">
                            <a:latin typeface="Cambria Math"/>
                          </a:rPr>
                        </m:ctrlPr>
                      </m:sSubPr>
                      <m:e>
                        <m:r>
                          <a:rPr lang="en-US" altLang="ja-JP" sz="1600" i="1">
                            <a:latin typeface="Cambria Math"/>
                          </a:rPr>
                          <m:t>𝑓</m:t>
                        </m:r>
                      </m:e>
                      <m:sub>
                        <m:r>
                          <a:rPr lang="en-US" altLang="ja-JP" sz="1600" i="1">
                            <a:latin typeface="Cambria Math"/>
                          </a:rPr>
                          <m:t>𝑟𝑒𝑝</m:t>
                        </m:r>
                        <m:r>
                          <a:rPr lang="en-US" altLang="ja-JP" sz="1600" i="1">
                            <a:latin typeface="Cambria Math"/>
                          </a:rPr>
                          <m:t>1</m:t>
                        </m:r>
                      </m:sub>
                    </m:sSub>
                    <m:r>
                      <a:rPr lang="en-US" altLang="ja-JP" sz="1600" i="1">
                        <a:latin typeface="Cambria Math"/>
                      </a:rPr>
                      <m:t>=100</m:t>
                    </m:r>
                    <m:r>
                      <m:rPr>
                        <m:sty m:val="p"/>
                      </m:rPr>
                      <a:rPr lang="en-US" altLang="ja-JP" sz="1600">
                        <a:latin typeface="Cambria Math"/>
                      </a:rPr>
                      <m:t>MHz</m:t>
                    </m:r>
                  </m:oMath>
                </a14:m>
                <a:endParaRPr lang="en-US" altLang="ja-JP" sz="1600" i="1" dirty="0" smtClean="0">
                  <a:latin typeface="Cambria Math"/>
                </a:endParaRPr>
              </a:p>
              <a:p>
                <a:r>
                  <a:rPr lang="en-US" altLang="ja-JP" sz="1600" dirty="0" smtClean="0"/>
                  <a:t> </a:t>
                </a:r>
                <a14:m>
                  <m:oMath xmlns:m="http://schemas.openxmlformats.org/officeDocument/2006/math">
                    <m:sSub>
                      <m:sSubPr>
                        <m:ctrlPr>
                          <a:rPr lang="en-US" altLang="ja-JP" sz="1600" i="1" smtClean="0">
                            <a:latin typeface="Cambria Math"/>
                          </a:rPr>
                        </m:ctrlPr>
                      </m:sSubPr>
                      <m:e>
                        <m:r>
                          <a:rPr lang="en-US" altLang="ja-JP" sz="1600" b="0" i="1" smtClean="0">
                            <a:latin typeface="Cambria Math"/>
                          </a:rPr>
                          <m:t>𝑓</m:t>
                        </m:r>
                      </m:e>
                      <m:sub>
                        <m:r>
                          <a:rPr lang="en-US" altLang="ja-JP" sz="1600" b="0" i="1" smtClean="0">
                            <a:latin typeface="Cambria Math"/>
                          </a:rPr>
                          <m:t>𝑟𝑒𝑝</m:t>
                        </m:r>
                        <m:r>
                          <a:rPr lang="en-US" altLang="ja-JP" sz="1600" b="0" i="1" smtClean="0">
                            <a:latin typeface="Cambria Math"/>
                          </a:rPr>
                          <m:t>2</m:t>
                        </m:r>
                      </m:sub>
                    </m:sSub>
                    <m:r>
                      <a:rPr lang="en-US" altLang="ja-JP" sz="1600" b="0" i="1" smtClean="0">
                        <a:latin typeface="Cambria Math"/>
                      </a:rPr>
                      <m:t>=100</m:t>
                    </m:r>
                    <m:r>
                      <a:rPr lang="en-US" altLang="ja-JP" sz="1600" i="1">
                        <a:latin typeface="Cambria Math"/>
                      </a:rPr>
                      <m:t>.000005</m:t>
                    </m:r>
                    <m:r>
                      <m:rPr>
                        <m:sty m:val="p"/>
                      </m:rPr>
                      <a:rPr lang="en-US" altLang="ja-JP" sz="1600" b="0" i="0" smtClean="0">
                        <a:latin typeface="Cambria Math"/>
                      </a:rPr>
                      <m:t>MHz</m:t>
                    </m:r>
                  </m:oMath>
                </a14:m>
                <a:endParaRPr lang="en-US" altLang="ja-JP" sz="1600" b="0" dirty="0" smtClean="0"/>
              </a:p>
              <a:p>
                <a:pPr/>
                <a14:m>
                  <m:oMathPara xmlns:m="http://schemas.openxmlformats.org/officeDocument/2006/math">
                    <m:oMathParaPr>
                      <m:jc m:val="left"/>
                    </m:oMathParaPr>
                    <m:oMath xmlns:m="http://schemas.openxmlformats.org/officeDocument/2006/math">
                      <m:r>
                        <m:rPr>
                          <m:sty m:val="p"/>
                        </m:rPr>
                        <a:rPr lang="en-US" altLang="ja-JP" sz="1600" b="0" i="0" smtClean="0">
                          <a:latin typeface="Cambria Math"/>
                        </a:rPr>
                        <m:t>Δ</m:t>
                      </m:r>
                      <m:r>
                        <a:rPr lang="en-US" altLang="ja-JP" sz="1600" b="0" i="1" smtClean="0">
                          <a:latin typeface="Cambria Math"/>
                        </a:rPr>
                        <m:t>𝑓</m:t>
                      </m:r>
                      <m:r>
                        <a:rPr lang="en-US" altLang="ja-JP" sz="1600" i="1">
                          <a:latin typeface="Cambria Math"/>
                        </a:rPr>
                        <m:t>=5</m:t>
                      </m:r>
                      <m:r>
                        <m:rPr>
                          <m:sty m:val="p"/>
                        </m:rPr>
                        <a:rPr lang="en-US" altLang="ja-JP" sz="1600">
                          <a:latin typeface="Cambria Math"/>
                        </a:rPr>
                        <m:t>Hz</m:t>
                      </m:r>
                    </m:oMath>
                  </m:oMathPara>
                </a14:m>
                <a:endParaRPr lang="ja-JP" altLang="en-US" sz="16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5447144" y="3287433"/>
                <a:ext cx="2426203" cy="887935"/>
              </a:xfrm>
              <a:prstGeom prst="rect">
                <a:avLst/>
              </a:prstGeom>
              <a:blipFill rotWithShape="1">
                <a:blip r:embed="rId2"/>
                <a:stretch>
                  <a:fillRect b="-2055"/>
                </a:stretch>
              </a:blipFill>
            </p:spPr>
            <p:txBody>
              <a:bodyPr/>
              <a:lstStyle/>
              <a:p>
                <a:r>
                  <a:rPr lang="ja-JP" altLang="en-US">
                    <a:noFill/>
                  </a:rPr>
                  <a:t> </a:t>
                </a:r>
              </a:p>
            </p:txBody>
          </p:sp>
        </mc:Fallback>
      </mc:AlternateContent>
      <p:sp>
        <p:nvSpPr>
          <p:cNvPr id="6" name="テキスト ボックス 5"/>
          <p:cNvSpPr txBox="1"/>
          <p:nvPr/>
        </p:nvSpPr>
        <p:spPr>
          <a:xfrm>
            <a:off x="1835696" y="1628800"/>
            <a:ext cx="2046588" cy="584775"/>
          </a:xfrm>
          <a:prstGeom prst="rect">
            <a:avLst/>
          </a:prstGeom>
          <a:noFill/>
          <a:ln w="25400">
            <a:noFill/>
          </a:ln>
        </p:spPr>
        <p:txBody>
          <a:bodyPr wrap="square" rtlCol="0">
            <a:spAutoFit/>
          </a:bodyPr>
          <a:lstStyle/>
          <a:p>
            <a:pPr algn="ctr"/>
            <a:r>
              <a:rPr lang="en-US" altLang="ja-JP" sz="1600" dirty="0" smtClean="0">
                <a:latin typeface="Times New Roman" pitchFamily="18" charset="0"/>
                <a:cs typeface="Times New Roman" pitchFamily="18" charset="0"/>
              </a:rPr>
              <a:t>Stability : 2*10</a:t>
            </a:r>
            <a:r>
              <a:rPr lang="en-US" altLang="ja-JP" sz="1600" baseline="30000" dirty="0" smtClean="0">
                <a:latin typeface="Times New Roman" pitchFamily="18" charset="0"/>
                <a:cs typeface="Times New Roman" pitchFamily="18" charset="0"/>
              </a:rPr>
              <a:t>-11</a:t>
            </a:r>
            <a:endParaRPr lang="en-US" altLang="ja-JP" sz="1600" dirty="0" smtClean="0">
              <a:latin typeface="Times New Roman" pitchFamily="18" charset="0"/>
              <a:cs typeface="Times New Roman" pitchFamily="18" charset="0"/>
            </a:endParaRPr>
          </a:p>
          <a:p>
            <a:pPr algn="ctr"/>
            <a:r>
              <a:rPr lang="en-US" altLang="ja-JP" sz="1600" dirty="0" smtClean="0">
                <a:latin typeface="Times New Roman" pitchFamily="18" charset="0"/>
                <a:cs typeface="Times New Roman" pitchFamily="18" charset="0"/>
              </a:rPr>
              <a:t>Accuracy : 5*10</a:t>
            </a:r>
            <a:r>
              <a:rPr lang="en-US" altLang="ja-JP" sz="1600" baseline="30000" dirty="0" smtClean="0">
                <a:latin typeface="Times New Roman" pitchFamily="18" charset="0"/>
                <a:cs typeface="Times New Roman" pitchFamily="18" charset="0"/>
              </a:rPr>
              <a:t>-11</a:t>
            </a:r>
            <a:endParaRPr kumimoji="1" lang="ja-JP" altLang="en-US" sz="1600" dirty="0">
              <a:latin typeface="Times New Roman" pitchFamily="18" charset="0"/>
              <a:cs typeface="Times New Roman" pitchFamily="18" charset="0"/>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70" y="903280"/>
            <a:ext cx="8720162" cy="5998729"/>
          </a:xfrm>
          <a:prstGeom prst="rect">
            <a:avLst/>
          </a:prstGeom>
        </p:spPr>
      </p:pic>
    </p:spTree>
    <p:extLst>
      <p:ext uri="{BB962C8B-B14F-4D97-AF65-F5344CB8AC3E}">
        <p14:creationId xmlns:p14="http://schemas.microsoft.com/office/powerpoint/2010/main" val="366745651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13880" y="371414"/>
            <a:ext cx="9130120" cy="850483"/>
          </a:xfrm>
        </p:spPr>
        <p:txBody>
          <a:bodyPr/>
          <a:lstStyle/>
          <a:p>
            <a:r>
              <a:rPr lang="en-US" altLang="ja-JP" sz="5400" dirty="0" err="1" smtClean="0">
                <a:latin typeface="Times New Roman" panose="02020603050405020304" pitchFamily="18" charset="0"/>
                <a:cs typeface="Times New Roman" panose="02020603050405020304" pitchFamily="18" charset="0"/>
              </a:rPr>
              <a:t>mΔf</a:t>
            </a:r>
            <a:r>
              <a:rPr lang="en-US" altLang="ja-JP" sz="5400" dirty="0" smtClean="0">
                <a:latin typeface="Times New Roman" panose="02020603050405020304" pitchFamily="18" charset="0"/>
                <a:cs typeface="Times New Roman" panose="02020603050405020304" pitchFamily="18" charset="0"/>
              </a:rPr>
              <a:t> </a:t>
            </a:r>
            <a:r>
              <a:rPr kumimoji="1" lang="ja-JP" altLang="en-US" sz="5400" dirty="0" smtClean="0"/>
              <a:t>の周波数安定性</a:t>
            </a:r>
            <a:endParaRPr kumimoji="1" lang="ja-JP" altLang="en-US" sz="5400" dirty="0"/>
          </a:p>
        </p:txBody>
      </p:sp>
      <p:sp>
        <p:nvSpPr>
          <p:cNvPr id="10" name="テキスト ボックス 9"/>
          <p:cNvSpPr txBox="1"/>
          <p:nvPr/>
        </p:nvSpPr>
        <p:spPr>
          <a:xfrm>
            <a:off x="882160" y="6093296"/>
            <a:ext cx="7779702" cy="769441"/>
          </a:xfrm>
          <a:prstGeom prst="rect">
            <a:avLst/>
          </a:prstGeom>
          <a:solidFill>
            <a:srgbClr val="FFFF00"/>
          </a:solidFill>
        </p:spPr>
        <p:txBody>
          <a:bodyPr wrap="square" rtlCol="0">
            <a:spAutoFit/>
          </a:bodyPr>
          <a:lstStyle/>
          <a:p>
            <a:pPr algn="ctr"/>
            <a:r>
              <a:rPr lang="ja-JP" altLang="en-US" sz="4400" b="1" dirty="0" smtClean="0">
                <a:solidFill>
                  <a:srgbClr val="FF0000"/>
                </a:solidFill>
                <a:latin typeface="Times New Roman" panose="02020603050405020304" pitchFamily="18" charset="0"/>
                <a:cs typeface="Times New Roman" panose="02020603050405020304" pitchFamily="18" charset="0"/>
              </a:rPr>
              <a:t>周波数</a:t>
            </a:r>
            <a:r>
              <a:rPr kumimoji="1" lang="ja-JP" altLang="en-US" sz="4400" b="1" dirty="0" smtClean="0">
                <a:solidFill>
                  <a:srgbClr val="FF0000"/>
                </a:solidFill>
                <a:latin typeface="Times New Roman" panose="02020603050405020304" pitchFamily="18" charset="0"/>
                <a:cs typeface="Times New Roman" panose="02020603050405020304" pitchFamily="18" charset="0"/>
              </a:rPr>
              <a:t>安定性が</a:t>
            </a:r>
            <a:r>
              <a:rPr kumimoji="1" lang="en-US" altLang="ja-JP" sz="4400" b="1" dirty="0" smtClean="0">
                <a:solidFill>
                  <a:srgbClr val="FF0000"/>
                </a:solidFill>
                <a:latin typeface="Times New Roman" panose="02020603050405020304" pitchFamily="18" charset="0"/>
                <a:cs typeface="Times New Roman" panose="02020603050405020304" pitchFamily="18" charset="0"/>
              </a:rPr>
              <a:t>2</a:t>
            </a:r>
            <a:r>
              <a:rPr kumimoji="1" lang="ja-JP" altLang="en-US" sz="4400" b="1" smtClean="0">
                <a:solidFill>
                  <a:srgbClr val="FF0000"/>
                </a:solidFill>
                <a:latin typeface="Times New Roman" panose="02020603050405020304" pitchFamily="18" charset="0"/>
                <a:cs typeface="Times New Roman" panose="02020603050405020304" pitchFamily="18" charset="0"/>
              </a:rPr>
              <a:t>桁向上</a:t>
            </a:r>
            <a:endParaRPr kumimoji="1" lang="en-US" altLang="ja-JP" sz="4400" b="1" dirty="0" smtClean="0">
              <a:solidFill>
                <a:srgbClr val="FF0000"/>
              </a:solidFill>
              <a:latin typeface="Times New Roman" panose="02020603050405020304" pitchFamily="18" charset="0"/>
              <a:cs typeface="Times New Roman" panose="02020603050405020304" pitchFamily="18" charset="0"/>
            </a:endParaRPr>
          </a:p>
        </p:txBody>
      </p:sp>
      <p:grpSp>
        <p:nvGrpSpPr>
          <p:cNvPr id="3" name="グループ化 2"/>
          <p:cNvGrpSpPr/>
          <p:nvPr/>
        </p:nvGrpSpPr>
        <p:grpSpPr>
          <a:xfrm>
            <a:off x="1475656" y="947478"/>
            <a:ext cx="6191965" cy="5234881"/>
            <a:chOff x="965148" y="1052736"/>
            <a:chExt cx="6116393" cy="5170989"/>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148" y="1052736"/>
              <a:ext cx="6061548" cy="517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3681740" y="1601483"/>
              <a:ext cx="1547397" cy="417719"/>
            </a:xfrm>
            <a:prstGeom prst="rect">
              <a:avLst/>
            </a:prstGeom>
            <a:noFill/>
          </p:spPr>
          <p:txBody>
            <a:bodyPr wrap="square" rtlCol="0">
              <a:spAutoFit/>
            </a:bodyPr>
            <a:lstStyle/>
            <a:p>
              <a:r>
                <a:rPr lang="en-US" altLang="ja-JP" dirty="0" smtClean="0">
                  <a:latin typeface="Times New Roman" panose="02020603050405020304" pitchFamily="18" charset="0"/>
                  <a:cs typeface="Times New Roman" panose="02020603050405020304" pitchFamily="18" charset="0"/>
                </a:rPr>
                <a:t>free-run</a:t>
              </a:r>
              <a:endParaRPr kumimoji="1" lang="ja-JP" altLang="en-US"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794089" y="2298950"/>
              <a:ext cx="2158211" cy="417719"/>
            </a:xfrm>
            <a:prstGeom prst="rect">
              <a:avLst/>
            </a:prstGeom>
            <a:noFill/>
          </p:spPr>
          <p:txBody>
            <a:bodyPr wrap="square" rtlCol="0">
              <a:spAutoFit/>
            </a:bodyPr>
            <a:lstStyle/>
            <a:p>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rep1</a:t>
              </a:r>
              <a:r>
                <a:rPr lang="en-US" altLang="ja-JP" dirty="0" smtClean="0">
                  <a:solidFill>
                    <a:schemeClr val="accent2"/>
                  </a:solidFill>
                  <a:latin typeface="Times New Roman" panose="02020603050405020304" pitchFamily="18" charset="0"/>
                  <a:cs typeface="Times New Roman" panose="02020603050405020304" pitchFamily="18" charset="0"/>
                </a:rPr>
                <a:t>, </a:t>
              </a:r>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rep2</a:t>
              </a:r>
              <a:r>
                <a:rPr kumimoji="1" lang="en-US" altLang="ja-JP" dirty="0" smtClean="0">
                  <a:solidFill>
                    <a:schemeClr val="accent2"/>
                  </a:solidFill>
                  <a:latin typeface="Times New Roman" panose="02020603050405020304" pitchFamily="18" charset="0"/>
                  <a:cs typeface="Times New Roman" panose="02020603050405020304" pitchFamily="18" charset="0"/>
                </a:rPr>
                <a:t> locked</a:t>
              </a:r>
              <a:endParaRPr lang="en-US" altLang="ja-JP" b="0" dirty="0" smtClean="0">
                <a:solidFill>
                  <a:schemeClr val="accent2"/>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477221" y="4389581"/>
              <a:ext cx="2158211" cy="364824"/>
            </a:xfrm>
            <a:prstGeom prst="rect">
              <a:avLst/>
            </a:prstGeom>
            <a:noFill/>
          </p:spPr>
          <p:txBody>
            <a:bodyPr wrap="square" rtlCol="0">
              <a:spAutoFit/>
            </a:bodyPr>
            <a:lstStyle/>
            <a:p>
              <a:r>
                <a:rPr kumimoji="1" lang="en-US" altLang="ja-JP" dirty="0" err="1" smtClean="0">
                  <a:solidFill>
                    <a:srgbClr val="FF0000"/>
                  </a:solidFill>
                  <a:latin typeface="Times New Roman" panose="02020603050405020304" pitchFamily="18" charset="0"/>
                  <a:cs typeface="Times New Roman" panose="02020603050405020304" pitchFamily="18" charset="0"/>
                </a:rPr>
                <a:t>Δf</a:t>
              </a:r>
              <a:r>
                <a:rPr kumimoji="1" lang="en-US" altLang="ja-JP" dirty="0" smtClean="0">
                  <a:solidFill>
                    <a:srgbClr val="FF0000"/>
                  </a:solidFill>
                  <a:latin typeface="Times New Roman" panose="02020603050405020304" pitchFamily="18" charset="0"/>
                  <a:cs typeface="Times New Roman" panose="02020603050405020304" pitchFamily="18" charset="0"/>
                </a:rPr>
                <a:t> </a:t>
              </a:r>
              <a:r>
                <a:rPr lang="en-US" altLang="ja-JP" dirty="0" smtClean="0">
                  <a:solidFill>
                    <a:srgbClr val="FF0000"/>
                  </a:solidFill>
                  <a:latin typeface="Times New Roman" panose="02020603050405020304" pitchFamily="18" charset="0"/>
                  <a:cs typeface="Times New Roman" panose="02020603050405020304" pitchFamily="18" charset="0"/>
                </a:rPr>
                <a:t>, </a:t>
              </a:r>
              <a:r>
                <a:rPr kumimoji="1" lang="en-US" altLang="ja-JP" dirty="0" smtClean="0">
                  <a:solidFill>
                    <a:srgbClr val="FF0000"/>
                  </a:solidFill>
                  <a:latin typeface="Times New Roman" panose="02020603050405020304" pitchFamily="18" charset="0"/>
                  <a:cs typeface="Times New Roman" panose="02020603050405020304" pitchFamily="18" charset="0"/>
                </a:rPr>
                <a:t>f</a:t>
              </a:r>
              <a:r>
                <a:rPr kumimoji="1" lang="en-US" altLang="ja-JP" baseline="-25000" dirty="0" smtClean="0">
                  <a:solidFill>
                    <a:srgbClr val="FF0000"/>
                  </a:solidFill>
                  <a:latin typeface="Times New Roman" panose="02020603050405020304" pitchFamily="18" charset="0"/>
                  <a:cs typeface="Times New Roman" panose="02020603050405020304" pitchFamily="18" charset="0"/>
                </a:rPr>
                <a:t>rep1</a:t>
              </a:r>
              <a:r>
                <a:rPr kumimoji="1" lang="en-US" altLang="ja-JP" dirty="0" smtClean="0">
                  <a:solidFill>
                    <a:srgbClr val="FF0000"/>
                  </a:solidFill>
                  <a:latin typeface="Times New Roman" panose="02020603050405020304" pitchFamily="18" charset="0"/>
                  <a:cs typeface="Times New Roman" panose="02020603050405020304" pitchFamily="18" charset="0"/>
                </a:rPr>
                <a:t> locked</a:t>
              </a:r>
              <a:endParaRPr lang="en-US" altLang="ja-JP" b="0" dirty="0" smtClean="0">
                <a:solidFill>
                  <a:srgbClr val="FF0000"/>
                </a:solidFill>
                <a:latin typeface="Times New Roman" panose="02020603050405020304" pitchFamily="18" charset="0"/>
                <a:cs typeface="Times New Roman" panose="02020603050405020304" pitchFamily="18" charset="0"/>
              </a:endParaRPr>
            </a:p>
          </p:txBody>
        </p:sp>
        <p:sp>
          <p:nvSpPr>
            <p:cNvPr id="12" name="フリーフォーム 11"/>
            <p:cNvSpPr/>
            <p:nvPr/>
          </p:nvSpPr>
          <p:spPr bwMode="auto">
            <a:xfrm>
              <a:off x="3250920" y="3988031"/>
              <a:ext cx="382231" cy="401549"/>
            </a:xfrm>
            <a:custGeom>
              <a:avLst/>
              <a:gdLst>
                <a:gd name="connsiteX0" fmla="*/ 0 w 215153"/>
                <a:gd name="connsiteY0" fmla="*/ 349624 h 349624"/>
                <a:gd name="connsiteX1" fmla="*/ 215153 w 215153"/>
                <a:gd name="connsiteY1" fmla="*/ 0 h 349624"/>
              </a:gdLst>
              <a:ahLst/>
              <a:cxnLst>
                <a:cxn ang="0">
                  <a:pos x="connsiteX0" y="connsiteY0"/>
                </a:cxn>
                <a:cxn ang="0">
                  <a:pos x="connsiteX1" y="connsiteY1"/>
                </a:cxn>
              </a:cxnLst>
              <a:rect l="l" t="t" r="r" b="b"/>
              <a:pathLst>
                <a:path w="215153" h="349624">
                  <a:moveTo>
                    <a:pt x="0" y="349624"/>
                  </a:moveTo>
                  <a:lnTo>
                    <a:pt x="215153" y="0"/>
                  </a:ln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フリーフォーム 19"/>
            <p:cNvSpPr/>
            <p:nvPr/>
          </p:nvSpPr>
          <p:spPr bwMode="auto">
            <a:xfrm>
              <a:off x="4411857" y="2558405"/>
              <a:ext cx="407578" cy="360992"/>
            </a:xfrm>
            <a:custGeom>
              <a:avLst/>
              <a:gdLst>
                <a:gd name="connsiteX0" fmla="*/ 0 w 215153"/>
                <a:gd name="connsiteY0" fmla="*/ 349624 h 349624"/>
                <a:gd name="connsiteX1" fmla="*/ 215153 w 215153"/>
                <a:gd name="connsiteY1" fmla="*/ 0 h 349624"/>
              </a:gdLst>
              <a:ahLst/>
              <a:cxnLst>
                <a:cxn ang="0">
                  <a:pos x="connsiteX0" y="connsiteY0"/>
                </a:cxn>
                <a:cxn ang="0">
                  <a:pos x="connsiteX1" y="connsiteY1"/>
                </a:cxn>
              </a:cxnLst>
              <a:rect l="l" t="t" r="r" b="b"/>
              <a:pathLst>
                <a:path w="215153" h="349624">
                  <a:moveTo>
                    <a:pt x="0" y="349624"/>
                  </a:moveTo>
                  <a:lnTo>
                    <a:pt x="215153" y="0"/>
                  </a:lnTo>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円/楕円 1"/>
            <p:cNvSpPr/>
            <p:nvPr/>
          </p:nvSpPr>
          <p:spPr bwMode="auto">
            <a:xfrm rot="1295174">
              <a:off x="3739873" y="3138745"/>
              <a:ext cx="3266251" cy="584316"/>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4" name="円/楕円 13"/>
            <p:cNvSpPr/>
            <p:nvPr/>
          </p:nvSpPr>
          <p:spPr bwMode="auto">
            <a:xfrm rot="1578240">
              <a:off x="3815290" y="4603423"/>
              <a:ext cx="3266251" cy="584316"/>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 name="上下矢印 3"/>
            <p:cNvSpPr/>
            <p:nvPr/>
          </p:nvSpPr>
          <p:spPr bwMode="auto">
            <a:xfrm>
              <a:off x="5243243" y="3430902"/>
              <a:ext cx="410345" cy="1338295"/>
            </a:xfrm>
            <a:prstGeom prst="upDown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テキスト ボックス 8"/>
            <p:cNvSpPr txBox="1"/>
            <p:nvPr/>
          </p:nvSpPr>
          <p:spPr>
            <a:xfrm>
              <a:off x="1348356" y="5170623"/>
              <a:ext cx="2322393" cy="400110"/>
            </a:xfrm>
            <a:prstGeom prst="rect">
              <a:avLst/>
            </a:prstGeom>
            <a:noFill/>
          </p:spPr>
          <p:txBody>
            <a:bodyPr wrap="square" rtlCol="0">
              <a:spAutoFit/>
            </a:bodyPr>
            <a:lstStyle/>
            <a:p>
              <a:pPr algn="ctr"/>
              <a:r>
                <a:rPr kumimoji="1" lang="ja-JP" altLang="en-US" sz="2000" dirty="0" smtClean="0">
                  <a:latin typeface="Times New Roman" panose="02020603050405020304" pitchFamily="18" charset="0"/>
                  <a:cs typeface="Times New Roman" panose="02020603050405020304" pitchFamily="18" charset="0"/>
                </a:rPr>
                <a:t>差周波</a:t>
              </a:r>
              <a:r>
                <a:rPr kumimoji="1" lang="en-US" altLang="ja-JP" sz="2000" dirty="0" smtClean="0">
                  <a:latin typeface="Times New Roman" panose="02020603050405020304" pitchFamily="18" charset="0"/>
                  <a:cs typeface="Times New Roman" panose="02020603050405020304" pitchFamily="18" charset="0"/>
                </a:rPr>
                <a:t>5Hz</a:t>
              </a:r>
              <a:endParaRPr kumimoji="1" lang="ja-JP" alt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663128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16625" y="404664"/>
            <a:ext cx="9106286" cy="1322325"/>
          </a:xfrm>
        </p:spPr>
        <p:txBody>
          <a:bodyPr/>
          <a:lstStyle/>
          <a:p>
            <a:r>
              <a:rPr kumimoji="1" lang="en-US" altLang="ja-JP" dirty="0" smtClean="0"/>
              <a:t>THz</a:t>
            </a:r>
            <a:r>
              <a:rPr kumimoji="1" lang="ja-JP" altLang="en-US" dirty="0" smtClean="0"/>
              <a:t>時間波形における</a:t>
            </a:r>
            <a:r>
              <a:rPr kumimoji="1" lang="en-US" altLang="ja-JP" dirty="0" smtClean="0"/>
              <a:t/>
            </a:r>
            <a:br>
              <a:rPr kumimoji="1" lang="en-US" altLang="ja-JP" dirty="0" smtClean="0"/>
            </a:br>
            <a:r>
              <a:rPr kumimoji="1" lang="ja-JP" altLang="en-US" dirty="0" smtClean="0"/>
              <a:t>ジッターの影響</a:t>
            </a:r>
            <a:endParaRPr kumimoji="1" lang="ja-JP" altLang="en-US" dirty="0"/>
          </a:p>
        </p:txBody>
      </p:sp>
      <p:sp>
        <p:nvSpPr>
          <p:cNvPr id="8" name="テキスト ボックス 7"/>
          <p:cNvSpPr txBox="1"/>
          <p:nvPr/>
        </p:nvSpPr>
        <p:spPr>
          <a:xfrm>
            <a:off x="251520" y="6018598"/>
            <a:ext cx="4320480" cy="646331"/>
          </a:xfrm>
          <a:prstGeom prst="rect">
            <a:avLst/>
          </a:prstGeom>
          <a:noFill/>
        </p:spPr>
        <p:txBody>
          <a:bodyPr wrap="square" rtlCol="0">
            <a:spAutoFit/>
          </a:bodyPr>
          <a:lstStyle/>
          <a:p>
            <a:pPr algn="ctr"/>
            <a:r>
              <a:rPr kumimoji="1" lang="en-US" altLang="ja-JP" sz="3600" dirty="0" err="1" smtClean="0"/>
              <a:t>frep</a:t>
            </a:r>
            <a:r>
              <a:rPr kumimoji="1" lang="en-US" altLang="ja-JP" sz="3600" dirty="0" smtClean="0"/>
              <a:t>, </a:t>
            </a:r>
            <a:r>
              <a:rPr kumimoji="1" lang="en-US" altLang="ja-JP" sz="3600" dirty="0" err="1" smtClean="0"/>
              <a:t>Δf</a:t>
            </a:r>
            <a:r>
              <a:rPr kumimoji="1" lang="en-US" altLang="ja-JP" sz="3600" dirty="0" smtClean="0"/>
              <a:t> </a:t>
            </a:r>
            <a:r>
              <a:rPr kumimoji="1" lang="ja-JP" altLang="en-US" sz="3600" dirty="0" smtClean="0"/>
              <a:t>安定化</a:t>
            </a:r>
            <a:endParaRPr kumimoji="1" lang="ja-JP" altLang="en-US" sz="3600" dirty="0"/>
          </a:p>
        </p:txBody>
      </p:sp>
      <p:sp>
        <p:nvSpPr>
          <p:cNvPr id="9" name="テキスト ボックス 8"/>
          <p:cNvSpPr txBox="1"/>
          <p:nvPr/>
        </p:nvSpPr>
        <p:spPr>
          <a:xfrm>
            <a:off x="4644008" y="6023029"/>
            <a:ext cx="4320480" cy="646331"/>
          </a:xfrm>
          <a:prstGeom prst="rect">
            <a:avLst/>
          </a:prstGeom>
          <a:noFill/>
        </p:spPr>
        <p:txBody>
          <a:bodyPr wrap="square" rtlCol="0">
            <a:spAutoFit/>
          </a:bodyPr>
          <a:lstStyle/>
          <a:p>
            <a:pPr algn="ctr"/>
            <a:r>
              <a:rPr lang="en-US" altLang="ja-JP" sz="3600" dirty="0"/>
              <a:t>f</a:t>
            </a:r>
            <a:r>
              <a:rPr kumimoji="1" lang="en-US" altLang="ja-JP" sz="3600" dirty="0" smtClean="0"/>
              <a:t>ree-run</a:t>
            </a:r>
            <a:endParaRPr kumimoji="1" lang="ja-JP" altLang="en-US" sz="3600" dirty="0"/>
          </a:p>
        </p:txBody>
      </p:sp>
      <p:pic>
        <p:nvPicPr>
          <p:cNvPr id="10" name="マイ ムービーフリー　最終.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729" r="18934"/>
          <a:stretch/>
        </p:blipFill>
        <p:spPr>
          <a:xfrm>
            <a:off x="4586762" y="1743274"/>
            <a:ext cx="4505117" cy="4061990"/>
          </a:xfrm>
          <a:prstGeom prst="rect">
            <a:avLst/>
          </a:prstGeom>
        </p:spPr>
      </p:pic>
      <p:pic>
        <p:nvPicPr>
          <p:cNvPr id="11" name="マイ ムービー制御　最終.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8320" r="18116"/>
          <a:stretch/>
        </p:blipFill>
        <p:spPr>
          <a:xfrm>
            <a:off x="35496" y="1743274"/>
            <a:ext cx="4593741" cy="4061990"/>
          </a:xfrm>
          <a:prstGeom prst="rect">
            <a:avLst/>
          </a:prstGeom>
        </p:spPr>
      </p:pic>
    </p:spTree>
    <p:extLst>
      <p:ext uri="{BB962C8B-B14F-4D97-AF65-F5344CB8AC3E}">
        <p14:creationId xmlns:p14="http://schemas.microsoft.com/office/powerpoint/2010/main" val="3927563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10"/>
                                        </p:tgtEl>
                                      </p:cBhvr>
                                    </p:cmd>
                                  </p:childTnLst>
                                </p:cTn>
                              </p:par>
                              <p:par>
                                <p:cTn id="7" presetID="1" presetClass="mediacall" presetSubtype="0" fill="hold" nodeType="withEffect">
                                  <p:stCondLst>
                                    <p:cond delay="0"/>
                                  </p:stCondLst>
                                  <p:childTnLst>
                                    <p:cmd type="call" cmd="playFrom(0.0)">
                                      <p:cBhvr>
                                        <p:cTn id="8" dur="10"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par>
                                <p:cTn id="13" presetID="2" presetClass="mediacall" presetSubtype="0" fill="hold" nodeType="withEffect">
                                  <p:stCondLst>
                                    <p:cond delay="0"/>
                                  </p:stCondLst>
                                  <p:childTnLst>
                                    <p:cmd type="call" cmd="togglePause">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video>
              <p:cMediaNode vol="80000">
                <p:cTn id="16"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4397" y="332656"/>
            <a:ext cx="8789440" cy="703314"/>
          </a:xfrm>
        </p:spPr>
        <p:txBody>
          <a:bodyPr/>
          <a:lstStyle/>
          <a:p>
            <a:r>
              <a:rPr kumimoji="1" lang="ja-JP" altLang="en-US" sz="4000" dirty="0" smtClean="0"/>
              <a:t>低圧ガス分光</a:t>
            </a:r>
            <a:r>
              <a:rPr lang="ja-JP" altLang="en-US" sz="4000" dirty="0" smtClean="0"/>
              <a:t>を用いたジッター評価</a:t>
            </a:r>
            <a:endParaRPr kumimoji="1" lang="ja-JP" altLang="en-US" sz="40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1625742" y="3302846"/>
                <a:ext cx="1825830" cy="944746"/>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altLang="ja-JP" b="0" i="1" smtClean="0">
                              <a:latin typeface="Cambria Math"/>
                              <a:ea typeface="Cambria Math"/>
                            </a:rPr>
                          </m:ctrlPr>
                        </m:sSubPr>
                        <m:e>
                          <m:r>
                            <a:rPr lang="en-US" altLang="ja-JP" b="0" i="1" smtClean="0">
                              <a:latin typeface="Cambria Math"/>
                              <a:ea typeface="Cambria Math"/>
                            </a:rPr>
                            <m:t>𝑓</m:t>
                          </m:r>
                        </m:e>
                        <m:sub>
                          <m:r>
                            <a:rPr lang="en-US" altLang="ja-JP" b="0" i="1" smtClean="0">
                              <a:latin typeface="Cambria Math"/>
                              <a:ea typeface="Cambria Math"/>
                            </a:rPr>
                            <m:t>𝑟𝑒𝑝</m:t>
                          </m:r>
                        </m:sub>
                      </m:sSub>
                      <m:r>
                        <a:rPr lang="en-US" altLang="ja-JP" b="0" i="1" smtClean="0">
                          <a:latin typeface="Cambria Math"/>
                          <a:ea typeface="Cambria Math"/>
                        </a:rPr>
                        <m:t>=</m:t>
                      </m:r>
                      <m:r>
                        <a:rPr kumimoji="1" lang="en-US" altLang="ja-JP" b="0" i="0" smtClean="0">
                          <a:latin typeface="Cambria Math"/>
                          <a:ea typeface="Cambria Math"/>
                        </a:rPr>
                        <m:t>100 </m:t>
                      </m:r>
                      <m:r>
                        <m:rPr>
                          <m:sty m:val="p"/>
                        </m:rPr>
                        <a:rPr kumimoji="1" lang="en-US" altLang="ja-JP" b="0" i="0" smtClean="0">
                          <a:latin typeface="Cambria Math"/>
                          <a:ea typeface="Cambria Math"/>
                        </a:rPr>
                        <m:t>MHz</m:t>
                      </m:r>
                    </m:oMath>
                  </m:oMathPara>
                </a14:m>
                <a:endParaRPr kumimoji="1" lang="en-US" altLang="ja-JP" i="0" dirty="0" smtClean="0">
                  <a:ea typeface="Cambria Math"/>
                </a:endParaRPr>
              </a:p>
              <a:p>
                <a:pPr algn="ctr"/>
                <a14:m>
                  <m:oMathPara xmlns:m="http://schemas.openxmlformats.org/officeDocument/2006/math">
                    <m:oMathParaPr>
                      <m:jc m:val="left"/>
                    </m:oMathParaPr>
                    <m:oMath xmlns:m="http://schemas.openxmlformats.org/officeDocument/2006/math">
                      <m:r>
                        <m:rPr>
                          <m:sty m:val="p"/>
                        </m:rPr>
                        <a:rPr lang="en-US" altLang="ja-JP" dirty="0">
                          <a:latin typeface="Cambria Math"/>
                          <a:ea typeface="Cambria Math"/>
                        </a:rPr>
                        <m:t>λ</m:t>
                      </m:r>
                      <m:r>
                        <a:rPr lang="ja-JP" altLang="en-US" b="0" i="1" dirty="0" smtClean="0">
                          <a:latin typeface="Cambria Math"/>
                          <a:ea typeface="Cambria Math"/>
                        </a:rPr>
                        <m:t>＝</m:t>
                      </m:r>
                      <m:r>
                        <a:rPr lang="en-US" altLang="ja-JP" b="0" i="1" dirty="0" smtClean="0">
                          <a:latin typeface="Cambria Math"/>
                          <a:ea typeface="Cambria Math"/>
                        </a:rPr>
                        <m:t> </m:t>
                      </m:r>
                      <m:r>
                        <a:rPr lang="en-US" altLang="ja-JP" i="1" dirty="0">
                          <a:latin typeface="Cambria Math"/>
                          <a:ea typeface="Cambria Math"/>
                        </a:rPr>
                        <m:t>1550</m:t>
                      </m:r>
                      <m:r>
                        <a:rPr lang="en-US" altLang="ja-JP" b="0" i="0" dirty="0" smtClean="0">
                          <a:latin typeface="Cambria Math"/>
                          <a:ea typeface="Cambria Math"/>
                        </a:rPr>
                        <m:t> </m:t>
                      </m:r>
                      <m:r>
                        <m:rPr>
                          <m:sty m:val="p"/>
                        </m:rPr>
                        <a:rPr lang="en-US" altLang="ja-JP" b="0" i="0" dirty="0" smtClean="0">
                          <a:latin typeface="Cambria Math"/>
                          <a:ea typeface="Cambria Math"/>
                        </a:rPr>
                        <m:t>nm</m:t>
                      </m:r>
                    </m:oMath>
                  </m:oMathPara>
                </a14:m>
                <a:endParaRPr lang="en-US" altLang="ja-JP" b="0" i="0" dirty="0" smtClean="0">
                  <a:latin typeface="Century" pitchFamily="18" charset="0"/>
                  <a:ea typeface="Cambria Math"/>
                </a:endParaRPr>
              </a:p>
              <a:p>
                <a:pPr algn="ctr"/>
                <a14:m>
                  <m:oMathPara xmlns:m="http://schemas.openxmlformats.org/officeDocument/2006/math">
                    <m:oMathParaPr>
                      <m:jc m:val="left"/>
                    </m:oMathParaPr>
                    <m:oMath xmlns:m="http://schemas.openxmlformats.org/officeDocument/2006/math">
                      <m:r>
                        <m:rPr>
                          <m:sty m:val="p"/>
                        </m:rPr>
                        <a:rPr lang="en-US" altLang="ja-JP">
                          <a:latin typeface="Cambria Math"/>
                        </a:rPr>
                        <m:t>Δ</m:t>
                      </m:r>
                      <m:r>
                        <m:rPr>
                          <m:sty m:val="p"/>
                        </m:rPr>
                        <a:rPr lang="el-GR" altLang="ja-JP" i="1" smtClean="0">
                          <a:latin typeface="Cambria Math"/>
                          <a:ea typeface="Cambria Math"/>
                        </a:rPr>
                        <m:t>τ</m:t>
                      </m:r>
                      <m:r>
                        <a:rPr lang="ja-JP" altLang="en-US" b="0" i="1" smtClean="0">
                          <a:latin typeface="Cambria Math"/>
                          <a:ea typeface="Cambria Math"/>
                        </a:rPr>
                        <m:t>＝</m:t>
                      </m:r>
                      <m:r>
                        <a:rPr lang="en-US" altLang="ja-JP" b="0" i="0" smtClean="0">
                          <a:latin typeface="Cambria Math" pitchFamily="18" charset="0"/>
                          <a:ea typeface="Cambria Math" pitchFamily="18" charset="0"/>
                        </a:rPr>
                        <m:t> </m:t>
                      </m:r>
                      <m:r>
                        <a:rPr kumimoji="1" lang="en-US" altLang="ja-JP" b="0" i="0" smtClean="0">
                          <a:latin typeface="Cambria Math"/>
                          <a:ea typeface="Cambria Math"/>
                        </a:rPr>
                        <m:t>56 </m:t>
                      </m:r>
                      <m:r>
                        <m:rPr>
                          <m:sty m:val="p"/>
                        </m:rPr>
                        <a:rPr kumimoji="1" lang="en-US" altLang="ja-JP" b="0" i="0" smtClean="0">
                          <a:latin typeface="Cambria Math"/>
                          <a:ea typeface="Cambria Math"/>
                        </a:rPr>
                        <m:t>fs</m:t>
                      </m:r>
                    </m:oMath>
                  </m:oMathPara>
                </a14:m>
                <a:endParaRPr kumimoji="1" lang="en-US" altLang="ja-JP" dirty="0" smtClean="0">
                  <a:latin typeface="Century" pitchFamily="18" charset="0"/>
                  <a:ea typeface="Cambria Math"/>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625742" y="3302846"/>
                <a:ext cx="1825830" cy="944746"/>
              </a:xfrm>
              <a:prstGeom prst="rect">
                <a:avLst/>
              </a:prstGeom>
              <a:blipFill rotWithShape="1">
                <a:blip r:embed="rId3"/>
                <a:stretch>
                  <a:fillRect l="-1003"/>
                </a:stretch>
              </a:blipFill>
            </p:spPr>
            <p:txBody>
              <a:bodyPr/>
              <a:lstStyle/>
              <a:p>
                <a:r>
                  <a:rPr lang="ja-JP" altLang="en-US">
                    <a:noFill/>
                  </a:rPr>
                  <a:t> </a:t>
                </a:r>
              </a:p>
            </p:txBody>
          </p:sp>
        </mc:Fallback>
      </mc:AlternateContent>
      <p:sp>
        <p:nvSpPr>
          <p:cNvPr id="6" name="テキスト ボックス 5"/>
          <p:cNvSpPr txBox="1"/>
          <p:nvPr/>
        </p:nvSpPr>
        <p:spPr>
          <a:xfrm>
            <a:off x="2411760" y="6076817"/>
            <a:ext cx="2132633" cy="646331"/>
          </a:xfrm>
          <a:prstGeom prst="rect">
            <a:avLst/>
          </a:prstGeom>
          <a:noFill/>
          <a:ln w="25400">
            <a:noFill/>
          </a:ln>
        </p:spPr>
        <p:txBody>
          <a:bodyPr wrap="square" rtlCol="0">
            <a:spAutoFit/>
          </a:bodyPr>
          <a:lstStyle/>
          <a:p>
            <a:pPr algn="ctr"/>
            <a:r>
              <a:rPr lang="en-US" altLang="ja-JP" dirty="0" smtClean="0">
                <a:latin typeface="Times New Roman" pitchFamily="18" charset="0"/>
                <a:cs typeface="Times New Roman" pitchFamily="18" charset="0"/>
              </a:rPr>
              <a:t>Stability : 2*10</a:t>
            </a:r>
            <a:r>
              <a:rPr lang="en-US" altLang="ja-JP" baseline="30000" dirty="0" smtClean="0">
                <a:latin typeface="Times New Roman" pitchFamily="18" charset="0"/>
                <a:cs typeface="Times New Roman" pitchFamily="18" charset="0"/>
              </a:rPr>
              <a:t>-11</a:t>
            </a:r>
            <a:endParaRPr lang="en-US" altLang="ja-JP" dirty="0" smtClean="0">
              <a:latin typeface="Times New Roman" pitchFamily="18" charset="0"/>
              <a:cs typeface="Times New Roman" pitchFamily="18" charset="0"/>
            </a:endParaRPr>
          </a:p>
          <a:p>
            <a:pPr algn="ctr"/>
            <a:r>
              <a:rPr lang="en-US" altLang="ja-JP" dirty="0" smtClean="0">
                <a:latin typeface="Times New Roman" pitchFamily="18" charset="0"/>
                <a:cs typeface="Times New Roman" pitchFamily="18" charset="0"/>
              </a:rPr>
              <a:t>Accuracy : 5*10</a:t>
            </a:r>
            <a:r>
              <a:rPr lang="en-US" altLang="ja-JP" baseline="30000" dirty="0" smtClean="0">
                <a:latin typeface="Times New Roman" pitchFamily="18" charset="0"/>
                <a:cs typeface="Times New Roman" pitchFamily="18" charset="0"/>
              </a:rPr>
              <a:t>-11</a:t>
            </a:r>
            <a:endParaRPr kumimoji="1" lang="ja-JP" altLang="en-US" dirty="0">
              <a:latin typeface="Times New Roman" pitchFamily="18" charset="0"/>
              <a:cs typeface="Times New Roman" pitchFamily="18" charset="0"/>
            </a:endParaRPr>
          </a:p>
        </p:txBody>
      </p:sp>
      <p:sp>
        <p:nvSpPr>
          <p:cNvPr id="4" name="正方形/長方形 3"/>
          <p:cNvSpPr/>
          <p:nvPr/>
        </p:nvSpPr>
        <p:spPr>
          <a:xfrm>
            <a:off x="5971819" y="864023"/>
            <a:ext cx="3416320" cy="646331"/>
          </a:xfrm>
          <a:prstGeom prst="rect">
            <a:avLst/>
          </a:prstGeom>
        </p:spPr>
        <p:txBody>
          <a:bodyPr wrap="none">
            <a:spAutoFit/>
          </a:bodyPr>
          <a:lstStyle/>
          <a:p>
            <a:r>
              <a:rPr lang="ja-JP" altLang="en-US" sz="3600" dirty="0"/>
              <a:t>（周波数領域）</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30531"/>
            <a:ext cx="8614484" cy="5826861"/>
          </a:xfrm>
          <a:prstGeom prst="rect">
            <a:avLst/>
          </a:prstGeom>
        </p:spPr>
      </p:pic>
    </p:spTree>
    <p:extLst>
      <p:ext uri="{BB962C8B-B14F-4D97-AF65-F5344CB8AC3E}">
        <p14:creationId xmlns:p14="http://schemas.microsoft.com/office/powerpoint/2010/main" val="34746733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664" y="332656"/>
            <a:ext cx="9300864" cy="947192"/>
          </a:xfrm>
        </p:spPr>
        <p:txBody>
          <a:bodyPr/>
          <a:lstStyle/>
          <a:p>
            <a:r>
              <a:rPr lang="ja-JP" altLang="en-US" dirty="0" smtClean="0"/>
              <a:t>低圧ガス分光によるジッターの評価</a:t>
            </a:r>
            <a:endParaRPr kumimoji="1" lang="ja-JP" altLang="en-US" dirty="0"/>
          </a:p>
        </p:txBody>
      </p:sp>
      <p:sp>
        <p:nvSpPr>
          <p:cNvPr id="3" name="テキスト ボックス 2"/>
          <p:cNvSpPr txBox="1"/>
          <p:nvPr/>
        </p:nvSpPr>
        <p:spPr>
          <a:xfrm>
            <a:off x="660383" y="1268760"/>
            <a:ext cx="4468207" cy="1015663"/>
          </a:xfrm>
          <a:prstGeom prst="rect">
            <a:avLst/>
          </a:prstGeom>
          <a:noFill/>
        </p:spPr>
        <p:txBody>
          <a:bodyPr wrap="square" rtlCol="0">
            <a:spAutoFit/>
          </a:bodyPr>
          <a:lstStyle/>
          <a:p>
            <a:r>
              <a:rPr lang="ja-JP" altLang="en-US" sz="2000" dirty="0" smtClean="0"/>
              <a:t>サンプル：水蒸気</a:t>
            </a:r>
            <a:r>
              <a:rPr lang="en-US" altLang="ja-JP" sz="2000" dirty="0" smtClean="0"/>
              <a:t>50Pa, </a:t>
            </a:r>
            <a:r>
              <a:rPr lang="ja-JP" altLang="en-US" sz="2000" dirty="0" smtClean="0"/>
              <a:t>窒素</a:t>
            </a:r>
            <a:r>
              <a:rPr lang="en-US" altLang="ja-JP" sz="2000" dirty="0" smtClean="0"/>
              <a:t>1350Pa</a:t>
            </a:r>
            <a:endParaRPr kumimoji="1" lang="en-US" altLang="ja-JP" sz="2000" dirty="0" smtClean="0"/>
          </a:p>
          <a:p>
            <a:r>
              <a:rPr lang="ja-JP" altLang="en-US" sz="2000" dirty="0" smtClean="0"/>
              <a:t>圧力広がり線幅（予測値）</a:t>
            </a:r>
            <a:r>
              <a:rPr lang="en-US" altLang="ja-JP" sz="2000" dirty="0" smtClean="0"/>
              <a:t>: 100MHz</a:t>
            </a:r>
            <a:endParaRPr kumimoji="1" lang="en-US" altLang="ja-JP" sz="2000" dirty="0" smtClean="0"/>
          </a:p>
          <a:p>
            <a:r>
              <a:rPr kumimoji="1" lang="ja-JP" altLang="en-US" sz="2000" dirty="0" smtClean="0"/>
              <a:t>測定時間：</a:t>
            </a:r>
            <a:r>
              <a:rPr kumimoji="1" lang="en-US" altLang="ja-JP" sz="2000" dirty="0" smtClean="0"/>
              <a:t>100s</a:t>
            </a:r>
            <a:r>
              <a:rPr kumimoji="1" lang="ja-JP" altLang="en-US" sz="2000" dirty="0" smtClean="0"/>
              <a:t>　</a:t>
            </a:r>
            <a:endParaRPr kumimoji="1" lang="en-US" altLang="ja-JP" sz="2000" dirty="0" smtClean="0"/>
          </a:p>
        </p:txBody>
      </p:sp>
      <mc:AlternateContent xmlns:mc="http://schemas.openxmlformats.org/markup-compatibility/2006" xmlns:a14="http://schemas.microsoft.com/office/drawing/2010/main">
        <mc:Choice Requires="a14">
          <p:sp>
            <p:nvSpPr>
              <p:cNvPr id="5" name="テキスト ボックス 4"/>
              <p:cNvSpPr txBox="1"/>
              <p:nvPr/>
            </p:nvSpPr>
            <p:spPr>
              <a:xfrm>
                <a:off x="5463450" y="1959223"/>
                <a:ext cx="3398162" cy="523220"/>
              </a:xfrm>
              <a:prstGeom prst="rect">
                <a:avLst/>
              </a:prstGeom>
              <a:noFill/>
              <a:ln w="25400">
                <a:solidFill>
                  <a:schemeClr val="tx1"/>
                </a:solidFill>
              </a:ln>
            </p:spPr>
            <p:txBody>
              <a:bodyPr wrap="square" rtlCol="0">
                <a:spAutoFit/>
              </a:bodyPr>
              <a:lstStyle/>
              <a:p>
                <a:pPr algn="ctr"/>
                <a14:m>
                  <m:oMath xmlns:m="http://schemas.openxmlformats.org/officeDocument/2006/math">
                    <m:r>
                      <m:rPr>
                        <m:sty m:val="p"/>
                      </m:rPr>
                      <a:rPr lang="en-US" altLang="ja-JP" sz="2800" dirty="0" err="1">
                        <a:latin typeface="Cambria Math"/>
                      </a:rPr>
                      <m:t>Δ</m:t>
                    </m:r>
                    <m:r>
                      <m:rPr>
                        <m:sty m:val="p"/>
                      </m:rPr>
                      <a:rPr lang="en-US" altLang="ja-JP" sz="2800" b="0" i="0" dirty="0" smtClean="0">
                        <a:latin typeface="Cambria Math"/>
                      </a:rPr>
                      <m:t>f</m:t>
                    </m:r>
                    <m:r>
                      <a:rPr lang="en-US" altLang="ja-JP" sz="2800" b="0" i="0" dirty="0" smtClean="0">
                        <a:latin typeface="Cambria Math"/>
                      </a:rPr>
                      <m:t>=5</m:t>
                    </m:r>
                    <m:r>
                      <m:rPr>
                        <m:sty m:val="p"/>
                      </m:rPr>
                      <a:rPr lang="en-US" altLang="ja-JP" sz="2800" b="0" i="0" dirty="0" smtClean="0">
                        <a:latin typeface="Cambria Math"/>
                      </a:rPr>
                      <m:t>Hz</m:t>
                    </m:r>
                  </m:oMath>
                </a14:m>
                <a:r>
                  <a:rPr kumimoji="1" lang="ja-JP" altLang="en-US" sz="2800" dirty="0" smtClean="0"/>
                  <a:t>において</a:t>
                </a:r>
                <a:endParaRPr kumimoji="1" lang="ja-JP" altLang="en-US" sz="28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463450" y="1959223"/>
                <a:ext cx="3398162" cy="523220"/>
              </a:xfrm>
              <a:prstGeom prst="rect">
                <a:avLst/>
              </a:prstGeom>
              <a:blipFill rotWithShape="1">
                <a:blip r:embed="rId2"/>
                <a:stretch>
                  <a:fillRect t="-12222" b="-24444"/>
                </a:stretch>
              </a:blipFill>
              <a:ln w="25400">
                <a:solidFill>
                  <a:schemeClr val="tx1"/>
                </a:solidFill>
              </a:ln>
            </p:spPr>
            <p:txBody>
              <a:bodyPr/>
              <a:lstStyle/>
              <a:p>
                <a:r>
                  <a:rPr lang="ja-JP" altLang="en-US">
                    <a:noFill/>
                  </a:rPr>
                  <a:t> </a:t>
                </a:r>
              </a:p>
            </p:txBody>
          </p:sp>
        </mc:Fallback>
      </mc:AlternateContent>
      <p:sp>
        <p:nvSpPr>
          <p:cNvPr id="16" name="テキスト ボックス 15"/>
          <p:cNvSpPr txBox="1"/>
          <p:nvPr/>
        </p:nvSpPr>
        <p:spPr>
          <a:xfrm>
            <a:off x="5324892" y="2743180"/>
            <a:ext cx="3671191" cy="1261884"/>
          </a:xfrm>
          <a:prstGeom prst="rect">
            <a:avLst/>
          </a:prstGeom>
          <a:noFill/>
          <a:ln w="25400">
            <a:noFill/>
          </a:ln>
        </p:spPr>
        <p:txBody>
          <a:bodyPr wrap="square" rtlCol="0">
            <a:spAutoFit/>
          </a:bodyPr>
          <a:lstStyle/>
          <a:p>
            <a:pPr algn="ctr"/>
            <a:r>
              <a:rPr lang="ja-JP" altLang="en-US" sz="2800" dirty="0" smtClean="0"/>
              <a:t>①</a:t>
            </a:r>
            <a:r>
              <a:rPr lang="en-US" altLang="ja-JP" sz="2800" dirty="0" smtClean="0"/>
              <a:t>f</a:t>
            </a:r>
            <a:r>
              <a:rPr kumimoji="1" lang="en-US" altLang="ja-JP" sz="2800" baseline="-25000" dirty="0" smtClean="0"/>
              <a:t>rep1</a:t>
            </a:r>
            <a:r>
              <a:rPr kumimoji="1" lang="en-US" altLang="ja-JP" sz="2800" dirty="0" smtClean="0"/>
              <a:t> </a:t>
            </a:r>
            <a:r>
              <a:rPr lang="en-US" altLang="ja-JP" sz="2800" dirty="0" smtClean="0"/>
              <a:t>&amp; </a:t>
            </a:r>
            <a:r>
              <a:rPr kumimoji="1" lang="en-US" altLang="ja-JP" sz="2800" dirty="0" smtClean="0"/>
              <a:t>f</a:t>
            </a:r>
            <a:r>
              <a:rPr kumimoji="1" lang="en-US" altLang="ja-JP" sz="2800" baseline="-25000" dirty="0" smtClean="0"/>
              <a:t>rep2</a:t>
            </a:r>
            <a:r>
              <a:rPr kumimoji="1" lang="en-US" altLang="ja-JP" sz="2800" dirty="0" smtClean="0"/>
              <a:t> </a:t>
            </a:r>
            <a:r>
              <a:rPr kumimoji="1" lang="ja-JP" altLang="en-US" sz="2800" dirty="0" smtClean="0"/>
              <a:t>制御</a:t>
            </a:r>
            <a:endParaRPr kumimoji="1" lang="en-US" altLang="ja-JP" sz="2800" dirty="0" smtClean="0"/>
          </a:p>
          <a:p>
            <a:pPr algn="ctr"/>
            <a:r>
              <a:rPr lang="ja-JP" altLang="en-US" sz="2400" dirty="0" smtClean="0"/>
              <a:t>ジッターの影響により線幅が拡がっている</a:t>
            </a:r>
            <a:endParaRPr lang="en-US" altLang="ja-JP" sz="2400" dirty="0" smtClean="0"/>
          </a:p>
        </p:txBody>
      </p:sp>
      <p:sp>
        <p:nvSpPr>
          <p:cNvPr id="12" name="正方形/長方形 11"/>
          <p:cNvSpPr/>
          <p:nvPr/>
        </p:nvSpPr>
        <p:spPr>
          <a:xfrm>
            <a:off x="5284693" y="4532927"/>
            <a:ext cx="3738283" cy="1384995"/>
          </a:xfrm>
          <a:prstGeom prst="rect">
            <a:avLst/>
          </a:prstGeom>
          <a:solidFill>
            <a:srgbClr val="FFFF00"/>
          </a:solidFill>
        </p:spPr>
        <p:txBody>
          <a:bodyPr wrap="square">
            <a:spAutoFit/>
          </a:bodyPr>
          <a:lstStyle/>
          <a:p>
            <a:pPr algn="ctr"/>
            <a:r>
              <a:rPr lang="ja-JP" altLang="en-US" sz="2800" dirty="0" smtClean="0">
                <a:solidFill>
                  <a:srgbClr val="FF0000"/>
                </a:solidFill>
                <a:latin typeface="Times New Roman" panose="02020603050405020304" pitchFamily="18" charset="0"/>
                <a:cs typeface="Times New Roman" panose="02020603050405020304" pitchFamily="18" charset="0"/>
              </a:rPr>
              <a:t>②</a:t>
            </a:r>
            <a:r>
              <a:rPr lang="en-US" altLang="ja-JP" sz="2800" dirty="0" err="1" smtClean="0">
                <a:solidFill>
                  <a:srgbClr val="FF0000"/>
                </a:solidFill>
                <a:latin typeface="Times New Roman" panose="02020603050405020304" pitchFamily="18" charset="0"/>
                <a:cs typeface="Times New Roman" panose="02020603050405020304" pitchFamily="18" charset="0"/>
              </a:rPr>
              <a:t>Δf</a:t>
            </a:r>
            <a:r>
              <a:rPr lang="en-US" altLang="ja-JP" sz="2800" dirty="0" smtClean="0">
                <a:solidFill>
                  <a:srgbClr val="FF0000"/>
                </a:solidFill>
                <a:latin typeface="Times New Roman" panose="02020603050405020304" pitchFamily="18" charset="0"/>
                <a:cs typeface="Times New Roman" panose="02020603050405020304" pitchFamily="18" charset="0"/>
              </a:rPr>
              <a:t> </a:t>
            </a:r>
            <a:r>
              <a:rPr lang="en-US" altLang="ja-JP" sz="2800" dirty="0">
                <a:solidFill>
                  <a:srgbClr val="FF0000"/>
                </a:solidFill>
                <a:latin typeface="Times New Roman" panose="02020603050405020304" pitchFamily="18" charset="0"/>
                <a:cs typeface="Times New Roman" panose="02020603050405020304" pitchFamily="18" charset="0"/>
              </a:rPr>
              <a:t>&amp; </a:t>
            </a:r>
            <a:r>
              <a:rPr lang="en-US" altLang="ja-JP" sz="2800" dirty="0" smtClean="0">
                <a:solidFill>
                  <a:srgbClr val="FF0000"/>
                </a:solidFill>
                <a:latin typeface="Times New Roman" panose="02020603050405020304" pitchFamily="18" charset="0"/>
                <a:cs typeface="Times New Roman" panose="02020603050405020304" pitchFamily="18" charset="0"/>
              </a:rPr>
              <a:t>f</a:t>
            </a:r>
            <a:r>
              <a:rPr lang="en-US" altLang="ja-JP" sz="2800" baseline="-25000" dirty="0" smtClean="0">
                <a:solidFill>
                  <a:srgbClr val="FF0000"/>
                </a:solidFill>
                <a:latin typeface="Times New Roman" panose="02020603050405020304" pitchFamily="18" charset="0"/>
                <a:cs typeface="Times New Roman" panose="02020603050405020304" pitchFamily="18" charset="0"/>
              </a:rPr>
              <a:t>rep1</a:t>
            </a:r>
            <a:r>
              <a:rPr lang="en-US" altLang="ja-JP" sz="2800" dirty="0" smtClean="0">
                <a:solidFill>
                  <a:srgbClr val="FF0000"/>
                </a:solidFill>
                <a:latin typeface="Times New Roman" panose="02020603050405020304" pitchFamily="18" charset="0"/>
                <a:cs typeface="Times New Roman" panose="02020603050405020304" pitchFamily="18" charset="0"/>
              </a:rPr>
              <a:t> </a:t>
            </a:r>
            <a:r>
              <a:rPr lang="ja-JP" altLang="en-US" sz="2800" dirty="0" smtClean="0">
                <a:solidFill>
                  <a:srgbClr val="FF0000"/>
                </a:solidFill>
                <a:latin typeface="Times New Roman" panose="02020603050405020304" pitchFamily="18" charset="0"/>
                <a:cs typeface="Times New Roman" panose="02020603050405020304" pitchFamily="18" charset="0"/>
              </a:rPr>
              <a:t>制御</a:t>
            </a:r>
            <a:endParaRPr lang="en-US" altLang="ja-JP" sz="2800" dirty="0">
              <a:solidFill>
                <a:srgbClr val="FF0000"/>
              </a:solidFill>
              <a:latin typeface="Times New Roman" panose="02020603050405020304" pitchFamily="18" charset="0"/>
              <a:cs typeface="Times New Roman" panose="02020603050405020304" pitchFamily="18" charset="0"/>
            </a:endParaRPr>
          </a:p>
          <a:p>
            <a:pPr algn="ctr"/>
            <a:r>
              <a:rPr lang="ja-JP" altLang="en-US" sz="2800" dirty="0">
                <a:latin typeface="Times New Roman" panose="02020603050405020304" pitchFamily="18" charset="0"/>
                <a:cs typeface="Times New Roman" panose="02020603050405020304" pitchFamily="18" charset="0"/>
              </a:rPr>
              <a:t>ジッターの影響を抑えれている</a:t>
            </a:r>
            <a:endParaRPr lang="en-US" altLang="ja-JP" sz="28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2780312" y="1384396"/>
            <a:ext cx="2100993" cy="369332"/>
          </a:xfrm>
          <a:prstGeom prst="rect">
            <a:avLst/>
          </a:prstGeom>
          <a:noFill/>
        </p:spPr>
        <p:txBody>
          <a:bodyPr wrap="square" rtlCol="0">
            <a:spAutoFit/>
          </a:bodyPr>
          <a:lstStyle/>
          <a:p>
            <a:endParaRPr kumimoji="1" lang="ja-JP" altLang="en-US" dirty="0"/>
          </a:p>
        </p:txBody>
      </p:sp>
      <p:grpSp>
        <p:nvGrpSpPr>
          <p:cNvPr id="28" name="グループ化 27"/>
          <p:cNvGrpSpPr/>
          <p:nvPr/>
        </p:nvGrpSpPr>
        <p:grpSpPr>
          <a:xfrm>
            <a:off x="82604" y="2132856"/>
            <a:ext cx="5152005" cy="4483100"/>
            <a:chOff x="82604" y="2236321"/>
            <a:chExt cx="5152005" cy="448310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4" y="2236321"/>
              <a:ext cx="515200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円/楕円 9"/>
            <p:cNvSpPr/>
            <p:nvPr/>
          </p:nvSpPr>
          <p:spPr bwMode="auto">
            <a:xfrm>
              <a:off x="807451" y="2510705"/>
              <a:ext cx="360040" cy="360040"/>
            </a:xfrm>
            <a:prstGeom prst="ellipse">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1" name="円/楕円 10"/>
            <p:cNvSpPr/>
            <p:nvPr/>
          </p:nvSpPr>
          <p:spPr bwMode="auto">
            <a:xfrm>
              <a:off x="818304" y="4278653"/>
              <a:ext cx="360040" cy="360040"/>
            </a:xfrm>
            <a:prstGeom prst="ellipse">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3" name="直線矢印コネクタ 12"/>
            <p:cNvCxnSpPr/>
            <p:nvPr/>
          </p:nvCxnSpPr>
          <p:spPr bwMode="auto">
            <a:xfrm>
              <a:off x="974219" y="2729948"/>
              <a:ext cx="0" cy="1722783"/>
            </a:xfrm>
            <a:prstGeom prst="straightConnector1">
              <a:avLst/>
            </a:prstGeom>
            <a:noFill/>
            <a:ln w="25400" cap="flat" cmpd="sng" algn="ctr">
              <a:solidFill>
                <a:schemeClr val="tx1"/>
              </a:solidFill>
              <a:prstDash val="solid"/>
              <a:round/>
              <a:headEnd type="arrow"/>
              <a:tailEnd type="arrow"/>
            </a:ln>
            <a:effectLst/>
          </p:spPr>
        </p:cxnSp>
        <p:sp>
          <p:nvSpPr>
            <p:cNvPr id="17" name="テキスト ボックス 16"/>
            <p:cNvSpPr txBox="1"/>
            <p:nvPr/>
          </p:nvSpPr>
          <p:spPr>
            <a:xfrm>
              <a:off x="2840985" y="3590924"/>
              <a:ext cx="1908212" cy="369332"/>
            </a:xfrm>
            <a:prstGeom prst="rect">
              <a:avLst/>
            </a:prstGeom>
            <a:noFill/>
          </p:spPr>
          <p:txBody>
            <a:bodyPr wrap="square" rtlCol="0">
              <a:spAutoFit/>
            </a:bodyPr>
            <a:lstStyle/>
            <a:p>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rep1</a:t>
              </a:r>
              <a:r>
                <a:rPr lang="en-US" altLang="ja-JP" dirty="0" smtClean="0">
                  <a:solidFill>
                    <a:schemeClr val="accent2"/>
                  </a:solidFill>
                  <a:latin typeface="Times New Roman" panose="02020603050405020304" pitchFamily="18" charset="0"/>
                  <a:cs typeface="Times New Roman" panose="02020603050405020304" pitchFamily="18" charset="0"/>
                </a:rPr>
                <a:t>, </a:t>
              </a:r>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rep2</a:t>
              </a:r>
              <a:r>
                <a:rPr kumimoji="1" lang="en-US" altLang="ja-JP" dirty="0" smtClean="0">
                  <a:solidFill>
                    <a:schemeClr val="accent2"/>
                  </a:solidFill>
                  <a:latin typeface="Times New Roman" panose="02020603050405020304" pitchFamily="18" charset="0"/>
                  <a:cs typeface="Times New Roman" panose="02020603050405020304" pitchFamily="18" charset="0"/>
                </a:rPr>
                <a:t> locked</a:t>
              </a:r>
              <a:endParaRPr lang="en-US" altLang="ja-JP" b="0" dirty="0" smtClean="0">
                <a:solidFill>
                  <a:schemeClr val="accent2"/>
                </a:solidFill>
                <a:latin typeface="Times New Roman" panose="02020603050405020304" pitchFamily="18" charset="0"/>
                <a:cs typeface="Times New Roman" panose="02020603050405020304" pitchFamily="18" charset="0"/>
              </a:endParaRPr>
            </a:p>
          </p:txBody>
        </p:sp>
        <p:sp>
          <p:nvSpPr>
            <p:cNvPr id="18" name="フリーフォーム 17"/>
            <p:cNvSpPr/>
            <p:nvPr/>
          </p:nvSpPr>
          <p:spPr bwMode="auto">
            <a:xfrm>
              <a:off x="2503030" y="3820325"/>
              <a:ext cx="360366" cy="319176"/>
            </a:xfrm>
            <a:custGeom>
              <a:avLst/>
              <a:gdLst>
                <a:gd name="connsiteX0" fmla="*/ 0 w 215153"/>
                <a:gd name="connsiteY0" fmla="*/ 349624 h 349624"/>
                <a:gd name="connsiteX1" fmla="*/ 215153 w 215153"/>
                <a:gd name="connsiteY1" fmla="*/ 0 h 349624"/>
              </a:gdLst>
              <a:ahLst/>
              <a:cxnLst>
                <a:cxn ang="0">
                  <a:pos x="connsiteX0" y="connsiteY0"/>
                </a:cxn>
                <a:cxn ang="0">
                  <a:pos x="connsiteX1" y="connsiteY1"/>
                </a:cxn>
              </a:cxnLst>
              <a:rect l="l" t="t" r="r" b="b"/>
              <a:pathLst>
                <a:path w="215153" h="349624">
                  <a:moveTo>
                    <a:pt x="0" y="349624"/>
                  </a:moveTo>
                  <a:lnTo>
                    <a:pt x="215153" y="0"/>
                  </a:lnTo>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テキスト ボックス 18"/>
            <p:cNvSpPr txBox="1"/>
            <p:nvPr/>
          </p:nvSpPr>
          <p:spPr>
            <a:xfrm>
              <a:off x="2123728" y="4922592"/>
              <a:ext cx="1908212" cy="369332"/>
            </a:xfrm>
            <a:prstGeom prst="rect">
              <a:avLst/>
            </a:prstGeom>
            <a:noFill/>
          </p:spPr>
          <p:txBody>
            <a:bodyPr wrap="square" rtlCol="0">
              <a:spAutoFit/>
            </a:bodyPr>
            <a:lstStyle/>
            <a:p>
              <a:pPr algn="ctr"/>
              <a:r>
                <a:rPr kumimoji="1" lang="en-US" altLang="ja-JP" dirty="0" err="1" smtClean="0">
                  <a:solidFill>
                    <a:srgbClr val="FF0000"/>
                  </a:solidFill>
                  <a:latin typeface="Times New Roman" panose="02020603050405020304" pitchFamily="18" charset="0"/>
                  <a:cs typeface="Times New Roman" panose="02020603050405020304" pitchFamily="18" charset="0"/>
                </a:rPr>
                <a:t>Δf</a:t>
              </a:r>
              <a:r>
                <a:rPr kumimoji="1" lang="en-US" altLang="ja-JP" dirty="0" smtClean="0">
                  <a:solidFill>
                    <a:srgbClr val="FF0000"/>
                  </a:solidFill>
                  <a:latin typeface="Times New Roman" panose="02020603050405020304" pitchFamily="18" charset="0"/>
                  <a:cs typeface="Times New Roman" panose="02020603050405020304" pitchFamily="18" charset="0"/>
                </a:rPr>
                <a:t> </a:t>
              </a:r>
              <a:r>
                <a:rPr lang="en-US" altLang="ja-JP" dirty="0" smtClean="0">
                  <a:solidFill>
                    <a:srgbClr val="FF0000"/>
                  </a:solidFill>
                  <a:latin typeface="Times New Roman" panose="02020603050405020304" pitchFamily="18" charset="0"/>
                  <a:cs typeface="Times New Roman" panose="02020603050405020304" pitchFamily="18" charset="0"/>
                </a:rPr>
                <a:t>, </a:t>
              </a:r>
              <a:r>
                <a:rPr kumimoji="1" lang="en-US" altLang="ja-JP" dirty="0" smtClean="0">
                  <a:solidFill>
                    <a:srgbClr val="FF0000"/>
                  </a:solidFill>
                  <a:latin typeface="Times New Roman" panose="02020603050405020304" pitchFamily="18" charset="0"/>
                  <a:cs typeface="Times New Roman" panose="02020603050405020304" pitchFamily="18" charset="0"/>
                </a:rPr>
                <a:t>f</a:t>
              </a:r>
              <a:r>
                <a:rPr kumimoji="1" lang="en-US" altLang="ja-JP" baseline="-25000" dirty="0" smtClean="0">
                  <a:solidFill>
                    <a:srgbClr val="FF0000"/>
                  </a:solidFill>
                  <a:latin typeface="Times New Roman" panose="02020603050405020304" pitchFamily="18" charset="0"/>
                  <a:cs typeface="Times New Roman" panose="02020603050405020304" pitchFamily="18" charset="0"/>
                </a:rPr>
                <a:t>rep1</a:t>
              </a:r>
              <a:r>
                <a:rPr kumimoji="1" lang="en-US" altLang="ja-JP" dirty="0" smtClean="0">
                  <a:solidFill>
                    <a:srgbClr val="FF0000"/>
                  </a:solidFill>
                  <a:latin typeface="Times New Roman" panose="02020603050405020304" pitchFamily="18" charset="0"/>
                  <a:cs typeface="Times New Roman" panose="02020603050405020304" pitchFamily="18" charset="0"/>
                </a:rPr>
                <a:t> locked</a:t>
              </a:r>
              <a:endParaRPr lang="en-US" altLang="ja-JP" b="0" dirty="0" smtClean="0">
                <a:solidFill>
                  <a:srgbClr val="FF0000"/>
                </a:solidFill>
                <a:latin typeface="Times New Roman" panose="02020603050405020304" pitchFamily="18" charset="0"/>
                <a:cs typeface="Times New Roman" panose="02020603050405020304" pitchFamily="18" charset="0"/>
              </a:endParaRPr>
            </a:p>
          </p:txBody>
        </p:sp>
        <p:cxnSp>
          <p:nvCxnSpPr>
            <p:cNvPr id="15" name="直線コネクタ 14"/>
            <p:cNvCxnSpPr/>
            <p:nvPr/>
          </p:nvCxnSpPr>
          <p:spPr bwMode="auto">
            <a:xfrm>
              <a:off x="2570922" y="4638261"/>
              <a:ext cx="437321" cy="304800"/>
            </a:xfrm>
            <a:prstGeom prst="line">
              <a:avLst/>
            </a:prstGeom>
            <a:noFill/>
            <a:ln w="28575" cap="flat" cmpd="sng" algn="ctr">
              <a:solidFill>
                <a:srgbClr val="FF0000"/>
              </a:solidFill>
              <a:prstDash val="solid"/>
              <a:round/>
              <a:headEnd type="none" w="med" len="med"/>
              <a:tailEnd type="none" w="med" len="med"/>
            </a:ln>
            <a:effectLst/>
          </p:spPr>
        </p:cxnSp>
        <p:sp>
          <p:nvSpPr>
            <p:cNvPr id="26" name="テキスト ボックス 25"/>
            <p:cNvSpPr txBox="1"/>
            <p:nvPr/>
          </p:nvSpPr>
          <p:spPr>
            <a:xfrm>
              <a:off x="1478880" y="5427928"/>
              <a:ext cx="3165128" cy="369332"/>
            </a:xfrm>
            <a:prstGeom prst="rect">
              <a:avLst/>
            </a:prstGeom>
            <a:noFill/>
          </p:spPr>
          <p:txBody>
            <a:bodyPr wrap="square" rtlCol="0">
              <a:spAutoFit/>
            </a:bodyPr>
            <a:lstStyle/>
            <a:p>
              <a:pPr algn="ctr"/>
              <a:r>
                <a:rPr lang="ja-JP" altLang="en-US" b="0" dirty="0" smtClean="0">
                  <a:latin typeface="Times New Roman" panose="02020603050405020304" pitchFamily="18" charset="0"/>
                  <a:cs typeface="Times New Roman" panose="02020603050405020304" pitchFamily="18" charset="0"/>
                </a:rPr>
                <a:t>圧力広がり線幅（予測値）</a:t>
              </a:r>
              <a:endParaRPr lang="en-US" altLang="ja-JP" b="0" dirty="0" smtClean="0">
                <a:latin typeface="Times New Roman" panose="02020603050405020304" pitchFamily="18" charset="0"/>
                <a:cs typeface="Times New Roman" panose="02020603050405020304" pitchFamily="18" charset="0"/>
              </a:endParaRPr>
            </a:p>
          </p:txBody>
        </p:sp>
      </p:grpSp>
      <p:cxnSp>
        <p:nvCxnSpPr>
          <p:cNvPr id="6" name="直線コネクタ 5"/>
          <p:cNvCxnSpPr/>
          <p:nvPr/>
        </p:nvCxnSpPr>
        <p:spPr bwMode="auto">
          <a:xfrm>
            <a:off x="700139" y="5326260"/>
            <a:ext cx="4468207" cy="0"/>
          </a:xfrm>
          <a:prstGeom prst="line">
            <a:avLst/>
          </a:prstGeom>
          <a:noFill/>
          <a:ln w="476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88705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04664"/>
            <a:ext cx="7772400" cy="936104"/>
          </a:xfrm>
        </p:spPr>
        <p:txBody>
          <a:bodyPr/>
          <a:lstStyle/>
          <a:p>
            <a:r>
              <a:rPr kumimoji="1" lang="ja-JP" altLang="en-US" sz="5400" dirty="0" smtClean="0"/>
              <a:t>まとめ</a:t>
            </a:r>
            <a:endParaRPr kumimoji="1" lang="ja-JP" altLang="en-US" sz="5400" dirty="0"/>
          </a:p>
        </p:txBody>
      </p:sp>
      <p:sp>
        <p:nvSpPr>
          <p:cNvPr id="3" name="コンテンツ プレースホルダー 2"/>
          <p:cNvSpPr>
            <a:spLocks noGrp="1"/>
          </p:cNvSpPr>
          <p:nvPr>
            <p:ph idx="1"/>
          </p:nvPr>
        </p:nvSpPr>
        <p:spPr>
          <a:xfrm>
            <a:off x="34244" y="1412776"/>
            <a:ext cx="9109756" cy="2232248"/>
          </a:xfrm>
        </p:spPr>
        <p:txBody>
          <a:bodyPr/>
          <a:lstStyle/>
          <a:p>
            <a:r>
              <a:rPr kumimoji="1" lang="en-US" altLang="ja-JP" sz="4000" dirty="0" smtClean="0">
                <a:latin typeface="Times New Roman" panose="02020603050405020304" pitchFamily="18" charset="0"/>
                <a:cs typeface="Times New Roman" panose="02020603050405020304" pitchFamily="18" charset="0"/>
              </a:rPr>
              <a:t>40000</a:t>
            </a:r>
            <a:r>
              <a:rPr kumimoji="1" lang="ja-JP" altLang="en-US" sz="4000" dirty="0" smtClean="0">
                <a:latin typeface="Times New Roman" panose="02020603050405020304" pitchFamily="18" charset="0"/>
                <a:cs typeface="Times New Roman" panose="02020603050405020304" pitchFamily="18" charset="0"/>
              </a:rPr>
              <a:t>次の</a:t>
            </a:r>
            <a:r>
              <a:rPr kumimoji="1" lang="en-US" altLang="ja-JP" sz="4000" dirty="0" err="1" smtClean="0">
                <a:latin typeface="Times New Roman" panose="02020603050405020304" pitchFamily="18" charset="0"/>
                <a:cs typeface="Times New Roman" panose="02020603050405020304" pitchFamily="18" charset="0"/>
              </a:rPr>
              <a:t>Δf</a:t>
            </a:r>
            <a:r>
              <a:rPr kumimoji="1" lang="en-US" altLang="ja-JP" sz="4000" dirty="0" smtClean="0">
                <a:latin typeface="Times New Roman" panose="02020603050405020304" pitchFamily="18" charset="0"/>
                <a:cs typeface="Times New Roman" panose="02020603050405020304" pitchFamily="18" charset="0"/>
              </a:rPr>
              <a:t> </a:t>
            </a:r>
            <a:r>
              <a:rPr kumimoji="1" lang="ja-JP" altLang="en-US" sz="4000" dirty="0" smtClean="0">
                <a:latin typeface="Times New Roman" panose="02020603050405020304" pitchFamily="18" charset="0"/>
                <a:cs typeface="Times New Roman" panose="02020603050405020304" pitchFamily="18" charset="0"/>
              </a:rPr>
              <a:t>の高調波の抽出</a:t>
            </a:r>
            <a:endParaRPr kumimoji="1" lang="en-US" altLang="ja-JP" sz="4000" dirty="0" smtClean="0">
              <a:latin typeface="Times New Roman" panose="02020603050405020304" pitchFamily="18" charset="0"/>
              <a:cs typeface="Times New Roman" panose="02020603050405020304" pitchFamily="18" charset="0"/>
            </a:endParaRPr>
          </a:p>
          <a:p>
            <a:r>
              <a:rPr lang="ja-JP" altLang="en-US" sz="4000" dirty="0" smtClean="0">
                <a:latin typeface="Times New Roman" panose="02020603050405020304" pitchFamily="18" charset="0"/>
                <a:cs typeface="Times New Roman" panose="02020603050405020304" pitchFamily="18" charset="0"/>
              </a:rPr>
              <a:t>タイミングジッターの抑制</a:t>
            </a:r>
            <a:endParaRPr kumimoji="1" lang="en-US" altLang="ja-JP" sz="4000" dirty="0" smtClean="0">
              <a:latin typeface="Times New Roman" panose="02020603050405020304" pitchFamily="18" charset="0"/>
              <a:cs typeface="Times New Roman" panose="02020603050405020304" pitchFamily="18" charset="0"/>
            </a:endParaRPr>
          </a:p>
          <a:p>
            <a:r>
              <a:rPr lang="ja-JP" altLang="en-US" sz="4000" dirty="0" smtClean="0">
                <a:latin typeface="Times New Roman" panose="02020603050405020304" pitchFamily="18" charset="0"/>
                <a:cs typeface="Times New Roman" panose="02020603050405020304" pitchFamily="18" charset="0"/>
              </a:rPr>
              <a:t>スペクトル</a:t>
            </a:r>
            <a:r>
              <a:rPr lang="ja-JP" altLang="en-US" sz="4000" dirty="0">
                <a:latin typeface="Times New Roman" panose="02020603050405020304" pitchFamily="18" charset="0"/>
                <a:cs typeface="Times New Roman" panose="02020603050405020304" pitchFamily="18" charset="0"/>
              </a:rPr>
              <a:t>分解</a:t>
            </a:r>
            <a:r>
              <a:rPr lang="ja-JP" altLang="en-US" sz="4000" dirty="0" smtClean="0">
                <a:latin typeface="Times New Roman" panose="02020603050405020304" pitchFamily="18" charset="0"/>
                <a:cs typeface="Times New Roman" panose="02020603050405020304" pitchFamily="18" charset="0"/>
              </a:rPr>
              <a:t>能の向上</a:t>
            </a:r>
            <a:endParaRPr kumimoji="1" lang="en-US" altLang="ja-JP" sz="4000" dirty="0" smtClean="0">
              <a:latin typeface="Times New Roman" panose="02020603050405020304" pitchFamily="18" charset="0"/>
              <a:cs typeface="Times New Roman" panose="02020603050405020304" pitchFamily="18" charset="0"/>
            </a:endParaRPr>
          </a:p>
        </p:txBody>
      </p:sp>
      <p:sp>
        <p:nvSpPr>
          <p:cNvPr id="4" name="タイトル 1"/>
          <p:cNvSpPr txBox="1">
            <a:spLocks/>
          </p:cNvSpPr>
          <p:nvPr/>
        </p:nvSpPr>
        <p:spPr bwMode="auto">
          <a:xfrm>
            <a:off x="683568" y="4005064"/>
            <a:ext cx="7772400"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5400" kern="0" dirty="0" smtClean="0"/>
              <a:t>今後の予定</a:t>
            </a:r>
            <a:endParaRPr lang="ja-JP" altLang="en-US" sz="5400" kern="0" dirty="0"/>
          </a:p>
        </p:txBody>
      </p:sp>
      <p:sp>
        <p:nvSpPr>
          <p:cNvPr id="5" name="コンテンツ プレースホルダー 2"/>
          <p:cNvSpPr txBox="1">
            <a:spLocks/>
          </p:cNvSpPr>
          <p:nvPr/>
        </p:nvSpPr>
        <p:spPr bwMode="auto">
          <a:xfrm>
            <a:off x="35496" y="4941168"/>
            <a:ext cx="8856984" cy="14401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r>
              <a:rPr lang="ja-JP" altLang="en-US" sz="4000" kern="0" dirty="0" smtClean="0"/>
              <a:t>制御を必要としない</a:t>
            </a:r>
            <a:endParaRPr lang="en-US" altLang="ja-JP" sz="4000" kern="0" dirty="0" smtClean="0"/>
          </a:p>
          <a:p>
            <a:pPr marL="0" indent="0">
              <a:buNone/>
            </a:pPr>
            <a:r>
              <a:rPr lang="ja-JP" altLang="en-US" sz="4000" kern="0" dirty="0"/>
              <a:t>　</a:t>
            </a:r>
            <a:r>
              <a:rPr lang="ja-JP" altLang="en-US" sz="4000" kern="0" dirty="0" smtClean="0"/>
              <a:t>　アダプティブサンプリングを行う</a:t>
            </a:r>
            <a:endParaRPr lang="en-US" altLang="ja-JP" sz="4000" kern="0" dirty="0" smtClean="0"/>
          </a:p>
        </p:txBody>
      </p:sp>
    </p:spTree>
    <p:extLst>
      <p:ext uri="{BB962C8B-B14F-4D97-AF65-F5344CB8AC3E}">
        <p14:creationId xmlns:p14="http://schemas.microsoft.com/office/powerpoint/2010/main" val="351669237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3656383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タイトル 1"/>
              <p:cNvSpPr>
                <a:spLocks noGrp="1"/>
              </p:cNvSpPr>
              <p:nvPr>
                <p:ph type="title"/>
              </p:nvPr>
            </p:nvSpPr>
            <p:spPr>
              <a:xfrm>
                <a:off x="-108520" y="509922"/>
                <a:ext cx="9789364" cy="1080120"/>
              </a:xfrm>
            </p:spPr>
            <p:txBody>
              <a:bodyPr/>
              <a:lstStyle/>
              <a:p>
                <a14:m>
                  <m:oMath xmlns:m="http://schemas.openxmlformats.org/officeDocument/2006/math">
                    <m:f>
                      <m:fPr>
                        <m:ctrlPr>
                          <a:rPr lang="en-US" altLang="ja-JP" sz="4800" i="1" dirty="0" smtClean="0">
                            <a:latin typeface="Cambria Math"/>
                          </a:rPr>
                        </m:ctrlPr>
                      </m:fPr>
                      <m:num>
                        <m:sSub>
                          <m:sSubPr>
                            <m:ctrlPr>
                              <a:rPr lang="en-US" altLang="ja-JP" sz="4800" i="1" dirty="0">
                                <a:latin typeface="Cambria Math"/>
                              </a:rPr>
                            </m:ctrlPr>
                          </m:sSubPr>
                          <m:e>
                            <m:r>
                              <a:rPr lang="en-US" altLang="ja-JP" sz="4800" i="1" dirty="0">
                                <a:latin typeface="Cambria Math"/>
                              </a:rPr>
                              <m:t>𝑓</m:t>
                            </m:r>
                          </m:e>
                          <m:sub>
                            <m:r>
                              <a:rPr lang="en-US" altLang="ja-JP" sz="4800" i="1" dirty="0">
                                <a:latin typeface="Cambria Math"/>
                              </a:rPr>
                              <m:t>𝑟𝑒𝑝</m:t>
                            </m:r>
                            <m:r>
                              <a:rPr lang="en-US" altLang="ja-JP" sz="4800" i="1" dirty="0">
                                <a:latin typeface="Cambria Math"/>
                              </a:rPr>
                              <m:t>1</m:t>
                            </m:r>
                          </m:sub>
                        </m:sSub>
                      </m:num>
                      <m:den>
                        <m:r>
                          <m:rPr>
                            <m:sty m:val="p"/>
                          </m:rPr>
                          <a:rPr lang="en-US" altLang="ja-JP" sz="4800" i="1" dirty="0">
                            <a:latin typeface="Cambria Math"/>
                          </a:rPr>
                          <m:t>Δ</m:t>
                        </m:r>
                        <m:sSub>
                          <m:sSubPr>
                            <m:ctrlPr>
                              <a:rPr lang="en-US" altLang="ja-JP" sz="4800" i="1" dirty="0">
                                <a:latin typeface="Cambria Math"/>
                              </a:rPr>
                            </m:ctrlPr>
                          </m:sSubPr>
                          <m:e>
                            <m:r>
                              <a:rPr lang="en-US" altLang="ja-JP" sz="4800" i="1" dirty="0">
                                <a:latin typeface="Cambria Math"/>
                              </a:rPr>
                              <m:t>𝑓</m:t>
                            </m:r>
                          </m:e>
                          <m:sub>
                            <m:r>
                              <a:rPr lang="en-US" altLang="ja-JP" sz="4800" i="1" dirty="0">
                                <a:latin typeface="Cambria Math"/>
                              </a:rPr>
                              <m:t>𝑟𝑒𝑝</m:t>
                            </m:r>
                          </m:sub>
                        </m:sSub>
                      </m:den>
                    </m:f>
                    <m:r>
                      <a:rPr lang="ja-JP" altLang="en-US" sz="4800" b="0" i="1" dirty="0" smtClean="0">
                        <a:latin typeface="Cambria Math"/>
                      </a:rPr>
                      <m:t>の</m:t>
                    </m:r>
                    <m:r>
                      <a:rPr lang="ja-JP" altLang="en-US" sz="4800" i="1" dirty="0">
                        <a:latin typeface="Cambria Math"/>
                      </a:rPr>
                      <m:t>安定性</m:t>
                    </m:r>
                  </m:oMath>
                </a14:m>
                <a:r>
                  <a:rPr lang="ja-JP" altLang="en-US" sz="4800" dirty="0" smtClean="0"/>
                  <a:t>の評価（時間領域）</a:t>
                </a:r>
                <a:endParaRPr lang="ja-JP" altLang="en-US" sz="4800" dirty="0"/>
              </a:p>
            </p:txBody>
          </p:sp>
        </mc:Choice>
        <mc:Fallback xmlns="">
          <p:sp>
            <p:nvSpPr>
              <p:cNvPr id="7" name="タイトル 1"/>
              <p:cNvSpPr>
                <a:spLocks noGrp="1" noRot="1" noChangeAspect="1" noMove="1" noResize="1" noEditPoints="1" noAdjustHandles="1" noChangeArrowheads="1" noChangeShapeType="1" noTextEdit="1"/>
              </p:cNvSpPr>
              <p:nvPr>
                <p:ph type="title"/>
              </p:nvPr>
            </p:nvSpPr>
            <p:spPr>
              <a:xfrm>
                <a:off x="-108520" y="509922"/>
                <a:ext cx="9789364" cy="1080120"/>
              </a:xfrm>
              <a:blipFill rotWithShape="1">
                <a:blip r:embed="rId2"/>
                <a:stretch>
                  <a:fillRect t="-10734" r="-747" b="-8475"/>
                </a:stretch>
              </a:blipFill>
            </p:spPr>
            <p:txBody>
              <a:bodyPr/>
              <a:lstStyle/>
              <a:p>
                <a:r>
                  <a:rPr lang="ja-JP" altLang="en-US">
                    <a:noFill/>
                  </a:rPr>
                  <a:t> </a:t>
                </a:r>
              </a:p>
            </p:txBody>
          </p:sp>
        </mc:Fallback>
      </mc:AlternateContent>
      <p:sp>
        <p:nvSpPr>
          <p:cNvPr id="2" name="テキスト ボックス 1"/>
          <p:cNvSpPr txBox="1"/>
          <p:nvPr/>
        </p:nvSpPr>
        <p:spPr>
          <a:xfrm>
            <a:off x="1137169" y="1586531"/>
            <a:ext cx="3645192" cy="461665"/>
          </a:xfrm>
          <a:prstGeom prst="rect">
            <a:avLst/>
          </a:prstGeom>
          <a:noFill/>
        </p:spPr>
        <p:txBody>
          <a:bodyPr wrap="square" rtlCol="0">
            <a:spAutoFit/>
          </a:bodyPr>
          <a:lstStyle/>
          <a:p>
            <a:pPr algn="ctr"/>
            <a:r>
              <a:rPr lang="en-US" altLang="ja-JP" sz="2400" dirty="0" err="1" smtClean="0">
                <a:latin typeface="Times New Roman" panose="02020603050405020304" pitchFamily="18" charset="0"/>
                <a:cs typeface="Times New Roman" panose="02020603050405020304" pitchFamily="18" charset="0"/>
              </a:rPr>
              <a:t>Δf</a:t>
            </a:r>
            <a:r>
              <a:rPr lang="en-US" altLang="ja-JP" sz="2400" baseline="-25000" dirty="0" err="1" smtClean="0">
                <a:latin typeface="Times New Roman" panose="02020603050405020304" pitchFamily="18" charset="0"/>
                <a:cs typeface="Times New Roman" panose="02020603050405020304" pitchFamily="18" charset="0"/>
              </a:rPr>
              <a:t>rep</a:t>
            </a:r>
            <a:r>
              <a:rPr lang="ja-JP" altLang="en-US" sz="2400" dirty="0" smtClean="0">
                <a:latin typeface="Times New Roman" panose="02020603050405020304" pitchFamily="18" charset="0"/>
                <a:cs typeface="Times New Roman" panose="02020603050405020304" pitchFamily="18" charset="0"/>
              </a:rPr>
              <a:t>＝</a:t>
            </a:r>
            <a:r>
              <a:rPr lang="en-US" altLang="ja-JP" sz="2400" dirty="0" smtClean="0">
                <a:latin typeface="Times New Roman" panose="02020603050405020304" pitchFamily="18" charset="0"/>
                <a:cs typeface="Times New Roman" panose="02020603050405020304" pitchFamily="18" charset="0"/>
              </a:rPr>
              <a:t>5Hz</a:t>
            </a:r>
            <a:r>
              <a:rPr lang="ja-JP" altLang="en-US" sz="2400" dirty="0" smtClean="0">
                <a:latin typeface="Times New Roman" panose="02020603050405020304" pitchFamily="18" charset="0"/>
                <a:cs typeface="Times New Roman" panose="02020603050405020304" pitchFamily="18" charset="0"/>
              </a:rPr>
              <a:t>　</a:t>
            </a:r>
            <a:endParaRPr kumimoji="1" lang="ja-JP" altLang="en-US" sz="2400" dirty="0">
              <a:latin typeface="Times New Roman" panose="02020603050405020304" pitchFamily="18" charset="0"/>
              <a:cs typeface="Times New Roman" panose="02020603050405020304" pitchFamily="18" charset="0"/>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885" y="1503730"/>
            <a:ext cx="3816723" cy="4026055"/>
          </a:xfrm>
          <a:prstGeom prst="rect">
            <a:avLst/>
          </a:prstGeom>
        </p:spPr>
      </p:pic>
      <p:sp>
        <p:nvSpPr>
          <p:cNvPr id="15" name="テキスト ボックス 14"/>
          <p:cNvSpPr txBox="1"/>
          <p:nvPr/>
        </p:nvSpPr>
        <p:spPr>
          <a:xfrm>
            <a:off x="6024162" y="5742165"/>
            <a:ext cx="2617968" cy="369332"/>
          </a:xfrm>
          <a:prstGeom prst="rect">
            <a:avLst/>
          </a:prstGeom>
          <a:noFill/>
        </p:spPr>
        <p:txBody>
          <a:bodyPr wrap="square" rtlCol="0">
            <a:spAutoFit/>
          </a:bodyPr>
          <a:lstStyle/>
          <a:p>
            <a:pPr algn="ctr"/>
            <a:r>
              <a:rPr kumimoji="1" lang="ja-JP" altLang="en-US" b="1" dirty="0" smtClean="0"/>
              <a:t>ダブルパルス光学系</a:t>
            </a:r>
            <a:endParaRPr kumimoji="1" lang="ja-JP" altLang="en-US" b="1" dirty="0"/>
          </a:p>
        </p:txBody>
      </p:sp>
      <p:sp>
        <p:nvSpPr>
          <p:cNvPr id="13" name="テキスト ボックス 12"/>
          <p:cNvSpPr txBox="1"/>
          <p:nvPr/>
        </p:nvSpPr>
        <p:spPr>
          <a:xfrm>
            <a:off x="844363" y="6167045"/>
            <a:ext cx="7976908" cy="646331"/>
          </a:xfrm>
          <a:prstGeom prst="rect">
            <a:avLst/>
          </a:prstGeom>
          <a:solidFill>
            <a:srgbClr val="FFFF00"/>
          </a:solidFill>
        </p:spPr>
        <p:txBody>
          <a:bodyPr wrap="square" rtlCol="0">
            <a:spAutoFit/>
          </a:bodyPr>
          <a:lstStyle/>
          <a:p>
            <a:pPr algn="ctr"/>
            <a:r>
              <a:rPr lang="en-US" altLang="ja-JP" sz="3600" dirty="0" err="1" smtClean="0">
                <a:solidFill>
                  <a:srgbClr val="FF0000"/>
                </a:solidFill>
              </a:rPr>
              <a:t>Δf</a:t>
            </a:r>
            <a:r>
              <a:rPr lang="en-US" altLang="ja-JP" sz="3600" dirty="0" smtClean="0">
                <a:solidFill>
                  <a:srgbClr val="FF0000"/>
                </a:solidFill>
              </a:rPr>
              <a:t> &amp; </a:t>
            </a:r>
            <a:r>
              <a:rPr lang="en-US" altLang="ja-JP" sz="3600" dirty="0">
                <a:solidFill>
                  <a:srgbClr val="FF0000"/>
                </a:solidFill>
              </a:rPr>
              <a:t>f</a:t>
            </a:r>
            <a:r>
              <a:rPr lang="en-US" altLang="ja-JP" sz="3600" baseline="-25000" dirty="0">
                <a:solidFill>
                  <a:srgbClr val="FF0000"/>
                </a:solidFill>
              </a:rPr>
              <a:t>rep1</a:t>
            </a:r>
            <a:r>
              <a:rPr lang="en-US" altLang="ja-JP" sz="3600" dirty="0">
                <a:solidFill>
                  <a:srgbClr val="FF0000"/>
                </a:solidFill>
              </a:rPr>
              <a:t> </a:t>
            </a:r>
            <a:r>
              <a:rPr lang="ja-JP" altLang="en-US" sz="3600" dirty="0">
                <a:solidFill>
                  <a:srgbClr val="FF0000"/>
                </a:solidFill>
              </a:rPr>
              <a:t>制御</a:t>
            </a:r>
            <a:r>
              <a:rPr kumimoji="1" lang="ja-JP" altLang="en-US" sz="3600" dirty="0" smtClean="0">
                <a:solidFill>
                  <a:srgbClr val="FF0000"/>
                </a:solidFill>
              </a:rPr>
              <a:t>によるジッターの抑制</a:t>
            </a:r>
            <a:endParaRPr kumimoji="1" lang="ja-JP" altLang="en-US" sz="3600" dirty="0">
              <a:solidFill>
                <a:srgbClr val="FF0000"/>
              </a:solidFill>
            </a:endParaRPr>
          </a:p>
        </p:txBody>
      </p:sp>
      <p:grpSp>
        <p:nvGrpSpPr>
          <p:cNvPr id="2069" name="グループ化 2068"/>
          <p:cNvGrpSpPr/>
          <p:nvPr/>
        </p:nvGrpSpPr>
        <p:grpSpPr>
          <a:xfrm>
            <a:off x="5254157" y="3415685"/>
            <a:ext cx="2486195" cy="2389579"/>
            <a:chOff x="5254157" y="3496367"/>
            <a:chExt cx="2486195" cy="2389579"/>
          </a:xfrm>
        </p:grpSpPr>
        <p:grpSp>
          <p:nvGrpSpPr>
            <p:cNvPr id="6" name="グループ化 5"/>
            <p:cNvGrpSpPr/>
            <p:nvPr/>
          </p:nvGrpSpPr>
          <p:grpSpPr>
            <a:xfrm>
              <a:off x="6018899" y="3993872"/>
              <a:ext cx="1412828" cy="392033"/>
              <a:chOff x="5436096" y="3526514"/>
              <a:chExt cx="1780984" cy="482778"/>
            </a:xfrm>
          </p:grpSpPr>
          <p:cxnSp>
            <p:nvCxnSpPr>
              <p:cNvPr id="4" name="直線コネクタ 3"/>
              <p:cNvCxnSpPr/>
              <p:nvPr/>
            </p:nvCxnSpPr>
            <p:spPr bwMode="auto">
              <a:xfrm>
                <a:off x="5436096" y="4005064"/>
                <a:ext cx="299416" cy="0"/>
              </a:xfrm>
              <a:prstGeom prst="line">
                <a:avLst/>
              </a:prstGeom>
              <a:noFill/>
              <a:ln w="19050" cap="flat" cmpd="sng" algn="ctr">
                <a:solidFill>
                  <a:schemeClr val="tx1"/>
                </a:solidFill>
                <a:prstDash val="solid"/>
                <a:round/>
                <a:headEnd type="none" w="med" len="med"/>
                <a:tailEnd type="none" w="med" len="med"/>
              </a:ln>
              <a:effectLst/>
            </p:spPr>
          </p:cxnSp>
          <p:sp>
            <p:nvSpPr>
              <p:cNvPr id="5" name="フリーフォーム 4"/>
              <p:cNvSpPr/>
              <p:nvPr/>
            </p:nvSpPr>
            <p:spPr bwMode="auto">
              <a:xfrm>
                <a:off x="5730254" y="3526514"/>
                <a:ext cx="134282" cy="482778"/>
              </a:xfrm>
              <a:custGeom>
                <a:avLst/>
                <a:gdLst>
                  <a:gd name="connsiteX0" fmla="*/ 0 w 134282"/>
                  <a:gd name="connsiteY0" fmla="*/ 482778 h 482778"/>
                  <a:gd name="connsiteX1" fmla="*/ 57549 w 134282"/>
                  <a:gd name="connsiteY1" fmla="*/ 0 h 482778"/>
                  <a:gd name="connsiteX2" fmla="*/ 134282 w 134282"/>
                  <a:gd name="connsiteY2" fmla="*/ 482778 h 482778"/>
                </a:gdLst>
                <a:ahLst/>
                <a:cxnLst>
                  <a:cxn ang="0">
                    <a:pos x="connsiteX0" y="connsiteY0"/>
                  </a:cxn>
                  <a:cxn ang="0">
                    <a:pos x="connsiteX1" y="connsiteY1"/>
                  </a:cxn>
                  <a:cxn ang="0">
                    <a:pos x="connsiteX2" y="connsiteY2"/>
                  </a:cxn>
                </a:cxnLst>
                <a:rect l="l" t="t" r="r" b="b"/>
                <a:pathLst>
                  <a:path w="134282" h="482778">
                    <a:moveTo>
                      <a:pt x="0" y="482778"/>
                    </a:moveTo>
                    <a:cubicBezTo>
                      <a:pt x="17584" y="241389"/>
                      <a:pt x="35169" y="0"/>
                      <a:pt x="57549" y="0"/>
                    </a:cubicBezTo>
                    <a:cubicBezTo>
                      <a:pt x="79929" y="0"/>
                      <a:pt x="107105" y="241389"/>
                      <a:pt x="134282" y="482778"/>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 name="直線コネクタ 10"/>
              <p:cNvCxnSpPr/>
              <p:nvPr/>
            </p:nvCxnSpPr>
            <p:spPr bwMode="auto">
              <a:xfrm>
                <a:off x="5866958" y="4005064"/>
                <a:ext cx="893758" cy="0"/>
              </a:xfrm>
              <a:prstGeom prst="line">
                <a:avLst/>
              </a:prstGeom>
              <a:noFill/>
              <a:ln w="19050" cap="flat" cmpd="sng" algn="ctr">
                <a:solidFill>
                  <a:schemeClr val="tx1"/>
                </a:solidFill>
                <a:prstDash val="solid"/>
                <a:round/>
                <a:headEnd type="none" w="med" len="med"/>
                <a:tailEnd type="none" w="med" len="med"/>
              </a:ln>
              <a:effectLst/>
            </p:spPr>
          </p:cxnSp>
          <p:sp>
            <p:nvSpPr>
              <p:cNvPr id="12" name="フリーフォーム 11"/>
              <p:cNvSpPr/>
              <p:nvPr/>
            </p:nvSpPr>
            <p:spPr bwMode="auto">
              <a:xfrm>
                <a:off x="6749826" y="3526514"/>
                <a:ext cx="134282" cy="482778"/>
              </a:xfrm>
              <a:custGeom>
                <a:avLst/>
                <a:gdLst>
                  <a:gd name="connsiteX0" fmla="*/ 0 w 134282"/>
                  <a:gd name="connsiteY0" fmla="*/ 482778 h 482778"/>
                  <a:gd name="connsiteX1" fmla="*/ 57549 w 134282"/>
                  <a:gd name="connsiteY1" fmla="*/ 0 h 482778"/>
                  <a:gd name="connsiteX2" fmla="*/ 134282 w 134282"/>
                  <a:gd name="connsiteY2" fmla="*/ 482778 h 482778"/>
                </a:gdLst>
                <a:ahLst/>
                <a:cxnLst>
                  <a:cxn ang="0">
                    <a:pos x="connsiteX0" y="connsiteY0"/>
                  </a:cxn>
                  <a:cxn ang="0">
                    <a:pos x="connsiteX1" y="connsiteY1"/>
                  </a:cxn>
                  <a:cxn ang="0">
                    <a:pos x="connsiteX2" y="connsiteY2"/>
                  </a:cxn>
                </a:cxnLst>
                <a:rect l="l" t="t" r="r" b="b"/>
                <a:pathLst>
                  <a:path w="134282" h="482778">
                    <a:moveTo>
                      <a:pt x="0" y="482778"/>
                    </a:moveTo>
                    <a:cubicBezTo>
                      <a:pt x="17584" y="241389"/>
                      <a:pt x="35169" y="0"/>
                      <a:pt x="57549" y="0"/>
                    </a:cubicBezTo>
                    <a:cubicBezTo>
                      <a:pt x="79929" y="0"/>
                      <a:pt x="107105" y="241389"/>
                      <a:pt x="134282" y="482778"/>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6" name="直線コネクタ 15"/>
              <p:cNvCxnSpPr/>
              <p:nvPr/>
            </p:nvCxnSpPr>
            <p:spPr bwMode="auto">
              <a:xfrm>
                <a:off x="6890784" y="4005064"/>
                <a:ext cx="326296" cy="0"/>
              </a:xfrm>
              <a:prstGeom prst="line">
                <a:avLst/>
              </a:prstGeom>
              <a:noFill/>
              <a:ln w="19050" cap="flat" cmpd="sng" algn="ctr">
                <a:solidFill>
                  <a:schemeClr val="tx1"/>
                </a:solidFill>
                <a:prstDash val="solid"/>
                <a:round/>
                <a:headEnd type="none" w="med" len="med"/>
                <a:tailEnd type="none" w="med" len="med"/>
              </a:ln>
              <a:effectLst/>
            </p:spPr>
          </p:cxnSp>
        </p:grpSp>
        <p:grpSp>
          <p:nvGrpSpPr>
            <p:cNvPr id="17" name="グループ化 16"/>
            <p:cNvGrpSpPr/>
            <p:nvPr/>
          </p:nvGrpSpPr>
          <p:grpSpPr>
            <a:xfrm>
              <a:off x="6031493" y="4534872"/>
              <a:ext cx="1400234" cy="392033"/>
              <a:chOff x="5436096" y="3526514"/>
              <a:chExt cx="1786199" cy="482778"/>
            </a:xfrm>
          </p:grpSpPr>
          <p:cxnSp>
            <p:nvCxnSpPr>
              <p:cNvPr id="18" name="直線コネクタ 17"/>
              <p:cNvCxnSpPr/>
              <p:nvPr/>
            </p:nvCxnSpPr>
            <p:spPr bwMode="auto">
              <a:xfrm>
                <a:off x="5436096" y="4005064"/>
                <a:ext cx="302276" cy="0"/>
              </a:xfrm>
              <a:prstGeom prst="line">
                <a:avLst/>
              </a:prstGeom>
              <a:noFill/>
              <a:ln w="19050" cap="flat" cmpd="sng" algn="ctr">
                <a:solidFill>
                  <a:schemeClr val="tx1"/>
                </a:solidFill>
                <a:prstDash val="solid"/>
                <a:round/>
                <a:headEnd type="none" w="med" len="med"/>
                <a:tailEnd type="none" w="med" len="med"/>
              </a:ln>
              <a:effectLst/>
            </p:spPr>
          </p:cxnSp>
          <p:sp>
            <p:nvSpPr>
              <p:cNvPr id="19" name="フリーフォーム 18"/>
              <p:cNvSpPr/>
              <p:nvPr/>
            </p:nvSpPr>
            <p:spPr bwMode="auto">
              <a:xfrm>
                <a:off x="5727742" y="3526514"/>
                <a:ext cx="134282" cy="482778"/>
              </a:xfrm>
              <a:custGeom>
                <a:avLst/>
                <a:gdLst>
                  <a:gd name="connsiteX0" fmla="*/ 0 w 134282"/>
                  <a:gd name="connsiteY0" fmla="*/ 482778 h 482778"/>
                  <a:gd name="connsiteX1" fmla="*/ 57549 w 134282"/>
                  <a:gd name="connsiteY1" fmla="*/ 0 h 482778"/>
                  <a:gd name="connsiteX2" fmla="*/ 134282 w 134282"/>
                  <a:gd name="connsiteY2" fmla="*/ 482778 h 482778"/>
                </a:gdLst>
                <a:ahLst/>
                <a:cxnLst>
                  <a:cxn ang="0">
                    <a:pos x="connsiteX0" y="connsiteY0"/>
                  </a:cxn>
                  <a:cxn ang="0">
                    <a:pos x="connsiteX1" y="connsiteY1"/>
                  </a:cxn>
                  <a:cxn ang="0">
                    <a:pos x="connsiteX2" y="connsiteY2"/>
                  </a:cxn>
                </a:cxnLst>
                <a:rect l="l" t="t" r="r" b="b"/>
                <a:pathLst>
                  <a:path w="134282" h="482778">
                    <a:moveTo>
                      <a:pt x="0" y="482778"/>
                    </a:moveTo>
                    <a:cubicBezTo>
                      <a:pt x="17584" y="241389"/>
                      <a:pt x="35169" y="0"/>
                      <a:pt x="57549" y="0"/>
                    </a:cubicBezTo>
                    <a:cubicBezTo>
                      <a:pt x="79929" y="0"/>
                      <a:pt x="107105" y="241389"/>
                      <a:pt x="134282" y="482778"/>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0" name="直線コネクタ 19"/>
              <p:cNvCxnSpPr/>
              <p:nvPr/>
            </p:nvCxnSpPr>
            <p:spPr bwMode="auto">
              <a:xfrm>
                <a:off x="5866272" y="4005064"/>
                <a:ext cx="1356023" cy="0"/>
              </a:xfrm>
              <a:prstGeom prst="line">
                <a:avLst/>
              </a:prstGeom>
              <a:noFill/>
              <a:ln w="19050" cap="flat" cmpd="sng" algn="ctr">
                <a:solidFill>
                  <a:schemeClr val="tx1"/>
                </a:solidFill>
                <a:prstDash val="solid"/>
                <a:round/>
                <a:headEnd type="none" w="med" len="med"/>
                <a:tailEnd type="none" w="med" len="med"/>
              </a:ln>
              <a:effectLst/>
            </p:spPr>
          </p:cxnSp>
        </p:grpSp>
        <p:grpSp>
          <p:nvGrpSpPr>
            <p:cNvPr id="23" name="グループ化 22"/>
            <p:cNvGrpSpPr/>
            <p:nvPr/>
          </p:nvGrpSpPr>
          <p:grpSpPr>
            <a:xfrm>
              <a:off x="6031566" y="5421906"/>
              <a:ext cx="1403950" cy="392034"/>
              <a:chOff x="5436096" y="4157928"/>
              <a:chExt cx="1769794" cy="482779"/>
            </a:xfrm>
          </p:grpSpPr>
          <p:cxnSp>
            <p:nvCxnSpPr>
              <p:cNvPr id="24" name="直線コネクタ 23"/>
              <p:cNvCxnSpPr/>
              <p:nvPr/>
            </p:nvCxnSpPr>
            <p:spPr bwMode="auto">
              <a:xfrm>
                <a:off x="5436096" y="4636478"/>
                <a:ext cx="293561" cy="0"/>
              </a:xfrm>
              <a:prstGeom prst="line">
                <a:avLst/>
              </a:prstGeom>
              <a:noFill/>
              <a:ln w="25400" cap="flat" cmpd="sng" algn="ctr">
                <a:solidFill>
                  <a:srgbClr val="0070C0"/>
                </a:solidFill>
                <a:prstDash val="solid"/>
                <a:round/>
                <a:headEnd type="none" w="med" len="med"/>
                <a:tailEnd type="none" w="med" len="med"/>
              </a:ln>
              <a:effectLst/>
            </p:spPr>
          </p:cxnSp>
          <p:sp>
            <p:nvSpPr>
              <p:cNvPr id="25" name="フリーフォーム 24"/>
              <p:cNvSpPr/>
              <p:nvPr/>
            </p:nvSpPr>
            <p:spPr bwMode="auto">
              <a:xfrm>
                <a:off x="5730254" y="4157928"/>
                <a:ext cx="134282" cy="482778"/>
              </a:xfrm>
              <a:custGeom>
                <a:avLst/>
                <a:gdLst>
                  <a:gd name="connsiteX0" fmla="*/ 0 w 134282"/>
                  <a:gd name="connsiteY0" fmla="*/ 482778 h 482778"/>
                  <a:gd name="connsiteX1" fmla="*/ 57549 w 134282"/>
                  <a:gd name="connsiteY1" fmla="*/ 0 h 482778"/>
                  <a:gd name="connsiteX2" fmla="*/ 134282 w 134282"/>
                  <a:gd name="connsiteY2" fmla="*/ 482778 h 482778"/>
                </a:gdLst>
                <a:ahLst/>
                <a:cxnLst>
                  <a:cxn ang="0">
                    <a:pos x="connsiteX0" y="connsiteY0"/>
                  </a:cxn>
                  <a:cxn ang="0">
                    <a:pos x="connsiteX1" y="connsiteY1"/>
                  </a:cxn>
                  <a:cxn ang="0">
                    <a:pos x="connsiteX2" y="connsiteY2"/>
                  </a:cxn>
                </a:cxnLst>
                <a:rect l="l" t="t" r="r" b="b"/>
                <a:pathLst>
                  <a:path w="134282" h="482778">
                    <a:moveTo>
                      <a:pt x="0" y="482778"/>
                    </a:moveTo>
                    <a:cubicBezTo>
                      <a:pt x="17584" y="241389"/>
                      <a:pt x="35169" y="0"/>
                      <a:pt x="57549" y="0"/>
                    </a:cubicBezTo>
                    <a:cubicBezTo>
                      <a:pt x="79929" y="0"/>
                      <a:pt x="107105" y="241389"/>
                      <a:pt x="134282" y="482778"/>
                    </a:cubicBezTo>
                  </a:path>
                </a:pathLst>
              </a:cu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6" name="直線コネクタ 25"/>
              <p:cNvCxnSpPr/>
              <p:nvPr/>
            </p:nvCxnSpPr>
            <p:spPr bwMode="auto">
              <a:xfrm>
                <a:off x="5866157" y="4640706"/>
                <a:ext cx="874618" cy="0"/>
              </a:xfrm>
              <a:prstGeom prst="line">
                <a:avLst/>
              </a:prstGeom>
              <a:noFill/>
              <a:ln w="25400" cap="flat" cmpd="sng" algn="ctr">
                <a:solidFill>
                  <a:srgbClr val="0070C0"/>
                </a:solidFill>
                <a:prstDash val="solid"/>
                <a:round/>
                <a:headEnd type="none" w="med" len="med"/>
                <a:tailEnd type="none" w="med" len="med"/>
              </a:ln>
              <a:effectLst/>
            </p:spPr>
          </p:cxnSp>
          <p:sp>
            <p:nvSpPr>
              <p:cNvPr id="27" name="フリーフォーム 26"/>
              <p:cNvSpPr/>
              <p:nvPr/>
            </p:nvSpPr>
            <p:spPr bwMode="auto">
              <a:xfrm>
                <a:off x="6738062" y="4157929"/>
                <a:ext cx="134282" cy="482778"/>
              </a:xfrm>
              <a:custGeom>
                <a:avLst/>
                <a:gdLst>
                  <a:gd name="connsiteX0" fmla="*/ 0 w 134282"/>
                  <a:gd name="connsiteY0" fmla="*/ 482778 h 482778"/>
                  <a:gd name="connsiteX1" fmla="*/ 57549 w 134282"/>
                  <a:gd name="connsiteY1" fmla="*/ 0 h 482778"/>
                  <a:gd name="connsiteX2" fmla="*/ 134282 w 134282"/>
                  <a:gd name="connsiteY2" fmla="*/ 482778 h 482778"/>
                </a:gdLst>
                <a:ahLst/>
                <a:cxnLst>
                  <a:cxn ang="0">
                    <a:pos x="connsiteX0" y="connsiteY0"/>
                  </a:cxn>
                  <a:cxn ang="0">
                    <a:pos x="connsiteX1" y="connsiteY1"/>
                  </a:cxn>
                  <a:cxn ang="0">
                    <a:pos x="connsiteX2" y="connsiteY2"/>
                  </a:cxn>
                </a:cxnLst>
                <a:rect l="l" t="t" r="r" b="b"/>
                <a:pathLst>
                  <a:path w="134282" h="482778">
                    <a:moveTo>
                      <a:pt x="0" y="482778"/>
                    </a:moveTo>
                    <a:cubicBezTo>
                      <a:pt x="17584" y="241389"/>
                      <a:pt x="35169" y="0"/>
                      <a:pt x="57549" y="0"/>
                    </a:cubicBezTo>
                    <a:cubicBezTo>
                      <a:pt x="79929" y="0"/>
                      <a:pt x="107105" y="241389"/>
                      <a:pt x="134282" y="482778"/>
                    </a:cubicBezTo>
                  </a:path>
                </a:pathLst>
              </a:cu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8" name="直線コネクタ 27"/>
              <p:cNvCxnSpPr/>
              <p:nvPr/>
            </p:nvCxnSpPr>
            <p:spPr bwMode="auto">
              <a:xfrm>
                <a:off x="6872222" y="4636478"/>
                <a:ext cx="333668" cy="0"/>
              </a:xfrm>
              <a:prstGeom prst="line">
                <a:avLst/>
              </a:prstGeom>
              <a:noFill/>
              <a:ln w="25400" cap="flat" cmpd="sng" algn="ctr">
                <a:solidFill>
                  <a:srgbClr val="0070C0"/>
                </a:solidFill>
                <a:prstDash val="solid"/>
                <a:round/>
                <a:headEnd type="none" w="med" len="med"/>
                <a:tailEnd type="none" w="med" len="med"/>
              </a:ln>
              <a:effectLst/>
            </p:spPr>
          </p:cxnSp>
        </p:grpSp>
        <p:sp>
          <p:nvSpPr>
            <p:cNvPr id="9" name="角丸四角形 8"/>
            <p:cNvSpPr/>
            <p:nvPr/>
          </p:nvSpPr>
          <p:spPr bwMode="auto">
            <a:xfrm>
              <a:off x="6914138" y="3930468"/>
              <a:ext cx="394166" cy="547713"/>
            </a:xfrm>
            <a:prstGeom prst="round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30" name="直線矢印コネクタ 29"/>
            <p:cNvCxnSpPr/>
            <p:nvPr/>
          </p:nvCxnSpPr>
          <p:spPr bwMode="auto">
            <a:xfrm>
              <a:off x="6859696" y="3805513"/>
              <a:ext cx="506384" cy="0"/>
            </a:xfrm>
            <a:prstGeom prst="straightConnector1">
              <a:avLst/>
            </a:prstGeom>
            <a:noFill/>
            <a:ln w="19050" cap="flat" cmpd="sng" algn="ctr">
              <a:solidFill>
                <a:srgbClr val="FF0000"/>
              </a:solidFill>
              <a:prstDash val="solid"/>
              <a:round/>
              <a:headEnd type="none" w="med" len="med"/>
              <a:tailEnd type="arrow"/>
            </a:ln>
            <a:effectLst/>
          </p:spPr>
        </p:cxnSp>
        <p:sp>
          <p:nvSpPr>
            <p:cNvPr id="31" name="テキスト ボックス 30"/>
            <p:cNvSpPr txBox="1"/>
            <p:nvPr/>
          </p:nvSpPr>
          <p:spPr>
            <a:xfrm>
              <a:off x="6483333" y="3496367"/>
              <a:ext cx="1257019" cy="338554"/>
            </a:xfrm>
            <a:prstGeom prst="rect">
              <a:avLst/>
            </a:prstGeom>
            <a:noFill/>
          </p:spPr>
          <p:txBody>
            <a:bodyPr wrap="square" rtlCol="0">
              <a:spAutoFit/>
            </a:bodyPr>
            <a:lstStyle/>
            <a:p>
              <a:pPr algn="ctr"/>
              <a:r>
                <a:rPr lang="en-US" altLang="ja-JP" sz="1600" dirty="0"/>
                <a:t>t</a:t>
              </a:r>
              <a:r>
                <a:rPr kumimoji="1" lang="en-US" altLang="ja-JP" sz="1600" dirty="0" smtClean="0"/>
                <a:t>ime delay</a:t>
              </a:r>
              <a:endParaRPr kumimoji="1" lang="ja-JP" altLang="en-US" sz="1600" dirty="0"/>
            </a:p>
          </p:txBody>
        </p:sp>
        <p:sp>
          <p:nvSpPr>
            <p:cNvPr id="52" name="テキスト ボックス 51"/>
            <p:cNvSpPr txBox="1"/>
            <p:nvPr/>
          </p:nvSpPr>
          <p:spPr>
            <a:xfrm>
              <a:off x="5263175" y="4149080"/>
              <a:ext cx="755724" cy="253916"/>
            </a:xfrm>
            <a:prstGeom prst="rect">
              <a:avLst/>
            </a:prstGeom>
            <a:noFill/>
          </p:spPr>
          <p:txBody>
            <a:bodyPr wrap="square" rtlCol="0">
              <a:spAutoFit/>
            </a:bodyPr>
            <a:lstStyle/>
            <a:p>
              <a:r>
                <a:rPr kumimoji="1" lang="en-US" altLang="ja-JP" sz="1050" dirty="0" smtClean="0"/>
                <a:t>LASER A</a:t>
              </a:r>
              <a:endParaRPr kumimoji="1" lang="ja-JP" altLang="en-US" sz="1050" dirty="0"/>
            </a:p>
          </p:txBody>
        </p:sp>
        <p:sp>
          <p:nvSpPr>
            <p:cNvPr id="54" name="テキスト ボックス 53"/>
            <p:cNvSpPr txBox="1"/>
            <p:nvPr/>
          </p:nvSpPr>
          <p:spPr>
            <a:xfrm>
              <a:off x="5254157" y="4653136"/>
              <a:ext cx="755724" cy="253916"/>
            </a:xfrm>
            <a:prstGeom prst="rect">
              <a:avLst/>
            </a:prstGeom>
            <a:noFill/>
          </p:spPr>
          <p:txBody>
            <a:bodyPr wrap="square" rtlCol="0">
              <a:spAutoFit/>
            </a:bodyPr>
            <a:lstStyle/>
            <a:p>
              <a:r>
                <a:rPr kumimoji="1" lang="en-US" altLang="ja-JP" sz="1050" dirty="0" smtClean="0"/>
                <a:t>LASER B</a:t>
              </a:r>
              <a:endParaRPr kumimoji="1" lang="ja-JP" altLang="en-US" sz="1050" dirty="0"/>
            </a:p>
          </p:txBody>
        </p:sp>
        <p:sp>
          <p:nvSpPr>
            <p:cNvPr id="55" name="テキスト ボックス 54"/>
            <p:cNvSpPr txBox="1"/>
            <p:nvPr/>
          </p:nvSpPr>
          <p:spPr>
            <a:xfrm>
              <a:off x="5307374" y="5453898"/>
              <a:ext cx="755724" cy="276999"/>
            </a:xfrm>
            <a:prstGeom prst="rect">
              <a:avLst/>
            </a:prstGeom>
            <a:noFill/>
          </p:spPr>
          <p:txBody>
            <a:bodyPr wrap="square" rtlCol="0">
              <a:spAutoFit/>
            </a:bodyPr>
            <a:lstStyle/>
            <a:p>
              <a:pPr algn="ctr"/>
              <a:r>
                <a:rPr kumimoji="1" lang="en-US" altLang="ja-JP" sz="1200" dirty="0" smtClean="0"/>
                <a:t>SFG</a:t>
              </a:r>
              <a:endParaRPr kumimoji="1" lang="ja-JP" altLang="en-US" sz="1200" dirty="0"/>
            </a:p>
          </p:txBody>
        </p:sp>
        <p:sp>
          <p:nvSpPr>
            <p:cNvPr id="85" name="角丸四角形 84"/>
            <p:cNvSpPr/>
            <p:nvPr/>
          </p:nvSpPr>
          <p:spPr bwMode="auto">
            <a:xfrm>
              <a:off x="6914138" y="5347028"/>
              <a:ext cx="394166" cy="538918"/>
            </a:xfrm>
            <a:prstGeom prst="round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86" name="直線矢印コネクタ 85"/>
            <p:cNvCxnSpPr/>
            <p:nvPr/>
          </p:nvCxnSpPr>
          <p:spPr bwMode="auto">
            <a:xfrm>
              <a:off x="6870738" y="5165866"/>
              <a:ext cx="506384" cy="0"/>
            </a:xfrm>
            <a:prstGeom prst="straightConnector1">
              <a:avLst/>
            </a:prstGeom>
            <a:noFill/>
            <a:ln w="19050" cap="flat" cmpd="sng" algn="ctr">
              <a:solidFill>
                <a:srgbClr val="FF0000"/>
              </a:solidFill>
              <a:prstDash val="solid"/>
              <a:round/>
              <a:headEnd type="none" w="med" len="med"/>
              <a:tailEnd type="arrow"/>
            </a:ln>
            <a:effectLst/>
          </p:spPr>
        </p:cxnSp>
      </p:grpSp>
      <p:grpSp>
        <p:nvGrpSpPr>
          <p:cNvPr id="10" name="グループ化 9"/>
          <p:cNvGrpSpPr/>
          <p:nvPr/>
        </p:nvGrpSpPr>
        <p:grpSpPr>
          <a:xfrm>
            <a:off x="6570816" y="4455575"/>
            <a:ext cx="246843" cy="246843"/>
            <a:chOff x="611560" y="1268760"/>
            <a:chExt cx="234970" cy="234970"/>
          </a:xfrm>
        </p:grpSpPr>
        <p:cxnSp>
          <p:nvCxnSpPr>
            <p:cNvPr id="8" name="直線コネクタ 7"/>
            <p:cNvCxnSpPr/>
            <p:nvPr/>
          </p:nvCxnSpPr>
          <p:spPr bwMode="auto">
            <a:xfrm>
              <a:off x="611560" y="1268760"/>
              <a:ext cx="234970" cy="234970"/>
            </a:xfrm>
            <a:prstGeom prst="line">
              <a:avLst/>
            </a:prstGeom>
            <a:noFill/>
            <a:ln w="28575" cap="flat" cmpd="sng" algn="ctr">
              <a:solidFill>
                <a:schemeClr val="tx1"/>
              </a:solidFill>
              <a:prstDash val="solid"/>
              <a:round/>
              <a:headEnd type="none" w="med" len="med"/>
              <a:tailEnd type="none" w="med" len="med"/>
            </a:ln>
            <a:effectLst/>
          </p:spPr>
        </p:cxnSp>
        <p:cxnSp>
          <p:nvCxnSpPr>
            <p:cNvPr id="35" name="直線コネクタ 34"/>
            <p:cNvCxnSpPr/>
            <p:nvPr/>
          </p:nvCxnSpPr>
          <p:spPr bwMode="auto">
            <a:xfrm flipV="1">
              <a:off x="611560" y="1268760"/>
              <a:ext cx="234970" cy="234970"/>
            </a:xfrm>
            <a:prstGeom prst="line">
              <a:avLst/>
            </a:prstGeom>
            <a:noFill/>
            <a:ln w="28575" cap="flat" cmpd="sng" algn="ctr">
              <a:solidFill>
                <a:schemeClr val="tx1"/>
              </a:solidFill>
              <a:prstDash val="solid"/>
              <a:round/>
              <a:headEnd type="none" w="med" len="med"/>
              <a:tailEnd type="none" w="med" len="med"/>
            </a:ln>
            <a:effectLst/>
          </p:spPr>
        </p:cxnSp>
      </p:grpSp>
      <p:sp>
        <p:nvSpPr>
          <p:cNvPr id="29" name="下矢印 28"/>
          <p:cNvSpPr/>
          <p:nvPr/>
        </p:nvSpPr>
        <p:spPr bwMode="auto">
          <a:xfrm>
            <a:off x="6586673" y="4952493"/>
            <a:ext cx="215128" cy="328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54" y="1775230"/>
            <a:ext cx="5126977" cy="445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2411760" y="3631276"/>
            <a:ext cx="1908212" cy="369332"/>
          </a:xfrm>
          <a:prstGeom prst="rect">
            <a:avLst/>
          </a:prstGeom>
          <a:noFill/>
        </p:spPr>
        <p:txBody>
          <a:bodyPr wrap="square" rtlCol="0">
            <a:spAutoFit/>
          </a:bodyPr>
          <a:lstStyle/>
          <a:p>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rep1</a:t>
            </a:r>
            <a:r>
              <a:rPr lang="en-US" altLang="ja-JP" dirty="0" smtClean="0">
                <a:solidFill>
                  <a:schemeClr val="accent2"/>
                </a:solidFill>
                <a:latin typeface="Times New Roman" panose="02020603050405020304" pitchFamily="18" charset="0"/>
                <a:cs typeface="Times New Roman" panose="02020603050405020304" pitchFamily="18" charset="0"/>
              </a:rPr>
              <a:t>, </a:t>
            </a:r>
            <a:r>
              <a:rPr kumimoji="1" lang="en-US" altLang="ja-JP" dirty="0" smtClean="0">
                <a:solidFill>
                  <a:schemeClr val="accent2"/>
                </a:solidFill>
                <a:latin typeface="Times New Roman" panose="02020603050405020304" pitchFamily="18" charset="0"/>
                <a:cs typeface="Times New Roman" panose="02020603050405020304" pitchFamily="18" charset="0"/>
              </a:rPr>
              <a:t>f</a:t>
            </a:r>
            <a:r>
              <a:rPr kumimoji="1" lang="en-US" altLang="ja-JP" baseline="-25000" dirty="0" smtClean="0">
                <a:solidFill>
                  <a:schemeClr val="accent2"/>
                </a:solidFill>
                <a:latin typeface="Times New Roman" panose="02020603050405020304" pitchFamily="18" charset="0"/>
                <a:cs typeface="Times New Roman" panose="02020603050405020304" pitchFamily="18" charset="0"/>
              </a:rPr>
              <a:t>rep2</a:t>
            </a:r>
            <a:r>
              <a:rPr kumimoji="1" lang="en-US" altLang="ja-JP" dirty="0" smtClean="0">
                <a:solidFill>
                  <a:schemeClr val="accent2"/>
                </a:solidFill>
                <a:latin typeface="Times New Roman" panose="02020603050405020304" pitchFamily="18" charset="0"/>
                <a:cs typeface="Times New Roman" panose="02020603050405020304" pitchFamily="18" charset="0"/>
              </a:rPr>
              <a:t> locked</a:t>
            </a:r>
            <a:endParaRPr lang="en-US" altLang="ja-JP" b="0" dirty="0" smtClean="0">
              <a:solidFill>
                <a:schemeClr val="accent2"/>
              </a:solidFill>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2483768" y="4594834"/>
            <a:ext cx="1692188" cy="369332"/>
          </a:xfrm>
          <a:prstGeom prst="rect">
            <a:avLst/>
          </a:prstGeom>
          <a:noFill/>
        </p:spPr>
        <p:txBody>
          <a:bodyPr wrap="square" rtlCol="0">
            <a:spAutoFit/>
          </a:bodyPr>
          <a:lstStyle/>
          <a:p>
            <a:r>
              <a:rPr kumimoji="1" lang="en-US" altLang="ja-JP" dirty="0" err="1" smtClean="0">
                <a:solidFill>
                  <a:srgbClr val="FF0000"/>
                </a:solidFill>
                <a:latin typeface="Times New Roman" panose="02020603050405020304" pitchFamily="18" charset="0"/>
                <a:cs typeface="Times New Roman" panose="02020603050405020304" pitchFamily="18" charset="0"/>
              </a:rPr>
              <a:t>Δf</a:t>
            </a:r>
            <a:r>
              <a:rPr lang="en-US" altLang="ja-JP" dirty="0" smtClean="0">
                <a:solidFill>
                  <a:srgbClr val="FF0000"/>
                </a:solidFill>
                <a:latin typeface="Times New Roman" panose="02020603050405020304" pitchFamily="18" charset="0"/>
                <a:cs typeface="Times New Roman" panose="02020603050405020304" pitchFamily="18" charset="0"/>
              </a:rPr>
              <a:t>, </a:t>
            </a:r>
            <a:r>
              <a:rPr kumimoji="1" lang="en-US" altLang="ja-JP" dirty="0" smtClean="0">
                <a:solidFill>
                  <a:srgbClr val="FF0000"/>
                </a:solidFill>
                <a:latin typeface="Times New Roman" panose="02020603050405020304" pitchFamily="18" charset="0"/>
                <a:cs typeface="Times New Roman" panose="02020603050405020304" pitchFamily="18" charset="0"/>
              </a:rPr>
              <a:t>f</a:t>
            </a:r>
            <a:r>
              <a:rPr kumimoji="1" lang="en-US" altLang="ja-JP" baseline="-25000" dirty="0" smtClean="0">
                <a:solidFill>
                  <a:srgbClr val="FF0000"/>
                </a:solidFill>
                <a:latin typeface="Times New Roman" panose="02020603050405020304" pitchFamily="18" charset="0"/>
                <a:cs typeface="Times New Roman" panose="02020603050405020304" pitchFamily="18" charset="0"/>
              </a:rPr>
              <a:t>rep1</a:t>
            </a:r>
            <a:r>
              <a:rPr kumimoji="1" lang="en-US" altLang="ja-JP" dirty="0" smtClean="0">
                <a:solidFill>
                  <a:srgbClr val="FF0000"/>
                </a:solidFill>
                <a:latin typeface="Times New Roman" panose="02020603050405020304" pitchFamily="18" charset="0"/>
                <a:cs typeface="Times New Roman" panose="02020603050405020304" pitchFamily="18" charset="0"/>
              </a:rPr>
              <a:t> locked</a:t>
            </a:r>
            <a:endParaRPr lang="en-US" altLang="ja-JP" b="0" dirty="0" smtClean="0">
              <a:solidFill>
                <a:srgbClr val="FF0000"/>
              </a:solidFill>
              <a:latin typeface="Times New Roman" panose="02020603050405020304" pitchFamily="18" charset="0"/>
              <a:cs typeface="Times New Roman" panose="02020603050405020304" pitchFamily="18" charset="0"/>
            </a:endParaRPr>
          </a:p>
        </p:txBody>
      </p:sp>
      <p:sp>
        <p:nvSpPr>
          <p:cNvPr id="41" name="テキスト ボックス 40"/>
          <p:cNvSpPr txBox="1"/>
          <p:nvPr/>
        </p:nvSpPr>
        <p:spPr>
          <a:xfrm>
            <a:off x="2455549" y="2204864"/>
            <a:ext cx="1054173" cy="369332"/>
          </a:xfrm>
          <a:prstGeom prst="rect">
            <a:avLst/>
          </a:prstGeom>
          <a:noFill/>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f</a:t>
            </a:r>
            <a:r>
              <a:rPr lang="en-US" altLang="ja-JP" dirty="0" smtClean="0">
                <a:latin typeface="Times New Roman" panose="02020603050405020304" pitchFamily="18" charset="0"/>
                <a:cs typeface="Times New Roman" panose="02020603050405020304" pitchFamily="18" charset="0"/>
              </a:rPr>
              <a:t>ree-run</a:t>
            </a:r>
            <a:endParaRPr kumimoji="1" lang="ja-JP"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正方形/長方形 41"/>
              <p:cNvSpPr/>
              <p:nvPr/>
            </p:nvSpPr>
            <p:spPr>
              <a:xfrm>
                <a:off x="5910794" y="4846223"/>
                <a:ext cx="755370" cy="504305"/>
              </a:xfrm>
              <a:prstGeom prst="rect">
                <a:avLst/>
              </a:prstGeom>
              <a:noFill/>
              <a:ln w="28575">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200" b="0" i="1" dirty="0">
                          <a:latin typeface="Cambria Math"/>
                        </a:rPr>
                        <m:t>×</m:t>
                      </m:r>
                      <m:f>
                        <m:fPr>
                          <m:ctrlPr>
                            <a:rPr lang="en-US" altLang="ja-JP" sz="1200" i="1" dirty="0">
                              <a:latin typeface="Cambria Math"/>
                            </a:rPr>
                          </m:ctrlPr>
                        </m:fPr>
                        <m:num>
                          <m:sSub>
                            <m:sSubPr>
                              <m:ctrlPr>
                                <a:rPr lang="en-US" altLang="ja-JP" sz="1200" i="1" dirty="0">
                                  <a:latin typeface="Cambria Math"/>
                                </a:rPr>
                              </m:ctrlPr>
                            </m:sSubPr>
                            <m:e>
                              <m:r>
                                <a:rPr lang="en-US" altLang="ja-JP" sz="1200" b="0" i="1" dirty="0">
                                  <a:latin typeface="Cambria Math"/>
                                </a:rPr>
                                <m:t>𝑓</m:t>
                              </m:r>
                            </m:e>
                            <m:sub>
                              <m:r>
                                <a:rPr lang="en-US" altLang="ja-JP" sz="1200" b="0" i="1" dirty="0">
                                  <a:latin typeface="Cambria Math"/>
                                </a:rPr>
                                <m:t>𝑟𝑒𝑝</m:t>
                              </m:r>
                              <m:r>
                                <a:rPr lang="en-US" altLang="ja-JP" sz="1200" b="0" i="1" dirty="0">
                                  <a:latin typeface="Cambria Math"/>
                                </a:rPr>
                                <m:t>1</m:t>
                              </m:r>
                            </m:sub>
                          </m:sSub>
                        </m:num>
                        <m:den>
                          <m:r>
                            <m:rPr>
                              <m:sty m:val="p"/>
                            </m:rPr>
                            <a:rPr lang="en-US" altLang="ja-JP" sz="1200" b="0" i="1" dirty="0">
                              <a:latin typeface="Cambria Math"/>
                            </a:rPr>
                            <m:t>Δ</m:t>
                          </m:r>
                          <m:sSub>
                            <m:sSubPr>
                              <m:ctrlPr>
                                <a:rPr lang="en-US" altLang="ja-JP" sz="1200" i="1" dirty="0">
                                  <a:latin typeface="Cambria Math"/>
                                </a:rPr>
                              </m:ctrlPr>
                            </m:sSubPr>
                            <m:e>
                              <m:r>
                                <a:rPr lang="en-US" altLang="ja-JP" sz="1200" b="0" i="1" dirty="0">
                                  <a:latin typeface="Cambria Math"/>
                                </a:rPr>
                                <m:t>𝑓</m:t>
                              </m:r>
                            </m:e>
                            <m:sub>
                              <m:r>
                                <a:rPr lang="en-US" altLang="ja-JP" sz="1200" b="0" i="1" dirty="0">
                                  <a:latin typeface="Cambria Math"/>
                                </a:rPr>
                                <m:t>𝑟𝑒𝑝</m:t>
                              </m:r>
                            </m:sub>
                          </m:sSub>
                        </m:den>
                      </m:f>
                    </m:oMath>
                  </m:oMathPara>
                </a14:m>
                <a:endParaRPr lang="ja-JP" altLang="en-US" sz="1200" dirty="0"/>
              </a:p>
            </p:txBody>
          </p:sp>
        </mc:Choice>
        <mc:Fallback xmlns="">
          <p:sp>
            <p:nvSpPr>
              <p:cNvPr id="42" name="正方形/長方形 41"/>
              <p:cNvSpPr>
                <a:spLocks noRot="1" noChangeAspect="1" noMove="1" noResize="1" noEditPoints="1" noAdjustHandles="1" noChangeArrowheads="1" noChangeShapeType="1" noTextEdit="1"/>
              </p:cNvSpPr>
              <p:nvPr/>
            </p:nvSpPr>
            <p:spPr>
              <a:xfrm>
                <a:off x="5910794" y="4846223"/>
                <a:ext cx="755370" cy="504305"/>
              </a:xfrm>
              <a:prstGeom prst="rect">
                <a:avLst/>
              </a:prstGeom>
              <a:blipFill rotWithShape="1">
                <a:blip r:embed="rId5"/>
                <a:stretch>
                  <a:fillRect/>
                </a:stretch>
              </a:blipFill>
              <a:ln w="28575">
                <a:noFill/>
              </a:ln>
            </p:spPr>
            <p:txBody>
              <a:bodyPr/>
              <a:lstStyle/>
              <a:p>
                <a:r>
                  <a:rPr lang="ja-JP" altLang="en-US">
                    <a:noFill/>
                  </a:rPr>
                  <a:t> </a:t>
                </a:r>
              </a:p>
            </p:txBody>
          </p:sp>
        </mc:Fallback>
      </mc:AlternateContent>
      <p:sp>
        <p:nvSpPr>
          <p:cNvPr id="43" name="上下矢印 42"/>
          <p:cNvSpPr/>
          <p:nvPr/>
        </p:nvSpPr>
        <p:spPr bwMode="auto">
          <a:xfrm>
            <a:off x="4430735" y="4086064"/>
            <a:ext cx="351625" cy="961542"/>
          </a:xfrm>
          <a:prstGeom prst="upDown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409037001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46944"/>
            <a:ext cx="7772400" cy="813176"/>
          </a:xfrm>
        </p:spPr>
        <p:txBody>
          <a:bodyPr/>
          <a:lstStyle/>
          <a:p>
            <a:r>
              <a:rPr kumimoji="1" lang="ja-JP" altLang="en-US" dirty="0" smtClean="0"/>
              <a:t>イントロダクション</a:t>
            </a:r>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 y="1174921"/>
            <a:ext cx="4921696" cy="565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5331598" y="3573016"/>
            <a:ext cx="3711557" cy="830997"/>
          </a:xfrm>
          <a:prstGeom prst="rect">
            <a:avLst/>
          </a:prstGeom>
          <a:noFill/>
        </p:spPr>
        <p:txBody>
          <a:bodyPr wrap="square" rtlCol="0">
            <a:spAutoFit/>
          </a:bodyPr>
          <a:lstStyle/>
          <a:p>
            <a:r>
              <a:rPr kumimoji="1" lang="ja-JP" altLang="en-US" sz="2400" b="1" dirty="0" smtClean="0"/>
              <a:t>・浮遊粒子状物質</a:t>
            </a:r>
            <a:r>
              <a:rPr kumimoji="1" lang="en-US" altLang="ja-JP" sz="2400" b="1" dirty="0" smtClean="0"/>
              <a:t>(SPM)</a:t>
            </a:r>
          </a:p>
          <a:p>
            <a:r>
              <a:rPr lang="ja-JP" altLang="en-US" sz="2400" b="1" dirty="0" smtClean="0"/>
              <a:t>・光化学オキシダント</a:t>
            </a:r>
            <a:endParaRPr kumimoji="1" lang="ja-JP" altLang="en-US" sz="2400" b="1" dirty="0"/>
          </a:p>
        </p:txBody>
      </p:sp>
      <p:sp>
        <p:nvSpPr>
          <p:cNvPr id="6" name="下矢印 5"/>
          <p:cNvSpPr/>
          <p:nvPr/>
        </p:nvSpPr>
        <p:spPr bwMode="auto">
          <a:xfrm rot="7423672">
            <a:off x="4056961" y="1806852"/>
            <a:ext cx="617910" cy="2230633"/>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8" name="グループ化 7"/>
          <p:cNvGrpSpPr/>
          <p:nvPr/>
        </p:nvGrpSpPr>
        <p:grpSpPr>
          <a:xfrm>
            <a:off x="5124159" y="1242697"/>
            <a:ext cx="3864234" cy="2042287"/>
            <a:chOff x="4992457" y="3010437"/>
            <a:chExt cx="3864234" cy="2042287"/>
          </a:xfrm>
        </p:grpSpPr>
        <p:sp>
          <p:nvSpPr>
            <p:cNvPr id="12" name="下矢印 11"/>
            <p:cNvSpPr/>
            <p:nvPr/>
          </p:nvSpPr>
          <p:spPr bwMode="auto">
            <a:xfrm>
              <a:off x="6528178" y="4305273"/>
              <a:ext cx="792792" cy="74745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テキスト ボックス 2"/>
            <p:cNvSpPr txBox="1"/>
            <p:nvPr/>
          </p:nvSpPr>
          <p:spPr>
            <a:xfrm>
              <a:off x="4992457" y="3010437"/>
              <a:ext cx="3864234" cy="1077218"/>
            </a:xfrm>
            <a:prstGeom prst="rect">
              <a:avLst/>
            </a:prstGeom>
            <a:noFill/>
            <a:ln w="50800">
              <a:solidFill>
                <a:srgbClr val="FF0000"/>
              </a:solidFill>
            </a:ln>
          </p:spPr>
          <p:txBody>
            <a:bodyPr wrap="square" rtlCol="0">
              <a:spAutoFit/>
            </a:bodyPr>
            <a:lstStyle/>
            <a:p>
              <a:pPr algn="ctr"/>
              <a:r>
                <a:rPr lang="ja-JP" altLang="en-US" sz="3200" b="1" dirty="0">
                  <a:latin typeface="Times New Roman" panose="02020603050405020304" pitchFamily="18" charset="0"/>
                  <a:cs typeface="Times New Roman" panose="02020603050405020304" pitchFamily="18" charset="0"/>
                </a:rPr>
                <a:t>揮発性有機</a:t>
              </a:r>
              <a:r>
                <a:rPr lang="ja-JP" altLang="en-US" sz="3200" b="1" dirty="0" smtClean="0">
                  <a:latin typeface="Times New Roman" panose="02020603050405020304" pitchFamily="18" charset="0"/>
                  <a:cs typeface="Times New Roman" panose="02020603050405020304" pitchFamily="18" charset="0"/>
                </a:rPr>
                <a:t>化合物</a:t>
              </a:r>
              <a:endParaRPr lang="en-US" altLang="ja-JP" sz="3200" b="1" dirty="0" smtClean="0">
                <a:latin typeface="Times New Roman" panose="02020603050405020304" pitchFamily="18" charset="0"/>
                <a:cs typeface="Times New Roman" panose="02020603050405020304" pitchFamily="18" charset="0"/>
              </a:endParaRPr>
            </a:p>
            <a:p>
              <a:pPr algn="ctr"/>
              <a:r>
                <a:rPr kumimoji="1" lang="ja-JP" altLang="en-US" sz="3200" b="1" dirty="0" smtClean="0">
                  <a:latin typeface="Times New Roman" panose="02020603050405020304" pitchFamily="18" charset="0"/>
                  <a:cs typeface="Times New Roman" panose="02020603050405020304" pitchFamily="18" charset="0"/>
                </a:rPr>
                <a:t>（</a:t>
              </a:r>
              <a:r>
                <a:rPr kumimoji="1" lang="en-US" altLang="ja-JP" sz="3200" b="1" dirty="0" smtClean="0">
                  <a:latin typeface="Times New Roman" panose="02020603050405020304" pitchFamily="18" charset="0"/>
                  <a:cs typeface="Times New Roman" panose="02020603050405020304" pitchFamily="18" charset="0"/>
                </a:rPr>
                <a:t>VOC</a:t>
              </a:r>
              <a:r>
                <a:rPr kumimoji="1" lang="ja-JP" altLang="en-US" sz="3200" b="1" dirty="0" smtClean="0">
                  <a:latin typeface="Times New Roman" panose="02020603050405020304" pitchFamily="18" charset="0"/>
                  <a:cs typeface="Times New Roman" panose="02020603050405020304" pitchFamily="18" charset="0"/>
                </a:rPr>
                <a:t>）</a:t>
              </a:r>
              <a:endParaRPr kumimoji="1" lang="ja-JP" altLang="en-US" sz="3200" b="1" dirty="0">
                <a:latin typeface="Times New Roman" panose="02020603050405020304" pitchFamily="18" charset="0"/>
                <a:cs typeface="Times New Roman" panose="02020603050405020304" pitchFamily="18" charset="0"/>
              </a:endParaRPr>
            </a:p>
          </p:txBody>
        </p:sp>
      </p:grpSp>
      <p:grpSp>
        <p:nvGrpSpPr>
          <p:cNvPr id="15" name="グループ化 14"/>
          <p:cNvGrpSpPr/>
          <p:nvPr/>
        </p:nvGrpSpPr>
        <p:grpSpPr>
          <a:xfrm>
            <a:off x="5141404" y="4660020"/>
            <a:ext cx="3901752" cy="1649300"/>
            <a:chOff x="5141404" y="3891529"/>
            <a:chExt cx="3901752" cy="1649300"/>
          </a:xfrm>
        </p:grpSpPr>
        <p:sp>
          <p:nvSpPr>
            <p:cNvPr id="13" name="テキスト ボックス 12"/>
            <p:cNvSpPr txBox="1"/>
            <p:nvPr/>
          </p:nvSpPr>
          <p:spPr>
            <a:xfrm>
              <a:off x="5141404" y="4771388"/>
              <a:ext cx="3901752" cy="769441"/>
            </a:xfrm>
            <a:prstGeom prst="rect">
              <a:avLst/>
            </a:prstGeom>
            <a:noFill/>
          </p:spPr>
          <p:txBody>
            <a:bodyPr wrap="square" rtlCol="0">
              <a:spAutoFit/>
            </a:bodyPr>
            <a:lstStyle/>
            <a:p>
              <a:pPr algn="ctr"/>
              <a:r>
                <a:rPr kumimoji="1" lang="ja-JP" altLang="en-US" sz="4400" b="1" dirty="0" smtClean="0">
                  <a:solidFill>
                    <a:srgbClr val="00B050"/>
                  </a:solidFill>
                </a:rPr>
                <a:t>人体への影響</a:t>
              </a:r>
              <a:endParaRPr kumimoji="1" lang="ja-JP" altLang="en-US" sz="4400" b="1" dirty="0">
                <a:solidFill>
                  <a:srgbClr val="00B050"/>
                </a:solidFill>
              </a:endParaRPr>
            </a:p>
          </p:txBody>
        </p:sp>
        <p:sp>
          <p:nvSpPr>
            <p:cNvPr id="9" name="下矢印 8"/>
            <p:cNvSpPr/>
            <p:nvPr/>
          </p:nvSpPr>
          <p:spPr bwMode="auto">
            <a:xfrm>
              <a:off x="6536851" y="3891529"/>
              <a:ext cx="111085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14" name="テキスト ボックス 13"/>
          <p:cNvSpPr txBox="1"/>
          <p:nvPr/>
        </p:nvSpPr>
        <p:spPr>
          <a:xfrm>
            <a:off x="53653" y="4890433"/>
            <a:ext cx="9039378" cy="1938992"/>
          </a:xfrm>
          <a:prstGeom prst="rect">
            <a:avLst/>
          </a:prstGeom>
          <a:solidFill>
            <a:srgbClr val="FFFF00"/>
          </a:solidFill>
        </p:spPr>
        <p:txBody>
          <a:bodyPr wrap="square" rtlCol="0">
            <a:spAutoFit/>
          </a:bodyPr>
          <a:lstStyle/>
          <a:p>
            <a:pPr algn="ctr"/>
            <a:r>
              <a:rPr kumimoji="1" lang="ja-JP" altLang="en-US" sz="6000" b="1" dirty="0" smtClean="0">
                <a:solidFill>
                  <a:srgbClr val="FF0000"/>
                </a:solidFill>
              </a:rPr>
              <a:t>大気ガスの分析が</a:t>
            </a:r>
            <a:endParaRPr kumimoji="1" lang="en-US" altLang="ja-JP" sz="6000" b="1" dirty="0" smtClean="0">
              <a:solidFill>
                <a:srgbClr val="FF0000"/>
              </a:solidFill>
            </a:endParaRPr>
          </a:p>
          <a:p>
            <a:pPr algn="ctr"/>
            <a:r>
              <a:rPr kumimoji="1" lang="ja-JP" altLang="en-US" sz="6000" b="1" dirty="0" smtClean="0">
                <a:solidFill>
                  <a:srgbClr val="FF0000"/>
                </a:solidFill>
              </a:rPr>
              <a:t>求められている</a:t>
            </a:r>
            <a:r>
              <a:rPr kumimoji="1" lang="en-US" altLang="ja-JP" sz="6000" b="1" dirty="0" smtClean="0">
                <a:solidFill>
                  <a:srgbClr val="FF0000"/>
                </a:solidFill>
              </a:rPr>
              <a:t>!!</a:t>
            </a:r>
            <a:endParaRPr kumimoji="1" lang="ja-JP" altLang="en-US" sz="6000" b="1" dirty="0">
              <a:solidFill>
                <a:srgbClr val="FF0000"/>
              </a:solidFill>
            </a:endParaRPr>
          </a:p>
        </p:txBody>
      </p:sp>
    </p:spTree>
    <p:extLst>
      <p:ext uri="{BB962C8B-B14F-4D97-AF65-F5344CB8AC3E}">
        <p14:creationId xmlns:p14="http://schemas.microsoft.com/office/powerpoint/2010/main" val="298484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マイ ムービーfr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842" r="19464"/>
          <a:stretch/>
        </p:blipFill>
        <p:spPr>
          <a:xfrm>
            <a:off x="4860032" y="1983009"/>
            <a:ext cx="3816424" cy="3534223"/>
          </a:xfrm>
          <a:prstGeom prst="rect">
            <a:avLst/>
          </a:prstGeom>
        </p:spPr>
      </p:pic>
      <p:pic>
        <p:nvPicPr>
          <p:cNvPr id="7" name="マイ ムービー.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8524" r="18729"/>
          <a:stretch/>
        </p:blipFill>
        <p:spPr>
          <a:xfrm>
            <a:off x="446234" y="1983009"/>
            <a:ext cx="3909742" cy="3502211"/>
          </a:xfrm>
          <a:prstGeom prst="rect">
            <a:avLst/>
          </a:prstGeom>
        </p:spPr>
      </p:pic>
      <p:sp>
        <p:nvSpPr>
          <p:cNvPr id="8" name="タイトル 1"/>
          <p:cNvSpPr>
            <a:spLocks noGrp="1"/>
          </p:cNvSpPr>
          <p:nvPr>
            <p:ph type="title"/>
          </p:nvPr>
        </p:nvSpPr>
        <p:spPr>
          <a:xfrm>
            <a:off x="16625" y="504312"/>
            <a:ext cx="9106286" cy="1322325"/>
          </a:xfrm>
        </p:spPr>
        <p:txBody>
          <a:bodyPr/>
          <a:lstStyle/>
          <a:p>
            <a:r>
              <a:rPr kumimoji="1" lang="en-US" altLang="ja-JP" sz="4800" dirty="0" smtClean="0"/>
              <a:t>THz</a:t>
            </a:r>
            <a:r>
              <a:rPr kumimoji="1" lang="ja-JP" altLang="en-US" sz="4800" dirty="0" smtClean="0"/>
              <a:t>時間波形における</a:t>
            </a:r>
            <a:r>
              <a:rPr kumimoji="1" lang="en-US" altLang="ja-JP" sz="4800" dirty="0" smtClean="0"/>
              <a:t/>
            </a:r>
            <a:br>
              <a:rPr kumimoji="1" lang="en-US" altLang="ja-JP" sz="4800" dirty="0" smtClean="0"/>
            </a:br>
            <a:r>
              <a:rPr kumimoji="1" lang="ja-JP" altLang="en-US" sz="4800" dirty="0" smtClean="0"/>
              <a:t>ジッターの影響</a:t>
            </a:r>
            <a:endParaRPr kumimoji="1" lang="ja-JP" altLang="en-US" sz="4800" dirty="0"/>
          </a:p>
        </p:txBody>
      </p:sp>
      <p:sp>
        <p:nvSpPr>
          <p:cNvPr id="12" name="テキスト ボックス 11"/>
          <p:cNvSpPr txBox="1"/>
          <p:nvPr/>
        </p:nvSpPr>
        <p:spPr>
          <a:xfrm>
            <a:off x="251520" y="5673442"/>
            <a:ext cx="4320480" cy="707886"/>
          </a:xfrm>
          <a:prstGeom prst="rect">
            <a:avLst/>
          </a:prstGeom>
          <a:noFill/>
        </p:spPr>
        <p:txBody>
          <a:bodyPr wrap="square" rtlCol="0">
            <a:spAutoFit/>
          </a:bodyPr>
          <a:lstStyle/>
          <a:p>
            <a:pPr algn="ctr"/>
            <a:r>
              <a:rPr kumimoji="1" lang="en-US" altLang="ja-JP" sz="4000" dirty="0" err="1" smtClean="0"/>
              <a:t>frep</a:t>
            </a:r>
            <a:r>
              <a:rPr kumimoji="1" lang="en-US" altLang="ja-JP" sz="4000" dirty="0" smtClean="0"/>
              <a:t>, </a:t>
            </a:r>
            <a:r>
              <a:rPr kumimoji="1" lang="en-US" altLang="ja-JP" sz="4000" dirty="0" err="1" smtClean="0"/>
              <a:t>Δf</a:t>
            </a:r>
            <a:r>
              <a:rPr kumimoji="1" lang="en-US" altLang="ja-JP" sz="4000" dirty="0" smtClean="0"/>
              <a:t> </a:t>
            </a:r>
            <a:r>
              <a:rPr kumimoji="1" lang="ja-JP" altLang="en-US" sz="4000" dirty="0" smtClean="0"/>
              <a:t>安定化</a:t>
            </a:r>
            <a:endParaRPr kumimoji="1" lang="ja-JP" altLang="en-US" sz="4000" dirty="0"/>
          </a:p>
        </p:txBody>
      </p:sp>
      <p:sp>
        <p:nvSpPr>
          <p:cNvPr id="13" name="テキスト ボックス 12"/>
          <p:cNvSpPr txBox="1"/>
          <p:nvPr/>
        </p:nvSpPr>
        <p:spPr>
          <a:xfrm>
            <a:off x="4644008" y="5677873"/>
            <a:ext cx="4320480" cy="707886"/>
          </a:xfrm>
          <a:prstGeom prst="rect">
            <a:avLst/>
          </a:prstGeom>
          <a:noFill/>
        </p:spPr>
        <p:txBody>
          <a:bodyPr wrap="square" rtlCol="0">
            <a:spAutoFit/>
          </a:bodyPr>
          <a:lstStyle/>
          <a:p>
            <a:pPr algn="ctr"/>
            <a:r>
              <a:rPr kumimoji="1" lang="ja-JP" altLang="en-US" sz="4000" dirty="0" smtClean="0"/>
              <a:t>安定化していない</a:t>
            </a:r>
            <a:endParaRPr kumimoji="1" lang="ja-JP" altLang="en-US" sz="4000" dirty="0"/>
          </a:p>
        </p:txBody>
      </p:sp>
      <p:sp>
        <p:nvSpPr>
          <p:cNvPr id="14" name="円/楕円 13"/>
          <p:cNvSpPr/>
          <p:nvPr/>
        </p:nvSpPr>
        <p:spPr bwMode="auto">
          <a:xfrm>
            <a:off x="1619672" y="2348880"/>
            <a:ext cx="432048" cy="1728192"/>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5" name="円/楕円 14"/>
          <p:cNvSpPr/>
          <p:nvPr/>
        </p:nvSpPr>
        <p:spPr bwMode="auto">
          <a:xfrm>
            <a:off x="6012160" y="2348880"/>
            <a:ext cx="432048" cy="1728192"/>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円/楕円 15"/>
          <p:cNvSpPr/>
          <p:nvPr/>
        </p:nvSpPr>
        <p:spPr bwMode="auto">
          <a:xfrm>
            <a:off x="6626982" y="3467758"/>
            <a:ext cx="432048" cy="519349"/>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7" name="円/楕円 16"/>
          <p:cNvSpPr/>
          <p:nvPr/>
        </p:nvSpPr>
        <p:spPr bwMode="auto">
          <a:xfrm>
            <a:off x="7164288" y="3489891"/>
            <a:ext cx="432048" cy="519349"/>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円/楕円 17"/>
          <p:cNvSpPr/>
          <p:nvPr/>
        </p:nvSpPr>
        <p:spPr bwMode="auto">
          <a:xfrm>
            <a:off x="2195736" y="3554543"/>
            <a:ext cx="432048" cy="519349"/>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円/楕円 18"/>
          <p:cNvSpPr/>
          <p:nvPr/>
        </p:nvSpPr>
        <p:spPr bwMode="auto">
          <a:xfrm>
            <a:off x="2748510" y="3553211"/>
            <a:ext cx="432048" cy="519349"/>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円/楕円 19"/>
          <p:cNvSpPr/>
          <p:nvPr/>
        </p:nvSpPr>
        <p:spPr bwMode="auto">
          <a:xfrm>
            <a:off x="659042" y="2258367"/>
            <a:ext cx="525366" cy="38622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1" name="円/楕円 20"/>
          <p:cNvSpPr/>
          <p:nvPr/>
        </p:nvSpPr>
        <p:spPr bwMode="auto">
          <a:xfrm>
            <a:off x="679668" y="4994671"/>
            <a:ext cx="525366" cy="38622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2" name="円/楕円 21"/>
          <p:cNvSpPr/>
          <p:nvPr/>
        </p:nvSpPr>
        <p:spPr bwMode="auto">
          <a:xfrm>
            <a:off x="5004048" y="5003621"/>
            <a:ext cx="525366" cy="38622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3" name="円/楕円 22"/>
          <p:cNvSpPr/>
          <p:nvPr/>
        </p:nvSpPr>
        <p:spPr bwMode="auto">
          <a:xfrm>
            <a:off x="5004048" y="2273496"/>
            <a:ext cx="525366" cy="38622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617254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7"/>
                                        </p:tgtEl>
                                      </p:cBhvr>
                                    </p:cmd>
                                  </p:childTnLst>
                                </p:cTn>
                              </p:par>
                              <p:par>
                                <p:cTn id="7" presetID="1" presetClass="mediacall" presetSubtype="0" fill="hold" nodeType="withEffect">
                                  <p:stCondLst>
                                    <p:cond delay="0"/>
                                  </p:stCondLst>
                                  <p:childTnLst>
                                    <p:cmd type="call" cmd="playFrom(0.0)">
                                      <p:cBhvr>
                                        <p:cTn id="8" dur="10" fill="hold"/>
                                        <p:tgtEl>
                                          <p:spTgt spid="5"/>
                                        </p:tgtEl>
                                      </p:cBhvr>
                                    </p:cmd>
                                  </p:childTnLst>
                                </p:cTn>
                              </p:par>
                              <p:par>
                                <p:cTn id="9" presetID="2" presetClass="mediacall" presetSubtype="0" fill="hold" nodeType="withEffect">
                                  <p:stCondLst>
                                    <p:cond delay="31200"/>
                                  </p:stCondLst>
                                  <p:childTnLst>
                                    <p:cmd type="call" cmd="togglePause">
                                      <p:cBhvr>
                                        <p:cTn id="10" dur="1" fill="hold"/>
                                        <p:tgtEl>
                                          <p:spTgt spid="7"/>
                                        </p:tgtEl>
                                      </p:cBhvr>
                                    </p:cmd>
                                  </p:childTnLst>
                                </p:cTn>
                              </p:par>
                              <p:par>
                                <p:cTn id="11" presetID="2" presetClass="mediacall" presetSubtype="0" fill="hold" nodeType="withEffect">
                                  <p:stCondLst>
                                    <p:cond delay="31200"/>
                                  </p:stCondLst>
                                  <p:childTnLst>
                                    <p:cmd type="call" cmd="togglePause">
                                      <p:cBhvr>
                                        <p:cTn id="12" dur="1"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5"/>
                </p:tgtEl>
              </p:cMediaNode>
            </p:video>
            <p:video>
              <p:cMediaNode vol="80000">
                <p:cTn id="38" fill="hold" display="0">
                  <p:stCondLst>
                    <p:cond delay="indefinite"/>
                  </p:stCondLst>
                </p:cTn>
                <p:tgtEl>
                  <p:spTgt spid="7"/>
                </p:tgtEl>
              </p:cMediaNode>
            </p:vide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274936"/>
            <a:ext cx="8839200" cy="1143000"/>
          </a:xfrm>
        </p:spPr>
        <p:txBody>
          <a:bodyPr/>
          <a:lstStyle/>
          <a:p>
            <a:r>
              <a:rPr kumimoji="1" lang="ja-JP" altLang="en-US" dirty="0" smtClean="0">
                <a:latin typeface="Times New Roman" panose="02020603050405020304" pitchFamily="18" charset="0"/>
                <a:cs typeface="Times New Roman" panose="02020603050405020304" pitchFamily="18" charset="0"/>
              </a:rPr>
              <a:t>今回の手法（</a:t>
            </a:r>
            <a:r>
              <a:rPr kumimoji="1" lang="en-US" altLang="ja-JP" dirty="0" smtClean="0">
                <a:latin typeface="Times New Roman" panose="02020603050405020304" pitchFamily="18" charset="0"/>
                <a:cs typeface="Times New Roman" panose="02020603050405020304" pitchFamily="18" charset="0"/>
              </a:rPr>
              <a:t>f</a:t>
            </a:r>
            <a:r>
              <a:rPr kumimoji="1" lang="en-US" altLang="ja-JP" baseline="-25000" dirty="0" smtClean="0">
                <a:latin typeface="Times New Roman" panose="02020603050405020304" pitchFamily="18" charset="0"/>
                <a:cs typeface="Times New Roman" panose="02020603050405020304" pitchFamily="18" charset="0"/>
              </a:rPr>
              <a:t>rep1</a:t>
            </a:r>
            <a:r>
              <a:rPr kumimoji="1" lang="en-US" altLang="ja-JP" dirty="0" smtClean="0">
                <a:latin typeface="Times New Roman" panose="02020603050405020304" pitchFamily="18" charset="0"/>
                <a:cs typeface="Times New Roman" panose="02020603050405020304" pitchFamily="18" charset="0"/>
              </a:rPr>
              <a:t>, </a:t>
            </a:r>
            <a:r>
              <a:rPr kumimoji="1" lang="en-US" altLang="ja-JP" dirty="0" err="1" smtClean="0">
                <a:latin typeface="Times New Roman" panose="02020603050405020304" pitchFamily="18" charset="0"/>
                <a:cs typeface="Times New Roman" panose="02020603050405020304" pitchFamily="18" charset="0"/>
              </a:rPr>
              <a:t>Δf</a:t>
            </a:r>
            <a:r>
              <a:rPr kumimoji="1" lang="en-US" altLang="ja-JP" baseline="-25000" dirty="0" err="1" smtClean="0">
                <a:latin typeface="Times New Roman" panose="02020603050405020304" pitchFamily="18" charset="0"/>
                <a:cs typeface="Times New Roman" panose="02020603050405020304" pitchFamily="18" charset="0"/>
              </a:rPr>
              <a:t>rep</a:t>
            </a:r>
            <a:r>
              <a:rPr kumimoji="1" lang="ja-JP" altLang="en-US" dirty="0" smtClean="0">
                <a:latin typeface="Times New Roman" panose="02020603050405020304" pitchFamily="18" charset="0"/>
                <a:cs typeface="Times New Roman" panose="02020603050405020304" pitchFamily="18" charset="0"/>
              </a:rPr>
              <a:t>制御）</a:t>
            </a:r>
            <a:endParaRPr kumimoji="1" lang="ja-JP" altLang="en-US" dirty="0">
              <a:latin typeface="Times New Roman" panose="02020603050405020304" pitchFamily="18" charset="0"/>
              <a:cs typeface="Times New Roman" panose="02020603050405020304" pitchFamily="18" charset="0"/>
            </a:endParaRPr>
          </a:p>
        </p:txBody>
      </p:sp>
      <p:sp>
        <p:nvSpPr>
          <p:cNvPr id="64" name="テキスト ボックス 63"/>
          <p:cNvSpPr txBox="1"/>
          <p:nvPr/>
        </p:nvSpPr>
        <p:spPr>
          <a:xfrm>
            <a:off x="202928" y="3697117"/>
            <a:ext cx="3202136" cy="646331"/>
          </a:xfrm>
          <a:prstGeom prst="rect">
            <a:avLst/>
          </a:prstGeom>
          <a:noFill/>
          <a:ln w="31750">
            <a:solidFill>
              <a:srgbClr val="FF0000"/>
            </a:solidFill>
          </a:ln>
        </p:spPr>
        <p:txBody>
          <a:bodyPr wrap="square" rtlCol="0">
            <a:spAutoFit/>
          </a:bodyPr>
          <a:lstStyle/>
          <a:p>
            <a:pPr algn="ctr"/>
            <a:r>
              <a:rPr kumimoji="1" lang="en-US" altLang="ja-JP" sz="3600" dirty="0" err="1" smtClean="0">
                <a:latin typeface="Times New Roman" panose="02020603050405020304" pitchFamily="18" charset="0"/>
                <a:cs typeface="Times New Roman" panose="02020603050405020304" pitchFamily="18" charset="0"/>
              </a:rPr>
              <a:t>Δfrep</a:t>
            </a:r>
            <a:r>
              <a:rPr kumimoji="1" lang="ja-JP" altLang="en-US" sz="3600" dirty="0" smtClean="0">
                <a:latin typeface="Times New Roman" panose="02020603050405020304" pitchFamily="18" charset="0"/>
                <a:cs typeface="Times New Roman" panose="02020603050405020304" pitchFamily="18" charset="0"/>
              </a:rPr>
              <a:t>の安定化</a:t>
            </a:r>
            <a:endParaRPr kumimoji="1" lang="ja-JP" altLang="en-US" sz="3600" dirty="0">
              <a:latin typeface="Times New Roman" panose="02020603050405020304" pitchFamily="18" charset="0"/>
              <a:cs typeface="Times New Roman" panose="02020603050405020304" pitchFamily="18" charset="0"/>
            </a:endParaRPr>
          </a:p>
        </p:txBody>
      </p:sp>
      <p:grpSp>
        <p:nvGrpSpPr>
          <p:cNvPr id="65" name="グループ化 64"/>
          <p:cNvGrpSpPr/>
          <p:nvPr/>
        </p:nvGrpSpPr>
        <p:grpSpPr>
          <a:xfrm>
            <a:off x="5798994" y="4163280"/>
            <a:ext cx="648072" cy="1261226"/>
            <a:chOff x="5983016" y="1547500"/>
            <a:chExt cx="648072" cy="1261226"/>
          </a:xfrm>
        </p:grpSpPr>
        <p:grpSp>
          <p:nvGrpSpPr>
            <p:cNvPr id="66" name="グループ化 65"/>
            <p:cNvGrpSpPr/>
            <p:nvPr/>
          </p:nvGrpSpPr>
          <p:grpSpPr>
            <a:xfrm>
              <a:off x="6156176" y="1957752"/>
              <a:ext cx="288032" cy="850974"/>
              <a:chOff x="4716016" y="1641922"/>
              <a:chExt cx="288032" cy="850974"/>
            </a:xfrm>
          </p:grpSpPr>
          <p:sp>
            <p:nvSpPr>
              <p:cNvPr id="68" name="正方形/長方形 67"/>
              <p:cNvSpPr/>
              <p:nvPr/>
            </p:nvSpPr>
            <p:spPr bwMode="auto">
              <a:xfrm>
                <a:off x="4716016" y="1812886"/>
                <a:ext cx="288032" cy="46398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69" name="直線コネクタ 68"/>
              <p:cNvCxnSpPr/>
              <p:nvPr/>
            </p:nvCxnSpPr>
            <p:spPr bwMode="auto">
              <a:xfrm>
                <a:off x="5004048" y="1641922"/>
                <a:ext cx="0" cy="850974"/>
              </a:xfrm>
              <a:prstGeom prst="line">
                <a:avLst/>
              </a:prstGeom>
              <a:noFill/>
              <a:ln w="44450" cap="flat" cmpd="sng" algn="ctr">
                <a:solidFill>
                  <a:schemeClr val="tx1"/>
                </a:solidFill>
                <a:prstDash val="solid"/>
                <a:round/>
                <a:headEnd type="none" w="med" len="med"/>
                <a:tailEnd type="none" w="med" len="med"/>
              </a:ln>
              <a:effectLst/>
            </p:spPr>
          </p:cxnSp>
        </p:grpSp>
        <p:sp>
          <p:nvSpPr>
            <p:cNvPr id="67" name="テキスト ボックス 66"/>
            <p:cNvSpPr txBox="1"/>
            <p:nvPr/>
          </p:nvSpPr>
          <p:spPr>
            <a:xfrm>
              <a:off x="5983016" y="1547500"/>
              <a:ext cx="648072" cy="400110"/>
            </a:xfrm>
            <a:prstGeom prst="rect">
              <a:avLst/>
            </a:prstGeom>
            <a:noFill/>
          </p:spPr>
          <p:txBody>
            <a:bodyPr wrap="square" rtlCol="0">
              <a:spAutoFit/>
            </a:bodyPr>
            <a:lstStyle/>
            <a:p>
              <a:pPr algn="ctr"/>
              <a:r>
                <a:rPr kumimoji="1" lang="en-US" altLang="ja-JP" sz="2000" b="1" dirty="0" smtClean="0"/>
                <a:t>PD</a:t>
              </a:r>
              <a:endParaRPr kumimoji="1" lang="ja-JP" altLang="en-US" sz="2000" b="1" dirty="0"/>
            </a:p>
          </p:txBody>
        </p:sp>
      </p:grpSp>
      <p:grpSp>
        <p:nvGrpSpPr>
          <p:cNvPr id="70" name="グループ化 69"/>
          <p:cNvGrpSpPr/>
          <p:nvPr/>
        </p:nvGrpSpPr>
        <p:grpSpPr>
          <a:xfrm>
            <a:off x="3203848" y="4678549"/>
            <a:ext cx="2277059" cy="595879"/>
            <a:chOff x="381200" y="3228279"/>
            <a:chExt cx="3496897" cy="915096"/>
          </a:xfrm>
        </p:grpSpPr>
        <p:grpSp>
          <p:nvGrpSpPr>
            <p:cNvPr id="71" name="グループ化 70"/>
            <p:cNvGrpSpPr/>
            <p:nvPr/>
          </p:nvGrpSpPr>
          <p:grpSpPr>
            <a:xfrm>
              <a:off x="381200" y="3228968"/>
              <a:ext cx="1879746" cy="914407"/>
              <a:chOff x="381200" y="3228968"/>
              <a:chExt cx="1879746" cy="914407"/>
            </a:xfrm>
          </p:grpSpPr>
          <p:sp>
            <p:nvSpPr>
              <p:cNvPr id="76" name="フリーフォーム 75"/>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77" name="直線コネクタ 76"/>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78" name="直線コネクタ 77"/>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p:nvGrpSpPr>
            <p:cNvPr id="72" name="グループ化 71"/>
            <p:cNvGrpSpPr/>
            <p:nvPr/>
          </p:nvGrpSpPr>
          <p:grpSpPr>
            <a:xfrm>
              <a:off x="1998351" y="3228279"/>
              <a:ext cx="1879746" cy="914407"/>
              <a:chOff x="381200" y="3228968"/>
              <a:chExt cx="1879746" cy="914407"/>
            </a:xfrm>
          </p:grpSpPr>
          <p:sp>
            <p:nvSpPr>
              <p:cNvPr id="73" name="フリーフォーム 72"/>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74" name="直線コネクタ 73"/>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75" name="直線コネクタ 74"/>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p:sp>
        <p:nvSpPr>
          <p:cNvPr id="79" name="テキスト ボックス 78"/>
          <p:cNvSpPr txBox="1"/>
          <p:nvPr/>
        </p:nvSpPr>
        <p:spPr>
          <a:xfrm>
            <a:off x="6300001" y="4559244"/>
            <a:ext cx="864096" cy="400110"/>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f</a:t>
            </a:r>
            <a:r>
              <a:rPr kumimoji="1" lang="en-US" altLang="ja-JP" sz="2000" baseline="-25000" dirty="0" smtClean="0">
                <a:latin typeface="Times New Roman" panose="02020603050405020304" pitchFamily="18" charset="0"/>
                <a:cs typeface="Times New Roman" panose="02020603050405020304" pitchFamily="18" charset="0"/>
              </a:rPr>
              <a:t>rep1</a:t>
            </a:r>
          </a:p>
        </p:txBody>
      </p:sp>
      <p:cxnSp>
        <p:nvCxnSpPr>
          <p:cNvPr id="80" name="直線矢印コネクタ 79"/>
          <p:cNvCxnSpPr/>
          <p:nvPr/>
        </p:nvCxnSpPr>
        <p:spPr bwMode="auto">
          <a:xfrm>
            <a:off x="3815861" y="4380821"/>
            <a:ext cx="1053033" cy="0"/>
          </a:xfrm>
          <a:prstGeom prst="straightConnector1">
            <a:avLst/>
          </a:prstGeom>
          <a:noFill/>
          <a:ln w="25400" cap="flat" cmpd="sng" algn="ctr">
            <a:solidFill>
              <a:schemeClr val="tx1"/>
            </a:solidFill>
            <a:prstDash val="solid"/>
            <a:round/>
            <a:headEnd type="arrow"/>
            <a:tailEnd type="arrow"/>
          </a:ln>
          <a:effectLst/>
        </p:spPr>
      </p:cxnSp>
      <p:sp>
        <p:nvSpPr>
          <p:cNvPr id="81" name="テキスト ボックス 80"/>
          <p:cNvSpPr txBox="1"/>
          <p:nvPr/>
        </p:nvSpPr>
        <p:spPr>
          <a:xfrm>
            <a:off x="3851729" y="3933056"/>
            <a:ext cx="1109584"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rep1</a:t>
            </a:r>
          </a:p>
        </p:txBody>
      </p:sp>
      <p:sp>
        <p:nvSpPr>
          <p:cNvPr id="82" name="テキスト ボックス 81"/>
          <p:cNvSpPr txBox="1"/>
          <p:nvPr/>
        </p:nvSpPr>
        <p:spPr>
          <a:xfrm>
            <a:off x="467545" y="4684822"/>
            <a:ext cx="1666384" cy="523220"/>
          </a:xfrm>
          <a:prstGeom prst="rect">
            <a:avLst/>
          </a:prstGeom>
          <a:noFill/>
          <a:ln w="25400">
            <a:solidFill>
              <a:schemeClr val="tx1"/>
            </a:solidFill>
          </a:ln>
        </p:spPr>
        <p:txBody>
          <a:bodyPr wrap="square" rtlCol="0">
            <a:spAutoFit/>
          </a:bodyPr>
          <a:lstStyle/>
          <a:p>
            <a:pPr algn="ctr"/>
            <a:r>
              <a:rPr kumimoji="1" lang="en-US" altLang="ja-JP" sz="2800" dirty="0" smtClean="0">
                <a:latin typeface="Times New Roman" panose="02020603050405020304" pitchFamily="18" charset="0"/>
                <a:cs typeface="Times New Roman" panose="02020603050405020304" pitchFamily="18" charset="0"/>
              </a:rPr>
              <a:t>LASER A</a:t>
            </a:r>
            <a:endParaRPr kumimoji="1" lang="ja-JP" altLang="en-US" sz="2800" dirty="0">
              <a:latin typeface="Times New Roman" panose="02020603050405020304" pitchFamily="18" charset="0"/>
              <a:cs typeface="Times New Roman" panose="02020603050405020304" pitchFamily="18" charset="0"/>
            </a:endParaRPr>
          </a:p>
        </p:txBody>
      </p:sp>
      <p:sp>
        <p:nvSpPr>
          <p:cNvPr id="83" name="右矢印 82"/>
          <p:cNvSpPr/>
          <p:nvPr/>
        </p:nvSpPr>
        <p:spPr bwMode="auto">
          <a:xfrm>
            <a:off x="2411760" y="4684822"/>
            <a:ext cx="720080" cy="46354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8" name="テキスト ボックス 87"/>
          <p:cNvSpPr txBox="1"/>
          <p:nvPr/>
        </p:nvSpPr>
        <p:spPr>
          <a:xfrm>
            <a:off x="467544" y="6021288"/>
            <a:ext cx="1666384" cy="523220"/>
          </a:xfrm>
          <a:prstGeom prst="rect">
            <a:avLst/>
          </a:prstGeom>
          <a:noFill/>
          <a:ln w="25400">
            <a:solidFill>
              <a:schemeClr val="tx1"/>
            </a:solidFill>
          </a:ln>
        </p:spPr>
        <p:txBody>
          <a:bodyPr wrap="square" rtlCol="0">
            <a:spAutoFit/>
          </a:bodyPr>
          <a:lstStyle/>
          <a:p>
            <a:pPr algn="ctr"/>
            <a:r>
              <a:rPr kumimoji="1" lang="en-US" altLang="ja-JP" sz="2800" dirty="0" smtClean="0">
                <a:latin typeface="Times New Roman" panose="02020603050405020304" pitchFamily="18" charset="0"/>
                <a:cs typeface="Times New Roman" panose="02020603050405020304" pitchFamily="18" charset="0"/>
              </a:rPr>
              <a:t>LASER B</a:t>
            </a:r>
            <a:endParaRPr kumimoji="1" lang="ja-JP" altLang="en-US" sz="2800" dirty="0">
              <a:latin typeface="Times New Roman" panose="02020603050405020304" pitchFamily="18" charset="0"/>
              <a:cs typeface="Times New Roman" panose="02020603050405020304" pitchFamily="18" charset="0"/>
            </a:endParaRPr>
          </a:p>
        </p:txBody>
      </p:sp>
      <p:grpSp>
        <p:nvGrpSpPr>
          <p:cNvPr id="89" name="グループ化 88"/>
          <p:cNvGrpSpPr/>
          <p:nvPr/>
        </p:nvGrpSpPr>
        <p:grpSpPr>
          <a:xfrm>
            <a:off x="3215087" y="6073481"/>
            <a:ext cx="2508850" cy="595879"/>
            <a:chOff x="381200" y="3228279"/>
            <a:chExt cx="3852859" cy="915096"/>
          </a:xfrm>
        </p:grpSpPr>
        <p:grpSp>
          <p:nvGrpSpPr>
            <p:cNvPr id="90" name="グループ化 89"/>
            <p:cNvGrpSpPr/>
            <p:nvPr/>
          </p:nvGrpSpPr>
          <p:grpSpPr>
            <a:xfrm>
              <a:off x="381200" y="3228968"/>
              <a:ext cx="2030885" cy="914407"/>
              <a:chOff x="381200" y="3228968"/>
              <a:chExt cx="2030885" cy="914407"/>
            </a:xfrm>
          </p:grpSpPr>
          <p:sp>
            <p:nvSpPr>
              <p:cNvPr id="95" name="フリーフォーム 94"/>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96" name="直線コネクタ 95"/>
              <p:cNvCxnSpPr/>
              <p:nvPr/>
            </p:nvCxnSpPr>
            <p:spPr bwMode="auto">
              <a:xfrm>
                <a:off x="1735756" y="4143375"/>
                <a:ext cx="676329" cy="0"/>
              </a:xfrm>
              <a:prstGeom prst="line">
                <a:avLst/>
              </a:prstGeom>
              <a:noFill/>
              <a:ln w="31750" cap="flat" cmpd="sng" algn="ctr">
                <a:solidFill>
                  <a:srgbClr val="0070C0"/>
                </a:solidFill>
                <a:prstDash val="solid"/>
                <a:round/>
                <a:headEnd type="none" w="med" len="med"/>
                <a:tailEnd type="none" w="med" len="med"/>
              </a:ln>
              <a:effectLst/>
            </p:spPr>
          </p:cxnSp>
          <p:cxnSp>
            <p:nvCxnSpPr>
              <p:cNvPr id="97" name="直線コネクタ 96"/>
              <p:cNvCxnSpPr/>
              <p:nvPr/>
            </p:nvCxnSpPr>
            <p:spPr bwMode="auto">
              <a:xfrm>
                <a:off x="381200" y="4143375"/>
                <a:ext cx="525190" cy="0"/>
              </a:xfrm>
              <a:prstGeom prst="line">
                <a:avLst/>
              </a:prstGeom>
              <a:noFill/>
              <a:ln w="31750" cap="flat" cmpd="sng" algn="ctr">
                <a:solidFill>
                  <a:srgbClr val="0070C0"/>
                </a:solidFill>
                <a:prstDash val="solid"/>
                <a:round/>
                <a:headEnd type="none" w="med" len="med"/>
                <a:tailEnd type="none" w="med" len="med"/>
              </a:ln>
              <a:effectLst/>
            </p:spPr>
          </p:cxnSp>
        </p:grpSp>
        <p:grpSp>
          <p:nvGrpSpPr>
            <p:cNvPr id="91" name="グループ化 90"/>
            <p:cNvGrpSpPr/>
            <p:nvPr/>
          </p:nvGrpSpPr>
          <p:grpSpPr>
            <a:xfrm>
              <a:off x="2354314" y="3228279"/>
              <a:ext cx="1879745" cy="914407"/>
              <a:chOff x="737163" y="3228968"/>
              <a:chExt cx="1879745" cy="914407"/>
            </a:xfrm>
          </p:grpSpPr>
          <p:sp>
            <p:nvSpPr>
              <p:cNvPr id="92" name="フリーフォーム 91"/>
              <p:cNvSpPr/>
              <p:nvPr/>
            </p:nvSpPr>
            <p:spPr bwMode="auto">
              <a:xfrm>
                <a:off x="1255555"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93" name="直線コネクタ 92"/>
              <p:cNvCxnSpPr/>
              <p:nvPr/>
            </p:nvCxnSpPr>
            <p:spPr bwMode="auto">
              <a:xfrm>
                <a:off x="2091718" y="4143375"/>
                <a:ext cx="525190" cy="0"/>
              </a:xfrm>
              <a:prstGeom prst="line">
                <a:avLst/>
              </a:prstGeom>
              <a:noFill/>
              <a:ln w="31750" cap="flat" cmpd="sng" algn="ctr">
                <a:solidFill>
                  <a:srgbClr val="0070C0"/>
                </a:solidFill>
                <a:prstDash val="solid"/>
                <a:round/>
                <a:headEnd type="none" w="med" len="med"/>
                <a:tailEnd type="none" w="med" len="med"/>
              </a:ln>
              <a:effectLst/>
            </p:spPr>
          </p:cxnSp>
          <p:cxnSp>
            <p:nvCxnSpPr>
              <p:cNvPr id="94" name="直線コネクタ 93"/>
              <p:cNvCxnSpPr/>
              <p:nvPr/>
            </p:nvCxnSpPr>
            <p:spPr bwMode="auto">
              <a:xfrm>
                <a:off x="737163" y="4143375"/>
                <a:ext cx="525192" cy="0"/>
              </a:xfrm>
              <a:prstGeom prst="line">
                <a:avLst/>
              </a:prstGeom>
              <a:noFill/>
              <a:ln w="31750" cap="flat" cmpd="sng" algn="ctr">
                <a:solidFill>
                  <a:srgbClr val="0070C0"/>
                </a:solidFill>
                <a:prstDash val="solid"/>
                <a:round/>
                <a:headEnd type="none" w="med" len="med"/>
                <a:tailEnd type="none" w="med" len="med"/>
              </a:ln>
              <a:effectLst/>
            </p:spPr>
          </p:cxnSp>
        </p:grpSp>
      </p:grpSp>
      <p:sp>
        <p:nvSpPr>
          <p:cNvPr id="98" name="テキスト ボックス 97"/>
          <p:cNvSpPr txBox="1"/>
          <p:nvPr/>
        </p:nvSpPr>
        <p:spPr>
          <a:xfrm>
            <a:off x="6303437" y="5945177"/>
            <a:ext cx="864096" cy="400110"/>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f</a:t>
            </a:r>
            <a:r>
              <a:rPr kumimoji="1" lang="en-US" altLang="ja-JP" sz="2000" baseline="-25000" dirty="0" smtClean="0">
                <a:latin typeface="Times New Roman" panose="02020603050405020304" pitchFamily="18" charset="0"/>
                <a:cs typeface="Times New Roman" panose="02020603050405020304" pitchFamily="18" charset="0"/>
              </a:rPr>
              <a:t>rep2</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100" name="右矢印 99"/>
          <p:cNvSpPr/>
          <p:nvPr/>
        </p:nvSpPr>
        <p:spPr bwMode="auto">
          <a:xfrm>
            <a:off x="2422999" y="6079754"/>
            <a:ext cx="720080" cy="463546"/>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01" name="直線矢印コネクタ 100"/>
          <p:cNvCxnSpPr/>
          <p:nvPr/>
        </p:nvCxnSpPr>
        <p:spPr bwMode="auto">
          <a:xfrm>
            <a:off x="3779721" y="5897556"/>
            <a:ext cx="1359200" cy="0"/>
          </a:xfrm>
          <a:prstGeom prst="straightConnector1">
            <a:avLst/>
          </a:prstGeom>
          <a:noFill/>
          <a:ln w="25400" cap="flat" cmpd="sng" algn="ctr">
            <a:solidFill>
              <a:schemeClr val="tx1"/>
            </a:solidFill>
            <a:prstDash val="solid"/>
            <a:round/>
            <a:headEnd type="arrow"/>
            <a:tailEnd type="arrow"/>
          </a:ln>
          <a:effectLst/>
        </p:spPr>
      </p:cxnSp>
      <p:sp>
        <p:nvSpPr>
          <p:cNvPr id="102" name="テキスト ボックス 101"/>
          <p:cNvSpPr txBox="1"/>
          <p:nvPr/>
        </p:nvSpPr>
        <p:spPr>
          <a:xfrm>
            <a:off x="3937705" y="5462874"/>
            <a:ext cx="1109584"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rep2</a:t>
            </a:r>
          </a:p>
        </p:txBody>
      </p:sp>
      <p:cxnSp>
        <p:nvCxnSpPr>
          <p:cNvPr id="106" name="直線コネクタ 105"/>
          <p:cNvCxnSpPr/>
          <p:nvPr/>
        </p:nvCxnSpPr>
        <p:spPr bwMode="auto">
          <a:xfrm>
            <a:off x="4868894" y="4558729"/>
            <a:ext cx="0" cy="2142109"/>
          </a:xfrm>
          <a:prstGeom prst="line">
            <a:avLst/>
          </a:prstGeom>
          <a:noFill/>
          <a:ln w="9525" cap="flat" cmpd="sng" algn="ctr">
            <a:solidFill>
              <a:schemeClr val="tx1"/>
            </a:solidFill>
            <a:prstDash val="dash"/>
            <a:round/>
            <a:headEnd type="none" w="med" len="med"/>
            <a:tailEnd type="none" w="med" len="med"/>
          </a:ln>
          <a:effectLst/>
        </p:spPr>
      </p:cxnSp>
      <p:grpSp>
        <p:nvGrpSpPr>
          <p:cNvPr id="110" name="グループ化 109"/>
          <p:cNvGrpSpPr/>
          <p:nvPr/>
        </p:nvGrpSpPr>
        <p:grpSpPr>
          <a:xfrm>
            <a:off x="5973678" y="5949374"/>
            <a:ext cx="288032" cy="850974"/>
            <a:chOff x="4716016" y="1641922"/>
            <a:chExt cx="288032" cy="850974"/>
          </a:xfrm>
        </p:grpSpPr>
        <p:sp>
          <p:nvSpPr>
            <p:cNvPr id="112" name="正方形/長方形 111"/>
            <p:cNvSpPr/>
            <p:nvPr/>
          </p:nvSpPr>
          <p:spPr bwMode="auto">
            <a:xfrm>
              <a:off x="4716016" y="1812886"/>
              <a:ext cx="288032" cy="46398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3" name="直線コネクタ 112"/>
            <p:cNvCxnSpPr/>
            <p:nvPr/>
          </p:nvCxnSpPr>
          <p:spPr bwMode="auto">
            <a:xfrm>
              <a:off x="5004048" y="1641922"/>
              <a:ext cx="0" cy="850974"/>
            </a:xfrm>
            <a:prstGeom prst="line">
              <a:avLst/>
            </a:prstGeom>
            <a:noFill/>
            <a:ln w="44450" cap="flat" cmpd="sng" algn="ctr">
              <a:solidFill>
                <a:schemeClr val="tx1"/>
              </a:solidFill>
              <a:prstDash val="solid"/>
              <a:round/>
              <a:headEnd type="none" w="med" len="med"/>
              <a:tailEnd type="none" w="med" len="med"/>
            </a:ln>
            <a:effectLst/>
          </p:spPr>
        </p:cxnSp>
      </p:grpSp>
      <p:cxnSp>
        <p:nvCxnSpPr>
          <p:cNvPr id="114" name="直線コネクタ 113"/>
          <p:cNvCxnSpPr/>
          <p:nvPr/>
        </p:nvCxnSpPr>
        <p:spPr bwMode="auto">
          <a:xfrm>
            <a:off x="6266878" y="4974135"/>
            <a:ext cx="1001252" cy="0"/>
          </a:xfrm>
          <a:prstGeom prst="line">
            <a:avLst/>
          </a:prstGeom>
          <a:no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a:off x="6277765" y="6374861"/>
            <a:ext cx="995707" cy="0"/>
          </a:xfrm>
          <a:prstGeom prst="line">
            <a:avLst/>
          </a:prstGeom>
          <a:noFill/>
          <a:ln w="38100" cap="flat" cmpd="sng" algn="ctr">
            <a:solidFill>
              <a:schemeClr val="tx1"/>
            </a:solidFill>
            <a:prstDash val="solid"/>
            <a:round/>
            <a:headEnd type="none" w="med" len="med"/>
            <a:tailEnd type="none" w="med" len="med"/>
          </a:ln>
          <a:effectLst/>
        </p:spPr>
      </p:cxnSp>
      <p:grpSp>
        <p:nvGrpSpPr>
          <p:cNvPr id="125" name="グループ化 124"/>
          <p:cNvGrpSpPr/>
          <p:nvPr/>
        </p:nvGrpSpPr>
        <p:grpSpPr>
          <a:xfrm>
            <a:off x="7019442" y="5439644"/>
            <a:ext cx="482860" cy="482860"/>
            <a:chOff x="8049580" y="4020282"/>
            <a:chExt cx="482860" cy="482860"/>
          </a:xfrm>
        </p:grpSpPr>
        <p:sp>
          <p:nvSpPr>
            <p:cNvPr id="116" name="円/楕円 115"/>
            <p:cNvSpPr/>
            <p:nvPr/>
          </p:nvSpPr>
          <p:spPr bwMode="auto">
            <a:xfrm>
              <a:off x="8049580" y="4020282"/>
              <a:ext cx="482860" cy="482860"/>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8" name="直線コネクタ 117"/>
            <p:cNvCxnSpPr/>
            <p:nvPr/>
          </p:nvCxnSpPr>
          <p:spPr bwMode="auto">
            <a:xfrm>
              <a:off x="8120971" y="4091673"/>
              <a:ext cx="343455" cy="343455"/>
            </a:xfrm>
            <a:prstGeom prst="line">
              <a:avLst/>
            </a:prstGeom>
            <a:noFill/>
            <a:ln w="31750" cap="flat" cmpd="sng" algn="ctr">
              <a:solidFill>
                <a:schemeClr val="tx1"/>
              </a:solidFill>
              <a:prstDash val="solid"/>
              <a:round/>
              <a:headEnd type="none" w="med" len="med"/>
              <a:tailEnd type="none" w="med" len="med"/>
            </a:ln>
            <a:effectLst/>
          </p:spPr>
        </p:cxnSp>
        <p:cxnSp>
          <p:nvCxnSpPr>
            <p:cNvPr id="119" name="直線コネクタ 118"/>
            <p:cNvCxnSpPr/>
            <p:nvPr/>
          </p:nvCxnSpPr>
          <p:spPr bwMode="auto">
            <a:xfrm flipH="1">
              <a:off x="8115925" y="4091673"/>
              <a:ext cx="345125" cy="345124"/>
            </a:xfrm>
            <a:prstGeom prst="line">
              <a:avLst/>
            </a:prstGeom>
            <a:noFill/>
            <a:ln w="31750" cap="flat" cmpd="sng" algn="ctr">
              <a:solidFill>
                <a:schemeClr val="tx1"/>
              </a:solidFill>
              <a:prstDash val="solid"/>
              <a:round/>
              <a:headEnd type="none" w="med" len="med"/>
              <a:tailEnd type="none" w="med" len="med"/>
            </a:ln>
            <a:effectLst/>
          </p:spPr>
        </p:cxnSp>
      </p:grpSp>
      <p:cxnSp>
        <p:nvCxnSpPr>
          <p:cNvPr id="126" name="直線コネクタ 125"/>
          <p:cNvCxnSpPr/>
          <p:nvPr/>
        </p:nvCxnSpPr>
        <p:spPr bwMode="auto">
          <a:xfrm>
            <a:off x="7263161" y="4960257"/>
            <a:ext cx="0" cy="486229"/>
          </a:xfrm>
          <a:prstGeom prst="line">
            <a:avLst/>
          </a:prstGeom>
          <a:noFill/>
          <a:ln w="38100" cap="flat" cmpd="sng" algn="ctr">
            <a:solidFill>
              <a:schemeClr val="tx1"/>
            </a:solidFill>
            <a:prstDash val="solid"/>
            <a:round/>
            <a:headEnd type="none" w="med" len="med"/>
            <a:tailEnd type="none" w="med" len="med"/>
          </a:ln>
          <a:effectLst/>
        </p:spPr>
      </p:cxnSp>
      <p:cxnSp>
        <p:nvCxnSpPr>
          <p:cNvPr id="128" name="直線コネクタ 127"/>
          <p:cNvCxnSpPr/>
          <p:nvPr/>
        </p:nvCxnSpPr>
        <p:spPr bwMode="auto">
          <a:xfrm>
            <a:off x="7258931" y="5918200"/>
            <a:ext cx="0" cy="472972"/>
          </a:xfrm>
          <a:prstGeom prst="line">
            <a:avLst/>
          </a:prstGeom>
          <a:noFill/>
          <a:ln w="38100" cap="flat" cmpd="sng" algn="ctr">
            <a:solidFill>
              <a:schemeClr val="tx1"/>
            </a:solidFill>
            <a:prstDash val="solid"/>
            <a:round/>
            <a:headEnd type="none" w="med" len="med"/>
            <a:tailEnd type="none" w="med" len="med"/>
          </a:ln>
          <a:effectLst/>
        </p:spPr>
      </p:cxnSp>
      <p:cxnSp>
        <p:nvCxnSpPr>
          <p:cNvPr id="139" name="直線矢印コネクタ 138"/>
          <p:cNvCxnSpPr/>
          <p:nvPr/>
        </p:nvCxnSpPr>
        <p:spPr bwMode="auto">
          <a:xfrm flipV="1">
            <a:off x="7496522" y="5683598"/>
            <a:ext cx="1179934" cy="1"/>
          </a:xfrm>
          <a:prstGeom prst="straightConnector1">
            <a:avLst/>
          </a:prstGeom>
          <a:noFill/>
          <a:ln w="38100" cap="flat" cmpd="sng" algn="ctr">
            <a:solidFill>
              <a:schemeClr val="tx1"/>
            </a:solidFill>
            <a:prstDash val="solid"/>
            <a:round/>
            <a:headEnd type="none" w="med" len="med"/>
            <a:tailEnd type="arrow"/>
          </a:ln>
          <a:effectLst/>
        </p:spPr>
      </p:cxnSp>
      <p:sp>
        <p:nvSpPr>
          <p:cNvPr id="142" name="テキスト ボックス 141"/>
          <p:cNvSpPr txBox="1"/>
          <p:nvPr/>
        </p:nvSpPr>
        <p:spPr>
          <a:xfrm>
            <a:off x="7625865" y="5237058"/>
            <a:ext cx="864096" cy="400110"/>
          </a:xfrm>
          <a:prstGeom prst="rect">
            <a:avLst/>
          </a:prstGeom>
          <a:noFill/>
        </p:spPr>
        <p:txBody>
          <a:bodyPr wrap="square" rtlCol="0">
            <a:spAutoFit/>
          </a:bodyPr>
          <a:lstStyle/>
          <a:p>
            <a:pPr algn="ctr"/>
            <a:r>
              <a:rPr kumimoji="1" lang="en-US" altLang="ja-JP" sz="2000" dirty="0" err="1" smtClean="0">
                <a:latin typeface="Times New Roman" panose="02020603050405020304" pitchFamily="18" charset="0"/>
                <a:cs typeface="Times New Roman" panose="02020603050405020304" pitchFamily="18" charset="0"/>
              </a:rPr>
              <a:t>Δf</a:t>
            </a:r>
            <a:r>
              <a:rPr kumimoji="1" lang="en-US" altLang="ja-JP" sz="2000" baseline="-25000" dirty="0" err="1" smtClean="0">
                <a:latin typeface="Times New Roman" panose="02020603050405020304" pitchFamily="18" charset="0"/>
                <a:cs typeface="Times New Roman" panose="02020603050405020304" pitchFamily="18" charset="0"/>
              </a:rPr>
              <a:t>rep</a:t>
            </a:r>
            <a:endParaRPr kumimoji="1" lang="en-US" altLang="ja-JP" sz="2000" baseline="-25000" dirty="0" smtClean="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3" name="テキスト ボックス 142"/>
              <p:cNvSpPr txBox="1"/>
              <p:nvPr/>
            </p:nvSpPr>
            <p:spPr>
              <a:xfrm>
                <a:off x="7430294" y="5733256"/>
                <a:ext cx="11741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a:rPr>
                        <m:t>≈</m:t>
                      </m:r>
                      <m:r>
                        <a:rPr kumimoji="1" lang="en-US" altLang="ja-JP" b="0" i="1" smtClean="0">
                          <a:latin typeface="Cambria Math"/>
                        </a:rPr>
                        <m:t>5</m:t>
                      </m:r>
                      <m:r>
                        <a:rPr lang="ja-JP" altLang="en-US" i="1">
                          <a:latin typeface="Cambria Math"/>
                        </a:rPr>
                        <m:t>~</m:t>
                      </m:r>
                      <m:r>
                        <a:rPr lang="en-US" altLang="ja-JP" i="1" smtClean="0">
                          <a:latin typeface="Cambria Math"/>
                        </a:rPr>
                        <m:t>50</m:t>
                      </m:r>
                      <m:r>
                        <m:rPr>
                          <m:sty m:val="p"/>
                        </m:rPr>
                        <a:rPr lang="en-US" altLang="ja-JP" i="1">
                          <a:latin typeface="Cambria Math"/>
                        </a:rPr>
                        <m:t>Hz</m:t>
                      </m:r>
                    </m:oMath>
                  </m:oMathPara>
                </a14:m>
                <a:endParaRPr kumimoji="1" lang="ja-JP" altLang="en-US" dirty="0"/>
              </a:p>
            </p:txBody>
          </p:sp>
        </mc:Choice>
        <mc:Fallback xmlns="">
          <p:sp>
            <p:nvSpPr>
              <p:cNvPr id="143" name="テキスト ボックス 142"/>
              <p:cNvSpPr txBox="1">
                <a:spLocks noRot="1" noChangeAspect="1" noMove="1" noResize="1" noEditPoints="1" noAdjustHandles="1" noChangeArrowheads="1" noChangeShapeType="1" noTextEdit="1"/>
              </p:cNvSpPr>
              <p:nvPr/>
            </p:nvSpPr>
            <p:spPr>
              <a:xfrm>
                <a:off x="7430294" y="5733256"/>
                <a:ext cx="1174154" cy="369332"/>
              </a:xfrm>
              <a:prstGeom prst="rect">
                <a:avLst/>
              </a:prstGeom>
              <a:blipFill rotWithShape="1">
                <a:blip r:embed="rId2"/>
                <a:stretch>
                  <a:fillRect r="-3646"/>
                </a:stretch>
              </a:blipFill>
            </p:spPr>
            <p:txBody>
              <a:bodyPr/>
              <a:lstStyle/>
              <a:p>
                <a:r>
                  <a:rPr lang="ja-JP" altLang="en-US">
                    <a:noFill/>
                  </a:rPr>
                  <a:t> </a:t>
                </a:r>
              </a:p>
            </p:txBody>
          </p:sp>
        </mc:Fallback>
      </mc:AlternateContent>
      <p:sp>
        <p:nvSpPr>
          <p:cNvPr id="147" name="円/楕円 146"/>
          <p:cNvSpPr/>
          <p:nvPr/>
        </p:nvSpPr>
        <p:spPr bwMode="auto">
          <a:xfrm>
            <a:off x="7425082" y="5733256"/>
            <a:ext cx="1359446" cy="42840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4" name="直線コネクタ 3"/>
          <p:cNvCxnSpPr/>
          <p:nvPr/>
        </p:nvCxnSpPr>
        <p:spPr bwMode="auto">
          <a:xfrm>
            <a:off x="0" y="3531488"/>
            <a:ext cx="9144000" cy="0"/>
          </a:xfrm>
          <a:prstGeom prst="line">
            <a:avLst/>
          </a:prstGeom>
          <a:noFill/>
          <a:ln w="38100" cap="flat" cmpd="sng" algn="ctr">
            <a:solidFill>
              <a:schemeClr val="tx1"/>
            </a:solidFill>
            <a:prstDash val="sysDot"/>
            <a:round/>
            <a:headEnd type="none" w="med" len="med"/>
            <a:tailEnd type="none" w="med" len="med"/>
          </a:ln>
          <a:effectLst/>
        </p:spPr>
      </p:cxnSp>
      <p:grpSp>
        <p:nvGrpSpPr>
          <p:cNvPr id="84" name="グループ化 83"/>
          <p:cNvGrpSpPr/>
          <p:nvPr/>
        </p:nvGrpSpPr>
        <p:grpSpPr>
          <a:xfrm>
            <a:off x="6400256" y="1553594"/>
            <a:ext cx="648072" cy="1261226"/>
            <a:chOff x="5983016" y="1547500"/>
            <a:chExt cx="648072" cy="1261226"/>
          </a:xfrm>
        </p:grpSpPr>
        <p:grpSp>
          <p:nvGrpSpPr>
            <p:cNvPr id="85" name="グループ化 84"/>
            <p:cNvGrpSpPr/>
            <p:nvPr/>
          </p:nvGrpSpPr>
          <p:grpSpPr>
            <a:xfrm>
              <a:off x="6156176" y="1957752"/>
              <a:ext cx="288032" cy="850974"/>
              <a:chOff x="4716016" y="1641922"/>
              <a:chExt cx="288032" cy="850974"/>
            </a:xfrm>
          </p:grpSpPr>
          <p:sp>
            <p:nvSpPr>
              <p:cNvPr id="87" name="正方形/長方形 86"/>
              <p:cNvSpPr/>
              <p:nvPr/>
            </p:nvSpPr>
            <p:spPr bwMode="auto">
              <a:xfrm>
                <a:off x="4716016" y="1812886"/>
                <a:ext cx="288032" cy="46398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99" name="直線コネクタ 98"/>
              <p:cNvCxnSpPr/>
              <p:nvPr/>
            </p:nvCxnSpPr>
            <p:spPr bwMode="auto">
              <a:xfrm>
                <a:off x="5004048" y="1641922"/>
                <a:ext cx="0" cy="850974"/>
              </a:xfrm>
              <a:prstGeom prst="line">
                <a:avLst/>
              </a:prstGeom>
              <a:noFill/>
              <a:ln w="44450" cap="flat" cmpd="sng" algn="ctr">
                <a:solidFill>
                  <a:schemeClr val="tx1"/>
                </a:solidFill>
                <a:prstDash val="solid"/>
                <a:round/>
                <a:headEnd type="none" w="med" len="med"/>
                <a:tailEnd type="none" w="med" len="med"/>
              </a:ln>
              <a:effectLst/>
            </p:spPr>
          </p:cxnSp>
        </p:grpSp>
        <p:sp>
          <p:nvSpPr>
            <p:cNvPr id="86" name="テキスト ボックス 85"/>
            <p:cNvSpPr txBox="1"/>
            <p:nvPr/>
          </p:nvSpPr>
          <p:spPr>
            <a:xfrm>
              <a:off x="5983016" y="1547500"/>
              <a:ext cx="648072" cy="400110"/>
            </a:xfrm>
            <a:prstGeom prst="rect">
              <a:avLst/>
            </a:prstGeom>
            <a:noFill/>
          </p:spPr>
          <p:txBody>
            <a:bodyPr wrap="square" rtlCol="0">
              <a:spAutoFit/>
            </a:bodyPr>
            <a:lstStyle/>
            <a:p>
              <a:pPr algn="ctr"/>
              <a:r>
                <a:rPr kumimoji="1" lang="en-US" altLang="ja-JP" sz="2000" b="1" dirty="0" smtClean="0"/>
                <a:t>PD</a:t>
              </a:r>
              <a:endParaRPr kumimoji="1" lang="ja-JP" altLang="en-US" sz="2000" b="1" dirty="0"/>
            </a:p>
          </p:txBody>
        </p:sp>
      </p:grpSp>
      <p:grpSp>
        <p:nvGrpSpPr>
          <p:cNvPr id="103" name="グループ化 102"/>
          <p:cNvGrpSpPr/>
          <p:nvPr/>
        </p:nvGrpSpPr>
        <p:grpSpPr>
          <a:xfrm>
            <a:off x="3805110" y="2068863"/>
            <a:ext cx="2277059" cy="595879"/>
            <a:chOff x="381200" y="3228279"/>
            <a:chExt cx="3496897" cy="915096"/>
          </a:xfrm>
        </p:grpSpPr>
        <p:grpSp>
          <p:nvGrpSpPr>
            <p:cNvPr id="104" name="グループ化 103"/>
            <p:cNvGrpSpPr/>
            <p:nvPr/>
          </p:nvGrpSpPr>
          <p:grpSpPr>
            <a:xfrm>
              <a:off x="381200" y="3228968"/>
              <a:ext cx="1879746" cy="914407"/>
              <a:chOff x="381200" y="3228968"/>
              <a:chExt cx="1879746" cy="914407"/>
            </a:xfrm>
          </p:grpSpPr>
          <p:sp>
            <p:nvSpPr>
              <p:cNvPr id="111" name="フリーフォーム 110"/>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7" name="直線コネクタ 116"/>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120" name="直線コネクタ 119"/>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p:nvGrpSpPr>
            <p:cNvPr id="105" name="グループ化 104"/>
            <p:cNvGrpSpPr/>
            <p:nvPr/>
          </p:nvGrpSpPr>
          <p:grpSpPr>
            <a:xfrm>
              <a:off x="1998351" y="3228279"/>
              <a:ext cx="1879746" cy="914407"/>
              <a:chOff x="381200" y="3228968"/>
              <a:chExt cx="1879746" cy="914407"/>
            </a:xfrm>
          </p:grpSpPr>
          <p:sp>
            <p:nvSpPr>
              <p:cNvPr id="107" name="フリーフォーム 106"/>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08" name="直線コネクタ 107"/>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109" name="直線コネクタ 108"/>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21" name="テキスト ボックス 120"/>
              <p:cNvSpPr txBox="1"/>
              <p:nvPr/>
            </p:nvSpPr>
            <p:spPr>
              <a:xfrm>
                <a:off x="7034040" y="1977914"/>
                <a:ext cx="1930448" cy="400110"/>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f</a:t>
                </a:r>
                <a:r>
                  <a:rPr kumimoji="1" lang="en-US" altLang="ja-JP" sz="2000" baseline="-25000" dirty="0" smtClean="0">
                    <a:latin typeface="Times New Roman" panose="02020603050405020304" pitchFamily="18" charset="0"/>
                    <a:cs typeface="Times New Roman" panose="02020603050405020304" pitchFamily="18" charset="0"/>
                  </a:rPr>
                  <a:t>rep1</a:t>
                </a:r>
                <a:r>
                  <a:rPr kumimoji="1" lang="en-US" altLang="ja-JP" sz="2000" dirty="0" smtClean="0">
                    <a:latin typeface="Times New Roman" panose="02020603050405020304" pitchFamily="18" charset="0"/>
                    <a:cs typeface="Times New Roman" panose="02020603050405020304" pitchFamily="18" charset="0"/>
                  </a:rPr>
                  <a:t> </a:t>
                </a:r>
                <a14:m>
                  <m:oMath xmlns:m="http://schemas.openxmlformats.org/officeDocument/2006/math">
                    <m:r>
                      <a:rPr kumimoji="1" lang="en-US" altLang="ja-JP" sz="2000" i="1" smtClean="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100</m:t>
                    </m:r>
                    <m:r>
                      <m:rPr>
                        <m:sty m:val="p"/>
                      </m:rPr>
                      <a:rPr lang="en-US" altLang="ja-JP" sz="2000" i="1">
                        <a:latin typeface="Cambria Math"/>
                        <a:ea typeface="Cambria Math"/>
                        <a:cs typeface="Times New Roman" panose="02020603050405020304" pitchFamily="18" charset="0"/>
                      </a:rPr>
                      <m:t>MHz</m:t>
                    </m:r>
                  </m:oMath>
                </a14:m>
                <a:endParaRPr kumimoji="1" lang="ja-JP" altLang="en-US" sz="2000" dirty="0">
                  <a:latin typeface="Times New Roman" panose="02020603050405020304" pitchFamily="18" charset="0"/>
                  <a:cs typeface="Times New Roman" panose="02020603050405020304" pitchFamily="18" charset="0"/>
                </a:endParaRPr>
              </a:p>
            </p:txBody>
          </p:sp>
        </mc:Choice>
        <mc:Fallback xmlns="">
          <p:sp>
            <p:nvSpPr>
              <p:cNvPr id="121" name="テキスト ボックス 120"/>
              <p:cNvSpPr txBox="1">
                <a:spLocks noRot="1" noChangeAspect="1" noMove="1" noResize="1" noEditPoints="1" noAdjustHandles="1" noChangeArrowheads="1" noChangeShapeType="1" noTextEdit="1"/>
              </p:cNvSpPr>
              <p:nvPr/>
            </p:nvSpPr>
            <p:spPr>
              <a:xfrm>
                <a:off x="7034040" y="1977914"/>
                <a:ext cx="1930448" cy="400110"/>
              </a:xfrm>
              <a:prstGeom prst="rect">
                <a:avLst/>
              </a:prstGeom>
              <a:blipFill rotWithShape="1">
                <a:blip r:embed="rId3"/>
                <a:stretch>
                  <a:fillRect l="-315" t="-7576" b="-25758"/>
                </a:stretch>
              </a:blipFill>
            </p:spPr>
            <p:txBody>
              <a:bodyPr/>
              <a:lstStyle/>
              <a:p>
                <a:r>
                  <a:rPr lang="ja-JP" altLang="en-US">
                    <a:noFill/>
                  </a:rPr>
                  <a:t> </a:t>
                </a:r>
              </a:p>
            </p:txBody>
          </p:sp>
        </mc:Fallback>
      </mc:AlternateContent>
      <p:cxnSp>
        <p:nvCxnSpPr>
          <p:cNvPr id="122" name="直線矢印コネクタ 121"/>
          <p:cNvCxnSpPr/>
          <p:nvPr/>
        </p:nvCxnSpPr>
        <p:spPr bwMode="auto">
          <a:xfrm>
            <a:off x="4417123" y="1771135"/>
            <a:ext cx="1053033" cy="0"/>
          </a:xfrm>
          <a:prstGeom prst="straightConnector1">
            <a:avLst/>
          </a:prstGeom>
          <a:noFill/>
          <a:ln w="25400" cap="flat" cmpd="sng" algn="ctr">
            <a:solidFill>
              <a:schemeClr val="tx1"/>
            </a:solidFill>
            <a:prstDash val="solid"/>
            <a:round/>
            <a:headEnd type="arrow"/>
            <a:tailEnd type="arrow"/>
          </a:ln>
          <a:effectLst/>
        </p:spPr>
      </p:cxnSp>
      <p:sp>
        <p:nvSpPr>
          <p:cNvPr id="123" name="テキスト ボックス 122"/>
          <p:cNvSpPr txBox="1"/>
          <p:nvPr/>
        </p:nvSpPr>
        <p:spPr>
          <a:xfrm>
            <a:off x="4511590" y="1323370"/>
            <a:ext cx="958565"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rep1</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124" name="テキスト ボックス 123"/>
          <p:cNvSpPr txBox="1"/>
          <p:nvPr/>
        </p:nvSpPr>
        <p:spPr>
          <a:xfrm>
            <a:off x="807721" y="2075136"/>
            <a:ext cx="1641068" cy="523220"/>
          </a:xfrm>
          <a:prstGeom prst="rect">
            <a:avLst/>
          </a:prstGeom>
          <a:noFill/>
          <a:ln w="25400">
            <a:solidFill>
              <a:schemeClr val="tx1"/>
            </a:solidFill>
          </a:ln>
        </p:spPr>
        <p:txBody>
          <a:bodyPr wrap="square" rtlCol="0">
            <a:spAutoFit/>
          </a:bodyPr>
          <a:lstStyle/>
          <a:p>
            <a:pPr algn="ctr"/>
            <a:r>
              <a:rPr kumimoji="1" lang="en-US" altLang="ja-JP" sz="2800" dirty="0" smtClean="0">
                <a:latin typeface="Times New Roman" panose="02020603050405020304" pitchFamily="18" charset="0"/>
                <a:cs typeface="Times New Roman" panose="02020603050405020304" pitchFamily="18" charset="0"/>
              </a:rPr>
              <a:t>LASER A</a:t>
            </a:r>
            <a:endParaRPr kumimoji="1" lang="ja-JP" altLang="en-US" sz="2800" dirty="0">
              <a:latin typeface="Times New Roman" panose="02020603050405020304" pitchFamily="18" charset="0"/>
              <a:cs typeface="Times New Roman" panose="02020603050405020304" pitchFamily="18" charset="0"/>
            </a:endParaRPr>
          </a:p>
        </p:txBody>
      </p:sp>
      <p:sp>
        <p:nvSpPr>
          <p:cNvPr id="127" name="右矢印 126"/>
          <p:cNvSpPr/>
          <p:nvPr/>
        </p:nvSpPr>
        <p:spPr bwMode="auto">
          <a:xfrm>
            <a:off x="2843808" y="2075136"/>
            <a:ext cx="720080" cy="46354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29" name="直線コネクタ 128"/>
          <p:cNvCxnSpPr/>
          <p:nvPr/>
        </p:nvCxnSpPr>
        <p:spPr bwMode="auto">
          <a:xfrm>
            <a:off x="6886575" y="2389333"/>
            <a:ext cx="1163005" cy="0"/>
          </a:xfrm>
          <a:prstGeom prst="line">
            <a:avLst/>
          </a:prstGeom>
          <a:noFill/>
          <a:ln w="38100" cap="flat" cmpd="sng" algn="ctr">
            <a:solidFill>
              <a:schemeClr val="tx1"/>
            </a:solidFill>
            <a:prstDash val="solid"/>
            <a:round/>
            <a:headEnd type="none" w="med" len="med"/>
            <a:tailEnd type="none" w="med" len="med"/>
          </a:ln>
          <a:effectLst/>
        </p:spPr>
      </p:cxnSp>
      <p:cxnSp>
        <p:nvCxnSpPr>
          <p:cNvPr id="130" name="直線コネクタ 129"/>
          <p:cNvCxnSpPr/>
          <p:nvPr/>
        </p:nvCxnSpPr>
        <p:spPr bwMode="auto">
          <a:xfrm>
            <a:off x="8049580" y="2375045"/>
            <a:ext cx="0" cy="909939"/>
          </a:xfrm>
          <a:prstGeom prst="line">
            <a:avLst/>
          </a:prstGeom>
          <a:noFill/>
          <a:ln w="38100" cap="flat" cmpd="sng" algn="ctr">
            <a:solidFill>
              <a:schemeClr val="tx1"/>
            </a:solidFill>
            <a:prstDash val="solid"/>
            <a:round/>
            <a:headEnd type="none" w="med" len="med"/>
            <a:tailEnd type="none" w="med" len="med"/>
          </a:ln>
          <a:effectLst/>
        </p:spPr>
      </p:cxnSp>
      <p:cxnSp>
        <p:nvCxnSpPr>
          <p:cNvPr id="131" name="直線コネクタ 130"/>
          <p:cNvCxnSpPr/>
          <p:nvPr/>
        </p:nvCxnSpPr>
        <p:spPr bwMode="auto">
          <a:xfrm>
            <a:off x="1599680" y="3268113"/>
            <a:ext cx="6449900" cy="0"/>
          </a:xfrm>
          <a:prstGeom prst="line">
            <a:avLst/>
          </a:prstGeom>
          <a:noFill/>
          <a:ln w="38100" cap="flat" cmpd="sng" algn="ctr">
            <a:solidFill>
              <a:schemeClr val="tx1"/>
            </a:solidFill>
            <a:prstDash val="solid"/>
            <a:round/>
            <a:headEnd type="none" w="med" len="med"/>
            <a:tailEnd type="none" w="med" len="med"/>
          </a:ln>
          <a:effectLst/>
        </p:spPr>
      </p:cxnSp>
      <p:cxnSp>
        <p:nvCxnSpPr>
          <p:cNvPr id="132" name="直線矢印コネクタ 131"/>
          <p:cNvCxnSpPr/>
          <p:nvPr/>
        </p:nvCxnSpPr>
        <p:spPr bwMode="auto">
          <a:xfrm flipV="1">
            <a:off x="1604864" y="2598796"/>
            <a:ext cx="0" cy="669317"/>
          </a:xfrm>
          <a:prstGeom prst="straightConnector1">
            <a:avLst/>
          </a:prstGeom>
          <a:noFill/>
          <a:ln w="38100" cap="flat" cmpd="sng" algn="ctr">
            <a:solidFill>
              <a:schemeClr val="tx1"/>
            </a:solidFill>
            <a:prstDash val="solid"/>
            <a:round/>
            <a:headEnd type="none" w="med" len="med"/>
            <a:tailEnd type="arrow"/>
          </a:ln>
          <a:effectLst/>
        </p:spPr>
      </p:cxnSp>
      <p:sp>
        <p:nvSpPr>
          <p:cNvPr id="133" name="テキスト ボックス 132"/>
          <p:cNvSpPr txBox="1"/>
          <p:nvPr/>
        </p:nvSpPr>
        <p:spPr>
          <a:xfrm>
            <a:off x="202928" y="1213030"/>
            <a:ext cx="2793504" cy="646331"/>
          </a:xfrm>
          <a:prstGeom prst="rect">
            <a:avLst/>
          </a:prstGeom>
          <a:noFill/>
          <a:ln w="31750">
            <a:solidFill>
              <a:srgbClr val="FF0000"/>
            </a:solidFill>
          </a:ln>
        </p:spPr>
        <p:txBody>
          <a:bodyPr wrap="square" rtlCol="0">
            <a:spAutoFit/>
          </a:bodyPr>
          <a:lstStyle/>
          <a:p>
            <a:pPr algn="ctr"/>
            <a:r>
              <a:rPr kumimoji="1" lang="en-US" altLang="ja-JP" sz="3600" dirty="0" smtClean="0">
                <a:latin typeface="Times New Roman" panose="02020603050405020304" pitchFamily="18" charset="0"/>
                <a:cs typeface="Times New Roman" panose="02020603050405020304" pitchFamily="18" charset="0"/>
              </a:rPr>
              <a:t>f</a:t>
            </a:r>
            <a:r>
              <a:rPr kumimoji="1" lang="en-US" altLang="ja-JP" sz="3600" baseline="-25000" dirty="0" smtClean="0">
                <a:latin typeface="Times New Roman" panose="02020603050405020304" pitchFamily="18" charset="0"/>
                <a:cs typeface="Times New Roman" panose="02020603050405020304" pitchFamily="18" charset="0"/>
              </a:rPr>
              <a:t>rep1</a:t>
            </a:r>
            <a:r>
              <a:rPr kumimoji="1" lang="ja-JP" altLang="en-US" sz="3600" dirty="0" smtClean="0">
                <a:latin typeface="Times New Roman" panose="02020603050405020304" pitchFamily="18" charset="0"/>
                <a:cs typeface="Times New Roman" panose="02020603050405020304" pitchFamily="18" charset="0"/>
              </a:rPr>
              <a:t>の安定化</a:t>
            </a:r>
            <a:endParaRPr kumimoji="1" lang="ja-JP" altLang="en-US" sz="3600" dirty="0">
              <a:latin typeface="Times New Roman" panose="02020603050405020304" pitchFamily="18" charset="0"/>
              <a:cs typeface="Times New Roman" panose="02020603050405020304" pitchFamily="18" charset="0"/>
            </a:endParaRPr>
          </a:p>
        </p:txBody>
      </p:sp>
      <p:sp>
        <p:nvSpPr>
          <p:cNvPr id="3" name="円/楕円 2"/>
          <p:cNvSpPr/>
          <p:nvPr/>
        </p:nvSpPr>
        <p:spPr bwMode="auto">
          <a:xfrm>
            <a:off x="7857129" y="1901592"/>
            <a:ext cx="1050591" cy="529972"/>
          </a:xfrm>
          <a:prstGeom prst="ellipse">
            <a:avLst/>
          </a:prstGeom>
          <a:no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 name="テキスト ボックス 5"/>
          <p:cNvSpPr txBox="1"/>
          <p:nvPr/>
        </p:nvSpPr>
        <p:spPr>
          <a:xfrm>
            <a:off x="7727982" y="1520509"/>
            <a:ext cx="1282226" cy="369332"/>
          </a:xfrm>
          <a:prstGeom prst="rect">
            <a:avLst/>
          </a:prstGeom>
          <a:noFill/>
        </p:spPr>
        <p:txBody>
          <a:bodyPr wrap="square" rtlCol="0">
            <a:spAutoFit/>
          </a:bodyPr>
          <a:lstStyle/>
          <a:p>
            <a:pPr algn="ctr"/>
            <a:r>
              <a:rPr kumimoji="1" lang="ja-JP" altLang="en-US" dirty="0" smtClean="0"/>
              <a:t>安定化</a:t>
            </a:r>
            <a:endParaRPr kumimoji="1" lang="ja-JP" altLang="en-US" dirty="0"/>
          </a:p>
        </p:txBody>
      </p:sp>
      <p:sp>
        <p:nvSpPr>
          <p:cNvPr id="7" name="テキスト ボックス 6"/>
          <p:cNvSpPr txBox="1"/>
          <p:nvPr/>
        </p:nvSpPr>
        <p:spPr>
          <a:xfrm>
            <a:off x="7323433" y="6186530"/>
            <a:ext cx="1585126" cy="369332"/>
          </a:xfrm>
          <a:prstGeom prst="rect">
            <a:avLst/>
          </a:prstGeom>
          <a:noFill/>
        </p:spPr>
        <p:txBody>
          <a:bodyPr wrap="square" rtlCol="0">
            <a:spAutoFit/>
          </a:bodyPr>
          <a:lstStyle/>
          <a:p>
            <a:r>
              <a:rPr kumimoji="1" lang="ja-JP" altLang="en-US" dirty="0" smtClean="0">
                <a:solidFill>
                  <a:srgbClr val="FF0000"/>
                </a:solidFill>
              </a:rPr>
              <a:t>制御は難しい</a:t>
            </a:r>
            <a:endParaRPr kumimoji="1" lang="ja-JP" altLang="en-US" dirty="0">
              <a:solidFill>
                <a:srgbClr val="FF0000"/>
              </a:solidFill>
            </a:endParaRPr>
          </a:p>
        </p:txBody>
      </p:sp>
    </p:spTree>
    <p:extLst>
      <p:ext uri="{BB962C8B-B14F-4D97-AF65-F5344CB8AC3E}">
        <p14:creationId xmlns:p14="http://schemas.microsoft.com/office/powerpoint/2010/main" val="1457780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60648"/>
            <a:ext cx="7772400" cy="1143000"/>
          </a:xfrm>
        </p:spPr>
        <p:txBody>
          <a:bodyPr/>
          <a:lstStyle/>
          <a:p>
            <a:r>
              <a:rPr kumimoji="1" lang="ja-JP" altLang="en-US" dirty="0" smtClean="0"/>
              <a:t>従来の大気ガス分析法</a:t>
            </a:r>
            <a:endParaRPr kumimoji="1" lang="ja-JP" altLang="en-US" dirty="0"/>
          </a:p>
        </p:txBody>
      </p:sp>
      <p:cxnSp>
        <p:nvCxnSpPr>
          <p:cNvPr id="4" name="直線コネクタ 3"/>
          <p:cNvCxnSpPr/>
          <p:nvPr/>
        </p:nvCxnSpPr>
        <p:spPr bwMode="auto">
          <a:xfrm>
            <a:off x="3084195" y="1285875"/>
            <a:ext cx="13625" cy="4419434"/>
          </a:xfrm>
          <a:prstGeom prst="line">
            <a:avLst/>
          </a:prstGeom>
          <a:noFill/>
          <a:ln w="31750" cap="flat" cmpd="sng" algn="ctr">
            <a:solidFill>
              <a:schemeClr val="tx1"/>
            </a:solidFill>
            <a:prstDash val="dash"/>
            <a:round/>
            <a:headEnd type="none" w="med" len="med"/>
            <a:tailEnd type="none" w="med" len="med"/>
          </a:ln>
          <a:effectLst/>
        </p:spPr>
      </p:cxnSp>
      <p:cxnSp>
        <p:nvCxnSpPr>
          <p:cNvPr id="5" name="直線コネクタ 4"/>
          <p:cNvCxnSpPr/>
          <p:nvPr/>
        </p:nvCxnSpPr>
        <p:spPr bwMode="auto">
          <a:xfrm>
            <a:off x="6254472" y="1271588"/>
            <a:ext cx="0" cy="4433721"/>
          </a:xfrm>
          <a:prstGeom prst="line">
            <a:avLst/>
          </a:prstGeom>
          <a:noFill/>
          <a:ln w="31750" cap="flat" cmpd="sng" algn="ctr">
            <a:solidFill>
              <a:schemeClr val="tx1"/>
            </a:solidFill>
            <a:prstDash val="dash"/>
            <a:round/>
            <a:headEnd type="none" w="med" len="med"/>
            <a:tailEnd type="none" w="med" len="med"/>
          </a:ln>
          <a:effectLst/>
        </p:spPr>
      </p:cxnSp>
      <p:sp>
        <p:nvSpPr>
          <p:cNvPr id="6" name="テキスト ボックス 5"/>
          <p:cNvSpPr txBox="1"/>
          <p:nvPr/>
        </p:nvSpPr>
        <p:spPr>
          <a:xfrm>
            <a:off x="55777" y="1340769"/>
            <a:ext cx="2957934" cy="1200329"/>
          </a:xfrm>
          <a:prstGeom prst="rect">
            <a:avLst/>
          </a:prstGeom>
          <a:solidFill>
            <a:schemeClr val="accent5"/>
          </a:solidFill>
          <a:ln w="31750">
            <a:solidFill>
              <a:schemeClr val="tx1"/>
            </a:solidFill>
          </a:ln>
        </p:spPr>
        <p:txBody>
          <a:bodyPr wrap="square" rtlCol="0">
            <a:spAutoFit/>
          </a:bodyPr>
          <a:lstStyle/>
          <a:p>
            <a:pPr algn="ctr"/>
            <a:r>
              <a:rPr kumimoji="1" lang="ja-JP" altLang="en-US" sz="3600" b="1" dirty="0" smtClean="0"/>
              <a:t>ガスクロマトグラフィ</a:t>
            </a:r>
            <a:endParaRPr kumimoji="1" lang="ja-JP" altLang="en-US" sz="3600" b="1" dirty="0"/>
          </a:p>
        </p:txBody>
      </p:sp>
      <p:sp>
        <p:nvSpPr>
          <p:cNvPr id="7" name="テキスト ボックス 6"/>
          <p:cNvSpPr txBox="1"/>
          <p:nvPr/>
        </p:nvSpPr>
        <p:spPr>
          <a:xfrm>
            <a:off x="3302996" y="1340767"/>
            <a:ext cx="2655844" cy="1200329"/>
          </a:xfrm>
          <a:prstGeom prst="rect">
            <a:avLst/>
          </a:prstGeom>
          <a:solidFill>
            <a:srgbClr val="CCFF33"/>
          </a:solidFill>
          <a:ln w="31750">
            <a:solidFill>
              <a:schemeClr val="tx1"/>
            </a:solidFill>
          </a:ln>
        </p:spPr>
        <p:txBody>
          <a:bodyPr wrap="square" rtlCol="0">
            <a:spAutoFit/>
          </a:bodyPr>
          <a:lstStyle/>
          <a:p>
            <a:pPr algn="ctr"/>
            <a:r>
              <a:rPr kumimoji="1" lang="ja-JP" altLang="en-US" sz="3600" b="1" dirty="0" smtClean="0"/>
              <a:t>半導体</a:t>
            </a:r>
            <a:endParaRPr kumimoji="1" lang="en-US" altLang="ja-JP" sz="3600" b="1" dirty="0" smtClean="0"/>
          </a:p>
          <a:p>
            <a:pPr algn="ctr"/>
            <a:r>
              <a:rPr kumimoji="1" lang="ja-JP" altLang="en-US" sz="3600" b="1" dirty="0" smtClean="0"/>
              <a:t>ガスセンサ</a:t>
            </a:r>
            <a:endParaRPr kumimoji="1" lang="ja-JP" altLang="en-US" sz="3600" b="1" dirty="0"/>
          </a:p>
        </p:txBody>
      </p:sp>
      <p:sp>
        <p:nvSpPr>
          <p:cNvPr id="8" name="テキスト ボックス 7"/>
          <p:cNvSpPr txBox="1"/>
          <p:nvPr/>
        </p:nvSpPr>
        <p:spPr>
          <a:xfrm>
            <a:off x="6361796" y="1340769"/>
            <a:ext cx="2645044" cy="1200329"/>
          </a:xfrm>
          <a:prstGeom prst="rect">
            <a:avLst/>
          </a:prstGeom>
          <a:solidFill>
            <a:srgbClr val="FFCCCC"/>
          </a:solidFill>
          <a:ln w="31750">
            <a:solidFill>
              <a:schemeClr val="tx1"/>
            </a:solidFill>
          </a:ln>
        </p:spPr>
        <p:txBody>
          <a:bodyPr wrap="square" rtlCol="0">
            <a:spAutoFit/>
          </a:bodyPr>
          <a:lstStyle/>
          <a:p>
            <a:pPr algn="ctr"/>
            <a:r>
              <a:rPr kumimoji="1" lang="ja-JP" altLang="en-US" sz="3600" b="1" dirty="0" smtClean="0"/>
              <a:t>赤外吸収</a:t>
            </a:r>
            <a:endParaRPr kumimoji="1" lang="en-US" altLang="ja-JP" sz="3600" b="1" dirty="0" smtClean="0"/>
          </a:p>
          <a:p>
            <a:pPr algn="ctr"/>
            <a:r>
              <a:rPr kumimoji="1" lang="ja-JP" altLang="en-US" sz="3600" b="1" dirty="0" smtClean="0"/>
              <a:t>分光法</a:t>
            </a:r>
            <a:endParaRPr kumimoji="1" lang="ja-JP" altLang="en-US" sz="3600" b="1" dirty="0"/>
          </a:p>
        </p:txBody>
      </p:sp>
      <p:sp>
        <p:nvSpPr>
          <p:cNvPr id="9" name="テキスト ボックス 8"/>
          <p:cNvSpPr txBox="1"/>
          <p:nvPr/>
        </p:nvSpPr>
        <p:spPr>
          <a:xfrm>
            <a:off x="64072" y="2636912"/>
            <a:ext cx="2952328" cy="707886"/>
          </a:xfrm>
          <a:prstGeom prst="rect">
            <a:avLst/>
          </a:prstGeom>
          <a:noFill/>
        </p:spPr>
        <p:txBody>
          <a:bodyPr wrap="square" rtlCol="0">
            <a:spAutoFit/>
          </a:bodyPr>
          <a:lstStyle/>
          <a:p>
            <a:pPr algn="just"/>
            <a:r>
              <a:rPr kumimoji="1" lang="ja-JP" altLang="en-US" sz="2000" dirty="0" smtClean="0"/>
              <a:t>物質のサイズ・質量・疎水性等の違いを利用</a:t>
            </a:r>
            <a:endParaRPr kumimoji="1" lang="ja-JP" altLang="en-US" sz="2000" dirty="0"/>
          </a:p>
        </p:txBody>
      </p:sp>
      <p:sp>
        <p:nvSpPr>
          <p:cNvPr id="11" name="テキスト ボックス 10"/>
          <p:cNvSpPr txBox="1"/>
          <p:nvPr/>
        </p:nvSpPr>
        <p:spPr>
          <a:xfrm>
            <a:off x="16050" y="4077072"/>
            <a:ext cx="3312368" cy="1384995"/>
          </a:xfrm>
          <a:prstGeom prst="rect">
            <a:avLst/>
          </a:prstGeom>
          <a:noFill/>
        </p:spPr>
        <p:txBody>
          <a:bodyPr wrap="square" rtlCol="0">
            <a:spAutoFit/>
          </a:bodyPr>
          <a:lstStyle/>
          <a:p>
            <a:r>
              <a:rPr kumimoji="1" lang="ja-JP" altLang="en-US" sz="2800" dirty="0" smtClean="0"/>
              <a:t>・感度が高い</a:t>
            </a:r>
            <a:endParaRPr kumimoji="1" lang="en-US" altLang="ja-JP" sz="2800" dirty="0" smtClean="0"/>
          </a:p>
          <a:p>
            <a:r>
              <a:rPr lang="ja-JP" altLang="en-US" sz="2800" dirty="0" smtClean="0">
                <a:solidFill>
                  <a:srgbClr val="FF0000"/>
                </a:solidFill>
              </a:rPr>
              <a:t>・測定時間が長い</a:t>
            </a:r>
            <a:endParaRPr lang="en-US" altLang="ja-JP" sz="2800" dirty="0" smtClean="0">
              <a:solidFill>
                <a:srgbClr val="FF0000"/>
              </a:solidFill>
            </a:endParaRPr>
          </a:p>
          <a:p>
            <a:r>
              <a:rPr kumimoji="1" lang="ja-JP" altLang="en-US" sz="2800" dirty="0" smtClean="0">
                <a:solidFill>
                  <a:srgbClr val="FF0000"/>
                </a:solidFill>
              </a:rPr>
              <a:t>・前処理が必要</a:t>
            </a:r>
            <a:endParaRPr kumimoji="1" lang="ja-JP" altLang="en-US" sz="2800" dirty="0">
              <a:solidFill>
                <a:srgbClr val="FF0000"/>
              </a:solidFill>
            </a:endParaRPr>
          </a:p>
        </p:txBody>
      </p:sp>
      <p:sp>
        <p:nvSpPr>
          <p:cNvPr id="12" name="下矢印 11"/>
          <p:cNvSpPr/>
          <p:nvPr/>
        </p:nvSpPr>
        <p:spPr bwMode="auto">
          <a:xfrm>
            <a:off x="1187624" y="3373039"/>
            <a:ext cx="683431" cy="745561"/>
          </a:xfrm>
          <a:prstGeom prst="downArrow">
            <a:avLst/>
          </a:prstGeom>
          <a:solidFill>
            <a:srgbClr val="5B4D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テキスト ボックス 12"/>
          <p:cNvSpPr txBox="1"/>
          <p:nvPr/>
        </p:nvSpPr>
        <p:spPr>
          <a:xfrm>
            <a:off x="3028674" y="2612093"/>
            <a:ext cx="3265446" cy="707886"/>
          </a:xfrm>
          <a:prstGeom prst="rect">
            <a:avLst/>
          </a:prstGeom>
          <a:noFill/>
        </p:spPr>
        <p:txBody>
          <a:bodyPr wrap="square" rtlCol="0">
            <a:spAutoFit/>
          </a:bodyPr>
          <a:lstStyle/>
          <a:p>
            <a:pPr algn="just"/>
            <a:r>
              <a:rPr kumimoji="1" lang="ja-JP" altLang="en-US" sz="2000" dirty="0" smtClean="0"/>
              <a:t>可燃性ガスにより、電気抵抗が変化する性質を利用</a:t>
            </a:r>
            <a:endParaRPr kumimoji="1" lang="ja-JP" altLang="en-US" sz="2000" dirty="0"/>
          </a:p>
        </p:txBody>
      </p:sp>
      <p:sp>
        <p:nvSpPr>
          <p:cNvPr id="15" name="テキスト ボックス 14"/>
          <p:cNvSpPr txBox="1"/>
          <p:nvPr/>
        </p:nvSpPr>
        <p:spPr>
          <a:xfrm>
            <a:off x="3086100" y="4253160"/>
            <a:ext cx="2998068" cy="954107"/>
          </a:xfrm>
          <a:prstGeom prst="rect">
            <a:avLst/>
          </a:prstGeom>
          <a:noFill/>
        </p:spPr>
        <p:txBody>
          <a:bodyPr wrap="square" rtlCol="0">
            <a:spAutoFit/>
          </a:bodyPr>
          <a:lstStyle/>
          <a:p>
            <a:r>
              <a:rPr kumimoji="1" lang="ja-JP" altLang="en-US" sz="2800" dirty="0" smtClean="0"/>
              <a:t>・簡便である</a:t>
            </a:r>
            <a:endParaRPr kumimoji="1" lang="en-US" altLang="ja-JP" sz="2800" dirty="0" smtClean="0"/>
          </a:p>
          <a:p>
            <a:r>
              <a:rPr lang="ja-JP" altLang="en-US" sz="2800" dirty="0" smtClean="0">
                <a:solidFill>
                  <a:srgbClr val="FF0000"/>
                </a:solidFill>
              </a:rPr>
              <a:t>・単一成分のみ</a:t>
            </a:r>
            <a:endParaRPr lang="en-US" altLang="ja-JP" sz="2800" dirty="0" smtClean="0">
              <a:solidFill>
                <a:srgbClr val="FF0000"/>
              </a:solidFill>
            </a:endParaRPr>
          </a:p>
        </p:txBody>
      </p:sp>
      <p:sp>
        <p:nvSpPr>
          <p:cNvPr id="19" name="テキスト ボックス 18"/>
          <p:cNvSpPr txBox="1"/>
          <p:nvPr/>
        </p:nvSpPr>
        <p:spPr>
          <a:xfrm>
            <a:off x="6190848" y="4165923"/>
            <a:ext cx="3301008" cy="1384995"/>
          </a:xfrm>
          <a:prstGeom prst="rect">
            <a:avLst/>
          </a:prstGeom>
          <a:noFill/>
        </p:spPr>
        <p:txBody>
          <a:bodyPr wrap="square" rtlCol="0">
            <a:spAutoFit/>
          </a:bodyPr>
          <a:lstStyle/>
          <a:p>
            <a:r>
              <a:rPr lang="ja-JP" altLang="en-US" sz="2800" dirty="0" smtClean="0"/>
              <a:t>・測定時間が早い</a:t>
            </a:r>
            <a:endParaRPr lang="en-US" altLang="ja-JP" sz="2800" dirty="0" smtClean="0"/>
          </a:p>
          <a:p>
            <a:r>
              <a:rPr lang="ja-JP" altLang="en-US" sz="2800" dirty="0" smtClean="0">
                <a:solidFill>
                  <a:srgbClr val="FF0000"/>
                </a:solidFill>
              </a:rPr>
              <a:t>・エアロゾルの</a:t>
            </a:r>
            <a:endParaRPr lang="en-US" altLang="ja-JP" sz="2800" dirty="0" smtClean="0">
              <a:solidFill>
                <a:srgbClr val="FF0000"/>
              </a:solidFill>
            </a:endParaRPr>
          </a:p>
          <a:p>
            <a:r>
              <a:rPr lang="ja-JP" altLang="en-US" sz="2800" dirty="0">
                <a:solidFill>
                  <a:srgbClr val="FF0000"/>
                </a:solidFill>
              </a:rPr>
              <a:t>　</a:t>
            </a:r>
            <a:r>
              <a:rPr lang="ja-JP" altLang="en-US" sz="2800" dirty="0" smtClean="0">
                <a:solidFill>
                  <a:srgbClr val="FF0000"/>
                </a:solidFill>
              </a:rPr>
              <a:t>影響を受ける</a:t>
            </a:r>
            <a:endParaRPr lang="en-US" altLang="ja-JP" sz="2800" dirty="0" smtClean="0">
              <a:solidFill>
                <a:srgbClr val="FF0000"/>
              </a:solidFill>
            </a:endParaRPr>
          </a:p>
        </p:txBody>
      </p:sp>
      <p:sp>
        <p:nvSpPr>
          <p:cNvPr id="17" name="テキスト ボックス 16"/>
          <p:cNvSpPr txBox="1"/>
          <p:nvPr/>
        </p:nvSpPr>
        <p:spPr>
          <a:xfrm>
            <a:off x="6211300" y="2636912"/>
            <a:ext cx="3008900" cy="707886"/>
          </a:xfrm>
          <a:prstGeom prst="rect">
            <a:avLst/>
          </a:prstGeom>
          <a:noFill/>
        </p:spPr>
        <p:txBody>
          <a:bodyPr wrap="square" rtlCol="0">
            <a:spAutoFit/>
          </a:bodyPr>
          <a:lstStyle/>
          <a:p>
            <a:r>
              <a:rPr lang="ja-JP" altLang="en-US" sz="2000" dirty="0"/>
              <a:t>赤外光</a:t>
            </a:r>
            <a:r>
              <a:rPr lang="ja-JP" altLang="en-US" sz="2000" dirty="0" smtClean="0"/>
              <a:t>を照射し、</a:t>
            </a:r>
            <a:r>
              <a:rPr kumimoji="1" lang="ja-JP" altLang="en-US" sz="2000" dirty="0" smtClean="0"/>
              <a:t>分子の運動状態の遷移を測定</a:t>
            </a:r>
            <a:endParaRPr kumimoji="1" lang="ja-JP" altLang="en-US" sz="2000" dirty="0"/>
          </a:p>
        </p:txBody>
      </p:sp>
      <p:sp>
        <p:nvSpPr>
          <p:cNvPr id="22" name="下矢印 21"/>
          <p:cNvSpPr/>
          <p:nvPr/>
        </p:nvSpPr>
        <p:spPr bwMode="auto">
          <a:xfrm>
            <a:off x="4289202" y="3373039"/>
            <a:ext cx="683431" cy="745561"/>
          </a:xfrm>
          <a:prstGeom prst="downArrow">
            <a:avLst/>
          </a:prstGeom>
          <a:solidFill>
            <a:srgbClr val="5B4D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3" name="下矢印 22"/>
          <p:cNvSpPr/>
          <p:nvPr/>
        </p:nvSpPr>
        <p:spPr bwMode="auto">
          <a:xfrm>
            <a:off x="7334056" y="3372850"/>
            <a:ext cx="683431" cy="745561"/>
          </a:xfrm>
          <a:prstGeom prst="downArrow">
            <a:avLst/>
          </a:prstGeom>
          <a:solidFill>
            <a:srgbClr val="5B4D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角丸四角形 2"/>
          <p:cNvSpPr/>
          <p:nvPr/>
        </p:nvSpPr>
        <p:spPr bwMode="auto">
          <a:xfrm>
            <a:off x="111184" y="5615528"/>
            <a:ext cx="8925312" cy="1196752"/>
          </a:xfrm>
          <a:prstGeom prst="roundRect">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多数の気体分子やエアロゾルが混在した状況でも、サンプル前処理を行うことなく、</a:t>
            </a:r>
            <a:r>
              <a:rPr kumimoji="1" lang="en-US" altLang="ja-JP" sz="2400" b="1" i="0" u="none" strike="noStrike" cap="none" normalizeH="0" baseline="0" dirty="0" smtClean="0">
                <a:ln>
                  <a:noFill/>
                </a:ln>
                <a:solidFill>
                  <a:srgbClr val="FF0000"/>
                </a:solidFill>
                <a:effectLst/>
                <a:latin typeface="Arial" charset="0"/>
                <a:ea typeface="ＭＳ ゴシック" charset="-128"/>
                <a:cs typeface="ＭＳ ゴシック" charset="-128"/>
              </a:rPr>
              <a:t>『</a:t>
            </a: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ありのままの状態</a:t>
            </a:r>
            <a:r>
              <a:rPr kumimoji="1" lang="en-US" altLang="ja-JP" sz="2400" b="1" i="0" u="none" strike="noStrike" cap="none" normalizeH="0" baseline="0" dirty="0" smtClean="0">
                <a:ln>
                  <a:noFill/>
                </a:ln>
                <a:solidFill>
                  <a:srgbClr val="FF0000"/>
                </a:solidFill>
                <a:effectLst/>
                <a:latin typeface="Arial" charset="0"/>
                <a:ea typeface="ＭＳ ゴシック" charset="-128"/>
                <a:cs typeface="ＭＳ ゴシック" charset="-128"/>
              </a:rPr>
              <a:t>』</a:t>
            </a: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の大気ガスを分析可能な手段が望まれている</a:t>
            </a:r>
            <a:endParaRPr kumimoji="1" lang="ja-JP" altLang="en-US" sz="2400" b="1" i="0" u="none" strike="noStrike" cap="none" normalizeH="0" baseline="0" dirty="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218611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685800" y="210773"/>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800" kern="0" dirty="0" smtClean="0"/>
              <a:t>従来の大気ガス分析法</a:t>
            </a:r>
            <a:endParaRPr lang="ja-JP" altLang="en-US" sz="4800" kern="0" dirty="0"/>
          </a:p>
        </p:txBody>
      </p:sp>
      <p:graphicFrame>
        <p:nvGraphicFramePr>
          <p:cNvPr id="5" name="表 4"/>
          <p:cNvGraphicFramePr>
            <a:graphicFrameLocks noGrp="1"/>
          </p:cNvGraphicFramePr>
          <p:nvPr>
            <p:extLst>
              <p:ext uri="{D42A27DB-BD31-4B8C-83A1-F6EECF244321}">
                <p14:modId xmlns:p14="http://schemas.microsoft.com/office/powerpoint/2010/main" val="2393536374"/>
              </p:ext>
            </p:extLst>
          </p:nvPr>
        </p:nvGraphicFramePr>
        <p:xfrm>
          <a:off x="243871" y="1196752"/>
          <a:ext cx="8683996" cy="4416980"/>
        </p:xfrm>
        <a:graphic>
          <a:graphicData uri="http://schemas.openxmlformats.org/drawingml/2006/table">
            <a:tbl>
              <a:tblPr firstRow="1" bandRow="1">
                <a:tableStyleId>{5C22544A-7EE6-4342-B048-85BDC9FD1C3A}</a:tableStyleId>
              </a:tblPr>
              <a:tblGrid>
                <a:gridCol w="2170999"/>
                <a:gridCol w="2170999"/>
                <a:gridCol w="2170999"/>
                <a:gridCol w="2170999"/>
              </a:tblGrid>
              <a:tr h="1104245">
                <a:tc>
                  <a:txBody>
                    <a:bodyPr/>
                    <a:lstStyle/>
                    <a:p>
                      <a:pPr algn="ctr"/>
                      <a:endParaRPr kumimoji="1" lang="ja-JP" altLang="en-US" sz="3500" dirty="0">
                        <a:solidFill>
                          <a:schemeClr val="tx1"/>
                        </a:solidFill>
                      </a:endParaRPr>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2700" b="1" dirty="0" smtClean="0">
                          <a:solidFill>
                            <a:schemeClr val="tx1"/>
                          </a:solidFill>
                        </a:rPr>
                        <a:t>ガスクロマトグラフィ</a:t>
                      </a:r>
                      <a:endParaRPr kumimoji="1" lang="ja-JP" altLang="en-US" sz="2700" b="1" dirty="0">
                        <a:solidFill>
                          <a:schemeClr val="tx1"/>
                        </a:solidFill>
                      </a:endParaRPr>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2700" b="1" dirty="0" smtClean="0">
                          <a:solidFill>
                            <a:schemeClr val="tx1"/>
                          </a:solidFill>
                        </a:rPr>
                        <a:t>半導体</a:t>
                      </a:r>
                      <a:endParaRPr kumimoji="1" lang="en-US" altLang="ja-JP" sz="2700" b="1" dirty="0" smtClean="0">
                        <a:solidFill>
                          <a:schemeClr val="tx1"/>
                        </a:solidFill>
                      </a:endParaRPr>
                    </a:p>
                    <a:p>
                      <a:pPr algn="ctr"/>
                      <a:r>
                        <a:rPr kumimoji="1" lang="ja-JP" altLang="en-US" sz="2700" b="1" dirty="0" smtClean="0">
                          <a:solidFill>
                            <a:schemeClr val="tx1"/>
                          </a:solidFill>
                        </a:rPr>
                        <a:t>センサ</a:t>
                      </a:r>
                      <a:endParaRPr kumimoji="1" lang="ja-JP" altLang="en-US" sz="2700" b="1" dirty="0">
                        <a:solidFill>
                          <a:schemeClr val="tx1"/>
                        </a:solidFill>
                      </a:endParaRPr>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33"/>
                    </a:solidFill>
                  </a:tcPr>
                </a:tc>
                <a:tc>
                  <a:txBody>
                    <a:bodyPr/>
                    <a:lstStyle/>
                    <a:p>
                      <a:pPr algn="ctr"/>
                      <a:r>
                        <a:rPr kumimoji="1" lang="ja-JP" altLang="en-US" sz="2700" b="1" dirty="0" smtClean="0">
                          <a:solidFill>
                            <a:schemeClr val="tx1"/>
                          </a:solidFill>
                        </a:rPr>
                        <a:t>赤外吸収</a:t>
                      </a:r>
                      <a:endParaRPr kumimoji="1" lang="en-US" altLang="ja-JP" sz="2700" b="1" dirty="0" smtClean="0">
                        <a:solidFill>
                          <a:schemeClr val="tx1"/>
                        </a:solidFill>
                      </a:endParaRPr>
                    </a:p>
                    <a:p>
                      <a:pPr algn="ctr"/>
                      <a:r>
                        <a:rPr kumimoji="1" lang="ja-JP" altLang="en-US" sz="2700" b="1" dirty="0" smtClean="0">
                          <a:solidFill>
                            <a:schemeClr val="tx1"/>
                          </a:solidFill>
                        </a:rPr>
                        <a:t>分光法</a:t>
                      </a:r>
                      <a:endParaRPr kumimoji="1" lang="ja-JP" altLang="en-US" sz="2700" b="1" dirty="0">
                        <a:solidFill>
                          <a:schemeClr val="tx1"/>
                        </a:solidFill>
                      </a:endParaRPr>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r>
              <a:tr h="1104245">
                <a:tc>
                  <a:txBody>
                    <a:bodyPr/>
                    <a:lstStyle/>
                    <a:p>
                      <a:pPr algn="ctr"/>
                      <a:r>
                        <a:rPr kumimoji="1" lang="ja-JP" altLang="en-US" sz="3100" dirty="0" smtClean="0"/>
                        <a:t>測定時間</a:t>
                      </a:r>
                      <a:endParaRPr kumimoji="1" lang="ja-JP" altLang="en-US" sz="31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04245">
                <a:tc>
                  <a:txBody>
                    <a:bodyPr/>
                    <a:lstStyle/>
                    <a:p>
                      <a:pPr algn="ctr"/>
                      <a:r>
                        <a:rPr kumimoji="1" lang="ja-JP" altLang="en-US" sz="3100" dirty="0" smtClean="0"/>
                        <a:t>複数の気体分子</a:t>
                      </a:r>
                      <a:endParaRPr kumimoji="1" lang="ja-JP" altLang="en-US" sz="31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6000" smtClean="0"/>
                        <a:t>×</a:t>
                      </a:r>
                      <a:endParaRPr kumimoji="1" lang="ja-JP" altLang="en-US" sz="600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04245">
                <a:tc>
                  <a:txBody>
                    <a:bodyPr/>
                    <a:lstStyle/>
                    <a:p>
                      <a:pPr algn="ctr"/>
                      <a:r>
                        <a:rPr kumimoji="1" lang="ja-JP" altLang="en-US" sz="3100" dirty="0" smtClean="0"/>
                        <a:t>エアロゾルの影響</a:t>
                      </a:r>
                      <a:endParaRPr kumimoji="1" lang="ja-JP" altLang="en-US" sz="31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600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6000" dirty="0" smtClean="0"/>
                        <a:t>×</a:t>
                      </a:r>
                      <a:endParaRPr kumimoji="1" lang="ja-JP" altLang="en-US" sz="6000" dirty="0"/>
                    </a:p>
                  </a:txBody>
                  <a:tcPr marL="88722" marR="88722" marT="44361" marB="4436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角丸四角形 5"/>
          <p:cNvSpPr/>
          <p:nvPr/>
        </p:nvSpPr>
        <p:spPr bwMode="auto">
          <a:xfrm>
            <a:off x="111184" y="5665403"/>
            <a:ext cx="8925312" cy="1196752"/>
          </a:xfrm>
          <a:prstGeom prst="roundRect">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多数の気体分子やエアロゾルが混在した状況でも、サンプル前処理を行うことなく、</a:t>
            </a:r>
            <a:r>
              <a:rPr kumimoji="1" lang="en-US" altLang="ja-JP" sz="2400" b="1" i="0" u="none" strike="noStrike" cap="none" normalizeH="0" baseline="0" dirty="0" smtClean="0">
                <a:ln>
                  <a:noFill/>
                </a:ln>
                <a:solidFill>
                  <a:srgbClr val="FF0000"/>
                </a:solidFill>
                <a:effectLst/>
                <a:latin typeface="Arial" charset="0"/>
                <a:ea typeface="ＭＳ ゴシック" charset="-128"/>
                <a:cs typeface="ＭＳ ゴシック" charset="-128"/>
              </a:rPr>
              <a:t>『</a:t>
            </a: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ありのままの状態</a:t>
            </a:r>
            <a:r>
              <a:rPr kumimoji="1" lang="en-US" altLang="ja-JP" sz="2400" b="1" i="0" u="none" strike="noStrike" cap="none" normalizeH="0" baseline="0" dirty="0" smtClean="0">
                <a:ln>
                  <a:noFill/>
                </a:ln>
                <a:solidFill>
                  <a:srgbClr val="FF0000"/>
                </a:solidFill>
                <a:effectLst/>
                <a:latin typeface="Arial" charset="0"/>
                <a:ea typeface="ＭＳ ゴシック" charset="-128"/>
                <a:cs typeface="ＭＳ ゴシック" charset="-128"/>
              </a:rPr>
              <a:t>』</a:t>
            </a:r>
            <a:r>
              <a:rPr kumimoji="1" lang="ja-JP" altLang="en-US" sz="2400" b="1" i="0" u="none" strike="noStrike" cap="none" normalizeH="0" baseline="0" dirty="0" smtClean="0">
                <a:ln>
                  <a:noFill/>
                </a:ln>
                <a:solidFill>
                  <a:srgbClr val="FF0000"/>
                </a:solidFill>
                <a:effectLst/>
                <a:latin typeface="Arial" charset="0"/>
                <a:ea typeface="ＭＳ ゴシック" charset="-128"/>
                <a:cs typeface="ＭＳ ゴシック" charset="-128"/>
              </a:rPr>
              <a:t>の大気ガスを分析可能な手段が望まれている</a:t>
            </a:r>
            <a:endParaRPr kumimoji="1" lang="ja-JP" altLang="en-US" sz="2400" b="1" i="0" u="none" strike="noStrike" cap="none" normalizeH="0" baseline="0" dirty="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4164013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bwMode="auto">
          <a:xfrm>
            <a:off x="251520" y="1052736"/>
            <a:ext cx="8640960" cy="1789126"/>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タイトル 1"/>
          <p:cNvSpPr>
            <a:spLocks noGrp="1"/>
          </p:cNvSpPr>
          <p:nvPr>
            <p:ph type="title"/>
          </p:nvPr>
        </p:nvSpPr>
        <p:spPr>
          <a:xfrm>
            <a:off x="685800" y="165269"/>
            <a:ext cx="7772400" cy="1143000"/>
          </a:xfrm>
        </p:spPr>
        <p:txBody>
          <a:bodyPr/>
          <a:lstStyle/>
          <a:p>
            <a:r>
              <a:rPr kumimoji="1" lang="en-US" altLang="ja-JP" dirty="0" smtClean="0">
                <a:latin typeface="Times New Roman" panose="02020603050405020304" pitchFamily="18" charset="0"/>
                <a:cs typeface="Times New Roman" panose="02020603050405020304" pitchFamily="18" charset="0"/>
              </a:rPr>
              <a:t>THz</a:t>
            </a:r>
            <a:r>
              <a:rPr kumimoji="1" lang="ja-JP" altLang="en-US" dirty="0" smtClean="0">
                <a:latin typeface="Times New Roman" panose="02020603050405020304" pitchFamily="18" charset="0"/>
                <a:cs typeface="Times New Roman" panose="02020603050405020304" pitchFamily="18" charset="0"/>
              </a:rPr>
              <a:t>波について</a:t>
            </a:r>
            <a:endParaRPr kumimoji="1" lang="ja-JP" altLang="en-US" dirty="0">
              <a:latin typeface="Times New Roman" panose="02020603050405020304" pitchFamily="18" charset="0"/>
              <a:cs typeface="Times New Roman" panose="02020603050405020304" pitchFamily="18" charset="0"/>
            </a:endParaRPr>
          </a:p>
        </p:txBody>
      </p:sp>
      <p:graphicFrame>
        <p:nvGraphicFramePr>
          <p:cNvPr id="7" name="表 6"/>
          <p:cNvGraphicFramePr>
            <a:graphicFrameLocks noGrp="1"/>
          </p:cNvGraphicFramePr>
          <p:nvPr>
            <p:extLst>
              <p:ext uri="{D42A27DB-BD31-4B8C-83A1-F6EECF244321}">
                <p14:modId xmlns:p14="http://schemas.microsoft.com/office/powerpoint/2010/main" val="1325151381"/>
              </p:ext>
            </p:extLst>
          </p:nvPr>
        </p:nvGraphicFramePr>
        <p:xfrm>
          <a:off x="395538" y="1174806"/>
          <a:ext cx="8352930" cy="1052464"/>
        </p:xfrm>
        <a:graphic>
          <a:graphicData uri="http://schemas.openxmlformats.org/drawingml/2006/table">
            <a:tbl>
              <a:tblPr firstRow="1" bandRow="1">
                <a:tableStyleId>{5C22544A-7EE6-4342-B048-85BDC9FD1C3A}</a:tableStyleId>
              </a:tblPr>
              <a:tblGrid>
                <a:gridCol w="864094"/>
                <a:gridCol w="504056"/>
                <a:gridCol w="1872208"/>
                <a:gridCol w="1296144"/>
                <a:gridCol w="432048"/>
                <a:gridCol w="1512169"/>
                <a:gridCol w="1872211"/>
              </a:tblGrid>
              <a:tr h="1052464">
                <a:tc>
                  <a:txBody>
                    <a:bodyPr/>
                    <a:lstStyle/>
                    <a:p>
                      <a:pPr algn="ctr"/>
                      <a:r>
                        <a:rPr kumimoji="1" lang="ja-JP" altLang="en-US" sz="2000" b="1" dirty="0" smtClean="0">
                          <a:solidFill>
                            <a:schemeClr val="tx1"/>
                          </a:solidFill>
                        </a:rPr>
                        <a:t>マイクロ波</a:t>
                      </a:r>
                      <a:endParaRPr kumimoji="1" lang="ja-JP" altLang="en-US" sz="2000" b="1" dirty="0">
                        <a:solidFill>
                          <a:schemeClr val="tx1"/>
                        </a:solidFill>
                      </a:endParaRP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kumimoji="1" lang="ja-JP" altLang="en-US" sz="2000" b="1" dirty="0" smtClean="0">
                          <a:solidFill>
                            <a:schemeClr val="tx1"/>
                          </a:solidFill>
                        </a:rPr>
                        <a:t>ミリ波</a:t>
                      </a:r>
                      <a:endParaRPr kumimoji="1" lang="ja-JP" altLang="en-US" sz="2000" b="1" dirty="0">
                        <a:solidFill>
                          <a:schemeClr val="tx1"/>
                        </a:solidFil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kumimoji="1" lang="ja-JP" altLang="en-US" sz="2000" b="1" dirty="0" smtClean="0">
                          <a:solidFill>
                            <a:schemeClr val="tx1"/>
                          </a:solidFill>
                        </a:rPr>
                        <a:t>テラヘルツ波</a:t>
                      </a:r>
                      <a:endParaRPr kumimoji="1" lang="ja-JP" altLang="en-US" sz="2000" b="1" dirty="0">
                        <a:solidFill>
                          <a:schemeClr val="tx1"/>
                        </a:solidFil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2000" b="1" dirty="0" smtClean="0">
                          <a:solidFill>
                            <a:schemeClr val="bg1"/>
                          </a:solidFill>
                        </a:rPr>
                        <a:t>赤外線</a:t>
                      </a:r>
                      <a:endParaRPr kumimoji="1" lang="ja-JP" altLang="en-US" sz="2000" b="1" dirty="0">
                        <a:solidFill>
                          <a:schemeClr val="bg1"/>
                        </a:solidFil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kumimoji="1" lang="ja-JP" altLang="en-US" sz="2000" b="1" dirty="0" smtClean="0">
                          <a:solidFill>
                            <a:schemeClr val="bg1"/>
                          </a:solidFill>
                        </a:rPr>
                        <a:t>可</a:t>
                      </a:r>
                      <a:endParaRPr kumimoji="1" lang="en-US" altLang="ja-JP" sz="2000" b="1" dirty="0" smtClean="0">
                        <a:solidFill>
                          <a:schemeClr val="bg1"/>
                        </a:solidFill>
                      </a:endParaRPr>
                    </a:p>
                    <a:p>
                      <a:pPr algn="ctr"/>
                      <a:r>
                        <a:rPr kumimoji="1" lang="ja-JP" altLang="en-US" sz="2000" b="1" dirty="0" smtClean="0">
                          <a:solidFill>
                            <a:schemeClr val="bg1"/>
                          </a:solidFill>
                        </a:rPr>
                        <a:t>視</a:t>
                      </a:r>
                      <a:endParaRPr kumimoji="1" lang="en-US" altLang="ja-JP" sz="2000" b="1" dirty="0" smtClean="0">
                        <a:solidFill>
                          <a:schemeClr val="bg1"/>
                        </a:solidFill>
                      </a:endParaRPr>
                    </a:p>
                    <a:p>
                      <a:pPr algn="ctr"/>
                      <a:r>
                        <a:rPr kumimoji="1" lang="ja-JP" altLang="en-US" sz="2000" b="1" dirty="0" smtClean="0">
                          <a:solidFill>
                            <a:schemeClr val="bg1"/>
                          </a:solidFill>
                        </a:rPr>
                        <a:t>光</a:t>
                      </a:r>
                      <a:endParaRPr kumimoji="1" lang="ja-JP" altLang="en-US" sz="2000" b="1" dirty="0">
                        <a:solidFill>
                          <a:schemeClr val="bg1"/>
                        </a:solidFil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1250">
                          <a:srgbClr val="FF0000"/>
                        </a:gs>
                        <a:gs pos="34000">
                          <a:srgbClr val="92D050"/>
                        </a:gs>
                        <a:gs pos="17000">
                          <a:srgbClr val="FFFF00"/>
                        </a:gs>
                        <a:gs pos="51000">
                          <a:srgbClr val="00B050"/>
                        </a:gs>
                        <a:gs pos="84000">
                          <a:srgbClr val="002060"/>
                        </a:gs>
                        <a:gs pos="68000">
                          <a:srgbClr val="00B0F0"/>
                        </a:gs>
                        <a:gs pos="100000">
                          <a:srgbClr val="7030A0"/>
                        </a:gs>
                      </a:gsLst>
                      <a:lin ang="0" scaled="1"/>
                      <a:tileRect/>
                    </a:gradFill>
                  </a:tcPr>
                </a:tc>
                <a:tc>
                  <a:txBody>
                    <a:bodyPr/>
                    <a:lstStyle/>
                    <a:p>
                      <a:pPr algn="ctr"/>
                      <a:r>
                        <a:rPr kumimoji="1" lang="ja-JP" altLang="en-US" sz="2000" b="1" dirty="0" smtClean="0">
                          <a:solidFill>
                            <a:schemeClr val="bg1"/>
                          </a:solidFill>
                        </a:rPr>
                        <a:t>紫外線</a:t>
                      </a:r>
                      <a:endParaRPr kumimoji="1" lang="ja-JP" altLang="en-US" sz="2000" b="1" dirty="0">
                        <a:solidFill>
                          <a:schemeClr val="bg1"/>
                        </a:solidFil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r>
                        <a:rPr kumimoji="1" lang="en-US" altLang="ja-JP" sz="2000" b="1" dirty="0" smtClean="0"/>
                        <a:t>X</a:t>
                      </a:r>
                      <a:r>
                        <a:rPr kumimoji="1" lang="ja-JP" altLang="en-US" sz="2000" b="1" dirty="0" smtClean="0"/>
                        <a:t>線</a:t>
                      </a:r>
                      <a:endParaRPr kumimoji="1" lang="ja-JP" altLang="en-US" sz="2000" b="1" dirty="0"/>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r>
            </a:tbl>
          </a:graphicData>
        </a:graphic>
      </p:graphicFrame>
      <p:grpSp>
        <p:nvGrpSpPr>
          <p:cNvPr id="54" name="グループ化 53"/>
          <p:cNvGrpSpPr/>
          <p:nvPr/>
        </p:nvGrpSpPr>
        <p:grpSpPr>
          <a:xfrm>
            <a:off x="395536" y="2298358"/>
            <a:ext cx="8373179" cy="554578"/>
            <a:chOff x="467544" y="2514382"/>
            <a:chExt cx="8373179" cy="554578"/>
          </a:xfrm>
        </p:grpSpPr>
        <p:grpSp>
          <p:nvGrpSpPr>
            <p:cNvPr id="42" name="グループ化 41"/>
            <p:cNvGrpSpPr/>
            <p:nvPr/>
          </p:nvGrpSpPr>
          <p:grpSpPr>
            <a:xfrm>
              <a:off x="467544" y="2514382"/>
              <a:ext cx="8367939" cy="199305"/>
              <a:chOff x="467544" y="2490461"/>
              <a:chExt cx="8367939" cy="199305"/>
            </a:xfrm>
          </p:grpSpPr>
          <p:cxnSp>
            <p:nvCxnSpPr>
              <p:cNvPr id="9" name="直線コネクタ 8"/>
              <p:cNvCxnSpPr/>
              <p:nvPr/>
            </p:nvCxnSpPr>
            <p:spPr bwMode="auto">
              <a:xfrm>
                <a:off x="471488" y="2684346"/>
                <a:ext cx="8363995" cy="0"/>
              </a:xfrm>
              <a:prstGeom prst="line">
                <a:avLst/>
              </a:prstGeom>
              <a:noFill/>
              <a:ln w="9525" cap="flat" cmpd="sng" algn="ctr">
                <a:solidFill>
                  <a:schemeClr val="bg1"/>
                </a:solidFill>
                <a:prstDash val="solid"/>
                <a:round/>
                <a:headEnd type="none" w="med" len="med"/>
                <a:tailEnd type="none" w="med" len="med"/>
              </a:ln>
              <a:effectLst/>
            </p:spPr>
          </p:cxnSp>
          <p:cxnSp>
            <p:nvCxnSpPr>
              <p:cNvPr id="12" name="直線コネクタ 11"/>
              <p:cNvCxnSpPr/>
              <p:nvPr/>
            </p:nvCxnSpPr>
            <p:spPr bwMode="auto">
              <a:xfrm>
                <a:off x="467544" y="249368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14" name="直線コネクタ 13"/>
              <p:cNvCxnSpPr/>
              <p:nvPr/>
            </p:nvCxnSpPr>
            <p:spPr bwMode="auto">
              <a:xfrm>
                <a:off x="844792" y="249097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17" name="直線コネクタ 16"/>
              <p:cNvCxnSpPr/>
              <p:nvPr/>
            </p:nvCxnSpPr>
            <p:spPr bwMode="auto">
              <a:xfrm>
                <a:off x="1798103" y="249080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19" name="直線コネクタ 18"/>
              <p:cNvCxnSpPr/>
              <p:nvPr/>
            </p:nvCxnSpPr>
            <p:spPr bwMode="auto">
              <a:xfrm>
                <a:off x="2751415" y="2490461"/>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21" name="直線コネクタ 20"/>
              <p:cNvCxnSpPr/>
              <p:nvPr/>
            </p:nvCxnSpPr>
            <p:spPr bwMode="auto">
              <a:xfrm>
                <a:off x="3704727" y="2490461"/>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23" name="直線コネクタ 22"/>
              <p:cNvCxnSpPr/>
              <p:nvPr/>
            </p:nvCxnSpPr>
            <p:spPr bwMode="auto">
              <a:xfrm>
                <a:off x="4658038" y="249368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27" name="直線コネクタ 26"/>
              <p:cNvCxnSpPr/>
              <p:nvPr/>
            </p:nvCxnSpPr>
            <p:spPr bwMode="auto">
              <a:xfrm>
                <a:off x="5611350" y="249639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29" name="直線コネクタ 28"/>
              <p:cNvCxnSpPr/>
              <p:nvPr/>
            </p:nvCxnSpPr>
            <p:spPr bwMode="auto">
              <a:xfrm>
                <a:off x="6564662" y="2495083"/>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31" name="直線コネクタ 30"/>
              <p:cNvCxnSpPr/>
              <p:nvPr/>
            </p:nvCxnSpPr>
            <p:spPr bwMode="auto">
              <a:xfrm>
                <a:off x="7517974" y="2490461"/>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33" name="直線コネクタ 32"/>
              <p:cNvCxnSpPr/>
              <p:nvPr/>
            </p:nvCxnSpPr>
            <p:spPr bwMode="auto">
              <a:xfrm>
                <a:off x="8471285" y="2490461"/>
                <a:ext cx="0" cy="190663"/>
              </a:xfrm>
              <a:prstGeom prst="line">
                <a:avLst/>
              </a:prstGeom>
              <a:noFill/>
              <a:ln w="9525" cap="flat" cmpd="sng" algn="ctr">
                <a:solidFill>
                  <a:schemeClr val="bg1"/>
                </a:solidFill>
                <a:prstDash val="solid"/>
                <a:round/>
                <a:headEnd type="none" w="med" len="med"/>
                <a:tailEnd type="none" w="med" len="med"/>
              </a:ln>
              <a:effectLst/>
            </p:spPr>
          </p:cxnSp>
          <p:cxnSp>
            <p:nvCxnSpPr>
              <p:cNvPr id="35" name="直線コネクタ 34"/>
              <p:cNvCxnSpPr/>
              <p:nvPr/>
            </p:nvCxnSpPr>
            <p:spPr bwMode="auto">
              <a:xfrm>
                <a:off x="8833008" y="2499103"/>
                <a:ext cx="0" cy="190663"/>
              </a:xfrm>
              <a:prstGeom prst="line">
                <a:avLst/>
              </a:prstGeom>
              <a:noFill/>
              <a:ln w="9525" cap="flat" cmpd="sng" algn="ctr">
                <a:solidFill>
                  <a:schemeClr val="bg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3" name="テキスト ボックス 42"/>
                <p:cNvSpPr txBox="1"/>
                <p:nvPr/>
              </p:nvSpPr>
              <p:spPr>
                <a:xfrm>
                  <a:off x="481832" y="2727975"/>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0" smtClean="0">
                                <a:solidFill>
                                  <a:schemeClr val="bg1"/>
                                </a:solidFill>
                                <a:latin typeface="Cambria Math"/>
                              </a:rPr>
                              <m:t>10</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481832" y="2727975"/>
                  <a:ext cx="738876" cy="338554"/>
                </a:xfrm>
                <a:prstGeom prst="rect">
                  <a:avLst/>
                </a:prstGeom>
                <a:blipFill rotWithShape="1">
                  <a:blip r:embed="rId2"/>
                  <a:stretch>
                    <a:fillRect r="-82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テキスト ボックス 44"/>
                <p:cNvSpPr txBox="1"/>
                <p:nvPr/>
              </p:nvSpPr>
              <p:spPr>
                <a:xfrm>
                  <a:off x="1442572" y="2730406"/>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0" smtClean="0">
                                <a:solidFill>
                                  <a:schemeClr val="bg1"/>
                                </a:solidFill>
                                <a:latin typeface="Cambria Math"/>
                              </a:rPr>
                              <m:t>1</m:t>
                            </m:r>
                            <m:r>
                              <a:rPr kumimoji="1" lang="en-US" altLang="ja-JP" sz="1600" b="0" i="1" smtClean="0">
                                <a:solidFill>
                                  <a:schemeClr val="bg1"/>
                                </a:solidFill>
                                <a:latin typeface="Cambria Math"/>
                              </a:rPr>
                              <m:t>1</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1442572" y="2730406"/>
                  <a:ext cx="738876" cy="338554"/>
                </a:xfrm>
                <a:prstGeom prst="rect">
                  <a:avLst/>
                </a:prstGeom>
                <a:blipFill rotWithShape="1">
                  <a:blip r:embed="rId3"/>
                  <a:stretch>
                    <a:fillRect r="-74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2392964" y="2730018"/>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12</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2392964" y="2730018"/>
                  <a:ext cx="738876" cy="338554"/>
                </a:xfrm>
                <a:prstGeom prst="rect">
                  <a:avLst/>
                </a:prstGeom>
                <a:blipFill rotWithShape="1">
                  <a:blip r:embed="rId4"/>
                  <a:stretch>
                    <a:fillRect r="-74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3335289" y="2719333"/>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13</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3335289" y="2719333"/>
                  <a:ext cx="738876" cy="338554"/>
                </a:xfrm>
                <a:prstGeom prst="rect">
                  <a:avLst/>
                </a:prstGeom>
                <a:blipFill rotWithShape="1">
                  <a:blip r:embed="rId5"/>
                  <a:stretch>
                    <a:fillRect r="-73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p:cNvSpPr txBox="1"/>
                <p:nvPr/>
              </p:nvSpPr>
              <p:spPr>
                <a:xfrm>
                  <a:off x="4288600" y="2727975"/>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14</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4288600" y="2727975"/>
                  <a:ext cx="738876" cy="338554"/>
                </a:xfrm>
                <a:prstGeom prst="rect">
                  <a:avLst/>
                </a:prstGeom>
                <a:blipFill rotWithShape="1">
                  <a:blip r:embed="rId6"/>
                  <a:stretch>
                    <a:fillRect r="-74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p:cNvSpPr txBox="1"/>
                <p:nvPr/>
              </p:nvSpPr>
              <p:spPr>
                <a:xfrm>
                  <a:off x="5256200" y="2719333"/>
                  <a:ext cx="738876" cy="3413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15</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5256200" y="2719333"/>
                  <a:ext cx="738876" cy="341376"/>
                </a:xfrm>
                <a:prstGeom prst="rect">
                  <a:avLst/>
                </a:prstGeom>
                <a:blipFill rotWithShape="1">
                  <a:blip r:embed="rId7"/>
                  <a:stretch>
                    <a:fillRect r="-73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p:cNvSpPr txBox="1"/>
                <p:nvPr/>
              </p:nvSpPr>
              <p:spPr>
                <a:xfrm>
                  <a:off x="6195224" y="2727975"/>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16</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6195224" y="2727975"/>
                  <a:ext cx="738876" cy="338554"/>
                </a:xfrm>
                <a:prstGeom prst="rect">
                  <a:avLst/>
                </a:prstGeom>
                <a:blipFill rotWithShape="1">
                  <a:blip r:embed="rId8"/>
                  <a:stretch>
                    <a:fillRect r="-73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p:cNvSpPr txBox="1"/>
                <p:nvPr/>
              </p:nvSpPr>
              <p:spPr>
                <a:xfrm>
                  <a:off x="7148536" y="2722555"/>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17</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7148536" y="2722555"/>
                  <a:ext cx="738876" cy="338554"/>
                </a:xfrm>
                <a:prstGeom prst="rect">
                  <a:avLst/>
                </a:prstGeom>
                <a:blipFill rotWithShape="1">
                  <a:blip r:embed="rId9"/>
                  <a:stretch>
                    <a:fillRect r="-74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8101847" y="2719332"/>
                  <a:ext cx="73887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i="1" smtClean="0">
                                <a:solidFill>
                                  <a:schemeClr val="bg1"/>
                                </a:solidFill>
                                <a:latin typeface="Cambria Math"/>
                              </a:rPr>
                            </m:ctrlPr>
                          </m:sSupPr>
                          <m:e>
                            <m:r>
                              <a:rPr lang="en-US" altLang="ja-JP" sz="1600" i="0">
                                <a:solidFill>
                                  <a:schemeClr val="bg1"/>
                                </a:solidFill>
                                <a:latin typeface="Cambria Math"/>
                              </a:rPr>
                              <m:t>10</m:t>
                            </m:r>
                          </m:e>
                          <m:sup>
                            <m:r>
                              <a:rPr kumimoji="1" lang="en-US" altLang="ja-JP" sz="1600" b="0" i="1" smtClean="0">
                                <a:solidFill>
                                  <a:schemeClr val="bg1"/>
                                </a:solidFill>
                                <a:latin typeface="Cambria Math"/>
                              </a:rPr>
                              <m:t>18</m:t>
                            </m:r>
                          </m:sup>
                        </m:sSup>
                        <m:r>
                          <m:rPr>
                            <m:sty m:val="p"/>
                          </m:rPr>
                          <a:rPr kumimoji="1" lang="en-US" altLang="ja-JP" sz="1600" b="0" i="0" smtClean="0">
                            <a:solidFill>
                              <a:schemeClr val="bg1"/>
                            </a:solidFill>
                            <a:latin typeface="Cambria Math"/>
                          </a:rPr>
                          <m:t>Hz</m:t>
                        </m:r>
                      </m:oMath>
                    </m:oMathPara>
                  </a14:m>
                  <a:endParaRPr kumimoji="1" lang="ja-JP" altLang="en-US" sz="1600" dirty="0">
                    <a:solidFill>
                      <a:schemeClr val="bg1"/>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8101847" y="2719332"/>
                  <a:ext cx="738876" cy="338554"/>
                </a:xfrm>
                <a:prstGeom prst="rect">
                  <a:avLst/>
                </a:prstGeom>
                <a:blipFill rotWithShape="1">
                  <a:blip r:embed="rId10"/>
                  <a:stretch>
                    <a:fillRect r="-8264"/>
                  </a:stretch>
                </a:blipFill>
              </p:spPr>
              <p:txBody>
                <a:bodyPr/>
                <a:lstStyle/>
                <a:p>
                  <a:r>
                    <a:rPr lang="ja-JP" altLang="en-US">
                      <a:noFill/>
                    </a:rPr>
                    <a:t> </a:t>
                  </a:r>
                </a:p>
              </p:txBody>
            </p:sp>
          </mc:Fallback>
        </mc:AlternateContent>
      </p:grpSp>
      <p:sp>
        <p:nvSpPr>
          <p:cNvPr id="55" name="円/楕円 54"/>
          <p:cNvSpPr/>
          <p:nvPr/>
        </p:nvSpPr>
        <p:spPr bwMode="auto">
          <a:xfrm>
            <a:off x="1828800" y="1211040"/>
            <a:ext cx="1774166" cy="1006426"/>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9" name="テキスト ボックス 58"/>
          <p:cNvSpPr txBox="1"/>
          <p:nvPr/>
        </p:nvSpPr>
        <p:spPr>
          <a:xfrm>
            <a:off x="-74760" y="5808166"/>
            <a:ext cx="9251632" cy="1077218"/>
          </a:xfrm>
          <a:prstGeom prst="rect">
            <a:avLst/>
          </a:prstGeom>
          <a:solidFill>
            <a:srgbClr val="FFFF00"/>
          </a:solidFill>
        </p:spPr>
        <p:txBody>
          <a:bodyPr wrap="square" rtlCol="0">
            <a:spAutoFit/>
          </a:bodyPr>
          <a:lstStyle/>
          <a:p>
            <a:pPr algn="ctr"/>
            <a:r>
              <a:rPr kumimoji="1" lang="ja-JP" altLang="en-US" sz="3200" b="1" dirty="0" smtClean="0">
                <a:solidFill>
                  <a:srgbClr val="FF0000"/>
                </a:solidFill>
              </a:rPr>
              <a:t>多数の気体分子やエアロゾルが混在した状況でも</a:t>
            </a:r>
            <a:endParaRPr kumimoji="1" lang="en-US" altLang="ja-JP" sz="3200" b="1" dirty="0" smtClean="0">
              <a:solidFill>
                <a:srgbClr val="FF0000"/>
              </a:solidFill>
            </a:endParaRPr>
          </a:p>
          <a:p>
            <a:pPr algn="ctr"/>
            <a:r>
              <a:rPr kumimoji="1" lang="en-US" altLang="ja-JP" sz="3200" b="1" dirty="0" smtClean="0">
                <a:solidFill>
                  <a:srgbClr val="FF0000"/>
                </a:solidFill>
              </a:rPr>
              <a:t>『</a:t>
            </a:r>
            <a:r>
              <a:rPr kumimoji="1" lang="ja-JP" altLang="en-US" sz="3200" b="1" dirty="0" smtClean="0">
                <a:solidFill>
                  <a:srgbClr val="FF0000"/>
                </a:solidFill>
              </a:rPr>
              <a:t>ありのままの状態</a:t>
            </a:r>
            <a:r>
              <a:rPr kumimoji="1" lang="en-US" altLang="ja-JP" sz="3200" b="1" dirty="0" smtClean="0">
                <a:solidFill>
                  <a:srgbClr val="FF0000"/>
                </a:solidFill>
              </a:rPr>
              <a:t>』</a:t>
            </a:r>
            <a:r>
              <a:rPr kumimoji="1" lang="ja-JP" altLang="en-US" sz="3200" b="1" dirty="0" smtClean="0">
                <a:solidFill>
                  <a:srgbClr val="FF0000"/>
                </a:solidFill>
              </a:rPr>
              <a:t>の大気ガスを分析可能</a:t>
            </a:r>
            <a:endParaRPr kumimoji="1" lang="ja-JP" altLang="en-US" sz="3200" b="1" dirty="0">
              <a:solidFill>
                <a:srgbClr val="FF0000"/>
              </a:solidFill>
            </a:endParaRPr>
          </a:p>
        </p:txBody>
      </p:sp>
      <p:sp>
        <p:nvSpPr>
          <p:cNvPr id="3" name="テキスト ボックス 2"/>
          <p:cNvSpPr txBox="1"/>
          <p:nvPr/>
        </p:nvSpPr>
        <p:spPr>
          <a:xfrm>
            <a:off x="215392" y="3284984"/>
            <a:ext cx="4370638" cy="2308324"/>
          </a:xfrm>
          <a:prstGeom prst="rect">
            <a:avLst/>
          </a:prstGeom>
          <a:noFill/>
        </p:spPr>
        <p:txBody>
          <a:bodyPr wrap="square" rtlCol="0">
            <a:spAutoFit/>
          </a:bodyPr>
          <a:lstStyle/>
          <a:p>
            <a:r>
              <a:rPr kumimoji="1" lang="ja-JP" altLang="en-US" sz="2400" dirty="0" smtClean="0"/>
              <a:t>①自由空間伝搬</a:t>
            </a:r>
            <a:endParaRPr kumimoji="1" lang="en-US" altLang="ja-JP" sz="2400" dirty="0" smtClean="0"/>
          </a:p>
          <a:p>
            <a:r>
              <a:rPr lang="ja-JP" altLang="en-US" sz="2400" dirty="0" smtClean="0"/>
              <a:t>②コヒーレント光源</a:t>
            </a:r>
            <a:endParaRPr lang="en-US" altLang="ja-JP" sz="2400" dirty="0" smtClean="0"/>
          </a:p>
          <a:p>
            <a:r>
              <a:rPr lang="ja-JP" altLang="en-US" sz="2400" dirty="0" smtClean="0"/>
              <a:t>③広帯域スペクトル</a:t>
            </a:r>
            <a:endParaRPr lang="en-US" altLang="ja-JP" sz="2400" dirty="0" smtClean="0"/>
          </a:p>
          <a:p>
            <a:r>
              <a:rPr kumimoji="1" lang="ja-JP" altLang="en-US" sz="2400" dirty="0" smtClean="0"/>
              <a:t>④</a:t>
            </a:r>
            <a:r>
              <a:rPr kumimoji="1" lang="en-US" altLang="ja-JP" sz="2400" dirty="0" smtClean="0">
                <a:latin typeface="Times New Roman" panose="02020603050405020304" pitchFamily="18" charset="0"/>
                <a:cs typeface="Times New Roman" panose="02020603050405020304" pitchFamily="18" charset="0"/>
              </a:rPr>
              <a:t>VOC</a:t>
            </a:r>
            <a:r>
              <a:rPr kumimoji="1" lang="ja-JP" altLang="en-US" sz="2400" dirty="0" smtClean="0"/>
              <a:t>ガスの回転遷移が豊富</a:t>
            </a:r>
            <a:endParaRPr kumimoji="1" lang="en-US" altLang="ja-JP" sz="2400" dirty="0" smtClean="0"/>
          </a:p>
          <a:p>
            <a:r>
              <a:rPr lang="ja-JP" altLang="en-US" sz="2400" dirty="0" smtClean="0"/>
              <a:t>⑤低散乱（エアロゾルの影響を受けない）</a:t>
            </a:r>
            <a:endParaRPr kumimoji="1" lang="ja-JP" altLang="en-US" sz="2400" dirty="0"/>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76929" y="3309924"/>
            <a:ext cx="4436825" cy="246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267317" y="2899027"/>
            <a:ext cx="3691204" cy="461665"/>
          </a:xfrm>
          <a:prstGeom prst="rect">
            <a:avLst/>
          </a:prstGeom>
          <a:noFill/>
        </p:spPr>
        <p:txBody>
          <a:bodyPr wrap="square" rtlCol="0">
            <a:spAutoFit/>
          </a:bodyPr>
          <a:lstStyle/>
          <a:p>
            <a:pPr algn="ctr"/>
            <a:r>
              <a:rPr kumimoji="1" lang="en-US" altLang="ja-JP" sz="2400" b="1" dirty="0" smtClean="0"/>
              <a:t>VOC</a:t>
            </a:r>
            <a:r>
              <a:rPr kumimoji="1" lang="ja-JP" altLang="en-US" sz="2400" b="1" dirty="0" smtClean="0"/>
              <a:t>ガス吸収スペクトル</a:t>
            </a:r>
            <a:endParaRPr kumimoji="1" lang="ja-JP" altLang="en-US" sz="2400" b="1" dirty="0"/>
          </a:p>
        </p:txBody>
      </p:sp>
    </p:spTree>
    <p:extLst>
      <p:ext uri="{BB962C8B-B14F-4D97-AF65-F5344CB8AC3E}">
        <p14:creationId xmlns:p14="http://schemas.microsoft.com/office/powerpoint/2010/main" val="221368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2" t="2693" r="937"/>
          <a:stretch/>
        </p:blipFill>
        <p:spPr bwMode="auto">
          <a:xfrm>
            <a:off x="27860" y="1021204"/>
            <a:ext cx="9116140" cy="46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0" y="157108"/>
            <a:ext cx="9144000" cy="1143000"/>
          </a:xfrm>
        </p:spPr>
        <p:txBody>
          <a:bodyPr/>
          <a:lstStyle/>
          <a:p>
            <a:r>
              <a:rPr kumimoji="1" lang="en-US" altLang="ja-JP" b="1" dirty="0" smtClean="0">
                <a:latin typeface="Times New Roman" panose="02020603050405020304" pitchFamily="18" charset="0"/>
                <a:cs typeface="Times New Roman" panose="02020603050405020304" pitchFamily="18" charset="0"/>
              </a:rPr>
              <a:t>THz</a:t>
            </a:r>
            <a:r>
              <a:rPr lang="ja-JP" altLang="en-US" b="1" dirty="0" smtClean="0">
                <a:latin typeface="Times New Roman" panose="02020603050405020304" pitchFamily="18" charset="0"/>
                <a:cs typeface="Times New Roman" panose="02020603050405020304" pitchFamily="18" charset="0"/>
              </a:rPr>
              <a:t>分光＠大気ガス</a:t>
            </a:r>
            <a:endParaRPr kumimoji="1" lang="ja-JP" altLang="en-US" b="1"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54917" y="5574212"/>
            <a:ext cx="9298930" cy="1200329"/>
          </a:xfrm>
          <a:prstGeom prst="rect">
            <a:avLst/>
          </a:prstGeom>
          <a:solidFill>
            <a:srgbClr val="FFFF00"/>
          </a:solidFill>
        </p:spPr>
        <p:txBody>
          <a:bodyPr wrap="square" rtlCol="0">
            <a:spAutoFit/>
          </a:bodyPr>
          <a:lstStyle/>
          <a:p>
            <a:pPr algn="ctr"/>
            <a:r>
              <a:rPr lang="ja-JP" altLang="en-US" sz="3600" dirty="0" smtClean="0">
                <a:solidFill>
                  <a:srgbClr val="FF0000"/>
                </a:solidFill>
                <a:latin typeface="HGS創英角ｺﾞｼｯｸUB" panose="020B0900000000000000" pitchFamily="50" charset="-128"/>
                <a:ea typeface="HGS創英角ｺﾞｼｯｸUB" panose="020B0900000000000000" pitchFamily="50" charset="-128"/>
              </a:rPr>
              <a:t>高いスペクトル分解能、スペクトル確度、広帯域スペクトルが求められる！</a:t>
            </a:r>
            <a:endParaRPr kumimoji="1" lang="ja-JP" altLang="en-US" sz="3600" dirty="0">
              <a:solidFill>
                <a:srgbClr val="FF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05496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379939"/>
            <a:ext cx="7772400" cy="1565238"/>
          </a:xfrm>
        </p:spPr>
        <p:txBody>
          <a:bodyPr/>
          <a:lstStyle/>
          <a:p>
            <a:r>
              <a:rPr kumimoji="1" lang="ja-JP" altLang="en-US" sz="4800" dirty="0" smtClean="0"/>
              <a:t>フーリエ変換分光法</a:t>
            </a:r>
            <a:r>
              <a:rPr kumimoji="1" lang="en-US" altLang="ja-JP" sz="4800" dirty="0" smtClean="0"/>
              <a:t/>
            </a:r>
            <a:br>
              <a:rPr kumimoji="1" lang="en-US" altLang="ja-JP" sz="4800" dirty="0" smtClean="0"/>
            </a:br>
            <a:r>
              <a:rPr lang="ja-JP" altLang="en-US" sz="4800" dirty="0" smtClean="0"/>
              <a:t>（</a:t>
            </a:r>
            <a:r>
              <a:rPr lang="en-US" altLang="ja-JP" sz="4800" dirty="0" smtClean="0">
                <a:latin typeface="Times New Roman" panose="02020603050405020304" pitchFamily="18" charset="0"/>
                <a:cs typeface="Times New Roman" panose="02020603050405020304" pitchFamily="18" charset="0"/>
              </a:rPr>
              <a:t>THz</a:t>
            </a:r>
            <a:r>
              <a:rPr lang="ja-JP" altLang="en-US" sz="4800" dirty="0" smtClean="0"/>
              <a:t>時間領域分光法）</a:t>
            </a:r>
            <a:endParaRPr kumimoji="1" lang="ja-JP" altLang="en-US" sz="4800" dirty="0"/>
          </a:p>
        </p:txBody>
      </p:sp>
      <p:grpSp>
        <p:nvGrpSpPr>
          <p:cNvPr id="68" name="グループ化 67"/>
          <p:cNvGrpSpPr/>
          <p:nvPr/>
        </p:nvGrpSpPr>
        <p:grpSpPr>
          <a:xfrm>
            <a:off x="-48237" y="2204864"/>
            <a:ext cx="9178985" cy="3122848"/>
            <a:chOff x="-48237" y="1242256"/>
            <a:chExt cx="9178985" cy="3122848"/>
          </a:xfrm>
        </p:grpSpPr>
        <p:grpSp>
          <p:nvGrpSpPr>
            <p:cNvPr id="46" name="グループ化 45"/>
            <p:cNvGrpSpPr/>
            <p:nvPr/>
          </p:nvGrpSpPr>
          <p:grpSpPr>
            <a:xfrm>
              <a:off x="-48237" y="1817055"/>
              <a:ext cx="4404213" cy="2518947"/>
              <a:chOff x="-48866" y="1628800"/>
              <a:chExt cx="4639949" cy="2653774"/>
            </a:xfrm>
          </p:grpSpPr>
          <p:cxnSp>
            <p:nvCxnSpPr>
              <p:cNvPr id="13" name="直線コネクタ 12"/>
              <p:cNvCxnSpPr/>
              <p:nvPr/>
            </p:nvCxnSpPr>
            <p:spPr>
              <a:xfrm>
                <a:off x="395536" y="2973521"/>
                <a:ext cx="68533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420000">
                <a:off x="1314726" y="2121837"/>
                <a:ext cx="0" cy="167610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080918" y="2964123"/>
                <a:ext cx="113347" cy="80526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428688" y="2147219"/>
                <a:ext cx="118662" cy="84302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542315" y="2980036"/>
                <a:ext cx="181048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369568" y="1770819"/>
                <a:ext cx="0" cy="212359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a:off x="373491" y="3899914"/>
                <a:ext cx="4052735"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3430057" y="3861048"/>
                <a:ext cx="1161026" cy="421526"/>
              </a:xfrm>
              <a:prstGeom prst="rect">
                <a:avLst/>
              </a:prstGeom>
              <a:noFill/>
            </p:spPr>
            <p:txBody>
              <a:bodyPr wrap="square" rtlCol="0">
                <a:spAutoFit/>
              </a:bodyPr>
              <a:lstStyle/>
              <a:p>
                <a:pPr algn="ctr"/>
                <a:r>
                  <a:rPr kumimoji="1" lang="en-US" altLang="ja-JP" sz="2000" dirty="0" smtClean="0"/>
                  <a:t>time</a:t>
                </a:r>
                <a:endParaRPr kumimoji="1" lang="ja-JP" altLang="en-US" sz="2000" dirty="0"/>
              </a:p>
            </p:txBody>
          </p:sp>
          <p:sp>
            <p:nvSpPr>
              <p:cNvPr id="9" name="テキスト ボックス 8"/>
              <p:cNvSpPr txBox="1"/>
              <p:nvPr/>
            </p:nvSpPr>
            <p:spPr>
              <a:xfrm rot="10800000">
                <a:off x="-48866" y="2153263"/>
                <a:ext cx="486376" cy="1638437"/>
              </a:xfrm>
              <a:prstGeom prst="rect">
                <a:avLst/>
              </a:prstGeom>
              <a:noFill/>
            </p:spPr>
            <p:txBody>
              <a:bodyPr vert="eaVert" wrap="square" rtlCol="0">
                <a:spAutoFit/>
              </a:bodyPr>
              <a:lstStyle/>
              <a:p>
                <a:pPr algn="ctr"/>
                <a:r>
                  <a:rPr kumimoji="1" lang="en-US" altLang="ja-JP" dirty="0" smtClean="0"/>
                  <a:t>Intensity</a:t>
                </a:r>
                <a:endParaRPr kumimoji="1" lang="ja-JP" altLang="en-US" dirty="0"/>
              </a:p>
            </p:txBody>
          </p:sp>
          <p:cxnSp>
            <p:nvCxnSpPr>
              <p:cNvPr id="19" name="直線コネクタ 18"/>
              <p:cNvCxnSpPr/>
              <p:nvPr/>
            </p:nvCxnSpPr>
            <p:spPr>
              <a:xfrm rot="420000">
                <a:off x="3581672" y="2119177"/>
                <a:ext cx="0" cy="167610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347864" y="2961463"/>
                <a:ext cx="113347" cy="80526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695634" y="2144559"/>
                <a:ext cx="118662" cy="84302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811943" y="2977376"/>
                <a:ext cx="48176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1080868" y="2213113"/>
                <a:ext cx="0" cy="755374"/>
              </a:xfrm>
              <a:prstGeom prst="line">
                <a:avLst/>
              </a:prstGeom>
              <a:noFill/>
              <a:ln w="25400" cap="flat" cmpd="sng" algn="ctr">
                <a:solidFill>
                  <a:schemeClr val="tx1"/>
                </a:solidFill>
                <a:prstDash val="sysDot"/>
                <a:round/>
                <a:headEnd type="none" w="med" len="med"/>
                <a:tailEnd type="none" w="med" len="med"/>
              </a:ln>
              <a:effectLst/>
            </p:spPr>
          </p:cxnSp>
          <p:cxnSp>
            <p:nvCxnSpPr>
              <p:cNvPr id="39" name="直線コネクタ 38"/>
              <p:cNvCxnSpPr/>
              <p:nvPr/>
            </p:nvCxnSpPr>
            <p:spPr bwMode="auto">
              <a:xfrm>
                <a:off x="3347864" y="2204864"/>
                <a:ext cx="0" cy="755374"/>
              </a:xfrm>
              <a:prstGeom prst="line">
                <a:avLst/>
              </a:prstGeom>
              <a:noFill/>
              <a:ln w="25400" cap="flat" cmpd="sng" algn="ctr">
                <a:solidFill>
                  <a:schemeClr val="tx1"/>
                </a:solidFill>
                <a:prstDash val="sysDot"/>
                <a:round/>
                <a:headEnd type="none" w="med" len="med"/>
                <a:tailEnd type="none" w="med" len="med"/>
              </a:ln>
              <a:effectLst/>
            </p:spPr>
          </p:cxnSp>
          <p:cxnSp>
            <p:nvCxnSpPr>
              <p:cNvPr id="41" name="直線コネクタ 40"/>
              <p:cNvCxnSpPr/>
              <p:nvPr/>
            </p:nvCxnSpPr>
            <p:spPr bwMode="auto">
              <a:xfrm>
                <a:off x="1080868" y="1925081"/>
                <a:ext cx="0" cy="288032"/>
              </a:xfrm>
              <a:prstGeom prst="line">
                <a:avLst/>
              </a:prstGeom>
              <a:noFill/>
              <a:ln w="25400" cap="flat" cmpd="sng" algn="ctr">
                <a:solidFill>
                  <a:schemeClr val="tx1"/>
                </a:solidFill>
                <a:prstDash val="solid"/>
                <a:round/>
                <a:headEnd type="none" w="med" len="med"/>
                <a:tailEnd type="none" w="med" len="med"/>
              </a:ln>
              <a:effectLst/>
            </p:spPr>
          </p:cxnSp>
          <p:cxnSp>
            <p:nvCxnSpPr>
              <p:cNvPr id="42" name="直線コネクタ 41"/>
              <p:cNvCxnSpPr/>
              <p:nvPr/>
            </p:nvCxnSpPr>
            <p:spPr bwMode="auto">
              <a:xfrm>
                <a:off x="3347864" y="1916832"/>
                <a:ext cx="0" cy="288032"/>
              </a:xfrm>
              <a:prstGeom prst="line">
                <a:avLst/>
              </a:prstGeom>
              <a:noFill/>
              <a:ln w="25400" cap="flat" cmpd="sng" algn="ctr">
                <a:solidFill>
                  <a:schemeClr val="tx1"/>
                </a:solidFill>
                <a:prstDash val="solid"/>
                <a:round/>
                <a:headEnd type="none" w="med" len="med"/>
                <a:tailEnd type="none" w="med" len="med"/>
              </a:ln>
              <a:effectLst/>
            </p:spPr>
          </p:cxnSp>
          <p:cxnSp>
            <p:nvCxnSpPr>
              <p:cNvPr id="44" name="直線矢印コネクタ 43"/>
              <p:cNvCxnSpPr/>
              <p:nvPr/>
            </p:nvCxnSpPr>
            <p:spPr bwMode="auto">
              <a:xfrm>
                <a:off x="1094120" y="2055100"/>
                <a:ext cx="2239354" cy="0"/>
              </a:xfrm>
              <a:prstGeom prst="straightConnector1">
                <a:avLst/>
              </a:prstGeom>
              <a:noFill/>
              <a:ln w="25400" cap="flat" cmpd="sng" algn="ctr">
                <a:solidFill>
                  <a:schemeClr val="tx1"/>
                </a:solidFill>
                <a:prstDash val="solid"/>
                <a:round/>
                <a:headEnd type="arrow"/>
                <a:tailEnd type="arrow"/>
              </a:ln>
              <a:effectLst/>
            </p:spPr>
          </p:cxnSp>
          <p:sp>
            <p:nvSpPr>
              <p:cNvPr id="45" name="テキスト ボックス 44"/>
              <p:cNvSpPr txBox="1"/>
              <p:nvPr/>
            </p:nvSpPr>
            <p:spPr>
              <a:xfrm>
                <a:off x="1333252" y="1628800"/>
                <a:ext cx="1774154" cy="421526"/>
              </a:xfrm>
              <a:prstGeom prst="rect">
                <a:avLst/>
              </a:prstGeom>
              <a:noFill/>
            </p:spPr>
            <p:txBody>
              <a:bodyPr wrap="square" rtlCol="0">
                <a:spAutoFit/>
              </a:bodyPr>
              <a:lstStyle/>
              <a:p>
                <a:pPr algn="ctr"/>
                <a:r>
                  <a:rPr kumimoji="1" lang="ja-JP" altLang="en-US" sz="2000" dirty="0" smtClean="0"/>
                  <a:t>測定時間窓</a:t>
                </a:r>
                <a:endParaRPr kumimoji="1" lang="ja-JP" altLang="en-US" sz="2000" dirty="0"/>
              </a:p>
            </p:txBody>
          </p:sp>
        </p:grpSp>
        <p:grpSp>
          <p:nvGrpSpPr>
            <p:cNvPr id="47" name="グループ化 46"/>
            <p:cNvGrpSpPr/>
            <p:nvPr/>
          </p:nvGrpSpPr>
          <p:grpSpPr>
            <a:xfrm>
              <a:off x="5046400" y="2090453"/>
              <a:ext cx="4084348" cy="2274651"/>
              <a:chOff x="5482392" y="4500105"/>
              <a:chExt cx="3255439" cy="2274651"/>
            </a:xfrm>
          </p:grpSpPr>
          <p:grpSp>
            <p:nvGrpSpPr>
              <p:cNvPr id="48" name="グループ化 47"/>
              <p:cNvGrpSpPr/>
              <p:nvPr/>
            </p:nvGrpSpPr>
            <p:grpSpPr>
              <a:xfrm>
                <a:off x="5482392" y="4500105"/>
                <a:ext cx="3255439" cy="2274651"/>
                <a:chOff x="1500405" y="1770483"/>
                <a:chExt cx="3255439" cy="2274651"/>
              </a:xfrm>
            </p:grpSpPr>
            <p:cxnSp>
              <p:nvCxnSpPr>
                <p:cNvPr id="50" name="直線矢印コネクタ 49"/>
                <p:cNvCxnSpPr/>
                <p:nvPr/>
              </p:nvCxnSpPr>
              <p:spPr>
                <a:xfrm flipV="1">
                  <a:off x="1792429" y="1770483"/>
                  <a:ext cx="0" cy="186903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51" name="直線矢印コネクタ 50"/>
                <p:cNvCxnSpPr/>
                <p:nvPr/>
              </p:nvCxnSpPr>
              <p:spPr>
                <a:xfrm>
                  <a:off x="1785306" y="3645024"/>
                  <a:ext cx="289949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2080972" y="3645024"/>
                  <a:ext cx="2674872" cy="400110"/>
                </a:xfrm>
                <a:prstGeom prst="rect">
                  <a:avLst/>
                </a:prstGeom>
                <a:noFill/>
              </p:spPr>
              <p:txBody>
                <a:bodyPr wrap="square" rtlCol="0">
                  <a:spAutoFit/>
                </a:bodyPr>
                <a:lstStyle/>
                <a:p>
                  <a:pPr algn="r"/>
                  <a:r>
                    <a:rPr lang="en-US" altLang="ja-JP" sz="2000" dirty="0" smtClean="0"/>
                    <a:t>f</a:t>
                  </a:r>
                  <a:r>
                    <a:rPr kumimoji="1" lang="en-US" altLang="ja-JP" sz="2000" dirty="0" smtClean="0"/>
                    <a:t>requency</a:t>
                  </a:r>
                  <a:endParaRPr kumimoji="1" lang="ja-JP" altLang="en-US" sz="2000" dirty="0"/>
                </a:p>
              </p:txBody>
            </p:sp>
            <p:sp>
              <p:nvSpPr>
                <p:cNvPr id="53" name="テキスト ボックス 52"/>
                <p:cNvSpPr txBox="1"/>
                <p:nvPr/>
              </p:nvSpPr>
              <p:spPr>
                <a:xfrm rot="10800000">
                  <a:off x="1500405" y="1898373"/>
                  <a:ext cx="461665" cy="1638437"/>
                </a:xfrm>
                <a:prstGeom prst="rect">
                  <a:avLst/>
                </a:prstGeom>
                <a:noFill/>
              </p:spPr>
              <p:txBody>
                <a:bodyPr vert="eaVert" wrap="square" rtlCol="0">
                  <a:spAutoFit/>
                </a:bodyPr>
                <a:lstStyle/>
                <a:p>
                  <a:pPr algn="ctr"/>
                  <a:r>
                    <a:rPr kumimoji="1" lang="en-US" altLang="ja-JP" dirty="0" smtClean="0"/>
                    <a:t>amplitude</a:t>
                  </a:r>
                  <a:endParaRPr kumimoji="1" lang="ja-JP" altLang="en-US" dirty="0"/>
                </a:p>
              </p:txBody>
            </p:sp>
          </p:grpSp>
          <p:sp>
            <p:nvSpPr>
              <p:cNvPr id="49" name="フリーフォーム 48"/>
              <p:cNvSpPr/>
              <p:nvPr/>
            </p:nvSpPr>
            <p:spPr bwMode="auto">
              <a:xfrm>
                <a:off x="5780723" y="4913791"/>
                <a:ext cx="2514484" cy="1462667"/>
              </a:xfrm>
              <a:custGeom>
                <a:avLst/>
                <a:gdLst>
                  <a:gd name="connsiteX0" fmla="*/ 0 w 1506071"/>
                  <a:gd name="connsiteY0" fmla="*/ 981643 h 995090"/>
                  <a:gd name="connsiteX1" fmla="*/ 537883 w 1506071"/>
                  <a:gd name="connsiteY1" fmla="*/ 7 h 995090"/>
                  <a:gd name="connsiteX2" fmla="*/ 1506071 w 1506071"/>
                  <a:gd name="connsiteY2" fmla="*/ 995090 h 995090"/>
                </a:gdLst>
                <a:ahLst/>
                <a:cxnLst>
                  <a:cxn ang="0">
                    <a:pos x="connsiteX0" y="connsiteY0"/>
                  </a:cxn>
                  <a:cxn ang="0">
                    <a:pos x="connsiteX1" y="connsiteY1"/>
                  </a:cxn>
                  <a:cxn ang="0">
                    <a:pos x="connsiteX2" y="connsiteY2"/>
                  </a:cxn>
                </a:cxnLst>
                <a:rect l="l" t="t" r="r" b="b"/>
                <a:pathLst>
                  <a:path w="1506071" h="995090">
                    <a:moveTo>
                      <a:pt x="0" y="981643"/>
                    </a:moveTo>
                    <a:cubicBezTo>
                      <a:pt x="143435" y="489704"/>
                      <a:pt x="286871" y="-2234"/>
                      <a:pt x="537883" y="7"/>
                    </a:cubicBezTo>
                    <a:cubicBezTo>
                      <a:pt x="788895" y="2248"/>
                      <a:pt x="1147483" y="498669"/>
                      <a:pt x="1506071" y="995090"/>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54" name="テキスト ボックス 53"/>
            <p:cNvSpPr txBox="1"/>
            <p:nvPr/>
          </p:nvSpPr>
          <p:spPr>
            <a:xfrm>
              <a:off x="1435647" y="1251269"/>
              <a:ext cx="1512168" cy="461665"/>
            </a:xfrm>
            <a:prstGeom prst="rect">
              <a:avLst/>
            </a:prstGeom>
            <a:noFill/>
            <a:ln w="31750">
              <a:solidFill>
                <a:schemeClr val="tx1"/>
              </a:solidFill>
            </a:ln>
          </p:spPr>
          <p:txBody>
            <a:bodyPr wrap="square" rtlCol="0">
              <a:spAutoFit/>
            </a:bodyPr>
            <a:lstStyle/>
            <a:p>
              <a:pPr algn="ctr"/>
              <a:r>
                <a:rPr kumimoji="1" lang="ja-JP" altLang="en-US" sz="2400" dirty="0" smtClean="0"/>
                <a:t>時間波形</a:t>
              </a:r>
              <a:endParaRPr kumimoji="1" lang="ja-JP" altLang="en-US" sz="2400" dirty="0"/>
            </a:p>
          </p:txBody>
        </p:sp>
        <p:sp>
          <p:nvSpPr>
            <p:cNvPr id="55" name="テキスト ボックス 54"/>
            <p:cNvSpPr txBox="1"/>
            <p:nvPr/>
          </p:nvSpPr>
          <p:spPr>
            <a:xfrm>
              <a:off x="5830957" y="1242256"/>
              <a:ext cx="2450638" cy="461665"/>
            </a:xfrm>
            <a:prstGeom prst="rect">
              <a:avLst/>
            </a:prstGeom>
            <a:noFill/>
            <a:ln w="31750">
              <a:solidFill>
                <a:schemeClr val="tx1"/>
              </a:solidFill>
            </a:ln>
          </p:spPr>
          <p:txBody>
            <a:bodyPr wrap="square" rtlCol="0">
              <a:spAutoFit/>
            </a:bodyPr>
            <a:lstStyle/>
            <a:p>
              <a:pPr algn="ctr"/>
              <a:r>
                <a:rPr kumimoji="1" lang="ja-JP" altLang="en-US" sz="2400" dirty="0" smtClean="0"/>
                <a:t>振幅スペクトル</a:t>
              </a:r>
              <a:endParaRPr kumimoji="1" lang="ja-JP" altLang="en-US" sz="2400" dirty="0"/>
            </a:p>
          </p:txBody>
        </p:sp>
        <p:cxnSp>
          <p:nvCxnSpPr>
            <p:cNvPr id="56" name="直線コネクタ 55"/>
            <p:cNvCxnSpPr/>
            <p:nvPr/>
          </p:nvCxnSpPr>
          <p:spPr bwMode="auto">
            <a:xfrm>
              <a:off x="5940152" y="2901525"/>
              <a:ext cx="0" cy="994614"/>
            </a:xfrm>
            <a:prstGeom prst="line">
              <a:avLst/>
            </a:prstGeom>
            <a:noFill/>
            <a:ln w="25400" cap="flat" cmpd="sng" algn="ctr">
              <a:solidFill>
                <a:schemeClr val="tx1"/>
              </a:solidFill>
              <a:prstDash val="solid"/>
              <a:round/>
              <a:headEnd type="none" w="med" len="med"/>
              <a:tailEnd type="none" w="med" len="med"/>
            </a:ln>
            <a:effectLst/>
          </p:spPr>
        </p:cxnSp>
        <p:cxnSp>
          <p:nvCxnSpPr>
            <p:cNvPr id="58" name="直線コネクタ 57"/>
            <p:cNvCxnSpPr/>
            <p:nvPr/>
          </p:nvCxnSpPr>
          <p:spPr bwMode="auto">
            <a:xfrm>
              <a:off x="6062600" y="2752304"/>
              <a:ext cx="0" cy="1144722"/>
            </a:xfrm>
            <a:prstGeom prst="line">
              <a:avLst/>
            </a:prstGeom>
            <a:noFill/>
            <a:ln w="25400" cap="flat" cmpd="sng" algn="ctr">
              <a:solidFill>
                <a:schemeClr val="tx1"/>
              </a:solidFill>
              <a:prstDash val="solid"/>
              <a:round/>
              <a:headEnd type="none" w="med" len="med"/>
              <a:tailEnd type="none" w="med" len="med"/>
            </a:ln>
            <a:effectLst/>
          </p:spPr>
        </p:cxnSp>
        <p:cxnSp>
          <p:nvCxnSpPr>
            <p:cNvPr id="61" name="直線矢印コネクタ 60"/>
            <p:cNvCxnSpPr/>
            <p:nvPr/>
          </p:nvCxnSpPr>
          <p:spPr bwMode="auto">
            <a:xfrm>
              <a:off x="5612363" y="3645024"/>
              <a:ext cx="314537" cy="0"/>
            </a:xfrm>
            <a:prstGeom prst="straightConnector1">
              <a:avLst/>
            </a:prstGeom>
            <a:noFill/>
            <a:ln w="25400" cap="flat" cmpd="sng" algn="ctr">
              <a:solidFill>
                <a:schemeClr val="tx1"/>
              </a:solidFill>
              <a:prstDash val="solid"/>
              <a:round/>
              <a:headEnd type="none" w="med" len="med"/>
              <a:tailEnd type="arrow"/>
            </a:ln>
            <a:effectLst/>
          </p:spPr>
        </p:cxnSp>
        <p:cxnSp>
          <p:nvCxnSpPr>
            <p:cNvPr id="62" name="直線矢印コネクタ 61"/>
            <p:cNvCxnSpPr/>
            <p:nvPr/>
          </p:nvCxnSpPr>
          <p:spPr bwMode="auto">
            <a:xfrm flipH="1">
              <a:off x="6066048" y="3645024"/>
              <a:ext cx="314537" cy="0"/>
            </a:xfrm>
            <a:prstGeom prst="straightConnector1">
              <a:avLst/>
            </a:prstGeom>
            <a:noFill/>
            <a:ln w="25400" cap="flat" cmpd="sng" algn="ctr">
              <a:solidFill>
                <a:schemeClr val="tx1"/>
              </a:solidFill>
              <a:prstDash val="solid"/>
              <a:round/>
              <a:headEnd type="none" w="med" len="med"/>
              <a:tailEnd type="arrow"/>
            </a:ln>
            <a:effectLst/>
          </p:spPr>
        </p:cxnSp>
        <p:sp>
          <p:nvSpPr>
            <p:cNvPr id="63" name="テキスト ボックス 62"/>
            <p:cNvSpPr txBox="1"/>
            <p:nvPr/>
          </p:nvSpPr>
          <p:spPr>
            <a:xfrm>
              <a:off x="5724128" y="1951236"/>
              <a:ext cx="2384646" cy="400110"/>
            </a:xfrm>
            <a:prstGeom prst="rect">
              <a:avLst/>
            </a:prstGeom>
            <a:noFill/>
          </p:spPr>
          <p:txBody>
            <a:bodyPr wrap="square" rtlCol="0">
              <a:spAutoFit/>
            </a:bodyPr>
            <a:lstStyle/>
            <a:p>
              <a:pPr algn="ctr"/>
              <a:r>
                <a:rPr kumimoji="1" lang="ja-JP" altLang="en-US" sz="2000" dirty="0" smtClean="0"/>
                <a:t>スペクトル分解能</a:t>
              </a:r>
              <a:endParaRPr kumimoji="1" lang="ja-JP" altLang="en-US" sz="2000" dirty="0"/>
            </a:p>
          </p:txBody>
        </p:sp>
        <p:cxnSp>
          <p:nvCxnSpPr>
            <p:cNvPr id="65" name="直線コネクタ 64"/>
            <p:cNvCxnSpPr/>
            <p:nvPr/>
          </p:nvCxnSpPr>
          <p:spPr bwMode="auto">
            <a:xfrm flipH="1">
              <a:off x="6263072" y="2371682"/>
              <a:ext cx="652940" cy="1273342"/>
            </a:xfrm>
            <a:prstGeom prst="line">
              <a:avLst/>
            </a:prstGeom>
            <a:noFill/>
            <a:ln w="9525" cap="flat" cmpd="sng" algn="ctr">
              <a:solidFill>
                <a:schemeClr val="tx1"/>
              </a:solidFill>
              <a:prstDash val="solid"/>
              <a:round/>
              <a:headEnd type="none" w="med" len="med"/>
              <a:tailEnd type="none" w="med" len="med"/>
            </a:ln>
            <a:effectLst/>
          </p:spPr>
        </p:cxnSp>
        <p:sp>
          <p:nvSpPr>
            <p:cNvPr id="66" name="右矢印 65"/>
            <p:cNvSpPr/>
            <p:nvPr/>
          </p:nvSpPr>
          <p:spPr bwMode="auto">
            <a:xfrm>
              <a:off x="4225999" y="2911020"/>
              <a:ext cx="846903" cy="487812"/>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7" name="テキスト ボックス 66"/>
            <p:cNvSpPr txBox="1"/>
            <p:nvPr/>
          </p:nvSpPr>
          <p:spPr>
            <a:xfrm>
              <a:off x="4004121" y="2309124"/>
              <a:ext cx="1309371" cy="646331"/>
            </a:xfrm>
            <a:prstGeom prst="rect">
              <a:avLst/>
            </a:prstGeom>
            <a:noFill/>
          </p:spPr>
          <p:txBody>
            <a:bodyPr wrap="square" rtlCol="0">
              <a:spAutoFit/>
            </a:bodyPr>
            <a:lstStyle/>
            <a:p>
              <a:pPr algn="ctr"/>
              <a:r>
                <a:rPr kumimoji="1" lang="ja-JP" altLang="en-US" b="1" dirty="0" smtClean="0"/>
                <a:t>フーリエ変換</a:t>
              </a:r>
              <a:endParaRPr kumimoji="1" lang="ja-JP" altLang="en-US" b="1" dirty="0"/>
            </a:p>
          </p:txBody>
        </p:sp>
      </p:grpSp>
      <p:sp>
        <p:nvSpPr>
          <p:cNvPr id="69" name="テキスト ボックス 68"/>
          <p:cNvSpPr txBox="1"/>
          <p:nvPr/>
        </p:nvSpPr>
        <p:spPr>
          <a:xfrm>
            <a:off x="57239" y="5613047"/>
            <a:ext cx="4528230" cy="1200329"/>
          </a:xfrm>
          <a:prstGeom prst="rect">
            <a:avLst/>
          </a:prstGeom>
          <a:solidFill>
            <a:schemeClr val="accent1"/>
          </a:solidFill>
        </p:spPr>
        <p:txBody>
          <a:bodyPr wrap="square" rtlCol="0">
            <a:spAutoFit/>
          </a:bodyPr>
          <a:lstStyle/>
          <a:p>
            <a:pPr algn="ctr"/>
            <a:r>
              <a:rPr kumimoji="1" lang="ja-JP" altLang="en-US" sz="3600" dirty="0" smtClean="0">
                <a:solidFill>
                  <a:srgbClr val="FF0000"/>
                </a:solidFill>
              </a:rPr>
              <a:t>スペクトル分解能</a:t>
            </a:r>
            <a:r>
              <a:rPr kumimoji="1" lang="ja-JP" altLang="en-US" sz="3600" dirty="0" smtClean="0"/>
              <a:t>＝測定時間窓</a:t>
            </a:r>
            <a:r>
              <a:rPr lang="ja-JP" altLang="en-US" sz="3600" dirty="0" smtClean="0"/>
              <a:t>の逆数</a:t>
            </a:r>
            <a:endParaRPr kumimoji="1" lang="ja-JP" altLang="en-US" sz="3600" dirty="0"/>
          </a:p>
        </p:txBody>
      </p:sp>
      <p:sp>
        <p:nvSpPr>
          <p:cNvPr id="70" name="テキスト ボックス 69"/>
          <p:cNvSpPr txBox="1"/>
          <p:nvPr/>
        </p:nvSpPr>
        <p:spPr>
          <a:xfrm>
            <a:off x="4657260" y="5612808"/>
            <a:ext cx="4438954" cy="1200329"/>
          </a:xfrm>
          <a:prstGeom prst="rect">
            <a:avLst/>
          </a:prstGeom>
          <a:solidFill>
            <a:schemeClr val="accent1"/>
          </a:solidFill>
        </p:spPr>
        <p:txBody>
          <a:bodyPr wrap="square" rtlCol="0">
            <a:spAutoFit/>
          </a:bodyPr>
          <a:lstStyle/>
          <a:p>
            <a:pPr algn="ctr"/>
            <a:r>
              <a:rPr kumimoji="1" lang="ja-JP" altLang="en-US" sz="3600" dirty="0" smtClean="0">
                <a:solidFill>
                  <a:srgbClr val="FF0000"/>
                </a:solidFill>
              </a:rPr>
              <a:t>スペクトル確度</a:t>
            </a:r>
            <a:r>
              <a:rPr kumimoji="1" lang="ja-JP" altLang="en-US" sz="3600" dirty="0" smtClean="0"/>
              <a:t>＝</a:t>
            </a:r>
            <a:endParaRPr kumimoji="1" lang="en-US" altLang="ja-JP" sz="3600" dirty="0" smtClean="0"/>
          </a:p>
          <a:p>
            <a:pPr algn="ctr"/>
            <a:r>
              <a:rPr kumimoji="1" lang="ja-JP" altLang="en-US" sz="3600" dirty="0" smtClean="0"/>
              <a:t>時間プロットの精度</a:t>
            </a:r>
            <a:endParaRPr kumimoji="1" lang="ja-JP" altLang="en-US" sz="3600" dirty="0"/>
          </a:p>
        </p:txBody>
      </p:sp>
    </p:spTree>
    <p:extLst>
      <p:ext uri="{BB962C8B-B14F-4D97-AF65-F5344CB8AC3E}">
        <p14:creationId xmlns:p14="http://schemas.microsoft.com/office/powerpoint/2010/main" val="39145887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864" y="188640"/>
            <a:ext cx="9275496" cy="922114"/>
          </a:xfrm>
        </p:spPr>
        <p:txBody>
          <a:bodyPr>
            <a:noAutofit/>
          </a:bodyPr>
          <a:lstStyle/>
          <a:p>
            <a:r>
              <a:rPr kumimoji="1" lang="ja-JP" altLang="en-US" sz="4000" b="1" dirty="0" smtClean="0"/>
              <a:t>非同期光サンプリング式</a:t>
            </a:r>
            <a:r>
              <a:rPr kumimoji="1" lang="en-US" altLang="ja-JP" b="1" dirty="0" smtClean="0">
                <a:latin typeface="Times New Roman" pitchFamily="18" charset="0"/>
                <a:cs typeface="Times New Roman" pitchFamily="18" charset="0"/>
              </a:rPr>
              <a:t>THz-TDS</a:t>
            </a:r>
            <a:endParaRPr kumimoji="1" lang="ja-JP" altLang="en-US" b="1" dirty="0">
              <a:latin typeface="Times New Roman" pitchFamily="18" charset="0"/>
              <a:cs typeface="Times New Roman" pitchFamily="18" charset="0"/>
            </a:endParaRPr>
          </a:p>
        </p:txBody>
      </p:sp>
      <p:grpSp>
        <p:nvGrpSpPr>
          <p:cNvPr id="4101" name="グループ化 4100"/>
          <p:cNvGrpSpPr/>
          <p:nvPr/>
        </p:nvGrpSpPr>
        <p:grpSpPr>
          <a:xfrm>
            <a:off x="234689" y="2165133"/>
            <a:ext cx="4364205" cy="2028659"/>
            <a:chOff x="581547" y="2617036"/>
            <a:chExt cx="4364205" cy="2028659"/>
          </a:xfrm>
        </p:grpSpPr>
        <p:sp>
          <p:nvSpPr>
            <p:cNvPr id="6" name="テキスト ボックス 5"/>
            <p:cNvSpPr txBox="1"/>
            <p:nvPr/>
          </p:nvSpPr>
          <p:spPr>
            <a:xfrm>
              <a:off x="1095757" y="2617036"/>
              <a:ext cx="1617890" cy="369332"/>
            </a:xfrm>
            <a:prstGeom prst="rect">
              <a:avLst/>
            </a:prstGeom>
            <a:noFill/>
            <a:ln>
              <a:solidFill>
                <a:schemeClr val="tx1"/>
              </a:solidFill>
            </a:ln>
          </p:spPr>
          <p:txBody>
            <a:bodyPr wrap="square" rtlCol="0">
              <a:spAutoFit/>
            </a:bodyPr>
            <a:lstStyle/>
            <a:p>
              <a:pPr algn="ctr"/>
              <a:r>
                <a:rPr lang="en-US" altLang="ja-JP" b="1" dirty="0" err="1">
                  <a:latin typeface="Century" pitchFamily="18" charset="0"/>
                </a:rPr>
                <a:t>f</a:t>
              </a:r>
              <a:r>
                <a:rPr kumimoji="1" lang="en-US" altLang="ja-JP" b="1" dirty="0" err="1" smtClean="0">
                  <a:latin typeface="Century" pitchFamily="18" charset="0"/>
                </a:rPr>
                <a:t>s</a:t>
              </a:r>
              <a:r>
                <a:rPr kumimoji="1" lang="en-US" altLang="ja-JP" b="1" dirty="0" smtClean="0">
                  <a:latin typeface="Century" pitchFamily="18" charset="0"/>
                </a:rPr>
                <a:t> laser  A</a:t>
              </a:r>
              <a:endParaRPr kumimoji="1" lang="ja-JP" altLang="en-US" b="1" dirty="0">
                <a:latin typeface="Century" pitchFamily="18" charset="0"/>
              </a:endParaRPr>
            </a:p>
          </p:txBody>
        </p:sp>
        <p:sp>
          <p:nvSpPr>
            <p:cNvPr id="7" name="テキスト ボックス 6"/>
            <p:cNvSpPr txBox="1"/>
            <p:nvPr/>
          </p:nvSpPr>
          <p:spPr>
            <a:xfrm>
              <a:off x="2795075" y="2617036"/>
              <a:ext cx="1617890" cy="369332"/>
            </a:xfrm>
            <a:prstGeom prst="rect">
              <a:avLst/>
            </a:prstGeom>
            <a:noFill/>
            <a:ln>
              <a:solidFill>
                <a:schemeClr val="tx1"/>
              </a:solidFill>
            </a:ln>
          </p:spPr>
          <p:txBody>
            <a:bodyPr wrap="square" rtlCol="0">
              <a:spAutoFit/>
            </a:bodyPr>
            <a:lstStyle/>
            <a:p>
              <a:pPr algn="ctr"/>
              <a:r>
                <a:rPr lang="en-US" altLang="ja-JP" b="1" dirty="0" err="1">
                  <a:latin typeface="Century" pitchFamily="18" charset="0"/>
                </a:rPr>
                <a:t>f</a:t>
              </a:r>
              <a:r>
                <a:rPr kumimoji="1" lang="en-US" altLang="ja-JP" b="1" dirty="0" err="1" smtClean="0">
                  <a:latin typeface="Century" pitchFamily="18" charset="0"/>
                </a:rPr>
                <a:t>s</a:t>
              </a:r>
              <a:r>
                <a:rPr kumimoji="1" lang="en-US" altLang="ja-JP" b="1" dirty="0" smtClean="0">
                  <a:latin typeface="Century" pitchFamily="18" charset="0"/>
                </a:rPr>
                <a:t> laser  B</a:t>
              </a:r>
              <a:endParaRPr kumimoji="1" lang="ja-JP" altLang="en-US" b="1" dirty="0">
                <a:latin typeface="Century" pitchFamily="18" charset="0"/>
              </a:endParaRPr>
            </a:p>
          </p:txBody>
        </p:sp>
        <p:cxnSp>
          <p:nvCxnSpPr>
            <p:cNvPr id="8" name="直線コネクタ 7"/>
            <p:cNvCxnSpPr/>
            <p:nvPr/>
          </p:nvCxnSpPr>
          <p:spPr>
            <a:xfrm>
              <a:off x="716183" y="2801702"/>
              <a:ext cx="3795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716183" y="2796582"/>
              <a:ext cx="0" cy="1212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18900000">
              <a:off x="581547" y="2801702"/>
              <a:ext cx="269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2700000">
              <a:off x="581546" y="4008822"/>
              <a:ext cx="269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16182" y="4008822"/>
              <a:ext cx="932509"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rot="10800000">
              <a:off x="1649871" y="3751339"/>
              <a:ext cx="250985" cy="514966"/>
              <a:chOff x="2546662" y="2871051"/>
              <a:chExt cx="250985" cy="514966"/>
            </a:xfrm>
          </p:grpSpPr>
          <p:sp>
            <p:nvSpPr>
              <p:cNvPr id="36" name="円/楕円 35"/>
              <p:cNvSpPr/>
              <p:nvPr/>
            </p:nvSpPr>
            <p:spPr>
              <a:xfrm>
                <a:off x="2546662" y="2952049"/>
                <a:ext cx="250985" cy="3578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659054" y="2871051"/>
                <a:ext cx="138593" cy="51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4" name="直線矢印コネクタ 13"/>
            <p:cNvCxnSpPr/>
            <p:nvPr/>
          </p:nvCxnSpPr>
          <p:spPr>
            <a:xfrm>
              <a:off x="1798482" y="4016788"/>
              <a:ext cx="583931" cy="15646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1798483" y="3861543"/>
              <a:ext cx="578440" cy="15499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199094" y="4125943"/>
              <a:ext cx="561378" cy="1504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199093" y="3759646"/>
              <a:ext cx="563605" cy="15101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2654686" y="3577104"/>
              <a:ext cx="216024" cy="858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2758586" y="3759164"/>
              <a:ext cx="583931" cy="15646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10800000">
              <a:off x="3159198" y="3868319"/>
              <a:ext cx="561378" cy="1504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2758587" y="4121277"/>
              <a:ext cx="578440" cy="15499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3159197" y="4019380"/>
              <a:ext cx="563605" cy="15101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3625817" y="3748896"/>
              <a:ext cx="250985" cy="514966"/>
              <a:chOff x="2546662" y="2871051"/>
              <a:chExt cx="250985" cy="514966"/>
            </a:xfrm>
          </p:grpSpPr>
          <p:sp>
            <p:nvSpPr>
              <p:cNvPr id="34" name="円/楕円 33"/>
              <p:cNvSpPr/>
              <p:nvPr/>
            </p:nvSpPr>
            <p:spPr>
              <a:xfrm>
                <a:off x="2546662" y="2952049"/>
                <a:ext cx="250985" cy="3578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659054" y="2871051"/>
                <a:ext cx="138593" cy="51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コネクタ 23"/>
            <p:cNvCxnSpPr/>
            <p:nvPr/>
          </p:nvCxnSpPr>
          <p:spPr>
            <a:xfrm>
              <a:off x="4412965" y="2821920"/>
              <a:ext cx="3795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2700000">
              <a:off x="4657903" y="2801702"/>
              <a:ext cx="269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4792539" y="2821921"/>
              <a:ext cx="0" cy="1184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8900000">
              <a:off x="4657902" y="4034161"/>
              <a:ext cx="269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3879273" y="4006379"/>
              <a:ext cx="91326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57185" y="3218036"/>
              <a:ext cx="614181" cy="369332"/>
            </a:xfrm>
            <a:prstGeom prst="rect">
              <a:avLst/>
            </a:prstGeom>
            <a:noFill/>
          </p:spPr>
          <p:txBody>
            <a:bodyPr wrap="square" rtlCol="0">
              <a:spAutoFit/>
            </a:bodyPr>
            <a:lstStyle/>
            <a:p>
              <a:pPr algn="ctr"/>
              <a:r>
                <a:rPr kumimoji="1" lang="en-US" altLang="ja-JP" dirty="0" smtClean="0"/>
                <a:t>f</a:t>
              </a:r>
              <a:r>
                <a:rPr kumimoji="1" lang="en-US" altLang="ja-JP" baseline="-25000" dirty="0" smtClean="0"/>
                <a:t>rep1</a:t>
              </a:r>
              <a:endParaRPr kumimoji="1" lang="ja-JP" altLang="en-US" baseline="-25000" dirty="0"/>
            </a:p>
          </p:txBody>
        </p:sp>
        <p:sp>
          <p:nvSpPr>
            <p:cNvPr id="30" name="テキスト ボックス 29"/>
            <p:cNvSpPr txBox="1"/>
            <p:nvPr/>
          </p:nvSpPr>
          <p:spPr>
            <a:xfrm>
              <a:off x="4129331" y="3229805"/>
              <a:ext cx="816421" cy="369332"/>
            </a:xfrm>
            <a:prstGeom prst="rect">
              <a:avLst/>
            </a:prstGeom>
            <a:noFill/>
          </p:spPr>
          <p:txBody>
            <a:bodyPr wrap="square" rtlCol="0">
              <a:spAutoFit/>
            </a:bodyPr>
            <a:lstStyle/>
            <a:p>
              <a:pPr algn="ctr"/>
              <a:r>
                <a:rPr kumimoji="1" lang="en-US" altLang="ja-JP" dirty="0" smtClean="0"/>
                <a:t>f</a:t>
              </a:r>
              <a:r>
                <a:rPr kumimoji="1" lang="en-US" altLang="ja-JP" baseline="-25000" dirty="0" smtClean="0"/>
                <a:t>rep2</a:t>
              </a:r>
              <a:endParaRPr kumimoji="1" lang="ja-JP" altLang="en-US" baseline="-25000" dirty="0"/>
            </a:p>
          </p:txBody>
        </p:sp>
        <p:sp>
          <p:nvSpPr>
            <p:cNvPr id="31" name="テキスト ボックス 30"/>
            <p:cNvSpPr txBox="1"/>
            <p:nvPr/>
          </p:nvSpPr>
          <p:spPr>
            <a:xfrm>
              <a:off x="2098507" y="3161035"/>
              <a:ext cx="1395544" cy="369332"/>
            </a:xfrm>
            <a:prstGeom prst="rect">
              <a:avLst/>
            </a:prstGeom>
            <a:noFill/>
          </p:spPr>
          <p:txBody>
            <a:bodyPr wrap="square" rtlCol="0">
              <a:spAutoFit/>
            </a:bodyPr>
            <a:lstStyle/>
            <a:p>
              <a:pPr algn="ctr"/>
              <a:r>
                <a:rPr kumimoji="1" lang="en-US" altLang="ja-JP" i="1" dirty="0" smtClean="0">
                  <a:solidFill>
                    <a:srgbClr val="0070C0"/>
                  </a:solidFill>
                  <a:latin typeface="Century" pitchFamily="18" charset="0"/>
                </a:rPr>
                <a:t>THz pulse</a:t>
              </a:r>
              <a:endParaRPr kumimoji="1" lang="ja-JP" altLang="en-US" i="1" dirty="0">
                <a:solidFill>
                  <a:srgbClr val="0070C0"/>
                </a:solidFill>
                <a:latin typeface="Century" pitchFamily="18" charset="0"/>
              </a:endParaRPr>
            </a:p>
          </p:txBody>
        </p:sp>
        <p:sp>
          <p:nvSpPr>
            <p:cNvPr id="32" name="テキスト ボックス 31"/>
            <p:cNvSpPr txBox="1"/>
            <p:nvPr/>
          </p:nvSpPr>
          <p:spPr>
            <a:xfrm>
              <a:off x="957439" y="4276269"/>
              <a:ext cx="1523456" cy="369332"/>
            </a:xfrm>
            <a:prstGeom prst="rect">
              <a:avLst/>
            </a:prstGeom>
            <a:noFill/>
          </p:spPr>
          <p:txBody>
            <a:bodyPr wrap="square" rtlCol="0">
              <a:spAutoFit/>
            </a:bodyPr>
            <a:lstStyle/>
            <a:p>
              <a:pPr algn="ctr"/>
              <a:r>
                <a:rPr kumimoji="1" lang="en-US" altLang="ja-JP" dirty="0" smtClean="0">
                  <a:latin typeface="Century" pitchFamily="18" charset="0"/>
                  <a:ea typeface="+mj-ea"/>
                </a:rPr>
                <a:t>THz emitter</a:t>
              </a:r>
              <a:endParaRPr kumimoji="1" lang="ja-JP" altLang="en-US" dirty="0">
                <a:latin typeface="Century" pitchFamily="18" charset="0"/>
                <a:ea typeface="+mj-ea"/>
              </a:endParaRPr>
            </a:p>
          </p:txBody>
        </p:sp>
        <p:sp>
          <p:nvSpPr>
            <p:cNvPr id="33" name="テキスト ボックス 32"/>
            <p:cNvSpPr txBox="1"/>
            <p:nvPr/>
          </p:nvSpPr>
          <p:spPr>
            <a:xfrm>
              <a:off x="2929661" y="4276363"/>
              <a:ext cx="1740562" cy="369332"/>
            </a:xfrm>
            <a:prstGeom prst="rect">
              <a:avLst/>
            </a:prstGeom>
            <a:noFill/>
          </p:spPr>
          <p:txBody>
            <a:bodyPr wrap="square" rtlCol="0">
              <a:spAutoFit/>
            </a:bodyPr>
            <a:lstStyle/>
            <a:p>
              <a:pPr algn="ctr"/>
              <a:r>
                <a:rPr kumimoji="1" lang="en-US" altLang="ja-JP" dirty="0" smtClean="0">
                  <a:latin typeface="Century" pitchFamily="18" charset="0"/>
                  <a:ea typeface="+mj-ea"/>
                </a:rPr>
                <a:t>THz detector</a:t>
              </a:r>
              <a:endParaRPr kumimoji="1" lang="ja-JP" altLang="en-US" dirty="0">
                <a:latin typeface="Century" pitchFamily="18" charset="0"/>
                <a:ea typeface="+mj-ea"/>
              </a:endParaRPr>
            </a:p>
          </p:txBody>
        </p:sp>
      </p:grpSp>
      <p:grpSp>
        <p:nvGrpSpPr>
          <p:cNvPr id="43" name="グループ化 42"/>
          <p:cNvGrpSpPr/>
          <p:nvPr/>
        </p:nvGrpSpPr>
        <p:grpSpPr>
          <a:xfrm>
            <a:off x="5766823" y="1408304"/>
            <a:ext cx="3269673" cy="1684171"/>
            <a:chOff x="5357223" y="1816837"/>
            <a:chExt cx="3269673" cy="1684171"/>
          </a:xfrm>
        </p:grpSpPr>
        <p:grpSp>
          <p:nvGrpSpPr>
            <p:cNvPr id="58" name="グループ化 57"/>
            <p:cNvGrpSpPr/>
            <p:nvPr/>
          </p:nvGrpSpPr>
          <p:grpSpPr>
            <a:xfrm>
              <a:off x="5357223" y="1831282"/>
              <a:ext cx="3269673" cy="655861"/>
              <a:chOff x="5382621" y="1977798"/>
              <a:chExt cx="3269673" cy="655861"/>
            </a:xfrm>
          </p:grpSpPr>
          <p:cxnSp>
            <p:nvCxnSpPr>
              <p:cNvPr id="76" name="直線コネクタ 75"/>
              <p:cNvCxnSpPr/>
              <p:nvPr/>
            </p:nvCxnSpPr>
            <p:spPr>
              <a:xfrm>
                <a:off x="5382621" y="2307104"/>
                <a:ext cx="16190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7" name="グループ化 76"/>
              <p:cNvGrpSpPr/>
              <p:nvPr/>
            </p:nvGrpSpPr>
            <p:grpSpPr>
              <a:xfrm>
                <a:off x="5542710" y="1977798"/>
                <a:ext cx="343314" cy="648072"/>
                <a:chOff x="5371920" y="1664803"/>
                <a:chExt cx="343314" cy="648072"/>
              </a:xfrm>
            </p:grpSpPr>
            <p:cxnSp>
              <p:nvCxnSpPr>
                <p:cNvPr id="99" name="直線コネクタ 98"/>
                <p:cNvCxnSpPr/>
                <p:nvPr/>
              </p:nvCxnSpPr>
              <p:spPr>
                <a:xfrm rot="900000">
                  <a:off x="5544012" y="1664803"/>
                  <a:ext cx="0" cy="648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5371920" y="1990475"/>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5630073" y="1682750"/>
                  <a:ext cx="85161" cy="317825"/>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78" name="直線コネクタ 77"/>
              <p:cNvCxnSpPr/>
              <p:nvPr/>
            </p:nvCxnSpPr>
            <p:spPr>
              <a:xfrm>
                <a:off x="5884291" y="2309623"/>
                <a:ext cx="30010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6180679" y="1981870"/>
                <a:ext cx="341581" cy="648072"/>
                <a:chOff x="5371920" y="1664803"/>
                <a:chExt cx="341581" cy="648072"/>
              </a:xfrm>
            </p:grpSpPr>
            <p:cxnSp>
              <p:nvCxnSpPr>
                <p:cNvPr id="96" name="直線コネクタ 95"/>
                <p:cNvCxnSpPr/>
                <p:nvPr/>
              </p:nvCxnSpPr>
              <p:spPr>
                <a:xfrm rot="900000">
                  <a:off x="5544012" y="1664803"/>
                  <a:ext cx="0" cy="648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5371920" y="1990475"/>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5630073" y="1682750"/>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80" name="直線コネクタ 79"/>
              <p:cNvCxnSpPr/>
              <p:nvPr/>
            </p:nvCxnSpPr>
            <p:spPr>
              <a:xfrm>
                <a:off x="6522260" y="2309623"/>
                <a:ext cx="30010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グループ化 80"/>
              <p:cNvGrpSpPr/>
              <p:nvPr/>
            </p:nvGrpSpPr>
            <p:grpSpPr>
              <a:xfrm>
                <a:off x="6822365" y="1977798"/>
                <a:ext cx="341581" cy="648072"/>
                <a:chOff x="5371920" y="1664803"/>
                <a:chExt cx="341581" cy="648072"/>
              </a:xfrm>
            </p:grpSpPr>
            <p:cxnSp>
              <p:nvCxnSpPr>
                <p:cNvPr id="93" name="直線コネクタ 92"/>
                <p:cNvCxnSpPr/>
                <p:nvPr/>
              </p:nvCxnSpPr>
              <p:spPr>
                <a:xfrm rot="900000">
                  <a:off x="5544012" y="1664803"/>
                  <a:ext cx="0" cy="648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5371920" y="1990475"/>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5630073" y="1682750"/>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82" name="直線コネクタ 81"/>
              <p:cNvCxnSpPr/>
              <p:nvPr/>
            </p:nvCxnSpPr>
            <p:spPr>
              <a:xfrm>
                <a:off x="7163946" y="2311176"/>
                <a:ext cx="30010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7464051" y="1985587"/>
                <a:ext cx="341581" cy="648072"/>
                <a:chOff x="5371920" y="1664803"/>
                <a:chExt cx="341581" cy="648072"/>
              </a:xfrm>
            </p:grpSpPr>
            <p:cxnSp>
              <p:nvCxnSpPr>
                <p:cNvPr id="90" name="直線コネクタ 89"/>
                <p:cNvCxnSpPr/>
                <p:nvPr/>
              </p:nvCxnSpPr>
              <p:spPr>
                <a:xfrm rot="900000">
                  <a:off x="5544012" y="1664803"/>
                  <a:ext cx="0" cy="648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371920" y="1990475"/>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5630073" y="1682750"/>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84" name="直線コネクタ 83"/>
              <p:cNvCxnSpPr/>
              <p:nvPr/>
            </p:nvCxnSpPr>
            <p:spPr>
              <a:xfrm>
                <a:off x="7805632" y="2311176"/>
                <a:ext cx="30010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5" name="グループ化 84"/>
              <p:cNvGrpSpPr/>
              <p:nvPr/>
            </p:nvGrpSpPr>
            <p:grpSpPr>
              <a:xfrm>
                <a:off x="8102020" y="1985587"/>
                <a:ext cx="341581" cy="648072"/>
                <a:chOff x="5371920" y="1664803"/>
                <a:chExt cx="341581" cy="648072"/>
              </a:xfrm>
            </p:grpSpPr>
            <p:cxnSp>
              <p:nvCxnSpPr>
                <p:cNvPr id="87" name="直線コネクタ 86"/>
                <p:cNvCxnSpPr/>
                <p:nvPr/>
              </p:nvCxnSpPr>
              <p:spPr>
                <a:xfrm rot="900000">
                  <a:off x="5544012" y="1664803"/>
                  <a:ext cx="0" cy="648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5371920" y="1990475"/>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5630073" y="1682750"/>
                  <a:ext cx="83428" cy="311359"/>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86" name="直線コネクタ 85"/>
              <p:cNvCxnSpPr/>
              <p:nvPr/>
            </p:nvCxnSpPr>
            <p:spPr>
              <a:xfrm>
                <a:off x="8443601" y="2311176"/>
                <a:ext cx="2086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グループ化 58"/>
            <p:cNvGrpSpPr/>
            <p:nvPr/>
          </p:nvGrpSpPr>
          <p:grpSpPr>
            <a:xfrm>
              <a:off x="5412641" y="2924944"/>
              <a:ext cx="3158837" cy="576064"/>
              <a:chOff x="5412641" y="2650767"/>
              <a:chExt cx="3158837" cy="576064"/>
            </a:xfrm>
          </p:grpSpPr>
          <p:cxnSp>
            <p:nvCxnSpPr>
              <p:cNvPr id="70" name="直線コネクタ 69"/>
              <p:cNvCxnSpPr/>
              <p:nvPr/>
            </p:nvCxnSpPr>
            <p:spPr>
              <a:xfrm>
                <a:off x="5412641" y="3226831"/>
                <a:ext cx="31588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5517312" y="2650767"/>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238709" y="2650767"/>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6968664" y="2650767"/>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7696806" y="2650767"/>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8418203" y="2650767"/>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0" name="直線コネクタ 59"/>
            <p:cNvCxnSpPr/>
            <p:nvPr/>
          </p:nvCxnSpPr>
          <p:spPr>
            <a:xfrm>
              <a:off x="5517312" y="2204864"/>
              <a:ext cx="0" cy="718445"/>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6238709" y="2509878"/>
              <a:ext cx="0" cy="413432"/>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6968664" y="2192005"/>
              <a:ext cx="0" cy="718445"/>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697316" y="1895707"/>
              <a:ext cx="0" cy="1029237"/>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8418203" y="2193001"/>
              <a:ext cx="0" cy="718445"/>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5" name="円/楕円 64"/>
            <p:cNvSpPr/>
            <p:nvPr/>
          </p:nvSpPr>
          <p:spPr>
            <a:xfrm flipH="1" flipV="1">
              <a:off x="5475923" y="2125128"/>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flipH="1" flipV="1">
              <a:off x="6196995" y="2414673"/>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flipH="1" flipV="1">
              <a:off x="6928483" y="212819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flipH="1" flipV="1">
              <a:off x="7658159" y="1816837"/>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flipH="1" flipV="1">
              <a:off x="8380487" y="2118829"/>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7" name="グループ化 4096"/>
          <p:cNvGrpSpPr/>
          <p:nvPr/>
        </p:nvGrpSpPr>
        <p:grpSpPr>
          <a:xfrm>
            <a:off x="5887961" y="3084122"/>
            <a:ext cx="2980594" cy="1163855"/>
            <a:chOff x="5887961" y="3084122"/>
            <a:chExt cx="2980594" cy="1163855"/>
          </a:xfrm>
        </p:grpSpPr>
        <p:cxnSp>
          <p:nvCxnSpPr>
            <p:cNvPr id="45" name="直線コネクタ 44"/>
            <p:cNvCxnSpPr/>
            <p:nvPr/>
          </p:nvCxnSpPr>
          <p:spPr>
            <a:xfrm>
              <a:off x="8138763" y="3394140"/>
              <a:ext cx="687490" cy="41083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949787" y="3823339"/>
              <a:ext cx="681978" cy="39374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5928724" y="3092475"/>
              <a:ext cx="0" cy="670911"/>
            </a:xfrm>
            <a:prstGeom prst="straightConnector1">
              <a:avLst/>
            </a:prstGeom>
            <a:ln w="222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flipH="1" flipV="1">
              <a:off x="5887961" y="376540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矢印コネクタ 48"/>
            <p:cNvCxnSpPr/>
            <p:nvPr/>
          </p:nvCxnSpPr>
          <p:spPr>
            <a:xfrm>
              <a:off x="6648309" y="3118711"/>
              <a:ext cx="0" cy="1053917"/>
            </a:xfrm>
            <a:prstGeom prst="straightConnector1">
              <a:avLst/>
            </a:prstGeom>
            <a:ln w="222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0" name="円/楕円 49"/>
            <p:cNvSpPr/>
            <p:nvPr/>
          </p:nvSpPr>
          <p:spPr>
            <a:xfrm flipH="1" flipV="1">
              <a:off x="6606594" y="416761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a:off x="8108044" y="3111525"/>
              <a:ext cx="0" cy="224821"/>
            </a:xfrm>
            <a:prstGeom prst="straightConnector1">
              <a:avLst/>
            </a:prstGeom>
            <a:ln w="222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8827803" y="3100095"/>
              <a:ext cx="0" cy="670911"/>
            </a:xfrm>
            <a:prstGeom prst="straightConnector1">
              <a:avLst/>
            </a:prstGeom>
            <a:ln w="222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flipH="1" flipV="1">
              <a:off x="8788194" y="376873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p:cNvCxnSpPr/>
            <p:nvPr/>
          </p:nvCxnSpPr>
          <p:spPr>
            <a:xfrm>
              <a:off x="7378263" y="3084122"/>
              <a:ext cx="0" cy="686564"/>
            </a:xfrm>
            <a:prstGeom prst="straightConnector1">
              <a:avLst/>
            </a:prstGeom>
            <a:ln w="222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6681307" y="3393516"/>
              <a:ext cx="1413257" cy="8159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円/楕円 55"/>
            <p:cNvSpPr/>
            <p:nvPr/>
          </p:nvSpPr>
          <p:spPr>
            <a:xfrm flipH="1" flipV="1">
              <a:off x="8066225" y="334342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flipH="1" flipV="1">
              <a:off x="7338478" y="3771006"/>
              <a:ext cx="80361" cy="803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02" name="テキスト ボックス 4101"/>
          <p:cNvSpPr txBox="1"/>
          <p:nvPr/>
        </p:nvSpPr>
        <p:spPr>
          <a:xfrm>
            <a:off x="4836957" y="1387130"/>
            <a:ext cx="922606" cy="646331"/>
          </a:xfrm>
          <a:prstGeom prst="rect">
            <a:avLst/>
          </a:prstGeom>
          <a:noFill/>
        </p:spPr>
        <p:txBody>
          <a:bodyPr wrap="square" rtlCol="0">
            <a:spAutoFit/>
          </a:bodyPr>
          <a:lstStyle/>
          <a:p>
            <a:pPr algn="ctr"/>
            <a:r>
              <a:rPr kumimoji="1" lang="en-US" altLang="ja-JP" dirty="0" smtClean="0">
                <a:solidFill>
                  <a:srgbClr val="0070C0"/>
                </a:solidFill>
                <a:latin typeface="Century" pitchFamily="18" charset="0"/>
              </a:rPr>
              <a:t>THz</a:t>
            </a:r>
            <a:r>
              <a:rPr kumimoji="1" lang="ja-JP" altLang="en-US" dirty="0" smtClean="0">
                <a:solidFill>
                  <a:srgbClr val="0070C0"/>
                </a:solidFill>
                <a:latin typeface="Century" pitchFamily="18" charset="0"/>
              </a:rPr>
              <a:t>　</a:t>
            </a:r>
            <a:r>
              <a:rPr kumimoji="1" lang="en-US" altLang="ja-JP" dirty="0" smtClean="0">
                <a:solidFill>
                  <a:srgbClr val="0070C0"/>
                </a:solidFill>
                <a:latin typeface="Century" pitchFamily="18" charset="0"/>
              </a:rPr>
              <a:t>pulse</a:t>
            </a:r>
            <a:endParaRPr kumimoji="1" lang="ja-JP" altLang="en-US" dirty="0">
              <a:solidFill>
                <a:srgbClr val="0070C0"/>
              </a:solidFill>
              <a:latin typeface="Century" pitchFamily="18" charset="0"/>
            </a:endParaRPr>
          </a:p>
        </p:txBody>
      </p:sp>
      <p:sp>
        <p:nvSpPr>
          <p:cNvPr id="109" name="テキスト ボックス 108"/>
          <p:cNvSpPr txBox="1"/>
          <p:nvPr/>
        </p:nvSpPr>
        <p:spPr>
          <a:xfrm>
            <a:off x="4908965" y="2481277"/>
            <a:ext cx="812480" cy="646331"/>
          </a:xfrm>
          <a:prstGeom prst="rect">
            <a:avLst/>
          </a:prstGeom>
          <a:noFill/>
        </p:spPr>
        <p:txBody>
          <a:bodyPr wrap="square" rtlCol="0">
            <a:spAutoFit/>
          </a:bodyPr>
          <a:lstStyle/>
          <a:p>
            <a:pPr algn="ctr"/>
            <a:r>
              <a:rPr kumimoji="1" lang="en-US" altLang="ja-JP" dirty="0" smtClean="0"/>
              <a:t>Probe</a:t>
            </a:r>
          </a:p>
          <a:p>
            <a:pPr algn="ctr"/>
            <a:r>
              <a:rPr kumimoji="1" lang="en-US" altLang="ja-JP" dirty="0" smtClean="0"/>
              <a:t>pulse</a:t>
            </a:r>
            <a:endParaRPr kumimoji="1" lang="ja-JP" altLang="en-US" dirty="0"/>
          </a:p>
        </p:txBody>
      </p:sp>
      <p:sp>
        <p:nvSpPr>
          <p:cNvPr id="4103" name="テキスト ボックス 4102"/>
          <p:cNvSpPr txBox="1"/>
          <p:nvPr/>
        </p:nvSpPr>
        <p:spPr>
          <a:xfrm>
            <a:off x="4686267" y="3500173"/>
            <a:ext cx="1302818" cy="646331"/>
          </a:xfrm>
          <a:prstGeom prst="rect">
            <a:avLst/>
          </a:prstGeom>
          <a:noFill/>
        </p:spPr>
        <p:txBody>
          <a:bodyPr wrap="square" rtlCol="0">
            <a:spAutoFit/>
          </a:bodyPr>
          <a:lstStyle/>
          <a:p>
            <a:pPr algn="ctr"/>
            <a:r>
              <a:rPr lang="en-US" altLang="ja-JP" dirty="0" smtClean="0"/>
              <a:t>m</a:t>
            </a:r>
            <a:r>
              <a:rPr kumimoji="1" lang="en-US" altLang="ja-JP" dirty="0" smtClean="0"/>
              <a:t>easured</a:t>
            </a:r>
          </a:p>
          <a:p>
            <a:pPr algn="ctr"/>
            <a:r>
              <a:rPr kumimoji="1" lang="en-US" altLang="ja-JP" dirty="0" smtClean="0"/>
              <a:t>signal</a:t>
            </a:r>
            <a:endParaRPr kumimoji="1" lang="ja-JP" altLang="en-US" dirty="0"/>
          </a:p>
        </p:txBody>
      </p:sp>
      <p:sp>
        <p:nvSpPr>
          <p:cNvPr id="4105" name="テキスト ボックス 4104"/>
          <p:cNvSpPr txBox="1"/>
          <p:nvPr/>
        </p:nvSpPr>
        <p:spPr>
          <a:xfrm>
            <a:off x="21848" y="4278575"/>
            <a:ext cx="5340068" cy="2246769"/>
          </a:xfrm>
          <a:prstGeom prst="rect">
            <a:avLst/>
          </a:prstGeom>
          <a:solidFill>
            <a:srgbClr val="FFFF00"/>
          </a:solidFill>
        </p:spPr>
        <p:txBody>
          <a:bodyPr wrap="square" rtlCol="0">
            <a:spAutoFit/>
          </a:bodyPr>
          <a:lstStyle/>
          <a:p>
            <a:r>
              <a:rPr kumimoji="1" lang="ja-JP" altLang="en-US" sz="2800" b="1" dirty="0" smtClean="0">
                <a:solidFill>
                  <a:srgbClr val="FF0000"/>
                </a:solidFill>
                <a:latin typeface="Times New Roman" panose="02020603050405020304" pitchFamily="18" charset="0"/>
                <a:cs typeface="Times New Roman" panose="02020603050405020304" pitchFamily="18" charset="0"/>
              </a:rPr>
              <a:t>・ オシロスコープで測定可能</a:t>
            </a:r>
            <a:endParaRPr kumimoji="1" lang="en-US" altLang="ja-JP" sz="2800" b="1" dirty="0" smtClean="0">
              <a:solidFill>
                <a:srgbClr val="FF0000"/>
              </a:solidFill>
              <a:latin typeface="Times New Roman" panose="02020603050405020304" pitchFamily="18" charset="0"/>
              <a:cs typeface="Times New Roman" panose="02020603050405020304" pitchFamily="18" charset="0"/>
            </a:endParaRPr>
          </a:p>
          <a:p>
            <a:r>
              <a:rPr kumimoji="1" lang="ja-JP" altLang="en-US" sz="2800" b="1" dirty="0" smtClean="0">
                <a:solidFill>
                  <a:srgbClr val="FF0000"/>
                </a:solidFill>
                <a:latin typeface="Times New Roman" panose="02020603050405020304" pitchFamily="18" charset="0"/>
                <a:cs typeface="Times New Roman" panose="02020603050405020304" pitchFamily="18" charset="0"/>
              </a:rPr>
              <a:t>・ 長い測定時間窓の取得が可能</a:t>
            </a:r>
            <a:endParaRPr kumimoji="1" lang="en-US" altLang="ja-JP" sz="2800" b="1" dirty="0" smtClean="0">
              <a:solidFill>
                <a:srgbClr val="FF0000"/>
              </a:solidFill>
              <a:latin typeface="Times New Roman" panose="02020603050405020304" pitchFamily="18" charset="0"/>
              <a:cs typeface="Times New Roman" panose="02020603050405020304" pitchFamily="18" charset="0"/>
            </a:endParaRPr>
          </a:p>
          <a:p>
            <a:r>
              <a:rPr lang="ja-JP" altLang="en-US" sz="2800" b="1" dirty="0">
                <a:solidFill>
                  <a:srgbClr val="FF0000"/>
                </a:solidFill>
                <a:latin typeface="Times New Roman" panose="02020603050405020304" pitchFamily="18" charset="0"/>
                <a:cs typeface="Times New Roman" panose="02020603050405020304" pitchFamily="18" charset="0"/>
              </a:rPr>
              <a:t>　</a:t>
            </a:r>
            <a:r>
              <a:rPr lang="ja-JP" altLang="en-US" sz="2800" b="1" dirty="0" smtClean="0">
                <a:solidFill>
                  <a:srgbClr val="FF0000"/>
                </a:solidFill>
                <a:latin typeface="Times New Roman" panose="02020603050405020304" pitchFamily="18" charset="0"/>
                <a:cs typeface="Times New Roman" panose="02020603050405020304" pitchFamily="18" charset="0"/>
              </a:rPr>
              <a:t>　 →周波数分解能が高い</a:t>
            </a:r>
            <a:endParaRPr lang="en-US" altLang="ja-JP" sz="2800" b="1" dirty="0" smtClean="0">
              <a:solidFill>
                <a:srgbClr val="FF0000"/>
              </a:solidFill>
              <a:latin typeface="Times New Roman" panose="02020603050405020304" pitchFamily="18" charset="0"/>
              <a:cs typeface="Times New Roman" panose="02020603050405020304" pitchFamily="18" charset="0"/>
            </a:endParaRPr>
          </a:p>
          <a:p>
            <a:r>
              <a:rPr kumimoji="1" lang="ja-JP" altLang="en-US" sz="2800" b="1" dirty="0" smtClean="0">
                <a:solidFill>
                  <a:srgbClr val="FF0000"/>
                </a:solidFill>
                <a:latin typeface="Times New Roman" panose="02020603050405020304" pitchFamily="18" charset="0"/>
                <a:cs typeface="Times New Roman" panose="02020603050405020304" pitchFamily="18" charset="0"/>
              </a:rPr>
              <a:t>・ 実時間測定が可能（</a:t>
            </a:r>
            <a:r>
              <a:rPr kumimoji="1" lang="en-US" altLang="ja-JP" sz="2800" b="1" dirty="0" smtClean="0">
                <a:solidFill>
                  <a:srgbClr val="FF0000"/>
                </a:solidFill>
                <a:latin typeface="Times New Roman" panose="02020603050405020304" pitchFamily="18" charset="0"/>
                <a:cs typeface="Times New Roman" panose="02020603050405020304" pitchFamily="18" charset="0"/>
              </a:rPr>
              <a:t>1</a:t>
            </a:r>
            <a:r>
              <a:rPr kumimoji="1" lang="ja-JP" altLang="en-US" sz="2800" b="1" dirty="0" smtClean="0">
                <a:solidFill>
                  <a:srgbClr val="FF0000"/>
                </a:solidFill>
                <a:latin typeface="Times New Roman" panose="02020603050405020304" pitchFamily="18" charset="0"/>
                <a:cs typeface="Times New Roman" panose="02020603050405020304" pitchFamily="18" charset="0"/>
              </a:rPr>
              <a:t>周期＝</a:t>
            </a:r>
            <a:r>
              <a:rPr lang="en-US" altLang="ja-JP" sz="2800" b="1" dirty="0" smtClean="0">
                <a:solidFill>
                  <a:srgbClr val="FF0000"/>
                </a:solidFill>
                <a:latin typeface="Times New Roman" panose="02020603050405020304" pitchFamily="18" charset="0"/>
                <a:cs typeface="Times New Roman" panose="02020603050405020304" pitchFamily="18" charset="0"/>
              </a:rPr>
              <a:t>1</a:t>
            </a:r>
            <a:r>
              <a:rPr kumimoji="1" lang="en-US" altLang="ja-JP" sz="2800" b="1" dirty="0" smtClean="0">
                <a:solidFill>
                  <a:srgbClr val="FF0000"/>
                </a:solidFill>
                <a:latin typeface="Times New Roman" panose="02020603050405020304" pitchFamily="18" charset="0"/>
                <a:cs typeface="Times New Roman" panose="02020603050405020304" pitchFamily="18" charset="0"/>
              </a:rPr>
              <a:t>/</a:t>
            </a:r>
            <a:r>
              <a:rPr kumimoji="1" lang="en-US" altLang="ja-JP" sz="2800" b="1" dirty="0" err="1" smtClean="0">
                <a:solidFill>
                  <a:srgbClr val="FF0000"/>
                </a:solidFill>
                <a:latin typeface="Times New Roman" panose="02020603050405020304" pitchFamily="18" charset="0"/>
                <a:cs typeface="Times New Roman" panose="02020603050405020304" pitchFamily="18" charset="0"/>
              </a:rPr>
              <a:t>Δ</a:t>
            </a:r>
            <a:r>
              <a:rPr lang="en-US" altLang="ja-JP" sz="2800" b="1" dirty="0" err="1" smtClean="0">
                <a:solidFill>
                  <a:srgbClr val="FF0000"/>
                </a:solidFill>
                <a:latin typeface="Times New Roman" panose="02020603050405020304" pitchFamily="18" charset="0"/>
                <a:cs typeface="Times New Roman" panose="02020603050405020304" pitchFamily="18" charset="0"/>
              </a:rPr>
              <a:t>f</a:t>
            </a:r>
            <a:r>
              <a:rPr kumimoji="1" lang="ja-JP" altLang="en-US" sz="2800" b="1" dirty="0" smtClean="0">
                <a:solidFill>
                  <a:srgbClr val="FF0000"/>
                </a:solidFill>
                <a:latin typeface="Times New Roman" panose="02020603050405020304" pitchFamily="18" charset="0"/>
                <a:cs typeface="Times New Roman" panose="02020603050405020304" pitchFamily="18" charset="0"/>
              </a:rPr>
              <a:t>）</a:t>
            </a:r>
            <a:endParaRPr kumimoji="1" lang="ja-JP" altLang="en-US" sz="2800" b="1" dirty="0">
              <a:solidFill>
                <a:srgbClr val="FF0000"/>
              </a:solidFill>
              <a:latin typeface="Times New Roman" panose="02020603050405020304" pitchFamily="18" charset="0"/>
              <a:cs typeface="Times New Roman" panose="02020603050405020304" pitchFamily="18" charset="0"/>
            </a:endParaRPr>
          </a:p>
        </p:txBody>
      </p:sp>
      <p:sp>
        <p:nvSpPr>
          <p:cNvPr id="4106" name="テキスト ボックス 4105"/>
          <p:cNvSpPr txBox="1"/>
          <p:nvPr/>
        </p:nvSpPr>
        <p:spPr>
          <a:xfrm>
            <a:off x="5436096" y="5301208"/>
            <a:ext cx="3570424" cy="1200329"/>
          </a:xfrm>
          <a:prstGeom prst="rect">
            <a:avLst/>
          </a:prstGeom>
          <a:noFill/>
        </p:spPr>
        <p:txBody>
          <a:bodyPr wrap="square" rtlCol="0">
            <a:spAutoFit/>
          </a:bodyPr>
          <a:lstStyle/>
          <a:p>
            <a:pPr algn="ctr"/>
            <a:r>
              <a:rPr kumimoji="1" lang="ja-JP" altLang="en-US" sz="2400" b="1" dirty="0" smtClean="0">
                <a:latin typeface="+mj-ea"/>
                <a:ea typeface="+mj-ea"/>
              </a:rPr>
              <a:t>ピコ秒オーダーの時間波形を</a:t>
            </a:r>
            <a:r>
              <a:rPr lang="ja-JP" altLang="en-US" sz="2400" b="1" dirty="0">
                <a:latin typeface="+mj-ea"/>
                <a:ea typeface="+mj-ea"/>
              </a:rPr>
              <a:t>マイクロ</a:t>
            </a:r>
            <a:r>
              <a:rPr lang="ja-JP" altLang="en-US" sz="2400" b="1" dirty="0" smtClean="0">
                <a:latin typeface="+mj-ea"/>
                <a:ea typeface="+mj-ea"/>
              </a:rPr>
              <a:t>秒オーダーまで時間スケールを拡大</a:t>
            </a:r>
            <a:endParaRPr kumimoji="1" lang="en-US" altLang="ja-JP" sz="2400" b="1" dirty="0" smtClean="0">
              <a:latin typeface="+mj-ea"/>
              <a:ea typeface="+mj-ea"/>
            </a:endParaRPr>
          </a:p>
        </p:txBody>
      </p:sp>
      <p:cxnSp>
        <p:nvCxnSpPr>
          <p:cNvPr id="119" name="直線コネクタ 118"/>
          <p:cNvCxnSpPr/>
          <p:nvPr/>
        </p:nvCxnSpPr>
        <p:spPr>
          <a:xfrm>
            <a:off x="6555664" y="1759844"/>
            <a:ext cx="0" cy="134006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12" name="直線矢印コネクタ 4111"/>
          <p:cNvCxnSpPr/>
          <p:nvPr/>
        </p:nvCxnSpPr>
        <p:spPr>
          <a:xfrm>
            <a:off x="6306353" y="2809874"/>
            <a:ext cx="234797" cy="114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p:nvPr/>
        </p:nvCxnSpPr>
        <p:spPr>
          <a:xfrm flipH="1">
            <a:off x="6635907" y="2821322"/>
            <a:ext cx="1983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a:off x="6989484" y="2815598"/>
            <a:ext cx="18779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flipH="1">
            <a:off x="7378263" y="2821322"/>
            <a:ext cx="1852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7177276" y="1752493"/>
            <a:ext cx="0" cy="134006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7836166" y="1762125"/>
            <a:ext cx="0" cy="134006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7640691" y="2819916"/>
            <a:ext cx="18779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H="1">
            <a:off x="8114576" y="2825640"/>
            <a:ext cx="1852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099" name="グループ化 4098"/>
          <p:cNvGrpSpPr/>
          <p:nvPr/>
        </p:nvGrpSpPr>
        <p:grpSpPr>
          <a:xfrm>
            <a:off x="5599351" y="3829535"/>
            <a:ext cx="3414538" cy="1477111"/>
            <a:chOff x="5599351" y="3829535"/>
            <a:chExt cx="3414538" cy="1477111"/>
          </a:xfrm>
        </p:grpSpPr>
        <p:cxnSp>
          <p:nvCxnSpPr>
            <p:cNvPr id="39" name="直線矢印コネクタ 38"/>
            <p:cNvCxnSpPr/>
            <p:nvPr/>
          </p:nvCxnSpPr>
          <p:spPr>
            <a:xfrm>
              <a:off x="5934500" y="4619988"/>
              <a:ext cx="2895778"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テキスト ボックス 119"/>
                <p:cNvSpPr txBox="1"/>
                <p:nvPr/>
              </p:nvSpPr>
              <p:spPr>
                <a:xfrm>
                  <a:off x="5599351" y="4605428"/>
                  <a:ext cx="3414538" cy="701218"/>
                </a:xfrm>
                <a:prstGeom prst="rect">
                  <a:avLst/>
                </a:prstGeom>
                <a:noFill/>
              </p:spPr>
              <p:txBody>
                <a:bodyPr wrap="square" rtlCol="0">
                  <a:spAutoFit/>
                </a:bodyPr>
                <a:lstStyle/>
                <a:p>
                  <a:pPr algn="ctr"/>
                  <a:r>
                    <a:rPr kumimoji="1" lang="ja-JP" altLang="en-US" sz="2000" b="1" dirty="0" smtClean="0">
                      <a:solidFill>
                        <a:schemeClr val="tx1"/>
                      </a:solidFill>
                    </a:rPr>
                    <a:t>時間スケール拡大率</a:t>
                  </a:r>
                  <a:r>
                    <a:rPr lang="ja-JP" altLang="en-US" sz="2000" b="1" dirty="0">
                      <a:solidFill>
                        <a:schemeClr val="tx1"/>
                      </a:solidFill>
                    </a:rPr>
                    <a:t>　</a:t>
                  </a:r>
                  <a14:m>
                    <m:oMath xmlns:m="http://schemas.openxmlformats.org/officeDocument/2006/math">
                      <m:f>
                        <m:fPr>
                          <m:ctrlPr>
                            <a:rPr kumimoji="1" lang="en-US" altLang="ja-JP" sz="2400" b="1" i="1" smtClean="0">
                              <a:solidFill>
                                <a:schemeClr val="tx1"/>
                              </a:solidFill>
                              <a:latin typeface="Cambria Math"/>
                            </a:rPr>
                          </m:ctrlPr>
                        </m:fPr>
                        <m:num>
                          <m:sSub>
                            <m:sSubPr>
                              <m:ctrlPr>
                                <a:rPr kumimoji="1" lang="en-US" altLang="ja-JP" sz="2400" b="1" i="1" smtClean="0">
                                  <a:solidFill>
                                    <a:schemeClr val="tx1"/>
                                  </a:solidFill>
                                  <a:latin typeface="Cambria Math"/>
                                </a:rPr>
                              </m:ctrlPr>
                            </m:sSubPr>
                            <m:e>
                              <m:r>
                                <a:rPr kumimoji="1" lang="ja-JP" altLang="en-US" sz="2400" b="1" i="1" smtClean="0">
                                  <a:solidFill>
                                    <a:schemeClr val="tx1"/>
                                  </a:solidFill>
                                  <a:latin typeface="Cambria Math"/>
                                </a:rPr>
                                <m:t>𝒇</m:t>
                              </m:r>
                            </m:e>
                            <m:sub>
                              <m:r>
                                <a:rPr kumimoji="1" lang="en-US" altLang="ja-JP" sz="2400" b="1" i="1" smtClean="0">
                                  <a:solidFill>
                                    <a:schemeClr val="tx1"/>
                                  </a:solidFill>
                                  <a:latin typeface="Cambria Math"/>
                                </a:rPr>
                                <m:t>𝒓𝒆𝒑</m:t>
                              </m:r>
                              <m:r>
                                <a:rPr kumimoji="1" lang="en-US" altLang="ja-JP" sz="2400" b="1" i="1" smtClean="0">
                                  <a:solidFill>
                                    <a:schemeClr val="tx1"/>
                                  </a:solidFill>
                                  <a:latin typeface="Cambria Math"/>
                                </a:rPr>
                                <m:t>𝟏</m:t>
                              </m:r>
                            </m:sub>
                          </m:sSub>
                        </m:num>
                        <m:den>
                          <m:r>
                            <a:rPr kumimoji="1" lang="en-US" altLang="ja-JP" sz="2400" b="1" i="1" smtClean="0">
                              <a:solidFill>
                                <a:schemeClr val="tx1"/>
                              </a:solidFill>
                              <a:latin typeface="Cambria Math"/>
                            </a:rPr>
                            <m:t>𝜟</m:t>
                          </m:r>
                          <m:r>
                            <a:rPr kumimoji="1" lang="en-US" altLang="ja-JP" sz="2400" b="1" i="1" smtClean="0">
                              <a:solidFill>
                                <a:schemeClr val="tx1"/>
                              </a:solidFill>
                              <a:latin typeface="Cambria Math"/>
                            </a:rPr>
                            <m:t>𝒇</m:t>
                          </m:r>
                        </m:den>
                      </m:f>
                    </m:oMath>
                  </a14:m>
                  <a:endParaRPr kumimoji="1" lang="ja-JP" altLang="en-US" sz="2000" b="1" i="1" dirty="0">
                    <a:solidFill>
                      <a:srgbClr val="FF0000"/>
                    </a:solidFill>
                  </a:endParaRPr>
                </a:p>
              </p:txBody>
            </p:sp>
          </mc:Choice>
          <mc:Fallback xmlns="">
            <p:sp>
              <p:nvSpPr>
                <p:cNvPr id="120" name="テキスト ボックス 119"/>
                <p:cNvSpPr txBox="1">
                  <a:spLocks noRot="1" noChangeAspect="1" noMove="1" noResize="1" noEditPoints="1" noAdjustHandles="1" noChangeArrowheads="1" noChangeShapeType="1" noTextEdit="1"/>
                </p:cNvSpPr>
                <p:nvPr/>
              </p:nvSpPr>
              <p:spPr>
                <a:xfrm>
                  <a:off x="5599351" y="4605428"/>
                  <a:ext cx="3414538" cy="701218"/>
                </a:xfrm>
                <a:prstGeom prst="rect">
                  <a:avLst/>
                </a:prstGeom>
                <a:blipFill rotWithShape="1">
                  <a:blip r:embed="rId3"/>
                  <a:stretch>
                    <a:fillRect l="-179"/>
                  </a:stretch>
                </a:blipFill>
              </p:spPr>
              <p:txBody>
                <a:bodyPr/>
                <a:lstStyle/>
                <a:p>
                  <a:r>
                    <a:rPr lang="ja-JP" altLang="en-US">
                      <a:noFill/>
                    </a:rPr>
                    <a:t> </a:t>
                  </a:r>
                </a:p>
              </p:txBody>
            </p:sp>
          </mc:Fallback>
        </mc:AlternateContent>
        <p:grpSp>
          <p:nvGrpSpPr>
            <p:cNvPr id="4098" name="グループ化 4097"/>
            <p:cNvGrpSpPr/>
            <p:nvPr/>
          </p:nvGrpSpPr>
          <p:grpSpPr>
            <a:xfrm>
              <a:off x="5934500" y="3829535"/>
              <a:ext cx="2957980" cy="792801"/>
              <a:chOff x="5934500" y="3829535"/>
              <a:chExt cx="2957980" cy="792801"/>
            </a:xfrm>
          </p:grpSpPr>
          <p:cxnSp>
            <p:nvCxnSpPr>
              <p:cNvPr id="41" name="直線コネクタ 40"/>
              <p:cNvCxnSpPr/>
              <p:nvPr/>
            </p:nvCxnSpPr>
            <p:spPr>
              <a:xfrm>
                <a:off x="5934500" y="3829535"/>
                <a:ext cx="0" cy="792801"/>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834031" y="3845767"/>
                <a:ext cx="0" cy="77387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227645" y="4241046"/>
                <a:ext cx="864635" cy="369332"/>
              </a:xfrm>
              <a:prstGeom prst="rect">
                <a:avLst/>
              </a:prstGeom>
              <a:noFill/>
            </p:spPr>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1/</a:t>
                </a:r>
                <a:r>
                  <a:rPr kumimoji="1" lang="en-US" altLang="ja-JP" b="1" dirty="0" err="1" smtClean="0">
                    <a:latin typeface="Times New Roman" panose="02020603050405020304" pitchFamily="18" charset="0"/>
                    <a:cs typeface="Times New Roman" panose="02020603050405020304" pitchFamily="18" charset="0"/>
                  </a:rPr>
                  <a:t>Δf</a:t>
                </a:r>
                <a:endParaRPr kumimoji="1" lang="ja-JP" altLang="en-US" b="1" baseline="-25000" dirty="0">
                  <a:latin typeface="Times New Roman" panose="02020603050405020304" pitchFamily="18" charset="0"/>
                  <a:cs typeface="Times New Roman" panose="02020603050405020304" pitchFamily="18" charset="0"/>
                </a:endParaRPr>
              </a:p>
            </p:txBody>
          </p:sp>
          <p:sp>
            <p:nvSpPr>
              <p:cNvPr id="3" name="テキスト ボックス 2"/>
              <p:cNvSpPr txBox="1"/>
              <p:nvPr/>
            </p:nvSpPr>
            <p:spPr>
              <a:xfrm>
                <a:off x="6971139" y="4209460"/>
                <a:ext cx="1921341" cy="369332"/>
              </a:xfrm>
              <a:prstGeom prst="rect">
                <a:avLst/>
              </a:prstGeom>
              <a:noFill/>
            </p:spPr>
            <p:txBody>
              <a:bodyPr wrap="square" rtlCol="0">
                <a:spAutoFit/>
              </a:bodyPr>
              <a:lstStyle/>
              <a:p>
                <a:r>
                  <a:rPr kumimoji="1" lang="en-US" altLang="ja-JP" b="1" dirty="0" smtClean="0">
                    <a:latin typeface="Times New Roman" panose="02020603050405020304" pitchFamily="18" charset="0"/>
                    <a:cs typeface="Times New Roman" panose="02020603050405020304" pitchFamily="18" charset="0"/>
                  </a:rPr>
                  <a:t>(</a:t>
                </a:r>
                <a:r>
                  <a:rPr kumimoji="1" lang="en-US" altLang="ja-JP" b="1" dirty="0" err="1" smtClean="0">
                    <a:latin typeface="Times New Roman" panose="02020603050405020304" pitchFamily="18" charset="0"/>
                    <a:cs typeface="Times New Roman" panose="02020603050405020304" pitchFamily="18" charset="0"/>
                  </a:rPr>
                  <a:t>Δf</a:t>
                </a:r>
                <a:r>
                  <a:rPr kumimoji="1" lang="en-US" altLang="ja-JP" b="1" dirty="0" smtClean="0">
                    <a:latin typeface="Times New Roman" panose="02020603050405020304" pitchFamily="18" charset="0"/>
                    <a:cs typeface="Times New Roman" panose="02020603050405020304" pitchFamily="18" charset="0"/>
                  </a:rPr>
                  <a:t> </a:t>
                </a:r>
                <a:r>
                  <a:rPr kumimoji="1" lang="ja-JP" altLang="en-US" b="1" dirty="0" smtClean="0">
                    <a:latin typeface="Times New Roman" panose="02020603050405020304" pitchFamily="18" charset="0"/>
                    <a:cs typeface="Times New Roman" panose="02020603050405020304" pitchFamily="18" charset="0"/>
                  </a:rPr>
                  <a:t>＝</a:t>
                </a:r>
                <a:r>
                  <a:rPr kumimoji="1" lang="en-US" altLang="ja-JP" b="1" dirty="0" smtClean="0">
                    <a:latin typeface="Times New Roman" panose="02020603050405020304" pitchFamily="18" charset="0"/>
                    <a:cs typeface="Times New Roman" panose="02020603050405020304" pitchFamily="18" charset="0"/>
                  </a:rPr>
                  <a:t>f</a:t>
                </a:r>
                <a:r>
                  <a:rPr kumimoji="1" lang="en-US" altLang="ja-JP" b="1" baseline="-25000" dirty="0" smtClean="0">
                    <a:latin typeface="Times New Roman" panose="02020603050405020304" pitchFamily="18" charset="0"/>
                    <a:cs typeface="Times New Roman" panose="02020603050405020304" pitchFamily="18" charset="0"/>
                  </a:rPr>
                  <a:t>rep1</a:t>
                </a:r>
                <a:r>
                  <a:rPr kumimoji="1" lang="en-US" altLang="ja-JP" b="1" dirty="0" smtClean="0">
                    <a:latin typeface="Times New Roman" panose="02020603050405020304" pitchFamily="18" charset="0"/>
                    <a:cs typeface="Times New Roman" panose="02020603050405020304" pitchFamily="18" charset="0"/>
                  </a:rPr>
                  <a:t>-f</a:t>
                </a:r>
                <a:r>
                  <a:rPr kumimoji="1" lang="en-US" altLang="ja-JP" b="1" baseline="-25000" dirty="0" smtClean="0">
                    <a:latin typeface="Times New Roman" panose="02020603050405020304" pitchFamily="18" charset="0"/>
                    <a:cs typeface="Times New Roman" panose="02020603050405020304" pitchFamily="18" charset="0"/>
                  </a:rPr>
                  <a:t>rep2</a:t>
                </a:r>
                <a:r>
                  <a:rPr kumimoji="1" lang="en-US" altLang="ja-JP" b="1" dirty="0" smtClean="0">
                    <a:latin typeface="Times New Roman" panose="02020603050405020304" pitchFamily="18" charset="0"/>
                    <a:cs typeface="Times New Roman" panose="02020603050405020304" pitchFamily="18" charset="0"/>
                  </a:rPr>
                  <a:t>)</a:t>
                </a:r>
                <a:endParaRPr kumimoji="1" lang="ja-JP" altLang="en-US" b="1" dirty="0">
                  <a:latin typeface="Times New Roman" panose="02020603050405020304" pitchFamily="18" charset="0"/>
                  <a:cs typeface="Times New Roman" panose="02020603050405020304" pitchFamily="18" charset="0"/>
                </a:endParaRPr>
              </a:p>
            </p:txBody>
          </p:sp>
        </p:grpSp>
      </p:grpSp>
      <p:sp>
        <p:nvSpPr>
          <p:cNvPr id="5" name="正方形/長方形 4"/>
          <p:cNvSpPr/>
          <p:nvPr/>
        </p:nvSpPr>
        <p:spPr>
          <a:xfrm>
            <a:off x="6626715" y="915397"/>
            <a:ext cx="2486197" cy="523220"/>
          </a:xfrm>
          <a:prstGeom prst="rect">
            <a:avLst/>
          </a:prstGeom>
        </p:spPr>
        <p:txBody>
          <a:bodyPr wrap="square">
            <a:spAutoFit/>
          </a:bodyPr>
          <a:lstStyle/>
          <a:p>
            <a:r>
              <a:rPr lang="fr-FR" altLang="ja-JP" sz="1400" dirty="0"/>
              <a:t>ref) T. Yasui et al., Appl. Phys. Lett. </a:t>
            </a:r>
            <a:r>
              <a:rPr lang="fr-FR" altLang="ja-JP" sz="1400" dirty="0" smtClean="0"/>
              <a:t>87, 061101 </a:t>
            </a:r>
            <a:r>
              <a:rPr lang="fr-FR" altLang="ja-JP" sz="1400" dirty="0"/>
              <a:t>(2005). </a:t>
            </a:r>
            <a:endParaRPr lang="ja-JP" altLang="en-US" sz="1400" dirty="0"/>
          </a:p>
        </p:txBody>
      </p:sp>
      <p:sp>
        <p:nvSpPr>
          <p:cNvPr id="4096" name="テキスト ボックス 4095"/>
          <p:cNvSpPr txBox="1"/>
          <p:nvPr/>
        </p:nvSpPr>
        <p:spPr>
          <a:xfrm>
            <a:off x="1059220" y="1445572"/>
            <a:ext cx="2796480" cy="646331"/>
          </a:xfrm>
          <a:prstGeom prst="rect">
            <a:avLst/>
          </a:prstGeom>
          <a:noFill/>
          <a:ln>
            <a:solidFill>
              <a:schemeClr val="tx1"/>
            </a:solidFill>
          </a:ln>
        </p:spPr>
        <p:txBody>
          <a:bodyPr wrap="square" rtlCol="0">
            <a:spAutoFit/>
          </a:bodyPr>
          <a:lstStyle/>
          <a:p>
            <a:pPr algn="ctr"/>
            <a:r>
              <a:rPr kumimoji="1" lang="en-US" altLang="ja-JP" dirty="0" smtClean="0">
                <a:latin typeface="Times New Roman" panose="02020603050405020304" pitchFamily="18" charset="0"/>
                <a:cs typeface="Times New Roman" panose="02020603050405020304" pitchFamily="18" charset="0"/>
              </a:rPr>
              <a:t>Slightly difference of mode-locked </a:t>
            </a:r>
            <a:r>
              <a:rPr kumimoji="1" lang="en-US" altLang="ja-JP" dirty="0" err="1" smtClean="0">
                <a:latin typeface="Times New Roman" panose="02020603050405020304" pitchFamily="18" charset="0"/>
                <a:cs typeface="Times New Roman" panose="02020603050405020304" pitchFamily="18" charset="0"/>
              </a:rPr>
              <a:t>frequnency</a:t>
            </a:r>
            <a:endParaRPr kumimoji="1" lang="ja-JP" altLang="en-US" dirty="0">
              <a:latin typeface="Times New Roman" panose="02020603050405020304" pitchFamily="18" charset="0"/>
              <a:cs typeface="Times New Roman" panose="02020603050405020304" pitchFamily="18" charset="0"/>
            </a:endParaRPr>
          </a:p>
        </p:txBody>
      </p:sp>
      <p:sp>
        <p:nvSpPr>
          <p:cNvPr id="4100" name="正方形/長方形 4099"/>
          <p:cNvSpPr/>
          <p:nvPr/>
        </p:nvSpPr>
        <p:spPr>
          <a:xfrm>
            <a:off x="2152897" y="795768"/>
            <a:ext cx="4549326" cy="707886"/>
          </a:xfrm>
          <a:prstGeom prst="rect">
            <a:avLst/>
          </a:prstGeom>
        </p:spPr>
        <p:txBody>
          <a:bodyPr wrap="square">
            <a:spAutoFit/>
          </a:bodyPr>
          <a:lstStyle/>
          <a:p>
            <a:pPr algn="ctr"/>
            <a:r>
              <a:rPr lang="en-US" altLang="ja-JP" sz="4000" b="1" dirty="0">
                <a:latin typeface="Times New Roman" pitchFamily="18" charset="0"/>
                <a:cs typeface="Times New Roman" pitchFamily="18" charset="0"/>
              </a:rPr>
              <a:t>(ASOPS-THz-TDS)</a:t>
            </a:r>
            <a:endParaRPr lang="ja-JP" altLang="en-US" sz="4000" dirty="0"/>
          </a:p>
        </p:txBody>
      </p:sp>
      <p:sp>
        <p:nvSpPr>
          <p:cNvPr id="4107" name="左カーブ矢印 4106"/>
          <p:cNvSpPr/>
          <p:nvPr/>
        </p:nvSpPr>
        <p:spPr bwMode="auto">
          <a:xfrm rot="20692335">
            <a:off x="3956834" y="1696781"/>
            <a:ext cx="288032" cy="442739"/>
          </a:xfrm>
          <a:prstGeom prst="curvedLef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2" name="左カーブ矢印 131"/>
          <p:cNvSpPr/>
          <p:nvPr/>
        </p:nvSpPr>
        <p:spPr bwMode="auto">
          <a:xfrm rot="907665" flipH="1">
            <a:off x="657068" y="1703902"/>
            <a:ext cx="288032" cy="442739"/>
          </a:xfrm>
          <a:prstGeom prst="curvedLef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8" name="テキスト ボックス 127"/>
          <p:cNvSpPr txBox="1"/>
          <p:nvPr/>
        </p:nvSpPr>
        <p:spPr>
          <a:xfrm>
            <a:off x="5887614" y="2057985"/>
            <a:ext cx="700610" cy="338554"/>
          </a:xfrm>
          <a:prstGeom prst="rect">
            <a:avLst/>
          </a:prstGeom>
          <a:noFill/>
        </p:spPr>
        <p:txBody>
          <a:bodyPr wrap="square" rtlCol="0">
            <a:spAutoFit/>
          </a:bodyPr>
          <a:lstStyle/>
          <a:p>
            <a:pPr algn="ctr"/>
            <a:r>
              <a:rPr kumimoji="1" lang="en-US" altLang="ja-JP" sz="1600" dirty="0" smtClean="0">
                <a:solidFill>
                  <a:schemeClr val="accent1"/>
                </a:solidFill>
              </a:rPr>
              <a:t>1/f</a:t>
            </a:r>
            <a:r>
              <a:rPr kumimoji="1" lang="en-US" altLang="ja-JP" sz="1600" baseline="-25000" dirty="0" smtClean="0">
                <a:solidFill>
                  <a:schemeClr val="accent1"/>
                </a:solidFill>
              </a:rPr>
              <a:t>rep1</a:t>
            </a:r>
            <a:endParaRPr kumimoji="1" lang="ja-JP" altLang="en-US" sz="1600" baseline="-25000" dirty="0">
              <a:solidFill>
                <a:schemeClr val="accent1"/>
              </a:solidFill>
            </a:endParaRPr>
          </a:p>
        </p:txBody>
      </p:sp>
      <p:cxnSp>
        <p:nvCxnSpPr>
          <p:cNvPr id="4109" name="直線矢印コネクタ 4108"/>
          <p:cNvCxnSpPr/>
          <p:nvPr/>
        </p:nvCxnSpPr>
        <p:spPr bwMode="auto">
          <a:xfrm>
            <a:off x="5920554" y="2438304"/>
            <a:ext cx="630371" cy="0"/>
          </a:xfrm>
          <a:prstGeom prst="straightConnector1">
            <a:avLst/>
          </a:prstGeom>
          <a:noFill/>
          <a:ln w="9525" cap="flat" cmpd="sng" algn="ctr">
            <a:solidFill>
              <a:schemeClr val="accent1"/>
            </a:solidFill>
            <a:prstDash val="solid"/>
            <a:round/>
            <a:headEnd type="arrow"/>
            <a:tailEnd type="arrow"/>
          </a:ln>
          <a:effectLst/>
        </p:spPr>
      </p:cxnSp>
      <p:cxnSp>
        <p:nvCxnSpPr>
          <p:cNvPr id="129" name="直線矢印コネクタ 128"/>
          <p:cNvCxnSpPr/>
          <p:nvPr/>
        </p:nvCxnSpPr>
        <p:spPr bwMode="auto">
          <a:xfrm>
            <a:off x="5920554" y="3575909"/>
            <a:ext cx="711211" cy="0"/>
          </a:xfrm>
          <a:prstGeom prst="straightConnector1">
            <a:avLst/>
          </a:prstGeom>
          <a:noFill/>
          <a:ln w="9525" cap="flat" cmpd="sng" algn="ctr">
            <a:solidFill>
              <a:srgbClr val="00B0F0"/>
            </a:solidFill>
            <a:prstDash val="solid"/>
            <a:round/>
            <a:headEnd type="arrow"/>
            <a:tailEnd type="arrow"/>
          </a:ln>
          <a:effectLst/>
        </p:spPr>
      </p:cxnSp>
      <p:sp>
        <p:nvSpPr>
          <p:cNvPr id="131" name="テキスト ボックス 130"/>
          <p:cNvSpPr txBox="1"/>
          <p:nvPr/>
        </p:nvSpPr>
        <p:spPr>
          <a:xfrm>
            <a:off x="5870535" y="3187179"/>
            <a:ext cx="816421" cy="369332"/>
          </a:xfrm>
          <a:prstGeom prst="rect">
            <a:avLst/>
          </a:prstGeom>
          <a:noFill/>
        </p:spPr>
        <p:txBody>
          <a:bodyPr wrap="square" rtlCol="0">
            <a:spAutoFit/>
          </a:bodyPr>
          <a:lstStyle/>
          <a:p>
            <a:pPr algn="ctr"/>
            <a:r>
              <a:rPr kumimoji="1" lang="en-US" altLang="ja-JP" dirty="0" smtClean="0">
                <a:solidFill>
                  <a:srgbClr val="00B0F0"/>
                </a:solidFill>
              </a:rPr>
              <a:t>1/f</a:t>
            </a:r>
            <a:r>
              <a:rPr kumimoji="1" lang="en-US" altLang="ja-JP" baseline="-25000" dirty="0" smtClean="0">
                <a:solidFill>
                  <a:srgbClr val="00B0F0"/>
                </a:solidFill>
              </a:rPr>
              <a:t>rep2</a:t>
            </a:r>
            <a:endParaRPr kumimoji="1" lang="ja-JP" altLang="en-US" baseline="-25000" dirty="0">
              <a:solidFill>
                <a:srgbClr val="00B0F0"/>
              </a:solidFill>
            </a:endParaRPr>
          </a:p>
        </p:txBody>
      </p:sp>
      <p:sp>
        <p:nvSpPr>
          <p:cNvPr id="38" name="円/楕円 37"/>
          <p:cNvSpPr/>
          <p:nvPr/>
        </p:nvSpPr>
        <p:spPr bwMode="auto">
          <a:xfrm>
            <a:off x="8096596" y="4605251"/>
            <a:ext cx="914400" cy="7370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2882806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wipe(left)">
                                      <p:cBhvr>
                                        <p:cTn id="7" dur="500"/>
                                        <p:tgtEl>
                                          <p:spTgt spid="4097"/>
                                        </p:tgtEl>
                                      </p:cBhvr>
                                    </p:animEffect>
                                  </p:childTnLst>
                                </p:cTn>
                              </p:par>
                              <p:par>
                                <p:cTn id="8" presetID="22" presetClass="entr" presetSubtype="8"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wipe(left)">
                                      <p:cBhvr>
                                        <p:cTn id="10" dur="500"/>
                                        <p:tgtEl>
                                          <p:spTgt spid="1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left)">
                                      <p:cBhvr>
                                        <p:cTn id="13" dur="500"/>
                                        <p:tgtEl>
                                          <p:spTgt spid="131"/>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5"/>
                                        </p:tgtEl>
                                        <p:attrNameLst>
                                          <p:attrName>style.visibility</p:attrName>
                                        </p:attrNameLst>
                                      </p:cBhvr>
                                      <p:to>
                                        <p:strVal val="visible"/>
                                      </p:to>
                                    </p:set>
                                    <p:animEffect transition="in" filter="fade">
                                      <p:cBhvr>
                                        <p:cTn id="27"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P spid="4106" grpId="0"/>
      <p:bldP spid="131"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254947320"/>
              </p:ext>
            </p:extLst>
          </p:nvPr>
        </p:nvGraphicFramePr>
        <p:xfrm>
          <a:off x="1022399" y="1662188"/>
          <a:ext cx="7704856" cy="5142920"/>
        </p:xfrm>
        <a:graphic>
          <a:graphicData uri="http://schemas.openxmlformats.org/drawingml/2006/table">
            <a:tbl>
              <a:tblPr firstRow="1" bandRow="1">
                <a:tableStyleId>{5C22544A-7EE6-4342-B048-85BDC9FD1C3A}</a:tableStyleId>
              </a:tblPr>
              <a:tblGrid>
                <a:gridCol w="3852428"/>
                <a:gridCol w="3852428"/>
              </a:tblGrid>
              <a:tr h="257146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257146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bl>
          </a:graphicData>
        </a:graphic>
      </p:graphicFrame>
      <p:sp>
        <p:nvSpPr>
          <p:cNvPr id="6" name="タイトル 5"/>
          <p:cNvSpPr>
            <a:spLocks noGrp="1"/>
          </p:cNvSpPr>
          <p:nvPr>
            <p:ph type="title"/>
          </p:nvPr>
        </p:nvSpPr>
        <p:spPr>
          <a:xfrm>
            <a:off x="-81004" y="188640"/>
            <a:ext cx="9251508" cy="1080120"/>
          </a:xfrm>
        </p:spPr>
        <p:txBody>
          <a:bodyPr/>
          <a:lstStyle/>
          <a:p>
            <a:r>
              <a:rPr kumimoji="1" lang="en-US" altLang="ja-JP" sz="4000" b="1" dirty="0" smtClean="0"/>
              <a:t>ASOPS-THz-TDS</a:t>
            </a:r>
            <a:r>
              <a:rPr kumimoji="1" lang="ja-JP" altLang="en-US" sz="4000" b="1" dirty="0" smtClean="0"/>
              <a:t>における信号の流れ</a:t>
            </a:r>
            <a:endParaRPr kumimoji="1" lang="ja-JP" altLang="en-US" sz="4000" b="1" dirty="0"/>
          </a:p>
        </p:txBody>
      </p:sp>
      <p:grpSp>
        <p:nvGrpSpPr>
          <p:cNvPr id="26" name="グループ化 25"/>
          <p:cNvGrpSpPr/>
          <p:nvPr/>
        </p:nvGrpSpPr>
        <p:grpSpPr>
          <a:xfrm>
            <a:off x="946115" y="1770819"/>
            <a:ext cx="3389610" cy="2490339"/>
            <a:chOff x="1199323" y="1515929"/>
            <a:chExt cx="3389610" cy="2490339"/>
          </a:xfrm>
        </p:grpSpPr>
        <p:grpSp>
          <p:nvGrpSpPr>
            <p:cNvPr id="8" name="グループ化 7"/>
            <p:cNvGrpSpPr/>
            <p:nvPr/>
          </p:nvGrpSpPr>
          <p:grpSpPr>
            <a:xfrm>
              <a:off x="1607876" y="1866947"/>
              <a:ext cx="2727055" cy="1676109"/>
              <a:chOff x="4954218" y="1422749"/>
              <a:chExt cx="2007222" cy="648072"/>
            </a:xfrm>
          </p:grpSpPr>
          <p:cxnSp>
            <p:nvCxnSpPr>
              <p:cNvPr id="44" name="直線コネクタ 43"/>
              <p:cNvCxnSpPr/>
              <p:nvPr/>
            </p:nvCxnSpPr>
            <p:spPr>
              <a:xfrm>
                <a:off x="4954218" y="1752055"/>
                <a:ext cx="974506"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420000">
                <a:off x="6099004" y="1422749"/>
                <a:ext cx="0" cy="648072"/>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926912" y="1748421"/>
                <a:ext cx="83428" cy="311359"/>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182885" y="1432563"/>
                <a:ext cx="87340" cy="325958"/>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6268493" y="1754574"/>
                <a:ext cx="692947"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6" name="直線矢印コネクタ 55"/>
            <p:cNvCxnSpPr/>
            <p:nvPr/>
          </p:nvCxnSpPr>
          <p:spPr>
            <a:xfrm flipV="1">
              <a:off x="1605402" y="1515929"/>
              <a:ext cx="0" cy="212359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59" name="直線矢印コネクタ 58"/>
            <p:cNvCxnSpPr/>
            <p:nvPr/>
          </p:nvCxnSpPr>
          <p:spPr>
            <a:xfrm>
              <a:off x="1609325" y="3645024"/>
              <a:ext cx="2979608"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3889104" y="3606158"/>
              <a:ext cx="666952" cy="400110"/>
            </a:xfrm>
            <a:prstGeom prst="rect">
              <a:avLst/>
            </a:prstGeom>
            <a:noFill/>
          </p:spPr>
          <p:txBody>
            <a:bodyPr wrap="square" rtlCol="0">
              <a:spAutoFit/>
            </a:bodyPr>
            <a:lstStyle/>
            <a:p>
              <a:pPr algn="ctr"/>
              <a:r>
                <a:rPr kumimoji="1" lang="en-US" altLang="ja-JP" sz="2000" dirty="0" smtClean="0"/>
                <a:t>time</a:t>
              </a:r>
              <a:endParaRPr kumimoji="1" lang="ja-JP" altLang="en-US" sz="2000" dirty="0"/>
            </a:p>
          </p:txBody>
        </p:sp>
        <p:sp>
          <p:nvSpPr>
            <p:cNvPr id="92" name="テキスト ボックス 91"/>
            <p:cNvSpPr txBox="1"/>
            <p:nvPr/>
          </p:nvSpPr>
          <p:spPr>
            <a:xfrm rot="10800000">
              <a:off x="1199323" y="1898373"/>
              <a:ext cx="461665" cy="1638437"/>
            </a:xfrm>
            <a:prstGeom prst="rect">
              <a:avLst/>
            </a:prstGeom>
            <a:noFill/>
          </p:spPr>
          <p:txBody>
            <a:bodyPr vert="eaVert" wrap="square" rtlCol="0">
              <a:spAutoFit/>
            </a:bodyPr>
            <a:lstStyle/>
            <a:p>
              <a:pPr algn="ctr"/>
              <a:r>
                <a:rPr kumimoji="1" lang="en-US" altLang="ja-JP" dirty="0" smtClean="0"/>
                <a:t>electric field</a:t>
              </a:r>
              <a:endParaRPr kumimoji="1" lang="ja-JP" altLang="en-US" dirty="0"/>
            </a:p>
          </p:txBody>
        </p:sp>
        <p:cxnSp>
          <p:nvCxnSpPr>
            <p:cNvPr id="24" name="直線矢印コネクタ 23"/>
            <p:cNvCxnSpPr/>
            <p:nvPr/>
          </p:nvCxnSpPr>
          <p:spPr bwMode="auto">
            <a:xfrm>
              <a:off x="2647233" y="2324497"/>
              <a:ext cx="564232" cy="0"/>
            </a:xfrm>
            <a:prstGeom prst="straightConnector1">
              <a:avLst/>
            </a:prstGeom>
            <a:noFill/>
            <a:ln w="25400" cap="flat" cmpd="sng" algn="ctr">
              <a:solidFill>
                <a:schemeClr val="accent2"/>
              </a:solidFill>
              <a:prstDash val="solid"/>
              <a:round/>
              <a:headEnd type="none" w="med" len="med"/>
              <a:tailEnd type="arrow"/>
            </a:ln>
            <a:effectLst/>
          </p:spPr>
        </p:cxnSp>
        <p:cxnSp>
          <p:nvCxnSpPr>
            <p:cNvPr id="93" name="直線矢印コネクタ 92"/>
            <p:cNvCxnSpPr/>
            <p:nvPr/>
          </p:nvCxnSpPr>
          <p:spPr bwMode="auto">
            <a:xfrm flipH="1">
              <a:off x="3334504" y="2324497"/>
              <a:ext cx="564232" cy="0"/>
            </a:xfrm>
            <a:prstGeom prst="straightConnector1">
              <a:avLst/>
            </a:prstGeom>
            <a:noFill/>
            <a:ln w="25400" cap="flat" cmpd="sng" algn="ctr">
              <a:solidFill>
                <a:schemeClr val="accent2"/>
              </a:solidFill>
              <a:prstDash val="solid"/>
              <a:round/>
              <a:headEnd type="none" w="med" len="med"/>
              <a:tailEnd type="arrow"/>
            </a:ln>
            <a:effectLst/>
          </p:spPr>
        </p:cxnSp>
        <p:sp>
          <p:nvSpPr>
            <p:cNvPr id="94" name="テキスト ボックス 93"/>
            <p:cNvSpPr txBox="1"/>
            <p:nvPr/>
          </p:nvSpPr>
          <p:spPr>
            <a:xfrm>
              <a:off x="1872880" y="1595412"/>
              <a:ext cx="1573218" cy="738664"/>
            </a:xfrm>
            <a:prstGeom prst="rect">
              <a:avLst/>
            </a:prstGeom>
            <a:noFill/>
          </p:spPr>
          <p:txBody>
            <a:bodyPr wrap="square" rtlCol="0">
              <a:spAutoFit/>
            </a:bodyPr>
            <a:lstStyle/>
            <a:p>
              <a:pPr algn="ctr"/>
              <a:r>
                <a:rPr lang="en-US" altLang="ja-JP" sz="2400" b="1" dirty="0" err="1">
                  <a:latin typeface="Times New Roman" panose="02020603050405020304" pitchFamily="18" charset="0"/>
                  <a:cs typeface="Times New Roman" panose="02020603050405020304" pitchFamily="18" charset="0"/>
                </a:rPr>
                <a:t>p</a:t>
              </a:r>
              <a:r>
                <a:rPr lang="en-US" altLang="ja-JP" sz="2400" b="1" dirty="0" err="1" smtClean="0">
                  <a:latin typeface="Times New Roman" panose="02020603050405020304" pitchFamily="18" charset="0"/>
                  <a:cs typeface="Times New Roman" panose="02020603050405020304" pitchFamily="18" charset="0"/>
                </a:rPr>
                <a:t>s</a:t>
              </a:r>
              <a:endParaRPr lang="en-US" altLang="ja-JP" sz="2400" b="1" dirty="0" smtClean="0">
                <a:latin typeface="Times New Roman" panose="02020603050405020304" pitchFamily="18" charset="0"/>
                <a:cs typeface="Times New Roman" panose="02020603050405020304" pitchFamily="18" charset="0"/>
              </a:endParaRPr>
            </a:p>
            <a:p>
              <a:pPr algn="ctr"/>
              <a:r>
                <a:rPr lang="ja-JP" altLang="en-US" b="1" dirty="0" smtClean="0"/>
                <a:t>オーダー</a:t>
              </a:r>
              <a:endParaRPr kumimoji="1" lang="ja-JP" altLang="en-US" b="1" dirty="0"/>
            </a:p>
          </p:txBody>
        </p:sp>
      </p:grpSp>
      <p:grpSp>
        <p:nvGrpSpPr>
          <p:cNvPr id="95" name="グループ化 94"/>
          <p:cNvGrpSpPr/>
          <p:nvPr/>
        </p:nvGrpSpPr>
        <p:grpSpPr>
          <a:xfrm>
            <a:off x="5334471" y="1733060"/>
            <a:ext cx="3353034" cy="2494405"/>
            <a:chOff x="1609771" y="1550729"/>
            <a:chExt cx="3353034" cy="2494405"/>
          </a:xfrm>
        </p:grpSpPr>
        <p:grpSp>
          <p:nvGrpSpPr>
            <p:cNvPr id="96" name="グループ化 95"/>
            <p:cNvGrpSpPr/>
            <p:nvPr/>
          </p:nvGrpSpPr>
          <p:grpSpPr>
            <a:xfrm>
              <a:off x="2049568" y="1866947"/>
              <a:ext cx="2726265" cy="1676109"/>
              <a:chOff x="5279325" y="1422749"/>
              <a:chExt cx="2006641" cy="648072"/>
            </a:xfrm>
          </p:grpSpPr>
          <p:cxnSp>
            <p:nvCxnSpPr>
              <p:cNvPr id="104" name="直線コネクタ 103"/>
              <p:cNvCxnSpPr/>
              <p:nvPr/>
            </p:nvCxnSpPr>
            <p:spPr>
              <a:xfrm>
                <a:off x="5279325" y="1752055"/>
                <a:ext cx="92230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rot="420000">
                <a:off x="6378061" y="1422749"/>
                <a:ext cx="0" cy="64807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205970" y="1748421"/>
                <a:ext cx="83428" cy="31135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6461943" y="1432563"/>
                <a:ext cx="87340" cy="32595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6547551" y="1754574"/>
                <a:ext cx="73841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7" name="直線矢印コネクタ 96"/>
            <p:cNvCxnSpPr/>
            <p:nvPr/>
          </p:nvCxnSpPr>
          <p:spPr>
            <a:xfrm flipV="1">
              <a:off x="2050227" y="1605422"/>
              <a:ext cx="0" cy="2034099"/>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a:off x="2049400" y="3645024"/>
              <a:ext cx="2913405"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9" name="テキスト ボックス 98"/>
            <p:cNvSpPr txBox="1"/>
            <p:nvPr/>
          </p:nvSpPr>
          <p:spPr>
            <a:xfrm>
              <a:off x="4294340" y="3645024"/>
              <a:ext cx="666952" cy="400110"/>
            </a:xfrm>
            <a:prstGeom prst="rect">
              <a:avLst/>
            </a:prstGeom>
            <a:noFill/>
          </p:spPr>
          <p:txBody>
            <a:bodyPr wrap="square" rtlCol="0">
              <a:spAutoFit/>
            </a:bodyPr>
            <a:lstStyle/>
            <a:p>
              <a:pPr algn="ctr"/>
              <a:r>
                <a:rPr kumimoji="1" lang="en-US" altLang="ja-JP" sz="2000" dirty="0" smtClean="0"/>
                <a:t>time</a:t>
              </a:r>
              <a:endParaRPr kumimoji="1" lang="ja-JP" altLang="en-US" sz="2000" dirty="0"/>
            </a:p>
          </p:txBody>
        </p:sp>
        <p:sp>
          <p:nvSpPr>
            <p:cNvPr id="100" name="テキスト ボックス 99"/>
            <p:cNvSpPr txBox="1"/>
            <p:nvPr/>
          </p:nvSpPr>
          <p:spPr>
            <a:xfrm rot="10800000">
              <a:off x="1609771" y="1811987"/>
              <a:ext cx="461665" cy="1638437"/>
            </a:xfrm>
            <a:prstGeom prst="rect">
              <a:avLst/>
            </a:prstGeom>
            <a:noFill/>
          </p:spPr>
          <p:txBody>
            <a:bodyPr vert="eaVert" wrap="square" rtlCol="0">
              <a:spAutoFit/>
            </a:bodyPr>
            <a:lstStyle/>
            <a:p>
              <a:pPr algn="ctr"/>
              <a:r>
                <a:rPr kumimoji="1" lang="en-US" altLang="ja-JP" dirty="0" smtClean="0"/>
                <a:t>electric field</a:t>
              </a:r>
              <a:endParaRPr kumimoji="1" lang="ja-JP" altLang="en-US" dirty="0"/>
            </a:p>
          </p:txBody>
        </p:sp>
        <p:cxnSp>
          <p:nvCxnSpPr>
            <p:cNvPr id="101" name="直線矢印コネクタ 100"/>
            <p:cNvCxnSpPr/>
            <p:nvPr/>
          </p:nvCxnSpPr>
          <p:spPr bwMode="auto">
            <a:xfrm>
              <a:off x="3007540" y="2324497"/>
              <a:ext cx="564232" cy="0"/>
            </a:xfrm>
            <a:prstGeom prst="straightConnector1">
              <a:avLst/>
            </a:prstGeom>
            <a:noFill/>
            <a:ln w="25400" cap="flat" cmpd="sng" algn="ctr">
              <a:solidFill>
                <a:srgbClr val="FF0000"/>
              </a:solidFill>
              <a:prstDash val="solid"/>
              <a:round/>
              <a:headEnd type="none" w="med" len="med"/>
              <a:tailEnd type="arrow"/>
            </a:ln>
            <a:effectLst/>
          </p:spPr>
        </p:cxnSp>
        <p:cxnSp>
          <p:nvCxnSpPr>
            <p:cNvPr id="102" name="直線矢印コネクタ 101"/>
            <p:cNvCxnSpPr/>
            <p:nvPr/>
          </p:nvCxnSpPr>
          <p:spPr bwMode="auto">
            <a:xfrm flipH="1">
              <a:off x="3715753" y="2324497"/>
              <a:ext cx="564232" cy="0"/>
            </a:xfrm>
            <a:prstGeom prst="straightConnector1">
              <a:avLst/>
            </a:prstGeom>
            <a:noFill/>
            <a:ln w="25400" cap="flat" cmpd="sng" algn="ctr">
              <a:solidFill>
                <a:srgbClr val="FF0000"/>
              </a:solidFill>
              <a:prstDash val="solid"/>
              <a:round/>
              <a:headEnd type="none" w="med" len="med"/>
              <a:tailEnd type="arrow"/>
            </a:ln>
            <a:effectLst/>
          </p:spPr>
        </p:cxnSp>
        <p:sp>
          <p:nvSpPr>
            <p:cNvPr id="103" name="テキスト ボックス 102"/>
            <p:cNvSpPr txBox="1"/>
            <p:nvPr/>
          </p:nvSpPr>
          <p:spPr>
            <a:xfrm>
              <a:off x="2287191" y="1550729"/>
              <a:ext cx="1573218" cy="830997"/>
            </a:xfrm>
            <a:prstGeom prst="rect">
              <a:avLst/>
            </a:prstGeom>
            <a:noFill/>
          </p:spPr>
          <p:txBody>
            <a:bodyPr wrap="square" rtlCol="0">
              <a:spAutoFit/>
            </a:bodyPr>
            <a:lstStyle/>
            <a:p>
              <a:pPr algn="ctr"/>
              <a:r>
                <a:rPr lang="en-US" altLang="ja-JP" sz="2800" b="1" dirty="0" err="1">
                  <a:solidFill>
                    <a:srgbClr val="FF0000"/>
                  </a:solidFill>
                  <a:latin typeface="Times New Roman" panose="02020603050405020304" pitchFamily="18" charset="0"/>
                  <a:cs typeface="Times New Roman" panose="02020603050405020304" pitchFamily="18" charset="0"/>
                </a:rPr>
                <a:t>μ</a:t>
              </a:r>
              <a:r>
                <a:rPr lang="en-US" altLang="ja-JP" sz="2800" b="1" dirty="0" err="1" smtClean="0">
                  <a:solidFill>
                    <a:srgbClr val="FF0000"/>
                  </a:solidFill>
                  <a:latin typeface="Times New Roman" panose="02020603050405020304" pitchFamily="18" charset="0"/>
                  <a:cs typeface="Times New Roman" panose="02020603050405020304" pitchFamily="18" charset="0"/>
                </a:rPr>
                <a:t>s</a:t>
              </a:r>
              <a:endParaRPr lang="en-US" altLang="ja-JP" sz="2800" b="1" dirty="0" smtClean="0">
                <a:solidFill>
                  <a:srgbClr val="FF0000"/>
                </a:solidFill>
                <a:latin typeface="Times New Roman" panose="02020603050405020304" pitchFamily="18" charset="0"/>
                <a:cs typeface="Times New Roman" panose="02020603050405020304" pitchFamily="18" charset="0"/>
              </a:endParaRPr>
            </a:p>
            <a:p>
              <a:pPr algn="ctr"/>
              <a:r>
                <a:rPr lang="ja-JP" altLang="en-US" b="1" dirty="0" smtClean="0"/>
                <a:t>オーダー</a:t>
              </a:r>
              <a:endParaRPr kumimoji="1" lang="ja-JP" altLang="en-US" b="1" dirty="0"/>
            </a:p>
          </p:txBody>
        </p:sp>
      </p:grpSp>
      <p:grpSp>
        <p:nvGrpSpPr>
          <p:cNvPr id="5" name="グループ化 4"/>
          <p:cNvGrpSpPr/>
          <p:nvPr/>
        </p:nvGrpSpPr>
        <p:grpSpPr>
          <a:xfrm>
            <a:off x="5368337" y="4500105"/>
            <a:ext cx="3369494" cy="2274651"/>
            <a:chOff x="5368337" y="4500105"/>
            <a:chExt cx="3369494" cy="2274651"/>
          </a:xfrm>
        </p:grpSpPr>
        <p:grpSp>
          <p:nvGrpSpPr>
            <p:cNvPr id="123" name="グループ化 122"/>
            <p:cNvGrpSpPr/>
            <p:nvPr/>
          </p:nvGrpSpPr>
          <p:grpSpPr>
            <a:xfrm>
              <a:off x="5368337" y="4500105"/>
              <a:ext cx="3369494" cy="2274651"/>
              <a:chOff x="1386350" y="1770483"/>
              <a:chExt cx="3369494" cy="2274651"/>
            </a:xfrm>
          </p:grpSpPr>
          <p:cxnSp>
            <p:nvCxnSpPr>
              <p:cNvPr id="125" name="直線矢印コネクタ 124"/>
              <p:cNvCxnSpPr/>
              <p:nvPr/>
            </p:nvCxnSpPr>
            <p:spPr>
              <a:xfrm flipV="1">
                <a:off x="1792429" y="1770483"/>
                <a:ext cx="0" cy="186903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26" name="直線矢印コネクタ 125"/>
              <p:cNvCxnSpPr/>
              <p:nvPr/>
            </p:nvCxnSpPr>
            <p:spPr>
              <a:xfrm>
                <a:off x="1809047" y="3645024"/>
                <a:ext cx="289949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27" name="テキスト ボックス 126"/>
              <p:cNvSpPr txBox="1"/>
              <p:nvPr/>
            </p:nvSpPr>
            <p:spPr>
              <a:xfrm>
                <a:off x="2080972" y="3645024"/>
                <a:ext cx="2674872" cy="400110"/>
              </a:xfrm>
              <a:prstGeom prst="rect">
                <a:avLst/>
              </a:prstGeom>
              <a:noFill/>
            </p:spPr>
            <p:txBody>
              <a:bodyPr wrap="square" rtlCol="0">
                <a:spAutoFit/>
              </a:bodyPr>
              <a:lstStyle/>
              <a:p>
                <a:pPr algn="r"/>
                <a:r>
                  <a:rPr lang="en-US" altLang="ja-JP" sz="2000" dirty="0"/>
                  <a:t>f</a:t>
                </a:r>
                <a:r>
                  <a:rPr kumimoji="1" lang="en-US" altLang="ja-JP" sz="2000" dirty="0" smtClean="0"/>
                  <a:t>requency [</a:t>
                </a:r>
                <a:r>
                  <a:rPr kumimoji="1" lang="en-US" altLang="ja-JP" sz="2000" dirty="0" smtClean="0">
                    <a:solidFill>
                      <a:srgbClr val="FF0000"/>
                    </a:solidFill>
                  </a:rPr>
                  <a:t>MHz</a:t>
                </a:r>
                <a:r>
                  <a:rPr kumimoji="1" lang="en-US" altLang="ja-JP" sz="2000" dirty="0" smtClean="0"/>
                  <a:t>]</a:t>
                </a:r>
                <a:endParaRPr kumimoji="1" lang="ja-JP" altLang="en-US" sz="2000" dirty="0"/>
              </a:p>
            </p:txBody>
          </p:sp>
          <p:sp>
            <p:nvSpPr>
              <p:cNvPr id="128" name="テキスト ボックス 127"/>
              <p:cNvSpPr txBox="1"/>
              <p:nvPr/>
            </p:nvSpPr>
            <p:spPr>
              <a:xfrm rot="10800000">
                <a:off x="1386350" y="1898373"/>
                <a:ext cx="461665" cy="1638437"/>
              </a:xfrm>
              <a:prstGeom prst="rect">
                <a:avLst/>
              </a:prstGeom>
              <a:noFill/>
            </p:spPr>
            <p:txBody>
              <a:bodyPr vert="eaVert" wrap="square" rtlCol="0">
                <a:spAutoFit/>
              </a:bodyPr>
              <a:lstStyle/>
              <a:p>
                <a:pPr algn="ctr"/>
                <a:r>
                  <a:rPr kumimoji="1" lang="en-US" altLang="ja-JP" dirty="0" smtClean="0"/>
                  <a:t>amplitude</a:t>
                </a:r>
                <a:endParaRPr kumimoji="1" lang="ja-JP" altLang="en-US" dirty="0"/>
              </a:p>
            </p:txBody>
          </p:sp>
        </p:grpSp>
        <p:sp>
          <p:nvSpPr>
            <p:cNvPr id="138" name="フリーフォーム 137"/>
            <p:cNvSpPr/>
            <p:nvPr/>
          </p:nvSpPr>
          <p:spPr bwMode="auto">
            <a:xfrm>
              <a:off x="5780723" y="4913791"/>
              <a:ext cx="2514484" cy="1462667"/>
            </a:xfrm>
            <a:custGeom>
              <a:avLst/>
              <a:gdLst>
                <a:gd name="connsiteX0" fmla="*/ 0 w 1506071"/>
                <a:gd name="connsiteY0" fmla="*/ 981643 h 995090"/>
                <a:gd name="connsiteX1" fmla="*/ 537883 w 1506071"/>
                <a:gd name="connsiteY1" fmla="*/ 7 h 995090"/>
                <a:gd name="connsiteX2" fmla="*/ 1506071 w 1506071"/>
                <a:gd name="connsiteY2" fmla="*/ 995090 h 995090"/>
              </a:gdLst>
              <a:ahLst/>
              <a:cxnLst>
                <a:cxn ang="0">
                  <a:pos x="connsiteX0" y="connsiteY0"/>
                </a:cxn>
                <a:cxn ang="0">
                  <a:pos x="connsiteX1" y="connsiteY1"/>
                </a:cxn>
                <a:cxn ang="0">
                  <a:pos x="connsiteX2" y="connsiteY2"/>
                </a:cxn>
              </a:cxnLst>
              <a:rect l="l" t="t" r="r" b="b"/>
              <a:pathLst>
                <a:path w="1506071" h="995090">
                  <a:moveTo>
                    <a:pt x="0" y="981643"/>
                  </a:moveTo>
                  <a:cubicBezTo>
                    <a:pt x="143435" y="489704"/>
                    <a:pt x="286871" y="-2234"/>
                    <a:pt x="537883" y="7"/>
                  </a:cubicBezTo>
                  <a:cubicBezTo>
                    <a:pt x="788895" y="2248"/>
                    <a:pt x="1147483" y="498669"/>
                    <a:pt x="1506071" y="995090"/>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nvGrpSpPr>
          <p:cNvPr id="40" name="グループ化 39"/>
          <p:cNvGrpSpPr/>
          <p:nvPr/>
        </p:nvGrpSpPr>
        <p:grpSpPr>
          <a:xfrm>
            <a:off x="949657" y="4500105"/>
            <a:ext cx="3478327" cy="2284936"/>
            <a:chOff x="1248265" y="4322701"/>
            <a:chExt cx="3478327" cy="2284936"/>
          </a:xfrm>
        </p:grpSpPr>
        <p:grpSp>
          <p:nvGrpSpPr>
            <p:cNvPr id="109" name="グループ化 108"/>
            <p:cNvGrpSpPr/>
            <p:nvPr/>
          </p:nvGrpSpPr>
          <p:grpSpPr>
            <a:xfrm>
              <a:off x="1248265" y="4322701"/>
              <a:ext cx="3289868" cy="1874541"/>
              <a:chOff x="1182390" y="1770483"/>
              <a:chExt cx="3289868" cy="1874541"/>
            </a:xfrm>
          </p:grpSpPr>
          <p:cxnSp>
            <p:nvCxnSpPr>
              <p:cNvPr id="111" name="直線矢印コネクタ 110"/>
              <p:cNvCxnSpPr/>
              <p:nvPr/>
            </p:nvCxnSpPr>
            <p:spPr>
              <a:xfrm flipV="1">
                <a:off x="1588469" y="1770483"/>
                <a:ext cx="0" cy="186903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12" name="直線矢印コネクタ 111"/>
              <p:cNvCxnSpPr/>
              <p:nvPr/>
            </p:nvCxnSpPr>
            <p:spPr>
              <a:xfrm>
                <a:off x="1590372" y="3645024"/>
                <a:ext cx="2881886"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rot="10800000">
                <a:off x="1182390" y="1898373"/>
                <a:ext cx="461665" cy="1638437"/>
              </a:xfrm>
              <a:prstGeom prst="rect">
                <a:avLst/>
              </a:prstGeom>
              <a:noFill/>
            </p:spPr>
            <p:txBody>
              <a:bodyPr vert="eaVert" wrap="square" rtlCol="0">
                <a:spAutoFit/>
              </a:bodyPr>
              <a:lstStyle/>
              <a:p>
                <a:pPr algn="ctr"/>
                <a:r>
                  <a:rPr kumimoji="1" lang="en-US" altLang="ja-JP" dirty="0" smtClean="0"/>
                  <a:t>amplitude</a:t>
                </a:r>
                <a:endParaRPr kumimoji="1" lang="ja-JP" altLang="en-US" dirty="0"/>
              </a:p>
            </p:txBody>
          </p:sp>
        </p:grpSp>
        <p:sp>
          <p:nvSpPr>
            <p:cNvPr id="137" name="テキスト ボックス 136"/>
            <p:cNvSpPr txBox="1"/>
            <p:nvPr/>
          </p:nvSpPr>
          <p:spPr>
            <a:xfrm>
              <a:off x="2051720" y="6207527"/>
              <a:ext cx="2674872" cy="400110"/>
            </a:xfrm>
            <a:prstGeom prst="rect">
              <a:avLst/>
            </a:prstGeom>
            <a:noFill/>
          </p:spPr>
          <p:txBody>
            <a:bodyPr wrap="square" rtlCol="0">
              <a:spAutoFit/>
            </a:bodyPr>
            <a:lstStyle/>
            <a:p>
              <a:pPr algn="r"/>
              <a:r>
                <a:rPr lang="en-US" altLang="ja-JP" sz="2000" dirty="0"/>
                <a:t>f</a:t>
              </a:r>
              <a:r>
                <a:rPr kumimoji="1" lang="en-US" altLang="ja-JP" sz="2000" dirty="0" smtClean="0"/>
                <a:t>requency [THz]</a:t>
              </a:r>
              <a:endParaRPr kumimoji="1" lang="ja-JP" altLang="en-US" sz="2000" dirty="0"/>
            </a:p>
          </p:txBody>
        </p:sp>
        <p:sp>
          <p:nvSpPr>
            <p:cNvPr id="139" name="フリーフォーム 138"/>
            <p:cNvSpPr/>
            <p:nvPr/>
          </p:nvSpPr>
          <p:spPr bwMode="auto">
            <a:xfrm>
              <a:off x="1670788" y="4671550"/>
              <a:ext cx="2511746" cy="1538603"/>
            </a:xfrm>
            <a:custGeom>
              <a:avLst/>
              <a:gdLst>
                <a:gd name="connsiteX0" fmla="*/ 0 w 1506071"/>
                <a:gd name="connsiteY0" fmla="*/ 981643 h 995090"/>
                <a:gd name="connsiteX1" fmla="*/ 537883 w 1506071"/>
                <a:gd name="connsiteY1" fmla="*/ 7 h 995090"/>
                <a:gd name="connsiteX2" fmla="*/ 1506071 w 1506071"/>
                <a:gd name="connsiteY2" fmla="*/ 995090 h 995090"/>
              </a:gdLst>
              <a:ahLst/>
              <a:cxnLst>
                <a:cxn ang="0">
                  <a:pos x="connsiteX0" y="connsiteY0"/>
                </a:cxn>
                <a:cxn ang="0">
                  <a:pos x="connsiteX1" y="connsiteY1"/>
                </a:cxn>
                <a:cxn ang="0">
                  <a:pos x="connsiteX2" y="connsiteY2"/>
                </a:cxn>
              </a:cxnLst>
              <a:rect l="l" t="t" r="r" b="b"/>
              <a:pathLst>
                <a:path w="1506071" h="995090">
                  <a:moveTo>
                    <a:pt x="0" y="981643"/>
                  </a:moveTo>
                  <a:cubicBezTo>
                    <a:pt x="143435" y="489704"/>
                    <a:pt x="286871" y="-2234"/>
                    <a:pt x="537883" y="7"/>
                  </a:cubicBezTo>
                  <a:cubicBezTo>
                    <a:pt x="788895" y="2248"/>
                    <a:pt x="1147483" y="498669"/>
                    <a:pt x="1506071" y="995090"/>
                  </a:cubicBezTo>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FF00"/>
                </a:solidFill>
                <a:effectLst/>
                <a:latin typeface="Arial" charset="0"/>
                <a:ea typeface="ＭＳ ゴシック" charset="-128"/>
                <a:cs typeface="ＭＳ ゴシック" charset="-128"/>
              </a:endParaRPr>
            </a:p>
          </p:txBody>
        </p:sp>
      </p:grpSp>
      <p:sp>
        <p:nvSpPr>
          <p:cNvPr id="27" name="下矢印 26"/>
          <p:cNvSpPr/>
          <p:nvPr/>
        </p:nvSpPr>
        <p:spPr bwMode="auto">
          <a:xfrm>
            <a:off x="6542720" y="3899125"/>
            <a:ext cx="617614" cy="815372"/>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40" name="下矢印 139"/>
          <p:cNvSpPr/>
          <p:nvPr/>
        </p:nvSpPr>
        <p:spPr bwMode="auto">
          <a:xfrm rot="5400000">
            <a:off x="4459614" y="5206818"/>
            <a:ext cx="617614" cy="867309"/>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0" name="テキスト ボックス 29"/>
          <p:cNvSpPr txBox="1"/>
          <p:nvPr/>
        </p:nvSpPr>
        <p:spPr>
          <a:xfrm>
            <a:off x="7208758" y="3966444"/>
            <a:ext cx="850690" cy="584775"/>
          </a:xfrm>
          <a:prstGeom prst="rect">
            <a:avLst/>
          </a:prstGeom>
          <a:solidFill>
            <a:schemeClr val="bg1"/>
          </a:solidFill>
          <a:ln w="28575">
            <a:solidFill>
              <a:schemeClr val="tx1"/>
            </a:solidFill>
          </a:ln>
        </p:spPr>
        <p:txBody>
          <a:bodyPr wrap="square" rtlCol="0">
            <a:spAutoFit/>
          </a:bodyPr>
          <a:lstStyle/>
          <a:p>
            <a:r>
              <a:rPr kumimoji="1" lang="en-US" altLang="ja-JP" sz="3200" dirty="0" smtClean="0"/>
              <a:t>F.T.</a:t>
            </a:r>
            <a:endParaRPr kumimoji="1" lang="ja-JP" altLang="en-US" sz="3200" dirty="0"/>
          </a:p>
        </p:txBody>
      </p:sp>
      <p:sp>
        <p:nvSpPr>
          <p:cNvPr id="141" name="下矢印 140"/>
          <p:cNvSpPr/>
          <p:nvPr/>
        </p:nvSpPr>
        <p:spPr bwMode="auto">
          <a:xfrm rot="16200000">
            <a:off x="4558594" y="2590967"/>
            <a:ext cx="617614" cy="85352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mc:AlternateContent xmlns:mc="http://schemas.openxmlformats.org/markup-compatibility/2006" xmlns:a14="http://schemas.microsoft.com/office/drawing/2010/main">
        <mc:Choice Requires="a14">
          <p:sp>
            <p:nvSpPr>
              <p:cNvPr id="142" name="正方形/長方形 141"/>
              <p:cNvSpPr/>
              <p:nvPr/>
            </p:nvSpPr>
            <p:spPr>
              <a:xfrm>
                <a:off x="4347098" y="4591077"/>
                <a:ext cx="992515" cy="678006"/>
              </a:xfrm>
              <a:prstGeom prst="rect">
                <a:avLst/>
              </a:prstGeom>
              <a:solidFill>
                <a:schemeClr val="bg1"/>
              </a:solidFill>
              <a:ln w="28575">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1" i="1" dirty="0" smtClean="0">
                          <a:latin typeface="Cambria Math"/>
                        </a:rPr>
                        <m:t>×</m:t>
                      </m:r>
                      <m:f>
                        <m:fPr>
                          <m:ctrlPr>
                            <a:rPr lang="en-US" altLang="ja-JP" b="1" i="1" dirty="0">
                              <a:latin typeface="Cambria Math"/>
                            </a:rPr>
                          </m:ctrlPr>
                        </m:fPr>
                        <m:num>
                          <m:sSub>
                            <m:sSubPr>
                              <m:ctrlPr>
                                <a:rPr lang="en-US" altLang="ja-JP" b="1" i="1" dirty="0">
                                  <a:latin typeface="Cambria Math"/>
                                </a:rPr>
                              </m:ctrlPr>
                            </m:sSubPr>
                            <m:e>
                              <m:r>
                                <a:rPr lang="en-US" altLang="ja-JP" b="1" i="1" dirty="0">
                                  <a:latin typeface="Cambria Math"/>
                                </a:rPr>
                                <m:t>𝒇</m:t>
                              </m:r>
                            </m:e>
                            <m:sub>
                              <m:r>
                                <a:rPr lang="en-US" altLang="ja-JP" b="1" i="1" dirty="0">
                                  <a:latin typeface="Cambria Math"/>
                                </a:rPr>
                                <m:t>𝒓𝒆𝒑</m:t>
                              </m:r>
                              <m:r>
                                <a:rPr lang="en-US" altLang="ja-JP" b="1" i="1" dirty="0">
                                  <a:latin typeface="Cambria Math"/>
                                </a:rPr>
                                <m:t>𝟏</m:t>
                              </m:r>
                            </m:sub>
                          </m:sSub>
                        </m:num>
                        <m:den>
                          <m:r>
                            <a:rPr lang="en-US" altLang="ja-JP" b="1" dirty="0">
                              <a:latin typeface="Cambria Math"/>
                            </a:rPr>
                            <m:t>𝚫</m:t>
                          </m:r>
                          <m:r>
                            <a:rPr lang="en-US" altLang="ja-JP" b="1" i="1" dirty="0" smtClean="0">
                              <a:latin typeface="Cambria Math"/>
                            </a:rPr>
                            <m:t>𝒇</m:t>
                          </m:r>
                        </m:den>
                      </m:f>
                    </m:oMath>
                  </m:oMathPara>
                </a14:m>
                <a:endParaRPr lang="ja-JP" altLang="en-US" dirty="0"/>
              </a:p>
            </p:txBody>
          </p:sp>
        </mc:Choice>
        <mc:Fallback xmlns="">
          <p:sp>
            <p:nvSpPr>
              <p:cNvPr id="142" name="正方形/長方形 141"/>
              <p:cNvSpPr>
                <a:spLocks noRot="1" noChangeAspect="1" noMove="1" noResize="1" noEditPoints="1" noAdjustHandles="1" noChangeArrowheads="1" noChangeShapeType="1" noTextEdit="1"/>
              </p:cNvSpPr>
              <p:nvPr/>
            </p:nvSpPr>
            <p:spPr>
              <a:xfrm>
                <a:off x="4347098" y="4591077"/>
                <a:ext cx="992515" cy="678006"/>
              </a:xfrm>
              <a:prstGeom prst="rect">
                <a:avLst/>
              </a:prstGeom>
              <a:blipFill rotWithShape="1">
                <a:blip r:embed="rId3"/>
                <a:stretch>
                  <a:fillRect/>
                </a:stretch>
              </a:blipFill>
              <a:ln w="28575">
                <a:solidFill>
                  <a:schemeClr val="tx1"/>
                </a:solidFill>
              </a:ln>
            </p:spPr>
            <p:txBody>
              <a:bodyPr/>
              <a:lstStyle/>
              <a:p>
                <a:r>
                  <a:rPr lang="ja-JP" altLang="en-US">
                    <a:noFill/>
                  </a:rPr>
                  <a:t> </a:t>
                </a:r>
              </a:p>
            </p:txBody>
          </p:sp>
        </mc:Fallback>
      </mc:AlternateContent>
      <p:sp>
        <p:nvSpPr>
          <p:cNvPr id="42" name="テキスト ボックス 41"/>
          <p:cNvSpPr txBox="1"/>
          <p:nvPr/>
        </p:nvSpPr>
        <p:spPr>
          <a:xfrm>
            <a:off x="-180528" y="1877292"/>
            <a:ext cx="986902" cy="2062103"/>
          </a:xfrm>
          <a:prstGeom prst="rect">
            <a:avLst/>
          </a:prstGeom>
          <a:noFill/>
        </p:spPr>
        <p:txBody>
          <a:bodyPr wrap="square" rtlCol="0">
            <a:spAutoFit/>
          </a:bodyPr>
          <a:lstStyle/>
          <a:p>
            <a:pPr algn="r"/>
            <a:r>
              <a:rPr kumimoji="1" lang="ja-JP" altLang="en-US" sz="3200" dirty="0" smtClean="0"/>
              <a:t>時間領域</a:t>
            </a:r>
            <a:endParaRPr kumimoji="1" lang="ja-JP" altLang="en-US" sz="3200" dirty="0"/>
          </a:p>
        </p:txBody>
      </p:sp>
      <p:sp>
        <p:nvSpPr>
          <p:cNvPr id="144" name="テキスト ボックス 143"/>
          <p:cNvSpPr txBox="1"/>
          <p:nvPr/>
        </p:nvSpPr>
        <p:spPr>
          <a:xfrm>
            <a:off x="-180528" y="4258831"/>
            <a:ext cx="986902" cy="2554545"/>
          </a:xfrm>
          <a:prstGeom prst="rect">
            <a:avLst/>
          </a:prstGeom>
          <a:noFill/>
        </p:spPr>
        <p:txBody>
          <a:bodyPr wrap="square" rtlCol="0">
            <a:spAutoFit/>
          </a:bodyPr>
          <a:lstStyle/>
          <a:p>
            <a:pPr algn="r"/>
            <a:r>
              <a:rPr kumimoji="1" lang="ja-JP" altLang="en-US" sz="3200" dirty="0" smtClean="0"/>
              <a:t>周波数領域</a:t>
            </a:r>
            <a:endParaRPr kumimoji="1" lang="ja-JP" altLang="en-US" sz="3200" dirty="0"/>
          </a:p>
        </p:txBody>
      </p:sp>
      <p:sp>
        <p:nvSpPr>
          <p:cNvPr id="43" name="テキスト ボックス 42"/>
          <p:cNvSpPr txBox="1"/>
          <p:nvPr/>
        </p:nvSpPr>
        <p:spPr>
          <a:xfrm>
            <a:off x="1717742" y="1124744"/>
            <a:ext cx="2545017" cy="584775"/>
          </a:xfrm>
          <a:prstGeom prst="rect">
            <a:avLst/>
          </a:prstGeom>
          <a:noFill/>
        </p:spPr>
        <p:txBody>
          <a:bodyPr wrap="square" rtlCol="0">
            <a:spAutoFit/>
          </a:bodyPr>
          <a:lstStyle/>
          <a:p>
            <a:pPr algn="ctr"/>
            <a:r>
              <a:rPr kumimoji="1" lang="en-US" altLang="ja-JP" sz="3200" dirty="0" smtClean="0">
                <a:solidFill>
                  <a:schemeClr val="accent2"/>
                </a:solidFill>
              </a:rPr>
              <a:t>THz</a:t>
            </a:r>
            <a:endParaRPr kumimoji="1" lang="ja-JP" altLang="en-US" sz="3200" dirty="0">
              <a:solidFill>
                <a:schemeClr val="accent2"/>
              </a:solidFill>
            </a:endParaRPr>
          </a:p>
        </p:txBody>
      </p:sp>
      <p:sp>
        <p:nvSpPr>
          <p:cNvPr id="145" name="テキスト ボックス 144"/>
          <p:cNvSpPr txBox="1"/>
          <p:nvPr/>
        </p:nvSpPr>
        <p:spPr>
          <a:xfrm>
            <a:off x="5605455" y="1116032"/>
            <a:ext cx="2747061" cy="584775"/>
          </a:xfrm>
          <a:prstGeom prst="rect">
            <a:avLst/>
          </a:prstGeom>
          <a:noFill/>
        </p:spPr>
        <p:txBody>
          <a:bodyPr wrap="square" rtlCol="0">
            <a:spAutoFit/>
          </a:bodyPr>
          <a:lstStyle/>
          <a:p>
            <a:pPr algn="ctr"/>
            <a:r>
              <a:rPr lang="en-US" altLang="ja-JP" sz="3200" dirty="0" smtClean="0">
                <a:solidFill>
                  <a:srgbClr val="FF0000"/>
                </a:solidFill>
              </a:rPr>
              <a:t>RF</a:t>
            </a:r>
            <a:r>
              <a:rPr lang="ja-JP" altLang="en-US" sz="3200" dirty="0" smtClean="0">
                <a:solidFill>
                  <a:srgbClr val="FF0000"/>
                </a:solidFill>
              </a:rPr>
              <a:t>（</a:t>
            </a:r>
            <a:r>
              <a:rPr lang="en-US" altLang="ja-JP" sz="3200" dirty="0" smtClean="0">
                <a:solidFill>
                  <a:srgbClr val="FF0000"/>
                </a:solidFill>
              </a:rPr>
              <a:t>ASOPS)</a:t>
            </a:r>
            <a:endParaRPr kumimoji="1" lang="ja-JP" altLang="en-US" sz="3200" dirty="0">
              <a:solidFill>
                <a:srgbClr val="FF0000"/>
              </a:solidFill>
            </a:endParaRPr>
          </a:p>
        </p:txBody>
      </p:sp>
      <p:sp>
        <p:nvSpPr>
          <p:cNvPr id="7" name="テキスト ボックス 6"/>
          <p:cNvSpPr txBox="1"/>
          <p:nvPr/>
        </p:nvSpPr>
        <p:spPr>
          <a:xfrm>
            <a:off x="5645697" y="3170107"/>
            <a:ext cx="3246511" cy="461665"/>
          </a:xfrm>
          <a:prstGeom prst="rect">
            <a:avLst/>
          </a:prstGeom>
          <a:solidFill>
            <a:schemeClr val="tx1"/>
          </a:solidFill>
        </p:spPr>
        <p:txBody>
          <a:bodyPr wrap="square" rtlCol="0">
            <a:spAutoFit/>
          </a:bodyPr>
          <a:lstStyle/>
          <a:p>
            <a:pPr algn="ctr"/>
            <a:r>
              <a:rPr kumimoji="1" lang="ja-JP" altLang="en-US" sz="2400" dirty="0" smtClean="0">
                <a:solidFill>
                  <a:schemeClr val="bg1"/>
                </a:solidFill>
              </a:rPr>
              <a:t>時間スケールが揺らぐ</a:t>
            </a:r>
            <a:endParaRPr kumimoji="1" lang="ja-JP" altLang="en-US" sz="2400" dirty="0">
              <a:solidFill>
                <a:schemeClr val="bg1"/>
              </a:solidFill>
            </a:endParaRPr>
          </a:p>
        </p:txBody>
      </p:sp>
      <mc:AlternateContent xmlns:mc="http://schemas.openxmlformats.org/markup-compatibility/2006" xmlns:a14="http://schemas.microsoft.com/office/drawing/2010/main">
        <mc:Choice Requires="a14">
          <p:sp>
            <p:nvSpPr>
              <p:cNvPr id="63" name="正方形/長方形 62"/>
              <p:cNvSpPr/>
              <p:nvPr/>
            </p:nvSpPr>
            <p:spPr>
              <a:xfrm>
                <a:off x="4248118" y="1932571"/>
                <a:ext cx="992515" cy="678006"/>
              </a:xfrm>
              <a:prstGeom prst="rect">
                <a:avLst/>
              </a:prstGeom>
              <a:solidFill>
                <a:schemeClr val="bg1"/>
              </a:solidFill>
              <a:ln w="28575">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1" i="1" dirty="0" smtClean="0">
                          <a:latin typeface="Cambria Math"/>
                        </a:rPr>
                        <m:t>×</m:t>
                      </m:r>
                      <m:f>
                        <m:fPr>
                          <m:ctrlPr>
                            <a:rPr lang="en-US" altLang="ja-JP" b="1" i="1" dirty="0">
                              <a:latin typeface="Cambria Math"/>
                            </a:rPr>
                          </m:ctrlPr>
                        </m:fPr>
                        <m:num>
                          <m:sSub>
                            <m:sSubPr>
                              <m:ctrlPr>
                                <a:rPr lang="en-US" altLang="ja-JP" b="1" i="1" dirty="0">
                                  <a:latin typeface="Cambria Math"/>
                                </a:rPr>
                              </m:ctrlPr>
                            </m:sSubPr>
                            <m:e>
                              <m:r>
                                <a:rPr lang="en-US" altLang="ja-JP" b="1" i="1" dirty="0">
                                  <a:latin typeface="Cambria Math"/>
                                </a:rPr>
                                <m:t>𝒇</m:t>
                              </m:r>
                            </m:e>
                            <m:sub>
                              <m:r>
                                <a:rPr lang="en-US" altLang="ja-JP" b="1" i="1" dirty="0">
                                  <a:latin typeface="Cambria Math"/>
                                </a:rPr>
                                <m:t>𝒓𝒆𝒑</m:t>
                              </m:r>
                              <m:r>
                                <a:rPr lang="en-US" altLang="ja-JP" b="1" i="1" dirty="0">
                                  <a:latin typeface="Cambria Math"/>
                                </a:rPr>
                                <m:t>𝟏</m:t>
                              </m:r>
                            </m:sub>
                          </m:sSub>
                        </m:num>
                        <m:den>
                          <m:r>
                            <a:rPr lang="en-US" altLang="ja-JP" b="1" dirty="0">
                              <a:latin typeface="Cambria Math"/>
                            </a:rPr>
                            <m:t>𝚫</m:t>
                          </m:r>
                          <m:r>
                            <a:rPr lang="en-US" altLang="ja-JP" b="1" i="1" dirty="0" smtClean="0">
                              <a:latin typeface="Cambria Math"/>
                            </a:rPr>
                            <m:t>𝒇</m:t>
                          </m:r>
                        </m:den>
                      </m:f>
                    </m:oMath>
                  </m:oMathPara>
                </a14:m>
                <a:endParaRPr lang="ja-JP" altLang="en-US" dirty="0"/>
              </a:p>
            </p:txBody>
          </p:sp>
        </mc:Choice>
        <mc:Fallback xmlns="">
          <p:sp>
            <p:nvSpPr>
              <p:cNvPr id="63" name="正方形/長方形 62"/>
              <p:cNvSpPr>
                <a:spLocks noRot="1" noChangeAspect="1" noMove="1" noResize="1" noEditPoints="1" noAdjustHandles="1" noChangeArrowheads="1" noChangeShapeType="1" noTextEdit="1"/>
              </p:cNvSpPr>
              <p:nvPr/>
            </p:nvSpPr>
            <p:spPr>
              <a:xfrm>
                <a:off x="4248118" y="1932571"/>
                <a:ext cx="992515" cy="678006"/>
              </a:xfrm>
              <a:prstGeom prst="rect">
                <a:avLst/>
              </a:prstGeom>
              <a:blipFill rotWithShape="1">
                <a:blip r:embed="rId4"/>
                <a:stretch>
                  <a:fillRect/>
                </a:stretch>
              </a:blipFill>
              <a:ln w="28575">
                <a:solidFill>
                  <a:schemeClr val="tx1"/>
                </a:solidFill>
              </a:ln>
            </p:spPr>
            <p:txBody>
              <a:bodyPr/>
              <a:lstStyle/>
              <a:p>
                <a:r>
                  <a:rPr lang="ja-JP" altLang="en-US">
                    <a:noFill/>
                  </a:rPr>
                  <a:t> </a:t>
                </a:r>
              </a:p>
            </p:txBody>
          </p:sp>
        </mc:Fallback>
      </mc:AlternateContent>
      <p:sp>
        <p:nvSpPr>
          <p:cNvPr id="61" name="テキスト ボックス 60"/>
          <p:cNvSpPr txBox="1"/>
          <p:nvPr/>
        </p:nvSpPr>
        <p:spPr>
          <a:xfrm>
            <a:off x="5796328" y="5577199"/>
            <a:ext cx="2951807" cy="461665"/>
          </a:xfrm>
          <a:prstGeom prst="rect">
            <a:avLst/>
          </a:prstGeom>
          <a:solidFill>
            <a:schemeClr val="tx1"/>
          </a:solidFill>
        </p:spPr>
        <p:txBody>
          <a:bodyPr wrap="square" rtlCol="0">
            <a:spAutoFit/>
          </a:bodyPr>
          <a:lstStyle/>
          <a:p>
            <a:pPr algn="ctr"/>
            <a:r>
              <a:rPr kumimoji="1" lang="ja-JP" altLang="en-US" sz="2400" dirty="0" smtClean="0">
                <a:solidFill>
                  <a:schemeClr val="bg1"/>
                </a:solidFill>
              </a:rPr>
              <a:t>周波数分解能の低下</a:t>
            </a:r>
            <a:endParaRPr kumimoji="1" lang="ja-JP" altLang="en-US" sz="2400" dirty="0">
              <a:solidFill>
                <a:schemeClr val="bg1"/>
              </a:solidFill>
            </a:endParaRPr>
          </a:p>
        </p:txBody>
      </p:sp>
      <p:sp>
        <p:nvSpPr>
          <p:cNvPr id="49" name="円/楕円 48"/>
          <p:cNvSpPr/>
          <p:nvPr/>
        </p:nvSpPr>
        <p:spPr bwMode="auto">
          <a:xfrm>
            <a:off x="4225877" y="1858830"/>
            <a:ext cx="1114228" cy="85761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4" name="テキスト ボックス 63"/>
          <p:cNvSpPr txBox="1"/>
          <p:nvPr/>
        </p:nvSpPr>
        <p:spPr>
          <a:xfrm>
            <a:off x="1345788" y="5618255"/>
            <a:ext cx="2951807" cy="461665"/>
          </a:xfrm>
          <a:prstGeom prst="rect">
            <a:avLst/>
          </a:prstGeom>
          <a:solidFill>
            <a:schemeClr val="tx1"/>
          </a:solidFill>
        </p:spPr>
        <p:txBody>
          <a:bodyPr wrap="square" rtlCol="0">
            <a:spAutoFit/>
          </a:bodyPr>
          <a:lstStyle/>
          <a:p>
            <a:pPr algn="ctr"/>
            <a:r>
              <a:rPr kumimoji="1" lang="ja-JP" altLang="en-US" sz="2400" dirty="0" smtClean="0">
                <a:solidFill>
                  <a:schemeClr val="bg1"/>
                </a:solidFill>
              </a:rPr>
              <a:t>周波数分解能の低下</a:t>
            </a:r>
            <a:endParaRPr kumimoji="1" lang="ja-JP" altLang="en-US" sz="2400" dirty="0">
              <a:solidFill>
                <a:schemeClr val="bg1"/>
              </a:solidFill>
            </a:endParaRPr>
          </a:p>
        </p:txBody>
      </p:sp>
      <p:sp>
        <p:nvSpPr>
          <p:cNvPr id="4" name="テキスト ボックス 3"/>
          <p:cNvSpPr txBox="1"/>
          <p:nvPr/>
        </p:nvSpPr>
        <p:spPr>
          <a:xfrm>
            <a:off x="7291241" y="1668473"/>
            <a:ext cx="1440432" cy="400110"/>
          </a:xfrm>
          <a:prstGeom prst="rect">
            <a:avLst/>
          </a:prstGeom>
          <a:noFill/>
        </p:spPr>
        <p:txBody>
          <a:bodyPr wrap="square" rtlCol="0">
            <a:spAutoFit/>
          </a:bodyPr>
          <a:lstStyle/>
          <a:p>
            <a:pPr algn="ctr"/>
            <a:r>
              <a:rPr kumimoji="1" lang="ja-JP" altLang="en-US" sz="2000" b="1" dirty="0" smtClean="0"/>
              <a:t>取得波形</a:t>
            </a:r>
            <a:endParaRPr kumimoji="1" lang="ja-JP" altLang="en-US" sz="2000" b="1" dirty="0"/>
          </a:p>
        </p:txBody>
      </p:sp>
      <p:sp>
        <p:nvSpPr>
          <p:cNvPr id="9" name="テキスト ボックス 8"/>
          <p:cNvSpPr txBox="1"/>
          <p:nvPr/>
        </p:nvSpPr>
        <p:spPr>
          <a:xfrm>
            <a:off x="2915816" y="4750245"/>
            <a:ext cx="945411" cy="369332"/>
          </a:xfrm>
          <a:prstGeom prst="rect">
            <a:avLst/>
          </a:prstGeom>
          <a:noFill/>
        </p:spPr>
        <p:txBody>
          <a:bodyPr wrap="square" rtlCol="0">
            <a:spAutoFit/>
          </a:bodyPr>
          <a:lstStyle/>
          <a:p>
            <a:r>
              <a:rPr kumimoji="1" lang="ja-JP" altLang="en-US" dirty="0" smtClean="0"/>
              <a:t>積算</a:t>
            </a:r>
            <a:endParaRPr kumimoji="1" lang="ja-JP" altLang="en-US" dirty="0"/>
          </a:p>
        </p:txBody>
      </p:sp>
      <p:grpSp>
        <p:nvGrpSpPr>
          <p:cNvPr id="3" name="グループ化 2"/>
          <p:cNvGrpSpPr/>
          <p:nvPr/>
        </p:nvGrpSpPr>
        <p:grpSpPr>
          <a:xfrm>
            <a:off x="323528" y="1268760"/>
            <a:ext cx="3921286" cy="5570451"/>
            <a:chOff x="946115" y="1268760"/>
            <a:chExt cx="3921286" cy="5570451"/>
          </a:xfrm>
        </p:grpSpPr>
        <p:sp>
          <p:nvSpPr>
            <p:cNvPr id="2" name="正方形/長方形 1"/>
            <p:cNvSpPr/>
            <p:nvPr/>
          </p:nvSpPr>
          <p:spPr bwMode="auto">
            <a:xfrm>
              <a:off x="946115" y="1268760"/>
              <a:ext cx="3921286" cy="5570451"/>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62" name="グループ化 61"/>
            <p:cNvGrpSpPr/>
            <p:nvPr/>
          </p:nvGrpSpPr>
          <p:grpSpPr>
            <a:xfrm>
              <a:off x="949657" y="1417131"/>
              <a:ext cx="3872797" cy="5324237"/>
              <a:chOff x="238651" y="1121483"/>
              <a:chExt cx="3431967" cy="5066259"/>
            </a:xfrm>
          </p:grpSpPr>
          <p:grpSp>
            <p:nvGrpSpPr>
              <p:cNvPr id="65" name="グループ化 64"/>
              <p:cNvGrpSpPr/>
              <p:nvPr/>
            </p:nvGrpSpPr>
            <p:grpSpPr>
              <a:xfrm>
                <a:off x="1076256" y="1410015"/>
                <a:ext cx="1420663" cy="646661"/>
                <a:chOff x="1314110" y="1700808"/>
                <a:chExt cx="1420663" cy="646661"/>
              </a:xfrm>
            </p:grpSpPr>
            <p:cxnSp>
              <p:nvCxnSpPr>
                <p:cNvPr id="113" name="直線コネクタ 112"/>
                <p:cNvCxnSpPr/>
                <p:nvPr/>
              </p:nvCxnSpPr>
              <p:spPr>
                <a:xfrm>
                  <a:off x="1314110" y="1701962"/>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1849681" y="1700808"/>
                  <a:ext cx="173272" cy="6466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2025728" y="1701962"/>
                  <a:ext cx="172435" cy="6435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2185635" y="1700808"/>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6" name="直線コネクタ 65"/>
              <p:cNvCxnSpPr/>
              <p:nvPr/>
            </p:nvCxnSpPr>
            <p:spPr>
              <a:xfrm>
                <a:off x="1787874" y="1121483"/>
                <a:ext cx="0" cy="31790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1076256" y="2418127"/>
                <a:ext cx="1356436" cy="646661"/>
                <a:chOff x="1378337" y="1700808"/>
                <a:chExt cx="1356436" cy="646661"/>
              </a:xfrm>
            </p:grpSpPr>
            <p:cxnSp>
              <p:nvCxnSpPr>
                <p:cNvPr id="88" name="直線コネクタ 87"/>
                <p:cNvCxnSpPr/>
                <p:nvPr/>
              </p:nvCxnSpPr>
              <p:spPr>
                <a:xfrm>
                  <a:off x="1378337" y="1701962"/>
                  <a:ext cx="48491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849681" y="1700808"/>
                  <a:ext cx="173272" cy="6466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2025728" y="1701962"/>
                  <a:ext cx="172435" cy="6435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2185635" y="1700808"/>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p:cNvGrpSpPr/>
              <p:nvPr/>
            </p:nvGrpSpPr>
            <p:grpSpPr>
              <a:xfrm>
                <a:off x="1136385" y="3440922"/>
                <a:ext cx="1360534" cy="646661"/>
                <a:chOff x="1314110" y="1700808"/>
                <a:chExt cx="1360534" cy="646661"/>
              </a:xfrm>
            </p:grpSpPr>
            <p:cxnSp>
              <p:nvCxnSpPr>
                <p:cNvPr id="84" name="直線コネクタ 83"/>
                <p:cNvCxnSpPr/>
                <p:nvPr/>
              </p:nvCxnSpPr>
              <p:spPr>
                <a:xfrm>
                  <a:off x="1314110" y="1701962"/>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1849681" y="1700808"/>
                  <a:ext cx="173272" cy="6466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2025728" y="1701962"/>
                  <a:ext cx="172435" cy="6435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2185635" y="1700808"/>
                  <a:ext cx="4890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グループ化 68"/>
              <p:cNvGrpSpPr/>
              <p:nvPr/>
            </p:nvGrpSpPr>
            <p:grpSpPr>
              <a:xfrm>
                <a:off x="912470" y="5010415"/>
                <a:ext cx="1732042" cy="582354"/>
                <a:chOff x="1249883" y="5085184"/>
                <a:chExt cx="1732042" cy="582354"/>
              </a:xfrm>
            </p:grpSpPr>
            <p:cxnSp>
              <p:nvCxnSpPr>
                <p:cNvPr id="80" name="直線コネクタ 79"/>
                <p:cNvCxnSpPr/>
                <p:nvPr/>
              </p:nvCxnSpPr>
              <p:spPr>
                <a:xfrm>
                  <a:off x="1249883" y="5085184"/>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785454" y="5085185"/>
                  <a:ext cx="336222" cy="58235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V="1">
                  <a:off x="2113476" y="5085186"/>
                  <a:ext cx="333166" cy="57706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2432787" y="5085185"/>
                  <a:ext cx="5491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0" name="直線矢印コネクタ 69"/>
              <p:cNvCxnSpPr/>
              <p:nvPr/>
            </p:nvCxnSpPr>
            <p:spPr>
              <a:xfrm>
                <a:off x="912470" y="5874511"/>
                <a:ext cx="177004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1628755" y="5818410"/>
                <a:ext cx="1390132" cy="369332"/>
              </a:xfrm>
              <a:prstGeom prst="rect">
                <a:avLst/>
              </a:prstGeom>
              <a:noFill/>
            </p:spPr>
            <p:txBody>
              <a:bodyPr wrap="square" rtlCol="0">
                <a:spAutoFit/>
              </a:bodyPr>
              <a:lstStyle/>
              <a:p>
                <a:pPr algn="ctr"/>
                <a:r>
                  <a:rPr kumimoji="1" lang="en-US" altLang="ja-JP" dirty="0" smtClean="0"/>
                  <a:t>frequency</a:t>
                </a:r>
                <a:endParaRPr kumimoji="1" lang="ja-JP" altLang="en-US" dirty="0"/>
              </a:p>
            </p:txBody>
          </p:sp>
          <p:sp>
            <p:nvSpPr>
              <p:cNvPr id="72" name="左カーブ矢印 71"/>
              <p:cNvSpPr/>
              <p:nvPr/>
            </p:nvSpPr>
            <p:spPr>
              <a:xfrm>
                <a:off x="2480864" y="3062818"/>
                <a:ext cx="887173" cy="7425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左カーブ矢印 72"/>
              <p:cNvSpPr/>
              <p:nvPr/>
            </p:nvSpPr>
            <p:spPr>
              <a:xfrm>
                <a:off x="2480864" y="2074170"/>
                <a:ext cx="887173" cy="7425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テキスト ボックス 73"/>
              <p:cNvSpPr txBox="1"/>
              <p:nvPr/>
            </p:nvSpPr>
            <p:spPr>
              <a:xfrm>
                <a:off x="238651" y="2132433"/>
                <a:ext cx="826554" cy="646331"/>
              </a:xfrm>
              <a:prstGeom prst="rect">
                <a:avLst/>
              </a:prstGeom>
              <a:noFill/>
            </p:spPr>
            <p:txBody>
              <a:bodyPr wrap="square" rtlCol="0">
                <a:spAutoFit/>
              </a:bodyPr>
              <a:lstStyle/>
              <a:p>
                <a:pPr algn="ctr"/>
                <a:r>
                  <a:rPr kumimoji="1" lang="en-US" altLang="ja-JP" dirty="0" smtClean="0"/>
                  <a:t>single</a:t>
                </a:r>
              </a:p>
              <a:p>
                <a:pPr algn="ctr"/>
                <a:r>
                  <a:rPr lang="en-US" altLang="ja-JP" dirty="0" smtClean="0"/>
                  <a:t>scan</a:t>
                </a:r>
                <a:endParaRPr kumimoji="1" lang="ja-JP" altLang="en-US" dirty="0"/>
              </a:p>
            </p:txBody>
          </p:sp>
          <p:sp>
            <p:nvSpPr>
              <p:cNvPr id="75" name="テキスト ボックス 74"/>
              <p:cNvSpPr txBox="1"/>
              <p:nvPr/>
            </p:nvSpPr>
            <p:spPr>
              <a:xfrm>
                <a:off x="282300" y="3122283"/>
                <a:ext cx="826554" cy="646331"/>
              </a:xfrm>
              <a:prstGeom prst="rect">
                <a:avLst/>
              </a:prstGeom>
              <a:noFill/>
            </p:spPr>
            <p:txBody>
              <a:bodyPr wrap="square" rtlCol="0">
                <a:spAutoFit/>
              </a:bodyPr>
              <a:lstStyle/>
              <a:p>
                <a:pPr algn="ctr"/>
                <a:r>
                  <a:rPr kumimoji="1" lang="en-US" altLang="ja-JP" dirty="0" smtClean="0"/>
                  <a:t>single</a:t>
                </a:r>
              </a:p>
              <a:p>
                <a:pPr algn="ctr"/>
                <a:r>
                  <a:rPr lang="en-US" altLang="ja-JP" dirty="0" smtClean="0"/>
                  <a:t>scan</a:t>
                </a:r>
                <a:endParaRPr kumimoji="1" lang="ja-JP" altLang="en-US" dirty="0"/>
              </a:p>
            </p:txBody>
          </p:sp>
          <p:sp>
            <p:nvSpPr>
              <p:cNvPr id="76" name="テキスト ボックス 75"/>
              <p:cNvSpPr txBox="1"/>
              <p:nvPr/>
            </p:nvSpPr>
            <p:spPr>
              <a:xfrm>
                <a:off x="249702" y="1121483"/>
                <a:ext cx="826554" cy="646331"/>
              </a:xfrm>
              <a:prstGeom prst="rect">
                <a:avLst/>
              </a:prstGeom>
              <a:noFill/>
            </p:spPr>
            <p:txBody>
              <a:bodyPr wrap="square" rtlCol="0">
                <a:spAutoFit/>
              </a:bodyPr>
              <a:lstStyle/>
              <a:p>
                <a:pPr algn="ctr"/>
                <a:r>
                  <a:rPr kumimoji="1" lang="en-US" altLang="ja-JP" dirty="0" smtClean="0"/>
                  <a:t>single</a:t>
                </a:r>
              </a:p>
              <a:p>
                <a:pPr algn="ctr"/>
                <a:r>
                  <a:rPr lang="en-US" altLang="ja-JP" dirty="0" smtClean="0"/>
                  <a:t>scan</a:t>
                </a:r>
                <a:endParaRPr kumimoji="1" lang="ja-JP" altLang="en-US" dirty="0"/>
              </a:p>
            </p:txBody>
          </p:sp>
          <p:cxnSp>
            <p:nvCxnSpPr>
              <p:cNvPr id="77" name="直線コネクタ 76"/>
              <p:cNvCxnSpPr/>
              <p:nvPr/>
            </p:nvCxnSpPr>
            <p:spPr>
              <a:xfrm>
                <a:off x="1784263" y="4868568"/>
                <a:ext cx="0" cy="120534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2118072" y="5260618"/>
                <a:ext cx="1552546" cy="369332"/>
              </a:xfrm>
              <a:prstGeom prst="rect">
                <a:avLst/>
              </a:prstGeom>
              <a:noFill/>
            </p:spPr>
            <p:txBody>
              <a:bodyPr wrap="square" rtlCol="0">
                <a:spAutoFit/>
              </a:bodyPr>
              <a:lstStyle/>
              <a:p>
                <a:pPr algn="ctr"/>
                <a:r>
                  <a:rPr kumimoji="1" lang="ja-JP" altLang="en-US" dirty="0" smtClean="0"/>
                  <a:t>線幅が広がる</a:t>
                </a:r>
                <a:endParaRPr kumimoji="1" lang="ja-JP" altLang="en-US" dirty="0"/>
              </a:p>
            </p:txBody>
          </p:sp>
          <p:sp>
            <p:nvSpPr>
              <p:cNvPr id="79" name="下矢印 78"/>
              <p:cNvSpPr/>
              <p:nvPr/>
            </p:nvSpPr>
            <p:spPr>
              <a:xfrm>
                <a:off x="1637922" y="4293096"/>
                <a:ext cx="322387" cy="49662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595307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left)">
                                      <p:cBhvr>
                                        <p:cTn id="7" dur="500"/>
                                        <p:tgtEl>
                                          <p:spTgt spid="141"/>
                                        </p:tgtEl>
                                      </p:cBhvr>
                                    </p:animEffect>
                                  </p:childTnLst>
                                </p:cTn>
                              </p:par>
                              <p:par>
                                <p:cTn id="8" presetID="22" presetClass="entr" presetSubtype="8"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wipe(right)">
                                      <p:cBhvr>
                                        <p:cTn id="30" dur="500"/>
                                        <p:tgtEl>
                                          <p:spTgt spid="140"/>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wipe(right)">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0" grpId="0" animBg="1"/>
      <p:bldP spid="30" grpId="0" animBg="1"/>
      <p:bldP spid="141" grpId="0" animBg="1"/>
      <p:bldP spid="142" grpId="0" animBg="1"/>
      <p:bldP spid="7" grpId="0" animBg="1"/>
      <p:bldP spid="63" grpId="0" animBg="1"/>
      <p:bldP spid="61" grpId="0" animBg="1"/>
      <p:bldP spid="49" grpId="0" animBg="1"/>
      <p:bldP spid="64"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88640"/>
            <a:ext cx="8839200" cy="1143000"/>
          </a:xfrm>
        </p:spPr>
        <p:txBody>
          <a:bodyPr/>
          <a:lstStyle/>
          <a:p>
            <a:r>
              <a:rPr kumimoji="1" lang="ja-JP" altLang="en-US" dirty="0" smtClean="0"/>
              <a:t>ジッター抑制のための従来法</a:t>
            </a:r>
            <a:endParaRPr kumimoji="1" lang="ja-JP" altLang="en-US" dirty="0"/>
          </a:p>
        </p:txBody>
      </p:sp>
      <p:grpSp>
        <p:nvGrpSpPr>
          <p:cNvPr id="12" name="グループ化 11"/>
          <p:cNvGrpSpPr/>
          <p:nvPr/>
        </p:nvGrpSpPr>
        <p:grpSpPr>
          <a:xfrm>
            <a:off x="6400256" y="1588730"/>
            <a:ext cx="648072" cy="1226090"/>
            <a:chOff x="5983016" y="1582636"/>
            <a:chExt cx="648072" cy="1226090"/>
          </a:xfrm>
        </p:grpSpPr>
        <p:grpSp>
          <p:nvGrpSpPr>
            <p:cNvPr id="10" name="グループ化 9"/>
            <p:cNvGrpSpPr/>
            <p:nvPr/>
          </p:nvGrpSpPr>
          <p:grpSpPr>
            <a:xfrm>
              <a:off x="6156176" y="1957752"/>
              <a:ext cx="288032" cy="850974"/>
              <a:chOff x="4716016" y="1641922"/>
              <a:chExt cx="288032" cy="850974"/>
            </a:xfrm>
          </p:grpSpPr>
          <p:sp>
            <p:nvSpPr>
              <p:cNvPr id="5" name="正方形/長方形 4"/>
              <p:cNvSpPr/>
              <p:nvPr/>
            </p:nvSpPr>
            <p:spPr bwMode="auto">
              <a:xfrm>
                <a:off x="4716016" y="1812886"/>
                <a:ext cx="288032" cy="46398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7" name="直線コネクタ 6"/>
              <p:cNvCxnSpPr/>
              <p:nvPr/>
            </p:nvCxnSpPr>
            <p:spPr bwMode="auto">
              <a:xfrm>
                <a:off x="5004048" y="1641922"/>
                <a:ext cx="0" cy="850974"/>
              </a:xfrm>
              <a:prstGeom prst="line">
                <a:avLst/>
              </a:prstGeom>
              <a:noFill/>
              <a:ln w="44450" cap="flat" cmpd="sng" algn="ctr">
                <a:solidFill>
                  <a:schemeClr val="tx1"/>
                </a:solidFill>
                <a:prstDash val="solid"/>
                <a:round/>
                <a:headEnd type="none" w="med" len="med"/>
                <a:tailEnd type="none" w="med" len="med"/>
              </a:ln>
              <a:effectLst/>
            </p:spPr>
          </p:cxnSp>
        </p:grpSp>
        <p:sp>
          <p:nvSpPr>
            <p:cNvPr id="11" name="テキスト ボックス 10"/>
            <p:cNvSpPr txBox="1"/>
            <p:nvPr/>
          </p:nvSpPr>
          <p:spPr>
            <a:xfrm>
              <a:off x="5983016" y="1582636"/>
              <a:ext cx="648072" cy="400110"/>
            </a:xfrm>
            <a:prstGeom prst="rect">
              <a:avLst/>
            </a:prstGeom>
            <a:noFill/>
          </p:spPr>
          <p:txBody>
            <a:bodyPr wrap="square" rtlCol="0">
              <a:spAutoFit/>
            </a:bodyPr>
            <a:lstStyle/>
            <a:p>
              <a:pPr algn="ctr"/>
              <a:r>
                <a:rPr kumimoji="1" lang="en-US" altLang="ja-JP" sz="2000" b="1" dirty="0" smtClean="0"/>
                <a:t>PD</a:t>
              </a:r>
              <a:endParaRPr kumimoji="1" lang="ja-JP" altLang="en-US" sz="2000" b="1" dirty="0"/>
            </a:p>
          </p:txBody>
        </p:sp>
      </p:grpSp>
      <p:grpSp>
        <p:nvGrpSpPr>
          <p:cNvPr id="37" name="グループ化 36"/>
          <p:cNvGrpSpPr/>
          <p:nvPr/>
        </p:nvGrpSpPr>
        <p:grpSpPr>
          <a:xfrm>
            <a:off x="3805110" y="2068863"/>
            <a:ext cx="2277059" cy="595879"/>
            <a:chOff x="381200" y="3228279"/>
            <a:chExt cx="3496897" cy="915096"/>
          </a:xfrm>
        </p:grpSpPr>
        <p:grpSp>
          <p:nvGrpSpPr>
            <p:cNvPr id="32" name="グループ化 31"/>
            <p:cNvGrpSpPr/>
            <p:nvPr/>
          </p:nvGrpSpPr>
          <p:grpSpPr>
            <a:xfrm>
              <a:off x="381200" y="3228968"/>
              <a:ext cx="1879746" cy="914407"/>
              <a:chOff x="381200" y="3228968"/>
              <a:chExt cx="1879746" cy="914407"/>
            </a:xfrm>
          </p:grpSpPr>
          <p:sp>
            <p:nvSpPr>
              <p:cNvPr id="28" name="フリーフォーム 27"/>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30" name="直線コネクタ 29"/>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31" name="直線コネクタ 30"/>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p:nvGrpSpPr>
            <p:cNvPr id="33" name="グループ化 32"/>
            <p:cNvGrpSpPr/>
            <p:nvPr/>
          </p:nvGrpSpPr>
          <p:grpSpPr>
            <a:xfrm>
              <a:off x="1998351" y="3228279"/>
              <a:ext cx="1879746" cy="914407"/>
              <a:chOff x="381200" y="3228968"/>
              <a:chExt cx="1879746" cy="914407"/>
            </a:xfrm>
          </p:grpSpPr>
          <p:sp>
            <p:nvSpPr>
              <p:cNvPr id="34" name="フリーフォーム 33"/>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35" name="直線コネクタ 34"/>
              <p:cNvCxnSpPr/>
              <p:nvPr/>
            </p:nvCxnSpPr>
            <p:spPr bwMode="auto">
              <a:xfrm>
                <a:off x="1735756" y="4143375"/>
                <a:ext cx="525190" cy="0"/>
              </a:xfrm>
              <a:prstGeom prst="line">
                <a:avLst/>
              </a:prstGeom>
              <a:noFill/>
              <a:ln w="31750" cap="flat" cmpd="sng" algn="ctr">
                <a:solidFill>
                  <a:srgbClr val="FF0000"/>
                </a:solidFill>
                <a:prstDash val="solid"/>
                <a:round/>
                <a:headEnd type="none" w="med" len="med"/>
                <a:tailEnd type="none" w="med" len="med"/>
              </a:ln>
              <a:effectLst/>
            </p:spPr>
          </p:cxnSp>
          <p:cxnSp>
            <p:nvCxnSpPr>
              <p:cNvPr id="36" name="直線コネクタ 35"/>
              <p:cNvCxnSpPr/>
              <p:nvPr/>
            </p:nvCxnSpPr>
            <p:spPr bwMode="auto">
              <a:xfrm>
                <a:off x="381200" y="4143375"/>
                <a:ext cx="525190" cy="0"/>
              </a:xfrm>
              <a:prstGeom prst="line">
                <a:avLst/>
              </a:prstGeom>
              <a:noFill/>
              <a:ln w="31750" cap="flat" cmpd="sng" algn="ctr">
                <a:solidFill>
                  <a:srgbClr val="FF0000"/>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43" name="テキスト ボックス 42"/>
              <p:cNvSpPr txBox="1"/>
              <p:nvPr/>
            </p:nvSpPr>
            <p:spPr>
              <a:xfrm>
                <a:off x="6890024" y="1990298"/>
                <a:ext cx="1930448" cy="400110"/>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f</a:t>
                </a:r>
                <a:r>
                  <a:rPr kumimoji="1" lang="en-US" altLang="ja-JP" sz="2000" baseline="-25000" dirty="0" smtClean="0">
                    <a:latin typeface="Times New Roman" panose="02020603050405020304" pitchFamily="18" charset="0"/>
                    <a:cs typeface="Times New Roman" panose="02020603050405020304" pitchFamily="18" charset="0"/>
                  </a:rPr>
                  <a:t>rep1</a:t>
                </a:r>
                <a:r>
                  <a:rPr kumimoji="1" lang="en-US" altLang="ja-JP" sz="2000" dirty="0" smtClean="0">
                    <a:latin typeface="Times New Roman" panose="02020603050405020304" pitchFamily="18" charset="0"/>
                    <a:cs typeface="Times New Roman" panose="02020603050405020304" pitchFamily="18" charset="0"/>
                  </a:rPr>
                  <a:t> </a:t>
                </a:r>
                <a14:m>
                  <m:oMath xmlns:m="http://schemas.openxmlformats.org/officeDocument/2006/math">
                    <m:r>
                      <a:rPr kumimoji="1" lang="en-US" altLang="ja-JP" sz="2000" i="1" smtClean="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100</m:t>
                    </m:r>
                    <m:r>
                      <m:rPr>
                        <m:sty m:val="p"/>
                      </m:rPr>
                      <a:rPr lang="en-US" altLang="ja-JP" sz="2000" i="1">
                        <a:latin typeface="Cambria Math"/>
                        <a:ea typeface="Cambria Math"/>
                        <a:cs typeface="Times New Roman" panose="02020603050405020304" pitchFamily="18" charset="0"/>
                      </a:rPr>
                      <m:t>MHz</m:t>
                    </m:r>
                  </m:oMath>
                </a14:m>
                <a:endParaRPr kumimoji="1" lang="ja-JP" altLang="en-US" sz="2000" dirty="0">
                  <a:latin typeface="Times New Roman" panose="02020603050405020304" pitchFamily="18" charset="0"/>
                  <a:cs typeface="Times New Roman" panose="02020603050405020304" pitchFamily="18"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6890024" y="1990298"/>
                <a:ext cx="1930448" cy="400110"/>
              </a:xfrm>
              <a:prstGeom prst="rect">
                <a:avLst/>
              </a:prstGeom>
              <a:blipFill rotWithShape="1">
                <a:blip r:embed="rId3"/>
                <a:stretch>
                  <a:fillRect t="-7576" b="-25758"/>
                </a:stretch>
              </a:blipFill>
            </p:spPr>
            <p:txBody>
              <a:bodyPr/>
              <a:lstStyle/>
              <a:p>
                <a:r>
                  <a:rPr lang="ja-JP" altLang="en-US">
                    <a:noFill/>
                  </a:rPr>
                  <a:t> </a:t>
                </a:r>
              </a:p>
            </p:txBody>
          </p:sp>
        </mc:Fallback>
      </mc:AlternateContent>
      <p:cxnSp>
        <p:nvCxnSpPr>
          <p:cNvPr id="45" name="直線矢印コネクタ 44"/>
          <p:cNvCxnSpPr/>
          <p:nvPr/>
        </p:nvCxnSpPr>
        <p:spPr bwMode="auto">
          <a:xfrm>
            <a:off x="4417123" y="1771135"/>
            <a:ext cx="1053033" cy="0"/>
          </a:xfrm>
          <a:prstGeom prst="straightConnector1">
            <a:avLst/>
          </a:prstGeom>
          <a:noFill/>
          <a:ln w="25400" cap="flat" cmpd="sng" algn="ctr">
            <a:solidFill>
              <a:schemeClr val="tx1"/>
            </a:solidFill>
            <a:prstDash val="solid"/>
            <a:round/>
            <a:headEnd type="arrow"/>
            <a:tailEnd type="arrow"/>
          </a:ln>
          <a:effectLst/>
        </p:spPr>
      </p:cxnSp>
      <p:sp>
        <p:nvSpPr>
          <p:cNvPr id="46" name="テキスト ボックス 45"/>
          <p:cNvSpPr txBox="1"/>
          <p:nvPr/>
        </p:nvSpPr>
        <p:spPr>
          <a:xfrm>
            <a:off x="4511590" y="1323370"/>
            <a:ext cx="958565"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rep1</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47" name="テキスト ボックス 46"/>
          <p:cNvSpPr txBox="1"/>
          <p:nvPr/>
        </p:nvSpPr>
        <p:spPr>
          <a:xfrm>
            <a:off x="807721" y="2075136"/>
            <a:ext cx="1641068" cy="523220"/>
          </a:xfrm>
          <a:prstGeom prst="rect">
            <a:avLst/>
          </a:prstGeom>
          <a:noFill/>
          <a:ln w="25400">
            <a:solidFill>
              <a:schemeClr val="tx1"/>
            </a:solidFill>
          </a:ln>
        </p:spPr>
        <p:txBody>
          <a:bodyPr wrap="square" rtlCol="0">
            <a:spAutoFit/>
          </a:bodyPr>
          <a:lstStyle/>
          <a:p>
            <a:pPr algn="ctr"/>
            <a:r>
              <a:rPr kumimoji="1" lang="en-US" altLang="ja-JP" sz="2800" dirty="0" smtClean="0">
                <a:latin typeface="Times New Roman" panose="02020603050405020304" pitchFamily="18" charset="0"/>
                <a:cs typeface="Times New Roman" panose="02020603050405020304" pitchFamily="18" charset="0"/>
              </a:rPr>
              <a:t>LASER A</a:t>
            </a:r>
            <a:endParaRPr kumimoji="1" lang="ja-JP" altLang="en-US" sz="2800" dirty="0">
              <a:latin typeface="Times New Roman" panose="02020603050405020304" pitchFamily="18" charset="0"/>
              <a:cs typeface="Times New Roman" panose="02020603050405020304" pitchFamily="18" charset="0"/>
            </a:endParaRPr>
          </a:p>
        </p:txBody>
      </p:sp>
      <p:sp>
        <p:nvSpPr>
          <p:cNvPr id="51" name="右矢印 50"/>
          <p:cNvSpPr/>
          <p:nvPr/>
        </p:nvSpPr>
        <p:spPr bwMode="auto">
          <a:xfrm>
            <a:off x="2915816" y="2075136"/>
            <a:ext cx="720080" cy="46354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55" name="直線コネクタ 54"/>
          <p:cNvCxnSpPr/>
          <p:nvPr/>
        </p:nvCxnSpPr>
        <p:spPr bwMode="auto">
          <a:xfrm>
            <a:off x="6886575" y="2389333"/>
            <a:ext cx="1163005" cy="0"/>
          </a:xfrm>
          <a:prstGeom prst="line">
            <a:avLst/>
          </a:prstGeom>
          <a:noFill/>
          <a:ln w="38100" cap="flat" cmpd="sng" algn="ctr">
            <a:solidFill>
              <a:schemeClr val="tx1"/>
            </a:solidFill>
            <a:prstDash val="solid"/>
            <a:round/>
            <a:headEnd type="none" w="med" len="med"/>
            <a:tailEnd type="none" w="med" len="med"/>
          </a:ln>
          <a:effectLst/>
        </p:spPr>
      </p:cxnSp>
      <p:cxnSp>
        <p:nvCxnSpPr>
          <p:cNvPr id="57" name="直線コネクタ 56"/>
          <p:cNvCxnSpPr/>
          <p:nvPr/>
        </p:nvCxnSpPr>
        <p:spPr bwMode="auto">
          <a:xfrm>
            <a:off x="8049580" y="2375045"/>
            <a:ext cx="0" cy="909939"/>
          </a:xfrm>
          <a:prstGeom prst="line">
            <a:avLst/>
          </a:prstGeom>
          <a:noFill/>
          <a:ln w="38100" cap="flat" cmpd="sng" algn="ctr">
            <a:solidFill>
              <a:schemeClr val="tx1"/>
            </a:solidFill>
            <a:prstDash val="solid"/>
            <a:round/>
            <a:headEnd type="none" w="med" len="med"/>
            <a:tailEnd type="none" w="med" len="med"/>
          </a:ln>
          <a:effectLst/>
        </p:spPr>
      </p:cxnSp>
      <p:cxnSp>
        <p:nvCxnSpPr>
          <p:cNvPr id="58" name="直線コネクタ 57"/>
          <p:cNvCxnSpPr/>
          <p:nvPr/>
        </p:nvCxnSpPr>
        <p:spPr bwMode="auto">
          <a:xfrm>
            <a:off x="1599680" y="3268113"/>
            <a:ext cx="6449900" cy="0"/>
          </a:xfrm>
          <a:prstGeom prst="line">
            <a:avLst/>
          </a:prstGeom>
          <a:noFill/>
          <a:ln w="38100" cap="flat" cmpd="sng" algn="ctr">
            <a:solidFill>
              <a:schemeClr val="tx1"/>
            </a:solidFill>
            <a:prstDash val="solid"/>
            <a:round/>
            <a:headEnd type="none" w="med" len="med"/>
            <a:tailEnd type="none" w="med" len="med"/>
          </a:ln>
          <a:effectLst/>
        </p:spPr>
      </p:cxnSp>
      <p:cxnSp>
        <p:nvCxnSpPr>
          <p:cNvPr id="61" name="直線矢印コネクタ 60"/>
          <p:cNvCxnSpPr/>
          <p:nvPr/>
        </p:nvCxnSpPr>
        <p:spPr bwMode="auto">
          <a:xfrm flipV="1">
            <a:off x="1604864" y="2598796"/>
            <a:ext cx="0" cy="669317"/>
          </a:xfrm>
          <a:prstGeom prst="straightConnector1">
            <a:avLst/>
          </a:prstGeom>
          <a:noFill/>
          <a:ln w="38100" cap="flat" cmpd="sng" algn="ctr">
            <a:solidFill>
              <a:schemeClr val="tx1"/>
            </a:solidFill>
            <a:prstDash val="solid"/>
            <a:round/>
            <a:headEnd type="none" w="med" len="med"/>
            <a:tailEnd type="arrow"/>
          </a:ln>
          <a:effectLst/>
        </p:spPr>
      </p:cxnSp>
      <p:sp>
        <p:nvSpPr>
          <p:cNvPr id="63" name="テキスト ボックス 62"/>
          <p:cNvSpPr txBox="1"/>
          <p:nvPr/>
        </p:nvSpPr>
        <p:spPr>
          <a:xfrm>
            <a:off x="202928" y="1213030"/>
            <a:ext cx="2793504" cy="646331"/>
          </a:xfrm>
          <a:prstGeom prst="rect">
            <a:avLst/>
          </a:prstGeom>
          <a:noFill/>
          <a:ln w="31750">
            <a:solidFill>
              <a:srgbClr val="FF0000"/>
            </a:solidFill>
          </a:ln>
        </p:spPr>
        <p:txBody>
          <a:bodyPr wrap="square" rtlCol="0">
            <a:spAutoFit/>
          </a:bodyPr>
          <a:lstStyle/>
          <a:p>
            <a:pPr algn="ctr"/>
            <a:r>
              <a:rPr kumimoji="1" lang="en-US" altLang="ja-JP" sz="3600" dirty="0" smtClean="0">
                <a:latin typeface="Times New Roman" panose="02020603050405020304" pitchFamily="18" charset="0"/>
                <a:cs typeface="Times New Roman" panose="02020603050405020304" pitchFamily="18" charset="0"/>
              </a:rPr>
              <a:t>f</a:t>
            </a:r>
            <a:r>
              <a:rPr kumimoji="1" lang="en-US" altLang="ja-JP" sz="3600" baseline="-25000" dirty="0" smtClean="0">
                <a:latin typeface="Times New Roman" panose="02020603050405020304" pitchFamily="18" charset="0"/>
                <a:cs typeface="Times New Roman" panose="02020603050405020304" pitchFamily="18" charset="0"/>
              </a:rPr>
              <a:t>rep1</a:t>
            </a:r>
            <a:r>
              <a:rPr kumimoji="1" lang="ja-JP" altLang="en-US" sz="3600" dirty="0" smtClean="0">
                <a:latin typeface="Times New Roman" panose="02020603050405020304" pitchFamily="18" charset="0"/>
                <a:cs typeface="Times New Roman" panose="02020603050405020304" pitchFamily="18" charset="0"/>
              </a:rPr>
              <a:t>の安定化</a:t>
            </a:r>
            <a:endParaRPr kumimoji="1" lang="ja-JP" altLang="en-US" sz="3600" dirty="0">
              <a:latin typeface="Times New Roman" panose="02020603050405020304" pitchFamily="18" charset="0"/>
              <a:cs typeface="Times New Roman" panose="02020603050405020304" pitchFamily="18" charset="0"/>
            </a:endParaRPr>
          </a:p>
        </p:txBody>
      </p:sp>
      <p:grpSp>
        <p:nvGrpSpPr>
          <p:cNvPr id="84" name="グループ化 83"/>
          <p:cNvGrpSpPr/>
          <p:nvPr/>
        </p:nvGrpSpPr>
        <p:grpSpPr>
          <a:xfrm>
            <a:off x="6392080" y="3868961"/>
            <a:ext cx="648072" cy="1261226"/>
            <a:chOff x="5983016" y="1547500"/>
            <a:chExt cx="648072" cy="1261226"/>
          </a:xfrm>
        </p:grpSpPr>
        <p:grpSp>
          <p:nvGrpSpPr>
            <p:cNvPr id="85" name="グループ化 84"/>
            <p:cNvGrpSpPr/>
            <p:nvPr/>
          </p:nvGrpSpPr>
          <p:grpSpPr>
            <a:xfrm>
              <a:off x="6156176" y="1957752"/>
              <a:ext cx="288032" cy="850974"/>
              <a:chOff x="4716016" y="1641922"/>
              <a:chExt cx="288032" cy="850974"/>
            </a:xfrm>
          </p:grpSpPr>
          <p:sp>
            <p:nvSpPr>
              <p:cNvPr id="87" name="正方形/長方形 86"/>
              <p:cNvSpPr/>
              <p:nvPr/>
            </p:nvSpPr>
            <p:spPr bwMode="auto">
              <a:xfrm>
                <a:off x="4716016" y="1812886"/>
                <a:ext cx="288032" cy="46398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99" name="直線コネクタ 98"/>
              <p:cNvCxnSpPr/>
              <p:nvPr/>
            </p:nvCxnSpPr>
            <p:spPr bwMode="auto">
              <a:xfrm>
                <a:off x="5004048" y="1641922"/>
                <a:ext cx="0" cy="850974"/>
              </a:xfrm>
              <a:prstGeom prst="line">
                <a:avLst/>
              </a:prstGeom>
              <a:noFill/>
              <a:ln w="44450" cap="flat" cmpd="sng" algn="ctr">
                <a:solidFill>
                  <a:schemeClr val="tx1"/>
                </a:solidFill>
                <a:prstDash val="solid"/>
                <a:round/>
                <a:headEnd type="none" w="med" len="med"/>
                <a:tailEnd type="none" w="med" len="med"/>
              </a:ln>
              <a:effectLst/>
            </p:spPr>
          </p:cxnSp>
        </p:grpSp>
        <p:sp>
          <p:nvSpPr>
            <p:cNvPr id="86" name="テキスト ボックス 85"/>
            <p:cNvSpPr txBox="1"/>
            <p:nvPr/>
          </p:nvSpPr>
          <p:spPr>
            <a:xfrm>
              <a:off x="5983016" y="1547500"/>
              <a:ext cx="648072" cy="400110"/>
            </a:xfrm>
            <a:prstGeom prst="rect">
              <a:avLst/>
            </a:prstGeom>
            <a:noFill/>
          </p:spPr>
          <p:txBody>
            <a:bodyPr wrap="square" rtlCol="0">
              <a:spAutoFit/>
            </a:bodyPr>
            <a:lstStyle/>
            <a:p>
              <a:pPr algn="ctr"/>
              <a:r>
                <a:rPr kumimoji="1" lang="en-US" altLang="ja-JP" sz="2000" b="1" dirty="0" smtClean="0"/>
                <a:t>PD</a:t>
              </a:r>
              <a:endParaRPr kumimoji="1" lang="ja-JP" altLang="en-US" sz="2000" b="1" dirty="0"/>
            </a:p>
          </p:txBody>
        </p:sp>
      </p:grpSp>
      <p:grpSp>
        <p:nvGrpSpPr>
          <p:cNvPr id="103" name="グループ化 102"/>
          <p:cNvGrpSpPr/>
          <p:nvPr/>
        </p:nvGrpSpPr>
        <p:grpSpPr>
          <a:xfrm>
            <a:off x="3796934" y="4384230"/>
            <a:ext cx="2503258" cy="595879"/>
            <a:chOff x="381200" y="3228279"/>
            <a:chExt cx="3844272" cy="915096"/>
          </a:xfrm>
        </p:grpSpPr>
        <p:grpSp>
          <p:nvGrpSpPr>
            <p:cNvPr id="104" name="グループ化 103"/>
            <p:cNvGrpSpPr/>
            <p:nvPr/>
          </p:nvGrpSpPr>
          <p:grpSpPr>
            <a:xfrm>
              <a:off x="381200" y="3228968"/>
              <a:ext cx="1879746" cy="914407"/>
              <a:chOff x="381200" y="3228968"/>
              <a:chExt cx="1879746" cy="914407"/>
            </a:xfrm>
          </p:grpSpPr>
          <p:sp>
            <p:nvSpPr>
              <p:cNvPr id="111" name="フリーフォーム 110"/>
              <p:cNvSpPr/>
              <p:nvPr/>
            </p:nvSpPr>
            <p:spPr bwMode="auto">
              <a:xfrm>
                <a:off x="899592"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7" name="直線コネクタ 116"/>
              <p:cNvCxnSpPr/>
              <p:nvPr/>
            </p:nvCxnSpPr>
            <p:spPr bwMode="auto">
              <a:xfrm>
                <a:off x="1735756" y="4143375"/>
                <a:ext cx="525190" cy="0"/>
              </a:xfrm>
              <a:prstGeom prst="line">
                <a:avLst/>
              </a:prstGeom>
              <a:noFill/>
              <a:ln w="31750" cap="flat" cmpd="sng" algn="ctr">
                <a:solidFill>
                  <a:srgbClr val="00B0F0"/>
                </a:solidFill>
                <a:prstDash val="solid"/>
                <a:round/>
                <a:headEnd type="none" w="med" len="med"/>
                <a:tailEnd type="none" w="med" len="med"/>
              </a:ln>
              <a:effectLst/>
            </p:spPr>
          </p:cxnSp>
          <p:cxnSp>
            <p:nvCxnSpPr>
              <p:cNvPr id="120" name="直線コネクタ 119"/>
              <p:cNvCxnSpPr/>
              <p:nvPr/>
            </p:nvCxnSpPr>
            <p:spPr bwMode="auto">
              <a:xfrm>
                <a:off x="381200" y="4143375"/>
                <a:ext cx="525190" cy="0"/>
              </a:xfrm>
              <a:prstGeom prst="line">
                <a:avLst/>
              </a:prstGeom>
              <a:noFill/>
              <a:ln w="31750" cap="flat" cmpd="sng" algn="ctr">
                <a:solidFill>
                  <a:srgbClr val="00B0F0"/>
                </a:solidFill>
                <a:prstDash val="solid"/>
                <a:round/>
                <a:headEnd type="none" w="med" len="med"/>
                <a:tailEnd type="none" w="med" len="med"/>
              </a:ln>
              <a:effectLst/>
            </p:spPr>
          </p:cxnSp>
        </p:grpSp>
        <p:grpSp>
          <p:nvGrpSpPr>
            <p:cNvPr id="105" name="グループ化 104"/>
            <p:cNvGrpSpPr/>
            <p:nvPr/>
          </p:nvGrpSpPr>
          <p:grpSpPr>
            <a:xfrm>
              <a:off x="1998351" y="3228279"/>
              <a:ext cx="2227121" cy="914407"/>
              <a:chOff x="381200" y="3228968"/>
              <a:chExt cx="2227121" cy="914407"/>
            </a:xfrm>
          </p:grpSpPr>
          <p:sp>
            <p:nvSpPr>
              <p:cNvPr id="107" name="フリーフォーム 106"/>
              <p:cNvSpPr/>
              <p:nvPr/>
            </p:nvSpPr>
            <p:spPr bwMode="auto">
              <a:xfrm>
                <a:off x="1246967" y="3228968"/>
                <a:ext cx="842962" cy="914407"/>
              </a:xfrm>
              <a:custGeom>
                <a:avLst/>
                <a:gdLst>
                  <a:gd name="connsiteX0" fmla="*/ 0 w 842962"/>
                  <a:gd name="connsiteY0" fmla="*/ 914407 h 914407"/>
                  <a:gd name="connsiteX1" fmla="*/ 228600 w 842962"/>
                  <a:gd name="connsiteY1" fmla="*/ 700095 h 914407"/>
                  <a:gd name="connsiteX2" fmla="*/ 428625 w 842962"/>
                  <a:gd name="connsiteY2" fmla="*/ 7 h 914407"/>
                  <a:gd name="connsiteX3" fmla="*/ 642937 w 842962"/>
                  <a:gd name="connsiteY3" fmla="*/ 714382 h 914407"/>
                  <a:gd name="connsiteX4" fmla="*/ 842962 w 842962"/>
                  <a:gd name="connsiteY4" fmla="*/ 914407 h 91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2" h="914407">
                    <a:moveTo>
                      <a:pt x="0" y="914407"/>
                    </a:moveTo>
                    <a:cubicBezTo>
                      <a:pt x="78581" y="883451"/>
                      <a:pt x="157163" y="852495"/>
                      <a:pt x="228600" y="700095"/>
                    </a:cubicBezTo>
                    <a:cubicBezTo>
                      <a:pt x="300037" y="547695"/>
                      <a:pt x="359569" y="-2374"/>
                      <a:pt x="428625" y="7"/>
                    </a:cubicBezTo>
                    <a:cubicBezTo>
                      <a:pt x="497681" y="2388"/>
                      <a:pt x="573881" y="561982"/>
                      <a:pt x="642937" y="714382"/>
                    </a:cubicBezTo>
                    <a:cubicBezTo>
                      <a:pt x="711993" y="866782"/>
                      <a:pt x="842962" y="914407"/>
                      <a:pt x="842962" y="914407"/>
                    </a:cubicBezTo>
                  </a:path>
                </a:pathLst>
              </a:custGeom>
              <a:no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08" name="直線コネクタ 107"/>
              <p:cNvCxnSpPr/>
              <p:nvPr/>
            </p:nvCxnSpPr>
            <p:spPr bwMode="auto">
              <a:xfrm>
                <a:off x="2083131" y="4143375"/>
                <a:ext cx="525190" cy="0"/>
              </a:xfrm>
              <a:prstGeom prst="line">
                <a:avLst/>
              </a:prstGeom>
              <a:noFill/>
              <a:ln w="31750" cap="flat" cmpd="sng" algn="ctr">
                <a:solidFill>
                  <a:srgbClr val="00B0F0"/>
                </a:solidFill>
                <a:prstDash val="solid"/>
                <a:round/>
                <a:headEnd type="none" w="med" len="med"/>
                <a:tailEnd type="none" w="med" len="med"/>
              </a:ln>
              <a:effectLst/>
            </p:spPr>
          </p:cxnSp>
          <p:cxnSp>
            <p:nvCxnSpPr>
              <p:cNvPr id="109" name="直線コネクタ 108"/>
              <p:cNvCxnSpPr/>
              <p:nvPr/>
            </p:nvCxnSpPr>
            <p:spPr bwMode="auto">
              <a:xfrm>
                <a:off x="381200" y="4143375"/>
                <a:ext cx="888216" cy="0"/>
              </a:xfrm>
              <a:prstGeom prst="line">
                <a:avLst/>
              </a:prstGeom>
              <a:noFill/>
              <a:ln w="31750" cap="flat" cmpd="sng" algn="ctr">
                <a:solidFill>
                  <a:srgbClr val="00B0F0"/>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21" name="テキスト ボックス 120"/>
              <p:cNvSpPr txBox="1"/>
              <p:nvPr/>
            </p:nvSpPr>
            <p:spPr>
              <a:xfrm>
                <a:off x="6746008" y="4045024"/>
                <a:ext cx="1930448" cy="707886"/>
              </a:xfrm>
              <a:prstGeom prst="rect">
                <a:avLst/>
              </a:prstGeom>
              <a:noFill/>
            </p:spPr>
            <p:txBody>
              <a:bodyPr wrap="square" rtlCol="0">
                <a:spAutoFit/>
              </a:bodyPr>
              <a:lstStyle/>
              <a:p>
                <a:pPr algn="ctr"/>
                <a:r>
                  <a:rPr kumimoji="1" lang="en-US" altLang="ja-JP" sz="2000" dirty="0" smtClean="0">
                    <a:latin typeface="Times New Roman" panose="02020603050405020304" pitchFamily="18" charset="0"/>
                    <a:cs typeface="Times New Roman" panose="02020603050405020304" pitchFamily="18" charset="0"/>
                  </a:rPr>
                  <a:t>f</a:t>
                </a:r>
                <a:r>
                  <a:rPr kumimoji="1" lang="en-US" altLang="ja-JP" sz="2000" baseline="-25000" dirty="0" smtClean="0">
                    <a:latin typeface="Times New Roman" panose="02020603050405020304" pitchFamily="18" charset="0"/>
                    <a:cs typeface="Times New Roman" panose="02020603050405020304" pitchFamily="18" charset="0"/>
                  </a:rPr>
                  <a:t>rep2</a:t>
                </a:r>
                <a:r>
                  <a:rPr kumimoji="1" lang="en-US" altLang="ja-JP" sz="2000" dirty="0" smtClean="0">
                    <a:latin typeface="Times New Roman" panose="02020603050405020304" pitchFamily="18" charset="0"/>
                    <a:cs typeface="Times New Roman" panose="02020603050405020304" pitchFamily="18" charset="0"/>
                  </a:rPr>
                  <a:t> </a:t>
                </a:r>
                <a14:m>
                  <m:oMath xmlns:m="http://schemas.openxmlformats.org/officeDocument/2006/math">
                    <m:r>
                      <a:rPr kumimoji="1" lang="en-US" altLang="ja-JP" sz="2000" i="0" smtClean="0">
                        <a:latin typeface="Cambria Math"/>
                        <a:ea typeface="Cambria Math"/>
                        <a:cs typeface="Times New Roman" panose="02020603050405020304" pitchFamily="18" charset="0"/>
                      </a:rPr>
                      <m:t>≈</m:t>
                    </m:r>
                  </m:oMath>
                </a14:m>
                <a:endParaRPr kumimoji="1" lang="en-US" altLang="ja-JP" sz="2000" dirty="0" smtClean="0">
                  <a:latin typeface="Times New Roman" panose="02020603050405020304" pitchFamily="18" charset="0"/>
                  <a:ea typeface="Cambria Math"/>
                  <a:cs typeface="Times New Roman" panose="02020603050405020304" pitchFamily="18" charset="0"/>
                </a:endParaRPr>
              </a:p>
              <a:p>
                <a:pPr algn="ctr"/>
                <a:r>
                  <a:rPr kumimoji="1" lang="en-US" altLang="ja-JP" sz="2000" dirty="0" smtClean="0">
                    <a:latin typeface="Times New Roman" panose="02020603050405020304" pitchFamily="18" charset="0"/>
                    <a:cs typeface="Times New Roman" panose="02020603050405020304" pitchFamily="18" charset="0"/>
                  </a:rPr>
                  <a:t>100.000005Hz</a:t>
                </a:r>
                <a:endParaRPr kumimoji="1" lang="ja-JP" altLang="en-US" sz="2000" dirty="0">
                  <a:latin typeface="Times New Roman" panose="02020603050405020304" pitchFamily="18" charset="0"/>
                  <a:cs typeface="Times New Roman" panose="02020603050405020304" pitchFamily="18" charset="0"/>
                </a:endParaRPr>
              </a:p>
            </p:txBody>
          </p:sp>
        </mc:Choice>
        <mc:Fallback xmlns="">
          <p:sp>
            <p:nvSpPr>
              <p:cNvPr id="121" name="テキスト ボックス 120"/>
              <p:cNvSpPr txBox="1">
                <a:spLocks noRot="1" noChangeAspect="1" noMove="1" noResize="1" noEditPoints="1" noAdjustHandles="1" noChangeArrowheads="1" noChangeShapeType="1" noTextEdit="1"/>
              </p:cNvSpPr>
              <p:nvPr/>
            </p:nvSpPr>
            <p:spPr>
              <a:xfrm>
                <a:off x="6746008" y="4045024"/>
                <a:ext cx="1930448" cy="707886"/>
              </a:xfrm>
              <a:prstGeom prst="rect">
                <a:avLst/>
              </a:prstGeom>
              <a:blipFill rotWithShape="1">
                <a:blip r:embed="rId4"/>
                <a:stretch>
                  <a:fillRect t="-4310" b="-14655"/>
                </a:stretch>
              </a:blipFill>
            </p:spPr>
            <p:txBody>
              <a:bodyPr/>
              <a:lstStyle/>
              <a:p>
                <a:r>
                  <a:rPr lang="ja-JP" altLang="en-US">
                    <a:noFill/>
                  </a:rPr>
                  <a:t> </a:t>
                </a:r>
              </a:p>
            </p:txBody>
          </p:sp>
        </mc:Fallback>
      </mc:AlternateContent>
      <p:cxnSp>
        <p:nvCxnSpPr>
          <p:cNvPr id="122" name="直線矢印コネクタ 121"/>
          <p:cNvCxnSpPr/>
          <p:nvPr/>
        </p:nvCxnSpPr>
        <p:spPr bwMode="auto">
          <a:xfrm>
            <a:off x="4408947" y="4086502"/>
            <a:ext cx="1306053" cy="0"/>
          </a:xfrm>
          <a:prstGeom prst="straightConnector1">
            <a:avLst/>
          </a:prstGeom>
          <a:noFill/>
          <a:ln w="25400" cap="flat" cmpd="sng" algn="ctr">
            <a:solidFill>
              <a:schemeClr val="tx1"/>
            </a:solidFill>
            <a:prstDash val="solid"/>
            <a:round/>
            <a:headEnd type="arrow"/>
            <a:tailEnd type="arrow"/>
          </a:ln>
          <a:effectLst/>
        </p:spPr>
      </p:cxnSp>
      <p:sp>
        <p:nvSpPr>
          <p:cNvPr id="123" name="テキスト ボックス 122"/>
          <p:cNvSpPr txBox="1"/>
          <p:nvPr/>
        </p:nvSpPr>
        <p:spPr>
          <a:xfrm>
            <a:off x="4549539" y="3638737"/>
            <a:ext cx="958565" cy="400110"/>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 / f</a:t>
            </a:r>
            <a:r>
              <a:rPr kumimoji="1" lang="en-US" altLang="ja-JP" sz="2000" baseline="-25000" dirty="0" smtClean="0">
                <a:latin typeface="Times New Roman" panose="02020603050405020304" pitchFamily="18" charset="0"/>
                <a:cs typeface="Times New Roman" panose="02020603050405020304" pitchFamily="18" charset="0"/>
              </a:rPr>
              <a:t>rep2</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124" name="テキスト ボックス 123"/>
          <p:cNvSpPr txBox="1"/>
          <p:nvPr/>
        </p:nvSpPr>
        <p:spPr>
          <a:xfrm>
            <a:off x="777241" y="4390503"/>
            <a:ext cx="1685676" cy="523220"/>
          </a:xfrm>
          <a:prstGeom prst="rect">
            <a:avLst/>
          </a:prstGeom>
          <a:noFill/>
          <a:ln w="25400">
            <a:solidFill>
              <a:schemeClr val="tx1"/>
            </a:solidFill>
          </a:ln>
        </p:spPr>
        <p:txBody>
          <a:bodyPr wrap="square" rtlCol="0">
            <a:spAutoFit/>
          </a:bodyPr>
          <a:lstStyle/>
          <a:p>
            <a:pPr algn="ctr"/>
            <a:r>
              <a:rPr kumimoji="1" lang="en-US" altLang="ja-JP" sz="2800" dirty="0" smtClean="0">
                <a:latin typeface="Times New Roman" panose="02020603050405020304" pitchFamily="18" charset="0"/>
                <a:cs typeface="Times New Roman" panose="02020603050405020304" pitchFamily="18" charset="0"/>
              </a:rPr>
              <a:t>LASER B</a:t>
            </a:r>
            <a:endParaRPr kumimoji="1" lang="ja-JP" altLang="en-US" sz="2800" dirty="0">
              <a:latin typeface="Times New Roman" panose="02020603050405020304" pitchFamily="18" charset="0"/>
              <a:cs typeface="Times New Roman" panose="02020603050405020304" pitchFamily="18" charset="0"/>
            </a:endParaRPr>
          </a:p>
        </p:txBody>
      </p:sp>
      <p:sp>
        <p:nvSpPr>
          <p:cNvPr id="127" name="右矢印 126"/>
          <p:cNvSpPr/>
          <p:nvPr/>
        </p:nvSpPr>
        <p:spPr bwMode="auto">
          <a:xfrm>
            <a:off x="2907640" y="4390503"/>
            <a:ext cx="720080" cy="46354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29" name="直線コネクタ 128"/>
          <p:cNvCxnSpPr/>
          <p:nvPr/>
        </p:nvCxnSpPr>
        <p:spPr bwMode="auto">
          <a:xfrm>
            <a:off x="6878399" y="4704700"/>
            <a:ext cx="1163005" cy="0"/>
          </a:xfrm>
          <a:prstGeom prst="line">
            <a:avLst/>
          </a:prstGeom>
          <a:noFill/>
          <a:ln w="38100" cap="flat" cmpd="sng" algn="ctr">
            <a:solidFill>
              <a:schemeClr val="tx1"/>
            </a:solidFill>
            <a:prstDash val="solid"/>
            <a:round/>
            <a:headEnd type="none" w="med" len="med"/>
            <a:tailEnd type="none" w="med" len="med"/>
          </a:ln>
          <a:effectLst/>
        </p:spPr>
      </p:cxnSp>
      <p:cxnSp>
        <p:nvCxnSpPr>
          <p:cNvPr id="130" name="直線コネクタ 129"/>
          <p:cNvCxnSpPr/>
          <p:nvPr/>
        </p:nvCxnSpPr>
        <p:spPr bwMode="auto">
          <a:xfrm>
            <a:off x="1591504" y="5583480"/>
            <a:ext cx="6449900" cy="0"/>
          </a:xfrm>
          <a:prstGeom prst="line">
            <a:avLst/>
          </a:prstGeom>
          <a:noFill/>
          <a:ln w="38100" cap="flat" cmpd="sng" algn="ctr">
            <a:solidFill>
              <a:schemeClr val="tx1"/>
            </a:solidFill>
            <a:prstDash val="solid"/>
            <a:round/>
            <a:headEnd type="none" w="med" len="med"/>
            <a:tailEnd type="none" w="med" len="med"/>
          </a:ln>
          <a:effectLst/>
        </p:spPr>
      </p:cxnSp>
      <p:cxnSp>
        <p:nvCxnSpPr>
          <p:cNvPr id="131" name="直線矢印コネクタ 130"/>
          <p:cNvCxnSpPr/>
          <p:nvPr/>
        </p:nvCxnSpPr>
        <p:spPr bwMode="auto">
          <a:xfrm flipV="1">
            <a:off x="1596688" y="4914163"/>
            <a:ext cx="0" cy="669317"/>
          </a:xfrm>
          <a:prstGeom prst="straightConnector1">
            <a:avLst/>
          </a:prstGeom>
          <a:noFill/>
          <a:ln w="38100" cap="flat" cmpd="sng" algn="ctr">
            <a:solidFill>
              <a:schemeClr val="tx1"/>
            </a:solidFill>
            <a:prstDash val="solid"/>
            <a:round/>
            <a:headEnd type="none" w="med" len="med"/>
            <a:tailEnd type="arrow"/>
          </a:ln>
          <a:effectLst/>
        </p:spPr>
      </p:cxnSp>
      <p:sp>
        <p:nvSpPr>
          <p:cNvPr id="132" name="テキスト ボックス 131"/>
          <p:cNvSpPr txBox="1"/>
          <p:nvPr/>
        </p:nvSpPr>
        <p:spPr>
          <a:xfrm>
            <a:off x="194752" y="3532589"/>
            <a:ext cx="2793504" cy="646331"/>
          </a:xfrm>
          <a:prstGeom prst="rect">
            <a:avLst/>
          </a:prstGeom>
          <a:noFill/>
          <a:ln w="31750">
            <a:solidFill>
              <a:srgbClr val="FF0000"/>
            </a:solidFill>
          </a:ln>
        </p:spPr>
        <p:txBody>
          <a:bodyPr wrap="square" rtlCol="0">
            <a:spAutoFit/>
          </a:bodyPr>
          <a:lstStyle/>
          <a:p>
            <a:pPr algn="ctr"/>
            <a:r>
              <a:rPr kumimoji="1" lang="en-US" altLang="ja-JP" sz="3600" dirty="0" smtClean="0">
                <a:latin typeface="Times New Roman" panose="02020603050405020304" pitchFamily="18" charset="0"/>
                <a:cs typeface="Times New Roman" panose="02020603050405020304" pitchFamily="18" charset="0"/>
              </a:rPr>
              <a:t>f</a:t>
            </a:r>
            <a:r>
              <a:rPr kumimoji="1" lang="en-US" altLang="ja-JP" sz="3600" baseline="-25000" dirty="0" smtClean="0">
                <a:latin typeface="Times New Roman" panose="02020603050405020304" pitchFamily="18" charset="0"/>
                <a:cs typeface="Times New Roman" panose="02020603050405020304" pitchFamily="18" charset="0"/>
              </a:rPr>
              <a:t>rep2</a:t>
            </a:r>
            <a:r>
              <a:rPr kumimoji="1" lang="ja-JP" altLang="en-US" sz="3600" dirty="0" smtClean="0">
                <a:latin typeface="Times New Roman" panose="02020603050405020304" pitchFamily="18" charset="0"/>
                <a:cs typeface="Times New Roman" panose="02020603050405020304" pitchFamily="18" charset="0"/>
              </a:rPr>
              <a:t>の安定化</a:t>
            </a:r>
            <a:endParaRPr kumimoji="1" lang="ja-JP" altLang="en-US" sz="3600" dirty="0">
              <a:latin typeface="Times New Roman" panose="02020603050405020304" pitchFamily="18" charset="0"/>
              <a:cs typeface="Times New Roman" panose="02020603050405020304" pitchFamily="18" charset="0"/>
            </a:endParaRPr>
          </a:p>
        </p:txBody>
      </p:sp>
      <p:cxnSp>
        <p:nvCxnSpPr>
          <p:cNvPr id="133" name="直線コネクタ 132"/>
          <p:cNvCxnSpPr/>
          <p:nvPr/>
        </p:nvCxnSpPr>
        <p:spPr bwMode="auto">
          <a:xfrm>
            <a:off x="8028384" y="4688221"/>
            <a:ext cx="0" cy="909939"/>
          </a:xfrm>
          <a:prstGeom prst="line">
            <a:avLst/>
          </a:prstGeom>
          <a:noFill/>
          <a:ln w="38100" cap="flat" cmpd="sng" algn="ctr">
            <a:solidFill>
              <a:schemeClr val="tx1"/>
            </a:solidFill>
            <a:prstDash val="solid"/>
            <a:round/>
            <a:headEnd type="none" w="med" len="med"/>
            <a:tailEnd type="none" w="med" len="med"/>
          </a:ln>
          <a:effectLst/>
        </p:spPr>
      </p:cxnSp>
      <p:grpSp>
        <p:nvGrpSpPr>
          <p:cNvPr id="22" name="グループ化 21"/>
          <p:cNvGrpSpPr/>
          <p:nvPr/>
        </p:nvGrpSpPr>
        <p:grpSpPr>
          <a:xfrm>
            <a:off x="4507426" y="6333755"/>
            <a:ext cx="3448950" cy="400110"/>
            <a:chOff x="3906184" y="6333755"/>
            <a:chExt cx="3448950" cy="400110"/>
          </a:xfrm>
        </p:grpSpPr>
        <p:sp>
          <p:nvSpPr>
            <p:cNvPr id="6" name="右矢印 5"/>
            <p:cNvSpPr/>
            <p:nvPr/>
          </p:nvSpPr>
          <p:spPr bwMode="auto">
            <a:xfrm>
              <a:off x="3906184" y="6367549"/>
              <a:ext cx="689790" cy="332522"/>
            </a:xfrm>
            <a:prstGeom prst="rightArrow">
              <a:avLst/>
            </a:prstGeom>
            <a:solidFill>
              <a:srgbClr val="CCECFF"/>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4856692" y="6333755"/>
                  <a:ext cx="2498442" cy="400110"/>
                </a:xfrm>
                <a:prstGeom prst="rect">
                  <a:avLst/>
                </a:prstGeom>
                <a:solidFill>
                  <a:schemeClr val="bg1"/>
                </a:solidFill>
                <a:ln w="381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kumimoji="1" lang="ja-JP" altLang="en-US" sz="2000" i="1" smtClean="0">
                            <a:solidFill>
                              <a:schemeClr val="accent2"/>
                            </a:solidFill>
                            <a:latin typeface="Cambria Math"/>
                          </a:rPr>
                          <m:t>∆</m:t>
                        </m:r>
                        <m:r>
                          <a:rPr kumimoji="1" lang="en-US" altLang="ja-JP" sz="2000" b="0" i="1" smtClean="0">
                            <a:solidFill>
                              <a:schemeClr val="accent2"/>
                            </a:solidFill>
                            <a:latin typeface="Cambria Math"/>
                          </a:rPr>
                          <m:t>𝑓</m:t>
                        </m:r>
                        <m:r>
                          <a:rPr kumimoji="1" lang="ja-JP" altLang="en-US" sz="2000" b="0" i="1" smtClean="0">
                            <a:solidFill>
                              <a:schemeClr val="accent2"/>
                            </a:solidFill>
                            <a:latin typeface="Cambria Math"/>
                          </a:rPr>
                          <m:t>は</m:t>
                        </m:r>
                        <m:r>
                          <a:rPr lang="ja-JP" altLang="en-US" sz="2000" i="1">
                            <a:solidFill>
                              <a:schemeClr val="accent2"/>
                            </a:solidFill>
                            <a:latin typeface="Cambria Math"/>
                          </a:rPr>
                          <m:t>間接的に</m:t>
                        </m:r>
                        <m:r>
                          <a:rPr lang="ja-JP" altLang="en-US" sz="2000" i="1" smtClean="0">
                            <a:solidFill>
                              <a:schemeClr val="accent2"/>
                            </a:solidFill>
                            <a:latin typeface="Cambria Math"/>
                          </a:rPr>
                          <m:t>安定化</m:t>
                        </m:r>
                      </m:oMath>
                    </m:oMathPara>
                  </a14:m>
                  <a:endParaRPr kumimoji="1" lang="ja-JP" altLang="en-US" sz="2000" dirty="0">
                    <a:solidFill>
                      <a:schemeClr val="accent2"/>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856692" y="6333755"/>
                  <a:ext cx="2498442" cy="400110"/>
                </a:xfrm>
                <a:prstGeom prst="rect">
                  <a:avLst/>
                </a:prstGeom>
                <a:blipFill rotWithShape="1">
                  <a:blip r:embed="rId5"/>
                  <a:stretch>
                    <a:fillRect r="-1202" b="-11111"/>
                  </a:stretch>
                </a:blipFill>
                <a:ln w="38100">
                  <a:solidFill>
                    <a:schemeClr val="tx1"/>
                  </a:solidFill>
                </a:ln>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8" name="テキスト ボックス 17"/>
              <p:cNvSpPr txBox="1"/>
              <p:nvPr/>
            </p:nvSpPr>
            <p:spPr>
              <a:xfrm>
                <a:off x="3328508" y="5735835"/>
                <a:ext cx="1368152" cy="9980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800" b="1" i="1" smtClean="0">
                              <a:latin typeface="Cambria Math"/>
                            </a:rPr>
                          </m:ctrlPr>
                        </m:fPr>
                        <m:num>
                          <m:sSub>
                            <m:sSubPr>
                              <m:ctrlPr>
                                <a:rPr kumimoji="1" lang="en-US" altLang="ja-JP" sz="2800" b="1" i="1" smtClean="0">
                                  <a:latin typeface="Cambria Math"/>
                                </a:rPr>
                              </m:ctrlPr>
                            </m:sSubPr>
                            <m:e>
                              <m:r>
                                <a:rPr kumimoji="1" lang="en-US" altLang="ja-JP" sz="2800" b="1" i="1" smtClean="0">
                                  <a:latin typeface="Cambria Math"/>
                                </a:rPr>
                                <m:t>𝒇</m:t>
                              </m:r>
                            </m:e>
                            <m:sub>
                              <m:r>
                                <a:rPr kumimoji="1" lang="en-US" altLang="ja-JP" sz="2800" b="1" i="1" smtClean="0">
                                  <a:latin typeface="Cambria Math"/>
                                </a:rPr>
                                <m:t>𝒓𝒆𝒑</m:t>
                              </m:r>
                              <m:r>
                                <a:rPr kumimoji="1" lang="en-US" altLang="ja-JP" sz="2800" b="1" i="1" smtClean="0">
                                  <a:latin typeface="Cambria Math"/>
                                </a:rPr>
                                <m:t>𝟏</m:t>
                              </m:r>
                            </m:sub>
                          </m:sSub>
                        </m:num>
                        <m:den>
                          <m:r>
                            <a:rPr kumimoji="1" lang="en-US" altLang="ja-JP" sz="2800" b="1" i="1" smtClean="0">
                              <a:latin typeface="Cambria Math"/>
                              <a:ea typeface="Cambria Math"/>
                            </a:rPr>
                            <m:t>∆</m:t>
                          </m:r>
                          <m:r>
                            <a:rPr kumimoji="1" lang="en-US" altLang="ja-JP" sz="2800" b="1" i="1" smtClean="0">
                              <a:latin typeface="Cambria Math"/>
                              <a:ea typeface="Cambria Math"/>
                            </a:rPr>
                            <m:t>𝒇</m:t>
                          </m:r>
                        </m:den>
                      </m:f>
                    </m:oMath>
                  </m:oMathPara>
                </a14:m>
                <a:endParaRPr kumimoji="1" lang="ja-JP" altLang="en-US" sz="2800" b="1"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3328508" y="5735835"/>
                <a:ext cx="1368152" cy="998030"/>
              </a:xfrm>
              <a:prstGeom prst="rect">
                <a:avLst/>
              </a:prstGeom>
              <a:blipFill rotWithShape="1">
                <a:blip r:embed="rId6"/>
                <a:stretch>
                  <a:fillRect/>
                </a:stretch>
              </a:blipFill>
            </p:spPr>
            <p:txBody>
              <a:bodyPr/>
              <a:lstStyle/>
              <a:p>
                <a:r>
                  <a:rPr lang="ja-JP" altLang="en-US">
                    <a:noFill/>
                  </a:rPr>
                  <a:t> </a:t>
                </a:r>
              </a:p>
            </p:txBody>
          </p:sp>
        </mc:Fallback>
      </mc:AlternateContent>
      <p:sp>
        <p:nvSpPr>
          <p:cNvPr id="19" name="円/楕円 18"/>
          <p:cNvSpPr/>
          <p:nvPr/>
        </p:nvSpPr>
        <p:spPr bwMode="auto">
          <a:xfrm>
            <a:off x="3555882" y="5698226"/>
            <a:ext cx="824486" cy="611094"/>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21" name="グループ化 20"/>
          <p:cNvGrpSpPr/>
          <p:nvPr/>
        </p:nvGrpSpPr>
        <p:grpSpPr>
          <a:xfrm>
            <a:off x="4505974" y="5785229"/>
            <a:ext cx="2771989" cy="427105"/>
            <a:chOff x="3904732" y="5785229"/>
            <a:chExt cx="2771989" cy="427105"/>
          </a:xfrm>
        </p:grpSpPr>
        <p:sp>
          <p:nvSpPr>
            <p:cNvPr id="134" name="右矢印 133"/>
            <p:cNvSpPr/>
            <p:nvPr/>
          </p:nvSpPr>
          <p:spPr bwMode="auto">
            <a:xfrm>
              <a:off x="3904732" y="5825559"/>
              <a:ext cx="691242" cy="319450"/>
            </a:xfrm>
            <a:prstGeom prst="rightArrow">
              <a:avLst/>
            </a:prstGeom>
            <a:solidFill>
              <a:srgbClr val="CCECFF"/>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mc:AlternateContent xmlns:mc="http://schemas.openxmlformats.org/markup-compatibility/2006" xmlns:a14="http://schemas.microsoft.com/office/drawing/2010/main">
          <mc:Choice Requires="a14">
            <p:sp>
              <p:nvSpPr>
                <p:cNvPr id="135" name="テキスト ボックス 134"/>
                <p:cNvSpPr txBox="1"/>
                <p:nvPr/>
              </p:nvSpPr>
              <p:spPr>
                <a:xfrm>
                  <a:off x="4855966" y="5785229"/>
                  <a:ext cx="1820755" cy="427105"/>
                </a:xfrm>
                <a:prstGeom prst="rect">
                  <a:avLst/>
                </a:prstGeom>
                <a:solidFill>
                  <a:schemeClr val="bg1"/>
                </a:solidFill>
                <a:ln w="3810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a:rPr>
                            </m:ctrlPr>
                          </m:sSubPr>
                          <m:e>
                            <m:r>
                              <a:rPr kumimoji="1" lang="en-US" altLang="ja-JP" sz="2000" b="0" i="1" smtClean="0">
                                <a:solidFill>
                                  <a:srgbClr val="FF0000"/>
                                </a:solidFill>
                                <a:latin typeface="Cambria Math"/>
                              </a:rPr>
                              <m:t>𝑓</m:t>
                            </m:r>
                          </m:e>
                          <m:sub>
                            <m:r>
                              <a:rPr kumimoji="1" lang="en-US" altLang="ja-JP" sz="2000" b="0" i="1" smtClean="0">
                                <a:solidFill>
                                  <a:srgbClr val="FF0000"/>
                                </a:solidFill>
                                <a:latin typeface="Cambria Math"/>
                              </a:rPr>
                              <m:t>𝑟𝑒𝑝</m:t>
                            </m:r>
                            <m:r>
                              <a:rPr kumimoji="1" lang="en-US" altLang="ja-JP" sz="2000" b="0" i="1" smtClean="0">
                                <a:solidFill>
                                  <a:srgbClr val="FF0000"/>
                                </a:solidFill>
                                <a:latin typeface="Cambria Math"/>
                              </a:rPr>
                              <m:t>1</m:t>
                            </m:r>
                          </m:sub>
                        </m:sSub>
                        <m:r>
                          <a:rPr kumimoji="1" lang="ja-JP" altLang="en-US" sz="2000" b="0" i="1" smtClean="0">
                            <a:solidFill>
                              <a:srgbClr val="FF0000"/>
                            </a:solidFill>
                            <a:latin typeface="Cambria Math"/>
                          </a:rPr>
                          <m:t>は</m:t>
                        </m:r>
                        <m:r>
                          <a:rPr lang="ja-JP" altLang="en-US" sz="2000" i="1">
                            <a:solidFill>
                              <a:srgbClr val="FF0000"/>
                            </a:solidFill>
                            <a:latin typeface="Cambria Math"/>
                          </a:rPr>
                          <m:t>安定化</m:t>
                        </m:r>
                      </m:oMath>
                    </m:oMathPara>
                  </a14:m>
                  <a:endParaRPr kumimoji="1" lang="ja-JP" altLang="en-US" sz="2000" dirty="0">
                    <a:solidFill>
                      <a:srgbClr val="FF0000"/>
                    </a:solidFill>
                  </a:endParaRPr>
                </a:p>
              </p:txBody>
            </p:sp>
          </mc:Choice>
          <mc:Fallback xmlns="">
            <p:sp>
              <p:nvSpPr>
                <p:cNvPr id="135" name="テキスト ボックス 134"/>
                <p:cNvSpPr txBox="1">
                  <a:spLocks noRot="1" noChangeAspect="1" noMove="1" noResize="1" noEditPoints="1" noAdjustHandles="1" noChangeArrowheads="1" noChangeShapeType="1" noTextEdit="1"/>
                </p:cNvSpPr>
                <p:nvPr/>
              </p:nvSpPr>
              <p:spPr>
                <a:xfrm>
                  <a:off x="4855966" y="5785229"/>
                  <a:ext cx="1820755" cy="427105"/>
                </a:xfrm>
                <a:prstGeom prst="rect">
                  <a:avLst/>
                </a:prstGeom>
                <a:blipFill rotWithShape="1">
                  <a:blip r:embed="rId7"/>
                  <a:stretch>
                    <a:fillRect b="-3947"/>
                  </a:stretch>
                </a:blipFill>
                <a:ln w="38100">
                  <a:solidFill>
                    <a:schemeClr val="tx1"/>
                  </a:solidFill>
                </a:ln>
              </p:spPr>
              <p:txBody>
                <a:bodyPr/>
                <a:lstStyle/>
                <a:p>
                  <a:r>
                    <a:rPr lang="ja-JP" altLang="en-US">
                      <a:noFill/>
                    </a:rPr>
                    <a:t> </a:t>
                  </a:r>
                </a:p>
              </p:txBody>
            </p:sp>
          </mc:Fallback>
        </mc:AlternateContent>
      </p:grpSp>
      <p:sp>
        <p:nvSpPr>
          <p:cNvPr id="20" name="テキスト ボックス 19"/>
          <p:cNvSpPr txBox="1"/>
          <p:nvPr/>
        </p:nvSpPr>
        <p:spPr>
          <a:xfrm>
            <a:off x="771846" y="6011996"/>
            <a:ext cx="3224090" cy="400110"/>
          </a:xfrm>
          <a:prstGeom prst="rect">
            <a:avLst/>
          </a:prstGeom>
          <a:noFill/>
        </p:spPr>
        <p:txBody>
          <a:bodyPr wrap="square" rtlCol="0">
            <a:spAutoFit/>
          </a:bodyPr>
          <a:lstStyle/>
          <a:p>
            <a:r>
              <a:rPr kumimoji="1" lang="ja-JP" altLang="en-US" sz="2000" b="1" dirty="0" smtClean="0"/>
              <a:t>揺らぎのパラメータ：</a:t>
            </a:r>
            <a:endParaRPr kumimoji="1" lang="ja-JP" altLang="en-US" sz="2000" b="1" dirty="0"/>
          </a:p>
        </p:txBody>
      </p:sp>
      <p:sp>
        <p:nvSpPr>
          <p:cNvPr id="136" name="円/楕円 135"/>
          <p:cNvSpPr/>
          <p:nvPr/>
        </p:nvSpPr>
        <p:spPr bwMode="auto">
          <a:xfrm>
            <a:off x="3558586" y="6209888"/>
            <a:ext cx="824486" cy="611094"/>
          </a:xfrm>
          <a:prstGeom prst="ellipse">
            <a:avLst/>
          </a:prstGeom>
          <a:noFill/>
          <a:ln w="254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テキスト ボックス 2"/>
          <p:cNvSpPr txBox="1"/>
          <p:nvPr/>
        </p:nvSpPr>
        <p:spPr>
          <a:xfrm>
            <a:off x="5796136" y="908720"/>
            <a:ext cx="3838795" cy="646331"/>
          </a:xfrm>
          <a:prstGeom prst="rect">
            <a:avLst/>
          </a:prstGeom>
          <a:noFill/>
        </p:spPr>
        <p:txBody>
          <a:bodyPr wrap="square" rtlCol="0">
            <a:spAutoFit/>
          </a:bodyPr>
          <a:lstStyle/>
          <a:p>
            <a:r>
              <a:rPr kumimoji="1" lang="ja-JP" altLang="en-US" sz="3600" dirty="0" smtClean="0"/>
              <a:t>（</a:t>
            </a:r>
            <a:r>
              <a:rPr kumimoji="1" lang="en-US" altLang="ja-JP" sz="3600" dirty="0" smtClean="0"/>
              <a:t>f</a:t>
            </a:r>
            <a:r>
              <a:rPr kumimoji="1" lang="en-US" altLang="ja-JP" sz="3600" baseline="-25000" dirty="0" smtClean="0"/>
              <a:t>rep1</a:t>
            </a:r>
            <a:r>
              <a:rPr kumimoji="1" lang="en-US" altLang="ja-JP" sz="3600" dirty="0" smtClean="0"/>
              <a:t>, f</a:t>
            </a:r>
            <a:r>
              <a:rPr kumimoji="1" lang="en-US" altLang="ja-JP" sz="3600" baseline="-25000" dirty="0" smtClean="0"/>
              <a:t>rep2</a:t>
            </a:r>
            <a:r>
              <a:rPr kumimoji="1" lang="ja-JP" altLang="en-US" sz="3600" dirty="0" smtClean="0"/>
              <a:t>制御）</a:t>
            </a:r>
            <a:endParaRPr kumimoji="1" lang="ja-JP" altLang="en-US" sz="3600" dirty="0"/>
          </a:p>
        </p:txBody>
      </p:sp>
      <p:grpSp>
        <p:nvGrpSpPr>
          <p:cNvPr id="13" name="グループ化 12"/>
          <p:cNvGrpSpPr/>
          <p:nvPr/>
        </p:nvGrpSpPr>
        <p:grpSpPr>
          <a:xfrm>
            <a:off x="4620651" y="5895621"/>
            <a:ext cx="4589852" cy="688075"/>
            <a:chOff x="4620650" y="5895621"/>
            <a:chExt cx="4687253" cy="688075"/>
          </a:xfrm>
        </p:grpSpPr>
        <p:sp>
          <p:nvSpPr>
            <p:cNvPr id="4" name="右矢印 3"/>
            <p:cNvSpPr/>
            <p:nvPr/>
          </p:nvSpPr>
          <p:spPr bwMode="auto">
            <a:xfrm>
              <a:off x="4620650" y="5895621"/>
              <a:ext cx="1001029" cy="688075"/>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テキスト ボックス 8"/>
            <p:cNvSpPr txBox="1"/>
            <p:nvPr/>
          </p:nvSpPr>
          <p:spPr>
            <a:xfrm>
              <a:off x="5698375" y="5962121"/>
              <a:ext cx="3609528" cy="584775"/>
            </a:xfrm>
            <a:prstGeom prst="rect">
              <a:avLst/>
            </a:prstGeom>
            <a:solidFill>
              <a:srgbClr val="FFFF00"/>
            </a:solidFill>
          </p:spPr>
          <p:txBody>
            <a:bodyPr wrap="square" rtlCol="0">
              <a:spAutoFit/>
            </a:bodyPr>
            <a:lstStyle/>
            <a:p>
              <a:pPr algn="ctr"/>
              <a:r>
                <a:rPr lang="en-US" altLang="ja-JP" sz="3200" dirty="0">
                  <a:solidFill>
                    <a:srgbClr val="FF0000"/>
                  </a:solidFill>
                  <a:latin typeface="Times New Roman" panose="02020603050405020304" pitchFamily="18" charset="0"/>
                  <a:cs typeface="Times New Roman" panose="02020603050405020304" pitchFamily="18" charset="0"/>
                </a:rPr>
                <a:t>f</a:t>
              </a:r>
              <a:r>
                <a:rPr kumimoji="1" lang="en-US" altLang="ja-JP" sz="3200" baseline="-25000" dirty="0" smtClean="0">
                  <a:solidFill>
                    <a:srgbClr val="FF0000"/>
                  </a:solidFill>
                  <a:latin typeface="Times New Roman" panose="02020603050405020304" pitchFamily="18" charset="0"/>
                  <a:cs typeface="Times New Roman" panose="02020603050405020304" pitchFamily="18" charset="0"/>
                </a:rPr>
                <a:t>rep1</a:t>
              </a:r>
              <a:r>
                <a:rPr kumimoji="1" lang="en-US" altLang="ja-JP" sz="3200" dirty="0" smtClean="0">
                  <a:solidFill>
                    <a:srgbClr val="FF0000"/>
                  </a:solidFill>
                  <a:latin typeface="Times New Roman" panose="02020603050405020304" pitchFamily="18" charset="0"/>
                  <a:cs typeface="Times New Roman" panose="02020603050405020304" pitchFamily="18" charset="0"/>
                </a:rPr>
                <a:t>, </a:t>
              </a:r>
              <a:r>
                <a:rPr kumimoji="1" lang="en-US" altLang="ja-JP" sz="3200" dirty="0" err="1" smtClean="0">
                  <a:solidFill>
                    <a:srgbClr val="FF0000"/>
                  </a:solidFill>
                  <a:latin typeface="Times New Roman" panose="02020603050405020304" pitchFamily="18" charset="0"/>
                  <a:cs typeface="Times New Roman" panose="02020603050405020304" pitchFamily="18" charset="0"/>
                </a:rPr>
                <a:t>Δf</a:t>
              </a:r>
              <a:r>
                <a:rPr kumimoji="1" lang="en-US" altLang="ja-JP" sz="3200" dirty="0" smtClean="0">
                  <a:solidFill>
                    <a:srgbClr val="FF0000"/>
                  </a:solidFill>
                  <a:latin typeface="Times New Roman" panose="02020603050405020304" pitchFamily="18" charset="0"/>
                  <a:cs typeface="Times New Roman" panose="02020603050405020304" pitchFamily="18" charset="0"/>
                </a:rPr>
                <a:t> </a:t>
              </a:r>
              <a:r>
                <a:rPr kumimoji="1" lang="ja-JP" altLang="en-US" sz="3200" dirty="0" smtClean="0">
                  <a:solidFill>
                    <a:srgbClr val="FF0000"/>
                  </a:solidFill>
                  <a:latin typeface="Times New Roman" panose="02020603050405020304" pitchFamily="18" charset="0"/>
                  <a:cs typeface="Times New Roman" panose="02020603050405020304" pitchFamily="18" charset="0"/>
                </a:rPr>
                <a:t>の安定化</a:t>
              </a:r>
              <a:endParaRPr kumimoji="1" lang="ja-JP" altLang="en-US" sz="3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81747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fade">
                                      <p:cBhvr>
                                        <p:cTn id="19" dur="500"/>
                                        <p:tgtEl>
                                          <p:spTgt spid="136"/>
                                        </p:tgtEl>
                                      </p:cBhvr>
                                    </p:animEffec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par>
                                <p:cTn id="31" presetID="1" presetClass="exit" presetSubtype="0" fill="hold"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36" grpId="0" animBg="1"/>
      <p:bldP spid="136" grpId="1" animBg="1"/>
    </p:bld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14233</TotalTime>
  <Words>1297</Words>
  <Application>Microsoft Office PowerPoint</Application>
  <PresentationFormat>画面に合わせる (4:3)</PresentationFormat>
  <Paragraphs>304</Paragraphs>
  <Slides>22</Slides>
  <Notes>9</Notes>
  <HiddenSlides>0</HiddenSlides>
  <MMClips>4</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テーマ1</vt:lpstr>
      <vt:lpstr>非同期光サンプリング式 テラヘルツ時間領域分光法における タイミングジッターの抑制</vt:lpstr>
      <vt:lpstr>イントロダクション</vt:lpstr>
      <vt:lpstr>PowerPoint プレゼンテーション</vt:lpstr>
      <vt:lpstr>THz波について</vt:lpstr>
      <vt:lpstr>THz分光＠大気ガス</vt:lpstr>
      <vt:lpstr>フーリエ変換分光法 （THz時間領域分光法）</vt:lpstr>
      <vt:lpstr>非同期光サンプリング式THz-TDS</vt:lpstr>
      <vt:lpstr>ASOPS-THz-TDSにおける信号の流れ</vt:lpstr>
      <vt:lpstr>ジッター抑制のための従来法</vt:lpstr>
      <vt:lpstr>Δf の高調波の抽出</vt:lpstr>
      <vt:lpstr>Δf の高調波の抽出</vt:lpstr>
      <vt:lpstr>実験光学系</vt:lpstr>
      <vt:lpstr>mΔf の周波数安定性</vt:lpstr>
      <vt:lpstr>THz時間波形における ジッターの影響</vt:lpstr>
      <vt:lpstr>低圧ガス分光を用いたジッター評価</vt:lpstr>
      <vt:lpstr>低圧ガス分光によるジッターの評価</vt:lpstr>
      <vt:lpstr>まとめ</vt:lpstr>
      <vt:lpstr>PowerPoint プレゼンテーション</vt:lpstr>
      <vt:lpstr>f_rep1/(Δf_rep ) の安定性の評価（時間領域）</vt:lpstr>
      <vt:lpstr>THz時間波形における ジッターの影響</vt:lpstr>
      <vt:lpstr>今回の手法（frep1, Δfrep制御）</vt:lpstr>
      <vt:lpstr>従来の大気ガス分析法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ichikawa</dc:creator>
  <cp:lastModifiedBy>ichikawa</cp:lastModifiedBy>
  <cp:revision>385</cp:revision>
  <cp:lastPrinted>2013-12-25T23:30:50Z</cp:lastPrinted>
  <dcterms:created xsi:type="dcterms:W3CDTF">2013-09-04T09:47:56Z</dcterms:created>
  <dcterms:modified xsi:type="dcterms:W3CDTF">2013-12-26T03:04:43Z</dcterms:modified>
</cp:coreProperties>
</file>