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5" r:id="rId4"/>
    <p:sldId id="258" r:id="rId5"/>
    <p:sldId id="263" r:id="rId6"/>
    <p:sldId id="259" r:id="rId7"/>
    <p:sldId id="266" r:id="rId8"/>
    <p:sldId id="260" r:id="rId9"/>
    <p:sldId id="261" r:id="rId10"/>
    <p:sldId id="264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032FD-DC2B-44B3-A87C-3557BC870DEC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F7A4A-D8E6-4E41-8353-A8192732AA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87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F7A4A-D8E6-4E41-8353-A8192732AAB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043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F7A4A-D8E6-4E41-8353-A8192732AAB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278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F7A4A-D8E6-4E41-8353-A8192732AAB9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578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34016-DF22-4DB8-B9D9-8631FCAE9BB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EDF8A1-D5CF-4BFB-853B-08CF71BE0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34016-DF22-4DB8-B9D9-8631FCAE9BB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EDF8A1-D5CF-4BFB-853B-08CF71BE0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88623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34016-DF22-4DB8-B9D9-8631FCAE9BB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EDF8A1-D5CF-4BFB-853B-08CF71BE0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D34016-DF22-4DB8-B9D9-8631FCAE9BB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3EDF8A1-D5CF-4BFB-853B-08CF71BE0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34016-DF22-4DB8-B9D9-8631FCAE9BB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EDF8A1-D5CF-4BFB-853B-08CF71BE0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34016-DF22-4DB8-B9D9-8631FCAE9BB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EDF8A1-D5CF-4BFB-853B-08CF71BE0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9812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34016-DF22-4DB8-B9D9-8631FCAE9BB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EDF8A1-D5CF-4BFB-853B-08CF71BE0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34016-DF22-4DB8-B9D9-8631FCAE9BB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EDF8A1-D5CF-4BFB-853B-08CF71BE0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34016-DF22-4DB8-B9D9-8631FCAE9BB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EDF8A1-D5CF-4BFB-853B-08CF71BE0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34016-DF22-4DB8-B9D9-8631FCAE9BB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EDF8A1-D5CF-4BFB-853B-08CF71BE0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34016-DF22-4DB8-B9D9-8631FCAE9BB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EDF8A1-D5CF-4BFB-853B-08CF71BE0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34016-DF22-4DB8-B9D9-8631FCAE9BB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EDF8A1-D5CF-4BFB-853B-08CF71BE0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fld id="{14D34016-DF22-4DB8-B9D9-8631FCAE9BB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fld id="{D3EDF8A1-D5CF-4BFB-853B-08CF71BE0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5" name="Rectangle 7"/>
          <p:cNvSpPr>
            <a:spLocks noChangeArrowheads="1"/>
          </p:cNvSpPr>
          <p:nvPr/>
        </p:nvSpPr>
        <p:spPr bwMode="auto">
          <a:xfrm>
            <a:off x="0" y="381001"/>
            <a:ext cx="9130812" cy="55563"/>
          </a:xfrm>
          <a:prstGeom prst="rect">
            <a:avLst/>
          </a:prstGeom>
          <a:solidFill>
            <a:srgbClr val="00279F"/>
          </a:solidFill>
          <a:ln w="12700">
            <a:solidFill>
              <a:srgbClr val="00279F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762000"/>
            <a:endParaRPr lang="ja-JP" altLang="en-US" sz="2400">
              <a:latin typeface="Osaka" pitchFamily="-108" charset="-128"/>
              <a:ea typeface="Osaka" pitchFamily="-108" charset="-128"/>
              <a:cs typeface="Osaka" pitchFamily="-108" charset="-128"/>
            </a:endParaRPr>
          </a:p>
        </p:txBody>
      </p:sp>
      <p:sp>
        <p:nvSpPr>
          <p:cNvPr id="96" name="Rectangle 92"/>
          <p:cNvSpPr>
            <a:spLocks noChangeArrowheads="1"/>
          </p:cNvSpPr>
          <p:nvPr/>
        </p:nvSpPr>
        <p:spPr bwMode="auto">
          <a:xfrm>
            <a:off x="0" y="1"/>
            <a:ext cx="285437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defTabSz="900113" eaLnBrk="0" hangingPunct="0"/>
            <a:r>
              <a:rPr lang="en-US" altLang="ja-JP" sz="1800" b="1" i="1" dirty="0" smtClean="0">
                <a:solidFill>
                  <a:srgbClr val="00279F"/>
                </a:solidFill>
                <a:ea typeface="Osaka" pitchFamily="-108" charset="-128"/>
                <a:cs typeface="Osaka" pitchFamily="-108" charset="-128"/>
              </a:rPr>
              <a:t>University of Tokushima</a:t>
            </a:r>
            <a:endParaRPr lang="en-US" altLang="ja-JP" sz="1800" b="1" i="1" dirty="0">
              <a:solidFill>
                <a:srgbClr val="00279F"/>
              </a:solidFill>
              <a:ea typeface="Osaka" pitchFamily="-108" charset="-128"/>
              <a:cs typeface="Osaka" pitchFamily="-108" charset="-128"/>
            </a:endParaRPr>
          </a:p>
        </p:txBody>
      </p:sp>
      <p:pic>
        <p:nvPicPr>
          <p:cNvPr id="97" name="Picture 9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486400" y="0"/>
            <a:ext cx="3657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2037206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学会報告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71114" y="5445224"/>
            <a:ext cx="6800800" cy="622920"/>
          </a:xfrm>
        </p:spPr>
        <p:txBody>
          <a:bodyPr/>
          <a:lstStyle/>
          <a:p>
            <a:pPr algn="r"/>
            <a:r>
              <a:rPr kumimoji="1" lang="en-US" altLang="ja-JP" sz="3600" dirty="0" smtClean="0"/>
              <a:t>10/8</a:t>
            </a:r>
            <a:r>
              <a:rPr kumimoji="1" lang="ja-JP" altLang="en-US" sz="3600" dirty="0" smtClean="0"/>
              <a:t>　</a:t>
            </a:r>
            <a:r>
              <a:rPr kumimoji="1" lang="en-US" altLang="ja-JP" sz="3600" dirty="0" smtClean="0"/>
              <a:t>M1</a:t>
            </a:r>
            <a:r>
              <a:rPr kumimoji="1" lang="ja-JP" altLang="en-US" sz="3600" dirty="0" smtClean="0"/>
              <a:t>　市川　竜嗣</a:t>
            </a:r>
            <a:endParaRPr kumimoji="1" lang="en-US" altLang="ja-JP" sz="36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183302" y="3432393"/>
            <a:ext cx="44769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 smtClean="0"/>
              <a:t>第</a:t>
            </a:r>
            <a:r>
              <a:rPr lang="en-US" altLang="ja-JP" sz="2000" dirty="0" smtClean="0"/>
              <a:t>74</a:t>
            </a:r>
            <a:r>
              <a:rPr lang="ja-JP" altLang="en-US" sz="2000" dirty="0" smtClean="0"/>
              <a:t>回応用物理学会秋季学術講演会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18272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8784976" cy="1143000"/>
          </a:xfrm>
        </p:spPr>
        <p:txBody>
          <a:bodyPr/>
          <a:lstStyle/>
          <a:p>
            <a:r>
              <a:rPr lang="ja-JP" altLang="en-US" dirty="0"/>
              <a:t>テーパー構造結合平行平板導波路のテラヘルツ応答の対称性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0403" y="3429000"/>
            <a:ext cx="8928992" cy="3099048"/>
          </a:xfrm>
        </p:spPr>
        <p:txBody>
          <a:bodyPr/>
          <a:lstStyle/>
          <a:p>
            <a:r>
              <a:rPr lang="ja-JP" altLang="en-US" dirty="0"/>
              <a:t>福井大工</a:t>
            </a:r>
            <a:r>
              <a:rPr lang="en-US" altLang="ja-JP" baseline="30000" dirty="0" smtClean="0"/>
              <a:t>1</a:t>
            </a:r>
            <a:r>
              <a:rPr lang="en-US" altLang="ja-JP" dirty="0" smtClean="0"/>
              <a:t>, </a:t>
            </a:r>
            <a:r>
              <a:rPr lang="ja-JP" altLang="en-US" dirty="0" smtClean="0"/>
              <a:t>福井</a:t>
            </a:r>
            <a:r>
              <a:rPr lang="ja-JP" altLang="en-US" dirty="0"/>
              <a:t>大遠赤セ</a:t>
            </a:r>
            <a:r>
              <a:rPr lang="en-US" altLang="ja-JP" baseline="30000" dirty="0"/>
              <a:t>2</a:t>
            </a:r>
            <a:r>
              <a:rPr lang="en-US" altLang="ja-JP" dirty="0"/>
              <a:t>, </a:t>
            </a:r>
            <a:r>
              <a:rPr lang="ja-JP" altLang="en-US" dirty="0"/>
              <a:t>福井大教育</a:t>
            </a:r>
            <a:r>
              <a:rPr lang="en-US" altLang="ja-JP" baseline="30000" dirty="0"/>
              <a:t>3</a:t>
            </a:r>
            <a:r>
              <a:rPr lang="en-US" altLang="ja-JP" dirty="0"/>
              <a:t>, </a:t>
            </a:r>
            <a:r>
              <a:rPr lang="ja-JP" altLang="en-US" dirty="0"/>
              <a:t>福井工大工</a:t>
            </a:r>
            <a:r>
              <a:rPr lang="en-US" altLang="ja-JP" baseline="30000" dirty="0" smtClean="0"/>
              <a:t>4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 </a:t>
            </a:r>
            <a:r>
              <a:rPr lang="ja-JP" altLang="en-US" baseline="30000" dirty="0"/>
              <a:t>○</a:t>
            </a:r>
            <a:r>
              <a:rPr lang="ja-JP" altLang="en-US" dirty="0"/>
              <a:t>岩村 信平</a:t>
            </a:r>
            <a:r>
              <a:rPr lang="en-US" altLang="ja-JP" baseline="30000" dirty="0"/>
              <a:t>1</a:t>
            </a:r>
            <a:r>
              <a:rPr lang="en-US" altLang="ja-JP" dirty="0"/>
              <a:t> </a:t>
            </a:r>
            <a:r>
              <a:rPr lang="ja-JP" altLang="en-US" dirty="0"/>
              <a:t>岩崎 宏紀</a:t>
            </a:r>
            <a:r>
              <a:rPr lang="en-US" altLang="ja-JP" baseline="30000" dirty="0"/>
              <a:t>1</a:t>
            </a:r>
            <a:r>
              <a:rPr lang="ja-JP" altLang="en-US" dirty="0" err="1" smtClean="0"/>
              <a:t>，</a:t>
            </a:r>
            <a:r>
              <a:rPr lang="ja-JP" altLang="en-US" dirty="0" smtClean="0"/>
              <a:t>辻 </a:t>
            </a:r>
            <a:r>
              <a:rPr lang="ja-JP" altLang="en-US" dirty="0"/>
              <a:t>新生</a:t>
            </a:r>
            <a:r>
              <a:rPr lang="en-US" altLang="ja-JP" baseline="30000" dirty="0"/>
              <a:t>1</a:t>
            </a:r>
            <a:r>
              <a:rPr lang="en-US" altLang="ja-JP" dirty="0"/>
              <a:t>,</a:t>
            </a:r>
            <a:r>
              <a:rPr lang="ja-JP" altLang="en-US" dirty="0"/>
              <a:t>山本 晃司</a:t>
            </a:r>
            <a:r>
              <a:rPr lang="en-US" altLang="ja-JP" baseline="30000" dirty="0"/>
              <a:t>2</a:t>
            </a:r>
            <a:r>
              <a:rPr lang="en-US" altLang="ja-JP" dirty="0"/>
              <a:t>, </a:t>
            </a:r>
            <a:r>
              <a:rPr lang="ja-JP" altLang="en-US" dirty="0"/>
              <a:t>福井 一俊</a:t>
            </a:r>
            <a:r>
              <a:rPr lang="en-US" altLang="ja-JP" baseline="30000" dirty="0"/>
              <a:t>1</a:t>
            </a:r>
            <a:r>
              <a:rPr lang="en-US" altLang="ja-JP" dirty="0"/>
              <a:t>, </a:t>
            </a:r>
            <a:r>
              <a:rPr lang="ja-JP" altLang="en-US" dirty="0"/>
              <a:t>谷 正彦</a:t>
            </a:r>
            <a:r>
              <a:rPr lang="en-US" altLang="ja-JP" baseline="30000" dirty="0"/>
              <a:t>2</a:t>
            </a:r>
            <a:r>
              <a:rPr lang="en-US" altLang="ja-JP" dirty="0"/>
              <a:t>, </a:t>
            </a:r>
            <a:r>
              <a:rPr lang="ja-JP" altLang="en-US" dirty="0"/>
              <a:t>栗原 一嘉</a:t>
            </a:r>
            <a:r>
              <a:rPr lang="en-US" altLang="ja-JP" baseline="30000" dirty="0"/>
              <a:t>3</a:t>
            </a:r>
            <a:r>
              <a:rPr lang="en-US" altLang="ja-JP" dirty="0"/>
              <a:t>, </a:t>
            </a:r>
            <a:r>
              <a:rPr lang="ja-JP" altLang="en-US" dirty="0"/>
              <a:t>桒島 史欣</a:t>
            </a:r>
            <a:r>
              <a:rPr lang="en-US" altLang="ja-JP" baseline="30000" dirty="0"/>
              <a:t>4</a:t>
            </a:r>
            <a:endParaRPr kumimoji="1" lang="ja-JP" alt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148604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143000"/>
          </a:xfrm>
        </p:spPr>
        <p:txBody>
          <a:bodyPr/>
          <a:lstStyle/>
          <a:p>
            <a:r>
              <a:rPr kumimoji="1" lang="ja-JP" altLang="en-US" sz="5400" dirty="0" smtClean="0"/>
              <a:t>研究背景</a:t>
            </a:r>
            <a:endParaRPr kumimoji="1" lang="ja-JP" altLang="en-US" sz="5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5853" y="1462307"/>
            <a:ext cx="8560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THz</a:t>
            </a:r>
            <a:r>
              <a:rPr kumimoji="1" lang="ja-JP" altLang="en-US" sz="2800" dirty="0" smtClean="0"/>
              <a:t>波を利用することで非接触・非破壊検査が可能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33866" y="2107287"/>
            <a:ext cx="9228666" cy="58477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しかし、</a:t>
            </a:r>
            <a:r>
              <a:rPr lang="ja-JP" altLang="en-US" sz="3200" dirty="0" smtClean="0"/>
              <a:t>微量サイズの試料へ</a:t>
            </a:r>
            <a:r>
              <a:rPr kumimoji="1" lang="ja-JP" altLang="en-US" sz="3200" dirty="0" smtClean="0"/>
              <a:t>の検査応用は難しい</a:t>
            </a:r>
            <a:endParaRPr kumimoji="1"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79512" y="2894721"/>
                <a:ext cx="4563346" cy="1339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800" b="1" dirty="0" smtClean="0">
                    <a:latin typeface="Cambria Math"/>
                  </a:rPr>
                  <a:t>回折限界の式</a:t>
                </a:r>
                <a:endParaRPr lang="en-US" altLang="ja-JP" sz="2800" b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/>
                        </a:rPr>
                        <m:t>𝛿</m:t>
                      </m:r>
                      <m:r>
                        <a:rPr lang="ja-JP" altLang="en-US" sz="2800" b="0" i="1" smtClean="0">
                          <a:latin typeface="Cambria Math"/>
                        </a:rPr>
                        <m:t>＝</m:t>
                      </m:r>
                      <m:r>
                        <a:rPr lang="en-US" altLang="ja-JP" sz="2800" i="1" smtClean="0">
                          <a:latin typeface="Cambria Math"/>
                        </a:rPr>
                        <m:t>0.61</m:t>
                      </m:r>
                      <m:f>
                        <m:fPr>
                          <m:ctrlPr>
                            <a:rPr lang="en-US" altLang="ja-JP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2800" i="1">
                              <a:latin typeface="Cambria Math"/>
                            </a:rPr>
                            <m:t>𝜆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ja-JP" sz="2800" i="1">
                              <a:latin typeface="Cambria Math"/>
                            </a:rPr>
                            <m:t>NA</m:t>
                          </m:r>
                        </m:den>
                      </m:f>
                      <m:r>
                        <a:rPr lang="ja-JP" altLang="en-US" sz="2800" b="0" i="1" smtClean="0">
                          <a:latin typeface="Cambria Math"/>
                        </a:rPr>
                        <m:t>，</m:t>
                      </m:r>
                      <m:r>
                        <m:rPr>
                          <m:sty m:val="p"/>
                        </m:rPr>
                        <a:rPr lang="en-US" altLang="ja-JP" sz="2800" i="1">
                          <a:latin typeface="Cambria Math"/>
                        </a:rPr>
                        <m:t>NA</m:t>
                      </m:r>
                      <m:r>
                        <a:rPr lang="ja-JP" altLang="en-US" sz="2800" b="0" i="1" smtClean="0">
                          <a:latin typeface="Cambria Math"/>
                        </a:rPr>
                        <m:t>＝</m:t>
                      </m:r>
                      <m:r>
                        <a:rPr lang="ja-JP" altLang="en-US" sz="2800" b="0" i="1" smtClean="0">
                          <a:latin typeface="Cambria Math"/>
                        </a:rPr>
                        <m:t>𝑛𝑠𝑖𝑛</m:t>
                      </m:r>
                      <m:r>
                        <a:rPr lang="ja-JP" altLang="en-US" sz="2800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894721"/>
                <a:ext cx="4563346" cy="1339726"/>
              </a:xfrm>
              <a:prstGeom prst="rect">
                <a:avLst/>
              </a:prstGeom>
              <a:blipFill rotWithShape="1">
                <a:blip r:embed="rId3"/>
                <a:stretch>
                  <a:fillRect l="-2670" t="-59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/>
          <p:cNvSpPr txBox="1"/>
          <p:nvPr/>
        </p:nvSpPr>
        <p:spPr>
          <a:xfrm>
            <a:off x="4405401" y="3140968"/>
            <a:ext cx="48032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THz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の波長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0.03mm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）以下に集光することができない</a:t>
            </a:r>
            <a:endParaRPr kumimoji="1" lang="ja-JP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下矢印 8"/>
          <p:cNvSpPr/>
          <p:nvPr/>
        </p:nvSpPr>
        <p:spPr bwMode="auto">
          <a:xfrm>
            <a:off x="4061232" y="4321643"/>
            <a:ext cx="949526" cy="864096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3342" y="5368237"/>
            <a:ext cx="8825307" cy="1077218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テーパー構造を結合させた平行平板導波路を用いることにより、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THz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波の超集束が可能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66375" y="6470564"/>
            <a:ext cx="6228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J. Zhang and D. </a:t>
            </a:r>
            <a:r>
              <a:rPr kumimoji="1" lang="en-US" altLang="ja-JP" dirty="0" err="1" smtClean="0"/>
              <a:t>Grischkowsky</a:t>
            </a:r>
            <a:r>
              <a:rPr kumimoji="1" lang="en-US" altLang="ja-JP" dirty="0" smtClean="0"/>
              <a:t> Appl. Phys. </a:t>
            </a:r>
            <a:r>
              <a:rPr kumimoji="1" lang="en-US" altLang="ja-JP" dirty="0" err="1" smtClean="0"/>
              <a:t>Lett</a:t>
            </a:r>
            <a:r>
              <a:rPr kumimoji="1" lang="en-US" altLang="ja-JP" dirty="0" smtClean="0"/>
              <a:t>. </a:t>
            </a:r>
            <a:r>
              <a:rPr kumimoji="1" lang="en-US" altLang="ja-JP" b="1" dirty="0" smtClean="0"/>
              <a:t>86</a:t>
            </a:r>
            <a:r>
              <a:rPr kumimoji="1" lang="en-US" altLang="ja-JP" dirty="0" smtClean="0"/>
              <a:t> (2005)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5062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602" y="476672"/>
            <a:ext cx="8784976" cy="1143000"/>
          </a:xfrm>
        </p:spPr>
        <p:txBody>
          <a:bodyPr/>
          <a:lstStyle/>
          <a:p>
            <a:r>
              <a:rPr kumimoji="1" lang="ja-JP" altLang="en-US" dirty="0" smtClean="0"/>
              <a:t>テーパー構造結合平行平板導波路</a:t>
            </a:r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488645" y="2473807"/>
            <a:ext cx="6083733" cy="3610307"/>
            <a:chOff x="923982" y="2112475"/>
            <a:chExt cx="5095170" cy="3023658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2372900" y="2112475"/>
              <a:ext cx="3646252" cy="3023658"/>
              <a:chOff x="1592736" y="2060848"/>
              <a:chExt cx="3646252" cy="3023658"/>
            </a:xfrm>
          </p:grpSpPr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584"/>
              <a:stretch/>
            </p:blipFill>
            <p:spPr bwMode="auto">
              <a:xfrm>
                <a:off x="1592736" y="2060848"/>
                <a:ext cx="3494360" cy="30236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" name="正方形/長方形 3"/>
              <p:cNvSpPr/>
              <p:nvPr/>
            </p:nvSpPr>
            <p:spPr bwMode="auto">
              <a:xfrm>
                <a:off x="4283968" y="2060848"/>
                <a:ext cx="955020" cy="72008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charset="-128"/>
                  <a:cs typeface="ＭＳ ゴシック" charset="-128"/>
                </a:endParaRPr>
              </a:p>
            </p:txBody>
          </p:sp>
        </p:grpSp>
        <p:pic>
          <p:nvPicPr>
            <p:cNvPr id="9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199" t="19726" r="8591" b="23698"/>
            <a:stretch/>
          </p:blipFill>
          <p:spPr bwMode="auto">
            <a:xfrm flipH="1">
              <a:off x="1729822" y="3350820"/>
              <a:ext cx="408014" cy="546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79" t="74707" r="3584" b="4572"/>
            <a:stretch/>
          </p:blipFill>
          <p:spPr bwMode="auto">
            <a:xfrm>
              <a:off x="1536802" y="3897788"/>
              <a:ext cx="694267" cy="270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923982" y="3033070"/>
              <a:ext cx="589652" cy="1469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 smtClean="0"/>
                <a:t>超集束</a:t>
              </a:r>
              <a:endParaRPr kumimoji="1" lang="ja-JP" altLang="en-US" sz="3600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1840673" y="1952128"/>
            <a:ext cx="4968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THz</a:t>
            </a:r>
            <a:r>
              <a:rPr lang="ja-JP" altLang="en-US" sz="2800" dirty="0" smtClean="0"/>
              <a:t>波が振幅比約</a:t>
            </a:r>
            <a:r>
              <a:rPr lang="en-US" altLang="ja-JP" sz="2800" dirty="0" smtClean="0"/>
              <a:t>20</a:t>
            </a:r>
            <a:r>
              <a:rPr lang="ja-JP" altLang="en-US" sz="2800" dirty="0" smtClean="0"/>
              <a:t>％で透過</a:t>
            </a:r>
            <a:endParaRPr kumimoji="1" lang="ja-JP" altLang="en-US" sz="2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25" y="1916832"/>
            <a:ext cx="8054665" cy="336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492040" y="5899919"/>
            <a:ext cx="81954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 smtClean="0"/>
              <a:t>順配置と逆配置での比較</a:t>
            </a:r>
            <a:endParaRPr kumimoji="1" lang="ja-JP" altLang="en-US" sz="4400" dirty="0"/>
          </a:p>
        </p:txBody>
      </p:sp>
      <p:cxnSp>
        <p:nvCxnSpPr>
          <p:cNvPr id="17" name="直線矢印コネクタ 16"/>
          <p:cNvCxnSpPr/>
          <p:nvPr/>
        </p:nvCxnSpPr>
        <p:spPr bwMode="auto">
          <a:xfrm>
            <a:off x="979984" y="2815301"/>
            <a:ext cx="0" cy="80780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直線矢印コネクタ 20"/>
          <p:cNvCxnSpPr/>
          <p:nvPr/>
        </p:nvCxnSpPr>
        <p:spPr bwMode="auto">
          <a:xfrm flipV="1">
            <a:off x="979984" y="3698535"/>
            <a:ext cx="0" cy="80780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216024" y="3513869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20μ</a:t>
            </a:r>
            <a:r>
              <a:rPr lang="en-US" altLang="ja-JP" dirty="0"/>
              <a:t>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69426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"/>
          <a:stretch/>
        </p:blipFill>
        <p:spPr bwMode="auto">
          <a:xfrm>
            <a:off x="-40495" y="1574532"/>
            <a:ext cx="5688632" cy="483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kumimoji="1" lang="ja-JP" altLang="en-US" sz="6000" dirty="0" smtClean="0"/>
              <a:t>実験結果</a:t>
            </a:r>
            <a:endParaRPr kumimoji="1" lang="ja-JP" altLang="en-US" sz="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08466" y="4717181"/>
            <a:ext cx="3491346" cy="64633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順配置＝逆配置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 bwMode="auto">
          <a:xfrm>
            <a:off x="2462214" y="2115921"/>
            <a:ext cx="0" cy="3393564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テキスト ボックス 6"/>
          <p:cNvSpPr txBox="1"/>
          <p:nvPr/>
        </p:nvSpPr>
        <p:spPr>
          <a:xfrm>
            <a:off x="5400600" y="1628800"/>
            <a:ext cx="3707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THz</a:t>
            </a:r>
            <a:r>
              <a:rPr kumimoji="1" lang="ja-JP" altLang="en-US" dirty="0" smtClean="0"/>
              <a:t>波の波長</a:t>
            </a:r>
            <a:r>
              <a:rPr kumimoji="1" lang="en-US" altLang="ja-JP" dirty="0" smtClean="0"/>
              <a:t>286μm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35cm</a:t>
            </a:r>
            <a:r>
              <a:rPr kumimoji="1" lang="en-US" altLang="ja-JP" baseline="30000" dirty="0" smtClean="0"/>
              <a:t>-1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の焦点におけるビーム径：</a:t>
            </a:r>
            <a:r>
              <a:rPr kumimoji="1" lang="en-US" altLang="ja-JP" dirty="0" smtClean="0">
                <a:solidFill>
                  <a:srgbClr val="FF0000"/>
                </a:solidFill>
              </a:rPr>
              <a:t>1.1mm</a:t>
            </a:r>
            <a:endParaRPr kumimoji="1" lang="ja-JP" altLang="en-US" baseline="30000" dirty="0">
              <a:solidFill>
                <a:srgbClr val="FF0000"/>
              </a:solidFill>
            </a:endParaRPr>
          </a:p>
        </p:txBody>
      </p:sp>
      <p:sp>
        <p:nvSpPr>
          <p:cNvPr id="8" name="下矢印 7"/>
          <p:cNvSpPr/>
          <p:nvPr/>
        </p:nvSpPr>
        <p:spPr bwMode="auto">
          <a:xfrm>
            <a:off x="7074850" y="2296036"/>
            <a:ext cx="521486" cy="654982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71782" y="2996952"/>
            <a:ext cx="3564714" cy="83099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1.8%</a:t>
            </a:r>
            <a:r>
              <a:rPr kumimoji="1" lang="ja-JP" altLang="en-US" sz="2400" dirty="0" smtClean="0"/>
              <a:t>の幅である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20μm</a:t>
            </a:r>
            <a:r>
              <a:rPr kumimoji="1" lang="ja-JP" altLang="en-US" sz="2400" dirty="0" smtClean="0"/>
              <a:t>を強度比 </a:t>
            </a:r>
            <a:r>
              <a:rPr kumimoji="1" lang="en-US" altLang="ja-JP" sz="2400" dirty="0" smtClean="0"/>
              <a:t>7</a:t>
            </a:r>
            <a:r>
              <a:rPr kumimoji="1" lang="ja-JP" altLang="en-US" sz="2400" dirty="0" smtClean="0"/>
              <a:t>％で透過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84221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7093489" y="2770049"/>
            <a:ext cx="1366943" cy="2384994"/>
            <a:chOff x="1475656" y="3068960"/>
            <a:chExt cx="792088" cy="1382007"/>
          </a:xfrm>
        </p:grpSpPr>
        <p:sp>
          <p:nvSpPr>
            <p:cNvPr id="4" name="正方形/長方形 3"/>
            <p:cNvSpPr/>
            <p:nvPr/>
          </p:nvSpPr>
          <p:spPr bwMode="auto">
            <a:xfrm>
              <a:off x="1475656" y="3068960"/>
              <a:ext cx="792088" cy="64807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5" name="正方形/長方形 4"/>
            <p:cNvSpPr/>
            <p:nvPr/>
          </p:nvSpPr>
          <p:spPr bwMode="auto">
            <a:xfrm>
              <a:off x="1475656" y="3759879"/>
              <a:ext cx="792088" cy="6910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251520" y="2737389"/>
            <a:ext cx="1369818" cy="2417653"/>
            <a:chOff x="5362809" y="3092966"/>
            <a:chExt cx="793754" cy="1400932"/>
          </a:xfrm>
        </p:grpSpPr>
        <p:cxnSp>
          <p:nvCxnSpPr>
            <p:cNvPr id="11" name="直線コネクタ 10"/>
            <p:cNvCxnSpPr/>
            <p:nvPr/>
          </p:nvCxnSpPr>
          <p:spPr bwMode="auto">
            <a:xfrm>
              <a:off x="5364088" y="3639955"/>
              <a:ext cx="392225" cy="14517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直線コネクタ 11"/>
            <p:cNvCxnSpPr/>
            <p:nvPr/>
          </p:nvCxnSpPr>
          <p:spPr bwMode="auto">
            <a:xfrm>
              <a:off x="5760132" y="3802894"/>
              <a:ext cx="396044" cy="14401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直線コネクタ 12"/>
            <p:cNvCxnSpPr/>
            <p:nvPr/>
          </p:nvCxnSpPr>
          <p:spPr bwMode="auto">
            <a:xfrm flipH="1">
              <a:off x="5364088" y="3802894"/>
              <a:ext cx="396044" cy="14401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直線コネクタ 13"/>
            <p:cNvCxnSpPr/>
            <p:nvPr/>
          </p:nvCxnSpPr>
          <p:spPr bwMode="auto">
            <a:xfrm flipH="1">
              <a:off x="5760132" y="3639954"/>
              <a:ext cx="396044" cy="14401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直線コネクタ 28"/>
            <p:cNvCxnSpPr/>
            <p:nvPr/>
          </p:nvCxnSpPr>
          <p:spPr bwMode="auto">
            <a:xfrm>
              <a:off x="5364088" y="3946909"/>
              <a:ext cx="0" cy="54698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直線コネクタ 29"/>
            <p:cNvCxnSpPr/>
            <p:nvPr/>
          </p:nvCxnSpPr>
          <p:spPr bwMode="auto">
            <a:xfrm>
              <a:off x="6151095" y="3946909"/>
              <a:ext cx="0" cy="54698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直線コネクタ 30"/>
            <p:cNvCxnSpPr/>
            <p:nvPr/>
          </p:nvCxnSpPr>
          <p:spPr bwMode="auto">
            <a:xfrm>
              <a:off x="5364088" y="3092966"/>
              <a:ext cx="0" cy="54698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直線コネクタ 31"/>
            <p:cNvCxnSpPr/>
            <p:nvPr/>
          </p:nvCxnSpPr>
          <p:spPr bwMode="auto">
            <a:xfrm>
              <a:off x="6156563" y="3100920"/>
              <a:ext cx="0" cy="54698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直線コネクタ 33"/>
            <p:cNvCxnSpPr/>
            <p:nvPr/>
          </p:nvCxnSpPr>
          <p:spPr bwMode="auto">
            <a:xfrm>
              <a:off x="5364088" y="3100920"/>
              <a:ext cx="787007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線コネクタ 34"/>
            <p:cNvCxnSpPr/>
            <p:nvPr/>
          </p:nvCxnSpPr>
          <p:spPr bwMode="auto">
            <a:xfrm>
              <a:off x="5362809" y="4493898"/>
              <a:ext cx="787007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グループ化 50"/>
          <p:cNvGrpSpPr/>
          <p:nvPr/>
        </p:nvGrpSpPr>
        <p:grpSpPr>
          <a:xfrm>
            <a:off x="2554110" y="2777007"/>
            <a:ext cx="1369818" cy="2374482"/>
            <a:chOff x="6514550" y="3114429"/>
            <a:chExt cx="793754" cy="1375916"/>
          </a:xfrm>
        </p:grpSpPr>
        <p:grpSp>
          <p:nvGrpSpPr>
            <p:cNvPr id="44" name="グループ化 43"/>
            <p:cNvGrpSpPr/>
            <p:nvPr/>
          </p:nvGrpSpPr>
          <p:grpSpPr>
            <a:xfrm>
              <a:off x="6515829" y="3114429"/>
              <a:ext cx="792475" cy="658606"/>
              <a:chOff x="6515829" y="3026026"/>
              <a:chExt cx="792475" cy="701912"/>
            </a:xfrm>
          </p:grpSpPr>
          <p:cxnSp>
            <p:nvCxnSpPr>
              <p:cNvPr id="27" name="直線コネクタ 26"/>
              <p:cNvCxnSpPr/>
              <p:nvPr/>
            </p:nvCxnSpPr>
            <p:spPr bwMode="auto">
              <a:xfrm flipH="1">
                <a:off x="6912260" y="3580969"/>
                <a:ext cx="396044" cy="14401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直線コネクタ 35"/>
              <p:cNvCxnSpPr/>
              <p:nvPr/>
            </p:nvCxnSpPr>
            <p:spPr bwMode="auto">
              <a:xfrm>
                <a:off x="6515829" y="3026026"/>
                <a:ext cx="0" cy="701912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直線コネクタ 36"/>
              <p:cNvCxnSpPr/>
              <p:nvPr/>
            </p:nvCxnSpPr>
            <p:spPr bwMode="auto">
              <a:xfrm>
                <a:off x="7308304" y="3033980"/>
                <a:ext cx="0" cy="54698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直線コネクタ 37"/>
              <p:cNvCxnSpPr/>
              <p:nvPr/>
            </p:nvCxnSpPr>
            <p:spPr bwMode="auto">
              <a:xfrm>
                <a:off x="6515829" y="3033980"/>
                <a:ext cx="787007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直線コネクタ 39"/>
              <p:cNvCxnSpPr/>
              <p:nvPr/>
            </p:nvCxnSpPr>
            <p:spPr bwMode="auto">
              <a:xfrm>
                <a:off x="6515829" y="3725641"/>
                <a:ext cx="412509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5" name="直線コネクタ 44"/>
            <p:cNvCxnSpPr/>
            <p:nvPr/>
          </p:nvCxnSpPr>
          <p:spPr bwMode="auto">
            <a:xfrm>
              <a:off x="6906792" y="3802894"/>
              <a:ext cx="396044" cy="14401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直線コネクタ 45"/>
            <p:cNvCxnSpPr/>
            <p:nvPr/>
          </p:nvCxnSpPr>
          <p:spPr bwMode="auto">
            <a:xfrm>
              <a:off x="6515829" y="3806092"/>
              <a:ext cx="0" cy="68425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直線コネクタ 46"/>
            <p:cNvCxnSpPr/>
            <p:nvPr/>
          </p:nvCxnSpPr>
          <p:spPr bwMode="auto">
            <a:xfrm>
              <a:off x="7302836" y="3943356"/>
              <a:ext cx="0" cy="54698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直線コネクタ 47"/>
            <p:cNvCxnSpPr/>
            <p:nvPr/>
          </p:nvCxnSpPr>
          <p:spPr bwMode="auto">
            <a:xfrm>
              <a:off x="6514550" y="4490345"/>
              <a:ext cx="787007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直線コネクタ 49"/>
            <p:cNvCxnSpPr/>
            <p:nvPr/>
          </p:nvCxnSpPr>
          <p:spPr bwMode="auto">
            <a:xfrm>
              <a:off x="6514550" y="3806092"/>
              <a:ext cx="412509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3" name="グループ化 52"/>
          <p:cNvGrpSpPr/>
          <p:nvPr/>
        </p:nvGrpSpPr>
        <p:grpSpPr>
          <a:xfrm rot="10800000">
            <a:off x="4788024" y="2782709"/>
            <a:ext cx="1369818" cy="2374482"/>
            <a:chOff x="6514550" y="3114429"/>
            <a:chExt cx="793754" cy="1375916"/>
          </a:xfrm>
        </p:grpSpPr>
        <p:grpSp>
          <p:nvGrpSpPr>
            <p:cNvPr id="54" name="グループ化 53"/>
            <p:cNvGrpSpPr/>
            <p:nvPr/>
          </p:nvGrpSpPr>
          <p:grpSpPr>
            <a:xfrm>
              <a:off x="6515829" y="3114429"/>
              <a:ext cx="792475" cy="658606"/>
              <a:chOff x="6515829" y="3026026"/>
              <a:chExt cx="792475" cy="701912"/>
            </a:xfrm>
          </p:grpSpPr>
          <p:cxnSp>
            <p:nvCxnSpPr>
              <p:cNvPr id="60" name="直線コネクタ 59"/>
              <p:cNvCxnSpPr/>
              <p:nvPr/>
            </p:nvCxnSpPr>
            <p:spPr bwMode="auto">
              <a:xfrm flipH="1">
                <a:off x="6912260" y="3580969"/>
                <a:ext cx="396044" cy="14401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" name="直線コネクタ 60"/>
              <p:cNvCxnSpPr/>
              <p:nvPr/>
            </p:nvCxnSpPr>
            <p:spPr bwMode="auto">
              <a:xfrm>
                <a:off x="6515829" y="3026026"/>
                <a:ext cx="0" cy="701912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直線コネクタ 61"/>
              <p:cNvCxnSpPr/>
              <p:nvPr/>
            </p:nvCxnSpPr>
            <p:spPr bwMode="auto">
              <a:xfrm>
                <a:off x="7308304" y="3033980"/>
                <a:ext cx="0" cy="54698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直線コネクタ 62"/>
              <p:cNvCxnSpPr/>
              <p:nvPr/>
            </p:nvCxnSpPr>
            <p:spPr bwMode="auto">
              <a:xfrm>
                <a:off x="6515829" y="3033980"/>
                <a:ext cx="787007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直線コネクタ 63"/>
              <p:cNvCxnSpPr/>
              <p:nvPr/>
            </p:nvCxnSpPr>
            <p:spPr bwMode="auto">
              <a:xfrm rot="10800000" flipH="1">
                <a:off x="6515829" y="3725641"/>
                <a:ext cx="396431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55" name="直線コネクタ 54"/>
            <p:cNvCxnSpPr/>
            <p:nvPr/>
          </p:nvCxnSpPr>
          <p:spPr bwMode="auto">
            <a:xfrm rot="10800000" flipH="1" flipV="1">
              <a:off x="6921040" y="3808075"/>
              <a:ext cx="381795" cy="1388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直線コネクタ 55"/>
            <p:cNvCxnSpPr/>
            <p:nvPr/>
          </p:nvCxnSpPr>
          <p:spPr bwMode="auto">
            <a:xfrm>
              <a:off x="6515829" y="3806092"/>
              <a:ext cx="0" cy="68425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直線コネクタ 56"/>
            <p:cNvCxnSpPr/>
            <p:nvPr/>
          </p:nvCxnSpPr>
          <p:spPr bwMode="auto">
            <a:xfrm>
              <a:off x="7302836" y="3943356"/>
              <a:ext cx="0" cy="54698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直線コネクタ 57"/>
            <p:cNvCxnSpPr/>
            <p:nvPr/>
          </p:nvCxnSpPr>
          <p:spPr bwMode="auto">
            <a:xfrm>
              <a:off x="6514550" y="4490345"/>
              <a:ext cx="787007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直線コネクタ 58"/>
            <p:cNvCxnSpPr/>
            <p:nvPr/>
          </p:nvCxnSpPr>
          <p:spPr bwMode="auto">
            <a:xfrm rot="10800000" flipH="1">
              <a:off x="6514550" y="3806092"/>
              <a:ext cx="40680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5" name="左矢印 64"/>
          <p:cNvSpPr/>
          <p:nvPr/>
        </p:nvSpPr>
        <p:spPr bwMode="auto">
          <a:xfrm>
            <a:off x="7353139" y="2060848"/>
            <a:ext cx="963277" cy="504056"/>
          </a:xfrm>
          <a:prstGeom prst="lef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804248" y="908720"/>
            <a:ext cx="2226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/>
              <a:t>THz</a:t>
            </a:r>
            <a:r>
              <a:rPr kumimoji="1" lang="ja-JP" altLang="en-US" sz="3600" dirty="0" smtClean="0"/>
              <a:t>波の入射方向</a:t>
            </a:r>
            <a:endParaRPr kumimoji="1" lang="ja-JP" altLang="en-US" sz="3600" dirty="0"/>
          </a:p>
        </p:txBody>
      </p:sp>
      <p:grpSp>
        <p:nvGrpSpPr>
          <p:cNvPr id="70" name="グループ化 69"/>
          <p:cNvGrpSpPr/>
          <p:nvPr/>
        </p:nvGrpSpPr>
        <p:grpSpPr>
          <a:xfrm>
            <a:off x="1872858" y="3674368"/>
            <a:ext cx="432048" cy="576064"/>
            <a:chOff x="1835696" y="1412776"/>
            <a:chExt cx="288032" cy="576064"/>
          </a:xfrm>
        </p:grpSpPr>
        <p:cxnSp>
          <p:nvCxnSpPr>
            <p:cNvPr id="68" name="直線コネクタ 67"/>
            <p:cNvCxnSpPr/>
            <p:nvPr/>
          </p:nvCxnSpPr>
          <p:spPr bwMode="auto">
            <a:xfrm>
              <a:off x="1835696" y="1412776"/>
              <a:ext cx="288032" cy="288032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直線コネクタ 68"/>
            <p:cNvCxnSpPr/>
            <p:nvPr/>
          </p:nvCxnSpPr>
          <p:spPr bwMode="auto">
            <a:xfrm flipH="1">
              <a:off x="1835696" y="1700808"/>
              <a:ext cx="288032" cy="288032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4" name="グループ化 73"/>
          <p:cNvGrpSpPr/>
          <p:nvPr/>
        </p:nvGrpSpPr>
        <p:grpSpPr>
          <a:xfrm>
            <a:off x="4059035" y="3775960"/>
            <a:ext cx="587708" cy="300062"/>
            <a:chOff x="3912284" y="1508884"/>
            <a:chExt cx="455336" cy="152400"/>
          </a:xfrm>
        </p:grpSpPr>
        <p:cxnSp>
          <p:nvCxnSpPr>
            <p:cNvPr id="72" name="直線コネクタ 71"/>
            <p:cNvCxnSpPr/>
            <p:nvPr/>
          </p:nvCxnSpPr>
          <p:spPr bwMode="auto">
            <a:xfrm>
              <a:off x="3912284" y="1508884"/>
              <a:ext cx="443692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直線コネクタ 72"/>
            <p:cNvCxnSpPr/>
            <p:nvPr/>
          </p:nvCxnSpPr>
          <p:spPr bwMode="auto">
            <a:xfrm>
              <a:off x="3923928" y="1661284"/>
              <a:ext cx="443692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5" name="グループ化 74"/>
          <p:cNvGrpSpPr/>
          <p:nvPr/>
        </p:nvGrpSpPr>
        <p:grpSpPr>
          <a:xfrm>
            <a:off x="6516216" y="3659746"/>
            <a:ext cx="432048" cy="576064"/>
            <a:chOff x="1835696" y="1412776"/>
            <a:chExt cx="288032" cy="576064"/>
          </a:xfrm>
        </p:grpSpPr>
        <p:cxnSp>
          <p:nvCxnSpPr>
            <p:cNvPr id="76" name="直線コネクタ 75"/>
            <p:cNvCxnSpPr/>
            <p:nvPr/>
          </p:nvCxnSpPr>
          <p:spPr bwMode="auto">
            <a:xfrm>
              <a:off x="1835696" y="1412776"/>
              <a:ext cx="288032" cy="288032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直線コネクタ 76"/>
            <p:cNvCxnSpPr/>
            <p:nvPr/>
          </p:nvCxnSpPr>
          <p:spPr bwMode="auto">
            <a:xfrm flipH="1">
              <a:off x="1835696" y="1700808"/>
              <a:ext cx="288032" cy="288032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2" name="テキスト ボックス 81"/>
          <p:cNvSpPr txBox="1"/>
          <p:nvPr/>
        </p:nvSpPr>
        <p:spPr>
          <a:xfrm>
            <a:off x="438390" y="764704"/>
            <a:ext cx="5904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dirty="0" smtClean="0"/>
              <a:t>THz</a:t>
            </a:r>
            <a:r>
              <a:rPr kumimoji="1" lang="ja-JP" altLang="en-US" sz="5400" dirty="0" smtClean="0"/>
              <a:t>波の透過測定</a:t>
            </a:r>
            <a:endParaRPr kumimoji="1" lang="ja-JP" altLang="en-US" sz="54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-289888" y="2130713"/>
            <a:ext cx="262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THz</a:t>
            </a:r>
            <a:r>
              <a:rPr kumimoji="1" lang="ja-JP" altLang="en-US" dirty="0" smtClean="0"/>
              <a:t>波の透過率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最大</a:t>
            </a:r>
            <a:endParaRPr kumimoji="1" lang="ja-JP" altLang="en-US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92167" y="5445224"/>
            <a:ext cx="7868265" cy="1323439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ja-JP" altLang="en-US" dirty="0"/>
              <a:t>テーパー構造が</a:t>
            </a:r>
            <a:r>
              <a:rPr lang="en-US" altLang="ja-JP" dirty="0"/>
              <a:t>THz</a:t>
            </a:r>
            <a:r>
              <a:rPr lang="ja-JP" altLang="en-US" dirty="0"/>
              <a:t>波の透過率の向上に寄与している</a:t>
            </a:r>
          </a:p>
        </p:txBody>
      </p:sp>
    </p:spTree>
    <p:extLst>
      <p:ext uri="{BB962C8B-B14F-4D97-AF65-F5344CB8AC3E}">
        <p14:creationId xmlns:p14="http://schemas.microsoft.com/office/powerpoint/2010/main" val="3695213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5400" dirty="0" smtClean="0"/>
              <a:t>報告内容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5117504"/>
          </a:xfrm>
        </p:spPr>
        <p:txBody>
          <a:bodyPr/>
          <a:lstStyle/>
          <a:p>
            <a:r>
              <a:rPr lang="ja-JP" alt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低温成長</a:t>
            </a:r>
            <a:r>
              <a:rPr lang="en-US" altLang="ja-JP" sz="36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GaAs</a:t>
            </a:r>
            <a:r>
              <a:rPr lang="en-US" altLang="ja-JP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テラヘルツ電磁波検出性能の光伝導アンテナ形状</a:t>
            </a:r>
            <a:r>
              <a:rPr lang="ja-JP" altLang="en-US" sz="3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依存性</a:t>
            </a:r>
            <a:endParaRPr lang="en-US" altLang="ja-JP" sz="36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en-US" altLang="ja-JP" sz="36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en-US" altLang="ja-JP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Cherenkov </a:t>
            </a:r>
            <a:r>
              <a:rPr lang="ja-JP" alt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位相整合</a:t>
            </a:r>
            <a:r>
              <a:rPr lang="en-US" altLang="ja-JP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EO</a:t>
            </a:r>
            <a:r>
              <a:rPr lang="ja-JP" alt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サンプリングにおける</a:t>
            </a:r>
            <a:r>
              <a:rPr lang="en-US" altLang="ja-JP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THz </a:t>
            </a:r>
            <a:r>
              <a:rPr lang="ja-JP" altLang="en-US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波の周波数分解</a:t>
            </a:r>
            <a:r>
              <a:rPr lang="ja-JP" altLang="en-US" sz="3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検出</a:t>
            </a:r>
            <a:endParaRPr kumimoji="1" lang="en-US" altLang="ja-JP" sz="36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kumimoji="1" lang="en-US" altLang="ja-JP" sz="36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3600" dirty="0"/>
              <a:t>テーパー構造結合平行平板導波路のテラヘルツ応答の対称性</a:t>
            </a:r>
            <a:endParaRPr kumimoji="1" lang="ja-JP" altLang="en-US" sz="3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061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1654" y="1628800"/>
            <a:ext cx="9144000" cy="1575048"/>
          </a:xfrm>
        </p:spPr>
        <p:txBody>
          <a:bodyPr/>
          <a:lstStyle/>
          <a:p>
            <a:r>
              <a:rPr lang="ja-JP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低温成長</a:t>
            </a:r>
            <a:r>
              <a:rPr lang="en-US" altLang="ja-JP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GaAs</a:t>
            </a:r>
            <a:r>
              <a:rPr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テラヘルツ電磁波検出性能の光伝導アンテナ形状</a:t>
            </a:r>
            <a:r>
              <a:rPr lang="ja-JP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依存性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3861048"/>
            <a:ext cx="7772400" cy="1656184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阪大レーザー</a:t>
            </a:r>
            <a:r>
              <a:rPr lang="ja-JP" altLang="en-US" dirty="0" smtClean="0"/>
              <a:t>研　</a:t>
            </a:r>
            <a:endParaRPr lang="en-US" altLang="ja-JP" dirty="0" smtClean="0"/>
          </a:p>
          <a:p>
            <a:pPr marL="0" indent="0">
              <a:buNone/>
            </a:pPr>
            <a:r>
              <a:rPr lang="zh-CN" altLang="en-US" baseline="30000" dirty="0" smtClean="0"/>
              <a:t>○</a:t>
            </a:r>
            <a:r>
              <a:rPr lang="zh-CN" altLang="en-US" dirty="0"/>
              <a:t>水井 健太，冨田 直秀</a:t>
            </a:r>
            <a:r>
              <a:rPr lang="en-US" altLang="zh-CN" dirty="0"/>
              <a:t>, </a:t>
            </a:r>
            <a:r>
              <a:rPr lang="zh-CN" altLang="en-US" dirty="0"/>
              <a:t>川山 巌，村上 博成，斗内 政吉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4079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1143000"/>
          </a:xfrm>
        </p:spPr>
        <p:txBody>
          <a:bodyPr/>
          <a:lstStyle/>
          <a:p>
            <a:r>
              <a:rPr lang="ja-JP" altLang="en-US" sz="4000" dirty="0"/>
              <a:t>低温成長</a:t>
            </a:r>
            <a:r>
              <a:rPr lang="en-US" altLang="ja-JP" sz="4000" dirty="0" err="1"/>
              <a:t>GaAs</a:t>
            </a:r>
            <a:r>
              <a:rPr lang="en-US" altLang="ja-JP" sz="4000" dirty="0"/>
              <a:t> </a:t>
            </a:r>
            <a:r>
              <a:rPr lang="ja-JP" altLang="en-US" sz="4000" dirty="0"/>
              <a:t>テラヘルツ電磁波検出性能の光伝導アンテナ形状依存性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2227" y="1679953"/>
            <a:ext cx="8104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THz</a:t>
            </a:r>
            <a:r>
              <a:rPr kumimoji="1"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パルスの検出：</a:t>
            </a:r>
            <a:r>
              <a:rPr lang="ja-JP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低温成長</a:t>
            </a:r>
            <a:r>
              <a:rPr lang="en-US" altLang="ja-JP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GaAs</a:t>
            </a:r>
            <a:r>
              <a:rPr lang="ja-JP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光伝導</a:t>
            </a:r>
            <a:r>
              <a:rPr lang="ja-JP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アンテナ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1"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下矢印 32"/>
          <p:cNvSpPr/>
          <p:nvPr/>
        </p:nvSpPr>
        <p:spPr bwMode="auto">
          <a:xfrm>
            <a:off x="3956304" y="2203173"/>
            <a:ext cx="936104" cy="629086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016" y="3573016"/>
            <a:ext cx="5310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スクリーニング（遮蔽）現象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4096236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1</a:t>
            </a:r>
            <a:r>
              <a:rPr lang="ja-JP" altLang="en-US" dirty="0"/>
              <a:t>つ以上</a:t>
            </a:r>
            <a:r>
              <a:rPr lang="ja-JP" altLang="en-US" dirty="0" smtClean="0"/>
              <a:t>の電子をもつ原子に</a:t>
            </a:r>
            <a:r>
              <a:rPr lang="ja-JP" altLang="en-US" dirty="0"/>
              <a:t>おいて</a:t>
            </a:r>
            <a:r>
              <a:rPr lang="ja-JP" altLang="en-US" dirty="0" smtClean="0"/>
              <a:t>、電子と原子核の</a:t>
            </a:r>
            <a:r>
              <a:rPr lang="ja-JP" altLang="en-US" dirty="0"/>
              <a:t>間の引力が見かけ上では減少しているように見える</a:t>
            </a:r>
            <a:r>
              <a:rPr lang="ja-JP" altLang="en-US" dirty="0" smtClean="0"/>
              <a:t>効果。</a:t>
            </a:r>
            <a:endParaRPr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386055" y="3017559"/>
            <a:ext cx="2684449" cy="3732054"/>
            <a:chOff x="972528" y="4680345"/>
            <a:chExt cx="1493581" cy="207645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490"/>
            <a:stretch/>
          </p:blipFill>
          <p:spPr bwMode="auto">
            <a:xfrm>
              <a:off x="972528" y="4680345"/>
              <a:ext cx="1493581" cy="2076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正方形/長方形 5"/>
            <p:cNvSpPr/>
            <p:nvPr/>
          </p:nvSpPr>
          <p:spPr bwMode="auto">
            <a:xfrm>
              <a:off x="2248878" y="4680345"/>
              <a:ext cx="217231" cy="76487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2563921" y="2868532"/>
            <a:ext cx="3720870" cy="64633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/>
              <a:t>検出感度の向上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5429016"/>
            <a:ext cx="610527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レーザーにより励起された電子</a:t>
            </a:r>
            <a:r>
              <a:rPr kumimoji="1" lang="en-US" altLang="ja-JP" sz="2800" dirty="0" smtClean="0"/>
              <a:t>‐</a:t>
            </a:r>
            <a:r>
              <a:rPr kumimoji="1" lang="ja-JP" altLang="en-US" sz="2800" dirty="0" smtClean="0"/>
              <a:t>正孔対のスクリーニング効果による検出感度の飽和</a:t>
            </a:r>
            <a:endParaRPr kumimoji="1" lang="ja-JP" altLang="en-US" sz="2800" dirty="0"/>
          </a:p>
        </p:txBody>
      </p:sp>
      <p:sp>
        <p:nvSpPr>
          <p:cNvPr id="9" name="下矢印 8"/>
          <p:cNvSpPr/>
          <p:nvPr/>
        </p:nvSpPr>
        <p:spPr bwMode="auto">
          <a:xfrm>
            <a:off x="2951820" y="4742567"/>
            <a:ext cx="648072" cy="686449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5751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1143000"/>
          </a:xfrm>
        </p:spPr>
        <p:txBody>
          <a:bodyPr/>
          <a:lstStyle/>
          <a:p>
            <a:r>
              <a:rPr lang="ja-JP" altLang="en-US" sz="4000" dirty="0"/>
              <a:t>低温成長</a:t>
            </a:r>
            <a:r>
              <a:rPr lang="en-US" altLang="ja-JP" sz="4000" dirty="0" err="1"/>
              <a:t>GaAs</a:t>
            </a:r>
            <a:r>
              <a:rPr lang="en-US" altLang="ja-JP" sz="4000" dirty="0"/>
              <a:t> </a:t>
            </a:r>
            <a:r>
              <a:rPr lang="ja-JP" altLang="en-US" sz="4000" dirty="0"/>
              <a:t>テラヘルツ電磁波検出性能の光伝導アンテナ形状依存性</a:t>
            </a:r>
            <a:endParaRPr kumimoji="1" lang="ja-JP" altLang="en-US" sz="4000" dirty="0"/>
          </a:p>
        </p:txBody>
      </p:sp>
      <p:grpSp>
        <p:nvGrpSpPr>
          <p:cNvPr id="31" name="グループ化 30"/>
          <p:cNvGrpSpPr/>
          <p:nvPr/>
        </p:nvGrpSpPr>
        <p:grpSpPr>
          <a:xfrm>
            <a:off x="1544929" y="1549539"/>
            <a:ext cx="5791630" cy="3918667"/>
            <a:chOff x="683568" y="2924944"/>
            <a:chExt cx="4109044" cy="278021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56" t="-1" r="15108" b="57629"/>
            <a:stretch/>
          </p:blipFill>
          <p:spPr bwMode="auto">
            <a:xfrm>
              <a:off x="683568" y="2924944"/>
              <a:ext cx="4109044" cy="2780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9" name="直線矢印コネクタ 18"/>
            <p:cNvCxnSpPr/>
            <p:nvPr/>
          </p:nvCxnSpPr>
          <p:spPr bwMode="auto">
            <a:xfrm>
              <a:off x="3398346" y="3356992"/>
              <a:ext cx="0" cy="122413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8" name="テキスト ボックス 27"/>
            <p:cNvSpPr txBox="1"/>
            <p:nvPr/>
          </p:nvSpPr>
          <p:spPr>
            <a:xfrm>
              <a:off x="2942325" y="3569161"/>
              <a:ext cx="396044" cy="799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電極部</a:t>
              </a:r>
              <a:endParaRPr kumimoji="1" lang="ja-JP" altLang="en-US" b="1" dirty="0"/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-180528" y="5551333"/>
            <a:ext cx="9433048" cy="1200329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ja-JP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電極部の幅を長くする</a:t>
            </a:r>
            <a:r>
              <a:rPr lang="ja-JP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（フォトン密度を減少させる）</a:t>
            </a:r>
            <a:r>
              <a:rPr kumimoji="1" lang="ja-JP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THz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パルスの検出感度の向上</a:t>
            </a:r>
            <a:endParaRPr kumimoji="1" lang="en-US" altLang="ja-JP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右矢印 4"/>
          <p:cNvSpPr/>
          <p:nvPr/>
        </p:nvSpPr>
        <p:spPr bwMode="auto">
          <a:xfrm>
            <a:off x="2195736" y="6177351"/>
            <a:ext cx="1008112" cy="548680"/>
          </a:xfrm>
          <a:prstGeom prst="rightArrow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4316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8" t="43114" r="5075"/>
          <a:stretch/>
        </p:blipFill>
        <p:spPr bwMode="auto">
          <a:xfrm>
            <a:off x="608710" y="1196752"/>
            <a:ext cx="5777345" cy="445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kumimoji="1" lang="ja-JP" altLang="en-US" sz="5400" dirty="0" smtClean="0"/>
              <a:t>実験結果</a:t>
            </a:r>
            <a:endParaRPr kumimoji="1" lang="ja-JP" altLang="en-US" sz="5400" dirty="0"/>
          </a:p>
        </p:txBody>
      </p:sp>
      <p:sp>
        <p:nvSpPr>
          <p:cNvPr id="4" name="下矢印 3"/>
          <p:cNvSpPr/>
          <p:nvPr/>
        </p:nvSpPr>
        <p:spPr bwMode="auto">
          <a:xfrm rot="10800000">
            <a:off x="4820671" y="1396063"/>
            <a:ext cx="360039" cy="212596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6386055" y="1709402"/>
            <a:ext cx="2074377" cy="2349011"/>
            <a:chOff x="486985" y="2637913"/>
            <a:chExt cx="2074377" cy="2349011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071" t="674" r="18853" b="68316"/>
            <a:stretch/>
          </p:blipFill>
          <p:spPr bwMode="auto">
            <a:xfrm>
              <a:off x="486985" y="2637913"/>
              <a:ext cx="2074377" cy="234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9" name="直線矢印コネクタ 18"/>
            <p:cNvCxnSpPr/>
            <p:nvPr/>
          </p:nvCxnSpPr>
          <p:spPr bwMode="auto">
            <a:xfrm>
              <a:off x="1169546" y="3105815"/>
              <a:ext cx="0" cy="1413206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sp>
        <p:nvSpPr>
          <p:cNvPr id="21" name="テキスト ボックス 20"/>
          <p:cNvSpPr txBox="1"/>
          <p:nvPr/>
        </p:nvSpPr>
        <p:spPr>
          <a:xfrm>
            <a:off x="6183" y="5877272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PCA</a:t>
            </a:r>
            <a:r>
              <a:rPr kumimoji="1" lang="ja-JP" altLang="en-US" sz="3200" dirty="0" smtClean="0"/>
              <a:t>の電極部の長さ大</a:t>
            </a:r>
            <a:endParaRPr kumimoji="1" lang="ja-JP" altLang="en-US" sz="3600" dirty="0"/>
          </a:p>
        </p:txBody>
      </p:sp>
      <p:sp>
        <p:nvSpPr>
          <p:cNvPr id="14" name="右矢印 13"/>
          <p:cNvSpPr/>
          <p:nvPr/>
        </p:nvSpPr>
        <p:spPr bwMode="auto">
          <a:xfrm>
            <a:off x="4323329" y="5949279"/>
            <a:ext cx="608711" cy="440759"/>
          </a:xfrm>
          <a:prstGeom prst="rightArrow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180710" y="5846492"/>
            <a:ext cx="3441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</a:rPr>
              <a:t>PCA</a:t>
            </a:r>
            <a:r>
              <a:rPr lang="ja-JP" altLang="en-US" sz="3600" dirty="0">
                <a:solidFill>
                  <a:srgbClr val="FF0000"/>
                </a:solidFill>
              </a:rPr>
              <a:t>検出感度大</a:t>
            </a:r>
          </a:p>
        </p:txBody>
      </p:sp>
      <p:sp>
        <p:nvSpPr>
          <p:cNvPr id="22" name="円/楕円 21"/>
          <p:cNvSpPr/>
          <p:nvPr/>
        </p:nvSpPr>
        <p:spPr bwMode="auto">
          <a:xfrm>
            <a:off x="7310491" y="2187143"/>
            <a:ext cx="197794" cy="1389511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89992" y="4418957"/>
            <a:ext cx="2466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楕円型に集光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 bwMode="auto">
          <a:xfrm flipV="1">
            <a:off x="7392455" y="3623734"/>
            <a:ext cx="0" cy="76135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532736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1476" y="1196752"/>
            <a:ext cx="9144000" cy="1143000"/>
          </a:xfrm>
        </p:spPr>
        <p:txBody>
          <a:bodyPr/>
          <a:lstStyle/>
          <a:p>
            <a:r>
              <a:rPr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Cherenkov </a:t>
            </a:r>
            <a:r>
              <a:rPr lang="ja-JP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位相整合</a:t>
            </a:r>
            <a:r>
              <a:rPr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ja-JP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サンプリングにおける</a:t>
            </a:r>
            <a:r>
              <a:rPr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THz </a:t>
            </a:r>
            <a:r>
              <a:rPr lang="ja-JP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波の周波数分解</a:t>
            </a:r>
            <a:r>
              <a:rPr lang="ja-JP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検出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4464" y="2852936"/>
            <a:ext cx="9148464" cy="3248000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福井大遠赤セ</a:t>
            </a:r>
            <a:r>
              <a:rPr lang="en-US" altLang="ja-JP" baseline="30000" dirty="0"/>
              <a:t>1</a:t>
            </a:r>
            <a:r>
              <a:rPr lang="en-US" altLang="ja-JP" dirty="0"/>
              <a:t>, </a:t>
            </a:r>
            <a:r>
              <a:rPr lang="ja-JP" altLang="en-US" dirty="0"/>
              <a:t>福井大工</a:t>
            </a:r>
            <a:r>
              <a:rPr lang="en-US" altLang="ja-JP" baseline="30000" dirty="0"/>
              <a:t>2</a:t>
            </a:r>
            <a:r>
              <a:rPr lang="en-US" altLang="ja-JP" dirty="0"/>
              <a:t>, </a:t>
            </a:r>
            <a:r>
              <a:rPr lang="ja-JP" altLang="en-US" dirty="0"/>
              <a:t>フィリピン大</a:t>
            </a:r>
            <a:r>
              <a:rPr lang="en-US" altLang="ja-JP" baseline="30000" dirty="0"/>
              <a:t>3</a:t>
            </a:r>
            <a:r>
              <a:rPr lang="en-US" altLang="ja-JP" dirty="0"/>
              <a:t>, </a:t>
            </a:r>
            <a:r>
              <a:rPr lang="ja-JP" altLang="en-US" dirty="0"/>
              <a:t>ニジニノブゴロド大</a:t>
            </a:r>
            <a:r>
              <a:rPr lang="en-US" altLang="ja-JP" baseline="30000" dirty="0"/>
              <a:t>4</a:t>
            </a:r>
          </a:p>
          <a:p>
            <a:pPr marL="0" indent="0">
              <a:buNone/>
            </a:pPr>
            <a:r>
              <a:rPr lang="ja-JP" altLang="en-US" baseline="30000" dirty="0"/>
              <a:t>○</a:t>
            </a:r>
            <a:r>
              <a:rPr lang="ja-JP" altLang="en-US" dirty="0"/>
              <a:t>永瀬 友大</a:t>
            </a:r>
            <a:r>
              <a:rPr lang="en-US" altLang="ja-JP" baseline="30000" dirty="0"/>
              <a:t>1</a:t>
            </a:r>
            <a:r>
              <a:rPr lang="en-US" altLang="ja-JP" dirty="0"/>
              <a:t>, </a:t>
            </a:r>
            <a:r>
              <a:rPr lang="ja-JP" altLang="en-US" dirty="0"/>
              <a:t>小澤 慎平</a:t>
            </a:r>
            <a:r>
              <a:rPr lang="en-US" altLang="ja-JP" baseline="30000" dirty="0"/>
              <a:t>1</a:t>
            </a:r>
            <a:r>
              <a:rPr lang="en-US" altLang="ja-JP" dirty="0"/>
              <a:t>, </a:t>
            </a:r>
            <a:r>
              <a:rPr lang="ja-JP" altLang="en-US" dirty="0"/>
              <a:t>東 奨悟</a:t>
            </a:r>
            <a:r>
              <a:rPr lang="en-US" altLang="ja-JP" baseline="30000" dirty="0"/>
              <a:t>1</a:t>
            </a:r>
            <a:r>
              <a:rPr lang="en-US" altLang="ja-JP" dirty="0"/>
              <a:t>, </a:t>
            </a:r>
            <a:r>
              <a:rPr lang="ja-JP" altLang="en-US" dirty="0"/>
              <a:t>シュテファン フンクナー</a:t>
            </a:r>
            <a:r>
              <a:rPr lang="en-US" altLang="ja-JP" baseline="30000" dirty="0"/>
              <a:t>1</a:t>
            </a:r>
            <a:r>
              <a:rPr lang="en-US" altLang="ja-JP" dirty="0"/>
              <a:t>, </a:t>
            </a:r>
            <a:r>
              <a:rPr lang="ja-JP" altLang="en-US" dirty="0"/>
              <a:t>グドルン ニフース</a:t>
            </a:r>
            <a:r>
              <a:rPr lang="en-US" altLang="ja-JP" baseline="30000" dirty="0"/>
              <a:t>1</a:t>
            </a:r>
            <a:r>
              <a:rPr lang="en-US" altLang="ja-JP" dirty="0" smtClean="0"/>
              <a:t>, </a:t>
            </a:r>
            <a:r>
              <a:rPr lang="ja-JP" altLang="en-US" dirty="0" smtClean="0"/>
              <a:t>岩前 </a:t>
            </a:r>
            <a:r>
              <a:rPr lang="ja-JP" altLang="en-US" dirty="0"/>
              <a:t>敦</a:t>
            </a:r>
            <a:r>
              <a:rPr lang="en-US" altLang="ja-JP" baseline="30000" dirty="0"/>
              <a:t>1</a:t>
            </a:r>
            <a:r>
              <a:rPr lang="en-US" altLang="ja-JP" dirty="0"/>
              <a:t>, </a:t>
            </a:r>
            <a:r>
              <a:rPr lang="ja-JP" altLang="en-US" dirty="0"/>
              <a:t>山本 晃司</a:t>
            </a:r>
            <a:r>
              <a:rPr lang="en-US" altLang="ja-JP" baseline="30000" dirty="0"/>
              <a:t>1</a:t>
            </a:r>
            <a:r>
              <a:rPr lang="en-US" altLang="ja-JP" dirty="0"/>
              <a:t>, </a:t>
            </a:r>
            <a:r>
              <a:rPr lang="ja-JP" altLang="en-US" dirty="0"/>
              <a:t>古屋 岳</a:t>
            </a:r>
            <a:r>
              <a:rPr lang="en-US" altLang="ja-JP" baseline="30000" dirty="0"/>
              <a:t>2</a:t>
            </a:r>
            <a:r>
              <a:rPr lang="en-US" altLang="ja-JP" dirty="0"/>
              <a:t>, </a:t>
            </a:r>
            <a:r>
              <a:rPr lang="ja-JP" altLang="en-US" dirty="0"/>
              <a:t>エルマー エスタシオ</a:t>
            </a:r>
            <a:r>
              <a:rPr lang="en-US" altLang="ja-JP" baseline="30000" dirty="0"/>
              <a:t>3</a:t>
            </a:r>
            <a:r>
              <a:rPr lang="en-US" altLang="ja-JP" dirty="0"/>
              <a:t>,</a:t>
            </a:r>
            <a:r>
              <a:rPr lang="ja-JP" altLang="en-US" dirty="0"/>
              <a:t>マイケル バクノフ</a:t>
            </a:r>
            <a:r>
              <a:rPr lang="en-US" altLang="ja-JP" baseline="30000" dirty="0"/>
              <a:t>4</a:t>
            </a:r>
            <a:r>
              <a:rPr lang="en-US" altLang="ja-JP" dirty="0"/>
              <a:t>, </a:t>
            </a:r>
            <a:r>
              <a:rPr lang="ja-JP" altLang="en-US" dirty="0"/>
              <a:t>谷 正彦</a:t>
            </a:r>
            <a:r>
              <a:rPr lang="en-US" altLang="ja-JP" baseline="30000" dirty="0"/>
              <a:t>1</a:t>
            </a:r>
            <a:endParaRPr kumimoji="1" lang="ja-JP" alt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724109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38530"/>
            <a:ext cx="9144000" cy="1143000"/>
          </a:xfrm>
        </p:spPr>
        <p:txBody>
          <a:bodyPr/>
          <a:lstStyle/>
          <a:p>
            <a:r>
              <a:rPr lang="en-US" altLang="ja-JP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Cherenkov </a:t>
            </a:r>
            <a:r>
              <a:rPr lang="ja-JP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位相整合</a:t>
            </a:r>
            <a:r>
              <a:rPr lang="en-US" altLang="ja-JP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ja-JP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サンプリングにおける</a:t>
            </a:r>
            <a:r>
              <a:rPr lang="en-US" altLang="ja-JP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THz </a:t>
            </a:r>
            <a:r>
              <a:rPr lang="ja-JP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波の周波数分解検出</a:t>
            </a:r>
            <a:endParaRPr kumimoji="1" lang="ja-JP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791"/>
          <a:stretch/>
        </p:blipFill>
        <p:spPr bwMode="auto">
          <a:xfrm>
            <a:off x="-84914" y="2631378"/>
            <a:ext cx="4898153" cy="2539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-14573" y="1877923"/>
            <a:ext cx="9145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サンプリング光波と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THz 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波により差周波発生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(DFG)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および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和周波発生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(SFG)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光を発生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させる</a:t>
            </a: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793188" y="4489262"/>
            <a:ext cx="43999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</a:rPr>
              <a:t>THz </a:t>
            </a:r>
            <a:r>
              <a:rPr lang="ja-JP" altLang="en-US" sz="3200" dirty="0">
                <a:solidFill>
                  <a:srgbClr val="FF0000"/>
                </a:solidFill>
              </a:rPr>
              <a:t>波の周波数成分</a:t>
            </a:r>
            <a:r>
              <a:rPr lang="ja-JP" altLang="en-US" sz="3200" dirty="0" smtClean="0">
                <a:solidFill>
                  <a:srgbClr val="FF0000"/>
                </a:solidFill>
              </a:rPr>
              <a:t>は角度</a:t>
            </a:r>
            <a:r>
              <a:rPr lang="ja-JP" altLang="en-US" sz="3200" dirty="0">
                <a:solidFill>
                  <a:srgbClr val="FF0000"/>
                </a:solidFill>
              </a:rPr>
              <a:t>方向に分散される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32" r="12264" b="50000"/>
          <a:stretch/>
        </p:blipFill>
        <p:spPr bwMode="auto">
          <a:xfrm>
            <a:off x="218655" y="5229200"/>
            <a:ext cx="4291013" cy="674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4950142" y="3619995"/>
                <a:ext cx="4152294" cy="56188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𝑆𝐹𝐺</m:t>
                          </m:r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/</m:t>
                          </m:r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𝐷𝐹𝐺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𝑜𝑝𝑡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+/−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𝑇𝐻𝑧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142" y="3619995"/>
                <a:ext cx="4152294" cy="5618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5213361" y="2854677"/>
            <a:ext cx="355203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位相整合条件</a:t>
            </a:r>
            <a:endParaRPr kumimoji="1" lang="ja-JP" altLang="en-US" sz="3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" y="5934651"/>
            <a:ext cx="4708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Ti:S</a:t>
            </a:r>
            <a:r>
              <a:rPr kumimoji="1" lang="ja-JP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レーザー：（</a:t>
            </a:r>
            <a:r>
              <a:rPr kumimoji="1"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 : 800nm, </a:t>
            </a:r>
            <a:r>
              <a:rPr kumimoji="1" lang="en-US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frep</a:t>
            </a:r>
            <a:r>
              <a:rPr kumimoji="1"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1kHz</a:t>
            </a:r>
            <a:r>
              <a:rPr kumimoji="1" lang="ja-JP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kumimoji="1" lang="en-US" altLang="ja-JP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THz</a:t>
            </a:r>
            <a:r>
              <a:rPr kumimoji="1" lang="ja-JP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発生：</a:t>
            </a:r>
            <a:r>
              <a:rPr kumimoji="1" lang="en-US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ZnTe</a:t>
            </a: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71398" y="6180872"/>
            <a:ext cx="4430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フィルターや分散素子が不要</a:t>
            </a:r>
            <a:endParaRPr kumimoji="1" lang="ja-JP" altLang="en-US" sz="2400" b="1" dirty="0"/>
          </a:p>
        </p:txBody>
      </p:sp>
      <p:sp>
        <p:nvSpPr>
          <p:cNvPr id="15" name="下矢印 14"/>
          <p:cNvSpPr/>
          <p:nvPr/>
        </p:nvSpPr>
        <p:spPr bwMode="auto">
          <a:xfrm>
            <a:off x="6660232" y="5566480"/>
            <a:ext cx="432048" cy="614392"/>
          </a:xfrm>
          <a:prstGeom prst="down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1370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277581"/>
            <a:ext cx="7772400" cy="1143000"/>
          </a:xfrm>
        </p:spPr>
        <p:txBody>
          <a:bodyPr/>
          <a:lstStyle/>
          <a:p>
            <a:r>
              <a:rPr kumimoji="1" lang="ja-JP" altLang="en-US" sz="6000" dirty="0" smtClean="0"/>
              <a:t>実験結果</a:t>
            </a:r>
            <a:endParaRPr kumimoji="1" lang="ja-JP" altLang="en-US" sz="6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11560" y="1774439"/>
            <a:ext cx="6930231" cy="5101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79512" y="1268760"/>
            <a:ext cx="8619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EO</a:t>
            </a:r>
            <a:r>
              <a:rPr lang="ja-JP" altLang="en-US" sz="2400" dirty="0"/>
              <a:t>結晶</a:t>
            </a:r>
            <a:r>
              <a:rPr kumimoji="1" lang="ja-JP" altLang="en-US" sz="2400" dirty="0" smtClean="0"/>
              <a:t>から</a:t>
            </a:r>
            <a:r>
              <a:rPr kumimoji="1" lang="en-US" altLang="ja-JP" sz="2400" dirty="0" smtClean="0"/>
              <a:t>45cm</a:t>
            </a:r>
            <a:r>
              <a:rPr kumimoji="1" lang="ja-JP" altLang="en-US" sz="2400" dirty="0" smtClean="0"/>
              <a:t>の位置で</a:t>
            </a:r>
            <a:r>
              <a:rPr lang="en-US" altLang="ja-JP" sz="2400" dirty="0"/>
              <a:t>DFG </a:t>
            </a:r>
            <a:r>
              <a:rPr lang="ja-JP" altLang="en-US" sz="2400" dirty="0"/>
              <a:t>および</a:t>
            </a:r>
            <a:r>
              <a:rPr lang="en-US" altLang="ja-JP" sz="2400" dirty="0"/>
              <a:t>SFG </a:t>
            </a:r>
            <a:r>
              <a:rPr lang="ja-JP" altLang="en-US" sz="2400" dirty="0"/>
              <a:t>光とサンプリング光波の干渉光を</a:t>
            </a:r>
            <a:r>
              <a:rPr lang="ja-JP" altLang="en-US" sz="2400" dirty="0" smtClean="0"/>
              <a:t>検出</a:t>
            </a:r>
            <a:endParaRPr lang="ja-JP" altLang="en-US" sz="24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2555776" y="2192180"/>
            <a:ext cx="2520280" cy="461665"/>
            <a:chOff x="3131840" y="2192180"/>
            <a:chExt cx="2520280" cy="461665"/>
          </a:xfrm>
        </p:grpSpPr>
        <p:cxnSp>
          <p:nvCxnSpPr>
            <p:cNvPr id="9" name="直線矢印コネクタ 8"/>
            <p:cNvCxnSpPr/>
            <p:nvPr/>
          </p:nvCxnSpPr>
          <p:spPr bwMode="auto">
            <a:xfrm>
              <a:off x="3131840" y="2636912"/>
              <a:ext cx="2520280" cy="0"/>
            </a:xfrm>
            <a:prstGeom prst="straightConnector1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テキスト ボックス 9"/>
            <p:cNvSpPr txBox="1"/>
            <p:nvPr/>
          </p:nvSpPr>
          <p:spPr>
            <a:xfrm>
              <a:off x="3131840" y="2192180"/>
              <a:ext cx="2520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 smtClean="0"/>
                <a:t>ピークがシフト</a:t>
              </a:r>
              <a:endParaRPr kumimoji="1" lang="ja-JP" altLang="en-US" sz="2400" dirty="0"/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6762683" y="5292689"/>
            <a:ext cx="2339752" cy="1077218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solidFill>
                  <a:srgbClr val="FF0000"/>
                </a:solidFill>
              </a:rPr>
              <a:t>THz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波の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200" dirty="0" smtClean="0">
                <a:solidFill>
                  <a:srgbClr val="FF0000"/>
                </a:solidFill>
              </a:rPr>
              <a:t>周波数分解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579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Arial"/>
        <a:ea typeface="ＭＳ ゴシック"/>
        <a:cs typeface="ＭＳ ゴシック"/>
      </a:majorFont>
      <a:minorFont>
        <a:latin typeface="Arial"/>
        <a:ea typeface="ＭＳ ゴシック"/>
        <a:cs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charset="-128"/>
            <a:cs typeface="ＭＳ 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charset="-128"/>
            <a:cs typeface="ＭＳ 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徳大スライドテーマ</Template>
  <TotalTime>1500</TotalTime>
  <Words>638</Words>
  <Application>Microsoft Office PowerPoint</Application>
  <PresentationFormat>画面に合わせる (4:3)</PresentationFormat>
  <Paragraphs>69</Paragraphs>
  <Slides>14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テーマ1</vt:lpstr>
      <vt:lpstr>学会報告</vt:lpstr>
      <vt:lpstr>報告内容</vt:lpstr>
      <vt:lpstr>低温成長GaAs テラヘルツ電磁波検出性能の光伝導アンテナ形状依存性</vt:lpstr>
      <vt:lpstr>低温成長GaAs テラヘルツ電磁波検出性能の光伝導アンテナ形状依存性</vt:lpstr>
      <vt:lpstr>低温成長GaAs テラヘルツ電磁波検出性能の光伝導アンテナ形状依存性</vt:lpstr>
      <vt:lpstr>実験結果</vt:lpstr>
      <vt:lpstr>Cherenkov 位相整合EOサンプリングにおけるTHz 波の周波数分解検出</vt:lpstr>
      <vt:lpstr>Cherenkov 位相整合EOサンプリングにおけるTHz 波の周波数分解検出</vt:lpstr>
      <vt:lpstr>実験結果</vt:lpstr>
      <vt:lpstr>テーパー構造結合平行平板導波路のテラヘルツ応答の対称性</vt:lpstr>
      <vt:lpstr>研究背景</vt:lpstr>
      <vt:lpstr>テーパー構造結合平行平板導波路</vt:lpstr>
      <vt:lpstr>実験結果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学会報告</dc:title>
  <dc:creator>ichikawa</dc:creator>
  <cp:lastModifiedBy>ichikawa</cp:lastModifiedBy>
  <cp:revision>48</cp:revision>
  <dcterms:created xsi:type="dcterms:W3CDTF">2013-10-06T04:14:34Z</dcterms:created>
  <dcterms:modified xsi:type="dcterms:W3CDTF">2013-10-29T11:51:29Z</dcterms:modified>
</cp:coreProperties>
</file>