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95" r:id="rId3"/>
    <p:sldId id="370" r:id="rId4"/>
    <p:sldId id="371" r:id="rId5"/>
    <p:sldId id="348" r:id="rId6"/>
    <p:sldId id="396" r:id="rId7"/>
    <p:sldId id="289" r:id="rId8"/>
    <p:sldId id="377" r:id="rId9"/>
    <p:sldId id="378" r:id="rId10"/>
    <p:sldId id="380" r:id="rId11"/>
    <p:sldId id="393" r:id="rId12"/>
    <p:sldId id="354" r:id="rId13"/>
    <p:sldId id="355" r:id="rId14"/>
    <p:sldId id="383" r:id="rId15"/>
    <p:sldId id="381" r:id="rId16"/>
    <p:sldId id="397" r:id="rId17"/>
    <p:sldId id="276" r:id="rId18"/>
    <p:sldId id="384" r:id="rId19"/>
    <p:sldId id="263" r:id="rId20"/>
    <p:sldId id="298" r:id="rId21"/>
    <p:sldId id="382" r:id="rId22"/>
    <p:sldId id="385" r:id="rId23"/>
    <p:sldId id="386" r:id="rId24"/>
    <p:sldId id="359" r:id="rId25"/>
    <p:sldId id="358" r:id="rId26"/>
    <p:sldId id="390" r:id="rId27"/>
    <p:sldId id="387" r:id="rId28"/>
    <p:sldId id="265" r:id="rId29"/>
    <p:sldId id="392" r:id="rId30"/>
    <p:sldId id="353" r:id="rId31"/>
    <p:sldId id="398" r:id="rId32"/>
    <p:sldId id="399" r:id="rId33"/>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FF"/>
    <a:srgbClr val="008000"/>
    <a:srgbClr val="CC6600"/>
    <a:srgbClr val="5B4D63"/>
    <a:srgbClr val="FFCCFF"/>
    <a:srgbClr val="CCFF33"/>
    <a:srgbClr val="FFFF99"/>
    <a:srgbClr val="FFCC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0106" autoAdjust="0"/>
  </p:normalViewPr>
  <p:slideViewPr>
    <p:cSldViewPr>
      <p:cViewPr>
        <p:scale>
          <a:sx n="50" d="100"/>
          <a:sy n="50" d="100"/>
        </p:scale>
        <p:origin x="-186"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3633"/>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3633"/>
          </a:xfrm>
          <a:prstGeom prst="rect">
            <a:avLst/>
          </a:prstGeom>
        </p:spPr>
        <p:txBody>
          <a:bodyPr vert="horz" lIns="91425" tIns="45712" rIns="91425" bIns="45712" rtlCol="0"/>
          <a:lstStyle>
            <a:lvl1pPr algn="r">
              <a:defRPr sz="1200"/>
            </a:lvl1pPr>
          </a:lstStyle>
          <a:p>
            <a:fld id="{C0EFF62E-4A98-4573-87E7-39D7943CCE43}" type="datetimeFigureOut">
              <a:rPr kumimoji="1" lang="ja-JP" altLang="en-US" smtClean="0"/>
              <a:t>2014/7/6</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25" tIns="45712" rIns="91425"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45659" cy="493633"/>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377317"/>
            <a:ext cx="2945659" cy="493633"/>
          </a:xfrm>
          <a:prstGeom prst="rect">
            <a:avLst/>
          </a:prstGeom>
        </p:spPr>
        <p:txBody>
          <a:bodyPr vert="horz" lIns="91425" tIns="45712" rIns="91425" bIns="45712" rtlCol="0" anchor="b"/>
          <a:lstStyle>
            <a:lvl1pPr algn="r">
              <a:defRPr sz="1200"/>
            </a:lvl1pPr>
          </a:lstStyle>
          <a:p>
            <a:fld id="{24C4BB6B-73B8-48CB-8641-B5D73BAAC7A4}" type="slidenum">
              <a:rPr kumimoji="1" lang="ja-JP" altLang="en-US" smtClean="0"/>
              <a:t>‹#›</a:t>
            </a:fld>
            <a:endParaRPr kumimoji="1" lang="ja-JP" altLang="en-US"/>
          </a:p>
        </p:txBody>
      </p:sp>
    </p:spTree>
    <p:extLst>
      <p:ext uri="{BB962C8B-B14F-4D97-AF65-F5344CB8AC3E}">
        <p14:creationId xmlns:p14="http://schemas.microsoft.com/office/powerpoint/2010/main" val="19060541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a:t>
            </a:fld>
            <a:endParaRPr kumimoji="1" lang="ja-JP" altLang="en-US"/>
          </a:p>
        </p:txBody>
      </p:sp>
    </p:spTree>
    <p:extLst>
      <p:ext uri="{BB962C8B-B14F-4D97-AF65-F5344CB8AC3E}">
        <p14:creationId xmlns:p14="http://schemas.microsoft.com/office/powerpoint/2010/main" val="648619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a:t>
            </a:r>
            <a:r>
              <a:rPr kumimoji="1" lang="en-US" altLang="ja-JP" dirty="0" smtClean="0"/>
              <a:t>N</a:t>
            </a:r>
            <a:r>
              <a:rPr kumimoji="1" lang="ja-JP" altLang="en-US" dirty="0" smtClean="0"/>
              <a:t>が</a:t>
            </a:r>
            <a:r>
              <a:rPr kumimoji="1" lang="en-US" altLang="ja-JP" dirty="0" smtClean="0"/>
              <a:t>40</a:t>
            </a:r>
            <a:r>
              <a:rPr kumimoji="1" lang="ja-JP" altLang="en-US" dirty="0" smtClean="0"/>
              <a:t>で</a:t>
            </a:r>
            <a:r>
              <a:rPr kumimoji="1" lang="en-US" altLang="ja-JP" dirty="0" smtClean="0"/>
              <a:t>m</a:t>
            </a:r>
            <a:r>
              <a:rPr kumimoji="1" lang="ja-JP" altLang="en-US" dirty="0" smtClean="0"/>
              <a:t>は</a:t>
            </a:r>
            <a:r>
              <a:rPr kumimoji="1" lang="en-US" altLang="ja-JP" dirty="0" smtClean="0"/>
              <a:t>1000</a:t>
            </a:r>
            <a:r>
              <a:rPr kumimoji="1" lang="ja-JP" altLang="en-US" dirty="0" smtClean="0"/>
              <a:t>次、</a:t>
            </a:r>
            <a:r>
              <a:rPr kumimoji="1" lang="en-US" altLang="ja-JP" dirty="0" err="1" smtClean="0"/>
              <a:t>Δf</a:t>
            </a:r>
            <a:r>
              <a:rPr kumimoji="1" lang="ja-JP" altLang="en-US" dirty="0" smtClean="0"/>
              <a:t>が５</a:t>
            </a:r>
            <a:r>
              <a:rPr kumimoji="1" lang="en-US" altLang="ja-JP" dirty="0" smtClean="0"/>
              <a:t>Hz</a:t>
            </a:r>
            <a:r>
              <a:rPr kumimoji="1" lang="ja-JP" altLang="en-US" dirty="0" err="1" smtClean="0"/>
              <a:t>なの</a:t>
            </a:r>
            <a:r>
              <a:rPr kumimoji="1" lang="ja-JP" altLang="en-US" dirty="0" smtClean="0"/>
              <a:t>で</a:t>
            </a:r>
            <a:r>
              <a:rPr kumimoji="1" lang="en-US" altLang="ja-JP" dirty="0" smtClean="0"/>
              <a:t>200kHz</a:t>
            </a:r>
            <a:r>
              <a:rPr kumimoji="1" lang="ja-JP" altLang="en-US" dirty="0" smtClean="0"/>
              <a:t>の信号を抽出しています。これはおよそ</a:t>
            </a:r>
            <a:r>
              <a:rPr kumimoji="1" lang="en-US" altLang="ja-JP" dirty="0" smtClean="0"/>
              <a:t>40000</a:t>
            </a:r>
            <a:r>
              <a:rPr kumimoji="1" lang="ja-JP" altLang="en-US" dirty="0" smtClean="0"/>
              <a:t>次であり、繰り返し周波数（つまりコム間隔）が</a:t>
            </a:r>
            <a:r>
              <a:rPr kumimoji="1" lang="en-US" altLang="ja-JP" dirty="0" smtClean="0"/>
              <a:t>100MH</a:t>
            </a:r>
            <a:r>
              <a:rPr kumimoji="1" lang="ja-JP" altLang="en-US" dirty="0" err="1" smtClean="0"/>
              <a:t>ｚ</a:t>
            </a:r>
            <a:r>
              <a:rPr kumimoji="1" lang="ja-JP" altLang="en-US" dirty="0" smtClean="0"/>
              <a:t>の場合４</a:t>
            </a:r>
            <a:r>
              <a:rPr kumimoji="1" lang="en-US" altLang="ja-JP" dirty="0" smtClean="0"/>
              <a:t>THz</a:t>
            </a:r>
            <a:r>
              <a:rPr kumimoji="1" lang="ja-JP" altLang="en-US" dirty="0" smtClean="0"/>
              <a:t>におけるコム間ビートを抽出したのと等価になります。これにより制御信号としても使いやすい</a:t>
            </a:r>
            <a:r>
              <a:rPr kumimoji="1" lang="en-US" altLang="ja-JP" dirty="0" smtClean="0"/>
              <a:t>200kHz</a:t>
            </a:r>
            <a:r>
              <a:rPr kumimoji="1" lang="ja-JP" altLang="en-US" dirty="0" smtClean="0"/>
              <a:t>の信号になります。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14</a:t>
            </a:fld>
            <a:endParaRPr kumimoji="1" lang="ja-JP" altLang="en-US"/>
          </a:p>
        </p:txBody>
      </p:sp>
    </p:spTree>
    <p:extLst>
      <p:ext uri="{BB962C8B-B14F-4D97-AF65-F5344CB8AC3E}">
        <p14:creationId xmlns:p14="http://schemas.microsoft.com/office/powerpoint/2010/main" val="141682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frep1</a:t>
            </a:r>
            <a:r>
              <a:rPr kumimoji="1" lang="ja-JP" altLang="en-US" dirty="0" smtClean="0"/>
              <a:t>とコム間ビート</a:t>
            </a:r>
            <a:r>
              <a:rPr kumimoji="1" lang="en-US" altLang="ja-JP" dirty="0" err="1" smtClean="0"/>
              <a:t>Δfrep</a:t>
            </a:r>
            <a:r>
              <a:rPr kumimoji="1" lang="ja-JP" altLang="en-US" dirty="0" smtClean="0"/>
              <a:t>の両方を制御するのが理想で、コム間ビートを制御するために今回作ったデュアル</a:t>
            </a:r>
            <a:r>
              <a:rPr kumimoji="1" lang="en-US" altLang="ja-JP" dirty="0" smtClean="0"/>
              <a:t>THz</a:t>
            </a:r>
            <a:r>
              <a:rPr kumimoji="1" lang="ja-JP" altLang="en-US" dirty="0" smtClean="0"/>
              <a:t>コム間ビートを制御信号に用いました。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16</a:t>
            </a:fld>
            <a:endParaRPr kumimoji="1" lang="ja-JP" altLang="en-US"/>
          </a:p>
        </p:txBody>
      </p:sp>
    </p:spTree>
    <p:extLst>
      <p:ext uri="{BB962C8B-B14F-4D97-AF65-F5344CB8AC3E}">
        <p14:creationId xmlns:p14="http://schemas.microsoft.com/office/powerpoint/2010/main" val="338811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デュアル光コムの分野では、フリーランニングのレーザーを使って計測を行うアダプティブサンプリングという手活発に研究されています。従来は安定化制御を行っているわけですが、そうするとデュアル光</a:t>
            </a:r>
            <a:r>
              <a:rPr kumimoji="1" lang="ja-JP" altLang="en-US" dirty="0" err="1" smtClean="0"/>
              <a:t>こむの</a:t>
            </a:r>
            <a:r>
              <a:rPr kumimoji="1" lang="ja-JP" altLang="en-US" dirty="0" smtClean="0"/>
              <a:t>干渉縞はこのように等間隔に観測されます。しかし、フリーランニングのレーザーを使うと、タイミングジッターの影響により時間軸の線形成が保たれず、次案軸が歪みます。この歪をなくすために考えられたのがアダプティブサンプリングで、従来はコンスタントクロックを使っていたのを、揺らぎを反映したサンプリングクロックを生成して行うと、このように時間軸の線形性を保つことができます。このような技術を</a:t>
            </a:r>
            <a:r>
              <a:rPr kumimoji="1" lang="en-US" altLang="ja-JP" dirty="0" smtClean="0"/>
              <a:t>THz</a:t>
            </a:r>
            <a:r>
              <a:rPr kumimoji="1" lang="ja-JP" altLang="en-US" dirty="0" smtClean="0"/>
              <a:t>に導入することで、フリーランのレーザーでデュアル</a:t>
            </a:r>
            <a:r>
              <a:rPr kumimoji="1" lang="en-US" altLang="ja-JP" dirty="0" smtClean="0"/>
              <a:t>THz</a:t>
            </a:r>
            <a:r>
              <a:rPr kumimoji="1" lang="ja-JP" altLang="en-US" dirty="0" smtClean="0"/>
              <a:t>コム分光が行えますが、そのためには、サンプリングクロックの生成が重要になってきます。そこで、デュアル</a:t>
            </a:r>
            <a:r>
              <a:rPr kumimoji="1" lang="en-US" altLang="ja-JP" dirty="0" smtClean="0"/>
              <a:t>THz</a:t>
            </a:r>
            <a:r>
              <a:rPr kumimoji="1" lang="ja-JP" altLang="en-US" dirty="0" smtClean="0"/>
              <a:t>コム間ビート（</a:t>
            </a:r>
            <a:r>
              <a:rPr kumimoji="1" lang="en-US" altLang="ja-JP" dirty="0" err="1" smtClean="0"/>
              <a:t>Δf</a:t>
            </a:r>
            <a:r>
              <a:rPr kumimoji="1" lang="ja-JP" altLang="en-US" dirty="0" smtClean="0"/>
              <a:t>）というのは、揺らぎを反映したものであるので、サンプリングクロックとして使うことができます。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22</a:t>
            </a:fld>
            <a:endParaRPr kumimoji="1" lang="ja-JP" altLang="en-US"/>
          </a:p>
        </p:txBody>
      </p:sp>
    </p:spTree>
    <p:extLst>
      <p:ext uri="{BB962C8B-B14F-4D97-AF65-F5344CB8AC3E}">
        <p14:creationId xmlns:p14="http://schemas.microsoft.com/office/powerpoint/2010/main" val="192743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52016" y="9379030"/>
            <a:ext cx="2945659" cy="493633"/>
          </a:xfrm>
          <a:prstGeom prst="rect">
            <a:avLst/>
          </a:prstGeom>
          <a:noFill/>
          <a:ln w="9525">
            <a:noFill/>
            <a:miter lim="800000"/>
            <a:headEnd/>
            <a:tailEnd/>
          </a:ln>
        </p:spPr>
        <p:txBody>
          <a:bodyPr anchor="b">
            <a:prstTxWarp prst="textNoShape">
              <a:avLst/>
            </a:prstTxWarp>
          </a:bodyPr>
          <a:lstStyle/>
          <a:p>
            <a:pPr algn="r"/>
            <a:fld id="{0FC0A8CB-7C11-3C4C-8B43-4DD2A48C83C4}" type="slidenum">
              <a:rPr lang="en-US" altLang="ja-JP" sz="1200"/>
              <a:pPr algn="r"/>
              <a:t>23</a:t>
            </a:fld>
            <a:endParaRPr lang="en-US" altLang="ja-JP" sz="1200"/>
          </a:p>
        </p:txBody>
      </p:sp>
      <p:sp>
        <p:nvSpPr>
          <p:cNvPr id="122883" name="Rectangle 1026"/>
          <p:cNvSpPr>
            <a:spLocks noGrp="1" noRot="1" noChangeAspect="1" noChangeArrowheads="1" noTextEdit="1"/>
          </p:cNvSpPr>
          <p:nvPr>
            <p:ph type="sldImg"/>
          </p:nvPr>
        </p:nvSpPr>
        <p:spPr bwMode="auto">
          <a:xfrm>
            <a:off x="930275" y="739775"/>
            <a:ext cx="4937125" cy="3703638"/>
          </a:xfrm>
          <a:prstGeom prst="rect">
            <a:avLst/>
          </a:prstGeom>
          <a:solidFill>
            <a:srgbClr val="FFFFFF"/>
          </a:solidFill>
          <a:ln>
            <a:solidFill>
              <a:srgbClr val="000000"/>
            </a:solidFill>
            <a:miter lim="800000"/>
            <a:headEnd/>
            <a:tailEnd/>
          </a:ln>
        </p:spPr>
      </p:sp>
      <p:sp>
        <p:nvSpPr>
          <p:cNvPr id="122884" name="Rectangle 1027"/>
          <p:cNvSpPr>
            <a:spLocks noGrp="1" noChangeArrowheads="1"/>
          </p:cNvSpPr>
          <p:nvPr>
            <p:ph type="body" idx="1"/>
          </p:nvPr>
        </p:nvSpPr>
        <p:spPr bwMode="auto">
          <a:xfrm>
            <a:off x="906357" y="4689515"/>
            <a:ext cx="4984962" cy="444269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r>
              <a:rPr lang="ja-JP" altLang="en-US" dirty="0" smtClean="0">
                <a:latin typeface="Arial" pitchFamily="-108" charset="0"/>
                <a:ea typeface="ＭＳ 明朝" pitchFamily="-108" charset="-128"/>
                <a:cs typeface="ＭＳ 明朝" pitchFamily="-108" charset="-128"/>
              </a:rPr>
              <a:t>サンプリングクロックとして利用できる</a:t>
            </a:r>
            <a:endParaRPr lang="en-US" altLang="ja-JP" dirty="0">
              <a:latin typeface="Arial" pitchFamily="-108" charset="0"/>
              <a:ea typeface="ＭＳ 明朝" pitchFamily="-108" charset="-128"/>
              <a:cs typeface="ＭＳ 明朝" pitchFamily="-10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AEF94D-D5A1-4E31-A37D-99B968F62685}" type="slidenum">
              <a:rPr kumimoji="1" lang="ja-JP" altLang="en-US" smtClean="0"/>
              <a:t>24</a:t>
            </a:fld>
            <a:endParaRPr kumimoji="1" lang="ja-JP" altLang="en-US"/>
          </a:p>
        </p:txBody>
      </p:sp>
    </p:spTree>
    <p:extLst>
      <p:ext uri="{BB962C8B-B14F-4D97-AF65-F5344CB8AC3E}">
        <p14:creationId xmlns:p14="http://schemas.microsoft.com/office/powerpoint/2010/main" val="65876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フリーランでコンスタントクロックで行うと、タイミングジッターの影響で積算してもダイナミックレンジがあがらないことが確認できます。</a:t>
            </a:r>
            <a:endParaRPr kumimoji="1" lang="en-US" altLang="ja-JP" dirty="0" smtClean="0"/>
          </a:p>
          <a:p>
            <a:r>
              <a:rPr kumimoji="1" lang="ja-JP" altLang="en-US" dirty="0" smtClean="0"/>
              <a:t>しかし、アダプティブサンプリングだと積算によりダイナミックレンジが増大している。</a:t>
            </a:r>
            <a:endParaRPr kumimoji="1" lang="en-US" altLang="ja-JP" dirty="0" smtClean="0"/>
          </a:p>
          <a:p>
            <a:r>
              <a:rPr kumimoji="1" lang="ja-JP" altLang="en-US" dirty="0" smtClean="0"/>
              <a:t>そして従来の制御で、コンスタントクロックの場合と比べても、ダイナミックレンジが高いことが分かります。これは、従来の制御手法でもタイミングジッターの影響が残っていることを表しており、それをアダプティブサンプリングで補正することが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25</a:t>
            </a:fld>
            <a:endParaRPr kumimoji="1" lang="ja-JP" altLang="en-US"/>
          </a:p>
        </p:txBody>
      </p:sp>
    </p:spTree>
    <p:extLst>
      <p:ext uri="{BB962C8B-B14F-4D97-AF65-F5344CB8AC3E}">
        <p14:creationId xmlns:p14="http://schemas.microsoft.com/office/powerpoint/2010/main" val="305051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27</a:t>
            </a:fld>
            <a:endParaRPr kumimoji="1" lang="ja-JP" altLang="en-US"/>
          </a:p>
        </p:txBody>
      </p:sp>
    </p:spTree>
    <p:extLst>
      <p:ext uri="{BB962C8B-B14F-4D97-AF65-F5344CB8AC3E}">
        <p14:creationId xmlns:p14="http://schemas.microsoft.com/office/powerpoint/2010/main" val="130099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31</a:t>
            </a:fld>
            <a:endParaRPr kumimoji="1" lang="ja-JP" altLang="en-US"/>
          </a:p>
        </p:txBody>
      </p:sp>
    </p:spTree>
    <p:extLst>
      <p:ext uri="{BB962C8B-B14F-4D97-AF65-F5344CB8AC3E}">
        <p14:creationId xmlns:p14="http://schemas.microsoft.com/office/powerpoint/2010/main" val="130099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fld id="{DAA07370-C82E-4A40-8A9E-49F22F621C21}" type="slidenum">
              <a:rPr lang="en-US" altLang="ja-JP" sz="1200"/>
              <a:pPr/>
              <a:t>3</a:t>
            </a:fld>
            <a:endParaRPr lang="en-US" altLang="ja-JP" sz="1200"/>
          </a:p>
        </p:txBody>
      </p:sp>
      <p:sp>
        <p:nvSpPr>
          <p:cNvPr id="24579" name="Rectangle 2"/>
          <p:cNvSpPr>
            <a:spLocks noGrp="1" noRot="1" noChangeAspect="1" noChangeArrowheads="1" noTextEdit="1"/>
          </p:cNvSpPr>
          <p:nvPr>
            <p:ph type="sldImg"/>
          </p:nvPr>
        </p:nvSpPr>
        <p:spPr>
          <a:xfrm>
            <a:off x="1092200" y="860425"/>
            <a:ext cx="4614863" cy="3462338"/>
          </a:xfrm>
          <a:ln w="12700" cap="flat">
            <a:solidFill>
              <a:schemeClr val="tx1"/>
            </a:solidFill>
          </a:ln>
        </p:spPr>
      </p:sp>
      <p:sp>
        <p:nvSpPr>
          <p:cNvPr id="24580" name="Rectangle 3"/>
          <p:cNvSpPr>
            <a:spLocks noGrp="1" noChangeArrowheads="1"/>
          </p:cNvSpPr>
          <p:nvPr>
            <p:ph type="body" idx="1"/>
          </p:nvPr>
        </p:nvSpPr>
        <p:spPr>
          <a:xfrm>
            <a:off x="970873" y="4699799"/>
            <a:ext cx="5339007" cy="4773502"/>
          </a:xfrm>
          <a:ln/>
        </p:spPr>
        <p:txBody>
          <a:bodyPr lIns="92075" tIns="47625" rIns="92075" bIns="47625"/>
          <a:lstStyle/>
          <a:p>
            <a:pPr eaLnBrk="1" hangingPunct="1"/>
            <a:r>
              <a:rPr lang="ja-JP" altLang="en-US" sz="1000" dirty="0" smtClean="0">
                <a:latin typeface="ＭＳ ゴシック" charset="0"/>
                <a:ea typeface="ＭＳ ゴシック" charset="0"/>
                <a:cs typeface="ＭＳ ゴシック" charset="0"/>
              </a:rPr>
              <a:t>光</a:t>
            </a:r>
            <a:r>
              <a:rPr lang="ja-JP" altLang="en-US" sz="1000" dirty="0">
                <a:latin typeface="ＭＳ ゴシック" charset="0"/>
                <a:ea typeface="ＭＳ ゴシック" charset="0"/>
                <a:cs typeface="ＭＳ ゴシック" charset="0"/>
              </a:rPr>
              <a:t>コムと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コムについて、簡単に説明します。</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パルスあるいはその発生に用いるフェムト秒パルス光は、時間領域では繰り返し周波数</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のモード同期パルス列を示します。一方、フーリエ変換の関係にある周波数領域では、多数の安定な周波数モード列が周波数間隔</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で櫛の歯状に立ち並んだ周波数コムのスペクトルを示します。光領域と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領域の周波数コムを、光コムと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コムと言います。光コムは、超精密分光や光周波数標準の分野で革命的進展をもたらし、</a:t>
            </a:r>
            <a:r>
              <a:rPr lang="en-US" altLang="ja-JP" sz="1000" dirty="0">
                <a:latin typeface="ＭＳ ゴシック" charset="0"/>
                <a:ea typeface="ＭＳ ゴシック" charset="0"/>
                <a:cs typeface="ＭＳ ゴシック" charset="0"/>
              </a:rPr>
              <a:t>2005</a:t>
            </a:r>
            <a:r>
              <a:rPr lang="ja-JP" altLang="en-US" sz="1000" dirty="0">
                <a:latin typeface="ＭＳ ゴシック" charset="0"/>
                <a:ea typeface="ＭＳ ゴシック" charset="0"/>
                <a:cs typeface="ＭＳ ゴシック" charset="0"/>
              </a:rPr>
              <a:t>年ノーベル物理学賞の受賞対象となっています</a:t>
            </a:r>
            <a:r>
              <a:rPr lang="ja-JP" altLang="en-US" sz="1000" dirty="0" smtClean="0">
                <a:latin typeface="ＭＳ ゴシック" charset="0"/>
                <a:ea typeface="ＭＳ ゴシック" charset="0"/>
                <a:cs typeface="ＭＳ ゴシック" charset="0"/>
              </a:rPr>
              <a:t>。そしてこの光パルス列を光伝導アンテナや非線形光学結晶に入射すると時間領域ではＴＨ</a:t>
            </a:r>
            <a:r>
              <a:rPr lang="en-US" altLang="ja-JP" sz="1000" dirty="0" smtClean="0">
                <a:latin typeface="ＭＳ ゴシック" charset="0"/>
                <a:ea typeface="ＭＳ ゴシック" charset="0"/>
                <a:cs typeface="ＭＳ ゴシック" charset="0"/>
              </a:rPr>
              <a:t>z</a:t>
            </a:r>
            <a:r>
              <a:rPr lang="ja-JP" altLang="en-US" sz="1000" dirty="0" smtClean="0">
                <a:latin typeface="ＭＳ ゴシック" charset="0"/>
                <a:ea typeface="ＭＳ ゴシック" charset="0"/>
                <a:cs typeface="ＭＳ ゴシック" charset="0"/>
              </a:rPr>
              <a:t>パルス列が発生し、周波数領域ではＴＨ</a:t>
            </a:r>
            <a:r>
              <a:rPr lang="en-US" altLang="ja-JP" sz="1000" dirty="0" smtClean="0">
                <a:latin typeface="ＭＳ ゴシック" charset="0"/>
                <a:ea typeface="ＭＳ ゴシック" charset="0"/>
                <a:cs typeface="ＭＳ ゴシック" charset="0"/>
              </a:rPr>
              <a:t>z</a:t>
            </a:r>
            <a:r>
              <a:rPr lang="ja-JP" altLang="en-US" sz="1000" dirty="0" smtClean="0">
                <a:latin typeface="ＭＳ ゴシック" charset="0"/>
                <a:ea typeface="ＭＳ ゴシック" charset="0"/>
                <a:cs typeface="ＭＳ ゴシック" charset="0"/>
              </a:rPr>
              <a:t>コムが生成さされます。ここ</a:t>
            </a:r>
            <a:r>
              <a:rPr lang="ja-JP" altLang="en-US" sz="1000" dirty="0">
                <a:latin typeface="ＭＳ ゴシック" charset="0"/>
                <a:ea typeface="ＭＳ ゴシック" charset="0"/>
                <a:cs typeface="ＭＳ ゴシック" charset="0"/>
              </a:rPr>
              <a:t>で、光コムや</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コムは、数万</a:t>
            </a:r>
            <a:r>
              <a:rPr lang="en-US" altLang="ja-JP" sz="1000" dirty="0">
                <a:latin typeface="ＭＳ ゴシック" charset="0"/>
                <a:ea typeface="ＭＳ ゴシック" charset="0"/>
                <a:cs typeface="ＭＳ ゴシック" charset="0"/>
              </a:rPr>
              <a:t>〜</a:t>
            </a:r>
            <a:r>
              <a:rPr lang="ja-JP" altLang="en-US" sz="1000" dirty="0">
                <a:latin typeface="ＭＳ ゴシック" charset="0"/>
                <a:ea typeface="ＭＳ ゴシック" charset="0"/>
                <a:cs typeface="ＭＳ ゴシック" charset="0"/>
              </a:rPr>
              <a:t>数十万本に及ぶ狭線幅のシングルモード</a:t>
            </a:r>
            <a:r>
              <a:rPr lang="en-US" altLang="ja-JP" sz="1000" dirty="0">
                <a:latin typeface="ＭＳ ゴシック" charset="0"/>
                <a:ea typeface="ＭＳ ゴシック" charset="0"/>
                <a:cs typeface="ＭＳ ゴシック" charset="0"/>
              </a:rPr>
              <a:t>CW</a:t>
            </a:r>
            <a:r>
              <a:rPr lang="ja-JP" altLang="en-US" sz="1000" dirty="0">
                <a:latin typeface="ＭＳ ゴシック" charset="0"/>
                <a:ea typeface="ＭＳ ゴシック" charset="0"/>
                <a:cs typeface="ＭＳ ゴシック" charset="0"/>
              </a:rPr>
              <a:t>レーザー光が等間隔で並んだ集合体と見なすことが出来ますので、単純性</a:t>
            </a:r>
            <a:r>
              <a:rPr lang="en-US" altLang="ja-JP" sz="1000" dirty="0">
                <a:latin typeface="ＭＳ ゴシック" charset="0"/>
                <a:ea typeface="ＭＳ ゴシック" charset="0"/>
                <a:cs typeface="ＭＳ ゴシック" charset="0"/>
              </a:rPr>
              <a:t>, </a:t>
            </a:r>
            <a:r>
              <a:rPr lang="ja-JP" altLang="en-US" sz="1000" dirty="0">
                <a:latin typeface="ＭＳ ゴシック" charset="0"/>
                <a:ea typeface="ＭＳ ゴシック" charset="0"/>
                <a:cs typeface="ＭＳ ゴシック" charset="0"/>
              </a:rPr>
              <a:t>広帯域選択性</a:t>
            </a:r>
            <a:r>
              <a:rPr lang="en-US" altLang="ja-JP" sz="1000" dirty="0">
                <a:latin typeface="ＭＳ ゴシック" charset="0"/>
                <a:ea typeface="ＭＳ ゴシック" charset="0"/>
                <a:cs typeface="ＭＳ ゴシック" charset="0"/>
              </a:rPr>
              <a:t>, </a:t>
            </a:r>
            <a:r>
              <a:rPr lang="ja-JP" altLang="en-US" sz="1000" dirty="0" smtClean="0">
                <a:latin typeface="ＭＳ ゴシック" charset="0"/>
                <a:ea typeface="ＭＳ ゴシック" charset="0"/>
                <a:cs typeface="ＭＳ ゴシック" charset="0"/>
              </a:rPr>
              <a:t>高スペクトル</a:t>
            </a:r>
            <a:r>
              <a:rPr lang="ja-JP" altLang="en-US" sz="1000" dirty="0">
                <a:latin typeface="ＭＳ ゴシック" charset="0"/>
                <a:ea typeface="ＭＳ ゴシック" charset="0"/>
                <a:cs typeface="ＭＳ ゴシック" charset="0"/>
              </a:rPr>
              <a:t>純度</a:t>
            </a:r>
            <a:r>
              <a:rPr lang="en-US" altLang="ja-JP" sz="1000" dirty="0">
                <a:latin typeface="ＭＳ ゴシック" charset="0"/>
                <a:ea typeface="ＭＳ ゴシック" charset="0"/>
                <a:cs typeface="ＭＳ ゴシック" charset="0"/>
              </a:rPr>
              <a:t>, </a:t>
            </a:r>
            <a:r>
              <a:rPr lang="ja-JP" altLang="en-US" sz="1000" dirty="0">
                <a:latin typeface="ＭＳ ゴシック" charset="0"/>
                <a:ea typeface="ＭＳ ゴシック" charset="0"/>
                <a:cs typeface="ＭＳ ゴシック" charset="0"/>
              </a:rPr>
              <a:t>周波数逓倍性といった特徴を有しています。したがって、周波数コムの間隔</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をレーザー制御によって安定化することにより、光領域や</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領域における超精密周波数ものさしとして利用できます</a:t>
            </a:r>
            <a:r>
              <a:rPr lang="ja-JP" altLang="en-US" sz="1000" dirty="0" smtClean="0">
                <a:latin typeface="ＭＳ ゴシック" charset="0"/>
                <a:ea typeface="ＭＳ ゴシック" charset="0"/>
                <a:cs typeface="ＭＳ ゴシック" charset="0"/>
              </a:rPr>
              <a:t>。</a:t>
            </a:r>
            <a:endParaRPr lang="en-US" altLang="ja-JP" sz="1000" dirty="0" smtClean="0">
              <a:latin typeface="ＭＳ ゴシック" charset="0"/>
              <a:ea typeface="ＭＳ ゴシック" charset="0"/>
              <a:cs typeface="ＭＳ ゴシック" charset="0"/>
            </a:endParaRPr>
          </a:p>
          <a:p>
            <a:pPr eaLnBrk="1" hangingPunct="1"/>
            <a:r>
              <a:rPr lang="ja-JP" altLang="en-US" sz="1000" dirty="0" smtClean="0">
                <a:latin typeface="ＭＳ ゴシック" charset="0"/>
                <a:ea typeface="ＭＳ ゴシック" charset="0"/>
                <a:cs typeface="ＭＳ ゴシック" charset="0"/>
              </a:rPr>
              <a:t>デュアルコムのるながり</a:t>
            </a:r>
            <a:endParaRPr lang="en-US" altLang="ja-JP" sz="1000" dirty="0" smtClean="0">
              <a:latin typeface="ＭＳ ゴシック" charset="0"/>
              <a:ea typeface="ＭＳ ゴシック" charset="0"/>
              <a:cs typeface="ＭＳ ゴシック" charset="0"/>
            </a:endParaRPr>
          </a:p>
          <a:p>
            <a:pPr eaLnBrk="1" hangingPunct="1"/>
            <a:r>
              <a:rPr lang="en-US" altLang="ja-JP" sz="1000" dirty="0" smtClean="0">
                <a:latin typeface="ＭＳ ゴシック" charset="0"/>
                <a:ea typeface="ＭＳ ゴシック" charset="0"/>
                <a:cs typeface="ＭＳ ゴシック" charset="0"/>
              </a:rPr>
              <a:t>TH</a:t>
            </a:r>
            <a:r>
              <a:rPr lang="ja-JP" altLang="en-US" sz="1000" dirty="0" err="1" smtClean="0">
                <a:latin typeface="ＭＳ ゴシック" charset="0"/>
                <a:ea typeface="ＭＳ ゴシック" charset="0"/>
                <a:cs typeface="ＭＳ ゴシック" charset="0"/>
              </a:rPr>
              <a:t>ｚ</a:t>
            </a:r>
            <a:r>
              <a:rPr lang="ja-JP" altLang="en-US" sz="1000" dirty="0" smtClean="0">
                <a:latin typeface="ＭＳ ゴシック" charset="0"/>
                <a:ea typeface="ＭＳ ゴシック" charset="0"/>
                <a:cs typeface="ＭＳ ゴシック" charset="0"/>
              </a:rPr>
              <a:t>コムは広帯域なスペクトルの周波数ものさしとしてつかえる。</a:t>
            </a:r>
            <a:endParaRPr lang="en-US" altLang="ja-JP" sz="1000" dirty="0" smtClean="0">
              <a:latin typeface="ＭＳ ゴシック" charset="0"/>
              <a:ea typeface="ＭＳ ゴシック" charset="0"/>
              <a:cs typeface="ＭＳ ゴシック" charset="0"/>
            </a:endParaRPr>
          </a:p>
          <a:p>
            <a:pPr eaLnBrk="1" hangingPunct="1"/>
            <a:r>
              <a:rPr lang="ja-JP" altLang="en-US" sz="1000" dirty="0" smtClean="0">
                <a:latin typeface="ＭＳ ゴシック" charset="0"/>
                <a:ea typeface="ＭＳ ゴシック" charset="0"/>
                <a:cs typeface="ＭＳ ゴシック" charset="0"/>
              </a:rPr>
              <a:t>ひとつだけだと分光器の分解能が足りないのでコムのスペクトル構造が生かせない、そこで、二つ用いればコムスペクトル構造を生かした広帯域な分光ができます</a:t>
            </a:r>
            <a:endParaRPr lang="en-US" altLang="ja-JP" sz="1000" dirty="0">
              <a:latin typeface="ＭＳ ゴシック" charset="0"/>
              <a:ea typeface="ＭＳ ゴシック" charset="0"/>
              <a:cs typeface="ＭＳ ゴシック" charset="0"/>
            </a:endParaRPr>
          </a:p>
          <a:p>
            <a:pPr eaLnBrk="1" hangingPunct="1"/>
            <a:endParaRPr lang="ja-JP" altLang="en-US" sz="1000" dirty="0">
              <a:latin typeface="ＭＳ ゴシック" charset="0"/>
              <a:ea typeface="ＭＳ ゴシック" charset="0"/>
              <a:cs typeface="ＭＳ ゴシック" charset="0"/>
            </a:endParaRPr>
          </a:p>
          <a:p>
            <a:pPr eaLnBrk="1" hangingPunct="1"/>
            <a:endParaRPr lang="ja-JP" altLang="en-US" sz="1000" dirty="0">
              <a:latin typeface="ＭＳ ゴシック" charset="0"/>
              <a:ea typeface="ＭＳ ゴシック" charset="0"/>
              <a:cs typeface="ＭＳ 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kumimoji="1" lang="ja-JP" altLang="en-US" sz="1200" b="0" i="0" kern="1200" dirty="0" smtClean="0">
                <a:solidFill>
                  <a:schemeClr val="tx1"/>
                </a:solidFill>
                <a:effectLst/>
                <a:latin typeface="+mn-lt"/>
                <a:ea typeface="+mn-ea"/>
                <a:cs typeface="+mn-cs"/>
              </a:rPr>
              <a:t>コムを二つ使った</a:t>
            </a:r>
            <a:r>
              <a:rPr lang="ja-JP" altLang="en-US" sz="1200" dirty="0" smtClean="0">
                <a:latin typeface="ＭＳ ゴシック" charset="0"/>
                <a:ea typeface="ＭＳ ゴシック" charset="0"/>
                <a:cs typeface="ＭＳ ゴシック" charset="0"/>
              </a:rPr>
              <a:t>デュアルコムの利用の例としてデュアル</a:t>
            </a:r>
            <a:r>
              <a:rPr lang="en-US" altLang="ja-JP" sz="1200" dirty="0" smtClean="0">
                <a:latin typeface="ＭＳ ゴシック" charset="0"/>
                <a:ea typeface="ＭＳ ゴシック" charset="0"/>
                <a:cs typeface="ＭＳ ゴシック" charset="0"/>
              </a:rPr>
              <a:t>THz</a:t>
            </a:r>
            <a:r>
              <a:rPr lang="ja-JP" altLang="en-US" sz="1200" dirty="0" smtClean="0">
                <a:latin typeface="ＭＳ ゴシック" charset="0"/>
                <a:ea typeface="ＭＳ ゴシック" charset="0"/>
                <a:cs typeface="ＭＳ ゴシック" charset="0"/>
              </a:rPr>
              <a:t>コム分光法があります。</a:t>
            </a:r>
            <a:endParaRPr lang="en-US" altLang="ja-JP" sz="1200" dirty="0" smtClean="0">
              <a:latin typeface="ＭＳ ゴシック" charset="0"/>
              <a:ea typeface="ＭＳ ゴシック" charset="0"/>
              <a:cs typeface="ＭＳ ゴシック" charset="0"/>
            </a:endParaRPr>
          </a:p>
          <a:p>
            <a:pPr eaLnBrk="1" hangingPunct="1"/>
            <a:r>
              <a:rPr kumimoji="1" lang="ja-JP" altLang="en-US" sz="1200" b="0" i="0" kern="1200" dirty="0" smtClean="0">
                <a:solidFill>
                  <a:schemeClr val="tx1"/>
                </a:solidFill>
                <a:effectLst/>
                <a:latin typeface="+mn-lt"/>
                <a:ea typeface="+mn-ea"/>
                <a:cs typeface="+mn-cs"/>
              </a:rPr>
              <a:t>２台の繰り返し周波数はわずかに異なるように安定化制御されています。ＴＨ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発生用光伝導アンテナにレーザー光が入射するとＴＨ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コムが放射されます。一方、</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コムが誘起された光伝導アンテナに</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コムが入射されると、光伝導ミキシングにより、両コムのビート周波数（</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）を周波数間隔とする２次的な周波数コム（</a:t>
            </a:r>
            <a:r>
              <a:rPr kumimoji="1" lang="en-US" altLang="ja-JP" sz="1200" b="0" i="0" kern="1200" dirty="0" err="1" smtClean="0">
                <a:solidFill>
                  <a:schemeClr val="tx1"/>
                </a:solidFill>
                <a:effectLst/>
                <a:latin typeface="+mn-lt"/>
                <a:ea typeface="+mn-ea"/>
                <a:cs typeface="+mn-cs"/>
              </a:rPr>
              <a:t>Δf</a:t>
            </a:r>
            <a:r>
              <a:rPr kumimoji="1" lang="en-US" altLang="ja-JP" sz="1200" b="0" i="0" kern="1200" dirty="0" smtClean="0">
                <a:solidFill>
                  <a:schemeClr val="tx1"/>
                </a:solidFill>
                <a:effectLst/>
                <a:latin typeface="+mn-lt"/>
                <a:ea typeface="+mn-ea"/>
                <a:cs typeface="+mn-cs"/>
              </a:rPr>
              <a:t>, 2Δf, 3Δf,......, </a:t>
            </a:r>
            <a:r>
              <a:rPr kumimoji="1" lang="en-US" altLang="ja-JP" sz="1200" b="0" i="0" kern="1200" dirty="0" err="1" smtClean="0">
                <a:solidFill>
                  <a:schemeClr val="tx1"/>
                </a:solidFill>
                <a:effectLst/>
                <a:latin typeface="+mn-lt"/>
                <a:ea typeface="+mn-ea"/>
                <a:cs typeface="+mn-cs"/>
              </a:rPr>
              <a:t>nΔf</a:t>
            </a:r>
            <a:r>
              <a:rPr kumimoji="1" lang="ja-JP" altLang="en-US" sz="1200" b="0" i="0" kern="1200" dirty="0" smtClean="0">
                <a:solidFill>
                  <a:schemeClr val="tx1"/>
                </a:solidFill>
                <a:effectLst/>
                <a:latin typeface="+mn-lt"/>
                <a:ea typeface="+mn-ea"/>
                <a:cs typeface="+mn-cs"/>
              </a:rPr>
              <a:t>）が</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領域に電気信号として発生することになります（</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コムの周波数スケールは、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コムの周波数スケールをある周波数縮小比率（</a:t>
            </a:r>
            <a:r>
              <a:rPr kumimoji="1" lang="en-US" altLang="ja-JP" sz="1200" b="0" i="0" kern="1200" dirty="0" smtClean="0">
                <a:solidFill>
                  <a:schemeClr val="tx1"/>
                </a:solidFill>
                <a:effectLst/>
                <a:latin typeface="+mn-lt"/>
                <a:ea typeface="+mn-ea"/>
                <a:cs typeface="+mn-cs"/>
              </a:rPr>
              <a:t>=f1/</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）で正確にダウンスケーリングしたものであるので、この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コムをスペクトラム・アナライザーで直接観測し、周波数軸を周波数縮小比率でリスケーリングすることにより、</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コムが正確に再現できます。このようにして再現された</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コムの確度はコム周波数間隔（モード同期周波数）及び周波数縮小比率の両安定性によって決定されるので、周波数標準器（ルビジウム原子時計）を参照信号源とした超精密レーザー制御によって</a:t>
            </a:r>
            <a:r>
              <a:rPr kumimoji="1" lang="en-US" altLang="ja-JP" sz="1200" b="0" i="0" kern="1200" dirty="0" smtClean="0">
                <a:solidFill>
                  <a:schemeClr val="tx1"/>
                </a:solidFill>
                <a:effectLst/>
                <a:latin typeface="+mn-lt"/>
                <a:ea typeface="+mn-ea"/>
                <a:cs typeface="+mn-cs"/>
              </a:rPr>
              <a:t>f1, f2</a:t>
            </a:r>
            <a:r>
              <a:rPr kumimoji="1" lang="ja-JP" altLang="en-US" sz="1200" b="0" i="0" kern="1200" dirty="0" smtClean="0">
                <a:solidFill>
                  <a:schemeClr val="tx1"/>
                </a:solidFill>
                <a:effectLst/>
                <a:latin typeface="+mn-lt"/>
                <a:ea typeface="+mn-ea"/>
                <a:cs typeface="+mn-cs"/>
              </a:rPr>
              <a:t>及び</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を極安定化することにより、極めて高確度かつ高安定な分光計測が可能になります。一方、スペクトル分解能は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コムの単位目盛りであるモード同期周波数（</a:t>
            </a:r>
            <a:r>
              <a:rPr kumimoji="1" lang="en-US" altLang="ja-JP" sz="1200" b="0" i="0" kern="1200" dirty="0" smtClean="0">
                <a:solidFill>
                  <a:schemeClr val="tx1"/>
                </a:solidFill>
                <a:effectLst/>
                <a:latin typeface="+mn-lt"/>
                <a:ea typeface="+mn-ea"/>
                <a:cs typeface="+mn-cs"/>
              </a:rPr>
              <a:t>=f1</a:t>
            </a:r>
            <a:r>
              <a:rPr kumimoji="1" lang="ja-JP" altLang="en-US" sz="1200" b="0" i="0" kern="1200" dirty="0" smtClean="0">
                <a:solidFill>
                  <a:schemeClr val="tx1"/>
                </a:solidFill>
                <a:effectLst/>
                <a:latin typeface="+mn-lt"/>
                <a:ea typeface="+mn-ea"/>
                <a:cs typeface="+mn-cs"/>
              </a:rPr>
              <a:t>）となります。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4</a:t>
            </a:fld>
            <a:endParaRPr kumimoji="1" lang="ja-JP" altLang="en-US"/>
          </a:p>
        </p:txBody>
      </p:sp>
    </p:spTree>
    <p:extLst>
      <p:ext uri="{BB962C8B-B14F-4D97-AF65-F5344CB8AC3E}">
        <p14:creationId xmlns:p14="http://schemas.microsoft.com/office/powerpoint/2010/main" val="362089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この手法を時間領域で考えた手法が、非同期光サンプリング式</a:t>
            </a:r>
            <a:r>
              <a:rPr kumimoji="1" lang="en-US" altLang="ja-JP" dirty="0" err="1" smtClean="0"/>
              <a:t>THzTDS</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5</a:t>
            </a:fld>
            <a:endParaRPr kumimoji="1" lang="ja-JP" altLang="en-US"/>
          </a:p>
        </p:txBody>
      </p:sp>
    </p:spTree>
    <p:extLst>
      <p:ext uri="{BB962C8B-B14F-4D97-AF65-F5344CB8AC3E}">
        <p14:creationId xmlns:p14="http://schemas.microsoft.com/office/powerpoint/2010/main" val="354393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～周波数もしくは時間スケールを変換する技術であるといえます。</a:t>
            </a:r>
            <a:endParaRPr kumimoji="1" lang="en-US" altLang="ja-JP" dirty="0" smtClean="0"/>
          </a:p>
          <a:p>
            <a:r>
              <a:rPr kumimoji="1" lang="ja-JP" altLang="en-US" dirty="0" smtClean="0"/>
              <a:t>ここで</a:t>
            </a:r>
            <a:r>
              <a:rPr kumimoji="1" lang="en-US" altLang="ja-JP" dirty="0" err="1" smtClean="0"/>
              <a:t>frep</a:t>
            </a:r>
            <a:r>
              <a:rPr kumimoji="1" lang="ja-JP" altLang="en-US" dirty="0" smtClean="0"/>
              <a:t>は直接制御しているので周波数標準に位相同期できるのに対して、</a:t>
            </a:r>
            <a:r>
              <a:rPr kumimoji="1" lang="en-US" altLang="ja-JP" dirty="0" err="1" smtClean="0"/>
              <a:t>Δfrep</a:t>
            </a:r>
            <a:r>
              <a:rPr kumimoji="1" lang="ja-JP" altLang="en-US" dirty="0" smtClean="0"/>
              <a:t>は～</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6</a:t>
            </a:fld>
            <a:endParaRPr kumimoji="1" lang="ja-JP" altLang="en-US"/>
          </a:p>
        </p:txBody>
      </p:sp>
    </p:spTree>
    <p:extLst>
      <p:ext uri="{BB962C8B-B14F-4D97-AF65-F5344CB8AC3E}">
        <p14:creationId xmlns:p14="http://schemas.microsoft.com/office/powerpoint/2010/main" val="266509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kumimoji="1" lang="en-US" altLang="ja-JP" dirty="0" smtClean="0"/>
              <a:t>ASOPS</a:t>
            </a:r>
            <a:r>
              <a:rPr kumimoji="1" lang="ja-JP" altLang="en-US" dirty="0" smtClean="0"/>
              <a:t>の場合はこうなります。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7</a:t>
            </a:fld>
            <a:endParaRPr kumimoji="1" lang="ja-JP" altLang="en-US"/>
          </a:p>
        </p:txBody>
      </p:sp>
    </p:spTree>
    <p:extLst>
      <p:ext uri="{BB962C8B-B14F-4D97-AF65-F5344CB8AC3E}">
        <p14:creationId xmlns:p14="http://schemas.microsoft.com/office/powerpoint/2010/main" val="97347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揺らぎを抑制するためには～</a:t>
            </a:r>
            <a:endParaRPr kumimoji="1" lang="en-US" altLang="ja-JP" dirty="0" smtClean="0"/>
          </a:p>
          <a:p>
            <a:r>
              <a:rPr kumimoji="1" lang="en-US" altLang="ja-JP" dirty="0" err="1" smtClean="0"/>
              <a:t>Δfrep</a:t>
            </a:r>
            <a:r>
              <a:rPr kumimoji="1" lang="ja-JP" altLang="en-US" dirty="0" smtClean="0"/>
              <a:t>では周波数が小さすぎるため、高次のコム間ビートの抽出が必要</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8</a:t>
            </a:fld>
            <a:endParaRPr kumimoji="1" lang="ja-JP" altLang="en-US"/>
          </a:p>
        </p:txBody>
      </p:sp>
    </p:spTree>
    <p:extLst>
      <p:ext uri="{BB962C8B-B14F-4D97-AF65-F5344CB8AC3E}">
        <p14:creationId xmlns:p14="http://schemas.microsoft.com/office/powerpoint/2010/main" val="365141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11</a:t>
            </a:fld>
            <a:endParaRPr kumimoji="1" lang="ja-JP" altLang="en-US"/>
          </a:p>
        </p:txBody>
      </p:sp>
    </p:spTree>
    <p:extLst>
      <p:ext uri="{BB962C8B-B14F-4D97-AF65-F5344CB8AC3E}">
        <p14:creationId xmlns:p14="http://schemas.microsoft.com/office/powerpoint/2010/main" val="375376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先ほど林が説明したので簡単に説明させていただきます。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コムの間隔が違う別のコムを用意します。ただし</a:t>
            </a:r>
            <a:r>
              <a:rPr kumimoji="1" lang="en-US" altLang="ja-JP" dirty="0" smtClean="0"/>
              <a:t>CWTH</a:t>
            </a:r>
            <a:r>
              <a:rPr kumimoji="1" lang="ja-JP" altLang="en-US" dirty="0" err="1" smtClean="0"/>
              <a:t>ｚ</a:t>
            </a:r>
            <a:r>
              <a:rPr kumimoji="1" lang="ja-JP" altLang="en-US" dirty="0" smtClean="0"/>
              <a:t>波は共通にします。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12</a:t>
            </a:fld>
            <a:endParaRPr kumimoji="1" lang="ja-JP" altLang="en-US"/>
          </a:p>
        </p:txBody>
      </p:sp>
    </p:spTree>
    <p:extLst>
      <p:ext uri="{BB962C8B-B14F-4D97-AF65-F5344CB8AC3E}">
        <p14:creationId xmlns:p14="http://schemas.microsoft.com/office/powerpoint/2010/main" val="278700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8D86B60D-8E9F-47B7-B984-D0DCE343E19A}" type="datetimeFigureOut">
              <a:rPr kumimoji="1" lang="ja-JP" altLang="en-US" smtClean="0"/>
              <a:t>2014/7/6</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8D86B60D-8E9F-47B7-B984-D0DCE343E19A}"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784F057-F616-4455-829C-0CF5A4F3DC23}"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8D86B60D-8E9F-47B7-B984-D0DCE343E19A}" type="datetimeFigureOut">
              <a:rPr kumimoji="1" lang="ja-JP" altLang="en-US" smtClean="0"/>
              <a:t>2014/7/6</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6784F057-F616-4455-829C-0CF5A4F3DC23}"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9.tif"/><Relationship Id="rId13" Type="http://schemas.openxmlformats.org/officeDocument/2006/relationships/image" Target="../media/image44.tif"/><Relationship Id="rId3" Type="http://schemas.openxmlformats.org/officeDocument/2006/relationships/image" Target="../media/image34.tif"/><Relationship Id="rId7" Type="http://schemas.openxmlformats.org/officeDocument/2006/relationships/image" Target="../media/image38.tif"/><Relationship Id="rId12" Type="http://schemas.openxmlformats.org/officeDocument/2006/relationships/image" Target="../media/image43.tif"/><Relationship Id="rId2" Type="http://schemas.openxmlformats.org/officeDocument/2006/relationships/image" Target="../media/image33.tif"/><Relationship Id="rId16" Type="http://schemas.openxmlformats.org/officeDocument/2006/relationships/image" Target="../media/image47.tif"/><Relationship Id="rId1" Type="http://schemas.openxmlformats.org/officeDocument/2006/relationships/slideLayout" Target="../slideLayouts/slideLayout2.xml"/><Relationship Id="rId6" Type="http://schemas.openxmlformats.org/officeDocument/2006/relationships/image" Target="../media/image37.tif"/><Relationship Id="rId11" Type="http://schemas.openxmlformats.org/officeDocument/2006/relationships/image" Target="../media/image42.tif"/><Relationship Id="rId5" Type="http://schemas.openxmlformats.org/officeDocument/2006/relationships/image" Target="../media/image36.tif"/><Relationship Id="rId15" Type="http://schemas.openxmlformats.org/officeDocument/2006/relationships/image" Target="../media/image46.tif"/><Relationship Id="rId10" Type="http://schemas.openxmlformats.org/officeDocument/2006/relationships/image" Target="../media/image41.tif"/><Relationship Id="rId4" Type="http://schemas.openxmlformats.org/officeDocument/2006/relationships/image" Target="../media/image35.tif"/><Relationship Id="rId9" Type="http://schemas.openxmlformats.org/officeDocument/2006/relationships/image" Target="../media/image40.tif"/><Relationship Id="rId14" Type="http://schemas.openxmlformats.org/officeDocument/2006/relationships/image" Target="../media/image45.tif"/></Relationships>
</file>

<file path=ppt/slides/_rels/slide27.xml.rels><?xml version="1.0" encoding="UTF-8" standalone="yes"?>
<Relationships xmlns="http://schemas.openxmlformats.org/package/2006/relationships"><Relationship Id="rId3" Type="http://schemas.openxmlformats.org/officeDocument/2006/relationships/image" Target="../media/image48.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31.xml.rels><?xml version="1.0" encoding="UTF-8" standalone="yes"?>
<Relationships xmlns="http://schemas.openxmlformats.org/package/2006/relationships"><Relationship Id="rId3" Type="http://schemas.openxmlformats.org/officeDocument/2006/relationships/image" Target="../media/image51.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tif"/><Relationship Id="rId13" Type="http://schemas.openxmlformats.org/officeDocument/2006/relationships/image" Target="../media/image44.tif"/><Relationship Id="rId3" Type="http://schemas.openxmlformats.org/officeDocument/2006/relationships/image" Target="../media/image34.tif"/><Relationship Id="rId7" Type="http://schemas.openxmlformats.org/officeDocument/2006/relationships/image" Target="../media/image38.tif"/><Relationship Id="rId12" Type="http://schemas.openxmlformats.org/officeDocument/2006/relationships/image" Target="../media/image43.tif"/><Relationship Id="rId2" Type="http://schemas.openxmlformats.org/officeDocument/2006/relationships/image" Target="../media/image33.tif"/><Relationship Id="rId16" Type="http://schemas.openxmlformats.org/officeDocument/2006/relationships/image" Target="../media/image47.tif"/><Relationship Id="rId1" Type="http://schemas.openxmlformats.org/officeDocument/2006/relationships/slideLayout" Target="../slideLayouts/slideLayout2.xml"/><Relationship Id="rId6" Type="http://schemas.openxmlformats.org/officeDocument/2006/relationships/image" Target="../media/image37.tif"/><Relationship Id="rId11" Type="http://schemas.openxmlformats.org/officeDocument/2006/relationships/image" Target="../media/image42.tif"/><Relationship Id="rId5" Type="http://schemas.openxmlformats.org/officeDocument/2006/relationships/image" Target="../media/image36.tif"/><Relationship Id="rId15" Type="http://schemas.openxmlformats.org/officeDocument/2006/relationships/image" Target="../media/image46.tif"/><Relationship Id="rId10" Type="http://schemas.openxmlformats.org/officeDocument/2006/relationships/image" Target="../media/image41.tif"/><Relationship Id="rId4" Type="http://schemas.openxmlformats.org/officeDocument/2006/relationships/image" Target="../media/image35.tif"/><Relationship Id="rId9" Type="http://schemas.openxmlformats.org/officeDocument/2006/relationships/image" Target="../media/image40.tif"/><Relationship Id="rId14" Type="http://schemas.openxmlformats.org/officeDocument/2006/relationships/image" Target="../media/image45.t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98" y="1700808"/>
            <a:ext cx="8910398" cy="1800200"/>
          </a:xfrm>
        </p:spPr>
        <p:txBody>
          <a:bodyPr>
            <a:noAutofit/>
          </a:bodyPr>
          <a:lstStyle/>
          <a:p>
            <a:r>
              <a:rPr lang="ja-JP" altLang="ja-JP" sz="5400" dirty="0"/>
              <a:t>デュアル</a:t>
            </a:r>
            <a:r>
              <a:rPr lang="en-US" altLang="ja-JP" sz="5400" dirty="0"/>
              <a:t>THz</a:t>
            </a:r>
            <a:r>
              <a:rPr lang="ja-JP" altLang="ja-JP" sz="5400" dirty="0"/>
              <a:t>コム間ビート信号の抽出とその応用</a:t>
            </a:r>
            <a:endParaRPr kumimoji="1" lang="ja-JP" altLang="en-US" sz="5400" b="1" dirty="0"/>
          </a:p>
        </p:txBody>
      </p:sp>
      <p:sp>
        <p:nvSpPr>
          <p:cNvPr id="3" name="サブタイトル 2"/>
          <p:cNvSpPr>
            <a:spLocks noGrp="1"/>
          </p:cNvSpPr>
          <p:nvPr>
            <p:ph type="subTitle" idx="1"/>
          </p:nvPr>
        </p:nvSpPr>
        <p:spPr>
          <a:xfrm>
            <a:off x="1228863" y="3925573"/>
            <a:ext cx="6590834" cy="1375635"/>
          </a:xfrm>
        </p:spPr>
        <p:txBody>
          <a:bodyPr/>
          <a:lstStyle/>
          <a:p>
            <a:r>
              <a:rPr lang="ja-JP" altLang="en-US" sz="4000" dirty="0" smtClean="0"/>
              <a:t>徳島大学</a:t>
            </a:r>
            <a:endParaRPr lang="en-US" altLang="ja-JP" sz="4000" baseline="30000" dirty="0" smtClean="0"/>
          </a:p>
          <a:p>
            <a:r>
              <a:rPr lang="ja-JP" altLang="ja-JP" sz="4000" dirty="0" smtClean="0"/>
              <a:t>市川竜嗣</a:t>
            </a:r>
            <a:r>
              <a:rPr lang="ja-JP" altLang="en-US" sz="4000" dirty="0"/>
              <a:t>、</a:t>
            </a:r>
            <a:r>
              <a:rPr lang="ja-JP" altLang="en-US" sz="4000" dirty="0" smtClean="0"/>
              <a:t>安井武史</a:t>
            </a:r>
            <a:endParaRPr kumimoji="1" lang="en-US" altLang="ja-JP" sz="3600" dirty="0" smtClean="0">
              <a:solidFill>
                <a:schemeClr val="tx1"/>
              </a:solidFill>
            </a:endParaRPr>
          </a:p>
        </p:txBody>
      </p:sp>
      <p:sp>
        <p:nvSpPr>
          <p:cNvPr id="4" name="テキスト ボックス 3"/>
          <p:cNvSpPr txBox="1"/>
          <p:nvPr/>
        </p:nvSpPr>
        <p:spPr>
          <a:xfrm>
            <a:off x="4860032" y="6413266"/>
            <a:ext cx="4464496" cy="400110"/>
          </a:xfrm>
          <a:prstGeom prst="rect">
            <a:avLst/>
          </a:prstGeom>
          <a:noFill/>
        </p:spPr>
        <p:txBody>
          <a:bodyPr wrap="square" rtlCol="0">
            <a:spAutoFit/>
          </a:bodyPr>
          <a:lstStyle/>
          <a:p>
            <a:r>
              <a:rPr kumimoji="1" lang="ja-JP" altLang="en-US" sz="2000" dirty="0" smtClean="0"/>
              <a:t>テラヘルツ周波数標準研究会＠</a:t>
            </a:r>
            <a:r>
              <a:rPr kumimoji="1" lang="en-US" altLang="ja-JP" sz="2000" dirty="0" smtClean="0"/>
              <a:t>NICT</a:t>
            </a:r>
            <a:endParaRPr kumimoji="1" lang="ja-JP" altLang="en-US" sz="2000" dirty="0"/>
          </a:p>
        </p:txBody>
      </p:sp>
    </p:spTree>
    <p:extLst>
      <p:ext uri="{BB962C8B-B14F-4D97-AF65-F5344CB8AC3E}">
        <p14:creationId xmlns:p14="http://schemas.microsoft.com/office/powerpoint/2010/main" val="5741171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2060848"/>
            <a:ext cx="8712968" cy="2308324"/>
          </a:xfrm>
          <a:prstGeom prst="rect">
            <a:avLst/>
          </a:prstGeom>
          <a:noFill/>
        </p:spPr>
        <p:txBody>
          <a:bodyPr wrap="square" rtlCol="0">
            <a:spAutoFit/>
          </a:bodyPr>
          <a:lstStyle/>
          <a:p>
            <a:r>
              <a:rPr kumimoji="1" lang="en-US" altLang="ja-JP" sz="4800" dirty="0" smtClean="0">
                <a:latin typeface="ヒラギノ丸ゴ ProN W4"/>
                <a:ea typeface="ヒラギノ丸ゴ ProN W4"/>
                <a:cs typeface="ヒラギノ丸ゴ ProN W4"/>
              </a:rPr>
              <a:t>①</a:t>
            </a:r>
            <a:r>
              <a:rPr kumimoji="1" lang="ja-JP" altLang="en-US" sz="4800" dirty="0" smtClean="0">
                <a:latin typeface="ヒラギノ丸ゴ ProN W4"/>
                <a:ea typeface="ヒラギノ丸ゴ ProN W4"/>
                <a:cs typeface="ヒラギノ丸ゴ ProN W4"/>
              </a:rPr>
              <a:t>デュアル</a:t>
            </a:r>
            <a:r>
              <a:rPr kumimoji="1" lang="en-US" altLang="ja-JP" sz="4800" dirty="0" smtClean="0">
                <a:latin typeface="ヒラギノ丸ゴ ProN W4"/>
                <a:ea typeface="ヒラギノ丸ゴ ProN W4"/>
                <a:cs typeface="ヒラギノ丸ゴ ProN W4"/>
              </a:rPr>
              <a:t>THz</a:t>
            </a:r>
            <a:r>
              <a:rPr kumimoji="1" lang="ja-JP" altLang="en-US" sz="4800" dirty="0" smtClean="0">
                <a:latin typeface="ヒラギノ丸ゴ ProN W4"/>
                <a:ea typeface="ヒラギノ丸ゴ ProN W4"/>
                <a:cs typeface="ヒラギノ丸ゴ ProN W4"/>
              </a:rPr>
              <a:t>スペアナを用いたデュアル</a:t>
            </a:r>
            <a:r>
              <a:rPr kumimoji="1" lang="en-US" altLang="ja-JP" sz="4800" dirty="0" smtClean="0">
                <a:latin typeface="ヒラギノ丸ゴ ProN W4"/>
                <a:ea typeface="ヒラギノ丸ゴ ProN W4"/>
                <a:cs typeface="ヒラギノ丸ゴ ProN W4"/>
              </a:rPr>
              <a:t>THz</a:t>
            </a:r>
            <a:r>
              <a:rPr kumimoji="1" lang="ja-JP" altLang="en-US" sz="4800" dirty="0" smtClean="0">
                <a:latin typeface="ヒラギノ丸ゴ ProN W4"/>
                <a:ea typeface="ヒラギノ丸ゴ ProN W4"/>
                <a:cs typeface="ヒラギノ丸ゴ ProN W4"/>
              </a:rPr>
              <a:t>コム間ビートの抽出</a:t>
            </a:r>
            <a:endParaRPr kumimoji="1" lang="en-US" altLang="ja-JP" sz="4800" dirty="0" smtClean="0">
              <a:latin typeface="ヒラギノ丸ゴ ProN W4"/>
              <a:ea typeface="ヒラギノ丸ゴ ProN W4"/>
              <a:cs typeface="ヒラギノ丸ゴ ProN W4"/>
            </a:endParaRPr>
          </a:p>
        </p:txBody>
      </p:sp>
    </p:spTree>
    <p:extLst>
      <p:ext uri="{BB962C8B-B14F-4D97-AF65-F5344CB8AC3E}">
        <p14:creationId xmlns:p14="http://schemas.microsoft.com/office/powerpoint/2010/main" val="15075603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9545" y="404664"/>
            <a:ext cx="8544910" cy="936104"/>
          </a:xfrm>
        </p:spPr>
        <p:txBody>
          <a:bodyPr/>
          <a:lstStyle/>
          <a:p>
            <a:r>
              <a:rPr lang="ja-JP" altLang="en-US" b="1" dirty="0" smtClean="0"/>
              <a:t>デュアル</a:t>
            </a:r>
            <a:r>
              <a:rPr lang="en-US" altLang="ja-JP" b="1" dirty="0" smtClean="0"/>
              <a:t>THz</a:t>
            </a:r>
            <a:r>
              <a:rPr lang="ja-JP" altLang="en-US" b="1" dirty="0" smtClean="0"/>
              <a:t>コム間ビートの抽出</a:t>
            </a:r>
            <a:endParaRPr kumimoji="1" lang="ja-JP" altLang="en-US" b="1" dirty="0"/>
          </a:p>
        </p:txBody>
      </p:sp>
      <p:grpSp>
        <p:nvGrpSpPr>
          <p:cNvPr id="33" name="グループ化 32"/>
          <p:cNvGrpSpPr/>
          <p:nvPr/>
        </p:nvGrpSpPr>
        <p:grpSpPr>
          <a:xfrm>
            <a:off x="468506" y="1574360"/>
            <a:ext cx="3636459" cy="2003639"/>
            <a:chOff x="651762" y="2143801"/>
            <a:chExt cx="2614307" cy="1440447"/>
          </a:xfrm>
        </p:grpSpPr>
        <p:cxnSp>
          <p:nvCxnSpPr>
            <p:cNvPr id="4" name="直線矢印コネクタ 3"/>
            <p:cNvCxnSpPr/>
            <p:nvPr/>
          </p:nvCxnSpPr>
          <p:spPr>
            <a:xfrm flipV="1">
              <a:off x="651762" y="2143801"/>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905905" y="2313450"/>
              <a:ext cx="1704880" cy="1261262"/>
              <a:chOff x="767981" y="2260178"/>
              <a:chExt cx="1704880" cy="1261262"/>
            </a:xfrm>
          </p:grpSpPr>
          <mc:AlternateContent xmlns:mc="http://schemas.openxmlformats.org/markup-compatibility/2006" xmlns:a14="http://schemas.microsoft.com/office/drawing/2010/main">
            <mc:Choice Requires="a14">
              <p:sp>
                <p:nvSpPr>
                  <p:cNvPr id="6" name="テキスト ボックス 5"/>
                  <p:cNvSpPr txBox="1"/>
                  <p:nvPr/>
                </p:nvSpPr>
                <p:spPr>
                  <a:xfrm>
                    <a:off x="944442" y="2260178"/>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1</m:t>
                              </m:r>
                            </m:sub>
                          </m:sSub>
                        </m:oMath>
                      </m:oMathPara>
                    </a14:m>
                    <a:endParaRPr kumimoji="1" lang="ja-JP" altLang="en-US" b="1" i="1" dirty="0">
                      <a:latin typeface="Times New Roman" pitchFamily="18" charset="0"/>
                      <a:cs typeface="Times New Roman"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944442" y="2260178"/>
                    <a:ext cx="587789" cy="390748"/>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7" name="直線コネクタ 6"/>
              <p:cNvCxnSpPr/>
              <p:nvPr/>
            </p:nvCxnSpPr>
            <p:spPr>
              <a:xfrm flipV="1">
                <a:off x="1040770" y="2518279"/>
                <a:ext cx="5477"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767981" y="2518279"/>
                <a:ext cx="6431"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322227" y="2535060"/>
                <a:ext cx="0" cy="9753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1622290" y="2734995"/>
                <a:ext cx="0" cy="77825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V="1">
                <a:off x="1902674" y="2889768"/>
                <a:ext cx="0" cy="631672"/>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V="1">
                <a:off x="2189290" y="2980648"/>
                <a:ext cx="0" cy="5348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2472861" y="3282919"/>
                <a:ext cx="0" cy="234790"/>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grpSp>
        <p:cxnSp>
          <p:nvCxnSpPr>
            <p:cNvPr id="31" name="直線矢印コネクタ 30"/>
            <p:cNvCxnSpPr/>
            <p:nvPr/>
          </p:nvCxnSpPr>
          <p:spPr>
            <a:xfrm>
              <a:off x="662109" y="3573016"/>
              <a:ext cx="2603960" cy="5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直線矢印コネクタ 36"/>
          <p:cNvCxnSpPr/>
          <p:nvPr/>
        </p:nvCxnSpPr>
        <p:spPr bwMode="auto">
          <a:xfrm>
            <a:off x="1221035" y="2313387"/>
            <a:ext cx="387693" cy="0"/>
          </a:xfrm>
          <a:prstGeom prst="straightConnector1">
            <a:avLst/>
          </a:prstGeom>
          <a:noFill/>
          <a:ln w="25400" cap="flat" cmpd="sng" algn="ctr">
            <a:solidFill>
              <a:schemeClr val="tx1"/>
            </a:solidFill>
            <a:prstDash val="solid"/>
            <a:round/>
            <a:headEnd type="arrow"/>
            <a:tailEnd type="arrow"/>
          </a:ln>
          <a:effectLst/>
        </p:spPr>
      </p:cxnSp>
      <p:cxnSp>
        <p:nvCxnSpPr>
          <p:cNvPr id="38" name="直線矢印コネクタ 37"/>
          <p:cNvCxnSpPr/>
          <p:nvPr/>
        </p:nvCxnSpPr>
        <p:spPr bwMode="auto">
          <a:xfrm>
            <a:off x="1409061" y="5082642"/>
            <a:ext cx="417045" cy="0"/>
          </a:xfrm>
          <a:prstGeom prst="straightConnector1">
            <a:avLst/>
          </a:prstGeom>
          <a:noFill/>
          <a:ln w="25400" cap="flat" cmpd="sng" algn="ctr">
            <a:solidFill>
              <a:schemeClr val="tx1"/>
            </a:solidFill>
            <a:prstDash val="solid"/>
            <a:round/>
            <a:headEnd type="arrow"/>
            <a:tailEnd type="arrow"/>
          </a:ln>
          <a:effectLst/>
        </p:spPr>
      </p:cxnSp>
      <p:cxnSp>
        <p:nvCxnSpPr>
          <p:cNvPr id="41" name="直線コネクタ 40"/>
          <p:cNvCxnSpPr/>
          <p:nvPr/>
        </p:nvCxnSpPr>
        <p:spPr bwMode="auto">
          <a:xfrm>
            <a:off x="2400355" y="3577999"/>
            <a:ext cx="0" cy="1068866"/>
          </a:xfrm>
          <a:prstGeom prst="line">
            <a:avLst/>
          </a:prstGeom>
          <a:noFill/>
          <a:ln w="28575" cap="flat" cmpd="sng" algn="ctr">
            <a:solidFill>
              <a:schemeClr val="tx1"/>
            </a:solidFill>
            <a:prstDash val="sysDash"/>
            <a:round/>
            <a:headEnd type="none" w="med" len="med"/>
            <a:tailEnd type="none" w="med" len="med"/>
          </a:ln>
          <a:effectLst/>
        </p:spPr>
      </p:cxnSp>
      <p:cxnSp>
        <p:nvCxnSpPr>
          <p:cNvPr id="42" name="直線コネクタ 41"/>
          <p:cNvCxnSpPr/>
          <p:nvPr/>
        </p:nvCxnSpPr>
        <p:spPr bwMode="auto">
          <a:xfrm>
            <a:off x="2707794" y="4236961"/>
            <a:ext cx="0" cy="1211086"/>
          </a:xfrm>
          <a:prstGeom prst="line">
            <a:avLst/>
          </a:prstGeom>
          <a:noFill/>
          <a:ln w="28575" cap="flat" cmpd="sng" algn="ctr">
            <a:solidFill>
              <a:schemeClr val="tx1"/>
            </a:solidFill>
            <a:prstDash val="sysDash"/>
            <a:round/>
            <a:headEnd type="none" w="med" len="med"/>
            <a:tailEnd type="none" w="med" len="med"/>
          </a:ln>
          <a:effectLst/>
        </p:spPr>
      </p:cxnSp>
      <p:sp>
        <p:nvSpPr>
          <p:cNvPr id="44" name="テキスト ボックス 43"/>
          <p:cNvSpPr txBox="1"/>
          <p:nvPr/>
        </p:nvSpPr>
        <p:spPr>
          <a:xfrm>
            <a:off x="2194863" y="2367661"/>
            <a:ext cx="423494" cy="369332"/>
          </a:xfrm>
          <a:prstGeom prst="rect">
            <a:avLst/>
          </a:prstGeom>
          <a:noFill/>
        </p:spPr>
        <p:txBody>
          <a:bodyPr wrap="square" rtlCol="0">
            <a:spAutoFit/>
          </a:bodyPr>
          <a:lstStyle/>
          <a:p>
            <a:pPr algn="ctr"/>
            <a:r>
              <a:rPr kumimoji="1" lang="en-US" altLang="ja-JP" dirty="0" smtClean="0"/>
              <a:t>m</a:t>
            </a:r>
            <a:endParaRPr kumimoji="1" lang="ja-JP" altLang="en-US" dirty="0"/>
          </a:p>
        </p:txBody>
      </p:sp>
      <p:sp>
        <p:nvSpPr>
          <p:cNvPr id="45" name="テキスト ボックス 44"/>
          <p:cNvSpPr txBox="1"/>
          <p:nvPr/>
        </p:nvSpPr>
        <p:spPr>
          <a:xfrm>
            <a:off x="2496047" y="6300028"/>
            <a:ext cx="423494" cy="369332"/>
          </a:xfrm>
          <a:prstGeom prst="rect">
            <a:avLst/>
          </a:prstGeom>
          <a:noFill/>
        </p:spPr>
        <p:txBody>
          <a:bodyPr wrap="square" rtlCol="0">
            <a:spAutoFit/>
          </a:bodyPr>
          <a:lstStyle/>
          <a:p>
            <a:pPr algn="ctr"/>
            <a:r>
              <a:rPr kumimoji="1" lang="en-US" altLang="ja-JP" dirty="0" smtClean="0"/>
              <a:t>m</a:t>
            </a:r>
            <a:endParaRPr kumimoji="1" lang="ja-JP" altLang="en-US" dirty="0"/>
          </a:p>
        </p:txBody>
      </p:sp>
      <p:grpSp>
        <p:nvGrpSpPr>
          <p:cNvPr id="49" name="グループ化 48"/>
          <p:cNvGrpSpPr/>
          <p:nvPr/>
        </p:nvGrpSpPr>
        <p:grpSpPr>
          <a:xfrm>
            <a:off x="2159389" y="4442095"/>
            <a:ext cx="1472610" cy="0"/>
            <a:chOff x="2342645" y="4377689"/>
            <a:chExt cx="1472610" cy="0"/>
          </a:xfrm>
        </p:grpSpPr>
        <p:cxnSp>
          <p:nvCxnSpPr>
            <p:cNvPr id="46" name="直線コネクタ 45"/>
            <p:cNvCxnSpPr/>
            <p:nvPr/>
          </p:nvCxnSpPr>
          <p:spPr>
            <a:xfrm>
              <a:off x="2561203" y="4377689"/>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flipH="1">
              <a:off x="2877954" y="4377689"/>
              <a:ext cx="937301"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a:off x="2342645" y="4377689"/>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53" name="テキスト ボックス 52"/>
          <p:cNvSpPr txBox="1"/>
          <p:nvPr/>
        </p:nvSpPr>
        <p:spPr>
          <a:xfrm>
            <a:off x="2836100" y="3906507"/>
            <a:ext cx="893139" cy="523220"/>
          </a:xfrm>
          <a:prstGeom prst="rect">
            <a:avLst/>
          </a:prstGeom>
          <a:noFill/>
        </p:spPr>
        <p:txBody>
          <a:bodyPr wrap="square" rtlCol="0">
            <a:spAutoFit/>
          </a:bodyPr>
          <a:lstStyle/>
          <a:p>
            <a:r>
              <a:rPr kumimoji="1" lang="en-US" altLang="ja-JP" sz="2800" b="1" dirty="0" err="1" smtClean="0">
                <a:solidFill>
                  <a:srgbClr val="FF0000"/>
                </a:solidFill>
                <a:latin typeface="Times New Roman" panose="02020603050405020304" pitchFamily="18" charset="0"/>
                <a:cs typeface="Times New Roman" panose="02020603050405020304" pitchFamily="18" charset="0"/>
              </a:rPr>
              <a:t>mΔf</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4237858" y="1628800"/>
            <a:ext cx="4783559" cy="954107"/>
          </a:xfrm>
          <a:prstGeom prst="rect">
            <a:avLst/>
          </a:prstGeom>
          <a:solidFill>
            <a:schemeClr val="bg1"/>
          </a:solidFill>
          <a:ln w="63500">
            <a:solidFill>
              <a:schemeClr val="tx1"/>
            </a:solidFill>
          </a:ln>
        </p:spPr>
        <p:txBody>
          <a:bodyPr wrap="square" rtlCol="0">
            <a:spAutoFit/>
          </a:bodyPr>
          <a:lstStyle/>
          <a:p>
            <a:r>
              <a:rPr lang="ja-JP" altLang="en-US" sz="2800" b="1" dirty="0" smtClean="0"/>
              <a:t>・一本のコムは非常に微弱</a:t>
            </a:r>
            <a:endParaRPr lang="en-US" altLang="ja-JP" sz="2800" b="1" dirty="0" smtClean="0"/>
          </a:p>
          <a:p>
            <a:r>
              <a:rPr lang="ja-JP" altLang="en-US" sz="2800" b="1" dirty="0" smtClean="0"/>
              <a:t>・一本のみを分離できない</a:t>
            </a:r>
            <a:endParaRPr lang="en-US" altLang="ja-JP" sz="2800" b="1" dirty="0" smtClean="0"/>
          </a:p>
        </p:txBody>
      </p:sp>
      <p:sp>
        <p:nvSpPr>
          <p:cNvPr id="56" name="テキスト ボックス 55"/>
          <p:cNvSpPr txBox="1"/>
          <p:nvPr/>
        </p:nvSpPr>
        <p:spPr>
          <a:xfrm>
            <a:off x="4219949" y="3334779"/>
            <a:ext cx="4905498" cy="646331"/>
          </a:xfrm>
          <a:prstGeom prst="rect">
            <a:avLst/>
          </a:prstGeom>
          <a:noFill/>
        </p:spPr>
        <p:txBody>
          <a:bodyPr wrap="square" rtlCol="0">
            <a:spAutoFit/>
          </a:bodyPr>
          <a:lstStyle/>
          <a:p>
            <a:pPr algn="ctr"/>
            <a:r>
              <a:rPr kumimoji="1" lang="en-US" altLang="ja-JP" sz="3600" b="1" dirty="0" err="1" smtClean="0">
                <a:solidFill>
                  <a:srgbClr val="FF0000"/>
                </a:solidFill>
                <a:latin typeface="Times New Roman" panose="02020603050405020304" pitchFamily="18" charset="0"/>
                <a:cs typeface="Times New Roman" panose="02020603050405020304" pitchFamily="18" charset="0"/>
              </a:rPr>
              <a:t>mΔf</a:t>
            </a:r>
            <a:r>
              <a:rPr kumimoji="1" lang="en-US" altLang="ja-JP" sz="3600" b="1" dirty="0" smtClean="0">
                <a:solidFill>
                  <a:srgbClr val="FF0000"/>
                </a:solidFill>
                <a:latin typeface="Times New Roman" panose="02020603050405020304" pitchFamily="18" charset="0"/>
                <a:cs typeface="Times New Roman" panose="02020603050405020304" pitchFamily="18" charset="0"/>
              </a:rPr>
              <a:t> </a:t>
            </a:r>
            <a:r>
              <a:rPr kumimoji="1" lang="ja-JP" altLang="en-US" sz="3200" dirty="0" err="1" smtClean="0">
                <a:latin typeface="Times New Roman" panose="02020603050405020304" pitchFamily="18" charset="0"/>
                <a:cs typeface="Times New Roman" panose="02020603050405020304" pitchFamily="18" charset="0"/>
              </a:rPr>
              <a:t>を抽</a:t>
            </a:r>
            <a:r>
              <a:rPr kumimoji="1" lang="ja-JP" altLang="en-US" sz="3200" dirty="0" smtClean="0">
                <a:latin typeface="Times New Roman" panose="02020603050405020304" pitchFamily="18" charset="0"/>
                <a:cs typeface="Times New Roman" panose="02020603050405020304" pitchFamily="18" charset="0"/>
              </a:rPr>
              <a:t>出するためには</a:t>
            </a:r>
            <a:endParaRPr kumimoji="1" lang="ja-JP" altLang="en-US" sz="3200" dirty="0">
              <a:latin typeface="Times New Roman" panose="02020603050405020304" pitchFamily="18" charset="0"/>
              <a:cs typeface="Times New Roman" panose="02020603050405020304" pitchFamily="18" charset="0"/>
            </a:endParaRPr>
          </a:p>
        </p:txBody>
      </p:sp>
      <p:grpSp>
        <p:nvGrpSpPr>
          <p:cNvPr id="32" name="グループ化 31"/>
          <p:cNvGrpSpPr/>
          <p:nvPr/>
        </p:nvGrpSpPr>
        <p:grpSpPr>
          <a:xfrm>
            <a:off x="467544" y="4310664"/>
            <a:ext cx="3800676" cy="2003639"/>
            <a:chOff x="603502" y="4578935"/>
            <a:chExt cx="2732365" cy="1440447"/>
          </a:xfrm>
        </p:grpSpPr>
        <p:grpSp>
          <p:nvGrpSpPr>
            <p:cNvPr id="17" name="グループ化 16"/>
            <p:cNvGrpSpPr/>
            <p:nvPr/>
          </p:nvGrpSpPr>
          <p:grpSpPr>
            <a:xfrm>
              <a:off x="907875" y="4724414"/>
              <a:ext cx="1924136" cy="1293509"/>
              <a:chOff x="771196" y="2233689"/>
              <a:chExt cx="1924136" cy="1293509"/>
            </a:xfrm>
          </p:grpSpPr>
          <p:cxnSp>
            <p:nvCxnSpPr>
              <p:cNvPr id="18" name="直線コネクタ 17"/>
              <p:cNvCxnSpPr/>
              <p:nvPr/>
            </p:nvCxnSpPr>
            <p:spPr>
              <a:xfrm flipV="1">
                <a:off x="1122565" y="252476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1437357"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V="1">
                <a:off x="1779150" y="2740140"/>
                <a:ext cx="0" cy="77825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V="1">
                <a:off x="2077374" y="2881464"/>
                <a:ext cx="0" cy="631672"/>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2381830" y="2979544"/>
                <a:ext cx="0" cy="53484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2695332" y="3278459"/>
                <a:ext cx="0" cy="240283"/>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1010261" y="2233689"/>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2</m:t>
                              </m:r>
                            </m:sub>
                          </m:sSub>
                        </m:oMath>
                      </m:oMathPara>
                    </a14:m>
                    <a:endParaRPr kumimoji="1" lang="ja-JP" altLang="en-US" b="1" i="1" dirty="0">
                      <a:latin typeface="Times New Roman" pitchFamily="18" charset="0"/>
                      <a:cs typeface="Times New Roman" pitchFamily="18" charset="0"/>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010261" y="2233689"/>
                    <a:ext cx="587789" cy="390748"/>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28" name="直線コネクタ 27"/>
              <p:cNvCxnSpPr/>
              <p:nvPr/>
            </p:nvCxnSpPr>
            <p:spPr>
              <a:xfrm flipV="1">
                <a:off x="771196"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cxnSp>
          <p:nvCxnSpPr>
            <p:cNvPr id="29" name="直線矢印コネクタ 28"/>
            <p:cNvCxnSpPr/>
            <p:nvPr/>
          </p:nvCxnSpPr>
          <p:spPr>
            <a:xfrm flipV="1">
              <a:off x="603502" y="4578935"/>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613849" y="6009119"/>
              <a:ext cx="272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下矢印 56"/>
          <p:cNvSpPr/>
          <p:nvPr/>
        </p:nvSpPr>
        <p:spPr bwMode="auto">
          <a:xfrm>
            <a:off x="6085964" y="4196773"/>
            <a:ext cx="1087346" cy="845681"/>
          </a:xfrm>
          <a:prstGeom prst="down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8" name="テキスト ボックス 57"/>
          <p:cNvSpPr txBox="1"/>
          <p:nvPr/>
        </p:nvSpPr>
        <p:spPr>
          <a:xfrm>
            <a:off x="4457671" y="5247203"/>
            <a:ext cx="4377409" cy="1077218"/>
          </a:xfrm>
          <a:prstGeom prst="rect">
            <a:avLst/>
          </a:prstGeom>
          <a:solidFill>
            <a:srgbClr val="FFFF00"/>
          </a:solidFill>
          <a:ln>
            <a:solidFill>
              <a:srgbClr val="FFFF00"/>
            </a:solidFill>
          </a:ln>
        </p:spPr>
        <p:txBody>
          <a:bodyPr wrap="square" rtlCol="0">
            <a:spAutoFit/>
          </a:bodyPr>
          <a:lstStyle/>
          <a:p>
            <a:pPr algn="ctr"/>
            <a:r>
              <a:rPr kumimoji="1" lang="ja-JP" altLang="en-US" sz="3200" b="1" dirty="0" smtClean="0">
                <a:solidFill>
                  <a:srgbClr val="FF0000"/>
                </a:solidFill>
              </a:rPr>
              <a:t>デュアル</a:t>
            </a:r>
            <a:r>
              <a:rPr kumimoji="1" lang="en-US" altLang="ja-JP" sz="3200" b="1" dirty="0" smtClean="0">
                <a:solidFill>
                  <a:srgbClr val="FF0000"/>
                </a:solidFill>
              </a:rPr>
              <a:t>THz</a:t>
            </a:r>
            <a:r>
              <a:rPr kumimoji="1" lang="ja-JP" altLang="en-US" sz="3200" b="1" dirty="0" smtClean="0">
                <a:solidFill>
                  <a:srgbClr val="FF0000"/>
                </a:solidFill>
              </a:rPr>
              <a:t>スペアナを用いる</a:t>
            </a:r>
            <a:endParaRPr kumimoji="1" lang="ja-JP" altLang="en-US" sz="3200" b="1" dirty="0">
              <a:solidFill>
                <a:srgbClr val="FF0000"/>
              </a:solidFill>
            </a:endParaRPr>
          </a:p>
        </p:txBody>
      </p:sp>
    </p:spTree>
    <p:extLst>
      <p:ext uri="{BB962C8B-B14F-4D97-AF65-F5344CB8AC3E}">
        <p14:creationId xmlns:p14="http://schemas.microsoft.com/office/powerpoint/2010/main" val="22902941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67" y="471899"/>
            <a:ext cx="9004408" cy="1152128"/>
          </a:xfrm>
        </p:spPr>
        <p:txBody>
          <a:bodyPr/>
          <a:lstStyle/>
          <a:p>
            <a:r>
              <a:rPr kumimoji="1" lang="ja-JP" altLang="en-US" b="1" dirty="0" smtClean="0"/>
              <a:t>デュアル</a:t>
            </a:r>
            <a:r>
              <a:rPr kumimoji="1" lang="en-US" altLang="ja-JP" b="1" dirty="0" smtClean="0"/>
              <a:t>THz</a:t>
            </a:r>
            <a:r>
              <a:rPr kumimoji="1" lang="ja-JP" altLang="en-US" b="1" dirty="0" smtClean="0"/>
              <a:t>スペアナを用いた</a:t>
            </a:r>
            <a:r>
              <a:rPr kumimoji="1" lang="en-US" altLang="ja-JP" b="1" dirty="0" smtClean="0"/>
              <a:t/>
            </a:r>
            <a:br>
              <a:rPr kumimoji="1" lang="en-US" altLang="ja-JP" b="1" dirty="0" smtClean="0"/>
            </a:br>
            <a:r>
              <a:rPr kumimoji="1" lang="ja-JP" altLang="en-US" b="1" dirty="0" smtClean="0"/>
              <a:t>コム間ビートの抽出</a:t>
            </a:r>
            <a:endParaRPr kumimoji="1" lang="ja-JP" altLang="en-US" b="1" dirty="0"/>
          </a:p>
        </p:txBody>
      </p:sp>
      <p:cxnSp>
        <p:nvCxnSpPr>
          <p:cNvPr id="42" name="直線矢印コネクタ 41"/>
          <p:cNvCxnSpPr/>
          <p:nvPr/>
        </p:nvCxnSpPr>
        <p:spPr>
          <a:xfrm flipV="1">
            <a:off x="651762" y="2143801"/>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905905" y="2571551"/>
            <a:ext cx="2090186" cy="1003161"/>
            <a:chOff x="767981" y="2518279"/>
            <a:chExt cx="2090186" cy="1003161"/>
          </a:xfrm>
        </p:grpSpPr>
        <mc:AlternateContent xmlns:mc="http://schemas.openxmlformats.org/markup-compatibility/2006" xmlns:a14="http://schemas.microsoft.com/office/drawing/2010/main">
          <mc:Choice Requires="a14">
            <p:sp>
              <p:nvSpPr>
                <p:cNvPr id="55" name="テキスト ボックス 54"/>
                <p:cNvSpPr txBox="1"/>
                <p:nvPr/>
              </p:nvSpPr>
              <p:spPr>
                <a:xfrm>
                  <a:off x="2270378" y="2861151"/>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1</m:t>
                            </m:r>
                          </m:sub>
                        </m:sSub>
                      </m:oMath>
                    </m:oMathPara>
                  </a14:m>
                  <a:endParaRPr kumimoji="1" lang="ja-JP" altLang="en-US" b="1" i="1" dirty="0">
                    <a:latin typeface="Times New Roman" pitchFamily="18" charset="0"/>
                    <a:cs typeface="Times New Roman"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2270378" y="2861151"/>
                  <a:ext cx="587789" cy="390748"/>
                </a:xfrm>
                <a:prstGeom prst="rect">
                  <a:avLst/>
                </a:prstGeom>
                <a:blipFill rotWithShape="1">
                  <a:blip r:embed="rId3"/>
                  <a:stretch>
                    <a:fillRect l="-13542" b="-7813"/>
                  </a:stretch>
                </a:blipFill>
              </p:spPr>
              <p:txBody>
                <a:bodyPr/>
                <a:lstStyle/>
                <a:p>
                  <a:r>
                    <a:rPr lang="ja-JP" altLang="en-US">
                      <a:noFill/>
                    </a:rPr>
                    <a:t> </a:t>
                  </a:r>
                </a:p>
              </p:txBody>
            </p:sp>
          </mc:Fallback>
        </mc:AlternateContent>
        <p:cxnSp>
          <p:nvCxnSpPr>
            <p:cNvPr id="45" name="直線コネクタ 44"/>
            <p:cNvCxnSpPr/>
            <p:nvPr/>
          </p:nvCxnSpPr>
          <p:spPr>
            <a:xfrm flipV="1">
              <a:off x="1040770" y="2518279"/>
              <a:ext cx="5477"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767981" y="2518279"/>
              <a:ext cx="6431"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322227" y="2535060"/>
              <a:ext cx="0" cy="9753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1622290" y="2734995"/>
              <a:ext cx="0" cy="77825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1902674" y="2889768"/>
              <a:ext cx="0" cy="631672"/>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2189290" y="2980648"/>
              <a:ext cx="0" cy="5348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flipV="1">
              <a:off x="2472861" y="3282919"/>
              <a:ext cx="0" cy="234790"/>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1865197" y="3205062"/>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直線矢印コネクタ 53"/>
            <p:cNvCxnSpPr/>
            <p:nvPr/>
          </p:nvCxnSpPr>
          <p:spPr>
            <a:xfrm flipH="1">
              <a:off x="2195044" y="3205062"/>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646639" y="3205062"/>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40" name="テキスト ボックス 39"/>
          <p:cNvSpPr txBox="1"/>
          <p:nvPr/>
        </p:nvSpPr>
        <p:spPr>
          <a:xfrm>
            <a:off x="524694" y="1834518"/>
            <a:ext cx="2098683" cy="400110"/>
          </a:xfrm>
          <a:prstGeom prst="rect">
            <a:avLst/>
          </a:prstGeom>
          <a:noFill/>
        </p:spPr>
        <p:txBody>
          <a:bodyPr wrap="square" rtlCol="0">
            <a:spAutoFit/>
          </a:bodyPr>
          <a:lstStyle/>
          <a:p>
            <a:pPr algn="ctr"/>
            <a:r>
              <a:rPr kumimoji="1" lang="en-US" altLang="ja-JP" sz="2000" b="1" dirty="0" smtClean="0">
                <a:solidFill>
                  <a:schemeClr val="tx2"/>
                </a:solidFill>
                <a:latin typeface="Times New Roman" pitchFamily="18" charset="0"/>
                <a:cs typeface="Times New Roman" pitchFamily="18" charset="0"/>
              </a:rPr>
              <a:t>PC -THz</a:t>
            </a:r>
            <a:r>
              <a:rPr kumimoji="1" lang="ja-JP" altLang="en-US" sz="2000" b="1" dirty="0" smtClean="0">
                <a:solidFill>
                  <a:schemeClr val="tx2"/>
                </a:solidFill>
                <a:latin typeface="ＭＳ 明朝" pitchFamily="17" charset="-128"/>
                <a:ea typeface="ＭＳ 明朝" pitchFamily="17" charset="-128"/>
              </a:rPr>
              <a:t>コム</a:t>
            </a:r>
            <a:endParaRPr kumimoji="1" lang="ja-JP" altLang="en-US" sz="2000" b="1" dirty="0">
              <a:solidFill>
                <a:schemeClr val="tx2"/>
              </a:solidFill>
              <a:latin typeface="ＭＳ 明朝" pitchFamily="17" charset="-128"/>
              <a:ea typeface="ＭＳ 明朝" pitchFamily="17" charset="-128"/>
            </a:endParaRPr>
          </a:p>
        </p:txBody>
      </p:sp>
      <p:sp>
        <p:nvSpPr>
          <p:cNvPr id="88" name="テキスト ボックス 87"/>
          <p:cNvSpPr txBox="1"/>
          <p:nvPr/>
        </p:nvSpPr>
        <p:spPr>
          <a:xfrm>
            <a:off x="3935620" y="353154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cxnSp>
        <p:nvCxnSpPr>
          <p:cNvPr id="89" name="直線矢印コネクタ 88"/>
          <p:cNvCxnSpPr/>
          <p:nvPr/>
        </p:nvCxnSpPr>
        <p:spPr>
          <a:xfrm flipV="1">
            <a:off x="4277652" y="2108104"/>
            <a:ext cx="0" cy="14854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4298508" y="3599075"/>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8187656" y="3206772"/>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cxnSp>
        <p:nvCxnSpPr>
          <p:cNvPr id="91" name="直線コネクタ 90"/>
          <p:cNvCxnSpPr/>
          <p:nvPr/>
        </p:nvCxnSpPr>
        <p:spPr>
          <a:xfrm>
            <a:off x="5140411"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4732155" y="354566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beat1</a:t>
            </a:r>
          </a:p>
        </p:txBody>
      </p:sp>
      <p:cxnSp>
        <p:nvCxnSpPr>
          <p:cNvPr id="80" name="直線コネクタ 79"/>
          <p:cNvCxnSpPr/>
          <p:nvPr/>
        </p:nvCxnSpPr>
        <p:spPr>
          <a:xfrm>
            <a:off x="7861001" y="2427264"/>
            <a:ext cx="0" cy="1156561"/>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sp>
        <p:nvSpPr>
          <p:cNvPr id="82" name="テキスト ボックス 81"/>
          <p:cNvSpPr txBox="1"/>
          <p:nvPr/>
        </p:nvSpPr>
        <p:spPr>
          <a:xfrm>
            <a:off x="7510733" y="3557111"/>
            <a:ext cx="82063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endParaRPr kumimoji="1" lang="ja-JP" altLang="en-US" sz="2000" b="1" baseline="-25000" dirty="0">
              <a:latin typeface="Times New Roman" pitchFamily="18" charset="0"/>
              <a:ea typeface="ＭＳ 明朝" pitchFamily="17" charset="-128"/>
              <a:cs typeface="Times New Roman" pitchFamily="18" charset="0"/>
            </a:endParaRPr>
          </a:p>
        </p:txBody>
      </p:sp>
      <p:cxnSp>
        <p:nvCxnSpPr>
          <p:cNvPr id="107" name="直線コネクタ 106"/>
          <p:cNvCxnSpPr/>
          <p:nvPr/>
        </p:nvCxnSpPr>
        <p:spPr>
          <a:xfrm flipV="1">
            <a:off x="1598232" y="2293037"/>
            <a:ext cx="0" cy="12851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テキスト ボックス 117"/>
              <p:cNvSpPr txBox="1"/>
              <p:nvPr/>
            </p:nvSpPr>
            <p:spPr>
              <a:xfrm>
                <a:off x="355601" y="3886100"/>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55601" y="3886100"/>
                <a:ext cx="3403600" cy="490199"/>
              </a:xfrm>
              <a:prstGeom prst="rect">
                <a:avLst/>
              </a:prstGeom>
              <a:blipFill rotWithShape="1">
                <a:blip r:embed="rId4"/>
                <a:stretch>
                  <a:fillRect l="-535" b="-963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9" name="テキスト ボックス 128"/>
              <p:cNvSpPr txBox="1"/>
              <p:nvPr/>
            </p:nvSpPr>
            <p:spPr>
              <a:xfrm>
                <a:off x="1371626" y="3514229"/>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29" name="テキスト ボックス 128"/>
              <p:cNvSpPr txBox="1">
                <a:spLocks noRot="1" noChangeAspect="1" noMove="1" noResize="1" noEditPoints="1" noAdjustHandles="1" noChangeArrowheads="1" noChangeShapeType="1" noTextEdit="1"/>
              </p:cNvSpPr>
              <p:nvPr/>
            </p:nvSpPr>
            <p:spPr>
              <a:xfrm>
                <a:off x="1371626" y="3514229"/>
                <a:ext cx="558567" cy="369332"/>
              </a:xfrm>
              <a:prstGeom prst="rect">
                <a:avLst/>
              </a:prstGeom>
              <a:blipFill rotWithShape="1">
                <a:blip r:embed="rId5"/>
                <a:stretch>
                  <a:fillRect l="-1087" b="-13115"/>
                </a:stretch>
              </a:blipFill>
            </p:spPr>
            <p:txBody>
              <a:bodyPr/>
              <a:lstStyle/>
              <a:p>
                <a:r>
                  <a:rPr lang="ja-JP" altLang="en-US">
                    <a:noFill/>
                  </a:rPr>
                  <a:t> </a:t>
                </a:r>
              </a:p>
            </p:txBody>
          </p:sp>
        </mc:Fallback>
      </mc:AlternateContent>
      <p:grpSp>
        <p:nvGrpSpPr>
          <p:cNvPr id="15" name="グループ化 14"/>
          <p:cNvGrpSpPr/>
          <p:nvPr/>
        </p:nvGrpSpPr>
        <p:grpSpPr>
          <a:xfrm>
            <a:off x="907875" y="5011599"/>
            <a:ext cx="2319051" cy="1006324"/>
            <a:chOff x="771196" y="2520874"/>
            <a:chExt cx="2319051" cy="1006324"/>
          </a:xfrm>
        </p:grpSpPr>
        <p:cxnSp>
          <p:nvCxnSpPr>
            <p:cNvPr id="74" name="直線コネクタ 73"/>
            <p:cNvCxnSpPr/>
            <p:nvPr/>
          </p:nvCxnSpPr>
          <p:spPr>
            <a:xfrm flipV="1">
              <a:off x="1122565" y="252476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flipV="1">
              <a:off x="1437357"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flipV="1">
              <a:off x="1779150" y="2740140"/>
              <a:ext cx="0" cy="77825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flipV="1">
              <a:off x="2077374" y="2881464"/>
              <a:ext cx="0" cy="631672"/>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flipV="1">
              <a:off x="2381830" y="2979544"/>
              <a:ext cx="0" cy="53484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flipV="1">
              <a:off x="2695332" y="3278459"/>
              <a:ext cx="0" cy="240283"/>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6" name="直線コネクタ 85"/>
            <p:cNvCxnSpPr/>
            <p:nvPr/>
          </p:nvCxnSpPr>
          <p:spPr>
            <a:xfrm>
              <a:off x="2014132" y="3249727"/>
              <a:ext cx="4505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a:off x="2395904" y="3245913"/>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 name="テキスト ボックス 96"/>
                <p:cNvSpPr txBox="1"/>
                <p:nvPr/>
              </p:nvSpPr>
              <p:spPr>
                <a:xfrm>
                  <a:off x="2502458" y="2902002"/>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2</m:t>
                            </m:r>
                          </m:sub>
                        </m:sSub>
                      </m:oMath>
                    </m:oMathPara>
                  </a14:m>
                  <a:endParaRPr kumimoji="1" lang="ja-JP" altLang="en-US" b="1" i="1" dirty="0">
                    <a:latin typeface="Times New Roman" pitchFamily="18" charset="0"/>
                    <a:cs typeface="Times New Roman" pitchFamily="18" charset="0"/>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2502458" y="2902002"/>
                  <a:ext cx="587789" cy="390748"/>
                </a:xfrm>
                <a:prstGeom prst="rect">
                  <a:avLst/>
                </a:prstGeom>
                <a:blipFill rotWithShape="1">
                  <a:blip r:embed="rId6"/>
                  <a:stretch>
                    <a:fillRect l="-13542" b="-7813"/>
                  </a:stretch>
                </a:blipFill>
              </p:spPr>
              <p:txBody>
                <a:bodyPr/>
                <a:lstStyle/>
                <a:p>
                  <a:r>
                    <a:rPr lang="ja-JP" altLang="en-US">
                      <a:noFill/>
                    </a:rPr>
                    <a:t> </a:t>
                  </a:r>
                </a:p>
              </p:txBody>
            </p:sp>
          </mc:Fallback>
        </mc:AlternateContent>
        <p:cxnSp>
          <p:nvCxnSpPr>
            <p:cNvPr id="102" name="直線矢印コネクタ 101"/>
            <p:cNvCxnSpPr/>
            <p:nvPr/>
          </p:nvCxnSpPr>
          <p:spPr>
            <a:xfrm>
              <a:off x="1817749" y="3245913"/>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flipV="1">
              <a:off x="771196"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grpSp>
        <p:nvGrpSpPr>
          <p:cNvPr id="19" name="グループ化 18"/>
          <p:cNvGrpSpPr/>
          <p:nvPr/>
        </p:nvGrpSpPr>
        <p:grpSpPr>
          <a:xfrm>
            <a:off x="4804063" y="5093065"/>
            <a:ext cx="3890904" cy="1284898"/>
            <a:chOff x="4450115" y="2404539"/>
            <a:chExt cx="3890904" cy="1284898"/>
          </a:xfrm>
        </p:grpSpPr>
        <p:cxnSp>
          <p:nvCxnSpPr>
            <p:cNvPr id="105" name="直線コネクタ 104"/>
            <p:cNvCxnSpPr/>
            <p:nvPr/>
          </p:nvCxnSpPr>
          <p:spPr>
            <a:xfrm>
              <a:off x="4801471" y="2404539"/>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11" name="テキスト ボックス 110"/>
            <p:cNvSpPr txBox="1"/>
            <p:nvPr/>
          </p:nvSpPr>
          <p:spPr>
            <a:xfrm>
              <a:off x="4450115" y="328932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a:t>
              </a:r>
              <a:r>
                <a:rPr kumimoji="1" lang="en-US" altLang="ja-JP" sz="2000" b="1" baseline="-25000" dirty="0" smtClean="0">
                  <a:latin typeface="Times New Roman" pitchFamily="18" charset="0"/>
                  <a:ea typeface="ＭＳ 明朝" pitchFamily="17" charset="-128"/>
                  <a:cs typeface="Times New Roman" pitchFamily="18" charset="0"/>
                </a:rPr>
                <a:t>2</a:t>
              </a:r>
            </a:p>
          </p:txBody>
        </p:sp>
        <p:sp>
          <p:nvSpPr>
            <p:cNvPr id="112" name="テキスト ボックス 111"/>
            <p:cNvSpPr txBox="1"/>
            <p:nvPr/>
          </p:nvSpPr>
          <p:spPr>
            <a:xfrm>
              <a:off x="7020272" y="3284984"/>
              <a:ext cx="1320747"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endParaRPr kumimoji="1" lang="ja-JP" altLang="en-US" sz="2000" b="1" baseline="-25000" dirty="0">
                <a:latin typeface="Times New Roman" pitchFamily="18" charset="0"/>
                <a:ea typeface="ＭＳ 明朝" pitchFamily="17" charset="-128"/>
                <a:cs typeface="Times New Roman" pitchFamily="18" charset="0"/>
              </a:endParaRPr>
            </a:p>
          </p:txBody>
        </p:sp>
      </p:grpSp>
      <mc:AlternateContent xmlns:mc="http://schemas.openxmlformats.org/markup-compatibility/2006" xmlns:a14="http://schemas.microsoft.com/office/drawing/2010/main">
        <mc:Choice Requires="a14">
          <p:sp>
            <p:nvSpPr>
              <p:cNvPr id="21" name="正方形/長方形 20"/>
              <p:cNvSpPr/>
              <p:nvPr/>
            </p:nvSpPr>
            <p:spPr>
              <a:xfrm>
                <a:off x="391328" y="6324502"/>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91328" y="6324502"/>
                <a:ext cx="3378200" cy="494751"/>
              </a:xfrm>
              <a:prstGeom prst="rect">
                <a:avLst/>
              </a:prstGeom>
              <a:blipFill rotWithShape="1">
                <a:blip r:embed="rId7"/>
                <a:stretch>
                  <a:fillRect b="-8333"/>
                </a:stretch>
              </a:blipFill>
              <a:ln>
                <a:solidFill>
                  <a:schemeClr val="tx1"/>
                </a:solidFill>
              </a:ln>
            </p:spPr>
            <p:txBody>
              <a:bodyPr/>
              <a:lstStyle/>
              <a:p>
                <a:r>
                  <a:rPr lang="ja-JP" altLang="en-US">
                    <a:noFill/>
                  </a:rPr>
                  <a:t> </a:t>
                </a:r>
              </a:p>
            </p:txBody>
          </p:sp>
        </mc:Fallback>
      </mc:AlternateContent>
      <p:sp>
        <p:nvSpPr>
          <p:cNvPr id="116" name="テキスト ボックス 115"/>
          <p:cNvSpPr txBox="1"/>
          <p:nvPr/>
        </p:nvSpPr>
        <p:spPr>
          <a:xfrm>
            <a:off x="256870" y="3495370"/>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17" name="正方形/長方形 116"/>
          <p:cNvSpPr/>
          <p:nvPr/>
        </p:nvSpPr>
        <p:spPr>
          <a:xfrm>
            <a:off x="256870" y="1599803"/>
            <a:ext cx="861739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p:cxnSp>
        <p:nvCxnSpPr>
          <p:cNvPr id="119" name="直線矢印コネクタ 118"/>
          <p:cNvCxnSpPr/>
          <p:nvPr/>
        </p:nvCxnSpPr>
        <p:spPr>
          <a:xfrm flipV="1">
            <a:off x="603502" y="4578935"/>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613849" y="6009119"/>
            <a:ext cx="272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278245" y="4509120"/>
            <a:ext cx="0" cy="149709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a:off x="4299101" y="6011719"/>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テキスト ボックス 125"/>
              <p:cNvSpPr txBox="1"/>
              <p:nvPr/>
            </p:nvSpPr>
            <p:spPr>
              <a:xfrm>
                <a:off x="1716732" y="2355766"/>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𝟏</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1716732" y="2355766"/>
                <a:ext cx="639158" cy="400110"/>
              </a:xfrm>
              <a:prstGeom prst="rect">
                <a:avLst/>
              </a:prstGeom>
              <a:blipFill rotWithShape="1">
                <a:blip r:embed="rId8"/>
                <a:stretch>
                  <a:fillRect l="-18269" r="-5769" b="-3030"/>
                </a:stretch>
              </a:blipFill>
            </p:spPr>
            <p:txBody>
              <a:bodyPr/>
              <a:lstStyle/>
              <a:p>
                <a:r>
                  <a:rPr lang="ja-JP" altLang="en-US">
                    <a:noFill/>
                  </a:rPr>
                  <a:t> </a:t>
                </a:r>
              </a:p>
            </p:txBody>
          </p:sp>
        </mc:Fallback>
      </mc:AlternateContent>
      <p:cxnSp>
        <p:nvCxnSpPr>
          <p:cNvPr id="127" name="直線コネクタ 126"/>
          <p:cNvCxnSpPr/>
          <p:nvPr/>
        </p:nvCxnSpPr>
        <p:spPr>
          <a:xfrm>
            <a:off x="7003339"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130" name="テキスト ボックス 129"/>
          <p:cNvSpPr txBox="1"/>
          <p:nvPr/>
        </p:nvSpPr>
        <p:spPr>
          <a:xfrm>
            <a:off x="6239876" y="3557925"/>
            <a:ext cx="1577742"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beat1</a:t>
            </a:r>
            <a:endParaRPr lang="en-US" altLang="ja-JP" sz="2000" b="1" baseline="-25000" dirty="0">
              <a:latin typeface="Times New Roman" pitchFamily="18" charset="0"/>
              <a:ea typeface="ＭＳ 明朝" pitchFamily="17" charset="-128"/>
              <a:cs typeface="Times New Roman" pitchFamily="18" charset="0"/>
            </a:endParaRPr>
          </a:p>
        </p:txBody>
      </p:sp>
      <p:sp>
        <p:nvSpPr>
          <p:cNvPr id="131" name="テキスト ボックス 130"/>
          <p:cNvSpPr txBox="1"/>
          <p:nvPr/>
        </p:nvSpPr>
        <p:spPr>
          <a:xfrm>
            <a:off x="2702196" y="3198965"/>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cxnSp>
        <p:nvCxnSpPr>
          <p:cNvPr id="44" name="直線矢印コネクタ 43"/>
          <p:cNvCxnSpPr/>
          <p:nvPr/>
        </p:nvCxnSpPr>
        <p:spPr>
          <a:xfrm>
            <a:off x="662109" y="3573016"/>
            <a:ext cx="2603960" cy="5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1672680" y="4521686"/>
            <a:ext cx="0" cy="14839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テキスト ボックス 133"/>
              <p:cNvSpPr txBox="1"/>
              <p:nvPr/>
            </p:nvSpPr>
            <p:spPr>
              <a:xfrm>
                <a:off x="1403648" y="5949280"/>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34" name="テキスト ボックス 133"/>
              <p:cNvSpPr txBox="1">
                <a:spLocks noRot="1" noChangeAspect="1" noMove="1" noResize="1" noEditPoints="1" noAdjustHandles="1" noChangeArrowheads="1" noChangeShapeType="1" noTextEdit="1"/>
              </p:cNvSpPr>
              <p:nvPr/>
            </p:nvSpPr>
            <p:spPr>
              <a:xfrm>
                <a:off x="1403648" y="5949280"/>
                <a:ext cx="558567" cy="369332"/>
              </a:xfrm>
              <a:prstGeom prst="rect">
                <a:avLst/>
              </a:prstGeom>
              <a:blipFill rotWithShape="1">
                <a:blip r:embed="rId9"/>
                <a:stretch>
                  <a:fillRect l="-1087"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6" name="テキスト ボックス 135"/>
              <p:cNvSpPr txBox="1"/>
              <p:nvPr/>
            </p:nvSpPr>
            <p:spPr>
              <a:xfrm>
                <a:off x="1845046" y="4693829"/>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𝟐</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36" name="テキスト ボックス 135"/>
              <p:cNvSpPr txBox="1">
                <a:spLocks noRot="1" noChangeAspect="1" noMove="1" noResize="1" noEditPoints="1" noAdjustHandles="1" noChangeArrowheads="1" noChangeShapeType="1" noTextEdit="1"/>
              </p:cNvSpPr>
              <p:nvPr/>
            </p:nvSpPr>
            <p:spPr>
              <a:xfrm>
                <a:off x="1845046" y="4693829"/>
                <a:ext cx="639158" cy="400110"/>
              </a:xfrm>
              <a:prstGeom prst="rect">
                <a:avLst/>
              </a:prstGeom>
              <a:blipFill rotWithShape="1">
                <a:blip r:embed="rId10"/>
                <a:stretch>
                  <a:fillRect l="-18095" r="-4762" b="-3030"/>
                </a:stretch>
              </a:blipFill>
            </p:spPr>
            <p:txBody>
              <a:bodyPr/>
              <a:lstStyle/>
              <a:p>
                <a:r>
                  <a:rPr lang="ja-JP" altLang="en-US">
                    <a:noFill/>
                  </a:rPr>
                  <a:t> </a:t>
                </a:r>
              </a:p>
            </p:txBody>
          </p:sp>
        </mc:Fallback>
      </mc:AlternateContent>
      <p:cxnSp>
        <p:nvCxnSpPr>
          <p:cNvPr id="137" name="直線コネクタ 136"/>
          <p:cNvCxnSpPr/>
          <p:nvPr/>
        </p:nvCxnSpPr>
        <p:spPr>
          <a:xfrm>
            <a:off x="7958326" y="4837219"/>
            <a:ext cx="0" cy="1156561"/>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cxnSp>
        <p:nvCxnSpPr>
          <p:cNvPr id="138" name="直線コネクタ 137"/>
          <p:cNvCxnSpPr/>
          <p:nvPr/>
        </p:nvCxnSpPr>
        <p:spPr>
          <a:xfrm>
            <a:off x="7092280" y="5072118"/>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6355818" y="5955135"/>
            <a:ext cx="1577742" cy="605294"/>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beat2</a:t>
            </a:r>
            <a:endParaRPr lang="en-US" altLang="ja-JP" sz="2000" b="1" baseline="-25000" dirty="0">
              <a:latin typeface="Times New Roman" pitchFamily="18" charset="0"/>
              <a:ea typeface="ＭＳ 明朝" pitchFamily="17" charset="-128"/>
              <a:cs typeface="Times New Roman" pitchFamily="18" charset="0"/>
            </a:endParaRPr>
          </a:p>
          <a:p>
            <a:pPr algn="ctr"/>
            <a:endParaRPr kumimoji="1" lang="ja-JP" altLang="en-US" sz="2000" b="1" baseline="-25000" dirty="0">
              <a:latin typeface="Times New Roman" pitchFamily="18" charset="0"/>
              <a:ea typeface="ＭＳ 明朝" pitchFamily="17" charset="-128"/>
              <a:cs typeface="Times New Roman" pitchFamily="18" charset="0"/>
            </a:endParaRPr>
          </a:p>
        </p:txBody>
      </p:sp>
      <p:sp>
        <p:nvSpPr>
          <p:cNvPr id="140" name="テキスト ボックス 139"/>
          <p:cNvSpPr txBox="1"/>
          <p:nvPr/>
        </p:nvSpPr>
        <p:spPr>
          <a:xfrm>
            <a:off x="2787056" y="5634746"/>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sp>
        <p:nvSpPr>
          <p:cNvPr id="141" name="テキスト ボックス 140"/>
          <p:cNvSpPr txBox="1"/>
          <p:nvPr/>
        </p:nvSpPr>
        <p:spPr>
          <a:xfrm>
            <a:off x="8187656" y="5598131"/>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sp>
        <p:nvSpPr>
          <p:cNvPr id="142" name="テキスト ボックス 141"/>
          <p:cNvSpPr txBox="1"/>
          <p:nvPr/>
        </p:nvSpPr>
        <p:spPr>
          <a:xfrm>
            <a:off x="3910556" y="5924391"/>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43" name="テキスト ボックス 142"/>
          <p:cNvSpPr txBox="1"/>
          <p:nvPr/>
        </p:nvSpPr>
        <p:spPr>
          <a:xfrm>
            <a:off x="244314" y="595513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33" name="右矢印 32"/>
          <p:cNvSpPr/>
          <p:nvPr/>
        </p:nvSpPr>
        <p:spPr bwMode="auto">
          <a:xfrm>
            <a:off x="3391496" y="2596744"/>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4" name="右矢印 143"/>
          <p:cNvSpPr/>
          <p:nvPr/>
        </p:nvSpPr>
        <p:spPr bwMode="auto">
          <a:xfrm>
            <a:off x="3425362" y="5009811"/>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2915816" y="2022833"/>
            <a:ext cx="1434068" cy="646331"/>
          </a:xfrm>
          <a:prstGeom prst="rect">
            <a:avLst/>
          </a:prstGeom>
          <a:noFill/>
        </p:spPr>
        <p:txBody>
          <a:bodyPr wrap="square" rtlCol="0">
            <a:spAutoFit/>
          </a:bodyPr>
          <a:lstStyle/>
          <a:p>
            <a:pPr algn="ctr"/>
            <a:r>
              <a:rPr kumimoji="1" lang="ja-JP" altLang="en-US" b="1" dirty="0" smtClean="0"/>
              <a:t>光伝導</a:t>
            </a:r>
            <a:endParaRPr kumimoji="1" lang="en-US" altLang="ja-JP" b="1" dirty="0" smtClean="0"/>
          </a:p>
          <a:p>
            <a:pPr algn="ctr"/>
            <a:r>
              <a:rPr kumimoji="1" lang="ja-JP" altLang="en-US" b="1" dirty="0" smtClean="0"/>
              <a:t>ミキシング</a:t>
            </a:r>
            <a:endParaRPr kumimoji="1" lang="ja-JP" altLang="en-US" b="1" dirty="0"/>
          </a:p>
        </p:txBody>
      </p:sp>
      <p:cxnSp>
        <p:nvCxnSpPr>
          <p:cNvPr id="73" name="直線コネクタ 72"/>
          <p:cNvCxnSpPr/>
          <p:nvPr/>
        </p:nvCxnSpPr>
        <p:spPr>
          <a:xfrm>
            <a:off x="1406182" y="278826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flipH="1">
            <a:off x="1619672" y="278826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a:off x="1187624" y="278826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1503242" y="512587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a:xfrm flipH="1">
            <a:off x="1679154" y="512587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a:off x="1309736" y="512587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2078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par>
                                <p:cTn id="35" presetID="10"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500"/>
                                        <p:tgtEl>
                                          <p:spTgt spid="1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500"/>
                                        <p:tgtEl>
                                          <p:spTgt spid="14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4" grpId="0"/>
      <p:bldP spid="136" grpId="0"/>
      <p:bldP spid="139" grpId="0"/>
      <p:bldP spid="140" grpId="0"/>
      <p:bldP spid="141" grpId="0"/>
      <p:bldP spid="142" grpId="0"/>
      <p:bldP spid="143" grpId="0"/>
      <p:bldP spid="1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67" y="471899"/>
            <a:ext cx="9004408" cy="1152128"/>
          </a:xfrm>
        </p:spPr>
        <p:txBody>
          <a:bodyPr/>
          <a:lstStyle/>
          <a:p>
            <a:r>
              <a:rPr kumimoji="1" lang="ja-JP" altLang="en-US" b="1" dirty="0" smtClean="0"/>
              <a:t>デュアル</a:t>
            </a:r>
            <a:r>
              <a:rPr kumimoji="1" lang="en-US" altLang="ja-JP" b="1" dirty="0" smtClean="0"/>
              <a:t>THz</a:t>
            </a:r>
            <a:r>
              <a:rPr kumimoji="1" lang="ja-JP" altLang="en-US" b="1" dirty="0" smtClean="0"/>
              <a:t>スペアナを用いた</a:t>
            </a:r>
            <a:r>
              <a:rPr kumimoji="1" lang="en-US" altLang="ja-JP" b="1" dirty="0" smtClean="0"/>
              <a:t/>
            </a:r>
            <a:br>
              <a:rPr kumimoji="1" lang="en-US" altLang="ja-JP" b="1" dirty="0" smtClean="0"/>
            </a:br>
            <a:r>
              <a:rPr kumimoji="1" lang="ja-JP" altLang="en-US" b="1" dirty="0" smtClean="0"/>
              <a:t>コム間ビートの抽出</a:t>
            </a:r>
            <a:endParaRPr kumimoji="1" lang="ja-JP" altLang="en-US" b="1" dirty="0"/>
          </a:p>
        </p:txBody>
      </p:sp>
      <mc:AlternateContent xmlns:mc="http://schemas.openxmlformats.org/markup-compatibility/2006" xmlns:a14="http://schemas.microsoft.com/office/drawing/2010/main">
        <mc:Choice Requires="a14">
          <p:sp>
            <p:nvSpPr>
              <p:cNvPr id="118" name="テキスト ボックス 117"/>
              <p:cNvSpPr txBox="1"/>
              <p:nvPr/>
            </p:nvSpPr>
            <p:spPr>
              <a:xfrm>
                <a:off x="355601" y="1973258"/>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55601" y="1973258"/>
                <a:ext cx="3403600" cy="490199"/>
              </a:xfrm>
              <a:prstGeom prst="rect">
                <a:avLst/>
              </a:prstGeom>
              <a:blipFill rotWithShape="1">
                <a:blip r:embed="rId2"/>
                <a:stretch>
                  <a:fillRect l="-535" b="-10976"/>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4716016" y="1986433"/>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4716016" y="1986433"/>
                <a:ext cx="3378200" cy="494751"/>
              </a:xfrm>
              <a:prstGeom prst="rect">
                <a:avLst/>
              </a:prstGeom>
              <a:blipFill rotWithShape="1">
                <a:blip r:embed="rId3"/>
                <a:stretch>
                  <a:fillRect b="-9639"/>
                </a:stretch>
              </a:blipFill>
              <a:ln>
                <a:solidFill>
                  <a:schemeClr val="tx1"/>
                </a:solidFill>
              </a:ln>
            </p:spPr>
            <p:txBody>
              <a:bodyPr/>
              <a:lstStyle/>
              <a:p>
                <a:r>
                  <a:rPr lang="ja-JP" altLang="en-US">
                    <a:noFill/>
                  </a:rPr>
                  <a:t> </a:t>
                </a:r>
              </a:p>
            </p:txBody>
          </p:sp>
        </mc:Fallback>
      </mc:AlternateContent>
      <p:sp>
        <p:nvSpPr>
          <p:cNvPr id="117" name="正方形/長方形 116"/>
          <p:cNvSpPr/>
          <p:nvPr/>
        </p:nvSpPr>
        <p:spPr>
          <a:xfrm>
            <a:off x="256870" y="1599803"/>
            <a:ext cx="861739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p:sp>
        <p:nvSpPr>
          <p:cNvPr id="145" name="正方形/長方形 144"/>
          <p:cNvSpPr/>
          <p:nvPr/>
        </p:nvSpPr>
        <p:spPr bwMode="auto">
          <a:xfrm>
            <a:off x="311072" y="5289284"/>
            <a:ext cx="8536714" cy="1308068"/>
          </a:xfrm>
          <a:prstGeom prst="rect">
            <a:avLst/>
          </a:prstGeom>
          <a:solidFill>
            <a:srgbClr val="FF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146" name="グループ化 145"/>
          <p:cNvGrpSpPr/>
          <p:nvPr/>
        </p:nvGrpSpPr>
        <p:grpSpPr>
          <a:xfrm>
            <a:off x="374601" y="5289284"/>
            <a:ext cx="8395914" cy="619440"/>
            <a:chOff x="226361" y="5549932"/>
            <a:chExt cx="8788800" cy="619440"/>
          </a:xfrm>
        </p:grpSpPr>
        <mc:AlternateContent xmlns:mc="http://schemas.openxmlformats.org/markup-compatibility/2006" xmlns:a14="http://schemas.microsoft.com/office/drawing/2010/main">
          <mc:Choice Requires="a14">
            <p:sp>
              <p:nvSpPr>
                <p:cNvPr id="147" name="テキスト ボックス 146"/>
                <p:cNvSpPr txBox="1"/>
                <p:nvPr/>
              </p:nvSpPr>
              <p:spPr>
                <a:xfrm>
                  <a:off x="226361" y="5549932"/>
                  <a:ext cx="8788800" cy="5872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ja-JP" sz="2800" i="1" smtClean="0">
                                <a:latin typeface="Cambria Math"/>
                              </a:rPr>
                            </m:ctrlPr>
                          </m:sSubPr>
                          <m:e>
                            <m:r>
                              <a:rPr lang="en-US" altLang="ja-JP" sz="2800" i="1">
                                <a:latin typeface="Cambria Math"/>
                              </a:rPr>
                              <m:t>𝑓</m:t>
                            </m:r>
                          </m:e>
                          <m:sub>
                            <m:r>
                              <a:rPr lang="en-US" altLang="ja-JP" sz="2800" i="1">
                                <a:latin typeface="Cambria Math"/>
                              </a:rPr>
                              <m:t>𝑏𝑒𝑎𝑡</m:t>
                            </m:r>
                            <m:r>
                              <a:rPr lang="en-US" altLang="ja-JP" sz="2800" b="0" i="1" smtClean="0">
                                <a:latin typeface="Cambria Math"/>
                              </a:rPr>
                              <m:t>1</m:t>
                            </m:r>
                          </m:sub>
                        </m:sSub>
                        <m:r>
                          <a:rPr lang="ja-JP" altLang="en-US"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𝑏𝑒𝑎𝑡</m:t>
                            </m:r>
                            <m:r>
                              <a:rPr lang="en-US" altLang="ja-JP" sz="2800" i="1">
                                <a:latin typeface="Cambria Math"/>
                              </a:rPr>
                              <m:t>2</m:t>
                            </m:r>
                          </m:sub>
                        </m:sSub>
                        <m:r>
                          <a:rPr lang="en-US" altLang="ja-JP" sz="2800" b="0" i="1" smtClean="0">
                            <a:latin typeface="Cambria Math"/>
                          </a:rPr>
                          <m:t>=</m:t>
                        </m:r>
                        <m:r>
                          <a:rPr lang="en-US" altLang="ja-JP" sz="2800" b="0" i="1" smtClean="0">
                            <a:latin typeface="Cambria Math"/>
                          </a:rPr>
                          <m:t>𝑁</m:t>
                        </m:r>
                        <m:r>
                          <a:rPr lang="en-US" altLang="ja-JP" sz="2800" b="0" i="1" smtClean="0">
                            <a:latin typeface="Cambria Math"/>
                          </a:rPr>
                          <m:t>×</m:t>
                        </m:r>
                        <m:r>
                          <a:rPr lang="en-US" altLang="ja-JP" sz="2800" b="0" i="1" smtClean="0">
                            <a:latin typeface="Cambria Math"/>
                          </a:rPr>
                          <m:t>𝑚</m:t>
                        </m:r>
                        <m:d>
                          <m:dPr>
                            <m:ctrlPr>
                              <a:rPr lang="en-US" altLang="ja-JP" sz="2800" b="0" i="1" smtClean="0">
                                <a:latin typeface="Cambria Math"/>
                              </a:rPr>
                            </m:ctrlPr>
                          </m:dPr>
                          <m:e>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2</m:t>
                                </m:r>
                              </m:sub>
                            </m:sSub>
                            <m:r>
                              <a:rPr lang="en-US" altLang="ja-JP"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1</m:t>
                                </m:r>
                              </m:sub>
                            </m:sSub>
                          </m:e>
                        </m:d>
                        <m:r>
                          <a:rPr lang="en-US" altLang="ja-JP" sz="2800" b="0" i="1" smtClean="0">
                            <a:latin typeface="Cambria Math"/>
                          </a:rPr>
                          <m:t>=</m:t>
                        </m:r>
                        <m:r>
                          <a:rPr lang="en-US" altLang="ja-JP" sz="2800" i="1">
                            <a:latin typeface="Cambria Math"/>
                          </a:rPr>
                          <m:t>𝑁</m:t>
                        </m:r>
                        <m:r>
                          <a:rPr lang="en-US" altLang="ja-JP" sz="2800" i="1">
                            <a:latin typeface="Cambria Math"/>
                          </a:rPr>
                          <m:t>×</m:t>
                        </m:r>
                        <m:r>
                          <a:rPr lang="en-US" altLang="ja-JP" sz="2800" b="0" i="1" smtClean="0">
                            <a:latin typeface="Cambria Math"/>
                          </a:rPr>
                          <m:t>𝑚</m:t>
                        </m:r>
                        <m:r>
                          <m:rPr>
                            <m:sty m:val="p"/>
                          </m:rPr>
                          <a:rPr lang="en-US" altLang="ja-JP" sz="2800" b="0" i="0" smtClean="0">
                            <a:latin typeface="Cambria Math"/>
                          </a:rPr>
                          <m:t>Δ</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𝑟𝑒𝑝</m:t>
                            </m:r>
                          </m:sub>
                        </m:sSub>
                      </m:oMath>
                    </m:oMathPara>
                  </a14:m>
                  <a:endParaRPr kumimoji="1" lang="ja-JP" altLang="en-US" sz="2800"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226361" y="5549932"/>
                  <a:ext cx="8788800" cy="587277"/>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148" name="直線コネクタ 147"/>
            <p:cNvCxnSpPr/>
            <p:nvPr/>
          </p:nvCxnSpPr>
          <p:spPr>
            <a:xfrm>
              <a:off x="333047" y="6169372"/>
              <a:ext cx="85203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9" name="テキスト ボックス 148"/>
          <p:cNvSpPr txBox="1"/>
          <p:nvPr/>
        </p:nvSpPr>
        <p:spPr>
          <a:xfrm>
            <a:off x="531743" y="5933291"/>
            <a:ext cx="7909892" cy="646331"/>
          </a:xfrm>
          <a:prstGeom prst="rect">
            <a:avLst/>
          </a:prstGeom>
          <a:solidFill>
            <a:srgbClr val="FFCCFF"/>
          </a:solidFill>
        </p:spPr>
        <p:txBody>
          <a:bodyPr wrap="square" rtlCol="0">
            <a:spAutoFit/>
          </a:bodyPr>
          <a:lstStyle/>
          <a:p>
            <a:pPr algn="ctr"/>
            <a:r>
              <a:rPr lang="en-US" altLang="ja-JP" sz="3600" b="1" dirty="0" err="1" smtClean="0">
                <a:solidFill>
                  <a:srgbClr val="FF0000"/>
                </a:solidFill>
              </a:rPr>
              <a:t>N×m</a:t>
            </a:r>
            <a:r>
              <a:rPr lang="ja-JP" altLang="en-US" sz="3600" b="1" dirty="0" smtClean="0">
                <a:solidFill>
                  <a:srgbClr val="FF0000"/>
                </a:solidFill>
              </a:rPr>
              <a:t>次のコム間ビートの抽出</a:t>
            </a:r>
            <a:endParaRPr kumimoji="1" lang="ja-JP" altLang="en-US" sz="3600" b="1" dirty="0">
              <a:solidFill>
                <a:srgbClr val="FF0000"/>
              </a:solidFill>
            </a:endParaRPr>
          </a:p>
        </p:txBody>
      </p:sp>
      <p:cxnSp>
        <p:nvCxnSpPr>
          <p:cNvPr id="150" name="直線コネクタ 149"/>
          <p:cNvCxnSpPr/>
          <p:nvPr/>
        </p:nvCxnSpPr>
        <p:spPr bwMode="auto">
          <a:xfrm>
            <a:off x="2123728" y="2458275"/>
            <a:ext cx="0" cy="1490597"/>
          </a:xfrm>
          <a:prstGeom prst="line">
            <a:avLst/>
          </a:prstGeom>
          <a:noFill/>
          <a:ln w="28575" cap="flat" cmpd="sng" algn="ctr">
            <a:solidFill>
              <a:schemeClr val="tx1"/>
            </a:solidFill>
            <a:prstDash val="solid"/>
            <a:round/>
            <a:headEnd type="none" w="med" len="med"/>
            <a:tailEnd type="none" w="med" len="med"/>
          </a:ln>
          <a:effectLst/>
        </p:spPr>
      </p:cxnSp>
      <p:cxnSp>
        <p:nvCxnSpPr>
          <p:cNvPr id="151" name="直線コネクタ 150"/>
          <p:cNvCxnSpPr/>
          <p:nvPr/>
        </p:nvCxnSpPr>
        <p:spPr bwMode="auto">
          <a:xfrm>
            <a:off x="6523236" y="2493669"/>
            <a:ext cx="19396" cy="1467729"/>
          </a:xfrm>
          <a:prstGeom prst="line">
            <a:avLst/>
          </a:prstGeom>
          <a:noFill/>
          <a:ln w="28575" cap="flat" cmpd="sng" algn="ctr">
            <a:solidFill>
              <a:schemeClr val="tx1"/>
            </a:solidFill>
            <a:prstDash val="solid"/>
            <a:round/>
            <a:headEnd type="none" w="med" len="med"/>
            <a:tailEnd type="none" w="med" len="med"/>
          </a:ln>
          <a:effectLst/>
        </p:spPr>
      </p:cxnSp>
      <p:cxnSp>
        <p:nvCxnSpPr>
          <p:cNvPr id="152" name="直線矢印コネクタ 151"/>
          <p:cNvCxnSpPr/>
          <p:nvPr/>
        </p:nvCxnSpPr>
        <p:spPr bwMode="auto">
          <a:xfrm>
            <a:off x="2123728" y="3953307"/>
            <a:ext cx="1838672" cy="0"/>
          </a:xfrm>
          <a:prstGeom prst="straightConnector1">
            <a:avLst/>
          </a:prstGeom>
          <a:noFill/>
          <a:ln w="28575" cap="flat" cmpd="sng" algn="ctr">
            <a:solidFill>
              <a:schemeClr val="tx1"/>
            </a:solidFill>
            <a:prstDash val="solid"/>
            <a:round/>
            <a:headEnd type="none" w="med" len="med"/>
            <a:tailEnd type="arrow"/>
          </a:ln>
          <a:effectLst/>
        </p:spPr>
      </p:cxnSp>
      <p:cxnSp>
        <p:nvCxnSpPr>
          <p:cNvPr id="153" name="直線矢印コネクタ 152"/>
          <p:cNvCxnSpPr/>
          <p:nvPr/>
        </p:nvCxnSpPr>
        <p:spPr bwMode="auto">
          <a:xfrm flipH="1">
            <a:off x="4538134" y="3957790"/>
            <a:ext cx="2017740" cy="0"/>
          </a:xfrm>
          <a:prstGeom prst="straightConnector1">
            <a:avLst/>
          </a:prstGeom>
          <a:noFill/>
          <a:ln w="28575" cap="flat" cmpd="sng" algn="ctr">
            <a:solidFill>
              <a:schemeClr val="tx1"/>
            </a:solidFill>
            <a:prstDash val="solid"/>
            <a:round/>
            <a:headEnd type="none" w="med" len="med"/>
            <a:tailEnd type="arrow"/>
          </a:ln>
          <a:effectLst/>
        </p:spPr>
      </p:cxnSp>
      <p:sp>
        <p:nvSpPr>
          <p:cNvPr id="154" name="フローチャート : 和接合 153"/>
          <p:cNvSpPr/>
          <p:nvPr/>
        </p:nvSpPr>
        <p:spPr>
          <a:xfrm>
            <a:off x="3994567" y="3688924"/>
            <a:ext cx="517951" cy="51795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下矢印 154"/>
          <p:cNvSpPr/>
          <p:nvPr/>
        </p:nvSpPr>
        <p:spPr bwMode="auto">
          <a:xfrm>
            <a:off x="3780824" y="4336996"/>
            <a:ext cx="945436" cy="820196"/>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6" name="テキスト ボックス 155"/>
          <p:cNvSpPr txBox="1"/>
          <p:nvPr/>
        </p:nvSpPr>
        <p:spPr>
          <a:xfrm>
            <a:off x="4680472" y="4516261"/>
            <a:ext cx="2938212" cy="461665"/>
          </a:xfrm>
          <a:prstGeom prst="rect">
            <a:avLst/>
          </a:prstGeom>
          <a:noFill/>
        </p:spPr>
        <p:txBody>
          <a:bodyPr wrap="square" rtlCol="0">
            <a:spAutoFit/>
          </a:bodyPr>
          <a:lstStyle/>
          <a:p>
            <a:r>
              <a:rPr kumimoji="1" lang="ja-JP" altLang="en-US" sz="2400" dirty="0" smtClean="0"/>
              <a:t>電気的にミキシング</a:t>
            </a:r>
            <a:endParaRPr kumimoji="1" lang="ja-JP" altLang="en-US" sz="2400" dirty="0"/>
          </a:p>
        </p:txBody>
      </p:sp>
      <p:sp>
        <p:nvSpPr>
          <p:cNvPr id="49" name="テキスト ボックス 48"/>
          <p:cNvSpPr txBox="1"/>
          <p:nvPr/>
        </p:nvSpPr>
        <p:spPr>
          <a:xfrm>
            <a:off x="1627355"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p:sp>
        <p:nvSpPr>
          <p:cNvPr id="50" name="テキスト ボックス 49"/>
          <p:cNvSpPr txBox="1"/>
          <p:nvPr/>
        </p:nvSpPr>
        <p:spPr>
          <a:xfrm>
            <a:off x="6027526"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p:sp>
        <p:nvSpPr>
          <p:cNvPr id="20" name="テキスト ボックス 19"/>
          <p:cNvSpPr txBox="1"/>
          <p:nvPr/>
        </p:nvSpPr>
        <p:spPr>
          <a:xfrm>
            <a:off x="2580828" y="3003518"/>
            <a:ext cx="1190600" cy="400110"/>
          </a:xfrm>
          <a:prstGeom prst="rect">
            <a:avLst/>
          </a:prstGeom>
          <a:noFill/>
        </p:spPr>
        <p:txBody>
          <a:bodyPr wrap="square" rtlCol="0">
            <a:spAutoFit/>
          </a:bodyPr>
          <a:lstStyle/>
          <a:p>
            <a:r>
              <a:rPr kumimoji="1" lang="ja-JP" altLang="en-US" sz="2000" b="1" dirty="0" smtClean="0"/>
              <a:t>逓倍比</a:t>
            </a:r>
            <a:r>
              <a:rPr kumimoji="1" lang="en-US" altLang="ja-JP" sz="2000" b="1" dirty="0" smtClean="0"/>
              <a:t>N</a:t>
            </a:r>
            <a:endParaRPr kumimoji="1" lang="ja-JP" altLang="en-US" sz="2000" b="1" dirty="0"/>
          </a:p>
        </p:txBody>
      </p:sp>
      <p:sp>
        <p:nvSpPr>
          <p:cNvPr id="66" name="テキスト ボックス 65"/>
          <p:cNvSpPr txBox="1"/>
          <p:nvPr/>
        </p:nvSpPr>
        <p:spPr>
          <a:xfrm>
            <a:off x="7053808" y="3027478"/>
            <a:ext cx="1190600" cy="400110"/>
          </a:xfrm>
          <a:prstGeom prst="rect">
            <a:avLst/>
          </a:prstGeom>
          <a:noFill/>
        </p:spPr>
        <p:txBody>
          <a:bodyPr wrap="square" rtlCol="0">
            <a:spAutoFit/>
          </a:bodyPr>
          <a:lstStyle/>
          <a:p>
            <a:r>
              <a:rPr kumimoji="1" lang="ja-JP" altLang="en-US" sz="2000" b="1" dirty="0" smtClean="0"/>
              <a:t>逓倍比</a:t>
            </a:r>
            <a:r>
              <a:rPr kumimoji="1" lang="en-US" altLang="ja-JP" sz="2000" b="1" dirty="0" smtClean="0"/>
              <a:t>N</a:t>
            </a:r>
            <a:endParaRPr kumimoji="1" lang="ja-JP" altLang="en-US" sz="2000" b="1" dirty="0"/>
          </a:p>
        </p:txBody>
      </p:sp>
      <mc:AlternateContent xmlns:mc="http://schemas.openxmlformats.org/markup-compatibility/2006" xmlns:a14="http://schemas.microsoft.com/office/drawing/2010/main">
        <mc:Choice Requires="a14">
          <p:sp>
            <p:nvSpPr>
              <p:cNvPr id="67" name="正方形/長方形 66"/>
              <p:cNvSpPr/>
              <p:nvPr/>
            </p:nvSpPr>
            <p:spPr>
              <a:xfrm>
                <a:off x="1331640"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smtClean="0">
                              <a:solidFill>
                                <a:srgbClr val="CC6600"/>
                              </a:solidFill>
                              <a:latin typeface="Cambria Math"/>
                            </a:rPr>
                            <m:t>𝒓𝒆𝒑</m:t>
                          </m:r>
                          <m:r>
                            <a:rPr lang="en-US" altLang="ja-JP" sz="2400" b="1" i="1" smtClean="0">
                              <a:solidFill>
                                <a:srgbClr val="CC6600"/>
                              </a:solidFill>
                              <a:latin typeface="Cambria Math"/>
                            </a:rPr>
                            <m:t>𝟐</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7" name="正方形/長方形 66"/>
              <p:cNvSpPr>
                <a:spLocks noRot="1" noChangeAspect="1" noMove="1" noResize="1" noEditPoints="1" noAdjustHandles="1" noChangeArrowheads="1" noChangeShapeType="1" noTextEdit="1"/>
              </p:cNvSpPr>
              <p:nvPr/>
            </p:nvSpPr>
            <p:spPr>
              <a:xfrm>
                <a:off x="1331640" y="3933056"/>
                <a:ext cx="2663358" cy="494751"/>
              </a:xfrm>
              <a:prstGeom prst="rect">
                <a:avLst/>
              </a:prstGeom>
              <a:blipFill rotWithShape="1">
                <a:blip r:embed="rId5"/>
                <a:stretch>
                  <a:fillRect b="-111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4860032"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a:solidFill>
                                <a:srgbClr val="CC6600"/>
                              </a:solidFill>
                              <a:latin typeface="Cambria Math"/>
                            </a:rPr>
                            <m:t>𝒓𝒆𝒑</m:t>
                          </m:r>
                          <m:r>
                            <a:rPr lang="en-US" altLang="ja-JP" sz="2400" b="1" i="1" smtClean="0">
                              <a:solidFill>
                                <a:srgbClr val="CC6600"/>
                              </a:solidFill>
                              <a:latin typeface="Cambria Math"/>
                            </a:rPr>
                            <m:t>𝟏</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8" name="正方形/長方形 67"/>
              <p:cNvSpPr>
                <a:spLocks noRot="1" noChangeAspect="1" noMove="1" noResize="1" noEditPoints="1" noAdjustHandles="1" noChangeArrowheads="1" noChangeShapeType="1" noTextEdit="1"/>
              </p:cNvSpPr>
              <p:nvPr/>
            </p:nvSpPr>
            <p:spPr>
              <a:xfrm>
                <a:off x="4860032" y="3933056"/>
                <a:ext cx="2663358" cy="494751"/>
              </a:xfrm>
              <a:prstGeom prst="rect">
                <a:avLst/>
              </a:prstGeom>
              <a:blipFill rotWithShape="1">
                <a:blip r:embed="rId6"/>
                <a:stretch>
                  <a:fillRect b="-111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805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up)">
                                      <p:cBhvr>
                                        <p:cTn id="7" dur="500"/>
                                        <p:tgtEl>
                                          <p:spTgt spid="150"/>
                                        </p:tgtEl>
                                      </p:cBhvr>
                                    </p:animEffect>
                                  </p:childTnLst>
                                </p:cTn>
                              </p:par>
                              <p:par>
                                <p:cTn id="8" presetID="22"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up)">
                                      <p:cBhvr>
                                        <p:cTn id="10" dur="500"/>
                                        <p:tgtEl>
                                          <p:spTgt spid="151"/>
                                        </p:tgtEl>
                                      </p:cBhvr>
                                    </p:animEffect>
                                  </p:childTnLst>
                                </p:cTn>
                              </p:par>
                              <p:par>
                                <p:cTn id="11" presetID="22" presetClass="entr" presetSubtype="1"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wipe(up)">
                                      <p:cBhvr>
                                        <p:cTn id="13" dur="500"/>
                                        <p:tgtEl>
                                          <p:spTgt spid="152"/>
                                        </p:tgtEl>
                                      </p:cBhvr>
                                    </p:animEffect>
                                  </p:childTnLst>
                                </p:cTn>
                              </p:par>
                              <p:par>
                                <p:cTn id="14" presetID="22" presetClass="entr" presetSubtype="1"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wipe(up)">
                                      <p:cBhvr>
                                        <p:cTn id="16" dur="500"/>
                                        <p:tgtEl>
                                          <p:spTgt spid="15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wipe(up)">
                                      <p:cBhvr>
                                        <p:cTn id="19" dur="500"/>
                                        <p:tgtEl>
                                          <p:spTgt spid="15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up)">
                                      <p:cBhvr>
                                        <p:cTn id="25" dur="500"/>
                                        <p:tgtEl>
                                          <p:spTgt spid="5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up)">
                                      <p:cBhvr>
                                        <p:cTn id="34" dur="500"/>
                                        <p:tgtEl>
                                          <p:spTgt spid="6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up)">
                                      <p:cBhvr>
                                        <p:cTn id="37" dur="500"/>
                                        <p:tgtEl>
                                          <p:spTgt spid="6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5"/>
                                        </p:tgtEl>
                                        <p:attrNameLst>
                                          <p:attrName>style.visibility</p:attrName>
                                        </p:attrNameLst>
                                      </p:cBhvr>
                                      <p:to>
                                        <p:strVal val="visible"/>
                                      </p:to>
                                    </p:set>
                                    <p:animEffect transition="in" filter="wipe(up)">
                                      <p:cBhvr>
                                        <p:cTn id="40" dur="500"/>
                                        <p:tgtEl>
                                          <p:spTgt spid="15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up)">
                                      <p:cBhvr>
                                        <p:cTn id="43" dur="500"/>
                                        <p:tgtEl>
                                          <p:spTgt spid="15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up)">
                                      <p:cBhvr>
                                        <p:cTn id="48" dur="500"/>
                                        <p:tgtEl>
                                          <p:spTgt spid="145"/>
                                        </p:tgtEl>
                                      </p:cBhvr>
                                    </p:animEffect>
                                  </p:childTnLst>
                                </p:cTn>
                              </p:par>
                              <p:par>
                                <p:cTn id="49" presetID="22" presetClass="entr" presetSubtype="1" fill="hold" nodeType="withEffect">
                                  <p:stCondLst>
                                    <p:cond delay="0"/>
                                  </p:stCondLst>
                                  <p:childTnLst>
                                    <p:set>
                                      <p:cBhvr>
                                        <p:cTn id="50" dur="1" fill="hold">
                                          <p:stCondLst>
                                            <p:cond delay="0"/>
                                          </p:stCondLst>
                                        </p:cTn>
                                        <p:tgtEl>
                                          <p:spTgt spid="146"/>
                                        </p:tgtEl>
                                        <p:attrNameLst>
                                          <p:attrName>style.visibility</p:attrName>
                                        </p:attrNameLst>
                                      </p:cBhvr>
                                      <p:to>
                                        <p:strVal val="visible"/>
                                      </p:to>
                                    </p:set>
                                    <p:animEffect transition="in" filter="wipe(up)">
                                      <p:cBhvr>
                                        <p:cTn id="51" dur="500"/>
                                        <p:tgtEl>
                                          <p:spTgt spid="1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9"/>
                                        </p:tgtEl>
                                        <p:attrNameLst>
                                          <p:attrName>style.visibility</p:attrName>
                                        </p:attrNameLst>
                                      </p:cBhvr>
                                      <p:to>
                                        <p:strVal val="visible"/>
                                      </p:to>
                                    </p:set>
                                    <p:animEffect transition="in" filter="wipe(up)">
                                      <p:cBhvr>
                                        <p:cTn id="5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154" grpId="0" animBg="1"/>
      <p:bldP spid="155" grpId="0" animBg="1"/>
      <p:bldP spid="156" grpId="0"/>
      <p:bldP spid="49" grpId="0" animBg="1"/>
      <p:bldP spid="50" grpId="0" animBg="1"/>
      <p:bldP spid="20"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0684" y="438606"/>
            <a:ext cx="9130120" cy="1358664"/>
          </a:xfrm>
        </p:spPr>
        <p:txBody>
          <a:bodyPr/>
          <a:lstStyle/>
          <a:p>
            <a:r>
              <a:rPr kumimoji="1" lang="ja-JP" altLang="en-US" dirty="0" smtClean="0">
                <a:latin typeface="ヒラギノ丸ゴ ProN W4"/>
                <a:ea typeface="ヒラギノ丸ゴ ProN W4"/>
                <a:cs typeface="ヒラギノ丸ゴ ProN W4"/>
              </a:rPr>
              <a:t>デュアル</a:t>
            </a:r>
            <a:r>
              <a:rPr kumimoji="1" lang="en-US" altLang="ja-JP" dirty="0" smtClean="0">
                <a:latin typeface="ヒラギノ丸ゴ ProN W4"/>
                <a:ea typeface="ヒラギノ丸ゴ ProN W4"/>
                <a:cs typeface="ヒラギノ丸ゴ ProN W4"/>
              </a:rPr>
              <a:t>THz</a:t>
            </a:r>
            <a:r>
              <a:rPr kumimoji="1" lang="ja-JP" altLang="en-US" dirty="0" smtClean="0">
                <a:latin typeface="ヒラギノ丸ゴ ProN W4"/>
                <a:ea typeface="ヒラギノ丸ゴ ProN W4"/>
                <a:cs typeface="ヒラギノ丸ゴ ProN W4"/>
              </a:rPr>
              <a:t>コム間ビートの</a:t>
            </a:r>
            <a:r>
              <a:rPr kumimoji="1" lang="en-US" altLang="ja-JP" dirty="0" smtClean="0">
                <a:latin typeface="ヒラギノ丸ゴ ProN W4"/>
                <a:ea typeface="ヒラギノ丸ゴ ProN W4"/>
                <a:cs typeface="ヒラギノ丸ゴ ProN W4"/>
              </a:rPr>
              <a:t/>
            </a:r>
            <a:br>
              <a:rPr kumimoji="1" lang="en-US" altLang="ja-JP" dirty="0" smtClean="0">
                <a:latin typeface="ヒラギノ丸ゴ ProN W4"/>
                <a:ea typeface="ヒラギノ丸ゴ ProN W4"/>
                <a:cs typeface="ヒラギノ丸ゴ ProN W4"/>
              </a:rPr>
            </a:br>
            <a:r>
              <a:rPr kumimoji="1" lang="en-US" altLang="ja-JP" dirty="0" smtClean="0">
                <a:latin typeface="ヒラギノ丸ゴ ProN W4"/>
                <a:ea typeface="ヒラギノ丸ゴ ProN W4"/>
                <a:cs typeface="ヒラギノ丸ゴ ProN W4"/>
              </a:rPr>
              <a:t>RF</a:t>
            </a:r>
            <a:r>
              <a:rPr kumimoji="1" lang="ja-JP" altLang="en-US" dirty="0" smtClean="0">
                <a:latin typeface="ヒラギノ丸ゴ ProN W4"/>
                <a:ea typeface="ヒラギノ丸ゴ ProN W4"/>
                <a:cs typeface="ヒラギノ丸ゴ ProN W4"/>
              </a:rPr>
              <a:t>スペクトル</a:t>
            </a:r>
            <a:endParaRPr kumimoji="1" lang="ja-JP" altLang="en-US" dirty="0">
              <a:latin typeface="ヒラギノ丸ゴ ProN W4"/>
              <a:ea typeface="ヒラギノ丸ゴ ProN W4"/>
              <a:cs typeface="ヒラギノ丸ゴ ProN W4"/>
            </a:endParaRPr>
          </a:p>
        </p:txBody>
      </p:sp>
      <p:pic>
        <p:nvPicPr>
          <p:cNvPr id="8" name="AGDRec.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8323" y="1772816"/>
            <a:ext cx="5758788" cy="4016806"/>
          </a:xfrm>
          <a:prstGeom prst="rect">
            <a:avLst/>
          </a:prstGeom>
        </p:spPr>
      </p:pic>
      <mc:AlternateContent xmlns:mc="http://schemas.openxmlformats.org/markup-compatibility/2006" xmlns:a14="http://schemas.microsoft.com/office/drawing/2010/main">
        <mc:Choice Requires="a14">
          <p:sp>
            <p:nvSpPr>
              <p:cNvPr id="10" name="正方形/長方形 9"/>
              <p:cNvSpPr/>
              <p:nvPr/>
            </p:nvSpPr>
            <p:spPr>
              <a:xfrm>
                <a:off x="251520" y="6093736"/>
                <a:ext cx="8928085" cy="629275"/>
              </a:xfrm>
              <a:prstGeom prst="rect">
                <a:avLst/>
              </a:prstGeom>
              <a:solidFill>
                <a:srgbClr val="FFFF00"/>
              </a:solidFill>
              <a:ln>
                <a:solidFill>
                  <a:srgbClr val="FFFF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a:rPr>
                        <m:t>𝑵</m:t>
                      </m:r>
                      <m:r>
                        <a:rPr lang="en-US" altLang="ja-JP" sz="3200" b="1" i="1" smtClean="0">
                          <a:solidFill>
                            <a:srgbClr val="FF0000"/>
                          </a:solidFill>
                          <a:latin typeface="Cambria Math"/>
                        </a:rPr>
                        <m:t>×</m:t>
                      </m:r>
                      <m:r>
                        <a:rPr lang="en-US" altLang="ja-JP" sz="3200" b="1" i="1" smtClean="0">
                          <a:solidFill>
                            <a:srgbClr val="FF0000"/>
                          </a:solidFill>
                          <a:latin typeface="Cambria Math"/>
                        </a:rPr>
                        <m:t>𝒎</m:t>
                      </m:r>
                      <m:r>
                        <a:rPr lang="en-US" altLang="ja-JP" sz="3200" b="1" i="1">
                          <a:solidFill>
                            <a:srgbClr val="FF0000"/>
                          </a:solidFill>
                          <a:latin typeface="Cambria Math"/>
                        </a:rPr>
                        <m:t>𝚫</m:t>
                      </m:r>
                      <m:sSub>
                        <m:sSubPr>
                          <m:ctrlPr>
                            <a:rPr lang="en-US" altLang="ja-JP" sz="3200" b="1" i="1">
                              <a:solidFill>
                                <a:srgbClr val="FF0000"/>
                              </a:solidFill>
                              <a:latin typeface="Cambria Math"/>
                            </a:rPr>
                          </m:ctrlPr>
                        </m:sSubPr>
                        <m:e>
                          <m:r>
                            <a:rPr lang="en-US" altLang="ja-JP" sz="3200" b="1" i="1">
                              <a:solidFill>
                                <a:srgbClr val="FF0000"/>
                              </a:solidFill>
                              <a:latin typeface="Cambria Math"/>
                            </a:rPr>
                            <m:t>𝒇</m:t>
                          </m:r>
                        </m:e>
                        <m:sub>
                          <m:r>
                            <a:rPr lang="en-US" altLang="ja-JP" sz="3200" b="1" i="1">
                              <a:solidFill>
                                <a:srgbClr val="FF0000"/>
                              </a:solidFill>
                              <a:latin typeface="Cambria Math"/>
                            </a:rPr>
                            <m:t>𝒓𝒆𝒑</m:t>
                          </m:r>
                        </m:sub>
                      </m:sSub>
                      <m:r>
                        <a:rPr lang="en-US" altLang="ja-JP" sz="3200" b="1" i="1" smtClean="0">
                          <a:solidFill>
                            <a:srgbClr val="FF0000"/>
                          </a:solidFill>
                          <a:latin typeface="Cambria Math"/>
                        </a:rPr>
                        <m:t>=</m:t>
                      </m:r>
                      <m:r>
                        <a:rPr lang="en-US" altLang="ja-JP" sz="3200" b="1" i="0" smtClean="0">
                          <a:solidFill>
                            <a:srgbClr val="FF0000"/>
                          </a:solidFill>
                          <a:latin typeface="Cambria Math"/>
                        </a:rPr>
                        <m:t>𝟒𝟎</m:t>
                      </m:r>
                      <m:r>
                        <a:rPr lang="en-US" altLang="ja-JP" sz="3200" b="1" i="1" smtClean="0">
                          <a:solidFill>
                            <a:srgbClr val="FF0000"/>
                          </a:solidFill>
                          <a:latin typeface="Cambria Math"/>
                        </a:rPr>
                        <m:t>×</m:t>
                      </m:r>
                      <m:r>
                        <a:rPr lang="en-US" altLang="ja-JP" sz="3200" b="1" i="1">
                          <a:solidFill>
                            <a:srgbClr val="FF0000"/>
                          </a:solidFill>
                          <a:latin typeface="Cambria Math"/>
                        </a:rPr>
                        <m:t>𝟏𝟎𝟎𝟎</m:t>
                      </m:r>
                      <m:r>
                        <a:rPr lang="ja-JP" altLang="en-US" sz="3200" b="1" i="1" smtClean="0">
                          <a:solidFill>
                            <a:srgbClr val="FF0000"/>
                          </a:solidFill>
                          <a:latin typeface="Cambria Math"/>
                        </a:rPr>
                        <m:t>次</m:t>
                      </m:r>
                      <m:r>
                        <a:rPr lang="en-US" altLang="ja-JP" sz="3200" b="1" i="1" smtClean="0">
                          <a:solidFill>
                            <a:srgbClr val="FF0000"/>
                          </a:solidFill>
                          <a:latin typeface="Cambria Math"/>
                        </a:rPr>
                        <m:t>×</m:t>
                      </m:r>
                      <m:r>
                        <a:rPr lang="en-US" altLang="ja-JP" sz="3200" b="1" i="1">
                          <a:solidFill>
                            <a:srgbClr val="FF0000"/>
                          </a:solidFill>
                          <a:latin typeface="Cambria Math"/>
                        </a:rPr>
                        <m:t>𝟓</m:t>
                      </m:r>
                      <m:r>
                        <a:rPr lang="en-US" altLang="ja-JP" sz="3200" b="1" i="0">
                          <a:solidFill>
                            <a:srgbClr val="FF0000"/>
                          </a:solidFill>
                          <a:latin typeface="Cambria Math"/>
                        </a:rPr>
                        <m:t>𝐇𝐳</m:t>
                      </m:r>
                      <m:r>
                        <a:rPr lang="ja-JP" altLang="en-US" sz="3200" b="1" i="1" smtClean="0">
                          <a:solidFill>
                            <a:srgbClr val="FF0000"/>
                          </a:solidFill>
                          <a:latin typeface="Cambria Math"/>
                        </a:rPr>
                        <m:t>≈</m:t>
                      </m:r>
                      <m:r>
                        <a:rPr lang="en-US" altLang="ja-JP" sz="3200" b="1" i="1" smtClean="0">
                          <a:solidFill>
                            <a:srgbClr val="FF0000"/>
                          </a:solidFill>
                          <a:latin typeface="Cambria Math"/>
                        </a:rPr>
                        <m:t>𝟐𝟎𝟎</m:t>
                      </m:r>
                      <m:r>
                        <a:rPr lang="en-US" altLang="ja-JP" sz="3200" b="1" i="0" smtClean="0">
                          <a:solidFill>
                            <a:srgbClr val="FF0000"/>
                          </a:solidFill>
                          <a:latin typeface="Cambria Math"/>
                        </a:rPr>
                        <m:t>𝐤𝐇𝐳</m:t>
                      </m:r>
                    </m:oMath>
                  </m:oMathPara>
                </a14:m>
                <a:endParaRPr lang="ja-JP" altLang="en-US" sz="3200" b="1" dirty="0">
                  <a:solidFill>
                    <a:srgbClr val="FF0000"/>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251520" y="6093736"/>
                <a:ext cx="8928085" cy="629275"/>
              </a:xfrm>
              <a:prstGeom prst="rect">
                <a:avLst/>
              </a:prstGeom>
              <a:blipFill rotWithShape="1">
                <a:blip r:embed="rId6"/>
                <a:stretch>
                  <a:fillRect/>
                </a:stretch>
              </a:blipFill>
              <a:ln>
                <a:solidFill>
                  <a:srgbClr val="FFFF00"/>
                </a:solidFill>
              </a:ln>
            </p:spPr>
            <p:txBody>
              <a:bodyPr/>
              <a:lstStyle/>
              <a:p>
                <a:r>
                  <a:rPr lang="ja-JP" altLang="en-US">
                    <a:noFill/>
                  </a:rPr>
                  <a:t> </a:t>
                </a:r>
              </a:p>
            </p:txBody>
          </p:sp>
        </mc:Fallback>
      </mc:AlternateContent>
      <p:sp>
        <p:nvSpPr>
          <p:cNvPr id="11" name="テキスト ボックス 10"/>
          <p:cNvSpPr txBox="1"/>
          <p:nvPr/>
        </p:nvSpPr>
        <p:spPr>
          <a:xfrm>
            <a:off x="5292080" y="1931358"/>
            <a:ext cx="1800200" cy="369332"/>
          </a:xfrm>
          <a:prstGeom prst="rect">
            <a:avLst/>
          </a:prstGeom>
          <a:noFill/>
        </p:spPr>
        <p:txBody>
          <a:bodyPr wrap="square" rtlCol="0">
            <a:spAutoFit/>
          </a:bodyPr>
          <a:lstStyle/>
          <a:p>
            <a:r>
              <a:rPr kumimoji="1" lang="en-US" altLang="ja-JP" dirty="0" smtClean="0">
                <a:solidFill>
                  <a:schemeClr val="bg1"/>
                </a:solidFill>
              </a:rPr>
              <a:t>SPAN</a:t>
            </a:r>
            <a:r>
              <a:rPr kumimoji="1" lang="ja-JP" altLang="en-US" dirty="0" smtClean="0">
                <a:solidFill>
                  <a:schemeClr val="bg1"/>
                </a:solidFill>
              </a:rPr>
              <a:t>：</a:t>
            </a:r>
            <a:r>
              <a:rPr kumimoji="1" lang="en-US" altLang="ja-JP" dirty="0" smtClean="0">
                <a:solidFill>
                  <a:schemeClr val="bg1"/>
                </a:solidFill>
              </a:rPr>
              <a:t>200kHz</a:t>
            </a:r>
            <a:endParaRPr kumimoji="1" lang="ja-JP" altLang="en-US" dirty="0">
              <a:solidFill>
                <a:schemeClr val="bg1"/>
              </a:solidFill>
            </a:endParaRPr>
          </a:p>
        </p:txBody>
      </p:sp>
    </p:spTree>
    <p:extLst>
      <p:ext uri="{BB962C8B-B14F-4D97-AF65-F5344CB8AC3E}">
        <p14:creationId xmlns:p14="http://schemas.microsoft.com/office/powerpoint/2010/main" val="4175492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0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2060848"/>
            <a:ext cx="8712968" cy="1569660"/>
          </a:xfrm>
          <a:prstGeom prst="rect">
            <a:avLst/>
          </a:prstGeom>
          <a:noFill/>
        </p:spPr>
        <p:txBody>
          <a:bodyPr wrap="square" rtlCol="0">
            <a:spAutoFit/>
          </a:bodyPr>
          <a:lstStyle/>
          <a:p>
            <a:pPr algn="ctr"/>
            <a:r>
              <a:rPr kumimoji="1" lang="en-US" altLang="ja-JP" sz="4800" dirty="0" smtClean="0">
                <a:latin typeface="ヒラギノ丸ゴ ProN W4"/>
                <a:ea typeface="ヒラギノ丸ゴ ProN W4"/>
                <a:cs typeface="ヒラギノ丸ゴ ProN W4"/>
              </a:rPr>
              <a:t>②ASOPS-THz-TDS</a:t>
            </a:r>
            <a:r>
              <a:rPr kumimoji="1" lang="ja-JP" altLang="en-US" sz="4800" dirty="0" smtClean="0">
                <a:latin typeface="ヒラギノ丸ゴ ProN W4"/>
                <a:ea typeface="ヒラギノ丸ゴ ProN W4"/>
                <a:cs typeface="ヒラギノ丸ゴ ProN W4"/>
              </a:rPr>
              <a:t>におけるタイミングジッターの抑制</a:t>
            </a:r>
          </a:p>
        </p:txBody>
      </p:sp>
    </p:spTree>
    <p:extLst>
      <p:ext uri="{BB962C8B-B14F-4D97-AF65-F5344CB8AC3E}">
        <p14:creationId xmlns:p14="http://schemas.microsoft.com/office/powerpoint/2010/main" val="4417951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92967" y="249560"/>
            <a:ext cx="8358066" cy="947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b="1" kern="0" dirty="0" smtClean="0"/>
              <a:t>ASOPS</a:t>
            </a:r>
            <a:r>
              <a:rPr lang="ja-JP" altLang="en-US" b="1" kern="0" dirty="0" smtClean="0"/>
              <a:t>におけるレーザー制御法</a:t>
            </a:r>
            <a:endParaRPr lang="ja-JP" altLang="en-US" b="1" kern="0" dirty="0"/>
          </a:p>
        </p:txBody>
      </p:sp>
      <p:grpSp>
        <p:nvGrpSpPr>
          <p:cNvPr id="6" name="グループ化 5"/>
          <p:cNvGrpSpPr/>
          <p:nvPr/>
        </p:nvGrpSpPr>
        <p:grpSpPr>
          <a:xfrm>
            <a:off x="149662" y="1014594"/>
            <a:ext cx="4326705" cy="4574646"/>
            <a:chOff x="149662" y="1178118"/>
            <a:chExt cx="4326705" cy="4574646"/>
          </a:xfrm>
        </p:grpSpPr>
        <p:sp>
          <p:nvSpPr>
            <p:cNvPr id="18" name="正方形/長方形 17"/>
            <p:cNvSpPr/>
            <p:nvPr/>
          </p:nvSpPr>
          <p:spPr bwMode="auto">
            <a:xfrm>
              <a:off x="459017" y="1226972"/>
              <a:ext cx="4017350" cy="4525792"/>
            </a:xfrm>
            <a:prstGeom prst="rect">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2" name="テキスト ボックス 1"/>
            <p:cNvSpPr txBox="1"/>
            <p:nvPr/>
          </p:nvSpPr>
          <p:spPr>
            <a:xfrm>
              <a:off x="392967" y="1178118"/>
              <a:ext cx="4021235" cy="461665"/>
            </a:xfrm>
            <a:prstGeom prst="rect">
              <a:avLst/>
            </a:prstGeom>
            <a:noFill/>
          </p:spPr>
          <p:txBody>
            <a:bodyPr wrap="square" rtlCol="0">
              <a:spAutoFit/>
            </a:bodyPr>
            <a:lstStyle/>
            <a:p>
              <a:pPr algn="ctr"/>
              <a:r>
                <a:rPr kumimoji="1" lang="ja-JP" altLang="en-US" sz="2400" b="1" dirty="0" smtClean="0">
                  <a:latin typeface="Times New Roman" panose="02020603050405020304" pitchFamily="18" charset="0"/>
                  <a:cs typeface="Times New Roman" panose="02020603050405020304" pitchFamily="18" charset="0"/>
                </a:rPr>
                <a:t>①</a:t>
              </a:r>
              <a:r>
                <a:rPr kumimoji="1" lang="en-US" altLang="ja-JP" sz="2400" b="1" dirty="0" err="1" smtClean="0">
                  <a:latin typeface="Times New Roman" panose="02020603050405020304" pitchFamily="18" charset="0"/>
                  <a:cs typeface="Times New Roman" panose="02020603050405020304" pitchFamily="18" charset="0"/>
                </a:rPr>
                <a:t>Δf</a:t>
              </a:r>
              <a:r>
                <a:rPr kumimoji="1" lang="en-US" altLang="ja-JP" sz="2400" b="1" baseline="-25000" dirty="0" err="1" smtClean="0">
                  <a:latin typeface="Times New Roman" panose="02020603050405020304" pitchFamily="18" charset="0"/>
                  <a:cs typeface="Times New Roman" panose="02020603050405020304" pitchFamily="18" charset="0"/>
                </a:rPr>
                <a:t>rep</a:t>
              </a:r>
              <a:r>
                <a:rPr kumimoji="1" lang="en-US" altLang="ja-JP" sz="2400" b="1" dirty="0" smtClean="0">
                  <a:latin typeface="Times New Roman" panose="02020603050405020304" pitchFamily="18" charset="0"/>
                  <a:cs typeface="Times New Roman" panose="02020603050405020304" pitchFamily="18" charset="0"/>
                </a:rPr>
                <a:t> </a:t>
              </a:r>
              <a:r>
                <a:rPr kumimoji="1" lang="ja-JP" altLang="en-US" sz="2400" b="1" dirty="0" smtClean="0">
                  <a:latin typeface="Times New Roman" panose="02020603050405020304" pitchFamily="18" charset="0"/>
                  <a:cs typeface="Times New Roman" panose="02020603050405020304" pitchFamily="18" charset="0"/>
                </a:rPr>
                <a:t>のみ制御</a:t>
              </a:r>
              <a:endParaRPr kumimoji="1" lang="ja-JP" altLang="en-US" sz="2400" b="1" dirty="0">
                <a:latin typeface="Times New Roman" panose="02020603050405020304" pitchFamily="18" charset="0"/>
                <a:cs typeface="Times New Roman" panose="02020603050405020304" pitchFamily="18" charset="0"/>
              </a:endParaRPr>
            </a:p>
          </p:txBody>
        </p:sp>
        <p:grpSp>
          <p:nvGrpSpPr>
            <p:cNvPr id="17" name="グループ化 16"/>
            <p:cNvGrpSpPr/>
            <p:nvPr/>
          </p:nvGrpSpPr>
          <p:grpSpPr>
            <a:xfrm>
              <a:off x="149662" y="1583687"/>
              <a:ext cx="4278322" cy="1895109"/>
              <a:chOff x="684710" y="1813157"/>
              <a:chExt cx="3640328" cy="1615819"/>
            </a:xfrm>
          </p:grpSpPr>
          <p:cxnSp>
            <p:nvCxnSpPr>
              <p:cNvPr id="5" name="直線矢印コネクタ 4"/>
              <p:cNvCxnSpPr/>
              <p:nvPr/>
            </p:nvCxnSpPr>
            <p:spPr bwMode="auto">
              <a:xfrm>
                <a:off x="1403648" y="3140968"/>
                <a:ext cx="2448272" cy="0"/>
              </a:xfrm>
              <a:prstGeom prst="straightConnector1">
                <a:avLst/>
              </a:prstGeom>
              <a:noFill/>
              <a:ln w="31750" cap="flat" cmpd="sng" algn="ctr">
                <a:solidFill>
                  <a:schemeClr val="tx1"/>
                </a:solidFill>
                <a:prstDash val="solid"/>
                <a:round/>
                <a:headEnd type="none" w="med" len="med"/>
                <a:tailEnd type="arrow"/>
              </a:ln>
              <a:effectLst/>
            </p:spPr>
          </p:cxnSp>
          <p:cxnSp>
            <p:nvCxnSpPr>
              <p:cNvPr id="7" name="直線矢印コネクタ 6"/>
              <p:cNvCxnSpPr/>
              <p:nvPr/>
            </p:nvCxnSpPr>
            <p:spPr bwMode="auto">
              <a:xfrm flipV="1">
                <a:off x="1403648" y="1844824"/>
                <a:ext cx="0" cy="1296144"/>
              </a:xfrm>
              <a:prstGeom prst="straightConnector1">
                <a:avLst/>
              </a:prstGeom>
              <a:noFill/>
              <a:ln w="31750" cap="flat" cmpd="sng" algn="ctr">
                <a:solidFill>
                  <a:schemeClr val="tx1"/>
                </a:solidFill>
                <a:prstDash val="solid"/>
                <a:round/>
                <a:headEnd type="none" w="med" len="med"/>
                <a:tailEnd type="arrow"/>
              </a:ln>
              <a:effectLst/>
            </p:spPr>
          </p:cxnSp>
          <p:sp>
            <p:nvSpPr>
              <p:cNvPr id="8" name="テキスト ボックス 7"/>
              <p:cNvSpPr txBox="1"/>
              <p:nvPr/>
            </p:nvSpPr>
            <p:spPr>
              <a:xfrm>
                <a:off x="684710" y="1876762"/>
                <a:ext cx="717848" cy="341144"/>
              </a:xfrm>
              <a:prstGeom prst="rect">
                <a:avLst/>
              </a:prstGeom>
              <a:noFill/>
            </p:spPr>
            <p:txBody>
              <a:bodyPr wrap="square" rtlCol="0">
                <a:spAutoFit/>
              </a:bodyPr>
              <a:lstStyle/>
              <a:p>
                <a:pPr algn="r"/>
                <a:r>
                  <a:rPr kumimoji="1" lang="en-US" altLang="ja-JP" sz="2000" dirty="0" err="1" smtClean="0">
                    <a:latin typeface="Times New Roman" panose="02020603050405020304" pitchFamily="18" charset="0"/>
                    <a:cs typeface="Times New Roman" panose="02020603050405020304" pitchFamily="18" charset="0"/>
                  </a:rPr>
                  <a:t>f</a:t>
                </a:r>
                <a:r>
                  <a:rPr kumimoji="1" lang="en-US" altLang="ja-JP" sz="2000" baseline="-25000" dirty="0" err="1" smtClean="0">
                    <a:latin typeface="Times New Roman" panose="02020603050405020304" pitchFamily="18" charset="0"/>
                    <a:cs typeface="Times New Roman" panose="02020603050405020304" pitchFamily="18" charset="0"/>
                  </a:rPr>
                  <a:t>rep</a:t>
                </a:r>
                <a:endParaRPr kumimoji="1" lang="ja-JP" altLang="en-US" sz="2000" baseline="-25000"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3694901" y="3114074"/>
                <a:ext cx="630137" cy="31490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time</a:t>
                </a:r>
                <a:endParaRPr kumimoji="1" lang="ja-JP" altLang="en-US" dirty="0">
                  <a:latin typeface="Times New Roman" panose="02020603050405020304" pitchFamily="18" charset="0"/>
                  <a:cs typeface="Times New Roman" panose="02020603050405020304" pitchFamily="18" charset="0"/>
                </a:endParaRPr>
              </a:p>
            </p:txBody>
          </p:sp>
          <p:sp>
            <p:nvSpPr>
              <p:cNvPr id="10" name="フリーフォーム 9"/>
              <p:cNvSpPr/>
              <p:nvPr/>
            </p:nvSpPr>
            <p:spPr bwMode="auto">
              <a:xfrm>
                <a:off x="1407930" y="2005352"/>
                <a:ext cx="2366682" cy="307542"/>
              </a:xfrm>
              <a:custGeom>
                <a:avLst/>
                <a:gdLst>
                  <a:gd name="connsiteX0" fmla="*/ 0 w 2366682"/>
                  <a:gd name="connsiteY0" fmla="*/ 307542 h 307542"/>
                  <a:gd name="connsiteX1" fmla="*/ 389965 w 2366682"/>
                  <a:gd name="connsiteY1" fmla="*/ 159624 h 307542"/>
                  <a:gd name="connsiteX2" fmla="*/ 914400 w 2366682"/>
                  <a:gd name="connsiteY2" fmla="*/ 173072 h 307542"/>
                  <a:gd name="connsiteX3" fmla="*/ 1734671 w 2366682"/>
                  <a:gd name="connsiteY3" fmla="*/ 11707 h 307542"/>
                  <a:gd name="connsiteX4" fmla="*/ 2366682 w 2366682"/>
                  <a:gd name="connsiteY4" fmla="*/ 25154 h 30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682" h="307542">
                    <a:moveTo>
                      <a:pt x="0" y="307542"/>
                    </a:moveTo>
                    <a:cubicBezTo>
                      <a:pt x="118782" y="244789"/>
                      <a:pt x="237565" y="182036"/>
                      <a:pt x="389965" y="159624"/>
                    </a:cubicBezTo>
                    <a:cubicBezTo>
                      <a:pt x="542365" y="137212"/>
                      <a:pt x="690282" y="197725"/>
                      <a:pt x="914400" y="173072"/>
                    </a:cubicBezTo>
                    <a:cubicBezTo>
                      <a:pt x="1138518" y="148419"/>
                      <a:pt x="1492624" y="36360"/>
                      <a:pt x="1734671" y="11707"/>
                    </a:cubicBezTo>
                    <a:cubicBezTo>
                      <a:pt x="1976718" y="-12946"/>
                      <a:pt x="2171700" y="6104"/>
                      <a:pt x="2366682" y="25154"/>
                    </a:cubicBezTo>
                  </a:path>
                </a:pathLst>
              </a:cu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11" name="フリーフォーム 10"/>
              <p:cNvSpPr/>
              <p:nvPr/>
            </p:nvSpPr>
            <p:spPr bwMode="auto">
              <a:xfrm>
                <a:off x="1403648" y="2275582"/>
                <a:ext cx="2366682" cy="307542"/>
              </a:xfrm>
              <a:custGeom>
                <a:avLst/>
                <a:gdLst>
                  <a:gd name="connsiteX0" fmla="*/ 0 w 2366682"/>
                  <a:gd name="connsiteY0" fmla="*/ 307542 h 307542"/>
                  <a:gd name="connsiteX1" fmla="*/ 389965 w 2366682"/>
                  <a:gd name="connsiteY1" fmla="*/ 159624 h 307542"/>
                  <a:gd name="connsiteX2" fmla="*/ 914400 w 2366682"/>
                  <a:gd name="connsiteY2" fmla="*/ 173072 h 307542"/>
                  <a:gd name="connsiteX3" fmla="*/ 1734671 w 2366682"/>
                  <a:gd name="connsiteY3" fmla="*/ 11707 h 307542"/>
                  <a:gd name="connsiteX4" fmla="*/ 2366682 w 2366682"/>
                  <a:gd name="connsiteY4" fmla="*/ 25154 h 30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682" h="307542">
                    <a:moveTo>
                      <a:pt x="0" y="307542"/>
                    </a:moveTo>
                    <a:cubicBezTo>
                      <a:pt x="118782" y="244789"/>
                      <a:pt x="237565" y="182036"/>
                      <a:pt x="389965" y="159624"/>
                    </a:cubicBezTo>
                    <a:cubicBezTo>
                      <a:pt x="542365" y="137212"/>
                      <a:pt x="690282" y="197725"/>
                      <a:pt x="914400" y="173072"/>
                    </a:cubicBezTo>
                    <a:cubicBezTo>
                      <a:pt x="1138518" y="148419"/>
                      <a:pt x="1492624" y="36360"/>
                      <a:pt x="1734671" y="11707"/>
                    </a:cubicBezTo>
                    <a:cubicBezTo>
                      <a:pt x="1976718" y="-12946"/>
                      <a:pt x="2171700" y="6104"/>
                      <a:pt x="2366682" y="25154"/>
                    </a:cubicBezTo>
                  </a:path>
                </a:pathLst>
              </a:cu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Times New Roman" panose="02020603050405020304" pitchFamily="18" charset="0"/>
                  <a:ea typeface="ＭＳ ゴシック" charset="-128"/>
                  <a:cs typeface="Times New Roman" panose="02020603050405020304" pitchFamily="18" charset="0"/>
                </a:endParaRPr>
              </a:p>
            </p:txBody>
          </p:sp>
          <p:sp>
            <p:nvSpPr>
              <p:cNvPr id="12" name="テキスト ボックス 11"/>
              <p:cNvSpPr txBox="1"/>
              <p:nvPr/>
            </p:nvSpPr>
            <p:spPr>
              <a:xfrm>
                <a:off x="3539970" y="1813157"/>
                <a:ext cx="717847" cy="341144"/>
              </a:xfrm>
              <a:prstGeom prst="rect">
                <a:avLst/>
              </a:prstGeom>
              <a:noFill/>
            </p:spPr>
            <p:txBody>
              <a:bodyPr wrap="square" rtlCol="0">
                <a:spAutoFit/>
              </a:bodyPr>
              <a:lstStyle/>
              <a:p>
                <a:pPr algn="r"/>
                <a:r>
                  <a:rPr kumimoji="1" lang="en-US" altLang="ja-JP" sz="2000" dirty="0" smtClean="0">
                    <a:solidFill>
                      <a:srgbClr val="00B050"/>
                    </a:solidFill>
                    <a:latin typeface="Times New Roman" panose="02020603050405020304" pitchFamily="18" charset="0"/>
                    <a:cs typeface="Times New Roman" panose="02020603050405020304" pitchFamily="18" charset="0"/>
                  </a:rPr>
                  <a:t>f</a:t>
                </a:r>
                <a:r>
                  <a:rPr kumimoji="1" lang="en-US" altLang="ja-JP" sz="2000" baseline="-25000" dirty="0" smtClean="0">
                    <a:solidFill>
                      <a:srgbClr val="00B050"/>
                    </a:solidFill>
                    <a:latin typeface="Times New Roman" panose="02020603050405020304" pitchFamily="18" charset="0"/>
                    <a:cs typeface="Times New Roman" panose="02020603050405020304" pitchFamily="18" charset="0"/>
                  </a:rPr>
                  <a:t>rep2</a:t>
                </a:r>
                <a:endParaRPr kumimoji="1" lang="ja-JP" altLang="en-US" sz="2000" baseline="-25000" dirty="0">
                  <a:solidFill>
                    <a:srgbClr val="00B050"/>
                  </a:solidFill>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3543663" y="2164794"/>
                <a:ext cx="717848" cy="341144"/>
              </a:xfrm>
              <a:prstGeom prst="rect">
                <a:avLst/>
              </a:prstGeom>
              <a:noFill/>
            </p:spPr>
            <p:txBody>
              <a:bodyPr wrap="square" rtlCol="0">
                <a:spAutoFit/>
              </a:bodyPr>
              <a:lstStyle/>
              <a:p>
                <a:pPr algn="r"/>
                <a:r>
                  <a:rPr kumimoji="1" lang="en-US" altLang="ja-JP" sz="2000" dirty="0" smtClean="0">
                    <a:solidFill>
                      <a:schemeClr val="accent2"/>
                    </a:solidFill>
                    <a:latin typeface="Times New Roman" panose="02020603050405020304" pitchFamily="18" charset="0"/>
                    <a:cs typeface="Times New Roman" panose="02020603050405020304" pitchFamily="18" charset="0"/>
                  </a:rPr>
                  <a:t>f</a:t>
                </a:r>
                <a:r>
                  <a:rPr kumimoji="1" lang="en-US" altLang="ja-JP" sz="2000" baseline="-25000" dirty="0" smtClean="0">
                    <a:solidFill>
                      <a:schemeClr val="accent2"/>
                    </a:solidFill>
                    <a:latin typeface="Times New Roman" panose="02020603050405020304" pitchFamily="18" charset="0"/>
                    <a:cs typeface="Times New Roman" panose="02020603050405020304" pitchFamily="18" charset="0"/>
                  </a:rPr>
                  <a:t>rep1</a:t>
                </a:r>
                <a:endParaRPr kumimoji="1" lang="ja-JP" altLang="en-US" sz="2000" baseline="-25000" dirty="0">
                  <a:solidFill>
                    <a:schemeClr val="accent2"/>
                  </a:solidFill>
                  <a:latin typeface="Times New Roman" panose="02020603050405020304" pitchFamily="18" charset="0"/>
                  <a:cs typeface="Times New Roman" panose="02020603050405020304" pitchFamily="18" charset="0"/>
                </a:endParaRPr>
              </a:p>
            </p:txBody>
          </p:sp>
          <p:cxnSp>
            <p:nvCxnSpPr>
              <p:cNvPr id="15" name="直線矢印コネクタ 14"/>
              <p:cNvCxnSpPr/>
              <p:nvPr/>
            </p:nvCxnSpPr>
            <p:spPr bwMode="auto">
              <a:xfrm>
                <a:off x="2568387" y="2124916"/>
                <a:ext cx="0" cy="288242"/>
              </a:xfrm>
              <a:prstGeom prst="straightConnector1">
                <a:avLst/>
              </a:prstGeom>
              <a:noFill/>
              <a:ln w="25400" cap="flat" cmpd="sng" algn="ctr">
                <a:solidFill>
                  <a:schemeClr val="tx1"/>
                </a:solidFill>
                <a:prstDash val="solid"/>
                <a:round/>
                <a:headEnd type="arrow"/>
                <a:tailEnd type="arrow"/>
              </a:ln>
              <a:effectLst/>
            </p:spPr>
          </p:cxnSp>
          <p:sp>
            <p:nvSpPr>
              <p:cNvPr id="16" name="正方形/長方形 15"/>
              <p:cNvSpPr/>
              <p:nvPr/>
            </p:nvSpPr>
            <p:spPr>
              <a:xfrm>
                <a:off x="1955074" y="2399099"/>
                <a:ext cx="1244783" cy="314902"/>
              </a:xfrm>
              <a:prstGeom prst="rect">
                <a:avLst/>
              </a:prstGeom>
            </p:spPr>
            <p:txBody>
              <a:bodyPr wrap="square">
                <a:spAutoFit/>
              </a:bodyPr>
              <a:lstStyle/>
              <a:p>
                <a:pPr algn="ctr"/>
                <a:r>
                  <a:rPr lang="en-US" altLang="ja-JP" b="1" dirty="0" err="1" smtClean="0">
                    <a:latin typeface="Times New Roman" panose="02020603050405020304" pitchFamily="18" charset="0"/>
                    <a:cs typeface="Times New Roman" panose="02020603050405020304" pitchFamily="18" charset="0"/>
                  </a:rPr>
                  <a:t>Δf</a:t>
                </a:r>
                <a:r>
                  <a:rPr lang="en-US" altLang="ja-JP" baseline="-25000" dirty="0" err="1">
                    <a:latin typeface="Times New Roman" panose="02020603050405020304" pitchFamily="18" charset="0"/>
                    <a:cs typeface="Times New Roman" panose="02020603050405020304" pitchFamily="18" charset="0"/>
                  </a:rPr>
                  <a:t>rep</a:t>
                </a:r>
                <a:r>
                  <a:rPr lang="en-US" altLang="ja-JP" b="1" dirty="0" smtClean="0">
                    <a:latin typeface="Times New Roman" panose="02020603050405020304" pitchFamily="18" charset="0"/>
                    <a:cs typeface="Times New Roman" panose="02020603050405020304" pitchFamily="18" charset="0"/>
                  </a:rPr>
                  <a:t> control</a:t>
                </a:r>
                <a:endParaRPr lang="ja-JP" altLang="en-US" b="1" dirty="0">
                  <a:latin typeface="Times New Roman" panose="02020603050405020304" pitchFamily="18" charset="0"/>
                  <a:cs typeface="Times New Roman" panose="02020603050405020304" pitchFamily="18" charset="0"/>
                </a:endParaRPr>
              </a:p>
            </p:txBody>
          </p:sp>
        </p:grpSp>
        <p:sp>
          <p:nvSpPr>
            <p:cNvPr id="68" name="円/楕円 67"/>
            <p:cNvSpPr/>
            <p:nvPr/>
          </p:nvSpPr>
          <p:spPr bwMode="auto">
            <a:xfrm>
              <a:off x="3649343" y="1452524"/>
              <a:ext cx="780733" cy="113355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grpSp>
      <p:grpSp>
        <p:nvGrpSpPr>
          <p:cNvPr id="104" name="グループ化 103"/>
          <p:cNvGrpSpPr/>
          <p:nvPr/>
        </p:nvGrpSpPr>
        <p:grpSpPr>
          <a:xfrm>
            <a:off x="4652682" y="1059708"/>
            <a:ext cx="4023774" cy="4529532"/>
            <a:chOff x="4652682" y="1221692"/>
            <a:chExt cx="4023774" cy="4556335"/>
          </a:xfrm>
        </p:grpSpPr>
        <p:sp>
          <p:nvSpPr>
            <p:cNvPr id="35" name="正方形/長方形 34"/>
            <p:cNvSpPr/>
            <p:nvPr/>
          </p:nvSpPr>
          <p:spPr bwMode="auto">
            <a:xfrm>
              <a:off x="4723020" y="1221692"/>
              <a:ext cx="3929110" cy="4556335"/>
            </a:xfrm>
            <a:prstGeom prst="rect">
              <a:avLst/>
            </a:prstGeom>
            <a:solidFill>
              <a:srgbClr val="FF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36" name="テキスト ボックス 35"/>
            <p:cNvSpPr txBox="1"/>
            <p:nvPr/>
          </p:nvSpPr>
          <p:spPr>
            <a:xfrm>
              <a:off x="4723020" y="1221692"/>
              <a:ext cx="3953436" cy="461665"/>
            </a:xfrm>
            <a:prstGeom prst="rect">
              <a:avLst/>
            </a:prstGeom>
            <a:noFill/>
          </p:spPr>
          <p:txBody>
            <a:bodyPr wrap="square" rtlCol="0">
              <a:spAutoFit/>
            </a:bodyPr>
            <a:lstStyle/>
            <a:p>
              <a:pPr algn="ctr"/>
              <a:r>
                <a:rPr kumimoji="1" lang="ja-JP" altLang="en-US" sz="2400" b="1" dirty="0" smtClean="0">
                  <a:latin typeface="Times New Roman" panose="02020603050405020304" pitchFamily="18" charset="0"/>
                  <a:cs typeface="Times New Roman" panose="02020603050405020304" pitchFamily="18" charset="0"/>
                </a:rPr>
                <a:t>②</a:t>
              </a:r>
              <a:r>
                <a:rPr kumimoji="1" lang="en-US" altLang="ja-JP" sz="2400" b="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rep1</a:t>
              </a:r>
              <a:r>
                <a:rPr kumimoji="1" lang="en-US" altLang="ja-JP" sz="2400" b="1" dirty="0" smtClean="0">
                  <a:latin typeface="Times New Roman" panose="02020603050405020304" pitchFamily="18" charset="0"/>
                  <a:cs typeface="Times New Roman" panose="02020603050405020304" pitchFamily="18" charset="0"/>
                </a:rPr>
                <a:t> </a:t>
              </a:r>
              <a:r>
                <a:rPr kumimoji="1" lang="ja-JP" altLang="en-US" sz="2400" b="1" dirty="0" smtClean="0">
                  <a:latin typeface="Times New Roman" panose="02020603050405020304" pitchFamily="18" charset="0"/>
                  <a:cs typeface="Times New Roman" panose="02020603050405020304" pitchFamily="18" charset="0"/>
                </a:rPr>
                <a:t>と</a:t>
              </a:r>
              <a:r>
                <a:rPr lang="en-US" altLang="ja-JP" sz="2400" b="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rep2</a:t>
              </a:r>
              <a:r>
                <a:rPr kumimoji="1" lang="ja-JP" altLang="en-US" sz="2400" b="1" dirty="0" smtClean="0">
                  <a:latin typeface="Times New Roman" panose="02020603050405020304" pitchFamily="18" charset="0"/>
                  <a:cs typeface="Times New Roman" panose="02020603050405020304" pitchFamily="18" charset="0"/>
                </a:rPr>
                <a:t>を制御</a:t>
              </a:r>
              <a:endParaRPr kumimoji="1" lang="ja-JP" altLang="en-US" sz="2400" b="1" dirty="0">
                <a:latin typeface="Times New Roman" panose="02020603050405020304" pitchFamily="18" charset="0"/>
                <a:cs typeface="Times New Roman" panose="02020603050405020304" pitchFamily="18" charset="0"/>
              </a:endParaRPr>
            </a:p>
          </p:txBody>
        </p:sp>
        <p:cxnSp>
          <p:nvCxnSpPr>
            <p:cNvPr id="38" name="直線矢印コネクタ 37"/>
            <p:cNvCxnSpPr/>
            <p:nvPr/>
          </p:nvCxnSpPr>
          <p:spPr bwMode="auto">
            <a:xfrm>
              <a:off x="5263485" y="3185234"/>
              <a:ext cx="2796228" cy="0"/>
            </a:xfrm>
            <a:prstGeom prst="straightConnector1">
              <a:avLst/>
            </a:prstGeom>
            <a:noFill/>
            <a:ln w="31750" cap="flat" cmpd="sng" algn="ctr">
              <a:solidFill>
                <a:schemeClr val="tx1"/>
              </a:solidFill>
              <a:prstDash val="solid"/>
              <a:round/>
              <a:headEnd type="none" w="med" len="med"/>
              <a:tailEnd type="arrow"/>
            </a:ln>
            <a:effectLst/>
          </p:spPr>
        </p:cxnSp>
        <p:cxnSp>
          <p:nvCxnSpPr>
            <p:cNvPr id="39" name="直線矢印コネクタ 38"/>
            <p:cNvCxnSpPr/>
            <p:nvPr/>
          </p:nvCxnSpPr>
          <p:spPr bwMode="auto">
            <a:xfrm flipV="1">
              <a:off x="5263485" y="1713919"/>
              <a:ext cx="0" cy="1471314"/>
            </a:xfrm>
            <a:prstGeom prst="straightConnector1">
              <a:avLst/>
            </a:prstGeom>
            <a:noFill/>
            <a:ln w="31750" cap="flat" cmpd="sng" algn="ctr">
              <a:solidFill>
                <a:schemeClr val="tx1"/>
              </a:solidFill>
              <a:prstDash val="solid"/>
              <a:round/>
              <a:headEnd type="none" w="med" len="med"/>
              <a:tailEnd type="arrow"/>
            </a:ln>
            <a:effectLst/>
          </p:spPr>
        </p:cxnSp>
        <p:sp>
          <p:nvSpPr>
            <p:cNvPr id="41" name="テキスト ボックス 40"/>
            <p:cNvSpPr txBox="1"/>
            <p:nvPr/>
          </p:nvSpPr>
          <p:spPr>
            <a:xfrm>
              <a:off x="7812360" y="3154704"/>
              <a:ext cx="711961" cy="371518"/>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time</a:t>
              </a:r>
              <a:endParaRPr kumimoji="1" lang="ja-JP" altLang="en-US" dirty="0">
                <a:latin typeface="Times New Roman" panose="02020603050405020304" pitchFamily="18" charset="0"/>
                <a:cs typeface="Times New Roman" panose="02020603050405020304" pitchFamily="18" charset="0"/>
              </a:endParaRPr>
            </a:p>
          </p:txBody>
        </p:sp>
        <p:sp>
          <p:nvSpPr>
            <p:cNvPr id="44" name="テキスト ボックス 43"/>
            <p:cNvSpPr txBox="1"/>
            <p:nvPr/>
          </p:nvSpPr>
          <p:spPr>
            <a:xfrm>
              <a:off x="7852367" y="1677972"/>
              <a:ext cx="819870" cy="402478"/>
            </a:xfrm>
            <a:prstGeom prst="rect">
              <a:avLst/>
            </a:prstGeom>
            <a:noFill/>
          </p:spPr>
          <p:txBody>
            <a:bodyPr wrap="square" rtlCol="0">
              <a:spAutoFit/>
            </a:bodyPr>
            <a:lstStyle/>
            <a:p>
              <a:pPr algn="r"/>
              <a:r>
                <a:rPr kumimoji="1" lang="en-US" altLang="ja-JP" sz="2000" dirty="0" smtClean="0">
                  <a:solidFill>
                    <a:srgbClr val="00B050"/>
                  </a:solidFill>
                  <a:latin typeface="Times New Roman" panose="02020603050405020304" pitchFamily="18" charset="0"/>
                  <a:cs typeface="Times New Roman" panose="02020603050405020304" pitchFamily="18" charset="0"/>
                </a:rPr>
                <a:t>f</a:t>
              </a:r>
              <a:r>
                <a:rPr kumimoji="1" lang="en-US" altLang="ja-JP" sz="2000" baseline="-25000" dirty="0" smtClean="0">
                  <a:solidFill>
                    <a:srgbClr val="00B050"/>
                  </a:solidFill>
                  <a:latin typeface="Times New Roman" panose="02020603050405020304" pitchFamily="18" charset="0"/>
                  <a:cs typeface="Times New Roman" panose="02020603050405020304" pitchFamily="18" charset="0"/>
                </a:rPr>
                <a:t>rep2</a:t>
              </a:r>
              <a:endParaRPr kumimoji="1" lang="ja-JP" altLang="en-US" sz="2000" baseline="-25000" dirty="0">
                <a:solidFill>
                  <a:srgbClr val="00B050"/>
                </a:solidFill>
                <a:latin typeface="Times New Roman" panose="02020603050405020304" pitchFamily="18" charset="0"/>
                <a:cs typeface="Times New Roman" panose="02020603050405020304" pitchFamily="18" charset="0"/>
              </a:endParaRPr>
            </a:p>
          </p:txBody>
        </p:sp>
        <p:sp>
          <p:nvSpPr>
            <p:cNvPr id="45" name="テキスト ボックス 44"/>
            <p:cNvSpPr txBox="1"/>
            <p:nvPr/>
          </p:nvSpPr>
          <p:spPr>
            <a:xfrm>
              <a:off x="7856585" y="2077132"/>
              <a:ext cx="819871" cy="402478"/>
            </a:xfrm>
            <a:prstGeom prst="rect">
              <a:avLst/>
            </a:prstGeom>
            <a:noFill/>
          </p:spPr>
          <p:txBody>
            <a:bodyPr wrap="square" rtlCol="0">
              <a:spAutoFit/>
            </a:bodyPr>
            <a:lstStyle/>
            <a:p>
              <a:pPr algn="r"/>
              <a:r>
                <a:rPr kumimoji="1" lang="en-US" altLang="ja-JP" sz="2000" dirty="0" smtClean="0">
                  <a:solidFill>
                    <a:schemeClr val="accent2"/>
                  </a:solidFill>
                  <a:latin typeface="Times New Roman" panose="02020603050405020304" pitchFamily="18" charset="0"/>
                  <a:cs typeface="Times New Roman" panose="02020603050405020304" pitchFamily="18" charset="0"/>
                </a:rPr>
                <a:t>f</a:t>
              </a:r>
              <a:r>
                <a:rPr kumimoji="1" lang="en-US" altLang="ja-JP" sz="2000" baseline="-25000" dirty="0" smtClean="0">
                  <a:solidFill>
                    <a:schemeClr val="accent2"/>
                  </a:solidFill>
                  <a:latin typeface="Times New Roman" panose="02020603050405020304" pitchFamily="18" charset="0"/>
                  <a:cs typeface="Times New Roman" panose="02020603050405020304" pitchFamily="18" charset="0"/>
                </a:rPr>
                <a:t>rep1</a:t>
              </a:r>
              <a:endParaRPr kumimoji="1" lang="ja-JP" altLang="en-US" sz="2000" baseline="-25000" dirty="0">
                <a:solidFill>
                  <a:schemeClr val="accent2"/>
                </a:solidFill>
                <a:latin typeface="Times New Roman" panose="02020603050405020304" pitchFamily="18" charset="0"/>
                <a:cs typeface="Times New Roman" panose="02020603050405020304" pitchFamily="18" charset="0"/>
              </a:endParaRPr>
            </a:p>
          </p:txBody>
        </p:sp>
        <p:cxnSp>
          <p:nvCxnSpPr>
            <p:cNvPr id="46" name="直線矢印コネクタ 45"/>
            <p:cNvCxnSpPr/>
            <p:nvPr/>
          </p:nvCxnSpPr>
          <p:spPr bwMode="auto">
            <a:xfrm>
              <a:off x="5775460" y="2330356"/>
              <a:ext cx="0" cy="848976"/>
            </a:xfrm>
            <a:prstGeom prst="straightConnector1">
              <a:avLst/>
            </a:prstGeom>
            <a:noFill/>
            <a:ln w="25400" cap="flat" cmpd="sng" algn="ctr">
              <a:solidFill>
                <a:schemeClr val="tx1"/>
              </a:solidFill>
              <a:prstDash val="solid"/>
              <a:round/>
              <a:headEnd type="arrow"/>
              <a:tailEnd type="arrow"/>
            </a:ln>
            <a:effectLst/>
          </p:spPr>
        </p:cxnSp>
        <p:cxnSp>
          <p:nvCxnSpPr>
            <p:cNvPr id="50" name="直線コネクタ 49"/>
            <p:cNvCxnSpPr/>
            <p:nvPr/>
          </p:nvCxnSpPr>
          <p:spPr bwMode="auto">
            <a:xfrm>
              <a:off x="5263485" y="1964518"/>
              <a:ext cx="2796228" cy="0"/>
            </a:xfrm>
            <a:prstGeom prst="line">
              <a:avLst/>
            </a:prstGeom>
            <a:noFill/>
            <a:ln w="25400" cap="flat" cmpd="sng" algn="ctr">
              <a:solidFill>
                <a:srgbClr val="00B050"/>
              </a:solidFill>
              <a:prstDash val="solid"/>
              <a:round/>
              <a:headEnd type="none" w="med" len="med"/>
              <a:tailEnd type="none" w="med" len="med"/>
            </a:ln>
            <a:effectLst/>
          </p:spPr>
        </p:cxnSp>
        <p:cxnSp>
          <p:nvCxnSpPr>
            <p:cNvPr id="51" name="直線コネクタ 50"/>
            <p:cNvCxnSpPr/>
            <p:nvPr/>
          </p:nvCxnSpPr>
          <p:spPr bwMode="auto">
            <a:xfrm>
              <a:off x="5284321" y="2315525"/>
              <a:ext cx="2796228" cy="0"/>
            </a:xfrm>
            <a:prstGeom prst="line">
              <a:avLst/>
            </a:prstGeom>
            <a:noFill/>
            <a:ln w="25400" cap="flat" cmpd="sng" algn="ctr">
              <a:solidFill>
                <a:schemeClr val="accent2"/>
              </a:solidFill>
              <a:prstDash val="solid"/>
              <a:round/>
              <a:headEnd type="none" w="med" len="med"/>
              <a:tailEnd type="none" w="med" len="med"/>
            </a:ln>
            <a:effectLst/>
          </p:spPr>
        </p:cxnSp>
        <p:cxnSp>
          <p:nvCxnSpPr>
            <p:cNvPr id="54" name="直線矢印コネクタ 53"/>
            <p:cNvCxnSpPr/>
            <p:nvPr/>
          </p:nvCxnSpPr>
          <p:spPr bwMode="auto">
            <a:xfrm>
              <a:off x="7038388" y="1981201"/>
              <a:ext cx="0" cy="1209765"/>
            </a:xfrm>
            <a:prstGeom prst="straightConnector1">
              <a:avLst/>
            </a:prstGeom>
            <a:noFill/>
            <a:ln w="25400" cap="flat" cmpd="sng" algn="ctr">
              <a:solidFill>
                <a:schemeClr val="tx1"/>
              </a:solidFill>
              <a:prstDash val="solid"/>
              <a:round/>
              <a:headEnd type="arrow"/>
              <a:tailEnd type="arrow"/>
            </a:ln>
            <a:effectLst/>
          </p:spPr>
        </p:cxnSp>
        <p:sp>
          <p:nvSpPr>
            <p:cNvPr id="57" name="正方形/長方形 56"/>
            <p:cNvSpPr/>
            <p:nvPr/>
          </p:nvSpPr>
          <p:spPr>
            <a:xfrm>
              <a:off x="5833021" y="2487103"/>
              <a:ext cx="1137106" cy="681115"/>
            </a:xfrm>
            <a:prstGeom prst="rect">
              <a:avLst/>
            </a:prstGeom>
          </p:spPr>
          <p:txBody>
            <a:bodyPr wrap="none">
              <a:spAutoFit/>
            </a:bodyPr>
            <a:lstStyle/>
            <a:p>
              <a:pPr algn="ctr"/>
              <a:r>
                <a:rPr lang="en-US" altLang="ja-JP" sz="2000" b="1" dirty="0" smtClean="0">
                  <a:latin typeface="Times New Roman" panose="02020603050405020304" pitchFamily="18" charset="0"/>
                  <a:cs typeface="Times New Roman" panose="02020603050405020304" pitchFamily="18" charset="0"/>
                </a:rPr>
                <a:t>f</a:t>
              </a:r>
              <a:r>
                <a:rPr lang="en-US" altLang="ja-JP" sz="2000" b="1" baseline="-25000" dirty="0" smtClean="0">
                  <a:latin typeface="Times New Roman" panose="02020603050405020304" pitchFamily="18" charset="0"/>
                  <a:cs typeface="Times New Roman" panose="02020603050405020304" pitchFamily="18" charset="0"/>
                </a:rPr>
                <a:t>rep1</a:t>
              </a:r>
              <a:r>
                <a:rPr lang="en-US" altLang="ja-JP" sz="2000" b="1" dirty="0" smtClean="0">
                  <a:latin typeface="Times New Roman" panose="02020603050405020304" pitchFamily="18" charset="0"/>
                  <a:cs typeface="Times New Roman" panose="02020603050405020304" pitchFamily="18" charset="0"/>
                </a:rPr>
                <a:t>, f</a:t>
              </a:r>
              <a:r>
                <a:rPr lang="en-US" altLang="ja-JP" sz="2000" b="1" baseline="-25000" dirty="0" smtClean="0">
                  <a:latin typeface="Times New Roman" panose="02020603050405020304" pitchFamily="18" charset="0"/>
                  <a:cs typeface="Times New Roman" panose="02020603050405020304" pitchFamily="18" charset="0"/>
                </a:rPr>
                <a:t>rep2</a:t>
              </a:r>
            </a:p>
            <a:p>
              <a:pPr algn="ctr"/>
              <a:r>
                <a:rPr lang="en-US" altLang="ja-JP" b="1" dirty="0" smtClean="0">
                  <a:latin typeface="Times New Roman" panose="02020603050405020304" pitchFamily="18" charset="0"/>
                  <a:cs typeface="Times New Roman" panose="02020603050405020304" pitchFamily="18" charset="0"/>
                </a:rPr>
                <a:t>control</a:t>
              </a:r>
              <a:endParaRPr lang="ja-JP" altLang="en-US" b="1" baseline="-25000" dirty="0">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4652682" y="1757991"/>
              <a:ext cx="547642" cy="400110"/>
            </a:xfrm>
            <a:prstGeom prst="rect">
              <a:avLst/>
            </a:prstGeom>
            <a:noFill/>
          </p:spPr>
          <p:txBody>
            <a:bodyPr wrap="square" rtlCol="0">
              <a:spAutoFit/>
            </a:bodyPr>
            <a:lstStyle/>
            <a:p>
              <a:pPr algn="r"/>
              <a:r>
                <a:rPr kumimoji="1" lang="en-US" altLang="ja-JP" sz="2000" dirty="0" err="1" smtClean="0">
                  <a:latin typeface="Times New Roman" panose="02020603050405020304" pitchFamily="18" charset="0"/>
                  <a:cs typeface="Times New Roman" panose="02020603050405020304" pitchFamily="18" charset="0"/>
                </a:rPr>
                <a:t>f</a:t>
              </a:r>
              <a:r>
                <a:rPr kumimoji="1" lang="en-US" altLang="ja-JP" sz="2000" baseline="-25000" dirty="0" err="1" smtClean="0">
                  <a:latin typeface="Times New Roman" panose="02020603050405020304" pitchFamily="18" charset="0"/>
                  <a:cs typeface="Times New Roman" panose="02020603050405020304" pitchFamily="18" charset="0"/>
                </a:rPr>
                <a:t>rep</a:t>
              </a:r>
              <a:endParaRPr kumimoji="1" lang="ja-JP" altLang="en-US" sz="2000" baseline="-25000" dirty="0">
                <a:latin typeface="Times New Roman" panose="02020603050405020304" pitchFamily="18" charset="0"/>
                <a:cs typeface="Times New Roman" panose="02020603050405020304" pitchFamily="18" charset="0"/>
              </a:endParaRPr>
            </a:p>
          </p:txBody>
        </p:sp>
        <p:cxnSp>
          <p:nvCxnSpPr>
            <p:cNvPr id="66" name="直線矢印コネクタ 65"/>
            <p:cNvCxnSpPr/>
            <p:nvPr/>
          </p:nvCxnSpPr>
          <p:spPr bwMode="auto">
            <a:xfrm>
              <a:off x="6543131" y="1981201"/>
              <a:ext cx="0" cy="338064"/>
            </a:xfrm>
            <a:prstGeom prst="straightConnector1">
              <a:avLst/>
            </a:prstGeom>
            <a:noFill/>
            <a:ln w="25400" cap="flat" cmpd="sng" algn="ctr">
              <a:solidFill>
                <a:schemeClr val="tx1"/>
              </a:solidFill>
              <a:prstDash val="solid"/>
              <a:round/>
              <a:headEnd type="arrow"/>
              <a:tailEnd type="arrow"/>
            </a:ln>
            <a:effectLst/>
          </p:spPr>
        </p:cxnSp>
        <p:sp>
          <p:nvSpPr>
            <p:cNvPr id="67" name="正方形/長方形 66"/>
            <p:cNvSpPr/>
            <p:nvPr/>
          </p:nvSpPr>
          <p:spPr>
            <a:xfrm>
              <a:off x="5953599" y="1927559"/>
              <a:ext cx="603050" cy="371518"/>
            </a:xfrm>
            <a:prstGeom prst="rect">
              <a:avLst/>
            </a:prstGeom>
          </p:spPr>
          <p:txBody>
            <a:bodyPr wrap="none">
              <a:spAutoFit/>
            </a:bodyPr>
            <a:lstStyle/>
            <a:p>
              <a:r>
                <a:rPr lang="en-US" altLang="ja-JP" b="1" dirty="0" err="1" smtClean="0">
                  <a:latin typeface="Times New Roman" panose="02020603050405020304" pitchFamily="18" charset="0"/>
                  <a:cs typeface="Times New Roman" panose="02020603050405020304" pitchFamily="18" charset="0"/>
                </a:rPr>
                <a:t>Δf</a:t>
              </a:r>
              <a:r>
                <a:rPr lang="en-US" altLang="ja-JP" baseline="-25000" dirty="0" err="1">
                  <a:latin typeface="Times New Roman" panose="02020603050405020304" pitchFamily="18" charset="0"/>
                  <a:cs typeface="Times New Roman" panose="02020603050405020304" pitchFamily="18" charset="0"/>
                </a:rPr>
                <a:t>rep</a:t>
              </a:r>
              <a:endParaRPr lang="ja-JP" altLang="en-US" dirty="0">
                <a:latin typeface="Times New Roman" panose="02020603050405020304" pitchFamily="18" charset="0"/>
                <a:cs typeface="Times New Roman" panose="02020603050405020304" pitchFamily="18" charset="0"/>
              </a:endParaRPr>
            </a:p>
          </p:txBody>
        </p:sp>
        <p:sp>
          <p:nvSpPr>
            <p:cNvPr id="69" name="円/楕円 68"/>
            <p:cNvSpPr/>
            <p:nvPr/>
          </p:nvSpPr>
          <p:spPr bwMode="auto">
            <a:xfrm>
              <a:off x="6001526" y="1790052"/>
              <a:ext cx="699047" cy="6842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grpSp>
      <p:sp>
        <p:nvSpPr>
          <p:cNvPr id="58" name="正方形/長方形 57"/>
          <p:cNvSpPr/>
          <p:nvPr/>
        </p:nvSpPr>
        <p:spPr>
          <a:xfrm>
            <a:off x="4791740" y="3717032"/>
            <a:ext cx="3812765" cy="584775"/>
          </a:xfrm>
          <a:prstGeom prst="rect">
            <a:avLst/>
          </a:prstGeom>
        </p:spPr>
        <p:txBody>
          <a:bodyPr wrap="square">
            <a:spAutoFit/>
          </a:bodyPr>
          <a:lstStyle/>
          <a:p>
            <a:r>
              <a:rPr lang="nl-NL" altLang="ja-JP" sz="1600" dirty="0"/>
              <a:t>ref) </a:t>
            </a:r>
            <a:r>
              <a:rPr lang="nl-NL" altLang="ja-JP" sz="1600" dirty="0" smtClean="0"/>
              <a:t>T. Yasui et al. Opt</a:t>
            </a:r>
            <a:r>
              <a:rPr lang="nl-NL" altLang="ja-JP" sz="1600" dirty="0"/>
              <a:t>. Lett., Vol. </a:t>
            </a:r>
            <a:r>
              <a:rPr lang="nl-NL" altLang="ja-JP" sz="1600" dirty="0" smtClean="0"/>
              <a:t>35, 1689-1691 </a:t>
            </a:r>
            <a:r>
              <a:rPr lang="nl-NL" altLang="ja-JP" sz="1600" dirty="0"/>
              <a:t>(2010).  </a:t>
            </a:r>
          </a:p>
        </p:txBody>
      </p:sp>
      <p:sp>
        <p:nvSpPr>
          <p:cNvPr id="23" name="正方形/長方形 22"/>
          <p:cNvSpPr/>
          <p:nvPr/>
        </p:nvSpPr>
        <p:spPr>
          <a:xfrm>
            <a:off x="459017" y="3717032"/>
            <a:ext cx="4017349" cy="584775"/>
          </a:xfrm>
          <a:prstGeom prst="rect">
            <a:avLst/>
          </a:prstGeom>
        </p:spPr>
        <p:txBody>
          <a:bodyPr wrap="square">
            <a:spAutoFit/>
          </a:bodyPr>
          <a:lstStyle/>
          <a:p>
            <a:r>
              <a:rPr lang="en-US" altLang="ja-JP" sz="1600" dirty="0"/>
              <a:t>r</a:t>
            </a:r>
            <a:r>
              <a:rPr lang="en-US" altLang="ja-JP" sz="1600" dirty="0" smtClean="0"/>
              <a:t>ef) A</a:t>
            </a:r>
            <a:r>
              <a:rPr lang="en-US" altLang="ja-JP" sz="1600" dirty="0"/>
              <a:t>. </a:t>
            </a:r>
            <a:r>
              <a:rPr lang="en-US" altLang="ja-JP" sz="1600" dirty="0" smtClean="0"/>
              <a:t>Bartels</a:t>
            </a:r>
            <a:r>
              <a:rPr lang="ja-JP" altLang="en-US" sz="1600" dirty="0"/>
              <a:t> </a:t>
            </a:r>
            <a:r>
              <a:rPr lang="en-US" altLang="ja-JP" sz="1600" dirty="0" smtClean="0"/>
              <a:t>et al. Opt. Express, Vol.14, 430-437 </a:t>
            </a:r>
            <a:r>
              <a:rPr lang="en-US" altLang="ja-JP" sz="1600" dirty="0"/>
              <a:t>(2006) </a:t>
            </a:r>
            <a:endParaRPr lang="ja-JP" altLang="en-US" sz="1600" dirty="0"/>
          </a:p>
        </p:txBody>
      </p:sp>
      <p:sp>
        <p:nvSpPr>
          <p:cNvPr id="43" name="テキスト ボックス 42"/>
          <p:cNvSpPr txBox="1"/>
          <p:nvPr/>
        </p:nvSpPr>
        <p:spPr>
          <a:xfrm>
            <a:off x="734767" y="2985618"/>
            <a:ext cx="3477193" cy="707886"/>
          </a:xfrm>
          <a:prstGeom prst="rect">
            <a:avLst/>
          </a:prstGeom>
          <a:noFill/>
        </p:spPr>
        <p:txBody>
          <a:bodyPr wrap="square" rtlCol="0">
            <a:spAutoFit/>
          </a:bodyPr>
          <a:lstStyle/>
          <a:p>
            <a:pPr algn="ctr"/>
            <a:r>
              <a:rPr kumimoji="1" lang="en-US" altLang="ja-JP" sz="2000"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Δf</a:t>
            </a:r>
            <a:r>
              <a:rPr kumimoji="1" lang="en-US" altLang="ja-JP" sz="2000" b="1" baseline="-25000" dirty="0" err="1" smtClean="0">
                <a:solidFill>
                  <a:schemeClr val="accent4">
                    <a:lumMod val="95000"/>
                    <a:lumOff val="5000"/>
                  </a:schemeClr>
                </a:solidFill>
                <a:latin typeface="Times New Roman" panose="02020603050405020304" pitchFamily="18" charset="0"/>
                <a:cs typeface="Times New Roman" panose="02020603050405020304" pitchFamily="18" charset="0"/>
              </a:rPr>
              <a:t>rep</a:t>
            </a:r>
            <a:r>
              <a:rPr kumimoji="1" lang="ja-JP" altLang="en-US" sz="2000" b="1" dirty="0" smtClean="0">
                <a:solidFill>
                  <a:schemeClr val="accent4">
                    <a:lumMod val="95000"/>
                    <a:lumOff val="5000"/>
                  </a:schemeClr>
                </a:solidFill>
                <a:latin typeface="Times New Roman" panose="02020603050405020304" pitchFamily="18" charset="0"/>
                <a:cs typeface="Times New Roman" panose="02020603050405020304" pitchFamily="18" charset="0"/>
              </a:rPr>
              <a:t>を直接安定化</a:t>
            </a:r>
            <a:endParaRPr kumimoji="1" lang="en-US" altLang="ja-JP" sz="2000" b="1" dirty="0" smtClean="0">
              <a:solidFill>
                <a:schemeClr val="accent4">
                  <a:lumMod val="95000"/>
                  <a:lumOff val="5000"/>
                </a:schemeClr>
              </a:solidFill>
              <a:latin typeface="Times New Roman" panose="02020603050405020304" pitchFamily="18" charset="0"/>
              <a:cs typeface="Times New Roman" panose="02020603050405020304" pitchFamily="18" charset="0"/>
            </a:endParaRPr>
          </a:p>
          <a:p>
            <a:pPr algn="ctr"/>
            <a:r>
              <a:rPr lang="ja-JP" altLang="en-US" sz="2000" b="1" dirty="0" smtClean="0">
                <a:solidFill>
                  <a:schemeClr val="accent4">
                    <a:lumMod val="95000"/>
                    <a:lumOff val="5000"/>
                  </a:schemeClr>
                </a:solidFill>
                <a:latin typeface="Times New Roman" panose="02020603050405020304" pitchFamily="18" charset="0"/>
                <a:cs typeface="Times New Roman" panose="02020603050405020304" pitchFamily="18" charset="0"/>
              </a:rPr>
              <a:t>（</a:t>
            </a:r>
            <a:r>
              <a:rPr lang="en-US" altLang="ja-JP" sz="2000" b="1"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ja-JP" sz="2000" b="1" dirty="0" smtClean="0">
                <a:solidFill>
                  <a:schemeClr val="accent4">
                    <a:lumMod val="95000"/>
                    <a:lumOff val="5000"/>
                  </a:schemeClr>
                </a:solidFill>
                <a:latin typeface="Times New Roman" panose="02020603050405020304" pitchFamily="18" charset="0"/>
                <a:cs typeface="Times New Roman" panose="02020603050405020304" pitchFamily="18" charset="0"/>
              </a:rPr>
              <a:t>f</a:t>
            </a:r>
            <a:r>
              <a:rPr lang="en-US" altLang="ja-JP" sz="2000" b="1" baseline="-25000" dirty="0" smtClean="0">
                <a:solidFill>
                  <a:schemeClr val="accent4">
                    <a:lumMod val="95000"/>
                    <a:lumOff val="5000"/>
                  </a:schemeClr>
                </a:solidFill>
                <a:latin typeface="Times New Roman" panose="02020603050405020304" pitchFamily="18" charset="0"/>
                <a:cs typeface="Times New Roman" panose="02020603050405020304" pitchFamily="18" charset="0"/>
              </a:rPr>
              <a:t>rep1</a:t>
            </a:r>
            <a:r>
              <a:rPr lang="en-US" altLang="ja-JP" sz="2000"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ja-JP" altLang="en-US" sz="2000" b="1" dirty="0" smtClean="0">
                <a:solidFill>
                  <a:schemeClr val="accent4">
                    <a:lumMod val="95000"/>
                    <a:lumOff val="5000"/>
                  </a:schemeClr>
                </a:solidFill>
                <a:latin typeface="Times New Roman" panose="02020603050405020304" pitchFamily="18" charset="0"/>
                <a:cs typeface="Times New Roman" panose="02020603050405020304" pitchFamily="18" charset="0"/>
              </a:rPr>
              <a:t>はフリーラン）</a:t>
            </a:r>
            <a:endParaRPr kumimoji="1" lang="en-US" altLang="ja-JP" sz="2000" b="1" dirty="0" smtClean="0">
              <a:solidFill>
                <a:schemeClr val="accent4">
                  <a:lumMod val="95000"/>
                  <a:lumOff val="5000"/>
                </a:schemeClr>
              </a:solidFill>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5102443" y="3023852"/>
            <a:ext cx="2855404" cy="707886"/>
          </a:xfrm>
          <a:prstGeom prst="rect">
            <a:avLst/>
          </a:prstGeom>
          <a:noFill/>
        </p:spPr>
        <p:txBody>
          <a:bodyPr wrap="square" rtlCol="0">
            <a:spAutoFit/>
          </a:bodyPr>
          <a:lstStyle/>
          <a:p>
            <a:pPr algn="ctr"/>
            <a:r>
              <a:rPr lang="en-US" altLang="ja-JP" sz="2000" b="1" dirty="0">
                <a:solidFill>
                  <a:srgbClr val="FF0000"/>
                </a:solidFill>
                <a:latin typeface="Times New Roman" panose="02020603050405020304" pitchFamily="18" charset="0"/>
                <a:cs typeface="Times New Roman" panose="02020603050405020304" pitchFamily="18" charset="0"/>
              </a:rPr>
              <a:t>f</a:t>
            </a:r>
            <a:r>
              <a:rPr lang="en-US" altLang="ja-JP" sz="2000" b="1" baseline="-25000" dirty="0">
                <a:solidFill>
                  <a:srgbClr val="FF0000"/>
                </a:solidFill>
                <a:latin typeface="Times New Roman" panose="02020603050405020304" pitchFamily="18" charset="0"/>
                <a:cs typeface="Times New Roman" panose="02020603050405020304" pitchFamily="18" charset="0"/>
              </a:rPr>
              <a:t>rep1</a:t>
            </a:r>
            <a:r>
              <a:rPr lang="en-US" altLang="ja-JP" sz="2000" b="1" dirty="0">
                <a:solidFill>
                  <a:srgbClr val="FF0000"/>
                </a:solidFill>
                <a:latin typeface="Times New Roman" panose="02020603050405020304" pitchFamily="18" charset="0"/>
                <a:cs typeface="Times New Roman" panose="02020603050405020304" pitchFamily="18" charset="0"/>
              </a:rPr>
              <a:t> </a:t>
            </a:r>
            <a:r>
              <a:rPr lang="ja-JP" altLang="en-US" sz="2000" b="1" dirty="0">
                <a:solidFill>
                  <a:srgbClr val="FF0000"/>
                </a:solidFill>
                <a:latin typeface="Times New Roman" panose="02020603050405020304" pitchFamily="18" charset="0"/>
                <a:cs typeface="Times New Roman" panose="02020603050405020304" pitchFamily="18" charset="0"/>
              </a:rPr>
              <a:t>と</a:t>
            </a:r>
            <a:r>
              <a:rPr lang="en-US" altLang="ja-JP" sz="2000" b="1" dirty="0" smtClean="0">
                <a:solidFill>
                  <a:srgbClr val="FF0000"/>
                </a:solidFill>
                <a:latin typeface="Times New Roman" panose="02020603050405020304" pitchFamily="18" charset="0"/>
                <a:cs typeface="Times New Roman" panose="02020603050405020304" pitchFamily="18" charset="0"/>
              </a:rPr>
              <a:t>f</a:t>
            </a:r>
            <a:r>
              <a:rPr lang="en-US" altLang="ja-JP" sz="2000" b="1" baseline="-25000" dirty="0" smtClean="0">
                <a:solidFill>
                  <a:srgbClr val="FF0000"/>
                </a:solidFill>
                <a:latin typeface="Times New Roman" panose="02020603050405020304" pitchFamily="18" charset="0"/>
                <a:cs typeface="Times New Roman" panose="02020603050405020304" pitchFamily="18" charset="0"/>
              </a:rPr>
              <a:t>rep2</a:t>
            </a:r>
            <a:r>
              <a:rPr lang="ja-JP" altLang="en-US" sz="2000" b="1" dirty="0" smtClean="0">
                <a:solidFill>
                  <a:srgbClr val="FF0000"/>
                </a:solidFill>
                <a:latin typeface="Times New Roman" panose="02020603050405020304" pitchFamily="18" charset="0"/>
                <a:cs typeface="Times New Roman" panose="02020603050405020304" pitchFamily="18" charset="0"/>
              </a:rPr>
              <a:t>を直接安定化</a:t>
            </a:r>
            <a:endParaRPr kumimoji="1" lang="en-US" altLang="ja-JP" sz="2000" b="1" dirty="0" smtClean="0">
              <a:solidFill>
                <a:srgbClr val="FF0000"/>
              </a:solidFill>
              <a:latin typeface="Times New Roman" panose="02020603050405020304" pitchFamily="18" charset="0"/>
              <a:cs typeface="Times New Roman" panose="02020603050405020304" pitchFamily="18" charset="0"/>
            </a:endParaRPr>
          </a:p>
          <a:p>
            <a:pPr algn="ctr"/>
            <a:r>
              <a:rPr kumimoji="1" lang="en-US" altLang="ja-JP" sz="2000" b="1" dirty="0" err="1" smtClean="0">
                <a:solidFill>
                  <a:srgbClr val="FF0000"/>
                </a:solidFill>
                <a:latin typeface="Times New Roman" panose="02020603050405020304" pitchFamily="18" charset="0"/>
                <a:cs typeface="Times New Roman" panose="02020603050405020304" pitchFamily="18" charset="0"/>
              </a:rPr>
              <a:t>Δf</a:t>
            </a:r>
            <a:r>
              <a:rPr kumimoji="1" lang="en-US" altLang="ja-JP" sz="2000" b="1" baseline="-25000" dirty="0" err="1" smtClean="0">
                <a:solidFill>
                  <a:srgbClr val="FF0000"/>
                </a:solidFill>
                <a:latin typeface="Times New Roman" panose="02020603050405020304" pitchFamily="18" charset="0"/>
                <a:cs typeface="Times New Roman" panose="02020603050405020304" pitchFamily="18" charset="0"/>
              </a:rPr>
              <a:t>rep</a:t>
            </a:r>
            <a:r>
              <a:rPr kumimoji="1" lang="ja-JP" altLang="en-US" sz="2000" b="1" dirty="0" smtClean="0">
                <a:solidFill>
                  <a:srgbClr val="FF0000"/>
                </a:solidFill>
                <a:latin typeface="Times New Roman" panose="02020603050405020304" pitchFamily="18" charset="0"/>
                <a:cs typeface="Times New Roman" panose="02020603050405020304" pitchFamily="18" charset="0"/>
              </a:rPr>
              <a:t>を</a:t>
            </a:r>
            <a:r>
              <a:rPr lang="ja-JP" altLang="en-US" sz="2000" b="1" dirty="0" smtClean="0">
                <a:solidFill>
                  <a:srgbClr val="FF0000"/>
                </a:solidFill>
                <a:latin typeface="Times New Roman" panose="02020603050405020304" pitchFamily="18" charset="0"/>
                <a:cs typeface="Times New Roman" panose="02020603050405020304" pitchFamily="18" charset="0"/>
              </a:rPr>
              <a:t>間接</a:t>
            </a:r>
            <a:r>
              <a:rPr kumimoji="1" lang="ja-JP" altLang="en-US" sz="2000" b="1" dirty="0" smtClean="0">
                <a:solidFill>
                  <a:srgbClr val="FF0000"/>
                </a:solidFill>
                <a:latin typeface="Times New Roman" panose="02020603050405020304" pitchFamily="18" charset="0"/>
                <a:cs typeface="Times New Roman" panose="02020603050405020304" pitchFamily="18" charset="0"/>
              </a:rPr>
              <a:t>安定化</a:t>
            </a:r>
            <a:endParaRPr kumimoji="1" lang="ja-JP" altLang="en-US" sz="2000" b="1" dirty="0">
              <a:solidFill>
                <a:srgbClr val="FF0000"/>
              </a:solidFill>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725753" y="4293096"/>
            <a:ext cx="3486207" cy="1077218"/>
          </a:xfrm>
          <a:prstGeom prst="rect">
            <a:avLst/>
          </a:prstGeom>
          <a:noFill/>
        </p:spPr>
        <p:txBody>
          <a:bodyPr wrap="square" rtlCol="0">
            <a:spAutoFit/>
          </a:bodyPr>
          <a:lstStyle/>
          <a:p>
            <a:pPr algn="ctr"/>
            <a:r>
              <a:rPr kumimoji="1" lang="en-US" altLang="ja-JP" sz="3200" b="1" dirty="0" err="1" smtClean="0"/>
              <a:t>Δf</a:t>
            </a:r>
            <a:r>
              <a:rPr kumimoji="1" lang="en-US" altLang="ja-JP" sz="3200" b="1" baseline="-25000" dirty="0" err="1" smtClean="0"/>
              <a:t>rep</a:t>
            </a:r>
            <a:r>
              <a:rPr kumimoji="1" lang="en-US" altLang="ja-JP" sz="3200" b="1" baseline="-25000" dirty="0" smtClean="0"/>
              <a:t> </a:t>
            </a:r>
            <a:r>
              <a:rPr kumimoji="1" lang="ja-JP" altLang="en-US" sz="3200" b="1" dirty="0" smtClean="0"/>
              <a:t>→ 安定化</a:t>
            </a:r>
            <a:endParaRPr kumimoji="1" lang="en-US" altLang="ja-JP" sz="3200" b="1" dirty="0" smtClean="0"/>
          </a:p>
          <a:p>
            <a:pPr algn="ctr"/>
            <a:r>
              <a:rPr lang="en-US" altLang="ja-JP" sz="3200" b="1" dirty="0" err="1" smtClean="0">
                <a:solidFill>
                  <a:srgbClr val="FF0000"/>
                </a:solidFill>
              </a:rPr>
              <a:t>f</a:t>
            </a:r>
            <a:r>
              <a:rPr lang="en-US" altLang="ja-JP" sz="3200" b="1" baseline="-25000" dirty="0" err="1" smtClean="0">
                <a:solidFill>
                  <a:srgbClr val="FF0000"/>
                </a:solidFill>
              </a:rPr>
              <a:t>rep</a:t>
            </a:r>
            <a:r>
              <a:rPr lang="en-US" altLang="ja-JP" sz="3200" b="1" baseline="-25000" dirty="0" smtClean="0">
                <a:solidFill>
                  <a:srgbClr val="FF0000"/>
                </a:solidFill>
              </a:rPr>
              <a:t> </a:t>
            </a:r>
            <a:r>
              <a:rPr lang="ja-JP" altLang="en-US" sz="3200" b="1" dirty="0" smtClean="0">
                <a:solidFill>
                  <a:srgbClr val="FF0000"/>
                </a:solidFill>
              </a:rPr>
              <a:t>→ 不安定</a:t>
            </a:r>
            <a:endParaRPr kumimoji="1" lang="ja-JP" altLang="en-US" sz="3200" b="1" dirty="0">
              <a:solidFill>
                <a:srgbClr val="FF0000"/>
              </a:solidFill>
            </a:endParaRPr>
          </a:p>
        </p:txBody>
      </p:sp>
      <p:sp>
        <p:nvSpPr>
          <p:cNvPr id="48" name="テキスト ボックス 47"/>
          <p:cNvSpPr txBox="1"/>
          <p:nvPr/>
        </p:nvSpPr>
        <p:spPr>
          <a:xfrm>
            <a:off x="4944471" y="4306839"/>
            <a:ext cx="3486207" cy="1077218"/>
          </a:xfrm>
          <a:prstGeom prst="rect">
            <a:avLst/>
          </a:prstGeom>
          <a:noFill/>
        </p:spPr>
        <p:txBody>
          <a:bodyPr wrap="square" rtlCol="0">
            <a:spAutoFit/>
          </a:bodyPr>
          <a:lstStyle/>
          <a:p>
            <a:pPr algn="ctr"/>
            <a:r>
              <a:rPr kumimoji="1" lang="en-US" altLang="ja-JP" sz="3200" b="1" dirty="0" err="1" smtClean="0"/>
              <a:t>f</a:t>
            </a:r>
            <a:r>
              <a:rPr kumimoji="1" lang="en-US" altLang="ja-JP" sz="3200" b="1" baseline="-25000" dirty="0" err="1" smtClean="0"/>
              <a:t>rep</a:t>
            </a:r>
            <a:r>
              <a:rPr kumimoji="1" lang="en-US" altLang="ja-JP" sz="3200" b="1" baseline="-25000" dirty="0" smtClean="0"/>
              <a:t> </a:t>
            </a:r>
            <a:r>
              <a:rPr kumimoji="1" lang="ja-JP" altLang="en-US" sz="3200" b="1" dirty="0" smtClean="0"/>
              <a:t>→ 安定化</a:t>
            </a:r>
            <a:endParaRPr kumimoji="1" lang="en-US" altLang="ja-JP" sz="3200" b="1" dirty="0" smtClean="0"/>
          </a:p>
          <a:p>
            <a:pPr algn="ctr"/>
            <a:r>
              <a:rPr lang="en-US" altLang="ja-JP" sz="3200" b="1" dirty="0" err="1" smtClean="0">
                <a:solidFill>
                  <a:srgbClr val="FF0000"/>
                </a:solidFill>
              </a:rPr>
              <a:t>Δf</a:t>
            </a:r>
            <a:r>
              <a:rPr lang="en-US" altLang="ja-JP" sz="3200" b="1" baseline="-25000" dirty="0" err="1" smtClean="0">
                <a:solidFill>
                  <a:srgbClr val="FF0000"/>
                </a:solidFill>
              </a:rPr>
              <a:t>rep</a:t>
            </a:r>
            <a:r>
              <a:rPr lang="en-US" altLang="ja-JP" sz="3200" b="1" baseline="-25000" dirty="0" smtClean="0">
                <a:solidFill>
                  <a:srgbClr val="FF0000"/>
                </a:solidFill>
              </a:rPr>
              <a:t> </a:t>
            </a:r>
            <a:r>
              <a:rPr lang="ja-JP" altLang="en-US" sz="3200" b="1" dirty="0" smtClean="0">
                <a:solidFill>
                  <a:srgbClr val="FF0000"/>
                </a:solidFill>
              </a:rPr>
              <a:t>→ 不安定</a:t>
            </a:r>
            <a:endParaRPr kumimoji="1" lang="ja-JP" altLang="en-US" sz="3200" b="1" dirty="0">
              <a:solidFill>
                <a:srgbClr val="FF0000"/>
              </a:solidFill>
            </a:endParaRPr>
          </a:p>
        </p:txBody>
      </p:sp>
      <p:sp>
        <p:nvSpPr>
          <p:cNvPr id="20" name="テキスト ボックス 19"/>
          <p:cNvSpPr txBox="1"/>
          <p:nvPr/>
        </p:nvSpPr>
        <p:spPr>
          <a:xfrm>
            <a:off x="166864" y="5849976"/>
            <a:ext cx="8731476" cy="769441"/>
          </a:xfrm>
          <a:prstGeom prst="rect">
            <a:avLst/>
          </a:prstGeom>
          <a:solidFill>
            <a:srgbClr val="FFFF00"/>
          </a:solidFill>
        </p:spPr>
        <p:txBody>
          <a:bodyPr wrap="square" rtlCol="0">
            <a:spAutoFit/>
          </a:bodyPr>
          <a:lstStyle/>
          <a:p>
            <a:pPr algn="ctr"/>
            <a:r>
              <a:rPr lang="en-US" altLang="ja-JP" sz="4400" b="1" dirty="0" err="1">
                <a:solidFill>
                  <a:srgbClr val="FF0000"/>
                </a:solidFill>
              </a:rPr>
              <a:t>f</a:t>
            </a:r>
            <a:r>
              <a:rPr lang="en-US" altLang="ja-JP" sz="4400" b="1" baseline="-25000" dirty="0" err="1">
                <a:solidFill>
                  <a:srgbClr val="FF0000"/>
                </a:solidFill>
              </a:rPr>
              <a:t>rep</a:t>
            </a:r>
            <a:r>
              <a:rPr lang="en-US" altLang="ja-JP" sz="4400" b="1" baseline="-25000" dirty="0">
                <a:solidFill>
                  <a:srgbClr val="FF0000"/>
                </a:solidFill>
              </a:rPr>
              <a:t> </a:t>
            </a:r>
            <a:r>
              <a:rPr lang="ja-JP" altLang="en-US" sz="4400" b="1" dirty="0" smtClean="0">
                <a:solidFill>
                  <a:srgbClr val="FF0000"/>
                </a:solidFill>
              </a:rPr>
              <a:t>と</a:t>
            </a:r>
            <a:r>
              <a:rPr lang="en-US" altLang="ja-JP" sz="4400" b="1" dirty="0" err="1" smtClean="0">
                <a:solidFill>
                  <a:srgbClr val="FF0000"/>
                </a:solidFill>
              </a:rPr>
              <a:t>Δf</a:t>
            </a:r>
            <a:r>
              <a:rPr lang="en-US" altLang="ja-JP" sz="4400" b="1" baseline="-25000" dirty="0" err="1" smtClean="0">
                <a:solidFill>
                  <a:srgbClr val="FF0000"/>
                </a:solidFill>
              </a:rPr>
              <a:t>rep</a:t>
            </a:r>
            <a:r>
              <a:rPr lang="en-US" altLang="ja-JP" sz="4400" b="1" dirty="0" smtClean="0">
                <a:solidFill>
                  <a:srgbClr val="FF0000"/>
                </a:solidFill>
              </a:rPr>
              <a:t> </a:t>
            </a:r>
            <a:r>
              <a:rPr lang="ja-JP" altLang="en-US" sz="4400" b="1" dirty="0" smtClean="0">
                <a:solidFill>
                  <a:srgbClr val="FF0000"/>
                </a:solidFill>
              </a:rPr>
              <a:t>両方の安定化が必要！</a:t>
            </a:r>
            <a:endParaRPr kumimoji="1" lang="ja-JP" altLang="en-US" sz="4400" dirty="0">
              <a:solidFill>
                <a:srgbClr val="FF0000"/>
              </a:solidFill>
            </a:endParaRPr>
          </a:p>
        </p:txBody>
      </p:sp>
    </p:spTree>
    <p:extLst>
      <p:ext uri="{BB962C8B-B14F-4D97-AF65-F5344CB8AC3E}">
        <p14:creationId xmlns:p14="http://schemas.microsoft.com/office/powerpoint/2010/main" val="3405742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46314" y="332656"/>
            <a:ext cx="8229600" cy="850106"/>
          </a:xfrm>
        </p:spPr>
        <p:txBody>
          <a:bodyPr/>
          <a:lstStyle/>
          <a:p>
            <a:r>
              <a:rPr lang="ja-JP" altLang="en-US" sz="4800" b="1" dirty="0" smtClean="0"/>
              <a:t>実験光学系</a:t>
            </a:r>
            <a:endParaRPr kumimoji="1" lang="ja-JP" altLang="en-US" sz="4800" b="1" dirty="0"/>
          </a:p>
        </p:txBody>
      </p:sp>
      <mc:AlternateContent xmlns:mc="http://schemas.openxmlformats.org/markup-compatibility/2006" xmlns:a14="http://schemas.microsoft.com/office/drawing/2010/main">
        <mc:Choice Requires="a14">
          <p:sp>
            <p:nvSpPr>
              <p:cNvPr id="7" name="正方形/長方形 6"/>
              <p:cNvSpPr/>
              <p:nvPr/>
            </p:nvSpPr>
            <p:spPr>
              <a:xfrm>
                <a:off x="5447144" y="3287433"/>
                <a:ext cx="2426203" cy="887935"/>
              </a:xfrm>
              <a:prstGeom prst="rect">
                <a:avLst/>
              </a:prstGeom>
              <a:noFill/>
            </p:spPr>
            <p:txBody>
              <a:bodyPr wrap="square">
                <a:spAutoFit/>
              </a:bodyPr>
              <a:lstStyle/>
              <a:p>
                <a:r>
                  <a:rPr lang="en-US" altLang="ja-JP" sz="1600" dirty="0" smtClean="0"/>
                  <a:t> </a:t>
                </a:r>
                <a14:m>
                  <m:oMath xmlns:m="http://schemas.openxmlformats.org/officeDocument/2006/math">
                    <m:sSub>
                      <m:sSubPr>
                        <m:ctrlPr>
                          <a:rPr lang="en-US" altLang="ja-JP" sz="1600" i="1" smtClean="0">
                            <a:latin typeface="Cambria Math"/>
                          </a:rPr>
                        </m:ctrlPr>
                      </m:sSubPr>
                      <m:e>
                        <m:r>
                          <a:rPr lang="en-US" altLang="ja-JP" sz="1600" i="1">
                            <a:latin typeface="Cambria Math"/>
                          </a:rPr>
                          <m:t>𝑓</m:t>
                        </m:r>
                      </m:e>
                      <m:sub>
                        <m:r>
                          <a:rPr lang="en-US" altLang="ja-JP" sz="1600" i="1">
                            <a:latin typeface="Cambria Math"/>
                          </a:rPr>
                          <m:t>𝑟𝑒𝑝</m:t>
                        </m:r>
                        <m:r>
                          <a:rPr lang="en-US" altLang="ja-JP" sz="1600" i="1">
                            <a:latin typeface="Cambria Math"/>
                          </a:rPr>
                          <m:t>1</m:t>
                        </m:r>
                      </m:sub>
                    </m:sSub>
                    <m:r>
                      <a:rPr lang="en-US" altLang="ja-JP" sz="1600" i="1">
                        <a:latin typeface="Cambria Math"/>
                      </a:rPr>
                      <m:t>=100</m:t>
                    </m:r>
                    <m:r>
                      <m:rPr>
                        <m:sty m:val="p"/>
                      </m:rPr>
                      <a:rPr lang="en-US" altLang="ja-JP" sz="1600">
                        <a:latin typeface="Cambria Math"/>
                      </a:rPr>
                      <m:t>MHz</m:t>
                    </m:r>
                  </m:oMath>
                </a14:m>
                <a:endParaRPr lang="en-US" altLang="ja-JP" sz="1600" i="1" dirty="0" smtClean="0">
                  <a:latin typeface="Cambria Math"/>
                </a:endParaRPr>
              </a:p>
              <a:p>
                <a:r>
                  <a:rPr lang="en-US" altLang="ja-JP" sz="1600" dirty="0" smtClean="0"/>
                  <a:t> </a:t>
                </a:r>
                <a14:m>
                  <m:oMath xmlns:m="http://schemas.openxmlformats.org/officeDocument/2006/math">
                    <m:sSub>
                      <m:sSubPr>
                        <m:ctrlPr>
                          <a:rPr lang="en-US" altLang="ja-JP" sz="1600" i="1" smtClean="0">
                            <a:latin typeface="Cambria Math"/>
                          </a:rPr>
                        </m:ctrlPr>
                      </m:sSubPr>
                      <m:e>
                        <m:r>
                          <a:rPr lang="en-US" altLang="ja-JP" sz="1600" b="0" i="1" smtClean="0">
                            <a:latin typeface="Cambria Math"/>
                          </a:rPr>
                          <m:t>𝑓</m:t>
                        </m:r>
                      </m:e>
                      <m:sub>
                        <m:r>
                          <a:rPr lang="en-US" altLang="ja-JP" sz="1600" b="0" i="1" smtClean="0">
                            <a:latin typeface="Cambria Math"/>
                          </a:rPr>
                          <m:t>𝑟𝑒𝑝</m:t>
                        </m:r>
                        <m:r>
                          <a:rPr lang="en-US" altLang="ja-JP" sz="1600" b="0" i="1" smtClean="0">
                            <a:latin typeface="Cambria Math"/>
                          </a:rPr>
                          <m:t>2</m:t>
                        </m:r>
                      </m:sub>
                    </m:sSub>
                    <m:r>
                      <a:rPr lang="en-US" altLang="ja-JP" sz="1600" b="0" i="1" smtClean="0">
                        <a:latin typeface="Cambria Math"/>
                      </a:rPr>
                      <m:t>=100</m:t>
                    </m:r>
                    <m:r>
                      <a:rPr lang="en-US" altLang="ja-JP" sz="1600" i="1">
                        <a:latin typeface="Cambria Math"/>
                      </a:rPr>
                      <m:t>.000005</m:t>
                    </m:r>
                    <m:r>
                      <m:rPr>
                        <m:sty m:val="p"/>
                      </m:rPr>
                      <a:rPr lang="en-US" altLang="ja-JP" sz="1600" b="0" i="0" smtClean="0">
                        <a:latin typeface="Cambria Math"/>
                      </a:rPr>
                      <m:t>MHz</m:t>
                    </m:r>
                  </m:oMath>
                </a14:m>
                <a:endParaRPr lang="en-US" altLang="ja-JP" sz="1600" b="0" dirty="0" smtClean="0"/>
              </a:p>
              <a:p>
                <a:pPr/>
                <a14:m>
                  <m:oMathPara xmlns:m="http://schemas.openxmlformats.org/officeDocument/2006/math">
                    <m:oMathParaPr>
                      <m:jc m:val="left"/>
                    </m:oMathParaPr>
                    <m:oMath xmlns:m="http://schemas.openxmlformats.org/officeDocument/2006/math">
                      <m:r>
                        <m:rPr>
                          <m:sty m:val="p"/>
                        </m:rPr>
                        <a:rPr lang="en-US" altLang="ja-JP" sz="1600" b="0" i="0" smtClean="0">
                          <a:latin typeface="Cambria Math"/>
                        </a:rPr>
                        <m:t>Δ</m:t>
                      </m:r>
                      <m:r>
                        <a:rPr lang="en-US" altLang="ja-JP" sz="1600" b="0" i="1" smtClean="0">
                          <a:latin typeface="Cambria Math"/>
                        </a:rPr>
                        <m:t>𝑓</m:t>
                      </m:r>
                      <m:r>
                        <a:rPr lang="en-US" altLang="ja-JP" sz="1600" i="1">
                          <a:latin typeface="Cambria Math"/>
                        </a:rPr>
                        <m:t>=5</m:t>
                      </m:r>
                      <m:r>
                        <m:rPr>
                          <m:sty m:val="p"/>
                        </m:rPr>
                        <a:rPr lang="en-US" altLang="ja-JP" sz="1600">
                          <a:latin typeface="Cambria Math"/>
                        </a:rPr>
                        <m:t>Hz</m:t>
                      </m:r>
                    </m:oMath>
                  </m:oMathPara>
                </a14:m>
                <a:endParaRPr lang="ja-JP" altLang="en-US" sz="16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447144" y="3287433"/>
                <a:ext cx="2426203" cy="887935"/>
              </a:xfrm>
              <a:prstGeom prst="rect">
                <a:avLst/>
              </a:prstGeom>
              <a:blipFill rotWithShape="1">
                <a:blip r:embed="rId2"/>
                <a:stretch>
                  <a:fillRect b="-2055"/>
                </a:stretch>
              </a:blipFill>
            </p:spPr>
            <p:txBody>
              <a:bodyPr/>
              <a:lstStyle/>
              <a:p>
                <a:r>
                  <a:rPr lang="ja-JP" altLang="en-US">
                    <a:noFill/>
                  </a:rPr>
                  <a:t> </a:t>
                </a:r>
              </a:p>
            </p:txBody>
          </p:sp>
        </mc:Fallback>
      </mc:AlternateContent>
      <p:sp>
        <p:nvSpPr>
          <p:cNvPr id="6" name="テキスト ボックス 5"/>
          <p:cNvSpPr txBox="1"/>
          <p:nvPr/>
        </p:nvSpPr>
        <p:spPr>
          <a:xfrm>
            <a:off x="1835696" y="1628800"/>
            <a:ext cx="2046588" cy="584775"/>
          </a:xfrm>
          <a:prstGeom prst="rect">
            <a:avLst/>
          </a:prstGeom>
          <a:noFill/>
          <a:ln w="25400">
            <a:noFill/>
          </a:ln>
        </p:spPr>
        <p:txBody>
          <a:bodyPr wrap="square" rtlCol="0">
            <a:spAutoFit/>
          </a:bodyPr>
          <a:lstStyle/>
          <a:p>
            <a:pPr algn="ctr"/>
            <a:r>
              <a:rPr lang="en-US" altLang="ja-JP" sz="1600" dirty="0" smtClean="0">
                <a:latin typeface="Times New Roman" pitchFamily="18" charset="0"/>
                <a:cs typeface="Times New Roman" pitchFamily="18" charset="0"/>
              </a:rPr>
              <a:t>Stability : 2*10</a:t>
            </a:r>
            <a:r>
              <a:rPr lang="en-US" altLang="ja-JP" sz="1600" baseline="30000" dirty="0" smtClean="0">
                <a:latin typeface="Times New Roman" pitchFamily="18" charset="0"/>
                <a:cs typeface="Times New Roman" pitchFamily="18" charset="0"/>
              </a:rPr>
              <a:t>-11</a:t>
            </a:r>
            <a:endParaRPr lang="en-US" altLang="ja-JP" sz="1600" dirty="0" smtClean="0">
              <a:latin typeface="Times New Roman" pitchFamily="18" charset="0"/>
              <a:cs typeface="Times New Roman" pitchFamily="18" charset="0"/>
            </a:endParaRPr>
          </a:p>
          <a:p>
            <a:pPr algn="ctr"/>
            <a:r>
              <a:rPr lang="en-US" altLang="ja-JP" sz="1600" dirty="0" smtClean="0">
                <a:latin typeface="Times New Roman" pitchFamily="18" charset="0"/>
                <a:cs typeface="Times New Roman" pitchFamily="18" charset="0"/>
              </a:rPr>
              <a:t>Accuracy : 5*10</a:t>
            </a:r>
            <a:r>
              <a:rPr lang="en-US" altLang="ja-JP" sz="1600" baseline="30000" dirty="0" smtClean="0">
                <a:latin typeface="Times New Roman" pitchFamily="18" charset="0"/>
                <a:cs typeface="Times New Roman" pitchFamily="18" charset="0"/>
              </a:rPr>
              <a:t>-11</a:t>
            </a:r>
            <a:endParaRPr kumimoji="1" lang="ja-JP" altLang="en-US" sz="1600" dirty="0">
              <a:latin typeface="Times New Roman" pitchFamily="18" charset="0"/>
              <a:cs typeface="Times New Roman"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70" y="903280"/>
            <a:ext cx="8720162" cy="5998729"/>
          </a:xfrm>
          <a:prstGeom prst="rect">
            <a:avLst/>
          </a:prstGeom>
        </p:spPr>
      </p:pic>
    </p:spTree>
    <p:extLst>
      <p:ext uri="{BB962C8B-B14F-4D97-AF65-F5344CB8AC3E}">
        <p14:creationId xmlns:p14="http://schemas.microsoft.com/office/powerpoint/2010/main" val="36674565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13880" y="341887"/>
            <a:ext cx="9130120" cy="1408086"/>
          </a:xfrm>
        </p:spPr>
        <p:txBody>
          <a:bodyPr/>
          <a:lstStyle/>
          <a:p>
            <a:r>
              <a:rPr kumimoji="1" lang="ja-JP" altLang="en-US" dirty="0" smtClean="0">
                <a:latin typeface="ヒラギノ丸ゴ ProN W4"/>
                <a:ea typeface="ヒラギノ丸ゴ ProN W4"/>
                <a:cs typeface="ヒラギノ丸ゴ ProN W4"/>
              </a:rPr>
              <a:t>デュアル</a:t>
            </a:r>
            <a:r>
              <a:rPr kumimoji="1" lang="en-US" altLang="ja-JP" dirty="0" smtClean="0">
                <a:latin typeface="ヒラギノ丸ゴ ProN W4"/>
                <a:ea typeface="ヒラギノ丸ゴ ProN W4"/>
                <a:cs typeface="ヒラギノ丸ゴ ProN W4"/>
              </a:rPr>
              <a:t>THz</a:t>
            </a:r>
            <a:r>
              <a:rPr kumimoji="1" lang="ja-JP" altLang="en-US" dirty="0" smtClean="0">
                <a:latin typeface="ヒラギノ丸ゴ ProN W4"/>
                <a:ea typeface="ヒラギノ丸ゴ ProN W4"/>
                <a:cs typeface="ヒラギノ丸ゴ ProN W4"/>
              </a:rPr>
              <a:t>コム間ビートの</a:t>
            </a:r>
            <a:r>
              <a:rPr kumimoji="1" lang="en-US" altLang="ja-JP" dirty="0" smtClean="0">
                <a:latin typeface="ヒラギノ丸ゴ ProN W4"/>
                <a:ea typeface="ヒラギノ丸ゴ ProN W4"/>
                <a:cs typeface="ヒラギノ丸ゴ ProN W4"/>
              </a:rPr>
              <a:t/>
            </a:r>
            <a:br>
              <a:rPr kumimoji="1" lang="en-US" altLang="ja-JP" dirty="0" smtClean="0">
                <a:latin typeface="ヒラギノ丸ゴ ProN W4"/>
                <a:ea typeface="ヒラギノ丸ゴ ProN W4"/>
                <a:cs typeface="ヒラギノ丸ゴ ProN W4"/>
              </a:rPr>
            </a:br>
            <a:r>
              <a:rPr kumimoji="1" lang="ja-JP" altLang="en-US" dirty="0" smtClean="0">
                <a:latin typeface="ヒラギノ丸ゴ ProN W4"/>
                <a:ea typeface="ヒラギノ丸ゴ ProN W4"/>
                <a:cs typeface="ヒラギノ丸ゴ ProN W4"/>
              </a:rPr>
              <a:t>周波数安定性</a:t>
            </a:r>
            <a:endParaRPr kumimoji="1" lang="ja-JP" altLang="en-US" dirty="0">
              <a:latin typeface="ヒラギノ丸ゴ ProN W4"/>
              <a:ea typeface="ヒラギノ丸ゴ ProN W4"/>
              <a:cs typeface="ヒラギノ丸ゴ ProN W4"/>
            </a:endParaRPr>
          </a:p>
        </p:txBody>
      </p:sp>
      <p:sp>
        <p:nvSpPr>
          <p:cNvPr id="16" name="テキスト ボックス 15"/>
          <p:cNvSpPr txBox="1"/>
          <p:nvPr/>
        </p:nvSpPr>
        <p:spPr>
          <a:xfrm>
            <a:off x="1121347" y="1661137"/>
            <a:ext cx="7236297" cy="461665"/>
          </a:xfrm>
          <a:prstGeom prst="rect">
            <a:avLst/>
          </a:prstGeom>
          <a:noFill/>
        </p:spPr>
        <p:txBody>
          <a:bodyPr wrap="square" rtlCol="0">
            <a:spAutoFit/>
          </a:bodyPr>
          <a:lstStyle/>
          <a:p>
            <a:pPr algn="ctr"/>
            <a:r>
              <a:rPr kumimoji="1" lang="en-US" altLang="ja-JP" sz="2400" b="1" dirty="0" smtClean="0"/>
              <a:t>1057</a:t>
            </a:r>
            <a:r>
              <a:rPr kumimoji="1" lang="ja-JP" altLang="en-US" sz="2400" b="1" dirty="0" smtClean="0"/>
              <a:t>次のコム間ビート信号の標準偏差</a:t>
            </a:r>
            <a:endParaRPr kumimoji="1" lang="ja-JP" altLang="en-US" sz="2400" b="1"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354" y="1879014"/>
            <a:ext cx="5868577" cy="500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146463" y="2410292"/>
            <a:ext cx="1498135" cy="404421"/>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free-run</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5223400" y="3085555"/>
            <a:ext cx="2089504" cy="404421"/>
          </a:xfrm>
          <a:prstGeom prst="rect">
            <a:avLst/>
          </a:prstGeom>
          <a:noFill/>
        </p:spPr>
        <p:txBody>
          <a:bodyPr wrap="square" rtlCol="0">
            <a:spAutoFit/>
          </a:bodyPr>
          <a:lstStyle/>
          <a:p>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rep1</a:t>
            </a:r>
            <a:r>
              <a:rPr lang="en-US" altLang="ja-JP" dirty="0" smtClean="0">
                <a:solidFill>
                  <a:schemeClr val="accent2"/>
                </a:solidFill>
                <a:latin typeface="Times New Roman" panose="02020603050405020304" pitchFamily="18" charset="0"/>
                <a:cs typeface="Times New Roman" panose="02020603050405020304" pitchFamily="18" charset="0"/>
              </a:rPr>
              <a:t>, </a:t>
            </a:r>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rep2</a:t>
            </a:r>
            <a:r>
              <a:rPr kumimoji="1" lang="en-US" altLang="ja-JP" dirty="0" smtClean="0">
                <a:solidFill>
                  <a:schemeClr val="accent2"/>
                </a:solidFill>
                <a:latin typeface="Times New Roman" panose="02020603050405020304" pitchFamily="18" charset="0"/>
                <a:cs typeface="Times New Roman" panose="02020603050405020304" pitchFamily="18" charset="0"/>
              </a:rPr>
              <a:t> locked</a:t>
            </a:r>
            <a:endParaRPr lang="en-US" altLang="ja-JP" b="0" dirty="0" smtClean="0">
              <a:solidFill>
                <a:schemeClr val="accent2"/>
              </a:solidFill>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2980290" y="5109630"/>
            <a:ext cx="2089504" cy="404421"/>
          </a:xfrm>
          <a:prstGeom prst="rect">
            <a:avLst/>
          </a:prstGeom>
          <a:noFill/>
        </p:spPr>
        <p:txBody>
          <a:bodyPr wrap="square" rtlCol="0">
            <a:spAutoFit/>
          </a:bodyPr>
          <a:lstStyle/>
          <a:p>
            <a:r>
              <a:rPr kumimoji="1" lang="en-US" altLang="ja-JP" dirty="0" err="1" smtClean="0">
                <a:solidFill>
                  <a:srgbClr val="FF0000"/>
                </a:solidFill>
                <a:latin typeface="Times New Roman" panose="02020603050405020304" pitchFamily="18" charset="0"/>
                <a:cs typeface="Times New Roman" panose="02020603050405020304" pitchFamily="18" charset="0"/>
              </a:rPr>
              <a:t>Δf</a:t>
            </a:r>
            <a:r>
              <a:rPr kumimoji="1" lang="en-US" altLang="ja-JP" baseline="-25000" dirty="0" err="1" smtClean="0">
                <a:solidFill>
                  <a:srgbClr val="FF0000"/>
                </a:solidFill>
                <a:latin typeface="Times New Roman" panose="02020603050405020304" pitchFamily="18" charset="0"/>
                <a:cs typeface="Times New Roman" panose="02020603050405020304" pitchFamily="18" charset="0"/>
              </a:rPr>
              <a:t>rep</a:t>
            </a:r>
            <a:r>
              <a:rPr lang="en-US" altLang="ja-JP" dirty="0" smtClean="0">
                <a:solidFill>
                  <a:srgbClr val="FF0000"/>
                </a:solidFill>
                <a:latin typeface="Times New Roman" panose="02020603050405020304" pitchFamily="18" charset="0"/>
                <a:cs typeface="Times New Roman" panose="02020603050405020304" pitchFamily="18" charset="0"/>
              </a:rPr>
              <a:t>, </a:t>
            </a:r>
            <a:r>
              <a:rPr kumimoji="1" lang="en-US" altLang="ja-JP" dirty="0" smtClean="0">
                <a:solidFill>
                  <a:srgbClr val="FF0000"/>
                </a:solidFill>
                <a:latin typeface="Times New Roman" panose="02020603050405020304" pitchFamily="18" charset="0"/>
                <a:cs typeface="Times New Roman" panose="02020603050405020304" pitchFamily="18" charset="0"/>
              </a:rPr>
              <a:t>f</a:t>
            </a:r>
            <a:r>
              <a:rPr kumimoji="1" lang="en-US" altLang="ja-JP" baseline="-25000" dirty="0" smtClean="0">
                <a:solidFill>
                  <a:srgbClr val="FF0000"/>
                </a:solidFill>
                <a:latin typeface="Times New Roman" panose="02020603050405020304" pitchFamily="18" charset="0"/>
                <a:cs typeface="Times New Roman" panose="02020603050405020304" pitchFamily="18" charset="0"/>
              </a:rPr>
              <a:t>rep1</a:t>
            </a:r>
            <a:r>
              <a:rPr kumimoji="1" lang="en-US" altLang="ja-JP" dirty="0" smtClean="0">
                <a:solidFill>
                  <a:srgbClr val="FF0000"/>
                </a:solidFill>
                <a:latin typeface="Times New Roman" panose="02020603050405020304" pitchFamily="18" charset="0"/>
                <a:cs typeface="Times New Roman" panose="02020603050405020304" pitchFamily="18" charset="0"/>
              </a:rPr>
              <a:t> locked</a:t>
            </a:r>
            <a:endParaRPr lang="en-US" altLang="ja-JP" b="0" dirty="0" smtClean="0">
              <a:solidFill>
                <a:srgbClr val="FF0000"/>
              </a:solidFill>
              <a:latin typeface="Times New Roman" panose="02020603050405020304" pitchFamily="18" charset="0"/>
              <a:cs typeface="Times New Roman" panose="02020603050405020304" pitchFamily="18" charset="0"/>
            </a:endParaRPr>
          </a:p>
        </p:txBody>
      </p:sp>
      <p:sp>
        <p:nvSpPr>
          <p:cNvPr id="12" name="フリーフォーム 11"/>
          <p:cNvSpPr/>
          <p:nvPr/>
        </p:nvSpPr>
        <p:spPr bwMode="auto">
          <a:xfrm>
            <a:off x="3729358" y="4720864"/>
            <a:ext cx="370063" cy="388766"/>
          </a:xfrm>
          <a:custGeom>
            <a:avLst/>
            <a:gdLst>
              <a:gd name="connsiteX0" fmla="*/ 0 w 215153"/>
              <a:gd name="connsiteY0" fmla="*/ 349624 h 349624"/>
              <a:gd name="connsiteX1" fmla="*/ 215153 w 215153"/>
              <a:gd name="connsiteY1" fmla="*/ 0 h 349624"/>
            </a:gdLst>
            <a:ahLst/>
            <a:cxnLst>
              <a:cxn ang="0">
                <a:pos x="connsiteX0" y="connsiteY0"/>
              </a:cxn>
              <a:cxn ang="0">
                <a:pos x="connsiteX1" y="connsiteY1"/>
              </a:cxn>
            </a:cxnLst>
            <a:rect l="l" t="t" r="r" b="b"/>
            <a:pathLst>
              <a:path w="215153" h="349624">
                <a:moveTo>
                  <a:pt x="0" y="349624"/>
                </a:moveTo>
                <a:lnTo>
                  <a:pt x="215153" y="0"/>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 name="フリーフォーム 19"/>
          <p:cNvSpPr/>
          <p:nvPr/>
        </p:nvSpPr>
        <p:spPr bwMode="auto">
          <a:xfrm>
            <a:off x="4853336" y="3336750"/>
            <a:ext cx="394603" cy="349500"/>
          </a:xfrm>
          <a:custGeom>
            <a:avLst/>
            <a:gdLst>
              <a:gd name="connsiteX0" fmla="*/ 0 w 215153"/>
              <a:gd name="connsiteY0" fmla="*/ 349624 h 349624"/>
              <a:gd name="connsiteX1" fmla="*/ 215153 w 215153"/>
              <a:gd name="connsiteY1" fmla="*/ 0 h 349624"/>
            </a:gdLst>
            <a:ahLst/>
            <a:cxnLst>
              <a:cxn ang="0">
                <a:pos x="connsiteX0" y="connsiteY0"/>
              </a:cxn>
              <a:cxn ang="0">
                <a:pos x="connsiteX1" y="connsiteY1"/>
              </a:cxn>
            </a:cxnLst>
            <a:rect l="l" t="t" r="r" b="b"/>
            <a:pathLst>
              <a:path w="215153" h="349624">
                <a:moveTo>
                  <a:pt x="0" y="349624"/>
                </a:moveTo>
                <a:lnTo>
                  <a:pt x="215153" y="0"/>
                </a:lnTo>
              </a:path>
            </a:pathLst>
          </a:cu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5" name="グループ化 4"/>
          <p:cNvGrpSpPr/>
          <p:nvPr/>
        </p:nvGrpSpPr>
        <p:grpSpPr>
          <a:xfrm>
            <a:off x="4202745" y="3898615"/>
            <a:ext cx="3235285" cy="1983763"/>
            <a:chOff x="4202745" y="3898615"/>
            <a:chExt cx="3235285" cy="1983763"/>
          </a:xfrm>
        </p:grpSpPr>
        <p:sp>
          <p:nvSpPr>
            <p:cNvPr id="2" name="円/楕円 1"/>
            <p:cNvSpPr/>
            <p:nvPr/>
          </p:nvSpPr>
          <p:spPr bwMode="auto">
            <a:xfrm rot="1295174">
              <a:off x="4202745" y="3898615"/>
              <a:ext cx="3162269" cy="565714"/>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円/楕円 13"/>
            <p:cNvSpPr/>
            <p:nvPr/>
          </p:nvSpPr>
          <p:spPr bwMode="auto">
            <a:xfrm rot="1578240">
              <a:off x="4275761" y="5316664"/>
              <a:ext cx="3162269" cy="565714"/>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上下矢印 3"/>
            <p:cNvSpPr/>
            <p:nvPr/>
          </p:nvSpPr>
          <p:spPr bwMode="auto">
            <a:xfrm>
              <a:off x="5658255" y="4181471"/>
              <a:ext cx="397282" cy="1295690"/>
            </a:xfrm>
            <a:prstGeom prst="up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9" name="テキスト ボックス 8"/>
          <p:cNvSpPr txBox="1"/>
          <p:nvPr/>
        </p:nvSpPr>
        <p:spPr>
          <a:xfrm>
            <a:off x="1887362" y="5865808"/>
            <a:ext cx="2248459" cy="400110"/>
          </a:xfrm>
          <a:prstGeom prst="rect">
            <a:avLst/>
          </a:prstGeom>
          <a:noFill/>
        </p:spPr>
        <p:txBody>
          <a:bodyPr wrap="square" rtlCol="0">
            <a:spAutoFit/>
          </a:bodyPr>
          <a:lstStyle/>
          <a:p>
            <a:pPr algn="ctr"/>
            <a:r>
              <a:rPr kumimoji="1" lang="en-US" altLang="ja-JP" sz="2000" dirty="0" err="1" smtClean="0">
                <a:latin typeface="Times New Roman" panose="02020603050405020304" pitchFamily="18" charset="0"/>
                <a:cs typeface="Times New Roman" panose="02020603050405020304" pitchFamily="18" charset="0"/>
              </a:rPr>
              <a:t>Δf</a:t>
            </a:r>
            <a:r>
              <a:rPr kumimoji="1" lang="en-US" altLang="ja-JP" sz="2000" baseline="-25000" dirty="0" err="1" smtClean="0">
                <a:latin typeface="Times New Roman" panose="02020603050405020304" pitchFamily="18" charset="0"/>
                <a:cs typeface="Times New Roman" panose="02020603050405020304" pitchFamily="18" charset="0"/>
              </a:rPr>
              <a:t>rep</a:t>
            </a:r>
            <a:r>
              <a:rPr kumimoji="1" lang="en-US" altLang="ja-JP" sz="2000" dirty="0" smtClean="0">
                <a:latin typeface="Times New Roman" panose="02020603050405020304" pitchFamily="18" charset="0"/>
                <a:cs typeface="Times New Roman" panose="02020603050405020304" pitchFamily="18" charset="0"/>
              </a:rPr>
              <a:t> </a:t>
            </a:r>
            <a:r>
              <a:rPr kumimoji="1" lang="en-US" altLang="ja-JP" sz="2000" dirty="0" smtClean="0">
                <a:latin typeface="Times New Roman" panose="02020603050405020304" pitchFamily="18" charset="0"/>
                <a:cs typeface="Times New Roman" panose="02020603050405020304" pitchFamily="18" charset="0"/>
              </a:rPr>
              <a:t>= 5Hz</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142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397" y="332656"/>
            <a:ext cx="8789440" cy="703314"/>
          </a:xfrm>
        </p:spPr>
        <p:txBody>
          <a:bodyPr/>
          <a:lstStyle/>
          <a:p>
            <a:r>
              <a:rPr kumimoji="1" lang="ja-JP" altLang="en-US" sz="4000" dirty="0" smtClean="0"/>
              <a:t>低圧ガス分光</a:t>
            </a:r>
            <a:r>
              <a:rPr lang="ja-JP" altLang="en-US" sz="4000" dirty="0" smtClean="0"/>
              <a:t>を用いたジッター評価</a:t>
            </a:r>
            <a:endParaRPr kumimoji="1" lang="ja-JP" altLang="en-US" sz="40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625742" y="3302846"/>
                <a:ext cx="1825830" cy="944746"/>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sSub>
                        <m:sSubPr>
                          <m:ctrlPr>
                            <a:rPr lang="en-US" altLang="ja-JP" b="0" i="1" smtClean="0">
                              <a:latin typeface="Cambria Math"/>
                              <a:ea typeface="Cambria Math"/>
                            </a:rPr>
                          </m:ctrlPr>
                        </m:sSubPr>
                        <m:e>
                          <m:r>
                            <a:rPr lang="en-US" altLang="ja-JP" b="0" i="1" smtClean="0">
                              <a:latin typeface="Cambria Math"/>
                              <a:ea typeface="Cambria Math"/>
                            </a:rPr>
                            <m:t>𝑓</m:t>
                          </m:r>
                        </m:e>
                        <m:sub>
                          <m:r>
                            <a:rPr lang="en-US" altLang="ja-JP" b="0" i="1" smtClean="0">
                              <a:latin typeface="Cambria Math"/>
                              <a:ea typeface="Cambria Math"/>
                            </a:rPr>
                            <m:t>𝑟𝑒𝑝</m:t>
                          </m:r>
                        </m:sub>
                      </m:sSub>
                      <m:r>
                        <a:rPr lang="en-US" altLang="ja-JP" b="0" i="1" smtClean="0">
                          <a:latin typeface="Cambria Math"/>
                          <a:ea typeface="Cambria Math"/>
                        </a:rPr>
                        <m:t>=</m:t>
                      </m:r>
                      <m:r>
                        <a:rPr kumimoji="1" lang="en-US" altLang="ja-JP" b="0" i="0" smtClean="0">
                          <a:latin typeface="Cambria Math"/>
                          <a:ea typeface="Cambria Math"/>
                        </a:rPr>
                        <m:t>100 </m:t>
                      </m:r>
                      <m:r>
                        <m:rPr>
                          <m:sty m:val="p"/>
                        </m:rPr>
                        <a:rPr kumimoji="1" lang="en-US" altLang="ja-JP" b="0" i="0" smtClean="0">
                          <a:latin typeface="Cambria Math"/>
                          <a:ea typeface="Cambria Math"/>
                        </a:rPr>
                        <m:t>MHz</m:t>
                      </m:r>
                    </m:oMath>
                  </m:oMathPara>
                </a14:m>
                <a:endParaRPr kumimoji="1" lang="en-US" altLang="ja-JP" i="0" dirty="0" smtClean="0">
                  <a:ea typeface="Cambria Math"/>
                </a:endParaRPr>
              </a:p>
              <a:p>
                <a:pPr algn="ctr"/>
                <a14:m>
                  <m:oMathPara xmlns:m="http://schemas.openxmlformats.org/officeDocument/2006/math">
                    <m:oMathParaPr>
                      <m:jc m:val="left"/>
                    </m:oMathParaPr>
                    <m:oMath xmlns:m="http://schemas.openxmlformats.org/officeDocument/2006/math">
                      <m:r>
                        <m:rPr>
                          <m:sty m:val="p"/>
                        </m:rPr>
                        <a:rPr lang="en-US" altLang="ja-JP" dirty="0">
                          <a:latin typeface="Cambria Math"/>
                          <a:ea typeface="Cambria Math"/>
                        </a:rPr>
                        <m:t>λ</m:t>
                      </m:r>
                      <m:r>
                        <a:rPr lang="ja-JP" altLang="en-US" b="0" i="1" dirty="0" smtClean="0">
                          <a:latin typeface="Cambria Math"/>
                          <a:ea typeface="Cambria Math"/>
                        </a:rPr>
                        <m:t>＝</m:t>
                      </m:r>
                      <m:r>
                        <a:rPr lang="en-US" altLang="ja-JP" b="0" i="1" dirty="0" smtClean="0">
                          <a:latin typeface="Cambria Math"/>
                          <a:ea typeface="Cambria Math"/>
                        </a:rPr>
                        <m:t> </m:t>
                      </m:r>
                      <m:r>
                        <a:rPr lang="en-US" altLang="ja-JP" i="1" dirty="0">
                          <a:latin typeface="Cambria Math"/>
                          <a:ea typeface="Cambria Math"/>
                        </a:rPr>
                        <m:t>1550</m:t>
                      </m:r>
                      <m:r>
                        <a:rPr lang="en-US" altLang="ja-JP" b="0" i="0" dirty="0" smtClean="0">
                          <a:latin typeface="Cambria Math"/>
                          <a:ea typeface="Cambria Math"/>
                        </a:rPr>
                        <m:t> </m:t>
                      </m:r>
                      <m:r>
                        <m:rPr>
                          <m:sty m:val="p"/>
                        </m:rPr>
                        <a:rPr lang="en-US" altLang="ja-JP" b="0" i="0" dirty="0" smtClean="0">
                          <a:latin typeface="Cambria Math"/>
                          <a:ea typeface="Cambria Math"/>
                        </a:rPr>
                        <m:t>nm</m:t>
                      </m:r>
                    </m:oMath>
                  </m:oMathPara>
                </a14:m>
                <a:endParaRPr lang="en-US" altLang="ja-JP" b="0" i="0" dirty="0" smtClean="0">
                  <a:latin typeface="Century" pitchFamily="18" charset="0"/>
                  <a:ea typeface="Cambria Math"/>
                </a:endParaRPr>
              </a:p>
              <a:p>
                <a:pPr algn="ctr"/>
                <a14:m>
                  <m:oMathPara xmlns:m="http://schemas.openxmlformats.org/officeDocument/2006/math">
                    <m:oMathParaPr>
                      <m:jc m:val="left"/>
                    </m:oMathParaPr>
                    <m:oMath xmlns:m="http://schemas.openxmlformats.org/officeDocument/2006/math">
                      <m:r>
                        <m:rPr>
                          <m:sty m:val="p"/>
                        </m:rPr>
                        <a:rPr lang="en-US" altLang="ja-JP">
                          <a:latin typeface="Cambria Math"/>
                        </a:rPr>
                        <m:t>Δ</m:t>
                      </m:r>
                      <m:r>
                        <m:rPr>
                          <m:sty m:val="p"/>
                        </m:rPr>
                        <a:rPr lang="el-GR" altLang="ja-JP" i="1" smtClean="0">
                          <a:latin typeface="Cambria Math"/>
                          <a:ea typeface="Cambria Math"/>
                        </a:rPr>
                        <m:t>τ</m:t>
                      </m:r>
                      <m:r>
                        <a:rPr lang="ja-JP" altLang="en-US" b="0" i="1" smtClean="0">
                          <a:latin typeface="Cambria Math"/>
                          <a:ea typeface="Cambria Math"/>
                        </a:rPr>
                        <m:t>＝</m:t>
                      </m:r>
                      <m:r>
                        <a:rPr lang="en-US" altLang="ja-JP" b="0" i="0" smtClean="0">
                          <a:latin typeface="Cambria Math" pitchFamily="18" charset="0"/>
                          <a:ea typeface="Cambria Math" pitchFamily="18" charset="0"/>
                        </a:rPr>
                        <m:t> </m:t>
                      </m:r>
                      <m:r>
                        <a:rPr kumimoji="1" lang="en-US" altLang="ja-JP" b="0" i="0" smtClean="0">
                          <a:latin typeface="Cambria Math"/>
                          <a:ea typeface="Cambria Math"/>
                        </a:rPr>
                        <m:t>56 </m:t>
                      </m:r>
                      <m:r>
                        <m:rPr>
                          <m:sty m:val="p"/>
                        </m:rPr>
                        <a:rPr kumimoji="1" lang="en-US" altLang="ja-JP" b="0" i="0" smtClean="0">
                          <a:latin typeface="Cambria Math"/>
                          <a:ea typeface="Cambria Math"/>
                        </a:rPr>
                        <m:t>fs</m:t>
                      </m:r>
                    </m:oMath>
                  </m:oMathPara>
                </a14:m>
                <a:endParaRPr kumimoji="1" lang="en-US" altLang="ja-JP" dirty="0" smtClean="0">
                  <a:latin typeface="Century" pitchFamily="18" charset="0"/>
                  <a:ea typeface="Cambria Math"/>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25742" y="3302846"/>
                <a:ext cx="1825830" cy="944746"/>
              </a:xfrm>
              <a:prstGeom prst="rect">
                <a:avLst/>
              </a:prstGeom>
              <a:blipFill rotWithShape="1">
                <a:blip r:embed="rId3"/>
                <a:stretch>
                  <a:fillRect l="-1003"/>
                </a:stretch>
              </a:blipFill>
            </p:spPr>
            <p:txBody>
              <a:bodyPr/>
              <a:lstStyle/>
              <a:p>
                <a:r>
                  <a:rPr lang="ja-JP" altLang="en-US">
                    <a:noFill/>
                  </a:rPr>
                  <a:t> </a:t>
                </a:r>
              </a:p>
            </p:txBody>
          </p:sp>
        </mc:Fallback>
      </mc:AlternateContent>
      <p:sp>
        <p:nvSpPr>
          <p:cNvPr id="6" name="テキスト ボックス 5"/>
          <p:cNvSpPr txBox="1"/>
          <p:nvPr/>
        </p:nvSpPr>
        <p:spPr>
          <a:xfrm>
            <a:off x="2411760" y="6076817"/>
            <a:ext cx="2132633" cy="646331"/>
          </a:xfrm>
          <a:prstGeom prst="rect">
            <a:avLst/>
          </a:prstGeom>
          <a:noFill/>
          <a:ln w="25400">
            <a:noFill/>
          </a:ln>
        </p:spPr>
        <p:txBody>
          <a:bodyPr wrap="square" rtlCol="0">
            <a:spAutoFit/>
          </a:bodyPr>
          <a:lstStyle/>
          <a:p>
            <a:pPr algn="ctr"/>
            <a:r>
              <a:rPr lang="en-US" altLang="ja-JP" dirty="0" smtClean="0">
                <a:latin typeface="Times New Roman" pitchFamily="18" charset="0"/>
                <a:cs typeface="Times New Roman" pitchFamily="18" charset="0"/>
              </a:rPr>
              <a:t>Stability : 2*10</a:t>
            </a:r>
            <a:r>
              <a:rPr lang="en-US" altLang="ja-JP" baseline="30000" dirty="0" smtClean="0">
                <a:latin typeface="Times New Roman" pitchFamily="18" charset="0"/>
                <a:cs typeface="Times New Roman" pitchFamily="18" charset="0"/>
              </a:rPr>
              <a:t>-11</a:t>
            </a:r>
            <a:endParaRPr lang="en-US" altLang="ja-JP" dirty="0" smtClean="0">
              <a:latin typeface="Times New Roman" pitchFamily="18" charset="0"/>
              <a:cs typeface="Times New Roman" pitchFamily="18" charset="0"/>
            </a:endParaRPr>
          </a:p>
          <a:p>
            <a:pPr algn="ctr"/>
            <a:r>
              <a:rPr lang="en-US" altLang="ja-JP" dirty="0" smtClean="0">
                <a:latin typeface="Times New Roman" pitchFamily="18" charset="0"/>
                <a:cs typeface="Times New Roman" pitchFamily="18" charset="0"/>
              </a:rPr>
              <a:t>Accuracy : 5*10</a:t>
            </a:r>
            <a:r>
              <a:rPr lang="en-US" altLang="ja-JP" baseline="30000" dirty="0" smtClean="0">
                <a:latin typeface="Times New Roman" pitchFamily="18" charset="0"/>
                <a:cs typeface="Times New Roman" pitchFamily="18" charset="0"/>
              </a:rPr>
              <a:t>-11</a:t>
            </a:r>
            <a:endParaRPr kumimoji="1" lang="ja-JP" altLang="en-US" dirty="0">
              <a:latin typeface="Times New Roman" pitchFamily="18" charset="0"/>
              <a:cs typeface="Times New Roman" pitchFamily="18" charset="0"/>
            </a:endParaRPr>
          </a:p>
        </p:txBody>
      </p:sp>
      <p:sp>
        <p:nvSpPr>
          <p:cNvPr id="4" name="正方形/長方形 3"/>
          <p:cNvSpPr/>
          <p:nvPr/>
        </p:nvSpPr>
        <p:spPr>
          <a:xfrm>
            <a:off x="5971819" y="864023"/>
            <a:ext cx="3416320" cy="646331"/>
          </a:xfrm>
          <a:prstGeom prst="rect">
            <a:avLst/>
          </a:prstGeom>
        </p:spPr>
        <p:txBody>
          <a:bodyPr wrap="none">
            <a:spAutoFit/>
          </a:bodyPr>
          <a:lstStyle/>
          <a:p>
            <a:r>
              <a:rPr lang="ja-JP" altLang="en-US" sz="3600" dirty="0"/>
              <a:t>（周波数領域）</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30531"/>
            <a:ext cx="8614484" cy="5826861"/>
          </a:xfrm>
          <a:prstGeom prst="rect">
            <a:avLst/>
          </a:prstGeom>
        </p:spPr>
      </p:pic>
    </p:spTree>
    <p:extLst>
      <p:ext uri="{BB962C8B-B14F-4D97-AF65-F5344CB8AC3E}">
        <p14:creationId xmlns:p14="http://schemas.microsoft.com/office/powerpoint/2010/main" val="34746733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6000" dirty="0" smtClean="0"/>
              <a:t>共同研究者</a:t>
            </a:r>
            <a:endParaRPr kumimoji="1" lang="ja-JP" altLang="en-US" sz="6000"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電通大　美濃島薫　教授</a:t>
            </a:r>
            <a:endParaRPr kumimoji="1" lang="en-US" altLang="ja-JP" sz="4400" dirty="0" smtClean="0"/>
          </a:p>
          <a:p>
            <a:pPr marL="0" indent="0">
              <a:buNone/>
            </a:pPr>
            <a:r>
              <a:rPr kumimoji="1" lang="ja-JP" altLang="en-US" sz="4400" dirty="0" smtClean="0"/>
              <a:t>産総研　稲葉肇　博士</a:t>
            </a:r>
            <a:endParaRPr kumimoji="1" lang="en-US" altLang="ja-JP" sz="4400" dirty="0" smtClean="0"/>
          </a:p>
        </p:txBody>
      </p:sp>
    </p:spTree>
    <p:extLst>
      <p:ext uri="{BB962C8B-B14F-4D97-AF65-F5344CB8AC3E}">
        <p14:creationId xmlns:p14="http://schemas.microsoft.com/office/powerpoint/2010/main" val="15474216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664" y="332656"/>
            <a:ext cx="9300864" cy="947192"/>
          </a:xfrm>
        </p:spPr>
        <p:txBody>
          <a:bodyPr/>
          <a:lstStyle/>
          <a:p>
            <a:r>
              <a:rPr lang="ja-JP" altLang="en-US" dirty="0" smtClean="0"/>
              <a:t>低圧ガス分光によるジッターの評価</a:t>
            </a:r>
            <a:endParaRPr kumimoji="1" lang="ja-JP" altLang="en-US" dirty="0"/>
          </a:p>
        </p:txBody>
      </p:sp>
      <p:sp>
        <p:nvSpPr>
          <p:cNvPr id="3" name="テキスト ボックス 2"/>
          <p:cNvSpPr txBox="1"/>
          <p:nvPr/>
        </p:nvSpPr>
        <p:spPr>
          <a:xfrm>
            <a:off x="660383" y="1268760"/>
            <a:ext cx="4468207" cy="1015663"/>
          </a:xfrm>
          <a:prstGeom prst="rect">
            <a:avLst/>
          </a:prstGeom>
          <a:noFill/>
        </p:spPr>
        <p:txBody>
          <a:bodyPr wrap="square" rtlCol="0">
            <a:spAutoFit/>
          </a:bodyPr>
          <a:lstStyle/>
          <a:p>
            <a:r>
              <a:rPr lang="ja-JP" altLang="en-US" sz="2000" dirty="0" smtClean="0"/>
              <a:t>サンプル：水蒸気</a:t>
            </a:r>
            <a:r>
              <a:rPr lang="en-US" altLang="ja-JP" sz="2000" dirty="0" smtClean="0"/>
              <a:t>50Pa, </a:t>
            </a:r>
            <a:r>
              <a:rPr lang="ja-JP" altLang="en-US" sz="2000" dirty="0" smtClean="0"/>
              <a:t>窒素</a:t>
            </a:r>
            <a:r>
              <a:rPr lang="en-US" altLang="ja-JP" sz="2000" dirty="0" smtClean="0"/>
              <a:t>1350Pa</a:t>
            </a:r>
            <a:endParaRPr kumimoji="1" lang="en-US" altLang="ja-JP" sz="2000" dirty="0" smtClean="0"/>
          </a:p>
          <a:p>
            <a:r>
              <a:rPr lang="ja-JP" altLang="en-US" sz="2000" dirty="0" smtClean="0"/>
              <a:t>圧力広がり線幅（予測値）</a:t>
            </a:r>
            <a:r>
              <a:rPr lang="en-US" altLang="ja-JP" sz="2000" dirty="0" smtClean="0"/>
              <a:t>: 100MHz</a:t>
            </a:r>
            <a:endParaRPr kumimoji="1" lang="en-US" altLang="ja-JP" sz="2000" dirty="0" smtClean="0"/>
          </a:p>
          <a:p>
            <a:r>
              <a:rPr kumimoji="1" lang="ja-JP" altLang="en-US" sz="2000" dirty="0" smtClean="0"/>
              <a:t>測定時間：</a:t>
            </a:r>
            <a:r>
              <a:rPr kumimoji="1" lang="en-US" altLang="ja-JP" sz="2000" dirty="0" smtClean="0"/>
              <a:t>100s</a:t>
            </a:r>
            <a:r>
              <a:rPr kumimoji="1" lang="ja-JP" altLang="en-US" sz="2000" dirty="0" smtClean="0"/>
              <a:t>　</a:t>
            </a:r>
            <a:endParaRPr kumimoji="1" lang="en-US" altLang="ja-JP" sz="2000" dirty="0" smtClean="0"/>
          </a:p>
        </p:txBody>
      </p:sp>
      <mc:AlternateContent xmlns:mc="http://schemas.openxmlformats.org/markup-compatibility/2006" xmlns:a14="http://schemas.microsoft.com/office/drawing/2010/main">
        <mc:Choice Requires="a14">
          <p:sp>
            <p:nvSpPr>
              <p:cNvPr id="5" name="テキスト ボックス 4"/>
              <p:cNvSpPr txBox="1"/>
              <p:nvPr/>
            </p:nvSpPr>
            <p:spPr>
              <a:xfrm>
                <a:off x="5463450" y="1959223"/>
                <a:ext cx="3398162" cy="523220"/>
              </a:xfrm>
              <a:prstGeom prst="rect">
                <a:avLst/>
              </a:prstGeom>
              <a:noFill/>
              <a:ln w="25400">
                <a:solidFill>
                  <a:schemeClr val="tx1"/>
                </a:solidFill>
              </a:ln>
            </p:spPr>
            <p:txBody>
              <a:bodyPr wrap="square" rtlCol="0">
                <a:spAutoFit/>
              </a:bodyPr>
              <a:lstStyle/>
              <a:p>
                <a:pPr algn="ctr"/>
                <a14:m>
                  <m:oMath xmlns:m="http://schemas.openxmlformats.org/officeDocument/2006/math">
                    <m:r>
                      <m:rPr>
                        <m:sty m:val="p"/>
                      </m:rPr>
                      <a:rPr lang="en-US" altLang="ja-JP" sz="2800" dirty="0" err="1">
                        <a:latin typeface="Cambria Math"/>
                      </a:rPr>
                      <m:t>Δ</m:t>
                    </m:r>
                    <m:r>
                      <m:rPr>
                        <m:sty m:val="p"/>
                      </m:rPr>
                      <a:rPr lang="en-US" altLang="ja-JP" sz="2800" b="0" i="0" dirty="0" smtClean="0">
                        <a:latin typeface="Cambria Math"/>
                      </a:rPr>
                      <m:t>f</m:t>
                    </m:r>
                    <m:r>
                      <a:rPr lang="en-US" altLang="ja-JP" sz="2800" b="0" i="0" dirty="0" smtClean="0">
                        <a:latin typeface="Cambria Math"/>
                      </a:rPr>
                      <m:t>=5</m:t>
                    </m:r>
                    <m:r>
                      <m:rPr>
                        <m:sty m:val="p"/>
                      </m:rPr>
                      <a:rPr lang="en-US" altLang="ja-JP" sz="2800" b="0" i="0" dirty="0" smtClean="0">
                        <a:latin typeface="Cambria Math"/>
                      </a:rPr>
                      <m:t>Hz</m:t>
                    </m:r>
                  </m:oMath>
                </a14:m>
                <a:r>
                  <a:rPr kumimoji="1" lang="ja-JP" altLang="en-US" sz="2800" dirty="0" smtClean="0"/>
                  <a:t>において</a:t>
                </a:r>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463450" y="1959223"/>
                <a:ext cx="3398162" cy="523220"/>
              </a:xfrm>
              <a:prstGeom prst="rect">
                <a:avLst/>
              </a:prstGeom>
              <a:blipFill rotWithShape="1">
                <a:blip r:embed="rId2"/>
                <a:stretch>
                  <a:fillRect t="-12222" b="-24444"/>
                </a:stretch>
              </a:blipFill>
              <a:ln w="25400">
                <a:solidFill>
                  <a:schemeClr val="tx1"/>
                </a:solidFill>
              </a:ln>
            </p:spPr>
            <p:txBody>
              <a:bodyPr/>
              <a:lstStyle/>
              <a:p>
                <a:r>
                  <a:rPr lang="ja-JP" altLang="en-US">
                    <a:noFill/>
                  </a:rPr>
                  <a:t> </a:t>
                </a:r>
              </a:p>
            </p:txBody>
          </p:sp>
        </mc:Fallback>
      </mc:AlternateContent>
      <p:sp>
        <p:nvSpPr>
          <p:cNvPr id="16" name="テキスト ボックス 15"/>
          <p:cNvSpPr txBox="1"/>
          <p:nvPr/>
        </p:nvSpPr>
        <p:spPr>
          <a:xfrm>
            <a:off x="5324892" y="2743180"/>
            <a:ext cx="3671191" cy="1261884"/>
          </a:xfrm>
          <a:prstGeom prst="rect">
            <a:avLst/>
          </a:prstGeom>
          <a:noFill/>
          <a:ln w="25400">
            <a:noFill/>
          </a:ln>
        </p:spPr>
        <p:txBody>
          <a:bodyPr wrap="square" rtlCol="0">
            <a:spAutoFit/>
          </a:bodyPr>
          <a:lstStyle/>
          <a:p>
            <a:pPr algn="ctr"/>
            <a:r>
              <a:rPr lang="ja-JP" altLang="en-US" sz="2800" dirty="0" smtClean="0"/>
              <a:t>①</a:t>
            </a:r>
            <a:r>
              <a:rPr lang="en-US" altLang="ja-JP" sz="2800" dirty="0" smtClean="0"/>
              <a:t>f</a:t>
            </a:r>
            <a:r>
              <a:rPr kumimoji="1" lang="en-US" altLang="ja-JP" sz="2800" baseline="-25000" dirty="0" smtClean="0"/>
              <a:t>rep1</a:t>
            </a:r>
            <a:r>
              <a:rPr kumimoji="1" lang="en-US" altLang="ja-JP" sz="2800" dirty="0" smtClean="0"/>
              <a:t> </a:t>
            </a:r>
            <a:r>
              <a:rPr lang="en-US" altLang="ja-JP" sz="2800" dirty="0" smtClean="0"/>
              <a:t>&amp; </a:t>
            </a:r>
            <a:r>
              <a:rPr kumimoji="1" lang="en-US" altLang="ja-JP" sz="2800" dirty="0" smtClean="0"/>
              <a:t>f</a:t>
            </a:r>
            <a:r>
              <a:rPr kumimoji="1" lang="en-US" altLang="ja-JP" sz="2800" baseline="-25000" dirty="0" smtClean="0"/>
              <a:t>rep2</a:t>
            </a:r>
            <a:r>
              <a:rPr kumimoji="1" lang="en-US" altLang="ja-JP" sz="2800" dirty="0" smtClean="0"/>
              <a:t> </a:t>
            </a:r>
            <a:r>
              <a:rPr kumimoji="1" lang="ja-JP" altLang="en-US" sz="2800" dirty="0" smtClean="0"/>
              <a:t>制御</a:t>
            </a:r>
            <a:endParaRPr kumimoji="1" lang="en-US" altLang="ja-JP" sz="2800" dirty="0" smtClean="0"/>
          </a:p>
          <a:p>
            <a:pPr algn="ctr"/>
            <a:r>
              <a:rPr lang="ja-JP" altLang="en-US" sz="2400" dirty="0" smtClean="0"/>
              <a:t>ジッターの影響により線幅が拡がっている</a:t>
            </a:r>
            <a:endParaRPr lang="en-US" altLang="ja-JP" sz="2400" dirty="0" smtClean="0"/>
          </a:p>
        </p:txBody>
      </p:sp>
      <p:sp>
        <p:nvSpPr>
          <p:cNvPr id="12" name="正方形/長方形 11"/>
          <p:cNvSpPr/>
          <p:nvPr/>
        </p:nvSpPr>
        <p:spPr>
          <a:xfrm>
            <a:off x="5284693" y="4532927"/>
            <a:ext cx="3738283" cy="1384995"/>
          </a:xfrm>
          <a:prstGeom prst="rect">
            <a:avLst/>
          </a:prstGeom>
          <a:solidFill>
            <a:srgbClr val="FFFF00"/>
          </a:solidFill>
        </p:spPr>
        <p:txBody>
          <a:bodyPr wrap="square">
            <a:spAutoFit/>
          </a:bodyPr>
          <a:lstStyle/>
          <a:p>
            <a:pPr algn="ctr"/>
            <a:r>
              <a:rPr lang="ja-JP" altLang="en-US" sz="2800" dirty="0" smtClean="0">
                <a:solidFill>
                  <a:srgbClr val="FF0000"/>
                </a:solidFill>
                <a:latin typeface="Times New Roman" panose="02020603050405020304" pitchFamily="18" charset="0"/>
                <a:cs typeface="Times New Roman" panose="02020603050405020304" pitchFamily="18" charset="0"/>
              </a:rPr>
              <a:t>②</a:t>
            </a:r>
            <a:r>
              <a:rPr lang="en-US" altLang="ja-JP" sz="2800" dirty="0" err="1" smtClean="0">
                <a:solidFill>
                  <a:srgbClr val="FF0000"/>
                </a:solidFill>
                <a:latin typeface="Times New Roman" panose="02020603050405020304" pitchFamily="18" charset="0"/>
                <a:cs typeface="Times New Roman" panose="02020603050405020304" pitchFamily="18" charset="0"/>
              </a:rPr>
              <a:t>Δf</a:t>
            </a:r>
            <a:r>
              <a:rPr lang="en-US" altLang="ja-JP" sz="2800" dirty="0" smtClean="0">
                <a:solidFill>
                  <a:srgbClr val="FF0000"/>
                </a:solidFill>
                <a:latin typeface="Times New Roman" panose="02020603050405020304" pitchFamily="18" charset="0"/>
                <a:cs typeface="Times New Roman" panose="02020603050405020304" pitchFamily="18" charset="0"/>
              </a:rPr>
              <a:t> </a:t>
            </a:r>
            <a:r>
              <a:rPr lang="en-US" altLang="ja-JP" sz="2800" dirty="0">
                <a:solidFill>
                  <a:srgbClr val="FF0000"/>
                </a:solidFill>
                <a:latin typeface="Times New Roman" panose="02020603050405020304" pitchFamily="18" charset="0"/>
                <a:cs typeface="Times New Roman" panose="02020603050405020304" pitchFamily="18" charset="0"/>
              </a:rPr>
              <a:t>&amp; </a:t>
            </a:r>
            <a:r>
              <a:rPr lang="en-US" altLang="ja-JP" sz="2800" dirty="0" smtClean="0">
                <a:solidFill>
                  <a:srgbClr val="FF0000"/>
                </a:solidFill>
                <a:latin typeface="Times New Roman" panose="02020603050405020304" pitchFamily="18" charset="0"/>
                <a:cs typeface="Times New Roman" panose="02020603050405020304" pitchFamily="18" charset="0"/>
              </a:rPr>
              <a:t>f</a:t>
            </a:r>
            <a:r>
              <a:rPr lang="en-US" altLang="ja-JP" sz="2800" baseline="-25000" dirty="0" smtClean="0">
                <a:solidFill>
                  <a:srgbClr val="FF0000"/>
                </a:solidFill>
                <a:latin typeface="Times New Roman" panose="02020603050405020304" pitchFamily="18" charset="0"/>
                <a:cs typeface="Times New Roman" panose="02020603050405020304" pitchFamily="18" charset="0"/>
              </a:rPr>
              <a:t>rep1</a:t>
            </a:r>
            <a:r>
              <a:rPr lang="en-US" altLang="ja-JP" sz="2800" dirty="0" smtClean="0">
                <a:solidFill>
                  <a:srgbClr val="FF0000"/>
                </a:solidFill>
                <a:latin typeface="Times New Roman" panose="02020603050405020304" pitchFamily="18" charset="0"/>
                <a:cs typeface="Times New Roman" panose="02020603050405020304" pitchFamily="18" charset="0"/>
              </a:rPr>
              <a:t> </a:t>
            </a:r>
            <a:r>
              <a:rPr lang="ja-JP" altLang="en-US" sz="2800" dirty="0" smtClean="0">
                <a:solidFill>
                  <a:srgbClr val="FF0000"/>
                </a:solidFill>
                <a:latin typeface="Times New Roman" panose="02020603050405020304" pitchFamily="18" charset="0"/>
                <a:cs typeface="Times New Roman" panose="02020603050405020304" pitchFamily="18" charset="0"/>
              </a:rPr>
              <a:t>制御</a:t>
            </a:r>
            <a:endParaRPr lang="en-US" altLang="ja-JP" sz="2800" dirty="0">
              <a:solidFill>
                <a:srgbClr val="FF0000"/>
              </a:solidFill>
              <a:latin typeface="Times New Roman" panose="02020603050405020304" pitchFamily="18" charset="0"/>
              <a:cs typeface="Times New Roman" panose="02020603050405020304" pitchFamily="18" charset="0"/>
            </a:endParaRPr>
          </a:p>
          <a:p>
            <a:pPr algn="ctr"/>
            <a:r>
              <a:rPr lang="ja-JP" altLang="en-US" sz="2800" dirty="0">
                <a:latin typeface="Times New Roman" panose="02020603050405020304" pitchFamily="18" charset="0"/>
                <a:cs typeface="Times New Roman" panose="02020603050405020304" pitchFamily="18" charset="0"/>
              </a:rPr>
              <a:t>ジッターの影響を抑えれている</a:t>
            </a:r>
            <a:endParaRPr lang="en-US" altLang="ja-JP" sz="28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2780312" y="1384396"/>
            <a:ext cx="2100993" cy="369332"/>
          </a:xfrm>
          <a:prstGeom prst="rect">
            <a:avLst/>
          </a:prstGeom>
          <a:noFill/>
        </p:spPr>
        <p:txBody>
          <a:bodyPr wrap="square" rtlCol="0">
            <a:spAutoFit/>
          </a:bodyPr>
          <a:lstStyle/>
          <a:p>
            <a:endParaRPr kumimoji="1" lang="ja-JP" altLang="en-US" dirty="0"/>
          </a:p>
        </p:txBody>
      </p:sp>
      <p:grpSp>
        <p:nvGrpSpPr>
          <p:cNvPr id="28" name="グループ化 27"/>
          <p:cNvGrpSpPr/>
          <p:nvPr/>
        </p:nvGrpSpPr>
        <p:grpSpPr>
          <a:xfrm>
            <a:off x="82604" y="2132856"/>
            <a:ext cx="5152005" cy="4483100"/>
            <a:chOff x="82604" y="2236321"/>
            <a:chExt cx="5152005" cy="448310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04" y="2236321"/>
              <a:ext cx="515200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bwMode="auto">
            <a:xfrm>
              <a:off x="807451" y="2510705"/>
              <a:ext cx="360040" cy="36004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円/楕円 10"/>
            <p:cNvSpPr/>
            <p:nvPr/>
          </p:nvSpPr>
          <p:spPr bwMode="auto">
            <a:xfrm>
              <a:off x="818304" y="4278653"/>
              <a:ext cx="360040" cy="36004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3" name="直線矢印コネクタ 12"/>
            <p:cNvCxnSpPr/>
            <p:nvPr/>
          </p:nvCxnSpPr>
          <p:spPr bwMode="auto">
            <a:xfrm>
              <a:off x="974219" y="2729948"/>
              <a:ext cx="0" cy="1722783"/>
            </a:xfrm>
            <a:prstGeom prst="straightConnector1">
              <a:avLst/>
            </a:prstGeom>
            <a:noFill/>
            <a:ln w="25400" cap="flat" cmpd="sng" algn="ctr">
              <a:solidFill>
                <a:schemeClr val="tx1"/>
              </a:solidFill>
              <a:prstDash val="solid"/>
              <a:round/>
              <a:headEnd type="arrow"/>
              <a:tailEnd type="arrow"/>
            </a:ln>
            <a:effectLst/>
          </p:spPr>
        </p:cxnSp>
        <p:sp>
          <p:nvSpPr>
            <p:cNvPr id="17" name="テキスト ボックス 16"/>
            <p:cNvSpPr txBox="1"/>
            <p:nvPr/>
          </p:nvSpPr>
          <p:spPr>
            <a:xfrm>
              <a:off x="2840985" y="3590924"/>
              <a:ext cx="1908212" cy="369332"/>
            </a:xfrm>
            <a:prstGeom prst="rect">
              <a:avLst/>
            </a:prstGeom>
            <a:noFill/>
          </p:spPr>
          <p:txBody>
            <a:bodyPr wrap="square" rtlCol="0">
              <a:spAutoFit/>
            </a:bodyPr>
            <a:lstStyle/>
            <a:p>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rep1</a:t>
              </a:r>
              <a:r>
                <a:rPr lang="en-US" altLang="ja-JP" dirty="0" smtClean="0">
                  <a:solidFill>
                    <a:schemeClr val="accent2"/>
                  </a:solidFill>
                  <a:latin typeface="Times New Roman" panose="02020603050405020304" pitchFamily="18" charset="0"/>
                  <a:cs typeface="Times New Roman" panose="02020603050405020304" pitchFamily="18" charset="0"/>
                </a:rPr>
                <a:t>, </a:t>
              </a:r>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rep2</a:t>
              </a:r>
              <a:r>
                <a:rPr kumimoji="1" lang="en-US" altLang="ja-JP" dirty="0" smtClean="0">
                  <a:solidFill>
                    <a:schemeClr val="accent2"/>
                  </a:solidFill>
                  <a:latin typeface="Times New Roman" panose="02020603050405020304" pitchFamily="18" charset="0"/>
                  <a:cs typeface="Times New Roman" panose="02020603050405020304" pitchFamily="18" charset="0"/>
                </a:rPr>
                <a:t> locked</a:t>
              </a:r>
              <a:endParaRPr lang="en-US" altLang="ja-JP" b="0" dirty="0" smtClean="0">
                <a:solidFill>
                  <a:schemeClr val="accent2"/>
                </a:solidFill>
                <a:latin typeface="Times New Roman" panose="02020603050405020304" pitchFamily="18" charset="0"/>
                <a:cs typeface="Times New Roman" panose="02020603050405020304" pitchFamily="18" charset="0"/>
              </a:endParaRPr>
            </a:p>
          </p:txBody>
        </p:sp>
        <p:sp>
          <p:nvSpPr>
            <p:cNvPr id="18" name="フリーフォーム 17"/>
            <p:cNvSpPr/>
            <p:nvPr/>
          </p:nvSpPr>
          <p:spPr bwMode="auto">
            <a:xfrm>
              <a:off x="2503030" y="3820325"/>
              <a:ext cx="360366" cy="319176"/>
            </a:xfrm>
            <a:custGeom>
              <a:avLst/>
              <a:gdLst>
                <a:gd name="connsiteX0" fmla="*/ 0 w 215153"/>
                <a:gd name="connsiteY0" fmla="*/ 349624 h 349624"/>
                <a:gd name="connsiteX1" fmla="*/ 215153 w 215153"/>
                <a:gd name="connsiteY1" fmla="*/ 0 h 349624"/>
              </a:gdLst>
              <a:ahLst/>
              <a:cxnLst>
                <a:cxn ang="0">
                  <a:pos x="connsiteX0" y="connsiteY0"/>
                </a:cxn>
                <a:cxn ang="0">
                  <a:pos x="connsiteX1" y="connsiteY1"/>
                </a:cxn>
              </a:cxnLst>
              <a:rect l="l" t="t" r="r" b="b"/>
              <a:pathLst>
                <a:path w="215153" h="349624">
                  <a:moveTo>
                    <a:pt x="0" y="349624"/>
                  </a:moveTo>
                  <a:lnTo>
                    <a:pt x="215153" y="0"/>
                  </a:lnTo>
                </a:path>
              </a:pathLst>
            </a:cu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テキスト ボックス 18"/>
            <p:cNvSpPr txBox="1"/>
            <p:nvPr/>
          </p:nvSpPr>
          <p:spPr>
            <a:xfrm>
              <a:off x="2159732" y="4887365"/>
              <a:ext cx="1908212" cy="369332"/>
            </a:xfrm>
            <a:prstGeom prst="rect">
              <a:avLst/>
            </a:prstGeom>
            <a:noFill/>
          </p:spPr>
          <p:txBody>
            <a:bodyPr wrap="square" rtlCol="0">
              <a:spAutoFit/>
            </a:bodyPr>
            <a:lstStyle/>
            <a:p>
              <a:pPr algn="ctr"/>
              <a:r>
                <a:rPr kumimoji="1" lang="en-US" altLang="ja-JP" dirty="0" err="1" smtClean="0">
                  <a:solidFill>
                    <a:srgbClr val="FF0000"/>
                  </a:solidFill>
                  <a:latin typeface="Times New Roman" panose="02020603050405020304" pitchFamily="18" charset="0"/>
                  <a:cs typeface="Times New Roman" panose="02020603050405020304" pitchFamily="18" charset="0"/>
                </a:rPr>
                <a:t>Δf</a:t>
              </a:r>
              <a:r>
                <a:rPr kumimoji="1" lang="en-US" altLang="ja-JP"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latin typeface="Times New Roman" panose="02020603050405020304" pitchFamily="18" charset="0"/>
                  <a:cs typeface="Times New Roman" panose="02020603050405020304" pitchFamily="18" charset="0"/>
                </a:rPr>
                <a:t>, </a:t>
              </a:r>
              <a:r>
                <a:rPr kumimoji="1" lang="en-US" altLang="ja-JP" dirty="0" smtClean="0">
                  <a:solidFill>
                    <a:srgbClr val="FF0000"/>
                  </a:solidFill>
                  <a:latin typeface="Times New Roman" panose="02020603050405020304" pitchFamily="18" charset="0"/>
                  <a:cs typeface="Times New Roman" panose="02020603050405020304" pitchFamily="18" charset="0"/>
                </a:rPr>
                <a:t>f</a:t>
              </a:r>
              <a:r>
                <a:rPr kumimoji="1" lang="en-US" altLang="ja-JP" baseline="-25000" dirty="0" smtClean="0">
                  <a:solidFill>
                    <a:srgbClr val="FF0000"/>
                  </a:solidFill>
                  <a:latin typeface="Times New Roman" panose="02020603050405020304" pitchFamily="18" charset="0"/>
                  <a:cs typeface="Times New Roman" panose="02020603050405020304" pitchFamily="18" charset="0"/>
                </a:rPr>
                <a:t>rep1</a:t>
              </a:r>
              <a:r>
                <a:rPr kumimoji="1" lang="en-US" altLang="ja-JP" dirty="0" smtClean="0">
                  <a:solidFill>
                    <a:srgbClr val="FF0000"/>
                  </a:solidFill>
                  <a:latin typeface="Times New Roman" panose="02020603050405020304" pitchFamily="18" charset="0"/>
                  <a:cs typeface="Times New Roman" panose="02020603050405020304" pitchFamily="18" charset="0"/>
                </a:rPr>
                <a:t> locked</a:t>
              </a:r>
              <a:endParaRPr lang="en-US" altLang="ja-JP" b="0" dirty="0" smtClean="0">
                <a:solidFill>
                  <a:srgbClr val="FF0000"/>
                </a:solidFill>
                <a:latin typeface="Times New Roman" panose="02020603050405020304" pitchFamily="18" charset="0"/>
                <a:cs typeface="Times New Roman" panose="02020603050405020304" pitchFamily="18" charset="0"/>
              </a:endParaRPr>
            </a:p>
          </p:txBody>
        </p:sp>
        <p:cxnSp>
          <p:nvCxnSpPr>
            <p:cNvPr id="15" name="直線コネクタ 14"/>
            <p:cNvCxnSpPr/>
            <p:nvPr/>
          </p:nvCxnSpPr>
          <p:spPr bwMode="auto">
            <a:xfrm>
              <a:off x="2570922" y="4638261"/>
              <a:ext cx="437321" cy="304800"/>
            </a:xfrm>
            <a:prstGeom prst="line">
              <a:avLst/>
            </a:prstGeom>
            <a:noFill/>
            <a:ln w="28575" cap="flat" cmpd="sng" algn="ctr">
              <a:solidFill>
                <a:srgbClr val="FF0000"/>
              </a:solidFill>
              <a:prstDash val="solid"/>
              <a:round/>
              <a:headEnd type="none" w="med" len="med"/>
              <a:tailEnd type="none" w="med" len="med"/>
            </a:ln>
            <a:effectLst/>
          </p:spPr>
        </p:cxnSp>
        <p:sp>
          <p:nvSpPr>
            <p:cNvPr id="26" name="テキスト ボックス 25"/>
            <p:cNvSpPr txBox="1"/>
            <p:nvPr/>
          </p:nvSpPr>
          <p:spPr>
            <a:xfrm>
              <a:off x="1478880" y="5427928"/>
              <a:ext cx="3165128" cy="369332"/>
            </a:xfrm>
            <a:prstGeom prst="rect">
              <a:avLst/>
            </a:prstGeom>
            <a:noFill/>
          </p:spPr>
          <p:txBody>
            <a:bodyPr wrap="square" rtlCol="0">
              <a:spAutoFit/>
            </a:bodyPr>
            <a:lstStyle/>
            <a:p>
              <a:pPr algn="ctr"/>
              <a:r>
                <a:rPr lang="ja-JP" altLang="en-US" b="0" dirty="0" smtClean="0">
                  <a:latin typeface="Times New Roman" panose="02020603050405020304" pitchFamily="18" charset="0"/>
                  <a:cs typeface="Times New Roman" panose="02020603050405020304" pitchFamily="18" charset="0"/>
                </a:rPr>
                <a:t>圧力広がり線幅（予測値）</a:t>
              </a:r>
              <a:endParaRPr lang="en-US" altLang="ja-JP" b="0" dirty="0" smtClean="0">
                <a:latin typeface="Times New Roman" panose="02020603050405020304" pitchFamily="18" charset="0"/>
                <a:cs typeface="Times New Roman" panose="02020603050405020304" pitchFamily="18" charset="0"/>
              </a:endParaRPr>
            </a:p>
          </p:txBody>
        </p:sp>
      </p:grpSp>
      <p:cxnSp>
        <p:nvCxnSpPr>
          <p:cNvPr id="6" name="直線コネクタ 5"/>
          <p:cNvCxnSpPr/>
          <p:nvPr/>
        </p:nvCxnSpPr>
        <p:spPr bwMode="auto">
          <a:xfrm>
            <a:off x="700139" y="5326260"/>
            <a:ext cx="4468207" cy="0"/>
          </a:xfrm>
          <a:prstGeom prst="line">
            <a:avLst/>
          </a:prstGeom>
          <a:noFill/>
          <a:ln w="476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8705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2132856"/>
            <a:ext cx="8712968" cy="1569660"/>
          </a:xfrm>
          <a:prstGeom prst="rect">
            <a:avLst/>
          </a:prstGeom>
          <a:noFill/>
        </p:spPr>
        <p:txBody>
          <a:bodyPr wrap="square" rtlCol="0">
            <a:spAutoFit/>
          </a:bodyPr>
          <a:lstStyle/>
          <a:p>
            <a:pPr algn="ctr"/>
            <a:r>
              <a:rPr kumimoji="1" lang="en-US" altLang="ja-JP" sz="4800" dirty="0" smtClean="0">
                <a:latin typeface="ヒラギノ丸ゴ ProN W4"/>
                <a:ea typeface="ヒラギノ丸ゴ ProN W4"/>
                <a:cs typeface="ヒラギノ丸ゴ ProN W4"/>
              </a:rPr>
              <a:t>③</a:t>
            </a:r>
            <a:r>
              <a:rPr lang="ja-JP" altLang="en-US" sz="4800" dirty="0" smtClean="0">
                <a:latin typeface="ヒラギノ丸ゴ ProN W4"/>
                <a:ea typeface="ヒラギノ丸ゴ ProN W4"/>
                <a:cs typeface="ヒラギノ丸ゴ ProN W4"/>
              </a:rPr>
              <a:t>アダプティブ・サンプリングへの応用</a:t>
            </a:r>
            <a:endParaRPr kumimoji="1" lang="ja-JP" altLang="en-US" sz="4800" dirty="0">
              <a:latin typeface="ヒラギノ丸ゴ ProN W4"/>
              <a:ea typeface="ヒラギノ丸ゴ ProN W4"/>
              <a:cs typeface="ヒラギノ丸ゴ ProN W4"/>
            </a:endParaRPr>
          </a:p>
        </p:txBody>
      </p:sp>
    </p:spTree>
    <p:extLst>
      <p:ext uri="{BB962C8B-B14F-4D97-AF65-F5344CB8AC3E}">
        <p14:creationId xmlns:p14="http://schemas.microsoft.com/office/powerpoint/2010/main" val="38093062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1058" y="1461461"/>
            <a:ext cx="3165616" cy="2145835"/>
          </a:xfrm>
          <a:prstGeom prst="rect">
            <a:avLst/>
          </a:prstGeom>
        </p:spPr>
      </p:pic>
      <p:pic>
        <p:nvPicPr>
          <p:cNvPr id="4" name="図 3"/>
          <p:cNvPicPr>
            <a:picLocks noChangeAspect="1"/>
          </p:cNvPicPr>
          <p:nvPr/>
        </p:nvPicPr>
        <p:blipFill>
          <a:blip r:embed="rId4"/>
          <a:stretch>
            <a:fillRect/>
          </a:stretch>
        </p:blipFill>
        <p:spPr>
          <a:xfrm>
            <a:off x="231058" y="4361881"/>
            <a:ext cx="3211631" cy="2159545"/>
          </a:xfrm>
          <a:prstGeom prst="rect">
            <a:avLst/>
          </a:prstGeom>
        </p:spPr>
      </p:pic>
      <p:sp>
        <p:nvSpPr>
          <p:cNvPr id="5" name="Rectangle 2"/>
          <p:cNvSpPr txBox="1">
            <a:spLocks noChangeArrowheads="1"/>
          </p:cNvSpPr>
          <p:nvPr/>
        </p:nvSpPr>
        <p:spPr bwMode="auto">
          <a:xfrm>
            <a:off x="0" y="444899"/>
            <a:ext cx="9144000" cy="6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b="1" dirty="0" smtClean="0">
                <a:latin typeface="ヒラギノ丸ゴ ProN W4"/>
                <a:ea typeface="ヒラギノ丸ゴ ProN W4"/>
                <a:cs typeface="ヒラギノ丸ゴ ProN W4"/>
              </a:rPr>
              <a:t>アダプティブ・サンプリング</a:t>
            </a:r>
            <a:endParaRPr lang="en-US" altLang="ja-JP" b="1" dirty="0">
              <a:latin typeface="ヒラギノ丸ゴ ProN W4"/>
              <a:ea typeface="ヒラギノ丸ゴ ProN W4"/>
              <a:cs typeface="ヒラギノ丸ゴ ProN W4"/>
            </a:endParaRPr>
          </a:p>
        </p:txBody>
      </p:sp>
      <p:sp>
        <p:nvSpPr>
          <p:cNvPr id="6" name="テキスト ボックス 5"/>
          <p:cNvSpPr txBox="1"/>
          <p:nvPr/>
        </p:nvSpPr>
        <p:spPr>
          <a:xfrm>
            <a:off x="952600" y="1085870"/>
            <a:ext cx="1723549" cy="461665"/>
          </a:xfrm>
          <a:prstGeom prst="rect">
            <a:avLst/>
          </a:prstGeom>
          <a:solidFill>
            <a:schemeClr val="tx1"/>
          </a:solidFill>
        </p:spPr>
        <p:txBody>
          <a:bodyPr wrap="none" rtlCol="0">
            <a:spAutoFit/>
          </a:bodyPr>
          <a:lstStyle/>
          <a:p>
            <a:r>
              <a:rPr kumimoji="1" lang="ja-JP" altLang="en-US" sz="2400" dirty="0" smtClean="0">
                <a:solidFill>
                  <a:schemeClr val="bg1"/>
                </a:solidFill>
                <a:latin typeface="ヒラギノ丸ゴ ProN W4"/>
                <a:ea typeface="ヒラギノ丸ゴ ProN W4"/>
                <a:cs typeface="ヒラギノ丸ゴ ProN W4"/>
              </a:rPr>
              <a:t>安定化制御</a:t>
            </a:r>
            <a:endParaRPr kumimoji="1" lang="ja-JP" altLang="en-US" sz="2400" dirty="0">
              <a:solidFill>
                <a:schemeClr val="bg1"/>
              </a:solidFill>
              <a:latin typeface="ヒラギノ丸ゴ ProN W4"/>
              <a:ea typeface="ヒラギノ丸ゴ ProN W4"/>
              <a:cs typeface="ヒラギノ丸ゴ ProN W4"/>
            </a:endParaRPr>
          </a:p>
        </p:txBody>
      </p:sp>
      <p:sp>
        <p:nvSpPr>
          <p:cNvPr id="7" name="テキスト ボックス 6"/>
          <p:cNvSpPr txBox="1"/>
          <p:nvPr/>
        </p:nvSpPr>
        <p:spPr>
          <a:xfrm>
            <a:off x="467544" y="3952943"/>
            <a:ext cx="2659702" cy="461665"/>
          </a:xfrm>
          <a:prstGeom prst="rect">
            <a:avLst/>
          </a:prstGeom>
          <a:solidFill>
            <a:schemeClr val="tx1"/>
          </a:solidFill>
        </p:spPr>
        <p:txBody>
          <a:bodyPr wrap="none" rtlCol="0">
            <a:spAutoFit/>
          </a:bodyPr>
          <a:lstStyle/>
          <a:p>
            <a:r>
              <a:rPr kumimoji="1" lang="ja-JP" altLang="en-US" sz="2400" dirty="0" smtClean="0">
                <a:solidFill>
                  <a:schemeClr val="bg1"/>
                </a:solidFill>
                <a:latin typeface="ヒラギノ丸ゴ ProN W4"/>
                <a:ea typeface="ヒラギノ丸ゴ ProN W4"/>
                <a:cs typeface="ヒラギノ丸ゴ ProN W4"/>
              </a:rPr>
              <a:t>フリーランニング</a:t>
            </a:r>
            <a:endParaRPr kumimoji="1" lang="ja-JP" altLang="en-US" sz="2400" dirty="0">
              <a:solidFill>
                <a:schemeClr val="bg1"/>
              </a:solidFill>
              <a:latin typeface="ヒラギノ丸ゴ ProN W4"/>
              <a:ea typeface="ヒラギノ丸ゴ ProN W4"/>
              <a:cs typeface="ヒラギノ丸ゴ ProN W4"/>
            </a:endParaRPr>
          </a:p>
        </p:txBody>
      </p:sp>
      <p:sp>
        <p:nvSpPr>
          <p:cNvPr id="8" name="テキスト ボックス 7"/>
          <p:cNvSpPr txBox="1"/>
          <p:nvPr/>
        </p:nvSpPr>
        <p:spPr>
          <a:xfrm>
            <a:off x="0" y="6446354"/>
            <a:ext cx="4493538" cy="461665"/>
          </a:xfrm>
          <a:prstGeom prst="rect">
            <a:avLst/>
          </a:prstGeom>
          <a:noFill/>
        </p:spPr>
        <p:txBody>
          <a:bodyPr wrap="none" rtlCol="0">
            <a:spAutoFit/>
          </a:bodyPr>
          <a:lstStyle/>
          <a:p>
            <a:r>
              <a:rPr kumimoji="1" lang="ja-JP" altLang="en-US" sz="2400" dirty="0" smtClean="0">
                <a:solidFill>
                  <a:srgbClr val="FF0000"/>
                </a:solidFill>
                <a:latin typeface="ヒラギノ丸ゴ ProN W4"/>
                <a:ea typeface="ヒラギノ丸ゴ ProN W4"/>
                <a:cs typeface="ヒラギノ丸ゴ ProN W4"/>
              </a:rPr>
              <a:t>時間軸の線形性が保たれない！</a:t>
            </a:r>
            <a:endParaRPr kumimoji="1" lang="ja-JP" altLang="en-US" sz="2400" dirty="0">
              <a:solidFill>
                <a:srgbClr val="FF0000"/>
              </a:solidFill>
              <a:latin typeface="ヒラギノ丸ゴ ProN W4"/>
              <a:ea typeface="ヒラギノ丸ゴ ProN W4"/>
              <a:cs typeface="ヒラギノ丸ゴ ProN W4"/>
            </a:endParaRPr>
          </a:p>
        </p:txBody>
      </p:sp>
      <p:pic>
        <p:nvPicPr>
          <p:cNvPr id="9" name="図 8"/>
          <p:cNvPicPr>
            <a:picLocks noChangeAspect="1"/>
          </p:cNvPicPr>
          <p:nvPr/>
        </p:nvPicPr>
        <p:blipFill>
          <a:blip r:embed="rId5"/>
          <a:stretch>
            <a:fillRect/>
          </a:stretch>
        </p:blipFill>
        <p:spPr>
          <a:xfrm>
            <a:off x="3745080" y="2799981"/>
            <a:ext cx="5272708" cy="3606616"/>
          </a:xfrm>
          <a:prstGeom prst="rect">
            <a:avLst/>
          </a:prstGeom>
          <a:ln w="38100" cmpd="sng">
            <a:solidFill>
              <a:schemeClr val="tx1"/>
            </a:solidFill>
          </a:ln>
        </p:spPr>
      </p:pic>
      <p:sp>
        <p:nvSpPr>
          <p:cNvPr id="10" name="テキスト ボックス 9"/>
          <p:cNvSpPr txBox="1"/>
          <p:nvPr/>
        </p:nvSpPr>
        <p:spPr>
          <a:xfrm>
            <a:off x="3744416" y="1436584"/>
            <a:ext cx="5292080" cy="1200328"/>
          </a:xfrm>
          <a:prstGeom prst="rect">
            <a:avLst/>
          </a:prstGeom>
          <a:solidFill>
            <a:srgbClr val="000090"/>
          </a:solidFill>
        </p:spPr>
        <p:txBody>
          <a:bodyPr wrap="square" rtlCol="0">
            <a:spAutoFit/>
          </a:bodyPr>
          <a:lstStyle/>
          <a:p>
            <a:r>
              <a:rPr lang="ja-JP" altLang="en-US" sz="2400" dirty="0" smtClean="0">
                <a:solidFill>
                  <a:srgbClr val="FFFF00"/>
                </a:solidFill>
                <a:latin typeface="ヒラギノ丸ゴ ProN W4"/>
                <a:ea typeface="ヒラギノ丸ゴ ProN W4"/>
                <a:cs typeface="ヒラギノ丸ゴ ProN W4"/>
              </a:rPr>
              <a:t>モード同期周波数の揺らぎを反映したサンプリング・</a:t>
            </a:r>
            <a:r>
              <a:rPr lang="ja-JP" altLang="en-US" sz="2400" dirty="0">
                <a:solidFill>
                  <a:srgbClr val="FFFF00"/>
                </a:solidFill>
                <a:latin typeface="ヒラギノ丸ゴ ProN W4"/>
                <a:ea typeface="ヒラギノ丸ゴ ProN W4"/>
                <a:cs typeface="ヒラギノ丸ゴ ProN W4"/>
              </a:rPr>
              <a:t>ク</a:t>
            </a:r>
            <a:r>
              <a:rPr lang="ja-JP" altLang="en-US" sz="2400" dirty="0" smtClean="0">
                <a:solidFill>
                  <a:srgbClr val="FFFF00"/>
                </a:solidFill>
                <a:latin typeface="ヒラギノ丸ゴ ProN W4"/>
                <a:ea typeface="ヒラギノ丸ゴ ProN W4"/>
                <a:cs typeface="ヒラギノ丸ゴ ProN W4"/>
              </a:rPr>
              <a:t>ロックを生成すれば、時間軸の線形性を保てる！</a:t>
            </a:r>
            <a:endParaRPr kumimoji="1" lang="ja-JP" altLang="en-US" sz="2400" dirty="0">
              <a:solidFill>
                <a:srgbClr val="FFFF00"/>
              </a:solidFill>
              <a:latin typeface="ヒラギノ丸ゴ ProN W4"/>
              <a:ea typeface="ヒラギノ丸ゴ ProN W4"/>
              <a:cs typeface="ヒラギノ丸ゴ ProN W4"/>
            </a:endParaRPr>
          </a:p>
        </p:txBody>
      </p:sp>
      <p:sp>
        <p:nvSpPr>
          <p:cNvPr id="11" name="正方形/長方形 10"/>
          <p:cNvSpPr/>
          <p:nvPr/>
        </p:nvSpPr>
        <p:spPr>
          <a:xfrm>
            <a:off x="4644008" y="971436"/>
            <a:ext cx="4427984" cy="369332"/>
          </a:xfrm>
          <a:prstGeom prst="rect">
            <a:avLst/>
          </a:prstGeom>
        </p:spPr>
        <p:txBody>
          <a:bodyPr wrap="square">
            <a:spAutoFit/>
          </a:bodyPr>
          <a:lstStyle/>
          <a:p>
            <a:r>
              <a:rPr lang="fi-FI" altLang="ja-JP" i="1" dirty="0" err="1" smtClean="0">
                <a:solidFill>
                  <a:srgbClr val="660066"/>
                </a:solidFill>
              </a:rPr>
              <a:t>Ref</a:t>
            </a:r>
            <a:r>
              <a:rPr lang="fi-FI" altLang="ja-JP" i="1" dirty="0" smtClean="0">
                <a:solidFill>
                  <a:srgbClr val="660066"/>
                </a:solidFill>
              </a:rPr>
              <a:t>) T</a:t>
            </a:r>
            <a:r>
              <a:rPr lang="fi-FI" altLang="ja-JP" i="1" dirty="0">
                <a:solidFill>
                  <a:srgbClr val="660066"/>
                </a:solidFill>
              </a:rPr>
              <a:t>. </a:t>
            </a:r>
            <a:r>
              <a:rPr lang="fi-FI" altLang="ja-JP" i="1" dirty="0" err="1" smtClean="0">
                <a:solidFill>
                  <a:srgbClr val="660066"/>
                </a:solidFill>
              </a:rPr>
              <a:t>Ideguchi</a:t>
            </a:r>
            <a:r>
              <a:rPr lang="fi-FI" altLang="ja-JP" i="1" dirty="0" smtClean="0">
                <a:solidFill>
                  <a:srgbClr val="660066"/>
                </a:solidFill>
              </a:rPr>
              <a:t>, arXiv</a:t>
            </a:r>
            <a:r>
              <a:rPr lang="fi-FI" altLang="ja-JP" i="1" dirty="0">
                <a:solidFill>
                  <a:srgbClr val="660066"/>
                </a:solidFill>
              </a:rPr>
              <a:t>:1201.4177 (2012).</a:t>
            </a:r>
            <a:endParaRPr lang="ja-JP" altLang="en-US" i="1" dirty="0">
              <a:solidFill>
                <a:srgbClr val="660066"/>
              </a:solidFill>
            </a:endParaRPr>
          </a:p>
        </p:txBody>
      </p:sp>
    </p:spTree>
    <p:extLst>
      <p:ext uri="{BB962C8B-B14F-4D97-AF65-F5344CB8AC3E}">
        <p14:creationId xmlns:p14="http://schemas.microsoft.com/office/powerpoint/2010/main" val="5748388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0" y="421116"/>
            <a:ext cx="9144000" cy="1287196"/>
          </a:xfrm>
          <a:noFill/>
        </p:spPr>
        <p:txBody>
          <a:bodyPr/>
          <a:lstStyle/>
          <a:p>
            <a:pPr eaLnBrk="1" hangingPunct="1"/>
            <a:r>
              <a:rPr lang="en-US" altLang="ja-JP" sz="3800" b="1" spc="-150" dirty="0" smtClean="0">
                <a:latin typeface="ヒラギノ丸ゴ ProN W4"/>
                <a:ea typeface="ヒラギノ丸ゴ ProN W4"/>
                <a:cs typeface="ヒラギノ丸ゴ ProN W4"/>
              </a:rPr>
              <a:t>THz</a:t>
            </a:r>
            <a:r>
              <a:rPr lang="ja-JP" altLang="en-US" sz="3800" b="1" spc="-150" dirty="0" smtClean="0">
                <a:latin typeface="ヒラギノ丸ゴ ProN W4"/>
                <a:ea typeface="ヒラギノ丸ゴ ProN W4"/>
                <a:cs typeface="ヒラギノ丸ゴ ProN W4"/>
              </a:rPr>
              <a:t>アダプティブ・サンプリング・クロック（デュアル</a:t>
            </a:r>
            <a:r>
              <a:rPr lang="en-US" altLang="ja-JP" sz="3800" b="1" spc="-150" dirty="0" smtClean="0">
                <a:latin typeface="ヒラギノ丸ゴ ProN W4"/>
                <a:ea typeface="ヒラギノ丸ゴ ProN W4"/>
                <a:cs typeface="ヒラギノ丸ゴ ProN W4"/>
              </a:rPr>
              <a:t>THz</a:t>
            </a:r>
            <a:r>
              <a:rPr lang="ja-JP" altLang="en-US" sz="3800" b="1" spc="-150" dirty="0" smtClean="0">
                <a:latin typeface="ヒラギノ丸ゴ ProN W4"/>
                <a:ea typeface="ヒラギノ丸ゴ ProN W4"/>
                <a:cs typeface="ヒラギノ丸ゴ ProN W4"/>
              </a:rPr>
              <a:t>コム間ビート）の生成</a:t>
            </a:r>
            <a:endParaRPr lang="en-US" altLang="ja-JP" sz="3800" b="1" spc="-150" dirty="0">
              <a:latin typeface="ヒラギノ丸ゴ ProN W4"/>
              <a:ea typeface="ヒラギノ丸ゴ ProN W4"/>
              <a:cs typeface="ヒラギノ丸ゴ ProN W4"/>
            </a:endParaRPr>
          </a:p>
        </p:txBody>
      </p:sp>
      <p:pic>
        <p:nvPicPr>
          <p:cNvPr id="121878" name="図 121877" descr="コム間ビート.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278" y="2148991"/>
            <a:ext cx="4354079" cy="3326274"/>
          </a:xfrm>
          <a:prstGeom prst="rect">
            <a:avLst/>
          </a:prstGeom>
        </p:spPr>
      </p:pic>
      <p:sp>
        <p:nvSpPr>
          <p:cNvPr id="121880" name="テキスト ボックス 121879"/>
          <p:cNvSpPr txBox="1"/>
          <p:nvPr/>
        </p:nvSpPr>
        <p:spPr>
          <a:xfrm>
            <a:off x="5155942" y="1722710"/>
            <a:ext cx="3948517" cy="461665"/>
          </a:xfrm>
          <a:prstGeom prst="rect">
            <a:avLst/>
          </a:prstGeom>
          <a:solidFill>
            <a:schemeClr val="tx1"/>
          </a:solidFill>
        </p:spPr>
        <p:txBody>
          <a:bodyPr wrap="none" rtlCol="0">
            <a:spAutoFit/>
          </a:bodyPr>
          <a:lstStyle/>
          <a:p>
            <a:r>
              <a:rPr kumimoji="1" lang="en-US" altLang="ja-JP" sz="2400" dirty="0" smtClean="0">
                <a:solidFill>
                  <a:schemeClr val="bg1"/>
                </a:solidFill>
              </a:rPr>
              <a:t>1000</a:t>
            </a:r>
            <a:r>
              <a:rPr kumimoji="1" lang="ja-JP" altLang="en-US" sz="2400" dirty="0" smtClean="0">
                <a:solidFill>
                  <a:schemeClr val="bg1"/>
                </a:solidFill>
              </a:rPr>
              <a:t>次のコム間ビート信号</a:t>
            </a:r>
            <a:endParaRPr kumimoji="1" lang="ja-JP" altLang="en-US" sz="2400" dirty="0">
              <a:solidFill>
                <a:schemeClr val="bg1"/>
              </a:solidFill>
            </a:endParaRPr>
          </a:p>
        </p:txBody>
      </p:sp>
      <p:sp>
        <p:nvSpPr>
          <p:cNvPr id="121883" name="下矢印 121882"/>
          <p:cNvSpPr/>
          <p:nvPr/>
        </p:nvSpPr>
        <p:spPr>
          <a:xfrm>
            <a:off x="6804248" y="5445224"/>
            <a:ext cx="535197" cy="4913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884" name="テキスト ボックス 121883"/>
          <p:cNvSpPr txBox="1"/>
          <p:nvPr/>
        </p:nvSpPr>
        <p:spPr>
          <a:xfrm>
            <a:off x="4644008" y="5956042"/>
            <a:ext cx="4499993" cy="830997"/>
          </a:xfrm>
          <a:prstGeom prst="rect">
            <a:avLst/>
          </a:prstGeom>
          <a:solidFill>
            <a:srgbClr val="FFFF00"/>
          </a:solidFill>
        </p:spPr>
        <p:txBody>
          <a:bodyPr wrap="square" rtlCol="0">
            <a:spAutoFit/>
          </a:bodyPr>
          <a:lstStyle/>
          <a:p>
            <a:r>
              <a:rPr kumimoji="1" lang="ja-JP" altLang="en-US" sz="2400" dirty="0" smtClean="0">
                <a:solidFill>
                  <a:srgbClr val="FF0000"/>
                </a:solidFill>
              </a:rPr>
              <a:t>非制御レーザーを用いたデュアル</a:t>
            </a:r>
            <a:r>
              <a:rPr kumimoji="1" lang="en-US" altLang="ja-JP" sz="2400" dirty="0" smtClean="0">
                <a:solidFill>
                  <a:srgbClr val="FF0000"/>
                </a:solidFill>
              </a:rPr>
              <a:t>THz</a:t>
            </a:r>
            <a:r>
              <a:rPr kumimoji="1" lang="ja-JP" altLang="en-US" sz="2400" dirty="0" smtClean="0">
                <a:solidFill>
                  <a:srgbClr val="FF0000"/>
                </a:solidFill>
              </a:rPr>
              <a:t>コム分光法が可能に！</a:t>
            </a:r>
            <a:endParaRPr kumimoji="1" lang="ja-JP" altLang="en-US" sz="2400" dirty="0">
              <a:solidFill>
                <a:srgbClr val="FF0000"/>
              </a:solidFill>
            </a:endParaRPr>
          </a:p>
        </p:txBody>
      </p:sp>
      <p:sp>
        <p:nvSpPr>
          <p:cNvPr id="121874" name="テキスト ボックス 121873"/>
          <p:cNvSpPr txBox="1"/>
          <p:nvPr/>
        </p:nvSpPr>
        <p:spPr>
          <a:xfrm>
            <a:off x="1926635" y="5484309"/>
            <a:ext cx="1723549" cy="707886"/>
          </a:xfrm>
          <a:prstGeom prst="rect">
            <a:avLst/>
          </a:prstGeom>
          <a:noFill/>
        </p:spPr>
        <p:txBody>
          <a:bodyPr wrap="none" rtlCol="0">
            <a:spAutoFit/>
          </a:bodyPr>
          <a:lstStyle/>
          <a:p>
            <a:pPr algn="ctr"/>
            <a:r>
              <a:rPr kumimoji="1" lang="en-US" altLang="ja-JP" sz="2000" i="1" dirty="0" err="1" smtClean="0">
                <a:solidFill>
                  <a:srgbClr val="FF0000"/>
                </a:solidFill>
              </a:rPr>
              <a:t>N×m</a:t>
            </a:r>
            <a:r>
              <a:rPr kumimoji="1" lang="ja-JP" altLang="en-US" sz="2000" i="1" dirty="0" smtClean="0">
                <a:solidFill>
                  <a:srgbClr val="FF0000"/>
                </a:solidFill>
              </a:rPr>
              <a:t>次の</a:t>
            </a:r>
            <a:endParaRPr lang="en-US" altLang="ja-JP" sz="2000" i="1" dirty="0">
              <a:solidFill>
                <a:srgbClr val="FF0000"/>
              </a:solidFill>
            </a:endParaRPr>
          </a:p>
          <a:p>
            <a:pPr algn="ctr"/>
            <a:r>
              <a:rPr lang="ja-JP" altLang="en-US" sz="2000" i="1" dirty="0" smtClean="0">
                <a:solidFill>
                  <a:srgbClr val="FF0000"/>
                </a:solidFill>
              </a:rPr>
              <a:t>コム間ビート</a:t>
            </a:r>
            <a:endParaRPr kumimoji="1" lang="ja-JP" altLang="en-US" sz="2000" i="1" dirty="0">
              <a:solidFill>
                <a:srgbClr val="FF0000"/>
              </a:solidFill>
            </a:endParaRPr>
          </a:p>
        </p:txBody>
      </p:sp>
      <p:sp>
        <p:nvSpPr>
          <p:cNvPr id="24" name="フローチャート : 和接合 153"/>
          <p:cNvSpPr/>
          <p:nvPr/>
        </p:nvSpPr>
        <p:spPr>
          <a:xfrm>
            <a:off x="1767467" y="5056451"/>
            <a:ext cx="478109" cy="51795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040222" y="1700808"/>
            <a:ext cx="1974068" cy="461665"/>
          </a:xfrm>
          <a:prstGeom prst="rect">
            <a:avLst/>
          </a:prstGeom>
          <a:noFill/>
          <a:ln w="38100" cmpd="sng">
            <a:solidFill>
              <a:schemeClr val="tx1"/>
            </a:solidFill>
          </a:ln>
        </p:spPr>
        <p:txBody>
          <a:bodyPr wrap="none" rtlCol="0">
            <a:spAutoFit/>
          </a:bodyPr>
          <a:lstStyle/>
          <a:p>
            <a:r>
              <a:rPr kumimoji="1" lang="en-US" altLang="ja-JP" sz="2400" dirty="0" smtClean="0"/>
              <a:t>CW-THz</a:t>
            </a:r>
            <a:r>
              <a:rPr kumimoji="1" lang="ja-JP" altLang="en-US" sz="2400" dirty="0" smtClean="0"/>
              <a:t>光源</a:t>
            </a:r>
            <a:endParaRPr kumimoji="1" lang="ja-JP" altLang="en-US" sz="2400" dirty="0"/>
          </a:p>
        </p:txBody>
      </p:sp>
      <p:cxnSp>
        <p:nvCxnSpPr>
          <p:cNvPr id="39" name="直線矢印コネクタ 38"/>
          <p:cNvCxnSpPr/>
          <p:nvPr/>
        </p:nvCxnSpPr>
        <p:spPr>
          <a:xfrm flipH="1">
            <a:off x="902867" y="2487033"/>
            <a:ext cx="2242268" cy="0"/>
          </a:xfrm>
          <a:prstGeom prst="straightConnector1">
            <a:avLst/>
          </a:prstGeom>
          <a:ln w="38100"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21864" name="テキスト ボックス 121863"/>
          <p:cNvSpPr txBox="1"/>
          <p:nvPr/>
        </p:nvSpPr>
        <p:spPr>
          <a:xfrm>
            <a:off x="1724432" y="2487033"/>
            <a:ext cx="576927" cy="369332"/>
          </a:xfrm>
          <a:prstGeom prst="rect">
            <a:avLst/>
          </a:prstGeom>
          <a:noFill/>
        </p:spPr>
        <p:txBody>
          <a:bodyPr wrap="none" rtlCol="0">
            <a:spAutoFit/>
          </a:bodyPr>
          <a:lstStyle/>
          <a:p>
            <a:r>
              <a:rPr kumimoji="1" lang="en-US" altLang="ja-JP" i="1" dirty="0" err="1" smtClean="0">
                <a:solidFill>
                  <a:srgbClr val="008000"/>
                </a:solidFill>
                <a:latin typeface="Arial"/>
                <a:cs typeface="Arial"/>
              </a:rPr>
              <a:t>f</a:t>
            </a:r>
            <a:r>
              <a:rPr kumimoji="1" lang="en-US" altLang="ja-JP" i="1" baseline="-25000" dirty="0" err="1" smtClean="0">
                <a:solidFill>
                  <a:srgbClr val="008000"/>
                </a:solidFill>
                <a:latin typeface="Arial"/>
                <a:cs typeface="Arial"/>
              </a:rPr>
              <a:t>THz</a:t>
            </a:r>
            <a:endParaRPr kumimoji="1" lang="ja-JP" altLang="en-US" i="1" baseline="-25000" dirty="0">
              <a:solidFill>
                <a:srgbClr val="008000"/>
              </a:solidFill>
              <a:latin typeface="Arial"/>
              <a:cs typeface="Arial"/>
            </a:endParaRPr>
          </a:p>
        </p:txBody>
      </p:sp>
      <p:sp>
        <p:nvSpPr>
          <p:cNvPr id="48" name="テキスト ボックス 47"/>
          <p:cNvSpPr txBox="1"/>
          <p:nvPr/>
        </p:nvSpPr>
        <p:spPr>
          <a:xfrm>
            <a:off x="46196" y="4264990"/>
            <a:ext cx="1723549" cy="461665"/>
          </a:xfrm>
          <a:prstGeom prst="rect">
            <a:avLst/>
          </a:prstGeom>
          <a:noFill/>
          <a:ln w="38100" cmpd="sng">
            <a:solidFill>
              <a:schemeClr val="tx1"/>
            </a:solidFill>
          </a:ln>
        </p:spPr>
        <p:txBody>
          <a:bodyPr wrap="none" rtlCol="0">
            <a:spAutoFit/>
          </a:bodyPr>
          <a:lstStyle/>
          <a:p>
            <a:r>
              <a:rPr lang="ja-JP" altLang="en-US" sz="2400" dirty="0" smtClean="0"/>
              <a:t>周波数逓倍</a:t>
            </a:r>
            <a:endParaRPr kumimoji="1" lang="ja-JP" altLang="en-US" sz="2400" dirty="0"/>
          </a:p>
        </p:txBody>
      </p:sp>
      <p:sp>
        <p:nvSpPr>
          <p:cNvPr id="121866" name="テキスト ボックス 121865"/>
          <p:cNvSpPr txBox="1"/>
          <p:nvPr/>
        </p:nvSpPr>
        <p:spPr>
          <a:xfrm>
            <a:off x="3169371" y="3815132"/>
            <a:ext cx="1723998" cy="369332"/>
          </a:xfrm>
          <a:prstGeom prst="rect">
            <a:avLst/>
          </a:prstGeom>
          <a:noFill/>
        </p:spPr>
        <p:txBody>
          <a:bodyPr wrap="none" rtlCol="0">
            <a:spAutoFit/>
          </a:bodyPr>
          <a:lstStyle/>
          <a:p>
            <a:r>
              <a:rPr lang="en-US" altLang="ja-JP" i="1" dirty="0" smtClean="0">
                <a:solidFill>
                  <a:srgbClr val="0000FF"/>
                </a:solidFill>
              </a:rPr>
              <a:t>f</a:t>
            </a:r>
            <a:r>
              <a:rPr lang="en-US" altLang="ja-JP" i="1" baseline="-25000" dirty="0" smtClean="0">
                <a:solidFill>
                  <a:srgbClr val="0000FF"/>
                </a:solidFill>
              </a:rPr>
              <a:t>beat2</a:t>
            </a:r>
            <a:r>
              <a:rPr lang="en-US" altLang="ja-JP" i="1" dirty="0" smtClean="0">
                <a:solidFill>
                  <a:srgbClr val="0000FF"/>
                </a:solidFill>
              </a:rPr>
              <a:t>=f</a:t>
            </a:r>
            <a:r>
              <a:rPr lang="en-US" altLang="ja-JP" i="1" baseline="-25000" dirty="0" smtClean="0">
                <a:solidFill>
                  <a:srgbClr val="0000FF"/>
                </a:solidFill>
              </a:rPr>
              <a:t>CW</a:t>
            </a:r>
            <a:r>
              <a:rPr lang="en-US" altLang="ja-JP" i="1" dirty="0" smtClean="0">
                <a:solidFill>
                  <a:srgbClr val="0000FF"/>
                </a:solidFill>
              </a:rPr>
              <a:t>-mf</a:t>
            </a:r>
            <a:r>
              <a:rPr lang="en-US" altLang="ja-JP" i="1" baseline="-25000" dirty="0" smtClean="0">
                <a:solidFill>
                  <a:srgbClr val="0000FF"/>
                </a:solidFill>
              </a:rPr>
              <a:t>rep2</a:t>
            </a:r>
            <a:endParaRPr kumimoji="1" lang="ja-JP" altLang="en-US" i="1" baseline="-25000" dirty="0">
              <a:solidFill>
                <a:srgbClr val="0000FF"/>
              </a:solidFill>
            </a:endParaRPr>
          </a:p>
        </p:txBody>
      </p:sp>
      <p:sp>
        <p:nvSpPr>
          <p:cNvPr id="54" name="テキスト ボックス 53"/>
          <p:cNvSpPr txBox="1"/>
          <p:nvPr/>
        </p:nvSpPr>
        <p:spPr>
          <a:xfrm>
            <a:off x="942855" y="3815132"/>
            <a:ext cx="1723998" cy="369332"/>
          </a:xfrm>
          <a:prstGeom prst="rect">
            <a:avLst/>
          </a:prstGeom>
          <a:noFill/>
        </p:spPr>
        <p:txBody>
          <a:bodyPr wrap="none" rtlCol="0">
            <a:spAutoFit/>
          </a:bodyPr>
          <a:lstStyle/>
          <a:p>
            <a:r>
              <a:rPr lang="en-US" altLang="ja-JP" i="1" dirty="0" smtClean="0">
                <a:solidFill>
                  <a:srgbClr val="0000FF"/>
                </a:solidFill>
              </a:rPr>
              <a:t>f</a:t>
            </a:r>
            <a:r>
              <a:rPr lang="en-US" altLang="ja-JP" i="1" baseline="-25000" dirty="0" smtClean="0">
                <a:solidFill>
                  <a:srgbClr val="0000FF"/>
                </a:solidFill>
              </a:rPr>
              <a:t>beat1</a:t>
            </a:r>
            <a:r>
              <a:rPr lang="en-US" altLang="ja-JP" i="1" dirty="0" smtClean="0">
                <a:solidFill>
                  <a:srgbClr val="0000FF"/>
                </a:solidFill>
              </a:rPr>
              <a:t>=f</a:t>
            </a:r>
            <a:r>
              <a:rPr lang="en-US" altLang="ja-JP" i="1" baseline="-25000" dirty="0" smtClean="0">
                <a:solidFill>
                  <a:srgbClr val="0000FF"/>
                </a:solidFill>
              </a:rPr>
              <a:t>CW</a:t>
            </a:r>
            <a:r>
              <a:rPr lang="en-US" altLang="ja-JP" i="1" dirty="0" smtClean="0">
                <a:solidFill>
                  <a:srgbClr val="0000FF"/>
                </a:solidFill>
              </a:rPr>
              <a:t>-mf</a:t>
            </a:r>
            <a:r>
              <a:rPr lang="en-US" altLang="ja-JP" i="1" baseline="-25000" dirty="0" smtClean="0">
                <a:solidFill>
                  <a:srgbClr val="0000FF"/>
                </a:solidFill>
              </a:rPr>
              <a:t>rep1</a:t>
            </a:r>
            <a:endParaRPr kumimoji="1" lang="ja-JP" altLang="en-US" i="1" baseline="-25000" dirty="0">
              <a:solidFill>
                <a:srgbClr val="0000FF"/>
              </a:solidFill>
            </a:endParaRPr>
          </a:p>
        </p:txBody>
      </p:sp>
      <p:cxnSp>
        <p:nvCxnSpPr>
          <p:cNvPr id="56" name="直線矢印コネクタ 55"/>
          <p:cNvCxnSpPr/>
          <p:nvPr/>
        </p:nvCxnSpPr>
        <p:spPr>
          <a:xfrm>
            <a:off x="900566" y="5326600"/>
            <a:ext cx="864886"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a:endCxn id="24" idx="6"/>
          </p:cNvCxnSpPr>
          <p:nvPr/>
        </p:nvCxnSpPr>
        <p:spPr>
          <a:xfrm flipH="1">
            <a:off x="2245576" y="5315427"/>
            <a:ext cx="899312"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3169371" y="4871656"/>
            <a:ext cx="1462708" cy="369332"/>
          </a:xfrm>
          <a:prstGeom prst="rect">
            <a:avLst/>
          </a:prstGeom>
          <a:noFill/>
        </p:spPr>
        <p:txBody>
          <a:bodyPr wrap="none" rtlCol="0">
            <a:spAutoFit/>
          </a:bodyPr>
          <a:lstStyle/>
          <a:p>
            <a:r>
              <a:rPr lang="en-US" altLang="ja-JP" i="1" dirty="0" smtClean="0">
                <a:solidFill>
                  <a:srgbClr val="0000FF"/>
                </a:solidFill>
              </a:rPr>
              <a:t>N(f</a:t>
            </a:r>
            <a:r>
              <a:rPr lang="en-US" altLang="ja-JP" i="1" baseline="-25000" dirty="0" smtClean="0">
                <a:solidFill>
                  <a:srgbClr val="0000FF"/>
                </a:solidFill>
              </a:rPr>
              <a:t>CW</a:t>
            </a:r>
            <a:r>
              <a:rPr lang="en-US" altLang="ja-JP" i="1" dirty="0" smtClean="0">
                <a:solidFill>
                  <a:srgbClr val="0000FF"/>
                </a:solidFill>
              </a:rPr>
              <a:t>-mf</a:t>
            </a:r>
            <a:r>
              <a:rPr lang="en-US" altLang="ja-JP" i="1" baseline="-25000" dirty="0" smtClean="0">
                <a:solidFill>
                  <a:srgbClr val="0000FF"/>
                </a:solidFill>
              </a:rPr>
              <a:t>rep2</a:t>
            </a:r>
            <a:r>
              <a:rPr lang="en-US" altLang="ja-JP" i="1" dirty="0" smtClean="0">
                <a:solidFill>
                  <a:srgbClr val="0000FF"/>
                </a:solidFill>
              </a:rPr>
              <a:t>)</a:t>
            </a:r>
            <a:endParaRPr kumimoji="1" lang="ja-JP" altLang="en-US" i="1" dirty="0">
              <a:solidFill>
                <a:srgbClr val="0000FF"/>
              </a:solidFill>
            </a:endParaRPr>
          </a:p>
        </p:txBody>
      </p:sp>
      <p:sp>
        <p:nvSpPr>
          <p:cNvPr id="68" name="テキスト ボックス 67"/>
          <p:cNvSpPr txBox="1"/>
          <p:nvPr/>
        </p:nvSpPr>
        <p:spPr>
          <a:xfrm>
            <a:off x="341363" y="5331476"/>
            <a:ext cx="1462708" cy="369332"/>
          </a:xfrm>
          <a:prstGeom prst="rect">
            <a:avLst/>
          </a:prstGeom>
          <a:noFill/>
        </p:spPr>
        <p:txBody>
          <a:bodyPr wrap="none" rtlCol="0">
            <a:spAutoFit/>
          </a:bodyPr>
          <a:lstStyle/>
          <a:p>
            <a:r>
              <a:rPr lang="en-US" altLang="ja-JP" i="1" dirty="0" smtClean="0">
                <a:solidFill>
                  <a:srgbClr val="0000FF"/>
                </a:solidFill>
              </a:rPr>
              <a:t>N(f</a:t>
            </a:r>
            <a:r>
              <a:rPr lang="en-US" altLang="ja-JP" i="1" baseline="-25000" dirty="0" smtClean="0">
                <a:solidFill>
                  <a:srgbClr val="0000FF"/>
                </a:solidFill>
              </a:rPr>
              <a:t>CW</a:t>
            </a:r>
            <a:r>
              <a:rPr lang="en-US" altLang="ja-JP" i="1" dirty="0" smtClean="0">
                <a:solidFill>
                  <a:srgbClr val="0000FF"/>
                </a:solidFill>
              </a:rPr>
              <a:t>-mf</a:t>
            </a:r>
            <a:r>
              <a:rPr lang="en-US" altLang="ja-JP" i="1" baseline="-25000" dirty="0" smtClean="0">
                <a:solidFill>
                  <a:srgbClr val="0000FF"/>
                </a:solidFill>
              </a:rPr>
              <a:t>rep1</a:t>
            </a:r>
            <a:r>
              <a:rPr lang="en-US" altLang="ja-JP" i="1" dirty="0" smtClean="0">
                <a:solidFill>
                  <a:srgbClr val="0000FF"/>
                </a:solidFill>
              </a:rPr>
              <a:t>)</a:t>
            </a:r>
            <a:endParaRPr kumimoji="1" lang="ja-JP" altLang="en-US" i="1" dirty="0">
              <a:solidFill>
                <a:srgbClr val="0000FF"/>
              </a:solidFill>
            </a:endParaRPr>
          </a:p>
        </p:txBody>
      </p:sp>
      <p:sp>
        <p:nvSpPr>
          <p:cNvPr id="121873" name="テキスト ボックス 121872"/>
          <p:cNvSpPr txBox="1"/>
          <p:nvPr/>
        </p:nvSpPr>
        <p:spPr>
          <a:xfrm>
            <a:off x="1256768" y="6220351"/>
            <a:ext cx="1874231" cy="523220"/>
          </a:xfrm>
          <a:prstGeom prst="rect">
            <a:avLst/>
          </a:prstGeom>
          <a:solidFill>
            <a:srgbClr val="FFFF00"/>
          </a:solidFill>
        </p:spPr>
        <p:txBody>
          <a:bodyPr wrap="none" rtlCol="0">
            <a:spAutoFit/>
          </a:bodyPr>
          <a:lstStyle/>
          <a:p>
            <a:r>
              <a:rPr kumimoji="1" lang="en-US" altLang="ja-JP" sz="2800" b="1" dirty="0" err="1" smtClean="0">
                <a:solidFill>
                  <a:srgbClr val="FF0000"/>
                </a:solidFill>
              </a:rPr>
              <a:t>N×mΔf</a:t>
            </a:r>
            <a:r>
              <a:rPr kumimoji="1" lang="en-US" altLang="ja-JP" sz="2800" b="1" baseline="-25000" dirty="0" err="1" smtClean="0">
                <a:solidFill>
                  <a:srgbClr val="FF0000"/>
                </a:solidFill>
              </a:rPr>
              <a:t>rep</a:t>
            </a:r>
            <a:endParaRPr kumimoji="1" lang="ja-JP" altLang="en-US" sz="2800" b="1" baseline="-25000" dirty="0">
              <a:solidFill>
                <a:srgbClr val="FF0000"/>
              </a:solidFill>
            </a:endParaRPr>
          </a:p>
        </p:txBody>
      </p:sp>
      <p:cxnSp>
        <p:nvCxnSpPr>
          <p:cNvPr id="31" name="直線矢印コネクタ 30"/>
          <p:cNvCxnSpPr/>
          <p:nvPr/>
        </p:nvCxnSpPr>
        <p:spPr>
          <a:xfrm flipH="1">
            <a:off x="3145135" y="3782746"/>
            <a:ext cx="1" cy="484454"/>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2278444" y="4264990"/>
            <a:ext cx="1723549" cy="461665"/>
          </a:xfrm>
          <a:prstGeom prst="rect">
            <a:avLst/>
          </a:prstGeom>
          <a:solidFill>
            <a:schemeClr val="bg1"/>
          </a:solidFill>
          <a:ln w="38100" cmpd="sng">
            <a:solidFill>
              <a:schemeClr val="tx1"/>
            </a:solidFill>
          </a:ln>
        </p:spPr>
        <p:txBody>
          <a:bodyPr wrap="none" rtlCol="0">
            <a:spAutoFit/>
          </a:bodyPr>
          <a:lstStyle/>
          <a:p>
            <a:r>
              <a:rPr lang="ja-JP" altLang="en-US" sz="2400" dirty="0" smtClean="0"/>
              <a:t>周波数逓倍</a:t>
            </a:r>
            <a:endParaRPr kumimoji="1" lang="ja-JP" altLang="en-US" sz="2400" dirty="0"/>
          </a:p>
        </p:txBody>
      </p:sp>
      <p:cxnSp>
        <p:nvCxnSpPr>
          <p:cNvPr id="35" name="直線矢印コネクタ 34"/>
          <p:cNvCxnSpPr/>
          <p:nvPr/>
        </p:nvCxnSpPr>
        <p:spPr>
          <a:xfrm>
            <a:off x="902866" y="3790188"/>
            <a:ext cx="1" cy="464851"/>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bwMode="auto">
          <a:xfrm>
            <a:off x="916351" y="4726655"/>
            <a:ext cx="0" cy="599945"/>
          </a:xfrm>
          <a:prstGeom prst="line">
            <a:avLst/>
          </a:prstGeom>
          <a:noFill/>
          <a:ln w="38100" cap="flat" cmpd="sng" algn="ctr">
            <a:solidFill>
              <a:srgbClr val="0000FF"/>
            </a:solidFill>
            <a:prstDash val="solid"/>
            <a:round/>
            <a:headEnd type="none" w="med" len="med"/>
            <a:tailEnd type="none" w="med" len="med"/>
          </a:ln>
          <a:effectLst/>
        </p:spPr>
      </p:cxnSp>
      <p:cxnSp>
        <p:nvCxnSpPr>
          <p:cNvPr id="41" name="直線コネクタ 40"/>
          <p:cNvCxnSpPr/>
          <p:nvPr/>
        </p:nvCxnSpPr>
        <p:spPr bwMode="auto">
          <a:xfrm>
            <a:off x="3132490" y="4719121"/>
            <a:ext cx="0" cy="608253"/>
          </a:xfrm>
          <a:prstGeom prst="line">
            <a:avLst/>
          </a:prstGeom>
          <a:noFill/>
          <a:ln w="38100" cap="flat" cmpd="sng" algn="ctr">
            <a:solidFill>
              <a:srgbClr val="0000FF"/>
            </a:solidFill>
            <a:prstDash val="solid"/>
            <a:round/>
            <a:headEnd type="none" w="med" len="med"/>
            <a:tailEnd type="none" w="med" len="med"/>
          </a:ln>
          <a:effectLst/>
        </p:spPr>
      </p:cxnSp>
      <p:cxnSp>
        <p:nvCxnSpPr>
          <p:cNvPr id="44" name="直線矢印コネクタ 43"/>
          <p:cNvCxnSpPr/>
          <p:nvPr/>
        </p:nvCxnSpPr>
        <p:spPr>
          <a:xfrm>
            <a:off x="908338" y="2491409"/>
            <a:ext cx="0" cy="440977"/>
          </a:xfrm>
          <a:prstGeom prst="straightConnector1">
            <a:avLst/>
          </a:prstGeom>
          <a:ln w="381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p:nvPr/>
        </p:nvCxnSpPr>
        <p:spPr>
          <a:xfrm>
            <a:off x="3145136" y="2471671"/>
            <a:ext cx="0" cy="460715"/>
          </a:xfrm>
          <a:prstGeom prst="straightConnector1">
            <a:avLst/>
          </a:prstGeom>
          <a:ln w="381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bwMode="auto">
          <a:xfrm>
            <a:off x="2006521" y="2151995"/>
            <a:ext cx="0" cy="344317"/>
          </a:xfrm>
          <a:prstGeom prst="line">
            <a:avLst/>
          </a:prstGeom>
          <a:noFill/>
          <a:ln w="38100" cap="flat" cmpd="sng" algn="ctr">
            <a:solidFill>
              <a:srgbClr val="008000"/>
            </a:solidFill>
            <a:prstDash val="solid"/>
            <a:round/>
            <a:headEnd type="none" w="med" len="med"/>
            <a:tailEnd type="none" w="med" len="med"/>
          </a:ln>
          <a:effectLst/>
        </p:spPr>
      </p:cxnSp>
      <p:sp>
        <p:nvSpPr>
          <p:cNvPr id="2" name="テキスト ボックス 1"/>
          <p:cNvSpPr txBox="1"/>
          <p:nvPr/>
        </p:nvSpPr>
        <p:spPr>
          <a:xfrm>
            <a:off x="-22864" y="2951749"/>
            <a:ext cx="1826141" cy="830997"/>
          </a:xfrm>
          <a:prstGeom prst="rect">
            <a:avLst/>
          </a:prstGeom>
          <a:noFill/>
          <a:ln w="38100" cmpd="sng">
            <a:solidFill>
              <a:schemeClr val="tx1"/>
            </a:solidFill>
          </a:ln>
        </p:spPr>
        <p:txBody>
          <a:bodyPr wrap="none" rtlCol="0">
            <a:spAutoFit/>
          </a:bodyPr>
          <a:lstStyle/>
          <a:p>
            <a:pPr algn="ctr"/>
            <a:r>
              <a:rPr kumimoji="1" lang="en-US" altLang="ja-JP" sz="2400" dirty="0" smtClean="0">
                <a:latin typeface="Arial"/>
                <a:cs typeface="Arial"/>
              </a:rPr>
              <a:t>THz</a:t>
            </a:r>
            <a:r>
              <a:rPr kumimoji="1" lang="ja-JP" altLang="en-US" sz="2400" dirty="0" smtClean="0">
                <a:latin typeface="Arial"/>
                <a:cs typeface="Arial"/>
              </a:rPr>
              <a:t>ｽﾍﾟｱﾅ</a:t>
            </a:r>
            <a:r>
              <a:rPr kumimoji="1" lang="en-US" altLang="ja-JP" sz="2400" dirty="0" smtClean="0">
                <a:latin typeface="Arial"/>
                <a:cs typeface="Arial"/>
              </a:rPr>
              <a:t>①</a:t>
            </a:r>
          </a:p>
          <a:p>
            <a:pPr algn="ctr"/>
            <a:r>
              <a:rPr lang="ja-JP" altLang="en-US" sz="2400" dirty="0" smtClean="0">
                <a:latin typeface="Arial"/>
                <a:cs typeface="Arial"/>
              </a:rPr>
              <a:t>（</a:t>
            </a:r>
            <a:r>
              <a:rPr lang="en-US" altLang="ja-JP" sz="2400" i="1" dirty="0" smtClean="0">
                <a:latin typeface="Arial"/>
                <a:cs typeface="Arial"/>
              </a:rPr>
              <a:t>f</a:t>
            </a:r>
            <a:r>
              <a:rPr lang="en-US" altLang="ja-JP" sz="2400" i="1" baseline="-25000" dirty="0" smtClean="0">
                <a:latin typeface="Arial"/>
                <a:cs typeface="Arial"/>
              </a:rPr>
              <a:t>rep1</a:t>
            </a:r>
            <a:r>
              <a:rPr lang="ja-JP" altLang="en-US" sz="2400" dirty="0" smtClean="0">
                <a:latin typeface="Arial"/>
                <a:cs typeface="Arial"/>
              </a:rPr>
              <a:t>）</a:t>
            </a:r>
            <a:endParaRPr kumimoji="1" lang="ja-JP" altLang="en-US" sz="2400" dirty="0">
              <a:latin typeface="Arial"/>
              <a:cs typeface="Arial"/>
            </a:endParaRPr>
          </a:p>
        </p:txBody>
      </p:sp>
      <p:sp>
        <p:nvSpPr>
          <p:cNvPr id="36" name="テキスト ボックス 35"/>
          <p:cNvSpPr txBox="1"/>
          <p:nvPr/>
        </p:nvSpPr>
        <p:spPr>
          <a:xfrm>
            <a:off x="2221170" y="2951749"/>
            <a:ext cx="1826141" cy="830997"/>
          </a:xfrm>
          <a:prstGeom prst="rect">
            <a:avLst/>
          </a:prstGeom>
          <a:noFill/>
          <a:ln w="38100" cmpd="sng">
            <a:solidFill>
              <a:schemeClr val="tx1"/>
            </a:solidFill>
          </a:ln>
        </p:spPr>
        <p:txBody>
          <a:bodyPr wrap="none" rtlCol="0">
            <a:spAutoFit/>
          </a:bodyPr>
          <a:lstStyle/>
          <a:p>
            <a:pPr algn="ctr"/>
            <a:r>
              <a:rPr kumimoji="1" lang="en-US" altLang="ja-JP" sz="2400" dirty="0" smtClean="0">
                <a:latin typeface="Arial"/>
                <a:cs typeface="Arial"/>
              </a:rPr>
              <a:t>THz</a:t>
            </a:r>
            <a:r>
              <a:rPr kumimoji="1" lang="ja-JP" altLang="en-US" sz="2400" dirty="0" smtClean="0">
                <a:latin typeface="Arial"/>
                <a:cs typeface="Arial"/>
              </a:rPr>
              <a:t>ｽﾍﾟｱﾅ</a:t>
            </a:r>
            <a:r>
              <a:rPr lang="en-US" altLang="ja-JP" sz="2400" dirty="0" smtClean="0">
                <a:latin typeface="Arial"/>
                <a:cs typeface="Arial"/>
              </a:rPr>
              <a:t>②</a:t>
            </a:r>
            <a:endParaRPr kumimoji="1" lang="en-US" altLang="ja-JP" sz="2400" dirty="0" smtClean="0">
              <a:latin typeface="Arial"/>
              <a:cs typeface="Arial"/>
            </a:endParaRPr>
          </a:p>
          <a:p>
            <a:pPr algn="ctr"/>
            <a:r>
              <a:rPr lang="ja-JP" altLang="en-US" sz="2400" dirty="0" smtClean="0">
                <a:latin typeface="Arial"/>
                <a:cs typeface="Arial"/>
              </a:rPr>
              <a:t>（</a:t>
            </a:r>
            <a:r>
              <a:rPr lang="en-US" altLang="ja-JP" sz="2400" i="1" dirty="0" smtClean="0">
                <a:latin typeface="Arial"/>
                <a:cs typeface="Arial"/>
              </a:rPr>
              <a:t>f</a:t>
            </a:r>
            <a:r>
              <a:rPr lang="en-US" altLang="ja-JP" sz="2400" i="1" baseline="-25000" dirty="0" smtClean="0">
                <a:latin typeface="Arial"/>
                <a:cs typeface="Arial"/>
              </a:rPr>
              <a:t>rep1</a:t>
            </a:r>
            <a:r>
              <a:rPr lang="ja-JP" altLang="en-US" sz="2400" dirty="0" smtClean="0">
                <a:latin typeface="Arial"/>
                <a:cs typeface="Arial"/>
              </a:rPr>
              <a:t>）</a:t>
            </a:r>
            <a:endParaRPr kumimoji="1" lang="ja-JP" altLang="en-US" sz="2400" dirty="0">
              <a:latin typeface="Arial"/>
              <a:cs typeface="Arial"/>
            </a:endParaRPr>
          </a:p>
        </p:txBody>
      </p:sp>
      <p:cxnSp>
        <p:nvCxnSpPr>
          <p:cNvPr id="53" name="直線矢印コネクタ 52"/>
          <p:cNvCxnSpPr/>
          <p:nvPr/>
        </p:nvCxnSpPr>
        <p:spPr>
          <a:xfrm flipH="1">
            <a:off x="2002547" y="5589240"/>
            <a:ext cx="1" cy="626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5280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グループ化 161"/>
          <p:cNvGrpSpPr/>
          <p:nvPr/>
        </p:nvGrpSpPr>
        <p:grpSpPr>
          <a:xfrm>
            <a:off x="62390" y="1802012"/>
            <a:ext cx="8954079" cy="4651324"/>
            <a:chOff x="62390" y="669068"/>
            <a:chExt cx="8954079" cy="4651324"/>
          </a:xfrm>
        </p:grpSpPr>
        <p:sp>
          <p:nvSpPr>
            <p:cNvPr id="104" name="テキスト ボックス 103"/>
            <p:cNvSpPr txBox="1"/>
            <p:nvPr/>
          </p:nvSpPr>
          <p:spPr>
            <a:xfrm>
              <a:off x="546138" y="4941290"/>
              <a:ext cx="1197027" cy="369332"/>
            </a:xfrm>
            <a:prstGeom prst="rect">
              <a:avLst/>
            </a:prstGeom>
            <a:noFill/>
            <a:ln>
              <a:noFill/>
            </a:ln>
          </p:spPr>
          <p:txBody>
            <a:bodyPr wrap="square" rtlCol="0">
              <a:spAutoFit/>
            </a:bodyPr>
            <a:lstStyle/>
            <a:p>
              <a:pPr algn="ctr"/>
              <a:r>
                <a:rPr kumimoji="1" lang="en-US" altLang="ja-JP" dirty="0" smtClean="0">
                  <a:solidFill>
                    <a:srgbClr val="CC6600"/>
                  </a:solidFill>
                  <a:latin typeface="Times New Roman" pitchFamily="18" charset="0"/>
                  <a:cs typeface="Times New Roman" pitchFamily="18" charset="0"/>
                </a:rPr>
                <a:t>Trigger</a:t>
              </a:r>
              <a:endParaRPr kumimoji="1" lang="ja-JP" altLang="en-US" dirty="0">
                <a:solidFill>
                  <a:srgbClr val="CC6600"/>
                </a:solidFill>
                <a:latin typeface="Times New Roman" pitchFamily="18" charset="0"/>
                <a:cs typeface="Times New Roman" pitchFamily="18" charset="0"/>
              </a:endParaRPr>
            </a:p>
          </p:txBody>
        </p:sp>
        <p:sp>
          <p:nvSpPr>
            <p:cNvPr id="124" name="テキスト ボックス 123"/>
            <p:cNvSpPr txBox="1"/>
            <p:nvPr/>
          </p:nvSpPr>
          <p:spPr>
            <a:xfrm>
              <a:off x="1529444" y="3361494"/>
              <a:ext cx="818530" cy="646331"/>
            </a:xfrm>
            <a:prstGeom prst="rect">
              <a:avLst/>
            </a:prstGeom>
            <a:noFill/>
          </p:spPr>
          <p:txBody>
            <a:bodyPr wrap="square" rtlCol="0">
              <a:spAutoFit/>
            </a:bodyPr>
            <a:lstStyle/>
            <a:p>
              <a:pPr algn="ctr"/>
              <a:r>
                <a:rPr lang="en-US" altLang="ja-JP" dirty="0" smtClean="0">
                  <a:solidFill>
                    <a:srgbClr val="0070C0"/>
                  </a:solidFill>
                  <a:latin typeface="Times New Roman" panose="02020603050405020304" pitchFamily="18" charset="0"/>
                  <a:cs typeface="Times New Roman" panose="02020603050405020304" pitchFamily="18" charset="0"/>
                </a:rPr>
                <a:t>THz </a:t>
              </a:r>
            </a:p>
            <a:p>
              <a:pPr algn="ctr"/>
              <a:r>
                <a:rPr lang="en-US" altLang="ja-JP" dirty="0" smtClean="0">
                  <a:solidFill>
                    <a:srgbClr val="0070C0"/>
                  </a:solidFill>
                  <a:latin typeface="Times New Roman" panose="02020603050405020304" pitchFamily="18" charset="0"/>
                  <a:cs typeface="Times New Roman" panose="02020603050405020304" pitchFamily="18" charset="0"/>
                </a:rPr>
                <a:t>Signal</a:t>
              </a:r>
              <a:endParaRPr kumimoji="1" lang="ja-JP" altLang="en-US" dirty="0">
                <a:solidFill>
                  <a:srgbClr val="0070C0"/>
                </a:solidFill>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1416359" y="4951060"/>
              <a:ext cx="2160976" cy="369332"/>
            </a:xfrm>
            <a:prstGeom prst="rect">
              <a:avLst/>
            </a:prstGeom>
            <a:noFill/>
          </p:spPr>
          <p:txBody>
            <a:bodyPr wrap="square" rtlCol="0">
              <a:spAutoFit/>
            </a:bodyPr>
            <a:lstStyle/>
            <a:p>
              <a:pPr algn="ctr"/>
              <a:r>
                <a:rPr lang="en-US" altLang="ja-JP" dirty="0">
                  <a:solidFill>
                    <a:srgbClr val="00B050"/>
                  </a:solidFill>
                  <a:latin typeface="Times New Roman" panose="02020603050405020304" pitchFamily="18" charset="0"/>
                  <a:cs typeface="Times New Roman" panose="02020603050405020304" pitchFamily="18" charset="0"/>
                </a:rPr>
                <a:t>A</a:t>
              </a:r>
              <a:r>
                <a:rPr kumimoji="1" lang="en-US" altLang="ja-JP" dirty="0" smtClean="0">
                  <a:solidFill>
                    <a:srgbClr val="00B050"/>
                  </a:solidFill>
                  <a:latin typeface="Times New Roman" panose="02020603050405020304" pitchFamily="18" charset="0"/>
                  <a:cs typeface="Times New Roman" panose="02020603050405020304" pitchFamily="18" charset="0"/>
                </a:rPr>
                <a:t>daptive</a:t>
              </a:r>
              <a:r>
                <a:rPr lang="en-US" altLang="ja-JP" dirty="0" smtClean="0">
                  <a:solidFill>
                    <a:srgbClr val="00B050"/>
                  </a:solidFill>
                  <a:latin typeface="Times New Roman" panose="02020603050405020304" pitchFamily="18" charset="0"/>
                  <a:cs typeface="Times New Roman" panose="02020603050405020304" pitchFamily="18" charset="0"/>
                </a:rPr>
                <a:t>  Clock</a:t>
              </a:r>
              <a:endParaRPr kumimoji="1" lang="ja-JP" altLang="en-US" dirty="0">
                <a:solidFill>
                  <a:srgbClr val="00B050"/>
                </a:solidFill>
                <a:latin typeface="Times New Roman" panose="02020603050405020304" pitchFamily="18" charset="0"/>
                <a:cs typeface="Times New Roman" panose="02020603050405020304" pitchFamily="18" charset="0"/>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6925" y="4610162"/>
              <a:ext cx="707929" cy="662256"/>
            </a:xfrm>
            <a:prstGeom prst="rect">
              <a:avLst/>
            </a:prstGeom>
          </p:spPr>
        </p:pic>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540" y="4610162"/>
              <a:ext cx="707929" cy="662256"/>
            </a:xfrm>
            <a:prstGeom prst="rect">
              <a:avLst/>
            </a:prstGeom>
          </p:spPr>
        </p:pic>
        <p:sp>
          <p:nvSpPr>
            <p:cNvPr id="4" name="テキスト ボックス 3"/>
            <p:cNvSpPr txBox="1"/>
            <p:nvPr/>
          </p:nvSpPr>
          <p:spPr>
            <a:xfrm>
              <a:off x="937630" y="717448"/>
              <a:ext cx="1527144" cy="461665"/>
            </a:xfrm>
            <a:prstGeom prst="rect">
              <a:avLst/>
            </a:prstGeom>
            <a:noFill/>
            <a:ln w="25400">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Laser B</a:t>
              </a:r>
              <a:endParaRPr kumimoji="1" lang="ja-JP" altLang="en-US" sz="2400" dirty="0">
                <a:latin typeface="Times New Roman" pitchFamily="18" charset="0"/>
                <a:cs typeface="Times New Roman" pitchFamily="18" charset="0"/>
              </a:endParaRPr>
            </a:p>
          </p:txBody>
        </p:sp>
        <p:sp>
          <p:nvSpPr>
            <p:cNvPr id="5" name="テキスト ボックス 4"/>
            <p:cNvSpPr txBox="1"/>
            <p:nvPr/>
          </p:nvSpPr>
          <p:spPr>
            <a:xfrm>
              <a:off x="937630" y="2011524"/>
              <a:ext cx="1527144" cy="461665"/>
            </a:xfrm>
            <a:prstGeom prst="rect">
              <a:avLst/>
            </a:prstGeom>
            <a:noFill/>
            <a:ln w="25400">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Laser A</a:t>
              </a:r>
              <a:endParaRPr kumimoji="1" lang="ja-JP" altLang="en-US" sz="2400" dirty="0">
                <a:latin typeface="Times New Roman" pitchFamily="18" charset="0"/>
                <a:cs typeface="Times New Roman" pitchFamily="18" charset="0"/>
              </a:endParaRPr>
            </a:p>
          </p:txBody>
        </p:sp>
        <p:cxnSp>
          <p:nvCxnSpPr>
            <p:cNvPr id="7" name="直線コネクタ 6"/>
            <p:cNvCxnSpPr/>
            <p:nvPr/>
          </p:nvCxnSpPr>
          <p:spPr>
            <a:xfrm>
              <a:off x="2460319" y="961645"/>
              <a:ext cx="62668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460319" y="2247862"/>
              <a:ext cx="39942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flipH="1" flipV="1">
              <a:off x="8561128" y="795768"/>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13" name="直線コネクタ 12"/>
            <p:cNvCxnSpPr/>
            <p:nvPr/>
          </p:nvCxnSpPr>
          <p:spPr>
            <a:xfrm>
              <a:off x="6474459" y="2223056"/>
              <a:ext cx="0" cy="15735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731365" y="967754"/>
              <a:ext cx="0" cy="28288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49501" y="3645670"/>
              <a:ext cx="249915" cy="542499"/>
            </a:xfrm>
            <a:prstGeom prst="rect">
              <a:avLst/>
            </a:prstGeom>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606407" y="3645671"/>
              <a:ext cx="249915" cy="542499"/>
            </a:xfrm>
            <a:prstGeom prst="rect">
              <a:avLst/>
            </a:prstGeom>
          </p:spPr>
        </p:pic>
        <p:cxnSp>
          <p:nvCxnSpPr>
            <p:cNvPr id="56" name="直線コネクタ 55"/>
            <p:cNvCxnSpPr/>
            <p:nvPr/>
          </p:nvCxnSpPr>
          <p:spPr>
            <a:xfrm flipH="1">
              <a:off x="8422232" y="4036882"/>
              <a:ext cx="308670" cy="11519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741287" y="4026200"/>
              <a:ext cx="203590" cy="7598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6763623" y="5161141"/>
              <a:ext cx="168608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6274782" y="3994481"/>
              <a:ext cx="199676" cy="745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481774" y="4026200"/>
              <a:ext cx="322384" cy="12031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6274545" y="4716738"/>
              <a:ext cx="267033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418918" y="3456005"/>
              <a:ext cx="745370"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79" name="テキスト ボックス 78"/>
            <p:cNvSpPr txBox="1"/>
            <p:nvPr/>
          </p:nvSpPr>
          <p:spPr>
            <a:xfrm>
              <a:off x="8050013" y="3256672"/>
              <a:ext cx="832825"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88" name="テキスト ボックス 87"/>
            <p:cNvSpPr txBox="1"/>
            <p:nvPr/>
          </p:nvSpPr>
          <p:spPr>
            <a:xfrm>
              <a:off x="2633983" y="761590"/>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89" name="テキスト ボックス 88"/>
            <p:cNvSpPr txBox="1"/>
            <p:nvPr/>
          </p:nvSpPr>
          <p:spPr>
            <a:xfrm>
              <a:off x="2633985" y="2042302"/>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90" name="テキスト ボックス 89"/>
            <p:cNvSpPr txBox="1"/>
            <p:nvPr/>
          </p:nvSpPr>
          <p:spPr>
            <a:xfrm>
              <a:off x="3411160" y="669068"/>
              <a:ext cx="85603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sp>
          <p:nvSpPr>
            <p:cNvPr id="123" name="テキスト ボックス 122"/>
            <p:cNvSpPr txBox="1"/>
            <p:nvPr/>
          </p:nvSpPr>
          <p:spPr>
            <a:xfrm>
              <a:off x="577590" y="2959542"/>
              <a:ext cx="745370" cy="369332"/>
            </a:xfrm>
            <a:prstGeom prst="rect">
              <a:avLst/>
            </a:prstGeom>
            <a:noFill/>
          </p:spPr>
          <p:txBody>
            <a:bodyPr wrap="square" rtlCol="0">
              <a:spAutoFit/>
            </a:bodyPr>
            <a:lstStyle/>
            <a:p>
              <a:pPr algn="ctr"/>
              <a:r>
                <a:rPr kumimoji="1" lang="en-US" altLang="ja-JP" dirty="0" smtClean="0"/>
                <a:t>BBO</a:t>
              </a:r>
              <a:endParaRPr kumimoji="1" lang="ja-JP" altLang="en-US" dirty="0"/>
            </a:p>
          </p:txBody>
        </p:sp>
        <p:sp>
          <p:nvSpPr>
            <p:cNvPr id="132" name="テキスト ボックス 131"/>
            <p:cNvSpPr txBox="1"/>
            <p:nvPr/>
          </p:nvSpPr>
          <p:spPr>
            <a:xfrm>
              <a:off x="857800" y="4030247"/>
              <a:ext cx="1346794" cy="461665"/>
            </a:xfrm>
            <a:prstGeom prst="rect">
              <a:avLst/>
            </a:prstGeom>
            <a:solidFill>
              <a:schemeClr val="bg1"/>
            </a:solidFill>
            <a:ln w="22225">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Digitizer</a:t>
              </a:r>
              <a:endParaRPr kumimoji="1" lang="ja-JP" altLang="en-US" sz="2400" dirty="0">
                <a:latin typeface="Times New Roman" pitchFamily="18" charset="0"/>
                <a:cs typeface="Times New Roman" pitchFamily="18" charset="0"/>
              </a:endParaRPr>
            </a:p>
          </p:txBody>
        </p:sp>
        <p:cxnSp>
          <p:nvCxnSpPr>
            <p:cNvPr id="138" name="直線コネクタ 137"/>
            <p:cNvCxnSpPr/>
            <p:nvPr/>
          </p:nvCxnSpPr>
          <p:spPr>
            <a:xfrm flipH="1">
              <a:off x="402157" y="4972526"/>
              <a:ext cx="915655" cy="0"/>
            </a:xfrm>
            <a:prstGeom prst="line">
              <a:avLst/>
            </a:prstGeom>
            <a:ln w="22225">
              <a:solidFill>
                <a:srgbClr val="CC6600"/>
              </a:solidFill>
              <a:prstDash val="sysDash"/>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7248191" y="3573802"/>
              <a:ext cx="1211924" cy="584775"/>
            </a:xfrm>
            <a:prstGeom prst="rect">
              <a:avLst/>
            </a:prstGeom>
            <a:solidFill>
              <a:schemeClr val="bg1"/>
            </a:solidFill>
            <a:ln>
              <a:solidFill>
                <a:schemeClr val="tx1"/>
              </a:solidFill>
            </a:ln>
          </p:spPr>
          <p:txBody>
            <a:bodyPr wrap="square" rtlCol="0">
              <a:spAutoFit/>
            </a:bodyPr>
            <a:lstStyle/>
            <a:p>
              <a:pPr algn="ctr"/>
              <a:r>
                <a:rPr kumimoji="1" lang="en-US" altLang="ja-JP" sz="1600" dirty="0" smtClean="0">
                  <a:latin typeface="Times New Roman" pitchFamily="18" charset="0"/>
                  <a:cs typeface="Times New Roman" pitchFamily="18" charset="0"/>
                </a:rPr>
                <a:t>Current</a:t>
              </a:r>
            </a:p>
            <a:p>
              <a:pPr algn="ctr"/>
              <a:r>
                <a:rPr lang="en-US" altLang="ja-JP" sz="1600" dirty="0" smtClean="0">
                  <a:latin typeface="Times New Roman" pitchFamily="18" charset="0"/>
                  <a:cs typeface="Times New Roman" pitchFamily="18" charset="0"/>
                </a:rPr>
                <a:t>prea</a:t>
              </a:r>
              <a:r>
                <a:rPr kumimoji="1" lang="en-US" altLang="ja-JP" sz="1600" dirty="0" smtClean="0">
                  <a:latin typeface="Times New Roman" pitchFamily="18" charset="0"/>
                  <a:cs typeface="Times New Roman" pitchFamily="18" charset="0"/>
                </a:rPr>
                <a:t>mplifier</a:t>
              </a:r>
              <a:endParaRPr kumimoji="1" lang="ja-JP" altLang="en-US" sz="1600" dirty="0">
                <a:latin typeface="Times New Roman" pitchFamily="18" charset="0"/>
                <a:cs typeface="Times New Roman" pitchFamily="18" charset="0"/>
              </a:endParaRPr>
            </a:p>
          </p:txBody>
        </p:sp>
        <p:sp>
          <p:nvSpPr>
            <p:cNvPr id="18" name="右矢印 17"/>
            <p:cNvSpPr/>
            <p:nvPr/>
          </p:nvSpPr>
          <p:spPr>
            <a:xfrm>
              <a:off x="7248191" y="4799866"/>
              <a:ext cx="722503" cy="30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V="1">
              <a:off x="1297670" y="4476385"/>
              <a:ext cx="0" cy="512474"/>
            </a:xfrm>
            <a:prstGeom prst="straightConnector1">
              <a:avLst/>
            </a:prstGeom>
            <a:ln w="22225">
              <a:solidFill>
                <a:srgbClr val="CC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H="1" flipV="1">
              <a:off x="6304453" y="2081985"/>
              <a:ext cx="354642" cy="305027"/>
            </a:xfrm>
            <a:prstGeom prst="line">
              <a:avLst/>
            </a:prstGeom>
            <a:noFill/>
            <a:ln w="38100" cap="flat" cmpd="sng" algn="ctr">
              <a:solidFill>
                <a:schemeClr val="tx1"/>
              </a:solidFill>
              <a:prstDash val="solid"/>
              <a:round/>
              <a:headEnd type="none" w="med" len="med"/>
              <a:tailEnd type="none" w="med" len="med"/>
            </a:ln>
            <a:effectLst/>
          </p:spPr>
        </p:cxnSp>
        <p:sp>
          <p:nvSpPr>
            <p:cNvPr id="77" name="テキスト ボックス 76"/>
            <p:cNvSpPr txBox="1"/>
            <p:nvPr/>
          </p:nvSpPr>
          <p:spPr>
            <a:xfrm>
              <a:off x="3407183" y="1938318"/>
              <a:ext cx="82025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cxnSp>
          <p:nvCxnSpPr>
            <p:cNvPr id="83" name="直線コネクタ 82"/>
            <p:cNvCxnSpPr/>
            <p:nvPr/>
          </p:nvCxnSpPr>
          <p:spPr bwMode="auto">
            <a:xfrm flipH="1" flipV="1">
              <a:off x="4623981" y="810210"/>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80" name="直線コネクタ 79"/>
            <p:cNvCxnSpPr/>
            <p:nvPr/>
          </p:nvCxnSpPr>
          <p:spPr bwMode="auto">
            <a:xfrm flipH="1" flipV="1">
              <a:off x="4119925" y="2095348"/>
              <a:ext cx="354642" cy="305027"/>
            </a:xfrm>
            <a:prstGeom prst="line">
              <a:avLst/>
            </a:prstGeom>
            <a:noFill/>
            <a:ln w="381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7" name="正方形/長方形 36"/>
                <p:cNvSpPr/>
                <p:nvPr/>
              </p:nvSpPr>
              <p:spPr>
                <a:xfrm>
                  <a:off x="3332743" y="3791961"/>
                  <a:ext cx="2679417" cy="1480457"/>
                </a:xfrm>
                <a:prstGeom prst="rect">
                  <a:avLst/>
                </a:prstGeom>
                <a:solidFill>
                  <a:schemeClr val="bg1"/>
                </a:solidFill>
                <a:ln w="508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i="1" dirty="0" smtClean="0">
                    <a:solidFill>
                      <a:schemeClr val="tx1"/>
                    </a:solidFill>
                    <a:latin typeface="Cambria Math"/>
                  </a:endParaRPr>
                </a:p>
                <a:p>
                  <a:pPr algn="ct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a:rPr>
                          <m:t>(</m:t>
                        </m:r>
                        <m:sSub>
                          <m:sSubPr>
                            <m:ctrlPr>
                              <a:rPr lang="en-US" altLang="ja-JP" sz="2800" b="1" i="1">
                                <a:solidFill>
                                  <a:srgbClr val="00B050"/>
                                </a:solidFill>
                                <a:latin typeface="Cambria Math"/>
                              </a:rPr>
                            </m:ctrlPr>
                          </m:sSubPr>
                          <m:e>
                            <m:r>
                              <a:rPr lang="en-US" altLang="ja-JP" sz="2800" b="1" i="1">
                                <a:solidFill>
                                  <a:srgbClr val="00B050"/>
                                </a:solidFill>
                                <a:latin typeface="Cambria Math"/>
                              </a:rPr>
                              <m:t>𝑵</m:t>
                            </m:r>
                            <m:r>
                              <a:rPr lang="en-US" altLang="ja-JP" sz="2800" b="1" i="1">
                                <a:solidFill>
                                  <a:srgbClr val="00B050"/>
                                </a:solidFill>
                                <a:latin typeface="Cambria Math"/>
                              </a:rPr>
                              <m:t>×</m:t>
                            </m:r>
                            <m:r>
                              <a:rPr lang="en-US" altLang="ja-JP" sz="2800" b="1" i="1">
                                <a:solidFill>
                                  <a:srgbClr val="00B050"/>
                                </a:solidFill>
                                <a:latin typeface="Cambria Math"/>
                              </a:rPr>
                              <m:t>𝒎</m:t>
                            </m:r>
                            <m:r>
                              <a:rPr lang="ja-JP" altLang="en-US" sz="2800" b="1" i="1">
                                <a:solidFill>
                                  <a:srgbClr val="00B050"/>
                                </a:solidFill>
                                <a:latin typeface="Cambria Math"/>
                              </a:rPr>
                              <m:t>次</m:t>
                            </m:r>
                            <m:r>
                              <a:rPr lang="en-US" altLang="ja-JP" sz="2800" b="1" i="1">
                                <a:solidFill>
                                  <a:srgbClr val="00B050"/>
                                </a:solidFill>
                                <a:latin typeface="Cambria Math"/>
                              </a:rPr>
                              <m:t>)</m:t>
                            </m:r>
                            <m:r>
                              <a:rPr lang="en-US" altLang="ja-JP" sz="2800" b="1" i="1">
                                <a:solidFill>
                                  <a:srgbClr val="00B050"/>
                                </a:solidFill>
                                <a:latin typeface="Cambria Math"/>
                              </a:rPr>
                              <m:t>𝚫</m:t>
                            </m:r>
                            <m:r>
                              <a:rPr lang="en-US" altLang="ja-JP" sz="2800" b="1" i="1">
                                <a:solidFill>
                                  <a:srgbClr val="00B050"/>
                                </a:solidFill>
                                <a:latin typeface="Cambria Math"/>
                              </a:rPr>
                              <m:t>𝒇</m:t>
                            </m:r>
                          </m:e>
                          <m:sub>
                            <m:r>
                              <a:rPr lang="en-US" altLang="ja-JP" sz="2800" b="1" i="1">
                                <a:solidFill>
                                  <a:srgbClr val="00B050"/>
                                </a:solidFill>
                                <a:latin typeface="Cambria Math"/>
                              </a:rPr>
                              <m:t>𝒓𝒆𝒑</m:t>
                            </m:r>
                          </m:sub>
                        </m:sSub>
                      </m:oMath>
                    </m:oMathPara>
                  </a14:m>
                  <a:endParaRPr kumimoji="1" lang="ja-JP" altLang="en-US" sz="2800" b="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3332743" y="3791961"/>
                  <a:ext cx="2679417" cy="1480457"/>
                </a:xfrm>
                <a:prstGeom prst="rect">
                  <a:avLst/>
                </a:prstGeom>
                <a:blipFill rotWithShape="1">
                  <a:blip r:embed="rId5"/>
                  <a:stretch>
                    <a:fillRect/>
                  </a:stretch>
                </a:blipFill>
                <a:ln w="50800">
                  <a:solidFill>
                    <a:schemeClr val="tx1"/>
                  </a:solidFill>
                  <a:prstDash val="solid"/>
                </a:ln>
              </p:spPr>
              <p:txBody>
                <a:bodyPr/>
                <a:lstStyle/>
                <a:p>
                  <a:r>
                    <a:rPr lang="ja-JP" altLang="en-US">
                      <a:noFill/>
                    </a:rPr>
                    <a:t> </a:t>
                  </a:r>
                </a:p>
              </p:txBody>
            </p:sp>
          </mc:Fallback>
        </mc:AlternateContent>
        <p:cxnSp>
          <p:nvCxnSpPr>
            <p:cNvPr id="98" name="直線コネクタ 97"/>
            <p:cNvCxnSpPr/>
            <p:nvPr/>
          </p:nvCxnSpPr>
          <p:spPr>
            <a:xfrm>
              <a:off x="1772304" y="4972526"/>
              <a:ext cx="1549120" cy="0"/>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1743165" y="4490115"/>
              <a:ext cx="0" cy="485297"/>
            </a:xfrm>
            <a:prstGeom prst="straightConnector1">
              <a:avLst/>
            </a:prstGeom>
            <a:ln w="222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545919" y="3394590"/>
              <a:ext cx="6253375" cy="0"/>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803909" y="3411943"/>
              <a:ext cx="0" cy="161859"/>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1531197" y="3398293"/>
              <a:ext cx="0" cy="624846"/>
            </a:xfrm>
            <a:prstGeom prst="straightConnector1">
              <a:avLst/>
            </a:prstGeom>
            <a:ln w="2222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271828" y="963208"/>
              <a:ext cx="6658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513024" y="2245659"/>
              <a:ext cx="0" cy="4482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513875" y="2250739"/>
              <a:ext cx="4402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73640" y="954741"/>
              <a:ext cx="0" cy="17391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173738" y="2624599"/>
              <a:ext cx="451177" cy="138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コネクタ 133"/>
            <p:cNvCxnSpPr/>
            <p:nvPr/>
          </p:nvCxnSpPr>
          <p:spPr>
            <a:xfrm flipH="1">
              <a:off x="200340" y="2693872"/>
              <a:ext cx="308827" cy="1152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273640" y="2693872"/>
              <a:ext cx="310306" cy="11580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107289" y="3074337"/>
              <a:ext cx="557569" cy="139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p:nvPr/>
          </p:nvCxnSpPr>
          <p:spPr>
            <a:xfrm flipH="1">
              <a:off x="394743" y="3214080"/>
              <a:ext cx="1" cy="157307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343669" y="4057019"/>
              <a:ext cx="665969" cy="369332"/>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SFG</a:t>
              </a:r>
              <a:endParaRPr kumimoji="1" lang="ja-JP" altLang="en-US" dirty="0">
                <a:latin typeface="Times New Roman" pitchFamily="18" charset="0"/>
                <a:cs typeface="Times New Roman" pitchFamily="18" charset="0"/>
              </a:endParaRPr>
            </a:p>
          </p:txBody>
        </p:sp>
        <p:sp>
          <p:nvSpPr>
            <p:cNvPr id="141" name="テキスト ボックス 140"/>
            <p:cNvSpPr txBox="1"/>
            <p:nvPr/>
          </p:nvSpPr>
          <p:spPr>
            <a:xfrm>
              <a:off x="62390" y="4787860"/>
              <a:ext cx="679533" cy="369332"/>
            </a:xfrm>
            <a:prstGeom prst="rect">
              <a:avLst/>
            </a:prstGeom>
            <a:solidFill>
              <a:schemeClr val="bg1"/>
            </a:solidFill>
            <a:ln w="22225">
              <a:solidFill>
                <a:schemeClr val="tx1"/>
              </a:solidFill>
            </a:ln>
          </p:spPr>
          <p:txBody>
            <a:bodyPr wrap="square" rtlCol="0">
              <a:spAutoFit/>
            </a:bodyPr>
            <a:lstStyle/>
            <a:p>
              <a:pPr algn="ctr"/>
              <a:r>
                <a:rPr kumimoji="1" lang="en-US" altLang="ja-JP" dirty="0" smtClean="0">
                  <a:latin typeface="Times New Roman" pitchFamily="18" charset="0"/>
                  <a:cs typeface="Times New Roman" pitchFamily="18" charset="0"/>
                </a:rPr>
                <a:t>APD</a:t>
              </a:r>
              <a:endParaRPr kumimoji="1" lang="ja-JP" altLang="en-US" dirty="0">
                <a:latin typeface="Times New Roman" pitchFamily="18" charset="0"/>
                <a:cs typeface="Times New Roman" pitchFamily="18" charset="0"/>
              </a:endParaRPr>
            </a:p>
          </p:txBody>
        </p:sp>
        <p:cxnSp>
          <p:nvCxnSpPr>
            <p:cNvPr id="142" name="直線コネクタ 141"/>
            <p:cNvCxnSpPr/>
            <p:nvPr/>
          </p:nvCxnSpPr>
          <p:spPr bwMode="auto">
            <a:xfrm flipH="1">
              <a:off x="158931" y="843089"/>
              <a:ext cx="213333" cy="183487"/>
            </a:xfrm>
            <a:prstGeom prst="line">
              <a:avLst/>
            </a:prstGeom>
            <a:noFill/>
            <a:ln w="38100" cap="flat" cmpd="sng" algn="ctr">
              <a:solidFill>
                <a:schemeClr val="tx1"/>
              </a:solidFill>
              <a:prstDash val="solid"/>
              <a:round/>
              <a:headEnd type="none" w="med" len="med"/>
              <a:tailEnd type="none" w="med" len="med"/>
            </a:ln>
            <a:effectLst/>
          </p:spPr>
        </p:cxnSp>
        <p:cxnSp>
          <p:nvCxnSpPr>
            <p:cNvPr id="143" name="直線コネクタ 142"/>
            <p:cNvCxnSpPr/>
            <p:nvPr/>
          </p:nvCxnSpPr>
          <p:spPr bwMode="auto">
            <a:xfrm flipH="1">
              <a:off x="406357" y="2142754"/>
              <a:ext cx="213333" cy="183487"/>
            </a:xfrm>
            <a:prstGeom prst="line">
              <a:avLst/>
            </a:prstGeom>
            <a:noFill/>
            <a:ln w="38100" cap="flat" cmpd="sng" algn="ctr">
              <a:solidFill>
                <a:schemeClr val="tx1"/>
              </a:solidFill>
              <a:prstDash val="solid"/>
              <a:round/>
              <a:headEnd type="none" w="med" len="med"/>
              <a:tailEnd type="none" w="med" len="med"/>
            </a:ln>
            <a:effectLst/>
          </p:spPr>
        </p:cxnSp>
        <p:sp>
          <p:nvSpPr>
            <p:cNvPr id="145" name="テキスト ボックス 144"/>
            <p:cNvSpPr txBox="1"/>
            <p:nvPr/>
          </p:nvSpPr>
          <p:spPr>
            <a:xfrm>
              <a:off x="6990255" y="4380650"/>
              <a:ext cx="1185126" cy="369332"/>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THz Pulse</a:t>
              </a:r>
              <a:endParaRPr kumimoji="1" lang="ja-JP" altLang="en-US" dirty="0">
                <a:latin typeface="Times New Roman" panose="02020603050405020304" pitchFamily="18" charset="0"/>
                <a:cs typeface="Times New Roman" panose="02020603050405020304" pitchFamily="18" charset="0"/>
              </a:endParaRPr>
            </a:p>
          </p:txBody>
        </p:sp>
        <p:cxnSp>
          <p:nvCxnSpPr>
            <p:cNvPr id="147" name="直線矢印コネクタ 146"/>
            <p:cNvCxnSpPr/>
            <p:nvPr/>
          </p:nvCxnSpPr>
          <p:spPr>
            <a:xfrm>
              <a:off x="4801302" y="954741"/>
              <a:ext cx="0" cy="28372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4261687" y="2236503"/>
              <a:ext cx="0" cy="15555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3366052" y="3893484"/>
              <a:ext cx="2495932" cy="707886"/>
            </a:xfrm>
            <a:prstGeom prst="rect">
              <a:avLst/>
            </a:prstGeom>
            <a:noFill/>
          </p:spPr>
          <p:txBody>
            <a:bodyPr wrap="square" rtlCol="0">
              <a:spAutoFit/>
            </a:bodyPr>
            <a:lstStyle/>
            <a:p>
              <a:pPr algn="ctr"/>
              <a:r>
                <a:rPr lang="ja-JP" altLang="en-US" sz="2000" b="1" dirty="0" smtClean="0">
                  <a:latin typeface="Times New Roman" panose="02020603050405020304" pitchFamily="18" charset="0"/>
                  <a:cs typeface="Times New Roman" panose="02020603050405020304" pitchFamily="18" charset="0"/>
                </a:rPr>
                <a:t>アダプティブ</a:t>
              </a:r>
              <a:endParaRPr lang="en-US" altLang="ja-JP" sz="2000" b="1" dirty="0" smtClean="0">
                <a:latin typeface="Times New Roman" panose="02020603050405020304" pitchFamily="18" charset="0"/>
                <a:cs typeface="Times New Roman" panose="02020603050405020304" pitchFamily="18" charset="0"/>
              </a:endParaRPr>
            </a:p>
            <a:p>
              <a:pPr algn="ctr"/>
              <a:r>
                <a:rPr lang="ja-JP" altLang="en-US" sz="2000" b="1" dirty="0" smtClean="0">
                  <a:latin typeface="Times New Roman" panose="02020603050405020304" pitchFamily="18" charset="0"/>
                  <a:cs typeface="Times New Roman" panose="02020603050405020304" pitchFamily="18" charset="0"/>
                </a:rPr>
                <a:t>クロック生成</a:t>
              </a:r>
              <a:endParaRPr lang="en-US" altLang="ja-JP" sz="2000" b="1" dirty="0">
                <a:latin typeface="Times New Roman" panose="02020603050405020304" pitchFamily="18" charset="0"/>
                <a:cs typeface="Times New Roman" panose="02020603050405020304" pitchFamily="18" charset="0"/>
              </a:endParaRPr>
            </a:p>
          </p:txBody>
        </p:sp>
      </p:grpSp>
      <p:sp>
        <p:nvSpPr>
          <p:cNvPr id="61" name="タイトル 1"/>
          <p:cNvSpPr>
            <a:spLocks noGrp="1"/>
          </p:cNvSpPr>
          <p:nvPr>
            <p:ph type="title"/>
          </p:nvPr>
        </p:nvSpPr>
        <p:spPr>
          <a:xfrm>
            <a:off x="685800" y="437324"/>
            <a:ext cx="7772400" cy="1143000"/>
          </a:xfrm>
        </p:spPr>
        <p:txBody>
          <a:bodyPr/>
          <a:lstStyle/>
          <a:p>
            <a:r>
              <a:rPr kumimoji="1" lang="ja-JP" altLang="en-US" sz="5400" dirty="0" smtClean="0"/>
              <a:t>実験光学系</a:t>
            </a:r>
            <a:endParaRPr kumimoji="1" lang="ja-JP" altLang="en-US" sz="5400" dirty="0"/>
          </a:p>
        </p:txBody>
      </p:sp>
    </p:spTree>
    <p:extLst>
      <p:ext uri="{BB962C8B-B14F-4D97-AF65-F5344CB8AC3E}">
        <p14:creationId xmlns:p14="http://schemas.microsoft.com/office/powerpoint/2010/main" val="14732330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 y="1412776"/>
            <a:ext cx="5508067" cy="443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332656"/>
            <a:ext cx="9144000" cy="792088"/>
          </a:xfrm>
        </p:spPr>
        <p:txBody>
          <a:bodyPr/>
          <a:lstStyle/>
          <a:p>
            <a:r>
              <a:rPr kumimoji="1" lang="ja-JP" altLang="en-US" dirty="0" smtClean="0"/>
              <a:t>時間波形ダイナミックレンジの比較</a:t>
            </a:r>
            <a:endParaRPr kumimoji="1" lang="ja-JP" altLang="en-US" dirty="0"/>
          </a:p>
        </p:txBody>
      </p:sp>
      <p:sp>
        <p:nvSpPr>
          <p:cNvPr id="3" name="テキスト ボックス 2"/>
          <p:cNvSpPr txBox="1"/>
          <p:nvPr/>
        </p:nvSpPr>
        <p:spPr>
          <a:xfrm>
            <a:off x="5391807" y="1466781"/>
            <a:ext cx="3941514" cy="1077218"/>
          </a:xfrm>
          <a:prstGeom prst="rect">
            <a:avLst/>
          </a:prstGeom>
          <a:noFill/>
        </p:spPr>
        <p:txBody>
          <a:bodyPr wrap="square" rtlCol="0">
            <a:spAutoFit/>
          </a:bodyPr>
          <a:lstStyle/>
          <a:p>
            <a:r>
              <a:rPr lang="en-US" altLang="ja-JP" sz="2400" b="1" dirty="0" err="1" smtClean="0">
                <a:latin typeface="Times New Roman" panose="02020603050405020304" pitchFamily="18" charset="0"/>
                <a:cs typeface="Times New Roman" panose="02020603050405020304" pitchFamily="18" charset="0"/>
              </a:rPr>
              <a:t>Δf</a:t>
            </a:r>
            <a:r>
              <a:rPr lang="en-US" altLang="ja-JP" sz="2400" b="1" baseline="-25000" dirty="0" err="1" smtClean="0">
                <a:latin typeface="Times New Roman" panose="02020603050405020304" pitchFamily="18" charset="0"/>
                <a:cs typeface="Times New Roman" panose="02020603050405020304" pitchFamily="18" charset="0"/>
              </a:rPr>
              <a:t>rep</a:t>
            </a:r>
            <a:r>
              <a:rPr lang="en-US" altLang="ja-JP" sz="2400" b="1" dirty="0" smtClean="0">
                <a:latin typeface="Times New Roman" panose="02020603050405020304" pitchFamily="18" charset="0"/>
                <a:cs typeface="Times New Roman" panose="02020603050405020304" pitchFamily="18" charset="0"/>
              </a:rPr>
              <a:t> = 50Hz</a:t>
            </a:r>
          </a:p>
          <a:p>
            <a:r>
              <a:rPr lang="ja-JP" altLang="en-US" sz="2000" b="1" smtClean="0">
                <a:latin typeface="Times New Roman" panose="02020603050405020304" pitchFamily="18" charset="0"/>
                <a:cs typeface="Times New Roman" panose="02020603050405020304" pitchFamily="18" charset="0"/>
              </a:rPr>
              <a:t>コンスタントクロック</a:t>
            </a:r>
            <a:r>
              <a:rPr lang="ja-JP" altLang="en-US" sz="2000" b="1" dirty="0" smtClean="0">
                <a:latin typeface="Times New Roman" panose="02020603050405020304" pitchFamily="18" charset="0"/>
                <a:cs typeface="Times New Roman" panose="02020603050405020304" pitchFamily="18" charset="0"/>
              </a:rPr>
              <a:t>：</a:t>
            </a:r>
            <a:r>
              <a:rPr lang="en-US" altLang="ja-JP" sz="2000" b="1" dirty="0" smtClean="0">
                <a:latin typeface="Times New Roman" panose="02020603050405020304" pitchFamily="18" charset="0"/>
                <a:cs typeface="Times New Roman" panose="02020603050405020304" pitchFamily="18" charset="0"/>
              </a:rPr>
              <a:t>2MHz</a:t>
            </a:r>
          </a:p>
          <a:p>
            <a:r>
              <a:rPr kumimoji="1" lang="ja-JP" altLang="en-US" sz="2000" b="1" dirty="0" smtClean="0">
                <a:latin typeface="Times New Roman" panose="02020603050405020304" pitchFamily="18" charset="0"/>
                <a:cs typeface="Times New Roman" panose="02020603050405020304" pitchFamily="18" charset="0"/>
              </a:rPr>
              <a:t>アダプティブクロック：</a:t>
            </a:r>
            <a:r>
              <a:rPr kumimoji="1" lang="en-US" altLang="ja-JP" sz="2000" b="1" dirty="0" smtClean="0">
                <a:latin typeface="Times New Roman" panose="02020603050405020304" pitchFamily="18" charset="0"/>
                <a:cs typeface="Times New Roman" panose="02020603050405020304" pitchFamily="18" charset="0"/>
              </a:rPr>
              <a:t>2MHz</a:t>
            </a:r>
            <a:endParaRPr kumimoji="1" lang="ja-JP" altLang="en-US" sz="20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63487" y="6074132"/>
            <a:ext cx="8974496" cy="584775"/>
          </a:xfrm>
          <a:prstGeom prst="rect">
            <a:avLst/>
          </a:prstGeom>
          <a:solidFill>
            <a:srgbClr val="FFFF00"/>
          </a:solidFill>
          <a:ln w="50800">
            <a:solidFill>
              <a:schemeClr val="tx1"/>
            </a:solidFill>
          </a:ln>
        </p:spPr>
        <p:txBody>
          <a:bodyPr wrap="square" rtlCol="0">
            <a:spAutoFit/>
          </a:bodyPr>
          <a:lstStyle/>
          <a:p>
            <a:pPr algn="ctr"/>
            <a:r>
              <a:rPr lang="ja-JP" altLang="en-US" sz="3200" b="1" dirty="0" smtClean="0">
                <a:solidFill>
                  <a:srgbClr val="FF0000"/>
                </a:solidFill>
              </a:rPr>
              <a:t>アダプティブサンプリングによってキャンセル</a:t>
            </a:r>
            <a:endParaRPr kumimoji="1" lang="en-US" altLang="ja-JP" sz="3200" b="1" dirty="0" smtClean="0">
              <a:solidFill>
                <a:srgbClr val="FF0000"/>
              </a:solidFill>
              <a:latin typeface="Times New Roman" panose="02020603050405020304" pitchFamily="18" charset="0"/>
              <a:cs typeface="Times New Roman" panose="02020603050405020304" pitchFamily="18" charset="0"/>
            </a:endParaRPr>
          </a:p>
        </p:txBody>
      </p:sp>
      <p:sp>
        <p:nvSpPr>
          <p:cNvPr id="7" name="下矢印 6"/>
          <p:cNvSpPr/>
          <p:nvPr/>
        </p:nvSpPr>
        <p:spPr bwMode="auto">
          <a:xfrm>
            <a:off x="7078624" y="2631509"/>
            <a:ext cx="567880" cy="79749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508104" y="3717032"/>
            <a:ext cx="3562872" cy="1477328"/>
          </a:xfrm>
          <a:prstGeom prst="rect">
            <a:avLst/>
          </a:prstGeom>
          <a:noFill/>
          <a:ln w="31750">
            <a:solidFill>
              <a:schemeClr val="tx1"/>
            </a:solidFill>
          </a:ln>
        </p:spPr>
        <p:txBody>
          <a:bodyPr wrap="square" rtlCol="0">
            <a:spAutoFit/>
          </a:bodyPr>
          <a:lstStyle/>
          <a:p>
            <a:pPr marL="285750" indent="-285750">
              <a:buFont typeface="Arial" panose="020B0604020202020204" pitchFamily="34" charset="0"/>
              <a:buChar char="•"/>
            </a:pPr>
            <a:r>
              <a:rPr lang="ja-JP" altLang="en-US" b="1" dirty="0" smtClean="0"/>
              <a:t>フリーラン</a:t>
            </a:r>
            <a:r>
              <a:rPr lang="ja-JP" altLang="en-US" b="1" dirty="0"/>
              <a:t>で</a:t>
            </a:r>
            <a:r>
              <a:rPr lang="ja-JP" altLang="en-US" b="1" dirty="0" smtClean="0"/>
              <a:t>は、ジッターの影響により積算できていない</a:t>
            </a:r>
            <a:endParaRPr lang="en-US" altLang="ja-JP" b="1" dirty="0" smtClean="0"/>
          </a:p>
          <a:p>
            <a:pPr marL="285750" indent="-285750">
              <a:buFont typeface="Arial" panose="020B0604020202020204" pitchFamily="34" charset="0"/>
              <a:buChar char="•"/>
            </a:pPr>
            <a:endParaRPr kumimoji="1" lang="en-US" altLang="ja-JP" b="1" dirty="0" smtClean="0"/>
          </a:p>
          <a:p>
            <a:pPr marL="285750" indent="-285750">
              <a:buFont typeface="Arial" panose="020B0604020202020204" pitchFamily="34" charset="0"/>
              <a:buChar char="•"/>
            </a:pPr>
            <a:r>
              <a:rPr kumimoji="1" lang="ja-JP" altLang="en-US" b="1" dirty="0" smtClean="0"/>
              <a:t>制御した状態でも、ジッターの影響あり</a:t>
            </a:r>
            <a:endParaRPr kumimoji="1" lang="ja-JP" altLang="en-US" b="1" dirty="0"/>
          </a:p>
        </p:txBody>
      </p:sp>
    </p:spTree>
    <p:extLst>
      <p:ext uri="{BB962C8B-B14F-4D97-AF65-F5344CB8AC3E}">
        <p14:creationId xmlns:p14="http://schemas.microsoft.com/office/powerpoint/2010/main" val="3618854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sp>
        <p:nvSpPr>
          <p:cNvPr id="27" name="テキスト ボックス 26"/>
          <p:cNvSpPr txBox="1"/>
          <p:nvPr/>
        </p:nvSpPr>
        <p:spPr>
          <a:xfrm>
            <a:off x="354075" y="2406863"/>
            <a:ext cx="2088232" cy="646331"/>
          </a:xfrm>
          <a:prstGeom prst="rect">
            <a:avLst/>
          </a:prstGeom>
          <a:solidFill>
            <a:srgbClr val="FFFF00"/>
          </a:solidFill>
        </p:spPr>
        <p:txBody>
          <a:bodyPr wrap="square" rtlCol="0">
            <a:spAutoFit/>
          </a:bodyPr>
          <a:lstStyle/>
          <a:p>
            <a:pPr algn="ctr"/>
            <a:r>
              <a:rPr kumimoji="1" lang="ja-JP" altLang="en-US" b="1" dirty="0" smtClean="0">
                <a:solidFill>
                  <a:srgbClr val="FF0000"/>
                </a:solidFill>
              </a:rPr>
              <a:t>ジッターの影響をキャンセル</a:t>
            </a:r>
            <a:endParaRPr kumimoji="1" lang="ja-JP" altLang="en-US" b="1" dirty="0">
              <a:solidFill>
                <a:srgbClr val="FF0000"/>
              </a:solidFill>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4" name="図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9" name="図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5776" y="3110516"/>
            <a:ext cx="6667500" cy="1861716"/>
          </a:xfrm>
          <a:prstGeom prst="rect">
            <a:avLst/>
          </a:prstGeom>
        </p:spPr>
      </p:pic>
      <p:pic>
        <p:nvPicPr>
          <p:cNvPr id="18" name="図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3" name="図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7" name="図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sp>
        <p:nvSpPr>
          <p:cNvPr id="24" name="タイトル 1"/>
          <p:cNvSpPr>
            <a:spLocks noGrp="1"/>
          </p:cNvSpPr>
          <p:nvPr>
            <p:ph type="title"/>
          </p:nvPr>
        </p:nvSpPr>
        <p:spPr>
          <a:xfrm>
            <a:off x="0" y="476672"/>
            <a:ext cx="9144000" cy="792088"/>
          </a:xfrm>
        </p:spPr>
        <p:txBody>
          <a:bodyPr/>
          <a:lstStyle/>
          <a:p>
            <a:r>
              <a:rPr kumimoji="1" lang="en-US" altLang="ja-JP" sz="4800" dirty="0" smtClean="0"/>
              <a:t>10</a:t>
            </a:r>
            <a:r>
              <a:rPr kumimoji="1" lang="ja-JP" altLang="en-US" sz="4800" dirty="0" smtClean="0"/>
              <a:t>連</a:t>
            </a:r>
            <a:r>
              <a:rPr kumimoji="1" lang="en-US" altLang="ja-JP" sz="4800" dirty="0" smtClean="0"/>
              <a:t>THz</a:t>
            </a:r>
            <a:r>
              <a:rPr kumimoji="1" lang="ja-JP" altLang="en-US" sz="4800" dirty="0" smtClean="0"/>
              <a:t>パルス列の計測</a:t>
            </a:r>
            <a:endParaRPr kumimoji="1" lang="ja-JP" altLang="en-US" sz="4800" dirty="0"/>
          </a:p>
        </p:txBody>
      </p:sp>
      <p:sp>
        <p:nvSpPr>
          <p:cNvPr id="2" name="テキスト ボックス 1"/>
          <p:cNvSpPr txBox="1"/>
          <p:nvPr/>
        </p:nvSpPr>
        <p:spPr>
          <a:xfrm>
            <a:off x="31530" y="3489638"/>
            <a:ext cx="2670258" cy="954107"/>
          </a:xfrm>
          <a:prstGeom prst="rect">
            <a:avLst/>
          </a:prstGeom>
          <a:noFill/>
        </p:spPr>
        <p:txBody>
          <a:bodyPr wrap="square" rtlCol="0">
            <a:spAutoFit/>
          </a:bodyPr>
          <a:lstStyle/>
          <a:p>
            <a:pPr algn="ctr"/>
            <a:r>
              <a:rPr lang="en-US" altLang="ja-JP" sz="2800" dirty="0" smtClean="0">
                <a:latin typeface="Times New Roman" panose="02020603050405020304" pitchFamily="18" charset="0"/>
                <a:cs typeface="Times New Roman" panose="02020603050405020304" pitchFamily="18" charset="0"/>
              </a:rPr>
              <a:t>f</a:t>
            </a:r>
            <a:r>
              <a:rPr lang="en-US" altLang="ja-JP" sz="2800" baseline="-25000" dirty="0" smtClean="0">
                <a:latin typeface="Times New Roman" panose="02020603050405020304" pitchFamily="18" charset="0"/>
                <a:cs typeface="Times New Roman" panose="02020603050405020304" pitchFamily="18" charset="0"/>
              </a:rPr>
              <a:t>rep1</a:t>
            </a:r>
            <a:r>
              <a:rPr lang="en-US" altLang="ja-JP" sz="2800" dirty="0" smtClean="0">
                <a:latin typeface="Times New Roman" panose="02020603050405020304" pitchFamily="18" charset="0"/>
                <a:cs typeface="Times New Roman" panose="02020603050405020304" pitchFamily="18" charset="0"/>
              </a:rPr>
              <a:t>, f</a:t>
            </a:r>
            <a:r>
              <a:rPr lang="en-US" altLang="ja-JP" sz="2800" baseline="-25000" dirty="0" smtClean="0">
                <a:latin typeface="Times New Roman" panose="02020603050405020304" pitchFamily="18" charset="0"/>
                <a:cs typeface="Times New Roman" panose="02020603050405020304" pitchFamily="18" charset="0"/>
              </a:rPr>
              <a:t>rep2</a:t>
            </a:r>
            <a:r>
              <a:rPr lang="en-US" altLang="ja-JP" sz="2800" dirty="0" smtClean="0">
                <a:latin typeface="Times New Roman" panose="02020603050405020304" pitchFamily="18" charset="0"/>
                <a:cs typeface="Times New Roman" panose="02020603050405020304" pitchFamily="18" charset="0"/>
              </a:rPr>
              <a:t> locked</a:t>
            </a: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28890" y="5211197"/>
            <a:ext cx="2338034" cy="954107"/>
          </a:xfrm>
          <a:prstGeom prst="rect">
            <a:avLst/>
          </a:prstGeom>
          <a:noFill/>
        </p:spPr>
        <p:txBody>
          <a:bodyPr wrap="square" rtlCol="0">
            <a:spAutoFit/>
          </a:bodyPr>
          <a:lstStyle/>
          <a:p>
            <a:pPr algn="ctr"/>
            <a:r>
              <a:rPr lang="en-US" altLang="ja-JP" sz="2800" dirty="0" err="1">
                <a:latin typeface="Times New Roman" panose="02020603050405020304" pitchFamily="18" charset="0"/>
                <a:cs typeface="Times New Roman" panose="02020603050405020304" pitchFamily="18" charset="0"/>
              </a:rPr>
              <a:t>f</a:t>
            </a:r>
            <a:r>
              <a:rPr kumimoji="1" lang="en-US" altLang="ja-JP" sz="2800" dirty="0" err="1" smtClean="0">
                <a:latin typeface="Times New Roman" panose="02020603050405020304" pitchFamily="18" charset="0"/>
                <a:cs typeface="Times New Roman" panose="02020603050405020304" pitchFamily="18" charset="0"/>
              </a:rPr>
              <a:t>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131464" y="1439492"/>
            <a:ext cx="2424312" cy="954107"/>
          </a:xfrm>
          <a:prstGeom prst="rect">
            <a:avLst/>
          </a:prstGeom>
          <a:solidFill>
            <a:schemeClr val="bg1"/>
          </a:solidFill>
          <a:ln w="41275">
            <a:solidFill>
              <a:schemeClr val="tx1"/>
            </a:solidFill>
          </a:ln>
        </p:spPr>
        <p:txBody>
          <a:bodyPr wrap="square" rtlCol="0">
            <a:spAutoFit/>
          </a:bodyPr>
          <a:lstStyle/>
          <a:p>
            <a:pPr algn="ctr"/>
            <a:r>
              <a:rPr kumimoji="1" lang="en-US" altLang="ja-JP" sz="2800" dirty="0" err="1" smtClean="0">
                <a:latin typeface="Times New Roman" panose="02020603050405020304" pitchFamily="18" charset="0"/>
                <a:cs typeface="Times New Roman" panose="02020603050405020304" pitchFamily="18" charset="0"/>
              </a:rPr>
              <a:t>freerun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solidFill>
                  <a:srgbClr val="FF0000"/>
                </a:solidFill>
                <a:latin typeface="Times New Roman" panose="02020603050405020304" pitchFamily="18" charset="0"/>
                <a:cs typeface="Times New Roman" panose="02020603050405020304" pitchFamily="18" charset="0"/>
              </a:rPr>
              <a:t>Adaptive clock</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47332" y="6142679"/>
            <a:ext cx="2088232" cy="646331"/>
          </a:xfrm>
          <a:prstGeom prst="rect">
            <a:avLst/>
          </a:prstGeom>
          <a:solidFill>
            <a:schemeClr val="tx1"/>
          </a:solidFill>
        </p:spPr>
        <p:txBody>
          <a:bodyPr wrap="square" rtlCol="0">
            <a:spAutoFit/>
          </a:bodyPr>
          <a:lstStyle/>
          <a:p>
            <a:pPr algn="ctr"/>
            <a:r>
              <a:rPr kumimoji="1" lang="ja-JP" altLang="en-US" b="1" dirty="0" smtClean="0">
                <a:solidFill>
                  <a:schemeClr val="bg1"/>
                </a:solidFill>
              </a:rPr>
              <a:t>ジッターの影響で積算できない</a:t>
            </a:r>
            <a:endParaRPr kumimoji="1" lang="ja-JP" altLang="en-US" b="1" dirty="0">
              <a:solidFill>
                <a:schemeClr val="bg1"/>
              </a:solidFill>
            </a:endParaRPr>
          </a:p>
        </p:txBody>
      </p:sp>
    </p:spTree>
    <p:extLst>
      <p:ext uri="{BB962C8B-B14F-4D97-AF65-F5344CB8AC3E}">
        <p14:creationId xmlns:p14="http://schemas.microsoft.com/office/powerpoint/2010/main" val="3956985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3606" t="4156" r="2552" b="3357"/>
          <a:stretch/>
        </p:blipFill>
        <p:spPr>
          <a:xfrm>
            <a:off x="531259" y="1293470"/>
            <a:ext cx="8017826" cy="4169270"/>
          </a:xfrm>
          <a:prstGeom prst="rect">
            <a:avLst/>
          </a:prstGeom>
        </p:spPr>
      </p:pic>
      <p:sp>
        <p:nvSpPr>
          <p:cNvPr id="6" name="タイトル 1"/>
          <p:cNvSpPr>
            <a:spLocks noGrp="1"/>
          </p:cNvSpPr>
          <p:nvPr>
            <p:ph type="title"/>
          </p:nvPr>
        </p:nvSpPr>
        <p:spPr>
          <a:xfrm>
            <a:off x="0" y="476672"/>
            <a:ext cx="9144000" cy="792088"/>
          </a:xfrm>
        </p:spPr>
        <p:txBody>
          <a:bodyPr/>
          <a:lstStyle/>
          <a:p>
            <a:r>
              <a:rPr kumimoji="1" lang="en-US" altLang="ja-JP" sz="4800" dirty="0" smtClean="0"/>
              <a:t>THz</a:t>
            </a:r>
            <a:r>
              <a:rPr kumimoji="1" lang="ja-JP" altLang="en-US" sz="4800" dirty="0" smtClean="0"/>
              <a:t>コム・スペクトル</a:t>
            </a:r>
            <a:endParaRPr kumimoji="1" lang="ja-JP" altLang="en-US" sz="4800" dirty="0"/>
          </a:p>
        </p:txBody>
      </p:sp>
      <p:sp>
        <p:nvSpPr>
          <p:cNvPr id="7" name="テキスト ボックス 6"/>
          <p:cNvSpPr txBox="1"/>
          <p:nvPr/>
        </p:nvSpPr>
        <p:spPr>
          <a:xfrm>
            <a:off x="100222" y="5419322"/>
            <a:ext cx="8974496" cy="1446550"/>
          </a:xfrm>
          <a:prstGeom prst="rect">
            <a:avLst/>
          </a:prstGeom>
          <a:solidFill>
            <a:srgbClr val="FFFF00"/>
          </a:solidFill>
        </p:spPr>
        <p:txBody>
          <a:bodyPr wrap="square" rtlCol="0">
            <a:spAutoFit/>
          </a:bodyPr>
          <a:lstStyle/>
          <a:p>
            <a:r>
              <a:rPr kumimoji="1" lang="ja-JP" altLang="en-US" sz="4400" b="1" dirty="0" smtClean="0">
                <a:solidFill>
                  <a:srgbClr val="FF0000"/>
                </a:solidFill>
                <a:latin typeface="Times New Roman" panose="02020603050405020304" pitchFamily="18" charset="0"/>
                <a:cs typeface="Times New Roman" panose="02020603050405020304" pitchFamily="18" charset="0"/>
              </a:rPr>
              <a:t>非制御レーザーによる</a:t>
            </a:r>
            <a:endParaRPr kumimoji="1" lang="en-US" altLang="ja-JP" sz="4400" b="1" dirty="0" smtClean="0">
              <a:solidFill>
                <a:srgbClr val="FF0000"/>
              </a:solidFill>
              <a:latin typeface="Times New Roman" panose="02020603050405020304" pitchFamily="18" charset="0"/>
              <a:cs typeface="Times New Roman" panose="02020603050405020304" pitchFamily="18" charset="0"/>
            </a:endParaRPr>
          </a:p>
          <a:p>
            <a:pPr algn="r"/>
            <a:r>
              <a:rPr kumimoji="1" lang="ja-JP" altLang="en-US" sz="4400" b="1" dirty="0" smtClean="0">
                <a:solidFill>
                  <a:srgbClr val="FF0000"/>
                </a:solidFill>
                <a:latin typeface="Times New Roman" panose="02020603050405020304" pitchFamily="18" charset="0"/>
                <a:cs typeface="Times New Roman" panose="02020603050405020304" pitchFamily="18" charset="0"/>
              </a:rPr>
              <a:t>デュアル</a:t>
            </a:r>
            <a:r>
              <a:rPr kumimoji="1" lang="en-US" altLang="ja-JP" sz="4400" b="1" dirty="0" smtClean="0">
                <a:solidFill>
                  <a:srgbClr val="FF0000"/>
                </a:solidFill>
                <a:latin typeface="Times New Roman" panose="02020603050405020304" pitchFamily="18" charset="0"/>
                <a:cs typeface="Times New Roman" panose="02020603050405020304" pitchFamily="18" charset="0"/>
              </a:rPr>
              <a:t>THz</a:t>
            </a:r>
            <a:r>
              <a:rPr kumimoji="1" lang="ja-JP" altLang="en-US" sz="4400" b="1" dirty="0" smtClean="0">
                <a:solidFill>
                  <a:srgbClr val="FF0000"/>
                </a:solidFill>
                <a:latin typeface="Times New Roman" panose="02020603050405020304" pitchFamily="18" charset="0"/>
                <a:cs typeface="Times New Roman" panose="02020603050405020304" pitchFamily="18" charset="0"/>
              </a:rPr>
              <a:t>コム分光</a:t>
            </a:r>
            <a:endParaRPr kumimoji="1" lang="en-US" altLang="ja-JP" sz="4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11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936104"/>
          </a:xfrm>
        </p:spPr>
        <p:txBody>
          <a:bodyPr/>
          <a:lstStyle/>
          <a:p>
            <a:r>
              <a:rPr kumimoji="1" lang="ja-JP" altLang="en-US" sz="5400" dirty="0" smtClean="0"/>
              <a:t>まとめ</a:t>
            </a:r>
            <a:endParaRPr kumimoji="1" lang="ja-JP" altLang="en-US" sz="5400" dirty="0"/>
          </a:p>
        </p:txBody>
      </p:sp>
      <p:sp>
        <p:nvSpPr>
          <p:cNvPr id="3" name="コンテンツ プレースホルダー 2"/>
          <p:cNvSpPr>
            <a:spLocks noGrp="1"/>
          </p:cNvSpPr>
          <p:nvPr>
            <p:ph idx="1"/>
          </p:nvPr>
        </p:nvSpPr>
        <p:spPr>
          <a:xfrm>
            <a:off x="20596" y="2773392"/>
            <a:ext cx="9109756" cy="3600400"/>
          </a:xfrm>
        </p:spPr>
        <p:txBody>
          <a:bodyPr/>
          <a:lstStyle/>
          <a:p>
            <a:pPr marL="742950" indent="-742950">
              <a:buFont typeface="+mj-ea"/>
              <a:buAutoNum type="circleNumDbPlain"/>
            </a:pPr>
            <a:r>
              <a:rPr lang="ja-JP" altLang="en-US" sz="3600" dirty="0" smtClean="0">
                <a:latin typeface="Times New Roman" panose="02020603050405020304" pitchFamily="18" charset="0"/>
                <a:cs typeface="Times New Roman" panose="02020603050405020304" pitchFamily="18" charset="0"/>
              </a:rPr>
              <a:t>デュアル</a:t>
            </a:r>
            <a:r>
              <a:rPr lang="en-US" altLang="ja-JP" sz="3600" dirty="0" smtClean="0">
                <a:latin typeface="Times New Roman" panose="02020603050405020304" pitchFamily="18" charset="0"/>
                <a:cs typeface="Times New Roman" panose="02020603050405020304" pitchFamily="18" charset="0"/>
              </a:rPr>
              <a:t>THz</a:t>
            </a:r>
            <a:r>
              <a:rPr lang="ja-JP" altLang="en-US" sz="3600" dirty="0" smtClean="0">
                <a:latin typeface="Times New Roman" panose="02020603050405020304" pitchFamily="18" charset="0"/>
                <a:cs typeface="Times New Roman" panose="02020603050405020304" pitchFamily="18" charset="0"/>
              </a:rPr>
              <a:t>スペアナを用いて高次のコム間ビートを抽出</a:t>
            </a:r>
            <a:endParaRPr lang="en-US" altLang="ja-JP" sz="3600" dirty="0">
              <a:latin typeface="Times New Roman" panose="02020603050405020304" pitchFamily="18" charset="0"/>
              <a:cs typeface="Times New Roman" panose="02020603050405020304" pitchFamily="18" charset="0"/>
            </a:endParaRPr>
          </a:p>
          <a:p>
            <a:pPr marL="742950" indent="-742950">
              <a:buFont typeface="+mj-ea"/>
              <a:buAutoNum type="circleNumDbPlain"/>
            </a:pPr>
            <a:r>
              <a:rPr kumimoji="1" lang="en-US" altLang="ja-JP" sz="3600" dirty="0" smtClean="0">
                <a:latin typeface="Times New Roman" panose="02020603050405020304" pitchFamily="18" charset="0"/>
                <a:cs typeface="Times New Roman" panose="02020603050405020304" pitchFamily="18" charset="0"/>
              </a:rPr>
              <a:t>ASOPS-THz-TDS</a:t>
            </a:r>
            <a:r>
              <a:rPr kumimoji="1" lang="ja-JP" altLang="en-US" sz="3600" dirty="0" smtClean="0">
                <a:latin typeface="Times New Roman" panose="02020603050405020304" pitchFamily="18" charset="0"/>
                <a:cs typeface="Times New Roman" panose="02020603050405020304" pitchFamily="18" charset="0"/>
              </a:rPr>
              <a:t>におけるタイミングジッターの抑制</a:t>
            </a:r>
            <a:endParaRPr lang="en-US" altLang="ja-JP" sz="3600" dirty="0">
              <a:latin typeface="Times New Roman" panose="02020603050405020304" pitchFamily="18" charset="0"/>
              <a:cs typeface="Times New Roman" panose="02020603050405020304" pitchFamily="18" charset="0"/>
            </a:endParaRPr>
          </a:p>
          <a:p>
            <a:pPr marL="742950" indent="-742950">
              <a:buFont typeface="+mj-ea"/>
              <a:buAutoNum type="circleNumDbPlain"/>
            </a:pPr>
            <a:r>
              <a:rPr kumimoji="1" lang="ja-JP" altLang="en-US" sz="3600" dirty="0" smtClean="0">
                <a:latin typeface="Times New Roman" panose="02020603050405020304" pitchFamily="18" charset="0"/>
                <a:cs typeface="Times New Roman" panose="02020603050405020304" pitchFamily="18" charset="0"/>
              </a:rPr>
              <a:t>非制御</a:t>
            </a:r>
            <a:r>
              <a:rPr lang="ja-JP" altLang="en-US" sz="3600" dirty="0" smtClean="0">
                <a:latin typeface="Times New Roman" panose="02020603050405020304" pitchFamily="18" charset="0"/>
                <a:cs typeface="Times New Roman" panose="02020603050405020304" pitchFamily="18" charset="0"/>
              </a:rPr>
              <a:t>レーザーを用いたアダプティブサンプリング</a:t>
            </a:r>
            <a:endParaRPr kumimoji="1" lang="en-US" altLang="ja-JP" sz="3600" dirty="0" smtClean="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179512" y="1340768"/>
            <a:ext cx="8640960" cy="1200329"/>
          </a:xfrm>
          <a:prstGeom prst="rect">
            <a:avLst/>
          </a:prstGeom>
          <a:solidFill>
            <a:schemeClr val="accent1"/>
          </a:solidFill>
        </p:spPr>
        <p:txBody>
          <a:bodyPr wrap="square" rtlCol="0">
            <a:spAutoFit/>
          </a:bodyPr>
          <a:lstStyle/>
          <a:p>
            <a:pPr algn="ctr"/>
            <a:r>
              <a:rPr kumimoji="1" lang="ja-JP" altLang="en-US" sz="3600" b="1" dirty="0" smtClean="0">
                <a:latin typeface="Times New Roman" panose="02020603050405020304" pitchFamily="18" charset="0"/>
                <a:cs typeface="Times New Roman" panose="02020603050405020304" pitchFamily="18" charset="0"/>
              </a:rPr>
              <a:t>デュアル</a:t>
            </a:r>
            <a:r>
              <a:rPr kumimoji="1" lang="en-US" altLang="ja-JP" sz="3600" b="1" dirty="0" smtClean="0">
                <a:latin typeface="Times New Roman" panose="02020603050405020304" pitchFamily="18" charset="0"/>
                <a:cs typeface="Times New Roman" panose="02020603050405020304" pitchFamily="18" charset="0"/>
              </a:rPr>
              <a:t>THz</a:t>
            </a:r>
            <a:r>
              <a:rPr kumimoji="1" lang="ja-JP" altLang="en-US" sz="3600" b="1" dirty="0" smtClean="0">
                <a:latin typeface="Times New Roman" panose="02020603050405020304" pitchFamily="18" charset="0"/>
                <a:cs typeface="Times New Roman" panose="02020603050405020304" pitchFamily="18" charset="0"/>
              </a:rPr>
              <a:t>コム間ビートの抽出と</a:t>
            </a:r>
            <a:endParaRPr kumimoji="1" lang="en-US" altLang="ja-JP" sz="3600" b="1" dirty="0" smtClean="0">
              <a:latin typeface="Times New Roman" panose="02020603050405020304" pitchFamily="18" charset="0"/>
              <a:cs typeface="Times New Roman" panose="02020603050405020304" pitchFamily="18" charset="0"/>
            </a:endParaRPr>
          </a:p>
          <a:p>
            <a:pPr algn="ctr"/>
            <a:r>
              <a:rPr kumimoji="1" lang="ja-JP" altLang="en-US" sz="3600" b="1" dirty="0" smtClean="0">
                <a:latin typeface="Times New Roman" panose="02020603050405020304" pitchFamily="18" charset="0"/>
                <a:cs typeface="Times New Roman" panose="02020603050405020304" pitchFamily="18" charset="0"/>
              </a:rPr>
              <a:t>その応用</a:t>
            </a:r>
            <a:endParaRPr kumimoji="1" lang="ja-JP"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6923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4238932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3"/>
          <p:cNvGrpSpPr>
            <a:grpSpLocks/>
          </p:cNvGrpSpPr>
          <p:nvPr/>
        </p:nvGrpSpPr>
        <p:grpSpPr bwMode="auto">
          <a:xfrm>
            <a:off x="14654" y="1154114"/>
            <a:ext cx="8277958" cy="4160837"/>
            <a:chOff x="0" y="922"/>
            <a:chExt cx="5214" cy="2621"/>
          </a:xfrm>
        </p:grpSpPr>
        <p:pic>
          <p:nvPicPr>
            <p:cNvPr id="23564" name="Picture 14" descr="fig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2"/>
              <a:ext cx="5214"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21"/>
            <p:cNvSpPr>
              <a:spLocks noChangeArrowheads="1"/>
            </p:cNvSpPr>
            <p:nvPr/>
          </p:nvSpPr>
          <p:spPr bwMode="auto">
            <a:xfrm>
              <a:off x="3862" y="2718"/>
              <a:ext cx="800" cy="2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ＭＳ ゴシック" charset="0"/>
                <a:ea typeface="ＭＳ ゴシック" charset="0"/>
                <a:cs typeface="ＭＳ ゴシック" charset="0"/>
              </a:endParaRPr>
            </a:p>
          </p:txBody>
        </p:sp>
        <p:sp>
          <p:nvSpPr>
            <p:cNvPr id="23566" name="Rectangle 22"/>
            <p:cNvSpPr>
              <a:spLocks noChangeArrowheads="1"/>
            </p:cNvSpPr>
            <p:nvPr/>
          </p:nvSpPr>
          <p:spPr bwMode="auto">
            <a:xfrm>
              <a:off x="45" y="2941"/>
              <a:ext cx="903"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ＭＳ ゴシック" charset="0"/>
                <a:ea typeface="ＭＳ ゴシック" charset="0"/>
                <a:cs typeface="ＭＳ ゴシック" charset="0"/>
              </a:endParaRPr>
            </a:p>
          </p:txBody>
        </p:sp>
      </p:grpSp>
      <p:sp>
        <p:nvSpPr>
          <p:cNvPr id="23555" name="Rectangle 2"/>
          <p:cNvSpPr>
            <a:spLocks noGrp="1" noChangeArrowheads="1"/>
          </p:cNvSpPr>
          <p:nvPr>
            <p:ph type="ctrTitle"/>
          </p:nvPr>
        </p:nvSpPr>
        <p:spPr>
          <a:xfrm>
            <a:off x="0" y="447674"/>
            <a:ext cx="8499231" cy="641185"/>
          </a:xfrm>
          <a:ln>
            <a:solidFill>
              <a:srgbClr val="FFFFFF"/>
            </a:solidFill>
            <a:miter lim="800000"/>
            <a:headEnd/>
            <a:tailEnd/>
          </a:ln>
        </p:spPr>
        <p:txBody>
          <a:bodyPr/>
          <a:lstStyle/>
          <a:p>
            <a:pPr eaLnBrk="1" hangingPunct="1"/>
            <a:r>
              <a:rPr lang="ja-JP" altLang="en-US" sz="5400" dirty="0">
                <a:solidFill>
                  <a:srgbClr val="172185"/>
                </a:solidFill>
                <a:latin typeface="ＭＳ ゴシック" charset="0"/>
                <a:ea typeface="ＭＳ ゴシック" charset="0"/>
                <a:cs typeface="ＭＳ ゴシック" charset="0"/>
              </a:rPr>
              <a:t>光コムと</a:t>
            </a:r>
            <a:r>
              <a:rPr lang="en-US" altLang="ja-JP" sz="5400" dirty="0">
                <a:solidFill>
                  <a:srgbClr val="172185"/>
                </a:solidFill>
                <a:latin typeface="ＭＳ ゴシック" charset="0"/>
                <a:ea typeface="ＭＳ ゴシック" charset="0"/>
                <a:cs typeface="ＭＳ ゴシック" charset="0"/>
              </a:rPr>
              <a:t>THz</a:t>
            </a:r>
            <a:r>
              <a:rPr lang="ja-JP" altLang="en-US" sz="5400" dirty="0">
                <a:solidFill>
                  <a:srgbClr val="172185"/>
                </a:solidFill>
                <a:latin typeface="ＭＳ ゴシック" charset="0"/>
                <a:ea typeface="ＭＳ ゴシック" charset="0"/>
                <a:cs typeface="ＭＳ ゴシック" charset="0"/>
              </a:rPr>
              <a:t>コム</a:t>
            </a:r>
            <a:endParaRPr lang="ja-JP" altLang="en-US" sz="4000" dirty="0">
              <a:solidFill>
                <a:srgbClr val="172185"/>
              </a:solidFill>
              <a:latin typeface="ＭＳ ゴシック" charset="0"/>
              <a:ea typeface="ＭＳ ゴシック" charset="0"/>
              <a:cs typeface="ＭＳ ゴシック" charset="0"/>
            </a:endParaRPr>
          </a:p>
        </p:txBody>
      </p:sp>
      <p:sp>
        <p:nvSpPr>
          <p:cNvPr id="20484" name="Rectangle 3"/>
          <p:cNvSpPr>
            <a:spLocks noChangeArrowheads="1"/>
          </p:cNvSpPr>
          <p:nvPr/>
        </p:nvSpPr>
        <p:spPr bwMode="auto">
          <a:xfrm>
            <a:off x="260839" y="5445125"/>
            <a:ext cx="8579827" cy="1169988"/>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sz="3000" b="1">
                <a:solidFill>
                  <a:srgbClr val="008000"/>
                </a:solidFill>
                <a:latin typeface="ＭＳ ゴシック" charset="0"/>
                <a:ea typeface="ＭＳ ゴシック" charset="0"/>
                <a:cs typeface="ＭＳ ゴシック" charset="0"/>
              </a:rPr>
              <a:t>光領域や</a:t>
            </a:r>
            <a:r>
              <a:rPr lang="en-US" altLang="ja-JP" sz="3000" b="1">
                <a:solidFill>
                  <a:srgbClr val="008000"/>
                </a:solidFill>
                <a:latin typeface="ＭＳ ゴシック" charset="0"/>
                <a:ea typeface="ＭＳ ゴシック" charset="0"/>
                <a:cs typeface="ＭＳ ゴシック" charset="0"/>
              </a:rPr>
              <a:t>THz</a:t>
            </a:r>
            <a:r>
              <a:rPr lang="ja-JP" altLang="en-US" sz="3000" b="1">
                <a:solidFill>
                  <a:srgbClr val="008000"/>
                </a:solidFill>
                <a:latin typeface="ＭＳ ゴシック" charset="0"/>
                <a:ea typeface="ＭＳ ゴシック" charset="0"/>
                <a:cs typeface="ＭＳ ゴシック" charset="0"/>
              </a:rPr>
              <a:t>領域における超精密周波数ものさし</a:t>
            </a:r>
            <a:endParaRPr lang="en-US" altLang="ja-JP" sz="3000" b="1">
              <a:solidFill>
                <a:srgbClr val="008000"/>
              </a:solidFill>
              <a:latin typeface="ＭＳ ゴシック" charset="0"/>
              <a:ea typeface="ＭＳ ゴシック" charset="0"/>
              <a:cs typeface="ＭＳ ゴシック" charset="0"/>
            </a:endParaRPr>
          </a:p>
          <a:p>
            <a:r>
              <a:rPr lang="ja-JP" altLang="en-US" sz="2000" b="1">
                <a:solidFill>
                  <a:srgbClr val="008000"/>
                </a:solidFill>
                <a:latin typeface="ＭＳ ゴシック" charset="0"/>
                <a:ea typeface="ＭＳ ゴシック" charset="0"/>
                <a:cs typeface="ＭＳ ゴシック" charset="0"/>
              </a:rPr>
              <a:t>（数万</a:t>
            </a:r>
            <a:r>
              <a:rPr lang="en-US" altLang="ja-JP" sz="2000" b="1">
                <a:solidFill>
                  <a:srgbClr val="008000"/>
                </a:solidFill>
                <a:latin typeface="ＭＳ ゴシック" charset="0"/>
                <a:ea typeface="ＭＳ ゴシック" charset="0"/>
                <a:cs typeface="ＭＳ ゴシック" charset="0"/>
              </a:rPr>
              <a:t>〜</a:t>
            </a:r>
            <a:r>
              <a:rPr lang="ja-JP" altLang="en-US" sz="2000" b="1">
                <a:solidFill>
                  <a:srgbClr val="008000"/>
                </a:solidFill>
                <a:latin typeface="ＭＳ ゴシック" charset="0"/>
                <a:ea typeface="ＭＳ ゴシック" charset="0"/>
                <a:cs typeface="ＭＳ ゴシック" charset="0"/>
              </a:rPr>
              <a:t>数十万本に及ぶ狭線幅</a:t>
            </a:r>
            <a:r>
              <a:rPr lang="en-US" altLang="ja-JP" sz="2000" b="1">
                <a:solidFill>
                  <a:srgbClr val="008000"/>
                </a:solidFill>
                <a:latin typeface="ＭＳ ゴシック" charset="0"/>
                <a:ea typeface="ＭＳ ゴシック" charset="0"/>
                <a:cs typeface="ＭＳ ゴシック" charset="0"/>
              </a:rPr>
              <a:t>CW</a:t>
            </a:r>
            <a:r>
              <a:rPr lang="ja-JP" altLang="en-US" sz="2000" b="1">
                <a:solidFill>
                  <a:srgbClr val="008000"/>
                </a:solidFill>
                <a:latin typeface="ＭＳ ゴシック" charset="0"/>
                <a:ea typeface="ＭＳ ゴシック" charset="0"/>
                <a:cs typeface="ＭＳ ゴシック" charset="0"/>
              </a:rPr>
              <a:t>レーザー光が等間隔で並んだ集合体</a:t>
            </a:r>
            <a:r>
              <a:rPr kumimoji="0" lang="ja-JP" altLang="en-US" sz="2000" b="1">
                <a:solidFill>
                  <a:srgbClr val="008000"/>
                </a:solidFill>
                <a:latin typeface="ＭＳ ゴシック" charset="0"/>
                <a:ea typeface="ＭＳ ゴシック" charset="0"/>
                <a:cs typeface="ＭＳ ゴシック" charset="0"/>
              </a:rPr>
              <a:t>）</a:t>
            </a:r>
          </a:p>
          <a:p>
            <a:r>
              <a:rPr lang="ja-JP" altLang="en-US" sz="2000" b="1">
                <a:solidFill>
                  <a:srgbClr val="008000"/>
                </a:solidFill>
                <a:latin typeface="ＭＳ ゴシック" charset="0"/>
                <a:ea typeface="ＭＳ ゴシック" charset="0"/>
                <a:cs typeface="ＭＳ ゴシック" charset="0"/>
              </a:rPr>
              <a:t>（単純性</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広帯域選択性</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高スペクトル純度</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周波数逓倍</a:t>
            </a:r>
            <a:r>
              <a:rPr kumimoji="0" lang="ja-JP" altLang="en-US" sz="2000" b="1">
                <a:solidFill>
                  <a:srgbClr val="008000"/>
                </a:solidFill>
                <a:latin typeface="ＭＳ ゴシック" charset="0"/>
                <a:ea typeface="ＭＳ ゴシック" charset="0"/>
                <a:cs typeface="ＭＳ ゴシック" charset="0"/>
              </a:rPr>
              <a:t>性）</a:t>
            </a:r>
          </a:p>
        </p:txBody>
      </p:sp>
      <p:sp>
        <p:nvSpPr>
          <p:cNvPr id="23557" name="Text Box 20"/>
          <p:cNvSpPr txBox="1">
            <a:spLocks noChangeArrowheads="1"/>
          </p:cNvSpPr>
          <p:nvPr/>
        </p:nvSpPr>
        <p:spPr bwMode="auto">
          <a:xfrm>
            <a:off x="5395546" y="3813176"/>
            <a:ext cx="1261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b="1">
                <a:solidFill>
                  <a:srgbClr val="800080"/>
                </a:solidFill>
                <a:latin typeface="ＭＳ ゴシック" charset="0"/>
                <a:ea typeface="ＭＳ ゴシック" charset="0"/>
                <a:cs typeface="ＭＳ ゴシック" charset="0"/>
              </a:rPr>
              <a:t>THz</a:t>
            </a:r>
            <a:r>
              <a:rPr lang="ja-JP" altLang="en-US" b="1">
                <a:solidFill>
                  <a:srgbClr val="800080"/>
                </a:solidFill>
                <a:latin typeface="ＭＳ ゴシック" charset="0"/>
                <a:ea typeface="ＭＳ ゴシック" charset="0"/>
                <a:cs typeface="ＭＳ ゴシック" charset="0"/>
              </a:rPr>
              <a:t>コム</a:t>
            </a:r>
          </a:p>
        </p:txBody>
      </p:sp>
      <p:sp>
        <p:nvSpPr>
          <p:cNvPr id="23558" name="Text Box 24"/>
          <p:cNvSpPr txBox="1">
            <a:spLocks noChangeArrowheads="1"/>
          </p:cNvSpPr>
          <p:nvPr/>
        </p:nvSpPr>
        <p:spPr bwMode="auto">
          <a:xfrm>
            <a:off x="202223" y="3830638"/>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b="1">
                <a:solidFill>
                  <a:srgbClr val="800080"/>
                </a:solidFill>
                <a:latin typeface="ＭＳ ゴシック" charset="0"/>
                <a:ea typeface="ＭＳ ゴシック" charset="0"/>
                <a:cs typeface="ＭＳ ゴシック" charset="0"/>
              </a:rPr>
              <a:t>THz</a:t>
            </a:r>
          </a:p>
          <a:p>
            <a:r>
              <a:rPr lang="ja-JP" altLang="en-US" b="1">
                <a:solidFill>
                  <a:srgbClr val="800080"/>
                </a:solidFill>
                <a:latin typeface="ＭＳ ゴシック" charset="0"/>
                <a:ea typeface="ＭＳ ゴシック" charset="0"/>
                <a:cs typeface="ＭＳ ゴシック" charset="0"/>
              </a:rPr>
              <a:t>パルス列</a:t>
            </a:r>
          </a:p>
        </p:txBody>
      </p:sp>
      <p:sp>
        <p:nvSpPr>
          <p:cNvPr id="23559" name="Text Box 24"/>
          <p:cNvSpPr txBox="1">
            <a:spLocks noChangeArrowheads="1"/>
          </p:cNvSpPr>
          <p:nvPr/>
        </p:nvSpPr>
        <p:spPr bwMode="auto">
          <a:xfrm>
            <a:off x="0" y="1552575"/>
            <a:ext cx="146538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b="1">
                <a:solidFill>
                  <a:srgbClr val="FF0000"/>
                </a:solidFill>
                <a:latin typeface="ＭＳ ゴシック" charset="0"/>
                <a:ea typeface="ＭＳ ゴシック" charset="0"/>
                <a:cs typeface="ＭＳ ゴシック" charset="0"/>
              </a:rPr>
              <a:t>ﾌｪﾑﾄ秒光</a:t>
            </a:r>
            <a:endParaRPr lang="en-US" altLang="ja-JP" b="1">
              <a:solidFill>
                <a:srgbClr val="FF0000"/>
              </a:solidFill>
              <a:latin typeface="ＭＳ ゴシック" charset="0"/>
              <a:ea typeface="ＭＳ ゴシック" charset="0"/>
              <a:cs typeface="ＭＳ ゴシック" charset="0"/>
            </a:endParaRPr>
          </a:p>
          <a:p>
            <a:r>
              <a:rPr lang="ja-JP" altLang="en-US" b="1">
                <a:solidFill>
                  <a:srgbClr val="FF0000"/>
                </a:solidFill>
                <a:latin typeface="ＭＳ ゴシック" charset="0"/>
                <a:ea typeface="ＭＳ ゴシック" charset="0"/>
                <a:cs typeface="ＭＳ ゴシック" charset="0"/>
              </a:rPr>
              <a:t>パルス列</a:t>
            </a:r>
          </a:p>
        </p:txBody>
      </p:sp>
      <p:grpSp>
        <p:nvGrpSpPr>
          <p:cNvPr id="3" name="図形グループ 16"/>
          <p:cNvGrpSpPr>
            <a:grpSpLocks/>
          </p:cNvGrpSpPr>
          <p:nvPr/>
        </p:nvGrpSpPr>
        <p:grpSpPr bwMode="auto">
          <a:xfrm>
            <a:off x="7064620" y="403226"/>
            <a:ext cx="1981200" cy="1331964"/>
            <a:chOff x="7637463" y="712788"/>
            <a:chExt cx="2146300" cy="1332288"/>
          </a:xfrm>
        </p:grpSpPr>
        <p:sp>
          <p:nvSpPr>
            <p:cNvPr id="23562" name="Text Box 17"/>
            <p:cNvSpPr txBox="1">
              <a:spLocks noChangeArrowheads="1"/>
            </p:cNvSpPr>
            <p:nvPr/>
          </p:nvSpPr>
          <p:spPr bwMode="auto">
            <a:xfrm>
              <a:off x="8045450" y="1398588"/>
              <a:ext cx="1700465" cy="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pPr algn="l"/>
              <a:r>
                <a:rPr lang="ja-JP" altLang="en-US" sz="1800" dirty="0">
                  <a:latin typeface="ＭＳ ゴシック" charset="0"/>
                  <a:ea typeface="ＭＳ ゴシック" charset="0"/>
                  <a:cs typeface="ＭＳ ゴシック" charset="0"/>
                </a:rPr>
                <a:t>超精密分光</a:t>
              </a:r>
              <a:endParaRPr lang="en-US" altLang="ja-JP" sz="1800" dirty="0">
                <a:latin typeface="ＭＳ ゴシック" charset="0"/>
                <a:ea typeface="ＭＳ ゴシック" charset="0"/>
                <a:cs typeface="ＭＳ ゴシック" charset="0"/>
              </a:endParaRPr>
            </a:p>
            <a:p>
              <a:pPr algn="l"/>
              <a:r>
                <a:rPr lang="ja-JP" altLang="en-US" sz="1800" dirty="0">
                  <a:latin typeface="ＭＳ ゴシック" charset="0"/>
                  <a:ea typeface="ＭＳ ゴシック" charset="0"/>
                  <a:cs typeface="ＭＳ ゴシック" charset="0"/>
                </a:rPr>
                <a:t>光周波数標準</a:t>
              </a:r>
            </a:p>
          </p:txBody>
        </p:sp>
        <p:sp>
          <p:nvSpPr>
            <p:cNvPr id="23563" name="Rectangle 18"/>
            <p:cNvSpPr>
              <a:spLocks noChangeArrowheads="1"/>
            </p:cNvSpPr>
            <p:nvPr/>
          </p:nvSpPr>
          <p:spPr bwMode="auto">
            <a:xfrm>
              <a:off x="7637463" y="712788"/>
              <a:ext cx="2146300" cy="707886"/>
            </a:xfrm>
            <a:prstGeom prst="rect">
              <a:avLst/>
            </a:prstGeom>
            <a:solidFill>
              <a:srgbClr val="00005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sz="2000" b="1" i="1" dirty="0">
                  <a:solidFill>
                    <a:srgbClr val="FFEA18"/>
                  </a:solidFill>
                  <a:latin typeface="ＭＳ ゴシック" charset="0"/>
                  <a:ea typeface="ＭＳ ゴシック" charset="0"/>
                  <a:cs typeface="ＭＳ ゴシック" charset="0"/>
                </a:rPr>
                <a:t>2005</a:t>
              </a:r>
              <a:r>
                <a:rPr kumimoji="0" lang="ja-JP" altLang="en-US" sz="2000" b="1" i="1" dirty="0">
                  <a:solidFill>
                    <a:srgbClr val="FFEA18"/>
                  </a:solidFill>
                  <a:latin typeface="ＭＳ ゴシック" charset="0"/>
                  <a:ea typeface="ＭＳ ゴシック" charset="0"/>
                  <a:cs typeface="ＭＳ ゴシック" charset="0"/>
                </a:rPr>
                <a:t>年ノーベル</a:t>
              </a:r>
              <a:endParaRPr kumimoji="0" lang="en-US" altLang="ja-JP" sz="2000" b="1" i="1" dirty="0">
                <a:solidFill>
                  <a:srgbClr val="FFEA18"/>
                </a:solidFill>
                <a:latin typeface="ＭＳ ゴシック" charset="0"/>
                <a:ea typeface="ＭＳ ゴシック" charset="0"/>
                <a:cs typeface="ＭＳ ゴシック" charset="0"/>
              </a:endParaRPr>
            </a:p>
            <a:p>
              <a:r>
                <a:rPr kumimoji="0" lang="ja-JP" altLang="en-US" sz="2000" b="1" i="1" dirty="0">
                  <a:solidFill>
                    <a:srgbClr val="FFEA18"/>
                  </a:solidFill>
                  <a:latin typeface="ＭＳ ゴシック" charset="0"/>
                  <a:ea typeface="ＭＳ ゴシック" charset="0"/>
                  <a:cs typeface="ＭＳ ゴシック" charset="0"/>
                </a:rPr>
                <a:t>物理学賞</a:t>
              </a:r>
              <a:endParaRPr lang="ja-JP" altLang="en-US" sz="2000" b="1" i="1" dirty="0">
                <a:solidFill>
                  <a:srgbClr val="FFEA18"/>
                </a:solidFill>
                <a:latin typeface="ＭＳ ゴシック" charset="0"/>
                <a:ea typeface="ＭＳ ゴシック" charset="0"/>
                <a:cs typeface="ＭＳ ゴシック" charset="0"/>
              </a:endParaRPr>
            </a:p>
          </p:txBody>
        </p:sp>
      </p:grpSp>
    </p:spTree>
    <p:extLst>
      <p:ext uri="{BB962C8B-B14F-4D97-AF65-F5344CB8AC3E}">
        <p14:creationId xmlns:p14="http://schemas.microsoft.com/office/powerpoint/2010/main" val="32784098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0" y="445005"/>
            <a:ext cx="8964148" cy="1080120"/>
          </a:xfrm>
        </p:spPr>
        <p:txBody>
          <a:bodyPr/>
          <a:lstStyle/>
          <a:p>
            <a:r>
              <a:rPr lang="ja-JP" altLang="en-US" sz="3600" dirty="0" smtClean="0"/>
              <a:t>時間遅延走査ダブルパルスによる</a:t>
            </a:r>
            <a:r>
              <a:rPr lang="en-US" altLang="ja-JP" sz="3600" dirty="0" smtClean="0"/>
              <a:t/>
            </a:r>
            <a:br>
              <a:rPr lang="en-US" altLang="ja-JP" sz="3600" dirty="0" smtClean="0"/>
            </a:br>
            <a:r>
              <a:rPr lang="ja-JP" altLang="en-US" sz="3600" dirty="0" smtClean="0"/>
              <a:t>ジッター</a:t>
            </a:r>
            <a:r>
              <a:rPr lang="ja-JP" altLang="en-US" sz="3600" dirty="0"/>
              <a:t>の</a:t>
            </a:r>
            <a:r>
              <a:rPr lang="ja-JP" altLang="en-US" sz="3600" dirty="0" smtClean="0"/>
              <a:t>評価（時間領域）</a:t>
            </a:r>
            <a:endParaRPr lang="ja-JP" altLang="en-US" sz="3600" dirty="0"/>
          </a:p>
        </p:txBody>
      </p:sp>
      <p:sp>
        <p:nvSpPr>
          <p:cNvPr id="2" name="テキスト ボックス 1"/>
          <p:cNvSpPr txBox="1"/>
          <p:nvPr/>
        </p:nvSpPr>
        <p:spPr>
          <a:xfrm>
            <a:off x="1137169" y="1586531"/>
            <a:ext cx="3645192" cy="461665"/>
          </a:xfrm>
          <a:prstGeom prst="rect">
            <a:avLst/>
          </a:prstGeom>
          <a:noFill/>
        </p:spPr>
        <p:txBody>
          <a:bodyPr wrap="square" rtlCol="0">
            <a:spAutoFit/>
          </a:bodyPr>
          <a:lstStyle/>
          <a:p>
            <a:pPr algn="ctr"/>
            <a:r>
              <a:rPr lang="en-US" altLang="ja-JP" sz="2400" dirty="0" err="1" smtClean="0">
                <a:latin typeface="Times New Roman" panose="02020603050405020304" pitchFamily="18" charset="0"/>
                <a:cs typeface="Times New Roman" panose="02020603050405020304" pitchFamily="18" charset="0"/>
              </a:rPr>
              <a:t>Δf</a:t>
            </a:r>
            <a:r>
              <a:rPr lang="en-US" altLang="ja-JP" sz="2400" baseline="-25000" dirty="0" err="1" smtClean="0">
                <a:latin typeface="Times New Roman" panose="02020603050405020304" pitchFamily="18" charset="0"/>
                <a:cs typeface="Times New Roman" panose="02020603050405020304" pitchFamily="18" charset="0"/>
              </a:rPr>
              <a:t>rep</a:t>
            </a:r>
            <a:r>
              <a:rPr lang="ja-JP" altLang="en-US" sz="2400" dirty="0" smtClean="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5Hz</a:t>
            </a:r>
            <a:r>
              <a:rPr lang="ja-JP" altLang="en-US" sz="2400" dirty="0" smtClean="0">
                <a:latin typeface="Times New Roman" panose="02020603050405020304" pitchFamily="18" charset="0"/>
                <a:cs typeface="Times New Roman" panose="02020603050405020304" pitchFamily="18" charset="0"/>
              </a:rPr>
              <a:t>　</a:t>
            </a:r>
            <a:endParaRPr kumimoji="1" lang="ja-JP" altLang="en-US" sz="2400" dirty="0">
              <a:latin typeface="Times New Roman" panose="02020603050405020304" pitchFamily="18" charset="0"/>
              <a:cs typeface="Times New Roman" panose="02020603050405020304" pitchFamily="18" charset="0"/>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885" y="1503730"/>
            <a:ext cx="3816723" cy="4026055"/>
          </a:xfrm>
          <a:prstGeom prst="rect">
            <a:avLst/>
          </a:prstGeom>
        </p:spPr>
      </p:pic>
      <p:sp>
        <p:nvSpPr>
          <p:cNvPr id="15" name="テキスト ボックス 14"/>
          <p:cNvSpPr txBox="1"/>
          <p:nvPr/>
        </p:nvSpPr>
        <p:spPr>
          <a:xfrm>
            <a:off x="6024162" y="5742165"/>
            <a:ext cx="2617968" cy="369332"/>
          </a:xfrm>
          <a:prstGeom prst="rect">
            <a:avLst/>
          </a:prstGeom>
          <a:noFill/>
        </p:spPr>
        <p:txBody>
          <a:bodyPr wrap="square" rtlCol="0">
            <a:spAutoFit/>
          </a:bodyPr>
          <a:lstStyle/>
          <a:p>
            <a:pPr algn="ctr"/>
            <a:r>
              <a:rPr kumimoji="1" lang="ja-JP" altLang="en-US" b="1" dirty="0" smtClean="0"/>
              <a:t>ダブルパルス光学系</a:t>
            </a:r>
            <a:endParaRPr kumimoji="1" lang="ja-JP" altLang="en-US" b="1" dirty="0"/>
          </a:p>
        </p:txBody>
      </p:sp>
      <p:sp>
        <p:nvSpPr>
          <p:cNvPr id="13" name="テキスト ボックス 12"/>
          <p:cNvSpPr txBox="1"/>
          <p:nvPr/>
        </p:nvSpPr>
        <p:spPr>
          <a:xfrm>
            <a:off x="844363" y="6167045"/>
            <a:ext cx="7976908" cy="646331"/>
          </a:xfrm>
          <a:prstGeom prst="rect">
            <a:avLst/>
          </a:prstGeom>
          <a:solidFill>
            <a:srgbClr val="FFFF00"/>
          </a:solidFill>
        </p:spPr>
        <p:txBody>
          <a:bodyPr wrap="square" rtlCol="0">
            <a:spAutoFit/>
          </a:bodyPr>
          <a:lstStyle/>
          <a:p>
            <a:pPr algn="ctr"/>
            <a:r>
              <a:rPr lang="en-US" altLang="ja-JP" sz="3600" dirty="0" err="1" smtClean="0">
                <a:solidFill>
                  <a:srgbClr val="FF0000"/>
                </a:solidFill>
              </a:rPr>
              <a:t>Δf</a:t>
            </a:r>
            <a:r>
              <a:rPr lang="en-US" altLang="ja-JP" sz="3600" baseline="-25000" dirty="0" err="1" smtClean="0">
                <a:solidFill>
                  <a:srgbClr val="FF0000"/>
                </a:solidFill>
              </a:rPr>
              <a:t>rep</a:t>
            </a:r>
            <a:r>
              <a:rPr lang="en-US" altLang="ja-JP" sz="3600" dirty="0" smtClean="0">
                <a:solidFill>
                  <a:srgbClr val="FF0000"/>
                </a:solidFill>
              </a:rPr>
              <a:t>&amp; </a:t>
            </a:r>
            <a:r>
              <a:rPr lang="en-US" altLang="ja-JP" sz="3600" dirty="0">
                <a:solidFill>
                  <a:srgbClr val="FF0000"/>
                </a:solidFill>
              </a:rPr>
              <a:t>f</a:t>
            </a:r>
            <a:r>
              <a:rPr lang="en-US" altLang="ja-JP" sz="3600" baseline="-25000" dirty="0">
                <a:solidFill>
                  <a:srgbClr val="FF0000"/>
                </a:solidFill>
              </a:rPr>
              <a:t>rep1</a:t>
            </a:r>
            <a:r>
              <a:rPr lang="en-US" altLang="ja-JP" sz="3600" dirty="0">
                <a:solidFill>
                  <a:srgbClr val="FF0000"/>
                </a:solidFill>
              </a:rPr>
              <a:t> </a:t>
            </a:r>
            <a:r>
              <a:rPr lang="ja-JP" altLang="en-US" sz="3600" dirty="0">
                <a:solidFill>
                  <a:srgbClr val="FF0000"/>
                </a:solidFill>
              </a:rPr>
              <a:t>制御</a:t>
            </a:r>
            <a:r>
              <a:rPr kumimoji="1" lang="ja-JP" altLang="en-US" sz="3600" dirty="0" smtClean="0">
                <a:solidFill>
                  <a:srgbClr val="FF0000"/>
                </a:solidFill>
              </a:rPr>
              <a:t>によるジッターの抑制</a:t>
            </a:r>
            <a:endParaRPr kumimoji="1" lang="ja-JP" altLang="en-US" sz="3600" dirty="0">
              <a:solidFill>
                <a:srgbClr val="FF0000"/>
              </a:solidFill>
            </a:endParaRPr>
          </a:p>
        </p:txBody>
      </p:sp>
      <p:grpSp>
        <p:nvGrpSpPr>
          <p:cNvPr id="2069" name="グループ化 2068"/>
          <p:cNvGrpSpPr/>
          <p:nvPr/>
        </p:nvGrpSpPr>
        <p:grpSpPr>
          <a:xfrm>
            <a:off x="5254157" y="3415685"/>
            <a:ext cx="2486195" cy="2389579"/>
            <a:chOff x="5254157" y="3496367"/>
            <a:chExt cx="2486195" cy="2389579"/>
          </a:xfrm>
        </p:grpSpPr>
        <p:grpSp>
          <p:nvGrpSpPr>
            <p:cNvPr id="6" name="グループ化 5"/>
            <p:cNvGrpSpPr/>
            <p:nvPr/>
          </p:nvGrpSpPr>
          <p:grpSpPr>
            <a:xfrm>
              <a:off x="6018899" y="3993872"/>
              <a:ext cx="1412828" cy="392033"/>
              <a:chOff x="5436096" y="3526514"/>
              <a:chExt cx="1780984" cy="482778"/>
            </a:xfrm>
          </p:grpSpPr>
          <p:cxnSp>
            <p:nvCxnSpPr>
              <p:cNvPr id="4" name="直線コネクタ 3"/>
              <p:cNvCxnSpPr/>
              <p:nvPr/>
            </p:nvCxnSpPr>
            <p:spPr bwMode="auto">
              <a:xfrm>
                <a:off x="5436096" y="4005064"/>
                <a:ext cx="299416" cy="0"/>
              </a:xfrm>
              <a:prstGeom prst="line">
                <a:avLst/>
              </a:prstGeom>
              <a:noFill/>
              <a:ln w="19050" cap="flat" cmpd="sng" algn="ctr">
                <a:solidFill>
                  <a:schemeClr val="tx1"/>
                </a:solidFill>
                <a:prstDash val="solid"/>
                <a:round/>
                <a:headEnd type="none" w="med" len="med"/>
                <a:tailEnd type="none" w="med" len="med"/>
              </a:ln>
              <a:effectLst/>
            </p:spPr>
          </p:cxnSp>
          <p:sp>
            <p:nvSpPr>
              <p:cNvPr id="5" name="フリーフォーム 4"/>
              <p:cNvSpPr/>
              <p:nvPr/>
            </p:nvSpPr>
            <p:spPr bwMode="auto">
              <a:xfrm>
                <a:off x="5730254" y="3526514"/>
                <a:ext cx="134282" cy="482778"/>
              </a:xfrm>
              <a:custGeom>
                <a:avLst/>
                <a:gdLst>
                  <a:gd name="connsiteX0" fmla="*/ 0 w 134282"/>
                  <a:gd name="connsiteY0" fmla="*/ 482778 h 482778"/>
                  <a:gd name="connsiteX1" fmla="*/ 57549 w 134282"/>
                  <a:gd name="connsiteY1" fmla="*/ 0 h 482778"/>
                  <a:gd name="connsiteX2" fmla="*/ 134282 w 134282"/>
                  <a:gd name="connsiteY2" fmla="*/ 482778 h 482778"/>
                </a:gdLst>
                <a:ahLst/>
                <a:cxnLst>
                  <a:cxn ang="0">
                    <a:pos x="connsiteX0" y="connsiteY0"/>
                  </a:cxn>
                  <a:cxn ang="0">
                    <a:pos x="connsiteX1" y="connsiteY1"/>
                  </a:cxn>
                  <a:cxn ang="0">
                    <a:pos x="connsiteX2" y="connsiteY2"/>
                  </a:cxn>
                </a:cxnLst>
                <a:rect l="l" t="t" r="r" b="b"/>
                <a:pathLst>
                  <a:path w="134282" h="482778">
                    <a:moveTo>
                      <a:pt x="0" y="482778"/>
                    </a:moveTo>
                    <a:cubicBezTo>
                      <a:pt x="17584" y="241389"/>
                      <a:pt x="35169" y="0"/>
                      <a:pt x="57549" y="0"/>
                    </a:cubicBezTo>
                    <a:cubicBezTo>
                      <a:pt x="79929" y="0"/>
                      <a:pt x="107105" y="241389"/>
                      <a:pt x="134282" y="482778"/>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1" name="直線コネクタ 10"/>
              <p:cNvCxnSpPr/>
              <p:nvPr/>
            </p:nvCxnSpPr>
            <p:spPr bwMode="auto">
              <a:xfrm>
                <a:off x="5866958" y="4005064"/>
                <a:ext cx="893758" cy="0"/>
              </a:xfrm>
              <a:prstGeom prst="line">
                <a:avLst/>
              </a:prstGeom>
              <a:noFill/>
              <a:ln w="19050" cap="flat" cmpd="sng" algn="ctr">
                <a:solidFill>
                  <a:schemeClr val="tx1"/>
                </a:solidFill>
                <a:prstDash val="solid"/>
                <a:round/>
                <a:headEnd type="none" w="med" len="med"/>
                <a:tailEnd type="none" w="med" len="med"/>
              </a:ln>
              <a:effectLst/>
            </p:spPr>
          </p:cxnSp>
          <p:sp>
            <p:nvSpPr>
              <p:cNvPr id="12" name="フリーフォーム 11"/>
              <p:cNvSpPr/>
              <p:nvPr/>
            </p:nvSpPr>
            <p:spPr bwMode="auto">
              <a:xfrm>
                <a:off x="6749826" y="3526514"/>
                <a:ext cx="134282" cy="482778"/>
              </a:xfrm>
              <a:custGeom>
                <a:avLst/>
                <a:gdLst>
                  <a:gd name="connsiteX0" fmla="*/ 0 w 134282"/>
                  <a:gd name="connsiteY0" fmla="*/ 482778 h 482778"/>
                  <a:gd name="connsiteX1" fmla="*/ 57549 w 134282"/>
                  <a:gd name="connsiteY1" fmla="*/ 0 h 482778"/>
                  <a:gd name="connsiteX2" fmla="*/ 134282 w 134282"/>
                  <a:gd name="connsiteY2" fmla="*/ 482778 h 482778"/>
                </a:gdLst>
                <a:ahLst/>
                <a:cxnLst>
                  <a:cxn ang="0">
                    <a:pos x="connsiteX0" y="connsiteY0"/>
                  </a:cxn>
                  <a:cxn ang="0">
                    <a:pos x="connsiteX1" y="connsiteY1"/>
                  </a:cxn>
                  <a:cxn ang="0">
                    <a:pos x="connsiteX2" y="connsiteY2"/>
                  </a:cxn>
                </a:cxnLst>
                <a:rect l="l" t="t" r="r" b="b"/>
                <a:pathLst>
                  <a:path w="134282" h="482778">
                    <a:moveTo>
                      <a:pt x="0" y="482778"/>
                    </a:moveTo>
                    <a:cubicBezTo>
                      <a:pt x="17584" y="241389"/>
                      <a:pt x="35169" y="0"/>
                      <a:pt x="57549" y="0"/>
                    </a:cubicBezTo>
                    <a:cubicBezTo>
                      <a:pt x="79929" y="0"/>
                      <a:pt x="107105" y="241389"/>
                      <a:pt x="134282" y="482778"/>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6" name="直線コネクタ 15"/>
              <p:cNvCxnSpPr/>
              <p:nvPr/>
            </p:nvCxnSpPr>
            <p:spPr bwMode="auto">
              <a:xfrm>
                <a:off x="6890784" y="4005064"/>
                <a:ext cx="326296" cy="0"/>
              </a:xfrm>
              <a:prstGeom prst="line">
                <a:avLst/>
              </a:prstGeom>
              <a:noFill/>
              <a:ln w="19050" cap="flat" cmpd="sng" algn="ctr">
                <a:solidFill>
                  <a:schemeClr val="tx1"/>
                </a:solidFill>
                <a:prstDash val="solid"/>
                <a:round/>
                <a:headEnd type="none" w="med" len="med"/>
                <a:tailEnd type="none" w="med" len="med"/>
              </a:ln>
              <a:effectLst/>
            </p:spPr>
          </p:cxnSp>
        </p:grpSp>
        <p:grpSp>
          <p:nvGrpSpPr>
            <p:cNvPr id="17" name="グループ化 16"/>
            <p:cNvGrpSpPr/>
            <p:nvPr/>
          </p:nvGrpSpPr>
          <p:grpSpPr>
            <a:xfrm>
              <a:off x="6031493" y="4534872"/>
              <a:ext cx="1400234" cy="392033"/>
              <a:chOff x="5436096" y="3526514"/>
              <a:chExt cx="1786199" cy="482778"/>
            </a:xfrm>
          </p:grpSpPr>
          <p:cxnSp>
            <p:nvCxnSpPr>
              <p:cNvPr id="18" name="直線コネクタ 17"/>
              <p:cNvCxnSpPr/>
              <p:nvPr/>
            </p:nvCxnSpPr>
            <p:spPr bwMode="auto">
              <a:xfrm>
                <a:off x="5436096" y="4005064"/>
                <a:ext cx="302276" cy="0"/>
              </a:xfrm>
              <a:prstGeom prst="line">
                <a:avLst/>
              </a:prstGeom>
              <a:noFill/>
              <a:ln w="19050" cap="flat" cmpd="sng" algn="ctr">
                <a:solidFill>
                  <a:schemeClr val="tx1"/>
                </a:solidFill>
                <a:prstDash val="solid"/>
                <a:round/>
                <a:headEnd type="none" w="med" len="med"/>
                <a:tailEnd type="none" w="med" len="med"/>
              </a:ln>
              <a:effectLst/>
            </p:spPr>
          </p:cxnSp>
          <p:sp>
            <p:nvSpPr>
              <p:cNvPr id="19" name="フリーフォーム 18"/>
              <p:cNvSpPr/>
              <p:nvPr/>
            </p:nvSpPr>
            <p:spPr bwMode="auto">
              <a:xfrm>
                <a:off x="5727742" y="3526514"/>
                <a:ext cx="134282" cy="482778"/>
              </a:xfrm>
              <a:custGeom>
                <a:avLst/>
                <a:gdLst>
                  <a:gd name="connsiteX0" fmla="*/ 0 w 134282"/>
                  <a:gd name="connsiteY0" fmla="*/ 482778 h 482778"/>
                  <a:gd name="connsiteX1" fmla="*/ 57549 w 134282"/>
                  <a:gd name="connsiteY1" fmla="*/ 0 h 482778"/>
                  <a:gd name="connsiteX2" fmla="*/ 134282 w 134282"/>
                  <a:gd name="connsiteY2" fmla="*/ 482778 h 482778"/>
                </a:gdLst>
                <a:ahLst/>
                <a:cxnLst>
                  <a:cxn ang="0">
                    <a:pos x="connsiteX0" y="connsiteY0"/>
                  </a:cxn>
                  <a:cxn ang="0">
                    <a:pos x="connsiteX1" y="connsiteY1"/>
                  </a:cxn>
                  <a:cxn ang="0">
                    <a:pos x="connsiteX2" y="connsiteY2"/>
                  </a:cxn>
                </a:cxnLst>
                <a:rect l="l" t="t" r="r" b="b"/>
                <a:pathLst>
                  <a:path w="134282" h="482778">
                    <a:moveTo>
                      <a:pt x="0" y="482778"/>
                    </a:moveTo>
                    <a:cubicBezTo>
                      <a:pt x="17584" y="241389"/>
                      <a:pt x="35169" y="0"/>
                      <a:pt x="57549" y="0"/>
                    </a:cubicBezTo>
                    <a:cubicBezTo>
                      <a:pt x="79929" y="0"/>
                      <a:pt x="107105" y="241389"/>
                      <a:pt x="134282" y="482778"/>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0" name="直線コネクタ 19"/>
              <p:cNvCxnSpPr/>
              <p:nvPr/>
            </p:nvCxnSpPr>
            <p:spPr bwMode="auto">
              <a:xfrm>
                <a:off x="5866272" y="4005064"/>
                <a:ext cx="1356023" cy="0"/>
              </a:xfrm>
              <a:prstGeom prst="line">
                <a:avLst/>
              </a:prstGeom>
              <a:noFill/>
              <a:ln w="19050" cap="flat" cmpd="sng" algn="ctr">
                <a:solidFill>
                  <a:schemeClr val="tx1"/>
                </a:solidFill>
                <a:prstDash val="solid"/>
                <a:round/>
                <a:headEnd type="none" w="med" len="med"/>
                <a:tailEnd type="none" w="med" len="med"/>
              </a:ln>
              <a:effectLst/>
            </p:spPr>
          </p:cxnSp>
        </p:grpSp>
        <p:grpSp>
          <p:nvGrpSpPr>
            <p:cNvPr id="23" name="グループ化 22"/>
            <p:cNvGrpSpPr/>
            <p:nvPr/>
          </p:nvGrpSpPr>
          <p:grpSpPr>
            <a:xfrm>
              <a:off x="6031566" y="5421906"/>
              <a:ext cx="1403950" cy="392034"/>
              <a:chOff x="5436096" y="4157928"/>
              <a:chExt cx="1769794" cy="482779"/>
            </a:xfrm>
          </p:grpSpPr>
          <p:cxnSp>
            <p:nvCxnSpPr>
              <p:cNvPr id="24" name="直線コネクタ 23"/>
              <p:cNvCxnSpPr/>
              <p:nvPr/>
            </p:nvCxnSpPr>
            <p:spPr bwMode="auto">
              <a:xfrm>
                <a:off x="5436096" y="4636478"/>
                <a:ext cx="293561" cy="0"/>
              </a:xfrm>
              <a:prstGeom prst="line">
                <a:avLst/>
              </a:prstGeom>
              <a:noFill/>
              <a:ln w="25400" cap="flat" cmpd="sng" algn="ctr">
                <a:solidFill>
                  <a:srgbClr val="0070C0"/>
                </a:solidFill>
                <a:prstDash val="solid"/>
                <a:round/>
                <a:headEnd type="none" w="med" len="med"/>
                <a:tailEnd type="none" w="med" len="med"/>
              </a:ln>
              <a:effectLst/>
            </p:spPr>
          </p:cxnSp>
          <p:sp>
            <p:nvSpPr>
              <p:cNvPr id="25" name="フリーフォーム 24"/>
              <p:cNvSpPr/>
              <p:nvPr/>
            </p:nvSpPr>
            <p:spPr bwMode="auto">
              <a:xfrm>
                <a:off x="5730254" y="4157928"/>
                <a:ext cx="134282" cy="482778"/>
              </a:xfrm>
              <a:custGeom>
                <a:avLst/>
                <a:gdLst>
                  <a:gd name="connsiteX0" fmla="*/ 0 w 134282"/>
                  <a:gd name="connsiteY0" fmla="*/ 482778 h 482778"/>
                  <a:gd name="connsiteX1" fmla="*/ 57549 w 134282"/>
                  <a:gd name="connsiteY1" fmla="*/ 0 h 482778"/>
                  <a:gd name="connsiteX2" fmla="*/ 134282 w 134282"/>
                  <a:gd name="connsiteY2" fmla="*/ 482778 h 482778"/>
                </a:gdLst>
                <a:ahLst/>
                <a:cxnLst>
                  <a:cxn ang="0">
                    <a:pos x="connsiteX0" y="connsiteY0"/>
                  </a:cxn>
                  <a:cxn ang="0">
                    <a:pos x="connsiteX1" y="connsiteY1"/>
                  </a:cxn>
                  <a:cxn ang="0">
                    <a:pos x="connsiteX2" y="connsiteY2"/>
                  </a:cxn>
                </a:cxnLst>
                <a:rect l="l" t="t" r="r" b="b"/>
                <a:pathLst>
                  <a:path w="134282" h="482778">
                    <a:moveTo>
                      <a:pt x="0" y="482778"/>
                    </a:moveTo>
                    <a:cubicBezTo>
                      <a:pt x="17584" y="241389"/>
                      <a:pt x="35169" y="0"/>
                      <a:pt x="57549" y="0"/>
                    </a:cubicBezTo>
                    <a:cubicBezTo>
                      <a:pt x="79929" y="0"/>
                      <a:pt x="107105" y="241389"/>
                      <a:pt x="134282" y="482778"/>
                    </a:cubicBezTo>
                  </a:path>
                </a:pathLst>
              </a:cu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6" name="直線コネクタ 25"/>
              <p:cNvCxnSpPr/>
              <p:nvPr/>
            </p:nvCxnSpPr>
            <p:spPr bwMode="auto">
              <a:xfrm>
                <a:off x="5866157" y="4640706"/>
                <a:ext cx="874618" cy="0"/>
              </a:xfrm>
              <a:prstGeom prst="line">
                <a:avLst/>
              </a:prstGeom>
              <a:noFill/>
              <a:ln w="25400" cap="flat" cmpd="sng" algn="ctr">
                <a:solidFill>
                  <a:srgbClr val="0070C0"/>
                </a:solidFill>
                <a:prstDash val="solid"/>
                <a:round/>
                <a:headEnd type="none" w="med" len="med"/>
                <a:tailEnd type="none" w="med" len="med"/>
              </a:ln>
              <a:effectLst/>
            </p:spPr>
          </p:cxnSp>
          <p:sp>
            <p:nvSpPr>
              <p:cNvPr id="27" name="フリーフォーム 26"/>
              <p:cNvSpPr/>
              <p:nvPr/>
            </p:nvSpPr>
            <p:spPr bwMode="auto">
              <a:xfrm>
                <a:off x="6738062" y="4157929"/>
                <a:ext cx="134282" cy="482778"/>
              </a:xfrm>
              <a:custGeom>
                <a:avLst/>
                <a:gdLst>
                  <a:gd name="connsiteX0" fmla="*/ 0 w 134282"/>
                  <a:gd name="connsiteY0" fmla="*/ 482778 h 482778"/>
                  <a:gd name="connsiteX1" fmla="*/ 57549 w 134282"/>
                  <a:gd name="connsiteY1" fmla="*/ 0 h 482778"/>
                  <a:gd name="connsiteX2" fmla="*/ 134282 w 134282"/>
                  <a:gd name="connsiteY2" fmla="*/ 482778 h 482778"/>
                </a:gdLst>
                <a:ahLst/>
                <a:cxnLst>
                  <a:cxn ang="0">
                    <a:pos x="connsiteX0" y="connsiteY0"/>
                  </a:cxn>
                  <a:cxn ang="0">
                    <a:pos x="connsiteX1" y="connsiteY1"/>
                  </a:cxn>
                  <a:cxn ang="0">
                    <a:pos x="connsiteX2" y="connsiteY2"/>
                  </a:cxn>
                </a:cxnLst>
                <a:rect l="l" t="t" r="r" b="b"/>
                <a:pathLst>
                  <a:path w="134282" h="482778">
                    <a:moveTo>
                      <a:pt x="0" y="482778"/>
                    </a:moveTo>
                    <a:cubicBezTo>
                      <a:pt x="17584" y="241389"/>
                      <a:pt x="35169" y="0"/>
                      <a:pt x="57549" y="0"/>
                    </a:cubicBezTo>
                    <a:cubicBezTo>
                      <a:pt x="79929" y="0"/>
                      <a:pt x="107105" y="241389"/>
                      <a:pt x="134282" y="482778"/>
                    </a:cubicBezTo>
                  </a:path>
                </a:pathLst>
              </a:cu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8" name="直線コネクタ 27"/>
              <p:cNvCxnSpPr/>
              <p:nvPr/>
            </p:nvCxnSpPr>
            <p:spPr bwMode="auto">
              <a:xfrm>
                <a:off x="6872222" y="4636478"/>
                <a:ext cx="333668" cy="0"/>
              </a:xfrm>
              <a:prstGeom prst="line">
                <a:avLst/>
              </a:prstGeom>
              <a:noFill/>
              <a:ln w="25400" cap="flat" cmpd="sng" algn="ctr">
                <a:solidFill>
                  <a:srgbClr val="0070C0"/>
                </a:solidFill>
                <a:prstDash val="solid"/>
                <a:round/>
                <a:headEnd type="none" w="med" len="med"/>
                <a:tailEnd type="none" w="med" len="med"/>
              </a:ln>
              <a:effectLst/>
            </p:spPr>
          </p:cxnSp>
        </p:grpSp>
        <p:sp>
          <p:nvSpPr>
            <p:cNvPr id="9" name="角丸四角形 8"/>
            <p:cNvSpPr/>
            <p:nvPr/>
          </p:nvSpPr>
          <p:spPr bwMode="auto">
            <a:xfrm>
              <a:off x="6914138" y="3930468"/>
              <a:ext cx="394166" cy="547713"/>
            </a:xfrm>
            <a:prstGeom prst="round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0" name="直線矢印コネクタ 29"/>
            <p:cNvCxnSpPr/>
            <p:nvPr/>
          </p:nvCxnSpPr>
          <p:spPr bwMode="auto">
            <a:xfrm>
              <a:off x="6859696" y="3805513"/>
              <a:ext cx="506384" cy="0"/>
            </a:xfrm>
            <a:prstGeom prst="straightConnector1">
              <a:avLst/>
            </a:prstGeom>
            <a:noFill/>
            <a:ln w="19050" cap="flat" cmpd="sng" algn="ctr">
              <a:solidFill>
                <a:srgbClr val="FF0000"/>
              </a:solidFill>
              <a:prstDash val="solid"/>
              <a:round/>
              <a:headEnd type="none" w="med" len="med"/>
              <a:tailEnd type="arrow"/>
            </a:ln>
            <a:effectLst/>
          </p:spPr>
        </p:cxnSp>
        <p:sp>
          <p:nvSpPr>
            <p:cNvPr id="31" name="テキスト ボックス 30"/>
            <p:cNvSpPr txBox="1"/>
            <p:nvPr/>
          </p:nvSpPr>
          <p:spPr>
            <a:xfrm>
              <a:off x="6483333" y="3496367"/>
              <a:ext cx="1257019" cy="338554"/>
            </a:xfrm>
            <a:prstGeom prst="rect">
              <a:avLst/>
            </a:prstGeom>
            <a:noFill/>
          </p:spPr>
          <p:txBody>
            <a:bodyPr wrap="square" rtlCol="0">
              <a:spAutoFit/>
            </a:bodyPr>
            <a:lstStyle/>
            <a:p>
              <a:pPr algn="ctr"/>
              <a:r>
                <a:rPr lang="en-US" altLang="ja-JP" sz="1600" dirty="0"/>
                <a:t>t</a:t>
              </a:r>
              <a:r>
                <a:rPr kumimoji="1" lang="en-US" altLang="ja-JP" sz="1600" dirty="0" smtClean="0"/>
                <a:t>ime delay</a:t>
              </a:r>
              <a:endParaRPr kumimoji="1" lang="ja-JP" altLang="en-US" sz="1600" dirty="0"/>
            </a:p>
          </p:txBody>
        </p:sp>
        <p:sp>
          <p:nvSpPr>
            <p:cNvPr id="52" name="テキスト ボックス 51"/>
            <p:cNvSpPr txBox="1"/>
            <p:nvPr/>
          </p:nvSpPr>
          <p:spPr>
            <a:xfrm>
              <a:off x="5263175" y="4149080"/>
              <a:ext cx="755724" cy="253916"/>
            </a:xfrm>
            <a:prstGeom prst="rect">
              <a:avLst/>
            </a:prstGeom>
            <a:noFill/>
          </p:spPr>
          <p:txBody>
            <a:bodyPr wrap="square" rtlCol="0">
              <a:spAutoFit/>
            </a:bodyPr>
            <a:lstStyle/>
            <a:p>
              <a:r>
                <a:rPr kumimoji="1" lang="en-US" altLang="ja-JP" sz="1050" dirty="0" smtClean="0"/>
                <a:t>LASER A</a:t>
              </a:r>
              <a:endParaRPr kumimoji="1" lang="ja-JP" altLang="en-US" sz="1050" dirty="0"/>
            </a:p>
          </p:txBody>
        </p:sp>
        <p:sp>
          <p:nvSpPr>
            <p:cNvPr id="54" name="テキスト ボックス 53"/>
            <p:cNvSpPr txBox="1"/>
            <p:nvPr/>
          </p:nvSpPr>
          <p:spPr>
            <a:xfrm>
              <a:off x="5254157" y="4653136"/>
              <a:ext cx="755724" cy="253916"/>
            </a:xfrm>
            <a:prstGeom prst="rect">
              <a:avLst/>
            </a:prstGeom>
            <a:noFill/>
          </p:spPr>
          <p:txBody>
            <a:bodyPr wrap="square" rtlCol="0">
              <a:spAutoFit/>
            </a:bodyPr>
            <a:lstStyle/>
            <a:p>
              <a:r>
                <a:rPr kumimoji="1" lang="en-US" altLang="ja-JP" sz="1050" dirty="0" smtClean="0"/>
                <a:t>LASER B</a:t>
              </a:r>
              <a:endParaRPr kumimoji="1" lang="ja-JP" altLang="en-US" sz="1050" dirty="0"/>
            </a:p>
          </p:txBody>
        </p:sp>
        <p:sp>
          <p:nvSpPr>
            <p:cNvPr id="55" name="テキスト ボックス 54"/>
            <p:cNvSpPr txBox="1"/>
            <p:nvPr/>
          </p:nvSpPr>
          <p:spPr>
            <a:xfrm>
              <a:off x="5307374" y="5453898"/>
              <a:ext cx="755724" cy="276999"/>
            </a:xfrm>
            <a:prstGeom prst="rect">
              <a:avLst/>
            </a:prstGeom>
            <a:noFill/>
          </p:spPr>
          <p:txBody>
            <a:bodyPr wrap="square" rtlCol="0">
              <a:spAutoFit/>
            </a:bodyPr>
            <a:lstStyle/>
            <a:p>
              <a:pPr algn="ctr"/>
              <a:r>
                <a:rPr kumimoji="1" lang="en-US" altLang="ja-JP" sz="1200" dirty="0" smtClean="0"/>
                <a:t>SFG</a:t>
              </a:r>
              <a:endParaRPr kumimoji="1" lang="ja-JP" altLang="en-US" sz="1200" dirty="0"/>
            </a:p>
          </p:txBody>
        </p:sp>
        <p:sp>
          <p:nvSpPr>
            <p:cNvPr id="85" name="角丸四角形 84"/>
            <p:cNvSpPr/>
            <p:nvPr/>
          </p:nvSpPr>
          <p:spPr bwMode="auto">
            <a:xfrm>
              <a:off x="6914138" y="5347028"/>
              <a:ext cx="394166" cy="538918"/>
            </a:xfrm>
            <a:prstGeom prst="round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86" name="直線矢印コネクタ 85"/>
            <p:cNvCxnSpPr/>
            <p:nvPr/>
          </p:nvCxnSpPr>
          <p:spPr bwMode="auto">
            <a:xfrm>
              <a:off x="6870738" y="5165866"/>
              <a:ext cx="506384" cy="0"/>
            </a:xfrm>
            <a:prstGeom prst="straightConnector1">
              <a:avLst/>
            </a:prstGeom>
            <a:noFill/>
            <a:ln w="19050" cap="flat" cmpd="sng" algn="ctr">
              <a:solidFill>
                <a:srgbClr val="FF0000"/>
              </a:solidFill>
              <a:prstDash val="solid"/>
              <a:round/>
              <a:headEnd type="none" w="med" len="med"/>
              <a:tailEnd type="arrow"/>
            </a:ln>
            <a:effectLst/>
          </p:spPr>
        </p:cxnSp>
      </p:grpSp>
      <p:grpSp>
        <p:nvGrpSpPr>
          <p:cNvPr id="10" name="グループ化 9"/>
          <p:cNvGrpSpPr/>
          <p:nvPr/>
        </p:nvGrpSpPr>
        <p:grpSpPr>
          <a:xfrm>
            <a:off x="6570816" y="4455575"/>
            <a:ext cx="246843" cy="246843"/>
            <a:chOff x="611560" y="1268760"/>
            <a:chExt cx="234970" cy="234970"/>
          </a:xfrm>
        </p:grpSpPr>
        <p:cxnSp>
          <p:nvCxnSpPr>
            <p:cNvPr id="8" name="直線コネクタ 7"/>
            <p:cNvCxnSpPr/>
            <p:nvPr/>
          </p:nvCxnSpPr>
          <p:spPr bwMode="auto">
            <a:xfrm>
              <a:off x="611560" y="1268760"/>
              <a:ext cx="234970" cy="234970"/>
            </a:xfrm>
            <a:prstGeom prst="line">
              <a:avLst/>
            </a:prstGeom>
            <a:noFill/>
            <a:ln w="2857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flipV="1">
              <a:off x="611560" y="1268760"/>
              <a:ext cx="234970" cy="234970"/>
            </a:xfrm>
            <a:prstGeom prst="line">
              <a:avLst/>
            </a:prstGeom>
            <a:noFill/>
            <a:ln w="28575" cap="flat" cmpd="sng" algn="ctr">
              <a:solidFill>
                <a:schemeClr val="tx1"/>
              </a:solidFill>
              <a:prstDash val="solid"/>
              <a:round/>
              <a:headEnd type="none" w="med" len="med"/>
              <a:tailEnd type="none" w="med" len="med"/>
            </a:ln>
            <a:effectLst/>
          </p:spPr>
        </p:cxnSp>
      </p:grpSp>
      <p:sp>
        <p:nvSpPr>
          <p:cNvPr id="29" name="下矢印 28"/>
          <p:cNvSpPr/>
          <p:nvPr/>
        </p:nvSpPr>
        <p:spPr bwMode="auto">
          <a:xfrm>
            <a:off x="6586673" y="4952493"/>
            <a:ext cx="215128" cy="328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4" y="1775230"/>
            <a:ext cx="5126977" cy="445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2411760" y="3631276"/>
            <a:ext cx="1908212" cy="369332"/>
          </a:xfrm>
          <a:prstGeom prst="rect">
            <a:avLst/>
          </a:prstGeom>
          <a:noFill/>
        </p:spPr>
        <p:txBody>
          <a:bodyPr wrap="square" rtlCol="0">
            <a:spAutoFit/>
          </a:bodyPr>
          <a:lstStyle/>
          <a:p>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rep1</a:t>
            </a:r>
            <a:r>
              <a:rPr lang="en-US" altLang="ja-JP" dirty="0" smtClean="0">
                <a:solidFill>
                  <a:schemeClr val="accent2"/>
                </a:solidFill>
                <a:latin typeface="Times New Roman" panose="02020603050405020304" pitchFamily="18" charset="0"/>
                <a:cs typeface="Times New Roman" panose="02020603050405020304" pitchFamily="18" charset="0"/>
              </a:rPr>
              <a:t>, </a:t>
            </a:r>
            <a:r>
              <a:rPr kumimoji="1" lang="en-US" altLang="ja-JP" dirty="0" smtClean="0">
                <a:solidFill>
                  <a:schemeClr val="accent2"/>
                </a:solidFill>
                <a:latin typeface="Times New Roman" panose="02020603050405020304" pitchFamily="18" charset="0"/>
                <a:cs typeface="Times New Roman" panose="02020603050405020304" pitchFamily="18" charset="0"/>
              </a:rPr>
              <a:t>f</a:t>
            </a:r>
            <a:r>
              <a:rPr kumimoji="1" lang="en-US" altLang="ja-JP" baseline="-25000" dirty="0" smtClean="0">
                <a:solidFill>
                  <a:schemeClr val="accent2"/>
                </a:solidFill>
                <a:latin typeface="Times New Roman" panose="02020603050405020304" pitchFamily="18" charset="0"/>
                <a:cs typeface="Times New Roman" panose="02020603050405020304" pitchFamily="18" charset="0"/>
              </a:rPr>
              <a:t>rep2</a:t>
            </a:r>
            <a:r>
              <a:rPr kumimoji="1" lang="en-US" altLang="ja-JP" dirty="0" smtClean="0">
                <a:solidFill>
                  <a:schemeClr val="accent2"/>
                </a:solidFill>
                <a:latin typeface="Times New Roman" panose="02020603050405020304" pitchFamily="18" charset="0"/>
                <a:cs typeface="Times New Roman" panose="02020603050405020304" pitchFamily="18" charset="0"/>
              </a:rPr>
              <a:t> locked</a:t>
            </a:r>
            <a:endParaRPr lang="en-US" altLang="ja-JP" b="0" dirty="0" smtClean="0">
              <a:solidFill>
                <a:schemeClr val="accent2"/>
              </a:solidFill>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2483768" y="4594834"/>
            <a:ext cx="1692188" cy="369332"/>
          </a:xfrm>
          <a:prstGeom prst="rect">
            <a:avLst/>
          </a:prstGeom>
          <a:noFill/>
        </p:spPr>
        <p:txBody>
          <a:bodyPr wrap="square" rtlCol="0">
            <a:spAutoFit/>
          </a:bodyPr>
          <a:lstStyle/>
          <a:p>
            <a:r>
              <a:rPr kumimoji="1" lang="en-US" altLang="ja-JP" dirty="0" err="1" smtClean="0">
                <a:solidFill>
                  <a:srgbClr val="FF0000"/>
                </a:solidFill>
                <a:latin typeface="Times New Roman" panose="02020603050405020304" pitchFamily="18" charset="0"/>
                <a:cs typeface="Times New Roman" panose="02020603050405020304" pitchFamily="18" charset="0"/>
              </a:rPr>
              <a:t>Δf</a:t>
            </a:r>
            <a:r>
              <a:rPr lang="en-US" altLang="ja-JP" dirty="0" smtClean="0">
                <a:solidFill>
                  <a:srgbClr val="FF0000"/>
                </a:solidFill>
                <a:latin typeface="Times New Roman" panose="02020603050405020304" pitchFamily="18" charset="0"/>
                <a:cs typeface="Times New Roman" panose="02020603050405020304" pitchFamily="18" charset="0"/>
              </a:rPr>
              <a:t>, </a:t>
            </a:r>
            <a:r>
              <a:rPr kumimoji="1" lang="en-US" altLang="ja-JP" dirty="0" smtClean="0">
                <a:solidFill>
                  <a:srgbClr val="FF0000"/>
                </a:solidFill>
                <a:latin typeface="Times New Roman" panose="02020603050405020304" pitchFamily="18" charset="0"/>
                <a:cs typeface="Times New Roman" panose="02020603050405020304" pitchFamily="18" charset="0"/>
              </a:rPr>
              <a:t>f</a:t>
            </a:r>
            <a:r>
              <a:rPr kumimoji="1" lang="en-US" altLang="ja-JP" baseline="-25000" dirty="0" smtClean="0">
                <a:solidFill>
                  <a:srgbClr val="FF0000"/>
                </a:solidFill>
                <a:latin typeface="Times New Roman" panose="02020603050405020304" pitchFamily="18" charset="0"/>
                <a:cs typeface="Times New Roman" panose="02020603050405020304" pitchFamily="18" charset="0"/>
              </a:rPr>
              <a:t>rep1</a:t>
            </a:r>
            <a:r>
              <a:rPr kumimoji="1" lang="en-US" altLang="ja-JP" dirty="0" smtClean="0">
                <a:solidFill>
                  <a:srgbClr val="FF0000"/>
                </a:solidFill>
                <a:latin typeface="Times New Roman" panose="02020603050405020304" pitchFamily="18" charset="0"/>
                <a:cs typeface="Times New Roman" panose="02020603050405020304" pitchFamily="18" charset="0"/>
              </a:rPr>
              <a:t> locked</a:t>
            </a:r>
            <a:endParaRPr lang="en-US" altLang="ja-JP" b="0" dirty="0" smtClean="0">
              <a:solidFill>
                <a:srgbClr val="FF0000"/>
              </a:solidFill>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2455549" y="2204864"/>
            <a:ext cx="1054173"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f</a:t>
            </a:r>
            <a:r>
              <a:rPr lang="en-US" altLang="ja-JP" dirty="0" smtClean="0">
                <a:latin typeface="Times New Roman" panose="02020603050405020304" pitchFamily="18" charset="0"/>
                <a:cs typeface="Times New Roman" panose="02020603050405020304" pitchFamily="18" charset="0"/>
              </a:rPr>
              <a:t>ree-run</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正方形/長方形 41"/>
              <p:cNvSpPr/>
              <p:nvPr/>
            </p:nvSpPr>
            <p:spPr>
              <a:xfrm>
                <a:off x="5910794" y="4846223"/>
                <a:ext cx="755370" cy="504305"/>
              </a:xfrm>
              <a:prstGeom prst="rect">
                <a:avLst/>
              </a:prstGeom>
              <a:noFill/>
              <a:ln w="28575">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200" b="0" i="1" dirty="0">
                          <a:latin typeface="Cambria Math"/>
                        </a:rPr>
                        <m:t>×</m:t>
                      </m:r>
                      <m:f>
                        <m:fPr>
                          <m:ctrlPr>
                            <a:rPr lang="en-US" altLang="ja-JP" sz="1200" i="1" dirty="0">
                              <a:latin typeface="Cambria Math"/>
                            </a:rPr>
                          </m:ctrlPr>
                        </m:fPr>
                        <m:num>
                          <m:sSub>
                            <m:sSubPr>
                              <m:ctrlPr>
                                <a:rPr lang="en-US" altLang="ja-JP" sz="1200" i="1" dirty="0">
                                  <a:latin typeface="Cambria Math"/>
                                </a:rPr>
                              </m:ctrlPr>
                            </m:sSubPr>
                            <m:e>
                              <m:r>
                                <a:rPr lang="en-US" altLang="ja-JP" sz="1200" b="0" i="1" dirty="0">
                                  <a:latin typeface="Cambria Math"/>
                                </a:rPr>
                                <m:t>𝑓</m:t>
                              </m:r>
                            </m:e>
                            <m:sub>
                              <m:r>
                                <a:rPr lang="en-US" altLang="ja-JP" sz="1200" b="0" i="1" dirty="0">
                                  <a:latin typeface="Cambria Math"/>
                                </a:rPr>
                                <m:t>𝑟𝑒𝑝</m:t>
                              </m:r>
                              <m:r>
                                <a:rPr lang="en-US" altLang="ja-JP" sz="1200" b="0" i="1" dirty="0">
                                  <a:latin typeface="Cambria Math"/>
                                </a:rPr>
                                <m:t>1</m:t>
                              </m:r>
                            </m:sub>
                          </m:sSub>
                        </m:num>
                        <m:den>
                          <m:r>
                            <m:rPr>
                              <m:sty m:val="p"/>
                            </m:rPr>
                            <a:rPr lang="en-US" altLang="ja-JP" sz="1200" b="0" i="1" dirty="0">
                              <a:latin typeface="Cambria Math"/>
                            </a:rPr>
                            <m:t>Δ</m:t>
                          </m:r>
                          <m:sSub>
                            <m:sSubPr>
                              <m:ctrlPr>
                                <a:rPr lang="en-US" altLang="ja-JP" sz="1200" i="1" dirty="0">
                                  <a:latin typeface="Cambria Math"/>
                                </a:rPr>
                              </m:ctrlPr>
                            </m:sSubPr>
                            <m:e>
                              <m:r>
                                <a:rPr lang="en-US" altLang="ja-JP" sz="1200" b="0" i="1" dirty="0">
                                  <a:latin typeface="Cambria Math"/>
                                </a:rPr>
                                <m:t>𝑓</m:t>
                              </m:r>
                            </m:e>
                            <m:sub>
                              <m:r>
                                <a:rPr lang="en-US" altLang="ja-JP" sz="1200" b="0" i="1" dirty="0">
                                  <a:latin typeface="Cambria Math"/>
                                </a:rPr>
                                <m:t>𝑟𝑒𝑝</m:t>
                              </m:r>
                            </m:sub>
                          </m:sSub>
                        </m:den>
                      </m:f>
                    </m:oMath>
                  </m:oMathPara>
                </a14:m>
                <a:endParaRPr lang="ja-JP" altLang="en-US" sz="1200" dirty="0"/>
              </a:p>
            </p:txBody>
          </p:sp>
        </mc:Choice>
        <mc:Fallback xmlns="">
          <p:sp>
            <p:nvSpPr>
              <p:cNvPr id="42" name="正方形/長方形 41"/>
              <p:cNvSpPr>
                <a:spLocks noRot="1" noChangeAspect="1" noMove="1" noResize="1" noEditPoints="1" noAdjustHandles="1" noChangeArrowheads="1" noChangeShapeType="1" noTextEdit="1"/>
              </p:cNvSpPr>
              <p:nvPr/>
            </p:nvSpPr>
            <p:spPr>
              <a:xfrm>
                <a:off x="5910794" y="4846223"/>
                <a:ext cx="755370" cy="504305"/>
              </a:xfrm>
              <a:prstGeom prst="rect">
                <a:avLst/>
              </a:prstGeom>
              <a:blipFill rotWithShape="1">
                <a:blip r:embed="rId4"/>
                <a:stretch>
                  <a:fillRect/>
                </a:stretch>
              </a:blipFill>
              <a:ln w="28575">
                <a:noFill/>
              </a:ln>
            </p:spPr>
            <p:txBody>
              <a:bodyPr/>
              <a:lstStyle/>
              <a:p>
                <a:r>
                  <a:rPr lang="ja-JP" altLang="en-US">
                    <a:noFill/>
                  </a:rPr>
                  <a:t> </a:t>
                </a:r>
              </a:p>
            </p:txBody>
          </p:sp>
        </mc:Fallback>
      </mc:AlternateContent>
      <p:sp>
        <p:nvSpPr>
          <p:cNvPr id="43" name="上下矢印 42"/>
          <p:cNvSpPr/>
          <p:nvPr/>
        </p:nvSpPr>
        <p:spPr bwMode="auto">
          <a:xfrm>
            <a:off x="4430735" y="4086064"/>
            <a:ext cx="351625" cy="961542"/>
          </a:xfrm>
          <a:prstGeom prst="up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6756961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3448" t="4366" r="2388" b="3669"/>
          <a:stretch/>
        </p:blipFill>
        <p:spPr>
          <a:xfrm>
            <a:off x="136477" y="1349985"/>
            <a:ext cx="8925636" cy="4599295"/>
          </a:xfrm>
          <a:prstGeom prst="rect">
            <a:avLst/>
          </a:prstGeom>
        </p:spPr>
      </p:pic>
      <p:sp>
        <p:nvSpPr>
          <p:cNvPr id="6" name="タイトル 1"/>
          <p:cNvSpPr>
            <a:spLocks noGrp="1"/>
          </p:cNvSpPr>
          <p:nvPr>
            <p:ph type="title"/>
          </p:nvPr>
        </p:nvSpPr>
        <p:spPr>
          <a:xfrm>
            <a:off x="0" y="476672"/>
            <a:ext cx="9144000" cy="792088"/>
          </a:xfrm>
        </p:spPr>
        <p:txBody>
          <a:bodyPr/>
          <a:lstStyle/>
          <a:p>
            <a:r>
              <a:rPr kumimoji="1" lang="en-US" altLang="ja-JP" sz="4800" dirty="0" smtClean="0"/>
              <a:t>THz</a:t>
            </a:r>
            <a:r>
              <a:rPr kumimoji="1" lang="ja-JP" altLang="en-US" sz="4800" dirty="0" smtClean="0"/>
              <a:t>コム・スペクトル</a:t>
            </a:r>
            <a:endParaRPr kumimoji="1" lang="ja-JP" altLang="en-US" sz="4800" dirty="0"/>
          </a:p>
        </p:txBody>
      </p:sp>
      <p:sp>
        <p:nvSpPr>
          <p:cNvPr id="7" name="テキスト ボックス 6"/>
          <p:cNvSpPr txBox="1"/>
          <p:nvPr/>
        </p:nvSpPr>
        <p:spPr>
          <a:xfrm>
            <a:off x="70114" y="6074132"/>
            <a:ext cx="8974496" cy="584775"/>
          </a:xfrm>
          <a:prstGeom prst="rect">
            <a:avLst/>
          </a:prstGeom>
          <a:solidFill>
            <a:srgbClr val="FFFF00"/>
          </a:solidFill>
        </p:spPr>
        <p:txBody>
          <a:bodyPr wrap="square" rtlCol="0">
            <a:spAutoFit/>
          </a:bodyPr>
          <a:lstStyle/>
          <a:p>
            <a:pPr algn="ctr"/>
            <a:r>
              <a:rPr kumimoji="1" lang="ja-JP" altLang="en-US" sz="3200" b="1" dirty="0" smtClean="0">
                <a:solidFill>
                  <a:srgbClr val="FF0000"/>
                </a:solidFill>
                <a:latin typeface="Times New Roman" panose="02020603050405020304" pitchFamily="18" charset="0"/>
                <a:cs typeface="Times New Roman" panose="02020603050405020304" pitchFamily="18" charset="0"/>
              </a:rPr>
              <a:t>非制御レーザーによるデュアル</a:t>
            </a:r>
            <a:r>
              <a:rPr kumimoji="1" lang="en-US" altLang="ja-JP" sz="3200" b="1" dirty="0" smtClean="0">
                <a:solidFill>
                  <a:srgbClr val="FF0000"/>
                </a:solidFill>
                <a:latin typeface="Times New Roman" panose="02020603050405020304" pitchFamily="18" charset="0"/>
                <a:cs typeface="Times New Roman" panose="02020603050405020304" pitchFamily="18" charset="0"/>
              </a:rPr>
              <a:t>THz</a:t>
            </a:r>
            <a:r>
              <a:rPr kumimoji="1" lang="ja-JP" altLang="en-US" sz="3200" b="1" dirty="0" smtClean="0">
                <a:solidFill>
                  <a:srgbClr val="FF0000"/>
                </a:solidFill>
                <a:latin typeface="Times New Roman" panose="02020603050405020304" pitchFamily="18" charset="0"/>
                <a:cs typeface="Times New Roman" panose="02020603050405020304" pitchFamily="18" charset="0"/>
              </a:rPr>
              <a:t>分光が可能</a:t>
            </a:r>
            <a:endParaRPr kumimoji="1" lang="en-US" altLang="ja-JP" sz="32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363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sp>
        <p:nvSpPr>
          <p:cNvPr id="27" name="テキスト ボックス 26"/>
          <p:cNvSpPr txBox="1"/>
          <p:nvPr/>
        </p:nvSpPr>
        <p:spPr>
          <a:xfrm>
            <a:off x="354075" y="2406863"/>
            <a:ext cx="2088232" cy="646331"/>
          </a:xfrm>
          <a:prstGeom prst="rect">
            <a:avLst/>
          </a:prstGeom>
          <a:solidFill>
            <a:srgbClr val="FFFF00"/>
          </a:solidFill>
        </p:spPr>
        <p:txBody>
          <a:bodyPr wrap="square" rtlCol="0">
            <a:spAutoFit/>
          </a:bodyPr>
          <a:lstStyle/>
          <a:p>
            <a:pPr algn="ctr"/>
            <a:r>
              <a:rPr kumimoji="1" lang="ja-JP" altLang="en-US" b="1" dirty="0" smtClean="0">
                <a:solidFill>
                  <a:srgbClr val="FF0000"/>
                </a:solidFill>
              </a:rPr>
              <a:t>ジッターの影響をキャンセル</a:t>
            </a:r>
            <a:endParaRPr kumimoji="1" lang="ja-JP" altLang="en-US" b="1" dirty="0">
              <a:solidFill>
                <a:srgbClr val="FF0000"/>
              </a:solidFill>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4" name="図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9" name="図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5776" y="3110516"/>
            <a:ext cx="6667500" cy="1861716"/>
          </a:xfrm>
          <a:prstGeom prst="rect">
            <a:avLst/>
          </a:prstGeom>
        </p:spPr>
      </p:pic>
      <p:pic>
        <p:nvPicPr>
          <p:cNvPr id="18" name="図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3" name="図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7" name="図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sp>
        <p:nvSpPr>
          <p:cNvPr id="24" name="タイトル 1"/>
          <p:cNvSpPr>
            <a:spLocks noGrp="1"/>
          </p:cNvSpPr>
          <p:nvPr>
            <p:ph type="title"/>
          </p:nvPr>
        </p:nvSpPr>
        <p:spPr>
          <a:xfrm>
            <a:off x="0" y="476672"/>
            <a:ext cx="9144000" cy="792088"/>
          </a:xfrm>
        </p:spPr>
        <p:txBody>
          <a:bodyPr/>
          <a:lstStyle/>
          <a:p>
            <a:r>
              <a:rPr kumimoji="1" lang="en-US" altLang="ja-JP" sz="4800" dirty="0" smtClean="0"/>
              <a:t>10</a:t>
            </a:r>
            <a:r>
              <a:rPr kumimoji="1" lang="ja-JP" altLang="en-US" sz="4800" dirty="0" smtClean="0"/>
              <a:t>連</a:t>
            </a:r>
            <a:r>
              <a:rPr kumimoji="1" lang="en-US" altLang="ja-JP" sz="4800" dirty="0" smtClean="0"/>
              <a:t>THz</a:t>
            </a:r>
            <a:r>
              <a:rPr kumimoji="1" lang="ja-JP" altLang="en-US" sz="4800" dirty="0" smtClean="0"/>
              <a:t>パルス列の計測</a:t>
            </a:r>
            <a:endParaRPr kumimoji="1" lang="ja-JP" altLang="en-US" sz="4800" dirty="0"/>
          </a:p>
        </p:txBody>
      </p:sp>
      <p:sp>
        <p:nvSpPr>
          <p:cNvPr id="2" name="テキスト ボックス 1"/>
          <p:cNvSpPr txBox="1"/>
          <p:nvPr/>
        </p:nvSpPr>
        <p:spPr>
          <a:xfrm>
            <a:off x="31530" y="3489638"/>
            <a:ext cx="2670258" cy="954107"/>
          </a:xfrm>
          <a:prstGeom prst="rect">
            <a:avLst/>
          </a:prstGeom>
          <a:noFill/>
        </p:spPr>
        <p:txBody>
          <a:bodyPr wrap="square" rtlCol="0">
            <a:spAutoFit/>
          </a:bodyPr>
          <a:lstStyle/>
          <a:p>
            <a:pPr algn="ctr"/>
            <a:r>
              <a:rPr lang="en-US" altLang="ja-JP" sz="2800" dirty="0" smtClean="0">
                <a:latin typeface="Times New Roman" panose="02020603050405020304" pitchFamily="18" charset="0"/>
                <a:cs typeface="Times New Roman" panose="02020603050405020304" pitchFamily="18" charset="0"/>
              </a:rPr>
              <a:t>f</a:t>
            </a:r>
            <a:r>
              <a:rPr lang="en-US" altLang="ja-JP" sz="2800" baseline="-25000" dirty="0" smtClean="0">
                <a:latin typeface="Times New Roman" panose="02020603050405020304" pitchFamily="18" charset="0"/>
                <a:cs typeface="Times New Roman" panose="02020603050405020304" pitchFamily="18" charset="0"/>
              </a:rPr>
              <a:t>rep1</a:t>
            </a:r>
            <a:r>
              <a:rPr lang="en-US" altLang="ja-JP" sz="2800" dirty="0" smtClean="0">
                <a:latin typeface="Times New Roman" panose="02020603050405020304" pitchFamily="18" charset="0"/>
                <a:cs typeface="Times New Roman" panose="02020603050405020304" pitchFamily="18" charset="0"/>
              </a:rPr>
              <a:t>, f</a:t>
            </a:r>
            <a:r>
              <a:rPr lang="en-US" altLang="ja-JP" sz="2800" baseline="-25000" dirty="0" smtClean="0">
                <a:latin typeface="Times New Roman" panose="02020603050405020304" pitchFamily="18" charset="0"/>
                <a:cs typeface="Times New Roman" panose="02020603050405020304" pitchFamily="18" charset="0"/>
              </a:rPr>
              <a:t>rep2</a:t>
            </a:r>
            <a:r>
              <a:rPr lang="en-US" altLang="ja-JP" sz="2800" dirty="0" smtClean="0">
                <a:latin typeface="Times New Roman" panose="02020603050405020304" pitchFamily="18" charset="0"/>
                <a:cs typeface="Times New Roman" panose="02020603050405020304" pitchFamily="18" charset="0"/>
              </a:rPr>
              <a:t> locked</a:t>
            </a: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28890" y="5211197"/>
            <a:ext cx="2338034" cy="954107"/>
          </a:xfrm>
          <a:prstGeom prst="rect">
            <a:avLst/>
          </a:prstGeom>
          <a:noFill/>
        </p:spPr>
        <p:txBody>
          <a:bodyPr wrap="square" rtlCol="0">
            <a:spAutoFit/>
          </a:bodyPr>
          <a:lstStyle/>
          <a:p>
            <a:pPr algn="ctr"/>
            <a:r>
              <a:rPr lang="en-US" altLang="ja-JP" sz="2800" dirty="0" err="1">
                <a:latin typeface="Times New Roman" panose="02020603050405020304" pitchFamily="18" charset="0"/>
                <a:cs typeface="Times New Roman" panose="02020603050405020304" pitchFamily="18" charset="0"/>
              </a:rPr>
              <a:t>f</a:t>
            </a:r>
            <a:r>
              <a:rPr kumimoji="1" lang="en-US" altLang="ja-JP" sz="2800" dirty="0" err="1" smtClean="0">
                <a:latin typeface="Times New Roman" panose="02020603050405020304" pitchFamily="18" charset="0"/>
                <a:cs typeface="Times New Roman" panose="02020603050405020304" pitchFamily="18" charset="0"/>
              </a:rPr>
              <a:t>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131464" y="1439492"/>
            <a:ext cx="2424312" cy="954107"/>
          </a:xfrm>
          <a:prstGeom prst="rect">
            <a:avLst/>
          </a:prstGeom>
          <a:solidFill>
            <a:schemeClr val="bg1"/>
          </a:solidFill>
          <a:ln w="41275">
            <a:solidFill>
              <a:schemeClr val="tx1"/>
            </a:solidFill>
          </a:ln>
        </p:spPr>
        <p:txBody>
          <a:bodyPr wrap="square" rtlCol="0">
            <a:spAutoFit/>
          </a:bodyPr>
          <a:lstStyle/>
          <a:p>
            <a:pPr algn="ctr"/>
            <a:r>
              <a:rPr kumimoji="1" lang="en-US" altLang="ja-JP" sz="2800" dirty="0" err="1" smtClean="0">
                <a:latin typeface="Times New Roman" panose="02020603050405020304" pitchFamily="18" charset="0"/>
                <a:cs typeface="Times New Roman" panose="02020603050405020304" pitchFamily="18" charset="0"/>
              </a:rPr>
              <a:t>freerun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solidFill>
                  <a:srgbClr val="FF0000"/>
                </a:solidFill>
                <a:latin typeface="Times New Roman" panose="02020603050405020304" pitchFamily="18" charset="0"/>
                <a:cs typeface="Times New Roman" panose="02020603050405020304" pitchFamily="18" charset="0"/>
              </a:rPr>
              <a:t>Adaptive clock</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47332" y="6142679"/>
            <a:ext cx="2088232" cy="646331"/>
          </a:xfrm>
          <a:prstGeom prst="rect">
            <a:avLst/>
          </a:prstGeom>
          <a:solidFill>
            <a:schemeClr val="tx1"/>
          </a:solidFill>
        </p:spPr>
        <p:txBody>
          <a:bodyPr wrap="square" rtlCol="0">
            <a:spAutoFit/>
          </a:bodyPr>
          <a:lstStyle/>
          <a:p>
            <a:pPr algn="ctr"/>
            <a:r>
              <a:rPr kumimoji="1" lang="ja-JP" altLang="en-US" b="1" dirty="0" smtClean="0">
                <a:solidFill>
                  <a:schemeClr val="bg1"/>
                </a:solidFill>
              </a:rPr>
              <a:t>ジッターの影響で積算できない</a:t>
            </a:r>
            <a:endParaRPr kumimoji="1" lang="ja-JP" altLang="en-US" b="1" dirty="0">
              <a:solidFill>
                <a:schemeClr val="bg1"/>
              </a:solidFill>
            </a:endParaRPr>
          </a:p>
        </p:txBody>
      </p:sp>
    </p:spTree>
    <p:extLst>
      <p:ext uri="{BB962C8B-B14F-4D97-AF65-F5344CB8AC3E}">
        <p14:creationId xmlns:p14="http://schemas.microsoft.com/office/powerpoint/2010/main" val="2674000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xit" presetSubtype="0" fill="hold" nodeType="withEffect">
                                  <p:stCondLst>
                                    <p:cond delay="1000"/>
                                  </p:stCondLst>
                                  <p:childTnLst>
                                    <p:set>
                                      <p:cBhvr>
                                        <p:cTn id="25" dur="1" fill="hold">
                                          <p:stCondLst>
                                            <p:cond delay="0"/>
                                          </p:stCondLst>
                                        </p:cTn>
                                        <p:tgtEl>
                                          <p:spTgt spid="14"/>
                                        </p:tgtEl>
                                        <p:attrNameLst>
                                          <p:attrName>style.visibility</p:attrName>
                                        </p:attrNameLst>
                                      </p:cBhvr>
                                      <p:to>
                                        <p:strVal val="hidden"/>
                                      </p:to>
                                    </p:set>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100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100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xit" presetSubtype="0" fill="hold" nodeType="withEffect">
                                  <p:stCondLst>
                                    <p:cond delay="100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nodeType="withEffect">
                                  <p:stCondLst>
                                    <p:cond delay="1000"/>
                                  </p:stCondLst>
                                  <p:childTnLst>
                                    <p:set>
                                      <p:cBhvr>
                                        <p:cTn id="41" dur="1" fill="hold">
                                          <p:stCondLst>
                                            <p:cond delay="0"/>
                                          </p:stCondLst>
                                        </p:cTn>
                                        <p:tgtEl>
                                          <p:spTgt spid="15"/>
                                        </p:tgtEl>
                                        <p:attrNameLst>
                                          <p:attrName>style.visibility</p:attrName>
                                        </p:attrNameLst>
                                      </p:cBhvr>
                                      <p:to>
                                        <p:strVal val="hidden"/>
                                      </p:to>
                                    </p:set>
                                  </p:childTnLst>
                                </p:cTn>
                              </p:par>
                              <p:par>
                                <p:cTn id="42" presetID="1" presetClass="exit" presetSubtype="0" fill="hold" nodeType="withEffect">
                                  <p:stCondLst>
                                    <p:cond delay="1000"/>
                                  </p:stCondLst>
                                  <p:childTnLst>
                                    <p:set>
                                      <p:cBhvr>
                                        <p:cTn id="43" dur="1" fill="hold">
                                          <p:stCondLst>
                                            <p:cond delay="0"/>
                                          </p:stCondLst>
                                        </p:cTn>
                                        <p:tgtEl>
                                          <p:spTgt spid="6"/>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nodeType="afterEffect">
                                  <p:stCondLst>
                                    <p:cond delay="100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100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100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xit" presetSubtype="0" fill="hold" nodeType="withEffect">
                                  <p:stCondLst>
                                    <p:cond delay="100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nodeType="withEffect">
                                  <p:stCondLst>
                                    <p:cond delay="100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1000"/>
                                  </p:stCondLst>
                                  <p:childTnLst>
                                    <p:set>
                                      <p:cBhvr>
                                        <p:cTn id="56" dur="1" fill="hold">
                                          <p:stCondLst>
                                            <p:cond delay="0"/>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a:xfrm>
            <a:off x="-35909" y="497681"/>
            <a:ext cx="9179909" cy="555055"/>
          </a:xfrm>
        </p:spPr>
        <p:txBody>
          <a:bodyPr/>
          <a:lstStyle/>
          <a:p>
            <a:pPr eaLnBrk="1" hangingPunct="1"/>
            <a:r>
              <a:rPr lang="ja-JP" altLang="en-US" spc="-300" dirty="0" smtClean="0">
                <a:latin typeface="ヒラギノ丸ゴ ProN W4"/>
                <a:ea typeface="ヒラギノ丸ゴ ProN W4"/>
                <a:cs typeface="ヒラギノ丸ゴ ProN W4"/>
              </a:rPr>
              <a:t>デュアル</a:t>
            </a:r>
            <a:r>
              <a:rPr lang="en-US" altLang="ja-JP" spc="-300" dirty="0" smtClean="0">
                <a:latin typeface="ヒラギノ丸ゴ ProN W4"/>
                <a:ea typeface="ヒラギノ丸ゴ ProN W4"/>
                <a:cs typeface="ヒラギノ丸ゴ ProN W4"/>
              </a:rPr>
              <a:t>THz</a:t>
            </a:r>
            <a:r>
              <a:rPr lang="ja-JP" altLang="en-US" spc="-300" dirty="0" smtClean="0">
                <a:latin typeface="ヒラギノ丸ゴ ProN W4"/>
                <a:ea typeface="ヒラギノ丸ゴ ProN W4"/>
                <a:cs typeface="ヒラギノ丸ゴ ProN W4"/>
              </a:rPr>
              <a:t>コムの利用</a:t>
            </a:r>
            <a:r>
              <a:rPr lang="en-US" altLang="ja-JP" spc="-300" dirty="0" smtClean="0">
                <a:latin typeface="ヒラギノ丸ゴ ProN W4"/>
                <a:ea typeface="ヒラギノ丸ゴ ProN W4"/>
                <a:cs typeface="ヒラギノ丸ゴ ProN W4"/>
              </a:rPr>
              <a:t>@</a:t>
            </a:r>
            <a:r>
              <a:rPr lang="ja-JP" altLang="en-US" spc="-300" dirty="0" smtClean="0">
                <a:latin typeface="ヒラギノ丸ゴ ProN W4"/>
                <a:ea typeface="ヒラギノ丸ゴ ProN W4"/>
                <a:cs typeface="ヒラギノ丸ゴ ProN W4"/>
              </a:rPr>
              <a:t>周波数領域</a:t>
            </a:r>
            <a:endParaRPr lang="ja-JP" altLang="en-US" spc="-300" dirty="0">
              <a:latin typeface="ヒラギノ丸ゴ ProN W4"/>
              <a:ea typeface="ヒラギノ丸ゴ ProN W4"/>
              <a:cs typeface="ヒラギノ丸ゴ ProN W4"/>
            </a:endParaRPr>
          </a:p>
        </p:txBody>
      </p:sp>
      <p:pic>
        <p:nvPicPr>
          <p:cNvPr id="29699" name="図 3" descr="fig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06599"/>
            <a:ext cx="91440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正方形/長方形 3"/>
          <p:cNvSpPr>
            <a:spLocks noChangeArrowheads="1"/>
          </p:cNvSpPr>
          <p:nvPr/>
        </p:nvSpPr>
        <p:spPr bwMode="auto">
          <a:xfrm>
            <a:off x="449874" y="5904632"/>
            <a:ext cx="8302869" cy="4286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701" name="テキスト ボックス 4"/>
          <p:cNvSpPr txBox="1">
            <a:spLocks noChangeArrowheads="1"/>
          </p:cNvSpPr>
          <p:nvPr/>
        </p:nvSpPr>
        <p:spPr bwMode="auto">
          <a:xfrm>
            <a:off x="300405" y="2016845"/>
            <a:ext cx="17513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latin typeface="Arial" charset="0"/>
                <a:cs typeface="Arial" charset="0"/>
              </a:rPr>
              <a:t>モード同期周波数</a:t>
            </a:r>
            <a:r>
              <a:rPr lang="en-US" altLang="ja-JP" sz="1400" dirty="0">
                <a:latin typeface="Arial" charset="0"/>
                <a:cs typeface="Arial" charset="0"/>
              </a:rPr>
              <a:t>f</a:t>
            </a:r>
            <a:r>
              <a:rPr lang="en-US" altLang="ja-JP" sz="1400" baseline="-25000" dirty="0">
                <a:latin typeface="Arial" charset="0"/>
                <a:cs typeface="Arial" charset="0"/>
              </a:rPr>
              <a:t>1</a:t>
            </a:r>
            <a:endParaRPr lang="ja-JP" altLang="en-US" sz="1400" baseline="-25000" dirty="0">
              <a:latin typeface="Arial" charset="0"/>
              <a:cs typeface="Arial" charset="0"/>
            </a:endParaRPr>
          </a:p>
        </p:txBody>
      </p:sp>
      <p:sp>
        <p:nvSpPr>
          <p:cNvPr id="29702" name="テキスト ボックス 5"/>
          <p:cNvSpPr txBox="1">
            <a:spLocks noChangeArrowheads="1"/>
          </p:cNvSpPr>
          <p:nvPr/>
        </p:nvSpPr>
        <p:spPr bwMode="auto">
          <a:xfrm>
            <a:off x="3534588" y="1997795"/>
            <a:ext cx="2117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latin typeface="Arial" charset="0"/>
                <a:cs typeface="Arial" charset="0"/>
              </a:rPr>
              <a:t>モード同期周波数</a:t>
            </a:r>
            <a:r>
              <a:rPr lang="en-US" altLang="ja-JP" sz="1400" dirty="0">
                <a:latin typeface="Arial" charset="0"/>
                <a:cs typeface="Arial" charset="0"/>
              </a:rPr>
              <a:t>f</a:t>
            </a:r>
            <a:r>
              <a:rPr lang="en-US" altLang="ja-JP" sz="1400" baseline="-25000" dirty="0">
                <a:latin typeface="Arial" charset="0"/>
                <a:cs typeface="Arial" charset="0"/>
              </a:rPr>
              <a:t>2</a:t>
            </a:r>
            <a:endParaRPr lang="ja-JP" altLang="en-US" sz="1400" baseline="-25000" dirty="0">
              <a:latin typeface="Arial" charset="0"/>
              <a:cs typeface="Arial" charset="0"/>
            </a:endParaRPr>
          </a:p>
        </p:txBody>
      </p:sp>
      <p:sp>
        <p:nvSpPr>
          <p:cNvPr id="29704" name="テキスト ボックス 7"/>
          <p:cNvSpPr txBox="1">
            <a:spLocks noChangeArrowheads="1"/>
          </p:cNvSpPr>
          <p:nvPr/>
        </p:nvSpPr>
        <p:spPr bwMode="auto">
          <a:xfrm>
            <a:off x="4340469" y="4509120"/>
            <a:ext cx="1193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solidFill>
                  <a:srgbClr val="0000FF"/>
                </a:solidFill>
                <a:latin typeface="Arial" charset="0"/>
                <a:cs typeface="Arial" charset="0"/>
              </a:rPr>
              <a:t>（コム間隔</a:t>
            </a:r>
            <a:r>
              <a:rPr lang="en-US" altLang="ja-JP" sz="1400" dirty="0" smtClean="0">
                <a:solidFill>
                  <a:srgbClr val="0000FF"/>
                </a:solidFill>
                <a:latin typeface="Arial" charset="0"/>
                <a:cs typeface="Arial" charset="0"/>
              </a:rPr>
              <a:t>f</a:t>
            </a:r>
            <a:r>
              <a:rPr lang="en-US" altLang="ja-JP" sz="1400" baseline="-25000" dirty="0" smtClean="0">
                <a:solidFill>
                  <a:srgbClr val="0000FF"/>
                </a:solidFill>
                <a:latin typeface="Arial" charset="0"/>
                <a:cs typeface="Arial" charset="0"/>
              </a:rPr>
              <a:t>2</a:t>
            </a:r>
            <a:r>
              <a:rPr lang="ja-JP" altLang="en-US" sz="1400" dirty="0">
                <a:solidFill>
                  <a:srgbClr val="0000FF"/>
                </a:solidFill>
                <a:latin typeface="Arial" charset="0"/>
                <a:cs typeface="Arial" charset="0"/>
              </a:rPr>
              <a:t>）</a:t>
            </a:r>
            <a:endParaRPr lang="ja-JP" altLang="en-US" sz="1400" baseline="-25000" dirty="0">
              <a:solidFill>
                <a:srgbClr val="0000FF"/>
              </a:solidFill>
              <a:latin typeface="Arial" charset="0"/>
              <a:cs typeface="Arial" charset="0"/>
            </a:endParaRPr>
          </a:p>
        </p:txBody>
      </p:sp>
      <p:sp>
        <p:nvSpPr>
          <p:cNvPr id="11" name="タイトル 1"/>
          <p:cNvSpPr txBox="1">
            <a:spLocks/>
          </p:cNvSpPr>
          <p:nvPr/>
        </p:nvSpPr>
        <p:spPr bwMode="auto">
          <a:xfrm>
            <a:off x="1763688" y="1073745"/>
            <a:ext cx="5976664" cy="627063"/>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4000" dirty="0" smtClean="0">
                <a:solidFill>
                  <a:srgbClr val="FFFF00"/>
                </a:solidFill>
                <a:latin typeface="ヒラギノ丸ゴ ProN W4"/>
                <a:ea typeface="ヒラギノ丸ゴ ProN W4"/>
                <a:cs typeface="ヒラギノ丸ゴ ProN W4"/>
              </a:rPr>
              <a:t>デュアル</a:t>
            </a:r>
            <a:r>
              <a:rPr lang="en-US" altLang="ja-JP" sz="4000" dirty="0" smtClean="0">
                <a:solidFill>
                  <a:srgbClr val="FFFF00"/>
                </a:solidFill>
                <a:latin typeface="ヒラギノ丸ゴ ProN W4"/>
                <a:ea typeface="ヒラギノ丸ゴ ProN W4"/>
                <a:cs typeface="ヒラギノ丸ゴ ProN W4"/>
              </a:rPr>
              <a:t>THz</a:t>
            </a:r>
            <a:r>
              <a:rPr lang="ja-JP" altLang="en-US" sz="4000" dirty="0" smtClean="0">
                <a:solidFill>
                  <a:srgbClr val="FFFF00"/>
                </a:solidFill>
                <a:latin typeface="ヒラギノ丸ゴ ProN W4"/>
                <a:ea typeface="ヒラギノ丸ゴ ProN W4"/>
                <a:cs typeface="ヒラギノ丸ゴ ProN W4"/>
              </a:rPr>
              <a:t>コム分光法</a:t>
            </a:r>
            <a:endParaRPr lang="ja-JP" altLang="en-US" sz="4000" dirty="0">
              <a:solidFill>
                <a:srgbClr val="FFFF00"/>
              </a:solidFill>
              <a:latin typeface="ヒラギノ丸ゴ ProN W4"/>
              <a:ea typeface="ヒラギノ丸ゴ ProN W4"/>
              <a:cs typeface="ヒラギノ丸ゴ ProN W4"/>
            </a:endParaRPr>
          </a:p>
        </p:txBody>
      </p:sp>
      <p:sp>
        <p:nvSpPr>
          <p:cNvPr id="3" name="テキスト ボックス 2"/>
          <p:cNvSpPr txBox="1"/>
          <p:nvPr/>
        </p:nvSpPr>
        <p:spPr>
          <a:xfrm>
            <a:off x="251520" y="5838363"/>
            <a:ext cx="8693756" cy="830997"/>
          </a:xfrm>
          <a:prstGeom prst="rect">
            <a:avLst/>
          </a:prstGeom>
          <a:solidFill>
            <a:srgbClr val="FFFF00"/>
          </a:solidFill>
        </p:spPr>
        <p:txBody>
          <a:bodyPr wrap="none" rtlCol="0">
            <a:spAutoFit/>
          </a:bodyPr>
          <a:lstStyle/>
          <a:p>
            <a:pPr algn="ctr"/>
            <a:r>
              <a:rPr kumimoji="1" lang="en-US" altLang="ja-JP" sz="2400" b="1" dirty="0" smtClean="0">
                <a:solidFill>
                  <a:srgbClr val="FF0000"/>
                </a:solidFill>
              </a:rPr>
              <a:t>CW-THz</a:t>
            </a:r>
            <a:r>
              <a:rPr kumimoji="1" lang="ja-JP" altLang="en-US" sz="2400" b="1" dirty="0" smtClean="0">
                <a:solidFill>
                  <a:srgbClr val="FF0000"/>
                </a:solidFill>
              </a:rPr>
              <a:t>波の狭線幅特性と</a:t>
            </a:r>
            <a:r>
              <a:rPr kumimoji="1" lang="en-US" altLang="ja-JP" sz="2400" b="1" dirty="0" smtClean="0">
                <a:solidFill>
                  <a:srgbClr val="FF0000"/>
                </a:solidFill>
              </a:rPr>
              <a:t>THz</a:t>
            </a:r>
            <a:r>
              <a:rPr kumimoji="1" lang="ja-JP" altLang="en-US" sz="2400" b="1" dirty="0" smtClean="0">
                <a:solidFill>
                  <a:srgbClr val="FF0000"/>
                </a:solidFill>
              </a:rPr>
              <a:t>ﾊﾟﾙｽの広帯域ｽﾍﾟｸﾄﾙ特性の融合</a:t>
            </a:r>
            <a:endParaRPr kumimoji="1" lang="en-US" altLang="ja-JP" sz="2400" b="1" dirty="0" smtClean="0">
              <a:solidFill>
                <a:srgbClr val="FF0000"/>
              </a:solidFill>
            </a:endParaRPr>
          </a:p>
          <a:p>
            <a:pPr algn="ctr"/>
            <a:r>
              <a:rPr kumimoji="1" lang="ja-JP" altLang="en-US" sz="2400" b="1" dirty="0" smtClean="0">
                <a:solidFill>
                  <a:srgbClr val="FF0000"/>
                </a:solidFill>
              </a:rPr>
              <a:t>マイクロ波周波数標準へのトレーサビリティ</a:t>
            </a:r>
            <a:endParaRPr kumimoji="1" lang="ja-JP" altLang="en-US" sz="2400" b="1" dirty="0">
              <a:solidFill>
                <a:srgbClr val="FF0000"/>
              </a:solidFill>
            </a:endParaRPr>
          </a:p>
        </p:txBody>
      </p:sp>
    </p:spTree>
    <p:extLst>
      <p:ext uri="{BB962C8B-B14F-4D97-AF65-F5344CB8AC3E}">
        <p14:creationId xmlns:p14="http://schemas.microsoft.com/office/powerpoint/2010/main" val="91540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グループ化 4100"/>
          <p:cNvGrpSpPr/>
          <p:nvPr/>
        </p:nvGrpSpPr>
        <p:grpSpPr>
          <a:xfrm>
            <a:off x="234689" y="2165133"/>
            <a:ext cx="4364205" cy="2028659"/>
            <a:chOff x="581547" y="2617036"/>
            <a:chExt cx="4364205" cy="2028659"/>
          </a:xfrm>
        </p:grpSpPr>
        <p:sp>
          <p:nvSpPr>
            <p:cNvPr id="6" name="テキスト ボックス 5"/>
            <p:cNvSpPr txBox="1"/>
            <p:nvPr/>
          </p:nvSpPr>
          <p:spPr>
            <a:xfrm>
              <a:off x="1095757" y="2617036"/>
              <a:ext cx="1617890" cy="369332"/>
            </a:xfrm>
            <a:prstGeom prst="rect">
              <a:avLst/>
            </a:prstGeom>
            <a:noFill/>
            <a:ln>
              <a:solidFill>
                <a:schemeClr val="tx1"/>
              </a:solidFill>
            </a:ln>
          </p:spPr>
          <p:txBody>
            <a:bodyPr wrap="square" rtlCol="0">
              <a:spAutoFit/>
            </a:bodyPr>
            <a:lstStyle/>
            <a:p>
              <a:pPr algn="ctr"/>
              <a:r>
                <a:rPr lang="en-US" altLang="ja-JP" b="1" dirty="0" err="1">
                  <a:latin typeface="Century" pitchFamily="18" charset="0"/>
                </a:rPr>
                <a:t>f</a:t>
              </a:r>
              <a:r>
                <a:rPr kumimoji="1" lang="en-US" altLang="ja-JP" b="1" dirty="0" err="1" smtClean="0">
                  <a:latin typeface="Century" pitchFamily="18" charset="0"/>
                </a:rPr>
                <a:t>s</a:t>
              </a:r>
              <a:r>
                <a:rPr kumimoji="1" lang="en-US" altLang="ja-JP" b="1" dirty="0" smtClean="0">
                  <a:latin typeface="Century" pitchFamily="18" charset="0"/>
                </a:rPr>
                <a:t> laser  A</a:t>
              </a:r>
              <a:endParaRPr kumimoji="1" lang="ja-JP" altLang="en-US" b="1" dirty="0">
                <a:latin typeface="Century" pitchFamily="18" charset="0"/>
              </a:endParaRPr>
            </a:p>
          </p:txBody>
        </p:sp>
        <p:sp>
          <p:nvSpPr>
            <p:cNvPr id="7" name="テキスト ボックス 6"/>
            <p:cNvSpPr txBox="1"/>
            <p:nvPr/>
          </p:nvSpPr>
          <p:spPr>
            <a:xfrm>
              <a:off x="2795075" y="2617036"/>
              <a:ext cx="1617890" cy="369332"/>
            </a:xfrm>
            <a:prstGeom prst="rect">
              <a:avLst/>
            </a:prstGeom>
            <a:noFill/>
            <a:ln>
              <a:solidFill>
                <a:schemeClr val="tx1"/>
              </a:solidFill>
            </a:ln>
          </p:spPr>
          <p:txBody>
            <a:bodyPr wrap="square" rtlCol="0">
              <a:spAutoFit/>
            </a:bodyPr>
            <a:lstStyle/>
            <a:p>
              <a:pPr algn="ctr"/>
              <a:r>
                <a:rPr lang="en-US" altLang="ja-JP" b="1" dirty="0" err="1">
                  <a:latin typeface="Century" pitchFamily="18" charset="0"/>
                </a:rPr>
                <a:t>f</a:t>
              </a:r>
              <a:r>
                <a:rPr kumimoji="1" lang="en-US" altLang="ja-JP" b="1" dirty="0" err="1" smtClean="0">
                  <a:latin typeface="Century" pitchFamily="18" charset="0"/>
                </a:rPr>
                <a:t>s</a:t>
              </a:r>
              <a:r>
                <a:rPr kumimoji="1" lang="en-US" altLang="ja-JP" b="1" dirty="0" smtClean="0">
                  <a:latin typeface="Century" pitchFamily="18" charset="0"/>
                </a:rPr>
                <a:t> laser  B</a:t>
              </a:r>
              <a:endParaRPr kumimoji="1" lang="ja-JP" altLang="en-US" b="1" dirty="0">
                <a:latin typeface="Century" pitchFamily="18" charset="0"/>
              </a:endParaRPr>
            </a:p>
          </p:txBody>
        </p:sp>
        <p:cxnSp>
          <p:nvCxnSpPr>
            <p:cNvPr id="8" name="直線コネクタ 7"/>
            <p:cNvCxnSpPr/>
            <p:nvPr/>
          </p:nvCxnSpPr>
          <p:spPr>
            <a:xfrm>
              <a:off x="716183" y="2801702"/>
              <a:ext cx="3795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16183" y="2796582"/>
              <a:ext cx="0" cy="12122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18900000">
              <a:off x="581547" y="280170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2700000">
              <a:off x="581546" y="400882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16182" y="4008822"/>
              <a:ext cx="93250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rot="10800000">
              <a:off x="1649871" y="3751339"/>
              <a:ext cx="250985" cy="514966"/>
              <a:chOff x="2546662" y="2871051"/>
              <a:chExt cx="250985" cy="514966"/>
            </a:xfrm>
          </p:grpSpPr>
          <p:sp>
            <p:nvSpPr>
              <p:cNvPr id="36" name="円/楕円 35"/>
              <p:cNvSpPr/>
              <p:nvPr/>
            </p:nvSpPr>
            <p:spPr>
              <a:xfrm>
                <a:off x="2546662" y="2952049"/>
                <a:ext cx="250985" cy="357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659054" y="2871051"/>
                <a:ext cx="138593" cy="514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p:nvPr/>
          </p:nvCxnSpPr>
          <p:spPr>
            <a:xfrm>
              <a:off x="1798482" y="4016788"/>
              <a:ext cx="583931" cy="1564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798483" y="3861543"/>
              <a:ext cx="578440" cy="1549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99094" y="4125943"/>
              <a:ext cx="561378" cy="1504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199093" y="3759646"/>
              <a:ext cx="563605" cy="15101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2654686" y="3577104"/>
              <a:ext cx="216024" cy="858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2758586" y="3759164"/>
              <a:ext cx="583931" cy="1564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a:off x="3159198" y="3868319"/>
              <a:ext cx="561378" cy="1504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758587" y="4121277"/>
              <a:ext cx="578440" cy="1549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159197" y="4019380"/>
              <a:ext cx="563605" cy="15101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625817" y="3748896"/>
              <a:ext cx="250985" cy="514966"/>
              <a:chOff x="2546662" y="2871051"/>
              <a:chExt cx="250985" cy="514966"/>
            </a:xfrm>
          </p:grpSpPr>
          <p:sp>
            <p:nvSpPr>
              <p:cNvPr id="34" name="円/楕円 33"/>
              <p:cNvSpPr/>
              <p:nvPr/>
            </p:nvSpPr>
            <p:spPr>
              <a:xfrm>
                <a:off x="2546662" y="2952049"/>
                <a:ext cx="250985" cy="357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659054" y="2871051"/>
                <a:ext cx="138593" cy="514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p:cNvCxnSpPr/>
            <p:nvPr/>
          </p:nvCxnSpPr>
          <p:spPr>
            <a:xfrm>
              <a:off x="4412965" y="2821920"/>
              <a:ext cx="3795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2700000">
              <a:off x="4657903" y="280170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92539" y="2821921"/>
              <a:ext cx="0" cy="11844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8900000">
              <a:off x="4657902" y="4034161"/>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879273" y="4006379"/>
              <a:ext cx="91326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57185" y="3218036"/>
              <a:ext cx="614181" cy="369332"/>
            </a:xfrm>
            <a:prstGeom prst="rect">
              <a:avLst/>
            </a:prstGeom>
            <a:noFill/>
          </p:spPr>
          <p:txBody>
            <a:bodyPr wrap="square" rtlCol="0">
              <a:spAutoFit/>
            </a:bodyPr>
            <a:lstStyle/>
            <a:p>
              <a:pPr algn="ctr"/>
              <a:r>
                <a:rPr kumimoji="1" lang="en-US" altLang="ja-JP" dirty="0" smtClean="0"/>
                <a:t>f</a:t>
              </a:r>
              <a:r>
                <a:rPr kumimoji="1" lang="en-US" altLang="ja-JP" baseline="-25000" dirty="0" smtClean="0"/>
                <a:t>rep1</a:t>
              </a:r>
              <a:endParaRPr kumimoji="1" lang="ja-JP" altLang="en-US" baseline="-25000" dirty="0"/>
            </a:p>
          </p:txBody>
        </p:sp>
        <p:sp>
          <p:nvSpPr>
            <p:cNvPr id="30" name="テキスト ボックス 29"/>
            <p:cNvSpPr txBox="1"/>
            <p:nvPr/>
          </p:nvSpPr>
          <p:spPr>
            <a:xfrm>
              <a:off x="4129331" y="3229805"/>
              <a:ext cx="816421" cy="369332"/>
            </a:xfrm>
            <a:prstGeom prst="rect">
              <a:avLst/>
            </a:prstGeom>
            <a:noFill/>
          </p:spPr>
          <p:txBody>
            <a:bodyPr wrap="square" rtlCol="0">
              <a:spAutoFit/>
            </a:bodyPr>
            <a:lstStyle/>
            <a:p>
              <a:pPr algn="ctr"/>
              <a:r>
                <a:rPr kumimoji="1" lang="en-US" altLang="ja-JP" dirty="0" smtClean="0"/>
                <a:t>f</a:t>
              </a:r>
              <a:r>
                <a:rPr kumimoji="1" lang="en-US" altLang="ja-JP" baseline="-25000" dirty="0" smtClean="0"/>
                <a:t>rep2</a:t>
              </a:r>
              <a:endParaRPr kumimoji="1" lang="ja-JP" altLang="en-US" baseline="-25000" dirty="0"/>
            </a:p>
          </p:txBody>
        </p:sp>
        <p:sp>
          <p:nvSpPr>
            <p:cNvPr id="31" name="テキスト ボックス 30"/>
            <p:cNvSpPr txBox="1"/>
            <p:nvPr/>
          </p:nvSpPr>
          <p:spPr>
            <a:xfrm>
              <a:off x="2098507" y="3161035"/>
              <a:ext cx="1395544" cy="369332"/>
            </a:xfrm>
            <a:prstGeom prst="rect">
              <a:avLst/>
            </a:prstGeom>
            <a:noFill/>
          </p:spPr>
          <p:txBody>
            <a:bodyPr wrap="square" rtlCol="0">
              <a:spAutoFit/>
            </a:bodyPr>
            <a:lstStyle/>
            <a:p>
              <a:pPr algn="ctr"/>
              <a:r>
                <a:rPr kumimoji="1" lang="en-US" altLang="ja-JP" i="1" dirty="0" smtClean="0">
                  <a:solidFill>
                    <a:srgbClr val="0070C0"/>
                  </a:solidFill>
                  <a:latin typeface="Century" pitchFamily="18" charset="0"/>
                </a:rPr>
                <a:t>THz pulse</a:t>
              </a:r>
              <a:endParaRPr kumimoji="1" lang="ja-JP" altLang="en-US" i="1" dirty="0">
                <a:solidFill>
                  <a:srgbClr val="0070C0"/>
                </a:solidFill>
                <a:latin typeface="Century" pitchFamily="18" charset="0"/>
              </a:endParaRPr>
            </a:p>
          </p:txBody>
        </p:sp>
        <p:sp>
          <p:nvSpPr>
            <p:cNvPr id="32" name="テキスト ボックス 31"/>
            <p:cNvSpPr txBox="1"/>
            <p:nvPr/>
          </p:nvSpPr>
          <p:spPr>
            <a:xfrm>
              <a:off x="957439" y="4276269"/>
              <a:ext cx="1523456" cy="369332"/>
            </a:xfrm>
            <a:prstGeom prst="rect">
              <a:avLst/>
            </a:prstGeom>
            <a:noFill/>
          </p:spPr>
          <p:txBody>
            <a:bodyPr wrap="square" rtlCol="0">
              <a:spAutoFit/>
            </a:bodyPr>
            <a:lstStyle/>
            <a:p>
              <a:pPr algn="ctr"/>
              <a:r>
                <a:rPr kumimoji="1" lang="en-US" altLang="ja-JP" dirty="0" smtClean="0">
                  <a:latin typeface="Century" pitchFamily="18" charset="0"/>
                  <a:ea typeface="+mj-ea"/>
                </a:rPr>
                <a:t>THz emitter</a:t>
              </a:r>
              <a:endParaRPr kumimoji="1" lang="ja-JP" altLang="en-US" dirty="0">
                <a:latin typeface="Century" pitchFamily="18" charset="0"/>
                <a:ea typeface="+mj-ea"/>
              </a:endParaRPr>
            </a:p>
          </p:txBody>
        </p:sp>
        <p:sp>
          <p:nvSpPr>
            <p:cNvPr id="33" name="テキスト ボックス 32"/>
            <p:cNvSpPr txBox="1"/>
            <p:nvPr/>
          </p:nvSpPr>
          <p:spPr>
            <a:xfrm>
              <a:off x="2929661" y="4276363"/>
              <a:ext cx="1740562" cy="369332"/>
            </a:xfrm>
            <a:prstGeom prst="rect">
              <a:avLst/>
            </a:prstGeom>
            <a:noFill/>
          </p:spPr>
          <p:txBody>
            <a:bodyPr wrap="square" rtlCol="0">
              <a:spAutoFit/>
            </a:bodyPr>
            <a:lstStyle/>
            <a:p>
              <a:pPr algn="ctr"/>
              <a:r>
                <a:rPr kumimoji="1" lang="en-US" altLang="ja-JP" dirty="0" smtClean="0">
                  <a:latin typeface="Century" pitchFamily="18" charset="0"/>
                  <a:ea typeface="+mj-ea"/>
                </a:rPr>
                <a:t>THz detector</a:t>
              </a:r>
              <a:endParaRPr kumimoji="1" lang="ja-JP" altLang="en-US" dirty="0">
                <a:latin typeface="Century" pitchFamily="18" charset="0"/>
                <a:ea typeface="+mj-ea"/>
              </a:endParaRPr>
            </a:p>
          </p:txBody>
        </p:sp>
      </p:grpSp>
      <p:sp>
        <p:nvSpPr>
          <p:cNvPr id="4105" name="テキスト ボックス 4104"/>
          <p:cNvSpPr txBox="1"/>
          <p:nvPr/>
        </p:nvSpPr>
        <p:spPr>
          <a:xfrm>
            <a:off x="237872" y="4514344"/>
            <a:ext cx="4838184" cy="1938992"/>
          </a:xfrm>
          <a:prstGeom prst="rect">
            <a:avLst/>
          </a:prstGeom>
          <a:solidFill>
            <a:schemeClr val="accent1">
              <a:lumMod val="60000"/>
              <a:lumOff val="40000"/>
            </a:schemeClr>
          </a:solidFill>
        </p:spPr>
        <p:txBody>
          <a:bodyPr wrap="square" rtlCol="0">
            <a:spAutoFit/>
          </a:bodyPr>
          <a:lstStyle/>
          <a:p>
            <a:r>
              <a:rPr kumimoji="1" lang="ja-JP" altLang="en-US" sz="2400" b="1" dirty="0" smtClean="0">
                <a:solidFill>
                  <a:srgbClr val="0000FF"/>
                </a:solidFill>
                <a:latin typeface="Times New Roman" panose="02020603050405020304" pitchFamily="18" charset="0"/>
                <a:cs typeface="Times New Roman" panose="02020603050405020304" pitchFamily="18" charset="0"/>
              </a:rPr>
              <a:t>・ 機械式ステージが不要</a:t>
            </a:r>
            <a:endParaRPr kumimoji="1" lang="en-US" altLang="ja-JP" sz="2400" b="1" dirty="0" smtClean="0">
              <a:solidFill>
                <a:srgbClr val="0000FF"/>
              </a:solidFill>
              <a:latin typeface="Times New Roman" panose="02020603050405020304" pitchFamily="18" charset="0"/>
              <a:cs typeface="Times New Roman" panose="02020603050405020304" pitchFamily="18" charset="0"/>
            </a:endParaRPr>
          </a:p>
          <a:p>
            <a:r>
              <a:rPr lang="ja-JP" altLang="en-US" sz="2400" b="1" dirty="0" smtClean="0">
                <a:solidFill>
                  <a:srgbClr val="0000FF"/>
                </a:solidFill>
                <a:latin typeface="Times New Roman" panose="02020603050405020304" pitchFamily="18" charset="0"/>
                <a:cs typeface="Times New Roman" panose="02020603050405020304" pitchFamily="18" charset="0"/>
              </a:rPr>
              <a:t>・ 光路長を合わせる必要がない</a:t>
            </a:r>
            <a:endParaRPr lang="en-US" altLang="ja-JP" sz="2400" b="1" dirty="0" smtClean="0">
              <a:solidFill>
                <a:srgbClr val="0000FF"/>
              </a:solidFill>
              <a:latin typeface="Times New Roman" panose="02020603050405020304" pitchFamily="18" charset="0"/>
              <a:cs typeface="Times New Roman" panose="02020603050405020304" pitchFamily="18" charset="0"/>
            </a:endParaRPr>
          </a:p>
          <a:p>
            <a:r>
              <a:rPr kumimoji="1" lang="ja-JP" altLang="en-US" sz="2400" b="1" dirty="0" smtClean="0">
                <a:solidFill>
                  <a:srgbClr val="0000FF"/>
                </a:solidFill>
                <a:latin typeface="Times New Roman" panose="02020603050405020304" pitchFamily="18" charset="0"/>
                <a:cs typeface="Times New Roman" panose="02020603050405020304" pitchFamily="18" charset="0"/>
              </a:rPr>
              <a:t>・ 長い測定時間窓の取得が可能</a:t>
            </a:r>
            <a:endParaRPr kumimoji="1" lang="en-US" altLang="ja-JP" sz="2400" b="1" dirty="0" smtClean="0">
              <a:solidFill>
                <a:srgbClr val="0000FF"/>
              </a:solidFill>
              <a:latin typeface="Times New Roman" panose="02020603050405020304" pitchFamily="18" charset="0"/>
              <a:cs typeface="Times New Roman" panose="02020603050405020304" pitchFamily="18" charset="0"/>
            </a:endParaRPr>
          </a:p>
          <a:p>
            <a:r>
              <a:rPr lang="ja-JP" altLang="en-US" sz="2400" b="1" dirty="0">
                <a:solidFill>
                  <a:srgbClr val="0000FF"/>
                </a:solidFill>
                <a:latin typeface="Times New Roman" panose="02020603050405020304" pitchFamily="18" charset="0"/>
                <a:cs typeface="Times New Roman" panose="02020603050405020304" pitchFamily="18" charset="0"/>
              </a:rPr>
              <a:t>　</a:t>
            </a:r>
            <a:r>
              <a:rPr lang="ja-JP" altLang="en-US" sz="2400" b="1" dirty="0" smtClean="0">
                <a:solidFill>
                  <a:srgbClr val="0000FF"/>
                </a:solidFill>
                <a:latin typeface="Times New Roman" panose="02020603050405020304" pitchFamily="18" charset="0"/>
                <a:cs typeface="Times New Roman" panose="02020603050405020304" pitchFamily="18" charset="0"/>
              </a:rPr>
              <a:t>　 →周波数分解能が高い</a:t>
            </a:r>
            <a:endParaRPr lang="en-US" altLang="ja-JP" sz="2400" b="1" dirty="0" smtClean="0">
              <a:solidFill>
                <a:srgbClr val="0000FF"/>
              </a:solidFill>
              <a:latin typeface="Times New Roman" panose="02020603050405020304" pitchFamily="18" charset="0"/>
              <a:cs typeface="Times New Roman" panose="02020603050405020304" pitchFamily="18" charset="0"/>
            </a:endParaRPr>
          </a:p>
          <a:p>
            <a:r>
              <a:rPr kumimoji="1" lang="ja-JP" altLang="en-US" sz="2400" b="1" dirty="0" smtClean="0">
                <a:solidFill>
                  <a:srgbClr val="0000FF"/>
                </a:solidFill>
                <a:latin typeface="Times New Roman" panose="02020603050405020304" pitchFamily="18" charset="0"/>
                <a:cs typeface="Times New Roman" panose="02020603050405020304" pitchFamily="18" charset="0"/>
              </a:rPr>
              <a:t>・ 実時間測定（</a:t>
            </a:r>
            <a:r>
              <a:rPr kumimoji="1" lang="en-US" altLang="ja-JP" sz="2400" b="1" dirty="0" smtClean="0">
                <a:solidFill>
                  <a:srgbClr val="0000FF"/>
                </a:solidFill>
                <a:latin typeface="Times New Roman" panose="02020603050405020304" pitchFamily="18" charset="0"/>
                <a:cs typeface="Times New Roman" panose="02020603050405020304" pitchFamily="18" charset="0"/>
              </a:rPr>
              <a:t>1</a:t>
            </a:r>
            <a:r>
              <a:rPr kumimoji="1" lang="ja-JP" altLang="en-US" sz="2400" b="1" dirty="0" smtClean="0">
                <a:solidFill>
                  <a:srgbClr val="0000FF"/>
                </a:solidFill>
                <a:latin typeface="Times New Roman" panose="02020603050405020304" pitchFamily="18" charset="0"/>
                <a:cs typeface="Times New Roman" panose="02020603050405020304" pitchFamily="18" charset="0"/>
              </a:rPr>
              <a:t>周期＝</a:t>
            </a:r>
            <a:r>
              <a:rPr lang="en-US" altLang="ja-JP" sz="2400" b="1" dirty="0" smtClean="0">
                <a:solidFill>
                  <a:srgbClr val="0000FF"/>
                </a:solidFill>
                <a:latin typeface="Times New Roman" panose="02020603050405020304" pitchFamily="18" charset="0"/>
                <a:cs typeface="Times New Roman" panose="02020603050405020304" pitchFamily="18" charset="0"/>
              </a:rPr>
              <a:t>1</a:t>
            </a:r>
            <a:r>
              <a:rPr kumimoji="1" lang="en-US" altLang="ja-JP" sz="2400" b="1" dirty="0" smtClean="0">
                <a:solidFill>
                  <a:srgbClr val="0000FF"/>
                </a:solidFill>
                <a:latin typeface="Times New Roman" panose="02020603050405020304" pitchFamily="18" charset="0"/>
                <a:cs typeface="Times New Roman" panose="02020603050405020304" pitchFamily="18" charset="0"/>
              </a:rPr>
              <a:t>/</a:t>
            </a:r>
            <a:r>
              <a:rPr kumimoji="1" lang="en-US" altLang="ja-JP" sz="2400" b="1" dirty="0" err="1" smtClean="0">
                <a:solidFill>
                  <a:srgbClr val="0000FF"/>
                </a:solidFill>
                <a:latin typeface="Times New Roman" panose="02020603050405020304" pitchFamily="18" charset="0"/>
                <a:cs typeface="Times New Roman" panose="02020603050405020304" pitchFamily="18" charset="0"/>
              </a:rPr>
              <a:t>Δ</a:t>
            </a:r>
            <a:r>
              <a:rPr lang="en-US" altLang="ja-JP" sz="2400" b="1" dirty="0" err="1" smtClean="0">
                <a:solidFill>
                  <a:srgbClr val="0000FF"/>
                </a:solidFill>
                <a:latin typeface="Times New Roman" panose="02020603050405020304" pitchFamily="18" charset="0"/>
                <a:cs typeface="Times New Roman" panose="02020603050405020304" pitchFamily="18" charset="0"/>
              </a:rPr>
              <a:t>f</a:t>
            </a:r>
            <a:r>
              <a:rPr lang="en-US" altLang="ja-JP" sz="2400" b="1" baseline="-25000" dirty="0" err="1" smtClean="0">
                <a:solidFill>
                  <a:srgbClr val="0000FF"/>
                </a:solidFill>
                <a:latin typeface="Times New Roman" panose="02020603050405020304" pitchFamily="18" charset="0"/>
                <a:cs typeface="Times New Roman" panose="02020603050405020304" pitchFamily="18" charset="0"/>
              </a:rPr>
              <a:t>rep</a:t>
            </a:r>
            <a:r>
              <a:rPr kumimoji="1" lang="ja-JP" altLang="en-US" sz="2400" b="1" dirty="0" smtClean="0">
                <a:solidFill>
                  <a:srgbClr val="0000FF"/>
                </a:solidFill>
                <a:latin typeface="Times New Roman" panose="02020603050405020304" pitchFamily="18" charset="0"/>
                <a:cs typeface="Times New Roman" panose="02020603050405020304" pitchFamily="18" charset="0"/>
              </a:rPr>
              <a:t>）</a:t>
            </a:r>
            <a:endParaRPr kumimoji="1" lang="ja-JP" altLang="en-US" sz="2400" b="1" dirty="0">
              <a:solidFill>
                <a:srgbClr val="0000FF"/>
              </a:solidFill>
              <a:latin typeface="Times New Roman" panose="02020603050405020304" pitchFamily="18" charset="0"/>
              <a:cs typeface="Times New Roman" panose="02020603050405020304" pitchFamily="18" charset="0"/>
            </a:endParaRPr>
          </a:p>
        </p:txBody>
      </p:sp>
      <p:sp>
        <p:nvSpPr>
          <p:cNvPr id="4106" name="テキスト ボックス 4105"/>
          <p:cNvSpPr txBox="1"/>
          <p:nvPr/>
        </p:nvSpPr>
        <p:spPr>
          <a:xfrm>
            <a:off x="5466072" y="5301208"/>
            <a:ext cx="3570424" cy="1200329"/>
          </a:xfrm>
          <a:prstGeom prst="rect">
            <a:avLst/>
          </a:prstGeom>
          <a:solidFill>
            <a:srgbClr val="FFFF00"/>
          </a:solidFill>
        </p:spPr>
        <p:txBody>
          <a:bodyPr wrap="square" rtlCol="0">
            <a:spAutoFit/>
          </a:bodyPr>
          <a:lstStyle/>
          <a:p>
            <a:pPr algn="ctr"/>
            <a:r>
              <a:rPr kumimoji="1" lang="ja-JP" altLang="en-US" sz="2400" b="1" dirty="0" smtClean="0">
                <a:solidFill>
                  <a:srgbClr val="FF0000"/>
                </a:solidFill>
                <a:latin typeface="+mj-ea"/>
                <a:ea typeface="+mj-ea"/>
              </a:rPr>
              <a:t>ピコ秒オーダーの時間波形を</a:t>
            </a:r>
            <a:r>
              <a:rPr lang="ja-JP" altLang="en-US" sz="2400" b="1" dirty="0">
                <a:solidFill>
                  <a:srgbClr val="FF0000"/>
                </a:solidFill>
                <a:latin typeface="+mj-ea"/>
                <a:ea typeface="+mj-ea"/>
              </a:rPr>
              <a:t>マイクロ</a:t>
            </a:r>
            <a:r>
              <a:rPr lang="ja-JP" altLang="en-US" sz="2400" b="1" dirty="0" smtClean="0">
                <a:solidFill>
                  <a:srgbClr val="FF0000"/>
                </a:solidFill>
                <a:latin typeface="+mj-ea"/>
                <a:ea typeface="+mj-ea"/>
              </a:rPr>
              <a:t>秒オーダーまで時間スケールを拡大</a:t>
            </a:r>
            <a:endParaRPr kumimoji="1" lang="en-US" altLang="ja-JP" sz="2400" b="1" dirty="0" smtClean="0">
              <a:solidFill>
                <a:srgbClr val="FF0000"/>
              </a:solidFill>
              <a:latin typeface="+mj-ea"/>
              <a:ea typeface="+mj-ea"/>
            </a:endParaRPr>
          </a:p>
        </p:txBody>
      </p:sp>
      <mc:AlternateContent xmlns:mc="http://schemas.openxmlformats.org/markup-compatibility/2006" xmlns:a14="http://schemas.microsoft.com/office/drawing/2010/main">
        <mc:Choice Requires="a14">
          <p:sp>
            <p:nvSpPr>
              <p:cNvPr id="120" name="テキスト ボックス 119"/>
              <p:cNvSpPr txBox="1"/>
              <p:nvPr/>
            </p:nvSpPr>
            <p:spPr>
              <a:xfrm>
                <a:off x="5508104" y="4498165"/>
                <a:ext cx="3414538" cy="691279"/>
              </a:xfrm>
              <a:prstGeom prst="rect">
                <a:avLst/>
              </a:prstGeom>
              <a:noFill/>
            </p:spPr>
            <p:txBody>
              <a:bodyPr wrap="square" rtlCol="0">
                <a:spAutoFit/>
              </a:bodyPr>
              <a:lstStyle/>
              <a:p>
                <a:pPr algn="ctr"/>
                <a:r>
                  <a:rPr kumimoji="1" lang="ja-JP" altLang="en-US" sz="2000" dirty="0" smtClean="0">
                    <a:solidFill>
                      <a:schemeClr val="tx1"/>
                    </a:solidFill>
                  </a:rPr>
                  <a:t>時間スケール拡大率</a:t>
                </a:r>
                <a:r>
                  <a:rPr lang="ja-JP" altLang="en-US" sz="2000" dirty="0">
                    <a:solidFill>
                      <a:schemeClr val="tx1"/>
                    </a:solidFill>
                  </a:rPr>
                  <a:t>　</a:t>
                </a:r>
                <a14:m>
                  <m:oMath xmlns:m="http://schemas.openxmlformats.org/officeDocument/2006/math">
                    <m:f>
                      <m:fPr>
                        <m:ctrlPr>
                          <a:rPr kumimoji="1" lang="en-US" altLang="ja-JP" sz="2400" i="1" smtClean="0">
                            <a:solidFill>
                              <a:schemeClr val="tx1"/>
                            </a:solidFill>
                            <a:latin typeface="Cambria Math"/>
                          </a:rPr>
                        </m:ctrlPr>
                      </m:fPr>
                      <m:num>
                        <m:sSub>
                          <m:sSubPr>
                            <m:ctrlPr>
                              <a:rPr kumimoji="1" lang="en-US" altLang="ja-JP" sz="2400" i="1" smtClean="0">
                                <a:solidFill>
                                  <a:schemeClr val="tx1"/>
                                </a:solidFill>
                                <a:latin typeface="Cambria Math"/>
                              </a:rPr>
                            </m:ctrlPr>
                          </m:sSubPr>
                          <m:e>
                            <m:r>
                              <a:rPr kumimoji="1" lang="ja-JP" altLang="en-US" sz="2400" b="0" i="1" smtClean="0">
                                <a:solidFill>
                                  <a:schemeClr val="tx1"/>
                                </a:solidFill>
                                <a:latin typeface="Cambria Math"/>
                              </a:rPr>
                              <m:t>𝑓</m:t>
                            </m:r>
                          </m:e>
                          <m:sub>
                            <m:r>
                              <a:rPr kumimoji="1" lang="en-US" altLang="ja-JP" sz="2400" b="0" i="1" smtClean="0">
                                <a:solidFill>
                                  <a:schemeClr val="tx1"/>
                                </a:solidFill>
                                <a:latin typeface="Cambria Math"/>
                              </a:rPr>
                              <m:t>𝑟𝑒𝑝</m:t>
                            </m:r>
                            <m:r>
                              <a:rPr kumimoji="1" lang="en-US" altLang="ja-JP" sz="2400" b="0" i="1" smtClean="0">
                                <a:solidFill>
                                  <a:schemeClr val="tx1"/>
                                </a:solidFill>
                                <a:latin typeface="Cambria Math"/>
                              </a:rPr>
                              <m:t>1</m:t>
                            </m:r>
                          </m:sub>
                        </m:sSub>
                      </m:num>
                      <m:den>
                        <m:r>
                          <m:rPr>
                            <m:sty m:val="p"/>
                          </m:rPr>
                          <a:rPr kumimoji="1" lang="en-US" altLang="ja-JP" sz="2400" b="0" i="0" smtClean="0">
                            <a:solidFill>
                              <a:schemeClr val="tx1"/>
                            </a:solidFill>
                            <a:latin typeface="Cambria Math"/>
                          </a:rPr>
                          <m:t>Δ</m:t>
                        </m:r>
                        <m:r>
                          <a:rPr kumimoji="1" lang="ja-JP" altLang="en-US" sz="2400" b="0" i="1" smtClean="0">
                            <a:solidFill>
                              <a:schemeClr val="tx1"/>
                            </a:solidFill>
                            <a:latin typeface="Cambria Math"/>
                          </a:rPr>
                          <m:t>𝑓</m:t>
                        </m:r>
                        <m:r>
                          <m:rPr>
                            <m:nor/>
                          </m:rPr>
                          <a:rPr lang="en-US" altLang="ja-JP" sz="2000" baseline="-25000" dirty="0">
                            <a:solidFill>
                              <a:schemeClr val="tx1"/>
                            </a:solidFill>
                            <a:latin typeface="Times New Roman" panose="02020603050405020304" pitchFamily="18" charset="0"/>
                            <a:cs typeface="Times New Roman" panose="02020603050405020304" pitchFamily="18" charset="0"/>
                          </a:rPr>
                          <m:t>rep</m:t>
                        </m:r>
                      </m:den>
                    </m:f>
                  </m:oMath>
                </a14:m>
                <a:endParaRPr kumimoji="1" lang="ja-JP" altLang="en-US" sz="2000" dirty="0">
                  <a:solidFill>
                    <a:schemeClr val="tx1"/>
                  </a:solidFill>
                </a:endParaRPr>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5508104" y="4498165"/>
                <a:ext cx="3414538" cy="691279"/>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正方形/長方形 4"/>
          <p:cNvSpPr/>
          <p:nvPr/>
        </p:nvSpPr>
        <p:spPr>
          <a:xfrm>
            <a:off x="5364088" y="6550223"/>
            <a:ext cx="3948964" cy="307777"/>
          </a:xfrm>
          <a:prstGeom prst="rect">
            <a:avLst/>
          </a:prstGeom>
        </p:spPr>
        <p:txBody>
          <a:bodyPr wrap="square">
            <a:spAutoFit/>
          </a:bodyPr>
          <a:lstStyle/>
          <a:p>
            <a:r>
              <a:rPr lang="fr-FR" altLang="ja-JP" sz="1400" i="1" dirty="0"/>
              <a:t>ref) </a:t>
            </a:r>
            <a:r>
              <a:rPr lang="fr-FR" altLang="ja-JP" sz="1400" i="1" dirty="0" err="1" smtClean="0"/>
              <a:t>Appl</a:t>
            </a:r>
            <a:r>
              <a:rPr lang="fr-FR" altLang="ja-JP" sz="1400" i="1" dirty="0" smtClean="0"/>
              <a:t>. Phys</a:t>
            </a:r>
            <a:r>
              <a:rPr lang="fr-FR" altLang="ja-JP" sz="1400" i="1" dirty="0"/>
              <a:t>. Lett. </a:t>
            </a:r>
            <a:r>
              <a:rPr lang="fr-FR" altLang="ja-JP" sz="1400" i="1" dirty="0" smtClean="0"/>
              <a:t>87, 061101 </a:t>
            </a:r>
            <a:r>
              <a:rPr lang="fr-FR" altLang="ja-JP" sz="1400" i="1" dirty="0"/>
              <a:t>(2005). </a:t>
            </a:r>
            <a:endParaRPr lang="ja-JP" altLang="en-US" sz="1400" i="1" dirty="0"/>
          </a:p>
        </p:txBody>
      </p:sp>
      <p:sp>
        <p:nvSpPr>
          <p:cNvPr id="4096" name="テキスト ボックス 4095"/>
          <p:cNvSpPr txBox="1"/>
          <p:nvPr/>
        </p:nvSpPr>
        <p:spPr>
          <a:xfrm>
            <a:off x="1059220" y="1445572"/>
            <a:ext cx="2796480" cy="646331"/>
          </a:xfrm>
          <a:prstGeom prst="rect">
            <a:avLst/>
          </a:prstGeom>
          <a:noFill/>
          <a:ln>
            <a:solidFill>
              <a:schemeClr val="tx1"/>
            </a:solidFill>
          </a:ln>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Slightly difference of mode-locked </a:t>
            </a:r>
            <a:r>
              <a:rPr kumimoji="1" lang="en-US" altLang="ja-JP" dirty="0" err="1" smtClean="0">
                <a:latin typeface="Times New Roman" panose="02020603050405020304" pitchFamily="18" charset="0"/>
                <a:cs typeface="Times New Roman" panose="02020603050405020304" pitchFamily="18" charset="0"/>
              </a:rPr>
              <a:t>frequnency</a:t>
            </a:r>
            <a:endParaRPr kumimoji="1" lang="ja-JP" altLang="en-US" dirty="0">
              <a:latin typeface="Times New Roman" panose="02020603050405020304" pitchFamily="18" charset="0"/>
              <a:cs typeface="Times New Roman" panose="02020603050405020304" pitchFamily="18" charset="0"/>
            </a:endParaRPr>
          </a:p>
        </p:txBody>
      </p:sp>
      <p:sp>
        <p:nvSpPr>
          <p:cNvPr id="4107" name="左カーブ矢印 4106"/>
          <p:cNvSpPr/>
          <p:nvPr/>
        </p:nvSpPr>
        <p:spPr bwMode="auto">
          <a:xfrm rot="20692335">
            <a:off x="3956834" y="1696781"/>
            <a:ext cx="288032" cy="442739"/>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2" name="左カーブ矢印 131"/>
          <p:cNvSpPr/>
          <p:nvPr/>
        </p:nvSpPr>
        <p:spPr bwMode="auto">
          <a:xfrm rot="907665" flipH="1">
            <a:off x="657068" y="1703902"/>
            <a:ext cx="288032" cy="442739"/>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4130" name="グループ化 4129"/>
          <p:cNvGrpSpPr/>
          <p:nvPr/>
        </p:nvGrpSpPr>
        <p:grpSpPr>
          <a:xfrm>
            <a:off x="4310472" y="1404731"/>
            <a:ext cx="4735637" cy="3143678"/>
            <a:chOff x="4283968" y="1431235"/>
            <a:chExt cx="4735637" cy="3143678"/>
          </a:xfrm>
        </p:grpSpPr>
        <p:sp>
          <p:nvSpPr>
            <p:cNvPr id="4103" name="テキスト ボックス 4102"/>
            <p:cNvSpPr txBox="1"/>
            <p:nvPr/>
          </p:nvSpPr>
          <p:spPr>
            <a:xfrm>
              <a:off x="4283968" y="3500173"/>
              <a:ext cx="1521523" cy="646331"/>
            </a:xfrm>
            <a:prstGeom prst="rect">
              <a:avLst/>
            </a:prstGeom>
            <a:noFill/>
          </p:spPr>
          <p:txBody>
            <a:bodyPr wrap="square" rtlCol="0">
              <a:spAutoFit/>
            </a:bodyPr>
            <a:lstStyle/>
            <a:p>
              <a:pPr algn="ctr"/>
              <a:r>
                <a:rPr lang="en-US" altLang="ja-JP" dirty="0" smtClean="0"/>
                <a:t>m</a:t>
              </a:r>
              <a:r>
                <a:rPr kumimoji="1" lang="en-US" altLang="ja-JP" dirty="0" smtClean="0"/>
                <a:t>easured</a:t>
              </a:r>
            </a:p>
            <a:p>
              <a:pPr algn="ctr"/>
              <a:r>
                <a:rPr kumimoji="1" lang="en-US" altLang="ja-JP" dirty="0" smtClean="0"/>
                <a:t>signal</a:t>
              </a:r>
              <a:endParaRPr kumimoji="1" lang="ja-JP" altLang="en-US" dirty="0"/>
            </a:p>
          </p:txBody>
        </p:sp>
        <p:cxnSp>
          <p:nvCxnSpPr>
            <p:cNvPr id="143" name="直線コネクタ 142"/>
            <p:cNvCxnSpPr/>
            <p:nvPr/>
          </p:nvCxnSpPr>
          <p:spPr>
            <a:xfrm flipH="1">
              <a:off x="8062353" y="3763125"/>
              <a:ext cx="27103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8068050" y="1776022"/>
              <a:ext cx="260519"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633618" y="4534326"/>
              <a:ext cx="3027704"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5472671" y="1465424"/>
              <a:ext cx="2590973" cy="625967"/>
              <a:chOff x="5382621" y="1977798"/>
              <a:chExt cx="2699324" cy="652144"/>
            </a:xfrm>
          </p:grpSpPr>
          <p:cxnSp>
            <p:nvCxnSpPr>
              <p:cNvPr id="76" name="直線コネクタ 75"/>
              <p:cNvCxnSpPr/>
              <p:nvPr/>
            </p:nvCxnSpPr>
            <p:spPr>
              <a:xfrm>
                <a:off x="5382621" y="2307104"/>
                <a:ext cx="16190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542710" y="1977798"/>
                <a:ext cx="343314" cy="648072"/>
                <a:chOff x="5371920" y="1664803"/>
                <a:chExt cx="343314" cy="648072"/>
              </a:xfrm>
            </p:grpSpPr>
            <p:cxnSp>
              <p:nvCxnSpPr>
                <p:cNvPr id="99" name="直線コネクタ 98"/>
                <p:cNvCxnSpPr/>
                <p:nvPr/>
              </p:nvCxnSpPr>
              <p:spPr>
                <a:xfrm rot="900000">
                  <a:off x="554401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537192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630073" y="1682750"/>
                  <a:ext cx="85161" cy="317825"/>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78" name="直線コネクタ 77"/>
              <p:cNvCxnSpPr/>
              <p:nvPr/>
            </p:nvCxnSpPr>
            <p:spPr>
              <a:xfrm>
                <a:off x="5884291" y="2309623"/>
                <a:ext cx="205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6088581" y="1981870"/>
                <a:ext cx="342885" cy="648072"/>
                <a:chOff x="5279822" y="1664803"/>
                <a:chExt cx="342885" cy="648072"/>
              </a:xfrm>
            </p:grpSpPr>
            <p:cxnSp>
              <p:nvCxnSpPr>
                <p:cNvPr id="96" name="直線コネクタ 95"/>
                <p:cNvCxnSpPr/>
                <p:nvPr/>
              </p:nvCxnSpPr>
              <p:spPr>
                <a:xfrm rot="900000">
                  <a:off x="5451914"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279822"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539279"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6645595" y="1977798"/>
                <a:ext cx="341581" cy="648072"/>
                <a:chOff x="5195150" y="1664803"/>
                <a:chExt cx="341581" cy="648072"/>
              </a:xfrm>
            </p:grpSpPr>
            <p:cxnSp>
              <p:nvCxnSpPr>
                <p:cNvPr id="93" name="直線コネクタ 92"/>
                <p:cNvCxnSpPr/>
                <p:nvPr/>
              </p:nvCxnSpPr>
              <p:spPr>
                <a:xfrm rot="900000">
                  <a:off x="536724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19515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5453303"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7193084" y="1977967"/>
                <a:ext cx="341581" cy="648072"/>
                <a:chOff x="5100953" y="1657183"/>
                <a:chExt cx="341581" cy="648072"/>
              </a:xfrm>
            </p:grpSpPr>
            <p:cxnSp>
              <p:nvCxnSpPr>
                <p:cNvPr id="90" name="直線コネクタ 89"/>
                <p:cNvCxnSpPr/>
                <p:nvPr/>
              </p:nvCxnSpPr>
              <p:spPr>
                <a:xfrm rot="900000">
                  <a:off x="5273045" y="165718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5100953" y="198285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5359106" y="167513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7740364" y="1981777"/>
                <a:ext cx="341581" cy="648072"/>
                <a:chOff x="5010264" y="1660993"/>
                <a:chExt cx="341581" cy="648072"/>
              </a:xfrm>
            </p:grpSpPr>
            <p:cxnSp>
              <p:nvCxnSpPr>
                <p:cNvPr id="87" name="直線コネクタ 86"/>
                <p:cNvCxnSpPr/>
                <p:nvPr/>
              </p:nvCxnSpPr>
              <p:spPr>
                <a:xfrm rot="900000">
                  <a:off x="5182356" y="166099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010264" y="198666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268417" y="167894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cxnSp>
          <p:nvCxnSpPr>
            <p:cNvPr id="70" name="直線コネクタ 69"/>
            <p:cNvCxnSpPr/>
            <p:nvPr/>
          </p:nvCxnSpPr>
          <p:spPr>
            <a:xfrm>
              <a:off x="5525865" y="3068128"/>
              <a:ext cx="27882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61719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233673"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85573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461700"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06035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626334" y="1824011"/>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234977" y="2109467"/>
              <a:ext cx="0" cy="39683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858463" y="181606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58743" y="1527263"/>
              <a:ext cx="0" cy="987923"/>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059986" y="181993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flipH="1" flipV="1">
              <a:off x="5586607" y="1747475"/>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flipH="1" flipV="1">
              <a:off x="6194937" y="202539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flipH="1" flipV="1">
              <a:off x="6816237" y="1750420"/>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flipH="1" flipV="1">
              <a:off x="7419307" y="144058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flipH="1" flipV="1">
              <a:off x="8023784" y="1741429"/>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5588947" y="3060110"/>
              <a:ext cx="2513532" cy="1117138"/>
              <a:chOff x="5302738" y="3573016"/>
              <a:chExt cx="2618644" cy="1163855"/>
            </a:xfrm>
          </p:grpSpPr>
          <p:cxnSp>
            <p:nvCxnSpPr>
              <p:cNvPr id="55" name="直線コネクタ 54"/>
              <p:cNvCxnSpPr/>
              <p:nvPr/>
            </p:nvCxnSpPr>
            <p:spPr>
              <a:xfrm flipV="1">
                <a:off x="5979784" y="3872174"/>
                <a:ext cx="1291590" cy="8305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63754" y="3887414"/>
                <a:ext cx="624840" cy="4191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364564" y="4312233"/>
                <a:ext cx="615220" cy="3829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5343501" y="358136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円/楕円 47"/>
              <p:cNvSpPr/>
              <p:nvPr/>
            </p:nvSpPr>
            <p:spPr>
              <a:xfrm flipH="1" flipV="1">
                <a:off x="5302738" y="425430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p:cNvCxnSpPr/>
              <p:nvPr/>
            </p:nvCxnSpPr>
            <p:spPr>
              <a:xfrm>
                <a:off x="5978618" y="3607605"/>
                <a:ext cx="0" cy="1053917"/>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flipH="1" flipV="1">
                <a:off x="5940518" y="465651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a:off x="7255712" y="3600419"/>
                <a:ext cx="0" cy="245085"/>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880924" y="358898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flipH="1" flipV="1">
                <a:off x="7841021" y="426525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矢印コネクタ 53"/>
              <p:cNvCxnSpPr/>
              <p:nvPr/>
            </p:nvCxnSpPr>
            <p:spPr>
              <a:xfrm>
                <a:off x="6626690" y="3573016"/>
                <a:ext cx="0" cy="686564"/>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flipH="1" flipV="1">
                <a:off x="7218112" y="383994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flipH="1" flipV="1">
                <a:off x="6588590" y="424466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p:cNvCxnSpPr/>
            <p:nvPr/>
          </p:nvCxnSpPr>
          <p:spPr>
            <a:xfrm>
              <a:off x="5633618" y="3775602"/>
              <a:ext cx="0" cy="76097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667462" y="3791182"/>
              <a:ext cx="0" cy="742809"/>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715096" y="4147990"/>
              <a:ext cx="999457" cy="426923"/>
            </a:xfrm>
            <a:prstGeom prst="rect">
              <a:avLst/>
            </a:prstGeom>
            <a:noFill/>
          </p:spPr>
          <p:txBody>
            <a:bodyPr wrap="square" rtlCol="0">
              <a:spAutoFit/>
            </a:bodyPr>
            <a:lstStyle/>
            <a:p>
              <a:pPr algn="ctr"/>
              <a:r>
                <a:rPr kumimoji="1" lang="en-US" altLang="ja-JP" dirty="0" smtClean="0"/>
                <a:t>1/</a:t>
              </a:r>
              <a:r>
                <a:rPr kumimoji="1" lang="en-US" altLang="ja-JP" dirty="0" err="1" smtClean="0"/>
                <a:t>Δf</a:t>
              </a:r>
              <a:r>
                <a:rPr kumimoji="1" lang="en-US" altLang="ja-JP" baseline="-25000" dirty="0" err="1" smtClean="0"/>
                <a:t>rep</a:t>
              </a:r>
              <a:endParaRPr kumimoji="1" lang="ja-JP" altLang="en-US" baseline="-25000" dirty="0"/>
            </a:p>
          </p:txBody>
        </p:sp>
        <p:sp>
          <p:nvSpPr>
            <p:cNvPr id="4102" name="テキスト ボックス 4101"/>
            <p:cNvSpPr txBox="1"/>
            <p:nvPr/>
          </p:nvSpPr>
          <p:spPr>
            <a:xfrm>
              <a:off x="4631619" y="1431235"/>
              <a:ext cx="885573" cy="620387"/>
            </a:xfrm>
            <a:prstGeom prst="rect">
              <a:avLst/>
            </a:prstGeom>
            <a:noFill/>
          </p:spPr>
          <p:txBody>
            <a:bodyPr wrap="square" rtlCol="0">
              <a:spAutoFit/>
            </a:bodyPr>
            <a:lstStyle/>
            <a:p>
              <a:pPr algn="ctr"/>
              <a:r>
                <a:rPr kumimoji="1" lang="en-US" altLang="ja-JP" dirty="0" smtClean="0">
                  <a:solidFill>
                    <a:srgbClr val="0070C0"/>
                  </a:solidFill>
                  <a:latin typeface="Century" pitchFamily="18" charset="0"/>
                </a:rPr>
                <a:t>THz</a:t>
              </a:r>
              <a:r>
                <a:rPr kumimoji="1" lang="ja-JP" altLang="en-US" dirty="0" smtClean="0">
                  <a:solidFill>
                    <a:srgbClr val="0070C0"/>
                  </a:solidFill>
                  <a:latin typeface="Century" pitchFamily="18" charset="0"/>
                </a:rPr>
                <a:t>　</a:t>
              </a:r>
              <a:r>
                <a:rPr kumimoji="1" lang="en-US" altLang="ja-JP" dirty="0" smtClean="0">
                  <a:solidFill>
                    <a:srgbClr val="0070C0"/>
                  </a:solidFill>
                  <a:latin typeface="Century" pitchFamily="18" charset="0"/>
                </a:rPr>
                <a:t>pulse</a:t>
              </a:r>
              <a:endParaRPr kumimoji="1" lang="ja-JP" altLang="en-US" dirty="0">
                <a:solidFill>
                  <a:srgbClr val="0070C0"/>
                </a:solidFill>
                <a:latin typeface="Century" pitchFamily="18" charset="0"/>
              </a:endParaRPr>
            </a:p>
          </p:txBody>
        </p:sp>
        <p:sp>
          <p:nvSpPr>
            <p:cNvPr id="109" name="テキスト ボックス 108"/>
            <p:cNvSpPr txBox="1"/>
            <p:nvPr/>
          </p:nvSpPr>
          <p:spPr>
            <a:xfrm>
              <a:off x="4572000" y="2481463"/>
              <a:ext cx="1030452" cy="721898"/>
            </a:xfrm>
            <a:prstGeom prst="rect">
              <a:avLst/>
            </a:prstGeom>
            <a:noFill/>
          </p:spPr>
          <p:txBody>
            <a:bodyPr wrap="square" rtlCol="0">
              <a:spAutoFit/>
            </a:bodyPr>
            <a:lstStyle/>
            <a:p>
              <a:pPr algn="ctr"/>
              <a:r>
                <a:rPr kumimoji="1" lang="en-US" altLang="ja-JP" dirty="0" smtClean="0"/>
                <a:t>Probe</a:t>
              </a:r>
            </a:p>
            <a:p>
              <a:pPr algn="ctr"/>
              <a:r>
                <a:rPr kumimoji="1" lang="en-US" altLang="ja-JP" dirty="0" smtClean="0"/>
                <a:t>pulse</a:t>
              </a:r>
              <a:endParaRPr kumimoji="1" lang="ja-JP" altLang="en-US" dirty="0"/>
            </a:p>
          </p:txBody>
        </p:sp>
        <p:cxnSp>
          <p:nvCxnSpPr>
            <p:cNvPr id="119" name="直線コネクタ 118"/>
            <p:cNvCxnSpPr/>
            <p:nvPr/>
          </p:nvCxnSpPr>
          <p:spPr>
            <a:xfrm>
              <a:off x="6149698" y="178898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12" name="直線矢印コネクタ 4111"/>
            <p:cNvCxnSpPr/>
            <p:nvPr/>
          </p:nvCxnSpPr>
          <p:spPr>
            <a:xfrm>
              <a:off x="5910394" y="2598083"/>
              <a:ext cx="225372" cy="10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a:off x="6226720" y="2609072"/>
              <a:ext cx="1903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495882" y="2603577"/>
              <a:ext cx="1802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6859914" y="2609072"/>
              <a:ext cx="1578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6676136" y="1781932"/>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201320" y="179117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7061656" y="2607722"/>
              <a:ext cx="1491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a:off x="7454387" y="2613216"/>
              <a:ext cx="1375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564678" y="4128896"/>
              <a:ext cx="2337892" cy="408549"/>
            </a:xfrm>
            <a:prstGeom prst="rect">
              <a:avLst/>
            </a:prstGeom>
            <a:noFill/>
          </p:spPr>
          <p:txBody>
            <a:bodyPr wrap="square" rtlCol="0">
              <a:spAutoFit/>
            </a:bodyPr>
            <a:lstStyle/>
            <a:p>
              <a:r>
                <a:rPr kumimoji="1" lang="en-US" altLang="ja-JP" dirty="0" smtClean="0"/>
                <a:t>(</a:t>
              </a:r>
              <a:r>
                <a:rPr kumimoji="1" lang="en-US" altLang="ja-JP" dirty="0" err="1" smtClean="0"/>
                <a:t>Δf</a:t>
              </a:r>
              <a:r>
                <a:rPr lang="en-US" altLang="ja-JP" baseline="-25000" dirty="0" err="1">
                  <a:latin typeface="Times New Roman" panose="02020603050405020304" pitchFamily="18" charset="0"/>
                  <a:cs typeface="Times New Roman" panose="02020603050405020304" pitchFamily="18" charset="0"/>
                </a:rPr>
                <a:t>rep</a:t>
              </a:r>
              <a:r>
                <a:rPr kumimoji="1" lang="ja-JP" altLang="en-US" dirty="0" smtClean="0"/>
                <a:t>＝</a:t>
              </a:r>
              <a:r>
                <a:rPr kumimoji="1" lang="en-US" altLang="ja-JP" dirty="0" smtClean="0"/>
                <a:t>f</a:t>
              </a:r>
              <a:r>
                <a:rPr kumimoji="1" lang="en-US" altLang="ja-JP" baseline="-25000" dirty="0" smtClean="0"/>
                <a:t>rep1</a:t>
              </a:r>
              <a:r>
                <a:rPr kumimoji="1" lang="en-US" altLang="ja-JP" dirty="0" smtClean="0"/>
                <a:t>-f</a:t>
              </a:r>
              <a:r>
                <a:rPr kumimoji="1" lang="en-US" altLang="ja-JP" baseline="-25000" dirty="0" smtClean="0"/>
                <a:t>rep2</a:t>
              </a:r>
              <a:r>
                <a:rPr kumimoji="1" lang="en-US" altLang="ja-JP" dirty="0" smtClean="0"/>
                <a:t>)</a:t>
              </a:r>
              <a:endParaRPr kumimoji="1" lang="ja-JP" altLang="en-US" dirty="0"/>
            </a:p>
          </p:txBody>
        </p:sp>
        <p:cxnSp>
          <p:nvCxnSpPr>
            <p:cNvPr id="128" name="直線コネクタ 127"/>
            <p:cNvCxnSpPr/>
            <p:nvPr/>
          </p:nvCxnSpPr>
          <p:spPr>
            <a:xfrm>
              <a:off x="6481238" y="1783930"/>
              <a:ext cx="207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012820" y="1776022"/>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538333" y="1779996"/>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7729795" y="1780273"/>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7621188" y="2611379"/>
              <a:ext cx="1162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H="1">
              <a:off x="8074851" y="2616873"/>
              <a:ext cx="1778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866010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900000">
              <a:off x="8830531" y="1461406"/>
              <a:ext cx="0" cy="62205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8665347" y="1774006"/>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8913137" y="1478633"/>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8660104" y="1772435"/>
              <a:ext cx="0" cy="761339"/>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8481003" y="1780362"/>
              <a:ext cx="190093"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8376794" y="1777168"/>
              <a:ext cx="6884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8665347" y="3093310"/>
              <a:ext cx="0" cy="64398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5" name="円/楕円 144"/>
            <p:cNvSpPr/>
            <p:nvPr/>
          </p:nvSpPr>
          <p:spPr>
            <a:xfrm flipH="1" flipV="1">
              <a:off x="8626358" y="3732163"/>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p:cNvCxnSpPr/>
            <p:nvPr/>
          </p:nvCxnSpPr>
          <p:spPr>
            <a:xfrm flipH="1">
              <a:off x="8482889" y="3764165"/>
              <a:ext cx="1861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H="1">
              <a:off x="8357465" y="3765014"/>
              <a:ext cx="86175"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8354808" y="3071233"/>
              <a:ext cx="702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8458777" y="3072631"/>
              <a:ext cx="5608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円/楕円 166"/>
          <p:cNvSpPr/>
          <p:nvPr/>
        </p:nvSpPr>
        <p:spPr>
          <a:xfrm flipH="1" flipV="1">
            <a:off x="8648040" y="1716860"/>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タイトル 1"/>
          <p:cNvSpPr txBox="1">
            <a:spLocks/>
          </p:cNvSpPr>
          <p:nvPr/>
        </p:nvSpPr>
        <p:spPr bwMode="auto">
          <a:xfrm>
            <a:off x="0" y="-27384"/>
            <a:ext cx="9144000" cy="72008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dirty="0">
                <a:latin typeface="ヒラギノ丸ゴ ProN W4"/>
                <a:ea typeface="ヒラギノ丸ゴ ProN W4"/>
                <a:cs typeface="ヒラギノ丸ゴ ProN W4"/>
              </a:rPr>
              <a:t>デュアル</a:t>
            </a:r>
            <a:r>
              <a:rPr lang="en-US" altLang="ja-JP" dirty="0">
                <a:latin typeface="ヒラギノ丸ゴ ProN W4"/>
                <a:ea typeface="ヒラギノ丸ゴ ProN W4"/>
                <a:cs typeface="ヒラギノ丸ゴ ProN W4"/>
              </a:rPr>
              <a:t>THz</a:t>
            </a:r>
            <a:r>
              <a:rPr lang="ja-JP" altLang="en-US" dirty="0">
                <a:latin typeface="ヒラギノ丸ゴ ProN W4"/>
                <a:ea typeface="ヒラギノ丸ゴ ProN W4"/>
                <a:cs typeface="ヒラギノ丸ゴ ProN W4"/>
              </a:rPr>
              <a:t>コムの利用</a:t>
            </a:r>
            <a:r>
              <a:rPr lang="en-US" altLang="ja-JP" dirty="0" smtClean="0">
                <a:latin typeface="ヒラギノ丸ゴ ProN W4"/>
                <a:ea typeface="ヒラギノ丸ゴ ProN W4"/>
                <a:cs typeface="ヒラギノ丸ゴ ProN W4"/>
              </a:rPr>
              <a:t>@</a:t>
            </a:r>
            <a:r>
              <a:rPr lang="ja-JP" altLang="en-US" dirty="0" smtClean="0">
                <a:latin typeface="ヒラギノ丸ゴ ProN W4"/>
                <a:ea typeface="ヒラギノ丸ゴ ProN W4"/>
                <a:cs typeface="ヒラギノ丸ゴ ProN W4"/>
              </a:rPr>
              <a:t>時間領域</a:t>
            </a:r>
            <a:endParaRPr lang="ja-JP" altLang="en-US" dirty="0">
              <a:latin typeface="ヒラギノ丸ゴ ProN W4"/>
              <a:ea typeface="ヒラギノ丸ゴ ProN W4"/>
              <a:cs typeface="ヒラギノ丸ゴ ProN W4"/>
            </a:endParaRPr>
          </a:p>
        </p:txBody>
      </p:sp>
      <p:sp>
        <p:nvSpPr>
          <p:cNvPr id="144" name="タイトル 1"/>
          <p:cNvSpPr txBox="1">
            <a:spLocks/>
          </p:cNvSpPr>
          <p:nvPr/>
        </p:nvSpPr>
        <p:spPr bwMode="auto">
          <a:xfrm>
            <a:off x="0" y="671687"/>
            <a:ext cx="9179909" cy="627063"/>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300" spc="-150" dirty="0" smtClean="0">
                <a:solidFill>
                  <a:srgbClr val="FFFF00"/>
                </a:solidFill>
                <a:latin typeface="ヒラギノ丸ゴ ProN W4"/>
                <a:ea typeface="ヒラギノ丸ゴ ProN W4"/>
                <a:cs typeface="ヒラギノ丸ゴ ProN W4"/>
              </a:rPr>
              <a:t>非同期光ｻﾝﾌﾟﾘﾝｸﾞ式</a:t>
            </a:r>
            <a:r>
              <a:rPr lang="en-US" altLang="ja-JP" sz="3300" spc="-150" dirty="0" smtClean="0">
                <a:solidFill>
                  <a:srgbClr val="FFFF00"/>
                </a:solidFill>
                <a:latin typeface="ヒラギノ丸ゴ ProN W4"/>
                <a:ea typeface="ヒラギノ丸ゴ ProN W4"/>
                <a:cs typeface="ヒラギノ丸ゴ ProN W4"/>
              </a:rPr>
              <a:t>THz-TDS (ASOPS-THz-TDS)</a:t>
            </a:r>
            <a:endParaRPr lang="ja-JP" altLang="en-US" sz="3300" spc="-150" dirty="0">
              <a:solidFill>
                <a:srgbClr val="FFFF00"/>
              </a:solidFill>
              <a:latin typeface="ヒラギノ丸ゴ ProN W4"/>
              <a:ea typeface="ヒラギノ丸ゴ ProN W4"/>
              <a:cs typeface="ヒラギノ丸ゴ ProN W4"/>
            </a:endParaRPr>
          </a:p>
        </p:txBody>
      </p:sp>
    </p:spTree>
    <p:extLst>
      <p:ext uri="{BB962C8B-B14F-4D97-AF65-F5344CB8AC3E}">
        <p14:creationId xmlns:p14="http://schemas.microsoft.com/office/powerpoint/2010/main" val="41148600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476672"/>
            <a:ext cx="9144000" cy="720080"/>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600" spc="-150" dirty="0" smtClean="0">
                <a:solidFill>
                  <a:srgbClr val="FFFF00"/>
                </a:solidFill>
                <a:latin typeface="ヒラギノ丸ゴ ProN W4"/>
                <a:ea typeface="ヒラギノ丸ゴ ProN W4"/>
                <a:cs typeface="ヒラギノ丸ゴ ProN W4"/>
              </a:rPr>
              <a:t>デュアル</a:t>
            </a:r>
            <a:r>
              <a:rPr lang="en-US" altLang="ja-JP" sz="3600" spc="-150" dirty="0" smtClean="0">
                <a:solidFill>
                  <a:srgbClr val="FFFF00"/>
                </a:solidFill>
                <a:latin typeface="ヒラギノ丸ゴ ProN W4"/>
                <a:ea typeface="ヒラギノ丸ゴ ProN W4"/>
                <a:cs typeface="ヒラギノ丸ゴ ProN W4"/>
              </a:rPr>
              <a:t>THz</a:t>
            </a:r>
            <a:r>
              <a:rPr lang="ja-JP" altLang="en-US" sz="3600" spc="-150" dirty="0" smtClean="0">
                <a:solidFill>
                  <a:srgbClr val="FFFF00"/>
                </a:solidFill>
                <a:latin typeface="ヒラギノ丸ゴ ProN W4"/>
                <a:ea typeface="ヒラギノ丸ゴ ProN W4"/>
                <a:cs typeface="ヒラギノ丸ゴ ProN W4"/>
              </a:rPr>
              <a:t>コム分光法</a:t>
            </a:r>
            <a:r>
              <a:rPr lang="en-US" altLang="ja-JP" sz="3600" spc="-150" dirty="0" smtClean="0">
                <a:solidFill>
                  <a:srgbClr val="FFFF00"/>
                </a:solidFill>
                <a:latin typeface="ヒラギノ丸ゴ ProN W4"/>
                <a:ea typeface="ヒラギノ丸ゴ ProN W4"/>
                <a:cs typeface="ヒラギノ丸ゴ ProN W4"/>
              </a:rPr>
              <a:t>, ASOPS-THz-TDS</a:t>
            </a:r>
            <a:endParaRPr lang="ja-JP" altLang="en-US" sz="3600" spc="-150" dirty="0">
              <a:solidFill>
                <a:srgbClr val="FFFF00"/>
              </a:solidFill>
              <a:latin typeface="ヒラギノ丸ゴ ProN W4"/>
              <a:ea typeface="ヒラギノ丸ゴ ProN W4"/>
              <a:cs typeface="ヒラギノ丸ゴ ProN W4"/>
            </a:endParaRPr>
          </a:p>
        </p:txBody>
      </p:sp>
      <p:sp>
        <p:nvSpPr>
          <p:cNvPr id="6" name="テキスト ボックス 5"/>
          <p:cNvSpPr txBox="1"/>
          <p:nvPr/>
        </p:nvSpPr>
        <p:spPr>
          <a:xfrm>
            <a:off x="1132158" y="1991742"/>
            <a:ext cx="6886821" cy="1077218"/>
          </a:xfrm>
          <a:prstGeom prst="rect">
            <a:avLst/>
          </a:prstGeom>
          <a:noFill/>
          <a:ln w="38100" cmpd="sng">
            <a:solidFill>
              <a:schemeClr val="tx1"/>
            </a:solidFill>
          </a:ln>
        </p:spPr>
        <p:txBody>
          <a:bodyPr wrap="none" rtlCol="0">
            <a:spAutoFit/>
          </a:bodyPr>
          <a:lstStyle/>
          <a:p>
            <a:pPr algn="ctr"/>
            <a:r>
              <a:rPr lang="ja-JP" altLang="en-US" sz="3200" dirty="0" smtClean="0">
                <a:latin typeface="ヒラギノ丸ゴ ProN W4"/>
                <a:ea typeface="ヒラギノ丸ゴ ProN W4"/>
                <a:cs typeface="ヒラギノ丸ゴ ProN W4"/>
              </a:rPr>
              <a:t>コム間隔</a:t>
            </a:r>
            <a:r>
              <a:rPr lang="en-US" altLang="ja-JP" sz="3200" dirty="0" err="1" smtClean="0">
                <a:latin typeface="Times New Roman" panose="02020603050405020304" pitchFamily="18" charset="0"/>
                <a:ea typeface="ヒラギノ丸ゴ ProN W4"/>
                <a:cs typeface="Times New Roman" panose="02020603050405020304" pitchFamily="18" charset="0"/>
              </a:rPr>
              <a:t>f</a:t>
            </a:r>
            <a:r>
              <a:rPr lang="en-US" altLang="ja-JP" sz="320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dirty="0" smtClean="0">
                <a:latin typeface="ヒラギノ丸ゴ ProN W4"/>
                <a:ea typeface="ヒラギノ丸ゴ ProN W4"/>
                <a:cs typeface="ヒラギノ丸ゴ ProN W4"/>
              </a:rPr>
              <a:t>とコム間ビート</a:t>
            </a:r>
            <a:r>
              <a:rPr lang="en-US" altLang="ja-JP" sz="3200" dirty="0" smtClean="0">
                <a:latin typeface="Times New Roman" panose="02020603050405020304" pitchFamily="18" charset="0"/>
                <a:ea typeface="ヒラギノ丸ゴ ProN W4"/>
                <a:cs typeface="Times New Roman" panose="02020603050405020304" pitchFamily="18" charset="0"/>
              </a:rPr>
              <a:t>∆</a:t>
            </a:r>
            <a:r>
              <a:rPr lang="en-US" altLang="ja-JP" sz="3200" dirty="0" err="1" smtClean="0">
                <a:latin typeface="Times New Roman" panose="02020603050405020304" pitchFamily="18" charset="0"/>
                <a:ea typeface="ヒラギノ丸ゴ ProN W4"/>
                <a:cs typeface="Times New Roman" panose="02020603050405020304" pitchFamily="18" charset="0"/>
              </a:rPr>
              <a:t>f</a:t>
            </a:r>
            <a:r>
              <a:rPr lang="en-US" altLang="ja-JP" sz="320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dirty="0" smtClean="0">
                <a:latin typeface="ヒラギノ丸ゴ ProN W4"/>
                <a:ea typeface="ヒラギノ丸ゴ ProN W4"/>
                <a:cs typeface="ヒラギノ丸ゴ ProN W4"/>
              </a:rPr>
              <a:t>を介して</a:t>
            </a:r>
            <a:endParaRPr lang="en-US" altLang="ja-JP" sz="3200" dirty="0" smtClean="0">
              <a:latin typeface="ヒラギノ丸ゴ ProN W4"/>
              <a:ea typeface="ヒラギノ丸ゴ ProN W4"/>
              <a:cs typeface="ヒラギノ丸ゴ ProN W4"/>
            </a:endParaRPr>
          </a:p>
          <a:p>
            <a:pPr algn="ctr"/>
            <a:r>
              <a:rPr kumimoji="1" lang="ja-JP" altLang="en-US" sz="3200" dirty="0" smtClean="0">
                <a:latin typeface="ヒラギノ丸ゴ ProN W4"/>
                <a:ea typeface="ヒラギノ丸ゴ ProN W4"/>
                <a:cs typeface="ヒラギノ丸ゴ ProN W4"/>
              </a:rPr>
              <a:t>周波数（時間）スケールを変換</a:t>
            </a:r>
            <a:endParaRPr kumimoji="1" lang="ja-JP" altLang="en-US" sz="3200" dirty="0">
              <a:latin typeface="ヒラギノ丸ゴ ProN W4"/>
              <a:ea typeface="ヒラギノ丸ゴ ProN W4"/>
              <a:cs typeface="ヒラギノ丸ゴ ProN W4"/>
            </a:endParaRPr>
          </a:p>
        </p:txBody>
      </p:sp>
      <p:sp>
        <p:nvSpPr>
          <p:cNvPr id="7" name="下矢印 6"/>
          <p:cNvSpPr/>
          <p:nvPr/>
        </p:nvSpPr>
        <p:spPr bwMode="auto">
          <a:xfrm>
            <a:off x="4211960" y="1280374"/>
            <a:ext cx="648072"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845386" y="4007966"/>
            <a:ext cx="7396576" cy="1077218"/>
          </a:xfrm>
          <a:prstGeom prst="rect">
            <a:avLst/>
          </a:prstGeom>
          <a:solidFill>
            <a:srgbClr val="CCFFCC"/>
          </a:solidFill>
          <a:ln w="38100" cmpd="sng">
            <a:solidFill>
              <a:schemeClr val="tx1"/>
            </a:solidFill>
          </a:ln>
        </p:spPr>
        <p:txBody>
          <a:bodyPr wrap="none" rtlCol="0">
            <a:spAutoFit/>
          </a:bodyPr>
          <a:lstStyle/>
          <a:p>
            <a:pPr algn="ctr"/>
            <a:r>
              <a:rPr lang="en-US" altLang="ja-JP" sz="3200" spc="-150" dirty="0" smtClean="0">
                <a:latin typeface="Times New Roman" panose="02020603050405020304" pitchFamily="18" charset="0"/>
                <a:ea typeface="ヒラギノ丸ゴ ProN W4"/>
                <a:cs typeface="Times New Roman" panose="02020603050405020304" pitchFamily="18" charset="0"/>
              </a:rPr>
              <a:t>∆</a:t>
            </a:r>
            <a:r>
              <a:rPr lang="en-US" altLang="ja-JP" sz="3200" spc="-150" dirty="0" err="1" smtClean="0">
                <a:latin typeface="Times New Roman" panose="02020603050405020304" pitchFamily="18" charset="0"/>
                <a:ea typeface="ヒラギノ丸ゴ ProN W4"/>
                <a:cs typeface="Times New Roman" panose="02020603050405020304" pitchFamily="18" charset="0"/>
              </a:rPr>
              <a:t>f</a:t>
            </a:r>
            <a:r>
              <a:rPr lang="en-US" altLang="ja-JP" sz="3200" spc="-15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spc="-150" dirty="0" smtClean="0">
                <a:latin typeface="ヒラギノ丸ゴ ProN W4"/>
                <a:ea typeface="ヒラギノ丸ゴ ProN W4"/>
                <a:cs typeface="ヒラギノ丸ゴ ProN W4"/>
              </a:rPr>
              <a:t>揺らぎ（レーザー間タイミングジッター）が</a:t>
            </a:r>
            <a:endParaRPr lang="en-US" altLang="ja-JP" sz="3200" spc="-150" dirty="0" smtClean="0">
              <a:latin typeface="ヒラギノ丸ゴ ProN W4"/>
              <a:ea typeface="ヒラギノ丸ゴ ProN W4"/>
              <a:cs typeface="ヒラギノ丸ゴ ProN W4"/>
            </a:endParaRPr>
          </a:p>
          <a:p>
            <a:pPr algn="ctr"/>
            <a:r>
              <a:rPr lang="ja-JP" altLang="en-US" sz="3200" spc="-150" dirty="0" smtClean="0">
                <a:latin typeface="ヒラギノ丸ゴ ProN W4"/>
                <a:ea typeface="ヒラギノ丸ゴ ProN W4"/>
                <a:cs typeface="ヒラギノ丸ゴ ProN W4"/>
              </a:rPr>
              <a:t>スペクトルの周波数不確かさを決定</a:t>
            </a:r>
            <a:endParaRPr kumimoji="1" lang="ja-JP" altLang="en-US" sz="3200" spc="-150" dirty="0">
              <a:latin typeface="ヒラギノ丸ゴ ProN W4"/>
              <a:ea typeface="ヒラギノ丸ゴ ProN W4"/>
              <a:cs typeface="ヒラギノ丸ゴ ProN W4"/>
            </a:endParaRPr>
          </a:p>
        </p:txBody>
      </p:sp>
      <p:sp>
        <p:nvSpPr>
          <p:cNvPr id="9" name="下矢印 8"/>
          <p:cNvSpPr/>
          <p:nvPr/>
        </p:nvSpPr>
        <p:spPr bwMode="auto">
          <a:xfrm>
            <a:off x="4211960" y="3242593"/>
            <a:ext cx="648072"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正方形/長方形 9"/>
          <p:cNvSpPr/>
          <p:nvPr/>
        </p:nvSpPr>
        <p:spPr>
          <a:xfrm>
            <a:off x="252095" y="3356992"/>
            <a:ext cx="4146538" cy="461665"/>
          </a:xfrm>
          <a:prstGeom prst="rect">
            <a:avLst/>
          </a:prstGeom>
        </p:spPr>
        <p:txBody>
          <a:bodyPr wrap="none">
            <a:spAutoFit/>
          </a:bodyPr>
          <a:lstStyle/>
          <a:p>
            <a:r>
              <a:rPr lang="en-US" altLang="ja-JP" sz="2400" i="1" dirty="0" err="1" smtClean="0">
                <a:solidFill>
                  <a:srgbClr val="0000FF"/>
                </a:solidFill>
                <a:latin typeface="ヒラギノ丸ゴ ProN W4"/>
                <a:ea typeface="ヒラギノ丸ゴ ProN W4"/>
                <a:cs typeface="ヒラギノ丸ゴ ProN W4"/>
              </a:rPr>
              <a:t>f</a:t>
            </a:r>
            <a:r>
              <a:rPr lang="en-US" altLang="ja-JP" sz="2400" i="1" baseline="-25000" dirty="0" err="1" smtClean="0">
                <a:solidFill>
                  <a:srgbClr val="0000FF"/>
                </a:solidFill>
                <a:latin typeface="ヒラギノ丸ゴ ProN W4"/>
                <a:ea typeface="ヒラギノ丸ゴ ProN W4"/>
                <a:cs typeface="ヒラギノ丸ゴ ProN W4"/>
              </a:rPr>
              <a:t>rep</a:t>
            </a:r>
            <a:r>
              <a:rPr lang="ja-JP" altLang="en-US" sz="2400" i="1" dirty="0" smtClean="0">
                <a:solidFill>
                  <a:srgbClr val="0000FF"/>
                </a:solidFill>
                <a:latin typeface="ヒラギノ丸ゴ ProN W4"/>
                <a:ea typeface="ヒラギノ丸ゴ ProN W4"/>
                <a:cs typeface="ヒラギノ丸ゴ ProN W4"/>
              </a:rPr>
              <a:t>：直接制御＠周波数標準</a:t>
            </a:r>
            <a:endParaRPr lang="en-US" altLang="ja-JP" sz="2400" i="1" dirty="0" smtClean="0">
              <a:solidFill>
                <a:srgbClr val="0000FF"/>
              </a:solidFill>
              <a:latin typeface="ヒラギノ丸ゴ ProN W4"/>
              <a:ea typeface="ヒラギノ丸ゴ ProN W4"/>
              <a:cs typeface="ヒラギノ丸ゴ ProN W4"/>
            </a:endParaRPr>
          </a:p>
        </p:txBody>
      </p:sp>
      <p:sp>
        <p:nvSpPr>
          <p:cNvPr id="11" name="正方形/長方形 10"/>
          <p:cNvSpPr/>
          <p:nvPr/>
        </p:nvSpPr>
        <p:spPr>
          <a:xfrm>
            <a:off x="4884457" y="3356992"/>
            <a:ext cx="4368063" cy="461665"/>
          </a:xfrm>
          <a:prstGeom prst="rect">
            <a:avLst/>
          </a:prstGeom>
        </p:spPr>
        <p:txBody>
          <a:bodyPr wrap="none">
            <a:spAutoFit/>
          </a:bodyPr>
          <a:lstStyle/>
          <a:p>
            <a:r>
              <a:rPr lang="en-US" altLang="ja-JP" sz="2400" i="1" dirty="0" smtClean="0">
                <a:solidFill>
                  <a:srgbClr val="FF0000"/>
                </a:solidFill>
                <a:latin typeface="ヒラギノ丸ゴ ProN W4"/>
                <a:ea typeface="ヒラギノ丸ゴ ProN W4"/>
                <a:cs typeface="ヒラギノ丸ゴ ProN W4"/>
              </a:rPr>
              <a:t>∆</a:t>
            </a:r>
            <a:r>
              <a:rPr lang="en-US" altLang="ja-JP" sz="2400" i="1" dirty="0" err="1" smtClean="0">
                <a:solidFill>
                  <a:srgbClr val="FF0000"/>
                </a:solidFill>
                <a:latin typeface="ヒラギノ丸ゴ ProN W4"/>
                <a:ea typeface="ヒラギノ丸ゴ ProN W4"/>
                <a:cs typeface="ヒラギノ丸ゴ ProN W4"/>
              </a:rPr>
              <a:t>f</a:t>
            </a:r>
            <a:r>
              <a:rPr lang="en-US" altLang="ja-JP" sz="2400" i="1" baseline="-25000" dirty="0" err="1" smtClean="0">
                <a:solidFill>
                  <a:srgbClr val="FF0000"/>
                </a:solidFill>
                <a:latin typeface="ヒラギノ丸ゴ ProN W4"/>
                <a:ea typeface="ヒラギノ丸ゴ ProN W4"/>
                <a:cs typeface="ヒラギノ丸ゴ ProN W4"/>
              </a:rPr>
              <a:t>rep</a:t>
            </a:r>
            <a:r>
              <a:rPr lang="ja-JP" altLang="en-US" sz="2400" i="1" dirty="0" smtClean="0">
                <a:solidFill>
                  <a:srgbClr val="FF0000"/>
                </a:solidFill>
                <a:latin typeface="ヒラギノ丸ゴ ProN W4"/>
                <a:ea typeface="ヒラギノ丸ゴ ProN W4"/>
                <a:cs typeface="ヒラギノ丸ゴ ProN W4"/>
              </a:rPr>
              <a:t>：間接制御＠揺らぎ残存</a:t>
            </a:r>
            <a:endParaRPr lang="en-US" altLang="ja-JP" sz="2400" i="1" dirty="0" smtClean="0">
              <a:solidFill>
                <a:srgbClr val="FF0000"/>
              </a:solidFill>
              <a:latin typeface="ヒラギノ丸ゴ ProN W4"/>
              <a:ea typeface="ヒラギノ丸ゴ ProN W4"/>
              <a:cs typeface="ヒラギノ丸ゴ ProN W4"/>
            </a:endParaRPr>
          </a:p>
        </p:txBody>
      </p:sp>
    </p:spTree>
    <p:extLst>
      <p:ext uri="{BB962C8B-B14F-4D97-AF65-F5344CB8AC3E}">
        <p14:creationId xmlns:p14="http://schemas.microsoft.com/office/powerpoint/2010/main" val="29310802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54947320"/>
              </p:ext>
            </p:extLst>
          </p:nvPr>
        </p:nvGraphicFramePr>
        <p:xfrm>
          <a:off x="1022399" y="1662188"/>
          <a:ext cx="7704856" cy="5142920"/>
        </p:xfrm>
        <a:graphic>
          <a:graphicData uri="http://schemas.openxmlformats.org/drawingml/2006/table">
            <a:tbl>
              <a:tblPr firstRow="1" bandRow="1">
                <a:tableStyleId>{5C22544A-7EE6-4342-B048-85BDC9FD1C3A}</a:tableStyleId>
              </a:tblPr>
              <a:tblGrid>
                <a:gridCol w="3852428"/>
                <a:gridCol w="3852428"/>
              </a:tblGrid>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bl>
          </a:graphicData>
        </a:graphic>
      </p:graphicFrame>
      <p:sp>
        <p:nvSpPr>
          <p:cNvPr id="6" name="タイトル 5"/>
          <p:cNvSpPr>
            <a:spLocks noGrp="1"/>
          </p:cNvSpPr>
          <p:nvPr>
            <p:ph type="title"/>
          </p:nvPr>
        </p:nvSpPr>
        <p:spPr>
          <a:xfrm>
            <a:off x="-81004" y="188640"/>
            <a:ext cx="9251508" cy="1080120"/>
          </a:xfrm>
        </p:spPr>
        <p:txBody>
          <a:bodyPr/>
          <a:lstStyle/>
          <a:p>
            <a:r>
              <a:rPr kumimoji="1" lang="en-US" altLang="ja-JP" sz="4000" b="1" dirty="0" smtClean="0"/>
              <a:t>ASOPS-THz-TDS</a:t>
            </a:r>
            <a:r>
              <a:rPr kumimoji="1" lang="ja-JP" altLang="en-US" sz="4000" b="1" dirty="0" smtClean="0"/>
              <a:t>における信号の流れ</a:t>
            </a:r>
            <a:endParaRPr kumimoji="1" lang="ja-JP" altLang="en-US" sz="4000" b="1" dirty="0"/>
          </a:p>
        </p:txBody>
      </p:sp>
      <p:grpSp>
        <p:nvGrpSpPr>
          <p:cNvPr id="26" name="グループ化 25"/>
          <p:cNvGrpSpPr/>
          <p:nvPr/>
        </p:nvGrpSpPr>
        <p:grpSpPr>
          <a:xfrm>
            <a:off x="946115" y="1770819"/>
            <a:ext cx="3389610" cy="2490339"/>
            <a:chOff x="1199323" y="1515929"/>
            <a:chExt cx="3389610" cy="2490339"/>
          </a:xfrm>
        </p:grpSpPr>
        <p:grpSp>
          <p:nvGrpSpPr>
            <p:cNvPr id="8" name="グループ化 7"/>
            <p:cNvGrpSpPr/>
            <p:nvPr/>
          </p:nvGrpSpPr>
          <p:grpSpPr>
            <a:xfrm>
              <a:off x="1607876" y="1866947"/>
              <a:ext cx="2727055" cy="1676109"/>
              <a:chOff x="4954218" y="1422749"/>
              <a:chExt cx="2007222" cy="648072"/>
            </a:xfrm>
          </p:grpSpPr>
          <p:cxnSp>
            <p:nvCxnSpPr>
              <p:cNvPr id="44" name="直線コネクタ 43"/>
              <p:cNvCxnSpPr/>
              <p:nvPr/>
            </p:nvCxnSpPr>
            <p:spPr>
              <a:xfrm>
                <a:off x="4954218" y="1752055"/>
                <a:ext cx="974506"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420000">
                <a:off x="6099004" y="1422749"/>
                <a:ext cx="0" cy="648072"/>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926912" y="1748421"/>
                <a:ext cx="83428" cy="311359"/>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182885" y="1432563"/>
                <a:ext cx="87340" cy="32595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268493" y="1754574"/>
                <a:ext cx="692947"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6" name="直線矢印コネクタ 55"/>
            <p:cNvCxnSpPr/>
            <p:nvPr/>
          </p:nvCxnSpPr>
          <p:spPr>
            <a:xfrm flipV="1">
              <a:off x="1605402" y="1515929"/>
              <a:ext cx="0" cy="212359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1609325" y="3645024"/>
              <a:ext cx="29796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1" name="テキスト ボックス 90"/>
            <p:cNvSpPr txBox="1"/>
            <p:nvPr/>
          </p:nvSpPr>
          <p:spPr>
            <a:xfrm>
              <a:off x="3889104" y="3606158"/>
              <a:ext cx="666952" cy="400110"/>
            </a:xfrm>
            <a:prstGeom prst="rect">
              <a:avLst/>
            </a:prstGeom>
            <a:noFill/>
          </p:spPr>
          <p:txBody>
            <a:bodyPr wrap="square" rtlCol="0">
              <a:spAutoFit/>
            </a:bodyPr>
            <a:lstStyle/>
            <a:p>
              <a:pPr algn="ctr"/>
              <a:r>
                <a:rPr kumimoji="1" lang="en-US" altLang="ja-JP" sz="2000" dirty="0" smtClean="0"/>
                <a:t>time</a:t>
              </a:r>
              <a:endParaRPr kumimoji="1" lang="ja-JP" altLang="en-US" sz="2000" dirty="0"/>
            </a:p>
          </p:txBody>
        </p:sp>
        <p:sp>
          <p:nvSpPr>
            <p:cNvPr id="92" name="テキスト ボックス 91"/>
            <p:cNvSpPr txBox="1"/>
            <p:nvPr/>
          </p:nvSpPr>
          <p:spPr>
            <a:xfrm rot="10800000">
              <a:off x="1199323" y="1898373"/>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24" name="直線矢印コネクタ 23"/>
            <p:cNvCxnSpPr/>
            <p:nvPr/>
          </p:nvCxnSpPr>
          <p:spPr bwMode="auto">
            <a:xfrm>
              <a:off x="2647233" y="2324497"/>
              <a:ext cx="564232" cy="0"/>
            </a:xfrm>
            <a:prstGeom prst="straightConnector1">
              <a:avLst/>
            </a:prstGeom>
            <a:noFill/>
            <a:ln w="25400" cap="flat" cmpd="sng" algn="ctr">
              <a:solidFill>
                <a:schemeClr val="accent2"/>
              </a:solidFill>
              <a:prstDash val="solid"/>
              <a:round/>
              <a:headEnd type="none" w="med" len="med"/>
              <a:tailEnd type="arrow"/>
            </a:ln>
            <a:effectLst/>
          </p:spPr>
        </p:cxnSp>
        <p:cxnSp>
          <p:nvCxnSpPr>
            <p:cNvPr id="93" name="直線矢印コネクタ 92"/>
            <p:cNvCxnSpPr/>
            <p:nvPr/>
          </p:nvCxnSpPr>
          <p:spPr bwMode="auto">
            <a:xfrm flipH="1">
              <a:off x="3334504" y="2324497"/>
              <a:ext cx="564232" cy="0"/>
            </a:xfrm>
            <a:prstGeom prst="straightConnector1">
              <a:avLst/>
            </a:prstGeom>
            <a:noFill/>
            <a:ln w="25400" cap="flat" cmpd="sng" algn="ctr">
              <a:solidFill>
                <a:schemeClr val="accent2"/>
              </a:solidFill>
              <a:prstDash val="solid"/>
              <a:round/>
              <a:headEnd type="none" w="med" len="med"/>
              <a:tailEnd type="arrow"/>
            </a:ln>
            <a:effectLst/>
          </p:spPr>
        </p:cxnSp>
        <p:sp>
          <p:nvSpPr>
            <p:cNvPr id="94" name="テキスト ボックス 93"/>
            <p:cNvSpPr txBox="1"/>
            <p:nvPr/>
          </p:nvSpPr>
          <p:spPr>
            <a:xfrm>
              <a:off x="1872880" y="1595412"/>
              <a:ext cx="1573218" cy="738664"/>
            </a:xfrm>
            <a:prstGeom prst="rect">
              <a:avLst/>
            </a:prstGeom>
            <a:noFill/>
          </p:spPr>
          <p:txBody>
            <a:bodyPr wrap="square" rtlCol="0">
              <a:spAutoFit/>
            </a:bodyPr>
            <a:lstStyle/>
            <a:p>
              <a:pPr algn="ctr"/>
              <a:r>
                <a:rPr lang="en-US" altLang="ja-JP" sz="2400" b="1" dirty="0" err="1">
                  <a:latin typeface="Times New Roman" panose="02020603050405020304" pitchFamily="18" charset="0"/>
                  <a:cs typeface="Times New Roman" panose="02020603050405020304" pitchFamily="18" charset="0"/>
                </a:rPr>
                <a:t>p</a:t>
              </a:r>
              <a:r>
                <a:rPr lang="en-US" altLang="ja-JP" sz="2400" b="1" dirty="0" err="1" smtClean="0">
                  <a:latin typeface="Times New Roman" panose="02020603050405020304" pitchFamily="18" charset="0"/>
                  <a:cs typeface="Times New Roman" panose="02020603050405020304" pitchFamily="18" charset="0"/>
                </a:rPr>
                <a:t>s</a:t>
              </a:r>
              <a:endParaRPr lang="en-US" altLang="ja-JP" sz="2400" b="1" dirty="0" smtClean="0">
                <a:latin typeface="Times New Roman" panose="02020603050405020304" pitchFamily="18" charset="0"/>
                <a:cs typeface="Times New Roman" panose="02020603050405020304" pitchFamily="18" charset="0"/>
              </a:endParaRPr>
            </a:p>
            <a:p>
              <a:pPr algn="ctr"/>
              <a:r>
                <a:rPr lang="ja-JP" altLang="en-US" b="1" dirty="0" smtClean="0"/>
                <a:t>オーダー</a:t>
              </a:r>
              <a:endParaRPr kumimoji="1" lang="ja-JP" altLang="en-US" b="1" dirty="0"/>
            </a:p>
          </p:txBody>
        </p:sp>
      </p:grpSp>
      <p:grpSp>
        <p:nvGrpSpPr>
          <p:cNvPr id="95" name="グループ化 94"/>
          <p:cNvGrpSpPr/>
          <p:nvPr/>
        </p:nvGrpSpPr>
        <p:grpSpPr>
          <a:xfrm>
            <a:off x="5334471" y="1733060"/>
            <a:ext cx="3353034" cy="2494405"/>
            <a:chOff x="1609771" y="1550729"/>
            <a:chExt cx="3353034" cy="2494405"/>
          </a:xfrm>
        </p:grpSpPr>
        <p:grpSp>
          <p:nvGrpSpPr>
            <p:cNvPr id="96" name="グループ化 95"/>
            <p:cNvGrpSpPr/>
            <p:nvPr/>
          </p:nvGrpSpPr>
          <p:grpSpPr>
            <a:xfrm>
              <a:off x="2049568" y="1866947"/>
              <a:ext cx="2726265" cy="1676109"/>
              <a:chOff x="5279325" y="1422749"/>
              <a:chExt cx="2006641" cy="648072"/>
            </a:xfrm>
          </p:grpSpPr>
          <p:cxnSp>
            <p:nvCxnSpPr>
              <p:cNvPr id="104" name="直線コネクタ 103"/>
              <p:cNvCxnSpPr/>
              <p:nvPr/>
            </p:nvCxnSpPr>
            <p:spPr>
              <a:xfrm>
                <a:off x="5279325" y="1752055"/>
                <a:ext cx="92230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420000">
                <a:off x="6378061" y="1422749"/>
                <a:ext cx="0" cy="64807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205970" y="1748421"/>
                <a:ext cx="83428" cy="31135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461943" y="1432563"/>
                <a:ext cx="87340" cy="32595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547551" y="1754574"/>
                <a:ext cx="73841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7" name="直線矢印コネクタ 96"/>
            <p:cNvCxnSpPr/>
            <p:nvPr/>
          </p:nvCxnSpPr>
          <p:spPr>
            <a:xfrm flipV="1">
              <a:off x="2050227" y="1605422"/>
              <a:ext cx="0" cy="203409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8" name="直線矢印コネクタ 97"/>
            <p:cNvCxnSpPr/>
            <p:nvPr/>
          </p:nvCxnSpPr>
          <p:spPr>
            <a:xfrm>
              <a:off x="2049400" y="3645024"/>
              <a:ext cx="291340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4294340" y="3645024"/>
              <a:ext cx="666952" cy="400110"/>
            </a:xfrm>
            <a:prstGeom prst="rect">
              <a:avLst/>
            </a:prstGeom>
            <a:noFill/>
          </p:spPr>
          <p:txBody>
            <a:bodyPr wrap="square" rtlCol="0">
              <a:spAutoFit/>
            </a:bodyPr>
            <a:lstStyle/>
            <a:p>
              <a:pPr algn="ctr"/>
              <a:r>
                <a:rPr kumimoji="1" lang="en-US" altLang="ja-JP" sz="2000" dirty="0" smtClean="0"/>
                <a:t>time</a:t>
              </a:r>
              <a:endParaRPr kumimoji="1" lang="ja-JP" altLang="en-US" sz="2000" dirty="0"/>
            </a:p>
          </p:txBody>
        </p:sp>
        <p:sp>
          <p:nvSpPr>
            <p:cNvPr id="100" name="テキスト ボックス 99"/>
            <p:cNvSpPr txBox="1"/>
            <p:nvPr/>
          </p:nvSpPr>
          <p:spPr>
            <a:xfrm rot="10800000">
              <a:off x="1609771" y="1811987"/>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101" name="直線矢印コネクタ 100"/>
            <p:cNvCxnSpPr/>
            <p:nvPr/>
          </p:nvCxnSpPr>
          <p:spPr bwMode="auto">
            <a:xfrm>
              <a:off x="3007540" y="2324497"/>
              <a:ext cx="564232" cy="0"/>
            </a:xfrm>
            <a:prstGeom prst="straightConnector1">
              <a:avLst/>
            </a:prstGeom>
            <a:noFill/>
            <a:ln w="25400" cap="flat" cmpd="sng" algn="ctr">
              <a:solidFill>
                <a:srgbClr val="FF0000"/>
              </a:solidFill>
              <a:prstDash val="solid"/>
              <a:round/>
              <a:headEnd type="none" w="med" len="med"/>
              <a:tailEnd type="arrow"/>
            </a:ln>
            <a:effectLst/>
          </p:spPr>
        </p:cxnSp>
        <p:cxnSp>
          <p:nvCxnSpPr>
            <p:cNvPr id="102" name="直線矢印コネクタ 101"/>
            <p:cNvCxnSpPr/>
            <p:nvPr/>
          </p:nvCxnSpPr>
          <p:spPr bwMode="auto">
            <a:xfrm flipH="1">
              <a:off x="3715753" y="2324497"/>
              <a:ext cx="564232" cy="0"/>
            </a:xfrm>
            <a:prstGeom prst="straightConnector1">
              <a:avLst/>
            </a:prstGeom>
            <a:noFill/>
            <a:ln w="25400" cap="flat" cmpd="sng" algn="ctr">
              <a:solidFill>
                <a:srgbClr val="FF0000"/>
              </a:solidFill>
              <a:prstDash val="solid"/>
              <a:round/>
              <a:headEnd type="none" w="med" len="med"/>
              <a:tailEnd type="arrow"/>
            </a:ln>
            <a:effectLst/>
          </p:spPr>
        </p:cxnSp>
        <p:sp>
          <p:nvSpPr>
            <p:cNvPr id="103" name="テキスト ボックス 102"/>
            <p:cNvSpPr txBox="1"/>
            <p:nvPr/>
          </p:nvSpPr>
          <p:spPr>
            <a:xfrm>
              <a:off x="2287191" y="1550729"/>
              <a:ext cx="1573218" cy="830997"/>
            </a:xfrm>
            <a:prstGeom prst="rect">
              <a:avLst/>
            </a:prstGeom>
            <a:noFill/>
          </p:spPr>
          <p:txBody>
            <a:bodyPr wrap="square" rtlCol="0">
              <a:spAutoFit/>
            </a:bodyPr>
            <a:lstStyle/>
            <a:p>
              <a:pPr algn="ctr"/>
              <a:r>
                <a:rPr lang="en-US" altLang="ja-JP" sz="2800" b="1" dirty="0" err="1">
                  <a:solidFill>
                    <a:srgbClr val="FF0000"/>
                  </a:solidFill>
                  <a:latin typeface="Times New Roman" panose="02020603050405020304" pitchFamily="18" charset="0"/>
                  <a:cs typeface="Times New Roman" panose="02020603050405020304" pitchFamily="18" charset="0"/>
                </a:rPr>
                <a:t>μ</a:t>
              </a:r>
              <a:r>
                <a:rPr lang="en-US" altLang="ja-JP" sz="2800" b="1" dirty="0" err="1" smtClean="0">
                  <a:solidFill>
                    <a:srgbClr val="FF0000"/>
                  </a:solidFill>
                  <a:latin typeface="Times New Roman" panose="02020603050405020304" pitchFamily="18" charset="0"/>
                  <a:cs typeface="Times New Roman" panose="02020603050405020304" pitchFamily="18" charset="0"/>
                </a:rPr>
                <a:t>s</a:t>
              </a:r>
              <a:endParaRPr lang="en-US" altLang="ja-JP" sz="2800" b="1" dirty="0" smtClean="0">
                <a:solidFill>
                  <a:srgbClr val="FF0000"/>
                </a:solidFill>
                <a:latin typeface="Times New Roman" panose="02020603050405020304" pitchFamily="18" charset="0"/>
                <a:cs typeface="Times New Roman" panose="02020603050405020304" pitchFamily="18" charset="0"/>
              </a:endParaRPr>
            </a:p>
            <a:p>
              <a:pPr algn="ctr"/>
              <a:r>
                <a:rPr lang="ja-JP" altLang="en-US" b="1" dirty="0" smtClean="0"/>
                <a:t>オーダー</a:t>
              </a:r>
              <a:endParaRPr kumimoji="1" lang="ja-JP" altLang="en-US" b="1" dirty="0"/>
            </a:p>
          </p:txBody>
        </p:sp>
      </p:grpSp>
      <p:grpSp>
        <p:nvGrpSpPr>
          <p:cNvPr id="5" name="グループ化 4"/>
          <p:cNvGrpSpPr/>
          <p:nvPr/>
        </p:nvGrpSpPr>
        <p:grpSpPr>
          <a:xfrm>
            <a:off x="5368337" y="4500105"/>
            <a:ext cx="3369494" cy="2274651"/>
            <a:chOff x="5368337" y="4500105"/>
            <a:chExt cx="3369494" cy="2274651"/>
          </a:xfrm>
        </p:grpSpPr>
        <p:grpSp>
          <p:nvGrpSpPr>
            <p:cNvPr id="123" name="グループ化 122"/>
            <p:cNvGrpSpPr/>
            <p:nvPr/>
          </p:nvGrpSpPr>
          <p:grpSpPr>
            <a:xfrm>
              <a:off x="5368337" y="4500105"/>
              <a:ext cx="3369494" cy="2274651"/>
              <a:chOff x="1386350" y="1770483"/>
              <a:chExt cx="3369494" cy="2274651"/>
            </a:xfrm>
          </p:grpSpPr>
          <p:cxnSp>
            <p:nvCxnSpPr>
              <p:cNvPr id="125" name="直線矢印コネクタ 124"/>
              <p:cNvCxnSpPr/>
              <p:nvPr/>
            </p:nvCxnSpPr>
            <p:spPr>
              <a:xfrm flipV="1">
                <a:off x="179242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1809047" y="3645024"/>
                <a:ext cx="289949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7" name="テキスト ボックス 126"/>
              <p:cNvSpPr txBox="1"/>
              <p:nvPr/>
            </p:nvSpPr>
            <p:spPr>
              <a:xfrm>
                <a:off x="2080972" y="3645024"/>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a:t>
                </a:r>
                <a:r>
                  <a:rPr kumimoji="1" lang="en-US" altLang="ja-JP" sz="2000" dirty="0" smtClean="0">
                    <a:solidFill>
                      <a:srgbClr val="FF0000"/>
                    </a:solidFill>
                  </a:rPr>
                  <a:t>MHz</a:t>
                </a:r>
                <a:r>
                  <a:rPr kumimoji="1" lang="en-US" altLang="ja-JP" sz="2000" dirty="0" smtClean="0"/>
                  <a:t>]</a:t>
                </a:r>
                <a:endParaRPr kumimoji="1" lang="ja-JP" altLang="en-US" sz="2000" dirty="0"/>
              </a:p>
            </p:txBody>
          </p:sp>
          <p:sp>
            <p:nvSpPr>
              <p:cNvPr id="128" name="テキスト ボックス 127"/>
              <p:cNvSpPr txBox="1"/>
              <p:nvPr/>
            </p:nvSpPr>
            <p:spPr>
              <a:xfrm rot="10800000">
                <a:off x="138635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8" name="フリーフォーム 137"/>
            <p:cNvSpPr/>
            <p:nvPr/>
          </p:nvSpPr>
          <p:spPr bwMode="auto">
            <a:xfrm>
              <a:off x="5780723" y="4913791"/>
              <a:ext cx="2514484" cy="1462667"/>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40" name="グループ化 39"/>
          <p:cNvGrpSpPr/>
          <p:nvPr/>
        </p:nvGrpSpPr>
        <p:grpSpPr>
          <a:xfrm>
            <a:off x="949657" y="4500105"/>
            <a:ext cx="3478327" cy="2284936"/>
            <a:chOff x="1248265" y="4322701"/>
            <a:chExt cx="3478327" cy="2284936"/>
          </a:xfrm>
        </p:grpSpPr>
        <p:grpSp>
          <p:nvGrpSpPr>
            <p:cNvPr id="109" name="グループ化 108"/>
            <p:cNvGrpSpPr/>
            <p:nvPr/>
          </p:nvGrpSpPr>
          <p:grpSpPr>
            <a:xfrm>
              <a:off x="1248265" y="4322701"/>
              <a:ext cx="3289868" cy="1874541"/>
              <a:chOff x="1182390" y="1770483"/>
              <a:chExt cx="3289868" cy="1874541"/>
            </a:xfrm>
          </p:grpSpPr>
          <p:cxnSp>
            <p:nvCxnSpPr>
              <p:cNvPr id="111" name="直線矢印コネクタ 110"/>
              <p:cNvCxnSpPr/>
              <p:nvPr/>
            </p:nvCxnSpPr>
            <p:spPr>
              <a:xfrm flipV="1">
                <a:off x="158846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2" name="直線矢印コネクタ 111"/>
              <p:cNvCxnSpPr/>
              <p:nvPr/>
            </p:nvCxnSpPr>
            <p:spPr>
              <a:xfrm>
                <a:off x="1590372" y="3645024"/>
                <a:ext cx="288188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rot="10800000">
                <a:off x="118239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7" name="テキスト ボックス 136"/>
            <p:cNvSpPr txBox="1"/>
            <p:nvPr/>
          </p:nvSpPr>
          <p:spPr>
            <a:xfrm>
              <a:off x="2051720" y="6207527"/>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[THz]</a:t>
              </a:r>
              <a:endParaRPr kumimoji="1" lang="ja-JP" altLang="en-US" sz="2000" dirty="0"/>
            </a:p>
          </p:txBody>
        </p:sp>
        <p:sp>
          <p:nvSpPr>
            <p:cNvPr id="139" name="フリーフォーム 138"/>
            <p:cNvSpPr/>
            <p:nvPr/>
          </p:nvSpPr>
          <p:spPr bwMode="auto">
            <a:xfrm>
              <a:off x="1670788" y="4671550"/>
              <a:ext cx="2511746" cy="1538603"/>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FF00"/>
                </a:solidFill>
                <a:effectLst/>
                <a:latin typeface="Arial" charset="0"/>
                <a:ea typeface="ＭＳ ゴシック" charset="-128"/>
                <a:cs typeface="ＭＳ ゴシック" charset="-128"/>
              </a:endParaRPr>
            </a:p>
          </p:txBody>
        </p:sp>
      </p:grpSp>
      <p:sp>
        <p:nvSpPr>
          <p:cNvPr id="27" name="下矢印 26"/>
          <p:cNvSpPr/>
          <p:nvPr/>
        </p:nvSpPr>
        <p:spPr bwMode="auto">
          <a:xfrm>
            <a:off x="6542720" y="3899125"/>
            <a:ext cx="617614" cy="815372"/>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0" name="下矢印 139"/>
          <p:cNvSpPr/>
          <p:nvPr/>
        </p:nvSpPr>
        <p:spPr bwMode="auto">
          <a:xfrm rot="5400000">
            <a:off x="4459614" y="5206818"/>
            <a:ext cx="617614" cy="86730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テキスト ボックス 29"/>
          <p:cNvSpPr txBox="1"/>
          <p:nvPr/>
        </p:nvSpPr>
        <p:spPr>
          <a:xfrm>
            <a:off x="7208758" y="3966444"/>
            <a:ext cx="850690" cy="584775"/>
          </a:xfrm>
          <a:prstGeom prst="rect">
            <a:avLst/>
          </a:prstGeom>
          <a:solidFill>
            <a:schemeClr val="bg1"/>
          </a:solidFill>
          <a:ln w="28575">
            <a:solidFill>
              <a:schemeClr val="tx1"/>
            </a:solidFill>
          </a:ln>
        </p:spPr>
        <p:txBody>
          <a:bodyPr wrap="square" rtlCol="0">
            <a:spAutoFit/>
          </a:bodyPr>
          <a:lstStyle/>
          <a:p>
            <a:r>
              <a:rPr kumimoji="1" lang="en-US" altLang="ja-JP" sz="3200" dirty="0" smtClean="0"/>
              <a:t>F.T.</a:t>
            </a:r>
            <a:endParaRPr kumimoji="1" lang="ja-JP" altLang="en-US" sz="3200" dirty="0"/>
          </a:p>
        </p:txBody>
      </p:sp>
      <p:sp>
        <p:nvSpPr>
          <p:cNvPr id="141" name="下矢印 140"/>
          <p:cNvSpPr/>
          <p:nvPr/>
        </p:nvSpPr>
        <p:spPr bwMode="auto">
          <a:xfrm rot="16200000">
            <a:off x="4558594" y="2590967"/>
            <a:ext cx="617614" cy="85352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42" name="正方形/長方形 141"/>
              <p:cNvSpPr/>
              <p:nvPr/>
            </p:nvSpPr>
            <p:spPr>
              <a:xfrm>
                <a:off x="4347098" y="4591077"/>
                <a:ext cx="992515" cy="678006"/>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smtClean="0">
                              <a:latin typeface="Cambria Math"/>
                            </a:rPr>
                            <m:t>𝒇</m:t>
                          </m:r>
                        </m:den>
                      </m:f>
                    </m:oMath>
                  </m:oMathPara>
                </a14:m>
                <a:endParaRPr lang="ja-JP" altLang="en-US" dirty="0"/>
              </a:p>
            </p:txBody>
          </p:sp>
        </mc:Choice>
        <mc:Fallback xmlns="">
          <p:sp>
            <p:nvSpPr>
              <p:cNvPr id="142" name="正方形/長方形 141"/>
              <p:cNvSpPr>
                <a:spLocks noRot="1" noChangeAspect="1" noMove="1" noResize="1" noEditPoints="1" noAdjustHandles="1" noChangeArrowheads="1" noChangeShapeType="1" noTextEdit="1"/>
              </p:cNvSpPr>
              <p:nvPr/>
            </p:nvSpPr>
            <p:spPr>
              <a:xfrm>
                <a:off x="4347098" y="4591077"/>
                <a:ext cx="992515" cy="678006"/>
              </a:xfrm>
              <a:prstGeom prst="rect">
                <a:avLst/>
              </a:prstGeom>
              <a:blipFill rotWithShape="1">
                <a:blip r:embed="rId3"/>
                <a:stretch>
                  <a:fillRect/>
                </a:stretch>
              </a:blipFill>
              <a:ln w="28575">
                <a:solidFill>
                  <a:schemeClr val="tx1"/>
                </a:solidFill>
              </a:ln>
            </p:spPr>
            <p:txBody>
              <a:bodyPr/>
              <a:lstStyle/>
              <a:p>
                <a:r>
                  <a:rPr lang="ja-JP" altLang="en-US">
                    <a:noFill/>
                  </a:rPr>
                  <a:t> </a:t>
                </a:r>
              </a:p>
            </p:txBody>
          </p:sp>
        </mc:Fallback>
      </mc:AlternateContent>
      <p:sp>
        <p:nvSpPr>
          <p:cNvPr id="42" name="テキスト ボックス 41"/>
          <p:cNvSpPr txBox="1"/>
          <p:nvPr/>
        </p:nvSpPr>
        <p:spPr>
          <a:xfrm>
            <a:off x="-180528" y="1877292"/>
            <a:ext cx="986902" cy="2062103"/>
          </a:xfrm>
          <a:prstGeom prst="rect">
            <a:avLst/>
          </a:prstGeom>
          <a:noFill/>
        </p:spPr>
        <p:txBody>
          <a:bodyPr wrap="square" rtlCol="0">
            <a:spAutoFit/>
          </a:bodyPr>
          <a:lstStyle/>
          <a:p>
            <a:pPr algn="r"/>
            <a:r>
              <a:rPr kumimoji="1" lang="ja-JP" altLang="en-US" sz="3200" dirty="0" smtClean="0"/>
              <a:t>時間領域</a:t>
            </a:r>
            <a:endParaRPr kumimoji="1" lang="ja-JP" altLang="en-US" sz="3200" dirty="0"/>
          </a:p>
        </p:txBody>
      </p:sp>
      <p:sp>
        <p:nvSpPr>
          <p:cNvPr id="144" name="テキスト ボックス 143"/>
          <p:cNvSpPr txBox="1"/>
          <p:nvPr/>
        </p:nvSpPr>
        <p:spPr>
          <a:xfrm>
            <a:off x="-180528" y="4258831"/>
            <a:ext cx="986902" cy="2554545"/>
          </a:xfrm>
          <a:prstGeom prst="rect">
            <a:avLst/>
          </a:prstGeom>
          <a:noFill/>
        </p:spPr>
        <p:txBody>
          <a:bodyPr wrap="square" rtlCol="0">
            <a:spAutoFit/>
          </a:bodyPr>
          <a:lstStyle/>
          <a:p>
            <a:pPr algn="r"/>
            <a:r>
              <a:rPr kumimoji="1" lang="ja-JP" altLang="en-US" sz="3200" dirty="0" smtClean="0"/>
              <a:t>周波数領域</a:t>
            </a:r>
            <a:endParaRPr kumimoji="1" lang="ja-JP" altLang="en-US" sz="3200" dirty="0"/>
          </a:p>
        </p:txBody>
      </p:sp>
      <p:sp>
        <p:nvSpPr>
          <p:cNvPr id="43" name="テキスト ボックス 42"/>
          <p:cNvSpPr txBox="1"/>
          <p:nvPr/>
        </p:nvSpPr>
        <p:spPr>
          <a:xfrm>
            <a:off x="1717742" y="1124744"/>
            <a:ext cx="2545017" cy="584775"/>
          </a:xfrm>
          <a:prstGeom prst="rect">
            <a:avLst/>
          </a:prstGeom>
          <a:noFill/>
        </p:spPr>
        <p:txBody>
          <a:bodyPr wrap="square" rtlCol="0">
            <a:spAutoFit/>
          </a:bodyPr>
          <a:lstStyle/>
          <a:p>
            <a:pPr algn="ctr"/>
            <a:r>
              <a:rPr kumimoji="1" lang="en-US" altLang="ja-JP" sz="3200" dirty="0" smtClean="0">
                <a:solidFill>
                  <a:schemeClr val="accent2"/>
                </a:solidFill>
              </a:rPr>
              <a:t>THz</a:t>
            </a:r>
            <a:endParaRPr kumimoji="1" lang="ja-JP" altLang="en-US" sz="3200" dirty="0">
              <a:solidFill>
                <a:schemeClr val="accent2"/>
              </a:solidFill>
            </a:endParaRPr>
          </a:p>
        </p:txBody>
      </p:sp>
      <p:sp>
        <p:nvSpPr>
          <p:cNvPr id="145" name="テキスト ボックス 144"/>
          <p:cNvSpPr txBox="1"/>
          <p:nvPr/>
        </p:nvSpPr>
        <p:spPr>
          <a:xfrm>
            <a:off x="5605455" y="1116032"/>
            <a:ext cx="2747061" cy="584775"/>
          </a:xfrm>
          <a:prstGeom prst="rect">
            <a:avLst/>
          </a:prstGeom>
          <a:noFill/>
        </p:spPr>
        <p:txBody>
          <a:bodyPr wrap="square" rtlCol="0">
            <a:spAutoFit/>
          </a:bodyPr>
          <a:lstStyle/>
          <a:p>
            <a:pPr algn="ctr"/>
            <a:r>
              <a:rPr lang="en-US" altLang="ja-JP" sz="3200" dirty="0" smtClean="0">
                <a:solidFill>
                  <a:srgbClr val="FF0000"/>
                </a:solidFill>
              </a:rPr>
              <a:t>RF</a:t>
            </a:r>
            <a:r>
              <a:rPr lang="ja-JP" altLang="en-US" sz="3200" dirty="0" smtClean="0">
                <a:solidFill>
                  <a:srgbClr val="FF0000"/>
                </a:solidFill>
              </a:rPr>
              <a:t>（</a:t>
            </a:r>
            <a:r>
              <a:rPr lang="en-US" altLang="ja-JP" sz="3200" dirty="0" smtClean="0">
                <a:solidFill>
                  <a:srgbClr val="FF0000"/>
                </a:solidFill>
              </a:rPr>
              <a:t>ASOPS)</a:t>
            </a:r>
            <a:endParaRPr kumimoji="1" lang="ja-JP" altLang="en-US" sz="3200" dirty="0">
              <a:solidFill>
                <a:srgbClr val="FF0000"/>
              </a:solidFill>
            </a:endParaRPr>
          </a:p>
        </p:txBody>
      </p:sp>
      <p:sp>
        <p:nvSpPr>
          <p:cNvPr id="7" name="テキスト ボックス 6"/>
          <p:cNvSpPr txBox="1"/>
          <p:nvPr/>
        </p:nvSpPr>
        <p:spPr>
          <a:xfrm>
            <a:off x="5645697" y="3170107"/>
            <a:ext cx="3246511"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時間スケールが揺らぐ</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63" name="正方形/長方形 62"/>
              <p:cNvSpPr/>
              <p:nvPr/>
            </p:nvSpPr>
            <p:spPr>
              <a:xfrm>
                <a:off x="4248118" y="1932571"/>
                <a:ext cx="992515" cy="678006"/>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smtClean="0">
                              <a:latin typeface="Cambria Math"/>
                            </a:rPr>
                            <m:t>𝒇</m:t>
                          </m:r>
                        </m:den>
                      </m:f>
                    </m:oMath>
                  </m:oMathPara>
                </a14:m>
                <a:endParaRPr lang="ja-JP" altLang="en-US"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4248118" y="1932571"/>
                <a:ext cx="992515" cy="678006"/>
              </a:xfrm>
              <a:prstGeom prst="rect">
                <a:avLst/>
              </a:prstGeom>
              <a:blipFill rotWithShape="1">
                <a:blip r:embed="rId4"/>
                <a:stretch>
                  <a:fillRect/>
                </a:stretch>
              </a:blipFill>
              <a:ln w="28575">
                <a:solidFill>
                  <a:schemeClr val="tx1"/>
                </a:solidFill>
              </a:ln>
            </p:spPr>
            <p:txBody>
              <a:bodyPr/>
              <a:lstStyle/>
              <a:p>
                <a:r>
                  <a:rPr lang="ja-JP" altLang="en-US">
                    <a:noFill/>
                  </a:rPr>
                  <a:t> </a:t>
                </a:r>
              </a:p>
            </p:txBody>
          </p:sp>
        </mc:Fallback>
      </mc:AlternateContent>
      <p:sp>
        <p:nvSpPr>
          <p:cNvPr id="61" name="テキスト ボックス 60"/>
          <p:cNvSpPr txBox="1"/>
          <p:nvPr/>
        </p:nvSpPr>
        <p:spPr>
          <a:xfrm>
            <a:off x="5796328" y="5577199"/>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sp>
        <p:nvSpPr>
          <p:cNvPr id="49" name="円/楕円 48"/>
          <p:cNvSpPr/>
          <p:nvPr/>
        </p:nvSpPr>
        <p:spPr bwMode="auto">
          <a:xfrm>
            <a:off x="4225877" y="1858830"/>
            <a:ext cx="1114228" cy="85761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4" name="テキスト ボックス 63"/>
          <p:cNvSpPr txBox="1"/>
          <p:nvPr/>
        </p:nvSpPr>
        <p:spPr>
          <a:xfrm>
            <a:off x="1345788" y="5618255"/>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sp>
        <p:nvSpPr>
          <p:cNvPr id="4" name="テキスト ボックス 3"/>
          <p:cNvSpPr txBox="1"/>
          <p:nvPr/>
        </p:nvSpPr>
        <p:spPr>
          <a:xfrm>
            <a:off x="7291241" y="1668473"/>
            <a:ext cx="1440432" cy="400110"/>
          </a:xfrm>
          <a:prstGeom prst="rect">
            <a:avLst/>
          </a:prstGeom>
          <a:noFill/>
        </p:spPr>
        <p:txBody>
          <a:bodyPr wrap="square" rtlCol="0">
            <a:spAutoFit/>
          </a:bodyPr>
          <a:lstStyle/>
          <a:p>
            <a:pPr algn="ctr"/>
            <a:r>
              <a:rPr kumimoji="1" lang="ja-JP" altLang="en-US" sz="2000" b="1" dirty="0" smtClean="0"/>
              <a:t>取得波形</a:t>
            </a:r>
            <a:endParaRPr kumimoji="1" lang="ja-JP" altLang="en-US" sz="2000" b="1" dirty="0"/>
          </a:p>
        </p:txBody>
      </p:sp>
      <p:sp>
        <p:nvSpPr>
          <p:cNvPr id="9" name="テキスト ボックス 8"/>
          <p:cNvSpPr txBox="1"/>
          <p:nvPr/>
        </p:nvSpPr>
        <p:spPr>
          <a:xfrm>
            <a:off x="2915816" y="4750245"/>
            <a:ext cx="945411" cy="369332"/>
          </a:xfrm>
          <a:prstGeom prst="rect">
            <a:avLst/>
          </a:prstGeom>
          <a:noFill/>
        </p:spPr>
        <p:txBody>
          <a:bodyPr wrap="square" rtlCol="0">
            <a:spAutoFit/>
          </a:bodyPr>
          <a:lstStyle/>
          <a:p>
            <a:r>
              <a:rPr kumimoji="1" lang="ja-JP" altLang="en-US" dirty="0" smtClean="0"/>
              <a:t>積算</a:t>
            </a:r>
            <a:endParaRPr kumimoji="1" lang="ja-JP" altLang="en-US" dirty="0"/>
          </a:p>
        </p:txBody>
      </p:sp>
      <p:grpSp>
        <p:nvGrpSpPr>
          <p:cNvPr id="3" name="グループ化 2"/>
          <p:cNvGrpSpPr/>
          <p:nvPr/>
        </p:nvGrpSpPr>
        <p:grpSpPr>
          <a:xfrm>
            <a:off x="323528" y="1268760"/>
            <a:ext cx="3921286" cy="5570451"/>
            <a:chOff x="946115" y="1268760"/>
            <a:chExt cx="3921286" cy="5570451"/>
          </a:xfrm>
        </p:grpSpPr>
        <p:sp>
          <p:nvSpPr>
            <p:cNvPr id="2" name="正方形/長方形 1"/>
            <p:cNvSpPr/>
            <p:nvPr/>
          </p:nvSpPr>
          <p:spPr bwMode="auto">
            <a:xfrm>
              <a:off x="946115" y="1268760"/>
              <a:ext cx="3921286" cy="5570451"/>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62" name="グループ化 61"/>
            <p:cNvGrpSpPr/>
            <p:nvPr/>
          </p:nvGrpSpPr>
          <p:grpSpPr>
            <a:xfrm>
              <a:off x="949657" y="1417131"/>
              <a:ext cx="3872797" cy="5324237"/>
              <a:chOff x="238651" y="1121483"/>
              <a:chExt cx="3431967" cy="5066259"/>
            </a:xfrm>
          </p:grpSpPr>
          <p:grpSp>
            <p:nvGrpSpPr>
              <p:cNvPr id="65" name="グループ化 64"/>
              <p:cNvGrpSpPr/>
              <p:nvPr/>
            </p:nvGrpSpPr>
            <p:grpSpPr>
              <a:xfrm>
                <a:off x="1076256" y="1410015"/>
                <a:ext cx="1420663" cy="646661"/>
                <a:chOff x="1314110" y="1700808"/>
                <a:chExt cx="1420663" cy="646661"/>
              </a:xfrm>
            </p:grpSpPr>
            <p:cxnSp>
              <p:nvCxnSpPr>
                <p:cNvPr id="113" name="直線コネクタ 112"/>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直線コネクタ 65"/>
              <p:cNvCxnSpPr/>
              <p:nvPr/>
            </p:nvCxnSpPr>
            <p:spPr>
              <a:xfrm>
                <a:off x="1787874" y="1121483"/>
                <a:ext cx="0" cy="31790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1076256" y="2418127"/>
                <a:ext cx="1356436" cy="646661"/>
                <a:chOff x="1378337" y="1700808"/>
                <a:chExt cx="1356436" cy="646661"/>
              </a:xfrm>
            </p:grpSpPr>
            <p:cxnSp>
              <p:nvCxnSpPr>
                <p:cNvPr id="88" name="直線コネクタ 87"/>
                <p:cNvCxnSpPr/>
                <p:nvPr/>
              </p:nvCxnSpPr>
              <p:spPr>
                <a:xfrm>
                  <a:off x="1378337" y="1701962"/>
                  <a:ext cx="4849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1136385" y="3440922"/>
                <a:ext cx="1360534" cy="646661"/>
                <a:chOff x="1314110" y="1700808"/>
                <a:chExt cx="1360534" cy="646661"/>
              </a:xfrm>
            </p:grpSpPr>
            <p:cxnSp>
              <p:nvCxnSpPr>
                <p:cNvPr id="84" name="直線コネクタ 83"/>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85635" y="1700808"/>
                  <a:ext cx="4890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912470" y="5010415"/>
                <a:ext cx="1732042" cy="582354"/>
                <a:chOff x="1249883" y="5085184"/>
                <a:chExt cx="1732042" cy="582354"/>
              </a:xfrm>
            </p:grpSpPr>
            <p:cxnSp>
              <p:nvCxnSpPr>
                <p:cNvPr id="80" name="直線コネクタ 79"/>
                <p:cNvCxnSpPr/>
                <p:nvPr/>
              </p:nvCxnSpPr>
              <p:spPr>
                <a:xfrm>
                  <a:off x="1249883" y="5085184"/>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785454" y="5085185"/>
                  <a:ext cx="336222" cy="58235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2113476" y="5085186"/>
                  <a:ext cx="333166" cy="57706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432787" y="5085185"/>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0" name="直線矢印コネクタ 69"/>
              <p:cNvCxnSpPr/>
              <p:nvPr/>
            </p:nvCxnSpPr>
            <p:spPr>
              <a:xfrm>
                <a:off x="912470" y="5874511"/>
                <a:ext cx="17700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628755" y="5818410"/>
                <a:ext cx="1390132" cy="369332"/>
              </a:xfrm>
              <a:prstGeom prst="rect">
                <a:avLst/>
              </a:prstGeom>
              <a:noFill/>
            </p:spPr>
            <p:txBody>
              <a:bodyPr wrap="square" rtlCol="0">
                <a:spAutoFit/>
              </a:bodyPr>
              <a:lstStyle/>
              <a:p>
                <a:pPr algn="ctr"/>
                <a:r>
                  <a:rPr kumimoji="1" lang="en-US" altLang="ja-JP" dirty="0" smtClean="0"/>
                  <a:t>frequency</a:t>
                </a:r>
                <a:endParaRPr kumimoji="1" lang="ja-JP" altLang="en-US" dirty="0"/>
              </a:p>
            </p:txBody>
          </p:sp>
          <p:sp>
            <p:nvSpPr>
              <p:cNvPr id="72" name="左カーブ矢印 71"/>
              <p:cNvSpPr/>
              <p:nvPr/>
            </p:nvSpPr>
            <p:spPr>
              <a:xfrm>
                <a:off x="2480864" y="3062818"/>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左カーブ矢印 72"/>
              <p:cNvSpPr/>
              <p:nvPr/>
            </p:nvSpPr>
            <p:spPr>
              <a:xfrm>
                <a:off x="2480864" y="2074170"/>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テキスト ボックス 73"/>
              <p:cNvSpPr txBox="1"/>
              <p:nvPr/>
            </p:nvSpPr>
            <p:spPr>
              <a:xfrm>
                <a:off x="238651" y="213243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5" name="テキスト ボックス 74"/>
              <p:cNvSpPr txBox="1"/>
              <p:nvPr/>
            </p:nvSpPr>
            <p:spPr>
              <a:xfrm>
                <a:off x="282300" y="31222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6" name="テキスト ボックス 75"/>
              <p:cNvSpPr txBox="1"/>
              <p:nvPr/>
            </p:nvSpPr>
            <p:spPr>
              <a:xfrm>
                <a:off x="249702" y="11214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cxnSp>
            <p:nvCxnSpPr>
              <p:cNvPr id="77" name="直線コネクタ 76"/>
              <p:cNvCxnSpPr/>
              <p:nvPr/>
            </p:nvCxnSpPr>
            <p:spPr>
              <a:xfrm>
                <a:off x="1784263" y="4868568"/>
                <a:ext cx="0" cy="120534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118072" y="5260618"/>
                <a:ext cx="1552546" cy="369332"/>
              </a:xfrm>
              <a:prstGeom prst="rect">
                <a:avLst/>
              </a:prstGeom>
              <a:noFill/>
            </p:spPr>
            <p:txBody>
              <a:bodyPr wrap="square" rtlCol="0">
                <a:spAutoFit/>
              </a:bodyPr>
              <a:lstStyle/>
              <a:p>
                <a:pPr algn="ctr"/>
                <a:r>
                  <a:rPr kumimoji="1" lang="ja-JP" altLang="en-US" dirty="0" smtClean="0"/>
                  <a:t>線幅が広がる</a:t>
                </a:r>
                <a:endParaRPr kumimoji="1" lang="ja-JP" altLang="en-US" dirty="0"/>
              </a:p>
            </p:txBody>
          </p:sp>
          <p:sp>
            <p:nvSpPr>
              <p:cNvPr id="79" name="下矢印 78"/>
              <p:cNvSpPr/>
              <p:nvPr/>
            </p:nvSpPr>
            <p:spPr>
              <a:xfrm>
                <a:off x="1637922" y="4293096"/>
                <a:ext cx="322387" cy="4966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595307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49" grpId="0" animBg="1"/>
      <p:bldP spid="64" grpId="1" animBg="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476672"/>
            <a:ext cx="9144000" cy="720080"/>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600" spc="-150" dirty="0" smtClean="0">
                <a:solidFill>
                  <a:srgbClr val="FFFF00"/>
                </a:solidFill>
                <a:latin typeface="ヒラギノ丸ゴ ProN W4"/>
                <a:ea typeface="ヒラギノ丸ゴ ProN W4"/>
                <a:cs typeface="ヒラギノ丸ゴ ProN W4"/>
              </a:rPr>
              <a:t>デュアル</a:t>
            </a:r>
            <a:r>
              <a:rPr lang="en-US" altLang="ja-JP" sz="3600" spc="-150" dirty="0" smtClean="0">
                <a:solidFill>
                  <a:srgbClr val="FFFF00"/>
                </a:solidFill>
                <a:latin typeface="ヒラギノ丸ゴ ProN W4"/>
                <a:ea typeface="ヒラギノ丸ゴ ProN W4"/>
                <a:cs typeface="ヒラギノ丸ゴ ProN W4"/>
              </a:rPr>
              <a:t>THz</a:t>
            </a:r>
            <a:r>
              <a:rPr lang="ja-JP" altLang="en-US" sz="3600" spc="-150" dirty="0" smtClean="0">
                <a:solidFill>
                  <a:srgbClr val="FFFF00"/>
                </a:solidFill>
                <a:latin typeface="ヒラギノ丸ゴ ProN W4"/>
                <a:ea typeface="ヒラギノ丸ゴ ProN W4"/>
                <a:cs typeface="ヒラギノ丸ゴ ProN W4"/>
              </a:rPr>
              <a:t>コム分光法</a:t>
            </a:r>
            <a:r>
              <a:rPr lang="en-US" altLang="ja-JP" sz="3600" spc="-150" dirty="0" smtClean="0">
                <a:solidFill>
                  <a:srgbClr val="FFFF00"/>
                </a:solidFill>
                <a:latin typeface="ヒラギノ丸ゴ ProN W4"/>
                <a:ea typeface="ヒラギノ丸ゴ ProN W4"/>
                <a:cs typeface="ヒラギノ丸ゴ ProN W4"/>
              </a:rPr>
              <a:t>, ASOPS-THz-TDS</a:t>
            </a:r>
            <a:endParaRPr lang="ja-JP" altLang="en-US" sz="3600" spc="-150" dirty="0">
              <a:solidFill>
                <a:srgbClr val="FFFF00"/>
              </a:solidFill>
              <a:latin typeface="ヒラギノ丸ゴ ProN W4"/>
              <a:ea typeface="ヒラギノ丸ゴ ProN W4"/>
              <a:cs typeface="ヒラギノ丸ゴ ProN W4"/>
            </a:endParaRPr>
          </a:p>
        </p:txBody>
      </p:sp>
      <p:sp>
        <p:nvSpPr>
          <p:cNvPr id="6" name="テキスト ボックス 5"/>
          <p:cNvSpPr txBox="1"/>
          <p:nvPr/>
        </p:nvSpPr>
        <p:spPr>
          <a:xfrm>
            <a:off x="1132158" y="1991742"/>
            <a:ext cx="6886821" cy="1077218"/>
          </a:xfrm>
          <a:prstGeom prst="rect">
            <a:avLst/>
          </a:prstGeom>
          <a:noFill/>
          <a:ln w="38100" cmpd="sng">
            <a:solidFill>
              <a:schemeClr val="tx1"/>
            </a:solidFill>
          </a:ln>
        </p:spPr>
        <p:txBody>
          <a:bodyPr wrap="none" rtlCol="0">
            <a:spAutoFit/>
          </a:bodyPr>
          <a:lstStyle/>
          <a:p>
            <a:pPr algn="ctr"/>
            <a:r>
              <a:rPr lang="ja-JP" altLang="en-US" sz="3200" dirty="0" smtClean="0">
                <a:latin typeface="ヒラギノ丸ゴ ProN W4"/>
                <a:ea typeface="ヒラギノ丸ゴ ProN W4"/>
                <a:cs typeface="ヒラギノ丸ゴ ProN W4"/>
              </a:rPr>
              <a:t>コム間隔</a:t>
            </a:r>
            <a:r>
              <a:rPr lang="en-US" altLang="ja-JP" sz="3200" dirty="0" err="1" smtClean="0">
                <a:latin typeface="Times New Roman" panose="02020603050405020304" pitchFamily="18" charset="0"/>
                <a:ea typeface="ヒラギノ丸ゴ ProN W4"/>
                <a:cs typeface="Times New Roman" panose="02020603050405020304" pitchFamily="18" charset="0"/>
              </a:rPr>
              <a:t>f</a:t>
            </a:r>
            <a:r>
              <a:rPr lang="en-US" altLang="ja-JP" sz="320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dirty="0" smtClean="0">
                <a:latin typeface="ヒラギノ丸ゴ ProN W4"/>
                <a:ea typeface="ヒラギノ丸ゴ ProN W4"/>
                <a:cs typeface="ヒラギノ丸ゴ ProN W4"/>
              </a:rPr>
              <a:t>とコム間ビート</a:t>
            </a:r>
            <a:r>
              <a:rPr lang="en-US" altLang="ja-JP" sz="3200" dirty="0" smtClean="0">
                <a:latin typeface="Times New Roman" panose="02020603050405020304" pitchFamily="18" charset="0"/>
                <a:ea typeface="ヒラギノ丸ゴ ProN W4"/>
                <a:cs typeface="Times New Roman" panose="02020603050405020304" pitchFamily="18" charset="0"/>
              </a:rPr>
              <a:t>∆</a:t>
            </a:r>
            <a:r>
              <a:rPr lang="en-US" altLang="ja-JP" sz="3200" dirty="0" err="1" smtClean="0">
                <a:latin typeface="Times New Roman" panose="02020603050405020304" pitchFamily="18" charset="0"/>
                <a:ea typeface="ヒラギノ丸ゴ ProN W4"/>
                <a:cs typeface="Times New Roman" panose="02020603050405020304" pitchFamily="18" charset="0"/>
              </a:rPr>
              <a:t>f</a:t>
            </a:r>
            <a:r>
              <a:rPr lang="en-US" altLang="ja-JP" sz="320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dirty="0" smtClean="0">
                <a:latin typeface="ヒラギノ丸ゴ ProN W4"/>
                <a:ea typeface="ヒラギノ丸ゴ ProN W4"/>
                <a:cs typeface="ヒラギノ丸ゴ ProN W4"/>
              </a:rPr>
              <a:t>を介して</a:t>
            </a:r>
            <a:endParaRPr lang="en-US" altLang="ja-JP" sz="3200" dirty="0" smtClean="0">
              <a:latin typeface="ヒラギノ丸ゴ ProN W4"/>
              <a:ea typeface="ヒラギノ丸ゴ ProN W4"/>
              <a:cs typeface="ヒラギノ丸ゴ ProN W4"/>
            </a:endParaRPr>
          </a:p>
          <a:p>
            <a:pPr algn="ctr"/>
            <a:r>
              <a:rPr kumimoji="1" lang="ja-JP" altLang="en-US" sz="3200" dirty="0" smtClean="0">
                <a:latin typeface="ヒラギノ丸ゴ ProN W4"/>
                <a:ea typeface="ヒラギノ丸ゴ ProN W4"/>
                <a:cs typeface="ヒラギノ丸ゴ ProN W4"/>
              </a:rPr>
              <a:t>周波数（時間）スケールを変換</a:t>
            </a:r>
            <a:endParaRPr kumimoji="1" lang="ja-JP" altLang="en-US" sz="3200" dirty="0">
              <a:latin typeface="ヒラギノ丸ゴ ProN W4"/>
              <a:ea typeface="ヒラギノ丸ゴ ProN W4"/>
              <a:cs typeface="ヒラギノ丸ゴ ProN W4"/>
            </a:endParaRPr>
          </a:p>
        </p:txBody>
      </p:sp>
      <p:sp>
        <p:nvSpPr>
          <p:cNvPr id="7" name="下矢印 6"/>
          <p:cNvSpPr/>
          <p:nvPr/>
        </p:nvSpPr>
        <p:spPr bwMode="auto">
          <a:xfrm>
            <a:off x="4211960" y="1280374"/>
            <a:ext cx="648072"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845386" y="4007966"/>
            <a:ext cx="7396576" cy="1077218"/>
          </a:xfrm>
          <a:prstGeom prst="rect">
            <a:avLst/>
          </a:prstGeom>
          <a:solidFill>
            <a:srgbClr val="CCFFCC"/>
          </a:solidFill>
          <a:ln w="38100" cmpd="sng">
            <a:solidFill>
              <a:schemeClr val="tx1"/>
            </a:solidFill>
          </a:ln>
        </p:spPr>
        <p:txBody>
          <a:bodyPr wrap="none" rtlCol="0">
            <a:spAutoFit/>
          </a:bodyPr>
          <a:lstStyle/>
          <a:p>
            <a:pPr algn="ctr"/>
            <a:r>
              <a:rPr lang="en-US" altLang="ja-JP" sz="3200" spc="-150" dirty="0" smtClean="0">
                <a:latin typeface="Times New Roman" panose="02020603050405020304" pitchFamily="18" charset="0"/>
                <a:ea typeface="ヒラギノ丸ゴ ProN W4"/>
                <a:cs typeface="Times New Roman" panose="02020603050405020304" pitchFamily="18" charset="0"/>
              </a:rPr>
              <a:t>∆</a:t>
            </a:r>
            <a:r>
              <a:rPr lang="en-US" altLang="ja-JP" sz="3200" spc="-150" dirty="0" err="1" smtClean="0">
                <a:latin typeface="Times New Roman" panose="02020603050405020304" pitchFamily="18" charset="0"/>
                <a:ea typeface="ヒラギノ丸ゴ ProN W4"/>
                <a:cs typeface="Times New Roman" panose="02020603050405020304" pitchFamily="18" charset="0"/>
              </a:rPr>
              <a:t>f</a:t>
            </a:r>
            <a:r>
              <a:rPr lang="en-US" altLang="ja-JP" sz="3200" spc="-150" baseline="-25000" dirty="0" err="1" smtClean="0">
                <a:latin typeface="Times New Roman" panose="02020603050405020304" pitchFamily="18" charset="0"/>
                <a:ea typeface="ヒラギノ丸ゴ ProN W4"/>
                <a:cs typeface="Times New Roman" panose="02020603050405020304" pitchFamily="18" charset="0"/>
              </a:rPr>
              <a:t>rep</a:t>
            </a:r>
            <a:r>
              <a:rPr lang="ja-JP" altLang="en-US" sz="3200" spc="-150" dirty="0" smtClean="0">
                <a:latin typeface="ヒラギノ丸ゴ ProN W4"/>
                <a:ea typeface="ヒラギノ丸ゴ ProN W4"/>
                <a:cs typeface="ヒラギノ丸ゴ ProN W4"/>
              </a:rPr>
              <a:t>揺らぎ（レーザー間タイミングジッター）が</a:t>
            </a:r>
            <a:endParaRPr lang="en-US" altLang="ja-JP" sz="3200" spc="-150" dirty="0" smtClean="0">
              <a:latin typeface="ヒラギノ丸ゴ ProN W4"/>
              <a:ea typeface="ヒラギノ丸ゴ ProN W4"/>
              <a:cs typeface="ヒラギノ丸ゴ ProN W4"/>
            </a:endParaRPr>
          </a:p>
          <a:p>
            <a:pPr algn="ctr"/>
            <a:r>
              <a:rPr lang="ja-JP" altLang="en-US" sz="3200" spc="-150" dirty="0" smtClean="0">
                <a:latin typeface="ヒラギノ丸ゴ ProN W4"/>
                <a:ea typeface="ヒラギノ丸ゴ ProN W4"/>
                <a:cs typeface="ヒラギノ丸ゴ ProN W4"/>
              </a:rPr>
              <a:t>スペクトルの周波数不確かさを決定</a:t>
            </a:r>
            <a:endParaRPr kumimoji="1" lang="ja-JP" altLang="en-US" sz="3200" spc="-150" dirty="0">
              <a:latin typeface="ヒラギノ丸ゴ ProN W4"/>
              <a:ea typeface="ヒラギノ丸ゴ ProN W4"/>
              <a:cs typeface="ヒラギノ丸ゴ ProN W4"/>
            </a:endParaRPr>
          </a:p>
        </p:txBody>
      </p:sp>
      <p:sp>
        <p:nvSpPr>
          <p:cNvPr id="9" name="下矢印 8"/>
          <p:cNvSpPr/>
          <p:nvPr/>
        </p:nvSpPr>
        <p:spPr bwMode="auto">
          <a:xfrm>
            <a:off x="4211960" y="3242593"/>
            <a:ext cx="648072"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正方形/長方形 9"/>
          <p:cNvSpPr/>
          <p:nvPr/>
        </p:nvSpPr>
        <p:spPr>
          <a:xfrm>
            <a:off x="252095" y="3356992"/>
            <a:ext cx="4146538" cy="461665"/>
          </a:xfrm>
          <a:prstGeom prst="rect">
            <a:avLst/>
          </a:prstGeom>
        </p:spPr>
        <p:txBody>
          <a:bodyPr wrap="none">
            <a:spAutoFit/>
          </a:bodyPr>
          <a:lstStyle/>
          <a:p>
            <a:r>
              <a:rPr lang="en-US" altLang="ja-JP" sz="2400" i="1" dirty="0" err="1" smtClean="0">
                <a:solidFill>
                  <a:srgbClr val="0000FF"/>
                </a:solidFill>
                <a:latin typeface="ヒラギノ丸ゴ ProN W4"/>
                <a:ea typeface="ヒラギノ丸ゴ ProN W4"/>
                <a:cs typeface="ヒラギノ丸ゴ ProN W4"/>
              </a:rPr>
              <a:t>f</a:t>
            </a:r>
            <a:r>
              <a:rPr lang="en-US" altLang="ja-JP" sz="2400" i="1" baseline="-25000" dirty="0" err="1" smtClean="0">
                <a:solidFill>
                  <a:srgbClr val="0000FF"/>
                </a:solidFill>
                <a:latin typeface="ヒラギノ丸ゴ ProN W4"/>
                <a:ea typeface="ヒラギノ丸ゴ ProN W4"/>
                <a:cs typeface="ヒラギノ丸ゴ ProN W4"/>
              </a:rPr>
              <a:t>rep</a:t>
            </a:r>
            <a:r>
              <a:rPr lang="ja-JP" altLang="en-US" sz="2400" i="1" dirty="0" smtClean="0">
                <a:solidFill>
                  <a:srgbClr val="0000FF"/>
                </a:solidFill>
                <a:latin typeface="ヒラギノ丸ゴ ProN W4"/>
                <a:ea typeface="ヒラギノ丸ゴ ProN W4"/>
                <a:cs typeface="ヒラギノ丸ゴ ProN W4"/>
              </a:rPr>
              <a:t>：直接制御＠周波数標準</a:t>
            </a:r>
            <a:endParaRPr lang="en-US" altLang="ja-JP" sz="2400" i="1" dirty="0" smtClean="0">
              <a:solidFill>
                <a:srgbClr val="0000FF"/>
              </a:solidFill>
              <a:latin typeface="ヒラギノ丸ゴ ProN W4"/>
              <a:ea typeface="ヒラギノ丸ゴ ProN W4"/>
              <a:cs typeface="ヒラギノ丸ゴ ProN W4"/>
            </a:endParaRPr>
          </a:p>
        </p:txBody>
      </p:sp>
      <p:sp>
        <p:nvSpPr>
          <p:cNvPr id="11" name="正方形/長方形 10"/>
          <p:cNvSpPr/>
          <p:nvPr/>
        </p:nvSpPr>
        <p:spPr>
          <a:xfrm>
            <a:off x="4884457" y="3356992"/>
            <a:ext cx="4368063" cy="461665"/>
          </a:xfrm>
          <a:prstGeom prst="rect">
            <a:avLst/>
          </a:prstGeom>
        </p:spPr>
        <p:txBody>
          <a:bodyPr wrap="none">
            <a:spAutoFit/>
          </a:bodyPr>
          <a:lstStyle/>
          <a:p>
            <a:r>
              <a:rPr lang="en-US" altLang="ja-JP" sz="2400" i="1" dirty="0" smtClean="0">
                <a:solidFill>
                  <a:srgbClr val="FF0000"/>
                </a:solidFill>
                <a:latin typeface="ヒラギノ丸ゴ ProN W4"/>
                <a:ea typeface="ヒラギノ丸ゴ ProN W4"/>
                <a:cs typeface="ヒラギノ丸ゴ ProN W4"/>
              </a:rPr>
              <a:t>∆</a:t>
            </a:r>
            <a:r>
              <a:rPr lang="en-US" altLang="ja-JP" sz="2400" i="1" dirty="0" err="1" smtClean="0">
                <a:solidFill>
                  <a:srgbClr val="FF0000"/>
                </a:solidFill>
                <a:latin typeface="ヒラギノ丸ゴ ProN W4"/>
                <a:ea typeface="ヒラギノ丸ゴ ProN W4"/>
                <a:cs typeface="ヒラギノ丸ゴ ProN W4"/>
              </a:rPr>
              <a:t>f</a:t>
            </a:r>
            <a:r>
              <a:rPr lang="en-US" altLang="ja-JP" sz="2400" i="1" baseline="-25000" dirty="0" err="1" smtClean="0">
                <a:solidFill>
                  <a:srgbClr val="FF0000"/>
                </a:solidFill>
                <a:latin typeface="ヒラギノ丸ゴ ProN W4"/>
                <a:ea typeface="ヒラギノ丸ゴ ProN W4"/>
                <a:cs typeface="ヒラギノ丸ゴ ProN W4"/>
              </a:rPr>
              <a:t>rep</a:t>
            </a:r>
            <a:r>
              <a:rPr lang="ja-JP" altLang="en-US" sz="2400" i="1" dirty="0" smtClean="0">
                <a:solidFill>
                  <a:srgbClr val="FF0000"/>
                </a:solidFill>
                <a:latin typeface="ヒラギノ丸ゴ ProN W4"/>
                <a:ea typeface="ヒラギノ丸ゴ ProN W4"/>
                <a:cs typeface="ヒラギノ丸ゴ ProN W4"/>
              </a:rPr>
              <a:t>：間接制御＠揺らぎ残存</a:t>
            </a:r>
            <a:endParaRPr lang="en-US" altLang="ja-JP" sz="2400" i="1" dirty="0" smtClean="0">
              <a:solidFill>
                <a:srgbClr val="FF0000"/>
              </a:solidFill>
              <a:latin typeface="ヒラギノ丸ゴ ProN W4"/>
              <a:ea typeface="ヒラギノ丸ゴ ProN W4"/>
              <a:cs typeface="ヒラギノ丸ゴ ProN W4"/>
            </a:endParaRPr>
          </a:p>
        </p:txBody>
      </p:sp>
      <p:sp>
        <p:nvSpPr>
          <p:cNvPr id="12" name="テキスト ボックス 11"/>
          <p:cNvSpPr txBox="1"/>
          <p:nvPr/>
        </p:nvSpPr>
        <p:spPr>
          <a:xfrm>
            <a:off x="187326" y="5785065"/>
            <a:ext cx="8705154" cy="1077218"/>
          </a:xfrm>
          <a:prstGeom prst="rect">
            <a:avLst/>
          </a:prstGeom>
          <a:solidFill>
            <a:srgbClr val="FFFF00"/>
          </a:solidFill>
          <a:ln w="38100" cmpd="sng">
            <a:noFill/>
          </a:ln>
        </p:spPr>
        <p:txBody>
          <a:bodyPr wrap="square" rtlCol="0">
            <a:spAutoFit/>
          </a:bodyPr>
          <a:lstStyle/>
          <a:p>
            <a:pPr algn="ctr"/>
            <a:r>
              <a:rPr lang="ja-JP" altLang="en-US" sz="3200" b="1" spc="-150" dirty="0" smtClean="0">
                <a:solidFill>
                  <a:srgbClr val="FF0000"/>
                </a:solidFill>
                <a:latin typeface="ヒラギノ丸ゴ ProN W4"/>
                <a:ea typeface="ヒラギノ丸ゴ ProN W4"/>
                <a:cs typeface="ヒラギノ丸ゴ ProN W4"/>
              </a:rPr>
              <a:t>高次コム間ビート（デュアル</a:t>
            </a:r>
            <a:r>
              <a:rPr lang="en-US" altLang="ja-JP" sz="3200" b="1" spc="-150" dirty="0" smtClean="0">
                <a:solidFill>
                  <a:srgbClr val="FF0000"/>
                </a:solidFill>
                <a:latin typeface="ヒラギノ丸ゴ ProN W4"/>
                <a:ea typeface="ヒラギノ丸ゴ ProN W4"/>
                <a:cs typeface="ヒラギノ丸ゴ ProN W4"/>
              </a:rPr>
              <a:t>THz</a:t>
            </a:r>
            <a:r>
              <a:rPr lang="ja-JP" altLang="en-US" sz="3200" b="1" spc="-150" dirty="0" smtClean="0">
                <a:solidFill>
                  <a:srgbClr val="FF0000"/>
                </a:solidFill>
                <a:latin typeface="ヒラギノ丸ゴ ProN W4"/>
                <a:ea typeface="ヒラギノ丸ゴ ProN W4"/>
                <a:cs typeface="ヒラギノ丸ゴ ProN W4"/>
              </a:rPr>
              <a:t>コム間ビート）</a:t>
            </a:r>
            <a:r>
              <a:rPr lang="en-US" altLang="ja-JP" sz="3200" b="1" spc="-150" dirty="0" err="1" smtClean="0">
                <a:solidFill>
                  <a:srgbClr val="FF0000"/>
                </a:solidFill>
                <a:latin typeface="Times New Roman" panose="02020603050405020304" pitchFamily="18" charset="0"/>
                <a:ea typeface="ヒラギノ丸ゴ ProN W4"/>
                <a:cs typeface="Times New Roman" panose="02020603050405020304" pitchFamily="18" charset="0"/>
              </a:rPr>
              <a:t>m∆f</a:t>
            </a:r>
            <a:r>
              <a:rPr lang="en-US" altLang="ja-JP" sz="3200" b="1" spc="-150" baseline="-25000" dirty="0" err="1" smtClean="0">
                <a:solidFill>
                  <a:srgbClr val="FF0000"/>
                </a:solidFill>
                <a:latin typeface="Times New Roman" panose="02020603050405020304" pitchFamily="18" charset="0"/>
                <a:ea typeface="ヒラギノ丸ゴ ProN W4"/>
                <a:cs typeface="Times New Roman" panose="02020603050405020304" pitchFamily="18" charset="0"/>
              </a:rPr>
              <a:t>rep</a:t>
            </a:r>
            <a:r>
              <a:rPr lang="ja-JP" altLang="en-US" sz="3200" b="1" spc="-150" dirty="0" smtClean="0">
                <a:solidFill>
                  <a:srgbClr val="FF0000"/>
                </a:solidFill>
                <a:latin typeface="ヒラギノ丸ゴ ProN W4"/>
                <a:ea typeface="ヒラギノ丸ゴ ProN W4"/>
                <a:cs typeface="ヒラギノ丸ゴ ProN W4"/>
              </a:rPr>
              <a:t>の抽出が必要</a:t>
            </a:r>
            <a:r>
              <a:rPr lang="en-US" altLang="ja-JP" sz="3200" b="1" spc="-150" dirty="0" smtClean="0">
                <a:solidFill>
                  <a:srgbClr val="FF0000"/>
                </a:solidFill>
                <a:latin typeface="ヒラギノ丸ゴ ProN W4"/>
                <a:ea typeface="ヒラギノ丸ゴ ProN W4"/>
                <a:cs typeface="ヒラギノ丸ゴ ProN W4"/>
              </a:rPr>
              <a:t>!</a:t>
            </a:r>
          </a:p>
        </p:txBody>
      </p:sp>
      <p:sp>
        <p:nvSpPr>
          <p:cNvPr id="13" name="下矢印 12"/>
          <p:cNvSpPr/>
          <p:nvPr/>
        </p:nvSpPr>
        <p:spPr bwMode="auto">
          <a:xfrm>
            <a:off x="4211960" y="5148480"/>
            <a:ext cx="648072"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4182070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27311"/>
            <a:ext cx="9144000" cy="769441"/>
          </a:xfrm>
          <a:prstGeom prst="rect">
            <a:avLst/>
          </a:prstGeom>
        </p:spPr>
        <p:txBody>
          <a:bodyPr wrap="square">
            <a:spAutoFit/>
          </a:bodyPr>
          <a:lstStyle/>
          <a:p>
            <a:pPr algn="ctr"/>
            <a:r>
              <a:rPr lang="ja-JP" altLang="en-US" sz="4400" dirty="0" smtClean="0">
                <a:latin typeface="ヒラギノ丸ゴ ProN W4"/>
                <a:ea typeface="ヒラギノ丸ゴ ProN W4"/>
                <a:cs typeface="ヒラギノ丸ゴ ProN W4"/>
              </a:rPr>
              <a:t>本研究の報告内容</a:t>
            </a:r>
            <a:endParaRPr lang="ja-JP" altLang="en-US" sz="4400" dirty="0">
              <a:latin typeface="ヒラギノ丸ゴ ProN W4"/>
              <a:ea typeface="ヒラギノ丸ゴ ProN W4"/>
              <a:cs typeface="ヒラギノ丸ゴ ProN W4"/>
            </a:endParaRPr>
          </a:p>
        </p:txBody>
      </p:sp>
      <p:sp>
        <p:nvSpPr>
          <p:cNvPr id="5" name="テキスト ボックス 4"/>
          <p:cNvSpPr txBox="1"/>
          <p:nvPr/>
        </p:nvSpPr>
        <p:spPr>
          <a:xfrm>
            <a:off x="251520" y="1628800"/>
            <a:ext cx="8712968" cy="3970318"/>
          </a:xfrm>
          <a:prstGeom prst="rect">
            <a:avLst/>
          </a:prstGeom>
          <a:noFill/>
        </p:spPr>
        <p:txBody>
          <a:bodyPr wrap="square" rtlCol="0">
            <a:spAutoFit/>
          </a:bodyPr>
          <a:lstStyle/>
          <a:p>
            <a:r>
              <a:rPr kumimoji="1" lang="en-US" altLang="ja-JP" sz="3600" dirty="0" smtClean="0">
                <a:latin typeface="ヒラギノ丸ゴ ProN W4"/>
                <a:ea typeface="ヒラギノ丸ゴ ProN W4"/>
                <a:cs typeface="ヒラギノ丸ゴ ProN W4"/>
              </a:rPr>
              <a:t>①</a:t>
            </a:r>
            <a:r>
              <a:rPr kumimoji="1" lang="ja-JP" altLang="en-US" sz="3600" dirty="0" smtClean="0">
                <a:latin typeface="ヒラギノ丸ゴ ProN W4"/>
                <a:ea typeface="ヒラギノ丸ゴ ProN W4"/>
                <a:cs typeface="ヒラギノ丸ゴ ProN W4"/>
              </a:rPr>
              <a:t>デュアル</a:t>
            </a:r>
            <a:r>
              <a:rPr kumimoji="1" lang="en-US" altLang="ja-JP" sz="3600" dirty="0" smtClean="0">
                <a:latin typeface="ヒラギノ丸ゴ ProN W4"/>
                <a:ea typeface="ヒラギノ丸ゴ ProN W4"/>
                <a:cs typeface="ヒラギノ丸ゴ ProN W4"/>
              </a:rPr>
              <a:t>THz</a:t>
            </a:r>
            <a:r>
              <a:rPr kumimoji="1" lang="ja-JP" altLang="en-US" sz="3600" dirty="0" smtClean="0">
                <a:latin typeface="ヒラギノ丸ゴ ProN W4"/>
                <a:ea typeface="ヒラギノ丸ゴ ProN W4"/>
                <a:cs typeface="ヒラギノ丸ゴ ProN W4"/>
              </a:rPr>
              <a:t>スペアナを用いたデュアル</a:t>
            </a:r>
            <a:r>
              <a:rPr kumimoji="1" lang="en-US" altLang="ja-JP" sz="3600" dirty="0" smtClean="0">
                <a:latin typeface="ヒラギノ丸ゴ ProN W4"/>
                <a:ea typeface="ヒラギノ丸ゴ ProN W4"/>
                <a:cs typeface="ヒラギノ丸ゴ ProN W4"/>
              </a:rPr>
              <a:t>THz</a:t>
            </a:r>
            <a:r>
              <a:rPr kumimoji="1" lang="ja-JP" altLang="en-US" sz="3600" dirty="0" smtClean="0">
                <a:latin typeface="ヒラギノ丸ゴ ProN W4"/>
                <a:ea typeface="ヒラギノ丸ゴ ProN W4"/>
                <a:cs typeface="ヒラギノ丸ゴ ProN W4"/>
              </a:rPr>
              <a:t>コム間ビートの抽出</a:t>
            </a:r>
            <a:endParaRPr kumimoji="1" lang="en-US" altLang="ja-JP" sz="3600" dirty="0" smtClean="0">
              <a:latin typeface="ヒラギノ丸ゴ ProN W4"/>
              <a:ea typeface="ヒラギノ丸ゴ ProN W4"/>
              <a:cs typeface="ヒラギノ丸ゴ ProN W4"/>
            </a:endParaRPr>
          </a:p>
          <a:p>
            <a:endParaRPr lang="en-US" altLang="ja-JP" sz="3600" dirty="0">
              <a:latin typeface="ヒラギノ丸ゴ ProN W4"/>
              <a:ea typeface="ヒラギノ丸ゴ ProN W4"/>
              <a:cs typeface="ヒラギノ丸ゴ ProN W4"/>
            </a:endParaRPr>
          </a:p>
          <a:p>
            <a:r>
              <a:rPr kumimoji="1" lang="en-US" altLang="ja-JP" sz="3600" dirty="0" smtClean="0">
                <a:latin typeface="ヒラギノ丸ゴ ProN W4"/>
                <a:ea typeface="ヒラギノ丸ゴ ProN W4"/>
                <a:cs typeface="ヒラギノ丸ゴ ProN W4"/>
              </a:rPr>
              <a:t>②ASOPS-THz-TDS</a:t>
            </a:r>
            <a:r>
              <a:rPr kumimoji="1" lang="ja-JP" altLang="en-US" sz="3600" dirty="0" smtClean="0">
                <a:latin typeface="ヒラギノ丸ゴ ProN W4"/>
                <a:ea typeface="ヒラギノ丸ゴ ProN W4"/>
                <a:cs typeface="ヒラギノ丸ゴ ProN W4"/>
              </a:rPr>
              <a:t>におけるタイミングジッターの抑制</a:t>
            </a:r>
            <a:endParaRPr kumimoji="1" lang="en-US" altLang="ja-JP" sz="3600" dirty="0" smtClean="0">
              <a:latin typeface="ヒラギノ丸ゴ ProN W4"/>
              <a:ea typeface="ヒラギノ丸ゴ ProN W4"/>
              <a:cs typeface="ヒラギノ丸ゴ ProN W4"/>
            </a:endParaRPr>
          </a:p>
          <a:p>
            <a:endParaRPr lang="en-US" altLang="ja-JP" sz="3600" dirty="0">
              <a:latin typeface="ヒラギノ丸ゴ ProN W4"/>
              <a:ea typeface="ヒラギノ丸ゴ ProN W4"/>
              <a:cs typeface="ヒラギノ丸ゴ ProN W4"/>
            </a:endParaRPr>
          </a:p>
          <a:p>
            <a:r>
              <a:rPr kumimoji="1" lang="en-US" altLang="ja-JP" sz="3600" dirty="0" smtClean="0">
                <a:latin typeface="ヒラギノ丸ゴ ProN W4"/>
                <a:ea typeface="ヒラギノ丸ゴ ProN W4"/>
                <a:cs typeface="ヒラギノ丸ゴ ProN W4"/>
              </a:rPr>
              <a:t>③</a:t>
            </a:r>
            <a:r>
              <a:rPr lang="ja-JP" altLang="en-US" sz="3600" dirty="0" smtClean="0">
                <a:latin typeface="ヒラギノ丸ゴ ProN W4"/>
                <a:ea typeface="ヒラギノ丸ゴ ProN W4"/>
                <a:cs typeface="ヒラギノ丸ゴ ProN W4"/>
              </a:rPr>
              <a:t>アダプティブ・サンプリングへの応用</a:t>
            </a:r>
            <a:endParaRPr kumimoji="1" lang="ja-JP" altLang="en-US" sz="3600" dirty="0">
              <a:latin typeface="ヒラギノ丸ゴ ProN W4"/>
              <a:ea typeface="ヒラギノ丸ゴ ProN W4"/>
              <a:cs typeface="ヒラギノ丸ゴ ProN W4"/>
            </a:endParaRPr>
          </a:p>
        </p:txBody>
      </p:sp>
    </p:spTree>
    <p:extLst>
      <p:ext uri="{BB962C8B-B14F-4D97-AF65-F5344CB8AC3E}">
        <p14:creationId xmlns:p14="http://schemas.microsoft.com/office/powerpoint/2010/main" val="18305509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19523</TotalTime>
  <Words>2523</Words>
  <Application>Microsoft Office PowerPoint</Application>
  <PresentationFormat>画面に合わせる (4:3)</PresentationFormat>
  <Paragraphs>354</Paragraphs>
  <Slides>32</Slides>
  <Notes>17</Notes>
  <HiddenSlides>0</HiddenSlides>
  <MMClips>1</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テーマ1</vt:lpstr>
      <vt:lpstr>デュアルTHzコム間ビート信号の抽出とその応用</vt:lpstr>
      <vt:lpstr>共同研究者</vt:lpstr>
      <vt:lpstr>光コムとTHzコム</vt:lpstr>
      <vt:lpstr>デュアルTHzコムの利用@周波数領域</vt:lpstr>
      <vt:lpstr>PowerPoint プレゼンテーション</vt:lpstr>
      <vt:lpstr>PowerPoint プレゼンテーション</vt:lpstr>
      <vt:lpstr>ASOPS-THz-TDSにおける信号の流れ</vt:lpstr>
      <vt:lpstr>PowerPoint プレゼンテーション</vt:lpstr>
      <vt:lpstr>PowerPoint プレゼンテーション</vt:lpstr>
      <vt:lpstr>PowerPoint プレゼンテーション</vt:lpstr>
      <vt:lpstr>デュアルTHzコム間ビートの抽出</vt:lpstr>
      <vt:lpstr>デュアルTHzスペアナを用いた コム間ビートの抽出</vt:lpstr>
      <vt:lpstr>デュアルTHzスペアナを用いた コム間ビートの抽出</vt:lpstr>
      <vt:lpstr>デュアルTHzコム間ビートの RFスペクトル</vt:lpstr>
      <vt:lpstr>PowerPoint プレゼンテーション</vt:lpstr>
      <vt:lpstr>PowerPoint プレゼンテーション</vt:lpstr>
      <vt:lpstr>実験光学系</vt:lpstr>
      <vt:lpstr>デュアルTHzコム間ビートの 周波数安定性</vt:lpstr>
      <vt:lpstr>低圧ガス分光を用いたジッター評価</vt:lpstr>
      <vt:lpstr>低圧ガス分光によるジッターの評価</vt:lpstr>
      <vt:lpstr>PowerPoint プレゼンテーション</vt:lpstr>
      <vt:lpstr>PowerPoint プレゼンテーション</vt:lpstr>
      <vt:lpstr>THzアダプティブ・サンプリング・クロック（デュアルTHzコム間ビート）の生成</vt:lpstr>
      <vt:lpstr>実験光学系</vt:lpstr>
      <vt:lpstr>時間波形ダイナミックレンジの比較</vt:lpstr>
      <vt:lpstr>10連THzパルス列の計測</vt:lpstr>
      <vt:lpstr>THzコム・スペクトル</vt:lpstr>
      <vt:lpstr>まとめ</vt:lpstr>
      <vt:lpstr>PowerPoint プレゼンテーション</vt:lpstr>
      <vt:lpstr>時間遅延走査ダブルパルスによる ジッターの評価（時間領域）</vt:lpstr>
      <vt:lpstr>THzコム・スペクトル</vt:lpstr>
      <vt:lpstr>10連THzパルス列の計測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ichikawa</cp:lastModifiedBy>
  <cp:revision>522</cp:revision>
  <cp:lastPrinted>2014-03-03T05:52:11Z</cp:lastPrinted>
  <dcterms:created xsi:type="dcterms:W3CDTF">2013-09-04T09:47:56Z</dcterms:created>
  <dcterms:modified xsi:type="dcterms:W3CDTF">2014-07-06T05:51:55Z</dcterms:modified>
</cp:coreProperties>
</file>