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0" autoAdjust="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55A2-7F5A-4010-8107-5128D45A9023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44ED-1ED0-4671-9947-76B4DF00C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2A37B-8689-4C74-8919-9659F2729E54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2322-F1A7-4B94-8A56-2B5E5D664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0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5%8E%9F%E5%AD%9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a.wikipedia.org/wiki/%E7%89%A9%E7%90%86%E9%87%8F" TargetMode="External"/><Relationship Id="rId5" Type="http://schemas.openxmlformats.org/officeDocument/2006/relationships/hyperlink" Target="https://ja.wikipedia.org/wiki/%E9%9B%BB%E5%AD%90%E9%9B%B2" TargetMode="External"/><Relationship Id="rId4" Type="http://schemas.openxmlformats.org/officeDocument/2006/relationships/hyperlink" Target="https://ja.wikipedia.org/wiki/%E5%88%86%E5%AD%9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従来：染色法、反射共焦点レーザー</a:t>
            </a:r>
            <a:r>
              <a:rPr kumimoji="1" lang="ja-JP" altLang="en-US" dirty="0" smtClean="0"/>
              <a:t>顕微鏡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近年では美容などの観点から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57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非線形光学効果：光の強度によって照射される物質の特性が変わる現象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05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ja-JP" altLang="en-US" sz="1200" i="0" smtClean="0">
                        <a:latin typeface="Cambria Math"/>
                      </a:rPr>
                      <m:t>ω</m:t>
                    </m:r>
                  </m:oMath>
                </a14:m>
                <a:r>
                  <a:rPr kumimoji="1" lang="en-US" altLang="ja-JP" sz="1200" dirty="0" smtClean="0">
                    <a:latin typeface="Cambria Math"/>
                  </a:rPr>
                  <a:t>:</a:t>
                </a:r>
                <a:r>
                  <a:rPr kumimoji="1" lang="ja-JP" altLang="en-US" sz="1200" dirty="0" smtClean="0">
                    <a:latin typeface="Cambria Math"/>
                  </a:rPr>
                  <a:t>基礎周波数　</a:t>
                </a:r>
                <a14:m>
                  <m:oMath xmlns:m="http://schemas.openxmlformats.org/officeDocument/2006/math">
                    <m:r>
                      <a:rPr kumimoji="1" lang="ja-JP" altLang="en-US" sz="1200" i="1" smtClean="0">
                        <a:latin typeface="Cambria Math"/>
                      </a:rPr>
                      <m:t>𝛿</m:t>
                    </m:r>
                    <m:r>
                      <a:rPr kumimoji="1" lang="ja-JP" altLang="en-US" sz="1200" b="0" i="1" smtClean="0">
                        <a:latin typeface="Cambria Math"/>
                      </a:rPr>
                      <m:t>：</m:t>
                    </m:r>
                  </m:oMath>
                </a14:m>
                <a:r>
                  <a:rPr kumimoji="1" lang="ja-JP" altLang="en-US" sz="1200" dirty="0" smtClean="0"/>
                  <a:t>位相差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2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ja-JP" sz="1200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kumimoji="1" lang="en-US" altLang="ja-JP" sz="1200" dirty="0" smtClean="0"/>
                  <a:t>:</a:t>
                </a:r>
                <a:r>
                  <a:rPr kumimoji="1" lang="ja-JP" altLang="en-US" sz="1200" dirty="0" smtClean="0"/>
                  <a:t>媒体の波数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200" i="1">
                            <a:latin typeface="Cambria Math"/>
                          </a:rPr>
                          <m:t>𝜉</m:t>
                        </m:r>
                      </m:e>
                      <m:sup>
                        <m:r>
                          <a:rPr lang="en-US" altLang="ja-JP" sz="1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ja-JP" sz="1200" dirty="0" smtClean="0"/>
                  <a:t>:</a:t>
                </a:r>
                <a:r>
                  <a:rPr lang="ja-JP" altLang="en-US" sz="1200" dirty="0"/>
                  <a:t>波数</a:t>
                </a:r>
                <a:r>
                  <a:rPr lang="ja-JP" altLang="en-US" sz="1200" dirty="0" smtClean="0"/>
                  <a:t>ベクトル減少要因</a:t>
                </a:r>
                <a14:m>
                  <m:oMath xmlns:m="http://schemas.openxmlformats.org/officeDocument/2006/math">
                    <m:r>
                      <a:rPr lang="ja-JP" altLang="en-US" sz="1200" b="0" i="1" smtClean="0">
                        <a:latin typeface="Cambria Math"/>
                      </a:rPr>
                      <m:t>　</m:t>
                    </m:r>
                    <m:r>
                      <a:rPr lang="ja-JP" altLang="en-US" sz="120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ja-JP" altLang="en-US" sz="1200" dirty="0"/>
                  <a:t>：入射光の</a:t>
                </a:r>
                <a:r>
                  <a:rPr lang="ja-JP" altLang="en-US" sz="1200" dirty="0" smtClean="0"/>
                  <a:t>楕円率</a:t>
                </a:r>
                <a:r>
                  <a:rPr kumimoji="1" lang="ja-JP" altLang="en-US" sz="1200" dirty="0" smtClean="0"/>
                  <a:t>　</a:t>
                </a:r>
                <a:r>
                  <a:rPr kumimoji="1" lang="en-US" altLang="ja-JP" sz="1200" dirty="0" smtClean="0"/>
                  <a:t>V:SHG</a:t>
                </a:r>
                <a:r>
                  <a:rPr kumimoji="1" lang="ja-JP" altLang="en-US" sz="1200" dirty="0" smtClean="0"/>
                  <a:t>体積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2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ja-JP" sz="1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200" dirty="0" smtClean="0"/>
                  <a:t>：自由場誘電率　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/>
                      </a:rPr>
                      <m:t>𝑐</m:t>
                    </m:r>
                  </m:oMath>
                </a14:m>
                <a:r>
                  <a:rPr kumimoji="1" lang="ja-JP" altLang="en-US" sz="1200" dirty="0" smtClean="0"/>
                  <a:t>：光の真空速度</a:t>
                </a:r>
                <a:endParaRPr kumimoji="1" lang="ja-JP" altLang="en-US" sz="1200" dirty="0"/>
              </a:p>
              <a:p>
                <a:endParaRPr lang="en-US" altLang="ja-JP" sz="1200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 sz="1200" i="0" smtClean="0">
                    <a:latin typeface="Cambria Math"/>
                  </a:rPr>
                  <a:t>ω</a:t>
                </a:r>
                <a:r>
                  <a:rPr kumimoji="1" lang="en-US" altLang="ja-JP" sz="1200" dirty="0" smtClean="0">
                    <a:latin typeface="Cambria Math"/>
                  </a:rPr>
                  <a:t>:</a:t>
                </a:r>
                <a:r>
                  <a:rPr kumimoji="1" lang="ja-JP" altLang="en-US" sz="1200" dirty="0" smtClean="0">
                    <a:latin typeface="Cambria Math"/>
                  </a:rPr>
                  <a:t>基礎周波数</a:t>
                </a:r>
                <a:r>
                  <a:rPr kumimoji="1" lang="ja-JP" altLang="en-US" sz="1200" dirty="0" smtClean="0">
                    <a:latin typeface="Cambria Math"/>
                  </a:rPr>
                  <a:t>　</a:t>
                </a:r>
                <a:r>
                  <a:rPr kumimoji="1" lang="ja-JP" altLang="en-US" sz="1200" i="0" smtClean="0">
                    <a:latin typeface="Cambria Math"/>
                  </a:rPr>
                  <a:t>𝛿</a:t>
                </a:r>
                <a:r>
                  <a:rPr kumimoji="1" lang="ja-JP" altLang="en-US" sz="1200" b="0" i="0" smtClean="0">
                    <a:latin typeface="Cambria Math"/>
                  </a:rPr>
                  <a:t>：</a:t>
                </a:r>
                <a:r>
                  <a:rPr kumimoji="1" lang="ja-JP" altLang="en-US" sz="1200" dirty="0" smtClean="0"/>
                  <a:t>位相差</a:t>
                </a:r>
                <a:r>
                  <a:rPr kumimoji="1" lang="ja-JP" altLang="en-US" sz="1200" dirty="0" smtClean="0"/>
                  <a:t>　</a:t>
                </a:r>
                <a:r>
                  <a:rPr lang="en-US" altLang="ja-JP" sz="1200" i="0">
                    <a:latin typeface="Cambria Math"/>
                  </a:rPr>
                  <a:t>𝑘</a:t>
                </a:r>
                <a:r>
                  <a:rPr lang="ja-JP" altLang="ja-JP" sz="1200" i="0" smtClean="0">
                    <a:latin typeface="Cambria Math"/>
                  </a:rPr>
                  <a:t>_</a:t>
                </a:r>
                <a:r>
                  <a:rPr lang="en-US" altLang="ja-JP" sz="1200" i="0">
                    <a:latin typeface="Cambria Math"/>
                  </a:rPr>
                  <a:t>𝜔</a:t>
                </a:r>
                <a:r>
                  <a:rPr kumimoji="1" lang="en-US" altLang="ja-JP" sz="1200" dirty="0" smtClean="0"/>
                  <a:t>:</a:t>
                </a:r>
                <a:r>
                  <a:rPr kumimoji="1" lang="ja-JP" altLang="en-US" sz="1200" dirty="0" smtClean="0"/>
                  <a:t>媒体の波数</a:t>
                </a:r>
                <a:r>
                  <a:rPr kumimoji="1" lang="ja-JP" altLang="en-US" sz="1200" dirty="0" smtClean="0"/>
                  <a:t>　</a:t>
                </a:r>
                <a:r>
                  <a:rPr lang="en-US" altLang="ja-JP" sz="1200" i="0">
                    <a:latin typeface="Cambria Math"/>
                  </a:rPr>
                  <a:t>𝜉</a:t>
                </a:r>
                <a:r>
                  <a:rPr lang="ja-JP" altLang="ja-JP" sz="1200" i="0">
                    <a:latin typeface="Cambria Math"/>
                  </a:rPr>
                  <a:t>^</a:t>
                </a:r>
                <a:r>
                  <a:rPr lang="en-US" altLang="ja-JP" sz="1200" i="0">
                    <a:latin typeface="Cambria Math"/>
                  </a:rPr>
                  <a:t>′</a:t>
                </a:r>
                <a:r>
                  <a:rPr kumimoji="1" lang="en-US" altLang="ja-JP" sz="1200" dirty="0" smtClean="0"/>
                  <a:t>:</a:t>
                </a:r>
                <a:r>
                  <a:rPr lang="ja-JP" altLang="en-US" sz="1200" dirty="0"/>
                  <a:t>波数</a:t>
                </a:r>
                <a:r>
                  <a:rPr lang="ja-JP" altLang="en-US" sz="1200" dirty="0" smtClean="0"/>
                  <a:t>ベクトル減少要因</a:t>
                </a:r>
                <a:r>
                  <a:rPr lang="ja-JP" altLang="en-US" sz="1200" b="0" i="0" smtClean="0">
                    <a:latin typeface="Cambria Math"/>
                  </a:rPr>
                  <a:t>　</a:t>
                </a:r>
                <a:r>
                  <a:rPr lang="ja-JP" altLang="en-US" sz="1200" i="0" smtClean="0">
                    <a:latin typeface="Cambria Math"/>
                  </a:rPr>
                  <a:t>𝜑</a:t>
                </a:r>
                <a:r>
                  <a:rPr lang="ja-JP" altLang="en-US" sz="1200" dirty="0"/>
                  <a:t>：入射光の</a:t>
                </a:r>
                <a:r>
                  <a:rPr lang="ja-JP" altLang="en-US" sz="1200" dirty="0" smtClean="0"/>
                  <a:t>楕円率</a:t>
                </a:r>
                <a:r>
                  <a:rPr kumimoji="1" lang="ja-JP" altLang="en-US" sz="1200" dirty="0" smtClean="0"/>
                  <a:t>　</a:t>
                </a:r>
                <a:r>
                  <a:rPr kumimoji="1" lang="en-US" altLang="ja-JP" sz="1200" dirty="0" smtClean="0"/>
                  <a:t>V:SHG</a:t>
                </a:r>
                <a:r>
                  <a:rPr kumimoji="1" lang="ja-JP" altLang="en-US" sz="1200" dirty="0" smtClean="0"/>
                  <a:t>体積</a:t>
                </a:r>
                <a:r>
                  <a:rPr kumimoji="1" lang="ja-JP" altLang="en-US" sz="1200" dirty="0" smtClean="0"/>
                  <a:t>　</a:t>
                </a:r>
                <a:r>
                  <a:rPr lang="en-US" altLang="ja-JP" sz="1200" i="0">
                    <a:latin typeface="Cambria Math"/>
                  </a:rPr>
                  <a:t>𝜖</a:t>
                </a:r>
                <a:r>
                  <a:rPr lang="ja-JP" altLang="ja-JP" sz="1200" i="0">
                    <a:latin typeface="Cambria Math"/>
                  </a:rPr>
                  <a:t>_</a:t>
                </a:r>
                <a:r>
                  <a:rPr lang="en-US" altLang="ja-JP" sz="1200" i="0">
                    <a:latin typeface="Cambria Math"/>
                  </a:rPr>
                  <a:t>0</a:t>
                </a:r>
                <a:r>
                  <a:rPr kumimoji="1" lang="ja-JP" altLang="en-US" sz="1200" dirty="0" smtClean="0"/>
                  <a:t>：自由場誘電率</a:t>
                </a:r>
                <a:r>
                  <a:rPr kumimoji="1" lang="ja-JP" altLang="en-US" sz="1200" dirty="0" smtClean="0"/>
                  <a:t>　</a:t>
                </a:r>
                <a:r>
                  <a:rPr lang="en-US" altLang="ja-JP" sz="1200" i="0">
                    <a:latin typeface="Cambria Math"/>
                  </a:rPr>
                  <a:t>𝑐</a:t>
                </a:r>
                <a:r>
                  <a:rPr kumimoji="1" lang="ja-JP" altLang="en-US" sz="1200" dirty="0" smtClean="0"/>
                  <a:t>：光の真空速度</a:t>
                </a:r>
                <a:endParaRPr kumimoji="1" lang="ja-JP" altLang="en-US" sz="1200" dirty="0"/>
              </a:p>
              <a:p>
                <a:endParaRPr lang="en-US" altLang="ja-JP" sz="1200" dirty="0" smtClean="0"/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27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分極率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(ぶんきょく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りつ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、polarizability)とは、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原子"/>
              </a:rPr>
              <a:t>原子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分子"/>
              </a:rPr>
              <a:t>分子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電子雲"/>
              </a:rPr>
              <a:t>電子雲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などがもつ電荷分布の相対的な偏りを表す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物理量"/>
              </a:rPr>
              <a:t>物理量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双極子：</a:t>
            </a:r>
            <a:r>
              <a:rPr lang="ja-JP" altLang="en-US" dirty="0" smtClean="0"/>
              <a:t>微小な距離だけ離れた大きさの等しい正負一対の電荷，または大きさの等しい正負一対の磁極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9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l-GR" altLang="ja-JP" baseline="0" dirty="0" smtClean="0"/>
              <a:t>Λ</a:t>
            </a:r>
            <a:r>
              <a:rPr kumimoji="1" lang="ja-JP" altLang="en-US" baseline="0" dirty="0" smtClean="0"/>
              <a:t>＝</a:t>
            </a:r>
            <a:r>
              <a:rPr kumimoji="1" lang="en-US" altLang="ja-JP" baseline="0" dirty="0" smtClean="0"/>
              <a:t>1000nm</a:t>
            </a:r>
            <a:r>
              <a:rPr kumimoji="1" lang="ja-JP" altLang="en-US" baseline="0" dirty="0" err="1" smtClean="0"/>
              <a:t>、</a:t>
            </a:r>
            <a:r>
              <a:rPr kumimoji="1" lang="en-US" altLang="ja-JP" baseline="0" dirty="0" smtClean="0"/>
              <a:t>NA=1.2</a:t>
            </a:r>
            <a:r>
              <a:rPr kumimoji="1" lang="ja-JP" altLang="en-US" baseline="0" dirty="0" smtClean="0"/>
              <a:t>が基準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3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：コラーゲンの屈折率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i="0">
                    <a:latin typeface="Cambria Math"/>
                  </a:rPr>
                  <a:t>n</a:t>
                </a:r>
                <a:r>
                  <a:rPr lang="ja-JP" altLang="ja-JP" i="0" smtClean="0">
                    <a:latin typeface="Cambria Math"/>
                  </a:rPr>
                  <a:t>_</a:t>
                </a:r>
                <a:r>
                  <a:rPr lang="en-US" altLang="ja-JP" i="0">
                    <a:latin typeface="Cambria Math"/>
                  </a:rPr>
                  <a:t>𝜔</a:t>
                </a:r>
                <a:r>
                  <a:rPr kumimoji="1" lang="ja-JP" altLang="en-US" dirty="0" smtClean="0"/>
                  <a:t>：コラーゲンの屈折率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2322-F1A7-4B94-8A56-2B5E5D664B4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12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66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5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43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7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65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03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1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5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2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59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14A4-9D81-480A-8FD7-BAD7809AEA0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04AC-25F0-481A-B48C-E1CFB45E6F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5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コラーゲン線維の第</a:t>
            </a:r>
            <a:r>
              <a:rPr kumimoji="1" lang="en-US" altLang="ja-JP" sz="4800" dirty="0" smtClean="0"/>
              <a:t>2</a:t>
            </a:r>
            <a:r>
              <a:rPr kumimoji="1" lang="ja-JP" altLang="en-US" sz="4800" dirty="0" smtClean="0"/>
              <a:t>高調波発生信号</a:t>
            </a:r>
            <a:r>
              <a:rPr lang="ja-JP" altLang="en-US" sz="4800" dirty="0" smtClean="0"/>
              <a:t>：偏光、開口数、波長の役割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B4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小谷洸平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96570" y="13713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/>
                  <a:t>式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は次の楕円率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によって消える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ja-JP" i="1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強い電場</a:t>
                </a:r>
                <a:r>
                  <a:rPr lang="en-US" altLang="ja-JP" i="1" dirty="0"/>
                  <a:t>E</a:t>
                </a:r>
                <a:r>
                  <a:rPr lang="ja-JP" altLang="en-US" dirty="0"/>
                  <a:t>  によって電子雲がゆがみ新しく</a:t>
                </a:r>
                <a:r>
                  <a:rPr lang="ja-JP" altLang="en-US" dirty="0" smtClean="0"/>
                  <a:t>できる双極子モーメント</a:t>
                </a:r>
                <a:r>
                  <a:rPr lang="en-US" altLang="ja-JP" i="1" dirty="0" smtClean="0"/>
                  <a:t>P</a:t>
                </a:r>
                <a:r>
                  <a:rPr lang="en-US" altLang="ja-JP" dirty="0" smtClean="0"/>
                  <a:t>=</a:t>
                </a:r>
                <a:r>
                  <a:rPr lang="el-GR" altLang="ja-JP" i="1" dirty="0"/>
                  <a:t>α</a:t>
                </a:r>
                <a:r>
                  <a:rPr lang="en-US" altLang="ja-JP" i="1" dirty="0" smtClean="0"/>
                  <a:t>E</a:t>
                </a:r>
                <a:r>
                  <a:rPr lang="en-US" altLang="ja-JP" dirty="0" smtClean="0"/>
                  <a:t>+</a:t>
                </a:r>
                <a14:m>
                  <m:oMath xmlns:m="http://schemas.openxmlformats.org/officeDocument/2006/math">
                    <m:r>
                      <a:rPr lang="ja-JP" altLang="en-US" i="1" u="sng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ja-JP" i="1" dirty="0" smtClean="0"/>
                  <a:t>EE</a:t>
                </a:r>
                <a:r>
                  <a:rPr lang="en-US" altLang="ja-JP" dirty="0" smtClean="0"/>
                  <a:t>+</a:t>
                </a:r>
                <a14:m>
                  <m:oMath xmlns:m="http://schemas.openxmlformats.org/officeDocument/2006/math">
                    <m:r>
                      <a:rPr lang="ja-JP" altLang="el-GR" i="1" u="sng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i="1" dirty="0"/>
                  <a:t>EEE</a:t>
                </a:r>
                <a:r>
                  <a:rPr lang="en-US" altLang="ja-JP" dirty="0"/>
                  <a:t>+⋯ 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570" y="137137"/>
                <a:ext cx="8229600" cy="4525963"/>
              </a:xfrm>
              <a:blipFill rotWithShape="1">
                <a:blip r:embed="rId3"/>
                <a:stretch>
                  <a:fillRect l="-1852" t="-2423" r="-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" y="3268434"/>
            <a:ext cx="4056570" cy="28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04435" y="2976538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SHG</a:t>
            </a:r>
            <a:r>
              <a:rPr kumimoji="1" lang="ja-JP" altLang="en-US" sz="2400" dirty="0" smtClean="0"/>
              <a:t>強度を消す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err="1" smtClean="0"/>
              <a:t>つの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楕円率の</a:t>
            </a:r>
            <a:r>
              <a:rPr lang="ja-JP" altLang="en-US" sz="2400" dirty="0" smtClean="0"/>
              <a:t>存在が確認できる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95536" y="5934670"/>
                <a:ext cx="388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Fig.4</a:t>
                </a:r>
              </a:p>
              <a:p>
                <a:r>
                  <a:rPr lang="ja-JP" altLang="en-US" dirty="0" smtClean="0"/>
                  <a:t>超分極率</a:t>
                </a:r>
                <a:r>
                  <a:rPr lang="en-US" altLang="ja-JP" dirty="0" smtClean="0"/>
                  <a:t>ρ</a:t>
                </a:r>
                <a:r>
                  <a:rPr lang="ja-JP" altLang="en-US" dirty="0" smtClean="0"/>
                  <a:t>の比と楕円率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のグラフ</a:t>
                </a: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34670"/>
                <a:ext cx="388843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411" t="-3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968044" y="5373216"/>
                <a:ext cx="3744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Fig.2</a:t>
                </a:r>
                <a:r>
                  <a:rPr kumimoji="1" lang="ja-JP" altLang="en-US" sz="2400" dirty="0" smtClean="0"/>
                  <a:t>～</a:t>
                </a:r>
                <a:r>
                  <a:rPr kumimoji="1" lang="en-US" altLang="ja-JP" sz="2400" dirty="0" smtClean="0"/>
                  <a:t>4</a:t>
                </a:r>
                <a:r>
                  <a:rPr kumimoji="1" lang="ja-JP" altLang="en-US" sz="2400" dirty="0" smtClean="0"/>
                  <a:t>によって</a:t>
                </a:r>
                <a:endParaRPr kumimoji="1" lang="en-US" altLang="ja-JP" sz="2400" dirty="0" smtClean="0"/>
              </a:p>
              <a:p>
                <a:r>
                  <a:rPr lang="ja-JP" altLang="en-US" sz="2400" dirty="0">
                    <a:latin typeface="Cambria Math"/>
                  </a:rPr>
                  <a:t>直線</a:t>
                </a:r>
                <a:r>
                  <a:rPr lang="ja-JP" altLang="en-US" sz="2400" dirty="0" smtClean="0">
                    <a:latin typeface="Cambria Math"/>
                  </a:rPr>
                  <a:t>偏光</a:t>
                </a:r>
                <a:r>
                  <a:rPr lang="en-US" altLang="ja-JP" sz="2400" dirty="0" smtClean="0">
                    <a:latin typeface="Cambria Math"/>
                  </a:rPr>
                  <a:t>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=700nm,NA=1.2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373216"/>
                <a:ext cx="3744416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606" t="-609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矢印 5"/>
          <p:cNvSpPr/>
          <p:nvPr/>
        </p:nvSpPr>
        <p:spPr>
          <a:xfrm>
            <a:off x="6156176" y="3891825"/>
            <a:ext cx="864096" cy="537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986290" y="4451919"/>
                <a:ext cx="37261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楕円率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のとき</a:t>
                </a:r>
                <a:r>
                  <a:rPr kumimoji="1" lang="en-US" altLang="ja-JP" sz="2400" dirty="0" smtClean="0"/>
                  <a:t>SHG</a:t>
                </a:r>
                <a:r>
                  <a:rPr kumimoji="1" lang="ja-JP" altLang="en-US" sz="2400" dirty="0" smtClean="0"/>
                  <a:t>強度</a:t>
                </a:r>
                <a:r>
                  <a:rPr kumimoji="1" lang="en-US" altLang="ja-JP" sz="2400" dirty="0" smtClean="0"/>
                  <a:t>0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90" y="4451919"/>
                <a:ext cx="372617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619" t="-157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4499992" y="264008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超分極率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249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基本波長と開口数が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信号に</a:t>
            </a:r>
            <a:r>
              <a:rPr lang="ja-JP" altLang="en-US" dirty="0" smtClean="0"/>
              <a:t>与える</a:t>
            </a:r>
            <a:r>
              <a:rPr lang="ja-JP" altLang="en-US" dirty="0"/>
              <a:t>影響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29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90427" y="4293096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水平偏光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のときに</a:t>
            </a:r>
            <a:r>
              <a:rPr kumimoji="1" lang="en-US" altLang="ja-JP" dirty="0" smtClean="0"/>
              <a:t>B-SHG</a:t>
            </a:r>
            <a:r>
              <a:rPr kumimoji="1" lang="ja-JP" altLang="en-US" dirty="0" smtClean="0"/>
              <a:t>強度は最大</a:t>
            </a:r>
            <a:endParaRPr kumimoji="1" lang="en-US" altLang="ja-JP" dirty="0" smtClean="0"/>
          </a:p>
          <a:p>
            <a:r>
              <a:rPr lang="ja-JP" altLang="en-US" dirty="0" smtClean="0"/>
              <a:t>最大</a:t>
            </a:r>
            <a:r>
              <a:rPr lang="en-US" altLang="ja-JP" dirty="0" smtClean="0"/>
              <a:t>B-SHG</a:t>
            </a:r>
            <a:r>
              <a:rPr lang="ja-JP" altLang="en-US" dirty="0" smtClean="0"/>
              <a:t>強度は入射波長に強く依存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左赤</a:t>
            </a:r>
            <a:r>
              <a:rPr lang="ja-JP" altLang="en-US" dirty="0" smtClean="0"/>
              <a:t>（</a:t>
            </a:r>
            <a:r>
              <a:rPr lang="en-US" altLang="ja-JP" dirty="0" smtClean="0"/>
              <a:t>λ</a:t>
            </a:r>
            <a:r>
              <a:rPr lang="ja-JP" altLang="en-US" dirty="0" smtClean="0"/>
              <a:t>＝</a:t>
            </a:r>
            <a:r>
              <a:rPr lang="en-US" altLang="ja-JP" dirty="0"/>
              <a:t>700</a:t>
            </a:r>
            <a:r>
              <a:rPr lang="ja-JP" altLang="en-US" dirty="0" err="1"/>
              <a:t>、</a:t>
            </a:r>
            <a:r>
              <a:rPr lang="en-US" altLang="ja-JP" dirty="0"/>
              <a:t>NA=1.2</a:t>
            </a:r>
            <a:r>
              <a:rPr lang="ja-JP" altLang="en-US" dirty="0"/>
              <a:t>）と右緑（</a:t>
            </a:r>
            <a:r>
              <a:rPr lang="en-US" altLang="ja-JP" dirty="0"/>
              <a:t>λ</a:t>
            </a:r>
            <a:r>
              <a:rPr lang="ja-JP" altLang="en-US" dirty="0"/>
              <a:t>＝</a:t>
            </a:r>
            <a:r>
              <a:rPr lang="en-US" altLang="ja-JP" dirty="0"/>
              <a:t>850</a:t>
            </a:r>
            <a:r>
              <a:rPr lang="ja-JP" altLang="en-US" dirty="0" err="1"/>
              <a:t>、</a:t>
            </a:r>
            <a:r>
              <a:rPr lang="en-US" altLang="ja-JP" dirty="0"/>
              <a:t>NA=1.2</a:t>
            </a:r>
            <a:r>
              <a:rPr lang="ja-JP" altLang="en-US" dirty="0"/>
              <a:t>）：右が</a:t>
            </a:r>
            <a:r>
              <a:rPr lang="en-US" altLang="ja-JP" dirty="0"/>
              <a:t>1.4</a:t>
            </a:r>
            <a:r>
              <a:rPr lang="ja-JP" altLang="en-US" dirty="0"/>
              <a:t>倍大きい</a:t>
            </a:r>
            <a:endParaRPr lang="en-US" altLang="ja-JP" dirty="0"/>
          </a:p>
          <a:p>
            <a:r>
              <a:rPr lang="ja-JP" altLang="en-US" dirty="0"/>
              <a:t>左青（</a:t>
            </a:r>
            <a:r>
              <a:rPr lang="en-US" altLang="ja-JP" dirty="0"/>
              <a:t>λ</a:t>
            </a:r>
            <a:r>
              <a:rPr lang="ja-JP" altLang="en-US" dirty="0"/>
              <a:t>＝</a:t>
            </a:r>
            <a:r>
              <a:rPr lang="en-US" altLang="ja-JP" dirty="0"/>
              <a:t>850</a:t>
            </a:r>
            <a:r>
              <a:rPr lang="ja-JP" altLang="en-US" dirty="0" err="1"/>
              <a:t>、</a:t>
            </a:r>
            <a:r>
              <a:rPr lang="en-US" altLang="ja-JP" dirty="0"/>
              <a:t>NA=1.2</a:t>
            </a:r>
            <a:r>
              <a:rPr lang="ja-JP" altLang="en-US" dirty="0"/>
              <a:t>）と右赤（</a:t>
            </a:r>
            <a:r>
              <a:rPr lang="en-US" altLang="ja-JP" dirty="0"/>
              <a:t>λ</a:t>
            </a:r>
            <a:r>
              <a:rPr lang="ja-JP" altLang="en-US" dirty="0"/>
              <a:t>＝</a:t>
            </a:r>
            <a:r>
              <a:rPr lang="en-US" altLang="ja-JP" dirty="0"/>
              <a:t>850</a:t>
            </a:r>
            <a:r>
              <a:rPr lang="ja-JP" altLang="en-US" dirty="0" err="1"/>
              <a:t>、</a:t>
            </a:r>
            <a:r>
              <a:rPr lang="en-US" altLang="ja-JP" dirty="0"/>
              <a:t>NA=1.0</a:t>
            </a:r>
            <a:r>
              <a:rPr lang="ja-JP" altLang="en-US" dirty="0"/>
              <a:t>）：左が</a:t>
            </a:r>
            <a:r>
              <a:rPr lang="en-US" altLang="ja-JP" dirty="0"/>
              <a:t>3.4</a:t>
            </a:r>
            <a:r>
              <a:rPr lang="ja-JP" altLang="en-US" dirty="0"/>
              <a:t>倍</a:t>
            </a:r>
            <a:r>
              <a:rPr lang="ja-JP" altLang="en-US" dirty="0" smtClean="0"/>
              <a:t>大きい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λ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NA</a:t>
            </a:r>
            <a:r>
              <a:rPr lang="ja-JP" altLang="en-US" dirty="0" smtClean="0"/>
              <a:t>が大きくなると</a:t>
            </a:r>
            <a:r>
              <a:rPr lang="en-US" altLang="ja-JP" dirty="0" smtClean="0"/>
              <a:t>SHG</a:t>
            </a:r>
            <a:r>
              <a:rPr lang="ja-JP" altLang="en-US" dirty="0" smtClean="0"/>
              <a:t>信号強度は大きくなる</a:t>
            </a:r>
            <a:endParaRPr lang="en-US" altLang="ja-JP" dirty="0" smtClean="0"/>
          </a:p>
          <a:p>
            <a:r>
              <a:rPr lang="ja-JP" altLang="en-US" dirty="0"/>
              <a:t>直線</a:t>
            </a:r>
            <a:r>
              <a:rPr lang="ja-JP" altLang="en-US" dirty="0" smtClean="0"/>
              <a:t>偏光より</a:t>
            </a:r>
            <a:r>
              <a:rPr lang="en-US" altLang="ja-JP" dirty="0" smtClean="0"/>
              <a:t>SHG</a:t>
            </a:r>
            <a:r>
              <a:rPr lang="ja-JP" altLang="en-US" dirty="0" smtClean="0"/>
              <a:t>信号強度が大きくなる組み合わせ有り</a:t>
            </a:r>
            <a:endParaRPr lang="en-US" altLang="ja-JP" dirty="0"/>
          </a:p>
        </p:txBody>
      </p:sp>
      <p:sp>
        <p:nvSpPr>
          <p:cNvPr id="5" name="下矢印 4"/>
          <p:cNvSpPr/>
          <p:nvPr/>
        </p:nvSpPr>
        <p:spPr>
          <a:xfrm>
            <a:off x="2954623" y="5820407"/>
            <a:ext cx="11521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42930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Fig.5</a:t>
            </a:r>
          </a:p>
          <a:p>
            <a:r>
              <a:rPr lang="en-US" altLang="ja-JP" dirty="0" smtClean="0"/>
              <a:t>B-SHG</a:t>
            </a:r>
            <a:r>
              <a:rPr lang="ja-JP" altLang="en-US" dirty="0" smtClean="0"/>
              <a:t>信号強度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986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5059"/>
            <a:ext cx="3702536" cy="27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5058"/>
            <a:ext cx="3815541" cy="27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55576" y="0"/>
                <a:ext cx="7956884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式</a:t>
                </a:r>
                <a:r>
                  <a:rPr lang="en-US" altLang="ja-JP" sz="2400" dirty="0"/>
                  <a:t>1</a:t>
                </a:r>
                <a:r>
                  <a:rPr lang="ja-JP" altLang="en-US" sz="2400" dirty="0"/>
                  <a:t>から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ja-JP" sz="2400" dirty="0"/>
                  <a:t>SHG</a:t>
                </a:r>
                <a:r>
                  <a:rPr lang="ja-JP" altLang="ja-JP" sz="2400" dirty="0"/>
                  <a:t>比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𝜔</m:t>
                            </m:r>
                          </m:sub>
                          <m:sup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𝜔</m:t>
                            </m:r>
                          </m:sub>
                          <m:sup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sup>
                        </m:sSubSup>
                      </m:den>
                    </m:f>
                  </m:oMath>
                </a14:m>
                <a:r>
                  <a:rPr lang="ja-JP" altLang="en-US" sz="2400" dirty="0"/>
                  <a:t>は入射光の偏光状態に依存しない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0"/>
                <a:ext cx="7956884" cy="1096326"/>
              </a:xfrm>
              <a:prstGeom prst="rect">
                <a:avLst/>
              </a:prstGeom>
              <a:blipFill rotWithShape="1">
                <a:blip r:embed="rId5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56811" y="3820453"/>
                <a:ext cx="38164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Fig.6</a:t>
                </a:r>
                <a:r>
                  <a:rPr kumimoji="1" lang="ja-JP" altLang="en-US" dirty="0" smtClean="0"/>
                  <a:t>　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SHG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強度</m:t>
                    </m:r>
                    <m:r>
                      <a:rPr lang="ja-JP" altLang="en-US" b="0" i="1" dirty="0" smtClean="0">
                        <a:latin typeface="Cambria Math"/>
                      </a:rPr>
                      <m:t>比</m:t>
                    </m:r>
                  </m:oMath>
                </a14:m>
                <a:endParaRPr lang="en-US" altLang="ja-JP" dirty="0" smtClean="0"/>
              </a:p>
              <a:p>
                <a:r>
                  <a:rPr lang="ja-JP" altLang="en-US" dirty="0" smtClean="0"/>
                  <a:t>基本波長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ja-JP" dirty="0"/>
                  <a:t>(</a:t>
                </a:r>
                <a:r>
                  <a:rPr lang="en-US" altLang="ja-JP" dirty="0" smtClean="0"/>
                  <a:t> grey:700 </a:t>
                </a:r>
                <a:r>
                  <a:rPr lang="en-US" altLang="ja-JP" dirty="0"/>
                  <a:t>nm, dark grey: 850 nm, and black: 1000 nm )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1" y="3820453"/>
                <a:ext cx="381642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278" t="-46358" b="-11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64088" y="3820398"/>
                <a:ext cx="33483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Fig.7</a:t>
                </a:r>
                <a:r>
                  <a:rPr kumimoji="1" lang="ja-JP" altLang="en-US" dirty="0" smtClean="0"/>
                  <a:t>　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/>
                  <a:t>SHG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強度比</m:t>
                    </m:r>
                  </m:oMath>
                </a14:m>
                <a:endParaRPr lang="en-US" altLang="ja-JP" dirty="0"/>
              </a:p>
              <a:p>
                <a:r>
                  <a:rPr kumimoji="1" lang="ja-JP" altLang="en-US" dirty="0" smtClean="0"/>
                  <a:t>開口数</a:t>
                </a:r>
                <a:r>
                  <a:rPr kumimoji="1" lang="en-US" altLang="ja-JP" dirty="0" smtClean="0"/>
                  <a:t>NA</a:t>
                </a:r>
                <a:r>
                  <a:rPr lang="en-US" altLang="ja-JP" dirty="0"/>
                  <a:t>(grey: 1.2, dark grey: 1.1, and black: 1.0)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820398"/>
                <a:ext cx="3348372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39" t="-46358" b="-11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矢印 8"/>
          <p:cNvSpPr/>
          <p:nvPr/>
        </p:nvSpPr>
        <p:spPr>
          <a:xfrm>
            <a:off x="1994776" y="4836835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6246186" y="4853333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547664" y="5429397"/>
                <a:ext cx="34736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ja-JP" altLang="en-US" dirty="0" smtClean="0"/>
                  <a:t>が大きくなる</a:t>
                </a:r>
                <a:endParaRPr lang="en-US" altLang="ja-JP" dirty="0" smtClean="0"/>
              </a:p>
              <a:p>
                <a:r>
                  <a:rPr kumimoji="1" lang="ja-JP" altLang="en-US" dirty="0"/>
                  <a:t>→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も大きくなる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429397"/>
                <a:ext cx="3473643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579" t="-23585" b="-10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508104" y="5412899"/>
                <a:ext cx="26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NA</a:t>
                </a:r>
                <a:r>
                  <a:rPr kumimoji="1" lang="ja-JP" altLang="en-US" dirty="0" smtClean="0"/>
                  <a:t>が小さくなる</a:t>
                </a:r>
                <a:endParaRPr kumimoji="1" lang="en-US" altLang="ja-JP" dirty="0" smtClean="0"/>
              </a:p>
              <a:p>
                <a:r>
                  <a:rPr lang="ja-JP" altLang="en-US" dirty="0"/>
                  <a:t>→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は大きくなる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412899"/>
                <a:ext cx="2664296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059" t="-23585" b="-10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6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2" y="119047"/>
            <a:ext cx="8640106" cy="32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13513" y="3656060"/>
                <a:ext cx="78488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Fig.8</a:t>
                </a:r>
                <a:r>
                  <a:rPr kumimoji="1" lang="ja-JP" altLang="en-US" dirty="0" smtClean="0"/>
                  <a:t>　最大</a:t>
                </a:r>
                <a:r>
                  <a:rPr kumimoji="1" lang="en-US" altLang="ja-JP" dirty="0" smtClean="0"/>
                  <a:t>SHG</a:t>
                </a:r>
                <a:r>
                  <a:rPr kumimoji="1" lang="ja-JP" altLang="en-US" dirty="0" smtClean="0"/>
                  <a:t>強度の角度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　　</a:t>
                </a:r>
                <a:r>
                  <a:rPr lang="en-US" altLang="ja-JP" dirty="0" smtClean="0"/>
                  <a:t>(a)</a:t>
                </a:r>
                <a:r>
                  <a:rPr lang="ja-JP" altLang="en-US" dirty="0" smtClean="0"/>
                  <a:t>開口数</a:t>
                </a:r>
                <a:r>
                  <a:rPr lang="en-US" altLang="ja-JP" dirty="0" smtClean="0"/>
                  <a:t>NA</a:t>
                </a:r>
                <a:r>
                  <a:rPr lang="ja-JP" altLang="en-US" dirty="0" smtClean="0"/>
                  <a:t>（</a:t>
                </a:r>
                <a:r>
                  <a:rPr lang="en-US" altLang="ja-JP" dirty="0"/>
                  <a:t> λ 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850nm</a:t>
                </a:r>
                <a:r>
                  <a:rPr lang="ja-JP" altLang="en-US" dirty="0" smtClean="0"/>
                  <a:t>）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　　　　　　　　　</a:t>
                </a:r>
                <a:r>
                  <a:rPr kumimoji="1" lang="en-US" altLang="ja-JP" dirty="0" smtClean="0"/>
                  <a:t>(b)</a:t>
                </a:r>
                <a:r>
                  <a:rPr kumimoji="1" lang="ja-JP" altLang="en-US" dirty="0" smtClean="0"/>
                  <a:t>入射波長</a:t>
                </a:r>
                <a:r>
                  <a:rPr lang="en-US" altLang="ja-JP" dirty="0" smtClean="0"/>
                  <a:t>λ</a:t>
                </a:r>
                <a:r>
                  <a:rPr lang="ja-JP" altLang="en-US" dirty="0" smtClean="0"/>
                  <a:t>（</a:t>
                </a:r>
                <a:r>
                  <a:rPr lang="en-US" altLang="ja-JP" dirty="0" smtClean="0"/>
                  <a:t>NA</a:t>
                </a: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1.2</a:t>
                </a:r>
                <a:r>
                  <a:rPr lang="ja-JP" altLang="en-US" dirty="0" smtClean="0"/>
                  <a:t>）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13" y="3656060"/>
                <a:ext cx="7848872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754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15616" y="4653136"/>
                <a:ext cx="7459879" cy="204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ja-JP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ξ</m:t>
                            </m:r>
                            <m:d>
                              <m:d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ja-JP" altLang="ja-JP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ja-JP" altLang="ja-JP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ja-JP" dirty="0" smtClean="0"/>
              </a:p>
              <a:p>
                <a:pPr algn="ctr"/>
                <a:endParaRPr kumimoji="1" lang="en-US" altLang="ja-JP" dirty="0" smtClean="0"/>
              </a:p>
              <a:p>
                <a:r>
                  <a:rPr kumimoji="1" lang="en-US" altLang="ja-JP" dirty="0" smtClean="0"/>
                  <a:t>(a)NA</a:t>
                </a:r>
                <a:r>
                  <a:rPr kumimoji="1" lang="ja-JP" altLang="en-US" dirty="0" smtClean="0"/>
                  <a:t>が</a:t>
                </a:r>
                <a:r>
                  <a:rPr kumimoji="1" lang="en-US" altLang="ja-JP" dirty="0" smtClean="0"/>
                  <a:t>0.9</a:t>
                </a:r>
                <a:r>
                  <a:rPr kumimoji="1" lang="ja-JP" altLang="en-US" dirty="0" smtClean="0"/>
                  <a:t>から</a:t>
                </a:r>
                <a:r>
                  <a:rPr kumimoji="1" lang="en-US" altLang="ja-JP" dirty="0" smtClean="0"/>
                  <a:t>1.2				(b)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が</a:t>
                </a:r>
                <a:r>
                  <a:rPr kumimoji="1" lang="en-US" altLang="ja-JP" dirty="0" smtClean="0"/>
                  <a:t>700nm</a:t>
                </a:r>
                <a:r>
                  <a:rPr kumimoji="1" lang="ja-JP" altLang="en-US" dirty="0" smtClean="0"/>
                  <a:t>から</a:t>
                </a:r>
                <a:r>
                  <a:rPr kumimoji="1" lang="en-US" altLang="ja-JP" dirty="0" smtClean="0"/>
                  <a:t>1000nm</a:t>
                </a:r>
              </a:p>
              <a:p>
                <a:r>
                  <a:rPr kumimoji="1" lang="ja-JP" altLang="en-US" dirty="0" smtClean="0"/>
                  <a:t>　→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は</a:t>
                </a:r>
                <a:r>
                  <a:rPr kumimoji="1" lang="en-US" altLang="ja-JP" dirty="0" smtClean="0"/>
                  <a:t>65%</a:t>
                </a:r>
                <a:r>
                  <a:rPr kumimoji="1" lang="ja-JP" altLang="en-US" dirty="0" smtClean="0"/>
                  <a:t>増えた</a:t>
                </a:r>
                <a:r>
                  <a:rPr kumimoji="1" lang="en-US" altLang="ja-JP" dirty="0" smtClean="0"/>
                  <a:t>			</a:t>
                </a:r>
                <a:r>
                  <a:rPr kumimoji="1" lang="ja-JP" altLang="en-US" dirty="0" smtClean="0"/>
                  <a:t>　→</a:t>
                </a:r>
                <a:r>
                  <a:rPr lang="ja-JP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は</a:t>
                </a:r>
                <a:r>
                  <a:rPr kumimoji="1" lang="en-US" altLang="ja-JP" dirty="0" smtClean="0"/>
                  <a:t>4</a:t>
                </a:r>
                <a:r>
                  <a:rPr lang="en-US" altLang="ja-JP" dirty="0" smtClean="0"/>
                  <a:t>%</a:t>
                </a:r>
                <a:r>
                  <a:rPr lang="ja-JP" altLang="en-US" dirty="0" smtClean="0"/>
                  <a:t>増えた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pPr algn="ctr"/>
                <a:endParaRPr lang="en-US" altLang="ja-JP" dirty="0" smtClean="0"/>
              </a:p>
              <a:p>
                <a:pPr algn="ctr"/>
                <a:r>
                  <a:rPr lang="ja-JP" altLang="en-US" dirty="0" smtClean="0"/>
                  <a:t>開口数の影響大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653136"/>
                <a:ext cx="7459879" cy="2042547"/>
              </a:xfrm>
              <a:prstGeom prst="rect">
                <a:avLst/>
              </a:prstGeom>
              <a:blipFill rotWithShape="1">
                <a:blip r:embed="rId5"/>
                <a:stretch>
                  <a:fillRect l="-654" t="-20597" b="-2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4355976" y="5733256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764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99592" y="1196752"/>
                <a:ext cx="7416824" cy="4438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ja-JP" altLang="ja-JP" sz="24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ja-JP" altLang="ja-JP" sz="2400" i="1">
                                    <a:latin typeface="Cambria Math"/>
                                  </a:rPr>
                                  <m:t>±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kumimoji="1" lang="ja-JP" altLang="en-US" sz="2400" dirty="0" smtClean="0"/>
                  <a:t>のとき</a:t>
                </a:r>
                <a:r>
                  <a:rPr kumimoji="1" lang="en-US" altLang="ja-JP" sz="2400" dirty="0" smtClean="0"/>
                  <a:t>SHG</a:t>
                </a:r>
                <a:r>
                  <a:rPr kumimoji="1" lang="ja-JP" altLang="en-US" sz="2400" dirty="0" smtClean="0"/>
                  <a:t>強度は</a:t>
                </a:r>
                <a:r>
                  <a:rPr kumimoji="1" lang="en-US" altLang="ja-JP" sz="2400" dirty="0" smtClean="0"/>
                  <a:t>0</a:t>
                </a:r>
                <a:r>
                  <a:rPr kumimoji="1" lang="ja-JP" altLang="en-US" sz="2400" dirty="0" smtClean="0"/>
                  <a:t>になる</a:t>
                </a:r>
                <a:endParaRPr kumimoji="1" lang="en-US" altLang="ja-JP" sz="2400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ja-JP" sz="2400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ja-JP" sz="2400" dirty="0" smtClean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kumimoji="1" lang="ja-JP" altLang="en-US" sz="2400" dirty="0"/>
                  <a:t>入射波長</a:t>
                </a:r>
                <a:r>
                  <a:rPr kumimoji="1" lang="ja-JP" altLang="en-US" sz="2400" dirty="0" smtClean="0"/>
                  <a:t>と開口数が高ければ高いほど</a:t>
                </a:r>
                <a:r>
                  <a:rPr kumimoji="1" lang="en-US" altLang="ja-JP" sz="2400" dirty="0" smtClean="0"/>
                  <a:t>SHG</a:t>
                </a:r>
                <a:r>
                  <a:rPr kumimoji="1" lang="ja-JP" altLang="en-US" sz="2400" dirty="0" smtClean="0"/>
                  <a:t>信号は高くなる</a:t>
                </a:r>
                <a:endParaRPr lang="en-US" altLang="ja-JP" sz="2400" dirty="0" smtClean="0"/>
              </a:p>
              <a:p>
                <a:r>
                  <a:rPr kumimoji="1" lang="ja-JP" altLang="en-US" sz="2400" dirty="0" smtClean="0"/>
                  <a:t>　→</a:t>
                </a:r>
                <a:r>
                  <a:rPr kumimoji="1" lang="en-US" altLang="ja-JP" sz="2400" dirty="0" smtClean="0"/>
                  <a:t>H</a:t>
                </a:r>
                <a:r>
                  <a:rPr kumimoji="1" lang="ja-JP" altLang="en-US" sz="2400" dirty="0" smtClean="0"/>
                  <a:t>偏光に対応する</a:t>
                </a:r>
                <a:r>
                  <a:rPr kumimoji="1" lang="en-US" altLang="ja-JP" sz="2400" dirty="0" smtClean="0"/>
                  <a:t>SHG</a:t>
                </a:r>
                <a:r>
                  <a:rPr kumimoji="1" lang="ja-JP" altLang="en-US" sz="2400" dirty="0" smtClean="0"/>
                  <a:t>信号より大きい</a:t>
                </a:r>
                <a:r>
                  <a:rPr kumimoji="1" lang="en-US" altLang="ja-JP" sz="2400" dirty="0" smtClean="0"/>
                  <a:t>SHG</a:t>
                </a:r>
                <a:r>
                  <a:rPr kumimoji="1" lang="ja-JP" altLang="en-US" sz="2400" dirty="0" smtClean="0"/>
                  <a:t>信号をつく　</a:t>
                </a:r>
                <a:endParaRPr lang="en-US" altLang="ja-JP" sz="2400" dirty="0"/>
              </a:p>
              <a:p>
                <a:r>
                  <a:rPr kumimoji="1" lang="ja-JP" altLang="en-US" sz="2400" dirty="0" smtClean="0"/>
                  <a:t>　　</a:t>
                </a:r>
                <a:r>
                  <a:rPr kumimoji="1" lang="ja-JP" altLang="en-US" sz="2400" dirty="0" err="1" smtClean="0"/>
                  <a:t>る</a:t>
                </a:r>
                <a:r>
                  <a:rPr kumimoji="1" lang="ja-JP" altLang="en-US" sz="2400" dirty="0" smtClean="0"/>
                  <a:t>こともできる</a:t>
                </a:r>
                <a:endParaRPr kumimoji="1" lang="en-US" altLang="ja-JP" sz="2400" dirty="0" smtClean="0"/>
              </a:p>
              <a:p>
                <a:endParaRPr lang="en-US" altLang="ja-JP" sz="2400" dirty="0"/>
              </a:p>
              <a:p>
                <a:endParaRPr kumimoji="1" lang="en-US" altLang="ja-JP" sz="2400" dirty="0" smtClean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ja-JP" altLang="en-US" sz="2400" dirty="0"/>
                  <a:t>最大</a:t>
                </a:r>
                <a:r>
                  <a:rPr lang="en-US" altLang="ja-JP" sz="2400" dirty="0"/>
                  <a:t>SHG</a:t>
                </a:r>
                <a:r>
                  <a:rPr lang="ja-JP" altLang="en-US" sz="2400" dirty="0"/>
                  <a:t>強度の角度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は開口数の影響を受けやすい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96752"/>
                <a:ext cx="7416824" cy="4438779"/>
              </a:xfrm>
              <a:prstGeom prst="rect">
                <a:avLst/>
              </a:prstGeom>
              <a:blipFill rotWithShape="1">
                <a:blip r:embed="rId2"/>
                <a:stretch>
                  <a:fillRect l="-1151" b="-1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3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非侵襲性・・・回復工程、手術、病理学、熱的損傷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　の解析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開口数、入射波長・・・多光子顕微鏡で記録され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		</a:t>
            </a:r>
            <a:r>
              <a:rPr lang="ja-JP" altLang="en-US" dirty="0" smtClean="0"/>
              <a:t>たシグナルの最大化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SHG</a:t>
            </a:r>
            <a:r>
              <a:rPr lang="ja-JP" altLang="en-US" smtClean="0"/>
              <a:t>イメージング機器において、光損傷を最小化するために入射レーザー光のパワーを減らす</a:t>
            </a:r>
            <a:endParaRPr kumimoji="1"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54868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今後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040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1916832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Oscar del </a:t>
            </a:r>
            <a:r>
              <a:rPr lang="en-US" altLang="ja-JP" sz="2800" dirty="0" smtClean="0"/>
              <a:t>Barco,</a:t>
            </a:r>
            <a:r>
              <a:rPr lang="en-US" altLang="ja-JP" sz="2800" dirty="0"/>
              <a:t> Juan M. </a:t>
            </a:r>
            <a:r>
              <a:rPr lang="en-US" altLang="ja-JP" sz="2800" dirty="0" smtClean="0"/>
              <a:t>Bueno,”</a:t>
            </a:r>
            <a:r>
              <a:rPr lang="en-US" altLang="ja-JP" sz="2800" dirty="0"/>
              <a:t> Second harmonic generation signal in collagen fibers: </a:t>
            </a:r>
            <a:r>
              <a:rPr lang="en-US" altLang="ja-JP" sz="2800" dirty="0" smtClean="0"/>
              <a:t>role of </a:t>
            </a:r>
            <a:r>
              <a:rPr lang="en-US" altLang="ja-JP" sz="2800" dirty="0"/>
              <a:t>polarization, numerical aperture, and </a:t>
            </a:r>
            <a:r>
              <a:rPr lang="en-US" altLang="ja-JP" sz="2800" dirty="0" smtClean="0"/>
              <a:t>wavelength,”</a:t>
            </a:r>
            <a:r>
              <a:rPr lang="en-US" altLang="ja-JP" sz="2800" dirty="0"/>
              <a:t> Journal of Biomedical Optics </a:t>
            </a:r>
            <a:r>
              <a:rPr lang="en-US" altLang="ja-JP" sz="2800" dirty="0" smtClean="0"/>
              <a:t>17,</a:t>
            </a:r>
            <a:r>
              <a:rPr lang="en-US" altLang="ja-JP" sz="2800" dirty="0"/>
              <a:t> </a:t>
            </a:r>
            <a:r>
              <a:rPr lang="en-US" altLang="ja-JP" sz="2800" b="1" dirty="0" smtClean="0"/>
              <a:t>045005</a:t>
            </a:r>
            <a:r>
              <a:rPr lang="en-US" altLang="ja-JP" sz="2800" dirty="0" smtClean="0"/>
              <a:t>,(April </a:t>
            </a:r>
            <a:r>
              <a:rPr lang="en-US" altLang="ja-JP" sz="2800" dirty="0"/>
              <a:t>2012</a:t>
            </a:r>
            <a:r>
              <a:rPr lang="en-US" altLang="ja-JP" sz="2800" dirty="0" smtClean="0"/>
              <a:t>).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248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従来のコラーゲン観察方法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→選択性、侵襲性に難あり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in vivo</a:t>
            </a:r>
            <a:r>
              <a:rPr lang="ja-JP" altLang="en-US" dirty="0" smtClean="0"/>
              <a:t>計測が不可能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SHG</a:t>
            </a:r>
            <a:r>
              <a:rPr lang="ja-JP" altLang="en-US" dirty="0" smtClean="0"/>
              <a:t>顕微鏡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→選択性、非侵襲性、非染色、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次元イメージング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→再生医療や皮膚計測に応用が期待される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5194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otani\Pictures\S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21" y="548680"/>
            <a:ext cx="41007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顕微鏡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非線形光学顕微鏡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→非中心対称構造物質と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高ピーク光電場の非線形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相互作用により波長変換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SHG</a:t>
            </a:r>
            <a:r>
              <a:rPr lang="ja-JP" altLang="en-US" dirty="0" smtClean="0"/>
              <a:t>光発生（入射光の半波長）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→非中心対称構造の生体構造物質（コラーゲン等）を観察することができる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574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32636"/>
            <a:ext cx="3374971" cy="354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1095"/>
                <a:ext cx="8229600" cy="1143000"/>
              </a:xfrm>
            </p:spPr>
            <p:txBody>
              <a:bodyPr/>
              <a:lstStyle/>
              <a:p>
                <a:pPr algn="l"/>
                <a:r>
                  <a:rPr lang="en-US" altLang="ja-JP" dirty="0"/>
                  <a:t>SHG</a:t>
                </a:r>
                <a:r>
                  <a:rPr lang="ja-JP" altLang="ja-JP" dirty="0"/>
                  <a:t>強度信号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1095"/>
                <a:ext cx="8229600" cy="1143000"/>
              </a:xfrm>
              <a:blipFill rotWithShape="1">
                <a:blip r:embed="rId4"/>
                <a:stretch>
                  <a:fillRect l="-3037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0688" y="1052736"/>
                <a:ext cx="8316416" cy="265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</a:rPr>
                          <m:t>𝜔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400" dirty="0"/>
                  <a:t>(r,</a:t>
                </a:r>
                <a:r>
                  <a:rPr lang="ja-JP" altLang="ja-JP" sz="2400" dirty="0"/>
                  <a:t>θ</a:t>
                </a:r>
                <a:r>
                  <a:rPr lang="en-US" altLang="ja-JP" sz="2400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φ</m:t>
                    </m:r>
                  </m:oMath>
                </a14:m>
                <a:r>
                  <a:rPr lang="en-US" altLang="ja-JP" sz="2400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</a:rPr>
                          <m:t>𝜔</m:t>
                        </m:r>
                      </m:sub>
                    </m:sSub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400" dirty="0"/>
              </a:p>
              <a:p>
                <a:r>
                  <a:rPr lang="en-US" altLang="ja-JP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sSub>
                          <m:sSub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ja-JP" altLang="ja-JP" sz="24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𝜑</m:t>
                            </m:r>
                          </m:e>
                        </m:func>
                        <m:r>
                          <a:rPr lang="en-US" altLang="ja-JP" sz="2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ja-JP" altLang="ja-JP" sz="2400" i="1">
                        <a:latin typeface="Cambria Math"/>
                      </a:rPr>
                      <m:t>×</m:t>
                    </m:r>
                    <m:r>
                      <a:rPr lang="en-US" altLang="ja-JP" sz="2400" i="1">
                        <a:latin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ja-JP" sz="24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ja-JP" altLang="ja-JP" sz="2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ja-JP" altLang="ja-JP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latin typeface="Cambria Math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ja-JP" altLang="ja-JP" sz="2400" i="1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𝑥𝑥𝑥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ja-JP" altLang="ja-JP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𝜔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(0)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𝑥𝑥𝑥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𝑥𝑦𝑦</m:t>
                            </m:r>
                          </m:sub>
                        </m:sSub>
                        <m:func>
                          <m:funcPr>
                            <m:ctrlPr>
                              <a:rPr lang="ja-JP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ja-JP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ja-JP" altLang="ja-JP" sz="24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8" y="1052736"/>
                <a:ext cx="8316416" cy="2657202"/>
              </a:xfrm>
              <a:prstGeom prst="rect">
                <a:avLst/>
              </a:prstGeom>
              <a:blipFill rotWithShape="1">
                <a:blip r:embed="rId5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67544" y="4941168"/>
                <a:ext cx="6816813" cy="10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楕円偏光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ja-JP" altLang="ja-JP" sz="2800" dirty="0"/>
                  <a:t>の垂直</a:t>
                </a:r>
                <a:r>
                  <a:rPr lang="ja-JP" altLang="ja-JP" sz="2800" dirty="0" smtClean="0"/>
                  <a:t>成分</a:t>
                </a:r>
                <a:endParaRPr lang="en-US" altLang="ja-JP" sz="28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(0)</m:t>
                        </m:r>
                      </m:sup>
                    </m:sSubSup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𝜓</m:t>
                        </m:r>
                      </m:e>
                    </m:func>
                    <m:r>
                      <a:rPr lang="en-US" altLang="ja-JP" sz="2800" i="1">
                        <a:latin typeface="Cambria Math"/>
                      </a:rPr>
                      <m:t>    </m:t>
                    </m:r>
                    <m:sSubSup>
                      <m:sSub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(0)</m:t>
                        </m:r>
                      </m:sup>
                    </m:sSubSup>
                    <m:func>
                      <m:funcPr>
                        <m:ctrlPr>
                          <a:rPr lang="ja-JP" altLang="ja-JP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𝜓</m:t>
                        </m:r>
                      </m:e>
                    </m:func>
                  </m:oMath>
                </a14:m>
                <a:r>
                  <a:rPr kumimoji="1" lang="ja-JP" altLang="en-US" sz="2800" dirty="0" smtClean="0"/>
                  <a:t>　　より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41168"/>
                <a:ext cx="6816813" cy="1079591"/>
              </a:xfrm>
              <a:prstGeom prst="rect">
                <a:avLst/>
              </a:prstGeom>
              <a:blipFill rotWithShape="1">
                <a:blip r:embed="rId6"/>
                <a:stretch>
                  <a:fillRect l="-1878" t="-7910" r="-894" b="-90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578080" y="4191471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Fig.1</a:t>
            </a:r>
          </a:p>
          <a:p>
            <a:r>
              <a:rPr lang="ja-JP" altLang="en-US" dirty="0"/>
              <a:t>基本</a:t>
            </a:r>
            <a:r>
              <a:rPr lang="ja-JP" altLang="en-US" dirty="0" smtClean="0"/>
              <a:t>周波数</a:t>
            </a:r>
            <a:r>
              <a:rPr lang="en-US" altLang="ja-JP" dirty="0" smtClean="0"/>
              <a:t>ω</a:t>
            </a:r>
          </a:p>
          <a:p>
            <a:r>
              <a:rPr kumimoji="1" lang="ja-JP" altLang="en-US" dirty="0" smtClean="0"/>
              <a:t>の楕円偏光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90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33" y="3140968"/>
            <a:ext cx="3193867" cy="335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1520" y="620688"/>
                <a:ext cx="8568952" cy="345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𝜔</m:t>
                        </m:r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800" dirty="0"/>
                  <a:t>(</a:t>
                </a:r>
                <a:r>
                  <a:rPr lang="ja-JP" altLang="ja-JP" sz="2800" dirty="0"/>
                  <a:t>ψ</a:t>
                </a:r>
                <a:r>
                  <a:rPr lang="en-US" altLang="ja-JP" sz="2800" dirty="0"/>
                  <a:t>,r,</a:t>
                </a:r>
                <a:r>
                  <a:rPr lang="ja-JP" altLang="ja-JP" sz="2800" dirty="0"/>
                  <a:t>θ</a:t>
                </a:r>
                <a:r>
                  <a:rPr lang="en-US" altLang="ja-JP" sz="2800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φ</m:t>
                    </m:r>
                  </m:oMath>
                </a14:m>
                <a:r>
                  <a:rPr lang="en-US" altLang="ja-JP" sz="2800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sSub>
                          <m:sSub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𝜑</m:t>
                            </m:r>
                          </m:e>
                        </m:func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ja-JP" altLang="ja-JP" sz="2800" i="1">
                        <a:latin typeface="Cambria Math"/>
                      </a:rPr>
                      <m:t>×</m:t>
                    </m:r>
                    <m:r>
                      <a:rPr lang="en-US" altLang="ja-JP" sz="2800" i="1">
                        <a:latin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ja-JP" altLang="ja-JP" sz="28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8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ja-JP" altLang="ja-JP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ja-JP" altLang="ja-JP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ja-JP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(0)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800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𝜓</m:t>
                                </m:r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𝑥𝑥𝑥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𝜓</m:t>
                                </m:r>
                                <m:sSubSup>
                                  <m:sSub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𝑥𝑦𝑦</m:t>
                                    </m:r>
                                  </m:sub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ja-JP" altLang="ja-JP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8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ja-JP" altLang="ja-JP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ja-JP" altLang="ja-JP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ja-JP" altLang="ja-JP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/>
                                          </a:rPr>
                                          <m:t>𝑥𝑥𝑥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𝑥𝑦𝑦</m:t>
                                    </m:r>
                                  </m:sub>
                                </m:sSub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568952" cy="3454535"/>
              </a:xfrm>
              <a:prstGeom prst="rect">
                <a:avLst/>
              </a:prstGeom>
              <a:blipFill rotWithShape="1">
                <a:blip r:embed="rId3"/>
                <a:stretch>
                  <a:fillRect l="-356" t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矢印 4"/>
          <p:cNvSpPr/>
          <p:nvPr/>
        </p:nvSpPr>
        <p:spPr>
          <a:xfrm>
            <a:off x="2663788" y="4075223"/>
            <a:ext cx="1872208" cy="1081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979712" y="5262320"/>
                <a:ext cx="38884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SHG</a:t>
                </a:r>
                <a:r>
                  <a:rPr kumimoji="1" lang="ja-JP" altLang="en-US" sz="2800" dirty="0" smtClean="0"/>
                  <a:t>信号が入射光の</a:t>
                </a:r>
                <a:endParaRPr kumimoji="1" lang="en-US" altLang="ja-JP" sz="2800" dirty="0" smtClean="0"/>
              </a:p>
              <a:p>
                <a:r>
                  <a:rPr kumimoji="1" lang="ja-JP" altLang="en-US" sz="2800" dirty="0" smtClean="0"/>
                  <a:t>楕円率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𝜓</m:t>
                    </m:r>
                  </m:oMath>
                </a14:m>
                <a:r>
                  <a:rPr kumimoji="1" lang="ja-JP" altLang="en-US" sz="2800" dirty="0" smtClean="0"/>
                  <a:t>に依存している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62320"/>
                <a:ext cx="388843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292" t="-8917" b="-14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25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61662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𝛿</m:t>
                    </m:r>
                  </m:oMath>
                </a14:m>
                <a:r>
                  <a:rPr kumimoji="1" lang="ja-JP" altLang="en-US" dirty="0" smtClean="0"/>
                  <a:t>は</a:t>
                </a:r>
                <a:r>
                  <a:rPr kumimoji="1" lang="en-US" altLang="ja-JP" dirty="0" smtClean="0"/>
                  <a:t>0</a:t>
                </a:r>
                <a:r>
                  <a:rPr kumimoji="1" lang="ja-JP" altLang="en-US" dirty="0" smtClean="0"/>
                  <a:t>方位の楕円偏光の</a:t>
                </a:r>
                <a:r>
                  <a:rPr lang="ja-JP" altLang="ja-JP" dirty="0"/>
                  <a:t>±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ja-JP" dirty="0"/>
                  <a:t>に</a:t>
                </a:r>
                <a:r>
                  <a:rPr lang="ja-JP" altLang="ja-JP" dirty="0" smtClean="0"/>
                  <a:t>等しい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i="1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SHG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強度信号</m:t>
                    </m:r>
                    <m:r>
                      <a:rPr lang="ja-JP" altLang="en-US" b="0" i="1" smtClean="0">
                        <a:latin typeface="Cambria Math"/>
                      </a:rPr>
                      <m:t>の</m:t>
                    </m:r>
                    <m:r>
                      <a:rPr lang="ja-JP" altLang="en-US" i="1">
                        <a:latin typeface="Cambria Math"/>
                      </a:rPr>
                      <m:t>最終表現形式</m:t>
                    </m:r>
                    <m:sSub>
                      <m:sSubPr>
                        <m:ctrlPr>
                          <a:rPr lang="ja-JP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altLang="ja-JP" dirty="0"/>
                  <a:t>(</a:t>
                </a:r>
                <a:r>
                  <a:rPr lang="ja-JP" altLang="ja-JP" dirty="0"/>
                  <a:t>ψ</a:t>
                </a:r>
                <a:r>
                  <a:rPr lang="en-US" altLang="ja-JP" dirty="0"/>
                  <a:t>,r,</a:t>
                </a:r>
                <a:r>
                  <a:rPr lang="ja-JP" altLang="ja-JP" dirty="0"/>
                  <a:t>θ</a:t>
                </a:r>
                <a:r>
                  <a:rPr lang="en-US" altLang="ja-JP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φ</m:t>
                    </m:r>
                  </m:oMath>
                </a14:m>
                <a:r>
                  <a:rPr lang="en-US" altLang="ja-JP" dirty="0"/>
                  <a:t>)=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𝜑</m:t>
                            </m:r>
                          </m:e>
                        </m:func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ja-JP" altLang="ja-JP" i="1">
                        <a:latin typeface="Cambria Math"/>
                      </a:rPr>
                      <m:t>×</m:t>
                    </m:r>
                    <m:r>
                      <a:rPr lang="en-US" altLang="ja-JP" i="1">
                        <a:latin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altLang="ja-JP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ja-JP" altLang="ja-JP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ja-JP" altLang="ja-JP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ja-JP" altLang="ja-JP" i="1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ja-JP" altLang="ja-JP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𝜓</m:t>
                            </m:r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𝑥𝑥𝑥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𝜓</m:t>
                            </m:r>
                            <m:sSubSup>
                              <m:sSub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𝑥𝑦𝑦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ja-JP" altLang="ja-JP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ja-JP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ja-JP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𝑥𝑥𝑥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𝑥𝑦𝑦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式１とおく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616624"/>
              </a:xfrm>
              <a:blipFill rotWithShape="1">
                <a:blip r:embed="rId2"/>
                <a:stretch>
                  <a:fillRect l="-1778" t="-1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5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91" y="28500"/>
            <a:ext cx="4266889" cy="682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88415" y="332656"/>
                <a:ext cx="3384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Fig.2</a:t>
                </a:r>
              </a:p>
              <a:p>
                <a:r>
                  <a:rPr kumimoji="1" lang="ja-JP" altLang="en-US" dirty="0" smtClean="0"/>
                  <a:t>入射光の楕円率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𝜑</m:t>
                    </m:r>
                  </m:oMath>
                </a14:m>
                <a:r>
                  <a:rPr kumimoji="1" lang="ja-JP" altLang="en-US" dirty="0" smtClean="0"/>
                  <a:t>に</a:t>
                </a:r>
                <a:r>
                  <a:rPr lang="ja-JP" altLang="en-US" dirty="0" smtClean="0"/>
                  <a:t>おいて</a:t>
                </a:r>
                <a:r>
                  <a:rPr lang="en-US" altLang="ja-JP" dirty="0" smtClean="0"/>
                  <a:t>SHG</a:t>
                </a:r>
                <a:r>
                  <a:rPr lang="ja-JP" altLang="en-US" dirty="0" smtClean="0"/>
                  <a:t>強度の強い依存性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5" y="332656"/>
                <a:ext cx="338437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439" t="-3311" b="-7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86037" y="535892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入射偏光が直線平行</a:t>
            </a:r>
            <a:r>
              <a:rPr lang="en-US" altLang="ja-JP" sz="2400" dirty="0" smtClean="0"/>
              <a:t>H</a:t>
            </a:r>
            <a:r>
              <a:rPr lang="ja-JP" altLang="en-US" sz="2400" dirty="0" smtClean="0"/>
              <a:t>のとき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SHG</a:t>
            </a:r>
            <a:r>
              <a:rPr lang="ja-JP" altLang="en-US" sz="2400" dirty="0"/>
              <a:t>信号</a:t>
            </a:r>
            <a:r>
              <a:rPr lang="ja-JP" altLang="en-US" sz="2400" dirty="0" smtClean="0"/>
              <a:t>が最大になる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86037" y="1700808"/>
                <a:ext cx="4254116" cy="307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F-SHG</a:t>
                </a:r>
                <a:r>
                  <a:rPr kumimoji="1" lang="ja-JP" altLang="en-US" sz="2400" dirty="0" smtClean="0"/>
                  <a:t>　（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1" lang="ja-JP" alt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/>
                          </a:rPr>
                          <m:t>−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2400" dirty="0" smtClean="0"/>
                  <a:t>&lt;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kumimoji="1" lang="en-US" altLang="ja-JP" sz="2400" dirty="0" smtClean="0"/>
                  <a:t>&lt;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 smtClean="0"/>
                  <a:t>）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B-SHG</a:t>
                </a:r>
                <a:r>
                  <a:rPr lang="ja-JP" altLang="en-US" sz="2400" dirty="0" smtClean="0"/>
                  <a:t>　（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400" dirty="0"/>
                  <a:t>&lt;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ja-JP" sz="2400" dirty="0"/>
                  <a:t>&lt;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</a:rPr>
                          <m:t>3</m:t>
                        </m:r>
                        <m:r>
                          <a:rPr lang="ja-JP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400" dirty="0" smtClean="0"/>
                  <a:t>）</a:t>
                </a:r>
                <a:endParaRPr lang="en-US" altLang="ja-JP" sz="2400" dirty="0" smtClean="0"/>
              </a:p>
              <a:p>
                <a:endParaRPr kumimoji="1" lang="en-US" altLang="ja-JP" sz="2400" dirty="0"/>
              </a:p>
              <a:p>
                <a:r>
                  <a:rPr lang="en-US" altLang="ja-JP" sz="2400" dirty="0" smtClean="0"/>
                  <a:t>H:</a:t>
                </a:r>
                <a:r>
                  <a:rPr lang="ja-JP" altLang="en-US" sz="2400" dirty="0" smtClean="0"/>
                  <a:t>直線偏光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𝑅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.30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𝑑𝑒𝑔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:</a:t>
                </a:r>
                <a:r>
                  <a:rPr kumimoji="1" lang="ja-JP" altLang="en-US" sz="2400" dirty="0" smtClean="0"/>
                  <a:t>楕円率</a:t>
                </a:r>
                <a:r>
                  <a:rPr kumimoji="1" lang="en-US" altLang="ja-JP" sz="2400" dirty="0" smtClean="0"/>
                  <a:t>30°</a:t>
                </a:r>
                <a:r>
                  <a:rPr kumimoji="1" lang="ja-JP" altLang="en-US" sz="2400" dirty="0" smtClean="0"/>
                  <a:t>の右回り楕円偏光</a:t>
                </a:r>
                <a:endParaRPr kumimoji="1" lang="en-US" altLang="ja-JP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：右回りの円形偏光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V</a:t>
                </a:r>
                <a:r>
                  <a:rPr lang="ja-JP" altLang="en-US" sz="2400" dirty="0" smtClean="0"/>
                  <a:t>：直線垂直偏光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7" y="1700808"/>
                <a:ext cx="4254116" cy="3077061"/>
              </a:xfrm>
              <a:prstGeom prst="rect">
                <a:avLst/>
              </a:prstGeom>
              <a:blipFill rotWithShape="1">
                <a:blip r:embed="rId4"/>
                <a:stretch>
                  <a:fillRect l="-2149" t="-18020" b="-3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6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89"/>
            <a:ext cx="4577632" cy="58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54375" y="57332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Fig.3</a:t>
            </a:r>
          </a:p>
          <a:p>
            <a:r>
              <a:rPr kumimoji="1" lang="en-US" altLang="ja-JP" dirty="0" smtClean="0"/>
              <a:t>(a)</a:t>
            </a:r>
            <a:r>
              <a:rPr kumimoji="1" lang="ja-JP" altLang="en-US" dirty="0" smtClean="0"/>
              <a:t>最大</a:t>
            </a:r>
            <a:r>
              <a:rPr kumimoji="1" lang="en-US" altLang="ja-JP" dirty="0" smtClean="0"/>
              <a:t>F-SHG</a:t>
            </a:r>
            <a:r>
              <a:rPr kumimoji="1" lang="ja-JP" altLang="en-US" dirty="0" smtClean="0"/>
              <a:t>強度数値</a:t>
            </a:r>
            <a:endParaRPr kumimoji="1" lang="en-US" altLang="ja-JP" dirty="0" smtClean="0"/>
          </a:p>
          <a:p>
            <a:r>
              <a:rPr lang="en-US" altLang="ja-JP" dirty="0" smtClean="0"/>
              <a:t>(b)</a:t>
            </a:r>
            <a:r>
              <a:rPr lang="ja-JP" altLang="en-US" dirty="0" smtClean="0"/>
              <a:t>最大</a:t>
            </a:r>
            <a:r>
              <a:rPr lang="en-US" altLang="ja-JP" dirty="0" smtClean="0"/>
              <a:t>F-SHG</a:t>
            </a:r>
            <a:r>
              <a:rPr lang="ja-JP" altLang="en-US" dirty="0" smtClean="0"/>
              <a:t>及び</a:t>
            </a:r>
            <a:r>
              <a:rPr lang="en-US" altLang="ja-JP" dirty="0" smtClean="0"/>
              <a:t>B-SHG</a:t>
            </a:r>
            <a:r>
              <a:rPr lang="ja-JP" altLang="en-US" dirty="0" smtClean="0"/>
              <a:t>強度信号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148064" y="762670"/>
                <a:ext cx="37444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/>
                      </a:rPr>
                      <m:t>𝜑</m:t>
                    </m:r>
                  </m:oMath>
                </a14:m>
                <a:r>
                  <a:rPr kumimoji="1" lang="ja-JP" altLang="en-US" sz="2400" dirty="0" smtClean="0"/>
                  <a:t>が</a:t>
                </a:r>
                <a:r>
                  <a:rPr kumimoji="1" lang="en-US" altLang="ja-JP" sz="2400" dirty="0" smtClean="0"/>
                  <a:t>58.2</a:t>
                </a:r>
                <a:r>
                  <a:rPr kumimoji="1" lang="ja-JP" altLang="en-US" sz="2400" dirty="0" smtClean="0"/>
                  <a:t>または</a:t>
                </a:r>
                <a:r>
                  <a:rPr kumimoji="1" lang="en-US" altLang="ja-JP" sz="2400" dirty="0" smtClean="0"/>
                  <a:t>121.8</a:t>
                </a:r>
                <a:r>
                  <a:rPr kumimoji="1" lang="ja-JP" altLang="en-US" sz="2400" dirty="0" smtClean="0"/>
                  <a:t>のとき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SHG</a:t>
                </a:r>
                <a:r>
                  <a:rPr lang="ja-JP" altLang="en-US" sz="2400" dirty="0" smtClean="0"/>
                  <a:t>強度は</a:t>
                </a:r>
                <a:r>
                  <a:rPr lang="en-US" altLang="ja-JP" sz="2400" dirty="0" smtClean="0"/>
                  <a:t>0</a:t>
                </a:r>
                <a:r>
                  <a:rPr lang="ja-JP" altLang="en-US" sz="2400" dirty="0" smtClean="0"/>
                  <a:t>になる</a:t>
                </a:r>
                <a:endParaRPr lang="en-US" altLang="ja-JP" sz="2400" dirty="0" smtClean="0"/>
              </a:p>
              <a:p>
                <a:endParaRPr kumimoji="1" lang="en-US" altLang="ja-JP" sz="2400" dirty="0"/>
              </a:p>
              <a:p>
                <a:r>
                  <a:rPr lang="en-US" altLang="ja-JP" sz="2400" dirty="0" smtClean="0"/>
                  <a:t>(b)</a:t>
                </a:r>
                <a:r>
                  <a:rPr lang="ja-JP" altLang="en-US" sz="2400" dirty="0" smtClean="0"/>
                  <a:t>の</a:t>
                </a:r>
                <a:r>
                  <a:rPr lang="en-US" altLang="ja-JP" sz="2400" dirty="0" smtClean="0"/>
                  <a:t>F-SHG</a:t>
                </a:r>
                <a:r>
                  <a:rPr lang="ja-JP" altLang="en-US" sz="2400" dirty="0" smtClean="0"/>
                  <a:t>と</a:t>
                </a:r>
                <a:r>
                  <a:rPr lang="en-US" altLang="ja-JP" sz="2400" dirty="0" smtClean="0"/>
                  <a:t>B-SHG</a:t>
                </a:r>
                <a:r>
                  <a:rPr lang="ja-JP" altLang="en-US" sz="2400" dirty="0" smtClean="0"/>
                  <a:t>のグラフは大きさが違うが形は似ている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762670"/>
                <a:ext cx="374441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439" t="-3166" r="-650" b="-39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矢印 6"/>
          <p:cNvSpPr/>
          <p:nvPr/>
        </p:nvSpPr>
        <p:spPr>
          <a:xfrm>
            <a:off x="6516216" y="3357047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2324" y="4293096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なぜ入射光の偏光状態を変えることで</a:t>
            </a:r>
            <a:r>
              <a:rPr kumimoji="1" lang="en-US" altLang="ja-JP" sz="2400" dirty="0" smtClean="0"/>
              <a:t>SHG</a:t>
            </a:r>
            <a:r>
              <a:rPr kumimoji="1" lang="ja-JP" altLang="en-US" sz="2400" dirty="0" smtClean="0"/>
              <a:t>強度が</a:t>
            </a:r>
            <a:r>
              <a:rPr kumimoji="1" lang="en-US" altLang="ja-JP" sz="2400" dirty="0" smtClean="0"/>
              <a:t>0</a:t>
            </a:r>
            <a:r>
              <a:rPr kumimoji="1" lang="ja-JP" altLang="en-US" sz="2400" dirty="0" smtClean="0"/>
              <a:t>になるのか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272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821</Words>
  <Application>Microsoft Office PowerPoint</Application>
  <PresentationFormat>画面に合わせる (4:3)</PresentationFormat>
  <Paragraphs>130</Paragraphs>
  <Slides>15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コラーゲン線維の第2高調波発生信号：偏光、開口数、波長の役割</vt:lpstr>
      <vt:lpstr>PowerPoint プレゼンテーション</vt:lpstr>
      <vt:lpstr>はじめに</vt:lpstr>
      <vt:lpstr>SHG顕微鏡</vt:lpstr>
      <vt:lpstr>SHG強度信号I_2ω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基本波長と開口数が SHG信号に与える影響</vt:lpstr>
      <vt:lpstr>PowerPoint プレゼンテーション</vt:lpstr>
      <vt:lpstr>PowerPoint プレゼンテーション</vt:lpstr>
      <vt:lpstr>まとめ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Kotani</dc:creator>
  <cp:lastModifiedBy>Kotani</cp:lastModifiedBy>
  <cp:revision>122</cp:revision>
  <cp:lastPrinted>2015-06-17T23:14:47Z</cp:lastPrinted>
  <dcterms:created xsi:type="dcterms:W3CDTF">2015-06-14T03:22:35Z</dcterms:created>
  <dcterms:modified xsi:type="dcterms:W3CDTF">2015-06-17T23:26:05Z</dcterms:modified>
</cp:coreProperties>
</file>