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1" autoAdjust="0"/>
  </p:normalViewPr>
  <p:slideViewPr>
    <p:cSldViewPr>
      <p:cViewPr>
        <p:scale>
          <a:sx n="70" d="100"/>
          <a:sy n="70" d="100"/>
        </p:scale>
        <p:origin x="-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E568-46D4-4889-B59B-1AA2533BEA30}" type="datetimeFigureOut">
              <a:rPr kumimoji="1" lang="ja-JP" altLang="en-US" smtClean="0"/>
              <a:t>2015/11/5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E1DC9-9BB7-4579-A2C5-E8E13E96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7%B5%84%E7%B9%94_(%E7%94%9F%E7%89%A9%E5%AD%A6)" TargetMode="External"/><Relationship Id="rId3" Type="http://schemas.openxmlformats.org/officeDocument/2006/relationships/hyperlink" Target="https://ja.wikipedia.org/wiki/%E6%BD%B0%E7%98%8D" TargetMode="External"/><Relationship Id="rId7" Type="http://schemas.openxmlformats.org/officeDocument/2006/relationships/hyperlink" Target="https://ja.wikipedia.org/wiki/%E5%99%A8%E5%AE%9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a.wikipedia.org/wiki/%E5%A3%8A%E6%AD%BB" TargetMode="External"/><Relationship Id="rId11" Type="http://schemas.openxmlformats.org/officeDocument/2006/relationships/hyperlink" Target="https://ja.wikipedia.org/wiki/%E7%B5%90%E5%90%88%E7%B5%84%E7%B9%94" TargetMode="External"/><Relationship Id="rId5" Type="http://schemas.openxmlformats.org/officeDocument/2006/relationships/hyperlink" Target="https://ja.wikipedia.org/wiki/%E6%A2%97%E5%A1%9E" TargetMode="External"/><Relationship Id="rId10" Type="http://schemas.openxmlformats.org/officeDocument/2006/relationships/hyperlink" Target="https://ja.wikipedia.org/wiki/%E8%86%A0%E5%8E%9F%E7%B7%9A%E7%B6%AD" TargetMode="External"/><Relationship Id="rId4" Type="http://schemas.openxmlformats.org/officeDocument/2006/relationships/hyperlink" Target="https://ja.wikipedia.org/wiki/%E5%89%B5%E5%82%B7" TargetMode="External"/><Relationship Id="rId9" Type="http://schemas.openxmlformats.org/officeDocument/2006/relationships/hyperlink" Target="https://ja.wikipedia.org/wiki/%E8%82%89%E8%8A%BD%E7%B5%84%E7%B9%9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この研究の目的は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光子蛍光顕微鏡と比較して、</a:t>
            </a:r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顕微鏡は声帯のような組織において最大イメージング深度をどれほど達成できるのかというものです。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3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χ</a:t>
            </a:r>
            <a:r>
              <a:rPr kumimoji="1" lang="ja-JP" altLang="en-US" i="1" dirty="0" smtClean="0">
                <a:solidFill>
                  <a:srgbClr val="FF0000"/>
                </a:solidFill>
              </a:rPr>
              <a:t>：不均一性</a:t>
            </a:r>
            <a:r>
              <a:rPr kumimoji="1" lang="ja-JP" altLang="en-US" dirty="0" smtClean="0"/>
              <a:t>　　</a:t>
            </a:r>
            <a:r>
              <a:rPr kumimoji="1" lang="ja-JP" altLang="en-US" u="sng" dirty="0" smtClean="0"/>
              <a:t>バツ印：モンテカルロシミュレーションの結果</a:t>
            </a:r>
            <a:r>
              <a:rPr kumimoji="1" lang="en-US" altLang="ja-JP" u="sng" dirty="0" smtClean="0"/>
              <a:t>(</a:t>
            </a:r>
            <a:r>
              <a:rPr kumimoji="1" lang="ja-JP" altLang="en-US" u="sng" dirty="0" smtClean="0"/>
              <a:t>シミュレーションや数値計算を乱数を用いて行う手法</a:t>
            </a:r>
            <a:r>
              <a:rPr kumimoji="1" lang="en-US" altLang="ja-JP" u="sng" dirty="0" smtClean="0"/>
              <a:t>)</a:t>
            </a:r>
            <a:r>
              <a:rPr kumimoji="1" lang="ja-JP" altLang="en-US" dirty="0" smtClean="0"/>
              <a:t>　　</a:t>
            </a:r>
            <a:r>
              <a:rPr kumimoji="1" lang="ja-JP" altLang="en-US" b="1" dirty="0" smtClean="0"/>
              <a:t>破線の円：実験結果のおおよその範囲</a:t>
            </a:r>
            <a:endParaRPr kumimoji="1" lang="en-US" altLang="ja-JP" b="1" dirty="0" smtClean="0"/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正規化されたイメージング深さは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消衰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長さの対数依存性を持っていた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96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バルク皮膚使用。最大温度が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℃から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℃になった。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9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表面下の温度分布を予測する熱伝達シミュレーションと実験値</a:t>
            </a:r>
            <a:endParaRPr kumimoji="1" lang="en-US" altLang="ja-JP" dirty="0" smtClean="0"/>
          </a:p>
          <a:p>
            <a:r>
              <a:rPr kumimoji="1" lang="ja-JP" altLang="en-US" dirty="0" smtClean="0"/>
              <a:t>深さ分解能</a:t>
            </a:r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イメージングの時間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数値分析は高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対物レンズ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(0.75NA,20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,Nikon)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を使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う。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深さ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420μm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のとき表面温度増加が最大　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温度増加は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℃以内におさまる　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(c)b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より、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秒のインターバル時間（熱を避けるため）は実験期間と焦点面の温度増加の観点から最適な条件だ。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dirty="0" smtClean="0"/>
              <a:t>・実験期間：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分以内　</a:t>
            </a:r>
            <a:r>
              <a:rPr lang="ja-JP" altLang="en-US" dirty="0" smtClean="0"/>
              <a:t>・最大温度増加：</a:t>
            </a:r>
            <a:r>
              <a:rPr lang="en-US" altLang="ja-JP" dirty="0" smtClean="0"/>
              <a:t>2℃</a:t>
            </a:r>
            <a:r>
              <a:rPr lang="ja-JP" altLang="en-US" dirty="0" smtClean="0"/>
              <a:t>以内　</a:t>
            </a:r>
            <a:r>
              <a:rPr kumimoji="1" lang="ja-JP" altLang="en-US" dirty="0" smtClean="0"/>
              <a:t>が最適な条件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24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dirty="0" smtClean="0"/>
                  <a:t>対物レンズの</a:t>
                </a:r>
                <a:r>
                  <a:rPr kumimoji="1" lang="en-US" altLang="ja-JP" dirty="0" smtClean="0"/>
                  <a:t>NA</a:t>
                </a:r>
                <a:r>
                  <a:rPr kumimoji="1" lang="ja-JP" altLang="en-US" dirty="0" smtClean="0"/>
                  <a:t>増加</a:t>
                </a:r>
                <a:r>
                  <a:rPr kumimoji="1" lang="en-US" altLang="ja-JP" dirty="0" smtClean="0"/>
                  <a:t>,</a:t>
                </a:r>
                <a:r>
                  <a:rPr lang="ja-JP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の</a:t>
                </a:r>
                <a:r>
                  <a:rPr kumimoji="1" lang="ja-JP" altLang="en-US" dirty="0" smtClean="0"/>
                  <a:t>減少→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を低く保つ</a:t>
                </a:r>
                <a:endParaRPr kumimoji="1" lang="ja-JP" altLang="en-US" dirty="0"/>
              </a:p>
              <a:p>
                <a:r>
                  <a:rPr kumimoji="1" lang="ja-JP" altLang="en-US" dirty="0" smtClean="0"/>
                  <a:t>・</a:t>
                </a:r>
                <a:r>
                  <a:rPr kumimoji="1" lang="en-US" altLang="ja-JP" dirty="0" smtClean="0"/>
                  <a:t>1552nm</a:t>
                </a:r>
                <a:r>
                  <a:rPr kumimoji="1" lang="ja-JP" altLang="en-US" dirty="0" err="1" smtClean="0"/>
                  <a:t>での</a:t>
                </a:r>
                <a:r>
                  <a:rPr kumimoji="1" lang="ja-JP" altLang="en-US" dirty="0" smtClean="0"/>
                  <a:t>吸水率は高いので水浸レンズは使えない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・繰り返し率：臨床応用のために高速イメージング速度が必要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最低</a:t>
                </a:r>
                <a:r>
                  <a:rPr kumimoji="1" lang="en-US" altLang="ja-JP" dirty="0" smtClean="0"/>
                  <a:t>1fps</a:t>
                </a:r>
                <a:r>
                  <a:rPr kumimoji="1" lang="en-US" altLang="ja-JP" dirty="0" smtClean="0"/>
                  <a:t>) </a:t>
                </a:r>
                <a:r>
                  <a:rPr kumimoji="1" lang="ja-JP" altLang="en-US" dirty="0" smtClean="0"/>
                  <a:t>→低すぎてもダメ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dirty="0" smtClean="0"/>
                  <a:t>対物レンズの</a:t>
                </a:r>
                <a:r>
                  <a:rPr kumimoji="1" lang="en-US" altLang="ja-JP" dirty="0" smtClean="0"/>
                  <a:t>NA</a:t>
                </a:r>
                <a:r>
                  <a:rPr kumimoji="1" lang="ja-JP" altLang="en-US" dirty="0" smtClean="0"/>
                  <a:t>増加</a:t>
                </a:r>
                <a:r>
                  <a:rPr kumimoji="1" lang="en-US" altLang="ja-JP" dirty="0" smtClean="0"/>
                  <a:t>,</a:t>
                </a:r>
                <a:r>
                  <a:rPr lang="ja-JP" altLang="ja-JP" dirty="0" smtClean="0"/>
                  <a:t> </a:t>
                </a:r>
                <a:r>
                  <a:rPr lang="en-US" altLang="ja-JP" i="0">
                    <a:latin typeface="Cambria Math"/>
                  </a:rPr>
                  <a:t>𝜏</a:t>
                </a:r>
                <a:r>
                  <a:rPr lang="ja-JP" altLang="ja-JP" i="0" smtClean="0">
                    <a:latin typeface="Cambria Math"/>
                  </a:rPr>
                  <a:t>_</a:t>
                </a:r>
                <a:r>
                  <a:rPr lang="en-US" altLang="ja-JP" i="0">
                    <a:latin typeface="Cambria Math"/>
                  </a:rPr>
                  <a:t>𝑝</a:t>
                </a:r>
                <a:r>
                  <a:rPr kumimoji="1" lang="ja-JP" altLang="en-US" dirty="0" smtClean="0"/>
                  <a:t>や</a:t>
                </a:r>
                <a:r>
                  <a:rPr lang="en-US" altLang="ja-JP" i="0">
                    <a:latin typeface="Cambria Math"/>
                  </a:rPr>
                  <a:t>𝑓</a:t>
                </a:r>
                <a:r>
                  <a:rPr lang="ja-JP" altLang="ja-JP" i="0" smtClean="0">
                    <a:latin typeface="Cambria Math"/>
                  </a:rPr>
                  <a:t>_</a:t>
                </a:r>
                <a:r>
                  <a:rPr lang="en-US" altLang="ja-JP" i="0">
                    <a:latin typeface="Cambria Math"/>
                  </a:rPr>
                  <a:t>𝑃</a:t>
                </a:r>
                <a:r>
                  <a:rPr kumimoji="1" lang="ja-JP" altLang="en-US" dirty="0" smtClean="0"/>
                  <a:t>の</a:t>
                </a:r>
                <a:r>
                  <a:rPr kumimoji="1" lang="ja-JP" altLang="en-US" dirty="0" smtClean="0"/>
                  <a:t>減少→</a:t>
                </a:r>
                <a:r>
                  <a:rPr lang="en-US" altLang="ja-JP" i="0">
                    <a:latin typeface="Cambria Math"/>
                  </a:rPr>
                  <a:t>𝑃</a:t>
                </a:r>
                <a:r>
                  <a:rPr lang="ja-JP" altLang="ja-JP" i="0" smtClean="0">
                    <a:latin typeface="Cambria Math"/>
                  </a:rPr>
                  <a:t>_</a:t>
                </a:r>
                <a:r>
                  <a:rPr lang="en-US" altLang="ja-JP" i="0">
                    <a:latin typeface="Cambria Math"/>
                  </a:rPr>
                  <a:t>𝑎𝑣𝑒</a:t>
                </a:r>
                <a:r>
                  <a:rPr kumimoji="1" lang="ja-JP" altLang="en-US" dirty="0" smtClean="0"/>
                  <a:t>を低く保つ</a:t>
                </a:r>
                <a:endParaRPr kumimoji="1" lang="ja-JP" altLang="en-US" dirty="0"/>
              </a:p>
              <a:p>
                <a:r>
                  <a:rPr kumimoji="1" lang="ja-JP" altLang="en-US" dirty="0" smtClean="0"/>
                  <a:t>・</a:t>
                </a:r>
                <a:r>
                  <a:rPr kumimoji="1" lang="en-US" altLang="ja-JP" dirty="0" smtClean="0"/>
                  <a:t>1552nm</a:t>
                </a:r>
                <a:r>
                  <a:rPr kumimoji="1" lang="ja-JP" altLang="en-US" dirty="0" err="1" smtClean="0"/>
                  <a:t>での</a:t>
                </a:r>
                <a:r>
                  <a:rPr kumimoji="1" lang="ja-JP" altLang="en-US" dirty="0" smtClean="0"/>
                  <a:t>吸水率は高いので水浸レンズは使えない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・繰り返し率：臨床応用のために高速イメージング速度が必要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最低</a:t>
                </a:r>
                <a:r>
                  <a:rPr kumimoji="1" lang="en-US" altLang="ja-JP" dirty="0" smtClean="0"/>
                  <a:t>1fps</a:t>
                </a:r>
                <a:r>
                  <a:rPr kumimoji="1" lang="en-US" altLang="ja-JP" dirty="0" smtClean="0"/>
                  <a:t>) </a:t>
                </a:r>
                <a:r>
                  <a:rPr kumimoji="1" lang="ja-JP" altLang="en-US" dirty="0" smtClean="0"/>
                  <a:t>→低すぎてもダメ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瘢痕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（はんこん、scar）とは、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潰瘍"/>
              </a:rPr>
              <a:t>潰瘍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創傷"/>
              </a:rPr>
              <a:t>創傷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梗塞"/>
              </a:rPr>
              <a:t>梗塞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による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壊死"/>
              </a:rPr>
              <a:t>壊死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などによって生じた、様々な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器官"/>
              </a:rPr>
              <a:t>器官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組織 (生物学)"/>
              </a:rPr>
              <a:t>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欠損が、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肉芽組織"/>
              </a:rPr>
              <a:t>肉芽組織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の形成を経て、最終的に緻密な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膠原線維"/>
              </a:rPr>
              <a:t>膠原線維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（コラーゲン）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結合組織"/>
              </a:rPr>
              <a:t>結合組織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に置き換わる事で修復された状態。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79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フェムト秒レーザー光は半波長板と偏光立方ビームスプリッター</a:t>
            </a:r>
            <a:r>
              <a:rPr kumimoji="1" lang="en-US" altLang="ja-JP" dirty="0" smtClean="0"/>
              <a:t>(PCBS)</a:t>
            </a:r>
            <a:r>
              <a:rPr kumimoji="1" lang="ja-JP" altLang="en-US" dirty="0" smtClean="0"/>
              <a:t>を通過する。</a:t>
            </a:r>
            <a:r>
              <a:rPr kumimoji="1" lang="en-US" altLang="ja-JP" u="sng" dirty="0" smtClean="0"/>
              <a:t>BBO(</a:t>
            </a:r>
            <a:r>
              <a:rPr kumimoji="1" lang="ja-JP" altLang="en-US" u="sng" dirty="0" smtClean="0"/>
              <a:t>ホウ酸バリウムクリスタル</a:t>
            </a:r>
            <a:r>
              <a:rPr kumimoji="1" lang="en-US" altLang="ja-JP" u="sng" dirty="0" smtClean="0"/>
              <a:t>)</a:t>
            </a:r>
            <a:r>
              <a:rPr kumimoji="1" lang="ja-JP" altLang="en-US" u="sng" dirty="0" smtClean="0"/>
              <a:t>を使って周波数</a:t>
            </a:r>
            <a:r>
              <a:rPr kumimoji="1" lang="en-US" altLang="ja-JP" u="sng" dirty="0" smtClean="0"/>
              <a:t>2</a:t>
            </a:r>
            <a:r>
              <a:rPr kumimoji="1" lang="ja-JP" altLang="en-US" u="sng" dirty="0" smtClean="0"/>
              <a:t>倍パルスを達成</a:t>
            </a:r>
            <a:r>
              <a:rPr kumimoji="1" lang="ja-JP" altLang="en-US" u="none" dirty="0" smtClean="0"/>
              <a:t>。両方のビームは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ガルバノスキャニングミラー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(SM)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を使ってスキャン。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スキャンレンズ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とチューブレンズ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(TL)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の両方を使って開口数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0.75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倍率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倍の対物レンズ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に入れる。サンプルに当てて発生した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光子蛍光、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THG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光を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ダイクロイックミラー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(DM)</a:t>
            </a:r>
            <a:r>
              <a:rPr kumimoji="1"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コレクションオプティクス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(CO)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レーザーブロッキングフィルター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(Edmund Optics)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THG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フィルター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(515/15nm)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もしくは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TPM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フィルター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(420 to 660nm)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によって光電子増倍管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(PMT)(H10770 PA-40,Hamamatsu)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の中に集光される。</a:t>
            </a:r>
            <a:endParaRPr kumimoji="1" lang="ja-JP" altLang="en-US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95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2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SLP</a:t>
            </a:r>
            <a:r>
              <a:rPr kumimoji="1" lang="ja-JP" altLang="en-US" dirty="0" smtClean="0"/>
              <a:t>（表面粘膜固有層）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27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異なった深さで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1552nm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レーザー光を集光して、焦点面で気泡形成する最小パルスエネルギーを測定することで蒸留水の吸収長さを計測することができる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6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ECM</a:t>
            </a:r>
            <a:r>
              <a:rPr kumimoji="1" lang="ja-JP" altLang="en-US" dirty="0" smtClean="0"/>
              <a:t>→</a:t>
            </a:r>
            <a:r>
              <a:rPr kumimoji="1" lang="ja-JP" altLang="en-US" dirty="0" smtClean="0"/>
              <a:t>細胞外マトリックス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正規化：データ等々を一定のルール（規則）に基づいて変形し、利用しやすくすること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4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χ</a:t>
            </a:r>
            <a:r>
              <a:rPr kumimoji="1" lang="ja-JP" altLang="en-US" i="1" dirty="0" smtClean="0">
                <a:solidFill>
                  <a:srgbClr val="FF0000"/>
                </a:solidFill>
              </a:rPr>
              <a:t>：不均一性</a:t>
            </a:r>
            <a:r>
              <a:rPr kumimoji="1" lang="ja-JP" altLang="en-US" dirty="0" smtClean="0"/>
              <a:t>　　</a:t>
            </a:r>
            <a:r>
              <a:rPr kumimoji="1" lang="ja-JP" altLang="en-US" u="sng" dirty="0" smtClean="0"/>
              <a:t>バツ印：モンテカルロシミュレーションの結果</a:t>
            </a:r>
            <a:r>
              <a:rPr kumimoji="1" lang="en-US" altLang="ja-JP" u="sng" dirty="0" smtClean="0"/>
              <a:t>(</a:t>
            </a:r>
            <a:r>
              <a:rPr kumimoji="1" lang="ja-JP" altLang="en-US" u="sng" dirty="0" smtClean="0"/>
              <a:t>シミュレーションや数値計算を乱数を用いて行う手法</a:t>
            </a:r>
            <a:r>
              <a:rPr kumimoji="1" lang="en-US" altLang="ja-JP" u="sng" dirty="0" smtClean="0"/>
              <a:t>)</a:t>
            </a:r>
            <a:r>
              <a:rPr kumimoji="1" lang="ja-JP" altLang="en-US" dirty="0" smtClean="0"/>
              <a:t>　　</a:t>
            </a:r>
            <a:r>
              <a:rPr kumimoji="1" lang="ja-JP" altLang="en-US" b="1" dirty="0" smtClean="0"/>
              <a:t>破線の円：実験結果のおおよその範囲</a:t>
            </a:r>
            <a:endParaRPr kumimoji="1" lang="en-US" altLang="ja-JP" b="1" dirty="0" smtClean="0"/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正規化されたイメージング深さは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消衰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長さの対数依存性を持っていた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9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Keloi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80720" cy="1470025"/>
          </a:xfrm>
        </p:spPr>
        <p:txBody>
          <a:bodyPr/>
          <a:lstStyle/>
          <a:p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顕微鏡を用いた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倍の最大イメージング深度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B4</a:t>
            </a:r>
            <a:r>
              <a:rPr kumimoji="1" lang="ja-JP" altLang="en-US" dirty="0" smtClean="0"/>
              <a:t>　小谷　洸平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693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SB</a:t>
            </a:r>
            <a:r>
              <a:rPr kumimoji="1" lang="ja-JP" altLang="en-US" sz="3600" dirty="0" smtClean="0"/>
              <a:t>比</a:t>
            </a:r>
            <a:endParaRPr kumimoji="1" lang="ja-JP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35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9577" y="472816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kumimoji="1" lang="ja-JP" altLang="en-US" dirty="0" smtClean="0"/>
              <a:t>より</a:t>
            </a:r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はイメージング深度を約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倍に</a:t>
            </a:r>
            <a:endParaRPr lang="en-US" altLang="ja-JP" dirty="0" smtClean="0"/>
          </a:p>
          <a:p>
            <a:r>
              <a:rPr kumimoji="1" lang="en-US" altLang="ja-JP" dirty="0" smtClean="0"/>
              <a:t>(b)</a:t>
            </a:r>
            <a:r>
              <a:rPr kumimoji="1" lang="ja-JP" altLang="en-US" dirty="0" smtClean="0"/>
              <a:t>より</a:t>
            </a:r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は無次元の深度を</a:t>
            </a:r>
            <a:r>
              <a:rPr kumimoji="1" lang="en-US" altLang="ja-JP" dirty="0" smtClean="0"/>
              <a:t>1.7</a:t>
            </a:r>
            <a:r>
              <a:rPr kumimoji="1" lang="ja-JP" altLang="en-US" dirty="0" smtClean="0"/>
              <a:t>倍に</a:t>
            </a:r>
            <a:endParaRPr kumimoji="1" lang="en-US" altLang="ja-JP" dirty="0" smtClean="0"/>
          </a:p>
        </p:txBody>
      </p:sp>
      <p:sp>
        <p:nvSpPr>
          <p:cNvPr id="5" name="下矢印 4"/>
          <p:cNvSpPr/>
          <p:nvPr/>
        </p:nvSpPr>
        <p:spPr bwMode="auto">
          <a:xfrm>
            <a:off x="1619672" y="5480437"/>
            <a:ext cx="1008112" cy="30080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9577" y="601026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アウトオブフォーカス発生確率減少</a:t>
            </a:r>
            <a:endParaRPr kumimoji="1" lang="en-US" altLang="ja-JP" dirty="0" smtClean="0"/>
          </a:p>
          <a:p>
            <a:r>
              <a:rPr kumimoji="1" lang="en-US" altLang="ja-JP" dirty="0" smtClean="0"/>
              <a:t>1552nm</a:t>
            </a:r>
            <a:r>
              <a:rPr kumimoji="1" lang="ja-JP" altLang="en-US" dirty="0" smtClean="0"/>
              <a:t>で発生する信号吸収の減少</a:t>
            </a:r>
            <a:endParaRPr kumimoji="1" lang="en-US" altLang="ja-JP" dirty="0" smtClean="0"/>
          </a:p>
        </p:txBody>
      </p:sp>
      <p:sp>
        <p:nvSpPr>
          <p:cNvPr id="9" name="下矢印 8"/>
          <p:cNvSpPr/>
          <p:nvPr/>
        </p:nvSpPr>
        <p:spPr bwMode="auto">
          <a:xfrm rot="16200000">
            <a:off x="4260851" y="6183027"/>
            <a:ext cx="779089" cy="30080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2080" y="601026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顕微鏡の最大イメージング深さを改善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55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8" cy="31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355976" y="4294837"/>
                <a:ext cx="388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(a)χ</a:t>
                </a:r>
                <a:r>
                  <a:rPr lang="ja-JP" altLang="en-US" dirty="0"/>
                  <a:t>＝</a:t>
                </a:r>
                <a:r>
                  <a:rPr kumimoji="1" lang="en-US" altLang="ja-JP" dirty="0" smtClean="0"/>
                  <a:t>25</a:t>
                </a:r>
                <a:r>
                  <a:rPr lang="ja-JP" altLang="en-US" dirty="0"/>
                  <a:t>～</a:t>
                </a:r>
                <a:r>
                  <a:rPr kumimoji="1" lang="en-US" altLang="ja-JP" dirty="0" smtClean="0"/>
                  <a:t>62</a:t>
                </a:r>
                <a:r>
                  <a:rPr lang="en-US" altLang="ja-JP" dirty="0" smtClean="0"/>
                  <a:t>,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消衰</m:t>
                    </m:r>
                    <m:r>
                      <a:rPr lang="ja-JP" altLang="en-US" i="1">
                        <a:latin typeface="Cambria Math"/>
                      </a:rPr>
                      <m:t>長さ</m:t>
                    </m:r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＝</a:t>
                </a:r>
                <a:r>
                  <a:rPr kumimoji="1" lang="en-US" altLang="ja-JP" dirty="0" smtClean="0"/>
                  <a:t>4</a:t>
                </a:r>
                <a:r>
                  <a:rPr kumimoji="1" lang="ja-JP" altLang="en-US" dirty="0" smtClean="0"/>
                  <a:t>～</a:t>
                </a:r>
                <a:r>
                  <a:rPr kumimoji="1" lang="en-US" altLang="ja-JP" dirty="0" smtClean="0"/>
                  <a:t>5</a:t>
                </a:r>
              </a:p>
              <a:p>
                <a:r>
                  <a:rPr lang="en-US" altLang="ja-JP" dirty="0" smtClean="0"/>
                  <a:t>(b)χ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25</a:t>
                </a:r>
                <a:r>
                  <a:rPr lang="ja-JP" altLang="en-US" dirty="0" smtClean="0"/>
                  <a:t>～</a:t>
                </a:r>
                <a:r>
                  <a:rPr lang="en-US" altLang="ja-JP" dirty="0" smtClean="0"/>
                  <a:t>62,</a:t>
                </a:r>
                <a:r>
                  <a:rPr lang="ja-JP" altLang="en-US" dirty="0"/>
                  <a:t>消衰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長さ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7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94837"/>
                <a:ext cx="38884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13" t="-660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矢印 4"/>
          <p:cNvSpPr/>
          <p:nvPr/>
        </p:nvSpPr>
        <p:spPr bwMode="auto">
          <a:xfrm>
            <a:off x="3995936" y="5600480"/>
            <a:ext cx="1080120" cy="64807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583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破線</a:t>
            </a:r>
            <a:r>
              <a:rPr lang="ja-JP" altLang="en-US" dirty="0" smtClean="0"/>
              <a:t>の円</a:t>
            </a:r>
            <a:r>
              <a:rPr lang="en-US" altLang="ja-JP" dirty="0" smtClean="0"/>
              <a:t>(</a:t>
            </a:r>
            <a:r>
              <a:rPr lang="ja-JP" altLang="en-US" dirty="0" smtClean="0"/>
              <a:t>実験結果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と一致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39124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TPM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39124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THG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1580" y="44278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正規化されたイメージング深度は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147416" y="5146705"/>
            <a:ext cx="4777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だと</a:t>
            </a:r>
            <a:r>
              <a:rPr lang="ja-JP" altLang="en-US" dirty="0"/>
              <a:t>モンテカルロシミュレーションから推定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735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/>
          <a:lstStyle/>
          <a:p>
            <a:endParaRPr kumimoji="1" lang="ja-JP" alt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8" cy="31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355976" y="4294837"/>
                <a:ext cx="388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(a)χ</a:t>
                </a:r>
                <a:r>
                  <a:rPr lang="ja-JP" altLang="en-US" dirty="0"/>
                  <a:t>＝</a:t>
                </a:r>
                <a:r>
                  <a:rPr kumimoji="1" lang="en-US" altLang="ja-JP" dirty="0" smtClean="0"/>
                  <a:t>25</a:t>
                </a:r>
                <a:r>
                  <a:rPr lang="ja-JP" altLang="en-US" dirty="0"/>
                  <a:t>～</a:t>
                </a:r>
                <a:r>
                  <a:rPr kumimoji="1" lang="en-US" altLang="ja-JP" dirty="0" smtClean="0"/>
                  <a:t>62</a:t>
                </a:r>
                <a:r>
                  <a:rPr lang="en-US" altLang="ja-JP" dirty="0" smtClean="0"/>
                  <a:t>,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消衰</m:t>
                    </m:r>
                    <m:r>
                      <a:rPr lang="ja-JP" altLang="en-US" i="1">
                        <a:latin typeface="Cambria Math"/>
                      </a:rPr>
                      <m:t>長さ</m:t>
                    </m:r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＝</a:t>
                </a:r>
                <a:r>
                  <a:rPr kumimoji="1" lang="en-US" altLang="ja-JP" dirty="0" smtClean="0"/>
                  <a:t>4</a:t>
                </a:r>
                <a:r>
                  <a:rPr kumimoji="1" lang="ja-JP" altLang="en-US" dirty="0" smtClean="0"/>
                  <a:t>～</a:t>
                </a:r>
                <a:r>
                  <a:rPr kumimoji="1" lang="en-US" altLang="ja-JP" dirty="0" smtClean="0"/>
                  <a:t>5</a:t>
                </a:r>
              </a:p>
              <a:p>
                <a:r>
                  <a:rPr lang="en-US" altLang="ja-JP" dirty="0" smtClean="0"/>
                  <a:t>(b)χ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25</a:t>
                </a:r>
                <a:r>
                  <a:rPr lang="ja-JP" altLang="en-US" dirty="0" smtClean="0"/>
                  <a:t>～</a:t>
                </a:r>
                <a:r>
                  <a:rPr lang="en-US" altLang="ja-JP" dirty="0" smtClean="0"/>
                  <a:t>62,</a:t>
                </a:r>
                <a:r>
                  <a:rPr lang="ja-JP" altLang="en-US" dirty="0"/>
                  <a:t>消衰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長さ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7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94837"/>
                <a:ext cx="38884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13" t="-660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矢印 4"/>
          <p:cNvSpPr/>
          <p:nvPr/>
        </p:nvSpPr>
        <p:spPr bwMode="auto">
          <a:xfrm>
            <a:off x="3995936" y="5600480"/>
            <a:ext cx="1080120" cy="64807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583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破線</a:t>
            </a:r>
            <a:r>
              <a:rPr lang="ja-JP" altLang="en-US" dirty="0" smtClean="0"/>
              <a:t>の円</a:t>
            </a:r>
            <a:r>
              <a:rPr lang="en-US" altLang="ja-JP" dirty="0" smtClean="0"/>
              <a:t>(</a:t>
            </a:r>
            <a:r>
              <a:rPr lang="ja-JP" altLang="en-US" dirty="0" smtClean="0"/>
              <a:t>実験結果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と一致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39124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TPM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39124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THG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1580" y="44278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正規化されたイメージング深度は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147416" y="5146705"/>
            <a:ext cx="4777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だと</a:t>
            </a:r>
            <a:r>
              <a:rPr lang="ja-JP" altLang="en-US" dirty="0"/>
              <a:t>モンテカルロシミュレーションから推定</a:t>
            </a:r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786601" y="4338194"/>
            <a:ext cx="7992888" cy="23556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THG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顕微鏡は全ての不均一性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χ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の数値について</a:t>
            </a:r>
            <a:r>
              <a:rPr lang="ja-JP" altLang="en-US" sz="2000" dirty="0" smtClean="0">
                <a:latin typeface="Arial" charset="0"/>
                <a:ea typeface="ＭＳ ゴシック" charset="-128"/>
                <a:cs typeface="ＭＳ ゴシック" charset="-128"/>
              </a:rPr>
              <a:t>同じ消衰長さでの</a:t>
            </a:r>
            <a:endParaRPr lang="en-US" altLang="ja-JP" sz="2000" dirty="0" smtClean="0"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 smtClean="0">
                <a:latin typeface="Arial" charset="0"/>
                <a:ea typeface="ＭＳ ゴシック" charset="-128"/>
                <a:cs typeface="ＭＳ ゴシック" charset="-128"/>
              </a:rPr>
              <a:t>イメージング深度は</a:t>
            </a: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TPM</a:t>
            </a:r>
            <a:r>
              <a:rPr lang="ja-JP" altLang="en-US" sz="2000" dirty="0" smtClean="0">
                <a:latin typeface="Arial" charset="0"/>
                <a:ea typeface="ＭＳ ゴシック" charset="-128"/>
                <a:cs typeface="ＭＳ ゴシック" charset="-128"/>
              </a:rPr>
              <a:t>顕微鏡のおよそ</a:t>
            </a: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2</a:t>
            </a:r>
            <a:r>
              <a:rPr lang="ja-JP" altLang="en-US" sz="2000" dirty="0" smtClean="0">
                <a:latin typeface="Arial" charset="0"/>
                <a:ea typeface="ＭＳ ゴシック" charset="-128"/>
                <a:cs typeface="ＭＳ ゴシック" charset="-128"/>
              </a:rPr>
              <a:t>倍だと分かった</a:t>
            </a:r>
            <a:endParaRPr lang="en-US" altLang="ja-JP" sz="2000" dirty="0" smtClean="0"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dirty="0" smtClean="0"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バックグラウンド信号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を減らし、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SB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比を改善することができるかも</a:t>
            </a:r>
            <a:endParaRPr kumimoji="1" lang="ja-JP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3644369" y="5356663"/>
            <a:ext cx="1224136" cy="487633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97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313" b="-2444"/>
          <a:stretch/>
        </p:blipFill>
        <p:spPr bwMode="auto">
          <a:xfrm>
            <a:off x="35718" y="908720"/>
            <a:ext cx="5112568" cy="49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第</a:t>
            </a:r>
            <a:r>
              <a:rPr kumimoji="1" lang="en-US" altLang="ja-JP" sz="3600" dirty="0" smtClean="0"/>
              <a:t>3</a:t>
            </a:r>
            <a:r>
              <a:rPr lang="ja-JP" altLang="en-US" sz="3600" dirty="0"/>
              <a:t>高調波</a:t>
            </a:r>
            <a:r>
              <a:rPr lang="ja-JP" altLang="en-US" sz="3600" dirty="0" smtClean="0"/>
              <a:t>発生中の組織熱特性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8639" y="1196752"/>
            <a:ext cx="421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組織表面温度</a:t>
            </a:r>
            <a:r>
              <a:rPr kumimoji="1" lang="en-US" altLang="ja-JP" sz="1400" dirty="0" smtClean="0"/>
              <a:t>(</a:t>
            </a:r>
            <a:r>
              <a:rPr lang="ja-JP" altLang="en-US" sz="1400" dirty="0"/>
              <a:t>深さ</a:t>
            </a:r>
            <a:r>
              <a:rPr lang="en-US" altLang="ja-JP" sz="1400" dirty="0" smtClean="0"/>
              <a:t>420μm</a:t>
            </a:r>
            <a:r>
              <a:rPr lang="ja-JP" altLang="en-US" sz="1400" dirty="0"/>
              <a:t>地点に</a:t>
            </a:r>
            <a:r>
              <a:rPr kumimoji="1" lang="ja-JP" altLang="en-US" sz="1400" dirty="0" smtClean="0"/>
              <a:t>レーザー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秒照射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425096"/>
                  </p:ext>
                </p:extLst>
              </p:nvPr>
            </p:nvGraphicFramePr>
            <p:xfrm>
              <a:off x="4910023" y="1951668"/>
              <a:ext cx="4176464" cy="1920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平均</a:t>
                          </a:r>
                          <a:endParaRPr kumimoji="1" lang="en-US" altLang="ja-JP" dirty="0" smtClean="0"/>
                        </a:p>
                        <a:p>
                          <a:r>
                            <a:rPr kumimoji="1" lang="ja-JP" altLang="en-US" dirty="0" smtClean="0"/>
                            <a:t>パワー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120mW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240mW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480mW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1692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実験値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mtClean="0"/>
                                <m:t>𝜏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(s)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15.1</a:t>
                          </a:r>
                        </a:p>
                        <a:p>
                          <a:r>
                            <a:rPr kumimoji="1" lang="en-US" altLang="ja-JP" dirty="0" smtClean="0"/>
                            <a:t>±0.5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14.8</a:t>
                          </a:r>
                        </a:p>
                        <a:p>
                          <a:r>
                            <a:rPr kumimoji="1" lang="en-US" altLang="ja-JP" dirty="0" smtClean="0"/>
                            <a:t>±0.4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14.9</a:t>
                          </a:r>
                        </a:p>
                        <a:p>
                          <a:r>
                            <a:rPr kumimoji="1" lang="en-US" altLang="ja-JP" dirty="0" smtClean="0"/>
                            <a:t>±0.2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1692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理論値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mtClean="0"/>
                                <m:t>𝜏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(s)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13.9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14.0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13.9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425096"/>
                  </p:ext>
                </p:extLst>
              </p:nvPr>
            </p:nvGraphicFramePr>
            <p:xfrm>
              <a:off x="4910023" y="1951668"/>
              <a:ext cx="4176464" cy="1920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平均</a:t>
                          </a:r>
                          <a:endParaRPr kumimoji="1" lang="en-US" altLang="ja-JP" dirty="0" smtClean="0"/>
                        </a:p>
                        <a:p>
                          <a:r>
                            <a:rPr kumimoji="1" lang="ja-JP" altLang="en-US" dirty="0" smtClean="0"/>
                            <a:t>パワー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120mW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240mW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480mW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6667" r="-298837" b="-1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15.1</a:t>
                          </a:r>
                        </a:p>
                        <a:p>
                          <a:r>
                            <a:rPr kumimoji="1" lang="en-US" altLang="ja-JP" dirty="0" smtClean="0"/>
                            <a:t>±0.5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14.8</a:t>
                          </a:r>
                        </a:p>
                        <a:p>
                          <a:r>
                            <a:rPr kumimoji="1" lang="en-US" altLang="ja-JP" dirty="0" smtClean="0"/>
                            <a:t>±0.4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14.9</a:t>
                          </a:r>
                        </a:p>
                        <a:p>
                          <a:r>
                            <a:rPr kumimoji="1" lang="en-US" altLang="ja-JP" dirty="0" smtClean="0"/>
                            <a:t>±0.2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6667" r="-298837" b="-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13.9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14.0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13.9</a:t>
                          </a:r>
                        </a:p>
                        <a:p>
                          <a:r>
                            <a:rPr kumimoji="1" lang="en-US" altLang="ja-JP" dirty="0" smtClean="0"/>
                            <a:t>±1.1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/>
              <p:cNvSpPr/>
              <p:nvPr/>
            </p:nvSpPr>
            <p:spPr>
              <a:xfrm>
                <a:off x="5868144" y="4077072"/>
                <a:ext cx="1147750" cy="765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smtClean="0">
                        <a:latin typeface="Cambria Math"/>
                      </a:rPr>
                      <m:t>𝜏</m:t>
                    </m:r>
                  </m:oMath>
                </a14:m>
                <a:r>
                  <a:rPr lang="ja-JP" altLang="ja-JP" sz="2800" dirty="0" smtClean="0"/>
                  <a:t>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/>
                        </m:ctrlPr>
                      </m:fPr>
                      <m:num>
                        <m:r>
                          <a:rPr lang="en-US" altLang="ja-JP" sz="2800" i="1"/>
                          <m:t>𝜌</m:t>
                        </m:r>
                        <m:r>
                          <a:rPr lang="en-US" altLang="ja-JP" sz="2800" i="1"/>
                          <m:t>𝑉𝑐</m:t>
                        </m:r>
                      </m:num>
                      <m:den>
                        <m:r>
                          <a:rPr lang="en-US" altLang="ja-JP" sz="2800" i="1"/>
                          <m:t>h</m:t>
                        </m:r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𝐴</m:t>
                            </m:r>
                          </m:e>
                          <m:sub>
                            <m:r>
                              <a:rPr lang="en-US" altLang="ja-JP" sz="2800" i="1"/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ja-JP" altLang="ja-JP" sz="2800" dirty="0"/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77072"/>
                <a:ext cx="1147750" cy="7657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/>
              <p:cNvSpPr/>
              <p:nvPr/>
            </p:nvSpPr>
            <p:spPr>
              <a:xfrm>
                <a:off x="4932040" y="5003633"/>
                <a:ext cx="4572000" cy="1522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ja-JP" sz="1600" dirty="0" smtClean="0"/>
                  <a:t>組織密度</a:t>
                </a:r>
                <a:r>
                  <a:rPr lang="ja-JP" altLang="ja-JP" sz="1600" dirty="0" smtClean="0"/>
                  <a:t>ρ</a:t>
                </a:r>
                <a:r>
                  <a:rPr lang="en-US" altLang="ja-JP" sz="1600" dirty="0" smtClean="0"/>
                  <a:t>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sz="1600" i="1"/>
                        </m:ctrlPr>
                      </m:fPr>
                      <m:num>
                        <m:r>
                          <a:rPr lang="en-US" altLang="ja-JP" sz="1600" i="1"/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ja-JP" altLang="ja-JP" sz="1600" i="1"/>
                            </m:ctrlPr>
                          </m:sSupPr>
                          <m:e>
                            <m:r>
                              <a:rPr lang="en-US" altLang="ja-JP" sz="1600" i="1"/>
                              <m:t>𝑚</m:t>
                            </m:r>
                          </m:e>
                          <m:sup>
                            <m:r>
                              <a:rPr lang="en-US" altLang="ja-JP" sz="1600" i="1"/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600" dirty="0"/>
                  <a:t>]</a:t>
                </a:r>
                <a:r>
                  <a:rPr lang="ja-JP" altLang="ja-JP" sz="1600" dirty="0" smtClean="0"/>
                  <a:t> </a:t>
                </a:r>
                <a:endParaRPr lang="en-US" altLang="ja-JP" sz="1600" dirty="0" smtClean="0"/>
              </a:p>
              <a:p>
                <a:r>
                  <a:rPr lang="ja-JP" altLang="ja-JP" sz="1600" dirty="0" smtClean="0"/>
                  <a:t>組織の比熱</a:t>
                </a:r>
                <a:r>
                  <a:rPr lang="en-US" altLang="ja-JP" sz="1600" dirty="0" smtClean="0"/>
                  <a:t>c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sz="1600" i="1"/>
                        </m:ctrlPr>
                      </m:fPr>
                      <m:num>
                        <m:r>
                          <a:rPr lang="en-US" altLang="ja-JP" sz="1600" i="1"/>
                          <m:t>𝐽</m:t>
                        </m:r>
                      </m:num>
                      <m:den>
                        <m:r>
                          <a:rPr lang="en-US" altLang="ja-JP" sz="1600" i="1"/>
                          <m:t>𝑘𝑔𝐾</m:t>
                        </m:r>
                      </m:den>
                    </m:f>
                  </m:oMath>
                </a14:m>
                <a:r>
                  <a:rPr lang="en-US" altLang="ja-JP" sz="1600" dirty="0"/>
                  <a:t>]</a:t>
                </a:r>
                <a:r>
                  <a:rPr lang="ja-JP" altLang="ja-JP" sz="1600" dirty="0" smtClean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ja-JP" altLang="ja-JP" sz="1600" dirty="0" smtClean="0"/>
                          <m:t>スポットサイズの範囲</m:t>
                        </m:r>
                        <m:r>
                          <a:rPr lang="en-US" altLang="ja-JP" sz="1600" i="1"/>
                          <m:t>𝐴</m:t>
                        </m:r>
                      </m:e>
                      <m:sub>
                        <m:r>
                          <a:rPr lang="en-US" altLang="ja-JP" sz="1600" i="1"/>
                          <m:t>𝑠</m:t>
                        </m:r>
                      </m:sub>
                    </m:sSub>
                    <m:r>
                      <a:rPr lang="ja-JP" altLang="ja-JP" sz="1600" i="1" smtClean="0"/>
                      <m:t> </m:t>
                    </m:r>
                  </m:oMath>
                </a14:m>
                <a:r>
                  <a:rPr lang="en-US" altLang="ja-JP" sz="16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600" i="1"/>
                        </m:ctrlPr>
                      </m:sSupPr>
                      <m:e>
                        <m:r>
                          <a:rPr lang="en-US" altLang="ja-JP" sz="1600" i="1"/>
                          <m:t>𝑚</m:t>
                        </m:r>
                      </m:e>
                      <m:sup>
                        <m:r>
                          <a:rPr lang="en-US" altLang="ja-JP" sz="1600" i="1"/>
                          <m:t>2</m:t>
                        </m:r>
                      </m:sup>
                    </m:sSup>
                  </m:oMath>
                </a14:m>
                <a:r>
                  <a:rPr lang="en-US" altLang="ja-JP" sz="1600" dirty="0"/>
                  <a:t>]</a:t>
                </a:r>
                <a:endParaRPr lang="en-US" altLang="ja-JP" sz="1600" dirty="0"/>
              </a:p>
              <a:p>
                <a:r>
                  <a:rPr lang="ja-JP" altLang="ja-JP" sz="1600" dirty="0" smtClean="0"/>
                  <a:t>レーザースポットの体積</a:t>
                </a:r>
                <a:r>
                  <a:rPr lang="en-US" altLang="ja-JP" sz="1600" dirty="0" smtClean="0"/>
                  <a:t>V</a:t>
                </a:r>
                <a14:m>
                  <m:oMath xmlns:m="http://schemas.openxmlformats.org/officeDocument/2006/math">
                    <m:r>
                      <a:rPr lang="ja-JP" altLang="ja-JP" sz="1600" i="1" smtClean="0"/>
                      <m:t> </m:t>
                    </m:r>
                  </m:oMath>
                </a14:m>
                <a:r>
                  <a:rPr lang="en-US" altLang="ja-JP" sz="16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600" i="1"/>
                        </m:ctrlPr>
                      </m:sSupPr>
                      <m:e>
                        <m:r>
                          <a:rPr lang="en-US" altLang="ja-JP" sz="1600" i="1"/>
                          <m:t>𝑚</m:t>
                        </m:r>
                      </m:e>
                      <m:sup>
                        <m:r>
                          <a:rPr lang="en-US" altLang="ja-JP" sz="1600" i="1"/>
                          <m:t>3</m:t>
                        </m:r>
                      </m:sup>
                    </m:sSup>
                    <m:r>
                      <a:rPr lang="en-US" altLang="ja-JP" sz="1600" i="1"/>
                      <m:t>]</m:t>
                    </m:r>
                  </m:oMath>
                </a14:m>
                <a:endParaRPr lang="en-US" altLang="ja-JP" sz="1600" dirty="0" smtClean="0"/>
              </a:p>
              <a:p>
                <a:r>
                  <a:rPr lang="ja-JP" altLang="ja-JP" sz="1600" dirty="0" smtClean="0"/>
                  <a:t>環境空気の対流性熱伝達係数</a:t>
                </a:r>
                <a:r>
                  <a:rPr lang="en-US" altLang="ja-JP" sz="1600" dirty="0" smtClean="0"/>
                  <a:t>h[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sz="1600" i="1"/>
                        </m:ctrlPr>
                      </m:fPr>
                      <m:num>
                        <m:r>
                          <a:rPr lang="en-US" altLang="ja-JP" sz="1600" i="1"/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ja-JP" altLang="ja-JP" sz="1600" i="1"/>
                            </m:ctrlPr>
                          </m:sSupPr>
                          <m:e>
                            <m:r>
                              <a:rPr lang="en-US" altLang="ja-JP" sz="1600" i="1"/>
                              <m:t>𝑚</m:t>
                            </m:r>
                          </m:e>
                          <m:sup>
                            <m:r>
                              <a:rPr lang="en-US" altLang="ja-JP" sz="1600" i="1"/>
                              <m:t>2</m:t>
                            </m:r>
                          </m:sup>
                        </m:sSup>
                        <m:r>
                          <a:rPr lang="en-US" altLang="ja-JP" sz="1600" i="1"/>
                          <m:t>𝐾</m:t>
                        </m:r>
                      </m:den>
                    </m:f>
                  </m:oMath>
                </a14:m>
                <a:r>
                  <a:rPr lang="en-US" altLang="ja-JP" sz="1600" dirty="0"/>
                  <a:t>]</a:t>
                </a:r>
                <a:endParaRPr lang="ja-JP" altLang="en-US" sz="1600" dirty="0"/>
              </a:p>
            </p:txBody>
          </p:sp>
        </mc:Choice>
        <mc:Fallback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03633"/>
                <a:ext cx="4572000" cy="1522020"/>
              </a:xfrm>
              <a:prstGeom prst="rect">
                <a:avLst/>
              </a:prstGeom>
              <a:blipFill rotWithShape="1">
                <a:blip r:embed="rId6"/>
                <a:stretch>
                  <a:fillRect l="-667" t="-29719" b="-46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292080" y="159002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平均パワーごとの組織熱緩和時間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92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endParaRPr kumimoji="1" lang="ja-JP" alt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9" b="-1831"/>
          <a:stretch/>
        </p:blipFill>
        <p:spPr bwMode="auto">
          <a:xfrm>
            <a:off x="0" y="1412776"/>
            <a:ext cx="53641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96199" y="580349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表面温度とイメージングパワーの推移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7524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実験やシミュレーションで</a:t>
            </a:r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イメージの深さ分解温度分布を決定することができる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90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8" r="-531" b="132"/>
          <a:stretch/>
        </p:blipFill>
        <p:spPr bwMode="auto">
          <a:xfrm>
            <a:off x="4499992" y="1241858"/>
            <a:ext cx="327909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4" t="-737" r="31647" b="-977"/>
          <a:stretch/>
        </p:blipFill>
        <p:spPr bwMode="auto">
          <a:xfrm>
            <a:off x="315153" y="3514284"/>
            <a:ext cx="334235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37" b="132"/>
          <a:stretch/>
        </p:blipFill>
        <p:spPr bwMode="auto">
          <a:xfrm>
            <a:off x="107504" y="477032"/>
            <a:ext cx="37576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208975" y="328317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表面温度とイメージングパワーの関係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6115" y="6453336"/>
            <a:ext cx="1421904" cy="28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深さ分解温度分布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45083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組織焦点面温度と実験期間とインターバル時間の関係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3373" y="551723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組織熱の適切な管理が必要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lang="ja-JP" altLang="en-US" sz="3600" dirty="0"/>
              <a:t>組織熱</a:t>
            </a:r>
            <a:r>
              <a:rPr lang="ja-JP" altLang="en-US" sz="3600" dirty="0" smtClean="0"/>
              <a:t>の管理</a:t>
            </a:r>
            <a:endParaRPr kumimoji="1" lang="ja-JP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899592" y="1916832"/>
                <a:ext cx="3907416" cy="1211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ja-JP" altLang="ja-JP" sz="2400" i="1"/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sz="2400" i="1"/>
                              </m:ctrlPr>
                            </m:sSubPr>
                            <m:e>
                              <m:r>
                                <a:rPr lang="en-US" altLang="ja-JP" sz="2400" i="1"/>
                                <m:t>𝐼</m:t>
                              </m:r>
                            </m:e>
                            <m:sub>
                              <m:r>
                                <a:rPr lang="en-US" altLang="ja-JP" sz="2400" i="1"/>
                                <m:t>𝑓</m:t>
                              </m:r>
                              <m:r>
                                <a:rPr lang="en-US" altLang="ja-JP" sz="2400" i="1"/>
                                <m:t>3</m:t>
                              </m:r>
                              <m:r>
                                <a:rPr lang="en-US" altLang="ja-JP" sz="2400" i="1"/>
                                <m:t>𝑃</m:t>
                              </m:r>
                            </m:sub>
                          </m:sSub>
                          <m:r>
                            <a:rPr lang="en-US" altLang="ja-JP" sz="2400" i="1"/>
                            <m:t>(</m:t>
                          </m:r>
                          <m:r>
                            <a:rPr lang="en-US" altLang="ja-JP" sz="2400" i="1"/>
                            <m:t>𝑡</m:t>
                          </m:r>
                          <m:r>
                            <a:rPr lang="en-US" altLang="ja-JP" sz="2400" i="1"/>
                            <m:t>)</m:t>
                          </m:r>
                        </m:e>
                      </m:d>
                      <m:r>
                        <a:rPr lang="en-US" altLang="ja-JP" sz="2400" i="1"/>
                        <m:t>~</m:t>
                      </m:r>
                      <m:f>
                        <m:fPr>
                          <m:ctrlPr>
                            <a:rPr lang="ja-JP" altLang="ja-JP" sz="2400" i="1"/>
                          </m:ctrlPr>
                        </m:fPr>
                        <m:num>
                          <m:sSubSup>
                            <m:sSubSupPr>
                              <m:ctrlPr>
                                <a:rPr lang="ja-JP" altLang="ja-JP" sz="2400" i="1"/>
                              </m:ctrlPr>
                            </m:sSubSupPr>
                            <m:e>
                              <m:r>
                                <a:rPr lang="en-US" altLang="ja-JP" sz="2400" i="1"/>
                                <m:t>𝑃</m:t>
                              </m:r>
                            </m:e>
                            <m:sub>
                              <m:r>
                                <a:rPr lang="en-US" altLang="ja-JP" sz="2400" i="1"/>
                                <m:t>𝑎𝑣𝑒</m:t>
                              </m:r>
                            </m:sub>
                            <m:sup>
                              <m:r>
                                <a:rPr lang="en-US" altLang="ja-JP" sz="2400" i="1"/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ja-JP" altLang="ja-JP" sz="24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ja-JP" sz="2400" i="1"/>
                                      </m:ctrlPr>
                                    </m:sSubPr>
                                    <m:e>
                                      <m:r>
                                        <a:rPr lang="en-US" altLang="ja-JP" sz="2400" i="1"/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ja-JP" sz="2400" i="1"/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ja-JP" altLang="ja-JP" sz="2400" i="1"/>
                                      </m:ctrlPr>
                                    </m:sSubPr>
                                    <m:e>
                                      <m:r>
                                        <a:rPr lang="en-US" altLang="ja-JP" sz="2400" i="1"/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400" i="1"/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400" i="1"/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ja-JP" altLang="ja-JP" sz="2400" i="1"/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4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400" i="1"/>
                                  </m:ctrlPr>
                                </m:sSupPr>
                                <m:e>
                                  <m:r>
                                    <a:rPr lang="en-US" altLang="ja-JP" sz="2400" i="1"/>
                                    <m:t>𝑁𝐴</m:t>
                                  </m:r>
                                </m:e>
                                <m:sup>
                                  <m:r>
                                    <a:rPr lang="en-US" altLang="ja-JP" sz="24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ja-JP" altLang="ja-JP" sz="2400" i="1"/>
                                  </m:ctrlPr>
                                </m:sSubPr>
                                <m:e>
                                  <m:r>
                                    <a:rPr lang="en-US" altLang="ja-JP" sz="2400" i="1"/>
                                    <m:t>h𝑐</m:t>
                                  </m:r>
                                  <m:r>
                                    <a:rPr lang="en-US" altLang="ja-JP" sz="2400" i="1"/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/>
                                    <m:t>𝑒𝑥𝑐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400" dirty="0"/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16832"/>
                <a:ext cx="3907416" cy="12114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95536" y="112474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連続イメージング間の熱を避けるには信号発生に影響するパラメーター間の関係を分析する必要あり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323338" y="1513077"/>
                <a:ext cx="3312368" cy="16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 smtClean="0"/>
                        </m:ctrlPr>
                      </m:sSubPr>
                      <m:e>
                        <m:r>
                          <a:rPr lang="en-US" altLang="ja-JP" sz="1600" i="1"/>
                          <m:t>𝐼</m:t>
                        </m:r>
                      </m:e>
                      <m:sub>
                        <m:r>
                          <a:rPr lang="en-US" altLang="ja-JP" sz="1600" i="1"/>
                          <m:t>𝑓</m:t>
                        </m:r>
                      </m:sub>
                    </m:sSub>
                    <m:r>
                      <a:rPr lang="ja-JP" altLang="en-US" sz="16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lang="ja-JP" altLang="ja-JP" sz="1600" dirty="0"/>
                  <a:t>発生非線形信号</a:t>
                </a:r>
                <a:r>
                  <a:rPr lang="ja-JP" altLang="ja-JP" sz="1600" dirty="0" smtClean="0"/>
                  <a:t>強度</a:t>
                </a:r>
                <a:endParaRPr lang="en-US" altLang="ja-JP" sz="16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/>
                        </m:ctrlPr>
                      </m:sSubPr>
                      <m:e>
                        <m:r>
                          <a:rPr lang="en-US" altLang="ja-JP" sz="1600" i="1"/>
                          <m:t>𝑃</m:t>
                        </m:r>
                      </m:e>
                      <m:sub>
                        <m:r>
                          <a:rPr lang="en-US" altLang="ja-JP" sz="1600" i="1"/>
                          <m:t>𝑎𝑣𝑒</m:t>
                        </m:r>
                      </m:sub>
                    </m:sSub>
                    <m:r>
                      <a:rPr lang="ja-JP" altLang="en-US" sz="16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lang="ja-JP" altLang="ja-JP" sz="1600" dirty="0"/>
                  <a:t>平均レーザーパワー</a:t>
                </a:r>
                <a:endParaRPr lang="en-US" altLang="ja-JP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 smtClean="0"/>
                        </m:ctrlPr>
                      </m:sSubPr>
                      <m:e>
                        <m:r>
                          <a:rPr lang="en-US" altLang="ja-JP" sz="1600" i="1"/>
                          <m:t>𝜏</m:t>
                        </m:r>
                      </m:e>
                      <m:sub>
                        <m:r>
                          <a:rPr lang="en-US" altLang="ja-JP" sz="1600" i="1"/>
                          <m:t>𝑝</m:t>
                        </m:r>
                      </m:sub>
                    </m:sSub>
                  </m:oMath>
                </a14:m>
                <a:r>
                  <a:rPr lang="ja-JP" altLang="en-US" sz="1600" dirty="0" smtClean="0"/>
                  <a:t>：</a:t>
                </a:r>
                <a:r>
                  <a:rPr lang="ja-JP" altLang="ja-JP" sz="1600" dirty="0" smtClean="0"/>
                  <a:t>パルス幅</a:t>
                </a:r>
                <a:r>
                  <a:rPr lang="en-US" altLang="ja-JP" sz="1600" dirty="0" smtClean="0"/>
                  <a:t>(600fs)</a:t>
                </a:r>
                <a:endParaRPr lang="en-US" altLang="ja-JP" sz="16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/>
                        </m:ctrlPr>
                      </m:sSubPr>
                      <m:e>
                        <m:r>
                          <a:rPr lang="en-US" altLang="ja-JP" sz="1600" i="1"/>
                          <m:t>𝑓</m:t>
                        </m:r>
                      </m:e>
                      <m:sub>
                        <m:r>
                          <a:rPr lang="en-US" altLang="ja-JP" sz="1600" i="1"/>
                          <m:t>𝑃</m:t>
                        </m:r>
                      </m:sub>
                    </m:sSub>
                    <m:r>
                      <a:rPr lang="ja-JP" altLang="en-US" sz="16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lang="ja-JP" altLang="ja-JP" sz="1600" dirty="0"/>
                  <a:t>レーザーの繰り返し</a:t>
                </a:r>
                <a:r>
                  <a:rPr lang="ja-JP" altLang="ja-JP" sz="1600" dirty="0" smtClean="0"/>
                  <a:t>率</a:t>
                </a:r>
                <a:r>
                  <a:rPr lang="en-US" altLang="ja-JP" sz="1600" dirty="0" smtClean="0"/>
                  <a:t>(2MHz)</a:t>
                </a:r>
              </a:p>
              <a:p>
                <a:r>
                  <a:rPr lang="en-US" altLang="ja-JP" sz="1600" dirty="0" smtClean="0"/>
                  <a:t>NA</a:t>
                </a:r>
                <a:r>
                  <a:rPr lang="ja-JP" altLang="en-US" sz="1600" dirty="0" smtClean="0"/>
                  <a:t>：</a:t>
                </a:r>
                <a:r>
                  <a:rPr lang="ja-JP" altLang="ja-JP" sz="1600" dirty="0" smtClean="0"/>
                  <a:t>対物</a:t>
                </a:r>
                <a:r>
                  <a:rPr lang="ja-JP" altLang="ja-JP" sz="1600" dirty="0"/>
                  <a:t>レンズの</a:t>
                </a:r>
                <a:r>
                  <a:rPr lang="ja-JP" altLang="ja-JP" sz="1600" dirty="0" smtClean="0"/>
                  <a:t>開口数</a:t>
                </a:r>
                <a:r>
                  <a:rPr lang="en-US" altLang="ja-JP" sz="1600" dirty="0" smtClean="0"/>
                  <a:t>(~0.5)</a:t>
                </a:r>
                <a:endParaRPr lang="en-US" altLang="ja-JP" sz="16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/>
                        </m:ctrlPr>
                      </m:sSubPr>
                      <m:e>
                        <m:r>
                          <a:rPr lang="en-US" altLang="ja-JP" sz="1600" i="1"/>
                          <m:t>𝜆</m:t>
                        </m:r>
                      </m:e>
                      <m:sub>
                        <m:r>
                          <a:rPr lang="en-US" altLang="ja-JP" sz="1600" i="1"/>
                          <m:t>𝑒𝑥𝑐</m:t>
                        </m:r>
                      </m:sub>
                    </m:sSub>
                    <m:r>
                      <a:rPr lang="ja-JP" altLang="en-US" sz="16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lang="ja-JP" altLang="ja-JP" sz="1600" dirty="0" err="1"/>
                  <a:t>励起</a:t>
                </a:r>
                <a:r>
                  <a:rPr lang="ja-JP" altLang="ja-JP" sz="1600" dirty="0"/>
                  <a:t>波長</a:t>
                </a:r>
                <a:endParaRPr kumimoji="1" lang="ja-JP" altLang="en-US" sz="16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338" y="1513077"/>
                <a:ext cx="3312368" cy="1640642"/>
              </a:xfrm>
              <a:prstGeom prst="rect">
                <a:avLst/>
              </a:prstGeom>
              <a:blipFill rotWithShape="1">
                <a:blip r:embed="rId4"/>
                <a:stretch>
                  <a:fillRect l="-919" t="-1859" r="-551" b="-3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189432" y="3698461"/>
            <a:ext cx="3127602" cy="1832091"/>
            <a:chOff x="2087724" y="3740838"/>
            <a:chExt cx="3127602" cy="18320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087724" y="3740838"/>
                  <a:ext cx="2808312" cy="394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/>
                          </m:ctrlPr>
                        </m:sSubPr>
                        <m:e>
                          <m:r>
                            <a:rPr lang="en-US" altLang="ja-JP" i="1"/>
                            <m:t>𝜏</m:t>
                          </m:r>
                        </m:e>
                        <m:sub>
                          <m:r>
                            <a:rPr lang="en-US" altLang="ja-JP" i="1"/>
                            <m:t>𝑝</m:t>
                          </m:r>
                        </m:sub>
                      </m:sSub>
                    </m:oMath>
                  </a14:m>
                  <a:r>
                    <a:rPr lang="ja-JP" altLang="ja-JP" dirty="0"/>
                    <a:t>＜</a:t>
                  </a:r>
                  <a:r>
                    <a:rPr lang="en-US" altLang="ja-JP" dirty="0" smtClean="0"/>
                    <a:t>100fs</a:t>
                  </a:r>
                  <a:r>
                    <a:rPr lang="ja-JP" altLang="en-US" dirty="0" smtClean="0"/>
                    <a:t>に減少させると</a:t>
                  </a:r>
                  <a:endParaRPr lang="en-US" altLang="ja-JP" dirty="0" smtClean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724" y="3740838"/>
                  <a:ext cx="2808312" cy="39414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1518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下矢印 9"/>
            <p:cNvSpPr/>
            <p:nvPr/>
          </p:nvSpPr>
          <p:spPr bwMode="auto">
            <a:xfrm>
              <a:off x="3095836" y="4331259"/>
              <a:ext cx="1142636" cy="504056"/>
            </a:xfrm>
            <a:prstGeom prst="downArrow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18982" y="4926598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最大イメージングパワーを約</a:t>
              </a:r>
              <a:r>
                <a:rPr kumimoji="1" lang="en-US" altLang="ja-JP" dirty="0" smtClean="0"/>
                <a:t>3</a:t>
              </a:r>
              <a:r>
                <a:rPr kumimoji="1" lang="ja-JP" altLang="en-US" dirty="0" smtClean="0"/>
                <a:t>割に減少</a:t>
              </a:r>
              <a:endParaRPr kumimoji="1" lang="ja-JP" altLang="en-US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464127" y="35723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対物レンズ</a:t>
            </a:r>
            <a:r>
              <a:rPr kumimoji="1" lang="en-US" altLang="ja-JP" dirty="0" smtClean="0"/>
              <a:t>NA</a:t>
            </a:r>
            <a:r>
              <a:rPr kumimoji="1" lang="ja-JP" altLang="en-US" dirty="0" smtClean="0"/>
              <a:t>を可能な限り高い</a:t>
            </a:r>
            <a:r>
              <a:rPr kumimoji="1" lang="en-US" altLang="ja-JP" dirty="0" smtClean="0"/>
              <a:t>NA(0.75)</a:t>
            </a:r>
            <a:r>
              <a:rPr kumimoji="1"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52159" y="50227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平均パワーを減少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 bwMode="auto">
          <a:xfrm>
            <a:off x="4190622" y="4264866"/>
            <a:ext cx="1142636" cy="50405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90548" y="357236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繰り返し率を減らす</a:t>
            </a:r>
            <a:r>
              <a:rPr kumimoji="1" lang="en-US" altLang="ja-JP" dirty="0" smtClean="0"/>
              <a:t>(300kHz)</a:t>
            </a:r>
            <a:endParaRPr kumimoji="1" lang="ja-JP" altLang="en-US" dirty="0"/>
          </a:p>
        </p:txBody>
      </p:sp>
      <p:sp>
        <p:nvSpPr>
          <p:cNvPr id="19" name="下矢印 18"/>
          <p:cNvSpPr/>
          <p:nvPr/>
        </p:nvSpPr>
        <p:spPr bwMode="auto">
          <a:xfrm>
            <a:off x="7030192" y="4226605"/>
            <a:ext cx="1142636" cy="50405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535832" y="4992094"/>
                <a:ext cx="2131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を約</a:t>
                </a:r>
                <a:r>
                  <a:rPr kumimoji="1" lang="en-US" altLang="ja-JP" dirty="0" smtClean="0"/>
                  <a:t>3</a:t>
                </a:r>
                <a:r>
                  <a:rPr kumimoji="1" lang="ja-JP" altLang="en-US" dirty="0" smtClean="0"/>
                  <a:t>割に減少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832" y="4992094"/>
                <a:ext cx="213135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667" r="-114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366181" y="5827245"/>
            <a:ext cx="478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繰り返し率を減らすことによりピーク強度が上がり組織の光学的破壊が起こった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963300" y="5949280"/>
            <a:ext cx="1080119" cy="524296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179512" y="5669051"/>
            <a:ext cx="8615292" cy="10723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43419" y="5749763"/>
            <a:ext cx="25922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光学的</a:t>
            </a:r>
            <a:r>
              <a:rPr lang="ja-JP" altLang="en-US" b="1" dirty="0" smtClean="0">
                <a:solidFill>
                  <a:srgbClr val="FF0000"/>
                </a:solidFill>
              </a:rPr>
              <a:t>パラメーターとレーザーの活用方法を理解することは重要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Murat </a:t>
            </a:r>
            <a:r>
              <a:rPr lang="en-US" altLang="ja-JP" dirty="0" err="1" smtClean="0"/>
              <a:t>Yildirim</a:t>
            </a:r>
            <a:r>
              <a:rPr lang="en-US" altLang="ja-JP" dirty="0" smtClean="0"/>
              <a:t> ,Nicholas </a:t>
            </a:r>
            <a:r>
              <a:rPr lang="en-US" altLang="ja-JP" dirty="0" err="1" smtClean="0"/>
              <a:t>Durr</a:t>
            </a:r>
            <a:r>
              <a:rPr lang="en-US" altLang="ja-JP" dirty="0" smtClean="0"/>
              <a:t> , </a:t>
            </a:r>
            <a:r>
              <a:rPr lang="en-US" altLang="ja-JP" dirty="0"/>
              <a:t>and Adela </a:t>
            </a:r>
            <a:r>
              <a:rPr lang="en-US" altLang="ja-JP" dirty="0" smtClean="0"/>
              <a:t>Ben-</a:t>
            </a:r>
            <a:r>
              <a:rPr lang="en-US" altLang="ja-JP" dirty="0" err="1" smtClean="0"/>
              <a:t>Yakara</a:t>
            </a:r>
            <a:r>
              <a:rPr lang="en-US" altLang="ja-JP" dirty="0" smtClean="0"/>
              <a:t> , “</a:t>
            </a:r>
            <a:r>
              <a:rPr lang="en-US" altLang="ja-JP" dirty="0"/>
              <a:t>Tripling the maximum imaging depth </a:t>
            </a:r>
            <a:r>
              <a:rPr lang="en-US" altLang="ja-JP" dirty="0" smtClean="0"/>
              <a:t>with third-harmonic </a:t>
            </a:r>
            <a:r>
              <a:rPr lang="en-US" altLang="ja-JP" dirty="0"/>
              <a:t>generation </a:t>
            </a:r>
            <a:r>
              <a:rPr lang="en-US" altLang="ja-JP" dirty="0" smtClean="0"/>
              <a:t>microscopy,” </a:t>
            </a:r>
            <a:r>
              <a:rPr lang="en-US" altLang="ja-JP" dirty="0"/>
              <a:t>Journal of Biomedical Optics </a:t>
            </a:r>
            <a:r>
              <a:rPr lang="en-US" altLang="ja-JP" b="1" dirty="0"/>
              <a:t>20(9)</a:t>
            </a:r>
            <a:r>
              <a:rPr lang="en-US" altLang="ja-JP" dirty="0"/>
              <a:t>, 096013 (September 2015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951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背景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732" y="2191975"/>
            <a:ext cx="8229600" cy="4525963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術後創傷治癒から生じる声帯瘢痕化に関連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→音声障害の主要な原因</a:t>
            </a:r>
            <a:endParaRPr lang="en-US" altLang="ja-JP" dirty="0" smtClean="0"/>
          </a:p>
          <a:p>
            <a:r>
              <a:rPr lang="ja-JP" altLang="en-US" dirty="0" smtClean="0"/>
              <a:t>生体材料の注入場所の正確で効率的な位置が分からない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表皮下の傷ついた組織の位置を特定、声帯中の高分解イメージング</a:t>
            </a:r>
            <a:endParaRPr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3472444" y="4191188"/>
            <a:ext cx="158417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4" name="Picture 4" descr="https://upload.wikimedia.org/wikipedia/commons/thumb/2/22/Keloid.JPG/220px-Keloi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0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587" y="404664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実験装置</a:t>
            </a:r>
            <a:endParaRPr kumimoji="1" lang="ja-JP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-559" r="41171" b="559"/>
          <a:stretch/>
        </p:blipFill>
        <p:spPr bwMode="auto">
          <a:xfrm>
            <a:off x="629587" y="1412776"/>
            <a:ext cx="804593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352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0" t="-1" b="-660"/>
          <a:stretch/>
        </p:blipFill>
        <p:spPr bwMode="auto">
          <a:xfrm>
            <a:off x="1331640" y="836712"/>
            <a:ext cx="5832648" cy="495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5957141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TPM</a:t>
            </a:r>
            <a:r>
              <a:rPr kumimoji="1" lang="ja-JP" altLang="en-US" sz="2000" dirty="0" smtClean="0"/>
              <a:t>と</a:t>
            </a:r>
            <a:r>
              <a:rPr kumimoji="1" lang="en-US" altLang="ja-JP" sz="2000" dirty="0" smtClean="0"/>
              <a:t>THG</a:t>
            </a:r>
            <a:r>
              <a:rPr kumimoji="1" lang="ja-JP" altLang="en-US" sz="2000" dirty="0" smtClean="0"/>
              <a:t>はそれぞれ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次と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次の非線形過程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288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680" y="341784"/>
            <a:ext cx="8062664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サンプル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豚の声帯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err="1" smtClean="0"/>
              <a:t>の消衰</a:t>
            </a:r>
            <a:r>
              <a:rPr kumimoji="1" lang="ja-JP" altLang="en-US" sz="3600" dirty="0" smtClean="0"/>
              <a:t>特性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148478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光学特性を調べるために励起波長</a:t>
            </a:r>
            <a:r>
              <a:rPr kumimoji="1" lang="en-US" altLang="ja-JP" sz="2800" dirty="0" smtClean="0"/>
              <a:t>(776nm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1552nm)</a:t>
            </a:r>
            <a:r>
              <a:rPr kumimoji="1" lang="ja-JP" altLang="en-US" sz="2800" dirty="0" smtClean="0"/>
              <a:t>で</a:t>
            </a:r>
            <a:r>
              <a:rPr lang="en-US" altLang="ja-JP" sz="2800" dirty="0" smtClean="0"/>
              <a:t>3</a:t>
            </a:r>
            <a:r>
              <a:rPr lang="ja-JP" altLang="en-US" sz="2800" dirty="0" err="1" smtClean="0"/>
              <a:t>つの</a:t>
            </a:r>
            <a:r>
              <a:rPr lang="ja-JP" altLang="en-US" sz="2800" dirty="0" smtClean="0"/>
              <a:t>表面粘膜固有層の切片を測定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71600" y="2925308"/>
                <a:ext cx="8403625" cy="280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smtClean="0"/>
                        </m:ctrlPr>
                      </m:sSubPr>
                      <m:e>
                        <m:r>
                          <a:rPr lang="en-US" altLang="ja-JP" sz="2800" i="1"/>
                          <m:t>𝐹</m:t>
                        </m:r>
                      </m:e>
                      <m:sub>
                        <m:r>
                          <a:rPr lang="en-US" altLang="ja-JP" sz="2800" i="1"/>
                          <m:t>𝑡h</m:t>
                        </m:r>
                      </m:sub>
                    </m:sSub>
                    <m:r>
                      <a:rPr lang="en-US" altLang="ja-JP" sz="2800" i="1"/>
                      <m:t>=</m:t>
                    </m:r>
                    <m:f>
                      <m:fPr>
                        <m:ctrlPr>
                          <a:rPr lang="ja-JP" altLang="ja-JP" sz="2800" i="1"/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𝐸</m:t>
                            </m:r>
                          </m:e>
                          <m:sub>
                            <m:r>
                              <a:rPr lang="en-US" altLang="ja-JP" sz="2800" i="1"/>
                              <m:t>𝑡h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/>
                          <m:t>𝜋</m:t>
                        </m:r>
                        <m:sSup>
                          <m:sSupPr>
                            <m:ctrlPr>
                              <a:rPr lang="ja-JP" altLang="ja-JP" sz="2800" i="1"/>
                            </m:ctrlPr>
                          </m:sSupPr>
                          <m:e>
                            <m:r>
                              <a:rPr lang="en-US" altLang="ja-JP" sz="2800" i="1"/>
                              <m:t>𝑤</m:t>
                            </m:r>
                          </m:e>
                          <m:sup>
                            <m:r>
                              <a:rPr lang="en-US" altLang="ja-JP" sz="2800" i="1"/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altLang="ja-JP" sz="2800"/>
                      <m:t>exp</m:t>
                    </m:r>
                    <m:d>
                      <m:dPr>
                        <m:ctrlPr>
                          <a:rPr lang="ja-JP" altLang="ja-JP" sz="2800" i="1"/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/>
                            </m:ctrlPr>
                          </m:fPr>
                          <m:num>
                            <m:r>
                              <a:rPr lang="en-US" altLang="ja-JP" sz="2800" i="1"/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𝑒𝑝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𝑙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𝑒𝑥𝑡</m:t>
                                </m:r>
                                <m:r>
                                  <a:rPr lang="en-US" altLang="ja-JP" sz="2800" i="1"/>
                                  <m:t>,</m:t>
                                </m:r>
                                <m:r>
                                  <a:rPr lang="en-US" altLang="ja-JP" sz="2800" i="1"/>
                                  <m:t>𝑒𝑝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sz="2800" i="1"/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/>
                        </m:ctrlPr>
                      </m:dPr>
                      <m:e>
                        <m:r>
                          <a:rPr lang="en-US" altLang="ja-JP" sz="2800" i="1"/>
                          <m:t>−</m:t>
                        </m:r>
                        <m:d>
                          <m:dPr>
                            <m:ctrlPr>
                              <a:rPr lang="ja-JP" altLang="ja-JP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ja-JP" sz="2800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𝑒𝑥𝑡</m:t>
                                    </m:r>
                                    <m:r>
                                      <a:rPr lang="en-US" altLang="ja-JP" sz="2800" i="1"/>
                                      <m:t>,</m:t>
                                    </m:r>
                                    <m:r>
                                      <a:rPr lang="en-US" altLang="ja-JP" sz="2800" i="1"/>
                                      <m:t>𝐿𝑃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ja-JP" sz="2800" dirty="0"/>
                  <a:t>   ,(1)</a:t>
                </a:r>
                <a:endParaRPr lang="ja-JP" altLang="ja-JP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/>
                        </m:ctrlPr>
                      </m:sSubPr>
                      <m:e>
                        <m:r>
                          <a:rPr lang="en-US" altLang="ja-JP" sz="2800" i="1"/>
                          <m:t>𝐹</m:t>
                        </m:r>
                      </m:e>
                      <m:sub>
                        <m:r>
                          <a:rPr lang="en-US" altLang="ja-JP" sz="2800" i="1"/>
                          <m:t>𝑡h</m:t>
                        </m:r>
                      </m:sub>
                    </m:sSub>
                    <m:r>
                      <a:rPr lang="en-US" altLang="ja-JP" sz="2800" i="1"/>
                      <m:t>=</m:t>
                    </m:r>
                    <m:f>
                      <m:fPr>
                        <m:ctrlPr>
                          <a:rPr lang="ja-JP" altLang="ja-JP" sz="2800" i="1"/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𝐸</m:t>
                            </m:r>
                          </m:e>
                          <m:sub>
                            <m:r>
                              <a:rPr lang="en-US" altLang="ja-JP" sz="2800" i="1"/>
                              <m:t>𝑡h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/>
                          <m:t>𝜋</m:t>
                        </m:r>
                        <m:sSup>
                          <m:sSupPr>
                            <m:ctrlPr>
                              <a:rPr lang="ja-JP" altLang="ja-JP" sz="2800" i="1"/>
                            </m:ctrlPr>
                          </m:sSupPr>
                          <m:e>
                            <m:r>
                              <a:rPr lang="en-US" altLang="ja-JP" sz="2800" i="1"/>
                              <m:t>𝑤</m:t>
                            </m:r>
                          </m:e>
                          <m:sup>
                            <m:r>
                              <a:rPr lang="en-US" altLang="ja-JP" sz="28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/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/>
                        </m:ctrlPr>
                      </m:dPr>
                      <m:e>
                        <m:r>
                          <a:rPr lang="en-US" altLang="ja-JP" sz="2800" i="1"/>
                          <m:t>−</m:t>
                        </m:r>
                        <m:d>
                          <m:dPr>
                            <m:ctrlPr>
                              <a:rPr lang="ja-JP" altLang="ja-JP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𝑒𝑥𝑡</m:t>
                                    </m:r>
                                    <m:r>
                                      <a:rPr lang="en-US" altLang="ja-JP" sz="2800" i="1"/>
                                      <m:t>,</m:t>
                                    </m:r>
                                    <m:r>
                                      <a:rPr lang="en-US" altLang="ja-JP" sz="2800" i="1"/>
                                      <m:t>𝑒𝑝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2800" i="1"/>
                              <m:t>+</m:t>
                            </m:r>
                            <m:f>
                              <m:fPr>
                                <m:ctrlPr>
                                  <a:rPr lang="ja-JP" altLang="ja-JP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ja-JP" sz="2800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/>
                                    </m:ctrlPr>
                                  </m:sSubPr>
                                  <m:e>
                                    <m:r>
                                      <a:rPr lang="en-US" altLang="ja-JP" sz="2800" i="1"/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/>
                                      <m:t>𝑒𝑥𝑡</m:t>
                                    </m:r>
                                    <m:r>
                                      <a:rPr lang="en-US" altLang="ja-JP" sz="2800" i="1"/>
                                      <m:t>,</m:t>
                                    </m:r>
                                    <m:r>
                                      <a:rPr lang="en-US" altLang="ja-JP" sz="2800" i="1"/>
                                      <m:t>𝐿𝑃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/>
                      <m:t>=</m:t>
                    </m:r>
                    <m:f>
                      <m:fPr>
                        <m:ctrlPr>
                          <a:rPr lang="ja-JP" altLang="ja-JP" sz="2800" i="1"/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𝐸</m:t>
                            </m:r>
                          </m:e>
                          <m:sub>
                            <m:r>
                              <a:rPr lang="en-US" altLang="ja-JP" sz="2800" i="1"/>
                              <m:t>𝑡h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/>
                          <m:t>𝜋</m:t>
                        </m:r>
                        <m:sSup>
                          <m:sSupPr>
                            <m:ctrlPr>
                              <a:rPr lang="ja-JP" altLang="ja-JP" sz="2800" i="1"/>
                            </m:ctrlPr>
                          </m:sSupPr>
                          <m:e>
                            <m:r>
                              <a:rPr lang="en-US" altLang="ja-JP" sz="2800" i="1"/>
                              <m:t>𝑤</m:t>
                            </m:r>
                          </m:e>
                          <m:sup>
                            <m:r>
                              <a:rPr lang="en-US" altLang="ja-JP" sz="28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/>
                      <m:t>𝑒𝑥𝑝</m:t>
                    </m:r>
                    <m:d>
                      <m:dPr>
                        <m:ctrlPr>
                          <a:rPr lang="ja-JP" altLang="ja-JP" sz="2800" i="1"/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/>
                            </m:ctrlPr>
                          </m:fPr>
                          <m:num>
                            <m:r>
                              <a:rPr lang="en-US" altLang="ja-JP" sz="2800" i="1"/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𝑎𝑏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𝑙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𝑒𝑥𝑡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ja-JP" sz="2800" dirty="0"/>
                  <a:t>    ,(2)</a:t>
                </a:r>
                <a:endParaRPr lang="ja-JP" altLang="ja-JP" sz="2800" dirty="0"/>
              </a:p>
              <a:p>
                <a:endParaRPr kumimoji="1" lang="ja-JP" altLang="en-US" sz="28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5308"/>
                <a:ext cx="8403625" cy="2807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971600" y="5381202"/>
            <a:ext cx="8147052" cy="1426710"/>
            <a:chOff x="107504" y="5301208"/>
            <a:chExt cx="8147052" cy="14267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07504" y="5472574"/>
                  <a:ext cx="5616624" cy="1072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/>
                          </m:ctrlPr>
                        </m:sSubPr>
                        <m:e>
                          <m:r>
                            <a:rPr lang="en-US" altLang="ja-JP" i="1"/>
                            <m:t>𝐹</m:t>
                          </m:r>
                        </m:e>
                        <m:sub>
                          <m:r>
                            <a:rPr lang="en-US" altLang="ja-JP" i="1"/>
                            <m:t>𝑡h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：</a:t>
                  </a:r>
                  <a:r>
                    <a:rPr kumimoji="1" lang="en-US" altLang="ja-JP" dirty="0" smtClean="0"/>
                    <a:t>SLP</a:t>
                  </a:r>
                  <a:r>
                    <a:rPr kumimoji="1" lang="ja-JP" altLang="en-US" dirty="0" smtClean="0"/>
                    <a:t>の切片しきい流量</a:t>
                  </a:r>
                  <a:endParaRPr kumimoji="1" lang="en-US" altLang="ja-JP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/>
                          </m:ctrlPr>
                        </m:sSubPr>
                        <m:e>
                          <m:r>
                            <a:rPr lang="en-US" altLang="ja-JP" i="1"/>
                            <m:t>𝐸</m:t>
                          </m:r>
                        </m:e>
                        <m:sub>
                          <m:r>
                            <a:rPr lang="en-US" altLang="ja-JP" i="1"/>
                            <m:t>𝑡h</m:t>
                          </m:r>
                          <m:r>
                            <a:rPr lang="en-US" altLang="ja-JP" i="1"/>
                            <m:t>,</m:t>
                          </m:r>
                          <m:r>
                            <a:rPr lang="en-US" altLang="ja-JP" i="1"/>
                            <m:t>𝑠𝑢𝑟𝑓𝑎𝑐𝑒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：組織表面パルスエネルギー</a:t>
                  </a:r>
                  <a:endParaRPr kumimoji="1" lang="en-US" altLang="ja-JP" dirty="0" smtClean="0"/>
                </a:p>
                <a:p>
                  <a:r>
                    <a:rPr lang="en-US" altLang="ja-JP" dirty="0" smtClean="0"/>
                    <a:t>w</a:t>
                  </a:r>
                  <a:r>
                    <a:rPr lang="ja-JP" altLang="en-US" dirty="0" smtClean="0"/>
                    <a:t>：焦点面のレーザービームの半径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ja-JP" altLang="ja-JP" i="1"/>
                          </m:ctrlPr>
                        </m:fPr>
                        <m:num>
                          <m:r>
                            <a:rPr lang="en-US" altLang="ja-JP" i="1"/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i="1"/>
                              </m:ctrlPr>
                            </m:sSupPr>
                            <m:e>
                              <m:r>
                                <a:rPr lang="en-US" altLang="ja-JP" i="1"/>
                                <m:t>𝑒</m:t>
                              </m:r>
                            </m:e>
                            <m:sup>
                              <m:r>
                                <a:rPr lang="en-US" altLang="ja-JP" i="1"/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altLang="ja-JP" dirty="0" smtClean="0"/>
                </a:p>
              </p:txBody>
            </p:sp>
          </mc:Choice>
          <mc:Fallback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472574"/>
                  <a:ext cx="5616624" cy="10726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8" t="-3977" b="-2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427984" y="5472574"/>
                  <a:ext cx="3826572" cy="1255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：それぞれの切片深さ</a:t>
                  </a:r>
                  <a:endParaRPr kumimoji="1" lang="en-US" altLang="ja-JP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𝑒𝑝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：表皮厚さ</a:t>
                  </a:r>
                  <a:endParaRPr kumimoji="1" lang="en-US" altLang="ja-JP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𝑒𝑥𝑡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𝑒𝑝</m:t>
                          </m:r>
                        </m:sub>
                      </m:sSub>
                    </m:oMath>
                  </a14:m>
                  <a:r>
                    <a:rPr lang="ja-JP" altLang="en-US" dirty="0" smtClean="0"/>
                    <a:t>：表皮励起長さ</a:t>
                  </a:r>
                  <a:endParaRPr lang="en-US" altLang="ja-JP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𝑒𝑥𝑡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𝐿𝑃</m:t>
                          </m:r>
                        </m:sub>
                      </m:sSub>
                    </m:oMath>
                  </a14:m>
                  <a:r>
                    <a:rPr lang="ja-JP" altLang="en-US" dirty="0" smtClean="0"/>
                    <a:t>：</a:t>
                  </a:r>
                  <a:r>
                    <a:rPr lang="en-US" altLang="ja-JP" dirty="0" smtClean="0"/>
                    <a:t>SLP</a:t>
                  </a:r>
                  <a:r>
                    <a:rPr lang="ja-JP" altLang="en-US" dirty="0" smtClean="0"/>
                    <a:t>励起</a:t>
                  </a:r>
                  <a:r>
                    <a:rPr lang="ja-JP" altLang="en-US" dirty="0" smtClean="0"/>
                    <a:t>長さ</a:t>
                  </a:r>
                  <a:endParaRPr lang="en-US" altLang="ja-JP" dirty="0" smtClean="0"/>
                </a:p>
              </p:txBody>
            </p:sp>
          </mc:Choice>
          <mc:Fallback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5472574"/>
                  <a:ext cx="3826572" cy="12553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398" b="-58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正方形/長方形 7"/>
            <p:cNvSpPr/>
            <p:nvPr/>
          </p:nvSpPr>
          <p:spPr bwMode="auto">
            <a:xfrm>
              <a:off x="107504" y="5301208"/>
              <a:ext cx="7128792" cy="142671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32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83568" y="1700808"/>
                <a:ext cx="7420466" cy="1972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それぞれ</a:t>
                </a:r>
                <a:r>
                  <a:rPr lang="ja-JP" altLang="en-US" sz="2400" dirty="0" smtClean="0"/>
                  <a:t>の切片深さに当てはまる</a:t>
                </a:r>
                <a:r>
                  <a:rPr lang="en-US" altLang="ja-JP" sz="2400" dirty="0" smtClean="0"/>
                  <a:t>3</a:t>
                </a:r>
                <a:r>
                  <a:rPr lang="ja-JP" altLang="en-US" sz="2400" dirty="0" err="1" smtClean="0"/>
                  <a:t>つの</a:t>
                </a:r>
                <a:r>
                  <a:rPr lang="ja-JP" altLang="en-US" sz="2400" dirty="0" smtClean="0"/>
                  <a:t>等式を解くと</a:t>
                </a:r>
                <a:endParaRPr lang="en-US" altLang="ja-JP" sz="2400" dirty="0" smtClean="0"/>
              </a:p>
              <a:p>
                <a:r>
                  <a:rPr kumimoji="1" lang="ja-JP" altLang="en-US" sz="2400" dirty="0" smtClean="0"/>
                  <a:t>未知数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𝑙</m:t>
                        </m:r>
                      </m:e>
                      <m:sub>
                        <m:r>
                          <a:rPr lang="en-US" altLang="ja-JP" sz="2400" i="1"/>
                          <m:t>𝑒𝑥𝑡</m:t>
                        </m:r>
                        <m:r>
                          <a:rPr lang="en-US" altLang="ja-JP" sz="2400" i="1"/>
                          <m:t>,</m:t>
                        </m:r>
                        <m:r>
                          <a:rPr lang="en-US" altLang="ja-JP" sz="2400" i="1"/>
                          <m:t>𝑒𝑝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𝑙</m:t>
                        </m:r>
                      </m:e>
                      <m:sub>
                        <m:r>
                          <a:rPr lang="en-US" altLang="ja-JP" sz="2400" i="1"/>
                          <m:t>𝑒𝑥𝑡</m:t>
                        </m:r>
                        <m:r>
                          <a:rPr lang="en-US" altLang="ja-JP" sz="2400" i="1"/>
                          <m:t>,</m:t>
                        </m:r>
                        <m:r>
                          <a:rPr lang="en-US" altLang="ja-JP" sz="2400" i="1"/>
                          <m:t>𝐿𝑃</m:t>
                        </m:r>
                      </m:sub>
                    </m:sSub>
                  </m:oMath>
                </a14:m>
                <a:r>
                  <a:rPr lang="en-US" altLang="ja-JP" sz="2400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𝐹</m:t>
                        </m:r>
                      </m:e>
                      <m:sub>
                        <m:r>
                          <a:rPr lang="en-US" altLang="ja-JP" sz="2400" i="1"/>
                          <m:t>𝑡h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が決定</a:t>
                </a:r>
                <a:endParaRPr kumimoji="1" lang="en-US" altLang="ja-JP" sz="2400" dirty="0" smtClean="0"/>
              </a:p>
              <a:p>
                <a:r>
                  <a:rPr lang="ja-JP" altLang="en-US" sz="2400" dirty="0"/>
                  <a:t>最大イメージング</a:t>
                </a:r>
                <a:r>
                  <a:rPr lang="ja-JP" altLang="en-US" sz="2400" dirty="0" smtClean="0"/>
                  <a:t>深さ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𝑧</m:t>
                        </m:r>
                      </m:e>
                      <m:sub>
                        <m:r>
                          <a:rPr lang="en-US" altLang="ja-JP" sz="2400" i="1"/>
                          <m:t>𝑚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において、励起波長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𝑙</m:t>
                        </m:r>
                      </m:e>
                      <m:sub>
                        <m:r>
                          <a:rPr lang="en-US" altLang="ja-JP" sz="2400" i="1"/>
                          <m:t>𝑒𝑥𝑡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は式</a:t>
                </a:r>
                <a:r>
                  <a:rPr kumimoji="1" lang="en-US" altLang="ja-JP" sz="2400" dirty="0" smtClean="0"/>
                  <a:t>(2)</a:t>
                </a:r>
                <a:r>
                  <a:rPr kumimoji="1" lang="ja-JP" altLang="en-US" sz="2400" dirty="0" smtClean="0"/>
                  <a:t>から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𝑧</m:t>
                        </m:r>
                      </m:e>
                      <m:sub>
                        <m:r>
                          <a:rPr lang="en-US" altLang="ja-JP" sz="2400" i="1"/>
                          <m:t>𝑎𝑏</m:t>
                        </m:r>
                      </m:sub>
                    </m:sSub>
                  </m:oMath>
                </a14:m>
                <a:r>
                  <a:rPr lang="ja-JP" altLang="ja-JP" sz="2400" dirty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𝑧</m:t>
                        </m:r>
                      </m:e>
                      <m:sub>
                        <m:r>
                          <a:rPr lang="en-US" altLang="ja-JP" sz="2400" i="1"/>
                          <m:t>𝑚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に置き換えることで</a:t>
                </a:r>
                <a:r>
                  <a:rPr kumimoji="1" lang="en-US" altLang="ja-JP" sz="2400" dirty="0" smtClean="0"/>
                  <a:t>(3)</a:t>
                </a:r>
                <a:r>
                  <a:rPr kumimoji="1" lang="ja-JP" altLang="en-US" sz="2400" dirty="0" err="1" smtClean="0"/>
                  <a:t>のように</a:t>
                </a:r>
                <a:r>
                  <a:rPr kumimoji="1" lang="ja-JP" altLang="en-US" sz="2400" dirty="0" smtClean="0"/>
                  <a:t>推論できる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420466" cy="1972078"/>
              </a:xfrm>
              <a:prstGeom prst="rect">
                <a:avLst/>
              </a:prstGeom>
              <a:blipFill rotWithShape="1">
                <a:blip r:embed="rId2"/>
                <a:stretch>
                  <a:fillRect l="-1233" t="-3395" r="-575" b="-5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1331640" y="4511510"/>
                <a:ext cx="6583790" cy="843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 smtClean="0"/>
                  <a:t>励起波長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/>
                        </m:ctrlPr>
                      </m:sSubPr>
                      <m:e>
                        <m:r>
                          <a:rPr lang="en-US" altLang="ja-JP" sz="2800" i="1"/>
                          <m:t>𝑙</m:t>
                        </m:r>
                      </m:e>
                      <m:sub>
                        <m:r>
                          <a:rPr lang="en-US" altLang="ja-JP" sz="2800" i="1"/>
                          <m:t>𝑒𝑥𝑡</m:t>
                        </m:r>
                      </m:sub>
                    </m:sSub>
                  </m:oMath>
                </a14:m>
                <a:r>
                  <a:rPr lang="en-US" altLang="ja-JP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/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𝑧</m:t>
                            </m:r>
                          </m:e>
                          <m:sub>
                            <m:r>
                              <a:rPr lang="en-US" altLang="ja-JP" sz="2800" i="1"/>
                              <m:t>𝑚</m:t>
                            </m:r>
                          </m:sub>
                        </m:sSub>
                        <m:r>
                          <a:rPr lang="en-US" altLang="ja-JP" sz="2800" i="1"/>
                          <m:t>∗</m:t>
                        </m:r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𝑙</m:t>
                            </m:r>
                          </m:e>
                          <m:sub>
                            <m:r>
                              <a:rPr lang="en-US" altLang="ja-JP" sz="2800" i="1"/>
                              <m:t>𝑒𝑥𝑡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𝑒𝑝</m:t>
                            </m:r>
                          </m:sub>
                        </m:sSub>
                        <m:r>
                          <a:rPr lang="en-US" altLang="ja-JP" sz="2800" i="1"/>
                          <m:t>∗</m:t>
                        </m:r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𝑙</m:t>
                            </m:r>
                          </m:e>
                          <m:sub>
                            <m:r>
                              <a:rPr lang="en-US" altLang="ja-JP" sz="2800" i="1"/>
                              <m:t>𝑒𝑥𝑡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𝐿𝑃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𝑧</m:t>
                            </m:r>
                          </m:e>
                          <m:sub>
                            <m:r>
                              <a:rPr lang="en-US" altLang="ja-JP" sz="2800" i="1"/>
                              <m:t>𝑒𝑝</m:t>
                            </m:r>
                          </m:sub>
                        </m:sSub>
                        <m:r>
                          <a:rPr lang="en-US" altLang="ja-JP" sz="2800" i="1"/>
                          <m:t>∗</m:t>
                        </m:r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𝑙</m:t>
                            </m:r>
                          </m:e>
                          <m:sub>
                            <m:r>
                              <a:rPr lang="en-US" altLang="ja-JP" sz="2800" i="1"/>
                              <m:t>𝑒𝑥𝑡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𝐿𝑃</m:t>
                            </m:r>
                          </m:sub>
                        </m:sSub>
                        <m:r>
                          <a:rPr lang="en-US" altLang="ja-JP" sz="2800" i="1"/>
                          <m:t>+</m:t>
                        </m:r>
                        <m:d>
                          <m:dPr>
                            <m:ctrlPr>
                              <a:rPr lang="ja-JP" altLang="ja-JP" sz="28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𝑚</m:t>
                                </m:r>
                              </m:sub>
                            </m:sSub>
                            <m:r>
                              <a:rPr lang="en-US" altLang="ja-JP" sz="2800" i="1"/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/>
                                </m:ctrlPr>
                              </m:sSubPr>
                              <m:e>
                                <m:r>
                                  <a:rPr lang="en-US" altLang="ja-JP" sz="2800" i="1"/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/>
                                  <m:t>𝑒𝑝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i="1"/>
                          <m:t>∗</m:t>
                        </m:r>
                        <m:sSub>
                          <m:sSubPr>
                            <m:ctrlPr>
                              <a:rPr lang="ja-JP" altLang="ja-JP" sz="2800" i="1"/>
                            </m:ctrlPr>
                          </m:sSubPr>
                          <m:e>
                            <m:r>
                              <a:rPr lang="en-US" altLang="ja-JP" sz="2800" i="1"/>
                              <m:t>𝑙</m:t>
                            </m:r>
                          </m:e>
                          <m:sub>
                            <m:r>
                              <a:rPr lang="en-US" altLang="ja-JP" sz="2800" i="1"/>
                              <m:t>𝑒𝑥𝑡</m:t>
                            </m:r>
                            <m:r>
                              <a:rPr lang="en-US" altLang="ja-JP" sz="2800" i="1"/>
                              <m:t>,</m:t>
                            </m:r>
                            <m:r>
                              <a:rPr lang="en-US" altLang="ja-JP" sz="2800" i="1"/>
                              <m:t>𝑒𝑝</m:t>
                            </m:r>
                          </m:sub>
                        </m:sSub>
                        <m:r>
                          <a:rPr lang="en-US" altLang="ja-JP" sz="2800"/>
                          <m:t>,</m:t>
                        </m:r>
                      </m:den>
                    </m:f>
                  </m:oMath>
                </a14:m>
                <a:r>
                  <a:rPr lang="ja-JP" altLang="en-US" sz="2800" dirty="0" smtClean="0"/>
                  <a:t>　</a:t>
                </a:r>
                <a:r>
                  <a:rPr lang="en-US" altLang="ja-JP" sz="2800" dirty="0" smtClean="0"/>
                  <a:t>,(3)</a:t>
                </a:r>
                <a:endParaRPr lang="ja-JP" altLang="ja-JP" sz="2800" dirty="0"/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11510"/>
                <a:ext cx="6583790" cy="843436"/>
              </a:xfrm>
              <a:prstGeom prst="rect">
                <a:avLst/>
              </a:prstGeom>
              <a:blipFill rotWithShape="1">
                <a:blip r:embed="rId3"/>
                <a:stretch>
                  <a:fillRect l="-1852" r="-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85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11" y="980728"/>
            <a:ext cx="4327878" cy="33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5" y="980728"/>
            <a:ext cx="4247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776nm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組織吸収は無視できる</a:t>
            </a:r>
            <a:endParaRPr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→励起長さは散乱長さと等しい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1552nm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吸収も考慮に入れる</a:t>
            </a:r>
            <a:endParaRPr lang="en-US" altLang="ja-JP" sz="2000" dirty="0" smtClean="0"/>
          </a:p>
          <a:p>
            <a:r>
              <a:rPr lang="ja-JP" altLang="en-US" sz="2000" dirty="0" smtClean="0"/>
              <a:t>　→散乱と吸収成分の認識が必要</a:t>
            </a:r>
            <a:endParaRPr kumimoji="1" lang="en-US" altLang="ja-JP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490606" y="4150034"/>
                <a:ext cx="4646080" cy="767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𝑙</m:t>
                        </m:r>
                      </m:e>
                      <m:sub>
                        <m:r>
                          <a:rPr lang="en-US" altLang="ja-JP" sz="2400" i="1"/>
                          <m:t>𝑠𝑐𝑎</m:t>
                        </m:r>
                        <m:r>
                          <a:rPr lang="en-US" altLang="ja-JP" sz="2400" i="1"/>
                          <m:t>,</m:t>
                        </m:r>
                        <m:sSub>
                          <m:sSubPr>
                            <m:ctrlPr>
                              <a:rPr lang="ja-JP" altLang="ja-JP" sz="2400" i="1"/>
                            </m:ctrlPr>
                          </m:sSubPr>
                          <m:e>
                            <m:r>
                              <a:rPr lang="en-US" altLang="ja-JP" sz="2400" i="1"/>
                              <m:t>𝜆</m:t>
                            </m:r>
                          </m:e>
                          <m:sub>
                            <m:r>
                              <a:rPr lang="en-US" altLang="ja-JP" sz="2400" i="1"/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 sz="2400" i="1"/>
                      <m:t>=</m:t>
                    </m:r>
                    <m:sSub>
                      <m:sSubPr>
                        <m:ctrlPr>
                          <a:rPr lang="ja-JP" altLang="ja-JP" sz="2400" i="1"/>
                        </m:ctrlPr>
                      </m:sSubPr>
                      <m:e>
                        <m:r>
                          <a:rPr lang="en-US" altLang="ja-JP" sz="2400" i="1"/>
                          <m:t>𝑙</m:t>
                        </m:r>
                      </m:e>
                      <m:sub>
                        <m:r>
                          <a:rPr lang="en-US" altLang="ja-JP" sz="2400" i="1"/>
                          <m:t>𝑠𝑐𝑎</m:t>
                        </m:r>
                        <m:r>
                          <a:rPr lang="en-US" altLang="ja-JP" sz="2400" i="1"/>
                          <m:t>,</m:t>
                        </m:r>
                        <m:sSub>
                          <m:sSubPr>
                            <m:ctrlPr>
                              <a:rPr lang="ja-JP" altLang="ja-JP" sz="2400" i="1"/>
                            </m:ctrlPr>
                          </m:sSubPr>
                          <m:e>
                            <m:r>
                              <a:rPr lang="en-US" altLang="ja-JP" sz="2400" i="1"/>
                              <m:t>𝜆</m:t>
                            </m:r>
                          </m:e>
                          <m:sub>
                            <m:r>
                              <a:rPr lang="en-US" altLang="ja-JP" sz="2400" i="1"/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ja-JP" altLang="ja-JP" sz="2400" i="1"/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4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400" i="1"/>
                                    </m:ctrlPr>
                                  </m:sSubPr>
                                  <m:e>
                                    <m:r>
                                      <a:rPr lang="en-US" altLang="ja-JP" sz="2400" i="1"/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/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400" i="1"/>
                                    </m:ctrlPr>
                                  </m:sSubPr>
                                  <m:e>
                                    <m:r>
                                      <a:rPr lang="en-US" altLang="ja-JP" sz="2400" i="1"/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/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/>
                          <m:t>1.627±0.115</m:t>
                        </m:r>
                      </m:sup>
                    </m:sSup>
                  </m:oMath>
                </a14:m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,(4)</a:t>
                </a:r>
                <a:endParaRPr lang="ja-JP" altLang="ja-JP" sz="2400" dirty="0"/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6" y="4150034"/>
                <a:ext cx="4646080" cy="767518"/>
              </a:xfrm>
              <a:prstGeom prst="rect">
                <a:avLst/>
              </a:prstGeom>
              <a:blipFill rotWithShape="1">
                <a:blip r:embed="rId4"/>
                <a:stretch>
                  <a:fillRect r="-1180" b="-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896465" y="5569269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式</a:t>
            </a:r>
            <a:r>
              <a:rPr kumimoji="1" lang="en-US" altLang="ja-JP" sz="2000" dirty="0" smtClean="0"/>
              <a:t>(1)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(4)</a:t>
            </a:r>
            <a:r>
              <a:rPr lang="ja-JP" altLang="en-US" sz="2000" dirty="0" smtClean="0"/>
              <a:t>から算出された値はシミュレーションに使われる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9620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361" y="211302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最大イメージング深度</a:t>
            </a:r>
            <a:endParaRPr kumimoji="1" lang="ja-JP" alt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124744"/>
            <a:ext cx="84020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01324" y="4230005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(a)THG</a:t>
            </a:r>
            <a:r>
              <a:rPr kumimoji="1" lang="ja-JP" altLang="en-US" dirty="0" smtClean="0"/>
              <a:t>イメージ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4224657"/>
            <a:ext cx="3865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(b)TPM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の統合イメージ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2234" y="4797152"/>
            <a:ext cx="6416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THG</a:t>
            </a:r>
            <a:r>
              <a:rPr kumimoji="1" lang="ja-JP" altLang="en-US" dirty="0" smtClean="0"/>
              <a:t>：上皮細胞と</a:t>
            </a:r>
            <a:r>
              <a:rPr kumimoji="1" lang="en-US" altLang="ja-JP" dirty="0" smtClean="0"/>
              <a:t>ECM</a:t>
            </a:r>
            <a:r>
              <a:rPr kumimoji="1" lang="ja-JP" altLang="en-US" dirty="0" smtClean="0"/>
              <a:t>線維</a:t>
            </a:r>
            <a:endParaRPr kumimoji="1" lang="en-US" altLang="ja-JP" dirty="0" smtClean="0"/>
          </a:p>
          <a:p>
            <a:r>
              <a:rPr lang="en-US" altLang="ja-JP" dirty="0" smtClean="0"/>
              <a:t>TPM</a:t>
            </a:r>
            <a:r>
              <a:rPr lang="ja-JP" altLang="en-US" dirty="0" smtClean="0"/>
              <a:t>：</a:t>
            </a:r>
            <a:r>
              <a:rPr lang="ja-JP" altLang="ja-JP" dirty="0" smtClean="0"/>
              <a:t>ニコチンアミドアデニンジヌクレオチド</a:t>
            </a:r>
            <a:r>
              <a:rPr lang="ja-JP" altLang="en-US" dirty="0" smtClean="0"/>
              <a:t>リン酸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と上皮のフラビンとコラーゲン線維とエラスチン線維</a:t>
            </a:r>
            <a:endParaRPr lang="en-US" altLang="ja-JP" dirty="0" smtClean="0"/>
          </a:p>
          <a:p>
            <a:r>
              <a:rPr lang="en-US" altLang="ja-JP" dirty="0" smtClean="0"/>
              <a:t>			</a:t>
            </a:r>
            <a:r>
              <a:rPr lang="ja-JP" altLang="en-US" dirty="0" smtClean="0"/>
              <a:t>　↓</a:t>
            </a:r>
            <a:endParaRPr lang="en-US" altLang="ja-JP" dirty="0" smtClean="0"/>
          </a:p>
          <a:p>
            <a:r>
              <a:rPr kumimoji="1" lang="en-US" altLang="ja-JP" dirty="0"/>
              <a:t>THG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TPM</a:t>
            </a:r>
            <a:r>
              <a:rPr kumimoji="1" lang="ja-JP" altLang="en-US" dirty="0" smtClean="0"/>
              <a:t>信号は異なった組織成分から検出される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1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8245</TotalTime>
  <Words>1254</Words>
  <Application>Microsoft Office PowerPoint</Application>
  <PresentationFormat>画面に合わせる (4:3)</PresentationFormat>
  <Paragraphs>154</Paragraphs>
  <Slides>16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テーマ1</vt:lpstr>
      <vt:lpstr>THG顕微鏡を用いた3倍の最大イメージング深度</vt:lpstr>
      <vt:lpstr>PowerPoint プレゼンテーション</vt:lpstr>
      <vt:lpstr>背景</vt:lpstr>
      <vt:lpstr>実験装置</vt:lpstr>
      <vt:lpstr>PowerPoint プレゼンテーション</vt:lpstr>
      <vt:lpstr>サンプル(豚の声帯)の消衰特性</vt:lpstr>
      <vt:lpstr>PowerPoint プレゼンテーション</vt:lpstr>
      <vt:lpstr>PowerPoint プレゼンテーション</vt:lpstr>
      <vt:lpstr>最大イメージング深度</vt:lpstr>
      <vt:lpstr>SB比</vt:lpstr>
      <vt:lpstr>PowerPoint プレゼンテーション</vt:lpstr>
      <vt:lpstr>PowerPoint プレゼンテーション</vt:lpstr>
      <vt:lpstr>第3高調波発生中の組織熱特性</vt:lpstr>
      <vt:lpstr>PowerPoint プレゼンテーション</vt:lpstr>
      <vt:lpstr>PowerPoint プレゼンテーション</vt:lpstr>
      <vt:lpstr>組織熱の管理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Kotani</dc:creator>
  <cp:lastModifiedBy>Kotani</cp:lastModifiedBy>
  <cp:revision>162</cp:revision>
  <cp:lastPrinted>2015-11-09T23:26:22Z</cp:lastPrinted>
  <dcterms:created xsi:type="dcterms:W3CDTF">2015-11-04T06:31:13Z</dcterms:created>
  <dcterms:modified xsi:type="dcterms:W3CDTF">2015-11-09T23:56:45Z</dcterms:modified>
</cp:coreProperties>
</file>