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2" r:id="rId3"/>
    <p:sldId id="267" r:id="rId4"/>
    <p:sldId id="257" r:id="rId5"/>
    <p:sldId id="259" r:id="rId6"/>
    <p:sldId id="271" r:id="rId7"/>
    <p:sldId id="260" r:id="rId8"/>
    <p:sldId id="266" r:id="rId9"/>
    <p:sldId id="265" r:id="rId10"/>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8C6F"/>
    <a:srgbClr val="EEBCCB"/>
    <a:srgbClr val="F1DF9D"/>
    <a:srgbClr val="FFB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14" y="-8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911E33BB-7325-4A1E-BF99-C17803B369B2}" type="datetimeFigureOut">
              <a:rPr kumimoji="1" lang="ja-JP" altLang="en-US" smtClean="0"/>
              <a:t>2015/9/25</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C57AC73E-E5C6-48AD-A663-BE66B2A89AA3}" type="slidenum">
              <a:rPr kumimoji="1" lang="ja-JP" altLang="en-US" smtClean="0"/>
              <a:t>‹#›</a:t>
            </a:fld>
            <a:endParaRPr kumimoji="1" lang="ja-JP" altLang="en-US"/>
          </a:p>
        </p:txBody>
      </p:sp>
    </p:spTree>
    <p:extLst>
      <p:ext uri="{BB962C8B-B14F-4D97-AF65-F5344CB8AC3E}">
        <p14:creationId xmlns:p14="http://schemas.microsoft.com/office/powerpoint/2010/main" val="37491825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wikipedia.org/wiki/%E5%AE%9F%E9%A8%9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ja.wikipedia.org/wiki/%E6%9D%A1%E4%BB%B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私の研究内容はコラーゲンとエラスチンを長波長で観察することです。その必要性を説明します。まずコラーゲンの役割は①、②があります。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2</a:t>
            </a:fld>
            <a:endParaRPr kumimoji="1" lang="ja-JP" altLang="en-US"/>
          </a:p>
        </p:txBody>
      </p:sp>
    </p:spTree>
    <p:extLst>
      <p:ext uri="{BB962C8B-B14F-4D97-AF65-F5344CB8AC3E}">
        <p14:creationId xmlns:p14="http://schemas.microsoft.com/office/powerpoint/2010/main" val="207028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次にエラスチンの役割は～です。（スライド読む。）肌の美容的観点において、コラーゲンとエラスチンは両方なくてはならないものです。</a:t>
            </a:r>
            <a:r>
              <a:rPr kumimoji="1" lang="ja-JP" altLang="en-US" dirty="0" err="1" smtClean="0"/>
              <a:t>なので</a:t>
            </a:r>
            <a:r>
              <a:rPr kumimoji="1" lang="ja-JP" altLang="en-US" dirty="0" smtClean="0"/>
              <a:t>同時に可視化する技術が求められています。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3</a:t>
            </a:fld>
            <a:endParaRPr kumimoji="1" lang="ja-JP" altLang="en-US"/>
          </a:p>
        </p:txBody>
      </p:sp>
    </p:spTree>
    <p:extLst>
      <p:ext uri="{BB962C8B-B14F-4D97-AF65-F5344CB8AC3E}">
        <p14:creationId xmlns:p14="http://schemas.microsoft.com/office/powerpoint/2010/main" val="127248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i="0" kern="1200" dirty="0" smtClean="0">
                <a:solidFill>
                  <a:schemeClr val="tx1"/>
                </a:solidFill>
                <a:effectLst/>
                <a:latin typeface="+mn-lt"/>
                <a:ea typeface="+mn-ea"/>
                <a:cs typeface="+mn-cs"/>
              </a:rPr>
              <a:t>染色法は選択性があるが侵襲的で</a:t>
            </a:r>
            <a:r>
              <a:rPr kumimoji="1" lang="en-US" altLang="ja-JP" sz="1200" i="0" kern="1200" dirty="0" smtClean="0">
                <a:solidFill>
                  <a:schemeClr val="tx1"/>
                </a:solidFill>
                <a:effectLst/>
                <a:latin typeface="+mn-lt"/>
                <a:ea typeface="+mn-ea"/>
                <a:cs typeface="+mn-cs"/>
              </a:rPr>
              <a:t>in</a:t>
            </a:r>
            <a:r>
              <a:rPr kumimoji="1" lang="ja-JP" altLang="en-US" sz="1200" i="0" kern="1200" dirty="0" smtClean="0">
                <a:solidFill>
                  <a:schemeClr val="tx1"/>
                </a:solidFill>
                <a:effectLst/>
                <a:latin typeface="+mn-lt"/>
                <a:ea typeface="+mn-ea"/>
                <a:cs typeface="+mn-cs"/>
              </a:rPr>
              <a:t>　</a:t>
            </a:r>
            <a:r>
              <a:rPr kumimoji="1" lang="en-US" altLang="ja-JP" sz="1200" i="0" kern="1200" dirty="0" smtClean="0">
                <a:solidFill>
                  <a:schemeClr val="tx1"/>
                </a:solidFill>
                <a:effectLst/>
                <a:latin typeface="+mn-lt"/>
                <a:ea typeface="+mn-ea"/>
                <a:cs typeface="+mn-cs"/>
              </a:rPr>
              <a:t>vivo</a:t>
            </a:r>
            <a:r>
              <a:rPr kumimoji="1" lang="ja-JP" altLang="en-US" sz="1200" i="0" kern="1200" dirty="0" smtClean="0">
                <a:solidFill>
                  <a:schemeClr val="tx1"/>
                </a:solidFill>
                <a:effectLst/>
                <a:latin typeface="+mn-lt"/>
                <a:ea typeface="+mn-ea"/>
                <a:cs typeface="+mn-cs"/>
              </a:rPr>
              <a:t>計測が不可能</a:t>
            </a:r>
            <a:endParaRPr kumimoji="1" lang="en-US" altLang="ja-JP" sz="1200" i="0" kern="1200" dirty="0" smtClean="0">
              <a:solidFill>
                <a:schemeClr val="tx1"/>
              </a:solidFill>
              <a:effectLst/>
              <a:latin typeface="+mn-lt"/>
              <a:ea typeface="+mn-ea"/>
              <a:cs typeface="+mn-cs"/>
            </a:endParaRPr>
          </a:p>
          <a:p>
            <a:r>
              <a:rPr kumimoji="1" lang="ja-JP" altLang="en-US" sz="1200" i="0" kern="1200" dirty="0" smtClean="0">
                <a:solidFill>
                  <a:schemeClr val="tx1"/>
                </a:solidFill>
                <a:effectLst/>
                <a:latin typeface="+mn-lt"/>
                <a:ea typeface="+mn-ea"/>
                <a:cs typeface="+mn-cs"/>
              </a:rPr>
              <a:t>共焦点は光源に透過性レーザーをつかうので非侵襲で</a:t>
            </a:r>
            <a:r>
              <a:rPr kumimoji="1" lang="en-US" altLang="ja-JP" sz="1200" i="0" kern="1200" dirty="0" smtClean="0">
                <a:solidFill>
                  <a:schemeClr val="tx1"/>
                </a:solidFill>
                <a:effectLst/>
                <a:latin typeface="+mn-lt"/>
                <a:ea typeface="+mn-ea"/>
                <a:cs typeface="+mn-cs"/>
              </a:rPr>
              <a:t>in</a:t>
            </a:r>
            <a:r>
              <a:rPr kumimoji="1" lang="ja-JP" altLang="en-US" sz="1200" i="0" kern="1200" dirty="0" smtClean="0">
                <a:solidFill>
                  <a:schemeClr val="tx1"/>
                </a:solidFill>
                <a:effectLst/>
                <a:latin typeface="+mn-lt"/>
                <a:ea typeface="+mn-ea"/>
                <a:cs typeface="+mn-cs"/>
              </a:rPr>
              <a:t>　</a:t>
            </a:r>
            <a:r>
              <a:rPr kumimoji="1" lang="en-US" altLang="ja-JP" sz="1200" i="0" kern="1200" dirty="0" smtClean="0">
                <a:solidFill>
                  <a:schemeClr val="tx1"/>
                </a:solidFill>
                <a:effectLst/>
                <a:latin typeface="+mn-lt"/>
                <a:ea typeface="+mn-ea"/>
                <a:cs typeface="+mn-cs"/>
              </a:rPr>
              <a:t>vivo</a:t>
            </a:r>
            <a:r>
              <a:rPr kumimoji="1" lang="ja-JP" altLang="en-US" sz="1200" i="0" kern="1200" dirty="0" smtClean="0">
                <a:solidFill>
                  <a:schemeClr val="tx1"/>
                </a:solidFill>
                <a:effectLst/>
                <a:latin typeface="+mn-lt"/>
                <a:ea typeface="+mn-ea"/>
                <a:cs typeface="+mn-cs"/>
              </a:rPr>
              <a:t>計測ができるが表皮層の細胞とメラニンを同時に観測してしまい選択性がない</a:t>
            </a:r>
            <a:endParaRPr kumimoji="1" lang="en-US" altLang="ja-JP" sz="1200" i="0" kern="1200" dirty="0" smtClean="0">
              <a:solidFill>
                <a:schemeClr val="tx1"/>
              </a:solidFill>
              <a:effectLst/>
              <a:latin typeface="+mn-lt"/>
              <a:ea typeface="+mn-ea"/>
              <a:cs typeface="+mn-cs"/>
            </a:endParaRPr>
          </a:p>
          <a:p>
            <a:endParaRPr kumimoji="1" lang="en-US" altLang="ja-JP" sz="1200" i="1" kern="1200" dirty="0" smtClean="0">
              <a:solidFill>
                <a:schemeClr val="tx1"/>
              </a:solidFill>
              <a:effectLst/>
              <a:latin typeface="+mn-lt"/>
              <a:ea typeface="+mn-ea"/>
              <a:cs typeface="+mn-cs"/>
            </a:endParaRPr>
          </a:p>
          <a:p>
            <a:r>
              <a:rPr kumimoji="1" lang="la-Latn" altLang="ja-JP" sz="1200" i="1" kern="1200" dirty="0" smtClean="0">
                <a:solidFill>
                  <a:schemeClr val="tx1"/>
                </a:solidFill>
                <a:effectLst/>
                <a:latin typeface="+mn-lt"/>
                <a:ea typeface="+mn-ea"/>
                <a:cs typeface="+mn-cs"/>
              </a:rPr>
              <a:t>in vivo</a:t>
            </a:r>
            <a:r>
              <a:rPr kumimoji="1" lang="ja-JP" altLang="ja-JP" sz="1200" kern="1200" dirty="0" err="1" smtClean="0">
                <a:solidFill>
                  <a:schemeClr val="tx1"/>
                </a:solidFill>
                <a:effectLst/>
                <a:latin typeface="+mn-lt"/>
                <a:ea typeface="+mn-ea"/>
                <a:cs typeface="+mn-cs"/>
              </a:rPr>
              <a:t>での</a:t>
            </a:r>
            <a:r>
              <a:rPr kumimoji="1" lang="ja-JP" altLang="ja-JP" sz="1200" kern="1200" dirty="0" smtClean="0">
                <a:solidFill>
                  <a:schemeClr val="tx1"/>
                </a:solidFill>
                <a:effectLst/>
                <a:latin typeface="+mn-lt"/>
                <a:ea typeface="+mn-ea"/>
                <a:cs typeface="+mn-cs"/>
                <a:hlinkClick r:id="rId3" tooltip="実験"/>
              </a:rPr>
              <a:t>実験</a:t>
            </a:r>
            <a:r>
              <a:rPr kumimoji="1" lang="ja-JP" altLang="ja-JP" sz="1200" kern="1200" dirty="0" smtClean="0">
                <a:solidFill>
                  <a:schemeClr val="tx1"/>
                </a:solidFill>
                <a:effectLst/>
                <a:latin typeface="+mn-lt"/>
                <a:ea typeface="+mn-ea"/>
                <a:cs typeface="+mn-cs"/>
              </a:rPr>
              <a:t>は各種の</a:t>
            </a:r>
            <a:r>
              <a:rPr kumimoji="1" lang="ja-JP" altLang="ja-JP" sz="1200" kern="1200" dirty="0" smtClean="0">
                <a:solidFill>
                  <a:schemeClr val="tx1"/>
                </a:solidFill>
                <a:effectLst/>
                <a:latin typeface="+mn-lt"/>
                <a:ea typeface="+mn-ea"/>
                <a:cs typeface="+mn-cs"/>
                <a:hlinkClick r:id="rId4" tooltip="条件"/>
              </a:rPr>
              <a:t>条件</a:t>
            </a:r>
            <a:r>
              <a:rPr kumimoji="1" lang="ja-JP" altLang="ja-JP" sz="1200" kern="1200" dirty="0" smtClean="0">
                <a:solidFill>
                  <a:schemeClr val="tx1"/>
                </a:solidFill>
                <a:effectLst/>
                <a:latin typeface="+mn-lt"/>
                <a:ea typeface="+mn-ea"/>
                <a:cs typeface="+mn-cs"/>
              </a:rPr>
              <a:t>が人為的にコントロールされていない条件という意味</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表皮層の細胞やメラニンなどの皮膚組織を同時に映す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4</a:t>
            </a:fld>
            <a:endParaRPr kumimoji="1" lang="ja-JP" altLang="en-US"/>
          </a:p>
        </p:txBody>
      </p:sp>
    </p:spTree>
    <p:extLst>
      <p:ext uri="{BB962C8B-B14F-4D97-AF65-F5344CB8AC3E}">
        <p14:creationId xmlns:p14="http://schemas.microsoft.com/office/powerpoint/2010/main" val="60456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フェムト秒レーザーを使うことで生体</a:t>
            </a:r>
            <a:r>
              <a:rPr kumimoji="1" lang="en-US" altLang="ja-JP" dirty="0" smtClean="0"/>
              <a:t>SHG</a:t>
            </a:r>
            <a:r>
              <a:rPr kumimoji="1" lang="ja-JP" altLang="en-US" dirty="0" smtClean="0"/>
              <a:t>光と</a:t>
            </a:r>
            <a:r>
              <a:rPr kumimoji="1" lang="en-US" altLang="ja-JP" dirty="0" smtClean="0"/>
              <a:t>2</a:t>
            </a:r>
            <a:r>
              <a:rPr kumimoji="1" lang="ja-JP" altLang="en-US" dirty="0" smtClean="0"/>
              <a:t>光子蛍光を観測→コラーゲンとエラスチンが存在していると分かる。右図の先行研究結果をみる。波長は</a:t>
            </a:r>
            <a:r>
              <a:rPr kumimoji="1" lang="en-US" altLang="ja-JP" dirty="0" smtClean="0"/>
              <a:t>750</a:t>
            </a:r>
            <a:r>
              <a:rPr kumimoji="1" lang="ja-JP" altLang="en-US" dirty="0" smtClean="0"/>
              <a:t>～</a:t>
            </a:r>
            <a:r>
              <a:rPr kumimoji="1" lang="en-US" altLang="ja-JP" dirty="0" smtClean="0"/>
              <a:t>950nm</a:t>
            </a:r>
            <a:r>
              <a:rPr kumimoji="1" lang="ja-JP" altLang="en-US" dirty="0" smtClean="0"/>
              <a:t>の範囲を使っています。とがっているのが</a:t>
            </a:r>
            <a:r>
              <a:rPr kumimoji="1" lang="en-US" altLang="ja-JP" dirty="0" smtClean="0"/>
              <a:t>SHG</a:t>
            </a:r>
            <a:r>
              <a:rPr kumimoji="1" lang="ja-JP" altLang="en-US" dirty="0" smtClean="0"/>
              <a:t>光、緩やかに盛り上がっているのが</a:t>
            </a:r>
            <a:r>
              <a:rPr kumimoji="1" lang="en-US" altLang="ja-JP" dirty="0" smtClean="0"/>
              <a:t>2</a:t>
            </a:r>
            <a:r>
              <a:rPr kumimoji="1" lang="ja-JP" altLang="en-US" dirty="0" smtClean="0"/>
              <a:t>光子蛍光です。</a:t>
            </a:r>
            <a:r>
              <a:rPr kumimoji="1" lang="en-US" altLang="ja-JP" dirty="0" smtClean="0"/>
              <a:t>SHG</a:t>
            </a:r>
            <a:r>
              <a:rPr kumimoji="1" lang="ja-JP" altLang="en-US" dirty="0" smtClean="0"/>
              <a:t>光の方が強度が強い。</a:t>
            </a:r>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5</a:t>
            </a:fld>
            <a:endParaRPr kumimoji="1" lang="ja-JP" altLang="en-US"/>
          </a:p>
        </p:txBody>
      </p:sp>
    </p:spTree>
    <p:extLst>
      <p:ext uri="{BB962C8B-B14F-4D97-AF65-F5344CB8AC3E}">
        <p14:creationId xmlns:p14="http://schemas.microsoft.com/office/powerpoint/2010/main" val="95920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フェムト秒レーザーを使うことで生体</a:t>
            </a:r>
            <a:r>
              <a:rPr kumimoji="1" lang="en-US" altLang="ja-JP" dirty="0" smtClean="0"/>
              <a:t>SHG</a:t>
            </a:r>
            <a:r>
              <a:rPr kumimoji="1" lang="ja-JP" altLang="en-US" dirty="0" smtClean="0"/>
              <a:t>光と</a:t>
            </a:r>
            <a:r>
              <a:rPr kumimoji="1" lang="en-US" altLang="ja-JP" dirty="0" smtClean="0"/>
              <a:t>2</a:t>
            </a:r>
            <a:r>
              <a:rPr kumimoji="1" lang="ja-JP" altLang="en-US" dirty="0" smtClean="0"/>
              <a:t>光子蛍光を観測→コラーゲンとエラスチンが存在していると分かる。右図の先行研究結果をみる。波長は</a:t>
            </a:r>
            <a:r>
              <a:rPr kumimoji="1" lang="en-US" altLang="ja-JP" dirty="0" smtClean="0"/>
              <a:t>750</a:t>
            </a:r>
            <a:r>
              <a:rPr kumimoji="1" lang="ja-JP" altLang="en-US" dirty="0" smtClean="0"/>
              <a:t>～</a:t>
            </a:r>
            <a:r>
              <a:rPr kumimoji="1" lang="en-US" altLang="ja-JP" dirty="0" smtClean="0"/>
              <a:t>950nm</a:t>
            </a:r>
            <a:r>
              <a:rPr kumimoji="1" lang="ja-JP" altLang="en-US" dirty="0" smtClean="0"/>
              <a:t>の範囲を使っています。大きくとがっているのが</a:t>
            </a:r>
            <a:r>
              <a:rPr kumimoji="1" lang="en-US" altLang="ja-JP" dirty="0" smtClean="0"/>
              <a:t>SHG</a:t>
            </a:r>
            <a:r>
              <a:rPr kumimoji="1" lang="ja-JP" altLang="en-US" dirty="0" smtClean="0"/>
              <a:t>光、緩やかに盛り上がっているのが</a:t>
            </a:r>
            <a:r>
              <a:rPr kumimoji="1" lang="en-US" altLang="ja-JP" dirty="0" smtClean="0"/>
              <a:t>2</a:t>
            </a:r>
            <a:r>
              <a:rPr kumimoji="1" lang="ja-JP" altLang="en-US" dirty="0" smtClean="0"/>
              <a:t>光子蛍光です。</a:t>
            </a:r>
            <a:r>
              <a:rPr kumimoji="1" lang="en-US" altLang="ja-JP" dirty="0" smtClean="0"/>
              <a:t>SHG</a:t>
            </a:r>
            <a:r>
              <a:rPr kumimoji="1" lang="ja-JP" altLang="en-US" dirty="0" smtClean="0"/>
              <a:t>光の方が強度が強い。</a:t>
            </a:r>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6</a:t>
            </a:fld>
            <a:endParaRPr kumimoji="1" lang="ja-JP" altLang="en-US"/>
          </a:p>
        </p:txBody>
      </p:sp>
    </p:spTree>
    <p:extLst>
      <p:ext uri="{BB962C8B-B14F-4D97-AF65-F5344CB8AC3E}">
        <p14:creationId xmlns:p14="http://schemas.microsoft.com/office/powerpoint/2010/main" val="95920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縦軸は吸収・散乱の強さ、横軸は波長。光学的窓：生体を透過しやすい。スライド。</a:t>
            </a:r>
            <a:r>
              <a:rPr kumimoji="1" lang="en-US" altLang="ja-JP" dirty="0" smtClean="0"/>
              <a:t>1200nm</a:t>
            </a:r>
            <a:r>
              <a:rPr kumimoji="1" lang="ja-JP" altLang="en-US" dirty="0" smtClean="0"/>
              <a:t>付近の波長で生体深部を観察することでより鮮明なイメージを得ようと図る。</a:t>
            </a:r>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8</a:t>
            </a:fld>
            <a:endParaRPr kumimoji="1" lang="ja-JP" altLang="en-US"/>
          </a:p>
        </p:txBody>
      </p:sp>
    </p:spTree>
    <p:extLst>
      <p:ext uri="{BB962C8B-B14F-4D97-AF65-F5344CB8AC3E}">
        <p14:creationId xmlns:p14="http://schemas.microsoft.com/office/powerpoint/2010/main" val="4106410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9</a:t>
            </a:fld>
            <a:endParaRPr kumimoji="1" lang="ja-JP" altLang="en-US"/>
          </a:p>
        </p:txBody>
      </p:sp>
    </p:spTree>
    <p:extLst>
      <p:ext uri="{BB962C8B-B14F-4D97-AF65-F5344CB8AC3E}">
        <p14:creationId xmlns:p14="http://schemas.microsoft.com/office/powerpoint/2010/main" val="91776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185375DD-B8AA-4B6A-96FE-50BACB379468}" type="datetimeFigureOut">
              <a:rPr kumimoji="1" lang="ja-JP" altLang="en-US" smtClean="0"/>
              <a:t>2015/9/25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185375DD-B8AA-4B6A-96FE-50BACB379468}" type="datetimeFigureOut">
              <a:rPr kumimoji="1" lang="ja-JP" altLang="en-US" smtClean="0"/>
              <a:t>2015/9/25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185375DD-B8AA-4B6A-96FE-50BACB379468}" type="datetimeFigureOut">
              <a:rPr kumimoji="1" lang="ja-JP" altLang="en-US" smtClean="0"/>
              <a:t>2015/9/25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185375DD-B8AA-4B6A-96FE-50BACB379468}" type="datetimeFigureOut">
              <a:rPr kumimoji="1" lang="ja-JP" altLang="en-US" smtClean="0"/>
              <a:t>2015/9/25</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185375DD-B8AA-4B6A-96FE-50BACB379468}" type="datetimeFigureOut">
              <a:rPr kumimoji="1" lang="ja-JP" altLang="en-US" smtClean="0"/>
              <a:t>2015/9/25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185375DD-B8AA-4B6A-96FE-50BACB379468}" type="datetimeFigureOut">
              <a:rPr kumimoji="1" lang="ja-JP" altLang="en-US" smtClean="0"/>
              <a:t>2015/9/25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185375DD-B8AA-4B6A-96FE-50BACB379468}" type="datetimeFigureOut">
              <a:rPr kumimoji="1" lang="ja-JP" altLang="en-US" smtClean="0"/>
              <a:t>2015/9/25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185375DD-B8AA-4B6A-96FE-50BACB379468}" type="datetimeFigureOut">
              <a:rPr kumimoji="1" lang="ja-JP" altLang="en-US" smtClean="0"/>
              <a:t>2015/9/25</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185375DD-B8AA-4B6A-96FE-50BACB379468}" type="datetimeFigureOut">
              <a:rPr kumimoji="1" lang="ja-JP" altLang="en-US" smtClean="0"/>
              <a:t>2015/9/25</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185375DD-B8AA-4B6A-96FE-50BACB379468}" type="datetimeFigureOut">
              <a:rPr kumimoji="1" lang="ja-JP" altLang="en-US" smtClean="0"/>
              <a:t>2015/9/25</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185375DD-B8AA-4B6A-96FE-50BACB379468}" type="datetimeFigureOut">
              <a:rPr kumimoji="1" lang="ja-JP" altLang="en-US" smtClean="0"/>
              <a:t>2015/9/25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185375DD-B8AA-4B6A-96FE-50BACB379468}" type="datetimeFigureOut">
              <a:rPr kumimoji="1" lang="ja-JP" altLang="en-US" smtClean="0"/>
              <a:t>2015/9/25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E45806E-C295-46E3-B956-D6B8AD136917}"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185375DD-B8AA-4B6A-96FE-50BACB379468}" type="datetimeFigureOut">
              <a:rPr kumimoji="1" lang="ja-JP" altLang="en-US" smtClean="0"/>
              <a:t>2015/9/25</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3E45806E-C295-46E3-B956-D6B8AD136917}"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ja-JP" dirty="0"/>
              <a:t>波長可変フェムト秒レーザーを用いた非線形光学顕微鏡の開発</a:t>
            </a:r>
          </a:p>
        </p:txBody>
      </p:sp>
      <p:sp>
        <p:nvSpPr>
          <p:cNvPr id="3" name="サブタイトル 2"/>
          <p:cNvSpPr>
            <a:spLocks noGrp="1"/>
          </p:cNvSpPr>
          <p:nvPr>
            <p:ph type="subTitle" idx="1"/>
          </p:nvPr>
        </p:nvSpPr>
        <p:spPr>
          <a:xfrm>
            <a:off x="1331640" y="4437112"/>
            <a:ext cx="6400800" cy="1752600"/>
          </a:xfrm>
        </p:spPr>
        <p:txBody>
          <a:bodyPr/>
          <a:lstStyle/>
          <a:p>
            <a:r>
              <a:rPr kumimoji="1" lang="ja-JP" altLang="en-US" dirty="0" smtClean="0">
                <a:solidFill>
                  <a:schemeClr val="tx1"/>
                </a:solidFill>
              </a:rPr>
              <a:t>安井研究室　小谷　洸平</a:t>
            </a:r>
            <a:endParaRPr kumimoji="1" lang="ja-JP" altLang="en-US" dirty="0">
              <a:solidFill>
                <a:schemeClr val="tx1"/>
              </a:solidFill>
            </a:endParaRPr>
          </a:p>
        </p:txBody>
      </p:sp>
    </p:spTree>
    <p:extLst>
      <p:ext uri="{BB962C8B-B14F-4D97-AF65-F5344CB8AC3E}">
        <p14:creationId xmlns:p14="http://schemas.microsoft.com/office/powerpoint/2010/main" val="30079056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コラーゲンとエラスチン</a:t>
            </a:r>
            <a:endParaRPr kumimoji="1" lang="ja-JP" altLang="en-US" dirty="0"/>
          </a:p>
        </p:txBody>
      </p:sp>
      <p:sp>
        <p:nvSpPr>
          <p:cNvPr id="4" name="テキスト ボックス 3"/>
          <p:cNvSpPr txBox="1"/>
          <p:nvPr/>
        </p:nvSpPr>
        <p:spPr>
          <a:xfrm>
            <a:off x="1187624" y="1556792"/>
            <a:ext cx="7632848" cy="2800767"/>
          </a:xfrm>
          <a:prstGeom prst="rect">
            <a:avLst/>
          </a:prstGeom>
          <a:noFill/>
        </p:spPr>
        <p:txBody>
          <a:bodyPr wrap="square" rtlCol="0">
            <a:spAutoFit/>
          </a:bodyPr>
          <a:lstStyle/>
          <a:p>
            <a:r>
              <a:rPr kumimoji="1" lang="ja-JP" altLang="en-US" sz="2400" dirty="0" smtClean="0"/>
              <a:t>コラーゲンの役割</a:t>
            </a:r>
            <a:endParaRPr kumimoji="1" lang="en-US" altLang="ja-JP" sz="2400" dirty="0" smtClean="0"/>
          </a:p>
          <a:p>
            <a:r>
              <a:rPr lang="ja-JP" altLang="en-US" sz="2000" dirty="0" smtClean="0"/>
              <a:t>①体全体および臓器その他を形作り、それらを支え、結合したり境界を作ったりする。</a:t>
            </a:r>
            <a:endParaRPr lang="en-US" altLang="ja-JP" sz="2000" dirty="0" smtClean="0"/>
          </a:p>
          <a:p>
            <a:r>
              <a:rPr lang="ja-JP" altLang="en-US" sz="2000" dirty="0" smtClean="0"/>
              <a:t>②細胞の足場として働く。この足場によって細胞は分裂し増殖する</a:t>
            </a:r>
            <a:endParaRPr lang="en-US" altLang="ja-JP" sz="2000" dirty="0"/>
          </a:p>
          <a:p>
            <a:endParaRPr lang="en-US" altLang="ja-JP" sz="2400" dirty="0" smtClean="0"/>
          </a:p>
          <a:p>
            <a:endParaRPr lang="en-US" altLang="ja-JP" sz="2400" dirty="0"/>
          </a:p>
          <a:p>
            <a:endParaRPr lang="en-US" altLang="ja-JP" sz="2400" dirty="0" smtClean="0"/>
          </a:p>
        </p:txBody>
      </p:sp>
      <p:pic>
        <p:nvPicPr>
          <p:cNvPr id="1028" name="Picture 4" descr="http://www.hopec.jp/collagen/collagentoha/ce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291" y="2957175"/>
            <a:ext cx="2811684" cy="27935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コラーゲンは支えたりつなげたりと大活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654" y="3022446"/>
            <a:ext cx="3168352" cy="277230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699792" y="5877272"/>
            <a:ext cx="4248472" cy="276999"/>
          </a:xfrm>
          <a:prstGeom prst="rect">
            <a:avLst/>
          </a:prstGeom>
          <a:noFill/>
        </p:spPr>
        <p:txBody>
          <a:bodyPr wrap="square" rtlCol="0">
            <a:spAutoFit/>
          </a:bodyPr>
          <a:lstStyle/>
          <a:p>
            <a:r>
              <a:rPr lang="en-US" altLang="ja-JP" sz="1200" dirty="0"/>
              <a:t>http://www.hopec.biz-web.jp/collagen/collagentoha/</a:t>
            </a:r>
            <a:r>
              <a:rPr lang="ja-JP" altLang="en-US" sz="1200" dirty="0" smtClean="0"/>
              <a:t>より抜粋</a:t>
            </a:r>
            <a:endParaRPr kumimoji="1" lang="ja-JP" altLang="en-US" sz="1200" dirty="0"/>
          </a:p>
        </p:txBody>
      </p:sp>
    </p:spTree>
    <p:extLst>
      <p:ext uri="{BB962C8B-B14F-4D97-AF65-F5344CB8AC3E}">
        <p14:creationId xmlns:p14="http://schemas.microsoft.com/office/powerpoint/2010/main" val="39653654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331" y="2028828"/>
            <a:ext cx="3693669" cy="258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pPr algn="l"/>
            <a:r>
              <a:rPr kumimoji="1" lang="ja-JP" altLang="en-US" dirty="0" smtClean="0"/>
              <a:t>コラーゲンとエラスチン</a:t>
            </a:r>
            <a:endParaRPr kumimoji="1" lang="ja-JP" altLang="en-US" dirty="0"/>
          </a:p>
        </p:txBody>
      </p:sp>
      <p:sp>
        <p:nvSpPr>
          <p:cNvPr id="4" name="テキスト ボックス 3"/>
          <p:cNvSpPr txBox="1"/>
          <p:nvPr/>
        </p:nvSpPr>
        <p:spPr>
          <a:xfrm>
            <a:off x="107504" y="1682799"/>
            <a:ext cx="5509259" cy="4770537"/>
          </a:xfrm>
          <a:prstGeom prst="rect">
            <a:avLst/>
          </a:prstGeom>
          <a:noFill/>
        </p:spPr>
        <p:txBody>
          <a:bodyPr wrap="square" rtlCol="0">
            <a:spAutoFit/>
          </a:bodyPr>
          <a:lstStyle/>
          <a:p>
            <a:pPr fontAlgn="base">
              <a:spcBef>
                <a:spcPct val="0"/>
              </a:spcBef>
              <a:spcAft>
                <a:spcPct val="0"/>
              </a:spcAft>
            </a:pPr>
            <a:r>
              <a:rPr lang="ja-JP" altLang="en-US" sz="2400" dirty="0">
                <a:latin typeface="Arial" charset="0"/>
                <a:ea typeface="ＭＳ ゴシック" charset="-128"/>
                <a:cs typeface="ＭＳ ゴシック" charset="-128"/>
              </a:rPr>
              <a:t>エラスチンの役割</a:t>
            </a:r>
            <a:endParaRPr lang="en-US" altLang="ja-JP" sz="2400" dirty="0">
              <a:latin typeface="Arial" charset="0"/>
              <a:ea typeface="ＭＳ ゴシック" charset="-128"/>
              <a:cs typeface="ＭＳ ゴシック" charset="-128"/>
            </a:endParaRPr>
          </a:p>
          <a:p>
            <a:pPr fontAlgn="base">
              <a:spcBef>
                <a:spcPct val="0"/>
              </a:spcBef>
              <a:spcAft>
                <a:spcPct val="0"/>
              </a:spcAft>
            </a:pPr>
            <a:r>
              <a:rPr lang="ja-JP" altLang="en-US" sz="2000" dirty="0">
                <a:latin typeface="Arial" charset="0"/>
                <a:ea typeface="ＭＳ ゴシック" charset="-128"/>
                <a:cs typeface="ＭＳ ゴシック" charset="-128"/>
              </a:rPr>
              <a:t>→弾力性が強く、コイル状にコラーゲンに巻き付いて形成を補助</a:t>
            </a:r>
            <a:r>
              <a:rPr lang="ja-JP" altLang="en-US" sz="2000" dirty="0" smtClean="0">
                <a:latin typeface="Arial" charset="0"/>
                <a:ea typeface="ＭＳ ゴシック" charset="-128"/>
                <a:cs typeface="ＭＳ ゴシック" charset="-128"/>
              </a:rPr>
              <a:t>する</a:t>
            </a:r>
            <a:endParaRPr lang="en-US" altLang="ja-JP" sz="2000" dirty="0" smtClean="0">
              <a:latin typeface="Arial" charset="0"/>
              <a:ea typeface="ＭＳ ゴシック" charset="-128"/>
              <a:cs typeface="ＭＳ ゴシック" charset="-128"/>
            </a:endParaRPr>
          </a:p>
          <a:p>
            <a:pPr algn="ctr" fontAlgn="base">
              <a:spcBef>
                <a:spcPct val="0"/>
              </a:spcBef>
              <a:spcAft>
                <a:spcPct val="0"/>
              </a:spcAft>
            </a:pPr>
            <a:endParaRPr lang="en-US" altLang="ja-JP" sz="2000" dirty="0" smtClean="0">
              <a:latin typeface="Arial" charset="0"/>
              <a:ea typeface="ＭＳ ゴシック" charset="-128"/>
              <a:cs typeface="ＭＳ ゴシック" charset="-128"/>
            </a:endParaRPr>
          </a:p>
          <a:p>
            <a:pPr algn="ctr" fontAlgn="base">
              <a:spcBef>
                <a:spcPct val="0"/>
              </a:spcBef>
              <a:spcAft>
                <a:spcPct val="0"/>
              </a:spcAft>
            </a:pPr>
            <a:r>
              <a:rPr lang="ja-JP" altLang="en-US" sz="2000" dirty="0" smtClean="0">
                <a:latin typeface="Arial" charset="0"/>
                <a:ea typeface="ＭＳ ゴシック" charset="-128"/>
                <a:cs typeface="ＭＳ ゴシック" charset="-128"/>
              </a:rPr>
              <a:t>エラスチン</a:t>
            </a:r>
            <a:r>
              <a:rPr lang="ja-JP" altLang="en-US" sz="2000" dirty="0">
                <a:latin typeface="Arial" charset="0"/>
                <a:ea typeface="ＭＳ ゴシック" charset="-128"/>
                <a:cs typeface="ＭＳ ゴシック" charset="-128"/>
              </a:rPr>
              <a:t>が不足するとコラーゲンを支えることができない</a:t>
            </a:r>
            <a:endParaRPr lang="en-US" altLang="ja-JP" sz="2000" dirty="0">
              <a:latin typeface="Arial" charset="0"/>
              <a:ea typeface="ＭＳ ゴシック" charset="-128"/>
              <a:cs typeface="ＭＳ ゴシック" charset="-128"/>
            </a:endParaRPr>
          </a:p>
          <a:p>
            <a:pPr fontAlgn="base">
              <a:spcBef>
                <a:spcPct val="0"/>
              </a:spcBef>
              <a:spcAft>
                <a:spcPct val="0"/>
              </a:spcAft>
            </a:pPr>
            <a:endParaRPr lang="en-US" altLang="ja-JP" sz="2000" dirty="0">
              <a:latin typeface="Arial" charset="0"/>
              <a:ea typeface="ＭＳ ゴシック" charset="-128"/>
              <a:cs typeface="ＭＳ ゴシック" charset="-128"/>
            </a:endParaRPr>
          </a:p>
          <a:p>
            <a:pPr fontAlgn="base">
              <a:spcBef>
                <a:spcPct val="0"/>
              </a:spcBef>
              <a:spcAft>
                <a:spcPct val="0"/>
              </a:spcAft>
            </a:pPr>
            <a:endParaRPr lang="en-US" altLang="ja-JP" sz="2000" dirty="0">
              <a:latin typeface="Arial" charset="0"/>
              <a:ea typeface="ＭＳ ゴシック" charset="-128"/>
              <a:cs typeface="ＭＳ ゴシック" charset="-128"/>
            </a:endParaRPr>
          </a:p>
          <a:p>
            <a:pPr algn="ctr" fontAlgn="base">
              <a:spcBef>
                <a:spcPct val="0"/>
              </a:spcBef>
              <a:spcAft>
                <a:spcPct val="0"/>
              </a:spcAft>
            </a:pPr>
            <a:r>
              <a:rPr lang="ja-JP" altLang="en-US" sz="2000" dirty="0">
                <a:latin typeface="Arial" charset="0"/>
                <a:ea typeface="ＭＳ ゴシック" charset="-128"/>
                <a:cs typeface="ＭＳ ゴシック" charset="-128"/>
              </a:rPr>
              <a:t>肌の弾力や張りを維持できない</a:t>
            </a:r>
            <a:endParaRPr lang="en-US" altLang="ja-JP" sz="2000" dirty="0">
              <a:latin typeface="Arial" charset="0"/>
              <a:ea typeface="ＭＳ ゴシック" charset="-128"/>
              <a:cs typeface="ＭＳ ゴシック" charset="-128"/>
            </a:endParaRPr>
          </a:p>
          <a:p>
            <a:pPr fontAlgn="base">
              <a:spcBef>
                <a:spcPct val="0"/>
              </a:spcBef>
              <a:spcAft>
                <a:spcPct val="0"/>
              </a:spcAft>
            </a:pPr>
            <a:endParaRPr lang="en-US" altLang="ja-JP" sz="2000" dirty="0">
              <a:latin typeface="Arial" charset="0"/>
              <a:ea typeface="ＭＳ ゴシック" charset="-128"/>
              <a:cs typeface="ＭＳ ゴシック" charset="-128"/>
            </a:endParaRPr>
          </a:p>
          <a:p>
            <a:pPr fontAlgn="base">
              <a:spcBef>
                <a:spcPct val="0"/>
              </a:spcBef>
              <a:spcAft>
                <a:spcPct val="0"/>
              </a:spcAft>
            </a:pPr>
            <a:endParaRPr lang="en-US" altLang="ja-JP" sz="2400" dirty="0">
              <a:latin typeface="Arial" charset="0"/>
              <a:ea typeface="ＭＳ ゴシック" charset="-128"/>
              <a:cs typeface="ＭＳ ゴシック" charset="-128"/>
            </a:endParaRPr>
          </a:p>
          <a:p>
            <a:pPr fontAlgn="base">
              <a:spcBef>
                <a:spcPct val="0"/>
              </a:spcBef>
              <a:spcAft>
                <a:spcPct val="0"/>
              </a:spcAft>
            </a:pPr>
            <a:endParaRPr lang="en-US" altLang="ja-JP" sz="2400" dirty="0">
              <a:latin typeface="Arial" charset="0"/>
              <a:ea typeface="ＭＳ ゴシック" charset="-128"/>
              <a:cs typeface="ＭＳ ゴシック" charset="-128"/>
            </a:endParaRPr>
          </a:p>
          <a:p>
            <a:pPr algn="ctr" fontAlgn="base">
              <a:spcBef>
                <a:spcPct val="0"/>
              </a:spcBef>
              <a:spcAft>
                <a:spcPct val="0"/>
              </a:spcAft>
            </a:pPr>
            <a:endParaRPr lang="en-US" altLang="ja-JP" sz="2400" dirty="0">
              <a:latin typeface="Arial" charset="0"/>
              <a:ea typeface="ＭＳ ゴシック" charset="-128"/>
              <a:cs typeface="ＭＳ ゴシック" charset="-128"/>
            </a:endParaRPr>
          </a:p>
          <a:p>
            <a:endParaRPr lang="en-US" altLang="ja-JP" sz="2400" dirty="0" smtClean="0"/>
          </a:p>
        </p:txBody>
      </p:sp>
      <p:sp>
        <p:nvSpPr>
          <p:cNvPr id="6" name="下矢印 5"/>
          <p:cNvSpPr/>
          <p:nvPr/>
        </p:nvSpPr>
        <p:spPr bwMode="auto">
          <a:xfrm>
            <a:off x="2381771" y="3652259"/>
            <a:ext cx="990434" cy="568829"/>
          </a:xfrm>
          <a:prstGeom prst="downArrow">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536638" y="5271591"/>
            <a:ext cx="5114506" cy="461665"/>
          </a:xfrm>
          <a:prstGeom prst="rect">
            <a:avLst/>
          </a:prstGeom>
          <a:solidFill>
            <a:srgbClr val="FFFF00"/>
          </a:solidFill>
        </p:spPr>
        <p:txBody>
          <a:bodyPr wrap="square" rtlCol="0">
            <a:spAutoFit/>
          </a:bodyPr>
          <a:lstStyle/>
          <a:p>
            <a:r>
              <a:rPr kumimoji="1" lang="ja-JP" altLang="en-US" sz="2400" b="1" dirty="0" smtClean="0">
                <a:solidFill>
                  <a:srgbClr val="FF0000"/>
                </a:solidFill>
              </a:rPr>
              <a:t>同時に可視化する技術が求められる</a:t>
            </a:r>
            <a:endParaRPr kumimoji="1" lang="ja-JP" altLang="en-US" sz="2400" b="1" dirty="0">
              <a:solidFill>
                <a:srgbClr val="FF0000"/>
              </a:solidFill>
            </a:endParaRPr>
          </a:p>
        </p:txBody>
      </p:sp>
      <p:sp>
        <p:nvSpPr>
          <p:cNvPr id="13" name="下矢印 12"/>
          <p:cNvSpPr/>
          <p:nvPr/>
        </p:nvSpPr>
        <p:spPr bwMode="auto">
          <a:xfrm>
            <a:off x="2381771" y="4588363"/>
            <a:ext cx="990434" cy="568829"/>
          </a:xfrm>
          <a:prstGeom prst="downArrow">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5724128" y="4672750"/>
            <a:ext cx="3563888" cy="276999"/>
          </a:xfrm>
          <a:prstGeom prst="rect">
            <a:avLst/>
          </a:prstGeom>
          <a:noFill/>
        </p:spPr>
        <p:txBody>
          <a:bodyPr wrap="square" rtlCol="0">
            <a:spAutoFit/>
          </a:bodyPr>
          <a:lstStyle/>
          <a:p>
            <a:r>
              <a:rPr lang="en-US" altLang="ja-JP" sz="1200" dirty="0"/>
              <a:t>http://</a:t>
            </a:r>
            <a:r>
              <a:rPr lang="en-US" altLang="ja-JP" sz="1200" dirty="0" smtClean="0"/>
              <a:t>collagen-laboratory.com/collagen/</a:t>
            </a:r>
            <a:r>
              <a:rPr lang="ja-JP" altLang="en-US" sz="1200" dirty="0" smtClean="0"/>
              <a:t>より抜粋</a:t>
            </a:r>
            <a:endParaRPr kumimoji="1" lang="ja-JP" altLang="en-US" sz="1200" dirty="0"/>
          </a:p>
        </p:txBody>
      </p:sp>
    </p:spTree>
    <p:extLst>
      <p:ext uri="{BB962C8B-B14F-4D97-AF65-F5344CB8AC3E}">
        <p14:creationId xmlns:p14="http://schemas.microsoft.com/office/powerpoint/2010/main" val="40826299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従来研究</a:t>
            </a:r>
            <a:endParaRPr kumimoji="1" lang="ja-JP" altLang="en-US" dirty="0"/>
          </a:p>
        </p:txBody>
      </p:sp>
      <p:sp>
        <p:nvSpPr>
          <p:cNvPr id="3" name="コンテンツ プレースホルダー 2"/>
          <p:cNvSpPr>
            <a:spLocks noGrp="1"/>
          </p:cNvSpPr>
          <p:nvPr>
            <p:ph idx="1"/>
          </p:nvPr>
        </p:nvSpPr>
        <p:spPr>
          <a:xfrm>
            <a:off x="755576" y="1915257"/>
            <a:ext cx="8054777" cy="3816424"/>
          </a:xfrm>
        </p:spPr>
        <p:txBody>
          <a:bodyPr/>
          <a:lstStyle/>
          <a:p>
            <a:pPr>
              <a:buFont typeface="Wingdings" panose="05000000000000000000" pitchFamily="2" charset="2"/>
              <a:buChar char="l"/>
            </a:pPr>
            <a:r>
              <a:rPr kumimoji="1" lang="ja-JP" altLang="en-US" dirty="0" smtClean="0"/>
              <a:t>組織染色法</a:t>
            </a:r>
            <a:endParaRPr kumimoji="1" lang="en-US" altLang="ja-JP" dirty="0" smtClean="0"/>
          </a:p>
          <a:p>
            <a:pPr marL="0" indent="0">
              <a:buNone/>
            </a:pPr>
            <a:r>
              <a:rPr lang="ja-JP" altLang="en-US" dirty="0"/>
              <a:t>　</a:t>
            </a:r>
            <a:r>
              <a:rPr lang="ja-JP" altLang="en-US" dirty="0" smtClean="0"/>
              <a:t>⇒侵襲的、</a:t>
            </a:r>
            <a:r>
              <a:rPr lang="en-US" altLang="ja-JP" i="1" dirty="0" smtClean="0"/>
              <a:t>in vivo</a:t>
            </a:r>
            <a:r>
              <a:rPr lang="ja-JP" altLang="en-US" dirty="0" smtClean="0"/>
              <a:t>計測不可</a:t>
            </a:r>
            <a:endParaRPr lang="en-US" altLang="ja-JP" dirty="0" smtClean="0"/>
          </a:p>
          <a:p>
            <a:pPr marL="0" indent="0">
              <a:buNone/>
            </a:pPr>
            <a:endParaRPr kumimoji="1" lang="en-US" altLang="ja-JP" dirty="0" smtClean="0"/>
          </a:p>
          <a:p>
            <a:pPr>
              <a:buFont typeface="Wingdings" panose="05000000000000000000" pitchFamily="2" charset="2"/>
              <a:buChar char="l"/>
            </a:pPr>
            <a:r>
              <a:rPr lang="ja-JP" altLang="en-US" dirty="0" smtClean="0"/>
              <a:t>レーザー走査型反射共焦点顕微鏡</a:t>
            </a:r>
            <a:endParaRPr lang="en-US" altLang="ja-JP" dirty="0" smtClean="0"/>
          </a:p>
          <a:p>
            <a:pPr marL="0" indent="0">
              <a:buNone/>
            </a:pPr>
            <a:r>
              <a:rPr kumimoji="1" lang="ja-JP" altLang="en-US" dirty="0"/>
              <a:t>　</a:t>
            </a:r>
            <a:r>
              <a:rPr kumimoji="1" lang="ja-JP" altLang="en-US" dirty="0" smtClean="0"/>
              <a:t>⇒分子選択性に難点</a:t>
            </a:r>
            <a:endParaRPr kumimoji="1" lang="ja-JP" altLang="en-US" dirty="0"/>
          </a:p>
        </p:txBody>
      </p:sp>
      <p:sp>
        <p:nvSpPr>
          <p:cNvPr id="4" name="テキスト ボックス 3"/>
          <p:cNvSpPr txBox="1"/>
          <p:nvPr/>
        </p:nvSpPr>
        <p:spPr>
          <a:xfrm>
            <a:off x="6902627" y="3300249"/>
            <a:ext cx="1440160" cy="261610"/>
          </a:xfrm>
          <a:prstGeom prst="rect">
            <a:avLst/>
          </a:prstGeom>
          <a:noFill/>
        </p:spPr>
        <p:txBody>
          <a:bodyPr wrap="square" rtlCol="0">
            <a:spAutoFit/>
          </a:bodyPr>
          <a:lstStyle/>
          <a:p>
            <a:r>
              <a:rPr lang="ja-JP" altLang="en-US" sz="1100" dirty="0" smtClean="0"/>
              <a:t>安井研</a:t>
            </a:r>
            <a:r>
              <a:rPr lang="en-US" altLang="ja-JP" sz="1100" dirty="0" smtClean="0"/>
              <a:t>HP</a:t>
            </a:r>
            <a:r>
              <a:rPr lang="ja-JP" altLang="en-US" sz="1100" dirty="0" smtClean="0"/>
              <a:t>より抜粋</a:t>
            </a:r>
            <a:endParaRPr kumimoji="1" lang="ja-JP" altLang="en-US" sz="11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269" y="1196752"/>
            <a:ext cx="2785259" cy="200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556" y="4221088"/>
            <a:ext cx="22383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6622663" y="6440413"/>
            <a:ext cx="1440160" cy="261610"/>
          </a:xfrm>
          <a:prstGeom prst="rect">
            <a:avLst/>
          </a:prstGeom>
          <a:noFill/>
        </p:spPr>
        <p:txBody>
          <a:bodyPr wrap="square" rtlCol="0">
            <a:spAutoFit/>
          </a:bodyPr>
          <a:lstStyle/>
          <a:p>
            <a:r>
              <a:rPr lang="ja-JP" altLang="en-US" sz="1100" dirty="0" smtClean="0"/>
              <a:t>安井研</a:t>
            </a:r>
            <a:r>
              <a:rPr lang="en-US" altLang="ja-JP" sz="1100" dirty="0" smtClean="0"/>
              <a:t>HP</a:t>
            </a:r>
            <a:r>
              <a:rPr lang="ja-JP" altLang="en-US" sz="1100" dirty="0" smtClean="0"/>
              <a:t>より抜粋</a:t>
            </a:r>
            <a:endParaRPr kumimoji="1" lang="ja-JP" altLang="en-US" sz="1100" dirty="0"/>
          </a:p>
        </p:txBody>
      </p:sp>
    </p:spTree>
    <p:extLst>
      <p:ext uri="{BB962C8B-B14F-4D97-AF65-F5344CB8AC3E}">
        <p14:creationId xmlns:p14="http://schemas.microsoft.com/office/powerpoint/2010/main" val="7445727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2008" y="476672"/>
            <a:ext cx="7772400" cy="1143000"/>
          </a:xfrm>
        </p:spPr>
        <p:txBody>
          <a:bodyPr/>
          <a:lstStyle/>
          <a:p>
            <a:pPr algn="l"/>
            <a:r>
              <a:rPr kumimoji="1" lang="ja-JP" altLang="en-US" dirty="0" smtClean="0"/>
              <a:t>非線形光学顕微鏡</a:t>
            </a:r>
            <a:endParaRPr kumimoji="1" lang="ja-JP" altLang="en-US" dirty="0"/>
          </a:p>
        </p:txBody>
      </p:sp>
      <p:sp>
        <p:nvSpPr>
          <p:cNvPr id="3" name="テキスト ボックス 2"/>
          <p:cNvSpPr txBox="1"/>
          <p:nvPr/>
        </p:nvSpPr>
        <p:spPr>
          <a:xfrm>
            <a:off x="827584" y="6073169"/>
            <a:ext cx="7920880" cy="584775"/>
          </a:xfrm>
          <a:prstGeom prst="rect">
            <a:avLst/>
          </a:prstGeom>
          <a:solidFill>
            <a:srgbClr val="FFFF00"/>
          </a:solidFill>
        </p:spPr>
        <p:txBody>
          <a:bodyPr wrap="square" rtlCol="0">
            <a:spAutoFit/>
          </a:bodyPr>
          <a:lstStyle/>
          <a:p>
            <a:r>
              <a:rPr kumimoji="1" lang="ja-JP" altLang="en-US" sz="3200" dirty="0" smtClean="0">
                <a:solidFill>
                  <a:srgbClr val="FF0000"/>
                </a:solidFill>
              </a:rPr>
              <a:t>コラーゲンとエラスチンを</a:t>
            </a:r>
            <a:r>
              <a:rPr kumimoji="1" lang="en-US" altLang="ja-JP" sz="3200" i="1" dirty="0" smtClean="0">
                <a:solidFill>
                  <a:srgbClr val="FF0000"/>
                </a:solidFill>
              </a:rPr>
              <a:t>in vivo</a:t>
            </a:r>
            <a:r>
              <a:rPr kumimoji="1" lang="ja-JP" altLang="en-US" sz="3200" dirty="0" smtClean="0">
                <a:solidFill>
                  <a:srgbClr val="FF0000"/>
                </a:solidFill>
              </a:rPr>
              <a:t>で可視化</a:t>
            </a:r>
            <a:endParaRPr kumimoji="1" lang="ja-JP" altLang="en-US" sz="3200"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 y="1412776"/>
            <a:ext cx="4709143" cy="436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918348" y="5761203"/>
            <a:ext cx="4041368" cy="276999"/>
          </a:xfrm>
          <a:prstGeom prst="rect">
            <a:avLst/>
          </a:prstGeom>
          <a:noFill/>
        </p:spPr>
        <p:txBody>
          <a:bodyPr wrap="square" rtlCol="0">
            <a:spAutoFit/>
          </a:bodyPr>
          <a:lstStyle/>
          <a:p>
            <a:r>
              <a:rPr lang="en-US" altLang="ja-JP" sz="1200" dirty="0" smtClean="0"/>
              <a:t>Chen et al 2009 Skin Research and Technology</a:t>
            </a:r>
            <a:r>
              <a:rPr lang="ja-JP" altLang="en-US" sz="1200" dirty="0" smtClean="0"/>
              <a:t>より抜粋</a:t>
            </a:r>
            <a:endParaRPr kumimoji="1" lang="ja-JP" altLang="en-US" sz="1200"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386" y="836712"/>
            <a:ext cx="3200628" cy="248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392" y="3321059"/>
            <a:ext cx="2973032" cy="250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4619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2008" y="476672"/>
            <a:ext cx="7772400" cy="1143000"/>
          </a:xfrm>
        </p:spPr>
        <p:txBody>
          <a:bodyPr/>
          <a:lstStyle/>
          <a:p>
            <a:pPr algn="l"/>
            <a:r>
              <a:rPr kumimoji="1" lang="ja-JP" altLang="en-US" dirty="0" smtClean="0"/>
              <a:t>非線形光学顕微鏡</a:t>
            </a:r>
            <a:endParaRPr kumimoji="1" lang="ja-JP" altLang="en-US" dirty="0"/>
          </a:p>
        </p:txBody>
      </p:sp>
      <p:sp>
        <p:nvSpPr>
          <p:cNvPr id="3" name="テキスト ボックス 2"/>
          <p:cNvSpPr txBox="1"/>
          <p:nvPr/>
        </p:nvSpPr>
        <p:spPr>
          <a:xfrm>
            <a:off x="827584" y="6073169"/>
            <a:ext cx="7920880" cy="584775"/>
          </a:xfrm>
          <a:prstGeom prst="rect">
            <a:avLst/>
          </a:prstGeom>
          <a:solidFill>
            <a:srgbClr val="FFFF00"/>
          </a:solidFill>
        </p:spPr>
        <p:txBody>
          <a:bodyPr wrap="square" rtlCol="0">
            <a:spAutoFit/>
          </a:bodyPr>
          <a:lstStyle/>
          <a:p>
            <a:r>
              <a:rPr kumimoji="1" lang="ja-JP" altLang="en-US" sz="3200" dirty="0" smtClean="0">
                <a:solidFill>
                  <a:srgbClr val="FF0000"/>
                </a:solidFill>
              </a:rPr>
              <a:t>コラーゲンとエラスチンを</a:t>
            </a:r>
            <a:r>
              <a:rPr kumimoji="1" lang="en-US" altLang="ja-JP" sz="3200" i="1" dirty="0" smtClean="0">
                <a:solidFill>
                  <a:srgbClr val="FF0000"/>
                </a:solidFill>
              </a:rPr>
              <a:t>in vivo</a:t>
            </a:r>
            <a:r>
              <a:rPr kumimoji="1" lang="ja-JP" altLang="en-US" sz="3200" dirty="0" smtClean="0">
                <a:solidFill>
                  <a:srgbClr val="FF0000"/>
                </a:solidFill>
              </a:rPr>
              <a:t>で可視化</a:t>
            </a:r>
            <a:endParaRPr kumimoji="1" lang="ja-JP" altLang="en-US" sz="3200"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 y="1412776"/>
            <a:ext cx="4709143" cy="436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918348" y="5761203"/>
            <a:ext cx="4041368" cy="276999"/>
          </a:xfrm>
          <a:prstGeom prst="rect">
            <a:avLst/>
          </a:prstGeom>
          <a:noFill/>
        </p:spPr>
        <p:txBody>
          <a:bodyPr wrap="square" rtlCol="0">
            <a:spAutoFit/>
          </a:bodyPr>
          <a:lstStyle/>
          <a:p>
            <a:r>
              <a:rPr lang="en-US" altLang="ja-JP" sz="1200" dirty="0" smtClean="0"/>
              <a:t>Chen et al 2009 Skin Research and Technology</a:t>
            </a:r>
            <a:r>
              <a:rPr lang="ja-JP" altLang="en-US" sz="1200" dirty="0" smtClean="0"/>
              <a:t>より抜粋</a:t>
            </a:r>
            <a:endParaRPr kumimoji="1" lang="ja-JP" altLang="en-US" sz="1200"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386" y="836712"/>
            <a:ext cx="3047280" cy="236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392" y="3321060"/>
            <a:ext cx="2843267" cy="239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472" y="2019371"/>
            <a:ext cx="5185920" cy="41098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bwMode="auto">
          <a:xfrm>
            <a:off x="6012160" y="1916832"/>
            <a:ext cx="1368152" cy="93893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6513874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smtClean="0"/>
              <a:t>多光子励起過程の</a:t>
            </a:r>
            <a:r>
              <a:rPr kumimoji="1" lang="ja-JP" altLang="en-US" dirty="0" smtClean="0"/>
              <a:t>原理</a:t>
            </a:r>
            <a:endParaRPr kumimoji="1" lang="ja-JP" alt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226052"/>
            <a:ext cx="3182727" cy="261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テキスト ボックス 64"/>
          <p:cNvSpPr txBox="1"/>
          <p:nvPr/>
        </p:nvSpPr>
        <p:spPr>
          <a:xfrm>
            <a:off x="5046479" y="5590981"/>
            <a:ext cx="3182727" cy="646331"/>
          </a:xfrm>
          <a:prstGeom prst="rect">
            <a:avLst/>
          </a:prstGeom>
          <a:solidFill>
            <a:srgbClr val="FFFF00"/>
          </a:solidFill>
        </p:spPr>
        <p:txBody>
          <a:bodyPr wrap="square" rtlCol="0">
            <a:spAutoFit/>
          </a:bodyPr>
          <a:lstStyle/>
          <a:p>
            <a:r>
              <a:rPr kumimoji="1" lang="ja-JP" altLang="en-US" b="1" dirty="0" smtClean="0">
                <a:solidFill>
                  <a:srgbClr val="FF0000"/>
                </a:solidFill>
              </a:rPr>
              <a:t>吸収</a:t>
            </a:r>
            <a:r>
              <a:rPr lang="ja-JP" altLang="en-US" b="1" dirty="0" smtClean="0">
                <a:solidFill>
                  <a:srgbClr val="FF0000"/>
                </a:solidFill>
              </a:rPr>
              <a:t>と散乱を避け、生体深部を観察できる可能あり</a:t>
            </a:r>
            <a:endParaRPr kumimoji="1" lang="ja-JP" altLang="en-US"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786" y="1450343"/>
            <a:ext cx="3192622" cy="264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214931" y="2220642"/>
            <a:ext cx="953498" cy="369332"/>
          </a:xfrm>
          <a:prstGeom prst="rect">
            <a:avLst/>
          </a:prstGeom>
          <a:noFill/>
        </p:spPr>
        <p:txBody>
          <a:bodyPr wrap="square" rtlCol="0">
            <a:spAutoFit/>
          </a:bodyPr>
          <a:lstStyle/>
          <a:p>
            <a:r>
              <a:rPr kumimoji="1" lang="en-US" altLang="ja-JP" dirty="0" smtClean="0"/>
              <a:t>375nm</a:t>
            </a:r>
            <a:endParaRPr kumimoji="1" lang="ja-JP" altLang="en-US" dirty="0"/>
          </a:p>
        </p:txBody>
      </p:sp>
      <p:sp>
        <p:nvSpPr>
          <p:cNvPr id="11" name="テキスト ボックス 10"/>
          <p:cNvSpPr txBox="1"/>
          <p:nvPr/>
        </p:nvSpPr>
        <p:spPr>
          <a:xfrm>
            <a:off x="1115616" y="5014422"/>
            <a:ext cx="1080120" cy="369332"/>
          </a:xfrm>
          <a:prstGeom prst="rect">
            <a:avLst/>
          </a:prstGeom>
          <a:noFill/>
        </p:spPr>
        <p:txBody>
          <a:bodyPr wrap="square" rtlCol="0">
            <a:spAutoFit/>
          </a:bodyPr>
          <a:lstStyle/>
          <a:p>
            <a:r>
              <a:rPr kumimoji="1" lang="en-US" altLang="ja-JP" dirty="0" smtClean="0"/>
              <a:t>1125nm</a:t>
            </a:r>
            <a:endParaRPr kumimoji="1" lang="ja-JP" altLang="en-US" dirty="0"/>
          </a:p>
        </p:txBody>
      </p:sp>
      <p:sp>
        <p:nvSpPr>
          <p:cNvPr id="12" name="テキスト ボックス 11"/>
          <p:cNvSpPr txBox="1"/>
          <p:nvPr/>
        </p:nvSpPr>
        <p:spPr>
          <a:xfrm>
            <a:off x="5133980" y="2589974"/>
            <a:ext cx="953498" cy="369332"/>
          </a:xfrm>
          <a:prstGeom prst="rect">
            <a:avLst/>
          </a:prstGeom>
          <a:noFill/>
        </p:spPr>
        <p:txBody>
          <a:bodyPr wrap="square" rtlCol="0">
            <a:spAutoFit/>
          </a:bodyPr>
          <a:lstStyle/>
          <a:p>
            <a:r>
              <a:rPr kumimoji="1" lang="en-US" altLang="ja-JP" dirty="0" smtClean="0"/>
              <a:t>760nm</a:t>
            </a:r>
            <a:endParaRPr kumimoji="1" lang="ja-JP" alt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511683"/>
            <a:ext cx="3158642" cy="258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755576" y="1516142"/>
            <a:ext cx="936104" cy="369332"/>
          </a:xfrm>
          <a:prstGeom prst="rect">
            <a:avLst/>
          </a:prstGeom>
          <a:noFill/>
        </p:spPr>
        <p:txBody>
          <a:bodyPr wrap="square" rtlCol="0">
            <a:spAutoFit/>
          </a:bodyPr>
          <a:lstStyle/>
          <a:p>
            <a:r>
              <a:rPr kumimoji="1" lang="en-US" altLang="ja-JP" dirty="0" smtClean="0"/>
              <a:t>1</a:t>
            </a:r>
            <a:r>
              <a:rPr kumimoji="1" lang="ja-JP" altLang="en-US" dirty="0" smtClean="0"/>
              <a:t>光子</a:t>
            </a:r>
            <a:endParaRPr kumimoji="1" lang="ja-JP" altLang="en-US" dirty="0"/>
          </a:p>
        </p:txBody>
      </p:sp>
      <p:sp>
        <p:nvSpPr>
          <p:cNvPr id="13" name="テキスト ボックス 12"/>
          <p:cNvSpPr txBox="1"/>
          <p:nvPr/>
        </p:nvSpPr>
        <p:spPr>
          <a:xfrm>
            <a:off x="4932040" y="1511683"/>
            <a:ext cx="822401" cy="369332"/>
          </a:xfrm>
          <a:prstGeom prst="rect">
            <a:avLst/>
          </a:prstGeom>
          <a:noFill/>
        </p:spPr>
        <p:txBody>
          <a:bodyPr wrap="square" rtlCol="0">
            <a:spAutoFit/>
          </a:bodyPr>
          <a:lstStyle/>
          <a:p>
            <a:r>
              <a:rPr lang="en-US" altLang="ja-JP" dirty="0"/>
              <a:t>2</a:t>
            </a:r>
            <a:r>
              <a:rPr kumimoji="1" lang="ja-JP" altLang="en-US" dirty="0" smtClean="0"/>
              <a:t>光子</a:t>
            </a:r>
            <a:endParaRPr kumimoji="1" lang="ja-JP" altLang="en-US" dirty="0"/>
          </a:p>
        </p:txBody>
      </p:sp>
      <p:sp>
        <p:nvSpPr>
          <p:cNvPr id="14" name="テキスト ボックス 13"/>
          <p:cNvSpPr txBox="1"/>
          <p:nvPr/>
        </p:nvSpPr>
        <p:spPr>
          <a:xfrm>
            <a:off x="812602" y="4098937"/>
            <a:ext cx="822051" cy="369332"/>
          </a:xfrm>
          <a:prstGeom prst="rect">
            <a:avLst/>
          </a:prstGeom>
          <a:noFill/>
        </p:spPr>
        <p:txBody>
          <a:bodyPr wrap="square" rtlCol="0">
            <a:spAutoFit/>
          </a:bodyPr>
          <a:lstStyle/>
          <a:p>
            <a:r>
              <a:rPr lang="en-US" altLang="ja-JP" dirty="0"/>
              <a:t>3</a:t>
            </a:r>
            <a:r>
              <a:rPr kumimoji="1" lang="ja-JP" altLang="en-US" dirty="0" smtClean="0"/>
              <a:t>光子</a:t>
            </a:r>
            <a:endParaRPr kumimoji="1" lang="ja-JP" altLang="en-US" dirty="0"/>
          </a:p>
        </p:txBody>
      </p:sp>
      <p:sp>
        <p:nvSpPr>
          <p:cNvPr id="5" name="テキスト ボックス 4"/>
          <p:cNvSpPr txBox="1"/>
          <p:nvPr/>
        </p:nvSpPr>
        <p:spPr>
          <a:xfrm>
            <a:off x="4583230" y="3525481"/>
            <a:ext cx="937112" cy="646331"/>
          </a:xfrm>
          <a:prstGeom prst="rect">
            <a:avLst/>
          </a:prstGeom>
          <a:noFill/>
        </p:spPr>
        <p:txBody>
          <a:bodyPr wrap="square" rtlCol="0">
            <a:spAutoFit/>
          </a:bodyPr>
          <a:lstStyle/>
          <a:p>
            <a:r>
              <a:rPr kumimoji="1" lang="ja-JP" altLang="en-US" dirty="0" smtClean="0">
                <a:solidFill>
                  <a:srgbClr val="FF0000"/>
                </a:solidFill>
              </a:rPr>
              <a:t>従来は</a:t>
            </a:r>
            <a:r>
              <a:rPr kumimoji="1" lang="en-US" altLang="ja-JP" dirty="0" smtClean="0">
                <a:solidFill>
                  <a:srgbClr val="FF0000"/>
                </a:solidFill>
              </a:rPr>
              <a:t>2</a:t>
            </a:r>
            <a:r>
              <a:rPr lang="ja-JP" altLang="en-US" dirty="0" smtClean="0">
                <a:solidFill>
                  <a:srgbClr val="FF0000"/>
                </a:solidFill>
              </a:rPr>
              <a:t>光子</a:t>
            </a:r>
            <a:endParaRPr kumimoji="1" lang="ja-JP" altLang="en-US" dirty="0">
              <a:solidFill>
                <a:srgbClr val="FF0000"/>
              </a:solidFill>
            </a:endParaRPr>
          </a:p>
        </p:txBody>
      </p:sp>
      <p:sp>
        <p:nvSpPr>
          <p:cNvPr id="7" name="テキスト ボックス 6"/>
          <p:cNvSpPr txBox="1"/>
          <p:nvPr/>
        </p:nvSpPr>
        <p:spPr>
          <a:xfrm>
            <a:off x="3543696" y="3934698"/>
            <a:ext cx="899596" cy="261610"/>
          </a:xfrm>
          <a:prstGeom prst="rect">
            <a:avLst/>
          </a:prstGeom>
          <a:noFill/>
        </p:spPr>
        <p:txBody>
          <a:bodyPr wrap="square" rtlCol="0">
            <a:spAutoFit/>
          </a:bodyPr>
          <a:lstStyle/>
          <a:p>
            <a:r>
              <a:rPr lang="ja-JP" altLang="en-US" sz="1050" dirty="0"/>
              <a:t>基底状態</a:t>
            </a:r>
            <a:endParaRPr kumimoji="1" lang="ja-JP" altLang="en-US" sz="1050" dirty="0"/>
          </a:p>
        </p:txBody>
      </p:sp>
    </p:spTree>
    <p:extLst>
      <p:ext uri="{BB962C8B-B14F-4D97-AF65-F5344CB8AC3E}">
        <p14:creationId xmlns:p14="http://schemas.microsoft.com/office/powerpoint/2010/main" val="223821430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測定可能深度</a:t>
            </a:r>
            <a:endParaRPr kumimoji="1" lang="ja-JP" altLang="en-US" dirty="0"/>
          </a:p>
        </p:txBody>
      </p:sp>
      <p:sp>
        <p:nvSpPr>
          <p:cNvPr id="8" name="下矢印 7"/>
          <p:cNvSpPr/>
          <p:nvPr/>
        </p:nvSpPr>
        <p:spPr bwMode="auto">
          <a:xfrm>
            <a:off x="1691680" y="4869160"/>
            <a:ext cx="576064" cy="361781"/>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下矢印 8"/>
          <p:cNvSpPr/>
          <p:nvPr/>
        </p:nvSpPr>
        <p:spPr bwMode="auto">
          <a:xfrm>
            <a:off x="1673978" y="2492896"/>
            <a:ext cx="576064" cy="361781"/>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686" y="1561586"/>
            <a:ext cx="4892788" cy="374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5429398" y="5349598"/>
            <a:ext cx="1944216" cy="307777"/>
          </a:xfrm>
          <a:prstGeom prst="rect">
            <a:avLst/>
          </a:prstGeom>
          <a:noFill/>
        </p:spPr>
        <p:txBody>
          <a:bodyPr wrap="square" rtlCol="0">
            <a:spAutoFit/>
          </a:bodyPr>
          <a:lstStyle/>
          <a:p>
            <a:r>
              <a:rPr kumimoji="1" lang="ja-JP" altLang="en-US" sz="1400" dirty="0" smtClean="0"/>
              <a:t>近赤外の生体浸透性</a:t>
            </a:r>
            <a:endParaRPr kumimoji="1" lang="ja-JP" altLang="en-US" sz="1400" dirty="0"/>
          </a:p>
        </p:txBody>
      </p:sp>
      <p:sp>
        <p:nvSpPr>
          <p:cNvPr id="12" name="テキスト ボックス 11"/>
          <p:cNvSpPr txBox="1"/>
          <p:nvPr/>
        </p:nvSpPr>
        <p:spPr>
          <a:xfrm>
            <a:off x="4605514" y="5679356"/>
            <a:ext cx="4211960" cy="461665"/>
          </a:xfrm>
          <a:prstGeom prst="rect">
            <a:avLst/>
          </a:prstGeom>
          <a:noFill/>
        </p:spPr>
        <p:txBody>
          <a:bodyPr wrap="square" rtlCol="0">
            <a:spAutoFit/>
          </a:bodyPr>
          <a:lstStyle/>
          <a:p>
            <a:r>
              <a:rPr lang="en-US" altLang="ja-JP" sz="1200" dirty="0"/>
              <a:t>http://</a:t>
            </a:r>
            <a:r>
              <a:rPr lang="en-US" altLang="ja-JP" sz="1200" dirty="0" smtClean="0"/>
              <a:t>www.mext.go.jp/b_menu/shingi/gijyutu/gijyutu3/toushin/attach/1333543.</a:t>
            </a:r>
            <a:r>
              <a:rPr lang="ja-JP" altLang="en-US" sz="1200" dirty="0" smtClean="0"/>
              <a:t>より抜粋</a:t>
            </a:r>
            <a:endParaRPr kumimoji="1" lang="ja-JP" altLang="en-US" sz="1200" dirty="0"/>
          </a:p>
        </p:txBody>
      </p:sp>
      <p:sp>
        <p:nvSpPr>
          <p:cNvPr id="13" name="テキスト ボックス 12"/>
          <p:cNvSpPr txBox="1"/>
          <p:nvPr/>
        </p:nvSpPr>
        <p:spPr>
          <a:xfrm>
            <a:off x="748200" y="4149080"/>
            <a:ext cx="2517384" cy="2031325"/>
          </a:xfrm>
          <a:prstGeom prst="rect">
            <a:avLst/>
          </a:prstGeom>
          <a:noFill/>
          <a:ln>
            <a:solidFill>
              <a:schemeClr val="tx1"/>
            </a:solidFill>
          </a:ln>
        </p:spPr>
        <p:txBody>
          <a:bodyPr wrap="square" rtlCol="0">
            <a:spAutoFit/>
          </a:bodyPr>
          <a:lstStyle/>
          <a:p>
            <a:r>
              <a:rPr kumimoji="1" lang="en-US" altLang="ja-JP" dirty="0" smtClean="0"/>
              <a:t>1200nm</a:t>
            </a:r>
            <a:r>
              <a:rPr kumimoji="1" lang="ja-JP" altLang="en-US" dirty="0" smtClean="0"/>
              <a:t>付近の</a:t>
            </a:r>
            <a:r>
              <a:rPr kumimoji="1" lang="en-US" altLang="ja-JP" dirty="0" smtClean="0"/>
              <a:t>3</a:t>
            </a:r>
            <a:r>
              <a:rPr kumimoji="1" lang="ja-JP" altLang="en-US" dirty="0" smtClean="0"/>
              <a:t>光子励起で</a:t>
            </a:r>
            <a:r>
              <a:rPr lang="ja-JP" altLang="en-US" dirty="0"/>
              <a:t>生体</a:t>
            </a:r>
            <a:r>
              <a:rPr lang="ja-JP" altLang="en-US" dirty="0" smtClean="0"/>
              <a:t>深部を観察</a:t>
            </a:r>
            <a:endParaRPr lang="en-US" altLang="ja-JP" dirty="0" smtClean="0"/>
          </a:p>
          <a:p>
            <a:endParaRPr kumimoji="1" lang="en-US" altLang="ja-JP" dirty="0"/>
          </a:p>
          <a:p>
            <a:endParaRPr lang="en-US" altLang="ja-JP" dirty="0" smtClean="0"/>
          </a:p>
          <a:p>
            <a:r>
              <a:rPr lang="ja-JP" altLang="en-US" dirty="0"/>
              <a:t>発生効率が</a:t>
            </a:r>
            <a:r>
              <a:rPr lang="ja-JP" altLang="en-US" b="1" dirty="0">
                <a:solidFill>
                  <a:srgbClr val="FF0000"/>
                </a:solidFill>
              </a:rPr>
              <a:t>低い</a:t>
            </a:r>
            <a:r>
              <a:rPr lang="ja-JP" altLang="en-US" dirty="0"/>
              <a:t>が</a:t>
            </a:r>
            <a:endParaRPr lang="en-US" altLang="ja-JP" dirty="0"/>
          </a:p>
          <a:p>
            <a:r>
              <a:rPr lang="ja-JP" altLang="en-US" dirty="0"/>
              <a:t>散乱の影響が</a:t>
            </a:r>
            <a:r>
              <a:rPr lang="ja-JP" altLang="en-US" b="1" dirty="0">
                <a:solidFill>
                  <a:srgbClr val="FF0000"/>
                </a:solidFill>
              </a:rPr>
              <a:t>小さい</a:t>
            </a:r>
          </a:p>
          <a:p>
            <a:endParaRPr kumimoji="1" lang="ja-JP" altLang="en-US" dirty="0"/>
          </a:p>
        </p:txBody>
      </p:sp>
      <p:sp>
        <p:nvSpPr>
          <p:cNvPr id="14" name="テキスト ボックス 13"/>
          <p:cNvSpPr txBox="1"/>
          <p:nvPr/>
        </p:nvSpPr>
        <p:spPr>
          <a:xfrm>
            <a:off x="5234783" y="1124744"/>
            <a:ext cx="2272595" cy="369332"/>
          </a:xfrm>
          <a:prstGeom prst="rect">
            <a:avLst/>
          </a:prstGeom>
          <a:noFill/>
        </p:spPr>
        <p:txBody>
          <a:bodyPr wrap="square" rtlCol="0">
            <a:spAutoFit/>
          </a:bodyPr>
          <a:lstStyle/>
          <a:p>
            <a:r>
              <a:rPr kumimoji="1" lang="ja-JP" altLang="en-US" dirty="0" smtClean="0"/>
              <a:t>より鮮明なイメージ</a:t>
            </a:r>
            <a:endParaRPr kumimoji="1" lang="ja-JP" altLang="en-US" dirty="0"/>
          </a:p>
        </p:txBody>
      </p:sp>
      <p:sp>
        <p:nvSpPr>
          <p:cNvPr id="27" name="正方形/長方形 26"/>
          <p:cNvSpPr/>
          <p:nvPr/>
        </p:nvSpPr>
        <p:spPr bwMode="auto">
          <a:xfrm>
            <a:off x="5724128" y="1585672"/>
            <a:ext cx="824377" cy="3139471"/>
          </a:xfrm>
          <a:prstGeom prst="rect">
            <a:avLst/>
          </a:prstGeom>
          <a:solidFill>
            <a:schemeClr val="bg1">
              <a:lumMod val="65000"/>
              <a:alpha val="3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9" name="テキスト ボックス 28"/>
          <p:cNvSpPr txBox="1"/>
          <p:nvPr/>
        </p:nvSpPr>
        <p:spPr>
          <a:xfrm>
            <a:off x="714926" y="1832740"/>
            <a:ext cx="2494168" cy="1754326"/>
          </a:xfrm>
          <a:prstGeom prst="rect">
            <a:avLst/>
          </a:prstGeom>
          <a:noFill/>
          <a:ln>
            <a:solidFill>
              <a:schemeClr val="tx1"/>
            </a:solidFill>
          </a:ln>
        </p:spPr>
        <p:txBody>
          <a:bodyPr wrap="square" rtlCol="0">
            <a:spAutoFit/>
          </a:bodyPr>
          <a:lstStyle/>
          <a:p>
            <a:r>
              <a:rPr lang="en-US" altLang="ja-JP" dirty="0" smtClean="0"/>
              <a:t>800nm</a:t>
            </a:r>
            <a:r>
              <a:rPr lang="ja-JP" altLang="en-US" dirty="0" smtClean="0"/>
              <a:t>付近の</a:t>
            </a:r>
            <a:r>
              <a:rPr lang="en-US" altLang="ja-JP" dirty="0" smtClean="0"/>
              <a:t>2</a:t>
            </a:r>
            <a:r>
              <a:rPr lang="ja-JP" altLang="en-US" dirty="0" smtClean="0"/>
              <a:t>光子励起で</a:t>
            </a:r>
            <a:r>
              <a:rPr lang="ja-JP" altLang="en-US" dirty="0"/>
              <a:t>観察</a:t>
            </a:r>
          </a:p>
          <a:p>
            <a:endParaRPr lang="en-US" altLang="ja-JP" dirty="0" smtClean="0"/>
          </a:p>
          <a:p>
            <a:endParaRPr lang="en-US" altLang="ja-JP" dirty="0"/>
          </a:p>
          <a:p>
            <a:r>
              <a:rPr lang="ja-JP" altLang="en-US" dirty="0" smtClean="0"/>
              <a:t>発生効率が</a:t>
            </a:r>
            <a:r>
              <a:rPr lang="ja-JP" altLang="en-US" b="1" dirty="0">
                <a:solidFill>
                  <a:srgbClr val="FF0000"/>
                </a:solidFill>
              </a:rPr>
              <a:t>高い</a:t>
            </a:r>
            <a:r>
              <a:rPr lang="ja-JP" altLang="en-US" dirty="0"/>
              <a:t>が</a:t>
            </a:r>
          </a:p>
          <a:p>
            <a:r>
              <a:rPr kumimoji="1" lang="ja-JP" altLang="en-US" dirty="0" smtClean="0"/>
              <a:t>散乱の影響が</a:t>
            </a:r>
            <a:r>
              <a:rPr kumimoji="1" lang="ja-JP" altLang="en-US" b="1" dirty="0" smtClean="0">
                <a:solidFill>
                  <a:srgbClr val="FF0000"/>
                </a:solidFill>
              </a:rPr>
              <a:t>大きい</a:t>
            </a:r>
            <a:endParaRPr kumimoji="1" lang="en-US" altLang="ja-JP" b="1" dirty="0" smtClean="0">
              <a:solidFill>
                <a:srgbClr val="FF0000"/>
              </a:solidFill>
            </a:endParaRPr>
          </a:p>
        </p:txBody>
      </p:sp>
      <p:sp>
        <p:nvSpPr>
          <p:cNvPr id="30" name="テキスト ボックス 29"/>
          <p:cNvSpPr txBox="1"/>
          <p:nvPr/>
        </p:nvSpPr>
        <p:spPr>
          <a:xfrm>
            <a:off x="889764" y="3717032"/>
            <a:ext cx="2517384" cy="369332"/>
          </a:xfrm>
          <a:prstGeom prst="rect">
            <a:avLst/>
          </a:prstGeom>
          <a:noFill/>
        </p:spPr>
        <p:txBody>
          <a:bodyPr wrap="square" rtlCol="0">
            <a:spAutoFit/>
          </a:bodyPr>
          <a:lstStyle/>
          <a:p>
            <a:r>
              <a:rPr lang="ja-JP" altLang="en-US" dirty="0" smtClean="0"/>
              <a:t>我々の研究では</a:t>
            </a:r>
            <a:endParaRPr kumimoji="1" lang="ja-JP" altLang="en-US" dirty="0"/>
          </a:p>
        </p:txBody>
      </p:sp>
      <p:sp>
        <p:nvSpPr>
          <p:cNvPr id="31" name="テキスト ボックス 30"/>
          <p:cNvSpPr txBox="1"/>
          <p:nvPr/>
        </p:nvSpPr>
        <p:spPr>
          <a:xfrm>
            <a:off x="889764" y="1507832"/>
            <a:ext cx="2375820" cy="369332"/>
          </a:xfrm>
          <a:prstGeom prst="rect">
            <a:avLst/>
          </a:prstGeom>
          <a:noFill/>
        </p:spPr>
        <p:txBody>
          <a:bodyPr wrap="square" rtlCol="0">
            <a:spAutoFit/>
          </a:bodyPr>
          <a:lstStyle/>
          <a:p>
            <a:r>
              <a:rPr lang="ja-JP" altLang="en-US" dirty="0"/>
              <a:t>先行研究では</a:t>
            </a:r>
            <a:endParaRPr kumimoji="1" lang="ja-JP" altLang="en-US" dirty="0"/>
          </a:p>
        </p:txBody>
      </p:sp>
      <p:sp>
        <p:nvSpPr>
          <p:cNvPr id="36" name="テキスト ボックス 35"/>
          <p:cNvSpPr txBox="1"/>
          <p:nvPr/>
        </p:nvSpPr>
        <p:spPr>
          <a:xfrm>
            <a:off x="936195" y="6309320"/>
            <a:ext cx="7118093" cy="369332"/>
          </a:xfrm>
          <a:prstGeom prst="rect">
            <a:avLst/>
          </a:prstGeom>
          <a:solidFill>
            <a:srgbClr val="FFFF00"/>
          </a:solidFill>
        </p:spPr>
        <p:txBody>
          <a:bodyPr wrap="square" rtlCol="0">
            <a:spAutoFit/>
          </a:bodyPr>
          <a:lstStyle/>
          <a:p>
            <a:r>
              <a:rPr kumimoji="1" lang="ja-JP" altLang="en-US" b="1" dirty="0" smtClean="0">
                <a:solidFill>
                  <a:srgbClr val="FF0000"/>
                </a:solidFill>
              </a:rPr>
              <a:t>発生効率が落ちるので</a:t>
            </a:r>
            <a:r>
              <a:rPr kumimoji="1" lang="en-US" altLang="ja-JP" b="1" dirty="0" smtClean="0">
                <a:solidFill>
                  <a:srgbClr val="FF0000"/>
                </a:solidFill>
              </a:rPr>
              <a:t>2</a:t>
            </a:r>
            <a:r>
              <a:rPr kumimoji="1" lang="ja-JP" altLang="en-US" b="1" dirty="0" smtClean="0">
                <a:solidFill>
                  <a:srgbClr val="FF0000"/>
                </a:solidFill>
              </a:rPr>
              <a:t>光子と</a:t>
            </a:r>
            <a:r>
              <a:rPr kumimoji="1" lang="en-US" altLang="ja-JP" b="1" dirty="0" smtClean="0">
                <a:solidFill>
                  <a:srgbClr val="FF0000"/>
                </a:solidFill>
              </a:rPr>
              <a:t>3</a:t>
            </a:r>
            <a:r>
              <a:rPr kumimoji="1" lang="ja-JP" altLang="en-US" b="1" dirty="0" smtClean="0">
                <a:solidFill>
                  <a:srgbClr val="FF0000"/>
                </a:solidFill>
              </a:rPr>
              <a:t>光子のどちらが適切か実験で確認</a:t>
            </a:r>
            <a:endParaRPr kumimoji="1" lang="ja-JP" altLang="en-US" b="1" dirty="0">
              <a:solidFill>
                <a:srgbClr val="FF0000"/>
              </a:solidFill>
            </a:endParaRPr>
          </a:p>
        </p:txBody>
      </p:sp>
    </p:spTree>
    <p:extLst>
      <p:ext uri="{BB962C8B-B14F-4D97-AF65-F5344CB8AC3E}">
        <p14:creationId xmlns:p14="http://schemas.microsoft.com/office/powerpoint/2010/main" val="42471124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今後の予定</a:t>
            </a:r>
            <a:endParaRPr kumimoji="1" lang="ja-JP" altLang="en-US" dirty="0"/>
          </a:p>
        </p:txBody>
      </p:sp>
      <p:sp>
        <p:nvSpPr>
          <p:cNvPr id="8" name="テキスト ボックス 7"/>
          <p:cNvSpPr txBox="1"/>
          <p:nvPr/>
        </p:nvSpPr>
        <p:spPr>
          <a:xfrm>
            <a:off x="809282" y="2499229"/>
            <a:ext cx="7416824" cy="1200329"/>
          </a:xfrm>
          <a:prstGeom prst="rect">
            <a:avLst/>
          </a:prstGeom>
          <a:noFill/>
        </p:spPr>
        <p:txBody>
          <a:bodyPr wrap="square" rtlCol="0">
            <a:spAutoFit/>
          </a:bodyPr>
          <a:lstStyle/>
          <a:p>
            <a:r>
              <a:rPr kumimoji="1" lang="en-US" altLang="ja-JP" sz="2400" dirty="0" smtClean="0"/>
              <a:t>2</a:t>
            </a:r>
            <a:r>
              <a:rPr kumimoji="1" lang="ja-JP" altLang="en-US" sz="2400" dirty="0" smtClean="0"/>
              <a:t>光子励起過程：最大観察可能深度→</a:t>
            </a:r>
            <a:r>
              <a:rPr kumimoji="1" lang="en-US" altLang="ja-JP" sz="2400" dirty="0" smtClean="0"/>
              <a:t>0.7</a:t>
            </a:r>
            <a:r>
              <a:rPr kumimoji="1" lang="ja-JP" altLang="en-US" sz="2400" dirty="0" smtClean="0"/>
              <a:t>～</a:t>
            </a:r>
            <a:r>
              <a:rPr kumimoji="1" lang="en-US" altLang="ja-JP" sz="2400" dirty="0" smtClean="0"/>
              <a:t>1.0mm</a:t>
            </a:r>
          </a:p>
          <a:p>
            <a:endParaRPr kumimoji="1" lang="en-US" altLang="ja-JP" sz="2400" dirty="0" smtClean="0"/>
          </a:p>
          <a:p>
            <a:r>
              <a:rPr lang="en-US" altLang="ja-JP" sz="2400" dirty="0"/>
              <a:t>3</a:t>
            </a:r>
            <a:r>
              <a:rPr lang="ja-JP" altLang="en-US" sz="2400" dirty="0"/>
              <a:t>光子励起過</a:t>
            </a:r>
            <a:r>
              <a:rPr lang="ja-JP" altLang="en-US" sz="2400" dirty="0" smtClean="0"/>
              <a:t>程：最大観察可能深度→不明</a:t>
            </a:r>
            <a:endParaRPr kumimoji="1" lang="ja-JP" altLang="en-US" sz="2400" dirty="0"/>
          </a:p>
        </p:txBody>
      </p:sp>
      <p:sp>
        <p:nvSpPr>
          <p:cNvPr id="9" name="下矢印 8"/>
          <p:cNvSpPr/>
          <p:nvPr/>
        </p:nvSpPr>
        <p:spPr bwMode="auto">
          <a:xfrm>
            <a:off x="3491880" y="4077072"/>
            <a:ext cx="1296144" cy="504056"/>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テキスト ボックス 9"/>
          <p:cNvSpPr txBox="1"/>
          <p:nvPr/>
        </p:nvSpPr>
        <p:spPr>
          <a:xfrm>
            <a:off x="2319228" y="5003090"/>
            <a:ext cx="3641448" cy="461665"/>
          </a:xfrm>
          <a:prstGeom prst="rect">
            <a:avLst/>
          </a:prstGeom>
          <a:noFill/>
        </p:spPr>
        <p:txBody>
          <a:bodyPr wrap="square" rtlCol="0">
            <a:spAutoFit/>
          </a:bodyPr>
          <a:lstStyle/>
          <a:p>
            <a:r>
              <a:rPr kumimoji="1" lang="ja-JP" altLang="en-US" sz="2400" dirty="0" smtClean="0"/>
              <a:t>分光計測などで判断予定</a:t>
            </a:r>
            <a:endParaRPr kumimoji="1" lang="ja-JP" altLang="en-US" sz="2400" dirty="0"/>
          </a:p>
        </p:txBody>
      </p:sp>
    </p:spTree>
    <p:extLst>
      <p:ext uri="{BB962C8B-B14F-4D97-AF65-F5344CB8AC3E}">
        <p14:creationId xmlns:p14="http://schemas.microsoft.com/office/powerpoint/2010/main" val="26827077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2490</TotalTime>
  <Words>599</Words>
  <Application>Microsoft Office PowerPoint</Application>
  <PresentationFormat>画面に合わせる (4:3)</PresentationFormat>
  <Paragraphs>84</Paragraphs>
  <Slides>9</Slides>
  <Notes>7</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テーマ1</vt:lpstr>
      <vt:lpstr>波長可変フェムト秒レーザーを用いた非線形光学顕微鏡の開発</vt:lpstr>
      <vt:lpstr>コラーゲンとエラスチン</vt:lpstr>
      <vt:lpstr>コラーゲンとエラスチン</vt:lpstr>
      <vt:lpstr>従来研究</vt:lpstr>
      <vt:lpstr>非線形光学顕微鏡</vt:lpstr>
      <vt:lpstr>非線形光学顕微鏡</vt:lpstr>
      <vt:lpstr>多光子励起過程の原理</vt:lpstr>
      <vt:lpstr>測定可能深度</vt:lpstr>
      <vt:lpstr>今後の予定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Kotani</dc:creator>
  <cp:lastModifiedBy>Kotani</cp:lastModifiedBy>
  <cp:revision>174</cp:revision>
  <cp:lastPrinted>2015-07-14T01:57:43Z</cp:lastPrinted>
  <dcterms:created xsi:type="dcterms:W3CDTF">2015-06-27T06:34:05Z</dcterms:created>
  <dcterms:modified xsi:type="dcterms:W3CDTF">2015-09-25T13:58:03Z</dcterms:modified>
</cp:coreProperties>
</file>