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60" r:id="rId4"/>
    <p:sldId id="268" r:id="rId5"/>
    <p:sldId id="262" r:id="rId6"/>
    <p:sldId id="273" r:id="rId7"/>
    <p:sldId id="274" r:id="rId8"/>
    <p:sldId id="275" r:id="rId9"/>
    <p:sldId id="269" r:id="rId10"/>
    <p:sldId id="270" r:id="rId11"/>
    <p:sldId id="276" r:id="rId12"/>
    <p:sldId id="277" r:id="rId13"/>
    <p:sldId id="259" r:id="rId14"/>
    <p:sldId id="267" r:id="rId15"/>
    <p:sldId id="272" r:id="rId16"/>
    <p:sldId id="261" r:id="rId17"/>
  </p:sldIdLst>
  <p:sldSz cx="9144000" cy="6858000" type="screen4x3"/>
  <p:notesSz cx="6797675"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67" autoAdjust="0"/>
  </p:normalViewPr>
  <p:slideViewPr>
    <p:cSldViewPr>
      <p:cViewPr>
        <p:scale>
          <a:sx n="80" d="100"/>
          <a:sy n="80" d="100"/>
        </p:scale>
        <p:origin x="-1074" y="59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09E8D21B-F095-4688-9A53-1E70507ADD74}" type="datetimeFigureOut">
              <a:rPr kumimoji="1" lang="ja-JP" altLang="en-US" smtClean="0"/>
              <a:t>2015/10/1</a:t>
            </a:fld>
            <a:endParaRPr kumimoji="1" lang="ja-JP" altLang="en-US"/>
          </a:p>
        </p:txBody>
      </p:sp>
      <p:sp>
        <p:nvSpPr>
          <p:cNvPr id="4" name="スライド イメージ プレースホルダー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822745EB-5608-457C-8B9C-E39B4B53C169}" type="slidenum">
              <a:rPr kumimoji="1" lang="ja-JP" altLang="en-US" smtClean="0"/>
              <a:t>‹#›</a:t>
            </a:fld>
            <a:endParaRPr kumimoji="1" lang="ja-JP" altLang="en-US"/>
          </a:p>
        </p:txBody>
      </p:sp>
    </p:spTree>
    <p:extLst>
      <p:ext uri="{BB962C8B-B14F-4D97-AF65-F5344CB8AC3E}">
        <p14:creationId xmlns:p14="http://schemas.microsoft.com/office/powerpoint/2010/main" val="13293761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ja.wikipedia.org/wiki/%E5%AE%9F%E9%A8%93"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ja.wikipedia.org/wiki/%E6%9D%A1%E4%BB%B6"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私の研究内容はコラーゲンとエラスチンを長波長で同時に観察することです。そこでコラーゲンとエラスチンの役割を説明します。まずコラーゲンの役割は①、②があります。</a:t>
            </a:r>
            <a:endParaRPr kumimoji="1" lang="en-US" altLang="ja-JP" dirty="0" smtClean="0"/>
          </a:p>
          <a:p>
            <a:r>
              <a:rPr kumimoji="1" lang="ja-JP" altLang="en-US" dirty="0" smtClean="0"/>
              <a:t>次にエラスチンの役割は～です。</a:t>
            </a:r>
            <a:endParaRPr kumimoji="1" lang="en-US" altLang="ja-JP" dirty="0" smtClean="0"/>
          </a:p>
          <a:p>
            <a:r>
              <a:rPr kumimoji="1" lang="ja-JP" altLang="en-US" dirty="0" smtClean="0"/>
              <a:t>コラーゲンとエラスチンのどちらかの比率が変わると、（スライド読む）。</a:t>
            </a:r>
            <a:endParaRPr kumimoji="1" lang="en-US" altLang="ja-JP" dirty="0" smtClean="0"/>
          </a:p>
          <a:p>
            <a:r>
              <a:rPr kumimoji="1" lang="ja-JP" altLang="en-US" dirty="0" smtClean="0"/>
              <a:t>そこで、美容や臨床応用の分野において同時に可視化する技術が求められている。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C57AC73E-E5C6-48AD-A663-BE66B2A89AA3}"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207028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長波長の中では、どの波長が最も生体計測に適しているのかを確認しました。</a:t>
            </a:r>
            <a:r>
              <a:rPr kumimoji="1" lang="en-US" altLang="ja-JP" dirty="0" smtClean="0"/>
              <a:t>SHG</a:t>
            </a:r>
            <a:r>
              <a:rPr kumimoji="1" lang="ja-JP" altLang="en-US" dirty="0" smtClean="0"/>
              <a:t>イメージでは視野全体にわたって高密度に分布するコラーゲン、</a:t>
            </a:r>
            <a:r>
              <a:rPr kumimoji="1" lang="en-US" altLang="ja-JP" dirty="0" smtClean="0"/>
              <a:t>THG</a:t>
            </a:r>
            <a:r>
              <a:rPr kumimoji="1" lang="ja-JP" altLang="en-US" dirty="0" smtClean="0"/>
              <a:t>イメージでは粗に分布するエラスチンが確認できる。</a:t>
            </a:r>
            <a:endParaRPr kumimoji="1" lang="en-US" altLang="ja-JP" dirty="0" smtClean="0"/>
          </a:p>
          <a:p>
            <a:r>
              <a:rPr kumimoji="1" lang="ja-JP" altLang="en-US" dirty="0" smtClean="0"/>
              <a:t>マージ画像からそれぞれの波長でエラスチン線維とみられるものを計測することができた。</a:t>
            </a:r>
            <a:endParaRPr kumimoji="1" lang="en-US" altLang="ja-JP" dirty="0" smtClean="0"/>
          </a:p>
          <a:p>
            <a:r>
              <a:rPr kumimoji="1" lang="ja-JP" altLang="en-US" dirty="0" smtClean="0"/>
              <a:t>ただ、</a:t>
            </a:r>
            <a:r>
              <a:rPr kumimoji="1" lang="en-US" altLang="ja-JP" dirty="0" smtClean="0"/>
              <a:t>1300nm</a:t>
            </a:r>
            <a:r>
              <a:rPr kumimoji="1" lang="ja-JP" altLang="en-US" dirty="0" smtClean="0"/>
              <a:t>の</a:t>
            </a:r>
            <a:r>
              <a:rPr kumimoji="1" lang="en-US" altLang="ja-JP" dirty="0" smtClean="0"/>
              <a:t>SHG</a:t>
            </a:r>
            <a:r>
              <a:rPr kumimoji="1" lang="ja-JP" altLang="en-US" dirty="0" err="1" smtClean="0"/>
              <a:t>、</a:t>
            </a:r>
            <a:r>
              <a:rPr kumimoji="1" lang="en-US" altLang="ja-JP" dirty="0" smtClean="0"/>
              <a:t>THG</a:t>
            </a:r>
            <a:r>
              <a:rPr kumimoji="1" lang="ja-JP" altLang="en-US" dirty="0" smtClean="0"/>
              <a:t>においては、不鮮明なイメージしかとることができなかった。</a:t>
            </a:r>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12</a:t>
            </a:fld>
            <a:endParaRPr kumimoji="1" lang="ja-JP" altLang="en-US"/>
          </a:p>
        </p:txBody>
      </p:sp>
    </p:spTree>
    <p:extLst>
      <p:ext uri="{BB962C8B-B14F-4D97-AF65-F5344CB8AC3E}">
        <p14:creationId xmlns:p14="http://schemas.microsoft.com/office/powerpoint/2010/main" val="2530605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i="0" kern="1200" dirty="0" smtClean="0">
                <a:solidFill>
                  <a:schemeClr val="tx1"/>
                </a:solidFill>
                <a:effectLst/>
                <a:latin typeface="+mn-lt"/>
                <a:ea typeface="+mn-ea"/>
                <a:cs typeface="+mn-cs"/>
              </a:rPr>
              <a:t>染色法は細胞を直接染色するので分子選択性があるが侵襲的で</a:t>
            </a:r>
            <a:r>
              <a:rPr kumimoji="1" lang="en-US" altLang="ja-JP" sz="1200" i="0" kern="1200" dirty="0" smtClean="0">
                <a:solidFill>
                  <a:schemeClr val="tx1"/>
                </a:solidFill>
                <a:effectLst/>
                <a:latin typeface="+mn-lt"/>
                <a:ea typeface="+mn-ea"/>
                <a:cs typeface="+mn-cs"/>
              </a:rPr>
              <a:t>in</a:t>
            </a:r>
            <a:r>
              <a:rPr kumimoji="1" lang="ja-JP" altLang="en-US" sz="1200" i="0" kern="1200" dirty="0" smtClean="0">
                <a:solidFill>
                  <a:schemeClr val="tx1"/>
                </a:solidFill>
                <a:effectLst/>
                <a:latin typeface="+mn-lt"/>
                <a:ea typeface="+mn-ea"/>
                <a:cs typeface="+mn-cs"/>
              </a:rPr>
              <a:t>　</a:t>
            </a:r>
            <a:r>
              <a:rPr kumimoji="1" lang="en-US" altLang="ja-JP" sz="1200" i="0" kern="1200" dirty="0" smtClean="0">
                <a:solidFill>
                  <a:schemeClr val="tx1"/>
                </a:solidFill>
                <a:effectLst/>
                <a:latin typeface="+mn-lt"/>
                <a:ea typeface="+mn-ea"/>
                <a:cs typeface="+mn-cs"/>
              </a:rPr>
              <a:t>vivo</a:t>
            </a:r>
            <a:r>
              <a:rPr kumimoji="1" lang="ja-JP" altLang="en-US" sz="1200" i="0" kern="1200" dirty="0" smtClean="0">
                <a:solidFill>
                  <a:schemeClr val="tx1"/>
                </a:solidFill>
                <a:effectLst/>
                <a:latin typeface="+mn-lt"/>
                <a:ea typeface="+mn-ea"/>
                <a:cs typeface="+mn-cs"/>
              </a:rPr>
              <a:t>計測が不可能</a:t>
            </a:r>
            <a:endParaRPr kumimoji="1" lang="en-US" altLang="ja-JP" sz="1200" i="0" kern="1200" dirty="0" smtClean="0">
              <a:solidFill>
                <a:schemeClr val="tx1"/>
              </a:solidFill>
              <a:effectLst/>
              <a:latin typeface="+mn-lt"/>
              <a:ea typeface="+mn-ea"/>
              <a:cs typeface="+mn-cs"/>
            </a:endParaRPr>
          </a:p>
          <a:p>
            <a:r>
              <a:rPr kumimoji="1" lang="ja-JP" altLang="en-US" sz="1200" i="0" kern="1200" dirty="0" smtClean="0">
                <a:solidFill>
                  <a:schemeClr val="tx1"/>
                </a:solidFill>
                <a:effectLst/>
                <a:latin typeface="+mn-lt"/>
                <a:ea typeface="+mn-ea"/>
                <a:cs typeface="+mn-cs"/>
              </a:rPr>
              <a:t>共焦点は光源に透過性レーザーをつかうので非侵襲で</a:t>
            </a:r>
            <a:r>
              <a:rPr kumimoji="1" lang="en-US" altLang="ja-JP" sz="1200" i="0" kern="1200" dirty="0" smtClean="0">
                <a:solidFill>
                  <a:schemeClr val="tx1"/>
                </a:solidFill>
                <a:effectLst/>
                <a:latin typeface="+mn-lt"/>
                <a:ea typeface="+mn-ea"/>
                <a:cs typeface="+mn-cs"/>
              </a:rPr>
              <a:t>in</a:t>
            </a:r>
            <a:r>
              <a:rPr kumimoji="1" lang="ja-JP" altLang="en-US" sz="1200" i="0" kern="1200" dirty="0" smtClean="0">
                <a:solidFill>
                  <a:schemeClr val="tx1"/>
                </a:solidFill>
                <a:effectLst/>
                <a:latin typeface="+mn-lt"/>
                <a:ea typeface="+mn-ea"/>
                <a:cs typeface="+mn-cs"/>
              </a:rPr>
              <a:t>　</a:t>
            </a:r>
            <a:r>
              <a:rPr kumimoji="1" lang="en-US" altLang="ja-JP" sz="1200" i="0" kern="1200" dirty="0" smtClean="0">
                <a:solidFill>
                  <a:schemeClr val="tx1"/>
                </a:solidFill>
                <a:effectLst/>
                <a:latin typeface="+mn-lt"/>
                <a:ea typeface="+mn-ea"/>
                <a:cs typeface="+mn-cs"/>
              </a:rPr>
              <a:t>vivo</a:t>
            </a:r>
            <a:r>
              <a:rPr kumimoji="1" lang="ja-JP" altLang="en-US" sz="1200" i="0" kern="1200" dirty="0" smtClean="0">
                <a:solidFill>
                  <a:schemeClr val="tx1"/>
                </a:solidFill>
                <a:effectLst/>
                <a:latin typeface="+mn-lt"/>
                <a:ea typeface="+mn-ea"/>
                <a:cs typeface="+mn-cs"/>
              </a:rPr>
              <a:t>計測、</a:t>
            </a:r>
            <a:r>
              <a:rPr kumimoji="1" lang="en-US" altLang="ja-JP" sz="1200" i="0" kern="1200" dirty="0" smtClean="0">
                <a:solidFill>
                  <a:schemeClr val="tx1"/>
                </a:solidFill>
                <a:effectLst/>
                <a:latin typeface="+mn-lt"/>
                <a:ea typeface="+mn-ea"/>
                <a:cs typeface="+mn-cs"/>
              </a:rPr>
              <a:t>3</a:t>
            </a:r>
            <a:r>
              <a:rPr kumimoji="1" lang="ja-JP" altLang="en-US" sz="1200" i="0" kern="1200" dirty="0" smtClean="0">
                <a:solidFill>
                  <a:schemeClr val="tx1"/>
                </a:solidFill>
                <a:effectLst/>
                <a:latin typeface="+mn-lt"/>
                <a:ea typeface="+mn-ea"/>
                <a:cs typeface="+mn-cs"/>
              </a:rPr>
              <a:t>次元的イメージングを取得可能だが表皮層の細胞とメラニンを同時に観測してしまい選択性がない</a:t>
            </a:r>
            <a:endParaRPr kumimoji="1" lang="en-US" altLang="ja-JP" sz="1200" i="0" kern="1200" dirty="0" smtClean="0">
              <a:solidFill>
                <a:schemeClr val="tx1"/>
              </a:solidFill>
              <a:effectLst/>
              <a:latin typeface="+mn-lt"/>
              <a:ea typeface="+mn-ea"/>
              <a:cs typeface="+mn-cs"/>
            </a:endParaRPr>
          </a:p>
          <a:p>
            <a:endParaRPr kumimoji="1" lang="en-US" altLang="ja-JP" sz="1200" i="1" kern="1200" dirty="0" smtClean="0">
              <a:solidFill>
                <a:schemeClr val="tx1"/>
              </a:solidFill>
              <a:effectLst/>
              <a:latin typeface="+mn-lt"/>
              <a:ea typeface="+mn-ea"/>
              <a:cs typeface="+mn-cs"/>
            </a:endParaRPr>
          </a:p>
          <a:p>
            <a:r>
              <a:rPr kumimoji="1" lang="la-Latn" altLang="ja-JP" sz="1200" i="1" kern="1200" dirty="0" smtClean="0">
                <a:solidFill>
                  <a:schemeClr val="tx1"/>
                </a:solidFill>
                <a:effectLst/>
                <a:latin typeface="+mn-lt"/>
                <a:ea typeface="+mn-ea"/>
                <a:cs typeface="+mn-cs"/>
              </a:rPr>
              <a:t>in vivo</a:t>
            </a:r>
            <a:r>
              <a:rPr kumimoji="1" lang="ja-JP" altLang="ja-JP" sz="1200" kern="1200" dirty="0" err="1" smtClean="0">
                <a:solidFill>
                  <a:schemeClr val="tx1"/>
                </a:solidFill>
                <a:effectLst/>
                <a:latin typeface="+mn-lt"/>
                <a:ea typeface="+mn-ea"/>
                <a:cs typeface="+mn-cs"/>
              </a:rPr>
              <a:t>での</a:t>
            </a:r>
            <a:r>
              <a:rPr kumimoji="1" lang="ja-JP" altLang="ja-JP" sz="1200" kern="1200" dirty="0" smtClean="0">
                <a:solidFill>
                  <a:schemeClr val="tx1"/>
                </a:solidFill>
                <a:effectLst/>
                <a:latin typeface="+mn-lt"/>
                <a:ea typeface="+mn-ea"/>
                <a:cs typeface="+mn-cs"/>
                <a:hlinkClick r:id="rId3" tooltip="実験"/>
              </a:rPr>
              <a:t>実験</a:t>
            </a:r>
            <a:r>
              <a:rPr kumimoji="1" lang="ja-JP" altLang="ja-JP" sz="1200" kern="1200" dirty="0" smtClean="0">
                <a:solidFill>
                  <a:schemeClr val="tx1"/>
                </a:solidFill>
                <a:effectLst/>
                <a:latin typeface="+mn-lt"/>
                <a:ea typeface="+mn-ea"/>
                <a:cs typeface="+mn-cs"/>
              </a:rPr>
              <a:t>は各種の</a:t>
            </a:r>
            <a:r>
              <a:rPr kumimoji="1" lang="ja-JP" altLang="ja-JP" sz="1200" kern="1200" dirty="0" smtClean="0">
                <a:solidFill>
                  <a:schemeClr val="tx1"/>
                </a:solidFill>
                <a:effectLst/>
                <a:latin typeface="+mn-lt"/>
                <a:ea typeface="+mn-ea"/>
                <a:cs typeface="+mn-cs"/>
                <a:hlinkClick r:id="rId4" tooltip="条件"/>
              </a:rPr>
              <a:t>条件</a:t>
            </a:r>
            <a:r>
              <a:rPr kumimoji="1" lang="ja-JP" altLang="ja-JP" sz="1200" kern="1200" dirty="0" smtClean="0">
                <a:solidFill>
                  <a:schemeClr val="tx1"/>
                </a:solidFill>
                <a:effectLst/>
                <a:latin typeface="+mn-lt"/>
                <a:ea typeface="+mn-ea"/>
                <a:cs typeface="+mn-cs"/>
              </a:rPr>
              <a:t>が人為的にコントロールされていない条件という意味</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表皮層の細胞やメラニンなどの皮膚組織を同時に映す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57AC73E-E5C6-48AD-A663-BE66B2A89AA3}" type="slidenum">
              <a:rPr kumimoji="1" lang="ja-JP" altLang="en-US" smtClean="0"/>
              <a:t>13</a:t>
            </a:fld>
            <a:endParaRPr kumimoji="1" lang="ja-JP" altLang="en-US"/>
          </a:p>
        </p:txBody>
      </p:sp>
    </p:spTree>
    <p:extLst>
      <p:ext uri="{BB962C8B-B14F-4D97-AF65-F5344CB8AC3E}">
        <p14:creationId xmlns:p14="http://schemas.microsoft.com/office/powerpoint/2010/main" val="604562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縦軸は吸収・散乱の強さ、横軸は波長。光学的窓：生体を透過しやすい。</a:t>
            </a:r>
            <a:r>
              <a:rPr kumimoji="1" lang="en-US" altLang="ja-JP" dirty="0" smtClean="0"/>
              <a:t>1300nm</a:t>
            </a:r>
            <a:r>
              <a:rPr kumimoji="1" lang="ja-JP" altLang="en-US" dirty="0" smtClean="0"/>
              <a:t>は図で灰色で囲まれているところです。</a:t>
            </a:r>
            <a:r>
              <a:rPr kumimoji="1" lang="en-US" altLang="ja-JP" dirty="0" smtClean="0"/>
              <a:t>1200nm</a:t>
            </a:r>
            <a:r>
              <a:rPr kumimoji="1" lang="ja-JP" altLang="en-US" dirty="0" smtClean="0"/>
              <a:t>付近の波長で生体深部を観察することでより鮮明なイメージを得ようと図る。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57AC73E-E5C6-48AD-A663-BE66B2A89AA3}" type="slidenum">
              <a:rPr kumimoji="1" lang="ja-JP" altLang="en-US" smtClean="0"/>
              <a:t>14</a:t>
            </a:fld>
            <a:endParaRPr kumimoji="1" lang="ja-JP" altLang="en-US"/>
          </a:p>
        </p:txBody>
      </p:sp>
    </p:spTree>
    <p:extLst>
      <p:ext uri="{BB962C8B-B14F-4D97-AF65-F5344CB8AC3E}">
        <p14:creationId xmlns:p14="http://schemas.microsoft.com/office/powerpoint/2010/main" val="4106410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SHG:</a:t>
            </a:r>
            <a:r>
              <a:rPr kumimoji="1" lang="ja-JP" altLang="en-US" dirty="0" smtClean="0"/>
              <a:t>周波数</a:t>
            </a:r>
            <a:r>
              <a:rPr kumimoji="1" lang="en-US" altLang="ja-JP" dirty="0" smtClean="0"/>
              <a:t>ω</a:t>
            </a:r>
            <a:r>
              <a:rPr kumimoji="1" lang="ja-JP" altLang="en-US" dirty="0" smtClean="0"/>
              <a:t>の光を試料に入射すると、基底状態の電子が</a:t>
            </a:r>
            <a:r>
              <a:rPr kumimoji="1" lang="en-US" altLang="ja-JP" dirty="0" smtClean="0"/>
              <a:t>2</a:t>
            </a:r>
            <a:r>
              <a:rPr kumimoji="1" lang="ja-JP" altLang="en-US" dirty="0" smtClean="0"/>
              <a:t>個の光子を同時に吸収して仮想準位に励起される。基底状態に緩和する際に周波数</a:t>
            </a:r>
            <a:r>
              <a:rPr kumimoji="1" lang="en-US" altLang="ja-JP" dirty="0" smtClean="0"/>
              <a:t>2ω</a:t>
            </a:r>
            <a:r>
              <a:rPr kumimoji="1" lang="ja-JP" altLang="en-US" dirty="0" smtClean="0"/>
              <a:t>の光子を放出する。</a:t>
            </a:r>
            <a:r>
              <a:rPr kumimoji="1" lang="en-US" altLang="ja-JP" dirty="0" smtClean="0"/>
              <a:t>SHG</a:t>
            </a:r>
            <a:r>
              <a:rPr kumimoji="1" lang="ja-JP" altLang="en-US" dirty="0" smtClean="0"/>
              <a:t>は</a:t>
            </a:r>
            <a:r>
              <a:rPr kumimoji="1" lang="en-US" altLang="ja-JP" dirty="0" smtClean="0"/>
              <a:t>2</a:t>
            </a:r>
            <a:r>
              <a:rPr kumimoji="1" lang="ja-JP" altLang="en-US" dirty="0" smtClean="0"/>
              <a:t>次の非線形感受率によって発生効率が決まり、非中心対称性物質からのみ発生する。</a:t>
            </a:r>
            <a:endParaRPr kumimoji="1" lang="en-US" altLang="ja-JP" dirty="0" smtClean="0"/>
          </a:p>
          <a:p>
            <a:r>
              <a:rPr kumimoji="1" lang="en-US" altLang="ja-JP" dirty="0" smtClean="0"/>
              <a:t>THG:</a:t>
            </a:r>
            <a:r>
              <a:rPr kumimoji="1" lang="ja-JP" altLang="en-US" dirty="0" smtClean="0"/>
              <a:t>周波数</a:t>
            </a:r>
            <a:r>
              <a:rPr kumimoji="1" lang="en-US" altLang="ja-JP" dirty="0" smtClean="0"/>
              <a:t>ω</a:t>
            </a:r>
            <a:r>
              <a:rPr kumimoji="1" lang="ja-JP" altLang="en-US" dirty="0" smtClean="0"/>
              <a:t>の光を試料に入射すると、基底状態の電子が</a:t>
            </a:r>
            <a:r>
              <a:rPr kumimoji="1" lang="en-US" altLang="ja-JP" dirty="0" smtClean="0"/>
              <a:t>3</a:t>
            </a:r>
            <a:r>
              <a:rPr kumimoji="1" lang="ja-JP" altLang="en-US" dirty="0" smtClean="0"/>
              <a:t>個の光子を同時に吸収して仮想準位に励起される。基底状態に緩和する際に周波数</a:t>
            </a:r>
            <a:r>
              <a:rPr kumimoji="1" lang="en-US" altLang="ja-JP" dirty="0" smtClean="0"/>
              <a:t>3ω</a:t>
            </a:r>
            <a:r>
              <a:rPr kumimoji="1" lang="ja-JP" altLang="en-US" dirty="0" smtClean="0"/>
              <a:t>の光子を放出する。</a:t>
            </a:r>
            <a:r>
              <a:rPr kumimoji="1" lang="en-US" altLang="ja-JP" dirty="0" smtClean="0"/>
              <a:t>SHG</a:t>
            </a:r>
            <a:r>
              <a:rPr kumimoji="1" lang="ja-JP" altLang="en-US" dirty="0" err="1" smtClean="0"/>
              <a:t>のような</a:t>
            </a:r>
            <a:r>
              <a:rPr kumimoji="1" lang="ja-JP" altLang="en-US" dirty="0" smtClean="0"/>
              <a:t>非中心対象性物質の選択性はないので、すべての物質の境界面で発生する。物質の境界で強い</a:t>
            </a:r>
            <a:r>
              <a:rPr kumimoji="1" lang="en-US" altLang="ja-JP" dirty="0" smtClean="0"/>
              <a:t>THG</a:t>
            </a:r>
            <a:r>
              <a:rPr kumimoji="1" lang="ja-JP" altLang="en-US" dirty="0" smtClean="0"/>
              <a:t>信号が発生するので、異なる物質の境界の間でコントラストが高くなる。</a:t>
            </a:r>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15</a:t>
            </a:fld>
            <a:endParaRPr kumimoji="1" lang="ja-JP" altLang="en-US"/>
          </a:p>
        </p:txBody>
      </p:sp>
    </p:spTree>
    <p:extLst>
      <p:ext uri="{BB962C8B-B14F-4D97-AF65-F5344CB8AC3E}">
        <p14:creationId xmlns:p14="http://schemas.microsoft.com/office/powerpoint/2010/main" val="1106082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通常の</a:t>
            </a:r>
            <a:r>
              <a:rPr kumimoji="1" lang="en-US" altLang="ja-JP" dirty="0" smtClean="0"/>
              <a:t>1</a:t>
            </a:r>
            <a:r>
              <a:rPr kumimoji="1" lang="ja-JP" altLang="en-US" dirty="0" smtClean="0"/>
              <a:t>光子励起過程では、基底状態の電子が周波数</a:t>
            </a:r>
            <a:r>
              <a:rPr kumimoji="1" lang="en-US" altLang="ja-JP" dirty="0" smtClean="0"/>
              <a:t>ω</a:t>
            </a:r>
            <a:r>
              <a:rPr kumimoji="1" lang="ja-JP" altLang="en-US" dirty="0" smtClean="0"/>
              <a:t>１の光子を</a:t>
            </a:r>
            <a:r>
              <a:rPr kumimoji="1" lang="en-US" altLang="ja-JP" dirty="0" smtClean="0"/>
              <a:t>1</a:t>
            </a:r>
            <a:r>
              <a:rPr kumimoji="1" lang="ja-JP" altLang="en-US" dirty="0" smtClean="0"/>
              <a:t>個吸収して励起状態に遷移する。そして励起電子が緩和し、基底状態に戻る際に周波数</a:t>
            </a:r>
            <a:r>
              <a:rPr kumimoji="1" lang="en-US" altLang="ja-JP" dirty="0" smtClean="0"/>
              <a:t>ω</a:t>
            </a:r>
            <a:r>
              <a:rPr kumimoji="1" lang="ja-JP" altLang="en-US" dirty="0" err="1" smtClean="0"/>
              <a:t>ｆ</a:t>
            </a:r>
            <a:r>
              <a:rPr kumimoji="1" lang="ja-JP" altLang="en-US" dirty="0" smtClean="0"/>
              <a:t>の蛍光を発する</a:t>
            </a:r>
          </a:p>
          <a:p>
            <a:endParaRPr kumimoji="1" lang="en-US" altLang="ja-JP" dirty="0" smtClean="0"/>
          </a:p>
          <a:p>
            <a:r>
              <a:rPr kumimoji="1" lang="en-US" altLang="ja-JP" dirty="0" smtClean="0"/>
              <a:t>2</a:t>
            </a:r>
            <a:r>
              <a:rPr kumimoji="1" lang="ja-JP" altLang="en-US" dirty="0" smtClean="0"/>
              <a:t>光子励起過程では基底状態の電子が励起状態に励起される際に、同時に</a:t>
            </a:r>
            <a:r>
              <a:rPr kumimoji="1" lang="en-US" altLang="ja-JP" dirty="0" smtClean="0"/>
              <a:t>2</a:t>
            </a:r>
            <a:r>
              <a:rPr kumimoji="1" lang="ja-JP" altLang="en-US" dirty="0" smtClean="0"/>
              <a:t>個の光子を吸収する。この場合、光子</a:t>
            </a:r>
            <a:r>
              <a:rPr kumimoji="1" lang="en-US" altLang="ja-JP" dirty="0" smtClean="0"/>
              <a:t>1</a:t>
            </a:r>
            <a:r>
              <a:rPr kumimoji="1" lang="ja-JP" altLang="en-US" dirty="0" smtClean="0"/>
              <a:t>個が持つエネルギーは</a:t>
            </a:r>
            <a:r>
              <a:rPr kumimoji="1" lang="en-US" altLang="ja-JP" dirty="0" smtClean="0"/>
              <a:t>1</a:t>
            </a:r>
            <a:r>
              <a:rPr kumimoji="1" lang="ja-JP" altLang="en-US" dirty="0" smtClean="0"/>
              <a:t>光子過程の場合の半分である。</a:t>
            </a:r>
            <a:endParaRPr kumimoji="1" lang="en-US" altLang="ja-JP" dirty="0" smtClean="0"/>
          </a:p>
          <a:p>
            <a:r>
              <a:rPr kumimoji="1" lang="en-US" altLang="ja-JP" dirty="0" smtClean="0"/>
              <a:t>2</a:t>
            </a:r>
            <a:r>
              <a:rPr kumimoji="1" lang="ja-JP" altLang="en-US" dirty="0" smtClean="0"/>
              <a:t>光子励起過程では、励起光より短波長の蛍光が発光する。</a:t>
            </a:r>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16</a:t>
            </a:fld>
            <a:endParaRPr kumimoji="1" lang="ja-JP" altLang="en-US"/>
          </a:p>
        </p:txBody>
      </p:sp>
    </p:spTree>
    <p:extLst>
      <p:ext uri="{BB962C8B-B14F-4D97-AF65-F5344CB8AC3E}">
        <p14:creationId xmlns:p14="http://schemas.microsoft.com/office/powerpoint/2010/main" val="2528710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ピークパワーが非常に高いフェムト秒パルスレーザー光を使うことで生体</a:t>
            </a:r>
            <a:r>
              <a:rPr kumimoji="1" lang="en-US" altLang="ja-JP" dirty="0" smtClean="0"/>
              <a:t>SHG</a:t>
            </a:r>
            <a:r>
              <a:rPr kumimoji="1" lang="ja-JP" altLang="en-US" dirty="0" smtClean="0"/>
              <a:t>光と</a:t>
            </a:r>
            <a:r>
              <a:rPr kumimoji="1" lang="en-US" altLang="ja-JP" dirty="0" smtClean="0"/>
              <a:t>2</a:t>
            </a:r>
            <a:r>
              <a:rPr kumimoji="1" lang="ja-JP" altLang="en-US" dirty="0" smtClean="0"/>
              <a:t>光子蛍光または</a:t>
            </a:r>
            <a:r>
              <a:rPr kumimoji="1" lang="en-US" altLang="ja-JP" dirty="0" smtClean="0"/>
              <a:t>THG</a:t>
            </a:r>
            <a:r>
              <a:rPr kumimoji="1" lang="ja-JP" altLang="en-US" dirty="0" smtClean="0"/>
              <a:t>光を計測→コラーゲンまたはエラスチンが存在しているか調べる。</a:t>
            </a:r>
            <a:endParaRPr kumimoji="1" lang="en-US" altLang="ja-JP" dirty="0" smtClean="0"/>
          </a:p>
          <a:p>
            <a:r>
              <a:rPr kumimoji="1" lang="en-US" altLang="ja-JP" dirty="0" smtClean="0"/>
              <a:t>In</a:t>
            </a:r>
            <a:r>
              <a:rPr kumimoji="1" lang="en-US" altLang="ja-JP" baseline="0" dirty="0" smtClean="0"/>
              <a:t> vivo</a:t>
            </a:r>
            <a:r>
              <a:rPr kumimoji="1" lang="ja-JP" altLang="en-US" baseline="0" dirty="0" smtClean="0"/>
              <a:t>→実験の条件が人為的にコントロールされていない（生きたまま）</a:t>
            </a:r>
            <a:endParaRPr kumimoji="1" lang="ja-JP" altLang="en-US" dirty="0"/>
          </a:p>
        </p:txBody>
      </p:sp>
      <p:sp>
        <p:nvSpPr>
          <p:cNvPr id="4" name="スライド番号プレースホルダー 3"/>
          <p:cNvSpPr>
            <a:spLocks noGrp="1"/>
          </p:cNvSpPr>
          <p:nvPr>
            <p:ph type="sldNum" sz="quarter" idx="10"/>
          </p:nvPr>
        </p:nvSpPr>
        <p:spPr/>
        <p:txBody>
          <a:bodyPr/>
          <a:lstStyle/>
          <a:p>
            <a:fld id="{C57AC73E-E5C6-48AD-A663-BE66B2A89AA3}" type="slidenum">
              <a:rPr kumimoji="1" lang="ja-JP" altLang="en-US" smtClean="0"/>
              <a:t>3</a:t>
            </a:fld>
            <a:endParaRPr kumimoji="1" lang="ja-JP" altLang="en-US"/>
          </a:p>
        </p:txBody>
      </p:sp>
    </p:spTree>
    <p:extLst>
      <p:ext uri="{BB962C8B-B14F-4D97-AF65-F5344CB8AC3E}">
        <p14:creationId xmlns:p14="http://schemas.microsoft.com/office/powerpoint/2010/main" val="95920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a:t>
            </a:r>
            <a:r>
              <a:rPr kumimoji="1" lang="ja-JP" altLang="en-US" dirty="0" smtClean="0"/>
              <a:t>光子蛍光の代わりに</a:t>
            </a:r>
            <a:r>
              <a:rPr kumimoji="1" lang="en-US" altLang="ja-JP" dirty="0" smtClean="0"/>
              <a:t>THG</a:t>
            </a:r>
            <a:r>
              <a:rPr kumimoji="1" lang="ja-JP" altLang="en-US" dirty="0" smtClean="0"/>
              <a:t>を用いる理由</a:t>
            </a:r>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4</a:t>
            </a:fld>
            <a:endParaRPr kumimoji="1" lang="ja-JP" altLang="en-US"/>
          </a:p>
        </p:txBody>
      </p:sp>
    </p:spTree>
    <p:extLst>
      <p:ext uri="{BB962C8B-B14F-4D97-AF65-F5344CB8AC3E}">
        <p14:creationId xmlns:p14="http://schemas.microsoft.com/office/powerpoint/2010/main" val="1106082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今回の実験では</a:t>
            </a:r>
            <a:r>
              <a:rPr kumimoji="1" lang="en-US" altLang="ja-JP" dirty="0" smtClean="0"/>
              <a:t>800.1100.1200.1300nm</a:t>
            </a:r>
            <a:r>
              <a:rPr kumimoji="1" lang="ja-JP" altLang="en-US" dirty="0" smtClean="0"/>
              <a:t>の波長を使用した。レーザー</a:t>
            </a:r>
            <a:r>
              <a:rPr kumimoji="1" lang="en-US" altLang="ja-JP" dirty="0" smtClean="0"/>
              <a:t>(Insight </a:t>
            </a:r>
            <a:r>
              <a:rPr kumimoji="1" lang="en-US" altLang="ja-JP" dirty="0" err="1" smtClean="0"/>
              <a:t>Deepsee</a:t>
            </a:r>
            <a:r>
              <a:rPr kumimoji="1" lang="en-US" altLang="ja-JP" dirty="0" smtClean="0"/>
              <a:t>)</a:t>
            </a:r>
            <a:r>
              <a:rPr kumimoji="1" lang="ja-JP" altLang="en-US" dirty="0" smtClean="0"/>
              <a:t>は波長</a:t>
            </a:r>
            <a:r>
              <a:rPr kumimoji="1" lang="en-US" altLang="ja-JP" dirty="0" smtClean="0"/>
              <a:t>680-1300nm</a:t>
            </a:r>
            <a:r>
              <a:rPr kumimoji="1" lang="ja-JP" altLang="en-US" dirty="0" err="1" smtClean="0"/>
              <a:t>、</a:t>
            </a:r>
            <a:r>
              <a:rPr kumimoji="1" lang="ja-JP" altLang="en-US" dirty="0" smtClean="0"/>
              <a:t>パルス幅～</a:t>
            </a:r>
            <a:r>
              <a:rPr kumimoji="1" lang="en-US" altLang="ja-JP" dirty="0" smtClean="0"/>
              <a:t>100</a:t>
            </a:r>
            <a:r>
              <a:rPr kumimoji="1" lang="ja-JP" altLang="en-US" dirty="0" smtClean="0"/>
              <a:t>ｆｓ、繰り返し周波数</a:t>
            </a:r>
            <a:r>
              <a:rPr kumimoji="1" lang="en-US" altLang="ja-JP" dirty="0" smtClean="0"/>
              <a:t>80MHz</a:t>
            </a:r>
            <a:r>
              <a:rPr kumimoji="1" lang="ja-JP" altLang="en-US" dirty="0" err="1" smtClean="0"/>
              <a:t>。</a:t>
            </a:r>
            <a:r>
              <a:rPr kumimoji="1" lang="en-US" altLang="ja-JP" dirty="0" smtClean="0"/>
              <a:t>NDF</a:t>
            </a:r>
            <a:r>
              <a:rPr kumimoji="1" lang="ja-JP" altLang="en-US" dirty="0" smtClean="0"/>
              <a:t>で対物レンズ後のパワーを</a:t>
            </a:r>
            <a:r>
              <a:rPr kumimoji="1" lang="en-US" altLang="ja-JP" dirty="0" smtClean="0"/>
              <a:t>30mW</a:t>
            </a:r>
            <a:r>
              <a:rPr kumimoji="1" lang="ja-JP" altLang="en-US" dirty="0" err="1" smtClean="0"/>
              <a:t>に統</a:t>
            </a:r>
            <a:r>
              <a:rPr kumimoji="1" lang="ja-JP" altLang="en-US" dirty="0" smtClean="0"/>
              <a:t>一した。ガルバノでレーザー光を広範囲に振らせる。リレーレンズで対物レンズの入り口の径にレーザー光の径を合わせる。サンプルに反射した基本波と</a:t>
            </a:r>
            <a:r>
              <a:rPr kumimoji="1" lang="en-US" altLang="ja-JP" dirty="0" smtClean="0"/>
              <a:t>SHG</a:t>
            </a:r>
            <a:r>
              <a:rPr kumimoji="1" lang="ja-JP" altLang="en-US" dirty="0" smtClean="0"/>
              <a:t>光、</a:t>
            </a:r>
            <a:r>
              <a:rPr kumimoji="1" lang="en-US" altLang="ja-JP" dirty="0" smtClean="0"/>
              <a:t>2</a:t>
            </a:r>
            <a:r>
              <a:rPr kumimoji="1" lang="ja-JP" altLang="en-US" dirty="0" smtClean="0"/>
              <a:t>光子蛍光または</a:t>
            </a:r>
            <a:r>
              <a:rPr kumimoji="1" lang="en-US" altLang="ja-JP" dirty="0" smtClean="0"/>
              <a:t>THG</a:t>
            </a:r>
            <a:r>
              <a:rPr kumimoji="1" lang="ja-JP" altLang="en-US" dirty="0" smtClean="0"/>
              <a:t>光が発生。ハーモニックセパレーターを用いてこれらの光を抽出する。波長可変のバンドパスフィルターとして用いた分光器に入射する。分光器の射出スリットを通過した光は外部に取り付けたフォトンカウンティング型光電子増倍管によって検出する。</a:t>
            </a:r>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5</a:t>
            </a:fld>
            <a:endParaRPr kumimoji="1" lang="ja-JP" altLang="en-US"/>
          </a:p>
        </p:txBody>
      </p:sp>
    </p:spTree>
    <p:extLst>
      <p:ext uri="{BB962C8B-B14F-4D97-AF65-F5344CB8AC3E}">
        <p14:creationId xmlns:p14="http://schemas.microsoft.com/office/powerpoint/2010/main" val="1705911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長波長側では</a:t>
            </a:r>
            <a:r>
              <a:rPr kumimoji="1" lang="en-US" altLang="ja-JP" dirty="0" smtClean="0"/>
              <a:t>1100,1200nm</a:t>
            </a:r>
            <a:r>
              <a:rPr kumimoji="1" lang="ja-JP" altLang="en-US" dirty="0" smtClean="0"/>
              <a:t>付近がコラーゲン観測に適している</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6</a:t>
            </a:fld>
            <a:endParaRPr kumimoji="1" lang="ja-JP" altLang="en-US"/>
          </a:p>
        </p:txBody>
      </p:sp>
    </p:spTree>
    <p:extLst>
      <p:ext uri="{BB962C8B-B14F-4D97-AF65-F5344CB8AC3E}">
        <p14:creationId xmlns:p14="http://schemas.microsoft.com/office/powerpoint/2010/main" val="72007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長波長側では</a:t>
            </a:r>
            <a:r>
              <a:rPr lang="en-US" altLang="ja-JP" dirty="0" smtClean="0"/>
              <a:t>1100,1200nm</a:t>
            </a:r>
            <a:r>
              <a:rPr lang="ja-JP" altLang="en-US" dirty="0" smtClean="0"/>
              <a:t>付近がエラスチン観測に適している</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7</a:t>
            </a:fld>
            <a:endParaRPr kumimoji="1" lang="ja-JP" altLang="en-US"/>
          </a:p>
        </p:txBody>
      </p:sp>
    </p:spTree>
    <p:extLst>
      <p:ext uri="{BB962C8B-B14F-4D97-AF65-F5344CB8AC3E}">
        <p14:creationId xmlns:p14="http://schemas.microsoft.com/office/powerpoint/2010/main" val="3283574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長波長側の入射波長</a:t>
            </a:r>
            <a:r>
              <a:rPr kumimoji="1" lang="en-US" altLang="ja-JP" dirty="0" smtClean="0"/>
              <a:t>1100,1200,1300nm</a:t>
            </a:r>
            <a:r>
              <a:rPr kumimoji="1" lang="ja-JP" altLang="en-US" dirty="0" smtClean="0"/>
              <a:t>において、</a:t>
            </a:r>
            <a:r>
              <a:rPr kumimoji="1" lang="en-US" altLang="ja-JP" dirty="0" smtClean="0"/>
              <a:t>1</a:t>
            </a:r>
            <a:r>
              <a:rPr kumimoji="1" lang="ja-JP" altLang="en-US" dirty="0" smtClean="0"/>
              <a:t>番コントラストがいいのが</a:t>
            </a:r>
            <a:r>
              <a:rPr kumimoji="1" lang="en-US" altLang="ja-JP" dirty="0" smtClean="0"/>
              <a:t>1100nm</a:t>
            </a:r>
            <a:r>
              <a:rPr kumimoji="1" lang="ja-JP" altLang="en-US" dirty="0" smtClean="0"/>
              <a:t>のイメージだったので、</a:t>
            </a:r>
            <a:r>
              <a:rPr kumimoji="1" lang="en-US" altLang="ja-JP" dirty="0" smtClean="0"/>
              <a:t>1100nm</a:t>
            </a:r>
            <a:r>
              <a:rPr kumimoji="1" lang="ja-JP" altLang="en-US" dirty="0" smtClean="0"/>
              <a:t>のときの</a:t>
            </a:r>
            <a:r>
              <a:rPr kumimoji="1" lang="en-US" altLang="ja-JP" dirty="0" smtClean="0"/>
              <a:t>SHG</a:t>
            </a:r>
            <a:r>
              <a:rPr kumimoji="1" lang="ja-JP" altLang="en-US" dirty="0" err="1" smtClean="0"/>
              <a:t>、</a:t>
            </a:r>
            <a:r>
              <a:rPr kumimoji="1" lang="en-US" altLang="ja-JP" dirty="0" smtClean="0"/>
              <a:t>THG</a:t>
            </a:r>
            <a:r>
              <a:rPr kumimoji="1" lang="ja-JP" altLang="en-US" dirty="0" err="1" smtClean="0"/>
              <a:t>、</a:t>
            </a:r>
            <a:r>
              <a:rPr kumimoji="1" lang="ja-JP" altLang="en-US" dirty="0" smtClean="0"/>
              <a:t>マージイメージを示す。</a:t>
            </a:r>
            <a:endParaRPr kumimoji="1" lang="en-US" altLang="ja-JP" dirty="0" smtClean="0"/>
          </a:p>
          <a:p>
            <a:r>
              <a:rPr kumimoji="1" lang="en-US" altLang="ja-JP" dirty="0" smtClean="0"/>
              <a:t>SHG</a:t>
            </a:r>
            <a:r>
              <a:rPr kumimoji="1" lang="ja-JP" altLang="en-US" dirty="0" smtClean="0"/>
              <a:t>イメージより、コラーゲン線維は広範囲に分布していると分かる。</a:t>
            </a:r>
            <a:r>
              <a:rPr kumimoji="1" lang="en-US" altLang="ja-JP" dirty="0" smtClean="0"/>
              <a:t>THG</a:t>
            </a:r>
            <a:r>
              <a:rPr kumimoji="1" lang="ja-JP" altLang="en-US" dirty="0" smtClean="0"/>
              <a:t>イメージよりエラスチン線維はコラーゲン線維と比べるとバラバラに分布し、数が多くないと分かる。</a:t>
            </a:r>
            <a:endParaRPr kumimoji="1" lang="en-US" altLang="ja-JP" dirty="0" smtClean="0"/>
          </a:p>
          <a:p>
            <a:r>
              <a:rPr kumimoji="1" lang="ja-JP" altLang="en-US" dirty="0" smtClean="0"/>
              <a:t>マージイメージよりエラスチン線維はコラーゲン線維の間に分布していると分かる。</a:t>
            </a:r>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8</a:t>
            </a:fld>
            <a:endParaRPr kumimoji="1" lang="ja-JP" altLang="en-US"/>
          </a:p>
        </p:txBody>
      </p:sp>
    </p:spTree>
    <p:extLst>
      <p:ext uri="{BB962C8B-B14F-4D97-AF65-F5344CB8AC3E}">
        <p14:creationId xmlns:p14="http://schemas.microsoft.com/office/powerpoint/2010/main" val="3605721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コラエラ同時～</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皮膚組織切片サンプルのイメージングを行い、</a:t>
            </a:r>
            <a:r>
              <a:rPr kumimoji="1" lang="en-US" altLang="ja-JP" dirty="0" smtClean="0"/>
              <a:t>THG</a:t>
            </a:r>
            <a:r>
              <a:rPr kumimoji="1" lang="ja-JP" altLang="en-US" dirty="0" smtClean="0"/>
              <a:t>によるエラスチン計測の可能性を確認</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9</a:t>
            </a:fld>
            <a:endParaRPr kumimoji="1" lang="ja-JP" altLang="en-US"/>
          </a:p>
        </p:txBody>
      </p:sp>
    </p:spTree>
    <p:extLst>
      <p:ext uri="{BB962C8B-B14F-4D97-AF65-F5344CB8AC3E}">
        <p14:creationId xmlns:p14="http://schemas.microsoft.com/office/powerpoint/2010/main" val="3571549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サンプルは</a:t>
            </a:r>
            <a:r>
              <a:rPr kumimoji="1" lang="en-US" altLang="ja-JP" dirty="0" smtClean="0"/>
              <a:t>86Fb</a:t>
            </a:r>
            <a:r>
              <a:rPr kumimoji="1" lang="ja-JP" altLang="en-US" dirty="0" err="1" smtClean="0"/>
              <a:t>、</a:t>
            </a:r>
            <a:r>
              <a:rPr kumimoji="1" lang="en-US" altLang="ja-JP" dirty="0" smtClean="0"/>
              <a:t>86</a:t>
            </a:r>
            <a:r>
              <a:rPr kumimoji="1" lang="ja-JP" altLang="en-US" dirty="0" smtClean="0"/>
              <a:t>歳ヒト女性臀部皮膚の切片を用いました。</a:t>
            </a:r>
            <a:endParaRPr kumimoji="1" lang="en-US" altLang="ja-JP" dirty="0" smtClean="0"/>
          </a:p>
          <a:p>
            <a:r>
              <a:rPr kumimoji="1" lang="en-US" altLang="ja-JP" dirty="0" smtClean="0"/>
              <a:t>800nm</a:t>
            </a:r>
            <a:r>
              <a:rPr kumimoji="1" lang="ja-JP" altLang="en-US" dirty="0" smtClean="0"/>
              <a:t>：</a:t>
            </a:r>
            <a:r>
              <a:rPr kumimoji="1" lang="en-US" altLang="ja-JP" dirty="0" smtClean="0"/>
              <a:t>SHG</a:t>
            </a:r>
            <a:r>
              <a:rPr kumimoji="1" lang="ja-JP" altLang="en-US" dirty="0" smtClean="0"/>
              <a:t>イメージでは視野全体にわたって高密度に分布するコラーゲン、</a:t>
            </a:r>
            <a:r>
              <a:rPr kumimoji="1" lang="en-US" altLang="ja-JP" dirty="0" smtClean="0"/>
              <a:t>TPEF</a:t>
            </a:r>
            <a:r>
              <a:rPr kumimoji="1" lang="ja-JP" altLang="en-US" dirty="0" smtClean="0"/>
              <a:t>イメージでは粗に分布するエラスチンが確認できる。</a:t>
            </a:r>
            <a:endParaRPr kumimoji="1" lang="en-US" altLang="ja-JP" dirty="0" smtClean="0"/>
          </a:p>
          <a:p>
            <a:r>
              <a:rPr kumimoji="1" lang="ja-JP" altLang="en-US" dirty="0" smtClean="0"/>
              <a:t>マージ画像から、皮膚においてエラスチンがコラーゲン線維の間に分布する特徴が反映されていることが確認できた。</a:t>
            </a:r>
            <a:endParaRPr kumimoji="1" lang="en-US" altLang="ja-JP" dirty="0" smtClean="0"/>
          </a:p>
          <a:p>
            <a:endParaRPr kumimoji="1" lang="en-US" altLang="ja-JP" dirty="0" smtClean="0"/>
          </a:p>
          <a:p>
            <a:r>
              <a:rPr kumimoji="1" lang="en-US" altLang="ja-JP" dirty="0" smtClean="0"/>
              <a:t>1100nm</a:t>
            </a:r>
            <a:r>
              <a:rPr kumimoji="1" lang="ja-JP" altLang="en-US" dirty="0" smtClean="0"/>
              <a:t>の場合、</a:t>
            </a:r>
            <a:r>
              <a:rPr kumimoji="1" lang="en-US" altLang="ja-JP" dirty="0" smtClean="0"/>
              <a:t>800nm</a:t>
            </a:r>
            <a:r>
              <a:rPr kumimoji="1" lang="ja-JP" altLang="en-US" dirty="0" smtClean="0"/>
              <a:t>のときと同様の構造が可視化でき、</a:t>
            </a:r>
            <a:r>
              <a:rPr kumimoji="1" lang="en-US" altLang="ja-JP" dirty="0" smtClean="0"/>
              <a:t>THG</a:t>
            </a:r>
            <a:r>
              <a:rPr kumimoji="1" lang="ja-JP" altLang="en-US" dirty="0" smtClean="0"/>
              <a:t>によるエラスチンの特異的観測が可能であると確認できた。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11</a:t>
            </a:fld>
            <a:endParaRPr kumimoji="1" lang="ja-JP" altLang="en-US"/>
          </a:p>
        </p:txBody>
      </p:sp>
    </p:spTree>
    <p:extLst>
      <p:ext uri="{BB962C8B-B14F-4D97-AF65-F5344CB8AC3E}">
        <p14:creationId xmlns:p14="http://schemas.microsoft.com/office/powerpoint/2010/main" val="297127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F5FF5504-CC44-456F-ADA6-99D2ED6F0AF0}" type="datetimeFigureOut">
              <a:rPr kumimoji="1" lang="ja-JP" altLang="en-US" smtClean="0"/>
              <a:t>2015/10/1</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5FF5504-CC44-456F-ADA6-99D2ED6F0AF0}" type="datetimeFigureOut">
              <a:rPr kumimoji="1" lang="ja-JP" altLang="en-US" smtClean="0"/>
              <a:t>2015/10/1</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5FF5504-CC44-456F-ADA6-99D2ED6F0AF0}" type="datetimeFigureOut">
              <a:rPr kumimoji="1" lang="ja-JP" altLang="en-US" smtClean="0"/>
              <a:t>2015/10/1</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F5FF5504-CC44-456F-ADA6-99D2ED6F0AF0}" type="datetimeFigureOut">
              <a:rPr kumimoji="1" lang="ja-JP" altLang="en-US" smtClean="0"/>
              <a:t>2015/10/1</a:t>
            </a:fld>
            <a:endParaRPr kumimoji="1" lang="ja-JP" altLang="en-US"/>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5FF5504-CC44-456F-ADA6-99D2ED6F0AF0}" type="datetimeFigureOut">
              <a:rPr kumimoji="1" lang="ja-JP" altLang="en-US" smtClean="0"/>
              <a:t>2015/10/1</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F5FF5504-CC44-456F-ADA6-99D2ED6F0AF0}" type="datetimeFigureOut">
              <a:rPr kumimoji="1" lang="ja-JP" altLang="en-US" smtClean="0"/>
              <a:t>2015/10/1</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F5FF5504-CC44-456F-ADA6-99D2ED6F0AF0}" type="datetimeFigureOut">
              <a:rPr kumimoji="1" lang="ja-JP" altLang="en-US" smtClean="0"/>
              <a:t>2015/10/1</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F5FF5504-CC44-456F-ADA6-99D2ED6F0AF0}" type="datetimeFigureOut">
              <a:rPr kumimoji="1" lang="ja-JP" altLang="en-US" smtClean="0"/>
              <a:t>2015/10/1</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F5FF5504-CC44-456F-ADA6-99D2ED6F0AF0}" type="datetimeFigureOut">
              <a:rPr kumimoji="1" lang="ja-JP" altLang="en-US" smtClean="0"/>
              <a:t>2015/10/1</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F5FF5504-CC44-456F-ADA6-99D2ED6F0AF0}" type="datetimeFigureOut">
              <a:rPr kumimoji="1" lang="ja-JP" altLang="en-US" smtClean="0"/>
              <a:t>2015/10/1</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F5FF5504-CC44-456F-ADA6-99D2ED6F0AF0}" type="datetimeFigureOut">
              <a:rPr kumimoji="1" lang="ja-JP" altLang="en-US" smtClean="0"/>
              <a:t>2015/10/1</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F5FF5504-CC44-456F-ADA6-99D2ED6F0AF0}" type="datetimeFigureOut">
              <a:rPr kumimoji="1" lang="ja-JP" altLang="en-US" smtClean="0"/>
              <a:t>2015/10/1</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F5FF5504-CC44-456F-ADA6-99D2ED6F0AF0}" type="datetimeFigureOut">
              <a:rPr kumimoji="1" lang="ja-JP" altLang="en-US" smtClean="0"/>
              <a:t>2015/10/1</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229682F4-0BDD-47BF-9CE1-69430F8097CC}" type="slidenum">
              <a:rPr kumimoji="1" lang="ja-JP" altLang="en-US" smtClean="0"/>
              <a:t>‹#›</a:t>
            </a:fld>
            <a:endParaRPr kumimoji="1" lang="ja-JP" altLang="en-US"/>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tiff"/><Relationship Id="rId7" Type="http://schemas.openxmlformats.org/officeDocument/2006/relationships/image" Target="../media/image22.t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tif"/><Relationship Id="rId5" Type="http://schemas.openxmlformats.org/officeDocument/2006/relationships/image" Target="../media/image20.jpeg"/><Relationship Id="rId4" Type="http://schemas.openxmlformats.org/officeDocument/2006/relationships/image" Target="../media/image19.tiff"/></Relationships>
</file>

<file path=ppt/slides/_rels/slide1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9.tiff"/><Relationship Id="rId7"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tiff"/><Relationship Id="rId11" Type="http://schemas.openxmlformats.org/officeDocument/2006/relationships/image" Target="../media/image25.jpg"/><Relationship Id="rId5" Type="http://schemas.openxmlformats.org/officeDocument/2006/relationships/image" Target="../media/image17.jpeg"/><Relationship Id="rId10" Type="http://schemas.openxmlformats.org/officeDocument/2006/relationships/image" Target="../media/image16.tiff"/><Relationship Id="rId4" Type="http://schemas.openxmlformats.org/officeDocument/2006/relationships/image" Target="../media/image14.tiff"/><Relationship Id="rId9" Type="http://schemas.openxmlformats.org/officeDocument/2006/relationships/image" Target="../media/image11.tiff"/></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tiff"/></Relationships>
</file>

<file path=ppt/slides/_rels/slide7.xml.rels><?xml version="1.0" encoding="UTF-8" standalone="yes"?>
<Relationships xmlns="http://schemas.openxmlformats.org/package/2006/relationships"><Relationship Id="rId3" Type="http://schemas.openxmlformats.org/officeDocument/2006/relationships/image" Target="../media/image13.tiff"/><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4.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2348880"/>
            <a:ext cx="8568952" cy="2547715"/>
          </a:xfrm>
        </p:spPr>
        <p:txBody>
          <a:bodyPr>
            <a:noAutofit/>
          </a:bodyPr>
          <a:lstStyle/>
          <a:p>
            <a:r>
              <a:rPr lang="ja-JP" altLang="ja-JP" dirty="0"/>
              <a:t>波長可変フェムト秒</a:t>
            </a:r>
            <a:r>
              <a:rPr lang="ja-JP" altLang="ja-JP" dirty="0" smtClean="0"/>
              <a:t>レーザー</a:t>
            </a:r>
            <a:r>
              <a:rPr lang="en-US" altLang="ja-JP" dirty="0" smtClean="0"/>
              <a:t/>
            </a:r>
            <a:br>
              <a:rPr lang="en-US" altLang="ja-JP" dirty="0" smtClean="0"/>
            </a:br>
            <a:r>
              <a:rPr lang="ja-JP" altLang="ja-JP" dirty="0" smtClean="0"/>
              <a:t>を用いた非線形</a:t>
            </a:r>
            <a:r>
              <a:rPr lang="ja-JP" altLang="ja-JP" dirty="0"/>
              <a:t>光学顕微鏡の開発</a:t>
            </a:r>
            <a:br>
              <a:rPr lang="ja-JP" altLang="ja-JP" dirty="0"/>
            </a:br>
            <a:r>
              <a:rPr lang="ja-JP" altLang="ja-JP" dirty="0"/>
              <a:t>～生体組織の</a:t>
            </a:r>
            <a:r>
              <a:rPr lang="en-US" altLang="ja-JP" dirty="0" smtClean="0"/>
              <a:t>SHG</a:t>
            </a:r>
            <a:r>
              <a:rPr lang="ja-JP" altLang="en-US" dirty="0" smtClean="0"/>
              <a:t>・</a:t>
            </a:r>
            <a:r>
              <a:rPr lang="en-US" altLang="ja-JP" dirty="0" smtClean="0"/>
              <a:t>THG</a:t>
            </a:r>
            <a:r>
              <a:rPr lang="ja-JP" altLang="ja-JP" dirty="0" smtClean="0"/>
              <a:t>イメージング～</a:t>
            </a:r>
            <a:r>
              <a:rPr lang="ja-JP" altLang="ja-JP" sz="4800" dirty="0"/>
              <a:t/>
            </a:r>
            <a:br>
              <a:rPr lang="ja-JP" altLang="ja-JP" sz="4800" dirty="0"/>
            </a:br>
            <a:endParaRPr kumimoji="1" lang="ja-JP" altLang="en-US" sz="4800" dirty="0"/>
          </a:p>
        </p:txBody>
      </p:sp>
      <p:sp>
        <p:nvSpPr>
          <p:cNvPr id="3" name="サブタイトル 2"/>
          <p:cNvSpPr>
            <a:spLocks noGrp="1"/>
          </p:cNvSpPr>
          <p:nvPr>
            <p:ph type="subTitle" idx="1"/>
          </p:nvPr>
        </p:nvSpPr>
        <p:spPr>
          <a:xfrm>
            <a:off x="1403648" y="5445224"/>
            <a:ext cx="6400800" cy="864096"/>
          </a:xfrm>
        </p:spPr>
        <p:txBody>
          <a:bodyPr/>
          <a:lstStyle/>
          <a:p>
            <a:r>
              <a:rPr kumimoji="1" lang="ja-JP" altLang="en-US" dirty="0" smtClean="0">
                <a:solidFill>
                  <a:schemeClr val="tx1"/>
                </a:solidFill>
              </a:rPr>
              <a:t>安井研究室　小谷 洸平</a:t>
            </a:r>
            <a:endParaRPr kumimoji="1" lang="ja-JP" altLang="en-US" dirty="0">
              <a:solidFill>
                <a:schemeClr val="tx1"/>
              </a:solidFill>
            </a:endParaRPr>
          </a:p>
        </p:txBody>
      </p:sp>
    </p:spTree>
    <p:extLst>
      <p:ext uri="{BB962C8B-B14F-4D97-AF65-F5344CB8AC3E}">
        <p14:creationId xmlns:p14="http://schemas.microsoft.com/office/powerpoint/2010/main" val="55059361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a:p>
        </p:txBody>
      </p:sp>
      <p:sp>
        <p:nvSpPr>
          <p:cNvPr id="4" name="タイトル 3"/>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29314178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188640"/>
            <a:ext cx="7772400" cy="1143000"/>
          </a:xfrm>
        </p:spPr>
        <p:txBody>
          <a:bodyPr/>
          <a:lstStyle/>
          <a:p>
            <a:pPr algn="l"/>
            <a:r>
              <a:rPr kumimoji="1" lang="ja-JP" altLang="en-US" dirty="0" smtClean="0"/>
              <a:t>実験結果</a:t>
            </a:r>
            <a:endParaRPr kumimoji="1" lang="ja-JP" altLang="en-US" dirty="0"/>
          </a:p>
        </p:txBody>
      </p:sp>
      <p:pic>
        <p:nvPicPr>
          <p:cNvPr id="5" name="Picture 9" descr="J:\新しいフォルダー (7)\9月22日FB86\image\0-040現像\現像Try04\800-400-4.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73" y="1627059"/>
            <a:ext cx="2088232" cy="2088231"/>
          </a:xfrm>
          <a:prstGeom prst="rect">
            <a:avLst/>
          </a:prstGeom>
          <a:noFill/>
          <a:ln w="76200">
            <a:noFill/>
          </a:ln>
          <a:extLst>
            <a:ext uri="{909E8E84-426E-40DD-AFC4-6F175D3DCCD1}">
              <a14:hiddenFill xmlns:a14="http://schemas.microsoft.com/office/drawing/2010/main">
                <a:solidFill>
                  <a:srgbClr val="FFFFFF"/>
                </a:solidFill>
              </a14:hiddenFill>
            </a:ext>
          </a:extLst>
        </p:spPr>
      </p:pic>
      <p:pic>
        <p:nvPicPr>
          <p:cNvPr id="6" name="Picture 8" descr="J:\新しいフォルダー (7)\9月22日FB86\image\0-100現像\現像Try04\800-450-4.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361" y="1639225"/>
            <a:ext cx="2076066" cy="2076066"/>
          </a:xfrm>
          <a:prstGeom prst="rect">
            <a:avLst/>
          </a:prstGeom>
          <a:noFill/>
          <a:ln w="76200">
            <a:noFill/>
          </a:ln>
          <a:extLst>
            <a:ext uri="{909E8E84-426E-40DD-AFC4-6F175D3DCCD1}">
              <a14:hiddenFill xmlns:a14="http://schemas.microsoft.com/office/drawing/2010/main">
                <a:solidFill>
                  <a:srgbClr val="FFFFFF"/>
                </a:solidFill>
              </a14:hiddenFill>
            </a:ext>
          </a:extLst>
        </p:spPr>
      </p:pic>
      <p:pic>
        <p:nvPicPr>
          <p:cNvPr id="7" name="Picture 10" descr="J:\新しいフォルダー (7)\9月22日FB86\image\0-040現像\現像Try04\8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3154" y="1621989"/>
            <a:ext cx="2093302" cy="2093302"/>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910" y="4704914"/>
            <a:ext cx="2102960" cy="2102960"/>
          </a:xfrm>
          <a:prstGeom prst="rect">
            <a:avLst/>
          </a:prstGeom>
        </p:spPr>
      </p:pic>
      <p:pic>
        <p:nvPicPr>
          <p:cNvPr id="10" name="図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8842" y="4704914"/>
            <a:ext cx="2102960" cy="2102960"/>
          </a:xfrm>
          <a:prstGeom prst="rect">
            <a:avLst/>
          </a:prstGeom>
        </p:spPr>
      </p:pic>
      <p:pic>
        <p:nvPicPr>
          <p:cNvPr id="11" name="図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1635" y="4710415"/>
            <a:ext cx="2107215" cy="2097460"/>
          </a:xfrm>
          <a:prstGeom prst="rect">
            <a:avLst/>
          </a:prstGeom>
        </p:spPr>
      </p:pic>
      <p:cxnSp>
        <p:nvCxnSpPr>
          <p:cNvPr id="14" name="直線コネクタ 13"/>
          <p:cNvCxnSpPr/>
          <p:nvPr/>
        </p:nvCxnSpPr>
        <p:spPr bwMode="auto">
          <a:xfrm>
            <a:off x="0" y="3789040"/>
            <a:ext cx="9144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テキスト ボックス 15"/>
          <p:cNvSpPr txBox="1"/>
          <p:nvPr/>
        </p:nvSpPr>
        <p:spPr>
          <a:xfrm>
            <a:off x="35497" y="1052736"/>
            <a:ext cx="936104" cy="369332"/>
          </a:xfrm>
          <a:prstGeom prst="rect">
            <a:avLst/>
          </a:prstGeom>
          <a:noFill/>
        </p:spPr>
        <p:txBody>
          <a:bodyPr wrap="square" rtlCol="0">
            <a:spAutoFit/>
          </a:bodyPr>
          <a:lstStyle/>
          <a:p>
            <a:r>
              <a:rPr kumimoji="1" lang="en-US" altLang="ja-JP" dirty="0" smtClean="0"/>
              <a:t>800nm</a:t>
            </a:r>
            <a:endParaRPr kumimoji="1" lang="ja-JP" altLang="en-US" dirty="0"/>
          </a:p>
        </p:txBody>
      </p:sp>
      <p:sp>
        <p:nvSpPr>
          <p:cNvPr id="17" name="テキスト ボックス 16"/>
          <p:cNvSpPr txBox="1"/>
          <p:nvPr/>
        </p:nvSpPr>
        <p:spPr>
          <a:xfrm>
            <a:off x="27302" y="3842464"/>
            <a:ext cx="1080119" cy="369332"/>
          </a:xfrm>
          <a:prstGeom prst="rect">
            <a:avLst/>
          </a:prstGeom>
          <a:noFill/>
        </p:spPr>
        <p:txBody>
          <a:bodyPr wrap="square" rtlCol="0">
            <a:spAutoFit/>
          </a:bodyPr>
          <a:lstStyle/>
          <a:p>
            <a:r>
              <a:rPr lang="en-US" altLang="ja-JP" dirty="0" smtClean="0"/>
              <a:t>11</a:t>
            </a:r>
            <a:r>
              <a:rPr kumimoji="1" lang="en-US" altLang="ja-JP" dirty="0" smtClean="0"/>
              <a:t>00nm</a:t>
            </a:r>
            <a:endParaRPr kumimoji="1" lang="ja-JP" altLang="en-US" dirty="0"/>
          </a:p>
        </p:txBody>
      </p:sp>
      <p:sp>
        <p:nvSpPr>
          <p:cNvPr id="18" name="テキスト ボックス 17"/>
          <p:cNvSpPr txBox="1"/>
          <p:nvPr/>
        </p:nvSpPr>
        <p:spPr>
          <a:xfrm>
            <a:off x="1296105" y="992894"/>
            <a:ext cx="1512168" cy="646331"/>
          </a:xfrm>
          <a:prstGeom prst="rect">
            <a:avLst/>
          </a:prstGeom>
          <a:noFill/>
        </p:spPr>
        <p:txBody>
          <a:bodyPr wrap="square" rtlCol="0">
            <a:spAutoFit/>
          </a:bodyPr>
          <a:lstStyle/>
          <a:p>
            <a:pPr algn="ctr"/>
            <a:r>
              <a:rPr kumimoji="1" lang="en-US" altLang="ja-JP" dirty="0" smtClean="0">
                <a:solidFill>
                  <a:srgbClr val="00B050"/>
                </a:solidFill>
              </a:rPr>
              <a:t>SHG:400nm</a:t>
            </a:r>
          </a:p>
          <a:p>
            <a:pPr algn="ctr"/>
            <a:r>
              <a:rPr lang="en-US" altLang="ja-JP" dirty="0">
                <a:solidFill>
                  <a:srgbClr val="00B050"/>
                </a:solidFill>
              </a:rPr>
              <a:t>(</a:t>
            </a:r>
            <a:r>
              <a:rPr lang="ja-JP" altLang="en-US" dirty="0">
                <a:solidFill>
                  <a:srgbClr val="00B050"/>
                </a:solidFill>
              </a:rPr>
              <a:t>コラーゲン</a:t>
            </a:r>
            <a:r>
              <a:rPr lang="en-US" altLang="ja-JP" dirty="0">
                <a:solidFill>
                  <a:srgbClr val="00B050"/>
                </a:solidFill>
              </a:rPr>
              <a:t>)</a:t>
            </a:r>
            <a:endParaRPr kumimoji="1" lang="ja-JP" altLang="en-US" dirty="0">
              <a:solidFill>
                <a:srgbClr val="00B050"/>
              </a:solidFill>
            </a:endParaRPr>
          </a:p>
        </p:txBody>
      </p:sp>
      <p:sp>
        <p:nvSpPr>
          <p:cNvPr id="19" name="テキスト ボックス 18"/>
          <p:cNvSpPr txBox="1"/>
          <p:nvPr/>
        </p:nvSpPr>
        <p:spPr>
          <a:xfrm>
            <a:off x="3534749" y="980728"/>
            <a:ext cx="2074502" cy="646331"/>
          </a:xfrm>
          <a:prstGeom prst="rect">
            <a:avLst/>
          </a:prstGeom>
          <a:noFill/>
        </p:spPr>
        <p:txBody>
          <a:bodyPr wrap="square" rtlCol="0">
            <a:spAutoFit/>
          </a:bodyPr>
          <a:lstStyle/>
          <a:p>
            <a:pPr algn="ctr"/>
            <a:r>
              <a:rPr kumimoji="1" lang="en-US" altLang="ja-JP" dirty="0" smtClean="0">
                <a:solidFill>
                  <a:srgbClr val="FF0000"/>
                </a:solidFill>
              </a:rPr>
              <a:t>TPEF:450nm</a:t>
            </a:r>
          </a:p>
          <a:p>
            <a:pPr algn="ctr"/>
            <a:r>
              <a:rPr kumimoji="1" lang="en-US" altLang="ja-JP" dirty="0" smtClean="0">
                <a:solidFill>
                  <a:srgbClr val="FF0000"/>
                </a:solidFill>
              </a:rPr>
              <a:t>(</a:t>
            </a:r>
            <a:r>
              <a:rPr kumimoji="1" lang="ja-JP" altLang="en-US" dirty="0" smtClean="0">
                <a:solidFill>
                  <a:srgbClr val="FF0000"/>
                </a:solidFill>
              </a:rPr>
              <a:t>エラ</a:t>
            </a:r>
            <a:r>
              <a:rPr lang="ja-JP" altLang="en-US" dirty="0" smtClean="0">
                <a:solidFill>
                  <a:srgbClr val="FF0000"/>
                </a:solidFill>
              </a:rPr>
              <a:t>ス</a:t>
            </a:r>
            <a:r>
              <a:rPr kumimoji="1" lang="ja-JP" altLang="en-US" dirty="0" smtClean="0">
                <a:solidFill>
                  <a:srgbClr val="FF0000"/>
                </a:solidFill>
              </a:rPr>
              <a:t>チン</a:t>
            </a:r>
            <a:r>
              <a:rPr kumimoji="1" lang="en-US" altLang="ja-JP" dirty="0" smtClean="0">
                <a:solidFill>
                  <a:srgbClr val="FF0000"/>
                </a:solidFill>
              </a:rPr>
              <a:t>)</a:t>
            </a:r>
            <a:endParaRPr kumimoji="1" lang="ja-JP" altLang="en-US" dirty="0">
              <a:solidFill>
                <a:srgbClr val="FF0000"/>
              </a:solidFill>
            </a:endParaRPr>
          </a:p>
        </p:txBody>
      </p:sp>
      <p:sp>
        <p:nvSpPr>
          <p:cNvPr id="20" name="テキスト ボックス 19"/>
          <p:cNvSpPr txBox="1"/>
          <p:nvPr/>
        </p:nvSpPr>
        <p:spPr>
          <a:xfrm>
            <a:off x="6436489" y="1131393"/>
            <a:ext cx="1407959" cy="369332"/>
          </a:xfrm>
          <a:prstGeom prst="rect">
            <a:avLst/>
          </a:prstGeom>
          <a:noFill/>
        </p:spPr>
        <p:txBody>
          <a:bodyPr wrap="square" rtlCol="0">
            <a:spAutoFit/>
          </a:bodyPr>
          <a:lstStyle/>
          <a:p>
            <a:r>
              <a:rPr lang="ja-JP" altLang="en-US" dirty="0"/>
              <a:t>マージ</a:t>
            </a:r>
            <a:r>
              <a:rPr kumimoji="1" lang="ja-JP" altLang="en-US" dirty="0" smtClean="0"/>
              <a:t>画像</a:t>
            </a:r>
            <a:endParaRPr kumimoji="1" lang="ja-JP" altLang="en-US" dirty="0"/>
          </a:p>
        </p:txBody>
      </p:sp>
      <p:sp>
        <p:nvSpPr>
          <p:cNvPr id="21" name="テキスト ボックス 20"/>
          <p:cNvSpPr txBox="1"/>
          <p:nvPr/>
        </p:nvSpPr>
        <p:spPr>
          <a:xfrm>
            <a:off x="1303306" y="4039679"/>
            <a:ext cx="1512168" cy="646331"/>
          </a:xfrm>
          <a:prstGeom prst="rect">
            <a:avLst/>
          </a:prstGeom>
          <a:noFill/>
        </p:spPr>
        <p:txBody>
          <a:bodyPr wrap="square" rtlCol="0">
            <a:spAutoFit/>
          </a:bodyPr>
          <a:lstStyle/>
          <a:p>
            <a:pPr algn="ctr"/>
            <a:r>
              <a:rPr kumimoji="1" lang="en-US" altLang="ja-JP" dirty="0" smtClean="0">
                <a:solidFill>
                  <a:srgbClr val="00B050"/>
                </a:solidFill>
              </a:rPr>
              <a:t>SHG:550nm</a:t>
            </a:r>
          </a:p>
          <a:p>
            <a:pPr algn="ctr"/>
            <a:r>
              <a:rPr lang="en-US" altLang="ja-JP" dirty="0">
                <a:solidFill>
                  <a:srgbClr val="00B050"/>
                </a:solidFill>
              </a:rPr>
              <a:t>(</a:t>
            </a:r>
            <a:r>
              <a:rPr lang="ja-JP" altLang="en-US" dirty="0">
                <a:solidFill>
                  <a:srgbClr val="00B050"/>
                </a:solidFill>
              </a:rPr>
              <a:t>コラーゲン</a:t>
            </a:r>
            <a:r>
              <a:rPr lang="en-US" altLang="ja-JP" dirty="0">
                <a:solidFill>
                  <a:srgbClr val="00B050"/>
                </a:solidFill>
              </a:rPr>
              <a:t>)</a:t>
            </a:r>
            <a:endParaRPr kumimoji="1" lang="ja-JP" altLang="en-US" dirty="0">
              <a:solidFill>
                <a:srgbClr val="00B050"/>
              </a:solidFill>
            </a:endParaRPr>
          </a:p>
        </p:txBody>
      </p:sp>
      <p:sp>
        <p:nvSpPr>
          <p:cNvPr id="22" name="テキスト ボックス 21"/>
          <p:cNvSpPr txBox="1"/>
          <p:nvPr/>
        </p:nvSpPr>
        <p:spPr>
          <a:xfrm>
            <a:off x="3690136" y="4039678"/>
            <a:ext cx="1763727" cy="646331"/>
          </a:xfrm>
          <a:prstGeom prst="rect">
            <a:avLst/>
          </a:prstGeom>
          <a:noFill/>
        </p:spPr>
        <p:txBody>
          <a:bodyPr wrap="square" rtlCol="0">
            <a:spAutoFit/>
          </a:bodyPr>
          <a:lstStyle/>
          <a:p>
            <a:pPr algn="ctr"/>
            <a:r>
              <a:rPr kumimoji="1" lang="en-US" altLang="ja-JP" dirty="0" smtClean="0">
                <a:solidFill>
                  <a:srgbClr val="FF0000"/>
                </a:solidFill>
              </a:rPr>
              <a:t>THG:366nm</a:t>
            </a:r>
          </a:p>
          <a:p>
            <a:pPr algn="ctr"/>
            <a:r>
              <a:rPr kumimoji="1" lang="en-US" altLang="ja-JP" dirty="0" smtClean="0">
                <a:solidFill>
                  <a:srgbClr val="FF0000"/>
                </a:solidFill>
              </a:rPr>
              <a:t>(</a:t>
            </a:r>
            <a:r>
              <a:rPr kumimoji="1" lang="ja-JP" altLang="en-US" dirty="0" smtClean="0">
                <a:solidFill>
                  <a:srgbClr val="FF0000"/>
                </a:solidFill>
              </a:rPr>
              <a:t>エラ</a:t>
            </a:r>
            <a:r>
              <a:rPr lang="ja-JP" altLang="en-US" dirty="0" smtClean="0">
                <a:solidFill>
                  <a:srgbClr val="FF0000"/>
                </a:solidFill>
              </a:rPr>
              <a:t>ス</a:t>
            </a:r>
            <a:r>
              <a:rPr kumimoji="1" lang="ja-JP" altLang="en-US" dirty="0" smtClean="0">
                <a:solidFill>
                  <a:srgbClr val="FF0000"/>
                </a:solidFill>
              </a:rPr>
              <a:t>チン</a:t>
            </a:r>
            <a:r>
              <a:rPr kumimoji="1" lang="en-US" altLang="ja-JP" dirty="0" smtClean="0">
                <a:solidFill>
                  <a:srgbClr val="FF0000"/>
                </a:solidFill>
              </a:rPr>
              <a:t>)</a:t>
            </a:r>
            <a:endParaRPr kumimoji="1" lang="ja-JP" altLang="en-US" dirty="0">
              <a:solidFill>
                <a:srgbClr val="FF0000"/>
              </a:solidFill>
            </a:endParaRPr>
          </a:p>
        </p:txBody>
      </p:sp>
      <p:sp>
        <p:nvSpPr>
          <p:cNvPr id="23" name="テキスト ボックス 22"/>
          <p:cNvSpPr txBox="1"/>
          <p:nvPr/>
        </p:nvSpPr>
        <p:spPr>
          <a:xfrm>
            <a:off x="6444208" y="4178178"/>
            <a:ext cx="1392522" cy="369332"/>
          </a:xfrm>
          <a:prstGeom prst="rect">
            <a:avLst/>
          </a:prstGeom>
          <a:noFill/>
        </p:spPr>
        <p:txBody>
          <a:bodyPr wrap="square" rtlCol="0">
            <a:spAutoFit/>
          </a:bodyPr>
          <a:lstStyle/>
          <a:p>
            <a:r>
              <a:rPr kumimoji="1" lang="ja-JP" altLang="en-US" dirty="0" smtClean="0"/>
              <a:t>マージ画像</a:t>
            </a:r>
            <a:endParaRPr kumimoji="1" lang="ja-JP" altLang="en-US" dirty="0"/>
          </a:p>
        </p:txBody>
      </p:sp>
      <p:sp>
        <p:nvSpPr>
          <p:cNvPr id="3" name="テキスト ボックス 2"/>
          <p:cNvSpPr txBox="1"/>
          <p:nvPr/>
        </p:nvSpPr>
        <p:spPr>
          <a:xfrm>
            <a:off x="2916102" y="623562"/>
            <a:ext cx="5760354" cy="369332"/>
          </a:xfrm>
          <a:prstGeom prst="rect">
            <a:avLst/>
          </a:prstGeom>
          <a:noFill/>
          <a:ln>
            <a:solidFill>
              <a:schemeClr val="tx1"/>
            </a:solidFill>
          </a:ln>
        </p:spPr>
        <p:txBody>
          <a:bodyPr wrap="square" rtlCol="0">
            <a:spAutoFit/>
          </a:bodyPr>
          <a:lstStyle/>
          <a:p>
            <a:r>
              <a:rPr lang="ja-JP" altLang="en-US" dirty="0" smtClean="0"/>
              <a:t>サンプル</a:t>
            </a:r>
            <a:r>
              <a:rPr lang="en-US" altLang="ja-JP" dirty="0" smtClean="0"/>
              <a:t>:86</a:t>
            </a:r>
            <a:r>
              <a:rPr lang="ja-JP" altLang="en-US" dirty="0" smtClean="0"/>
              <a:t>歳女性臀部皮膚の切片</a:t>
            </a:r>
            <a:r>
              <a:rPr lang="en-US" altLang="ja-JP" dirty="0" smtClean="0"/>
              <a:t>(</a:t>
            </a:r>
            <a:r>
              <a:rPr lang="ja-JP" altLang="en-US" dirty="0" smtClean="0"/>
              <a:t>厚さ</a:t>
            </a:r>
            <a:r>
              <a:rPr lang="en-US" altLang="ja-JP" dirty="0" smtClean="0"/>
              <a:t>:100μm)</a:t>
            </a:r>
            <a:endParaRPr kumimoji="1" lang="en-US" altLang="ja-JP" dirty="0" smtClean="0"/>
          </a:p>
        </p:txBody>
      </p:sp>
    </p:spTree>
    <p:extLst>
      <p:ext uri="{BB962C8B-B14F-4D97-AF65-F5344CB8AC3E}">
        <p14:creationId xmlns:p14="http://schemas.microsoft.com/office/powerpoint/2010/main" val="152515875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188640"/>
            <a:ext cx="7772400" cy="1143000"/>
          </a:xfrm>
        </p:spPr>
        <p:txBody>
          <a:bodyPr/>
          <a:lstStyle/>
          <a:p>
            <a:pPr algn="l"/>
            <a:r>
              <a:rPr kumimoji="1" lang="ja-JP" altLang="en-US" dirty="0" smtClean="0"/>
              <a:t>実験結果</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234" y="1899426"/>
            <a:ext cx="1529574" cy="1529574"/>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3423" y="1899426"/>
            <a:ext cx="1529574" cy="1529574"/>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80" y="1899427"/>
            <a:ext cx="1529573" cy="1529573"/>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4071" y="3545589"/>
            <a:ext cx="1529737" cy="1529737"/>
          </a:xfrm>
          <a:prstGeom prst="rect">
            <a:avLst/>
          </a:prstGeom>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3423" y="3555610"/>
            <a:ext cx="1529574" cy="1529574"/>
          </a:xfrm>
          <a:prstGeom prst="rect">
            <a:avLst/>
          </a:prstGeom>
        </p:spPr>
      </p:pic>
      <p:pic>
        <p:nvPicPr>
          <p:cNvPr id="9" name="図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2080" y="3555611"/>
            <a:ext cx="1526752" cy="1519716"/>
          </a:xfrm>
          <a:prstGeom prst="rect">
            <a:avLst/>
          </a:prstGeom>
        </p:spPr>
      </p:pic>
      <p:pic>
        <p:nvPicPr>
          <p:cNvPr id="10" name="図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4071" y="5257534"/>
            <a:ext cx="1529737" cy="1529737"/>
          </a:xfrm>
          <a:prstGeom prst="rect">
            <a:avLst/>
          </a:prstGeom>
        </p:spPr>
      </p:pic>
      <p:pic>
        <p:nvPicPr>
          <p:cNvPr id="11" name="図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93423" y="5283802"/>
            <a:ext cx="1529574" cy="1529574"/>
          </a:xfrm>
          <a:prstGeom prst="rect">
            <a:avLst/>
          </a:prstGeom>
        </p:spPr>
      </p:pic>
      <p:pic>
        <p:nvPicPr>
          <p:cNvPr id="12" name="図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92080" y="5283803"/>
            <a:ext cx="1529572" cy="1529572"/>
          </a:xfrm>
          <a:prstGeom prst="rect">
            <a:avLst/>
          </a:prstGeom>
        </p:spPr>
      </p:pic>
      <p:sp>
        <p:nvSpPr>
          <p:cNvPr id="13" name="テキスト ボックス 12"/>
          <p:cNvSpPr txBox="1"/>
          <p:nvPr/>
        </p:nvSpPr>
        <p:spPr>
          <a:xfrm>
            <a:off x="1205193" y="1268760"/>
            <a:ext cx="1512168" cy="646331"/>
          </a:xfrm>
          <a:prstGeom prst="rect">
            <a:avLst/>
          </a:prstGeom>
          <a:noFill/>
        </p:spPr>
        <p:txBody>
          <a:bodyPr wrap="square" rtlCol="0">
            <a:spAutoFit/>
          </a:bodyPr>
          <a:lstStyle/>
          <a:p>
            <a:pPr algn="ctr"/>
            <a:r>
              <a:rPr kumimoji="1" lang="en-US" altLang="ja-JP" dirty="0" smtClean="0">
                <a:solidFill>
                  <a:srgbClr val="00B050"/>
                </a:solidFill>
              </a:rPr>
              <a:t>SHG</a:t>
            </a:r>
          </a:p>
          <a:p>
            <a:pPr algn="ctr"/>
            <a:r>
              <a:rPr lang="en-US" altLang="ja-JP" dirty="0">
                <a:solidFill>
                  <a:srgbClr val="00B050"/>
                </a:solidFill>
              </a:rPr>
              <a:t>(</a:t>
            </a:r>
            <a:r>
              <a:rPr lang="ja-JP" altLang="en-US" dirty="0">
                <a:solidFill>
                  <a:srgbClr val="00B050"/>
                </a:solidFill>
              </a:rPr>
              <a:t>コラーゲン</a:t>
            </a:r>
            <a:r>
              <a:rPr lang="en-US" altLang="ja-JP" dirty="0">
                <a:solidFill>
                  <a:srgbClr val="00B050"/>
                </a:solidFill>
              </a:rPr>
              <a:t>)</a:t>
            </a:r>
            <a:endParaRPr kumimoji="1" lang="ja-JP" altLang="en-US" dirty="0">
              <a:solidFill>
                <a:srgbClr val="00B050"/>
              </a:solidFill>
            </a:endParaRPr>
          </a:p>
        </p:txBody>
      </p:sp>
      <p:cxnSp>
        <p:nvCxnSpPr>
          <p:cNvPr id="14" name="直線コネクタ 13"/>
          <p:cNvCxnSpPr/>
          <p:nvPr/>
        </p:nvCxnSpPr>
        <p:spPr bwMode="auto">
          <a:xfrm>
            <a:off x="0" y="3501008"/>
            <a:ext cx="709228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bwMode="auto">
          <a:xfrm>
            <a:off x="0" y="5157192"/>
            <a:ext cx="709228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テキスト ボックス 15"/>
          <p:cNvSpPr txBox="1"/>
          <p:nvPr/>
        </p:nvSpPr>
        <p:spPr>
          <a:xfrm>
            <a:off x="3124225" y="1268759"/>
            <a:ext cx="1763727" cy="646331"/>
          </a:xfrm>
          <a:prstGeom prst="rect">
            <a:avLst/>
          </a:prstGeom>
          <a:noFill/>
        </p:spPr>
        <p:txBody>
          <a:bodyPr wrap="square" rtlCol="0">
            <a:spAutoFit/>
          </a:bodyPr>
          <a:lstStyle/>
          <a:p>
            <a:pPr algn="ctr"/>
            <a:r>
              <a:rPr kumimoji="1" lang="en-US" altLang="ja-JP" dirty="0" smtClean="0">
                <a:solidFill>
                  <a:srgbClr val="FF0000"/>
                </a:solidFill>
              </a:rPr>
              <a:t>THG</a:t>
            </a:r>
          </a:p>
          <a:p>
            <a:pPr algn="ctr"/>
            <a:r>
              <a:rPr kumimoji="1" lang="en-US" altLang="ja-JP" dirty="0" smtClean="0">
                <a:solidFill>
                  <a:srgbClr val="FF0000"/>
                </a:solidFill>
              </a:rPr>
              <a:t>(</a:t>
            </a:r>
            <a:r>
              <a:rPr kumimoji="1" lang="ja-JP" altLang="en-US" dirty="0" smtClean="0">
                <a:solidFill>
                  <a:srgbClr val="FF0000"/>
                </a:solidFill>
              </a:rPr>
              <a:t>エラ</a:t>
            </a:r>
            <a:r>
              <a:rPr lang="ja-JP" altLang="en-US" dirty="0" smtClean="0">
                <a:solidFill>
                  <a:srgbClr val="FF0000"/>
                </a:solidFill>
              </a:rPr>
              <a:t>ス</a:t>
            </a:r>
            <a:r>
              <a:rPr kumimoji="1" lang="ja-JP" altLang="en-US" dirty="0" smtClean="0">
                <a:solidFill>
                  <a:srgbClr val="FF0000"/>
                </a:solidFill>
              </a:rPr>
              <a:t>チン</a:t>
            </a:r>
            <a:r>
              <a:rPr kumimoji="1" lang="en-US" altLang="ja-JP" dirty="0" smtClean="0">
                <a:solidFill>
                  <a:srgbClr val="FF0000"/>
                </a:solidFill>
              </a:rPr>
              <a:t>)</a:t>
            </a:r>
            <a:endParaRPr kumimoji="1" lang="ja-JP" altLang="en-US" dirty="0">
              <a:solidFill>
                <a:srgbClr val="FF0000"/>
              </a:solidFill>
            </a:endParaRPr>
          </a:p>
        </p:txBody>
      </p:sp>
      <p:sp>
        <p:nvSpPr>
          <p:cNvPr id="17" name="テキスト ボックス 16"/>
          <p:cNvSpPr txBox="1"/>
          <p:nvPr/>
        </p:nvSpPr>
        <p:spPr>
          <a:xfrm>
            <a:off x="5436097" y="1547500"/>
            <a:ext cx="1388256" cy="369332"/>
          </a:xfrm>
          <a:prstGeom prst="rect">
            <a:avLst/>
          </a:prstGeom>
          <a:noFill/>
        </p:spPr>
        <p:txBody>
          <a:bodyPr wrap="square" rtlCol="0">
            <a:spAutoFit/>
          </a:bodyPr>
          <a:lstStyle/>
          <a:p>
            <a:r>
              <a:rPr kumimoji="1" lang="ja-JP" altLang="en-US" dirty="0" smtClean="0"/>
              <a:t>マージ画像</a:t>
            </a:r>
            <a:endParaRPr kumimoji="1" lang="ja-JP" altLang="en-US" dirty="0"/>
          </a:p>
        </p:txBody>
      </p:sp>
      <p:sp>
        <p:nvSpPr>
          <p:cNvPr id="18" name="テキスト ボックス 17"/>
          <p:cNvSpPr txBox="1"/>
          <p:nvPr/>
        </p:nvSpPr>
        <p:spPr>
          <a:xfrm>
            <a:off x="107500" y="2479547"/>
            <a:ext cx="1025681" cy="369332"/>
          </a:xfrm>
          <a:prstGeom prst="rect">
            <a:avLst/>
          </a:prstGeom>
          <a:noFill/>
        </p:spPr>
        <p:txBody>
          <a:bodyPr wrap="square" rtlCol="0">
            <a:spAutoFit/>
          </a:bodyPr>
          <a:lstStyle/>
          <a:p>
            <a:r>
              <a:rPr kumimoji="1" lang="en-US" altLang="ja-JP" dirty="0" smtClean="0"/>
              <a:t>1100nm</a:t>
            </a:r>
            <a:endParaRPr kumimoji="1" lang="ja-JP" altLang="en-US" dirty="0"/>
          </a:p>
        </p:txBody>
      </p:sp>
      <p:sp>
        <p:nvSpPr>
          <p:cNvPr id="19" name="テキスト ボックス 18"/>
          <p:cNvSpPr txBox="1"/>
          <p:nvPr/>
        </p:nvSpPr>
        <p:spPr>
          <a:xfrm>
            <a:off x="107501" y="4125791"/>
            <a:ext cx="1025681" cy="369332"/>
          </a:xfrm>
          <a:prstGeom prst="rect">
            <a:avLst/>
          </a:prstGeom>
          <a:noFill/>
        </p:spPr>
        <p:txBody>
          <a:bodyPr wrap="square" rtlCol="0">
            <a:spAutoFit/>
          </a:bodyPr>
          <a:lstStyle/>
          <a:p>
            <a:r>
              <a:rPr kumimoji="1" lang="en-US" altLang="ja-JP" dirty="0" smtClean="0"/>
              <a:t>1200nm</a:t>
            </a:r>
            <a:endParaRPr kumimoji="1" lang="ja-JP" altLang="en-US" dirty="0"/>
          </a:p>
        </p:txBody>
      </p:sp>
      <p:sp>
        <p:nvSpPr>
          <p:cNvPr id="20" name="テキスト ボックス 19"/>
          <p:cNvSpPr txBox="1"/>
          <p:nvPr/>
        </p:nvSpPr>
        <p:spPr>
          <a:xfrm>
            <a:off x="107502" y="5863923"/>
            <a:ext cx="1025681" cy="369332"/>
          </a:xfrm>
          <a:prstGeom prst="rect">
            <a:avLst/>
          </a:prstGeom>
          <a:noFill/>
        </p:spPr>
        <p:txBody>
          <a:bodyPr wrap="square" rtlCol="0">
            <a:spAutoFit/>
          </a:bodyPr>
          <a:lstStyle/>
          <a:p>
            <a:r>
              <a:rPr kumimoji="1" lang="en-US" altLang="ja-JP" dirty="0" smtClean="0"/>
              <a:t>1300nm</a:t>
            </a:r>
            <a:endParaRPr kumimoji="1" lang="ja-JP" altLang="en-US" dirty="0"/>
          </a:p>
        </p:txBody>
      </p:sp>
      <p:sp>
        <p:nvSpPr>
          <p:cNvPr id="23" name="テキスト ボックス 22"/>
          <p:cNvSpPr txBox="1"/>
          <p:nvPr/>
        </p:nvSpPr>
        <p:spPr>
          <a:xfrm>
            <a:off x="7092280" y="2571869"/>
            <a:ext cx="2051720" cy="2585323"/>
          </a:xfrm>
          <a:prstGeom prst="rect">
            <a:avLst/>
          </a:prstGeom>
          <a:noFill/>
        </p:spPr>
        <p:txBody>
          <a:bodyPr wrap="square" rtlCol="0">
            <a:spAutoFit/>
          </a:bodyPr>
          <a:lstStyle/>
          <a:p>
            <a:pPr marL="285750" indent="-285750">
              <a:buFont typeface="Arial" panose="020B0604020202020204" pitchFamily="34" charset="0"/>
              <a:buChar char="•"/>
            </a:pPr>
            <a:r>
              <a:rPr lang="ja-JP" altLang="en-US" dirty="0" smtClean="0"/>
              <a:t>どの</a:t>
            </a:r>
            <a:r>
              <a:rPr lang="ja-JP" altLang="en-US" dirty="0"/>
              <a:t>波長</a:t>
            </a:r>
            <a:r>
              <a:rPr lang="ja-JP" altLang="en-US" dirty="0" smtClean="0"/>
              <a:t>でもエラスチン線維とみられるものが検出された</a:t>
            </a:r>
            <a:endParaRPr lang="en-US" altLang="ja-JP" dirty="0" smtClean="0"/>
          </a:p>
          <a:p>
            <a:endParaRPr kumimoji="1" lang="en-US" altLang="ja-JP" dirty="0" smtClean="0"/>
          </a:p>
          <a:p>
            <a:pPr marL="285750" indent="-285750">
              <a:buFont typeface="Arial" panose="020B0604020202020204" pitchFamily="34" charset="0"/>
              <a:buChar char="•"/>
            </a:pPr>
            <a:r>
              <a:rPr lang="en-US" altLang="ja-JP" dirty="0" smtClean="0"/>
              <a:t>1300nm</a:t>
            </a:r>
            <a:r>
              <a:rPr lang="ja-JP" altLang="en-US" dirty="0" smtClean="0"/>
              <a:t>では信号が非常に小さくなった</a:t>
            </a:r>
            <a:endParaRPr kumimoji="1" lang="ja-JP" altLang="en-US" dirty="0"/>
          </a:p>
        </p:txBody>
      </p:sp>
      <p:cxnSp>
        <p:nvCxnSpPr>
          <p:cNvPr id="25" name="直線コネクタ 24"/>
          <p:cNvCxnSpPr/>
          <p:nvPr/>
        </p:nvCxnSpPr>
        <p:spPr bwMode="auto">
          <a:xfrm>
            <a:off x="7020272" y="1732166"/>
            <a:ext cx="0" cy="5125834"/>
          </a:xfrm>
          <a:prstGeom prst="line">
            <a:avLst/>
          </a:prstGeom>
          <a:noFill/>
          <a:ln w="9525" cap="flat" cmpd="sng" algn="ctr">
            <a:solidFill>
              <a:schemeClr val="tx1"/>
            </a:solidFill>
            <a:prstDash val="solid"/>
            <a:round/>
            <a:headEnd type="none" w="med" len="med"/>
            <a:tailEnd type="none" w="med" len="med"/>
          </a:ln>
          <a:effectLst/>
        </p:spPr>
      </p:cxnSp>
      <p:cxnSp>
        <p:nvCxnSpPr>
          <p:cNvPr id="26" name="直線コネクタ 25"/>
          <p:cNvCxnSpPr/>
          <p:nvPr/>
        </p:nvCxnSpPr>
        <p:spPr bwMode="auto">
          <a:xfrm>
            <a:off x="1133181" y="1687541"/>
            <a:ext cx="0" cy="5125834"/>
          </a:xfrm>
          <a:prstGeom prst="line">
            <a:avLst/>
          </a:prstGeom>
          <a:noFill/>
          <a:ln w="9525" cap="flat" cmpd="sng" algn="ctr">
            <a:solidFill>
              <a:schemeClr val="tx1"/>
            </a:solidFill>
            <a:prstDash val="solid"/>
            <a:round/>
            <a:headEnd type="none" w="med" len="med"/>
            <a:tailEnd type="none" w="med" len="med"/>
          </a:ln>
          <a:effectLst/>
        </p:spPr>
      </p:cxnSp>
      <p:cxnSp>
        <p:nvCxnSpPr>
          <p:cNvPr id="27" name="直線コネクタ 26"/>
          <p:cNvCxnSpPr/>
          <p:nvPr/>
        </p:nvCxnSpPr>
        <p:spPr bwMode="auto">
          <a:xfrm>
            <a:off x="2987824" y="1661437"/>
            <a:ext cx="0" cy="5125834"/>
          </a:xfrm>
          <a:prstGeom prst="line">
            <a:avLst/>
          </a:prstGeom>
          <a:noFill/>
          <a:ln w="9525" cap="flat" cmpd="sng" algn="ctr">
            <a:solidFill>
              <a:schemeClr val="tx1"/>
            </a:solidFill>
            <a:prstDash val="solid"/>
            <a:round/>
            <a:headEnd type="none" w="med" len="med"/>
            <a:tailEnd type="none" w="med" len="med"/>
          </a:ln>
          <a:effectLst/>
        </p:spPr>
      </p:cxnSp>
      <p:cxnSp>
        <p:nvCxnSpPr>
          <p:cNvPr id="28" name="直線コネクタ 27"/>
          <p:cNvCxnSpPr/>
          <p:nvPr/>
        </p:nvCxnSpPr>
        <p:spPr bwMode="auto">
          <a:xfrm>
            <a:off x="5076056" y="1687542"/>
            <a:ext cx="0" cy="5125834"/>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39277829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従来研究</a:t>
            </a:r>
            <a:endParaRPr kumimoji="1" lang="ja-JP" altLang="en-US" dirty="0"/>
          </a:p>
        </p:txBody>
      </p:sp>
      <p:sp>
        <p:nvSpPr>
          <p:cNvPr id="3" name="コンテンツ プレースホルダー 2"/>
          <p:cNvSpPr>
            <a:spLocks noGrp="1"/>
          </p:cNvSpPr>
          <p:nvPr>
            <p:ph idx="1"/>
          </p:nvPr>
        </p:nvSpPr>
        <p:spPr>
          <a:xfrm>
            <a:off x="755576" y="1915257"/>
            <a:ext cx="8054777" cy="3816424"/>
          </a:xfrm>
        </p:spPr>
        <p:txBody>
          <a:bodyPr/>
          <a:lstStyle/>
          <a:p>
            <a:pPr>
              <a:buFont typeface="Wingdings" panose="05000000000000000000" pitchFamily="2" charset="2"/>
              <a:buChar char="l"/>
            </a:pPr>
            <a:r>
              <a:rPr kumimoji="1" lang="ja-JP" altLang="en-US" dirty="0" smtClean="0"/>
              <a:t>組織染色法</a:t>
            </a:r>
            <a:endParaRPr kumimoji="1" lang="en-US" altLang="ja-JP" dirty="0" smtClean="0"/>
          </a:p>
          <a:p>
            <a:pPr marL="0" indent="0">
              <a:buNone/>
            </a:pPr>
            <a:r>
              <a:rPr lang="ja-JP" altLang="en-US" dirty="0"/>
              <a:t>　</a:t>
            </a:r>
            <a:r>
              <a:rPr lang="ja-JP" altLang="en-US" dirty="0" smtClean="0"/>
              <a:t>⇒侵襲的、</a:t>
            </a:r>
            <a:r>
              <a:rPr lang="en-US" altLang="ja-JP" i="1" dirty="0" smtClean="0"/>
              <a:t>in vivo</a:t>
            </a:r>
            <a:r>
              <a:rPr lang="ja-JP" altLang="en-US" dirty="0" smtClean="0"/>
              <a:t>計測不可</a:t>
            </a:r>
            <a:endParaRPr lang="en-US" altLang="ja-JP" dirty="0" smtClean="0"/>
          </a:p>
          <a:p>
            <a:pPr marL="0" indent="0">
              <a:buNone/>
            </a:pPr>
            <a:endParaRPr kumimoji="1" lang="en-US" altLang="ja-JP" dirty="0" smtClean="0"/>
          </a:p>
          <a:p>
            <a:pPr>
              <a:buFont typeface="Wingdings" panose="05000000000000000000" pitchFamily="2" charset="2"/>
              <a:buChar char="l"/>
            </a:pPr>
            <a:r>
              <a:rPr lang="ja-JP" altLang="en-US" dirty="0" smtClean="0"/>
              <a:t>レーザー走査型反射共焦点顕微鏡</a:t>
            </a:r>
            <a:endParaRPr lang="en-US" altLang="ja-JP" dirty="0" smtClean="0"/>
          </a:p>
          <a:p>
            <a:pPr marL="0" indent="0">
              <a:buNone/>
            </a:pPr>
            <a:r>
              <a:rPr kumimoji="1" lang="ja-JP" altLang="en-US" dirty="0"/>
              <a:t>　</a:t>
            </a:r>
            <a:r>
              <a:rPr kumimoji="1" lang="ja-JP" altLang="en-US" dirty="0" smtClean="0"/>
              <a:t>⇒分子選択性に難点</a:t>
            </a:r>
            <a:endParaRPr kumimoji="1" lang="ja-JP" altLang="en-US" dirty="0"/>
          </a:p>
        </p:txBody>
      </p:sp>
      <p:sp>
        <p:nvSpPr>
          <p:cNvPr id="4" name="テキスト ボックス 3"/>
          <p:cNvSpPr txBox="1"/>
          <p:nvPr/>
        </p:nvSpPr>
        <p:spPr>
          <a:xfrm>
            <a:off x="6902627" y="3300249"/>
            <a:ext cx="1440160" cy="261610"/>
          </a:xfrm>
          <a:prstGeom prst="rect">
            <a:avLst/>
          </a:prstGeom>
          <a:noFill/>
        </p:spPr>
        <p:txBody>
          <a:bodyPr wrap="square" rtlCol="0">
            <a:spAutoFit/>
          </a:bodyPr>
          <a:lstStyle/>
          <a:p>
            <a:r>
              <a:rPr lang="ja-JP" altLang="en-US" sz="1100" dirty="0" smtClean="0"/>
              <a:t>安井研</a:t>
            </a:r>
            <a:r>
              <a:rPr lang="en-US" altLang="ja-JP" sz="1100" dirty="0" smtClean="0"/>
              <a:t>HP</a:t>
            </a:r>
            <a:r>
              <a:rPr lang="ja-JP" altLang="en-US" sz="1100" dirty="0" smtClean="0"/>
              <a:t>より抜粋</a:t>
            </a:r>
            <a:endParaRPr kumimoji="1" lang="ja-JP" altLang="en-US" sz="11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269" y="1196752"/>
            <a:ext cx="2785259" cy="2007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556" y="4221088"/>
            <a:ext cx="22383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6622663" y="6440413"/>
            <a:ext cx="1440160" cy="261610"/>
          </a:xfrm>
          <a:prstGeom prst="rect">
            <a:avLst/>
          </a:prstGeom>
          <a:noFill/>
        </p:spPr>
        <p:txBody>
          <a:bodyPr wrap="square" rtlCol="0">
            <a:spAutoFit/>
          </a:bodyPr>
          <a:lstStyle/>
          <a:p>
            <a:r>
              <a:rPr lang="ja-JP" altLang="en-US" sz="1100" dirty="0" smtClean="0"/>
              <a:t>安井研</a:t>
            </a:r>
            <a:r>
              <a:rPr lang="en-US" altLang="ja-JP" sz="1100" dirty="0" smtClean="0"/>
              <a:t>HP</a:t>
            </a:r>
            <a:r>
              <a:rPr lang="ja-JP" altLang="en-US" sz="1100" dirty="0" smtClean="0"/>
              <a:t>より抜粋</a:t>
            </a:r>
            <a:endParaRPr kumimoji="1" lang="ja-JP" altLang="en-US" sz="1100" dirty="0"/>
          </a:p>
        </p:txBody>
      </p:sp>
    </p:spTree>
    <p:extLst>
      <p:ext uri="{BB962C8B-B14F-4D97-AF65-F5344CB8AC3E}">
        <p14:creationId xmlns:p14="http://schemas.microsoft.com/office/powerpoint/2010/main" val="8840099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まとめ</a:t>
            </a:r>
            <a:endParaRPr kumimoji="1" lang="ja-JP" altLang="en-US" dirty="0"/>
          </a:p>
        </p:txBody>
      </p:sp>
      <p:sp>
        <p:nvSpPr>
          <p:cNvPr id="11" name="テキスト ボックス 10"/>
          <p:cNvSpPr txBox="1"/>
          <p:nvPr/>
        </p:nvSpPr>
        <p:spPr>
          <a:xfrm>
            <a:off x="5364088" y="5733572"/>
            <a:ext cx="1944216" cy="307777"/>
          </a:xfrm>
          <a:prstGeom prst="rect">
            <a:avLst/>
          </a:prstGeom>
          <a:noFill/>
        </p:spPr>
        <p:txBody>
          <a:bodyPr wrap="square" rtlCol="0">
            <a:spAutoFit/>
          </a:bodyPr>
          <a:lstStyle/>
          <a:p>
            <a:r>
              <a:rPr kumimoji="1" lang="ja-JP" altLang="en-US" sz="1400" dirty="0" smtClean="0"/>
              <a:t>近赤外の生体浸透性</a:t>
            </a:r>
            <a:endParaRPr kumimoji="1" lang="ja-JP" altLang="en-US" sz="1400" dirty="0"/>
          </a:p>
        </p:txBody>
      </p:sp>
      <p:sp>
        <p:nvSpPr>
          <p:cNvPr id="12" name="テキスト ボックス 11"/>
          <p:cNvSpPr txBox="1"/>
          <p:nvPr/>
        </p:nvSpPr>
        <p:spPr>
          <a:xfrm>
            <a:off x="6137402" y="6093296"/>
            <a:ext cx="2808312" cy="646331"/>
          </a:xfrm>
          <a:prstGeom prst="rect">
            <a:avLst/>
          </a:prstGeom>
          <a:noFill/>
        </p:spPr>
        <p:txBody>
          <a:bodyPr wrap="square" rtlCol="0">
            <a:spAutoFit/>
          </a:bodyPr>
          <a:lstStyle/>
          <a:p>
            <a:r>
              <a:rPr lang="en-US" altLang="ja-JP" sz="1200" dirty="0"/>
              <a:t>http://</a:t>
            </a:r>
            <a:r>
              <a:rPr lang="en-US" altLang="ja-JP" sz="1200" dirty="0" smtClean="0"/>
              <a:t>www.mext.go.jp/b_menu/shingi/gijyutu/gijyutu3/toushin/attach/1333543.</a:t>
            </a:r>
            <a:r>
              <a:rPr lang="ja-JP" altLang="en-US" sz="1200" dirty="0" smtClean="0"/>
              <a:t>より抜粋</a:t>
            </a:r>
            <a:endParaRPr kumimoji="1" lang="ja-JP" altLang="en-US" sz="1200" dirty="0"/>
          </a:p>
        </p:txBody>
      </p:sp>
      <p:sp>
        <p:nvSpPr>
          <p:cNvPr id="3" name="テキスト ボックス 2"/>
          <p:cNvSpPr txBox="1"/>
          <p:nvPr/>
        </p:nvSpPr>
        <p:spPr>
          <a:xfrm>
            <a:off x="395536" y="1622810"/>
            <a:ext cx="3636404" cy="369332"/>
          </a:xfrm>
          <a:prstGeom prst="rect">
            <a:avLst/>
          </a:prstGeom>
          <a:noFill/>
        </p:spPr>
        <p:txBody>
          <a:bodyPr wrap="square" rtlCol="0">
            <a:spAutoFit/>
          </a:bodyPr>
          <a:lstStyle/>
          <a:p>
            <a:r>
              <a:rPr kumimoji="1" lang="en-US" altLang="ja-JP" dirty="0" smtClean="0"/>
              <a:t>1300nm</a:t>
            </a:r>
            <a:r>
              <a:rPr kumimoji="1" lang="ja-JP" altLang="en-US" dirty="0" smtClean="0"/>
              <a:t>で信号が小さくなる</a:t>
            </a:r>
            <a:endParaRPr kumimoji="1" lang="ja-JP" altLang="en-US" dirty="0"/>
          </a:p>
        </p:txBody>
      </p:sp>
      <p:sp>
        <p:nvSpPr>
          <p:cNvPr id="5" name="テキスト ボックス 4"/>
          <p:cNvSpPr txBox="1"/>
          <p:nvPr/>
        </p:nvSpPr>
        <p:spPr>
          <a:xfrm>
            <a:off x="485923" y="2546096"/>
            <a:ext cx="2519525" cy="369332"/>
          </a:xfrm>
          <a:prstGeom prst="rect">
            <a:avLst/>
          </a:prstGeom>
          <a:noFill/>
        </p:spPr>
        <p:txBody>
          <a:bodyPr wrap="square" rtlCol="0">
            <a:spAutoFit/>
          </a:bodyPr>
          <a:lstStyle/>
          <a:p>
            <a:r>
              <a:rPr kumimoji="1" lang="ja-JP" altLang="en-US" dirty="0" smtClean="0"/>
              <a:t>水による吸収が原因</a:t>
            </a:r>
            <a:r>
              <a:rPr lang="ja-JP" altLang="en-US" dirty="0"/>
              <a:t>？</a:t>
            </a:r>
            <a:endParaRPr kumimoji="1" lang="ja-JP" altLang="en-US" dirty="0"/>
          </a:p>
        </p:txBody>
      </p:sp>
      <p:sp>
        <p:nvSpPr>
          <p:cNvPr id="18" name="下矢印 17"/>
          <p:cNvSpPr/>
          <p:nvPr/>
        </p:nvSpPr>
        <p:spPr bwMode="auto">
          <a:xfrm>
            <a:off x="1475656" y="1992142"/>
            <a:ext cx="540060" cy="500754"/>
          </a:xfrm>
          <a:prstGeom prst="downArrow">
            <a:avLst/>
          </a:prstGeom>
          <a:solidFill>
            <a:schemeClr val="tx2">
              <a:lumMod val="50000"/>
              <a:lumOff val="50000"/>
            </a:schemeClr>
          </a:solidFill>
          <a:ln w="9525" cap="flat" cmpd="sng" algn="ctr">
            <a:solidFill>
              <a:schemeClr val="bg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7" name="テキスト ボックス 6"/>
          <p:cNvSpPr txBox="1"/>
          <p:nvPr/>
        </p:nvSpPr>
        <p:spPr>
          <a:xfrm>
            <a:off x="395536" y="5619125"/>
            <a:ext cx="3510390" cy="120032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kumimoji="1" lang="ja-JP" altLang="en-US" dirty="0" smtClean="0"/>
              <a:t>水の吸収によるものか</a:t>
            </a:r>
            <a:endParaRPr kumimoji="1" lang="en-US" altLang="ja-JP" dirty="0" smtClean="0"/>
          </a:p>
          <a:p>
            <a:pPr marL="285750" indent="-285750">
              <a:buFont typeface="Arial" panose="020B0604020202020204" pitchFamily="34" charset="0"/>
              <a:buChar char="•"/>
            </a:pPr>
            <a:r>
              <a:rPr lang="en-US" altLang="ja-JP" dirty="0" smtClean="0"/>
              <a:t>1250nm</a:t>
            </a:r>
            <a:r>
              <a:rPr lang="ja-JP" altLang="en-US" dirty="0" smtClean="0"/>
              <a:t>付近で生体計測に適切な波長を探す</a:t>
            </a:r>
            <a:endParaRPr lang="en-US" altLang="ja-JP" dirty="0" smtClean="0"/>
          </a:p>
          <a:p>
            <a:pPr marL="285750" indent="-285750">
              <a:buFont typeface="Arial" panose="020B0604020202020204" pitchFamily="34" charset="0"/>
              <a:buChar char="•"/>
            </a:pPr>
            <a:r>
              <a:rPr lang="en-US" altLang="ja-JP" dirty="0"/>
              <a:t>11</a:t>
            </a:r>
            <a:r>
              <a:rPr lang="ja-JP" altLang="en-US" dirty="0" smtClean="0"/>
              <a:t>月上旬に生体実験を予定</a:t>
            </a:r>
            <a:endParaRPr kumimoji="1" lang="ja-JP" altLang="en-US" dirty="0"/>
          </a:p>
        </p:txBody>
      </p:sp>
      <p:sp>
        <p:nvSpPr>
          <p:cNvPr id="10" name="テキスト ボックス 9"/>
          <p:cNvSpPr txBox="1"/>
          <p:nvPr/>
        </p:nvSpPr>
        <p:spPr>
          <a:xfrm>
            <a:off x="395536" y="5243476"/>
            <a:ext cx="1413157" cy="369332"/>
          </a:xfrm>
          <a:prstGeom prst="rect">
            <a:avLst/>
          </a:prstGeom>
          <a:noFill/>
        </p:spPr>
        <p:txBody>
          <a:bodyPr wrap="square" rtlCol="0">
            <a:spAutoFit/>
          </a:bodyPr>
          <a:lstStyle/>
          <a:p>
            <a:r>
              <a:rPr kumimoji="1" lang="ja-JP" altLang="en-US" dirty="0" smtClean="0"/>
              <a:t>今後の予定</a:t>
            </a:r>
            <a:endParaRPr kumimoji="1" lang="ja-JP" alt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871112"/>
            <a:ext cx="7040986" cy="5222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790896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SHG</a:t>
            </a:r>
            <a:r>
              <a:rPr lang="en-US" altLang="ja-JP" dirty="0" smtClean="0"/>
              <a:t>,</a:t>
            </a:r>
            <a:r>
              <a:rPr kumimoji="1" lang="en-US" altLang="ja-JP" dirty="0" smtClean="0"/>
              <a:t>THG</a:t>
            </a:r>
            <a:r>
              <a:rPr kumimoji="1" lang="ja-JP" altLang="en-US" dirty="0" smtClean="0"/>
              <a:t>の原理</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92896"/>
            <a:ext cx="8139337" cy="228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コネクタ 4"/>
          <p:cNvCxnSpPr/>
          <p:nvPr/>
        </p:nvCxnSpPr>
        <p:spPr bwMode="auto">
          <a:xfrm>
            <a:off x="4465204" y="2060848"/>
            <a:ext cx="0" cy="3222864"/>
          </a:xfrm>
          <a:prstGeom prst="line">
            <a:avLst/>
          </a:prstGeom>
          <a:noFill/>
          <a:ln w="9525" cap="flat" cmpd="sng" algn="ctr">
            <a:solidFill>
              <a:schemeClr val="tx1"/>
            </a:solidFill>
            <a:prstDash val="solid"/>
            <a:round/>
            <a:headEnd type="none" w="med" len="med"/>
            <a:tailEnd type="none" w="med" len="med"/>
          </a:ln>
          <a:effectLst/>
        </p:spPr>
      </p:cxnSp>
      <p:sp>
        <p:nvSpPr>
          <p:cNvPr id="9" name="テキスト ボックス 8"/>
          <p:cNvSpPr txBox="1"/>
          <p:nvPr/>
        </p:nvSpPr>
        <p:spPr>
          <a:xfrm>
            <a:off x="1331640" y="1988840"/>
            <a:ext cx="2016224" cy="36933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smtClean="0"/>
              <a:t>SHG</a:t>
            </a:r>
            <a:r>
              <a:rPr kumimoji="1" lang="ja-JP" altLang="en-US" dirty="0" smtClean="0"/>
              <a:t>の原理</a:t>
            </a:r>
            <a:endParaRPr kumimoji="1" lang="ja-JP" altLang="en-US" dirty="0"/>
          </a:p>
        </p:txBody>
      </p:sp>
      <p:sp>
        <p:nvSpPr>
          <p:cNvPr id="11" name="テキスト ボックス 10"/>
          <p:cNvSpPr txBox="1"/>
          <p:nvPr/>
        </p:nvSpPr>
        <p:spPr>
          <a:xfrm>
            <a:off x="5589930" y="1988840"/>
            <a:ext cx="2016224" cy="36933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t>T</a:t>
            </a:r>
            <a:r>
              <a:rPr kumimoji="1" lang="en-US" altLang="ja-JP" dirty="0" smtClean="0"/>
              <a:t>HG</a:t>
            </a:r>
            <a:r>
              <a:rPr kumimoji="1" lang="ja-JP" altLang="en-US" dirty="0" smtClean="0"/>
              <a:t>の原理</a:t>
            </a:r>
            <a:endParaRPr kumimoji="1" lang="ja-JP" altLang="en-US" dirty="0"/>
          </a:p>
        </p:txBody>
      </p:sp>
      <p:sp>
        <p:nvSpPr>
          <p:cNvPr id="10" name="テキスト ボックス 9"/>
          <p:cNvSpPr txBox="1"/>
          <p:nvPr/>
        </p:nvSpPr>
        <p:spPr>
          <a:xfrm>
            <a:off x="755576" y="5098328"/>
            <a:ext cx="3709628" cy="646331"/>
          </a:xfrm>
          <a:prstGeom prst="rect">
            <a:avLst/>
          </a:prstGeom>
          <a:noFill/>
          <a:ln>
            <a:noFill/>
          </a:ln>
        </p:spPr>
        <p:txBody>
          <a:bodyPr wrap="square" rtlCol="0">
            <a:spAutoFit/>
          </a:bodyPr>
          <a:lstStyle/>
          <a:p>
            <a:pPr marL="285750" indent="-285750">
              <a:buFont typeface="Arial" panose="020B0604020202020204" pitchFamily="34" charset="0"/>
              <a:buChar char="•"/>
            </a:pPr>
            <a:r>
              <a:rPr kumimoji="1" lang="ja-JP" altLang="en-US" u="sng" dirty="0" smtClean="0"/>
              <a:t>非中心対称性物質</a:t>
            </a:r>
            <a:r>
              <a:rPr kumimoji="1" lang="ja-JP" altLang="en-US" dirty="0" smtClean="0"/>
              <a:t>からのみ発生</a:t>
            </a:r>
            <a:endParaRPr kumimoji="1" lang="en-US" altLang="ja-JP" dirty="0" smtClean="0"/>
          </a:p>
          <a:p>
            <a:r>
              <a:rPr lang="ja-JP" altLang="en-US" dirty="0" smtClean="0"/>
              <a:t>（例）コラーゲン</a:t>
            </a:r>
            <a:endParaRPr kumimoji="1" lang="ja-JP" altLang="en-US" dirty="0"/>
          </a:p>
        </p:txBody>
      </p:sp>
      <p:sp>
        <p:nvSpPr>
          <p:cNvPr id="12" name="テキスト ボックス 11"/>
          <p:cNvSpPr txBox="1"/>
          <p:nvPr/>
        </p:nvSpPr>
        <p:spPr>
          <a:xfrm>
            <a:off x="5004048" y="5098328"/>
            <a:ext cx="3672408" cy="92333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smtClean="0"/>
              <a:t>すべての物質の境界面で発生</a:t>
            </a:r>
            <a:endParaRPr kumimoji="1" lang="en-US" altLang="ja-JP" dirty="0" smtClean="0"/>
          </a:p>
          <a:p>
            <a:pPr marL="285750" indent="-285750">
              <a:buFont typeface="Arial" panose="020B0604020202020204" pitchFamily="34" charset="0"/>
              <a:buChar char="•"/>
            </a:pPr>
            <a:r>
              <a:rPr kumimoji="1" lang="ja-JP" altLang="en-US" dirty="0" smtClean="0"/>
              <a:t>異なる物質の境界の間でコントラストが高い</a:t>
            </a:r>
            <a:endParaRPr kumimoji="1" lang="ja-JP" altLang="en-US" dirty="0"/>
          </a:p>
        </p:txBody>
      </p:sp>
    </p:spTree>
    <p:extLst>
      <p:ext uri="{BB962C8B-B14F-4D97-AF65-F5344CB8AC3E}">
        <p14:creationId xmlns:p14="http://schemas.microsoft.com/office/powerpoint/2010/main" val="53496193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smtClean="0"/>
              <a:t>多光子励起過程の</a:t>
            </a:r>
            <a:r>
              <a:rPr kumimoji="1" lang="ja-JP" altLang="en-US" dirty="0" smtClean="0"/>
              <a:t>原理</a:t>
            </a:r>
            <a:endParaRPr kumimoji="1" lang="ja-JP" altLang="en-US" dirty="0"/>
          </a:p>
        </p:txBody>
      </p:sp>
      <p:sp>
        <p:nvSpPr>
          <p:cNvPr id="3" name="テキスト ボックス 2"/>
          <p:cNvSpPr txBox="1"/>
          <p:nvPr/>
        </p:nvSpPr>
        <p:spPr>
          <a:xfrm>
            <a:off x="971600" y="1976542"/>
            <a:ext cx="1781590" cy="369332"/>
          </a:xfrm>
          <a:prstGeom prst="rect">
            <a:avLst/>
          </a:prstGeom>
          <a:noFill/>
        </p:spPr>
        <p:txBody>
          <a:bodyPr wrap="square" rtlCol="0">
            <a:spAutoFit/>
          </a:bodyPr>
          <a:lstStyle/>
          <a:p>
            <a:r>
              <a:rPr kumimoji="1" lang="en-US" altLang="ja-JP" dirty="0" smtClean="0"/>
              <a:t>1</a:t>
            </a:r>
            <a:r>
              <a:rPr kumimoji="1" lang="ja-JP" altLang="en-US" dirty="0" smtClean="0"/>
              <a:t>光子励起過程</a:t>
            </a:r>
            <a:endParaRPr kumimoji="1" lang="ja-JP" altLang="en-US" dirty="0"/>
          </a:p>
        </p:txBody>
      </p:sp>
      <p:sp>
        <p:nvSpPr>
          <p:cNvPr id="13" name="テキスト ボックス 12"/>
          <p:cNvSpPr txBox="1"/>
          <p:nvPr/>
        </p:nvSpPr>
        <p:spPr>
          <a:xfrm>
            <a:off x="4866491" y="1976542"/>
            <a:ext cx="1721733" cy="369332"/>
          </a:xfrm>
          <a:prstGeom prst="rect">
            <a:avLst/>
          </a:prstGeom>
          <a:noFill/>
        </p:spPr>
        <p:txBody>
          <a:bodyPr wrap="square" rtlCol="0">
            <a:spAutoFit/>
          </a:bodyPr>
          <a:lstStyle/>
          <a:p>
            <a:r>
              <a:rPr lang="en-US" altLang="ja-JP" dirty="0"/>
              <a:t>2</a:t>
            </a:r>
            <a:r>
              <a:rPr kumimoji="1" lang="ja-JP" altLang="en-US" dirty="0" smtClean="0"/>
              <a:t>光子励起過程</a:t>
            </a:r>
            <a:endParaRPr kumimoji="1" lang="ja-JP"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506323"/>
            <a:ext cx="7622555" cy="335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65586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コラーゲンとエラスチン</a:t>
            </a:r>
            <a:endParaRPr kumimoji="1" lang="ja-JP" altLang="en-US" dirty="0"/>
          </a:p>
        </p:txBody>
      </p:sp>
      <p:sp>
        <p:nvSpPr>
          <p:cNvPr id="4" name="テキスト ボックス 3"/>
          <p:cNvSpPr txBox="1"/>
          <p:nvPr/>
        </p:nvSpPr>
        <p:spPr>
          <a:xfrm>
            <a:off x="96064" y="1556792"/>
            <a:ext cx="6192688" cy="3200876"/>
          </a:xfrm>
          <a:prstGeom prst="rect">
            <a:avLst/>
          </a:prstGeom>
          <a:noFill/>
        </p:spPr>
        <p:txBody>
          <a:bodyPr wrap="square" rtlCol="0">
            <a:spAutoFit/>
          </a:bodyPr>
          <a:lstStyle/>
          <a:p>
            <a:r>
              <a:rPr lang="ja-JP" altLang="en-US" sz="2400" dirty="0">
                <a:solidFill>
                  <a:schemeClr val="accent2"/>
                </a:solidFill>
                <a:latin typeface="+mj-ea"/>
                <a:ea typeface="+mj-ea"/>
              </a:rPr>
              <a:t>コラーゲンの役割</a:t>
            </a:r>
            <a:endParaRPr lang="en-US" altLang="ja-JP" sz="2400" dirty="0">
              <a:solidFill>
                <a:schemeClr val="accent2"/>
              </a:solidFill>
              <a:latin typeface="+mj-ea"/>
              <a:ea typeface="+mj-ea"/>
            </a:endParaRPr>
          </a:p>
          <a:p>
            <a:r>
              <a:rPr lang="ja-JP" altLang="en-US" dirty="0">
                <a:solidFill>
                  <a:srgbClr val="000000"/>
                </a:solidFill>
              </a:rPr>
              <a:t>①体全体および臓器その他を形作り、それらを支え、結合したり境界を作ったりする。</a:t>
            </a:r>
            <a:endParaRPr lang="en-US" altLang="ja-JP" dirty="0">
              <a:solidFill>
                <a:srgbClr val="000000"/>
              </a:solidFill>
            </a:endParaRPr>
          </a:p>
          <a:p>
            <a:r>
              <a:rPr lang="ja-JP" altLang="en-US" dirty="0">
                <a:solidFill>
                  <a:srgbClr val="000000"/>
                </a:solidFill>
              </a:rPr>
              <a:t>②細胞の足場として働く。この足場によって細胞は分裂し増殖</a:t>
            </a:r>
            <a:r>
              <a:rPr lang="ja-JP" altLang="en-US" dirty="0" smtClean="0">
                <a:solidFill>
                  <a:srgbClr val="000000"/>
                </a:solidFill>
              </a:rPr>
              <a:t>する</a:t>
            </a:r>
            <a:endParaRPr lang="en-US" altLang="ja-JP" dirty="0" smtClean="0">
              <a:solidFill>
                <a:srgbClr val="000000"/>
              </a:solidFill>
            </a:endParaRPr>
          </a:p>
          <a:p>
            <a:pPr fontAlgn="base">
              <a:spcBef>
                <a:spcPct val="0"/>
              </a:spcBef>
              <a:spcAft>
                <a:spcPct val="0"/>
              </a:spcAft>
            </a:pPr>
            <a:endParaRPr lang="en-US" altLang="ja-JP" sz="2400" dirty="0" smtClean="0">
              <a:solidFill>
                <a:schemeClr val="accent2"/>
              </a:solidFill>
              <a:latin typeface="Arial" charset="0"/>
              <a:ea typeface="ＭＳ ゴシック" charset="-128"/>
              <a:cs typeface="ＭＳ ゴシック" charset="-128"/>
            </a:endParaRPr>
          </a:p>
          <a:p>
            <a:pPr fontAlgn="base">
              <a:spcBef>
                <a:spcPct val="0"/>
              </a:spcBef>
              <a:spcAft>
                <a:spcPct val="0"/>
              </a:spcAft>
            </a:pPr>
            <a:r>
              <a:rPr lang="ja-JP" altLang="en-US" sz="2400" dirty="0" smtClean="0">
                <a:solidFill>
                  <a:schemeClr val="accent2"/>
                </a:solidFill>
                <a:latin typeface="Arial" charset="0"/>
                <a:ea typeface="ＭＳ ゴシック" charset="-128"/>
                <a:cs typeface="ＭＳ ゴシック" charset="-128"/>
              </a:rPr>
              <a:t>エラスチン</a:t>
            </a:r>
            <a:r>
              <a:rPr lang="ja-JP" altLang="en-US" sz="2400" dirty="0">
                <a:solidFill>
                  <a:schemeClr val="accent2"/>
                </a:solidFill>
                <a:latin typeface="Arial" charset="0"/>
                <a:ea typeface="ＭＳ ゴシック" charset="-128"/>
                <a:cs typeface="ＭＳ ゴシック" charset="-128"/>
              </a:rPr>
              <a:t>の役割</a:t>
            </a:r>
            <a:endParaRPr lang="en-US" altLang="ja-JP" sz="2400" dirty="0">
              <a:solidFill>
                <a:schemeClr val="accent2"/>
              </a:solidFill>
              <a:latin typeface="Arial" charset="0"/>
              <a:ea typeface="ＭＳ ゴシック" charset="-128"/>
              <a:cs typeface="ＭＳ ゴシック" charset="-128"/>
            </a:endParaRPr>
          </a:p>
          <a:p>
            <a:pPr fontAlgn="base">
              <a:spcBef>
                <a:spcPct val="0"/>
              </a:spcBef>
              <a:spcAft>
                <a:spcPct val="0"/>
              </a:spcAft>
            </a:pPr>
            <a:r>
              <a:rPr lang="ja-JP" altLang="en-US" sz="2000" dirty="0">
                <a:latin typeface="Arial" charset="0"/>
                <a:ea typeface="ＭＳ ゴシック" charset="-128"/>
                <a:cs typeface="ＭＳ ゴシック" charset="-128"/>
              </a:rPr>
              <a:t>→</a:t>
            </a:r>
            <a:r>
              <a:rPr lang="ja-JP" altLang="en-US" dirty="0">
                <a:latin typeface="Arial" charset="0"/>
                <a:ea typeface="ＭＳ ゴシック" charset="-128"/>
                <a:cs typeface="ＭＳ ゴシック" charset="-128"/>
              </a:rPr>
              <a:t>弾力性が強く、コイル状にコラーゲンに巻き付いて形成を補助する</a:t>
            </a:r>
            <a:endParaRPr lang="en-US" altLang="ja-JP" dirty="0">
              <a:latin typeface="Arial" charset="0"/>
              <a:ea typeface="ＭＳ ゴシック" charset="-128"/>
              <a:cs typeface="ＭＳ ゴシック" charset="-128"/>
            </a:endParaRPr>
          </a:p>
          <a:p>
            <a:endParaRPr lang="en-US" altLang="ja-JP" sz="2000" dirty="0" smtClean="0">
              <a:solidFill>
                <a:srgbClr val="000000"/>
              </a:solidFill>
            </a:endParaRPr>
          </a:p>
        </p:txBody>
      </p:sp>
      <p:pic>
        <p:nvPicPr>
          <p:cNvPr id="1028" name="Picture 4" descr="http://www.hopec.jp/collagen/collagentoha/ce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545" y="1324030"/>
            <a:ext cx="2110039" cy="209642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6444208" y="3412207"/>
            <a:ext cx="2952328" cy="430887"/>
          </a:xfrm>
          <a:prstGeom prst="rect">
            <a:avLst/>
          </a:prstGeom>
          <a:noFill/>
        </p:spPr>
        <p:txBody>
          <a:bodyPr wrap="square" rtlCol="0">
            <a:spAutoFit/>
          </a:bodyPr>
          <a:lstStyle/>
          <a:p>
            <a:r>
              <a:rPr lang="en-US" altLang="ja-JP" sz="1100" dirty="0">
                <a:solidFill>
                  <a:srgbClr val="000000"/>
                </a:solidFill>
              </a:rPr>
              <a:t>http://www.hopec.biz-web.jp/collagen/collagentoha/</a:t>
            </a:r>
            <a:r>
              <a:rPr lang="ja-JP" altLang="en-US" sz="1100" dirty="0">
                <a:solidFill>
                  <a:srgbClr val="000000"/>
                </a:solidFill>
              </a:rPr>
              <a:t>より抜粋</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483" y="3843094"/>
            <a:ext cx="2725535" cy="190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5976621" y="5975702"/>
            <a:ext cx="3563888" cy="261610"/>
          </a:xfrm>
          <a:prstGeom prst="rect">
            <a:avLst/>
          </a:prstGeom>
          <a:noFill/>
        </p:spPr>
        <p:txBody>
          <a:bodyPr wrap="square" rtlCol="0">
            <a:spAutoFit/>
          </a:bodyPr>
          <a:lstStyle/>
          <a:p>
            <a:r>
              <a:rPr lang="en-US" altLang="ja-JP" sz="1100" dirty="0"/>
              <a:t>http://</a:t>
            </a:r>
            <a:r>
              <a:rPr lang="en-US" altLang="ja-JP" sz="1100" dirty="0" smtClean="0"/>
              <a:t>collagen-laboratory.com/collagen/</a:t>
            </a:r>
            <a:r>
              <a:rPr lang="ja-JP" altLang="en-US" sz="1100" dirty="0" smtClean="0"/>
              <a:t>より抜粋</a:t>
            </a:r>
            <a:endParaRPr kumimoji="1" lang="ja-JP" altLang="en-US" sz="1100" dirty="0"/>
          </a:p>
        </p:txBody>
      </p:sp>
      <p:sp>
        <p:nvSpPr>
          <p:cNvPr id="9" name="テキスト ボックス 8"/>
          <p:cNvSpPr txBox="1"/>
          <p:nvPr/>
        </p:nvSpPr>
        <p:spPr>
          <a:xfrm>
            <a:off x="592991" y="5821813"/>
            <a:ext cx="5178748" cy="830997"/>
          </a:xfrm>
          <a:prstGeom prst="rect">
            <a:avLst/>
          </a:prstGeom>
          <a:solidFill>
            <a:srgbClr val="FFFF00"/>
          </a:solidFill>
        </p:spPr>
        <p:txBody>
          <a:bodyPr wrap="square" rtlCol="0">
            <a:spAutoFit/>
          </a:bodyPr>
          <a:lstStyle/>
          <a:p>
            <a:pPr algn="ctr"/>
            <a:r>
              <a:rPr kumimoji="1" lang="ja-JP" altLang="en-US" sz="2400" b="1" dirty="0" smtClean="0">
                <a:solidFill>
                  <a:srgbClr val="FF0000"/>
                </a:solidFill>
              </a:rPr>
              <a:t>美容や臨床応用の分野において</a:t>
            </a:r>
            <a:endParaRPr kumimoji="1" lang="en-US" altLang="ja-JP" sz="2400" b="1" dirty="0" smtClean="0">
              <a:solidFill>
                <a:srgbClr val="FF0000"/>
              </a:solidFill>
            </a:endParaRPr>
          </a:p>
          <a:p>
            <a:r>
              <a:rPr kumimoji="1" lang="ja-JP" altLang="en-US" sz="2400" b="1" dirty="0" smtClean="0">
                <a:solidFill>
                  <a:srgbClr val="FF0000"/>
                </a:solidFill>
              </a:rPr>
              <a:t>同時に可視化する技術が求められる</a:t>
            </a:r>
            <a:endParaRPr kumimoji="1" lang="ja-JP" altLang="en-US" sz="2400" b="1" dirty="0">
              <a:solidFill>
                <a:srgbClr val="FF0000"/>
              </a:solidFill>
            </a:endParaRPr>
          </a:p>
        </p:txBody>
      </p:sp>
      <p:sp>
        <p:nvSpPr>
          <p:cNvPr id="5" name="テキスト ボックス 4"/>
          <p:cNvSpPr txBox="1"/>
          <p:nvPr/>
        </p:nvSpPr>
        <p:spPr>
          <a:xfrm>
            <a:off x="306368" y="4563020"/>
            <a:ext cx="5772080" cy="120032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ja-JP" altLang="en-US" dirty="0">
                <a:solidFill>
                  <a:srgbClr val="000000"/>
                </a:solidFill>
              </a:rPr>
              <a:t>コラーゲンの比率が高いと</a:t>
            </a:r>
            <a:endParaRPr lang="en-US" altLang="ja-JP" dirty="0">
              <a:solidFill>
                <a:srgbClr val="000000"/>
              </a:solidFill>
            </a:endParaRPr>
          </a:p>
          <a:p>
            <a:r>
              <a:rPr lang="ja-JP" altLang="en-US" dirty="0" smtClean="0">
                <a:solidFill>
                  <a:srgbClr val="000000"/>
                </a:solidFill>
              </a:rPr>
              <a:t>　→</a:t>
            </a:r>
            <a:r>
              <a:rPr lang="ja-JP" altLang="en-US" dirty="0">
                <a:solidFill>
                  <a:srgbClr val="000000"/>
                </a:solidFill>
              </a:rPr>
              <a:t>組織が硬くなる</a:t>
            </a:r>
            <a:endParaRPr lang="en-US" altLang="ja-JP" dirty="0">
              <a:solidFill>
                <a:srgbClr val="000000"/>
              </a:solidFill>
            </a:endParaRPr>
          </a:p>
          <a:p>
            <a:pPr marL="285750" indent="-285750">
              <a:buFont typeface="Arial" panose="020B0604020202020204" pitchFamily="34" charset="0"/>
              <a:buChar char="•"/>
            </a:pPr>
            <a:r>
              <a:rPr lang="ja-JP" altLang="en-US" dirty="0">
                <a:solidFill>
                  <a:srgbClr val="000000"/>
                </a:solidFill>
                <a:latin typeface="+mn-ea"/>
              </a:rPr>
              <a:t>エラスチンの比率が低いと</a:t>
            </a:r>
            <a:endParaRPr lang="en-US" altLang="ja-JP" dirty="0">
              <a:solidFill>
                <a:srgbClr val="000000"/>
              </a:solidFill>
              <a:latin typeface="+mn-ea"/>
            </a:endParaRPr>
          </a:p>
          <a:p>
            <a:r>
              <a:rPr lang="ja-JP" altLang="en-US" dirty="0" smtClean="0">
                <a:solidFill>
                  <a:srgbClr val="000000"/>
                </a:solidFill>
                <a:latin typeface="+mn-ea"/>
              </a:rPr>
              <a:t>　→</a:t>
            </a:r>
            <a:r>
              <a:rPr lang="ja-JP" altLang="en-US" dirty="0">
                <a:solidFill>
                  <a:srgbClr val="000000"/>
                </a:solidFill>
                <a:latin typeface="+mn-ea"/>
              </a:rPr>
              <a:t>しわやたるみの原因、動脈硬化など</a:t>
            </a:r>
            <a:r>
              <a:rPr lang="ja-JP" altLang="en-US" dirty="0" smtClean="0">
                <a:solidFill>
                  <a:srgbClr val="000000"/>
                </a:solidFill>
                <a:latin typeface="+mn-ea"/>
              </a:rPr>
              <a:t>に</a:t>
            </a:r>
            <a:r>
              <a:rPr lang="ja-JP" altLang="en-US" dirty="0">
                <a:solidFill>
                  <a:srgbClr val="000000"/>
                </a:solidFill>
                <a:latin typeface="+mn-ea"/>
              </a:rPr>
              <a:t>な</a:t>
            </a:r>
            <a:r>
              <a:rPr lang="ja-JP" altLang="en-US" dirty="0" smtClean="0">
                <a:solidFill>
                  <a:srgbClr val="000000"/>
                </a:solidFill>
                <a:latin typeface="+mn-ea"/>
              </a:rPr>
              <a:t>りやすい</a:t>
            </a:r>
            <a:endParaRPr lang="en-US" altLang="ja-JP" sz="2000" dirty="0">
              <a:solidFill>
                <a:srgbClr val="000000"/>
              </a:solidFill>
              <a:latin typeface="+mn-ea"/>
            </a:endParaRPr>
          </a:p>
        </p:txBody>
      </p:sp>
    </p:spTree>
    <p:extLst>
      <p:ext uri="{BB962C8B-B14F-4D97-AF65-F5344CB8AC3E}">
        <p14:creationId xmlns:p14="http://schemas.microsoft.com/office/powerpoint/2010/main" val="39362164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2008" y="476672"/>
            <a:ext cx="7772400" cy="1143000"/>
          </a:xfrm>
        </p:spPr>
        <p:txBody>
          <a:bodyPr/>
          <a:lstStyle/>
          <a:p>
            <a:pPr algn="l"/>
            <a:r>
              <a:rPr kumimoji="1" lang="ja-JP" altLang="en-US" dirty="0" smtClean="0"/>
              <a:t>非線形光学顕微鏡</a:t>
            </a:r>
            <a:endParaRPr kumimoji="1" lang="ja-JP" altLang="en-US" dirty="0"/>
          </a:p>
        </p:txBody>
      </p:sp>
      <p:sp>
        <p:nvSpPr>
          <p:cNvPr id="3" name="テキスト ボックス 2"/>
          <p:cNvSpPr txBox="1"/>
          <p:nvPr/>
        </p:nvSpPr>
        <p:spPr>
          <a:xfrm>
            <a:off x="827584" y="6073169"/>
            <a:ext cx="7920880" cy="584775"/>
          </a:xfrm>
          <a:prstGeom prst="rect">
            <a:avLst/>
          </a:prstGeom>
          <a:solidFill>
            <a:srgbClr val="FFFF00"/>
          </a:solidFill>
        </p:spPr>
        <p:txBody>
          <a:bodyPr wrap="square" rtlCol="0">
            <a:spAutoFit/>
          </a:bodyPr>
          <a:lstStyle/>
          <a:p>
            <a:r>
              <a:rPr kumimoji="1" lang="ja-JP" altLang="en-US" sz="3200" dirty="0" smtClean="0">
                <a:solidFill>
                  <a:srgbClr val="FF0000"/>
                </a:solidFill>
              </a:rPr>
              <a:t>コラーゲンとエラスチンを</a:t>
            </a:r>
            <a:r>
              <a:rPr kumimoji="1" lang="en-US" altLang="ja-JP" sz="3200" i="1" dirty="0" smtClean="0">
                <a:solidFill>
                  <a:srgbClr val="FF0000"/>
                </a:solidFill>
              </a:rPr>
              <a:t>in vivo</a:t>
            </a:r>
            <a:r>
              <a:rPr kumimoji="1" lang="ja-JP" altLang="en-US" sz="3200" dirty="0" smtClean="0">
                <a:solidFill>
                  <a:srgbClr val="FF0000"/>
                </a:solidFill>
              </a:rPr>
              <a:t>で可視化</a:t>
            </a:r>
            <a:endParaRPr kumimoji="1" lang="ja-JP" altLang="en-US" sz="3200" dirty="0">
              <a:solidFill>
                <a:srgbClr val="FF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9512" y="1264171"/>
            <a:ext cx="5183658" cy="480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5341374" y="2132856"/>
            <a:ext cx="3802626" cy="2677656"/>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800" dirty="0" smtClean="0"/>
              <a:t>SHG</a:t>
            </a:r>
            <a:r>
              <a:rPr kumimoji="1" lang="ja-JP" altLang="en-US" sz="2800" dirty="0" smtClean="0"/>
              <a:t>光はコラーゲン</a:t>
            </a:r>
            <a:r>
              <a:rPr kumimoji="1" lang="en-US" altLang="ja-JP" sz="2800" dirty="0" smtClean="0"/>
              <a:t>(</a:t>
            </a:r>
            <a:r>
              <a:rPr kumimoji="1" lang="ja-JP" altLang="en-US" sz="2800" dirty="0" smtClean="0"/>
              <a:t>非中心対称性物質</a:t>
            </a:r>
            <a:r>
              <a:rPr kumimoji="1" lang="en-US" altLang="ja-JP" sz="2800" dirty="0" smtClean="0"/>
              <a:t>)</a:t>
            </a:r>
            <a:r>
              <a:rPr kumimoji="1" lang="ja-JP" altLang="en-US" sz="2800" dirty="0" smtClean="0"/>
              <a:t>からのみ発生</a:t>
            </a:r>
            <a:endParaRPr kumimoji="1" lang="en-US" altLang="ja-JP" sz="2800" dirty="0" smtClean="0"/>
          </a:p>
          <a:p>
            <a:pPr marL="285750" indent="-285750">
              <a:buFont typeface="Arial" panose="020B0604020202020204" pitchFamily="34" charset="0"/>
              <a:buChar char="•"/>
            </a:pPr>
            <a:r>
              <a:rPr lang="en-US" altLang="ja-JP" sz="2800" dirty="0"/>
              <a:t>2</a:t>
            </a:r>
            <a:r>
              <a:rPr lang="ja-JP" altLang="en-US" sz="2800" dirty="0"/>
              <a:t>光子</a:t>
            </a:r>
            <a:r>
              <a:rPr lang="ja-JP" altLang="en-US" sz="2800" dirty="0" smtClean="0"/>
              <a:t>蛍光</a:t>
            </a:r>
            <a:r>
              <a:rPr lang="en-US" altLang="ja-JP" sz="2800" dirty="0" smtClean="0"/>
              <a:t>(TPEF),THG</a:t>
            </a:r>
            <a:r>
              <a:rPr lang="ja-JP" altLang="en-US" sz="2800" dirty="0" smtClean="0"/>
              <a:t>光はエラスチンから発生</a:t>
            </a:r>
            <a:endParaRPr kumimoji="1" lang="en-US" altLang="ja-JP" sz="2800" dirty="0" smtClean="0"/>
          </a:p>
        </p:txBody>
      </p:sp>
    </p:spTree>
    <p:extLst>
      <p:ext uri="{BB962C8B-B14F-4D97-AF65-F5344CB8AC3E}">
        <p14:creationId xmlns:p14="http://schemas.microsoft.com/office/powerpoint/2010/main" val="425676540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24265"/>
            <a:ext cx="7772400" cy="1143000"/>
          </a:xfrm>
        </p:spPr>
        <p:txBody>
          <a:bodyPr/>
          <a:lstStyle/>
          <a:p>
            <a:r>
              <a:rPr kumimoji="1" lang="en-US" altLang="ja-JP" sz="3600" dirty="0" smtClean="0"/>
              <a:t>TPEF</a:t>
            </a:r>
            <a:r>
              <a:rPr kumimoji="1" lang="ja-JP" altLang="en-US" sz="3600" dirty="0" smtClean="0"/>
              <a:t>の代わりに</a:t>
            </a:r>
            <a:r>
              <a:rPr kumimoji="1" lang="en-US" altLang="ja-JP" sz="3600" dirty="0" smtClean="0"/>
              <a:t>THG</a:t>
            </a:r>
            <a:r>
              <a:rPr kumimoji="1" lang="ja-JP" altLang="en-US" sz="3600" dirty="0" smtClean="0"/>
              <a:t>を用いる理由</a:t>
            </a:r>
            <a:endParaRPr kumimoji="1" lang="ja-JP" altLang="en-US" sz="3600" dirty="0"/>
          </a:p>
        </p:txBody>
      </p:sp>
      <p:sp>
        <p:nvSpPr>
          <p:cNvPr id="22" name="テキスト ボックス 21"/>
          <p:cNvSpPr txBox="1"/>
          <p:nvPr/>
        </p:nvSpPr>
        <p:spPr>
          <a:xfrm>
            <a:off x="832655" y="6185370"/>
            <a:ext cx="7812360" cy="523220"/>
          </a:xfrm>
          <a:prstGeom prst="rect">
            <a:avLst/>
          </a:prstGeom>
          <a:solidFill>
            <a:srgbClr val="FFFF00"/>
          </a:solidFill>
        </p:spPr>
        <p:txBody>
          <a:bodyPr wrap="square" rtlCol="0">
            <a:spAutoFit/>
          </a:bodyPr>
          <a:lstStyle/>
          <a:p>
            <a:r>
              <a:rPr kumimoji="1" lang="ja-JP" altLang="en-US" sz="2800" b="1" dirty="0" smtClean="0">
                <a:solidFill>
                  <a:srgbClr val="FF0000"/>
                </a:solidFill>
              </a:rPr>
              <a:t>より長い波長にすることで生体深部を観察する</a:t>
            </a:r>
            <a:endParaRPr kumimoji="1" lang="ja-JP" altLang="en-US" sz="2800" b="1" dirty="0">
              <a:solidFill>
                <a:srgbClr val="FF0000"/>
              </a:solidFill>
            </a:endParaRPr>
          </a:p>
        </p:txBody>
      </p:sp>
      <p:grpSp>
        <p:nvGrpSpPr>
          <p:cNvPr id="74" name="グループ化 73"/>
          <p:cNvGrpSpPr/>
          <p:nvPr/>
        </p:nvGrpSpPr>
        <p:grpSpPr>
          <a:xfrm>
            <a:off x="978053" y="1052736"/>
            <a:ext cx="7338363" cy="2976617"/>
            <a:chOff x="978053" y="1268760"/>
            <a:chExt cx="7338363" cy="2976617"/>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053" y="1706789"/>
              <a:ext cx="2894861" cy="253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4397803" y="1959377"/>
              <a:ext cx="3918613" cy="220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テキスト ボックス 69"/>
            <p:cNvSpPr txBox="1"/>
            <p:nvPr/>
          </p:nvSpPr>
          <p:spPr>
            <a:xfrm>
              <a:off x="1662946" y="1268760"/>
              <a:ext cx="1512168" cy="369332"/>
            </a:xfrm>
            <a:prstGeom prst="rect">
              <a:avLst/>
            </a:prstGeom>
            <a:noFill/>
          </p:spPr>
          <p:txBody>
            <a:bodyPr wrap="square" rtlCol="0">
              <a:spAutoFit/>
            </a:bodyPr>
            <a:lstStyle/>
            <a:p>
              <a:r>
                <a:rPr kumimoji="1" lang="en-US" altLang="ja-JP" dirty="0" smtClean="0"/>
                <a:t>TPEF</a:t>
              </a:r>
              <a:r>
                <a:rPr kumimoji="1" lang="ja-JP" altLang="en-US" dirty="0" smtClean="0"/>
                <a:t>の原理</a:t>
              </a:r>
              <a:endParaRPr kumimoji="1" lang="ja-JP" altLang="en-US" dirty="0"/>
            </a:p>
          </p:txBody>
        </p:sp>
        <p:sp>
          <p:nvSpPr>
            <p:cNvPr id="73" name="テキスト ボックス 72"/>
            <p:cNvSpPr txBox="1"/>
            <p:nvPr/>
          </p:nvSpPr>
          <p:spPr>
            <a:xfrm>
              <a:off x="5601025" y="1268760"/>
              <a:ext cx="1512168" cy="369332"/>
            </a:xfrm>
            <a:prstGeom prst="rect">
              <a:avLst/>
            </a:prstGeom>
            <a:noFill/>
          </p:spPr>
          <p:txBody>
            <a:bodyPr wrap="square" rtlCol="0">
              <a:spAutoFit/>
            </a:bodyPr>
            <a:lstStyle/>
            <a:p>
              <a:r>
                <a:rPr kumimoji="1" lang="en-US" altLang="ja-JP" dirty="0" smtClean="0"/>
                <a:t>THG</a:t>
              </a:r>
              <a:r>
                <a:rPr kumimoji="1" lang="ja-JP" altLang="en-US" dirty="0" smtClean="0"/>
                <a:t>の原理</a:t>
              </a:r>
              <a:endParaRPr kumimoji="1" lang="ja-JP" altLang="en-US" dirty="0"/>
            </a:p>
          </p:txBody>
        </p:sp>
      </p:grpSp>
      <p:sp>
        <p:nvSpPr>
          <p:cNvPr id="71" name="テキスト ボックス 70"/>
          <p:cNvSpPr txBox="1"/>
          <p:nvPr/>
        </p:nvSpPr>
        <p:spPr>
          <a:xfrm>
            <a:off x="691442" y="4839169"/>
            <a:ext cx="3384376" cy="1323439"/>
          </a:xfrm>
          <a:prstGeom prst="rect">
            <a:avLst/>
          </a:prstGeom>
          <a:noFill/>
        </p:spPr>
        <p:txBody>
          <a:bodyPr wrap="square" rtlCol="0">
            <a:spAutoFit/>
          </a:bodyPr>
          <a:lstStyle/>
          <a:p>
            <a:r>
              <a:rPr lang="ja-JP" altLang="en-US" sz="2000" dirty="0" smtClean="0"/>
              <a:t>生体</a:t>
            </a:r>
            <a:r>
              <a:rPr lang="ja-JP" altLang="en-US" sz="2000" dirty="0"/>
              <a:t>組織内</a:t>
            </a:r>
            <a:r>
              <a:rPr lang="ja-JP" altLang="en-US" sz="2000" dirty="0" smtClean="0"/>
              <a:t>で受ける吸収と散乱により強く減衰する</a:t>
            </a:r>
            <a:endParaRPr lang="en-US" altLang="ja-JP" sz="2000" dirty="0" smtClean="0"/>
          </a:p>
          <a:p>
            <a:r>
              <a:rPr kumimoji="1" lang="ja-JP" altLang="en-US" sz="2000" dirty="0" smtClean="0"/>
              <a:t>→生体深部を高コントラストで可視化は困難</a:t>
            </a:r>
            <a:endParaRPr kumimoji="1" lang="ja-JP" altLang="en-US" sz="2000" dirty="0"/>
          </a:p>
        </p:txBody>
      </p:sp>
      <p:sp>
        <p:nvSpPr>
          <p:cNvPr id="75" name="テキスト ボックス 74"/>
          <p:cNvSpPr txBox="1"/>
          <p:nvPr/>
        </p:nvSpPr>
        <p:spPr>
          <a:xfrm>
            <a:off x="4788023" y="4532927"/>
            <a:ext cx="4104457" cy="1323439"/>
          </a:xfrm>
          <a:prstGeom prst="rect">
            <a:avLst/>
          </a:prstGeom>
          <a:noFill/>
        </p:spPr>
        <p:txBody>
          <a:bodyPr wrap="square" rtlCol="0">
            <a:spAutoFit/>
          </a:bodyPr>
          <a:lstStyle/>
          <a:p>
            <a:pPr algn="ctr"/>
            <a:r>
              <a:rPr kumimoji="1" lang="ja-JP" altLang="en-US" sz="2000" b="1" dirty="0" smtClean="0">
                <a:solidFill>
                  <a:srgbClr val="002060"/>
                </a:solidFill>
              </a:rPr>
              <a:t>入射波長</a:t>
            </a:r>
            <a:r>
              <a:rPr lang="en-US" altLang="ja-JP" sz="2000" b="1" dirty="0" smtClean="0">
                <a:solidFill>
                  <a:srgbClr val="002060"/>
                </a:solidFill>
              </a:rPr>
              <a:t>11</a:t>
            </a:r>
            <a:r>
              <a:rPr kumimoji="1" lang="en-US" altLang="ja-JP" sz="2000" b="1" dirty="0" smtClean="0">
                <a:solidFill>
                  <a:srgbClr val="002060"/>
                </a:solidFill>
              </a:rPr>
              <a:t>00nm</a:t>
            </a:r>
            <a:r>
              <a:rPr kumimoji="1" lang="ja-JP" altLang="en-US" sz="2000" b="1" dirty="0" smtClean="0">
                <a:solidFill>
                  <a:srgbClr val="002060"/>
                </a:solidFill>
              </a:rPr>
              <a:t>で</a:t>
            </a:r>
            <a:r>
              <a:rPr kumimoji="1" lang="en-US" altLang="ja-JP" sz="2000" b="1" dirty="0" smtClean="0">
                <a:solidFill>
                  <a:srgbClr val="002060"/>
                </a:solidFill>
              </a:rPr>
              <a:t>THG</a:t>
            </a:r>
          </a:p>
          <a:p>
            <a:r>
              <a:rPr kumimoji="1" lang="ja-JP" altLang="en-US" sz="2000" dirty="0" smtClean="0"/>
              <a:t>物質の境界で強い</a:t>
            </a:r>
            <a:r>
              <a:rPr kumimoji="1" lang="en-US" altLang="ja-JP" sz="2000" dirty="0" smtClean="0"/>
              <a:t>THG</a:t>
            </a:r>
            <a:r>
              <a:rPr kumimoji="1" lang="ja-JP" altLang="en-US" sz="2000" dirty="0" smtClean="0"/>
              <a:t>信号が発生</a:t>
            </a:r>
            <a:endParaRPr kumimoji="1" lang="en-US" altLang="ja-JP" sz="2000" dirty="0" smtClean="0"/>
          </a:p>
          <a:p>
            <a:r>
              <a:rPr lang="ja-JP" altLang="en-US" sz="2000" dirty="0" smtClean="0"/>
              <a:t>→生体深部を高コントラストで可視化</a:t>
            </a:r>
            <a:endParaRPr kumimoji="1" lang="ja-JP" altLang="en-US" sz="2000" dirty="0"/>
          </a:p>
        </p:txBody>
      </p:sp>
      <p:sp>
        <p:nvSpPr>
          <p:cNvPr id="72" name="テキスト ボックス 71"/>
          <p:cNvSpPr txBox="1"/>
          <p:nvPr/>
        </p:nvSpPr>
        <p:spPr>
          <a:xfrm>
            <a:off x="37008" y="4060711"/>
            <a:ext cx="1152128" cy="369332"/>
          </a:xfrm>
          <a:prstGeom prst="rect">
            <a:avLst/>
          </a:prstGeom>
          <a:solidFill>
            <a:srgbClr val="FFC000"/>
          </a:solidFill>
        </p:spPr>
        <p:txBody>
          <a:bodyPr wrap="square" rtlCol="0">
            <a:spAutoFit/>
          </a:bodyPr>
          <a:lstStyle/>
          <a:p>
            <a:r>
              <a:rPr kumimoji="1" lang="ja-JP" altLang="en-US" dirty="0" smtClean="0"/>
              <a:t>先行研究</a:t>
            </a:r>
            <a:endParaRPr kumimoji="1" lang="ja-JP" altLang="en-US" dirty="0"/>
          </a:p>
        </p:txBody>
      </p:sp>
      <p:sp>
        <p:nvSpPr>
          <p:cNvPr id="3" name="テキスト ボックス 2"/>
          <p:cNvSpPr txBox="1"/>
          <p:nvPr/>
        </p:nvSpPr>
        <p:spPr>
          <a:xfrm>
            <a:off x="1078244" y="4548315"/>
            <a:ext cx="2694477" cy="646331"/>
          </a:xfrm>
          <a:prstGeom prst="rect">
            <a:avLst/>
          </a:prstGeom>
          <a:noFill/>
        </p:spPr>
        <p:txBody>
          <a:bodyPr wrap="square" rtlCol="0">
            <a:spAutoFit/>
          </a:bodyPr>
          <a:lstStyle/>
          <a:p>
            <a:pPr algn="ctr"/>
            <a:r>
              <a:rPr lang="ja-JP" altLang="en-US" b="1" dirty="0">
                <a:solidFill>
                  <a:srgbClr val="002060"/>
                </a:solidFill>
              </a:rPr>
              <a:t>入射波長</a:t>
            </a:r>
            <a:r>
              <a:rPr lang="en-US" altLang="ja-JP" b="1" dirty="0">
                <a:solidFill>
                  <a:srgbClr val="002060"/>
                </a:solidFill>
              </a:rPr>
              <a:t>800nm</a:t>
            </a:r>
            <a:r>
              <a:rPr lang="ja-JP" altLang="en-US" b="1" dirty="0">
                <a:solidFill>
                  <a:srgbClr val="002060"/>
                </a:solidFill>
              </a:rPr>
              <a:t>で</a:t>
            </a:r>
            <a:r>
              <a:rPr lang="en-US" altLang="ja-JP" b="1" dirty="0">
                <a:solidFill>
                  <a:srgbClr val="002060"/>
                </a:solidFill>
              </a:rPr>
              <a:t>TPEF</a:t>
            </a:r>
          </a:p>
          <a:p>
            <a:endParaRPr kumimoji="1" lang="ja-JP" altLang="en-US" dirty="0">
              <a:solidFill>
                <a:srgbClr val="002060"/>
              </a:solidFill>
            </a:endParaRPr>
          </a:p>
        </p:txBody>
      </p:sp>
    </p:spTree>
    <p:extLst>
      <p:ext uri="{BB962C8B-B14F-4D97-AF65-F5344CB8AC3E}">
        <p14:creationId xmlns:p14="http://schemas.microsoft.com/office/powerpoint/2010/main" val="322510472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実験装置</a:t>
            </a:r>
            <a:endParaRPr kumimoji="1" lang="ja-JP" alt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7544" y="1196752"/>
            <a:ext cx="8352927" cy="537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859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452572" y="1403484"/>
            <a:ext cx="8295892" cy="2313548"/>
            <a:chOff x="379448" y="2102021"/>
            <a:chExt cx="8295892" cy="2313548"/>
          </a:xfrm>
        </p:grpSpPr>
        <p:grpSp>
          <p:nvGrpSpPr>
            <p:cNvPr id="2" name="グループ化 1"/>
            <p:cNvGrpSpPr/>
            <p:nvPr/>
          </p:nvGrpSpPr>
          <p:grpSpPr>
            <a:xfrm>
              <a:off x="379448" y="2457450"/>
              <a:ext cx="8295892" cy="1958119"/>
              <a:chOff x="379448" y="2457450"/>
              <a:chExt cx="8295892" cy="1958119"/>
            </a:xfrm>
          </p:grpSpPr>
          <p:pic>
            <p:nvPicPr>
              <p:cNvPr id="1026" name="Picture 2" descr="C:\Users\Kotani\Desktop\研究なんやかんや\9月21.22日の86Fbのイメージ\800-400-4.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48" y="2461701"/>
                <a:ext cx="1934598" cy="193459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tani\Desktop\研究なんやかんや\9月21.22日の86Fbのイメージ\pai04(6)-1100-550.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472469"/>
                <a:ext cx="19431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otani\Desktop\研究なんやかんや\9月21.22日の86Fbのイメージ\pai04(2)-1200-600.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9678" y="2472469"/>
                <a:ext cx="19431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otani\Desktop\研究なんやかんや\9月21.22日の86Fbのイメージ\pai04-1300-650.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2457450"/>
                <a:ext cx="1943100" cy="19431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テキスト ボックス 2"/>
            <p:cNvSpPr txBox="1"/>
            <p:nvPr/>
          </p:nvSpPr>
          <p:spPr>
            <a:xfrm>
              <a:off x="878695" y="2102021"/>
              <a:ext cx="936104" cy="369332"/>
            </a:xfrm>
            <a:prstGeom prst="rect">
              <a:avLst/>
            </a:prstGeom>
            <a:noFill/>
          </p:spPr>
          <p:txBody>
            <a:bodyPr wrap="square" rtlCol="0">
              <a:spAutoFit/>
            </a:bodyPr>
            <a:lstStyle/>
            <a:p>
              <a:r>
                <a:rPr kumimoji="1" lang="en-US" altLang="ja-JP" dirty="0" smtClean="0">
                  <a:ln>
                    <a:solidFill>
                      <a:schemeClr val="tx1"/>
                    </a:solidFill>
                  </a:ln>
                </a:rPr>
                <a:t>800nm</a:t>
              </a:r>
              <a:endParaRPr kumimoji="1" lang="ja-JP" altLang="en-US" dirty="0">
                <a:ln>
                  <a:solidFill>
                    <a:schemeClr val="tx1"/>
                  </a:solidFill>
                </a:ln>
              </a:endParaRPr>
            </a:p>
          </p:txBody>
        </p:sp>
        <p:sp>
          <p:nvSpPr>
            <p:cNvPr id="10" name="テキスト ボックス 9"/>
            <p:cNvSpPr txBox="1"/>
            <p:nvPr/>
          </p:nvSpPr>
          <p:spPr>
            <a:xfrm>
              <a:off x="2907214" y="2102021"/>
              <a:ext cx="1096208" cy="369332"/>
            </a:xfrm>
            <a:prstGeom prst="rect">
              <a:avLst/>
            </a:prstGeom>
            <a:noFill/>
          </p:spPr>
          <p:txBody>
            <a:bodyPr wrap="square" rtlCol="0">
              <a:spAutoFit/>
            </a:bodyPr>
            <a:lstStyle/>
            <a:p>
              <a:r>
                <a:rPr lang="en-US" altLang="ja-JP" dirty="0" smtClean="0">
                  <a:ln>
                    <a:solidFill>
                      <a:schemeClr val="tx1"/>
                    </a:solidFill>
                  </a:ln>
                </a:rPr>
                <a:t>11</a:t>
              </a:r>
              <a:r>
                <a:rPr kumimoji="1" lang="en-US" altLang="ja-JP" dirty="0" smtClean="0">
                  <a:ln>
                    <a:solidFill>
                      <a:schemeClr val="tx1"/>
                    </a:solidFill>
                  </a:ln>
                </a:rPr>
                <a:t>00nm</a:t>
              </a:r>
              <a:endParaRPr kumimoji="1" lang="ja-JP" altLang="en-US" dirty="0">
                <a:ln>
                  <a:solidFill>
                    <a:schemeClr val="tx1"/>
                  </a:solidFill>
                </a:ln>
              </a:endParaRPr>
            </a:p>
          </p:txBody>
        </p:sp>
        <p:sp>
          <p:nvSpPr>
            <p:cNvPr id="11" name="テキスト ボックス 10"/>
            <p:cNvSpPr txBox="1"/>
            <p:nvPr/>
          </p:nvSpPr>
          <p:spPr>
            <a:xfrm>
              <a:off x="7155686" y="2102021"/>
              <a:ext cx="1096208" cy="369332"/>
            </a:xfrm>
            <a:prstGeom prst="rect">
              <a:avLst/>
            </a:prstGeom>
            <a:noFill/>
          </p:spPr>
          <p:txBody>
            <a:bodyPr wrap="square" rtlCol="0">
              <a:spAutoFit/>
            </a:bodyPr>
            <a:lstStyle/>
            <a:p>
              <a:r>
                <a:rPr lang="en-US" altLang="ja-JP" dirty="0" smtClean="0">
                  <a:ln>
                    <a:solidFill>
                      <a:schemeClr val="tx1"/>
                    </a:solidFill>
                  </a:ln>
                </a:rPr>
                <a:t>13</a:t>
              </a:r>
              <a:r>
                <a:rPr kumimoji="1" lang="en-US" altLang="ja-JP" dirty="0" smtClean="0">
                  <a:ln>
                    <a:solidFill>
                      <a:schemeClr val="tx1"/>
                    </a:solidFill>
                  </a:ln>
                </a:rPr>
                <a:t>00nm</a:t>
              </a:r>
              <a:endParaRPr kumimoji="1" lang="ja-JP" altLang="en-US" dirty="0">
                <a:ln>
                  <a:solidFill>
                    <a:schemeClr val="tx1"/>
                  </a:solidFill>
                </a:ln>
              </a:endParaRPr>
            </a:p>
          </p:txBody>
        </p:sp>
        <p:sp>
          <p:nvSpPr>
            <p:cNvPr id="12" name="テキスト ボックス 11"/>
            <p:cNvSpPr txBox="1"/>
            <p:nvPr/>
          </p:nvSpPr>
          <p:spPr>
            <a:xfrm>
              <a:off x="5033124" y="2102021"/>
              <a:ext cx="1096208" cy="369332"/>
            </a:xfrm>
            <a:prstGeom prst="rect">
              <a:avLst/>
            </a:prstGeom>
            <a:noFill/>
          </p:spPr>
          <p:txBody>
            <a:bodyPr wrap="square" rtlCol="0">
              <a:spAutoFit/>
            </a:bodyPr>
            <a:lstStyle/>
            <a:p>
              <a:r>
                <a:rPr lang="en-US" altLang="ja-JP" dirty="0" smtClean="0">
                  <a:ln>
                    <a:solidFill>
                      <a:schemeClr val="tx1"/>
                    </a:solidFill>
                  </a:ln>
                </a:rPr>
                <a:t>12</a:t>
              </a:r>
              <a:r>
                <a:rPr kumimoji="1" lang="en-US" altLang="ja-JP" dirty="0" smtClean="0">
                  <a:ln>
                    <a:solidFill>
                      <a:schemeClr val="tx1"/>
                    </a:solidFill>
                  </a:ln>
                </a:rPr>
                <a:t>00nm</a:t>
              </a:r>
              <a:endParaRPr kumimoji="1" lang="ja-JP" altLang="en-US" dirty="0">
                <a:ln>
                  <a:solidFill>
                    <a:schemeClr val="tx1"/>
                  </a:solidFill>
                </a:ln>
              </a:endParaRPr>
            </a:p>
          </p:txBody>
        </p:sp>
      </p:grpSp>
      <p:pic>
        <p:nvPicPr>
          <p:cNvPr id="1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5078" y="3738156"/>
            <a:ext cx="3763550" cy="279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0" y="4005064"/>
            <a:ext cx="5004047" cy="2585323"/>
          </a:xfrm>
          <a:prstGeom prst="rect">
            <a:avLst/>
          </a:prstGeom>
          <a:noFill/>
        </p:spPr>
        <p:txBody>
          <a:bodyPr wrap="square" rtlCol="0">
            <a:spAutoFit/>
          </a:bodyPr>
          <a:lstStyle/>
          <a:p>
            <a:r>
              <a:rPr kumimoji="1" lang="ja-JP" altLang="en-US" dirty="0" smtClean="0">
                <a:solidFill>
                  <a:schemeClr val="accent2"/>
                </a:solidFill>
              </a:rPr>
              <a:t>サンプル：</a:t>
            </a:r>
            <a:r>
              <a:rPr kumimoji="1" lang="en-US" altLang="ja-JP" dirty="0" smtClean="0">
                <a:solidFill>
                  <a:schemeClr val="accent2"/>
                </a:solidFill>
              </a:rPr>
              <a:t>86</a:t>
            </a:r>
            <a:r>
              <a:rPr kumimoji="1" lang="ja-JP" altLang="en-US" dirty="0" smtClean="0">
                <a:solidFill>
                  <a:schemeClr val="accent2"/>
                </a:solidFill>
              </a:rPr>
              <a:t>歳女性臀部皮膚の切片</a:t>
            </a:r>
            <a:r>
              <a:rPr kumimoji="1" lang="en-US" altLang="ja-JP" dirty="0" smtClean="0">
                <a:solidFill>
                  <a:schemeClr val="accent2"/>
                </a:solidFill>
              </a:rPr>
              <a:t>(</a:t>
            </a:r>
            <a:r>
              <a:rPr kumimoji="1" lang="ja-JP" altLang="en-US" dirty="0" smtClean="0">
                <a:solidFill>
                  <a:schemeClr val="accent2"/>
                </a:solidFill>
              </a:rPr>
              <a:t>厚さ</a:t>
            </a:r>
            <a:r>
              <a:rPr kumimoji="1" lang="en-US" altLang="ja-JP" dirty="0" smtClean="0">
                <a:solidFill>
                  <a:schemeClr val="accent2"/>
                </a:solidFill>
              </a:rPr>
              <a:t>100μm</a:t>
            </a:r>
            <a:r>
              <a:rPr kumimoji="1" lang="en-US" altLang="ja-JP" dirty="0" smtClean="0"/>
              <a:t>)</a:t>
            </a:r>
          </a:p>
          <a:p>
            <a:endParaRPr lang="en-US" altLang="ja-JP" dirty="0"/>
          </a:p>
          <a:p>
            <a:pPr marL="285750" indent="-285750">
              <a:buFont typeface="Arial" panose="020B0604020202020204" pitchFamily="34" charset="0"/>
              <a:buChar char="•"/>
            </a:pPr>
            <a:r>
              <a:rPr kumimoji="1" lang="ja-JP" altLang="en-US" dirty="0" smtClean="0"/>
              <a:t>入射波長</a:t>
            </a:r>
            <a:r>
              <a:rPr kumimoji="1" lang="en-US" altLang="ja-JP" dirty="0" smtClean="0"/>
              <a:t>800nm</a:t>
            </a:r>
            <a:r>
              <a:rPr kumimoji="1" lang="ja-JP" altLang="en-US" dirty="0" smtClean="0"/>
              <a:t>と</a:t>
            </a:r>
            <a:r>
              <a:rPr kumimoji="1" lang="en-US" altLang="ja-JP" dirty="0" smtClean="0"/>
              <a:t>1100nm</a:t>
            </a:r>
            <a:r>
              <a:rPr lang="ja-JP" altLang="en-US" dirty="0" smtClean="0"/>
              <a:t>の</a:t>
            </a:r>
            <a:r>
              <a:rPr lang="en-US" altLang="ja-JP" dirty="0" smtClean="0"/>
              <a:t>SHG</a:t>
            </a:r>
            <a:r>
              <a:rPr lang="ja-JP" altLang="en-US" dirty="0"/>
              <a:t>イメージで</a:t>
            </a:r>
            <a:r>
              <a:rPr lang="ja-JP" altLang="en-US" dirty="0" smtClean="0"/>
              <a:t>はコントラスト</a:t>
            </a:r>
            <a:r>
              <a:rPr kumimoji="1" lang="ja-JP" altLang="en-US" dirty="0" smtClean="0"/>
              <a:t>に大きな違いなし</a:t>
            </a:r>
            <a:endParaRPr lang="en-US" altLang="ja-JP" dirty="0"/>
          </a:p>
          <a:p>
            <a:endParaRPr lang="en-US" altLang="ja-JP" dirty="0"/>
          </a:p>
          <a:p>
            <a:pPr marL="285750" indent="-285750">
              <a:buFont typeface="Arial" panose="020B0604020202020204" pitchFamily="34" charset="0"/>
              <a:buChar char="•"/>
            </a:pPr>
            <a:r>
              <a:rPr kumimoji="1" lang="en-US" altLang="ja-JP" dirty="0" smtClean="0"/>
              <a:t>1300nm</a:t>
            </a:r>
            <a:r>
              <a:rPr kumimoji="1" lang="ja-JP" altLang="en-US" dirty="0" smtClean="0"/>
              <a:t>では</a:t>
            </a:r>
            <a:r>
              <a:rPr kumimoji="1" lang="en-US" altLang="ja-JP" dirty="0" smtClean="0"/>
              <a:t>SHG</a:t>
            </a:r>
            <a:r>
              <a:rPr kumimoji="1" lang="ja-JP" altLang="en-US" dirty="0" smtClean="0"/>
              <a:t>信号が非常に小さくなった</a:t>
            </a:r>
            <a:endParaRPr kumimoji="1" lang="en-US" altLang="ja-JP" dirty="0" smtClean="0"/>
          </a:p>
          <a:p>
            <a:r>
              <a:rPr lang="ja-JP" altLang="en-US" dirty="0" smtClean="0"/>
              <a:t>→水の吸収の影響？</a:t>
            </a:r>
            <a:endParaRPr lang="en-US" altLang="ja-JP" dirty="0"/>
          </a:p>
          <a:p>
            <a:endParaRPr kumimoji="1" lang="ja-JP" altLang="en-US" dirty="0"/>
          </a:p>
        </p:txBody>
      </p:sp>
      <p:sp>
        <p:nvSpPr>
          <p:cNvPr id="9" name="テキスト ボックス 8"/>
          <p:cNvSpPr txBox="1"/>
          <p:nvPr/>
        </p:nvSpPr>
        <p:spPr>
          <a:xfrm>
            <a:off x="231420" y="825205"/>
            <a:ext cx="1985030" cy="523220"/>
          </a:xfrm>
          <a:prstGeom prst="rect">
            <a:avLst/>
          </a:prstGeom>
          <a:solidFill>
            <a:schemeClr val="tx1"/>
          </a:solidFill>
        </p:spPr>
        <p:txBody>
          <a:bodyPr wrap="square" rtlCol="0">
            <a:spAutoFit/>
          </a:bodyPr>
          <a:lstStyle/>
          <a:p>
            <a:r>
              <a:rPr kumimoji="1" lang="ja-JP" altLang="en-US" sz="2800" b="1" dirty="0" smtClean="0">
                <a:ln>
                  <a:solidFill>
                    <a:schemeClr val="bg1"/>
                  </a:solidFill>
                </a:ln>
                <a:solidFill>
                  <a:schemeClr val="bg1"/>
                </a:solidFill>
              </a:rPr>
              <a:t>コラーゲン</a:t>
            </a:r>
            <a:endParaRPr kumimoji="1" lang="ja-JP" altLang="en-US" sz="2800" b="1" dirty="0">
              <a:ln>
                <a:solidFill>
                  <a:schemeClr val="bg1"/>
                </a:solidFill>
              </a:ln>
              <a:solidFill>
                <a:schemeClr val="bg1"/>
              </a:solidFill>
            </a:endParaRPr>
          </a:p>
        </p:txBody>
      </p:sp>
      <p:sp>
        <p:nvSpPr>
          <p:cNvPr id="13" name="正方形/長方形 12"/>
          <p:cNvSpPr/>
          <p:nvPr/>
        </p:nvSpPr>
        <p:spPr bwMode="auto">
          <a:xfrm>
            <a:off x="0" y="10639"/>
            <a:ext cx="9158972" cy="769441"/>
          </a:xfrm>
          <a:prstGeom prst="rect">
            <a:avLst/>
          </a:prstGeom>
          <a:solidFill>
            <a:schemeClr val="bg1">
              <a:alpha val="7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4" name="テキスト ボックス 3"/>
          <p:cNvSpPr txBox="1"/>
          <p:nvPr/>
        </p:nvSpPr>
        <p:spPr>
          <a:xfrm>
            <a:off x="138699" y="10639"/>
            <a:ext cx="7771920" cy="769441"/>
          </a:xfrm>
          <a:prstGeom prst="rect">
            <a:avLst/>
          </a:prstGeom>
          <a:noFill/>
        </p:spPr>
        <p:txBody>
          <a:bodyPr wrap="square" rtlCol="0">
            <a:spAutoFit/>
          </a:bodyPr>
          <a:lstStyle/>
          <a:p>
            <a:r>
              <a:rPr kumimoji="1" lang="en-US" altLang="ja-JP" sz="4400" dirty="0" smtClean="0">
                <a:latin typeface="+mj-ea"/>
                <a:ea typeface="+mj-ea"/>
              </a:rPr>
              <a:t>SHG</a:t>
            </a:r>
            <a:r>
              <a:rPr kumimoji="1" lang="ja-JP" altLang="en-US" sz="4400" dirty="0" smtClean="0">
                <a:latin typeface="+mj-ea"/>
                <a:ea typeface="+mj-ea"/>
              </a:rPr>
              <a:t>イメージの波長ごとの比較</a:t>
            </a:r>
            <a:endParaRPr kumimoji="1" lang="ja-JP" altLang="en-US" sz="4400" dirty="0">
              <a:latin typeface="+mj-ea"/>
              <a:ea typeface="+mj-ea"/>
            </a:endParaRPr>
          </a:p>
        </p:txBody>
      </p:sp>
      <p:sp>
        <p:nvSpPr>
          <p:cNvPr id="5" name="テキスト ボックス 4"/>
          <p:cNvSpPr txBox="1"/>
          <p:nvPr/>
        </p:nvSpPr>
        <p:spPr>
          <a:xfrm>
            <a:off x="6117887" y="6446495"/>
            <a:ext cx="2875750" cy="369332"/>
          </a:xfrm>
          <a:prstGeom prst="rect">
            <a:avLst/>
          </a:prstGeom>
          <a:noFill/>
        </p:spPr>
        <p:txBody>
          <a:bodyPr wrap="square" rtlCol="0">
            <a:spAutoFit/>
          </a:bodyPr>
          <a:lstStyle/>
          <a:p>
            <a:r>
              <a:rPr lang="ja-JP" altLang="en-US" dirty="0" smtClean="0"/>
              <a:t>図　近</a:t>
            </a:r>
            <a:r>
              <a:rPr lang="ja-JP" altLang="en-US" dirty="0"/>
              <a:t>赤外の生体浸透性</a:t>
            </a:r>
          </a:p>
        </p:txBody>
      </p:sp>
    </p:spTree>
    <p:extLst>
      <p:ext uri="{BB962C8B-B14F-4D97-AF65-F5344CB8AC3E}">
        <p14:creationId xmlns:p14="http://schemas.microsoft.com/office/powerpoint/2010/main" val="410116162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467544" y="1421271"/>
            <a:ext cx="8406645" cy="2295761"/>
            <a:chOff x="412711" y="1852203"/>
            <a:chExt cx="8406645" cy="2295761"/>
          </a:xfrm>
        </p:grpSpPr>
        <p:grpSp>
          <p:nvGrpSpPr>
            <p:cNvPr id="2" name="グループ化 1"/>
            <p:cNvGrpSpPr/>
            <p:nvPr/>
          </p:nvGrpSpPr>
          <p:grpSpPr>
            <a:xfrm>
              <a:off x="412711" y="2204864"/>
              <a:ext cx="8406645" cy="1943100"/>
              <a:chOff x="412711" y="2204864"/>
              <a:chExt cx="8406645" cy="1943100"/>
            </a:xfrm>
          </p:grpSpPr>
          <p:pic>
            <p:nvPicPr>
              <p:cNvPr id="2050" name="Picture 2" descr="C:\Users\Kotani\Desktop\研究なんやかんや\9月21.22日の86Fbのイメージ\800-450-4.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11" y="2204864"/>
                <a:ext cx="1927041" cy="193459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otani\Desktop\研究なんやかんや\9月21.22日の86Fbのイメージ\pai04(6)-1100-366.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204864"/>
                <a:ext cx="19431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otani\Desktop\研究なんやかんや\9月21.22日の86Fbのイメージ\pai04(2)-1200-400.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2204864"/>
                <a:ext cx="19431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Kotani\Desktop\研究なんやかんや\9月21.22日の86Fbのイメージ\pai04-1300-433.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2204864"/>
                <a:ext cx="1943100" cy="19431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テキスト ボックス 5"/>
            <p:cNvSpPr txBox="1"/>
            <p:nvPr/>
          </p:nvSpPr>
          <p:spPr>
            <a:xfrm>
              <a:off x="7307466" y="1861495"/>
              <a:ext cx="1080679" cy="369332"/>
            </a:xfrm>
            <a:prstGeom prst="rect">
              <a:avLst/>
            </a:prstGeom>
            <a:noFill/>
          </p:spPr>
          <p:txBody>
            <a:bodyPr wrap="square" rtlCol="0">
              <a:spAutoFit/>
            </a:bodyPr>
            <a:lstStyle/>
            <a:p>
              <a:r>
                <a:rPr lang="en-US" altLang="ja-JP" dirty="0" smtClean="0">
                  <a:ln>
                    <a:solidFill>
                      <a:schemeClr val="tx1"/>
                    </a:solidFill>
                  </a:ln>
                </a:rPr>
                <a:t>13</a:t>
              </a:r>
              <a:r>
                <a:rPr kumimoji="1" lang="en-US" altLang="ja-JP" dirty="0" smtClean="0">
                  <a:ln>
                    <a:solidFill>
                      <a:schemeClr val="tx1"/>
                    </a:solidFill>
                  </a:ln>
                </a:rPr>
                <a:t>00nm</a:t>
              </a:r>
              <a:endParaRPr kumimoji="1" lang="ja-JP" altLang="en-US" dirty="0">
                <a:ln>
                  <a:solidFill>
                    <a:schemeClr val="tx1"/>
                  </a:solidFill>
                </a:ln>
              </a:endParaRPr>
            </a:p>
          </p:txBody>
        </p:sp>
        <p:sp>
          <p:nvSpPr>
            <p:cNvPr id="11" name="テキスト ボックス 10"/>
            <p:cNvSpPr txBox="1"/>
            <p:nvPr/>
          </p:nvSpPr>
          <p:spPr>
            <a:xfrm>
              <a:off x="924681" y="1852203"/>
              <a:ext cx="936105" cy="369332"/>
            </a:xfrm>
            <a:prstGeom prst="rect">
              <a:avLst/>
            </a:prstGeom>
            <a:noFill/>
          </p:spPr>
          <p:txBody>
            <a:bodyPr wrap="square" rtlCol="0">
              <a:spAutoFit/>
            </a:bodyPr>
            <a:lstStyle/>
            <a:p>
              <a:r>
                <a:rPr kumimoji="1" lang="en-US" altLang="ja-JP" dirty="0" smtClean="0">
                  <a:ln>
                    <a:solidFill>
                      <a:schemeClr val="tx1"/>
                    </a:solidFill>
                  </a:ln>
                </a:rPr>
                <a:t>800nm</a:t>
              </a:r>
              <a:endParaRPr kumimoji="1" lang="ja-JP" altLang="en-US" dirty="0">
                <a:ln>
                  <a:solidFill>
                    <a:schemeClr val="tx1"/>
                  </a:solidFill>
                </a:ln>
              </a:endParaRPr>
            </a:p>
          </p:txBody>
        </p:sp>
        <p:sp>
          <p:nvSpPr>
            <p:cNvPr id="12" name="テキスト ボックス 11"/>
            <p:cNvSpPr txBox="1"/>
            <p:nvPr/>
          </p:nvSpPr>
          <p:spPr>
            <a:xfrm>
              <a:off x="5183230" y="1852203"/>
              <a:ext cx="1008671" cy="369332"/>
            </a:xfrm>
            <a:prstGeom prst="rect">
              <a:avLst/>
            </a:prstGeom>
            <a:noFill/>
          </p:spPr>
          <p:txBody>
            <a:bodyPr wrap="square" rtlCol="0">
              <a:spAutoFit/>
            </a:bodyPr>
            <a:lstStyle/>
            <a:p>
              <a:r>
                <a:rPr lang="en-US" altLang="ja-JP" dirty="0" smtClean="0">
                  <a:ln>
                    <a:solidFill>
                      <a:schemeClr val="tx1"/>
                    </a:solidFill>
                  </a:ln>
                </a:rPr>
                <a:t>12</a:t>
              </a:r>
              <a:r>
                <a:rPr kumimoji="1" lang="en-US" altLang="ja-JP" dirty="0" smtClean="0">
                  <a:ln>
                    <a:solidFill>
                      <a:schemeClr val="tx1"/>
                    </a:solidFill>
                  </a:ln>
                </a:rPr>
                <a:t>00nm</a:t>
              </a:r>
              <a:endParaRPr kumimoji="1" lang="ja-JP" altLang="en-US" dirty="0">
                <a:ln>
                  <a:solidFill>
                    <a:schemeClr val="tx1"/>
                  </a:solidFill>
                </a:ln>
              </a:endParaRPr>
            </a:p>
          </p:txBody>
        </p:sp>
        <p:sp>
          <p:nvSpPr>
            <p:cNvPr id="13" name="テキスト ボックス 12"/>
            <p:cNvSpPr txBox="1"/>
            <p:nvPr/>
          </p:nvSpPr>
          <p:spPr>
            <a:xfrm>
              <a:off x="3023270" y="1852203"/>
              <a:ext cx="1008112" cy="369332"/>
            </a:xfrm>
            <a:prstGeom prst="rect">
              <a:avLst/>
            </a:prstGeom>
            <a:noFill/>
          </p:spPr>
          <p:txBody>
            <a:bodyPr wrap="square" rtlCol="0">
              <a:spAutoFit/>
            </a:bodyPr>
            <a:lstStyle/>
            <a:p>
              <a:r>
                <a:rPr lang="en-US" altLang="ja-JP" dirty="0" smtClean="0">
                  <a:ln>
                    <a:solidFill>
                      <a:schemeClr val="tx1"/>
                    </a:solidFill>
                  </a:ln>
                </a:rPr>
                <a:t>11</a:t>
              </a:r>
              <a:r>
                <a:rPr kumimoji="1" lang="en-US" altLang="ja-JP" dirty="0" smtClean="0">
                  <a:ln>
                    <a:solidFill>
                      <a:schemeClr val="tx1"/>
                    </a:solidFill>
                  </a:ln>
                </a:rPr>
                <a:t>00nm</a:t>
              </a:r>
              <a:endParaRPr kumimoji="1" lang="ja-JP" altLang="en-US" dirty="0">
                <a:ln>
                  <a:solidFill>
                    <a:schemeClr val="tx1"/>
                  </a:solidFill>
                </a:ln>
              </a:endParaRPr>
            </a:p>
          </p:txBody>
        </p:sp>
      </p:grpSp>
      <p:sp>
        <p:nvSpPr>
          <p:cNvPr id="8" name="テキスト ボックス 7"/>
          <p:cNvSpPr txBox="1"/>
          <p:nvPr/>
        </p:nvSpPr>
        <p:spPr>
          <a:xfrm>
            <a:off x="23843" y="3933056"/>
            <a:ext cx="5052214" cy="2031325"/>
          </a:xfrm>
          <a:prstGeom prst="rect">
            <a:avLst/>
          </a:prstGeom>
          <a:noFill/>
        </p:spPr>
        <p:txBody>
          <a:bodyPr wrap="square" rtlCol="0">
            <a:spAutoFit/>
          </a:bodyPr>
          <a:lstStyle/>
          <a:p>
            <a:pPr marL="285750" indent="-285750">
              <a:buFont typeface="Arial" panose="020B0604020202020204" pitchFamily="34" charset="0"/>
              <a:buChar char="•"/>
            </a:pPr>
            <a:r>
              <a:rPr lang="en-US" altLang="ja-JP" dirty="0" smtClean="0"/>
              <a:t>800nm</a:t>
            </a:r>
            <a:r>
              <a:rPr lang="ja-JP" altLang="en-US" dirty="0" smtClean="0"/>
              <a:t>の</a:t>
            </a:r>
            <a:r>
              <a:rPr lang="en-US" altLang="ja-JP" dirty="0" smtClean="0"/>
              <a:t>TPEF</a:t>
            </a:r>
            <a:r>
              <a:rPr lang="ja-JP" altLang="en-US" dirty="0" smtClean="0"/>
              <a:t>イメージと</a:t>
            </a:r>
            <a:r>
              <a:rPr lang="en-US" altLang="ja-JP" dirty="0" smtClean="0"/>
              <a:t>1100nm</a:t>
            </a:r>
            <a:r>
              <a:rPr lang="ja-JP" altLang="en-US" dirty="0" smtClean="0"/>
              <a:t>の</a:t>
            </a:r>
            <a:r>
              <a:rPr lang="en-US" altLang="ja-JP" dirty="0" smtClean="0"/>
              <a:t>THG</a:t>
            </a:r>
          </a:p>
          <a:p>
            <a:r>
              <a:rPr lang="ja-JP" altLang="en-US" dirty="0" smtClean="0"/>
              <a:t>　イメージのコントラストに大きな違いなし</a:t>
            </a:r>
            <a:endParaRPr lang="en-US" altLang="ja-JP" dirty="0" smtClean="0"/>
          </a:p>
          <a:p>
            <a:r>
              <a:rPr lang="ja-JP" altLang="en-US" dirty="0"/>
              <a:t>　</a:t>
            </a:r>
            <a:r>
              <a:rPr lang="ja-JP" altLang="en-US" dirty="0" smtClean="0"/>
              <a:t>→</a:t>
            </a:r>
            <a:r>
              <a:rPr lang="en-US" altLang="ja-JP" dirty="0" smtClean="0">
                <a:solidFill>
                  <a:srgbClr val="FF0000"/>
                </a:solidFill>
              </a:rPr>
              <a:t>THG</a:t>
            </a:r>
            <a:r>
              <a:rPr lang="ja-JP" altLang="en-US" dirty="0" smtClean="0">
                <a:solidFill>
                  <a:srgbClr val="FF0000"/>
                </a:solidFill>
              </a:rPr>
              <a:t>でエラスチンを特異的に観察できる</a:t>
            </a:r>
            <a:endParaRPr lang="en-US" altLang="ja-JP" dirty="0" smtClean="0">
              <a:solidFill>
                <a:srgbClr val="FF0000"/>
              </a:solidFill>
            </a:endParaRPr>
          </a:p>
          <a:p>
            <a:endParaRPr lang="en-US" altLang="ja-JP" dirty="0"/>
          </a:p>
          <a:p>
            <a:pPr marL="285750" indent="-285750">
              <a:buFont typeface="Arial" panose="020B0604020202020204" pitchFamily="34" charset="0"/>
              <a:buChar char="•"/>
            </a:pPr>
            <a:endParaRPr lang="en-US" altLang="ja-JP" dirty="0" smtClean="0"/>
          </a:p>
          <a:p>
            <a:pPr marL="285750" indent="-285750">
              <a:buFont typeface="Arial" panose="020B0604020202020204" pitchFamily="34" charset="0"/>
              <a:buChar char="•"/>
            </a:pPr>
            <a:r>
              <a:rPr lang="en-US" altLang="ja-JP" dirty="0"/>
              <a:t>1300nm</a:t>
            </a:r>
            <a:r>
              <a:rPr lang="ja-JP" altLang="en-US" dirty="0" smtClean="0"/>
              <a:t>では</a:t>
            </a:r>
            <a:r>
              <a:rPr lang="en-US" altLang="ja-JP" dirty="0" smtClean="0"/>
              <a:t>THG</a:t>
            </a:r>
            <a:r>
              <a:rPr lang="ja-JP" altLang="en-US" dirty="0" smtClean="0"/>
              <a:t>信号</a:t>
            </a:r>
            <a:r>
              <a:rPr lang="ja-JP" altLang="en-US" dirty="0"/>
              <a:t>が非常に小さくなった</a:t>
            </a:r>
            <a:endParaRPr lang="en-US" altLang="ja-JP" dirty="0"/>
          </a:p>
          <a:p>
            <a:r>
              <a:rPr lang="ja-JP" altLang="en-US" dirty="0"/>
              <a:t>→水の吸収の影響</a:t>
            </a:r>
            <a:r>
              <a:rPr lang="ja-JP" altLang="en-US" dirty="0" smtClean="0"/>
              <a:t>？</a:t>
            </a:r>
            <a:endParaRPr lang="en-US" altLang="ja-JP" dirty="0"/>
          </a:p>
        </p:txBody>
      </p:sp>
      <p:sp>
        <p:nvSpPr>
          <p:cNvPr id="18" name="テキスト ボックス 17"/>
          <p:cNvSpPr txBox="1"/>
          <p:nvPr/>
        </p:nvSpPr>
        <p:spPr>
          <a:xfrm>
            <a:off x="149048" y="836712"/>
            <a:ext cx="2046688" cy="523220"/>
          </a:xfrm>
          <a:prstGeom prst="rect">
            <a:avLst/>
          </a:prstGeom>
          <a:solidFill>
            <a:schemeClr val="tx1"/>
          </a:solidFill>
          <a:ln>
            <a:solidFill>
              <a:schemeClr val="tx1"/>
            </a:solidFill>
          </a:ln>
        </p:spPr>
        <p:txBody>
          <a:bodyPr wrap="square" rtlCol="0">
            <a:spAutoFit/>
          </a:bodyPr>
          <a:lstStyle/>
          <a:p>
            <a:r>
              <a:rPr kumimoji="1" lang="ja-JP" altLang="en-US" sz="2800" b="1" dirty="0" smtClean="0">
                <a:ln>
                  <a:solidFill>
                    <a:schemeClr val="bg1"/>
                  </a:solidFill>
                </a:ln>
                <a:solidFill>
                  <a:schemeClr val="bg1"/>
                </a:solidFill>
              </a:rPr>
              <a:t>エラスチン</a:t>
            </a:r>
            <a:endParaRPr kumimoji="1" lang="ja-JP" altLang="en-US" sz="2800" b="1" dirty="0">
              <a:ln>
                <a:solidFill>
                  <a:schemeClr val="bg1"/>
                </a:solidFill>
              </a:ln>
              <a:solidFill>
                <a:schemeClr val="bg1"/>
              </a:solidFill>
            </a:endParaRPr>
          </a:p>
        </p:txBody>
      </p:sp>
      <p:sp>
        <p:nvSpPr>
          <p:cNvPr id="9" name="正方形/長方形 8"/>
          <p:cNvSpPr/>
          <p:nvPr/>
        </p:nvSpPr>
        <p:spPr bwMode="auto">
          <a:xfrm>
            <a:off x="0" y="0"/>
            <a:ext cx="9168858" cy="836712"/>
          </a:xfrm>
          <a:prstGeom prst="rect">
            <a:avLst/>
          </a:prstGeom>
          <a:solidFill>
            <a:schemeClr val="bg1">
              <a:alpha val="7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5" name="テキスト ボックス 14"/>
          <p:cNvSpPr txBox="1"/>
          <p:nvPr/>
        </p:nvSpPr>
        <p:spPr>
          <a:xfrm>
            <a:off x="23842" y="-4737"/>
            <a:ext cx="9145016" cy="769441"/>
          </a:xfrm>
          <a:prstGeom prst="rect">
            <a:avLst/>
          </a:prstGeom>
          <a:noFill/>
        </p:spPr>
        <p:txBody>
          <a:bodyPr wrap="square" rtlCol="0">
            <a:spAutoFit/>
          </a:bodyPr>
          <a:lstStyle/>
          <a:p>
            <a:r>
              <a:rPr lang="en-US" altLang="ja-JP" sz="4400" dirty="0" smtClean="0">
                <a:latin typeface="+mj-ea"/>
                <a:ea typeface="+mj-ea"/>
              </a:rPr>
              <a:t>TPEF/T</a:t>
            </a:r>
            <a:r>
              <a:rPr kumimoji="1" lang="en-US" altLang="ja-JP" sz="4400" dirty="0" smtClean="0">
                <a:latin typeface="+mj-ea"/>
                <a:ea typeface="+mj-ea"/>
              </a:rPr>
              <a:t>HG</a:t>
            </a:r>
            <a:r>
              <a:rPr kumimoji="1" lang="ja-JP" altLang="en-US" sz="4400" dirty="0" smtClean="0">
                <a:latin typeface="+mj-ea"/>
                <a:ea typeface="+mj-ea"/>
              </a:rPr>
              <a:t>イメージの波長ごとの比較</a:t>
            </a:r>
            <a:endParaRPr kumimoji="1" lang="ja-JP" altLang="en-US" sz="4400" dirty="0">
              <a:latin typeface="+mj-ea"/>
              <a:ea typeface="+mj-ea"/>
            </a:endParaRPr>
          </a:p>
        </p:txBody>
      </p:sp>
      <p:pic>
        <p:nvPicPr>
          <p:cNvPr id="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5078" y="3738156"/>
            <a:ext cx="3763550" cy="279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6117887" y="6446495"/>
            <a:ext cx="2875750" cy="369332"/>
          </a:xfrm>
          <a:prstGeom prst="rect">
            <a:avLst/>
          </a:prstGeom>
          <a:noFill/>
        </p:spPr>
        <p:txBody>
          <a:bodyPr wrap="square" rtlCol="0">
            <a:spAutoFit/>
          </a:bodyPr>
          <a:lstStyle/>
          <a:p>
            <a:r>
              <a:rPr lang="ja-JP" altLang="en-US" dirty="0" smtClean="0"/>
              <a:t>図　近</a:t>
            </a:r>
            <a:r>
              <a:rPr lang="ja-JP" altLang="en-US" dirty="0"/>
              <a:t>赤外の生体浸透性</a:t>
            </a:r>
          </a:p>
        </p:txBody>
      </p:sp>
    </p:spTree>
    <p:extLst>
      <p:ext uri="{BB962C8B-B14F-4D97-AF65-F5344CB8AC3E}">
        <p14:creationId xmlns:p14="http://schemas.microsoft.com/office/powerpoint/2010/main" val="252817733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826463" y="1811091"/>
            <a:ext cx="7763342" cy="2669819"/>
            <a:chOff x="495622" y="1898194"/>
            <a:chExt cx="7763342" cy="2669819"/>
          </a:xfrm>
        </p:grpSpPr>
        <p:pic>
          <p:nvPicPr>
            <p:cNvPr id="3074" name="Picture 2" descr="C:\Users\Kotani\Desktop\研究なんやかんや\9月21.22日の86Fbのイメージ\pai04(6)-1100-550.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22" y="2362101"/>
              <a:ext cx="2203054" cy="220305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otani\Desktop\研究なんやかんや\9月21.22日の86Fbのイメージ\pai04(6)-1100-366.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5902" y="2364959"/>
              <a:ext cx="2203054" cy="22030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Kotani\Desktop\研究なんやかんや\9月21.22日の86Fbのイメージ\pai04(6)-1100-550-366-me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6182" y="2359860"/>
              <a:ext cx="2205295" cy="220529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95623" y="1931927"/>
              <a:ext cx="2203054" cy="461665"/>
            </a:xfrm>
            <a:prstGeom prst="rect">
              <a:avLst/>
            </a:prstGeom>
            <a:noFill/>
          </p:spPr>
          <p:txBody>
            <a:bodyPr wrap="square" rtlCol="0">
              <a:spAutoFit/>
            </a:bodyPr>
            <a:lstStyle/>
            <a:p>
              <a:pPr algn="ctr"/>
              <a:r>
                <a:rPr kumimoji="1" lang="en-US" altLang="ja-JP" sz="2400" dirty="0" smtClean="0">
                  <a:ln>
                    <a:solidFill>
                      <a:srgbClr val="00B050"/>
                    </a:solidFill>
                  </a:ln>
                  <a:solidFill>
                    <a:srgbClr val="00B050"/>
                  </a:solidFill>
                </a:rPr>
                <a:t>SHG</a:t>
              </a:r>
              <a:endParaRPr kumimoji="1" lang="ja-JP" altLang="en-US" sz="2400" dirty="0">
                <a:ln>
                  <a:solidFill>
                    <a:srgbClr val="00B050"/>
                  </a:solidFill>
                </a:ln>
                <a:solidFill>
                  <a:srgbClr val="00B050"/>
                </a:solidFill>
              </a:endParaRPr>
            </a:p>
          </p:txBody>
        </p:sp>
        <p:sp>
          <p:nvSpPr>
            <p:cNvPr id="7" name="テキスト ボックス 6"/>
            <p:cNvSpPr txBox="1"/>
            <p:nvPr/>
          </p:nvSpPr>
          <p:spPr>
            <a:xfrm>
              <a:off x="3015902" y="1909861"/>
              <a:ext cx="2203053" cy="461665"/>
            </a:xfrm>
            <a:prstGeom prst="rect">
              <a:avLst/>
            </a:prstGeom>
            <a:noFill/>
          </p:spPr>
          <p:txBody>
            <a:bodyPr wrap="square" rtlCol="0">
              <a:spAutoFit/>
            </a:bodyPr>
            <a:lstStyle/>
            <a:p>
              <a:pPr algn="ctr"/>
              <a:r>
                <a:rPr lang="en-US" altLang="ja-JP" sz="2400" dirty="0">
                  <a:ln>
                    <a:solidFill>
                      <a:srgbClr val="FF0000"/>
                    </a:solidFill>
                  </a:ln>
                  <a:solidFill>
                    <a:srgbClr val="FF0000"/>
                  </a:solidFill>
                </a:rPr>
                <a:t>T</a:t>
              </a:r>
              <a:r>
                <a:rPr kumimoji="1" lang="en-US" altLang="ja-JP" sz="2400" dirty="0" smtClean="0">
                  <a:ln>
                    <a:solidFill>
                      <a:srgbClr val="FF0000"/>
                    </a:solidFill>
                  </a:ln>
                  <a:solidFill>
                    <a:srgbClr val="FF0000"/>
                  </a:solidFill>
                </a:rPr>
                <a:t>HG</a:t>
              </a:r>
              <a:endParaRPr kumimoji="1" lang="ja-JP" altLang="en-US" sz="2400" dirty="0">
                <a:ln>
                  <a:solidFill>
                    <a:srgbClr val="FF0000"/>
                  </a:solidFill>
                </a:ln>
                <a:solidFill>
                  <a:srgbClr val="FF0000"/>
                </a:solidFill>
              </a:endParaRPr>
            </a:p>
          </p:txBody>
        </p:sp>
        <p:sp>
          <p:nvSpPr>
            <p:cNvPr id="3" name="テキスト ボックス 2"/>
            <p:cNvSpPr txBox="1"/>
            <p:nvPr/>
          </p:nvSpPr>
          <p:spPr>
            <a:xfrm>
              <a:off x="5018693" y="1898194"/>
              <a:ext cx="3240271" cy="461665"/>
            </a:xfrm>
            <a:prstGeom prst="rect">
              <a:avLst/>
            </a:prstGeom>
            <a:noFill/>
          </p:spPr>
          <p:txBody>
            <a:bodyPr wrap="square" rtlCol="0">
              <a:spAutoFit/>
            </a:bodyPr>
            <a:lstStyle/>
            <a:p>
              <a:pPr algn="ctr"/>
              <a:r>
                <a:rPr lang="ja-JP" altLang="en-US" sz="2400" dirty="0" smtClean="0">
                  <a:ln>
                    <a:solidFill>
                      <a:schemeClr val="tx1"/>
                    </a:solidFill>
                  </a:ln>
                </a:rPr>
                <a:t>マージイメージ</a:t>
              </a:r>
              <a:endParaRPr kumimoji="1" lang="ja-JP" altLang="en-US" sz="2400" dirty="0">
                <a:ln>
                  <a:solidFill>
                    <a:schemeClr val="tx1"/>
                  </a:solidFill>
                </a:ln>
              </a:endParaRPr>
            </a:p>
          </p:txBody>
        </p:sp>
      </p:grpSp>
      <p:sp>
        <p:nvSpPr>
          <p:cNvPr id="6" name="テキスト ボックス 5"/>
          <p:cNvSpPr txBox="1"/>
          <p:nvPr/>
        </p:nvSpPr>
        <p:spPr>
          <a:xfrm>
            <a:off x="986683" y="376208"/>
            <a:ext cx="8136904" cy="1446550"/>
          </a:xfrm>
          <a:prstGeom prst="rect">
            <a:avLst/>
          </a:prstGeom>
          <a:noFill/>
        </p:spPr>
        <p:txBody>
          <a:bodyPr wrap="square" rtlCol="0">
            <a:spAutoFit/>
          </a:bodyPr>
          <a:lstStyle/>
          <a:p>
            <a:r>
              <a:rPr kumimoji="1" lang="ja-JP" altLang="en-US" sz="4400" dirty="0" smtClean="0"/>
              <a:t>入射波長</a:t>
            </a:r>
            <a:r>
              <a:rPr kumimoji="1" lang="en-US" altLang="ja-JP" sz="4400" dirty="0" smtClean="0"/>
              <a:t>1100nm</a:t>
            </a:r>
            <a:r>
              <a:rPr kumimoji="1" lang="ja-JP" altLang="en-US" sz="4400" dirty="0" smtClean="0"/>
              <a:t>においての</a:t>
            </a:r>
            <a:r>
              <a:rPr kumimoji="1" lang="en-US" altLang="ja-JP" sz="4400" dirty="0" smtClean="0"/>
              <a:t>SHG</a:t>
            </a:r>
            <a:r>
              <a:rPr lang="en-US" altLang="ja-JP" sz="4400" dirty="0" smtClean="0"/>
              <a:t>,</a:t>
            </a:r>
            <a:r>
              <a:rPr kumimoji="1" lang="en-US" altLang="ja-JP" sz="4400" dirty="0" smtClean="0"/>
              <a:t>THG,</a:t>
            </a:r>
            <a:r>
              <a:rPr kumimoji="1" lang="ja-JP" altLang="en-US" sz="4400" dirty="0" smtClean="0"/>
              <a:t>マージイメージ</a:t>
            </a:r>
            <a:endParaRPr kumimoji="1" lang="ja-JP" altLang="en-US" sz="4400" dirty="0"/>
          </a:p>
        </p:txBody>
      </p:sp>
      <p:sp>
        <p:nvSpPr>
          <p:cNvPr id="8" name="テキスト ボックス 7"/>
          <p:cNvSpPr txBox="1"/>
          <p:nvPr/>
        </p:nvSpPr>
        <p:spPr>
          <a:xfrm>
            <a:off x="107504" y="4725144"/>
            <a:ext cx="9145016" cy="1938992"/>
          </a:xfrm>
          <a:prstGeom prst="rect">
            <a:avLst/>
          </a:prstGeom>
          <a:noFill/>
        </p:spPr>
        <p:txBody>
          <a:bodyPr wrap="square" rtlCol="0">
            <a:spAutoFit/>
          </a:bodyPr>
          <a:lstStyle/>
          <a:p>
            <a:r>
              <a:rPr kumimoji="1" lang="ja-JP" altLang="en-US" sz="2400" dirty="0" smtClean="0">
                <a:solidFill>
                  <a:srgbClr val="00B050"/>
                </a:solidFill>
              </a:rPr>
              <a:t>コラーゲン線維</a:t>
            </a:r>
            <a:r>
              <a:rPr kumimoji="1" lang="ja-JP" altLang="en-US" sz="2400" dirty="0" smtClean="0"/>
              <a:t>：広範囲に分布している</a:t>
            </a:r>
            <a:endParaRPr kumimoji="1" lang="en-US" altLang="ja-JP" sz="2400" dirty="0" smtClean="0"/>
          </a:p>
          <a:p>
            <a:r>
              <a:rPr lang="ja-JP" altLang="en-US" sz="2400" dirty="0" smtClean="0">
                <a:solidFill>
                  <a:srgbClr val="FF0000"/>
                </a:solidFill>
              </a:rPr>
              <a:t>エラスチン線維</a:t>
            </a:r>
            <a:r>
              <a:rPr lang="ja-JP" altLang="en-US" sz="2400" dirty="0" smtClean="0"/>
              <a:t>：数が少なくバラバラに分布している</a:t>
            </a:r>
            <a:endParaRPr lang="en-US" altLang="ja-JP" sz="2400" dirty="0" smtClean="0"/>
          </a:p>
          <a:p>
            <a:endParaRPr kumimoji="1" lang="en-US" altLang="ja-JP" sz="2400" dirty="0"/>
          </a:p>
          <a:p>
            <a:r>
              <a:rPr lang="ja-JP" altLang="en-US" sz="2400" dirty="0" smtClean="0"/>
              <a:t>マージイメージよりエラスチン線維はコラーゲン線維の間に分布していると確認できる</a:t>
            </a:r>
            <a:endParaRPr kumimoji="1" lang="ja-JP" altLang="en-US" sz="2400" dirty="0"/>
          </a:p>
        </p:txBody>
      </p:sp>
    </p:spTree>
    <p:extLst>
      <p:ext uri="{BB962C8B-B14F-4D97-AF65-F5344CB8AC3E}">
        <p14:creationId xmlns:p14="http://schemas.microsoft.com/office/powerpoint/2010/main" val="252817733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7772400" cy="1143000"/>
          </a:xfrm>
        </p:spPr>
        <p:txBody>
          <a:bodyPr/>
          <a:lstStyle/>
          <a:p>
            <a:pPr algn="l"/>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323528" y="1124744"/>
            <a:ext cx="8424936" cy="4832176"/>
          </a:xfrm>
        </p:spPr>
        <p:txBody>
          <a:bodyPr/>
          <a:lstStyle/>
          <a:p>
            <a:r>
              <a:rPr kumimoji="1" lang="ja-JP" altLang="en-US" dirty="0" smtClean="0"/>
              <a:t>コラーゲンとエラスチンの同時計測を目的とした非線形光学顕微鏡を構築</a:t>
            </a:r>
            <a:endParaRPr kumimoji="1" lang="en-US" altLang="ja-JP" dirty="0" smtClean="0"/>
          </a:p>
          <a:p>
            <a:endParaRPr lang="en-US" altLang="ja-JP" dirty="0"/>
          </a:p>
          <a:p>
            <a:r>
              <a:rPr kumimoji="1" lang="en-US" altLang="ja-JP" dirty="0" smtClean="0"/>
              <a:t>THG</a:t>
            </a:r>
            <a:r>
              <a:rPr kumimoji="1" lang="ja-JP" altLang="en-US" dirty="0" smtClean="0"/>
              <a:t>によるエラスチン計測の可能性を確認</a:t>
            </a:r>
            <a:endParaRPr kumimoji="1"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smtClean="0"/>
          </a:p>
          <a:p>
            <a:r>
              <a:rPr lang="ja-JP" altLang="en-US" dirty="0"/>
              <a:t>散乱の影響を</a:t>
            </a:r>
            <a:r>
              <a:rPr lang="ja-JP" altLang="en-US" dirty="0" smtClean="0"/>
              <a:t>受けやすい厚みのあるサンプルを用いて、</a:t>
            </a:r>
            <a:r>
              <a:rPr lang="en-US" altLang="ja-JP" dirty="0" smtClean="0"/>
              <a:t>THG</a:t>
            </a:r>
            <a:r>
              <a:rPr lang="ja-JP" altLang="en-US" dirty="0" smtClean="0"/>
              <a:t>計測に有効な入射レーザー波長を検討</a:t>
            </a:r>
            <a:endParaRPr lang="en-US" altLang="ja-JP" dirty="0"/>
          </a:p>
        </p:txBody>
      </p:sp>
      <p:sp>
        <p:nvSpPr>
          <p:cNvPr id="7" name="テキスト ボックス 6"/>
          <p:cNvSpPr txBox="1"/>
          <p:nvPr/>
        </p:nvSpPr>
        <p:spPr>
          <a:xfrm>
            <a:off x="467544" y="4243735"/>
            <a:ext cx="4824536" cy="769441"/>
          </a:xfrm>
          <a:prstGeom prst="rect">
            <a:avLst/>
          </a:prstGeom>
          <a:noFill/>
        </p:spPr>
        <p:txBody>
          <a:bodyPr wrap="square" rtlCol="0">
            <a:spAutoFit/>
          </a:bodyPr>
          <a:lstStyle/>
          <a:p>
            <a:r>
              <a:rPr lang="ja-JP" altLang="en-US" sz="4400" dirty="0">
                <a:latin typeface="+mj-ea"/>
                <a:ea typeface="+mj-ea"/>
              </a:rPr>
              <a:t>今後の予定</a:t>
            </a:r>
            <a:endParaRPr kumimoji="1" lang="ja-JP" altLang="en-US" sz="4400" dirty="0">
              <a:latin typeface="+mj-ea"/>
              <a:ea typeface="+mj-ea"/>
            </a:endParaRPr>
          </a:p>
        </p:txBody>
      </p:sp>
    </p:spTree>
    <p:extLst>
      <p:ext uri="{BB962C8B-B14F-4D97-AF65-F5344CB8AC3E}">
        <p14:creationId xmlns:p14="http://schemas.microsoft.com/office/powerpoint/2010/main" val="100292393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2949</TotalTime>
  <Words>1527</Words>
  <Application>Microsoft Office PowerPoint</Application>
  <PresentationFormat>画面に合わせる (4:3)</PresentationFormat>
  <Paragraphs>179</Paragraphs>
  <Slides>16</Slides>
  <Notes>14</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テーマ1</vt:lpstr>
      <vt:lpstr>波長可変フェムト秒レーザー を用いた非線形光学顕微鏡の開発 ～生体組織のSHG・THGイメージング～ </vt:lpstr>
      <vt:lpstr>コラーゲンとエラスチン</vt:lpstr>
      <vt:lpstr>非線形光学顕微鏡</vt:lpstr>
      <vt:lpstr>TPEFの代わりにTHGを用いる理由</vt:lpstr>
      <vt:lpstr>実験装置</vt:lpstr>
      <vt:lpstr>PowerPoint プレゼンテーション</vt:lpstr>
      <vt:lpstr>PowerPoint プレゼンテーション</vt:lpstr>
      <vt:lpstr>PowerPoint プレゼンテーション</vt:lpstr>
      <vt:lpstr>まとめ</vt:lpstr>
      <vt:lpstr>PowerPoint プレゼンテーション</vt:lpstr>
      <vt:lpstr>実験結果</vt:lpstr>
      <vt:lpstr>実験結果</vt:lpstr>
      <vt:lpstr>従来研究</vt:lpstr>
      <vt:lpstr>まとめ</vt:lpstr>
      <vt:lpstr>SHG,THGの原理</vt:lpstr>
      <vt:lpstr>多光子励起過程の原理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Kotani</dc:creator>
  <cp:lastModifiedBy>Kotani</cp:lastModifiedBy>
  <cp:revision>164</cp:revision>
  <cp:lastPrinted>2015-09-30T23:18:33Z</cp:lastPrinted>
  <dcterms:created xsi:type="dcterms:W3CDTF">2015-09-25T13:13:58Z</dcterms:created>
  <dcterms:modified xsi:type="dcterms:W3CDTF">2015-09-30T23:36:24Z</dcterms:modified>
</cp:coreProperties>
</file>