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tiff" ContentType="image/tif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78" r:id="rId4"/>
    <p:sldId id="259" r:id="rId5"/>
    <p:sldId id="260" r:id="rId6"/>
    <p:sldId id="285" r:id="rId7"/>
    <p:sldId id="286" r:id="rId8"/>
    <p:sldId id="272" r:id="rId9"/>
    <p:sldId id="268" r:id="rId10"/>
    <p:sldId id="281" r:id="rId11"/>
    <p:sldId id="262" r:id="rId12"/>
    <p:sldId id="280" r:id="rId13"/>
    <p:sldId id="274" r:id="rId14"/>
    <p:sldId id="269" r:id="rId15"/>
  </p:sldIdLst>
  <p:sldSz cx="9144000" cy="6858000" type="screen4x3"/>
  <p:notesSz cx="6858000" cy="987425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83993" autoAdjust="0"/>
  </p:normalViewPr>
  <p:slideViewPr>
    <p:cSldViewPr>
      <p:cViewPr>
        <p:scale>
          <a:sx n="60" d="100"/>
          <a:sy n="60" d="100"/>
        </p:scale>
        <p:origin x="-164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71800" cy="493711"/>
          </a:xfrm>
          <a:prstGeom prst="rect">
            <a:avLst/>
          </a:prstGeom>
        </p:spPr>
        <p:txBody>
          <a:bodyPr vert="horz" lIns="92118" tIns="46059" rIns="92118" bIns="4605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5" y="2"/>
            <a:ext cx="2971800" cy="493711"/>
          </a:xfrm>
          <a:prstGeom prst="rect">
            <a:avLst/>
          </a:prstGeom>
        </p:spPr>
        <p:txBody>
          <a:bodyPr vert="horz" lIns="92118" tIns="46059" rIns="92118" bIns="46059" rtlCol="0"/>
          <a:lstStyle>
            <a:lvl1pPr algn="r">
              <a:defRPr sz="1200"/>
            </a:lvl1pPr>
          </a:lstStyle>
          <a:p>
            <a:fld id="{09E8D21B-F095-4688-9A53-1E70507ADD74}" type="datetimeFigureOut">
              <a:rPr kumimoji="1" lang="ja-JP" altLang="en-US" smtClean="0"/>
              <a:t>2016/2/18</a:t>
            </a:fld>
            <a:endParaRPr kumimoji="1" lang="ja-JP" altLang="en-US"/>
          </a:p>
        </p:txBody>
      </p:sp>
      <p:sp>
        <p:nvSpPr>
          <p:cNvPr id="4" name="スライド イメージ プレースホルダー 3"/>
          <p:cNvSpPr>
            <a:spLocks noGrp="1" noRot="1" noChangeAspect="1"/>
          </p:cNvSpPr>
          <p:nvPr>
            <p:ph type="sldImg" idx="2"/>
          </p:nvPr>
        </p:nvSpPr>
        <p:spPr>
          <a:xfrm>
            <a:off x="958850" y="738188"/>
            <a:ext cx="4940300" cy="3705225"/>
          </a:xfrm>
          <a:prstGeom prst="rect">
            <a:avLst/>
          </a:prstGeom>
          <a:noFill/>
          <a:ln w="12700">
            <a:solidFill>
              <a:prstClr val="black"/>
            </a:solidFill>
          </a:ln>
        </p:spPr>
        <p:txBody>
          <a:bodyPr vert="horz" lIns="92118" tIns="46059" rIns="92118" bIns="46059" rtlCol="0" anchor="ctr"/>
          <a:lstStyle/>
          <a:p>
            <a:endParaRPr lang="ja-JP" altLang="en-US"/>
          </a:p>
        </p:txBody>
      </p:sp>
      <p:sp>
        <p:nvSpPr>
          <p:cNvPr id="5" name="ノート プレースホルダー 4"/>
          <p:cNvSpPr>
            <a:spLocks noGrp="1"/>
          </p:cNvSpPr>
          <p:nvPr>
            <p:ph type="body" sz="quarter" idx="3"/>
          </p:nvPr>
        </p:nvSpPr>
        <p:spPr>
          <a:xfrm>
            <a:off x="685802" y="4690269"/>
            <a:ext cx="5486400" cy="4443412"/>
          </a:xfrm>
          <a:prstGeom prst="rect">
            <a:avLst/>
          </a:prstGeom>
        </p:spPr>
        <p:txBody>
          <a:bodyPr vert="horz" lIns="92118" tIns="46059" rIns="92118" bIns="4605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8826"/>
            <a:ext cx="2971800" cy="493711"/>
          </a:xfrm>
          <a:prstGeom prst="rect">
            <a:avLst/>
          </a:prstGeom>
        </p:spPr>
        <p:txBody>
          <a:bodyPr vert="horz" lIns="92118" tIns="46059" rIns="92118" bIns="4605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5" y="9378826"/>
            <a:ext cx="2971800" cy="493711"/>
          </a:xfrm>
          <a:prstGeom prst="rect">
            <a:avLst/>
          </a:prstGeom>
        </p:spPr>
        <p:txBody>
          <a:bodyPr vert="horz" lIns="92118" tIns="46059" rIns="92118" bIns="46059" rtlCol="0" anchor="b"/>
          <a:lstStyle>
            <a:lvl1pPr algn="r">
              <a:defRPr sz="1200"/>
            </a:lvl1pPr>
          </a:lstStyle>
          <a:p>
            <a:fld id="{822745EB-5608-457C-8B9C-E39B4B53C169}" type="slidenum">
              <a:rPr kumimoji="1" lang="ja-JP" altLang="en-US" smtClean="0"/>
              <a:t>‹#›</a:t>
            </a:fld>
            <a:endParaRPr kumimoji="1" lang="ja-JP" altLang="en-US"/>
          </a:p>
        </p:txBody>
      </p:sp>
    </p:spTree>
    <p:extLst>
      <p:ext uri="{BB962C8B-B14F-4D97-AF65-F5344CB8AC3E}">
        <p14:creationId xmlns:p14="http://schemas.microsoft.com/office/powerpoint/2010/main" val="13293761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ja.wikipedia.org/wiki/%E5%AE%9F%E9%A8%93"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ja.wikipedia.org/wiki/%E6%9D%A1%E4%BB%B6"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私の研究内容はコラーゲンとエラスチンを長波長で同時に観察することです。そこでコラーゲンとエラスチンの役割を説明します。まずコラーゲンの役割は①、②があります。</a:t>
            </a:r>
            <a:endParaRPr kumimoji="1" lang="en-US" altLang="ja-JP" dirty="0" smtClean="0"/>
          </a:p>
          <a:p>
            <a:r>
              <a:rPr kumimoji="1" lang="ja-JP" altLang="en-US" dirty="0" smtClean="0"/>
              <a:t>次にエラスチンの役割は～です。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57AC73E-E5C6-48AD-A663-BE66B2A89AA3}"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2070283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今回の実験では</a:t>
            </a:r>
            <a:r>
              <a:rPr kumimoji="1" lang="en-US" altLang="ja-JP" dirty="0" smtClean="0"/>
              <a:t>1100,1150,1200,1250,1300nm</a:t>
            </a:r>
            <a:r>
              <a:rPr kumimoji="1" lang="ja-JP" altLang="en-US" dirty="0" smtClean="0"/>
              <a:t>の波長を使用した。レーザー</a:t>
            </a:r>
            <a:r>
              <a:rPr kumimoji="1" lang="en-US" altLang="ja-JP" dirty="0" smtClean="0"/>
              <a:t>(Insight </a:t>
            </a:r>
            <a:r>
              <a:rPr kumimoji="1" lang="en-US" altLang="ja-JP" dirty="0" err="1" smtClean="0"/>
              <a:t>Deepsee</a:t>
            </a:r>
            <a:r>
              <a:rPr kumimoji="1" lang="en-US" altLang="ja-JP" dirty="0" smtClean="0"/>
              <a:t>)</a:t>
            </a:r>
            <a:r>
              <a:rPr kumimoji="1" lang="ja-JP" altLang="en-US" dirty="0" smtClean="0"/>
              <a:t>は波長</a:t>
            </a:r>
            <a:r>
              <a:rPr kumimoji="1" lang="en-US" altLang="ja-JP" dirty="0" smtClean="0"/>
              <a:t>680-1300nm</a:t>
            </a:r>
            <a:r>
              <a:rPr kumimoji="1" lang="ja-JP" altLang="en-US" dirty="0" err="1" smtClean="0"/>
              <a:t>、</a:t>
            </a:r>
            <a:r>
              <a:rPr kumimoji="1" lang="ja-JP" altLang="en-US" dirty="0" smtClean="0"/>
              <a:t>パルス幅～</a:t>
            </a:r>
            <a:r>
              <a:rPr kumimoji="1" lang="en-US" altLang="ja-JP" dirty="0" smtClean="0"/>
              <a:t>100</a:t>
            </a:r>
            <a:r>
              <a:rPr kumimoji="1" lang="ja-JP" altLang="en-US" dirty="0" smtClean="0"/>
              <a:t>ｆｓ、繰り返し周波数</a:t>
            </a:r>
            <a:r>
              <a:rPr kumimoji="1" lang="en-US" altLang="ja-JP" dirty="0" smtClean="0"/>
              <a:t>80MHz</a:t>
            </a:r>
            <a:r>
              <a:rPr kumimoji="1" lang="ja-JP" altLang="en-US" dirty="0" err="1" smtClean="0"/>
              <a:t>。</a:t>
            </a:r>
            <a:r>
              <a:rPr kumimoji="1" lang="ja-JP" altLang="en-US" dirty="0" smtClean="0"/>
              <a:t>半波長板を用いて，対物レンズ後のパワーを</a:t>
            </a:r>
            <a:r>
              <a:rPr kumimoji="1" lang="en-US" altLang="ja-JP" dirty="0" smtClean="0"/>
              <a:t>60mW</a:t>
            </a:r>
            <a:r>
              <a:rPr kumimoji="1" lang="ja-JP" altLang="en-US" dirty="0" err="1" smtClean="0"/>
              <a:t>に統</a:t>
            </a:r>
            <a:r>
              <a:rPr kumimoji="1" lang="ja-JP" altLang="en-US" dirty="0" smtClean="0"/>
              <a:t>一した。ガルバノミラーでレーザー光を広範囲に振らせる。リレーレンズで対物レンズの入り口の径にレーザー光の径を合わせる。サンプルに反射した基本波と</a:t>
            </a:r>
            <a:r>
              <a:rPr kumimoji="1" lang="en-US" altLang="ja-JP" dirty="0" smtClean="0"/>
              <a:t>SHG</a:t>
            </a:r>
            <a:r>
              <a:rPr kumimoji="1" lang="ja-JP" altLang="en-US" dirty="0" smtClean="0"/>
              <a:t>光，</a:t>
            </a:r>
            <a:r>
              <a:rPr kumimoji="1" lang="en-US" altLang="ja-JP" dirty="0" smtClean="0"/>
              <a:t>THG</a:t>
            </a:r>
            <a:r>
              <a:rPr kumimoji="1" lang="ja-JP" altLang="en-US" dirty="0" smtClean="0"/>
              <a:t>光が発生。ハーモニックセパレーターを用いてこれらの光を抽出する。波長可変のバンドパスフィルターとして用いた分光器に入射する。分光器の射出スリットを通過した光は外部に取り付けたフォトンカウンティング型光電子増倍管によって検出する。</a:t>
            </a:r>
            <a:endParaRPr kumimoji="1" lang="ja-JP" altLang="en-US" dirty="0"/>
          </a:p>
        </p:txBody>
      </p:sp>
      <p:sp>
        <p:nvSpPr>
          <p:cNvPr id="4" name="スライド番号プレースホルダー 3"/>
          <p:cNvSpPr>
            <a:spLocks noGrp="1"/>
          </p:cNvSpPr>
          <p:nvPr>
            <p:ph type="sldNum" sz="quarter" idx="10"/>
          </p:nvPr>
        </p:nvSpPr>
        <p:spPr/>
        <p:txBody>
          <a:bodyPr/>
          <a:lstStyle/>
          <a:p>
            <a:fld id="{822745EB-5608-457C-8B9C-E39B4B53C169}" type="slidenum">
              <a:rPr kumimoji="1" lang="ja-JP" altLang="en-US" smtClean="0"/>
              <a:t>11</a:t>
            </a:fld>
            <a:endParaRPr kumimoji="1" lang="ja-JP" altLang="en-US"/>
          </a:p>
        </p:txBody>
      </p:sp>
    </p:spTree>
    <p:extLst>
      <p:ext uri="{BB962C8B-B14F-4D97-AF65-F5344CB8AC3E}">
        <p14:creationId xmlns:p14="http://schemas.microsoft.com/office/powerpoint/2010/main" val="1705911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切片サンプルにおいて、</a:t>
            </a:r>
            <a:r>
              <a:rPr kumimoji="1" lang="en-US" altLang="ja-JP" dirty="0" smtClean="0"/>
              <a:t>1100nm</a:t>
            </a:r>
            <a:r>
              <a:rPr kumimoji="1" lang="ja-JP" altLang="en-US" dirty="0" smtClean="0"/>
              <a:t>がコラーゲン観測に適していると考えられる。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22745EB-5608-457C-8B9C-E39B4B53C169}" type="slidenum">
              <a:rPr kumimoji="1" lang="ja-JP" altLang="en-US" smtClean="0"/>
              <a:t>12</a:t>
            </a:fld>
            <a:endParaRPr kumimoji="1" lang="ja-JP" altLang="en-US"/>
          </a:p>
        </p:txBody>
      </p:sp>
    </p:spTree>
    <p:extLst>
      <p:ext uri="{BB962C8B-B14F-4D97-AF65-F5344CB8AC3E}">
        <p14:creationId xmlns:p14="http://schemas.microsoft.com/office/powerpoint/2010/main" val="720070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切片サンプルにおいて、</a:t>
            </a:r>
            <a:r>
              <a:rPr kumimoji="1" lang="en-US" altLang="ja-JP" dirty="0" smtClean="0"/>
              <a:t>1300nm</a:t>
            </a:r>
            <a:r>
              <a:rPr kumimoji="1" lang="ja-JP" altLang="en-US" dirty="0" smtClean="0"/>
              <a:t>がエラスチンの観測に適していると考えられる。</a:t>
            </a:r>
            <a:endParaRPr kumimoji="1" lang="ja-JP" altLang="en-US" dirty="0"/>
          </a:p>
        </p:txBody>
      </p:sp>
      <p:sp>
        <p:nvSpPr>
          <p:cNvPr id="4" name="スライド番号プレースホルダー 3"/>
          <p:cNvSpPr>
            <a:spLocks noGrp="1"/>
          </p:cNvSpPr>
          <p:nvPr>
            <p:ph type="sldNum" sz="quarter" idx="10"/>
          </p:nvPr>
        </p:nvSpPr>
        <p:spPr/>
        <p:txBody>
          <a:bodyPr/>
          <a:lstStyle/>
          <a:p>
            <a:fld id="{822745EB-5608-457C-8B9C-E39B4B53C169}" type="slidenum">
              <a:rPr kumimoji="1" lang="ja-JP" altLang="en-US" smtClean="0"/>
              <a:t>13</a:t>
            </a:fld>
            <a:endParaRPr kumimoji="1" lang="ja-JP" altLang="en-US"/>
          </a:p>
        </p:txBody>
      </p:sp>
    </p:spTree>
    <p:extLst>
      <p:ext uri="{BB962C8B-B14F-4D97-AF65-F5344CB8AC3E}">
        <p14:creationId xmlns:p14="http://schemas.microsoft.com/office/powerpoint/2010/main" val="3283574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2745EB-5608-457C-8B9C-E39B4B53C169}" type="slidenum">
              <a:rPr kumimoji="1" lang="ja-JP" altLang="en-US" smtClean="0"/>
              <a:t>14</a:t>
            </a:fld>
            <a:endParaRPr kumimoji="1" lang="ja-JP" altLang="en-US"/>
          </a:p>
        </p:txBody>
      </p:sp>
    </p:spTree>
    <p:extLst>
      <p:ext uri="{BB962C8B-B14F-4D97-AF65-F5344CB8AC3E}">
        <p14:creationId xmlns:p14="http://schemas.microsoft.com/office/powerpoint/2010/main" val="357154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美容や臨床応用の分野で同時に可視化することは重要</a:t>
            </a:r>
            <a:endParaRPr kumimoji="1" lang="ja-JP" altLang="en-US" dirty="0"/>
          </a:p>
        </p:txBody>
      </p:sp>
      <p:sp>
        <p:nvSpPr>
          <p:cNvPr id="4" name="スライド番号プレースホルダー 3"/>
          <p:cNvSpPr>
            <a:spLocks noGrp="1"/>
          </p:cNvSpPr>
          <p:nvPr>
            <p:ph type="sldNum" sz="quarter" idx="10"/>
          </p:nvPr>
        </p:nvSpPr>
        <p:spPr/>
        <p:txBody>
          <a:bodyPr/>
          <a:lstStyle/>
          <a:p>
            <a:fld id="{822745EB-5608-457C-8B9C-E39B4B53C169}" type="slidenum">
              <a:rPr kumimoji="1" lang="ja-JP" altLang="en-US" smtClean="0"/>
              <a:t>3</a:t>
            </a:fld>
            <a:endParaRPr kumimoji="1" lang="ja-JP" altLang="en-US"/>
          </a:p>
        </p:txBody>
      </p:sp>
    </p:spTree>
    <p:extLst>
      <p:ext uri="{BB962C8B-B14F-4D97-AF65-F5344CB8AC3E}">
        <p14:creationId xmlns:p14="http://schemas.microsoft.com/office/powerpoint/2010/main" val="911544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染色法は細胞を直接染色するので分子選択性があるが侵襲的で</a:t>
            </a:r>
            <a:r>
              <a:rPr lang="en-US" altLang="ja-JP" dirty="0"/>
              <a:t>in</a:t>
            </a:r>
            <a:r>
              <a:rPr lang="ja-JP" altLang="en-US" dirty="0"/>
              <a:t>　</a:t>
            </a:r>
            <a:r>
              <a:rPr lang="en-US" altLang="ja-JP" dirty="0"/>
              <a:t>vivo</a:t>
            </a:r>
            <a:r>
              <a:rPr lang="ja-JP" altLang="en-US" dirty="0"/>
              <a:t>計測が不可能</a:t>
            </a:r>
            <a:endParaRPr lang="en-US" altLang="ja-JP" dirty="0"/>
          </a:p>
          <a:p>
            <a:r>
              <a:rPr lang="ja-JP" altLang="en-US" dirty="0"/>
              <a:t>共焦点は光源に透過性レーザーをつかうので非侵襲で</a:t>
            </a:r>
            <a:r>
              <a:rPr lang="en-US" altLang="ja-JP" dirty="0"/>
              <a:t>in</a:t>
            </a:r>
            <a:r>
              <a:rPr lang="ja-JP" altLang="en-US" dirty="0"/>
              <a:t>　</a:t>
            </a:r>
            <a:r>
              <a:rPr lang="en-US" altLang="ja-JP" dirty="0"/>
              <a:t>vivo</a:t>
            </a:r>
            <a:r>
              <a:rPr lang="ja-JP" altLang="en-US" dirty="0"/>
              <a:t>計測、</a:t>
            </a:r>
            <a:r>
              <a:rPr lang="en-US" altLang="ja-JP" dirty="0"/>
              <a:t>3</a:t>
            </a:r>
            <a:r>
              <a:rPr lang="ja-JP" altLang="en-US" dirty="0"/>
              <a:t>次元的イメージングを取得可能だが表皮層の細胞とメラニンを同時に観測してしまい選択性がない</a:t>
            </a:r>
            <a:endParaRPr lang="en-US" altLang="ja-JP" dirty="0"/>
          </a:p>
          <a:p>
            <a:endParaRPr lang="en-US" altLang="ja-JP" i="1" dirty="0"/>
          </a:p>
          <a:p>
            <a:r>
              <a:rPr lang="la-Latn" altLang="ja-JP" i="1" dirty="0"/>
              <a:t>in vivo</a:t>
            </a:r>
            <a:r>
              <a:rPr lang="ja-JP" altLang="ja-JP" dirty="0" err="1"/>
              <a:t>での</a:t>
            </a:r>
            <a:r>
              <a:rPr lang="ja-JP" altLang="ja-JP" dirty="0">
                <a:hlinkClick r:id="rId3" tooltip="実験"/>
              </a:rPr>
              <a:t>実験</a:t>
            </a:r>
            <a:r>
              <a:rPr lang="ja-JP" altLang="ja-JP" dirty="0"/>
              <a:t>は各種の</a:t>
            </a:r>
            <a:r>
              <a:rPr lang="ja-JP" altLang="ja-JP" dirty="0">
                <a:hlinkClick r:id="rId4" tooltip="条件"/>
              </a:rPr>
              <a:t>条件</a:t>
            </a:r>
            <a:r>
              <a:rPr lang="ja-JP" altLang="ja-JP" dirty="0"/>
              <a:t>が人為的にコントロールされていない条件という意味</a:t>
            </a:r>
            <a:endParaRPr lang="en-US" altLang="ja-JP" dirty="0"/>
          </a:p>
          <a:p>
            <a:pPr defTabSz="921179">
              <a:defRPr/>
            </a:pPr>
            <a:r>
              <a:rPr kumimoji="1" lang="ja-JP" altLang="en-US" dirty="0" smtClean="0"/>
              <a:t>表皮層の細胞やメラニンなどの皮膚組織を同時に映す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57AC73E-E5C6-48AD-A663-BE66B2A89AA3}" type="slidenum">
              <a:rPr kumimoji="1" lang="ja-JP" altLang="en-US" smtClean="0"/>
              <a:t>4</a:t>
            </a:fld>
            <a:endParaRPr kumimoji="1" lang="ja-JP" altLang="en-US"/>
          </a:p>
        </p:txBody>
      </p:sp>
    </p:spTree>
    <p:extLst>
      <p:ext uri="{BB962C8B-B14F-4D97-AF65-F5344CB8AC3E}">
        <p14:creationId xmlns:p14="http://schemas.microsoft.com/office/powerpoint/2010/main" val="604562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ピークパワーが非常に高いフェムト秒パルスレーザー光を使うことで生体</a:t>
            </a:r>
            <a:r>
              <a:rPr kumimoji="1" lang="en-US" altLang="ja-JP" dirty="0" smtClean="0"/>
              <a:t>SHG</a:t>
            </a:r>
            <a:r>
              <a:rPr kumimoji="1" lang="ja-JP" altLang="en-US" dirty="0" smtClean="0"/>
              <a:t>光と</a:t>
            </a:r>
            <a:r>
              <a:rPr kumimoji="1" lang="en-US" altLang="ja-JP" dirty="0" smtClean="0"/>
              <a:t>2</a:t>
            </a:r>
            <a:r>
              <a:rPr kumimoji="1" lang="ja-JP" altLang="en-US" dirty="0" smtClean="0"/>
              <a:t>光子蛍光または</a:t>
            </a:r>
            <a:r>
              <a:rPr kumimoji="1" lang="en-US" altLang="ja-JP" dirty="0" smtClean="0"/>
              <a:t>THG</a:t>
            </a:r>
            <a:r>
              <a:rPr kumimoji="1" lang="ja-JP" altLang="en-US" dirty="0" smtClean="0"/>
              <a:t>光を計測→コラーゲンまたはエラスチンが存在しているか調べる。</a:t>
            </a:r>
            <a:endParaRPr kumimoji="1" lang="en-US" altLang="ja-JP" dirty="0" smtClean="0"/>
          </a:p>
          <a:p>
            <a:r>
              <a:rPr kumimoji="1" lang="en-US" altLang="ja-JP" dirty="0" smtClean="0"/>
              <a:t>In</a:t>
            </a:r>
            <a:r>
              <a:rPr kumimoji="1" lang="en-US" altLang="ja-JP" baseline="0" dirty="0" smtClean="0"/>
              <a:t> vivo</a:t>
            </a:r>
            <a:r>
              <a:rPr kumimoji="1" lang="ja-JP" altLang="en-US" baseline="0" dirty="0" smtClean="0"/>
              <a:t>→実験の条件が人為的にコントロールされていない（生きたまま）</a:t>
            </a:r>
            <a:endParaRPr kumimoji="1" lang="ja-JP" altLang="en-US" dirty="0"/>
          </a:p>
        </p:txBody>
      </p:sp>
      <p:sp>
        <p:nvSpPr>
          <p:cNvPr id="4" name="スライド番号プレースホルダー 3"/>
          <p:cNvSpPr>
            <a:spLocks noGrp="1"/>
          </p:cNvSpPr>
          <p:nvPr>
            <p:ph type="sldNum" sz="quarter" idx="10"/>
          </p:nvPr>
        </p:nvSpPr>
        <p:spPr/>
        <p:txBody>
          <a:bodyPr/>
          <a:lstStyle/>
          <a:p>
            <a:fld id="{C57AC73E-E5C6-48AD-A663-BE66B2A89AA3}" type="slidenum">
              <a:rPr kumimoji="1" lang="ja-JP" altLang="en-US" smtClean="0"/>
              <a:t>5</a:t>
            </a:fld>
            <a:endParaRPr kumimoji="1" lang="ja-JP" altLang="en-US"/>
          </a:p>
        </p:txBody>
      </p:sp>
    </p:spTree>
    <p:extLst>
      <p:ext uri="{BB962C8B-B14F-4D97-AF65-F5344CB8AC3E}">
        <p14:creationId xmlns:p14="http://schemas.microsoft.com/office/powerpoint/2010/main" val="959205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物質に光が入射されると，入射光の電場により分極波が物質中で誘起され，これが源となって新たな光が発生する．通常の光による線形分極</a:t>
            </a:r>
            <a:r>
              <a:rPr lang="en-US" altLang="ja-JP" i="1" dirty="0"/>
              <a:t>P</a:t>
            </a:r>
            <a:r>
              <a:rPr lang="en-US" altLang="ja-JP" i="1" baseline="-25000" dirty="0"/>
              <a:t>L</a:t>
            </a:r>
            <a:r>
              <a:rPr lang="ja-JP" altLang="ja-JP" dirty="0" err="1"/>
              <a:t>は入</a:t>
            </a:r>
            <a:r>
              <a:rPr lang="ja-JP" altLang="ja-JP" dirty="0"/>
              <a:t>射電場強度</a:t>
            </a:r>
            <a:r>
              <a:rPr lang="en-US" altLang="ja-JP" i="1" dirty="0"/>
              <a:t>E</a:t>
            </a:r>
            <a:r>
              <a:rPr lang="ja-JP" altLang="ja-JP" dirty="0"/>
              <a:t>に比例する．</a:t>
            </a:r>
          </a:p>
          <a:p>
            <a:r>
              <a:rPr lang="en-US" altLang="ja-JP" b="1" i="1" dirty="0"/>
              <a:t>P</a:t>
            </a:r>
            <a:r>
              <a:rPr lang="en-US" altLang="ja-JP" b="1" i="1" baseline="-25000" dirty="0"/>
              <a:t>L</a:t>
            </a:r>
            <a:r>
              <a:rPr lang="en-US" altLang="ja-JP" b="1" i="1" dirty="0"/>
              <a:t> = </a:t>
            </a:r>
            <a:r>
              <a:rPr lang="ja-JP" altLang="ja-JP" b="1" i="1" dirty="0"/>
              <a:t>χ</a:t>
            </a:r>
            <a:r>
              <a:rPr lang="en-US" altLang="ja-JP" b="1" i="1" baseline="30000" dirty="0"/>
              <a:t>(1)</a:t>
            </a:r>
            <a:r>
              <a:rPr lang="en-US" altLang="ja-JP" b="1" i="1" dirty="0"/>
              <a:t>E	</a:t>
            </a:r>
            <a:r>
              <a:rPr lang="en-US" altLang="ja-JP" b="1" dirty="0"/>
              <a:t>(1)</a:t>
            </a:r>
            <a:endParaRPr lang="ja-JP" altLang="ja-JP" dirty="0"/>
          </a:p>
          <a:p>
            <a:r>
              <a:rPr lang="ja-JP" altLang="ja-JP" dirty="0"/>
              <a:t>ここで，</a:t>
            </a:r>
            <a:r>
              <a:rPr lang="en-US" altLang="ja-JP" i="1" dirty="0"/>
              <a:t>χ</a:t>
            </a:r>
            <a:r>
              <a:rPr lang="en-US" altLang="ja-JP" i="1" baseline="30000" dirty="0"/>
              <a:t>(1)</a:t>
            </a:r>
            <a:r>
              <a:rPr lang="ja-JP" altLang="ja-JP" dirty="0"/>
              <a:t>は線形感受率である．上式より，線形分極に由来する屈折等ではその前後において波長が変化しない．</a:t>
            </a:r>
            <a:endParaRPr kumimoji="1" lang="ja-JP" altLang="en-US" dirty="0"/>
          </a:p>
        </p:txBody>
      </p:sp>
      <p:sp>
        <p:nvSpPr>
          <p:cNvPr id="4" name="スライド番号プレースホルダー 3"/>
          <p:cNvSpPr>
            <a:spLocks noGrp="1"/>
          </p:cNvSpPr>
          <p:nvPr>
            <p:ph type="sldNum" sz="quarter" idx="10"/>
          </p:nvPr>
        </p:nvSpPr>
        <p:spPr/>
        <p:txBody>
          <a:bodyPr/>
          <a:lstStyle/>
          <a:p>
            <a:fld id="{822745EB-5608-457C-8B9C-E39B4B53C169}" type="slidenum">
              <a:rPr kumimoji="1" lang="ja-JP" altLang="en-US" smtClean="0"/>
              <a:t>6</a:t>
            </a:fld>
            <a:endParaRPr kumimoji="1" lang="ja-JP" altLang="en-US"/>
          </a:p>
        </p:txBody>
      </p:sp>
    </p:spTree>
    <p:extLst>
      <p:ext uri="{BB962C8B-B14F-4D97-AF65-F5344CB8AC3E}">
        <p14:creationId xmlns:p14="http://schemas.microsoft.com/office/powerpoint/2010/main" val="1469912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lang="ja-JP" altLang="ja-JP" u="sng" dirty="0">
                    <a:solidFill>
                      <a:srgbClr val="FF0000"/>
                    </a:solidFill>
                  </a:rPr>
                  <a:t>超短パルス光のように非常に高いピークパワーを持つ光を入射すると線形性が崩れ，非線形</a:t>
                </a:r>
                <a:r>
                  <a:rPr lang="ja-JP" altLang="en-US" u="sng" dirty="0">
                    <a:solidFill>
                      <a:srgbClr val="FF0000"/>
                    </a:solidFill>
                  </a:rPr>
                  <a:t>な分極波が</a:t>
                </a:r>
                <a:r>
                  <a:rPr lang="ja-JP" altLang="en-US" u="sng">
                    <a:solidFill>
                      <a:srgbClr val="FF0000"/>
                    </a:solidFill>
                  </a:rPr>
                  <a:t>発生する。</a:t>
                </a:r>
                <a:r>
                  <a:rPr lang="ja-JP" altLang="ja-JP"/>
                  <a:t>ここ</a:t>
                </a:r>
                <a:r>
                  <a:rPr lang="ja-JP" altLang="ja-JP" dirty="0"/>
                  <a:t>で，</a:t>
                </a:r>
                <a:r>
                  <a:rPr lang="en-US" altLang="ja-JP" i="1" dirty="0"/>
                  <a:t>χ</a:t>
                </a:r>
                <a:r>
                  <a:rPr lang="en-US" altLang="ja-JP" i="1" baseline="30000" dirty="0"/>
                  <a:t>(2)</a:t>
                </a:r>
                <a:r>
                  <a:rPr lang="ja-JP" altLang="ja-JP" dirty="0"/>
                  <a:t>および</a:t>
                </a:r>
                <a:r>
                  <a:rPr lang="en-US" altLang="ja-JP" i="1" dirty="0"/>
                  <a:t>χ</a:t>
                </a:r>
                <a:r>
                  <a:rPr lang="en-US" altLang="ja-JP" i="1" baseline="30000" dirty="0"/>
                  <a:t>(3)</a:t>
                </a:r>
                <a:r>
                  <a:rPr lang="ja-JP" altLang="ja-JP" dirty="0"/>
                  <a:t>は</a:t>
                </a:r>
                <a:r>
                  <a:rPr lang="en-US" altLang="ja-JP" dirty="0"/>
                  <a:t>2</a:t>
                </a:r>
                <a:r>
                  <a:rPr lang="ja-JP" altLang="ja-JP" dirty="0"/>
                  <a:t>次及び</a:t>
                </a:r>
                <a:r>
                  <a:rPr lang="en-US" altLang="ja-JP" dirty="0"/>
                  <a:t>3</a:t>
                </a:r>
                <a:r>
                  <a:rPr lang="ja-JP" altLang="ja-JP" dirty="0"/>
                  <a:t>次の非線形感受率である．</a:t>
                </a:r>
                <a:r>
                  <a:rPr lang="ja-JP" altLang="ja-JP" u="sng" dirty="0"/>
                  <a:t>このように分極波に非線形な項が現れると，分極波が歪み，入射電場周波数</a:t>
                </a:r>
                <a:r>
                  <a:rPr lang="en-US" altLang="ja-JP" i="1" u="sng" dirty="0"/>
                  <a:t>ω</a:t>
                </a:r>
                <a:r>
                  <a:rPr lang="ja-JP" altLang="ja-JP" u="sng" dirty="0"/>
                  <a:t>の高調波成分（</a:t>
                </a:r>
                <a:r>
                  <a:rPr lang="en-US" altLang="ja-JP" i="1" u="sng" dirty="0"/>
                  <a:t>2ω</a:t>
                </a:r>
                <a:r>
                  <a:rPr lang="ja-JP" altLang="ja-JP" i="1" u="sng" dirty="0" err="1"/>
                  <a:t>，</a:t>
                </a:r>
                <a:r>
                  <a:rPr lang="en-US" altLang="ja-JP" i="1" u="sng" dirty="0"/>
                  <a:t>3ω</a:t>
                </a:r>
                <a:r>
                  <a:rPr lang="en-US" altLang="ja-JP" u="sng" dirty="0"/>
                  <a:t>…</a:t>
                </a:r>
                <a:r>
                  <a:rPr lang="ja-JP" altLang="ja-JP" u="sng" dirty="0"/>
                  <a:t>）が含まれる．</a:t>
                </a:r>
                <a:r>
                  <a:rPr lang="en-US" altLang="ja-JP" dirty="0"/>
                  <a:t>SHG</a:t>
                </a:r>
                <a:r>
                  <a:rPr lang="ja-JP" altLang="ja-JP" dirty="0"/>
                  <a:t>光は</a:t>
                </a:r>
                <a:r>
                  <a:rPr lang="en-US" altLang="ja-JP" dirty="0"/>
                  <a:t>2</a:t>
                </a:r>
                <a:r>
                  <a:rPr lang="ja-JP" altLang="ja-JP" dirty="0"/>
                  <a:t>次の非線形分極</a:t>
                </a:r>
                <a:r>
                  <a:rPr lang="en-US" altLang="ja-JP" i="1" dirty="0"/>
                  <a:t>χ</a:t>
                </a:r>
                <a:r>
                  <a:rPr lang="en-US" altLang="ja-JP" i="1" baseline="30000" dirty="0"/>
                  <a:t>(2)</a:t>
                </a:r>
                <a:r>
                  <a:rPr lang="en-US" altLang="ja-JP" i="1" dirty="0"/>
                  <a:t>EE</a:t>
                </a:r>
                <a:r>
                  <a:rPr lang="ja-JP" altLang="ja-JP" dirty="0"/>
                  <a:t>によって非中心対称性物質のみで誘起され，周波数</a:t>
                </a:r>
                <a:r>
                  <a:rPr lang="en-US" altLang="ja-JP" i="1" dirty="0"/>
                  <a:t>ω</a:t>
                </a:r>
                <a:r>
                  <a:rPr lang="ja-JP" altLang="ja-JP" dirty="0"/>
                  <a:t>の光を入射したとき，</a:t>
                </a:r>
                <a:r>
                  <a:rPr lang="en-US" altLang="ja-JP" i="1" dirty="0"/>
                  <a:t>2ω</a:t>
                </a:r>
                <a:r>
                  <a:rPr lang="ja-JP" altLang="ja-JP" dirty="0"/>
                  <a:t>の光が発生する． 同様に，</a:t>
                </a:r>
                <a:r>
                  <a:rPr lang="en-US" altLang="ja-JP" dirty="0"/>
                  <a:t>THG</a:t>
                </a:r>
                <a:r>
                  <a:rPr lang="ja-JP" altLang="ja-JP" dirty="0"/>
                  <a:t>光は</a:t>
                </a:r>
                <a:r>
                  <a:rPr lang="en-US" altLang="ja-JP" dirty="0"/>
                  <a:t>3</a:t>
                </a:r>
                <a:r>
                  <a:rPr lang="ja-JP" altLang="ja-JP" dirty="0"/>
                  <a:t>次の非線形分極</a:t>
                </a:r>
                <a:r>
                  <a:rPr lang="en-US" altLang="ja-JP" i="1" dirty="0"/>
                  <a:t>χ</a:t>
                </a:r>
                <a:r>
                  <a:rPr lang="en-US" altLang="ja-JP" i="1" baseline="30000" dirty="0"/>
                  <a:t>(3)</a:t>
                </a:r>
                <a:r>
                  <a:rPr lang="en-US" altLang="ja-JP" i="1" dirty="0"/>
                  <a:t>EEE</a:t>
                </a:r>
                <a:r>
                  <a:rPr lang="ja-JP" altLang="ja-JP" dirty="0"/>
                  <a:t>によって誘起され，</a:t>
                </a:r>
                <a:r>
                  <a:rPr lang="en-US" altLang="ja-JP" i="1" dirty="0"/>
                  <a:t>3ω</a:t>
                </a:r>
                <a:r>
                  <a:rPr lang="ja-JP" altLang="ja-JP" dirty="0"/>
                  <a:t>の周波数を持つ光が発生する．</a:t>
                </a:r>
                <a:endParaRPr lang="en-US" altLang="ja-JP" dirty="0"/>
              </a:p>
            </p:txBody>
          </p:sp>
        </mc:Choice>
        <mc:Fallback xmlns="">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i="0" dirty="0">
                    <a:latin typeface="Cambria Math"/>
                  </a:rPr>
                  <a:t>𝜒</a:t>
                </a:r>
                <a:r>
                  <a:rPr lang="en-US" altLang="ja-JP" i="0" dirty="0" smtClean="0">
                    <a:latin typeface="Cambria Math"/>
                  </a:rPr>
                  <a:t>^(</a:t>
                </a:r>
                <a:r>
                  <a:rPr lang="en-US" altLang="ja-JP" i="0" dirty="0">
                    <a:latin typeface="Cambria Math"/>
                  </a:rPr>
                  <a:t>(</a:t>
                </a:r>
                <a:r>
                  <a:rPr lang="en-US" altLang="ja-JP" b="0" i="0" dirty="0" smtClean="0">
                    <a:latin typeface="Cambria Math"/>
                  </a:rPr>
                  <a:t>𝑛</a:t>
                </a:r>
                <a:r>
                  <a:rPr lang="en-US" altLang="ja-JP" i="0" dirty="0">
                    <a:latin typeface="Cambria Math"/>
                  </a:rPr>
                  <a:t>)</a:t>
                </a:r>
                <a:r>
                  <a:rPr lang="en-US" altLang="ja-JP" i="0" dirty="0" smtClean="0">
                    <a:latin typeface="Cambria Math"/>
                  </a:rPr>
                  <a:t>)</a:t>
                </a:r>
                <a:r>
                  <a:rPr lang="en-US" altLang="ja-JP" dirty="0"/>
                  <a:t>:</a:t>
                </a:r>
                <a:r>
                  <a:rPr lang="ja-JP" altLang="en-US" dirty="0" smtClean="0"/>
                  <a:t>非</a:t>
                </a:r>
                <a:r>
                  <a:rPr lang="ja-JP" altLang="en-US" dirty="0"/>
                  <a:t>線形</a:t>
                </a:r>
                <a:r>
                  <a:rPr lang="ja-JP" altLang="en-US" dirty="0" smtClean="0"/>
                  <a:t>感受率</a:t>
                </a:r>
                <a:r>
                  <a:rPr lang="en-US" altLang="ja-JP" dirty="0" smtClean="0"/>
                  <a:t>	</a:t>
                </a:r>
                <a:r>
                  <a:rPr kumimoji="1" lang="en-US" altLang="ja-JP" dirty="0" smtClean="0"/>
                  <a:t>E</a:t>
                </a:r>
                <a:r>
                  <a:rPr kumimoji="1" lang="ja-JP" altLang="en-US" dirty="0" smtClean="0"/>
                  <a:t>；入射電場強度</a:t>
                </a:r>
                <a:r>
                  <a:rPr kumimoji="1" lang="en-US" altLang="ja-JP" dirty="0" smtClean="0"/>
                  <a:t>	</a:t>
                </a:r>
                <a:r>
                  <a:rPr lang="en-US" altLang="ja-JP" b="1" i="1" dirty="0" smtClean="0"/>
                  <a:t>P</a:t>
                </a:r>
                <a:r>
                  <a:rPr lang="en-US" altLang="ja-JP" b="1" i="1" baseline="-25000" dirty="0" smtClean="0"/>
                  <a:t>NL</a:t>
                </a:r>
                <a:r>
                  <a:rPr lang="ja-JP" altLang="en-US" b="1" i="1" baseline="-25000" dirty="0" smtClean="0"/>
                  <a:t>　</a:t>
                </a:r>
                <a:r>
                  <a:rPr lang="ja-JP" altLang="en-US" b="0" i="0" baseline="-25000" dirty="0" smtClean="0"/>
                  <a:t>；非線形分極</a:t>
                </a:r>
                <a:endParaRPr lang="en-US" altLang="ja-JP" b="0" i="0" baseline="-25000" dirty="0" smtClean="0"/>
              </a:p>
              <a:p>
                <a:r>
                  <a:rPr kumimoji="1" lang="ja-JP" altLang="ja-JP" sz="1200" u="sng" kern="1200" dirty="0" smtClean="0">
                    <a:solidFill>
                      <a:srgbClr val="FF0000"/>
                    </a:solidFill>
                    <a:effectLst/>
                    <a:latin typeface="+mn-lt"/>
                    <a:ea typeface="+mn-ea"/>
                    <a:cs typeface="+mn-cs"/>
                  </a:rPr>
                  <a:t>超短パルス光のように非常に高いピークパワーを持つ光を入射すると線形性が崩れ，非線形の項が含まれる非線形分極</a:t>
                </a:r>
                <a:r>
                  <a:rPr kumimoji="1" lang="en-US" altLang="ja-JP" sz="1200" i="1" u="sng" kern="1200" dirty="0" smtClean="0">
                    <a:solidFill>
                      <a:srgbClr val="FF0000"/>
                    </a:solidFill>
                    <a:effectLst/>
                    <a:latin typeface="+mn-lt"/>
                    <a:ea typeface="+mn-ea"/>
                    <a:cs typeface="+mn-cs"/>
                  </a:rPr>
                  <a:t>P</a:t>
                </a:r>
                <a:r>
                  <a:rPr kumimoji="1" lang="en-US" altLang="ja-JP" sz="1200" i="1" u="sng" kern="1200" baseline="-25000" dirty="0" smtClean="0">
                    <a:solidFill>
                      <a:srgbClr val="FF0000"/>
                    </a:solidFill>
                    <a:effectLst/>
                    <a:latin typeface="+mn-lt"/>
                    <a:ea typeface="+mn-ea"/>
                    <a:cs typeface="+mn-cs"/>
                  </a:rPr>
                  <a:t>NL</a:t>
                </a:r>
                <a:r>
                  <a:rPr kumimoji="1" lang="ja-JP" altLang="ja-JP" sz="1200" u="sng" kern="1200" dirty="0" smtClean="0">
                    <a:solidFill>
                      <a:srgbClr val="FF0000"/>
                    </a:solidFill>
                    <a:effectLst/>
                    <a:latin typeface="+mn-lt"/>
                    <a:ea typeface="+mn-ea"/>
                    <a:cs typeface="+mn-cs"/>
                  </a:rPr>
                  <a:t>で表すことが出来る．</a:t>
                </a:r>
              </a:p>
              <a:p>
                <a:r>
                  <a:rPr kumimoji="1" lang="en-US" altLang="ja-JP" sz="1200" b="1" i="1" u="none" kern="1200" dirty="0" smtClean="0">
                    <a:solidFill>
                      <a:schemeClr val="tx1"/>
                    </a:solidFill>
                    <a:effectLst/>
                    <a:latin typeface="+mn-lt"/>
                    <a:ea typeface="+mn-ea"/>
                    <a:cs typeface="+mn-cs"/>
                  </a:rPr>
                  <a:t>P</a:t>
                </a:r>
                <a:r>
                  <a:rPr kumimoji="1" lang="en-US" altLang="ja-JP" sz="1200" b="1" i="1" u="none" kern="1200" baseline="-25000" dirty="0" smtClean="0">
                    <a:solidFill>
                      <a:schemeClr val="tx1"/>
                    </a:solidFill>
                    <a:effectLst/>
                    <a:latin typeface="+mn-lt"/>
                    <a:ea typeface="+mn-ea"/>
                    <a:cs typeface="+mn-cs"/>
                  </a:rPr>
                  <a:t>NL</a:t>
                </a:r>
                <a:r>
                  <a:rPr kumimoji="1" lang="en-US" altLang="ja-JP" sz="1200" b="1" i="1" u="none" kern="1200" dirty="0" smtClean="0">
                    <a:solidFill>
                      <a:schemeClr val="tx1"/>
                    </a:solidFill>
                    <a:effectLst/>
                    <a:latin typeface="+mn-lt"/>
                    <a:ea typeface="+mn-ea"/>
                    <a:cs typeface="+mn-cs"/>
                  </a:rPr>
                  <a:t> =</a:t>
                </a:r>
                <a:r>
                  <a:rPr kumimoji="1" lang="ja-JP" altLang="ja-JP" sz="1200" b="1" i="1" u="none" kern="1200" dirty="0" smtClean="0">
                    <a:solidFill>
                      <a:schemeClr val="tx1"/>
                    </a:solidFill>
                    <a:effectLst/>
                    <a:latin typeface="+mn-lt"/>
                    <a:ea typeface="+mn-ea"/>
                    <a:cs typeface="+mn-cs"/>
                  </a:rPr>
                  <a:t>χ</a:t>
                </a:r>
                <a:r>
                  <a:rPr kumimoji="1" lang="en-US" altLang="ja-JP" sz="1200" b="1" i="1" u="none" kern="1200" baseline="30000" dirty="0" smtClean="0">
                    <a:solidFill>
                      <a:schemeClr val="tx1"/>
                    </a:solidFill>
                    <a:effectLst/>
                    <a:latin typeface="+mn-lt"/>
                    <a:ea typeface="+mn-ea"/>
                    <a:cs typeface="+mn-cs"/>
                  </a:rPr>
                  <a:t>(1)</a:t>
                </a:r>
                <a:r>
                  <a:rPr kumimoji="1" lang="en-US" altLang="ja-JP" sz="1200" b="1" i="1" u="none" kern="1200" dirty="0" smtClean="0">
                    <a:solidFill>
                      <a:schemeClr val="tx1"/>
                    </a:solidFill>
                    <a:effectLst/>
                    <a:latin typeface="+mn-lt"/>
                    <a:ea typeface="+mn-ea"/>
                    <a:cs typeface="+mn-cs"/>
                  </a:rPr>
                  <a:t>E+ </a:t>
                </a:r>
                <a:r>
                  <a:rPr kumimoji="1" lang="ja-JP" altLang="ja-JP" sz="1200" b="1" i="1" u="none" kern="1200" dirty="0" smtClean="0">
                    <a:solidFill>
                      <a:schemeClr val="tx1"/>
                    </a:solidFill>
                    <a:effectLst/>
                    <a:latin typeface="+mn-lt"/>
                    <a:ea typeface="+mn-ea"/>
                    <a:cs typeface="+mn-cs"/>
                  </a:rPr>
                  <a:t>χ</a:t>
                </a:r>
                <a:r>
                  <a:rPr kumimoji="1" lang="en-US" altLang="ja-JP" sz="1200" b="1" i="1" u="none" kern="1200" baseline="30000" dirty="0" smtClean="0">
                    <a:solidFill>
                      <a:schemeClr val="tx1"/>
                    </a:solidFill>
                    <a:effectLst/>
                    <a:latin typeface="+mn-lt"/>
                    <a:ea typeface="+mn-ea"/>
                    <a:cs typeface="+mn-cs"/>
                  </a:rPr>
                  <a:t>(2)</a:t>
                </a:r>
                <a:r>
                  <a:rPr kumimoji="1" lang="en-US" altLang="ja-JP" sz="1200" b="1" i="1" u="none" kern="1200" dirty="0" smtClean="0">
                    <a:solidFill>
                      <a:schemeClr val="tx1"/>
                    </a:solidFill>
                    <a:effectLst/>
                    <a:latin typeface="+mn-lt"/>
                    <a:ea typeface="+mn-ea"/>
                    <a:cs typeface="+mn-cs"/>
                  </a:rPr>
                  <a:t>EE + </a:t>
                </a:r>
                <a:r>
                  <a:rPr kumimoji="1" lang="ja-JP" altLang="ja-JP" sz="1200" b="1" i="1" u="none" kern="1200" dirty="0" smtClean="0">
                    <a:solidFill>
                      <a:schemeClr val="tx1"/>
                    </a:solidFill>
                    <a:effectLst/>
                    <a:latin typeface="+mn-lt"/>
                    <a:ea typeface="+mn-ea"/>
                    <a:cs typeface="+mn-cs"/>
                  </a:rPr>
                  <a:t>χ</a:t>
                </a:r>
                <a:r>
                  <a:rPr kumimoji="1" lang="en-US" altLang="ja-JP" sz="1200" b="1" i="1" u="none" kern="1200" baseline="30000" dirty="0" smtClean="0">
                    <a:solidFill>
                      <a:schemeClr val="tx1"/>
                    </a:solidFill>
                    <a:effectLst/>
                    <a:latin typeface="+mn-lt"/>
                    <a:ea typeface="+mn-ea"/>
                    <a:cs typeface="+mn-cs"/>
                  </a:rPr>
                  <a:t>(3)</a:t>
                </a:r>
                <a:r>
                  <a:rPr kumimoji="1" lang="en-US" altLang="ja-JP" sz="1200" b="1" i="1" u="none" kern="1200" dirty="0" smtClean="0">
                    <a:solidFill>
                      <a:schemeClr val="tx1"/>
                    </a:solidFill>
                    <a:effectLst/>
                    <a:latin typeface="+mn-lt"/>
                    <a:ea typeface="+mn-ea"/>
                    <a:cs typeface="+mn-cs"/>
                  </a:rPr>
                  <a:t>EEE + •••••• </a:t>
                </a:r>
                <a:r>
                  <a:rPr kumimoji="1" lang="en-US" altLang="ja-JP" sz="1200" b="1" u="none" kern="1200" dirty="0" smtClean="0">
                    <a:solidFill>
                      <a:schemeClr val="tx1"/>
                    </a:solidFill>
                    <a:effectLst/>
                    <a:latin typeface="+mn-lt"/>
                    <a:ea typeface="+mn-ea"/>
                    <a:cs typeface="+mn-cs"/>
                  </a:rPr>
                  <a:t>  (2)</a:t>
                </a:r>
                <a:endParaRPr kumimoji="1" lang="ja-JP" altLang="ja-JP" sz="1200" u="none"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ここで，</a:t>
                </a:r>
                <a:r>
                  <a:rPr kumimoji="1" lang="en-US" altLang="ja-JP" sz="1200" i="1" kern="1200" dirty="0" smtClean="0">
                    <a:solidFill>
                      <a:schemeClr val="tx1"/>
                    </a:solidFill>
                    <a:effectLst/>
                    <a:latin typeface="+mn-lt"/>
                    <a:ea typeface="+mn-ea"/>
                    <a:cs typeface="+mn-cs"/>
                  </a:rPr>
                  <a:t>χ</a:t>
                </a:r>
                <a:r>
                  <a:rPr kumimoji="1" lang="en-US" altLang="ja-JP" sz="1200" i="1" kern="1200" baseline="300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および</a:t>
                </a:r>
                <a:r>
                  <a:rPr kumimoji="1" lang="en-US" altLang="ja-JP" sz="1200" i="1" kern="1200" dirty="0" smtClean="0">
                    <a:solidFill>
                      <a:schemeClr val="tx1"/>
                    </a:solidFill>
                    <a:effectLst/>
                    <a:latin typeface="+mn-lt"/>
                    <a:ea typeface="+mn-ea"/>
                    <a:cs typeface="+mn-cs"/>
                  </a:rPr>
                  <a:t>χ</a:t>
                </a:r>
                <a:r>
                  <a:rPr kumimoji="1" lang="en-US" altLang="ja-JP" sz="1200" i="1" kern="1200" baseline="300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次及び</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次の非線形感受率である．</a:t>
                </a:r>
                <a:r>
                  <a:rPr kumimoji="1" lang="ja-JP" altLang="ja-JP" sz="1200" u="sng" kern="1200" dirty="0" smtClean="0">
                    <a:solidFill>
                      <a:schemeClr val="tx1"/>
                    </a:solidFill>
                    <a:effectLst/>
                    <a:latin typeface="+mn-lt"/>
                    <a:ea typeface="+mn-ea"/>
                    <a:cs typeface="+mn-cs"/>
                  </a:rPr>
                  <a:t>このように分極波に非線形な項が現れると，分極波が歪み，入射電場周波数</a:t>
                </a:r>
                <a:r>
                  <a:rPr kumimoji="1" lang="en-US" altLang="ja-JP" sz="1200" i="1" u="sng" kern="1200" dirty="0" smtClean="0">
                    <a:solidFill>
                      <a:schemeClr val="tx1"/>
                    </a:solidFill>
                    <a:effectLst/>
                    <a:latin typeface="+mn-lt"/>
                    <a:ea typeface="+mn-ea"/>
                    <a:cs typeface="+mn-cs"/>
                  </a:rPr>
                  <a:t>ω</a:t>
                </a:r>
                <a:r>
                  <a:rPr kumimoji="1" lang="ja-JP" altLang="ja-JP" sz="1200" u="sng" kern="1200" dirty="0" smtClean="0">
                    <a:solidFill>
                      <a:schemeClr val="tx1"/>
                    </a:solidFill>
                    <a:effectLst/>
                    <a:latin typeface="+mn-lt"/>
                    <a:ea typeface="+mn-ea"/>
                    <a:cs typeface="+mn-cs"/>
                  </a:rPr>
                  <a:t>の高調波成分（</a:t>
                </a:r>
                <a:r>
                  <a:rPr kumimoji="1" lang="en-US" altLang="ja-JP" sz="1200" i="1" u="sng" kern="1200" dirty="0" smtClean="0">
                    <a:solidFill>
                      <a:schemeClr val="tx1"/>
                    </a:solidFill>
                    <a:effectLst/>
                    <a:latin typeface="+mn-lt"/>
                    <a:ea typeface="+mn-ea"/>
                    <a:cs typeface="+mn-cs"/>
                  </a:rPr>
                  <a:t>2ω</a:t>
                </a:r>
                <a:r>
                  <a:rPr kumimoji="1" lang="ja-JP" altLang="ja-JP" sz="1200" i="1" u="sng" kern="1200" dirty="0" err="1" smtClean="0">
                    <a:solidFill>
                      <a:schemeClr val="tx1"/>
                    </a:solidFill>
                    <a:effectLst/>
                    <a:latin typeface="+mn-lt"/>
                    <a:ea typeface="+mn-ea"/>
                    <a:cs typeface="+mn-cs"/>
                  </a:rPr>
                  <a:t>，</a:t>
                </a:r>
                <a:r>
                  <a:rPr kumimoji="1" lang="en-US" altLang="ja-JP" sz="1200" i="1" u="sng" kern="1200" dirty="0" smtClean="0">
                    <a:solidFill>
                      <a:schemeClr val="tx1"/>
                    </a:solidFill>
                    <a:effectLst/>
                    <a:latin typeface="+mn-lt"/>
                    <a:ea typeface="+mn-ea"/>
                    <a:cs typeface="+mn-cs"/>
                  </a:rPr>
                  <a:t>3ω</a:t>
                </a:r>
                <a:r>
                  <a:rPr kumimoji="1" lang="en-US" altLang="ja-JP" sz="1200" u="sng" kern="1200" dirty="0" smtClean="0">
                    <a:solidFill>
                      <a:schemeClr val="tx1"/>
                    </a:solidFill>
                    <a:effectLst/>
                    <a:latin typeface="+mn-lt"/>
                    <a:ea typeface="+mn-ea"/>
                    <a:cs typeface="+mn-cs"/>
                  </a:rPr>
                  <a:t>…</a:t>
                </a:r>
                <a:r>
                  <a:rPr kumimoji="1" lang="ja-JP" altLang="ja-JP" sz="1200" u="sng" kern="1200" dirty="0" smtClean="0">
                    <a:solidFill>
                      <a:schemeClr val="tx1"/>
                    </a:solidFill>
                    <a:effectLst/>
                    <a:latin typeface="+mn-lt"/>
                    <a:ea typeface="+mn-ea"/>
                    <a:cs typeface="+mn-cs"/>
                  </a:rPr>
                  <a:t>）が含まれる．</a:t>
                </a:r>
                <a:r>
                  <a:rPr kumimoji="1" lang="en-US" altLang="ja-JP" sz="1200" kern="1200" dirty="0" smtClean="0">
                    <a:solidFill>
                      <a:schemeClr val="tx1"/>
                    </a:solidFill>
                    <a:effectLst/>
                    <a:latin typeface="+mn-lt"/>
                    <a:ea typeface="+mn-ea"/>
                    <a:cs typeface="+mn-cs"/>
                  </a:rPr>
                  <a:t>SHG</a:t>
                </a:r>
                <a:r>
                  <a:rPr kumimoji="1" lang="ja-JP" altLang="ja-JP" sz="1200" kern="1200" dirty="0" smtClean="0">
                    <a:solidFill>
                      <a:schemeClr val="tx1"/>
                    </a:solidFill>
                    <a:effectLst/>
                    <a:latin typeface="+mn-lt"/>
                    <a:ea typeface="+mn-ea"/>
                    <a:cs typeface="+mn-cs"/>
                  </a:rPr>
                  <a:t>光は</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次の非線形分極</a:t>
                </a:r>
                <a:r>
                  <a:rPr kumimoji="1" lang="en-US" altLang="ja-JP" sz="1200" i="1" kern="1200" dirty="0" smtClean="0">
                    <a:solidFill>
                      <a:schemeClr val="tx1"/>
                    </a:solidFill>
                    <a:effectLst/>
                    <a:latin typeface="+mn-lt"/>
                    <a:ea typeface="+mn-ea"/>
                    <a:cs typeface="+mn-cs"/>
                  </a:rPr>
                  <a:t>χ</a:t>
                </a:r>
                <a:r>
                  <a:rPr kumimoji="1" lang="en-US" altLang="ja-JP" sz="1200" i="1" kern="1200" baseline="30000" dirty="0" smtClean="0">
                    <a:solidFill>
                      <a:schemeClr val="tx1"/>
                    </a:solidFill>
                    <a:effectLst/>
                    <a:latin typeface="+mn-lt"/>
                    <a:ea typeface="+mn-ea"/>
                    <a:cs typeface="+mn-cs"/>
                  </a:rPr>
                  <a:t>(2)</a:t>
                </a:r>
                <a:r>
                  <a:rPr kumimoji="1" lang="en-US" altLang="ja-JP" sz="1200" i="1" kern="1200" dirty="0" smtClean="0">
                    <a:solidFill>
                      <a:schemeClr val="tx1"/>
                    </a:solidFill>
                    <a:effectLst/>
                    <a:latin typeface="+mn-lt"/>
                    <a:ea typeface="+mn-ea"/>
                    <a:cs typeface="+mn-cs"/>
                  </a:rPr>
                  <a:t>EE</a:t>
                </a:r>
                <a:r>
                  <a:rPr kumimoji="1" lang="ja-JP" altLang="ja-JP" sz="1200" kern="1200" dirty="0" smtClean="0">
                    <a:solidFill>
                      <a:schemeClr val="tx1"/>
                    </a:solidFill>
                    <a:effectLst/>
                    <a:latin typeface="+mn-lt"/>
                    <a:ea typeface="+mn-ea"/>
                    <a:cs typeface="+mn-cs"/>
                  </a:rPr>
                  <a:t>によって非中心対称性物質のみで誘起され，周波数</a:t>
                </a:r>
                <a:r>
                  <a:rPr kumimoji="1" lang="en-US" altLang="ja-JP" sz="1200" i="1" kern="1200" dirty="0" smtClean="0">
                    <a:solidFill>
                      <a:schemeClr val="tx1"/>
                    </a:solidFill>
                    <a:effectLst/>
                    <a:latin typeface="+mn-lt"/>
                    <a:ea typeface="+mn-ea"/>
                    <a:cs typeface="+mn-cs"/>
                  </a:rPr>
                  <a:t>ω</a:t>
                </a:r>
                <a:r>
                  <a:rPr kumimoji="1" lang="ja-JP" altLang="ja-JP" sz="1200" kern="1200" dirty="0" smtClean="0">
                    <a:solidFill>
                      <a:schemeClr val="tx1"/>
                    </a:solidFill>
                    <a:effectLst/>
                    <a:latin typeface="+mn-lt"/>
                    <a:ea typeface="+mn-ea"/>
                    <a:cs typeface="+mn-cs"/>
                  </a:rPr>
                  <a:t>の光を入射したとき，</a:t>
                </a:r>
                <a:r>
                  <a:rPr kumimoji="1" lang="en-US" altLang="ja-JP" sz="1200" i="1" kern="1200" dirty="0" smtClean="0">
                    <a:solidFill>
                      <a:schemeClr val="tx1"/>
                    </a:solidFill>
                    <a:effectLst/>
                    <a:latin typeface="+mn-lt"/>
                    <a:ea typeface="+mn-ea"/>
                    <a:cs typeface="+mn-cs"/>
                  </a:rPr>
                  <a:t>2ω</a:t>
                </a:r>
                <a:r>
                  <a:rPr kumimoji="1" lang="ja-JP" altLang="ja-JP" sz="1200" kern="1200" dirty="0" smtClean="0">
                    <a:solidFill>
                      <a:schemeClr val="tx1"/>
                    </a:solidFill>
                    <a:effectLst/>
                    <a:latin typeface="+mn-lt"/>
                    <a:ea typeface="+mn-ea"/>
                    <a:cs typeface="+mn-cs"/>
                  </a:rPr>
                  <a:t>の光が発生する． 同様に，</a:t>
                </a:r>
                <a:r>
                  <a:rPr kumimoji="1" lang="en-US" altLang="ja-JP" sz="1200" kern="1200" dirty="0" smtClean="0">
                    <a:solidFill>
                      <a:schemeClr val="tx1"/>
                    </a:solidFill>
                    <a:effectLst/>
                    <a:latin typeface="+mn-lt"/>
                    <a:ea typeface="+mn-ea"/>
                    <a:cs typeface="+mn-cs"/>
                  </a:rPr>
                  <a:t>THG</a:t>
                </a:r>
                <a:r>
                  <a:rPr kumimoji="1" lang="ja-JP" altLang="ja-JP" sz="1200" kern="1200" dirty="0" smtClean="0">
                    <a:solidFill>
                      <a:schemeClr val="tx1"/>
                    </a:solidFill>
                    <a:effectLst/>
                    <a:latin typeface="+mn-lt"/>
                    <a:ea typeface="+mn-ea"/>
                    <a:cs typeface="+mn-cs"/>
                  </a:rPr>
                  <a:t>光は</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次の非線形分極</a:t>
                </a:r>
                <a:r>
                  <a:rPr kumimoji="1" lang="en-US" altLang="ja-JP" sz="1200" i="1" kern="1200" dirty="0" smtClean="0">
                    <a:solidFill>
                      <a:schemeClr val="tx1"/>
                    </a:solidFill>
                    <a:effectLst/>
                    <a:latin typeface="+mn-lt"/>
                    <a:ea typeface="+mn-ea"/>
                    <a:cs typeface="+mn-cs"/>
                  </a:rPr>
                  <a:t>χ</a:t>
                </a:r>
                <a:r>
                  <a:rPr kumimoji="1" lang="en-US" altLang="ja-JP" sz="1200" i="1" kern="1200" baseline="30000" dirty="0" smtClean="0">
                    <a:solidFill>
                      <a:schemeClr val="tx1"/>
                    </a:solidFill>
                    <a:effectLst/>
                    <a:latin typeface="+mn-lt"/>
                    <a:ea typeface="+mn-ea"/>
                    <a:cs typeface="+mn-cs"/>
                  </a:rPr>
                  <a:t>(3)</a:t>
                </a:r>
                <a:r>
                  <a:rPr kumimoji="1" lang="en-US" altLang="ja-JP" sz="1200" i="1" kern="1200" dirty="0" smtClean="0">
                    <a:solidFill>
                      <a:schemeClr val="tx1"/>
                    </a:solidFill>
                    <a:effectLst/>
                    <a:latin typeface="+mn-lt"/>
                    <a:ea typeface="+mn-ea"/>
                    <a:cs typeface="+mn-cs"/>
                  </a:rPr>
                  <a:t>EEE</a:t>
                </a:r>
                <a:r>
                  <a:rPr kumimoji="1" lang="ja-JP" altLang="ja-JP" sz="1200" kern="1200" dirty="0" smtClean="0">
                    <a:solidFill>
                      <a:schemeClr val="tx1"/>
                    </a:solidFill>
                    <a:effectLst/>
                    <a:latin typeface="+mn-lt"/>
                    <a:ea typeface="+mn-ea"/>
                    <a:cs typeface="+mn-cs"/>
                  </a:rPr>
                  <a:t>によって誘起され，</a:t>
                </a:r>
                <a:r>
                  <a:rPr kumimoji="1" lang="en-US" altLang="ja-JP" sz="1200" i="1" kern="1200" dirty="0" smtClean="0">
                    <a:solidFill>
                      <a:schemeClr val="tx1"/>
                    </a:solidFill>
                    <a:effectLst/>
                    <a:latin typeface="+mn-lt"/>
                    <a:ea typeface="+mn-ea"/>
                    <a:cs typeface="+mn-cs"/>
                  </a:rPr>
                  <a:t>3ω</a:t>
                </a:r>
                <a:r>
                  <a:rPr kumimoji="1" lang="ja-JP" altLang="ja-JP" sz="1200" kern="1200" dirty="0" smtClean="0">
                    <a:solidFill>
                      <a:schemeClr val="tx1"/>
                    </a:solidFill>
                    <a:effectLst/>
                    <a:latin typeface="+mn-lt"/>
                    <a:ea typeface="+mn-ea"/>
                    <a:cs typeface="+mn-cs"/>
                  </a:rPr>
                  <a:t>の周波数を持つ光が発生する．</a:t>
                </a:r>
                <a:endParaRPr lang="en-US" altLang="ja-JP" dirty="0"/>
              </a:p>
            </p:txBody>
          </p:sp>
        </mc:Fallback>
      </mc:AlternateContent>
      <p:sp>
        <p:nvSpPr>
          <p:cNvPr id="4" name="スライド番号プレースホルダー 3"/>
          <p:cNvSpPr>
            <a:spLocks noGrp="1"/>
          </p:cNvSpPr>
          <p:nvPr>
            <p:ph type="sldNum" sz="quarter" idx="10"/>
          </p:nvPr>
        </p:nvSpPr>
        <p:spPr/>
        <p:txBody>
          <a:bodyPr/>
          <a:lstStyle/>
          <a:p>
            <a:fld id="{04E314CE-D312-4C9D-9055-7C286BB95020}" type="slidenum">
              <a:rPr kumimoji="1" lang="ja-JP" altLang="en-US" smtClean="0"/>
              <a:t>7</a:t>
            </a:fld>
            <a:endParaRPr kumimoji="1" lang="ja-JP" altLang="en-US"/>
          </a:p>
        </p:txBody>
      </p:sp>
    </p:spTree>
    <p:extLst>
      <p:ext uri="{BB962C8B-B14F-4D97-AF65-F5344CB8AC3E}">
        <p14:creationId xmlns:p14="http://schemas.microsoft.com/office/powerpoint/2010/main" val="2737757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SHG:</a:t>
            </a:r>
            <a:r>
              <a:rPr kumimoji="1" lang="ja-JP" altLang="en-US" dirty="0" smtClean="0"/>
              <a:t>周波数</a:t>
            </a:r>
            <a:r>
              <a:rPr kumimoji="1" lang="en-US" altLang="ja-JP" dirty="0" smtClean="0"/>
              <a:t>ω</a:t>
            </a:r>
            <a:r>
              <a:rPr kumimoji="1" lang="ja-JP" altLang="en-US" dirty="0" smtClean="0"/>
              <a:t>の光を試料に入射すると、基底状態の電子が</a:t>
            </a:r>
            <a:r>
              <a:rPr kumimoji="1" lang="en-US" altLang="ja-JP" dirty="0" smtClean="0"/>
              <a:t>2</a:t>
            </a:r>
            <a:r>
              <a:rPr kumimoji="1" lang="ja-JP" altLang="en-US" dirty="0" smtClean="0"/>
              <a:t>個の光子を同時に吸収して仮想準位に励起される。基底状態に緩和する際に周波数</a:t>
            </a:r>
            <a:r>
              <a:rPr kumimoji="1" lang="en-US" altLang="ja-JP" dirty="0" smtClean="0"/>
              <a:t>2ω</a:t>
            </a:r>
            <a:r>
              <a:rPr kumimoji="1" lang="ja-JP" altLang="en-US" dirty="0" smtClean="0"/>
              <a:t>の光子を放出する。</a:t>
            </a:r>
            <a:r>
              <a:rPr kumimoji="1" lang="en-US" altLang="ja-JP" dirty="0" smtClean="0"/>
              <a:t>SHG</a:t>
            </a:r>
            <a:r>
              <a:rPr kumimoji="1" lang="ja-JP" altLang="en-US" dirty="0" smtClean="0"/>
              <a:t>は</a:t>
            </a:r>
            <a:r>
              <a:rPr kumimoji="1" lang="en-US" altLang="ja-JP" dirty="0" smtClean="0"/>
              <a:t>2</a:t>
            </a:r>
            <a:r>
              <a:rPr kumimoji="1" lang="ja-JP" altLang="en-US" dirty="0" smtClean="0"/>
              <a:t>次の非線形感受率によって発生効率が決まり、非中心対称性物質からのみ発生する。</a:t>
            </a:r>
            <a:endParaRPr kumimoji="1" lang="en-US" altLang="ja-JP" dirty="0" smtClean="0"/>
          </a:p>
          <a:p>
            <a:r>
              <a:rPr kumimoji="1" lang="en-US" altLang="ja-JP" dirty="0" smtClean="0"/>
              <a:t>THG:</a:t>
            </a:r>
            <a:r>
              <a:rPr kumimoji="1" lang="ja-JP" altLang="en-US" dirty="0" smtClean="0"/>
              <a:t>周波数</a:t>
            </a:r>
            <a:r>
              <a:rPr kumimoji="1" lang="en-US" altLang="ja-JP" dirty="0" smtClean="0"/>
              <a:t>ω</a:t>
            </a:r>
            <a:r>
              <a:rPr kumimoji="1" lang="ja-JP" altLang="en-US" dirty="0" smtClean="0"/>
              <a:t>の光を試料に入射すると、基底状態の電子が</a:t>
            </a:r>
            <a:r>
              <a:rPr kumimoji="1" lang="en-US" altLang="ja-JP" dirty="0" smtClean="0"/>
              <a:t>3</a:t>
            </a:r>
            <a:r>
              <a:rPr kumimoji="1" lang="ja-JP" altLang="en-US" dirty="0" smtClean="0"/>
              <a:t>個の光子を同時に吸収して仮想準位に励起される。基底状態に緩和する際に周波数</a:t>
            </a:r>
            <a:r>
              <a:rPr kumimoji="1" lang="en-US" altLang="ja-JP" dirty="0" smtClean="0"/>
              <a:t>3ω</a:t>
            </a:r>
            <a:r>
              <a:rPr kumimoji="1" lang="ja-JP" altLang="en-US" dirty="0" smtClean="0"/>
              <a:t>の光子を放出する。</a:t>
            </a:r>
            <a:r>
              <a:rPr kumimoji="1" lang="en-US" altLang="ja-JP" dirty="0" smtClean="0"/>
              <a:t>SHG</a:t>
            </a:r>
            <a:r>
              <a:rPr kumimoji="1" lang="ja-JP" altLang="en-US" dirty="0" err="1" smtClean="0"/>
              <a:t>のような</a:t>
            </a:r>
            <a:r>
              <a:rPr kumimoji="1" lang="ja-JP" altLang="en-US" dirty="0" smtClean="0"/>
              <a:t>非中心対象性物質の選択性はないので、すべての物質の境界面で発生する。物質の境界で強い</a:t>
            </a:r>
            <a:r>
              <a:rPr kumimoji="1" lang="en-US" altLang="ja-JP" dirty="0" smtClean="0"/>
              <a:t>THG</a:t>
            </a:r>
            <a:r>
              <a:rPr kumimoji="1" lang="ja-JP" altLang="en-US" dirty="0" smtClean="0"/>
              <a:t>信号が発生するので、異なる物質の境界の間でコントラストが高くなる。</a:t>
            </a:r>
            <a:endParaRPr kumimoji="1" lang="en-US" altLang="ja-JP" dirty="0" smtClean="0"/>
          </a:p>
          <a:p>
            <a:r>
              <a:rPr kumimoji="1" lang="el-GR" altLang="ja-JP" dirty="0" smtClean="0"/>
              <a:t>Χ</a:t>
            </a:r>
            <a:r>
              <a:rPr kumimoji="1" lang="ja-JP" altLang="en-US" dirty="0" smtClean="0"/>
              <a:t>；</a:t>
            </a:r>
            <a:r>
              <a:rPr kumimoji="1" lang="en-US" altLang="ja-JP" dirty="0" smtClean="0"/>
              <a:t>(</a:t>
            </a:r>
            <a:r>
              <a:rPr kumimoji="1" lang="ja-JP" altLang="en-US" dirty="0" smtClean="0"/>
              <a:t>非</a:t>
            </a:r>
            <a:r>
              <a:rPr kumimoji="1" lang="en-US" altLang="ja-JP" dirty="0" smtClean="0"/>
              <a:t>)</a:t>
            </a:r>
            <a:r>
              <a:rPr kumimoji="1" lang="ja-JP" altLang="en-US" dirty="0" smtClean="0"/>
              <a:t>線形感受率</a:t>
            </a:r>
            <a:r>
              <a:rPr kumimoji="1" lang="en-US" altLang="ja-JP" dirty="0" smtClean="0"/>
              <a:t>	E</a:t>
            </a:r>
            <a:r>
              <a:rPr kumimoji="1" lang="ja-JP" altLang="en-US" dirty="0" smtClean="0"/>
              <a:t>；入射電場強度</a:t>
            </a:r>
            <a:r>
              <a:rPr kumimoji="1" lang="en-US" altLang="ja-JP" dirty="0" smtClean="0"/>
              <a:t>	</a:t>
            </a:r>
            <a:r>
              <a:rPr lang="en-US" altLang="ja-JP" b="1" i="1" dirty="0" smtClean="0"/>
              <a:t>P</a:t>
            </a:r>
            <a:r>
              <a:rPr lang="en-US" altLang="ja-JP" b="1" i="1" baseline="-25000" dirty="0" smtClean="0"/>
              <a:t>NL</a:t>
            </a:r>
            <a:r>
              <a:rPr lang="ja-JP" altLang="en-US" b="1" i="1" baseline="-25000" dirty="0" smtClean="0"/>
              <a:t>　</a:t>
            </a:r>
            <a:r>
              <a:rPr lang="ja-JP" altLang="en-US" b="0" i="0" baseline="-25000" dirty="0" smtClean="0"/>
              <a:t>；非線形分極</a:t>
            </a:r>
            <a:endParaRPr lang="en-US" altLang="ja-JP" b="0" i="0" baseline="-25000" dirty="0" smtClean="0"/>
          </a:p>
        </p:txBody>
      </p:sp>
      <p:sp>
        <p:nvSpPr>
          <p:cNvPr id="4" name="スライド番号プレースホルダー 3"/>
          <p:cNvSpPr>
            <a:spLocks noGrp="1"/>
          </p:cNvSpPr>
          <p:nvPr>
            <p:ph type="sldNum" sz="quarter" idx="10"/>
          </p:nvPr>
        </p:nvSpPr>
        <p:spPr/>
        <p:txBody>
          <a:bodyPr/>
          <a:lstStyle/>
          <a:p>
            <a:fld id="{822745EB-5608-457C-8B9C-E39B4B53C169}" type="slidenum">
              <a:rPr kumimoji="1" lang="ja-JP" altLang="en-US" smtClean="0"/>
              <a:t>8</a:t>
            </a:fld>
            <a:endParaRPr kumimoji="1" lang="ja-JP" altLang="en-US"/>
          </a:p>
        </p:txBody>
      </p:sp>
    </p:spTree>
    <p:extLst>
      <p:ext uri="{BB962C8B-B14F-4D97-AF65-F5344CB8AC3E}">
        <p14:creationId xmlns:p14="http://schemas.microsoft.com/office/powerpoint/2010/main" val="1106082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a:t>
            </a:r>
            <a:r>
              <a:rPr kumimoji="1" lang="ja-JP" altLang="en-US" dirty="0" smtClean="0"/>
              <a:t>光子蛍光の代わりに</a:t>
            </a:r>
            <a:r>
              <a:rPr kumimoji="1" lang="en-US" altLang="ja-JP" dirty="0" smtClean="0"/>
              <a:t>THG</a:t>
            </a:r>
            <a:r>
              <a:rPr kumimoji="1" lang="ja-JP" altLang="en-US" dirty="0" smtClean="0"/>
              <a:t>を用いる理由</a:t>
            </a:r>
            <a:endParaRPr kumimoji="1" lang="ja-JP" altLang="en-US" dirty="0"/>
          </a:p>
        </p:txBody>
      </p:sp>
      <p:sp>
        <p:nvSpPr>
          <p:cNvPr id="4" name="スライド番号プレースホルダー 3"/>
          <p:cNvSpPr>
            <a:spLocks noGrp="1"/>
          </p:cNvSpPr>
          <p:nvPr>
            <p:ph type="sldNum" sz="quarter" idx="10"/>
          </p:nvPr>
        </p:nvSpPr>
        <p:spPr/>
        <p:txBody>
          <a:bodyPr/>
          <a:lstStyle/>
          <a:p>
            <a:fld id="{822745EB-5608-457C-8B9C-E39B4B53C169}" type="slidenum">
              <a:rPr kumimoji="1" lang="ja-JP" altLang="en-US" smtClean="0"/>
              <a:t>9</a:t>
            </a:fld>
            <a:endParaRPr kumimoji="1" lang="ja-JP" altLang="en-US"/>
          </a:p>
        </p:txBody>
      </p:sp>
    </p:spTree>
    <p:extLst>
      <p:ext uri="{BB962C8B-B14F-4D97-AF65-F5344CB8AC3E}">
        <p14:creationId xmlns:p14="http://schemas.microsoft.com/office/powerpoint/2010/main" val="1106082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179">
              <a:defRPr/>
            </a:pPr>
            <a:r>
              <a:rPr kumimoji="1" lang="ja-JP" altLang="en-US" dirty="0" smtClean="0"/>
              <a:t>各波長において、</a:t>
            </a:r>
            <a:r>
              <a:rPr kumimoji="1" lang="en-US" altLang="ja-JP" dirty="0" smtClean="0"/>
              <a:t>THG</a:t>
            </a:r>
            <a:r>
              <a:rPr kumimoji="1" lang="ja-JP" altLang="en-US" dirty="0" smtClean="0"/>
              <a:t>によるエラスチン計測の可能性を確認した。</a:t>
            </a:r>
            <a:endParaRPr kumimoji="1" lang="en-US" altLang="ja-JP" dirty="0" smtClean="0"/>
          </a:p>
          <a:p>
            <a:r>
              <a:rPr kumimoji="1" lang="ja-JP" altLang="en-US" dirty="0" smtClean="0"/>
              <a:t>ただ、</a:t>
            </a:r>
            <a:r>
              <a:rPr kumimoji="1" lang="en-US" altLang="ja-JP" dirty="0" smtClean="0"/>
              <a:t>1300nm</a:t>
            </a:r>
            <a:r>
              <a:rPr kumimoji="1" lang="ja-JP" altLang="en-US" dirty="0" smtClean="0"/>
              <a:t>の</a:t>
            </a:r>
            <a:r>
              <a:rPr kumimoji="1" lang="en-US" altLang="ja-JP" dirty="0" smtClean="0"/>
              <a:t>SHG</a:t>
            </a:r>
            <a:r>
              <a:rPr kumimoji="1" lang="ja-JP" altLang="en-US" dirty="0" err="1" smtClean="0"/>
              <a:t>、</a:t>
            </a:r>
            <a:r>
              <a:rPr kumimoji="1" lang="en-US" altLang="ja-JP" dirty="0" smtClean="0"/>
              <a:t>THG</a:t>
            </a:r>
            <a:r>
              <a:rPr kumimoji="1" lang="ja-JP" altLang="en-US" dirty="0" smtClean="0"/>
              <a:t>においては、不鮮明なイメージしかとることができなかった。</a:t>
            </a:r>
            <a:endParaRPr kumimoji="1" lang="ja-JP" altLang="en-US" dirty="0"/>
          </a:p>
        </p:txBody>
      </p:sp>
      <p:sp>
        <p:nvSpPr>
          <p:cNvPr id="4" name="スライド番号プレースホルダー 3"/>
          <p:cNvSpPr>
            <a:spLocks noGrp="1"/>
          </p:cNvSpPr>
          <p:nvPr>
            <p:ph type="sldNum" sz="quarter" idx="10"/>
          </p:nvPr>
        </p:nvSpPr>
        <p:spPr/>
        <p:txBody>
          <a:bodyPr/>
          <a:lstStyle/>
          <a:p>
            <a:fld id="{822745EB-5608-457C-8B9C-E39B4B53C169}" type="slidenum">
              <a:rPr kumimoji="1" lang="ja-JP" altLang="en-US" smtClean="0"/>
              <a:t>10</a:t>
            </a:fld>
            <a:endParaRPr kumimoji="1" lang="ja-JP" altLang="en-US"/>
          </a:p>
        </p:txBody>
      </p:sp>
    </p:spTree>
    <p:extLst>
      <p:ext uri="{BB962C8B-B14F-4D97-AF65-F5344CB8AC3E}">
        <p14:creationId xmlns:p14="http://schemas.microsoft.com/office/powerpoint/2010/main" val="2530605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fld id="{F5FF5504-CC44-456F-ADA6-99D2ED6F0AF0}" type="datetimeFigureOut">
              <a:rPr kumimoji="1" lang="ja-JP" altLang="en-US" smtClean="0"/>
              <a:t>2016/2/18</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229682F4-0BDD-47BF-9CE1-69430F8097CC}" type="slidenum">
              <a:rPr kumimoji="1" lang="ja-JP" altLang="en-US" smtClean="0"/>
              <a:t>‹#›</a:t>
            </a:fld>
            <a:endParaRPr kumimoji="1" lang="ja-JP"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F5FF5504-CC44-456F-ADA6-99D2ED6F0AF0}" type="datetimeFigureOut">
              <a:rPr kumimoji="1" lang="ja-JP" altLang="en-US" smtClean="0"/>
              <a:t>2016/2/18</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229682F4-0BDD-47BF-9CE1-69430F8097CC}" type="slidenum">
              <a:rPr kumimoji="1" lang="ja-JP" altLang="en-US" smtClean="0"/>
              <a:t>‹#›</a:t>
            </a:fld>
            <a:endParaRPr kumimoji="1" lang="ja-JP"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685801" y="609600"/>
            <a:ext cx="5688623"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F5FF5504-CC44-456F-ADA6-99D2ED6F0AF0}" type="datetimeFigureOut">
              <a:rPr kumimoji="1" lang="ja-JP" altLang="en-US" smtClean="0"/>
              <a:t>2016/2/18</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229682F4-0BDD-47BF-9CE1-69430F8097CC}" type="slidenum">
              <a:rPr kumimoji="1" lang="ja-JP" altLang="en-US" smtClean="0"/>
              <a:t>‹#›</a:t>
            </a:fld>
            <a:endParaRPr kumimoji="1" lang="ja-JP"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685800" y="609600"/>
            <a:ext cx="7772400" cy="5486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685800" y="6248400"/>
            <a:ext cx="1905000" cy="457200"/>
          </a:xfrm>
        </p:spPr>
        <p:txBody>
          <a:bodyPr/>
          <a:lstStyle>
            <a:lvl1pPr>
              <a:defRPr/>
            </a:lvl1pPr>
          </a:lstStyle>
          <a:p>
            <a:fld id="{F5FF5504-CC44-456F-ADA6-99D2ED6F0AF0}" type="datetimeFigureOut">
              <a:rPr kumimoji="1" lang="ja-JP" altLang="en-US" smtClean="0"/>
              <a:t>2016/2/18</a:t>
            </a:fld>
            <a:endParaRPr kumimoji="1" lang="ja-JP" altLang="en-US"/>
          </a:p>
        </p:txBody>
      </p:sp>
      <p:sp>
        <p:nvSpPr>
          <p:cNvPr id="4" name="フッター プレースホルダ 3"/>
          <p:cNvSpPr>
            <a:spLocks noGrp="1"/>
          </p:cNvSpPr>
          <p:nvPr>
            <p:ph type="ftr" sz="quarter" idx="11"/>
          </p:nvPr>
        </p:nvSpPr>
        <p:spPr>
          <a:xfrm>
            <a:off x="3124200" y="6248400"/>
            <a:ext cx="2895600" cy="457200"/>
          </a:xfrm>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a:xfrm>
            <a:off x="6553200" y="6248400"/>
            <a:ext cx="1905000" cy="457200"/>
          </a:xfrm>
        </p:spPr>
        <p:txBody>
          <a:bodyPr/>
          <a:lstStyle>
            <a:lvl1pPr>
              <a:defRPr smtClean="0"/>
            </a:lvl1pPr>
          </a:lstStyle>
          <a:p>
            <a:fld id="{229682F4-0BDD-47BF-9CE1-69430F8097C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F5FF5504-CC44-456F-ADA6-99D2ED6F0AF0}" type="datetimeFigureOut">
              <a:rPr kumimoji="1" lang="ja-JP" altLang="en-US" smtClean="0"/>
              <a:t>2016/2/18</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229682F4-0BDD-47BF-9CE1-69430F8097CC}" type="slidenum">
              <a:rPr kumimoji="1" lang="ja-JP" altLang="en-US" smtClean="0"/>
              <a:t>‹#›</a:t>
            </a:fld>
            <a:endParaRPr kumimoji="1" lang="ja-JP"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1"/>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 3"/>
          <p:cNvSpPr>
            <a:spLocks noGrp="1"/>
          </p:cNvSpPr>
          <p:nvPr>
            <p:ph type="dt" sz="half" idx="10"/>
          </p:nvPr>
        </p:nvSpPr>
        <p:spPr/>
        <p:txBody>
          <a:bodyPr/>
          <a:lstStyle>
            <a:lvl1pPr>
              <a:defRPr/>
            </a:lvl1pPr>
          </a:lstStyle>
          <a:p>
            <a:fld id="{F5FF5504-CC44-456F-ADA6-99D2ED6F0AF0}" type="datetimeFigureOut">
              <a:rPr kumimoji="1" lang="ja-JP" altLang="en-US" smtClean="0"/>
              <a:t>2016/2/18</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229682F4-0BDD-47BF-9CE1-69430F8097CC}" type="slidenum">
              <a:rPr kumimoji="1" lang="ja-JP" altLang="en-US" smtClean="0"/>
              <a:t>‹#›</a:t>
            </a:fld>
            <a:endParaRPr kumimoji="1" lang="ja-JP"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685800"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F5FF5504-CC44-456F-ADA6-99D2ED6F0AF0}" type="datetimeFigureOut">
              <a:rPr kumimoji="1" lang="ja-JP" altLang="en-US" smtClean="0"/>
              <a:t>2016/2/18</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229682F4-0BDD-47BF-9CE1-69430F8097CC}" type="slidenum">
              <a:rPr kumimoji="1" lang="ja-JP" altLang="en-US" smtClean="0"/>
              <a:t>‹#›</a:t>
            </a:fld>
            <a:endParaRPr kumimoji="1" lang="ja-JP"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fld id="{F5FF5504-CC44-456F-ADA6-99D2ED6F0AF0}" type="datetimeFigureOut">
              <a:rPr kumimoji="1" lang="ja-JP" altLang="en-US" smtClean="0"/>
              <a:t>2016/2/18</a:t>
            </a:fld>
            <a:endParaRPr kumimoji="1" lang="ja-JP" altLang="en-US"/>
          </a:p>
        </p:txBody>
      </p:sp>
      <p:sp>
        <p:nvSpPr>
          <p:cNvPr id="8" name="フッター プレースホルダ 7"/>
          <p:cNvSpPr>
            <a:spLocks noGrp="1"/>
          </p:cNvSpPr>
          <p:nvPr>
            <p:ph type="ftr" sz="quarter" idx="11"/>
          </p:nvPr>
        </p:nvSpPr>
        <p:spPr/>
        <p:txBody>
          <a:bodyPr/>
          <a:lstStyle>
            <a:lvl1pPr>
              <a:defRPr/>
            </a:lvl1pPr>
          </a:lstStyle>
          <a:p>
            <a:endParaRPr kumimoji="1" lang="ja-JP" altLang="en-US"/>
          </a:p>
        </p:txBody>
      </p:sp>
      <p:sp>
        <p:nvSpPr>
          <p:cNvPr id="9" name="スライド番号プレースホルダ 8"/>
          <p:cNvSpPr>
            <a:spLocks noGrp="1"/>
          </p:cNvSpPr>
          <p:nvPr>
            <p:ph type="sldNum" sz="quarter" idx="12"/>
          </p:nvPr>
        </p:nvSpPr>
        <p:spPr/>
        <p:txBody>
          <a:bodyPr/>
          <a:lstStyle>
            <a:lvl1pPr>
              <a:defRPr smtClean="0"/>
            </a:lvl1pPr>
          </a:lstStyle>
          <a:p>
            <a:fld id="{229682F4-0BDD-47BF-9CE1-69430F8097CC}" type="slidenum">
              <a:rPr kumimoji="1" lang="ja-JP" altLang="en-US" smtClean="0"/>
              <a:t>‹#›</a:t>
            </a:fld>
            <a:endParaRPr kumimoji="1" lang="ja-JP"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F5FF5504-CC44-456F-ADA6-99D2ED6F0AF0}" type="datetimeFigureOut">
              <a:rPr kumimoji="1" lang="ja-JP" altLang="en-US" smtClean="0"/>
              <a:t>2016/2/18</a:t>
            </a:fld>
            <a:endParaRPr kumimoji="1" lang="ja-JP" altLang="en-US"/>
          </a:p>
        </p:txBody>
      </p:sp>
      <p:sp>
        <p:nvSpPr>
          <p:cNvPr id="4" name="フッター プレースホルダ 3"/>
          <p:cNvSpPr>
            <a:spLocks noGrp="1"/>
          </p:cNvSpPr>
          <p:nvPr>
            <p:ph type="ftr" sz="quarter" idx="11"/>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p:txBody>
          <a:bodyPr/>
          <a:lstStyle>
            <a:lvl1pPr>
              <a:defRPr smtClean="0"/>
            </a:lvl1pPr>
          </a:lstStyle>
          <a:p>
            <a:fld id="{229682F4-0BDD-47BF-9CE1-69430F8097CC}" type="slidenum">
              <a:rPr kumimoji="1" lang="ja-JP" altLang="en-US" smtClean="0"/>
              <a:t>‹#›</a:t>
            </a:fld>
            <a:endParaRPr kumimoji="1" lang="ja-JP"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F5FF5504-CC44-456F-ADA6-99D2ED6F0AF0}" type="datetimeFigureOut">
              <a:rPr kumimoji="1" lang="ja-JP" altLang="en-US" smtClean="0"/>
              <a:t>2016/2/18</a:t>
            </a:fld>
            <a:endParaRPr kumimoji="1" lang="ja-JP" altLang="en-US"/>
          </a:p>
        </p:txBody>
      </p:sp>
      <p:sp>
        <p:nvSpPr>
          <p:cNvPr id="3" name="フッター プレースホルダ 2"/>
          <p:cNvSpPr>
            <a:spLocks noGrp="1"/>
          </p:cNvSpPr>
          <p:nvPr>
            <p:ph type="ftr" sz="quarter" idx="11"/>
          </p:nvPr>
        </p:nvSpPr>
        <p:spPr/>
        <p:txBody>
          <a:bodyPr/>
          <a:lstStyle>
            <a:lvl1pPr>
              <a:defRPr/>
            </a:lvl1pPr>
          </a:lstStyle>
          <a:p>
            <a:endParaRPr kumimoji="1" lang="ja-JP" altLang="en-US"/>
          </a:p>
        </p:txBody>
      </p:sp>
      <p:sp>
        <p:nvSpPr>
          <p:cNvPr id="4" name="スライド番号プレースホルダ 3"/>
          <p:cNvSpPr>
            <a:spLocks noGrp="1"/>
          </p:cNvSpPr>
          <p:nvPr>
            <p:ph type="sldNum" sz="quarter" idx="12"/>
          </p:nvPr>
        </p:nvSpPr>
        <p:spPr/>
        <p:txBody>
          <a:bodyPr/>
          <a:lstStyle>
            <a:lvl1pPr>
              <a:defRPr smtClean="0"/>
            </a:lvl1pPr>
          </a:lstStyle>
          <a:p>
            <a:fld id="{229682F4-0BDD-47BF-9CE1-69430F8097CC}" type="slidenum">
              <a:rPr kumimoji="1" lang="ja-JP" altLang="en-US" smtClean="0"/>
              <a:t>‹#›</a:t>
            </a:fld>
            <a:endParaRPr kumimoji="1" lang="ja-JP"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35"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F5FF5504-CC44-456F-ADA6-99D2ED6F0AF0}" type="datetimeFigureOut">
              <a:rPr kumimoji="1" lang="ja-JP" altLang="en-US" smtClean="0"/>
              <a:t>2016/2/18</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229682F4-0BDD-47BF-9CE1-69430F8097CC}" type="slidenum">
              <a:rPr kumimoji="1" lang="ja-JP" altLang="en-US" smtClean="0"/>
              <a:t>‹#›</a:t>
            </a:fld>
            <a:endParaRPr kumimoji="1" lang="ja-JP"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F5FF5504-CC44-456F-ADA6-99D2ED6F0AF0}" type="datetimeFigureOut">
              <a:rPr kumimoji="1" lang="ja-JP" altLang="en-US" smtClean="0"/>
              <a:t>2016/2/18</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229682F4-0BDD-47BF-9CE1-69430F8097CC}" type="slidenum">
              <a:rPr kumimoji="1" lang="ja-JP" altLang="en-US" smtClean="0"/>
              <a:t>‹#›</a:t>
            </a:fld>
            <a:endParaRPr kumimoji="1" lang="ja-JP"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charset="-128"/>
                <a:cs typeface="ＭＳ Ｐゴシック" charset="-128"/>
              </a:defRPr>
            </a:lvl1pPr>
          </a:lstStyle>
          <a:p>
            <a:fld id="{F5FF5504-CC44-456F-ADA6-99D2ED6F0AF0}" type="datetimeFigureOut">
              <a:rPr kumimoji="1" lang="ja-JP" altLang="en-US" smtClean="0"/>
              <a:t>2016/2/18</a:t>
            </a:fld>
            <a:endParaRPr kumimoji="1" lang="ja-JP"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charset="-128"/>
                <a:cs typeface="ＭＳ Ｐゴシック" charset="-128"/>
              </a:defRPr>
            </a:lvl1pPr>
          </a:lstStyle>
          <a:p>
            <a:endParaRPr kumimoji="1" lang="ja-JP"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ea typeface="ＭＳ Ｐゴシック" charset="-128"/>
                <a:cs typeface="ＭＳ Ｐゴシック" charset="-128"/>
              </a:defRPr>
            </a:lvl1pPr>
          </a:lstStyle>
          <a:p>
            <a:fld id="{229682F4-0BDD-47BF-9CE1-69430F8097CC}" type="slidenum">
              <a:rPr kumimoji="1" lang="ja-JP" altLang="en-US" smtClean="0"/>
              <a:t>‹#›</a:t>
            </a:fld>
            <a:endParaRPr kumimoji="1" lang="ja-JP" altLang="en-US"/>
          </a:p>
        </p:txBody>
      </p:sp>
      <p:sp>
        <p:nvSpPr>
          <p:cNvPr id="95" name="Rectangle 7"/>
          <p:cNvSpPr>
            <a:spLocks noChangeArrowheads="1"/>
          </p:cNvSpPr>
          <p:nvPr/>
        </p:nvSpPr>
        <p:spPr bwMode="auto">
          <a:xfrm>
            <a:off x="0" y="381001"/>
            <a:ext cx="9130812" cy="55563"/>
          </a:xfrm>
          <a:prstGeom prst="rect">
            <a:avLst/>
          </a:prstGeom>
          <a:solidFill>
            <a:srgbClr val="00279F"/>
          </a:solidFill>
          <a:ln w="12700">
            <a:solidFill>
              <a:srgbClr val="00279F"/>
            </a:solidFill>
            <a:miter lim="800000"/>
            <a:headEnd/>
            <a:tailEnd/>
          </a:ln>
          <a:effectLst/>
        </p:spPr>
        <p:txBody>
          <a:bodyPr>
            <a:prstTxWarp prst="textNoShape">
              <a:avLst/>
            </a:prstTxWarp>
          </a:bodyPr>
          <a:lstStyle/>
          <a:p>
            <a:pPr defTabSz="762000"/>
            <a:endParaRPr lang="ja-JP" altLang="en-US" sz="2400">
              <a:latin typeface="Osaka" pitchFamily="-108" charset="-128"/>
              <a:ea typeface="Osaka" pitchFamily="-108" charset="-128"/>
              <a:cs typeface="Osaka" pitchFamily="-108" charset="-128"/>
            </a:endParaRPr>
          </a:p>
        </p:txBody>
      </p:sp>
      <p:sp>
        <p:nvSpPr>
          <p:cNvPr id="96" name="Rectangle 92"/>
          <p:cNvSpPr>
            <a:spLocks noChangeArrowheads="1"/>
          </p:cNvSpPr>
          <p:nvPr/>
        </p:nvSpPr>
        <p:spPr bwMode="auto">
          <a:xfrm>
            <a:off x="0" y="1"/>
            <a:ext cx="2854372" cy="366767"/>
          </a:xfrm>
          <a:prstGeom prst="rect">
            <a:avLst/>
          </a:prstGeom>
          <a:noFill/>
          <a:ln w="12700">
            <a:noFill/>
            <a:miter lim="800000"/>
            <a:headEnd/>
            <a:tailEnd/>
          </a:ln>
          <a:effectLst/>
        </p:spPr>
        <p:txBody>
          <a:bodyPr wrap="none" lIns="90488" tIns="44450" rIns="90488" bIns="44450">
            <a:prstTxWarp prst="textNoShape">
              <a:avLst/>
            </a:prstTxWarp>
            <a:spAutoFit/>
          </a:bodyPr>
          <a:lstStyle/>
          <a:p>
            <a:pPr defTabSz="900113" eaLnBrk="0" hangingPunct="0"/>
            <a:r>
              <a:rPr lang="en-US" altLang="ja-JP" sz="1800" b="1" i="1" dirty="0" smtClean="0">
                <a:solidFill>
                  <a:srgbClr val="00279F"/>
                </a:solidFill>
                <a:ea typeface="Osaka" pitchFamily="-108" charset="-128"/>
                <a:cs typeface="Osaka" pitchFamily="-108" charset="-128"/>
              </a:rPr>
              <a:t>University of Tokushima</a:t>
            </a:r>
            <a:endParaRPr lang="en-US" altLang="ja-JP" sz="1800" b="1" i="1" dirty="0">
              <a:solidFill>
                <a:srgbClr val="00279F"/>
              </a:solidFill>
              <a:ea typeface="Osaka" pitchFamily="-108" charset="-128"/>
              <a:cs typeface="Osaka" pitchFamily="-108" charset="-128"/>
            </a:endParaRPr>
          </a:p>
        </p:txBody>
      </p:sp>
      <p:pic>
        <p:nvPicPr>
          <p:cNvPr id="97" name="Picture 93"/>
          <p:cNvPicPr>
            <a:picLocks noChangeAspect="1" noChangeArrowheads="1"/>
          </p:cNvPicPr>
          <p:nvPr/>
        </p:nvPicPr>
        <p:blipFill>
          <a:blip r:embed="rId14"/>
          <a:srcRect/>
          <a:stretch>
            <a:fillRect/>
          </a:stretch>
        </p:blipFill>
        <p:spPr bwMode="auto">
          <a:xfrm>
            <a:off x="5486400" y="0"/>
            <a:ext cx="3657600" cy="838200"/>
          </a:xfrm>
          <a:prstGeom prst="rect">
            <a:avLst/>
          </a:prstGeom>
          <a:noFill/>
          <a:ln w="12700">
            <a:noFill/>
            <a:miter lim="800000"/>
            <a:headEnd/>
            <a:tailEnd/>
          </a:ln>
          <a:effec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tiff"/><Relationship Id="rId7" Type="http://schemas.openxmlformats.org/officeDocument/2006/relationships/image" Target="../media/image18.tif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tiff"/><Relationship Id="rId11" Type="http://schemas.openxmlformats.org/officeDocument/2006/relationships/image" Target="../media/image22.jpg"/><Relationship Id="rId5" Type="http://schemas.openxmlformats.org/officeDocument/2006/relationships/image" Target="../media/image16.jpeg"/><Relationship Id="rId10" Type="http://schemas.openxmlformats.org/officeDocument/2006/relationships/image" Target="../media/image21.tiff"/><Relationship Id="rId4" Type="http://schemas.openxmlformats.org/officeDocument/2006/relationships/image" Target="../media/image15.tiff"/><Relationship Id="rId9" Type="http://schemas.openxmlformats.org/officeDocument/2006/relationships/image" Target="../media/image20.tiff"/></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tif"/><Relationship Id="rId7" Type="http://schemas.openxmlformats.org/officeDocument/2006/relationships/image" Target="../media/image28.ti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tif"/><Relationship Id="rId5" Type="http://schemas.openxmlformats.org/officeDocument/2006/relationships/image" Target="../media/image26.tif"/><Relationship Id="rId4" Type="http://schemas.openxmlformats.org/officeDocument/2006/relationships/image" Target="../media/image25.tif"/></Relationships>
</file>

<file path=ppt/slides/_rels/slide13.xml.rels><?xml version="1.0" encoding="UTF-8" standalone="yes"?>
<Relationships xmlns="http://schemas.openxmlformats.org/package/2006/relationships"><Relationship Id="rId3" Type="http://schemas.openxmlformats.org/officeDocument/2006/relationships/image" Target="../media/image29.tif"/><Relationship Id="rId7" Type="http://schemas.openxmlformats.org/officeDocument/2006/relationships/image" Target="../media/image33.ti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tif"/><Relationship Id="rId5" Type="http://schemas.openxmlformats.org/officeDocument/2006/relationships/image" Target="../media/image31.tif"/><Relationship Id="rId4" Type="http://schemas.openxmlformats.org/officeDocument/2006/relationships/image" Target="../media/image30.ti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528" y="2348880"/>
            <a:ext cx="8568952" cy="2547715"/>
          </a:xfrm>
        </p:spPr>
        <p:txBody>
          <a:bodyPr>
            <a:noAutofit/>
          </a:bodyPr>
          <a:lstStyle/>
          <a:p>
            <a:r>
              <a:rPr lang="ja-JP" altLang="ja-JP" dirty="0"/>
              <a:t>波長可変フェムト秒</a:t>
            </a:r>
            <a:r>
              <a:rPr lang="ja-JP" altLang="ja-JP" dirty="0" smtClean="0"/>
              <a:t>レーザー</a:t>
            </a:r>
            <a:r>
              <a:rPr lang="en-US" altLang="ja-JP" dirty="0" smtClean="0"/>
              <a:t/>
            </a:r>
            <a:br>
              <a:rPr lang="en-US" altLang="ja-JP" dirty="0" smtClean="0"/>
            </a:br>
            <a:r>
              <a:rPr lang="ja-JP" altLang="ja-JP" dirty="0" smtClean="0"/>
              <a:t>を用いた非線形</a:t>
            </a:r>
            <a:r>
              <a:rPr lang="ja-JP" altLang="ja-JP" dirty="0"/>
              <a:t>光学顕微鏡の開発</a:t>
            </a:r>
            <a:br>
              <a:rPr lang="ja-JP" altLang="ja-JP" dirty="0"/>
            </a:br>
            <a:r>
              <a:rPr lang="ja-JP" altLang="ja-JP" sz="4800" dirty="0"/>
              <a:t/>
            </a:r>
            <a:br>
              <a:rPr lang="ja-JP" altLang="ja-JP" sz="4800" dirty="0"/>
            </a:br>
            <a:endParaRPr kumimoji="1" lang="ja-JP" altLang="en-US" sz="4800" dirty="0"/>
          </a:p>
        </p:txBody>
      </p:sp>
      <p:sp>
        <p:nvSpPr>
          <p:cNvPr id="3" name="サブタイトル 2"/>
          <p:cNvSpPr>
            <a:spLocks noGrp="1"/>
          </p:cNvSpPr>
          <p:nvPr>
            <p:ph type="subTitle" idx="1"/>
          </p:nvPr>
        </p:nvSpPr>
        <p:spPr>
          <a:xfrm>
            <a:off x="1403648" y="5445224"/>
            <a:ext cx="6400800" cy="864096"/>
          </a:xfrm>
        </p:spPr>
        <p:txBody>
          <a:bodyPr/>
          <a:lstStyle/>
          <a:p>
            <a:r>
              <a:rPr kumimoji="1" lang="ja-JP" altLang="en-US" dirty="0" smtClean="0">
                <a:solidFill>
                  <a:schemeClr val="tx1"/>
                </a:solidFill>
              </a:rPr>
              <a:t>安井研究室　小谷 洸平</a:t>
            </a:r>
            <a:endParaRPr kumimoji="1" lang="ja-JP" altLang="en-US" dirty="0">
              <a:solidFill>
                <a:schemeClr val="tx1"/>
              </a:solidFill>
            </a:endParaRPr>
          </a:p>
        </p:txBody>
      </p:sp>
    </p:spTree>
    <p:extLst>
      <p:ext uri="{BB962C8B-B14F-4D97-AF65-F5344CB8AC3E}">
        <p14:creationId xmlns:p14="http://schemas.microsoft.com/office/powerpoint/2010/main" val="55059361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0868" y="361850"/>
            <a:ext cx="7772400" cy="1143000"/>
          </a:xfrm>
        </p:spPr>
        <p:txBody>
          <a:bodyPr/>
          <a:lstStyle/>
          <a:p>
            <a:pPr algn="l"/>
            <a:r>
              <a:rPr kumimoji="1" lang="ja-JP" altLang="en-US" dirty="0" smtClean="0"/>
              <a:t>前回の実験結果</a:t>
            </a:r>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4234" y="1899426"/>
            <a:ext cx="1529574" cy="1529574"/>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3423" y="1899426"/>
            <a:ext cx="1529574" cy="1529574"/>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2080" y="1899427"/>
            <a:ext cx="1529573" cy="1529573"/>
          </a:xfrm>
          <a:prstGeom prst="rect">
            <a:avLst/>
          </a:prstGeom>
        </p:spPr>
      </p:pic>
      <p:pic>
        <p:nvPicPr>
          <p:cNvPr id="7" name="図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14071" y="3545589"/>
            <a:ext cx="1529737" cy="1529737"/>
          </a:xfrm>
          <a:prstGeom prst="rect">
            <a:avLst/>
          </a:prstGeom>
        </p:spPr>
      </p:pic>
      <p:pic>
        <p:nvPicPr>
          <p:cNvPr id="8" name="図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93423" y="3555610"/>
            <a:ext cx="1529574" cy="1529574"/>
          </a:xfrm>
          <a:prstGeom prst="rect">
            <a:avLst/>
          </a:prstGeom>
        </p:spPr>
      </p:pic>
      <p:pic>
        <p:nvPicPr>
          <p:cNvPr id="9" name="図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92080" y="3555611"/>
            <a:ext cx="1526752" cy="1519716"/>
          </a:xfrm>
          <a:prstGeom prst="rect">
            <a:avLst/>
          </a:prstGeom>
        </p:spPr>
      </p:pic>
      <p:pic>
        <p:nvPicPr>
          <p:cNvPr id="10" name="図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14071" y="5257534"/>
            <a:ext cx="1529737" cy="1529737"/>
          </a:xfrm>
          <a:prstGeom prst="rect">
            <a:avLst/>
          </a:prstGeom>
        </p:spPr>
      </p:pic>
      <p:pic>
        <p:nvPicPr>
          <p:cNvPr id="11" name="図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93423" y="5283802"/>
            <a:ext cx="1529574" cy="1529574"/>
          </a:xfrm>
          <a:prstGeom prst="rect">
            <a:avLst/>
          </a:prstGeom>
        </p:spPr>
      </p:pic>
      <p:pic>
        <p:nvPicPr>
          <p:cNvPr id="12" name="図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92080" y="5283803"/>
            <a:ext cx="1529572" cy="1529572"/>
          </a:xfrm>
          <a:prstGeom prst="rect">
            <a:avLst/>
          </a:prstGeom>
        </p:spPr>
      </p:pic>
      <p:sp>
        <p:nvSpPr>
          <p:cNvPr id="13" name="テキスト ボックス 12"/>
          <p:cNvSpPr txBox="1"/>
          <p:nvPr/>
        </p:nvSpPr>
        <p:spPr>
          <a:xfrm>
            <a:off x="1205193" y="1268760"/>
            <a:ext cx="1512168" cy="646331"/>
          </a:xfrm>
          <a:prstGeom prst="rect">
            <a:avLst/>
          </a:prstGeom>
          <a:noFill/>
        </p:spPr>
        <p:txBody>
          <a:bodyPr wrap="square" rtlCol="0">
            <a:spAutoFit/>
          </a:bodyPr>
          <a:lstStyle/>
          <a:p>
            <a:pPr algn="ctr"/>
            <a:r>
              <a:rPr kumimoji="1" lang="en-US" altLang="ja-JP" dirty="0" smtClean="0">
                <a:solidFill>
                  <a:srgbClr val="00B050"/>
                </a:solidFill>
              </a:rPr>
              <a:t>SHG</a:t>
            </a:r>
          </a:p>
          <a:p>
            <a:pPr algn="ctr"/>
            <a:r>
              <a:rPr lang="en-US" altLang="ja-JP" dirty="0">
                <a:solidFill>
                  <a:srgbClr val="00B050"/>
                </a:solidFill>
              </a:rPr>
              <a:t>(</a:t>
            </a:r>
            <a:r>
              <a:rPr lang="ja-JP" altLang="en-US" dirty="0">
                <a:solidFill>
                  <a:srgbClr val="00B050"/>
                </a:solidFill>
              </a:rPr>
              <a:t>コラーゲン</a:t>
            </a:r>
            <a:r>
              <a:rPr lang="en-US" altLang="ja-JP" dirty="0">
                <a:solidFill>
                  <a:srgbClr val="00B050"/>
                </a:solidFill>
              </a:rPr>
              <a:t>)</a:t>
            </a:r>
            <a:endParaRPr kumimoji="1" lang="ja-JP" altLang="en-US" dirty="0">
              <a:solidFill>
                <a:srgbClr val="00B050"/>
              </a:solidFill>
            </a:endParaRPr>
          </a:p>
        </p:txBody>
      </p:sp>
      <p:cxnSp>
        <p:nvCxnSpPr>
          <p:cNvPr id="14" name="直線コネクタ 13"/>
          <p:cNvCxnSpPr/>
          <p:nvPr/>
        </p:nvCxnSpPr>
        <p:spPr bwMode="auto">
          <a:xfrm>
            <a:off x="0" y="3501008"/>
            <a:ext cx="709228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 name="直線コネクタ 14"/>
          <p:cNvCxnSpPr/>
          <p:nvPr/>
        </p:nvCxnSpPr>
        <p:spPr bwMode="auto">
          <a:xfrm>
            <a:off x="0" y="5157192"/>
            <a:ext cx="709228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6" name="テキスト ボックス 15"/>
          <p:cNvSpPr txBox="1"/>
          <p:nvPr/>
        </p:nvSpPr>
        <p:spPr>
          <a:xfrm>
            <a:off x="3124225" y="1268759"/>
            <a:ext cx="1763727" cy="646331"/>
          </a:xfrm>
          <a:prstGeom prst="rect">
            <a:avLst/>
          </a:prstGeom>
          <a:noFill/>
        </p:spPr>
        <p:txBody>
          <a:bodyPr wrap="square" rtlCol="0">
            <a:spAutoFit/>
          </a:bodyPr>
          <a:lstStyle/>
          <a:p>
            <a:pPr algn="ctr"/>
            <a:r>
              <a:rPr kumimoji="1" lang="en-US" altLang="ja-JP" dirty="0" smtClean="0">
                <a:solidFill>
                  <a:srgbClr val="FF0000"/>
                </a:solidFill>
              </a:rPr>
              <a:t>THG</a:t>
            </a:r>
          </a:p>
          <a:p>
            <a:pPr algn="ctr"/>
            <a:r>
              <a:rPr kumimoji="1" lang="en-US" altLang="ja-JP" dirty="0" smtClean="0">
                <a:solidFill>
                  <a:srgbClr val="FF0000"/>
                </a:solidFill>
              </a:rPr>
              <a:t>(</a:t>
            </a:r>
            <a:r>
              <a:rPr kumimoji="1" lang="ja-JP" altLang="en-US" dirty="0" smtClean="0">
                <a:solidFill>
                  <a:srgbClr val="FF0000"/>
                </a:solidFill>
              </a:rPr>
              <a:t>エラ</a:t>
            </a:r>
            <a:r>
              <a:rPr lang="ja-JP" altLang="en-US" dirty="0" smtClean="0">
                <a:solidFill>
                  <a:srgbClr val="FF0000"/>
                </a:solidFill>
              </a:rPr>
              <a:t>ス</a:t>
            </a:r>
            <a:r>
              <a:rPr kumimoji="1" lang="ja-JP" altLang="en-US" dirty="0" smtClean="0">
                <a:solidFill>
                  <a:srgbClr val="FF0000"/>
                </a:solidFill>
              </a:rPr>
              <a:t>チン</a:t>
            </a:r>
            <a:r>
              <a:rPr kumimoji="1" lang="en-US" altLang="ja-JP" dirty="0" smtClean="0">
                <a:solidFill>
                  <a:srgbClr val="FF0000"/>
                </a:solidFill>
              </a:rPr>
              <a:t>)</a:t>
            </a:r>
            <a:endParaRPr kumimoji="1" lang="ja-JP" altLang="en-US" dirty="0">
              <a:solidFill>
                <a:srgbClr val="FF0000"/>
              </a:solidFill>
            </a:endParaRPr>
          </a:p>
        </p:txBody>
      </p:sp>
      <p:sp>
        <p:nvSpPr>
          <p:cNvPr id="17" name="テキスト ボックス 16"/>
          <p:cNvSpPr txBox="1"/>
          <p:nvPr/>
        </p:nvSpPr>
        <p:spPr>
          <a:xfrm>
            <a:off x="5436097" y="1547500"/>
            <a:ext cx="1388256" cy="369332"/>
          </a:xfrm>
          <a:prstGeom prst="rect">
            <a:avLst/>
          </a:prstGeom>
          <a:noFill/>
        </p:spPr>
        <p:txBody>
          <a:bodyPr wrap="square" rtlCol="0">
            <a:spAutoFit/>
          </a:bodyPr>
          <a:lstStyle/>
          <a:p>
            <a:r>
              <a:rPr kumimoji="1" lang="ja-JP" altLang="en-US" dirty="0" smtClean="0"/>
              <a:t>マージ画像</a:t>
            </a:r>
            <a:endParaRPr kumimoji="1" lang="ja-JP" altLang="en-US" dirty="0"/>
          </a:p>
        </p:txBody>
      </p:sp>
      <p:sp>
        <p:nvSpPr>
          <p:cNvPr id="18" name="テキスト ボックス 17"/>
          <p:cNvSpPr txBox="1"/>
          <p:nvPr/>
        </p:nvSpPr>
        <p:spPr>
          <a:xfrm>
            <a:off x="107500" y="2479547"/>
            <a:ext cx="1025681" cy="369332"/>
          </a:xfrm>
          <a:prstGeom prst="rect">
            <a:avLst/>
          </a:prstGeom>
          <a:noFill/>
        </p:spPr>
        <p:txBody>
          <a:bodyPr wrap="square" rtlCol="0">
            <a:spAutoFit/>
          </a:bodyPr>
          <a:lstStyle/>
          <a:p>
            <a:r>
              <a:rPr kumimoji="1" lang="en-US" altLang="ja-JP" dirty="0" smtClean="0"/>
              <a:t>1100nm</a:t>
            </a:r>
            <a:endParaRPr kumimoji="1" lang="ja-JP" altLang="en-US" dirty="0"/>
          </a:p>
        </p:txBody>
      </p:sp>
      <p:sp>
        <p:nvSpPr>
          <p:cNvPr id="19" name="テキスト ボックス 18"/>
          <p:cNvSpPr txBox="1"/>
          <p:nvPr/>
        </p:nvSpPr>
        <p:spPr>
          <a:xfrm>
            <a:off x="107501" y="4125791"/>
            <a:ext cx="1025681" cy="369332"/>
          </a:xfrm>
          <a:prstGeom prst="rect">
            <a:avLst/>
          </a:prstGeom>
          <a:noFill/>
        </p:spPr>
        <p:txBody>
          <a:bodyPr wrap="square" rtlCol="0">
            <a:spAutoFit/>
          </a:bodyPr>
          <a:lstStyle/>
          <a:p>
            <a:r>
              <a:rPr kumimoji="1" lang="en-US" altLang="ja-JP" dirty="0" smtClean="0"/>
              <a:t>1200nm</a:t>
            </a:r>
            <a:endParaRPr kumimoji="1" lang="ja-JP" altLang="en-US" dirty="0"/>
          </a:p>
        </p:txBody>
      </p:sp>
      <p:sp>
        <p:nvSpPr>
          <p:cNvPr id="20" name="テキスト ボックス 19"/>
          <p:cNvSpPr txBox="1"/>
          <p:nvPr/>
        </p:nvSpPr>
        <p:spPr>
          <a:xfrm>
            <a:off x="107502" y="5863923"/>
            <a:ext cx="1025681" cy="369332"/>
          </a:xfrm>
          <a:prstGeom prst="rect">
            <a:avLst/>
          </a:prstGeom>
          <a:noFill/>
        </p:spPr>
        <p:txBody>
          <a:bodyPr wrap="square" rtlCol="0">
            <a:spAutoFit/>
          </a:bodyPr>
          <a:lstStyle/>
          <a:p>
            <a:r>
              <a:rPr kumimoji="1" lang="en-US" altLang="ja-JP" dirty="0" smtClean="0"/>
              <a:t>1300nm</a:t>
            </a:r>
            <a:endParaRPr kumimoji="1" lang="ja-JP" altLang="en-US" dirty="0"/>
          </a:p>
        </p:txBody>
      </p:sp>
      <p:cxnSp>
        <p:nvCxnSpPr>
          <p:cNvPr id="25" name="直線コネクタ 24"/>
          <p:cNvCxnSpPr/>
          <p:nvPr/>
        </p:nvCxnSpPr>
        <p:spPr bwMode="auto">
          <a:xfrm>
            <a:off x="7020272" y="1732166"/>
            <a:ext cx="0" cy="5125834"/>
          </a:xfrm>
          <a:prstGeom prst="line">
            <a:avLst/>
          </a:prstGeom>
          <a:noFill/>
          <a:ln w="9525" cap="flat" cmpd="sng" algn="ctr">
            <a:solidFill>
              <a:schemeClr val="tx1"/>
            </a:solidFill>
            <a:prstDash val="solid"/>
            <a:round/>
            <a:headEnd type="none" w="med" len="med"/>
            <a:tailEnd type="none" w="med" len="med"/>
          </a:ln>
          <a:effectLst/>
        </p:spPr>
      </p:cxnSp>
      <p:cxnSp>
        <p:nvCxnSpPr>
          <p:cNvPr id="26" name="直線コネクタ 25"/>
          <p:cNvCxnSpPr/>
          <p:nvPr/>
        </p:nvCxnSpPr>
        <p:spPr bwMode="auto">
          <a:xfrm>
            <a:off x="1133181" y="1687541"/>
            <a:ext cx="0" cy="5125834"/>
          </a:xfrm>
          <a:prstGeom prst="line">
            <a:avLst/>
          </a:prstGeom>
          <a:noFill/>
          <a:ln w="9525" cap="flat" cmpd="sng" algn="ctr">
            <a:solidFill>
              <a:schemeClr val="tx1"/>
            </a:solidFill>
            <a:prstDash val="solid"/>
            <a:round/>
            <a:headEnd type="none" w="med" len="med"/>
            <a:tailEnd type="none" w="med" len="med"/>
          </a:ln>
          <a:effectLst/>
        </p:spPr>
      </p:cxnSp>
      <p:cxnSp>
        <p:nvCxnSpPr>
          <p:cNvPr id="27" name="直線コネクタ 26"/>
          <p:cNvCxnSpPr/>
          <p:nvPr/>
        </p:nvCxnSpPr>
        <p:spPr bwMode="auto">
          <a:xfrm>
            <a:off x="2987824" y="1661437"/>
            <a:ext cx="0" cy="5125834"/>
          </a:xfrm>
          <a:prstGeom prst="line">
            <a:avLst/>
          </a:prstGeom>
          <a:noFill/>
          <a:ln w="9525" cap="flat" cmpd="sng" algn="ctr">
            <a:solidFill>
              <a:schemeClr val="tx1"/>
            </a:solidFill>
            <a:prstDash val="solid"/>
            <a:round/>
            <a:headEnd type="none" w="med" len="med"/>
            <a:tailEnd type="none" w="med" len="med"/>
          </a:ln>
          <a:effectLst/>
        </p:spPr>
      </p:cxnSp>
      <p:cxnSp>
        <p:nvCxnSpPr>
          <p:cNvPr id="28" name="直線コネクタ 27"/>
          <p:cNvCxnSpPr/>
          <p:nvPr/>
        </p:nvCxnSpPr>
        <p:spPr bwMode="auto">
          <a:xfrm>
            <a:off x="5076056" y="1687542"/>
            <a:ext cx="0" cy="5125834"/>
          </a:xfrm>
          <a:prstGeom prst="line">
            <a:avLst/>
          </a:prstGeom>
          <a:no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83965125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692696"/>
            <a:ext cx="7560840" cy="582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pPr algn="l"/>
            <a:r>
              <a:rPr kumimoji="1" lang="ja-JP" altLang="en-US" dirty="0" smtClean="0"/>
              <a:t>実験装置</a:t>
            </a:r>
            <a:endParaRPr kumimoji="1" lang="ja-JP" altLang="en-US" dirty="0"/>
          </a:p>
        </p:txBody>
      </p:sp>
      <p:sp>
        <p:nvSpPr>
          <p:cNvPr id="3" name="テキスト ボックス 2"/>
          <p:cNvSpPr txBox="1"/>
          <p:nvPr/>
        </p:nvSpPr>
        <p:spPr>
          <a:xfrm>
            <a:off x="152899" y="1987488"/>
            <a:ext cx="4459875" cy="461665"/>
          </a:xfrm>
          <a:prstGeom prst="rect">
            <a:avLst/>
          </a:prstGeom>
          <a:noFill/>
        </p:spPr>
        <p:txBody>
          <a:bodyPr wrap="none" rtlCol="0">
            <a:spAutoFit/>
          </a:bodyPr>
          <a:lstStyle/>
          <a:p>
            <a:r>
              <a:rPr kumimoji="1" lang="ja-JP" altLang="en-US" sz="2400" b="1" dirty="0" smtClean="0">
                <a:solidFill>
                  <a:schemeClr val="accent2"/>
                </a:solidFill>
              </a:rPr>
              <a:t>対物後レーザーパワー：</a:t>
            </a:r>
            <a:r>
              <a:rPr kumimoji="1" lang="en-US" altLang="ja-JP" sz="2400" b="1" dirty="0" smtClean="0">
                <a:solidFill>
                  <a:schemeClr val="accent2"/>
                </a:solidFill>
              </a:rPr>
              <a:t>60mW</a:t>
            </a:r>
            <a:endParaRPr kumimoji="1" lang="ja-JP" altLang="en-US" sz="2400" b="1" dirty="0">
              <a:solidFill>
                <a:schemeClr val="accent2"/>
              </a:solidFill>
            </a:endParaRPr>
          </a:p>
        </p:txBody>
      </p:sp>
    </p:spTree>
    <p:extLst>
      <p:ext uri="{BB962C8B-B14F-4D97-AF65-F5344CB8AC3E}">
        <p14:creationId xmlns:p14="http://schemas.microsoft.com/office/powerpoint/2010/main" val="182838598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407358" y="5877272"/>
            <a:ext cx="8517045" cy="954107"/>
          </a:xfrm>
          <a:prstGeom prst="rect">
            <a:avLst/>
          </a:prstGeom>
          <a:solidFill>
            <a:srgbClr val="FFC000"/>
          </a:solidFill>
          <a:ln>
            <a:solidFill>
              <a:schemeClr val="tx1"/>
            </a:solidFill>
          </a:ln>
        </p:spPr>
        <p:txBody>
          <a:bodyPr wrap="square" rtlCol="0">
            <a:spAutoFit/>
          </a:bodyPr>
          <a:lstStyle/>
          <a:p>
            <a:pPr marL="285750" indent="-285750">
              <a:buFont typeface="Arial" panose="020B0604020202020204" pitchFamily="34" charset="0"/>
              <a:buChar char="•"/>
            </a:pPr>
            <a:r>
              <a:rPr lang="ja-JP" altLang="en-US" sz="2800" dirty="0" smtClean="0"/>
              <a:t>長波長側では</a:t>
            </a:r>
            <a:r>
              <a:rPr lang="en-US" altLang="ja-JP" sz="2800" dirty="0" smtClean="0"/>
              <a:t>1100nm</a:t>
            </a:r>
            <a:r>
              <a:rPr lang="ja-JP" altLang="en-US" sz="2800" dirty="0" smtClean="0"/>
              <a:t>で信号が一番多く発生した</a:t>
            </a:r>
            <a:endParaRPr lang="en-US" altLang="ja-JP" sz="2800" dirty="0"/>
          </a:p>
          <a:p>
            <a:pPr marL="285750" indent="-285750">
              <a:buFont typeface="Arial" panose="020B0604020202020204" pitchFamily="34" charset="0"/>
              <a:buChar char="•"/>
            </a:pPr>
            <a:r>
              <a:rPr lang="ja-JP" altLang="en-US" sz="2800" dirty="0"/>
              <a:t>長波長になるほど</a:t>
            </a:r>
            <a:r>
              <a:rPr kumimoji="1" lang="en-US" altLang="ja-JP" sz="2800" dirty="0" smtClean="0"/>
              <a:t>SHG</a:t>
            </a:r>
            <a:r>
              <a:rPr kumimoji="1" lang="ja-JP" altLang="en-US" sz="2800" dirty="0" smtClean="0"/>
              <a:t>信号が小さくなった</a:t>
            </a:r>
            <a:endParaRPr kumimoji="1" lang="en-US" altLang="ja-JP" sz="2800" dirty="0" smtClean="0"/>
          </a:p>
        </p:txBody>
      </p:sp>
      <p:sp>
        <p:nvSpPr>
          <p:cNvPr id="9" name="テキスト ボックス 8"/>
          <p:cNvSpPr txBox="1"/>
          <p:nvPr/>
        </p:nvSpPr>
        <p:spPr>
          <a:xfrm>
            <a:off x="231419" y="825205"/>
            <a:ext cx="2377719" cy="584775"/>
          </a:xfrm>
          <a:prstGeom prst="rect">
            <a:avLst/>
          </a:prstGeom>
          <a:solidFill>
            <a:schemeClr val="tx1"/>
          </a:solidFill>
        </p:spPr>
        <p:txBody>
          <a:bodyPr wrap="square" rtlCol="0">
            <a:spAutoFit/>
          </a:bodyPr>
          <a:lstStyle/>
          <a:p>
            <a:r>
              <a:rPr kumimoji="1" lang="ja-JP" altLang="en-US" sz="3200" b="1" dirty="0" smtClean="0">
                <a:ln>
                  <a:solidFill>
                    <a:schemeClr val="bg1"/>
                  </a:solidFill>
                </a:ln>
                <a:solidFill>
                  <a:schemeClr val="bg1"/>
                </a:solidFill>
              </a:rPr>
              <a:t>コラーゲン</a:t>
            </a:r>
            <a:endParaRPr kumimoji="1" lang="ja-JP" altLang="en-US" sz="3200" b="1" dirty="0">
              <a:ln>
                <a:solidFill>
                  <a:schemeClr val="bg1"/>
                </a:solidFill>
              </a:ln>
              <a:solidFill>
                <a:schemeClr val="bg1"/>
              </a:solidFill>
            </a:endParaRPr>
          </a:p>
        </p:txBody>
      </p:sp>
      <p:sp>
        <p:nvSpPr>
          <p:cNvPr id="13" name="正方形/長方形 12"/>
          <p:cNvSpPr/>
          <p:nvPr/>
        </p:nvSpPr>
        <p:spPr bwMode="auto">
          <a:xfrm>
            <a:off x="0" y="10639"/>
            <a:ext cx="9158972" cy="769441"/>
          </a:xfrm>
          <a:prstGeom prst="rect">
            <a:avLst/>
          </a:prstGeom>
          <a:solidFill>
            <a:schemeClr val="bg1">
              <a:alpha val="7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4" name="テキスト ボックス 3"/>
          <p:cNvSpPr txBox="1"/>
          <p:nvPr/>
        </p:nvSpPr>
        <p:spPr>
          <a:xfrm>
            <a:off x="138699" y="10639"/>
            <a:ext cx="7771920" cy="769441"/>
          </a:xfrm>
          <a:prstGeom prst="rect">
            <a:avLst/>
          </a:prstGeom>
          <a:noFill/>
        </p:spPr>
        <p:txBody>
          <a:bodyPr wrap="square" rtlCol="0">
            <a:spAutoFit/>
          </a:bodyPr>
          <a:lstStyle/>
          <a:p>
            <a:r>
              <a:rPr kumimoji="1" lang="en-US" altLang="ja-JP" sz="4400" dirty="0" smtClean="0">
                <a:latin typeface="+mj-ea"/>
                <a:ea typeface="+mj-ea"/>
              </a:rPr>
              <a:t>SHG</a:t>
            </a:r>
            <a:r>
              <a:rPr kumimoji="1" lang="ja-JP" altLang="en-US" sz="4400" dirty="0" smtClean="0">
                <a:latin typeface="+mj-ea"/>
                <a:ea typeface="+mj-ea"/>
              </a:rPr>
              <a:t>イメージの波長ごとの比較</a:t>
            </a:r>
            <a:endParaRPr kumimoji="1" lang="ja-JP" altLang="en-US" sz="4400" dirty="0">
              <a:latin typeface="+mj-ea"/>
              <a:ea typeface="+mj-ea"/>
            </a:endParaRPr>
          </a:p>
        </p:txBody>
      </p:sp>
      <p:grpSp>
        <p:nvGrpSpPr>
          <p:cNvPr id="16" name="グループ化 15"/>
          <p:cNvGrpSpPr/>
          <p:nvPr/>
        </p:nvGrpSpPr>
        <p:grpSpPr>
          <a:xfrm>
            <a:off x="983330" y="692696"/>
            <a:ext cx="7405093" cy="5218510"/>
            <a:chOff x="327457" y="1475716"/>
            <a:chExt cx="6456361" cy="4280456"/>
          </a:xfrm>
        </p:grpSpPr>
        <p:grpSp>
          <p:nvGrpSpPr>
            <p:cNvPr id="7" name="グループ化 6"/>
            <p:cNvGrpSpPr/>
            <p:nvPr/>
          </p:nvGrpSpPr>
          <p:grpSpPr>
            <a:xfrm>
              <a:off x="327457" y="1475716"/>
              <a:ext cx="6456361" cy="4273265"/>
              <a:chOff x="254333" y="2490922"/>
              <a:chExt cx="6456361" cy="4273265"/>
            </a:xfrm>
          </p:grpSpPr>
          <p:grpSp>
            <p:nvGrpSpPr>
              <p:cNvPr id="2" name="グループ化 1"/>
              <p:cNvGrpSpPr/>
              <p:nvPr/>
            </p:nvGrpSpPr>
            <p:grpSpPr>
              <a:xfrm>
                <a:off x="254333" y="2490922"/>
                <a:ext cx="6456361" cy="3974373"/>
                <a:chOff x="254333" y="2490922"/>
                <a:chExt cx="6456361" cy="3974373"/>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14573" y="2490922"/>
                  <a:ext cx="2101015" cy="18105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09678" y="2490922"/>
                  <a:ext cx="2101016" cy="181050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54333" y="4654790"/>
                  <a:ext cx="2101016" cy="1810505"/>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テキスト ボックス 9"/>
              <p:cNvSpPr txBox="1"/>
              <p:nvPr/>
            </p:nvSpPr>
            <p:spPr>
              <a:xfrm>
                <a:off x="2841161" y="4285459"/>
                <a:ext cx="1096208" cy="369332"/>
              </a:xfrm>
              <a:prstGeom prst="rect">
                <a:avLst/>
              </a:prstGeom>
              <a:noFill/>
            </p:spPr>
            <p:txBody>
              <a:bodyPr wrap="square" rtlCol="0">
                <a:spAutoFit/>
              </a:bodyPr>
              <a:lstStyle/>
              <a:p>
                <a:r>
                  <a:rPr lang="en-US" altLang="ja-JP" dirty="0" smtClean="0">
                    <a:ln>
                      <a:solidFill>
                        <a:schemeClr val="tx1"/>
                      </a:solidFill>
                    </a:ln>
                  </a:rPr>
                  <a:t>11</a:t>
                </a:r>
                <a:r>
                  <a:rPr kumimoji="1" lang="en-US" altLang="ja-JP" dirty="0" smtClean="0">
                    <a:ln>
                      <a:solidFill>
                        <a:schemeClr val="tx1"/>
                      </a:solidFill>
                    </a:ln>
                  </a:rPr>
                  <a:t>00nm</a:t>
                </a:r>
                <a:endParaRPr kumimoji="1" lang="ja-JP" altLang="en-US" dirty="0">
                  <a:ln>
                    <a:solidFill>
                      <a:schemeClr val="tx1"/>
                    </a:solidFill>
                  </a:ln>
                </a:endParaRPr>
              </a:p>
            </p:txBody>
          </p:sp>
          <p:sp>
            <p:nvSpPr>
              <p:cNvPr id="11" name="テキスト ボックス 10"/>
              <p:cNvSpPr txBox="1"/>
              <p:nvPr/>
            </p:nvSpPr>
            <p:spPr>
              <a:xfrm>
                <a:off x="602707" y="6394855"/>
                <a:ext cx="1096208" cy="369332"/>
              </a:xfrm>
              <a:prstGeom prst="rect">
                <a:avLst/>
              </a:prstGeom>
              <a:noFill/>
            </p:spPr>
            <p:txBody>
              <a:bodyPr wrap="square" rtlCol="0">
                <a:spAutoFit/>
              </a:bodyPr>
              <a:lstStyle/>
              <a:p>
                <a:r>
                  <a:rPr lang="en-US" altLang="ja-JP" dirty="0" smtClean="0">
                    <a:ln>
                      <a:solidFill>
                        <a:schemeClr val="tx1"/>
                      </a:solidFill>
                    </a:ln>
                  </a:rPr>
                  <a:t>12</a:t>
                </a:r>
                <a:r>
                  <a:rPr kumimoji="1" lang="en-US" altLang="ja-JP" dirty="0" smtClean="0">
                    <a:ln>
                      <a:solidFill>
                        <a:schemeClr val="tx1"/>
                      </a:solidFill>
                    </a:ln>
                  </a:rPr>
                  <a:t>00nm</a:t>
                </a:r>
                <a:endParaRPr kumimoji="1" lang="ja-JP" altLang="en-US" dirty="0">
                  <a:ln>
                    <a:solidFill>
                      <a:schemeClr val="tx1"/>
                    </a:solidFill>
                  </a:ln>
                </a:endParaRPr>
              </a:p>
            </p:txBody>
          </p:sp>
          <p:sp>
            <p:nvSpPr>
              <p:cNvPr id="12" name="テキスト ボックス 11"/>
              <p:cNvSpPr txBox="1"/>
              <p:nvPr/>
            </p:nvSpPr>
            <p:spPr>
              <a:xfrm>
                <a:off x="4930923" y="4285459"/>
                <a:ext cx="1096208" cy="369332"/>
              </a:xfrm>
              <a:prstGeom prst="rect">
                <a:avLst/>
              </a:prstGeom>
              <a:noFill/>
            </p:spPr>
            <p:txBody>
              <a:bodyPr wrap="square" rtlCol="0">
                <a:spAutoFit/>
              </a:bodyPr>
              <a:lstStyle/>
              <a:p>
                <a:r>
                  <a:rPr lang="en-US" altLang="ja-JP" dirty="0" smtClean="0">
                    <a:ln>
                      <a:solidFill>
                        <a:schemeClr val="tx1"/>
                      </a:solidFill>
                    </a:ln>
                  </a:rPr>
                  <a:t>115</a:t>
                </a:r>
                <a:r>
                  <a:rPr kumimoji="1" lang="en-US" altLang="ja-JP" dirty="0" smtClean="0">
                    <a:ln>
                      <a:solidFill>
                        <a:schemeClr val="tx1"/>
                      </a:solidFill>
                    </a:ln>
                  </a:rPr>
                  <a:t>0nm</a:t>
                </a:r>
                <a:endParaRPr kumimoji="1" lang="ja-JP" altLang="en-US" dirty="0">
                  <a:ln>
                    <a:solidFill>
                      <a:schemeClr val="tx1"/>
                    </a:solidFill>
                  </a:ln>
                </a:endParaRPr>
              </a:p>
            </p:txBody>
          </p:sp>
        </p:grpSp>
        <p:pic>
          <p:nvPicPr>
            <p:cNvPr id="6" name="図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7697" y="3648796"/>
              <a:ext cx="2101016" cy="1810504"/>
            </a:xfrm>
            <a:prstGeom prst="rect">
              <a:avLst/>
            </a:prstGeom>
          </p:spPr>
        </p:pic>
        <p:pic>
          <p:nvPicPr>
            <p:cNvPr id="14" name="図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82800" y="3648796"/>
              <a:ext cx="2101016" cy="1810504"/>
            </a:xfrm>
            <a:prstGeom prst="rect">
              <a:avLst/>
            </a:prstGeom>
          </p:spPr>
        </p:pic>
        <p:sp>
          <p:nvSpPr>
            <p:cNvPr id="20" name="テキスト ボックス 19"/>
            <p:cNvSpPr txBox="1"/>
            <p:nvPr/>
          </p:nvSpPr>
          <p:spPr>
            <a:xfrm>
              <a:off x="2914285" y="5379649"/>
              <a:ext cx="1096208" cy="369332"/>
            </a:xfrm>
            <a:prstGeom prst="rect">
              <a:avLst/>
            </a:prstGeom>
            <a:noFill/>
          </p:spPr>
          <p:txBody>
            <a:bodyPr wrap="square" rtlCol="0">
              <a:spAutoFit/>
            </a:bodyPr>
            <a:lstStyle/>
            <a:p>
              <a:r>
                <a:rPr kumimoji="1" lang="en-US" altLang="ja-JP" dirty="0" smtClean="0">
                  <a:ln>
                    <a:solidFill>
                      <a:schemeClr val="tx1"/>
                    </a:solidFill>
                  </a:ln>
                </a:rPr>
                <a:t>1250nm</a:t>
              </a:r>
              <a:endParaRPr kumimoji="1" lang="ja-JP" altLang="en-US" dirty="0">
                <a:ln>
                  <a:solidFill>
                    <a:schemeClr val="tx1"/>
                  </a:solidFill>
                </a:ln>
              </a:endParaRPr>
            </a:p>
          </p:txBody>
        </p:sp>
        <p:sp>
          <p:nvSpPr>
            <p:cNvPr id="21" name="テキスト ボックス 20"/>
            <p:cNvSpPr txBox="1"/>
            <p:nvPr/>
          </p:nvSpPr>
          <p:spPr>
            <a:xfrm>
              <a:off x="5024840" y="5386840"/>
              <a:ext cx="1016156" cy="369332"/>
            </a:xfrm>
            <a:prstGeom prst="rect">
              <a:avLst/>
            </a:prstGeom>
            <a:noFill/>
          </p:spPr>
          <p:txBody>
            <a:bodyPr wrap="square" rtlCol="0">
              <a:spAutoFit/>
            </a:bodyPr>
            <a:lstStyle/>
            <a:p>
              <a:r>
                <a:rPr kumimoji="1" lang="en-US" altLang="ja-JP" dirty="0" smtClean="0">
                  <a:ln>
                    <a:solidFill>
                      <a:schemeClr val="tx1"/>
                    </a:solidFill>
                  </a:ln>
                </a:rPr>
                <a:t>1300nm</a:t>
              </a:r>
              <a:endParaRPr kumimoji="1" lang="ja-JP" altLang="en-US" dirty="0">
                <a:ln>
                  <a:solidFill>
                    <a:schemeClr val="tx1"/>
                  </a:solidFill>
                </a:ln>
              </a:endParaRPr>
            </a:p>
          </p:txBody>
        </p:sp>
      </p:grpSp>
      <p:sp>
        <p:nvSpPr>
          <p:cNvPr id="18" name="テキスト ボックス 17"/>
          <p:cNvSpPr txBox="1"/>
          <p:nvPr/>
        </p:nvSpPr>
        <p:spPr>
          <a:xfrm>
            <a:off x="125838" y="1574711"/>
            <a:ext cx="2483301" cy="1077218"/>
          </a:xfrm>
          <a:prstGeom prst="rect">
            <a:avLst/>
          </a:prstGeom>
          <a:noFill/>
        </p:spPr>
        <p:txBody>
          <a:bodyPr wrap="square" rtlCol="0">
            <a:spAutoFit/>
          </a:bodyPr>
          <a:lstStyle/>
          <a:p>
            <a:r>
              <a:rPr lang="ja-JP" altLang="en-US" sz="3200" dirty="0">
                <a:solidFill>
                  <a:schemeClr val="accent2"/>
                </a:solidFill>
              </a:rPr>
              <a:t>サンプル：光老化</a:t>
            </a:r>
            <a:r>
              <a:rPr lang="ja-JP" altLang="en-US" sz="3200" dirty="0" smtClean="0">
                <a:solidFill>
                  <a:schemeClr val="accent2"/>
                </a:solidFill>
              </a:rPr>
              <a:t>皮膚</a:t>
            </a:r>
            <a:endParaRPr lang="en-US" altLang="ja-JP" sz="3200" dirty="0"/>
          </a:p>
        </p:txBody>
      </p:sp>
    </p:spTree>
    <p:extLst>
      <p:ext uri="{BB962C8B-B14F-4D97-AF65-F5344CB8AC3E}">
        <p14:creationId xmlns:p14="http://schemas.microsoft.com/office/powerpoint/2010/main" val="300684003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608579" y="6031744"/>
            <a:ext cx="7995869" cy="523220"/>
          </a:xfrm>
          <a:prstGeom prst="rect">
            <a:avLst/>
          </a:prstGeom>
          <a:solidFill>
            <a:srgbClr val="FFC000"/>
          </a:solidFill>
          <a:ln>
            <a:solidFill>
              <a:schemeClr val="tx1"/>
            </a:solidFill>
          </a:ln>
        </p:spPr>
        <p:txBody>
          <a:bodyPr wrap="square" rtlCol="0">
            <a:spAutoFit/>
          </a:bodyPr>
          <a:lstStyle/>
          <a:p>
            <a:r>
              <a:rPr lang="ja-JP" altLang="en-US" sz="2800" dirty="0" smtClean="0"/>
              <a:t>長波長側では</a:t>
            </a:r>
            <a:r>
              <a:rPr lang="en-US" altLang="ja-JP" sz="2800" dirty="0" smtClean="0"/>
              <a:t>1300nm</a:t>
            </a:r>
            <a:r>
              <a:rPr lang="ja-JP" altLang="en-US" sz="2800" dirty="0" smtClean="0"/>
              <a:t>が一番コントラストがいい</a:t>
            </a:r>
          </a:p>
        </p:txBody>
      </p:sp>
      <p:sp>
        <p:nvSpPr>
          <p:cNvPr id="18" name="テキスト ボックス 17"/>
          <p:cNvSpPr txBox="1"/>
          <p:nvPr/>
        </p:nvSpPr>
        <p:spPr>
          <a:xfrm>
            <a:off x="221056" y="855394"/>
            <a:ext cx="2262712" cy="584775"/>
          </a:xfrm>
          <a:prstGeom prst="rect">
            <a:avLst/>
          </a:prstGeom>
          <a:solidFill>
            <a:schemeClr val="tx1"/>
          </a:solidFill>
          <a:ln>
            <a:solidFill>
              <a:schemeClr val="tx1"/>
            </a:solidFill>
          </a:ln>
        </p:spPr>
        <p:txBody>
          <a:bodyPr wrap="square" rtlCol="0">
            <a:spAutoFit/>
          </a:bodyPr>
          <a:lstStyle/>
          <a:p>
            <a:r>
              <a:rPr kumimoji="1" lang="ja-JP" altLang="en-US" sz="3200" b="1" dirty="0" smtClean="0">
                <a:ln>
                  <a:solidFill>
                    <a:schemeClr val="bg1"/>
                  </a:solidFill>
                </a:ln>
                <a:solidFill>
                  <a:schemeClr val="bg1"/>
                </a:solidFill>
              </a:rPr>
              <a:t>エラスチン</a:t>
            </a:r>
            <a:endParaRPr kumimoji="1" lang="ja-JP" altLang="en-US" sz="3200" b="1" dirty="0">
              <a:ln>
                <a:solidFill>
                  <a:schemeClr val="bg1"/>
                </a:solidFill>
              </a:ln>
              <a:solidFill>
                <a:schemeClr val="bg1"/>
              </a:solidFill>
            </a:endParaRPr>
          </a:p>
        </p:txBody>
      </p:sp>
      <p:sp>
        <p:nvSpPr>
          <p:cNvPr id="9" name="正方形/長方形 8"/>
          <p:cNvSpPr/>
          <p:nvPr/>
        </p:nvSpPr>
        <p:spPr bwMode="auto">
          <a:xfrm>
            <a:off x="0" y="0"/>
            <a:ext cx="9168858" cy="836712"/>
          </a:xfrm>
          <a:prstGeom prst="rect">
            <a:avLst/>
          </a:prstGeom>
          <a:solidFill>
            <a:schemeClr val="bg1">
              <a:alpha val="7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5" name="テキスト ボックス 14"/>
          <p:cNvSpPr txBox="1"/>
          <p:nvPr/>
        </p:nvSpPr>
        <p:spPr>
          <a:xfrm>
            <a:off x="23842" y="-4737"/>
            <a:ext cx="9145016" cy="769441"/>
          </a:xfrm>
          <a:prstGeom prst="rect">
            <a:avLst/>
          </a:prstGeom>
          <a:noFill/>
        </p:spPr>
        <p:txBody>
          <a:bodyPr wrap="square" rtlCol="0">
            <a:spAutoFit/>
          </a:bodyPr>
          <a:lstStyle/>
          <a:p>
            <a:r>
              <a:rPr lang="en-US" altLang="ja-JP" sz="4400" dirty="0" smtClean="0">
                <a:latin typeface="+mj-ea"/>
                <a:ea typeface="+mj-ea"/>
              </a:rPr>
              <a:t>T</a:t>
            </a:r>
            <a:r>
              <a:rPr kumimoji="1" lang="en-US" altLang="ja-JP" sz="4400" dirty="0" smtClean="0">
                <a:latin typeface="+mj-ea"/>
                <a:ea typeface="+mj-ea"/>
              </a:rPr>
              <a:t>HG</a:t>
            </a:r>
            <a:r>
              <a:rPr kumimoji="1" lang="ja-JP" altLang="en-US" sz="4400" dirty="0" smtClean="0">
                <a:latin typeface="+mj-ea"/>
                <a:ea typeface="+mj-ea"/>
              </a:rPr>
              <a:t>イメージの波長ごとの比較</a:t>
            </a:r>
            <a:endParaRPr kumimoji="1" lang="ja-JP" altLang="en-US" sz="4400" dirty="0">
              <a:latin typeface="+mj-ea"/>
              <a:ea typeface="+mj-ea"/>
            </a:endParaRPr>
          </a:p>
        </p:txBody>
      </p:sp>
      <p:grpSp>
        <p:nvGrpSpPr>
          <p:cNvPr id="5" name="グループ化 4"/>
          <p:cNvGrpSpPr/>
          <p:nvPr/>
        </p:nvGrpSpPr>
        <p:grpSpPr>
          <a:xfrm>
            <a:off x="1043608" y="764704"/>
            <a:ext cx="7451437" cy="5256585"/>
            <a:chOff x="2090269" y="1264600"/>
            <a:chExt cx="6515333" cy="4316120"/>
          </a:xfrm>
        </p:grpSpPr>
        <p:grpSp>
          <p:nvGrpSpPr>
            <p:cNvPr id="7" name="グループ化 6"/>
            <p:cNvGrpSpPr/>
            <p:nvPr/>
          </p:nvGrpSpPr>
          <p:grpSpPr>
            <a:xfrm>
              <a:off x="2090269" y="1264600"/>
              <a:ext cx="6493953" cy="4278770"/>
              <a:chOff x="310889" y="2289934"/>
              <a:chExt cx="6493953" cy="4278770"/>
            </a:xfrm>
          </p:grpSpPr>
          <p:grpSp>
            <p:nvGrpSpPr>
              <p:cNvPr id="2" name="グループ化 1"/>
              <p:cNvGrpSpPr/>
              <p:nvPr/>
            </p:nvGrpSpPr>
            <p:grpSpPr>
              <a:xfrm>
                <a:off x="310889" y="2289934"/>
                <a:ext cx="6493953" cy="3999213"/>
                <a:chOff x="310889" y="2289934"/>
                <a:chExt cx="6493953" cy="3999213"/>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71129" y="2289934"/>
                  <a:ext cx="2088826"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16016" y="2289934"/>
                  <a:ext cx="2088826"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10889" y="4489147"/>
                  <a:ext cx="2088826" cy="18000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テキスト ボックス 5"/>
              <p:cNvSpPr txBox="1"/>
              <p:nvPr/>
            </p:nvSpPr>
            <p:spPr>
              <a:xfrm>
                <a:off x="763604" y="6199372"/>
                <a:ext cx="1080679" cy="369332"/>
              </a:xfrm>
              <a:prstGeom prst="rect">
                <a:avLst/>
              </a:prstGeom>
              <a:noFill/>
            </p:spPr>
            <p:txBody>
              <a:bodyPr wrap="square" rtlCol="0">
                <a:spAutoFit/>
              </a:bodyPr>
              <a:lstStyle/>
              <a:p>
                <a:r>
                  <a:rPr lang="en-US" altLang="ja-JP" dirty="0" smtClean="0">
                    <a:ln>
                      <a:solidFill>
                        <a:schemeClr val="tx1"/>
                      </a:solidFill>
                    </a:ln>
                  </a:rPr>
                  <a:t>120</a:t>
                </a:r>
                <a:r>
                  <a:rPr kumimoji="1" lang="en-US" altLang="ja-JP" dirty="0" smtClean="0">
                    <a:ln>
                      <a:solidFill>
                        <a:schemeClr val="tx1"/>
                      </a:solidFill>
                    </a:ln>
                  </a:rPr>
                  <a:t>0nm</a:t>
                </a:r>
                <a:endParaRPr kumimoji="1" lang="ja-JP" altLang="en-US" dirty="0">
                  <a:ln>
                    <a:solidFill>
                      <a:schemeClr val="tx1"/>
                    </a:solidFill>
                  </a:ln>
                </a:endParaRPr>
              </a:p>
            </p:txBody>
          </p:sp>
          <p:sp>
            <p:nvSpPr>
              <p:cNvPr id="12" name="テキスト ボックス 11"/>
              <p:cNvSpPr txBox="1"/>
              <p:nvPr/>
            </p:nvSpPr>
            <p:spPr>
              <a:xfrm>
                <a:off x="5183230" y="4013626"/>
                <a:ext cx="1008671" cy="369332"/>
              </a:xfrm>
              <a:prstGeom prst="rect">
                <a:avLst/>
              </a:prstGeom>
              <a:noFill/>
            </p:spPr>
            <p:txBody>
              <a:bodyPr wrap="square" rtlCol="0">
                <a:spAutoFit/>
              </a:bodyPr>
              <a:lstStyle/>
              <a:p>
                <a:r>
                  <a:rPr lang="en-US" altLang="ja-JP" dirty="0" smtClean="0">
                    <a:ln>
                      <a:solidFill>
                        <a:schemeClr val="tx1"/>
                      </a:solidFill>
                    </a:ln>
                  </a:rPr>
                  <a:t>115</a:t>
                </a:r>
                <a:r>
                  <a:rPr kumimoji="1" lang="en-US" altLang="ja-JP" dirty="0" smtClean="0">
                    <a:ln>
                      <a:solidFill>
                        <a:schemeClr val="tx1"/>
                      </a:solidFill>
                    </a:ln>
                  </a:rPr>
                  <a:t>0nm</a:t>
                </a:r>
                <a:endParaRPr kumimoji="1" lang="ja-JP" altLang="en-US" dirty="0">
                  <a:ln>
                    <a:solidFill>
                      <a:schemeClr val="tx1"/>
                    </a:solidFill>
                  </a:ln>
                </a:endParaRPr>
              </a:p>
            </p:txBody>
          </p:sp>
          <p:sp>
            <p:nvSpPr>
              <p:cNvPr id="13" name="テキスト ボックス 12"/>
              <p:cNvSpPr txBox="1"/>
              <p:nvPr/>
            </p:nvSpPr>
            <p:spPr>
              <a:xfrm>
                <a:off x="3023270" y="4013626"/>
                <a:ext cx="1008112" cy="369332"/>
              </a:xfrm>
              <a:prstGeom prst="rect">
                <a:avLst/>
              </a:prstGeom>
              <a:noFill/>
            </p:spPr>
            <p:txBody>
              <a:bodyPr wrap="square" rtlCol="0">
                <a:spAutoFit/>
              </a:bodyPr>
              <a:lstStyle/>
              <a:p>
                <a:r>
                  <a:rPr lang="en-US" altLang="ja-JP" dirty="0" smtClean="0">
                    <a:ln>
                      <a:solidFill>
                        <a:schemeClr val="tx1"/>
                      </a:solidFill>
                    </a:ln>
                  </a:rPr>
                  <a:t>11</a:t>
                </a:r>
                <a:r>
                  <a:rPr kumimoji="1" lang="en-US" altLang="ja-JP" dirty="0" smtClean="0">
                    <a:ln>
                      <a:solidFill>
                        <a:schemeClr val="tx1"/>
                      </a:solidFill>
                    </a:ln>
                  </a:rPr>
                  <a:t>00nm</a:t>
                </a:r>
                <a:endParaRPr kumimoji="1" lang="ja-JP" altLang="en-US" dirty="0">
                  <a:ln>
                    <a:solidFill>
                      <a:schemeClr val="tx1"/>
                    </a:solidFill>
                  </a:ln>
                </a:endParaRPr>
              </a:p>
            </p:txBody>
          </p:sp>
        </p:grpSp>
        <p:sp>
          <p:nvSpPr>
            <p:cNvPr id="21" name="テキスト ボックス 20"/>
            <p:cNvSpPr txBox="1"/>
            <p:nvPr/>
          </p:nvSpPr>
          <p:spPr>
            <a:xfrm>
              <a:off x="6917289" y="5211388"/>
              <a:ext cx="1120694" cy="369332"/>
            </a:xfrm>
            <a:prstGeom prst="rect">
              <a:avLst/>
            </a:prstGeom>
            <a:noFill/>
          </p:spPr>
          <p:txBody>
            <a:bodyPr wrap="square" rtlCol="0">
              <a:spAutoFit/>
            </a:bodyPr>
            <a:lstStyle/>
            <a:p>
              <a:r>
                <a:rPr lang="en-US" altLang="ja-JP" dirty="0" smtClean="0">
                  <a:ln>
                    <a:solidFill>
                      <a:schemeClr val="tx1"/>
                    </a:solidFill>
                  </a:ln>
                </a:rPr>
                <a:t>13</a:t>
              </a:r>
              <a:r>
                <a:rPr kumimoji="1" lang="en-US" altLang="ja-JP" dirty="0" smtClean="0">
                  <a:ln>
                    <a:solidFill>
                      <a:schemeClr val="tx1"/>
                    </a:solidFill>
                  </a:ln>
                </a:rPr>
                <a:t>00nm</a:t>
              </a:r>
              <a:endParaRPr kumimoji="1" lang="ja-JP" altLang="en-US" dirty="0">
                <a:ln>
                  <a:solidFill>
                    <a:schemeClr val="tx1"/>
                  </a:solidFill>
                </a:ln>
              </a:endParaRPr>
            </a:p>
          </p:txBody>
        </p:sp>
        <p:sp>
          <p:nvSpPr>
            <p:cNvPr id="22" name="テキスト ボックス 21"/>
            <p:cNvSpPr txBox="1"/>
            <p:nvPr/>
          </p:nvSpPr>
          <p:spPr>
            <a:xfrm>
              <a:off x="4802650" y="5211388"/>
              <a:ext cx="1137502" cy="369332"/>
            </a:xfrm>
            <a:prstGeom prst="rect">
              <a:avLst/>
            </a:prstGeom>
            <a:noFill/>
          </p:spPr>
          <p:txBody>
            <a:bodyPr wrap="square" rtlCol="0">
              <a:spAutoFit/>
            </a:bodyPr>
            <a:lstStyle/>
            <a:p>
              <a:r>
                <a:rPr lang="en-US" altLang="ja-JP" dirty="0" smtClean="0">
                  <a:ln>
                    <a:solidFill>
                      <a:schemeClr val="tx1"/>
                    </a:solidFill>
                  </a:ln>
                </a:rPr>
                <a:t>125</a:t>
              </a:r>
              <a:r>
                <a:rPr kumimoji="1" lang="en-US" altLang="ja-JP" dirty="0" smtClean="0">
                  <a:ln>
                    <a:solidFill>
                      <a:schemeClr val="tx1"/>
                    </a:solidFill>
                  </a:ln>
                </a:rPr>
                <a:t>0nm</a:t>
              </a:r>
              <a:endParaRPr kumimoji="1" lang="ja-JP" altLang="en-US" dirty="0">
                <a:ln>
                  <a:solidFill>
                    <a:schemeClr val="tx1"/>
                  </a:solidFill>
                </a:ln>
              </a:endParaRPr>
            </a:p>
          </p:txBody>
        </p:sp>
        <p:pic>
          <p:nvPicPr>
            <p:cNvPr id="3" name="図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2517" y="3450576"/>
              <a:ext cx="2088826" cy="1800000"/>
            </a:xfrm>
            <a:prstGeom prst="rect">
              <a:avLst/>
            </a:prstGeom>
          </p:spPr>
        </p:pic>
        <p:pic>
          <p:nvPicPr>
            <p:cNvPr id="4" name="図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16776" y="3425063"/>
              <a:ext cx="2088826" cy="1800000"/>
            </a:xfrm>
            <a:prstGeom prst="rect">
              <a:avLst/>
            </a:prstGeom>
          </p:spPr>
        </p:pic>
      </p:grpSp>
      <p:sp>
        <p:nvSpPr>
          <p:cNvPr id="24" name="テキスト ボックス 23"/>
          <p:cNvSpPr txBox="1"/>
          <p:nvPr/>
        </p:nvSpPr>
        <p:spPr>
          <a:xfrm>
            <a:off x="125838" y="1574711"/>
            <a:ext cx="2483301" cy="1077218"/>
          </a:xfrm>
          <a:prstGeom prst="rect">
            <a:avLst/>
          </a:prstGeom>
          <a:noFill/>
        </p:spPr>
        <p:txBody>
          <a:bodyPr wrap="square" rtlCol="0">
            <a:spAutoFit/>
          </a:bodyPr>
          <a:lstStyle/>
          <a:p>
            <a:r>
              <a:rPr lang="ja-JP" altLang="en-US" sz="3200" dirty="0">
                <a:solidFill>
                  <a:schemeClr val="accent2"/>
                </a:solidFill>
              </a:rPr>
              <a:t>サンプル：光老化</a:t>
            </a:r>
            <a:r>
              <a:rPr lang="ja-JP" altLang="en-US" sz="3200" dirty="0" smtClean="0">
                <a:solidFill>
                  <a:schemeClr val="accent2"/>
                </a:solidFill>
              </a:rPr>
              <a:t>皮膚</a:t>
            </a:r>
            <a:endParaRPr lang="en-US" altLang="ja-JP" sz="3200" dirty="0"/>
          </a:p>
        </p:txBody>
      </p:sp>
    </p:spTree>
    <p:extLst>
      <p:ext uri="{BB962C8B-B14F-4D97-AF65-F5344CB8AC3E}">
        <p14:creationId xmlns:p14="http://schemas.microsoft.com/office/powerpoint/2010/main" val="252817733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88640"/>
            <a:ext cx="7772400" cy="1143000"/>
          </a:xfrm>
        </p:spPr>
        <p:txBody>
          <a:bodyPr/>
          <a:lstStyle/>
          <a:p>
            <a:pPr algn="l"/>
            <a:r>
              <a:rPr kumimoji="1" lang="ja-JP" altLang="en-US" dirty="0" smtClean="0"/>
              <a:t>まとめ</a:t>
            </a:r>
            <a:endParaRPr kumimoji="1" lang="ja-JP" altLang="en-US" dirty="0"/>
          </a:p>
        </p:txBody>
      </p:sp>
      <p:sp>
        <p:nvSpPr>
          <p:cNvPr id="3" name="コンテンツ プレースホルダー 2"/>
          <p:cNvSpPr>
            <a:spLocks noGrp="1"/>
          </p:cNvSpPr>
          <p:nvPr>
            <p:ph idx="1"/>
          </p:nvPr>
        </p:nvSpPr>
        <p:spPr>
          <a:xfrm>
            <a:off x="323528" y="1124744"/>
            <a:ext cx="8424936" cy="4832176"/>
          </a:xfrm>
        </p:spPr>
        <p:txBody>
          <a:bodyPr/>
          <a:lstStyle/>
          <a:p>
            <a:r>
              <a:rPr kumimoji="1" lang="ja-JP" altLang="en-US" dirty="0" smtClean="0"/>
              <a:t>コラーゲンとエラスチンの同時計測を目的とした非線形光学顕微鏡を構築</a:t>
            </a:r>
            <a:endParaRPr lang="en-US" altLang="ja-JP" dirty="0"/>
          </a:p>
          <a:p>
            <a:r>
              <a:rPr lang="ja-JP" altLang="en-US" dirty="0" smtClean="0"/>
              <a:t>長波長側において</a:t>
            </a:r>
            <a:endParaRPr lang="en-US" altLang="ja-JP" dirty="0" smtClean="0"/>
          </a:p>
          <a:p>
            <a:pPr marL="0" indent="0">
              <a:buNone/>
            </a:pPr>
            <a:r>
              <a:rPr lang="ja-JP" altLang="en-US" dirty="0" smtClean="0"/>
              <a:t>　</a:t>
            </a:r>
            <a:r>
              <a:rPr lang="en-US" altLang="ja-JP" dirty="0" smtClean="0"/>
              <a:t>1100nm</a:t>
            </a:r>
            <a:r>
              <a:rPr lang="ja-JP" altLang="en-US" dirty="0" smtClean="0"/>
              <a:t>がコラーゲン観測に</a:t>
            </a:r>
            <a:r>
              <a:rPr lang="ja-JP" altLang="en-US" dirty="0"/>
              <a:t>適して</a:t>
            </a:r>
            <a:r>
              <a:rPr lang="ja-JP" altLang="en-US" dirty="0" smtClean="0"/>
              <a:t>い</a:t>
            </a:r>
            <a:r>
              <a:rPr lang="ja-JP" altLang="en-US" dirty="0"/>
              <a:t>る</a:t>
            </a:r>
            <a:r>
              <a:rPr lang="ja-JP" altLang="en-US" dirty="0" smtClean="0"/>
              <a:t>　</a:t>
            </a:r>
            <a:endParaRPr lang="en-US" altLang="ja-JP" dirty="0"/>
          </a:p>
          <a:p>
            <a:pPr marL="0" indent="0">
              <a:buNone/>
            </a:pPr>
            <a:r>
              <a:rPr lang="ja-JP" altLang="en-US" dirty="0" smtClean="0"/>
              <a:t>　</a:t>
            </a:r>
            <a:r>
              <a:rPr lang="en-US" altLang="ja-JP" dirty="0" smtClean="0"/>
              <a:t>1300nm</a:t>
            </a:r>
            <a:r>
              <a:rPr lang="ja-JP" altLang="en-US" dirty="0" smtClean="0"/>
              <a:t>がエラスチン観測に適している</a:t>
            </a:r>
            <a:endParaRPr lang="en-US" altLang="ja-JP" dirty="0" smtClean="0"/>
          </a:p>
          <a:p>
            <a:endParaRPr lang="en-US" altLang="ja-JP" dirty="0" smtClean="0"/>
          </a:p>
          <a:p>
            <a:endParaRPr lang="en-US" altLang="ja-JP" dirty="0" smtClean="0"/>
          </a:p>
          <a:p>
            <a:r>
              <a:rPr lang="ja-JP" altLang="en-US" dirty="0" smtClean="0"/>
              <a:t>散乱</a:t>
            </a:r>
            <a:r>
              <a:rPr lang="ja-JP" altLang="en-US" dirty="0"/>
              <a:t>の影響を</a:t>
            </a:r>
            <a:r>
              <a:rPr lang="ja-JP" altLang="en-US" dirty="0" smtClean="0"/>
              <a:t>受けやすい厚みのあるサンプルを用いて，</a:t>
            </a:r>
            <a:r>
              <a:rPr lang="en-US" altLang="ja-JP" dirty="0" smtClean="0"/>
              <a:t>THG</a:t>
            </a:r>
            <a:r>
              <a:rPr lang="ja-JP" altLang="en-US" dirty="0" smtClean="0"/>
              <a:t>計測に有効な入射レーザー波長を検討</a:t>
            </a:r>
            <a:endParaRPr lang="en-US" altLang="ja-JP" dirty="0"/>
          </a:p>
        </p:txBody>
      </p:sp>
      <p:sp>
        <p:nvSpPr>
          <p:cNvPr id="7" name="テキスト ボックス 6"/>
          <p:cNvSpPr txBox="1"/>
          <p:nvPr/>
        </p:nvSpPr>
        <p:spPr>
          <a:xfrm>
            <a:off x="465935" y="4149080"/>
            <a:ext cx="4824536" cy="769441"/>
          </a:xfrm>
          <a:prstGeom prst="rect">
            <a:avLst/>
          </a:prstGeom>
          <a:noFill/>
        </p:spPr>
        <p:txBody>
          <a:bodyPr wrap="square" rtlCol="0">
            <a:spAutoFit/>
          </a:bodyPr>
          <a:lstStyle/>
          <a:p>
            <a:r>
              <a:rPr lang="ja-JP" altLang="en-US" sz="4400" dirty="0">
                <a:latin typeface="+mj-ea"/>
                <a:ea typeface="+mj-ea"/>
              </a:rPr>
              <a:t>今後の予定</a:t>
            </a:r>
            <a:endParaRPr kumimoji="1" lang="ja-JP" altLang="en-US" sz="4400" dirty="0">
              <a:latin typeface="+mj-ea"/>
              <a:ea typeface="+mj-ea"/>
            </a:endParaRPr>
          </a:p>
        </p:txBody>
      </p:sp>
    </p:spTree>
    <p:extLst>
      <p:ext uri="{BB962C8B-B14F-4D97-AF65-F5344CB8AC3E}">
        <p14:creationId xmlns:p14="http://schemas.microsoft.com/office/powerpoint/2010/main" val="100292393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557808"/>
            <a:ext cx="7772400" cy="1143000"/>
          </a:xfrm>
        </p:spPr>
        <p:txBody>
          <a:bodyPr/>
          <a:lstStyle/>
          <a:p>
            <a:pPr algn="l"/>
            <a:r>
              <a:rPr kumimoji="1" lang="ja-JP" altLang="en-US" dirty="0" smtClean="0"/>
              <a:t>コラーゲンとエラスチン</a:t>
            </a:r>
            <a:endParaRPr kumimoji="1" lang="ja-JP" altLang="en-US" dirty="0"/>
          </a:p>
        </p:txBody>
      </p:sp>
      <p:sp>
        <p:nvSpPr>
          <p:cNvPr id="4" name="テキスト ボックス 3"/>
          <p:cNvSpPr txBox="1"/>
          <p:nvPr/>
        </p:nvSpPr>
        <p:spPr>
          <a:xfrm>
            <a:off x="289087" y="2172632"/>
            <a:ext cx="5184576" cy="3662541"/>
          </a:xfrm>
          <a:prstGeom prst="rect">
            <a:avLst/>
          </a:prstGeom>
          <a:noFill/>
        </p:spPr>
        <p:txBody>
          <a:bodyPr wrap="square" rtlCol="0">
            <a:spAutoFit/>
          </a:bodyPr>
          <a:lstStyle/>
          <a:p>
            <a:r>
              <a:rPr lang="ja-JP" altLang="en-US" sz="2800" dirty="0">
                <a:solidFill>
                  <a:schemeClr val="accent2"/>
                </a:solidFill>
                <a:latin typeface="+mj-ea"/>
                <a:ea typeface="+mj-ea"/>
              </a:rPr>
              <a:t>コラーゲンの役割</a:t>
            </a:r>
            <a:endParaRPr lang="en-US" altLang="ja-JP" sz="2800" dirty="0">
              <a:solidFill>
                <a:schemeClr val="accent2"/>
              </a:solidFill>
              <a:latin typeface="+mj-ea"/>
              <a:ea typeface="+mj-ea"/>
            </a:endParaRPr>
          </a:p>
          <a:p>
            <a:r>
              <a:rPr lang="ja-JP" altLang="en-US" sz="2000" dirty="0">
                <a:solidFill>
                  <a:srgbClr val="000000"/>
                </a:solidFill>
              </a:rPr>
              <a:t>①体全体および臓器その他を形作り、それらを支え、結合したり境界を作ったりする。</a:t>
            </a:r>
            <a:endParaRPr lang="en-US" altLang="ja-JP" sz="2000" dirty="0">
              <a:solidFill>
                <a:srgbClr val="000000"/>
              </a:solidFill>
            </a:endParaRPr>
          </a:p>
          <a:p>
            <a:r>
              <a:rPr lang="ja-JP" altLang="en-US" sz="2000" dirty="0">
                <a:solidFill>
                  <a:srgbClr val="000000"/>
                </a:solidFill>
              </a:rPr>
              <a:t>②細胞の足場として働く。この足場によって細胞は分裂し増殖</a:t>
            </a:r>
            <a:r>
              <a:rPr lang="ja-JP" altLang="en-US" sz="2000" dirty="0" smtClean="0">
                <a:solidFill>
                  <a:srgbClr val="000000"/>
                </a:solidFill>
              </a:rPr>
              <a:t>する</a:t>
            </a:r>
            <a:endParaRPr lang="en-US" altLang="ja-JP" sz="2000" dirty="0" smtClean="0">
              <a:solidFill>
                <a:srgbClr val="000000"/>
              </a:solidFill>
            </a:endParaRPr>
          </a:p>
          <a:p>
            <a:pPr fontAlgn="base">
              <a:spcBef>
                <a:spcPct val="0"/>
              </a:spcBef>
              <a:spcAft>
                <a:spcPct val="0"/>
              </a:spcAft>
            </a:pPr>
            <a:endParaRPr lang="en-US" altLang="ja-JP" sz="2800" dirty="0" smtClean="0">
              <a:solidFill>
                <a:schemeClr val="accent2"/>
              </a:solidFill>
              <a:latin typeface="Arial" charset="0"/>
              <a:ea typeface="ＭＳ ゴシック" charset="-128"/>
              <a:cs typeface="ＭＳ ゴシック" charset="-128"/>
            </a:endParaRPr>
          </a:p>
          <a:p>
            <a:pPr fontAlgn="base">
              <a:spcBef>
                <a:spcPct val="0"/>
              </a:spcBef>
              <a:spcAft>
                <a:spcPct val="0"/>
              </a:spcAft>
            </a:pPr>
            <a:r>
              <a:rPr lang="ja-JP" altLang="en-US" sz="2800" dirty="0" smtClean="0">
                <a:solidFill>
                  <a:schemeClr val="accent2"/>
                </a:solidFill>
                <a:latin typeface="Arial" charset="0"/>
                <a:ea typeface="ＭＳ ゴシック" charset="-128"/>
                <a:cs typeface="ＭＳ ゴシック" charset="-128"/>
              </a:rPr>
              <a:t>エラスチン</a:t>
            </a:r>
            <a:r>
              <a:rPr lang="ja-JP" altLang="en-US" sz="2800" dirty="0">
                <a:solidFill>
                  <a:schemeClr val="accent2"/>
                </a:solidFill>
                <a:latin typeface="Arial" charset="0"/>
                <a:ea typeface="ＭＳ ゴシック" charset="-128"/>
                <a:cs typeface="ＭＳ ゴシック" charset="-128"/>
              </a:rPr>
              <a:t>の役割</a:t>
            </a:r>
            <a:endParaRPr lang="en-US" altLang="ja-JP" sz="2800" dirty="0">
              <a:solidFill>
                <a:schemeClr val="accent2"/>
              </a:solidFill>
              <a:latin typeface="Arial" charset="0"/>
              <a:ea typeface="ＭＳ ゴシック" charset="-128"/>
              <a:cs typeface="ＭＳ ゴシック" charset="-128"/>
            </a:endParaRPr>
          </a:p>
          <a:p>
            <a:pPr fontAlgn="base">
              <a:spcBef>
                <a:spcPct val="0"/>
              </a:spcBef>
              <a:spcAft>
                <a:spcPct val="0"/>
              </a:spcAft>
            </a:pPr>
            <a:r>
              <a:rPr lang="ja-JP" altLang="en-US" sz="2400" dirty="0">
                <a:latin typeface="Arial" charset="0"/>
                <a:ea typeface="ＭＳ ゴシック" charset="-128"/>
                <a:cs typeface="ＭＳ ゴシック" charset="-128"/>
              </a:rPr>
              <a:t>→</a:t>
            </a:r>
            <a:r>
              <a:rPr lang="ja-JP" altLang="en-US" sz="2000" dirty="0">
                <a:latin typeface="Arial" charset="0"/>
                <a:ea typeface="ＭＳ ゴシック" charset="-128"/>
                <a:cs typeface="ＭＳ ゴシック" charset="-128"/>
              </a:rPr>
              <a:t>弾力性が強く、コイル状にコラーゲンに巻き付いて形成を補助する</a:t>
            </a:r>
            <a:endParaRPr lang="en-US" altLang="ja-JP" sz="2000" dirty="0">
              <a:latin typeface="Arial" charset="0"/>
              <a:ea typeface="ＭＳ ゴシック" charset="-128"/>
              <a:cs typeface="ＭＳ ゴシック" charset="-128"/>
            </a:endParaRPr>
          </a:p>
          <a:p>
            <a:endParaRPr lang="en-US" altLang="ja-JP" sz="2400" dirty="0" smtClean="0">
              <a:solidFill>
                <a:srgbClr val="000000"/>
              </a:solidFill>
            </a:endParaRPr>
          </a:p>
        </p:txBody>
      </p:sp>
      <p:pic>
        <p:nvPicPr>
          <p:cNvPr id="1028" name="Picture 4" descr="http://www.hopec.jp/collagen/collagentoha/cel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0448" y="1335128"/>
            <a:ext cx="2686103" cy="266877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5800732" y="4003903"/>
            <a:ext cx="2952328" cy="430887"/>
          </a:xfrm>
          <a:prstGeom prst="rect">
            <a:avLst/>
          </a:prstGeom>
          <a:noFill/>
        </p:spPr>
        <p:txBody>
          <a:bodyPr wrap="square" rtlCol="0">
            <a:spAutoFit/>
          </a:bodyPr>
          <a:lstStyle/>
          <a:p>
            <a:r>
              <a:rPr lang="en-US" altLang="ja-JP" sz="1100" dirty="0">
                <a:solidFill>
                  <a:srgbClr val="000000"/>
                </a:solidFill>
              </a:rPr>
              <a:t>http://www.hopec.biz-web.jp/collagen/collagentoha/</a:t>
            </a:r>
            <a:r>
              <a:rPr lang="ja-JP" altLang="en-US" sz="1100" dirty="0">
                <a:solidFill>
                  <a:srgbClr val="000000"/>
                </a:solidFill>
              </a:rPr>
              <a:t>より抜粋</a:t>
            </a: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1116" y="4435949"/>
            <a:ext cx="3091944" cy="2164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7"/>
          <p:cNvSpPr txBox="1"/>
          <p:nvPr/>
        </p:nvSpPr>
        <p:spPr>
          <a:xfrm>
            <a:off x="5580112" y="6574678"/>
            <a:ext cx="3563888" cy="261610"/>
          </a:xfrm>
          <a:prstGeom prst="rect">
            <a:avLst/>
          </a:prstGeom>
          <a:noFill/>
        </p:spPr>
        <p:txBody>
          <a:bodyPr wrap="square" rtlCol="0">
            <a:spAutoFit/>
          </a:bodyPr>
          <a:lstStyle/>
          <a:p>
            <a:r>
              <a:rPr lang="en-US" altLang="ja-JP" sz="1100" dirty="0"/>
              <a:t>http://</a:t>
            </a:r>
            <a:r>
              <a:rPr lang="en-US" altLang="ja-JP" sz="1100" dirty="0" smtClean="0"/>
              <a:t>collagen-laboratory.com/collagen/</a:t>
            </a:r>
            <a:r>
              <a:rPr lang="ja-JP" altLang="en-US" sz="1100" dirty="0" smtClean="0"/>
              <a:t>より抜粋</a:t>
            </a:r>
            <a:endParaRPr kumimoji="1" lang="ja-JP" altLang="en-US" sz="1100" dirty="0"/>
          </a:p>
        </p:txBody>
      </p:sp>
    </p:spTree>
    <p:extLst>
      <p:ext uri="{BB962C8B-B14F-4D97-AF65-F5344CB8AC3E}">
        <p14:creationId xmlns:p14="http://schemas.microsoft.com/office/powerpoint/2010/main" val="39362164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743306" y="1772816"/>
            <a:ext cx="5616624" cy="2246769"/>
          </a:xfrm>
          <a:prstGeom prst="rect">
            <a:avLst/>
          </a:prstGeom>
          <a:noFill/>
          <a:ln>
            <a:noFill/>
          </a:ln>
        </p:spPr>
        <p:txBody>
          <a:bodyPr wrap="square" rtlCol="0">
            <a:spAutoFit/>
          </a:bodyPr>
          <a:lstStyle/>
          <a:p>
            <a:pPr marL="285750" indent="-285750">
              <a:buFont typeface="Arial" panose="020B0604020202020204" pitchFamily="34" charset="0"/>
              <a:buChar char="•"/>
            </a:pPr>
            <a:r>
              <a:rPr lang="ja-JP" altLang="en-US" sz="2800" dirty="0" smtClean="0">
                <a:solidFill>
                  <a:srgbClr val="000000"/>
                </a:solidFill>
              </a:rPr>
              <a:t>コラーゲン</a:t>
            </a:r>
            <a:r>
              <a:rPr lang="ja-JP" altLang="en-US" sz="2800" dirty="0">
                <a:solidFill>
                  <a:srgbClr val="000000"/>
                </a:solidFill>
              </a:rPr>
              <a:t>の比率が高いと</a:t>
            </a:r>
            <a:endParaRPr lang="en-US" altLang="ja-JP" sz="2800" dirty="0">
              <a:solidFill>
                <a:srgbClr val="000000"/>
              </a:solidFill>
            </a:endParaRPr>
          </a:p>
          <a:p>
            <a:r>
              <a:rPr lang="ja-JP" altLang="en-US" sz="2800" dirty="0" smtClean="0">
                <a:solidFill>
                  <a:srgbClr val="000000"/>
                </a:solidFill>
              </a:rPr>
              <a:t>　→</a:t>
            </a:r>
            <a:r>
              <a:rPr lang="ja-JP" altLang="en-US" sz="2800" dirty="0">
                <a:solidFill>
                  <a:srgbClr val="000000"/>
                </a:solidFill>
              </a:rPr>
              <a:t>組織が硬くなる</a:t>
            </a:r>
            <a:endParaRPr lang="en-US" altLang="ja-JP" sz="2800" dirty="0">
              <a:solidFill>
                <a:srgbClr val="000000"/>
              </a:solidFill>
            </a:endParaRPr>
          </a:p>
          <a:p>
            <a:pPr marL="285750" indent="-285750">
              <a:buFont typeface="Arial" panose="020B0604020202020204" pitchFamily="34" charset="0"/>
              <a:buChar char="•"/>
            </a:pPr>
            <a:r>
              <a:rPr lang="ja-JP" altLang="en-US" sz="2800" dirty="0">
                <a:solidFill>
                  <a:srgbClr val="000000"/>
                </a:solidFill>
                <a:latin typeface="+mn-ea"/>
              </a:rPr>
              <a:t>エラスチンの比率が低いと</a:t>
            </a:r>
            <a:endParaRPr lang="en-US" altLang="ja-JP" sz="2800" dirty="0">
              <a:solidFill>
                <a:srgbClr val="000000"/>
              </a:solidFill>
              <a:latin typeface="+mn-ea"/>
            </a:endParaRPr>
          </a:p>
          <a:p>
            <a:r>
              <a:rPr lang="ja-JP" altLang="en-US" sz="2800" dirty="0" smtClean="0">
                <a:solidFill>
                  <a:srgbClr val="000000"/>
                </a:solidFill>
                <a:latin typeface="+mn-ea"/>
              </a:rPr>
              <a:t>　→</a:t>
            </a:r>
            <a:r>
              <a:rPr lang="ja-JP" altLang="en-US" sz="2800" dirty="0">
                <a:solidFill>
                  <a:srgbClr val="000000"/>
                </a:solidFill>
                <a:latin typeface="+mn-ea"/>
              </a:rPr>
              <a:t>しわやたるみの原因</a:t>
            </a:r>
            <a:r>
              <a:rPr lang="ja-JP" altLang="en-US" sz="2800" dirty="0" smtClean="0">
                <a:solidFill>
                  <a:srgbClr val="000000"/>
                </a:solidFill>
                <a:latin typeface="+mn-ea"/>
              </a:rPr>
              <a:t>、</a:t>
            </a:r>
            <a:endParaRPr lang="en-US" altLang="ja-JP" sz="2800" dirty="0" smtClean="0">
              <a:solidFill>
                <a:srgbClr val="000000"/>
              </a:solidFill>
              <a:latin typeface="+mn-ea"/>
            </a:endParaRPr>
          </a:p>
          <a:p>
            <a:r>
              <a:rPr lang="en-US" altLang="ja-JP" sz="2800" dirty="0" smtClean="0">
                <a:solidFill>
                  <a:srgbClr val="000000"/>
                </a:solidFill>
                <a:latin typeface="+mn-ea"/>
              </a:rPr>
              <a:t>	</a:t>
            </a:r>
            <a:r>
              <a:rPr lang="ja-JP" altLang="en-US" sz="2800" dirty="0" smtClean="0">
                <a:solidFill>
                  <a:srgbClr val="000000"/>
                </a:solidFill>
                <a:latin typeface="+mn-ea"/>
              </a:rPr>
              <a:t>動脈</a:t>
            </a:r>
            <a:r>
              <a:rPr lang="ja-JP" altLang="en-US" sz="2800" dirty="0">
                <a:solidFill>
                  <a:srgbClr val="000000"/>
                </a:solidFill>
                <a:latin typeface="+mn-ea"/>
              </a:rPr>
              <a:t>硬化など</a:t>
            </a:r>
            <a:r>
              <a:rPr lang="ja-JP" altLang="en-US" sz="2800" dirty="0" smtClean="0">
                <a:solidFill>
                  <a:srgbClr val="000000"/>
                </a:solidFill>
                <a:latin typeface="+mn-ea"/>
              </a:rPr>
              <a:t>に</a:t>
            </a:r>
            <a:r>
              <a:rPr lang="ja-JP" altLang="en-US" sz="2800" dirty="0">
                <a:solidFill>
                  <a:srgbClr val="000000"/>
                </a:solidFill>
                <a:latin typeface="+mn-ea"/>
              </a:rPr>
              <a:t>な</a:t>
            </a:r>
            <a:r>
              <a:rPr lang="ja-JP" altLang="en-US" sz="2800" dirty="0" smtClean="0">
                <a:solidFill>
                  <a:srgbClr val="000000"/>
                </a:solidFill>
                <a:latin typeface="+mn-ea"/>
              </a:rPr>
              <a:t>りやすい</a:t>
            </a:r>
            <a:endParaRPr lang="en-US" altLang="ja-JP" sz="3200" dirty="0">
              <a:solidFill>
                <a:srgbClr val="000000"/>
              </a:solidFill>
              <a:latin typeface="+mn-ea"/>
            </a:endParaRPr>
          </a:p>
        </p:txBody>
      </p:sp>
      <p:sp>
        <p:nvSpPr>
          <p:cNvPr id="6" name="テキスト ボックス 5"/>
          <p:cNvSpPr txBox="1"/>
          <p:nvPr/>
        </p:nvSpPr>
        <p:spPr>
          <a:xfrm>
            <a:off x="1151620" y="5208483"/>
            <a:ext cx="6840760" cy="1077218"/>
          </a:xfrm>
          <a:prstGeom prst="rect">
            <a:avLst/>
          </a:prstGeom>
          <a:solidFill>
            <a:srgbClr val="FFFF00"/>
          </a:solidFill>
        </p:spPr>
        <p:txBody>
          <a:bodyPr wrap="square" rtlCol="0">
            <a:spAutoFit/>
          </a:bodyPr>
          <a:lstStyle/>
          <a:p>
            <a:pPr algn="ctr"/>
            <a:r>
              <a:rPr kumimoji="1" lang="ja-JP" altLang="en-US" sz="3200" b="1" dirty="0" smtClean="0">
                <a:solidFill>
                  <a:srgbClr val="FF0000"/>
                </a:solidFill>
              </a:rPr>
              <a:t>美容や臨床応用の分野において</a:t>
            </a:r>
            <a:endParaRPr kumimoji="1" lang="en-US" altLang="ja-JP" sz="3200" b="1" dirty="0" smtClean="0">
              <a:solidFill>
                <a:srgbClr val="FF0000"/>
              </a:solidFill>
            </a:endParaRPr>
          </a:p>
          <a:p>
            <a:r>
              <a:rPr kumimoji="1" lang="ja-JP" altLang="en-US" sz="3200" b="1" dirty="0" smtClean="0">
                <a:solidFill>
                  <a:srgbClr val="FF0000"/>
                </a:solidFill>
              </a:rPr>
              <a:t>同時に可視化する技術が求められる</a:t>
            </a:r>
            <a:endParaRPr kumimoji="1" lang="ja-JP" altLang="en-US" sz="3200" b="1" dirty="0">
              <a:solidFill>
                <a:srgbClr val="FF0000"/>
              </a:solidFill>
            </a:endParaRPr>
          </a:p>
        </p:txBody>
      </p:sp>
      <p:sp>
        <p:nvSpPr>
          <p:cNvPr id="7" name="下矢印 6"/>
          <p:cNvSpPr/>
          <p:nvPr/>
        </p:nvSpPr>
        <p:spPr bwMode="auto">
          <a:xfrm>
            <a:off x="4067944" y="4437112"/>
            <a:ext cx="1008112" cy="720080"/>
          </a:xfrm>
          <a:prstGeom prst="down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 name="テキスト ボックス 1"/>
          <p:cNvSpPr txBox="1"/>
          <p:nvPr/>
        </p:nvSpPr>
        <p:spPr>
          <a:xfrm>
            <a:off x="357186" y="699098"/>
            <a:ext cx="6984776" cy="523220"/>
          </a:xfrm>
          <a:prstGeom prst="rect">
            <a:avLst/>
          </a:prstGeom>
          <a:noFill/>
        </p:spPr>
        <p:txBody>
          <a:bodyPr wrap="square" rtlCol="0">
            <a:spAutoFit/>
          </a:bodyPr>
          <a:lstStyle/>
          <a:p>
            <a:r>
              <a:rPr lang="ja-JP" altLang="en-US" sz="2800" dirty="0"/>
              <a:t>なぜ同時</a:t>
            </a:r>
            <a:r>
              <a:rPr lang="ja-JP" altLang="en-US" sz="2800" dirty="0" smtClean="0"/>
              <a:t>に観察する必要があるのか</a:t>
            </a:r>
            <a:endParaRPr kumimoji="1" lang="ja-JP" altLang="en-US" sz="2800" dirty="0"/>
          </a:p>
        </p:txBody>
      </p:sp>
    </p:spTree>
    <p:extLst>
      <p:ext uri="{BB962C8B-B14F-4D97-AF65-F5344CB8AC3E}">
        <p14:creationId xmlns:p14="http://schemas.microsoft.com/office/powerpoint/2010/main" val="171539250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t>従来研究</a:t>
            </a:r>
            <a:endParaRPr kumimoji="1" lang="ja-JP" altLang="en-US" dirty="0"/>
          </a:p>
        </p:txBody>
      </p:sp>
      <p:sp>
        <p:nvSpPr>
          <p:cNvPr id="3" name="コンテンツ プレースホルダー 2"/>
          <p:cNvSpPr>
            <a:spLocks noGrp="1"/>
          </p:cNvSpPr>
          <p:nvPr>
            <p:ph idx="1"/>
          </p:nvPr>
        </p:nvSpPr>
        <p:spPr>
          <a:xfrm>
            <a:off x="755576" y="1915257"/>
            <a:ext cx="8054777" cy="3816424"/>
          </a:xfrm>
        </p:spPr>
        <p:txBody>
          <a:bodyPr/>
          <a:lstStyle/>
          <a:p>
            <a:pPr>
              <a:buFont typeface="Wingdings" panose="05000000000000000000" pitchFamily="2" charset="2"/>
              <a:buChar char="l"/>
            </a:pPr>
            <a:r>
              <a:rPr kumimoji="1" lang="ja-JP" altLang="en-US" dirty="0" smtClean="0"/>
              <a:t>組織染色法</a:t>
            </a:r>
            <a:endParaRPr kumimoji="1" lang="en-US" altLang="ja-JP" dirty="0" smtClean="0"/>
          </a:p>
          <a:p>
            <a:pPr marL="0" indent="0">
              <a:buNone/>
            </a:pPr>
            <a:r>
              <a:rPr lang="ja-JP" altLang="en-US" dirty="0"/>
              <a:t>　</a:t>
            </a:r>
            <a:r>
              <a:rPr lang="ja-JP" altLang="en-US" dirty="0" smtClean="0"/>
              <a:t>⇒侵襲的、</a:t>
            </a:r>
            <a:r>
              <a:rPr lang="en-US" altLang="ja-JP" i="1" dirty="0" smtClean="0"/>
              <a:t>in vivo</a:t>
            </a:r>
            <a:r>
              <a:rPr lang="ja-JP" altLang="en-US" dirty="0" smtClean="0"/>
              <a:t>計測不可</a:t>
            </a:r>
            <a:endParaRPr lang="en-US" altLang="ja-JP" dirty="0" smtClean="0"/>
          </a:p>
          <a:p>
            <a:pPr marL="0" indent="0">
              <a:buNone/>
            </a:pPr>
            <a:endParaRPr kumimoji="1" lang="en-US" altLang="ja-JP" dirty="0" smtClean="0"/>
          </a:p>
          <a:p>
            <a:pPr>
              <a:buFont typeface="Wingdings" panose="05000000000000000000" pitchFamily="2" charset="2"/>
              <a:buChar char="l"/>
            </a:pPr>
            <a:r>
              <a:rPr lang="ja-JP" altLang="en-US" dirty="0" smtClean="0"/>
              <a:t>レーザー走査型反射共焦点顕微鏡</a:t>
            </a:r>
            <a:endParaRPr lang="en-US" altLang="ja-JP" dirty="0" smtClean="0"/>
          </a:p>
          <a:p>
            <a:pPr marL="0" indent="0">
              <a:buNone/>
            </a:pPr>
            <a:r>
              <a:rPr kumimoji="1" lang="ja-JP" altLang="en-US" dirty="0"/>
              <a:t>　</a:t>
            </a:r>
            <a:r>
              <a:rPr kumimoji="1" lang="ja-JP" altLang="en-US" dirty="0" smtClean="0"/>
              <a:t>⇒分子選択性に難点</a:t>
            </a:r>
            <a:endParaRPr kumimoji="1" lang="ja-JP" altLang="en-US" dirty="0"/>
          </a:p>
        </p:txBody>
      </p:sp>
      <p:sp>
        <p:nvSpPr>
          <p:cNvPr id="4" name="テキスト ボックス 3"/>
          <p:cNvSpPr txBox="1"/>
          <p:nvPr/>
        </p:nvSpPr>
        <p:spPr>
          <a:xfrm>
            <a:off x="6902627" y="3300249"/>
            <a:ext cx="1440160" cy="261610"/>
          </a:xfrm>
          <a:prstGeom prst="rect">
            <a:avLst/>
          </a:prstGeom>
          <a:noFill/>
        </p:spPr>
        <p:txBody>
          <a:bodyPr wrap="square" rtlCol="0">
            <a:spAutoFit/>
          </a:bodyPr>
          <a:lstStyle/>
          <a:p>
            <a:r>
              <a:rPr lang="ja-JP" altLang="en-US" sz="1100" dirty="0" smtClean="0"/>
              <a:t>安井研</a:t>
            </a:r>
            <a:r>
              <a:rPr lang="en-US" altLang="ja-JP" sz="1100" dirty="0" smtClean="0"/>
              <a:t>HP</a:t>
            </a:r>
            <a:r>
              <a:rPr lang="ja-JP" altLang="en-US" sz="1100" dirty="0" smtClean="0"/>
              <a:t>より抜粋</a:t>
            </a:r>
            <a:endParaRPr kumimoji="1" lang="ja-JP" altLang="en-US" sz="11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5269" y="1196752"/>
            <a:ext cx="2785259" cy="2007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3556" y="4221088"/>
            <a:ext cx="2238375"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6622663" y="6440413"/>
            <a:ext cx="1440160" cy="261610"/>
          </a:xfrm>
          <a:prstGeom prst="rect">
            <a:avLst/>
          </a:prstGeom>
          <a:noFill/>
        </p:spPr>
        <p:txBody>
          <a:bodyPr wrap="square" rtlCol="0">
            <a:spAutoFit/>
          </a:bodyPr>
          <a:lstStyle/>
          <a:p>
            <a:r>
              <a:rPr lang="ja-JP" altLang="en-US" sz="1100" dirty="0" smtClean="0"/>
              <a:t>安井研</a:t>
            </a:r>
            <a:r>
              <a:rPr lang="en-US" altLang="ja-JP" sz="1100" dirty="0" smtClean="0"/>
              <a:t>HP</a:t>
            </a:r>
            <a:r>
              <a:rPr lang="ja-JP" altLang="en-US" sz="1100" dirty="0" smtClean="0"/>
              <a:t>より抜粋</a:t>
            </a:r>
            <a:endParaRPr kumimoji="1" lang="ja-JP" altLang="en-US" sz="1100" dirty="0"/>
          </a:p>
        </p:txBody>
      </p:sp>
    </p:spTree>
    <p:extLst>
      <p:ext uri="{BB962C8B-B14F-4D97-AF65-F5344CB8AC3E}">
        <p14:creationId xmlns:p14="http://schemas.microsoft.com/office/powerpoint/2010/main" val="88400996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332656"/>
            <a:ext cx="7772400" cy="1143000"/>
          </a:xfrm>
        </p:spPr>
        <p:txBody>
          <a:bodyPr/>
          <a:lstStyle/>
          <a:p>
            <a:pPr algn="l"/>
            <a:r>
              <a:rPr kumimoji="1" lang="ja-JP" altLang="en-US" dirty="0" smtClean="0"/>
              <a:t>非線形光学顕微鏡</a:t>
            </a:r>
            <a:endParaRPr kumimoji="1" lang="ja-JP" altLang="en-US" dirty="0"/>
          </a:p>
        </p:txBody>
      </p:sp>
      <p:sp>
        <p:nvSpPr>
          <p:cNvPr id="3" name="テキスト ボックス 2"/>
          <p:cNvSpPr txBox="1"/>
          <p:nvPr/>
        </p:nvSpPr>
        <p:spPr>
          <a:xfrm>
            <a:off x="827584" y="6073169"/>
            <a:ext cx="7920880" cy="584775"/>
          </a:xfrm>
          <a:prstGeom prst="rect">
            <a:avLst/>
          </a:prstGeom>
          <a:solidFill>
            <a:srgbClr val="FFFF00"/>
          </a:solidFill>
        </p:spPr>
        <p:txBody>
          <a:bodyPr wrap="square" rtlCol="0">
            <a:spAutoFit/>
          </a:bodyPr>
          <a:lstStyle/>
          <a:p>
            <a:r>
              <a:rPr kumimoji="1" lang="ja-JP" altLang="en-US" sz="3200" dirty="0" smtClean="0">
                <a:solidFill>
                  <a:srgbClr val="FF0000"/>
                </a:solidFill>
              </a:rPr>
              <a:t>コラーゲンとエラスチンを</a:t>
            </a:r>
            <a:r>
              <a:rPr kumimoji="1" lang="en-US" altLang="ja-JP" sz="3200" i="1" dirty="0" smtClean="0">
                <a:solidFill>
                  <a:srgbClr val="FF0000"/>
                </a:solidFill>
              </a:rPr>
              <a:t>in vivo</a:t>
            </a:r>
            <a:r>
              <a:rPr kumimoji="1" lang="ja-JP" altLang="en-US" sz="3200" dirty="0" smtClean="0">
                <a:solidFill>
                  <a:srgbClr val="FF0000"/>
                </a:solidFill>
              </a:rPr>
              <a:t>で可視化</a:t>
            </a:r>
            <a:endParaRPr kumimoji="1" lang="ja-JP" altLang="en-US" sz="3200" dirty="0">
              <a:solidFill>
                <a:srgbClr val="FF0000"/>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79" y="1264171"/>
            <a:ext cx="5183658" cy="4808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4788024" y="1556792"/>
            <a:ext cx="4124377" cy="2246769"/>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2800" dirty="0" smtClean="0"/>
              <a:t>SHG</a:t>
            </a:r>
            <a:r>
              <a:rPr kumimoji="1" lang="ja-JP" altLang="en-US" sz="2800" dirty="0" smtClean="0"/>
              <a:t>光はコラーゲン</a:t>
            </a:r>
            <a:r>
              <a:rPr kumimoji="1" lang="en-US" altLang="ja-JP" sz="2800" dirty="0" smtClean="0"/>
              <a:t>(</a:t>
            </a:r>
            <a:r>
              <a:rPr kumimoji="1" lang="ja-JP" altLang="en-US" sz="2800" dirty="0" smtClean="0"/>
              <a:t>非中心対称性物質</a:t>
            </a:r>
            <a:r>
              <a:rPr kumimoji="1" lang="en-US" altLang="ja-JP" sz="2800" dirty="0" smtClean="0"/>
              <a:t>)</a:t>
            </a:r>
            <a:r>
              <a:rPr kumimoji="1" lang="ja-JP" altLang="en-US" sz="2800" dirty="0" smtClean="0"/>
              <a:t>からのみ発生</a:t>
            </a:r>
            <a:endParaRPr kumimoji="1" lang="en-US" altLang="ja-JP" sz="2800" dirty="0" smtClean="0"/>
          </a:p>
          <a:p>
            <a:pPr marL="285750" indent="-285750">
              <a:buFont typeface="Arial" panose="020B0604020202020204" pitchFamily="34" charset="0"/>
              <a:buChar char="•"/>
            </a:pPr>
            <a:r>
              <a:rPr lang="en-US" altLang="ja-JP" sz="2800" dirty="0" smtClean="0"/>
              <a:t>THG</a:t>
            </a:r>
            <a:r>
              <a:rPr lang="ja-JP" altLang="en-US" sz="2800" dirty="0" smtClean="0"/>
              <a:t>光を検出することでエラスチンを観測</a:t>
            </a:r>
            <a:endParaRPr kumimoji="1" lang="en-US" altLang="ja-JP" sz="2800" dirty="0" smtClean="0"/>
          </a:p>
        </p:txBody>
      </p:sp>
    </p:spTree>
    <p:extLst>
      <p:ext uri="{BB962C8B-B14F-4D97-AF65-F5344CB8AC3E}">
        <p14:creationId xmlns:p14="http://schemas.microsoft.com/office/powerpoint/2010/main" val="425676540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443942" y="969022"/>
            <a:ext cx="6110729" cy="4782683"/>
            <a:chOff x="334248" y="576013"/>
            <a:chExt cx="4468996" cy="3732450"/>
          </a:xfrm>
        </p:grpSpPr>
        <p:grpSp>
          <p:nvGrpSpPr>
            <p:cNvPr id="84" name="グループ化 83"/>
            <p:cNvGrpSpPr/>
            <p:nvPr/>
          </p:nvGrpSpPr>
          <p:grpSpPr>
            <a:xfrm>
              <a:off x="334248" y="576013"/>
              <a:ext cx="4468996" cy="2949686"/>
              <a:chOff x="960567" y="1132559"/>
              <a:chExt cx="4468996" cy="2949686"/>
            </a:xfrm>
          </p:grpSpPr>
          <p:grpSp>
            <p:nvGrpSpPr>
              <p:cNvPr id="79" name="グループ化 78"/>
              <p:cNvGrpSpPr/>
              <p:nvPr/>
            </p:nvGrpSpPr>
            <p:grpSpPr>
              <a:xfrm>
                <a:off x="960567" y="1132559"/>
                <a:ext cx="4468996" cy="2949686"/>
                <a:chOff x="1866985" y="817834"/>
                <a:chExt cx="4468996" cy="2949686"/>
              </a:xfrm>
            </p:grpSpPr>
            <p:sp>
              <p:nvSpPr>
                <p:cNvPr id="75" name="テキスト ボックス 74"/>
                <p:cNvSpPr txBox="1"/>
                <p:nvPr/>
              </p:nvSpPr>
              <p:spPr>
                <a:xfrm>
                  <a:off x="5045310" y="1045765"/>
                  <a:ext cx="1290671" cy="360288"/>
                </a:xfrm>
                <a:prstGeom prst="rect">
                  <a:avLst/>
                </a:prstGeom>
                <a:noFill/>
                <a:ln>
                  <a:solidFill>
                    <a:schemeClr val="tx1"/>
                  </a:solidFill>
                </a:ln>
              </p:spPr>
              <p:txBody>
                <a:bodyPr wrap="square" rtlCol="0">
                  <a:spAutoFit/>
                </a:bodyPr>
                <a:lstStyle/>
                <a:p>
                  <a:r>
                    <a:rPr kumimoji="1" lang="ja-JP" altLang="en-US" sz="2400" b="1" dirty="0" smtClean="0"/>
                    <a:t>線形分極波</a:t>
                  </a:r>
                  <a:endParaRPr kumimoji="1" lang="ja-JP" altLang="en-US" sz="2400" b="1" dirty="0"/>
                </a:p>
              </p:txBody>
            </p:sp>
            <p:grpSp>
              <p:nvGrpSpPr>
                <p:cNvPr id="78" name="グループ化 77"/>
                <p:cNvGrpSpPr/>
                <p:nvPr/>
              </p:nvGrpSpPr>
              <p:grpSpPr>
                <a:xfrm>
                  <a:off x="1866985" y="817834"/>
                  <a:ext cx="4468996" cy="2949686"/>
                  <a:chOff x="1866985" y="817834"/>
                  <a:chExt cx="4468996" cy="2949686"/>
                </a:xfrm>
              </p:grpSpPr>
              <p:grpSp>
                <p:nvGrpSpPr>
                  <p:cNvPr id="71" name="グループ化 70"/>
                  <p:cNvGrpSpPr/>
                  <p:nvPr/>
                </p:nvGrpSpPr>
                <p:grpSpPr>
                  <a:xfrm>
                    <a:off x="1866985" y="817834"/>
                    <a:ext cx="4468996" cy="2920390"/>
                    <a:chOff x="1715263" y="1093948"/>
                    <a:chExt cx="4468996" cy="2920390"/>
                  </a:xfrm>
                </p:grpSpPr>
                <p:grpSp>
                  <p:nvGrpSpPr>
                    <p:cNvPr id="68" name="グループ化 67"/>
                    <p:cNvGrpSpPr/>
                    <p:nvPr/>
                  </p:nvGrpSpPr>
                  <p:grpSpPr>
                    <a:xfrm>
                      <a:off x="1715263" y="1093948"/>
                      <a:ext cx="4468996" cy="2920390"/>
                      <a:chOff x="1715263" y="1093948"/>
                      <a:chExt cx="4468996" cy="2920390"/>
                    </a:xfrm>
                  </p:grpSpPr>
                  <p:grpSp>
                    <p:nvGrpSpPr>
                      <p:cNvPr id="66" name="グループ化 65"/>
                      <p:cNvGrpSpPr/>
                      <p:nvPr/>
                    </p:nvGrpSpPr>
                    <p:grpSpPr>
                      <a:xfrm>
                        <a:off x="1715263" y="1093948"/>
                        <a:ext cx="3598554" cy="2920390"/>
                        <a:chOff x="1715263" y="1093948"/>
                        <a:chExt cx="3598554" cy="2920390"/>
                      </a:xfrm>
                    </p:grpSpPr>
                    <p:grpSp>
                      <p:nvGrpSpPr>
                        <p:cNvPr id="62" name="グループ化 61"/>
                        <p:cNvGrpSpPr/>
                        <p:nvPr/>
                      </p:nvGrpSpPr>
                      <p:grpSpPr>
                        <a:xfrm>
                          <a:off x="1715263" y="1494058"/>
                          <a:ext cx="3598554" cy="2520280"/>
                          <a:chOff x="2555776" y="2695693"/>
                          <a:chExt cx="3598554" cy="2520280"/>
                        </a:xfrm>
                      </p:grpSpPr>
                      <p:cxnSp>
                        <p:nvCxnSpPr>
                          <p:cNvPr id="37" name="直線コネクタ 36"/>
                          <p:cNvCxnSpPr/>
                          <p:nvPr/>
                        </p:nvCxnSpPr>
                        <p:spPr>
                          <a:xfrm flipV="1">
                            <a:off x="4283968" y="3008648"/>
                            <a:ext cx="0" cy="1919293"/>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58" name="グループ化 57"/>
                          <p:cNvGrpSpPr/>
                          <p:nvPr/>
                        </p:nvGrpSpPr>
                        <p:grpSpPr>
                          <a:xfrm>
                            <a:off x="2555776" y="2695693"/>
                            <a:ext cx="3598554" cy="2520280"/>
                            <a:chOff x="2555776" y="2348880"/>
                            <a:chExt cx="3598554" cy="2520280"/>
                          </a:xfrm>
                        </p:grpSpPr>
                        <p:cxnSp>
                          <p:nvCxnSpPr>
                            <p:cNvPr id="25" name="直線コネクタ 24"/>
                            <p:cNvCxnSpPr/>
                            <p:nvPr/>
                          </p:nvCxnSpPr>
                          <p:spPr>
                            <a:xfrm>
                              <a:off x="3398338" y="3726601"/>
                              <a:ext cx="0" cy="944589"/>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56" name="グループ化 55"/>
                            <p:cNvGrpSpPr/>
                            <p:nvPr/>
                          </p:nvGrpSpPr>
                          <p:grpSpPr>
                            <a:xfrm>
                              <a:off x="2555776" y="2348880"/>
                              <a:ext cx="3598554" cy="2520280"/>
                              <a:chOff x="2555776" y="2348880"/>
                              <a:chExt cx="3598554" cy="2520280"/>
                            </a:xfrm>
                          </p:grpSpPr>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8500"/>
                              <a:stretch/>
                            </p:blipFill>
                            <p:spPr bwMode="auto">
                              <a:xfrm rot="16200000">
                                <a:off x="3469991" y="3768113"/>
                                <a:ext cx="857437" cy="953854"/>
                              </a:xfrm>
                              <a:prstGeom prst="rect">
                                <a:avLst/>
                              </a:prstGeom>
                              <a:noFill/>
                              <a:ln w="3175">
                                <a:noFill/>
                                <a:miter lim="800000"/>
                                <a:headEnd/>
                                <a:tailEnd/>
                              </a:ln>
                              <a:effectLst/>
                              <a:extLst/>
                            </p:spPr>
                          </p:pic>
                          <p:grpSp>
                            <p:nvGrpSpPr>
                              <p:cNvPr id="20" name="グループ化 19"/>
                              <p:cNvGrpSpPr/>
                              <p:nvPr/>
                            </p:nvGrpSpPr>
                            <p:grpSpPr>
                              <a:xfrm flipV="1">
                                <a:off x="4175956" y="2884069"/>
                                <a:ext cx="1620180" cy="997637"/>
                                <a:chOff x="4535996" y="2836282"/>
                                <a:chExt cx="1620180" cy="997637"/>
                              </a:xfrm>
                              <a:scene3d>
                                <a:camera prst="orthographicFront">
                                  <a:rot lat="0" lon="21299999" rev="0"/>
                                </a:camera>
                                <a:lightRig rig="threePt" dir="t"/>
                              </a:scene3d>
                            </p:grpSpPr>
                            <p:pic>
                              <p:nvPicPr>
                                <p:cNvPr id="1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8500"/>
                                <a:stretch/>
                              </p:blipFill>
                              <p:spPr bwMode="auto">
                                <a:xfrm>
                                  <a:off x="4535996" y="2880065"/>
                                  <a:ext cx="857437" cy="953854"/>
                                </a:xfrm>
                                <a:prstGeom prst="rect">
                                  <a:avLst/>
                                </a:prstGeom>
                                <a:noFill/>
                                <a:ln w="3175">
                                  <a:noFill/>
                                  <a:miter lim="800000"/>
                                  <a:headEnd/>
                                  <a:tailEnd/>
                                </a:ln>
                                <a:effectLst/>
                                <a:extLst/>
                              </p:spPr>
                            </p:pic>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8500"/>
                                <a:stretch/>
                              </p:blipFill>
                              <p:spPr bwMode="auto">
                                <a:xfrm rot="10800000">
                                  <a:off x="5298739" y="2836282"/>
                                  <a:ext cx="857437" cy="953854"/>
                                </a:xfrm>
                                <a:prstGeom prst="rect">
                                  <a:avLst/>
                                </a:prstGeom>
                                <a:noFill/>
                                <a:ln w="3175">
                                  <a:noFill/>
                                  <a:miter lim="800000"/>
                                  <a:headEnd/>
                                  <a:tailEnd/>
                                </a:ln>
                                <a:effectLst/>
                                <a:extLst/>
                              </p:spPr>
                            </p:pic>
                          </p:grpSp>
                          <p:cxnSp>
                            <p:nvCxnSpPr>
                              <p:cNvPr id="33" name="直線コネクタ 32"/>
                              <p:cNvCxnSpPr/>
                              <p:nvPr/>
                            </p:nvCxnSpPr>
                            <p:spPr>
                              <a:xfrm>
                                <a:off x="3337144" y="3793645"/>
                                <a:ext cx="281718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55" name="グループ化 54"/>
                              <p:cNvGrpSpPr/>
                              <p:nvPr/>
                            </p:nvGrpSpPr>
                            <p:grpSpPr>
                              <a:xfrm>
                                <a:off x="2555776" y="2348880"/>
                                <a:ext cx="3528392" cy="2520280"/>
                                <a:chOff x="2555776" y="2348880"/>
                                <a:chExt cx="3528392" cy="2520280"/>
                              </a:xfrm>
                            </p:grpSpPr>
                            <p:cxnSp>
                              <p:nvCxnSpPr>
                                <p:cNvPr id="14" name="直線コネクタ 13"/>
                                <p:cNvCxnSpPr/>
                                <p:nvPr/>
                              </p:nvCxnSpPr>
                              <p:spPr>
                                <a:xfrm flipV="1">
                                  <a:off x="3049112" y="2348881"/>
                                  <a:ext cx="1984281" cy="1759952"/>
                                </a:xfrm>
                                <a:prstGeom prst="line">
                                  <a:avLst/>
                                </a:prstGeom>
                                <a:ln w="317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V="1">
                                  <a:off x="3887925" y="2348880"/>
                                  <a:ext cx="0" cy="25202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a:off x="2555776" y="3382887"/>
                                  <a:ext cx="3528392" cy="218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grpSp>
                    <p:sp>
                      <p:nvSpPr>
                        <p:cNvPr id="65" name="テキスト ボックス 64"/>
                        <p:cNvSpPr txBox="1"/>
                        <p:nvPr/>
                      </p:nvSpPr>
                      <p:spPr>
                        <a:xfrm>
                          <a:off x="2664933" y="1093948"/>
                          <a:ext cx="764958" cy="400110"/>
                        </a:xfrm>
                        <a:prstGeom prst="rect">
                          <a:avLst/>
                        </a:prstGeom>
                        <a:noFill/>
                      </p:spPr>
                      <p:txBody>
                        <a:bodyPr wrap="square" rtlCol="0">
                          <a:spAutoFit/>
                        </a:bodyPr>
                        <a:lstStyle/>
                        <a:p>
                          <a:r>
                            <a:rPr kumimoji="1" lang="ja-JP" altLang="en-US" sz="2000" dirty="0" smtClean="0"/>
                            <a:t>分極</a:t>
                          </a:r>
                          <a:endParaRPr kumimoji="1" lang="ja-JP" altLang="en-US" sz="2000" dirty="0"/>
                        </a:p>
                      </p:txBody>
                    </p:sp>
                  </p:grpSp>
                  <p:sp>
                    <p:nvSpPr>
                      <p:cNvPr id="67" name="テキスト ボックス 66"/>
                      <p:cNvSpPr txBox="1"/>
                      <p:nvPr/>
                    </p:nvSpPr>
                    <p:spPr>
                      <a:xfrm>
                        <a:off x="5415754" y="2366006"/>
                        <a:ext cx="768505" cy="400110"/>
                      </a:xfrm>
                      <a:prstGeom prst="rect">
                        <a:avLst/>
                      </a:prstGeom>
                      <a:noFill/>
                    </p:spPr>
                    <p:txBody>
                      <a:bodyPr wrap="square" rtlCol="0">
                        <a:spAutoFit/>
                      </a:bodyPr>
                      <a:lstStyle/>
                      <a:p>
                        <a:r>
                          <a:rPr kumimoji="1" lang="ja-JP" altLang="en-US" sz="2000" dirty="0" smtClean="0"/>
                          <a:t>電場</a:t>
                        </a:r>
                        <a:endParaRPr kumimoji="1" lang="ja-JP" altLang="en-US" sz="2000" dirty="0"/>
                      </a:p>
                    </p:txBody>
                  </p:sp>
                </p:grpSp>
                <p:cxnSp>
                  <p:nvCxnSpPr>
                    <p:cNvPr id="70" name="直線コネクタ 69"/>
                    <p:cNvCxnSpPr/>
                    <p:nvPr/>
                  </p:nvCxnSpPr>
                  <p:spPr>
                    <a:xfrm>
                      <a:off x="3443455" y="2132856"/>
                      <a:ext cx="163260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77" name="テキスト ボックス 76"/>
                  <p:cNvSpPr txBox="1"/>
                  <p:nvPr/>
                </p:nvSpPr>
                <p:spPr>
                  <a:xfrm>
                    <a:off x="4249908" y="3119002"/>
                    <a:ext cx="1317568" cy="648518"/>
                  </a:xfrm>
                  <a:prstGeom prst="rect">
                    <a:avLst/>
                  </a:prstGeom>
                  <a:noFill/>
                  <a:ln>
                    <a:solidFill>
                      <a:schemeClr val="tx1"/>
                    </a:solidFill>
                  </a:ln>
                </p:spPr>
                <p:txBody>
                  <a:bodyPr wrap="square" rtlCol="0">
                    <a:spAutoFit/>
                  </a:bodyPr>
                  <a:lstStyle/>
                  <a:p>
                    <a:pPr algn="ctr"/>
                    <a:r>
                      <a:rPr kumimoji="1" lang="ja-JP" altLang="en-US" sz="2400" b="1" dirty="0" smtClean="0"/>
                      <a:t>通常の光の</a:t>
                    </a:r>
                    <a:endParaRPr kumimoji="1" lang="en-US" altLang="ja-JP" sz="2400" b="1" dirty="0" smtClean="0"/>
                  </a:p>
                  <a:p>
                    <a:pPr algn="ctr"/>
                    <a:r>
                      <a:rPr kumimoji="1" lang="ja-JP" altLang="en-US" sz="2400" b="1" dirty="0" smtClean="0"/>
                      <a:t>入射電場</a:t>
                    </a:r>
                    <a:endParaRPr kumimoji="1" lang="ja-JP" altLang="en-US" sz="2400" b="1" dirty="0"/>
                  </a:p>
                </p:txBody>
              </p:sp>
            </p:grpSp>
          </p:grpSp>
          <p:cxnSp>
            <p:nvCxnSpPr>
              <p:cNvPr id="81" name="直線矢印コネクタ 80"/>
              <p:cNvCxnSpPr>
                <a:stCxn id="75" idx="1"/>
              </p:cNvCxnSpPr>
              <p:nvPr/>
            </p:nvCxnSpPr>
            <p:spPr>
              <a:xfrm flipH="1">
                <a:off x="3772208" y="1540634"/>
                <a:ext cx="366684" cy="5710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p:nvPr/>
            </p:nvCxnSpPr>
            <p:spPr>
              <a:xfrm flipH="1" flipV="1">
                <a:off x="2769644" y="3573016"/>
                <a:ext cx="573846" cy="915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85" name="テキスト ボックス 184"/>
                <p:cNvSpPr txBox="1"/>
                <p:nvPr/>
              </p:nvSpPr>
              <p:spPr>
                <a:xfrm>
                  <a:off x="827585" y="3769107"/>
                  <a:ext cx="1270860" cy="422287"/>
                </a:xfrm>
                <a:prstGeom prst="rect">
                  <a:avLst/>
                </a:prstGeom>
                <a:solidFill>
                  <a:srgbClr val="FFC000"/>
                </a:solidFill>
              </p:spPr>
              <p:txBody>
                <a:bodyPr wrap="square" rtlCol="0">
                  <a:spAutoFit/>
                </a:bodyPr>
                <a:lstStyle/>
                <a:p>
                  <a14:m>
                    <m:oMath xmlns:m="http://schemas.openxmlformats.org/officeDocument/2006/math">
                      <m:sSub>
                        <m:sSubPr>
                          <m:ctrlPr>
                            <a:rPr kumimoji="1" lang="en-US" altLang="ja-JP" sz="2800" i="1" smtClean="0">
                              <a:latin typeface="Cambria Math"/>
                            </a:rPr>
                          </m:ctrlPr>
                        </m:sSubPr>
                        <m:e>
                          <m:r>
                            <a:rPr kumimoji="1" lang="en-US" altLang="ja-JP" sz="2800" b="0" i="1" smtClean="0">
                              <a:latin typeface="Cambria Math"/>
                            </a:rPr>
                            <m:t>𝑃</m:t>
                          </m:r>
                        </m:e>
                        <m:sub>
                          <m:r>
                            <a:rPr kumimoji="1" lang="en-US" altLang="ja-JP" sz="2800" b="0" i="1" smtClean="0">
                              <a:latin typeface="Cambria Math"/>
                            </a:rPr>
                            <m:t>𝐿</m:t>
                          </m:r>
                        </m:sub>
                      </m:sSub>
                    </m:oMath>
                  </a14:m>
                  <a:r>
                    <a:rPr kumimoji="1" lang="en-US" altLang="ja-JP" sz="2800" dirty="0" smtClean="0"/>
                    <a:t>=</a:t>
                  </a:r>
                  <a14:m>
                    <m:oMath xmlns:m="http://schemas.openxmlformats.org/officeDocument/2006/math">
                      <m:sSup>
                        <m:sSupPr>
                          <m:ctrlPr>
                            <a:rPr kumimoji="1" lang="en-US" altLang="ja-JP" sz="2800" i="1" dirty="0" smtClean="0">
                              <a:latin typeface="Cambria Math"/>
                            </a:rPr>
                          </m:ctrlPr>
                        </m:sSupPr>
                        <m:e>
                          <m:r>
                            <a:rPr kumimoji="1" lang="en-US" altLang="ja-JP" sz="2800" b="0" i="1" dirty="0" smtClean="0">
                              <a:latin typeface="Cambria Math"/>
                            </a:rPr>
                            <m:t>𝜒</m:t>
                          </m:r>
                        </m:e>
                        <m:sup>
                          <m:r>
                            <a:rPr kumimoji="1" lang="en-US" altLang="ja-JP" sz="2800" b="0" i="1" dirty="0" smtClean="0">
                              <a:latin typeface="Cambria Math"/>
                            </a:rPr>
                            <m:t>(1)</m:t>
                          </m:r>
                        </m:sup>
                      </m:sSup>
                    </m:oMath>
                  </a14:m>
                  <a:r>
                    <a:rPr kumimoji="1" lang="en-US" altLang="ja-JP" sz="2800" dirty="0" smtClean="0"/>
                    <a:t>E</a:t>
                  </a:r>
                  <a:endParaRPr kumimoji="1" lang="ja-JP" altLang="en-US" sz="2800" dirty="0"/>
                </a:p>
              </p:txBody>
            </p:sp>
          </mc:Choice>
          <mc:Fallback xmlns="">
            <p:sp>
              <p:nvSpPr>
                <p:cNvPr id="185" name="テキスト ボックス 184"/>
                <p:cNvSpPr txBox="1">
                  <a:spLocks noRot="1" noChangeAspect="1" noMove="1" noResize="1" noEditPoints="1" noAdjustHandles="1" noChangeArrowheads="1" noChangeShapeType="1" noTextEdit="1"/>
                </p:cNvSpPr>
                <p:nvPr/>
              </p:nvSpPr>
              <p:spPr>
                <a:xfrm>
                  <a:off x="827585" y="3769107"/>
                  <a:ext cx="1270860" cy="422287"/>
                </a:xfrm>
                <a:prstGeom prst="rect">
                  <a:avLst/>
                </a:prstGeom>
                <a:blipFill rotWithShape="1">
                  <a:blip r:embed="rId4"/>
                  <a:stretch>
                    <a:fillRect t="-7865" b="-3033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6" name="テキスト ボックス 185"/>
                <p:cNvSpPr txBox="1"/>
                <p:nvPr/>
              </p:nvSpPr>
              <p:spPr>
                <a:xfrm>
                  <a:off x="2312185" y="3578930"/>
                  <a:ext cx="1598209" cy="729533"/>
                </a:xfrm>
                <a:prstGeom prst="rect">
                  <a:avLst/>
                </a:prstGeom>
                <a:noFill/>
              </p:spPr>
              <p:txBody>
                <a:bodyPr wrap="square" rtlCol="0">
                  <a:spAutoFit/>
                </a:bodyPr>
                <a:lstStyle/>
                <a:p>
                  <a:r>
                    <a:rPr kumimoji="1" lang="en-US" altLang="ja-JP" dirty="0" smtClean="0"/>
                    <a:t>P:</a:t>
                  </a:r>
                  <a:r>
                    <a:rPr kumimoji="1" lang="ja-JP" altLang="en-US" dirty="0" smtClean="0"/>
                    <a:t>線形分極</a:t>
                  </a:r>
                  <a:endParaRPr kumimoji="1" lang="en-US" altLang="ja-JP" dirty="0" smtClean="0"/>
                </a:p>
                <a:p>
                  <a14:m>
                    <m:oMath xmlns:m="http://schemas.openxmlformats.org/officeDocument/2006/math">
                      <m:sSup>
                        <m:sSupPr>
                          <m:ctrlPr>
                            <a:rPr lang="en-US" altLang="ja-JP" i="1" dirty="0">
                              <a:latin typeface="Cambria Math"/>
                            </a:rPr>
                          </m:ctrlPr>
                        </m:sSupPr>
                        <m:e>
                          <m:r>
                            <a:rPr lang="en-US" altLang="ja-JP" i="1" dirty="0">
                              <a:latin typeface="Cambria Math"/>
                            </a:rPr>
                            <m:t>𝜒</m:t>
                          </m:r>
                        </m:e>
                        <m:sup>
                          <m:r>
                            <a:rPr lang="en-US" altLang="ja-JP" i="1" dirty="0">
                              <a:latin typeface="Cambria Math"/>
                            </a:rPr>
                            <m:t>(1)</m:t>
                          </m:r>
                        </m:sup>
                      </m:sSup>
                    </m:oMath>
                  </a14:m>
                  <a:r>
                    <a:rPr kumimoji="1" lang="en-US" altLang="ja-JP" dirty="0" smtClean="0"/>
                    <a:t>:</a:t>
                  </a:r>
                  <a:r>
                    <a:rPr kumimoji="1" lang="ja-JP" altLang="en-US" dirty="0" smtClean="0"/>
                    <a:t>線形感受率</a:t>
                  </a:r>
                  <a:endParaRPr kumimoji="1" lang="en-US" altLang="ja-JP" dirty="0" smtClean="0"/>
                </a:p>
                <a:p>
                  <a:r>
                    <a:rPr lang="en-US" altLang="ja-JP" dirty="0"/>
                    <a:t>E</a:t>
                  </a:r>
                  <a:r>
                    <a:rPr lang="en-US" altLang="ja-JP" dirty="0" smtClean="0"/>
                    <a:t>:</a:t>
                  </a:r>
                  <a:r>
                    <a:rPr lang="ja-JP" altLang="en-US" dirty="0" smtClean="0"/>
                    <a:t>入射電場強度</a:t>
                  </a:r>
                  <a:endParaRPr kumimoji="1" lang="ja-JP" altLang="en-US" dirty="0"/>
                </a:p>
              </p:txBody>
            </p:sp>
          </mc:Choice>
          <mc:Fallback xmlns="">
            <p:sp>
              <p:nvSpPr>
                <p:cNvPr id="186" name="テキスト ボックス 185"/>
                <p:cNvSpPr txBox="1">
                  <a:spLocks noRot="1" noChangeAspect="1" noMove="1" noResize="1" noEditPoints="1" noAdjustHandles="1" noChangeArrowheads="1" noChangeShapeType="1" noTextEdit="1"/>
                </p:cNvSpPr>
                <p:nvPr/>
              </p:nvSpPr>
              <p:spPr>
                <a:xfrm>
                  <a:off x="2312185" y="3578930"/>
                  <a:ext cx="1598209" cy="729533"/>
                </a:xfrm>
                <a:prstGeom prst="rect">
                  <a:avLst/>
                </a:prstGeom>
                <a:blipFill rotWithShape="1">
                  <a:blip r:embed="rId5"/>
                  <a:stretch>
                    <a:fillRect l="-2228" t="-4545" b="-9740"/>
                  </a:stretch>
                </a:blipFill>
              </p:spPr>
              <p:txBody>
                <a:bodyPr/>
                <a:lstStyle/>
                <a:p>
                  <a:r>
                    <a:rPr lang="ja-JP" altLang="en-US">
                      <a:noFill/>
                    </a:rPr>
                    <a:t> </a:t>
                  </a:r>
                </a:p>
              </p:txBody>
            </p:sp>
          </mc:Fallback>
        </mc:AlternateContent>
      </p:grpSp>
      <p:sp>
        <p:nvSpPr>
          <p:cNvPr id="32" name="テキスト ボックス 31"/>
          <p:cNvSpPr txBox="1"/>
          <p:nvPr/>
        </p:nvSpPr>
        <p:spPr>
          <a:xfrm>
            <a:off x="161286" y="404664"/>
            <a:ext cx="2478801" cy="584775"/>
          </a:xfrm>
          <a:prstGeom prst="rect">
            <a:avLst/>
          </a:prstGeom>
          <a:noFill/>
        </p:spPr>
        <p:txBody>
          <a:bodyPr wrap="square" rtlCol="0">
            <a:spAutoFit/>
          </a:bodyPr>
          <a:lstStyle/>
          <a:p>
            <a:r>
              <a:rPr kumimoji="1" lang="ja-JP" altLang="en-US" sz="3200" b="1" dirty="0" smtClean="0"/>
              <a:t>線形分極波</a:t>
            </a:r>
            <a:endParaRPr kumimoji="1" lang="ja-JP" altLang="en-US" sz="3200" b="1" dirty="0"/>
          </a:p>
        </p:txBody>
      </p:sp>
      <p:sp>
        <p:nvSpPr>
          <p:cNvPr id="3" name="正方形/長方形 2"/>
          <p:cNvSpPr/>
          <p:nvPr/>
        </p:nvSpPr>
        <p:spPr>
          <a:xfrm>
            <a:off x="1562266" y="5877272"/>
            <a:ext cx="5133149" cy="830997"/>
          </a:xfrm>
          <a:prstGeom prst="rect">
            <a:avLst/>
          </a:prstGeom>
        </p:spPr>
        <p:txBody>
          <a:bodyPr wrap="square">
            <a:spAutoFit/>
          </a:bodyPr>
          <a:lstStyle/>
          <a:p>
            <a:r>
              <a:rPr lang="ja-JP" altLang="ja-JP" sz="2400" b="1" dirty="0">
                <a:solidFill>
                  <a:srgbClr val="FF0000"/>
                </a:solidFill>
              </a:rPr>
              <a:t>線形分極に由来する屈折等で</a:t>
            </a:r>
            <a:r>
              <a:rPr lang="ja-JP" altLang="ja-JP" sz="2400" b="1" dirty="0" smtClean="0">
                <a:solidFill>
                  <a:srgbClr val="FF0000"/>
                </a:solidFill>
              </a:rPr>
              <a:t>は</a:t>
            </a:r>
            <a:endParaRPr lang="en-US" altLang="ja-JP" sz="2400" b="1" dirty="0" smtClean="0">
              <a:solidFill>
                <a:srgbClr val="FF0000"/>
              </a:solidFill>
            </a:endParaRPr>
          </a:p>
          <a:p>
            <a:r>
              <a:rPr lang="ja-JP" altLang="ja-JP" sz="2400" b="1" dirty="0" smtClean="0">
                <a:solidFill>
                  <a:srgbClr val="FF0000"/>
                </a:solidFill>
              </a:rPr>
              <a:t>その</a:t>
            </a:r>
            <a:r>
              <a:rPr lang="ja-JP" altLang="ja-JP" sz="2400" b="1" dirty="0">
                <a:solidFill>
                  <a:srgbClr val="FF0000"/>
                </a:solidFill>
              </a:rPr>
              <a:t>前後において波長が変化しない</a:t>
            </a:r>
            <a:endParaRPr lang="ja-JP" altLang="en-US" sz="2400" b="1" dirty="0">
              <a:solidFill>
                <a:srgbClr val="FF0000"/>
              </a:solidFill>
            </a:endParaRPr>
          </a:p>
        </p:txBody>
      </p:sp>
    </p:spTree>
    <p:extLst>
      <p:ext uri="{BB962C8B-B14F-4D97-AF65-F5344CB8AC3E}">
        <p14:creationId xmlns:p14="http://schemas.microsoft.com/office/powerpoint/2010/main" val="62763490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グループ化 34"/>
          <p:cNvGrpSpPr/>
          <p:nvPr/>
        </p:nvGrpSpPr>
        <p:grpSpPr>
          <a:xfrm>
            <a:off x="6006680" y="1628424"/>
            <a:ext cx="3163272" cy="3944757"/>
            <a:chOff x="5259104" y="2555089"/>
            <a:chExt cx="3422389" cy="4302911"/>
          </a:xfrm>
        </p:grpSpPr>
        <p:grpSp>
          <p:nvGrpSpPr>
            <p:cNvPr id="36" name="グループ化 35"/>
            <p:cNvGrpSpPr/>
            <p:nvPr/>
          </p:nvGrpSpPr>
          <p:grpSpPr>
            <a:xfrm>
              <a:off x="5400524" y="2555089"/>
              <a:ext cx="3280969" cy="4302911"/>
              <a:chOff x="5400524" y="2555089"/>
              <a:chExt cx="3280969" cy="4302911"/>
            </a:xfrm>
          </p:grpSpPr>
          <p:grpSp>
            <p:nvGrpSpPr>
              <p:cNvPr id="38" name="グループ化 37"/>
              <p:cNvGrpSpPr/>
              <p:nvPr/>
            </p:nvGrpSpPr>
            <p:grpSpPr>
              <a:xfrm>
                <a:off x="5413478" y="2555089"/>
                <a:ext cx="3046954" cy="1445396"/>
                <a:chOff x="5413478" y="2555089"/>
                <a:chExt cx="3046954" cy="1445396"/>
              </a:xfrm>
            </p:grpSpPr>
            <p:grpSp>
              <p:nvGrpSpPr>
                <p:cNvPr id="62" name="グループ化 61"/>
                <p:cNvGrpSpPr/>
                <p:nvPr/>
              </p:nvGrpSpPr>
              <p:grpSpPr>
                <a:xfrm>
                  <a:off x="5413478" y="2555089"/>
                  <a:ext cx="1865007" cy="1409295"/>
                  <a:chOff x="5443297" y="2776574"/>
                  <a:chExt cx="1865007" cy="1409295"/>
                </a:xfrm>
              </p:grpSpPr>
              <p:sp>
                <p:nvSpPr>
                  <p:cNvPr id="64" name="フリーフォーム 63"/>
                  <p:cNvSpPr/>
                  <p:nvPr/>
                </p:nvSpPr>
                <p:spPr>
                  <a:xfrm rot="10800000" flipV="1">
                    <a:off x="6057530" y="3326651"/>
                    <a:ext cx="746718" cy="722041"/>
                  </a:xfrm>
                  <a:custGeom>
                    <a:avLst/>
                    <a:gdLst>
                      <a:gd name="connsiteX0" fmla="*/ 0 w 6080760"/>
                      <a:gd name="connsiteY0" fmla="*/ 708689 h 1463120"/>
                      <a:gd name="connsiteX1" fmla="*/ 605790 w 6080760"/>
                      <a:gd name="connsiteY1" fmla="*/ 11459 h 1463120"/>
                      <a:gd name="connsiteX2" fmla="*/ 1211580 w 6080760"/>
                      <a:gd name="connsiteY2" fmla="*/ 754409 h 1463120"/>
                      <a:gd name="connsiteX3" fmla="*/ 1828800 w 6080760"/>
                      <a:gd name="connsiteY3" fmla="*/ 1463069 h 1463120"/>
                      <a:gd name="connsiteX4" fmla="*/ 2446020 w 6080760"/>
                      <a:gd name="connsiteY4" fmla="*/ 720119 h 1463120"/>
                      <a:gd name="connsiteX5" fmla="*/ 3040380 w 6080760"/>
                      <a:gd name="connsiteY5" fmla="*/ 29 h 1463120"/>
                      <a:gd name="connsiteX6" fmla="*/ 3669030 w 6080760"/>
                      <a:gd name="connsiteY6" fmla="*/ 731549 h 1463120"/>
                      <a:gd name="connsiteX7" fmla="*/ 4274820 w 6080760"/>
                      <a:gd name="connsiteY7" fmla="*/ 1440209 h 1463120"/>
                      <a:gd name="connsiteX8" fmla="*/ 4880610 w 6080760"/>
                      <a:gd name="connsiteY8" fmla="*/ 754409 h 1463120"/>
                      <a:gd name="connsiteX9" fmla="*/ 5486400 w 6080760"/>
                      <a:gd name="connsiteY9" fmla="*/ 29 h 1463120"/>
                      <a:gd name="connsiteX10" fmla="*/ 6080760 w 6080760"/>
                      <a:gd name="connsiteY10" fmla="*/ 731549 h 146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80760" h="1463120">
                        <a:moveTo>
                          <a:pt x="0" y="708689"/>
                        </a:moveTo>
                        <a:cubicBezTo>
                          <a:pt x="201930" y="356264"/>
                          <a:pt x="403860" y="3839"/>
                          <a:pt x="605790" y="11459"/>
                        </a:cubicBezTo>
                        <a:cubicBezTo>
                          <a:pt x="807720" y="19079"/>
                          <a:pt x="1007745" y="512474"/>
                          <a:pt x="1211580" y="754409"/>
                        </a:cubicBezTo>
                        <a:cubicBezTo>
                          <a:pt x="1415415" y="996344"/>
                          <a:pt x="1623060" y="1468784"/>
                          <a:pt x="1828800" y="1463069"/>
                        </a:cubicBezTo>
                        <a:cubicBezTo>
                          <a:pt x="2034540" y="1457354"/>
                          <a:pt x="2446020" y="720119"/>
                          <a:pt x="2446020" y="720119"/>
                        </a:cubicBezTo>
                        <a:cubicBezTo>
                          <a:pt x="2647950" y="476279"/>
                          <a:pt x="2836545" y="-1876"/>
                          <a:pt x="3040380" y="29"/>
                        </a:cubicBezTo>
                        <a:cubicBezTo>
                          <a:pt x="3244215" y="1934"/>
                          <a:pt x="3669030" y="731549"/>
                          <a:pt x="3669030" y="731549"/>
                        </a:cubicBezTo>
                        <a:cubicBezTo>
                          <a:pt x="3874770" y="971579"/>
                          <a:pt x="4072890" y="1436399"/>
                          <a:pt x="4274820" y="1440209"/>
                        </a:cubicBezTo>
                        <a:cubicBezTo>
                          <a:pt x="4476750" y="1444019"/>
                          <a:pt x="4678680" y="994439"/>
                          <a:pt x="4880610" y="754409"/>
                        </a:cubicBezTo>
                        <a:cubicBezTo>
                          <a:pt x="5082540" y="514379"/>
                          <a:pt x="5286375" y="3839"/>
                          <a:pt x="5486400" y="29"/>
                        </a:cubicBezTo>
                        <a:cubicBezTo>
                          <a:pt x="5686425" y="-3781"/>
                          <a:pt x="5883592" y="363884"/>
                          <a:pt x="6080760" y="731549"/>
                        </a:cubicBezTo>
                      </a:path>
                    </a:pathLst>
                  </a:custGeom>
                  <a:ln w="635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nvGrpSpPr>
                  <p:cNvPr id="65" name="グループ化 64"/>
                  <p:cNvGrpSpPr/>
                  <p:nvPr/>
                </p:nvGrpSpPr>
                <p:grpSpPr>
                  <a:xfrm>
                    <a:off x="5443297" y="2776574"/>
                    <a:ext cx="1865007" cy="1409295"/>
                    <a:chOff x="5443297" y="2776574"/>
                    <a:chExt cx="1865007" cy="1409295"/>
                  </a:xfrm>
                </p:grpSpPr>
                <p:sp>
                  <p:nvSpPr>
                    <p:cNvPr id="66" name="テキスト ボックス 65"/>
                    <p:cNvSpPr txBox="1"/>
                    <p:nvPr/>
                  </p:nvSpPr>
                  <p:spPr>
                    <a:xfrm>
                      <a:off x="5443297" y="2776574"/>
                      <a:ext cx="1636032" cy="402865"/>
                    </a:xfrm>
                    <a:prstGeom prst="rect">
                      <a:avLst/>
                    </a:prstGeom>
                    <a:noFill/>
                  </p:spPr>
                  <p:txBody>
                    <a:bodyPr wrap="square" rtlCol="0">
                      <a:spAutoFit/>
                    </a:bodyPr>
                    <a:lstStyle/>
                    <a:p>
                      <a:r>
                        <a:rPr kumimoji="1" lang="ja-JP" altLang="en-US" sz="1600" dirty="0" smtClean="0"/>
                        <a:t>分極</a:t>
                      </a:r>
                      <a:r>
                        <a:rPr kumimoji="1" lang="ja-JP" altLang="en-US" dirty="0" smtClean="0"/>
                        <a:t>基本波</a:t>
                      </a:r>
                      <a:endParaRPr kumimoji="1" lang="ja-JP" altLang="en-US" sz="1600" dirty="0"/>
                    </a:p>
                  </p:txBody>
                </p:sp>
                <p:grpSp>
                  <p:nvGrpSpPr>
                    <p:cNvPr id="67" name="グループ化 66"/>
                    <p:cNvGrpSpPr/>
                    <p:nvPr/>
                  </p:nvGrpSpPr>
                  <p:grpSpPr>
                    <a:xfrm>
                      <a:off x="5940152" y="3140968"/>
                      <a:ext cx="1368152" cy="1044901"/>
                      <a:chOff x="5940152" y="3140968"/>
                      <a:chExt cx="1368152" cy="1044901"/>
                    </a:xfrm>
                  </p:grpSpPr>
                  <p:grpSp>
                    <p:nvGrpSpPr>
                      <p:cNvPr id="68" name="グループ化 67"/>
                      <p:cNvGrpSpPr/>
                      <p:nvPr/>
                    </p:nvGrpSpPr>
                    <p:grpSpPr>
                      <a:xfrm>
                        <a:off x="5940152" y="3140968"/>
                        <a:ext cx="1152128" cy="1044901"/>
                        <a:chOff x="5940152" y="3645024"/>
                        <a:chExt cx="1440160" cy="1246100"/>
                      </a:xfrm>
                    </p:grpSpPr>
                    <p:cxnSp>
                      <p:nvCxnSpPr>
                        <p:cNvPr id="70" name="直線矢印コネクタ 69"/>
                        <p:cNvCxnSpPr/>
                        <p:nvPr/>
                      </p:nvCxnSpPr>
                      <p:spPr>
                        <a:xfrm flipV="1">
                          <a:off x="6084168" y="3645024"/>
                          <a:ext cx="0" cy="1246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a:off x="5940152" y="4296999"/>
                          <a:ext cx="14401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69" name="テキスト ボックス 68"/>
                      <p:cNvSpPr txBox="1"/>
                      <p:nvPr/>
                    </p:nvSpPr>
                    <p:spPr>
                      <a:xfrm>
                        <a:off x="7092280" y="3503007"/>
                        <a:ext cx="216024" cy="369332"/>
                      </a:xfrm>
                      <a:prstGeom prst="rect">
                        <a:avLst/>
                      </a:prstGeom>
                      <a:noFill/>
                    </p:spPr>
                    <p:txBody>
                      <a:bodyPr wrap="square" rtlCol="0">
                        <a:spAutoFit/>
                      </a:bodyPr>
                      <a:lstStyle/>
                      <a:p>
                        <a:r>
                          <a:rPr kumimoji="1" lang="en-US" altLang="ja-JP" dirty="0" smtClean="0"/>
                          <a:t>t</a:t>
                        </a:r>
                        <a:endParaRPr kumimoji="1" lang="ja-JP" altLang="en-US" dirty="0"/>
                      </a:p>
                    </p:txBody>
                  </p:sp>
                </p:grpSp>
              </p:grpSp>
            </p:grpSp>
            <mc:AlternateContent xmlns:mc="http://schemas.openxmlformats.org/markup-compatibility/2006" xmlns:a14="http://schemas.microsoft.com/office/drawing/2010/main">
              <mc:Choice Requires="a14">
                <p:sp>
                  <p:nvSpPr>
                    <p:cNvPr id="63" name="テキスト ボックス 62"/>
                    <p:cNvSpPr txBox="1"/>
                    <p:nvPr/>
                  </p:nvSpPr>
                  <p:spPr>
                    <a:xfrm>
                      <a:off x="6949412" y="3631153"/>
                      <a:ext cx="1511020" cy="369332"/>
                    </a:xfrm>
                    <a:prstGeom prst="rect">
                      <a:avLst/>
                    </a:prstGeom>
                    <a:noFill/>
                  </p:spPr>
                  <p:txBody>
                    <a:bodyPr wrap="square" rtlCol="0">
                      <a:spAutoFit/>
                    </a:bodyPr>
                    <a:lstStyle/>
                    <a:p>
                      <a:r>
                        <a:rPr kumimoji="1" lang="ja-JP" altLang="en-US" dirty="0" smtClean="0"/>
                        <a:t>周波数</a:t>
                      </a:r>
                      <a14:m>
                        <m:oMath xmlns:m="http://schemas.openxmlformats.org/officeDocument/2006/math">
                          <m:f>
                            <m:fPr>
                              <m:type m:val="skw"/>
                              <m:ctrlPr>
                                <a:rPr kumimoji="1" lang="ja-JP" altLang="en-US" i="1" smtClean="0">
                                  <a:latin typeface="Cambria Math"/>
                                </a:rPr>
                              </m:ctrlPr>
                            </m:fPr>
                            <m:num>
                              <m:r>
                                <a:rPr kumimoji="1" lang="en-US" altLang="ja-JP" b="0" i="1" smtClean="0">
                                  <a:latin typeface="Cambria Math"/>
                                </a:rPr>
                                <m:t>𝜔</m:t>
                              </m:r>
                            </m:num>
                            <m:den>
                              <m:r>
                                <a:rPr kumimoji="1" lang="en-US" altLang="ja-JP" b="0" i="1" smtClean="0">
                                  <a:latin typeface="Cambria Math"/>
                                </a:rPr>
                                <m:t>2</m:t>
                              </m:r>
                              <m:r>
                                <a:rPr kumimoji="1" lang="ja-JP" altLang="en-US" b="0" i="1" smtClean="0">
                                  <a:latin typeface="Cambria Math"/>
                                </a:rPr>
                                <m:t>𝜋</m:t>
                              </m:r>
                            </m:den>
                          </m:f>
                        </m:oMath>
                      </a14:m>
                      <a:endParaRPr kumimoji="1" lang="ja-JP" altLang="en-US" dirty="0"/>
                    </a:p>
                  </p:txBody>
                </p:sp>
              </mc:Choice>
              <mc:Fallback xmlns="">
                <p:sp>
                  <p:nvSpPr>
                    <p:cNvPr id="63" name="テキスト ボックス 62"/>
                    <p:cNvSpPr txBox="1">
                      <a:spLocks noRot="1" noChangeAspect="1" noMove="1" noResize="1" noEditPoints="1" noAdjustHandles="1" noChangeArrowheads="1" noChangeShapeType="1" noTextEdit="1"/>
                    </p:cNvSpPr>
                    <p:nvPr/>
                  </p:nvSpPr>
                  <p:spPr>
                    <a:xfrm>
                      <a:off x="6949412" y="3631153"/>
                      <a:ext cx="1511020" cy="369332"/>
                    </a:xfrm>
                    <a:prstGeom prst="rect">
                      <a:avLst/>
                    </a:prstGeom>
                    <a:blipFill rotWithShape="1">
                      <a:blip r:embed="rId4"/>
                      <a:stretch>
                        <a:fillRect l="-3226" t="-111475" r="-16935" b="-180328"/>
                      </a:stretch>
                    </a:blipFill>
                  </p:spPr>
                  <p:txBody>
                    <a:bodyPr/>
                    <a:lstStyle/>
                    <a:p>
                      <a:r>
                        <a:rPr lang="ja-JP" altLang="en-US">
                          <a:noFill/>
                        </a:rPr>
                        <a:t> </a:t>
                      </a:r>
                    </a:p>
                  </p:txBody>
                </p:sp>
              </mc:Fallback>
            </mc:AlternateContent>
          </p:grpSp>
          <p:grpSp>
            <p:nvGrpSpPr>
              <p:cNvPr id="39" name="グループ化 38"/>
              <p:cNvGrpSpPr/>
              <p:nvPr/>
            </p:nvGrpSpPr>
            <p:grpSpPr>
              <a:xfrm>
                <a:off x="5413477" y="4006576"/>
                <a:ext cx="3160004" cy="1409295"/>
                <a:chOff x="5413477" y="4006576"/>
                <a:chExt cx="3160004" cy="1409295"/>
              </a:xfrm>
            </p:grpSpPr>
            <p:grpSp>
              <p:nvGrpSpPr>
                <p:cNvPr id="51" name="グループ化 50"/>
                <p:cNvGrpSpPr/>
                <p:nvPr/>
              </p:nvGrpSpPr>
              <p:grpSpPr>
                <a:xfrm>
                  <a:off x="5413477" y="4006576"/>
                  <a:ext cx="1865008" cy="1409295"/>
                  <a:chOff x="5413477" y="4006576"/>
                  <a:chExt cx="1865008" cy="1409295"/>
                </a:xfrm>
              </p:grpSpPr>
              <p:grpSp>
                <p:nvGrpSpPr>
                  <p:cNvPr id="53" name="グループ化 52"/>
                  <p:cNvGrpSpPr/>
                  <p:nvPr/>
                </p:nvGrpSpPr>
                <p:grpSpPr>
                  <a:xfrm>
                    <a:off x="5413477" y="4006576"/>
                    <a:ext cx="1865008" cy="1409295"/>
                    <a:chOff x="5443296" y="2776574"/>
                    <a:chExt cx="1865008" cy="1409295"/>
                  </a:xfrm>
                </p:grpSpPr>
                <p:sp>
                  <p:nvSpPr>
                    <p:cNvPr id="56" name="テキスト ボックス 55"/>
                    <p:cNvSpPr txBox="1"/>
                    <p:nvPr/>
                  </p:nvSpPr>
                  <p:spPr>
                    <a:xfrm>
                      <a:off x="5443296" y="2776574"/>
                      <a:ext cx="1756995" cy="402865"/>
                    </a:xfrm>
                    <a:prstGeom prst="rect">
                      <a:avLst/>
                    </a:prstGeom>
                    <a:noFill/>
                  </p:spPr>
                  <p:txBody>
                    <a:bodyPr wrap="square" rtlCol="0">
                      <a:spAutoFit/>
                    </a:bodyPr>
                    <a:lstStyle/>
                    <a:p>
                      <a:r>
                        <a:rPr kumimoji="1" lang="ja-JP" altLang="en-US" sz="1600" dirty="0" smtClean="0"/>
                        <a:t>分極第</a:t>
                      </a:r>
                      <a:r>
                        <a:rPr kumimoji="1" lang="en-US" altLang="ja-JP" sz="1600" dirty="0" smtClean="0"/>
                        <a:t>2</a:t>
                      </a:r>
                      <a:r>
                        <a:rPr kumimoji="1" lang="ja-JP" altLang="en-US" dirty="0" smtClean="0"/>
                        <a:t>高調波</a:t>
                      </a:r>
                      <a:endParaRPr kumimoji="1" lang="ja-JP" altLang="en-US" sz="1600" dirty="0"/>
                    </a:p>
                  </p:txBody>
                </p:sp>
                <p:grpSp>
                  <p:nvGrpSpPr>
                    <p:cNvPr id="57" name="グループ化 56"/>
                    <p:cNvGrpSpPr/>
                    <p:nvPr/>
                  </p:nvGrpSpPr>
                  <p:grpSpPr>
                    <a:xfrm>
                      <a:off x="5940152" y="3140968"/>
                      <a:ext cx="1368152" cy="1044901"/>
                      <a:chOff x="5940152" y="3140968"/>
                      <a:chExt cx="1368152" cy="1044901"/>
                    </a:xfrm>
                  </p:grpSpPr>
                  <p:grpSp>
                    <p:nvGrpSpPr>
                      <p:cNvPr id="58" name="グループ化 57"/>
                      <p:cNvGrpSpPr/>
                      <p:nvPr/>
                    </p:nvGrpSpPr>
                    <p:grpSpPr>
                      <a:xfrm>
                        <a:off x="5940152" y="3140968"/>
                        <a:ext cx="1152128" cy="1044901"/>
                        <a:chOff x="5940152" y="3645024"/>
                        <a:chExt cx="1440160" cy="1246100"/>
                      </a:xfrm>
                    </p:grpSpPr>
                    <p:cxnSp>
                      <p:nvCxnSpPr>
                        <p:cNvPr id="60" name="直線矢印コネクタ 59"/>
                        <p:cNvCxnSpPr/>
                        <p:nvPr/>
                      </p:nvCxnSpPr>
                      <p:spPr>
                        <a:xfrm flipV="1">
                          <a:off x="6084168" y="3645024"/>
                          <a:ext cx="0" cy="1246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a:off x="5940152" y="4296999"/>
                          <a:ext cx="14401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59" name="テキスト ボックス 58"/>
                      <p:cNvSpPr txBox="1"/>
                      <p:nvPr/>
                    </p:nvSpPr>
                    <p:spPr>
                      <a:xfrm>
                        <a:off x="7092280" y="3503007"/>
                        <a:ext cx="216024" cy="369332"/>
                      </a:xfrm>
                      <a:prstGeom prst="rect">
                        <a:avLst/>
                      </a:prstGeom>
                      <a:noFill/>
                    </p:spPr>
                    <p:txBody>
                      <a:bodyPr wrap="square" rtlCol="0">
                        <a:spAutoFit/>
                      </a:bodyPr>
                      <a:lstStyle/>
                      <a:p>
                        <a:r>
                          <a:rPr kumimoji="1" lang="en-US" altLang="ja-JP" dirty="0" smtClean="0"/>
                          <a:t>t</a:t>
                        </a:r>
                        <a:endParaRPr kumimoji="1" lang="ja-JP" altLang="en-US" dirty="0"/>
                      </a:p>
                    </p:txBody>
                  </p:sp>
                </p:grpSp>
              </p:grpSp>
              <p:sp>
                <p:nvSpPr>
                  <p:cNvPr id="54" name="フリーフォーム 53"/>
                  <p:cNvSpPr/>
                  <p:nvPr/>
                </p:nvSpPr>
                <p:spPr>
                  <a:xfrm rot="10800000" flipV="1">
                    <a:off x="6027710" y="4727921"/>
                    <a:ext cx="460851" cy="361021"/>
                  </a:xfrm>
                  <a:custGeom>
                    <a:avLst/>
                    <a:gdLst>
                      <a:gd name="connsiteX0" fmla="*/ 0 w 6080760"/>
                      <a:gd name="connsiteY0" fmla="*/ 708689 h 1463120"/>
                      <a:gd name="connsiteX1" fmla="*/ 605790 w 6080760"/>
                      <a:gd name="connsiteY1" fmla="*/ 11459 h 1463120"/>
                      <a:gd name="connsiteX2" fmla="*/ 1211580 w 6080760"/>
                      <a:gd name="connsiteY2" fmla="*/ 754409 h 1463120"/>
                      <a:gd name="connsiteX3" fmla="*/ 1828800 w 6080760"/>
                      <a:gd name="connsiteY3" fmla="*/ 1463069 h 1463120"/>
                      <a:gd name="connsiteX4" fmla="*/ 2446020 w 6080760"/>
                      <a:gd name="connsiteY4" fmla="*/ 720119 h 1463120"/>
                      <a:gd name="connsiteX5" fmla="*/ 3040380 w 6080760"/>
                      <a:gd name="connsiteY5" fmla="*/ 29 h 1463120"/>
                      <a:gd name="connsiteX6" fmla="*/ 3669030 w 6080760"/>
                      <a:gd name="connsiteY6" fmla="*/ 731549 h 1463120"/>
                      <a:gd name="connsiteX7" fmla="*/ 4274820 w 6080760"/>
                      <a:gd name="connsiteY7" fmla="*/ 1440209 h 1463120"/>
                      <a:gd name="connsiteX8" fmla="*/ 4880610 w 6080760"/>
                      <a:gd name="connsiteY8" fmla="*/ 754409 h 1463120"/>
                      <a:gd name="connsiteX9" fmla="*/ 5486400 w 6080760"/>
                      <a:gd name="connsiteY9" fmla="*/ 29 h 1463120"/>
                      <a:gd name="connsiteX10" fmla="*/ 6080760 w 6080760"/>
                      <a:gd name="connsiteY10" fmla="*/ 731549 h 146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80760" h="1463120">
                        <a:moveTo>
                          <a:pt x="0" y="708689"/>
                        </a:moveTo>
                        <a:cubicBezTo>
                          <a:pt x="201930" y="356264"/>
                          <a:pt x="403860" y="3839"/>
                          <a:pt x="605790" y="11459"/>
                        </a:cubicBezTo>
                        <a:cubicBezTo>
                          <a:pt x="807720" y="19079"/>
                          <a:pt x="1007745" y="512474"/>
                          <a:pt x="1211580" y="754409"/>
                        </a:cubicBezTo>
                        <a:cubicBezTo>
                          <a:pt x="1415415" y="996344"/>
                          <a:pt x="1623060" y="1468784"/>
                          <a:pt x="1828800" y="1463069"/>
                        </a:cubicBezTo>
                        <a:cubicBezTo>
                          <a:pt x="2034540" y="1457354"/>
                          <a:pt x="2446020" y="720119"/>
                          <a:pt x="2446020" y="720119"/>
                        </a:cubicBezTo>
                        <a:cubicBezTo>
                          <a:pt x="2647950" y="476279"/>
                          <a:pt x="2836545" y="-1876"/>
                          <a:pt x="3040380" y="29"/>
                        </a:cubicBezTo>
                        <a:cubicBezTo>
                          <a:pt x="3244215" y="1934"/>
                          <a:pt x="3669030" y="731549"/>
                          <a:pt x="3669030" y="731549"/>
                        </a:cubicBezTo>
                        <a:cubicBezTo>
                          <a:pt x="3874770" y="971579"/>
                          <a:pt x="4072890" y="1436399"/>
                          <a:pt x="4274820" y="1440209"/>
                        </a:cubicBezTo>
                        <a:cubicBezTo>
                          <a:pt x="4476750" y="1444019"/>
                          <a:pt x="4678680" y="994439"/>
                          <a:pt x="4880610" y="754409"/>
                        </a:cubicBezTo>
                        <a:cubicBezTo>
                          <a:pt x="5082540" y="514379"/>
                          <a:pt x="5286375" y="3839"/>
                          <a:pt x="5486400" y="29"/>
                        </a:cubicBezTo>
                        <a:cubicBezTo>
                          <a:pt x="5686425" y="-3781"/>
                          <a:pt x="5883592" y="363884"/>
                          <a:pt x="6080760" y="731549"/>
                        </a:cubicBezTo>
                      </a:path>
                    </a:pathLst>
                  </a:custGeom>
                  <a:ln w="635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55" name="フリーフォーム 54"/>
                  <p:cNvSpPr/>
                  <p:nvPr/>
                </p:nvSpPr>
                <p:spPr>
                  <a:xfrm rot="10800000">
                    <a:off x="6488561" y="4738001"/>
                    <a:ext cx="460851" cy="361021"/>
                  </a:xfrm>
                  <a:custGeom>
                    <a:avLst/>
                    <a:gdLst>
                      <a:gd name="connsiteX0" fmla="*/ 0 w 6080760"/>
                      <a:gd name="connsiteY0" fmla="*/ 708689 h 1463120"/>
                      <a:gd name="connsiteX1" fmla="*/ 605790 w 6080760"/>
                      <a:gd name="connsiteY1" fmla="*/ 11459 h 1463120"/>
                      <a:gd name="connsiteX2" fmla="*/ 1211580 w 6080760"/>
                      <a:gd name="connsiteY2" fmla="*/ 754409 h 1463120"/>
                      <a:gd name="connsiteX3" fmla="*/ 1828800 w 6080760"/>
                      <a:gd name="connsiteY3" fmla="*/ 1463069 h 1463120"/>
                      <a:gd name="connsiteX4" fmla="*/ 2446020 w 6080760"/>
                      <a:gd name="connsiteY4" fmla="*/ 720119 h 1463120"/>
                      <a:gd name="connsiteX5" fmla="*/ 3040380 w 6080760"/>
                      <a:gd name="connsiteY5" fmla="*/ 29 h 1463120"/>
                      <a:gd name="connsiteX6" fmla="*/ 3669030 w 6080760"/>
                      <a:gd name="connsiteY6" fmla="*/ 731549 h 1463120"/>
                      <a:gd name="connsiteX7" fmla="*/ 4274820 w 6080760"/>
                      <a:gd name="connsiteY7" fmla="*/ 1440209 h 1463120"/>
                      <a:gd name="connsiteX8" fmla="*/ 4880610 w 6080760"/>
                      <a:gd name="connsiteY8" fmla="*/ 754409 h 1463120"/>
                      <a:gd name="connsiteX9" fmla="*/ 5486400 w 6080760"/>
                      <a:gd name="connsiteY9" fmla="*/ 29 h 1463120"/>
                      <a:gd name="connsiteX10" fmla="*/ 6080760 w 6080760"/>
                      <a:gd name="connsiteY10" fmla="*/ 731549 h 146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80760" h="1463120">
                        <a:moveTo>
                          <a:pt x="0" y="708689"/>
                        </a:moveTo>
                        <a:cubicBezTo>
                          <a:pt x="201930" y="356264"/>
                          <a:pt x="403860" y="3839"/>
                          <a:pt x="605790" y="11459"/>
                        </a:cubicBezTo>
                        <a:cubicBezTo>
                          <a:pt x="807720" y="19079"/>
                          <a:pt x="1007745" y="512474"/>
                          <a:pt x="1211580" y="754409"/>
                        </a:cubicBezTo>
                        <a:cubicBezTo>
                          <a:pt x="1415415" y="996344"/>
                          <a:pt x="1623060" y="1468784"/>
                          <a:pt x="1828800" y="1463069"/>
                        </a:cubicBezTo>
                        <a:cubicBezTo>
                          <a:pt x="2034540" y="1457354"/>
                          <a:pt x="2446020" y="720119"/>
                          <a:pt x="2446020" y="720119"/>
                        </a:cubicBezTo>
                        <a:cubicBezTo>
                          <a:pt x="2647950" y="476279"/>
                          <a:pt x="2836545" y="-1876"/>
                          <a:pt x="3040380" y="29"/>
                        </a:cubicBezTo>
                        <a:cubicBezTo>
                          <a:pt x="3244215" y="1934"/>
                          <a:pt x="3669030" y="731549"/>
                          <a:pt x="3669030" y="731549"/>
                        </a:cubicBezTo>
                        <a:cubicBezTo>
                          <a:pt x="3874770" y="971579"/>
                          <a:pt x="4072890" y="1436399"/>
                          <a:pt x="4274820" y="1440209"/>
                        </a:cubicBezTo>
                        <a:cubicBezTo>
                          <a:pt x="4476750" y="1444019"/>
                          <a:pt x="4678680" y="994439"/>
                          <a:pt x="4880610" y="754409"/>
                        </a:cubicBezTo>
                        <a:cubicBezTo>
                          <a:pt x="5082540" y="514379"/>
                          <a:pt x="5286375" y="3839"/>
                          <a:pt x="5486400" y="29"/>
                        </a:cubicBezTo>
                        <a:cubicBezTo>
                          <a:pt x="5686425" y="-3781"/>
                          <a:pt x="5883592" y="363884"/>
                          <a:pt x="6080760" y="731549"/>
                        </a:cubicBezTo>
                      </a:path>
                    </a:pathLst>
                  </a:custGeom>
                  <a:ln w="635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52" name="テキスト ボックス 51"/>
                    <p:cNvSpPr txBox="1"/>
                    <p:nvPr/>
                  </p:nvSpPr>
                  <p:spPr>
                    <a:xfrm>
                      <a:off x="7062461" y="5046539"/>
                      <a:ext cx="1511020" cy="369332"/>
                    </a:xfrm>
                    <a:prstGeom prst="rect">
                      <a:avLst/>
                    </a:prstGeom>
                    <a:noFill/>
                  </p:spPr>
                  <p:txBody>
                    <a:bodyPr wrap="square" rtlCol="0">
                      <a:spAutoFit/>
                    </a:bodyPr>
                    <a:lstStyle/>
                    <a:p>
                      <a:r>
                        <a:rPr kumimoji="1" lang="ja-JP" altLang="en-US" dirty="0" smtClean="0"/>
                        <a:t>周波数</a:t>
                      </a:r>
                      <a14:m>
                        <m:oMath xmlns:m="http://schemas.openxmlformats.org/officeDocument/2006/math">
                          <m:f>
                            <m:fPr>
                              <m:type m:val="skw"/>
                              <m:ctrlPr>
                                <a:rPr kumimoji="1" lang="ja-JP" altLang="en-US" i="1" smtClean="0">
                                  <a:latin typeface="Cambria Math"/>
                                </a:rPr>
                              </m:ctrlPr>
                            </m:fPr>
                            <m:num>
                              <m:r>
                                <a:rPr kumimoji="1" lang="en-US" altLang="ja-JP" b="0" i="1" smtClean="0">
                                  <a:latin typeface="Cambria Math"/>
                                </a:rPr>
                                <m:t>𝜔</m:t>
                              </m:r>
                            </m:num>
                            <m:den>
                              <m:r>
                                <a:rPr kumimoji="1" lang="ja-JP" altLang="en-US" b="0" i="1" smtClean="0">
                                  <a:latin typeface="Cambria Math"/>
                                </a:rPr>
                                <m:t>𝜋</m:t>
                              </m:r>
                            </m:den>
                          </m:f>
                        </m:oMath>
                      </a14:m>
                      <a:endParaRPr kumimoji="1" lang="ja-JP" altLang="en-US" dirty="0"/>
                    </a:p>
                  </p:txBody>
                </p:sp>
              </mc:Choice>
              <mc:Fallback xmlns="">
                <p:sp>
                  <p:nvSpPr>
                    <p:cNvPr id="52" name="テキスト ボックス 51"/>
                    <p:cNvSpPr txBox="1">
                      <a:spLocks noRot="1" noChangeAspect="1" noMove="1" noResize="1" noEditPoints="1" noAdjustHandles="1" noChangeArrowheads="1" noChangeShapeType="1" noTextEdit="1"/>
                    </p:cNvSpPr>
                    <p:nvPr/>
                  </p:nvSpPr>
                  <p:spPr>
                    <a:xfrm>
                      <a:off x="7062461" y="5046539"/>
                      <a:ext cx="1511020" cy="369332"/>
                    </a:xfrm>
                    <a:prstGeom prst="rect">
                      <a:avLst/>
                    </a:prstGeom>
                    <a:blipFill rotWithShape="1">
                      <a:blip r:embed="rId5"/>
                      <a:stretch>
                        <a:fillRect l="-3629" t="-116667" r="-16532" b="-181667"/>
                      </a:stretch>
                    </a:blipFill>
                  </p:spPr>
                  <p:txBody>
                    <a:bodyPr/>
                    <a:lstStyle/>
                    <a:p>
                      <a:r>
                        <a:rPr lang="ja-JP" altLang="en-US">
                          <a:noFill/>
                        </a:rPr>
                        <a:t> </a:t>
                      </a:r>
                    </a:p>
                  </p:txBody>
                </p:sp>
              </mc:Fallback>
            </mc:AlternateContent>
          </p:grpSp>
          <p:grpSp>
            <p:nvGrpSpPr>
              <p:cNvPr id="40" name="グループ化 39"/>
              <p:cNvGrpSpPr/>
              <p:nvPr/>
            </p:nvGrpSpPr>
            <p:grpSpPr>
              <a:xfrm>
                <a:off x="5400524" y="5404081"/>
                <a:ext cx="3280969" cy="1453919"/>
                <a:chOff x="5400524" y="5404081"/>
                <a:chExt cx="3280969" cy="1453919"/>
              </a:xfrm>
            </p:grpSpPr>
            <p:grpSp>
              <p:nvGrpSpPr>
                <p:cNvPr id="41" name="グループ化 40"/>
                <p:cNvGrpSpPr/>
                <p:nvPr/>
              </p:nvGrpSpPr>
              <p:grpSpPr>
                <a:xfrm>
                  <a:off x="5400524" y="5404081"/>
                  <a:ext cx="1865009" cy="1409295"/>
                  <a:chOff x="5400524" y="5404081"/>
                  <a:chExt cx="1865009" cy="1409295"/>
                </a:xfrm>
              </p:grpSpPr>
              <p:grpSp>
                <p:nvGrpSpPr>
                  <p:cNvPr id="43" name="グループ化 42"/>
                  <p:cNvGrpSpPr/>
                  <p:nvPr/>
                </p:nvGrpSpPr>
                <p:grpSpPr>
                  <a:xfrm>
                    <a:off x="5400524" y="5404081"/>
                    <a:ext cx="1865009" cy="1409295"/>
                    <a:chOff x="5443295" y="2776574"/>
                    <a:chExt cx="1865009" cy="1409295"/>
                  </a:xfrm>
                </p:grpSpPr>
                <p:sp>
                  <p:nvSpPr>
                    <p:cNvPr id="45" name="テキスト ボックス 44"/>
                    <p:cNvSpPr txBox="1"/>
                    <p:nvPr/>
                  </p:nvSpPr>
                  <p:spPr>
                    <a:xfrm>
                      <a:off x="5443295" y="2776574"/>
                      <a:ext cx="1769948" cy="402865"/>
                    </a:xfrm>
                    <a:prstGeom prst="rect">
                      <a:avLst/>
                    </a:prstGeom>
                    <a:noFill/>
                  </p:spPr>
                  <p:txBody>
                    <a:bodyPr wrap="square" rtlCol="0">
                      <a:spAutoFit/>
                    </a:bodyPr>
                    <a:lstStyle/>
                    <a:p>
                      <a:r>
                        <a:rPr kumimoji="1" lang="ja-JP" altLang="en-US" dirty="0" smtClean="0"/>
                        <a:t>分極直流成分</a:t>
                      </a:r>
                      <a:endParaRPr kumimoji="1" lang="ja-JP" altLang="en-US" dirty="0"/>
                    </a:p>
                  </p:txBody>
                </p:sp>
                <p:grpSp>
                  <p:nvGrpSpPr>
                    <p:cNvPr id="46" name="グループ化 45"/>
                    <p:cNvGrpSpPr/>
                    <p:nvPr/>
                  </p:nvGrpSpPr>
                  <p:grpSpPr>
                    <a:xfrm>
                      <a:off x="5940152" y="3140968"/>
                      <a:ext cx="1368152" cy="1044901"/>
                      <a:chOff x="5940152" y="3140968"/>
                      <a:chExt cx="1368152" cy="1044901"/>
                    </a:xfrm>
                  </p:grpSpPr>
                  <p:grpSp>
                    <p:nvGrpSpPr>
                      <p:cNvPr id="47" name="グループ化 46"/>
                      <p:cNvGrpSpPr/>
                      <p:nvPr/>
                    </p:nvGrpSpPr>
                    <p:grpSpPr>
                      <a:xfrm>
                        <a:off x="5940152" y="3140968"/>
                        <a:ext cx="1152128" cy="1044901"/>
                        <a:chOff x="5940152" y="3645024"/>
                        <a:chExt cx="1440160" cy="1246100"/>
                      </a:xfrm>
                    </p:grpSpPr>
                    <p:cxnSp>
                      <p:nvCxnSpPr>
                        <p:cNvPr id="49" name="直線矢印コネクタ 48"/>
                        <p:cNvCxnSpPr/>
                        <p:nvPr/>
                      </p:nvCxnSpPr>
                      <p:spPr>
                        <a:xfrm flipV="1">
                          <a:off x="6084168" y="3645024"/>
                          <a:ext cx="0" cy="1246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a:off x="5940152" y="4296999"/>
                          <a:ext cx="14401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48" name="テキスト ボックス 47"/>
                      <p:cNvSpPr txBox="1"/>
                      <p:nvPr/>
                    </p:nvSpPr>
                    <p:spPr>
                      <a:xfrm>
                        <a:off x="7092280" y="3503007"/>
                        <a:ext cx="216024" cy="369332"/>
                      </a:xfrm>
                      <a:prstGeom prst="rect">
                        <a:avLst/>
                      </a:prstGeom>
                      <a:noFill/>
                    </p:spPr>
                    <p:txBody>
                      <a:bodyPr wrap="square" rtlCol="0">
                        <a:spAutoFit/>
                      </a:bodyPr>
                      <a:lstStyle/>
                      <a:p>
                        <a:r>
                          <a:rPr kumimoji="1" lang="en-US" altLang="ja-JP" dirty="0" smtClean="0"/>
                          <a:t>t</a:t>
                        </a:r>
                        <a:endParaRPr kumimoji="1" lang="ja-JP" altLang="en-US" dirty="0"/>
                      </a:p>
                    </p:txBody>
                  </p:sp>
                </p:grpSp>
              </p:grpSp>
              <p:cxnSp>
                <p:nvCxnSpPr>
                  <p:cNvPr id="44" name="直線コネクタ 43"/>
                  <p:cNvCxnSpPr/>
                  <p:nvPr/>
                </p:nvCxnSpPr>
                <p:spPr>
                  <a:xfrm>
                    <a:off x="6012594" y="6085510"/>
                    <a:ext cx="76183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テキスト ボックス 41"/>
                <p:cNvSpPr txBox="1"/>
                <p:nvPr/>
              </p:nvSpPr>
              <p:spPr>
                <a:xfrm>
                  <a:off x="7170473" y="6488668"/>
                  <a:ext cx="1511020" cy="369332"/>
                </a:xfrm>
                <a:prstGeom prst="rect">
                  <a:avLst/>
                </a:prstGeom>
                <a:noFill/>
              </p:spPr>
              <p:txBody>
                <a:bodyPr wrap="square" rtlCol="0">
                  <a:spAutoFit/>
                </a:bodyPr>
                <a:lstStyle/>
                <a:p>
                  <a:r>
                    <a:rPr kumimoji="1" lang="ja-JP" altLang="en-US" dirty="0" smtClean="0"/>
                    <a:t>周波数</a:t>
                  </a:r>
                  <a:r>
                    <a:rPr kumimoji="1" lang="en-US" altLang="ja-JP" dirty="0" smtClean="0"/>
                    <a:t>0</a:t>
                  </a:r>
                  <a:endParaRPr kumimoji="1" lang="ja-JP" altLang="en-US" dirty="0"/>
                </a:p>
              </p:txBody>
            </p:sp>
          </p:grpSp>
        </p:grpSp>
        <p:sp>
          <p:nvSpPr>
            <p:cNvPr id="37" name="左中かっこ 36"/>
            <p:cNvSpPr/>
            <p:nvPr/>
          </p:nvSpPr>
          <p:spPr>
            <a:xfrm>
              <a:off x="5259104" y="2945852"/>
              <a:ext cx="308747" cy="391214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72" name="テキスト ボックス 71"/>
              <p:cNvSpPr txBox="1"/>
              <p:nvPr/>
            </p:nvSpPr>
            <p:spPr>
              <a:xfrm>
                <a:off x="1996745" y="6022890"/>
                <a:ext cx="5410532" cy="541110"/>
              </a:xfrm>
              <a:prstGeom prst="rect">
                <a:avLst/>
              </a:prstGeom>
              <a:solidFill>
                <a:srgbClr val="FFC000"/>
              </a:solidFill>
            </p:spPr>
            <p:txBody>
              <a:bodyPr wrap="square" rtlCol="0">
                <a:spAutoFit/>
              </a:bodyPr>
              <a:lstStyle/>
              <a:p>
                <a14:m>
                  <m:oMath xmlns:m="http://schemas.openxmlformats.org/officeDocument/2006/math">
                    <m:sSub>
                      <m:sSubPr>
                        <m:ctrlPr>
                          <a:rPr kumimoji="1" lang="en-US" altLang="ja-JP" sz="2800" i="1" smtClean="0">
                            <a:latin typeface="Cambria Math"/>
                          </a:rPr>
                        </m:ctrlPr>
                      </m:sSubPr>
                      <m:e>
                        <m:r>
                          <a:rPr kumimoji="1" lang="en-US" altLang="ja-JP" sz="2800" b="0" i="1" smtClean="0">
                            <a:latin typeface="Cambria Math"/>
                          </a:rPr>
                          <m:t>𝑃</m:t>
                        </m:r>
                      </m:e>
                      <m:sub>
                        <m:r>
                          <a:rPr kumimoji="1" lang="en-US" altLang="ja-JP" sz="2800" b="0" i="1" smtClean="0">
                            <a:latin typeface="Cambria Math"/>
                          </a:rPr>
                          <m:t>𝑁𝐿</m:t>
                        </m:r>
                      </m:sub>
                    </m:sSub>
                  </m:oMath>
                </a14:m>
                <a:r>
                  <a:rPr kumimoji="1" lang="en-US" altLang="ja-JP" sz="2800" dirty="0" smtClean="0"/>
                  <a:t>=</a:t>
                </a:r>
                <a14:m>
                  <m:oMath xmlns:m="http://schemas.openxmlformats.org/officeDocument/2006/math">
                    <m:sSup>
                      <m:sSupPr>
                        <m:ctrlPr>
                          <a:rPr kumimoji="1" lang="en-US" altLang="ja-JP" sz="2800" i="1" dirty="0" smtClean="0">
                            <a:latin typeface="Cambria Math"/>
                          </a:rPr>
                        </m:ctrlPr>
                      </m:sSupPr>
                      <m:e>
                        <m:r>
                          <a:rPr kumimoji="1" lang="en-US" altLang="ja-JP" sz="2800" b="0" i="1" dirty="0" smtClean="0">
                            <a:latin typeface="Cambria Math"/>
                          </a:rPr>
                          <m:t>𝜒</m:t>
                        </m:r>
                      </m:e>
                      <m:sup>
                        <m:r>
                          <a:rPr kumimoji="1" lang="en-US" altLang="ja-JP" sz="2800" b="0" i="1" dirty="0" smtClean="0">
                            <a:latin typeface="Cambria Math"/>
                          </a:rPr>
                          <m:t>(1)</m:t>
                        </m:r>
                      </m:sup>
                    </m:sSup>
                  </m:oMath>
                </a14:m>
                <a:r>
                  <a:rPr kumimoji="1" lang="en-US" altLang="ja-JP" sz="2800" dirty="0" smtClean="0"/>
                  <a:t>E+</a:t>
                </a:r>
                <a14:m>
                  <m:oMath xmlns:m="http://schemas.openxmlformats.org/officeDocument/2006/math">
                    <m:sSup>
                      <m:sSupPr>
                        <m:ctrlPr>
                          <a:rPr lang="en-US" altLang="ja-JP" sz="2800" i="1" dirty="0">
                            <a:latin typeface="Cambria Math"/>
                          </a:rPr>
                        </m:ctrlPr>
                      </m:sSupPr>
                      <m:e>
                        <m:r>
                          <a:rPr lang="en-US" altLang="ja-JP" sz="2800" i="1" dirty="0">
                            <a:latin typeface="Cambria Math"/>
                          </a:rPr>
                          <m:t>𝜒</m:t>
                        </m:r>
                      </m:e>
                      <m:sup>
                        <m:r>
                          <a:rPr lang="en-US" altLang="ja-JP" sz="2800" i="1" dirty="0">
                            <a:latin typeface="Cambria Math"/>
                          </a:rPr>
                          <m:t>(</m:t>
                        </m:r>
                        <m:r>
                          <a:rPr lang="en-US" altLang="ja-JP" sz="2800" b="0" i="1" dirty="0" smtClean="0">
                            <a:latin typeface="Cambria Math"/>
                          </a:rPr>
                          <m:t>2</m:t>
                        </m:r>
                        <m:r>
                          <a:rPr lang="en-US" altLang="ja-JP" sz="2800" i="1" dirty="0" smtClean="0">
                            <a:latin typeface="Cambria Math"/>
                          </a:rPr>
                          <m:t>)</m:t>
                        </m:r>
                      </m:sup>
                    </m:sSup>
                  </m:oMath>
                </a14:m>
                <a:r>
                  <a:rPr kumimoji="1" lang="en-US" altLang="ja-JP" sz="2800" dirty="0" smtClean="0"/>
                  <a:t>EE+</a:t>
                </a:r>
                <a14:m>
                  <m:oMath xmlns:m="http://schemas.openxmlformats.org/officeDocument/2006/math">
                    <m:sSup>
                      <m:sSupPr>
                        <m:ctrlPr>
                          <a:rPr lang="en-US" altLang="ja-JP" sz="2800" i="1" dirty="0">
                            <a:latin typeface="Cambria Math"/>
                          </a:rPr>
                        </m:ctrlPr>
                      </m:sSupPr>
                      <m:e>
                        <m:r>
                          <a:rPr lang="en-US" altLang="ja-JP" sz="2800" i="1" dirty="0">
                            <a:latin typeface="Cambria Math"/>
                          </a:rPr>
                          <m:t>𝜒</m:t>
                        </m:r>
                      </m:e>
                      <m:sup>
                        <m:r>
                          <a:rPr lang="en-US" altLang="ja-JP" sz="2800" i="1" dirty="0">
                            <a:latin typeface="Cambria Math"/>
                          </a:rPr>
                          <m:t>(</m:t>
                        </m:r>
                        <m:r>
                          <a:rPr lang="en-US" altLang="ja-JP" sz="2800" b="0" i="1" dirty="0" smtClean="0">
                            <a:latin typeface="Cambria Math"/>
                          </a:rPr>
                          <m:t>3</m:t>
                        </m:r>
                        <m:r>
                          <a:rPr lang="en-US" altLang="ja-JP" sz="2800" i="1" dirty="0">
                            <a:latin typeface="Cambria Math"/>
                          </a:rPr>
                          <m:t>)</m:t>
                        </m:r>
                      </m:sup>
                    </m:sSup>
                  </m:oMath>
                </a14:m>
                <a:r>
                  <a:rPr kumimoji="1" lang="en-US" altLang="ja-JP" sz="2800" dirty="0" smtClean="0"/>
                  <a:t>EEE+…</a:t>
                </a:r>
                <a:endParaRPr kumimoji="1" lang="ja-JP" altLang="en-US" sz="2800" dirty="0"/>
              </a:p>
            </p:txBody>
          </p:sp>
        </mc:Choice>
        <mc:Fallback xmlns="">
          <p:sp>
            <p:nvSpPr>
              <p:cNvPr id="72" name="テキスト ボックス 71"/>
              <p:cNvSpPr txBox="1">
                <a:spLocks noRot="1" noChangeAspect="1" noMove="1" noResize="1" noEditPoints="1" noAdjustHandles="1" noChangeArrowheads="1" noChangeShapeType="1" noTextEdit="1"/>
              </p:cNvSpPr>
              <p:nvPr/>
            </p:nvSpPr>
            <p:spPr>
              <a:xfrm>
                <a:off x="1996745" y="6022890"/>
                <a:ext cx="5410532" cy="541110"/>
              </a:xfrm>
              <a:prstGeom prst="rect">
                <a:avLst/>
              </a:prstGeom>
              <a:blipFill rotWithShape="1">
                <a:blip r:embed="rId6"/>
                <a:stretch>
                  <a:fillRect t="-7865" b="-30337"/>
                </a:stretch>
              </a:blipFill>
            </p:spPr>
            <p:txBody>
              <a:bodyPr/>
              <a:lstStyle/>
              <a:p>
                <a:r>
                  <a:rPr lang="ja-JP" altLang="en-US">
                    <a:noFill/>
                  </a:rPr>
                  <a:t> </a:t>
                </a:r>
              </a:p>
            </p:txBody>
          </p:sp>
        </mc:Fallback>
      </mc:AlternateContent>
      <p:grpSp>
        <p:nvGrpSpPr>
          <p:cNvPr id="3" name="グループ化 2"/>
          <p:cNvGrpSpPr/>
          <p:nvPr/>
        </p:nvGrpSpPr>
        <p:grpSpPr>
          <a:xfrm>
            <a:off x="-117118" y="1499729"/>
            <a:ext cx="5875323" cy="5061243"/>
            <a:chOff x="66926" y="267835"/>
            <a:chExt cx="4541153" cy="3749461"/>
          </a:xfrm>
        </p:grpSpPr>
        <p:grpSp>
          <p:nvGrpSpPr>
            <p:cNvPr id="4" name="グループ化 3"/>
            <p:cNvGrpSpPr/>
            <p:nvPr/>
          </p:nvGrpSpPr>
          <p:grpSpPr>
            <a:xfrm>
              <a:off x="66926" y="267835"/>
              <a:ext cx="4541153" cy="3749461"/>
              <a:chOff x="352212" y="3255808"/>
              <a:chExt cx="4541153" cy="3749461"/>
            </a:xfrm>
          </p:grpSpPr>
          <p:grpSp>
            <p:nvGrpSpPr>
              <p:cNvPr id="5" name="グループ化 4"/>
              <p:cNvGrpSpPr/>
              <p:nvPr/>
            </p:nvGrpSpPr>
            <p:grpSpPr>
              <a:xfrm>
                <a:off x="352212" y="3255808"/>
                <a:ext cx="4468996" cy="3158827"/>
                <a:chOff x="352212" y="3255808"/>
                <a:chExt cx="4468996" cy="3158827"/>
              </a:xfrm>
            </p:grpSpPr>
            <p:sp>
              <p:nvSpPr>
                <p:cNvPr id="8" name="フリーフォーム 7"/>
                <p:cNvSpPr/>
                <p:nvPr/>
              </p:nvSpPr>
              <p:spPr>
                <a:xfrm>
                  <a:off x="835572" y="4106256"/>
                  <a:ext cx="2317531" cy="1590009"/>
                </a:xfrm>
                <a:custGeom>
                  <a:avLst/>
                  <a:gdLst>
                    <a:gd name="connsiteX0" fmla="*/ 0 w 2317531"/>
                    <a:gd name="connsiteY0" fmla="*/ 1466193 h 1466193"/>
                    <a:gd name="connsiteX1" fmla="*/ 851338 w 2317531"/>
                    <a:gd name="connsiteY1" fmla="*/ 551793 h 1466193"/>
                    <a:gd name="connsiteX2" fmla="*/ 2317531 w 2317531"/>
                    <a:gd name="connsiteY2" fmla="*/ 0 h 1466193"/>
                  </a:gdLst>
                  <a:ahLst/>
                  <a:cxnLst>
                    <a:cxn ang="0">
                      <a:pos x="connsiteX0" y="connsiteY0"/>
                    </a:cxn>
                    <a:cxn ang="0">
                      <a:pos x="connsiteX1" y="connsiteY1"/>
                    </a:cxn>
                    <a:cxn ang="0">
                      <a:pos x="connsiteX2" y="connsiteY2"/>
                    </a:cxn>
                  </a:cxnLst>
                  <a:rect l="l" t="t" r="r" b="b"/>
                  <a:pathLst>
                    <a:path w="2317531" h="1466193">
                      <a:moveTo>
                        <a:pt x="0" y="1466193"/>
                      </a:moveTo>
                      <a:cubicBezTo>
                        <a:pt x="232541" y="1131175"/>
                        <a:pt x="465083" y="796158"/>
                        <a:pt x="851338" y="551793"/>
                      </a:cubicBezTo>
                      <a:cubicBezTo>
                        <a:pt x="1237593" y="307428"/>
                        <a:pt x="1777562" y="153714"/>
                        <a:pt x="2317531"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p:nvGrpSpPr>
              <p:grpSpPr>
                <a:xfrm>
                  <a:off x="352212" y="3255808"/>
                  <a:ext cx="4468996" cy="3158827"/>
                  <a:chOff x="352212" y="3255808"/>
                  <a:chExt cx="4468996" cy="3158827"/>
                </a:xfrm>
              </p:grpSpPr>
              <p:grpSp>
                <p:nvGrpSpPr>
                  <p:cNvPr id="10" name="グループ化 9"/>
                  <p:cNvGrpSpPr/>
                  <p:nvPr/>
                </p:nvGrpSpPr>
                <p:grpSpPr>
                  <a:xfrm>
                    <a:off x="352212" y="3255808"/>
                    <a:ext cx="4468996" cy="3158827"/>
                    <a:chOff x="960567" y="1132559"/>
                    <a:chExt cx="4468996" cy="3158827"/>
                  </a:xfrm>
                </p:grpSpPr>
                <p:grpSp>
                  <p:nvGrpSpPr>
                    <p:cNvPr id="12" name="グループ化 11"/>
                    <p:cNvGrpSpPr/>
                    <p:nvPr/>
                  </p:nvGrpSpPr>
                  <p:grpSpPr>
                    <a:xfrm>
                      <a:off x="960567" y="1132559"/>
                      <a:ext cx="4468996" cy="3158827"/>
                      <a:chOff x="1866985" y="817834"/>
                      <a:chExt cx="4468996" cy="3158827"/>
                    </a:xfrm>
                  </p:grpSpPr>
                  <p:sp>
                    <p:nvSpPr>
                      <p:cNvPr id="15" name="テキスト ボックス 14"/>
                      <p:cNvSpPr txBox="1"/>
                      <p:nvPr/>
                    </p:nvSpPr>
                    <p:spPr>
                      <a:xfrm>
                        <a:off x="4166986" y="1045766"/>
                        <a:ext cx="1650972" cy="342010"/>
                      </a:xfrm>
                      <a:prstGeom prst="rect">
                        <a:avLst/>
                      </a:prstGeom>
                      <a:noFill/>
                      <a:ln>
                        <a:solidFill>
                          <a:schemeClr val="tx1"/>
                        </a:solidFill>
                      </a:ln>
                    </p:spPr>
                    <p:txBody>
                      <a:bodyPr wrap="square" rtlCol="0">
                        <a:spAutoFit/>
                      </a:bodyPr>
                      <a:lstStyle/>
                      <a:p>
                        <a:r>
                          <a:rPr kumimoji="1" lang="ja-JP" altLang="en-US" sz="2400" b="1" dirty="0" smtClean="0"/>
                          <a:t>非線形分極波</a:t>
                        </a:r>
                        <a:endParaRPr kumimoji="1" lang="ja-JP" altLang="en-US" sz="2400" b="1" dirty="0"/>
                      </a:p>
                    </p:txBody>
                  </p:sp>
                  <p:grpSp>
                    <p:nvGrpSpPr>
                      <p:cNvPr id="16" name="グループ化 15"/>
                      <p:cNvGrpSpPr/>
                      <p:nvPr/>
                    </p:nvGrpSpPr>
                    <p:grpSpPr>
                      <a:xfrm>
                        <a:off x="1866985" y="817834"/>
                        <a:ext cx="4468996" cy="3158827"/>
                        <a:chOff x="1866985" y="817834"/>
                        <a:chExt cx="4468996" cy="3158827"/>
                      </a:xfrm>
                    </p:grpSpPr>
                    <p:grpSp>
                      <p:nvGrpSpPr>
                        <p:cNvPr id="17" name="グループ化 16"/>
                        <p:cNvGrpSpPr/>
                        <p:nvPr/>
                      </p:nvGrpSpPr>
                      <p:grpSpPr>
                        <a:xfrm>
                          <a:off x="1866985" y="817834"/>
                          <a:ext cx="4468996" cy="2920390"/>
                          <a:chOff x="1715263" y="1093948"/>
                          <a:chExt cx="4468996" cy="2920390"/>
                        </a:xfrm>
                      </p:grpSpPr>
                      <p:grpSp>
                        <p:nvGrpSpPr>
                          <p:cNvPr id="19" name="グループ化 18"/>
                          <p:cNvGrpSpPr/>
                          <p:nvPr/>
                        </p:nvGrpSpPr>
                        <p:grpSpPr>
                          <a:xfrm>
                            <a:off x="1715263" y="1093948"/>
                            <a:ext cx="4468996" cy="2920390"/>
                            <a:chOff x="1715263" y="1093948"/>
                            <a:chExt cx="4468996" cy="2920390"/>
                          </a:xfrm>
                        </p:grpSpPr>
                        <p:grpSp>
                          <p:nvGrpSpPr>
                            <p:cNvPr id="21" name="グループ化 20"/>
                            <p:cNvGrpSpPr/>
                            <p:nvPr/>
                          </p:nvGrpSpPr>
                          <p:grpSpPr>
                            <a:xfrm>
                              <a:off x="1715263" y="1093948"/>
                              <a:ext cx="3649852" cy="2920390"/>
                              <a:chOff x="1715263" y="1093948"/>
                              <a:chExt cx="3649852" cy="2920390"/>
                            </a:xfrm>
                          </p:grpSpPr>
                          <p:grpSp>
                            <p:nvGrpSpPr>
                              <p:cNvPr id="23" name="グループ化 22"/>
                              <p:cNvGrpSpPr/>
                              <p:nvPr/>
                            </p:nvGrpSpPr>
                            <p:grpSpPr>
                              <a:xfrm>
                                <a:off x="1715263" y="1494058"/>
                                <a:ext cx="3649852" cy="2520280"/>
                                <a:chOff x="2555776" y="2695693"/>
                                <a:chExt cx="3649852" cy="2520280"/>
                              </a:xfrm>
                            </p:grpSpPr>
                            <p:cxnSp>
                              <p:nvCxnSpPr>
                                <p:cNvPr id="25" name="直線コネクタ 24"/>
                                <p:cNvCxnSpPr/>
                                <p:nvPr/>
                              </p:nvCxnSpPr>
                              <p:spPr>
                                <a:xfrm flipV="1">
                                  <a:off x="4283968" y="3567641"/>
                                  <a:ext cx="0" cy="1360301"/>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26" name="グループ化 25"/>
                                <p:cNvGrpSpPr/>
                                <p:nvPr/>
                              </p:nvGrpSpPr>
                              <p:grpSpPr>
                                <a:xfrm>
                                  <a:off x="2555776" y="2695693"/>
                                  <a:ext cx="3649852" cy="2520280"/>
                                  <a:chOff x="2555776" y="2348880"/>
                                  <a:chExt cx="3649852" cy="2520280"/>
                                </a:xfrm>
                              </p:grpSpPr>
                              <p:cxnSp>
                                <p:nvCxnSpPr>
                                  <p:cNvPr id="27" name="直線コネクタ 26"/>
                                  <p:cNvCxnSpPr/>
                                  <p:nvPr/>
                                </p:nvCxnSpPr>
                                <p:spPr>
                                  <a:xfrm>
                                    <a:off x="3388442" y="3813791"/>
                                    <a:ext cx="22556" cy="767337"/>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28" name="グループ化 27"/>
                                  <p:cNvGrpSpPr/>
                                  <p:nvPr/>
                                </p:nvGrpSpPr>
                                <p:grpSpPr>
                                  <a:xfrm>
                                    <a:off x="2555776" y="2348880"/>
                                    <a:ext cx="3649852" cy="2520280"/>
                                    <a:chOff x="2555776" y="2348880"/>
                                    <a:chExt cx="3649852" cy="2520280"/>
                                  </a:xfrm>
                                </p:grpSpPr>
                                <p:pic>
                                  <p:nvPicPr>
                                    <p:cNvPr id="29"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r="58500"/>
                                    <a:stretch/>
                                  </p:blipFill>
                                  <p:spPr bwMode="auto">
                                    <a:xfrm rot="16200000">
                                      <a:off x="3538216" y="3675142"/>
                                      <a:ext cx="699421" cy="953854"/>
                                    </a:xfrm>
                                    <a:prstGeom prst="rect">
                                      <a:avLst/>
                                    </a:prstGeom>
                                    <a:noFill/>
                                    <a:ln w="3175">
                                      <a:noFill/>
                                      <a:miter lim="800000"/>
                                      <a:headEnd/>
                                      <a:tailEnd/>
                                    </a:ln>
                                    <a:effectLst/>
                                    <a:extLst/>
                                  </p:spPr>
                                </p:pic>
                                <p:cxnSp>
                                  <p:nvCxnSpPr>
                                    <p:cNvPr id="31" name="直線コネクタ 30"/>
                                    <p:cNvCxnSpPr/>
                                    <p:nvPr/>
                                  </p:nvCxnSpPr>
                                  <p:spPr>
                                    <a:xfrm>
                                      <a:off x="3388442" y="3813791"/>
                                      <a:ext cx="281718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32" name="グループ化 31"/>
                                    <p:cNvGrpSpPr/>
                                    <p:nvPr/>
                                  </p:nvGrpSpPr>
                                  <p:grpSpPr>
                                    <a:xfrm>
                                      <a:off x="2555776" y="2348880"/>
                                      <a:ext cx="3528392" cy="2520280"/>
                                      <a:chOff x="2555776" y="2348880"/>
                                      <a:chExt cx="3528392" cy="2520280"/>
                                    </a:xfrm>
                                  </p:grpSpPr>
                                  <p:cxnSp>
                                    <p:nvCxnSpPr>
                                      <p:cNvPr id="33" name="直線矢印コネクタ 32"/>
                                      <p:cNvCxnSpPr/>
                                      <p:nvPr/>
                                    </p:nvCxnSpPr>
                                    <p:spPr>
                                      <a:xfrm flipV="1">
                                        <a:off x="3887925" y="2348880"/>
                                        <a:ext cx="0" cy="25202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2555776" y="3382887"/>
                                        <a:ext cx="3528392" cy="218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grpSp>
                          <p:sp>
                            <p:nvSpPr>
                              <p:cNvPr id="24" name="テキスト ボックス 23"/>
                              <p:cNvSpPr txBox="1"/>
                              <p:nvPr/>
                            </p:nvSpPr>
                            <p:spPr>
                              <a:xfrm>
                                <a:off x="2664933" y="1093948"/>
                                <a:ext cx="764958" cy="400110"/>
                              </a:xfrm>
                              <a:prstGeom prst="rect">
                                <a:avLst/>
                              </a:prstGeom>
                              <a:noFill/>
                            </p:spPr>
                            <p:txBody>
                              <a:bodyPr wrap="square" rtlCol="0">
                                <a:spAutoFit/>
                              </a:bodyPr>
                              <a:lstStyle/>
                              <a:p>
                                <a:r>
                                  <a:rPr kumimoji="1" lang="ja-JP" altLang="en-US" sz="2000" dirty="0" smtClean="0"/>
                                  <a:t>分極</a:t>
                                </a:r>
                                <a:endParaRPr kumimoji="1" lang="ja-JP" altLang="en-US" sz="2000" dirty="0"/>
                              </a:p>
                            </p:txBody>
                          </p:sp>
                        </p:grpSp>
                        <p:sp>
                          <p:nvSpPr>
                            <p:cNvPr id="22" name="テキスト ボックス 21"/>
                            <p:cNvSpPr txBox="1"/>
                            <p:nvPr/>
                          </p:nvSpPr>
                          <p:spPr>
                            <a:xfrm>
                              <a:off x="5415754" y="2366006"/>
                              <a:ext cx="768505" cy="400110"/>
                            </a:xfrm>
                            <a:prstGeom prst="rect">
                              <a:avLst/>
                            </a:prstGeom>
                            <a:noFill/>
                          </p:spPr>
                          <p:txBody>
                            <a:bodyPr wrap="square" rtlCol="0">
                              <a:spAutoFit/>
                            </a:bodyPr>
                            <a:lstStyle/>
                            <a:p>
                              <a:r>
                                <a:rPr kumimoji="1" lang="ja-JP" altLang="en-US" sz="2000" dirty="0" smtClean="0"/>
                                <a:t>電場</a:t>
                              </a:r>
                              <a:endParaRPr kumimoji="1" lang="ja-JP" altLang="en-US" sz="2000" dirty="0"/>
                            </a:p>
                          </p:txBody>
                        </p:sp>
                      </p:grpSp>
                      <p:cxnSp>
                        <p:nvCxnSpPr>
                          <p:cNvPr id="20" name="直線コネクタ 19"/>
                          <p:cNvCxnSpPr/>
                          <p:nvPr/>
                        </p:nvCxnSpPr>
                        <p:spPr>
                          <a:xfrm>
                            <a:off x="3429891" y="2347260"/>
                            <a:ext cx="163260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18" name="テキスト ボックス 17"/>
                        <p:cNvSpPr txBox="1"/>
                        <p:nvPr/>
                      </p:nvSpPr>
                      <p:spPr>
                        <a:xfrm>
                          <a:off x="4048152" y="3087435"/>
                          <a:ext cx="1657355" cy="889226"/>
                        </a:xfrm>
                        <a:prstGeom prst="rect">
                          <a:avLst/>
                        </a:prstGeom>
                        <a:noFill/>
                        <a:ln>
                          <a:solidFill>
                            <a:schemeClr val="tx1"/>
                          </a:solidFill>
                        </a:ln>
                      </p:spPr>
                      <p:txBody>
                        <a:bodyPr wrap="square" rtlCol="0">
                          <a:spAutoFit/>
                        </a:bodyPr>
                        <a:lstStyle/>
                        <a:p>
                          <a:pPr algn="ctr"/>
                          <a:r>
                            <a:rPr kumimoji="1" lang="ja-JP" altLang="en-US" sz="2400" b="1" dirty="0" smtClean="0"/>
                            <a:t>ピークパワーが強い光の</a:t>
                          </a:r>
                          <a:endParaRPr kumimoji="1" lang="en-US" altLang="ja-JP" sz="2400" b="1" dirty="0" smtClean="0"/>
                        </a:p>
                        <a:p>
                          <a:pPr algn="ctr"/>
                          <a:r>
                            <a:rPr kumimoji="1" lang="ja-JP" altLang="en-US" sz="2400" b="1" dirty="0" smtClean="0"/>
                            <a:t>入射電場</a:t>
                          </a:r>
                          <a:endParaRPr kumimoji="1" lang="ja-JP" altLang="en-US" sz="2400" b="1" dirty="0"/>
                        </a:p>
                      </p:txBody>
                    </p:sp>
                  </p:grpSp>
                </p:grpSp>
                <p:cxnSp>
                  <p:nvCxnSpPr>
                    <p:cNvPr id="13" name="直線矢印コネクタ 12"/>
                    <p:cNvCxnSpPr/>
                    <p:nvPr/>
                  </p:nvCxnSpPr>
                  <p:spPr>
                    <a:xfrm flipH="1">
                      <a:off x="3795135" y="1733596"/>
                      <a:ext cx="428720" cy="5789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H="1" flipV="1">
                      <a:off x="2724765" y="3573017"/>
                      <a:ext cx="456053" cy="1125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11"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887" t="44222" r="11032" b="5778"/>
                  <a:stretch/>
                </p:blipFill>
                <p:spPr bwMode="auto">
                  <a:xfrm flipH="1">
                    <a:off x="2116408" y="4716889"/>
                    <a:ext cx="1856518" cy="453376"/>
                  </a:xfrm>
                  <a:prstGeom prst="rect">
                    <a:avLst/>
                  </a:prstGeom>
                  <a:noFill/>
                  <a:ln w="3175">
                    <a:noFill/>
                    <a:miter lim="800000"/>
                    <a:headEnd/>
                    <a:tailEnd/>
                  </a:ln>
                  <a:effectLst/>
                  <a:extLst/>
                </p:spPr>
              </p:pic>
            </p:grpSp>
          </p:grpSp>
          <p:sp>
            <p:nvSpPr>
              <p:cNvPr id="6" name="テキスト ボックス 5"/>
              <p:cNvSpPr txBox="1"/>
              <p:nvPr/>
            </p:nvSpPr>
            <p:spPr>
              <a:xfrm>
                <a:off x="4190734" y="5248433"/>
                <a:ext cx="492443" cy="1756836"/>
              </a:xfrm>
              <a:prstGeom prst="rect">
                <a:avLst/>
              </a:prstGeom>
              <a:noFill/>
            </p:spPr>
            <p:txBody>
              <a:bodyPr vert="eaVert" wrap="square" rtlCol="0">
                <a:spAutoFit/>
              </a:bodyPr>
              <a:lstStyle/>
              <a:p>
                <a:r>
                  <a:rPr kumimoji="1" lang="ja-JP" altLang="en-US" sz="2000" b="1" dirty="0" smtClean="0"/>
                  <a:t>フーリエ解析</a:t>
                </a:r>
                <a:endParaRPr kumimoji="1" lang="ja-JP" altLang="en-US" sz="2000" b="1" dirty="0"/>
              </a:p>
            </p:txBody>
          </p:sp>
          <p:cxnSp>
            <p:nvCxnSpPr>
              <p:cNvPr id="7" name="カギ線コネクタ 6"/>
              <p:cNvCxnSpPr/>
              <p:nvPr/>
            </p:nvCxnSpPr>
            <p:spPr>
              <a:xfrm flipV="1">
                <a:off x="3713005" y="4974514"/>
                <a:ext cx="1180360" cy="23350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78" name="Picture 2"/>
            <p:cNvPicPr>
              <a:picLocks noChangeArrowheads="1"/>
            </p:cNvPicPr>
            <p:nvPr/>
          </p:nvPicPr>
          <p:blipFill rotWithShape="1">
            <a:blip r:embed="rId7">
              <a:extLst>
                <a:ext uri="{28A0092B-C50C-407E-A947-70E740481C1C}">
                  <a14:useLocalDpi xmlns:a14="http://schemas.microsoft.com/office/drawing/2010/main" val="0"/>
                </a:ext>
              </a:extLst>
            </a:blip>
            <a:srcRect l="5901" t="-3324" r="-4572" b="54551"/>
            <a:stretch/>
          </p:blipFill>
          <p:spPr bwMode="auto">
            <a:xfrm flipH="1">
              <a:off x="1502347" y="1435844"/>
              <a:ext cx="2038662" cy="288000"/>
            </a:xfrm>
            <a:prstGeom prst="rect">
              <a:avLst/>
            </a:prstGeom>
            <a:noFill/>
            <a:ln w="3175">
              <a:noFill/>
              <a:miter lim="800000"/>
              <a:headEnd/>
              <a:tailEnd/>
            </a:ln>
            <a:effectLst/>
            <a:extLst/>
          </p:spPr>
        </p:pic>
      </p:grpSp>
      <p:sp>
        <p:nvSpPr>
          <p:cNvPr id="73" name="テキスト ボックス 72"/>
          <p:cNvSpPr txBox="1"/>
          <p:nvPr/>
        </p:nvSpPr>
        <p:spPr>
          <a:xfrm>
            <a:off x="37717" y="476672"/>
            <a:ext cx="2744896" cy="584775"/>
          </a:xfrm>
          <a:prstGeom prst="rect">
            <a:avLst/>
          </a:prstGeom>
          <a:noFill/>
        </p:spPr>
        <p:txBody>
          <a:bodyPr wrap="square" rtlCol="0">
            <a:spAutoFit/>
          </a:bodyPr>
          <a:lstStyle/>
          <a:p>
            <a:r>
              <a:rPr kumimoji="1" lang="ja-JP" altLang="en-US" sz="3200" b="1" dirty="0" smtClean="0"/>
              <a:t>非線形分極波</a:t>
            </a:r>
            <a:endParaRPr kumimoji="1" lang="ja-JP" altLang="en-US" sz="3200" b="1" dirty="0"/>
          </a:p>
        </p:txBody>
      </p:sp>
    </p:spTree>
    <p:extLst>
      <p:ext uri="{BB962C8B-B14F-4D97-AF65-F5344CB8AC3E}">
        <p14:creationId xmlns:p14="http://schemas.microsoft.com/office/powerpoint/2010/main" val="251607421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332656"/>
            <a:ext cx="7772400" cy="1143000"/>
          </a:xfrm>
        </p:spPr>
        <p:txBody>
          <a:bodyPr/>
          <a:lstStyle/>
          <a:p>
            <a:pPr algn="l"/>
            <a:r>
              <a:rPr kumimoji="1" lang="en-US" altLang="ja-JP" dirty="0" smtClean="0"/>
              <a:t>SHG</a:t>
            </a:r>
            <a:r>
              <a:rPr lang="en-US" altLang="ja-JP" dirty="0" smtClean="0"/>
              <a:t>,</a:t>
            </a:r>
            <a:r>
              <a:rPr kumimoji="1" lang="en-US" altLang="ja-JP" dirty="0" smtClean="0"/>
              <a:t>THG</a:t>
            </a:r>
            <a:r>
              <a:rPr kumimoji="1" lang="ja-JP" altLang="en-US" dirty="0" smtClean="0"/>
              <a:t>の原理</a:t>
            </a:r>
            <a:endParaRPr kumimoji="1" lang="ja-JP"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132856"/>
            <a:ext cx="8139337" cy="2286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直線コネクタ 4"/>
          <p:cNvCxnSpPr/>
          <p:nvPr/>
        </p:nvCxnSpPr>
        <p:spPr bwMode="auto">
          <a:xfrm>
            <a:off x="4465204" y="1700808"/>
            <a:ext cx="0" cy="3222864"/>
          </a:xfrm>
          <a:prstGeom prst="line">
            <a:avLst/>
          </a:prstGeom>
          <a:noFill/>
          <a:ln w="9525" cap="flat" cmpd="sng" algn="ctr">
            <a:solidFill>
              <a:schemeClr val="tx1"/>
            </a:solidFill>
            <a:prstDash val="solid"/>
            <a:round/>
            <a:headEnd type="none" w="med" len="med"/>
            <a:tailEnd type="none" w="med" len="med"/>
          </a:ln>
          <a:effectLst/>
        </p:spPr>
      </p:cxnSp>
      <p:sp>
        <p:nvSpPr>
          <p:cNvPr id="9" name="テキスト ボックス 8"/>
          <p:cNvSpPr txBox="1"/>
          <p:nvPr/>
        </p:nvSpPr>
        <p:spPr>
          <a:xfrm>
            <a:off x="1331640" y="1628800"/>
            <a:ext cx="2016224" cy="369332"/>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smtClean="0"/>
              <a:t>SHG</a:t>
            </a:r>
            <a:r>
              <a:rPr kumimoji="1" lang="ja-JP" altLang="en-US" dirty="0" smtClean="0"/>
              <a:t>の原理</a:t>
            </a:r>
            <a:endParaRPr kumimoji="1" lang="ja-JP" altLang="en-US" dirty="0"/>
          </a:p>
        </p:txBody>
      </p:sp>
      <p:sp>
        <p:nvSpPr>
          <p:cNvPr id="11" name="テキスト ボックス 10"/>
          <p:cNvSpPr txBox="1"/>
          <p:nvPr/>
        </p:nvSpPr>
        <p:spPr>
          <a:xfrm>
            <a:off x="5589930" y="1628800"/>
            <a:ext cx="2016224" cy="369332"/>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t>T</a:t>
            </a:r>
            <a:r>
              <a:rPr kumimoji="1" lang="en-US" altLang="ja-JP" dirty="0" smtClean="0"/>
              <a:t>HG</a:t>
            </a:r>
            <a:r>
              <a:rPr kumimoji="1" lang="ja-JP" altLang="en-US" dirty="0" smtClean="0"/>
              <a:t>の原理</a:t>
            </a:r>
            <a:endParaRPr kumimoji="1" lang="ja-JP" altLang="en-US" dirty="0"/>
          </a:p>
        </p:txBody>
      </p:sp>
      <p:sp>
        <p:nvSpPr>
          <p:cNvPr id="10" name="テキスト ボックス 9"/>
          <p:cNvSpPr txBox="1"/>
          <p:nvPr/>
        </p:nvSpPr>
        <p:spPr>
          <a:xfrm>
            <a:off x="755576" y="4738288"/>
            <a:ext cx="3709628" cy="1200329"/>
          </a:xfrm>
          <a:prstGeom prst="rect">
            <a:avLst/>
          </a:prstGeom>
          <a:noFill/>
          <a:ln>
            <a:noFill/>
          </a:ln>
        </p:spPr>
        <p:txBody>
          <a:bodyPr wrap="square" rtlCol="0">
            <a:spAutoFit/>
          </a:bodyPr>
          <a:lstStyle/>
          <a:p>
            <a:pPr marL="285750" indent="-285750">
              <a:buFont typeface="Arial" panose="020B0604020202020204" pitchFamily="34" charset="0"/>
              <a:buChar char="•"/>
            </a:pPr>
            <a:r>
              <a:rPr kumimoji="1" lang="ja-JP" altLang="en-US" u="sng" dirty="0" smtClean="0"/>
              <a:t>非中心対称性物質</a:t>
            </a:r>
            <a:r>
              <a:rPr kumimoji="1" lang="ja-JP" altLang="en-US" dirty="0" smtClean="0"/>
              <a:t>からのみ発生</a:t>
            </a:r>
            <a:endParaRPr kumimoji="1" lang="en-US" altLang="ja-JP" dirty="0" smtClean="0"/>
          </a:p>
          <a:p>
            <a:r>
              <a:rPr lang="ja-JP" altLang="en-US" dirty="0" smtClean="0"/>
              <a:t>（例）コラーゲン</a:t>
            </a:r>
            <a:endParaRPr lang="en-US" altLang="ja-JP" dirty="0" smtClean="0"/>
          </a:p>
          <a:p>
            <a:pPr marL="285750" indent="-285750">
              <a:buFont typeface="Arial" panose="020B0604020202020204" pitchFamily="34" charset="0"/>
              <a:buChar char="•"/>
            </a:pPr>
            <a:r>
              <a:rPr kumimoji="1" lang="en-US" altLang="ja-JP" dirty="0"/>
              <a:t>2</a:t>
            </a:r>
            <a:r>
              <a:rPr kumimoji="1" lang="ja-JP" altLang="en-US" dirty="0" smtClean="0"/>
              <a:t>次の非線形感受率によって</a:t>
            </a:r>
            <a:endParaRPr kumimoji="1" lang="en-US" altLang="ja-JP" dirty="0" smtClean="0"/>
          </a:p>
          <a:p>
            <a:r>
              <a:rPr lang="ja-JP" altLang="en-US" dirty="0"/>
              <a:t>　</a:t>
            </a:r>
            <a:r>
              <a:rPr lang="ja-JP" altLang="en-US" dirty="0" smtClean="0"/>
              <a:t>発生効率が決まる</a:t>
            </a:r>
            <a:endParaRPr kumimoji="1" lang="ja-JP" altLang="en-US" dirty="0"/>
          </a:p>
        </p:txBody>
      </p:sp>
      <p:sp>
        <p:nvSpPr>
          <p:cNvPr id="12" name="テキスト ボックス 11"/>
          <p:cNvSpPr txBox="1"/>
          <p:nvPr/>
        </p:nvSpPr>
        <p:spPr>
          <a:xfrm>
            <a:off x="5004048" y="4738288"/>
            <a:ext cx="3672408" cy="1200329"/>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dirty="0" smtClean="0"/>
              <a:t>すべての物質の境界面で発生</a:t>
            </a:r>
            <a:endParaRPr kumimoji="1" lang="en-US" altLang="ja-JP" dirty="0" smtClean="0"/>
          </a:p>
          <a:p>
            <a:pPr marL="285750" indent="-285750">
              <a:buFont typeface="Arial" panose="020B0604020202020204" pitchFamily="34" charset="0"/>
              <a:buChar char="•"/>
            </a:pPr>
            <a:r>
              <a:rPr kumimoji="1" lang="ja-JP" altLang="en-US" dirty="0" smtClean="0"/>
              <a:t>異なる物質の境界で強い</a:t>
            </a:r>
            <a:r>
              <a:rPr kumimoji="1" lang="en-US" altLang="ja-JP" dirty="0" smtClean="0"/>
              <a:t>THG</a:t>
            </a:r>
            <a:r>
              <a:rPr kumimoji="1" lang="ja-JP" altLang="en-US" dirty="0" smtClean="0"/>
              <a:t>信号が発生するのでコントラストが高い</a:t>
            </a:r>
            <a:endParaRPr kumimoji="1" lang="ja-JP" altLang="en-US" dirty="0"/>
          </a:p>
        </p:txBody>
      </p:sp>
      <p:sp>
        <p:nvSpPr>
          <p:cNvPr id="3" name="正方形/長方形 2"/>
          <p:cNvSpPr/>
          <p:nvPr/>
        </p:nvSpPr>
        <p:spPr>
          <a:xfrm>
            <a:off x="2680735" y="6165304"/>
            <a:ext cx="3830344" cy="369332"/>
          </a:xfrm>
          <a:prstGeom prst="rect">
            <a:avLst/>
          </a:prstGeom>
        </p:spPr>
        <p:txBody>
          <a:bodyPr wrap="none">
            <a:spAutoFit/>
          </a:bodyPr>
          <a:lstStyle/>
          <a:p>
            <a:r>
              <a:rPr lang="en-US" altLang="ja-JP" b="1" i="1" dirty="0"/>
              <a:t>P</a:t>
            </a:r>
            <a:r>
              <a:rPr lang="en-US" altLang="ja-JP" b="1" i="1" baseline="-25000" dirty="0"/>
              <a:t>NL</a:t>
            </a:r>
            <a:r>
              <a:rPr lang="en-US" altLang="ja-JP" b="1" i="1" dirty="0"/>
              <a:t> =</a:t>
            </a:r>
            <a:r>
              <a:rPr lang="ja-JP" altLang="ja-JP" b="1" i="1" dirty="0"/>
              <a:t>χ</a:t>
            </a:r>
            <a:r>
              <a:rPr lang="en-US" altLang="ja-JP" b="1" i="1" baseline="30000" dirty="0"/>
              <a:t>(1)</a:t>
            </a:r>
            <a:r>
              <a:rPr lang="en-US" altLang="ja-JP" b="1" i="1" dirty="0"/>
              <a:t>E+ </a:t>
            </a:r>
            <a:r>
              <a:rPr lang="ja-JP" altLang="ja-JP" b="1" i="1" dirty="0"/>
              <a:t>χ</a:t>
            </a:r>
            <a:r>
              <a:rPr lang="en-US" altLang="ja-JP" b="1" i="1" baseline="30000" dirty="0"/>
              <a:t>(2)</a:t>
            </a:r>
            <a:r>
              <a:rPr lang="en-US" altLang="ja-JP" b="1" i="1" dirty="0"/>
              <a:t>EE + </a:t>
            </a:r>
            <a:r>
              <a:rPr lang="ja-JP" altLang="ja-JP" b="1" i="1" dirty="0"/>
              <a:t>χ</a:t>
            </a:r>
            <a:r>
              <a:rPr lang="en-US" altLang="ja-JP" b="1" i="1" baseline="30000" dirty="0"/>
              <a:t>(3)</a:t>
            </a:r>
            <a:r>
              <a:rPr lang="en-US" altLang="ja-JP" b="1" i="1" dirty="0"/>
              <a:t>EEE + ••••••</a:t>
            </a:r>
            <a:endParaRPr lang="ja-JP" altLang="en-US" dirty="0"/>
          </a:p>
        </p:txBody>
      </p:sp>
    </p:spTree>
    <p:extLst>
      <p:ext uri="{BB962C8B-B14F-4D97-AF65-F5344CB8AC3E}">
        <p14:creationId xmlns:p14="http://schemas.microsoft.com/office/powerpoint/2010/main" val="53496193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3" y="224265"/>
            <a:ext cx="8177471" cy="1143000"/>
          </a:xfrm>
        </p:spPr>
        <p:txBody>
          <a:bodyPr/>
          <a:lstStyle/>
          <a:p>
            <a:r>
              <a:rPr kumimoji="1" lang="en-US" altLang="ja-JP" sz="4000" dirty="0" smtClean="0"/>
              <a:t>TPEF</a:t>
            </a:r>
            <a:r>
              <a:rPr kumimoji="1" lang="ja-JP" altLang="en-US" sz="4000" dirty="0" smtClean="0"/>
              <a:t>の代わりに</a:t>
            </a:r>
            <a:r>
              <a:rPr kumimoji="1" lang="en-US" altLang="ja-JP" sz="4000" dirty="0" smtClean="0"/>
              <a:t>THG</a:t>
            </a:r>
            <a:r>
              <a:rPr kumimoji="1" lang="ja-JP" altLang="en-US" sz="4000" dirty="0" smtClean="0"/>
              <a:t>を用いる理由</a:t>
            </a:r>
            <a:endParaRPr kumimoji="1" lang="ja-JP" altLang="en-US" sz="4000" dirty="0"/>
          </a:p>
        </p:txBody>
      </p:sp>
      <p:sp>
        <p:nvSpPr>
          <p:cNvPr id="22" name="テキスト ボックス 21"/>
          <p:cNvSpPr txBox="1"/>
          <p:nvPr/>
        </p:nvSpPr>
        <p:spPr>
          <a:xfrm>
            <a:off x="832655" y="6185370"/>
            <a:ext cx="7812360" cy="523220"/>
          </a:xfrm>
          <a:prstGeom prst="rect">
            <a:avLst/>
          </a:prstGeom>
          <a:solidFill>
            <a:srgbClr val="FFFF00"/>
          </a:solidFill>
        </p:spPr>
        <p:txBody>
          <a:bodyPr wrap="square" rtlCol="0">
            <a:spAutoFit/>
          </a:bodyPr>
          <a:lstStyle/>
          <a:p>
            <a:r>
              <a:rPr kumimoji="1" lang="ja-JP" altLang="en-US" sz="2800" b="1" dirty="0" smtClean="0">
                <a:solidFill>
                  <a:srgbClr val="FF0000"/>
                </a:solidFill>
              </a:rPr>
              <a:t>より長い波長を使うことで生体深部を観察する</a:t>
            </a:r>
            <a:endParaRPr kumimoji="1" lang="ja-JP" altLang="en-US" sz="2800" b="1" dirty="0">
              <a:solidFill>
                <a:srgbClr val="FF0000"/>
              </a:solidFill>
            </a:endParaRPr>
          </a:p>
        </p:txBody>
      </p:sp>
      <p:grpSp>
        <p:nvGrpSpPr>
          <p:cNvPr id="74" name="グループ化 73"/>
          <p:cNvGrpSpPr/>
          <p:nvPr/>
        </p:nvGrpSpPr>
        <p:grpSpPr>
          <a:xfrm>
            <a:off x="978053" y="1052736"/>
            <a:ext cx="7338363" cy="2976617"/>
            <a:chOff x="978053" y="1268760"/>
            <a:chExt cx="7338363" cy="2976617"/>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053" y="1706789"/>
              <a:ext cx="2894861" cy="253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a:stretch/>
          </p:blipFill>
          <p:spPr bwMode="auto">
            <a:xfrm>
              <a:off x="4397803" y="1959377"/>
              <a:ext cx="3918613" cy="2201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テキスト ボックス 69"/>
            <p:cNvSpPr txBox="1"/>
            <p:nvPr/>
          </p:nvSpPr>
          <p:spPr>
            <a:xfrm>
              <a:off x="1662946" y="1268760"/>
              <a:ext cx="1512168" cy="369332"/>
            </a:xfrm>
            <a:prstGeom prst="rect">
              <a:avLst/>
            </a:prstGeom>
            <a:noFill/>
          </p:spPr>
          <p:txBody>
            <a:bodyPr wrap="square" rtlCol="0">
              <a:spAutoFit/>
            </a:bodyPr>
            <a:lstStyle/>
            <a:p>
              <a:r>
                <a:rPr kumimoji="1" lang="en-US" altLang="ja-JP" dirty="0" smtClean="0"/>
                <a:t>TPEF</a:t>
              </a:r>
              <a:r>
                <a:rPr kumimoji="1" lang="ja-JP" altLang="en-US" dirty="0" smtClean="0"/>
                <a:t>の原理</a:t>
              </a:r>
              <a:endParaRPr kumimoji="1" lang="ja-JP" altLang="en-US" dirty="0"/>
            </a:p>
          </p:txBody>
        </p:sp>
        <p:sp>
          <p:nvSpPr>
            <p:cNvPr id="73" name="テキスト ボックス 72"/>
            <p:cNvSpPr txBox="1"/>
            <p:nvPr/>
          </p:nvSpPr>
          <p:spPr>
            <a:xfrm>
              <a:off x="5601025" y="1547500"/>
              <a:ext cx="1512168" cy="369332"/>
            </a:xfrm>
            <a:prstGeom prst="rect">
              <a:avLst/>
            </a:prstGeom>
            <a:noFill/>
          </p:spPr>
          <p:txBody>
            <a:bodyPr wrap="square" rtlCol="0">
              <a:spAutoFit/>
            </a:bodyPr>
            <a:lstStyle/>
            <a:p>
              <a:r>
                <a:rPr kumimoji="1" lang="en-US" altLang="ja-JP" dirty="0" smtClean="0"/>
                <a:t>THG</a:t>
              </a:r>
              <a:r>
                <a:rPr kumimoji="1" lang="ja-JP" altLang="en-US" dirty="0" smtClean="0"/>
                <a:t>の原理</a:t>
              </a:r>
              <a:endParaRPr kumimoji="1" lang="ja-JP" altLang="en-US" dirty="0"/>
            </a:p>
          </p:txBody>
        </p:sp>
      </p:grpSp>
      <p:sp>
        <p:nvSpPr>
          <p:cNvPr id="71" name="テキスト ボックス 70"/>
          <p:cNvSpPr txBox="1"/>
          <p:nvPr/>
        </p:nvSpPr>
        <p:spPr>
          <a:xfrm>
            <a:off x="691442" y="4839169"/>
            <a:ext cx="3384376" cy="1323439"/>
          </a:xfrm>
          <a:prstGeom prst="rect">
            <a:avLst/>
          </a:prstGeom>
          <a:noFill/>
        </p:spPr>
        <p:txBody>
          <a:bodyPr wrap="square" rtlCol="0">
            <a:spAutoFit/>
          </a:bodyPr>
          <a:lstStyle/>
          <a:p>
            <a:r>
              <a:rPr lang="ja-JP" altLang="en-US" sz="2000" dirty="0" smtClean="0"/>
              <a:t>生体</a:t>
            </a:r>
            <a:r>
              <a:rPr lang="ja-JP" altLang="en-US" sz="2000" dirty="0"/>
              <a:t>組織内</a:t>
            </a:r>
            <a:r>
              <a:rPr lang="ja-JP" altLang="en-US" sz="2000" dirty="0" smtClean="0"/>
              <a:t>で受ける吸収と散乱により強く減衰する</a:t>
            </a:r>
            <a:endParaRPr lang="en-US" altLang="ja-JP" sz="2000" dirty="0" smtClean="0"/>
          </a:p>
          <a:p>
            <a:r>
              <a:rPr kumimoji="1" lang="ja-JP" altLang="en-US" sz="2000" dirty="0" smtClean="0"/>
              <a:t>→生体深部を高コントラストで可視化は困難</a:t>
            </a:r>
            <a:endParaRPr kumimoji="1" lang="ja-JP" altLang="en-US" sz="2000" dirty="0"/>
          </a:p>
        </p:txBody>
      </p:sp>
      <p:sp>
        <p:nvSpPr>
          <p:cNvPr id="75" name="テキスト ボックス 74"/>
          <p:cNvSpPr txBox="1"/>
          <p:nvPr/>
        </p:nvSpPr>
        <p:spPr>
          <a:xfrm>
            <a:off x="4788023" y="4532927"/>
            <a:ext cx="4104457" cy="1292662"/>
          </a:xfrm>
          <a:prstGeom prst="rect">
            <a:avLst/>
          </a:prstGeom>
          <a:noFill/>
        </p:spPr>
        <p:txBody>
          <a:bodyPr wrap="square" rtlCol="0">
            <a:spAutoFit/>
          </a:bodyPr>
          <a:lstStyle/>
          <a:p>
            <a:pPr algn="ctr"/>
            <a:r>
              <a:rPr kumimoji="1" lang="ja-JP" altLang="en-US" b="1" dirty="0" smtClean="0">
                <a:solidFill>
                  <a:srgbClr val="002060"/>
                </a:solidFill>
              </a:rPr>
              <a:t>長波長側波長</a:t>
            </a:r>
            <a:r>
              <a:rPr kumimoji="1" lang="en-US" altLang="ja-JP" b="1" dirty="0" smtClean="0">
                <a:solidFill>
                  <a:srgbClr val="002060"/>
                </a:solidFill>
              </a:rPr>
              <a:t>(1100~1300nm)</a:t>
            </a:r>
            <a:r>
              <a:rPr kumimoji="1" lang="ja-JP" altLang="en-US" b="1" dirty="0" smtClean="0">
                <a:solidFill>
                  <a:srgbClr val="002060"/>
                </a:solidFill>
              </a:rPr>
              <a:t>で</a:t>
            </a:r>
            <a:r>
              <a:rPr kumimoji="1" lang="en-US" altLang="ja-JP" b="1" dirty="0" smtClean="0">
                <a:solidFill>
                  <a:srgbClr val="002060"/>
                </a:solidFill>
              </a:rPr>
              <a:t>THG</a:t>
            </a:r>
          </a:p>
          <a:p>
            <a:r>
              <a:rPr kumimoji="1" lang="ja-JP" altLang="en-US" sz="2000" dirty="0" smtClean="0"/>
              <a:t>物質の境界で強い</a:t>
            </a:r>
            <a:r>
              <a:rPr kumimoji="1" lang="en-US" altLang="ja-JP" sz="2000" dirty="0" smtClean="0"/>
              <a:t>THG</a:t>
            </a:r>
            <a:r>
              <a:rPr kumimoji="1" lang="ja-JP" altLang="en-US" sz="2000" dirty="0" smtClean="0"/>
              <a:t>信号が発生</a:t>
            </a:r>
            <a:endParaRPr kumimoji="1" lang="en-US" altLang="ja-JP" sz="2000" dirty="0" smtClean="0"/>
          </a:p>
          <a:p>
            <a:r>
              <a:rPr lang="ja-JP" altLang="en-US" sz="2000" dirty="0" smtClean="0"/>
              <a:t>→生体深部を高コントラストで可視化</a:t>
            </a:r>
            <a:endParaRPr kumimoji="1" lang="ja-JP" altLang="en-US" sz="2000" dirty="0"/>
          </a:p>
        </p:txBody>
      </p:sp>
      <p:sp>
        <p:nvSpPr>
          <p:cNvPr id="72" name="テキスト ボックス 71"/>
          <p:cNvSpPr txBox="1"/>
          <p:nvPr/>
        </p:nvSpPr>
        <p:spPr>
          <a:xfrm>
            <a:off x="37008" y="4060711"/>
            <a:ext cx="1152128" cy="369332"/>
          </a:xfrm>
          <a:prstGeom prst="rect">
            <a:avLst/>
          </a:prstGeom>
          <a:solidFill>
            <a:srgbClr val="FFC000"/>
          </a:solidFill>
        </p:spPr>
        <p:txBody>
          <a:bodyPr wrap="square" rtlCol="0">
            <a:spAutoFit/>
          </a:bodyPr>
          <a:lstStyle/>
          <a:p>
            <a:r>
              <a:rPr kumimoji="1" lang="ja-JP" altLang="en-US" dirty="0" smtClean="0"/>
              <a:t>先行研究</a:t>
            </a:r>
            <a:endParaRPr kumimoji="1" lang="ja-JP" altLang="en-US" dirty="0"/>
          </a:p>
        </p:txBody>
      </p:sp>
      <p:sp>
        <p:nvSpPr>
          <p:cNvPr id="3" name="テキスト ボックス 2"/>
          <p:cNvSpPr txBox="1"/>
          <p:nvPr/>
        </p:nvSpPr>
        <p:spPr>
          <a:xfrm>
            <a:off x="1078244" y="4548315"/>
            <a:ext cx="2694477" cy="646331"/>
          </a:xfrm>
          <a:prstGeom prst="rect">
            <a:avLst/>
          </a:prstGeom>
          <a:noFill/>
        </p:spPr>
        <p:txBody>
          <a:bodyPr wrap="square" rtlCol="0">
            <a:spAutoFit/>
          </a:bodyPr>
          <a:lstStyle/>
          <a:p>
            <a:pPr algn="ctr"/>
            <a:r>
              <a:rPr lang="ja-JP" altLang="en-US" b="1" dirty="0">
                <a:solidFill>
                  <a:srgbClr val="002060"/>
                </a:solidFill>
              </a:rPr>
              <a:t>入射波長</a:t>
            </a:r>
            <a:r>
              <a:rPr lang="en-US" altLang="ja-JP" b="1" dirty="0">
                <a:solidFill>
                  <a:srgbClr val="002060"/>
                </a:solidFill>
              </a:rPr>
              <a:t>800nm</a:t>
            </a:r>
            <a:r>
              <a:rPr lang="ja-JP" altLang="en-US" b="1" dirty="0">
                <a:solidFill>
                  <a:srgbClr val="002060"/>
                </a:solidFill>
              </a:rPr>
              <a:t>で</a:t>
            </a:r>
            <a:r>
              <a:rPr lang="en-US" altLang="ja-JP" b="1" dirty="0">
                <a:solidFill>
                  <a:srgbClr val="002060"/>
                </a:solidFill>
              </a:rPr>
              <a:t>TPEF</a:t>
            </a:r>
          </a:p>
          <a:p>
            <a:endParaRPr kumimoji="1" lang="ja-JP" altLang="en-US" dirty="0">
              <a:solidFill>
                <a:srgbClr val="002060"/>
              </a:solidFill>
            </a:endParaRPr>
          </a:p>
        </p:txBody>
      </p:sp>
    </p:spTree>
    <p:extLst>
      <p:ext uri="{BB962C8B-B14F-4D97-AF65-F5344CB8AC3E}">
        <p14:creationId xmlns:p14="http://schemas.microsoft.com/office/powerpoint/2010/main" val="322510472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テーマ1">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Arial"/>
        <a:ea typeface="ＭＳ ゴシック"/>
        <a:cs typeface="ＭＳ ゴシック"/>
      </a:majorFont>
      <a:minorFont>
        <a:latin typeface="Arial"/>
        <a:ea typeface="ＭＳ ゴシック"/>
        <a:cs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徳大スライドテーマ</Template>
  <TotalTime>4756</TotalTime>
  <Words>1229</Words>
  <Application>Microsoft Office PowerPoint</Application>
  <PresentationFormat>画面に合わせる (4:3)</PresentationFormat>
  <Paragraphs>156</Paragraphs>
  <Slides>14</Slides>
  <Notes>13</Notes>
  <HiddenSlides>0</HiddenSlides>
  <MMClips>0</MMClips>
  <ScaleCrop>false</ScaleCrop>
  <HeadingPairs>
    <vt:vector size="4" baseType="variant">
      <vt:variant>
        <vt:lpstr>テーマ</vt:lpstr>
      </vt:variant>
      <vt:variant>
        <vt:i4>1</vt:i4>
      </vt:variant>
      <vt:variant>
        <vt:lpstr>スライド タイトル</vt:lpstr>
      </vt:variant>
      <vt:variant>
        <vt:i4>14</vt:i4>
      </vt:variant>
    </vt:vector>
  </HeadingPairs>
  <TitlesOfParts>
    <vt:vector size="15" baseType="lpstr">
      <vt:lpstr>テーマ1</vt:lpstr>
      <vt:lpstr>波長可変フェムト秒レーザー を用いた非線形光学顕微鏡の開発  </vt:lpstr>
      <vt:lpstr>コラーゲンとエラスチン</vt:lpstr>
      <vt:lpstr>PowerPoint プレゼンテーション</vt:lpstr>
      <vt:lpstr>従来研究</vt:lpstr>
      <vt:lpstr>非線形光学顕微鏡</vt:lpstr>
      <vt:lpstr>PowerPoint プレゼンテーション</vt:lpstr>
      <vt:lpstr>PowerPoint プレゼンテーション</vt:lpstr>
      <vt:lpstr>SHG,THGの原理</vt:lpstr>
      <vt:lpstr>TPEFの代わりにTHGを用いる理由</vt:lpstr>
      <vt:lpstr>前回の実験結果</vt:lpstr>
      <vt:lpstr>実験装置</vt:lpstr>
      <vt:lpstr>PowerPoint プレゼンテーション</vt:lpstr>
      <vt:lpstr>PowerPoint プレゼンテーション</vt:lpstr>
      <vt:lpstr>まとめ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Kotani</dc:creator>
  <cp:lastModifiedBy>Kotani</cp:lastModifiedBy>
  <cp:revision>228</cp:revision>
  <cp:lastPrinted>2015-09-30T23:18:33Z</cp:lastPrinted>
  <dcterms:created xsi:type="dcterms:W3CDTF">2015-09-25T13:13:58Z</dcterms:created>
  <dcterms:modified xsi:type="dcterms:W3CDTF">2016-02-18T07:53:16Z</dcterms:modified>
</cp:coreProperties>
</file>