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57" r:id="rId3"/>
    <p:sldId id="278" r:id="rId4"/>
    <p:sldId id="259" r:id="rId5"/>
    <p:sldId id="260" r:id="rId6"/>
    <p:sldId id="298" r:id="rId7"/>
    <p:sldId id="268" r:id="rId8"/>
    <p:sldId id="288" r:id="rId9"/>
    <p:sldId id="289" r:id="rId10"/>
    <p:sldId id="291" r:id="rId11"/>
    <p:sldId id="262" r:id="rId12"/>
    <p:sldId id="300" r:id="rId13"/>
    <p:sldId id="293" r:id="rId14"/>
    <p:sldId id="287" r:id="rId15"/>
    <p:sldId id="294" r:id="rId16"/>
    <p:sldId id="295" r:id="rId17"/>
    <p:sldId id="301" r:id="rId18"/>
    <p:sldId id="299" r:id="rId19"/>
    <p:sldId id="296" r:id="rId20"/>
    <p:sldId id="269" r:id="rId21"/>
  </p:sldIdLst>
  <p:sldSz cx="9144000" cy="6858000" type="screen4x3"/>
  <p:notesSz cx="9945688"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5324" autoAdjust="0"/>
  </p:normalViewPr>
  <p:slideViewPr>
    <p:cSldViewPr>
      <p:cViewPr>
        <p:scale>
          <a:sx n="70" d="100"/>
          <a:sy n="70" d="100"/>
        </p:scale>
        <p:origin x="-137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9798" cy="342627"/>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3588" y="0"/>
            <a:ext cx="4309798" cy="342627"/>
          </a:xfrm>
          <a:prstGeom prst="rect">
            <a:avLst/>
          </a:prstGeom>
        </p:spPr>
        <p:txBody>
          <a:bodyPr vert="horz" lIns="91430" tIns="45715" rIns="91430" bIns="45715" rtlCol="0"/>
          <a:lstStyle>
            <a:lvl1pPr algn="r">
              <a:defRPr sz="1200"/>
            </a:lvl1pPr>
          </a:lstStyle>
          <a:p>
            <a:fld id="{97F1602F-4620-4A8C-861A-DB4C6D4AD21C}" type="datetimeFigureOut">
              <a:rPr kumimoji="1" lang="ja-JP" altLang="en-US" smtClean="0"/>
              <a:t>2016/2/12</a:t>
            </a:fld>
            <a:endParaRPr kumimoji="1" lang="ja-JP" altLang="en-US"/>
          </a:p>
        </p:txBody>
      </p:sp>
      <p:sp>
        <p:nvSpPr>
          <p:cNvPr id="4" name="フッター プレースホルダー 3"/>
          <p:cNvSpPr>
            <a:spLocks noGrp="1"/>
          </p:cNvSpPr>
          <p:nvPr>
            <p:ph type="ftr" sz="quarter" idx="2"/>
          </p:nvPr>
        </p:nvSpPr>
        <p:spPr>
          <a:xfrm>
            <a:off x="0" y="6514280"/>
            <a:ext cx="4309798" cy="342626"/>
          </a:xfrm>
          <a:prstGeom prst="rect">
            <a:avLst/>
          </a:prstGeom>
        </p:spPr>
        <p:txBody>
          <a:bodyPr vert="horz" lIns="91430" tIns="45715" rIns="91430"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3588" y="6514280"/>
            <a:ext cx="4309798" cy="342626"/>
          </a:xfrm>
          <a:prstGeom prst="rect">
            <a:avLst/>
          </a:prstGeom>
        </p:spPr>
        <p:txBody>
          <a:bodyPr vert="horz" lIns="91430" tIns="45715" rIns="91430" bIns="45715" rtlCol="0" anchor="b"/>
          <a:lstStyle>
            <a:lvl1pPr algn="r">
              <a:defRPr sz="1200"/>
            </a:lvl1pPr>
          </a:lstStyle>
          <a:p>
            <a:fld id="{C08C358F-1394-4F56-B1C6-942FD8592759}" type="slidenum">
              <a:rPr kumimoji="1" lang="ja-JP" altLang="en-US" smtClean="0"/>
              <a:t>‹#›</a:t>
            </a:fld>
            <a:endParaRPr kumimoji="1" lang="ja-JP" altLang="en-US"/>
          </a:p>
        </p:txBody>
      </p:sp>
    </p:spTree>
    <p:extLst>
      <p:ext uri="{BB962C8B-B14F-4D97-AF65-F5344CB8AC3E}">
        <p14:creationId xmlns:p14="http://schemas.microsoft.com/office/powerpoint/2010/main" val="2129036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4309798" cy="342900"/>
          </a:xfrm>
          <a:prstGeom prst="rect">
            <a:avLst/>
          </a:prstGeom>
        </p:spPr>
        <p:txBody>
          <a:bodyPr vert="horz" lIns="92152" tIns="46076" rIns="92152" bIns="46076"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3590" y="2"/>
            <a:ext cx="4309798" cy="342900"/>
          </a:xfrm>
          <a:prstGeom prst="rect">
            <a:avLst/>
          </a:prstGeom>
        </p:spPr>
        <p:txBody>
          <a:bodyPr vert="horz" lIns="92152" tIns="46076" rIns="92152" bIns="46076" rtlCol="0"/>
          <a:lstStyle>
            <a:lvl1pPr algn="r">
              <a:defRPr sz="1200"/>
            </a:lvl1pPr>
          </a:lstStyle>
          <a:p>
            <a:fld id="{09E8D21B-F095-4688-9A53-1E70507ADD74}" type="datetimeFigureOut">
              <a:rPr kumimoji="1" lang="ja-JP" altLang="en-US" smtClean="0"/>
              <a:t>2016/2/12</a:t>
            </a:fld>
            <a:endParaRPr kumimoji="1" lang="ja-JP" altLang="en-US"/>
          </a:p>
        </p:txBody>
      </p:sp>
      <p:sp>
        <p:nvSpPr>
          <p:cNvPr id="4" name="スライド イメージ プレースホルダー 3"/>
          <p:cNvSpPr>
            <a:spLocks noGrp="1" noRot="1" noChangeAspect="1"/>
          </p:cNvSpPr>
          <p:nvPr>
            <p:ph type="sldImg" idx="2"/>
          </p:nvPr>
        </p:nvSpPr>
        <p:spPr>
          <a:xfrm>
            <a:off x="3255963" y="512763"/>
            <a:ext cx="3433762" cy="2574925"/>
          </a:xfrm>
          <a:prstGeom prst="rect">
            <a:avLst/>
          </a:prstGeom>
          <a:noFill/>
          <a:ln w="12700">
            <a:solidFill>
              <a:prstClr val="black"/>
            </a:solidFill>
          </a:ln>
        </p:spPr>
        <p:txBody>
          <a:bodyPr vert="horz" lIns="92152" tIns="46076" rIns="92152" bIns="46076" rtlCol="0" anchor="ctr"/>
          <a:lstStyle/>
          <a:p>
            <a:endParaRPr lang="ja-JP" altLang="en-US"/>
          </a:p>
        </p:txBody>
      </p:sp>
      <p:sp>
        <p:nvSpPr>
          <p:cNvPr id="5" name="ノート プレースホルダー 4"/>
          <p:cNvSpPr>
            <a:spLocks noGrp="1"/>
          </p:cNvSpPr>
          <p:nvPr>
            <p:ph type="body" sz="quarter" idx="3"/>
          </p:nvPr>
        </p:nvSpPr>
        <p:spPr>
          <a:xfrm>
            <a:off x="994570" y="3257551"/>
            <a:ext cx="7956550" cy="3086100"/>
          </a:xfrm>
          <a:prstGeom prst="rect">
            <a:avLst/>
          </a:prstGeom>
        </p:spPr>
        <p:txBody>
          <a:bodyPr vert="horz" lIns="92152" tIns="46076" rIns="92152" bIns="4607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13910"/>
            <a:ext cx="4309798" cy="342900"/>
          </a:xfrm>
          <a:prstGeom prst="rect">
            <a:avLst/>
          </a:prstGeom>
        </p:spPr>
        <p:txBody>
          <a:bodyPr vert="horz" lIns="92152" tIns="46076" rIns="92152" bIns="4607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3590" y="6513910"/>
            <a:ext cx="4309798" cy="342900"/>
          </a:xfrm>
          <a:prstGeom prst="rect">
            <a:avLst/>
          </a:prstGeom>
        </p:spPr>
        <p:txBody>
          <a:bodyPr vert="horz" lIns="92152" tIns="46076" rIns="92152" bIns="46076" rtlCol="0" anchor="b"/>
          <a:lstStyle>
            <a:lvl1pPr algn="r">
              <a:defRPr sz="1200"/>
            </a:lvl1pPr>
          </a:lstStyle>
          <a:p>
            <a:fld id="{822745EB-5608-457C-8B9C-E39B4B53C169}" type="slidenum">
              <a:rPr kumimoji="1" lang="ja-JP" altLang="en-US" smtClean="0"/>
              <a:t>‹#›</a:t>
            </a:fld>
            <a:endParaRPr kumimoji="1" lang="ja-JP" altLang="en-US"/>
          </a:p>
        </p:txBody>
      </p:sp>
    </p:spTree>
    <p:extLst>
      <p:ext uri="{BB962C8B-B14F-4D97-AF65-F5344CB8AC3E}">
        <p14:creationId xmlns:p14="http://schemas.microsoft.com/office/powerpoint/2010/main" val="13293761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ja.wikipedia.org/wiki/%E5%AE%9F%E9%A8%93"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ja.wikipedia.org/wiki/%E6%9D%A1%E4%BB%B6"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私の研究内容はコラーゲンとエラスチンを長波長で同時に観察することです。そこでコラーゲンとエラスチンの役割を説明します。まずコラーゲンの役割は①、②があります。</a:t>
            </a:r>
            <a:endParaRPr kumimoji="1" lang="en-US" altLang="ja-JP" dirty="0" smtClean="0"/>
          </a:p>
          <a:p>
            <a:r>
              <a:rPr kumimoji="1" lang="ja-JP" altLang="en-US" dirty="0" smtClean="0"/>
              <a:t>次にエラスチンの役割は～です。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57AC73E-E5C6-48AD-A663-BE66B2A89AA3}"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2070283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a:t>
            </a:r>
            <a:r>
              <a:rPr lang="ja-JP" altLang="ja-JP" dirty="0"/>
              <a:t>正常皮膚においては，細い線維状の</a:t>
            </a:r>
            <a:r>
              <a:rPr lang="en-US" altLang="ja-JP" dirty="0"/>
              <a:t>TPEF</a:t>
            </a:r>
            <a:r>
              <a:rPr lang="ja-JP" altLang="ja-JP" dirty="0"/>
              <a:t>信号が観察された．コラーゲン線維から発生した豊富な</a:t>
            </a:r>
            <a:r>
              <a:rPr lang="en-US" altLang="ja-JP" dirty="0"/>
              <a:t>SHG</a:t>
            </a:r>
            <a:r>
              <a:rPr lang="ja-JP" altLang="ja-JP" dirty="0"/>
              <a:t>信号に縦走して存在していることから，正常なエラスチン線維を捉えていると考えられる．</a:t>
            </a:r>
            <a:endParaRPr lang="en-US" altLang="ja-JP" dirty="0"/>
          </a:p>
          <a:p>
            <a:pPr defTabSz="921524"/>
            <a:r>
              <a:rPr lang="ja-JP" altLang="en-US" dirty="0"/>
              <a:t>　</a:t>
            </a:r>
            <a:r>
              <a:rPr lang="ja-JP" altLang="ja-JP" dirty="0"/>
              <a:t>光老化皮膚においては無定形で豊富な</a:t>
            </a:r>
            <a:r>
              <a:rPr lang="en-US" altLang="ja-JP" dirty="0"/>
              <a:t>TPEF</a:t>
            </a:r>
            <a:r>
              <a:rPr lang="ja-JP" altLang="ja-JP" dirty="0"/>
              <a:t>信号が観察されたことから，ソーラーエラストーシスと称される光老化による異常なエラスチン沈着を捉えていると考えられる．光老化皮膚の表皮直下にはエラスチンが沈着せず，コラーゲンが存在する</a:t>
            </a:r>
            <a:r>
              <a:rPr lang="en-US" altLang="ja-JP" dirty="0" err="1"/>
              <a:t>Grenz</a:t>
            </a:r>
            <a:r>
              <a:rPr lang="en-US" altLang="ja-JP" dirty="0"/>
              <a:t> zoon</a:t>
            </a:r>
            <a:r>
              <a:rPr lang="ja-JP" altLang="ja-JP" dirty="0"/>
              <a:t>と呼ばれる特有の領域ができることが知られているが，本画像においても</a:t>
            </a:r>
            <a:r>
              <a:rPr lang="en-US" altLang="ja-JP" dirty="0"/>
              <a:t>TPEF</a:t>
            </a:r>
            <a:r>
              <a:rPr lang="ja-JP" altLang="ja-JP" dirty="0"/>
              <a:t>信号は表皮直下にはほとんど観察されておらず，補間する形で</a:t>
            </a:r>
            <a:r>
              <a:rPr lang="en-US" altLang="ja-JP" dirty="0"/>
              <a:t>SHG</a:t>
            </a:r>
            <a:r>
              <a:rPr lang="ja-JP" altLang="ja-JP" dirty="0"/>
              <a:t>信号が観察されている．</a:t>
            </a:r>
          </a:p>
          <a:p>
            <a:r>
              <a:rPr lang="ja-JP" altLang="en-US" dirty="0"/>
              <a:t>　</a:t>
            </a:r>
            <a:r>
              <a:rPr lang="ja-JP" altLang="ja-JP" dirty="0"/>
              <a:t>以上のように露光部皮膚におけるエラスチンも，光老化皮膚における異常なエラスチンも両者共に検出が可能であったため，</a:t>
            </a:r>
            <a:r>
              <a:rPr lang="en-US" altLang="ja-JP" dirty="0"/>
              <a:t>TPEF</a:t>
            </a:r>
            <a:r>
              <a:rPr lang="ja-JP" altLang="ja-JP" dirty="0"/>
              <a:t>信号はエラスチン計測において有用なツールになると考えられる．</a:t>
            </a:r>
            <a:r>
              <a:rPr lang="en-US" altLang="ja-JP" dirty="0"/>
              <a:t>THG</a:t>
            </a:r>
            <a:r>
              <a:rPr lang="ja-JP" altLang="ja-JP" dirty="0"/>
              <a:t>については光老化皮膚では観察可能であったが，正常皮膚において</a:t>
            </a:r>
            <a:r>
              <a:rPr lang="en-US" altLang="ja-JP" dirty="0"/>
              <a:t>THG</a:t>
            </a:r>
            <a:r>
              <a:rPr lang="ja-JP" altLang="ja-JP" dirty="0"/>
              <a:t>信号検出は困難であった．絶対量が少なく線維が細いため，もともと観察困難な対象物であると考えられる．</a:t>
            </a:r>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16</a:t>
            </a:fld>
            <a:endParaRPr kumimoji="1" lang="ja-JP" altLang="en-US"/>
          </a:p>
        </p:txBody>
      </p:sp>
    </p:spTree>
    <p:extLst>
      <p:ext uri="{BB962C8B-B14F-4D97-AF65-F5344CB8AC3E}">
        <p14:creationId xmlns:p14="http://schemas.microsoft.com/office/powerpoint/2010/main" val="2556357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レゾルシン・フクシン染色→エラスチン線維を青紫色に染色する</a:t>
            </a:r>
            <a:endParaRPr kumimoji="1" lang="en-US" altLang="ja-JP" dirty="0" smtClean="0"/>
          </a:p>
          <a:p>
            <a:r>
              <a:rPr kumimoji="1" lang="ja-JP" altLang="en-US" dirty="0" smtClean="0"/>
              <a:t>皮膚切片は</a:t>
            </a:r>
            <a:r>
              <a:rPr lang="ja-JP" altLang="ja-JP" dirty="0"/>
              <a:t>生体散乱の影響の無い条件下で，</a:t>
            </a:r>
            <a:r>
              <a:rPr lang="en-US" altLang="ja-JP" dirty="0"/>
              <a:t>TPEF/THG/SHG</a:t>
            </a:r>
            <a:r>
              <a:rPr lang="ja-JP" altLang="ja-JP" dirty="0"/>
              <a:t>イメージの波長依存性を評価する</a:t>
            </a:r>
            <a:endParaRPr lang="en-US" altLang="ja-JP" dirty="0"/>
          </a:p>
          <a:p>
            <a:r>
              <a:rPr lang="ja-JP" altLang="ja-JP" dirty="0"/>
              <a:t>表皮を含む厚みのあるサンプルを用いて観測することで，波長ごとに散乱による影響を与え，信号発生効率と生体組織散乱特性の双方を含めた波長依存性を評価することができる．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22745EB-5608-457C-8B9C-E39B4B53C169}"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1794657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a:t>
            </a:r>
            <a:r>
              <a:rPr lang="ja-JP" altLang="ja-JP" dirty="0"/>
              <a:t>波長ごとに散乱による影響を与え，信号発生効率と生体組織散乱特性の双方を含めた波長依存性を評価することができる．</a:t>
            </a:r>
            <a:endParaRPr lang="en-US" altLang="ja-JP" dirty="0"/>
          </a:p>
          <a:p>
            <a:r>
              <a:rPr lang="ja-JP" altLang="en-US" dirty="0"/>
              <a:t>短波長では</a:t>
            </a:r>
            <a:r>
              <a:rPr lang="ja-JP" altLang="ja-JP" dirty="0"/>
              <a:t>深さ</a:t>
            </a:r>
            <a:r>
              <a:rPr lang="en-US" altLang="ja-JP" dirty="0"/>
              <a:t>50µm</a:t>
            </a:r>
            <a:r>
              <a:rPr lang="ja-JP" altLang="ja-JP" dirty="0"/>
              <a:t>の時</a:t>
            </a:r>
            <a:r>
              <a:rPr lang="en-US" altLang="ja-JP" dirty="0"/>
              <a:t>SHG</a:t>
            </a:r>
            <a:r>
              <a:rPr lang="ja-JP" altLang="ja-JP" dirty="0"/>
              <a:t>信号が最大となった．長波長側になるにつれ，深さ</a:t>
            </a:r>
            <a:r>
              <a:rPr lang="en-US" altLang="ja-JP" dirty="0"/>
              <a:t>150-250µm</a:t>
            </a:r>
            <a:r>
              <a:rPr lang="ja-JP" altLang="ja-JP" dirty="0"/>
              <a:t>で</a:t>
            </a:r>
            <a:r>
              <a:rPr lang="en-US" altLang="ja-JP" dirty="0"/>
              <a:t>SHG</a:t>
            </a:r>
            <a:r>
              <a:rPr lang="ja-JP" altLang="ja-JP" dirty="0"/>
              <a:t>信号が最も大きくなる．</a:t>
            </a:r>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19</a:t>
            </a:fld>
            <a:endParaRPr kumimoji="1" lang="ja-JP" altLang="en-US"/>
          </a:p>
        </p:txBody>
      </p:sp>
    </p:spTree>
    <p:extLst>
      <p:ext uri="{BB962C8B-B14F-4D97-AF65-F5344CB8AC3E}">
        <p14:creationId xmlns:p14="http://schemas.microsoft.com/office/powerpoint/2010/main" val="1359921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20</a:t>
            </a:fld>
            <a:endParaRPr kumimoji="1" lang="ja-JP" altLang="en-US"/>
          </a:p>
        </p:txBody>
      </p:sp>
    </p:spTree>
    <p:extLst>
      <p:ext uri="{BB962C8B-B14F-4D97-AF65-F5344CB8AC3E}">
        <p14:creationId xmlns:p14="http://schemas.microsoft.com/office/powerpoint/2010/main" val="357154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美容や臨床応用の分野で同時に可視化することは重要</a:t>
            </a:r>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3</a:t>
            </a:fld>
            <a:endParaRPr kumimoji="1" lang="ja-JP" altLang="en-US"/>
          </a:p>
        </p:txBody>
      </p:sp>
    </p:spTree>
    <p:extLst>
      <p:ext uri="{BB962C8B-B14F-4D97-AF65-F5344CB8AC3E}">
        <p14:creationId xmlns:p14="http://schemas.microsoft.com/office/powerpoint/2010/main" val="911544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染色法は細胞を直接染色するので分子選択性があるが侵襲的で</a:t>
            </a:r>
            <a:r>
              <a:rPr lang="en-US" altLang="ja-JP" dirty="0"/>
              <a:t>in</a:t>
            </a:r>
            <a:r>
              <a:rPr lang="ja-JP" altLang="en-US" dirty="0"/>
              <a:t>　</a:t>
            </a:r>
            <a:r>
              <a:rPr lang="en-US" altLang="ja-JP" dirty="0"/>
              <a:t>vivo</a:t>
            </a:r>
            <a:r>
              <a:rPr lang="ja-JP" altLang="en-US" dirty="0"/>
              <a:t>計測が不可能</a:t>
            </a:r>
            <a:endParaRPr lang="en-US" altLang="ja-JP" dirty="0"/>
          </a:p>
          <a:p>
            <a:r>
              <a:rPr lang="ja-JP" altLang="en-US" dirty="0"/>
              <a:t>共焦点は光源に透過性レーザーをつかうので非侵襲で</a:t>
            </a:r>
            <a:r>
              <a:rPr lang="en-US" altLang="ja-JP" dirty="0"/>
              <a:t>in</a:t>
            </a:r>
            <a:r>
              <a:rPr lang="ja-JP" altLang="en-US" dirty="0"/>
              <a:t>　</a:t>
            </a:r>
            <a:r>
              <a:rPr lang="en-US" altLang="ja-JP" dirty="0"/>
              <a:t>vivo</a:t>
            </a:r>
            <a:r>
              <a:rPr lang="ja-JP" altLang="en-US" dirty="0"/>
              <a:t>計測、</a:t>
            </a:r>
            <a:r>
              <a:rPr lang="en-US" altLang="ja-JP" dirty="0"/>
              <a:t>3</a:t>
            </a:r>
            <a:r>
              <a:rPr lang="ja-JP" altLang="en-US" dirty="0"/>
              <a:t>次元的イメージングを取得可能だが表皮層の細胞とメラニンを同時に観測してしまい選択性がない</a:t>
            </a:r>
            <a:endParaRPr lang="en-US" altLang="ja-JP" dirty="0"/>
          </a:p>
          <a:p>
            <a:endParaRPr lang="en-US" altLang="ja-JP" i="1" dirty="0"/>
          </a:p>
          <a:p>
            <a:r>
              <a:rPr lang="la-Latn" altLang="ja-JP" i="1" dirty="0"/>
              <a:t>in vivo</a:t>
            </a:r>
            <a:r>
              <a:rPr lang="ja-JP" altLang="ja-JP" dirty="0" err="1"/>
              <a:t>での</a:t>
            </a:r>
            <a:r>
              <a:rPr lang="ja-JP" altLang="ja-JP" dirty="0">
                <a:hlinkClick r:id="rId3" tooltip="実験"/>
              </a:rPr>
              <a:t>実験</a:t>
            </a:r>
            <a:r>
              <a:rPr lang="ja-JP" altLang="ja-JP" dirty="0"/>
              <a:t>は各種の</a:t>
            </a:r>
            <a:r>
              <a:rPr lang="ja-JP" altLang="ja-JP" dirty="0">
                <a:hlinkClick r:id="rId4" tooltip="条件"/>
              </a:rPr>
              <a:t>条件</a:t>
            </a:r>
            <a:r>
              <a:rPr lang="ja-JP" altLang="ja-JP" dirty="0"/>
              <a:t>が人為的にコントロールされていない条件という意味</a:t>
            </a:r>
            <a:endParaRPr lang="en-US" altLang="ja-JP" dirty="0"/>
          </a:p>
          <a:p>
            <a:pPr defTabSz="921524">
              <a:defRPr/>
            </a:pPr>
            <a:r>
              <a:rPr kumimoji="1" lang="ja-JP" altLang="en-US" dirty="0" smtClean="0"/>
              <a:t>表皮層の細胞やメラニンなどの皮膚組織を同時に映す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57AC73E-E5C6-48AD-A663-BE66B2A89AA3}" type="slidenum">
              <a:rPr kumimoji="1" lang="ja-JP" altLang="en-US" smtClean="0"/>
              <a:t>4</a:t>
            </a:fld>
            <a:endParaRPr kumimoji="1" lang="ja-JP" altLang="en-US"/>
          </a:p>
        </p:txBody>
      </p:sp>
    </p:spTree>
    <p:extLst>
      <p:ext uri="{BB962C8B-B14F-4D97-AF65-F5344CB8AC3E}">
        <p14:creationId xmlns:p14="http://schemas.microsoft.com/office/powerpoint/2010/main" val="604562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ピークパワーが非常に高いフェムト秒パルスレーザー光を使うことで生体</a:t>
            </a:r>
            <a:r>
              <a:rPr kumimoji="1" lang="en-US" altLang="ja-JP" dirty="0" smtClean="0"/>
              <a:t>SHG</a:t>
            </a:r>
            <a:r>
              <a:rPr kumimoji="1" lang="ja-JP" altLang="en-US" dirty="0" smtClean="0"/>
              <a:t>光と</a:t>
            </a:r>
            <a:r>
              <a:rPr kumimoji="1" lang="en-US" altLang="ja-JP" dirty="0" smtClean="0"/>
              <a:t>2</a:t>
            </a:r>
            <a:r>
              <a:rPr kumimoji="1" lang="ja-JP" altLang="en-US" dirty="0" smtClean="0"/>
              <a:t>光子蛍光または</a:t>
            </a:r>
            <a:r>
              <a:rPr kumimoji="1" lang="en-US" altLang="ja-JP" dirty="0" smtClean="0"/>
              <a:t>THG</a:t>
            </a:r>
            <a:r>
              <a:rPr kumimoji="1" lang="ja-JP" altLang="en-US" dirty="0" smtClean="0"/>
              <a:t>光を計測→コラーゲンまたはエラスチンが存在しているか調べる。</a:t>
            </a:r>
            <a:endParaRPr kumimoji="1" lang="en-US" altLang="ja-JP" dirty="0" smtClean="0"/>
          </a:p>
          <a:p>
            <a:r>
              <a:rPr kumimoji="1" lang="en-US" altLang="ja-JP" dirty="0" smtClean="0"/>
              <a:t>In</a:t>
            </a:r>
            <a:r>
              <a:rPr kumimoji="1" lang="en-US" altLang="ja-JP" baseline="0" dirty="0" smtClean="0"/>
              <a:t> vivo</a:t>
            </a:r>
            <a:r>
              <a:rPr kumimoji="1" lang="ja-JP" altLang="en-US" baseline="0" dirty="0" smtClean="0"/>
              <a:t>→実験の条件が人為的にコントロールされていない（生きたまま）</a:t>
            </a:r>
            <a:endParaRPr kumimoji="1" lang="ja-JP" altLang="en-US" dirty="0"/>
          </a:p>
        </p:txBody>
      </p:sp>
      <p:sp>
        <p:nvSpPr>
          <p:cNvPr id="4" name="スライド番号プレースホルダー 3"/>
          <p:cNvSpPr>
            <a:spLocks noGrp="1"/>
          </p:cNvSpPr>
          <p:nvPr>
            <p:ph type="sldNum" sz="quarter" idx="10"/>
          </p:nvPr>
        </p:nvSpPr>
        <p:spPr/>
        <p:txBody>
          <a:bodyPr/>
          <a:lstStyle/>
          <a:p>
            <a:fld id="{C57AC73E-E5C6-48AD-A663-BE66B2A89AA3}" type="slidenum">
              <a:rPr kumimoji="1" lang="ja-JP" altLang="en-US" smtClean="0"/>
              <a:t>5</a:t>
            </a:fld>
            <a:endParaRPr kumimoji="1" lang="ja-JP" altLang="en-US"/>
          </a:p>
        </p:txBody>
      </p:sp>
    </p:spTree>
    <p:extLst>
      <p:ext uri="{BB962C8B-B14F-4D97-AF65-F5344CB8AC3E}">
        <p14:creationId xmlns:p14="http://schemas.microsoft.com/office/powerpoint/2010/main" val="959205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a:t>
            </a:r>
            <a:r>
              <a:rPr kumimoji="1" lang="ja-JP" altLang="en-US" dirty="0" smtClean="0"/>
              <a:t>光子蛍光の代わりに</a:t>
            </a:r>
            <a:r>
              <a:rPr kumimoji="1" lang="en-US" altLang="ja-JP" dirty="0" smtClean="0"/>
              <a:t>THG</a:t>
            </a:r>
            <a:r>
              <a:rPr kumimoji="1" lang="ja-JP" altLang="en-US" dirty="0" smtClean="0"/>
              <a:t>を用いる理由</a:t>
            </a:r>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7</a:t>
            </a:fld>
            <a:endParaRPr kumimoji="1" lang="ja-JP" altLang="en-US"/>
          </a:p>
        </p:txBody>
      </p:sp>
    </p:spTree>
    <p:extLst>
      <p:ext uri="{BB962C8B-B14F-4D97-AF65-F5344CB8AC3E}">
        <p14:creationId xmlns:p14="http://schemas.microsoft.com/office/powerpoint/2010/main" val="1106082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フェムト秒レーザーのパルス幅が狭いほど非線形光学効果が起こりやすい</a:t>
            </a:r>
          </a:p>
          <a:p>
            <a:r>
              <a:rPr lang="ja-JP" altLang="en-US" dirty="0"/>
              <a:t>今回の顕微鏡において印加すべき負チャープ量の波長依存性を知る必要がある</a:t>
            </a:r>
            <a:endParaRPr kumimoji="1" lang="en-US" altLang="ja-JP" dirty="0" smtClean="0"/>
          </a:p>
          <a:p>
            <a:r>
              <a:rPr kumimoji="1" lang="ja-JP" altLang="en-US" dirty="0" smtClean="0"/>
              <a:t>フーリエ変換限界パルス・・・時間的に最短となるパルス</a:t>
            </a:r>
            <a:endParaRPr kumimoji="1" lang="en-US" altLang="ja-JP" dirty="0" smtClean="0"/>
          </a:p>
          <a:p>
            <a:r>
              <a:rPr lang="en-US" altLang="ja-JP" dirty="0" err="1"/>
              <a:t>DeepSee</a:t>
            </a:r>
            <a:r>
              <a:rPr lang="ja-JP" altLang="en-US" dirty="0" err="1"/>
              <a:t>には</a:t>
            </a:r>
            <a:r>
              <a:rPr lang="ja-JP" altLang="en-US" dirty="0"/>
              <a:t>フーリエ変換限界パルスを達成できるように任意量の負チャープを印加できる機構がある</a:t>
            </a:r>
            <a:endParaRPr lang="en-US" altLang="ja-JP" dirty="0"/>
          </a:p>
          <a:p>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8</a:t>
            </a:fld>
            <a:endParaRPr kumimoji="1" lang="ja-JP" altLang="en-US"/>
          </a:p>
        </p:txBody>
      </p:sp>
    </p:spTree>
    <p:extLst>
      <p:ext uri="{BB962C8B-B14F-4D97-AF65-F5344CB8AC3E}">
        <p14:creationId xmlns:p14="http://schemas.microsoft.com/office/powerpoint/2010/main" val="2073002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今回の実験では</a:t>
            </a:r>
            <a:r>
              <a:rPr kumimoji="1" lang="en-US" altLang="ja-JP" dirty="0" smtClean="0"/>
              <a:t>1100,1150,1200,1250,1300nm</a:t>
            </a:r>
            <a:r>
              <a:rPr kumimoji="1" lang="ja-JP" altLang="en-US" dirty="0" smtClean="0"/>
              <a:t>の波長を使用した。レーザー</a:t>
            </a:r>
            <a:r>
              <a:rPr kumimoji="1" lang="en-US" altLang="ja-JP" dirty="0" smtClean="0"/>
              <a:t>(Insight </a:t>
            </a:r>
            <a:r>
              <a:rPr kumimoji="1" lang="en-US" altLang="ja-JP" dirty="0" err="1" smtClean="0"/>
              <a:t>Deepsee</a:t>
            </a:r>
            <a:r>
              <a:rPr kumimoji="1" lang="en-US" altLang="ja-JP" dirty="0" smtClean="0"/>
              <a:t>)</a:t>
            </a:r>
            <a:r>
              <a:rPr kumimoji="1" lang="ja-JP" altLang="en-US" dirty="0" smtClean="0"/>
              <a:t>は波長</a:t>
            </a:r>
            <a:r>
              <a:rPr kumimoji="1" lang="en-US" altLang="ja-JP" dirty="0" smtClean="0"/>
              <a:t>680-1300nm</a:t>
            </a:r>
            <a:r>
              <a:rPr kumimoji="1" lang="ja-JP" altLang="en-US" dirty="0" err="1" smtClean="0"/>
              <a:t>、</a:t>
            </a:r>
            <a:r>
              <a:rPr kumimoji="1" lang="ja-JP" altLang="en-US" dirty="0" smtClean="0"/>
              <a:t>パルス幅～</a:t>
            </a:r>
            <a:r>
              <a:rPr kumimoji="1" lang="en-US" altLang="ja-JP" dirty="0" smtClean="0"/>
              <a:t>100</a:t>
            </a:r>
            <a:r>
              <a:rPr kumimoji="1" lang="ja-JP" altLang="en-US" dirty="0" smtClean="0"/>
              <a:t>ｆｓ、繰り返し周波数</a:t>
            </a:r>
            <a:r>
              <a:rPr kumimoji="1" lang="en-US" altLang="ja-JP" dirty="0" smtClean="0"/>
              <a:t>80MHz</a:t>
            </a:r>
            <a:r>
              <a:rPr kumimoji="1" lang="ja-JP" altLang="en-US" dirty="0" err="1" smtClean="0"/>
              <a:t>。</a:t>
            </a:r>
            <a:r>
              <a:rPr kumimoji="1" lang="ja-JP" altLang="en-US" dirty="0" smtClean="0"/>
              <a:t>半波長板と偏光子の組み合わせを光減衰器として用いることで，対物レンズ後のパワーを調整する。</a:t>
            </a:r>
            <a:r>
              <a:rPr kumimoji="1" lang="en-US" altLang="ja-JP" dirty="0" smtClean="0"/>
              <a:t>α-BBO</a:t>
            </a:r>
            <a:r>
              <a:rPr kumimoji="1" lang="ja-JP" altLang="en-US" dirty="0" smtClean="0"/>
              <a:t>結晶とガラス棒を加えることで正チャープを与える．ガルバノミラーでレーザー光を広範囲に振らせる。リレーレンズで対物レンズの入り口の径にレーザー光の径を合わせる。サンプルに反射した基本波と</a:t>
            </a:r>
            <a:r>
              <a:rPr kumimoji="1" lang="en-US" altLang="ja-JP" dirty="0" smtClean="0"/>
              <a:t>SHG</a:t>
            </a:r>
            <a:r>
              <a:rPr kumimoji="1" lang="ja-JP" altLang="en-US" dirty="0" smtClean="0"/>
              <a:t>光，</a:t>
            </a:r>
            <a:r>
              <a:rPr kumimoji="1" lang="en-US" altLang="ja-JP" dirty="0" smtClean="0"/>
              <a:t>THG</a:t>
            </a:r>
            <a:r>
              <a:rPr kumimoji="1" lang="ja-JP" altLang="en-US" dirty="0" smtClean="0"/>
              <a:t>光が発生。ハーモニックセパレーターを用いてこれらの光を抽出する。波長可変のバンドパスフィルターとして用いた分光器に入射する。分光器の射出スリットを通過した光は外部に取り付けたフォトンカウンティング型光電子増倍管によって検出する。</a:t>
            </a:r>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11</a:t>
            </a:fld>
            <a:endParaRPr kumimoji="1" lang="ja-JP" altLang="en-US"/>
          </a:p>
        </p:txBody>
      </p:sp>
    </p:spTree>
    <p:extLst>
      <p:ext uri="{BB962C8B-B14F-4D97-AF65-F5344CB8AC3E}">
        <p14:creationId xmlns:p14="http://schemas.microsoft.com/office/powerpoint/2010/main" val="1705911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レゾルシン・フクシン染色→エラスチン線維を青紫色に染色する</a:t>
            </a:r>
            <a:endParaRPr kumimoji="1" lang="en-US" altLang="ja-JP" dirty="0" smtClean="0"/>
          </a:p>
          <a:p>
            <a:r>
              <a:rPr kumimoji="1" lang="ja-JP" altLang="en-US" dirty="0" smtClean="0"/>
              <a:t>皮膚切片は</a:t>
            </a:r>
            <a:r>
              <a:rPr lang="ja-JP" altLang="ja-JP" dirty="0"/>
              <a:t>生体散乱の影響の無い条件下で，</a:t>
            </a:r>
            <a:r>
              <a:rPr lang="en-US" altLang="ja-JP" dirty="0"/>
              <a:t>TPEF/THG/SHG</a:t>
            </a:r>
            <a:r>
              <a:rPr lang="ja-JP" altLang="ja-JP" dirty="0"/>
              <a:t>イメージの波長依存性を評価する</a:t>
            </a:r>
            <a:endParaRPr lang="en-US" altLang="ja-JP" dirty="0"/>
          </a:p>
          <a:p>
            <a:r>
              <a:rPr lang="ja-JP" altLang="ja-JP" dirty="0"/>
              <a:t>表皮を含む厚みのあるサンプルを用いて観測することで，波長ごとに散乱による影響を与え，信号発生効率と生体組織散乱特性の双方を含めた波長依存性を評価することができる．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13</a:t>
            </a:fld>
            <a:endParaRPr kumimoji="1" lang="ja-JP" altLang="en-US"/>
          </a:p>
        </p:txBody>
      </p:sp>
    </p:spTree>
    <p:extLst>
      <p:ext uri="{BB962C8B-B14F-4D97-AF65-F5344CB8AC3E}">
        <p14:creationId xmlns:p14="http://schemas.microsoft.com/office/powerpoint/2010/main" val="1794657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2745EB-5608-457C-8B9C-E39B4B53C169}" type="slidenum">
              <a:rPr kumimoji="1" lang="ja-JP" altLang="en-US" smtClean="0"/>
              <a:t>14</a:t>
            </a:fld>
            <a:endParaRPr kumimoji="1" lang="ja-JP" altLang="en-US"/>
          </a:p>
        </p:txBody>
      </p:sp>
    </p:spTree>
    <p:extLst>
      <p:ext uri="{BB962C8B-B14F-4D97-AF65-F5344CB8AC3E}">
        <p14:creationId xmlns:p14="http://schemas.microsoft.com/office/powerpoint/2010/main" val="142183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F5FF5504-CC44-456F-ADA6-99D2ED6F0AF0}" type="datetimeFigureOut">
              <a:rPr kumimoji="1" lang="ja-JP" altLang="en-US" smtClean="0"/>
              <a:t>2016/2/12</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F5FF5504-CC44-456F-ADA6-99D2ED6F0AF0}" type="datetimeFigureOut">
              <a:rPr kumimoji="1" lang="ja-JP" altLang="en-US" smtClean="0"/>
              <a:t>2016/2/12</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685801" y="609600"/>
            <a:ext cx="5688623"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F5FF5504-CC44-456F-ADA6-99D2ED6F0AF0}" type="datetimeFigureOut">
              <a:rPr kumimoji="1" lang="ja-JP" altLang="en-US" smtClean="0"/>
              <a:t>2016/2/12</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fld id="{F5FF5504-CC44-456F-ADA6-99D2ED6F0AF0}" type="datetimeFigureOut">
              <a:rPr kumimoji="1" lang="ja-JP" altLang="en-US" smtClean="0"/>
              <a:t>2016/2/12</a:t>
            </a:fld>
            <a:endParaRPr kumimoji="1" lang="ja-JP" altLang="en-US"/>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F5FF5504-CC44-456F-ADA6-99D2ED6F0AF0}" type="datetimeFigureOut">
              <a:rPr kumimoji="1" lang="ja-JP" altLang="en-US" smtClean="0"/>
              <a:t>2016/2/12</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F5FF5504-CC44-456F-ADA6-99D2ED6F0AF0}" type="datetimeFigureOut">
              <a:rPr kumimoji="1" lang="ja-JP" altLang="en-US" smtClean="0"/>
              <a:t>2016/2/12</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685800"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F5FF5504-CC44-456F-ADA6-99D2ED6F0AF0}" type="datetimeFigureOut">
              <a:rPr kumimoji="1" lang="ja-JP" altLang="en-US" smtClean="0"/>
              <a:t>2016/2/12</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F5FF5504-CC44-456F-ADA6-99D2ED6F0AF0}" type="datetimeFigureOut">
              <a:rPr kumimoji="1" lang="ja-JP" altLang="en-US" smtClean="0"/>
              <a:t>2016/2/12</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F5FF5504-CC44-456F-ADA6-99D2ED6F0AF0}" type="datetimeFigureOut">
              <a:rPr kumimoji="1" lang="ja-JP" altLang="en-US" smtClean="0"/>
              <a:t>2016/2/12</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F5FF5504-CC44-456F-ADA6-99D2ED6F0AF0}" type="datetimeFigureOut">
              <a:rPr kumimoji="1" lang="ja-JP" altLang="en-US" smtClean="0"/>
              <a:t>2016/2/12</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F5FF5504-CC44-456F-ADA6-99D2ED6F0AF0}" type="datetimeFigureOut">
              <a:rPr kumimoji="1" lang="ja-JP" altLang="en-US" smtClean="0"/>
              <a:t>2016/2/12</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F5FF5504-CC44-456F-ADA6-99D2ED6F0AF0}" type="datetimeFigureOut">
              <a:rPr kumimoji="1" lang="ja-JP" altLang="en-US" smtClean="0"/>
              <a:t>2016/2/12</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229682F4-0BDD-47BF-9CE1-69430F8097CC}" type="slidenum">
              <a:rPr kumimoji="1" lang="ja-JP" altLang="en-US" smtClean="0"/>
              <a:t>‹#›</a:t>
            </a:fld>
            <a:endParaRPr kumimoji="1" lang="ja-JP"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fld id="{F5FF5504-CC44-456F-ADA6-99D2ED6F0AF0}" type="datetimeFigureOut">
              <a:rPr kumimoji="1" lang="ja-JP" altLang="en-US" smtClean="0"/>
              <a:t>2016/2/12</a:t>
            </a:fld>
            <a:endParaRPr kumimoji="1" lang="ja-JP"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kumimoji="1" lang="ja-JP"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229682F4-0BDD-47BF-9CE1-69430F8097CC}" type="slidenum">
              <a:rPr kumimoji="1" lang="ja-JP" altLang="en-US" smtClean="0"/>
              <a:t>‹#›</a:t>
            </a:fld>
            <a:endParaRPr kumimoji="1" lang="ja-JP" altLang="en-US"/>
          </a:p>
        </p:txBody>
      </p:sp>
      <p:sp>
        <p:nvSpPr>
          <p:cNvPr id="95" name="Rectangle 7"/>
          <p:cNvSpPr>
            <a:spLocks noChangeArrowheads="1"/>
          </p:cNvSpPr>
          <p:nvPr/>
        </p:nvSpPr>
        <p:spPr bwMode="auto">
          <a:xfrm>
            <a:off x="0" y="381001"/>
            <a:ext cx="9130812"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1"/>
            <a:ext cx="2854372"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sz="1800" b="1" i="1" dirty="0" smtClean="0">
                <a:solidFill>
                  <a:srgbClr val="00279F"/>
                </a:solidFill>
                <a:ea typeface="Osaka" pitchFamily="-108" charset="-128"/>
                <a:cs typeface="Osaka" pitchFamily="-108" charset="-128"/>
              </a:rPr>
              <a:t>University of Tokushima</a:t>
            </a:r>
            <a:endParaRPr lang="en-US" altLang="ja-JP" sz="1800" b="1" i="1" dirty="0">
              <a:solidFill>
                <a:srgbClr val="00279F"/>
              </a:solidFill>
              <a:ea typeface="Osaka" pitchFamily="-108" charset="-128"/>
              <a:cs typeface="Osaka" pitchFamily="-108" charset="-128"/>
            </a:endParaRPr>
          </a:p>
        </p:txBody>
      </p:sp>
      <p:pic>
        <p:nvPicPr>
          <p:cNvPr id="97" name="Picture 93"/>
          <p:cNvPicPr>
            <a:picLocks noChangeAspect="1" noChangeArrowheads="1"/>
          </p:cNvPicPr>
          <p:nvPr/>
        </p:nvPicPr>
        <p:blipFill>
          <a:blip r:embed="rId14"/>
          <a:srcRect/>
          <a:stretch>
            <a:fillRect/>
          </a:stretch>
        </p:blipFill>
        <p:spPr bwMode="auto">
          <a:xfrm>
            <a:off x="5486400" y="0"/>
            <a:ext cx="3657600" cy="838200"/>
          </a:xfrm>
          <a:prstGeom prst="rect">
            <a:avLst/>
          </a:prstGeom>
          <a:noFill/>
          <a:ln w="12700">
            <a:noFill/>
            <a:miter lim="800000"/>
            <a:headEnd/>
            <a:tailEnd/>
          </a:ln>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image" Target="../media/image18.tif"/><Relationship Id="rId1" Type="http://schemas.openxmlformats.org/officeDocument/2006/relationships/slideLayout" Target="../slideLayouts/slideLayout2.xml"/><Relationship Id="rId5" Type="http://schemas.openxmlformats.org/officeDocument/2006/relationships/image" Target="../media/image21.tif"/><Relationship Id="rId4" Type="http://schemas.openxmlformats.org/officeDocument/2006/relationships/image" Target="../media/image20.tif"/></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t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tif"/><Relationship Id="rId5" Type="http://schemas.openxmlformats.org/officeDocument/2006/relationships/image" Target="../media/image27.tif"/><Relationship Id="rId4" Type="http://schemas.openxmlformats.org/officeDocument/2006/relationships/image" Target="../media/image26.tif"/></Relationships>
</file>

<file path=ppt/slides/_rels/slide15.xml.rels><?xml version="1.0" encoding="UTF-8" standalone="yes"?>
<Relationships xmlns="http://schemas.openxmlformats.org/package/2006/relationships"><Relationship Id="rId3" Type="http://schemas.openxmlformats.org/officeDocument/2006/relationships/image" Target="../media/image30.tif"/><Relationship Id="rId2" Type="http://schemas.openxmlformats.org/officeDocument/2006/relationships/image" Target="../media/image29.tif"/><Relationship Id="rId1" Type="http://schemas.openxmlformats.org/officeDocument/2006/relationships/slideLayout" Target="../slideLayouts/slideLayout2.xml"/><Relationship Id="rId5" Type="http://schemas.openxmlformats.org/officeDocument/2006/relationships/image" Target="../media/image32.tif"/><Relationship Id="rId4" Type="http://schemas.openxmlformats.org/officeDocument/2006/relationships/image" Target="../media/image31.tif"/></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tif"/><Relationship Id="rId2" Type="http://schemas.openxmlformats.org/officeDocument/2006/relationships/image" Target="../media/image16.t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653" y="2204864"/>
            <a:ext cx="9361040" cy="2547715"/>
          </a:xfrm>
        </p:spPr>
        <p:txBody>
          <a:bodyPr>
            <a:noAutofit/>
          </a:bodyPr>
          <a:lstStyle/>
          <a:p>
            <a:r>
              <a:rPr lang="ja-JP" altLang="ja-JP" sz="4800" dirty="0"/>
              <a:t>波長可変フェムト秒</a:t>
            </a:r>
            <a:r>
              <a:rPr lang="ja-JP" altLang="ja-JP" sz="4800" dirty="0" smtClean="0"/>
              <a:t>レーザーを</a:t>
            </a:r>
            <a:r>
              <a:rPr lang="en-US" altLang="ja-JP" sz="4800" dirty="0" smtClean="0"/>
              <a:t/>
            </a:r>
            <a:br>
              <a:rPr lang="en-US" altLang="ja-JP" sz="4800" dirty="0" smtClean="0"/>
            </a:br>
            <a:r>
              <a:rPr lang="ja-JP" altLang="ja-JP" sz="4800" dirty="0" smtClean="0"/>
              <a:t>用いた非線形</a:t>
            </a:r>
            <a:r>
              <a:rPr lang="ja-JP" altLang="ja-JP" sz="4800" dirty="0"/>
              <a:t>光学顕微鏡の開発</a:t>
            </a:r>
            <a:br>
              <a:rPr lang="ja-JP" altLang="ja-JP" sz="4800" dirty="0"/>
            </a:br>
            <a:r>
              <a:rPr lang="ja-JP" altLang="ja-JP" sz="5400" dirty="0"/>
              <a:t/>
            </a:r>
            <a:br>
              <a:rPr lang="ja-JP" altLang="ja-JP" sz="5400" dirty="0"/>
            </a:br>
            <a:endParaRPr kumimoji="1" lang="ja-JP" altLang="en-US" sz="5400" dirty="0"/>
          </a:p>
        </p:txBody>
      </p:sp>
      <p:sp>
        <p:nvSpPr>
          <p:cNvPr id="3" name="サブタイトル 2"/>
          <p:cNvSpPr>
            <a:spLocks noGrp="1"/>
          </p:cNvSpPr>
          <p:nvPr>
            <p:ph type="subTitle" idx="1"/>
          </p:nvPr>
        </p:nvSpPr>
        <p:spPr>
          <a:xfrm>
            <a:off x="1403648" y="5445224"/>
            <a:ext cx="6400800" cy="864096"/>
          </a:xfrm>
        </p:spPr>
        <p:txBody>
          <a:bodyPr/>
          <a:lstStyle/>
          <a:p>
            <a:r>
              <a:rPr kumimoji="1" lang="ja-JP" altLang="en-US" dirty="0" smtClean="0">
                <a:solidFill>
                  <a:schemeClr val="tx1"/>
                </a:solidFill>
              </a:rPr>
              <a:t>安井研究室　小谷 洸平</a:t>
            </a:r>
            <a:endParaRPr kumimoji="1" lang="ja-JP" altLang="en-US" dirty="0">
              <a:solidFill>
                <a:schemeClr val="tx1"/>
              </a:solidFill>
            </a:endParaRPr>
          </a:p>
        </p:txBody>
      </p:sp>
    </p:spTree>
    <p:extLst>
      <p:ext uri="{BB962C8B-B14F-4D97-AF65-F5344CB8AC3E}">
        <p14:creationId xmlns:p14="http://schemas.microsoft.com/office/powerpoint/2010/main" val="55059361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7835" y="4197501"/>
            <a:ext cx="5003593" cy="2639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107504" y="188640"/>
            <a:ext cx="8784976" cy="1143000"/>
          </a:xfrm>
        </p:spPr>
        <p:txBody>
          <a:bodyPr/>
          <a:lstStyle/>
          <a:p>
            <a:r>
              <a:rPr kumimoji="1" lang="ja-JP" altLang="en-US" dirty="0" smtClean="0"/>
              <a:t>分散補償量によるイメージの違い</a:t>
            </a:r>
            <a:endParaRPr kumimoji="1" lang="ja-JP" altLang="en-US" dirty="0"/>
          </a:p>
        </p:txBody>
      </p:sp>
      <p:pic>
        <p:nvPicPr>
          <p:cNvPr id="4" name="図 3"/>
          <p:cNvPicPr/>
          <p:nvPr/>
        </p:nvPicPr>
        <p:blipFill>
          <a:blip r:embed="rId3">
            <a:extLst>
              <a:ext uri="{28A0092B-C50C-407E-A947-70E740481C1C}">
                <a14:useLocalDpi xmlns:a14="http://schemas.microsoft.com/office/drawing/2010/main" val="0"/>
              </a:ext>
            </a:extLst>
          </a:blip>
          <a:stretch>
            <a:fillRect/>
          </a:stretch>
        </p:blipFill>
        <p:spPr>
          <a:xfrm>
            <a:off x="380175" y="2062351"/>
            <a:ext cx="2160000" cy="2160000"/>
          </a:xfrm>
          <a:prstGeom prst="rect">
            <a:avLst/>
          </a:prstGeom>
        </p:spPr>
      </p:pic>
      <p:pic>
        <p:nvPicPr>
          <p:cNvPr id="5" name="図 4"/>
          <p:cNvPicPr/>
          <p:nvPr/>
        </p:nvPicPr>
        <p:blipFill>
          <a:blip r:embed="rId4">
            <a:extLst>
              <a:ext uri="{28A0092B-C50C-407E-A947-70E740481C1C}">
                <a14:useLocalDpi xmlns:a14="http://schemas.microsoft.com/office/drawing/2010/main" val="0"/>
              </a:ext>
            </a:extLst>
          </a:blip>
          <a:stretch>
            <a:fillRect/>
          </a:stretch>
        </p:blipFill>
        <p:spPr>
          <a:xfrm>
            <a:off x="3348928" y="2070140"/>
            <a:ext cx="2160000" cy="2160000"/>
          </a:xfrm>
          <a:prstGeom prst="rect">
            <a:avLst/>
          </a:prstGeom>
        </p:spPr>
      </p:pic>
      <p:pic>
        <p:nvPicPr>
          <p:cNvPr id="6" name="図 5"/>
          <p:cNvPicPr/>
          <p:nvPr/>
        </p:nvPicPr>
        <p:blipFill>
          <a:blip r:embed="rId5">
            <a:extLst>
              <a:ext uri="{28A0092B-C50C-407E-A947-70E740481C1C}">
                <a14:useLocalDpi xmlns:a14="http://schemas.microsoft.com/office/drawing/2010/main" val="0"/>
              </a:ext>
            </a:extLst>
          </a:blip>
          <a:stretch>
            <a:fillRect/>
          </a:stretch>
        </p:blipFill>
        <p:spPr>
          <a:xfrm>
            <a:off x="6240101" y="2075912"/>
            <a:ext cx="2160000" cy="2160000"/>
          </a:xfrm>
          <a:prstGeom prst="rect">
            <a:avLst/>
          </a:prstGeom>
        </p:spPr>
      </p:pic>
      <p:sp>
        <p:nvSpPr>
          <p:cNvPr id="7" name="テキスト ボックス 6"/>
          <p:cNvSpPr txBox="1"/>
          <p:nvPr/>
        </p:nvSpPr>
        <p:spPr>
          <a:xfrm>
            <a:off x="395376" y="1706580"/>
            <a:ext cx="2304256" cy="369332"/>
          </a:xfrm>
          <a:prstGeom prst="rect">
            <a:avLst/>
          </a:prstGeom>
          <a:noFill/>
        </p:spPr>
        <p:txBody>
          <a:bodyPr wrap="square" rtlCol="0">
            <a:spAutoFit/>
          </a:bodyPr>
          <a:lstStyle/>
          <a:p>
            <a:r>
              <a:rPr kumimoji="1" lang="ja-JP" altLang="en-US" dirty="0" smtClean="0"/>
              <a:t>分散補償量最小値</a:t>
            </a:r>
            <a:endParaRPr kumimoji="1" lang="ja-JP" altLang="en-US" dirty="0"/>
          </a:p>
        </p:txBody>
      </p:sp>
      <p:sp>
        <p:nvSpPr>
          <p:cNvPr id="8" name="テキスト ボックス 7"/>
          <p:cNvSpPr txBox="1"/>
          <p:nvPr/>
        </p:nvSpPr>
        <p:spPr>
          <a:xfrm>
            <a:off x="3419712" y="1700808"/>
            <a:ext cx="2304256" cy="369332"/>
          </a:xfrm>
          <a:prstGeom prst="rect">
            <a:avLst/>
          </a:prstGeom>
          <a:noFill/>
        </p:spPr>
        <p:txBody>
          <a:bodyPr wrap="square" rtlCol="0">
            <a:spAutoFit/>
          </a:bodyPr>
          <a:lstStyle/>
          <a:p>
            <a:r>
              <a:rPr kumimoji="1" lang="ja-JP" altLang="en-US" dirty="0" smtClean="0"/>
              <a:t>分散補償量最適値</a:t>
            </a:r>
            <a:endParaRPr kumimoji="1" lang="ja-JP" altLang="en-US" dirty="0"/>
          </a:p>
        </p:txBody>
      </p:sp>
      <p:sp>
        <p:nvSpPr>
          <p:cNvPr id="9" name="テキスト ボックス 8"/>
          <p:cNvSpPr txBox="1"/>
          <p:nvPr/>
        </p:nvSpPr>
        <p:spPr>
          <a:xfrm>
            <a:off x="6421880" y="1700808"/>
            <a:ext cx="2304256" cy="369332"/>
          </a:xfrm>
          <a:prstGeom prst="rect">
            <a:avLst/>
          </a:prstGeom>
          <a:noFill/>
        </p:spPr>
        <p:txBody>
          <a:bodyPr wrap="square" rtlCol="0">
            <a:spAutoFit/>
          </a:bodyPr>
          <a:lstStyle/>
          <a:p>
            <a:r>
              <a:rPr kumimoji="1" lang="ja-JP" altLang="en-US" dirty="0" smtClean="0"/>
              <a:t>分散補償量最大値</a:t>
            </a:r>
            <a:endParaRPr kumimoji="1" lang="ja-JP" altLang="en-US" dirty="0"/>
          </a:p>
        </p:txBody>
      </p:sp>
      <p:sp>
        <p:nvSpPr>
          <p:cNvPr id="10" name="テキスト ボックス 9"/>
          <p:cNvSpPr txBox="1"/>
          <p:nvPr/>
        </p:nvSpPr>
        <p:spPr>
          <a:xfrm>
            <a:off x="0" y="1124354"/>
            <a:ext cx="3308145" cy="461665"/>
          </a:xfrm>
          <a:prstGeom prst="rect">
            <a:avLst/>
          </a:prstGeom>
          <a:noFill/>
        </p:spPr>
        <p:txBody>
          <a:bodyPr wrap="square" rtlCol="0">
            <a:spAutoFit/>
          </a:bodyPr>
          <a:lstStyle/>
          <a:p>
            <a:r>
              <a:rPr lang="ja-JP" altLang="en-US" sz="2400" dirty="0"/>
              <a:t>レーザー</a:t>
            </a:r>
            <a:r>
              <a:rPr lang="ja-JP" altLang="en-US" sz="2400" dirty="0" smtClean="0"/>
              <a:t>波長：</a:t>
            </a:r>
            <a:r>
              <a:rPr kumimoji="1" lang="en-US" altLang="ja-JP" sz="2400" dirty="0" smtClean="0"/>
              <a:t>800nm</a:t>
            </a:r>
            <a:endParaRPr kumimoji="1" lang="ja-JP" altLang="en-US" sz="2400" dirty="0"/>
          </a:p>
        </p:txBody>
      </p:sp>
      <p:sp>
        <p:nvSpPr>
          <p:cNvPr id="3" name="テキスト ボックス 2"/>
          <p:cNvSpPr txBox="1"/>
          <p:nvPr/>
        </p:nvSpPr>
        <p:spPr>
          <a:xfrm>
            <a:off x="3563888" y="1124354"/>
            <a:ext cx="3621504" cy="461665"/>
          </a:xfrm>
          <a:prstGeom prst="rect">
            <a:avLst/>
          </a:prstGeom>
          <a:solidFill>
            <a:schemeClr val="bg1">
              <a:lumMod val="65000"/>
            </a:schemeClr>
          </a:solidFill>
        </p:spPr>
        <p:txBody>
          <a:bodyPr wrap="none" rtlCol="0">
            <a:spAutoFit/>
          </a:bodyPr>
          <a:lstStyle/>
          <a:p>
            <a:r>
              <a:rPr kumimoji="1" lang="ja-JP" altLang="en-US" sz="2400" dirty="0" smtClean="0"/>
              <a:t>コラーゲン</a:t>
            </a:r>
            <a:r>
              <a:rPr kumimoji="1" lang="en-US" altLang="ja-JP" sz="2400" dirty="0" smtClean="0"/>
              <a:t>SHG</a:t>
            </a:r>
            <a:r>
              <a:rPr kumimoji="1" lang="ja-JP" altLang="en-US" sz="2400" dirty="0" smtClean="0"/>
              <a:t>イメージ</a:t>
            </a:r>
            <a:endParaRPr kumimoji="1" lang="ja-JP" altLang="en-US" sz="2400" dirty="0"/>
          </a:p>
        </p:txBody>
      </p:sp>
      <p:sp>
        <p:nvSpPr>
          <p:cNvPr id="12" name="テキスト ボックス 11"/>
          <p:cNvSpPr txBox="1"/>
          <p:nvPr/>
        </p:nvSpPr>
        <p:spPr>
          <a:xfrm>
            <a:off x="5004048" y="6021593"/>
            <a:ext cx="3960320" cy="461665"/>
          </a:xfrm>
          <a:prstGeom prst="rect">
            <a:avLst/>
          </a:prstGeom>
          <a:solidFill>
            <a:srgbClr val="FFC000"/>
          </a:solidFill>
        </p:spPr>
        <p:txBody>
          <a:bodyPr wrap="square" rtlCol="0">
            <a:spAutoFit/>
          </a:bodyPr>
          <a:lstStyle/>
          <a:p>
            <a:r>
              <a:rPr kumimoji="1" lang="ja-JP" altLang="en-US" sz="2400" b="1" dirty="0" smtClean="0">
                <a:solidFill>
                  <a:srgbClr val="FF0000"/>
                </a:solidFill>
              </a:rPr>
              <a:t>分散補償量の最適化に成功</a:t>
            </a:r>
            <a:endParaRPr kumimoji="1" lang="ja-JP" altLang="en-US" sz="2400" b="1" dirty="0">
              <a:solidFill>
                <a:srgbClr val="FF0000"/>
              </a:solidFill>
            </a:endParaRPr>
          </a:p>
        </p:txBody>
      </p:sp>
    </p:spTree>
    <p:extLst>
      <p:ext uri="{BB962C8B-B14F-4D97-AF65-F5344CB8AC3E}">
        <p14:creationId xmlns:p14="http://schemas.microsoft.com/office/powerpoint/2010/main" val="348716445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実験装置</a:t>
            </a:r>
            <a:endParaRPr kumimoji="1" lang="ja-JP"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72" y="692696"/>
            <a:ext cx="8568952" cy="6144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8598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845840"/>
            <a:ext cx="7772400" cy="1143000"/>
          </a:xfrm>
        </p:spPr>
        <p:txBody>
          <a:bodyPr/>
          <a:lstStyle/>
          <a:p>
            <a:pPr algn="l"/>
            <a:r>
              <a:rPr kumimoji="1" lang="ja-JP" altLang="en-US" dirty="0" smtClean="0"/>
              <a:t>実験①</a:t>
            </a:r>
            <a:r>
              <a:rPr kumimoji="1" lang="en-US" altLang="ja-JP" dirty="0" smtClean="0"/>
              <a:t>@</a:t>
            </a:r>
            <a:r>
              <a:rPr kumimoji="1" lang="ja-JP" altLang="en-US" dirty="0" smtClean="0"/>
              <a:t>切片サンプルの計測</a:t>
            </a:r>
            <a:endParaRPr kumimoji="1" lang="ja-JP" altLang="en-US" dirty="0"/>
          </a:p>
        </p:txBody>
      </p:sp>
      <p:sp>
        <p:nvSpPr>
          <p:cNvPr id="6" name="テキスト ボックス 5"/>
          <p:cNvSpPr txBox="1"/>
          <p:nvPr/>
        </p:nvSpPr>
        <p:spPr>
          <a:xfrm>
            <a:off x="1366992" y="2915619"/>
            <a:ext cx="6647974" cy="1200329"/>
          </a:xfrm>
          <a:prstGeom prst="rect">
            <a:avLst/>
          </a:prstGeom>
          <a:solidFill>
            <a:srgbClr val="FFC000"/>
          </a:solidFill>
        </p:spPr>
        <p:txBody>
          <a:bodyPr wrap="none" rtlCol="0">
            <a:spAutoFit/>
          </a:bodyPr>
          <a:lstStyle/>
          <a:p>
            <a:pPr algn="ctr"/>
            <a:r>
              <a:rPr kumimoji="1" lang="ja-JP" altLang="en-US" sz="3600" dirty="0" smtClean="0"/>
              <a:t>生体散乱の影響なく発生効率の</a:t>
            </a:r>
            <a:endParaRPr kumimoji="1" lang="en-US" altLang="ja-JP" sz="3600" dirty="0" smtClean="0"/>
          </a:p>
          <a:p>
            <a:pPr algn="ctr"/>
            <a:r>
              <a:rPr kumimoji="1" lang="ja-JP" altLang="en-US" sz="3600" dirty="0" smtClean="0"/>
              <a:t>波長依存性を確認</a:t>
            </a:r>
            <a:endParaRPr kumimoji="1" lang="ja-JP" altLang="en-US" sz="3600" dirty="0"/>
          </a:p>
        </p:txBody>
      </p:sp>
    </p:spTree>
    <p:extLst>
      <p:ext uri="{BB962C8B-B14F-4D97-AF65-F5344CB8AC3E}">
        <p14:creationId xmlns:p14="http://schemas.microsoft.com/office/powerpoint/2010/main" val="390968825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88640"/>
            <a:ext cx="7772400" cy="1143000"/>
          </a:xfrm>
        </p:spPr>
        <p:txBody>
          <a:bodyPr/>
          <a:lstStyle/>
          <a:p>
            <a:pPr algn="l"/>
            <a:r>
              <a:rPr kumimoji="1" lang="ja-JP" altLang="en-US" dirty="0" smtClean="0"/>
              <a:t>皮膚切片</a:t>
            </a:r>
            <a:r>
              <a:rPr kumimoji="1" lang="en-US" altLang="ja-JP" dirty="0" smtClean="0"/>
              <a:t>@</a:t>
            </a:r>
            <a:r>
              <a:rPr kumimoji="1" lang="ja-JP" altLang="en-US" dirty="0" smtClean="0"/>
              <a:t>エラスチン染色像</a:t>
            </a:r>
            <a:endParaRPr kumimoji="1" lang="ja-JP" altLang="en-US" dirty="0"/>
          </a:p>
        </p:txBody>
      </p:sp>
      <p:sp>
        <p:nvSpPr>
          <p:cNvPr id="4" name="テキスト ボックス 3"/>
          <p:cNvSpPr txBox="1"/>
          <p:nvPr/>
        </p:nvSpPr>
        <p:spPr>
          <a:xfrm>
            <a:off x="323528" y="1168571"/>
            <a:ext cx="3168352" cy="830997"/>
          </a:xfrm>
          <a:prstGeom prst="rect">
            <a:avLst/>
          </a:prstGeom>
          <a:solidFill>
            <a:schemeClr val="accent1">
              <a:lumMod val="60000"/>
              <a:lumOff val="40000"/>
            </a:schemeClr>
          </a:solidFill>
        </p:spPr>
        <p:txBody>
          <a:bodyPr wrap="square" rtlCol="0">
            <a:spAutoFit/>
          </a:bodyPr>
          <a:lstStyle/>
          <a:p>
            <a:pPr algn="ctr"/>
            <a:r>
              <a:rPr kumimoji="1" lang="ja-JP" altLang="en-US" sz="2400" dirty="0" smtClean="0"/>
              <a:t>皮膚切片サンプル</a:t>
            </a:r>
            <a:endParaRPr kumimoji="1" lang="en-US" altLang="ja-JP" sz="2400" dirty="0" smtClean="0"/>
          </a:p>
          <a:p>
            <a:r>
              <a:rPr kumimoji="1" lang="en-US" altLang="ja-JP" sz="2400" dirty="0" smtClean="0"/>
              <a:t>(</a:t>
            </a:r>
            <a:r>
              <a:rPr kumimoji="1" lang="ja-JP" altLang="en-US" sz="2400" dirty="0" smtClean="0"/>
              <a:t>生体散乱の影響なし</a:t>
            </a:r>
            <a:r>
              <a:rPr kumimoji="1" lang="en-US" altLang="ja-JP" sz="2400" dirty="0" smtClean="0"/>
              <a:t>)</a:t>
            </a:r>
            <a:endParaRPr kumimoji="1" lang="ja-JP" altLang="en-US" sz="2400" dirty="0"/>
          </a:p>
        </p:txBody>
      </p:sp>
      <p:pic>
        <p:nvPicPr>
          <p:cNvPr id="5" name="図 4"/>
          <p:cNvPicPr/>
          <p:nvPr/>
        </p:nvPicPr>
        <p:blipFill rotWithShape="1">
          <a:blip r:embed="rId3">
            <a:extLst>
              <a:ext uri="{28A0092B-C50C-407E-A947-70E740481C1C}">
                <a14:useLocalDpi xmlns:a14="http://schemas.microsoft.com/office/drawing/2010/main" val="0"/>
              </a:ext>
            </a:extLst>
          </a:blip>
          <a:srcRect l="21208" t="5666" r="3591" b="54641"/>
          <a:stretch/>
        </p:blipFill>
        <p:spPr bwMode="auto">
          <a:xfrm>
            <a:off x="3491880" y="1293369"/>
            <a:ext cx="5367071" cy="2495671"/>
          </a:xfrm>
          <a:prstGeom prst="rect">
            <a:avLst/>
          </a:prstGeom>
          <a:noFill/>
          <a:ln>
            <a:noFill/>
          </a:ln>
        </p:spPr>
      </p:pic>
      <p:pic>
        <p:nvPicPr>
          <p:cNvPr id="6" name="図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2391" y="3787299"/>
            <a:ext cx="6193281" cy="2976039"/>
          </a:xfrm>
          <a:prstGeom prst="rect">
            <a:avLst/>
          </a:prstGeom>
          <a:noFill/>
          <a:ln>
            <a:noFill/>
          </a:ln>
        </p:spPr>
      </p:pic>
      <p:sp>
        <p:nvSpPr>
          <p:cNvPr id="7" name="テキスト ボックス 6"/>
          <p:cNvSpPr txBox="1"/>
          <p:nvPr/>
        </p:nvSpPr>
        <p:spPr>
          <a:xfrm>
            <a:off x="179512" y="2427216"/>
            <a:ext cx="3153918" cy="707886"/>
          </a:xfrm>
          <a:prstGeom prst="rect">
            <a:avLst/>
          </a:prstGeom>
          <a:noFill/>
        </p:spPr>
        <p:txBody>
          <a:bodyPr wrap="square" rtlCol="0">
            <a:spAutoFit/>
          </a:bodyPr>
          <a:lstStyle/>
          <a:p>
            <a:r>
              <a:rPr kumimoji="1" lang="en-US" altLang="ja-JP" sz="2000" dirty="0" smtClean="0"/>
              <a:t>84</a:t>
            </a:r>
            <a:r>
              <a:rPr kumimoji="1" lang="ja-JP" altLang="en-US" sz="2000" dirty="0" smtClean="0"/>
              <a:t>歳女性顔面皮膚切片</a:t>
            </a:r>
            <a:endParaRPr kumimoji="1" lang="en-US" altLang="ja-JP" sz="2000" dirty="0" smtClean="0"/>
          </a:p>
          <a:p>
            <a:r>
              <a:rPr kumimoji="1" lang="en-US" altLang="ja-JP" sz="2000" dirty="0" smtClean="0"/>
              <a:t>(</a:t>
            </a:r>
            <a:r>
              <a:rPr kumimoji="1" lang="ja-JP" altLang="en-US" sz="2000" dirty="0" smtClean="0"/>
              <a:t>厚さ</a:t>
            </a:r>
            <a:r>
              <a:rPr kumimoji="1" lang="en-US" altLang="ja-JP" sz="2000" dirty="0" smtClean="0"/>
              <a:t>60µm</a:t>
            </a:r>
            <a:r>
              <a:rPr kumimoji="1" lang="ja-JP" altLang="en-US" sz="2000" dirty="0" err="1" smtClean="0"/>
              <a:t>，</a:t>
            </a:r>
            <a:r>
              <a:rPr lang="ja-JP" altLang="en-US" sz="2000" b="1" dirty="0" smtClean="0">
                <a:solidFill>
                  <a:srgbClr val="FF0000"/>
                </a:solidFill>
              </a:rPr>
              <a:t>光</a:t>
            </a:r>
            <a:r>
              <a:rPr lang="ja-JP" altLang="en-US" sz="2000" b="1" dirty="0">
                <a:solidFill>
                  <a:srgbClr val="FF0000"/>
                </a:solidFill>
              </a:rPr>
              <a:t>老化</a:t>
            </a:r>
            <a:r>
              <a:rPr lang="ja-JP" altLang="en-US" sz="2000" b="1" dirty="0" smtClean="0">
                <a:solidFill>
                  <a:srgbClr val="FF0000"/>
                </a:solidFill>
              </a:rPr>
              <a:t>皮膚</a:t>
            </a:r>
            <a:r>
              <a:rPr kumimoji="1" lang="en-US" altLang="ja-JP" sz="2000" dirty="0" smtClean="0"/>
              <a:t>)</a:t>
            </a:r>
            <a:endParaRPr kumimoji="1" lang="en-US" altLang="ja-JP" sz="2000" dirty="0" smtClean="0"/>
          </a:p>
        </p:txBody>
      </p:sp>
      <p:sp>
        <p:nvSpPr>
          <p:cNvPr id="8" name="テキスト ボックス 7"/>
          <p:cNvSpPr txBox="1"/>
          <p:nvPr/>
        </p:nvSpPr>
        <p:spPr>
          <a:xfrm>
            <a:off x="179512" y="5054269"/>
            <a:ext cx="2952328" cy="707886"/>
          </a:xfrm>
          <a:prstGeom prst="rect">
            <a:avLst/>
          </a:prstGeom>
          <a:noFill/>
        </p:spPr>
        <p:txBody>
          <a:bodyPr wrap="square" rtlCol="0">
            <a:spAutoFit/>
          </a:bodyPr>
          <a:lstStyle/>
          <a:p>
            <a:r>
              <a:rPr lang="en-US" altLang="ja-JP" sz="2000" dirty="0" smtClean="0"/>
              <a:t>34</a:t>
            </a:r>
            <a:r>
              <a:rPr lang="ja-JP" altLang="en-US" sz="2000" dirty="0" smtClean="0"/>
              <a:t>歳女性臀部皮膚切片</a:t>
            </a:r>
            <a:endParaRPr lang="en-US" altLang="ja-JP" sz="2000" dirty="0" smtClean="0"/>
          </a:p>
          <a:p>
            <a:r>
              <a:rPr lang="en-US" altLang="ja-JP" sz="2000" dirty="0" smtClean="0"/>
              <a:t>(</a:t>
            </a:r>
            <a:r>
              <a:rPr lang="ja-JP" altLang="en-US" sz="2000" dirty="0"/>
              <a:t>厚さ</a:t>
            </a:r>
            <a:r>
              <a:rPr lang="en-US" altLang="ja-JP" sz="2000" dirty="0" smtClean="0"/>
              <a:t>60µm</a:t>
            </a:r>
            <a:r>
              <a:rPr lang="ja-JP" altLang="en-US" sz="2000" dirty="0" err="1" smtClean="0"/>
              <a:t>，</a:t>
            </a:r>
            <a:r>
              <a:rPr lang="ja-JP" altLang="en-US" sz="2000" b="1" dirty="0" smtClean="0">
                <a:solidFill>
                  <a:srgbClr val="FF0000"/>
                </a:solidFill>
              </a:rPr>
              <a:t>正常皮膚</a:t>
            </a:r>
            <a:r>
              <a:rPr lang="en-US" altLang="ja-JP" sz="2000" dirty="0" smtClean="0"/>
              <a:t>)</a:t>
            </a:r>
            <a:endParaRPr lang="en-US" altLang="ja-JP" sz="2000" dirty="0" smtClean="0"/>
          </a:p>
        </p:txBody>
      </p:sp>
      <p:sp>
        <p:nvSpPr>
          <p:cNvPr id="12" name="テキスト ボックス 11"/>
          <p:cNvSpPr txBox="1"/>
          <p:nvPr/>
        </p:nvSpPr>
        <p:spPr>
          <a:xfrm>
            <a:off x="3254295" y="2165729"/>
            <a:ext cx="700833" cy="400110"/>
          </a:xfrm>
          <a:prstGeom prst="rect">
            <a:avLst/>
          </a:prstGeom>
          <a:solidFill>
            <a:srgbClr val="FFC000"/>
          </a:solidFill>
        </p:spPr>
        <p:txBody>
          <a:bodyPr wrap="none" rtlCol="0">
            <a:spAutoFit/>
          </a:bodyPr>
          <a:lstStyle/>
          <a:p>
            <a:r>
              <a:rPr kumimoji="1" lang="ja-JP" altLang="en-US" sz="2000" b="1" dirty="0" smtClean="0"/>
              <a:t>真皮</a:t>
            </a:r>
            <a:endParaRPr kumimoji="1" lang="ja-JP" altLang="en-US" sz="2000" b="1" dirty="0"/>
          </a:p>
        </p:txBody>
      </p:sp>
      <p:sp>
        <p:nvSpPr>
          <p:cNvPr id="13" name="左中かっこ 12"/>
          <p:cNvSpPr/>
          <p:nvPr/>
        </p:nvSpPr>
        <p:spPr bwMode="auto">
          <a:xfrm>
            <a:off x="3980601" y="1889754"/>
            <a:ext cx="360040" cy="952061"/>
          </a:xfrm>
          <a:prstGeom prst="lef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4" name="テキスト ボックス 13"/>
          <p:cNvSpPr txBox="1"/>
          <p:nvPr/>
        </p:nvSpPr>
        <p:spPr>
          <a:xfrm>
            <a:off x="8508534" y="1965674"/>
            <a:ext cx="700833" cy="400110"/>
          </a:xfrm>
          <a:prstGeom prst="rect">
            <a:avLst/>
          </a:prstGeom>
          <a:solidFill>
            <a:srgbClr val="FFC000"/>
          </a:solidFill>
        </p:spPr>
        <p:txBody>
          <a:bodyPr wrap="none" rtlCol="0">
            <a:spAutoFit/>
          </a:bodyPr>
          <a:lstStyle/>
          <a:p>
            <a:r>
              <a:rPr kumimoji="1" lang="ja-JP" altLang="en-US" sz="2000" b="1" dirty="0" smtClean="0"/>
              <a:t>表皮</a:t>
            </a:r>
            <a:endParaRPr kumimoji="1" lang="ja-JP" altLang="en-US" sz="2000" b="1" dirty="0"/>
          </a:p>
        </p:txBody>
      </p:sp>
      <p:sp>
        <p:nvSpPr>
          <p:cNvPr id="15" name="左中かっこ 14"/>
          <p:cNvSpPr/>
          <p:nvPr/>
        </p:nvSpPr>
        <p:spPr bwMode="auto">
          <a:xfrm flipH="1">
            <a:off x="8186038" y="2065366"/>
            <a:ext cx="360040" cy="600836"/>
          </a:xfrm>
          <a:prstGeom prst="lef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6" name="テキスト ボックス 15"/>
          <p:cNvSpPr txBox="1"/>
          <p:nvPr/>
        </p:nvSpPr>
        <p:spPr>
          <a:xfrm>
            <a:off x="2776613" y="5872970"/>
            <a:ext cx="700833" cy="400110"/>
          </a:xfrm>
          <a:prstGeom prst="rect">
            <a:avLst/>
          </a:prstGeom>
          <a:solidFill>
            <a:srgbClr val="FFC000"/>
          </a:solidFill>
        </p:spPr>
        <p:txBody>
          <a:bodyPr wrap="none" rtlCol="0">
            <a:spAutoFit/>
          </a:bodyPr>
          <a:lstStyle/>
          <a:p>
            <a:r>
              <a:rPr kumimoji="1" lang="ja-JP" altLang="en-US" sz="2000" b="1" dirty="0" smtClean="0"/>
              <a:t>真皮</a:t>
            </a:r>
            <a:endParaRPr kumimoji="1" lang="ja-JP" altLang="en-US" sz="2000" b="1" dirty="0"/>
          </a:p>
        </p:txBody>
      </p:sp>
      <p:sp>
        <p:nvSpPr>
          <p:cNvPr id="17" name="左中かっこ 16"/>
          <p:cNvSpPr/>
          <p:nvPr/>
        </p:nvSpPr>
        <p:spPr bwMode="auto">
          <a:xfrm>
            <a:off x="3491880" y="5175324"/>
            <a:ext cx="360040" cy="1588014"/>
          </a:xfrm>
          <a:prstGeom prst="lef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8" name="テキスト ボックス 17"/>
          <p:cNvSpPr txBox="1"/>
          <p:nvPr/>
        </p:nvSpPr>
        <p:spPr>
          <a:xfrm>
            <a:off x="3127029" y="4509120"/>
            <a:ext cx="700833" cy="400110"/>
          </a:xfrm>
          <a:prstGeom prst="rect">
            <a:avLst/>
          </a:prstGeom>
          <a:solidFill>
            <a:srgbClr val="FFC000"/>
          </a:solidFill>
        </p:spPr>
        <p:txBody>
          <a:bodyPr wrap="none" rtlCol="0">
            <a:spAutoFit/>
          </a:bodyPr>
          <a:lstStyle/>
          <a:p>
            <a:r>
              <a:rPr kumimoji="1" lang="ja-JP" altLang="en-US" sz="2000" b="1" dirty="0" smtClean="0"/>
              <a:t>表皮</a:t>
            </a:r>
            <a:endParaRPr kumimoji="1" lang="ja-JP" altLang="en-US" sz="2000" b="1" dirty="0"/>
          </a:p>
        </p:txBody>
      </p:sp>
      <p:sp>
        <p:nvSpPr>
          <p:cNvPr id="19" name="左中かっこ 18"/>
          <p:cNvSpPr/>
          <p:nvPr/>
        </p:nvSpPr>
        <p:spPr bwMode="auto">
          <a:xfrm>
            <a:off x="3851920" y="4248066"/>
            <a:ext cx="668741" cy="174036"/>
          </a:xfrm>
          <a:prstGeom prst="lef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3" name="テキスト ボックス 2"/>
          <p:cNvSpPr txBox="1"/>
          <p:nvPr/>
        </p:nvSpPr>
        <p:spPr>
          <a:xfrm>
            <a:off x="6641397" y="1093314"/>
            <a:ext cx="2484275" cy="400110"/>
          </a:xfrm>
          <a:prstGeom prst="rect">
            <a:avLst/>
          </a:prstGeom>
          <a:solidFill>
            <a:schemeClr val="accent2">
              <a:lumMod val="75000"/>
            </a:schemeClr>
          </a:solidFill>
        </p:spPr>
        <p:txBody>
          <a:bodyPr wrap="square" rtlCol="0">
            <a:spAutoFit/>
          </a:bodyPr>
          <a:lstStyle/>
          <a:p>
            <a:r>
              <a:rPr kumimoji="1" lang="ja-JP" altLang="en-US" sz="2000" dirty="0" smtClean="0">
                <a:solidFill>
                  <a:schemeClr val="bg1"/>
                </a:solidFill>
              </a:rPr>
              <a:t>青紫色がエラスチン</a:t>
            </a:r>
            <a:endParaRPr kumimoji="1" lang="ja-JP" altLang="en-US" sz="2000" dirty="0">
              <a:solidFill>
                <a:schemeClr val="bg1"/>
              </a:solidFill>
            </a:endParaRPr>
          </a:p>
        </p:txBody>
      </p:sp>
      <p:sp>
        <p:nvSpPr>
          <p:cNvPr id="10" name="テキスト ボックス 9"/>
          <p:cNvSpPr txBox="1"/>
          <p:nvPr/>
        </p:nvSpPr>
        <p:spPr>
          <a:xfrm>
            <a:off x="323528" y="3429000"/>
            <a:ext cx="3647152" cy="369332"/>
          </a:xfrm>
          <a:prstGeom prst="rect">
            <a:avLst/>
          </a:prstGeom>
          <a:noFill/>
        </p:spPr>
        <p:txBody>
          <a:bodyPr wrap="none" rtlCol="0">
            <a:spAutoFit/>
          </a:bodyPr>
          <a:lstStyle/>
          <a:p>
            <a:r>
              <a:rPr kumimoji="1" lang="ja-JP" altLang="en-US" dirty="0" smtClean="0"/>
              <a:t>変性エラスチンが真皮全体に沈着</a:t>
            </a:r>
            <a:endParaRPr kumimoji="1" lang="ja-JP" altLang="en-US" dirty="0"/>
          </a:p>
        </p:txBody>
      </p:sp>
      <p:sp>
        <p:nvSpPr>
          <p:cNvPr id="11" name="テキスト ボックス 10"/>
          <p:cNvSpPr txBox="1"/>
          <p:nvPr/>
        </p:nvSpPr>
        <p:spPr>
          <a:xfrm>
            <a:off x="7355717" y="4139788"/>
            <a:ext cx="1467068" cy="400110"/>
          </a:xfrm>
          <a:prstGeom prst="rect">
            <a:avLst/>
          </a:prstGeom>
          <a:solidFill>
            <a:schemeClr val="accent2">
              <a:lumMod val="75000"/>
            </a:schemeClr>
          </a:solidFill>
        </p:spPr>
        <p:txBody>
          <a:bodyPr wrap="none" rtlCol="0">
            <a:spAutoFit/>
          </a:bodyPr>
          <a:lstStyle/>
          <a:p>
            <a:r>
              <a:rPr kumimoji="1" lang="ja-JP" altLang="en-US" sz="2000" b="1" dirty="0" smtClean="0">
                <a:solidFill>
                  <a:schemeClr val="bg1"/>
                </a:solidFill>
              </a:rPr>
              <a:t>エラスチン</a:t>
            </a:r>
            <a:endParaRPr kumimoji="1" lang="ja-JP" altLang="en-US" sz="2000" b="1" dirty="0">
              <a:solidFill>
                <a:schemeClr val="bg1"/>
              </a:solidFill>
            </a:endParaRPr>
          </a:p>
        </p:txBody>
      </p:sp>
      <p:cxnSp>
        <p:nvCxnSpPr>
          <p:cNvPr id="22" name="直線矢印コネクタ 21"/>
          <p:cNvCxnSpPr/>
          <p:nvPr/>
        </p:nvCxnSpPr>
        <p:spPr bwMode="auto">
          <a:xfrm flipH="1">
            <a:off x="7660692" y="4539898"/>
            <a:ext cx="222841" cy="1161916"/>
          </a:xfrm>
          <a:prstGeom prst="straightConnector1">
            <a:avLst/>
          </a:prstGeom>
          <a:noFill/>
          <a:ln w="9525" cap="flat" cmpd="sng" algn="ctr">
            <a:solidFill>
              <a:schemeClr val="tx1"/>
            </a:solidFill>
            <a:prstDash val="solid"/>
            <a:round/>
            <a:headEnd type="none" w="med" len="med"/>
            <a:tailEnd type="arrow"/>
          </a:ln>
          <a:effectLst/>
        </p:spPr>
      </p:cxnSp>
      <p:cxnSp>
        <p:nvCxnSpPr>
          <p:cNvPr id="24" name="直線矢印コネクタ 23"/>
          <p:cNvCxnSpPr/>
          <p:nvPr/>
        </p:nvCxnSpPr>
        <p:spPr bwMode="auto">
          <a:xfrm>
            <a:off x="8588900" y="4594366"/>
            <a:ext cx="87556" cy="1786962"/>
          </a:xfrm>
          <a:prstGeom prst="straightConnector1">
            <a:avLst/>
          </a:prstGeom>
          <a:noFill/>
          <a:ln w="9525" cap="flat" cmpd="sng" algn="ctr">
            <a:solidFill>
              <a:schemeClr val="tx1"/>
            </a:solidFill>
            <a:prstDash val="solid"/>
            <a:round/>
            <a:headEnd type="none" w="med" len="med"/>
            <a:tailEnd type="arrow"/>
          </a:ln>
          <a:effectLst/>
        </p:spPr>
      </p:cxnSp>
      <p:sp>
        <p:nvSpPr>
          <p:cNvPr id="27" name="テキスト ボックス 26"/>
          <p:cNvSpPr txBox="1"/>
          <p:nvPr/>
        </p:nvSpPr>
        <p:spPr>
          <a:xfrm>
            <a:off x="5295497" y="6297844"/>
            <a:ext cx="1467068" cy="400110"/>
          </a:xfrm>
          <a:prstGeom prst="rect">
            <a:avLst/>
          </a:prstGeom>
          <a:solidFill>
            <a:schemeClr val="accent2">
              <a:lumMod val="75000"/>
            </a:schemeClr>
          </a:solidFill>
        </p:spPr>
        <p:txBody>
          <a:bodyPr wrap="none" rtlCol="0">
            <a:spAutoFit/>
          </a:bodyPr>
          <a:lstStyle/>
          <a:p>
            <a:r>
              <a:rPr kumimoji="1" lang="ja-JP" altLang="en-US" sz="2000" b="1" dirty="0" smtClean="0">
                <a:solidFill>
                  <a:schemeClr val="bg1"/>
                </a:solidFill>
              </a:rPr>
              <a:t>コラーゲン</a:t>
            </a:r>
            <a:endParaRPr kumimoji="1" lang="ja-JP" altLang="en-US" sz="2000" b="1" dirty="0">
              <a:solidFill>
                <a:schemeClr val="bg1"/>
              </a:solidFill>
            </a:endParaRPr>
          </a:p>
        </p:txBody>
      </p:sp>
      <p:cxnSp>
        <p:nvCxnSpPr>
          <p:cNvPr id="28" name="直線矢印コネクタ 27"/>
          <p:cNvCxnSpPr/>
          <p:nvPr/>
        </p:nvCxnSpPr>
        <p:spPr bwMode="auto">
          <a:xfrm flipV="1">
            <a:off x="6762565" y="6165304"/>
            <a:ext cx="1009547" cy="216024"/>
          </a:xfrm>
          <a:prstGeom prst="straightConnector1">
            <a:avLst/>
          </a:prstGeom>
          <a:no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98230055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p:cNvGrpSpPr/>
          <p:nvPr/>
        </p:nvGrpSpPr>
        <p:grpSpPr>
          <a:xfrm>
            <a:off x="611560" y="1052735"/>
            <a:ext cx="7618694" cy="4800873"/>
            <a:chOff x="611560" y="1652462"/>
            <a:chExt cx="7618694" cy="4800873"/>
          </a:xfrm>
        </p:grpSpPr>
        <p:pic>
          <p:nvPicPr>
            <p:cNvPr id="5" name="図 4"/>
            <p:cNvPicPr/>
            <p:nvPr/>
          </p:nvPicPr>
          <p:blipFill>
            <a:blip r:embed="rId3">
              <a:extLst>
                <a:ext uri="{28A0092B-C50C-407E-A947-70E740481C1C}">
                  <a14:useLocalDpi xmlns:a14="http://schemas.microsoft.com/office/drawing/2010/main" val="0"/>
                </a:ext>
              </a:extLst>
            </a:blip>
            <a:stretch>
              <a:fillRect/>
            </a:stretch>
          </p:blipFill>
          <p:spPr>
            <a:xfrm>
              <a:off x="4860032" y="1652462"/>
              <a:ext cx="2159635" cy="2159635"/>
            </a:xfrm>
            <a:prstGeom prst="rect">
              <a:avLst/>
            </a:prstGeom>
          </p:spPr>
        </p:pic>
        <p:pic>
          <p:nvPicPr>
            <p:cNvPr id="7" name="図 6"/>
            <p:cNvPicPr/>
            <p:nvPr/>
          </p:nvPicPr>
          <p:blipFill>
            <a:blip r:embed="rId4">
              <a:extLst>
                <a:ext uri="{28A0092B-C50C-407E-A947-70E740481C1C}">
                  <a14:useLocalDpi xmlns:a14="http://schemas.microsoft.com/office/drawing/2010/main" val="0"/>
                </a:ext>
              </a:extLst>
            </a:blip>
            <a:stretch>
              <a:fillRect/>
            </a:stretch>
          </p:blipFill>
          <p:spPr>
            <a:xfrm>
              <a:off x="4860031" y="4293700"/>
              <a:ext cx="2159635" cy="2159635"/>
            </a:xfrm>
            <a:prstGeom prst="rect">
              <a:avLst/>
            </a:prstGeom>
          </p:spPr>
        </p:pic>
        <p:sp>
          <p:nvSpPr>
            <p:cNvPr id="10" name="テキスト ボックス 9"/>
            <p:cNvSpPr txBox="1"/>
            <p:nvPr/>
          </p:nvSpPr>
          <p:spPr>
            <a:xfrm>
              <a:off x="735952" y="1796479"/>
              <a:ext cx="1723549" cy="707886"/>
            </a:xfrm>
            <a:prstGeom prst="rect">
              <a:avLst/>
            </a:prstGeom>
            <a:noFill/>
          </p:spPr>
          <p:txBody>
            <a:bodyPr wrap="none" rtlCol="0">
              <a:spAutoFit/>
            </a:bodyPr>
            <a:lstStyle/>
            <a:p>
              <a:r>
                <a:rPr kumimoji="1" lang="ja-JP" altLang="en-US" sz="2000" dirty="0" smtClean="0">
                  <a:solidFill>
                    <a:srgbClr val="FF0000"/>
                  </a:solidFill>
                </a:rPr>
                <a:t>レーザー波長</a:t>
              </a:r>
              <a:endParaRPr kumimoji="1" lang="en-US" altLang="ja-JP" sz="2000" dirty="0" smtClean="0">
                <a:solidFill>
                  <a:srgbClr val="FF0000"/>
                </a:solidFill>
              </a:endParaRPr>
            </a:p>
            <a:p>
              <a:r>
                <a:rPr kumimoji="1" lang="en-US" altLang="ja-JP" sz="2000" dirty="0" smtClean="0">
                  <a:solidFill>
                    <a:srgbClr val="FF0000"/>
                  </a:solidFill>
                </a:rPr>
                <a:t>800nm</a:t>
              </a:r>
              <a:endParaRPr kumimoji="1" lang="ja-JP" altLang="en-US" sz="2000" dirty="0">
                <a:solidFill>
                  <a:srgbClr val="FF0000"/>
                </a:solidFill>
              </a:endParaRPr>
            </a:p>
          </p:txBody>
        </p:sp>
        <p:sp>
          <p:nvSpPr>
            <p:cNvPr id="11" name="テキスト ボックス 10"/>
            <p:cNvSpPr txBox="1"/>
            <p:nvPr/>
          </p:nvSpPr>
          <p:spPr>
            <a:xfrm>
              <a:off x="611560" y="4309711"/>
              <a:ext cx="1758771" cy="707886"/>
            </a:xfrm>
            <a:prstGeom prst="rect">
              <a:avLst/>
            </a:prstGeom>
            <a:noFill/>
          </p:spPr>
          <p:txBody>
            <a:bodyPr wrap="square" rtlCol="0">
              <a:spAutoFit/>
            </a:bodyPr>
            <a:lstStyle/>
            <a:p>
              <a:r>
                <a:rPr lang="ja-JP" altLang="en-US" sz="2000" dirty="0">
                  <a:solidFill>
                    <a:srgbClr val="FF0000"/>
                  </a:solidFill>
                </a:rPr>
                <a:t>レーザー</a:t>
              </a:r>
              <a:r>
                <a:rPr lang="ja-JP" altLang="en-US" sz="2000" dirty="0" smtClean="0">
                  <a:solidFill>
                    <a:srgbClr val="FF0000"/>
                  </a:solidFill>
                </a:rPr>
                <a:t>波長</a:t>
              </a:r>
              <a:endParaRPr lang="en-US" altLang="ja-JP" sz="2000" dirty="0" smtClean="0">
                <a:solidFill>
                  <a:srgbClr val="FF0000"/>
                </a:solidFill>
              </a:endParaRPr>
            </a:p>
            <a:p>
              <a:r>
                <a:rPr kumimoji="1" lang="en-US" altLang="ja-JP" sz="2000" dirty="0" smtClean="0">
                  <a:solidFill>
                    <a:srgbClr val="FF0000"/>
                  </a:solidFill>
                </a:rPr>
                <a:t>1200nm</a:t>
              </a:r>
              <a:endParaRPr kumimoji="1" lang="ja-JP" altLang="en-US" sz="2000" dirty="0">
                <a:solidFill>
                  <a:srgbClr val="FF0000"/>
                </a:solidFill>
              </a:endParaRPr>
            </a:p>
          </p:txBody>
        </p:sp>
        <p:sp>
          <p:nvSpPr>
            <p:cNvPr id="13" name="テキスト ボックス 12"/>
            <p:cNvSpPr txBox="1"/>
            <p:nvPr/>
          </p:nvSpPr>
          <p:spPr>
            <a:xfrm>
              <a:off x="954459" y="2564904"/>
              <a:ext cx="1210588" cy="1015663"/>
            </a:xfrm>
            <a:prstGeom prst="rect">
              <a:avLst/>
            </a:prstGeom>
            <a:noFill/>
          </p:spPr>
          <p:txBody>
            <a:bodyPr wrap="none" rtlCol="0">
              <a:spAutoFit/>
            </a:bodyPr>
            <a:lstStyle/>
            <a:p>
              <a:r>
                <a:rPr lang="en-US" altLang="ja-JP" sz="2000" dirty="0" smtClean="0"/>
                <a:t>TPEF</a:t>
              </a:r>
            </a:p>
            <a:p>
              <a:r>
                <a:rPr lang="ja-JP" altLang="en-US" sz="2000" dirty="0" smtClean="0"/>
                <a:t>観測波長</a:t>
              </a:r>
              <a:endParaRPr lang="en-US" altLang="ja-JP" sz="2000" dirty="0" smtClean="0"/>
            </a:p>
            <a:p>
              <a:r>
                <a:rPr kumimoji="1" lang="en-US" altLang="ja-JP" sz="2000" dirty="0" smtClean="0"/>
                <a:t>400nm</a:t>
              </a:r>
              <a:endParaRPr kumimoji="1" lang="ja-JP" altLang="en-US" sz="2000" dirty="0"/>
            </a:p>
          </p:txBody>
        </p:sp>
        <p:sp>
          <p:nvSpPr>
            <p:cNvPr id="14" name="テキスト ボックス 13"/>
            <p:cNvSpPr txBox="1"/>
            <p:nvPr/>
          </p:nvSpPr>
          <p:spPr>
            <a:xfrm>
              <a:off x="7019666" y="2544447"/>
              <a:ext cx="1210588" cy="1015663"/>
            </a:xfrm>
            <a:prstGeom prst="rect">
              <a:avLst/>
            </a:prstGeom>
            <a:noFill/>
          </p:spPr>
          <p:txBody>
            <a:bodyPr wrap="none" rtlCol="0">
              <a:spAutoFit/>
            </a:bodyPr>
            <a:lstStyle/>
            <a:p>
              <a:r>
                <a:rPr lang="en-US" altLang="ja-JP" sz="2000" dirty="0" smtClean="0"/>
                <a:t>TPEF</a:t>
              </a:r>
            </a:p>
            <a:p>
              <a:r>
                <a:rPr lang="ja-JP" altLang="en-US" sz="2000" dirty="0" smtClean="0"/>
                <a:t>観測波長</a:t>
              </a:r>
              <a:endParaRPr lang="en-US" altLang="ja-JP" sz="2000" dirty="0" smtClean="0"/>
            </a:p>
            <a:p>
              <a:r>
                <a:rPr kumimoji="1" lang="en-US" altLang="ja-JP" sz="2000" dirty="0" smtClean="0"/>
                <a:t>450nm</a:t>
              </a:r>
              <a:endParaRPr kumimoji="1" lang="ja-JP" altLang="en-US" sz="2000" dirty="0"/>
            </a:p>
          </p:txBody>
        </p:sp>
        <p:sp>
          <p:nvSpPr>
            <p:cNvPr id="15" name="テキスト ボックス 14"/>
            <p:cNvSpPr txBox="1"/>
            <p:nvPr/>
          </p:nvSpPr>
          <p:spPr>
            <a:xfrm>
              <a:off x="992433" y="5050350"/>
              <a:ext cx="1210588" cy="1015663"/>
            </a:xfrm>
            <a:prstGeom prst="rect">
              <a:avLst/>
            </a:prstGeom>
            <a:noFill/>
          </p:spPr>
          <p:txBody>
            <a:bodyPr wrap="none" rtlCol="0">
              <a:spAutoFit/>
            </a:bodyPr>
            <a:lstStyle/>
            <a:p>
              <a:r>
                <a:rPr lang="en-US" altLang="ja-JP" sz="2000" dirty="0" smtClean="0"/>
                <a:t>THG</a:t>
              </a:r>
            </a:p>
            <a:p>
              <a:r>
                <a:rPr lang="ja-JP" altLang="en-US" sz="2000" dirty="0" smtClean="0"/>
                <a:t>観測波長</a:t>
              </a:r>
              <a:endParaRPr lang="en-US" altLang="ja-JP" sz="2000" dirty="0" smtClean="0"/>
            </a:p>
            <a:p>
              <a:r>
                <a:rPr kumimoji="1" lang="en-US" altLang="ja-JP" sz="2000" dirty="0" smtClean="0"/>
                <a:t>400nm</a:t>
              </a:r>
              <a:endParaRPr kumimoji="1" lang="ja-JP" altLang="en-US" sz="2000" dirty="0"/>
            </a:p>
          </p:txBody>
        </p:sp>
        <p:sp>
          <p:nvSpPr>
            <p:cNvPr id="17" name="テキスト ボックス 16"/>
            <p:cNvSpPr txBox="1"/>
            <p:nvPr/>
          </p:nvSpPr>
          <p:spPr>
            <a:xfrm>
              <a:off x="6999266" y="5050352"/>
              <a:ext cx="1210588" cy="1015663"/>
            </a:xfrm>
            <a:prstGeom prst="rect">
              <a:avLst/>
            </a:prstGeom>
            <a:noFill/>
          </p:spPr>
          <p:txBody>
            <a:bodyPr wrap="none" rtlCol="0">
              <a:spAutoFit/>
            </a:bodyPr>
            <a:lstStyle/>
            <a:p>
              <a:r>
                <a:rPr lang="en-US" altLang="ja-JP" sz="2000" dirty="0" smtClean="0"/>
                <a:t>THG</a:t>
              </a:r>
            </a:p>
            <a:p>
              <a:r>
                <a:rPr lang="ja-JP" altLang="en-US" sz="2000" dirty="0" smtClean="0"/>
                <a:t>観測波長</a:t>
              </a:r>
              <a:endParaRPr lang="en-US" altLang="ja-JP" sz="2000" dirty="0" smtClean="0"/>
            </a:p>
            <a:p>
              <a:r>
                <a:rPr kumimoji="1" lang="en-US" altLang="ja-JP" sz="2000" dirty="0" smtClean="0"/>
                <a:t>400nm</a:t>
              </a:r>
              <a:endParaRPr kumimoji="1" lang="ja-JP" altLang="en-US" sz="2000" dirty="0"/>
            </a:p>
          </p:txBody>
        </p:sp>
      </p:grpSp>
      <p:sp>
        <p:nvSpPr>
          <p:cNvPr id="20" name="テキスト ボックス 19"/>
          <p:cNvSpPr txBox="1"/>
          <p:nvPr/>
        </p:nvSpPr>
        <p:spPr>
          <a:xfrm>
            <a:off x="2302279" y="5938838"/>
            <a:ext cx="5115503" cy="400110"/>
          </a:xfrm>
          <a:prstGeom prst="rect">
            <a:avLst/>
          </a:prstGeom>
          <a:solidFill>
            <a:srgbClr val="FFC000"/>
          </a:solidFill>
        </p:spPr>
        <p:txBody>
          <a:bodyPr wrap="none" rtlCol="0">
            <a:spAutoFit/>
          </a:bodyPr>
          <a:lstStyle/>
          <a:p>
            <a:r>
              <a:rPr kumimoji="1" lang="en-US" altLang="ja-JP" sz="2000" b="1" dirty="0" smtClean="0"/>
              <a:t>TPEF/THG</a:t>
            </a:r>
            <a:r>
              <a:rPr kumimoji="1" lang="ja-JP" altLang="en-US" sz="2000" b="1" dirty="0" smtClean="0"/>
              <a:t>で正常</a:t>
            </a:r>
            <a:r>
              <a:rPr kumimoji="1" lang="en-US" altLang="ja-JP" sz="2000" b="1" dirty="0" smtClean="0"/>
              <a:t>/</a:t>
            </a:r>
            <a:r>
              <a:rPr kumimoji="1" lang="ja-JP" altLang="en-US" sz="2000" b="1" dirty="0" smtClean="0"/>
              <a:t>変性エラスチン観測可能</a:t>
            </a:r>
            <a:endParaRPr kumimoji="1" lang="ja-JP" altLang="en-US" sz="2000" b="1" dirty="0"/>
          </a:p>
        </p:txBody>
      </p:sp>
      <p:sp>
        <p:nvSpPr>
          <p:cNvPr id="21" name="タイトル 20"/>
          <p:cNvSpPr>
            <a:spLocks noGrp="1"/>
          </p:cNvSpPr>
          <p:nvPr>
            <p:ph type="title"/>
          </p:nvPr>
        </p:nvSpPr>
        <p:spPr>
          <a:xfrm>
            <a:off x="726584" y="125760"/>
            <a:ext cx="7990656" cy="1143000"/>
          </a:xfrm>
        </p:spPr>
        <p:txBody>
          <a:bodyPr/>
          <a:lstStyle/>
          <a:p>
            <a:r>
              <a:rPr kumimoji="1" lang="ja-JP" altLang="en-US" dirty="0" smtClean="0"/>
              <a:t>エラスチン</a:t>
            </a:r>
            <a:r>
              <a:rPr kumimoji="1" lang="en-US" altLang="ja-JP" dirty="0" smtClean="0"/>
              <a:t>TPEF/THG</a:t>
            </a:r>
            <a:r>
              <a:rPr kumimoji="1" lang="ja-JP" altLang="en-US" dirty="0" smtClean="0"/>
              <a:t>イメージ</a:t>
            </a:r>
            <a:endParaRPr kumimoji="1" lang="ja-JP" altLang="en-US" dirty="0"/>
          </a:p>
        </p:txBody>
      </p:sp>
      <p:pic>
        <p:nvPicPr>
          <p:cNvPr id="22" name="図 21"/>
          <p:cNvPicPr/>
          <p:nvPr/>
        </p:nvPicPr>
        <p:blipFill>
          <a:blip r:embed="rId5">
            <a:extLst>
              <a:ext uri="{28A0092B-C50C-407E-A947-70E740481C1C}">
                <a14:useLocalDpi xmlns:a14="http://schemas.microsoft.com/office/drawing/2010/main" val="0"/>
              </a:ext>
            </a:extLst>
          </a:blip>
          <a:stretch>
            <a:fillRect/>
          </a:stretch>
        </p:blipFill>
        <p:spPr>
          <a:xfrm>
            <a:off x="2379722" y="1052736"/>
            <a:ext cx="2159635" cy="2159635"/>
          </a:xfrm>
          <a:prstGeom prst="rect">
            <a:avLst/>
          </a:prstGeom>
        </p:spPr>
      </p:pic>
      <p:pic>
        <p:nvPicPr>
          <p:cNvPr id="23" name="図 22"/>
          <p:cNvPicPr/>
          <p:nvPr/>
        </p:nvPicPr>
        <p:blipFill>
          <a:blip r:embed="rId6">
            <a:extLst>
              <a:ext uri="{28A0092B-C50C-407E-A947-70E740481C1C}">
                <a14:useLocalDpi xmlns:a14="http://schemas.microsoft.com/office/drawing/2010/main" val="0"/>
              </a:ext>
            </a:extLst>
          </a:blip>
          <a:stretch>
            <a:fillRect/>
          </a:stretch>
        </p:blipFill>
        <p:spPr>
          <a:xfrm>
            <a:off x="2370331" y="3693970"/>
            <a:ext cx="2159635" cy="2159635"/>
          </a:xfrm>
          <a:prstGeom prst="rect">
            <a:avLst/>
          </a:prstGeom>
        </p:spPr>
      </p:pic>
      <p:sp>
        <p:nvSpPr>
          <p:cNvPr id="24" name="テキスト ボックス 23"/>
          <p:cNvSpPr txBox="1"/>
          <p:nvPr/>
        </p:nvSpPr>
        <p:spPr>
          <a:xfrm>
            <a:off x="6999266" y="1124744"/>
            <a:ext cx="1723549" cy="707886"/>
          </a:xfrm>
          <a:prstGeom prst="rect">
            <a:avLst/>
          </a:prstGeom>
          <a:noFill/>
        </p:spPr>
        <p:txBody>
          <a:bodyPr wrap="none" rtlCol="0">
            <a:spAutoFit/>
          </a:bodyPr>
          <a:lstStyle/>
          <a:p>
            <a:r>
              <a:rPr kumimoji="1" lang="ja-JP" altLang="en-US" sz="2000" dirty="0" smtClean="0">
                <a:solidFill>
                  <a:srgbClr val="FF0000"/>
                </a:solidFill>
              </a:rPr>
              <a:t>レーザー波長</a:t>
            </a:r>
            <a:endParaRPr kumimoji="1" lang="en-US" altLang="ja-JP" sz="2000" dirty="0" smtClean="0">
              <a:solidFill>
                <a:srgbClr val="FF0000"/>
              </a:solidFill>
            </a:endParaRPr>
          </a:p>
          <a:p>
            <a:r>
              <a:rPr kumimoji="1" lang="en-US" altLang="ja-JP" sz="2000" dirty="0" smtClean="0">
                <a:solidFill>
                  <a:srgbClr val="FF0000"/>
                </a:solidFill>
              </a:rPr>
              <a:t>800nm</a:t>
            </a:r>
            <a:endParaRPr kumimoji="1" lang="ja-JP" altLang="en-US" sz="2000" dirty="0">
              <a:solidFill>
                <a:srgbClr val="FF0000"/>
              </a:solidFill>
            </a:endParaRPr>
          </a:p>
        </p:txBody>
      </p:sp>
      <p:sp>
        <p:nvSpPr>
          <p:cNvPr id="25" name="テキスト ボックス 24"/>
          <p:cNvSpPr txBox="1"/>
          <p:nvPr/>
        </p:nvSpPr>
        <p:spPr>
          <a:xfrm>
            <a:off x="7043980" y="3693974"/>
            <a:ext cx="1723549" cy="707886"/>
          </a:xfrm>
          <a:prstGeom prst="rect">
            <a:avLst/>
          </a:prstGeom>
          <a:noFill/>
        </p:spPr>
        <p:txBody>
          <a:bodyPr wrap="none" rtlCol="0">
            <a:spAutoFit/>
          </a:bodyPr>
          <a:lstStyle/>
          <a:p>
            <a:r>
              <a:rPr lang="ja-JP" altLang="en-US" sz="2000" dirty="0">
                <a:solidFill>
                  <a:srgbClr val="FF0000"/>
                </a:solidFill>
              </a:rPr>
              <a:t>レーザー</a:t>
            </a:r>
            <a:r>
              <a:rPr lang="ja-JP" altLang="en-US" sz="2000" dirty="0" smtClean="0">
                <a:solidFill>
                  <a:srgbClr val="FF0000"/>
                </a:solidFill>
              </a:rPr>
              <a:t>波長</a:t>
            </a:r>
            <a:endParaRPr lang="en-US" altLang="ja-JP" sz="2000" dirty="0" smtClean="0">
              <a:solidFill>
                <a:srgbClr val="FF0000"/>
              </a:solidFill>
            </a:endParaRPr>
          </a:p>
          <a:p>
            <a:r>
              <a:rPr kumimoji="1" lang="en-US" altLang="ja-JP" sz="2000" dirty="0" smtClean="0">
                <a:solidFill>
                  <a:srgbClr val="FF0000"/>
                </a:solidFill>
              </a:rPr>
              <a:t>1200nm</a:t>
            </a:r>
            <a:endParaRPr kumimoji="1" lang="ja-JP" altLang="en-US" sz="2000" dirty="0">
              <a:solidFill>
                <a:srgbClr val="FF0000"/>
              </a:solidFill>
            </a:endParaRPr>
          </a:p>
        </p:txBody>
      </p:sp>
      <p:cxnSp>
        <p:nvCxnSpPr>
          <p:cNvPr id="27" name="直線コネクタ 26"/>
          <p:cNvCxnSpPr/>
          <p:nvPr/>
        </p:nvCxnSpPr>
        <p:spPr bwMode="auto">
          <a:xfrm>
            <a:off x="4721912" y="1085805"/>
            <a:ext cx="0" cy="4767800"/>
          </a:xfrm>
          <a:prstGeom prst="line">
            <a:avLst/>
          </a:prstGeom>
          <a:noFill/>
          <a:ln w="9525" cap="flat" cmpd="sng" algn="ctr">
            <a:solidFill>
              <a:schemeClr val="tx1"/>
            </a:solidFill>
            <a:prstDash val="solid"/>
            <a:round/>
            <a:headEnd type="none" w="med" len="med"/>
            <a:tailEnd type="none" w="med" len="med"/>
          </a:ln>
          <a:effectLst/>
        </p:spPr>
      </p:cxnSp>
      <p:sp>
        <p:nvSpPr>
          <p:cNvPr id="31" name="テキスト ボックス 30"/>
          <p:cNvSpPr txBox="1"/>
          <p:nvPr/>
        </p:nvSpPr>
        <p:spPr>
          <a:xfrm>
            <a:off x="179512" y="3061097"/>
            <a:ext cx="1418215" cy="461665"/>
          </a:xfrm>
          <a:prstGeom prst="rect">
            <a:avLst/>
          </a:prstGeom>
          <a:solidFill>
            <a:srgbClr val="0070C0"/>
          </a:solidFill>
        </p:spPr>
        <p:txBody>
          <a:bodyPr wrap="square" rtlCol="0">
            <a:spAutoFit/>
          </a:bodyPr>
          <a:lstStyle/>
          <a:p>
            <a:r>
              <a:rPr kumimoji="1" lang="ja-JP" altLang="en-US" sz="2400" b="1" dirty="0" smtClean="0">
                <a:solidFill>
                  <a:schemeClr val="bg1"/>
                </a:solidFill>
              </a:rPr>
              <a:t>正常皮膚</a:t>
            </a:r>
            <a:endParaRPr kumimoji="1" lang="ja-JP" altLang="en-US" sz="2400" b="1" dirty="0">
              <a:solidFill>
                <a:schemeClr val="bg1"/>
              </a:solidFill>
            </a:endParaRPr>
          </a:p>
        </p:txBody>
      </p:sp>
      <p:sp>
        <p:nvSpPr>
          <p:cNvPr id="32" name="テキスト ボックス 31"/>
          <p:cNvSpPr txBox="1"/>
          <p:nvPr/>
        </p:nvSpPr>
        <p:spPr>
          <a:xfrm>
            <a:off x="7167036" y="3143182"/>
            <a:ext cx="1844430" cy="461665"/>
          </a:xfrm>
          <a:prstGeom prst="rect">
            <a:avLst/>
          </a:prstGeom>
          <a:solidFill>
            <a:srgbClr val="0070C0"/>
          </a:solidFill>
        </p:spPr>
        <p:txBody>
          <a:bodyPr wrap="square" rtlCol="0">
            <a:spAutoFit/>
          </a:bodyPr>
          <a:lstStyle/>
          <a:p>
            <a:r>
              <a:rPr kumimoji="1" lang="ja-JP" altLang="en-US" sz="2400" b="1" dirty="0" smtClean="0">
                <a:solidFill>
                  <a:schemeClr val="bg1"/>
                </a:solidFill>
              </a:rPr>
              <a:t>光老化皮膚</a:t>
            </a:r>
            <a:endParaRPr kumimoji="1" lang="ja-JP" altLang="en-US" sz="2400" b="1" dirty="0">
              <a:solidFill>
                <a:schemeClr val="bg1"/>
              </a:solidFill>
            </a:endParaRPr>
          </a:p>
        </p:txBody>
      </p:sp>
      <p:sp>
        <p:nvSpPr>
          <p:cNvPr id="34" name="テキスト ボックス 33"/>
          <p:cNvSpPr txBox="1"/>
          <p:nvPr/>
        </p:nvSpPr>
        <p:spPr>
          <a:xfrm>
            <a:off x="2116330" y="6421516"/>
            <a:ext cx="5487400" cy="400110"/>
          </a:xfrm>
          <a:prstGeom prst="rect">
            <a:avLst/>
          </a:prstGeom>
          <a:solidFill>
            <a:srgbClr val="FFC000"/>
          </a:solidFill>
        </p:spPr>
        <p:txBody>
          <a:bodyPr wrap="none" rtlCol="0">
            <a:spAutoFit/>
          </a:bodyPr>
          <a:lstStyle/>
          <a:p>
            <a:r>
              <a:rPr kumimoji="1" lang="ja-JP" altLang="en-US" sz="2000" b="1" dirty="0" smtClean="0"/>
              <a:t>切片サンプルでは</a:t>
            </a:r>
            <a:r>
              <a:rPr lang="en-US" altLang="ja-JP" sz="2000" b="1" dirty="0" smtClean="0"/>
              <a:t>TPEF</a:t>
            </a:r>
            <a:r>
              <a:rPr lang="ja-JP" altLang="en-US" sz="2000" b="1" dirty="0" smtClean="0"/>
              <a:t>の方が発生効率がいい</a:t>
            </a:r>
            <a:endParaRPr kumimoji="1" lang="ja-JP" altLang="en-US" sz="2000" b="1" dirty="0"/>
          </a:p>
        </p:txBody>
      </p:sp>
      <p:sp>
        <p:nvSpPr>
          <p:cNvPr id="26" name="テキスト ボックス 25"/>
          <p:cNvSpPr txBox="1"/>
          <p:nvPr/>
        </p:nvSpPr>
        <p:spPr>
          <a:xfrm>
            <a:off x="2726005" y="3269650"/>
            <a:ext cx="1991251" cy="400110"/>
          </a:xfrm>
          <a:prstGeom prst="rect">
            <a:avLst/>
          </a:prstGeom>
          <a:solidFill>
            <a:schemeClr val="accent2">
              <a:lumMod val="75000"/>
            </a:schemeClr>
          </a:solidFill>
        </p:spPr>
        <p:txBody>
          <a:bodyPr wrap="none" rtlCol="0">
            <a:spAutoFit/>
          </a:bodyPr>
          <a:lstStyle/>
          <a:p>
            <a:r>
              <a:rPr kumimoji="1" lang="ja-JP" altLang="en-US" sz="2000" b="1" dirty="0" smtClean="0">
                <a:solidFill>
                  <a:schemeClr val="bg1"/>
                </a:solidFill>
              </a:rPr>
              <a:t>真皮エラスチン</a:t>
            </a:r>
            <a:endParaRPr kumimoji="1" lang="ja-JP" altLang="en-US" sz="2000" b="1" dirty="0">
              <a:solidFill>
                <a:schemeClr val="bg1"/>
              </a:solidFill>
            </a:endParaRPr>
          </a:p>
        </p:txBody>
      </p:sp>
      <p:cxnSp>
        <p:nvCxnSpPr>
          <p:cNvPr id="3" name="直線矢印コネクタ 2"/>
          <p:cNvCxnSpPr/>
          <p:nvPr/>
        </p:nvCxnSpPr>
        <p:spPr bwMode="auto">
          <a:xfrm flipH="1" flipV="1">
            <a:off x="3815660" y="2709109"/>
            <a:ext cx="178851" cy="543355"/>
          </a:xfrm>
          <a:prstGeom prst="straightConnector1">
            <a:avLst/>
          </a:prstGeom>
          <a:noFill/>
          <a:ln w="38100" cap="flat" cmpd="sng" algn="ctr">
            <a:solidFill>
              <a:srgbClr val="FF0000"/>
            </a:solidFill>
            <a:prstDash val="solid"/>
            <a:round/>
            <a:headEnd type="none" w="med" len="med"/>
            <a:tailEnd type="arrow"/>
          </a:ln>
          <a:effectLst/>
        </p:spPr>
      </p:cxnSp>
      <p:sp>
        <p:nvSpPr>
          <p:cNvPr id="28" name="テキスト ボックス 27"/>
          <p:cNvSpPr txBox="1"/>
          <p:nvPr/>
        </p:nvSpPr>
        <p:spPr>
          <a:xfrm>
            <a:off x="5124040" y="3252464"/>
            <a:ext cx="1991251" cy="400110"/>
          </a:xfrm>
          <a:prstGeom prst="rect">
            <a:avLst/>
          </a:prstGeom>
          <a:solidFill>
            <a:schemeClr val="accent2">
              <a:lumMod val="75000"/>
            </a:schemeClr>
          </a:solidFill>
        </p:spPr>
        <p:txBody>
          <a:bodyPr wrap="none" rtlCol="0">
            <a:spAutoFit/>
          </a:bodyPr>
          <a:lstStyle/>
          <a:p>
            <a:r>
              <a:rPr kumimoji="1" lang="ja-JP" altLang="en-US" sz="2000" b="1" dirty="0" smtClean="0">
                <a:solidFill>
                  <a:schemeClr val="bg1"/>
                </a:solidFill>
              </a:rPr>
              <a:t>真皮エラスチン</a:t>
            </a:r>
            <a:endParaRPr kumimoji="1" lang="ja-JP" altLang="en-US" sz="2000" b="1" dirty="0">
              <a:solidFill>
                <a:schemeClr val="bg1"/>
              </a:solidFill>
            </a:endParaRPr>
          </a:p>
        </p:txBody>
      </p:sp>
      <p:cxnSp>
        <p:nvCxnSpPr>
          <p:cNvPr id="29" name="直線矢印コネクタ 28"/>
          <p:cNvCxnSpPr/>
          <p:nvPr/>
        </p:nvCxnSpPr>
        <p:spPr bwMode="auto">
          <a:xfrm flipV="1">
            <a:off x="5526287" y="1832630"/>
            <a:ext cx="197841" cy="1310553"/>
          </a:xfrm>
          <a:prstGeom prst="straightConnector1">
            <a:avLst/>
          </a:prstGeom>
          <a:noFill/>
          <a:ln w="38100" cap="flat" cmpd="sng" algn="ctr">
            <a:solidFill>
              <a:srgbClr val="FF0000"/>
            </a:solidFill>
            <a:prstDash val="solid"/>
            <a:round/>
            <a:headEnd type="none" w="med" len="med"/>
            <a:tailEnd type="arrow"/>
          </a:ln>
          <a:effectLst/>
        </p:spPr>
      </p:cxnSp>
      <p:sp>
        <p:nvSpPr>
          <p:cNvPr id="30" name="テキスト ボックス 29"/>
          <p:cNvSpPr txBox="1"/>
          <p:nvPr/>
        </p:nvSpPr>
        <p:spPr>
          <a:xfrm>
            <a:off x="7246054" y="5472187"/>
            <a:ext cx="1733167" cy="400110"/>
          </a:xfrm>
          <a:prstGeom prst="rect">
            <a:avLst/>
          </a:prstGeom>
          <a:solidFill>
            <a:schemeClr val="accent2">
              <a:lumMod val="75000"/>
            </a:schemeClr>
          </a:solidFill>
        </p:spPr>
        <p:txBody>
          <a:bodyPr wrap="none" rtlCol="0">
            <a:spAutoFit/>
          </a:bodyPr>
          <a:lstStyle/>
          <a:p>
            <a:r>
              <a:rPr kumimoji="1" lang="ja-JP" altLang="en-US" sz="2000" b="1" dirty="0" smtClean="0">
                <a:solidFill>
                  <a:schemeClr val="bg1"/>
                </a:solidFill>
              </a:rPr>
              <a:t>表皮ケラチン</a:t>
            </a:r>
            <a:endParaRPr kumimoji="1" lang="ja-JP" altLang="en-US" sz="2000" b="1" dirty="0">
              <a:solidFill>
                <a:schemeClr val="bg1"/>
              </a:solidFill>
            </a:endParaRPr>
          </a:p>
        </p:txBody>
      </p:sp>
      <p:cxnSp>
        <p:nvCxnSpPr>
          <p:cNvPr id="33" name="直線矢印コネクタ 32"/>
          <p:cNvCxnSpPr>
            <a:stCxn id="30" idx="1"/>
          </p:cNvCxnSpPr>
          <p:nvPr/>
        </p:nvCxnSpPr>
        <p:spPr bwMode="auto">
          <a:xfrm flipH="1" flipV="1">
            <a:off x="6670984" y="5534256"/>
            <a:ext cx="575070" cy="137986"/>
          </a:xfrm>
          <a:prstGeom prst="straightConnector1">
            <a:avLst/>
          </a:prstGeom>
          <a:no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96197327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683568" y="116632"/>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pPr algn="l"/>
            <a:r>
              <a:rPr lang="ja-JP" altLang="en-US" kern="0" dirty="0" smtClean="0"/>
              <a:t>コラーゲン</a:t>
            </a:r>
            <a:r>
              <a:rPr lang="en-US" altLang="ja-JP" kern="0" dirty="0" smtClean="0"/>
              <a:t>SHG</a:t>
            </a:r>
            <a:r>
              <a:rPr lang="ja-JP" altLang="en-US" kern="0" dirty="0" smtClean="0"/>
              <a:t>イメージ</a:t>
            </a:r>
            <a:endParaRPr lang="ja-JP" altLang="en-US" kern="0" dirty="0"/>
          </a:p>
        </p:txBody>
      </p:sp>
      <p:grpSp>
        <p:nvGrpSpPr>
          <p:cNvPr id="18" name="グループ化 17"/>
          <p:cNvGrpSpPr/>
          <p:nvPr/>
        </p:nvGrpSpPr>
        <p:grpSpPr>
          <a:xfrm>
            <a:off x="348700" y="1091675"/>
            <a:ext cx="8111732" cy="4751923"/>
            <a:chOff x="348700" y="1701413"/>
            <a:chExt cx="8111732" cy="4751923"/>
          </a:xfrm>
        </p:grpSpPr>
        <p:pic>
          <p:nvPicPr>
            <p:cNvPr id="5" name="図 4"/>
            <p:cNvPicPr/>
            <p:nvPr/>
          </p:nvPicPr>
          <p:blipFill>
            <a:blip r:embed="rId2">
              <a:extLst>
                <a:ext uri="{28A0092B-C50C-407E-A947-70E740481C1C}">
                  <a14:useLocalDpi xmlns:a14="http://schemas.microsoft.com/office/drawing/2010/main" val="0"/>
                </a:ext>
              </a:extLst>
            </a:blip>
            <a:stretch>
              <a:fillRect/>
            </a:stretch>
          </p:blipFill>
          <p:spPr>
            <a:xfrm>
              <a:off x="2051720" y="1701413"/>
              <a:ext cx="2159635" cy="2159635"/>
            </a:xfrm>
            <a:prstGeom prst="rect">
              <a:avLst/>
            </a:prstGeom>
          </p:spPr>
        </p:pic>
        <p:pic>
          <p:nvPicPr>
            <p:cNvPr id="7" name="図 6"/>
            <p:cNvPicPr/>
            <p:nvPr/>
          </p:nvPicPr>
          <p:blipFill>
            <a:blip r:embed="rId3">
              <a:extLst>
                <a:ext uri="{28A0092B-C50C-407E-A947-70E740481C1C}">
                  <a14:useLocalDpi xmlns:a14="http://schemas.microsoft.com/office/drawing/2010/main" val="0"/>
                </a:ext>
              </a:extLst>
            </a:blip>
            <a:stretch>
              <a:fillRect/>
            </a:stretch>
          </p:blipFill>
          <p:spPr>
            <a:xfrm>
              <a:off x="2051720" y="4293701"/>
              <a:ext cx="2159635" cy="2159635"/>
            </a:xfrm>
            <a:prstGeom prst="rect">
              <a:avLst/>
            </a:prstGeom>
          </p:spPr>
        </p:pic>
        <p:sp>
          <p:nvSpPr>
            <p:cNvPr id="11" name="テキスト ボックス 10"/>
            <p:cNvSpPr txBox="1"/>
            <p:nvPr/>
          </p:nvSpPr>
          <p:spPr>
            <a:xfrm>
              <a:off x="406375" y="1701413"/>
              <a:ext cx="1723549" cy="707886"/>
            </a:xfrm>
            <a:prstGeom prst="rect">
              <a:avLst/>
            </a:prstGeom>
            <a:noFill/>
          </p:spPr>
          <p:txBody>
            <a:bodyPr wrap="none" rtlCol="0">
              <a:spAutoFit/>
            </a:bodyPr>
            <a:lstStyle/>
            <a:p>
              <a:r>
                <a:rPr kumimoji="1" lang="ja-JP" altLang="en-US" sz="2000" dirty="0" smtClean="0">
                  <a:solidFill>
                    <a:srgbClr val="FF0000"/>
                  </a:solidFill>
                </a:rPr>
                <a:t>レーザー波長</a:t>
              </a:r>
              <a:endParaRPr kumimoji="1" lang="en-US" altLang="ja-JP" sz="2000" dirty="0" smtClean="0">
                <a:solidFill>
                  <a:srgbClr val="FF0000"/>
                </a:solidFill>
              </a:endParaRPr>
            </a:p>
            <a:p>
              <a:r>
                <a:rPr kumimoji="1" lang="en-US" altLang="ja-JP" sz="2000" dirty="0" smtClean="0">
                  <a:solidFill>
                    <a:srgbClr val="FF0000"/>
                  </a:solidFill>
                </a:rPr>
                <a:t>800nm</a:t>
              </a:r>
              <a:endParaRPr kumimoji="1" lang="ja-JP" altLang="en-US" sz="2000" dirty="0">
                <a:solidFill>
                  <a:srgbClr val="FF0000"/>
                </a:solidFill>
              </a:endParaRPr>
            </a:p>
          </p:txBody>
        </p:sp>
        <p:sp>
          <p:nvSpPr>
            <p:cNvPr id="12" name="テキスト ボックス 11"/>
            <p:cNvSpPr txBox="1"/>
            <p:nvPr/>
          </p:nvSpPr>
          <p:spPr>
            <a:xfrm>
              <a:off x="348700" y="4293697"/>
              <a:ext cx="1723549" cy="707886"/>
            </a:xfrm>
            <a:prstGeom prst="rect">
              <a:avLst/>
            </a:prstGeom>
            <a:noFill/>
          </p:spPr>
          <p:txBody>
            <a:bodyPr wrap="none" rtlCol="0">
              <a:spAutoFit/>
            </a:bodyPr>
            <a:lstStyle/>
            <a:p>
              <a:r>
                <a:rPr lang="ja-JP" altLang="en-US" sz="2000" dirty="0">
                  <a:solidFill>
                    <a:srgbClr val="FF0000"/>
                  </a:solidFill>
                </a:rPr>
                <a:t>レーザー</a:t>
              </a:r>
              <a:r>
                <a:rPr lang="ja-JP" altLang="en-US" sz="2000" dirty="0" smtClean="0">
                  <a:solidFill>
                    <a:srgbClr val="FF0000"/>
                  </a:solidFill>
                </a:rPr>
                <a:t>波長</a:t>
              </a:r>
              <a:endParaRPr lang="en-US" altLang="ja-JP" sz="2000" dirty="0" smtClean="0">
                <a:solidFill>
                  <a:srgbClr val="FF0000"/>
                </a:solidFill>
              </a:endParaRPr>
            </a:p>
            <a:p>
              <a:r>
                <a:rPr kumimoji="1" lang="en-US" altLang="ja-JP" sz="2000" dirty="0" smtClean="0">
                  <a:solidFill>
                    <a:srgbClr val="FF0000"/>
                  </a:solidFill>
                </a:rPr>
                <a:t>1200nm</a:t>
              </a:r>
              <a:endParaRPr kumimoji="1" lang="ja-JP" altLang="en-US" sz="2000" dirty="0">
                <a:solidFill>
                  <a:srgbClr val="FF0000"/>
                </a:solidFill>
              </a:endParaRPr>
            </a:p>
          </p:txBody>
        </p:sp>
        <p:sp>
          <p:nvSpPr>
            <p:cNvPr id="13" name="テキスト ボックス 12"/>
            <p:cNvSpPr txBox="1"/>
            <p:nvPr/>
          </p:nvSpPr>
          <p:spPr>
            <a:xfrm>
              <a:off x="827584" y="2564904"/>
              <a:ext cx="1210588" cy="707886"/>
            </a:xfrm>
            <a:prstGeom prst="rect">
              <a:avLst/>
            </a:prstGeom>
            <a:noFill/>
          </p:spPr>
          <p:txBody>
            <a:bodyPr wrap="none" rtlCol="0">
              <a:spAutoFit/>
            </a:bodyPr>
            <a:lstStyle/>
            <a:p>
              <a:r>
                <a:rPr lang="ja-JP" altLang="en-US" sz="2000" dirty="0" smtClean="0"/>
                <a:t>観測波長</a:t>
              </a:r>
              <a:endParaRPr lang="en-US" altLang="ja-JP" sz="2000" dirty="0" smtClean="0"/>
            </a:p>
            <a:p>
              <a:r>
                <a:rPr kumimoji="1" lang="en-US" altLang="ja-JP" sz="2000" dirty="0" smtClean="0"/>
                <a:t>400nm</a:t>
              </a:r>
              <a:endParaRPr kumimoji="1" lang="ja-JP" altLang="en-US" sz="2000" dirty="0"/>
            </a:p>
          </p:txBody>
        </p:sp>
        <p:sp>
          <p:nvSpPr>
            <p:cNvPr id="14" name="テキスト ボックス 13"/>
            <p:cNvSpPr txBox="1"/>
            <p:nvPr/>
          </p:nvSpPr>
          <p:spPr>
            <a:xfrm>
              <a:off x="899592" y="5050350"/>
              <a:ext cx="1210588" cy="707886"/>
            </a:xfrm>
            <a:prstGeom prst="rect">
              <a:avLst/>
            </a:prstGeom>
            <a:noFill/>
          </p:spPr>
          <p:txBody>
            <a:bodyPr wrap="none" rtlCol="0">
              <a:spAutoFit/>
            </a:bodyPr>
            <a:lstStyle/>
            <a:p>
              <a:r>
                <a:rPr lang="ja-JP" altLang="en-US" sz="2000" dirty="0"/>
                <a:t>観測</a:t>
              </a:r>
              <a:r>
                <a:rPr lang="ja-JP" altLang="en-US" sz="2000" dirty="0" smtClean="0"/>
                <a:t>波長</a:t>
              </a:r>
              <a:endParaRPr lang="en-US" altLang="ja-JP" sz="2000" dirty="0" smtClean="0"/>
            </a:p>
            <a:p>
              <a:r>
                <a:rPr kumimoji="1" lang="en-US" altLang="ja-JP" sz="2000" dirty="0" smtClean="0"/>
                <a:t>600nm</a:t>
              </a:r>
              <a:endParaRPr kumimoji="1" lang="ja-JP" altLang="en-US" sz="2000" dirty="0"/>
            </a:p>
          </p:txBody>
        </p:sp>
        <p:sp>
          <p:nvSpPr>
            <p:cNvPr id="15" name="テキスト ボックス 14"/>
            <p:cNvSpPr txBox="1"/>
            <p:nvPr/>
          </p:nvSpPr>
          <p:spPr>
            <a:xfrm>
              <a:off x="7249844" y="2564904"/>
              <a:ext cx="1210588" cy="707886"/>
            </a:xfrm>
            <a:prstGeom prst="rect">
              <a:avLst/>
            </a:prstGeom>
            <a:noFill/>
          </p:spPr>
          <p:txBody>
            <a:bodyPr wrap="none" rtlCol="0">
              <a:spAutoFit/>
            </a:bodyPr>
            <a:lstStyle/>
            <a:p>
              <a:r>
                <a:rPr lang="ja-JP" altLang="en-US" sz="2000" dirty="0"/>
                <a:t>観測</a:t>
              </a:r>
              <a:r>
                <a:rPr lang="ja-JP" altLang="en-US" sz="2000" dirty="0" smtClean="0"/>
                <a:t>波長</a:t>
              </a:r>
              <a:endParaRPr lang="en-US" altLang="ja-JP" sz="2000" dirty="0" smtClean="0"/>
            </a:p>
            <a:p>
              <a:r>
                <a:rPr kumimoji="1" lang="en-US" altLang="ja-JP" sz="2000" dirty="0" smtClean="0"/>
                <a:t>480nm</a:t>
              </a:r>
              <a:endParaRPr kumimoji="1" lang="ja-JP" altLang="en-US" sz="2000" dirty="0"/>
            </a:p>
          </p:txBody>
        </p:sp>
        <p:sp>
          <p:nvSpPr>
            <p:cNvPr id="16" name="テキスト ボックス 15"/>
            <p:cNvSpPr txBox="1"/>
            <p:nvPr/>
          </p:nvSpPr>
          <p:spPr>
            <a:xfrm>
              <a:off x="7249844" y="5050352"/>
              <a:ext cx="1210588" cy="707886"/>
            </a:xfrm>
            <a:prstGeom prst="rect">
              <a:avLst/>
            </a:prstGeom>
            <a:noFill/>
          </p:spPr>
          <p:txBody>
            <a:bodyPr wrap="none" rtlCol="0">
              <a:spAutoFit/>
            </a:bodyPr>
            <a:lstStyle/>
            <a:p>
              <a:r>
                <a:rPr lang="ja-JP" altLang="en-US" sz="2000" dirty="0"/>
                <a:t>観測</a:t>
              </a:r>
              <a:r>
                <a:rPr lang="ja-JP" altLang="en-US" sz="2000" dirty="0" smtClean="0"/>
                <a:t>波長</a:t>
              </a:r>
              <a:endParaRPr lang="en-US" altLang="ja-JP" sz="2000" dirty="0" smtClean="0"/>
            </a:p>
            <a:p>
              <a:r>
                <a:rPr kumimoji="1" lang="en-US" altLang="ja-JP" sz="2000" dirty="0" smtClean="0"/>
                <a:t>400nm</a:t>
              </a:r>
              <a:endParaRPr kumimoji="1" lang="ja-JP" altLang="en-US" sz="2000" dirty="0"/>
            </a:p>
          </p:txBody>
        </p:sp>
      </p:grpSp>
      <p:sp>
        <p:nvSpPr>
          <p:cNvPr id="19" name="テキスト ボックス 18"/>
          <p:cNvSpPr txBox="1"/>
          <p:nvPr/>
        </p:nvSpPr>
        <p:spPr>
          <a:xfrm>
            <a:off x="2393042" y="5939988"/>
            <a:ext cx="4844596" cy="400110"/>
          </a:xfrm>
          <a:prstGeom prst="rect">
            <a:avLst/>
          </a:prstGeom>
          <a:solidFill>
            <a:srgbClr val="FFC000"/>
          </a:solidFill>
        </p:spPr>
        <p:txBody>
          <a:bodyPr wrap="none" rtlCol="0">
            <a:spAutoFit/>
          </a:bodyPr>
          <a:lstStyle/>
          <a:p>
            <a:r>
              <a:rPr lang="ja-JP" altLang="en-US" sz="2000" b="1" dirty="0" smtClean="0"/>
              <a:t>コラーゲン</a:t>
            </a:r>
            <a:r>
              <a:rPr lang="en-US" altLang="ja-JP" sz="2000" b="1" dirty="0" smtClean="0"/>
              <a:t>SHG</a:t>
            </a:r>
            <a:r>
              <a:rPr lang="ja-JP" altLang="en-US" sz="2000" b="1" dirty="0" smtClean="0"/>
              <a:t>観測</a:t>
            </a:r>
            <a:r>
              <a:rPr lang="ja-JP" altLang="en-US" sz="2000" b="1" dirty="0"/>
              <a:t>には</a:t>
            </a:r>
            <a:r>
              <a:rPr lang="ja-JP" altLang="en-US" sz="2000" b="1" dirty="0" smtClean="0"/>
              <a:t>短波長ほど有利</a:t>
            </a:r>
            <a:endParaRPr kumimoji="1" lang="ja-JP" altLang="en-US" sz="2000" b="1" dirty="0"/>
          </a:p>
        </p:txBody>
      </p:sp>
      <p:pic>
        <p:nvPicPr>
          <p:cNvPr id="20" name="図 19"/>
          <p:cNvPicPr/>
          <p:nvPr/>
        </p:nvPicPr>
        <p:blipFill>
          <a:blip r:embed="rId4">
            <a:extLst>
              <a:ext uri="{28A0092B-C50C-407E-A947-70E740481C1C}">
                <a14:useLocalDpi xmlns:a14="http://schemas.microsoft.com/office/drawing/2010/main" val="0"/>
              </a:ext>
            </a:extLst>
          </a:blip>
          <a:stretch>
            <a:fillRect/>
          </a:stretch>
        </p:blipFill>
        <p:spPr>
          <a:xfrm>
            <a:off x="5078003" y="1117578"/>
            <a:ext cx="2159635" cy="2159635"/>
          </a:xfrm>
          <a:prstGeom prst="rect">
            <a:avLst/>
          </a:prstGeom>
        </p:spPr>
      </p:pic>
      <p:pic>
        <p:nvPicPr>
          <p:cNvPr id="21" name="図 20"/>
          <p:cNvPicPr/>
          <p:nvPr/>
        </p:nvPicPr>
        <p:blipFill>
          <a:blip r:embed="rId5">
            <a:extLst>
              <a:ext uri="{28A0092B-C50C-407E-A947-70E740481C1C}">
                <a14:useLocalDpi xmlns:a14="http://schemas.microsoft.com/office/drawing/2010/main" val="0"/>
              </a:ext>
            </a:extLst>
          </a:blip>
          <a:stretch>
            <a:fillRect/>
          </a:stretch>
        </p:blipFill>
        <p:spPr>
          <a:xfrm>
            <a:off x="5078003" y="3683959"/>
            <a:ext cx="2159635" cy="2159635"/>
          </a:xfrm>
          <a:prstGeom prst="rect">
            <a:avLst/>
          </a:prstGeom>
        </p:spPr>
      </p:pic>
      <p:sp>
        <p:nvSpPr>
          <p:cNvPr id="22" name="テキスト ボックス 21"/>
          <p:cNvSpPr txBox="1"/>
          <p:nvPr/>
        </p:nvSpPr>
        <p:spPr>
          <a:xfrm>
            <a:off x="179512" y="2956020"/>
            <a:ext cx="1656184" cy="461665"/>
          </a:xfrm>
          <a:prstGeom prst="rect">
            <a:avLst/>
          </a:prstGeom>
          <a:solidFill>
            <a:srgbClr val="0070C0"/>
          </a:solidFill>
        </p:spPr>
        <p:txBody>
          <a:bodyPr wrap="square" rtlCol="0">
            <a:spAutoFit/>
          </a:bodyPr>
          <a:lstStyle/>
          <a:p>
            <a:r>
              <a:rPr kumimoji="1" lang="ja-JP" altLang="en-US" sz="2400" b="1" dirty="0" smtClean="0">
                <a:solidFill>
                  <a:schemeClr val="bg1"/>
                </a:solidFill>
              </a:rPr>
              <a:t>正常皮膚</a:t>
            </a:r>
            <a:endParaRPr kumimoji="1" lang="ja-JP" altLang="en-US" sz="2400" b="1" dirty="0">
              <a:solidFill>
                <a:schemeClr val="bg1"/>
              </a:solidFill>
            </a:endParaRPr>
          </a:p>
        </p:txBody>
      </p:sp>
      <p:sp>
        <p:nvSpPr>
          <p:cNvPr id="23" name="テキスト ボックス 22"/>
          <p:cNvSpPr txBox="1"/>
          <p:nvPr/>
        </p:nvSpPr>
        <p:spPr>
          <a:xfrm>
            <a:off x="7264074" y="2969857"/>
            <a:ext cx="1844430" cy="461665"/>
          </a:xfrm>
          <a:prstGeom prst="rect">
            <a:avLst/>
          </a:prstGeom>
          <a:solidFill>
            <a:srgbClr val="0070C0"/>
          </a:solidFill>
        </p:spPr>
        <p:txBody>
          <a:bodyPr wrap="square" rtlCol="0">
            <a:spAutoFit/>
          </a:bodyPr>
          <a:lstStyle/>
          <a:p>
            <a:r>
              <a:rPr kumimoji="1" lang="ja-JP" altLang="en-US" sz="2400" b="1" dirty="0" smtClean="0">
                <a:solidFill>
                  <a:schemeClr val="bg1"/>
                </a:solidFill>
              </a:rPr>
              <a:t>光老化皮膚</a:t>
            </a:r>
            <a:endParaRPr kumimoji="1" lang="ja-JP" altLang="en-US" sz="2400" b="1" dirty="0">
              <a:solidFill>
                <a:schemeClr val="bg1"/>
              </a:solidFill>
            </a:endParaRPr>
          </a:p>
        </p:txBody>
      </p:sp>
      <p:cxnSp>
        <p:nvCxnSpPr>
          <p:cNvPr id="24" name="直線コネクタ 23"/>
          <p:cNvCxnSpPr/>
          <p:nvPr/>
        </p:nvCxnSpPr>
        <p:spPr bwMode="auto">
          <a:xfrm>
            <a:off x="4721912" y="980728"/>
            <a:ext cx="0" cy="4767800"/>
          </a:xfrm>
          <a:prstGeom prst="line">
            <a:avLst/>
          </a:prstGeom>
          <a:noFill/>
          <a:ln w="9525" cap="flat" cmpd="sng" algn="ctr">
            <a:solidFill>
              <a:schemeClr val="tx1"/>
            </a:solidFill>
            <a:prstDash val="solid"/>
            <a:round/>
            <a:headEnd type="none" w="med" len="med"/>
            <a:tailEnd type="none" w="med" len="med"/>
          </a:ln>
          <a:effectLst/>
        </p:spPr>
      </p:cxnSp>
      <p:sp>
        <p:nvSpPr>
          <p:cNvPr id="25" name="テキスト ボックス 24"/>
          <p:cNvSpPr txBox="1"/>
          <p:nvPr/>
        </p:nvSpPr>
        <p:spPr>
          <a:xfrm>
            <a:off x="7264074" y="1122285"/>
            <a:ext cx="1723549" cy="707886"/>
          </a:xfrm>
          <a:prstGeom prst="rect">
            <a:avLst/>
          </a:prstGeom>
          <a:noFill/>
        </p:spPr>
        <p:txBody>
          <a:bodyPr wrap="none" rtlCol="0">
            <a:spAutoFit/>
          </a:bodyPr>
          <a:lstStyle/>
          <a:p>
            <a:r>
              <a:rPr kumimoji="1" lang="ja-JP" altLang="en-US" sz="2000" dirty="0" smtClean="0">
                <a:solidFill>
                  <a:srgbClr val="FF0000"/>
                </a:solidFill>
              </a:rPr>
              <a:t>レーザー波長</a:t>
            </a:r>
            <a:endParaRPr kumimoji="1" lang="en-US" altLang="ja-JP" sz="2000" dirty="0" smtClean="0">
              <a:solidFill>
                <a:srgbClr val="FF0000"/>
              </a:solidFill>
            </a:endParaRPr>
          </a:p>
          <a:p>
            <a:r>
              <a:rPr kumimoji="1" lang="en-US" altLang="ja-JP" sz="2000" dirty="0" smtClean="0">
                <a:solidFill>
                  <a:srgbClr val="FF0000"/>
                </a:solidFill>
              </a:rPr>
              <a:t>800nm</a:t>
            </a:r>
            <a:endParaRPr kumimoji="1" lang="ja-JP" altLang="en-US" sz="2000" dirty="0">
              <a:solidFill>
                <a:srgbClr val="FF0000"/>
              </a:solidFill>
            </a:endParaRPr>
          </a:p>
        </p:txBody>
      </p:sp>
      <p:sp>
        <p:nvSpPr>
          <p:cNvPr id="26" name="テキスト ボックス 25"/>
          <p:cNvSpPr txBox="1"/>
          <p:nvPr/>
        </p:nvSpPr>
        <p:spPr>
          <a:xfrm>
            <a:off x="7264074" y="3683959"/>
            <a:ext cx="1723549" cy="707886"/>
          </a:xfrm>
          <a:prstGeom prst="rect">
            <a:avLst/>
          </a:prstGeom>
          <a:noFill/>
        </p:spPr>
        <p:txBody>
          <a:bodyPr wrap="none" rtlCol="0">
            <a:spAutoFit/>
          </a:bodyPr>
          <a:lstStyle/>
          <a:p>
            <a:r>
              <a:rPr lang="ja-JP" altLang="en-US" sz="2000" dirty="0">
                <a:solidFill>
                  <a:srgbClr val="FF0000"/>
                </a:solidFill>
              </a:rPr>
              <a:t>レーザー</a:t>
            </a:r>
            <a:r>
              <a:rPr lang="ja-JP" altLang="en-US" sz="2000" dirty="0" smtClean="0">
                <a:solidFill>
                  <a:srgbClr val="FF0000"/>
                </a:solidFill>
              </a:rPr>
              <a:t>波長</a:t>
            </a:r>
            <a:endParaRPr lang="en-US" altLang="ja-JP" sz="2000" dirty="0" smtClean="0">
              <a:solidFill>
                <a:srgbClr val="FF0000"/>
              </a:solidFill>
            </a:endParaRPr>
          </a:p>
          <a:p>
            <a:r>
              <a:rPr kumimoji="1" lang="en-US" altLang="ja-JP" sz="2000" dirty="0" smtClean="0">
                <a:solidFill>
                  <a:srgbClr val="FF0000"/>
                </a:solidFill>
              </a:rPr>
              <a:t>1200nm</a:t>
            </a:r>
            <a:endParaRPr kumimoji="1" lang="ja-JP" altLang="en-US" sz="2000" dirty="0">
              <a:solidFill>
                <a:srgbClr val="FF0000"/>
              </a:solidFill>
            </a:endParaRPr>
          </a:p>
        </p:txBody>
      </p:sp>
      <p:sp>
        <p:nvSpPr>
          <p:cNvPr id="27" name="テキスト ボックス 26"/>
          <p:cNvSpPr txBox="1"/>
          <p:nvPr/>
        </p:nvSpPr>
        <p:spPr>
          <a:xfrm>
            <a:off x="2145912" y="3269650"/>
            <a:ext cx="1991251" cy="400110"/>
          </a:xfrm>
          <a:prstGeom prst="rect">
            <a:avLst/>
          </a:prstGeom>
          <a:solidFill>
            <a:schemeClr val="accent2">
              <a:lumMod val="75000"/>
            </a:schemeClr>
          </a:solidFill>
        </p:spPr>
        <p:txBody>
          <a:bodyPr wrap="none" rtlCol="0">
            <a:spAutoFit/>
          </a:bodyPr>
          <a:lstStyle/>
          <a:p>
            <a:r>
              <a:rPr kumimoji="1" lang="ja-JP" altLang="en-US" sz="2000" b="1" dirty="0" smtClean="0">
                <a:solidFill>
                  <a:schemeClr val="bg1"/>
                </a:solidFill>
              </a:rPr>
              <a:t>真皮コラーゲン</a:t>
            </a:r>
            <a:endParaRPr kumimoji="1" lang="ja-JP" altLang="en-US" sz="2000" b="1" dirty="0">
              <a:solidFill>
                <a:schemeClr val="bg1"/>
              </a:solidFill>
            </a:endParaRPr>
          </a:p>
        </p:txBody>
      </p:sp>
      <p:sp>
        <p:nvSpPr>
          <p:cNvPr id="28" name="テキスト ボックス 27"/>
          <p:cNvSpPr txBox="1"/>
          <p:nvPr/>
        </p:nvSpPr>
        <p:spPr>
          <a:xfrm>
            <a:off x="5078003" y="3269650"/>
            <a:ext cx="1991251" cy="400110"/>
          </a:xfrm>
          <a:prstGeom prst="rect">
            <a:avLst/>
          </a:prstGeom>
          <a:solidFill>
            <a:schemeClr val="accent2">
              <a:lumMod val="75000"/>
            </a:schemeClr>
          </a:solidFill>
        </p:spPr>
        <p:txBody>
          <a:bodyPr wrap="none" rtlCol="0">
            <a:spAutoFit/>
          </a:bodyPr>
          <a:lstStyle/>
          <a:p>
            <a:r>
              <a:rPr kumimoji="1" lang="ja-JP" altLang="en-US" sz="2000" b="1" dirty="0" smtClean="0">
                <a:solidFill>
                  <a:schemeClr val="bg1"/>
                </a:solidFill>
              </a:rPr>
              <a:t>真皮コラーゲン</a:t>
            </a:r>
            <a:endParaRPr kumimoji="1" lang="ja-JP" altLang="en-US" sz="2000" b="1" dirty="0">
              <a:solidFill>
                <a:schemeClr val="bg1"/>
              </a:solidFill>
            </a:endParaRPr>
          </a:p>
        </p:txBody>
      </p:sp>
      <p:cxnSp>
        <p:nvCxnSpPr>
          <p:cNvPr id="29" name="直線矢印コネクタ 28"/>
          <p:cNvCxnSpPr/>
          <p:nvPr/>
        </p:nvCxnSpPr>
        <p:spPr bwMode="auto">
          <a:xfrm flipH="1" flipV="1">
            <a:off x="3563888" y="2709109"/>
            <a:ext cx="341198" cy="543356"/>
          </a:xfrm>
          <a:prstGeom prst="straightConnector1">
            <a:avLst/>
          </a:prstGeom>
          <a:noFill/>
          <a:ln w="38100" cap="flat" cmpd="sng" algn="ctr">
            <a:solidFill>
              <a:srgbClr val="FF0000"/>
            </a:solidFill>
            <a:prstDash val="solid"/>
            <a:round/>
            <a:headEnd type="none" w="med" len="med"/>
            <a:tailEnd type="arrow"/>
          </a:ln>
          <a:effectLst/>
        </p:spPr>
      </p:cxnSp>
      <p:cxnSp>
        <p:nvCxnSpPr>
          <p:cNvPr id="30" name="直線矢印コネクタ 29"/>
          <p:cNvCxnSpPr/>
          <p:nvPr/>
        </p:nvCxnSpPr>
        <p:spPr bwMode="auto">
          <a:xfrm flipH="1" flipV="1">
            <a:off x="6588224" y="2420888"/>
            <a:ext cx="394876" cy="820647"/>
          </a:xfrm>
          <a:prstGeom prst="straightConnector1">
            <a:avLst/>
          </a:prstGeom>
          <a:no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06668574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879" y="147100"/>
            <a:ext cx="5482437" cy="588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7236296" y="3069916"/>
            <a:ext cx="1440160" cy="461665"/>
          </a:xfrm>
          <a:prstGeom prst="rect">
            <a:avLst/>
          </a:prstGeom>
          <a:solidFill>
            <a:srgbClr val="0070C0"/>
          </a:solidFill>
        </p:spPr>
        <p:txBody>
          <a:bodyPr wrap="square" rtlCol="0">
            <a:spAutoFit/>
          </a:bodyPr>
          <a:lstStyle/>
          <a:p>
            <a:r>
              <a:rPr kumimoji="1" lang="ja-JP" altLang="en-US" sz="2400" b="1" dirty="0" smtClean="0">
                <a:solidFill>
                  <a:schemeClr val="bg1"/>
                </a:solidFill>
              </a:rPr>
              <a:t>正常皮膚</a:t>
            </a:r>
            <a:endParaRPr kumimoji="1" lang="ja-JP" altLang="en-US" sz="2400" b="1" dirty="0">
              <a:solidFill>
                <a:schemeClr val="bg1"/>
              </a:solidFill>
            </a:endParaRPr>
          </a:p>
        </p:txBody>
      </p:sp>
      <p:sp>
        <p:nvSpPr>
          <p:cNvPr id="12" name="テキスト ボックス 11"/>
          <p:cNvSpPr txBox="1"/>
          <p:nvPr/>
        </p:nvSpPr>
        <p:spPr>
          <a:xfrm>
            <a:off x="251520" y="3069915"/>
            <a:ext cx="1844430" cy="461665"/>
          </a:xfrm>
          <a:prstGeom prst="rect">
            <a:avLst/>
          </a:prstGeom>
          <a:solidFill>
            <a:srgbClr val="0070C0"/>
          </a:solidFill>
        </p:spPr>
        <p:txBody>
          <a:bodyPr wrap="square" rtlCol="0">
            <a:spAutoFit/>
          </a:bodyPr>
          <a:lstStyle/>
          <a:p>
            <a:r>
              <a:rPr kumimoji="1" lang="ja-JP" altLang="en-US" sz="2400" b="1" dirty="0" smtClean="0">
                <a:solidFill>
                  <a:schemeClr val="bg1"/>
                </a:solidFill>
              </a:rPr>
              <a:t>光老化皮膚</a:t>
            </a:r>
            <a:endParaRPr kumimoji="1" lang="ja-JP" altLang="en-US" sz="2400" b="1" dirty="0">
              <a:solidFill>
                <a:schemeClr val="bg1"/>
              </a:solidFill>
            </a:endParaRPr>
          </a:p>
        </p:txBody>
      </p:sp>
      <p:sp>
        <p:nvSpPr>
          <p:cNvPr id="2" name="テキスト ボックス 1"/>
          <p:cNvSpPr txBox="1"/>
          <p:nvPr/>
        </p:nvSpPr>
        <p:spPr>
          <a:xfrm>
            <a:off x="1181916" y="6031117"/>
            <a:ext cx="7366119" cy="707886"/>
          </a:xfrm>
          <a:prstGeom prst="rect">
            <a:avLst/>
          </a:prstGeom>
          <a:solidFill>
            <a:srgbClr val="FFC000"/>
          </a:solidFill>
        </p:spPr>
        <p:txBody>
          <a:bodyPr wrap="none" rtlCol="0">
            <a:spAutoFit/>
          </a:bodyPr>
          <a:lstStyle/>
          <a:p>
            <a:r>
              <a:rPr kumimoji="1" lang="ja-JP" altLang="en-US" sz="2000" b="1" dirty="0" smtClean="0"/>
              <a:t>光老化皮膚：コラーゲンは減少，エラスチンは真皮下方に移動</a:t>
            </a:r>
            <a:endParaRPr kumimoji="1" lang="en-US" altLang="ja-JP" sz="2000" b="1" dirty="0" smtClean="0"/>
          </a:p>
          <a:p>
            <a:r>
              <a:rPr lang="ja-JP" altLang="en-US" sz="2000" b="1" dirty="0"/>
              <a:t>正常</a:t>
            </a:r>
            <a:r>
              <a:rPr lang="ja-JP" altLang="en-US" sz="2000" b="1" dirty="0" smtClean="0"/>
              <a:t>皮膚：　コラーゲンとエラスチンは同じ場所に位置する</a:t>
            </a:r>
            <a:endParaRPr kumimoji="1" lang="ja-JP" altLang="en-US" sz="2000" b="1" dirty="0"/>
          </a:p>
        </p:txBody>
      </p:sp>
    </p:spTree>
    <p:extLst>
      <p:ext uri="{BB962C8B-B14F-4D97-AF65-F5344CB8AC3E}">
        <p14:creationId xmlns:p14="http://schemas.microsoft.com/office/powerpoint/2010/main" val="75818806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4544" y="989856"/>
            <a:ext cx="9865096" cy="1143000"/>
          </a:xfrm>
        </p:spPr>
        <p:txBody>
          <a:bodyPr/>
          <a:lstStyle/>
          <a:p>
            <a:r>
              <a:rPr kumimoji="1" lang="ja-JP" altLang="en-US" dirty="0" smtClean="0"/>
              <a:t>実験②</a:t>
            </a:r>
            <a:r>
              <a:rPr kumimoji="1" lang="en-US" altLang="ja-JP" dirty="0" smtClean="0"/>
              <a:t>@</a:t>
            </a:r>
            <a:r>
              <a:rPr kumimoji="1" lang="ja-JP" altLang="en-US" dirty="0" smtClean="0"/>
              <a:t>皮膚バルクサンプルの計測</a:t>
            </a:r>
            <a:endParaRPr kumimoji="1" lang="ja-JP" altLang="en-US" dirty="0"/>
          </a:p>
        </p:txBody>
      </p:sp>
      <p:sp>
        <p:nvSpPr>
          <p:cNvPr id="4" name="テキスト ボックス 3"/>
          <p:cNvSpPr txBox="1"/>
          <p:nvPr/>
        </p:nvSpPr>
        <p:spPr>
          <a:xfrm>
            <a:off x="1828658" y="2915619"/>
            <a:ext cx="5724644" cy="1200329"/>
          </a:xfrm>
          <a:prstGeom prst="rect">
            <a:avLst/>
          </a:prstGeom>
          <a:solidFill>
            <a:srgbClr val="FFC000"/>
          </a:solidFill>
        </p:spPr>
        <p:txBody>
          <a:bodyPr wrap="none" rtlCol="0">
            <a:spAutoFit/>
          </a:bodyPr>
          <a:lstStyle/>
          <a:p>
            <a:pPr algn="ctr"/>
            <a:r>
              <a:rPr kumimoji="1" lang="ja-JP" altLang="en-US" sz="3600" dirty="0" smtClean="0"/>
              <a:t>発生効率と生体散乱の影響</a:t>
            </a:r>
            <a:endParaRPr kumimoji="1" lang="en-US" altLang="ja-JP" sz="3600" dirty="0" smtClean="0"/>
          </a:p>
          <a:p>
            <a:pPr algn="ctr"/>
            <a:r>
              <a:rPr lang="ja-JP" altLang="en-US" sz="3600" dirty="0" smtClean="0"/>
              <a:t>を含めた</a:t>
            </a:r>
            <a:r>
              <a:rPr kumimoji="1" lang="ja-JP" altLang="en-US" sz="3600" dirty="0" smtClean="0"/>
              <a:t>波長依存性を確認</a:t>
            </a:r>
            <a:endParaRPr kumimoji="1" lang="ja-JP" altLang="en-US" sz="3600" dirty="0"/>
          </a:p>
        </p:txBody>
      </p:sp>
    </p:spTree>
    <p:extLst>
      <p:ext uri="{BB962C8B-B14F-4D97-AF65-F5344CB8AC3E}">
        <p14:creationId xmlns:p14="http://schemas.microsoft.com/office/powerpoint/2010/main" val="307724140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88640"/>
            <a:ext cx="7992888" cy="1143000"/>
          </a:xfrm>
        </p:spPr>
        <p:txBody>
          <a:bodyPr/>
          <a:lstStyle/>
          <a:p>
            <a:pPr algn="l"/>
            <a:r>
              <a:rPr lang="ja-JP" altLang="en-US" dirty="0"/>
              <a:t>エラスチン</a:t>
            </a:r>
            <a:r>
              <a:rPr lang="en-US" altLang="ja-JP" dirty="0"/>
              <a:t>TPEF/THG</a:t>
            </a:r>
            <a:r>
              <a:rPr lang="ja-JP" altLang="en-US" dirty="0"/>
              <a:t>イメージ</a:t>
            </a:r>
            <a:endParaRPr kumimoji="1" lang="ja-JP" altLang="en-US" dirty="0"/>
          </a:p>
        </p:txBody>
      </p:sp>
      <p:sp>
        <p:nvSpPr>
          <p:cNvPr id="4" name="テキスト ボックス 3"/>
          <p:cNvSpPr txBox="1"/>
          <p:nvPr/>
        </p:nvSpPr>
        <p:spPr>
          <a:xfrm>
            <a:off x="179512" y="1168571"/>
            <a:ext cx="3312368" cy="830997"/>
          </a:xfrm>
          <a:prstGeom prst="rect">
            <a:avLst/>
          </a:prstGeom>
          <a:solidFill>
            <a:schemeClr val="accent1">
              <a:lumMod val="60000"/>
              <a:lumOff val="40000"/>
            </a:schemeClr>
          </a:solidFill>
        </p:spPr>
        <p:txBody>
          <a:bodyPr wrap="square" rtlCol="0">
            <a:spAutoFit/>
          </a:bodyPr>
          <a:lstStyle/>
          <a:p>
            <a:pPr algn="ctr"/>
            <a:r>
              <a:rPr lang="ja-JP" altLang="en-US" sz="2400" dirty="0" smtClean="0">
                <a:solidFill>
                  <a:srgbClr val="000000"/>
                </a:solidFill>
              </a:rPr>
              <a:t>皮膚バルクサンプル</a:t>
            </a:r>
            <a:endParaRPr lang="en-US" altLang="ja-JP" sz="2400" dirty="0" smtClean="0">
              <a:solidFill>
                <a:srgbClr val="000000"/>
              </a:solidFill>
            </a:endParaRPr>
          </a:p>
          <a:p>
            <a:r>
              <a:rPr lang="en-US" altLang="ja-JP" sz="2400" dirty="0" smtClean="0">
                <a:solidFill>
                  <a:srgbClr val="000000"/>
                </a:solidFill>
              </a:rPr>
              <a:t>(</a:t>
            </a:r>
            <a:r>
              <a:rPr lang="ja-JP" altLang="en-US" sz="2400" dirty="0" smtClean="0">
                <a:solidFill>
                  <a:srgbClr val="000000"/>
                </a:solidFill>
              </a:rPr>
              <a:t>生体散乱の影響あり</a:t>
            </a:r>
            <a:r>
              <a:rPr lang="en-US" altLang="ja-JP" sz="2400" dirty="0" smtClean="0">
                <a:solidFill>
                  <a:srgbClr val="000000"/>
                </a:solidFill>
              </a:rPr>
              <a:t>)</a:t>
            </a:r>
            <a:endParaRPr lang="ja-JP" altLang="en-US" sz="2400" dirty="0">
              <a:solidFill>
                <a:srgbClr val="000000"/>
              </a:solidFill>
            </a:endParaRPr>
          </a:p>
        </p:txBody>
      </p:sp>
      <p:sp>
        <p:nvSpPr>
          <p:cNvPr id="3" name="テキスト ボックス 2"/>
          <p:cNvSpPr txBox="1"/>
          <p:nvPr/>
        </p:nvSpPr>
        <p:spPr>
          <a:xfrm>
            <a:off x="3794077" y="1117850"/>
            <a:ext cx="4322109" cy="400110"/>
          </a:xfrm>
          <a:prstGeom prst="rect">
            <a:avLst/>
          </a:prstGeom>
          <a:noFill/>
        </p:spPr>
        <p:txBody>
          <a:bodyPr wrap="square" rtlCol="0">
            <a:spAutoFit/>
          </a:bodyPr>
          <a:lstStyle/>
          <a:p>
            <a:r>
              <a:rPr kumimoji="1" lang="en-US" altLang="ja-JP" sz="2000" dirty="0" smtClean="0"/>
              <a:t>57</a:t>
            </a:r>
            <a:r>
              <a:rPr kumimoji="1" lang="ja-JP" altLang="en-US" sz="2000" dirty="0" smtClean="0"/>
              <a:t>歳女性顔面皮膚</a:t>
            </a:r>
            <a:r>
              <a:rPr kumimoji="1" lang="en-US" altLang="ja-JP" sz="2000" dirty="0" smtClean="0"/>
              <a:t>(</a:t>
            </a:r>
            <a:r>
              <a:rPr kumimoji="1" lang="ja-JP" altLang="en-US" sz="2000" dirty="0" smtClean="0"/>
              <a:t>厚さ</a:t>
            </a:r>
            <a:r>
              <a:rPr kumimoji="1" lang="en-US" altLang="ja-JP" sz="2000" dirty="0" smtClean="0"/>
              <a:t>3-4mm)</a:t>
            </a:r>
            <a:endParaRPr kumimoji="1" lang="ja-JP" altLang="en-US" sz="2000" dirty="0"/>
          </a:p>
        </p:txBody>
      </p:sp>
      <p:sp>
        <p:nvSpPr>
          <p:cNvPr id="21" name="テキスト ボックス 20"/>
          <p:cNvSpPr txBox="1"/>
          <p:nvPr/>
        </p:nvSpPr>
        <p:spPr>
          <a:xfrm>
            <a:off x="91599" y="2192085"/>
            <a:ext cx="3022693" cy="461665"/>
          </a:xfrm>
          <a:prstGeom prst="rect">
            <a:avLst/>
          </a:prstGeom>
          <a:solidFill>
            <a:schemeClr val="accent2">
              <a:lumMod val="20000"/>
              <a:lumOff val="80000"/>
            </a:schemeClr>
          </a:solidFill>
        </p:spPr>
        <p:txBody>
          <a:bodyPr wrap="square" rtlCol="0">
            <a:spAutoFit/>
          </a:bodyPr>
          <a:lstStyle/>
          <a:p>
            <a:r>
              <a:rPr kumimoji="1" lang="en-US" altLang="ja-JP" sz="2400" dirty="0" smtClean="0"/>
              <a:t>TPEF/THG</a:t>
            </a:r>
            <a:r>
              <a:rPr kumimoji="1" lang="ja-JP" altLang="en-US" sz="2400" dirty="0" smtClean="0"/>
              <a:t>イメージ</a:t>
            </a:r>
            <a:endParaRPr kumimoji="1" lang="ja-JP" altLang="en-US" sz="2400" dirty="0"/>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6549" y="1374066"/>
            <a:ext cx="6788977" cy="311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テキスト ボックス 22"/>
          <p:cNvSpPr txBox="1"/>
          <p:nvPr/>
        </p:nvSpPr>
        <p:spPr>
          <a:xfrm>
            <a:off x="3114292" y="4532758"/>
            <a:ext cx="3905979" cy="400110"/>
          </a:xfrm>
          <a:prstGeom prst="rect">
            <a:avLst/>
          </a:prstGeom>
          <a:noFill/>
        </p:spPr>
        <p:txBody>
          <a:bodyPr wrap="square" rtlCol="0">
            <a:spAutoFit/>
          </a:bodyPr>
          <a:lstStyle/>
          <a:p>
            <a:r>
              <a:rPr kumimoji="1" lang="ja-JP" altLang="en-US" sz="2000" dirty="0" smtClean="0"/>
              <a:t>エラスチン線維を観測できず</a:t>
            </a:r>
            <a:endParaRPr kumimoji="1" lang="ja-JP" altLang="en-US" sz="2000" dirty="0"/>
          </a:p>
        </p:txBody>
      </p:sp>
      <p:sp>
        <p:nvSpPr>
          <p:cNvPr id="24" name="テキスト ボックス 23"/>
          <p:cNvSpPr txBox="1"/>
          <p:nvPr/>
        </p:nvSpPr>
        <p:spPr>
          <a:xfrm>
            <a:off x="1979712" y="5986272"/>
            <a:ext cx="6583854" cy="707886"/>
          </a:xfrm>
          <a:prstGeom prst="rect">
            <a:avLst/>
          </a:prstGeom>
          <a:solidFill>
            <a:srgbClr val="FFC000"/>
          </a:solidFill>
        </p:spPr>
        <p:txBody>
          <a:bodyPr wrap="none" rtlCol="0">
            <a:spAutoFit/>
          </a:bodyPr>
          <a:lstStyle/>
          <a:p>
            <a:r>
              <a:rPr kumimoji="1" lang="ja-JP" altLang="en-US" sz="2000" dirty="0" smtClean="0"/>
              <a:t>・観測部位が不適当</a:t>
            </a:r>
            <a:endParaRPr kumimoji="1" lang="en-US" altLang="ja-JP" sz="2000" dirty="0" smtClean="0"/>
          </a:p>
          <a:p>
            <a:r>
              <a:rPr lang="ja-JP" altLang="en-US" sz="2000" dirty="0" smtClean="0"/>
              <a:t>・</a:t>
            </a:r>
            <a:r>
              <a:rPr lang="en-US" altLang="ja-JP" sz="2000" dirty="0" smtClean="0"/>
              <a:t>TPEF/THG</a:t>
            </a:r>
            <a:r>
              <a:rPr lang="ja-JP" altLang="en-US" sz="2000" dirty="0"/>
              <a:t>信号</a:t>
            </a:r>
            <a:r>
              <a:rPr lang="ja-JP" altLang="en-US" sz="2000" dirty="0" smtClean="0"/>
              <a:t>が皮膚内部で散乱することで観測困難</a:t>
            </a:r>
            <a:endParaRPr kumimoji="1" lang="ja-JP" altLang="en-US" sz="2000" dirty="0"/>
          </a:p>
        </p:txBody>
      </p:sp>
      <p:sp>
        <p:nvSpPr>
          <p:cNvPr id="25" name="下矢印 24"/>
          <p:cNvSpPr/>
          <p:nvPr/>
        </p:nvSpPr>
        <p:spPr bwMode="auto">
          <a:xfrm>
            <a:off x="4142404" y="5016108"/>
            <a:ext cx="1075215" cy="789155"/>
          </a:xfrm>
          <a:prstGeom prst="down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6" name="テキスト ボックス 25"/>
          <p:cNvSpPr txBox="1"/>
          <p:nvPr/>
        </p:nvSpPr>
        <p:spPr>
          <a:xfrm>
            <a:off x="2675687" y="5248102"/>
            <a:ext cx="1632386" cy="400110"/>
          </a:xfrm>
          <a:prstGeom prst="rect">
            <a:avLst/>
          </a:prstGeom>
          <a:noFill/>
        </p:spPr>
        <p:txBody>
          <a:bodyPr wrap="square" rtlCol="0">
            <a:spAutoFit/>
          </a:bodyPr>
          <a:lstStyle/>
          <a:p>
            <a:r>
              <a:rPr kumimoji="1" lang="ja-JP" altLang="en-US" sz="2000" dirty="0" smtClean="0"/>
              <a:t>原因として</a:t>
            </a:r>
            <a:endParaRPr kumimoji="1" lang="ja-JP" altLang="en-US" sz="2000" dirty="0"/>
          </a:p>
        </p:txBody>
      </p:sp>
    </p:spTree>
    <p:extLst>
      <p:ext uri="{BB962C8B-B14F-4D97-AF65-F5344CB8AC3E}">
        <p14:creationId xmlns:p14="http://schemas.microsoft.com/office/powerpoint/2010/main" val="66218740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1" y="980728"/>
            <a:ext cx="8965133" cy="464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395536" y="5877272"/>
            <a:ext cx="5771388" cy="400110"/>
          </a:xfrm>
          <a:prstGeom prst="rect">
            <a:avLst/>
          </a:prstGeom>
          <a:solidFill>
            <a:srgbClr val="FFC000"/>
          </a:solidFill>
        </p:spPr>
        <p:txBody>
          <a:bodyPr wrap="none" rtlCol="0">
            <a:spAutoFit/>
          </a:bodyPr>
          <a:lstStyle/>
          <a:p>
            <a:r>
              <a:rPr kumimoji="1" lang="ja-JP" altLang="en-US" sz="2000" b="1" dirty="0" smtClean="0"/>
              <a:t>本実験では</a:t>
            </a:r>
            <a:r>
              <a:rPr kumimoji="1" lang="en-US" altLang="ja-JP" sz="2000" b="1" dirty="0" smtClean="0"/>
              <a:t>1100nm</a:t>
            </a:r>
            <a:r>
              <a:rPr kumimoji="1" lang="ja-JP" altLang="en-US" sz="2000" b="1" dirty="0" smtClean="0"/>
              <a:t>が生体深部計測において最適</a:t>
            </a:r>
            <a:endParaRPr kumimoji="1" lang="ja-JP" altLang="en-US" sz="2000" b="1" dirty="0"/>
          </a:p>
        </p:txBody>
      </p:sp>
      <p:sp>
        <p:nvSpPr>
          <p:cNvPr id="11" name="テキスト ボックス 10"/>
          <p:cNvSpPr txBox="1"/>
          <p:nvPr/>
        </p:nvSpPr>
        <p:spPr>
          <a:xfrm>
            <a:off x="395536" y="6380352"/>
            <a:ext cx="4480970" cy="400110"/>
          </a:xfrm>
          <a:prstGeom prst="rect">
            <a:avLst/>
          </a:prstGeom>
          <a:solidFill>
            <a:srgbClr val="FFC000"/>
          </a:solidFill>
        </p:spPr>
        <p:txBody>
          <a:bodyPr wrap="none" rtlCol="0">
            <a:spAutoFit/>
          </a:bodyPr>
          <a:lstStyle/>
          <a:p>
            <a:r>
              <a:rPr kumimoji="1" lang="en-US" altLang="ja-JP" sz="2000" b="1" dirty="0" smtClean="0"/>
              <a:t>1100nm</a:t>
            </a:r>
            <a:r>
              <a:rPr kumimoji="1" lang="ja-JP" altLang="en-US" sz="2000" b="1" dirty="0" smtClean="0"/>
              <a:t>で深い</a:t>
            </a:r>
            <a:r>
              <a:rPr kumimoji="1" lang="ja-JP" altLang="en-US" sz="2000" b="1" dirty="0" smtClean="0"/>
              <a:t>イメージがとれている</a:t>
            </a:r>
            <a:endParaRPr kumimoji="1" lang="ja-JP" altLang="en-US" sz="2000" b="1" dirty="0"/>
          </a:p>
        </p:txBody>
      </p:sp>
      <p:sp>
        <p:nvSpPr>
          <p:cNvPr id="6" name="タイトル 1"/>
          <p:cNvSpPr txBox="1">
            <a:spLocks/>
          </p:cNvSpPr>
          <p:nvPr/>
        </p:nvSpPr>
        <p:spPr bwMode="auto">
          <a:xfrm>
            <a:off x="683568" y="116632"/>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pPr algn="l"/>
            <a:r>
              <a:rPr lang="ja-JP" altLang="en-US" kern="0" dirty="0" smtClean="0"/>
              <a:t>コラーゲン</a:t>
            </a:r>
            <a:r>
              <a:rPr lang="en-US" altLang="ja-JP" kern="0" dirty="0" smtClean="0"/>
              <a:t>SHG</a:t>
            </a:r>
            <a:r>
              <a:rPr lang="ja-JP" altLang="en-US" kern="0" dirty="0" smtClean="0"/>
              <a:t>イメージ</a:t>
            </a:r>
            <a:endParaRPr lang="ja-JP" altLang="en-US" kern="0" dirty="0"/>
          </a:p>
        </p:txBody>
      </p:sp>
      <p:sp>
        <p:nvSpPr>
          <p:cNvPr id="2" name="正方形/長方形 1"/>
          <p:cNvSpPr/>
          <p:nvPr/>
        </p:nvSpPr>
        <p:spPr bwMode="auto">
          <a:xfrm>
            <a:off x="7693299" y="980728"/>
            <a:ext cx="1440160" cy="4752528"/>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3" name="テキスト ボックス 2"/>
          <p:cNvSpPr txBox="1"/>
          <p:nvPr/>
        </p:nvSpPr>
        <p:spPr>
          <a:xfrm>
            <a:off x="6444208" y="5941069"/>
            <a:ext cx="1723549" cy="461665"/>
          </a:xfrm>
          <a:prstGeom prst="rect">
            <a:avLst/>
          </a:prstGeom>
          <a:solidFill>
            <a:schemeClr val="accent2">
              <a:lumMod val="50000"/>
            </a:schemeClr>
          </a:solidFill>
        </p:spPr>
        <p:txBody>
          <a:bodyPr wrap="none" rtlCol="0">
            <a:spAutoFit/>
          </a:bodyPr>
          <a:lstStyle/>
          <a:p>
            <a:r>
              <a:rPr kumimoji="1" lang="ja-JP" altLang="en-US" sz="2400" b="1" dirty="0" smtClean="0">
                <a:solidFill>
                  <a:schemeClr val="bg1"/>
                </a:solidFill>
              </a:rPr>
              <a:t>コラーゲン</a:t>
            </a:r>
            <a:endParaRPr kumimoji="1" lang="ja-JP" altLang="en-US" sz="2400" b="1" dirty="0">
              <a:solidFill>
                <a:schemeClr val="bg1"/>
              </a:solidFill>
            </a:endParaRPr>
          </a:p>
        </p:txBody>
      </p:sp>
      <p:cxnSp>
        <p:nvCxnSpPr>
          <p:cNvPr id="12" name="直線矢印コネクタ 11"/>
          <p:cNvCxnSpPr/>
          <p:nvPr/>
        </p:nvCxnSpPr>
        <p:spPr bwMode="auto">
          <a:xfrm flipV="1">
            <a:off x="6444208" y="3645024"/>
            <a:ext cx="197841" cy="2232249"/>
          </a:xfrm>
          <a:prstGeom prst="straightConnector1">
            <a:avLst/>
          </a:prstGeom>
          <a:no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00791482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57808"/>
            <a:ext cx="7772400" cy="1143000"/>
          </a:xfrm>
        </p:spPr>
        <p:txBody>
          <a:bodyPr/>
          <a:lstStyle/>
          <a:p>
            <a:pPr algn="l"/>
            <a:r>
              <a:rPr kumimoji="1" lang="ja-JP" altLang="en-US" dirty="0" smtClean="0"/>
              <a:t>コラーゲンとエラスチン</a:t>
            </a:r>
            <a:endParaRPr kumimoji="1" lang="ja-JP" altLang="en-US" dirty="0"/>
          </a:p>
        </p:txBody>
      </p:sp>
      <p:sp>
        <p:nvSpPr>
          <p:cNvPr id="4" name="テキスト ボックス 3"/>
          <p:cNvSpPr txBox="1"/>
          <p:nvPr/>
        </p:nvSpPr>
        <p:spPr>
          <a:xfrm>
            <a:off x="293250" y="1680190"/>
            <a:ext cx="5184576" cy="4647426"/>
          </a:xfrm>
          <a:prstGeom prst="rect">
            <a:avLst/>
          </a:prstGeom>
          <a:noFill/>
        </p:spPr>
        <p:txBody>
          <a:bodyPr wrap="square" rtlCol="0">
            <a:spAutoFit/>
          </a:bodyPr>
          <a:lstStyle/>
          <a:p>
            <a:r>
              <a:rPr lang="ja-JP" altLang="en-US" sz="3200" dirty="0">
                <a:solidFill>
                  <a:schemeClr val="accent2"/>
                </a:solidFill>
                <a:latin typeface="+mj-ea"/>
                <a:ea typeface="+mj-ea"/>
              </a:rPr>
              <a:t>コラーゲンの役割</a:t>
            </a:r>
            <a:endParaRPr lang="en-US" altLang="ja-JP" sz="3200" dirty="0">
              <a:solidFill>
                <a:schemeClr val="accent2"/>
              </a:solidFill>
              <a:latin typeface="+mj-ea"/>
              <a:ea typeface="+mj-ea"/>
            </a:endParaRPr>
          </a:p>
          <a:p>
            <a:r>
              <a:rPr lang="ja-JP" altLang="en-US" sz="2400" dirty="0">
                <a:solidFill>
                  <a:srgbClr val="000000"/>
                </a:solidFill>
              </a:rPr>
              <a:t>①体全体および臓器その他を形作り、それらを支え、結合したり境界を作ったりする。</a:t>
            </a:r>
            <a:endParaRPr lang="en-US" altLang="ja-JP" sz="2400" dirty="0">
              <a:solidFill>
                <a:srgbClr val="000000"/>
              </a:solidFill>
            </a:endParaRPr>
          </a:p>
          <a:p>
            <a:r>
              <a:rPr lang="ja-JP" altLang="en-US" sz="2400" dirty="0">
                <a:solidFill>
                  <a:srgbClr val="000000"/>
                </a:solidFill>
              </a:rPr>
              <a:t>②細胞の足場として働く。この足場によって細胞は分裂し増殖</a:t>
            </a:r>
            <a:r>
              <a:rPr lang="ja-JP" altLang="en-US" sz="2400" dirty="0" smtClean="0">
                <a:solidFill>
                  <a:srgbClr val="000000"/>
                </a:solidFill>
              </a:rPr>
              <a:t>する</a:t>
            </a:r>
            <a:endParaRPr lang="en-US" altLang="ja-JP" sz="2400" dirty="0" smtClean="0">
              <a:solidFill>
                <a:srgbClr val="000000"/>
              </a:solidFill>
            </a:endParaRPr>
          </a:p>
          <a:p>
            <a:pPr fontAlgn="base">
              <a:spcBef>
                <a:spcPct val="0"/>
              </a:spcBef>
              <a:spcAft>
                <a:spcPct val="0"/>
              </a:spcAft>
            </a:pPr>
            <a:endParaRPr lang="en-US" altLang="ja-JP" sz="3200" dirty="0" smtClean="0">
              <a:solidFill>
                <a:schemeClr val="accent2"/>
              </a:solidFill>
              <a:latin typeface="Arial" charset="0"/>
              <a:ea typeface="ＭＳ ゴシック" charset="-128"/>
              <a:cs typeface="ＭＳ ゴシック" charset="-128"/>
            </a:endParaRPr>
          </a:p>
          <a:p>
            <a:pPr fontAlgn="base">
              <a:spcBef>
                <a:spcPct val="0"/>
              </a:spcBef>
              <a:spcAft>
                <a:spcPct val="0"/>
              </a:spcAft>
            </a:pPr>
            <a:r>
              <a:rPr lang="ja-JP" altLang="en-US" sz="3200" dirty="0" smtClean="0">
                <a:solidFill>
                  <a:schemeClr val="accent2"/>
                </a:solidFill>
                <a:latin typeface="Arial" charset="0"/>
                <a:ea typeface="ＭＳ ゴシック" charset="-128"/>
                <a:cs typeface="ＭＳ ゴシック" charset="-128"/>
              </a:rPr>
              <a:t>エラスチン</a:t>
            </a:r>
            <a:r>
              <a:rPr lang="ja-JP" altLang="en-US" sz="3200" dirty="0">
                <a:solidFill>
                  <a:schemeClr val="accent2"/>
                </a:solidFill>
                <a:latin typeface="Arial" charset="0"/>
                <a:ea typeface="ＭＳ ゴシック" charset="-128"/>
                <a:cs typeface="ＭＳ ゴシック" charset="-128"/>
              </a:rPr>
              <a:t>の役割</a:t>
            </a:r>
            <a:endParaRPr lang="en-US" altLang="ja-JP" sz="3200" dirty="0">
              <a:solidFill>
                <a:schemeClr val="accent2"/>
              </a:solidFill>
              <a:latin typeface="Arial" charset="0"/>
              <a:ea typeface="ＭＳ ゴシック" charset="-128"/>
              <a:cs typeface="ＭＳ ゴシック" charset="-128"/>
            </a:endParaRPr>
          </a:p>
          <a:p>
            <a:pPr fontAlgn="base">
              <a:spcBef>
                <a:spcPct val="0"/>
              </a:spcBef>
              <a:spcAft>
                <a:spcPct val="0"/>
              </a:spcAft>
            </a:pPr>
            <a:r>
              <a:rPr lang="ja-JP" altLang="en-US" sz="2800" dirty="0">
                <a:latin typeface="Arial" charset="0"/>
                <a:ea typeface="ＭＳ ゴシック" charset="-128"/>
                <a:cs typeface="ＭＳ ゴシック" charset="-128"/>
              </a:rPr>
              <a:t>→</a:t>
            </a:r>
            <a:r>
              <a:rPr lang="ja-JP" altLang="en-US" sz="2400" dirty="0">
                <a:latin typeface="Arial" charset="0"/>
                <a:ea typeface="ＭＳ ゴシック" charset="-128"/>
                <a:cs typeface="ＭＳ ゴシック" charset="-128"/>
              </a:rPr>
              <a:t>弾力性が強く、コイル状にコラーゲンに巻き付いて形成を補助する</a:t>
            </a:r>
            <a:endParaRPr lang="en-US" altLang="ja-JP" sz="2400" dirty="0">
              <a:latin typeface="Arial" charset="0"/>
              <a:ea typeface="ＭＳ ゴシック" charset="-128"/>
              <a:cs typeface="ＭＳ ゴシック" charset="-128"/>
            </a:endParaRPr>
          </a:p>
          <a:p>
            <a:endParaRPr lang="en-US" altLang="ja-JP" sz="2800" dirty="0" smtClean="0">
              <a:solidFill>
                <a:srgbClr val="000000"/>
              </a:solidFill>
            </a:endParaRPr>
          </a:p>
        </p:txBody>
      </p:sp>
      <p:pic>
        <p:nvPicPr>
          <p:cNvPr id="1028" name="Picture 4" descr="http://www.hopec.jp/collagen/collagentoha/cel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0448" y="1335128"/>
            <a:ext cx="2686103" cy="266877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5800732" y="4003903"/>
            <a:ext cx="2952328" cy="430887"/>
          </a:xfrm>
          <a:prstGeom prst="rect">
            <a:avLst/>
          </a:prstGeom>
          <a:noFill/>
        </p:spPr>
        <p:txBody>
          <a:bodyPr wrap="square" rtlCol="0">
            <a:spAutoFit/>
          </a:bodyPr>
          <a:lstStyle/>
          <a:p>
            <a:r>
              <a:rPr lang="en-US" altLang="ja-JP" sz="1100" dirty="0">
                <a:solidFill>
                  <a:srgbClr val="000000"/>
                </a:solidFill>
              </a:rPr>
              <a:t>http://www.hopec.biz-web.jp/collagen/collagentoha/</a:t>
            </a:r>
            <a:r>
              <a:rPr lang="ja-JP" altLang="en-US" sz="1100" dirty="0">
                <a:solidFill>
                  <a:srgbClr val="000000"/>
                </a:solidFill>
              </a:rPr>
              <a:t>より抜粋</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1116" y="4435949"/>
            <a:ext cx="3091944" cy="2164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5580112" y="6574678"/>
            <a:ext cx="3563888" cy="261610"/>
          </a:xfrm>
          <a:prstGeom prst="rect">
            <a:avLst/>
          </a:prstGeom>
          <a:noFill/>
        </p:spPr>
        <p:txBody>
          <a:bodyPr wrap="square" rtlCol="0">
            <a:spAutoFit/>
          </a:bodyPr>
          <a:lstStyle/>
          <a:p>
            <a:r>
              <a:rPr lang="en-US" altLang="ja-JP" sz="1100" dirty="0"/>
              <a:t>http://</a:t>
            </a:r>
            <a:r>
              <a:rPr lang="en-US" altLang="ja-JP" sz="1100" dirty="0" smtClean="0"/>
              <a:t>collagen-laboratory.com/collagen/</a:t>
            </a:r>
            <a:r>
              <a:rPr lang="ja-JP" altLang="en-US" sz="1100" dirty="0" smtClean="0"/>
              <a:t>より抜粋</a:t>
            </a:r>
            <a:endParaRPr kumimoji="1" lang="ja-JP" altLang="en-US" sz="1100" dirty="0"/>
          </a:p>
        </p:txBody>
      </p:sp>
    </p:spTree>
    <p:extLst>
      <p:ext uri="{BB962C8B-B14F-4D97-AF65-F5344CB8AC3E}">
        <p14:creationId xmlns:p14="http://schemas.microsoft.com/office/powerpoint/2010/main" val="39362164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7772400" cy="1143000"/>
          </a:xfrm>
        </p:spPr>
        <p:txBody>
          <a:bodyPr/>
          <a:lstStyle/>
          <a:p>
            <a:pPr algn="l"/>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323528" y="1124744"/>
            <a:ext cx="8424936" cy="4832176"/>
          </a:xfrm>
        </p:spPr>
        <p:txBody>
          <a:bodyPr/>
          <a:lstStyle/>
          <a:p>
            <a:pPr marL="0" indent="0">
              <a:buNone/>
            </a:pPr>
            <a:r>
              <a:rPr lang="ja-JP" altLang="en-US" dirty="0" smtClean="0"/>
              <a:t>皮膚切片の場合</a:t>
            </a:r>
            <a:endParaRPr lang="en-US" altLang="ja-JP" dirty="0" smtClean="0"/>
          </a:p>
          <a:p>
            <a:r>
              <a:rPr lang="ja-JP" altLang="en-US" dirty="0" smtClean="0"/>
              <a:t>コラーゲン観測には短波長が有用</a:t>
            </a:r>
            <a:endParaRPr lang="en-US" altLang="ja-JP" dirty="0" smtClean="0"/>
          </a:p>
          <a:p>
            <a:r>
              <a:rPr lang="ja-JP" altLang="en-US" dirty="0" smtClean="0"/>
              <a:t>正常皮膚でエラスチン線維，光老化皮膚で異常エラスチンを観測</a:t>
            </a:r>
            <a:endParaRPr lang="en-US" altLang="ja-JP" dirty="0" smtClean="0"/>
          </a:p>
          <a:p>
            <a:r>
              <a:rPr lang="en-US" altLang="ja-JP" dirty="0" smtClean="0"/>
              <a:t>TPEF</a:t>
            </a:r>
            <a:r>
              <a:rPr lang="ja-JP" altLang="en-US" dirty="0" smtClean="0"/>
              <a:t>信号はエラスチン計測に有用</a:t>
            </a:r>
            <a:endParaRPr lang="en-US" altLang="ja-JP" dirty="0" smtClean="0"/>
          </a:p>
          <a:p>
            <a:endParaRPr lang="en-US" altLang="ja-JP" dirty="0"/>
          </a:p>
          <a:p>
            <a:pPr marL="0" indent="0">
              <a:buNone/>
            </a:pPr>
            <a:r>
              <a:rPr lang="ja-JP" altLang="en-US" dirty="0" smtClean="0"/>
              <a:t>厚い皮膚の場合</a:t>
            </a:r>
            <a:endParaRPr lang="en-US" altLang="ja-JP" dirty="0" smtClean="0"/>
          </a:p>
          <a:p>
            <a:r>
              <a:rPr lang="ja-JP" altLang="en-US" dirty="0"/>
              <a:t>長波長</a:t>
            </a:r>
            <a:r>
              <a:rPr lang="ja-JP" altLang="en-US" dirty="0" smtClean="0"/>
              <a:t>ほど皮膚の散乱の影響を受けにくい</a:t>
            </a:r>
            <a:endParaRPr lang="en-US" altLang="ja-JP" dirty="0" smtClean="0"/>
          </a:p>
          <a:p>
            <a:r>
              <a:rPr lang="ja-JP" altLang="en-US" dirty="0"/>
              <a:t>エラスチン</a:t>
            </a:r>
            <a:r>
              <a:rPr lang="ja-JP" altLang="en-US" dirty="0" smtClean="0"/>
              <a:t>の観測は困難</a:t>
            </a:r>
            <a:endParaRPr lang="en-US" altLang="ja-JP" dirty="0" smtClean="0"/>
          </a:p>
        </p:txBody>
      </p:sp>
    </p:spTree>
    <p:extLst>
      <p:ext uri="{BB962C8B-B14F-4D97-AF65-F5344CB8AC3E}">
        <p14:creationId xmlns:p14="http://schemas.microsoft.com/office/powerpoint/2010/main" val="100292393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269" y="1412775"/>
            <a:ext cx="6028290" cy="2554545"/>
          </a:xfrm>
          <a:prstGeom prst="rect">
            <a:avLst/>
          </a:prstGeom>
          <a:noFill/>
          <a:ln>
            <a:noFill/>
          </a:ln>
        </p:spPr>
        <p:txBody>
          <a:bodyPr wrap="square" rtlCol="0">
            <a:spAutoFit/>
          </a:bodyPr>
          <a:lstStyle/>
          <a:p>
            <a:pPr marL="285750" indent="-285750">
              <a:buFont typeface="Arial" panose="020B0604020202020204" pitchFamily="34" charset="0"/>
              <a:buChar char="•"/>
            </a:pPr>
            <a:r>
              <a:rPr lang="ja-JP" altLang="en-US" sz="3200" dirty="0" smtClean="0">
                <a:solidFill>
                  <a:srgbClr val="000000"/>
                </a:solidFill>
              </a:rPr>
              <a:t>コラーゲン</a:t>
            </a:r>
            <a:r>
              <a:rPr lang="ja-JP" altLang="en-US" sz="3200" dirty="0">
                <a:solidFill>
                  <a:srgbClr val="000000"/>
                </a:solidFill>
              </a:rPr>
              <a:t>の比率が高いと</a:t>
            </a:r>
            <a:endParaRPr lang="en-US" altLang="ja-JP" sz="3200" dirty="0">
              <a:solidFill>
                <a:srgbClr val="000000"/>
              </a:solidFill>
            </a:endParaRPr>
          </a:p>
          <a:p>
            <a:r>
              <a:rPr lang="ja-JP" altLang="en-US" sz="3200" dirty="0" smtClean="0">
                <a:solidFill>
                  <a:srgbClr val="000000"/>
                </a:solidFill>
              </a:rPr>
              <a:t>　→</a:t>
            </a:r>
            <a:r>
              <a:rPr lang="ja-JP" altLang="en-US" sz="3200" dirty="0">
                <a:solidFill>
                  <a:srgbClr val="000000"/>
                </a:solidFill>
              </a:rPr>
              <a:t>組織が硬くなる</a:t>
            </a:r>
            <a:endParaRPr lang="en-US" altLang="ja-JP" sz="3200" dirty="0">
              <a:solidFill>
                <a:srgbClr val="000000"/>
              </a:solidFill>
            </a:endParaRPr>
          </a:p>
          <a:p>
            <a:pPr marL="285750" indent="-285750">
              <a:buFont typeface="Arial" panose="020B0604020202020204" pitchFamily="34" charset="0"/>
              <a:buChar char="•"/>
            </a:pPr>
            <a:r>
              <a:rPr lang="ja-JP" altLang="en-US" sz="3200" dirty="0">
                <a:solidFill>
                  <a:srgbClr val="000000"/>
                </a:solidFill>
                <a:latin typeface="+mn-ea"/>
              </a:rPr>
              <a:t>エラスチンの比率が低いと</a:t>
            </a:r>
            <a:endParaRPr lang="en-US" altLang="ja-JP" sz="3200" dirty="0">
              <a:solidFill>
                <a:srgbClr val="000000"/>
              </a:solidFill>
              <a:latin typeface="+mn-ea"/>
            </a:endParaRPr>
          </a:p>
          <a:p>
            <a:r>
              <a:rPr lang="ja-JP" altLang="en-US" sz="3200" dirty="0" smtClean="0">
                <a:solidFill>
                  <a:srgbClr val="000000"/>
                </a:solidFill>
                <a:latin typeface="+mn-ea"/>
              </a:rPr>
              <a:t>　→</a:t>
            </a:r>
            <a:r>
              <a:rPr lang="ja-JP" altLang="en-US" sz="3200" dirty="0">
                <a:solidFill>
                  <a:srgbClr val="000000"/>
                </a:solidFill>
                <a:latin typeface="+mn-ea"/>
              </a:rPr>
              <a:t>しわやたるみの原因</a:t>
            </a:r>
            <a:r>
              <a:rPr lang="ja-JP" altLang="en-US" sz="3200" dirty="0" smtClean="0">
                <a:solidFill>
                  <a:srgbClr val="000000"/>
                </a:solidFill>
                <a:latin typeface="+mn-ea"/>
              </a:rPr>
              <a:t>、</a:t>
            </a:r>
            <a:endParaRPr lang="en-US" altLang="ja-JP" sz="3200" dirty="0" smtClean="0">
              <a:solidFill>
                <a:srgbClr val="000000"/>
              </a:solidFill>
              <a:latin typeface="+mn-ea"/>
            </a:endParaRPr>
          </a:p>
          <a:p>
            <a:r>
              <a:rPr lang="en-US" altLang="ja-JP" sz="3200" dirty="0" smtClean="0">
                <a:solidFill>
                  <a:srgbClr val="000000"/>
                </a:solidFill>
                <a:latin typeface="+mn-ea"/>
              </a:rPr>
              <a:t>	</a:t>
            </a:r>
            <a:r>
              <a:rPr lang="ja-JP" altLang="en-US" sz="3200" dirty="0" smtClean="0">
                <a:solidFill>
                  <a:srgbClr val="000000"/>
                </a:solidFill>
                <a:latin typeface="+mn-ea"/>
              </a:rPr>
              <a:t>動脈</a:t>
            </a:r>
            <a:r>
              <a:rPr lang="ja-JP" altLang="en-US" sz="3200" dirty="0">
                <a:solidFill>
                  <a:srgbClr val="000000"/>
                </a:solidFill>
                <a:latin typeface="+mn-ea"/>
              </a:rPr>
              <a:t>硬化など</a:t>
            </a:r>
            <a:r>
              <a:rPr lang="ja-JP" altLang="en-US" sz="3200" dirty="0" smtClean="0">
                <a:solidFill>
                  <a:srgbClr val="000000"/>
                </a:solidFill>
                <a:latin typeface="+mn-ea"/>
              </a:rPr>
              <a:t>に</a:t>
            </a:r>
            <a:r>
              <a:rPr lang="ja-JP" altLang="en-US" sz="3200" dirty="0">
                <a:solidFill>
                  <a:srgbClr val="000000"/>
                </a:solidFill>
                <a:latin typeface="+mn-ea"/>
              </a:rPr>
              <a:t>な</a:t>
            </a:r>
            <a:r>
              <a:rPr lang="ja-JP" altLang="en-US" sz="3200" dirty="0" smtClean="0">
                <a:solidFill>
                  <a:srgbClr val="000000"/>
                </a:solidFill>
                <a:latin typeface="+mn-ea"/>
              </a:rPr>
              <a:t>りやすい</a:t>
            </a:r>
            <a:endParaRPr lang="en-US" altLang="ja-JP" sz="3600" dirty="0">
              <a:solidFill>
                <a:srgbClr val="000000"/>
              </a:solidFill>
              <a:latin typeface="+mn-ea"/>
            </a:endParaRPr>
          </a:p>
        </p:txBody>
      </p:sp>
      <p:sp>
        <p:nvSpPr>
          <p:cNvPr id="6" name="テキスト ボックス 5"/>
          <p:cNvSpPr txBox="1"/>
          <p:nvPr/>
        </p:nvSpPr>
        <p:spPr>
          <a:xfrm>
            <a:off x="107504" y="5013176"/>
            <a:ext cx="7668852" cy="1200329"/>
          </a:xfrm>
          <a:prstGeom prst="rect">
            <a:avLst/>
          </a:prstGeom>
          <a:solidFill>
            <a:srgbClr val="FFFF00"/>
          </a:solidFill>
        </p:spPr>
        <p:txBody>
          <a:bodyPr wrap="square" rtlCol="0">
            <a:spAutoFit/>
          </a:bodyPr>
          <a:lstStyle/>
          <a:p>
            <a:pPr algn="ctr"/>
            <a:r>
              <a:rPr kumimoji="1" lang="ja-JP" altLang="en-US" sz="3600" b="1" dirty="0" smtClean="0">
                <a:solidFill>
                  <a:srgbClr val="FF0000"/>
                </a:solidFill>
              </a:rPr>
              <a:t>美容や臨床応用の分野において</a:t>
            </a:r>
            <a:endParaRPr kumimoji="1" lang="en-US" altLang="ja-JP" sz="3600" b="1" dirty="0" smtClean="0">
              <a:solidFill>
                <a:srgbClr val="FF0000"/>
              </a:solidFill>
            </a:endParaRPr>
          </a:p>
          <a:p>
            <a:r>
              <a:rPr kumimoji="1" lang="ja-JP" altLang="en-US" sz="3600" b="1" dirty="0" smtClean="0">
                <a:solidFill>
                  <a:srgbClr val="FF0000"/>
                </a:solidFill>
              </a:rPr>
              <a:t>同時に可視化する技術が求められる</a:t>
            </a:r>
            <a:endParaRPr kumimoji="1" lang="ja-JP" altLang="en-US" sz="3600" b="1" dirty="0">
              <a:solidFill>
                <a:srgbClr val="FF0000"/>
              </a:solidFill>
            </a:endParaRPr>
          </a:p>
        </p:txBody>
      </p:sp>
      <p:sp>
        <p:nvSpPr>
          <p:cNvPr id="7" name="下矢印 6"/>
          <p:cNvSpPr/>
          <p:nvPr/>
        </p:nvSpPr>
        <p:spPr bwMode="auto">
          <a:xfrm>
            <a:off x="2411760" y="4077072"/>
            <a:ext cx="1008112" cy="720080"/>
          </a:xfrm>
          <a:prstGeom prst="down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 name="テキスト ボックス 1"/>
          <p:cNvSpPr txBox="1"/>
          <p:nvPr/>
        </p:nvSpPr>
        <p:spPr>
          <a:xfrm>
            <a:off x="107504" y="403528"/>
            <a:ext cx="6984776" cy="584775"/>
          </a:xfrm>
          <a:prstGeom prst="rect">
            <a:avLst/>
          </a:prstGeom>
          <a:noFill/>
        </p:spPr>
        <p:txBody>
          <a:bodyPr wrap="square" rtlCol="0">
            <a:spAutoFit/>
          </a:bodyPr>
          <a:lstStyle/>
          <a:p>
            <a:r>
              <a:rPr lang="ja-JP" altLang="en-US" sz="3200" dirty="0"/>
              <a:t>なぜ同時</a:t>
            </a:r>
            <a:r>
              <a:rPr lang="ja-JP" altLang="en-US" sz="3200" dirty="0" smtClean="0"/>
              <a:t>に観察する必要があるのか</a:t>
            </a:r>
            <a:endParaRPr kumimoji="1" lang="ja-JP" altLang="en-US" sz="3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5021" y="938480"/>
            <a:ext cx="3059832" cy="2294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5316773" y="3218541"/>
            <a:ext cx="3826047" cy="276999"/>
          </a:xfrm>
          <a:prstGeom prst="rect">
            <a:avLst/>
          </a:prstGeom>
          <a:noFill/>
        </p:spPr>
        <p:txBody>
          <a:bodyPr wrap="none" rtlCol="0">
            <a:spAutoFit/>
          </a:bodyPr>
          <a:lstStyle/>
          <a:p>
            <a:r>
              <a:rPr lang="en-US" altLang="ja-JP" sz="1200" dirty="0"/>
              <a:t>http://www.skincare-univ.com/article/000160</a:t>
            </a:r>
            <a:r>
              <a:rPr lang="en-US" altLang="ja-JP" sz="1200" dirty="0" smtClean="0"/>
              <a:t>/</a:t>
            </a:r>
            <a:r>
              <a:rPr lang="ja-JP" altLang="en-US" sz="1200" dirty="0" smtClean="0"/>
              <a:t>より抜粋</a:t>
            </a:r>
            <a:endParaRPr kumimoji="1" lang="ja-JP" altLang="en-US" sz="1200" dirty="0"/>
          </a:p>
        </p:txBody>
      </p:sp>
    </p:spTree>
    <p:extLst>
      <p:ext uri="{BB962C8B-B14F-4D97-AF65-F5344CB8AC3E}">
        <p14:creationId xmlns:p14="http://schemas.microsoft.com/office/powerpoint/2010/main" val="171539250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従来研究</a:t>
            </a:r>
            <a:endParaRPr kumimoji="1" lang="ja-JP" altLang="en-US" dirty="0"/>
          </a:p>
        </p:txBody>
      </p:sp>
      <p:sp>
        <p:nvSpPr>
          <p:cNvPr id="3" name="コンテンツ プレースホルダー 2"/>
          <p:cNvSpPr>
            <a:spLocks noGrp="1"/>
          </p:cNvSpPr>
          <p:nvPr>
            <p:ph idx="1"/>
          </p:nvPr>
        </p:nvSpPr>
        <p:spPr>
          <a:xfrm>
            <a:off x="8046" y="1844824"/>
            <a:ext cx="8054777" cy="3816424"/>
          </a:xfrm>
        </p:spPr>
        <p:txBody>
          <a:bodyPr/>
          <a:lstStyle/>
          <a:p>
            <a:pPr>
              <a:buFont typeface="Wingdings" panose="05000000000000000000" pitchFamily="2" charset="2"/>
              <a:buChar char="l"/>
            </a:pPr>
            <a:r>
              <a:rPr kumimoji="1" lang="ja-JP" altLang="en-US" sz="3600" dirty="0" smtClean="0"/>
              <a:t>組織染色法</a:t>
            </a:r>
            <a:endParaRPr kumimoji="1" lang="en-US" altLang="ja-JP" sz="3600" dirty="0" smtClean="0"/>
          </a:p>
          <a:p>
            <a:pPr marL="0" indent="0">
              <a:buNone/>
            </a:pPr>
            <a:r>
              <a:rPr lang="ja-JP" altLang="en-US" sz="3600" dirty="0"/>
              <a:t>　</a:t>
            </a:r>
            <a:r>
              <a:rPr lang="ja-JP" altLang="en-US" sz="3600" dirty="0" smtClean="0"/>
              <a:t>⇒侵襲的、</a:t>
            </a:r>
            <a:r>
              <a:rPr lang="en-US" altLang="ja-JP" sz="3600" i="1" dirty="0" smtClean="0"/>
              <a:t>in vivo</a:t>
            </a:r>
            <a:r>
              <a:rPr lang="ja-JP" altLang="en-US" sz="3600" dirty="0" smtClean="0"/>
              <a:t>計測不可</a:t>
            </a:r>
            <a:endParaRPr lang="en-US" altLang="ja-JP" sz="3600" dirty="0" smtClean="0"/>
          </a:p>
          <a:p>
            <a:pPr marL="0" indent="0">
              <a:buNone/>
            </a:pPr>
            <a:endParaRPr kumimoji="1" lang="en-US" altLang="ja-JP" sz="3600" dirty="0" smtClean="0"/>
          </a:p>
          <a:p>
            <a:pPr>
              <a:buFont typeface="Wingdings" panose="05000000000000000000" pitchFamily="2" charset="2"/>
              <a:buChar char="l"/>
            </a:pPr>
            <a:r>
              <a:rPr lang="ja-JP" altLang="en-US" sz="3600" dirty="0" smtClean="0"/>
              <a:t>レーザー走査型反射共焦点顕微鏡</a:t>
            </a:r>
            <a:endParaRPr lang="en-US" altLang="ja-JP" sz="3600" dirty="0" smtClean="0"/>
          </a:p>
          <a:p>
            <a:pPr marL="0" indent="0">
              <a:buNone/>
            </a:pPr>
            <a:r>
              <a:rPr kumimoji="1" lang="ja-JP" altLang="en-US" sz="3600" dirty="0"/>
              <a:t>　</a:t>
            </a:r>
            <a:r>
              <a:rPr kumimoji="1" lang="ja-JP" altLang="en-US" sz="3600" dirty="0" smtClean="0"/>
              <a:t>⇒分子選択性に</a:t>
            </a:r>
            <a:r>
              <a:rPr kumimoji="1" lang="ja-JP" altLang="en-US" sz="3600" dirty="0" smtClean="0"/>
              <a:t>難点</a:t>
            </a:r>
            <a:endParaRPr kumimoji="1" lang="en-US" altLang="ja-JP" sz="3600" dirty="0" smtClean="0"/>
          </a:p>
          <a:p>
            <a:pPr marL="0" indent="0">
              <a:buNone/>
            </a:pPr>
            <a:r>
              <a:rPr lang="en-US" altLang="ja-JP" sz="3600" dirty="0" smtClean="0"/>
              <a:t>	</a:t>
            </a:r>
            <a:r>
              <a:rPr lang="en-US" altLang="ja-JP" sz="3600" i="1" dirty="0" smtClean="0"/>
              <a:t>in vivo</a:t>
            </a:r>
            <a:r>
              <a:rPr lang="ja-JP" altLang="en-US" sz="3600" dirty="0" smtClean="0"/>
              <a:t>計測不可</a:t>
            </a:r>
            <a:endParaRPr kumimoji="1" lang="ja-JP" altLang="en-US" sz="3600" dirty="0"/>
          </a:p>
        </p:txBody>
      </p:sp>
      <p:sp>
        <p:nvSpPr>
          <p:cNvPr id="4" name="テキスト ボックス 3"/>
          <p:cNvSpPr txBox="1"/>
          <p:nvPr/>
        </p:nvSpPr>
        <p:spPr>
          <a:xfrm>
            <a:off x="6902627" y="3300249"/>
            <a:ext cx="1440160" cy="261610"/>
          </a:xfrm>
          <a:prstGeom prst="rect">
            <a:avLst/>
          </a:prstGeom>
          <a:noFill/>
        </p:spPr>
        <p:txBody>
          <a:bodyPr wrap="square" rtlCol="0">
            <a:spAutoFit/>
          </a:bodyPr>
          <a:lstStyle/>
          <a:p>
            <a:r>
              <a:rPr lang="ja-JP" altLang="en-US" sz="1100" dirty="0" smtClean="0"/>
              <a:t>安井研</a:t>
            </a:r>
            <a:r>
              <a:rPr lang="en-US" altLang="ja-JP" sz="1100" dirty="0" smtClean="0"/>
              <a:t>HP</a:t>
            </a:r>
            <a:r>
              <a:rPr lang="ja-JP" altLang="en-US" sz="1100" dirty="0" smtClean="0"/>
              <a:t>より抜粋</a:t>
            </a:r>
            <a:endParaRPr kumimoji="1" lang="ja-JP" altLang="en-US" sz="11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269" y="1196752"/>
            <a:ext cx="2785259" cy="2007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5185" y="4404449"/>
            <a:ext cx="223837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6622663" y="6623774"/>
            <a:ext cx="1440160" cy="261610"/>
          </a:xfrm>
          <a:prstGeom prst="rect">
            <a:avLst/>
          </a:prstGeom>
          <a:noFill/>
        </p:spPr>
        <p:txBody>
          <a:bodyPr wrap="square" rtlCol="0">
            <a:spAutoFit/>
          </a:bodyPr>
          <a:lstStyle/>
          <a:p>
            <a:r>
              <a:rPr lang="ja-JP" altLang="en-US" sz="1100" dirty="0" smtClean="0"/>
              <a:t>安井研</a:t>
            </a:r>
            <a:r>
              <a:rPr lang="en-US" altLang="ja-JP" sz="1100" dirty="0" smtClean="0"/>
              <a:t>HP</a:t>
            </a:r>
            <a:r>
              <a:rPr lang="ja-JP" altLang="en-US" sz="1100" dirty="0" smtClean="0"/>
              <a:t>より抜粋</a:t>
            </a:r>
            <a:endParaRPr kumimoji="1" lang="ja-JP" altLang="en-US" sz="1100" dirty="0"/>
          </a:p>
        </p:txBody>
      </p:sp>
    </p:spTree>
    <p:extLst>
      <p:ext uri="{BB962C8B-B14F-4D97-AF65-F5344CB8AC3E}">
        <p14:creationId xmlns:p14="http://schemas.microsoft.com/office/powerpoint/2010/main" val="88400996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332656"/>
            <a:ext cx="7772400" cy="1143000"/>
          </a:xfrm>
        </p:spPr>
        <p:txBody>
          <a:bodyPr/>
          <a:lstStyle/>
          <a:p>
            <a:pPr algn="l"/>
            <a:r>
              <a:rPr kumimoji="1" lang="ja-JP" altLang="en-US" dirty="0" smtClean="0"/>
              <a:t>非線形光学顕微鏡</a:t>
            </a:r>
            <a:endParaRPr kumimoji="1" lang="ja-JP" altLang="en-US" dirty="0"/>
          </a:p>
        </p:txBody>
      </p:sp>
      <p:sp>
        <p:nvSpPr>
          <p:cNvPr id="3" name="テキスト ボックス 2"/>
          <p:cNvSpPr txBox="1"/>
          <p:nvPr/>
        </p:nvSpPr>
        <p:spPr>
          <a:xfrm>
            <a:off x="179512" y="6073169"/>
            <a:ext cx="8820473" cy="646331"/>
          </a:xfrm>
          <a:prstGeom prst="rect">
            <a:avLst/>
          </a:prstGeom>
          <a:solidFill>
            <a:srgbClr val="FFFF00"/>
          </a:solidFill>
        </p:spPr>
        <p:txBody>
          <a:bodyPr wrap="square" rtlCol="0">
            <a:spAutoFit/>
          </a:bodyPr>
          <a:lstStyle/>
          <a:p>
            <a:r>
              <a:rPr kumimoji="1" lang="ja-JP" altLang="en-US" sz="3600" dirty="0" smtClean="0">
                <a:solidFill>
                  <a:srgbClr val="FF0000"/>
                </a:solidFill>
              </a:rPr>
              <a:t>コラーゲンとエラスチンを</a:t>
            </a:r>
            <a:r>
              <a:rPr kumimoji="1" lang="en-US" altLang="ja-JP" sz="3600" i="1" dirty="0" smtClean="0">
                <a:solidFill>
                  <a:srgbClr val="FF0000"/>
                </a:solidFill>
              </a:rPr>
              <a:t>in vivo</a:t>
            </a:r>
            <a:r>
              <a:rPr kumimoji="1" lang="ja-JP" altLang="en-US" sz="3600" dirty="0" smtClean="0">
                <a:solidFill>
                  <a:srgbClr val="FF0000"/>
                </a:solidFill>
              </a:rPr>
              <a:t>で可視化</a:t>
            </a:r>
            <a:endParaRPr kumimoji="1" lang="ja-JP" altLang="en-US" sz="3600" dirty="0">
              <a:solidFill>
                <a:srgbClr val="FF000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79" y="1264171"/>
            <a:ext cx="5183658" cy="4808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4788024" y="1556792"/>
            <a:ext cx="4124377" cy="224676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800" dirty="0" smtClean="0"/>
              <a:t>SHG</a:t>
            </a:r>
            <a:r>
              <a:rPr kumimoji="1" lang="ja-JP" altLang="en-US" sz="2800" dirty="0" smtClean="0"/>
              <a:t>光はコラーゲン</a:t>
            </a:r>
            <a:r>
              <a:rPr kumimoji="1" lang="en-US" altLang="ja-JP" sz="2800" dirty="0" smtClean="0"/>
              <a:t>(</a:t>
            </a:r>
            <a:r>
              <a:rPr kumimoji="1" lang="ja-JP" altLang="en-US" sz="2800" dirty="0" smtClean="0"/>
              <a:t>非中心対称性物質</a:t>
            </a:r>
            <a:r>
              <a:rPr kumimoji="1" lang="en-US" altLang="ja-JP" sz="2800" dirty="0" smtClean="0"/>
              <a:t>)</a:t>
            </a:r>
            <a:r>
              <a:rPr kumimoji="1" lang="ja-JP" altLang="en-US" sz="2800" dirty="0" smtClean="0"/>
              <a:t>からのみ発生</a:t>
            </a:r>
            <a:endParaRPr kumimoji="1" lang="en-US" altLang="ja-JP" sz="2800" dirty="0" smtClean="0"/>
          </a:p>
          <a:p>
            <a:pPr marL="285750" indent="-285750">
              <a:buFont typeface="Arial" panose="020B0604020202020204" pitchFamily="34" charset="0"/>
              <a:buChar char="•"/>
            </a:pPr>
            <a:r>
              <a:rPr lang="en-US" altLang="ja-JP" sz="2800" dirty="0" smtClean="0"/>
              <a:t>THG</a:t>
            </a:r>
            <a:r>
              <a:rPr lang="ja-JP" altLang="en-US" sz="2800" dirty="0" smtClean="0"/>
              <a:t>光を検出することでエラスチンを観測</a:t>
            </a:r>
            <a:endParaRPr kumimoji="1" lang="en-US" altLang="ja-JP" sz="2800" dirty="0" smtClean="0"/>
          </a:p>
        </p:txBody>
      </p:sp>
    </p:spTree>
    <p:extLst>
      <p:ext uri="{BB962C8B-B14F-4D97-AF65-F5344CB8AC3E}">
        <p14:creationId xmlns:p14="http://schemas.microsoft.com/office/powerpoint/2010/main" val="425676540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188640"/>
            <a:ext cx="7772400" cy="1143000"/>
          </a:xfrm>
        </p:spPr>
        <p:txBody>
          <a:bodyPr/>
          <a:lstStyle/>
          <a:p>
            <a:pPr algn="l"/>
            <a:r>
              <a:rPr kumimoji="1" lang="ja-JP" altLang="en-US" dirty="0" smtClean="0"/>
              <a:t>先行研究</a:t>
            </a:r>
            <a:r>
              <a:rPr kumimoji="1" lang="en-US" altLang="ja-JP" dirty="0" smtClean="0"/>
              <a:t>@</a:t>
            </a:r>
            <a:r>
              <a:rPr kumimoji="1" lang="ja-JP" altLang="en-US" dirty="0" smtClean="0"/>
              <a:t>皮膚観測</a:t>
            </a:r>
            <a:r>
              <a:rPr kumimoji="1" lang="en-US" altLang="ja-JP" dirty="0" smtClean="0"/>
              <a:t>(</a:t>
            </a:r>
            <a:r>
              <a:rPr kumimoji="1" lang="en-US" altLang="ja-JP" dirty="0" err="1" smtClean="0"/>
              <a:t>Ti:S</a:t>
            </a:r>
            <a:r>
              <a:rPr kumimoji="1" lang="en-US" altLang="ja-JP" dirty="0" smtClean="0"/>
              <a:t>)</a:t>
            </a:r>
            <a:endParaRPr kumimoji="1" lang="ja-JP" altLang="en-US" dirty="0"/>
          </a:p>
        </p:txBody>
      </p:sp>
      <p:sp>
        <p:nvSpPr>
          <p:cNvPr id="4" name="テキスト ボックス 3"/>
          <p:cNvSpPr txBox="1"/>
          <p:nvPr/>
        </p:nvSpPr>
        <p:spPr>
          <a:xfrm>
            <a:off x="1259632" y="1121930"/>
            <a:ext cx="1944216" cy="523220"/>
          </a:xfrm>
          <a:prstGeom prst="rect">
            <a:avLst/>
          </a:prstGeom>
          <a:solidFill>
            <a:schemeClr val="bg1">
              <a:lumMod val="50000"/>
            </a:schemeClr>
          </a:solidFill>
        </p:spPr>
        <p:txBody>
          <a:bodyPr wrap="square" rtlCol="0">
            <a:spAutoFit/>
          </a:bodyPr>
          <a:lstStyle/>
          <a:p>
            <a:r>
              <a:rPr kumimoji="1" lang="en-US" altLang="ja-JP" sz="2800" dirty="0" smtClean="0"/>
              <a:t>2</a:t>
            </a:r>
            <a:r>
              <a:rPr kumimoji="1" lang="ja-JP" altLang="en-US" sz="2800" dirty="0" smtClean="0"/>
              <a:t>光子蛍光</a:t>
            </a:r>
            <a:endParaRPr kumimoji="1" lang="ja-JP" altLang="en-US" sz="2800" dirty="0"/>
          </a:p>
        </p:txBody>
      </p:sp>
      <p:sp>
        <p:nvSpPr>
          <p:cNvPr id="5" name="テキスト ボックス 4"/>
          <p:cNvSpPr txBox="1"/>
          <p:nvPr/>
        </p:nvSpPr>
        <p:spPr>
          <a:xfrm>
            <a:off x="6468126" y="1121930"/>
            <a:ext cx="984194" cy="523220"/>
          </a:xfrm>
          <a:prstGeom prst="rect">
            <a:avLst/>
          </a:prstGeom>
          <a:solidFill>
            <a:schemeClr val="bg1">
              <a:lumMod val="50000"/>
            </a:schemeClr>
          </a:solidFill>
        </p:spPr>
        <p:txBody>
          <a:bodyPr wrap="square" rtlCol="0">
            <a:spAutoFit/>
          </a:bodyPr>
          <a:lstStyle/>
          <a:p>
            <a:r>
              <a:rPr kumimoji="1" lang="en-US" altLang="ja-JP" sz="2800" dirty="0" smtClean="0"/>
              <a:t>SHG</a:t>
            </a:r>
            <a:endParaRPr kumimoji="1" lang="ja-JP" altLang="en-US"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64521"/>
            <a:ext cx="3240360" cy="2777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8995" y="1804905"/>
            <a:ext cx="4321829" cy="244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3" name="直線コネクタ 52"/>
          <p:cNvCxnSpPr/>
          <p:nvPr/>
        </p:nvCxnSpPr>
        <p:spPr bwMode="auto">
          <a:xfrm>
            <a:off x="4860032" y="1340768"/>
            <a:ext cx="0" cy="3312368"/>
          </a:xfrm>
          <a:prstGeom prst="line">
            <a:avLst/>
          </a:prstGeom>
          <a:noFill/>
          <a:ln w="9525" cap="flat" cmpd="sng" algn="ctr">
            <a:solidFill>
              <a:schemeClr val="tx1"/>
            </a:solidFill>
            <a:prstDash val="solid"/>
            <a:round/>
            <a:headEnd type="none" w="med" len="med"/>
            <a:tailEnd type="none" w="med" len="med"/>
          </a:ln>
          <a:effectLst/>
        </p:spPr>
      </p:cxnSp>
      <p:pic>
        <p:nvPicPr>
          <p:cNvPr id="59"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8285" t="13695" r="1889" b="6385"/>
          <a:stretch/>
        </p:blipFill>
        <p:spPr bwMode="auto">
          <a:xfrm>
            <a:off x="1266777" y="4523162"/>
            <a:ext cx="2137781" cy="172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322" t="434" r="49678" b="85719"/>
          <a:stretch/>
        </p:blipFill>
        <p:spPr bwMode="auto">
          <a:xfrm>
            <a:off x="5931472" y="4366002"/>
            <a:ext cx="2057502" cy="188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テキスト ボックス 54"/>
          <p:cNvSpPr txBox="1"/>
          <p:nvPr/>
        </p:nvSpPr>
        <p:spPr>
          <a:xfrm>
            <a:off x="3310100" y="6338712"/>
            <a:ext cx="2804791" cy="400110"/>
          </a:xfrm>
          <a:prstGeom prst="rect">
            <a:avLst/>
          </a:prstGeom>
          <a:solidFill>
            <a:srgbClr val="FFC000"/>
          </a:solidFill>
        </p:spPr>
        <p:txBody>
          <a:bodyPr wrap="square" rtlCol="0">
            <a:spAutoFit/>
          </a:bodyPr>
          <a:lstStyle/>
          <a:p>
            <a:r>
              <a:rPr kumimoji="1" lang="ja-JP" altLang="en-US" sz="2000" b="1" dirty="0" smtClean="0">
                <a:solidFill>
                  <a:srgbClr val="FF0000"/>
                </a:solidFill>
              </a:rPr>
              <a:t>生体深部の観測は困難</a:t>
            </a:r>
            <a:endParaRPr kumimoji="1" lang="ja-JP" altLang="en-US" sz="2000" b="1" dirty="0">
              <a:solidFill>
                <a:srgbClr val="FF0000"/>
              </a:solidFill>
            </a:endParaRPr>
          </a:p>
        </p:txBody>
      </p:sp>
    </p:spTree>
    <p:extLst>
      <p:ext uri="{BB962C8B-B14F-4D97-AF65-F5344CB8AC3E}">
        <p14:creationId xmlns:p14="http://schemas.microsoft.com/office/powerpoint/2010/main" val="296940484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3" y="224265"/>
            <a:ext cx="8177471" cy="1143000"/>
          </a:xfrm>
        </p:spPr>
        <p:txBody>
          <a:bodyPr/>
          <a:lstStyle/>
          <a:p>
            <a:r>
              <a:rPr kumimoji="1" lang="en-US" altLang="ja-JP" sz="4000" dirty="0" smtClean="0"/>
              <a:t>TPEF</a:t>
            </a:r>
            <a:r>
              <a:rPr kumimoji="1" lang="ja-JP" altLang="en-US" sz="4000" dirty="0" smtClean="0"/>
              <a:t>の代わりに</a:t>
            </a:r>
            <a:r>
              <a:rPr kumimoji="1" lang="en-US" altLang="ja-JP" sz="4000" dirty="0" smtClean="0"/>
              <a:t>THG</a:t>
            </a:r>
            <a:r>
              <a:rPr kumimoji="1" lang="ja-JP" altLang="en-US" sz="4000" dirty="0" smtClean="0"/>
              <a:t>を用いる理由</a:t>
            </a:r>
            <a:endParaRPr kumimoji="1" lang="ja-JP" altLang="en-US" sz="4000" dirty="0"/>
          </a:p>
        </p:txBody>
      </p:sp>
      <p:sp>
        <p:nvSpPr>
          <p:cNvPr id="22" name="テキスト ボックス 21"/>
          <p:cNvSpPr txBox="1"/>
          <p:nvPr/>
        </p:nvSpPr>
        <p:spPr>
          <a:xfrm>
            <a:off x="832655" y="6237312"/>
            <a:ext cx="7812360" cy="523220"/>
          </a:xfrm>
          <a:prstGeom prst="rect">
            <a:avLst/>
          </a:prstGeom>
          <a:solidFill>
            <a:srgbClr val="FFFF00"/>
          </a:solidFill>
        </p:spPr>
        <p:txBody>
          <a:bodyPr wrap="square" rtlCol="0">
            <a:spAutoFit/>
          </a:bodyPr>
          <a:lstStyle/>
          <a:p>
            <a:r>
              <a:rPr kumimoji="1" lang="ja-JP" altLang="en-US" sz="2800" b="1" dirty="0" smtClean="0">
                <a:solidFill>
                  <a:srgbClr val="FF0000"/>
                </a:solidFill>
              </a:rPr>
              <a:t>より長い波長を使うことで生体深部を観察する</a:t>
            </a:r>
            <a:endParaRPr kumimoji="1" lang="ja-JP" altLang="en-US" sz="2800" b="1" dirty="0">
              <a:solidFill>
                <a:srgbClr val="FF00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1" y="1852946"/>
            <a:ext cx="5618586" cy="4168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114529"/>
            <a:ext cx="3450449" cy="492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10472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260648"/>
            <a:ext cx="7772400" cy="1143000"/>
          </a:xfrm>
        </p:spPr>
        <p:txBody>
          <a:bodyPr/>
          <a:lstStyle/>
          <a:p>
            <a:pPr algn="l"/>
            <a:r>
              <a:rPr kumimoji="1" lang="ja-JP" altLang="en-US" dirty="0" smtClean="0"/>
              <a:t>分散補償の最適化</a:t>
            </a:r>
            <a:endParaRPr kumimoji="1" lang="ja-JP" altLang="en-US" dirty="0"/>
          </a:p>
        </p:txBody>
      </p:sp>
      <p:sp>
        <p:nvSpPr>
          <p:cNvPr id="8" name="テキスト ボックス 7"/>
          <p:cNvSpPr txBox="1"/>
          <p:nvPr/>
        </p:nvSpPr>
        <p:spPr>
          <a:xfrm>
            <a:off x="5464410" y="175377"/>
            <a:ext cx="3571961" cy="830997"/>
          </a:xfrm>
          <a:prstGeom prst="rect">
            <a:avLst/>
          </a:prstGeom>
          <a:noFill/>
        </p:spPr>
        <p:txBody>
          <a:bodyPr wrap="square" rtlCol="0">
            <a:spAutoFit/>
          </a:bodyPr>
          <a:lstStyle/>
          <a:p>
            <a:r>
              <a:rPr kumimoji="1" lang="ja-JP" altLang="en-US" sz="2400" dirty="0" smtClean="0"/>
              <a:t>波長</a:t>
            </a:r>
            <a:r>
              <a:rPr kumimoji="1" lang="en-US" altLang="ja-JP" sz="2400" dirty="0" smtClean="0"/>
              <a:t>700nm-1300nm</a:t>
            </a:r>
            <a:r>
              <a:rPr kumimoji="1" lang="ja-JP" altLang="en-US" sz="2400" dirty="0" smtClean="0"/>
              <a:t>の</a:t>
            </a:r>
            <a:endParaRPr kumimoji="1" lang="en-US" altLang="ja-JP" sz="2400" dirty="0" smtClean="0"/>
          </a:p>
          <a:p>
            <a:r>
              <a:rPr kumimoji="1" lang="ja-JP" altLang="en-US" sz="2400" dirty="0" smtClean="0"/>
              <a:t>最適チャープ量を求める</a:t>
            </a:r>
            <a:endParaRPr kumimoji="1" lang="en-US" altLang="ja-JP" sz="2400"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24" y="4756459"/>
            <a:ext cx="6117185" cy="209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179512" y="4329395"/>
            <a:ext cx="1656184" cy="461665"/>
          </a:xfrm>
          <a:prstGeom prst="rect">
            <a:avLst/>
          </a:prstGeom>
          <a:noFill/>
        </p:spPr>
        <p:txBody>
          <a:bodyPr wrap="square" rtlCol="0">
            <a:spAutoFit/>
          </a:bodyPr>
          <a:lstStyle/>
          <a:p>
            <a:r>
              <a:rPr kumimoji="1" lang="ja-JP" altLang="en-US" sz="2400" dirty="0" smtClean="0"/>
              <a:t>実験条件</a:t>
            </a:r>
            <a:endParaRPr kumimoji="1" lang="ja-JP" altLang="en-US" sz="24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58" y="1006374"/>
            <a:ext cx="5781317" cy="3958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786075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685800" y="260648"/>
            <a:ext cx="7772400" cy="1143000"/>
          </a:xfrm>
        </p:spPr>
        <p:txBody>
          <a:bodyPr/>
          <a:lstStyle/>
          <a:p>
            <a:pPr algn="l"/>
            <a:r>
              <a:rPr kumimoji="1" lang="ja-JP" altLang="en-US" dirty="0" smtClean="0"/>
              <a:t>最適分散量の決定</a:t>
            </a:r>
            <a:endParaRPr kumimoji="1" lang="ja-JP" altLang="en-US" dirty="0"/>
          </a:p>
        </p:txBody>
      </p:sp>
      <p:pic>
        <p:nvPicPr>
          <p:cNvPr id="18" name="図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494655"/>
            <a:ext cx="4710031" cy="2485101"/>
          </a:xfrm>
          <a:prstGeom prst="rect">
            <a:avLst/>
          </a:prstGeom>
        </p:spPr>
      </p:pic>
      <p:sp>
        <p:nvSpPr>
          <p:cNvPr id="30" name="テキスト ボックス 29"/>
          <p:cNvSpPr txBox="1"/>
          <p:nvPr/>
        </p:nvSpPr>
        <p:spPr>
          <a:xfrm>
            <a:off x="251521" y="1147288"/>
            <a:ext cx="4217888" cy="400110"/>
          </a:xfrm>
          <a:prstGeom prst="rect">
            <a:avLst/>
          </a:prstGeom>
          <a:noFill/>
        </p:spPr>
        <p:txBody>
          <a:bodyPr wrap="square" rtlCol="0">
            <a:spAutoFit/>
          </a:bodyPr>
          <a:lstStyle/>
          <a:p>
            <a:r>
              <a:rPr kumimoji="1" lang="en-US" altLang="ja-JP" sz="2000" dirty="0" smtClean="0"/>
              <a:t>1000nm</a:t>
            </a:r>
            <a:r>
              <a:rPr kumimoji="1" lang="ja-JP" altLang="en-US" sz="2000" dirty="0" err="1" smtClean="0"/>
              <a:t>での</a:t>
            </a:r>
            <a:r>
              <a:rPr kumimoji="1" lang="ja-JP" altLang="en-US" sz="2000" dirty="0" smtClean="0"/>
              <a:t>分散補償量毎の光子量</a:t>
            </a:r>
            <a:endParaRPr kumimoji="1" lang="ja-JP" altLang="en-US" sz="2000" dirty="0"/>
          </a:p>
        </p:txBody>
      </p:sp>
      <p:sp>
        <p:nvSpPr>
          <p:cNvPr id="24" name="テキスト ボックス 23"/>
          <p:cNvSpPr txBox="1"/>
          <p:nvPr/>
        </p:nvSpPr>
        <p:spPr>
          <a:xfrm>
            <a:off x="5220072" y="1140713"/>
            <a:ext cx="3716796" cy="707886"/>
          </a:xfrm>
          <a:prstGeom prst="rect">
            <a:avLst/>
          </a:prstGeom>
          <a:noFill/>
        </p:spPr>
        <p:txBody>
          <a:bodyPr wrap="square" rtlCol="0">
            <a:spAutoFit/>
          </a:bodyPr>
          <a:lstStyle/>
          <a:p>
            <a:r>
              <a:rPr kumimoji="1" lang="en-US" altLang="ja-JP" sz="2000" dirty="0" smtClean="0"/>
              <a:t>730nm-1300nm</a:t>
            </a:r>
            <a:r>
              <a:rPr lang="ja-JP" altLang="en-US" sz="2000" dirty="0"/>
              <a:t>で</a:t>
            </a:r>
            <a:r>
              <a:rPr lang="ja-JP" altLang="en-US" sz="2000" dirty="0" smtClean="0"/>
              <a:t>ピーク確認</a:t>
            </a:r>
            <a:endParaRPr lang="en-US" altLang="ja-JP" sz="2000" dirty="0" smtClean="0"/>
          </a:p>
          <a:p>
            <a:r>
              <a:rPr kumimoji="1" lang="en-US" altLang="ja-JP" sz="2000" dirty="0" smtClean="0"/>
              <a:t>720nm</a:t>
            </a:r>
            <a:r>
              <a:rPr kumimoji="1" lang="ja-JP" altLang="en-US" sz="2000" dirty="0" smtClean="0"/>
              <a:t>でピーク確認できず</a:t>
            </a:r>
            <a:endParaRPr kumimoji="1" lang="ja-JP" altLang="en-US" sz="2000" dirty="0"/>
          </a:p>
        </p:txBody>
      </p:sp>
      <p:sp>
        <p:nvSpPr>
          <p:cNvPr id="25" name="右矢印 24"/>
          <p:cNvSpPr/>
          <p:nvPr/>
        </p:nvSpPr>
        <p:spPr bwMode="auto">
          <a:xfrm rot="5400000">
            <a:off x="6748506" y="1991189"/>
            <a:ext cx="792088" cy="574323"/>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6" name="テキスト ボックス 25"/>
          <p:cNvSpPr txBox="1"/>
          <p:nvPr/>
        </p:nvSpPr>
        <p:spPr>
          <a:xfrm>
            <a:off x="5189256" y="2733720"/>
            <a:ext cx="3851920" cy="707886"/>
          </a:xfrm>
          <a:prstGeom prst="rect">
            <a:avLst/>
          </a:prstGeom>
          <a:solidFill>
            <a:srgbClr val="FFC000"/>
          </a:solidFill>
        </p:spPr>
        <p:txBody>
          <a:bodyPr wrap="square" rtlCol="0">
            <a:spAutoFit/>
          </a:bodyPr>
          <a:lstStyle/>
          <a:p>
            <a:r>
              <a:rPr kumimoji="1" lang="en-US" altLang="ja-JP" sz="2000" dirty="0" smtClean="0"/>
              <a:t>730nm-1300nm</a:t>
            </a:r>
            <a:r>
              <a:rPr kumimoji="1" lang="ja-JP" altLang="en-US" sz="2000" dirty="0" smtClean="0"/>
              <a:t>で</a:t>
            </a:r>
            <a:endParaRPr kumimoji="1" lang="en-US" altLang="ja-JP" sz="2000" dirty="0" smtClean="0"/>
          </a:p>
          <a:p>
            <a:r>
              <a:rPr kumimoji="1" lang="ja-JP" altLang="en-US" sz="2000" dirty="0" smtClean="0"/>
              <a:t>フーリエ変換限界パルスを達成</a:t>
            </a:r>
            <a:endParaRPr kumimoji="1" lang="ja-JP" altLang="en-US" sz="2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1560" y="3863146"/>
            <a:ext cx="5482684" cy="289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右矢印 14"/>
          <p:cNvSpPr/>
          <p:nvPr/>
        </p:nvSpPr>
        <p:spPr bwMode="auto">
          <a:xfrm rot="5400000">
            <a:off x="6748505" y="3825916"/>
            <a:ext cx="792088" cy="574323"/>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 name="テキスト ボックス 1"/>
          <p:cNvSpPr txBox="1"/>
          <p:nvPr/>
        </p:nvSpPr>
        <p:spPr>
          <a:xfrm>
            <a:off x="5256852" y="4742749"/>
            <a:ext cx="3775393" cy="707886"/>
          </a:xfrm>
          <a:prstGeom prst="rect">
            <a:avLst/>
          </a:prstGeom>
          <a:solidFill>
            <a:srgbClr val="FFC000"/>
          </a:solidFill>
        </p:spPr>
        <p:txBody>
          <a:bodyPr wrap="none" rtlCol="0">
            <a:spAutoFit/>
          </a:bodyPr>
          <a:lstStyle/>
          <a:p>
            <a:r>
              <a:rPr lang="ja-JP" altLang="en-US" sz="2000" dirty="0" smtClean="0"/>
              <a:t>対物レンズ集光位置における</a:t>
            </a:r>
            <a:endParaRPr lang="en-US" altLang="ja-JP" sz="2000" dirty="0" smtClean="0"/>
          </a:p>
          <a:p>
            <a:r>
              <a:rPr lang="ja-JP" altLang="en-US" sz="2000" dirty="0" smtClean="0"/>
              <a:t>パルス幅の波長依存性は等しい</a:t>
            </a:r>
            <a:endParaRPr lang="en-US" altLang="ja-JP" sz="2000" dirty="0" smtClean="0"/>
          </a:p>
        </p:txBody>
      </p:sp>
    </p:spTree>
    <p:extLst>
      <p:ext uri="{BB962C8B-B14F-4D97-AF65-F5344CB8AC3E}">
        <p14:creationId xmlns:p14="http://schemas.microsoft.com/office/powerpoint/2010/main" val="363417020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テーマ1">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徳大スライドテーマ</Template>
  <TotalTime>7787</TotalTime>
  <Words>1157</Words>
  <Application>Microsoft Office PowerPoint</Application>
  <PresentationFormat>画面に合わせる (4:3)</PresentationFormat>
  <Paragraphs>196</Paragraphs>
  <Slides>20</Slides>
  <Notes>13</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テーマ1</vt:lpstr>
      <vt:lpstr>波長可変フェムト秒レーザーを 用いた非線形光学顕微鏡の開発  </vt:lpstr>
      <vt:lpstr>コラーゲンとエラスチン</vt:lpstr>
      <vt:lpstr>PowerPoint プレゼンテーション</vt:lpstr>
      <vt:lpstr>従来研究</vt:lpstr>
      <vt:lpstr>非線形光学顕微鏡</vt:lpstr>
      <vt:lpstr>先行研究@皮膚観測(Ti:S)</vt:lpstr>
      <vt:lpstr>TPEFの代わりにTHGを用いる理由</vt:lpstr>
      <vt:lpstr>分散補償の最適化</vt:lpstr>
      <vt:lpstr>最適分散量の決定</vt:lpstr>
      <vt:lpstr>分散補償量によるイメージの違い</vt:lpstr>
      <vt:lpstr>実験装置</vt:lpstr>
      <vt:lpstr>実験①@切片サンプルの計測</vt:lpstr>
      <vt:lpstr>皮膚切片@エラスチン染色像</vt:lpstr>
      <vt:lpstr>エラスチンTPEF/THGイメージ</vt:lpstr>
      <vt:lpstr>PowerPoint プレゼンテーション</vt:lpstr>
      <vt:lpstr>PowerPoint プレゼンテーション</vt:lpstr>
      <vt:lpstr>実験②@皮膚バルクサンプルの計測</vt:lpstr>
      <vt:lpstr>エラスチンTPEF/THGイメージ</vt:lpstr>
      <vt:lpstr>PowerPoint プレゼンテーション</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Kotani</dc:creator>
  <cp:lastModifiedBy>Kotani</cp:lastModifiedBy>
  <cp:revision>373</cp:revision>
  <cp:lastPrinted>2016-02-11T09:54:50Z</cp:lastPrinted>
  <dcterms:created xsi:type="dcterms:W3CDTF">2015-09-25T13:13:58Z</dcterms:created>
  <dcterms:modified xsi:type="dcterms:W3CDTF">2016-02-13T13:09:42Z</dcterms:modified>
</cp:coreProperties>
</file>