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78" r:id="rId4"/>
    <p:sldId id="259" r:id="rId5"/>
    <p:sldId id="260" r:id="rId6"/>
    <p:sldId id="298" r:id="rId7"/>
    <p:sldId id="268" r:id="rId8"/>
    <p:sldId id="306" r:id="rId9"/>
    <p:sldId id="288" r:id="rId10"/>
    <p:sldId id="289" r:id="rId11"/>
    <p:sldId id="307" r:id="rId12"/>
    <p:sldId id="291" r:id="rId13"/>
    <p:sldId id="300" r:id="rId14"/>
    <p:sldId id="293" r:id="rId15"/>
    <p:sldId id="287" r:id="rId16"/>
    <p:sldId id="294" r:id="rId17"/>
    <p:sldId id="301" r:id="rId18"/>
    <p:sldId id="310" r:id="rId19"/>
    <p:sldId id="309" r:id="rId20"/>
    <p:sldId id="299" r:id="rId21"/>
    <p:sldId id="269" r:id="rId22"/>
    <p:sldId id="311" r:id="rId23"/>
  </p:sldIdLst>
  <p:sldSz cx="9144000" cy="6858000" type="screen4x3"/>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8309" autoAdjust="0"/>
  </p:normalViewPr>
  <p:slideViewPr>
    <p:cSldViewPr>
      <p:cViewPr>
        <p:scale>
          <a:sx n="60" d="100"/>
          <a:sy n="60" d="100"/>
        </p:scale>
        <p:origin x="-1644"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4309799" cy="342626"/>
          </a:xfrm>
          <a:prstGeom prst="rect">
            <a:avLst/>
          </a:prstGeom>
        </p:spPr>
        <p:txBody>
          <a:bodyPr vert="horz" lIns="92147" tIns="46073" rIns="92147" bIns="4607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3589" y="4"/>
            <a:ext cx="4309799" cy="342626"/>
          </a:xfrm>
          <a:prstGeom prst="rect">
            <a:avLst/>
          </a:prstGeom>
        </p:spPr>
        <p:txBody>
          <a:bodyPr vert="horz" lIns="92147" tIns="46073" rIns="92147" bIns="46073" rtlCol="0"/>
          <a:lstStyle>
            <a:lvl1pPr algn="r">
              <a:defRPr sz="1200"/>
            </a:lvl1pPr>
          </a:lstStyle>
          <a:p>
            <a:fld id="{97F1602F-4620-4A8C-861A-DB4C6D4AD21C}" type="datetimeFigureOut">
              <a:rPr kumimoji="1" lang="ja-JP" altLang="en-US" smtClean="0"/>
              <a:t>2016/3/7</a:t>
            </a:fld>
            <a:endParaRPr kumimoji="1" lang="ja-JP" altLang="en-US"/>
          </a:p>
        </p:txBody>
      </p:sp>
      <p:sp>
        <p:nvSpPr>
          <p:cNvPr id="4" name="フッター プレースホルダー 3"/>
          <p:cNvSpPr>
            <a:spLocks noGrp="1"/>
          </p:cNvSpPr>
          <p:nvPr>
            <p:ph type="ftr" sz="quarter" idx="2"/>
          </p:nvPr>
        </p:nvSpPr>
        <p:spPr>
          <a:xfrm>
            <a:off x="0" y="6514280"/>
            <a:ext cx="4309799" cy="342625"/>
          </a:xfrm>
          <a:prstGeom prst="rect">
            <a:avLst/>
          </a:prstGeom>
        </p:spPr>
        <p:txBody>
          <a:bodyPr vert="horz" lIns="92147" tIns="46073" rIns="92147" bIns="4607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3589" y="6514280"/>
            <a:ext cx="4309799" cy="342625"/>
          </a:xfrm>
          <a:prstGeom prst="rect">
            <a:avLst/>
          </a:prstGeom>
        </p:spPr>
        <p:txBody>
          <a:bodyPr vert="horz" lIns="92147" tIns="46073" rIns="92147" bIns="46073" rtlCol="0" anchor="b"/>
          <a:lstStyle>
            <a:lvl1pPr algn="r">
              <a:defRPr sz="1200"/>
            </a:lvl1pPr>
          </a:lstStyle>
          <a:p>
            <a:fld id="{C08C358F-1394-4F56-B1C6-942FD8592759}" type="slidenum">
              <a:rPr kumimoji="1" lang="ja-JP" altLang="en-US" smtClean="0"/>
              <a:t>‹#›</a:t>
            </a:fld>
            <a:endParaRPr kumimoji="1" lang="ja-JP" altLang="en-US"/>
          </a:p>
        </p:txBody>
      </p:sp>
    </p:spTree>
    <p:extLst>
      <p:ext uri="{BB962C8B-B14F-4D97-AF65-F5344CB8AC3E}">
        <p14:creationId xmlns:p14="http://schemas.microsoft.com/office/powerpoint/2010/main" val="2129036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309799" cy="342900"/>
          </a:xfrm>
          <a:prstGeom prst="rect">
            <a:avLst/>
          </a:prstGeom>
        </p:spPr>
        <p:txBody>
          <a:bodyPr vert="horz" lIns="92874" tIns="46437" rIns="92874" bIns="46437"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3591" y="2"/>
            <a:ext cx="4309799" cy="342900"/>
          </a:xfrm>
          <a:prstGeom prst="rect">
            <a:avLst/>
          </a:prstGeom>
        </p:spPr>
        <p:txBody>
          <a:bodyPr vert="horz" lIns="92874" tIns="46437" rIns="92874" bIns="46437" rtlCol="0"/>
          <a:lstStyle>
            <a:lvl1pPr algn="r">
              <a:defRPr sz="1200"/>
            </a:lvl1pPr>
          </a:lstStyle>
          <a:p>
            <a:fld id="{09E8D21B-F095-4688-9A53-1E70507ADD74}" type="datetimeFigureOut">
              <a:rPr kumimoji="1" lang="ja-JP" altLang="en-US" smtClean="0"/>
              <a:t>2016/3/7</a:t>
            </a:fld>
            <a:endParaRPr kumimoji="1" lang="ja-JP" altLang="en-US"/>
          </a:p>
        </p:txBody>
      </p:sp>
      <p:sp>
        <p:nvSpPr>
          <p:cNvPr id="4" name="スライド イメージ プレースホルダー 3"/>
          <p:cNvSpPr>
            <a:spLocks noGrp="1" noRot="1" noChangeAspect="1"/>
          </p:cNvSpPr>
          <p:nvPr>
            <p:ph type="sldImg" idx="2"/>
          </p:nvPr>
        </p:nvSpPr>
        <p:spPr>
          <a:xfrm>
            <a:off x="3255963" y="511175"/>
            <a:ext cx="3433762" cy="2574925"/>
          </a:xfrm>
          <a:prstGeom prst="rect">
            <a:avLst/>
          </a:prstGeom>
          <a:noFill/>
          <a:ln w="12700">
            <a:solidFill>
              <a:prstClr val="black"/>
            </a:solidFill>
          </a:ln>
        </p:spPr>
        <p:txBody>
          <a:bodyPr vert="horz" lIns="92874" tIns="46437" rIns="92874" bIns="46437" rtlCol="0" anchor="ctr"/>
          <a:lstStyle/>
          <a:p>
            <a:endParaRPr lang="ja-JP" altLang="en-US"/>
          </a:p>
        </p:txBody>
      </p:sp>
      <p:sp>
        <p:nvSpPr>
          <p:cNvPr id="5" name="ノート プレースホルダー 4"/>
          <p:cNvSpPr>
            <a:spLocks noGrp="1"/>
          </p:cNvSpPr>
          <p:nvPr>
            <p:ph type="body" sz="quarter" idx="3"/>
          </p:nvPr>
        </p:nvSpPr>
        <p:spPr>
          <a:xfrm>
            <a:off x="994569" y="3257552"/>
            <a:ext cx="7956550" cy="3086100"/>
          </a:xfrm>
          <a:prstGeom prst="rect">
            <a:avLst/>
          </a:prstGeom>
        </p:spPr>
        <p:txBody>
          <a:bodyPr vert="horz" lIns="92874" tIns="46437" rIns="92874" bIns="4643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911"/>
            <a:ext cx="4309799" cy="342900"/>
          </a:xfrm>
          <a:prstGeom prst="rect">
            <a:avLst/>
          </a:prstGeom>
        </p:spPr>
        <p:txBody>
          <a:bodyPr vert="horz" lIns="92874" tIns="46437" rIns="92874" bIns="4643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3591" y="6513911"/>
            <a:ext cx="4309799" cy="342900"/>
          </a:xfrm>
          <a:prstGeom prst="rect">
            <a:avLst/>
          </a:prstGeom>
        </p:spPr>
        <p:txBody>
          <a:bodyPr vert="horz" lIns="92874" tIns="46437" rIns="92874" bIns="46437" rtlCol="0" anchor="b"/>
          <a:lstStyle>
            <a:lvl1pPr algn="r">
              <a:defRPr sz="1200"/>
            </a:lvl1pPr>
          </a:lstStyle>
          <a:p>
            <a:fld id="{822745EB-5608-457C-8B9C-E39B4B53C169}" type="slidenum">
              <a:rPr kumimoji="1" lang="ja-JP" altLang="en-US" smtClean="0"/>
              <a:t>‹#›</a:t>
            </a:fld>
            <a:endParaRPr kumimoji="1" lang="ja-JP" altLang="en-US"/>
          </a:p>
        </p:txBody>
      </p:sp>
    </p:spTree>
    <p:extLst>
      <p:ext uri="{BB962C8B-B14F-4D97-AF65-F5344CB8AC3E}">
        <p14:creationId xmlns:p14="http://schemas.microsoft.com/office/powerpoint/2010/main" val="13293761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a.wikipedia.org/wiki/%E5%AE%9F%E9%A8%93"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ja.wikipedia.org/wiki/%E6%9D%A1%E4%BB%B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a:t>
            </a:fld>
            <a:endParaRPr kumimoji="1" lang="ja-JP" altLang="en-US"/>
          </a:p>
        </p:txBody>
      </p:sp>
    </p:spTree>
    <p:extLst>
      <p:ext uri="{BB962C8B-B14F-4D97-AF65-F5344CB8AC3E}">
        <p14:creationId xmlns:p14="http://schemas.microsoft.com/office/powerpoint/2010/main" val="91593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この位置でフーリエ変換限界パルスが達成できたといえます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11</a:t>
            </a:fld>
            <a:endParaRPr kumimoji="1" lang="ja-JP" altLang="en-US"/>
          </a:p>
        </p:txBody>
      </p:sp>
    </p:spTree>
    <p:extLst>
      <p:ext uri="{BB962C8B-B14F-4D97-AF65-F5344CB8AC3E}">
        <p14:creationId xmlns:p14="http://schemas.microsoft.com/office/powerpoint/2010/main" val="167129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サンプル：光老化皮膚</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12</a:t>
            </a:fld>
            <a:endParaRPr kumimoji="1" lang="ja-JP" altLang="en-US"/>
          </a:p>
        </p:txBody>
      </p:sp>
    </p:spTree>
    <p:extLst>
      <p:ext uri="{BB962C8B-B14F-4D97-AF65-F5344CB8AC3E}">
        <p14:creationId xmlns:p14="http://schemas.microsoft.com/office/powerpoint/2010/main" val="1020717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レゾルシン・フクシン染色→エラスチン線維を青紫色に染色する</a:t>
            </a:r>
            <a:endParaRPr kumimoji="1" lang="en-US" altLang="ja-JP" dirty="0" smtClean="0"/>
          </a:p>
          <a:p>
            <a:r>
              <a:rPr kumimoji="1" lang="ja-JP" altLang="en-US" dirty="0" smtClean="0"/>
              <a:t>皮膚切片は</a:t>
            </a:r>
            <a:r>
              <a:rPr lang="ja-JP" altLang="ja-JP" dirty="0"/>
              <a:t>生体散乱の影響の無い条件下で，</a:t>
            </a:r>
            <a:r>
              <a:rPr lang="en-US" altLang="ja-JP" dirty="0"/>
              <a:t>TPEF/THG/SHG</a:t>
            </a:r>
            <a:r>
              <a:rPr lang="ja-JP" altLang="ja-JP" dirty="0"/>
              <a:t>イメージの波長依存性を評価</a:t>
            </a:r>
            <a:r>
              <a:rPr lang="ja-JP" altLang="ja-JP" dirty="0" smtClean="0"/>
              <a:t>する</a:t>
            </a:r>
            <a:endParaRPr lang="en-US" altLang="ja-JP"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14</a:t>
            </a:fld>
            <a:endParaRPr kumimoji="1" lang="ja-JP" altLang="en-US"/>
          </a:p>
        </p:txBody>
      </p:sp>
    </p:spTree>
    <p:extLst>
      <p:ext uri="{BB962C8B-B14F-4D97-AF65-F5344CB8AC3E}">
        <p14:creationId xmlns:p14="http://schemas.microsoft.com/office/powerpoint/2010/main" val="1794657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波長</a:t>
            </a:r>
            <a:r>
              <a:rPr lang="en-US" altLang="ja-JP" dirty="0"/>
              <a:t>1250nm</a:t>
            </a:r>
            <a:r>
              <a:rPr lang="ja-JP" altLang="ja-JP" dirty="0"/>
              <a:t>の</a:t>
            </a:r>
            <a:r>
              <a:rPr lang="en-US" altLang="ja-JP" dirty="0"/>
              <a:t>THG</a:t>
            </a:r>
            <a:r>
              <a:rPr lang="ja-JP" altLang="ja-JP" dirty="0"/>
              <a:t>においてエラスチン線維が観察可能であることが報告</a:t>
            </a:r>
            <a:r>
              <a:rPr lang="en-US" altLang="ja-JP" dirty="0"/>
              <a:t>[</a:t>
            </a:r>
            <a:r>
              <a:rPr lang="en-US" altLang="ja-JP" u="sng" dirty="0"/>
              <a:t>18</a:t>
            </a:r>
            <a:r>
              <a:rPr lang="en-US" altLang="ja-JP" dirty="0"/>
              <a:t>]</a:t>
            </a:r>
            <a:r>
              <a:rPr lang="ja-JP" altLang="ja-JP" dirty="0"/>
              <a:t>されており，エラスチン沈着の見られる光老化皮膚においてはエラスチンから発生した</a:t>
            </a:r>
            <a:r>
              <a:rPr lang="en-US" altLang="ja-JP" dirty="0"/>
              <a:t>THG</a:t>
            </a:r>
            <a:r>
              <a:rPr lang="ja-JP" altLang="ja-JP" dirty="0"/>
              <a:t>信号が観察されていることから，本来</a:t>
            </a:r>
            <a:r>
              <a:rPr lang="en-US" altLang="ja-JP" dirty="0"/>
              <a:t>THG</a:t>
            </a:r>
            <a:r>
              <a:rPr lang="ja-JP" altLang="ja-JP" dirty="0"/>
              <a:t>でエラスチンはイメージングが可能であると考えられる．しかしながら，今回観察した部位において観察できなかったのは，部位，画角の影響があった可能性がある．</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15</a:t>
            </a:fld>
            <a:endParaRPr kumimoji="1" lang="ja-JP" altLang="en-US"/>
          </a:p>
        </p:txBody>
      </p:sp>
    </p:spTree>
    <p:extLst>
      <p:ext uri="{BB962C8B-B14F-4D97-AF65-F5344CB8AC3E}">
        <p14:creationId xmlns:p14="http://schemas.microsoft.com/office/powerpoint/2010/main" val="1421836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565">
              <a:defRPr/>
            </a:pPr>
            <a:r>
              <a:rPr lang="ja-JP" altLang="en-US" b="1" dirty="0"/>
              <a:t>（コラーゲンの</a:t>
            </a:r>
            <a:r>
              <a:rPr lang="en-US" altLang="ja-JP" b="1" dirty="0"/>
              <a:t>2</a:t>
            </a:r>
            <a:r>
              <a:rPr lang="ja-JP" altLang="en-US" b="1" dirty="0"/>
              <a:t>光子共鳴吸収波長に近い）</a:t>
            </a:r>
          </a:p>
          <a:p>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16</a:t>
            </a:fld>
            <a:endParaRPr kumimoji="1" lang="ja-JP" altLang="en-US"/>
          </a:p>
        </p:txBody>
      </p:sp>
    </p:spTree>
    <p:extLst>
      <p:ext uri="{BB962C8B-B14F-4D97-AF65-F5344CB8AC3E}">
        <p14:creationId xmlns:p14="http://schemas.microsoft.com/office/powerpoint/2010/main" val="210685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レゾルシン・フクシン染色→エラスチン線維を青紫色に染色する</a:t>
            </a:r>
            <a:endParaRPr kumimoji="1" lang="en-US" altLang="ja-JP" dirty="0" smtClean="0"/>
          </a:p>
          <a:p>
            <a:r>
              <a:rPr kumimoji="1" lang="ja-JP" altLang="en-US" dirty="0" smtClean="0"/>
              <a:t>皮膚切片は</a:t>
            </a:r>
            <a:r>
              <a:rPr lang="ja-JP" altLang="ja-JP" dirty="0"/>
              <a:t>生体散乱の影響の無い条件下で，</a:t>
            </a:r>
            <a:r>
              <a:rPr lang="en-US" altLang="ja-JP" dirty="0"/>
              <a:t>TPEF/THG/SHG</a:t>
            </a:r>
            <a:r>
              <a:rPr lang="ja-JP" altLang="ja-JP" dirty="0"/>
              <a:t>イメージの波長依存性を評価する</a:t>
            </a:r>
            <a:endParaRPr lang="en-US" altLang="ja-JP" dirty="0"/>
          </a:p>
          <a:p>
            <a:r>
              <a:rPr lang="ja-JP" altLang="ja-JP" dirty="0"/>
              <a:t>表皮を含む厚みのあるサンプルを用いて観測することで，波長ごとに散乱による影響を与え，信号発生効率と生体組織散乱特性の双方を含めた波長依存性を評価することができる．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22745EB-5608-457C-8B9C-E39B4B53C169}"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179465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今まで皮膚の浅いところしか観測</a:t>
            </a:r>
            <a:r>
              <a:rPr kumimoji="1" lang="ja-JP" altLang="en-US" smtClean="0"/>
              <a:t>できなかったので、真皮</a:t>
            </a:r>
            <a:r>
              <a:rPr kumimoji="1" lang="ja-JP" altLang="en-US" dirty="0" smtClean="0"/>
              <a:t>の深部のコラーゲン</a:t>
            </a:r>
            <a:r>
              <a:rPr kumimoji="1" lang="en-US" altLang="ja-JP" dirty="0" smtClean="0"/>
              <a:t>/</a:t>
            </a:r>
            <a:r>
              <a:rPr kumimoji="1" lang="ja-JP" altLang="en-US" dirty="0" smtClean="0"/>
              <a:t>エラスチンが観測できるということは、新たな美容、医療の技術に展開できると考えます。</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21</a:t>
            </a:fld>
            <a:endParaRPr kumimoji="1" lang="ja-JP" altLang="en-US"/>
          </a:p>
        </p:txBody>
      </p:sp>
    </p:spTree>
    <p:extLst>
      <p:ext uri="{BB962C8B-B14F-4D97-AF65-F5344CB8AC3E}">
        <p14:creationId xmlns:p14="http://schemas.microsoft.com/office/powerpoint/2010/main" val="357154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そこでコラーゲンとエラスチンの役割を説明します。まずコラーゲンの役割は①、②があります。</a:t>
            </a:r>
            <a:endParaRPr kumimoji="1" lang="en-US" altLang="ja-JP" dirty="0" smtClean="0"/>
          </a:p>
          <a:p>
            <a:r>
              <a:rPr kumimoji="1" lang="ja-JP" altLang="en-US" dirty="0" smtClean="0"/>
              <a:t>次にエラスチンの役割は～です。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57AC73E-E5C6-48AD-A663-BE66B2A89AA3}"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070283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3</a:t>
            </a:fld>
            <a:endParaRPr kumimoji="1" lang="ja-JP" altLang="en-US"/>
          </a:p>
        </p:txBody>
      </p:sp>
    </p:spTree>
    <p:extLst>
      <p:ext uri="{BB962C8B-B14F-4D97-AF65-F5344CB8AC3E}">
        <p14:creationId xmlns:p14="http://schemas.microsoft.com/office/powerpoint/2010/main" val="911544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染色法は細胞を直接染色するので分子選択性があるが侵襲的で</a:t>
            </a:r>
            <a:r>
              <a:rPr lang="en-US" altLang="ja-JP" dirty="0"/>
              <a:t>in</a:t>
            </a:r>
            <a:r>
              <a:rPr lang="ja-JP" altLang="en-US" dirty="0"/>
              <a:t>　</a:t>
            </a:r>
            <a:r>
              <a:rPr lang="en-US" altLang="ja-JP" dirty="0"/>
              <a:t>vivo</a:t>
            </a:r>
            <a:r>
              <a:rPr lang="ja-JP" altLang="en-US" dirty="0"/>
              <a:t>計測が</a:t>
            </a:r>
            <a:r>
              <a:rPr lang="ja-JP" altLang="en-US" dirty="0" smtClean="0"/>
              <a:t>不可能（図　コラーゲン：赤色　エラスチン：黒紫色）</a:t>
            </a:r>
            <a:endParaRPr lang="en-US" altLang="ja-JP" dirty="0"/>
          </a:p>
          <a:p>
            <a:r>
              <a:rPr lang="ja-JP" altLang="en-US" dirty="0"/>
              <a:t>共焦点は光源に透過性レーザーをつかうので非侵襲で</a:t>
            </a:r>
            <a:r>
              <a:rPr lang="en-US" altLang="ja-JP" dirty="0"/>
              <a:t>in</a:t>
            </a:r>
            <a:r>
              <a:rPr lang="ja-JP" altLang="en-US" dirty="0"/>
              <a:t>　</a:t>
            </a:r>
            <a:r>
              <a:rPr lang="en-US" altLang="ja-JP" dirty="0"/>
              <a:t>vivo</a:t>
            </a:r>
            <a:r>
              <a:rPr lang="ja-JP" altLang="en-US" dirty="0"/>
              <a:t>計測、</a:t>
            </a:r>
            <a:r>
              <a:rPr lang="en-US" altLang="ja-JP" dirty="0"/>
              <a:t>3</a:t>
            </a:r>
            <a:r>
              <a:rPr lang="ja-JP" altLang="en-US" dirty="0"/>
              <a:t>次元的イメージングを取得可能だが表皮層の細胞とメラニンを同時に観測してしまい選択性がない</a:t>
            </a:r>
            <a:endParaRPr lang="en-US" altLang="ja-JP" dirty="0"/>
          </a:p>
          <a:p>
            <a:endParaRPr lang="en-US" altLang="ja-JP" i="1" dirty="0"/>
          </a:p>
          <a:p>
            <a:r>
              <a:rPr lang="la-Latn" altLang="ja-JP" i="1" dirty="0"/>
              <a:t>in vivo</a:t>
            </a:r>
            <a:r>
              <a:rPr lang="ja-JP" altLang="ja-JP" dirty="0" err="1"/>
              <a:t>での</a:t>
            </a:r>
            <a:r>
              <a:rPr lang="ja-JP" altLang="ja-JP" dirty="0">
                <a:hlinkClick r:id="rId3" tooltip="実験"/>
              </a:rPr>
              <a:t>実験</a:t>
            </a:r>
            <a:r>
              <a:rPr lang="ja-JP" altLang="ja-JP" dirty="0"/>
              <a:t>は各種の</a:t>
            </a:r>
            <a:r>
              <a:rPr lang="ja-JP" altLang="ja-JP" dirty="0">
                <a:hlinkClick r:id="rId4" tooltip="条件"/>
              </a:rPr>
              <a:t>条件</a:t>
            </a:r>
            <a:r>
              <a:rPr lang="ja-JP" altLang="ja-JP" dirty="0"/>
              <a:t>が人為的にコントロールされていない条件という意味</a:t>
            </a:r>
            <a:endParaRPr lang="en-US" altLang="ja-JP" dirty="0"/>
          </a:p>
          <a:p>
            <a:pPr defTabSz="928745">
              <a:defRPr/>
            </a:pPr>
            <a:r>
              <a:rPr kumimoji="1" lang="ja-JP" altLang="en-US" dirty="0" smtClean="0"/>
              <a:t>表皮層の細胞やメラニンなどの皮膚組織を同時に映す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4</a:t>
            </a:fld>
            <a:endParaRPr kumimoji="1" lang="ja-JP" altLang="en-US"/>
          </a:p>
        </p:txBody>
      </p:sp>
    </p:spTree>
    <p:extLst>
      <p:ext uri="{BB962C8B-B14F-4D97-AF65-F5344CB8AC3E}">
        <p14:creationId xmlns:p14="http://schemas.microsoft.com/office/powerpoint/2010/main" val="60456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そこで本研究では非線形光学顕微鏡を用いてコラーゲンとエラスチンを観測します</a:t>
            </a:r>
            <a:endParaRPr kumimoji="1" lang="en-US" altLang="ja-JP" dirty="0" smtClean="0"/>
          </a:p>
          <a:p>
            <a:r>
              <a:rPr kumimoji="1" lang="en-US" altLang="ja-JP" dirty="0" smtClean="0"/>
              <a:t>SHG</a:t>
            </a:r>
            <a:r>
              <a:rPr kumimoji="1" lang="ja-JP" altLang="en-US" dirty="0" smtClean="0"/>
              <a:t>：発生した</a:t>
            </a:r>
            <a:r>
              <a:rPr kumimoji="1" lang="en-US" altLang="ja-JP" dirty="0" smtClean="0"/>
              <a:t>SHG</a:t>
            </a:r>
            <a:r>
              <a:rPr kumimoji="1" lang="ja-JP" altLang="en-US" dirty="0" smtClean="0"/>
              <a:t>光が干渉しあって、弱めあう同士と強めあう同士がでてくる。</a:t>
            </a:r>
            <a:r>
              <a:rPr kumimoji="1" lang="en-US" altLang="ja-JP" dirty="0" smtClean="0"/>
              <a:t>SHG</a:t>
            </a:r>
            <a:r>
              <a:rPr kumimoji="1" lang="ja-JP" altLang="en-US" dirty="0" smtClean="0"/>
              <a:t>光は強めあう同士を観測した結果</a:t>
            </a:r>
            <a:endParaRPr kumimoji="1" lang="ja-JP" altLang="en-US" dirty="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5</a:t>
            </a:fld>
            <a:endParaRPr kumimoji="1" lang="ja-JP" altLang="en-US"/>
          </a:p>
        </p:txBody>
      </p:sp>
    </p:spTree>
    <p:extLst>
      <p:ext uri="{BB962C8B-B14F-4D97-AF65-F5344CB8AC3E}">
        <p14:creationId xmlns:p14="http://schemas.microsoft.com/office/powerpoint/2010/main" val="95920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入射レーザー光，発生</a:t>
            </a:r>
            <a:r>
              <a:rPr kumimoji="1" lang="en-US" altLang="ja-JP" dirty="0" smtClean="0"/>
              <a:t>SHG</a:t>
            </a:r>
            <a:r>
              <a:rPr kumimoji="1" lang="ja-JP" altLang="en-US" dirty="0" smtClean="0"/>
              <a:t>光および</a:t>
            </a:r>
            <a:r>
              <a:rPr kumimoji="1" lang="en-US" altLang="ja-JP" dirty="0" smtClean="0"/>
              <a:t>TPEF</a:t>
            </a:r>
            <a:r>
              <a:rPr kumimoji="1" lang="ja-JP" altLang="en-US" dirty="0" smtClean="0"/>
              <a:t>が生体組織内で受ける吸収と散乱により強く減衰するため，生体深部を高コントラストで可視化することは困難であった</a:t>
            </a:r>
            <a:endParaRPr kumimoji="1" lang="en-US" altLang="ja-JP" dirty="0" smtClean="0"/>
          </a:p>
          <a:p>
            <a:r>
              <a:rPr kumimoji="1" lang="en-US" altLang="ja-JP" dirty="0" smtClean="0"/>
              <a:t>TPEF</a:t>
            </a:r>
            <a:r>
              <a:rPr kumimoji="1" lang="ja-JP" altLang="en-US" dirty="0" smtClean="0"/>
              <a:t>イメージ：頬皮膚</a:t>
            </a:r>
            <a:endParaRPr kumimoji="1" lang="en-US" altLang="ja-JP" dirty="0" smtClean="0"/>
          </a:p>
          <a:p>
            <a:r>
              <a:rPr kumimoji="1" lang="en-US" altLang="ja-JP" dirty="0" smtClean="0"/>
              <a:t>SHG</a:t>
            </a:r>
            <a:r>
              <a:rPr kumimoji="1" lang="ja-JP" altLang="en-US" dirty="0" smtClean="0"/>
              <a:t>イメージ：豚皮膚</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6</a:t>
            </a:fld>
            <a:endParaRPr kumimoji="1" lang="ja-JP" altLang="en-US"/>
          </a:p>
        </p:txBody>
      </p:sp>
    </p:spTree>
    <p:extLst>
      <p:ext uri="{BB962C8B-B14F-4D97-AF65-F5344CB8AC3E}">
        <p14:creationId xmlns:p14="http://schemas.microsoft.com/office/powerpoint/2010/main" val="83595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グラフより長い波長を使う方が散乱の影響が少ないと分かる．</a:t>
            </a:r>
            <a:endParaRPr kumimoji="1" lang="en-US" altLang="ja-JP" dirty="0" smtClean="0"/>
          </a:p>
          <a:p>
            <a:r>
              <a:rPr kumimoji="1" lang="en-US" altLang="ja-JP" dirty="0" smtClean="0"/>
              <a:t>TPEF</a:t>
            </a:r>
            <a:r>
              <a:rPr kumimoji="1" lang="ja-JP" altLang="en-US" dirty="0" smtClean="0"/>
              <a:t>：エラスチンは</a:t>
            </a:r>
            <a:r>
              <a:rPr kumimoji="1" lang="en-US" altLang="ja-JP" dirty="0" smtClean="0"/>
              <a:t>400nm</a:t>
            </a:r>
            <a:r>
              <a:rPr kumimoji="1" lang="ja-JP" altLang="en-US" dirty="0" smtClean="0"/>
              <a:t>付近の波長を吸収する→それ以上だと見えない</a:t>
            </a:r>
            <a:endParaRPr kumimoji="1" lang="en-US" altLang="ja-JP" dirty="0" smtClean="0"/>
          </a:p>
          <a:p>
            <a:r>
              <a:rPr kumimoji="1" lang="en-US" altLang="ja-JP" dirty="0" smtClean="0"/>
              <a:t>THG</a:t>
            </a:r>
            <a:r>
              <a:rPr kumimoji="1" lang="ja-JP" altLang="en-US" dirty="0" smtClean="0"/>
              <a:t>：吸収が無くても物質の境界で発生するので見える</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7</a:t>
            </a:fld>
            <a:endParaRPr kumimoji="1" lang="ja-JP" altLang="en-US"/>
          </a:p>
        </p:txBody>
      </p:sp>
    </p:spTree>
    <p:extLst>
      <p:ext uri="{BB962C8B-B14F-4D97-AF65-F5344CB8AC3E}">
        <p14:creationId xmlns:p14="http://schemas.microsoft.com/office/powerpoint/2010/main" val="110608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フェムト秒レーザーの</a:t>
            </a:r>
            <a:r>
              <a:rPr lang="ja-JP" altLang="en-US" dirty="0" smtClean="0"/>
              <a:t>パルス幅によって非線形光学効果の発生効率が決まる</a:t>
            </a:r>
            <a:endParaRPr lang="en-US" altLang="ja-JP" dirty="0" smtClean="0"/>
          </a:p>
          <a:p>
            <a:r>
              <a:rPr kumimoji="1" lang="ja-JP" altLang="en-US" dirty="0" smtClean="0"/>
              <a:t>フーリエ変換限界パルス・・・時間的に最短となるパルス</a:t>
            </a:r>
            <a:endParaRPr kumimoji="1" lang="en-US" altLang="ja-JP" dirty="0" smtClean="0"/>
          </a:p>
          <a:p>
            <a:r>
              <a:rPr lang="en-US" altLang="ja-JP" dirty="0" err="1"/>
              <a:t>DeepSee</a:t>
            </a:r>
            <a:r>
              <a:rPr lang="ja-JP" altLang="en-US" dirty="0" err="1"/>
              <a:t>には</a:t>
            </a:r>
            <a:r>
              <a:rPr lang="ja-JP" altLang="en-US" dirty="0"/>
              <a:t>フーリエ変換限界パルスを達成できるように任意量の負チャープを印加できる機構がある</a:t>
            </a:r>
            <a:endParaRPr lang="en-US" altLang="ja-JP" dirty="0"/>
          </a:p>
          <a:p>
            <a:r>
              <a:rPr lang="ja-JP" altLang="en-US" dirty="0" smtClean="0"/>
              <a:t>光の青と赤の波長成分の位相が違うと発生効率がわるくなる。</a:t>
            </a:r>
            <a:endParaRPr lang="en-US" altLang="ja-JP" dirty="0" smtClean="0"/>
          </a:p>
          <a:p>
            <a:r>
              <a:rPr lang="ja-JP" altLang="en-US" u="sng" dirty="0" smtClean="0"/>
              <a:t>対物レンズ後の焦点位置に色素溶液を設置し、各波長における２光子蛍光が最大となる印加負チャープを求めました。</a:t>
            </a:r>
            <a:endParaRPr lang="ja-JP" altLang="en-US" u="sng"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9</a:t>
            </a:fld>
            <a:endParaRPr kumimoji="1" lang="ja-JP" altLang="en-US"/>
          </a:p>
        </p:txBody>
      </p:sp>
    </p:spTree>
    <p:extLst>
      <p:ext uri="{BB962C8B-B14F-4D97-AF65-F5344CB8AC3E}">
        <p14:creationId xmlns:p14="http://schemas.microsoft.com/office/powerpoint/2010/main" val="207300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この位置でフーリエ変換限界パルスが達成できたといえます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10</a:t>
            </a:fld>
            <a:endParaRPr kumimoji="1" lang="ja-JP" altLang="en-US"/>
          </a:p>
        </p:txBody>
      </p:sp>
    </p:spTree>
    <p:extLst>
      <p:ext uri="{BB962C8B-B14F-4D97-AF65-F5344CB8AC3E}">
        <p14:creationId xmlns:p14="http://schemas.microsoft.com/office/powerpoint/2010/main" val="167129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2016/3/7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2016/3/7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2016/3/7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F5FF5504-CC44-456F-ADA6-99D2ED6F0AF0}" type="datetimeFigureOut">
              <a:rPr kumimoji="1" lang="ja-JP" altLang="en-US" smtClean="0"/>
              <a:t>2016/3/7</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2016/3/7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2016/3/7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F5FF5504-CC44-456F-ADA6-99D2ED6F0AF0}" type="datetimeFigureOut">
              <a:rPr kumimoji="1" lang="ja-JP" altLang="en-US" smtClean="0"/>
              <a:t>2016/3/7</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F5FF5504-CC44-456F-ADA6-99D2ED6F0AF0}" type="datetimeFigureOut">
              <a:rPr kumimoji="1" lang="ja-JP" altLang="en-US" smtClean="0"/>
              <a:t>2016/3/7</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F5FF5504-CC44-456F-ADA6-99D2ED6F0AF0}" type="datetimeFigureOut">
              <a:rPr kumimoji="1" lang="ja-JP" altLang="en-US" smtClean="0"/>
              <a:t>2016/3/7</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F5FF5504-CC44-456F-ADA6-99D2ED6F0AF0}" type="datetimeFigureOut">
              <a:rPr kumimoji="1" lang="ja-JP" altLang="en-US" smtClean="0"/>
              <a:t>2016/3/7</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F5FF5504-CC44-456F-ADA6-99D2ED6F0AF0}" type="datetimeFigureOut">
              <a:rPr kumimoji="1" lang="ja-JP" altLang="en-US" smtClean="0"/>
              <a:t>2016/3/7</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F5FF5504-CC44-456F-ADA6-99D2ED6F0AF0}" type="datetimeFigureOut">
              <a:rPr kumimoji="1" lang="ja-JP" altLang="en-US" smtClean="0"/>
              <a:t>2016/3/7</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F5FF5504-CC44-456F-ADA6-99D2ED6F0AF0}" type="datetimeFigureOut">
              <a:rPr kumimoji="1" lang="ja-JP" altLang="en-US" smtClean="0"/>
              <a:t>2016/3/7</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229682F4-0BDD-47BF-9CE1-69430F8097CC}"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tif"/><Relationship Id="rId5" Type="http://schemas.openxmlformats.org/officeDocument/2006/relationships/image" Target="../media/image16.tif"/><Relationship Id="rId4" Type="http://schemas.openxmlformats.org/officeDocument/2006/relationships/image" Target="../media/image15.tif"/></Relationships>
</file>

<file path=ppt/slides/_rels/slide11.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tif"/></Relationships>
</file>

<file path=ppt/slides/_rels/slide16.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t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809277"/>
            <a:ext cx="9361040" cy="2547715"/>
          </a:xfrm>
        </p:spPr>
        <p:txBody>
          <a:bodyPr>
            <a:noAutofit/>
          </a:bodyPr>
          <a:lstStyle/>
          <a:p>
            <a:r>
              <a:rPr lang="ja-JP" altLang="ja-JP" sz="4800" dirty="0"/>
              <a:t>波長可変フェムト秒</a:t>
            </a:r>
            <a:r>
              <a:rPr lang="ja-JP" altLang="ja-JP" sz="4800" dirty="0" smtClean="0"/>
              <a:t>レーザーを</a:t>
            </a:r>
            <a:r>
              <a:rPr lang="en-US" altLang="ja-JP" sz="4800" dirty="0" smtClean="0"/>
              <a:t/>
            </a:r>
            <a:br>
              <a:rPr lang="en-US" altLang="ja-JP" sz="4800" dirty="0" smtClean="0"/>
            </a:br>
            <a:r>
              <a:rPr lang="ja-JP" altLang="ja-JP" sz="4800" dirty="0" smtClean="0"/>
              <a:t>用いた非線形</a:t>
            </a:r>
            <a:r>
              <a:rPr lang="ja-JP" altLang="ja-JP" sz="4800" dirty="0"/>
              <a:t>光学顕微鏡の開発</a:t>
            </a:r>
            <a:br>
              <a:rPr lang="ja-JP" altLang="ja-JP" sz="4800" dirty="0"/>
            </a:br>
            <a:r>
              <a:rPr lang="ja-JP" altLang="ja-JP" sz="5400" dirty="0"/>
              <a:t/>
            </a:r>
            <a:br>
              <a:rPr lang="ja-JP" altLang="ja-JP" sz="5400" dirty="0"/>
            </a:br>
            <a:endParaRPr kumimoji="1" lang="ja-JP" altLang="en-US" sz="5400" dirty="0"/>
          </a:p>
        </p:txBody>
      </p:sp>
      <mc:AlternateContent xmlns:mc="http://schemas.openxmlformats.org/markup-compatibility/2006">
        <mc:Choice xmlns:a14="http://schemas.microsoft.com/office/drawing/2010/main" Requires="a14">
          <p:sp>
            <p:nvSpPr>
              <p:cNvPr id="3" name="サブタイトル 2"/>
              <p:cNvSpPr>
                <a:spLocks noGrp="1"/>
              </p:cNvSpPr>
              <p:nvPr>
                <p:ph type="subTitle" idx="1"/>
              </p:nvPr>
            </p:nvSpPr>
            <p:spPr>
              <a:xfrm>
                <a:off x="683568" y="2348880"/>
                <a:ext cx="8064896" cy="864096"/>
              </a:xfrm>
            </p:spPr>
            <p:txBody>
              <a:bodyPr/>
              <a:lstStyle/>
              <a:p>
                <a14:m>
                  <m:oMath xmlns:m="http://schemas.openxmlformats.org/officeDocument/2006/math">
                    <m:sSup>
                      <m:sSupPr>
                        <m:ctrlPr>
                          <a:rPr kumimoji="1" lang="en-US" altLang="ja-JP" i="1" smtClean="0">
                            <a:solidFill>
                              <a:schemeClr val="tx1"/>
                            </a:solidFill>
                            <a:latin typeface="Cambria Math"/>
                          </a:rPr>
                        </m:ctrlPr>
                      </m:sSupPr>
                      <m:e>
                        <m:r>
                          <m:rPr>
                            <m:nor/>
                          </m:rPr>
                          <a:rPr lang="ja-JP" altLang="en-US" dirty="0"/>
                          <m:t>小谷洸平</m:t>
                        </m:r>
                      </m:e>
                      <m:sup>
                        <m:r>
                          <a:rPr kumimoji="1" lang="en-US" altLang="ja-JP" b="0" i="1" smtClean="0">
                            <a:solidFill>
                              <a:schemeClr val="tx1"/>
                            </a:solidFill>
                            <a:latin typeface="Cambria Math"/>
                          </a:rPr>
                          <m:t>1</m:t>
                        </m:r>
                      </m:sup>
                    </m:sSup>
                  </m:oMath>
                </a14:m>
                <a:r>
                  <a:rPr kumimoji="1" lang="ja-JP" altLang="en-US" dirty="0" err="1" smtClean="0">
                    <a:solidFill>
                      <a:schemeClr val="tx1"/>
                    </a:solidFill>
                  </a:rPr>
                  <a:t>，</a:t>
                </a:r>
                <a14:m>
                  <m:oMath xmlns:m="http://schemas.openxmlformats.org/officeDocument/2006/math">
                    <m:sSup>
                      <m:sSupPr>
                        <m:ctrlPr>
                          <a:rPr lang="en-US" altLang="ja-JP" i="1">
                            <a:latin typeface="Cambria Math"/>
                          </a:rPr>
                        </m:ctrlPr>
                      </m:sSupPr>
                      <m:e>
                        <m:r>
                          <m:rPr>
                            <m:nor/>
                          </m:rPr>
                          <a:rPr lang="ja-JP" altLang="en-US" dirty="0"/>
                          <m:t>上田有紀</m:t>
                        </m:r>
                      </m:e>
                      <m:sup>
                        <m:r>
                          <a:rPr lang="en-US" altLang="ja-JP" i="1" smtClean="0">
                            <a:latin typeface="Cambria Math"/>
                          </a:rPr>
                          <m:t>1,2</m:t>
                        </m:r>
                      </m:sup>
                    </m:sSup>
                    <m:r>
                      <a:rPr lang="en-US" altLang="ja-JP" i="1">
                        <a:latin typeface="Cambria Math"/>
                      </a:rPr>
                      <m:t> </m:t>
                    </m:r>
                  </m:oMath>
                </a14:m>
                <a:r>
                  <a:rPr kumimoji="1" lang="ja-JP" altLang="en-US" dirty="0" smtClean="0">
                    <a:solidFill>
                      <a:schemeClr val="tx1"/>
                    </a:solidFill>
                  </a:rPr>
                  <a:t>，</a:t>
                </a:r>
                <a14:m>
                  <m:oMath xmlns:m="http://schemas.openxmlformats.org/officeDocument/2006/math">
                    <m:sSup>
                      <m:sSupPr>
                        <m:ctrlPr>
                          <a:rPr lang="en-US" altLang="ja-JP" i="1">
                            <a:latin typeface="Cambria Math"/>
                          </a:rPr>
                        </m:ctrlPr>
                      </m:sSupPr>
                      <m:e>
                        <m:r>
                          <m:rPr>
                            <m:nor/>
                          </m:rPr>
                          <a:rPr lang="ja-JP" altLang="en-US" dirty="0"/>
                          <m:t>長谷栄治</m:t>
                        </m:r>
                      </m:e>
                      <m:sup>
                        <m:r>
                          <a:rPr lang="en-US" altLang="ja-JP" b="0" i="1" smtClean="0">
                            <a:latin typeface="Cambria Math"/>
                          </a:rPr>
                          <m:t>1</m:t>
                        </m:r>
                      </m:sup>
                    </m:sSup>
                    <m:r>
                      <a:rPr lang="en-US" altLang="ja-JP" i="1">
                        <a:latin typeface="Cambria Math"/>
                      </a:rPr>
                      <m:t> </m:t>
                    </m:r>
                  </m:oMath>
                </a14:m>
                <a:r>
                  <a:rPr kumimoji="1" lang="ja-JP" altLang="en-US" dirty="0" smtClean="0">
                    <a:solidFill>
                      <a:schemeClr val="tx1"/>
                    </a:solidFill>
                  </a:rPr>
                  <a:t>，</a:t>
                </a:r>
                <a:endParaRPr kumimoji="1" lang="en-US" altLang="ja-JP" dirty="0" smtClean="0">
                  <a:solidFill>
                    <a:schemeClr val="tx1"/>
                  </a:solidFill>
                </a:endParaRPr>
              </a:p>
              <a:p>
                <a14:m>
                  <m:oMath xmlns:m="http://schemas.openxmlformats.org/officeDocument/2006/math">
                    <m:sSup>
                      <m:sSupPr>
                        <m:ctrlPr>
                          <a:rPr lang="en-US" altLang="ja-JP" i="1">
                            <a:latin typeface="Cambria Math"/>
                          </a:rPr>
                        </m:ctrlPr>
                      </m:sSupPr>
                      <m:e>
                        <m:r>
                          <m:rPr>
                            <m:nor/>
                          </m:rPr>
                          <a:rPr lang="ja-JP" altLang="en-US" dirty="0"/>
                          <m:t>南川丈夫</m:t>
                        </m:r>
                      </m:e>
                      <m:sup>
                        <m:r>
                          <a:rPr lang="en-US" altLang="ja-JP" b="0" i="1" smtClean="0">
                            <a:latin typeface="Cambria Math"/>
                          </a:rPr>
                          <m:t>1</m:t>
                        </m:r>
                      </m:sup>
                    </m:sSup>
                    <m:r>
                      <a:rPr lang="en-US" altLang="ja-JP" i="1">
                        <a:latin typeface="Cambria Math"/>
                      </a:rPr>
                      <m:t> </m:t>
                    </m:r>
                  </m:oMath>
                </a14:m>
                <a:r>
                  <a:rPr lang="ja-JP" altLang="en-US" dirty="0" smtClean="0"/>
                  <a:t>，</a:t>
                </a:r>
                <a14:m>
                  <m:oMath xmlns:m="http://schemas.openxmlformats.org/officeDocument/2006/math">
                    <m:sSup>
                      <m:sSupPr>
                        <m:ctrlPr>
                          <a:rPr lang="en-US" altLang="ja-JP" i="1">
                            <a:latin typeface="Cambria Math"/>
                          </a:rPr>
                        </m:ctrlPr>
                      </m:sSupPr>
                      <m:e>
                        <m:r>
                          <m:rPr>
                            <m:nor/>
                          </m:rPr>
                          <a:rPr lang="ja-JP" altLang="en-US" dirty="0"/>
                          <m:t>安井武史</m:t>
                        </m:r>
                      </m:e>
                      <m:sup>
                        <m:r>
                          <a:rPr lang="en-US" altLang="ja-JP" b="0" i="1" smtClean="0">
                            <a:latin typeface="Cambria Math"/>
                          </a:rPr>
                          <m:t>1</m:t>
                        </m:r>
                      </m:sup>
                    </m:sSup>
                  </m:oMath>
                </a14:m>
                <a:endParaRPr lang="en-US" altLang="ja-JP" dirty="0" smtClean="0"/>
              </a:p>
              <a:p>
                <a:r>
                  <a:rPr lang="en-US" altLang="ja-JP" dirty="0" smtClean="0"/>
                  <a:t>(</a:t>
                </a:r>
                <a14:m>
                  <m:oMath xmlns:m="http://schemas.openxmlformats.org/officeDocument/2006/math">
                    <m:sPre>
                      <m:sPrePr>
                        <m:ctrlPr>
                          <a:rPr lang="en-US" altLang="ja-JP" i="1" smtClean="0">
                            <a:latin typeface="Cambria Math"/>
                          </a:rPr>
                        </m:ctrlPr>
                      </m:sPrePr>
                      <m:sub/>
                      <m:sup>
                        <m:r>
                          <a:rPr lang="en-US" altLang="ja-JP" b="0" i="1" smtClean="0">
                            <a:latin typeface="Cambria Math"/>
                          </a:rPr>
                          <m:t>1</m:t>
                        </m:r>
                      </m:sup>
                      <m:e>
                        <m:r>
                          <a:rPr lang="ja-JP" altLang="en-US" i="1" smtClean="0">
                            <a:latin typeface="Cambria Math"/>
                          </a:rPr>
                          <m:t>徳島大学</m:t>
                        </m:r>
                      </m:e>
                    </m:sPre>
                  </m:oMath>
                </a14:m>
                <a:r>
                  <a:rPr kumimoji="1" lang="en-US" altLang="ja-JP" dirty="0" smtClean="0">
                    <a:solidFill>
                      <a:schemeClr val="tx1"/>
                    </a:solidFill>
                  </a:rPr>
                  <a:t>,</a:t>
                </a:r>
                <a:r>
                  <a:rPr lang="en-US" altLang="ja-JP" dirty="0"/>
                  <a:t> </a:t>
                </a:r>
                <a14:m>
                  <m:oMath xmlns:m="http://schemas.openxmlformats.org/officeDocument/2006/math">
                    <m:sPre>
                      <m:sPrePr>
                        <m:ctrlPr>
                          <a:rPr lang="en-US" altLang="ja-JP" i="1">
                            <a:latin typeface="Cambria Math"/>
                          </a:rPr>
                        </m:ctrlPr>
                      </m:sPrePr>
                      <m:sub/>
                      <m:sup>
                        <m:r>
                          <a:rPr lang="en-US" altLang="ja-JP" b="0" i="1" smtClean="0">
                            <a:latin typeface="Cambria Math"/>
                          </a:rPr>
                          <m:t>2</m:t>
                        </m:r>
                      </m:sup>
                      <m:e>
                        <m:r>
                          <a:rPr lang="ja-JP" altLang="en-US" i="1" smtClean="0">
                            <a:latin typeface="Cambria Math"/>
                          </a:rPr>
                          <m:t>株式会社</m:t>
                        </m:r>
                        <m:r>
                          <a:rPr lang="ja-JP" altLang="en-US" i="1">
                            <a:latin typeface="Cambria Math"/>
                          </a:rPr>
                          <m:t>資生堂</m:t>
                        </m:r>
                      </m:e>
                    </m:sPre>
                  </m:oMath>
                </a14:m>
                <a:r>
                  <a:rPr kumimoji="1" lang="en-US" altLang="ja-JP" dirty="0" smtClean="0">
                    <a:solidFill>
                      <a:schemeClr val="tx1"/>
                    </a:solidFill>
                  </a:rPr>
                  <a:t>)</a:t>
                </a:r>
              </a:p>
              <a:p>
                <a:endParaRPr kumimoji="1" lang="en-US" altLang="ja-JP" dirty="0" smtClean="0">
                  <a:solidFill>
                    <a:schemeClr val="tx1"/>
                  </a:solidFill>
                </a:endParaRPr>
              </a:p>
              <a:p>
                <a:r>
                  <a:rPr kumimoji="1" lang="ja-JP" altLang="en-US" dirty="0" smtClean="0">
                    <a:solidFill>
                      <a:schemeClr val="tx1"/>
                    </a:solidFill>
                  </a:rPr>
                  <a:t>日本機械学会　中四国学生会</a:t>
                </a:r>
                <a:endParaRPr kumimoji="1" lang="en-US" altLang="ja-JP" dirty="0" smtClean="0">
                  <a:solidFill>
                    <a:schemeClr val="tx1"/>
                  </a:solidFill>
                </a:endParaRPr>
              </a:p>
              <a:p>
                <a:r>
                  <a:rPr lang="ja-JP" altLang="en-US" dirty="0"/>
                  <a:t>第</a:t>
                </a:r>
                <a:r>
                  <a:rPr lang="en-US" altLang="ja-JP" dirty="0"/>
                  <a:t>46</a:t>
                </a:r>
                <a:r>
                  <a:rPr lang="ja-JP" altLang="en-US" dirty="0" smtClean="0"/>
                  <a:t>回学生員卒業研究発表講演会</a:t>
                </a:r>
                <a:endParaRPr lang="en-US" altLang="ja-JP" dirty="0" smtClean="0"/>
              </a:p>
              <a:p>
                <a:r>
                  <a:rPr kumimoji="1" lang="ja-JP" altLang="en-US" dirty="0">
                    <a:solidFill>
                      <a:schemeClr val="tx1"/>
                    </a:solidFill>
                  </a:rPr>
                  <a:t>平成</a:t>
                </a:r>
                <a:r>
                  <a:rPr kumimoji="1" lang="en-US" altLang="ja-JP" dirty="0">
                    <a:solidFill>
                      <a:schemeClr val="tx1"/>
                    </a:solidFill>
                  </a:rPr>
                  <a:t>28</a:t>
                </a:r>
                <a:r>
                  <a:rPr kumimoji="1" lang="ja-JP" altLang="en-US" dirty="0" smtClean="0">
                    <a:solidFill>
                      <a:schemeClr val="tx1"/>
                    </a:solidFill>
                  </a:rPr>
                  <a:t>年</a:t>
                </a:r>
                <a:r>
                  <a:rPr kumimoji="1" lang="en-US" altLang="ja-JP" dirty="0" smtClean="0">
                    <a:solidFill>
                      <a:schemeClr val="tx1"/>
                    </a:solidFill>
                  </a:rPr>
                  <a:t>3</a:t>
                </a:r>
                <a:r>
                  <a:rPr kumimoji="1" lang="ja-JP" altLang="en-US" dirty="0" smtClean="0">
                    <a:solidFill>
                      <a:schemeClr val="tx1"/>
                    </a:solidFill>
                  </a:rPr>
                  <a:t>月</a:t>
                </a:r>
                <a:r>
                  <a:rPr kumimoji="1" lang="en-US" altLang="ja-JP" dirty="0" smtClean="0">
                    <a:solidFill>
                      <a:schemeClr val="tx1"/>
                    </a:solidFill>
                  </a:rPr>
                  <a:t>8</a:t>
                </a:r>
                <a:r>
                  <a:rPr kumimoji="1" lang="ja-JP" altLang="en-US" dirty="0" smtClean="0">
                    <a:solidFill>
                      <a:schemeClr val="tx1"/>
                    </a:solidFill>
                  </a:rPr>
                  <a:t>日</a:t>
                </a:r>
                <a:endParaRPr kumimoji="1" lang="en-US" altLang="ja-JP" dirty="0" smtClean="0">
                  <a:solidFill>
                    <a:schemeClr val="tx1"/>
                  </a:solidFill>
                </a:endParaRPr>
              </a:p>
            </p:txBody>
          </p:sp>
        </mc:Choice>
        <mc:Fallback>
          <p:sp>
            <p:nvSpPr>
              <p:cNvPr id="3" name="サブタイトル 2"/>
              <p:cNvSpPr>
                <a:spLocks noGrp="1" noRot="1" noChangeAspect="1" noMove="1" noResize="1" noEditPoints="1" noAdjustHandles="1" noChangeArrowheads="1" noChangeShapeType="1" noTextEdit="1"/>
              </p:cNvSpPr>
              <p:nvPr>
                <p:ph type="subTitle" idx="1"/>
              </p:nvPr>
            </p:nvSpPr>
            <p:spPr>
              <a:xfrm>
                <a:off x="683568" y="2348880"/>
                <a:ext cx="8064896" cy="864096"/>
              </a:xfrm>
              <a:blipFill rotWithShape="1">
                <a:blip r:embed="rId3"/>
                <a:stretch>
                  <a:fillRect t="-2113" b="-43309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505936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85800" y="260648"/>
            <a:ext cx="7772400" cy="1143000"/>
          </a:xfrm>
        </p:spPr>
        <p:txBody>
          <a:bodyPr/>
          <a:lstStyle/>
          <a:p>
            <a:pPr algn="l"/>
            <a:r>
              <a:rPr kumimoji="1" lang="ja-JP" altLang="en-US" dirty="0" smtClean="0"/>
              <a:t>最適分散量の決定</a:t>
            </a:r>
            <a:endParaRPr kumimoji="1" lang="ja-JP" altLang="en-US" dirty="0"/>
          </a:p>
        </p:txBody>
      </p:sp>
      <p:grpSp>
        <p:nvGrpSpPr>
          <p:cNvPr id="9" name="グループ化 8"/>
          <p:cNvGrpSpPr/>
          <p:nvPr/>
        </p:nvGrpSpPr>
        <p:grpSpPr>
          <a:xfrm>
            <a:off x="445523" y="1124744"/>
            <a:ext cx="5501612" cy="2902756"/>
            <a:chOff x="1309619" y="1466153"/>
            <a:chExt cx="5501612" cy="2902756"/>
          </a:xfrm>
        </p:grpSpPr>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619" y="1466153"/>
              <a:ext cx="5501612" cy="2902756"/>
            </a:xfrm>
            <a:prstGeom prst="rect">
              <a:avLst/>
            </a:prstGeom>
          </p:spPr>
        </p:pic>
        <p:cxnSp>
          <p:nvCxnSpPr>
            <p:cNvPr id="5" name="直線コネクタ 4"/>
            <p:cNvCxnSpPr/>
            <p:nvPr/>
          </p:nvCxnSpPr>
          <p:spPr bwMode="auto">
            <a:xfrm>
              <a:off x="2297594" y="1844824"/>
              <a:ext cx="1050270" cy="0"/>
            </a:xfrm>
            <a:prstGeom prst="line">
              <a:avLst/>
            </a:prstGeom>
            <a:noFill/>
            <a:ln w="9525" cap="flat" cmpd="sng" algn="ctr">
              <a:solidFill>
                <a:schemeClr val="tx1"/>
              </a:solidFill>
              <a:prstDash val="sysDash"/>
              <a:round/>
              <a:headEnd type="none" w="med" len="med"/>
              <a:tailEnd type="none" w="med" len="med"/>
            </a:ln>
            <a:effectLst/>
          </p:spPr>
        </p:cxnSp>
        <p:cxnSp>
          <p:nvCxnSpPr>
            <p:cNvPr id="13" name="直線コネクタ 12"/>
            <p:cNvCxnSpPr/>
            <p:nvPr/>
          </p:nvCxnSpPr>
          <p:spPr bwMode="auto">
            <a:xfrm flipH="1" flipV="1">
              <a:off x="3364764" y="1844824"/>
              <a:ext cx="4564" cy="1944216"/>
            </a:xfrm>
            <a:prstGeom prst="line">
              <a:avLst/>
            </a:prstGeom>
            <a:noFill/>
            <a:ln w="9525" cap="flat" cmpd="sng" algn="ctr">
              <a:solidFill>
                <a:schemeClr val="tx1"/>
              </a:solidFill>
              <a:prstDash val="sysDash"/>
              <a:round/>
              <a:headEnd type="none" w="med" len="med"/>
              <a:tailEnd type="none" w="med" len="med"/>
            </a:ln>
            <a:effectLst/>
          </p:spPr>
        </p:cxnSp>
      </p:grpSp>
      <p:cxnSp>
        <p:nvCxnSpPr>
          <p:cNvPr id="11" name="直線矢印コネクタ 10"/>
          <p:cNvCxnSpPr/>
          <p:nvPr/>
        </p:nvCxnSpPr>
        <p:spPr bwMode="auto">
          <a:xfrm flipH="1" flipV="1">
            <a:off x="2552938" y="3447631"/>
            <a:ext cx="3531230" cy="455503"/>
          </a:xfrm>
          <a:prstGeom prst="straightConnector1">
            <a:avLst/>
          </a:prstGeom>
          <a:noFill/>
          <a:ln w="25400" cap="flat" cmpd="sng" algn="ctr">
            <a:solidFill>
              <a:schemeClr val="tx1"/>
            </a:solidFill>
            <a:prstDash val="solid"/>
            <a:round/>
            <a:headEnd type="none" w="med" len="med"/>
            <a:tailEnd type="arrow"/>
          </a:ln>
          <a:effectLst/>
        </p:spPr>
      </p:cxnSp>
      <p:sp>
        <p:nvSpPr>
          <p:cNvPr id="17" name="テキスト ボックス 16"/>
          <p:cNvSpPr txBox="1"/>
          <p:nvPr/>
        </p:nvSpPr>
        <p:spPr>
          <a:xfrm>
            <a:off x="6047680" y="3895108"/>
            <a:ext cx="2339102" cy="523220"/>
          </a:xfrm>
          <a:prstGeom prst="rect">
            <a:avLst/>
          </a:prstGeom>
          <a:solidFill>
            <a:schemeClr val="accent1">
              <a:lumMod val="60000"/>
              <a:lumOff val="40000"/>
            </a:schemeClr>
          </a:solidFill>
          <a:ln>
            <a:noFill/>
          </a:ln>
        </p:spPr>
        <p:txBody>
          <a:bodyPr wrap="none" rtlCol="0">
            <a:spAutoFit/>
          </a:bodyPr>
          <a:lstStyle/>
          <a:p>
            <a:r>
              <a:rPr kumimoji="1" lang="ja-JP" altLang="en-US" sz="2800" dirty="0" smtClean="0"/>
              <a:t>パルス幅最短</a:t>
            </a:r>
            <a:endParaRPr kumimoji="1" lang="ja-JP" altLang="en-US" sz="2800" dirty="0"/>
          </a:p>
        </p:txBody>
      </p:sp>
      <p:pic>
        <p:nvPicPr>
          <p:cNvPr id="27" name="図 26"/>
          <p:cNvPicPr/>
          <p:nvPr/>
        </p:nvPicPr>
        <p:blipFill>
          <a:blip r:embed="rId4">
            <a:extLst>
              <a:ext uri="{28A0092B-C50C-407E-A947-70E740481C1C}">
                <a14:useLocalDpi xmlns:a14="http://schemas.microsoft.com/office/drawing/2010/main" val="0"/>
              </a:ext>
            </a:extLst>
          </a:blip>
          <a:stretch>
            <a:fillRect/>
          </a:stretch>
        </p:blipFill>
        <p:spPr>
          <a:xfrm>
            <a:off x="35496" y="4293096"/>
            <a:ext cx="1800000" cy="1800000"/>
          </a:xfrm>
          <a:prstGeom prst="rect">
            <a:avLst/>
          </a:prstGeom>
        </p:spPr>
      </p:pic>
      <p:pic>
        <p:nvPicPr>
          <p:cNvPr id="28" name="図 27"/>
          <p:cNvPicPr/>
          <p:nvPr/>
        </p:nvPicPr>
        <p:blipFill>
          <a:blip r:embed="rId5">
            <a:extLst>
              <a:ext uri="{28A0092B-C50C-407E-A947-70E740481C1C}">
                <a14:useLocalDpi xmlns:a14="http://schemas.microsoft.com/office/drawing/2010/main" val="0"/>
              </a:ext>
            </a:extLst>
          </a:blip>
          <a:stretch>
            <a:fillRect/>
          </a:stretch>
        </p:blipFill>
        <p:spPr>
          <a:xfrm>
            <a:off x="2051720" y="4300885"/>
            <a:ext cx="1800000" cy="1800000"/>
          </a:xfrm>
          <a:prstGeom prst="rect">
            <a:avLst/>
          </a:prstGeom>
        </p:spPr>
      </p:pic>
      <p:pic>
        <p:nvPicPr>
          <p:cNvPr id="29" name="図 28"/>
          <p:cNvPicPr/>
          <p:nvPr/>
        </p:nvPicPr>
        <p:blipFill>
          <a:blip r:embed="rId6">
            <a:extLst>
              <a:ext uri="{28A0092B-C50C-407E-A947-70E740481C1C}">
                <a14:useLocalDpi xmlns:a14="http://schemas.microsoft.com/office/drawing/2010/main" val="0"/>
              </a:ext>
            </a:extLst>
          </a:blip>
          <a:stretch>
            <a:fillRect/>
          </a:stretch>
        </p:blipFill>
        <p:spPr>
          <a:xfrm>
            <a:off x="4067944" y="4293096"/>
            <a:ext cx="1800000" cy="1800000"/>
          </a:xfrm>
          <a:prstGeom prst="rect">
            <a:avLst/>
          </a:prstGeom>
        </p:spPr>
      </p:pic>
      <p:cxnSp>
        <p:nvCxnSpPr>
          <p:cNvPr id="31" name="直線矢印コネクタ 30"/>
          <p:cNvCxnSpPr/>
          <p:nvPr/>
        </p:nvCxnSpPr>
        <p:spPr bwMode="auto">
          <a:xfrm flipH="1">
            <a:off x="1175848" y="3513172"/>
            <a:ext cx="348264" cy="583032"/>
          </a:xfrm>
          <a:prstGeom prst="straightConnector1">
            <a:avLst/>
          </a:prstGeom>
          <a:noFill/>
          <a:ln w="25400" cap="flat" cmpd="sng" algn="ctr">
            <a:solidFill>
              <a:srgbClr val="FF0000"/>
            </a:solidFill>
            <a:prstDash val="sysDot"/>
            <a:round/>
            <a:headEnd type="none" w="med" len="med"/>
            <a:tailEnd type="arrow"/>
          </a:ln>
          <a:effectLst/>
        </p:spPr>
      </p:cxnSp>
      <p:cxnSp>
        <p:nvCxnSpPr>
          <p:cNvPr id="32" name="直線矢印コネクタ 31"/>
          <p:cNvCxnSpPr/>
          <p:nvPr/>
        </p:nvCxnSpPr>
        <p:spPr bwMode="auto">
          <a:xfrm>
            <a:off x="2523651" y="3573016"/>
            <a:ext cx="29286" cy="648072"/>
          </a:xfrm>
          <a:prstGeom prst="straightConnector1">
            <a:avLst/>
          </a:prstGeom>
          <a:noFill/>
          <a:ln w="25400" cap="flat" cmpd="sng" algn="ctr">
            <a:solidFill>
              <a:srgbClr val="FF0000"/>
            </a:solidFill>
            <a:prstDash val="sysDot"/>
            <a:round/>
            <a:headEnd type="none" w="med" len="med"/>
            <a:tailEnd type="arrow"/>
          </a:ln>
          <a:effectLst/>
        </p:spPr>
      </p:cxnSp>
      <p:cxnSp>
        <p:nvCxnSpPr>
          <p:cNvPr id="33" name="直線矢印コネクタ 32"/>
          <p:cNvCxnSpPr/>
          <p:nvPr/>
        </p:nvCxnSpPr>
        <p:spPr bwMode="auto">
          <a:xfrm>
            <a:off x="5556560" y="3513172"/>
            <a:ext cx="0" cy="779924"/>
          </a:xfrm>
          <a:prstGeom prst="straightConnector1">
            <a:avLst/>
          </a:prstGeom>
          <a:noFill/>
          <a:ln w="25400" cap="flat" cmpd="sng" algn="ctr">
            <a:solidFill>
              <a:srgbClr val="FF0000"/>
            </a:solidFill>
            <a:prstDash val="sysDot"/>
            <a:round/>
            <a:headEnd type="none" w="med" len="med"/>
            <a:tailEnd type="arrow"/>
          </a:ln>
          <a:effectLst/>
        </p:spPr>
      </p:cxnSp>
      <p:sp>
        <p:nvSpPr>
          <p:cNvPr id="38" name="テキスト ボックス 37"/>
          <p:cNvSpPr txBox="1"/>
          <p:nvPr/>
        </p:nvSpPr>
        <p:spPr>
          <a:xfrm>
            <a:off x="1187624" y="6237312"/>
            <a:ext cx="3621504" cy="461665"/>
          </a:xfrm>
          <a:prstGeom prst="rect">
            <a:avLst/>
          </a:prstGeom>
          <a:solidFill>
            <a:schemeClr val="bg1">
              <a:lumMod val="65000"/>
            </a:schemeClr>
          </a:solidFill>
        </p:spPr>
        <p:txBody>
          <a:bodyPr wrap="none" rtlCol="0">
            <a:spAutoFit/>
          </a:bodyPr>
          <a:lstStyle/>
          <a:p>
            <a:r>
              <a:rPr kumimoji="1" lang="ja-JP" altLang="en-US" sz="2400" b="1" dirty="0" smtClean="0">
                <a:solidFill>
                  <a:schemeClr val="bg1"/>
                </a:solidFill>
              </a:rPr>
              <a:t>コラーゲン</a:t>
            </a:r>
            <a:r>
              <a:rPr kumimoji="1" lang="en-US" altLang="ja-JP" sz="2400" b="1" dirty="0" smtClean="0">
                <a:solidFill>
                  <a:schemeClr val="bg1"/>
                </a:solidFill>
              </a:rPr>
              <a:t>SHG</a:t>
            </a:r>
            <a:r>
              <a:rPr kumimoji="1" lang="ja-JP" altLang="en-US" sz="2400" b="1" dirty="0" smtClean="0">
                <a:solidFill>
                  <a:schemeClr val="bg1"/>
                </a:solidFill>
              </a:rPr>
              <a:t>イメージ</a:t>
            </a:r>
            <a:endParaRPr kumimoji="1" lang="ja-JP" altLang="en-US" sz="2400" b="1" dirty="0">
              <a:solidFill>
                <a:schemeClr val="bg1"/>
              </a:solidFill>
            </a:endParaRPr>
          </a:p>
        </p:txBody>
      </p:sp>
      <p:sp>
        <p:nvSpPr>
          <p:cNvPr id="39" name="テキスト ボックス 38"/>
          <p:cNvSpPr txBox="1"/>
          <p:nvPr/>
        </p:nvSpPr>
        <p:spPr>
          <a:xfrm>
            <a:off x="4144248" y="1328671"/>
            <a:ext cx="4852610" cy="954107"/>
          </a:xfrm>
          <a:prstGeom prst="rect">
            <a:avLst/>
          </a:prstGeom>
          <a:solidFill>
            <a:srgbClr val="FFFF00"/>
          </a:solidFill>
        </p:spPr>
        <p:txBody>
          <a:bodyPr wrap="none" rtlCol="0">
            <a:spAutoFit/>
          </a:bodyPr>
          <a:lstStyle/>
          <a:p>
            <a:pPr algn="ctr"/>
            <a:r>
              <a:rPr kumimoji="1" lang="ja-JP" altLang="en-US" sz="2800" dirty="0" smtClean="0"/>
              <a:t>パルス幅が狭いほど</a:t>
            </a:r>
            <a:r>
              <a:rPr lang="ja-JP" altLang="en-US" sz="2800" dirty="0" smtClean="0"/>
              <a:t>非線形</a:t>
            </a:r>
            <a:endParaRPr lang="en-US" altLang="ja-JP" sz="2800" dirty="0" smtClean="0"/>
          </a:p>
          <a:p>
            <a:pPr algn="ctr"/>
            <a:r>
              <a:rPr lang="ja-JP" altLang="en-US" sz="2800" dirty="0" smtClean="0"/>
              <a:t>光学現象の発生効率が上がる</a:t>
            </a:r>
            <a:endParaRPr kumimoji="1" lang="ja-JP" altLang="en-US" sz="2800" dirty="0"/>
          </a:p>
        </p:txBody>
      </p:sp>
      <p:sp>
        <p:nvSpPr>
          <p:cNvPr id="42" name="下矢印 41"/>
          <p:cNvSpPr/>
          <p:nvPr/>
        </p:nvSpPr>
        <p:spPr bwMode="auto">
          <a:xfrm rot="18366618">
            <a:off x="5301379" y="2313196"/>
            <a:ext cx="452080" cy="523188"/>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5" name="テキスト ボックス 44"/>
          <p:cNvSpPr txBox="1"/>
          <p:nvPr/>
        </p:nvSpPr>
        <p:spPr>
          <a:xfrm>
            <a:off x="5868144" y="2330877"/>
            <a:ext cx="2698175" cy="954107"/>
          </a:xfrm>
          <a:prstGeom prst="rect">
            <a:avLst/>
          </a:prstGeom>
          <a:solidFill>
            <a:srgbClr val="FFFF00"/>
          </a:solidFill>
        </p:spPr>
        <p:txBody>
          <a:bodyPr wrap="none" rtlCol="0">
            <a:spAutoFit/>
          </a:bodyPr>
          <a:lstStyle/>
          <a:p>
            <a:r>
              <a:rPr kumimoji="1" lang="ja-JP" altLang="en-US" sz="2800" dirty="0" smtClean="0"/>
              <a:t>強度が最大</a:t>
            </a:r>
            <a:endParaRPr kumimoji="1" lang="en-US" altLang="ja-JP" sz="2800" dirty="0" smtClean="0"/>
          </a:p>
          <a:p>
            <a:r>
              <a:rPr lang="ja-JP" altLang="en-US" sz="2800" dirty="0" smtClean="0"/>
              <a:t>⇒パルス幅最短</a:t>
            </a:r>
            <a:endParaRPr kumimoji="1" lang="ja-JP" altLang="en-US" sz="2800" dirty="0"/>
          </a:p>
        </p:txBody>
      </p:sp>
    </p:spTree>
    <p:extLst>
      <p:ext uri="{BB962C8B-B14F-4D97-AF65-F5344CB8AC3E}">
        <p14:creationId xmlns:p14="http://schemas.microsoft.com/office/powerpoint/2010/main" val="36341702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85800" y="260648"/>
            <a:ext cx="7772400" cy="1143000"/>
          </a:xfrm>
        </p:spPr>
        <p:txBody>
          <a:bodyPr/>
          <a:lstStyle/>
          <a:p>
            <a:pPr algn="l"/>
            <a:r>
              <a:rPr kumimoji="1" lang="ja-JP" altLang="en-US" dirty="0" smtClean="0"/>
              <a:t>最適分散量の実験結果</a:t>
            </a:r>
            <a:endParaRPr kumimoji="1" lang="ja-JP" altLang="en-US" dirty="0"/>
          </a:p>
        </p:txBody>
      </p:sp>
      <p:sp>
        <p:nvSpPr>
          <p:cNvPr id="26" name="テキスト ボックス 25"/>
          <p:cNvSpPr txBox="1"/>
          <p:nvPr/>
        </p:nvSpPr>
        <p:spPr>
          <a:xfrm>
            <a:off x="395536" y="1628800"/>
            <a:ext cx="3600400" cy="830997"/>
          </a:xfrm>
          <a:prstGeom prst="rect">
            <a:avLst/>
          </a:prstGeom>
          <a:solidFill>
            <a:srgbClr val="FFC000"/>
          </a:solidFill>
        </p:spPr>
        <p:txBody>
          <a:bodyPr wrap="square" rtlCol="0">
            <a:spAutoFit/>
          </a:bodyPr>
          <a:lstStyle/>
          <a:p>
            <a:pPr algn="ctr"/>
            <a:r>
              <a:rPr kumimoji="1" lang="ja-JP" altLang="en-US" sz="2400" dirty="0" smtClean="0"/>
              <a:t>波長</a:t>
            </a:r>
            <a:r>
              <a:rPr kumimoji="1" lang="en-US" altLang="ja-JP" sz="2400" dirty="0" smtClean="0"/>
              <a:t>730nm-1300nm</a:t>
            </a:r>
            <a:r>
              <a:rPr kumimoji="1" lang="ja-JP" altLang="en-US" sz="2400" dirty="0" smtClean="0"/>
              <a:t>で</a:t>
            </a:r>
            <a:endParaRPr kumimoji="1" lang="en-US" altLang="ja-JP" sz="2400" dirty="0" smtClean="0"/>
          </a:p>
          <a:p>
            <a:pPr algn="ctr"/>
            <a:r>
              <a:rPr kumimoji="1" lang="ja-JP" altLang="en-US" sz="2400" dirty="0" smtClean="0"/>
              <a:t>パルス幅の最短化を達成</a:t>
            </a:r>
            <a:endParaRPr kumimoji="1" lang="ja-JP" altLang="en-US"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29684" y="2681009"/>
            <a:ext cx="6408712" cy="338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右矢印 14"/>
          <p:cNvSpPr/>
          <p:nvPr/>
        </p:nvSpPr>
        <p:spPr bwMode="auto">
          <a:xfrm>
            <a:off x="4203739" y="1757135"/>
            <a:ext cx="792088" cy="574323"/>
          </a:xfrm>
          <a:prstGeom prst="rightArrow">
            <a:avLst>
              <a:gd name="adj1" fmla="val 50000"/>
              <a:gd name="adj2" fmla="val 78516"/>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 name="テキスト ボックス 2"/>
          <p:cNvSpPr txBox="1"/>
          <p:nvPr/>
        </p:nvSpPr>
        <p:spPr>
          <a:xfrm>
            <a:off x="1429684" y="6062367"/>
            <a:ext cx="6340197" cy="461665"/>
          </a:xfrm>
          <a:prstGeom prst="rect">
            <a:avLst/>
          </a:prstGeom>
          <a:noFill/>
        </p:spPr>
        <p:txBody>
          <a:bodyPr wrap="none" rtlCol="0">
            <a:spAutoFit/>
          </a:bodyPr>
          <a:lstStyle/>
          <a:p>
            <a:r>
              <a:rPr kumimoji="1" lang="ja-JP" altLang="en-US" sz="2400" dirty="0" smtClean="0"/>
              <a:t>各波長のパルス幅の最短化した際のパルス幅</a:t>
            </a:r>
            <a:endParaRPr kumimoji="1" lang="ja-JP" altLang="en-US" sz="2400" dirty="0"/>
          </a:p>
        </p:txBody>
      </p:sp>
      <p:sp>
        <p:nvSpPr>
          <p:cNvPr id="14" name="テキスト ボックス 13"/>
          <p:cNvSpPr txBox="1"/>
          <p:nvPr/>
        </p:nvSpPr>
        <p:spPr>
          <a:xfrm>
            <a:off x="5321510" y="1628800"/>
            <a:ext cx="3642978" cy="830997"/>
          </a:xfrm>
          <a:prstGeom prst="rect">
            <a:avLst/>
          </a:prstGeom>
          <a:solidFill>
            <a:srgbClr val="FFC000"/>
          </a:solidFill>
        </p:spPr>
        <p:txBody>
          <a:bodyPr wrap="square" rtlCol="0">
            <a:spAutoFit/>
          </a:bodyPr>
          <a:lstStyle/>
          <a:p>
            <a:pPr algn="ctr"/>
            <a:r>
              <a:rPr kumimoji="1" lang="ja-JP" altLang="en-US" sz="2400" dirty="0" smtClean="0"/>
              <a:t>最短化の結果，パルス幅</a:t>
            </a:r>
            <a:endParaRPr kumimoji="1" lang="en-US" altLang="ja-JP" sz="2400" dirty="0" smtClean="0"/>
          </a:p>
          <a:p>
            <a:pPr algn="ctr"/>
            <a:r>
              <a:rPr kumimoji="1" lang="ja-JP" altLang="en-US" sz="2400" dirty="0" smtClean="0"/>
              <a:t>をほぼ一定化できた</a:t>
            </a:r>
            <a:endParaRPr kumimoji="1" lang="ja-JP" altLang="en-US" sz="2400" dirty="0"/>
          </a:p>
        </p:txBody>
      </p:sp>
    </p:spTree>
    <p:extLst>
      <p:ext uri="{BB962C8B-B14F-4D97-AF65-F5344CB8AC3E}">
        <p14:creationId xmlns:p14="http://schemas.microsoft.com/office/powerpoint/2010/main" val="3731995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88445" y="1224332"/>
            <a:ext cx="8905002" cy="1384995"/>
          </a:xfrm>
          <a:prstGeom prst="rect">
            <a:avLst/>
          </a:prstGeom>
          <a:solidFill>
            <a:srgbClr val="FFFF00"/>
          </a:solidFill>
        </p:spPr>
        <p:txBody>
          <a:bodyPr wrap="none" rtlCol="0">
            <a:spAutoFit/>
          </a:bodyPr>
          <a:lstStyle/>
          <a:p>
            <a:r>
              <a:rPr kumimoji="1" lang="ja-JP" altLang="en-US" sz="2800" dirty="0" smtClean="0"/>
              <a:t>光減衰器を調整</a:t>
            </a:r>
            <a:r>
              <a:rPr kumimoji="1" lang="en-US" altLang="ja-JP" sz="2800" dirty="0" smtClean="0"/>
              <a:t>		</a:t>
            </a:r>
            <a:r>
              <a:rPr kumimoji="1" lang="ja-JP" altLang="en-US" sz="2800" dirty="0" smtClean="0"/>
              <a:t>⇒各波長の励起パワーを一定化</a:t>
            </a:r>
            <a:endParaRPr kumimoji="1" lang="en-US" altLang="ja-JP" sz="2800" dirty="0" smtClean="0"/>
          </a:p>
          <a:p>
            <a:pPr algn="ctr"/>
            <a:endParaRPr lang="en-US" altLang="ja-JP" sz="2800" dirty="0" smtClean="0"/>
          </a:p>
          <a:p>
            <a:r>
              <a:rPr kumimoji="1" lang="ja-JP" altLang="en-US" sz="2800" dirty="0" smtClean="0"/>
              <a:t>分散補償量の最適化</a:t>
            </a:r>
            <a:r>
              <a:rPr kumimoji="1" lang="en-US" altLang="ja-JP" sz="2800" dirty="0" smtClean="0"/>
              <a:t>	</a:t>
            </a:r>
            <a:r>
              <a:rPr kumimoji="1" lang="ja-JP" altLang="en-US" sz="2800" dirty="0" smtClean="0"/>
              <a:t>⇒各波長のパルス幅の一定化</a:t>
            </a:r>
            <a:endParaRPr kumimoji="1" lang="ja-JP" altLang="en-US" sz="2800" dirty="0"/>
          </a:p>
        </p:txBody>
      </p:sp>
      <p:sp>
        <p:nvSpPr>
          <p:cNvPr id="14" name="テキスト ボックス 13"/>
          <p:cNvSpPr txBox="1"/>
          <p:nvPr/>
        </p:nvSpPr>
        <p:spPr>
          <a:xfrm>
            <a:off x="3279062" y="2957674"/>
            <a:ext cx="1261884" cy="523220"/>
          </a:xfrm>
          <a:prstGeom prst="rect">
            <a:avLst/>
          </a:prstGeom>
          <a:noFill/>
        </p:spPr>
        <p:txBody>
          <a:bodyPr wrap="none" rtlCol="0">
            <a:spAutoFit/>
          </a:bodyPr>
          <a:lstStyle/>
          <a:p>
            <a:r>
              <a:rPr kumimoji="1" lang="ja-JP" altLang="en-US" sz="2800" dirty="0" smtClean="0"/>
              <a:t>を達成</a:t>
            </a:r>
            <a:endParaRPr kumimoji="1" lang="ja-JP" altLang="en-US" sz="2800" dirty="0"/>
          </a:p>
        </p:txBody>
      </p:sp>
      <p:sp>
        <p:nvSpPr>
          <p:cNvPr id="15" name="テキスト ボックス 14"/>
          <p:cNvSpPr txBox="1"/>
          <p:nvPr/>
        </p:nvSpPr>
        <p:spPr>
          <a:xfrm>
            <a:off x="1475656" y="4056882"/>
            <a:ext cx="5929828" cy="523220"/>
          </a:xfrm>
          <a:prstGeom prst="rect">
            <a:avLst/>
          </a:prstGeom>
          <a:noFill/>
        </p:spPr>
        <p:txBody>
          <a:bodyPr wrap="none" rtlCol="0">
            <a:spAutoFit/>
          </a:bodyPr>
          <a:lstStyle/>
          <a:p>
            <a:r>
              <a:rPr kumimoji="1" lang="ja-JP" altLang="en-US" sz="2800" dirty="0" smtClean="0"/>
              <a:t>各波長での実験条件が等しくなった</a:t>
            </a:r>
            <a:endParaRPr kumimoji="1" lang="ja-JP" altLang="en-US" sz="2800" dirty="0"/>
          </a:p>
        </p:txBody>
      </p:sp>
      <p:sp>
        <p:nvSpPr>
          <p:cNvPr id="16" name="下矢印 15"/>
          <p:cNvSpPr/>
          <p:nvPr/>
        </p:nvSpPr>
        <p:spPr bwMode="auto">
          <a:xfrm>
            <a:off x="3635896" y="3480894"/>
            <a:ext cx="648072" cy="524170"/>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8" name="下矢印 17"/>
          <p:cNvSpPr/>
          <p:nvPr/>
        </p:nvSpPr>
        <p:spPr bwMode="auto">
          <a:xfrm>
            <a:off x="3635896" y="4798914"/>
            <a:ext cx="648072" cy="524170"/>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7" name="テキスト ボックス 16"/>
          <p:cNvSpPr txBox="1"/>
          <p:nvPr/>
        </p:nvSpPr>
        <p:spPr>
          <a:xfrm>
            <a:off x="1533627" y="5499118"/>
            <a:ext cx="4852610" cy="523220"/>
          </a:xfrm>
          <a:prstGeom prst="rect">
            <a:avLst/>
          </a:prstGeom>
          <a:noFill/>
        </p:spPr>
        <p:txBody>
          <a:bodyPr wrap="none" rtlCol="0">
            <a:spAutoFit/>
          </a:bodyPr>
          <a:lstStyle/>
          <a:p>
            <a:r>
              <a:rPr lang="ja-JP" altLang="en-US" sz="2800" dirty="0"/>
              <a:t>生体組織</a:t>
            </a:r>
            <a:r>
              <a:rPr lang="ja-JP" altLang="en-US" sz="2800" dirty="0" smtClean="0"/>
              <a:t>の波長依存性を確認</a:t>
            </a:r>
            <a:endParaRPr kumimoji="1" lang="ja-JP" altLang="en-US" sz="2800" dirty="0"/>
          </a:p>
        </p:txBody>
      </p:sp>
    </p:spTree>
    <p:extLst>
      <p:ext uri="{BB962C8B-B14F-4D97-AF65-F5344CB8AC3E}">
        <p14:creationId xmlns:p14="http://schemas.microsoft.com/office/powerpoint/2010/main" val="34871644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845840"/>
            <a:ext cx="7772400" cy="1143000"/>
          </a:xfrm>
        </p:spPr>
        <p:txBody>
          <a:bodyPr/>
          <a:lstStyle/>
          <a:p>
            <a:pPr algn="l"/>
            <a:r>
              <a:rPr kumimoji="1" lang="ja-JP" altLang="en-US" dirty="0" smtClean="0"/>
              <a:t>実験①切片サンプルの計測</a:t>
            </a:r>
            <a:endParaRPr kumimoji="1" lang="ja-JP" altLang="en-US" dirty="0"/>
          </a:p>
        </p:txBody>
      </p:sp>
      <p:sp>
        <p:nvSpPr>
          <p:cNvPr id="6" name="テキスト ボックス 5"/>
          <p:cNvSpPr txBox="1"/>
          <p:nvPr/>
        </p:nvSpPr>
        <p:spPr>
          <a:xfrm>
            <a:off x="1277229" y="2915619"/>
            <a:ext cx="6827510" cy="1754326"/>
          </a:xfrm>
          <a:prstGeom prst="rect">
            <a:avLst/>
          </a:prstGeom>
          <a:solidFill>
            <a:srgbClr val="FFC000"/>
          </a:solidFill>
        </p:spPr>
        <p:txBody>
          <a:bodyPr wrap="none" rtlCol="0">
            <a:spAutoFit/>
          </a:bodyPr>
          <a:lstStyle/>
          <a:p>
            <a:pPr algn="ctr"/>
            <a:r>
              <a:rPr kumimoji="1" lang="ja-JP" altLang="en-US" sz="3600" dirty="0" smtClean="0"/>
              <a:t>生体散乱の影響が</a:t>
            </a:r>
            <a:r>
              <a:rPr lang="ja-JP" altLang="en-US" sz="3600" dirty="0" smtClean="0"/>
              <a:t>無い状態で</a:t>
            </a:r>
            <a:endParaRPr lang="en-US" altLang="ja-JP" sz="3600" dirty="0" smtClean="0"/>
          </a:p>
          <a:p>
            <a:pPr algn="ctr"/>
            <a:r>
              <a:rPr kumimoji="1" lang="en-US" altLang="ja-JP" sz="3600" dirty="0" smtClean="0"/>
              <a:t>SHG,THG,TPEF</a:t>
            </a:r>
            <a:r>
              <a:rPr kumimoji="1" lang="ja-JP" altLang="en-US" sz="3600" dirty="0" smtClean="0"/>
              <a:t>の発生源および</a:t>
            </a:r>
            <a:endParaRPr kumimoji="1" lang="en-US" altLang="ja-JP" sz="3600" dirty="0" smtClean="0"/>
          </a:p>
          <a:p>
            <a:pPr algn="ctr"/>
            <a:r>
              <a:rPr lang="ja-JP" altLang="en-US" sz="3600" dirty="0"/>
              <a:t>相対</a:t>
            </a:r>
            <a:r>
              <a:rPr lang="ja-JP" altLang="en-US" sz="3600" dirty="0" smtClean="0"/>
              <a:t>強度の差を知る</a:t>
            </a:r>
            <a:endParaRPr kumimoji="1" lang="ja-JP" altLang="en-US" sz="3600" dirty="0"/>
          </a:p>
        </p:txBody>
      </p:sp>
      <p:sp>
        <p:nvSpPr>
          <p:cNvPr id="3" name="テキスト ボックス 2"/>
          <p:cNvSpPr txBox="1"/>
          <p:nvPr/>
        </p:nvSpPr>
        <p:spPr>
          <a:xfrm>
            <a:off x="1597827" y="2084622"/>
            <a:ext cx="1415772" cy="830997"/>
          </a:xfrm>
          <a:prstGeom prst="rect">
            <a:avLst/>
          </a:prstGeom>
          <a:noFill/>
        </p:spPr>
        <p:txBody>
          <a:bodyPr wrap="none" rtlCol="0">
            <a:spAutoFit/>
          </a:bodyPr>
          <a:lstStyle/>
          <a:p>
            <a:r>
              <a:rPr kumimoji="1" lang="ja-JP" altLang="en-US" sz="4800" dirty="0" smtClean="0"/>
              <a:t>目的</a:t>
            </a:r>
            <a:endParaRPr kumimoji="1" lang="ja-JP" altLang="en-US" sz="4800" dirty="0"/>
          </a:p>
        </p:txBody>
      </p:sp>
    </p:spTree>
    <p:extLst>
      <p:ext uri="{BB962C8B-B14F-4D97-AF65-F5344CB8AC3E}">
        <p14:creationId xmlns:p14="http://schemas.microsoft.com/office/powerpoint/2010/main" val="39096882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742485"/>
            <a:ext cx="7826642" cy="363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0" y="404664"/>
            <a:ext cx="9144000" cy="576064"/>
          </a:xfrm>
        </p:spPr>
        <p:txBody>
          <a:bodyPr/>
          <a:lstStyle/>
          <a:p>
            <a:r>
              <a:rPr kumimoji="1" lang="ja-JP" altLang="en-US" sz="4000" b="1" dirty="0" smtClean="0"/>
              <a:t>皮膚切片サンプル</a:t>
            </a:r>
            <a:r>
              <a:rPr kumimoji="1" lang="en-US" altLang="ja-JP" sz="4000" b="1" dirty="0" smtClean="0"/>
              <a:t>@</a:t>
            </a:r>
            <a:r>
              <a:rPr kumimoji="1" lang="ja-JP" altLang="en-US" sz="4000" b="1" dirty="0" smtClean="0"/>
              <a:t>エラスチン染色像</a:t>
            </a:r>
            <a:endParaRPr kumimoji="1" lang="ja-JP" altLang="en-US" sz="4000" b="1" dirty="0"/>
          </a:p>
        </p:txBody>
      </p:sp>
      <p:sp>
        <p:nvSpPr>
          <p:cNvPr id="7" name="テキスト ボックス 6"/>
          <p:cNvSpPr txBox="1"/>
          <p:nvPr/>
        </p:nvSpPr>
        <p:spPr>
          <a:xfrm>
            <a:off x="539552" y="1387621"/>
            <a:ext cx="3153918" cy="707886"/>
          </a:xfrm>
          <a:prstGeom prst="rect">
            <a:avLst/>
          </a:prstGeom>
          <a:noFill/>
          <a:ln w="38100" cmpd="sng">
            <a:solidFill>
              <a:srgbClr val="000000"/>
            </a:solidFill>
          </a:ln>
        </p:spPr>
        <p:txBody>
          <a:bodyPr wrap="square" rtlCol="0">
            <a:spAutoFit/>
          </a:bodyPr>
          <a:lstStyle/>
          <a:p>
            <a:r>
              <a:rPr kumimoji="1" lang="en-US" altLang="ja-JP" sz="2000" dirty="0" smtClean="0"/>
              <a:t>84</a:t>
            </a:r>
            <a:r>
              <a:rPr kumimoji="1" lang="ja-JP" altLang="en-US" sz="2000" dirty="0" smtClean="0"/>
              <a:t>歳女性顔面皮膚切片</a:t>
            </a:r>
            <a:endParaRPr kumimoji="1" lang="en-US" altLang="ja-JP" sz="2000" dirty="0" smtClean="0"/>
          </a:p>
          <a:p>
            <a:r>
              <a:rPr kumimoji="1" lang="en-US" altLang="ja-JP" sz="2000" dirty="0" smtClean="0"/>
              <a:t>(</a:t>
            </a:r>
            <a:r>
              <a:rPr kumimoji="1" lang="ja-JP" altLang="en-US" sz="2000" dirty="0" smtClean="0"/>
              <a:t>厚さ</a:t>
            </a:r>
            <a:r>
              <a:rPr kumimoji="1" lang="en-US" altLang="ja-JP" sz="2000" dirty="0" smtClean="0"/>
              <a:t>60µm</a:t>
            </a:r>
            <a:r>
              <a:rPr kumimoji="1" lang="ja-JP" altLang="en-US" sz="2000" dirty="0" err="1" smtClean="0"/>
              <a:t>，</a:t>
            </a:r>
            <a:r>
              <a:rPr lang="ja-JP" altLang="en-US" sz="2000" b="1" dirty="0" smtClean="0">
                <a:solidFill>
                  <a:srgbClr val="FF0000"/>
                </a:solidFill>
              </a:rPr>
              <a:t>光</a:t>
            </a:r>
            <a:r>
              <a:rPr lang="ja-JP" altLang="en-US" sz="2000" b="1" dirty="0">
                <a:solidFill>
                  <a:srgbClr val="FF0000"/>
                </a:solidFill>
              </a:rPr>
              <a:t>老化</a:t>
            </a:r>
            <a:r>
              <a:rPr lang="ja-JP" altLang="en-US" sz="2000" b="1" dirty="0" smtClean="0">
                <a:solidFill>
                  <a:srgbClr val="FF0000"/>
                </a:solidFill>
              </a:rPr>
              <a:t>皮膚</a:t>
            </a:r>
            <a:r>
              <a:rPr kumimoji="1" lang="en-US" altLang="ja-JP" sz="2000" dirty="0" smtClean="0"/>
              <a:t>)</a:t>
            </a:r>
          </a:p>
        </p:txBody>
      </p:sp>
      <p:sp>
        <p:nvSpPr>
          <p:cNvPr id="12" name="テキスト ボックス 11"/>
          <p:cNvSpPr txBox="1"/>
          <p:nvPr/>
        </p:nvSpPr>
        <p:spPr>
          <a:xfrm>
            <a:off x="539552" y="4021523"/>
            <a:ext cx="700833" cy="400110"/>
          </a:xfrm>
          <a:prstGeom prst="rect">
            <a:avLst/>
          </a:prstGeom>
          <a:solidFill>
            <a:srgbClr val="FFC000"/>
          </a:solidFill>
        </p:spPr>
        <p:txBody>
          <a:bodyPr wrap="none" rtlCol="0">
            <a:spAutoFit/>
          </a:bodyPr>
          <a:lstStyle/>
          <a:p>
            <a:r>
              <a:rPr kumimoji="1" lang="ja-JP" altLang="en-US" sz="2000" b="1" dirty="0" smtClean="0"/>
              <a:t>真皮</a:t>
            </a:r>
            <a:endParaRPr kumimoji="1" lang="ja-JP" altLang="en-US" sz="2000" b="1" dirty="0"/>
          </a:p>
        </p:txBody>
      </p:sp>
      <p:sp>
        <p:nvSpPr>
          <p:cNvPr id="13" name="左中かっこ 12"/>
          <p:cNvSpPr/>
          <p:nvPr/>
        </p:nvSpPr>
        <p:spPr bwMode="auto">
          <a:xfrm>
            <a:off x="1439652" y="3580339"/>
            <a:ext cx="360040" cy="1252479"/>
          </a:xfrm>
          <a:prstGeom prst="lef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 name="テキスト ボックス 13"/>
          <p:cNvSpPr txBox="1"/>
          <p:nvPr/>
        </p:nvSpPr>
        <p:spPr>
          <a:xfrm>
            <a:off x="5746143" y="2942540"/>
            <a:ext cx="700833" cy="400110"/>
          </a:xfrm>
          <a:prstGeom prst="rect">
            <a:avLst/>
          </a:prstGeom>
          <a:solidFill>
            <a:srgbClr val="FFC000"/>
          </a:solidFill>
        </p:spPr>
        <p:txBody>
          <a:bodyPr wrap="none" rtlCol="0">
            <a:spAutoFit/>
          </a:bodyPr>
          <a:lstStyle/>
          <a:p>
            <a:r>
              <a:rPr kumimoji="1" lang="ja-JP" altLang="en-US" sz="2000" b="1" dirty="0" smtClean="0"/>
              <a:t>表皮</a:t>
            </a:r>
            <a:endParaRPr kumimoji="1" lang="ja-JP" altLang="en-US" sz="2000" b="1" dirty="0"/>
          </a:p>
        </p:txBody>
      </p:sp>
      <p:sp>
        <p:nvSpPr>
          <p:cNvPr id="15" name="左中かっこ 14"/>
          <p:cNvSpPr/>
          <p:nvPr/>
        </p:nvSpPr>
        <p:spPr bwMode="auto">
          <a:xfrm flipH="1">
            <a:off x="5367650" y="2992386"/>
            <a:ext cx="360040" cy="300418"/>
          </a:xfrm>
          <a:prstGeom prst="lef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 name="テキスト ボックス 2"/>
          <p:cNvSpPr txBox="1"/>
          <p:nvPr/>
        </p:nvSpPr>
        <p:spPr>
          <a:xfrm>
            <a:off x="5436096" y="1279899"/>
            <a:ext cx="3060339" cy="461665"/>
          </a:xfrm>
          <a:prstGeom prst="rect">
            <a:avLst/>
          </a:prstGeom>
          <a:solidFill>
            <a:schemeClr val="accent2">
              <a:lumMod val="75000"/>
            </a:schemeClr>
          </a:solidFill>
        </p:spPr>
        <p:txBody>
          <a:bodyPr wrap="square" rtlCol="0">
            <a:spAutoFit/>
          </a:bodyPr>
          <a:lstStyle/>
          <a:p>
            <a:r>
              <a:rPr kumimoji="1" lang="ja-JP" altLang="en-US" sz="2400" dirty="0" smtClean="0">
                <a:solidFill>
                  <a:schemeClr val="bg1"/>
                </a:solidFill>
              </a:rPr>
              <a:t>青紫色がエラスチン</a:t>
            </a:r>
            <a:endParaRPr kumimoji="1" lang="ja-JP" altLang="en-US" sz="2400" dirty="0">
              <a:solidFill>
                <a:schemeClr val="bg1"/>
              </a:solidFill>
            </a:endParaRPr>
          </a:p>
        </p:txBody>
      </p:sp>
      <p:sp>
        <p:nvSpPr>
          <p:cNvPr id="10" name="テキスト ボックス 9"/>
          <p:cNvSpPr txBox="1"/>
          <p:nvPr/>
        </p:nvSpPr>
        <p:spPr>
          <a:xfrm>
            <a:off x="4314997" y="2248418"/>
            <a:ext cx="4801314" cy="461665"/>
          </a:xfrm>
          <a:prstGeom prst="rect">
            <a:avLst/>
          </a:prstGeom>
          <a:solidFill>
            <a:srgbClr val="FFC000"/>
          </a:solidFill>
        </p:spPr>
        <p:txBody>
          <a:bodyPr wrap="none" rtlCol="0">
            <a:spAutoFit/>
          </a:bodyPr>
          <a:lstStyle/>
          <a:p>
            <a:r>
              <a:rPr kumimoji="1" lang="ja-JP" altLang="en-US" sz="2400" dirty="0" smtClean="0"/>
              <a:t>変性エラスチンが真皮全体に沈着</a:t>
            </a:r>
            <a:endParaRPr kumimoji="1" lang="ja-JP" altLang="en-US" sz="2400" dirty="0"/>
          </a:p>
        </p:txBody>
      </p:sp>
    </p:spTree>
    <p:extLst>
      <p:ext uri="{BB962C8B-B14F-4D97-AF65-F5344CB8AC3E}">
        <p14:creationId xmlns:p14="http://schemas.microsoft.com/office/powerpoint/2010/main" val="9823005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2239343" y="5981218"/>
            <a:ext cx="4809330" cy="400110"/>
          </a:xfrm>
          <a:prstGeom prst="rect">
            <a:avLst/>
          </a:prstGeom>
          <a:solidFill>
            <a:srgbClr val="FFC000"/>
          </a:solidFill>
        </p:spPr>
        <p:txBody>
          <a:bodyPr wrap="none" rtlCol="0">
            <a:spAutoFit/>
          </a:bodyPr>
          <a:lstStyle/>
          <a:p>
            <a:r>
              <a:rPr kumimoji="1" lang="en-US" altLang="ja-JP" sz="2000" b="1" dirty="0" smtClean="0"/>
              <a:t>TPEF/THG</a:t>
            </a:r>
            <a:r>
              <a:rPr lang="ja-JP" altLang="en-US" sz="2000" b="1" dirty="0" smtClean="0"/>
              <a:t>で同じイメージが見えている</a:t>
            </a:r>
            <a:endParaRPr kumimoji="1" lang="ja-JP" altLang="en-US" sz="2000" b="1" dirty="0"/>
          </a:p>
        </p:txBody>
      </p:sp>
      <p:sp>
        <p:nvSpPr>
          <p:cNvPr id="21" name="タイトル 20"/>
          <p:cNvSpPr>
            <a:spLocks noGrp="1"/>
          </p:cNvSpPr>
          <p:nvPr>
            <p:ph type="title"/>
          </p:nvPr>
        </p:nvSpPr>
        <p:spPr>
          <a:xfrm>
            <a:off x="755576" y="557808"/>
            <a:ext cx="7990656" cy="1143000"/>
          </a:xfrm>
        </p:spPr>
        <p:txBody>
          <a:bodyPr/>
          <a:lstStyle/>
          <a:p>
            <a:pPr algn="l"/>
            <a:r>
              <a:rPr kumimoji="1" lang="ja-JP" altLang="en-US" dirty="0" smtClean="0"/>
              <a:t>非線形光学顕微鏡による</a:t>
            </a:r>
            <a:r>
              <a:rPr kumimoji="1" lang="en-US" altLang="ja-JP" dirty="0" smtClean="0"/>
              <a:t/>
            </a:r>
            <a:br>
              <a:rPr kumimoji="1" lang="en-US" altLang="ja-JP" dirty="0" smtClean="0"/>
            </a:br>
            <a:r>
              <a:rPr kumimoji="1" lang="ja-JP" altLang="en-US" dirty="0" smtClean="0"/>
              <a:t>エラスチン</a:t>
            </a:r>
            <a:r>
              <a:rPr kumimoji="1" lang="en-US" altLang="ja-JP" dirty="0" smtClean="0"/>
              <a:t>TPEF/THG</a:t>
            </a:r>
            <a:r>
              <a:rPr kumimoji="1" lang="ja-JP" altLang="en-US" dirty="0" smtClean="0"/>
              <a:t>イメージ</a:t>
            </a:r>
            <a:endParaRPr kumimoji="1" lang="ja-JP" altLang="en-US" dirty="0"/>
          </a:p>
        </p:txBody>
      </p:sp>
      <p:sp>
        <p:nvSpPr>
          <p:cNvPr id="34" name="テキスト ボックス 33"/>
          <p:cNvSpPr txBox="1"/>
          <p:nvPr/>
        </p:nvSpPr>
        <p:spPr>
          <a:xfrm>
            <a:off x="1205047" y="6421516"/>
            <a:ext cx="6777817" cy="400110"/>
          </a:xfrm>
          <a:prstGeom prst="rect">
            <a:avLst/>
          </a:prstGeom>
          <a:solidFill>
            <a:srgbClr val="FFC000"/>
          </a:solidFill>
        </p:spPr>
        <p:txBody>
          <a:bodyPr wrap="none" rtlCol="0">
            <a:spAutoFit/>
          </a:bodyPr>
          <a:lstStyle/>
          <a:p>
            <a:r>
              <a:rPr kumimoji="1" lang="ja-JP" altLang="en-US" sz="2000" b="1" dirty="0" smtClean="0">
                <a:solidFill>
                  <a:srgbClr val="FF0000"/>
                </a:solidFill>
              </a:rPr>
              <a:t>散乱しない</a:t>
            </a:r>
            <a:r>
              <a:rPr kumimoji="1" lang="ja-JP" altLang="en-US" sz="2000" b="1" dirty="0" smtClean="0"/>
              <a:t>切片サンプルでは</a:t>
            </a:r>
            <a:r>
              <a:rPr lang="en-US" altLang="ja-JP" sz="2000" b="1" dirty="0" smtClean="0"/>
              <a:t>TPEF</a:t>
            </a:r>
            <a:r>
              <a:rPr lang="ja-JP" altLang="en-US" sz="2000" b="1" dirty="0" smtClean="0"/>
              <a:t>の方が発生効率がいい</a:t>
            </a:r>
            <a:endParaRPr kumimoji="1" lang="ja-JP" altLang="en-US" sz="2000" b="1" dirty="0"/>
          </a:p>
        </p:txBody>
      </p:sp>
      <p:sp>
        <p:nvSpPr>
          <p:cNvPr id="28" name="テキスト ボックス 27"/>
          <p:cNvSpPr txBox="1"/>
          <p:nvPr/>
        </p:nvSpPr>
        <p:spPr>
          <a:xfrm>
            <a:off x="3109413" y="4923477"/>
            <a:ext cx="2350323" cy="461665"/>
          </a:xfrm>
          <a:prstGeom prst="rect">
            <a:avLst/>
          </a:prstGeom>
          <a:solidFill>
            <a:schemeClr val="accent2">
              <a:lumMod val="75000"/>
            </a:schemeClr>
          </a:solidFill>
        </p:spPr>
        <p:txBody>
          <a:bodyPr wrap="none" rtlCol="0">
            <a:spAutoFit/>
          </a:bodyPr>
          <a:lstStyle/>
          <a:p>
            <a:r>
              <a:rPr kumimoji="1" lang="ja-JP" altLang="en-US" sz="2400" b="1" dirty="0" smtClean="0">
                <a:solidFill>
                  <a:schemeClr val="bg1"/>
                </a:solidFill>
              </a:rPr>
              <a:t>真皮エラスチン</a:t>
            </a:r>
            <a:endParaRPr kumimoji="1" lang="ja-JP" altLang="en-US" sz="2400" b="1" dirty="0">
              <a:solidFill>
                <a:schemeClr val="bg1"/>
              </a:solidFill>
            </a:endParaRPr>
          </a:p>
        </p:txBody>
      </p:sp>
      <p:grpSp>
        <p:nvGrpSpPr>
          <p:cNvPr id="18" name="グループ化 17"/>
          <p:cNvGrpSpPr/>
          <p:nvPr/>
        </p:nvGrpSpPr>
        <p:grpSpPr>
          <a:xfrm>
            <a:off x="-252536" y="1484784"/>
            <a:ext cx="9561924" cy="3095435"/>
            <a:chOff x="-937203" y="1796479"/>
            <a:chExt cx="9561924" cy="3095435"/>
          </a:xfrm>
        </p:grpSpPr>
        <p:pic>
          <p:nvPicPr>
            <p:cNvPr id="5" name="図 4"/>
            <p:cNvPicPr/>
            <p:nvPr/>
          </p:nvPicPr>
          <p:blipFill>
            <a:blip r:embed="rId3">
              <a:extLst>
                <a:ext uri="{28A0092B-C50C-407E-A947-70E740481C1C}">
                  <a14:useLocalDpi xmlns:a14="http://schemas.microsoft.com/office/drawing/2010/main" val="0"/>
                </a:ext>
              </a:extLst>
            </a:blip>
            <a:stretch>
              <a:fillRect/>
            </a:stretch>
          </p:blipFill>
          <p:spPr>
            <a:xfrm flipH="1" flipV="1">
              <a:off x="1546153" y="2732279"/>
              <a:ext cx="2159635" cy="2159635"/>
            </a:xfrm>
            <a:prstGeom prst="rect">
              <a:avLst/>
            </a:prstGeom>
          </p:spPr>
        </p:pic>
        <p:pic>
          <p:nvPicPr>
            <p:cNvPr id="7" name="図 6"/>
            <p:cNvPicPr/>
            <p:nvPr/>
          </p:nvPicPr>
          <p:blipFill>
            <a:blip r:embed="rId4">
              <a:extLst>
                <a:ext uri="{28A0092B-C50C-407E-A947-70E740481C1C}">
                  <a14:useLocalDpi xmlns:a14="http://schemas.microsoft.com/office/drawing/2010/main" val="0"/>
                </a:ext>
              </a:extLst>
            </a:blip>
            <a:stretch>
              <a:fillRect/>
            </a:stretch>
          </p:blipFill>
          <p:spPr>
            <a:xfrm flipH="1" flipV="1">
              <a:off x="4103357" y="2732278"/>
              <a:ext cx="2159635" cy="2159635"/>
            </a:xfrm>
            <a:prstGeom prst="rect">
              <a:avLst/>
            </a:prstGeom>
          </p:spPr>
        </p:pic>
        <p:sp>
          <p:nvSpPr>
            <p:cNvPr id="10" name="テキスト ボックス 9"/>
            <p:cNvSpPr txBox="1"/>
            <p:nvPr/>
          </p:nvSpPr>
          <p:spPr>
            <a:xfrm>
              <a:off x="735952" y="1796479"/>
              <a:ext cx="184731" cy="400110"/>
            </a:xfrm>
            <a:prstGeom prst="rect">
              <a:avLst/>
            </a:prstGeom>
            <a:noFill/>
          </p:spPr>
          <p:txBody>
            <a:bodyPr wrap="none" rtlCol="0">
              <a:spAutoFit/>
            </a:bodyPr>
            <a:lstStyle/>
            <a:p>
              <a:endParaRPr kumimoji="1" lang="ja-JP" altLang="en-US" sz="2000" dirty="0">
                <a:solidFill>
                  <a:srgbClr val="FF0000"/>
                </a:solidFill>
              </a:endParaRPr>
            </a:p>
          </p:txBody>
        </p:sp>
        <p:sp>
          <p:nvSpPr>
            <p:cNvPr id="14" name="テキスト ボックス 13"/>
            <p:cNvSpPr txBox="1"/>
            <p:nvPr/>
          </p:nvSpPr>
          <p:spPr>
            <a:xfrm>
              <a:off x="-937203" y="2753120"/>
              <a:ext cx="2376870" cy="1877437"/>
            </a:xfrm>
            <a:prstGeom prst="rect">
              <a:avLst/>
            </a:prstGeom>
            <a:noFill/>
          </p:spPr>
          <p:txBody>
            <a:bodyPr wrap="square" rtlCol="0">
              <a:spAutoFit/>
            </a:bodyPr>
            <a:lstStyle/>
            <a:p>
              <a:pPr algn="r"/>
              <a:r>
                <a:rPr lang="ja-JP" altLang="en-US" sz="2400" dirty="0" smtClean="0">
                  <a:solidFill>
                    <a:srgbClr val="FF0000"/>
                  </a:solidFill>
                </a:rPr>
                <a:t>レーザー</a:t>
              </a:r>
              <a:r>
                <a:rPr lang="ja-JP" altLang="en-US" sz="2400" dirty="0">
                  <a:solidFill>
                    <a:srgbClr val="FF0000"/>
                  </a:solidFill>
                </a:rPr>
                <a:t>波長</a:t>
              </a:r>
              <a:endParaRPr lang="en-US" altLang="ja-JP" sz="2400" dirty="0">
                <a:solidFill>
                  <a:srgbClr val="FF0000"/>
                </a:solidFill>
              </a:endParaRPr>
            </a:p>
            <a:p>
              <a:pPr algn="r"/>
              <a:r>
                <a:rPr lang="en-US" altLang="ja-JP" sz="2400" dirty="0">
                  <a:solidFill>
                    <a:srgbClr val="FF0000"/>
                  </a:solidFill>
                </a:rPr>
                <a:t>800nm</a:t>
              </a:r>
              <a:endParaRPr lang="ja-JP" altLang="en-US" sz="2400" dirty="0">
                <a:solidFill>
                  <a:srgbClr val="FF0000"/>
                </a:solidFill>
              </a:endParaRPr>
            </a:p>
            <a:p>
              <a:pPr algn="r"/>
              <a:r>
                <a:rPr lang="en-US" altLang="ja-JP" sz="2800" b="1" dirty="0" smtClean="0">
                  <a:solidFill>
                    <a:srgbClr val="0000FF"/>
                  </a:solidFill>
                </a:rPr>
                <a:t>TPEF</a:t>
              </a:r>
            </a:p>
            <a:p>
              <a:pPr algn="r"/>
              <a:r>
                <a:rPr lang="ja-JP" altLang="en-US" sz="2000" dirty="0" smtClean="0"/>
                <a:t>観測波長</a:t>
              </a:r>
              <a:endParaRPr lang="en-US" altLang="ja-JP" sz="2000" dirty="0" smtClean="0"/>
            </a:p>
            <a:p>
              <a:pPr algn="r"/>
              <a:r>
                <a:rPr kumimoji="1" lang="en-US" altLang="ja-JP" sz="2000" dirty="0" smtClean="0"/>
                <a:t>450nm</a:t>
              </a:r>
              <a:endParaRPr kumimoji="1" lang="ja-JP" altLang="en-US" sz="2000" dirty="0"/>
            </a:p>
          </p:txBody>
        </p:sp>
        <p:sp>
          <p:nvSpPr>
            <p:cNvPr id="17" name="テキスト ボックス 16"/>
            <p:cNvSpPr txBox="1"/>
            <p:nvPr/>
          </p:nvSpPr>
          <p:spPr>
            <a:xfrm>
              <a:off x="6263357" y="2753119"/>
              <a:ext cx="2361364" cy="1877437"/>
            </a:xfrm>
            <a:prstGeom prst="rect">
              <a:avLst/>
            </a:prstGeom>
            <a:noFill/>
          </p:spPr>
          <p:txBody>
            <a:bodyPr wrap="square" rtlCol="0">
              <a:spAutoFit/>
            </a:bodyPr>
            <a:lstStyle/>
            <a:p>
              <a:r>
                <a:rPr lang="ja-JP" altLang="en-US" sz="2400" dirty="0">
                  <a:solidFill>
                    <a:srgbClr val="FF0000"/>
                  </a:solidFill>
                </a:rPr>
                <a:t>レーザー波長</a:t>
              </a:r>
              <a:endParaRPr lang="en-US" altLang="ja-JP" sz="2400" dirty="0">
                <a:solidFill>
                  <a:srgbClr val="FF0000"/>
                </a:solidFill>
              </a:endParaRPr>
            </a:p>
            <a:p>
              <a:r>
                <a:rPr lang="en-US" altLang="ja-JP" sz="2400" dirty="0">
                  <a:solidFill>
                    <a:srgbClr val="FF0000"/>
                  </a:solidFill>
                </a:rPr>
                <a:t>1200nm</a:t>
              </a:r>
              <a:endParaRPr lang="ja-JP" altLang="en-US" sz="2400" dirty="0">
                <a:solidFill>
                  <a:srgbClr val="FF0000"/>
                </a:solidFill>
              </a:endParaRPr>
            </a:p>
            <a:p>
              <a:r>
                <a:rPr lang="en-US" altLang="ja-JP" sz="2800" b="1" dirty="0" smtClean="0"/>
                <a:t>THG</a:t>
              </a:r>
            </a:p>
            <a:p>
              <a:r>
                <a:rPr lang="ja-JP" altLang="en-US" sz="2000" dirty="0" smtClean="0"/>
                <a:t>観測波長</a:t>
              </a:r>
              <a:endParaRPr lang="en-US" altLang="ja-JP" sz="2000" dirty="0" smtClean="0"/>
            </a:p>
            <a:p>
              <a:r>
                <a:rPr kumimoji="1" lang="en-US" altLang="ja-JP" sz="2000" dirty="0" smtClean="0"/>
                <a:t>400nm</a:t>
              </a:r>
              <a:endParaRPr kumimoji="1" lang="ja-JP" altLang="en-US" sz="2000" dirty="0"/>
            </a:p>
          </p:txBody>
        </p:sp>
      </p:grpSp>
      <p:pic>
        <p:nvPicPr>
          <p:cNvPr id="35" name="図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4788024" y="2441475"/>
            <a:ext cx="2160000" cy="2151529"/>
          </a:xfrm>
          <a:prstGeom prst="rect">
            <a:avLst/>
          </a:prstGeom>
        </p:spPr>
      </p:pic>
      <p:cxnSp>
        <p:nvCxnSpPr>
          <p:cNvPr id="38" name="直線矢印コネクタ 37"/>
          <p:cNvCxnSpPr/>
          <p:nvPr/>
        </p:nvCxnSpPr>
        <p:spPr bwMode="auto">
          <a:xfrm flipV="1">
            <a:off x="5026724" y="4129171"/>
            <a:ext cx="841117" cy="795120"/>
          </a:xfrm>
          <a:prstGeom prst="straightConnector1">
            <a:avLst/>
          </a:prstGeom>
          <a:noFill/>
          <a:ln w="38100" cap="flat" cmpd="sng" algn="ctr">
            <a:solidFill>
              <a:srgbClr val="FF0000"/>
            </a:solidFill>
            <a:prstDash val="solid"/>
            <a:round/>
            <a:headEnd type="none" w="med" len="med"/>
            <a:tailEnd type="arrow"/>
          </a:ln>
          <a:effectLst/>
        </p:spPr>
      </p:cxnSp>
      <p:cxnSp>
        <p:nvCxnSpPr>
          <p:cNvPr id="29" name="直線矢印コネクタ 28"/>
          <p:cNvCxnSpPr/>
          <p:nvPr/>
        </p:nvCxnSpPr>
        <p:spPr bwMode="auto">
          <a:xfrm flipH="1" flipV="1">
            <a:off x="3310637" y="4129171"/>
            <a:ext cx="250161" cy="828328"/>
          </a:xfrm>
          <a:prstGeom prst="straightConnector1">
            <a:avLst/>
          </a:prstGeom>
          <a:noFill/>
          <a:ln w="38100" cap="flat" cmpd="sng" algn="ctr">
            <a:solidFill>
              <a:srgbClr val="FF0000"/>
            </a:solidFill>
            <a:prstDash val="solid"/>
            <a:round/>
            <a:headEnd type="none" w="med" len="med"/>
            <a:tailEnd type="arrow"/>
          </a:ln>
          <a:effectLst/>
        </p:spPr>
      </p:cxnSp>
      <p:sp>
        <p:nvSpPr>
          <p:cNvPr id="44" name="テキスト ボックス 43"/>
          <p:cNvSpPr txBox="1"/>
          <p:nvPr/>
        </p:nvSpPr>
        <p:spPr>
          <a:xfrm>
            <a:off x="3563888" y="1755125"/>
            <a:ext cx="2040943" cy="461665"/>
          </a:xfrm>
          <a:prstGeom prst="rect">
            <a:avLst/>
          </a:prstGeom>
          <a:solidFill>
            <a:schemeClr val="accent2">
              <a:lumMod val="75000"/>
            </a:schemeClr>
          </a:solidFill>
        </p:spPr>
        <p:txBody>
          <a:bodyPr wrap="none" rtlCol="0">
            <a:spAutoFit/>
          </a:bodyPr>
          <a:lstStyle/>
          <a:p>
            <a:r>
              <a:rPr kumimoji="1" lang="ja-JP" altLang="en-US" sz="2400" b="1" dirty="0" smtClean="0">
                <a:solidFill>
                  <a:schemeClr val="bg1"/>
                </a:solidFill>
              </a:rPr>
              <a:t>表皮ケラチン</a:t>
            </a:r>
            <a:endParaRPr kumimoji="1" lang="ja-JP" altLang="en-US" sz="2400" b="1" dirty="0">
              <a:solidFill>
                <a:schemeClr val="bg1"/>
              </a:solidFill>
            </a:endParaRPr>
          </a:p>
        </p:txBody>
      </p:sp>
      <p:cxnSp>
        <p:nvCxnSpPr>
          <p:cNvPr id="46" name="直線矢印コネクタ 45"/>
          <p:cNvCxnSpPr/>
          <p:nvPr/>
        </p:nvCxnSpPr>
        <p:spPr bwMode="auto">
          <a:xfrm flipH="1">
            <a:off x="3940836" y="2218571"/>
            <a:ext cx="250162" cy="646291"/>
          </a:xfrm>
          <a:prstGeom prst="straightConnector1">
            <a:avLst/>
          </a:prstGeom>
          <a:noFill/>
          <a:ln w="38100" cap="flat" cmpd="sng" algn="ctr">
            <a:solidFill>
              <a:srgbClr val="FF0000"/>
            </a:solidFill>
            <a:prstDash val="solid"/>
            <a:round/>
            <a:headEnd type="none" w="med" len="med"/>
            <a:tailEnd type="arrow"/>
          </a:ln>
          <a:effectLst/>
        </p:spPr>
      </p:cxnSp>
      <p:cxnSp>
        <p:nvCxnSpPr>
          <p:cNvPr id="48" name="直線矢印コネクタ 47"/>
          <p:cNvCxnSpPr/>
          <p:nvPr/>
        </p:nvCxnSpPr>
        <p:spPr bwMode="auto">
          <a:xfrm>
            <a:off x="4894170" y="2218571"/>
            <a:ext cx="253894" cy="646291"/>
          </a:xfrm>
          <a:prstGeom prst="straightConnector1">
            <a:avLst/>
          </a:prstGeom>
          <a:noFill/>
          <a:ln w="38100" cap="flat" cmpd="sng" algn="ctr">
            <a:solidFill>
              <a:srgbClr val="FF0000"/>
            </a:solidFill>
            <a:prstDash val="solid"/>
            <a:round/>
            <a:headEnd type="none" w="med" len="med"/>
            <a:tailEnd type="arrow"/>
          </a:ln>
          <a:effectLst/>
        </p:spPr>
      </p:cxnSp>
      <p:sp>
        <p:nvSpPr>
          <p:cNvPr id="50" name="テキスト ボックス 49"/>
          <p:cNvSpPr txBox="1"/>
          <p:nvPr/>
        </p:nvSpPr>
        <p:spPr>
          <a:xfrm>
            <a:off x="2051720" y="5517232"/>
            <a:ext cx="5113900" cy="400110"/>
          </a:xfrm>
          <a:prstGeom prst="rect">
            <a:avLst/>
          </a:prstGeom>
          <a:solidFill>
            <a:srgbClr val="FFC000"/>
          </a:solidFill>
        </p:spPr>
        <p:txBody>
          <a:bodyPr wrap="none" rtlCol="0">
            <a:spAutoFit/>
          </a:bodyPr>
          <a:lstStyle/>
          <a:p>
            <a:r>
              <a:rPr kumimoji="1" lang="ja-JP" altLang="en-US" sz="2000" b="1" dirty="0" smtClean="0"/>
              <a:t>表皮ケラチンから</a:t>
            </a:r>
            <a:r>
              <a:rPr kumimoji="1" lang="en-US" altLang="ja-JP" sz="2000" b="1" dirty="0" smtClean="0"/>
              <a:t>THG</a:t>
            </a:r>
            <a:r>
              <a:rPr kumimoji="1" lang="ja-JP" altLang="en-US" sz="2000" b="1" dirty="0" smtClean="0"/>
              <a:t>信号が発生している</a:t>
            </a:r>
            <a:endParaRPr kumimoji="1" lang="ja-JP" altLang="en-US" sz="2000" b="1" dirty="0"/>
          </a:p>
        </p:txBody>
      </p:sp>
      <p:sp>
        <p:nvSpPr>
          <p:cNvPr id="51" name="テキスト ボックス 50"/>
          <p:cNvSpPr txBox="1"/>
          <p:nvPr/>
        </p:nvSpPr>
        <p:spPr>
          <a:xfrm>
            <a:off x="6513152" y="1816680"/>
            <a:ext cx="2630848" cy="400110"/>
          </a:xfrm>
          <a:prstGeom prst="rect">
            <a:avLst/>
          </a:prstGeom>
          <a:noFill/>
        </p:spPr>
        <p:txBody>
          <a:bodyPr wrap="none" rtlCol="0">
            <a:spAutoFit/>
          </a:bodyPr>
          <a:lstStyle/>
          <a:p>
            <a:r>
              <a:rPr kumimoji="1" lang="ja-JP" altLang="en-US" sz="2000" dirty="0" smtClean="0"/>
              <a:t>視野：</a:t>
            </a:r>
            <a:r>
              <a:rPr kumimoji="1" lang="en-US" altLang="ja-JP" sz="2000" dirty="0" smtClean="0"/>
              <a:t>560µm*560µm</a:t>
            </a:r>
            <a:endParaRPr kumimoji="1" lang="ja-JP" altLang="en-US" sz="2000" dirty="0"/>
          </a:p>
        </p:txBody>
      </p:sp>
    </p:spTree>
    <p:extLst>
      <p:ext uri="{BB962C8B-B14F-4D97-AF65-F5344CB8AC3E}">
        <p14:creationId xmlns:p14="http://schemas.microsoft.com/office/powerpoint/2010/main" val="1961973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683568" y="54868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pPr algn="l"/>
            <a:r>
              <a:rPr lang="ja-JP" altLang="en-US" dirty="0" smtClean="0"/>
              <a:t>非線形光学顕微鏡</a:t>
            </a:r>
            <a:r>
              <a:rPr lang="ja-JP" altLang="en-US" dirty="0"/>
              <a:t>による</a:t>
            </a:r>
            <a:endParaRPr lang="en-US" altLang="ja-JP" kern="0" dirty="0" smtClean="0"/>
          </a:p>
          <a:p>
            <a:pPr algn="l"/>
            <a:r>
              <a:rPr lang="ja-JP" altLang="en-US" kern="0" dirty="0" smtClean="0"/>
              <a:t>コラーゲン</a:t>
            </a:r>
            <a:r>
              <a:rPr lang="en-US" altLang="ja-JP" kern="0" dirty="0" smtClean="0"/>
              <a:t>SHG</a:t>
            </a:r>
            <a:r>
              <a:rPr lang="ja-JP" altLang="en-US" kern="0" dirty="0" smtClean="0"/>
              <a:t>イメージ</a:t>
            </a:r>
            <a:endParaRPr lang="ja-JP" altLang="en-US" kern="0" dirty="0"/>
          </a:p>
        </p:txBody>
      </p:sp>
      <p:grpSp>
        <p:nvGrpSpPr>
          <p:cNvPr id="18" name="グループ化 17"/>
          <p:cNvGrpSpPr/>
          <p:nvPr/>
        </p:nvGrpSpPr>
        <p:grpSpPr>
          <a:xfrm>
            <a:off x="386226" y="2516478"/>
            <a:ext cx="8012079" cy="1323440"/>
            <a:chOff x="386226" y="3990312"/>
            <a:chExt cx="8012079" cy="1323440"/>
          </a:xfrm>
        </p:grpSpPr>
        <p:sp>
          <p:nvSpPr>
            <p:cNvPr id="15" name="テキスト ボックス 14"/>
            <p:cNvSpPr txBox="1"/>
            <p:nvPr/>
          </p:nvSpPr>
          <p:spPr>
            <a:xfrm>
              <a:off x="386226" y="3990312"/>
              <a:ext cx="1723549" cy="1323439"/>
            </a:xfrm>
            <a:prstGeom prst="rect">
              <a:avLst/>
            </a:prstGeom>
            <a:noFill/>
          </p:spPr>
          <p:txBody>
            <a:bodyPr wrap="none" rtlCol="0">
              <a:spAutoFit/>
            </a:bodyPr>
            <a:lstStyle/>
            <a:p>
              <a:r>
                <a:rPr lang="ja-JP" altLang="en-US" sz="2000" dirty="0">
                  <a:solidFill>
                    <a:srgbClr val="FF0000"/>
                  </a:solidFill>
                </a:rPr>
                <a:t>レーザー波長</a:t>
              </a:r>
              <a:endParaRPr lang="en-US" altLang="ja-JP" sz="2000" dirty="0">
                <a:solidFill>
                  <a:srgbClr val="FF0000"/>
                </a:solidFill>
              </a:endParaRPr>
            </a:p>
            <a:p>
              <a:r>
                <a:rPr lang="en-US" altLang="ja-JP" sz="2000" dirty="0">
                  <a:solidFill>
                    <a:srgbClr val="FF0000"/>
                  </a:solidFill>
                </a:rPr>
                <a:t>800nm</a:t>
              </a:r>
              <a:endParaRPr lang="ja-JP" altLang="en-US" sz="2000" dirty="0">
                <a:solidFill>
                  <a:srgbClr val="FF0000"/>
                </a:solidFill>
              </a:endParaRPr>
            </a:p>
            <a:p>
              <a:r>
                <a:rPr lang="ja-JP" altLang="en-US" sz="2000" dirty="0" smtClean="0"/>
                <a:t>観測波長</a:t>
              </a:r>
              <a:endParaRPr lang="en-US" altLang="ja-JP" sz="2000" dirty="0" smtClean="0"/>
            </a:p>
            <a:p>
              <a:r>
                <a:rPr kumimoji="1" lang="en-US" altLang="ja-JP" sz="2000" dirty="0" smtClean="0"/>
                <a:t>400nm</a:t>
              </a:r>
              <a:endParaRPr kumimoji="1" lang="ja-JP" altLang="en-US" sz="2000" dirty="0"/>
            </a:p>
          </p:txBody>
        </p:sp>
        <p:sp>
          <p:nvSpPr>
            <p:cNvPr id="16" name="テキスト ボックス 15"/>
            <p:cNvSpPr txBox="1"/>
            <p:nvPr/>
          </p:nvSpPr>
          <p:spPr>
            <a:xfrm>
              <a:off x="6674756" y="3990313"/>
              <a:ext cx="1723549" cy="1323439"/>
            </a:xfrm>
            <a:prstGeom prst="rect">
              <a:avLst/>
            </a:prstGeom>
            <a:noFill/>
          </p:spPr>
          <p:txBody>
            <a:bodyPr wrap="none" rtlCol="0">
              <a:spAutoFit/>
            </a:bodyPr>
            <a:lstStyle/>
            <a:p>
              <a:r>
                <a:rPr lang="ja-JP" altLang="en-US" sz="2000" dirty="0">
                  <a:solidFill>
                    <a:srgbClr val="FF0000"/>
                  </a:solidFill>
                </a:rPr>
                <a:t>レーザー波長</a:t>
              </a:r>
              <a:endParaRPr lang="en-US" altLang="ja-JP" sz="2000" dirty="0">
                <a:solidFill>
                  <a:srgbClr val="FF0000"/>
                </a:solidFill>
              </a:endParaRPr>
            </a:p>
            <a:p>
              <a:r>
                <a:rPr lang="en-US" altLang="ja-JP" sz="2000" dirty="0">
                  <a:solidFill>
                    <a:srgbClr val="FF0000"/>
                  </a:solidFill>
                </a:rPr>
                <a:t>1200nm</a:t>
              </a:r>
              <a:endParaRPr lang="ja-JP" altLang="en-US" sz="2000" dirty="0">
                <a:solidFill>
                  <a:srgbClr val="FF0000"/>
                </a:solidFill>
              </a:endParaRPr>
            </a:p>
            <a:p>
              <a:r>
                <a:rPr lang="ja-JP" altLang="en-US" sz="2000" dirty="0" smtClean="0"/>
                <a:t>観測波長</a:t>
              </a:r>
              <a:endParaRPr lang="en-US" altLang="ja-JP" sz="2000" dirty="0" smtClean="0"/>
            </a:p>
            <a:p>
              <a:r>
                <a:rPr kumimoji="1" lang="en-US" altLang="ja-JP" sz="2000" dirty="0" smtClean="0"/>
                <a:t>600nm</a:t>
              </a:r>
              <a:endParaRPr kumimoji="1" lang="ja-JP" altLang="en-US" sz="2000" dirty="0"/>
            </a:p>
          </p:txBody>
        </p:sp>
      </p:grpSp>
      <p:sp>
        <p:nvSpPr>
          <p:cNvPr id="19" name="テキスト ボックス 18"/>
          <p:cNvSpPr txBox="1"/>
          <p:nvPr/>
        </p:nvSpPr>
        <p:spPr>
          <a:xfrm>
            <a:off x="1913432" y="5594799"/>
            <a:ext cx="5088252" cy="400110"/>
          </a:xfrm>
          <a:prstGeom prst="rect">
            <a:avLst/>
          </a:prstGeom>
          <a:solidFill>
            <a:srgbClr val="FFC000"/>
          </a:solidFill>
        </p:spPr>
        <p:txBody>
          <a:bodyPr wrap="none" rtlCol="0">
            <a:spAutoFit/>
          </a:bodyPr>
          <a:lstStyle/>
          <a:p>
            <a:r>
              <a:rPr lang="ja-JP" altLang="en-US" sz="2000" b="1" dirty="0" smtClean="0"/>
              <a:t>波長が長くなっても同じイメージが見える</a:t>
            </a:r>
            <a:endParaRPr lang="en-US" altLang="ja-JP" sz="2000" b="1" dirty="0" smtClean="0"/>
          </a:p>
        </p:txBody>
      </p:sp>
      <p:pic>
        <p:nvPicPr>
          <p:cNvPr id="20" name="図 19"/>
          <p:cNvPicPr/>
          <p:nvPr/>
        </p:nvPicPr>
        <p:blipFill>
          <a:blip r:embed="rId3">
            <a:extLst>
              <a:ext uri="{28A0092B-C50C-407E-A947-70E740481C1C}">
                <a14:useLocalDpi xmlns:a14="http://schemas.microsoft.com/office/drawing/2010/main" val="0"/>
              </a:ext>
            </a:extLst>
          </a:blip>
          <a:stretch>
            <a:fillRect/>
          </a:stretch>
        </p:blipFill>
        <p:spPr>
          <a:xfrm flipH="1" flipV="1">
            <a:off x="2111846" y="2098382"/>
            <a:ext cx="2159635" cy="2159635"/>
          </a:xfrm>
          <a:prstGeom prst="rect">
            <a:avLst/>
          </a:prstGeom>
        </p:spPr>
      </p:pic>
      <p:pic>
        <p:nvPicPr>
          <p:cNvPr id="21" name="図 20"/>
          <p:cNvPicPr/>
          <p:nvPr/>
        </p:nvPicPr>
        <p:blipFill>
          <a:blip r:embed="rId4">
            <a:extLst>
              <a:ext uri="{28A0092B-C50C-407E-A947-70E740481C1C}">
                <a14:useLocalDpi xmlns:a14="http://schemas.microsoft.com/office/drawing/2010/main" val="0"/>
              </a:ext>
            </a:extLst>
          </a:blip>
          <a:stretch>
            <a:fillRect/>
          </a:stretch>
        </p:blipFill>
        <p:spPr>
          <a:xfrm flipH="1" flipV="1">
            <a:off x="4440932" y="2098383"/>
            <a:ext cx="2159635" cy="2159635"/>
          </a:xfrm>
          <a:prstGeom prst="rect">
            <a:avLst/>
          </a:prstGeom>
        </p:spPr>
      </p:pic>
      <p:sp>
        <p:nvSpPr>
          <p:cNvPr id="28" name="テキスト ボックス 27"/>
          <p:cNvSpPr txBox="1"/>
          <p:nvPr/>
        </p:nvSpPr>
        <p:spPr>
          <a:xfrm>
            <a:off x="3170426" y="4365103"/>
            <a:ext cx="2350323" cy="461665"/>
          </a:xfrm>
          <a:prstGeom prst="rect">
            <a:avLst/>
          </a:prstGeom>
          <a:solidFill>
            <a:schemeClr val="accent2">
              <a:lumMod val="75000"/>
            </a:schemeClr>
          </a:solidFill>
        </p:spPr>
        <p:txBody>
          <a:bodyPr wrap="none" rtlCol="0">
            <a:spAutoFit/>
          </a:bodyPr>
          <a:lstStyle/>
          <a:p>
            <a:r>
              <a:rPr kumimoji="1" lang="ja-JP" altLang="en-US" sz="2400" b="1" dirty="0" smtClean="0">
                <a:solidFill>
                  <a:schemeClr val="bg1"/>
                </a:solidFill>
              </a:rPr>
              <a:t>真皮コラーゲン</a:t>
            </a:r>
            <a:endParaRPr kumimoji="1" lang="ja-JP" altLang="en-US" sz="2400" b="1" dirty="0">
              <a:solidFill>
                <a:schemeClr val="bg1"/>
              </a:solidFill>
            </a:endParaRPr>
          </a:p>
        </p:txBody>
      </p:sp>
      <p:cxnSp>
        <p:nvCxnSpPr>
          <p:cNvPr id="30" name="直線矢印コネクタ 29"/>
          <p:cNvCxnSpPr/>
          <p:nvPr/>
        </p:nvCxnSpPr>
        <p:spPr bwMode="auto">
          <a:xfrm flipH="1" flipV="1">
            <a:off x="2994225" y="3328431"/>
            <a:ext cx="394876" cy="1036672"/>
          </a:xfrm>
          <a:prstGeom prst="straightConnector1">
            <a:avLst/>
          </a:prstGeom>
          <a:noFill/>
          <a:ln w="38100" cap="flat" cmpd="sng" algn="ctr">
            <a:solidFill>
              <a:srgbClr val="FF0000"/>
            </a:solidFill>
            <a:prstDash val="solid"/>
            <a:round/>
            <a:headEnd type="none" w="med" len="med"/>
            <a:tailEnd type="arrow"/>
          </a:ln>
          <a:effectLst/>
        </p:spPr>
      </p:cxnSp>
      <p:sp>
        <p:nvSpPr>
          <p:cNvPr id="31" name="テキスト ボックス 30"/>
          <p:cNvSpPr txBox="1"/>
          <p:nvPr/>
        </p:nvSpPr>
        <p:spPr>
          <a:xfrm>
            <a:off x="1122350" y="6230039"/>
            <a:ext cx="6894836" cy="400110"/>
          </a:xfrm>
          <a:prstGeom prst="rect">
            <a:avLst/>
          </a:prstGeom>
          <a:solidFill>
            <a:srgbClr val="FFC000"/>
          </a:solidFill>
        </p:spPr>
        <p:txBody>
          <a:bodyPr wrap="none" rtlCol="0">
            <a:spAutoFit/>
          </a:bodyPr>
          <a:lstStyle/>
          <a:p>
            <a:r>
              <a:rPr lang="ja-JP" altLang="en-US" sz="2000" b="1" dirty="0" smtClean="0">
                <a:solidFill>
                  <a:srgbClr val="FF0000"/>
                </a:solidFill>
              </a:rPr>
              <a:t>散乱しない</a:t>
            </a:r>
            <a:r>
              <a:rPr lang="ja-JP" altLang="en-US" sz="2000" b="1" dirty="0" smtClean="0"/>
              <a:t>切片</a:t>
            </a:r>
            <a:r>
              <a:rPr lang="ja-JP" altLang="en-US" sz="2000" b="1" dirty="0"/>
              <a:t>サンプルで</a:t>
            </a:r>
            <a:r>
              <a:rPr lang="ja-JP" altLang="en-US" sz="2000" b="1" dirty="0" smtClean="0"/>
              <a:t>は短波長の方が発生効率がいい</a:t>
            </a:r>
            <a:endParaRPr lang="en-US" altLang="ja-JP" sz="2000" b="1" dirty="0" smtClean="0"/>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4457558" y="2060848"/>
            <a:ext cx="2126382" cy="2160000"/>
          </a:xfrm>
          <a:prstGeom prst="rect">
            <a:avLst/>
          </a:prstGeom>
        </p:spPr>
      </p:pic>
      <p:cxnSp>
        <p:nvCxnSpPr>
          <p:cNvPr id="32" name="直線矢印コネクタ 31"/>
          <p:cNvCxnSpPr/>
          <p:nvPr/>
        </p:nvCxnSpPr>
        <p:spPr bwMode="auto">
          <a:xfrm flipV="1">
            <a:off x="4937168" y="3328431"/>
            <a:ext cx="138888" cy="1036673"/>
          </a:xfrm>
          <a:prstGeom prst="straightConnector1">
            <a:avLst/>
          </a:prstGeom>
          <a:noFill/>
          <a:ln w="38100" cap="flat" cmpd="sng" algn="ctr">
            <a:solidFill>
              <a:srgbClr val="FF0000"/>
            </a:solidFill>
            <a:prstDash val="solid"/>
            <a:round/>
            <a:headEnd type="none" w="med" len="med"/>
            <a:tailEnd type="arrow"/>
          </a:ln>
          <a:effectLst/>
        </p:spPr>
      </p:cxnSp>
      <p:sp>
        <p:nvSpPr>
          <p:cNvPr id="34" name="テキスト ボックス 33"/>
          <p:cNvSpPr txBox="1"/>
          <p:nvPr/>
        </p:nvSpPr>
        <p:spPr>
          <a:xfrm>
            <a:off x="6300192" y="1641786"/>
            <a:ext cx="2630848" cy="400110"/>
          </a:xfrm>
          <a:prstGeom prst="rect">
            <a:avLst/>
          </a:prstGeom>
          <a:noFill/>
        </p:spPr>
        <p:txBody>
          <a:bodyPr wrap="none" rtlCol="0">
            <a:spAutoFit/>
          </a:bodyPr>
          <a:lstStyle/>
          <a:p>
            <a:r>
              <a:rPr kumimoji="1" lang="ja-JP" altLang="en-US" sz="2000" dirty="0" smtClean="0"/>
              <a:t>視野：</a:t>
            </a:r>
            <a:r>
              <a:rPr kumimoji="1" lang="en-US" altLang="ja-JP" sz="2000" dirty="0" smtClean="0"/>
              <a:t>560µm*560µm</a:t>
            </a:r>
            <a:endParaRPr kumimoji="1" lang="ja-JP" altLang="en-US" sz="2000" dirty="0"/>
          </a:p>
        </p:txBody>
      </p:sp>
    </p:spTree>
    <p:extLst>
      <p:ext uri="{BB962C8B-B14F-4D97-AF65-F5344CB8AC3E}">
        <p14:creationId xmlns:p14="http://schemas.microsoft.com/office/powerpoint/2010/main" val="3066685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4544" y="989856"/>
            <a:ext cx="9865096" cy="1143000"/>
          </a:xfrm>
        </p:spPr>
        <p:txBody>
          <a:bodyPr/>
          <a:lstStyle/>
          <a:p>
            <a:r>
              <a:rPr kumimoji="1" lang="ja-JP" altLang="en-US" dirty="0" smtClean="0"/>
              <a:t>実験②皮膚ブロックサンプルの計測</a:t>
            </a:r>
            <a:endParaRPr kumimoji="1" lang="ja-JP" altLang="en-US" dirty="0"/>
          </a:p>
        </p:txBody>
      </p:sp>
      <p:sp>
        <p:nvSpPr>
          <p:cNvPr id="4" name="テキスト ボックス 3"/>
          <p:cNvSpPr txBox="1"/>
          <p:nvPr/>
        </p:nvSpPr>
        <p:spPr>
          <a:xfrm>
            <a:off x="1828658" y="3308791"/>
            <a:ext cx="5724644" cy="1200329"/>
          </a:xfrm>
          <a:prstGeom prst="rect">
            <a:avLst/>
          </a:prstGeom>
          <a:solidFill>
            <a:srgbClr val="FFC000"/>
          </a:solidFill>
        </p:spPr>
        <p:txBody>
          <a:bodyPr wrap="none" rtlCol="0">
            <a:spAutoFit/>
          </a:bodyPr>
          <a:lstStyle/>
          <a:p>
            <a:pPr algn="ctr"/>
            <a:r>
              <a:rPr kumimoji="1" lang="ja-JP" altLang="en-US" sz="3600" dirty="0" smtClean="0"/>
              <a:t>発生効率と生体散乱の影響</a:t>
            </a:r>
            <a:endParaRPr kumimoji="1" lang="en-US" altLang="ja-JP" sz="3600" dirty="0" smtClean="0"/>
          </a:p>
          <a:p>
            <a:pPr algn="ctr"/>
            <a:r>
              <a:rPr lang="ja-JP" altLang="en-US" sz="3600" dirty="0" smtClean="0"/>
              <a:t>を含めた</a:t>
            </a:r>
            <a:r>
              <a:rPr kumimoji="1" lang="ja-JP" altLang="en-US" sz="3600" dirty="0" smtClean="0"/>
              <a:t>波長依存性を確認</a:t>
            </a:r>
            <a:endParaRPr kumimoji="1" lang="ja-JP" altLang="en-US" sz="3600" dirty="0"/>
          </a:p>
        </p:txBody>
      </p:sp>
      <p:sp>
        <p:nvSpPr>
          <p:cNvPr id="7" name="テキスト ボックス 6"/>
          <p:cNvSpPr txBox="1"/>
          <p:nvPr/>
        </p:nvSpPr>
        <p:spPr>
          <a:xfrm>
            <a:off x="1828658" y="2477793"/>
            <a:ext cx="1415772" cy="830997"/>
          </a:xfrm>
          <a:prstGeom prst="rect">
            <a:avLst/>
          </a:prstGeom>
          <a:noFill/>
        </p:spPr>
        <p:txBody>
          <a:bodyPr wrap="none" rtlCol="0">
            <a:spAutoFit/>
          </a:bodyPr>
          <a:lstStyle/>
          <a:p>
            <a:r>
              <a:rPr kumimoji="1" lang="ja-JP" altLang="en-US" sz="4800" dirty="0" smtClean="0"/>
              <a:t>目的</a:t>
            </a:r>
            <a:endParaRPr kumimoji="1" lang="ja-JP" altLang="en-US" sz="4800" dirty="0"/>
          </a:p>
        </p:txBody>
      </p:sp>
    </p:spTree>
    <p:extLst>
      <p:ext uri="{BB962C8B-B14F-4D97-AF65-F5344CB8AC3E}">
        <p14:creationId xmlns:p14="http://schemas.microsoft.com/office/powerpoint/2010/main" val="30772414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2684098"/>
            <a:ext cx="8882063" cy="331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11609" y="481236"/>
            <a:ext cx="8328025" cy="1143000"/>
          </a:xfrm>
        </p:spPr>
        <p:txBody>
          <a:bodyPr/>
          <a:lstStyle/>
          <a:p>
            <a:pPr algn="l"/>
            <a:r>
              <a:rPr lang="ja-JP" altLang="en-US" b="1" dirty="0" smtClean="0"/>
              <a:t>皮膚ブロックサンプル</a:t>
            </a:r>
            <a:r>
              <a:rPr lang="en-US" altLang="ja-JP" b="1" dirty="0" smtClean="0"/>
              <a:t/>
            </a:r>
            <a:br>
              <a:rPr lang="en-US" altLang="ja-JP" b="1" dirty="0" smtClean="0"/>
            </a:br>
            <a:r>
              <a:rPr lang="en-US" altLang="ja-JP" b="1" dirty="0" smtClean="0"/>
              <a:t>@</a:t>
            </a:r>
            <a:r>
              <a:rPr lang="ja-JP" altLang="en-US" b="1" dirty="0"/>
              <a:t>エラスチン染色像</a:t>
            </a:r>
            <a:endParaRPr kumimoji="1" lang="ja-JP" altLang="en-US" dirty="0"/>
          </a:p>
        </p:txBody>
      </p:sp>
      <p:sp>
        <p:nvSpPr>
          <p:cNvPr id="4" name="テキスト ボックス 3"/>
          <p:cNvSpPr txBox="1"/>
          <p:nvPr/>
        </p:nvSpPr>
        <p:spPr>
          <a:xfrm>
            <a:off x="6803718" y="5726580"/>
            <a:ext cx="2339102" cy="830997"/>
          </a:xfrm>
          <a:prstGeom prst="rect">
            <a:avLst/>
          </a:prstGeom>
          <a:solidFill>
            <a:srgbClr val="FFC000"/>
          </a:solidFill>
        </p:spPr>
        <p:txBody>
          <a:bodyPr wrap="none" rtlCol="0">
            <a:spAutoFit/>
          </a:bodyPr>
          <a:lstStyle/>
          <a:p>
            <a:r>
              <a:rPr kumimoji="1" lang="ja-JP" altLang="en-US" sz="2400" dirty="0" smtClean="0"/>
              <a:t>濃青紫：</a:t>
            </a:r>
            <a:endParaRPr kumimoji="1" lang="en-US" altLang="ja-JP" sz="2400" dirty="0" smtClean="0"/>
          </a:p>
          <a:p>
            <a:r>
              <a:rPr kumimoji="1" lang="ja-JP" altLang="en-US" sz="2400" dirty="0" smtClean="0"/>
              <a:t>エラスチン線維</a:t>
            </a:r>
            <a:endParaRPr kumimoji="1" lang="ja-JP" altLang="en-US" sz="2400" dirty="0"/>
          </a:p>
        </p:txBody>
      </p:sp>
      <p:cxnSp>
        <p:nvCxnSpPr>
          <p:cNvPr id="8" name="直線矢印コネクタ 7"/>
          <p:cNvCxnSpPr/>
          <p:nvPr/>
        </p:nvCxnSpPr>
        <p:spPr bwMode="auto">
          <a:xfrm flipH="1" flipV="1">
            <a:off x="7845918" y="3885755"/>
            <a:ext cx="470498" cy="1584176"/>
          </a:xfrm>
          <a:prstGeom prst="straightConnector1">
            <a:avLst/>
          </a:prstGeom>
          <a:noFill/>
          <a:ln w="38100" cap="flat" cmpd="sng" algn="ctr">
            <a:solidFill>
              <a:srgbClr val="FF0000"/>
            </a:solidFill>
            <a:prstDash val="solid"/>
            <a:round/>
            <a:headEnd type="none" w="med" len="med"/>
            <a:tailEnd type="arrow"/>
          </a:ln>
          <a:effectLst/>
        </p:spPr>
      </p:cxnSp>
      <p:sp>
        <p:nvSpPr>
          <p:cNvPr id="11" name="テキスト ボックス 10"/>
          <p:cNvSpPr txBox="1"/>
          <p:nvPr/>
        </p:nvSpPr>
        <p:spPr>
          <a:xfrm>
            <a:off x="2184927" y="5982379"/>
            <a:ext cx="2339102" cy="830997"/>
          </a:xfrm>
          <a:prstGeom prst="rect">
            <a:avLst/>
          </a:prstGeom>
          <a:solidFill>
            <a:srgbClr val="FFC000"/>
          </a:solidFill>
        </p:spPr>
        <p:txBody>
          <a:bodyPr wrap="none" rtlCol="0">
            <a:spAutoFit/>
          </a:bodyPr>
          <a:lstStyle/>
          <a:p>
            <a:r>
              <a:rPr kumimoji="1" lang="ja-JP" altLang="en-US" sz="2400" dirty="0" smtClean="0"/>
              <a:t>濃青紫：</a:t>
            </a:r>
            <a:endParaRPr kumimoji="1" lang="en-US" altLang="ja-JP" sz="2400" dirty="0" smtClean="0"/>
          </a:p>
          <a:p>
            <a:r>
              <a:rPr kumimoji="1" lang="ja-JP" altLang="en-US" sz="2400" dirty="0" smtClean="0"/>
              <a:t>エラスチン線維</a:t>
            </a:r>
            <a:endParaRPr kumimoji="1" lang="ja-JP" altLang="en-US" sz="2400" dirty="0"/>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928" y="3796350"/>
            <a:ext cx="2339102" cy="219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コネクタ 13"/>
          <p:cNvCxnSpPr/>
          <p:nvPr/>
        </p:nvCxnSpPr>
        <p:spPr>
          <a:xfrm flipH="1">
            <a:off x="467544" y="4746001"/>
            <a:ext cx="1834506" cy="147705"/>
          </a:xfrm>
          <a:prstGeom prst="line">
            <a:avLst/>
          </a:prstGeom>
          <a:ln w="762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テキスト ボックス 20"/>
          <p:cNvSpPr txBox="1"/>
          <p:nvPr/>
        </p:nvSpPr>
        <p:spPr>
          <a:xfrm>
            <a:off x="1437954" y="2218600"/>
            <a:ext cx="1728192"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a:t>垂直</a:t>
            </a:r>
            <a:r>
              <a:rPr lang="ja-JP" altLang="en-US" sz="2400" dirty="0" smtClean="0"/>
              <a:t>断面像</a:t>
            </a:r>
            <a:endParaRPr kumimoji="1" lang="ja-JP" altLang="en-US" sz="2400" dirty="0"/>
          </a:p>
        </p:txBody>
      </p:sp>
      <p:sp>
        <p:nvSpPr>
          <p:cNvPr id="19" name="テキスト ボックス 21"/>
          <p:cNvSpPr txBox="1"/>
          <p:nvPr/>
        </p:nvSpPr>
        <p:spPr>
          <a:xfrm>
            <a:off x="5508104" y="2222433"/>
            <a:ext cx="3024337"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dirty="0" smtClean="0"/>
              <a:t>水平断面（真皮層）</a:t>
            </a:r>
            <a:endParaRPr kumimoji="1" lang="ja-JP" altLang="en-US" sz="2400" dirty="0"/>
          </a:p>
        </p:txBody>
      </p:sp>
      <p:sp>
        <p:nvSpPr>
          <p:cNvPr id="20" name="テキスト ボックス 19"/>
          <p:cNvSpPr txBox="1"/>
          <p:nvPr/>
        </p:nvSpPr>
        <p:spPr>
          <a:xfrm>
            <a:off x="5580112" y="1022104"/>
            <a:ext cx="3437807" cy="1200329"/>
          </a:xfrm>
          <a:prstGeom prst="rect">
            <a:avLst/>
          </a:prstGeom>
          <a:noFill/>
          <a:ln w="38100">
            <a:solidFill>
              <a:schemeClr val="tx1"/>
            </a:solidFill>
          </a:ln>
        </p:spPr>
        <p:txBody>
          <a:bodyPr wrap="square" rtlCol="0">
            <a:spAutoFit/>
          </a:bodyPr>
          <a:lstStyle/>
          <a:p>
            <a:r>
              <a:rPr kumimoji="1" lang="en-US" altLang="ja-JP" sz="2400" dirty="0" smtClean="0"/>
              <a:t>57</a:t>
            </a:r>
            <a:r>
              <a:rPr kumimoji="1" lang="ja-JP" altLang="en-US" sz="2400" dirty="0" smtClean="0"/>
              <a:t>歳女性顔面皮膚</a:t>
            </a:r>
            <a:endParaRPr kumimoji="1" lang="en-US" altLang="ja-JP" sz="2400" dirty="0" smtClean="0"/>
          </a:p>
          <a:p>
            <a:r>
              <a:rPr kumimoji="1" lang="en-US" altLang="ja-JP" sz="2400" dirty="0" smtClean="0"/>
              <a:t>(</a:t>
            </a:r>
            <a:r>
              <a:rPr kumimoji="1" lang="ja-JP" altLang="en-US" sz="2400" dirty="0" smtClean="0"/>
              <a:t>表皮あり</a:t>
            </a:r>
            <a:r>
              <a:rPr kumimoji="1" lang="en-US" altLang="ja-JP" sz="2400" dirty="0" smtClean="0"/>
              <a:t>)(</a:t>
            </a:r>
            <a:r>
              <a:rPr kumimoji="1" lang="ja-JP" altLang="en-US" sz="2400" dirty="0" smtClean="0"/>
              <a:t>厚さ</a:t>
            </a:r>
            <a:r>
              <a:rPr kumimoji="1" lang="en-US" altLang="ja-JP" sz="2400" dirty="0" smtClean="0"/>
              <a:t>3-4mm)</a:t>
            </a:r>
          </a:p>
          <a:p>
            <a:r>
              <a:rPr lang="ja-JP" altLang="en-US" sz="2400" b="1" dirty="0">
                <a:solidFill>
                  <a:srgbClr val="FF0000"/>
                </a:solidFill>
              </a:rPr>
              <a:t>生体散乱</a:t>
            </a:r>
            <a:r>
              <a:rPr lang="ja-JP" altLang="en-US" sz="2400" b="1" dirty="0" smtClean="0">
                <a:solidFill>
                  <a:srgbClr val="FF0000"/>
                </a:solidFill>
              </a:rPr>
              <a:t>の影響あり</a:t>
            </a:r>
            <a:endParaRPr kumimoji="1" lang="ja-JP" altLang="en-US" sz="2400" b="1" dirty="0">
              <a:solidFill>
                <a:srgbClr val="FF0000"/>
              </a:solidFill>
            </a:endParaRPr>
          </a:p>
        </p:txBody>
      </p:sp>
    </p:spTree>
    <p:extLst>
      <p:ext uri="{BB962C8B-B14F-4D97-AF65-F5344CB8AC3E}">
        <p14:creationId xmlns:p14="http://schemas.microsoft.com/office/powerpoint/2010/main" val="300691956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7029" y="633929"/>
            <a:ext cx="8458200" cy="1143000"/>
          </a:xfrm>
        </p:spPr>
        <p:txBody>
          <a:bodyPr/>
          <a:lstStyle/>
          <a:p>
            <a:r>
              <a:rPr lang="ja-JP" altLang="en-US" dirty="0"/>
              <a:t>深さ</a:t>
            </a:r>
            <a:r>
              <a:rPr lang="ja-JP" altLang="en-US" dirty="0" smtClean="0"/>
              <a:t>分解</a:t>
            </a:r>
            <a:r>
              <a:rPr lang="en-US" altLang="ja-JP" dirty="0" smtClean="0"/>
              <a:t>SHG</a:t>
            </a:r>
            <a:r>
              <a:rPr lang="ja-JP" altLang="en-US" dirty="0" smtClean="0"/>
              <a:t>イメージ</a:t>
            </a:r>
            <a:r>
              <a:rPr lang="en-US" altLang="ja-JP" dirty="0" smtClean="0"/>
              <a:t>@250µm</a:t>
            </a:r>
            <a:endParaRPr kumimoji="1" lang="ja-JP"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2204864"/>
            <a:ext cx="8964488" cy="219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flipH="1">
            <a:off x="458924" y="4941168"/>
            <a:ext cx="8190656" cy="523220"/>
          </a:xfrm>
          <a:prstGeom prst="rect">
            <a:avLst/>
          </a:prstGeom>
          <a:solidFill>
            <a:srgbClr val="FFFF00"/>
          </a:solidFill>
        </p:spPr>
        <p:txBody>
          <a:bodyPr wrap="square" rtlCol="0">
            <a:spAutoFit/>
          </a:bodyPr>
          <a:lstStyle/>
          <a:p>
            <a:r>
              <a:rPr kumimoji="1" lang="ja-JP" altLang="en-US" sz="2800" dirty="0" smtClean="0"/>
              <a:t>深さ</a:t>
            </a:r>
            <a:r>
              <a:rPr kumimoji="1" lang="en-US" altLang="ja-JP" sz="2800" dirty="0" smtClean="0"/>
              <a:t>250µm</a:t>
            </a:r>
            <a:r>
              <a:rPr kumimoji="1" lang="ja-JP" altLang="en-US" sz="2800" dirty="0" smtClean="0"/>
              <a:t>において入</a:t>
            </a:r>
            <a:r>
              <a:rPr kumimoji="1" lang="ja-JP" altLang="en-US" sz="2800" dirty="0" smtClean="0"/>
              <a:t>射波長</a:t>
            </a:r>
            <a:r>
              <a:rPr kumimoji="1" lang="en-US" altLang="ja-JP" sz="2800" dirty="0" smtClean="0"/>
              <a:t>900or1000nm</a:t>
            </a:r>
            <a:r>
              <a:rPr kumimoji="1" lang="ja-JP" altLang="en-US" sz="2800" dirty="0" smtClean="0"/>
              <a:t>が有用</a:t>
            </a:r>
            <a:endParaRPr kumimoji="1" lang="ja-JP" altLang="en-US" sz="2800" dirty="0"/>
          </a:p>
        </p:txBody>
      </p:sp>
      <p:sp>
        <p:nvSpPr>
          <p:cNvPr id="4" name="テキスト ボックス 3"/>
          <p:cNvSpPr txBox="1"/>
          <p:nvPr/>
        </p:nvSpPr>
        <p:spPr>
          <a:xfrm>
            <a:off x="0" y="6072395"/>
            <a:ext cx="9161482" cy="523220"/>
          </a:xfrm>
          <a:prstGeom prst="rect">
            <a:avLst/>
          </a:prstGeom>
          <a:solidFill>
            <a:srgbClr val="FFFF00"/>
          </a:solidFill>
        </p:spPr>
        <p:txBody>
          <a:bodyPr wrap="none" rtlCol="0">
            <a:spAutoFit/>
          </a:bodyPr>
          <a:lstStyle/>
          <a:p>
            <a:r>
              <a:rPr kumimoji="1" lang="ja-JP" altLang="en-US" sz="2800" dirty="0" smtClean="0"/>
              <a:t>生体散乱なしと比較すると</a:t>
            </a:r>
            <a:r>
              <a:rPr lang="ja-JP" altLang="en-US" sz="2800" dirty="0"/>
              <a:t>生体散乱</a:t>
            </a:r>
            <a:r>
              <a:rPr lang="ja-JP" altLang="en-US" sz="2800" dirty="0" smtClean="0"/>
              <a:t>ありは長波長が有利</a:t>
            </a:r>
            <a:endParaRPr kumimoji="1" lang="ja-JP" altLang="en-US" sz="2800"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896" y="2666708"/>
            <a:ext cx="1728000" cy="173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728162" y="2654007"/>
            <a:ext cx="1728000"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2708920"/>
            <a:ext cx="1728000" cy="171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496" y="2672134"/>
            <a:ext cx="1728000" cy="172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6405648" y="1604699"/>
            <a:ext cx="2630848" cy="400110"/>
          </a:xfrm>
          <a:prstGeom prst="rect">
            <a:avLst/>
          </a:prstGeom>
          <a:noFill/>
        </p:spPr>
        <p:txBody>
          <a:bodyPr wrap="none" rtlCol="0">
            <a:spAutoFit/>
          </a:bodyPr>
          <a:lstStyle/>
          <a:p>
            <a:r>
              <a:rPr kumimoji="1" lang="ja-JP" altLang="en-US" sz="2000" dirty="0" smtClean="0"/>
              <a:t>視野：</a:t>
            </a:r>
            <a:r>
              <a:rPr kumimoji="1" lang="en-US" altLang="ja-JP" sz="2000" dirty="0" smtClean="0"/>
              <a:t>560µm*560µm</a:t>
            </a:r>
            <a:endParaRPr kumimoji="1" lang="ja-JP" altLang="en-US" sz="2000" dirty="0"/>
          </a:p>
        </p:txBody>
      </p:sp>
    </p:spTree>
    <p:extLst>
      <p:ext uri="{BB962C8B-B14F-4D97-AF65-F5344CB8AC3E}">
        <p14:creationId xmlns:p14="http://schemas.microsoft.com/office/powerpoint/2010/main" val="2164208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25760"/>
            <a:ext cx="7772400" cy="1143000"/>
          </a:xfrm>
        </p:spPr>
        <p:txBody>
          <a:bodyPr/>
          <a:lstStyle/>
          <a:p>
            <a:pPr algn="l"/>
            <a:r>
              <a:rPr kumimoji="1" lang="ja-JP" altLang="en-US" dirty="0" smtClean="0"/>
              <a:t>コラーゲンとエラスチン</a:t>
            </a:r>
            <a:endParaRPr kumimoji="1" lang="ja-JP" altLang="en-US" dirty="0"/>
          </a:p>
        </p:txBody>
      </p:sp>
      <p:sp>
        <p:nvSpPr>
          <p:cNvPr id="4" name="テキスト ボックス 3"/>
          <p:cNvSpPr txBox="1"/>
          <p:nvPr/>
        </p:nvSpPr>
        <p:spPr>
          <a:xfrm>
            <a:off x="-36512" y="1280949"/>
            <a:ext cx="6336704" cy="4524315"/>
          </a:xfrm>
          <a:prstGeom prst="rect">
            <a:avLst/>
          </a:prstGeom>
          <a:noFill/>
        </p:spPr>
        <p:txBody>
          <a:bodyPr wrap="square" rtlCol="0">
            <a:spAutoFit/>
          </a:bodyPr>
          <a:lstStyle/>
          <a:p>
            <a:r>
              <a:rPr lang="ja-JP" altLang="en-US" sz="3200" dirty="0">
                <a:solidFill>
                  <a:schemeClr val="accent2"/>
                </a:solidFill>
                <a:latin typeface="+mj-ea"/>
                <a:ea typeface="+mj-ea"/>
              </a:rPr>
              <a:t>コラーゲンの役割</a:t>
            </a:r>
            <a:endParaRPr lang="en-US" altLang="ja-JP" sz="3200" dirty="0">
              <a:solidFill>
                <a:schemeClr val="accent2"/>
              </a:solidFill>
              <a:latin typeface="+mj-ea"/>
              <a:ea typeface="+mj-ea"/>
            </a:endParaRPr>
          </a:p>
          <a:p>
            <a:r>
              <a:rPr lang="ja-JP" altLang="en-US" sz="2400" dirty="0" smtClean="0">
                <a:solidFill>
                  <a:srgbClr val="000000"/>
                </a:solidFill>
              </a:rPr>
              <a:t>体</a:t>
            </a:r>
            <a:r>
              <a:rPr lang="ja-JP" altLang="en-US" sz="2400" dirty="0">
                <a:solidFill>
                  <a:srgbClr val="000000"/>
                </a:solidFill>
              </a:rPr>
              <a:t>全体および臓器その他を形作り、それらを支え、結合したり境界を</a:t>
            </a:r>
            <a:r>
              <a:rPr lang="ja-JP" altLang="en-US" sz="2400" dirty="0">
                <a:solidFill>
                  <a:srgbClr val="000000"/>
                </a:solidFill>
                <a:latin typeface="+mn-ea"/>
              </a:rPr>
              <a:t>作ったり</a:t>
            </a:r>
            <a:r>
              <a:rPr lang="ja-JP" altLang="en-US" sz="2400" dirty="0" smtClean="0">
                <a:solidFill>
                  <a:srgbClr val="000000"/>
                </a:solidFill>
              </a:rPr>
              <a:t>する</a:t>
            </a:r>
            <a:endParaRPr lang="en-US" altLang="ja-JP" sz="2400" dirty="0" smtClean="0">
              <a:solidFill>
                <a:srgbClr val="000000"/>
              </a:solidFill>
            </a:endParaRPr>
          </a:p>
          <a:p>
            <a:r>
              <a:rPr lang="ja-JP" altLang="en-US" sz="2400" dirty="0" smtClean="0">
                <a:latin typeface="+mn-ea"/>
                <a:cs typeface="ＭＳ ゴシック" charset="-128"/>
              </a:rPr>
              <a:t>・</a:t>
            </a:r>
            <a:r>
              <a:rPr lang="ja-JP" altLang="en-US" sz="2400" b="1" dirty="0" smtClean="0">
                <a:latin typeface="+mn-ea"/>
                <a:cs typeface="ＭＳ ゴシック" charset="-128"/>
              </a:rPr>
              <a:t>組織におけるコラーゲンの分布量が少ない</a:t>
            </a:r>
            <a:r>
              <a:rPr lang="ja-JP" altLang="en-US" sz="2400" dirty="0" smtClean="0">
                <a:latin typeface="+mn-ea"/>
                <a:cs typeface="ＭＳ ゴシック" charset="-128"/>
              </a:rPr>
              <a:t>⇒ハリや弾力がなくなる</a:t>
            </a:r>
            <a:endParaRPr lang="en-US" altLang="ja-JP" sz="2400" dirty="0" smtClean="0">
              <a:latin typeface="+mn-ea"/>
              <a:cs typeface="ＭＳ ゴシック" charset="-128"/>
            </a:endParaRPr>
          </a:p>
          <a:p>
            <a:endParaRPr lang="en-US" altLang="ja-JP" sz="3200" dirty="0" smtClean="0">
              <a:solidFill>
                <a:schemeClr val="accent2"/>
              </a:solidFill>
              <a:latin typeface="Arial" charset="0"/>
              <a:ea typeface="ＭＳ ゴシック" charset="-128"/>
              <a:cs typeface="ＭＳ ゴシック" charset="-128"/>
            </a:endParaRPr>
          </a:p>
          <a:p>
            <a:pPr fontAlgn="base">
              <a:spcBef>
                <a:spcPct val="0"/>
              </a:spcBef>
              <a:spcAft>
                <a:spcPct val="0"/>
              </a:spcAft>
            </a:pPr>
            <a:r>
              <a:rPr lang="ja-JP" altLang="en-US" sz="3200" dirty="0" smtClean="0">
                <a:solidFill>
                  <a:schemeClr val="accent2"/>
                </a:solidFill>
                <a:latin typeface="Arial" charset="0"/>
                <a:ea typeface="ＭＳ ゴシック" charset="-128"/>
                <a:cs typeface="ＭＳ ゴシック" charset="-128"/>
              </a:rPr>
              <a:t>エラスチン</a:t>
            </a:r>
            <a:r>
              <a:rPr lang="ja-JP" altLang="en-US" sz="3200" dirty="0">
                <a:solidFill>
                  <a:schemeClr val="accent2"/>
                </a:solidFill>
                <a:latin typeface="Arial" charset="0"/>
                <a:ea typeface="ＭＳ ゴシック" charset="-128"/>
                <a:cs typeface="ＭＳ ゴシック" charset="-128"/>
              </a:rPr>
              <a:t>の役割</a:t>
            </a:r>
            <a:endParaRPr lang="en-US" altLang="ja-JP" sz="3200" dirty="0">
              <a:solidFill>
                <a:schemeClr val="accent2"/>
              </a:solidFill>
              <a:latin typeface="Arial" charset="0"/>
              <a:ea typeface="ＭＳ ゴシック" charset="-128"/>
              <a:cs typeface="ＭＳ ゴシック" charset="-128"/>
            </a:endParaRPr>
          </a:p>
          <a:p>
            <a:pPr fontAlgn="base">
              <a:spcBef>
                <a:spcPct val="0"/>
              </a:spcBef>
              <a:spcAft>
                <a:spcPct val="0"/>
              </a:spcAft>
            </a:pPr>
            <a:r>
              <a:rPr lang="ja-JP" altLang="en-US" sz="2400" dirty="0" smtClean="0">
                <a:latin typeface="Arial" charset="0"/>
                <a:ea typeface="ＭＳ ゴシック" charset="-128"/>
                <a:cs typeface="ＭＳ ゴシック" charset="-128"/>
              </a:rPr>
              <a:t>弾力性</a:t>
            </a:r>
            <a:r>
              <a:rPr lang="ja-JP" altLang="en-US" sz="2400" dirty="0">
                <a:latin typeface="Arial" charset="0"/>
                <a:ea typeface="ＭＳ ゴシック" charset="-128"/>
                <a:cs typeface="ＭＳ ゴシック" charset="-128"/>
              </a:rPr>
              <a:t>が強く、コイル状にコラーゲンに巻き付いて形成を補助する</a:t>
            </a:r>
            <a:endParaRPr lang="en-US" altLang="ja-JP" sz="2400" dirty="0">
              <a:latin typeface="Arial" charset="0"/>
              <a:ea typeface="ＭＳ ゴシック" charset="-128"/>
              <a:cs typeface="ＭＳ ゴシック" charset="-128"/>
            </a:endParaRPr>
          </a:p>
          <a:p>
            <a:r>
              <a:rPr lang="ja-JP" altLang="en-US" sz="2400" dirty="0" smtClean="0">
                <a:solidFill>
                  <a:srgbClr val="000000"/>
                </a:solidFill>
                <a:latin typeface="+mn-ea"/>
              </a:rPr>
              <a:t>・</a:t>
            </a:r>
            <a:r>
              <a:rPr lang="ja-JP" altLang="en-US" sz="2400" b="1" dirty="0">
                <a:latin typeface="+mn-ea"/>
                <a:cs typeface="ＭＳ ゴシック" charset="-128"/>
              </a:rPr>
              <a:t>組織における</a:t>
            </a:r>
            <a:r>
              <a:rPr lang="ja-JP" altLang="en-US" sz="2400" b="1" dirty="0" smtClean="0">
                <a:solidFill>
                  <a:srgbClr val="000000"/>
                </a:solidFill>
                <a:latin typeface="+mn-ea"/>
              </a:rPr>
              <a:t>エラスチンの分布量が</a:t>
            </a:r>
            <a:r>
              <a:rPr lang="ja-JP" altLang="en-US" sz="2400" b="1" dirty="0" smtClean="0">
                <a:latin typeface="+mn-ea"/>
              </a:rPr>
              <a:t>少ない</a:t>
            </a:r>
            <a:r>
              <a:rPr lang="ja-JP" altLang="en-US" sz="2400" dirty="0" smtClean="0">
                <a:solidFill>
                  <a:srgbClr val="000000"/>
                </a:solidFill>
                <a:latin typeface="+mn-ea"/>
              </a:rPr>
              <a:t>⇒組織が硬くなる</a:t>
            </a:r>
            <a:endParaRPr lang="en-US" altLang="ja-JP" sz="2400" dirty="0" smtClean="0">
              <a:solidFill>
                <a:srgbClr val="000000"/>
              </a:solidFill>
              <a:latin typeface="+mn-ea"/>
            </a:endParaRPr>
          </a:p>
        </p:txBody>
      </p:sp>
      <p:pic>
        <p:nvPicPr>
          <p:cNvPr id="1028" name="Picture 4" descr="http://www.hopec.jp/collagen/collagentoha/ce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000" y="1335128"/>
            <a:ext cx="2686103" cy="26687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197284" y="4003903"/>
            <a:ext cx="2952328" cy="430887"/>
          </a:xfrm>
          <a:prstGeom prst="rect">
            <a:avLst/>
          </a:prstGeom>
          <a:noFill/>
        </p:spPr>
        <p:txBody>
          <a:bodyPr wrap="square" rtlCol="0">
            <a:spAutoFit/>
          </a:bodyPr>
          <a:lstStyle/>
          <a:p>
            <a:r>
              <a:rPr lang="en-US" altLang="ja-JP" sz="1100" dirty="0">
                <a:solidFill>
                  <a:srgbClr val="000000"/>
                </a:solidFill>
              </a:rPr>
              <a:t>http://www.hopec.biz-web.jp/collagen/collagentoha</a:t>
            </a:r>
            <a:r>
              <a:rPr lang="en-US" altLang="ja-JP" sz="1100" dirty="0" smtClean="0">
                <a:solidFill>
                  <a:srgbClr val="000000"/>
                </a:solidFill>
              </a:rPr>
              <a:t>/</a:t>
            </a:r>
            <a:endParaRPr lang="ja-JP" altLang="en-US" sz="1100" dirty="0">
              <a:solidFill>
                <a:srgbClr val="000000"/>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355" y="4581128"/>
            <a:ext cx="2859667" cy="200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976664" y="6574678"/>
            <a:ext cx="3563888" cy="261610"/>
          </a:xfrm>
          <a:prstGeom prst="rect">
            <a:avLst/>
          </a:prstGeom>
          <a:noFill/>
        </p:spPr>
        <p:txBody>
          <a:bodyPr wrap="square" rtlCol="0">
            <a:spAutoFit/>
          </a:bodyPr>
          <a:lstStyle/>
          <a:p>
            <a:r>
              <a:rPr lang="en-US" altLang="ja-JP" sz="1100" dirty="0"/>
              <a:t>http://</a:t>
            </a:r>
            <a:r>
              <a:rPr lang="en-US" altLang="ja-JP" sz="1100" dirty="0" smtClean="0"/>
              <a:t>collagen-laboratory.com/collagen/</a:t>
            </a:r>
            <a:endParaRPr kumimoji="1" lang="ja-JP" altLang="en-US" sz="1100" dirty="0"/>
          </a:p>
        </p:txBody>
      </p:sp>
    </p:spTree>
    <p:extLst>
      <p:ext uri="{BB962C8B-B14F-4D97-AF65-F5344CB8AC3E}">
        <p14:creationId xmlns:p14="http://schemas.microsoft.com/office/powerpoint/2010/main" val="39362164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88640"/>
            <a:ext cx="7992888" cy="1143000"/>
          </a:xfrm>
        </p:spPr>
        <p:txBody>
          <a:bodyPr/>
          <a:lstStyle/>
          <a:p>
            <a:pPr algn="l"/>
            <a:r>
              <a:rPr lang="ja-JP" altLang="en-US" dirty="0"/>
              <a:t>エラスチン</a:t>
            </a:r>
            <a:r>
              <a:rPr lang="en-US" altLang="ja-JP" dirty="0"/>
              <a:t>TPEF/THG</a:t>
            </a:r>
            <a:r>
              <a:rPr lang="ja-JP" altLang="en-US" dirty="0"/>
              <a:t>イメージ</a:t>
            </a:r>
            <a:endParaRPr kumimoji="1" lang="ja-JP" altLang="en-US" dirty="0"/>
          </a:p>
        </p:txBody>
      </p:sp>
      <p:sp>
        <p:nvSpPr>
          <p:cNvPr id="23" name="テキスト ボックス 22"/>
          <p:cNvSpPr txBox="1"/>
          <p:nvPr/>
        </p:nvSpPr>
        <p:spPr>
          <a:xfrm>
            <a:off x="1619672" y="4465940"/>
            <a:ext cx="3905979" cy="400110"/>
          </a:xfrm>
          <a:prstGeom prst="rect">
            <a:avLst/>
          </a:prstGeom>
          <a:noFill/>
        </p:spPr>
        <p:txBody>
          <a:bodyPr wrap="square" rtlCol="0">
            <a:spAutoFit/>
          </a:bodyPr>
          <a:lstStyle/>
          <a:p>
            <a:r>
              <a:rPr kumimoji="1" lang="ja-JP" altLang="en-US" sz="2000" dirty="0" smtClean="0"/>
              <a:t>エラスチン線維を観測できず</a:t>
            </a:r>
            <a:endParaRPr kumimoji="1" lang="ja-JP" altLang="en-US" sz="2000" dirty="0"/>
          </a:p>
        </p:txBody>
      </p:sp>
      <p:sp>
        <p:nvSpPr>
          <p:cNvPr id="24" name="テキスト ボックス 23"/>
          <p:cNvSpPr txBox="1"/>
          <p:nvPr/>
        </p:nvSpPr>
        <p:spPr>
          <a:xfrm>
            <a:off x="1052402" y="5877272"/>
            <a:ext cx="5724644" cy="830997"/>
          </a:xfrm>
          <a:prstGeom prst="rect">
            <a:avLst/>
          </a:prstGeom>
          <a:solidFill>
            <a:srgbClr val="FFC000"/>
          </a:solidFill>
        </p:spPr>
        <p:txBody>
          <a:bodyPr wrap="none" rtlCol="0">
            <a:spAutoFit/>
          </a:bodyPr>
          <a:lstStyle/>
          <a:p>
            <a:r>
              <a:rPr lang="ja-JP" altLang="en-US" sz="2400" dirty="0" smtClean="0"/>
              <a:t>・発生した</a:t>
            </a:r>
            <a:r>
              <a:rPr lang="en-US" altLang="ja-JP" sz="2400" dirty="0" smtClean="0"/>
              <a:t>TPEF/THG</a:t>
            </a:r>
            <a:r>
              <a:rPr lang="ja-JP" altLang="en-US" sz="2400" dirty="0" smtClean="0"/>
              <a:t>光が内部で散乱</a:t>
            </a:r>
            <a:endParaRPr kumimoji="1" lang="en-US" altLang="ja-JP" sz="2400" dirty="0" smtClean="0"/>
          </a:p>
          <a:p>
            <a:r>
              <a:rPr lang="ja-JP" altLang="en-US" sz="2400" dirty="0" smtClean="0"/>
              <a:t>・分光器を含めた光学系</a:t>
            </a:r>
            <a:r>
              <a:rPr lang="ja-JP" altLang="en-US" sz="2400" dirty="0" smtClean="0"/>
              <a:t>の損失が</a:t>
            </a:r>
            <a:r>
              <a:rPr lang="ja-JP" altLang="en-US" sz="2400" dirty="0" smtClean="0"/>
              <a:t>大きい</a:t>
            </a:r>
            <a:endParaRPr kumimoji="1" lang="ja-JP" altLang="en-US" sz="2400" dirty="0"/>
          </a:p>
        </p:txBody>
      </p:sp>
      <p:sp>
        <p:nvSpPr>
          <p:cNvPr id="25" name="下矢印 24"/>
          <p:cNvSpPr/>
          <p:nvPr/>
        </p:nvSpPr>
        <p:spPr bwMode="auto">
          <a:xfrm>
            <a:off x="3377117" y="4866504"/>
            <a:ext cx="1075215" cy="789155"/>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6" name="テキスト ボックス 25"/>
          <p:cNvSpPr txBox="1"/>
          <p:nvPr/>
        </p:nvSpPr>
        <p:spPr>
          <a:xfrm>
            <a:off x="1463160" y="5028984"/>
            <a:ext cx="1632386" cy="400110"/>
          </a:xfrm>
          <a:prstGeom prst="rect">
            <a:avLst/>
          </a:prstGeom>
          <a:noFill/>
        </p:spPr>
        <p:txBody>
          <a:bodyPr wrap="square" rtlCol="0">
            <a:spAutoFit/>
          </a:bodyPr>
          <a:lstStyle/>
          <a:p>
            <a:r>
              <a:rPr kumimoji="1" lang="ja-JP" altLang="en-US" sz="2000" dirty="0" smtClean="0"/>
              <a:t>原因として</a:t>
            </a:r>
            <a:endParaRPr kumimoji="1" lang="ja-JP" altLang="en-US"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0728"/>
            <a:ext cx="5310187"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6455088" y="1124744"/>
            <a:ext cx="2630848" cy="400110"/>
          </a:xfrm>
          <a:prstGeom prst="rect">
            <a:avLst/>
          </a:prstGeom>
          <a:noFill/>
        </p:spPr>
        <p:txBody>
          <a:bodyPr wrap="none" rtlCol="0">
            <a:spAutoFit/>
          </a:bodyPr>
          <a:lstStyle/>
          <a:p>
            <a:r>
              <a:rPr kumimoji="1" lang="ja-JP" altLang="en-US" sz="2000" dirty="0" smtClean="0"/>
              <a:t>視野：</a:t>
            </a:r>
            <a:r>
              <a:rPr kumimoji="1" lang="en-US" altLang="ja-JP" sz="2000" dirty="0" smtClean="0"/>
              <a:t>560µm*560µm</a:t>
            </a:r>
            <a:endParaRPr kumimoji="1" lang="ja-JP" altLang="en-US" sz="2000" dirty="0"/>
          </a:p>
        </p:txBody>
      </p:sp>
    </p:spTree>
    <p:extLst>
      <p:ext uri="{BB962C8B-B14F-4D97-AF65-F5344CB8AC3E}">
        <p14:creationId xmlns:p14="http://schemas.microsoft.com/office/powerpoint/2010/main" val="66218740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7772400" cy="1143000"/>
          </a:xfrm>
        </p:spPr>
        <p:txBody>
          <a:bodyPr/>
          <a:lstStyle/>
          <a:p>
            <a:pPr algn="l"/>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116480" y="2420888"/>
            <a:ext cx="8424936" cy="2016224"/>
          </a:xfrm>
        </p:spPr>
        <p:txBody>
          <a:bodyPr/>
          <a:lstStyle/>
          <a:p>
            <a:pPr marL="0" indent="0">
              <a:buNone/>
            </a:pPr>
            <a:r>
              <a:rPr lang="ja-JP" altLang="en-US" dirty="0" smtClean="0"/>
              <a:t>・</a:t>
            </a:r>
            <a:r>
              <a:rPr lang="en-US" altLang="ja-JP" dirty="0" smtClean="0"/>
              <a:t>TPEF/THG</a:t>
            </a:r>
            <a:r>
              <a:rPr lang="ja-JP" altLang="en-US" dirty="0" smtClean="0"/>
              <a:t>を用いてエラスチン，</a:t>
            </a:r>
            <a:r>
              <a:rPr lang="en-US" altLang="ja-JP" dirty="0" smtClean="0"/>
              <a:t>SHG</a:t>
            </a:r>
            <a:r>
              <a:rPr lang="ja-JP" altLang="en-US" dirty="0" smtClean="0"/>
              <a:t>を用いてコラーゲンを観測した</a:t>
            </a:r>
            <a:endParaRPr lang="en-US" altLang="ja-JP" dirty="0" smtClean="0"/>
          </a:p>
          <a:p>
            <a:pPr marL="0" indent="0">
              <a:buNone/>
            </a:pPr>
            <a:r>
              <a:rPr lang="ja-JP" altLang="en-US" dirty="0" smtClean="0"/>
              <a:t>・生体散乱がない皮膚切片の観測には</a:t>
            </a:r>
            <a:r>
              <a:rPr lang="en-US" altLang="ja-JP" dirty="0" smtClean="0"/>
              <a:t>800nm</a:t>
            </a:r>
            <a:r>
              <a:rPr lang="ja-JP" altLang="en-US" dirty="0" err="1" smtClean="0"/>
              <a:t>，</a:t>
            </a:r>
            <a:r>
              <a:rPr lang="en-US" altLang="ja-JP" dirty="0"/>
              <a:t> </a:t>
            </a:r>
            <a:r>
              <a:rPr lang="en-US" altLang="ja-JP" dirty="0" smtClean="0"/>
              <a:t>  </a:t>
            </a:r>
          </a:p>
          <a:p>
            <a:pPr marL="0" indent="0">
              <a:buNone/>
            </a:pPr>
            <a:r>
              <a:rPr lang="en-US" altLang="ja-JP" dirty="0"/>
              <a:t> </a:t>
            </a:r>
            <a:r>
              <a:rPr lang="en-US" altLang="ja-JP" dirty="0" smtClean="0"/>
              <a:t>   </a:t>
            </a:r>
            <a:r>
              <a:rPr lang="ja-JP" altLang="en-US" dirty="0" smtClean="0"/>
              <a:t>生体散乱がある皮膚片深さ</a:t>
            </a:r>
            <a:r>
              <a:rPr lang="en-US" altLang="ja-JP" dirty="0" smtClean="0"/>
              <a:t>250µm</a:t>
            </a:r>
            <a:r>
              <a:rPr lang="ja-JP" altLang="en-US" dirty="0" smtClean="0"/>
              <a:t>の地点で観測には</a:t>
            </a:r>
            <a:r>
              <a:rPr lang="en-US" altLang="ja-JP" dirty="0" smtClean="0"/>
              <a:t>900-1000nm</a:t>
            </a:r>
            <a:r>
              <a:rPr lang="ja-JP" altLang="en-US" dirty="0" smtClean="0"/>
              <a:t>が有用</a:t>
            </a:r>
            <a:endParaRPr lang="en-US" altLang="ja-JP" dirty="0" smtClean="0"/>
          </a:p>
          <a:p>
            <a:pPr marL="0" indent="0">
              <a:buNone/>
            </a:pPr>
            <a:endParaRPr lang="en-US" altLang="ja-JP" dirty="0"/>
          </a:p>
          <a:p>
            <a:pPr marL="0" indent="0">
              <a:buNone/>
            </a:pPr>
            <a:endParaRPr lang="en-US" altLang="ja-JP" dirty="0" smtClean="0"/>
          </a:p>
        </p:txBody>
      </p:sp>
      <p:sp>
        <p:nvSpPr>
          <p:cNvPr id="4" name="テキスト ボックス 3"/>
          <p:cNvSpPr txBox="1"/>
          <p:nvPr/>
        </p:nvSpPr>
        <p:spPr>
          <a:xfrm>
            <a:off x="486390" y="1052736"/>
            <a:ext cx="7685117" cy="1077218"/>
          </a:xfrm>
          <a:prstGeom prst="rect">
            <a:avLst/>
          </a:prstGeom>
          <a:solidFill>
            <a:srgbClr val="FFFF00"/>
          </a:solidFill>
        </p:spPr>
        <p:txBody>
          <a:bodyPr wrap="none" rtlCol="0">
            <a:spAutoFit/>
          </a:bodyPr>
          <a:lstStyle/>
          <a:p>
            <a:r>
              <a:rPr lang="ja-JP" altLang="en-US" sz="3200" dirty="0"/>
              <a:t>研究内容：コラーゲン</a:t>
            </a:r>
            <a:r>
              <a:rPr lang="en-US" altLang="ja-JP" sz="3200" dirty="0"/>
              <a:t>/</a:t>
            </a:r>
            <a:r>
              <a:rPr lang="ja-JP" altLang="en-US" sz="3200" dirty="0"/>
              <a:t>エラスチン観測に</a:t>
            </a:r>
            <a:endParaRPr lang="en-US" altLang="ja-JP" sz="3200" dirty="0"/>
          </a:p>
          <a:p>
            <a:r>
              <a:rPr lang="ja-JP" altLang="en-US" sz="3200" dirty="0"/>
              <a:t>最適な波長を</a:t>
            </a:r>
            <a:r>
              <a:rPr lang="ja-JP" altLang="en-US" sz="3200" dirty="0" smtClean="0"/>
              <a:t>探す</a:t>
            </a:r>
            <a:endParaRPr lang="en-US" altLang="ja-JP" sz="3200" dirty="0"/>
          </a:p>
        </p:txBody>
      </p:sp>
      <p:sp>
        <p:nvSpPr>
          <p:cNvPr id="5" name="テキスト ボックス 4"/>
          <p:cNvSpPr txBox="1"/>
          <p:nvPr/>
        </p:nvSpPr>
        <p:spPr>
          <a:xfrm>
            <a:off x="611560" y="5569250"/>
            <a:ext cx="7571303" cy="1077218"/>
          </a:xfrm>
          <a:prstGeom prst="rect">
            <a:avLst/>
          </a:prstGeom>
          <a:solidFill>
            <a:srgbClr val="FFFF00"/>
          </a:solidFill>
        </p:spPr>
        <p:txBody>
          <a:bodyPr wrap="none" rtlCol="0">
            <a:spAutoFit/>
          </a:bodyPr>
          <a:lstStyle/>
          <a:p>
            <a:pPr algn="ctr"/>
            <a:r>
              <a:rPr lang="ja-JP" altLang="en-US" sz="3200" dirty="0"/>
              <a:t>皮膚深部</a:t>
            </a:r>
            <a:r>
              <a:rPr lang="ja-JP" altLang="en-US" sz="3200" dirty="0" smtClean="0"/>
              <a:t>を観測する際に波長を選択可能</a:t>
            </a:r>
            <a:endParaRPr lang="en-US" altLang="ja-JP" sz="3200" dirty="0"/>
          </a:p>
          <a:p>
            <a:pPr algn="ctr"/>
            <a:r>
              <a:rPr lang="ja-JP" altLang="en-US" sz="3200" dirty="0" smtClean="0"/>
              <a:t>⇒</a:t>
            </a:r>
            <a:r>
              <a:rPr lang="ja-JP" altLang="en-US" sz="3200" dirty="0"/>
              <a:t>美容，医療に展開</a:t>
            </a:r>
            <a:r>
              <a:rPr lang="ja-JP" altLang="en-US" sz="3200" dirty="0" smtClean="0"/>
              <a:t>できる</a:t>
            </a:r>
            <a:endParaRPr lang="en-US" altLang="ja-JP" sz="3200" dirty="0"/>
          </a:p>
        </p:txBody>
      </p:sp>
    </p:spTree>
    <p:extLst>
      <p:ext uri="{BB962C8B-B14F-4D97-AF65-F5344CB8AC3E}">
        <p14:creationId xmlns:p14="http://schemas.microsoft.com/office/powerpoint/2010/main" val="100292393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93" y="1897676"/>
            <a:ext cx="4310062"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764704"/>
            <a:ext cx="459105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636" y="4144177"/>
            <a:ext cx="4681538"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686514" y="1528344"/>
            <a:ext cx="1353256" cy="400110"/>
          </a:xfrm>
          <a:prstGeom prst="rect">
            <a:avLst/>
          </a:prstGeom>
          <a:noFill/>
        </p:spPr>
        <p:txBody>
          <a:bodyPr wrap="none" rtlCol="0">
            <a:spAutoFit/>
          </a:bodyPr>
          <a:lstStyle/>
          <a:p>
            <a:r>
              <a:rPr kumimoji="1" lang="en-US" altLang="ja-JP" sz="2000" dirty="0" smtClean="0"/>
              <a:t>2</a:t>
            </a:r>
            <a:r>
              <a:rPr kumimoji="1" lang="ja-JP" altLang="en-US" sz="2000" dirty="0" smtClean="0"/>
              <a:t>光子蛍光</a:t>
            </a:r>
            <a:endParaRPr kumimoji="1" lang="ja-JP" altLang="en-US" sz="2000" dirty="0"/>
          </a:p>
        </p:txBody>
      </p:sp>
      <p:sp>
        <p:nvSpPr>
          <p:cNvPr id="5" name="テキスト ボックス 4"/>
          <p:cNvSpPr txBox="1"/>
          <p:nvPr/>
        </p:nvSpPr>
        <p:spPr>
          <a:xfrm>
            <a:off x="6466321" y="476672"/>
            <a:ext cx="764307" cy="400110"/>
          </a:xfrm>
          <a:prstGeom prst="rect">
            <a:avLst/>
          </a:prstGeom>
          <a:noFill/>
        </p:spPr>
        <p:txBody>
          <a:bodyPr wrap="square" rtlCol="0">
            <a:spAutoFit/>
          </a:bodyPr>
          <a:lstStyle/>
          <a:p>
            <a:r>
              <a:rPr kumimoji="1" lang="en-US" altLang="ja-JP" sz="2000" dirty="0" smtClean="0"/>
              <a:t>SHG</a:t>
            </a:r>
            <a:endParaRPr kumimoji="1" lang="ja-JP" altLang="en-US" sz="2000" dirty="0"/>
          </a:p>
        </p:txBody>
      </p:sp>
      <p:sp>
        <p:nvSpPr>
          <p:cNvPr id="9" name="テキスト ボックス 8"/>
          <p:cNvSpPr txBox="1"/>
          <p:nvPr/>
        </p:nvSpPr>
        <p:spPr>
          <a:xfrm>
            <a:off x="6466320" y="3944122"/>
            <a:ext cx="764307" cy="400110"/>
          </a:xfrm>
          <a:prstGeom prst="rect">
            <a:avLst/>
          </a:prstGeom>
          <a:noFill/>
        </p:spPr>
        <p:txBody>
          <a:bodyPr wrap="square" rtlCol="0">
            <a:spAutoFit/>
          </a:bodyPr>
          <a:lstStyle/>
          <a:p>
            <a:r>
              <a:rPr kumimoji="1" lang="en-US" altLang="ja-JP" sz="2000" dirty="0" smtClean="0"/>
              <a:t>THG</a:t>
            </a:r>
            <a:endParaRPr kumimoji="1" lang="ja-JP" altLang="en-US" sz="2000" dirty="0"/>
          </a:p>
        </p:txBody>
      </p:sp>
    </p:spTree>
    <p:extLst>
      <p:ext uri="{BB962C8B-B14F-4D97-AF65-F5344CB8AC3E}">
        <p14:creationId xmlns:p14="http://schemas.microsoft.com/office/powerpoint/2010/main" val="13354703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83568" y="4653136"/>
            <a:ext cx="7668852" cy="1200329"/>
          </a:xfrm>
          <a:prstGeom prst="rect">
            <a:avLst/>
          </a:prstGeom>
          <a:solidFill>
            <a:srgbClr val="FFFF00"/>
          </a:solidFill>
        </p:spPr>
        <p:txBody>
          <a:bodyPr wrap="square" rtlCol="0">
            <a:spAutoFit/>
          </a:bodyPr>
          <a:lstStyle/>
          <a:p>
            <a:pPr algn="ctr"/>
            <a:r>
              <a:rPr kumimoji="1" lang="ja-JP" altLang="en-US" sz="3600" b="1" dirty="0" smtClean="0">
                <a:solidFill>
                  <a:srgbClr val="FF0000"/>
                </a:solidFill>
              </a:rPr>
              <a:t>美容</a:t>
            </a:r>
            <a:r>
              <a:rPr kumimoji="1" lang="ja-JP" altLang="en-US" sz="3600" b="1" dirty="0" smtClean="0">
                <a:solidFill>
                  <a:srgbClr val="FF0000"/>
                </a:solidFill>
              </a:rPr>
              <a:t>や医療の</a:t>
            </a:r>
            <a:r>
              <a:rPr kumimoji="1" lang="ja-JP" altLang="en-US" sz="3600" b="1" dirty="0" smtClean="0">
                <a:solidFill>
                  <a:srgbClr val="FF0000"/>
                </a:solidFill>
              </a:rPr>
              <a:t>分野において</a:t>
            </a:r>
            <a:endParaRPr kumimoji="1" lang="en-US" altLang="ja-JP" sz="3600" b="1" dirty="0" smtClean="0">
              <a:solidFill>
                <a:srgbClr val="FF0000"/>
              </a:solidFill>
            </a:endParaRPr>
          </a:p>
          <a:p>
            <a:r>
              <a:rPr kumimoji="1" lang="ja-JP" altLang="en-US" sz="3600" b="1" dirty="0" smtClean="0">
                <a:solidFill>
                  <a:srgbClr val="FF0000"/>
                </a:solidFill>
              </a:rPr>
              <a:t>同時に可視化する技術が求められる</a:t>
            </a:r>
            <a:endParaRPr kumimoji="1" lang="ja-JP" altLang="en-US" sz="3600" b="1" dirty="0">
              <a:solidFill>
                <a:srgbClr val="FF0000"/>
              </a:solidFill>
            </a:endParaRPr>
          </a:p>
        </p:txBody>
      </p:sp>
      <p:sp>
        <p:nvSpPr>
          <p:cNvPr id="7" name="下矢印 6"/>
          <p:cNvSpPr/>
          <p:nvPr/>
        </p:nvSpPr>
        <p:spPr bwMode="auto">
          <a:xfrm>
            <a:off x="3779912" y="3212976"/>
            <a:ext cx="1008112" cy="864096"/>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 name="テキスト ボックス 1"/>
          <p:cNvSpPr txBox="1"/>
          <p:nvPr/>
        </p:nvSpPr>
        <p:spPr>
          <a:xfrm>
            <a:off x="539552" y="403528"/>
            <a:ext cx="8712968" cy="1446550"/>
          </a:xfrm>
          <a:prstGeom prst="rect">
            <a:avLst/>
          </a:prstGeom>
          <a:noFill/>
        </p:spPr>
        <p:txBody>
          <a:bodyPr wrap="square" rtlCol="0">
            <a:spAutoFit/>
          </a:bodyPr>
          <a:lstStyle/>
          <a:p>
            <a:r>
              <a:rPr kumimoji="1" lang="ja-JP" altLang="en-US" sz="4400" dirty="0" smtClean="0"/>
              <a:t>美容や医療における</a:t>
            </a:r>
            <a:endParaRPr kumimoji="1" lang="en-US" altLang="ja-JP" sz="4400" dirty="0" smtClean="0"/>
          </a:p>
          <a:p>
            <a:r>
              <a:rPr kumimoji="1" lang="ja-JP" altLang="en-US" sz="4400" dirty="0" smtClean="0"/>
              <a:t>コラーゲンとエラスチン</a:t>
            </a:r>
            <a:endParaRPr kumimoji="1" lang="ja-JP" altLang="en-US" sz="4400" dirty="0"/>
          </a:p>
        </p:txBody>
      </p:sp>
      <p:sp>
        <p:nvSpPr>
          <p:cNvPr id="4" name="テキスト ボックス 3"/>
          <p:cNvSpPr txBox="1"/>
          <p:nvPr/>
        </p:nvSpPr>
        <p:spPr>
          <a:xfrm>
            <a:off x="35496" y="2350973"/>
            <a:ext cx="9212778" cy="584775"/>
          </a:xfrm>
          <a:prstGeom prst="rect">
            <a:avLst/>
          </a:prstGeom>
          <a:noFill/>
        </p:spPr>
        <p:txBody>
          <a:bodyPr wrap="none" rtlCol="0">
            <a:spAutoFit/>
          </a:bodyPr>
          <a:lstStyle/>
          <a:p>
            <a:r>
              <a:rPr kumimoji="1" lang="ja-JP" altLang="en-US" sz="3200" dirty="0" smtClean="0"/>
              <a:t>コラーゲンとエラスチンの分布を知ることが重要</a:t>
            </a:r>
            <a:endParaRPr kumimoji="1" lang="ja-JP" altLang="en-US" sz="3200" dirty="0"/>
          </a:p>
        </p:txBody>
      </p:sp>
    </p:spTree>
    <p:extLst>
      <p:ext uri="{BB962C8B-B14F-4D97-AF65-F5344CB8AC3E}">
        <p14:creationId xmlns:p14="http://schemas.microsoft.com/office/powerpoint/2010/main" val="17153925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88640"/>
            <a:ext cx="7772400" cy="1143000"/>
          </a:xfrm>
        </p:spPr>
        <p:txBody>
          <a:bodyPr/>
          <a:lstStyle/>
          <a:p>
            <a:pPr algn="l"/>
            <a:r>
              <a:rPr kumimoji="1" lang="ja-JP" altLang="en-US" dirty="0" smtClean="0"/>
              <a:t>従来研究</a:t>
            </a:r>
            <a:endParaRPr kumimoji="1" lang="ja-JP" altLang="en-US" dirty="0"/>
          </a:p>
        </p:txBody>
      </p:sp>
      <p:sp>
        <p:nvSpPr>
          <p:cNvPr id="3" name="コンテンツ プレースホルダー 2"/>
          <p:cNvSpPr>
            <a:spLocks noGrp="1"/>
          </p:cNvSpPr>
          <p:nvPr>
            <p:ph idx="1"/>
          </p:nvPr>
        </p:nvSpPr>
        <p:spPr>
          <a:xfrm>
            <a:off x="-108520" y="1124744"/>
            <a:ext cx="8054777" cy="3816424"/>
          </a:xfrm>
        </p:spPr>
        <p:txBody>
          <a:bodyPr/>
          <a:lstStyle/>
          <a:p>
            <a:pPr>
              <a:buFont typeface="Wingdings" panose="05000000000000000000" pitchFamily="2" charset="2"/>
              <a:buChar char="l"/>
            </a:pPr>
            <a:r>
              <a:rPr kumimoji="1" lang="ja-JP" altLang="en-US" sz="3600" dirty="0" smtClean="0"/>
              <a:t>組織染色法</a:t>
            </a:r>
            <a:endParaRPr kumimoji="1" lang="en-US" altLang="ja-JP" sz="3600" dirty="0" smtClean="0"/>
          </a:p>
          <a:p>
            <a:pPr marL="0" indent="0">
              <a:buNone/>
            </a:pPr>
            <a:r>
              <a:rPr lang="ja-JP" altLang="en-US" sz="3600" dirty="0"/>
              <a:t>　</a:t>
            </a:r>
            <a:r>
              <a:rPr lang="ja-JP" altLang="en-US" sz="3600" dirty="0" smtClean="0"/>
              <a:t>⇒</a:t>
            </a:r>
            <a:r>
              <a:rPr lang="ja-JP" altLang="en-US" sz="3600" dirty="0" smtClean="0">
                <a:solidFill>
                  <a:srgbClr val="FF0000"/>
                </a:solidFill>
              </a:rPr>
              <a:t>分子選択性あり</a:t>
            </a:r>
            <a:endParaRPr kumimoji="1" lang="en-US" altLang="ja-JP" sz="3600" dirty="0" smtClean="0">
              <a:solidFill>
                <a:srgbClr val="FF0000"/>
              </a:solidFill>
            </a:endParaRPr>
          </a:p>
          <a:p>
            <a:pPr marL="0" indent="0">
              <a:buNone/>
            </a:pPr>
            <a:r>
              <a:rPr lang="ja-JP" altLang="en-US" sz="3600" dirty="0"/>
              <a:t>　</a:t>
            </a:r>
            <a:r>
              <a:rPr lang="ja-JP" altLang="en-US" sz="3600" dirty="0" smtClean="0"/>
              <a:t>⇒</a:t>
            </a:r>
            <a:r>
              <a:rPr lang="ja-JP" altLang="en-US" sz="3600" dirty="0" smtClean="0">
                <a:solidFill>
                  <a:schemeClr val="accent6"/>
                </a:solidFill>
              </a:rPr>
              <a:t>侵襲的，</a:t>
            </a:r>
            <a:r>
              <a:rPr lang="en-US" altLang="ja-JP" sz="3600" i="1" dirty="0" smtClean="0">
                <a:solidFill>
                  <a:schemeClr val="accent6"/>
                </a:solidFill>
              </a:rPr>
              <a:t>in vivo</a:t>
            </a:r>
            <a:r>
              <a:rPr lang="ja-JP" altLang="en-US" sz="3600" dirty="0" smtClean="0">
                <a:solidFill>
                  <a:schemeClr val="accent6"/>
                </a:solidFill>
              </a:rPr>
              <a:t>計測不可</a:t>
            </a:r>
            <a:endParaRPr lang="en-US" altLang="ja-JP" sz="3600" dirty="0" smtClean="0">
              <a:solidFill>
                <a:schemeClr val="accent6"/>
              </a:solidFill>
            </a:endParaRPr>
          </a:p>
          <a:p>
            <a:pPr marL="0" indent="0">
              <a:buNone/>
            </a:pPr>
            <a:endParaRPr kumimoji="1" lang="en-US" altLang="ja-JP" sz="3600" dirty="0" smtClean="0"/>
          </a:p>
          <a:p>
            <a:pPr>
              <a:buFont typeface="Wingdings" panose="05000000000000000000" pitchFamily="2" charset="2"/>
              <a:buChar char="l"/>
            </a:pPr>
            <a:r>
              <a:rPr lang="ja-JP" altLang="en-US" sz="3600" dirty="0" smtClean="0"/>
              <a:t>レーザー共焦点顕微鏡</a:t>
            </a:r>
            <a:endParaRPr lang="en-US" altLang="ja-JP" sz="3600" dirty="0" smtClean="0"/>
          </a:p>
          <a:p>
            <a:pPr marL="0" indent="0">
              <a:buNone/>
            </a:pPr>
            <a:r>
              <a:rPr lang="ja-JP" altLang="en-US" sz="3600" dirty="0"/>
              <a:t>　</a:t>
            </a:r>
            <a:r>
              <a:rPr lang="ja-JP" altLang="en-US" sz="3600" dirty="0" smtClean="0"/>
              <a:t>⇒</a:t>
            </a:r>
            <a:r>
              <a:rPr lang="ja-JP" altLang="en-US" sz="3600" dirty="0" smtClean="0">
                <a:solidFill>
                  <a:srgbClr val="FF0000"/>
                </a:solidFill>
              </a:rPr>
              <a:t>非侵襲，</a:t>
            </a:r>
            <a:r>
              <a:rPr lang="en-US" altLang="ja-JP" sz="3600" i="1" dirty="0" smtClean="0">
                <a:solidFill>
                  <a:srgbClr val="FF0000"/>
                </a:solidFill>
              </a:rPr>
              <a:t>in vivo</a:t>
            </a:r>
            <a:r>
              <a:rPr lang="ja-JP" altLang="en-US" sz="3600" dirty="0" smtClean="0">
                <a:solidFill>
                  <a:srgbClr val="FF0000"/>
                </a:solidFill>
              </a:rPr>
              <a:t>計測可，</a:t>
            </a:r>
            <a:endParaRPr lang="en-US" altLang="ja-JP" sz="3600" dirty="0" smtClean="0">
              <a:solidFill>
                <a:srgbClr val="FF0000"/>
              </a:solidFill>
            </a:endParaRPr>
          </a:p>
          <a:p>
            <a:pPr marL="0" indent="0">
              <a:buNone/>
            </a:pPr>
            <a:r>
              <a:rPr lang="ja-JP" altLang="en-US" sz="3600" dirty="0">
                <a:solidFill>
                  <a:srgbClr val="FF0000"/>
                </a:solidFill>
              </a:rPr>
              <a:t>　</a:t>
            </a:r>
            <a:r>
              <a:rPr lang="ja-JP" altLang="en-US" sz="3600" dirty="0" smtClean="0">
                <a:solidFill>
                  <a:srgbClr val="FF0000"/>
                </a:solidFill>
              </a:rPr>
              <a:t>　</a:t>
            </a:r>
            <a:r>
              <a:rPr lang="en-US" altLang="ja-JP" sz="3600" dirty="0" smtClean="0">
                <a:solidFill>
                  <a:srgbClr val="FF0000"/>
                </a:solidFill>
              </a:rPr>
              <a:t>3</a:t>
            </a:r>
            <a:r>
              <a:rPr lang="ja-JP" altLang="en-US" sz="3600" dirty="0" smtClean="0">
                <a:solidFill>
                  <a:srgbClr val="FF0000"/>
                </a:solidFill>
              </a:rPr>
              <a:t>次元的イメージング可</a:t>
            </a:r>
            <a:endParaRPr lang="en-US" altLang="ja-JP" sz="3600" dirty="0" smtClean="0">
              <a:solidFill>
                <a:srgbClr val="FF0000"/>
              </a:solidFill>
            </a:endParaRPr>
          </a:p>
          <a:p>
            <a:pPr marL="0" indent="0">
              <a:buNone/>
            </a:pPr>
            <a:r>
              <a:rPr kumimoji="1" lang="ja-JP" altLang="en-US" sz="3600" dirty="0"/>
              <a:t>　</a:t>
            </a:r>
            <a:r>
              <a:rPr kumimoji="1" lang="ja-JP" altLang="en-US" sz="3600" dirty="0" smtClean="0"/>
              <a:t>⇒</a:t>
            </a:r>
            <a:r>
              <a:rPr kumimoji="1" lang="ja-JP" altLang="en-US" sz="3600" dirty="0" smtClean="0">
                <a:solidFill>
                  <a:schemeClr val="accent6"/>
                </a:solidFill>
              </a:rPr>
              <a:t>分子選択性に難点</a:t>
            </a:r>
            <a:endParaRPr kumimoji="1" lang="en-US" altLang="ja-JP" sz="3600" dirty="0" smtClean="0">
              <a:solidFill>
                <a:schemeClr val="accent6"/>
              </a:solidFill>
            </a:endParaRPr>
          </a:p>
          <a:p>
            <a:pPr marL="0" indent="0">
              <a:buNone/>
            </a:pPr>
            <a:r>
              <a:rPr lang="en-US" altLang="ja-JP" sz="3600" dirty="0" smtClean="0"/>
              <a:t>	</a:t>
            </a:r>
            <a:endParaRPr kumimoji="1" lang="ja-JP" alt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679" y="1129982"/>
            <a:ext cx="2879122" cy="198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652120" y="3116299"/>
            <a:ext cx="3816423" cy="307777"/>
          </a:xfrm>
          <a:prstGeom prst="rect">
            <a:avLst/>
          </a:prstGeom>
          <a:noFill/>
        </p:spPr>
        <p:txBody>
          <a:bodyPr wrap="square" rtlCol="0">
            <a:spAutoFit/>
          </a:bodyPr>
          <a:lstStyle/>
          <a:p>
            <a:r>
              <a:rPr lang="en-US" altLang="ja-JP" sz="1400" dirty="0" err="1"/>
              <a:t>Gastroenterol</a:t>
            </a:r>
            <a:r>
              <a:rPr lang="en-US" altLang="ja-JP" sz="1400" dirty="0"/>
              <a:t> </a:t>
            </a:r>
            <a:r>
              <a:rPr lang="en-US" altLang="ja-JP" sz="1400" dirty="0" smtClean="0"/>
              <a:t>Endosc,pp.2820-2825(1990).</a:t>
            </a:r>
            <a:endParaRPr kumimoji="1" lang="ja-JP" altLang="en-US" sz="1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3587" y="3789040"/>
            <a:ext cx="2363305" cy="236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6336966" y="6178653"/>
            <a:ext cx="2287806" cy="307777"/>
          </a:xfrm>
          <a:prstGeom prst="rect">
            <a:avLst/>
          </a:prstGeom>
          <a:noFill/>
        </p:spPr>
        <p:txBody>
          <a:bodyPr wrap="none" rtlCol="0">
            <a:spAutoFit/>
          </a:bodyPr>
          <a:lstStyle/>
          <a:p>
            <a:r>
              <a:rPr lang="en-US" altLang="ja-JP" sz="1400" dirty="0" smtClean="0"/>
              <a:t>"</a:t>
            </a:r>
            <a:r>
              <a:rPr lang="ja-JP" altLang="ja-JP" sz="1400" dirty="0"/>
              <a:t>表面</a:t>
            </a:r>
            <a:r>
              <a:rPr lang="ja-JP" altLang="ja-JP" sz="1400" dirty="0" smtClean="0"/>
              <a:t>科学</a:t>
            </a:r>
            <a:r>
              <a:rPr lang="en-US" altLang="ja-JP" sz="1400" dirty="0" smtClean="0"/>
              <a:t>,pp.17-22(2014).</a:t>
            </a:r>
            <a:endParaRPr kumimoji="1" lang="ja-JP" altLang="en-US" sz="1400" dirty="0"/>
          </a:p>
        </p:txBody>
      </p:sp>
    </p:spTree>
    <p:extLst>
      <p:ext uri="{BB962C8B-B14F-4D97-AF65-F5344CB8AC3E}">
        <p14:creationId xmlns:p14="http://schemas.microsoft.com/office/powerpoint/2010/main" val="8840099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7772400" cy="1143000"/>
          </a:xfrm>
        </p:spPr>
        <p:txBody>
          <a:bodyPr/>
          <a:lstStyle/>
          <a:p>
            <a:pPr algn="l"/>
            <a:r>
              <a:rPr kumimoji="1" lang="ja-JP" altLang="en-US" dirty="0" smtClean="0"/>
              <a:t>非線形光学顕微鏡</a:t>
            </a:r>
            <a:endParaRPr kumimoji="1" lang="ja-JP" altLang="en-US" dirty="0"/>
          </a:p>
        </p:txBody>
      </p:sp>
      <p:sp>
        <p:nvSpPr>
          <p:cNvPr id="3" name="テキスト ボックス 2"/>
          <p:cNvSpPr txBox="1"/>
          <p:nvPr/>
        </p:nvSpPr>
        <p:spPr>
          <a:xfrm>
            <a:off x="1115616" y="6100380"/>
            <a:ext cx="7572416" cy="646331"/>
          </a:xfrm>
          <a:prstGeom prst="rect">
            <a:avLst/>
          </a:prstGeom>
          <a:solidFill>
            <a:srgbClr val="FFFF00"/>
          </a:solidFill>
        </p:spPr>
        <p:txBody>
          <a:bodyPr wrap="square" rtlCol="0">
            <a:spAutoFit/>
          </a:bodyPr>
          <a:lstStyle/>
          <a:p>
            <a:r>
              <a:rPr kumimoji="1" lang="ja-JP" altLang="en-US" sz="3600" dirty="0" smtClean="0">
                <a:solidFill>
                  <a:srgbClr val="FF0000"/>
                </a:solidFill>
              </a:rPr>
              <a:t>コラーゲンとエラスチンを観測可能</a:t>
            </a:r>
            <a:endParaRPr kumimoji="1" lang="ja-JP" altLang="en-US" sz="3600" dirty="0">
              <a:solidFill>
                <a:srgbClr val="FF0000"/>
              </a:solidFill>
            </a:endParaRPr>
          </a:p>
        </p:txBody>
      </p:sp>
      <p:sp>
        <p:nvSpPr>
          <p:cNvPr id="4" name="テキスト ボックス 3"/>
          <p:cNvSpPr txBox="1"/>
          <p:nvPr/>
        </p:nvSpPr>
        <p:spPr>
          <a:xfrm>
            <a:off x="4788024" y="1556792"/>
            <a:ext cx="4124377" cy="224676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800" dirty="0" smtClean="0"/>
              <a:t>SHG</a:t>
            </a:r>
            <a:r>
              <a:rPr kumimoji="1" lang="ja-JP" altLang="en-US" sz="2800" dirty="0" smtClean="0"/>
              <a:t>光はコラーゲン</a:t>
            </a:r>
            <a:r>
              <a:rPr kumimoji="1" lang="en-US" altLang="ja-JP" sz="2800" dirty="0" smtClean="0"/>
              <a:t>(</a:t>
            </a:r>
            <a:r>
              <a:rPr kumimoji="1" lang="ja-JP" altLang="en-US" sz="2800" dirty="0" smtClean="0"/>
              <a:t>非中心対称性物質</a:t>
            </a:r>
            <a:r>
              <a:rPr kumimoji="1" lang="en-US" altLang="ja-JP" sz="2800" dirty="0" smtClean="0"/>
              <a:t>)</a:t>
            </a:r>
            <a:r>
              <a:rPr kumimoji="1" lang="ja-JP" altLang="en-US" sz="2800" dirty="0" smtClean="0"/>
              <a:t>からのみ発生</a:t>
            </a:r>
            <a:endParaRPr kumimoji="1" lang="en-US" altLang="ja-JP" sz="2800" dirty="0" smtClean="0"/>
          </a:p>
          <a:p>
            <a:pPr marL="285750" indent="-285750">
              <a:buFont typeface="Arial" panose="020B0604020202020204" pitchFamily="34" charset="0"/>
              <a:buChar char="•"/>
            </a:pPr>
            <a:r>
              <a:rPr lang="en-US" altLang="ja-JP" sz="2800" dirty="0" smtClean="0"/>
              <a:t>THG</a:t>
            </a:r>
            <a:r>
              <a:rPr lang="ja-JP" altLang="en-US" sz="2800" dirty="0" smtClean="0"/>
              <a:t>光を検出することでエラスチンを観測</a:t>
            </a:r>
            <a:endParaRPr kumimoji="1" lang="en-US" altLang="ja-JP" sz="28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28125"/>
            <a:ext cx="4104456" cy="46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148064" y="4556599"/>
            <a:ext cx="3057247" cy="584775"/>
          </a:xfrm>
          <a:prstGeom prst="rect">
            <a:avLst/>
          </a:prstGeom>
          <a:noFill/>
        </p:spPr>
        <p:txBody>
          <a:bodyPr wrap="none" rtlCol="0">
            <a:spAutoFit/>
          </a:bodyPr>
          <a:lstStyle/>
          <a:p>
            <a:r>
              <a:rPr kumimoji="1" lang="ja-JP" altLang="en-US" sz="3200" dirty="0" smtClean="0">
                <a:solidFill>
                  <a:srgbClr val="FF0000"/>
                </a:solidFill>
              </a:rPr>
              <a:t>分子選択性あり</a:t>
            </a:r>
            <a:endParaRPr kumimoji="1" lang="ja-JP" altLang="en-US" sz="3200" dirty="0">
              <a:solidFill>
                <a:srgbClr val="FF0000"/>
              </a:solidFill>
            </a:endParaRPr>
          </a:p>
        </p:txBody>
      </p:sp>
    </p:spTree>
    <p:extLst>
      <p:ext uri="{BB962C8B-B14F-4D97-AF65-F5344CB8AC3E}">
        <p14:creationId xmlns:p14="http://schemas.microsoft.com/office/powerpoint/2010/main" val="42567654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88640"/>
            <a:ext cx="7772400" cy="1143000"/>
          </a:xfrm>
        </p:spPr>
        <p:txBody>
          <a:bodyPr/>
          <a:lstStyle/>
          <a:p>
            <a:pPr algn="l"/>
            <a:r>
              <a:rPr kumimoji="1" lang="ja-JP" altLang="en-US" dirty="0" smtClean="0"/>
              <a:t>先行研究</a:t>
            </a:r>
            <a:r>
              <a:rPr kumimoji="1" lang="en-US" altLang="ja-JP" dirty="0" smtClean="0"/>
              <a:t>@</a:t>
            </a:r>
            <a:r>
              <a:rPr kumimoji="1" lang="ja-JP" altLang="en-US" dirty="0" smtClean="0"/>
              <a:t>皮膚観測</a:t>
            </a:r>
            <a:r>
              <a:rPr kumimoji="1" lang="en-US" altLang="ja-JP" dirty="0" smtClean="0"/>
              <a:t>(</a:t>
            </a:r>
            <a:r>
              <a:rPr kumimoji="1" lang="en-US" altLang="ja-JP" dirty="0" err="1" smtClean="0"/>
              <a:t>Ti:S</a:t>
            </a:r>
            <a:r>
              <a:rPr kumimoji="1" lang="en-US" altLang="ja-JP" dirty="0" smtClean="0"/>
              <a:t>)</a:t>
            </a:r>
            <a:endParaRPr kumimoji="1" lang="ja-JP" altLang="en-US" dirty="0"/>
          </a:p>
        </p:txBody>
      </p:sp>
      <p:sp>
        <p:nvSpPr>
          <p:cNvPr id="4" name="テキスト ボックス 3"/>
          <p:cNvSpPr txBox="1"/>
          <p:nvPr/>
        </p:nvSpPr>
        <p:spPr>
          <a:xfrm>
            <a:off x="1475656" y="1121930"/>
            <a:ext cx="1944216" cy="523220"/>
          </a:xfrm>
          <a:prstGeom prst="rect">
            <a:avLst/>
          </a:prstGeom>
          <a:solidFill>
            <a:schemeClr val="bg1">
              <a:lumMod val="50000"/>
            </a:schemeClr>
          </a:solidFill>
        </p:spPr>
        <p:txBody>
          <a:bodyPr wrap="square" rtlCol="0">
            <a:spAutoFit/>
          </a:bodyPr>
          <a:lstStyle/>
          <a:p>
            <a:r>
              <a:rPr kumimoji="1" lang="en-US" altLang="ja-JP" sz="2800" dirty="0" smtClean="0">
                <a:solidFill>
                  <a:schemeClr val="bg1"/>
                </a:solidFill>
              </a:rPr>
              <a:t>2</a:t>
            </a:r>
            <a:r>
              <a:rPr kumimoji="1" lang="ja-JP" altLang="en-US" sz="2800" dirty="0" smtClean="0">
                <a:solidFill>
                  <a:schemeClr val="bg1"/>
                </a:solidFill>
              </a:rPr>
              <a:t>光子蛍光</a:t>
            </a:r>
            <a:endParaRPr kumimoji="1" lang="ja-JP" altLang="en-US" sz="2800" dirty="0">
              <a:solidFill>
                <a:schemeClr val="bg1"/>
              </a:solidFill>
            </a:endParaRPr>
          </a:p>
        </p:txBody>
      </p:sp>
      <p:sp>
        <p:nvSpPr>
          <p:cNvPr id="5" name="テキスト ボックス 4"/>
          <p:cNvSpPr txBox="1"/>
          <p:nvPr/>
        </p:nvSpPr>
        <p:spPr>
          <a:xfrm>
            <a:off x="6540134" y="1121930"/>
            <a:ext cx="984194" cy="523220"/>
          </a:xfrm>
          <a:prstGeom prst="rect">
            <a:avLst/>
          </a:prstGeom>
          <a:solidFill>
            <a:schemeClr val="bg1">
              <a:lumMod val="50000"/>
            </a:schemeClr>
          </a:solidFill>
        </p:spPr>
        <p:txBody>
          <a:bodyPr wrap="square" rtlCol="0">
            <a:spAutoFit/>
          </a:bodyPr>
          <a:lstStyle/>
          <a:p>
            <a:r>
              <a:rPr kumimoji="1" lang="en-US" altLang="ja-JP" sz="2800" dirty="0" smtClean="0">
                <a:solidFill>
                  <a:schemeClr val="bg1"/>
                </a:solidFill>
              </a:rPr>
              <a:t>SHG</a:t>
            </a:r>
            <a:endParaRPr kumimoji="1" lang="ja-JP" altLang="en-US" sz="2800" dirty="0">
              <a:solidFill>
                <a:schemeClr val="bg1"/>
              </a:solidFill>
            </a:endParaRPr>
          </a:p>
        </p:txBody>
      </p:sp>
      <p:cxnSp>
        <p:nvCxnSpPr>
          <p:cNvPr id="53" name="直線コネクタ 52"/>
          <p:cNvCxnSpPr/>
          <p:nvPr/>
        </p:nvCxnSpPr>
        <p:spPr bwMode="auto">
          <a:xfrm>
            <a:off x="4860032" y="1340768"/>
            <a:ext cx="0" cy="3638655"/>
          </a:xfrm>
          <a:prstGeom prst="line">
            <a:avLst/>
          </a:prstGeom>
          <a:noFill/>
          <a:ln w="38100" cap="flat" cmpd="sng" algn="ctr">
            <a:solidFill>
              <a:schemeClr val="tx1"/>
            </a:solidFill>
            <a:prstDash val="dash"/>
            <a:round/>
            <a:headEnd type="none" w="med" len="med"/>
            <a:tailEnd type="none" w="med" len="med"/>
          </a:ln>
          <a:effectLst/>
        </p:spPr>
      </p:cxnSp>
      <p:pic>
        <p:nvPicPr>
          <p:cNvPr id="5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8285" t="13695" r="1889" b="6385"/>
          <a:stretch/>
        </p:blipFill>
        <p:spPr bwMode="auto">
          <a:xfrm>
            <a:off x="1248074" y="2764658"/>
            <a:ext cx="2600570" cy="210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22" t="434" r="49678" b="85719"/>
          <a:stretch/>
        </p:blipFill>
        <p:spPr bwMode="auto">
          <a:xfrm>
            <a:off x="5859460" y="2710155"/>
            <a:ext cx="2345541" cy="214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テキスト ボックス 54"/>
          <p:cNvSpPr txBox="1"/>
          <p:nvPr/>
        </p:nvSpPr>
        <p:spPr>
          <a:xfrm>
            <a:off x="18463" y="5812505"/>
            <a:ext cx="4478354" cy="830997"/>
          </a:xfrm>
          <a:prstGeom prst="rect">
            <a:avLst/>
          </a:prstGeom>
          <a:solidFill>
            <a:srgbClr val="FFC000"/>
          </a:solidFill>
        </p:spPr>
        <p:txBody>
          <a:bodyPr wrap="square" rtlCol="0">
            <a:spAutoFit/>
          </a:bodyPr>
          <a:lstStyle/>
          <a:p>
            <a:r>
              <a:rPr kumimoji="1" lang="ja-JP" altLang="en-US" sz="2400" b="1" dirty="0" smtClean="0">
                <a:solidFill>
                  <a:srgbClr val="FF0000"/>
                </a:solidFill>
              </a:rPr>
              <a:t>生体組織内で受ける吸収と散乱により生体深部の観測は困難</a:t>
            </a:r>
            <a:endParaRPr kumimoji="1" lang="ja-JP" altLang="en-US" sz="2400" b="1" dirty="0">
              <a:solidFill>
                <a:srgbClr val="FF0000"/>
              </a:solidFill>
            </a:endParaRPr>
          </a:p>
        </p:txBody>
      </p:sp>
      <p:sp>
        <p:nvSpPr>
          <p:cNvPr id="3" name="テキスト ボックス 2"/>
          <p:cNvSpPr txBox="1"/>
          <p:nvPr/>
        </p:nvSpPr>
        <p:spPr>
          <a:xfrm>
            <a:off x="0" y="1152707"/>
            <a:ext cx="1415772" cy="830997"/>
          </a:xfrm>
          <a:prstGeom prst="rect">
            <a:avLst/>
          </a:prstGeom>
          <a:noFill/>
        </p:spPr>
        <p:txBody>
          <a:bodyPr wrap="none" rtlCol="0">
            <a:spAutoFit/>
          </a:bodyPr>
          <a:lstStyle/>
          <a:p>
            <a:r>
              <a:rPr kumimoji="1" lang="ja-JP" altLang="en-US" sz="2400" dirty="0" smtClean="0"/>
              <a:t>入射波長</a:t>
            </a:r>
            <a:endParaRPr kumimoji="1" lang="en-US" altLang="ja-JP" sz="2400" dirty="0" smtClean="0"/>
          </a:p>
          <a:p>
            <a:r>
              <a:rPr kumimoji="1" lang="en-US" altLang="ja-JP" sz="2400" dirty="0" smtClean="0"/>
              <a:t>760nm</a:t>
            </a:r>
            <a:endParaRPr kumimoji="1" lang="ja-JP" altLang="en-US" sz="2400" dirty="0"/>
          </a:p>
        </p:txBody>
      </p:sp>
      <p:sp>
        <p:nvSpPr>
          <p:cNvPr id="12" name="テキスト ボックス 11"/>
          <p:cNvSpPr txBox="1"/>
          <p:nvPr/>
        </p:nvSpPr>
        <p:spPr>
          <a:xfrm>
            <a:off x="5028995" y="1155436"/>
            <a:ext cx="1415772" cy="830997"/>
          </a:xfrm>
          <a:prstGeom prst="rect">
            <a:avLst/>
          </a:prstGeom>
          <a:noFill/>
        </p:spPr>
        <p:txBody>
          <a:bodyPr wrap="none" rtlCol="0">
            <a:spAutoFit/>
          </a:bodyPr>
          <a:lstStyle/>
          <a:p>
            <a:r>
              <a:rPr kumimoji="1" lang="ja-JP" altLang="en-US" sz="2400" dirty="0" smtClean="0"/>
              <a:t>入射波長</a:t>
            </a:r>
            <a:endParaRPr kumimoji="1" lang="en-US" altLang="ja-JP" sz="2400" dirty="0" smtClean="0"/>
          </a:p>
          <a:p>
            <a:r>
              <a:rPr kumimoji="1" lang="en-US" altLang="ja-JP" sz="2400" dirty="0" smtClean="0"/>
              <a:t>800nm</a:t>
            </a:r>
            <a:endParaRPr kumimoji="1" lang="ja-JP" altLang="en-US" sz="2400" dirty="0"/>
          </a:p>
        </p:txBody>
      </p:sp>
      <p:sp>
        <p:nvSpPr>
          <p:cNvPr id="13" name="テキスト ボックス 12"/>
          <p:cNvSpPr txBox="1"/>
          <p:nvPr/>
        </p:nvSpPr>
        <p:spPr>
          <a:xfrm>
            <a:off x="5513596" y="5812503"/>
            <a:ext cx="3566577" cy="830997"/>
          </a:xfrm>
          <a:prstGeom prst="rect">
            <a:avLst/>
          </a:prstGeom>
          <a:solidFill>
            <a:srgbClr val="FFC000"/>
          </a:solidFill>
        </p:spPr>
        <p:txBody>
          <a:bodyPr wrap="square" rtlCol="0">
            <a:spAutoFit/>
          </a:bodyPr>
          <a:lstStyle/>
          <a:p>
            <a:r>
              <a:rPr kumimoji="1" lang="ja-JP" altLang="en-US" sz="2400" b="1" dirty="0" smtClean="0">
                <a:solidFill>
                  <a:srgbClr val="FF0000"/>
                </a:solidFill>
              </a:rPr>
              <a:t>より長い波長を使うことで生体深部の観測を図る</a:t>
            </a:r>
            <a:endParaRPr kumimoji="1" lang="ja-JP" altLang="en-US" sz="2400" b="1" dirty="0">
              <a:solidFill>
                <a:srgbClr val="FF0000"/>
              </a:solidFill>
            </a:endParaRPr>
          </a:p>
        </p:txBody>
      </p:sp>
      <p:sp>
        <p:nvSpPr>
          <p:cNvPr id="6" name="右矢印 5"/>
          <p:cNvSpPr/>
          <p:nvPr/>
        </p:nvSpPr>
        <p:spPr bwMode="auto">
          <a:xfrm>
            <a:off x="4644007" y="5916606"/>
            <a:ext cx="788913" cy="622794"/>
          </a:xfrm>
          <a:prstGeom prst="right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1432375" y="2217263"/>
            <a:ext cx="2339102" cy="461665"/>
          </a:xfrm>
          <a:prstGeom prst="rect">
            <a:avLst/>
          </a:prstGeom>
          <a:solidFill>
            <a:srgbClr val="C00000"/>
          </a:solidFill>
        </p:spPr>
        <p:txBody>
          <a:bodyPr wrap="none" rtlCol="0">
            <a:spAutoFit/>
          </a:bodyPr>
          <a:lstStyle/>
          <a:p>
            <a:r>
              <a:rPr kumimoji="1" lang="ja-JP" altLang="en-US" sz="2400" b="1" dirty="0" smtClean="0">
                <a:solidFill>
                  <a:schemeClr val="bg1"/>
                </a:solidFill>
              </a:rPr>
              <a:t>エラスチン観測</a:t>
            </a:r>
            <a:endParaRPr kumimoji="1" lang="ja-JP" altLang="en-US" sz="2400" b="1" dirty="0">
              <a:solidFill>
                <a:schemeClr val="bg1"/>
              </a:solidFill>
            </a:endParaRPr>
          </a:p>
        </p:txBody>
      </p:sp>
      <p:sp>
        <p:nvSpPr>
          <p:cNvPr id="17" name="テキスト ボックス 16"/>
          <p:cNvSpPr txBox="1"/>
          <p:nvPr/>
        </p:nvSpPr>
        <p:spPr>
          <a:xfrm>
            <a:off x="5804917" y="2217262"/>
            <a:ext cx="2350323" cy="461665"/>
          </a:xfrm>
          <a:prstGeom prst="rect">
            <a:avLst/>
          </a:prstGeom>
          <a:solidFill>
            <a:srgbClr val="C00000"/>
          </a:solidFill>
        </p:spPr>
        <p:txBody>
          <a:bodyPr wrap="none" rtlCol="0">
            <a:spAutoFit/>
          </a:bodyPr>
          <a:lstStyle/>
          <a:p>
            <a:r>
              <a:rPr kumimoji="1" lang="ja-JP" altLang="en-US" sz="2400" b="1" dirty="0" smtClean="0">
                <a:solidFill>
                  <a:schemeClr val="bg1"/>
                </a:solidFill>
              </a:rPr>
              <a:t>コラーゲン観測</a:t>
            </a:r>
            <a:endParaRPr kumimoji="1" lang="ja-JP" altLang="en-US" sz="2400" b="1" dirty="0">
              <a:solidFill>
                <a:schemeClr val="bg1"/>
              </a:solidFill>
            </a:endParaRPr>
          </a:p>
        </p:txBody>
      </p:sp>
      <p:sp>
        <p:nvSpPr>
          <p:cNvPr id="9" name="テキスト ボックス 8"/>
          <p:cNvSpPr txBox="1"/>
          <p:nvPr/>
        </p:nvSpPr>
        <p:spPr>
          <a:xfrm>
            <a:off x="1199911" y="5177468"/>
            <a:ext cx="2630848" cy="400110"/>
          </a:xfrm>
          <a:prstGeom prst="rect">
            <a:avLst/>
          </a:prstGeom>
          <a:noFill/>
        </p:spPr>
        <p:txBody>
          <a:bodyPr wrap="none" rtlCol="0">
            <a:spAutoFit/>
          </a:bodyPr>
          <a:lstStyle/>
          <a:p>
            <a:r>
              <a:rPr kumimoji="1" lang="ja-JP" altLang="en-US" sz="2000" dirty="0" smtClean="0"/>
              <a:t>視野：</a:t>
            </a:r>
            <a:r>
              <a:rPr kumimoji="1" lang="en-US" altLang="ja-JP" sz="2000" dirty="0" smtClean="0"/>
              <a:t>100µm*200µm</a:t>
            </a:r>
            <a:endParaRPr kumimoji="1" lang="ja-JP" altLang="en-US" sz="2000" dirty="0"/>
          </a:p>
        </p:txBody>
      </p:sp>
      <p:sp>
        <p:nvSpPr>
          <p:cNvPr id="11" name="正方形/長方形 10"/>
          <p:cNvSpPr/>
          <p:nvPr/>
        </p:nvSpPr>
        <p:spPr>
          <a:xfrm>
            <a:off x="5942776" y="4896352"/>
            <a:ext cx="2074607" cy="307777"/>
          </a:xfrm>
          <a:prstGeom prst="rect">
            <a:avLst/>
          </a:prstGeom>
        </p:spPr>
        <p:txBody>
          <a:bodyPr wrap="none">
            <a:spAutoFit/>
          </a:bodyPr>
          <a:lstStyle/>
          <a:p>
            <a:r>
              <a:rPr lang="en-US" altLang="ja-JP" sz="1400" dirty="0"/>
              <a:t>Appl. </a:t>
            </a:r>
            <a:r>
              <a:rPr lang="en-US" altLang="ja-JP" sz="1400" dirty="0" smtClean="0"/>
              <a:t>Opt.pp.D90(2009)</a:t>
            </a:r>
            <a:endParaRPr lang="ja-JP" altLang="en-US" sz="1400" dirty="0"/>
          </a:p>
        </p:txBody>
      </p:sp>
      <p:sp>
        <p:nvSpPr>
          <p:cNvPr id="14" name="正方形/長方形 13"/>
          <p:cNvSpPr/>
          <p:nvPr/>
        </p:nvSpPr>
        <p:spPr>
          <a:xfrm>
            <a:off x="1475656" y="4869691"/>
            <a:ext cx="2252540" cy="307777"/>
          </a:xfrm>
          <a:prstGeom prst="rect">
            <a:avLst/>
          </a:prstGeom>
        </p:spPr>
        <p:txBody>
          <a:bodyPr wrap="none">
            <a:spAutoFit/>
          </a:bodyPr>
          <a:lstStyle/>
          <a:p>
            <a:r>
              <a:rPr lang="en-US" altLang="ja-JP" sz="1400" dirty="0"/>
              <a:t>Optics </a:t>
            </a:r>
            <a:r>
              <a:rPr lang="en-US" altLang="ja-JP" sz="1400" dirty="0" smtClean="0"/>
              <a:t>Lett.pp.2276(2005)</a:t>
            </a:r>
            <a:endParaRPr lang="ja-JP" altLang="en-US" sz="1400" dirty="0"/>
          </a:p>
        </p:txBody>
      </p:sp>
      <p:sp>
        <p:nvSpPr>
          <p:cNvPr id="22" name="テキスト ボックス 21"/>
          <p:cNvSpPr txBox="1"/>
          <p:nvPr/>
        </p:nvSpPr>
        <p:spPr>
          <a:xfrm>
            <a:off x="5664655" y="5215695"/>
            <a:ext cx="2630848" cy="400110"/>
          </a:xfrm>
          <a:prstGeom prst="rect">
            <a:avLst/>
          </a:prstGeom>
          <a:noFill/>
        </p:spPr>
        <p:txBody>
          <a:bodyPr wrap="none" rtlCol="0">
            <a:spAutoFit/>
          </a:bodyPr>
          <a:lstStyle/>
          <a:p>
            <a:r>
              <a:rPr kumimoji="1" lang="ja-JP" altLang="en-US" sz="2000" dirty="0" smtClean="0"/>
              <a:t>視野：</a:t>
            </a:r>
            <a:r>
              <a:rPr kumimoji="1" lang="en-US" altLang="ja-JP" sz="2000" dirty="0" smtClean="0"/>
              <a:t>400µm*400µm</a:t>
            </a:r>
            <a:endParaRPr kumimoji="1" lang="ja-JP" altLang="en-US" sz="2000" dirty="0"/>
          </a:p>
        </p:txBody>
      </p:sp>
    </p:spTree>
    <p:extLst>
      <p:ext uri="{BB962C8B-B14F-4D97-AF65-F5344CB8AC3E}">
        <p14:creationId xmlns:p14="http://schemas.microsoft.com/office/powerpoint/2010/main" val="29694048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41038"/>
            <a:ext cx="6545411" cy="485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467543" y="341784"/>
            <a:ext cx="8177471" cy="1143000"/>
          </a:xfrm>
        </p:spPr>
        <p:txBody>
          <a:bodyPr/>
          <a:lstStyle/>
          <a:p>
            <a:pPr algn="l"/>
            <a:r>
              <a:rPr kumimoji="1" lang="ja-JP" altLang="en-US" sz="4000" dirty="0" smtClean="0"/>
              <a:t>より長い波長を用いる理由</a:t>
            </a:r>
            <a:endParaRPr kumimoji="1" lang="ja-JP" altLang="en-US" sz="4000" dirty="0"/>
          </a:p>
        </p:txBody>
      </p:sp>
      <p:sp>
        <p:nvSpPr>
          <p:cNvPr id="22" name="テキスト ボックス 21"/>
          <p:cNvSpPr txBox="1"/>
          <p:nvPr/>
        </p:nvSpPr>
        <p:spPr>
          <a:xfrm>
            <a:off x="832655" y="6237312"/>
            <a:ext cx="7812360" cy="523220"/>
          </a:xfrm>
          <a:prstGeom prst="rect">
            <a:avLst/>
          </a:prstGeom>
          <a:solidFill>
            <a:srgbClr val="FFFF00"/>
          </a:solidFill>
        </p:spPr>
        <p:txBody>
          <a:bodyPr wrap="square" rtlCol="0">
            <a:spAutoFit/>
          </a:bodyPr>
          <a:lstStyle/>
          <a:p>
            <a:r>
              <a:rPr kumimoji="1" lang="ja-JP" altLang="en-US" sz="2800" b="1" dirty="0" smtClean="0">
                <a:solidFill>
                  <a:srgbClr val="FF0000"/>
                </a:solidFill>
              </a:rPr>
              <a:t>より長い波長を使うことで生体深部を観察する</a:t>
            </a:r>
            <a:endParaRPr kumimoji="1" lang="ja-JP" altLang="en-US" sz="2800" b="1" dirty="0">
              <a:solidFill>
                <a:srgbClr val="FF0000"/>
              </a:solidFill>
            </a:endParaRPr>
          </a:p>
        </p:txBody>
      </p:sp>
      <p:sp>
        <p:nvSpPr>
          <p:cNvPr id="8" name="フリーフォーム 7"/>
          <p:cNvSpPr/>
          <p:nvPr/>
        </p:nvSpPr>
        <p:spPr bwMode="auto">
          <a:xfrm>
            <a:off x="852928" y="3669266"/>
            <a:ext cx="244352" cy="163899"/>
          </a:xfrm>
          <a:custGeom>
            <a:avLst/>
            <a:gdLst>
              <a:gd name="connsiteX0" fmla="*/ 244352 w 244352"/>
              <a:gd name="connsiteY0" fmla="*/ 54171 h 163899"/>
              <a:gd name="connsiteX1" fmla="*/ 178515 w 244352"/>
              <a:gd name="connsiteY1" fmla="*/ 32225 h 163899"/>
              <a:gd name="connsiteX2" fmla="*/ 134624 w 244352"/>
              <a:gd name="connsiteY2" fmla="*/ 17595 h 163899"/>
              <a:gd name="connsiteX3" fmla="*/ 112678 w 244352"/>
              <a:gd name="connsiteY3" fmla="*/ 10280 h 163899"/>
              <a:gd name="connsiteX4" fmla="*/ 76102 w 244352"/>
              <a:gd name="connsiteY4" fmla="*/ 2964 h 163899"/>
              <a:gd name="connsiteX5" fmla="*/ 10266 w 244352"/>
              <a:gd name="connsiteY5" fmla="*/ 10280 h 163899"/>
              <a:gd name="connsiteX6" fmla="*/ 46842 w 244352"/>
              <a:gd name="connsiteY6" fmla="*/ 112692 h 163899"/>
              <a:gd name="connsiteX7" fmla="*/ 68787 w 244352"/>
              <a:gd name="connsiteY7" fmla="*/ 120008 h 163899"/>
              <a:gd name="connsiteX8" fmla="*/ 119994 w 244352"/>
              <a:gd name="connsiteY8" fmla="*/ 141953 h 163899"/>
              <a:gd name="connsiteX9" fmla="*/ 163885 w 244352"/>
              <a:gd name="connsiteY9" fmla="*/ 163899 h 163899"/>
              <a:gd name="connsiteX10" fmla="*/ 200461 w 244352"/>
              <a:gd name="connsiteY10" fmla="*/ 156584 h 163899"/>
              <a:gd name="connsiteX11" fmla="*/ 244352 w 244352"/>
              <a:gd name="connsiteY11" fmla="*/ 54171 h 16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352" h="163899">
                <a:moveTo>
                  <a:pt x="244352" y="54171"/>
                </a:moveTo>
                <a:cubicBezTo>
                  <a:pt x="174060" y="40113"/>
                  <a:pt x="239090" y="56455"/>
                  <a:pt x="178515" y="32225"/>
                </a:cubicBezTo>
                <a:cubicBezTo>
                  <a:pt x="164196" y="26497"/>
                  <a:pt x="149254" y="22472"/>
                  <a:pt x="134624" y="17595"/>
                </a:cubicBezTo>
                <a:cubicBezTo>
                  <a:pt x="127309" y="15157"/>
                  <a:pt x="120239" y="11792"/>
                  <a:pt x="112678" y="10280"/>
                </a:cubicBezTo>
                <a:lnTo>
                  <a:pt x="76102" y="2964"/>
                </a:lnTo>
                <a:cubicBezTo>
                  <a:pt x="54157" y="5403"/>
                  <a:pt x="20734" y="-9161"/>
                  <a:pt x="10266" y="10280"/>
                </a:cubicBezTo>
                <a:cubicBezTo>
                  <a:pt x="-16122" y="59287"/>
                  <a:pt x="12799" y="95670"/>
                  <a:pt x="46842" y="112692"/>
                </a:cubicBezTo>
                <a:cubicBezTo>
                  <a:pt x="53739" y="116140"/>
                  <a:pt x="61890" y="116560"/>
                  <a:pt x="68787" y="120008"/>
                </a:cubicBezTo>
                <a:cubicBezTo>
                  <a:pt x="119299" y="145265"/>
                  <a:pt x="59103" y="126731"/>
                  <a:pt x="119994" y="141953"/>
                </a:cubicBezTo>
                <a:cubicBezTo>
                  <a:pt x="131091" y="149352"/>
                  <a:pt x="148740" y="163899"/>
                  <a:pt x="163885" y="163899"/>
                </a:cubicBezTo>
                <a:cubicBezTo>
                  <a:pt x="176318" y="163899"/>
                  <a:pt x="188269" y="159022"/>
                  <a:pt x="200461" y="156584"/>
                </a:cubicBezTo>
                <a:lnTo>
                  <a:pt x="244352" y="54171"/>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フリーフォーム 8"/>
          <p:cNvSpPr/>
          <p:nvPr/>
        </p:nvSpPr>
        <p:spPr bwMode="auto">
          <a:xfrm>
            <a:off x="1819091" y="3714608"/>
            <a:ext cx="302317" cy="81981"/>
          </a:xfrm>
          <a:custGeom>
            <a:avLst/>
            <a:gdLst>
              <a:gd name="connsiteX0" fmla="*/ 302317 w 302317"/>
              <a:gd name="connsiteY0" fmla="*/ 81981 h 81981"/>
              <a:gd name="connsiteX1" fmla="*/ 265741 w 302317"/>
              <a:gd name="connsiteY1" fmla="*/ 67350 h 81981"/>
              <a:gd name="connsiteX2" fmla="*/ 53600 w 302317"/>
              <a:gd name="connsiteY2" fmla="*/ 52720 h 81981"/>
              <a:gd name="connsiteX3" fmla="*/ 9709 w 302317"/>
              <a:gd name="connsiteY3" fmla="*/ 23459 h 81981"/>
              <a:gd name="connsiteX4" fmla="*/ 2394 w 302317"/>
              <a:gd name="connsiteY4" fmla="*/ 1514 h 81981"/>
              <a:gd name="connsiteX5" fmla="*/ 75546 w 302317"/>
              <a:gd name="connsiteY5" fmla="*/ 8829 h 81981"/>
              <a:gd name="connsiteX6" fmla="*/ 119437 w 302317"/>
              <a:gd name="connsiteY6" fmla="*/ 23459 h 81981"/>
              <a:gd name="connsiteX7" fmla="*/ 177959 w 302317"/>
              <a:gd name="connsiteY7" fmla="*/ 60035 h 8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317" h="81981">
                <a:moveTo>
                  <a:pt x="302317" y="81981"/>
                </a:moveTo>
                <a:cubicBezTo>
                  <a:pt x="290125" y="77104"/>
                  <a:pt x="278811" y="68615"/>
                  <a:pt x="265741" y="67350"/>
                </a:cubicBezTo>
                <a:cubicBezTo>
                  <a:pt x="19052" y="43476"/>
                  <a:pt x="141665" y="82074"/>
                  <a:pt x="53600" y="52720"/>
                </a:cubicBezTo>
                <a:cubicBezTo>
                  <a:pt x="38970" y="42966"/>
                  <a:pt x="15269" y="40140"/>
                  <a:pt x="9709" y="23459"/>
                </a:cubicBezTo>
                <a:cubicBezTo>
                  <a:pt x="7271" y="16144"/>
                  <a:pt x="-5133" y="3187"/>
                  <a:pt x="2394" y="1514"/>
                </a:cubicBezTo>
                <a:cubicBezTo>
                  <a:pt x="26316" y="-3802"/>
                  <a:pt x="51162" y="6391"/>
                  <a:pt x="75546" y="8829"/>
                </a:cubicBezTo>
                <a:cubicBezTo>
                  <a:pt x="90176" y="13706"/>
                  <a:pt x="106605" y="14905"/>
                  <a:pt x="119437" y="23459"/>
                </a:cubicBezTo>
                <a:cubicBezTo>
                  <a:pt x="167865" y="55745"/>
                  <a:pt x="147601" y="44857"/>
                  <a:pt x="177959" y="60035"/>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 name="フリーフォーム 11"/>
          <p:cNvSpPr/>
          <p:nvPr/>
        </p:nvSpPr>
        <p:spPr bwMode="auto">
          <a:xfrm>
            <a:off x="3115451" y="3869741"/>
            <a:ext cx="132743" cy="58521"/>
          </a:xfrm>
          <a:custGeom>
            <a:avLst/>
            <a:gdLst>
              <a:gd name="connsiteX0" fmla="*/ 132498 w 132743"/>
              <a:gd name="connsiteY0" fmla="*/ 51206 h 58521"/>
              <a:gd name="connsiteX1" fmla="*/ 95922 w 132743"/>
              <a:gd name="connsiteY1" fmla="*/ 58521 h 58521"/>
              <a:gd name="connsiteX2" fmla="*/ 44715 w 132743"/>
              <a:gd name="connsiteY2" fmla="*/ 43891 h 58521"/>
              <a:gd name="connsiteX3" fmla="*/ 22770 w 132743"/>
              <a:gd name="connsiteY3" fmla="*/ 29261 h 58521"/>
              <a:gd name="connsiteX4" fmla="*/ 824 w 132743"/>
              <a:gd name="connsiteY4" fmla="*/ 21945 h 58521"/>
              <a:gd name="connsiteX5" fmla="*/ 8139 w 132743"/>
              <a:gd name="connsiteY5" fmla="*/ 0 h 58521"/>
              <a:gd name="connsiteX6" fmla="*/ 95922 w 132743"/>
              <a:gd name="connsiteY6" fmla="*/ 21945 h 58521"/>
              <a:gd name="connsiteX7" fmla="*/ 110552 w 132743"/>
              <a:gd name="connsiteY7" fmla="*/ 36576 h 58521"/>
              <a:gd name="connsiteX8" fmla="*/ 132498 w 132743"/>
              <a:gd name="connsiteY8" fmla="*/ 51206 h 5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43" h="58521">
                <a:moveTo>
                  <a:pt x="132498" y="51206"/>
                </a:moveTo>
                <a:cubicBezTo>
                  <a:pt x="130060" y="54864"/>
                  <a:pt x="108355" y="58521"/>
                  <a:pt x="95922" y="58521"/>
                </a:cubicBezTo>
                <a:cubicBezTo>
                  <a:pt x="86737" y="58521"/>
                  <a:pt x="55064" y="47340"/>
                  <a:pt x="44715" y="43891"/>
                </a:cubicBezTo>
                <a:cubicBezTo>
                  <a:pt x="37400" y="39014"/>
                  <a:pt x="30633" y="33193"/>
                  <a:pt x="22770" y="29261"/>
                </a:cubicBezTo>
                <a:cubicBezTo>
                  <a:pt x="15873" y="25812"/>
                  <a:pt x="4273" y="28842"/>
                  <a:pt x="824" y="21945"/>
                </a:cubicBezTo>
                <a:cubicBezTo>
                  <a:pt x="-2624" y="15048"/>
                  <a:pt x="5701" y="7315"/>
                  <a:pt x="8139" y="0"/>
                </a:cubicBezTo>
                <a:cubicBezTo>
                  <a:pt x="63110" y="6108"/>
                  <a:pt x="63409" y="-4066"/>
                  <a:pt x="95922" y="21945"/>
                </a:cubicBezTo>
                <a:cubicBezTo>
                  <a:pt x="101308" y="26253"/>
                  <a:pt x="105675" y="31699"/>
                  <a:pt x="110552" y="36576"/>
                </a:cubicBezTo>
                <a:cubicBezTo>
                  <a:pt x="118638" y="60835"/>
                  <a:pt x="134936" y="47548"/>
                  <a:pt x="132498" y="51206"/>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 name="テキスト ボックス 3"/>
          <p:cNvSpPr txBox="1"/>
          <p:nvPr/>
        </p:nvSpPr>
        <p:spPr>
          <a:xfrm>
            <a:off x="7236296" y="1469975"/>
            <a:ext cx="1415772" cy="461665"/>
          </a:xfrm>
          <a:prstGeom prst="rect">
            <a:avLst/>
          </a:prstGeom>
          <a:noFill/>
        </p:spPr>
        <p:txBody>
          <a:bodyPr wrap="none" rtlCol="0">
            <a:spAutoFit/>
          </a:bodyPr>
          <a:lstStyle/>
          <a:p>
            <a:r>
              <a:rPr kumimoji="1" lang="ja-JP" altLang="en-US" sz="2400" dirty="0" smtClean="0"/>
              <a:t>光の減衰</a:t>
            </a:r>
            <a:endParaRPr kumimoji="1" lang="ja-JP" altLang="en-US" sz="2400" dirty="0"/>
          </a:p>
        </p:txBody>
      </p:sp>
      <p:sp>
        <p:nvSpPr>
          <p:cNvPr id="10" name="下矢印 9"/>
          <p:cNvSpPr/>
          <p:nvPr/>
        </p:nvSpPr>
        <p:spPr bwMode="auto">
          <a:xfrm>
            <a:off x="7491850" y="2168860"/>
            <a:ext cx="904663" cy="648072"/>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テキスト ボックス 10"/>
          <p:cNvSpPr txBox="1"/>
          <p:nvPr/>
        </p:nvSpPr>
        <p:spPr>
          <a:xfrm>
            <a:off x="6928519" y="3027799"/>
            <a:ext cx="2031325" cy="830997"/>
          </a:xfrm>
          <a:prstGeom prst="rect">
            <a:avLst/>
          </a:prstGeom>
          <a:noFill/>
        </p:spPr>
        <p:txBody>
          <a:bodyPr wrap="none" rtlCol="0">
            <a:spAutoFit/>
          </a:bodyPr>
          <a:lstStyle/>
          <a:p>
            <a:r>
              <a:rPr kumimoji="1" lang="ja-JP" altLang="en-US" sz="2400" dirty="0" smtClean="0"/>
              <a:t>組織の吸収と</a:t>
            </a:r>
            <a:endParaRPr kumimoji="1" lang="en-US" altLang="ja-JP" sz="2400" dirty="0" smtClean="0"/>
          </a:p>
          <a:p>
            <a:r>
              <a:rPr kumimoji="1" lang="ja-JP" altLang="en-US" sz="2400" dirty="0" smtClean="0"/>
              <a:t>散乱に影響</a:t>
            </a:r>
            <a:endParaRPr kumimoji="1" lang="ja-JP" altLang="en-US" sz="2400" dirty="0"/>
          </a:p>
        </p:txBody>
      </p:sp>
      <p:cxnSp>
        <p:nvCxnSpPr>
          <p:cNvPr id="15" name="直線コネクタ 14"/>
          <p:cNvCxnSpPr/>
          <p:nvPr/>
        </p:nvCxnSpPr>
        <p:spPr bwMode="auto">
          <a:xfrm flipV="1">
            <a:off x="2915816" y="3669266"/>
            <a:ext cx="0" cy="1631942"/>
          </a:xfrm>
          <a:prstGeom prst="line">
            <a:avLst/>
          </a:prstGeom>
          <a:noFill/>
          <a:ln w="25400" cap="flat" cmpd="sng" algn="ctr">
            <a:solidFill>
              <a:srgbClr val="0070C0"/>
            </a:solidFill>
            <a:prstDash val="solid"/>
            <a:round/>
            <a:headEnd type="none" w="med" len="med"/>
            <a:tailEnd type="none" w="med" len="med"/>
          </a:ln>
          <a:effectLst/>
        </p:spPr>
      </p:cxnSp>
      <p:cxnSp>
        <p:nvCxnSpPr>
          <p:cNvPr id="19" name="直線コネクタ 18"/>
          <p:cNvCxnSpPr/>
          <p:nvPr/>
        </p:nvCxnSpPr>
        <p:spPr bwMode="auto">
          <a:xfrm flipH="1" flipV="1">
            <a:off x="852928" y="3669007"/>
            <a:ext cx="2062888" cy="259"/>
          </a:xfrm>
          <a:prstGeom prst="line">
            <a:avLst/>
          </a:prstGeom>
          <a:noFill/>
          <a:ln w="25400" cap="flat" cmpd="sng" algn="ctr">
            <a:solidFill>
              <a:srgbClr val="0070C0"/>
            </a:solidFill>
            <a:prstDash val="solid"/>
            <a:round/>
            <a:headEnd type="none" w="med" len="med"/>
            <a:tailEnd type="none" w="med" len="med"/>
          </a:ln>
          <a:effectLst/>
        </p:spPr>
      </p:cxnSp>
      <p:cxnSp>
        <p:nvCxnSpPr>
          <p:cNvPr id="23" name="直線コネクタ 22"/>
          <p:cNvCxnSpPr/>
          <p:nvPr/>
        </p:nvCxnSpPr>
        <p:spPr bwMode="auto">
          <a:xfrm flipV="1">
            <a:off x="3635896" y="3755598"/>
            <a:ext cx="0" cy="1631942"/>
          </a:xfrm>
          <a:prstGeom prst="line">
            <a:avLst/>
          </a:prstGeom>
          <a:noFill/>
          <a:ln w="25400" cap="flat" cmpd="sng" algn="ctr">
            <a:solidFill>
              <a:schemeClr val="tx1"/>
            </a:solidFill>
            <a:prstDash val="solid"/>
            <a:round/>
            <a:headEnd type="none" w="med" len="med"/>
            <a:tailEnd type="none" w="med" len="med"/>
          </a:ln>
          <a:effectLst/>
        </p:spPr>
      </p:cxnSp>
      <p:cxnSp>
        <p:nvCxnSpPr>
          <p:cNvPr id="24" name="直線コネクタ 23"/>
          <p:cNvCxnSpPr>
            <a:endCxn id="8" idx="6"/>
          </p:cNvCxnSpPr>
          <p:nvPr/>
        </p:nvCxnSpPr>
        <p:spPr bwMode="auto">
          <a:xfrm flipH="1">
            <a:off x="899770" y="3768148"/>
            <a:ext cx="2736126" cy="13810"/>
          </a:xfrm>
          <a:prstGeom prst="line">
            <a:avLst/>
          </a:prstGeom>
          <a:noFill/>
          <a:ln w="25400" cap="flat" cmpd="sng" algn="ctr">
            <a:solidFill>
              <a:schemeClr val="tx1"/>
            </a:solidFill>
            <a:prstDash val="solid"/>
            <a:round/>
            <a:headEnd type="none" w="med" len="med"/>
            <a:tailEnd type="none" w="med" len="med"/>
          </a:ln>
          <a:effectLst/>
        </p:spPr>
      </p:cxnSp>
      <p:sp>
        <p:nvSpPr>
          <p:cNvPr id="25" name="テキスト ボックス 24"/>
          <p:cNvSpPr txBox="1"/>
          <p:nvPr/>
        </p:nvSpPr>
        <p:spPr>
          <a:xfrm rot="16200000">
            <a:off x="3373342" y="5432278"/>
            <a:ext cx="582211" cy="307777"/>
          </a:xfrm>
          <a:prstGeom prst="rect">
            <a:avLst/>
          </a:prstGeom>
          <a:noFill/>
        </p:spPr>
        <p:txBody>
          <a:bodyPr wrap="none" rtlCol="0">
            <a:spAutoFit/>
          </a:bodyPr>
          <a:lstStyle/>
          <a:p>
            <a:r>
              <a:rPr kumimoji="1" lang="en-US" altLang="ja-JP" sz="1400" smtClean="0"/>
              <a:t>1300</a:t>
            </a:r>
            <a:endParaRPr kumimoji="1" lang="ja-JP" altLang="en-US" sz="1400" dirty="0"/>
          </a:p>
        </p:txBody>
      </p:sp>
    </p:spTree>
    <p:extLst>
      <p:ext uri="{BB962C8B-B14F-4D97-AF65-F5344CB8AC3E}">
        <p14:creationId xmlns:p14="http://schemas.microsoft.com/office/powerpoint/2010/main" val="32251047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620688"/>
            <a:ext cx="7772400" cy="1143000"/>
          </a:xfrm>
        </p:spPr>
        <p:txBody>
          <a:bodyPr/>
          <a:lstStyle/>
          <a:p>
            <a:pPr algn="l"/>
            <a:r>
              <a:rPr kumimoji="1" lang="ja-JP" altLang="en-US" dirty="0" smtClean="0"/>
              <a:t>最適な波長域を調べる</a:t>
            </a:r>
            <a:endParaRPr kumimoji="1" lang="ja-JP" altLang="en-US" dirty="0"/>
          </a:p>
        </p:txBody>
      </p:sp>
      <p:sp>
        <p:nvSpPr>
          <p:cNvPr id="4" name="テキスト ボックス 3"/>
          <p:cNvSpPr txBox="1"/>
          <p:nvPr/>
        </p:nvSpPr>
        <p:spPr>
          <a:xfrm>
            <a:off x="251520" y="1945911"/>
            <a:ext cx="2448272" cy="523220"/>
          </a:xfrm>
          <a:prstGeom prst="rect">
            <a:avLst/>
          </a:prstGeom>
          <a:noFill/>
        </p:spPr>
        <p:txBody>
          <a:bodyPr wrap="square" rtlCol="0">
            <a:spAutoFit/>
          </a:bodyPr>
          <a:lstStyle/>
          <a:p>
            <a:r>
              <a:rPr kumimoji="1" lang="ja-JP" altLang="en-US" sz="2800" dirty="0" smtClean="0"/>
              <a:t>そのためには</a:t>
            </a:r>
            <a:endParaRPr kumimoji="1" lang="en-US" altLang="ja-JP" sz="2800" dirty="0" smtClean="0"/>
          </a:p>
        </p:txBody>
      </p:sp>
      <p:sp>
        <p:nvSpPr>
          <p:cNvPr id="5" name="テキスト ボックス 4"/>
          <p:cNvSpPr txBox="1"/>
          <p:nvPr/>
        </p:nvSpPr>
        <p:spPr>
          <a:xfrm>
            <a:off x="1979712" y="2452935"/>
            <a:ext cx="2749471" cy="1569660"/>
          </a:xfrm>
          <a:prstGeom prst="rect">
            <a:avLst/>
          </a:prstGeom>
          <a:noFill/>
        </p:spPr>
        <p:txBody>
          <a:bodyPr wrap="none" rtlCol="0">
            <a:spAutoFit/>
          </a:bodyPr>
          <a:lstStyle/>
          <a:p>
            <a:r>
              <a:rPr kumimoji="1" lang="ja-JP" altLang="en-US" sz="3200" dirty="0" smtClean="0"/>
              <a:t>・</a:t>
            </a:r>
            <a:r>
              <a:rPr kumimoji="1" lang="ja-JP" altLang="en-US" sz="3200" b="1" dirty="0" smtClean="0">
                <a:solidFill>
                  <a:srgbClr val="FF0000"/>
                </a:solidFill>
              </a:rPr>
              <a:t>励起パワー</a:t>
            </a:r>
            <a:endParaRPr kumimoji="1" lang="en-US" altLang="ja-JP" sz="3200" b="1" dirty="0" smtClean="0">
              <a:solidFill>
                <a:srgbClr val="FF0000"/>
              </a:solidFill>
            </a:endParaRPr>
          </a:p>
          <a:p>
            <a:endParaRPr kumimoji="1" lang="en-US" altLang="ja-JP" sz="3200" dirty="0" smtClean="0"/>
          </a:p>
          <a:p>
            <a:r>
              <a:rPr lang="ja-JP" altLang="en-US" sz="3200" dirty="0" smtClean="0"/>
              <a:t>・</a:t>
            </a:r>
            <a:r>
              <a:rPr lang="ja-JP" altLang="en-US" sz="3200" b="1" dirty="0" smtClean="0">
                <a:solidFill>
                  <a:srgbClr val="FF0000"/>
                </a:solidFill>
              </a:rPr>
              <a:t>パルス幅</a:t>
            </a:r>
            <a:endParaRPr lang="en-US" altLang="ja-JP" sz="3200" b="1" dirty="0" smtClean="0">
              <a:solidFill>
                <a:srgbClr val="FF0000"/>
              </a:solidFill>
            </a:endParaRPr>
          </a:p>
        </p:txBody>
      </p:sp>
      <p:sp>
        <p:nvSpPr>
          <p:cNvPr id="6" name="テキスト ボックス 5"/>
          <p:cNvSpPr txBox="1"/>
          <p:nvPr/>
        </p:nvSpPr>
        <p:spPr>
          <a:xfrm>
            <a:off x="1475656" y="4437112"/>
            <a:ext cx="5929828" cy="1077218"/>
          </a:xfrm>
          <a:prstGeom prst="rect">
            <a:avLst/>
          </a:prstGeom>
          <a:noFill/>
        </p:spPr>
        <p:txBody>
          <a:bodyPr wrap="none" rtlCol="0">
            <a:spAutoFit/>
          </a:bodyPr>
          <a:lstStyle/>
          <a:p>
            <a:r>
              <a:rPr kumimoji="1" lang="ja-JP" altLang="en-US" sz="3200" dirty="0" smtClean="0"/>
              <a:t>を一定にして波長ごとの</a:t>
            </a:r>
            <a:endParaRPr kumimoji="1" lang="en-US" altLang="ja-JP" sz="3200" dirty="0" smtClean="0"/>
          </a:p>
          <a:p>
            <a:r>
              <a:rPr kumimoji="1" lang="ja-JP" altLang="en-US" sz="3200" dirty="0" smtClean="0"/>
              <a:t>実験条件をそろえる必要がある</a:t>
            </a:r>
            <a:endParaRPr kumimoji="1" lang="en-US" altLang="ja-JP" sz="3200" dirty="0" smtClean="0"/>
          </a:p>
        </p:txBody>
      </p:sp>
    </p:spTree>
    <p:extLst>
      <p:ext uri="{BB962C8B-B14F-4D97-AF65-F5344CB8AC3E}">
        <p14:creationId xmlns:p14="http://schemas.microsoft.com/office/powerpoint/2010/main" val="14499049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260648"/>
            <a:ext cx="9289032" cy="1143000"/>
          </a:xfrm>
        </p:spPr>
        <p:txBody>
          <a:bodyPr/>
          <a:lstStyle/>
          <a:p>
            <a:pPr algn="l"/>
            <a:r>
              <a:rPr kumimoji="1" lang="ja-JP" altLang="en-US" dirty="0" smtClean="0"/>
              <a:t>パルス幅および励起パワーの一定化</a:t>
            </a:r>
            <a:endParaRPr kumimoji="1" lang="ja-JP" alt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271788"/>
            <a:ext cx="1796075" cy="139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3138" y="5271789"/>
            <a:ext cx="1120651" cy="139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矢印 3"/>
          <p:cNvSpPr/>
          <p:nvPr/>
        </p:nvSpPr>
        <p:spPr bwMode="auto">
          <a:xfrm>
            <a:off x="2195736" y="5157192"/>
            <a:ext cx="1753749" cy="792088"/>
          </a:xfrm>
          <a:prstGeom prst="rightArrow">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2012270" y="5983869"/>
            <a:ext cx="1980029" cy="707886"/>
          </a:xfrm>
          <a:prstGeom prst="rect">
            <a:avLst/>
          </a:prstGeom>
          <a:noFill/>
        </p:spPr>
        <p:txBody>
          <a:bodyPr wrap="none" rtlCol="0">
            <a:spAutoFit/>
          </a:bodyPr>
          <a:lstStyle/>
          <a:p>
            <a:r>
              <a:rPr kumimoji="1" lang="ja-JP" altLang="en-US" sz="2000" dirty="0" smtClean="0"/>
              <a:t>ずれた光の</a:t>
            </a:r>
            <a:endParaRPr kumimoji="1" lang="en-US" altLang="ja-JP" sz="2000" dirty="0" smtClean="0"/>
          </a:p>
          <a:p>
            <a:r>
              <a:rPr kumimoji="1" lang="ja-JP" altLang="en-US" sz="2000" dirty="0" smtClean="0"/>
              <a:t>位相をそろえる</a:t>
            </a:r>
            <a:endParaRPr kumimoji="1" lang="ja-JP" altLang="en-US" sz="2000" dirty="0"/>
          </a:p>
        </p:txBody>
      </p:sp>
      <p:sp>
        <p:nvSpPr>
          <p:cNvPr id="20" name="下矢印 19"/>
          <p:cNvSpPr/>
          <p:nvPr/>
        </p:nvSpPr>
        <p:spPr bwMode="auto">
          <a:xfrm rot="6979210">
            <a:off x="2787379" y="3072767"/>
            <a:ext cx="570462" cy="792088"/>
          </a:xfrm>
          <a:prstGeom prst="downArrow">
            <a:avLst>
              <a:gd name="adj1" fmla="val 50000"/>
              <a:gd name="adj2" fmla="val 47057"/>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1" name="テキスト ボックス 20"/>
          <p:cNvSpPr txBox="1"/>
          <p:nvPr/>
        </p:nvSpPr>
        <p:spPr>
          <a:xfrm>
            <a:off x="166753" y="2657146"/>
            <a:ext cx="3057247" cy="523220"/>
          </a:xfrm>
          <a:prstGeom prst="rect">
            <a:avLst/>
          </a:prstGeom>
          <a:solidFill>
            <a:srgbClr val="FFFF00"/>
          </a:solidFill>
        </p:spPr>
        <p:txBody>
          <a:bodyPr wrap="none" rtlCol="0">
            <a:spAutoFit/>
          </a:bodyPr>
          <a:lstStyle/>
          <a:p>
            <a:r>
              <a:rPr kumimoji="1" lang="ja-JP" altLang="en-US" sz="2800" dirty="0" smtClean="0"/>
              <a:t>励起パワーを調節</a:t>
            </a:r>
            <a:endParaRPr kumimoji="1" lang="ja-JP" altLang="en-US" sz="2800" dirty="0"/>
          </a:p>
        </p:txBody>
      </p:sp>
      <p:sp>
        <p:nvSpPr>
          <p:cNvPr id="24" name="テキスト ボックス 23"/>
          <p:cNvSpPr txBox="1"/>
          <p:nvPr/>
        </p:nvSpPr>
        <p:spPr>
          <a:xfrm>
            <a:off x="319153" y="4633972"/>
            <a:ext cx="2698175" cy="523220"/>
          </a:xfrm>
          <a:prstGeom prst="rect">
            <a:avLst/>
          </a:prstGeom>
          <a:solidFill>
            <a:srgbClr val="FFFF00"/>
          </a:solidFill>
        </p:spPr>
        <p:txBody>
          <a:bodyPr wrap="none" rtlCol="0">
            <a:spAutoFit/>
          </a:bodyPr>
          <a:lstStyle/>
          <a:p>
            <a:r>
              <a:rPr kumimoji="1" lang="ja-JP" altLang="en-US" sz="2800" dirty="0" smtClean="0"/>
              <a:t>パルス幅を調節</a:t>
            </a:r>
            <a:endParaRPr kumimoji="1" lang="ja-JP" altLang="en-US" sz="2800" dirty="0"/>
          </a:p>
        </p:txBody>
      </p:sp>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064" y="1385324"/>
            <a:ext cx="5705526" cy="453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860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0" grpId="0" animBg="1"/>
      <p:bldP spid="21" grpId="0" animBg="1"/>
      <p:bldP spid="24" grpId="0" animBg="1"/>
    </p:bld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14281</TotalTime>
  <Words>1366</Words>
  <Application>Microsoft Office PowerPoint</Application>
  <PresentationFormat>画面に合わせる (4:3)</PresentationFormat>
  <Paragraphs>217</Paragraphs>
  <Slides>22</Slides>
  <Notes>16</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テーマ1</vt:lpstr>
      <vt:lpstr>波長可変フェムト秒レーザーを 用いた非線形光学顕微鏡の開発  </vt:lpstr>
      <vt:lpstr>コラーゲンとエラスチン</vt:lpstr>
      <vt:lpstr>PowerPoint プレゼンテーション</vt:lpstr>
      <vt:lpstr>従来研究</vt:lpstr>
      <vt:lpstr>非線形光学顕微鏡</vt:lpstr>
      <vt:lpstr>先行研究@皮膚観測(Ti:S)</vt:lpstr>
      <vt:lpstr>より長い波長を用いる理由</vt:lpstr>
      <vt:lpstr>最適な波長域を調べる</vt:lpstr>
      <vt:lpstr>パルス幅および励起パワーの一定化</vt:lpstr>
      <vt:lpstr>最適分散量の決定</vt:lpstr>
      <vt:lpstr>最適分散量の実験結果</vt:lpstr>
      <vt:lpstr>PowerPoint プレゼンテーション</vt:lpstr>
      <vt:lpstr>実験①切片サンプルの計測</vt:lpstr>
      <vt:lpstr>皮膚切片サンプル@エラスチン染色像</vt:lpstr>
      <vt:lpstr>非線形光学顕微鏡による エラスチンTPEF/THGイメージ</vt:lpstr>
      <vt:lpstr>PowerPoint プレゼンテーション</vt:lpstr>
      <vt:lpstr>実験②皮膚ブロックサンプルの計測</vt:lpstr>
      <vt:lpstr>皮膚ブロックサンプル @エラスチン染色像</vt:lpstr>
      <vt:lpstr>深さ分解SHGイメージ@250µm</vt:lpstr>
      <vt:lpstr>エラスチンTPEF/THGイメージ</vt:lpstr>
      <vt:lpstr>まとめ</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Kotani</dc:creator>
  <cp:lastModifiedBy>Kotani</cp:lastModifiedBy>
  <cp:revision>635</cp:revision>
  <cp:lastPrinted>2016-02-17T23:38:11Z</cp:lastPrinted>
  <dcterms:created xsi:type="dcterms:W3CDTF">2015-09-25T13:13:58Z</dcterms:created>
  <dcterms:modified xsi:type="dcterms:W3CDTF">2016-03-08T04:37:15Z</dcterms:modified>
</cp:coreProperties>
</file>