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4" r:id="rId2"/>
    <p:sldId id="259" r:id="rId3"/>
    <p:sldId id="272" r:id="rId4"/>
    <p:sldId id="273" r:id="rId5"/>
    <p:sldId id="264" r:id="rId6"/>
    <p:sldId id="265" r:id="rId7"/>
  </p:sldIdLst>
  <p:sldSz cx="9144000" cy="6858000" type="screen4x3"/>
  <p:notesSz cx="679767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17" autoAdjust="0"/>
  </p:normalViewPr>
  <p:slideViewPr>
    <p:cSldViewPr>
      <p:cViewPr>
        <p:scale>
          <a:sx n="70" d="100"/>
          <a:sy n="70" d="100"/>
        </p:scale>
        <p:origin x="-133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855A2-7F5A-4010-8107-5128D45A9023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844ED-1ED0-4671-9947-76B4DF00C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65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2A37B-8689-4C74-8919-9659F2729E54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52322-F1A7-4B94-8A56-2B5E5D664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04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ipedia.org/wiki/%E5%8E%9F%E5%AD%90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ja.wikipedia.org/wiki/%E7%89%A9%E7%90%86%E9%87%8F" TargetMode="External"/><Relationship Id="rId5" Type="http://schemas.openxmlformats.org/officeDocument/2006/relationships/hyperlink" Target="https://ja.wikipedia.org/wiki/%E9%9B%BB%E5%AD%90%E9%9B%B2" TargetMode="External"/><Relationship Id="rId4" Type="http://schemas.openxmlformats.org/officeDocument/2006/relationships/hyperlink" Target="https://ja.wikipedia.org/wiki/%E5%88%86%E5%AD%90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反射共焦点顕微鏡：皮膚透過性の高い近赤外線をレーザー光源とする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表皮層の細胞やメラニンなどの皮膚組織を同時に映す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52322-F1A7-4B94-8A56-2B5E5D664B4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299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非線形光学効果：光の強度によって照射される物質の特性が変わる現象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52322-F1A7-4B94-8A56-2B5E5D664B4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05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電場∝分極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52322-F1A7-4B94-8A56-2B5E5D664B4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82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電場と分極は比例していない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分極波が非線形⇒分極波がゆがむ⇒高調波の成分が含まれている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SHG</a:t>
            </a:r>
            <a:r>
              <a:rPr kumimoji="1" lang="ja-JP" altLang="en-US" dirty="0" smtClean="0"/>
              <a:t>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52322-F1A7-4B94-8A56-2B5E5D664B4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590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ja-JP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分極率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(ぶんきょく</a:t>
            </a:r>
            <a:r>
              <a:rPr kumimoji="1" lang="ja-JP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りつ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、polarizability)とは、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原子"/>
              </a:rPr>
              <a:t>原子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や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分子"/>
              </a:rPr>
              <a:t>分子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の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電子雲"/>
              </a:rPr>
              <a:t>電子雲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などがもつ電荷分布の相対的な偏りを表す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物理量"/>
              </a:rPr>
              <a:t>物理量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双極子：</a:t>
            </a:r>
            <a:r>
              <a:rPr lang="ja-JP" altLang="en-US" dirty="0" smtClean="0"/>
              <a:t>微小な距離だけ離れた大きさの等しい正負一対の電荷，または大きさの等しい正負一対の磁極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52322-F1A7-4B94-8A56-2B5E5D664B4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29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14A4-9D81-480A-8FD7-BAD7809AEA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04AC-25F0-481A-B48C-E1CFB45E6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66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14A4-9D81-480A-8FD7-BAD7809AEA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04AC-25F0-481A-B48C-E1CFB45E6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57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14A4-9D81-480A-8FD7-BAD7809AEA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04AC-25F0-481A-B48C-E1CFB45E6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43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14A4-9D81-480A-8FD7-BAD7809AEA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04AC-25F0-481A-B48C-E1CFB45E6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77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14A4-9D81-480A-8FD7-BAD7809AEA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04AC-25F0-481A-B48C-E1CFB45E6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14A4-9D81-480A-8FD7-BAD7809AEA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04AC-25F0-481A-B48C-E1CFB45E6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65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14A4-9D81-480A-8FD7-BAD7809AEA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04AC-25F0-481A-B48C-E1CFB45E6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03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14A4-9D81-480A-8FD7-BAD7809AEA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04AC-25F0-481A-B48C-E1CFB45E6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11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14A4-9D81-480A-8FD7-BAD7809AEA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04AC-25F0-481A-B48C-E1CFB45E6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58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14A4-9D81-480A-8FD7-BAD7809AEA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04AC-25F0-481A-B48C-E1CFB45E6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29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14A4-9D81-480A-8FD7-BAD7809AEA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04AC-25F0-481A-B48C-E1CFB45E6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59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C14A4-9D81-480A-8FD7-BAD7809AEA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704AC-25F0-481A-B48C-E1CFB45E6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55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従来のコラーゲン観測方法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染色法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長所：選択的な観察が可能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ja-JP" altLang="en-US" dirty="0" smtClean="0"/>
              <a:t>短所：侵襲的</a:t>
            </a:r>
            <a:r>
              <a:rPr kumimoji="1" lang="ja-JP" altLang="en-US" dirty="0" smtClean="0">
                <a:solidFill>
                  <a:schemeClr val="tx2"/>
                </a:solidFill>
              </a:rPr>
              <a:t>→</a:t>
            </a:r>
            <a:r>
              <a:rPr kumimoji="1" lang="ja-JP" altLang="en-US" dirty="0" smtClean="0"/>
              <a:t>臨床応用の際患者に負担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		</a:t>
            </a:r>
            <a:r>
              <a:rPr lang="en-US" altLang="ja-JP" dirty="0"/>
              <a:t> 3</a:t>
            </a:r>
            <a:r>
              <a:rPr lang="ja-JP" altLang="en-US" dirty="0"/>
              <a:t>次元的な構造</a:t>
            </a:r>
            <a:r>
              <a:rPr lang="ja-JP" altLang="en-US" dirty="0" smtClean="0"/>
              <a:t>情報入手不可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反射共焦点顕微鏡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長所：</a:t>
            </a:r>
            <a:r>
              <a:rPr lang="en-US" altLang="ja-JP" dirty="0" smtClean="0"/>
              <a:t>in vivo</a:t>
            </a:r>
            <a:r>
              <a:rPr lang="ja-JP" altLang="en-US" dirty="0" smtClean="0"/>
              <a:t>計測が可能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3</a:t>
            </a:r>
            <a:r>
              <a:rPr lang="ja-JP" altLang="en-US" dirty="0" smtClean="0"/>
              <a:t>次元的な構造情報入手可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ja-JP" altLang="en-US" dirty="0" smtClean="0"/>
              <a:t>短所：選択的な観察が難しい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059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Kotani\Pictures\SH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21" y="548680"/>
            <a:ext cx="410079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SHG</a:t>
            </a:r>
            <a:r>
              <a:rPr kumimoji="1" lang="ja-JP" altLang="en-US" dirty="0" smtClean="0"/>
              <a:t>顕微鏡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非線形光学顕微鏡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→非中心対称構造物質と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高ピーク光電場の非線形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相互作用により波長変換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</a:t>
            </a:r>
            <a:r>
              <a:rPr lang="en-US" altLang="ja-JP" dirty="0" smtClean="0"/>
              <a:t>SHG</a:t>
            </a:r>
            <a:r>
              <a:rPr lang="ja-JP" altLang="en-US" dirty="0" smtClean="0"/>
              <a:t>光発生（入射光の半波長）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→非中心対称構造の生体構造物質（コラーゲン等）を観察することができる</a:t>
            </a:r>
            <a:endParaRPr lang="en-US" altLang="ja-JP" dirty="0" smtClean="0"/>
          </a:p>
        </p:txBody>
      </p:sp>
      <p:sp>
        <p:nvSpPr>
          <p:cNvPr id="5" name="下矢印 4"/>
          <p:cNvSpPr/>
          <p:nvPr/>
        </p:nvSpPr>
        <p:spPr>
          <a:xfrm>
            <a:off x="2987824" y="5805264"/>
            <a:ext cx="151216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27634" y="5881627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分極で考えると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5744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線形分極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622280" y="1883309"/>
            <a:ext cx="4991161" cy="2920390"/>
            <a:chOff x="960567" y="1132559"/>
            <a:chExt cx="4991161" cy="2920390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960567" y="1132559"/>
              <a:ext cx="4991161" cy="2920390"/>
              <a:chOff x="1866985" y="817834"/>
              <a:chExt cx="4991161" cy="2920390"/>
            </a:xfrm>
          </p:grpSpPr>
          <p:sp>
            <p:nvSpPr>
              <p:cNvPr id="8" name="テキスト ボックス 7"/>
              <p:cNvSpPr txBox="1"/>
              <p:nvPr/>
            </p:nvSpPr>
            <p:spPr>
              <a:xfrm>
                <a:off x="5045310" y="1045765"/>
                <a:ext cx="18128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/>
                  <a:t>線形分極波</a:t>
                </a:r>
                <a:endParaRPr kumimoji="1" lang="ja-JP" altLang="en-US" sz="2400" b="1" dirty="0"/>
              </a:p>
            </p:txBody>
          </p:sp>
          <p:grpSp>
            <p:nvGrpSpPr>
              <p:cNvPr id="9" name="グループ化 8"/>
              <p:cNvGrpSpPr/>
              <p:nvPr/>
            </p:nvGrpSpPr>
            <p:grpSpPr>
              <a:xfrm>
                <a:off x="1866985" y="817834"/>
                <a:ext cx="4468996" cy="2920390"/>
                <a:chOff x="1866985" y="817834"/>
                <a:chExt cx="4468996" cy="2920390"/>
              </a:xfrm>
            </p:grpSpPr>
            <p:grpSp>
              <p:nvGrpSpPr>
                <p:cNvPr id="10" name="グループ化 9"/>
                <p:cNvGrpSpPr/>
                <p:nvPr/>
              </p:nvGrpSpPr>
              <p:grpSpPr>
                <a:xfrm>
                  <a:off x="1866985" y="817834"/>
                  <a:ext cx="4468996" cy="2920390"/>
                  <a:chOff x="1715263" y="1093948"/>
                  <a:chExt cx="4468996" cy="2920390"/>
                </a:xfrm>
              </p:grpSpPr>
              <p:grpSp>
                <p:nvGrpSpPr>
                  <p:cNvPr id="12" name="グループ化 11"/>
                  <p:cNvGrpSpPr/>
                  <p:nvPr/>
                </p:nvGrpSpPr>
                <p:grpSpPr>
                  <a:xfrm>
                    <a:off x="1715263" y="1093948"/>
                    <a:ext cx="4468996" cy="2920390"/>
                    <a:chOff x="1715263" y="1093948"/>
                    <a:chExt cx="4468996" cy="2920390"/>
                  </a:xfrm>
                </p:grpSpPr>
                <p:grpSp>
                  <p:nvGrpSpPr>
                    <p:cNvPr id="14" name="グループ化 13"/>
                    <p:cNvGrpSpPr/>
                    <p:nvPr/>
                  </p:nvGrpSpPr>
                  <p:grpSpPr>
                    <a:xfrm>
                      <a:off x="1715263" y="1093948"/>
                      <a:ext cx="3672408" cy="2920390"/>
                      <a:chOff x="1715263" y="1093948"/>
                      <a:chExt cx="3672408" cy="2920390"/>
                    </a:xfrm>
                  </p:grpSpPr>
                  <p:grpSp>
                    <p:nvGrpSpPr>
                      <p:cNvPr id="16" name="グループ化 15"/>
                      <p:cNvGrpSpPr/>
                      <p:nvPr/>
                    </p:nvGrpSpPr>
                    <p:grpSpPr>
                      <a:xfrm>
                        <a:off x="1715263" y="1494058"/>
                        <a:ext cx="3672408" cy="2520280"/>
                        <a:chOff x="2555776" y="2695693"/>
                        <a:chExt cx="3672408" cy="2520280"/>
                      </a:xfrm>
                    </p:grpSpPr>
                    <p:cxnSp>
                      <p:nvCxnSpPr>
                        <p:cNvPr id="18" name="直線コネクタ 17"/>
                        <p:cNvCxnSpPr/>
                        <p:nvPr/>
                      </p:nvCxnSpPr>
                      <p:spPr>
                        <a:xfrm flipV="1">
                          <a:off x="4283968" y="3008648"/>
                          <a:ext cx="0" cy="1919293"/>
                        </a:xfrm>
                        <a:prstGeom prst="line">
                          <a:avLst/>
                        </a:prstGeom>
                        <a:ln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9" name="グループ化 18"/>
                        <p:cNvGrpSpPr/>
                        <p:nvPr/>
                      </p:nvGrpSpPr>
                      <p:grpSpPr>
                        <a:xfrm>
                          <a:off x="2555776" y="2695693"/>
                          <a:ext cx="3672408" cy="2520280"/>
                          <a:chOff x="2555776" y="2348880"/>
                          <a:chExt cx="3672408" cy="2520280"/>
                        </a:xfrm>
                      </p:grpSpPr>
                      <p:cxnSp>
                        <p:nvCxnSpPr>
                          <p:cNvPr id="20" name="直線コネクタ 19"/>
                          <p:cNvCxnSpPr/>
                          <p:nvPr/>
                        </p:nvCxnSpPr>
                        <p:spPr>
                          <a:xfrm>
                            <a:off x="3410998" y="3636539"/>
                            <a:ext cx="0" cy="944589"/>
                          </a:xfrm>
                          <a:prstGeom prst="line">
                            <a:avLst/>
                          </a:prstGeom>
                          <a:ln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21" name="グループ化 20"/>
                          <p:cNvGrpSpPr/>
                          <p:nvPr/>
                        </p:nvGrpSpPr>
                        <p:grpSpPr>
                          <a:xfrm>
                            <a:off x="2555776" y="2348880"/>
                            <a:ext cx="3672408" cy="2520280"/>
                            <a:chOff x="2555776" y="2348880"/>
                            <a:chExt cx="3672408" cy="2520280"/>
                          </a:xfrm>
                        </p:grpSpPr>
                        <p:pic>
                          <p:nvPicPr>
                            <p:cNvPr id="22" name="Picture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 rotWithShape="1"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 r="58500"/>
                            <a:stretch/>
                          </p:blipFill>
                          <p:spPr bwMode="auto">
                            <a:xfrm rot="16200000">
                              <a:off x="3459207" y="3675482"/>
                              <a:ext cx="857437" cy="953854"/>
                            </a:xfrm>
                            <a:prstGeom prst="rect">
                              <a:avLst/>
                            </a:prstGeom>
                            <a:noFill/>
                            <a:ln w="3175">
                              <a:noFill/>
                              <a:miter lim="800000"/>
                              <a:headEnd/>
                              <a:tailEnd/>
                            </a:ln>
                            <a:effectLst/>
                            <a:extLst/>
                          </p:spPr>
                        </p:pic>
                        <p:grpSp>
                          <p:nvGrpSpPr>
                            <p:cNvPr id="23" name="グループ化 22"/>
                            <p:cNvGrpSpPr/>
                            <p:nvPr/>
                          </p:nvGrpSpPr>
                          <p:grpSpPr>
                            <a:xfrm flipV="1">
                              <a:off x="4175956" y="2884069"/>
                              <a:ext cx="1620180" cy="997637"/>
                              <a:chOff x="4535996" y="2836282"/>
                              <a:chExt cx="1620180" cy="997637"/>
                            </a:xfrm>
                            <a:scene3d>
                              <a:camera prst="orthographicFront">
                                <a:rot lat="0" lon="21299999" rev="0"/>
                              </a:camera>
                              <a:lightRig rig="threePt" dir="t"/>
                            </a:scene3d>
                          </p:grpSpPr>
                          <p:pic>
                            <p:nvPicPr>
                              <p:cNvPr id="29" name="Picture 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 rotWithShape="1">
                              <a:blip r:embed="rId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 r="58500"/>
                              <a:stretch/>
                            </p:blipFill>
                            <p:spPr bwMode="auto">
                              <a:xfrm>
                                <a:off x="4535996" y="2880065"/>
                                <a:ext cx="857437" cy="953854"/>
                              </a:xfrm>
                              <a:prstGeom prst="rect">
                                <a:avLst/>
                              </a:prstGeom>
                              <a:noFill/>
                              <a:ln w="317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/>
                            </p:spPr>
                          </p:pic>
                          <p:pic>
                            <p:nvPicPr>
                              <p:cNvPr id="30" name="Picture 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 rotWithShape="1">
                              <a:blip r:embed="rId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 r="58500"/>
                              <a:stretch/>
                            </p:blipFill>
                            <p:spPr bwMode="auto">
                              <a:xfrm rot="10800000">
                                <a:off x="5298739" y="2836282"/>
                                <a:ext cx="857437" cy="953854"/>
                              </a:xfrm>
                              <a:prstGeom prst="rect">
                                <a:avLst/>
                              </a:prstGeom>
                              <a:noFill/>
                              <a:ln w="317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/>
                            </p:spPr>
                          </p:pic>
                        </p:grpSp>
                        <p:cxnSp>
                          <p:nvCxnSpPr>
                            <p:cNvPr id="24" name="直線コネクタ 23"/>
                            <p:cNvCxnSpPr/>
                            <p:nvPr/>
                          </p:nvCxnSpPr>
                          <p:spPr>
                            <a:xfrm>
                              <a:off x="3410998" y="3723690"/>
                              <a:ext cx="2817186" cy="0"/>
                            </a:xfrm>
                            <a:prstGeom prst="line">
                              <a:avLst/>
                            </a:prstGeom>
                            <a:ln>
                              <a:prstDash val="dash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25" name="グループ化 24"/>
                            <p:cNvGrpSpPr/>
                            <p:nvPr/>
                          </p:nvGrpSpPr>
                          <p:grpSpPr>
                            <a:xfrm>
                              <a:off x="2555776" y="2348880"/>
                              <a:ext cx="3528392" cy="2520280"/>
                              <a:chOff x="2555776" y="2348880"/>
                              <a:chExt cx="3528392" cy="2520280"/>
                            </a:xfrm>
                          </p:grpSpPr>
                          <p:cxnSp>
                            <p:nvCxnSpPr>
                              <p:cNvPr id="26" name="直線コネクタ 25"/>
                              <p:cNvCxnSpPr/>
                              <p:nvPr/>
                            </p:nvCxnSpPr>
                            <p:spPr>
                              <a:xfrm flipV="1">
                                <a:off x="2843808" y="2348880"/>
                                <a:ext cx="2279415" cy="1716378"/>
                              </a:xfrm>
                              <a:prstGeom prst="line">
                                <a:avLst/>
                              </a:prstGeom>
                              <a:ln w="19050" cmpd="sng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7" name="直線矢印コネクタ 26"/>
                              <p:cNvCxnSpPr/>
                              <p:nvPr/>
                            </p:nvCxnSpPr>
                            <p:spPr>
                              <a:xfrm flipV="1">
                                <a:off x="3887925" y="2348880"/>
                                <a:ext cx="0" cy="2520280"/>
                              </a:xfrm>
                              <a:prstGeom prst="straightConnector1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  <a:tailEnd type="arrow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28" name="直線矢印コネクタ 27"/>
                              <p:cNvCxnSpPr/>
                              <p:nvPr/>
                            </p:nvCxnSpPr>
                            <p:spPr>
                              <a:xfrm>
                                <a:off x="2555776" y="3382887"/>
                                <a:ext cx="3528392" cy="21892"/>
                              </a:xfrm>
                              <a:prstGeom prst="straightConnector1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  <a:tailEnd type="arrow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</p:grpSp>
                  </p:grpSp>
                  <p:sp>
                    <p:nvSpPr>
                      <p:cNvPr id="17" name="テキスト ボックス 16"/>
                      <p:cNvSpPr txBox="1"/>
                      <p:nvPr/>
                    </p:nvSpPr>
                    <p:spPr>
                      <a:xfrm>
                        <a:off x="2664933" y="1093948"/>
                        <a:ext cx="764958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kumimoji="1" lang="ja-JP" altLang="en-US" sz="2000" dirty="0" smtClean="0"/>
                          <a:t>分極</a:t>
                        </a:r>
                        <a:endParaRPr kumimoji="1" lang="ja-JP" altLang="en-US" sz="2000" dirty="0"/>
                      </a:p>
                    </p:txBody>
                  </p:sp>
                </p:grpSp>
                <p:sp>
                  <p:nvSpPr>
                    <p:cNvPr id="15" name="テキスト ボックス 14"/>
                    <p:cNvSpPr txBox="1"/>
                    <p:nvPr/>
                  </p:nvSpPr>
                  <p:spPr>
                    <a:xfrm>
                      <a:off x="5415754" y="2366006"/>
                      <a:ext cx="768505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2000" dirty="0" smtClean="0"/>
                        <a:t>電場</a:t>
                      </a:r>
                      <a:endParaRPr kumimoji="1" lang="ja-JP" altLang="en-US" sz="2000" dirty="0"/>
                    </a:p>
                  </p:txBody>
                </p:sp>
              </p:grpSp>
              <p:cxnSp>
                <p:nvCxnSpPr>
                  <p:cNvPr id="13" name="直線コネクタ 12"/>
                  <p:cNvCxnSpPr/>
                  <p:nvPr/>
                </p:nvCxnSpPr>
                <p:spPr>
                  <a:xfrm>
                    <a:off x="3443455" y="2132856"/>
                    <a:ext cx="1632601" cy="0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4249908" y="3119002"/>
                  <a:ext cx="165735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b="1" dirty="0" smtClean="0"/>
                    <a:t>入射電場</a:t>
                  </a:r>
                  <a:endParaRPr kumimoji="1" lang="ja-JP" altLang="en-US" sz="2400" b="1" dirty="0"/>
                </a:p>
              </p:txBody>
            </p:sp>
          </p:grpSp>
        </p:grpSp>
        <p:cxnSp>
          <p:nvCxnSpPr>
            <p:cNvPr id="6" name="直線矢印コネクタ 5"/>
            <p:cNvCxnSpPr/>
            <p:nvPr/>
          </p:nvCxnSpPr>
          <p:spPr>
            <a:xfrm flipH="1">
              <a:off x="3772207" y="1532669"/>
              <a:ext cx="428720" cy="5789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矢印コネクタ 6"/>
            <p:cNvCxnSpPr/>
            <p:nvPr/>
          </p:nvCxnSpPr>
          <p:spPr>
            <a:xfrm flipH="1" flipV="1">
              <a:off x="2769644" y="3573016"/>
              <a:ext cx="573846" cy="915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6012160" y="2203381"/>
                <a:ext cx="2448272" cy="541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kumimoji="1" lang="en-US" altLang="ja-JP" sz="28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sz="2800" b="0" i="1" dirty="0" smtClean="0">
                            <a:latin typeface="Cambria Math"/>
                          </a:rPr>
                          <m:t>𝜒</m:t>
                        </m:r>
                      </m:e>
                      <m:sup>
                        <m:r>
                          <a:rPr kumimoji="1" lang="en-US" altLang="ja-JP" sz="2800" b="0" i="1" dirty="0" smtClean="0">
                            <a:latin typeface="Cambria Math"/>
                          </a:rPr>
                          <m:t>(1)</m:t>
                        </m:r>
                      </m:sup>
                    </m:sSup>
                  </m:oMath>
                </a14:m>
                <a:r>
                  <a:rPr kumimoji="1" lang="en-US" altLang="ja-JP" sz="2800" dirty="0" smtClean="0"/>
                  <a:t>E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03381"/>
                <a:ext cx="2448272" cy="541110"/>
              </a:xfrm>
              <a:prstGeom prst="rect">
                <a:avLst/>
              </a:prstGeom>
              <a:blipFill rotWithShape="1">
                <a:blip r:embed="rId4"/>
                <a:stretch>
                  <a:fillRect t="-6742" b="-314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6012160" y="3141608"/>
                <a:ext cx="2866363" cy="1402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dirty="0" smtClean="0"/>
                  <a:t>P:</a:t>
                </a:r>
                <a:r>
                  <a:rPr kumimoji="1" lang="ja-JP" altLang="en-US" sz="2800" dirty="0" smtClean="0"/>
                  <a:t>分極</a:t>
                </a:r>
                <a:endParaRPr kumimoji="1" lang="en-US" altLang="ja-JP" sz="28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2800" i="1" dirty="0">
                            <a:latin typeface="Cambria Math"/>
                          </a:rPr>
                          <m:t>𝜒</m:t>
                        </m:r>
                      </m:e>
                      <m:sup>
                        <m:r>
                          <a:rPr lang="en-US" altLang="ja-JP" sz="2800" i="1" dirty="0">
                            <a:latin typeface="Cambria Math"/>
                          </a:rPr>
                          <m:t>(1)</m:t>
                        </m:r>
                      </m:sup>
                    </m:sSup>
                  </m:oMath>
                </a14:m>
                <a:r>
                  <a:rPr kumimoji="1" lang="en-US" altLang="ja-JP" sz="2800" dirty="0" smtClean="0"/>
                  <a:t>:</a:t>
                </a:r>
                <a:r>
                  <a:rPr kumimoji="1" lang="ja-JP" altLang="en-US" sz="2800" dirty="0" smtClean="0"/>
                  <a:t>線形感受率</a:t>
                </a:r>
                <a:endParaRPr kumimoji="1" lang="en-US" altLang="ja-JP" sz="2800" dirty="0" smtClean="0"/>
              </a:p>
              <a:p>
                <a:r>
                  <a:rPr lang="en-US" altLang="ja-JP" sz="2800" dirty="0"/>
                  <a:t>E</a:t>
                </a:r>
                <a:r>
                  <a:rPr lang="en-US" altLang="ja-JP" sz="2800" dirty="0" smtClean="0"/>
                  <a:t>:</a:t>
                </a:r>
                <a:r>
                  <a:rPr lang="ja-JP" altLang="en-US" sz="2800" dirty="0" smtClean="0"/>
                  <a:t>入射電場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141608"/>
                <a:ext cx="2866363" cy="1402885"/>
              </a:xfrm>
              <a:prstGeom prst="rect">
                <a:avLst/>
              </a:prstGeom>
              <a:blipFill rotWithShape="1">
                <a:blip r:embed="rId5"/>
                <a:stretch>
                  <a:fillRect l="-4255" t="-6087" b="-121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テキスト ボックス 32"/>
          <p:cNvSpPr txBox="1"/>
          <p:nvPr/>
        </p:nvSpPr>
        <p:spPr>
          <a:xfrm>
            <a:off x="2718281" y="5517232"/>
            <a:ext cx="329388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波長は変化しない</a:t>
            </a:r>
            <a:endParaRPr kumimoji="1" lang="ja-JP" altLang="en-US" sz="3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46177" y="1130136"/>
            <a:ext cx="1509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通常の光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55325" y="501317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電場∝分極</a:t>
            </a:r>
          </a:p>
        </p:txBody>
      </p:sp>
    </p:spTree>
    <p:extLst>
      <p:ext uri="{BB962C8B-B14F-4D97-AF65-F5344CB8AC3E}">
        <p14:creationId xmlns:p14="http://schemas.microsoft.com/office/powerpoint/2010/main" val="97119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非線形分極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225110" y="1973404"/>
            <a:ext cx="4839133" cy="3298819"/>
            <a:chOff x="352212" y="3255808"/>
            <a:chExt cx="5227900" cy="3708120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352212" y="3255808"/>
              <a:ext cx="4645496" cy="2920390"/>
              <a:chOff x="352212" y="3255808"/>
              <a:chExt cx="4645496" cy="2920390"/>
            </a:xfrm>
          </p:grpSpPr>
          <p:sp>
            <p:nvSpPr>
              <p:cNvPr id="8" name="フリーフォーム 7"/>
              <p:cNvSpPr/>
              <p:nvPr/>
            </p:nvSpPr>
            <p:spPr>
              <a:xfrm>
                <a:off x="835572" y="4146331"/>
                <a:ext cx="2317531" cy="1466193"/>
              </a:xfrm>
              <a:custGeom>
                <a:avLst/>
                <a:gdLst>
                  <a:gd name="connsiteX0" fmla="*/ 0 w 2317531"/>
                  <a:gd name="connsiteY0" fmla="*/ 1466193 h 1466193"/>
                  <a:gd name="connsiteX1" fmla="*/ 851338 w 2317531"/>
                  <a:gd name="connsiteY1" fmla="*/ 551793 h 1466193"/>
                  <a:gd name="connsiteX2" fmla="*/ 2317531 w 2317531"/>
                  <a:gd name="connsiteY2" fmla="*/ 0 h 1466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17531" h="1466193">
                    <a:moveTo>
                      <a:pt x="0" y="1466193"/>
                    </a:moveTo>
                    <a:cubicBezTo>
                      <a:pt x="232541" y="1131175"/>
                      <a:pt x="465083" y="796158"/>
                      <a:pt x="851338" y="551793"/>
                    </a:cubicBezTo>
                    <a:cubicBezTo>
                      <a:pt x="1237593" y="307428"/>
                      <a:pt x="1777562" y="153714"/>
                      <a:pt x="2317531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9" name="グループ化 8"/>
              <p:cNvGrpSpPr/>
              <p:nvPr/>
            </p:nvGrpSpPr>
            <p:grpSpPr>
              <a:xfrm>
                <a:off x="352212" y="3255808"/>
                <a:ext cx="4645496" cy="2920390"/>
                <a:chOff x="352212" y="3255808"/>
                <a:chExt cx="4645496" cy="2920390"/>
              </a:xfrm>
            </p:grpSpPr>
            <p:grpSp>
              <p:nvGrpSpPr>
                <p:cNvPr id="10" name="グループ化 9"/>
                <p:cNvGrpSpPr/>
                <p:nvPr/>
              </p:nvGrpSpPr>
              <p:grpSpPr>
                <a:xfrm>
                  <a:off x="352212" y="3255808"/>
                  <a:ext cx="4645496" cy="2920390"/>
                  <a:chOff x="960567" y="1132559"/>
                  <a:chExt cx="4645496" cy="2920390"/>
                </a:xfrm>
              </p:grpSpPr>
              <p:grpSp>
                <p:nvGrpSpPr>
                  <p:cNvPr id="12" name="グループ化 11"/>
                  <p:cNvGrpSpPr/>
                  <p:nvPr/>
                </p:nvGrpSpPr>
                <p:grpSpPr>
                  <a:xfrm>
                    <a:off x="960567" y="1132559"/>
                    <a:ext cx="4645496" cy="2920390"/>
                    <a:chOff x="1866985" y="817834"/>
                    <a:chExt cx="4645496" cy="2920390"/>
                  </a:xfrm>
                </p:grpSpPr>
                <p:sp>
                  <p:nvSpPr>
                    <p:cNvPr id="15" name="テキスト ボックス 14"/>
                    <p:cNvSpPr txBox="1"/>
                    <p:nvPr/>
                  </p:nvSpPr>
                  <p:spPr>
                    <a:xfrm>
                      <a:off x="4166986" y="1045765"/>
                      <a:ext cx="2345495" cy="51894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2400" b="1" dirty="0" smtClean="0"/>
                        <a:t>非線形分極波</a:t>
                      </a:r>
                      <a:endParaRPr kumimoji="1" lang="ja-JP" altLang="en-US" sz="2400" b="1" dirty="0"/>
                    </a:p>
                  </p:txBody>
                </p:sp>
                <p:grpSp>
                  <p:nvGrpSpPr>
                    <p:cNvPr id="16" name="グループ化 15"/>
                    <p:cNvGrpSpPr/>
                    <p:nvPr/>
                  </p:nvGrpSpPr>
                  <p:grpSpPr>
                    <a:xfrm>
                      <a:off x="1866985" y="817834"/>
                      <a:ext cx="4468996" cy="2920390"/>
                      <a:chOff x="1866985" y="817834"/>
                      <a:chExt cx="4468996" cy="2920390"/>
                    </a:xfrm>
                  </p:grpSpPr>
                  <p:grpSp>
                    <p:nvGrpSpPr>
                      <p:cNvPr id="17" name="グループ化 16"/>
                      <p:cNvGrpSpPr/>
                      <p:nvPr/>
                    </p:nvGrpSpPr>
                    <p:grpSpPr>
                      <a:xfrm>
                        <a:off x="1866985" y="817834"/>
                        <a:ext cx="4468996" cy="2920390"/>
                        <a:chOff x="1715263" y="1093948"/>
                        <a:chExt cx="4468996" cy="2920390"/>
                      </a:xfrm>
                    </p:grpSpPr>
                    <p:grpSp>
                      <p:nvGrpSpPr>
                        <p:cNvPr id="19" name="グループ化 18"/>
                        <p:cNvGrpSpPr/>
                        <p:nvPr/>
                      </p:nvGrpSpPr>
                      <p:grpSpPr>
                        <a:xfrm>
                          <a:off x="1715263" y="1093948"/>
                          <a:ext cx="4468996" cy="2920390"/>
                          <a:chOff x="1715263" y="1093948"/>
                          <a:chExt cx="4468996" cy="2920390"/>
                        </a:xfrm>
                      </p:grpSpPr>
                      <p:grpSp>
                        <p:nvGrpSpPr>
                          <p:cNvPr id="21" name="グループ化 20"/>
                          <p:cNvGrpSpPr/>
                          <p:nvPr/>
                        </p:nvGrpSpPr>
                        <p:grpSpPr>
                          <a:xfrm>
                            <a:off x="1715263" y="1093948"/>
                            <a:ext cx="3672408" cy="2920390"/>
                            <a:chOff x="1715263" y="1093948"/>
                            <a:chExt cx="3672408" cy="2920390"/>
                          </a:xfrm>
                        </p:grpSpPr>
                        <p:grpSp>
                          <p:nvGrpSpPr>
                            <p:cNvPr id="23" name="グループ化 22"/>
                            <p:cNvGrpSpPr/>
                            <p:nvPr/>
                          </p:nvGrpSpPr>
                          <p:grpSpPr>
                            <a:xfrm>
                              <a:off x="1715263" y="1494058"/>
                              <a:ext cx="3672408" cy="2520280"/>
                              <a:chOff x="2555776" y="2695693"/>
                              <a:chExt cx="3672408" cy="2520280"/>
                            </a:xfrm>
                          </p:grpSpPr>
                          <p:cxnSp>
                            <p:nvCxnSpPr>
                              <p:cNvPr id="25" name="直線コネクタ 24"/>
                              <p:cNvCxnSpPr/>
                              <p:nvPr/>
                            </p:nvCxnSpPr>
                            <p:spPr>
                              <a:xfrm flipV="1">
                                <a:off x="4283968" y="3567641"/>
                                <a:ext cx="0" cy="1360301"/>
                              </a:xfrm>
                              <a:prstGeom prst="line">
                                <a:avLst/>
                              </a:prstGeom>
                              <a:ln>
                                <a:prstDash val="dash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26" name="グループ化 25"/>
                              <p:cNvGrpSpPr/>
                              <p:nvPr/>
                            </p:nvGrpSpPr>
                            <p:grpSpPr>
                              <a:xfrm>
                                <a:off x="2555776" y="2695693"/>
                                <a:ext cx="3672408" cy="2520280"/>
                                <a:chOff x="2555776" y="2348880"/>
                                <a:chExt cx="3672408" cy="2520280"/>
                              </a:xfrm>
                            </p:grpSpPr>
                            <p:cxnSp>
                              <p:nvCxnSpPr>
                                <p:cNvPr id="27" name="直線コネクタ 26"/>
                                <p:cNvCxnSpPr/>
                                <p:nvPr/>
                              </p:nvCxnSpPr>
                              <p:spPr>
                                <a:xfrm>
                                  <a:off x="3410998" y="3636539"/>
                                  <a:ext cx="0" cy="944589"/>
                                </a:xfrm>
                                <a:prstGeom prst="line">
                                  <a:avLst/>
                                </a:prstGeom>
                                <a:ln>
                                  <a:prstDash val="dash"/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28" name="グループ化 27"/>
                                <p:cNvGrpSpPr/>
                                <p:nvPr/>
                              </p:nvGrpSpPr>
                              <p:grpSpPr>
                                <a:xfrm>
                                  <a:off x="2555776" y="2348880"/>
                                  <a:ext cx="3672408" cy="2520280"/>
                                  <a:chOff x="2555776" y="2348880"/>
                                  <a:chExt cx="3672408" cy="2520280"/>
                                </a:xfrm>
                              </p:grpSpPr>
                              <p:pic>
                                <p:nvPicPr>
                                  <p:cNvPr id="29" name="Picture 2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 rotWithShape="1">
                                  <a:blip r:embed="rId3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 r="58500"/>
                                  <a:stretch/>
                                </p:blipFill>
                                <p:spPr bwMode="auto">
                                  <a:xfrm rot="16200000">
                                    <a:off x="3538215" y="3578922"/>
                                    <a:ext cx="699421" cy="9538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317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/>
                                </p:spPr>
                              </p:pic>
                              <p:pic>
                                <p:nvPicPr>
                                  <p:cNvPr id="30" name="Picture 2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 rotWithShape="1">
                                  <a:blip r:embed="rId3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 r="58500"/>
                                  <a:stretch/>
                                </p:blipFill>
                                <p:spPr bwMode="auto">
                                  <a:xfrm flipV="1">
                                    <a:off x="4175956" y="3112324"/>
                                    <a:ext cx="857437" cy="94352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317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scene3d>
                                    <a:camera prst="orthographicFront">
                                      <a:rot lat="0" lon="21299999" rev="0"/>
                                    </a:camera>
                                    <a:lightRig rig="threePt" dir="t"/>
                                  </a:scene3d>
                                  <a:extLst/>
                                </p:spPr>
                              </p:pic>
                              <p:cxnSp>
                                <p:nvCxnSpPr>
                                  <p:cNvPr id="31" name="直線コネクタ 30"/>
                                  <p:cNvCxnSpPr/>
                                  <p:nvPr/>
                                </p:nvCxnSpPr>
                                <p:spPr>
                                  <a:xfrm>
                                    <a:off x="3410998" y="3723690"/>
                                    <a:ext cx="2817186" cy="0"/>
                                  </a:xfrm>
                                  <a:prstGeom prst="line">
                                    <a:avLst/>
                                  </a:prstGeom>
                                  <a:ln>
                                    <a:prstDash val="dash"/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grpSp>
                                <p:nvGrpSpPr>
                                  <p:cNvPr id="32" name="グループ化 31"/>
                                  <p:cNvGrpSpPr/>
                                  <p:nvPr/>
                                </p:nvGrpSpPr>
                                <p:grpSpPr>
                                  <a:xfrm>
                                    <a:off x="2555776" y="2348880"/>
                                    <a:ext cx="3528392" cy="2520280"/>
                                    <a:chOff x="2555776" y="2348880"/>
                                    <a:chExt cx="3528392" cy="2520280"/>
                                  </a:xfrm>
                                </p:grpSpPr>
                                <p:cxnSp>
                                  <p:nvCxnSpPr>
                                    <p:cNvPr id="33" name="直線矢印コネクタ 32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3887925" y="2348880"/>
                                      <a:ext cx="0" cy="2520280"/>
                                    </a:xfrm>
                                    <a:prstGeom prst="straightConnector1">
                                      <a:avLst/>
                                    </a:prstGeom>
                                    <a:ln>
                                      <a:solidFill>
                                        <a:schemeClr val="tx1"/>
                                      </a:solidFill>
                                      <a:tailEnd type="arrow"/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34" name="直線矢印コネクタ 33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2555776" y="3382887"/>
                                      <a:ext cx="3528392" cy="21892"/>
                                    </a:xfrm>
                                    <a:prstGeom prst="straightConnector1">
                                      <a:avLst/>
                                    </a:prstGeom>
                                    <a:ln>
                                      <a:solidFill>
                                        <a:schemeClr val="tx1"/>
                                      </a:solidFill>
                                      <a:tailEnd type="arrow"/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</p:grpSp>
                          </p:grpSp>
                        </p:grpSp>
                        <p:sp>
                          <p:nvSpPr>
                            <p:cNvPr id="24" name="テキスト ボックス 23"/>
                            <p:cNvSpPr txBox="1"/>
                            <p:nvPr/>
                          </p:nvSpPr>
                          <p:spPr>
                            <a:xfrm>
                              <a:off x="2664933" y="1093948"/>
                              <a:ext cx="764958" cy="40011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kumimoji="1" lang="ja-JP" altLang="en-US" sz="2000" dirty="0" smtClean="0"/>
                                <a:t>分極</a:t>
                              </a:r>
                              <a:endParaRPr kumimoji="1" lang="ja-JP" altLang="en-US" sz="2000" dirty="0"/>
                            </a:p>
                          </p:txBody>
                        </p:sp>
                      </p:grpSp>
                      <p:sp>
                        <p:nvSpPr>
                          <p:cNvPr id="22" name="テキスト ボックス 21"/>
                          <p:cNvSpPr txBox="1"/>
                          <p:nvPr/>
                        </p:nvSpPr>
                        <p:spPr>
                          <a:xfrm>
                            <a:off x="5415754" y="2366006"/>
                            <a:ext cx="768505" cy="40011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kumimoji="1" lang="ja-JP" altLang="en-US" sz="2000" dirty="0" smtClean="0"/>
                              <a:t>電場</a:t>
                            </a:r>
                            <a:endParaRPr kumimoji="1" lang="ja-JP" altLang="en-US" sz="2000" dirty="0"/>
                          </a:p>
                        </p:txBody>
                      </p:sp>
                    </p:grpSp>
                    <p:cxnSp>
                      <p:nvCxnSpPr>
                        <p:cNvPr id="20" name="直線コネクタ 19"/>
                        <p:cNvCxnSpPr/>
                        <p:nvPr/>
                      </p:nvCxnSpPr>
                      <p:spPr>
                        <a:xfrm>
                          <a:off x="3429891" y="2347260"/>
                          <a:ext cx="1632601" cy="0"/>
                        </a:xfrm>
                        <a:prstGeom prst="line">
                          <a:avLst/>
                        </a:prstGeom>
                        <a:ln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8" name="テキスト ボックス 17"/>
                      <p:cNvSpPr txBox="1"/>
                      <p:nvPr/>
                    </p:nvSpPr>
                    <p:spPr>
                      <a:xfrm>
                        <a:off x="4249908" y="3119002"/>
                        <a:ext cx="1657355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kumimoji="1" lang="ja-JP" altLang="en-US" sz="2400" b="1" dirty="0" smtClean="0"/>
                          <a:t>入射電場</a:t>
                        </a:r>
                        <a:endParaRPr kumimoji="1" lang="ja-JP" altLang="en-US" sz="2400" b="1" dirty="0"/>
                      </a:p>
                    </p:txBody>
                  </p:sp>
                </p:grpSp>
              </p:grpSp>
              <p:cxnSp>
                <p:nvCxnSpPr>
                  <p:cNvPr id="13" name="直線矢印コネクタ 12"/>
                  <p:cNvCxnSpPr/>
                  <p:nvPr/>
                </p:nvCxnSpPr>
                <p:spPr>
                  <a:xfrm flipH="1">
                    <a:off x="3795135" y="1733596"/>
                    <a:ext cx="428720" cy="578972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直線矢印コネクタ 13"/>
                  <p:cNvCxnSpPr/>
                  <p:nvPr/>
                </p:nvCxnSpPr>
                <p:spPr>
                  <a:xfrm flipH="1" flipV="1">
                    <a:off x="2769644" y="3573016"/>
                    <a:ext cx="573846" cy="91544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11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58500"/>
                <a:stretch/>
              </p:blipFill>
              <p:spPr bwMode="auto">
                <a:xfrm flipH="1">
                  <a:off x="2735134" y="4509120"/>
                  <a:ext cx="857437" cy="906751"/>
                </a:xfrm>
                <a:prstGeom prst="rect">
                  <a:avLst/>
                </a:prstGeom>
                <a:noFill/>
                <a:ln w="3175">
                  <a:noFill/>
                  <a:miter lim="800000"/>
                  <a:headEnd/>
                  <a:tailEnd/>
                </a:ln>
                <a:effectLst/>
                <a:extLst/>
              </p:spPr>
            </p:pic>
          </p:grpSp>
        </p:grpSp>
        <p:sp>
          <p:nvSpPr>
            <p:cNvPr id="6" name="テキスト ボックス 5"/>
            <p:cNvSpPr txBox="1"/>
            <p:nvPr/>
          </p:nvSpPr>
          <p:spPr>
            <a:xfrm>
              <a:off x="4505265" y="5207092"/>
              <a:ext cx="492443" cy="17568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000" b="1" dirty="0" smtClean="0"/>
                <a:t>フーリエ解析</a:t>
              </a:r>
              <a:endParaRPr kumimoji="1" lang="ja-JP" altLang="en-US" sz="2000" b="1" dirty="0"/>
            </a:p>
          </p:txBody>
        </p:sp>
        <p:cxnSp>
          <p:nvCxnSpPr>
            <p:cNvPr id="7" name="カギ線コネクタ 6"/>
            <p:cNvCxnSpPr/>
            <p:nvPr/>
          </p:nvCxnSpPr>
          <p:spPr>
            <a:xfrm flipV="1">
              <a:off x="3713005" y="5013176"/>
              <a:ext cx="1867107" cy="194842"/>
            </a:xfrm>
            <a:prstGeom prst="bentConnector3">
              <a:avLst>
                <a:gd name="adj1" fmla="val 50000"/>
              </a:avLst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グループ化 34"/>
          <p:cNvGrpSpPr/>
          <p:nvPr/>
        </p:nvGrpSpPr>
        <p:grpSpPr>
          <a:xfrm>
            <a:off x="5185297" y="1101862"/>
            <a:ext cx="3113642" cy="3912148"/>
            <a:chOff x="5259104" y="2555089"/>
            <a:chExt cx="3422389" cy="4302911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5400525" y="2555089"/>
              <a:ext cx="3280968" cy="4302911"/>
              <a:chOff x="5400525" y="2555089"/>
              <a:chExt cx="3280968" cy="4302911"/>
            </a:xfrm>
          </p:grpSpPr>
          <p:grpSp>
            <p:nvGrpSpPr>
              <p:cNvPr id="38" name="グループ化 37"/>
              <p:cNvGrpSpPr/>
              <p:nvPr/>
            </p:nvGrpSpPr>
            <p:grpSpPr>
              <a:xfrm>
                <a:off x="5413477" y="2555089"/>
                <a:ext cx="3046955" cy="1445396"/>
                <a:chOff x="5413477" y="2555089"/>
                <a:chExt cx="3046955" cy="1445396"/>
              </a:xfrm>
            </p:grpSpPr>
            <p:grpSp>
              <p:nvGrpSpPr>
                <p:cNvPr id="62" name="グループ化 61"/>
                <p:cNvGrpSpPr/>
                <p:nvPr/>
              </p:nvGrpSpPr>
              <p:grpSpPr>
                <a:xfrm>
                  <a:off x="5413477" y="2555089"/>
                  <a:ext cx="1865008" cy="1409295"/>
                  <a:chOff x="5443296" y="2776574"/>
                  <a:chExt cx="1865008" cy="1409295"/>
                </a:xfrm>
              </p:grpSpPr>
              <p:sp>
                <p:nvSpPr>
                  <p:cNvPr id="64" name="フリーフォーム 63"/>
                  <p:cNvSpPr/>
                  <p:nvPr/>
                </p:nvSpPr>
                <p:spPr>
                  <a:xfrm rot="10800000" flipV="1">
                    <a:off x="6057530" y="3326651"/>
                    <a:ext cx="746718" cy="722041"/>
                  </a:xfrm>
                  <a:custGeom>
                    <a:avLst/>
                    <a:gdLst>
                      <a:gd name="connsiteX0" fmla="*/ 0 w 6080760"/>
                      <a:gd name="connsiteY0" fmla="*/ 708689 h 1463120"/>
                      <a:gd name="connsiteX1" fmla="*/ 605790 w 6080760"/>
                      <a:gd name="connsiteY1" fmla="*/ 11459 h 1463120"/>
                      <a:gd name="connsiteX2" fmla="*/ 1211580 w 6080760"/>
                      <a:gd name="connsiteY2" fmla="*/ 754409 h 1463120"/>
                      <a:gd name="connsiteX3" fmla="*/ 1828800 w 6080760"/>
                      <a:gd name="connsiteY3" fmla="*/ 1463069 h 1463120"/>
                      <a:gd name="connsiteX4" fmla="*/ 2446020 w 6080760"/>
                      <a:gd name="connsiteY4" fmla="*/ 720119 h 1463120"/>
                      <a:gd name="connsiteX5" fmla="*/ 3040380 w 6080760"/>
                      <a:gd name="connsiteY5" fmla="*/ 29 h 1463120"/>
                      <a:gd name="connsiteX6" fmla="*/ 3669030 w 6080760"/>
                      <a:gd name="connsiteY6" fmla="*/ 731549 h 1463120"/>
                      <a:gd name="connsiteX7" fmla="*/ 4274820 w 6080760"/>
                      <a:gd name="connsiteY7" fmla="*/ 1440209 h 1463120"/>
                      <a:gd name="connsiteX8" fmla="*/ 4880610 w 6080760"/>
                      <a:gd name="connsiteY8" fmla="*/ 754409 h 1463120"/>
                      <a:gd name="connsiteX9" fmla="*/ 5486400 w 6080760"/>
                      <a:gd name="connsiteY9" fmla="*/ 29 h 1463120"/>
                      <a:gd name="connsiteX10" fmla="*/ 6080760 w 6080760"/>
                      <a:gd name="connsiteY10" fmla="*/ 731549 h 14631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6080760" h="1463120">
                        <a:moveTo>
                          <a:pt x="0" y="708689"/>
                        </a:moveTo>
                        <a:cubicBezTo>
                          <a:pt x="201930" y="356264"/>
                          <a:pt x="403860" y="3839"/>
                          <a:pt x="605790" y="11459"/>
                        </a:cubicBezTo>
                        <a:cubicBezTo>
                          <a:pt x="807720" y="19079"/>
                          <a:pt x="1007745" y="512474"/>
                          <a:pt x="1211580" y="754409"/>
                        </a:cubicBezTo>
                        <a:cubicBezTo>
                          <a:pt x="1415415" y="996344"/>
                          <a:pt x="1623060" y="1468784"/>
                          <a:pt x="1828800" y="1463069"/>
                        </a:cubicBezTo>
                        <a:cubicBezTo>
                          <a:pt x="2034540" y="1457354"/>
                          <a:pt x="2446020" y="720119"/>
                          <a:pt x="2446020" y="720119"/>
                        </a:cubicBezTo>
                        <a:cubicBezTo>
                          <a:pt x="2647950" y="476279"/>
                          <a:pt x="2836545" y="-1876"/>
                          <a:pt x="3040380" y="29"/>
                        </a:cubicBezTo>
                        <a:cubicBezTo>
                          <a:pt x="3244215" y="1934"/>
                          <a:pt x="3669030" y="731549"/>
                          <a:pt x="3669030" y="731549"/>
                        </a:cubicBezTo>
                        <a:cubicBezTo>
                          <a:pt x="3874770" y="971579"/>
                          <a:pt x="4072890" y="1436399"/>
                          <a:pt x="4274820" y="1440209"/>
                        </a:cubicBezTo>
                        <a:cubicBezTo>
                          <a:pt x="4476750" y="1444019"/>
                          <a:pt x="4678680" y="994439"/>
                          <a:pt x="4880610" y="754409"/>
                        </a:cubicBezTo>
                        <a:cubicBezTo>
                          <a:pt x="5082540" y="514379"/>
                          <a:pt x="5286375" y="3839"/>
                          <a:pt x="5486400" y="29"/>
                        </a:cubicBezTo>
                        <a:cubicBezTo>
                          <a:pt x="5686425" y="-3781"/>
                          <a:pt x="5883592" y="363884"/>
                          <a:pt x="6080760" y="731549"/>
                        </a:cubicBezTo>
                      </a:path>
                    </a:pathLst>
                  </a:custGeom>
                  <a:ln w="635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65" name="グループ化 64"/>
                  <p:cNvGrpSpPr/>
                  <p:nvPr/>
                </p:nvGrpSpPr>
                <p:grpSpPr>
                  <a:xfrm>
                    <a:off x="5443296" y="2776574"/>
                    <a:ext cx="1865008" cy="1409295"/>
                    <a:chOff x="5443296" y="2776574"/>
                    <a:chExt cx="1865008" cy="1409295"/>
                  </a:xfrm>
                </p:grpSpPr>
                <p:sp>
                  <p:nvSpPr>
                    <p:cNvPr id="66" name="テキスト ボックス 65"/>
                    <p:cNvSpPr txBox="1"/>
                    <p:nvPr/>
                  </p:nvSpPr>
                  <p:spPr>
                    <a:xfrm>
                      <a:off x="5443296" y="2776574"/>
                      <a:ext cx="1360952" cy="37237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1600" dirty="0" smtClean="0"/>
                        <a:t>分極基本波</a:t>
                      </a:r>
                      <a:endParaRPr kumimoji="1" lang="ja-JP" altLang="en-US" sz="1600" dirty="0"/>
                    </a:p>
                  </p:txBody>
                </p:sp>
                <p:grpSp>
                  <p:nvGrpSpPr>
                    <p:cNvPr id="67" name="グループ化 66"/>
                    <p:cNvGrpSpPr/>
                    <p:nvPr/>
                  </p:nvGrpSpPr>
                  <p:grpSpPr>
                    <a:xfrm>
                      <a:off x="5940152" y="3140968"/>
                      <a:ext cx="1368152" cy="1044901"/>
                      <a:chOff x="5940152" y="3140968"/>
                      <a:chExt cx="1368152" cy="1044901"/>
                    </a:xfrm>
                  </p:grpSpPr>
                  <p:grpSp>
                    <p:nvGrpSpPr>
                      <p:cNvPr id="68" name="グループ化 67"/>
                      <p:cNvGrpSpPr/>
                      <p:nvPr/>
                    </p:nvGrpSpPr>
                    <p:grpSpPr>
                      <a:xfrm>
                        <a:off x="5940152" y="3140968"/>
                        <a:ext cx="1152128" cy="1044901"/>
                        <a:chOff x="5940152" y="3645024"/>
                        <a:chExt cx="1440160" cy="1246100"/>
                      </a:xfrm>
                    </p:grpSpPr>
                    <p:cxnSp>
                      <p:nvCxnSpPr>
                        <p:cNvPr id="70" name="直線矢印コネクタ 69"/>
                        <p:cNvCxnSpPr/>
                        <p:nvPr/>
                      </p:nvCxnSpPr>
                      <p:spPr>
                        <a:xfrm flipV="1">
                          <a:off x="6084168" y="3645024"/>
                          <a:ext cx="0" cy="1246100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1" name="直線矢印コネクタ 70"/>
                        <p:cNvCxnSpPr/>
                        <p:nvPr/>
                      </p:nvCxnSpPr>
                      <p:spPr>
                        <a:xfrm>
                          <a:off x="5940152" y="4296999"/>
                          <a:ext cx="1440160" cy="0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9" name="テキスト ボックス 68"/>
                      <p:cNvSpPr txBox="1"/>
                      <p:nvPr/>
                    </p:nvSpPr>
                    <p:spPr>
                      <a:xfrm>
                        <a:off x="7092280" y="3503007"/>
                        <a:ext cx="21602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kumimoji="1" lang="en-US" altLang="ja-JP" dirty="0" smtClean="0"/>
                          <a:t>t</a:t>
                        </a:r>
                        <a:endParaRPr kumimoji="1" lang="ja-JP" altLang="en-US" dirty="0"/>
                      </a:p>
                    </p:txBody>
                  </p:sp>
                </p:grpSp>
              </p:grp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3" name="テキスト ボックス 62"/>
                    <p:cNvSpPr txBox="1"/>
                    <p:nvPr/>
                  </p:nvSpPr>
                  <p:spPr>
                    <a:xfrm>
                      <a:off x="6949412" y="3631153"/>
                      <a:ext cx="151102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dirty="0" smtClean="0"/>
                        <a:t>周波数</a:t>
                      </a:r>
                      <a14:m>
                        <m:oMath xmlns:m="http://schemas.openxmlformats.org/officeDocument/2006/math">
                          <m:f>
                            <m:fPr>
                              <m:type m:val="skw"/>
                              <m:ctrlPr>
                                <a:rPr kumimoji="1" lang="ja-JP" alt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𝜔</m:t>
                              </m:r>
                            </m:num>
                            <m:den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𝜋</m:t>
                              </m:r>
                            </m:den>
                          </m:f>
                        </m:oMath>
                      </a14:m>
                      <a:endParaRPr kumimoji="1" lang="ja-JP" altLang="en-US" dirty="0"/>
                    </a:p>
                  </p:txBody>
                </p:sp>
              </mc:Choice>
              <mc:Fallback xmlns="">
                <p:sp>
                  <p:nvSpPr>
                    <p:cNvPr id="63" name="テキスト ボックス 6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49412" y="3631153"/>
                      <a:ext cx="1511020" cy="369332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l="-4000" t="-123636" r="-28444" b="-21090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ja-JP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39" name="グループ化 38"/>
              <p:cNvGrpSpPr/>
              <p:nvPr/>
            </p:nvGrpSpPr>
            <p:grpSpPr>
              <a:xfrm>
                <a:off x="5413477" y="4006576"/>
                <a:ext cx="3160004" cy="1409295"/>
                <a:chOff x="5413477" y="4006576"/>
                <a:chExt cx="3160004" cy="1409295"/>
              </a:xfrm>
            </p:grpSpPr>
            <p:grpSp>
              <p:nvGrpSpPr>
                <p:cNvPr id="51" name="グループ化 50"/>
                <p:cNvGrpSpPr/>
                <p:nvPr/>
              </p:nvGrpSpPr>
              <p:grpSpPr>
                <a:xfrm>
                  <a:off x="5413477" y="4006576"/>
                  <a:ext cx="1865008" cy="1409295"/>
                  <a:chOff x="5413477" y="4006576"/>
                  <a:chExt cx="1865008" cy="1409295"/>
                </a:xfrm>
              </p:grpSpPr>
              <p:grpSp>
                <p:nvGrpSpPr>
                  <p:cNvPr id="53" name="グループ化 52"/>
                  <p:cNvGrpSpPr/>
                  <p:nvPr/>
                </p:nvGrpSpPr>
                <p:grpSpPr>
                  <a:xfrm>
                    <a:off x="5413477" y="4006576"/>
                    <a:ext cx="1865008" cy="1409295"/>
                    <a:chOff x="5443296" y="2776574"/>
                    <a:chExt cx="1865008" cy="1409295"/>
                  </a:xfrm>
                </p:grpSpPr>
                <p:sp>
                  <p:nvSpPr>
                    <p:cNvPr id="56" name="テキスト ボックス 55"/>
                    <p:cNvSpPr txBox="1"/>
                    <p:nvPr/>
                  </p:nvSpPr>
                  <p:spPr>
                    <a:xfrm>
                      <a:off x="5443296" y="2776574"/>
                      <a:ext cx="175699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1600" dirty="0" smtClean="0"/>
                        <a:t>分極第</a:t>
                      </a:r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ja-JP" altLang="en-US" sz="1600" dirty="0" smtClean="0"/>
                        <a:t>高調波</a:t>
                      </a:r>
                      <a:endParaRPr kumimoji="1" lang="ja-JP" altLang="en-US" sz="1600" dirty="0"/>
                    </a:p>
                  </p:txBody>
                </p:sp>
                <p:grpSp>
                  <p:nvGrpSpPr>
                    <p:cNvPr id="57" name="グループ化 56"/>
                    <p:cNvGrpSpPr/>
                    <p:nvPr/>
                  </p:nvGrpSpPr>
                  <p:grpSpPr>
                    <a:xfrm>
                      <a:off x="5940152" y="3140968"/>
                      <a:ext cx="1368152" cy="1044901"/>
                      <a:chOff x="5940152" y="3140968"/>
                      <a:chExt cx="1368152" cy="1044901"/>
                    </a:xfrm>
                  </p:grpSpPr>
                  <p:grpSp>
                    <p:nvGrpSpPr>
                      <p:cNvPr id="58" name="グループ化 57"/>
                      <p:cNvGrpSpPr/>
                      <p:nvPr/>
                    </p:nvGrpSpPr>
                    <p:grpSpPr>
                      <a:xfrm>
                        <a:off x="5940152" y="3140968"/>
                        <a:ext cx="1152128" cy="1044901"/>
                        <a:chOff x="5940152" y="3645024"/>
                        <a:chExt cx="1440160" cy="1246100"/>
                      </a:xfrm>
                    </p:grpSpPr>
                    <p:cxnSp>
                      <p:nvCxnSpPr>
                        <p:cNvPr id="60" name="直線矢印コネクタ 59"/>
                        <p:cNvCxnSpPr/>
                        <p:nvPr/>
                      </p:nvCxnSpPr>
                      <p:spPr>
                        <a:xfrm flipV="1">
                          <a:off x="6084168" y="3645024"/>
                          <a:ext cx="0" cy="1246100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1" name="直線矢印コネクタ 60"/>
                        <p:cNvCxnSpPr/>
                        <p:nvPr/>
                      </p:nvCxnSpPr>
                      <p:spPr>
                        <a:xfrm>
                          <a:off x="5940152" y="4296999"/>
                          <a:ext cx="1440160" cy="0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59" name="テキスト ボックス 58"/>
                      <p:cNvSpPr txBox="1"/>
                      <p:nvPr/>
                    </p:nvSpPr>
                    <p:spPr>
                      <a:xfrm>
                        <a:off x="7092280" y="3503007"/>
                        <a:ext cx="21602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kumimoji="1" lang="en-US" altLang="ja-JP" dirty="0" smtClean="0"/>
                          <a:t>t</a:t>
                        </a:r>
                        <a:endParaRPr kumimoji="1" lang="ja-JP" altLang="en-US" dirty="0"/>
                      </a:p>
                    </p:txBody>
                  </p:sp>
                </p:grpSp>
              </p:grpSp>
              <p:sp>
                <p:nvSpPr>
                  <p:cNvPr id="54" name="フリーフォーム 53"/>
                  <p:cNvSpPr/>
                  <p:nvPr/>
                </p:nvSpPr>
                <p:spPr>
                  <a:xfrm rot="10800000" flipV="1">
                    <a:off x="6027710" y="4727921"/>
                    <a:ext cx="460851" cy="361021"/>
                  </a:xfrm>
                  <a:custGeom>
                    <a:avLst/>
                    <a:gdLst>
                      <a:gd name="connsiteX0" fmla="*/ 0 w 6080760"/>
                      <a:gd name="connsiteY0" fmla="*/ 708689 h 1463120"/>
                      <a:gd name="connsiteX1" fmla="*/ 605790 w 6080760"/>
                      <a:gd name="connsiteY1" fmla="*/ 11459 h 1463120"/>
                      <a:gd name="connsiteX2" fmla="*/ 1211580 w 6080760"/>
                      <a:gd name="connsiteY2" fmla="*/ 754409 h 1463120"/>
                      <a:gd name="connsiteX3" fmla="*/ 1828800 w 6080760"/>
                      <a:gd name="connsiteY3" fmla="*/ 1463069 h 1463120"/>
                      <a:gd name="connsiteX4" fmla="*/ 2446020 w 6080760"/>
                      <a:gd name="connsiteY4" fmla="*/ 720119 h 1463120"/>
                      <a:gd name="connsiteX5" fmla="*/ 3040380 w 6080760"/>
                      <a:gd name="connsiteY5" fmla="*/ 29 h 1463120"/>
                      <a:gd name="connsiteX6" fmla="*/ 3669030 w 6080760"/>
                      <a:gd name="connsiteY6" fmla="*/ 731549 h 1463120"/>
                      <a:gd name="connsiteX7" fmla="*/ 4274820 w 6080760"/>
                      <a:gd name="connsiteY7" fmla="*/ 1440209 h 1463120"/>
                      <a:gd name="connsiteX8" fmla="*/ 4880610 w 6080760"/>
                      <a:gd name="connsiteY8" fmla="*/ 754409 h 1463120"/>
                      <a:gd name="connsiteX9" fmla="*/ 5486400 w 6080760"/>
                      <a:gd name="connsiteY9" fmla="*/ 29 h 1463120"/>
                      <a:gd name="connsiteX10" fmla="*/ 6080760 w 6080760"/>
                      <a:gd name="connsiteY10" fmla="*/ 731549 h 14631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6080760" h="1463120">
                        <a:moveTo>
                          <a:pt x="0" y="708689"/>
                        </a:moveTo>
                        <a:cubicBezTo>
                          <a:pt x="201930" y="356264"/>
                          <a:pt x="403860" y="3839"/>
                          <a:pt x="605790" y="11459"/>
                        </a:cubicBezTo>
                        <a:cubicBezTo>
                          <a:pt x="807720" y="19079"/>
                          <a:pt x="1007745" y="512474"/>
                          <a:pt x="1211580" y="754409"/>
                        </a:cubicBezTo>
                        <a:cubicBezTo>
                          <a:pt x="1415415" y="996344"/>
                          <a:pt x="1623060" y="1468784"/>
                          <a:pt x="1828800" y="1463069"/>
                        </a:cubicBezTo>
                        <a:cubicBezTo>
                          <a:pt x="2034540" y="1457354"/>
                          <a:pt x="2446020" y="720119"/>
                          <a:pt x="2446020" y="720119"/>
                        </a:cubicBezTo>
                        <a:cubicBezTo>
                          <a:pt x="2647950" y="476279"/>
                          <a:pt x="2836545" y="-1876"/>
                          <a:pt x="3040380" y="29"/>
                        </a:cubicBezTo>
                        <a:cubicBezTo>
                          <a:pt x="3244215" y="1934"/>
                          <a:pt x="3669030" y="731549"/>
                          <a:pt x="3669030" y="731549"/>
                        </a:cubicBezTo>
                        <a:cubicBezTo>
                          <a:pt x="3874770" y="971579"/>
                          <a:pt x="4072890" y="1436399"/>
                          <a:pt x="4274820" y="1440209"/>
                        </a:cubicBezTo>
                        <a:cubicBezTo>
                          <a:pt x="4476750" y="1444019"/>
                          <a:pt x="4678680" y="994439"/>
                          <a:pt x="4880610" y="754409"/>
                        </a:cubicBezTo>
                        <a:cubicBezTo>
                          <a:pt x="5082540" y="514379"/>
                          <a:pt x="5286375" y="3839"/>
                          <a:pt x="5486400" y="29"/>
                        </a:cubicBezTo>
                        <a:cubicBezTo>
                          <a:pt x="5686425" y="-3781"/>
                          <a:pt x="5883592" y="363884"/>
                          <a:pt x="6080760" y="731549"/>
                        </a:cubicBezTo>
                      </a:path>
                    </a:pathLst>
                  </a:custGeom>
                  <a:ln w="635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5" name="フリーフォーム 54"/>
                  <p:cNvSpPr/>
                  <p:nvPr/>
                </p:nvSpPr>
                <p:spPr>
                  <a:xfrm rot="10800000">
                    <a:off x="6488561" y="4738001"/>
                    <a:ext cx="460851" cy="361021"/>
                  </a:xfrm>
                  <a:custGeom>
                    <a:avLst/>
                    <a:gdLst>
                      <a:gd name="connsiteX0" fmla="*/ 0 w 6080760"/>
                      <a:gd name="connsiteY0" fmla="*/ 708689 h 1463120"/>
                      <a:gd name="connsiteX1" fmla="*/ 605790 w 6080760"/>
                      <a:gd name="connsiteY1" fmla="*/ 11459 h 1463120"/>
                      <a:gd name="connsiteX2" fmla="*/ 1211580 w 6080760"/>
                      <a:gd name="connsiteY2" fmla="*/ 754409 h 1463120"/>
                      <a:gd name="connsiteX3" fmla="*/ 1828800 w 6080760"/>
                      <a:gd name="connsiteY3" fmla="*/ 1463069 h 1463120"/>
                      <a:gd name="connsiteX4" fmla="*/ 2446020 w 6080760"/>
                      <a:gd name="connsiteY4" fmla="*/ 720119 h 1463120"/>
                      <a:gd name="connsiteX5" fmla="*/ 3040380 w 6080760"/>
                      <a:gd name="connsiteY5" fmla="*/ 29 h 1463120"/>
                      <a:gd name="connsiteX6" fmla="*/ 3669030 w 6080760"/>
                      <a:gd name="connsiteY6" fmla="*/ 731549 h 1463120"/>
                      <a:gd name="connsiteX7" fmla="*/ 4274820 w 6080760"/>
                      <a:gd name="connsiteY7" fmla="*/ 1440209 h 1463120"/>
                      <a:gd name="connsiteX8" fmla="*/ 4880610 w 6080760"/>
                      <a:gd name="connsiteY8" fmla="*/ 754409 h 1463120"/>
                      <a:gd name="connsiteX9" fmla="*/ 5486400 w 6080760"/>
                      <a:gd name="connsiteY9" fmla="*/ 29 h 1463120"/>
                      <a:gd name="connsiteX10" fmla="*/ 6080760 w 6080760"/>
                      <a:gd name="connsiteY10" fmla="*/ 731549 h 14631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6080760" h="1463120">
                        <a:moveTo>
                          <a:pt x="0" y="708689"/>
                        </a:moveTo>
                        <a:cubicBezTo>
                          <a:pt x="201930" y="356264"/>
                          <a:pt x="403860" y="3839"/>
                          <a:pt x="605790" y="11459"/>
                        </a:cubicBezTo>
                        <a:cubicBezTo>
                          <a:pt x="807720" y="19079"/>
                          <a:pt x="1007745" y="512474"/>
                          <a:pt x="1211580" y="754409"/>
                        </a:cubicBezTo>
                        <a:cubicBezTo>
                          <a:pt x="1415415" y="996344"/>
                          <a:pt x="1623060" y="1468784"/>
                          <a:pt x="1828800" y="1463069"/>
                        </a:cubicBezTo>
                        <a:cubicBezTo>
                          <a:pt x="2034540" y="1457354"/>
                          <a:pt x="2446020" y="720119"/>
                          <a:pt x="2446020" y="720119"/>
                        </a:cubicBezTo>
                        <a:cubicBezTo>
                          <a:pt x="2647950" y="476279"/>
                          <a:pt x="2836545" y="-1876"/>
                          <a:pt x="3040380" y="29"/>
                        </a:cubicBezTo>
                        <a:cubicBezTo>
                          <a:pt x="3244215" y="1934"/>
                          <a:pt x="3669030" y="731549"/>
                          <a:pt x="3669030" y="731549"/>
                        </a:cubicBezTo>
                        <a:cubicBezTo>
                          <a:pt x="3874770" y="971579"/>
                          <a:pt x="4072890" y="1436399"/>
                          <a:pt x="4274820" y="1440209"/>
                        </a:cubicBezTo>
                        <a:cubicBezTo>
                          <a:pt x="4476750" y="1444019"/>
                          <a:pt x="4678680" y="994439"/>
                          <a:pt x="4880610" y="754409"/>
                        </a:cubicBezTo>
                        <a:cubicBezTo>
                          <a:pt x="5082540" y="514379"/>
                          <a:pt x="5286375" y="3839"/>
                          <a:pt x="5486400" y="29"/>
                        </a:cubicBezTo>
                        <a:cubicBezTo>
                          <a:pt x="5686425" y="-3781"/>
                          <a:pt x="5883592" y="363884"/>
                          <a:pt x="6080760" y="731549"/>
                        </a:cubicBezTo>
                      </a:path>
                    </a:pathLst>
                  </a:custGeom>
                  <a:ln w="635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2" name="テキスト ボックス 51"/>
                    <p:cNvSpPr txBox="1"/>
                    <p:nvPr/>
                  </p:nvSpPr>
                  <p:spPr>
                    <a:xfrm>
                      <a:off x="7062461" y="5046539"/>
                      <a:ext cx="151102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dirty="0" smtClean="0"/>
                        <a:t>周波数</a:t>
                      </a:r>
                      <a14:m>
                        <m:oMath xmlns:m="http://schemas.openxmlformats.org/officeDocument/2006/math">
                          <m:f>
                            <m:fPr>
                              <m:type m:val="skw"/>
                              <m:ctrlPr>
                                <a:rPr kumimoji="1" lang="ja-JP" alt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𝜔</m:t>
                              </m:r>
                            </m:num>
                            <m:den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𝜋</m:t>
                              </m:r>
                            </m:den>
                          </m:f>
                        </m:oMath>
                      </a14:m>
                      <a:endParaRPr kumimoji="1" lang="ja-JP" altLang="en-US" dirty="0"/>
                    </a:p>
                  </p:txBody>
                </p:sp>
              </mc:Choice>
              <mc:Fallback xmlns="">
                <p:sp>
                  <p:nvSpPr>
                    <p:cNvPr id="52" name="テキスト ボックス 5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062461" y="5046539"/>
                      <a:ext cx="1511020" cy="369332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 l="-4000" t="-127273" r="-28444" b="-20727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ja-JP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40" name="グループ化 39"/>
              <p:cNvGrpSpPr/>
              <p:nvPr/>
            </p:nvGrpSpPr>
            <p:grpSpPr>
              <a:xfrm>
                <a:off x="5400525" y="5404081"/>
                <a:ext cx="3280968" cy="1453919"/>
                <a:chOff x="5400525" y="5404081"/>
                <a:chExt cx="3280968" cy="1453919"/>
              </a:xfrm>
            </p:grpSpPr>
            <p:grpSp>
              <p:nvGrpSpPr>
                <p:cNvPr id="41" name="グループ化 40"/>
                <p:cNvGrpSpPr/>
                <p:nvPr/>
              </p:nvGrpSpPr>
              <p:grpSpPr>
                <a:xfrm>
                  <a:off x="5400525" y="5404081"/>
                  <a:ext cx="1865008" cy="1409295"/>
                  <a:chOff x="5400525" y="5404081"/>
                  <a:chExt cx="1865008" cy="1409295"/>
                </a:xfrm>
              </p:grpSpPr>
              <p:grpSp>
                <p:nvGrpSpPr>
                  <p:cNvPr id="43" name="グループ化 42"/>
                  <p:cNvGrpSpPr/>
                  <p:nvPr/>
                </p:nvGrpSpPr>
                <p:grpSpPr>
                  <a:xfrm>
                    <a:off x="5400525" y="5404081"/>
                    <a:ext cx="1865008" cy="1409295"/>
                    <a:chOff x="5443296" y="2776574"/>
                    <a:chExt cx="1865008" cy="1409295"/>
                  </a:xfrm>
                </p:grpSpPr>
                <p:sp>
                  <p:nvSpPr>
                    <p:cNvPr id="45" name="テキスト ボックス 44"/>
                    <p:cNvSpPr txBox="1"/>
                    <p:nvPr/>
                  </p:nvSpPr>
                  <p:spPr>
                    <a:xfrm>
                      <a:off x="5443296" y="2776574"/>
                      <a:ext cx="166193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1600" dirty="0" smtClean="0"/>
                        <a:t>分極直流成分</a:t>
                      </a:r>
                      <a:endParaRPr kumimoji="1" lang="ja-JP" altLang="en-US" sz="1600" dirty="0"/>
                    </a:p>
                  </p:txBody>
                </p:sp>
                <p:grpSp>
                  <p:nvGrpSpPr>
                    <p:cNvPr id="46" name="グループ化 45"/>
                    <p:cNvGrpSpPr/>
                    <p:nvPr/>
                  </p:nvGrpSpPr>
                  <p:grpSpPr>
                    <a:xfrm>
                      <a:off x="5940152" y="3140968"/>
                      <a:ext cx="1368152" cy="1044901"/>
                      <a:chOff x="5940152" y="3140968"/>
                      <a:chExt cx="1368152" cy="1044901"/>
                    </a:xfrm>
                  </p:grpSpPr>
                  <p:grpSp>
                    <p:nvGrpSpPr>
                      <p:cNvPr id="47" name="グループ化 46"/>
                      <p:cNvGrpSpPr/>
                      <p:nvPr/>
                    </p:nvGrpSpPr>
                    <p:grpSpPr>
                      <a:xfrm>
                        <a:off x="5940152" y="3140968"/>
                        <a:ext cx="1152128" cy="1044901"/>
                        <a:chOff x="5940152" y="3645024"/>
                        <a:chExt cx="1440160" cy="1246100"/>
                      </a:xfrm>
                    </p:grpSpPr>
                    <p:cxnSp>
                      <p:nvCxnSpPr>
                        <p:cNvPr id="49" name="直線矢印コネクタ 48"/>
                        <p:cNvCxnSpPr/>
                        <p:nvPr/>
                      </p:nvCxnSpPr>
                      <p:spPr>
                        <a:xfrm flipV="1">
                          <a:off x="6084168" y="3645024"/>
                          <a:ext cx="0" cy="1246100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0" name="直線矢印コネクタ 49"/>
                        <p:cNvCxnSpPr/>
                        <p:nvPr/>
                      </p:nvCxnSpPr>
                      <p:spPr>
                        <a:xfrm>
                          <a:off x="5940152" y="4296999"/>
                          <a:ext cx="1440160" cy="0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8" name="テキスト ボックス 47"/>
                      <p:cNvSpPr txBox="1"/>
                      <p:nvPr/>
                    </p:nvSpPr>
                    <p:spPr>
                      <a:xfrm>
                        <a:off x="7092280" y="3503007"/>
                        <a:ext cx="21602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kumimoji="1" lang="en-US" altLang="ja-JP" dirty="0" smtClean="0"/>
                          <a:t>t</a:t>
                        </a:r>
                        <a:endParaRPr kumimoji="1" lang="ja-JP" altLang="en-US" dirty="0"/>
                      </a:p>
                    </p:txBody>
                  </p:sp>
                </p:grpSp>
              </p:grpSp>
              <p:cxnSp>
                <p:nvCxnSpPr>
                  <p:cNvPr id="44" name="直線コネクタ 43"/>
                  <p:cNvCxnSpPr/>
                  <p:nvPr/>
                </p:nvCxnSpPr>
                <p:spPr>
                  <a:xfrm>
                    <a:off x="6012594" y="6085510"/>
                    <a:ext cx="76183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2" name="テキスト ボックス 41"/>
                <p:cNvSpPr txBox="1"/>
                <p:nvPr/>
              </p:nvSpPr>
              <p:spPr>
                <a:xfrm>
                  <a:off x="7170473" y="6488668"/>
                  <a:ext cx="15110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周波数</a:t>
                  </a:r>
                  <a:r>
                    <a:rPr kumimoji="1" lang="en-US" altLang="ja-JP" dirty="0" smtClean="0"/>
                    <a:t>0</a:t>
                  </a:r>
                  <a:endParaRPr kumimoji="1" lang="ja-JP" altLang="en-US" dirty="0"/>
                </a:p>
              </p:txBody>
            </p:sp>
          </p:grpSp>
        </p:grpSp>
        <p:sp>
          <p:nvSpPr>
            <p:cNvPr id="37" name="左中かっこ 36"/>
            <p:cNvSpPr/>
            <p:nvPr/>
          </p:nvSpPr>
          <p:spPr>
            <a:xfrm>
              <a:off x="5259104" y="2945852"/>
              <a:ext cx="308747" cy="391214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6" name="テキスト ボックス 85"/>
          <p:cNvSpPr txBox="1"/>
          <p:nvPr/>
        </p:nvSpPr>
        <p:spPr>
          <a:xfrm>
            <a:off x="435810" y="1024933"/>
            <a:ext cx="261861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フェムト秒レーザー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テキスト ボックス 86"/>
              <p:cNvSpPr txBox="1"/>
              <p:nvPr/>
            </p:nvSpPr>
            <p:spPr>
              <a:xfrm>
                <a:off x="315438" y="5272223"/>
                <a:ext cx="5019371" cy="541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/>
                          </a:rPr>
                          <m:t>𝑁𝐿</m:t>
                        </m:r>
                      </m:sub>
                    </m:sSub>
                  </m:oMath>
                </a14:m>
                <a:r>
                  <a:rPr kumimoji="1" lang="en-US" altLang="ja-JP" sz="28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sz="2800" b="0" i="1" dirty="0" smtClean="0">
                            <a:latin typeface="Cambria Math"/>
                          </a:rPr>
                          <m:t>𝜒</m:t>
                        </m:r>
                      </m:e>
                      <m:sup>
                        <m:r>
                          <a:rPr kumimoji="1" lang="en-US" altLang="ja-JP" sz="2800" b="0" i="1" dirty="0" smtClean="0">
                            <a:latin typeface="Cambria Math"/>
                          </a:rPr>
                          <m:t>(1)</m:t>
                        </m:r>
                      </m:sup>
                    </m:sSup>
                  </m:oMath>
                </a14:m>
                <a:r>
                  <a:rPr kumimoji="1" lang="en-US" altLang="ja-JP" sz="2800" dirty="0" smtClean="0"/>
                  <a:t>E+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2800" i="1" dirty="0">
                            <a:latin typeface="Cambria Math"/>
                          </a:rPr>
                          <m:t>𝜒</m:t>
                        </m:r>
                      </m:e>
                      <m:sup>
                        <m:r>
                          <a:rPr lang="en-US" altLang="ja-JP" sz="2800" i="1" dirty="0">
                            <a:latin typeface="Cambria Math"/>
                          </a:rPr>
                          <m:t>(</m:t>
                        </m:r>
                        <m:r>
                          <a:rPr lang="en-US" altLang="ja-JP" sz="2800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altLang="ja-JP" sz="2800" i="1" dirty="0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kumimoji="1" lang="en-US" altLang="ja-JP" sz="2800" dirty="0" smtClean="0"/>
                  <a:t>EE+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2800" i="1" dirty="0">
                            <a:latin typeface="Cambria Math"/>
                          </a:rPr>
                          <m:t>𝜒</m:t>
                        </m:r>
                      </m:e>
                      <m:sup>
                        <m:r>
                          <a:rPr lang="en-US" altLang="ja-JP" sz="2800" i="1" dirty="0">
                            <a:latin typeface="Cambria Math"/>
                          </a:rPr>
                          <m:t>(</m:t>
                        </m:r>
                        <m:r>
                          <a:rPr lang="en-US" altLang="ja-JP" sz="2800" b="0" i="1" dirty="0" smtClean="0">
                            <a:latin typeface="Cambria Math"/>
                          </a:rPr>
                          <m:t>3</m:t>
                        </m:r>
                        <m:r>
                          <a:rPr lang="en-US" altLang="ja-JP" sz="2800" i="1" dirty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kumimoji="1" lang="en-US" altLang="ja-JP" sz="2800" dirty="0" smtClean="0"/>
                  <a:t>EEE+…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87" name="テキスト ボックス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38" y="5272223"/>
                <a:ext cx="5019371" cy="541110"/>
              </a:xfrm>
              <a:prstGeom prst="rect">
                <a:avLst/>
              </a:prstGeom>
              <a:blipFill rotWithShape="1">
                <a:blip r:embed="rId6"/>
                <a:stretch>
                  <a:fillRect t="-6742" b="-314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テキスト ボックス 87"/>
              <p:cNvSpPr txBox="1"/>
              <p:nvPr/>
            </p:nvSpPr>
            <p:spPr>
              <a:xfrm>
                <a:off x="5060431" y="5233062"/>
                <a:ext cx="3507501" cy="818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2800" i="1" dirty="0">
                            <a:latin typeface="Cambria Math"/>
                          </a:rPr>
                          <m:t>𝜒</m:t>
                        </m:r>
                      </m:e>
                      <m:sup>
                        <m:r>
                          <a:rPr lang="en-US" altLang="ja-JP" sz="2800" i="1" dirty="0">
                            <a:latin typeface="Cambria Math"/>
                          </a:rPr>
                          <m:t>(</m:t>
                        </m:r>
                        <m:r>
                          <a:rPr lang="en-US" altLang="ja-JP" sz="2800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altLang="ja-JP" sz="2800" i="1" dirty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ja-JP" sz="2800" dirty="0"/>
                  <a:t>:</a:t>
                </a:r>
                <a:r>
                  <a:rPr lang="ja-JP" altLang="en-US" sz="2800" dirty="0" smtClean="0"/>
                  <a:t>非</a:t>
                </a:r>
                <a:r>
                  <a:rPr lang="ja-JP" altLang="en-US" sz="2800" dirty="0"/>
                  <a:t>線形感受率</a:t>
                </a:r>
                <a:endParaRPr lang="en-US" altLang="ja-JP" sz="2800" dirty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88" name="テキスト ボックス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431" y="5233062"/>
                <a:ext cx="3507501" cy="818109"/>
              </a:xfrm>
              <a:prstGeom prst="rect">
                <a:avLst/>
              </a:prstGeom>
              <a:blipFill rotWithShape="1">
                <a:blip r:embed="rId7"/>
                <a:stretch>
                  <a:fillRect t="-88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テキスト ボックス 88"/>
          <p:cNvSpPr txBox="1"/>
          <p:nvPr/>
        </p:nvSpPr>
        <p:spPr>
          <a:xfrm>
            <a:off x="2672358" y="6051171"/>
            <a:ext cx="342184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波長変換が起こる</a:t>
            </a:r>
            <a:endParaRPr kumimoji="1" lang="ja-JP" altLang="en-US" sz="3200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72525" y="1560886"/>
            <a:ext cx="2374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非中心対称物質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5694" y="4688381"/>
            <a:ext cx="1565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電場∝分極</a:t>
            </a:r>
            <a:endParaRPr kumimoji="1" lang="ja-JP" altLang="en-US" sz="2000" dirty="0"/>
          </a:p>
        </p:txBody>
      </p:sp>
      <p:cxnSp>
        <p:nvCxnSpPr>
          <p:cNvPr id="73" name="直線コネクタ 72"/>
          <p:cNvCxnSpPr/>
          <p:nvPr/>
        </p:nvCxnSpPr>
        <p:spPr>
          <a:xfrm>
            <a:off x="1343370" y="4774724"/>
            <a:ext cx="103742" cy="187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837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189"/>
            <a:ext cx="4577632" cy="5827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354375" y="5733256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Fig.3</a:t>
            </a:r>
          </a:p>
          <a:p>
            <a:r>
              <a:rPr kumimoji="1" lang="en-US" altLang="ja-JP" dirty="0" smtClean="0"/>
              <a:t>(a)</a:t>
            </a:r>
            <a:r>
              <a:rPr kumimoji="1" lang="ja-JP" altLang="en-US" dirty="0" smtClean="0"/>
              <a:t>最大</a:t>
            </a:r>
            <a:r>
              <a:rPr kumimoji="1" lang="en-US" altLang="ja-JP" dirty="0" smtClean="0"/>
              <a:t>F-SHG</a:t>
            </a:r>
            <a:r>
              <a:rPr kumimoji="1" lang="ja-JP" altLang="en-US" dirty="0" smtClean="0"/>
              <a:t>強度数値</a:t>
            </a:r>
            <a:endParaRPr kumimoji="1" lang="en-US" altLang="ja-JP" dirty="0" smtClean="0"/>
          </a:p>
          <a:p>
            <a:r>
              <a:rPr lang="en-US" altLang="ja-JP" dirty="0" smtClean="0"/>
              <a:t>(b)</a:t>
            </a:r>
            <a:r>
              <a:rPr lang="ja-JP" altLang="en-US" dirty="0" smtClean="0"/>
              <a:t>最大</a:t>
            </a:r>
            <a:r>
              <a:rPr lang="en-US" altLang="ja-JP" dirty="0" smtClean="0"/>
              <a:t>F-SHG</a:t>
            </a:r>
            <a:r>
              <a:rPr lang="ja-JP" altLang="en-US" dirty="0" smtClean="0"/>
              <a:t>及び</a:t>
            </a:r>
            <a:r>
              <a:rPr lang="en-US" altLang="ja-JP" dirty="0" smtClean="0"/>
              <a:t>B-SHG</a:t>
            </a:r>
            <a:r>
              <a:rPr lang="ja-JP" altLang="en-US" dirty="0" smtClean="0"/>
              <a:t>強度信号</a:t>
            </a:r>
            <a:endParaRPr kumimoji="1" lang="ja-JP" altLang="en-US" dirty="0"/>
          </a:p>
        </p:txBody>
      </p:sp>
      <p:sp>
        <p:nvSpPr>
          <p:cNvPr id="7" name="下矢印 6"/>
          <p:cNvSpPr/>
          <p:nvPr/>
        </p:nvSpPr>
        <p:spPr>
          <a:xfrm>
            <a:off x="6348312" y="2802790"/>
            <a:ext cx="108012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96184" y="1340768"/>
            <a:ext cx="3947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楕円率</a:t>
            </a:r>
            <a:r>
              <a:rPr lang="en-US" altLang="ja-JP" sz="2400" dirty="0" smtClean="0"/>
              <a:t>Ψ</a:t>
            </a:r>
            <a:r>
              <a:rPr lang="ja-JP" altLang="en-US" sz="2400" dirty="0" smtClean="0"/>
              <a:t>＝</a:t>
            </a:r>
            <a:r>
              <a:rPr lang="en-US" altLang="ja-JP" sz="2400" dirty="0" smtClean="0"/>
              <a:t>58.2</a:t>
            </a:r>
            <a:r>
              <a:rPr lang="ja-JP" altLang="en-US" sz="2400" dirty="0" smtClean="0"/>
              <a:t>と</a:t>
            </a:r>
            <a:r>
              <a:rPr lang="en-US" altLang="ja-JP" sz="2400" dirty="0" smtClean="0"/>
              <a:t>121.8</a:t>
            </a:r>
            <a:r>
              <a:rPr lang="ja-JP" altLang="en-US" sz="2400" dirty="0" smtClean="0"/>
              <a:t>のとき</a:t>
            </a:r>
            <a:endParaRPr lang="en-US" altLang="ja-JP" sz="2400" dirty="0" smtClean="0"/>
          </a:p>
          <a:p>
            <a:r>
              <a:rPr lang="en-US" altLang="ja-JP" sz="2400" dirty="0" smtClean="0"/>
              <a:t>SHG</a:t>
            </a:r>
            <a:r>
              <a:rPr lang="ja-JP" altLang="en-US" sz="2400" dirty="0" smtClean="0"/>
              <a:t>強度がほぼ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になる</a:t>
            </a:r>
            <a:endParaRPr lang="en-US" altLang="ja-JP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5196184" y="3933055"/>
                <a:ext cx="338437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 smtClean="0"/>
                  <a:t>入射光の偏光状態を修正する</a:t>
                </a:r>
                <a:r>
                  <a:rPr lang="ja-JP" altLang="en-US" sz="2400" dirty="0"/>
                  <a:t>だけ</a:t>
                </a:r>
                <a:r>
                  <a:rPr lang="ja-JP" altLang="en-US" sz="2400" dirty="0" smtClean="0"/>
                  <a:t>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ja-JP" sz="2400" i="1">
                            <a:latin typeface="Cambria Math"/>
                          </a:rPr>
                          <m:t>2</m:t>
                        </m:r>
                        <m:r>
                          <a:rPr lang="en-US" altLang="ja-JP" sz="2400" i="1">
                            <a:latin typeface="Cambria Math"/>
                          </a:rPr>
                          <m:t>𝜔</m:t>
                        </m:r>
                      </m:sub>
                    </m:sSub>
                  </m:oMath>
                </a14:m>
                <a:r>
                  <a:rPr lang="ja-JP" altLang="en-US" sz="2400" dirty="0" err="1" smtClean="0"/>
                  <a:t>を</a:t>
                </a:r>
                <a:r>
                  <a:rPr lang="en-US" altLang="ja-JP" sz="2400" dirty="0" smtClean="0"/>
                  <a:t>0</a:t>
                </a:r>
                <a:r>
                  <a:rPr lang="ja-JP" altLang="en-US" sz="2400" dirty="0" smtClean="0"/>
                  <a:t>にできるのか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184" y="3933055"/>
                <a:ext cx="3384376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2698" t="-4061" b="-86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272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96570" y="137137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  <m:r>
                          <a:rPr lang="en-US" altLang="ja-JP" i="1">
                            <a:latin typeface="Cambria Math"/>
                          </a:rPr>
                          <m:t>𝜔</m:t>
                        </m:r>
                      </m:sub>
                    </m:sSub>
                  </m:oMath>
                </a14:m>
                <a:r>
                  <a:rPr lang="ja-JP" altLang="en-US" dirty="0" smtClean="0"/>
                  <a:t>は次の楕円率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𝜓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によって消える</a:t>
                </a: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𝜓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ja-JP" altLang="ja-JP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ja-JP" altLang="ja-JP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ja-JP" altLang="ja-JP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ja-JP" i="1">
                                      <a:latin typeface="Cambria Math"/>
                                    </a:rPr>
                                    <m:t>±</m:t>
                                  </m:r>
                                  <m:r>
                                    <a:rPr lang="en-US" altLang="ja-JP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ja-JP" altLang="ja-JP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ja-JP" i="1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en-US" altLang="ja-JP" i="1">
                                          <a:latin typeface="Cambria Math"/>
                                        </a:rPr>
                                        <m:t>𝜌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強い電場</a:t>
                </a:r>
                <a:r>
                  <a:rPr lang="en-US" altLang="ja-JP" i="1" dirty="0" smtClean="0"/>
                  <a:t>E</a:t>
                </a:r>
                <a:r>
                  <a:rPr lang="ja-JP" altLang="en-US" dirty="0" smtClean="0"/>
                  <a:t>に</a:t>
                </a:r>
                <a:r>
                  <a:rPr lang="ja-JP" altLang="en-US" dirty="0"/>
                  <a:t>よって電子雲がゆがみ新しく</a:t>
                </a:r>
                <a:r>
                  <a:rPr lang="ja-JP" altLang="en-US" dirty="0" smtClean="0"/>
                  <a:t>できる双極子モーメント</a:t>
                </a:r>
                <a:r>
                  <a:rPr lang="en-US" altLang="ja-JP" i="1" dirty="0" smtClean="0"/>
                  <a:t>P</a:t>
                </a:r>
                <a:r>
                  <a:rPr lang="en-US" altLang="ja-JP" dirty="0" smtClean="0"/>
                  <a:t>=</a:t>
                </a:r>
                <a:r>
                  <a:rPr lang="el-GR" altLang="ja-JP" i="1" dirty="0"/>
                  <a:t>α</a:t>
                </a:r>
                <a:r>
                  <a:rPr lang="en-US" altLang="ja-JP" i="1" dirty="0" smtClean="0"/>
                  <a:t>E</a:t>
                </a:r>
                <a:r>
                  <a:rPr lang="en-US" altLang="ja-JP" dirty="0" smtClean="0"/>
                  <a:t>+</a:t>
                </a:r>
                <a14:m>
                  <m:oMath xmlns:m="http://schemas.openxmlformats.org/officeDocument/2006/math">
                    <m:r>
                      <a:rPr lang="ja-JP" altLang="en-US" i="1" u="sng" smtClean="0">
                        <a:latin typeface="Cambria Math"/>
                      </a:rPr>
                      <m:t>𝛽</m:t>
                    </m:r>
                  </m:oMath>
                </a14:m>
                <a:r>
                  <a:rPr lang="en-US" altLang="ja-JP" i="1" dirty="0" smtClean="0"/>
                  <a:t>EE</a:t>
                </a:r>
                <a:r>
                  <a:rPr lang="en-US" altLang="ja-JP" dirty="0" smtClean="0"/>
                  <a:t>+</a:t>
                </a:r>
                <a14:m>
                  <m:oMath xmlns:m="http://schemas.openxmlformats.org/officeDocument/2006/math">
                    <m:r>
                      <a:rPr lang="ja-JP" altLang="el-GR" i="1" u="sng" dirty="0" smtClean="0">
                        <a:latin typeface="Cambria Math"/>
                      </a:rPr>
                      <m:t>𝛾</m:t>
                    </m:r>
                  </m:oMath>
                </a14:m>
                <a:r>
                  <a:rPr lang="en-US" altLang="ja-JP" i="1" dirty="0"/>
                  <a:t>EEE</a:t>
                </a:r>
                <a:r>
                  <a:rPr lang="en-US" altLang="ja-JP" dirty="0"/>
                  <a:t>+⋯ 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6570" y="137137"/>
                <a:ext cx="8229600" cy="4525963"/>
              </a:xfrm>
              <a:blipFill rotWithShape="1">
                <a:blip r:embed="rId3"/>
                <a:stretch>
                  <a:fillRect l="-1852" t="-24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3" y="3268434"/>
            <a:ext cx="4056570" cy="289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95536" y="5934670"/>
                <a:ext cx="388843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Fig.4</a:t>
                </a:r>
              </a:p>
              <a:p>
                <a:r>
                  <a:rPr lang="ja-JP" altLang="en-US" dirty="0" smtClean="0"/>
                  <a:t>超分極率</a:t>
                </a:r>
                <a:r>
                  <a:rPr lang="en-US" altLang="ja-JP" dirty="0" smtClean="0"/>
                  <a:t>ρ</a:t>
                </a:r>
                <a:r>
                  <a:rPr lang="ja-JP" altLang="en-US" dirty="0" smtClean="0"/>
                  <a:t>と楕円率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𝜓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のグラフ</a:t>
                </a:r>
                <a:endParaRPr kumimoji="1" lang="en-US" altLang="ja-JP" dirty="0" smtClean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934670"/>
                <a:ext cx="3888432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1411" t="-33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4638937" y="5519171"/>
                <a:ext cx="372617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 smtClean="0"/>
                  <a:t>楕円率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/>
                          </a:rPr>
                          <m:t>𝜓</m:t>
                        </m:r>
                      </m:e>
                      <m:sub>
                        <m:r>
                          <a:rPr lang="en-US" altLang="ja-JP" sz="2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ja-JP" altLang="en-US" sz="2400" dirty="0" smtClean="0"/>
                  <a:t>＝</a:t>
                </a:r>
                <a:r>
                  <a:rPr kumimoji="1" lang="en-US" altLang="ja-JP" sz="2400" dirty="0" smtClean="0"/>
                  <a:t>58.2</a:t>
                </a:r>
                <a:r>
                  <a:rPr lang="ja-JP" altLang="en-US" sz="2400" dirty="0" err="1"/>
                  <a:t>、</a:t>
                </a:r>
                <a:r>
                  <a:rPr kumimoji="1" lang="en-US" altLang="ja-JP" sz="2400" dirty="0" smtClean="0"/>
                  <a:t>121.8</a:t>
                </a:r>
                <a:endParaRPr lang="en-US" altLang="ja-JP" sz="2400" dirty="0"/>
              </a:p>
              <a:p>
                <a:r>
                  <a:rPr lang="ja-JP" altLang="en-US" sz="2400" dirty="0" smtClean="0"/>
                  <a:t>⇒</a:t>
                </a:r>
                <a:r>
                  <a:rPr lang="en-US" altLang="ja-JP" sz="2400" dirty="0" smtClean="0"/>
                  <a:t>ρ</a:t>
                </a:r>
                <a:r>
                  <a:rPr lang="ja-JP" altLang="en-US" sz="2400" dirty="0" smtClean="0"/>
                  <a:t>＝</a:t>
                </a:r>
                <a:r>
                  <a:rPr lang="en-US" altLang="ja-JP" sz="2400" dirty="0" smtClean="0"/>
                  <a:t>2.6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937" y="5519171"/>
                <a:ext cx="3726170" cy="830997"/>
              </a:xfrm>
              <a:prstGeom prst="rect">
                <a:avLst/>
              </a:prstGeom>
              <a:blipFill rotWithShape="1">
                <a:blip r:embed="rId6"/>
                <a:stretch>
                  <a:fillRect l="-2619" t="-8759" b="-160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/>
          <p:cNvSpPr txBox="1"/>
          <p:nvPr/>
        </p:nvSpPr>
        <p:spPr>
          <a:xfrm>
            <a:off x="4499992" y="264008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超分極率</a:t>
            </a:r>
            <a:endParaRPr kumimoji="1" lang="ja-JP" altLang="en-US" sz="1600" dirty="0"/>
          </a:p>
        </p:txBody>
      </p:sp>
      <p:sp>
        <p:nvSpPr>
          <p:cNvPr id="7" name="下矢印 6"/>
          <p:cNvSpPr/>
          <p:nvPr/>
        </p:nvSpPr>
        <p:spPr>
          <a:xfrm>
            <a:off x="5655366" y="4699753"/>
            <a:ext cx="115212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14052" y="3298067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固定値</a:t>
            </a:r>
            <a:r>
              <a:rPr lang="en-US" altLang="ja-JP" sz="2400" dirty="0" smtClean="0"/>
              <a:t>ρ</a:t>
            </a:r>
            <a:r>
              <a:rPr lang="ja-JP" altLang="en-US" sz="2400" dirty="0" smtClean="0"/>
              <a:t>によって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SHG</a:t>
            </a:r>
            <a:r>
              <a:rPr kumimoji="1" lang="ja-JP" altLang="en-US" sz="2400" dirty="0" smtClean="0"/>
              <a:t>強度を消す２つの楕円率が存在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624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2311</TotalTime>
  <Words>377</Words>
  <Application>Microsoft Office PowerPoint</Application>
  <PresentationFormat>画面に合わせる (4:3)</PresentationFormat>
  <Paragraphs>82</Paragraphs>
  <Slides>6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従来のコラーゲン観測方法</vt:lpstr>
      <vt:lpstr>SHG顕微鏡</vt:lpstr>
      <vt:lpstr>線形分極</vt:lpstr>
      <vt:lpstr>非線形分極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Kotani</dc:creator>
  <cp:lastModifiedBy>Kotani</cp:lastModifiedBy>
  <cp:revision>163</cp:revision>
  <cp:lastPrinted>2015-06-17T23:14:47Z</cp:lastPrinted>
  <dcterms:created xsi:type="dcterms:W3CDTF">2015-06-14T03:22:35Z</dcterms:created>
  <dcterms:modified xsi:type="dcterms:W3CDTF">2015-12-14T07:21:27Z</dcterms:modified>
</cp:coreProperties>
</file>