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38" r:id="rId5"/>
    <p:sldMasterId id="2147483751" r:id="rId6"/>
  </p:sldMasterIdLst>
  <p:notesMasterIdLst>
    <p:notesMasterId r:id="rId13"/>
  </p:notesMasterIdLst>
  <p:sldIdLst>
    <p:sldId id="257" r:id="rId7"/>
    <p:sldId id="263" r:id="rId8"/>
    <p:sldId id="258" r:id="rId9"/>
    <p:sldId id="259" r:id="rId10"/>
    <p:sldId id="260" r:id="rId11"/>
    <p:sldId id="264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694D6-7CEC-4985-8536-66EAF13BF171}" type="datetimeFigureOut">
              <a:rPr kumimoji="1" lang="ja-JP" altLang="en-US" smtClean="0"/>
              <a:t>2015/11/28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C2F6D-3401-403E-B7F6-CDBBB8610C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47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ja.wikipedia.org/wiki/%E7%B5%84%E7%B9%94_(%E7%94%9F%E7%89%A9%E5%AD%A6)" TargetMode="External"/><Relationship Id="rId3" Type="http://schemas.openxmlformats.org/officeDocument/2006/relationships/hyperlink" Target="https://ja.wikipedia.org/wiki/%E6%BD%B0%E7%98%8D" TargetMode="External"/><Relationship Id="rId7" Type="http://schemas.openxmlformats.org/officeDocument/2006/relationships/hyperlink" Target="https://ja.wikipedia.org/wiki/%E5%99%A8%E5%AE%98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ja.wikipedia.org/wiki/%E5%A3%8A%E6%AD%BB" TargetMode="External"/><Relationship Id="rId11" Type="http://schemas.openxmlformats.org/officeDocument/2006/relationships/hyperlink" Target="https://ja.wikipedia.org/wiki/%E7%B5%90%E5%90%88%E7%B5%84%E7%B9%94" TargetMode="External"/><Relationship Id="rId5" Type="http://schemas.openxmlformats.org/officeDocument/2006/relationships/hyperlink" Target="https://ja.wikipedia.org/wiki/%E6%A2%97%E5%A1%9E" TargetMode="External"/><Relationship Id="rId10" Type="http://schemas.openxmlformats.org/officeDocument/2006/relationships/hyperlink" Target="https://ja.wikipedia.org/wiki/%E8%86%A0%E5%8E%9F%E7%B7%9A%E7%B6%AD" TargetMode="External"/><Relationship Id="rId4" Type="http://schemas.openxmlformats.org/officeDocument/2006/relationships/hyperlink" Target="https://ja.wikipedia.org/wiki/%E5%89%B5%E5%82%B7" TargetMode="External"/><Relationship Id="rId9" Type="http://schemas.openxmlformats.org/officeDocument/2006/relationships/hyperlink" Target="https://ja.wikipedia.org/wiki/%E8%82%89%E8%8A%BD%E7%B5%84%E7%B9%94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瘢痕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（はんこん、scar）とは、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潰瘍"/>
              </a:rPr>
              <a:t>潰瘍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創傷"/>
              </a:rPr>
              <a:t>創傷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梗塞"/>
              </a:rPr>
              <a:t>梗塞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による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壊死"/>
              </a:rPr>
              <a:t>壊死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などによって生じた、様々な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器官"/>
              </a:rPr>
              <a:t>器官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組織 (生物学)"/>
              </a:rPr>
              <a:t>組織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欠損が、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肉芽組織"/>
              </a:rPr>
              <a:t>肉芽組織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の形成を経て、最終的に緻密な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膠原線維"/>
              </a:rPr>
              <a:t>膠原線維</a:t>
            </a:r>
            <a:r>
              <a:rPr kumimoji="1" lang="ja-JP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（コラーゲン）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や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結合組織"/>
              </a:rPr>
              <a:t>結合組織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に置き換わる事で修復された状態。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ja-JP" altLang="en-US" dirty="0" smtClean="0"/>
              <a:t>肝細胞増殖因子</a:t>
            </a:r>
            <a:r>
              <a:rPr lang="en-US" altLang="ja-JP" dirty="0" smtClean="0"/>
              <a:t>(HGF)</a:t>
            </a:r>
            <a:r>
              <a:rPr lang="ja-JP" altLang="en-US" dirty="0" smtClean="0"/>
              <a:t>：瘢痕を治す強力な抗線維化作用をもっている。</a:t>
            </a:r>
            <a:endParaRPr lang="en-US" altLang="ja-JP" dirty="0" smtClean="0"/>
          </a:p>
          <a:p>
            <a:r>
              <a:rPr lang="ja-JP" altLang="en-US" dirty="0" smtClean="0">
                <a:effectLst/>
              </a:rPr>
              <a:t>声帯粘膜のこの振動によって発声しますが、酷使されると炎症を起こします。日常から喫煙や飲酒、胃酸逆流などが加わると声帯の損傷は一層きつくなります。このような状態が継続すると、そのうち声帯粘膜は硬く変性し、振動しにくくなります</a:t>
            </a:r>
            <a:endParaRPr lang="en-US" altLang="ja-JP" dirty="0" smtClean="0">
              <a:effectLst/>
            </a:endParaRPr>
          </a:p>
          <a:p>
            <a:r>
              <a:rPr lang="en-US" altLang="ja-JP" dirty="0" smtClean="0">
                <a:effectLst/>
              </a:rPr>
              <a:t>KP-100LI</a:t>
            </a: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E1DC9-9BB7-4579-A2C5-E8E13E96B53E}" type="slidenum">
              <a:rPr lang="ja-JP" altLang="en-US" smtClean="0">
                <a:solidFill>
                  <a:prstClr val="black"/>
                </a:solidFill>
              </a:rPr>
              <a:pPr/>
              <a:t>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9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SLP</a:t>
            </a:r>
            <a:r>
              <a:rPr kumimoji="1" lang="ja-JP" altLang="en-US" dirty="0" smtClean="0"/>
              <a:t>（表面粘膜固有層）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E1DC9-9BB7-4579-A2C5-E8E13E96B53E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76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THG,TPM</a:t>
            </a:r>
            <a:r>
              <a:rPr kumimoji="1" lang="ja-JP" altLang="en-US" dirty="0" smtClean="0"/>
              <a:t>は異なった物質間から発生する。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ECM</a:t>
            </a:r>
            <a:r>
              <a:rPr kumimoji="1" lang="ja-JP" altLang="en-US" dirty="0" smtClean="0"/>
              <a:t>→細胞外マトリックス（</a:t>
            </a:r>
            <a:r>
              <a:rPr kumimoji="1" lang="en-US" altLang="ja-JP" b="1" dirty="0" smtClean="0"/>
              <a:t>Ⅳ</a:t>
            </a:r>
            <a:r>
              <a:rPr kumimoji="1" lang="ja-JP" altLang="en-US" b="1" dirty="0" smtClean="0"/>
              <a:t>型コラーゲン</a:t>
            </a:r>
            <a:r>
              <a:rPr kumimoji="1" lang="en-US" altLang="ja-JP" b="1" dirty="0" smtClean="0"/>
              <a:t>(</a:t>
            </a:r>
            <a:r>
              <a:rPr kumimoji="1" lang="ja-JP" altLang="en-US" b="1" dirty="0" smtClean="0"/>
              <a:t>網目状</a:t>
            </a:r>
            <a:r>
              <a:rPr kumimoji="1" lang="en-US" altLang="ja-JP" dirty="0" smtClean="0"/>
              <a:t>)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プロテオグリガン、フィブロネクチン、ラミニン）</a:t>
            </a:r>
            <a:endParaRPr kumimoji="1" lang="en-US" altLang="ja-JP" dirty="0" smtClean="0"/>
          </a:p>
          <a:p>
            <a:r>
              <a:rPr lang="ja-JP" altLang="ja-JP" dirty="0" smtClean="0">
                <a:solidFill>
                  <a:srgbClr val="000000"/>
                </a:solidFill>
              </a:rPr>
              <a:t>ニコチンアミドアデニンジヌクレオチド</a:t>
            </a:r>
            <a:r>
              <a:rPr lang="ja-JP" altLang="en-US" dirty="0" smtClean="0">
                <a:solidFill>
                  <a:srgbClr val="000000"/>
                </a:solidFill>
              </a:rPr>
              <a:t>リン酸→ニコチンアミドヌクレオチド及びアデノシンからなる。ヌクレオチドを含むので波長</a:t>
            </a:r>
            <a:r>
              <a:rPr lang="en-US" altLang="ja-JP" dirty="0" smtClean="0">
                <a:solidFill>
                  <a:srgbClr val="000000"/>
                </a:solidFill>
              </a:rPr>
              <a:t>260nm</a:t>
            </a:r>
            <a:r>
              <a:rPr lang="ja-JP" altLang="en-US" dirty="0" smtClean="0">
                <a:solidFill>
                  <a:srgbClr val="000000"/>
                </a:solidFill>
              </a:rPr>
              <a:t>の紫外線に吸収極大を示す。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E1DC9-9BB7-4579-A2C5-E8E13E96B53E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1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異なった深さで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1552nm</a:t>
            </a:r>
            <a:r>
              <a:rPr kumimoji="1" lang="ja-JP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レーザー光を集光して、焦点面で気泡形成する最小パルスエネルギーを測定することで蒸留水の吸収長さを計測することができる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E1DC9-9BB7-4579-A2C5-E8E13E96B53E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61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3143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234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238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88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91076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4149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6449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1876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50696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00600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8947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9781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073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8451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01683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5848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321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96262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8385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5387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37287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2396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0685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8856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1549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44417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8882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0210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7294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8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961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5733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802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33476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3060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6735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4743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3173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1621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86822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9432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2511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053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074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1405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9811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71348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4003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4729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1823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75992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7534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1940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1918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4593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05489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9197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0613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6727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32465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689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2724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86830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7452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82368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3200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83798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2238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6190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8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0431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58FF9-654A-48D0-BF95-A6426DE7B806}" type="slidenum">
              <a:rPr lang="ja-JP" altLang="en-US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5318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56558FF9-654A-48D0-BF95-A6426DE7B806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1"/>
            <a:ext cx="9130812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>
              <a:solidFill>
                <a:srgbClr val="000000"/>
              </a:solidFill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1"/>
            <a:ext cx="285437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b="1" i="1" dirty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0"/>
            <a:ext cx="3657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8604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56558FF9-654A-48D0-BF95-A6426DE7B806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1"/>
            <a:ext cx="9130812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>
              <a:solidFill>
                <a:srgbClr val="000000"/>
              </a:solidFill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1"/>
            <a:ext cx="285437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b="1" i="1" dirty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0"/>
            <a:ext cx="3657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858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56558FF9-654A-48D0-BF95-A6426DE7B806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1"/>
            <a:ext cx="9130812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>
              <a:solidFill>
                <a:srgbClr val="000000"/>
              </a:solidFill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1"/>
            <a:ext cx="285437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b="1" i="1" dirty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0"/>
            <a:ext cx="3657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2568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56558FF9-654A-48D0-BF95-A6426DE7B806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1"/>
            <a:ext cx="9130812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>
              <a:solidFill>
                <a:srgbClr val="000000"/>
              </a:solidFill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1"/>
            <a:ext cx="285437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b="1" i="1" dirty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0"/>
            <a:ext cx="3657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214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56558FF9-654A-48D0-BF95-A6426DE7B806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1"/>
            <a:ext cx="9130812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>
              <a:solidFill>
                <a:srgbClr val="000000"/>
              </a:solidFill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1"/>
            <a:ext cx="285437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b="1" i="1" dirty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0"/>
            <a:ext cx="3657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7172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C7E343F4-68F7-4925-BEAA-C0D79191BE95}" type="datetimeFigureOut">
              <a:rPr lang="ja-JP" altLang="en-US" smtClean="0">
                <a:solidFill>
                  <a:srgbClr val="000000"/>
                </a:solidFill>
              </a:rPr>
              <a:pPr/>
              <a:t>2015/11/28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56558FF9-654A-48D0-BF95-A6426DE7B806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1"/>
            <a:ext cx="9130812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>
              <a:solidFill>
                <a:srgbClr val="000000"/>
              </a:solidFill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1"/>
            <a:ext cx="285437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b="1" i="1" dirty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0"/>
            <a:ext cx="3657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7587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a.wikipedia.org/wiki/%E3%83%95%E3%82%A1%E3%82%A4%E3%83%AB:Keloid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143000"/>
          </a:xfrm>
        </p:spPr>
        <p:txBody>
          <a:bodyPr/>
          <a:lstStyle/>
          <a:p>
            <a:pPr algn="l"/>
            <a:r>
              <a:rPr lang="ja-JP" altLang="en-US" sz="3600" dirty="0"/>
              <a:t>イントロダクション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9732" y="2191975"/>
            <a:ext cx="8454716" cy="4525963"/>
          </a:xfrm>
          <a:ln>
            <a:noFill/>
          </a:ln>
        </p:spPr>
        <p:txBody>
          <a:bodyPr>
            <a:normAutofit/>
          </a:bodyPr>
          <a:lstStyle/>
          <a:p>
            <a:r>
              <a:rPr kumimoji="1" lang="ja-JP" altLang="en-US" dirty="0" smtClean="0"/>
              <a:t>声帯瘢痕化に関連</a:t>
            </a:r>
            <a:endParaRPr kumimoji="1" lang="en-US" altLang="ja-JP" dirty="0" smtClean="0"/>
          </a:p>
          <a:p>
            <a:r>
              <a:rPr lang="ja-JP" altLang="en-US" dirty="0" smtClean="0"/>
              <a:t>瘢痕化とは声帯粘膜が硬く変質し、元に戻らなくなること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→音声障害の主要な原因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肝細胞増殖因子</a:t>
            </a:r>
            <a:r>
              <a:rPr lang="en-US" altLang="ja-JP" dirty="0" smtClean="0"/>
              <a:t>(HGF)</a:t>
            </a:r>
            <a:r>
              <a:rPr lang="ja-JP" altLang="en-US" dirty="0" smtClean="0"/>
              <a:t>の注入場所の正確で効率的な位置が分からない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</p:txBody>
      </p:sp>
      <p:pic>
        <p:nvPicPr>
          <p:cNvPr id="10244" name="Picture 4" descr="https://upload.wikimedia.org/wikipedia/commons/thumb/2/22/Keloid.JPG/220px-Keloid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278430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274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052736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1552nm</a:t>
            </a:r>
            <a:r>
              <a:rPr lang="ja-JP" altLang="en-US" dirty="0" smtClean="0"/>
              <a:t>で表</a:t>
            </a:r>
            <a:r>
              <a:rPr lang="ja-JP" altLang="en-US" dirty="0"/>
              <a:t>皮下の傷ついた組織の位置を特定、声帯中の高分解イメージング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18600" y="3193481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アウトオブフォー</a:t>
            </a:r>
            <a:r>
              <a:rPr lang="ja-JP" altLang="en-US" sz="2400" dirty="0" smtClean="0"/>
              <a:t>カスの</a:t>
            </a:r>
            <a:r>
              <a:rPr lang="en-US" altLang="ja-JP" sz="2400" dirty="0" smtClean="0"/>
              <a:t>3</a:t>
            </a:r>
            <a:r>
              <a:rPr lang="ja-JP" altLang="en-US" sz="2400" dirty="0" smtClean="0"/>
              <a:t>光子吸収の減少</a:t>
            </a:r>
            <a:endParaRPr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2400" dirty="0" smtClean="0"/>
              <a:t>長励起波長の散乱の減少</a:t>
            </a:r>
            <a:endParaRPr kumimoji="1" lang="en-US" altLang="ja-JP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400" dirty="0"/>
              <a:t>サンプル上</a:t>
            </a:r>
            <a:r>
              <a:rPr lang="ja-JP" altLang="en-US" sz="2400" dirty="0" smtClean="0"/>
              <a:t>にエネルギーが堆積しない</a:t>
            </a:r>
            <a:endParaRPr kumimoji="1" lang="ja-JP" altLang="en-US" sz="2400" dirty="0"/>
          </a:p>
        </p:txBody>
      </p:sp>
      <p:sp>
        <p:nvSpPr>
          <p:cNvPr id="6" name="下矢印 5"/>
          <p:cNvSpPr/>
          <p:nvPr/>
        </p:nvSpPr>
        <p:spPr bwMode="auto">
          <a:xfrm>
            <a:off x="3614844" y="2212504"/>
            <a:ext cx="936104" cy="936104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7" name="下矢印 6"/>
          <p:cNvSpPr/>
          <p:nvPr/>
        </p:nvSpPr>
        <p:spPr bwMode="auto">
          <a:xfrm>
            <a:off x="3614844" y="4425553"/>
            <a:ext cx="936104" cy="936104"/>
          </a:xfrm>
          <a:prstGeom prst="down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08758" y="5517232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濃密な組織において最大イメージング深さを著しく改善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93901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8680" y="341784"/>
            <a:ext cx="8062664" cy="1143000"/>
          </a:xfrm>
        </p:spPr>
        <p:txBody>
          <a:bodyPr/>
          <a:lstStyle/>
          <a:p>
            <a:pPr algn="l"/>
            <a:r>
              <a:rPr kumimoji="1" lang="ja-JP" altLang="en-US" sz="3600" dirty="0" smtClean="0"/>
              <a:t>サンプル</a:t>
            </a:r>
            <a:r>
              <a:rPr kumimoji="1" lang="en-US" altLang="ja-JP" sz="3600" dirty="0" smtClean="0"/>
              <a:t>(</a:t>
            </a:r>
            <a:r>
              <a:rPr kumimoji="1" lang="ja-JP" altLang="en-US" sz="3600" dirty="0" smtClean="0"/>
              <a:t>豚の声帯</a:t>
            </a:r>
            <a:r>
              <a:rPr kumimoji="1" lang="en-US" altLang="ja-JP" sz="3600" dirty="0" smtClean="0"/>
              <a:t>)</a:t>
            </a:r>
            <a:r>
              <a:rPr kumimoji="1" lang="ja-JP" altLang="en-US" sz="3600" dirty="0" err="1" smtClean="0"/>
              <a:t>の消衰</a:t>
            </a:r>
            <a:r>
              <a:rPr kumimoji="1" lang="ja-JP" altLang="en-US" sz="3600" dirty="0" smtClean="0"/>
              <a:t>特性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7584" y="1484784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000000"/>
                </a:solidFill>
              </a:rPr>
              <a:t>光学特性を調べるために励起波長</a:t>
            </a:r>
            <a:r>
              <a:rPr lang="en-US" altLang="ja-JP" sz="2800" dirty="0">
                <a:solidFill>
                  <a:srgbClr val="000000"/>
                </a:solidFill>
              </a:rPr>
              <a:t>(776nm</a:t>
            </a:r>
            <a:r>
              <a:rPr lang="ja-JP" altLang="en-US" sz="2800" dirty="0">
                <a:solidFill>
                  <a:srgbClr val="000000"/>
                </a:solidFill>
              </a:rPr>
              <a:t>と</a:t>
            </a:r>
            <a:r>
              <a:rPr lang="en-US" altLang="ja-JP" sz="2800" dirty="0">
                <a:solidFill>
                  <a:srgbClr val="000000"/>
                </a:solidFill>
              </a:rPr>
              <a:t>1552nm)</a:t>
            </a:r>
            <a:r>
              <a:rPr lang="ja-JP" altLang="en-US" sz="2800" dirty="0">
                <a:solidFill>
                  <a:srgbClr val="000000"/>
                </a:solidFill>
              </a:rPr>
              <a:t>で</a:t>
            </a:r>
            <a:r>
              <a:rPr lang="en-US" altLang="ja-JP" sz="2800" dirty="0">
                <a:solidFill>
                  <a:srgbClr val="000000"/>
                </a:solidFill>
              </a:rPr>
              <a:t>3</a:t>
            </a:r>
            <a:r>
              <a:rPr lang="ja-JP" altLang="en-US" sz="2800" dirty="0" err="1" smtClean="0">
                <a:solidFill>
                  <a:srgbClr val="000000"/>
                </a:solidFill>
              </a:rPr>
              <a:t>つの</a:t>
            </a:r>
            <a:r>
              <a:rPr lang="ja-JP" altLang="en-US" sz="2800" dirty="0" smtClean="0">
                <a:solidFill>
                  <a:srgbClr val="000000"/>
                </a:solidFill>
              </a:rPr>
              <a:t>異なった深さ</a:t>
            </a:r>
            <a:r>
              <a:rPr lang="en-US" altLang="ja-JP" sz="2800" dirty="0" smtClean="0">
                <a:solidFill>
                  <a:srgbClr val="000000"/>
                </a:solidFill>
              </a:rPr>
              <a:t>(72,90,108μm)</a:t>
            </a:r>
            <a:r>
              <a:rPr lang="ja-JP" altLang="en-US" sz="2800" dirty="0" smtClean="0">
                <a:solidFill>
                  <a:srgbClr val="000000"/>
                </a:solidFill>
              </a:rPr>
              <a:t>の表面</a:t>
            </a:r>
            <a:r>
              <a:rPr lang="ja-JP" altLang="en-US" sz="2800" dirty="0">
                <a:solidFill>
                  <a:srgbClr val="000000"/>
                </a:solidFill>
              </a:rPr>
              <a:t>粘膜固有層の切片を測定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971600" y="2925308"/>
                <a:ext cx="8403625" cy="2807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𝑡h</m:t>
                        </m:r>
                      </m:sub>
                    </m:sSub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ja-JP" altLang="ja-JP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ja-JP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𝑡h</m:t>
                            </m:r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𝑠𝑢𝑟𝑓𝑎𝑐𝑒</m:t>
                            </m:r>
                          </m:sub>
                        </m:sSub>
                      </m:num>
                      <m:den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ja-JP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/>
                      </a:rPr>
                      <m:t>𝑒𝑥𝑝</m:t>
                    </m:r>
                    <m:d>
                      <m:dPr>
                        <m:ctrlPr>
                          <a:rPr lang="ja-JP" altLang="ja-JP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ja-JP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ja-JP" altLang="ja-JP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𝑒𝑝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ja-JP" altLang="ja-JP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𝑒𝑥𝑡</m:t>
                                </m:r>
                                <m: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𝑒𝑝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ja-JP" altLang="ja-JP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ja-JP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ja-JP" altLang="ja-JP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ja-JP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𝑎𝑏</m:t>
                                    </m:r>
                                  </m:sub>
                                </m:sSub>
                                <m: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ja-JP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𝑒𝑝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ja-JP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𝑒𝑥𝑡</m:t>
                                    </m:r>
                                    <m:r>
                                      <a:rPr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𝐿𝑃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d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</a:rPr>
                  <a:t>   ,(1)</a:t>
                </a:r>
                <a:endParaRPr lang="ja-JP" altLang="ja-JP" sz="28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𝑡h</m:t>
                        </m:r>
                      </m:sub>
                    </m:sSub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ja-JP" altLang="ja-JP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ja-JP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𝑡h</m:t>
                            </m:r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𝑠𝑢𝑟𝑓𝑎𝑐𝑒</m:t>
                            </m:r>
                          </m:sub>
                        </m:sSub>
                      </m:num>
                      <m:den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ja-JP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ja-JP" altLang="ja-JP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ja-JP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ja-JP" altLang="ja-JP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ja-JP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𝑒𝑝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ja-JP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𝑒𝑥𝑡</m:t>
                                    </m:r>
                                    <m:r>
                                      <a:rPr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𝑒𝑝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ja-JP" altLang="ja-JP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ja-JP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𝑎𝑏</m:t>
                                    </m:r>
                                  </m:sub>
                                </m:sSub>
                                <m: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ja-JP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𝑒𝑝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ja-JP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𝑒𝑥𝑡</m:t>
                                    </m:r>
                                    <m:r>
                                      <a:rPr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altLang="ja-JP" sz="28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𝐿𝑃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</m:d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ja-JP" altLang="ja-JP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ja-JP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𝑡h</m:t>
                            </m:r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𝑠𝑢𝑟𝑓𝑎𝑐𝑒</m:t>
                            </m:r>
                          </m:sub>
                        </m:sSub>
                      </m:num>
                      <m:den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ja-JP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ja-JP" sz="2800" i="1">
                        <a:solidFill>
                          <a:srgbClr val="000000"/>
                        </a:solidFill>
                        <a:latin typeface="Cambria Math"/>
                      </a:rPr>
                      <m:t>𝑒𝑥𝑝</m:t>
                    </m:r>
                    <m:d>
                      <m:dPr>
                        <m:ctrlPr>
                          <a:rPr lang="ja-JP" altLang="ja-JP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ja-JP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ja-JP" altLang="ja-JP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𝑎𝑏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ja-JP" altLang="ja-JP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𝑒𝑥𝑡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</a:rPr>
                  <a:t>    ,(2)</a:t>
                </a:r>
                <a:endParaRPr lang="ja-JP" altLang="ja-JP" sz="2800" dirty="0">
                  <a:solidFill>
                    <a:srgbClr val="000000"/>
                  </a:solidFill>
                </a:endParaRPr>
              </a:p>
              <a:p>
                <a:endParaRPr lang="ja-JP" altLang="en-US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2925308"/>
                <a:ext cx="8403625" cy="28079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/>
          <p:cNvGrpSpPr/>
          <p:nvPr/>
        </p:nvGrpSpPr>
        <p:grpSpPr>
          <a:xfrm>
            <a:off x="971600" y="5381202"/>
            <a:ext cx="8147052" cy="1426710"/>
            <a:chOff x="107504" y="5301208"/>
            <a:chExt cx="8147052" cy="14267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107504" y="5472574"/>
                  <a:ext cx="5616624" cy="10726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ja-JP" altLang="ja-JP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𝑡h</m:t>
                          </m:r>
                        </m:sub>
                      </m:sSub>
                    </m:oMath>
                  </a14:m>
                  <a:r>
                    <a:rPr lang="ja-JP" altLang="en-US" dirty="0">
                      <a:solidFill>
                        <a:srgbClr val="000000"/>
                      </a:solidFill>
                    </a:rPr>
                    <a:t>：</a:t>
                  </a:r>
                  <a:r>
                    <a:rPr lang="en-US" altLang="ja-JP" dirty="0">
                      <a:solidFill>
                        <a:srgbClr val="000000"/>
                      </a:solidFill>
                    </a:rPr>
                    <a:t>SLP</a:t>
                  </a:r>
                  <a:r>
                    <a:rPr lang="ja-JP" altLang="en-US" dirty="0">
                      <a:solidFill>
                        <a:srgbClr val="000000"/>
                      </a:solidFill>
                    </a:rPr>
                    <a:t>の切片しきい流量</a:t>
                  </a:r>
                  <a:endParaRPr lang="en-US" altLang="ja-JP" dirty="0">
                    <a:solidFill>
                      <a:srgbClr val="000000"/>
                    </a:solidFill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ja-JP" altLang="ja-JP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𝑡h</m:t>
                          </m:r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𝑠𝑢𝑟𝑓𝑎𝑐𝑒</m:t>
                          </m:r>
                        </m:sub>
                      </m:sSub>
                    </m:oMath>
                  </a14:m>
                  <a:r>
                    <a:rPr lang="ja-JP" altLang="en-US" dirty="0">
                      <a:solidFill>
                        <a:srgbClr val="000000"/>
                      </a:solidFill>
                    </a:rPr>
                    <a:t>：組織表面パルスエネルギー</a:t>
                  </a:r>
                  <a:endParaRPr lang="en-US" altLang="ja-JP" dirty="0">
                    <a:solidFill>
                      <a:srgbClr val="000000"/>
                    </a:solidFill>
                  </a:endParaRPr>
                </a:p>
                <a:p>
                  <a:r>
                    <a:rPr lang="en-US" altLang="ja-JP" dirty="0">
                      <a:solidFill>
                        <a:srgbClr val="000000"/>
                      </a:solidFill>
                    </a:rPr>
                    <a:t>w</a:t>
                  </a:r>
                  <a:r>
                    <a:rPr lang="ja-JP" altLang="en-US" dirty="0">
                      <a:solidFill>
                        <a:srgbClr val="000000"/>
                      </a:solidFill>
                    </a:rPr>
                    <a:t>：焦点面のレーザービームの半径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ja-JP" altLang="ja-JP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ja-JP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a14:m>
                  <a:endParaRPr lang="en-US" altLang="ja-JP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5472574"/>
                  <a:ext cx="5616624" cy="107260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68" t="-3977" b="-227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4427984" y="5472574"/>
                  <a:ext cx="3826572" cy="12553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𝑎𝑏</m:t>
                          </m:r>
                        </m:sub>
                      </m:sSub>
                    </m:oMath>
                  </a14:m>
                  <a:r>
                    <a:rPr lang="ja-JP" altLang="en-US" dirty="0">
                      <a:solidFill>
                        <a:srgbClr val="000000"/>
                      </a:solidFill>
                    </a:rPr>
                    <a:t>：それぞれの切片深さ</a:t>
                  </a:r>
                  <a:endParaRPr lang="en-US" altLang="ja-JP" dirty="0">
                    <a:solidFill>
                      <a:srgbClr val="000000"/>
                    </a:solidFill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𝑒𝑝</m:t>
                          </m:r>
                        </m:sub>
                      </m:sSub>
                    </m:oMath>
                  </a14:m>
                  <a:r>
                    <a:rPr lang="ja-JP" altLang="en-US" dirty="0">
                      <a:solidFill>
                        <a:srgbClr val="000000"/>
                      </a:solidFill>
                    </a:rPr>
                    <a:t>：表皮厚さ</a:t>
                  </a:r>
                  <a:endParaRPr lang="en-US" altLang="ja-JP" dirty="0">
                    <a:solidFill>
                      <a:srgbClr val="000000"/>
                    </a:solidFill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ja-JP" altLang="ja-JP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𝑒𝑥𝑡</m:t>
                          </m:r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𝑒𝑝</m:t>
                          </m:r>
                        </m:sub>
                      </m:sSub>
                    </m:oMath>
                  </a14:m>
                  <a:r>
                    <a:rPr lang="ja-JP" altLang="en-US" dirty="0">
                      <a:solidFill>
                        <a:srgbClr val="000000"/>
                      </a:solidFill>
                    </a:rPr>
                    <a:t>：</a:t>
                  </a:r>
                  <a:r>
                    <a:rPr lang="ja-JP" altLang="en-US" dirty="0" smtClean="0">
                      <a:solidFill>
                        <a:srgbClr val="000000"/>
                      </a:solidFill>
                    </a:rPr>
                    <a:t>表皮消衰長さ</a:t>
                  </a:r>
                  <a:endParaRPr lang="en-US" altLang="ja-JP" dirty="0">
                    <a:solidFill>
                      <a:srgbClr val="000000"/>
                    </a:solidFill>
                  </a:endParaRP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ja-JP" altLang="ja-JP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𝑙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𝑒𝑥𝑡</m:t>
                          </m:r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𝐿𝑃</m:t>
                          </m:r>
                        </m:sub>
                      </m:sSub>
                    </m:oMath>
                  </a14:m>
                  <a:r>
                    <a:rPr lang="ja-JP" altLang="en-US" dirty="0">
                      <a:solidFill>
                        <a:srgbClr val="000000"/>
                      </a:solidFill>
                    </a:rPr>
                    <a:t>：</a:t>
                  </a:r>
                  <a:r>
                    <a:rPr lang="en-US" altLang="ja-JP" dirty="0" smtClean="0">
                      <a:solidFill>
                        <a:srgbClr val="000000"/>
                      </a:solidFill>
                    </a:rPr>
                    <a:t>SLP</a:t>
                  </a:r>
                  <a:r>
                    <a:rPr lang="ja-JP" altLang="en-US" dirty="0">
                      <a:solidFill>
                        <a:srgbClr val="000000"/>
                      </a:solidFill>
                    </a:rPr>
                    <a:t>消衰</a:t>
                  </a:r>
                  <a:r>
                    <a:rPr lang="ja-JP" altLang="en-US" dirty="0" smtClean="0">
                      <a:solidFill>
                        <a:srgbClr val="000000"/>
                      </a:solidFill>
                    </a:rPr>
                    <a:t>長さ</a:t>
                  </a:r>
                  <a:endParaRPr lang="en-US" altLang="ja-JP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7984" y="5472574"/>
                  <a:ext cx="3826572" cy="125534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3398" b="-582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正方形/長方形 7"/>
            <p:cNvSpPr/>
            <p:nvPr/>
          </p:nvSpPr>
          <p:spPr bwMode="auto">
            <a:xfrm>
              <a:off x="107504" y="5301208"/>
              <a:ext cx="7128792" cy="142671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ja-JP" alt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5693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683568" y="1700808"/>
                <a:ext cx="7420466" cy="2022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400" dirty="0">
                    <a:solidFill>
                      <a:srgbClr val="000000"/>
                    </a:solidFill>
                  </a:rPr>
                  <a:t>それぞれの切片深さに当てはまる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3</a:t>
                </a:r>
                <a:r>
                  <a:rPr lang="ja-JP" altLang="en-US" sz="2400" dirty="0" err="1">
                    <a:solidFill>
                      <a:srgbClr val="000000"/>
                    </a:solidFill>
                  </a:rPr>
                  <a:t>つの</a:t>
                </a:r>
                <a:r>
                  <a:rPr lang="ja-JP" altLang="en-US" sz="2400" dirty="0">
                    <a:solidFill>
                      <a:srgbClr val="000000"/>
                    </a:solidFill>
                  </a:rPr>
                  <a:t>等式を解くと</a:t>
                </a:r>
                <a:endParaRPr lang="en-US" altLang="ja-JP" sz="2400" dirty="0">
                  <a:solidFill>
                    <a:srgbClr val="000000"/>
                  </a:solidFill>
                </a:endParaRPr>
              </a:p>
              <a:p>
                <a:r>
                  <a:rPr lang="ja-JP" altLang="en-US" sz="2400" dirty="0">
                    <a:solidFill>
                      <a:srgbClr val="000000"/>
                    </a:solidFill>
                  </a:rPr>
                  <a:t>未知数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𝑒𝑥𝑡</m:t>
                        </m:r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𝑒𝑝</m:t>
                        </m:r>
                      </m:sub>
                    </m:sSub>
                  </m:oMath>
                </a14:m>
                <a:r>
                  <a:rPr lang="en-US" altLang="ja-JP" sz="2400" dirty="0">
                    <a:solidFill>
                      <a:srgbClr val="00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𝑒𝑥𝑡</m:t>
                        </m:r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𝐿𝑃</m:t>
                        </m:r>
                      </m:sub>
                    </m:sSub>
                  </m:oMath>
                </a14:m>
                <a:r>
                  <a:rPr lang="en-US" altLang="ja-JP" sz="2400" dirty="0">
                    <a:solidFill>
                      <a:srgbClr val="000000"/>
                    </a:solidFill>
                  </a:rPr>
                  <a:t> 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𝑡h</m:t>
                        </m:r>
                      </m:sub>
                    </m:sSub>
                  </m:oMath>
                </a14:m>
                <a:r>
                  <a:rPr lang="ja-JP" altLang="en-US" sz="2400" dirty="0">
                    <a:solidFill>
                      <a:srgbClr val="000000"/>
                    </a:solidFill>
                  </a:rPr>
                  <a:t>が決定</a:t>
                </a:r>
                <a:endParaRPr lang="en-US" altLang="ja-JP" sz="2400" dirty="0">
                  <a:solidFill>
                    <a:srgbClr val="000000"/>
                  </a:solidFill>
                </a:endParaRPr>
              </a:p>
              <a:p>
                <a:r>
                  <a:rPr lang="ja-JP" altLang="en-US" sz="2400" dirty="0">
                    <a:solidFill>
                      <a:srgbClr val="000000"/>
                    </a:solidFill>
                  </a:rPr>
                  <a:t>最大イメージング深さ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ja-JP" altLang="en-US" sz="2400" dirty="0">
                    <a:solidFill>
                      <a:srgbClr val="000000"/>
                    </a:solidFill>
                  </a:rPr>
                  <a:t>において、</a:t>
                </a:r>
                <a14:m>
                  <m:oMath xmlns:m="http://schemas.openxmlformats.org/officeDocument/2006/math">
                    <m:r>
                      <a:rPr lang="ja-JP" altLang="en-US" sz="2400" i="1">
                        <a:solidFill>
                          <a:srgbClr val="000000"/>
                        </a:solidFill>
                        <a:latin typeface="Cambria Math"/>
                      </a:rPr>
                      <m:t>消衰長さ</m:t>
                    </m:r>
                    <m:sSub>
                      <m:sSubPr>
                        <m:ctrlPr>
                          <a:rPr lang="ja-JP" altLang="ja-JP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𝑒𝑥𝑡</m:t>
                        </m:r>
                      </m:sub>
                    </m:sSub>
                  </m:oMath>
                </a14:m>
                <a:r>
                  <a:rPr lang="ja-JP" altLang="en-US" sz="2400" dirty="0">
                    <a:solidFill>
                      <a:srgbClr val="000000"/>
                    </a:solidFill>
                  </a:rPr>
                  <a:t>は式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(2)</a:t>
                </a:r>
                <a:r>
                  <a:rPr lang="ja-JP" altLang="en-US" sz="2400" dirty="0">
                    <a:solidFill>
                      <a:srgbClr val="000000"/>
                    </a:solidFill>
                  </a:rPr>
                  <a:t>から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ja-JP" altLang="ja-JP" sz="2400" dirty="0">
                    <a:solidFill>
                      <a:srgbClr val="000000"/>
                    </a:solidFill>
                  </a:rPr>
                  <a:t>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ja-JP" altLang="en-US" sz="2400" dirty="0">
                    <a:solidFill>
                      <a:srgbClr val="000000"/>
                    </a:solidFill>
                  </a:rPr>
                  <a:t>に置き換えることで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(3)</a:t>
                </a:r>
                <a:r>
                  <a:rPr lang="ja-JP" altLang="en-US" sz="2400" dirty="0" err="1">
                    <a:solidFill>
                      <a:srgbClr val="000000"/>
                    </a:solidFill>
                  </a:rPr>
                  <a:t>のように</a:t>
                </a:r>
                <a:r>
                  <a:rPr lang="ja-JP" altLang="en-US" sz="2400" dirty="0">
                    <a:solidFill>
                      <a:srgbClr val="000000"/>
                    </a:solidFill>
                  </a:rPr>
                  <a:t>推論できる</a:t>
                </a: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00808"/>
                <a:ext cx="7420466" cy="2022285"/>
              </a:xfrm>
              <a:prstGeom prst="rect">
                <a:avLst/>
              </a:prstGeom>
              <a:blipFill rotWithShape="1">
                <a:blip r:embed="rId2"/>
                <a:stretch>
                  <a:fillRect l="-1233" t="-3313" r="-575" b="-241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1331640" y="4511510"/>
                <a:ext cx="6973960" cy="8340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2800" i="1" smtClean="0">
                        <a:solidFill>
                          <a:srgbClr val="000000"/>
                        </a:solidFill>
                        <a:latin typeface="Cambria Math"/>
                      </a:rPr>
                      <m:t>消衰長さ</m:t>
                    </m:r>
                    <m:sSub>
                      <m:sSubPr>
                        <m:ctrlPr>
                          <a:rPr lang="ja-JP" altLang="ja-JP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𝑒𝑥𝑡</m:t>
                        </m:r>
                      </m:sub>
                    </m:sSub>
                  </m:oMath>
                </a14:m>
                <a:r>
                  <a:rPr lang="en-US" altLang="ja-JP" sz="2800" dirty="0">
                    <a:solidFill>
                      <a:srgbClr val="000000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ja-JP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ja-JP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𝑒𝑥𝑡</m:t>
                            </m:r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𝑒𝑝</m:t>
                            </m:r>
                          </m:sub>
                        </m:sSub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ja-JP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𝑒𝑥𝑡</m:t>
                            </m:r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𝐿𝑃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ja-JP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𝑒𝑝</m:t>
                            </m:r>
                          </m:sub>
                        </m:sSub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ja-JP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𝑒𝑥𝑡</m:t>
                            </m:r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𝐿𝑃</m:t>
                            </m:r>
                          </m:sub>
                        </m:sSub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ja-JP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ja-JP" altLang="ja-JP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ja-JP" altLang="ja-JP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ja-JP" sz="28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𝑒𝑝</m:t>
                                </m:r>
                              </m:sub>
                            </m:sSub>
                          </m:e>
                        </m:d>
                        <m:r>
                          <a:rPr lang="en-US" altLang="ja-JP" sz="28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∗</m:t>
                        </m:r>
                        <m:sSub>
                          <m:sSubPr>
                            <m:ctrlPr>
                              <a:rPr lang="ja-JP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𝑒𝑥𝑡</m:t>
                            </m:r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altLang="ja-JP" sz="28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𝑒𝑝</m:t>
                            </m:r>
                          </m:sub>
                        </m:sSub>
                        <m:r>
                          <a:rPr lang="en-US" altLang="ja-JP" sz="2800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</m:den>
                    </m:f>
                  </m:oMath>
                </a14:m>
                <a:r>
                  <a:rPr lang="ja-JP" altLang="en-US" sz="2800" dirty="0">
                    <a:solidFill>
                      <a:srgbClr val="000000"/>
                    </a:solidFill>
                  </a:rPr>
                  <a:t>　</a:t>
                </a:r>
                <a:r>
                  <a:rPr lang="en-US" altLang="ja-JP" sz="2800" dirty="0">
                    <a:solidFill>
                      <a:srgbClr val="000000"/>
                    </a:solidFill>
                  </a:rPr>
                  <a:t>,(3)</a:t>
                </a:r>
                <a:endParaRPr lang="ja-JP" altLang="ja-JP" sz="2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511510"/>
                <a:ext cx="6973960" cy="834011"/>
              </a:xfrm>
              <a:prstGeom prst="rect">
                <a:avLst/>
              </a:prstGeom>
              <a:blipFill rotWithShape="1">
                <a:blip r:embed="rId3"/>
                <a:stretch>
                  <a:fillRect r="-6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0075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4361" y="211302"/>
            <a:ext cx="7772400" cy="1143000"/>
          </a:xfrm>
        </p:spPr>
        <p:txBody>
          <a:bodyPr/>
          <a:lstStyle/>
          <a:p>
            <a:pPr algn="l"/>
            <a:r>
              <a:rPr kumimoji="1" lang="ja-JP" altLang="en-US" sz="3600" dirty="0" smtClean="0"/>
              <a:t>最大イメージング深度</a:t>
            </a:r>
            <a:endParaRPr kumimoji="1" lang="ja-JP" altLang="en-US" sz="3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1" y="1124744"/>
            <a:ext cx="840205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201324" y="4230005"/>
            <a:ext cx="18722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(a)THG</a:t>
            </a:r>
            <a:r>
              <a:rPr lang="ja-JP" altLang="en-US" dirty="0">
                <a:solidFill>
                  <a:srgbClr val="000000"/>
                </a:solidFill>
              </a:rPr>
              <a:t>イメージ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76056" y="4224657"/>
            <a:ext cx="38655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(b)TPM</a:t>
            </a:r>
            <a:r>
              <a:rPr lang="ja-JP" altLang="en-US" dirty="0">
                <a:solidFill>
                  <a:srgbClr val="000000"/>
                </a:solidFill>
              </a:rPr>
              <a:t>と</a:t>
            </a:r>
            <a:r>
              <a:rPr lang="en-US" altLang="ja-JP" dirty="0">
                <a:solidFill>
                  <a:srgbClr val="000000"/>
                </a:solidFill>
              </a:rPr>
              <a:t>SHG</a:t>
            </a:r>
            <a:r>
              <a:rPr lang="ja-JP" altLang="en-US" dirty="0">
                <a:solidFill>
                  <a:srgbClr val="000000"/>
                </a:solidFill>
              </a:rPr>
              <a:t>の統合イメージ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52234" y="4725144"/>
            <a:ext cx="64166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0000"/>
                </a:solidFill>
              </a:rPr>
              <a:t>THG</a:t>
            </a:r>
            <a:r>
              <a:rPr lang="ja-JP" altLang="en-US" dirty="0">
                <a:solidFill>
                  <a:srgbClr val="000000"/>
                </a:solidFill>
              </a:rPr>
              <a:t>：上皮細胞と</a:t>
            </a:r>
            <a:r>
              <a:rPr lang="en-US" altLang="ja-JP" dirty="0">
                <a:solidFill>
                  <a:srgbClr val="000000"/>
                </a:solidFill>
              </a:rPr>
              <a:t>ECM</a:t>
            </a:r>
            <a:r>
              <a:rPr lang="ja-JP" altLang="en-US" dirty="0">
                <a:solidFill>
                  <a:srgbClr val="000000"/>
                </a:solidFill>
              </a:rPr>
              <a:t>線維</a:t>
            </a:r>
            <a:endParaRPr lang="en-US" altLang="ja-JP" dirty="0">
              <a:solidFill>
                <a:srgbClr val="000000"/>
              </a:solidFill>
            </a:endParaRPr>
          </a:p>
          <a:p>
            <a:r>
              <a:rPr lang="en-US" altLang="ja-JP" dirty="0">
                <a:solidFill>
                  <a:srgbClr val="000000"/>
                </a:solidFill>
              </a:rPr>
              <a:t>TPM</a:t>
            </a:r>
            <a:r>
              <a:rPr lang="ja-JP" altLang="en-US" dirty="0">
                <a:solidFill>
                  <a:srgbClr val="000000"/>
                </a:solidFill>
              </a:rPr>
              <a:t>：</a:t>
            </a:r>
            <a:r>
              <a:rPr lang="ja-JP" altLang="ja-JP" dirty="0">
                <a:solidFill>
                  <a:srgbClr val="000000"/>
                </a:solidFill>
              </a:rPr>
              <a:t>ニコチンアミドアデニンジヌクレオチド</a:t>
            </a:r>
            <a:r>
              <a:rPr lang="ja-JP" altLang="en-US" dirty="0">
                <a:solidFill>
                  <a:srgbClr val="000000"/>
                </a:solidFill>
              </a:rPr>
              <a:t>リン酸</a:t>
            </a:r>
            <a:endParaRPr lang="en-US" altLang="ja-JP" dirty="0">
              <a:solidFill>
                <a:srgbClr val="000000"/>
              </a:solidFill>
            </a:endParaRPr>
          </a:p>
          <a:p>
            <a:r>
              <a:rPr lang="ja-JP" altLang="en-US" dirty="0">
                <a:solidFill>
                  <a:srgbClr val="000000"/>
                </a:solidFill>
              </a:rPr>
              <a:t>　　　と上皮のフラビンとコラーゲン線維とエラスチン線維</a:t>
            </a:r>
            <a:endParaRPr lang="en-US" altLang="ja-JP" dirty="0">
              <a:solidFill>
                <a:srgbClr val="000000"/>
              </a:solidFill>
            </a:endParaRPr>
          </a:p>
          <a:p>
            <a:r>
              <a:rPr lang="en-US" altLang="ja-JP" dirty="0">
                <a:solidFill>
                  <a:srgbClr val="000000"/>
                </a:solidFill>
              </a:rPr>
              <a:t>			</a:t>
            </a:r>
            <a:r>
              <a:rPr lang="ja-JP" altLang="en-US" dirty="0">
                <a:solidFill>
                  <a:srgbClr val="000000"/>
                </a:solidFill>
              </a:rPr>
              <a:t>　↓</a:t>
            </a:r>
            <a:endParaRPr lang="en-US" altLang="ja-JP" dirty="0">
              <a:solidFill>
                <a:srgbClr val="000000"/>
              </a:solidFill>
            </a:endParaRPr>
          </a:p>
          <a:p>
            <a:r>
              <a:rPr lang="en-US" altLang="ja-JP" dirty="0">
                <a:solidFill>
                  <a:srgbClr val="000000"/>
                </a:solidFill>
              </a:rPr>
              <a:t>THG</a:t>
            </a:r>
            <a:r>
              <a:rPr lang="ja-JP" altLang="en-US" dirty="0">
                <a:solidFill>
                  <a:srgbClr val="000000"/>
                </a:solidFill>
              </a:rPr>
              <a:t>と</a:t>
            </a:r>
            <a:r>
              <a:rPr lang="en-US" altLang="ja-JP" dirty="0">
                <a:solidFill>
                  <a:srgbClr val="000000"/>
                </a:solidFill>
              </a:rPr>
              <a:t>TPM</a:t>
            </a:r>
            <a:r>
              <a:rPr lang="ja-JP" altLang="en-US" dirty="0">
                <a:solidFill>
                  <a:srgbClr val="000000"/>
                </a:solidFill>
              </a:rPr>
              <a:t>信号は異なった組織成分から検出される</a:t>
            </a:r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91680" y="6316383"/>
            <a:ext cx="505200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なぜ水の影響を受けずに深く見えるのか？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74571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11" y="980728"/>
            <a:ext cx="4327878" cy="331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23525" y="980728"/>
            <a:ext cx="42476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000000"/>
                </a:solidFill>
              </a:rPr>
              <a:t>・</a:t>
            </a:r>
            <a:r>
              <a:rPr lang="en-US" altLang="ja-JP" sz="2000" dirty="0">
                <a:solidFill>
                  <a:srgbClr val="000000"/>
                </a:solidFill>
              </a:rPr>
              <a:t>776nm</a:t>
            </a:r>
          </a:p>
          <a:p>
            <a:r>
              <a:rPr lang="ja-JP" altLang="en-US" sz="2000" dirty="0">
                <a:solidFill>
                  <a:srgbClr val="000000"/>
                </a:solidFill>
              </a:rPr>
              <a:t>　組織吸収は無視できる</a:t>
            </a:r>
            <a:endParaRPr lang="en-US" altLang="ja-JP" sz="2000" dirty="0">
              <a:solidFill>
                <a:srgbClr val="000000"/>
              </a:solidFill>
            </a:endParaRPr>
          </a:p>
          <a:p>
            <a:r>
              <a:rPr lang="ja-JP" altLang="en-US" sz="2000" dirty="0">
                <a:solidFill>
                  <a:srgbClr val="000000"/>
                </a:solidFill>
              </a:rPr>
              <a:t>　→消衰長さは散乱長さと等しい</a:t>
            </a:r>
            <a:endParaRPr lang="en-US" altLang="ja-JP" sz="2000" dirty="0">
              <a:solidFill>
                <a:srgbClr val="000000"/>
              </a:solidFill>
            </a:endParaRPr>
          </a:p>
          <a:p>
            <a:endParaRPr lang="en-US" altLang="ja-JP" sz="2000" dirty="0">
              <a:solidFill>
                <a:srgbClr val="000000"/>
              </a:solidFill>
            </a:endParaRPr>
          </a:p>
          <a:p>
            <a:r>
              <a:rPr lang="ja-JP" altLang="en-US" sz="2000" dirty="0">
                <a:solidFill>
                  <a:srgbClr val="000000"/>
                </a:solidFill>
              </a:rPr>
              <a:t>・</a:t>
            </a:r>
            <a:r>
              <a:rPr lang="en-US" altLang="ja-JP" sz="2000" dirty="0">
                <a:solidFill>
                  <a:srgbClr val="000000"/>
                </a:solidFill>
              </a:rPr>
              <a:t>1552nm</a:t>
            </a:r>
          </a:p>
          <a:p>
            <a:r>
              <a:rPr lang="ja-JP" altLang="en-US" sz="2000" dirty="0">
                <a:solidFill>
                  <a:srgbClr val="000000"/>
                </a:solidFill>
              </a:rPr>
              <a:t>　吸収も考慮に入れる</a:t>
            </a:r>
            <a:endParaRPr lang="en-US" altLang="ja-JP" sz="2000" dirty="0">
              <a:solidFill>
                <a:srgbClr val="000000"/>
              </a:solidFill>
            </a:endParaRPr>
          </a:p>
          <a:p>
            <a:r>
              <a:rPr lang="ja-JP" altLang="en-US" sz="2000" dirty="0">
                <a:solidFill>
                  <a:srgbClr val="000000"/>
                </a:solidFill>
              </a:rPr>
              <a:t>　→散乱と吸収成分の認識が必要</a:t>
            </a:r>
            <a:endParaRPr lang="en-US" altLang="ja-JP" sz="2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492148" y="4077072"/>
                <a:ext cx="4646080" cy="767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𝑠𝑐𝑎</m:t>
                        </m:r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ja-JP" altLang="ja-JP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ja-JP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𝑠𝑐𝑎</m:t>
                        </m:r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ja-JP" altLang="ja-JP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ja-JP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400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ja-JP" altLang="ja-JP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ja-JP" altLang="ja-JP" sz="24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ja-JP" altLang="ja-JP" sz="24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1.627±0.115</m:t>
                        </m:r>
                      </m:sup>
                    </m:sSup>
                  </m:oMath>
                </a14:m>
                <a:r>
                  <a:rPr lang="ja-JP" altLang="en-US" sz="2400" dirty="0">
                    <a:solidFill>
                      <a:srgbClr val="000000"/>
                    </a:solidFill>
                  </a:rPr>
                  <a:t>　</a:t>
                </a:r>
                <a:r>
                  <a:rPr lang="en-US" altLang="ja-JP" sz="2400" dirty="0">
                    <a:solidFill>
                      <a:srgbClr val="000000"/>
                    </a:solidFill>
                  </a:rPr>
                  <a:t>,(4)</a:t>
                </a:r>
                <a:endParaRPr lang="ja-JP" altLang="ja-JP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48" y="4077072"/>
                <a:ext cx="4646080" cy="767518"/>
              </a:xfrm>
              <a:prstGeom prst="rect">
                <a:avLst/>
              </a:prstGeom>
              <a:blipFill rotWithShape="1">
                <a:blip r:embed="rId4"/>
                <a:stretch>
                  <a:fillRect r="-48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299401" y="5373216"/>
            <a:ext cx="33875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000000"/>
                </a:solidFill>
              </a:rPr>
              <a:t>1552nm</a:t>
            </a:r>
            <a:r>
              <a:rPr lang="ja-JP" altLang="en-US" sz="2000" dirty="0" smtClean="0">
                <a:solidFill>
                  <a:srgbClr val="000000"/>
                </a:solidFill>
              </a:rPr>
              <a:t>波長において</a:t>
            </a:r>
            <a:endParaRPr lang="en-US" altLang="ja-JP" sz="2000" dirty="0" smtClean="0">
              <a:solidFill>
                <a:srgbClr val="000000"/>
              </a:solidFill>
            </a:endParaRPr>
          </a:p>
          <a:p>
            <a:r>
              <a:rPr lang="ja-JP" altLang="en-US" sz="2000" dirty="0" smtClean="0">
                <a:solidFill>
                  <a:srgbClr val="000000"/>
                </a:solidFill>
              </a:rPr>
              <a:t>散乱長さ</a:t>
            </a:r>
            <a:r>
              <a:rPr lang="en-US" altLang="ja-JP" sz="2000" dirty="0" smtClean="0">
                <a:solidFill>
                  <a:srgbClr val="000000"/>
                </a:solidFill>
              </a:rPr>
              <a:t>=</a:t>
            </a:r>
            <a:r>
              <a:rPr lang="en-US" altLang="ja-JP" sz="2000" dirty="0"/>
              <a:t>108</a:t>
            </a:r>
            <a:r>
              <a:rPr lang="ja-JP" altLang="ja-JP" sz="2000" dirty="0"/>
              <a:t>±</a:t>
            </a:r>
            <a:r>
              <a:rPr lang="en-US" altLang="ja-JP" sz="2000" dirty="0"/>
              <a:t>8</a:t>
            </a:r>
            <a:r>
              <a:rPr lang="ja-JP" altLang="ja-JP" sz="2000" dirty="0"/>
              <a:t>μ</a:t>
            </a:r>
            <a:r>
              <a:rPr lang="en-US" altLang="ja-JP" sz="2000" dirty="0" smtClean="0"/>
              <a:t>m</a:t>
            </a:r>
            <a:endParaRPr lang="en-US" altLang="ja-JP" sz="2000" dirty="0">
              <a:solidFill>
                <a:srgbClr val="000000"/>
              </a:solidFill>
            </a:endParaRPr>
          </a:p>
          <a:p>
            <a:r>
              <a:rPr lang="ja-JP" altLang="en-US" sz="2000" dirty="0">
                <a:solidFill>
                  <a:srgbClr val="000000"/>
                </a:solidFill>
              </a:rPr>
              <a:t>吸収</a:t>
            </a:r>
            <a:r>
              <a:rPr lang="ja-JP" altLang="en-US" sz="2000" dirty="0" smtClean="0">
                <a:solidFill>
                  <a:srgbClr val="000000"/>
                </a:solidFill>
              </a:rPr>
              <a:t>長さ</a:t>
            </a:r>
            <a:r>
              <a:rPr lang="en-US" altLang="ja-JP" sz="2000" dirty="0" smtClean="0">
                <a:solidFill>
                  <a:srgbClr val="000000"/>
                </a:solidFill>
              </a:rPr>
              <a:t>=</a:t>
            </a:r>
            <a:r>
              <a:rPr lang="en-US" altLang="ja-JP" sz="2000" dirty="0"/>
              <a:t>135</a:t>
            </a:r>
            <a:r>
              <a:rPr lang="ja-JP" altLang="ja-JP" sz="2000" dirty="0"/>
              <a:t>±</a:t>
            </a:r>
            <a:r>
              <a:rPr lang="en-US" altLang="ja-JP" sz="2000" dirty="0"/>
              <a:t>15</a:t>
            </a:r>
            <a:r>
              <a:rPr lang="ja-JP" altLang="ja-JP" sz="2000" dirty="0"/>
              <a:t>μ</a:t>
            </a:r>
            <a:r>
              <a:rPr lang="en-US" altLang="ja-JP" sz="2000" dirty="0"/>
              <a:t>m</a:t>
            </a:r>
            <a:endParaRPr lang="en-US" altLang="ja-JP" sz="2000" dirty="0" smtClean="0"/>
          </a:p>
        </p:txBody>
      </p:sp>
      <p:sp>
        <p:nvSpPr>
          <p:cNvPr id="2" name="右矢印 1"/>
          <p:cNvSpPr/>
          <p:nvPr/>
        </p:nvSpPr>
        <p:spPr bwMode="auto">
          <a:xfrm>
            <a:off x="3290860" y="5661248"/>
            <a:ext cx="792088" cy="583615"/>
          </a:xfrm>
          <a:prstGeom prst="right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99991" y="5461193"/>
            <a:ext cx="4327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純水での吸収長さは</a:t>
            </a:r>
            <a:r>
              <a:rPr lang="en-US" altLang="ja-JP" sz="2000" dirty="0" smtClean="0"/>
              <a:t>200</a:t>
            </a:r>
            <a:r>
              <a:rPr lang="ja-JP" altLang="en-US" sz="2000" dirty="0" smtClean="0"/>
              <a:t>～</a:t>
            </a:r>
            <a:r>
              <a:rPr lang="en-US" altLang="ja-JP" sz="2000" dirty="0" smtClean="0"/>
              <a:t>250μm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71210" y="5953055"/>
            <a:ext cx="4033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0000"/>
                </a:solidFill>
              </a:rPr>
              <a:t>声帯組織において長波長側の吸収による影響は比較的小さい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90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テーマ1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テーマ1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テーマ1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テーマ1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テーマ1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テーマ1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625</Words>
  <Application>Microsoft Office PowerPoint</Application>
  <PresentationFormat>画面に合わせる (4:3)</PresentationFormat>
  <Paragraphs>61</Paragraphs>
  <Slides>6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6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テーマ1</vt:lpstr>
      <vt:lpstr>1_テーマ1</vt:lpstr>
      <vt:lpstr>2_テーマ1</vt:lpstr>
      <vt:lpstr>3_テーマ1</vt:lpstr>
      <vt:lpstr>6_テーマ1</vt:lpstr>
      <vt:lpstr>7_テーマ1</vt:lpstr>
      <vt:lpstr>イントロダクション</vt:lpstr>
      <vt:lpstr>PowerPoint プレゼンテーション</vt:lpstr>
      <vt:lpstr>サンプル(豚の声帯)の消衰特性</vt:lpstr>
      <vt:lpstr>PowerPoint プレゼンテーション</vt:lpstr>
      <vt:lpstr>最大イメージング深度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Kotani</dc:creator>
  <cp:lastModifiedBy>Kotani</cp:lastModifiedBy>
  <cp:revision>23</cp:revision>
  <dcterms:created xsi:type="dcterms:W3CDTF">2015-11-27T13:44:07Z</dcterms:created>
  <dcterms:modified xsi:type="dcterms:W3CDTF">2015-11-28T11:41:18Z</dcterms:modified>
</cp:coreProperties>
</file>