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0" r:id="rId6"/>
    <p:sldId id="262" r:id="rId7"/>
    <p:sldId id="265" r:id="rId8"/>
    <p:sldId id="266" r:id="rId9"/>
    <p:sldId id="267" r:id="rId10"/>
    <p:sldId id="268" r:id="rId11"/>
    <p:sldId id="269" r:id="rId12"/>
    <p:sldId id="270" r:id="rId13"/>
    <p:sldId id="271" r:id="rId14"/>
    <p:sldId id="272" r:id="rId15"/>
    <p:sldId id="257" r:id="rId16"/>
    <p:sldId id="275" r:id="rId17"/>
    <p:sldId id="276"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317715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233544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9557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358756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237343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141269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176611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171043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369204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209166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886F10-C4E5-445F-A1BA-58B33267E8D3}" type="datetimeFigureOut">
              <a:rPr kumimoji="1" lang="ja-JP" altLang="en-US" smtClean="0"/>
              <a:t>2015/6/19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171086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86F10-C4E5-445F-A1BA-58B33267E8D3}" type="datetimeFigureOut">
              <a:rPr kumimoji="1" lang="ja-JP" altLang="en-US" smtClean="0"/>
              <a:t>2015/6/19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76D25-1D9F-4B5C-9BB0-6314D27952C0}" type="slidenum">
              <a:rPr kumimoji="1" lang="ja-JP" altLang="en-US" smtClean="0"/>
              <a:t>‹#›</a:t>
            </a:fld>
            <a:endParaRPr kumimoji="1" lang="ja-JP" altLang="en-US"/>
          </a:p>
        </p:txBody>
      </p:sp>
    </p:spTree>
    <p:extLst>
      <p:ext uri="{BB962C8B-B14F-4D97-AF65-F5344CB8AC3E}">
        <p14:creationId xmlns:p14="http://schemas.microsoft.com/office/powerpoint/2010/main" val="113723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ja-JP" b="1" dirty="0"/>
              <a:t>ガラス分散でのスペクトル焦点を用いた</a:t>
            </a:r>
            <a:r>
              <a:rPr lang="en-US" altLang="ja-JP" b="1" dirty="0"/>
              <a:t>CARS</a:t>
            </a:r>
            <a:r>
              <a:rPr lang="ja-JP" altLang="ja-JP" b="1" dirty="0"/>
              <a:t>顕微鏡</a:t>
            </a:r>
            <a:r>
              <a:rPr lang="ja-JP" altLang="ja-JP" dirty="0"/>
              <a:t/>
            </a:r>
            <a:br>
              <a:rPr lang="ja-JP" altLang="ja-JP" dirty="0"/>
            </a:br>
            <a:endParaRPr kumimoji="1" lang="ja-JP" altLang="en-US" dirty="0"/>
          </a:p>
        </p:txBody>
      </p:sp>
      <p:sp>
        <p:nvSpPr>
          <p:cNvPr id="3" name="サブタイトル 2"/>
          <p:cNvSpPr>
            <a:spLocks noGrp="1"/>
          </p:cNvSpPr>
          <p:nvPr>
            <p:ph type="subTitle" idx="1"/>
          </p:nvPr>
        </p:nvSpPr>
        <p:spPr/>
        <p:txBody>
          <a:bodyPr>
            <a:normAutofit fontScale="55000" lnSpcReduction="20000"/>
          </a:bodyPr>
          <a:lstStyle/>
          <a:p>
            <a:r>
              <a:rPr lang="en-US" altLang="ja-JP" dirty="0"/>
              <a:t>Coherent anti-Stokes Raman </a:t>
            </a:r>
            <a:r>
              <a:rPr lang="en-US" altLang="ja-JP" dirty="0" err="1"/>
              <a:t>microspectroscopy</a:t>
            </a:r>
            <a:r>
              <a:rPr lang="en-US" altLang="ja-JP" dirty="0"/>
              <a:t> using spectral focusing</a:t>
            </a:r>
          </a:p>
          <a:p>
            <a:r>
              <a:rPr lang="en-US" altLang="ja-JP" dirty="0"/>
              <a:t>with glass </a:t>
            </a:r>
            <a:r>
              <a:rPr lang="en-US" altLang="ja-JP" dirty="0" smtClean="0"/>
              <a:t>dispersion</a:t>
            </a:r>
          </a:p>
          <a:p>
            <a:endParaRPr lang="en-US" altLang="ja-JP" dirty="0" smtClean="0"/>
          </a:p>
          <a:p>
            <a:r>
              <a:rPr lang="en-US" altLang="ja-JP" dirty="0" smtClean="0"/>
              <a:t>Rocha-</a:t>
            </a:r>
            <a:r>
              <a:rPr lang="en-US" altLang="ja-JP" dirty="0" err="1" smtClean="0"/>
              <a:t>Mendona</a:t>
            </a:r>
            <a:r>
              <a:rPr lang="en-US" altLang="ja-JP" dirty="0"/>
              <a:t>, Wolfgang </a:t>
            </a:r>
            <a:r>
              <a:rPr lang="en-US" altLang="ja-JP" dirty="0" err="1"/>
              <a:t>Langbein</a:t>
            </a:r>
            <a:r>
              <a:rPr lang="en-US" altLang="ja-JP" dirty="0"/>
              <a:t>, and Paola </a:t>
            </a:r>
            <a:r>
              <a:rPr lang="en-US" altLang="ja-JP" dirty="0" err="1" smtClean="0"/>
              <a:t>Borri</a:t>
            </a:r>
            <a:endParaRPr lang="en-US" altLang="ja-JP" dirty="0" smtClean="0"/>
          </a:p>
          <a:p>
            <a:r>
              <a:rPr kumimoji="1" lang="en-US" altLang="ja-JP" dirty="0" smtClean="0"/>
              <a:t>B4</a:t>
            </a:r>
            <a:r>
              <a:rPr kumimoji="1" lang="ja-JP" altLang="en-US" dirty="0" smtClean="0"/>
              <a:t>　</a:t>
            </a:r>
            <a:r>
              <a:rPr lang="ja-JP" altLang="en-US" dirty="0" smtClean="0"/>
              <a:t>増岡</a:t>
            </a:r>
            <a:r>
              <a:rPr lang="ja-JP" altLang="en-US" dirty="0"/>
              <a:t>孝</a:t>
            </a:r>
            <a:endParaRPr kumimoji="1" lang="ja-JP" altLang="en-US" dirty="0"/>
          </a:p>
        </p:txBody>
      </p:sp>
    </p:spTree>
    <p:extLst>
      <p:ext uri="{BB962C8B-B14F-4D97-AF65-F5344CB8AC3E}">
        <p14:creationId xmlns:p14="http://schemas.microsoft.com/office/powerpoint/2010/main" val="3307567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具体的な方法</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ja-JP" i="1"/>
                        <m:t>𝑘</m:t>
                      </m:r>
                      <m:r>
                        <a:rPr lang="en-US" altLang="ja-JP" i="1"/>
                        <m:t>"=</m:t>
                      </m:r>
                      <m:f>
                        <m:fPr>
                          <m:ctrlPr>
                            <a:rPr lang="ja-JP" altLang="ja-JP" i="1"/>
                          </m:ctrlPr>
                        </m:fPr>
                        <m:num>
                          <m:sSup>
                            <m:sSupPr>
                              <m:ctrlPr>
                                <a:rPr lang="ja-JP" altLang="ja-JP" i="1"/>
                              </m:ctrlPr>
                            </m:sSupPr>
                            <m:e>
                              <m:r>
                                <a:rPr lang="en-US" altLang="ja-JP" i="1"/>
                                <m:t>𝜆</m:t>
                              </m:r>
                            </m:e>
                            <m:sup>
                              <m:r>
                                <a:rPr lang="en-US" altLang="ja-JP" i="1"/>
                                <m:t>3</m:t>
                              </m:r>
                            </m:sup>
                          </m:sSup>
                        </m:num>
                        <m:den>
                          <m:r>
                            <a:rPr lang="en-US" altLang="ja-JP" i="1"/>
                            <m:t>2</m:t>
                          </m:r>
                          <m:r>
                            <a:rPr lang="en-US" altLang="ja-JP" i="1"/>
                            <m:t>𝜋</m:t>
                          </m:r>
                          <m:r>
                            <a:rPr lang="en-US" altLang="ja-JP" i="1"/>
                            <m:t>𝑐</m:t>
                          </m:r>
                        </m:den>
                      </m:f>
                      <m:f>
                        <m:fPr>
                          <m:ctrlPr>
                            <a:rPr lang="ja-JP" altLang="ja-JP" i="1"/>
                          </m:ctrlPr>
                        </m:fPr>
                        <m:num>
                          <m:sSup>
                            <m:sSupPr>
                              <m:ctrlPr>
                                <a:rPr lang="ja-JP" altLang="ja-JP" i="1"/>
                              </m:ctrlPr>
                            </m:sSupPr>
                            <m:e>
                              <m:r>
                                <a:rPr lang="en-US" altLang="ja-JP" i="1"/>
                                <m:t>𝑑</m:t>
                              </m:r>
                            </m:e>
                            <m:sup>
                              <m:r>
                                <a:rPr lang="en-US" altLang="ja-JP" i="1"/>
                                <m:t>2</m:t>
                              </m:r>
                            </m:sup>
                          </m:sSup>
                          <m:r>
                            <a:rPr lang="en-US" altLang="ja-JP" i="1"/>
                            <m:t>𝑛</m:t>
                          </m:r>
                        </m:num>
                        <m:den>
                          <m:r>
                            <a:rPr lang="en-US" altLang="ja-JP" i="1"/>
                            <m:t>𝑑</m:t>
                          </m:r>
                          <m:sSup>
                            <m:sSupPr>
                              <m:ctrlPr>
                                <a:rPr lang="ja-JP" altLang="ja-JP" i="1"/>
                              </m:ctrlPr>
                            </m:sSupPr>
                            <m:e>
                              <m:r>
                                <a:rPr lang="en-US" altLang="ja-JP" i="1"/>
                                <m:t>𝜆</m:t>
                              </m:r>
                            </m:e>
                            <m:sup>
                              <m:r>
                                <a:rPr lang="en-US" altLang="ja-JP" i="1"/>
                                <m:t>2</m:t>
                              </m:r>
                            </m:sup>
                          </m:sSup>
                        </m:den>
                      </m:f>
                    </m:oMath>
                  </m:oMathPara>
                </a14:m>
                <a:endParaRPr lang="en-US" altLang="ja-JP" dirty="0" smtClean="0"/>
              </a:p>
              <a:p>
                <a:pPr marL="0" indent="0">
                  <a:buNone/>
                </a:pPr>
                <a14:m>
                  <m:oMath xmlns:m="http://schemas.openxmlformats.org/officeDocument/2006/math">
                    <m:r>
                      <a:rPr lang="en-US" altLang="ja-JP" i="1">
                        <a:latin typeface="Cambria Math"/>
                      </a:rPr>
                      <m:t>𝑘</m:t>
                    </m:r>
                    <m:r>
                      <a:rPr lang="en-US" altLang="ja-JP" i="1">
                        <a:latin typeface="Cambria Math"/>
                      </a:rPr>
                      <m:t>"</m:t>
                    </m:r>
                    <m:r>
                      <a:rPr lang="ja-JP" altLang="en-US" i="1">
                        <a:latin typeface="Cambria Math"/>
                      </a:rPr>
                      <m:t>：</m:t>
                    </m:r>
                  </m:oMath>
                </a14:m>
                <a:r>
                  <a:rPr lang="ja-JP" altLang="ja-JP" dirty="0"/>
                  <a:t>物質の群速度分散の</a:t>
                </a:r>
                <a:r>
                  <a:rPr lang="ja-JP" altLang="ja-JP" dirty="0" smtClean="0"/>
                  <a:t>パラメーター</a:t>
                </a:r>
                <a:endParaRPr lang="en-US" altLang="ja-JP" dirty="0" smtClean="0"/>
              </a:p>
              <a:p>
                <a:pPr marL="0" indent="0">
                  <a:buNone/>
                </a:pPr>
                <a:r>
                  <a:rPr lang="en-US" altLang="ja-JP" dirty="0"/>
                  <a:t>c : </a:t>
                </a:r>
                <a:r>
                  <a:rPr lang="ja-JP" altLang="ja-JP" dirty="0" smtClean="0"/>
                  <a:t>光速</a:t>
                </a:r>
                <a:r>
                  <a:rPr lang="ja-JP" altLang="en-US" dirty="0" smtClean="0"/>
                  <a:t>　　</a:t>
                </a:r>
                <a:r>
                  <a:rPr lang="en-US" altLang="ja-JP" dirty="0" smtClean="0"/>
                  <a:t>n </a:t>
                </a:r>
                <a:r>
                  <a:rPr lang="en-US" altLang="ja-JP" dirty="0"/>
                  <a:t>: </a:t>
                </a:r>
                <a:r>
                  <a:rPr lang="ja-JP" altLang="ja-JP" dirty="0"/>
                  <a:t>波長λにおける物質の屈折率</a:t>
                </a:r>
              </a:p>
              <a:p>
                <a:pPr marL="0" indent="0">
                  <a:buNone/>
                </a:pPr>
                <a:endParaRPr lang="en-US" altLang="ja-JP" dirty="0" smtClean="0"/>
              </a:p>
              <a:p>
                <a:pPr marL="0" indent="0">
                  <a:buNone/>
                </a:pPr>
                <a14:m>
                  <m:oMathPara xmlns:m="http://schemas.openxmlformats.org/officeDocument/2006/math">
                    <m:oMathParaPr>
                      <m:jc m:val="centerGroup"/>
                    </m:oMathParaPr>
                    <m:oMath xmlns:m="http://schemas.openxmlformats.org/officeDocument/2006/math">
                      <m:r>
                        <m:rPr>
                          <m:sty m:val="p"/>
                        </m:rPr>
                        <a:rPr lang="en-US" altLang="ja-JP"/>
                        <m:t>β</m:t>
                      </m:r>
                      <m:d>
                        <m:dPr>
                          <m:ctrlPr>
                            <a:rPr lang="ja-JP" altLang="ja-JP" i="1"/>
                          </m:ctrlPr>
                        </m:dPr>
                        <m:e>
                          <m:r>
                            <m:rPr>
                              <m:sty m:val="p"/>
                            </m:rPr>
                            <a:rPr lang="en-US" altLang="ja-JP"/>
                            <m:t>z</m:t>
                          </m:r>
                        </m:e>
                      </m:d>
                      <m:r>
                        <a:rPr lang="en-US" altLang="ja-JP"/>
                        <m:t>=8</m:t>
                      </m:r>
                      <m:sSup>
                        <m:sSupPr>
                          <m:ctrlPr>
                            <a:rPr lang="ja-JP" altLang="ja-JP" i="1"/>
                          </m:ctrlPr>
                        </m:sSupPr>
                        <m:e>
                          <m:r>
                            <a:rPr lang="en-US" altLang="ja-JP" i="1"/>
                            <m:t>(</m:t>
                          </m:r>
                          <m:func>
                            <m:funcPr>
                              <m:ctrlPr>
                                <a:rPr lang="ja-JP" altLang="ja-JP" i="1"/>
                              </m:ctrlPr>
                            </m:funcPr>
                            <m:fName>
                              <m:r>
                                <m:rPr>
                                  <m:sty m:val="p"/>
                                </m:rPr>
                                <a:rPr lang="en-US" altLang="ja-JP"/>
                                <m:t>ln</m:t>
                              </m:r>
                            </m:fName>
                            <m:e>
                              <m:r>
                                <a:rPr lang="en-US" altLang="ja-JP" i="1"/>
                                <m:t>2</m:t>
                              </m:r>
                            </m:e>
                          </m:func>
                          <m:r>
                            <a:rPr lang="en-US" altLang="ja-JP" i="1"/>
                            <m:t>)</m:t>
                          </m:r>
                        </m:e>
                        <m:sup>
                          <m:r>
                            <a:rPr lang="en-US" altLang="ja-JP" i="1"/>
                            <m:t>2</m:t>
                          </m:r>
                        </m:sup>
                      </m:sSup>
                      <m:d>
                        <m:dPr>
                          <m:begChr m:val="|"/>
                          <m:endChr m:val="|"/>
                          <m:ctrlPr>
                            <a:rPr lang="ja-JP" altLang="ja-JP" i="1"/>
                          </m:ctrlPr>
                        </m:dPr>
                        <m:e>
                          <m:r>
                            <a:rPr lang="en-US" altLang="ja-JP" i="1"/>
                            <m:t>𝑘</m:t>
                          </m:r>
                          <m:r>
                            <a:rPr lang="en-US" altLang="ja-JP" i="1"/>
                            <m:t>"</m:t>
                          </m:r>
                        </m:e>
                      </m:d>
                      <m:r>
                        <a:rPr lang="en-US" altLang="ja-JP" i="1"/>
                        <m:t>𝑧</m:t>
                      </m:r>
                      <m:sSubSup>
                        <m:sSubSupPr>
                          <m:ctrlPr>
                            <a:rPr lang="ja-JP" altLang="ja-JP" i="1"/>
                          </m:ctrlPr>
                        </m:sSubSupPr>
                        <m:e>
                          <m:r>
                            <a:rPr lang="en-US" altLang="ja-JP" i="1"/>
                            <m:t>𝜏</m:t>
                          </m:r>
                        </m:e>
                        <m:sub>
                          <m:r>
                            <a:rPr lang="en-US" altLang="ja-JP" i="1"/>
                            <m:t>0</m:t>
                          </m:r>
                        </m:sub>
                        <m:sup>
                          <m:r>
                            <a:rPr lang="en-US" altLang="ja-JP" i="1"/>
                            <m:t>−2</m:t>
                          </m:r>
                        </m:sup>
                      </m:sSubSup>
                      <m:sSup>
                        <m:sSupPr>
                          <m:ctrlPr>
                            <a:rPr lang="ja-JP" altLang="ja-JP" i="1"/>
                          </m:ctrlPr>
                        </m:sSupPr>
                        <m:e>
                          <m:r>
                            <a:rPr lang="en-US" altLang="ja-JP" i="1"/>
                            <m:t>𝜏</m:t>
                          </m:r>
                        </m:e>
                        <m:sup>
                          <m:r>
                            <a:rPr lang="en-US" altLang="ja-JP" i="1"/>
                            <m:t>2</m:t>
                          </m:r>
                        </m:sup>
                      </m:sSup>
                    </m:oMath>
                  </m:oMathPara>
                </a14:m>
                <a:endParaRPr lang="ja-JP" altLang="ja-JP" dirty="0"/>
              </a:p>
              <a:p>
                <a:pPr marL="0" indent="0">
                  <a:buNone/>
                </a:pPr>
                <a14:m>
                  <m:oMath xmlns:m="http://schemas.openxmlformats.org/officeDocument/2006/math">
                    <m:r>
                      <m:rPr>
                        <m:sty m:val="p"/>
                      </m:rPr>
                      <a:rPr lang="en-US" altLang="ja-JP">
                        <a:latin typeface="Cambria Math"/>
                      </a:rPr>
                      <m:t>β</m:t>
                    </m:r>
                    <m:r>
                      <a:rPr lang="ja-JP" altLang="en-US" i="1" dirty="0">
                        <a:latin typeface="Cambria Math"/>
                      </a:rPr>
                      <m:t>：</m:t>
                    </m:r>
                  </m:oMath>
                </a14:m>
                <a:r>
                  <a:rPr lang="ja-JP" altLang="ja-JP" dirty="0"/>
                  <a:t>線形チャープパラメーター</a:t>
                </a:r>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3931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具体的な方法</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fontScale="92500"/>
              </a:bodyPr>
              <a:lstStyle/>
              <a:p>
                <a:pPr marL="0" indent="0">
                  <a:buNone/>
                </a:pPr>
                <a:r>
                  <a:rPr lang="en-US" altLang="ja-JP" dirty="0" smtClean="0"/>
                  <a:t>Sellmeier </a:t>
                </a:r>
                <a:r>
                  <a:rPr lang="en-US" altLang="ja-JP" dirty="0"/>
                  <a:t>equation </a:t>
                </a:r>
                <a:endParaRPr lang="en-US" altLang="ja-JP" dirty="0" smtClean="0"/>
              </a:p>
              <a:p>
                <a:pPr marL="0" indent="0">
                  <a:buNone/>
                </a:pPr>
                <a:endParaRPr lang="en-US" altLang="ja-JP" dirty="0" smtClean="0"/>
              </a:p>
              <a:p>
                <a:pPr marL="0" indent="0">
                  <a:buNone/>
                </a:pPr>
                <a14:m>
                  <m:oMathPara xmlns:m="http://schemas.openxmlformats.org/officeDocument/2006/math">
                    <m:oMathParaPr>
                      <m:jc m:val="centerGroup"/>
                    </m:oMathParaPr>
                    <m:oMath xmlns:m="http://schemas.openxmlformats.org/officeDocument/2006/math">
                      <m:sSup>
                        <m:sSupPr>
                          <m:ctrlPr>
                            <a:rPr lang="ja-JP" altLang="ja-JP" i="1"/>
                          </m:ctrlPr>
                        </m:sSupPr>
                        <m:e>
                          <m:r>
                            <m:rPr>
                              <m:sty m:val="p"/>
                            </m:rPr>
                            <a:rPr lang="en-US" altLang="ja-JP"/>
                            <m:t>n</m:t>
                          </m:r>
                        </m:e>
                        <m:sup>
                          <m:r>
                            <a:rPr lang="en-US" altLang="ja-JP" i="1"/>
                            <m:t>2</m:t>
                          </m:r>
                        </m:sup>
                      </m:sSup>
                      <m:d>
                        <m:dPr>
                          <m:ctrlPr>
                            <a:rPr lang="ja-JP" altLang="ja-JP" i="1"/>
                          </m:ctrlPr>
                        </m:dPr>
                        <m:e>
                          <m:r>
                            <a:rPr lang="en-US" altLang="ja-JP" i="1"/>
                            <m:t>𝜆</m:t>
                          </m:r>
                        </m:e>
                      </m:d>
                      <m:r>
                        <a:rPr lang="en-US" altLang="ja-JP"/>
                        <m:t>=1+</m:t>
                      </m:r>
                      <m:nary>
                        <m:naryPr>
                          <m:chr m:val="∑"/>
                          <m:limLoc m:val="subSup"/>
                          <m:ctrlPr>
                            <a:rPr lang="ja-JP" altLang="ja-JP" i="1"/>
                          </m:ctrlPr>
                        </m:naryPr>
                        <m:sub>
                          <m:r>
                            <a:rPr lang="en-US" altLang="ja-JP" i="1"/>
                            <m:t>𝑚</m:t>
                          </m:r>
                          <m:r>
                            <a:rPr lang="en-US" altLang="ja-JP" i="1"/>
                            <m:t>=1</m:t>
                          </m:r>
                        </m:sub>
                        <m:sup>
                          <m:r>
                            <a:rPr lang="en-US" altLang="ja-JP" i="1"/>
                            <m:t>3</m:t>
                          </m:r>
                        </m:sup>
                        <m:e>
                          <m:sSub>
                            <m:sSubPr>
                              <m:ctrlPr>
                                <a:rPr lang="ja-JP" altLang="ja-JP" i="1"/>
                              </m:ctrlPr>
                            </m:sSubPr>
                            <m:e>
                              <m:r>
                                <a:rPr lang="en-US" altLang="ja-JP" i="1"/>
                                <m:t>𝐴</m:t>
                              </m:r>
                            </m:e>
                            <m:sub>
                              <m:r>
                                <a:rPr lang="en-US" altLang="ja-JP" i="1"/>
                                <m:t>𝑚</m:t>
                              </m:r>
                            </m:sub>
                          </m:sSub>
                        </m:e>
                      </m:nary>
                      <m:sSup>
                        <m:sSupPr>
                          <m:ctrlPr>
                            <a:rPr lang="ja-JP" altLang="ja-JP" i="1"/>
                          </m:ctrlPr>
                        </m:sSupPr>
                        <m:e>
                          <m:r>
                            <a:rPr lang="en-US" altLang="ja-JP" i="1"/>
                            <m:t>𝜆</m:t>
                          </m:r>
                        </m:e>
                        <m:sup>
                          <m:r>
                            <a:rPr lang="en-US" altLang="ja-JP" i="1"/>
                            <m:t>2</m:t>
                          </m:r>
                        </m:sup>
                      </m:sSup>
                      <m:r>
                        <a:rPr lang="en-US" altLang="ja-JP" i="1"/>
                        <m:t>/(</m:t>
                      </m:r>
                      <m:sSup>
                        <m:sSupPr>
                          <m:ctrlPr>
                            <a:rPr lang="ja-JP" altLang="ja-JP" i="1"/>
                          </m:ctrlPr>
                        </m:sSupPr>
                        <m:e>
                          <m:r>
                            <a:rPr lang="en-US" altLang="ja-JP" i="1"/>
                            <m:t>𝜆</m:t>
                          </m:r>
                        </m:e>
                        <m:sup>
                          <m:r>
                            <a:rPr lang="en-US" altLang="ja-JP" i="1"/>
                            <m:t>2</m:t>
                          </m:r>
                        </m:sup>
                      </m:sSup>
                      <m:r>
                        <a:rPr lang="en-US" altLang="ja-JP" i="1"/>
                        <m:t>−</m:t>
                      </m:r>
                      <m:sSub>
                        <m:sSubPr>
                          <m:ctrlPr>
                            <a:rPr lang="ja-JP" altLang="ja-JP" i="1"/>
                          </m:ctrlPr>
                        </m:sSubPr>
                        <m:e>
                          <m:r>
                            <a:rPr lang="en-US" altLang="ja-JP" i="1"/>
                            <m:t>𝐵</m:t>
                          </m:r>
                        </m:e>
                        <m:sub>
                          <m:r>
                            <a:rPr lang="en-US" altLang="ja-JP" i="1"/>
                            <m:t>𝑚</m:t>
                          </m:r>
                        </m:sub>
                      </m:sSub>
                      <m:r>
                        <a:rPr lang="en-US" altLang="ja-JP" i="1"/>
                        <m:t>)</m:t>
                      </m:r>
                    </m:oMath>
                  </m:oMathPara>
                </a14:m>
                <a:endParaRPr lang="en-US" altLang="ja-JP" dirty="0" smtClean="0"/>
              </a:p>
              <a:p>
                <a:pPr marL="0" indent="0">
                  <a:buNone/>
                </a:pPr>
                <a:endParaRPr lang="en-US" altLang="ja-JP" dirty="0"/>
              </a:p>
              <a:p>
                <a:pPr marL="0" indent="0">
                  <a:buNone/>
                </a:pPr>
                <a:r>
                  <a:rPr lang="ja-JP" altLang="en-US" dirty="0" smtClean="0"/>
                  <a:t>今回は</a:t>
                </a:r>
                <a:r>
                  <a:rPr lang="en-US" altLang="ja-JP" dirty="0" smtClean="0"/>
                  <a:t>SF57</a:t>
                </a:r>
                <a:r>
                  <a:rPr lang="ja-JP" altLang="en-US" dirty="0" smtClean="0"/>
                  <a:t>を使用</a:t>
                </a:r>
                <a14:m>
                  <m:oMath xmlns:m="http://schemas.openxmlformats.org/officeDocument/2006/math">
                    <m:d>
                      <m:dPr>
                        <m:ctrlPr>
                          <a:rPr lang="ja-JP" altLang="ja-JP" i="1"/>
                        </m:ctrlPr>
                      </m:dPr>
                      <m:e>
                        <m:sSub>
                          <m:sSubPr>
                            <m:ctrlPr>
                              <a:rPr lang="ja-JP" altLang="ja-JP" i="1"/>
                            </m:ctrlPr>
                          </m:sSubPr>
                          <m:e>
                            <m:r>
                              <m:rPr>
                                <m:sty m:val="p"/>
                              </m:rPr>
                              <a:rPr lang="en-US" altLang="ja-JP"/>
                              <m:t>A</m:t>
                            </m:r>
                          </m:e>
                          <m:sub>
                            <m:r>
                              <a:rPr lang="en-US" altLang="ja-JP" i="1"/>
                              <m:t>1</m:t>
                            </m:r>
                          </m:sub>
                        </m:sSub>
                        <m:r>
                          <a:rPr lang="en-US" altLang="ja-JP" i="1"/>
                          <m:t>,</m:t>
                        </m:r>
                        <m:sSub>
                          <m:sSubPr>
                            <m:ctrlPr>
                              <a:rPr lang="ja-JP" altLang="ja-JP" i="1"/>
                            </m:ctrlPr>
                          </m:sSubPr>
                          <m:e>
                            <m:r>
                              <m:rPr>
                                <m:sty m:val="p"/>
                              </m:rPr>
                              <a:rPr lang="en-US" altLang="ja-JP"/>
                              <m:t>A</m:t>
                            </m:r>
                          </m:e>
                          <m:sub>
                            <m:r>
                              <a:rPr lang="en-US" altLang="ja-JP" i="1"/>
                              <m:t>2</m:t>
                            </m:r>
                          </m:sub>
                        </m:sSub>
                        <m:r>
                          <a:rPr lang="en-US" altLang="ja-JP" i="1"/>
                          <m:t>,</m:t>
                        </m:r>
                        <m:sSub>
                          <m:sSubPr>
                            <m:ctrlPr>
                              <a:rPr lang="ja-JP" altLang="ja-JP" i="1"/>
                            </m:ctrlPr>
                          </m:sSubPr>
                          <m:e>
                            <m:r>
                              <m:rPr>
                                <m:sty m:val="p"/>
                              </m:rPr>
                              <a:rPr lang="en-US" altLang="ja-JP"/>
                              <m:t>A</m:t>
                            </m:r>
                          </m:e>
                          <m:sub>
                            <m:r>
                              <a:rPr lang="en-US" altLang="ja-JP" i="1"/>
                              <m:t>3</m:t>
                            </m:r>
                          </m:sub>
                        </m:sSub>
                      </m:e>
                    </m:d>
                    <m:r>
                      <a:rPr lang="en-US" altLang="ja-JP" i="1"/>
                      <m:t>=</m:t>
                    </m:r>
                    <m:d>
                      <m:dPr>
                        <m:ctrlPr>
                          <a:rPr lang="en-US" altLang="ja-JP" i="1">
                            <a:latin typeface="Cambria Math"/>
                          </a:rPr>
                        </m:ctrlPr>
                      </m:dPr>
                      <m:e>
                        <m:r>
                          <a:rPr lang="en-US" altLang="ja-JP" i="1"/>
                          <m:t>1.8165 , 0.4289 , 1.072</m:t>
                        </m:r>
                      </m:e>
                    </m:d>
                    <m:r>
                      <a:rPr lang="en-US" altLang="ja-JP" i="1">
                        <a:latin typeface="Cambria Math"/>
                      </a:rPr>
                      <m:t>[</m:t>
                    </m:r>
                    <m:r>
                      <a:rPr lang="en-US" altLang="ja-JP" i="1">
                        <a:latin typeface="Cambria Math"/>
                      </a:rPr>
                      <m:t>𝜇</m:t>
                    </m:r>
                    <m:r>
                      <a:rPr lang="en-US" altLang="ja-JP" i="1">
                        <a:latin typeface="Cambria Math"/>
                      </a:rPr>
                      <m:t>𝑚</m:t>
                    </m:r>
                    <m:r>
                      <a:rPr lang="en-US" altLang="ja-JP" i="1">
                        <a:latin typeface="Cambria Math"/>
                      </a:rPr>
                      <m:t>]</m:t>
                    </m:r>
                  </m:oMath>
                </a14:m>
                <a:endParaRPr lang="en-US" altLang="ja-JP" i="1" dirty="0" smtClean="0"/>
              </a:p>
              <a:p>
                <a:pPr marL="0" indent="0">
                  <a:buNone/>
                </a:pPr>
                <a14:m>
                  <m:oMathPara xmlns:m="http://schemas.openxmlformats.org/officeDocument/2006/math">
                    <m:oMathParaPr>
                      <m:jc m:val="centerGroup"/>
                    </m:oMathParaPr>
                    <m:oMath xmlns:m="http://schemas.openxmlformats.org/officeDocument/2006/math">
                      <m:r>
                        <a:rPr lang="en-US" altLang="ja-JP"/>
                        <m:t> </m:t>
                      </m:r>
                      <m:d>
                        <m:dPr>
                          <m:ctrlPr>
                            <a:rPr lang="ja-JP" altLang="ja-JP" i="1"/>
                          </m:ctrlPr>
                        </m:dPr>
                        <m:e>
                          <m:sSub>
                            <m:sSubPr>
                              <m:ctrlPr>
                                <a:rPr lang="ja-JP" altLang="ja-JP" i="1"/>
                              </m:ctrlPr>
                            </m:sSubPr>
                            <m:e>
                              <m:r>
                                <m:rPr>
                                  <m:sty m:val="p"/>
                                </m:rPr>
                                <a:rPr lang="en-US" altLang="ja-JP"/>
                                <m:t>B</m:t>
                              </m:r>
                            </m:e>
                            <m:sub>
                              <m:r>
                                <a:rPr lang="en-US" altLang="ja-JP" i="1"/>
                                <m:t>1</m:t>
                              </m:r>
                            </m:sub>
                          </m:sSub>
                          <m:r>
                            <a:rPr lang="en-US" altLang="ja-JP" i="1"/>
                            <m:t>,</m:t>
                          </m:r>
                          <m:sSub>
                            <m:sSubPr>
                              <m:ctrlPr>
                                <a:rPr lang="ja-JP" altLang="ja-JP" i="1"/>
                              </m:ctrlPr>
                            </m:sSubPr>
                            <m:e>
                              <m:r>
                                <m:rPr>
                                  <m:sty m:val="p"/>
                                </m:rPr>
                                <a:rPr lang="en-US" altLang="ja-JP"/>
                                <m:t>B</m:t>
                              </m:r>
                            </m:e>
                            <m:sub>
                              <m:r>
                                <a:rPr lang="en-US" altLang="ja-JP" i="1"/>
                                <m:t>2</m:t>
                              </m:r>
                            </m:sub>
                          </m:sSub>
                          <m:r>
                            <a:rPr lang="en-US" altLang="ja-JP" i="1"/>
                            <m:t>,</m:t>
                          </m:r>
                          <m:sSub>
                            <m:sSubPr>
                              <m:ctrlPr>
                                <a:rPr lang="ja-JP" altLang="ja-JP" i="1"/>
                              </m:ctrlPr>
                            </m:sSubPr>
                            <m:e>
                              <m:r>
                                <m:rPr>
                                  <m:sty m:val="p"/>
                                </m:rPr>
                                <a:rPr lang="en-US" altLang="ja-JP"/>
                                <m:t>B</m:t>
                              </m:r>
                            </m:e>
                            <m:sub>
                              <m:r>
                                <a:rPr lang="en-US" altLang="ja-JP" i="1"/>
                                <m:t>3</m:t>
                              </m:r>
                            </m:sub>
                          </m:sSub>
                        </m:e>
                      </m:d>
                      <m:r>
                        <a:rPr lang="en-US" altLang="ja-JP" i="1"/>
                        <m:t>=(0.01437 , 0.05928 , 121.42 )[</m:t>
                      </m:r>
                      <m:r>
                        <a:rPr lang="en-US" altLang="ja-JP" i="1"/>
                        <m:t>𝜇</m:t>
                      </m:r>
                      <m:r>
                        <a:rPr lang="en-US" altLang="ja-JP" i="1"/>
                        <m:t>𝑚</m:t>
                      </m:r>
                      <m:r>
                        <a:rPr lang="en-US" altLang="ja-JP" i="1"/>
                        <m:t>]</m:t>
                      </m:r>
                    </m:oMath>
                  </m:oMathPara>
                </a14:m>
                <a:endParaRPr lang="ja-JP" altLang="ja-JP" dirty="0"/>
              </a:p>
              <a:p>
                <a:pPr marL="0" indent="0">
                  <a:buNone/>
                </a:pPr>
                <a:endParaRPr lang="ja-JP" altLang="ja-JP" dirty="0"/>
              </a:p>
              <a:p>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704" t="-16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393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具体的な方法</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fontScale="85000" lnSpcReduction="10000"/>
              </a:bodyPr>
              <a:lstStyle/>
              <a:p>
                <a:r>
                  <a:rPr lang="ja-JP" altLang="ja-JP" dirty="0" smtClean="0"/>
                  <a:t>ポンプ光とストークス光の中心のパルス幅は</a:t>
                </a:r>
                <a:endParaRPr lang="en-US" altLang="ja-JP" dirty="0" smtClean="0"/>
              </a:p>
              <a:p>
                <a:pPr marL="0" indent="0" algn="ctr">
                  <a:buNone/>
                </a:pPr>
                <a:r>
                  <a:rPr lang="ja-JP" altLang="ja-JP" dirty="0" smtClean="0"/>
                  <a:t>スペクトル</a:t>
                </a:r>
                <a:r>
                  <a:rPr lang="ja-JP" altLang="ja-JP" dirty="0"/>
                  <a:t>幅</a:t>
                </a:r>
                <a:r>
                  <a:rPr lang="en-US" altLang="ja-JP" dirty="0" smtClean="0"/>
                  <a:t>144cm-1</a:t>
                </a:r>
                <a:r>
                  <a:rPr lang="ja-JP" altLang="en-US" dirty="0" smtClean="0"/>
                  <a:t>に</a:t>
                </a:r>
                <a:r>
                  <a:rPr lang="en-US" altLang="ja-JP" dirty="0" smtClean="0"/>
                  <a:t>FWHM</a:t>
                </a:r>
                <a:r>
                  <a:rPr lang="ja-JP" altLang="en-US" dirty="0" smtClean="0"/>
                  <a:t>を用いて</a:t>
                </a:r>
                <a14:m>
                  <m:oMath xmlns:m="http://schemas.openxmlformats.org/officeDocument/2006/math">
                    <m:sSub>
                      <m:sSubPr>
                        <m:ctrlPr>
                          <a:rPr lang="ja-JP" altLang="ja-JP" i="1"/>
                        </m:ctrlPr>
                      </m:sSubPr>
                      <m:e>
                        <m:r>
                          <m:rPr>
                            <m:sty m:val="p"/>
                          </m:rPr>
                          <a:rPr lang="en-US" altLang="ja-JP"/>
                          <m:t>τ</m:t>
                        </m:r>
                      </m:e>
                      <m:sub>
                        <m:r>
                          <a:rPr lang="en-US" altLang="ja-JP" i="1"/>
                          <m:t>0</m:t>
                        </m:r>
                      </m:sub>
                    </m:sSub>
                    <m:r>
                      <a:rPr lang="en-US" altLang="ja-JP"/>
                      <m:t>=102[</m:t>
                    </m:r>
                    <m:r>
                      <m:rPr>
                        <m:sty m:val="p"/>
                      </m:rPr>
                      <a:rPr lang="en-US" altLang="ja-JP"/>
                      <m:t>fs</m:t>
                    </m:r>
                    <m:r>
                      <a:rPr lang="en-US" altLang="ja-JP"/>
                      <m:t>]</m:t>
                    </m:r>
                  </m:oMath>
                </a14:m>
                <a:endParaRPr lang="en-US" altLang="ja-JP" dirty="0" smtClean="0"/>
              </a:p>
              <a:p>
                <a:pPr marL="0" indent="0" algn="ctr">
                  <a:buNone/>
                </a:pPr>
                <a:r>
                  <a:rPr lang="ja-JP" altLang="en-US" dirty="0"/>
                  <a:t>ここ</a:t>
                </a:r>
                <a:r>
                  <a:rPr lang="ja-JP" altLang="en-US" dirty="0" smtClean="0"/>
                  <a:t>で、</a:t>
                </a:r>
                <a:endParaRPr lang="en-US" altLang="ja-JP" dirty="0" smtClean="0"/>
              </a:p>
              <a:p>
                <a:pPr marL="0" indent="0" algn="ctr">
                  <a:buNone/>
                </a:pPr>
                <a14:m>
                  <m:oMath xmlns:m="http://schemas.openxmlformats.org/officeDocument/2006/math">
                    <m:r>
                      <m:rPr>
                        <m:sty m:val="p"/>
                      </m:rPr>
                      <a:rPr lang="en-US" altLang="ja-JP"/>
                      <m:t>z</m:t>
                    </m:r>
                    <m:r>
                      <a:rPr lang="en-US" altLang="ja-JP"/>
                      <m:t>≫</m:t>
                    </m:r>
                    <m:f>
                      <m:fPr>
                        <m:ctrlPr>
                          <a:rPr lang="en-US" altLang="ja-JP" i="1">
                            <a:latin typeface="Cambria Math"/>
                          </a:rPr>
                        </m:ctrlPr>
                      </m:fPr>
                      <m:num>
                        <m:sSubSup>
                          <m:sSubSupPr>
                            <m:ctrlPr>
                              <a:rPr lang="ja-JP" altLang="ja-JP" i="1"/>
                            </m:ctrlPr>
                          </m:sSubSupPr>
                          <m:e>
                            <m:r>
                              <a:rPr lang="en-US" altLang="ja-JP" i="1"/>
                              <m:t>𝜏</m:t>
                            </m:r>
                          </m:e>
                          <m:sub>
                            <m:r>
                              <a:rPr lang="en-US" altLang="ja-JP" i="1"/>
                              <m:t>0</m:t>
                            </m:r>
                          </m:sub>
                          <m:sup>
                            <m:r>
                              <a:rPr lang="en-US" altLang="ja-JP" i="1"/>
                              <m:t>2</m:t>
                            </m:r>
                          </m:sup>
                        </m:sSubSup>
                      </m:num>
                      <m:den>
                        <m:d>
                          <m:dPr>
                            <m:begChr m:val="|"/>
                            <m:endChr m:val="|"/>
                            <m:ctrlPr>
                              <a:rPr lang="ja-JP" altLang="ja-JP" i="1"/>
                            </m:ctrlPr>
                          </m:dPr>
                          <m:e>
                            <m:r>
                              <a:rPr lang="en-US" altLang="ja-JP" i="1"/>
                              <m:t>𝑘</m:t>
                            </m:r>
                            <m:r>
                              <a:rPr lang="en-US" altLang="ja-JP" i="1" smtClean="0"/>
                              <m:t>“</m:t>
                            </m:r>
                          </m:e>
                        </m:d>
                      </m:den>
                    </m:f>
                    <m:r>
                      <a:rPr lang="ja-JP" altLang="en-US" b="0" i="1" smtClean="0">
                        <a:latin typeface="Cambria Math"/>
                      </a:rPr>
                      <m:t>　</m:t>
                    </m:r>
                    <m:r>
                      <a:rPr lang="en-US" altLang="ja-JP" b="0" i="0" smtClean="0">
                        <a:latin typeface="Cambria Math"/>
                      </a:rPr>
                      <m:t>,</m:t>
                    </m:r>
                    <m:r>
                      <m:rPr>
                        <m:sty m:val="p"/>
                      </m:rPr>
                      <a:rPr lang="en-US" altLang="ja-JP"/>
                      <m:t>τ</m:t>
                    </m:r>
                    <m:r>
                      <a:rPr lang="en-US" altLang="ja-JP"/>
                      <m:t>≫</m:t>
                    </m:r>
                    <m:sSub>
                      <m:sSubPr>
                        <m:ctrlPr>
                          <a:rPr lang="ja-JP" altLang="ja-JP" i="1"/>
                        </m:ctrlPr>
                      </m:sSubPr>
                      <m:e>
                        <m:r>
                          <a:rPr lang="en-US" altLang="ja-JP" i="1"/>
                          <m:t>𝜏</m:t>
                        </m:r>
                      </m:e>
                      <m:sub>
                        <m:r>
                          <a:rPr lang="en-US" altLang="ja-JP" i="1"/>
                          <m:t>0</m:t>
                        </m:r>
                      </m:sub>
                    </m:sSub>
                  </m:oMath>
                </a14:m>
                <a:r>
                  <a:rPr lang="ja-JP" altLang="en-US" dirty="0" smtClean="0"/>
                  <a:t>ならば</a:t>
                </a:r>
                <a:endParaRPr lang="en-US" altLang="ja-JP" dirty="0" smtClean="0"/>
              </a:p>
              <a:p>
                <a:pPr marL="0" indent="0" algn="ctr">
                  <a:buNone/>
                </a:pPr>
                <a14:m>
                  <m:oMathPara xmlns:m="http://schemas.openxmlformats.org/officeDocument/2006/math">
                    <m:oMathParaPr>
                      <m:jc m:val="centerGroup"/>
                    </m:oMathParaPr>
                    <m:oMath xmlns:m="http://schemas.openxmlformats.org/officeDocument/2006/math">
                      <m:sSup>
                        <m:sSupPr>
                          <m:ctrlPr>
                            <a:rPr lang="ja-JP" altLang="ja-JP" i="1"/>
                          </m:ctrlPr>
                        </m:sSupPr>
                        <m:e>
                          <m:r>
                            <m:rPr>
                              <m:sty m:val="p"/>
                            </m:rPr>
                            <a:rPr lang="en-US" altLang="ja-JP"/>
                            <m:t>β</m:t>
                          </m:r>
                        </m:e>
                        <m:sup>
                          <m:r>
                            <a:rPr lang="ja-JP" altLang="en-US" i="1"/>
                            <m:t>−</m:t>
                          </m:r>
                          <m:r>
                            <a:rPr lang="en-US" altLang="ja-JP" i="1"/>
                            <m:t>1</m:t>
                          </m:r>
                        </m:sup>
                      </m:sSup>
                      <m:r>
                        <a:rPr lang="en-US" altLang="ja-JP"/>
                        <m:t>≈2</m:t>
                      </m:r>
                      <m:r>
                        <m:rPr>
                          <m:sty m:val="p"/>
                        </m:rPr>
                        <a:rPr lang="en-US" altLang="ja-JP"/>
                        <m:t>z</m:t>
                      </m:r>
                      <m:d>
                        <m:dPr>
                          <m:begChr m:val="|"/>
                          <m:endChr m:val="|"/>
                          <m:ctrlPr>
                            <a:rPr lang="ja-JP" altLang="ja-JP" i="1"/>
                          </m:ctrlPr>
                        </m:dPr>
                        <m:e>
                          <m:r>
                            <a:rPr lang="en-US" altLang="ja-JP" i="1"/>
                            <m:t>𝑘</m:t>
                          </m:r>
                          <m:r>
                            <a:rPr lang="en-US" altLang="ja-JP" i="1" smtClean="0"/>
                            <m:t>“</m:t>
                          </m:r>
                        </m:e>
                      </m:d>
                    </m:oMath>
                  </m:oMathPara>
                </a14:m>
                <a:endParaRPr lang="en-US" altLang="ja-JP" dirty="0" smtClean="0"/>
              </a:p>
              <a:p>
                <a:pPr marL="0" indent="0" algn="ctr">
                  <a:buNone/>
                </a:pPr>
                <a:r>
                  <a:rPr lang="ja-JP" altLang="ja-JP" dirty="0"/>
                  <a:t>ストーク光とポンプ光のガラス素子の長さの比を一定比率で用いることに</a:t>
                </a:r>
                <a:r>
                  <a:rPr lang="ja-JP" altLang="ja-JP" dirty="0" smtClean="0"/>
                  <a:t>よって</a:t>
                </a:r>
                <a:endParaRPr lang="en-US" altLang="ja-JP" dirty="0" smtClean="0"/>
              </a:p>
              <a:p>
                <a:pPr marL="0" indent="0" algn="ctr">
                  <a:buNone/>
                </a:pPr>
                <a:r>
                  <a:rPr lang="ja-JP" altLang="ja-JP" dirty="0" smtClean="0"/>
                  <a:t>同じ</a:t>
                </a:r>
                <a:r>
                  <a:rPr lang="ja-JP" altLang="ja-JP" dirty="0"/>
                  <a:t>量の線形チャープ</a:t>
                </a:r>
                <a:r>
                  <a:rPr lang="en-US" altLang="ja-JP" dirty="0"/>
                  <a:t>(</a:t>
                </a:r>
                <a14:m>
                  <m:oMath xmlns:m="http://schemas.openxmlformats.org/officeDocument/2006/math">
                    <m:sSub>
                      <m:sSubPr>
                        <m:ctrlPr>
                          <a:rPr lang="ja-JP" altLang="ja-JP" i="1">
                            <a:latin typeface="Cambria Math"/>
                          </a:rPr>
                        </m:ctrlPr>
                      </m:sSubPr>
                      <m:e>
                        <m:r>
                          <a:rPr lang="en-US" altLang="ja-JP" i="1">
                            <a:latin typeface="Cambria Math"/>
                          </a:rPr>
                          <m:t>𝛽</m:t>
                        </m:r>
                      </m:e>
                      <m:sub>
                        <m:r>
                          <a:rPr lang="en-US" altLang="ja-JP" i="1">
                            <a:latin typeface="Cambria Math"/>
                          </a:rPr>
                          <m:t>𝑠</m:t>
                        </m:r>
                      </m:sub>
                    </m:sSub>
                    <m:r>
                      <a:rPr lang="en-US" altLang="ja-JP" i="1">
                        <a:latin typeface="Cambria Math"/>
                      </a:rPr>
                      <m:t>=</m:t>
                    </m:r>
                    <m:sSub>
                      <m:sSubPr>
                        <m:ctrlPr>
                          <a:rPr lang="ja-JP" altLang="ja-JP" i="1">
                            <a:latin typeface="Cambria Math"/>
                          </a:rPr>
                        </m:ctrlPr>
                      </m:sSubPr>
                      <m:e>
                        <m:r>
                          <a:rPr lang="en-US" altLang="ja-JP" i="1">
                            <a:latin typeface="Cambria Math"/>
                          </a:rPr>
                          <m:t>𝛽</m:t>
                        </m:r>
                      </m:e>
                      <m:sub>
                        <m:r>
                          <a:rPr lang="en-US" altLang="ja-JP" i="1">
                            <a:latin typeface="Cambria Math"/>
                          </a:rPr>
                          <m:t>𝑃</m:t>
                        </m:r>
                      </m:sub>
                    </m:sSub>
                  </m:oMath>
                </a14:m>
                <a:r>
                  <a:rPr lang="en-US" altLang="ja-JP" dirty="0"/>
                  <a:t>)</a:t>
                </a:r>
                <a:endParaRPr lang="en-US" altLang="ja-JP" dirty="0"/>
              </a:p>
              <a:p>
                <a:pPr marL="0" indent="0" algn="ctr">
                  <a:buNone/>
                </a:pPr>
                <a:r>
                  <a:rPr lang="ja-JP" altLang="ja-JP" dirty="0"/>
                  <a:t>を与える</a:t>
                </a:r>
                <a:r>
                  <a:rPr lang="ja-JP" altLang="ja-JP" dirty="0" smtClean="0"/>
                  <a:t>こと</a:t>
                </a:r>
                <a:r>
                  <a:rPr lang="ja-JP" altLang="en-US" dirty="0" smtClean="0"/>
                  <a:t>が出来る。</a:t>
                </a: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185" t="-2561" r="-2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3931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0282" t="15961" r="17960" b="21377"/>
          <a:stretch/>
        </p:blipFill>
        <p:spPr bwMode="auto">
          <a:xfrm>
            <a:off x="0" y="1052736"/>
            <a:ext cx="4234749" cy="4525963"/>
          </a:xfrm>
          <a:prstGeom prst="rect">
            <a:avLst/>
          </a:prstGeom>
          <a:ln>
            <a:noFill/>
          </a:ln>
          <a:extLst>
            <a:ext uri="{53640926-AAD7-44D8-BBD7-CCE9431645EC}">
              <a14:shadowObscured xmlns:a14="http://schemas.microsoft.com/office/drawing/2010/main"/>
            </a:ext>
          </a:extLst>
        </p:spPr>
      </p:pic>
      <p:pic>
        <p:nvPicPr>
          <p:cNvPr id="5" name="図 4"/>
          <p:cNvPicPr/>
          <p:nvPr/>
        </p:nvPicPr>
        <p:blipFill rotWithShape="1">
          <a:blip r:embed="rId2">
            <a:extLst>
              <a:ext uri="{28A0092B-C50C-407E-A947-70E740481C1C}">
                <a14:useLocalDpi xmlns:a14="http://schemas.microsoft.com/office/drawing/2010/main" val="0"/>
              </a:ext>
            </a:extLst>
          </a:blip>
          <a:srcRect l="50282" t="79210" r="17960" b="8469"/>
          <a:stretch/>
        </p:blipFill>
        <p:spPr bwMode="auto">
          <a:xfrm>
            <a:off x="-29417" y="5733256"/>
            <a:ext cx="5786553" cy="1216149"/>
          </a:xfrm>
          <a:prstGeom prst="rect">
            <a:avLst/>
          </a:prstGeom>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ja-JP" altLang="en-US" dirty="0" smtClean="0"/>
              <a:t>装置</a:t>
            </a:r>
            <a:endParaRPr kumimoji="1" lang="ja-JP" altLang="en-US" dirty="0"/>
          </a:p>
        </p:txBody>
      </p:sp>
      <mc:AlternateContent xmlns:mc="http://schemas.openxmlformats.org/markup-compatibility/2006">
        <mc:Choice xmlns:a14="http://schemas.microsoft.com/office/drawing/2010/main" Requires="a14">
          <p:sp>
            <p:nvSpPr>
              <p:cNvPr id="6" name="正方形/長方形 5"/>
              <p:cNvSpPr/>
              <p:nvPr/>
            </p:nvSpPr>
            <p:spPr>
              <a:xfrm>
                <a:off x="4427984" y="3212976"/>
                <a:ext cx="4572000" cy="1825371"/>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sSub>
                        <m:sSubPr>
                          <m:ctrlPr>
                            <a:rPr lang="ja-JP" altLang="ja-JP" i="1"/>
                          </m:ctrlPr>
                        </m:sSubPr>
                        <m:e>
                          <m:r>
                            <a:rPr lang="en-US" altLang="ja-JP" i="1"/>
                            <m:t>𝐿</m:t>
                          </m:r>
                        </m:e>
                        <m:sub>
                          <m:r>
                            <a:rPr lang="en-US" altLang="ja-JP" i="1"/>
                            <m:t>𝑠</m:t>
                          </m:r>
                        </m:sub>
                      </m:sSub>
                      <m:r>
                        <a:rPr lang="en-US" altLang="ja-JP" i="1"/>
                        <m:t>/</m:t>
                      </m:r>
                      <m:sSub>
                        <m:sSubPr>
                          <m:ctrlPr>
                            <a:rPr lang="ja-JP" altLang="ja-JP" i="1"/>
                          </m:ctrlPr>
                        </m:sSubPr>
                        <m:e>
                          <m:r>
                            <a:rPr lang="en-US" altLang="ja-JP" i="1"/>
                            <m:t>𝐿</m:t>
                          </m:r>
                        </m:e>
                        <m:sub>
                          <m:r>
                            <a:rPr lang="en-US" altLang="ja-JP" i="1"/>
                            <m:t>𝑝</m:t>
                          </m:r>
                        </m:sub>
                      </m:sSub>
                      <m:r>
                        <a:rPr lang="en-US" altLang="ja-JP" i="1"/>
                        <m:t>=</m:t>
                      </m:r>
                      <m:sSub>
                        <m:sSubPr>
                          <m:ctrlPr>
                            <a:rPr lang="ja-JP" altLang="ja-JP" i="1"/>
                          </m:ctrlPr>
                        </m:sSubPr>
                        <m:e>
                          <m:r>
                            <a:rPr lang="en-US" altLang="ja-JP" i="1"/>
                            <m:t>𝑘</m:t>
                          </m:r>
                        </m:e>
                        <m:sub>
                          <m:r>
                            <a:rPr lang="en-US" altLang="ja-JP" i="1"/>
                            <m:t>𝑝</m:t>
                          </m:r>
                        </m:sub>
                      </m:sSub>
                      <m:r>
                        <a:rPr lang="en-US" altLang="ja-JP" i="1"/>
                        <m:t>"/</m:t>
                      </m:r>
                      <m:sSub>
                        <m:sSubPr>
                          <m:ctrlPr>
                            <a:rPr lang="ja-JP" altLang="ja-JP" i="1"/>
                          </m:ctrlPr>
                        </m:sSubPr>
                        <m:e>
                          <m:r>
                            <a:rPr lang="en-US" altLang="ja-JP" i="1"/>
                            <m:t>𝑘</m:t>
                          </m:r>
                        </m:e>
                        <m:sub>
                          <m:r>
                            <a:rPr lang="en-US" altLang="ja-JP" i="1"/>
                            <m:t>𝑆</m:t>
                          </m:r>
                        </m:sub>
                      </m:sSub>
                      <m:r>
                        <a:rPr lang="en-US" altLang="ja-JP" i="1"/>
                        <m:t>"≈1.42</m:t>
                      </m:r>
                    </m:oMath>
                  </m:oMathPara>
                </a14:m>
                <a:endParaRPr lang="ja-JP" altLang="ja-JP" dirty="0"/>
              </a:p>
              <a:p>
                <a14:m>
                  <m:oMathPara xmlns:m="http://schemas.openxmlformats.org/officeDocument/2006/math">
                    <m:oMathParaPr>
                      <m:jc m:val="centerGroup"/>
                    </m:oMathParaPr>
                    <m:oMath xmlns:m="http://schemas.openxmlformats.org/officeDocument/2006/math">
                      <m:sSub>
                        <m:sSubPr>
                          <m:ctrlPr>
                            <a:rPr lang="ja-JP" altLang="ja-JP" i="1"/>
                          </m:ctrlPr>
                        </m:sSubPr>
                        <m:e>
                          <m:r>
                            <a:rPr lang="en-US" altLang="ja-JP" i="1"/>
                            <m:t>𝑘</m:t>
                          </m:r>
                        </m:e>
                        <m:sub>
                          <m:r>
                            <a:rPr lang="en-US" altLang="ja-JP" i="1"/>
                            <m:t>𝑝</m:t>
                          </m:r>
                        </m:sub>
                      </m:sSub>
                      <m:r>
                        <m:rPr>
                          <m:nor/>
                        </m:rPr>
                        <a:rPr lang="en-US" altLang="ja-JP"/>
                        <m:t>=</m:t>
                      </m:r>
                      <m:r>
                        <m:rPr>
                          <m:nor/>
                        </m:rPr>
                        <a:rPr lang="en-US" altLang="ja-JP"/>
                        <m:t>k</m:t>
                      </m:r>
                      <m:r>
                        <m:rPr>
                          <m:nor/>
                        </m:rPr>
                        <a:rPr lang="en-US" altLang="ja-JP"/>
                        <m:t>"</m:t>
                      </m:r>
                      <m:d>
                        <m:dPr>
                          <m:ctrlPr>
                            <a:rPr lang="ja-JP" altLang="ja-JP" i="1"/>
                          </m:ctrlPr>
                        </m:dPr>
                        <m:e>
                          <m:r>
                            <a:rPr lang="en-US" altLang="ja-JP" i="1"/>
                            <m:t>662.5</m:t>
                          </m:r>
                          <m:r>
                            <a:rPr lang="en-US" altLang="ja-JP" i="1"/>
                            <m:t>𝑛𝑚</m:t>
                          </m:r>
                        </m:e>
                      </m:d>
                      <m:r>
                        <a:rPr lang="ja-JP" altLang="ja-JP" i="1"/>
                        <m:t>、</m:t>
                      </m:r>
                      <m:sSub>
                        <m:sSubPr>
                          <m:ctrlPr>
                            <a:rPr lang="ja-JP" altLang="ja-JP" i="1"/>
                          </m:ctrlPr>
                        </m:sSubPr>
                        <m:e>
                          <m:r>
                            <a:rPr lang="en-US" altLang="ja-JP" i="1"/>
                            <m:t>𝑘</m:t>
                          </m:r>
                        </m:e>
                        <m:sub>
                          <m:r>
                            <a:rPr lang="en-US" altLang="ja-JP" i="1"/>
                            <m:t>𝑠</m:t>
                          </m:r>
                        </m:sub>
                      </m:sSub>
                      <m:r>
                        <m:rPr>
                          <m:nor/>
                        </m:rPr>
                        <a:rPr lang="en-US" altLang="ja-JP"/>
                        <m:t>=</m:t>
                      </m:r>
                      <m:r>
                        <m:rPr>
                          <m:nor/>
                        </m:rPr>
                        <a:rPr lang="en-US" altLang="ja-JP"/>
                        <m:t>k</m:t>
                      </m:r>
                      <m:r>
                        <m:rPr>
                          <m:nor/>
                        </m:rPr>
                        <a:rPr lang="en-US" altLang="ja-JP"/>
                        <m:t>"</m:t>
                      </m:r>
                      <m:r>
                        <a:rPr lang="en-US" altLang="ja-JP" i="1"/>
                        <m:t>(832.5</m:t>
                      </m:r>
                      <m:r>
                        <a:rPr lang="en-US" altLang="ja-JP" i="1"/>
                        <m:t>𝑛𝑚</m:t>
                      </m:r>
                      <m:r>
                        <a:rPr lang="en-US" altLang="ja-JP" i="1"/>
                        <m:t>)</m:t>
                      </m:r>
                    </m:oMath>
                  </m:oMathPara>
                </a14:m>
                <a:endParaRPr lang="ja-JP" altLang="ja-JP" dirty="0"/>
              </a:p>
              <a:p>
                <a:r>
                  <a:rPr lang="ja-JP" altLang="ja-JP" dirty="0"/>
                  <a:t>今回の装置の場合は</a:t>
                </a:r>
              </a:p>
              <a:p>
                <a14:m>
                  <m:oMathPara xmlns:m="http://schemas.openxmlformats.org/officeDocument/2006/math">
                    <m:oMathParaPr>
                      <m:jc m:val="centerGroup"/>
                    </m:oMathParaPr>
                    <m:oMath xmlns:m="http://schemas.openxmlformats.org/officeDocument/2006/math">
                      <m:sSub>
                        <m:sSubPr>
                          <m:ctrlPr>
                            <a:rPr lang="ja-JP" altLang="ja-JP" i="1"/>
                          </m:ctrlPr>
                        </m:sSubPr>
                        <m:e>
                          <m:r>
                            <a:rPr lang="en-US" altLang="ja-JP" i="1"/>
                            <m:t>𝐿</m:t>
                          </m:r>
                        </m:e>
                        <m:sub>
                          <m:r>
                            <a:rPr lang="en-US" altLang="ja-JP" i="1"/>
                            <m:t>𝑠</m:t>
                          </m:r>
                        </m:sub>
                      </m:sSub>
                      <m:r>
                        <a:rPr lang="en-US" altLang="ja-JP" i="1"/>
                        <m:t>=</m:t>
                      </m:r>
                      <m:r>
                        <m:rPr>
                          <m:sty m:val="p"/>
                        </m:rPr>
                        <a:rPr lang="en-US" altLang="ja-JP"/>
                        <m:t>L</m:t>
                      </m:r>
                      <m:r>
                        <a:rPr lang="en-US" altLang="ja-JP"/>
                        <m:t>1+</m:t>
                      </m:r>
                      <m:r>
                        <m:rPr>
                          <m:sty m:val="p"/>
                        </m:rPr>
                        <a:rPr lang="en-US" altLang="ja-JP"/>
                        <m:t>L</m:t>
                      </m:r>
                      <m:r>
                        <a:rPr lang="en-US" altLang="ja-JP"/>
                        <m:t>2+</m:t>
                      </m:r>
                      <m:sSub>
                        <m:sSubPr>
                          <m:ctrlPr>
                            <a:rPr lang="ja-JP" altLang="ja-JP" i="1"/>
                          </m:ctrlPr>
                        </m:sSubPr>
                        <m:e>
                          <m:r>
                            <m:rPr>
                              <m:sty m:val="p"/>
                            </m:rPr>
                            <a:rPr lang="en-US" altLang="ja-JP"/>
                            <m:t>L</m:t>
                          </m:r>
                        </m:e>
                        <m:sub>
                          <m:r>
                            <a:rPr lang="en-US" altLang="ja-JP" i="1"/>
                            <m:t>𝑀𝑂</m:t>
                          </m:r>
                        </m:sub>
                      </m:sSub>
                    </m:oMath>
                  </m:oMathPara>
                </a14:m>
                <a:endParaRPr lang="ja-JP" altLang="ja-JP" dirty="0"/>
              </a:p>
              <a:p>
                <a14:m>
                  <m:oMathPara xmlns:m="http://schemas.openxmlformats.org/officeDocument/2006/math">
                    <m:oMathParaPr>
                      <m:jc m:val="centerGroup"/>
                    </m:oMathParaPr>
                    <m:oMath xmlns:m="http://schemas.openxmlformats.org/officeDocument/2006/math">
                      <m:sSub>
                        <m:sSubPr>
                          <m:ctrlPr>
                            <a:rPr lang="ja-JP" altLang="ja-JP" i="1"/>
                          </m:ctrlPr>
                        </m:sSubPr>
                        <m:e>
                          <m:r>
                            <a:rPr lang="en-US" altLang="ja-JP" i="1"/>
                            <m:t>𝐿</m:t>
                          </m:r>
                        </m:e>
                        <m:sub>
                          <m:r>
                            <a:rPr lang="en-US" altLang="ja-JP" i="1"/>
                            <m:t>𝑠</m:t>
                          </m:r>
                        </m:sub>
                      </m:sSub>
                      <m:r>
                        <a:rPr lang="en-US" altLang="ja-JP" i="1"/>
                        <m:t>=</m:t>
                      </m:r>
                      <m:r>
                        <a:rPr lang="en-US" altLang="ja-JP"/>
                        <m:t> </m:t>
                      </m:r>
                      <m:sSub>
                        <m:sSubPr>
                          <m:ctrlPr>
                            <a:rPr lang="ja-JP" altLang="ja-JP" i="1"/>
                          </m:ctrlPr>
                        </m:sSubPr>
                        <m:e>
                          <m:r>
                            <m:rPr>
                              <m:sty m:val="p"/>
                            </m:rPr>
                            <a:rPr lang="en-US" altLang="ja-JP"/>
                            <m:t>L</m:t>
                          </m:r>
                        </m:e>
                        <m:sub>
                          <m:r>
                            <a:rPr lang="en-US" altLang="ja-JP" i="1"/>
                            <m:t>𝑂𝑃𝑂</m:t>
                          </m:r>
                        </m:sub>
                      </m:sSub>
                      <m:r>
                        <a:rPr lang="en-US" altLang="ja-JP"/>
                        <m:t>+</m:t>
                      </m:r>
                      <m:r>
                        <m:rPr>
                          <m:sty m:val="p"/>
                        </m:rPr>
                        <a:rPr lang="en-US" altLang="ja-JP"/>
                        <m:t>L</m:t>
                      </m:r>
                      <m:r>
                        <a:rPr lang="en-US" altLang="ja-JP"/>
                        <m:t>2+</m:t>
                      </m:r>
                      <m:sSub>
                        <m:sSubPr>
                          <m:ctrlPr>
                            <a:rPr lang="ja-JP" altLang="ja-JP" i="1"/>
                          </m:ctrlPr>
                        </m:sSubPr>
                        <m:e>
                          <m:r>
                            <m:rPr>
                              <m:sty m:val="p"/>
                            </m:rPr>
                            <a:rPr lang="en-US" altLang="ja-JP"/>
                            <m:t>L</m:t>
                          </m:r>
                        </m:e>
                        <m:sub>
                          <m:r>
                            <a:rPr lang="en-US" altLang="ja-JP" i="1"/>
                            <m:t>𝑀𝑂</m:t>
                          </m:r>
                        </m:sub>
                      </m:sSub>
                    </m:oMath>
                  </m:oMathPara>
                </a14:m>
                <a:endParaRPr lang="ja-JP" altLang="ja-JP" dirty="0"/>
              </a:p>
              <a:p>
                <a14:m>
                  <m:oMathPara xmlns:m="http://schemas.openxmlformats.org/officeDocument/2006/math">
                    <m:oMathParaPr>
                      <m:jc m:val="centerGroup"/>
                    </m:oMathParaPr>
                    <m:oMath xmlns:m="http://schemas.openxmlformats.org/officeDocument/2006/math">
                      <m:sSub>
                        <m:sSubPr>
                          <m:ctrlPr>
                            <a:rPr lang="ja-JP" altLang="ja-JP" i="1"/>
                          </m:ctrlPr>
                        </m:sSubPr>
                        <m:e>
                          <m:r>
                            <m:rPr>
                              <m:sty m:val="p"/>
                            </m:rPr>
                            <a:rPr lang="en-US" altLang="ja-JP"/>
                            <m:t>L</m:t>
                          </m:r>
                        </m:e>
                        <m:sub>
                          <m:r>
                            <a:rPr lang="en-US" altLang="ja-JP" i="1"/>
                            <m:t>𝑂𝑃𝑂</m:t>
                          </m:r>
                        </m:sub>
                      </m:sSub>
                      <m:r>
                        <a:rPr lang="en-US" altLang="ja-JP"/>
                        <m:t>≈</m:t>
                      </m:r>
                      <m:sSub>
                        <m:sSubPr>
                          <m:ctrlPr>
                            <a:rPr lang="ja-JP" altLang="ja-JP" i="1"/>
                          </m:ctrlPr>
                        </m:sSubPr>
                        <m:e>
                          <m:r>
                            <a:rPr lang="en-US" altLang="ja-JP"/>
                            <m:t>2</m:t>
                          </m:r>
                          <m:d>
                            <m:dPr>
                              <m:begChr m:val="["/>
                              <m:endChr m:val="]"/>
                              <m:ctrlPr>
                                <a:rPr lang="ja-JP" altLang="ja-JP" i="1"/>
                              </m:ctrlPr>
                            </m:dPr>
                            <m:e>
                              <m:r>
                                <m:rPr>
                                  <m:sty m:val="p"/>
                                </m:rPr>
                                <a:rPr lang="en-US" altLang="ja-JP"/>
                                <m:t>cm</m:t>
                              </m:r>
                            </m:e>
                          </m:d>
                          <m:r>
                            <a:rPr lang="en-US" altLang="ja-JP"/>
                            <m:t>,</m:t>
                          </m:r>
                          <m:r>
                            <m:rPr>
                              <m:sty m:val="p"/>
                            </m:rPr>
                            <a:rPr lang="en-US" altLang="ja-JP"/>
                            <m:t>L</m:t>
                          </m:r>
                        </m:e>
                        <m:sub>
                          <m:r>
                            <a:rPr lang="en-US" altLang="ja-JP" i="1"/>
                            <m:t>𝑀𝑂</m:t>
                          </m:r>
                        </m:sub>
                      </m:sSub>
                      <m:r>
                        <a:rPr lang="en-US" altLang="ja-JP" i="1"/>
                        <m:t>≈</m:t>
                      </m:r>
                      <m:r>
                        <a:rPr lang="en-US" altLang="ja-JP"/>
                        <m:t>5[</m:t>
                      </m:r>
                      <m:r>
                        <m:rPr>
                          <m:sty m:val="p"/>
                        </m:rPr>
                        <a:rPr lang="en-US" altLang="ja-JP"/>
                        <m:t>cm</m:t>
                      </m:r>
                      <m:r>
                        <a:rPr lang="en-US" altLang="ja-JP"/>
                        <m:t>]</m:t>
                      </m:r>
                    </m:oMath>
                  </m:oMathPara>
                </a14:m>
                <a:endParaRPr lang="ja-JP" altLang="ja-JP" dirty="0"/>
              </a:p>
            </p:txBody>
          </p:sp>
        </mc:Choice>
        <mc:Fallback>
          <p:sp>
            <p:nvSpPr>
              <p:cNvPr id="6" name="正方形/長方形 5"/>
              <p:cNvSpPr>
                <a:spLocks noRot="1" noChangeAspect="1" noMove="1" noResize="1" noEditPoints="1" noAdjustHandles="1" noChangeArrowheads="1" noChangeShapeType="1" noTextEdit="1"/>
              </p:cNvSpPr>
              <p:nvPr/>
            </p:nvSpPr>
            <p:spPr>
              <a:xfrm>
                <a:off x="4427984" y="3212976"/>
                <a:ext cx="4572000" cy="1825371"/>
              </a:xfrm>
              <a:prstGeom prst="rect">
                <a:avLst/>
              </a:prstGeom>
              <a:blipFill rotWithShape="1">
                <a:blip r:embed="rId3"/>
                <a:stretch>
                  <a:fillRect l="-1067" b="-1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3931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具体的な方法</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fontScale="62500" lnSpcReduction="20000"/>
              </a:bodyPr>
              <a:lstStyle/>
              <a:p>
                <a:r>
                  <a:rPr lang="ja-JP" altLang="ja-JP" dirty="0"/>
                  <a:t>チャープされたことによって起きた励起のスペクトル選択性は振動を引き起こしている強度変調によってきまり</a:t>
                </a:r>
              </a:p>
              <a:p>
                <a14:m>
                  <m:oMath xmlns:m="http://schemas.openxmlformats.org/officeDocument/2006/math">
                    <m:sSub>
                      <m:sSubPr>
                        <m:ctrlPr>
                          <a:rPr lang="ja-JP" altLang="ja-JP" i="1"/>
                        </m:ctrlPr>
                      </m:sSubPr>
                      <m:e>
                        <m:r>
                          <a:rPr lang="en-US" altLang="ja-JP" i="1"/>
                          <m:t>𝐸</m:t>
                        </m:r>
                      </m:e>
                      <m:sub>
                        <m:r>
                          <a:rPr lang="en-US" altLang="ja-JP" i="1"/>
                          <m:t>𝑃</m:t>
                        </m:r>
                      </m:sub>
                    </m:sSub>
                    <m:sSup>
                      <m:sSupPr>
                        <m:ctrlPr>
                          <a:rPr lang="ja-JP" altLang="ja-JP" i="1"/>
                        </m:ctrlPr>
                      </m:sSupPr>
                      <m:e>
                        <m:sSub>
                          <m:sSubPr>
                            <m:ctrlPr>
                              <a:rPr lang="ja-JP" altLang="ja-JP" i="1"/>
                            </m:ctrlPr>
                          </m:sSubPr>
                          <m:e>
                            <m:r>
                              <a:rPr lang="en-US" altLang="ja-JP" i="1"/>
                              <m:t>𝐸</m:t>
                            </m:r>
                          </m:e>
                          <m:sub>
                            <m:r>
                              <a:rPr lang="en-US" altLang="ja-JP" i="1"/>
                              <m:t>𝑆</m:t>
                            </m:r>
                          </m:sub>
                        </m:sSub>
                      </m:e>
                      <m:sup>
                        <m:r>
                          <a:rPr lang="en-US" altLang="ja-JP" i="1"/>
                          <m:t>∗</m:t>
                        </m:r>
                      </m:sup>
                    </m:sSup>
                    <m:r>
                      <a:rPr lang="en-US" altLang="ja-JP" i="1"/>
                      <m:t>∝</m:t>
                    </m:r>
                    <m:r>
                      <m:rPr>
                        <m:sty m:val="p"/>
                      </m:rPr>
                      <a:rPr lang="en-US" altLang="ja-JP"/>
                      <m:t>exp</m:t>
                    </m:r>
                    <m:r>
                      <a:rPr lang="en-US" altLang="ja-JP" i="1"/>
                      <m:t>[−</m:t>
                    </m:r>
                    <m:f>
                      <m:fPr>
                        <m:ctrlPr>
                          <a:rPr lang="ja-JP" altLang="ja-JP" i="1"/>
                        </m:ctrlPr>
                      </m:fPr>
                      <m:num>
                        <m:sSubSup>
                          <m:sSubSupPr>
                            <m:ctrlPr>
                              <a:rPr lang="ja-JP" altLang="ja-JP" i="1"/>
                            </m:ctrlPr>
                          </m:sSubSupPr>
                          <m:e>
                            <m:r>
                              <a:rPr lang="en-US" altLang="ja-JP" i="1"/>
                              <m:t>𝑡</m:t>
                            </m:r>
                          </m:e>
                          <m:sub>
                            <m:r>
                              <a:rPr lang="en-US" altLang="ja-JP" i="1"/>
                              <m:t>0</m:t>
                            </m:r>
                          </m:sub>
                          <m:sup>
                            <m:r>
                              <a:rPr lang="en-US" altLang="ja-JP" i="1"/>
                              <m:t>2</m:t>
                            </m:r>
                          </m:sup>
                        </m:sSubSup>
                      </m:num>
                      <m:den>
                        <m:r>
                          <a:rPr lang="en-US" altLang="ja-JP" i="1"/>
                          <m:t>2</m:t>
                        </m:r>
                        <m:sSubSup>
                          <m:sSubSupPr>
                            <m:ctrlPr>
                              <a:rPr lang="ja-JP" altLang="ja-JP" i="1"/>
                            </m:ctrlPr>
                          </m:sSubSupPr>
                          <m:e>
                            <m:r>
                              <a:rPr lang="en-US" altLang="ja-JP" i="1"/>
                              <m:t>𝜏</m:t>
                            </m:r>
                          </m:e>
                          <m:sub>
                            <m:r>
                              <a:rPr lang="en-US" altLang="ja-JP" i="1"/>
                              <m:t>𝐺</m:t>
                            </m:r>
                          </m:sub>
                          <m:sup>
                            <m:r>
                              <a:rPr lang="en-US" altLang="ja-JP" i="1"/>
                              <m:t>2</m:t>
                            </m:r>
                          </m:sup>
                        </m:sSubSup>
                      </m:den>
                    </m:f>
                    <m:r>
                      <a:rPr lang="en-US" altLang="ja-JP" i="1"/>
                      <m:t>−</m:t>
                    </m:r>
                    <m:f>
                      <m:fPr>
                        <m:ctrlPr>
                          <a:rPr lang="ja-JP" altLang="ja-JP" i="1"/>
                        </m:ctrlPr>
                      </m:fPr>
                      <m:num>
                        <m:r>
                          <a:rPr lang="en-US" altLang="ja-JP" i="1"/>
                          <m:t>2</m:t>
                        </m:r>
                        <m:sSup>
                          <m:sSupPr>
                            <m:ctrlPr>
                              <a:rPr lang="ja-JP" altLang="ja-JP" i="1"/>
                            </m:ctrlPr>
                          </m:sSupPr>
                          <m:e>
                            <m:d>
                              <m:dPr>
                                <m:ctrlPr>
                                  <a:rPr lang="ja-JP" altLang="ja-JP" i="1"/>
                                </m:ctrlPr>
                              </m:dPr>
                              <m:e>
                                <m:r>
                                  <a:rPr lang="en-US" altLang="ja-JP" i="1"/>
                                  <m:t>𝑡</m:t>
                                </m:r>
                                <m:r>
                                  <a:rPr lang="en-US" altLang="ja-JP" i="1"/>
                                  <m:t>+</m:t>
                                </m:r>
                                <m:sSub>
                                  <m:sSubPr>
                                    <m:ctrlPr>
                                      <a:rPr lang="ja-JP" altLang="ja-JP" i="1"/>
                                    </m:ctrlPr>
                                  </m:sSubPr>
                                  <m:e>
                                    <m:r>
                                      <a:rPr lang="en-US" altLang="ja-JP" i="1"/>
                                      <m:t>𝑡</m:t>
                                    </m:r>
                                  </m:e>
                                  <m:sub>
                                    <m:r>
                                      <a:rPr lang="en-US" altLang="ja-JP" i="1"/>
                                      <m:t>0</m:t>
                                    </m:r>
                                  </m:sub>
                                </m:sSub>
                              </m:e>
                            </m:d>
                          </m:e>
                          <m:sup>
                            <m:r>
                              <a:rPr lang="en-US" altLang="ja-JP" i="1"/>
                              <m:t>2</m:t>
                            </m:r>
                          </m:sup>
                        </m:sSup>
                      </m:num>
                      <m:den>
                        <m:sSubSup>
                          <m:sSubSupPr>
                            <m:ctrlPr>
                              <a:rPr lang="ja-JP" altLang="ja-JP" i="1"/>
                            </m:ctrlPr>
                          </m:sSubSupPr>
                          <m:e>
                            <m:r>
                              <a:rPr lang="en-US" altLang="ja-JP" i="1"/>
                              <m:t>𝜏</m:t>
                            </m:r>
                          </m:e>
                          <m:sub>
                            <m:r>
                              <a:rPr lang="en-US" altLang="ja-JP" i="1"/>
                              <m:t>𝐺</m:t>
                            </m:r>
                          </m:sub>
                          <m:sup>
                            <m:r>
                              <a:rPr lang="en-US" altLang="ja-JP" i="1"/>
                              <m:t>2</m:t>
                            </m:r>
                          </m:sup>
                        </m:sSubSup>
                      </m:den>
                    </m:f>
                    <m:r>
                      <a:rPr lang="en-US" altLang="ja-JP" i="1"/>
                      <m:t>+</m:t>
                    </m:r>
                    <m:r>
                      <a:rPr lang="en-US" altLang="ja-JP" i="1"/>
                      <m:t>𝑖</m:t>
                    </m:r>
                    <m:r>
                      <a:rPr lang="en-US" altLang="ja-JP" i="1"/>
                      <m:t>(</m:t>
                    </m:r>
                    <m:sSub>
                      <m:sSubPr>
                        <m:ctrlPr>
                          <a:rPr lang="ja-JP" altLang="ja-JP" i="1"/>
                        </m:ctrlPr>
                      </m:sSubPr>
                      <m:e>
                        <m:r>
                          <a:rPr lang="en-US" altLang="ja-JP" i="1"/>
                          <m:t>𝜔</m:t>
                        </m:r>
                      </m:e>
                      <m:sub>
                        <m:r>
                          <a:rPr lang="en-US" altLang="ja-JP" i="1"/>
                          <m:t>𝑃</m:t>
                        </m:r>
                      </m:sub>
                    </m:sSub>
                    <m:r>
                      <a:rPr lang="en-US" altLang="ja-JP" i="1"/>
                      <m:t>−</m:t>
                    </m:r>
                    <m:sSub>
                      <m:sSubPr>
                        <m:ctrlPr>
                          <a:rPr lang="ja-JP" altLang="ja-JP" i="1"/>
                        </m:ctrlPr>
                      </m:sSubPr>
                      <m:e>
                        <m:r>
                          <a:rPr lang="en-US" altLang="ja-JP" i="1"/>
                          <m:t>𝜔</m:t>
                        </m:r>
                      </m:e>
                      <m:sub>
                        <m:r>
                          <a:rPr lang="en-US" altLang="ja-JP" i="1"/>
                          <m:t>𝑠</m:t>
                        </m:r>
                      </m:sub>
                    </m:sSub>
                    <m:r>
                      <a:rPr lang="en-US" altLang="ja-JP" i="1"/>
                      <m:t>+2</m:t>
                    </m:r>
                    <m:r>
                      <a:rPr lang="en-US" altLang="ja-JP" i="1"/>
                      <m:t>𝛽</m:t>
                    </m:r>
                    <m:sSub>
                      <m:sSubPr>
                        <m:ctrlPr>
                          <a:rPr lang="ja-JP" altLang="ja-JP" i="1"/>
                        </m:ctrlPr>
                      </m:sSubPr>
                      <m:e>
                        <m:r>
                          <a:rPr lang="en-US" altLang="ja-JP" i="1"/>
                          <m:t>𝑡</m:t>
                        </m:r>
                      </m:e>
                      <m:sub>
                        <m:r>
                          <a:rPr lang="en-US" altLang="ja-JP" i="1"/>
                          <m:t>0</m:t>
                        </m:r>
                      </m:sub>
                    </m:sSub>
                    <m:r>
                      <a:rPr lang="en-US" altLang="ja-JP" i="1"/>
                      <m:t>)</m:t>
                    </m:r>
                    <m:r>
                      <a:rPr lang="en-US" altLang="ja-JP" i="1"/>
                      <m:t>𝑡</m:t>
                    </m:r>
                    <m:r>
                      <a:rPr lang="en-US" altLang="ja-JP" i="1"/>
                      <m:t>]</m:t>
                    </m:r>
                  </m:oMath>
                </a14:m>
                <a:endParaRPr lang="en-US" altLang="ja-JP" dirty="0" smtClean="0"/>
              </a:p>
              <a:p>
                <a:pPr marL="0" indent="0">
                  <a:buNone/>
                </a:pPr>
                <a:r>
                  <a:rPr lang="ja-JP" altLang="en-US" dirty="0" smtClean="0"/>
                  <a:t>　である。また</a:t>
                </a:r>
                <a:endParaRPr lang="ja-JP" altLang="ja-JP" dirty="0"/>
              </a:p>
              <a:p>
                <a14:m>
                  <m:oMath xmlns:m="http://schemas.openxmlformats.org/officeDocument/2006/math">
                    <m:r>
                      <m:rPr>
                        <m:sty m:val="p"/>
                      </m:rPr>
                      <a:rPr lang="en-US" altLang="ja-JP"/>
                      <m:t>exp</m:t>
                    </m:r>
                    <m:r>
                      <a:rPr lang="en-US" altLang="ja-JP"/>
                      <m:t>[</m:t>
                    </m:r>
                    <m:r>
                      <a:rPr lang="en-US" altLang="ja-JP" i="1"/>
                      <m:t>−</m:t>
                    </m:r>
                    <m:f>
                      <m:fPr>
                        <m:ctrlPr>
                          <a:rPr lang="ja-JP" altLang="ja-JP" i="1"/>
                        </m:ctrlPr>
                      </m:fPr>
                      <m:num>
                        <m:sSup>
                          <m:sSupPr>
                            <m:ctrlPr>
                              <a:rPr lang="ja-JP" altLang="ja-JP" i="1"/>
                            </m:ctrlPr>
                          </m:sSupPr>
                          <m:e>
                            <m:d>
                              <m:dPr>
                                <m:ctrlPr>
                                  <a:rPr lang="ja-JP" altLang="ja-JP" i="1"/>
                                </m:ctrlPr>
                              </m:dPr>
                              <m:e>
                                <m:r>
                                  <a:rPr lang="en-US" altLang="ja-JP" i="1">
                                    <a:latin typeface="Cambria Math"/>
                                  </a:rPr>
                                  <m:t>𝜔</m:t>
                                </m:r>
                                <m:r>
                                  <a:rPr lang="en-US" altLang="ja-JP" i="1"/>
                                  <m:t>−</m:t>
                                </m:r>
                                <m:sSub>
                                  <m:sSubPr>
                                    <m:ctrlPr>
                                      <a:rPr lang="ja-JP" altLang="ja-JP" i="1"/>
                                    </m:ctrlPr>
                                  </m:sSubPr>
                                  <m:e>
                                    <m:r>
                                      <a:rPr lang="en-US" altLang="ja-JP" i="1"/>
                                      <m:t>𝜔</m:t>
                                    </m:r>
                                  </m:e>
                                  <m:sub>
                                    <m:r>
                                      <a:rPr lang="en-US" altLang="ja-JP" i="1"/>
                                      <m:t>𝐷</m:t>
                                    </m:r>
                                  </m:sub>
                                </m:sSub>
                              </m:e>
                            </m:d>
                          </m:e>
                          <m:sup>
                            <m:r>
                              <a:rPr lang="en-US" altLang="ja-JP" i="1"/>
                              <m:t>2</m:t>
                            </m:r>
                          </m:sup>
                        </m:sSup>
                        <m:sSubSup>
                          <m:sSubSupPr>
                            <m:ctrlPr>
                              <a:rPr lang="ja-JP" altLang="ja-JP" i="1"/>
                            </m:ctrlPr>
                          </m:sSubSupPr>
                          <m:e>
                            <m:r>
                              <a:rPr lang="en-US" altLang="ja-JP" i="1"/>
                              <m:t>𝜏</m:t>
                            </m:r>
                          </m:e>
                          <m:sub>
                            <m:r>
                              <a:rPr lang="en-US" altLang="ja-JP" i="1"/>
                              <m:t>𝐺</m:t>
                            </m:r>
                          </m:sub>
                          <m:sup>
                            <m:r>
                              <a:rPr lang="en-US" altLang="ja-JP" i="1"/>
                              <m:t>2</m:t>
                            </m:r>
                          </m:sup>
                        </m:sSubSup>
                      </m:num>
                      <m:den>
                        <m:r>
                          <a:rPr lang="en-US" altLang="ja-JP"/>
                          <m:t>4</m:t>
                        </m:r>
                      </m:den>
                    </m:f>
                    <m:r>
                      <a:rPr lang="en-US" altLang="ja-JP" i="1"/>
                      <m:t>−</m:t>
                    </m:r>
                    <m:f>
                      <m:fPr>
                        <m:ctrlPr>
                          <a:rPr lang="ja-JP" altLang="ja-JP" i="1"/>
                        </m:ctrlPr>
                      </m:fPr>
                      <m:num>
                        <m:sSubSup>
                          <m:sSubSupPr>
                            <m:ctrlPr>
                              <a:rPr lang="ja-JP" altLang="ja-JP" i="1"/>
                            </m:ctrlPr>
                          </m:sSubSupPr>
                          <m:e>
                            <m:r>
                              <a:rPr lang="en-US" altLang="ja-JP" i="1"/>
                              <m:t>𝑡</m:t>
                            </m:r>
                          </m:e>
                          <m:sub>
                            <m:r>
                              <a:rPr lang="en-US" altLang="ja-JP" i="1"/>
                              <m:t>0</m:t>
                            </m:r>
                          </m:sub>
                          <m:sup>
                            <m:r>
                              <a:rPr lang="en-US" altLang="ja-JP" i="1"/>
                              <m:t>2</m:t>
                            </m:r>
                          </m:sup>
                        </m:sSubSup>
                      </m:num>
                      <m:den>
                        <m:r>
                          <a:rPr lang="en-US" altLang="ja-JP" i="1"/>
                          <m:t>2</m:t>
                        </m:r>
                        <m:sSubSup>
                          <m:sSubSupPr>
                            <m:ctrlPr>
                              <a:rPr lang="ja-JP" altLang="ja-JP" i="1"/>
                            </m:ctrlPr>
                          </m:sSubSupPr>
                          <m:e>
                            <m:r>
                              <a:rPr lang="en-US" altLang="ja-JP" i="1"/>
                              <m:t>𝜏</m:t>
                            </m:r>
                          </m:e>
                          <m:sub>
                            <m:r>
                              <a:rPr lang="en-US" altLang="ja-JP" i="1"/>
                              <m:t>𝐺</m:t>
                            </m:r>
                          </m:sub>
                          <m:sup>
                            <m:r>
                              <a:rPr lang="en-US" altLang="ja-JP" i="1"/>
                              <m:t>2</m:t>
                            </m:r>
                          </m:sup>
                        </m:sSubSup>
                      </m:den>
                    </m:f>
                    <m:r>
                      <a:rPr lang="en-US" altLang="ja-JP"/>
                      <m:t>]</m:t>
                    </m:r>
                  </m:oMath>
                </a14:m>
                <a:endParaRPr lang="ja-JP" altLang="ja-JP" dirty="0"/>
              </a:p>
              <a:p>
                <a:pPr marL="0" indent="0">
                  <a:buNone/>
                </a:pPr>
                <a:r>
                  <a:rPr lang="ja-JP" altLang="en-US" dirty="0" smtClean="0"/>
                  <a:t>　</a:t>
                </a:r>
                <a:r>
                  <a:rPr lang="ja-JP" altLang="ja-JP" dirty="0" smtClean="0"/>
                  <a:t>を</a:t>
                </a:r>
                <a:r>
                  <a:rPr lang="ja-JP" altLang="ja-JP" dirty="0"/>
                  <a:t>持ちそれは</a:t>
                </a:r>
                <a:r>
                  <a:rPr lang="en-US" altLang="ja-JP" dirty="0"/>
                  <a:t>IFD(</a:t>
                </a:r>
                <a:r>
                  <a:rPr lang="ja-JP" altLang="ja-JP" dirty="0"/>
                  <a:t>瞬時周波数差</a:t>
                </a:r>
                <a:r>
                  <a:rPr lang="en-US" altLang="ja-JP" dirty="0"/>
                  <a:t>)</a:t>
                </a:r>
                <a14:m>
                  <m:oMath xmlns:m="http://schemas.openxmlformats.org/officeDocument/2006/math">
                    <m:r>
                      <a:rPr lang="en-US" altLang="ja-JP" i="1"/>
                      <m:t> </m:t>
                    </m:r>
                    <m:sSub>
                      <m:sSubPr>
                        <m:ctrlPr>
                          <a:rPr lang="ja-JP" altLang="ja-JP" i="1"/>
                        </m:ctrlPr>
                      </m:sSubPr>
                      <m:e>
                        <m:r>
                          <a:rPr lang="en-US" altLang="ja-JP" i="1"/>
                          <m:t>𝜔</m:t>
                        </m:r>
                      </m:e>
                      <m:sub>
                        <m:r>
                          <a:rPr lang="en-US" altLang="ja-JP" i="1"/>
                          <m:t>𝐷</m:t>
                        </m:r>
                      </m:sub>
                    </m:sSub>
                  </m:oMath>
                </a14:m>
                <a:r>
                  <a:rPr lang="en-US" altLang="ja-JP" dirty="0"/>
                  <a:t>(</a:t>
                </a:r>
                <a14:m>
                  <m:oMath xmlns:m="http://schemas.openxmlformats.org/officeDocument/2006/math">
                    <m:sSub>
                      <m:sSubPr>
                        <m:ctrlPr>
                          <a:rPr lang="ja-JP" altLang="ja-JP" i="1"/>
                        </m:ctrlPr>
                      </m:sSubPr>
                      <m:e>
                        <m:r>
                          <a:rPr lang="en-US" altLang="ja-JP" i="1"/>
                          <m:t>𝑡</m:t>
                        </m:r>
                      </m:e>
                      <m:sub>
                        <m:r>
                          <a:rPr lang="en-US" altLang="ja-JP" i="1"/>
                          <m:t>0</m:t>
                        </m:r>
                      </m:sub>
                    </m:sSub>
                  </m:oMath>
                </a14:m>
                <a:r>
                  <a:rPr lang="en-US" altLang="ja-JP" dirty="0"/>
                  <a:t>)</a:t>
                </a:r>
                <a:r>
                  <a:rPr lang="ja-JP" altLang="ja-JP" dirty="0"/>
                  <a:t>を中心に幅</a:t>
                </a:r>
                <a14:m>
                  <m:oMath xmlns:m="http://schemas.openxmlformats.org/officeDocument/2006/math">
                    <m:sSub>
                      <m:sSubPr>
                        <m:ctrlPr>
                          <a:rPr lang="ja-JP" altLang="ja-JP" i="1"/>
                        </m:ctrlPr>
                      </m:sSubPr>
                      <m:e>
                        <m:r>
                          <a:rPr lang="en-US" altLang="ja-JP" i="1"/>
                          <m:t>𝜎</m:t>
                        </m:r>
                      </m:e>
                      <m:sub>
                        <m:r>
                          <a:rPr lang="en-US" altLang="ja-JP" i="1"/>
                          <m:t>𝐷</m:t>
                        </m:r>
                      </m:sub>
                    </m:sSub>
                  </m:oMath>
                </a14:m>
                <a:r>
                  <a:rPr lang="ja-JP" altLang="ja-JP" dirty="0"/>
                  <a:t>で置</a:t>
                </a:r>
                <a:r>
                  <a:rPr lang="ja-JP" altLang="ja-JP" dirty="0"/>
                  <a:t>かれ</a:t>
                </a:r>
                <a14:m>
                  <m:oMath xmlns:m="http://schemas.openxmlformats.org/officeDocument/2006/math">
                    <m:sSub>
                      <m:sSubPr>
                        <m:ctrlPr>
                          <a:rPr lang="ja-JP" altLang="ja-JP" i="1"/>
                        </m:ctrlPr>
                      </m:sSubPr>
                      <m:e>
                        <m:r>
                          <a:rPr lang="en-US" altLang="ja-JP" i="1"/>
                          <m:t>𝜔</m:t>
                        </m:r>
                      </m:e>
                      <m:sub>
                        <m:r>
                          <a:rPr lang="en-US" altLang="ja-JP" i="1"/>
                          <m:t>𝐷</m:t>
                        </m:r>
                      </m:sub>
                    </m:sSub>
                  </m:oMath>
                </a14:m>
                <a:r>
                  <a:rPr lang="ja-JP" altLang="ja-JP" dirty="0" err="1"/>
                  <a:t>、</a:t>
                </a:r>
                <a14:m>
                  <m:oMath xmlns:m="http://schemas.openxmlformats.org/officeDocument/2006/math">
                    <m:sSub>
                      <m:sSubPr>
                        <m:ctrlPr>
                          <a:rPr lang="ja-JP" altLang="ja-JP" i="1"/>
                        </m:ctrlPr>
                      </m:sSubPr>
                      <m:e>
                        <m:r>
                          <a:rPr lang="en-US" altLang="ja-JP" i="1"/>
                          <m:t>𝜎</m:t>
                        </m:r>
                      </m:e>
                      <m:sub>
                        <m:r>
                          <a:rPr lang="en-US" altLang="ja-JP" i="1"/>
                          <m:t>𝐷</m:t>
                        </m:r>
                      </m:sub>
                    </m:sSub>
                  </m:oMath>
                </a14:m>
                <a:r>
                  <a:rPr lang="ja-JP" altLang="ja-JP" dirty="0"/>
                  <a:t>は</a:t>
                </a:r>
              </a:p>
              <a:p>
                <a14:m>
                  <m:oMath xmlns:m="http://schemas.openxmlformats.org/officeDocument/2006/math">
                    <m:sSub>
                      <m:sSubPr>
                        <m:ctrlPr>
                          <a:rPr lang="ja-JP" altLang="ja-JP" i="1"/>
                        </m:ctrlPr>
                      </m:sSubPr>
                      <m:e>
                        <m:r>
                          <a:rPr lang="en-US" altLang="ja-JP" i="1"/>
                          <m:t>𝜔</m:t>
                        </m:r>
                      </m:e>
                      <m:sub>
                        <m:r>
                          <a:rPr lang="en-US" altLang="ja-JP" i="1"/>
                          <m:t>𝐷</m:t>
                        </m:r>
                      </m:sub>
                    </m:sSub>
                    <m:r>
                      <a:rPr lang="en-US" altLang="ja-JP"/>
                      <m:t>(</m:t>
                    </m:r>
                    <m:sSub>
                      <m:sSubPr>
                        <m:ctrlPr>
                          <a:rPr lang="ja-JP" altLang="ja-JP" i="1"/>
                        </m:ctrlPr>
                      </m:sSubPr>
                      <m:e>
                        <m:r>
                          <a:rPr lang="en-US" altLang="ja-JP" i="1"/>
                          <m:t>𝑡</m:t>
                        </m:r>
                      </m:e>
                      <m:sub>
                        <m:r>
                          <a:rPr lang="en-US" altLang="ja-JP" i="1"/>
                          <m:t>0</m:t>
                        </m:r>
                      </m:sub>
                    </m:sSub>
                    <m:r>
                      <a:rPr lang="en-US" altLang="ja-JP"/>
                      <m:t>)=</m:t>
                    </m:r>
                    <m:sSub>
                      <m:sSubPr>
                        <m:ctrlPr>
                          <a:rPr lang="ja-JP" altLang="ja-JP" i="1"/>
                        </m:ctrlPr>
                      </m:sSubPr>
                      <m:e>
                        <m:r>
                          <a:rPr lang="en-US" altLang="ja-JP" i="1"/>
                          <m:t>𝜔</m:t>
                        </m:r>
                      </m:e>
                      <m:sub>
                        <m:r>
                          <a:rPr lang="en-US" altLang="ja-JP" i="1"/>
                          <m:t>𝑃</m:t>
                        </m:r>
                      </m:sub>
                    </m:sSub>
                    <m:r>
                      <a:rPr lang="en-US" altLang="ja-JP" i="1"/>
                      <m:t>−</m:t>
                    </m:r>
                    <m:sSub>
                      <m:sSubPr>
                        <m:ctrlPr>
                          <a:rPr lang="ja-JP" altLang="ja-JP" i="1"/>
                        </m:ctrlPr>
                      </m:sSubPr>
                      <m:e>
                        <m:r>
                          <a:rPr lang="en-US" altLang="ja-JP" i="1"/>
                          <m:t>𝜔</m:t>
                        </m:r>
                      </m:e>
                      <m:sub>
                        <m:r>
                          <a:rPr lang="en-US" altLang="ja-JP" i="1"/>
                          <m:t>𝑠</m:t>
                        </m:r>
                      </m:sub>
                    </m:sSub>
                    <m:r>
                      <a:rPr lang="en-US" altLang="ja-JP" i="1"/>
                      <m:t>+2</m:t>
                    </m:r>
                    <m:r>
                      <a:rPr lang="en-US" altLang="ja-JP" i="1"/>
                      <m:t>𝛽</m:t>
                    </m:r>
                    <m:sSub>
                      <m:sSubPr>
                        <m:ctrlPr>
                          <a:rPr lang="ja-JP" altLang="ja-JP" i="1"/>
                        </m:ctrlPr>
                      </m:sSubPr>
                      <m:e>
                        <m:r>
                          <a:rPr lang="en-US" altLang="ja-JP" i="1"/>
                          <m:t>𝑡</m:t>
                        </m:r>
                      </m:e>
                      <m:sub>
                        <m:r>
                          <a:rPr lang="en-US" altLang="ja-JP" i="1"/>
                          <m:t>0</m:t>
                        </m:r>
                      </m:sub>
                    </m:sSub>
                  </m:oMath>
                </a14:m>
                <a:endParaRPr lang="ja-JP" altLang="ja-JP" dirty="0"/>
              </a:p>
              <a:p>
                <a14:m>
                  <m:oMath xmlns:m="http://schemas.openxmlformats.org/officeDocument/2006/math">
                    <m:sSub>
                      <m:sSubPr>
                        <m:ctrlPr>
                          <a:rPr lang="ja-JP" altLang="ja-JP" i="1"/>
                        </m:ctrlPr>
                      </m:sSubPr>
                      <m:e>
                        <m:r>
                          <a:rPr lang="en-US" altLang="ja-JP" i="1"/>
                          <m:t>𝜎</m:t>
                        </m:r>
                      </m:e>
                      <m:sub>
                        <m:r>
                          <a:rPr lang="en-US" altLang="ja-JP" i="1"/>
                          <m:t>𝐷</m:t>
                        </m:r>
                      </m:sub>
                    </m:sSub>
                    <m:r>
                      <a:rPr lang="en-US" altLang="ja-JP" i="1"/>
                      <m:t>=4</m:t>
                    </m:r>
                    <m:rad>
                      <m:radPr>
                        <m:degHide m:val="on"/>
                        <m:ctrlPr>
                          <a:rPr lang="ja-JP" altLang="ja-JP" i="1"/>
                        </m:ctrlPr>
                      </m:radPr>
                      <m:deg/>
                      <m:e>
                        <m:func>
                          <m:funcPr>
                            <m:ctrlPr>
                              <a:rPr lang="ja-JP" altLang="ja-JP" i="1"/>
                            </m:ctrlPr>
                          </m:funcPr>
                          <m:fName>
                            <m:r>
                              <m:rPr>
                                <m:sty m:val="p"/>
                              </m:rPr>
                              <a:rPr lang="en-US" altLang="ja-JP"/>
                              <m:t>ln</m:t>
                            </m:r>
                          </m:fName>
                          <m:e>
                            <m:r>
                              <a:rPr lang="en-US" altLang="ja-JP" i="1"/>
                              <m:t>2</m:t>
                            </m:r>
                          </m:e>
                        </m:func>
                      </m:e>
                    </m:rad>
                    <m:r>
                      <a:rPr lang="en-US" altLang="ja-JP" i="1"/>
                      <m:t>/</m:t>
                    </m:r>
                    <m:sSub>
                      <m:sSubPr>
                        <m:ctrlPr>
                          <a:rPr lang="ja-JP" altLang="ja-JP" i="1"/>
                        </m:ctrlPr>
                      </m:sSubPr>
                      <m:e>
                        <m:r>
                          <a:rPr lang="en-US" altLang="ja-JP" i="1"/>
                          <m:t>𝜏</m:t>
                        </m:r>
                      </m:e>
                      <m:sub>
                        <m:r>
                          <a:rPr lang="en-US" altLang="ja-JP" i="1"/>
                          <m:t>𝐺</m:t>
                        </m:r>
                      </m:sub>
                    </m:sSub>
                  </m:oMath>
                </a14:m>
                <a:endParaRPr lang="ja-JP" altLang="ja-JP" dirty="0"/>
              </a:p>
              <a:p>
                <a:r>
                  <a:rPr lang="en-US" altLang="ja-JP" dirty="0"/>
                  <a:t>(</a:t>
                </a:r>
                <a:r>
                  <a:rPr lang="ja-JP" altLang="ja-JP" dirty="0"/>
                  <a:t>数値系：</a:t>
                </a:r>
                <a14:m>
                  <m:oMath xmlns:m="http://schemas.openxmlformats.org/officeDocument/2006/math">
                    <m:sSub>
                      <m:sSubPr>
                        <m:ctrlPr>
                          <a:rPr lang="ja-JP" altLang="ja-JP" i="1"/>
                        </m:ctrlPr>
                      </m:sSubPr>
                      <m:e>
                        <m:r>
                          <a:rPr lang="en-US" altLang="ja-JP" i="1"/>
                          <m:t>𝜎</m:t>
                        </m:r>
                      </m:e>
                      <m:sub>
                        <m:r>
                          <a:rPr lang="en-US" altLang="ja-JP" i="1"/>
                          <m:t>𝐷</m:t>
                        </m:r>
                      </m:sub>
                    </m:sSub>
                    <m:r>
                      <a:rPr lang="en-US" altLang="ja-JP" i="1"/>
                      <m:t>=20.8</m:t>
                    </m:r>
                    <m:d>
                      <m:dPr>
                        <m:begChr m:val="["/>
                        <m:endChr m:val="]"/>
                        <m:ctrlPr>
                          <a:rPr lang="ja-JP" altLang="ja-JP" i="1"/>
                        </m:ctrlPr>
                      </m:dPr>
                      <m:e>
                        <m:sSup>
                          <m:sSupPr>
                            <m:ctrlPr>
                              <a:rPr lang="ja-JP" altLang="ja-JP" i="1"/>
                            </m:ctrlPr>
                          </m:sSupPr>
                          <m:e>
                            <m:r>
                              <a:rPr lang="en-US" altLang="ja-JP" i="1"/>
                              <m:t>𝑐𝑚</m:t>
                            </m:r>
                          </m:e>
                          <m:sup>
                            <m:r>
                              <a:rPr lang="en-US" altLang="ja-JP" i="1"/>
                              <m:t>−1</m:t>
                            </m:r>
                          </m:sup>
                        </m:sSup>
                      </m:e>
                    </m:d>
                    <m:d>
                      <m:dPr>
                        <m:ctrlPr>
                          <a:rPr lang="ja-JP" altLang="ja-JP" i="1"/>
                        </m:ctrlPr>
                      </m:dPr>
                      <m:e>
                        <m:r>
                          <a:rPr lang="en-US" altLang="ja-JP" i="1"/>
                          <m:t>𝜏</m:t>
                        </m:r>
                        <m:r>
                          <a:rPr lang="en-US" altLang="ja-JP" i="1"/>
                          <m:t>=1</m:t>
                        </m:r>
                        <m:d>
                          <m:dPr>
                            <m:begChr m:val="["/>
                            <m:endChr m:val="]"/>
                            <m:ctrlPr>
                              <a:rPr lang="ja-JP" altLang="ja-JP" i="1"/>
                            </m:ctrlPr>
                          </m:dPr>
                          <m:e>
                            <m:r>
                              <a:rPr lang="en-US" altLang="ja-JP" i="1"/>
                              <m:t>𝑝𝑠</m:t>
                            </m:r>
                          </m:e>
                        </m:d>
                      </m:e>
                    </m:d>
                    <m:r>
                      <a:rPr lang="en-US" altLang="ja-JP" i="1"/>
                      <m:t>,</m:t>
                    </m:r>
                    <m:r>
                      <a:rPr lang="en-US" altLang="ja-JP" i="1"/>
                      <m:t>𝜏</m:t>
                    </m:r>
                    <m:r>
                      <a:rPr lang="en-US" altLang="ja-JP" i="1"/>
                      <m:t>=</m:t>
                    </m:r>
                    <m:sSub>
                      <m:sSubPr>
                        <m:ctrlPr>
                          <a:rPr lang="ja-JP" altLang="ja-JP" i="1"/>
                        </m:ctrlPr>
                      </m:sSubPr>
                      <m:e>
                        <m:r>
                          <a:rPr lang="en-US" altLang="ja-JP" i="1"/>
                          <m:t>𝜏</m:t>
                        </m:r>
                      </m:e>
                      <m:sub>
                        <m:r>
                          <a:rPr lang="en-US" altLang="ja-JP" i="1"/>
                          <m:t>𝐺</m:t>
                        </m:r>
                      </m:sub>
                    </m:sSub>
                    <m:rad>
                      <m:radPr>
                        <m:degHide m:val="on"/>
                        <m:ctrlPr>
                          <a:rPr lang="ja-JP" altLang="ja-JP" i="1"/>
                        </m:ctrlPr>
                      </m:radPr>
                      <m:deg/>
                      <m:e>
                        <m:func>
                          <m:funcPr>
                            <m:ctrlPr>
                              <a:rPr lang="ja-JP" altLang="ja-JP" i="1"/>
                            </m:ctrlPr>
                          </m:funcPr>
                          <m:fName>
                            <m:r>
                              <a:rPr lang="en-US" altLang="ja-JP"/>
                              <m:t>2</m:t>
                            </m:r>
                            <m:r>
                              <m:rPr>
                                <m:sty m:val="p"/>
                              </m:rPr>
                              <a:rPr lang="en-US" altLang="ja-JP"/>
                              <m:t>ln</m:t>
                            </m:r>
                          </m:fName>
                          <m:e>
                            <m:r>
                              <a:rPr lang="en-US" altLang="ja-JP" i="1"/>
                              <m:t>2</m:t>
                            </m:r>
                          </m:e>
                        </m:func>
                      </m:e>
                    </m:rad>
                  </m:oMath>
                </a14:m>
                <a:r>
                  <a:rPr lang="en-US" altLang="ja-JP" dirty="0"/>
                  <a:t>)</a:t>
                </a:r>
                <a:endParaRPr lang="ja-JP" altLang="ja-JP" dirty="0"/>
              </a:p>
              <a:p>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93" t="-2022" r="-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8050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rotWithShape="1">
          <a:blip r:embed="rId2">
            <a:extLst>
              <a:ext uri="{28A0092B-C50C-407E-A947-70E740481C1C}">
                <a14:useLocalDpi xmlns:a14="http://schemas.microsoft.com/office/drawing/2010/main" val="0"/>
              </a:ext>
            </a:extLst>
          </a:blip>
          <a:srcRect l="19231" t="18241" r="49894" b="21041"/>
          <a:stretch/>
        </p:blipFill>
        <p:spPr bwMode="auto">
          <a:xfrm>
            <a:off x="4067944" y="1110135"/>
            <a:ext cx="5429250" cy="5782962"/>
          </a:xfrm>
          <a:prstGeom prst="rect">
            <a:avLst/>
          </a:prstGeom>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ja-JP" altLang="en-US" dirty="0" smtClean="0"/>
              <a:t>実験結果１</a:t>
            </a:r>
            <a:endParaRPr kumimoji="1" lang="ja-JP" altLang="en-US" dirty="0"/>
          </a:p>
        </p:txBody>
      </p:sp>
      <mc:AlternateContent xmlns:mc="http://schemas.openxmlformats.org/markup-compatibility/2006">
        <mc:Choice xmlns:a14="http://schemas.microsoft.com/office/drawing/2010/main" Requires="a14">
          <p:sp>
            <p:nvSpPr>
              <p:cNvPr id="3" name="正方形/長方形 2"/>
              <p:cNvSpPr/>
              <p:nvPr/>
            </p:nvSpPr>
            <p:spPr>
              <a:xfrm>
                <a:off x="107504" y="1196752"/>
                <a:ext cx="5370506" cy="1760867"/>
              </a:xfrm>
              <a:prstGeom prst="rect">
                <a:avLst/>
              </a:prstGeom>
            </p:spPr>
            <p:txBody>
              <a:bodyPr wrap="square">
                <a:spAutoFit/>
              </a:bodyPr>
              <a:lstStyle/>
              <a:p>
                <a:r>
                  <a:rPr lang="ja-JP" altLang="ja-JP" dirty="0"/>
                  <a:t>試料：ポリスチレンビーズ</a:t>
                </a:r>
              </a:p>
              <a:p>
                <a:r>
                  <a:rPr lang="ja-JP" altLang="ja-JP" dirty="0"/>
                  <a:t>ラマン共振周波数</a:t>
                </a:r>
                <a14:m>
                  <m:oMath xmlns:m="http://schemas.openxmlformats.org/officeDocument/2006/math">
                    <m:sSub>
                      <m:sSubPr>
                        <m:ctrlPr>
                          <a:rPr lang="ja-JP" altLang="ja-JP" i="1"/>
                        </m:ctrlPr>
                      </m:sSubPr>
                      <m:e>
                        <m:r>
                          <a:rPr lang="en-US" altLang="ja-JP" i="1"/>
                          <m:t>𝜔</m:t>
                        </m:r>
                      </m:e>
                      <m:sub>
                        <m:r>
                          <a:rPr lang="en-US" altLang="ja-JP" i="1"/>
                          <m:t>𝑟</m:t>
                        </m:r>
                      </m:sub>
                    </m:sSub>
                    <m:r>
                      <a:rPr lang="en-US" altLang="ja-JP"/>
                      <m:t>=3054[</m:t>
                    </m:r>
                    <m:sSup>
                      <m:sSupPr>
                        <m:ctrlPr>
                          <a:rPr lang="ja-JP" altLang="ja-JP" i="1"/>
                        </m:ctrlPr>
                      </m:sSupPr>
                      <m:e>
                        <m:r>
                          <m:rPr>
                            <m:sty m:val="p"/>
                          </m:rPr>
                          <a:rPr lang="en-US" altLang="ja-JP"/>
                          <m:t>cm</m:t>
                        </m:r>
                      </m:e>
                      <m:sup>
                        <m:r>
                          <a:rPr lang="en-US" altLang="ja-JP" i="1"/>
                          <m:t>−1</m:t>
                        </m:r>
                      </m:sup>
                    </m:sSup>
                    <m:r>
                      <a:rPr lang="en-US" altLang="ja-JP"/>
                      <m:t>]</m:t>
                    </m:r>
                  </m:oMath>
                </a14:m>
                <a:endParaRPr lang="ja-JP" altLang="ja-JP" dirty="0"/>
              </a:p>
              <a:p>
                <a:r>
                  <a:rPr lang="ja-JP" altLang="ja-JP" dirty="0"/>
                  <a:t>　　　直径</a:t>
                </a:r>
                <a:r>
                  <a:rPr lang="en-US" altLang="ja-JP" dirty="0"/>
                  <a:t>d=3[</a:t>
                </a:r>
                <a:r>
                  <a:rPr lang="ja-JP" altLang="ja-JP" dirty="0"/>
                  <a:t>㎛</a:t>
                </a:r>
                <a:r>
                  <a:rPr lang="en-US" altLang="ja-JP" dirty="0"/>
                  <a:t>]</a:t>
                </a:r>
                <a:endParaRPr lang="ja-JP" altLang="ja-JP" dirty="0"/>
              </a:p>
              <a:p>
                <a:r>
                  <a:rPr lang="ja-JP" altLang="ja-JP" dirty="0"/>
                  <a:t>これらを</a:t>
                </a:r>
                <a:r>
                  <a:rPr lang="en-US" altLang="ja-JP" dirty="0"/>
                  <a:t>2%</a:t>
                </a:r>
                <a:r>
                  <a:rPr lang="ja-JP" altLang="ja-JP" dirty="0"/>
                  <a:t>の</a:t>
                </a:r>
                <a:r>
                  <a:rPr lang="ja-JP" altLang="ja-JP" dirty="0" smtClean="0"/>
                  <a:t>アグロース</a:t>
                </a:r>
                <a:endParaRPr lang="en-US" altLang="ja-JP" dirty="0" smtClean="0"/>
              </a:p>
              <a:p>
                <a:r>
                  <a:rPr lang="en-US" altLang="ja-JP" dirty="0" smtClean="0"/>
                  <a:t>98</a:t>
                </a:r>
                <a:r>
                  <a:rPr lang="en-US" altLang="ja-JP" dirty="0"/>
                  <a:t>%</a:t>
                </a:r>
                <a:r>
                  <a:rPr lang="ja-JP" altLang="ja-JP" dirty="0"/>
                  <a:t>の水からできたゲルに浸漬する。</a:t>
                </a:r>
              </a:p>
              <a:p>
                <a:r>
                  <a:rPr lang="ja-JP" altLang="ja-JP" dirty="0"/>
                  <a:t>芳香族</a:t>
                </a:r>
                <a:r>
                  <a:rPr lang="en-US" altLang="ja-JP" dirty="0"/>
                  <a:t>C-H</a:t>
                </a:r>
                <a:r>
                  <a:rPr lang="ja-JP" altLang="ja-JP" dirty="0"/>
                  <a:t>のラマン共振を見る。</a:t>
                </a:r>
              </a:p>
            </p:txBody>
          </p:sp>
        </mc:Choice>
        <mc:Fallback>
          <p:sp>
            <p:nvSpPr>
              <p:cNvPr id="3" name="正方形/長方形 2"/>
              <p:cNvSpPr>
                <a:spLocks noRot="1" noChangeAspect="1" noMove="1" noResize="1" noEditPoints="1" noAdjustHandles="1" noChangeArrowheads="1" noChangeShapeType="1" noTextEdit="1"/>
              </p:cNvSpPr>
              <p:nvPr/>
            </p:nvSpPr>
            <p:spPr>
              <a:xfrm>
                <a:off x="107504" y="1196752"/>
                <a:ext cx="5370506" cy="1760867"/>
              </a:xfrm>
              <a:prstGeom prst="rect">
                <a:avLst/>
              </a:prstGeom>
              <a:blipFill rotWithShape="1">
                <a:blip r:embed="rId3"/>
                <a:stretch>
                  <a:fillRect l="-1022" t="-2768" b="-484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正方形/長方形 3"/>
              <p:cNvSpPr/>
              <p:nvPr/>
            </p:nvSpPr>
            <p:spPr>
              <a:xfrm>
                <a:off x="251520" y="3284984"/>
                <a:ext cx="4392488" cy="3416320"/>
              </a:xfrm>
              <a:prstGeom prst="rect">
                <a:avLst/>
              </a:prstGeom>
            </p:spPr>
            <p:txBody>
              <a:bodyPr wrap="square">
                <a:spAutoFit/>
              </a:bodyPr>
              <a:lstStyle/>
              <a:p>
                <a:r>
                  <a:rPr lang="en-US" altLang="ja-JP" dirty="0"/>
                  <a:t>FIG2</a:t>
                </a:r>
                <a:r>
                  <a:rPr lang="ja-JP" altLang="ja-JP" dirty="0"/>
                  <a:t>の</a:t>
                </a:r>
                <a:r>
                  <a:rPr lang="en-US" altLang="ja-JP" dirty="0"/>
                  <a:t>(b)</a:t>
                </a:r>
                <a:r>
                  <a:rPr lang="ja-JP" altLang="ja-JP" dirty="0"/>
                  <a:t>の左の画像</a:t>
                </a:r>
              </a:p>
              <a:p>
                <a:r>
                  <a:rPr lang="ja-JP" altLang="ja-JP" dirty="0"/>
                  <a:t>ビーズを中央におき</a:t>
                </a:r>
                <a:r>
                  <a:rPr lang="en-US" altLang="ja-JP" dirty="0"/>
                  <a:t>CARS</a:t>
                </a:r>
                <a:r>
                  <a:rPr lang="ja-JP" altLang="ja-JP" dirty="0"/>
                  <a:t>イメージ</a:t>
                </a:r>
                <a:r>
                  <a:rPr lang="ja-JP" altLang="ja-JP" dirty="0" smtClean="0"/>
                  <a:t>を</a:t>
                </a:r>
                <a:endParaRPr lang="en-US" altLang="ja-JP" dirty="0" smtClean="0"/>
              </a:p>
              <a:p>
                <a:r>
                  <a:rPr lang="ja-JP" altLang="ja-JP" dirty="0" smtClean="0"/>
                  <a:t>取得</a:t>
                </a:r>
                <a:r>
                  <a:rPr lang="ja-JP" altLang="ja-JP" dirty="0"/>
                  <a:t>したものである。</a:t>
                </a:r>
              </a:p>
              <a:p>
                <a:r>
                  <a:rPr lang="ja-JP" altLang="ja-JP" dirty="0"/>
                  <a:t>この画像からこの方法での横</a:t>
                </a:r>
                <a:r>
                  <a:rPr lang="ja-JP" altLang="ja-JP" dirty="0" smtClean="0"/>
                  <a:t>方向</a:t>
                </a:r>
                <a:endParaRPr lang="en-US" altLang="ja-JP" dirty="0" smtClean="0"/>
              </a:p>
              <a:p>
                <a:r>
                  <a:rPr lang="ja-JP" altLang="ja-JP" dirty="0" smtClean="0"/>
                  <a:t>の</a:t>
                </a:r>
                <a:r>
                  <a:rPr lang="ja-JP" altLang="ja-JP" dirty="0"/>
                  <a:t>分解能は～</a:t>
                </a:r>
                <a:r>
                  <a:rPr lang="en-US" altLang="ja-JP" dirty="0"/>
                  <a:t>0.3[</a:t>
                </a:r>
                <a:r>
                  <a:rPr lang="ja-JP" altLang="ja-JP" dirty="0"/>
                  <a:t>μ</a:t>
                </a:r>
                <a:r>
                  <a:rPr lang="en-US" altLang="ja-JP" dirty="0"/>
                  <a:t>m]</a:t>
                </a:r>
                <a:r>
                  <a:rPr lang="ja-JP" altLang="ja-JP" dirty="0"/>
                  <a:t>であると推測される。</a:t>
                </a:r>
              </a:p>
              <a:p>
                <a:r>
                  <a:rPr lang="en-US" altLang="ja-JP" dirty="0"/>
                  <a:t> </a:t>
                </a:r>
                <a:endParaRPr lang="ja-JP" altLang="ja-JP" dirty="0"/>
              </a:p>
              <a:p>
                <a:r>
                  <a:rPr lang="en-US" altLang="ja-JP" dirty="0"/>
                  <a:t>FIG2</a:t>
                </a:r>
                <a:r>
                  <a:rPr lang="ja-JP" altLang="ja-JP" dirty="0"/>
                  <a:t>の</a:t>
                </a:r>
                <a:r>
                  <a:rPr lang="en-US" altLang="ja-JP" dirty="0"/>
                  <a:t>(b)</a:t>
                </a:r>
                <a:r>
                  <a:rPr lang="ja-JP" altLang="ja-JP" dirty="0"/>
                  <a:t>の右の画像</a:t>
                </a:r>
              </a:p>
              <a:p>
                <a:r>
                  <a:rPr lang="ja-JP" altLang="ja-JP" dirty="0"/>
                  <a:t>ビーズをおいた状態でディレイタイム</a:t>
                </a:r>
                <a14:m>
                  <m:oMath xmlns:m="http://schemas.openxmlformats.org/officeDocument/2006/math">
                    <m:sSub>
                      <m:sSubPr>
                        <m:ctrlPr>
                          <a:rPr lang="ja-JP" altLang="ja-JP" i="1"/>
                        </m:ctrlPr>
                      </m:sSubPr>
                      <m:e>
                        <m:r>
                          <a:rPr lang="en-US" altLang="ja-JP" i="1"/>
                          <m:t>𝑡</m:t>
                        </m:r>
                      </m:e>
                      <m:sub>
                        <m:r>
                          <a:rPr lang="en-US" altLang="ja-JP" i="1"/>
                          <m:t>0</m:t>
                        </m:r>
                      </m:sub>
                    </m:sSub>
                  </m:oMath>
                </a14:m>
                <a:r>
                  <a:rPr lang="ja-JP" altLang="ja-JP" dirty="0"/>
                  <a:t>ごとにラインスキャンし、</a:t>
                </a:r>
                <a:r>
                  <a:rPr lang="en-US" altLang="ja-JP" dirty="0"/>
                  <a:t>CARS</a:t>
                </a:r>
                <a:r>
                  <a:rPr lang="ja-JP" altLang="ja-JP" dirty="0"/>
                  <a:t>スペクトルを得たものである。非共鳴</a:t>
                </a:r>
                <a:r>
                  <a:rPr lang="en-US" altLang="ja-JP" dirty="0"/>
                  <a:t>CARS</a:t>
                </a:r>
                <a14:m>
                  <m:oMath xmlns:m="http://schemas.openxmlformats.org/officeDocument/2006/math">
                    <m:d>
                      <m:dPr>
                        <m:ctrlPr>
                          <a:rPr lang="ja-JP" altLang="ja-JP" i="1"/>
                        </m:ctrlPr>
                      </m:dPr>
                      <m:e>
                        <m:sSub>
                          <m:sSubPr>
                            <m:ctrlPr>
                              <a:rPr lang="ja-JP" altLang="ja-JP" i="1"/>
                            </m:ctrlPr>
                          </m:sSubPr>
                          <m:e>
                            <m:r>
                              <a:rPr lang="en-US" altLang="ja-JP" i="1"/>
                              <m:t>𝐼</m:t>
                            </m:r>
                          </m:e>
                          <m:sub>
                            <m:r>
                              <a:rPr lang="en-US" altLang="ja-JP" i="1"/>
                              <m:t>𝑛𝑟</m:t>
                            </m:r>
                          </m:sub>
                        </m:sSub>
                        <m:r>
                          <a:rPr lang="en-US" altLang="ja-JP" i="1"/>
                          <m:t>,</m:t>
                        </m:r>
                        <m:sSub>
                          <m:sSubPr>
                            <m:ctrlPr>
                              <a:rPr lang="ja-JP" altLang="ja-JP" i="1"/>
                            </m:ctrlPr>
                          </m:sSubPr>
                          <m:e>
                            <m:r>
                              <a:rPr lang="en-US" altLang="ja-JP" i="1"/>
                              <m:t>𝑥</m:t>
                            </m:r>
                          </m:e>
                          <m:sub>
                            <m:r>
                              <a:rPr lang="en-US" altLang="ja-JP" i="1"/>
                              <m:t>𝑛𝑟</m:t>
                            </m:r>
                          </m:sub>
                        </m:sSub>
                      </m:e>
                    </m:d>
                  </m:oMath>
                </a14:m>
                <a:r>
                  <a:rPr lang="ja-JP" altLang="ja-JP" dirty="0"/>
                  <a:t>とポリスチレンから共振</a:t>
                </a:r>
                <a:r>
                  <a:rPr lang="en-US" altLang="ja-JP" dirty="0"/>
                  <a:t>CARS</a:t>
                </a:r>
                <a14:m>
                  <m:oMath xmlns:m="http://schemas.openxmlformats.org/officeDocument/2006/math">
                    <m:d>
                      <m:dPr>
                        <m:ctrlPr>
                          <a:rPr lang="ja-JP" altLang="ja-JP" i="1"/>
                        </m:ctrlPr>
                      </m:dPr>
                      <m:e>
                        <m:sSub>
                          <m:sSubPr>
                            <m:ctrlPr>
                              <a:rPr lang="ja-JP" altLang="ja-JP" i="1"/>
                            </m:ctrlPr>
                          </m:sSubPr>
                          <m:e>
                            <m:r>
                              <a:rPr lang="en-US" altLang="ja-JP" i="1"/>
                              <m:t>𝐼</m:t>
                            </m:r>
                          </m:e>
                          <m:sub>
                            <m:r>
                              <a:rPr lang="en-US" altLang="ja-JP" i="1"/>
                              <m:t>𝑟</m:t>
                            </m:r>
                          </m:sub>
                        </m:sSub>
                        <m:r>
                          <a:rPr lang="en-US" altLang="ja-JP" i="1"/>
                          <m:t>,</m:t>
                        </m:r>
                        <m:sSub>
                          <m:sSubPr>
                            <m:ctrlPr>
                              <a:rPr lang="ja-JP" altLang="ja-JP" i="1"/>
                            </m:ctrlPr>
                          </m:sSubPr>
                          <m:e>
                            <m:r>
                              <a:rPr lang="en-US" altLang="ja-JP" i="1"/>
                              <m:t>𝑥</m:t>
                            </m:r>
                          </m:e>
                          <m:sub>
                            <m:r>
                              <a:rPr lang="en-US" altLang="ja-JP" i="1"/>
                              <m:t>𝑟</m:t>
                            </m:r>
                          </m:sub>
                        </m:sSub>
                      </m:e>
                    </m:d>
                  </m:oMath>
                </a14:m>
                <a:r>
                  <a:rPr lang="ja-JP" altLang="ja-JP" dirty="0"/>
                  <a:t>の両方のゲルから一つを走査できたことを示している。</a:t>
                </a:r>
              </a:p>
            </p:txBody>
          </p:sp>
        </mc:Choice>
        <mc:Fallback>
          <p:sp>
            <p:nvSpPr>
              <p:cNvPr id="4" name="正方形/長方形 3"/>
              <p:cNvSpPr>
                <a:spLocks noRot="1" noChangeAspect="1" noMove="1" noResize="1" noEditPoints="1" noAdjustHandles="1" noChangeArrowheads="1" noChangeShapeType="1" noTextEdit="1"/>
              </p:cNvSpPr>
              <p:nvPr/>
            </p:nvSpPr>
            <p:spPr>
              <a:xfrm>
                <a:off x="251520" y="3284984"/>
                <a:ext cx="4392488" cy="3416320"/>
              </a:xfrm>
              <a:prstGeom prst="rect">
                <a:avLst/>
              </a:prstGeom>
              <a:blipFill rotWithShape="1">
                <a:blip r:embed="rId4"/>
                <a:stretch>
                  <a:fillRect l="-1110" t="-1429" r="-1110" b="-14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3957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r>
              <a:rPr lang="ja-JP" altLang="en-US" dirty="0" smtClean="0"/>
              <a:t>結果２</a:t>
            </a:r>
            <a:endParaRPr kumimoji="1" lang="ja-JP" altLang="en-US" dirty="0"/>
          </a:p>
        </p:txBody>
      </p:sp>
      <p:pic>
        <p:nvPicPr>
          <p:cNvPr id="4" name="コンテンツ プレースホルダー 3"/>
          <p:cNvPicPr>
            <a:picLocks noGrp="1"/>
          </p:cNvPicPr>
          <p:nvPr>
            <p:ph idx="1"/>
          </p:nvPr>
        </p:nvPicPr>
        <p:blipFill rotWithShape="1">
          <a:blip r:embed="rId2">
            <a:extLst>
              <a:ext uri="{28A0092B-C50C-407E-A947-70E740481C1C}">
                <a14:useLocalDpi xmlns:a14="http://schemas.microsoft.com/office/drawing/2010/main" val="0"/>
              </a:ext>
            </a:extLst>
          </a:blip>
          <a:srcRect l="50459" t="9447" r="17960" b="26384"/>
          <a:stretch/>
        </p:blipFill>
        <p:spPr bwMode="auto">
          <a:xfrm>
            <a:off x="4103440" y="1310333"/>
            <a:ext cx="5040560" cy="554766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正方形/長方形 4"/>
              <p:cNvSpPr/>
              <p:nvPr/>
            </p:nvSpPr>
            <p:spPr>
              <a:xfrm>
                <a:off x="107504" y="1700808"/>
                <a:ext cx="4572000" cy="4807855"/>
              </a:xfrm>
              <a:prstGeom prst="rect">
                <a:avLst/>
              </a:prstGeom>
            </p:spPr>
            <p:txBody>
              <a:bodyPr>
                <a:spAutoFit/>
              </a:bodyPr>
              <a:lstStyle/>
              <a:p>
                <a:r>
                  <a:rPr lang="en-US" altLang="ja-JP" dirty="0"/>
                  <a:t>FIG3 (a)</a:t>
                </a:r>
                <a:endParaRPr lang="ja-JP" altLang="ja-JP" dirty="0"/>
              </a:p>
              <a:p>
                <a:r>
                  <a:rPr lang="ja-JP" altLang="ja-JP" dirty="0"/>
                  <a:t>芳香族</a:t>
                </a:r>
                <a:r>
                  <a:rPr lang="en-US" altLang="ja-JP" dirty="0"/>
                  <a:t>C-H</a:t>
                </a:r>
                <a:r>
                  <a:rPr lang="ja-JP" altLang="ja-JP" dirty="0"/>
                  <a:t>は脂肪族の振動帯域</a:t>
                </a:r>
                <a:r>
                  <a:rPr lang="en-US" altLang="ja-JP" dirty="0"/>
                  <a:t>2851 -2901</a:t>
                </a:r>
                <a14:m>
                  <m:oMath xmlns:m="http://schemas.openxmlformats.org/officeDocument/2006/math">
                    <m:r>
                      <a:rPr lang="en-US" altLang="ja-JP"/>
                      <m:t>[</m:t>
                    </m:r>
                    <m:sSup>
                      <m:sSupPr>
                        <m:ctrlPr>
                          <a:rPr lang="ja-JP" altLang="ja-JP" i="1"/>
                        </m:ctrlPr>
                      </m:sSupPr>
                      <m:e>
                        <m:r>
                          <m:rPr>
                            <m:sty m:val="p"/>
                          </m:rPr>
                          <a:rPr lang="en-US" altLang="ja-JP"/>
                          <m:t>cm</m:t>
                        </m:r>
                      </m:e>
                      <m:sup>
                        <m:r>
                          <a:rPr lang="en-US" altLang="ja-JP" i="1"/>
                          <m:t>−1</m:t>
                        </m:r>
                      </m:sup>
                    </m:sSup>
                    <m:r>
                      <a:rPr lang="en-US" altLang="ja-JP"/>
                      <m:t>]</m:t>
                    </m:r>
                  </m:oMath>
                </a14:m>
                <a:r>
                  <a:rPr lang="ja-JP" altLang="ja-JP" dirty="0"/>
                  <a:t>を持っている。なので、加えてその範囲が観察可能にした。</a:t>
                </a:r>
              </a:p>
              <a:p>
                <a:r>
                  <a:rPr lang="en-US" altLang="ja-JP" dirty="0"/>
                  <a:t> </a:t>
                </a:r>
                <a:endParaRPr lang="ja-JP" altLang="ja-JP" dirty="0"/>
              </a:p>
              <a:p>
                <a:r>
                  <a:rPr lang="en-US" altLang="ja-JP" dirty="0"/>
                  <a:t>FIG3 (b) (c) (d)</a:t>
                </a:r>
                <a:endParaRPr lang="ja-JP" altLang="ja-JP" dirty="0"/>
              </a:p>
              <a:p>
                <a:r>
                  <a:rPr lang="ja-JP" altLang="ja-JP" dirty="0"/>
                  <a:t>ここではスペクトル範囲を</a:t>
                </a:r>
                <a:r>
                  <a:rPr lang="en-US" altLang="ja-JP" dirty="0"/>
                  <a:t>FIG</a:t>
                </a:r>
                <a:r>
                  <a:rPr lang="ja-JP" altLang="ja-JP" dirty="0"/>
                  <a:t>２と同じく変化させ共鳴ラマンと非共振ラマンの強度の比をとった。これにより、計測するスペクトルの範囲を絞っているので</a:t>
                </a:r>
                <a:r>
                  <a:rPr lang="en-US" altLang="ja-JP" dirty="0"/>
                  <a:t>(d)</a:t>
                </a:r>
                <a:r>
                  <a:rPr lang="ja-JP" altLang="ja-JP" dirty="0"/>
                  <a:t>では高い比率が得られている。</a:t>
                </a:r>
              </a:p>
              <a:p>
                <a:r>
                  <a:rPr lang="ja-JP" altLang="ja-JP" dirty="0"/>
                  <a:t>τ＝</a:t>
                </a:r>
                <a:r>
                  <a:rPr lang="en-US" altLang="ja-JP" dirty="0"/>
                  <a:t>0.6[</a:t>
                </a:r>
                <a:r>
                  <a:rPr lang="en-US" altLang="ja-JP" dirty="0" err="1"/>
                  <a:t>ps</a:t>
                </a:r>
                <a:r>
                  <a:rPr lang="en-US" altLang="ja-JP" dirty="0"/>
                  <a:t>]</a:t>
                </a:r>
                <a:r>
                  <a:rPr lang="ja-JP" altLang="ja-JP" dirty="0"/>
                  <a:t>ではスペクトルがシフトしていることが観察された。これは励起共鳴と時間順序の間の相互作用に起因している。しかし、この時間順序はスペクトル応答関数では無視できるが、強いチャープパルスのみにこれは影響する。</a:t>
                </a:r>
              </a:p>
            </p:txBody>
          </p:sp>
        </mc:Choice>
        <mc:Fallback>
          <p:sp>
            <p:nvSpPr>
              <p:cNvPr id="5" name="正方形/長方形 4"/>
              <p:cNvSpPr>
                <a:spLocks noRot="1" noChangeAspect="1" noMove="1" noResize="1" noEditPoints="1" noAdjustHandles="1" noChangeArrowheads="1" noChangeShapeType="1" noTextEdit="1"/>
              </p:cNvSpPr>
              <p:nvPr/>
            </p:nvSpPr>
            <p:spPr>
              <a:xfrm>
                <a:off x="107504" y="1700808"/>
                <a:ext cx="4572000" cy="4807855"/>
              </a:xfrm>
              <a:prstGeom prst="rect">
                <a:avLst/>
              </a:prstGeom>
              <a:blipFill rotWithShape="1">
                <a:blip r:embed="rId3"/>
                <a:stretch>
                  <a:fillRect l="-1200" t="-634" r="-800" b="-6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3353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ja-JP" dirty="0"/>
              <a:t>ガラスの二次分散を使用して、スペクトル的に非感受性で高効率、楽な位置合わせ、および費用対効果の高い方法で高スペクトル分解能を有する単一周波数全帯域</a:t>
            </a:r>
            <a:r>
              <a:rPr lang="en-US" altLang="ja-JP" dirty="0"/>
              <a:t>100</a:t>
            </a:r>
            <a:r>
              <a:rPr lang="ja-JP" altLang="ja-JP" dirty="0"/>
              <a:t>フェムト秒パルスで出来ることを実証</a:t>
            </a:r>
            <a:r>
              <a:rPr lang="ja-JP" altLang="ja-JP" dirty="0" smtClean="0"/>
              <a:t>した。</a:t>
            </a:r>
            <a:endParaRPr lang="en-US" altLang="ja-JP" dirty="0" smtClean="0"/>
          </a:p>
          <a:p>
            <a:endParaRPr lang="en-US" altLang="ja-JP" dirty="0" smtClean="0"/>
          </a:p>
          <a:p>
            <a:r>
              <a:rPr lang="ja-JP" altLang="ja-JP" dirty="0" smtClean="0"/>
              <a:t>時間的</a:t>
            </a:r>
            <a:r>
              <a:rPr lang="ja-JP" altLang="ja-JP" dirty="0"/>
              <a:t>なパルスの重なりを最適化するために、ポンプおよびストークスの差周波数を制御することによって、</a:t>
            </a:r>
            <a:r>
              <a:rPr lang="en-US" altLang="ja-JP" dirty="0"/>
              <a:t>CARS</a:t>
            </a:r>
            <a:r>
              <a:rPr lang="ja-JP" altLang="ja-JP" dirty="0"/>
              <a:t>の発生の時間順序の影響が原因していたが、共鳴</a:t>
            </a:r>
            <a:r>
              <a:rPr lang="en-US" altLang="ja-JP" dirty="0"/>
              <a:t>CARS</a:t>
            </a:r>
            <a:r>
              <a:rPr lang="ja-JP" altLang="ja-JP" dirty="0"/>
              <a:t>信号を増加させることができることを</a:t>
            </a:r>
            <a:r>
              <a:rPr lang="ja-JP" altLang="ja-JP" dirty="0" smtClean="0"/>
              <a:t>示した</a:t>
            </a:r>
            <a:r>
              <a:rPr lang="ja-JP" altLang="ja-JP" dirty="0"/>
              <a:t>。</a:t>
            </a:r>
          </a:p>
          <a:p>
            <a:endParaRPr lang="en-US" altLang="ja-JP" dirty="0"/>
          </a:p>
          <a:p>
            <a:endParaRPr lang="ja-JP" altLang="ja-JP" dirty="0"/>
          </a:p>
          <a:p>
            <a:r>
              <a:rPr lang="ja-JP" altLang="en-US" dirty="0" smtClean="0"/>
              <a:t>この方法は</a:t>
            </a:r>
            <a:r>
              <a:rPr lang="ja-JP" altLang="ja-JP" dirty="0" smtClean="0"/>
              <a:t>高速かつ広帯域波長可変性の周波数選択の</a:t>
            </a:r>
            <a:r>
              <a:rPr lang="en-US" altLang="ja-JP" dirty="0" smtClean="0"/>
              <a:t>CARS</a:t>
            </a:r>
            <a:r>
              <a:rPr lang="ja-JP" altLang="ja-JP" dirty="0" smtClean="0"/>
              <a:t>システムチャーピング方法は、</a:t>
            </a:r>
            <a:r>
              <a:rPr lang="en-US" altLang="ja-JP" dirty="0" smtClean="0"/>
              <a:t>SHG</a:t>
            </a:r>
            <a:r>
              <a:rPr lang="ja-JP" altLang="ja-JP" dirty="0" smtClean="0"/>
              <a:t>や</a:t>
            </a:r>
            <a:r>
              <a:rPr lang="en-US" altLang="ja-JP" dirty="0" smtClean="0"/>
              <a:t>TPF</a:t>
            </a:r>
            <a:r>
              <a:rPr lang="ja-JP" altLang="ja-JP" dirty="0" smtClean="0"/>
              <a:t>などのフェムト秒の単一のサブ</a:t>
            </a:r>
            <a:r>
              <a:rPr lang="en-US" altLang="ja-JP" dirty="0" smtClean="0"/>
              <a:t>10-FS</a:t>
            </a:r>
            <a:r>
              <a:rPr lang="ja-JP" altLang="ja-JP" dirty="0" smtClean="0"/>
              <a:t>ソースを用いる技術と互換性があり、その結果、サブ</a:t>
            </a:r>
            <a:r>
              <a:rPr lang="en-US" altLang="ja-JP" dirty="0" smtClean="0"/>
              <a:t>10-FS</a:t>
            </a:r>
            <a:r>
              <a:rPr lang="ja-JP" altLang="ja-JP" dirty="0" smtClean="0"/>
              <a:t>ソースを用いる技術での使用に適して</a:t>
            </a:r>
            <a:r>
              <a:rPr lang="ja-JP" altLang="en-US" dirty="0" smtClean="0"/>
              <a:t>る</a:t>
            </a:r>
            <a:r>
              <a:rPr lang="ja-JP" altLang="ja-JP" dirty="0" smtClean="0"/>
              <a:t>。</a:t>
            </a:r>
          </a:p>
          <a:p>
            <a:endParaRPr kumimoji="1" lang="ja-JP" altLang="en-US" dirty="0"/>
          </a:p>
        </p:txBody>
      </p:sp>
    </p:spTree>
    <p:extLst>
      <p:ext uri="{BB962C8B-B14F-4D97-AF65-F5344CB8AC3E}">
        <p14:creationId xmlns:p14="http://schemas.microsoft.com/office/powerpoint/2010/main" val="352861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CARS</a:t>
            </a:r>
            <a:r>
              <a:rPr lang="ja-JP" altLang="ja-JP" dirty="0"/>
              <a:t>顕微鏡で、群速度分散で知られたガラス素子を用いることで強度の大きな低下をすることなくフェムト秒パルスをチャープすることでピコ秒パルスにし、高スペクトル解像度の実施を実現する</a:t>
            </a:r>
            <a:r>
              <a:rPr lang="ja-JP" altLang="ja-JP" dirty="0" smtClean="0"/>
              <a:t>。</a:t>
            </a:r>
            <a:endParaRPr lang="en-US" altLang="ja-JP" dirty="0" smtClean="0"/>
          </a:p>
          <a:p>
            <a:r>
              <a:rPr lang="ja-JP" altLang="ja-JP" dirty="0" smtClean="0"/>
              <a:t>ポンプ光</a:t>
            </a:r>
            <a:r>
              <a:rPr lang="ja-JP" altLang="ja-JP" dirty="0"/>
              <a:t>とストークス光のチャープはチャープされたパルス幅のフーリエ限界によって決められて得られるスペクトル解像度に合わせる</a:t>
            </a:r>
            <a:r>
              <a:rPr lang="ja-JP" altLang="ja-JP" dirty="0" smtClean="0"/>
              <a:t>。</a:t>
            </a:r>
            <a:endParaRPr lang="en-US" altLang="ja-JP" dirty="0" smtClean="0"/>
          </a:p>
          <a:p>
            <a:r>
              <a:rPr lang="ja-JP" altLang="ja-JP" dirty="0" smtClean="0"/>
              <a:t>今回</a:t>
            </a:r>
            <a:r>
              <a:rPr lang="ja-JP" altLang="ja-JP" dirty="0"/>
              <a:t>は、ラマンのコヒーレンス時間や時間順序による様々な条件に</a:t>
            </a:r>
            <a:r>
              <a:rPr lang="ja-JP" altLang="ja-JP" dirty="0" smtClean="0"/>
              <a:t>付いて</a:t>
            </a:r>
            <a:r>
              <a:rPr lang="ja-JP" altLang="en-US" dirty="0" smtClean="0"/>
              <a:t>も</a:t>
            </a:r>
            <a:r>
              <a:rPr lang="ja-JP" altLang="ja-JP" dirty="0" smtClean="0"/>
              <a:t>考えた</a:t>
            </a:r>
            <a:r>
              <a:rPr lang="ja-JP" altLang="ja-JP" dirty="0"/>
              <a:t>。</a:t>
            </a:r>
          </a:p>
        </p:txBody>
      </p:sp>
    </p:spTree>
    <p:extLst>
      <p:ext uri="{BB962C8B-B14F-4D97-AF65-F5344CB8AC3E}">
        <p14:creationId xmlns:p14="http://schemas.microsoft.com/office/powerpoint/2010/main" val="2680971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非線形光学過程について</a:t>
            </a:r>
            <a:endParaRPr lang="en-US" altLang="ja-JP"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en-US" altLang="ja-JP" dirty="0" smtClean="0"/>
                  <a:t>	</a:t>
                </a:r>
                <a:r>
                  <a:rPr lang="ja-JP" altLang="en-US" dirty="0" smtClean="0"/>
                  <a:t>強い光（フェムト秒パルスなど）を試料に</a:t>
                </a:r>
                <a:r>
                  <a:rPr lang="en-US" altLang="ja-JP" dirty="0" smtClean="0"/>
                  <a:t>	</a:t>
                </a:r>
                <a:r>
                  <a:rPr lang="ja-JP" altLang="en-US" dirty="0" smtClean="0"/>
                  <a:t>照射すると非線形作用が引き起こされる。</a:t>
                </a:r>
                <a:endParaRPr kumimoji="1" lang="en-US" altLang="ja-JP"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𝑃</m:t>
                      </m:r>
                      <m:r>
                        <a:rPr kumimoji="1" lang="en-US" altLang="ja-JP" b="0" i="1" smtClean="0">
                          <a:latin typeface="Cambria Math"/>
                        </a:rPr>
                        <m:t>=</m:t>
                      </m:r>
                      <m:sSup>
                        <m:sSupPr>
                          <m:ctrlPr>
                            <a:rPr kumimoji="1" lang="en-US" altLang="ja-JP" b="0" i="1" smtClean="0">
                              <a:latin typeface="Cambria Math"/>
                            </a:rPr>
                          </m:ctrlPr>
                        </m:sSupPr>
                        <m:e>
                          <m:r>
                            <a:rPr lang="ja-JP" altLang="en-US" i="1">
                              <a:latin typeface="Cambria Math"/>
                            </a:rPr>
                            <m:t>𝜒</m:t>
                          </m:r>
                        </m:e>
                        <m:sup>
                          <m:r>
                            <a:rPr kumimoji="1" lang="en-US" altLang="ja-JP" b="0" i="1" smtClean="0">
                              <a:latin typeface="Cambria Math"/>
                            </a:rPr>
                            <m:t>(1)</m:t>
                          </m:r>
                        </m:sup>
                      </m:sSup>
                      <m:sSup>
                        <m:sSupPr>
                          <m:ctrlPr>
                            <a:rPr lang="en-US" altLang="ja-JP" i="1">
                              <a:latin typeface="Cambria Math"/>
                            </a:rPr>
                          </m:ctrlPr>
                        </m:sSupPr>
                        <m:e>
                          <m:r>
                            <a:rPr lang="en-US" altLang="ja-JP" b="0" i="1" smtClean="0">
                              <a:latin typeface="Cambria Math"/>
                            </a:rPr>
                            <m:t>𝐸</m:t>
                          </m:r>
                          <m:r>
                            <a:rPr lang="en-US" altLang="ja-JP" b="0" i="1" smtClean="0">
                              <a:latin typeface="Cambria Math"/>
                            </a:rPr>
                            <m:t>+</m:t>
                          </m:r>
                          <m:r>
                            <a:rPr lang="ja-JP" altLang="en-US" i="1">
                              <a:latin typeface="Cambria Math"/>
                            </a:rPr>
                            <m:t>𝜒</m:t>
                          </m:r>
                        </m:e>
                        <m:sup>
                          <m:r>
                            <a:rPr lang="en-US" altLang="ja-JP" i="1">
                              <a:latin typeface="Cambria Math"/>
                            </a:rPr>
                            <m:t>(</m:t>
                          </m:r>
                          <m:r>
                            <a:rPr lang="en-US" altLang="ja-JP" b="0" i="1" smtClean="0">
                              <a:latin typeface="Cambria Math"/>
                            </a:rPr>
                            <m:t>2</m:t>
                          </m:r>
                          <m:r>
                            <a:rPr lang="en-US" altLang="ja-JP" i="1">
                              <a:latin typeface="Cambria Math"/>
                            </a:rPr>
                            <m:t>)</m:t>
                          </m:r>
                        </m:sup>
                      </m:sSup>
                      <m:sSup>
                        <m:sSupPr>
                          <m:ctrlPr>
                            <a:rPr lang="en-US" altLang="ja-JP" i="1">
                              <a:latin typeface="Cambria Math"/>
                            </a:rPr>
                          </m:ctrlPr>
                        </m:sSupPr>
                        <m:e>
                          <m:r>
                            <a:rPr lang="en-US" altLang="ja-JP" b="0" i="1" smtClean="0">
                              <a:latin typeface="Cambria Math"/>
                            </a:rPr>
                            <m:t>𝐸𝐸</m:t>
                          </m:r>
                          <m:r>
                            <a:rPr lang="en-US" altLang="ja-JP" b="0" i="1" smtClean="0">
                              <a:latin typeface="Cambria Math"/>
                            </a:rPr>
                            <m:t>+</m:t>
                          </m:r>
                          <m:r>
                            <a:rPr lang="ja-JP" altLang="en-US" i="1">
                              <a:latin typeface="Cambria Math"/>
                            </a:rPr>
                            <m:t>𝜒</m:t>
                          </m:r>
                        </m:e>
                        <m:sup>
                          <m:r>
                            <a:rPr lang="en-US" altLang="ja-JP" i="1">
                              <a:latin typeface="Cambria Math"/>
                            </a:rPr>
                            <m:t>(</m:t>
                          </m:r>
                          <m:r>
                            <a:rPr lang="en-US" altLang="ja-JP" b="0" i="1" smtClean="0">
                              <a:latin typeface="Cambria Math"/>
                            </a:rPr>
                            <m:t>3</m:t>
                          </m:r>
                          <m:r>
                            <a:rPr lang="en-US" altLang="ja-JP" i="1">
                              <a:latin typeface="Cambria Math"/>
                            </a:rPr>
                            <m:t>)</m:t>
                          </m:r>
                        </m:sup>
                      </m:sSup>
                      <m:r>
                        <a:rPr lang="en-US" altLang="ja-JP" b="0" i="1" smtClean="0">
                          <a:latin typeface="Cambria Math"/>
                        </a:rPr>
                        <m:t>𝐸𝐸𝐸</m:t>
                      </m:r>
                      <m:r>
                        <a:rPr lang="en-US" altLang="ja-JP" b="0" i="1" smtClean="0">
                          <a:latin typeface="Cambria Math"/>
                        </a:rPr>
                        <m:t>+∙∙∙</m:t>
                      </m:r>
                    </m:oMath>
                  </m:oMathPara>
                </a14:m>
                <a:endParaRPr lang="en-US" altLang="ja-JP" b="0" dirty="0" smtClean="0">
                  <a:ea typeface="Cambria Math"/>
                </a:endParaRPr>
              </a:p>
              <a:p>
                <a:pPr marL="0" indent="0">
                  <a:buNone/>
                </a:pPr>
                <a:r>
                  <a:rPr lang="en-US" altLang="ja-JP" b="0" dirty="0" smtClean="0">
                    <a:ea typeface="Cambria Math"/>
                  </a:rPr>
                  <a:t> </a:t>
                </a:r>
                <a14:m>
                  <m:oMath xmlns:m="http://schemas.openxmlformats.org/officeDocument/2006/math">
                    <m:r>
                      <a:rPr kumimoji="1" lang="ja-JP" altLang="en-US" i="1" dirty="0">
                        <a:latin typeface="Cambria Math" panose="02040503050406030204" pitchFamily="18" charset="0"/>
                      </a:rPr>
                      <m:t>　</m:t>
                    </m:r>
                    <m:r>
                      <a:rPr lang="ja-JP" altLang="en-US" i="1" dirty="0" smtClean="0">
                        <a:latin typeface="Cambria Math" panose="02040503050406030204" pitchFamily="18" charset="0"/>
                      </a:rPr>
                      <m:t>　</m:t>
                    </m:r>
                    <m:r>
                      <a:rPr lang="ja-JP" altLang="en-US" i="1" dirty="0">
                        <a:latin typeface="Cambria Math" panose="02040503050406030204" pitchFamily="18" charset="0"/>
                      </a:rPr>
                      <m:t>　</m:t>
                    </m:r>
                    <m:r>
                      <a:rPr lang="ja-JP" altLang="en-US" i="1" dirty="0" smtClean="0">
                        <a:latin typeface="Cambria Math" panose="02040503050406030204" pitchFamily="18" charset="0"/>
                      </a:rPr>
                      <m:t>　</m:t>
                    </m:r>
                    <m:r>
                      <a:rPr kumimoji="1" lang="ja-JP" altLang="en-US" i="1" smtClean="0">
                        <a:latin typeface="Cambria Math" panose="02040503050406030204" pitchFamily="18" charset="0"/>
                      </a:rPr>
                      <m:t>𝜒</m:t>
                    </m:r>
                  </m:oMath>
                </a14:m>
                <a:r>
                  <a:rPr kumimoji="1" lang="ja-JP" altLang="en-US" dirty="0" smtClean="0"/>
                  <a:t>：非線形感受率</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804" t="-1926"/>
                </a:stretch>
              </a:blipFill>
            </p:spPr>
            <p:txBody>
              <a:bodyPr/>
              <a:lstStyle/>
              <a:p>
                <a:r>
                  <a:rPr lang="ja-JP" altLang="en-US">
                    <a:noFill/>
                  </a:rPr>
                  <a:t> </a:t>
                </a:r>
              </a:p>
            </p:txBody>
          </p:sp>
        </mc:Fallback>
      </mc:AlternateContent>
      <p:sp>
        <p:nvSpPr>
          <p:cNvPr id="4" name="テキスト ボックス 3"/>
          <p:cNvSpPr txBox="1"/>
          <p:nvPr/>
        </p:nvSpPr>
        <p:spPr>
          <a:xfrm>
            <a:off x="2756080" y="4026898"/>
            <a:ext cx="1512168" cy="369332"/>
          </a:xfrm>
          <a:prstGeom prst="rect">
            <a:avLst/>
          </a:prstGeom>
          <a:noFill/>
        </p:spPr>
        <p:txBody>
          <a:bodyPr wrap="square" rtlCol="0">
            <a:spAutoFit/>
          </a:bodyPr>
          <a:lstStyle/>
          <a:p>
            <a:r>
              <a:rPr kumimoji="1" lang="en-US" altLang="ja-JP" dirty="0" smtClean="0"/>
              <a:t>E:</a:t>
            </a:r>
            <a:r>
              <a:rPr kumimoji="1" lang="ja-JP" altLang="en-US" dirty="0" smtClean="0"/>
              <a:t>光の電場</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63792" y="4725144"/>
                <a:ext cx="6696744" cy="2308324"/>
              </a:xfrm>
              <a:prstGeom prst="rect">
                <a:avLst/>
              </a:prstGeom>
              <a:noFill/>
            </p:spPr>
            <p:txBody>
              <a:bodyPr wrap="square" rtlCol="0">
                <a:spAutoFit/>
              </a:bodyPr>
              <a:lstStyle/>
              <a:p>
                <a:r>
                  <a:rPr kumimoji="1" lang="en-US" altLang="ja-JP" sz="2400" dirty="0" smtClean="0"/>
                  <a:t>2</a:t>
                </a:r>
                <a:r>
                  <a:rPr kumimoji="1" lang="ja-JP" altLang="en-US" sz="2400" dirty="0" smtClean="0"/>
                  <a:t>色のレーザー光の振動数差</a:t>
                </a:r>
                <a:r>
                  <a:rPr kumimoji="1" lang="en-US" altLang="ja-JP" sz="2400" dirty="0" smtClean="0"/>
                  <a:t>(</a:t>
                </a:r>
                <a14:m>
                  <m:oMath xmlns:m="http://schemas.openxmlformats.org/officeDocument/2006/math">
                    <m:sSub>
                      <m:sSubPr>
                        <m:ctrlPr>
                          <a:rPr kumimoji="1" lang="en-US" altLang="ja-JP" sz="2400" i="1" smtClean="0">
                            <a:latin typeface="Cambria Math"/>
                          </a:rPr>
                        </m:ctrlPr>
                      </m:sSubPr>
                      <m:e>
                        <m:r>
                          <a:rPr kumimoji="1" lang="ja-JP" altLang="en-US" sz="2400" i="1" smtClean="0">
                            <a:latin typeface="Cambria Math"/>
                          </a:rPr>
                          <m:t>𝜔</m:t>
                        </m:r>
                      </m:e>
                      <m:sub>
                        <m:r>
                          <a:rPr kumimoji="1" lang="en-US" altLang="ja-JP" sz="2400" b="0" i="1" smtClean="0">
                            <a:latin typeface="Cambria Math"/>
                          </a:rPr>
                          <m:t>1</m:t>
                        </m:r>
                      </m:sub>
                    </m:sSub>
                    <m:sSub>
                      <m:sSubPr>
                        <m:ctrlPr>
                          <a:rPr lang="en-US" altLang="ja-JP" sz="2400" i="1">
                            <a:latin typeface="Cambria Math"/>
                          </a:rPr>
                        </m:ctrlPr>
                      </m:sSubPr>
                      <m:e>
                        <m:r>
                          <a:rPr lang="en-US" altLang="ja-JP" sz="2400" b="0" i="1" smtClean="0">
                            <a:latin typeface="Cambria Math"/>
                          </a:rPr>
                          <m:t>−</m:t>
                        </m:r>
                        <m:r>
                          <a:rPr lang="ja-JP" altLang="en-US" sz="2400" i="1">
                            <a:latin typeface="Cambria Math"/>
                          </a:rPr>
                          <m:t>𝜔</m:t>
                        </m:r>
                      </m:e>
                      <m:sub>
                        <m:r>
                          <a:rPr lang="en-US" altLang="ja-JP" sz="2400" b="0" i="1" smtClean="0">
                            <a:latin typeface="Cambria Math"/>
                          </a:rPr>
                          <m:t>2</m:t>
                        </m:r>
                      </m:sub>
                    </m:sSub>
                  </m:oMath>
                </a14:m>
                <a:r>
                  <a:rPr kumimoji="1" lang="en-US" altLang="ja-JP" sz="2400" dirty="0" smtClean="0"/>
                  <a:t>)</a:t>
                </a:r>
                <a:r>
                  <a:rPr kumimoji="1" lang="ja-JP" altLang="en-US" sz="2400" dirty="0" smtClean="0"/>
                  <a:t>が</a:t>
                </a:r>
                <a:endParaRPr kumimoji="1" lang="en-US" altLang="ja-JP" sz="2400" dirty="0" smtClean="0"/>
              </a:p>
              <a:p>
                <a:r>
                  <a:rPr kumimoji="1" lang="ja-JP" altLang="en-US" sz="2400" dirty="0" smtClean="0"/>
                  <a:t>分子振動</a:t>
                </a:r>
                <a:r>
                  <a:rPr kumimoji="1" lang="en-US" altLang="ja-JP" sz="2400" dirty="0" smtClean="0"/>
                  <a:t>(</a:t>
                </a:r>
                <a14:m>
                  <m:oMath xmlns:m="http://schemas.openxmlformats.org/officeDocument/2006/math">
                    <m:r>
                      <m:rPr>
                        <m:sty m:val="p"/>
                      </m:rPr>
                      <a:rPr lang="el-GR" altLang="ja-JP" sz="2400" i="1" smtClean="0">
                        <a:latin typeface="Cambria Math"/>
                        <a:ea typeface="Cambria Math"/>
                      </a:rPr>
                      <m:t>Ω</m:t>
                    </m:r>
                  </m:oMath>
                </a14:m>
                <a:r>
                  <a:rPr kumimoji="1" lang="en-US" altLang="ja-JP" sz="2400" dirty="0" smtClean="0"/>
                  <a:t>)</a:t>
                </a:r>
                <a:r>
                  <a:rPr kumimoji="1" lang="ja-JP" altLang="en-US" sz="2400" dirty="0" smtClean="0"/>
                  <a:t>と一致したときに増強</a:t>
                </a:r>
                <a:endParaRPr kumimoji="1" lang="en-US" altLang="ja-JP" sz="2400" dirty="0" smtClean="0"/>
              </a:p>
              <a:p>
                <a:r>
                  <a:rPr kumimoji="1" lang="ja-JP" altLang="en-US" sz="2400" dirty="0" smtClean="0"/>
                  <a:t>される</a:t>
                </a:r>
                <a:r>
                  <a:rPr kumimoji="1" lang="en-US" altLang="ja-JP" sz="2400" dirty="0" smtClean="0"/>
                  <a:t> CARS</a:t>
                </a:r>
                <a:r>
                  <a:rPr kumimoji="1" lang="ja-JP" altLang="en-US" sz="2400" dirty="0" smtClean="0"/>
                  <a:t>信号</a:t>
                </a:r>
                <a:r>
                  <a:rPr kumimoji="1" lang="en-US" altLang="ja-JP" sz="2400" dirty="0" smtClean="0"/>
                  <a:t>(</a:t>
                </a:r>
                <a14:m>
                  <m:oMath xmlns:m="http://schemas.openxmlformats.org/officeDocument/2006/math">
                    <m:sSub>
                      <m:sSubPr>
                        <m:ctrlPr>
                          <a:rPr lang="en-US" altLang="ja-JP" sz="2400" i="1">
                            <a:latin typeface="Cambria Math"/>
                          </a:rPr>
                        </m:ctrlPr>
                      </m:sSubPr>
                      <m:e>
                        <m:sSub>
                          <m:sSubPr>
                            <m:ctrlPr>
                              <a:rPr lang="en-US" altLang="ja-JP" sz="2400" i="1">
                                <a:latin typeface="Cambria Math"/>
                              </a:rPr>
                            </m:ctrlPr>
                          </m:sSubPr>
                          <m:e>
                            <m:r>
                              <a:rPr lang="ja-JP" altLang="en-US" sz="2400" i="1">
                                <a:latin typeface="Cambria Math"/>
                              </a:rPr>
                              <m:t>𝜔</m:t>
                            </m:r>
                          </m:e>
                          <m:sub>
                            <m:r>
                              <a:rPr lang="en-US" altLang="ja-JP" sz="2400" b="0" i="1" smtClean="0">
                                <a:latin typeface="Cambria Math"/>
                              </a:rPr>
                              <m:t>𝐶𝐴𝑅𝑆</m:t>
                            </m:r>
                          </m:sub>
                        </m:sSub>
                        <m:r>
                          <a:rPr lang="en-US" altLang="ja-JP" sz="2400" b="0" i="1" smtClean="0">
                            <a:latin typeface="Cambria Math"/>
                          </a:rPr>
                          <m:t>=2</m:t>
                        </m:r>
                        <m:r>
                          <a:rPr lang="ja-JP" altLang="en-US" sz="2400" i="1">
                            <a:latin typeface="Cambria Math"/>
                          </a:rPr>
                          <m:t>𝜔</m:t>
                        </m:r>
                      </m:e>
                      <m:sub>
                        <m:r>
                          <a:rPr lang="en-US" altLang="ja-JP" sz="2400" i="1">
                            <a:latin typeface="Cambria Math"/>
                          </a:rPr>
                          <m:t>1</m:t>
                        </m:r>
                      </m:sub>
                    </m:sSub>
                    <m:sSub>
                      <m:sSubPr>
                        <m:ctrlPr>
                          <a:rPr lang="en-US" altLang="ja-JP" sz="2400" i="1">
                            <a:latin typeface="Cambria Math"/>
                          </a:rPr>
                        </m:ctrlPr>
                      </m:sSubPr>
                      <m:e>
                        <m:r>
                          <a:rPr lang="en-US" altLang="ja-JP" sz="2400" i="1">
                            <a:latin typeface="Cambria Math"/>
                          </a:rPr>
                          <m:t>−</m:t>
                        </m:r>
                        <m:r>
                          <a:rPr lang="ja-JP" altLang="en-US" sz="2400" i="1">
                            <a:latin typeface="Cambria Math"/>
                          </a:rPr>
                          <m:t>𝜔</m:t>
                        </m:r>
                      </m:e>
                      <m:sub>
                        <m:r>
                          <a:rPr lang="en-US" altLang="ja-JP" sz="2400" i="1">
                            <a:latin typeface="Cambria Math"/>
                          </a:rPr>
                          <m:t>2</m:t>
                        </m:r>
                      </m:sub>
                    </m:sSub>
                  </m:oMath>
                </a14:m>
                <a:r>
                  <a:rPr kumimoji="1" lang="en-US" altLang="ja-JP" sz="2400" dirty="0" smtClean="0"/>
                  <a:t>)</a:t>
                </a:r>
                <a:r>
                  <a:rPr kumimoji="1" lang="ja-JP" altLang="en-US" sz="2400" dirty="0" smtClean="0"/>
                  <a:t>を</a:t>
                </a:r>
                <a:endParaRPr kumimoji="1" lang="en-US" altLang="ja-JP" sz="2400" dirty="0" smtClean="0"/>
              </a:p>
              <a:p>
                <a:r>
                  <a:rPr kumimoji="1" lang="ja-JP" altLang="en-US" sz="2400" dirty="0" smtClean="0"/>
                  <a:t>計測する</a:t>
                </a:r>
                <a:endParaRPr kumimoji="1" lang="en-US" altLang="ja-JP" sz="2400" dirty="0" smtClean="0"/>
              </a:p>
              <a:p>
                <a:endParaRPr lang="en-US" altLang="ja-JP" sz="2400" dirty="0"/>
              </a:p>
              <a:p>
                <a:endParaRPr kumimoji="1" lang="en-US" altLang="ja-JP" sz="2400"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3792" y="4725144"/>
                <a:ext cx="6696744" cy="2308324"/>
              </a:xfrm>
              <a:prstGeom prst="rect">
                <a:avLst/>
              </a:prstGeom>
              <a:blipFill rotWithShape="0">
                <a:blip r:embed="rId3"/>
                <a:stretch>
                  <a:fillRect l="-1457" t="-3166"/>
                </a:stretch>
              </a:blipFill>
            </p:spPr>
            <p:txBody>
              <a:bodyPr/>
              <a:lstStyle/>
              <a:p>
                <a:r>
                  <a:rPr lang="ja-JP" altLang="en-US">
                    <a:noFill/>
                  </a:rPr>
                  <a:t> </a:t>
                </a:r>
              </a:p>
            </p:txBody>
          </p:sp>
        </mc:Fallback>
      </mc:AlternateContent>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58" t="22423" r="34710" b="3103"/>
          <a:stretch/>
        </p:blipFill>
        <p:spPr bwMode="auto">
          <a:xfrm>
            <a:off x="5606537" y="3645024"/>
            <a:ext cx="3398108" cy="30644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85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http://www.thorlabs.co.jp/images/TabImages/Laser_Scanning_Microsopy_A3-710.jpg"/>
          <p:cNvPicPr/>
          <p:nvPr/>
        </p:nvPicPr>
        <p:blipFill rotWithShape="1">
          <a:blip r:embed="rId2">
            <a:extLst>
              <a:ext uri="{28A0092B-C50C-407E-A947-70E740481C1C}">
                <a14:useLocalDpi xmlns:a14="http://schemas.microsoft.com/office/drawing/2010/main" val="0"/>
              </a:ext>
            </a:extLst>
          </a:blip>
          <a:srcRect l="69853" t="80796" r="-1" b="7057"/>
          <a:stretch/>
        </p:blipFill>
        <p:spPr bwMode="auto">
          <a:xfrm>
            <a:off x="1750428" y="6302347"/>
            <a:ext cx="1800200" cy="518181"/>
          </a:xfrm>
          <a:prstGeom prst="rect">
            <a:avLst/>
          </a:prstGeom>
          <a:noFill/>
          <a:ln>
            <a:noFill/>
          </a:ln>
          <a:extLst>
            <a:ext uri="{53640926-AAD7-44D8-BBD7-CCE9431645EC}">
              <a14:shadowObscured xmlns:a14="http://schemas.microsoft.com/office/drawing/2010/main"/>
            </a:ext>
          </a:extLst>
        </p:spPr>
      </p:pic>
      <p:pic>
        <p:nvPicPr>
          <p:cNvPr id="5" name="図 4" descr="http://www.thorlabs.co.jp/images/TabImages/Laser_Scanning_Microsopy_A3-710.jpg"/>
          <p:cNvPicPr/>
          <p:nvPr/>
        </p:nvPicPr>
        <p:blipFill rotWithShape="1">
          <a:blip r:embed="rId2">
            <a:extLst>
              <a:ext uri="{28A0092B-C50C-407E-A947-70E740481C1C}">
                <a14:useLocalDpi xmlns:a14="http://schemas.microsoft.com/office/drawing/2010/main" val="0"/>
              </a:ext>
            </a:extLst>
          </a:blip>
          <a:srcRect l="69853" t="9884" r="-1" b="7057"/>
          <a:stretch/>
        </p:blipFill>
        <p:spPr bwMode="auto">
          <a:xfrm>
            <a:off x="683568" y="3816690"/>
            <a:ext cx="1800200" cy="3543015"/>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en-US" altLang="ja-JP" dirty="0" smtClean="0"/>
              <a:t>CARS</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非線形光学顕微鏡の一種であり、</a:t>
            </a:r>
            <a:endParaRPr kumimoji="1" lang="en-US" altLang="ja-JP" sz="2800" dirty="0" smtClean="0"/>
          </a:p>
          <a:p>
            <a:pPr marL="0" indent="0">
              <a:buNone/>
            </a:pPr>
            <a:r>
              <a:rPr lang="ja-JP" altLang="en-US" sz="2800" dirty="0" smtClean="0"/>
              <a:t>・非侵襲、非蛍光、非染色</a:t>
            </a:r>
            <a:endParaRPr lang="en-US" altLang="ja-JP" sz="2800" dirty="0" smtClean="0"/>
          </a:p>
          <a:p>
            <a:pPr marL="0" indent="0">
              <a:buNone/>
            </a:pPr>
            <a:r>
              <a:rPr lang="ja-JP" altLang="en-US" sz="2800" dirty="0" smtClean="0"/>
              <a:t>・三次元分解能　　　・化学特異性</a:t>
            </a:r>
            <a:endParaRPr lang="en-US" altLang="ja-JP" sz="2800" dirty="0" smtClean="0"/>
          </a:p>
          <a:p>
            <a:pPr marL="0" indent="0">
              <a:buNone/>
            </a:pPr>
            <a:r>
              <a:rPr lang="ja-JP" altLang="en-US" sz="2800" dirty="0"/>
              <a:t>　</a:t>
            </a:r>
            <a:r>
              <a:rPr lang="ja-JP" altLang="en-US" sz="2800" dirty="0" smtClean="0"/>
              <a:t>などの特徴を持つ。非線形光学顕微鏡に</a:t>
            </a:r>
            <a:r>
              <a:rPr lang="ja-JP" altLang="en-US" sz="2800" dirty="0" smtClean="0"/>
              <a:t>は他にも</a:t>
            </a:r>
            <a:r>
              <a:rPr lang="en-US" altLang="ja-JP" sz="2800" dirty="0" smtClean="0"/>
              <a:t>SHG</a:t>
            </a:r>
            <a:r>
              <a:rPr lang="ja-JP" altLang="en-US" sz="2800" dirty="0" smtClean="0"/>
              <a:t>顕微鏡、</a:t>
            </a:r>
            <a:r>
              <a:rPr lang="ja-JP" altLang="en-US" sz="2800" dirty="0" smtClean="0"/>
              <a:t>二光子励起顕微鏡がある</a:t>
            </a:r>
            <a:endParaRPr kumimoji="1" lang="ja-JP" altLang="en-US" sz="2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85" t="35519" r="32180" b="23843"/>
          <a:stretch/>
        </p:blipFill>
        <p:spPr bwMode="auto">
          <a:xfrm>
            <a:off x="4272781" y="4509120"/>
            <a:ext cx="4900461" cy="303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503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ピコ秒の範囲のコヒーレント時間を持つあるラマン共振は、ピコ秒パルスを用いたスペクトル選択性でコヒーレント励起を最適にしてきた。</a:t>
            </a:r>
            <a:endParaRPr kumimoji="1" lang="en-US" altLang="ja-JP" dirty="0" smtClean="0"/>
          </a:p>
          <a:p>
            <a:r>
              <a:rPr lang="ja-JP" altLang="en-US" dirty="0" smtClean="0"/>
              <a:t>しかしそれでは、同じような</a:t>
            </a:r>
            <a:r>
              <a:rPr lang="en-US" altLang="ja-JP" dirty="0" smtClean="0"/>
              <a:t>SHG</a:t>
            </a:r>
            <a:r>
              <a:rPr lang="ja-JP" altLang="en-US" dirty="0" smtClean="0"/>
              <a:t>や</a:t>
            </a:r>
            <a:r>
              <a:rPr lang="en-US" altLang="ja-JP" dirty="0" smtClean="0"/>
              <a:t>TPF</a:t>
            </a:r>
            <a:r>
              <a:rPr lang="ja-JP" altLang="en-US" dirty="0" smtClean="0"/>
              <a:t>のイメージング手法よりも効率が悪い</a:t>
            </a:r>
            <a:endParaRPr kumimoji="1" lang="en-US" altLang="ja-JP" dirty="0" smtClean="0"/>
          </a:p>
          <a:p>
            <a:endParaRPr kumimoji="1" lang="en-US" altLang="ja-JP" dirty="0" smtClean="0"/>
          </a:p>
        </p:txBody>
      </p:sp>
    </p:spTree>
    <p:extLst>
      <p:ext uri="{BB962C8B-B14F-4D97-AF65-F5344CB8AC3E}">
        <p14:creationId xmlns:p14="http://schemas.microsoft.com/office/powerpoint/2010/main" val="255279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解決法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スペクトル分解能は個々の励起パルスのスペクトル</a:t>
            </a:r>
            <a:r>
              <a:rPr lang="ja-JP" altLang="en-US" dirty="0" smtClean="0"/>
              <a:t>で決まるのではなく、励起パルスの一時干渉で決まる。</a:t>
            </a:r>
            <a:endParaRPr lang="en-US" altLang="ja-JP" dirty="0" smtClean="0"/>
          </a:p>
          <a:p>
            <a:pPr marL="0" indent="0">
              <a:buNone/>
            </a:pPr>
            <a:r>
              <a:rPr lang="en-US" altLang="ja-JP" dirty="0" smtClean="0"/>
              <a:t>	</a:t>
            </a:r>
            <a:r>
              <a:rPr lang="ja-JP" altLang="en-US" dirty="0" smtClean="0"/>
              <a:t>→</a:t>
            </a:r>
            <a:r>
              <a:rPr lang="ja-JP" altLang="en-US" dirty="0" smtClean="0">
                <a:solidFill>
                  <a:srgbClr val="FF0000"/>
                </a:solidFill>
              </a:rPr>
              <a:t>パルスの位相を制御することで、パルス</a:t>
            </a:r>
            <a:r>
              <a:rPr lang="en-US" altLang="ja-JP" dirty="0" smtClean="0">
                <a:solidFill>
                  <a:srgbClr val="FF0000"/>
                </a:solidFill>
              </a:rPr>
              <a:t>	</a:t>
            </a:r>
            <a:r>
              <a:rPr lang="ja-JP" altLang="en-US" dirty="0" smtClean="0">
                <a:solidFill>
                  <a:srgbClr val="FF0000"/>
                </a:solidFill>
              </a:rPr>
              <a:t>のエネルギーを失うことなく高分解能が得</a:t>
            </a:r>
            <a:r>
              <a:rPr lang="en-US" altLang="ja-JP" dirty="0" smtClean="0">
                <a:solidFill>
                  <a:srgbClr val="FF0000"/>
                </a:solidFill>
              </a:rPr>
              <a:t>	</a:t>
            </a:r>
            <a:r>
              <a:rPr lang="ja-JP" altLang="en-US" dirty="0" smtClean="0">
                <a:solidFill>
                  <a:srgbClr val="FF0000"/>
                </a:solidFill>
              </a:rPr>
              <a:t>られる。</a:t>
            </a:r>
            <a:endParaRPr lang="en-US" altLang="ja-JP" dirty="0" smtClean="0">
              <a:solidFill>
                <a:srgbClr val="FF0000"/>
              </a:solidFill>
            </a:endParaRPr>
          </a:p>
          <a:p>
            <a:pPr marL="0" indent="0">
              <a:buNone/>
            </a:pPr>
            <a:r>
              <a:rPr lang="en-US" altLang="ja-JP" dirty="0">
                <a:solidFill>
                  <a:srgbClr val="FF0000"/>
                </a:solidFill>
              </a:rPr>
              <a:t>	</a:t>
            </a:r>
            <a:r>
              <a:rPr lang="ja-JP" altLang="en-US" dirty="0" smtClean="0">
                <a:solidFill>
                  <a:srgbClr val="FF0000"/>
                </a:solidFill>
              </a:rPr>
              <a:t>また、スペクトル選択性は効率のよく早い</a:t>
            </a:r>
            <a:r>
              <a:rPr lang="en-US" altLang="ja-JP" dirty="0" smtClean="0">
                <a:solidFill>
                  <a:srgbClr val="FF0000"/>
                </a:solidFill>
              </a:rPr>
              <a:t>	</a:t>
            </a:r>
            <a:r>
              <a:rPr lang="ja-JP" altLang="en-US" dirty="0" smtClean="0">
                <a:solidFill>
                  <a:srgbClr val="FF0000"/>
                </a:solidFill>
              </a:rPr>
              <a:t>単一チャンネル検出器で行うことができる。</a:t>
            </a:r>
            <a:endParaRPr lang="en-US" altLang="ja-JP" dirty="0" smtClean="0">
              <a:solidFill>
                <a:srgbClr val="FF0000"/>
              </a:solidFill>
            </a:endParaRPr>
          </a:p>
          <a:p>
            <a:endParaRPr kumimoji="1" lang="ja-JP" altLang="en-US" dirty="0"/>
          </a:p>
        </p:txBody>
      </p:sp>
    </p:spTree>
    <p:extLst>
      <p:ext uri="{BB962C8B-B14F-4D97-AF65-F5344CB8AC3E}">
        <p14:creationId xmlns:p14="http://schemas.microsoft.com/office/powerpoint/2010/main" val="16714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fontScale="90000"/>
          </a:bodyPr>
          <a:lstStyle/>
          <a:p>
            <a:r>
              <a:rPr lang="ja-JP" altLang="ja-JP" dirty="0" smtClean="0"/>
              <a:t>原理</a:t>
            </a:r>
            <a:r>
              <a:rPr lang="en-US" altLang="ja-JP" dirty="0" smtClean="0"/>
              <a:t/>
            </a:r>
            <a:br>
              <a:rPr lang="en-US" altLang="ja-JP" dirty="0" smtClean="0"/>
            </a:br>
            <a:r>
              <a:rPr lang="en-US" altLang="ja-JP" dirty="0" smtClean="0"/>
              <a:t>Spectral focusing</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高解像度が可能となる。</a:t>
            </a:r>
            <a:endParaRPr lang="en-US" altLang="ja-JP" dirty="0" smtClean="0"/>
          </a:p>
          <a:p>
            <a:r>
              <a:rPr lang="en-US" altLang="ja-JP" dirty="0" smtClean="0"/>
              <a:t>Fs</a:t>
            </a:r>
            <a:r>
              <a:rPr lang="ja-JP" altLang="en-US" dirty="0" smtClean="0"/>
              <a:t>レーザーでポ</a:t>
            </a:r>
            <a:r>
              <a:rPr lang="ja-JP" altLang="ja-JP" dirty="0" smtClean="0"/>
              <a:t>ンプ</a:t>
            </a:r>
            <a:r>
              <a:rPr lang="ja-JP" altLang="ja-JP" dirty="0"/>
              <a:t>および</a:t>
            </a:r>
            <a:r>
              <a:rPr lang="ja-JP" altLang="ja-JP" dirty="0" smtClean="0"/>
              <a:t>ストークス両方の同じ線形</a:t>
            </a:r>
            <a:r>
              <a:rPr lang="ja-JP" altLang="ja-JP" dirty="0"/>
              <a:t>時間的</a:t>
            </a:r>
            <a:r>
              <a:rPr lang="ja-JP" altLang="ja-JP" dirty="0" smtClean="0"/>
              <a:t>チャープ</a:t>
            </a:r>
            <a:r>
              <a:rPr lang="ja-JP" altLang="en-US" dirty="0" smtClean="0"/>
              <a:t>を与えた</a:t>
            </a:r>
            <a:r>
              <a:rPr lang="ja-JP" altLang="ja-JP" dirty="0" smtClean="0"/>
              <a:t>パルス</a:t>
            </a:r>
            <a:r>
              <a:rPr lang="ja-JP" altLang="en-US" dirty="0" smtClean="0"/>
              <a:t>で</a:t>
            </a:r>
            <a:r>
              <a:rPr lang="ja-JP" altLang="ja-JP" dirty="0" smtClean="0"/>
              <a:t>パルス</a:t>
            </a:r>
            <a:r>
              <a:rPr lang="ja-JP" altLang="ja-JP" dirty="0"/>
              <a:t>の間に一定の瞬時周波数差（</a:t>
            </a:r>
            <a:r>
              <a:rPr lang="en-US" altLang="ja-JP" dirty="0"/>
              <a:t>IFD</a:t>
            </a:r>
            <a:r>
              <a:rPr lang="ja-JP" altLang="ja-JP" dirty="0"/>
              <a:t>）を</a:t>
            </a:r>
            <a:r>
              <a:rPr lang="ja-JP" altLang="ja-JP" dirty="0" smtClean="0"/>
              <a:t>作成</a:t>
            </a:r>
            <a:endParaRPr lang="en-US" altLang="ja-JP" dirty="0" smtClean="0"/>
          </a:p>
          <a:p>
            <a:r>
              <a:rPr lang="ja-JP" altLang="ja-JP" dirty="0" smtClean="0"/>
              <a:t>そして</a:t>
            </a:r>
            <a:r>
              <a:rPr lang="ja-JP" altLang="ja-JP" dirty="0"/>
              <a:t>これは多くのピコ秒に線形チャープの適用によって伸長することができる</a:t>
            </a:r>
            <a:r>
              <a:rPr lang="ja-JP" altLang="ja-JP" dirty="0" smtClean="0"/>
              <a:t>。</a:t>
            </a:r>
            <a:endParaRPr lang="en-US" altLang="ja-JP" dirty="0" smtClean="0"/>
          </a:p>
          <a:p>
            <a:r>
              <a:rPr lang="ja-JP" altLang="ja-JP" dirty="0" smtClean="0"/>
              <a:t>この</a:t>
            </a:r>
            <a:r>
              <a:rPr lang="ja-JP" altLang="ja-JP" dirty="0"/>
              <a:t>方法は、さらに、単にレーザー光源を調整することなく、</a:t>
            </a:r>
            <a:r>
              <a:rPr lang="en-US" altLang="ja-JP" dirty="0"/>
              <a:t>CARS</a:t>
            </a:r>
            <a:r>
              <a:rPr lang="ja-JP" altLang="ja-JP" dirty="0"/>
              <a:t>分光法を実行することができ、それらの相対的な時間遅延を調整することにより、パルスのスペクトル幅内同調</a:t>
            </a:r>
            <a:r>
              <a:rPr lang="en-US" altLang="ja-JP" dirty="0"/>
              <a:t>IFD</a:t>
            </a:r>
            <a:r>
              <a:rPr lang="ja-JP" altLang="ja-JP" dirty="0"/>
              <a:t>を可能にします。</a:t>
            </a:r>
          </a:p>
          <a:p>
            <a:endParaRPr kumimoji="1" lang="ja-JP" altLang="en-US" dirty="0"/>
          </a:p>
        </p:txBody>
      </p:sp>
    </p:spTree>
    <p:extLst>
      <p:ext uri="{BB962C8B-B14F-4D97-AF65-F5344CB8AC3E}">
        <p14:creationId xmlns:p14="http://schemas.microsoft.com/office/powerpoint/2010/main" val="143420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543"/>
          <a:stretch/>
        </p:blipFill>
        <p:spPr bwMode="auto">
          <a:xfrm>
            <a:off x="3995936" y="3821383"/>
            <a:ext cx="4943475" cy="302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smtClean="0"/>
              <a:t>FWHM</a:t>
            </a:r>
            <a:r>
              <a:rPr kumimoji="1" lang="ja-JP" altLang="en-US" dirty="0" smtClean="0"/>
              <a:t>について</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lstStyle/>
              <a:p>
                <a:r>
                  <a:rPr lang="ja-JP" altLang="ja-JP" dirty="0"/>
                  <a:t>ガウス型</a:t>
                </a:r>
                <a:r>
                  <a:rPr lang="ja-JP" altLang="ja-JP" dirty="0" smtClean="0"/>
                  <a:t>パルス</a:t>
                </a:r>
                <a:r>
                  <a:rPr lang="ja-JP" altLang="ja-JP" dirty="0"/>
                  <a:t>の</a:t>
                </a:r>
                <a:r>
                  <a:rPr lang="ja-JP" altLang="ja-JP" dirty="0" smtClean="0"/>
                  <a:t>電場</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m:rPr>
                          <m:sty m:val="p"/>
                        </m:rPr>
                        <a:rPr lang="en-US" altLang="ja-JP"/>
                        <m:t>E</m:t>
                      </m:r>
                      <m:r>
                        <a:rPr lang="en-US" altLang="ja-JP"/>
                        <m:t>∝</m:t>
                      </m:r>
                      <m:func>
                        <m:funcPr>
                          <m:ctrlPr>
                            <a:rPr lang="ja-JP" altLang="ja-JP" i="1"/>
                          </m:ctrlPr>
                        </m:funcPr>
                        <m:fName>
                          <m:r>
                            <m:rPr>
                              <m:sty m:val="p"/>
                            </m:rPr>
                            <a:rPr lang="en-US" altLang="ja-JP"/>
                            <m:t>exp</m:t>
                          </m:r>
                        </m:fName>
                        <m:e>
                          <m:d>
                            <m:dPr>
                              <m:ctrlPr>
                                <a:rPr lang="ja-JP" altLang="ja-JP" i="1"/>
                              </m:ctrlPr>
                            </m:dPr>
                            <m:e>
                              <m:r>
                                <a:rPr lang="en-US" altLang="ja-JP" i="1"/>
                                <m:t>−</m:t>
                              </m:r>
                              <m:f>
                                <m:fPr>
                                  <m:ctrlPr>
                                    <a:rPr lang="ja-JP" altLang="ja-JP" i="1"/>
                                  </m:ctrlPr>
                                </m:fPr>
                                <m:num>
                                  <m:sSup>
                                    <m:sSupPr>
                                      <m:ctrlPr>
                                        <a:rPr lang="ja-JP" altLang="ja-JP" i="1"/>
                                      </m:ctrlPr>
                                    </m:sSupPr>
                                    <m:e>
                                      <m:r>
                                        <a:rPr lang="en-US" altLang="ja-JP" i="1"/>
                                        <m:t>𝑡</m:t>
                                      </m:r>
                                    </m:e>
                                    <m:sup>
                                      <m:r>
                                        <a:rPr lang="en-US" altLang="ja-JP" i="1"/>
                                        <m:t>2</m:t>
                                      </m:r>
                                    </m:sup>
                                  </m:sSup>
                                </m:num>
                                <m:den>
                                  <m:sSubSup>
                                    <m:sSubSupPr>
                                      <m:ctrlPr>
                                        <a:rPr lang="ja-JP" altLang="ja-JP" i="1"/>
                                      </m:ctrlPr>
                                    </m:sSubSupPr>
                                    <m:e>
                                      <m:r>
                                        <a:rPr lang="en-US" altLang="ja-JP" i="1"/>
                                        <m:t>𝜏</m:t>
                                      </m:r>
                                    </m:e>
                                    <m:sub>
                                      <m:r>
                                        <a:rPr lang="en-US" altLang="ja-JP" i="1"/>
                                        <m:t>𝐺</m:t>
                                      </m:r>
                                      <m:r>
                                        <a:rPr lang="en-US" altLang="ja-JP" i="1"/>
                                        <m:t>0</m:t>
                                      </m:r>
                                    </m:sub>
                                    <m:sup>
                                      <m:r>
                                        <a:rPr lang="en-US" altLang="ja-JP" i="1"/>
                                        <m:t>2</m:t>
                                      </m:r>
                                    </m:sup>
                                  </m:sSubSup>
                                </m:den>
                              </m:f>
                              <m:r>
                                <a:rPr lang="en-US" altLang="ja-JP" i="1"/>
                                <m:t>+</m:t>
                              </m:r>
                              <m:r>
                                <a:rPr lang="en-US" altLang="ja-JP" i="1"/>
                                <m:t>𝑖</m:t>
                              </m:r>
                              <m:sSub>
                                <m:sSubPr>
                                  <m:ctrlPr>
                                    <a:rPr lang="ja-JP" altLang="ja-JP" i="1"/>
                                  </m:ctrlPr>
                                </m:sSubPr>
                                <m:e>
                                  <m:r>
                                    <a:rPr lang="en-US" altLang="ja-JP" i="1"/>
                                    <m:t>𝜔</m:t>
                                  </m:r>
                                </m:e>
                                <m:sub>
                                  <m:r>
                                    <a:rPr lang="en-US" altLang="ja-JP" i="1"/>
                                    <m:t>0</m:t>
                                  </m:r>
                                </m:sub>
                              </m:sSub>
                              <m:r>
                                <a:rPr lang="en-US" altLang="ja-JP" i="1"/>
                                <m:t>𝑡</m:t>
                              </m:r>
                            </m:e>
                          </m:d>
                        </m:e>
                      </m:func>
                    </m:oMath>
                  </m:oMathPara>
                </a14:m>
                <a:endParaRPr kumimoji="1" lang="en-US" altLang="ja-JP" dirty="0" smtClean="0"/>
              </a:p>
              <a:p>
                <a:pPr marL="0" indent="0">
                  <a:buNone/>
                </a:pPr>
                <a:r>
                  <a:rPr lang="ja-JP" altLang="en-US" dirty="0" smtClean="0"/>
                  <a:t>・</a:t>
                </a:r>
                <a:r>
                  <a:rPr lang="ja-JP" altLang="ja-JP" dirty="0" smtClean="0"/>
                  <a:t>パルス幅</a:t>
                </a:r>
                <a:r>
                  <a:rPr lang="ja-JP" altLang="ja-JP" dirty="0"/>
                  <a:t>は半値全幅（</a:t>
                </a:r>
                <a:r>
                  <a:rPr lang="en-US" altLang="ja-JP" dirty="0"/>
                  <a:t>FWHM</a:t>
                </a:r>
                <a:r>
                  <a:rPr lang="ja-JP" altLang="ja-JP" dirty="0"/>
                  <a:t>）を</a:t>
                </a:r>
                <a:r>
                  <a:rPr lang="ja-JP" altLang="ja-JP" dirty="0" smtClean="0"/>
                  <a:t>用いて</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m:rPr>
                          <m:sty m:val="p"/>
                        </m:rPr>
                        <a:rPr lang="en-US" altLang="ja-JP"/>
                        <m:t>τ</m:t>
                      </m:r>
                      <m:r>
                        <a:rPr lang="en-US" altLang="ja-JP"/>
                        <m:t>=</m:t>
                      </m:r>
                      <m:sSub>
                        <m:sSubPr>
                          <m:ctrlPr>
                            <a:rPr lang="ja-JP" altLang="ja-JP" i="1"/>
                          </m:ctrlPr>
                        </m:sSubPr>
                        <m:e>
                          <m:r>
                            <a:rPr lang="en-US" altLang="ja-JP" i="1"/>
                            <m:t>𝜏</m:t>
                          </m:r>
                        </m:e>
                        <m:sub>
                          <m:r>
                            <a:rPr lang="en-US" altLang="ja-JP" i="1"/>
                            <m:t>𝐺</m:t>
                          </m:r>
                          <m:r>
                            <a:rPr lang="en-US" altLang="ja-JP" i="1"/>
                            <m:t>0</m:t>
                          </m:r>
                        </m:sub>
                      </m:sSub>
                      <m:rad>
                        <m:radPr>
                          <m:degHide m:val="on"/>
                          <m:ctrlPr>
                            <a:rPr lang="ja-JP" altLang="ja-JP" i="1"/>
                          </m:ctrlPr>
                        </m:radPr>
                        <m:deg/>
                        <m:e>
                          <m:r>
                            <a:rPr lang="en-US" altLang="ja-JP" i="1"/>
                            <m:t>2</m:t>
                          </m:r>
                          <m:func>
                            <m:funcPr>
                              <m:ctrlPr>
                                <a:rPr lang="ja-JP" altLang="ja-JP" i="1"/>
                              </m:ctrlPr>
                            </m:funcPr>
                            <m:fName>
                              <m:r>
                                <m:rPr>
                                  <m:sty m:val="p"/>
                                </m:rPr>
                                <a:rPr lang="en-US" altLang="ja-JP"/>
                                <m:t>ln</m:t>
                              </m:r>
                            </m:fName>
                            <m:e>
                              <m:r>
                                <a:rPr lang="en-US" altLang="ja-JP" i="1"/>
                                <m:t>2</m:t>
                              </m:r>
                            </m:e>
                          </m:func>
                        </m:e>
                      </m:rad>
                    </m:oMath>
                  </m:oMathPara>
                </a14:m>
                <a:endParaRPr lang="ja-JP" altLang="ja-JP" dirty="0"/>
              </a:p>
              <a:p>
                <a:pPr marL="0" indent="0">
                  <a:buNone/>
                </a:pPr>
                <a:endParaRPr kumimoji="1" lang="en-US" altLang="ja-JP" dirty="0" smtClean="0"/>
              </a:p>
              <a:p>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3"/>
                <a:stretch>
                  <a:fillRect l="-1852" t="-24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2156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具体的な方法</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lstStyle/>
              <a:p>
                <a:r>
                  <a:rPr lang="ja-JP" altLang="ja-JP" dirty="0"/>
                  <a:t>長さ</a:t>
                </a:r>
                <a:r>
                  <a:rPr lang="en-US" altLang="ja-JP" dirty="0"/>
                  <a:t>z</a:t>
                </a:r>
                <a:r>
                  <a:rPr lang="ja-JP" altLang="ja-JP" dirty="0"/>
                  <a:t>の分散物質を通して得られる瞬時周波数ω</a:t>
                </a:r>
                <a:r>
                  <a:rPr lang="en-US" altLang="ja-JP" dirty="0"/>
                  <a:t>(t)</a:t>
                </a:r>
                <a:r>
                  <a:rPr lang="ja-JP" altLang="ja-JP" dirty="0"/>
                  <a:t>と幅τ</a:t>
                </a:r>
                <a:r>
                  <a:rPr lang="en-US" altLang="ja-JP" dirty="0"/>
                  <a:t>(z)</a:t>
                </a:r>
                <a:r>
                  <a:rPr lang="ja-JP" altLang="ja-JP" dirty="0"/>
                  <a:t>は</a:t>
                </a:r>
              </a:p>
              <a:p>
                <a:pPr marL="0" indent="0">
                  <a:buNone/>
                </a:pPr>
                <a14:m>
                  <m:oMathPara xmlns:m="http://schemas.openxmlformats.org/officeDocument/2006/math">
                    <m:oMathParaPr>
                      <m:jc m:val="centerGroup"/>
                    </m:oMathParaPr>
                    <m:oMath xmlns:m="http://schemas.openxmlformats.org/officeDocument/2006/math">
                      <m:r>
                        <m:rPr>
                          <m:sty m:val="p"/>
                        </m:rPr>
                        <a:rPr lang="en-US" altLang="ja-JP"/>
                        <m:t>ω</m:t>
                      </m:r>
                      <m:d>
                        <m:dPr>
                          <m:ctrlPr>
                            <a:rPr lang="ja-JP" altLang="ja-JP" i="1"/>
                          </m:ctrlPr>
                        </m:dPr>
                        <m:e>
                          <m:r>
                            <m:rPr>
                              <m:sty m:val="p"/>
                            </m:rPr>
                            <a:rPr lang="en-US" altLang="ja-JP"/>
                            <m:t>t</m:t>
                          </m:r>
                        </m:e>
                      </m:d>
                      <m:r>
                        <a:rPr lang="en-US" altLang="ja-JP"/>
                        <m:t>=</m:t>
                      </m:r>
                      <m:sSub>
                        <m:sSubPr>
                          <m:ctrlPr>
                            <a:rPr lang="ja-JP" altLang="ja-JP" i="1"/>
                          </m:ctrlPr>
                        </m:sSubPr>
                        <m:e>
                          <m:r>
                            <a:rPr lang="en-US" altLang="ja-JP" i="1"/>
                            <m:t>𝜔</m:t>
                          </m:r>
                        </m:e>
                        <m:sub>
                          <m:r>
                            <a:rPr lang="en-US" altLang="ja-JP" i="1"/>
                            <m:t>0</m:t>
                          </m:r>
                        </m:sub>
                      </m:sSub>
                      <m:r>
                        <a:rPr lang="en-US" altLang="ja-JP" i="1"/>
                        <m:t>+2</m:t>
                      </m:r>
                      <m:r>
                        <a:rPr lang="en-US" altLang="ja-JP" i="1"/>
                        <m:t>𝛽</m:t>
                      </m:r>
                      <m:r>
                        <a:rPr lang="en-US" altLang="ja-JP" i="1"/>
                        <m:t>𝑡</m:t>
                      </m:r>
                    </m:oMath>
                  </m:oMathPara>
                </a14:m>
                <a:endParaRPr lang="ja-JP" altLang="ja-JP" dirty="0"/>
              </a:p>
              <a:p>
                <a:pPr marL="0" indent="0">
                  <a:buNone/>
                </a:pPr>
                <a14:m>
                  <m:oMathPara xmlns:m="http://schemas.openxmlformats.org/officeDocument/2006/math">
                    <m:oMathParaPr>
                      <m:jc m:val="centerGroup"/>
                    </m:oMathParaPr>
                    <m:oMath xmlns:m="http://schemas.openxmlformats.org/officeDocument/2006/math">
                      <m:r>
                        <m:rPr>
                          <m:sty m:val="p"/>
                        </m:rPr>
                        <a:rPr lang="en-US" altLang="ja-JP"/>
                        <m:t>τ</m:t>
                      </m:r>
                      <m:d>
                        <m:dPr>
                          <m:ctrlPr>
                            <a:rPr lang="ja-JP" altLang="ja-JP" i="1"/>
                          </m:ctrlPr>
                        </m:dPr>
                        <m:e>
                          <m:r>
                            <m:rPr>
                              <m:sty m:val="p"/>
                            </m:rPr>
                            <a:rPr lang="en-US" altLang="ja-JP"/>
                            <m:t>z</m:t>
                          </m:r>
                        </m:e>
                      </m:d>
                      <m:r>
                        <a:rPr lang="en-US" altLang="ja-JP"/>
                        <m:t>=</m:t>
                      </m:r>
                      <m:sSub>
                        <m:sSubPr>
                          <m:ctrlPr>
                            <a:rPr lang="ja-JP" altLang="ja-JP" i="1"/>
                          </m:ctrlPr>
                        </m:sSubPr>
                        <m:e>
                          <m:r>
                            <a:rPr lang="en-US" altLang="ja-JP" i="1"/>
                            <m:t>𝜏</m:t>
                          </m:r>
                        </m:e>
                        <m:sub>
                          <m:r>
                            <a:rPr lang="en-US" altLang="ja-JP" i="1"/>
                            <m:t>0</m:t>
                          </m:r>
                        </m:sub>
                      </m:sSub>
                      <m:rad>
                        <m:radPr>
                          <m:degHide m:val="on"/>
                          <m:ctrlPr>
                            <a:rPr lang="ja-JP" altLang="ja-JP" i="1"/>
                          </m:ctrlPr>
                        </m:radPr>
                        <m:deg/>
                        <m:e>
                          <m:r>
                            <a:rPr lang="en-US" altLang="ja-JP" i="1"/>
                            <m:t>1+</m:t>
                          </m:r>
                          <m:sSup>
                            <m:sSupPr>
                              <m:ctrlPr>
                                <a:rPr lang="ja-JP" altLang="ja-JP" i="1"/>
                              </m:ctrlPr>
                            </m:sSupPr>
                            <m:e>
                              <m:d>
                                <m:dPr>
                                  <m:ctrlPr>
                                    <a:rPr lang="ja-JP" altLang="ja-JP" i="1"/>
                                  </m:ctrlPr>
                                </m:dPr>
                                <m:e>
                                  <m:f>
                                    <m:fPr>
                                      <m:ctrlPr>
                                        <a:rPr lang="ja-JP" altLang="ja-JP" i="1"/>
                                      </m:ctrlPr>
                                    </m:fPr>
                                    <m:num>
                                      <m:r>
                                        <a:rPr lang="en-US" altLang="ja-JP" i="1"/>
                                        <m:t>4</m:t>
                                      </m:r>
                                      <m:func>
                                        <m:funcPr>
                                          <m:ctrlPr>
                                            <a:rPr lang="ja-JP" altLang="ja-JP" i="1"/>
                                          </m:ctrlPr>
                                        </m:funcPr>
                                        <m:fName>
                                          <m:r>
                                            <m:rPr>
                                              <m:sty m:val="p"/>
                                            </m:rPr>
                                            <a:rPr lang="en-US" altLang="ja-JP"/>
                                            <m:t>ln</m:t>
                                          </m:r>
                                        </m:fName>
                                        <m:e>
                                          <m:r>
                                            <a:rPr lang="en-US" altLang="ja-JP" i="1"/>
                                            <m:t>2</m:t>
                                          </m:r>
                                          <m:d>
                                            <m:dPr>
                                              <m:begChr m:val="|"/>
                                              <m:endChr m:val="|"/>
                                              <m:ctrlPr>
                                                <a:rPr lang="ja-JP" altLang="ja-JP" i="1"/>
                                              </m:ctrlPr>
                                            </m:dPr>
                                            <m:e>
                                              <m:r>
                                                <a:rPr lang="en-US" altLang="ja-JP" i="1"/>
                                                <m:t>𝑘</m:t>
                                              </m:r>
                                              <m:r>
                                                <a:rPr lang="en-US" altLang="ja-JP" i="1"/>
                                                <m:t>"</m:t>
                                              </m:r>
                                            </m:e>
                                          </m:d>
                                          <m:r>
                                            <a:rPr lang="en-US" altLang="ja-JP" i="1"/>
                                            <m:t>𝑧</m:t>
                                          </m:r>
                                        </m:e>
                                      </m:func>
                                    </m:num>
                                    <m:den>
                                      <m:sSubSup>
                                        <m:sSubSupPr>
                                          <m:ctrlPr>
                                            <a:rPr lang="ja-JP" altLang="ja-JP" i="1"/>
                                          </m:ctrlPr>
                                        </m:sSubSupPr>
                                        <m:e>
                                          <m:r>
                                            <a:rPr lang="en-US" altLang="ja-JP" i="1"/>
                                            <m:t>𝜏</m:t>
                                          </m:r>
                                        </m:e>
                                        <m:sub>
                                          <m:r>
                                            <a:rPr lang="en-US" altLang="ja-JP" i="1"/>
                                            <m:t>0</m:t>
                                          </m:r>
                                        </m:sub>
                                        <m:sup>
                                          <m:r>
                                            <a:rPr lang="en-US" altLang="ja-JP" i="1"/>
                                            <m:t>2</m:t>
                                          </m:r>
                                        </m:sup>
                                      </m:sSubSup>
                                    </m:den>
                                  </m:f>
                                </m:e>
                              </m:d>
                            </m:e>
                            <m:sup>
                              <m:r>
                                <a:rPr lang="en-US" altLang="ja-JP" i="1"/>
                                <m:t>2</m:t>
                              </m:r>
                            </m:sup>
                          </m:sSup>
                        </m:e>
                      </m:rad>
                    </m:oMath>
                  </m:oMathPara>
                </a14:m>
                <a:endParaRPr lang="ja-JP" altLang="ja-JP" dirty="0"/>
              </a:p>
              <a:p>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630" t="-242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正方形/長方形 3"/>
              <p:cNvSpPr/>
              <p:nvPr/>
            </p:nvSpPr>
            <p:spPr>
              <a:xfrm>
                <a:off x="1691679" y="5301208"/>
                <a:ext cx="5998231" cy="923330"/>
              </a:xfrm>
              <a:prstGeom prst="rect">
                <a:avLst/>
              </a:prstGeom>
            </p:spPr>
            <p:txBody>
              <a:bodyPr wrap="square">
                <a:spAutoFit/>
              </a:bodyPr>
              <a:lstStyle/>
              <a:p>
                <a:r>
                  <a:rPr lang="en-US" altLang="ja-JP" dirty="0"/>
                  <a:t>z:</a:t>
                </a:r>
                <a:r>
                  <a:rPr lang="ja-JP" altLang="ja-JP" dirty="0"/>
                  <a:t>ガラス素子の長さ</a:t>
                </a:r>
              </a:p>
              <a:p>
                <a14:m>
                  <m:oMath xmlns:m="http://schemas.openxmlformats.org/officeDocument/2006/math">
                    <m:r>
                      <a:rPr lang="en-US" altLang="ja-JP" i="1"/>
                      <m:t>𝑘</m:t>
                    </m:r>
                    <m:r>
                      <a:rPr lang="en-US" altLang="ja-JP" i="1"/>
                      <m:t>"</m:t>
                    </m:r>
                    <m:r>
                      <a:rPr lang="ja-JP" altLang="ja-JP" i="1"/>
                      <m:t>：</m:t>
                    </m:r>
                  </m:oMath>
                </a14:m>
                <a:r>
                  <a:rPr lang="ja-JP" altLang="ja-JP" dirty="0"/>
                  <a:t>物質の群速度分散のパラメーター</a:t>
                </a:r>
              </a:p>
              <a:p>
                <a14:m>
                  <m:oMath xmlns:m="http://schemas.openxmlformats.org/officeDocument/2006/math">
                    <m:r>
                      <m:rPr>
                        <m:sty m:val="p"/>
                      </m:rPr>
                      <a:rPr lang="en-US" altLang="ja-JP"/>
                      <m:t>β</m:t>
                    </m:r>
                    <m:r>
                      <a:rPr lang="ja-JP" altLang="ja-JP" i="1"/>
                      <m:t>：</m:t>
                    </m:r>
                  </m:oMath>
                </a14:m>
                <a:r>
                  <a:rPr lang="ja-JP" altLang="ja-JP" dirty="0"/>
                  <a:t>線形チャープパラメーター</a:t>
                </a:r>
              </a:p>
            </p:txBody>
          </p:sp>
        </mc:Choice>
        <mc:Fallback>
          <p:sp>
            <p:nvSpPr>
              <p:cNvPr id="4" name="正方形/長方形 3"/>
              <p:cNvSpPr>
                <a:spLocks noRot="1" noChangeAspect="1" noMove="1" noResize="1" noEditPoints="1" noAdjustHandles="1" noChangeArrowheads="1" noChangeShapeType="1" noTextEdit="1"/>
              </p:cNvSpPr>
              <p:nvPr/>
            </p:nvSpPr>
            <p:spPr>
              <a:xfrm>
                <a:off x="1691679" y="5301208"/>
                <a:ext cx="5998231" cy="923330"/>
              </a:xfrm>
              <a:prstGeom prst="rect">
                <a:avLst/>
              </a:prstGeom>
              <a:blipFill rotWithShape="1">
                <a:blip r:embed="rId3"/>
                <a:stretch>
                  <a:fillRect l="-916" t="-5298" b="-7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44322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928</Words>
  <Application>Microsoft Office PowerPoint</Application>
  <PresentationFormat>画面に合わせる (4:3)</PresentationFormat>
  <Paragraphs>116</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ガラス分散でのスペクトル焦点を用いたCARS顕微鏡 </vt:lpstr>
      <vt:lpstr>概要</vt:lpstr>
      <vt:lpstr>非線形光学過程について</vt:lpstr>
      <vt:lpstr>CARSについて</vt:lpstr>
      <vt:lpstr>従来</vt:lpstr>
      <vt:lpstr>解決法</vt:lpstr>
      <vt:lpstr>原理 Spectral focusing</vt:lpstr>
      <vt:lpstr>FWHMについて</vt:lpstr>
      <vt:lpstr>具体的な方法</vt:lpstr>
      <vt:lpstr>具体的な方法</vt:lpstr>
      <vt:lpstr>具体的な方法</vt:lpstr>
      <vt:lpstr>具体的な方法</vt:lpstr>
      <vt:lpstr>装置</vt:lpstr>
      <vt:lpstr>具体的な方法</vt:lpstr>
      <vt:lpstr>実験結果１</vt:lpstr>
      <vt:lpstr>実験結果２</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ガラス分散でのスペクトル焦点を用いたCARS顕微鏡</dc:title>
  <dc:creator>Takashi</dc:creator>
  <cp:lastModifiedBy>Takashi</cp:lastModifiedBy>
  <cp:revision>22</cp:revision>
  <dcterms:created xsi:type="dcterms:W3CDTF">2015-06-16T13:39:18Z</dcterms:created>
  <dcterms:modified xsi:type="dcterms:W3CDTF">2015-06-18T22:25:49Z</dcterms:modified>
</cp:coreProperties>
</file>