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5" r:id="rId4"/>
    <p:sldId id="258" r:id="rId5"/>
    <p:sldId id="259" r:id="rId6"/>
    <p:sldId id="261" r:id="rId7"/>
    <p:sldId id="266" r:id="rId8"/>
    <p:sldId id="263" r:id="rId9"/>
    <p:sldId id="262" r:id="rId10"/>
    <p:sldId id="267" r:id="rId11"/>
    <p:sldId id="260" r:id="rId12"/>
  </p:sldIdLst>
  <p:sldSz cx="9144000" cy="6858000" type="screen4x3"/>
  <p:notesSz cx="6669088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7410" autoAdjust="0"/>
  </p:normalViewPr>
  <p:slideViewPr>
    <p:cSldViewPr>
      <p:cViewPr varScale="1">
        <p:scale>
          <a:sx n="65" d="100"/>
          <a:sy n="65" d="100"/>
        </p:scale>
        <p:origin x="153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6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DAE64-3B41-4895-87F8-FB9B761EDBCA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C5063-F321-47CA-9BBB-7AE2F44C84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006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C5063-F321-47CA-9BBB-7AE2F44C845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9423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C5063-F321-47CA-9BBB-7AE2F44C8459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16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振動や回転準位に依存している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Vo</a:t>
            </a:r>
            <a:r>
              <a:rPr kumimoji="1" lang="ja-JP" altLang="en-US" dirty="0" err="1" smtClean="0"/>
              <a:t>だけ</a:t>
            </a:r>
            <a:r>
              <a:rPr kumimoji="1" lang="ja-JP" altLang="en-US" dirty="0" smtClean="0"/>
              <a:t>シフトした光が出る。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C5063-F321-47CA-9BBB-7AE2F44C845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000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C5063-F321-47CA-9BBB-7AE2F44C845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542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自家蛍光は長波長側に出る。そのためラマン分光ではピーク信号が自家蛍光に重なり検出が困難。検出時間がかかるのはそのためでもある。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しかに</a:t>
            </a:r>
            <a:r>
              <a:rPr kumimoji="1" lang="en-US" altLang="ja-JP" dirty="0" smtClean="0"/>
              <a:t>CARS</a:t>
            </a:r>
            <a:r>
              <a:rPr kumimoji="1" lang="ja-JP" altLang="en-US" dirty="0" smtClean="0"/>
              <a:t>では短波長側にシフトしたピークを見るので自家蛍光の影響を受けない。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このため計測時間も短くなる。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C5063-F321-47CA-9BBB-7AE2F44C845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マルチプレックス</a:t>
            </a:r>
            <a:r>
              <a:rPr kumimoji="1" lang="en-US" altLang="ja-JP" dirty="0" smtClean="0"/>
              <a:t>CARS</a:t>
            </a:r>
            <a:r>
              <a:rPr kumimoji="1" lang="ja-JP" altLang="en-US" dirty="0" smtClean="0"/>
              <a:t>で最適な</a:t>
            </a:r>
            <a:r>
              <a:rPr kumimoji="1" lang="en-US" altLang="ja-JP" dirty="0" smtClean="0"/>
              <a:t>PCF</a:t>
            </a:r>
            <a:r>
              <a:rPr kumimoji="1" lang="ja-JP" altLang="en-US" dirty="0" smtClean="0"/>
              <a:t>の最適化を行う。光学系、構築を行う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C5063-F321-47CA-9BBB-7AE2F44C845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592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500~2000</a:t>
            </a:r>
          </a:p>
          <a:p>
            <a:r>
              <a:rPr kumimoji="1" lang="en-US" altLang="ja-JP" dirty="0" smtClean="0"/>
              <a:t>2800-3100cm-1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C5063-F321-47CA-9BBB-7AE2F44C845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159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C5063-F321-47CA-9BBB-7AE2F44C8459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58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 smtClean="0"/>
              <a:t>PCF </a:t>
            </a:r>
            <a:r>
              <a:rPr lang="ja-JP" altLang="en-US" dirty="0"/>
              <a:t>は，その実効コア</a:t>
            </a:r>
            <a:r>
              <a:rPr lang="ja-JP" altLang="en-US" dirty="0" smtClean="0"/>
              <a:t>断面積</a:t>
            </a:r>
            <a:r>
              <a:rPr lang="ja-JP" altLang="en-US" dirty="0"/>
              <a:t>の小ささから，非常に狭いコア領域に高強度の光を閉</a:t>
            </a:r>
          </a:p>
          <a:p>
            <a:r>
              <a:rPr lang="ja-JP" altLang="en-US" dirty="0"/>
              <a:t>じ込めることが</a:t>
            </a:r>
            <a:r>
              <a:rPr lang="ja-JP" altLang="en-US" dirty="0" smtClean="0"/>
              <a:t>できる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/>
              <a:t>フォトニック結晶ファイバ（</a:t>
            </a:r>
            <a:r>
              <a:rPr lang="en-US" altLang="ja-JP" dirty="0"/>
              <a:t>Photonic Crystal Fiber</a:t>
            </a:r>
            <a:r>
              <a:rPr lang="ja-JP" altLang="en-US" dirty="0"/>
              <a:t>： </a:t>
            </a:r>
            <a:r>
              <a:rPr lang="en-US" altLang="ja-JP" dirty="0"/>
              <a:t>PCF</a:t>
            </a:r>
            <a:r>
              <a:rPr lang="ja-JP" altLang="en-US" dirty="0"/>
              <a:t>）は，ファイバ断面内に屈折率が周期的に変化する構 造を持つ光ファイバである。そのほとんどは，屈折率約 </a:t>
            </a:r>
            <a:r>
              <a:rPr lang="en-US" altLang="ja-JP" dirty="0"/>
              <a:t>1.45</a:t>
            </a:r>
            <a:r>
              <a:rPr lang="ja-JP" altLang="en-US" dirty="0"/>
              <a:t>の純粋石英に屈折率</a:t>
            </a:r>
            <a:r>
              <a:rPr lang="en-US" altLang="ja-JP" dirty="0"/>
              <a:t>1</a:t>
            </a:r>
            <a:r>
              <a:rPr lang="ja-JP" altLang="en-US" dirty="0"/>
              <a:t>の空気を含むエアホールがファ イバ断面内に周期的に配列し，そ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C5063-F321-47CA-9BBB-7AE2F44C8459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4615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C5063-F321-47CA-9BBB-7AE2F44C8459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319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22EC66-5DA0-4800-9D81-3CC9AB9DE8B9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24C7531-3D33-407C-99E3-422AC6ED9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22EC66-5DA0-4800-9D81-3CC9AB9DE8B9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24C7531-3D33-407C-99E3-422AC6ED9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88623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22EC66-5DA0-4800-9D81-3CC9AB9DE8B9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24C7531-3D33-407C-99E3-422AC6ED9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522EC66-5DA0-4800-9D81-3CC9AB9DE8B9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C24C7531-3D33-407C-99E3-422AC6ED9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22EC66-5DA0-4800-9D81-3CC9AB9DE8B9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24C7531-3D33-407C-99E3-422AC6ED9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22EC66-5DA0-4800-9D81-3CC9AB9DE8B9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24C7531-3D33-407C-99E3-422AC6ED9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58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981200"/>
            <a:ext cx="38158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22EC66-5DA0-4800-9D81-3CC9AB9DE8B9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24C7531-3D33-407C-99E3-422AC6ED9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22EC66-5DA0-4800-9D81-3CC9AB9DE8B9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24C7531-3D33-407C-99E3-422AC6ED9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22EC66-5DA0-4800-9D81-3CC9AB9DE8B9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24C7531-3D33-407C-99E3-422AC6ED9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22EC66-5DA0-4800-9D81-3CC9AB9DE8B9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24C7531-3D33-407C-99E3-422AC6ED9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22EC66-5DA0-4800-9D81-3CC9AB9DE8B9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24C7531-3D33-407C-99E3-422AC6ED9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22EC66-5DA0-4800-9D81-3CC9AB9DE8B9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24C7531-3D33-407C-99E3-422AC6ED9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fld id="{D522EC66-5DA0-4800-9D81-3CC9AB9DE8B9}" type="datetimeFigureOut">
              <a:rPr kumimoji="1" lang="ja-JP" altLang="en-US" smtClean="0"/>
              <a:t>2015/7/14</a:t>
            </a:fld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fld id="{C24C7531-3D33-407C-99E3-422AC6ED9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5" name="Rectangle 7"/>
          <p:cNvSpPr>
            <a:spLocks noChangeArrowheads="1"/>
          </p:cNvSpPr>
          <p:nvPr/>
        </p:nvSpPr>
        <p:spPr bwMode="auto">
          <a:xfrm>
            <a:off x="0" y="381001"/>
            <a:ext cx="9130812" cy="55563"/>
          </a:xfrm>
          <a:prstGeom prst="rect">
            <a:avLst/>
          </a:prstGeom>
          <a:solidFill>
            <a:srgbClr val="00279F"/>
          </a:solidFill>
          <a:ln w="12700">
            <a:solidFill>
              <a:srgbClr val="00279F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762000"/>
            <a:endParaRPr lang="ja-JP" altLang="en-US" sz="2400">
              <a:latin typeface="Osaka" pitchFamily="-108" charset="-128"/>
              <a:ea typeface="Osaka" pitchFamily="-108" charset="-128"/>
              <a:cs typeface="Osaka" pitchFamily="-108" charset="-128"/>
            </a:endParaRPr>
          </a:p>
        </p:txBody>
      </p:sp>
      <p:sp>
        <p:nvSpPr>
          <p:cNvPr id="96" name="Rectangle 92"/>
          <p:cNvSpPr>
            <a:spLocks noChangeArrowheads="1"/>
          </p:cNvSpPr>
          <p:nvPr/>
        </p:nvSpPr>
        <p:spPr bwMode="auto">
          <a:xfrm>
            <a:off x="0" y="1"/>
            <a:ext cx="285437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defTabSz="900113" eaLnBrk="0" hangingPunct="0"/>
            <a:r>
              <a:rPr lang="en-US" altLang="ja-JP" sz="1800" b="1" i="1" dirty="0" smtClean="0">
                <a:solidFill>
                  <a:srgbClr val="00279F"/>
                </a:solidFill>
                <a:ea typeface="Osaka" pitchFamily="-108" charset="-128"/>
                <a:cs typeface="Osaka" pitchFamily="-108" charset="-128"/>
              </a:rPr>
              <a:t>University of Tokushima</a:t>
            </a:r>
            <a:endParaRPr lang="en-US" altLang="ja-JP" sz="1800" b="1" i="1" dirty="0">
              <a:solidFill>
                <a:srgbClr val="00279F"/>
              </a:solidFill>
              <a:ea typeface="Osaka" pitchFamily="-108" charset="-128"/>
              <a:cs typeface="Osaka" pitchFamily="-108" charset="-128"/>
            </a:endParaRPr>
          </a:p>
        </p:txBody>
      </p:sp>
      <p:pic>
        <p:nvPicPr>
          <p:cNvPr id="97" name="Picture 9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486400" y="0"/>
            <a:ext cx="36576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7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16.png"/><Relationship Id="rId11" Type="http://schemas.openxmlformats.org/officeDocument/2006/relationships/image" Target="../media/image3.png"/><Relationship Id="rId5" Type="http://schemas.openxmlformats.org/officeDocument/2006/relationships/image" Target="../media/image15.png"/><Relationship Id="rId10" Type="http://schemas.openxmlformats.org/officeDocument/2006/relationships/image" Target="../media/image4.png"/><Relationship Id="rId4" Type="http://schemas.openxmlformats.org/officeDocument/2006/relationships/image" Target="../media/image9.png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image" Target="../media/image51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5" Type="http://schemas.openxmlformats.org/officeDocument/2006/relationships/image" Target="../media/image20.png"/><Relationship Id="rId10" Type="http://schemas.openxmlformats.org/officeDocument/2006/relationships/image" Target="../media/image12.png"/><Relationship Id="rId4" Type="http://schemas.openxmlformats.org/officeDocument/2006/relationships/image" Target="../media/image100.png"/><Relationship Id="rId9" Type="http://schemas.openxmlformats.org/officeDocument/2006/relationships/image" Target="../media/image1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5" Type="http://schemas.openxmlformats.org/officeDocument/2006/relationships/image" Target="../media/image130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マルチプレックス</a:t>
            </a:r>
            <a:r>
              <a:rPr kumimoji="1" lang="en-US" altLang="ja-JP" dirty="0" smtClean="0"/>
              <a:t>CARS</a:t>
            </a:r>
            <a:br>
              <a:rPr kumimoji="1" lang="en-US" altLang="ja-JP" dirty="0" smtClean="0"/>
            </a:br>
            <a:r>
              <a:rPr kumimoji="1" lang="ja-JP" altLang="en-US" dirty="0" smtClean="0"/>
              <a:t>分光装置の構築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ja-JP" dirty="0" smtClean="0"/>
          </a:p>
          <a:p>
            <a:r>
              <a:rPr lang="ja-JP" altLang="en-US" dirty="0" smtClean="0"/>
              <a:t>安井研究室</a:t>
            </a:r>
            <a:endParaRPr lang="en-US" altLang="ja-JP" dirty="0" smtClean="0"/>
          </a:p>
          <a:p>
            <a:r>
              <a:rPr kumimoji="1" lang="en-US" altLang="ja-JP" dirty="0" smtClean="0"/>
              <a:t>B4</a:t>
            </a:r>
            <a:r>
              <a:rPr kumimoji="1" lang="ja-JP" altLang="en-US" dirty="0" smtClean="0"/>
              <a:t>　増岡　孝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8152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グループ化 42"/>
          <p:cNvGrpSpPr/>
          <p:nvPr/>
        </p:nvGrpSpPr>
        <p:grpSpPr>
          <a:xfrm>
            <a:off x="-545875" y="908720"/>
            <a:ext cx="5170529" cy="3877590"/>
            <a:chOff x="-252536" y="2980410"/>
            <a:chExt cx="5170529" cy="3877590"/>
          </a:xfrm>
        </p:grpSpPr>
        <p:grpSp>
          <p:nvGrpSpPr>
            <p:cNvPr id="33" name="グループ化 32"/>
            <p:cNvGrpSpPr/>
            <p:nvPr/>
          </p:nvGrpSpPr>
          <p:grpSpPr>
            <a:xfrm>
              <a:off x="-252536" y="2980410"/>
              <a:ext cx="4176464" cy="3877590"/>
              <a:chOff x="0" y="2420888"/>
              <a:chExt cx="4176464" cy="3877590"/>
            </a:xfrm>
          </p:grpSpPr>
          <p:grpSp>
            <p:nvGrpSpPr>
              <p:cNvPr id="28" name="グループ化 27"/>
              <p:cNvGrpSpPr/>
              <p:nvPr/>
            </p:nvGrpSpPr>
            <p:grpSpPr>
              <a:xfrm>
                <a:off x="0" y="2420888"/>
                <a:ext cx="4176464" cy="3877590"/>
                <a:chOff x="1187624" y="2837741"/>
                <a:chExt cx="2723332" cy="2308609"/>
              </a:xfrm>
            </p:grpSpPr>
            <p:grpSp>
              <p:nvGrpSpPr>
                <p:cNvPr id="14" name="グループ化 13"/>
                <p:cNvGrpSpPr/>
                <p:nvPr/>
              </p:nvGrpSpPr>
              <p:grpSpPr>
                <a:xfrm>
                  <a:off x="1187624" y="3068960"/>
                  <a:ext cx="2155916" cy="2077390"/>
                  <a:chOff x="1840020" y="2852936"/>
                  <a:chExt cx="2155916" cy="2077390"/>
                </a:xfrm>
              </p:grpSpPr>
              <p:cxnSp>
                <p:nvCxnSpPr>
                  <p:cNvPr id="3" name="直線コネクタ 2"/>
                  <p:cNvCxnSpPr/>
                  <p:nvPr/>
                </p:nvCxnSpPr>
                <p:spPr bwMode="auto">
                  <a:xfrm>
                    <a:off x="2483768" y="2852936"/>
                    <a:ext cx="0" cy="1440160"/>
                  </a:xfrm>
                  <a:prstGeom prst="line">
                    <a:avLst/>
                  </a:prstGeom>
                  <a:ln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" name="直線コネクタ 4"/>
                  <p:cNvCxnSpPr/>
                  <p:nvPr/>
                </p:nvCxnSpPr>
                <p:spPr bwMode="auto">
                  <a:xfrm>
                    <a:off x="2483768" y="4282254"/>
                    <a:ext cx="151216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arrow" w="med" len="med"/>
                  </a:ln>
                  <a:effectLst/>
                </p:spPr>
              </p:cxnSp>
              <p:cxnSp>
                <p:nvCxnSpPr>
                  <p:cNvPr id="7" name="直線矢印コネクタ 6"/>
                  <p:cNvCxnSpPr/>
                  <p:nvPr/>
                </p:nvCxnSpPr>
                <p:spPr bwMode="auto">
                  <a:xfrm flipV="1">
                    <a:off x="2483768" y="3789040"/>
                    <a:ext cx="648072" cy="493214"/>
                  </a:xfrm>
                  <a:prstGeom prst="straightConnector1">
                    <a:avLst/>
                  </a:prstGeom>
                  <a:noFill/>
                  <a:ln w="381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sp>
                <p:nvSpPr>
                  <p:cNvPr id="11" name="円弧 10"/>
                  <p:cNvSpPr/>
                  <p:nvPr/>
                </p:nvSpPr>
                <p:spPr bwMode="auto">
                  <a:xfrm>
                    <a:off x="1840020" y="3494491"/>
                    <a:ext cx="1435835" cy="1435835"/>
                  </a:xfrm>
                  <a:prstGeom prst="arc">
                    <a:avLst>
                      <a:gd name="adj1" fmla="val 17453517"/>
                      <a:gd name="adj2" fmla="val 20916641"/>
                    </a:avLst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ja-JP" altLang="en-US" sz="20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ゴシック" charset="-128"/>
                      <a:cs typeface="ＭＳ ゴシック" charset="-128"/>
                    </a:endParaRPr>
                  </a:p>
                </p:txBody>
              </p:sp>
            </p:grpSp>
            <p:cxnSp>
              <p:nvCxnSpPr>
                <p:cNvPr id="19" name="直線矢印コネクタ 18"/>
                <p:cNvCxnSpPr/>
                <p:nvPr/>
              </p:nvCxnSpPr>
              <p:spPr bwMode="auto">
                <a:xfrm flipV="1">
                  <a:off x="2507780" y="3850207"/>
                  <a:ext cx="824744" cy="141839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20" name="円弧 19"/>
                <p:cNvSpPr/>
                <p:nvPr/>
              </p:nvSpPr>
              <p:spPr bwMode="auto">
                <a:xfrm>
                  <a:off x="1921842" y="3287146"/>
                  <a:ext cx="1435835" cy="1435835"/>
                </a:xfrm>
                <a:prstGeom prst="arc">
                  <a:avLst>
                    <a:gd name="adj1" fmla="val 18648486"/>
                    <a:gd name="adj2" fmla="val 904204"/>
                  </a:avLst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charset="-128"/>
                    <a:cs typeface="ＭＳ ゴシック" charset="-128"/>
                  </a:endParaRPr>
                </a:p>
              </p:txBody>
            </p:sp>
            <p:grpSp>
              <p:nvGrpSpPr>
                <p:cNvPr id="27" name="グループ化 26"/>
                <p:cNvGrpSpPr/>
                <p:nvPr/>
              </p:nvGrpSpPr>
              <p:grpSpPr>
                <a:xfrm>
                  <a:off x="2475121" y="2837741"/>
                  <a:ext cx="1435835" cy="1435835"/>
                  <a:chOff x="4489866" y="1718895"/>
                  <a:chExt cx="1435835" cy="1435835"/>
                </a:xfrm>
              </p:grpSpPr>
              <p:cxnSp>
                <p:nvCxnSpPr>
                  <p:cNvPr id="21" name="直線矢印コネクタ 20"/>
                  <p:cNvCxnSpPr/>
                  <p:nvPr/>
                </p:nvCxnSpPr>
                <p:spPr bwMode="auto">
                  <a:xfrm flipH="1" flipV="1">
                    <a:off x="4489867" y="2239702"/>
                    <a:ext cx="717916" cy="197110"/>
                  </a:xfrm>
                  <a:prstGeom prst="straightConnector1">
                    <a:avLst/>
                  </a:prstGeom>
                  <a:noFill/>
                  <a:ln w="381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sp>
                <p:nvSpPr>
                  <p:cNvPr id="22" name="円弧 21"/>
                  <p:cNvSpPr/>
                  <p:nvPr/>
                </p:nvSpPr>
                <p:spPr bwMode="auto">
                  <a:xfrm flipH="1">
                    <a:off x="4489866" y="1718895"/>
                    <a:ext cx="1435835" cy="1435835"/>
                  </a:xfrm>
                  <a:prstGeom prst="arc">
                    <a:avLst>
                      <a:gd name="adj1" fmla="val 18648486"/>
                      <a:gd name="adj2" fmla="val 904204"/>
                    </a:avLst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ja-JP" altLang="en-US" sz="20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ゴシック" charset="-128"/>
                      <a:cs typeface="ＭＳ ゴシック" charset="-128"/>
                    </a:endParaRPr>
                  </a:p>
                </p:txBody>
              </p:sp>
            </p:grpSp>
          </p:grpSp>
          <p:cxnSp>
            <p:nvCxnSpPr>
              <p:cNvPr id="29" name="直線矢印コネクタ 28"/>
              <p:cNvCxnSpPr/>
              <p:nvPr/>
            </p:nvCxnSpPr>
            <p:spPr bwMode="auto">
              <a:xfrm flipV="1">
                <a:off x="987243" y="2943550"/>
                <a:ext cx="1190468" cy="2248203"/>
              </a:xfrm>
              <a:prstGeom prst="straightConnector1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grpSp>
          <p:nvGrpSpPr>
            <p:cNvPr id="42" name="グループ化 41"/>
            <p:cNvGrpSpPr/>
            <p:nvPr/>
          </p:nvGrpSpPr>
          <p:grpSpPr>
            <a:xfrm>
              <a:off x="189705" y="3088028"/>
              <a:ext cx="4728288" cy="3101758"/>
              <a:chOff x="189705" y="3088028"/>
              <a:chExt cx="4728288" cy="310175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テキスト ボックス 33"/>
                  <p:cNvSpPr txBox="1"/>
                  <p:nvPr/>
                </p:nvSpPr>
                <p:spPr>
                  <a:xfrm>
                    <a:off x="189705" y="3088028"/>
                    <a:ext cx="147168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ja-JP" altLang="en-US" dirty="0" smtClean="0"/>
                      <a:t>光軸方向：</a:t>
                    </a:r>
                    <a14:m>
                      <m:oMath xmlns:m="http://schemas.openxmlformats.org/officeDocument/2006/math">
                        <m:r>
                          <a:rPr kumimoji="1" lang="ja-JP" altLang="en-US" i="1" smtClean="0">
                            <a:latin typeface="Cambria Math" panose="02040503050406030204" pitchFamily="18" charset="0"/>
                          </a:rPr>
                          <m:t>𝜇</m:t>
                        </m:r>
                      </m:oMath>
                    </a14:m>
                    <a:endParaRPr kumimoji="1" lang="ja-JP" altLang="en-US" dirty="0"/>
                  </a:p>
                </p:txBody>
              </p:sp>
            </mc:Choice>
            <mc:Fallback xmlns="">
              <p:sp>
                <p:nvSpPr>
                  <p:cNvPr id="34" name="テキスト ボックス 3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9705" y="3088028"/>
                    <a:ext cx="1471685" cy="369332"/>
                  </a:xfrm>
                  <a:prstGeom prst="rect">
                    <a:avLst/>
                  </a:prstGeom>
                  <a:blipFill rotWithShape="0">
                    <a:blip r:embed="rId2"/>
                    <a:stretch>
                      <a:fillRect l="-3320" t="-13333" b="-23333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テキスト ボックス 34"/>
                  <p:cNvSpPr txBox="1"/>
                  <p:nvPr/>
                </p:nvSpPr>
                <p:spPr>
                  <a:xfrm>
                    <a:off x="1719360" y="5820454"/>
                    <a:ext cx="319863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ja-JP" altLang="en-US" dirty="0" smtClean="0"/>
                      <a:t>光軸に対して垂直</a:t>
                    </a:r>
                    <a:r>
                      <a:rPr kumimoji="1" lang="en-US" altLang="ja-JP" dirty="0" smtClean="0"/>
                      <a:t>k</a:t>
                    </a:r>
                    <a:r>
                      <a:rPr kumimoji="1" lang="ja-JP" altLang="en-US" dirty="0" smtClean="0"/>
                      <a:t>な方向</a:t>
                    </a:r>
                    <a14:m>
                      <m:oMath xmlns:m="http://schemas.openxmlformats.org/officeDocument/2006/math">
                        <m:r>
                          <a:rPr lang="ja-JP" altLang="en-US" i="1" dirty="0">
                            <a:latin typeface="Cambria Math" panose="02040503050406030204" pitchFamily="18" charset="0"/>
                          </a:rPr>
                          <m:t>：</m:t>
                        </m:r>
                        <m:r>
                          <a:rPr lang="ja-JP" altLang="en-US" i="1">
                            <a:latin typeface="Cambria Math" panose="02040503050406030204" pitchFamily="18" charset="0"/>
                          </a:rPr>
                          <m:t>𝜂</m:t>
                        </m:r>
                      </m:oMath>
                    </a14:m>
                    <a:endParaRPr lang="ja-JP" altLang="en-US" dirty="0"/>
                  </a:p>
                </p:txBody>
              </p:sp>
            </mc:Choice>
            <mc:Fallback xmlns="">
              <p:sp>
                <p:nvSpPr>
                  <p:cNvPr id="35" name="テキスト ボックス 3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19360" y="5820454"/>
                    <a:ext cx="3198633" cy="369332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 l="-1714" t="-13115" b="-26230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テキスト ボックス 36"/>
                  <p:cNvSpPr txBox="1"/>
                  <p:nvPr/>
                </p:nvSpPr>
                <p:spPr>
                  <a:xfrm>
                    <a:off x="1255582" y="4919206"/>
                    <a:ext cx="292772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kumimoji="1" lang="ja-JP" altLang="en-US" dirty="0"/>
                  </a:p>
                </p:txBody>
              </p:sp>
            </mc:Choice>
            <mc:Fallback xmlns="">
              <p:sp>
                <p:nvSpPr>
                  <p:cNvPr id="37" name="テキスト ボックス 3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55582" y="4919206"/>
                    <a:ext cx="292772" cy="276999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l="-18750" r="-4167" b="-17391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テキスト ボックス 37"/>
                  <p:cNvSpPr txBox="1"/>
                  <p:nvPr/>
                </p:nvSpPr>
                <p:spPr>
                  <a:xfrm>
                    <a:off x="2321130" y="3673783"/>
                    <a:ext cx="298094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kumimoji="1" lang="ja-JP" altLang="en-US" dirty="0"/>
                  </a:p>
                </p:txBody>
              </p:sp>
            </mc:Choice>
            <mc:Fallback xmlns="">
              <p:sp>
                <p:nvSpPr>
                  <p:cNvPr id="38" name="テキスト ボックス 3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21130" y="3673783"/>
                    <a:ext cx="298094" cy="276999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 l="-18367" r="-4082" b="-17778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テキスト ボックス 38"/>
                  <p:cNvSpPr txBox="1"/>
                  <p:nvPr/>
                </p:nvSpPr>
                <p:spPr>
                  <a:xfrm>
                    <a:off x="1320416" y="3673783"/>
                    <a:ext cx="298094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oMath>
                      </m:oMathPara>
                    </a14:m>
                    <a:endParaRPr kumimoji="1" lang="ja-JP" altLang="en-US" dirty="0"/>
                  </a:p>
                </p:txBody>
              </p:sp>
            </mc:Choice>
            <mc:Fallback xmlns="">
              <p:sp>
                <p:nvSpPr>
                  <p:cNvPr id="39" name="テキスト ボックス 3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20416" y="3673783"/>
                    <a:ext cx="298094" cy="276999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l="-18367" r="-6122" b="-17778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テキスト ボックス 39"/>
                  <p:cNvSpPr txBox="1"/>
                  <p:nvPr/>
                </p:nvSpPr>
                <p:spPr>
                  <a:xfrm>
                    <a:off x="2242056" y="4534839"/>
                    <a:ext cx="292772" cy="29225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́"/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kumimoji="1" lang="ja-JP" altLang="en-US" dirty="0"/>
                  </a:p>
                </p:txBody>
              </p:sp>
            </mc:Choice>
            <mc:Fallback xmlns="">
              <p:sp>
                <p:nvSpPr>
                  <p:cNvPr id="40" name="テキスト ボックス 3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42056" y="4534839"/>
                    <a:ext cx="292772" cy="292259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 l="-18750" t="-22917" r="-41667" b="-18750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/>
              <p:cNvSpPr txBox="1"/>
              <p:nvPr/>
            </p:nvSpPr>
            <p:spPr>
              <a:xfrm>
                <a:off x="4788024" y="2259103"/>
                <a:ext cx="5364088" cy="938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,</a:t>
                </a:r>
                <a14:m>
                  <m:oMath xmlns:m="http://schemas.openxmlformats.org/officeDocument/2006/math">
                    <m:acc>
                      <m:accPr>
                        <m:chr m:val="́"/>
                        <m:ctrlPr>
                          <a:rPr kumimoji="1" lang="en-US" altLang="ja-JP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kumimoji="1" lang="en-US" altLang="ja-JP" b="0" i="1" dirty="0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ja-JP" altLang="en-US" i="1" dirty="0">
                        <a:latin typeface="Cambria Math" panose="02040503050406030204" pitchFamily="18" charset="0"/>
                      </a:rPr>
                      <m:t>ポンプ</m:t>
                    </m:r>
                    <m:r>
                      <a:rPr lang="ja-JP" altLang="en-US" i="1" dirty="0" smtClean="0">
                        <a:latin typeface="Cambria Math" panose="02040503050406030204" pitchFamily="18" charset="0"/>
                      </a:rPr>
                      <m:t>光</m:t>
                    </m:r>
                  </m:oMath>
                </a14:m>
                <a:r>
                  <a:rPr kumimoji="1" lang="ja-JP" altLang="en-US" dirty="0" smtClean="0"/>
                  <a:t>の波数</a:t>
                </a:r>
                <a:r>
                  <a:rPr lang="ja-JP" altLang="en-US" dirty="0" smtClean="0"/>
                  <a:t>ベクトル</a:t>
                </a:r>
                <a:endParaRPr lang="en-US" altLang="ja-JP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ja-JP" altLang="en-US" i="1" smtClean="0">
                        <a:latin typeface="Cambria Math" panose="02040503050406030204" pitchFamily="18" charset="0"/>
                      </a:rPr>
                      <m:t>：</m:t>
                    </m:r>
                  </m:oMath>
                </a14:m>
                <a:r>
                  <a:rPr lang="ja-JP" altLang="en-US" dirty="0" smtClean="0"/>
                  <a:t>ストークス光の波数ベクトル</a:t>
                </a:r>
                <a:endParaRPr lang="en-US" altLang="ja-JP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ja-JP" altLang="en-US" i="1" smtClean="0">
                        <a:latin typeface="Cambria Math" panose="02040503050406030204" pitchFamily="18" charset="0"/>
                      </a:rPr>
                      <m:t>：</m:t>
                    </m:r>
                  </m:oMath>
                </a14:m>
                <a:r>
                  <a:rPr kumimoji="1" lang="en-US" altLang="ja-JP" dirty="0" smtClean="0"/>
                  <a:t>CARS</a:t>
                </a:r>
                <a:r>
                  <a:rPr kumimoji="1" lang="ja-JP" altLang="en-US" dirty="0" smtClean="0"/>
                  <a:t>光の波数ベクトル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41" name="テキスト ボックス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259103"/>
                <a:ext cx="5364088" cy="938590"/>
              </a:xfrm>
              <a:prstGeom prst="rect">
                <a:avLst/>
              </a:prstGeom>
              <a:blipFill rotWithShape="0">
                <a:blip r:embed="rId8"/>
                <a:stretch>
                  <a:fillRect t="-3896" b="-974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円弧 51"/>
          <p:cNvSpPr/>
          <p:nvPr/>
        </p:nvSpPr>
        <p:spPr bwMode="auto">
          <a:xfrm rot="2700000">
            <a:off x="739635" y="4902152"/>
            <a:ext cx="1440160" cy="1440160"/>
          </a:xfrm>
          <a:prstGeom prst="arc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  <p:cxnSp>
        <p:nvCxnSpPr>
          <p:cNvPr id="54" name="直線矢印コネクタ 53"/>
          <p:cNvCxnSpPr/>
          <p:nvPr/>
        </p:nvCxnSpPr>
        <p:spPr bwMode="auto">
          <a:xfrm rot="-1800000" flipV="1">
            <a:off x="1395380" y="5437652"/>
            <a:ext cx="7200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直線矢印コネクタ 54"/>
          <p:cNvCxnSpPr/>
          <p:nvPr/>
        </p:nvCxnSpPr>
        <p:spPr bwMode="auto">
          <a:xfrm rot="8100000" flipV="1">
            <a:off x="816123" y="5895065"/>
            <a:ext cx="720000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57" name="直線コネクタ 56"/>
          <p:cNvCxnSpPr/>
          <p:nvPr/>
        </p:nvCxnSpPr>
        <p:spPr bwMode="auto">
          <a:xfrm>
            <a:off x="1983259" y="6149624"/>
            <a:ext cx="230425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線コネクタ 57"/>
          <p:cNvCxnSpPr/>
          <p:nvPr/>
        </p:nvCxnSpPr>
        <p:spPr bwMode="auto">
          <a:xfrm>
            <a:off x="1948717" y="5085184"/>
            <a:ext cx="230425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直線矢印コネクタ 59"/>
          <p:cNvCxnSpPr/>
          <p:nvPr/>
        </p:nvCxnSpPr>
        <p:spPr bwMode="auto">
          <a:xfrm>
            <a:off x="3275856" y="5085184"/>
            <a:ext cx="0" cy="106444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/>
              <p:cNvSpPr txBox="1"/>
              <p:nvPr/>
            </p:nvSpPr>
            <p:spPr>
              <a:xfrm>
                <a:off x="2778814" y="5644483"/>
                <a:ext cx="508794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𝑁𝐴</m:t>
                          </m:r>
                        </m:num>
                        <m:den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𝜋𝜆</m:t>
                          </m:r>
                        </m:den>
                      </m:f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61" name="テキスト ボックス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8814" y="5644483"/>
                <a:ext cx="508794" cy="51860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正方形/長方形 61"/>
              <p:cNvSpPr/>
              <p:nvPr/>
            </p:nvSpPr>
            <p:spPr>
              <a:xfrm>
                <a:off x="562373" y="5892738"/>
                <a:ext cx="377026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62" name="正方形/長方形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373" y="5892738"/>
                <a:ext cx="377026" cy="61279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/>
              <p:cNvSpPr txBox="1"/>
              <p:nvPr/>
            </p:nvSpPr>
            <p:spPr>
              <a:xfrm>
                <a:off x="1578681" y="5053417"/>
                <a:ext cx="3821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63" name="テキスト ボックス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8681" y="5053417"/>
                <a:ext cx="38215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直線コネクタ 63"/>
          <p:cNvCxnSpPr/>
          <p:nvPr/>
        </p:nvCxnSpPr>
        <p:spPr bwMode="auto">
          <a:xfrm>
            <a:off x="1596012" y="4560590"/>
            <a:ext cx="0" cy="2418924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 bwMode="auto">
          <a:xfrm>
            <a:off x="417929" y="5770052"/>
            <a:ext cx="349712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正方形/長方形 65"/>
              <p:cNvSpPr/>
              <p:nvPr/>
            </p:nvSpPr>
            <p:spPr>
              <a:xfrm>
                <a:off x="3866257" y="5583159"/>
                <a:ext cx="3773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i="1">
                          <a:latin typeface="Cambria Math" panose="02040503050406030204" pitchFamily="18" charset="0"/>
                        </a:rPr>
                        <m:t>𝜂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66" name="正方形/長方形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257" y="5583159"/>
                <a:ext cx="377346" cy="369332"/>
              </a:xfrm>
              <a:prstGeom prst="rect">
                <a:avLst/>
              </a:prstGeom>
              <a:blipFill rotWithShape="0">
                <a:blip r:embed="rId12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正方形/長方形 66"/>
              <p:cNvSpPr/>
              <p:nvPr/>
            </p:nvSpPr>
            <p:spPr>
              <a:xfrm>
                <a:off x="1239446" y="4571619"/>
                <a:ext cx="3816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i="1">
                          <a:latin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67" name="正方形/長方形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446" y="4571619"/>
                <a:ext cx="381643" cy="369332"/>
              </a:xfrm>
              <a:prstGeom prst="rect">
                <a:avLst/>
              </a:prstGeom>
              <a:blipFill rotWithShape="0">
                <a:blip r:embed="rId1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9" name="グループ化 68"/>
          <p:cNvGrpSpPr/>
          <p:nvPr/>
        </p:nvGrpSpPr>
        <p:grpSpPr>
          <a:xfrm>
            <a:off x="6375322" y="4180123"/>
            <a:ext cx="471320" cy="2515058"/>
            <a:chOff x="6404936" y="2506043"/>
            <a:chExt cx="471320" cy="2515058"/>
          </a:xfrm>
        </p:grpSpPr>
        <p:sp>
          <p:nvSpPr>
            <p:cNvPr id="70" name="円/楕円 69"/>
            <p:cNvSpPr/>
            <p:nvPr/>
          </p:nvSpPr>
          <p:spPr bwMode="auto">
            <a:xfrm>
              <a:off x="6404936" y="2506043"/>
              <a:ext cx="471320" cy="1440160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  <p:sp>
          <p:nvSpPr>
            <p:cNvPr id="71" name="正方形/長方形 70"/>
            <p:cNvSpPr/>
            <p:nvPr/>
          </p:nvSpPr>
          <p:spPr bwMode="auto">
            <a:xfrm>
              <a:off x="6404936" y="3170135"/>
              <a:ext cx="255296" cy="1300911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  <p:sp>
          <p:nvSpPr>
            <p:cNvPr id="72" name="円/楕円 71"/>
            <p:cNvSpPr/>
            <p:nvPr/>
          </p:nvSpPr>
          <p:spPr bwMode="auto">
            <a:xfrm>
              <a:off x="6404936" y="3580941"/>
              <a:ext cx="471320" cy="1440160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4880401" y="4228277"/>
            <a:ext cx="2956518" cy="2418924"/>
            <a:chOff x="-545875" y="4235762"/>
            <a:chExt cx="2956518" cy="2418924"/>
          </a:xfrm>
        </p:grpSpPr>
        <p:cxnSp>
          <p:nvCxnSpPr>
            <p:cNvPr id="44" name="直線コネクタ 43"/>
            <p:cNvCxnSpPr/>
            <p:nvPr/>
          </p:nvCxnSpPr>
          <p:spPr bwMode="auto">
            <a:xfrm>
              <a:off x="632208" y="4235762"/>
              <a:ext cx="0" cy="2418924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/>
            <p:nvPr/>
          </p:nvCxnSpPr>
          <p:spPr bwMode="auto">
            <a:xfrm>
              <a:off x="-545875" y="5445224"/>
              <a:ext cx="235589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正方形/長方形 45"/>
                <p:cNvSpPr/>
                <p:nvPr/>
              </p:nvSpPr>
              <p:spPr>
                <a:xfrm>
                  <a:off x="2033297" y="5285885"/>
                  <a:ext cx="37734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ja-JP" altLang="en-US" i="1">
                            <a:latin typeface="Cambria Math" panose="02040503050406030204" pitchFamily="18" charset="0"/>
                          </a:rPr>
                          <m:t>𝜂</m:t>
                        </m:r>
                      </m:oMath>
                    </m:oMathPara>
                  </a14:m>
                  <a:endParaRPr lang="ja-JP" altLang="en-US" dirty="0"/>
                </a:p>
              </p:txBody>
            </p:sp>
          </mc:Choice>
          <mc:Fallback xmlns="">
            <p:sp>
              <p:nvSpPr>
                <p:cNvPr id="46" name="正方形/長方形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33297" y="5285885"/>
                  <a:ext cx="377346" cy="369332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b="-833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正方形/長方形 46"/>
                <p:cNvSpPr/>
                <p:nvPr/>
              </p:nvSpPr>
              <p:spPr>
                <a:xfrm>
                  <a:off x="275642" y="4246791"/>
                  <a:ext cx="38164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ja-JP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oMath>
                    </m:oMathPara>
                  </a14:m>
                  <a:endParaRPr lang="ja-JP" altLang="en-US" dirty="0"/>
                </a:p>
              </p:txBody>
            </p:sp>
          </mc:Choice>
          <mc:Fallback xmlns="">
            <p:sp>
              <p:nvSpPr>
                <p:cNvPr id="47" name="正方形/長方形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642" y="4246791"/>
                  <a:ext cx="381643" cy="369332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7813273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今後の予定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60" y="198884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①マルチプレックス</a:t>
            </a:r>
            <a:r>
              <a:rPr kumimoji="1" lang="en-US" altLang="ja-JP" dirty="0" smtClean="0"/>
              <a:t>CARS</a:t>
            </a:r>
            <a:r>
              <a:rPr kumimoji="1" lang="ja-JP" altLang="en-US" dirty="0" smtClean="0"/>
              <a:t>の構築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</a:t>
            </a:r>
            <a:r>
              <a:rPr kumimoji="1" lang="ja-JP" altLang="en-US" dirty="0" smtClean="0">
                <a:solidFill>
                  <a:schemeClr val="accent2"/>
                </a:solidFill>
              </a:rPr>
              <a:t>非侵襲、非染色、高空間分解能、</a:t>
            </a:r>
            <a:endParaRPr kumimoji="1" lang="en-US" altLang="ja-JP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2"/>
                </a:solidFill>
              </a:rPr>
              <a:t>　</a:t>
            </a:r>
            <a:r>
              <a:rPr kumimoji="1" lang="ja-JP" altLang="en-US" dirty="0" smtClean="0">
                <a:solidFill>
                  <a:schemeClr val="accent2"/>
                </a:solidFill>
              </a:rPr>
              <a:t>自家蛍光の影響なし、高速</a:t>
            </a:r>
            <a:endParaRPr kumimoji="1" lang="en-US" altLang="ja-JP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②生体分野と</a:t>
            </a:r>
            <a:r>
              <a:rPr lang="ja-JP" altLang="en-US" dirty="0" smtClean="0"/>
              <a:t>浮世絵で検証と応用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⇒計測の高速性、自家蛍光の影響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⇒細胞の分析、色材の同定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endParaRPr kumimoji="1"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1187624" y="3782357"/>
            <a:ext cx="4719915" cy="1200329"/>
            <a:chOff x="999632" y="5361313"/>
            <a:chExt cx="4652488" cy="1200329"/>
          </a:xfrm>
        </p:grpSpPr>
        <p:sp>
          <p:nvSpPr>
            <p:cNvPr id="5" name="右矢印 4"/>
            <p:cNvSpPr/>
            <p:nvPr/>
          </p:nvSpPr>
          <p:spPr bwMode="auto">
            <a:xfrm>
              <a:off x="999632" y="5457421"/>
              <a:ext cx="396044" cy="504056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403648" y="5361313"/>
              <a:ext cx="42484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マルチプレックス</a:t>
              </a:r>
              <a:r>
                <a:rPr kumimoji="1" lang="en-US" altLang="ja-JP" dirty="0" smtClean="0"/>
                <a:t>CARS</a:t>
              </a:r>
              <a:r>
                <a:rPr kumimoji="1" lang="ja-JP" altLang="en-US" dirty="0" smtClean="0"/>
                <a:t>の基本特性を明らかにする</a:t>
              </a:r>
              <a:endParaRPr kumimoji="1" lang="en-US" altLang="ja-JP" dirty="0" smtClean="0"/>
            </a:p>
            <a:p>
              <a:endParaRPr kumimoji="1" lang="en-US" altLang="ja-JP" dirty="0" smtClean="0"/>
            </a:p>
            <a:p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6883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ラマン散乱分光法とは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2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非侵襲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非染色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高空間分解能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9" name="右矢印 38"/>
          <p:cNvSpPr/>
          <p:nvPr/>
        </p:nvSpPr>
        <p:spPr>
          <a:xfrm>
            <a:off x="3286200" y="1772816"/>
            <a:ext cx="576064" cy="1296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139952" y="2420888"/>
            <a:ext cx="1656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生体</a:t>
            </a:r>
            <a:endParaRPr kumimoji="1" lang="en-US" altLang="ja-JP" dirty="0" smtClean="0"/>
          </a:p>
          <a:p>
            <a:r>
              <a:rPr kumimoji="1" lang="ja-JP" altLang="en-US" dirty="0" smtClean="0"/>
              <a:t>文化財保護</a:t>
            </a:r>
            <a:endParaRPr kumimoji="1" lang="ja-JP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362" y="1864402"/>
            <a:ext cx="1256927" cy="1904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コンテンツ プレースホルダー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701631" y="4402273"/>
            <a:ext cx="4225480" cy="2338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75039" y="3842843"/>
            <a:ext cx="4225480" cy="2278782"/>
          </a:xfrm>
          <a:prstGeom prst="rect">
            <a:avLst/>
          </a:prstGeom>
        </p:spPr>
      </p:pic>
      <p:pic>
        <p:nvPicPr>
          <p:cNvPr id="41" name="Picture 3" descr="C:\Users\Takashi\Downloads\87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658888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正方形/長方形 41"/>
          <p:cNvSpPr/>
          <p:nvPr/>
        </p:nvSpPr>
        <p:spPr>
          <a:xfrm>
            <a:off x="61140" y="6396335"/>
            <a:ext cx="4726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/>
              <a:t>Ref)http</a:t>
            </a:r>
            <a:r>
              <a:rPr lang="en-US" altLang="ja-JP" sz="1200" dirty="0"/>
              <a:t>://sdbs.db.aist.go.jp (National Institute of Advanced Industrial Science and Technology, </a:t>
            </a:r>
            <a:r>
              <a:rPr lang="en-US" altLang="ja-JP" sz="1200" dirty="0" smtClean="0"/>
              <a:t>2015/07)</a:t>
            </a:r>
            <a:endParaRPr lang="ja-JP" altLang="en-US" sz="1200" dirty="0"/>
          </a:p>
        </p:txBody>
      </p:sp>
      <p:grpSp>
        <p:nvGrpSpPr>
          <p:cNvPr id="46" name="グループ化 45"/>
          <p:cNvGrpSpPr/>
          <p:nvPr/>
        </p:nvGrpSpPr>
        <p:grpSpPr>
          <a:xfrm>
            <a:off x="61140" y="3768926"/>
            <a:ext cx="4486256" cy="2855994"/>
            <a:chOff x="2082730" y="2631228"/>
            <a:chExt cx="4486256" cy="28559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テキスト ボックス 46"/>
                <p:cNvSpPr txBox="1"/>
                <p:nvPr/>
              </p:nvSpPr>
              <p:spPr>
                <a:xfrm>
                  <a:off x="2082730" y="3305105"/>
                  <a:ext cx="550633" cy="61000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ja-JP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ja-JP">
                                <a:latin typeface="Cambria Math" panose="02040503050406030204" pitchFamily="18" charset="0"/>
                              </a:rPr>
                              <m:t>ν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47" name="テキスト ボックス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82730" y="3305105"/>
                  <a:ext cx="550633" cy="610000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正方形/長方形 47"/>
                <p:cNvSpPr/>
                <p:nvPr/>
              </p:nvSpPr>
              <p:spPr>
                <a:xfrm>
                  <a:off x="4584243" y="2912881"/>
                  <a:ext cx="1984743" cy="81333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ja-JP" alt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ja-JP" altLang="en-US">
                                <a:latin typeface="Cambria Math" panose="02040503050406030204" pitchFamily="18" charset="0"/>
                              </a:rPr>
                              <m:t>ν</m:t>
                            </m:r>
                          </m:e>
                          <m:sub>
                            <m:r>
                              <a:rPr lang="ja-JP" altLang="en-US" i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ja-JP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ja-JP">
                                <a:latin typeface="Cambria Math" panose="02040503050406030204" pitchFamily="18" charset="0"/>
                              </a:rPr>
                              <m:t>ν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ja-JP" altLang="en-US" dirty="0"/>
                </a:p>
              </p:txBody>
            </p:sp>
          </mc:Choice>
          <mc:Fallback xmlns="">
            <p:sp>
              <p:nvSpPr>
                <p:cNvPr id="48" name="正方形/長方形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4243" y="2912881"/>
                  <a:ext cx="1984743" cy="813334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テキスト ボックス 48"/>
                <p:cNvSpPr txBox="1"/>
                <p:nvPr/>
              </p:nvSpPr>
              <p:spPr>
                <a:xfrm>
                  <a:off x="5025981" y="4877222"/>
                  <a:ext cx="550633" cy="61000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ja-JP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ja-JP">
                                <a:latin typeface="Cambria Math" panose="02040503050406030204" pitchFamily="18" charset="0"/>
                              </a:rPr>
                              <m:t>ν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49" name="テキスト ボックス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5981" y="4877222"/>
                  <a:ext cx="550633" cy="610000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0" name="テキスト ボックス 49"/>
            <p:cNvSpPr txBox="1"/>
            <p:nvPr/>
          </p:nvSpPr>
          <p:spPr>
            <a:xfrm>
              <a:off x="4299993" y="2631228"/>
              <a:ext cx="13888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ラマン散乱</a:t>
              </a:r>
              <a:endParaRPr kumimoji="1" lang="ja-JP" altLang="en-US" dirty="0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3654240" y="4871778"/>
              <a:ext cx="1600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レイリー散乱</a:t>
              </a:r>
              <a:endParaRPr kumimoji="1" lang="ja-JP" altLang="en-US" dirty="0"/>
            </a:p>
          </p:txBody>
        </p:sp>
        <p:grpSp>
          <p:nvGrpSpPr>
            <p:cNvPr id="52" name="グループ化 51"/>
            <p:cNvGrpSpPr/>
            <p:nvPr/>
          </p:nvGrpSpPr>
          <p:grpSpPr>
            <a:xfrm>
              <a:off x="2086892" y="2700912"/>
              <a:ext cx="2894615" cy="2311293"/>
              <a:chOff x="1403648" y="1981803"/>
              <a:chExt cx="4611411" cy="3682121"/>
            </a:xfrm>
          </p:grpSpPr>
          <p:pic>
            <p:nvPicPr>
              <p:cNvPr id="53" name="図 52"/>
              <p:cNvPicPr>
                <a:picLocks noChangeAspect="1"/>
              </p:cNvPicPr>
              <p:nvPr/>
            </p:nvPicPr>
            <p:blipFill rotWithShape="1">
              <a:blip r:embed="rId10">
                <a:duotone>
                  <a:prstClr val="black"/>
                  <a:schemeClr val="tx1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20335" b="-13050"/>
              <a:stretch/>
            </p:blipFill>
            <p:spPr>
              <a:xfrm rot="19800000">
                <a:off x="3819315" y="2935761"/>
                <a:ext cx="2195744" cy="576753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54" name="図 53"/>
              <p:cNvPicPr>
                <a:picLocks noChangeAspect="1"/>
              </p:cNvPicPr>
              <p:nvPr/>
            </p:nvPicPr>
            <p:blipFill rotWithShape="1">
              <a:blip r:embed="rId10">
                <a:duotone>
                  <a:prstClr val="black"/>
                  <a:schemeClr val="tx1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-13592" r="23264"/>
              <a:stretch/>
            </p:blipFill>
            <p:spPr>
              <a:xfrm rot="1800000" flipV="1">
                <a:off x="3805804" y="4318279"/>
                <a:ext cx="2056978" cy="579514"/>
              </a:xfrm>
              <a:prstGeom prst="rect">
                <a:avLst/>
              </a:prstGeom>
              <a:ln>
                <a:noFill/>
              </a:ln>
            </p:spPr>
          </p:pic>
          <p:grpSp>
            <p:nvGrpSpPr>
              <p:cNvPr id="55" name="グループ化 54"/>
              <p:cNvGrpSpPr/>
              <p:nvPr/>
            </p:nvGrpSpPr>
            <p:grpSpPr>
              <a:xfrm>
                <a:off x="2782393" y="1981803"/>
                <a:ext cx="1269697" cy="3682121"/>
                <a:chOff x="2843808" y="2060848"/>
                <a:chExt cx="720080" cy="2088232"/>
              </a:xfrm>
            </p:grpSpPr>
            <p:grpSp>
              <p:nvGrpSpPr>
                <p:cNvPr id="57" name="グループ化 56"/>
                <p:cNvGrpSpPr/>
                <p:nvPr/>
              </p:nvGrpSpPr>
              <p:grpSpPr>
                <a:xfrm>
                  <a:off x="3074665" y="2576379"/>
                  <a:ext cx="258365" cy="1052826"/>
                  <a:chOff x="6149839" y="1772816"/>
                  <a:chExt cx="516730" cy="1512168"/>
                </a:xfrm>
              </p:grpSpPr>
              <p:grpSp>
                <p:nvGrpSpPr>
                  <p:cNvPr id="60" name="グループ化 59"/>
                  <p:cNvGrpSpPr/>
                  <p:nvPr/>
                </p:nvGrpSpPr>
                <p:grpSpPr>
                  <a:xfrm>
                    <a:off x="6156176" y="2276872"/>
                    <a:ext cx="504056" cy="504056"/>
                    <a:chOff x="5420510" y="2276872"/>
                    <a:chExt cx="1239722" cy="2016224"/>
                  </a:xfrm>
                </p:grpSpPr>
                <p:cxnSp>
                  <p:nvCxnSpPr>
                    <p:cNvPr id="71" name="直線コネクタ 70"/>
                    <p:cNvCxnSpPr/>
                    <p:nvPr/>
                  </p:nvCxnSpPr>
                  <p:spPr bwMode="auto">
                    <a:xfrm>
                      <a:off x="5436096" y="2276872"/>
                      <a:ext cx="1224136" cy="504056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72" name="直線コネクタ 71"/>
                    <p:cNvCxnSpPr/>
                    <p:nvPr/>
                  </p:nvCxnSpPr>
                  <p:spPr bwMode="auto">
                    <a:xfrm flipV="1">
                      <a:off x="5436096" y="2780928"/>
                      <a:ext cx="1224136" cy="504056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73" name="直線コネクタ 72"/>
                    <p:cNvCxnSpPr/>
                    <p:nvPr/>
                  </p:nvCxnSpPr>
                  <p:spPr bwMode="auto">
                    <a:xfrm>
                      <a:off x="5436096" y="3284984"/>
                      <a:ext cx="1224136" cy="504056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74" name="直線コネクタ 73"/>
                    <p:cNvCxnSpPr/>
                    <p:nvPr/>
                  </p:nvCxnSpPr>
                  <p:spPr bwMode="auto">
                    <a:xfrm flipV="1">
                      <a:off x="5420510" y="3789040"/>
                      <a:ext cx="1224136" cy="504056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61" name="グループ化 60"/>
                  <p:cNvGrpSpPr/>
                  <p:nvPr/>
                </p:nvGrpSpPr>
                <p:grpSpPr>
                  <a:xfrm>
                    <a:off x="6149839" y="1772816"/>
                    <a:ext cx="504056" cy="504056"/>
                    <a:chOff x="5420510" y="2276872"/>
                    <a:chExt cx="1239722" cy="2016224"/>
                  </a:xfrm>
                </p:grpSpPr>
                <p:cxnSp>
                  <p:nvCxnSpPr>
                    <p:cNvPr id="67" name="直線コネクタ 66"/>
                    <p:cNvCxnSpPr/>
                    <p:nvPr/>
                  </p:nvCxnSpPr>
                  <p:spPr bwMode="auto">
                    <a:xfrm>
                      <a:off x="5436096" y="2276872"/>
                      <a:ext cx="1224136" cy="504056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68" name="直線コネクタ 67"/>
                    <p:cNvCxnSpPr/>
                    <p:nvPr/>
                  </p:nvCxnSpPr>
                  <p:spPr bwMode="auto">
                    <a:xfrm flipV="1">
                      <a:off x="5436096" y="2780928"/>
                      <a:ext cx="1224136" cy="504056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69" name="直線コネクタ 68"/>
                    <p:cNvCxnSpPr/>
                    <p:nvPr/>
                  </p:nvCxnSpPr>
                  <p:spPr bwMode="auto">
                    <a:xfrm>
                      <a:off x="5436096" y="3284984"/>
                      <a:ext cx="1224136" cy="504056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70" name="直線コネクタ 69"/>
                    <p:cNvCxnSpPr/>
                    <p:nvPr/>
                  </p:nvCxnSpPr>
                  <p:spPr bwMode="auto">
                    <a:xfrm flipV="1">
                      <a:off x="5420510" y="3789040"/>
                      <a:ext cx="1224136" cy="504056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62" name="グループ化 61"/>
                  <p:cNvGrpSpPr/>
                  <p:nvPr/>
                </p:nvGrpSpPr>
                <p:grpSpPr>
                  <a:xfrm>
                    <a:off x="6162513" y="2780928"/>
                    <a:ext cx="504056" cy="504056"/>
                    <a:chOff x="5420510" y="2276872"/>
                    <a:chExt cx="1239722" cy="2016224"/>
                  </a:xfrm>
                </p:grpSpPr>
                <p:cxnSp>
                  <p:nvCxnSpPr>
                    <p:cNvPr id="63" name="直線コネクタ 62"/>
                    <p:cNvCxnSpPr/>
                    <p:nvPr/>
                  </p:nvCxnSpPr>
                  <p:spPr bwMode="auto">
                    <a:xfrm>
                      <a:off x="5436096" y="2276872"/>
                      <a:ext cx="1224136" cy="504056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64" name="直線コネクタ 63"/>
                    <p:cNvCxnSpPr/>
                    <p:nvPr/>
                  </p:nvCxnSpPr>
                  <p:spPr bwMode="auto">
                    <a:xfrm flipV="1">
                      <a:off x="5436096" y="2780928"/>
                      <a:ext cx="1224136" cy="504056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65" name="直線コネクタ 64"/>
                    <p:cNvCxnSpPr/>
                    <p:nvPr/>
                  </p:nvCxnSpPr>
                  <p:spPr bwMode="auto">
                    <a:xfrm>
                      <a:off x="5436096" y="3284984"/>
                      <a:ext cx="1224136" cy="504056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66" name="直線コネクタ 65"/>
                    <p:cNvCxnSpPr/>
                    <p:nvPr/>
                  </p:nvCxnSpPr>
                  <p:spPr bwMode="auto">
                    <a:xfrm flipV="1">
                      <a:off x="5420510" y="3789040"/>
                      <a:ext cx="1224136" cy="504056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</p:grpSp>
            <p:sp>
              <p:nvSpPr>
                <p:cNvPr id="58" name="円/楕円 57"/>
                <p:cNvSpPr/>
                <p:nvPr/>
              </p:nvSpPr>
              <p:spPr bwMode="auto">
                <a:xfrm>
                  <a:off x="2843808" y="2060848"/>
                  <a:ext cx="720080" cy="720080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2000" i="0" u="none" strike="noStrike" normalizeH="0" baseline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Arial" charset="0"/>
                    <a:ea typeface="ＭＳ ゴシック" charset="-128"/>
                    <a:cs typeface="ＭＳ ゴシック" charset="-128"/>
                  </a:endParaRPr>
                </a:p>
              </p:txBody>
            </p:sp>
            <p:sp>
              <p:nvSpPr>
                <p:cNvPr id="59" name="円/楕円 58"/>
                <p:cNvSpPr/>
                <p:nvPr/>
              </p:nvSpPr>
              <p:spPr bwMode="auto">
                <a:xfrm>
                  <a:off x="2843808" y="3429000"/>
                  <a:ext cx="720080" cy="720080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2000" i="0" u="none" strike="noStrike" normalizeH="0" baseline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Arial" charset="0"/>
                    <a:ea typeface="ＭＳ ゴシック" charset="-128"/>
                    <a:cs typeface="ＭＳ ゴシック" charset="-128"/>
                  </a:endParaRPr>
                </a:p>
              </p:txBody>
            </p:sp>
          </p:grpSp>
          <p:pic>
            <p:nvPicPr>
              <p:cNvPr id="56" name="図 55"/>
              <p:cNvPicPr>
                <a:picLocks noChangeAspect="1"/>
              </p:cNvPicPr>
              <p:nvPr/>
            </p:nvPicPr>
            <p:blipFill rotWithShape="1">
              <a:blip r:embed="rId10">
                <a:duotone>
                  <a:prstClr val="black"/>
                  <a:schemeClr val="tx1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230" t="-293" b="1491"/>
              <a:stretch/>
            </p:blipFill>
            <p:spPr>
              <a:xfrm flipV="1">
                <a:off x="1403648" y="3645023"/>
                <a:ext cx="1763015" cy="504055"/>
              </a:xfrm>
              <a:prstGeom prst="rect">
                <a:avLst/>
              </a:prstGeom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30726476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ラマン散乱分光法とは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2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非侵襲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非染色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高空間分解能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179512" y="3735507"/>
            <a:ext cx="4163338" cy="2140023"/>
            <a:chOff x="2736244" y="2116337"/>
            <a:chExt cx="3875306" cy="1872208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2736244" y="2348667"/>
              <a:ext cx="2824892" cy="1639878"/>
              <a:chOff x="2736244" y="2348667"/>
              <a:chExt cx="2824892" cy="1639878"/>
            </a:xfrm>
          </p:grpSpPr>
          <p:pic>
            <p:nvPicPr>
              <p:cNvPr id="8" name="図 7"/>
              <p:cNvPicPr>
                <a:picLocks noChangeAspect="1"/>
              </p:cNvPicPr>
              <p:nvPr/>
            </p:nvPicPr>
            <p:blipFill>
              <a:blip r:embed="rId4">
                <a:duotone>
                  <a:prstClr val="black"/>
                  <a:schemeClr val="tx1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9800000">
                <a:off x="3629631" y="3023778"/>
                <a:ext cx="1865538" cy="231668"/>
              </a:xfrm>
              <a:prstGeom prst="rect">
                <a:avLst/>
              </a:prstGeom>
              <a:ln>
                <a:noFill/>
              </a:ln>
            </p:spPr>
          </p:pic>
          <p:grpSp>
            <p:nvGrpSpPr>
              <p:cNvPr id="9" name="グループ化 8"/>
              <p:cNvGrpSpPr/>
              <p:nvPr/>
            </p:nvGrpSpPr>
            <p:grpSpPr>
              <a:xfrm>
                <a:off x="2736244" y="2348667"/>
                <a:ext cx="2824892" cy="1639878"/>
                <a:chOff x="2764500" y="2470117"/>
                <a:chExt cx="2824892" cy="1639878"/>
              </a:xfrm>
            </p:grpSpPr>
            <p:grpSp>
              <p:nvGrpSpPr>
                <p:cNvPr id="11" name="グループ化 10"/>
                <p:cNvGrpSpPr/>
                <p:nvPr/>
              </p:nvGrpSpPr>
              <p:grpSpPr>
                <a:xfrm>
                  <a:off x="2843808" y="3289667"/>
                  <a:ext cx="2745584" cy="820328"/>
                  <a:chOff x="1455837" y="2370505"/>
                  <a:chExt cx="2745584" cy="820328"/>
                </a:xfrm>
              </p:grpSpPr>
              <p:pic>
                <p:nvPicPr>
                  <p:cNvPr id="14" name="図 13"/>
                  <p:cNvPicPr>
                    <a:picLocks noChangeAspect="1"/>
                  </p:cNvPicPr>
                  <p:nvPr/>
                </p:nvPicPr>
                <p:blipFill>
                  <a:blip r:embed="rId4">
                    <a:duotone>
                      <a:prstClr val="black"/>
                      <a:schemeClr val="tx1">
                        <a:tint val="45000"/>
                        <a:satMod val="400000"/>
                      </a:schemeClr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800000" flipV="1">
                    <a:off x="2335883" y="2959165"/>
                    <a:ext cx="1865538" cy="231668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grpSp>
                <p:nvGrpSpPr>
                  <p:cNvPr id="15" name="グループ化 14"/>
                  <p:cNvGrpSpPr/>
                  <p:nvPr/>
                </p:nvGrpSpPr>
                <p:grpSpPr>
                  <a:xfrm rot="16200000">
                    <a:off x="1850102" y="2132178"/>
                    <a:ext cx="216028" cy="1004558"/>
                    <a:chOff x="1187620" y="908720"/>
                    <a:chExt cx="331985" cy="761402"/>
                  </a:xfrm>
                </p:grpSpPr>
                <p:grpSp>
                  <p:nvGrpSpPr>
                    <p:cNvPr id="17" name="グループ化 16"/>
                    <p:cNvGrpSpPr/>
                    <p:nvPr/>
                  </p:nvGrpSpPr>
                  <p:grpSpPr>
                    <a:xfrm>
                      <a:off x="1187620" y="908720"/>
                      <a:ext cx="331983" cy="468556"/>
                      <a:chOff x="1187620" y="908720"/>
                      <a:chExt cx="331983" cy="468556"/>
                    </a:xfrm>
                  </p:grpSpPr>
                  <p:grpSp>
                    <p:nvGrpSpPr>
                      <p:cNvPr id="26" name="グループ化 25"/>
                      <p:cNvGrpSpPr/>
                      <p:nvPr/>
                    </p:nvGrpSpPr>
                    <p:grpSpPr>
                      <a:xfrm>
                        <a:off x="1187623" y="908720"/>
                        <a:ext cx="331980" cy="117139"/>
                        <a:chOff x="1547664" y="115628"/>
                        <a:chExt cx="2233251" cy="4466503"/>
                      </a:xfrm>
                    </p:grpSpPr>
                    <p:sp>
                      <p:nvSpPr>
                        <p:cNvPr id="37" name="円弧 36"/>
                        <p:cNvSpPr/>
                        <p:nvPr/>
                      </p:nvSpPr>
                      <p:spPr>
                        <a:xfrm rot="5400000">
                          <a:off x="1547664" y="115628"/>
                          <a:ext cx="2233251" cy="2233251"/>
                        </a:xfrm>
                        <a:prstGeom prst="arc">
                          <a:avLst>
                            <a:gd name="adj1" fmla="val 10810340"/>
                            <a:gd name="adj2" fmla="val 0"/>
                          </a:avLst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38" name="円弧 37"/>
                        <p:cNvSpPr/>
                        <p:nvPr/>
                      </p:nvSpPr>
                      <p:spPr>
                        <a:xfrm rot="16200000" flipH="1">
                          <a:off x="1547665" y="2348880"/>
                          <a:ext cx="2233250" cy="2233251"/>
                        </a:xfrm>
                        <a:prstGeom prst="arc">
                          <a:avLst>
                            <a:gd name="adj1" fmla="val 10810340"/>
                            <a:gd name="adj2" fmla="val 0"/>
                          </a:avLst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27" name="グループ化 26"/>
                      <p:cNvGrpSpPr/>
                      <p:nvPr/>
                    </p:nvGrpSpPr>
                    <p:grpSpPr>
                      <a:xfrm>
                        <a:off x="1187622" y="1025859"/>
                        <a:ext cx="331980" cy="117139"/>
                        <a:chOff x="1547664" y="115628"/>
                        <a:chExt cx="2233251" cy="4466503"/>
                      </a:xfrm>
                    </p:grpSpPr>
                    <p:sp>
                      <p:nvSpPr>
                        <p:cNvPr id="35" name="円弧 34"/>
                        <p:cNvSpPr/>
                        <p:nvPr/>
                      </p:nvSpPr>
                      <p:spPr>
                        <a:xfrm rot="5400000">
                          <a:off x="1547664" y="115628"/>
                          <a:ext cx="2233251" cy="2233251"/>
                        </a:xfrm>
                        <a:prstGeom prst="arc">
                          <a:avLst>
                            <a:gd name="adj1" fmla="val 10810340"/>
                            <a:gd name="adj2" fmla="val 0"/>
                          </a:avLst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36" name="円弧 35"/>
                        <p:cNvSpPr/>
                        <p:nvPr/>
                      </p:nvSpPr>
                      <p:spPr>
                        <a:xfrm rot="16200000" flipH="1">
                          <a:off x="1547665" y="2348880"/>
                          <a:ext cx="2233250" cy="2233251"/>
                        </a:xfrm>
                        <a:prstGeom prst="arc">
                          <a:avLst>
                            <a:gd name="adj1" fmla="val 10810340"/>
                            <a:gd name="adj2" fmla="val 0"/>
                          </a:avLst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28" name="グループ化 27"/>
                      <p:cNvGrpSpPr/>
                      <p:nvPr/>
                    </p:nvGrpSpPr>
                    <p:grpSpPr>
                      <a:xfrm>
                        <a:off x="1187620" y="1142998"/>
                        <a:ext cx="331981" cy="234278"/>
                        <a:chOff x="1492422" y="2564904"/>
                        <a:chExt cx="331981" cy="234278"/>
                      </a:xfrm>
                    </p:grpSpPr>
                    <p:grpSp>
                      <p:nvGrpSpPr>
                        <p:cNvPr id="29" name="グループ化 28"/>
                        <p:cNvGrpSpPr/>
                        <p:nvPr/>
                      </p:nvGrpSpPr>
                      <p:grpSpPr>
                        <a:xfrm>
                          <a:off x="1492422" y="2682043"/>
                          <a:ext cx="331980" cy="117139"/>
                          <a:chOff x="1547664" y="115628"/>
                          <a:chExt cx="2233251" cy="4466503"/>
                        </a:xfrm>
                      </p:grpSpPr>
                      <p:sp>
                        <p:nvSpPr>
                          <p:cNvPr id="33" name="円弧 32"/>
                          <p:cNvSpPr/>
                          <p:nvPr/>
                        </p:nvSpPr>
                        <p:spPr>
                          <a:xfrm rot="5400000">
                            <a:off x="1547664" y="115628"/>
                            <a:ext cx="2233251" cy="2233251"/>
                          </a:xfrm>
                          <a:prstGeom prst="arc">
                            <a:avLst>
                              <a:gd name="adj1" fmla="val 10810340"/>
                              <a:gd name="adj2" fmla="val 0"/>
                            </a:avLst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dk1"/>
                          </a:lnRef>
                          <a:fillRef idx="0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4" name="円弧 33"/>
                          <p:cNvSpPr/>
                          <p:nvPr/>
                        </p:nvSpPr>
                        <p:spPr>
                          <a:xfrm rot="16200000" flipH="1">
                            <a:off x="1547665" y="2348880"/>
                            <a:ext cx="2233250" cy="2233251"/>
                          </a:xfrm>
                          <a:prstGeom prst="arc">
                            <a:avLst>
                              <a:gd name="adj1" fmla="val 10810340"/>
                              <a:gd name="adj2" fmla="val 0"/>
                            </a:avLst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dk1"/>
                          </a:lnRef>
                          <a:fillRef idx="0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grpSp>
                      <p:nvGrpSpPr>
                        <p:cNvPr id="30" name="グループ化 29"/>
                        <p:cNvGrpSpPr/>
                        <p:nvPr/>
                      </p:nvGrpSpPr>
                      <p:grpSpPr>
                        <a:xfrm>
                          <a:off x="1492423" y="2564904"/>
                          <a:ext cx="331980" cy="117139"/>
                          <a:chOff x="1547664" y="115628"/>
                          <a:chExt cx="2233251" cy="4466503"/>
                        </a:xfrm>
                      </p:grpSpPr>
                      <p:sp>
                        <p:nvSpPr>
                          <p:cNvPr id="31" name="円弧 30"/>
                          <p:cNvSpPr/>
                          <p:nvPr/>
                        </p:nvSpPr>
                        <p:spPr>
                          <a:xfrm rot="5400000">
                            <a:off x="1547664" y="115628"/>
                            <a:ext cx="2233251" cy="2233251"/>
                          </a:xfrm>
                          <a:prstGeom prst="arc">
                            <a:avLst>
                              <a:gd name="adj1" fmla="val 10810340"/>
                              <a:gd name="adj2" fmla="val 0"/>
                            </a:avLst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dk1"/>
                          </a:lnRef>
                          <a:fillRef idx="0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32" name="円弧 31"/>
                          <p:cNvSpPr/>
                          <p:nvPr/>
                        </p:nvSpPr>
                        <p:spPr>
                          <a:xfrm rot="16200000" flipH="1">
                            <a:off x="1547665" y="2348880"/>
                            <a:ext cx="2233250" cy="2233251"/>
                          </a:xfrm>
                          <a:prstGeom prst="arc">
                            <a:avLst>
                              <a:gd name="adj1" fmla="val 10810340"/>
                              <a:gd name="adj2" fmla="val 0"/>
                            </a:avLst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dk1"/>
                          </a:lnRef>
                          <a:fillRef idx="0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18" name="グループ化 17"/>
                    <p:cNvGrpSpPr/>
                    <p:nvPr/>
                  </p:nvGrpSpPr>
                  <p:grpSpPr>
                    <a:xfrm>
                      <a:off x="1187624" y="1377276"/>
                      <a:ext cx="331981" cy="292846"/>
                      <a:chOff x="1187622" y="908720"/>
                      <a:chExt cx="331981" cy="292846"/>
                    </a:xfrm>
                  </p:grpSpPr>
                  <p:grpSp>
                    <p:nvGrpSpPr>
                      <p:cNvPr id="19" name="グループ化 18"/>
                      <p:cNvGrpSpPr/>
                      <p:nvPr/>
                    </p:nvGrpSpPr>
                    <p:grpSpPr>
                      <a:xfrm>
                        <a:off x="1187623" y="908720"/>
                        <a:ext cx="331980" cy="117139"/>
                        <a:chOff x="1547664" y="115628"/>
                        <a:chExt cx="2233251" cy="4466503"/>
                      </a:xfrm>
                    </p:grpSpPr>
                    <p:sp>
                      <p:nvSpPr>
                        <p:cNvPr id="24" name="円弧 23"/>
                        <p:cNvSpPr/>
                        <p:nvPr/>
                      </p:nvSpPr>
                      <p:spPr>
                        <a:xfrm rot="5400000">
                          <a:off x="1547664" y="115628"/>
                          <a:ext cx="2233251" cy="2233251"/>
                        </a:xfrm>
                        <a:prstGeom prst="arc">
                          <a:avLst>
                            <a:gd name="adj1" fmla="val 10810340"/>
                            <a:gd name="adj2" fmla="val 0"/>
                          </a:avLst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25" name="円弧 24"/>
                        <p:cNvSpPr/>
                        <p:nvPr/>
                      </p:nvSpPr>
                      <p:spPr>
                        <a:xfrm rot="16200000" flipH="1">
                          <a:off x="1547665" y="2348880"/>
                          <a:ext cx="2233250" cy="2233251"/>
                        </a:xfrm>
                        <a:prstGeom prst="arc">
                          <a:avLst>
                            <a:gd name="adj1" fmla="val 10810340"/>
                            <a:gd name="adj2" fmla="val 0"/>
                          </a:avLst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grpSp>
                    <p:nvGrpSpPr>
                      <p:cNvPr id="20" name="グループ化 19"/>
                      <p:cNvGrpSpPr/>
                      <p:nvPr/>
                    </p:nvGrpSpPr>
                    <p:grpSpPr>
                      <a:xfrm>
                        <a:off x="1187622" y="1025859"/>
                        <a:ext cx="331980" cy="117139"/>
                        <a:chOff x="1547664" y="115628"/>
                        <a:chExt cx="2233251" cy="4466503"/>
                      </a:xfrm>
                    </p:grpSpPr>
                    <p:sp>
                      <p:nvSpPr>
                        <p:cNvPr id="22" name="円弧 21"/>
                        <p:cNvSpPr/>
                        <p:nvPr/>
                      </p:nvSpPr>
                      <p:spPr>
                        <a:xfrm rot="5400000">
                          <a:off x="1547664" y="115628"/>
                          <a:ext cx="2233251" cy="2233251"/>
                        </a:xfrm>
                        <a:prstGeom prst="arc">
                          <a:avLst>
                            <a:gd name="adj1" fmla="val 10810340"/>
                            <a:gd name="adj2" fmla="val 0"/>
                          </a:avLst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23" name="円弧 22"/>
                        <p:cNvSpPr/>
                        <p:nvPr/>
                      </p:nvSpPr>
                      <p:spPr>
                        <a:xfrm rot="16200000" flipH="1">
                          <a:off x="1547665" y="2348880"/>
                          <a:ext cx="2233250" cy="2233251"/>
                        </a:xfrm>
                        <a:prstGeom prst="arc">
                          <a:avLst>
                            <a:gd name="adj1" fmla="val 10810340"/>
                            <a:gd name="adj2" fmla="val 0"/>
                          </a:avLst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  <p:sp>
                    <p:nvSpPr>
                      <p:cNvPr id="21" name="円弧 20"/>
                      <p:cNvSpPr/>
                      <p:nvPr/>
                    </p:nvSpPr>
                    <p:spPr>
                      <a:xfrm rot="5400000">
                        <a:off x="1324327" y="1006292"/>
                        <a:ext cx="58569" cy="331980"/>
                      </a:xfrm>
                      <a:prstGeom prst="arc">
                        <a:avLst>
                          <a:gd name="adj1" fmla="val 10810340"/>
                          <a:gd name="adj2" fmla="val 0"/>
                        </a:avLst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</p:grpSp>
              <p:sp>
                <p:nvSpPr>
                  <p:cNvPr id="16" name="円/楕円 15"/>
                  <p:cNvSpPr/>
                  <p:nvPr/>
                </p:nvSpPr>
                <p:spPr>
                  <a:xfrm>
                    <a:off x="2084309" y="2370505"/>
                    <a:ext cx="615483" cy="554439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" name="テキスト ボックス 11"/>
                    <p:cNvSpPr txBox="1"/>
                    <p:nvPr/>
                  </p:nvSpPr>
                  <p:spPr>
                    <a:xfrm>
                      <a:off x="2764500" y="3030107"/>
                      <a:ext cx="266035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ja-JP" altLang="ja-JP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ja-JP">
                                    <a:latin typeface="Cambria Math" panose="02040503050406030204" pitchFamily="18" charset="0"/>
                                  </a:rPr>
                                  <m:t>ν</m:t>
                                </m:r>
                              </m:e>
                              <m:sub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oMath>
                        </m:oMathPara>
                      </a14:m>
                      <a:endParaRPr kumimoji="1" lang="ja-JP" altLang="en-US" dirty="0"/>
                    </a:p>
                  </p:txBody>
                </p:sp>
              </mc:Choice>
              <mc:Fallback xmlns="">
                <p:sp>
                  <p:nvSpPr>
                    <p:cNvPr id="78" name="テキスト ボックス 7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764500" y="3030107"/>
                      <a:ext cx="266035" cy="276999"/>
                    </a:xfrm>
                    <a:prstGeom prst="rect">
                      <a:avLst/>
                    </a:prstGeom>
                    <a:blipFill rotWithShape="0">
                      <a:blip r:embed="rId5"/>
                      <a:stretch>
                        <a:fillRect l="-13636" r="-9091" b="-1521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ja-JP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" name="正方形/長方形 12"/>
                    <p:cNvSpPr/>
                    <p:nvPr/>
                  </p:nvSpPr>
                  <p:spPr>
                    <a:xfrm>
                      <a:off x="4087763" y="2470117"/>
                      <a:ext cx="958917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ja-JP" alt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ja-JP" altLang="en-US">
                                    <a:latin typeface="Cambria Math" panose="02040503050406030204" pitchFamily="18" charset="0"/>
                                  </a:rPr>
                                  <m:t>ν</m:t>
                                </m:r>
                              </m:e>
                              <m:sub>
                                <m:r>
                                  <a:rPr lang="ja-JP" altLang="en-US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ja-JP" altLang="ja-JP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ja-JP">
                                    <a:latin typeface="Cambria Math" panose="02040503050406030204" pitchFamily="18" charset="0"/>
                                  </a:rPr>
                                  <m:t>ν</m:t>
                                </m:r>
                              </m:e>
                              <m:sub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oMath>
                        </m:oMathPara>
                      </a14:m>
                      <a:endParaRPr lang="ja-JP" altLang="en-US" dirty="0"/>
                    </a:p>
                  </p:txBody>
                </p:sp>
              </mc:Choice>
              <mc:Fallback xmlns="">
                <p:sp>
                  <p:nvSpPr>
                    <p:cNvPr id="79" name="正方形/長方形 7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087763" y="2470117"/>
                      <a:ext cx="958917" cy="369332"/>
                    </a:xfrm>
                    <a:prstGeom prst="rect">
                      <a:avLst/>
                    </a:prstGeom>
                    <a:blipFill rotWithShape="0"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ja-JP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テキスト ボックス 9"/>
                  <p:cNvSpPr txBox="1"/>
                  <p:nvPr/>
                </p:nvSpPr>
                <p:spPr>
                  <a:xfrm>
                    <a:off x="4753909" y="3567107"/>
                    <a:ext cx="266035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ja-JP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ja-JP">
                                  <a:latin typeface="Cambria Math" panose="02040503050406030204" pitchFamily="18" charset="0"/>
                                </a:rPr>
                                <m:t>ν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kumimoji="1" lang="ja-JP" altLang="en-US" dirty="0"/>
                  </a:p>
                </p:txBody>
              </p:sp>
            </mc:Choice>
            <mc:Fallback xmlns="">
              <p:sp>
                <p:nvSpPr>
                  <p:cNvPr id="82" name="テキスト ボックス 8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53909" y="3567107"/>
                    <a:ext cx="266035" cy="276999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 l="-13953" r="-9302" b="-15217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" name="テキスト ボックス 5"/>
            <p:cNvSpPr txBox="1"/>
            <p:nvPr/>
          </p:nvSpPr>
          <p:spPr>
            <a:xfrm>
              <a:off x="3665563" y="2116337"/>
              <a:ext cx="21500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ラマン散乱</a:t>
              </a:r>
              <a:endParaRPr kumimoji="1" lang="ja-JP" altLang="en-US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4461467" y="3247501"/>
              <a:ext cx="21500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レイリー散乱</a:t>
              </a:r>
              <a:endParaRPr kumimoji="1" lang="ja-JP" altLang="en-US" dirty="0"/>
            </a:p>
          </p:txBody>
        </p:sp>
      </p:grpSp>
      <p:sp>
        <p:nvSpPr>
          <p:cNvPr id="39" name="右矢印 38"/>
          <p:cNvSpPr/>
          <p:nvPr/>
        </p:nvSpPr>
        <p:spPr>
          <a:xfrm>
            <a:off x="3286200" y="1772816"/>
            <a:ext cx="576064" cy="1296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139952" y="2420888"/>
            <a:ext cx="1656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生体</a:t>
            </a:r>
            <a:endParaRPr kumimoji="1" lang="en-US" altLang="ja-JP" dirty="0" smtClean="0"/>
          </a:p>
          <a:p>
            <a:r>
              <a:rPr kumimoji="1" lang="ja-JP" altLang="en-US" dirty="0" smtClean="0"/>
              <a:t>文化財保護</a:t>
            </a:r>
            <a:endParaRPr kumimoji="1"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556792"/>
            <a:ext cx="23812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936" y="2116698"/>
            <a:ext cx="1256927" cy="1904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43065" y="85453"/>
            <a:ext cx="7272515" cy="3922034"/>
          </a:xfrm>
          <a:prstGeom prst="rect">
            <a:avLst/>
          </a:prstGeom>
        </p:spPr>
      </p:pic>
      <p:pic>
        <p:nvPicPr>
          <p:cNvPr id="44" name="コンテンツ プレースホルダー 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 bwMode="auto">
          <a:xfrm>
            <a:off x="956790" y="3482008"/>
            <a:ext cx="7358790" cy="4072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図 4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200"/>
          <a:stretch/>
        </p:blipFill>
        <p:spPr>
          <a:xfrm>
            <a:off x="-5130" y="983271"/>
            <a:ext cx="9144000" cy="388588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316818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ラマン分光法の欠点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しかし、ラマン分光法には</a:t>
            </a:r>
            <a:endParaRPr kumimoji="1" lang="en-US" altLang="ja-JP" dirty="0" smtClean="0"/>
          </a:p>
          <a:p>
            <a:r>
              <a:rPr lang="ja-JP" altLang="en-US" sz="2800" dirty="0"/>
              <a:t>自家蛍光</a:t>
            </a:r>
            <a:r>
              <a:rPr lang="ja-JP" altLang="en-US" sz="2800" dirty="0" smtClean="0"/>
              <a:t>の影響を受ける</a:t>
            </a:r>
            <a:endParaRPr lang="en-US" altLang="ja-JP" sz="2800" dirty="0" smtClean="0"/>
          </a:p>
          <a:p>
            <a:r>
              <a:rPr lang="ja-JP" altLang="en-US" sz="2800" dirty="0"/>
              <a:t>計測</a:t>
            </a:r>
            <a:r>
              <a:rPr lang="ja-JP" altLang="en-US" sz="2800" dirty="0" smtClean="0"/>
              <a:t>に時間がかかる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数百</a:t>
            </a:r>
            <a:r>
              <a:rPr lang="en-US" altLang="ja-JP" sz="2800" dirty="0" err="1" smtClean="0"/>
              <a:t>ms</a:t>
            </a:r>
            <a:r>
              <a:rPr lang="ja-JP" altLang="en-US" sz="2800" dirty="0" smtClean="0"/>
              <a:t>～数</a:t>
            </a:r>
            <a:r>
              <a:rPr lang="en-US" altLang="ja-JP" sz="2800" dirty="0" smtClean="0"/>
              <a:t>s/point)</a:t>
            </a:r>
            <a:endParaRPr kumimoji="1" lang="ja-JP" altLang="en-US" sz="2800" dirty="0"/>
          </a:p>
        </p:txBody>
      </p:sp>
      <p:sp>
        <p:nvSpPr>
          <p:cNvPr id="4" name="左中かっこ 3"/>
          <p:cNvSpPr/>
          <p:nvPr/>
        </p:nvSpPr>
        <p:spPr>
          <a:xfrm>
            <a:off x="452009" y="2492896"/>
            <a:ext cx="288032" cy="1152128"/>
          </a:xfrm>
          <a:prstGeom prst="leftBrace">
            <a:avLst>
              <a:gd name="adj1" fmla="val 59247"/>
              <a:gd name="adj2" fmla="val 50749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395536" y="3803614"/>
            <a:ext cx="7488832" cy="3046988"/>
            <a:chOff x="2195736" y="5229200"/>
            <a:chExt cx="6624736" cy="415748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3707904" y="5229200"/>
              <a:ext cx="5112568" cy="4157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dirty="0" smtClean="0"/>
                <a:t>非侵襲、非染色に加え</a:t>
              </a:r>
              <a:endParaRPr kumimoji="1" lang="en-US" altLang="ja-JP" sz="3200" dirty="0" smtClean="0"/>
            </a:p>
            <a:p>
              <a:r>
                <a:rPr lang="ja-JP" altLang="en-US" sz="3200" dirty="0">
                  <a:solidFill>
                    <a:srgbClr val="FF0000"/>
                  </a:solidFill>
                </a:rPr>
                <a:t>自家蛍光の</a:t>
              </a:r>
              <a:r>
                <a:rPr lang="ja-JP" altLang="en-US" sz="3200" dirty="0" smtClean="0">
                  <a:solidFill>
                    <a:srgbClr val="FF0000"/>
                  </a:solidFill>
                </a:rPr>
                <a:t>影響なし、</a:t>
              </a:r>
              <a:r>
                <a:rPr kumimoji="1" lang="ja-JP" altLang="en-US" sz="3200" dirty="0" smtClean="0">
                  <a:solidFill>
                    <a:srgbClr val="FF0000"/>
                  </a:solidFill>
                </a:rPr>
                <a:t>短時間計測</a:t>
              </a:r>
              <a:r>
                <a:rPr kumimoji="1" lang="ja-JP" altLang="en-US" sz="3200" dirty="0" smtClean="0"/>
                <a:t>の特徴を持つ</a:t>
              </a:r>
              <a:endParaRPr kumimoji="1" lang="en-US" altLang="ja-JP" sz="3200" dirty="0" smtClean="0"/>
            </a:p>
            <a:p>
              <a:r>
                <a:rPr kumimoji="1" lang="ja-JP" altLang="en-US" sz="3200" dirty="0" smtClean="0">
                  <a:solidFill>
                    <a:srgbClr val="FF0000"/>
                  </a:solidFill>
                </a:rPr>
                <a:t>マルチプレックス</a:t>
              </a:r>
              <a:r>
                <a:rPr kumimoji="1" lang="en-US" altLang="ja-JP" sz="3200" dirty="0" smtClean="0">
                  <a:solidFill>
                    <a:srgbClr val="FF0000"/>
                  </a:solidFill>
                </a:rPr>
                <a:t>CARS</a:t>
              </a:r>
              <a:r>
                <a:rPr kumimoji="1" lang="ja-JP" altLang="en-US" sz="3200" dirty="0" smtClean="0">
                  <a:solidFill>
                    <a:srgbClr val="FF0000"/>
                  </a:solidFill>
                </a:rPr>
                <a:t>（コヒーレント反ストークス）分光法</a:t>
              </a:r>
              <a:r>
                <a:rPr kumimoji="1" lang="ja-JP" altLang="en-US" sz="3200" dirty="0" smtClean="0"/>
                <a:t>を用いる</a:t>
              </a:r>
              <a:endParaRPr kumimoji="1" lang="ja-JP" altLang="en-US" sz="3200" dirty="0"/>
            </a:p>
          </p:txBody>
        </p:sp>
        <p:sp>
          <p:nvSpPr>
            <p:cNvPr id="6" name="右矢印 5"/>
            <p:cNvSpPr/>
            <p:nvPr/>
          </p:nvSpPr>
          <p:spPr>
            <a:xfrm>
              <a:off x="2195736" y="5737599"/>
              <a:ext cx="1512168" cy="314068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173168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マルチプレックス</a:t>
            </a:r>
            <a:r>
              <a:rPr kumimoji="1" lang="en-US" altLang="ja-JP" dirty="0" smtClean="0"/>
              <a:t>CARS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ja-JP" altLang="en-US" dirty="0" smtClean="0"/>
                  <a:t>狭帯域なポンプ光</a:t>
                </a:r>
                <a:r>
                  <a:rPr kumimoji="1" lang="en-US" altLang="ja-JP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i="1">
                            <a:latin typeface="Cambria Math"/>
                          </a:rPr>
                          <m:t>𝜔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)</a:t>
                </a:r>
                <a:r>
                  <a:rPr kumimoji="1" lang="ja-JP" altLang="en-US" dirty="0" err="1" smtClean="0"/>
                  <a:t>と広</a:t>
                </a:r>
                <a:r>
                  <a:rPr kumimoji="1" lang="ja-JP" altLang="en-US" dirty="0" smtClean="0"/>
                  <a:t>帯域なプローブ光</a:t>
                </a:r>
                <a:r>
                  <a:rPr kumimoji="1" lang="en-US" altLang="ja-JP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ja-JP" altLang="en-US" i="1" smtClean="0">
                            <a:latin typeface="Cambria Math"/>
                          </a:rPr>
                          <m:t>𝜔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)</a:t>
                </a:r>
                <a:r>
                  <a:rPr kumimoji="1" lang="ja-JP" altLang="en-US" dirty="0" smtClean="0"/>
                  <a:t>を用いた</a:t>
                </a:r>
                <a:r>
                  <a:rPr kumimoji="1" lang="en-US" altLang="ja-JP" dirty="0" smtClean="0"/>
                  <a:t>CARS</a:t>
                </a:r>
                <a:r>
                  <a:rPr kumimoji="1" lang="ja-JP" altLang="en-US" dirty="0" smtClean="0"/>
                  <a:t>分光法</a:t>
                </a:r>
                <a:endParaRPr lang="en-US" altLang="ja-JP" dirty="0"/>
              </a:p>
              <a:p>
                <a:r>
                  <a:rPr kumimoji="1" lang="ja-JP" altLang="en-US" dirty="0" smtClean="0"/>
                  <a:t>幅広いスペクトルを観察可能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kumimoji="1" lang="ja-JP" altLang="en-US" dirty="0" smtClean="0"/>
                  <a:t>　　　多種な分子振動を同時に計測可能　　　　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04" t="-23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右矢印 3"/>
          <p:cNvSpPr/>
          <p:nvPr/>
        </p:nvSpPr>
        <p:spPr>
          <a:xfrm>
            <a:off x="950394" y="3789040"/>
            <a:ext cx="93610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77081" y="5657671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光源：</a:t>
            </a:r>
            <a:r>
              <a:rPr kumimoji="1" lang="en-US" altLang="ja-JP" dirty="0" smtClean="0"/>
              <a:t>In-Sight </a:t>
            </a:r>
            <a:r>
              <a:rPr kumimoji="1" lang="en-US" altLang="ja-JP" dirty="0" err="1" smtClean="0"/>
              <a:t>DeepSee</a:t>
            </a:r>
            <a:endParaRPr kumimoji="1" lang="en-US" altLang="ja-JP" dirty="0" smtClean="0"/>
          </a:p>
          <a:p>
            <a:r>
              <a:rPr lang="ja-JP" altLang="en-US" dirty="0" smtClean="0"/>
              <a:t>波長：</a:t>
            </a:r>
            <a:r>
              <a:rPr lang="en-US" altLang="ja-JP" dirty="0" smtClean="0"/>
              <a:t>680nm-1300nm</a:t>
            </a:r>
          </a:p>
          <a:p>
            <a:r>
              <a:rPr lang="ja-JP" altLang="en-US" dirty="0" smtClean="0"/>
              <a:t>パルス幅</a:t>
            </a:r>
            <a:r>
              <a:rPr lang="ja-JP" altLang="en-US" dirty="0"/>
              <a:t>：</a:t>
            </a:r>
            <a:r>
              <a:rPr lang="en-US" altLang="ja-JP" dirty="0" smtClean="0"/>
              <a:t>&lt;120fs</a:t>
            </a:r>
          </a:p>
          <a:p>
            <a:r>
              <a:rPr kumimoji="1" lang="ja-JP" altLang="en-US" dirty="0"/>
              <a:t>繰り返し</a:t>
            </a:r>
            <a:r>
              <a:rPr kumimoji="1" lang="ja-JP" altLang="en-US" dirty="0" smtClean="0"/>
              <a:t>周波数：</a:t>
            </a:r>
            <a:r>
              <a:rPr kumimoji="1" lang="en-US" altLang="ja-JP" dirty="0" smtClean="0"/>
              <a:t>80MHz</a:t>
            </a:r>
            <a:endParaRPr kumimoji="1" lang="ja-JP" altLang="en-US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-46215" y="4236699"/>
            <a:ext cx="5113068" cy="2586132"/>
            <a:chOff x="328206" y="830385"/>
            <a:chExt cx="6943978" cy="3060215"/>
          </a:xfrm>
        </p:grpSpPr>
        <p:cxnSp>
          <p:nvCxnSpPr>
            <p:cNvPr id="7" name="直線コネクタ 6"/>
            <p:cNvCxnSpPr/>
            <p:nvPr/>
          </p:nvCxnSpPr>
          <p:spPr>
            <a:xfrm>
              <a:off x="919189" y="991717"/>
              <a:ext cx="633670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二等辺三角形 10"/>
            <p:cNvSpPr/>
            <p:nvPr/>
          </p:nvSpPr>
          <p:spPr>
            <a:xfrm rot="5400000" flipH="1">
              <a:off x="2126857" y="2515098"/>
              <a:ext cx="1123444" cy="1273718"/>
            </a:xfrm>
            <a:custGeom>
              <a:avLst/>
              <a:gdLst>
                <a:gd name="connsiteX0" fmla="*/ 0 w 1728192"/>
                <a:gd name="connsiteY0" fmla="*/ 3168352 h 3168352"/>
                <a:gd name="connsiteX1" fmla="*/ 864096 w 1728192"/>
                <a:gd name="connsiteY1" fmla="*/ 0 h 3168352"/>
                <a:gd name="connsiteX2" fmla="*/ 1728192 w 1728192"/>
                <a:gd name="connsiteY2" fmla="*/ 3168352 h 3168352"/>
                <a:gd name="connsiteX3" fmla="*/ 0 w 1728192"/>
                <a:gd name="connsiteY3" fmla="*/ 3168352 h 3168352"/>
                <a:gd name="connsiteX0" fmla="*/ 0 w 1728192"/>
                <a:gd name="connsiteY0" fmla="*/ 3168352 h 3168360"/>
                <a:gd name="connsiteX1" fmla="*/ 864096 w 1728192"/>
                <a:gd name="connsiteY1" fmla="*/ 0 h 3168360"/>
                <a:gd name="connsiteX2" fmla="*/ 1728192 w 1728192"/>
                <a:gd name="connsiteY2" fmla="*/ 3168352 h 3168360"/>
                <a:gd name="connsiteX3" fmla="*/ 0 w 1728192"/>
                <a:gd name="connsiteY3" fmla="*/ 3168352 h 3168360"/>
                <a:gd name="connsiteX0" fmla="*/ 0 w 1728192"/>
                <a:gd name="connsiteY0" fmla="*/ 3168352 h 3168360"/>
                <a:gd name="connsiteX1" fmla="*/ 864096 w 1728192"/>
                <a:gd name="connsiteY1" fmla="*/ 0 h 3168360"/>
                <a:gd name="connsiteX2" fmla="*/ 1728192 w 1728192"/>
                <a:gd name="connsiteY2" fmla="*/ 3168352 h 3168360"/>
                <a:gd name="connsiteX3" fmla="*/ 0 w 1728192"/>
                <a:gd name="connsiteY3" fmla="*/ 3168352 h 3168360"/>
                <a:gd name="connsiteX0" fmla="*/ 0 w 1728192"/>
                <a:gd name="connsiteY0" fmla="*/ 3168352 h 3168360"/>
                <a:gd name="connsiteX1" fmla="*/ 864096 w 1728192"/>
                <a:gd name="connsiteY1" fmla="*/ 0 h 3168360"/>
                <a:gd name="connsiteX2" fmla="*/ 1728192 w 1728192"/>
                <a:gd name="connsiteY2" fmla="*/ 3168352 h 3168360"/>
                <a:gd name="connsiteX3" fmla="*/ 0 w 1728192"/>
                <a:gd name="connsiteY3" fmla="*/ 3168352 h 3168360"/>
                <a:gd name="connsiteX0" fmla="*/ 0 w 1728192"/>
                <a:gd name="connsiteY0" fmla="*/ 3168352 h 3168360"/>
                <a:gd name="connsiteX1" fmla="*/ 864096 w 1728192"/>
                <a:gd name="connsiteY1" fmla="*/ 0 h 3168360"/>
                <a:gd name="connsiteX2" fmla="*/ 1728192 w 1728192"/>
                <a:gd name="connsiteY2" fmla="*/ 3168352 h 3168360"/>
                <a:gd name="connsiteX3" fmla="*/ 0 w 1728192"/>
                <a:gd name="connsiteY3" fmla="*/ 3168352 h 3168360"/>
                <a:gd name="connsiteX0" fmla="*/ 0 w 1728192"/>
                <a:gd name="connsiteY0" fmla="*/ 3168357 h 3168362"/>
                <a:gd name="connsiteX1" fmla="*/ 864096 w 1728192"/>
                <a:gd name="connsiteY1" fmla="*/ 5 h 3168362"/>
                <a:gd name="connsiteX2" fmla="*/ 1728192 w 1728192"/>
                <a:gd name="connsiteY2" fmla="*/ 3168357 h 3168362"/>
                <a:gd name="connsiteX3" fmla="*/ 0 w 1728192"/>
                <a:gd name="connsiteY3" fmla="*/ 3168357 h 316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8192" h="3168362">
                  <a:moveTo>
                    <a:pt x="0" y="3168357"/>
                  </a:moveTo>
                  <a:cubicBezTo>
                    <a:pt x="581330" y="3173289"/>
                    <a:pt x="455294" y="4938"/>
                    <a:pt x="864096" y="5"/>
                  </a:cubicBezTo>
                  <a:cubicBezTo>
                    <a:pt x="1272898" y="-4928"/>
                    <a:pt x="1146862" y="3173290"/>
                    <a:pt x="1728192" y="3168357"/>
                  </a:cubicBezTo>
                  <a:lnTo>
                    <a:pt x="0" y="3168357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" name="直線コネクタ 8"/>
            <p:cNvCxnSpPr/>
            <p:nvPr/>
          </p:nvCxnSpPr>
          <p:spPr>
            <a:xfrm>
              <a:off x="919189" y="3584005"/>
              <a:ext cx="6336704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919189" y="1129046"/>
              <a:ext cx="633670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919189" y="847701"/>
              <a:ext cx="633670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二等辺三角形 10"/>
            <p:cNvSpPr/>
            <p:nvPr/>
          </p:nvSpPr>
          <p:spPr>
            <a:xfrm rot="5400000" flipH="1">
              <a:off x="1410170" y="786888"/>
              <a:ext cx="324339" cy="1273718"/>
            </a:xfrm>
            <a:custGeom>
              <a:avLst/>
              <a:gdLst>
                <a:gd name="connsiteX0" fmla="*/ 0 w 1728192"/>
                <a:gd name="connsiteY0" fmla="*/ 3168352 h 3168352"/>
                <a:gd name="connsiteX1" fmla="*/ 864096 w 1728192"/>
                <a:gd name="connsiteY1" fmla="*/ 0 h 3168352"/>
                <a:gd name="connsiteX2" fmla="*/ 1728192 w 1728192"/>
                <a:gd name="connsiteY2" fmla="*/ 3168352 h 3168352"/>
                <a:gd name="connsiteX3" fmla="*/ 0 w 1728192"/>
                <a:gd name="connsiteY3" fmla="*/ 3168352 h 3168352"/>
                <a:gd name="connsiteX0" fmla="*/ 0 w 1728192"/>
                <a:gd name="connsiteY0" fmla="*/ 3168352 h 3168360"/>
                <a:gd name="connsiteX1" fmla="*/ 864096 w 1728192"/>
                <a:gd name="connsiteY1" fmla="*/ 0 h 3168360"/>
                <a:gd name="connsiteX2" fmla="*/ 1728192 w 1728192"/>
                <a:gd name="connsiteY2" fmla="*/ 3168352 h 3168360"/>
                <a:gd name="connsiteX3" fmla="*/ 0 w 1728192"/>
                <a:gd name="connsiteY3" fmla="*/ 3168352 h 3168360"/>
                <a:gd name="connsiteX0" fmla="*/ 0 w 1728192"/>
                <a:gd name="connsiteY0" fmla="*/ 3168352 h 3168360"/>
                <a:gd name="connsiteX1" fmla="*/ 864096 w 1728192"/>
                <a:gd name="connsiteY1" fmla="*/ 0 h 3168360"/>
                <a:gd name="connsiteX2" fmla="*/ 1728192 w 1728192"/>
                <a:gd name="connsiteY2" fmla="*/ 3168352 h 3168360"/>
                <a:gd name="connsiteX3" fmla="*/ 0 w 1728192"/>
                <a:gd name="connsiteY3" fmla="*/ 3168352 h 3168360"/>
                <a:gd name="connsiteX0" fmla="*/ 0 w 1728192"/>
                <a:gd name="connsiteY0" fmla="*/ 3168352 h 3168360"/>
                <a:gd name="connsiteX1" fmla="*/ 864096 w 1728192"/>
                <a:gd name="connsiteY1" fmla="*/ 0 h 3168360"/>
                <a:gd name="connsiteX2" fmla="*/ 1728192 w 1728192"/>
                <a:gd name="connsiteY2" fmla="*/ 3168352 h 3168360"/>
                <a:gd name="connsiteX3" fmla="*/ 0 w 1728192"/>
                <a:gd name="connsiteY3" fmla="*/ 3168352 h 3168360"/>
                <a:gd name="connsiteX0" fmla="*/ 0 w 1728192"/>
                <a:gd name="connsiteY0" fmla="*/ 3168352 h 3168360"/>
                <a:gd name="connsiteX1" fmla="*/ 864096 w 1728192"/>
                <a:gd name="connsiteY1" fmla="*/ 0 h 3168360"/>
                <a:gd name="connsiteX2" fmla="*/ 1728192 w 1728192"/>
                <a:gd name="connsiteY2" fmla="*/ 3168352 h 3168360"/>
                <a:gd name="connsiteX3" fmla="*/ 0 w 1728192"/>
                <a:gd name="connsiteY3" fmla="*/ 3168352 h 3168360"/>
                <a:gd name="connsiteX0" fmla="*/ 0 w 1728192"/>
                <a:gd name="connsiteY0" fmla="*/ 3168357 h 3168362"/>
                <a:gd name="connsiteX1" fmla="*/ 864096 w 1728192"/>
                <a:gd name="connsiteY1" fmla="*/ 5 h 3168362"/>
                <a:gd name="connsiteX2" fmla="*/ 1728192 w 1728192"/>
                <a:gd name="connsiteY2" fmla="*/ 3168357 h 3168362"/>
                <a:gd name="connsiteX3" fmla="*/ 0 w 1728192"/>
                <a:gd name="connsiteY3" fmla="*/ 3168357 h 316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8192" h="3168362">
                  <a:moveTo>
                    <a:pt x="0" y="3168357"/>
                  </a:moveTo>
                  <a:cubicBezTo>
                    <a:pt x="581330" y="3173289"/>
                    <a:pt x="455294" y="4938"/>
                    <a:pt x="864096" y="5"/>
                  </a:cubicBezTo>
                  <a:cubicBezTo>
                    <a:pt x="1272898" y="-4928"/>
                    <a:pt x="1146862" y="3173290"/>
                    <a:pt x="1728192" y="3168357"/>
                  </a:cubicBezTo>
                  <a:lnTo>
                    <a:pt x="0" y="316835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" name="直線矢印コネクタ 12"/>
            <p:cNvCxnSpPr/>
            <p:nvPr/>
          </p:nvCxnSpPr>
          <p:spPr>
            <a:xfrm flipV="1">
              <a:off x="1691680" y="1423765"/>
              <a:ext cx="0" cy="21613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935480" y="1423748"/>
              <a:ext cx="6336704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5" name="グループ化 14"/>
            <p:cNvGrpSpPr/>
            <p:nvPr/>
          </p:nvGrpSpPr>
          <p:grpSpPr>
            <a:xfrm>
              <a:off x="2339752" y="1423747"/>
              <a:ext cx="304800" cy="1865539"/>
              <a:chOff x="2339752" y="1423747"/>
              <a:chExt cx="304800" cy="1865539"/>
            </a:xfrm>
          </p:grpSpPr>
          <p:cxnSp>
            <p:nvCxnSpPr>
              <p:cNvPr id="37" name="直線矢印コネクタ 36"/>
              <p:cNvCxnSpPr/>
              <p:nvPr/>
            </p:nvCxnSpPr>
            <p:spPr>
              <a:xfrm>
                <a:off x="2339752" y="1423765"/>
                <a:ext cx="0" cy="15841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直線矢印コネクタ 37"/>
              <p:cNvCxnSpPr/>
              <p:nvPr/>
            </p:nvCxnSpPr>
            <p:spPr>
              <a:xfrm>
                <a:off x="2492152" y="1423765"/>
                <a:ext cx="0" cy="172819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直線矢印コネクタ 38"/>
              <p:cNvCxnSpPr/>
              <p:nvPr/>
            </p:nvCxnSpPr>
            <p:spPr>
              <a:xfrm>
                <a:off x="2644552" y="1423747"/>
                <a:ext cx="0" cy="186553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テキスト ボックス 15"/>
                <p:cNvSpPr txBox="1"/>
                <p:nvPr/>
              </p:nvSpPr>
              <p:spPr>
                <a:xfrm>
                  <a:off x="412897" y="1239081"/>
                  <a:ext cx="50629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ja-JP" altLang="en-US" i="1" smtClean="0">
                                <a:latin typeface="Cambria Math"/>
                              </a:rPr>
                              <m:t>𝜔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33" name="テキスト ボックス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2897" y="1239081"/>
                  <a:ext cx="506292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テキスト ボックス 16"/>
                <p:cNvSpPr txBox="1"/>
                <p:nvPr/>
              </p:nvSpPr>
              <p:spPr>
                <a:xfrm>
                  <a:off x="2708465" y="2590235"/>
                  <a:ext cx="51161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ja-JP" altLang="en-US" i="1" smtClean="0">
                                <a:latin typeface="Cambria Math"/>
                              </a:rPr>
                              <m:t>𝜔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34" name="テキスト ボックス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08465" y="2590235"/>
                  <a:ext cx="511615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テキスト ボックス 17"/>
                <p:cNvSpPr txBox="1"/>
                <p:nvPr/>
              </p:nvSpPr>
              <p:spPr>
                <a:xfrm>
                  <a:off x="5039278" y="2496056"/>
                  <a:ext cx="511616" cy="3693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ja-JP" altLang="en-US" i="1" smtClean="0">
                                <a:latin typeface="Cambria Math"/>
                              </a:rPr>
                              <m:t>𝜔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18" name="テキスト ボックス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39278" y="2496056"/>
                  <a:ext cx="511616" cy="369333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r="-11290" b="-1960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直線コネクタ 18"/>
            <p:cNvCxnSpPr/>
            <p:nvPr/>
          </p:nvCxnSpPr>
          <p:spPr>
            <a:xfrm flipV="1">
              <a:off x="1043609" y="3124355"/>
              <a:ext cx="6037219" cy="27602"/>
            </a:xfrm>
            <a:prstGeom prst="line">
              <a:avLst/>
            </a:prstGeom>
            <a:ln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>
              <a:off x="1043609" y="3289287"/>
              <a:ext cx="5888913" cy="0"/>
            </a:xfrm>
            <a:prstGeom prst="line">
              <a:avLst/>
            </a:prstGeom>
            <a:ln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1043609" y="3007941"/>
              <a:ext cx="6037219" cy="0"/>
            </a:xfrm>
            <a:prstGeom prst="line">
              <a:avLst/>
            </a:prstGeom>
            <a:ln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2" name="グループ化 21"/>
            <p:cNvGrpSpPr/>
            <p:nvPr/>
          </p:nvGrpSpPr>
          <p:grpSpPr>
            <a:xfrm>
              <a:off x="5447487" y="2877085"/>
              <a:ext cx="1485036" cy="589169"/>
              <a:chOff x="4031929" y="3829323"/>
              <a:chExt cx="2988338" cy="870291"/>
            </a:xfrm>
          </p:grpSpPr>
          <p:sp>
            <p:nvSpPr>
              <p:cNvPr id="34" name="二等辺三角形 10"/>
              <p:cNvSpPr/>
              <p:nvPr/>
            </p:nvSpPr>
            <p:spPr>
              <a:xfrm rot="5400000">
                <a:off x="5343471" y="2517781"/>
                <a:ext cx="365254" cy="2988338"/>
              </a:xfrm>
              <a:custGeom>
                <a:avLst/>
                <a:gdLst>
                  <a:gd name="connsiteX0" fmla="*/ 0 w 1728192"/>
                  <a:gd name="connsiteY0" fmla="*/ 3168352 h 3168352"/>
                  <a:gd name="connsiteX1" fmla="*/ 864096 w 1728192"/>
                  <a:gd name="connsiteY1" fmla="*/ 0 h 3168352"/>
                  <a:gd name="connsiteX2" fmla="*/ 1728192 w 1728192"/>
                  <a:gd name="connsiteY2" fmla="*/ 3168352 h 3168352"/>
                  <a:gd name="connsiteX3" fmla="*/ 0 w 1728192"/>
                  <a:gd name="connsiteY3" fmla="*/ 3168352 h 3168352"/>
                  <a:gd name="connsiteX0" fmla="*/ 0 w 1728192"/>
                  <a:gd name="connsiteY0" fmla="*/ 3168352 h 3168360"/>
                  <a:gd name="connsiteX1" fmla="*/ 864096 w 1728192"/>
                  <a:gd name="connsiteY1" fmla="*/ 0 h 3168360"/>
                  <a:gd name="connsiteX2" fmla="*/ 1728192 w 1728192"/>
                  <a:gd name="connsiteY2" fmla="*/ 3168352 h 3168360"/>
                  <a:gd name="connsiteX3" fmla="*/ 0 w 1728192"/>
                  <a:gd name="connsiteY3" fmla="*/ 3168352 h 3168360"/>
                  <a:gd name="connsiteX0" fmla="*/ 0 w 1728192"/>
                  <a:gd name="connsiteY0" fmla="*/ 3168352 h 3168360"/>
                  <a:gd name="connsiteX1" fmla="*/ 864096 w 1728192"/>
                  <a:gd name="connsiteY1" fmla="*/ 0 h 3168360"/>
                  <a:gd name="connsiteX2" fmla="*/ 1728192 w 1728192"/>
                  <a:gd name="connsiteY2" fmla="*/ 3168352 h 3168360"/>
                  <a:gd name="connsiteX3" fmla="*/ 0 w 1728192"/>
                  <a:gd name="connsiteY3" fmla="*/ 3168352 h 3168360"/>
                  <a:gd name="connsiteX0" fmla="*/ 0 w 1728192"/>
                  <a:gd name="connsiteY0" fmla="*/ 3168352 h 3168360"/>
                  <a:gd name="connsiteX1" fmla="*/ 864096 w 1728192"/>
                  <a:gd name="connsiteY1" fmla="*/ 0 h 3168360"/>
                  <a:gd name="connsiteX2" fmla="*/ 1728192 w 1728192"/>
                  <a:gd name="connsiteY2" fmla="*/ 3168352 h 3168360"/>
                  <a:gd name="connsiteX3" fmla="*/ 0 w 1728192"/>
                  <a:gd name="connsiteY3" fmla="*/ 3168352 h 3168360"/>
                  <a:gd name="connsiteX0" fmla="*/ 0 w 1728192"/>
                  <a:gd name="connsiteY0" fmla="*/ 3168352 h 3168360"/>
                  <a:gd name="connsiteX1" fmla="*/ 864096 w 1728192"/>
                  <a:gd name="connsiteY1" fmla="*/ 0 h 3168360"/>
                  <a:gd name="connsiteX2" fmla="*/ 1728192 w 1728192"/>
                  <a:gd name="connsiteY2" fmla="*/ 3168352 h 3168360"/>
                  <a:gd name="connsiteX3" fmla="*/ 0 w 1728192"/>
                  <a:gd name="connsiteY3" fmla="*/ 3168352 h 3168360"/>
                  <a:gd name="connsiteX0" fmla="*/ 0 w 1728192"/>
                  <a:gd name="connsiteY0" fmla="*/ 3168357 h 3168362"/>
                  <a:gd name="connsiteX1" fmla="*/ 864096 w 1728192"/>
                  <a:gd name="connsiteY1" fmla="*/ 5 h 3168362"/>
                  <a:gd name="connsiteX2" fmla="*/ 1728192 w 1728192"/>
                  <a:gd name="connsiteY2" fmla="*/ 3168357 h 3168362"/>
                  <a:gd name="connsiteX3" fmla="*/ 0 w 1728192"/>
                  <a:gd name="connsiteY3" fmla="*/ 3168357 h 3168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28192" h="3168362">
                    <a:moveTo>
                      <a:pt x="0" y="3168357"/>
                    </a:moveTo>
                    <a:cubicBezTo>
                      <a:pt x="581330" y="3173289"/>
                      <a:pt x="455294" y="4938"/>
                      <a:pt x="864096" y="5"/>
                    </a:cubicBezTo>
                    <a:cubicBezTo>
                      <a:pt x="1272898" y="-4928"/>
                      <a:pt x="1146862" y="3173290"/>
                      <a:pt x="1728192" y="3168357"/>
                    </a:cubicBezTo>
                    <a:lnTo>
                      <a:pt x="0" y="3168357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二等辺三角形 10"/>
              <p:cNvSpPr/>
              <p:nvPr/>
            </p:nvSpPr>
            <p:spPr>
              <a:xfrm rot="5400000">
                <a:off x="4678633" y="3414589"/>
                <a:ext cx="326787" cy="1620183"/>
              </a:xfrm>
              <a:custGeom>
                <a:avLst/>
                <a:gdLst>
                  <a:gd name="connsiteX0" fmla="*/ 0 w 1728192"/>
                  <a:gd name="connsiteY0" fmla="*/ 3168352 h 3168352"/>
                  <a:gd name="connsiteX1" fmla="*/ 864096 w 1728192"/>
                  <a:gd name="connsiteY1" fmla="*/ 0 h 3168352"/>
                  <a:gd name="connsiteX2" fmla="*/ 1728192 w 1728192"/>
                  <a:gd name="connsiteY2" fmla="*/ 3168352 h 3168352"/>
                  <a:gd name="connsiteX3" fmla="*/ 0 w 1728192"/>
                  <a:gd name="connsiteY3" fmla="*/ 3168352 h 3168352"/>
                  <a:gd name="connsiteX0" fmla="*/ 0 w 1728192"/>
                  <a:gd name="connsiteY0" fmla="*/ 3168352 h 3168360"/>
                  <a:gd name="connsiteX1" fmla="*/ 864096 w 1728192"/>
                  <a:gd name="connsiteY1" fmla="*/ 0 h 3168360"/>
                  <a:gd name="connsiteX2" fmla="*/ 1728192 w 1728192"/>
                  <a:gd name="connsiteY2" fmla="*/ 3168352 h 3168360"/>
                  <a:gd name="connsiteX3" fmla="*/ 0 w 1728192"/>
                  <a:gd name="connsiteY3" fmla="*/ 3168352 h 3168360"/>
                  <a:gd name="connsiteX0" fmla="*/ 0 w 1728192"/>
                  <a:gd name="connsiteY0" fmla="*/ 3168352 h 3168360"/>
                  <a:gd name="connsiteX1" fmla="*/ 864096 w 1728192"/>
                  <a:gd name="connsiteY1" fmla="*/ 0 h 3168360"/>
                  <a:gd name="connsiteX2" fmla="*/ 1728192 w 1728192"/>
                  <a:gd name="connsiteY2" fmla="*/ 3168352 h 3168360"/>
                  <a:gd name="connsiteX3" fmla="*/ 0 w 1728192"/>
                  <a:gd name="connsiteY3" fmla="*/ 3168352 h 3168360"/>
                  <a:gd name="connsiteX0" fmla="*/ 0 w 1728192"/>
                  <a:gd name="connsiteY0" fmla="*/ 3168352 h 3168360"/>
                  <a:gd name="connsiteX1" fmla="*/ 864096 w 1728192"/>
                  <a:gd name="connsiteY1" fmla="*/ 0 h 3168360"/>
                  <a:gd name="connsiteX2" fmla="*/ 1728192 w 1728192"/>
                  <a:gd name="connsiteY2" fmla="*/ 3168352 h 3168360"/>
                  <a:gd name="connsiteX3" fmla="*/ 0 w 1728192"/>
                  <a:gd name="connsiteY3" fmla="*/ 3168352 h 3168360"/>
                  <a:gd name="connsiteX0" fmla="*/ 0 w 1728192"/>
                  <a:gd name="connsiteY0" fmla="*/ 3168352 h 3168360"/>
                  <a:gd name="connsiteX1" fmla="*/ 864096 w 1728192"/>
                  <a:gd name="connsiteY1" fmla="*/ 0 h 3168360"/>
                  <a:gd name="connsiteX2" fmla="*/ 1728192 w 1728192"/>
                  <a:gd name="connsiteY2" fmla="*/ 3168352 h 3168360"/>
                  <a:gd name="connsiteX3" fmla="*/ 0 w 1728192"/>
                  <a:gd name="connsiteY3" fmla="*/ 3168352 h 3168360"/>
                  <a:gd name="connsiteX0" fmla="*/ 0 w 1728192"/>
                  <a:gd name="connsiteY0" fmla="*/ 3168357 h 3168362"/>
                  <a:gd name="connsiteX1" fmla="*/ 864096 w 1728192"/>
                  <a:gd name="connsiteY1" fmla="*/ 5 h 3168362"/>
                  <a:gd name="connsiteX2" fmla="*/ 1728192 w 1728192"/>
                  <a:gd name="connsiteY2" fmla="*/ 3168357 h 3168362"/>
                  <a:gd name="connsiteX3" fmla="*/ 0 w 1728192"/>
                  <a:gd name="connsiteY3" fmla="*/ 3168357 h 3168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28192" h="3168362">
                    <a:moveTo>
                      <a:pt x="0" y="3168357"/>
                    </a:moveTo>
                    <a:cubicBezTo>
                      <a:pt x="581330" y="3173289"/>
                      <a:pt x="455294" y="4938"/>
                      <a:pt x="864096" y="5"/>
                    </a:cubicBezTo>
                    <a:cubicBezTo>
                      <a:pt x="1272898" y="-4928"/>
                      <a:pt x="1146862" y="3173290"/>
                      <a:pt x="1728192" y="3168357"/>
                    </a:cubicBezTo>
                    <a:lnTo>
                      <a:pt x="0" y="3168357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二等辺三角形 10"/>
              <p:cNvSpPr/>
              <p:nvPr/>
            </p:nvSpPr>
            <p:spPr>
              <a:xfrm rot="5400000">
                <a:off x="5001989" y="3185399"/>
                <a:ext cx="544155" cy="2484276"/>
              </a:xfrm>
              <a:custGeom>
                <a:avLst/>
                <a:gdLst>
                  <a:gd name="connsiteX0" fmla="*/ 0 w 1728192"/>
                  <a:gd name="connsiteY0" fmla="*/ 3168352 h 3168352"/>
                  <a:gd name="connsiteX1" fmla="*/ 864096 w 1728192"/>
                  <a:gd name="connsiteY1" fmla="*/ 0 h 3168352"/>
                  <a:gd name="connsiteX2" fmla="*/ 1728192 w 1728192"/>
                  <a:gd name="connsiteY2" fmla="*/ 3168352 h 3168352"/>
                  <a:gd name="connsiteX3" fmla="*/ 0 w 1728192"/>
                  <a:gd name="connsiteY3" fmla="*/ 3168352 h 3168352"/>
                  <a:gd name="connsiteX0" fmla="*/ 0 w 1728192"/>
                  <a:gd name="connsiteY0" fmla="*/ 3168352 h 3168360"/>
                  <a:gd name="connsiteX1" fmla="*/ 864096 w 1728192"/>
                  <a:gd name="connsiteY1" fmla="*/ 0 h 3168360"/>
                  <a:gd name="connsiteX2" fmla="*/ 1728192 w 1728192"/>
                  <a:gd name="connsiteY2" fmla="*/ 3168352 h 3168360"/>
                  <a:gd name="connsiteX3" fmla="*/ 0 w 1728192"/>
                  <a:gd name="connsiteY3" fmla="*/ 3168352 h 3168360"/>
                  <a:gd name="connsiteX0" fmla="*/ 0 w 1728192"/>
                  <a:gd name="connsiteY0" fmla="*/ 3168352 h 3168360"/>
                  <a:gd name="connsiteX1" fmla="*/ 864096 w 1728192"/>
                  <a:gd name="connsiteY1" fmla="*/ 0 h 3168360"/>
                  <a:gd name="connsiteX2" fmla="*/ 1728192 w 1728192"/>
                  <a:gd name="connsiteY2" fmla="*/ 3168352 h 3168360"/>
                  <a:gd name="connsiteX3" fmla="*/ 0 w 1728192"/>
                  <a:gd name="connsiteY3" fmla="*/ 3168352 h 3168360"/>
                  <a:gd name="connsiteX0" fmla="*/ 0 w 1728192"/>
                  <a:gd name="connsiteY0" fmla="*/ 3168352 h 3168360"/>
                  <a:gd name="connsiteX1" fmla="*/ 864096 w 1728192"/>
                  <a:gd name="connsiteY1" fmla="*/ 0 h 3168360"/>
                  <a:gd name="connsiteX2" fmla="*/ 1728192 w 1728192"/>
                  <a:gd name="connsiteY2" fmla="*/ 3168352 h 3168360"/>
                  <a:gd name="connsiteX3" fmla="*/ 0 w 1728192"/>
                  <a:gd name="connsiteY3" fmla="*/ 3168352 h 3168360"/>
                  <a:gd name="connsiteX0" fmla="*/ 0 w 1728192"/>
                  <a:gd name="connsiteY0" fmla="*/ 3168352 h 3168360"/>
                  <a:gd name="connsiteX1" fmla="*/ 864096 w 1728192"/>
                  <a:gd name="connsiteY1" fmla="*/ 0 h 3168360"/>
                  <a:gd name="connsiteX2" fmla="*/ 1728192 w 1728192"/>
                  <a:gd name="connsiteY2" fmla="*/ 3168352 h 3168360"/>
                  <a:gd name="connsiteX3" fmla="*/ 0 w 1728192"/>
                  <a:gd name="connsiteY3" fmla="*/ 3168352 h 3168360"/>
                  <a:gd name="connsiteX0" fmla="*/ 0 w 1728192"/>
                  <a:gd name="connsiteY0" fmla="*/ 3168357 h 3168362"/>
                  <a:gd name="connsiteX1" fmla="*/ 864096 w 1728192"/>
                  <a:gd name="connsiteY1" fmla="*/ 5 h 3168362"/>
                  <a:gd name="connsiteX2" fmla="*/ 1728192 w 1728192"/>
                  <a:gd name="connsiteY2" fmla="*/ 3168357 h 3168362"/>
                  <a:gd name="connsiteX3" fmla="*/ 0 w 1728192"/>
                  <a:gd name="connsiteY3" fmla="*/ 3168357 h 3168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28192" h="3168362">
                    <a:moveTo>
                      <a:pt x="0" y="3168357"/>
                    </a:moveTo>
                    <a:cubicBezTo>
                      <a:pt x="581330" y="3173289"/>
                      <a:pt x="455294" y="4938"/>
                      <a:pt x="864096" y="5"/>
                    </a:cubicBezTo>
                    <a:cubicBezTo>
                      <a:pt x="1272898" y="-4928"/>
                      <a:pt x="1146862" y="3173290"/>
                      <a:pt x="1728192" y="3168357"/>
                    </a:cubicBezTo>
                    <a:lnTo>
                      <a:pt x="0" y="3168357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" name="グループ化 22"/>
            <p:cNvGrpSpPr/>
            <p:nvPr/>
          </p:nvGrpSpPr>
          <p:grpSpPr>
            <a:xfrm flipH="1">
              <a:off x="3907160" y="830385"/>
              <a:ext cx="304800" cy="2466136"/>
              <a:chOff x="3799935" y="2187548"/>
              <a:chExt cx="304800" cy="2466136"/>
            </a:xfrm>
          </p:grpSpPr>
          <p:cxnSp>
            <p:nvCxnSpPr>
              <p:cNvPr id="31" name="直線矢印コネクタ 30"/>
              <p:cNvCxnSpPr/>
              <p:nvPr/>
            </p:nvCxnSpPr>
            <p:spPr>
              <a:xfrm flipH="1" flipV="1">
                <a:off x="3799935" y="2187548"/>
                <a:ext cx="0" cy="216133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直線矢印コネクタ 31"/>
              <p:cNvCxnSpPr/>
              <p:nvPr/>
            </p:nvCxnSpPr>
            <p:spPr>
              <a:xfrm flipH="1" flipV="1">
                <a:off x="3952335" y="2339948"/>
                <a:ext cx="0" cy="216133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/>
              <p:cNvCxnSpPr/>
              <p:nvPr/>
            </p:nvCxnSpPr>
            <p:spPr>
              <a:xfrm flipH="1" flipV="1">
                <a:off x="4104735" y="2492348"/>
                <a:ext cx="0" cy="216133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テキスト ボックス 23"/>
                <p:cNvSpPr txBox="1"/>
                <p:nvPr/>
              </p:nvSpPr>
              <p:spPr>
                <a:xfrm>
                  <a:off x="3400868" y="2031187"/>
                  <a:ext cx="50629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ja-JP" altLang="en-US" i="1" smtClean="0">
                                <a:latin typeface="Cambria Math"/>
                              </a:rPr>
                              <m:t>𝜔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49" name="テキスト ボックス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00868" y="2031187"/>
                  <a:ext cx="506292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5" name="グループ化 24"/>
            <p:cNvGrpSpPr/>
            <p:nvPr/>
          </p:nvGrpSpPr>
          <p:grpSpPr>
            <a:xfrm>
              <a:off x="4700275" y="847701"/>
              <a:ext cx="304800" cy="2448820"/>
              <a:chOff x="5580112" y="854923"/>
              <a:chExt cx="304800" cy="2448820"/>
            </a:xfrm>
          </p:grpSpPr>
          <p:cxnSp>
            <p:nvCxnSpPr>
              <p:cNvPr id="28" name="直線矢印コネクタ 27"/>
              <p:cNvCxnSpPr/>
              <p:nvPr/>
            </p:nvCxnSpPr>
            <p:spPr>
              <a:xfrm>
                <a:off x="5580112" y="854923"/>
                <a:ext cx="0" cy="244882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矢印コネクタ 28"/>
              <p:cNvCxnSpPr/>
              <p:nvPr/>
            </p:nvCxnSpPr>
            <p:spPr>
              <a:xfrm>
                <a:off x="5732512" y="1000101"/>
                <a:ext cx="0" cy="2303642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矢印コネクタ 29"/>
              <p:cNvCxnSpPr/>
              <p:nvPr/>
            </p:nvCxnSpPr>
            <p:spPr>
              <a:xfrm>
                <a:off x="5884912" y="1129045"/>
                <a:ext cx="0" cy="217469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テキスト ボックス 25"/>
                <p:cNvSpPr txBox="1"/>
                <p:nvPr/>
              </p:nvSpPr>
              <p:spPr>
                <a:xfrm>
                  <a:off x="328206" y="3521267"/>
                  <a:ext cx="790923" cy="3693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ja-JP" altLang="en-US" i="1" smtClean="0">
                            <a:latin typeface="Cambria Math"/>
                          </a:rPr>
                          <m:t>𝜈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=0</m:t>
                        </m:r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26" name="テキスト ボックス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206" y="3521267"/>
                  <a:ext cx="790923" cy="369333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r="-23958" b="-11765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テキスト ボックス 26"/>
                <p:cNvSpPr txBox="1"/>
                <p:nvPr/>
              </p:nvSpPr>
              <p:spPr>
                <a:xfrm>
                  <a:off x="412444" y="2659017"/>
                  <a:ext cx="790923" cy="3693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ja-JP" altLang="en-US" i="1" smtClean="0">
                            <a:latin typeface="Cambria Math"/>
                          </a:rPr>
                          <m:t>𝜈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=1</m:t>
                        </m:r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27" name="テキスト ボックス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2444" y="2659017"/>
                  <a:ext cx="790923" cy="369333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r="-24211" b="-9615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グループ化 39"/>
          <p:cNvGrpSpPr/>
          <p:nvPr/>
        </p:nvGrpSpPr>
        <p:grpSpPr>
          <a:xfrm>
            <a:off x="899591" y="345570"/>
            <a:ext cx="7344817" cy="5328592"/>
            <a:chOff x="899591" y="345570"/>
            <a:chExt cx="7344817" cy="5328592"/>
          </a:xfrm>
        </p:grpSpPr>
        <p:pic>
          <p:nvPicPr>
            <p:cNvPr id="41" name="図 40"/>
            <p:cNvPicPr>
              <a:picLocks noChangeAspect="1"/>
            </p:cNvPicPr>
            <p:nvPr/>
          </p:nvPicPr>
          <p:blipFill rotWithShape="1">
            <a:blip r:embed="rId10"/>
            <a:srcRect l="20668" t="16769" r="22882" b="6386"/>
            <a:stretch/>
          </p:blipFill>
          <p:spPr>
            <a:xfrm>
              <a:off x="899591" y="345570"/>
              <a:ext cx="7344817" cy="5328592"/>
            </a:xfrm>
            <a:prstGeom prst="rect">
              <a:avLst/>
            </a:prstGeom>
          </p:spPr>
        </p:pic>
        <p:pic>
          <p:nvPicPr>
            <p:cNvPr id="42" name="図 41"/>
            <p:cNvPicPr>
              <a:picLocks noChangeAspect="1"/>
            </p:cNvPicPr>
            <p:nvPr/>
          </p:nvPicPr>
          <p:blipFill rotWithShape="1">
            <a:blip r:embed="rId10"/>
            <a:srcRect l="66603" t="59345" r="28970" b="37540"/>
            <a:stretch/>
          </p:blipFill>
          <p:spPr>
            <a:xfrm>
              <a:off x="3057571" y="2047338"/>
              <a:ext cx="576064" cy="2160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3683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波数について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3568" y="1834480"/>
            <a:ext cx="7772400" cy="4114800"/>
          </a:xfrm>
        </p:spPr>
        <p:txBody>
          <a:bodyPr/>
          <a:lstStyle/>
          <a:p>
            <a:r>
              <a:rPr lang="ja-JP" altLang="en-US" dirty="0" smtClean="0"/>
              <a:t>測定</a:t>
            </a:r>
            <a:r>
              <a:rPr lang="ja-JP" altLang="en-US" dirty="0"/>
              <a:t>可能波数領域が</a:t>
            </a:r>
            <a:r>
              <a:rPr lang="en-US" altLang="ja-JP" dirty="0"/>
              <a:t>&lt; 600cm-1 </a:t>
            </a:r>
            <a:r>
              <a:rPr lang="ja-JP" altLang="en-US" dirty="0" smtClean="0"/>
              <a:t>から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 </a:t>
            </a:r>
            <a:r>
              <a:rPr lang="ja-JP" altLang="en-US" dirty="0"/>
              <a:t>マルチプレックス </a:t>
            </a:r>
            <a:r>
              <a:rPr lang="en-US" altLang="ja-JP" dirty="0"/>
              <a:t>CARS </a:t>
            </a:r>
            <a:r>
              <a:rPr lang="ja-JP" altLang="en-US" dirty="0" smtClean="0"/>
              <a:t>で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 smtClean="0"/>
              <a:t>&gt; </a:t>
            </a:r>
            <a:r>
              <a:rPr lang="en-US" altLang="ja-JP" dirty="0"/>
              <a:t>2800 </a:t>
            </a:r>
            <a:r>
              <a:rPr lang="en-US" altLang="ja-JP" dirty="0" smtClean="0"/>
              <a:t>cm-1</a:t>
            </a:r>
          </a:p>
          <a:p>
            <a:pPr marL="0" indent="0">
              <a:buNone/>
            </a:pPr>
            <a:r>
              <a:rPr lang="ja-JP" altLang="en-US" dirty="0" smtClean="0"/>
              <a:t>計測範囲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・色材は指紋領域内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・生体は指紋領域と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伸縮振動領域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 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076383" y="6274053"/>
            <a:ext cx="82377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 smtClean="0"/>
              <a:t>Ref)Hideaki </a:t>
            </a:r>
            <a:r>
              <a:rPr lang="en-US" altLang="ja-JP" sz="1200" dirty="0"/>
              <a:t>Kano </a:t>
            </a:r>
            <a:r>
              <a:rPr lang="en-US" altLang="ja-JP" sz="1200" dirty="0" smtClean="0"/>
              <a:t>, “Coherent </a:t>
            </a:r>
            <a:r>
              <a:rPr lang="en-US" altLang="ja-JP" sz="1200" dirty="0"/>
              <a:t>Raman Spectroscopy Using a </a:t>
            </a:r>
            <a:r>
              <a:rPr lang="en-US" altLang="ja-JP" sz="1200" dirty="0" err="1"/>
              <a:t>Supercontinuum</a:t>
            </a:r>
            <a:r>
              <a:rPr lang="en-US" altLang="ja-JP" sz="1200" dirty="0"/>
              <a:t> Light </a:t>
            </a:r>
            <a:r>
              <a:rPr lang="en-US" altLang="ja-JP" sz="1200" dirty="0" smtClean="0"/>
              <a:t>Source”  </a:t>
            </a:r>
            <a:r>
              <a:rPr lang="it-IT" altLang="ja-JP" sz="1200" dirty="0" smtClean="0"/>
              <a:t>Mol</a:t>
            </a:r>
            <a:r>
              <a:rPr lang="it-IT" altLang="ja-JP" sz="1200" dirty="0"/>
              <a:t>. Sci. 1, A0005 (2007) </a:t>
            </a:r>
            <a:endParaRPr lang="ja-JP" altLang="en-US" sz="1200" dirty="0"/>
          </a:p>
        </p:txBody>
      </p:sp>
      <p:pic>
        <p:nvPicPr>
          <p:cNvPr id="2052" name="Picture 4" descr="C:\Users\Takashi\Downloads\ex_spectru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897110"/>
            <a:ext cx="4715297" cy="333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1403648" y="654038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200" dirty="0" smtClean="0"/>
              <a:t>Ref)http</a:t>
            </a:r>
            <a:r>
              <a:rPr lang="en-US" altLang="ja-JP" sz="1200" dirty="0"/>
              <a:t>://www.nanophoton.jp/techniques/measurement04.html</a:t>
            </a:r>
            <a:endParaRPr lang="ja-JP" altLang="en-US" sz="1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95146" y="357301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エタノール</a:t>
            </a:r>
            <a:endParaRPr kumimoji="1" lang="ja-JP" altLang="en-US" dirty="0"/>
          </a:p>
        </p:txBody>
      </p:sp>
      <p:pic>
        <p:nvPicPr>
          <p:cNvPr id="2054" name="Picture 6" descr="C:\Users\Takashi\Downloads\Ethanol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046726"/>
            <a:ext cx="1800225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1484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計測範囲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ja-JP" altLang="en-US" i="1">
                                  <a:latin typeface="Cambria Math"/>
                                </a:rPr>
                                <m:t>𝜈</m:t>
                              </m:r>
                            </m:e>
                          </m:acc>
                        </m:e>
                        <m:sub>
                          <m:r>
                            <a:rPr lang="en-US" altLang="ja-JP" b="0" i="1" smtClean="0">
                              <a:latin typeface="Cambria Math"/>
                            </a:rPr>
                            <m:t>𝑣𝑖𝑏</m:t>
                          </m:r>
                        </m:sub>
                      </m:sSub>
                      <m:r>
                        <a:rPr lang="en-US" altLang="ja-JP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ja-JP" altLang="en-US" b="0" i="1" smtClean="0">
                                  <a:latin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/>
                                </a:rPr>
                                <m:t>𝑝𝑢𝑚𝑝</m:t>
                              </m:r>
                            </m:sub>
                          </m:sSub>
                        </m:den>
                      </m:f>
                      <m:r>
                        <a:rPr lang="en-US" altLang="ja-JP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ja-JP" altLang="en-US" i="1">
                                  <a:latin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/>
                                </a:rPr>
                                <m:t>𝑠𝑡𝑜𝑘𝑒𝑠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ja-JP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ja-JP" altLang="en-US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/>
                              <a:ea typeface="Cambria Math"/>
                            </a:rPr>
                            <m:t>𝑝𝑢𝑚𝑝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r>
                        <a:rPr lang="en-US" altLang="ja-JP" b="0" i="1" smtClean="0">
                          <a:latin typeface="Cambria Math"/>
                        </a:rPr>
                        <m:t>780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/>
                            </a:rPr>
                            <m:t>𝑛𝑚</m:t>
                          </m:r>
                        </m:e>
                      </m:d>
                    </m:oMath>
                  </m:oMathPara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kumimoji="1" lang="ja-JP" altLang="en-US" sz="2000" dirty="0" smtClean="0"/>
                  <a:t>とすると</a:t>
                </a:r>
                <a:endParaRPr kumimoji="1" lang="en-US" altLang="ja-JP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ja-JP" altLang="en-US" i="1">
                              <a:latin typeface="Cambria Math"/>
                            </a:rPr>
                            <m:t>𝜆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𝑠𝑡𝑜𝑘𝑒𝑠</m:t>
                          </m:r>
                        </m:sub>
                      </m:sSub>
                      <m:r>
                        <a:rPr lang="en-US" altLang="ja-JP" b="0" i="1" smtClean="0">
                          <a:latin typeface="Cambria Math"/>
                        </a:rPr>
                        <m:t>=8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ja-JP" b="0" i="1" smtClean="0">
                          <a:latin typeface="Cambria Math"/>
                        </a:rPr>
                        <m:t>0~1080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b="0" i="1" smtClean="0">
                              <a:latin typeface="Cambria Math"/>
                            </a:rPr>
                            <m:t>𝑛𝑚</m:t>
                          </m:r>
                        </m:e>
                      </m:d>
                    </m:oMath>
                  </m:oMathPara>
                </a14:m>
                <a:endParaRPr lang="en-US" altLang="ja-JP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ja-JP" altLang="en-US" i="1">
                                  <a:latin typeface="Cambria Math"/>
                                </a:rPr>
                                <m:t>𝜈</m:t>
                              </m:r>
                            </m:e>
                          </m:acc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𝑣𝑖𝑏</m:t>
                          </m:r>
                        </m:sub>
                      </m:sSub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ja-JP" altLang="en-US" i="1">
                                  <a:latin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𝑝𝑢𝑚𝑝</m:t>
                              </m:r>
                            </m:sub>
                          </m:sSub>
                        </m:den>
                      </m:f>
                      <m:r>
                        <a:rPr lang="en-US" altLang="ja-JP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ja-JP" altLang="en-US" i="1">
                                  <a:latin typeface="Cambria Math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𝑠𝑡𝑜𝑘𝑒𝑠</m:t>
                              </m:r>
                            </m:sub>
                          </m:sSub>
                        </m:den>
                      </m:f>
                      <m:r>
                        <a:rPr lang="en-US" altLang="ja-JP" b="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altLang="ja-JP" i="1">
                          <a:latin typeface="Cambria Math" panose="02040503050406030204" pitchFamily="18" charset="0"/>
                          <a:ea typeface="Cambria Math"/>
                        </a:rPr>
                        <m:t>474</m:t>
                      </m:r>
                      <m:r>
                        <a:rPr lang="en-US" altLang="ja-JP" b="0" i="1" smtClean="0">
                          <a:latin typeface="Cambria Math"/>
                        </a:rPr>
                        <m:t>~3560[</m:t>
                      </m:r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altLang="ja-JP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altLang="ja-JP" i="1" dirty="0">
                  <a:latin typeface="Cambria Math"/>
                </a:endParaRPr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8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5580112" y="5445224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光源：</a:t>
            </a:r>
            <a:r>
              <a:rPr kumimoji="1" lang="en-US" altLang="ja-JP" dirty="0" smtClean="0"/>
              <a:t>In-Sight </a:t>
            </a:r>
            <a:r>
              <a:rPr kumimoji="1" lang="en-US" altLang="ja-JP" dirty="0" err="1" smtClean="0"/>
              <a:t>DeepSee</a:t>
            </a:r>
            <a:endParaRPr kumimoji="1" lang="en-US" altLang="ja-JP" dirty="0" smtClean="0"/>
          </a:p>
          <a:p>
            <a:r>
              <a:rPr lang="ja-JP" altLang="en-US" dirty="0" smtClean="0"/>
              <a:t>波長：</a:t>
            </a:r>
            <a:r>
              <a:rPr lang="en-US" altLang="ja-JP" dirty="0" smtClean="0"/>
              <a:t>680nm-1300nm</a:t>
            </a:r>
          </a:p>
          <a:p>
            <a:r>
              <a:rPr lang="ja-JP" altLang="en-US" dirty="0" smtClean="0"/>
              <a:t>パルス幅</a:t>
            </a:r>
            <a:r>
              <a:rPr lang="ja-JP" altLang="en-US" dirty="0"/>
              <a:t>：</a:t>
            </a:r>
            <a:r>
              <a:rPr lang="en-US" altLang="ja-JP" dirty="0" smtClean="0"/>
              <a:t>&lt;120fs</a:t>
            </a:r>
          </a:p>
          <a:p>
            <a:r>
              <a:rPr kumimoji="1" lang="ja-JP" altLang="en-US" dirty="0"/>
              <a:t>繰り返し</a:t>
            </a:r>
            <a:r>
              <a:rPr kumimoji="1" lang="ja-JP" altLang="en-US" dirty="0" smtClean="0"/>
              <a:t>周波数：</a:t>
            </a:r>
            <a:r>
              <a:rPr kumimoji="1" lang="en-US" altLang="ja-JP" dirty="0" smtClean="0"/>
              <a:t>80MHz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2258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フォトニック結晶ファイバー</a:t>
            </a:r>
            <a:r>
              <a:rPr kumimoji="1" lang="en-US" altLang="ja-JP" dirty="0" smtClean="0"/>
              <a:t>(PCF)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ja-JP" altLang="en-US" dirty="0" smtClean="0"/>
                  <a:t>フォトニック結晶ファイバは石英中に空孔の配列構造を持つ</a:t>
                </a:r>
                <a:endParaRPr lang="en-US" altLang="ja-JP" dirty="0" smtClean="0"/>
              </a:p>
              <a:p>
                <a:r>
                  <a:rPr lang="en-US" altLang="ja-JP" dirty="0"/>
                  <a:t>PCF </a:t>
                </a:r>
                <a:r>
                  <a:rPr lang="ja-JP" altLang="en-US" dirty="0" smtClean="0"/>
                  <a:t>は，</a:t>
                </a:r>
                <a:r>
                  <a:rPr lang="ja-JP" altLang="en-US" dirty="0"/>
                  <a:t>非常に狭いコア領域に高強度の光を</a:t>
                </a:r>
                <a:r>
                  <a:rPr lang="ja-JP" altLang="en-US" dirty="0" smtClean="0"/>
                  <a:t>閉じ込める</a:t>
                </a:r>
                <a:r>
                  <a:rPr lang="ja-JP" altLang="en-US" dirty="0"/>
                  <a:t>ことが</a:t>
                </a:r>
                <a:r>
                  <a:rPr lang="ja-JP" altLang="en-US" dirty="0" smtClean="0"/>
                  <a:t>できる</a:t>
                </a:r>
                <a:endParaRPr lang="en-US" altLang="ja-JP" dirty="0" smtClean="0"/>
              </a:p>
              <a:p>
                <a:r>
                  <a:rPr kumimoji="1" lang="ja-JP" altLang="en-US" sz="2400" dirty="0" smtClean="0"/>
                  <a:t>本研究マルチプレックス</a:t>
                </a:r>
                <a:r>
                  <a:rPr kumimoji="1" lang="en-US" altLang="ja-JP" sz="2400" dirty="0" smtClean="0"/>
                  <a:t>CARS</a:t>
                </a:r>
                <a:r>
                  <a:rPr lang="ja-JP" altLang="en-US" sz="2400" dirty="0" smtClean="0"/>
                  <a:t>では</a:t>
                </a:r>
                <a14:m>
                  <m:oMath xmlns:m="http://schemas.openxmlformats.org/officeDocument/2006/math">
                    <m:r>
                      <a:rPr lang="ja-JP" altLang="en-US" sz="2400" i="1" smtClean="0">
                        <a:latin typeface="Cambria Math"/>
                      </a:rPr>
                      <m:t>≈</m:t>
                    </m:r>
                    <m:r>
                      <a:rPr lang="en-US" altLang="ja-JP" sz="2400" i="1">
                        <a:latin typeface="Cambria Math"/>
                      </a:rPr>
                      <m:t>20</m:t>
                    </m:r>
                    <m:r>
                      <a:rPr lang="en-US" altLang="ja-JP" sz="2400" b="0" i="1" smtClean="0">
                        <a:latin typeface="Cambria Math"/>
                      </a:rPr>
                      <m:t>[</m:t>
                    </m:r>
                    <m:r>
                      <a:rPr lang="en-US" altLang="ja-JP" sz="2400" b="0" i="1" smtClean="0">
                        <a:latin typeface="Cambria Math"/>
                      </a:rPr>
                      <m:t>𝑐𝑚</m:t>
                    </m:r>
                    <m:r>
                      <a:rPr lang="en-US" altLang="ja-JP" sz="2400" b="0" i="1" smtClean="0">
                        <a:latin typeface="Cambria Math"/>
                      </a:rPr>
                      <m:t>]</m:t>
                    </m:r>
                  </m:oMath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04" t="-19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653136"/>
            <a:ext cx="33909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543" y="4653136"/>
            <a:ext cx="3362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5220072" y="6516151"/>
            <a:ext cx="55053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R</a:t>
            </a:r>
            <a:r>
              <a:rPr lang="en-US" altLang="ja-JP" sz="1200" dirty="0" smtClean="0"/>
              <a:t>ef)http</a:t>
            </a:r>
            <a:r>
              <a:rPr lang="en-US" altLang="ja-JP" sz="1200" dirty="0"/>
              <a:t>://www.fiberlabs.co.jp/about-optical-fiber.htm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101850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NA</a:t>
            </a:r>
            <a:r>
              <a:rPr lang="en-US" altLang="ja-JP" dirty="0"/>
              <a:t>(</a:t>
            </a:r>
            <a:r>
              <a:rPr kumimoji="1" lang="ja-JP" altLang="en-US" dirty="0" smtClean="0"/>
              <a:t>開口数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5902424" cy="312481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ja-JP" dirty="0" smtClean="0"/>
                  <a:t>NA</a:t>
                </a:r>
                <a:r>
                  <a:rPr kumimoji="1" lang="ja-JP" altLang="en-US" dirty="0" smtClean="0"/>
                  <a:t>値：分解能を決定する数値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r>
                  <a:rPr kumimoji="1" lang="ja-JP" altLang="en-US" dirty="0" smtClean="0"/>
                  <a:t>分解能</a:t>
                </a:r>
                <a14:m>
                  <m:oMath xmlns:m="http://schemas.openxmlformats.org/officeDocument/2006/math">
                    <m:r>
                      <a:rPr lang="en-US" altLang="ja-JP" b="0" i="0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dirty="0" smtClean="0">
                            <a:latin typeface="Cambria Math"/>
                          </a:rPr>
                          <m:t>0.61</m:t>
                        </m:r>
                        <m:r>
                          <a:rPr lang="en-US" altLang="ja-JP" b="0" i="1" dirty="0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ja-JP" altLang="en-US" b="0" i="1" dirty="0" smtClean="0">
                            <a:latin typeface="Cambria Math"/>
                            <a:ea typeface="Cambria Math"/>
                          </a:rPr>
                          <m:t>𝜆</m:t>
                        </m:r>
                      </m:num>
                      <m:den>
                        <m:r>
                          <a:rPr lang="en-US" altLang="ja-JP" i="1" dirty="0">
                            <a:latin typeface="Cambria Math"/>
                          </a:rPr>
                          <m:t>𝑁𝐴</m:t>
                        </m:r>
                        <m:r>
                          <m:rPr>
                            <m:nor/>
                          </m:rPr>
                          <a:rPr lang="ja-JP" altLang="en-US" dirty="0"/>
                          <m:t> </m:t>
                        </m:r>
                      </m:den>
                    </m:f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5902424" cy="3124813"/>
              </a:xfrm>
              <a:blipFill rotWithShape="1">
                <a:blip r:embed="rId3"/>
                <a:stretch>
                  <a:fillRect l="-2686" t="-311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584" y="2861737"/>
            <a:ext cx="1872208" cy="214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704482" y="2708920"/>
                <a:ext cx="263991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0" i="1" dirty="0" smtClean="0">
                          <a:latin typeface="Cambria Math"/>
                        </a:rPr>
                        <m:t>𝑁𝐴</m:t>
                      </m:r>
                      <m:r>
                        <a:rPr lang="en-US" altLang="ja-JP" sz="3200" b="0" i="1" dirty="0" smtClean="0">
                          <a:latin typeface="Cambria Math"/>
                        </a:rPr>
                        <m:t>=</m:t>
                      </m:r>
                      <m:r>
                        <a:rPr lang="en-US" altLang="ja-JP" sz="3200" b="0" i="1" dirty="0" smtClean="0">
                          <a:latin typeface="Cambria Math"/>
                        </a:rPr>
                        <m:t>𝑛</m:t>
                      </m:r>
                      <m:func>
                        <m:funcPr>
                          <m:ctrlPr>
                            <a:rPr lang="en-US" altLang="ja-JP" sz="320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ja-JP" sz="3200" i="0" dirty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ja-JP" altLang="en-US" sz="3200" i="1" dirty="0" smtClean="0">
                              <a:latin typeface="Cambria Math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482" y="2708920"/>
                <a:ext cx="2639910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正方形/長方形 5"/>
              <p:cNvSpPr/>
              <p:nvPr/>
            </p:nvSpPr>
            <p:spPr>
              <a:xfrm>
                <a:off x="638623" y="3379058"/>
                <a:ext cx="477162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/>
                      </a:rPr>
                      <m:t>𝑛</m:t>
                    </m:r>
                  </m:oMath>
                </a14:m>
                <a:r>
                  <a:rPr lang="en-US" altLang="ja-JP" dirty="0" smtClean="0"/>
                  <a:t>:</a:t>
                </a:r>
                <a:r>
                  <a:rPr lang="ja-JP" altLang="en-US" dirty="0" smtClean="0"/>
                  <a:t>レンズとサンプルの間にある媒質の屈折率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6" name="正方形/長方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623" y="3379058"/>
                <a:ext cx="4771627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11475" r="-383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/>
          <p:cNvSpPr/>
          <p:nvPr/>
        </p:nvSpPr>
        <p:spPr>
          <a:xfrm>
            <a:off x="5076056" y="6472193"/>
            <a:ext cx="397179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/>
              <a:t>Ref)http</a:t>
            </a:r>
            <a:r>
              <a:rPr lang="en-US" altLang="ja-JP" sz="1200" dirty="0"/>
              <a:t>://bioimaging.jp/learn/009/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206112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heme/theme1.xml><?xml version="1.0" encoding="utf-8"?>
<a:theme xmlns:a="http://schemas.openxmlformats.org/drawingml/2006/main" name="テーマ1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Arial"/>
        <a:ea typeface="ＭＳ ゴシック"/>
        <a:cs typeface="ＭＳ ゴシック"/>
      </a:majorFont>
      <a:minorFont>
        <a:latin typeface="Arial"/>
        <a:ea typeface="ＭＳ ゴシック"/>
        <a:cs typeface="ＭＳ 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charset="-128"/>
            <a:cs typeface="ＭＳ 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charset="-128"/>
            <a:cs typeface="ＭＳ 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徳大スライドテーマ</Template>
  <TotalTime>1754</TotalTime>
  <Words>540</Words>
  <Application>Microsoft Office PowerPoint</Application>
  <PresentationFormat>画面に合わせる (4:3)</PresentationFormat>
  <Paragraphs>135</Paragraphs>
  <Slides>11</Slides>
  <Notes>10</Notes>
  <HiddenSlides>5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9" baseType="lpstr">
      <vt:lpstr>ＭＳ Ｐゴシック</vt:lpstr>
      <vt:lpstr>ＭＳ ゴシック</vt:lpstr>
      <vt:lpstr>Osaka</vt:lpstr>
      <vt:lpstr>Arial</vt:lpstr>
      <vt:lpstr>Calibri</vt:lpstr>
      <vt:lpstr>Cambria Math</vt:lpstr>
      <vt:lpstr>Times New Roman</vt:lpstr>
      <vt:lpstr>テーマ1</vt:lpstr>
      <vt:lpstr>マルチプレックスCARS 分光装置の構築</vt:lpstr>
      <vt:lpstr>ラマン散乱分光法とは</vt:lpstr>
      <vt:lpstr>ラマン散乱分光法とは</vt:lpstr>
      <vt:lpstr>ラマン分光法の欠点</vt:lpstr>
      <vt:lpstr>マルチプレックスCARS</vt:lpstr>
      <vt:lpstr>波数について</vt:lpstr>
      <vt:lpstr>計測範囲</vt:lpstr>
      <vt:lpstr>フォトニック結晶ファイバー(PCF)</vt:lpstr>
      <vt:lpstr>NA(開口数)</vt:lpstr>
      <vt:lpstr>PowerPoint プレゼンテーション</vt:lpstr>
      <vt:lpstr>今後の予定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Takashi</dc:creator>
  <cp:lastModifiedBy>Masuoka Takashi</cp:lastModifiedBy>
  <cp:revision>46</cp:revision>
  <dcterms:created xsi:type="dcterms:W3CDTF">2015-07-10T17:37:01Z</dcterms:created>
  <dcterms:modified xsi:type="dcterms:W3CDTF">2015-07-14T05:21:20Z</dcterms:modified>
</cp:coreProperties>
</file>