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9" r:id="rId4"/>
    <p:sldId id="273" r:id="rId5"/>
    <p:sldId id="257" r:id="rId6"/>
    <p:sldId id="264" r:id="rId7"/>
    <p:sldId id="274" r:id="rId8"/>
    <p:sldId id="258" r:id="rId9"/>
    <p:sldId id="277" r:id="rId10"/>
    <p:sldId id="262" r:id="rId11"/>
    <p:sldId id="260" r:id="rId12"/>
    <p:sldId id="261" r:id="rId13"/>
    <p:sldId id="275" r:id="rId14"/>
    <p:sldId id="263" r:id="rId15"/>
    <p:sldId id="276" r:id="rId16"/>
    <p:sldId id="267" r:id="rId17"/>
    <p:sldId id="26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keo Minamikaw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 varScale="1">
        <p:scale>
          <a:sx n="76" d="100"/>
          <a:sy n="76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B6FE4-D319-40F2-8A05-9753749490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6CED81F-5241-43AD-A249-CA8CECFAAC0B}">
      <dgm:prSet phldrT="[テキスト]"/>
      <dgm:spPr/>
      <dgm:t>
        <a:bodyPr/>
        <a:lstStyle/>
        <a:p>
          <a:r>
            <a:rPr kumimoji="1" lang="ja-JP" altLang="en-US" dirty="0" smtClean="0"/>
            <a:t>文化財</a:t>
          </a:r>
          <a:endParaRPr kumimoji="1" lang="ja-JP" altLang="en-US" dirty="0"/>
        </a:p>
      </dgm:t>
    </dgm:pt>
    <dgm:pt modelId="{6F8843FA-CB52-43B7-A902-2E1B88B6C30F}" type="parTrans" cxnId="{B689D8B1-D281-4CAC-AC63-EEF808A4FE57}">
      <dgm:prSet/>
      <dgm:spPr/>
      <dgm:t>
        <a:bodyPr/>
        <a:lstStyle/>
        <a:p>
          <a:endParaRPr kumimoji="1" lang="ja-JP" altLang="en-US"/>
        </a:p>
      </dgm:t>
    </dgm:pt>
    <dgm:pt modelId="{D644FDB2-C94A-471F-B533-ECA97FD1C7F9}" type="sibTrans" cxnId="{B689D8B1-D281-4CAC-AC63-EEF808A4FE57}">
      <dgm:prSet/>
      <dgm:spPr/>
      <dgm:t>
        <a:bodyPr/>
        <a:lstStyle/>
        <a:p>
          <a:endParaRPr kumimoji="1" lang="ja-JP" altLang="en-US"/>
        </a:p>
      </dgm:t>
    </dgm:pt>
    <dgm:pt modelId="{1FCEB2BD-FCC4-471D-8EC5-862827391B8A}">
      <dgm:prSet phldrT="[テキスト]"/>
      <dgm:spPr/>
      <dgm:t>
        <a:bodyPr/>
        <a:lstStyle/>
        <a:p>
          <a:r>
            <a:rPr kumimoji="1" lang="ja-JP" altLang="en-US" smtClean="0"/>
            <a:t>作成技法</a:t>
          </a:r>
          <a:endParaRPr kumimoji="1" lang="ja-JP" altLang="en-US" dirty="0"/>
        </a:p>
      </dgm:t>
    </dgm:pt>
    <dgm:pt modelId="{10772D33-C86B-45B2-9536-64721191C271}" type="parTrans" cxnId="{7A650AC8-D74F-429A-AF08-D4362E3E58DC}">
      <dgm:prSet/>
      <dgm:spPr/>
      <dgm:t>
        <a:bodyPr/>
        <a:lstStyle/>
        <a:p>
          <a:endParaRPr kumimoji="1" lang="ja-JP" altLang="en-US"/>
        </a:p>
      </dgm:t>
    </dgm:pt>
    <dgm:pt modelId="{E0575228-E259-4628-BC7E-FB8670A5E9D1}" type="sibTrans" cxnId="{7A650AC8-D74F-429A-AF08-D4362E3E58DC}">
      <dgm:prSet/>
      <dgm:spPr/>
      <dgm:t>
        <a:bodyPr/>
        <a:lstStyle/>
        <a:p>
          <a:endParaRPr kumimoji="1" lang="ja-JP" altLang="en-US"/>
        </a:p>
      </dgm:t>
    </dgm:pt>
    <dgm:pt modelId="{B5B8532C-B362-4A32-A6A8-DDFBB2B3E63E}">
      <dgm:prSet phldrT="[テキスト]"/>
      <dgm:spPr/>
      <dgm:t>
        <a:bodyPr/>
        <a:lstStyle/>
        <a:p>
          <a:r>
            <a:rPr kumimoji="1" lang="ja-JP" altLang="en-US" dirty="0" smtClean="0"/>
            <a:t>生物学医学</a:t>
          </a:r>
          <a:endParaRPr kumimoji="1" lang="ja-JP" altLang="en-US" dirty="0"/>
        </a:p>
      </dgm:t>
    </dgm:pt>
    <dgm:pt modelId="{56903AED-8D1C-4E14-B44F-CC8AF4EE2AD5}" type="parTrans" cxnId="{80E7D3DD-98DA-49BC-8965-12E4C1A9E906}">
      <dgm:prSet/>
      <dgm:spPr/>
      <dgm:t>
        <a:bodyPr/>
        <a:lstStyle/>
        <a:p>
          <a:endParaRPr kumimoji="1" lang="ja-JP" altLang="en-US"/>
        </a:p>
      </dgm:t>
    </dgm:pt>
    <dgm:pt modelId="{FBC34A5E-83F1-42A4-83FC-9F2CA019E3FE}" type="sibTrans" cxnId="{80E7D3DD-98DA-49BC-8965-12E4C1A9E906}">
      <dgm:prSet/>
      <dgm:spPr/>
      <dgm:t>
        <a:bodyPr/>
        <a:lstStyle/>
        <a:p>
          <a:endParaRPr kumimoji="1" lang="ja-JP" altLang="en-US"/>
        </a:p>
      </dgm:t>
    </dgm:pt>
    <dgm:pt modelId="{B266A99A-0160-4C87-AA51-5F4EC35F1C70}">
      <dgm:prSet/>
      <dgm:spPr/>
      <dgm:t>
        <a:bodyPr/>
        <a:lstStyle/>
        <a:p>
          <a:r>
            <a:rPr kumimoji="1" lang="ja-JP" altLang="en-US" dirty="0" smtClean="0"/>
            <a:t>年代</a:t>
          </a:r>
          <a:endParaRPr kumimoji="1" lang="en-US" altLang="ja-JP" dirty="0" smtClean="0"/>
        </a:p>
      </dgm:t>
    </dgm:pt>
    <dgm:pt modelId="{C1E95159-047C-4605-BD3F-BCBF62BB7E65}" type="parTrans" cxnId="{A8151DCB-1B47-4D24-84D8-F00BFE30BBF3}">
      <dgm:prSet/>
      <dgm:spPr/>
      <dgm:t>
        <a:bodyPr/>
        <a:lstStyle/>
        <a:p>
          <a:endParaRPr kumimoji="1" lang="ja-JP" altLang="en-US"/>
        </a:p>
      </dgm:t>
    </dgm:pt>
    <dgm:pt modelId="{3E819509-A8F1-42C7-B40C-9259BB1ED8FF}" type="sibTrans" cxnId="{A8151DCB-1B47-4D24-84D8-F00BFE30BBF3}">
      <dgm:prSet/>
      <dgm:spPr/>
      <dgm:t>
        <a:bodyPr/>
        <a:lstStyle/>
        <a:p>
          <a:endParaRPr kumimoji="1" lang="ja-JP" altLang="en-US"/>
        </a:p>
      </dgm:t>
    </dgm:pt>
    <dgm:pt modelId="{AEB7B2AE-A49E-4D70-8E20-63297352F9E0}">
      <dgm:prSet phldrT="[テキスト]"/>
      <dgm:spPr/>
      <dgm:t>
        <a:bodyPr/>
        <a:lstStyle/>
        <a:p>
          <a:r>
            <a:rPr kumimoji="1" lang="ja-JP" altLang="en-US" dirty="0" smtClean="0"/>
            <a:t>見たままのイメージング</a:t>
          </a:r>
          <a:endParaRPr kumimoji="1" lang="ja-JP" altLang="en-US" dirty="0"/>
        </a:p>
      </dgm:t>
    </dgm:pt>
    <dgm:pt modelId="{18336372-AE5D-4E93-A19D-06D2792A8269}" type="parTrans" cxnId="{DEEAFB3B-7304-49F5-89F4-2A2352850EC8}">
      <dgm:prSet/>
      <dgm:spPr/>
      <dgm:t>
        <a:bodyPr/>
        <a:lstStyle/>
        <a:p>
          <a:endParaRPr kumimoji="1" lang="ja-JP" altLang="en-US"/>
        </a:p>
      </dgm:t>
    </dgm:pt>
    <dgm:pt modelId="{E4D05D6D-F50B-4E48-BC76-753723BEEDF5}" type="sibTrans" cxnId="{DEEAFB3B-7304-49F5-89F4-2A2352850EC8}">
      <dgm:prSet/>
      <dgm:spPr/>
      <dgm:t>
        <a:bodyPr/>
        <a:lstStyle/>
        <a:p>
          <a:endParaRPr kumimoji="1" lang="ja-JP" altLang="en-US"/>
        </a:p>
      </dgm:t>
    </dgm:pt>
    <dgm:pt modelId="{7A5F1DCA-DDAD-46DD-8E00-F94309F00E14}" type="pres">
      <dgm:prSet presAssocID="{F8EB6FE4-D319-40F2-8A05-9753749490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2F9EC282-F1BD-4953-9CF2-A892F24A8B7B}" type="pres">
      <dgm:prSet presAssocID="{16CED81F-5241-43AD-A249-CA8CECFAAC0B}" presName="linNode" presStyleCnt="0"/>
      <dgm:spPr/>
    </dgm:pt>
    <dgm:pt modelId="{EB23BBC3-397D-44A4-8629-C551A4E2E6B7}" type="pres">
      <dgm:prSet presAssocID="{16CED81F-5241-43AD-A249-CA8CECFAAC0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70DBAB-9C78-4169-A5EE-9F0132ED6C97}" type="pres">
      <dgm:prSet presAssocID="{16CED81F-5241-43AD-A249-CA8CECFAAC0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DC7E65D-6383-40A6-A525-756C40B731BB}" type="pres">
      <dgm:prSet presAssocID="{D644FDB2-C94A-471F-B533-ECA97FD1C7F9}" presName="spacing" presStyleCnt="0"/>
      <dgm:spPr/>
    </dgm:pt>
    <dgm:pt modelId="{1B5B316A-CB2C-4072-95EF-7CB2AB3ADDD1}" type="pres">
      <dgm:prSet presAssocID="{B5B8532C-B362-4A32-A6A8-DDFBB2B3E63E}" presName="linNode" presStyleCnt="0"/>
      <dgm:spPr/>
    </dgm:pt>
    <dgm:pt modelId="{FF7A8438-D995-4E31-8615-A20F3872ED89}" type="pres">
      <dgm:prSet presAssocID="{B5B8532C-B362-4A32-A6A8-DDFBB2B3E63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30195B-4218-4962-9A15-706E442DFD3B}" type="pres">
      <dgm:prSet presAssocID="{B5B8532C-B362-4A32-A6A8-DDFBB2B3E63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2893398-932D-4619-8994-BDFFA5DA696D}" type="presOf" srcId="{B5B8532C-B362-4A32-A6A8-DDFBB2B3E63E}" destId="{FF7A8438-D995-4E31-8615-A20F3872ED89}" srcOrd="0" destOrd="0" presId="urn:microsoft.com/office/officeart/2005/8/layout/vList6"/>
    <dgm:cxn modelId="{52FF6916-F1A2-4E07-BE40-B29034ABE352}" type="presOf" srcId="{AEB7B2AE-A49E-4D70-8E20-63297352F9E0}" destId="{3E30195B-4218-4962-9A15-706E442DFD3B}" srcOrd="0" destOrd="0" presId="urn:microsoft.com/office/officeart/2005/8/layout/vList6"/>
    <dgm:cxn modelId="{3C577FFC-44B2-478B-8DAB-611EB2F26C0E}" type="presOf" srcId="{16CED81F-5241-43AD-A249-CA8CECFAAC0B}" destId="{EB23BBC3-397D-44A4-8629-C551A4E2E6B7}" srcOrd="0" destOrd="0" presId="urn:microsoft.com/office/officeart/2005/8/layout/vList6"/>
    <dgm:cxn modelId="{414AAC98-CD27-4939-AD76-BD1CA2726DAE}" type="presOf" srcId="{F8EB6FE4-D319-40F2-8A05-9753749490FD}" destId="{7A5F1DCA-DDAD-46DD-8E00-F94309F00E14}" srcOrd="0" destOrd="0" presId="urn:microsoft.com/office/officeart/2005/8/layout/vList6"/>
    <dgm:cxn modelId="{7A650AC8-D74F-429A-AF08-D4362E3E58DC}" srcId="{16CED81F-5241-43AD-A249-CA8CECFAAC0B}" destId="{1FCEB2BD-FCC4-471D-8EC5-862827391B8A}" srcOrd="0" destOrd="0" parTransId="{10772D33-C86B-45B2-9536-64721191C271}" sibTransId="{E0575228-E259-4628-BC7E-FB8670A5E9D1}"/>
    <dgm:cxn modelId="{983556A7-8FBF-485A-BB89-CA20A5AB27C8}" type="presOf" srcId="{B266A99A-0160-4C87-AA51-5F4EC35F1C70}" destId="{AF70DBAB-9C78-4169-A5EE-9F0132ED6C97}" srcOrd="0" destOrd="1" presId="urn:microsoft.com/office/officeart/2005/8/layout/vList6"/>
    <dgm:cxn modelId="{B689D8B1-D281-4CAC-AC63-EEF808A4FE57}" srcId="{F8EB6FE4-D319-40F2-8A05-9753749490FD}" destId="{16CED81F-5241-43AD-A249-CA8CECFAAC0B}" srcOrd="0" destOrd="0" parTransId="{6F8843FA-CB52-43B7-A902-2E1B88B6C30F}" sibTransId="{D644FDB2-C94A-471F-B533-ECA97FD1C7F9}"/>
    <dgm:cxn modelId="{DEEAFB3B-7304-49F5-89F4-2A2352850EC8}" srcId="{B5B8532C-B362-4A32-A6A8-DDFBB2B3E63E}" destId="{AEB7B2AE-A49E-4D70-8E20-63297352F9E0}" srcOrd="0" destOrd="0" parTransId="{18336372-AE5D-4E93-A19D-06D2792A8269}" sibTransId="{E4D05D6D-F50B-4E48-BC76-753723BEEDF5}"/>
    <dgm:cxn modelId="{80E7D3DD-98DA-49BC-8965-12E4C1A9E906}" srcId="{F8EB6FE4-D319-40F2-8A05-9753749490FD}" destId="{B5B8532C-B362-4A32-A6A8-DDFBB2B3E63E}" srcOrd="1" destOrd="0" parTransId="{56903AED-8D1C-4E14-B44F-CC8AF4EE2AD5}" sibTransId="{FBC34A5E-83F1-42A4-83FC-9F2CA019E3FE}"/>
    <dgm:cxn modelId="{3D844243-74B1-44B8-A2A6-AB391F85DECA}" type="presOf" srcId="{1FCEB2BD-FCC4-471D-8EC5-862827391B8A}" destId="{AF70DBAB-9C78-4169-A5EE-9F0132ED6C97}" srcOrd="0" destOrd="0" presId="urn:microsoft.com/office/officeart/2005/8/layout/vList6"/>
    <dgm:cxn modelId="{A8151DCB-1B47-4D24-84D8-F00BFE30BBF3}" srcId="{16CED81F-5241-43AD-A249-CA8CECFAAC0B}" destId="{B266A99A-0160-4C87-AA51-5F4EC35F1C70}" srcOrd="1" destOrd="0" parTransId="{C1E95159-047C-4605-BD3F-BCBF62BB7E65}" sibTransId="{3E819509-A8F1-42C7-B40C-9259BB1ED8FF}"/>
    <dgm:cxn modelId="{FC85DF01-F8A5-4543-B1BC-3FEF703E813C}" type="presParOf" srcId="{7A5F1DCA-DDAD-46DD-8E00-F94309F00E14}" destId="{2F9EC282-F1BD-4953-9CF2-A892F24A8B7B}" srcOrd="0" destOrd="0" presId="urn:microsoft.com/office/officeart/2005/8/layout/vList6"/>
    <dgm:cxn modelId="{AED0DB29-21AA-4022-9DDE-5EE7E6852B20}" type="presParOf" srcId="{2F9EC282-F1BD-4953-9CF2-A892F24A8B7B}" destId="{EB23BBC3-397D-44A4-8629-C551A4E2E6B7}" srcOrd="0" destOrd="0" presId="urn:microsoft.com/office/officeart/2005/8/layout/vList6"/>
    <dgm:cxn modelId="{83B75132-88A2-4E8C-8B1C-E4F5CAB9B6EC}" type="presParOf" srcId="{2F9EC282-F1BD-4953-9CF2-A892F24A8B7B}" destId="{AF70DBAB-9C78-4169-A5EE-9F0132ED6C97}" srcOrd="1" destOrd="0" presId="urn:microsoft.com/office/officeart/2005/8/layout/vList6"/>
    <dgm:cxn modelId="{E90668C8-BCB9-44E4-908B-F6B7D0814C66}" type="presParOf" srcId="{7A5F1DCA-DDAD-46DD-8E00-F94309F00E14}" destId="{CDC7E65D-6383-40A6-A525-756C40B731BB}" srcOrd="1" destOrd="0" presId="urn:microsoft.com/office/officeart/2005/8/layout/vList6"/>
    <dgm:cxn modelId="{487380FC-6F16-4805-B6E3-8D7D7DEE2C7F}" type="presParOf" srcId="{7A5F1DCA-DDAD-46DD-8E00-F94309F00E14}" destId="{1B5B316A-CB2C-4072-95EF-7CB2AB3ADDD1}" srcOrd="2" destOrd="0" presId="urn:microsoft.com/office/officeart/2005/8/layout/vList6"/>
    <dgm:cxn modelId="{23CC600E-AD55-4A37-9208-6EA30116E014}" type="presParOf" srcId="{1B5B316A-CB2C-4072-95EF-7CB2AB3ADDD1}" destId="{FF7A8438-D995-4E31-8615-A20F3872ED89}" srcOrd="0" destOrd="0" presId="urn:microsoft.com/office/officeart/2005/8/layout/vList6"/>
    <dgm:cxn modelId="{48A442A5-A382-45A7-B1DE-918653BE6B50}" type="presParOf" srcId="{1B5B316A-CB2C-4072-95EF-7CB2AB3ADDD1}" destId="{3E30195B-4218-4962-9A15-706E442DFD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A4344-F075-4BA1-BA9B-E71C0E5A67E9}" type="doc">
      <dgm:prSet loTypeId="urn:microsoft.com/office/officeart/2005/8/layout/defaul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5C631CDA-05C5-42D5-8558-A7D28136983B}">
      <dgm:prSet phldrT="[テキスト]"/>
      <dgm:spPr/>
      <dgm:t>
        <a:bodyPr/>
        <a:lstStyle/>
        <a:p>
          <a:r>
            <a:rPr kumimoji="1" lang="ja-JP" altLang="en-US" dirty="0" smtClean="0"/>
            <a:t>色材の分子情報</a:t>
          </a:r>
        </a:p>
        <a:p>
          <a:r>
            <a:rPr kumimoji="1" lang="ja-JP" altLang="en-US" dirty="0" smtClean="0"/>
            <a:t>空間分布状態</a:t>
          </a:r>
          <a:endParaRPr kumimoji="1" lang="ja-JP" altLang="en-US" dirty="0"/>
        </a:p>
      </dgm:t>
    </dgm:pt>
    <dgm:pt modelId="{DFE38BD6-9E5B-4316-A39D-2C8CD49990E4}" type="parTrans" cxnId="{1109B130-B337-4015-82FA-CE8BCAD90FDA}">
      <dgm:prSet/>
      <dgm:spPr/>
      <dgm:t>
        <a:bodyPr/>
        <a:lstStyle/>
        <a:p>
          <a:endParaRPr kumimoji="1" lang="ja-JP" altLang="en-US"/>
        </a:p>
      </dgm:t>
    </dgm:pt>
    <dgm:pt modelId="{79DE3356-5B85-4F0E-907F-30AF358AFAED}" type="sibTrans" cxnId="{1109B130-B337-4015-82FA-CE8BCAD90FDA}">
      <dgm:prSet/>
      <dgm:spPr/>
      <dgm:t>
        <a:bodyPr/>
        <a:lstStyle/>
        <a:p>
          <a:endParaRPr kumimoji="1" lang="ja-JP" altLang="en-US"/>
        </a:p>
      </dgm:t>
    </dgm:pt>
    <dgm:pt modelId="{FFFD859F-D75F-4F8A-9AFE-2E6F65E76893}">
      <dgm:prSet/>
      <dgm:spPr/>
      <dgm:t>
        <a:bodyPr/>
        <a:lstStyle/>
        <a:p>
          <a:r>
            <a:rPr kumimoji="1" lang="ja-JP" altLang="en-US" dirty="0" smtClean="0"/>
            <a:t>無染色、非侵襲</a:t>
          </a:r>
          <a:endParaRPr kumimoji="1" lang="en-US" altLang="ja-JP" dirty="0" smtClean="0"/>
        </a:p>
        <a:p>
          <a:r>
            <a:rPr kumimoji="1" lang="ja-JP" altLang="en-US" dirty="0" smtClean="0"/>
            <a:t>分子分析</a:t>
          </a:r>
          <a:endParaRPr kumimoji="1" lang="ja-JP" altLang="en-US" dirty="0"/>
        </a:p>
      </dgm:t>
    </dgm:pt>
    <dgm:pt modelId="{9D13D11B-AD9E-46E8-9463-0E94B8F8B006}" type="parTrans" cxnId="{11BFE5DB-7065-49BD-A151-84AF63AF9FF4}">
      <dgm:prSet/>
      <dgm:spPr/>
      <dgm:t>
        <a:bodyPr/>
        <a:lstStyle/>
        <a:p>
          <a:endParaRPr kumimoji="1" lang="ja-JP" altLang="en-US"/>
        </a:p>
      </dgm:t>
    </dgm:pt>
    <dgm:pt modelId="{044DC340-20B0-42C5-872E-157CC72C09E1}" type="sibTrans" cxnId="{11BFE5DB-7065-49BD-A151-84AF63AF9FF4}">
      <dgm:prSet/>
      <dgm:spPr/>
      <dgm:t>
        <a:bodyPr/>
        <a:lstStyle/>
        <a:p>
          <a:endParaRPr kumimoji="1" lang="ja-JP" altLang="en-US"/>
        </a:p>
      </dgm:t>
    </dgm:pt>
    <dgm:pt modelId="{0F31967B-549A-498E-875C-11EDDA71CBE3}" type="pres">
      <dgm:prSet presAssocID="{F02A4344-F075-4BA1-BA9B-E71C0E5A67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17BDA62-B41A-468D-97BD-B08BFA2C18A2}" type="pres">
      <dgm:prSet presAssocID="{5C631CDA-05C5-42D5-8558-A7D2813698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47651B0-680F-4D3C-A8A8-64AD447FCCF3}" type="pres">
      <dgm:prSet presAssocID="{79DE3356-5B85-4F0E-907F-30AF358AFAED}" presName="sibTrans" presStyleCnt="0"/>
      <dgm:spPr/>
    </dgm:pt>
    <dgm:pt modelId="{071687C7-BADE-4FAE-A2C4-C74F8F92B4AB}" type="pres">
      <dgm:prSet presAssocID="{FFFD859F-D75F-4F8A-9AFE-2E6F65E768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CFD32D7-047D-479D-8623-96898F30BF61}" type="presOf" srcId="{F02A4344-F075-4BA1-BA9B-E71C0E5A67E9}" destId="{0F31967B-549A-498E-875C-11EDDA71CBE3}" srcOrd="0" destOrd="0" presId="urn:microsoft.com/office/officeart/2005/8/layout/default"/>
    <dgm:cxn modelId="{1109B130-B337-4015-82FA-CE8BCAD90FDA}" srcId="{F02A4344-F075-4BA1-BA9B-E71C0E5A67E9}" destId="{5C631CDA-05C5-42D5-8558-A7D28136983B}" srcOrd="0" destOrd="0" parTransId="{DFE38BD6-9E5B-4316-A39D-2C8CD49990E4}" sibTransId="{79DE3356-5B85-4F0E-907F-30AF358AFAED}"/>
    <dgm:cxn modelId="{11BFE5DB-7065-49BD-A151-84AF63AF9FF4}" srcId="{F02A4344-F075-4BA1-BA9B-E71C0E5A67E9}" destId="{FFFD859F-D75F-4F8A-9AFE-2E6F65E76893}" srcOrd="1" destOrd="0" parTransId="{9D13D11B-AD9E-46E8-9463-0E94B8F8B006}" sibTransId="{044DC340-20B0-42C5-872E-157CC72C09E1}"/>
    <dgm:cxn modelId="{42EF5FCD-D085-49EF-B4F3-971E1AFD4207}" type="presOf" srcId="{5C631CDA-05C5-42D5-8558-A7D28136983B}" destId="{017BDA62-B41A-468D-97BD-B08BFA2C18A2}" srcOrd="0" destOrd="0" presId="urn:microsoft.com/office/officeart/2005/8/layout/default"/>
    <dgm:cxn modelId="{73C1E916-9681-4AD9-83E9-FC51BCDCE637}" type="presOf" srcId="{FFFD859F-D75F-4F8A-9AFE-2E6F65E76893}" destId="{071687C7-BADE-4FAE-A2C4-C74F8F92B4AB}" srcOrd="0" destOrd="0" presId="urn:microsoft.com/office/officeart/2005/8/layout/default"/>
    <dgm:cxn modelId="{F2272D39-71B9-41A0-B301-A6B01DE22E6B}" type="presParOf" srcId="{0F31967B-549A-498E-875C-11EDDA71CBE3}" destId="{017BDA62-B41A-468D-97BD-B08BFA2C18A2}" srcOrd="0" destOrd="0" presId="urn:microsoft.com/office/officeart/2005/8/layout/default"/>
    <dgm:cxn modelId="{90752D87-166F-442A-8870-BEDB72F2DA28}" type="presParOf" srcId="{0F31967B-549A-498E-875C-11EDDA71CBE3}" destId="{247651B0-680F-4D3C-A8A8-64AD447FCCF3}" srcOrd="1" destOrd="0" presId="urn:microsoft.com/office/officeart/2005/8/layout/default"/>
    <dgm:cxn modelId="{175EAF81-D370-4376-B302-EFBA377B6DB7}" type="presParOf" srcId="{0F31967B-549A-498E-875C-11EDDA71CBE3}" destId="{071687C7-BADE-4FAE-A2C4-C74F8F92B4A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0DBAB-9C78-4169-A5EE-9F0132ED6C97}">
      <dsp:nvSpPr>
        <dsp:cNvPr id="0" name=""/>
        <dsp:cNvSpPr/>
      </dsp:nvSpPr>
      <dsp:spPr>
        <a:xfrm>
          <a:off x="1962755" y="496"/>
          <a:ext cx="2944132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400" kern="1200" smtClean="0"/>
            <a:t>作成技法</a:t>
          </a:r>
          <a:endParaRPr kumimoji="1" lang="ja-JP" alt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400" kern="1200" dirty="0" smtClean="0"/>
            <a:t>年代</a:t>
          </a:r>
          <a:endParaRPr kumimoji="1" lang="en-US" altLang="ja-JP" sz="3400" kern="1200" dirty="0" smtClean="0"/>
        </a:p>
      </dsp:txBody>
      <dsp:txXfrm>
        <a:off x="1962755" y="242342"/>
        <a:ext cx="2218595" cy="1451073"/>
      </dsp:txXfrm>
    </dsp:sp>
    <dsp:sp modelId="{EB23BBC3-397D-44A4-8629-C551A4E2E6B7}">
      <dsp:nvSpPr>
        <dsp:cNvPr id="0" name=""/>
        <dsp:cNvSpPr/>
      </dsp:nvSpPr>
      <dsp:spPr>
        <a:xfrm>
          <a:off x="0" y="496"/>
          <a:ext cx="1962755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800" kern="1200" dirty="0" smtClean="0"/>
            <a:t>文化財</a:t>
          </a:r>
          <a:endParaRPr kumimoji="1" lang="ja-JP" altLang="en-US" sz="3800" kern="1200" dirty="0"/>
        </a:p>
      </dsp:txBody>
      <dsp:txXfrm>
        <a:off x="94447" y="94943"/>
        <a:ext cx="1773861" cy="1745871"/>
      </dsp:txXfrm>
    </dsp:sp>
    <dsp:sp modelId="{3E30195B-4218-4962-9A15-706E442DFD3B}">
      <dsp:nvSpPr>
        <dsp:cNvPr id="0" name=""/>
        <dsp:cNvSpPr/>
      </dsp:nvSpPr>
      <dsp:spPr>
        <a:xfrm>
          <a:off x="1962755" y="2128738"/>
          <a:ext cx="2944132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400" kern="1200" dirty="0" smtClean="0"/>
            <a:t>見たままのイメージング</a:t>
          </a:r>
          <a:endParaRPr kumimoji="1" lang="ja-JP" altLang="en-US" sz="3400" kern="1200" dirty="0"/>
        </a:p>
      </dsp:txBody>
      <dsp:txXfrm>
        <a:off x="1962755" y="2370584"/>
        <a:ext cx="2218595" cy="1451073"/>
      </dsp:txXfrm>
    </dsp:sp>
    <dsp:sp modelId="{FF7A8438-D995-4E31-8615-A20F3872ED89}">
      <dsp:nvSpPr>
        <dsp:cNvPr id="0" name=""/>
        <dsp:cNvSpPr/>
      </dsp:nvSpPr>
      <dsp:spPr>
        <a:xfrm>
          <a:off x="0" y="2128738"/>
          <a:ext cx="1962755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800" kern="1200" dirty="0" smtClean="0"/>
            <a:t>生物学医学</a:t>
          </a:r>
          <a:endParaRPr kumimoji="1" lang="ja-JP" altLang="en-US" sz="3800" kern="1200" dirty="0"/>
        </a:p>
      </dsp:txBody>
      <dsp:txXfrm>
        <a:off x="94447" y="2223185"/>
        <a:ext cx="1773861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BDA62-B41A-468D-97BD-B08BFA2C18A2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色材の分子情報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空間分布状態</a:t>
          </a:r>
          <a:endParaRPr kumimoji="1" lang="ja-JP" altLang="en-US" sz="3400" kern="1200" dirty="0"/>
        </a:p>
      </dsp:txBody>
      <dsp:txXfrm>
        <a:off x="1485304" y="496"/>
        <a:ext cx="3125390" cy="1875234"/>
      </dsp:txXfrm>
    </dsp:sp>
    <dsp:sp modelId="{071687C7-BADE-4FAE-A2C4-C74F8F92B4AB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無染色、非侵襲</a:t>
          </a:r>
          <a:endParaRPr kumimoji="1" lang="en-US" altLang="ja-JP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分子分析</a:t>
          </a:r>
          <a:endParaRPr kumimoji="1" lang="ja-JP" altLang="en-US" sz="3400" kern="1200" dirty="0"/>
        </a:p>
      </dsp:txBody>
      <dsp:txXfrm>
        <a:off x="1485304" y="2188269"/>
        <a:ext cx="3125390" cy="187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CF1DD-8AFF-4D75-8707-676A024ACB82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5D19-8AD0-44FF-B96C-F5A234FFD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5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8%8B%B1%E8%AA%9E" TargetMode="External"/><Relationship Id="rId4" Type="http://schemas.openxmlformats.org/officeDocument/2006/relationships/hyperlink" Target="https://ja.wikipedia.org/wiki/%E3%82%A4%E3%82%AA%E3%83%B3" TargetMode="External"/><Relationship Id="rId5" Type="http://schemas.openxmlformats.org/officeDocument/2006/relationships/hyperlink" Target="https://ja.wikipedia.org/wiki/%E7%A1%AB%E9%85%B8" TargetMode="External"/><Relationship Id="rId6" Type="http://schemas.openxmlformats.org/officeDocument/2006/relationships/hyperlink" Target="https://ja.wikipedia.org/wiki/%E5%A1%A9" TargetMode="External"/><Relationship Id="rId7" Type="http://schemas.openxmlformats.org/officeDocument/2006/relationships/hyperlink" Target="https://ja.wikipedia.org/wiki/%E8%A4%87%E5%A1%A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71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53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試料として色材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　接着剤など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種と生物コラーゲンパウダー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94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（スポット径）＝（波長）*（焦点距離）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π*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レンズ入射前のレーザ径）（ガウス）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6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99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C5063-F321-47CA-9BBB-7AE2F44C845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31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 smtClean="0"/>
              <a:t>ミョウバン</a:t>
            </a:r>
            <a:r>
              <a:rPr lang="ja-JP" altLang="en-US" dirty="0" smtClean="0"/>
              <a:t>（明礬、</a:t>
            </a:r>
            <a:r>
              <a:rPr lang="ja-JP" altLang="en-US" dirty="0" smtClean="0">
                <a:hlinkClick r:id="rId3" tooltip="英語"/>
              </a:rPr>
              <a:t>英</a:t>
            </a:r>
            <a:r>
              <a:rPr lang="en-US" altLang="ja-JP" dirty="0" smtClean="0"/>
              <a:t>: Alum</a:t>
            </a:r>
            <a:r>
              <a:rPr lang="ja-JP" altLang="en-US" dirty="0" smtClean="0"/>
              <a:t>）とは、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価の陽</a:t>
            </a:r>
            <a:r>
              <a:rPr lang="ja-JP" altLang="en-US" dirty="0" smtClean="0">
                <a:hlinkClick r:id="rId4" tooltip="イオン"/>
              </a:rPr>
              <a:t>イオン</a:t>
            </a:r>
            <a:r>
              <a:rPr lang="ja-JP" altLang="en-US" dirty="0" smtClean="0"/>
              <a:t>の</a:t>
            </a:r>
            <a:r>
              <a:rPr lang="ja-JP" altLang="en-US" dirty="0" smtClean="0">
                <a:hlinkClick r:id="rId5" tooltip="硫酸"/>
              </a:rPr>
              <a:t>硫酸</a:t>
            </a:r>
            <a:r>
              <a:rPr lang="ja-JP" altLang="en-US" dirty="0" smtClean="0">
                <a:hlinkClick r:id="rId6" tooltip="塩"/>
              </a:rPr>
              <a:t>塩</a:t>
            </a:r>
            <a:r>
              <a:rPr lang="ja-JP" altLang="en-US" dirty="0" smtClean="0"/>
              <a:t> 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(SO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と</a:t>
            </a:r>
            <a:r>
              <a:rPr lang="en-US" altLang="ja-JP" dirty="0" smtClean="0"/>
              <a:t>3</a:t>
            </a:r>
            <a:r>
              <a:rPr lang="ja-JP" altLang="en-US" dirty="0" smtClean="0"/>
              <a:t>価の金属イオンの硫酸塩 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III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(SO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 の</a:t>
            </a:r>
            <a:r>
              <a:rPr lang="ja-JP" altLang="en-US" dirty="0" smtClean="0">
                <a:hlinkClick r:id="rId7" tooltip="複塩"/>
              </a:rPr>
              <a:t>複塩</a:t>
            </a:r>
            <a:r>
              <a:rPr lang="ja-JP" altLang="en-US" dirty="0" smtClean="0"/>
              <a:t>の総称である。ミョウバンとニカワで礬砂（どうさ）と呼ばれるものとして使う　墨や塗料の滲み防止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8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5D19-8AD0-44FF-B96C-F5A234FFDA4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52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0488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84999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3089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8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7393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54982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5015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0673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62133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40778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654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903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DAB27D90-B54C-48F7-9370-5470B8BF2AF6}" type="datetimeFigureOut">
              <a:rPr kumimoji="1" lang="ja-JP" altLang="en-US" smtClean="0"/>
              <a:t>16/03/04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FB99D64-68FB-49C8-ADD6-9D848FB8E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03402"/>
            <a:endParaRPr lang="ja-JP" altLang="en-US" sz="2215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634232" cy="338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527" tIns="41031" rIns="83527" bIns="41031">
            <a:prstTxWarp prst="textNoShape">
              <a:avLst/>
            </a:prstTxWarp>
            <a:spAutoFit/>
          </a:bodyPr>
          <a:lstStyle/>
          <a:p>
            <a:pPr defTabSz="830894" eaLnBrk="0" hangingPunct="0"/>
            <a:r>
              <a:rPr lang="en-US" altLang="ja-JP" sz="1662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662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9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130.png"/><Relationship Id="rId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8" Type="http://schemas.openxmlformats.org/officeDocument/2006/relationships/image" Target="../media/image70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/>
              <a:t>ラマン分光装置の</a:t>
            </a:r>
            <a:r>
              <a:rPr lang="ja-JP" altLang="ja-JP" dirty="0" smtClean="0"/>
              <a:t>構築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4000" dirty="0" smtClean="0"/>
              <a:t>～</a:t>
            </a:r>
            <a:r>
              <a:rPr lang="ja-JP" altLang="ja-JP" sz="4000" dirty="0"/>
              <a:t>文化財および生物医学への応用～</a:t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安井研究室</a:t>
            </a:r>
            <a:r>
              <a:rPr kumimoji="1" lang="en-US" altLang="ja-JP" dirty="0" smtClean="0"/>
              <a:t> B4</a:t>
            </a:r>
            <a:r>
              <a:rPr kumimoji="1" lang="ja-JP" altLang="en-US" dirty="0" smtClean="0"/>
              <a:t>　増岡　孝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654990"/>
      </p:ext>
    </p:extLst>
  </p:cSld>
  <p:clrMapOvr>
    <a:masterClrMapping/>
  </p:clrMapOvr>
  <p:transition xmlns:p14="http://schemas.microsoft.com/office/powerpoint/2010/main" advTm="629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実験結果</a:t>
            </a:r>
            <a:r>
              <a:rPr lang="en-US" altLang="ja-JP" dirty="0"/>
              <a:t>(</a:t>
            </a:r>
            <a:r>
              <a:rPr lang="ja-JP" altLang="en-US" dirty="0"/>
              <a:t>色材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69917"/>
            <a:ext cx="4431489" cy="20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0" y="4332803"/>
            <a:ext cx="4431490" cy="20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435" y="1517847"/>
            <a:ext cx="4523084" cy="21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436096" y="151784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836c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625" y="4293096"/>
            <a:ext cx="4516894" cy="21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1691680" y="1875506"/>
            <a:ext cx="0" cy="4323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475656" y="1875506"/>
            <a:ext cx="0" cy="4323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580112" y="1569917"/>
            <a:ext cx="0" cy="4323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71907" y="4293096"/>
            <a:ext cx="181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1540c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98150" y="4293096"/>
            <a:ext cx="161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840c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1004" y="4293096"/>
            <a:ext cx="197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1344c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88395" y="1417638"/>
            <a:ext cx="181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1531c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6124" y="1425698"/>
            <a:ext cx="180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1337c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77756" y="103194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青</a:t>
            </a:r>
            <a:r>
              <a:rPr kumimoji="1" lang="ja-JP" altLang="en-US" sz="2800" dirty="0" smtClean="0"/>
              <a:t>色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83968" y="135513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黄色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" y="387208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緑</a:t>
            </a:r>
            <a:r>
              <a:rPr kumimoji="1" lang="ja-JP" altLang="en-US" sz="2800" dirty="0" smtClean="0"/>
              <a:t>色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60215" y="38859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緑</a:t>
            </a:r>
            <a:r>
              <a:rPr kumimoji="1" lang="ja-JP" altLang="en-US" sz="2800" dirty="0" smtClean="0"/>
              <a:t>色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>
            <a:stCxn id="20" idx="2"/>
          </p:cNvCxnSpPr>
          <p:nvPr/>
        </p:nvCxnSpPr>
        <p:spPr bwMode="auto">
          <a:xfrm>
            <a:off x="1208370" y="4816316"/>
            <a:ext cx="267286" cy="4848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>
            <a:stCxn id="18" idx="2"/>
          </p:cNvCxnSpPr>
          <p:nvPr/>
        </p:nvCxnSpPr>
        <p:spPr bwMode="auto">
          <a:xfrm flipH="1">
            <a:off x="1763688" y="4816316"/>
            <a:ext cx="1213890" cy="4848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flipH="1">
            <a:off x="1763688" y="1878354"/>
            <a:ext cx="1008112" cy="1627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26461181"/>
      </p:ext>
    </p:extLst>
  </p:cSld>
  <p:clrMapOvr>
    <a:masterClrMapping/>
  </p:clrMapOvr>
  <p:transition xmlns:p14="http://schemas.microsoft.com/office/powerpoint/2010/main" advTm="4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r>
              <a:rPr kumimoji="1" lang="en-US" altLang="ja-JP" dirty="0" smtClean="0"/>
              <a:t>(</a:t>
            </a:r>
            <a:r>
              <a:rPr lang="ja-JP" altLang="en-US" dirty="0"/>
              <a:t>色材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688" y="1750968"/>
            <a:ext cx="4294312" cy="19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46" y="1654490"/>
            <a:ext cx="4548807" cy="21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2071" y="140333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黄色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76516" y="140333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朱色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434610"/>
            <a:ext cx="3200400" cy="24288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754" y="4410075"/>
            <a:ext cx="3209925" cy="24479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64052" y="4867543"/>
            <a:ext cx="196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828c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26531" y="4819706"/>
            <a:ext cx="159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838c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75371" y="1414257"/>
            <a:ext cx="205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829c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62403" y="1546118"/>
            <a:ext cx="167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836c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9278" y="4341100"/>
            <a:ext cx="279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クロムイエロー</a:t>
            </a:r>
            <a:r>
              <a:rPr lang="en-US" altLang="ja-JP" sz="2800" dirty="0" smtClean="0"/>
              <a:t>(Deep)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23146" y="3750668"/>
            <a:ext cx="2993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クロムイエロー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オレンジ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8427" y="827074"/>
            <a:ext cx="20716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計測結果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781" y="3749959"/>
            <a:ext cx="2146955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データベース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98326" y="5370610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PbCrO</a:t>
            </a:r>
            <a:r>
              <a:rPr lang="en-US" altLang="ja-JP" baseline="-25000" dirty="0"/>
              <a:t>4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262793" y="4692103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PbO</a:t>
            </a:r>
            <a:r>
              <a:rPr lang="ja-JP" altLang="en-US" dirty="0"/>
              <a:t>・</a:t>
            </a:r>
            <a:r>
              <a:rPr lang="en-US" altLang="ja-JP" dirty="0"/>
              <a:t>PbCrO</a:t>
            </a:r>
            <a:r>
              <a:rPr lang="en-US" altLang="ja-JP" baseline="-25000" dirty="0"/>
              <a:t>4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74382" y="6411549"/>
            <a:ext cx="190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Ref)www.chem.ucl.ac.uk/</a:t>
            </a:r>
          </a:p>
          <a:p>
            <a:r>
              <a:rPr lang="en-US" altLang="ja-JP" sz="1200" dirty="0" smtClean="0"/>
              <a:t>resources/</a:t>
            </a:r>
            <a:r>
              <a:rPr lang="en-US" altLang="ja-JP" sz="1200" dirty="0" err="1" smtClean="0"/>
              <a:t>raman</a:t>
            </a:r>
            <a:r>
              <a:rPr lang="en-US" altLang="ja-JP" sz="1200" dirty="0"/>
              <a:t>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1758193"/>
      </p:ext>
    </p:extLst>
  </p:cSld>
  <p:clrMapOvr>
    <a:masterClrMapping/>
  </p:clrMapOvr>
  <p:transition xmlns:p14="http://schemas.microsoft.com/office/powerpoint/2010/main" advTm="44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208" y="329507"/>
            <a:ext cx="8229600" cy="1143000"/>
          </a:xfrm>
        </p:spPr>
        <p:txBody>
          <a:bodyPr/>
          <a:lstStyle/>
          <a:p>
            <a:r>
              <a:rPr lang="ja-JP" altLang="en-US" dirty="0"/>
              <a:t>実験結果</a:t>
            </a:r>
            <a:r>
              <a:rPr lang="en-US" altLang="ja-JP" dirty="0"/>
              <a:t>(</a:t>
            </a:r>
            <a:r>
              <a:rPr lang="ja-JP" altLang="en-US" dirty="0" smtClean="0"/>
              <a:t>色材：白</a:t>
            </a:r>
            <a:r>
              <a:rPr lang="en-US" altLang="ja-JP" dirty="0" smtClean="0"/>
              <a:t>2</a:t>
            </a:r>
            <a:r>
              <a:rPr lang="ja-JP" altLang="en-US" dirty="0" smtClean="0"/>
              <a:t>種類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15899"/>
            <a:ext cx="4920587" cy="22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46" y="2191815"/>
            <a:ext cx="4743784" cy="22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1334" y="1186758"/>
            <a:ext cx="20716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計測結果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1204" y="2429860"/>
            <a:ext cx="17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510c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9068" y="2414664"/>
            <a:ext cx="161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633c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6813" y="1518807"/>
            <a:ext cx="162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388c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6028" y="2504226"/>
            <a:ext cx="158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273c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5518" y="2015899"/>
            <a:ext cx="183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1086c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98495" y="1626996"/>
            <a:ext cx="177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1516</a:t>
            </a:r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081204" y="2098101"/>
            <a:ext cx="330009" cy="140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5563613" y="2848920"/>
            <a:ext cx="174392" cy="809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5716013" y="2909383"/>
            <a:ext cx="1381974" cy="90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09" y="4235373"/>
            <a:ext cx="2801036" cy="2145955"/>
          </a:xfrm>
          <a:prstGeom prst="rect">
            <a:avLst/>
          </a:prstGeom>
        </p:spPr>
      </p:pic>
      <p:cxnSp>
        <p:nvCxnSpPr>
          <p:cNvPr id="23" name="直線矢印コネクタ 22"/>
          <p:cNvCxnSpPr/>
          <p:nvPr/>
        </p:nvCxnSpPr>
        <p:spPr>
          <a:xfrm>
            <a:off x="4496813" y="2207931"/>
            <a:ext cx="584391" cy="135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610676" y="1780417"/>
            <a:ext cx="162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137c</a:t>
            </a:r>
            <a:r>
              <a:rPr kumimoji="1" lang="en-US" altLang="ja-JP" sz="2800" dirty="0" smtClean="0"/>
              <a:t>m-1</a:t>
            </a:r>
            <a:endParaRPr kumimoji="1" lang="ja-JP" altLang="en-US" sz="28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26" y="4232789"/>
            <a:ext cx="3272385" cy="22205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4343" y="4274315"/>
            <a:ext cx="2103401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データベース</a:t>
            </a:r>
            <a:endParaRPr kumimoji="1"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65146" y="651277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 smtClean="0"/>
              <a:t>Ref)http</a:t>
            </a:r>
            <a:r>
              <a:rPr lang="en-US" altLang="ja-JP" sz="1100" dirty="0"/>
              <a:t>://biomedicaloptics.spiedigitallibrary.org/data/Journals/BIOMEDO/20341/015602jbo2.jpg</a:t>
            </a:r>
            <a:endParaRPr lang="ja-JP" altLang="en-US" sz="1100" dirty="0"/>
          </a:p>
        </p:txBody>
      </p:sp>
      <p:sp>
        <p:nvSpPr>
          <p:cNvPr id="5" name="正方形/長方形 4"/>
          <p:cNvSpPr/>
          <p:nvPr/>
        </p:nvSpPr>
        <p:spPr>
          <a:xfrm>
            <a:off x="4558726" y="63972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://www.nanofm.mse.gatech.edu/images/research%20images/TiO2%20Raman%20Spectra.jpg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1055" y="4815371"/>
            <a:ext cx="18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炭酸カルシウム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8810" y="5000037"/>
            <a:ext cx="186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酸化チタン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352671"/>
      </p:ext>
    </p:extLst>
  </p:cSld>
  <p:clrMapOvr>
    <a:masterClrMapping/>
  </p:clrMapOvr>
  <p:transition xmlns:p14="http://schemas.microsoft.com/office/powerpoint/2010/main" advTm="15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</a:t>
            </a:r>
            <a:r>
              <a:rPr lang="en-US" altLang="ja-JP" dirty="0"/>
              <a:t>(</a:t>
            </a:r>
            <a:r>
              <a:rPr kumimoji="1" lang="ja-JP" altLang="en-US" dirty="0" smtClean="0"/>
              <a:t>開口数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902424" cy="31248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NA</a:t>
                </a:r>
                <a:r>
                  <a:rPr kumimoji="1" lang="ja-JP" altLang="en-US" dirty="0" smtClean="0"/>
                  <a:t>値：分解能を決定する数値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分解能</a:t>
                </a:r>
                <a14:m>
                  <m:oMath xmlns:m="http://schemas.openxmlformats.org/officeDocument/2006/math" xmlns="">
                    <m:r>
                      <a:rPr lang="en-US" altLang="ja-JP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/>
                          </a:rPr>
                          <m:t>0.61</m:t>
                        </m:r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ja-JP" altLang="en-US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i="1" dirty="0">
                            <a:latin typeface="Cambria Math"/>
                          </a:rPr>
                          <m:t>𝑁𝐴</m:t>
                        </m:r>
                        <m:r>
                          <m:rPr>
                            <m:nor/>
                          </m:rPr>
                          <a:rPr lang="ja-JP" altLang="en-US" dirty="0"/>
                          <m:t> 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902424" cy="3124813"/>
              </a:xfrm>
              <a:blipFill rotWithShape="1">
                <a:blip r:embed="rId3"/>
                <a:stretch>
                  <a:fillRect l="-2686" t="-31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84" y="2861737"/>
            <a:ext cx="1872208" cy="21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04482" y="2708920"/>
                <a:ext cx="26399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dirty="0" smtClean="0">
                          <a:latin typeface="Cambria Math"/>
                        </a:rPr>
                        <m:t>𝑁𝐴</m:t>
                      </m:r>
                      <m:r>
                        <a:rPr lang="en-US" altLang="ja-JP" sz="3200" b="0" i="1" dirty="0" smtClean="0">
                          <a:latin typeface="Cambria Math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altLang="ja-JP" sz="3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320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sz="3200" i="1" dirty="0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82" y="2708920"/>
                <a:ext cx="26399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38623" y="3379058"/>
                <a:ext cx="4771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altLang="ja-JP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ja-JP" dirty="0" smtClean="0"/>
                  <a:t>:</a:t>
                </a:r>
                <a:r>
                  <a:rPr lang="ja-JP" altLang="en-US" dirty="0" smtClean="0"/>
                  <a:t>レンズとサンプルの間にある媒質の屈折率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3" y="3379058"/>
                <a:ext cx="47716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475" r="-383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5076056" y="6472193"/>
            <a:ext cx="3971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://bioimaging.jp/learn/009/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6707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実験結果</a:t>
            </a:r>
            <a:r>
              <a:rPr lang="en-US" altLang="ja-JP" dirty="0"/>
              <a:t>(</a:t>
            </a:r>
            <a:r>
              <a:rPr lang="ja-JP" altLang="en-US" dirty="0" smtClean="0"/>
              <a:t>色材、接着剤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281" y="4429411"/>
            <a:ext cx="48895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86" y="2030929"/>
            <a:ext cx="3484014" cy="16198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-505"/>
          <a:stretch/>
        </p:blipFill>
        <p:spPr>
          <a:xfrm>
            <a:off x="436405" y="1844824"/>
            <a:ext cx="4457876" cy="20905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53136"/>
            <a:ext cx="4408303" cy="20495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18379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ボンド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18688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ニカワ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46531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ミョウバン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4981" y="44684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ベンガラ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茶色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680" y="5026562"/>
            <a:ext cx="15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986c</a:t>
            </a:r>
            <a:r>
              <a:rPr kumimoji="1" lang="en-US" altLang="ja-JP" sz="2000" dirty="0" smtClean="0"/>
              <a:t>m-1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06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ニカワ、ベンガラ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8064" y="4941168"/>
            <a:ext cx="3269470" cy="1730896"/>
          </a:xfrm>
        </p:spPr>
        <p:txBody>
          <a:bodyPr/>
          <a:lstStyle/>
          <a:p>
            <a:r>
              <a:rPr kumimoji="1" lang="ja-JP" altLang="en-US" sz="2000" dirty="0" smtClean="0"/>
              <a:t>首里城などの塗装に使われている赤茶色顔料。主成分は酸化鉄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000" dirty="0" smtClean="0"/>
              <a:t>膠（にかわ）は</a:t>
            </a:r>
            <a:r>
              <a:rPr lang="ja-JP" altLang="en-US" sz="2000" dirty="0"/>
              <a:t>、動物の皮革や骨髄から採られる強力な</a:t>
            </a:r>
            <a:r>
              <a:rPr lang="ja-JP" altLang="en-US" sz="2000" dirty="0" smtClean="0"/>
              <a:t>糊</a:t>
            </a:r>
            <a:endParaRPr lang="en-US" altLang="ja-JP" sz="2000" dirty="0" smtClean="0"/>
          </a:p>
          <a:p>
            <a:r>
              <a:rPr lang="ja-JP" altLang="en-US" sz="2000" dirty="0"/>
              <a:t>日本画</a:t>
            </a:r>
            <a:r>
              <a:rPr lang="ja-JP" altLang="en-US" sz="2000" dirty="0" smtClean="0"/>
              <a:t>のバインダーとして使用</a:t>
            </a:r>
            <a:endParaRPr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584848" cy="221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goodtown.org/blog/wp-content/uploads/2010/06/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3014"/>
            <a:ext cx="3310930" cy="22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27984" y="6211669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://goodtown.org/blog/wp-content/uploads/2010/06/001.jpg</a:t>
            </a:r>
            <a:endParaRPr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6225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://www.sasakivn.com/werkstatt/report/leimfoto.jpg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3111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ja-JP" altLang="en-US" dirty="0" smtClean="0"/>
              <a:t>結果（生体・医学）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試料：コラーゲン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パウダー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50" name="Picture 2" descr="K:\コラーゲン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490838" cy="30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81391" y="3098629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自家蛍光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よる影響により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スペクトルのピークは計測されなかった。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3216634"/>
      </p:ext>
    </p:extLst>
  </p:cSld>
  <p:clrMapOvr>
    <a:masterClrMapping/>
  </p:clrMapOvr>
  <p:transition xmlns:p14="http://schemas.microsoft.com/office/powerpoint/2010/main" advTm="1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ラマン散乱分光装置の構築を行い、浮世絵の色材及び生体医学の分野からコラーゲンの計測を行った。</a:t>
            </a:r>
            <a:endParaRPr lang="en-US" altLang="ja-JP" dirty="0" smtClean="0"/>
          </a:p>
          <a:p>
            <a:r>
              <a:rPr lang="ja-JP" altLang="en-US" dirty="0" smtClean="0"/>
              <a:t>計測</a:t>
            </a:r>
            <a:r>
              <a:rPr lang="ja-JP" altLang="en-US" dirty="0"/>
              <a:t>されたスペクトルデータから混合された色材や未知の色材の同定を行うことが出来た。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しかし、自家蛍光の影響があることが明らかとなった。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ja-JP" dirty="0">
                <a:solidFill>
                  <a:srgbClr val="FF0000"/>
                </a:solidFill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→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今後は自家蛍光の影響を受けないラマン分光法（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CARS</a:t>
            </a:r>
            <a:r>
              <a:rPr kumimoji="1" lang="ja-JP" altLang="en-US" dirty="0" smtClean="0">
                <a:solidFill>
                  <a:srgbClr val="FF0000"/>
                </a:solidFill>
              </a:rPr>
              <a:t>分光法）の構築を行い、比較検討する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039409"/>
      </p:ext>
    </p:extLst>
  </p:cSld>
  <p:clrMapOvr>
    <a:masterClrMapping/>
  </p:clrMapOvr>
  <p:transition xmlns:p14="http://schemas.microsoft.com/office/powerpoint/2010/main" advTm="435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53165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本研究では文化財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浮世絵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</a:t>
            </a:r>
            <a:r>
              <a:rPr lang="ja-JP" altLang="en-US" dirty="0" smtClean="0"/>
              <a:t>生物学、医学分野を計測の対象としている。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953865062"/>
              </p:ext>
            </p:extLst>
          </p:nvPr>
        </p:nvGraphicFramePr>
        <p:xfrm>
          <a:off x="457200" y="2633893"/>
          <a:ext cx="4906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247178336"/>
              </p:ext>
            </p:extLst>
          </p:nvPr>
        </p:nvGraphicFramePr>
        <p:xfrm>
          <a:off x="4067944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9890298"/>
      </p:ext>
    </p:extLst>
  </p:cSld>
  <p:clrMapOvr>
    <a:masterClrMapping/>
  </p:clrMapOvr>
  <p:transition xmlns:p14="http://schemas.microsoft.com/office/powerpoint/2010/main" advTm="392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従来の計測法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chemeClr val="accent1"/>
                </a:solidFill>
              </a:rPr>
              <a:t>赤外吸収分光法・・・</a:t>
            </a:r>
            <a:endParaRPr lang="en-US" altLang="ja-JP" sz="3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 smtClean="0"/>
              <a:t>　</a:t>
            </a:r>
            <a:r>
              <a:rPr lang="ja-JP" altLang="en-US" sz="3600" dirty="0" smtClean="0"/>
              <a:t>試料に赤外光を照射し、得られる吸収スペクトルから、物質の分子情報や結合状態を知る方法</a:t>
            </a:r>
            <a:endParaRPr kumimoji="1" lang="ja-JP" altLang="en-US" sz="36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522402"/>
            <a:ext cx="3384376" cy="327955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23528" y="4469682"/>
            <a:ext cx="454684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赤外分光法では水に対する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吸収が強く生物医学の計測に適さない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763688" y="63402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Ref)https</a:t>
            </a:r>
            <a:r>
              <a:rPr lang="en-US" altLang="ja-JP" sz="1200" dirty="0"/>
              <a:t>://en.wikipedia.org/wiki/Fourier_transform_infrared_spectroscopy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9486279"/>
      </p:ext>
    </p:extLst>
  </p:cSld>
  <p:clrMapOvr>
    <a:masterClrMapping/>
  </p:clrMapOvr>
  <p:transition xmlns:p14="http://schemas.microsoft.com/office/powerpoint/2010/main" advTm="20344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従来の計測法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蛍光顕微鏡・・・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試料の見たい分子に対して染色を行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</a:t>
            </a:r>
            <a:r>
              <a:rPr lang="ja-JP" altLang="en-US" dirty="0" smtClean="0"/>
              <a:t>顕微鏡で観察する。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1993" y="3239978"/>
            <a:ext cx="8741433" cy="986717"/>
            <a:chOff x="351993" y="3501007"/>
            <a:chExt cx="8741433" cy="986717"/>
          </a:xfrm>
        </p:grpSpPr>
        <p:sp>
          <p:nvSpPr>
            <p:cNvPr id="12" name="正方形/長方形 11"/>
            <p:cNvSpPr/>
            <p:nvPr/>
          </p:nvSpPr>
          <p:spPr>
            <a:xfrm>
              <a:off x="351993" y="3501007"/>
              <a:ext cx="8496944" cy="9541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771248" y="3533617"/>
              <a:ext cx="27157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分子の選択性は非常に高い</a:t>
              </a:r>
              <a:endParaRPr kumimoji="1" lang="ja-JP" altLang="en-US" sz="2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565034" y="3738953"/>
              <a:ext cx="35283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/>
                <a:t>分子に</a:t>
              </a:r>
              <a:r>
                <a:rPr lang="ja-JP" altLang="en-US" sz="2800" dirty="0" smtClean="0"/>
                <a:t>対して侵襲的</a:t>
              </a:r>
              <a:endParaRPr lang="ja-JP" altLang="en-US" sz="2800" dirty="0"/>
            </a:p>
          </p:txBody>
        </p:sp>
        <p:sp>
          <p:nvSpPr>
            <p:cNvPr id="7" name="乗算記号 6"/>
            <p:cNvSpPr/>
            <p:nvPr/>
          </p:nvSpPr>
          <p:spPr>
            <a:xfrm>
              <a:off x="4949518" y="3665171"/>
              <a:ext cx="720080" cy="72008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ドーナツ 8"/>
            <p:cNvSpPr/>
            <p:nvPr/>
          </p:nvSpPr>
          <p:spPr>
            <a:xfrm>
              <a:off x="899592" y="3717032"/>
              <a:ext cx="576064" cy="576064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落射型蛍光顕微鏡の機構とフィルターの特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3" y="4258835"/>
            <a:ext cx="2301128" cy="25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393705" y="6614386"/>
            <a:ext cx="3241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://www.aandt.co.jp/jpn/tree/vol_8.htm</a:t>
            </a:r>
            <a:endParaRPr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27" y="4251195"/>
            <a:ext cx="2425821" cy="24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957757" y="5764286"/>
            <a:ext cx="2184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Ref)https</a:t>
            </a:r>
            <a:r>
              <a:rPr lang="en-US" altLang="ja-JP" sz="1200" dirty="0"/>
              <a:t>://ja.wikipedia.org/wiki/%E8%9B%8D%E5%85%89%E9%A1%95%E5%BE%AE%E9%8F%A1#/media/File:FluorescentCells.jpg</a:t>
            </a:r>
            <a:endParaRPr lang="ja-JP" altLang="en-US" sz="1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83098" y="5013176"/>
            <a:ext cx="7737583" cy="1258942"/>
            <a:chOff x="43496" y="5085184"/>
            <a:chExt cx="6850087" cy="1258942"/>
          </a:xfrm>
          <a:solidFill>
            <a:srgbClr val="FFFF00"/>
          </a:solidFill>
        </p:grpSpPr>
        <p:sp>
          <p:nvSpPr>
            <p:cNvPr id="10" name="右矢印 9"/>
            <p:cNvSpPr/>
            <p:nvPr/>
          </p:nvSpPr>
          <p:spPr>
            <a:xfrm>
              <a:off x="43496" y="5085184"/>
              <a:ext cx="1228490" cy="1258942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86831" y="5176046"/>
              <a:ext cx="5606752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FF0000"/>
                  </a:solidFill>
                </a:rPr>
                <a:t>非侵襲、無染色</a:t>
              </a:r>
              <a:r>
                <a:rPr lang="ja-JP" altLang="en-US" sz="3200" dirty="0" smtClean="0">
                  <a:solidFill>
                    <a:srgbClr val="FF0000"/>
                  </a:solidFill>
                </a:rPr>
                <a:t>な分子分析であるラマン散乱分光法を用いる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3476717"/>
      </p:ext>
    </p:extLst>
  </p:cSld>
  <p:clrMapOvr>
    <a:masterClrMapping/>
  </p:clrMapOvr>
  <p:transition xmlns:p14="http://schemas.microsoft.com/office/powerpoint/2010/main" advTm="3523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ラマン散乱分光法とは</a:t>
            </a:r>
            <a:endParaRPr kumimoji="1" lang="ja-JP" altLang="en-US" dirty="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229287" y="3785731"/>
            <a:ext cx="3387289" cy="184492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非侵襲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無染色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高空間分解能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3539433" y="3590487"/>
            <a:ext cx="988259" cy="2223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87032" y="206888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tx2"/>
                </a:solidFill>
              </a:rPr>
              <a:t>文化財保護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437" y="3267321"/>
            <a:ext cx="354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特徴</a:t>
            </a:r>
            <a:endParaRPr kumimoji="1" lang="en-US" altLang="ja-JP" sz="3600" dirty="0" smtClean="0"/>
          </a:p>
        </p:txBody>
      </p:sp>
      <p:sp>
        <p:nvSpPr>
          <p:cNvPr id="38" name="正方形/長方形 37"/>
          <p:cNvSpPr/>
          <p:nvPr/>
        </p:nvSpPr>
        <p:spPr>
          <a:xfrm>
            <a:off x="4528469" y="245438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tx2"/>
                </a:solidFill>
              </a:rPr>
              <a:t>生体・医学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55284" y="141763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試料にレーザーを照射し、散乱光から物質の種類や状態を調べる分光法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124744" y="45811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非染色　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　無染色に変更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59" y="3272267"/>
            <a:ext cx="3242545" cy="22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Takashi\Downloads\8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417">
            <a:off x="4200831" y="2895886"/>
            <a:ext cx="2979848" cy="29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364088" y="63987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Ref)http</a:t>
            </a:r>
            <a:r>
              <a:rPr lang="en-US" altLang="ja-JP" sz="1200" dirty="0"/>
              <a:t>://www.bestweb-link.net/PD-Museum-of-Art/ukiyoe/ukiyoe/fugaku36/No.027.jpg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1058313"/>
      </p:ext>
    </p:extLst>
  </p:cSld>
  <p:clrMapOvr>
    <a:masterClrMapping/>
  </p:clrMapOvr>
  <p:transition xmlns:p14="http://schemas.microsoft.com/office/powerpoint/2010/main" advTm="15675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ラマン散乱分光の原理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2400" dirty="0"/>
                  <a:t>物質</a:t>
                </a:r>
                <a:r>
                  <a:rPr lang="ja-JP" altLang="en-US" sz="2400" dirty="0" smtClean="0"/>
                  <a:t>に単一周波数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の光を入射すると光の散乱が発生する。光と分子の相互作用によりラマンスペクトルが得られる。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⇒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分子構造</a:t>
                </a:r>
                <a:r>
                  <a:rPr lang="ja-JP" altLang="en-US" sz="2400" dirty="0" smtClean="0"/>
                  <a:t>や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化学結合状態</a:t>
                </a:r>
                <a:r>
                  <a:rPr lang="ja-JP" altLang="en-US" sz="2400" dirty="0" smtClean="0"/>
                  <a:t>の情報が得られる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83568" y="3523020"/>
            <a:ext cx="4486256" cy="2855994"/>
            <a:chOff x="2082730" y="2631228"/>
            <a:chExt cx="4486256" cy="2855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2082730" y="3305105"/>
                  <a:ext cx="550633" cy="61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730" y="3305105"/>
                  <a:ext cx="550633" cy="61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/>
                <p:cNvSpPr/>
                <p:nvPr/>
              </p:nvSpPr>
              <p:spPr>
                <a:xfrm>
                  <a:off x="4584243" y="2912881"/>
                  <a:ext cx="1984743" cy="8133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ja-JP" alt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ja-JP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8" name="正方形/長方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4243" y="2912881"/>
                  <a:ext cx="1984743" cy="8133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025981" y="4877222"/>
                  <a:ext cx="550633" cy="610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981" y="4877222"/>
                  <a:ext cx="550633" cy="61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テキスト ボックス 7"/>
            <p:cNvSpPr txBox="1"/>
            <p:nvPr/>
          </p:nvSpPr>
          <p:spPr>
            <a:xfrm>
              <a:off x="4299993" y="2631228"/>
              <a:ext cx="138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ラマン散乱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654240" y="4871778"/>
              <a:ext cx="160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レイリー散乱</a:t>
              </a:r>
              <a:endParaRPr kumimoji="1"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2086892" y="2700912"/>
              <a:ext cx="2894615" cy="2311293"/>
              <a:chOff x="1403648" y="1981803"/>
              <a:chExt cx="4611411" cy="3682121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335" b="-13050"/>
              <a:stretch/>
            </p:blipFill>
            <p:spPr>
              <a:xfrm rot="19800000">
                <a:off x="3819315" y="2935761"/>
                <a:ext cx="2195744" cy="57675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3592" r="23264"/>
              <a:stretch/>
            </p:blipFill>
            <p:spPr>
              <a:xfrm rot="1800000" flipV="1">
                <a:off x="3805804" y="4318279"/>
                <a:ext cx="2056978" cy="579514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3" name="グループ化 12"/>
              <p:cNvGrpSpPr/>
              <p:nvPr/>
            </p:nvGrpSpPr>
            <p:grpSpPr>
              <a:xfrm>
                <a:off x="2782393" y="1981803"/>
                <a:ext cx="1269697" cy="3682121"/>
                <a:chOff x="2843808" y="2060848"/>
                <a:chExt cx="720080" cy="2088232"/>
              </a:xfrm>
            </p:grpSpPr>
            <p:grpSp>
              <p:nvGrpSpPr>
                <p:cNvPr id="15" name="グループ化 14"/>
                <p:cNvGrpSpPr/>
                <p:nvPr/>
              </p:nvGrpSpPr>
              <p:grpSpPr>
                <a:xfrm>
                  <a:off x="3074665" y="2576379"/>
                  <a:ext cx="258365" cy="1052826"/>
                  <a:chOff x="6149839" y="1772816"/>
                  <a:chExt cx="516730" cy="1512168"/>
                </a:xfrm>
              </p:grpSpPr>
              <p:grpSp>
                <p:nvGrpSpPr>
                  <p:cNvPr id="18" name="グループ化 17"/>
                  <p:cNvGrpSpPr/>
                  <p:nvPr/>
                </p:nvGrpSpPr>
                <p:grpSpPr>
                  <a:xfrm>
                    <a:off x="6156176" y="2276872"/>
                    <a:ext cx="504056" cy="504056"/>
                    <a:chOff x="5420510" y="2276872"/>
                    <a:chExt cx="1239722" cy="2016224"/>
                  </a:xfrm>
                </p:grpSpPr>
                <p:cxnSp>
                  <p:nvCxnSpPr>
                    <p:cNvPr id="29" name="直線コネクタ 28"/>
                    <p:cNvCxnSpPr/>
                    <p:nvPr/>
                  </p:nvCxnSpPr>
                  <p:spPr bwMode="auto">
                    <a:xfrm>
                      <a:off x="5436096" y="2276872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" name="直線コネクタ 29"/>
                    <p:cNvCxnSpPr/>
                    <p:nvPr/>
                  </p:nvCxnSpPr>
                  <p:spPr bwMode="auto">
                    <a:xfrm flipV="1">
                      <a:off x="5436096" y="2780928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1" name="直線コネクタ 30"/>
                    <p:cNvCxnSpPr/>
                    <p:nvPr/>
                  </p:nvCxnSpPr>
                  <p:spPr bwMode="auto">
                    <a:xfrm>
                      <a:off x="5436096" y="3284984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" name="直線コネクタ 31"/>
                    <p:cNvCxnSpPr/>
                    <p:nvPr/>
                  </p:nvCxnSpPr>
                  <p:spPr bwMode="auto">
                    <a:xfrm flipV="1">
                      <a:off x="5420510" y="3789040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6149839" y="1772816"/>
                    <a:ext cx="504056" cy="504056"/>
                    <a:chOff x="5420510" y="2276872"/>
                    <a:chExt cx="1239722" cy="2016224"/>
                  </a:xfrm>
                </p:grpSpPr>
                <p:cxnSp>
                  <p:nvCxnSpPr>
                    <p:cNvPr id="25" name="直線コネクタ 24"/>
                    <p:cNvCxnSpPr/>
                    <p:nvPr/>
                  </p:nvCxnSpPr>
                  <p:spPr bwMode="auto">
                    <a:xfrm>
                      <a:off x="5436096" y="2276872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" name="直線コネクタ 25"/>
                    <p:cNvCxnSpPr/>
                    <p:nvPr/>
                  </p:nvCxnSpPr>
                  <p:spPr bwMode="auto">
                    <a:xfrm flipV="1">
                      <a:off x="5436096" y="2780928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7" name="直線コネクタ 26"/>
                    <p:cNvCxnSpPr/>
                    <p:nvPr/>
                  </p:nvCxnSpPr>
                  <p:spPr bwMode="auto">
                    <a:xfrm>
                      <a:off x="5436096" y="3284984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" name="直線コネクタ 27"/>
                    <p:cNvCxnSpPr/>
                    <p:nvPr/>
                  </p:nvCxnSpPr>
                  <p:spPr bwMode="auto">
                    <a:xfrm flipV="1">
                      <a:off x="5420510" y="3789040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6162513" y="2780928"/>
                    <a:ext cx="504056" cy="504056"/>
                    <a:chOff x="5420510" y="2276872"/>
                    <a:chExt cx="1239722" cy="2016224"/>
                  </a:xfrm>
                </p:grpSpPr>
                <p:cxnSp>
                  <p:nvCxnSpPr>
                    <p:cNvPr id="21" name="直線コネクタ 20"/>
                    <p:cNvCxnSpPr/>
                    <p:nvPr/>
                  </p:nvCxnSpPr>
                  <p:spPr bwMode="auto">
                    <a:xfrm>
                      <a:off x="5436096" y="2276872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" name="直線コネクタ 21"/>
                    <p:cNvCxnSpPr/>
                    <p:nvPr/>
                  </p:nvCxnSpPr>
                  <p:spPr bwMode="auto">
                    <a:xfrm flipV="1">
                      <a:off x="5436096" y="2780928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" name="直線コネクタ 22"/>
                    <p:cNvCxnSpPr/>
                    <p:nvPr/>
                  </p:nvCxnSpPr>
                  <p:spPr bwMode="auto">
                    <a:xfrm>
                      <a:off x="5436096" y="3284984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4" name="直線コネクタ 23"/>
                    <p:cNvCxnSpPr/>
                    <p:nvPr/>
                  </p:nvCxnSpPr>
                  <p:spPr bwMode="auto">
                    <a:xfrm flipV="1">
                      <a:off x="5420510" y="3789040"/>
                      <a:ext cx="1224136" cy="5040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6" name="円/楕円 15"/>
                <p:cNvSpPr/>
                <p:nvPr/>
              </p:nvSpPr>
              <p:spPr bwMode="auto">
                <a:xfrm>
                  <a:off x="2843808" y="2060848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i="0" u="none" strike="noStrike" normalizeH="0" baseline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 bwMode="auto">
                <a:xfrm>
                  <a:off x="2843808" y="3429000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i="0" u="none" strike="noStrike" normalizeH="0" baseline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30" t="-293" b="1491"/>
              <a:stretch/>
            </p:blipFill>
            <p:spPr>
              <a:xfrm flipV="1">
                <a:off x="1403648" y="3645023"/>
                <a:ext cx="1763015" cy="50405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33" name="コンテンツ プレースホルダー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572000" y="3804673"/>
            <a:ext cx="4320123" cy="23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正方形/長方形 33"/>
          <p:cNvSpPr/>
          <p:nvPr/>
        </p:nvSpPr>
        <p:spPr>
          <a:xfrm>
            <a:off x="6417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Ref)http://sdbs.db.aist.go.jp (National Institute of Advanced Industrial Science and Technology, 2015/07)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6324359"/>
      </p:ext>
    </p:extLst>
  </p:cSld>
  <p:clrMapOvr>
    <a:masterClrMapping/>
  </p:clrMapOvr>
  <p:transition xmlns:p14="http://schemas.microsoft.com/office/powerpoint/2010/main" advTm="1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本研究の目的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3600" dirty="0" smtClean="0"/>
              <a:t>ラマン</a:t>
            </a:r>
            <a:r>
              <a:rPr lang="ja-JP" altLang="en-US" sz="3600" dirty="0"/>
              <a:t>散乱分光システム</a:t>
            </a:r>
            <a:r>
              <a:rPr lang="ja-JP" altLang="en-US" sz="3600" dirty="0" smtClean="0"/>
              <a:t>を構築する</a:t>
            </a:r>
            <a:endParaRPr lang="ja-JP" altLang="en-US" sz="3600" dirty="0"/>
          </a:p>
          <a:p>
            <a:pPr lvl="0"/>
            <a:endParaRPr lang="en-US" altLang="ja-JP" sz="3600" dirty="0"/>
          </a:p>
          <a:p>
            <a:pPr lvl="0"/>
            <a:r>
              <a:rPr lang="ja-JP" altLang="en-US" sz="3600" dirty="0" smtClean="0"/>
              <a:t>ラマン</a:t>
            </a:r>
            <a:r>
              <a:rPr lang="ja-JP" altLang="en-US" sz="3600" dirty="0"/>
              <a:t>散乱分光法の文化財</a:t>
            </a:r>
            <a:r>
              <a:rPr lang="ja-JP" altLang="en-US" sz="3600" dirty="0" smtClean="0"/>
              <a:t>や医学</a:t>
            </a:r>
            <a:r>
              <a:rPr lang="ja-JP" altLang="en-US" sz="3600" dirty="0"/>
              <a:t>・生物学応用に着目</a:t>
            </a:r>
            <a:r>
              <a:rPr lang="ja-JP" altLang="en-US" sz="3600" dirty="0" smtClean="0"/>
              <a:t>しラマン</a:t>
            </a:r>
            <a:r>
              <a:rPr lang="ja-JP" altLang="en-US" sz="3600" dirty="0"/>
              <a:t>散乱分光法の有用性を検討</a:t>
            </a:r>
            <a:r>
              <a:rPr lang="ja-JP" altLang="en-US" sz="3600" dirty="0" smtClean="0"/>
              <a:t>する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540172344"/>
      </p:ext>
    </p:extLst>
  </p:cSld>
  <p:clrMapOvr>
    <a:masterClrMapping/>
  </p:clrMapOvr>
  <p:transition xmlns:p14="http://schemas.microsoft.com/office/powerpoint/2010/main" advTm="2165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104" name="コンテンツ プレースホルダー 103"/>
          <p:cNvSpPr>
            <a:spLocks noGrp="1"/>
          </p:cNvSpPr>
          <p:nvPr>
            <p:ph idx="1"/>
          </p:nvPr>
        </p:nvSpPr>
        <p:spPr>
          <a:xfrm>
            <a:off x="285896" y="4968572"/>
            <a:ext cx="3921720" cy="113702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kumimoji="1" lang="en-US" altLang="ja-JP" sz="2000" dirty="0" smtClean="0"/>
              <a:t>YAG</a:t>
            </a:r>
            <a:r>
              <a:rPr kumimoji="1" lang="ja-JP" altLang="en-US" sz="2000" dirty="0" smtClean="0"/>
              <a:t>レーザー</a:t>
            </a:r>
            <a:r>
              <a:rPr lang="en-US" altLang="ja-JP" sz="2000" dirty="0" smtClean="0"/>
              <a:t>(532 nm)</a:t>
            </a:r>
          </a:p>
          <a:p>
            <a:r>
              <a:rPr lang="ja-JP" altLang="en-US" sz="2000" dirty="0" smtClean="0"/>
              <a:t>分光器（</a:t>
            </a:r>
            <a:r>
              <a:rPr lang="en-US" altLang="ja-JP" sz="2000" dirty="0" smtClean="0"/>
              <a:t>SP2300,Roper</a:t>
            </a:r>
            <a:r>
              <a:rPr lang="ja-JP" altLang="en-US" sz="2000" dirty="0" smtClean="0"/>
              <a:t>）：</a:t>
            </a:r>
            <a:r>
              <a:rPr lang="en-US" altLang="ja-JP" sz="2000" dirty="0" smtClean="0"/>
              <a:t>F</a:t>
            </a:r>
            <a:r>
              <a:rPr lang="ja-JP" altLang="en-US" sz="2000" dirty="0" smtClean="0"/>
              <a:t>値</a:t>
            </a:r>
            <a:r>
              <a:rPr lang="en-US" altLang="ja-JP" sz="2000" dirty="0" smtClean="0"/>
              <a:t>=3.9</a:t>
            </a:r>
          </a:p>
          <a:p>
            <a:r>
              <a:rPr lang="ja-JP" altLang="ja-JP" sz="2000" dirty="0"/>
              <a:t>２次元</a:t>
            </a:r>
            <a:r>
              <a:rPr lang="ja-JP" altLang="ja-JP" sz="2000" dirty="0" smtClean="0"/>
              <a:t>検出器</a:t>
            </a:r>
            <a:r>
              <a:rPr lang="ja-JP" altLang="en-US" sz="2000" dirty="0"/>
              <a:t>：</a:t>
            </a:r>
            <a:r>
              <a:rPr lang="en-US" altLang="ja-JP" sz="2000" dirty="0" err="1" smtClean="0"/>
              <a:t>iDus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Andor</a:t>
            </a:r>
            <a:endParaRPr lang="en-US" altLang="ja-JP" sz="2000" dirty="0" smtClean="0"/>
          </a:p>
          <a:p>
            <a:endParaRPr kumimoji="1" lang="ja-JP" altLang="en-US" dirty="0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696528" y="1424916"/>
            <a:ext cx="7647498" cy="3232360"/>
            <a:chOff x="610644" y="1153942"/>
            <a:chExt cx="7647498" cy="3232360"/>
          </a:xfrm>
        </p:grpSpPr>
        <p:grpSp>
          <p:nvGrpSpPr>
            <p:cNvPr id="106" name="グループ化 105"/>
            <p:cNvGrpSpPr/>
            <p:nvPr/>
          </p:nvGrpSpPr>
          <p:grpSpPr>
            <a:xfrm>
              <a:off x="610644" y="1153942"/>
              <a:ext cx="7647498" cy="3232360"/>
              <a:chOff x="632043" y="3140968"/>
              <a:chExt cx="7647498" cy="3232360"/>
            </a:xfrm>
          </p:grpSpPr>
          <p:grpSp>
            <p:nvGrpSpPr>
              <p:cNvPr id="116" name="グループ化 115"/>
              <p:cNvGrpSpPr/>
              <p:nvPr/>
            </p:nvGrpSpPr>
            <p:grpSpPr>
              <a:xfrm>
                <a:off x="632043" y="3140968"/>
                <a:ext cx="7647498" cy="3232360"/>
                <a:chOff x="632043" y="3140968"/>
                <a:chExt cx="7647498" cy="3232360"/>
              </a:xfrm>
            </p:grpSpPr>
            <p:grpSp>
              <p:nvGrpSpPr>
                <p:cNvPr id="121" name="グループ化 120"/>
                <p:cNvGrpSpPr/>
                <p:nvPr/>
              </p:nvGrpSpPr>
              <p:grpSpPr>
                <a:xfrm>
                  <a:off x="632043" y="3140968"/>
                  <a:ext cx="7647498" cy="3141133"/>
                  <a:chOff x="127987" y="2033953"/>
                  <a:chExt cx="7647498" cy="3141133"/>
                </a:xfrm>
              </p:grpSpPr>
              <p:grpSp>
                <p:nvGrpSpPr>
                  <p:cNvPr id="123" name="グループ化 122"/>
                  <p:cNvGrpSpPr/>
                  <p:nvPr/>
                </p:nvGrpSpPr>
                <p:grpSpPr>
                  <a:xfrm>
                    <a:off x="2512869" y="2822292"/>
                    <a:ext cx="648072" cy="571335"/>
                    <a:chOff x="3167844" y="3071324"/>
                    <a:chExt cx="648072" cy="571335"/>
                  </a:xfrm>
                </p:grpSpPr>
                <p:cxnSp>
                  <p:nvCxnSpPr>
                    <p:cNvPr id="159" name="直線コネクタ 158"/>
                    <p:cNvCxnSpPr/>
                    <p:nvPr/>
                  </p:nvCxnSpPr>
                  <p:spPr>
                    <a:xfrm flipV="1">
                      <a:off x="3491880" y="3071324"/>
                      <a:ext cx="0" cy="571335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線コネクタ 159"/>
                    <p:cNvCxnSpPr/>
                    <p:nvPr/>
                  </p:nvCxnSpPr>
                  <p:spPr>
                    <a:xfrm>
                      <a:off x="3167844" y="3356992"/>
                      <a:ext cx="648072" cy="0"/>
                    </a:xfrm>
                    <a:prstGeom prst="line">
                      <a:avLst/>
                    </a:prstGeom>
                    <a:ln w="762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グループ化 123"/>
                  <p:cNvGrpSpPr/>
                  <p:nvPr/>
                </p:nvGrpSpPr>
                <p:grpSpPr>
                  <a:xfrm>
                    <a:off x="4627403" y="2828649"/>
                    <a:ext cx="648072" cy="571335"/>
                    <a:chOff x="3167844" y="3071324"/>
                    <a:chExt cx="648072" cy="571335"/>
                  </a:xfrm>
                </p:grpSpPr>
                <p:cxnSp>
                  <p:nvCxnSpPr>
                    <p:cNvPr id="157" name="直線コネクタ 156"/>
                    <p:cNvCxnSpPr/>
                    <p:nvPr/>
                  </p:nvCxnSpPr>
                  <p:spPr>
                    <a:xfrm flipV="1">
                      <a:off x="3491880" y="3071324"/>
                      <a:ext cx="0" cy="571335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直線コネクタ 157"/>
                    <p:cNvCxnSpPr/>
                    <p:nvPr/>
                  </p:nvCxnSpPr>
                  <p:spPr>
                    <a:xfrm>
                      <a:off x="3167844" y="3356992"/>
                      <a:ext cx="648072" cy="0"/>
                    </a:xfrm>
                    <a:prstGeom prst="line">
                      <a:avLst/>
                    </a:prstGeom>
                    <a:ln w="762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5" name="正方形/長方形 124"/>
                  <p:cNvSpPr/>
                  <p:nvPr/>
                </p:nvSpPr>
                <p:spPr>
                  <a:xfrm flipH="1">
                    <a:off x="4129435" y="2711322"/>
                    <a:ext cx="81803" cy="80599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" name="正方形/長方形 125"/>
                  <p:cNvSpPr/>
                  <p:nvPr/>
                </p:nvSpPr>
                <p:spPr>
                  <a:xfrm flipH="1">
                    <a:off x="4516898" y="2711320"/>
                    <a:ext cx="81803" cy="80599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" name="正方形/長方形 126"/>
                  <p:cNvSpPr/>
                  <p:nvPr/>
                </p:nvSpPr>
                <p:spPr>
                  <a:xfrm flipH="1">
                    <a:off x="3491880" y="2704964"/>
                    <a:ext cx="81803" cy="80599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" name="正方形/長方形 127"/>
                  <p:cNvSpPr/>
                  <p:nvPr/>
                </p:nvSpPr>
                <p:spPr>
                  <a:xfrm rot="10800000">
                    <a:off x="2699792" y="4383562"/>
                    <a:ext cx="162019" cy="25203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29" name="直線コネクタ 128"/>
                  <p:cNvCxnSpPr/>
                  <p:nvPr/>
                </p:nvCxnSpPr>
                <p:spPr>
                  <a:xfrm>
                    <a:off x="2204120" y="3114317"/>
                    <a:ext cx="323321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正方形/長方形 129"/>
                  <p:cNvSpPr/>
                  <p:nvPr/>
                </p:nvSpPr>
                <p:spPr>
                  <a:xfrm>
                    <a:off x="1475656" y="2852936"/>
                    <a:ext cx="1224136" cy="52276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dirty="0" smtClean="0"/>
                      <a:t>レーザー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131" name="直線コネクタ 130"/>
                  <p:cNvCxnSpPr/>
                  <p:nvPr/>
                </p:nvCxnSpPr>
                <p:spPr>
                  <a:xfrm>
                    <a:off x="5436096" y="3114317"/>
                    <a:ext cx="0" cy="139480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グループ化 131"/>
                  <p:cNvGrpSpPr/>
                  <p:nvPr/>
                </p:nvGrpSpPr>
                <p:grpSpPr>
                  <a:xfrm>
                    <a:off x="4463789" y="4152692"/>
                    <a:ext cx="153853" cy="712854"/>
                    <a:chOff x="2069132" y="1688452"/>
                    <a:chExt cx="665485" cy="1946717"/>
                  </a:xfrm>
                </p:grpSpPr>
                <p:sp>
                  <p:nvSpPr>
                    <p:cNvPr id="155" name="正方形/長方形 154"/>
                    <p:cNvSpPr/>
                    <p:nvPr/>
                  </p:nvSpPr>
                  <p:spPr>
                    <a:xfrm>
                      <a:off x="2374577" y="1690953"/>
                      <a:ext cx="360040" cy="194421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56" name="円/楕円 155"/>
                    <p:cNvSpPr/>
                    <p:nvPr/>
                  </p:nvSpPr>
                  <p:spPr>
                    <a:xfrm>
                      <a:off x="2069132" y="1688452"/>
                      <a:ext cx="610889" cy="194421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133" name="直線コネクタ 132"/>
                  <p:cNvCxnSpPr/>
                  <p:nvPr/>
                </p:nvCxnSpPr>
                <p:spPr>
                  <a:xfrm>
                    <a:off x="5206356" y="2841142"/>
                    <a:ext cx="504056" cy="5040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正方形/長方形 133"/>
                  <p:cNvSpPr/>
                  <p:nvPr/>
                </p:nvSpPr>
                <p:spPr>
                  <a:xfrm flipH="1">
                    <a:off x="4785556" y="4106124"/>
                    <a:ext cx="81803" cy="80599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35" name="直線コネクタ 134"/>
                  <p:cNvCxnSpPr>
                    <a:stCxn id="156" idx="2"/>
                    <a:endCxn id="153" idx="3"/>
                  </p:cNvCxnSpPr>
                  <p:nvPr/>
                </p:nvCxnSpPr>
                <p:spPr>
                  <a:xfrm>
                    <a:off x="4463789" y="4508661"/>
                    <a:ext cx="1894310" cy="45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正方形/長方形 135"/>
                  <p:cNvSpPr/>
                  <p:nvPr/>
                </p:nvSpPr>
                <p:spPr>
                  <a:xfrm rot="18900000" flipV="1">
                    <a:off x="5359225" y="4264143"/>
                    <a:ext cx="86535" cy="588616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" name="二等辺三角形 136"/>
                  <p:cNvSpPr/>
                  <p:nvPr/>
                </p:nvSpPr>
                <p:spPr>
                  <a:xfrm rot="16200000">
                    <a:off x="3657598" y="3717489"/>
                    <a:ext cx="45719" cy="1584176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" name="二等辺三角形 137"/>
                  <p:cNvSpPr/>
                  <p:nvPr/>
                </p:nvSpPr>
                <p:spPr>
                  <a:xfrm rot="5400000" flipH="1">
                    <a:off x="6989900" y="4142024"/>
                    <a:ext cx="46640" cy="734183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9" name="グループ化 138"/>
                  <p:cNvGrpSpPr/>
                  <p:nvPr/>
                </p:nvGrpSpPr>
                <p:grpSpPr>
                  <a:xfrm>
                    <a:off x="6034063" y="4257091"/>
                    <a:ext cx="612068" cy="504058"/>
                    <a:chOff x="2159732" y="836712"/>
                    <a:chExt cx="612068" cy="504058"/>
                  </a:xfrm>
                </p:grpSpPr>
                <p:sp>
                  <p:nvSpPr>
                    <p:cNvPr id="153" name="正方形/長方形 152"/>
                    <p:cNvSpPr/>
                    <p:nvPr/>
                  </p:nvSpPr>
                  <p:spPr>
                    <a:xfrm>
                      <a:off x="2159732" y="836712"/>
                      <a:ext cx="324036" cy="504056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54" name="片側の 2 つの角を切り取った四角形 153"/>
                    <p:cNvSpPr/>
                    <p:nvPr/>
                  </p:nvSpPr>
                  <p:spPr>
                    <a:xfrm rot="5400000">
                      <a:off x="2375755" y="944726"/>
                      <a:ext cx="504057" cy="288032"/>
                    </a:xfrm>
                    <a:prstGeom prst="snip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40" name="正方形/長方形 139"/>
                  <p:cNvSpPr/>
                  <p:nvPr/>
                </p:nvSpPr>
                <p:spPr>
                  <a:xfrm rot="10800000">
                    <a:off x="1559664" y="4391328"/>
                    <a:ext cx="162019" cy="25203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1" name="直線コネクタ 140"/>
                  <p:cNvCxnSpPr/>
                  <p:nvPr/>
                </p:nvCxnSpPr>
                <p:spPr>
                  <a:xfrm>
                    <a:off x="488027" y="4265521"/>
                    <a:ext cx="504056" cy="5040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/>
                  <p:cNvCxnSpPr/>
                  <p:nvPr/>
                </p:nvCxnSpPr>
                <p:spPr>
                  <a:xfrm>
                    <a:off x="740055" y="4505197"/>
                    <a:ext cx="810088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/>
                  <p:cNvCxnSpPr/>
                  <p:nvPr/>
                </p:nvCxnSpPr>
                <p:spPr>
                  <a:xfrm rot="5400000">
                    <a:off x="337274" y="4106124"/>
                    <a:ext cx="810088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正方形/長方形 143"/>
                  <p:cNvSpPr/>
                  <p:nvPr/>
                </p:nvSpPr>
                <p:spPr>
                  <a:xfrm>
                    <a:off x="127987" y="3163347"/>
                    <a:ext cx="1224136" cy="52276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ja-JP" altLang="en-US" dirty="0"/>
                      <a:t>分光器</a:t>
                    </a:r>
                    <a:endParaRPr kumimoji="1" lang="ja-JP" altLang="en-US" dirty="0"/>
                  </a:p>
                </p:txBody>
              </p:sp>
              <p:sp>
                <p:nvSpPr>
                  <p:cNvPr id="145" name="正方形/長方形 144"/>
                  <p:cNvSpPr/>
                  <p:nvPr/>
                </p:nvSpPr>
                <p:spPr>
                  <a:xfrm>
                    <a:off x="7380312" y="3842236"/>
                    <a:ext cx="144016" cy="133285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テキスト ボックス 145"/>
                  <p:cNvSpPr txBox="1"/>
                  <p:nvPr/>
                </p:nvSpPr>
                <p:spPr>
                  <a:xfrm>
                    <a:off x="6034063" y="3779452"/>
                    <a:ext cx="10887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 smtClean="0"/>
                      <a:t>NA=0.25</a:t>
                    </a:r>
                    <a:endParaRPr kumimoji="1" lang="ja-JP" altLang="en-US" dirty="0"/>
                  </a:p>
                </p:txBody>
              </p:sp>
              <p:sp>
                <p:nvSpPr>
                  <p:cNvPr id="147" name="テキスト ボックス 146"/>
                  <p:cNvSpPr txBox="1"/>
                  <p:nvPr/>
                </p:nvSpPr>
                <p:spPr>
                  <a:xfrm>
                    <a:off x="7129154" y="3465836"/>
                    <a:ext cx="6463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試料</a:t>
                    </a:r>
                    <a:endParaRPr kumimoji="1" lang="ja-JP" altLang="en-US" dirty="0"/>
                  </a:p>
                </p:txBody>
              </p:sp>
              <p:sp>
                <p:nvSpPr>
                  <p:cNvPr id="148" name="テキスト ボックス 147"/>
                  <p:cNvSpPr txBox="1"/>
                  <p:nvPr/>
                </p:nvSpPr>
                <p:spPr>
                  <a:xfrm>
                    <a:off x="2457635" y="3921458"/>
                    <a:ext cx="8739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NA=0.1</a:t>
                    </a:r>
                    <a:endParaRPr kumimoji="1" lang="ja-JP" altLang="en-US" dirty="0"/>
                  </a:p>
                </p:txBody>
              </p:sp>
              <p:sp>
                <p:nvSpPr>
                  <p:cNvPr id="149" name="テキスト ボックス 148"/>
                  <p:cNvSpPr txBox="1"/>
                  <p:nvPr/>
                </p:nvSpPr>
                <p:spPr>
                  <a:xfrm>
                    <a:off x="4211238" y="3736792"/>
                    <a:ext cx="6399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F=30</a:t>
                    </a:r>
                    <a:endParaRPr kumimoji="1" lang="ja-JP" altLang="en-US" dirty="0"/>
                  </a:p>
                </p:txBody>
              </p:sp>
              <p:sp>
                <p:nvSpPr>
                  <p:cNvPr id="150" name="テキスト ボックス 149"/>
                  <p:cNvSpPr txBox="1"/>
                  <p:nvPr/>
                </p:nvSpPr>
                <p:spPr>
                  <a:xfrm>
                    <a:off x="3160941" y="2403285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LL</a:t>
                    </a:r>
                    <a:endParaRPr kumimoji="1" lang="ja-JP" alt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1" name="テキスト ボックス 150"/>
                      <p:cNvSpPr txBox="1"/>
                      <p:nvPr/>
                    </p:nvSpPr>
                    <p:spPr>
                      <a:xfrm>
                        <a:off x="3522177" y="2033953"/>
                        <a:ext cx="83465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 xmlns="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ja-JP" altLang="en-US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/2</m:t>
                              </m:r>
                              <m:r>
                                <a:rPr lang="ja-JP" altLang="en-US" i="1">
                                  <a:latin typeface="Cambria Math"/>
                                </a:rPr>
                                <m:t>板</m:t>
                              </m:r>
                            </m:oMath>
                          </m:oMathPara>
                        </a14:m>
                        <a:endParaRPr kumimoji="1" lang="ja-JP" altLang="en-US" dirty="0"/>
                      </a:p>
                    </p:txBody>
                  </p:sp>
                </mc:Choice>
                <mc:Fallback xmlns="">
                  <p:sp>
                    <p:nvSpPr>
                      <p:cNvPr id="151" name="テキスト ボックス 1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22177" y="2033953"/>
                        <a:ext cx="834652" cy="369332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b="-1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2" name="テキスト ボックス 151"/>
                  <p:cNvSpPr txBox="1"/>
                  <p:nvPr/>
                </p:nvSpPr>
                <p:spPr>
                  <a:xfrm>
                    <a:off x="4119217" y="2352247"/>
                    <a:ext cx="8771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dirty="0" smtClean="0"/>
                      <a:t>偏光子</a:t>
                    </a:r>
                    <a:endParaRPr kumimoji="1" lang="ja-JP" alt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テキスト ボックス 121"/>
                    <p:cNvSpPr txBox="1"/>
                    <p:nvPr/>
                  </p:nvSpPr>
                  <p:spPr>
                    <a:xfrm>
                      <a:off x="4990173" y="6003996"/>
                      <a:ext cx="6912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 xmlns=""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PF</m:t>
                          </m:r>
                        </m:oMath>
                      </a14:m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22" name="テキスト ボックス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0173" y="6003996"/>
                      <a:ext cx="691215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r="-6140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テキスト ボックス 116"/>
                  <p:cNvSpPr txBox="1"/>
                  <p:nvPr/>
                </p:nvSpPr>
                <p:spPr>
                  <a:xfrm>
                    <a:off x="5720123" y="5971071"/>
                    <a:ext cx="755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PF</m:t>
                          </m:r>
                          <m:r>
                            <a:rPr kumimoji="1" lang="en-US" altLang="ja-JP" b="0" i="0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7" name="テキスト ボックス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0123" y="5971071"/>
                    <a:ext cx="755335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テキスト ボックス 117"/>
              <p:cNvSpPr txBox="1"/>
              <p:nvPr/>
            </p:nvSpPr>
            <p:spPr>
              <a:xfrm>
                <a:off x="1613865" y="4846197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F=100</a:t>
                </a:r>
                <a:endParaRPr kumimoji="1" lang="ja-JP" altLang="en-US" dirty="0"/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1909097" y="5258195"/>
                <a:ext cx="83237" cy="7119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1838481" y="5257279"/>
                <a:ext cx="141231" cy="7119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2197723" y="3227704"/>
              <a:ext cx="978108" cy="403453"/>
              <a:chOff x="1839427" y="4542949"/>
              <a:chExt cx="1914001" cy="1080120"/>
            </a:xfrm>
            <a:noFill/>
          </p:grpSpPr>
          <p:cxnSp>
            <p:nvCxnSpPr>
              <p:cNvPr id="111" name="直線コネクタ 110"/>
              <p:cNvCxnSpPr/>
              <p:nvPr/>
            </p:nvCxnSpPr>
            <p:spPr>
              <a:xfrm>
                <a:off x="1839427" y="5623069"/>
                <a:ext cx="191400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円/楕円 111"/>
              <p:cNvSpPr/>
              <p:nvPr/>
            </p:nvSpPr>
            <p:spPr>
              <a:xfrm>
                <a:off x="2208987" y="4542949"/>
                <a:ext cx="841344" cy="108012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2375756" y="4542949"/>
                <a:ext cx="841344" cy="108012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537775" y="4542949"/>
                <a:ext cx="841344" cy="108012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046967" y="4542949"/>
                <a:ext cx="841344" cy="108012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8" name="テキスト ボックス 107"/>
            <p:cNvSpPr txBox="1"/>
            <p:nvPr/>
          </p:nvSpPr>
          <p:spPr>
            <a:xfrm>
              <a:off x="1261760" y="395322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F=100</a:t>
              </a:r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1563077" y="3243797"/>
              <a:ext cx="83237" cy="7119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1492461" y="3242881"/>
              <a:ext cx="141231" cy="711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1" name="図 60" descr="E:\DCIM\100MSDCF\DSC0450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46" y="4592851"/>
            <a:ext cx="3336684" cy="221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610101"/>
      </p:ext>
    </p:extLst>
  </p:cSld>
  <p:clrMapOvr>
    <a:masterClrMapping/>
  </p:clrMapOvr>
  <p:transition xmlns:p14="http://schemas.microsoft.com/office/powerpoint/2010/main" advTm="2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空間分解能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810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98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4967</TotalTime>
  <Words>850</Words>
  <Application>Microsoft Macintosh PowerPoint</Application>
  <PresentationFormat>画面に合わせる (4:3)</PresentationFormat>
  <Paragraphs>150</Paragraphs>
  <Slides>17</Slides>
  <Notes>8</Notes>
  <HiddenSlides>3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テーマ1</vt:lpstr>
      <vt:lpstr>ラマン分光装置の構築 ～文化財および生物医学への応用～ </vt:lpstr>
      <vt:lpstr>はじめに</vt:lpstr>
      <vt:lpstr>従来の計測法</vt:lpstr>
      <vt:lpstr>従来の計測法</vt:lpstr>
      <vt:lpstr>ラマン散乱分光法とは</vt:lpstr>
      <vt:lpstr>ラマン散乱分光の原理</vt:lpstr>
      <vt:lpstr>本研究の目的</vt:lpstr>
      <vt:lpstr>実験装置</vt:lpstr>
      <vt:lpstr>空間分解能</vt:lpstr>
      <vt:lpstr>実験結果(色材)</vt:lpstr>
      <vt:lpstr>実験結果(色材)</vt:lpstr>
      <vt:lpstr>実験結果(色材：白2種類)</vt:lpstr>
      <vt:lpstr>NA(開口数)</vt:lpstr>
      <vt:lpstr>実験結果(色材、接着剤)</vt:lpstr>
      <vt:lpstr>ニカワ、ベンガラ</vt:lpstr>
      <vt:lpstr>実験結果（生体・医学）</vt:lpstr>
      <vt:lpstr>まとめと考察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</dc:creator>
  <cp:lastModifiedBy>Takashi Masuoka</cp:lastModifiedBy>
  <cp:revision>61</cp:revision>
  <dcterms:created xsi:type="dcterms:W3CDTF">2015-09-25T19:08:21Z</dcterms:created>
  <dcterms:modified xsi:type="dcterms:W3CDTF">2016-03-04T02:19:23Z</dcterms:modified>
</cp:coreProperties>
</file>