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2" r:id="rId3"/>
    <p:sldId id="276" r:id="rId4"/>
    <p:sldId id="263" r:id="rId5"/>
    <p:sldId id="261" r:id="rId6"/>
    <p:sldId id="259" r:id="rId7"/>
    <p:sldId id="262" r:id="rId8"/>
    <p:sldId id="278" r:id="rId9"/>
    <p:sldId id="277" r:id="rId10"/>
    <p:sldId id="271" r:id="rId11"/>
    <p:sldId id="264" r:id="rId12"/>
    <p:sldId id="279" r:id="rId13"/>
    <p:sldId id="265" r:id="rId14"/>
    <p:sldId id="266" r:id="rId15"/>
    <p:sldId id="270" r:id="rId16"/>
    <p:sldId id="273" r:id="rId17"/>
    <p:sldId id="258" r:id="rId18"/>
  </p:sldIdLst>
  <p:sldSz cx="9144000" cy="6858000" type="screen4x3"/>
  <p:notesSz cx="6797675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369" autoAdjust="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6D543-0957-47FE-8A40-F3412AE5B05E}" type="datetimeFigureOut">
              <a:rPr kumimoji="1" lang="ja-JP" altLang="en-US" smtClean="0"/>
              <a:t>2016/1/4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9014E-C8A7-4BFD-B893-6A593CF36D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3056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10F68-9B8A-4E78-A8EE-3A11BC5C9889}" type="datetimeFigureOut">
              <a:rPr kumimoji="1" lang="ja-JP" altLang="en-US" smtClean="0"/>
              <a:t>2016/1/4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1A22D-1D4B-44BD-A625-5AB226876D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6628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1A22D-1D4B-44BD-A625-5AB226876D7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770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図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にマイクロリング共振器を示す．マイクロリング共振器は，直線型導波 路とリング型導波路が組み合わさっている．リング共振器の共振条件は，共振 器の外周長さを𝑳，実効屈折率を𝒏𝒆𝒇𝒇，共振波長を𝝀𝒄とすると， 𝒎𝝀𝒄 </a:t>
            </a:r>
            <a:r>
              <a:rPr lang="en-US" altLang="ja-JP" dirty="0" smtClean="0"/>
              <a:t>= </a:t>
            </a:r>
            <a:r>
              <a:rPr lang="ja-JP" altLang="en-US" dirty="0" smtClean="0"/>
              <a:t>𝒏𝒆𝒇𝒇𝑳</a:t>
            </a:r>
            <a:r>
              <a:rPr lang="en-US" altLang="ja-JP" dirty="0" smtClean="0"/>
              <a:t>(</a:t>
            </a:r>
            <a:r>
              <a:rPr lang="ja-JP" altLang="en-US" dirty="0" smtClean="0"/>
              <a:t>𝒎</a:t>
            </a:r>
            <a:r>
              <a:rPr lang="en-US" altLang="ja-JP" dirty="0" smtClean="0"/>
              <a:t>:</a:t>
            </a:r>
            <a:r>
              <a:rPr lang="ja-JP" altLang="en-US" dirty="0" smtClean="0"/>
              <a:t>整数</a:t>
            </a:r>
            <a:r>
              <a:rPr lang="en-US" altLang="ja-JP" smtClean="0"/>
              <a:t>) (2.1) 2014/6/18 Journal seminar M1 </a:t>
            </a:r>
            <a:r>
              <a:rPr lang="ja-JP" altLang="en-US" smtClean="0"/>
              <a:t>小倉 隆志 </a:t>
            </a:r>
            <a:r>
              <a:rPr lang="en-US" altLang="ja-JP" smtClean="0"/>
              <a:t>3 </a:t>
            </a:r>
            <a:r>
              <a:rPr lang="ja-JP" altLang="en-US" smtClean="0"/>
              <a:t>と</a:t>
            </a:r>
            <a:r>
              <a:rPr lang="ja-JP" altLang="en-US" dirty="0" smtClean="0"/>
              <a:t>なる． マイクロリング共振器を，超音波の検出器として 用いる場合の原理を定性的に説明する．まず，マイ クロリングに入射した超音波は，歪場を発生させる． 発生した歪場によって，マイクロリングは僅かに変 </a:t>
            </a:r>
            <a:r>
              <a:rPr lang="ja-JP" altLang="en-US" dirty="0" err="1" smtClean="0"/>
              <a:t>形する</a:t>
            </a:r>
            <a:r>
              <a:rPr lang="ja-JP" altLang="en-US" dirty="0" smtClean="0"/>
              <a:t>．そして，マイクロリングの断面が変化する と，実効屈折率が変化する．その結果，式</a:t>
            </a:r>
            <a:r>
              <a:rPr lang="en-US" altLang="ja-JP" dirty="0" smtClean="0"/>
              <a:t>(2.1)</a:t>
            </a:r>
            <a:r>
              <a:rPr lang="ja-JP" altLang="en-US" dirty="0" err="1" smtClean="0"/>
              <a:t>の共</a:t>
            </a:r>
            <a:r>
              <a:rPr lang="ja-JP" altLang="en-US" dirty="0" smtClean="0"/>
              <a:t> 振波長がシフトする．位相変調は出力パワーの振幅 変調に変換されるので．出力パワーを検出すること 図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マイクロリング共振器 により，超音波の検出を可能とする．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1A22D-1D4B-44BD-A625-5AB226876D7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2654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光コム共振器独自の『外乱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/RF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周波数変換機能』を利用すれば、各種物理量（温度、歪みなど）を、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RF 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周波数（光コム間隔）に変換することが可能。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周波数は極めて高精度計測が可能な物理量であるので、各種物理量の高精度計測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ファイバー光コムはリング型ファイバー共振器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frep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が高感度かつ高速に変化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フェムト秒モード同期レーザー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時間領域において非常に安定した高繰返しのモード同期超短光パルス列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周波数領域では、多数の安定な光周波数モード列が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frep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間隔で規則的に櫛（コム）の歯状で並んだ超離散マルチ・スペクトル構造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1A22D-1D4B-44BD-A625-5AB226876D7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6583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（中心波長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1550nm</a:t>
            </a:r>
          </a:p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今回の実験では、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EOM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を用いて光学的共振器長を周期的変化させることにより、仮想的な動的歪みを付与した。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発振された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レーザー光は、高速光検出器で検出後、パワースプリッタ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(PS)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によって信号計測用と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frep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制御用に分けられる。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frep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制御部分において、各バンドパスフィルタ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(BPF1,BPF2)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とアンプによって増幅された信号は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 generator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からの参照信号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(27MHz)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とミキシングされ、フィルタを通して位相成分を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PID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コントローラへ入力する。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PID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コントローラから出力された共振器長制御用エラー信号は、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Peltier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と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PZT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へ送られ、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frep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が参照信号周波数に位相同期される。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PID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コントローラーでは位相成分が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となるようにする。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1A22D-1D4B-44BD-A625-5AB226876D7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7366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1A22D-1D4B-44BD-A625-5AB226876D7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6437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1A22D-1D4B-44BD-A625-5AB226876D7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8807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FF99CA-B760-4E2C-9821-1E76328BFE14}" type="datetimeFigureOut">
              <a:rPr kumimoji="1" lang="ja-JP" altLang="en-US" smtClean="0"/>
              <a:t>2016/1/4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C78092-08F6-46B3-84E3-B61766CB4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0488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FF99CA-B760-4E2C-9821-1E76328BFE14}" type="datetimeFigureOut">
              <a:rPr kumimoji="1" lang="ja-JP" altLang="en-US" smtClean="0"/>
              <a:t>2016/1/4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C78092-08F6-46B3-84E3-B61766CB4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684999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88623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FF99CA-B760-4E2C-9821-1E76328BFE14}" type="datetimeFigureOut">
              <a:rPr kumimoji="1" lang="ja-JP" altLang="en-US" smtClean="0"/>
              <a:t>2016/1/4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C78092-08F6-46B3-84E3-B61766CB4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530897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5FF99CA-B760-4E2C-9821-1E76328BFE14}" type="datetimeFigureOut">
              <a:rPr kumimoji="1" lang="ja-JP" altLang="en-US" smtClean="0"/>
              <a:t>2016/1/4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EAC78092-08F6-46B3-84E3-B61766CB4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86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FF99CA-B760-4E2C-9821-1E76328BFE14}" type="datetimeFigureOut">
              <a:rPr kumimoji="1" lang="ja-JP" altLang="en-US" smtClean="0"/>
              <a:t>2016/1/4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C78092-08F6-46B3-84E3-B61766CB4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25739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FF99CA-B760-4E2C-9821-1E76328BFE14}" type="datetimeFigureOut">
              <a:rPr kumimoji="1" lang="ja-JP" altLang="en-US" smtClean="0"/>
              <a:t>2016/1/4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C78092-08F6-46B3-84E3-B61766CB4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45498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5862" cy="41148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FF99CA-B760-4E2C-9821-1E76328BFE14}" type="datetimeFigureOut">
              <a:rPr kumimoji="1" lang="ja-JP" altLang="en-US" smtClean="0"/>
              <a:t>2016/1/4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C78092-08F6-46B3-84E3-B61766CB4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055015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FF99CA-B760-4E2C-9821-1E76328BFE14}" type="datetimeFigureOut">
              <a:rPr kumimoji="1" lang="ja-JP" altLang="en-US" smtClean="0"/>
              <a:t>2016/1/4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C78092-08F6-46B3-84E3-B61766CB4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506735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FF99CA-B760-4E2C-9821-1E76328BFE14}" type="datetimeFigureOut">
              <a:rPr kumimoji="1" lang="ja-JP" altLang="en-US" smtClean="0"/>
              <a:t>2016/1/4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C78092-08F6-46B3-84E3-B61766CB4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26213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FF99CA-B760-4E2C-9821-1E76328BFE14}" type="datetimeFigureOut">
              <a:rPr kumimoji="1" lang="ja-JP" altLang="en-US" smtClean="0"/>
              <a:t>2016/1/4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C78092-08F6-46B3-84E3-B61766CB4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440778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FF99CA-B760-4E2C-9821-1E76328BFE14}" type="datetimeFigureOut">
              <a:rPr kumimoji="1" lang="ja-JP" altLang="en-US" smtClean="0"/>
              <a:t>2016/1/4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C78092-08F6-46B3-84E3-B61766CB4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7654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FF99CA-B760-4E2C-9821-1E76328BFE14}" type="datetimeFigureOut">
              <a:rPr kumimoji="1" lang="ja-JP" altLang="en-US" smtClean="0"/>
              <a:t>2016/1/4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C78092-08F6-46B3-84E3-B61766CB4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149038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C5FF99CA-B760-4E2C-9821-1E76328BFE14}" type="datetimeFigureOut">
              <a:rPr kumimoji="1" lang="ja-JP" altLang="en-US" smtClean="0"/>
              <a:t>2016/1/4</a:t>
            </a:fld>
            <a:endParaRPr kumimoji="1"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92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92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EAC78092-08F6-46B3-84E3-B61766CB4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0" y="381001"/>
            <a:ext cx="9130812" cy="55563"/>
          </a:xfrm>
          <a:prstGeom prst="rect">
            <a:avLst/>
          </a:prstGeom>
          <a:solidFill>
            <a:srgbClr val="00279F"/>
          </a:solidFill>
          <a:ln w="12700">
            <a:solidFill>
              <a:srgbClr val="00279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703402"/>
            <a:endParaRPr lang="ja-JP" altLang="en-US" sz="2215">
              <a:latin typeface="Osaka" pitchFamily="-108" charset="-128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96" name="Rectangle 92"/>
          <p:cNvSpPr>
            <a:spLocks noChangeArrowheads="1"/>
          </p:cNvSpPr>
          <p:nvPr/>
        </p:nvSpPr>
        <p:spPr bwMode="auto">
          <a:xfrm>
            <a:off x="0" y="0"/>
            <a:ext cx="2634232" cy="3386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3527" tIns="41031" rIns="83527" bIns="41031">
            <a:prstTxWarp prst="textNoShape">
              <a:avLst/>
            </a:prstTxWarp>
            <a:spAutoFit/>
          </a:bodyPr>
          <a:lstStyle/>
          <a:p>
            <a:pPr defTabSz="830894" eaLnBrk="0" hangingPunct="0"/>
            <a:r>
              <a:rPr lang="en-US" altLang="ja-JP" sz="1662" b="1" i="1" dirty="0" smtClean="0">
                <a:solidFill>
                  <a:srgbClr val="00279F"/>
                </a:solidFill>
                <a:ea typeface="Osaka" pitchFamily="-108" charset="-128"/>
                <a:cs typeface="Osaka" pitchFamily="-108" charset="-128"/>
              </a:rPr>
              <a:t>University of Tokushima</a:t>
            </a:r>
            <a:endParaRPr lang="en-US" altLang="ja-JP" sz="1662" b="1" i="1" dirty="0">
              <a:solidFill>
                <a:srgbClr val="00279F"/>
              </a:solidFill>
              <a:ea typeface="Osaka" pitchFamily="-108" charset="-128"/>
              <a:cs typeface="Osaka" pitchFamily="-108" charset="-128"/>
            </a:endParaRPr>
          </a:p>
        </p:txBody>
      </p:sp>
      <p:pic>
        <p:nvPicPr>
          <p:cNvPr id="97" name="Picture 9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86400" y="0"/>
            <a:ext cx="36576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0499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5pPr>
      <a:lvl6pPr marL="422041" algn="ctr" rtl="0" eaLnBrk="1" fontAlgn="base" hangingPunct="1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6pPr>
      <a:lvl7pPr marL="844083" algn="ctr" rtl="0" eaLnBrk="1" fontAlgn="base" hangingPunct="1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7pPr>
      <a:lvl8pPr marL="1266124" algn="ctr" rtl="0" eaLnBrk="1" fontAlgn="base" hangingPunct="1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8pPr>
      <a:lvl9pPr marL="1688165" algn="ctr" rtl="0" eaLnBrk="1" fontAlgn="base" hangingPunct="1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9pPr>
    </p:titleStyle>
    <p:bodyStyle>
      <a:lvl1pPr marL="316531" indent="-316531" algn="l" rtl="0" eaLnBrk="1" fontAlgn="base" hangingPunct="1">
        <a:spcBef>
          <a:spcPct val="20000"/>
        </a:spcBef>
        <a:spcAft>
          <a:spcPct val="0"/>
        </a:spcAft>
        <a:buChar char="•"/>
        <a:defRPr kumimoji="1"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1" fontAlgn="base" hangingPunct="1">
        <a:spcBef>
          <a:spcPct val="20000"/>
        </a:spcBef>
        <a:spcAft>
          <a:spcPct val="0"/>
        </a:spcAft>
        <a:buChar char="–"/>
        <a:defRPr kumimoji="1" sz="2585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rtl="0" eaLnBrk="1" fontAlgn="base" hangingPunct="1">
        <a:spcBef>
          <a:spcPct val="20000"/>
        </a:spcBef>
        <a:spcAft>
          <a:spcPct val="0"/>
        </a:spcAft>
        <a:buChar char="•"/>
        <a:defRPr kumimoji="1" sz="2215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rtl="0" eaLnBrk="1" fontAlgn="base" hangingPunct="1">
        <a:spcBef>
          <a:spcPct val="20000"/>
        </a:spcBef>
        <a:spcAft>
          <a:spcPct val="0"/>
        </a:spcAft>
        <a:buChar char="–"/>
        <a:defRPr kumimoji="1" sz="1846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rtl="0" eaLnBrk="1" fontAlgn="base" hangingPunct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rtl="0" eaLnBrk="1" fontAlgn="base" hangingPunct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rtl="0" eaLnBrk="1" fontAlgn="base" hangingPunct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rtl="0" eaLnBrk="1" fontAlgn="base" hangingPunct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rtl="0" eaLnBrk="1" fontAlgn="base" hangingPunct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22041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ja-JP" dirty="0"/>
              <a:t>ファイバー光コム共振器</a:t>
            </a:r>
            <a:r>
              <a:rPr lang="ja-JP" altLang="ja-JP" dirty="0" smtClean="0"/>
              <a:t>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ja-JP" dirty="0" smtClean="0"/>
              <a:t>外乱</a:t>
            </a:r>
            <a:r>
              <a:rPr lang="en-US" altLang="ja-JP" dirty="0"/>
              <a:t>/</a:t>
            </a:r>
            <a:r>
              <a:rPr lang="ja-JP" altLang="ja-JP" dirty="0"/>
              <a:t>周波数変換を用いた</a:t>
            </a:r>
            <a:br>
              <a:rPr lang="ja-JP" altLang="ja-JP" dirty="0"/>
            </a:br>
            <a:r>
              <a:rPr lang="ja-JP" altLang="ja-JP" dirty="0"/>
              <a:t>超音波計測に関する</a:t>
            </a:r>
            <a:r>
              <a:rPr lang="ja-JP" altLang="ja-JP" dirty="0" smtClean="0"/>
              <a:t>研究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ja-JP" dirty="0" smtClean="0"/>
          </a:p>
          <a:p>
            <a:endParaRPr lang="en-US" altLang="ja-JP" dirty="0"/>
          </a:p>
          <a:p>
            <a:r>
              <a:rPr lang="ja-JP" altLang="ja-JP" dirty="0" smtClean="0"/>
              <a:t>安井</a:t>
            </a:r>
            <a:r>
              <a:rPr lang="ja-JP" altLang="ja-JP" dirty="0"/>
              <a:t>研究室　増岡孝</a:t>
            </a:r>
            <a:br>
              <a:rPr lang="ja-JP" altLang="ja-JP" dirty="0"/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3072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EOM</a:t>
            </a:r>
            <a:r>
              <a:rPr lang="en-US" altLang="ja-JP" dirty="0" smtClean="0"/>
              <a:t>,PZT</a:t>
            </a:r>
            <a:r>
              <a:rPr kumimoji="1" lang="ja-JP" altLang="en-US" dirty="0" smtClean="0"/>
              <a:t>の</a:t>
            </a:r>
            <a:r>
              <a:rPr kumimoji="1" lang="ja-JP" altLang="en-US" dirty="0" smtClean="0"/>
              <a:t>基本特性評価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3975472" cy="4114800"/>
          </a:xfrm>
        </p:spPr>
      </p:pic>
      <p:sp>
        <p:nvSpPr>
          <p:cNvPr id="7" name="正方形/長方形 6"/>
          <p:cNvSpPr/>
          <p:nvPr/>
        </p:nvSpPr>
        <p:spPr>
          <a:xfrm>
            <a:off x="554583" y="5796984"/>
            <a:ext cx="3672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pc="3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EOM</a:t>
            </a:r>
            <a:r>
              <a:rPr lang="ja-JP" altLang="ja-JP" spc="3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駆動</a:t>
            </a:r>
            <a:r>
              <a:rPr lang="ja-JP" altLang="ja-JP" spc="30" dirty="0" smtClean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電圧</a:t>
            </a:r>
            <a:r>
              <a:rPr lang="en-US" altLang="ja-JP" spc="30" dirty="0" smtClean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pc="30" dirty="0" smtClean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→</a:t>
            </a:r>
            <a:r>
              <a:rPr lang="en-US" altLang="ja-JP" spc="30" dirty="0" smtClean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160V</a:t>
            </a:r>
          </a:p>
          <a:p>
            <a:r>
              <a:rPr lang="ja-JP" altLang="ja-JP" spc="30" dirty="0" smtClean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傾き</a:t>
            </a:r>
            <a:r>
              <a:rPr lang="en-US" altLang="ja-JP" spc="30" dirty="0" smtClean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0.004Hz/V</a:t>
            </a:r>
            <a:r>
              <a:rPr lang="ja-JP" altLang="en-US" spc="30" dirty="0" smtClean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の線形関係</a:t>
            </a:r>
            <a:endParaRPr lang="ja-JP" altLang="en-US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769" y="1623502"/>
            <a:ext cx="4976231" cy="4164889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5554178" y="578839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pc="30" dirty="0" smtClean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PZT</a:t>
            </a:r>
            <a:r>
              <a:rPr lang="ja-JP" altLang="ja-JP" spc="30" dirty="0" smtClean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駆動</a:t>
            </a:r>
            <a:r>
              <a:rPr lang="ja-JP" altLang="ja-JP" spc="3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電圧</a:t>
            </a:r>
            <a:r>
              <a:rPr lang="en-US" altLang="ja-JP" spc="30" dirty="0" smtClean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pc="30" dirty="0" smtClean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→</a:t>
            </a:r>
            <a:r>
              <a:rPr lang="en-US" altLang="ja-JP" spc="30" dirty="0" smtClean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100V</a:t>
            </a:r>
            <a:endParaRPr lang="en-US" altLang="ja-JP" spc="3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r>
              <a:rPr lang="ja-JP" altLang="ja-JP" spc="3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傾き</a:t>
            </a:r>
            <a:r>
              <a:rPr lang="en-US" altLang="ja-JP" spc="30" dirty="0" smtClean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0.08Hz/V</a:t>
            </a:r>
            <a:r>
              <a:rPr lang="ja-JP" altLang="en-US" spc="3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の線形</a:t>
            </a:r>
            <a:r>
              <a:rPr lang="ja-JP" altLang="en-US" spc="30" dirty="0" smtClean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関係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8887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703140"/>
            <a:ext cx="7772400" cy="1143000"/>
          </a:xfrm>
        </p:spPr>
        <p:txBody>
          <a:bodyPr/>
          <a:lstStyle/>
          <a:p>
            <a:r>
              <a:rPr kumimoji="1" lang="ja-JP" altLang="en-US" dirty="0" smtClean="0"/>
              <a:t>結果</a:t>
            </a:r>
            <a:r>
              <a:rPr kumimoji="1" lang="en-US" altLang="ja-JP" dirty="0" smtClean="0"/>
              <a:t>(PZT</a:t>
            </a:r>
            <a:r>
              <a:rPr kumimoji="1" lang="ja-JP" altLang="en-US" dirty="0" smtClean="0"/>
              <a:t>歪み</a:t>
            </a:r>
            <a:r>
              <a:rPr kumimoji="1" lang="en-US" altLang="ja-JP" dirty="0" smtClean="0"/>
              <a:t>)</a:t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831780" y="6087932"/>
            <a:ext cx="34804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電圧</a:t>
            </a:r>
            <a:r>
              <a:rPr lang="en-US" altLang="ja-JP" dirty="0" smtClean="0"/>
              <a:t>±10V</a:t>
            </a:r>
            <a:r>
              <a:rPr lang="ja-JP" altLang="en-US" dirty="0" smtClean="0"/>
              <a:t> バイアス</a:t>
            </a:r>
            <a:r>
              <a:rPr lang="en-US" altLang="ja-JP" dirty="0"/>
              <a:t>1</a:t>
            </a:r>
            <a:r>
              <a:rPr lang="en-US" altLang="ja-JP" dirty="0" smtClean="0"/>
              <a:t>0V</a:t>
            </a:r>
            <a:r>
              <a:rPr lang="ja-JP" altLang="en-US" dirty="0"/>
              <a:t>　</a:t>
            </a:r>
            <a:r>
              <a:rPr lang="en-US" altLang="ja-JP" dirty="0" smtClean="0"/>
              <a:t>Sin</a:t>
            </a:r>
            <a:r>
              <a:rPr lang="ja-JP" altLang="en-US" dirty="0" smtClean="0"/>
              <a:t>波</a:t>
            </a:r>
            <a:endParaRPr lang="en-US" altLang="ja-JP" dirty="0" smtClean="0"/>
          </a:p>
          <a:p>
            <a:pPr algn="ctr"/>
            <a:r>
              <a:rPr lang="en-US" altLang="ja-JP" dirty="0" smtClean="0"/>
              <a:t>PZT</a:t>
            </a:r>
            <a:r>
              <a:rPr lang="ja-JP" altLang="en-US" dirty="0" smtClean="0"/>
              <a:t>共振周波数</a:t>
            </a:r>
            <a:r>
              <a:rPr lang="en-US" altLang="ja-JP" dirty="0" smtClean="0"/>
              <a:t>69kHz</a:t>
            </a:r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1932859" y="5723964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10kHz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6427061" y="5723964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5</a:t>
            </a:r>
            <a:r>
              <a:rPr lang="en-US" altLang="ja-JP" dirty="0" smtClean="0"/>
              <a:t>0kHz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2" y="1902598"/>
            <a:ext cx="4503754" cy="382136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343" y="1902598"/>
            <a:ext cx="4556245" cy="382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46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結果</a:t>
            </a:r>
            <a:r>
              <a:rPr kumimoji="1" lang="en-US" altLang="ja-JP" dirty="0" smtClean="0"/>
              <a:t>(EOM</a:t>
            </a:r>
            <a:r>
              <a:rPr kumimoji="1" lang="ja-JP" altLang="en-US" dirty="0" smtClean="0"/>
              <a:t>歪み</a:t>
            </a:r>
            <a:r>
              <a:rPr kumimoji="1" lang="en-US" altLang="ja-JP" dirty="0" smtClean="0"/>
              <a:t>)</a:t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2" r="20004" b="5991"/>
          <a:stretch/>
        </p:blipFill>
        <p:spPr bwMode="auto">
          <a:xfrm>
            <a:off x="180900" y="2055667"/>
            <a:ext cx="4342610" cy="36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" r="20097" b="5217"/>
          <a:stretch/>
        </p:blipFill>
        <p:spPr bwMode="auto">
          <a:xfrm>
            <a:off x="4704410" y="2061248"/>
            <a:ext cx="4258691" cy="36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2837764" y="6111252"/>
            <a:ext cx="3480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電圧</a:t>
            </a:r>
            <a:r>
              <a:rPr lang="en-US" altLang="ja-JP" dirty="0" smtClean="0"/>
              <a:t>±20V</a:t>
            </a:r>
            <a:r>
              <a:rPr lang="ja-JP" altLang="en-US" dirty="0" smtClean="0"/>
              <a:t> バイアス</a:t>
            </a:r>
            <a:r>
              <a:rPr lang="en-US" altLang="ja-JP" dirty="0" smtClean="0"/>
              <a:t>80V</a:t>
            </a:r>
            <a:r>
              <a:rPr lang="ja-JP" altLang="en-US" dirty="0"/>
              <a:t>　</a:t>
            </a:r>
            <a:r>
              <a:rPr lang="en-US" altLang="ja-JP" dirty="0" smtClean="0"/>
              <a:t>Sin</a:t>
            </a:r>
            <a:r>
              <a:rPr lang="ja-JP" altLang="en-US" dirty="0" smtClean="0"/>
              <a:t>波</a:t>
            </a:r>
            <a:endParaRPr lang="en-US" altLang="ja-JP" dirty="0" smtClean="0"/>
          </a:p>
        </p:txBody>
      </p:sp>
      <p:sp>
        <p:nvSpPr>
          <p:cNvPr id="8" name="正方形/長方形 7"/>
          <p:cNvSpPr/>
          <p:nvPr/>
        </p:nvSpPr>
        <p:spPr>
          <a:xfrm>
            <a:off x="1969274" y="5665773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10kHz</a:t>
            </a:r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6450824" y="5665773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500kHz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4642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705000"/>
            <a:ext cx="7772400" cy="1143000"/>
          </a:xfrm>
        </p:spPr>
        <p:txBody>
          <a:bodyPr/>
          <a:lstStyle/>
          <a:p>
            <a:r>
              <a:rPr lang="ja-JP" altLang="en-US" dirty="0"/>
              <a:t>結果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153614" y="2553000"/>
            <a:ext cx="8836771" cy="3600001"/>
            <a:chOff x="153614" y="2494574"/>
            <a:chExt cx="8836771" cy="3600001"/>
          </a:xfrm>
        </p:grpSpPr>
        <p:pic>
          <p:nvPicPr>
            <p:cNvPr id="4103" name="Picture 7" descr="K:\kore\SCREN494.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77" r="20275" b="5932"/>
            <a:stretch/>
          </p:blipFill>
          <p:spPr bwMode="auto">
            <a:xfrm>
              <a:off x="4665860" y="2494574"/>
              <a:ext cx="4324525" cy="36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K:\kore\SCREN496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21" r="19646" b="5889"/>
            <a:stretch/>
          </p:blipFill>
          <p:spPr bwMode="auto">
            <a:xfrm>
              <a:off x="153614" y="2494575"/>
              <a:ext cx="4358632" cy="36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2778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705908"/>
            <a:ext cx="7772400" cy="1143000"/>
          </a:xfrm>
        </p:spPr>
        <p:txBody>
          <a:bodyPr/>
          <a:lstStyle/>
          <a:p>
            <a:r>
              <a:rPr lang="ja-JP" altLang="en-US" dirty="0"/>
              <a:t>結果</a:t>
            </a:r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54816"/>
            <a:ext cx="883920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588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88676"/>
            <a:ext cx="7772400" cy="1143000"/>
          </a:xfrm>
        </p:spPr>
        <p:txBody>
          <a:bodyPr/>
          <a:lstStyle/>
          <a:p>
            <a:r>
              <a:rPr lang="ja-JP" altLang="en-US" dirty="0"/>
              <a:t>結果</a:t>
            </a:r>
            <a:endParaRPr kumimoji="1" lang="ja-JP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4" r="18927" b="5977"/>
          <a:stretch/>
        </p:blipFill>
        <p:spPr bwMode="auto">
          <a:xfrm>
            <a:off x="123835" y="2520352"/>
            <a:ext cx="4447970" cy="3648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69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EOM</a:t>
            </a:r>
            <a:r>
              <a:rPr kumimoji="1" lang="ja-JP" altLang="en-US" dirty="0" smtClean="0"/>
              <a:t>による歪みの評価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372" y="2276872"/>
            <a:ext cx="4314406" cy="359533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16641"/>
            <a:ext cx="4390860" cy="351661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396646" y="5877272"/>
            <a:ext cx="2311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EOM</a:t>
            </a:r>
            <a:r>
              <a:rPr lang="ja-JP" altLang="en-US" dirty="0" smtClean="0"/>
              <a:t>低周波数では</a:t>
            </a:r>
            <a:endParaRPr lang="en-US" altLang="ja-JP" dirty="0" smtClean="0"/>
          </a:p>
          <a:p>
            <a:r>
              <a:rPr lang="ja-JP" altLang="en-US" dirty="0" smtClean="0"/>
              <a:t>ノイズフロアが上昇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7461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考察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EOM</a:t>
            </a:r>
            <a:r>
              <a:rPr kumimoji="1" lang="ja-JP" altLang="en-US" dirty="0" smtClean="0"/>
              <a:t>を用いて</a:t>
            </a:r>
            <a:r>
              <a:rPr lang="ja-JP" altLang="ja-JP" dirty="0"/>
              <a:t>動的歪みを</a:t>
            </a:r>
            <a:r>
              <a:rPr lang="en-US" altLang="ja-JP" dirty="0"/>
              <a:t>RF</a:t>
            </a:r>
            <a:r>
              <a:rPr lang="ja-JP" altLang="ja-JP" dirty="0"/>
              <a:t>帯の周波数情報として高速に直接計測を行った</a:t>
            </a:r>
            <a:r>
              <a:rPr lang="ja-JP" altLang="ja-JP" dirty="0" smtClean="0"/>
              <a:t>。</a:t>
            </a:r>
            <a:endParaRPr lang="en-US" altLang="ja-JP" dirty="0" smtClean="0"/>
          </a:p>
          <a:p>
            <a:r>
              <a:rPr lang="ja-JP" altLang="ja-JP" dirty="0" smtClean="0"/>
              <a:t>その</a:t>
            </a:r>
            <a:r>
              <a:rPr lang="ja-JP" altLang="ja-JP" dirty="0"/>
              <a:t>結果、</a:t>
            </a:r>
            <a:r>
              <a:rPr lang="en-US" altLang="ja-JP" dirty="0"/>
              <a:t>500kHz</a:t>
            </a:r>
            <a:r>
              <a:rPr lang="ja-JP" altLang="ja-JP" dirty="0" err="1"/>
              <a:t>まで</a:t>
            </a:r>
            <a:r>
              <a:rPr lang="ja-JP" altLang="ja-JP" dirty="0"/>
              <a:t>計測可能であることを示した。</a:t>
            </a:r>
          </a:p>
          <a:p>
            <a:r>
              <a:rPr lang="ja-JP" altLang="ja-JP" dirty="0"/>
              <a:t>今後は、超音波計測への応用を行う。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1150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超音波計測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375792"/>
          </a:xfrm>
        </p:spPr>
        <p:txBody>
          <a:bodyPr/>
          <a:lstStyle/>
          <a:p>
            <a:r>
              <a:rPr kumimoji="1" lang="ja-JP" altLang="en-US" dirty="0" smtClean="0"/>
              <a:t>超音波とは・・・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人が聞こえない音</a:t>
            </a:r>
            <a:r>
              <a:rPr kumimoji="1" lang="en-US" altLang="ja-JP" dirty="0" smtClean="0"/>
              <a:t>(20KHz</a:t>
            </a:r>
            <a:r>
              <a:rPr kumimoji="1" lang="ja-JP" altLang="en-US" dirty="0" smtClean="0"/>
              <a:t>程度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2GHz</a:t>
            </a:r>
            <a:r>
              <a:rPr kumimoji="1" lang="ja-JP" altLang="en-US" dirty="0" smtClean="0"/>
              <a:t>程度の音。また、聞くことを目的としない音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 bwMode="auto">
          <a:xfrm>
            <a:off x="685800" y="3573016"/>
            <a:ext cx="7772400" cy="137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6531" indent="-316531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954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7" indent="-26377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58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5103" indent="-211021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21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7145" indent="-211021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84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9186" indent="-21102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84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84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84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84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84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kern="0" smtClean="0"/>
              <a:t>超音波計測</a:t>
            </a:r>
            <a:endParaRPr lang="en-US" altLang="ja-JP" kern="0" smtClean="0"/>
          </a:p>
          <a:p>
            <a:pPr lvl="1"/>
            <a:endParaRPr lang="en-US" altLang="ja-JP" kern="0" smtClean="0"/>
          </a:p>
          <a:p>
            <a:endParaRPr lang="ja-JP" altLang="en-US" kern="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t="50512"/>
          <a:stretch/>
        </p:blipFill>
        <p:spPr>
          <a:xfrm>
            <a:off x="685800" y="4021832"/>
            <a:ext cx="3333750" cy="211648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5" y="3852317"/>
            <a:ext cx="3048000" cy="228600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1475656" y="630783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厚</a:t>
            </a:r>
            <a:r>
              <a:rPr lang="ja-JP" altLang="en-US" dirty="0" smtClean="0"/>
              <a:t>さ計測</a:t>
            </a:r>
            <a:endParaRPr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5612993" y="6455263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超音波イメージング</a:t>
            </a:r>
            <a:endParaRPr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497" y="4780718"/>
            <a:ext cx="2304256" cy="1520808"/>
          </a:xfrm>
          <a:prstGeom prst="rect">
            <a:avLst/>
          </a:prstGeom>
        </p:spPr>
      </p:pic>
      <p:grpSp>
        <p:nvGrpSpPr>
          <p:cNvPr id="13" name="グループ化 12"/>
          <p:cNvGrpSpPr/>
          <p:nvPr/>
        </p:nvGrpSpPr>
        <p:grpSpPr>
          <a:xfrm>
            <a:off x="2427042" y="4471992"/>
            <a:ext cx="4305197" cy="2081672"/>
            <a:chOff x="2427042" y="4471992"/>
            <a:chExt cx="4305197" cy="2081672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2427042" y="4471992"/>
              <a:ext cx="4305197" cy="3693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solidFill>
                    <a:schemeClr val="accent4"/>
                  </a:solidFill>
                </a:rPr>
                <a:t>電気的</a:t>
              </a:r>
              <a:r>
                <a:rPr lang="ja-JP" altLang="en-US" dirty="0" smtClean="0">
                  <a:solidFill>
                    <a:schemeClr val="accent4"/>
                  </a:solidFill>
                </a:rPr>
                <a:t>超音波</a:t>
              </a:r>
              <a:r>
                <a:rPr kumimoji="1" lang="ja-JP" altLang="en-US" dirty="0" smtClean="0">
                  <a:solidFill>
                    <a:schemeClr val="accent4"/>
                  </a:solidFill>
                </a:rPr>
                <a:t>トランデューサーを用いる</a:t>
              </a:r>
              <a:endParaRPr kumimoji="1" lang="en-US" altLang="ja-JP" dirty="0" smtClean="0">
                <a:solidFill>
                  <a:schemeClr val="accent4"/>
                </a:solidFill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3036964" y="6030444"/>
              <a:ext cx="3070071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800" b="1" dirty="0">
                  <a:solidFill>
                    <a:srgbClr val="FF0000"/>
                  </a:solidFill>
                </a:rPr>
                <a:t>高感度計測が困難</a:t>
              </a:r>
              <a:endParaRPr lang="ja-JP" alt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下矢印 11"/>
            <p:cNvSpPr/>
            <p:nvPr/>
          </p:nvSpPr>
          <p:spPr bwMode="auto">
            <a:xfrm>
              <a:off x="2852849" y="4918448"/>
              <a:ext cx="3438300" cy="1035127"/>
            </a:xfrm>
            <a:prstGeom prst="downArrow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000" dirty="0">
                  <a:solidFill>
                    <a:schemeClr val="accent4"/>
                  </a:solidFill>
                </a:rPr>
                <a:t>ノイズの影響</a:t>
              </a:r>
              <a:endParaRPr kumimoji="1" lang="ja-J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4566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従来研究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4500" y="1754047"/>
            <a:ext cx="7772400" cy="4114800"/>
          </a:xfrm>
        </p:spPr>
        <p:txBody>
          <a:bodyPr/>
          <a:lstStyle/>
          <a:p>
            <a:r>
              <a:rPr kumimoji="1" lang="ja-JP" altLang="en-US" dirty="0" smtClean="0"/>
              <a:t>マイクロリング共振器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光の強度取得</a:t>
            </a:r>
            <a:endParaRPr kumimoji="1" lang="en-US" altLang="ja-JP" dirty="0" smtClean="0"/>
          </a:p>
          <a:p>
            <a:pPr marL="844082" lvl="2" indent="0">
              <a:buNone/>
            </a:pPr>
            <a:r>
              <a:rPr lang="ja-JP" altLang="en-US" dirty="0" smtClean="0"/>
              <a:t>→接触測定</a:t>
            </a:r>
            <a:endParaRPr lang="en-US" altLang="ja-JP" dirty="0" smtClean="0"/>
          </a:p>
          <a:p>
            <a:pPr marL="844082" lvl="2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高精度化やダイナミックレンジに</a:t>
            </a:r>
            <a:r>
              <a:rPr lang="ja-JP" altLang="en-US" dirty="0" smtClean="0"/>
              <a:t>課題</a:t>
            </a:r>
            <a:endParaRPr lang="en-US" altLang="ja-JP" dirty="0" smtClean="0"/>
          </a:p>
          <a:p>
            <a:r>
              <a:rPr lang="ja-JP" altLang="en-US" dirty="0"/>
              <a:t>ポリフッ化</a:t>
            </a:r>
            <a:r>
              <a:rPr lang="ja-JP" altLang="en-US" dirty="0" smtClean="0"/>
              <a:t>ビニリデン</a:t>
            </a:r>
            <a:r>
              <a:rPr lang="en-US" altLang="ja-JP" dirty="0" smtClean="0"/>
              <a:t>(</a:t>
            </a:r>
            <a:r>
              <a:rPr kumimoji="1" lang="en-US" altLang="ja-JP" dirty="0" smtClean="0"/>
              <a:t>PVDF),</a:t>
            </a: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kumimoji="1" lang="ja-JP" altLang="en-US" dirty="0" smtClean="0"/>
              <a:t>圧電セラミック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超音波の振幅から電圧取得</a:t>
            </a:r>
            <a:endParaRPr kumimoji="1" lang="en-US" altLang="ja-JP" dirty="0" smtClean="0"/>
          </a:p>
          <a:p>
            <a:pPr marL="844082" lvl="2" indent="0">
              <a:buNone/>
            </a:pPr>
            <a:r>
              <a:rPr kumimoji="1" lang="ja-JP" altLang="en-US" dirty="0" smtClean="0"/>
              <a:t>→高周波の測定が困難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613220" y="5528552"/>
            <a:ext cx="6676828" cy="95410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ja-JP" altLang="en-US" sz="2800" b="1" dirty="0" smtClean="0">
                <a:solidFill>
                  <a:srgbClr val="FF0000"/>
                </a:solidFill>
              </a:rPr>
              <a:t>非接触、高速、高ダイナミックレンジな</a:t>
            </a:r>
            <a:endParaRPr lang="en-US" altLang="ja-JP" sz="2800" b="1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sz="2800" b="1" dirty="0" smtClean="0">
                <a:solidFill>
                  <a:srgbClr val="FF0000"/>
                </a:solidFill>
              </a:rPr>
              <a:t>計測手法が求められてきた</a:t>
            </a:r>
            <a:endParaRPr lang="ja-JP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ario.com.tw/comm/upimage/p_131022_015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209950"/>
            <a:ext cx="2048966" cy="204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5004048" y="6478777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100" dirty="0" smtClean="0"/>
              <a:t>Ref)http</a:t>
            </a:r>
            <a:r>
              <a:rPr lang="en-US" altLang="ja-JP" sz="1100" dirty="0"/>
              <a:t>://home.hiroshima-u.ac.jp/akihiro/images/wgm.jpg</a:t>
            </a:r>
          </a:p>
          <a:p>
            <a:r>
              <a:rPr lang="en-US" altLang="ja-JP" sz="1100" dirty="0" smtClean="0"/>
              <a:t>Ref)http</a:t>
            </a:r>
            <a:r>
              <a:rPr lang="en-US" altLang="ja-JP" sz="1100" dirty="0"/>
              <a:t>://www.ario.com.tw/comm/upimage/p_131022_01551.jpg</a:t>
            </a:r>
            <a:endParaRPr lang="ja-JP" altLang="en-US" sz="1100" dirty="0"/>
          </a:p>
        </p:txBody>
      </p:sp>
      <p:pic>
        <p:nvPicPr>
          <p:cNvPr id="1028" name="Picture 4" descr="http://home.hiroshima-u.ac.jp/akihiro/images/wgm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16"/>
          <a:stretch/>
        </p:blipFill>
        <p:spPr bwMode="auto">
          <a:xfrm>
            <a:off x="6311751" y="1007307"/>
            <a:ext cx="2832249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317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外乱</a:t>
            </a:r>
            <a:r>
              <a:rPr lang="en-US" altLang="zh-CN" dirty="0"/>
              <a:t>/</a:t>
            </a:r>
            <a:r>
              <a:rPr lang="zh-CN" altLang="en-US" dirty="0"/>
              <a:t>周波数変換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正方形/長方形 36"/>
              <p:cNvSpPr/>
              <p:nvPr/>
            </p:nvSpPr>
            <p:spPr>
              <a:xfrm>
                <a:off x="4635936" y="4383930"/>
                <a:ext cx="1522789" cy="7247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ja-JP" sz="2400" i="1">
                              <a:latin typeface="Cambria Math"/>
                            </a:rPr>
                            <m:t>𝑟𝑒𝑝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altLang="ja-JP" sz="2400" b="0" i="1" smtClean="0">
                              <a:latin typeface="Cambria Math"/>
                            </a:rPr>
                            <m:t>𝑛𝐿</m:t>
                          </m:r>
                        </m:den>
                      </m:f>
                    </m:oMath>
                  </m:oMathPara>
                </a14:m>
                <a:endParaRPr lang="ja-JP" altLang="en-US" sz="2400" dirty="0"/>
              </a:p>
            </p:txBody>
          </p:sp>
        </mc:Choice>
        <mc:Fallback>
          <p:sp>
            <p:nvSpPr>
              <p:cNvPr id="37" name="正方形/長方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936" y="4383930"/>
                <a:ext cx="1522789" cy="7247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正方形/長方形 37"/>
          <p:cNvSpPr/>
          <p:nvPr/>
        </p:nvSpPr>
        <p:spPr>
          <a:xfrm>
            <a:off x="6501630" y="4362736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c</a:t>
            </a:r>
            <a:r>
              <a:rPr lang="en-US" altLang="ja-JP" dirty="0" smtClean="0"/>
              <a:t>:</a:t>
            </a:r>
            <a:r>
              <a:rPr lang="ja-JP" altLang="en-US" dirty="0" smtClean="0"/>
              <a:t>光速</a:t>
            </a:r>
            <a:endParaRPr lang="en-US" altLang="ja-JP" dirty="0" smtClean="0"/>
          </a:p>
          <a:p>
            <a:r>
              <a:rPr lang="en-US" altLang="ja-JP" dirty="0"/>
              <a:t>n</a:t>
            </a:r>
            <a:r>
              <a:rPr lang="en-US" altLang="ja-JP" dirty="0" smtClean="0"/>
              <a:t>:</a:t>
            </a:r>
            <a:r>
              <a:rPr lang="ja-JP" altLang="en-US" dirty="0" smtClean="0"/>
              <a:t>群屈折率</a:t>
            </a:r>
            <a:endParaRPr lang="en-US" altLang="ja-JP" dirty="0" smtClean="0"/>
          </a:p>
          <a:p>
            <a:r>
              <a:rPr lang="en-US" altLang="ja-JP" dirty="0" smtClean="0"/>
              <a:t>L:</a:t>
            </a:r>
            <a:r>
              <a:rPr lang="ja-JP" altLang="en-US" dirty="0" smtClean="0"/>
              <a:t>ファイバー共振器長</a:t>
            </a:r>
            <a:endParaRPr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380605" y="5470732"/>
            <a:ext cx="3092620" cy="12003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>
                <a:solidFill>
                  <a:srgbClr val="FF0000"/>
                </a:solidFill>
              </a:rPr>
              <a:t>外乱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(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測定物理量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ja-JP" altLang="en-US" sz="2400" b="1" dirty="0">
                <a:solidFill>
                  <a:srgbClr val="FF0000"/>
                </a:solidFill>
              </a:rPr>
              <a:t>⇓</a:t>
            </a:r>
            <a:endParaRPr lang="en-US" altLang="ja-JP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ja-JP" sz="2400" b="1" dirty="0" smtClean="0">
                <a:solidFill>
                  <a:srgbClr val="FF0000"/>
                </a:solidFill>
              </a:rPr>
              <a:t>RF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周波数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42" name="グループ化 41"/>
          <p:cNvGrpSpPr/>
          <p:nvPr/>
        </p:nvGrpSpPr>
        <p:grpSpPr>
          <a:xfrm>
            <a:off x="-142608" y="1332148"/>
            <a:ext cx="4778544" cy="4323250"/>
            <a:chOff x="570596" y="2272876"/>
            <a:chExt cx="4778544" cy="4323250"/>
          </a:xfrm>
        </p:grpSpPr>
        <p:grpSp>
          <p:nvGrpSpPr>
            <p:cNvPr id="36" name="グループ化 35"/>
            <p:cNvGrpSpPr/>
            <p:nvPr/>
          </p:nvGrpSpPr>
          <p:grpSpPr>
            <a:xfrm>
              <a:off x="570596" y="2272876"/>
              <a:ext cx="4778544" cy="4060068"/>
              <a:chOff x="570596" y="2272876"/>
              <a:chExt cx="4778544" cy="4060068"/>
            </a:xfrm>
          </p:grpSpPr>
          <p:sp>
            <p:nvSpPr>
              <p:cNvPr id="39" name="角丸四角形 38"/>
              <p:cNvSpPr/>
              <p:nvPr/>
            </p:nvSpPr>
            <p:spPr bwMode="auto">
              <a:xfrm>
                <a:off x="1936269" y="5131741"/>
                <a:ext cx="1201203" cy="1201203"/>
              </a:xfrm>
              <a:prstGeom prst="roundRect">
                <a:avLst>
                  <a:gd name="adj" fmla="val 3462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2">
                    <a:lumMod val="75000"/>
                  </a:schemeClr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ゴシック" charset="-128"/>
                  <a:cs typeface="ＭＳ ゴシック" charset="-128"/>
                </a:endParaRPr>
              </a:p>
            </p:txBody>
          </p:sp>
          <p:grpSp>
            <p:nvGrpSpPr>
              <p:cNvPr id="4" name="グループ化 3"/>
              <p:cNvGrpSpPr/>
              <p:nvPr/>
            </p:nvGrpSpPr>
            <p:grpSpPr>
              <a:xfrm>
                <a:off x="570596" y="2272876"/>
                <a:ext cx="4778544" cy="3769252"/>
                <a:chOff x="2195737" y="1041820"/>
                <a:chExt cx="4778544" cy="3769252"/>
              </a:xfrm>
            </p:grpSpPr>
            <p:grpSp>
              <p:nvGrpSpPr>
                <p:cNvPr id="5" name="グループ化 4"/>
                <p:cNvGrpSpPr/>
                <p:nvPr/>
              </p:nvGrpSpPr>
              <p:grpSpPr>
                <a:xfrm>
                  <a:off x="2195737" y="1041820"/>
                  <a:ext cx="4778544" cy="3769252"/>
                  <a:chOff x="2004187" y="1592369"/>
                  <a:chExt cx="4778544" cy="3769252"/>
                </a:xfrm>
              </p:grpSpPr>
              <p:grpSp>
                <p:nvGrpSpPr>
                  <p:cNvPr id="8" name="グループ化 7"/>
                  <p:cNvGrpSpPr/>
                  <p:nvPr/>
                </p:nvGrpSpPr>
                <p:grpSpPr>
                  <a:xfrm rot="16200000">
                    <a:off x="2252146" y="4179185"/>
                    <a:ext cx="372707" cy="298165"/>
                    <a:chOff x="3043061" y="1556791"/>
                    <a:chExt cx="1440159" cy="1152129"/>
                  </a:xfrm>
                </p:grpSpPr>
                <p:grpSp>
                  <p:nvGrpSpPr>
                    <p:cNvPr id="27" name="グループ化 26"/>
                    <p:cNvGrpSpPr/>
                    <p:nvPr/>
                  </p:nvGrpSpPr>
                  <p:grpSpPr>
                    <a:xfrm>
                      <a:off x="3242320" y="1556791"/>
                      <a:ext cx="1041648" cy="1152129"/>
                      <a:chOff x="3242320" y="1556791"/>
                      <a:chExt cx="1041648" cy="1152129"/>
                    </a:xfrm>
                  </p:grpSpPr>
                  <p:cxnSp>
                    <p:nvCxnSpPr>
                      <p:cNvPr id="29" name="直線コネクタ 28"/>
                      <p:cNvCxnSpPr/>
                      <p:nvPr/>
                    </p:nvCxnSpPr>
                    <p:spPr>
                      <a:xfrm rot="16200000">
                        <a:off x="2666256" y="2132856"/>
                        <a:ext cx="1152128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" name="直線コネクタ 29"/>
                      <p:cNvCxnSpPr/>
                      <p:nvPr/>
                    </p:nvCxnSpPr>
                    <p:spPr>
                      <a:xfrm rot="16200000">
                        <a:off x="3013472" y="2132856"/>
                        <a:ext cx="1152128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" name="直線コネクタ 30"/>
                      <p:cNvCxnSpPr/>
                      <p:nvPr/>
                    </p:nvCxnSpPr>
                    <p:spPr>
                      <a:xfrm rot="16200000">
                        <a:off x="3187080" y="2132856"/>
                        <a:ext cx="1152128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" name="直線コネクタ 31"/>
                      <p:cNvCxnSpPr/>
                      <p:nvPr/>
                    </p:nvCxnSpPr>
                    <p:spPr>
                      <a:xfrm rot="16200000">
                        <a:off x="3360688" y="2132855"/>
                        <a:ext cx="1152128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" name="直線コネクタ 32"/>
                      <p:cNvCxnSpPr/>
                      <p:nvPr/>
                    </p:nvCxnSpPr>
                    <p:spPr>
                      <a:xfrm rot="16200000">
                        <a:off x="3534296" y="2132855"/>
                        <a:ext cx="1152128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" name="直線コネクタ 33"/>
                      <p:cNvCxnSpPr/>
                      <p:nvPr/>
                    </p:nvCxnSpPr>
                    <p:spPr>
                      <a:xfrm rot="16200000">
                        <a:off x="3707904" y="2132856"/>
                        <a:ext cx="1152128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" name="直線コネクタ 34"/>
                      <p:cNvCxnSpPr/>
                      <p:nvPr/>
                    </p:nvCxnSpPr>
                    <p:spPr>
                      <a:xfrm rot="16200000">
                        <a:off x="2839864" y="2132855"/>
                        <a:ext cx="1152128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8" name="正方形/長方形 27"/>
                    <p:cNvSpPr/>
                    <p:nvPr/>
                  </p:nvSpPr>
                  <p:spPr>
                    <a:xfrm>
                      <a:off x="3043061" y="1772813"/>
                      <a:ext cx="1440159" cy="720081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9" name="円/楕円 8"/>
                  <p:cNvSpPr/>
                  <p:nvPr/>
                </p:nvSpPr>
                <p:spPr>
                  <a:xfrm>
                    <a:off x="2761658" y="2369433"/>
                    <a:ext cx="2378239" cy="2378239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" name="フリーフォーム 9"/>
                  <p:cNvSpPr/>
                  <p:nvPr/>
                </p:nvSpPr>
                <p:spPr>
                  <a:xfrm>
                    <a:off x="2414470" y="2928070"/>
                    <a:ext cx="526371" cy="1213845"/>
                  </a:xfrm>
                  <a:custGeom>
                    <a:avLst/>
                    <a:gdLst>
                      <a:gd name="connsiteX0" fmla="*/ 818865 w 818865"/>
                      <a:gd name="connsiteY0" fmla="*/ 0 h 1937982"/>
                      <a:gd name="connsiteX1" fmla="*/ 259307 w 818865"/>
                      <a:gd name="connsiteY1" fmla="*/ 723332 h 1937982"/>
                      <a:gd name="connsiteX2" fmla="*/ 27295 w 818865"/>
                      <a:gd name="connsiteY2" fmla="*/ 1282890 h 1937982"/>
                      <a:gd name="connsiteX3" fmla="*/ 13647 w 818865"/>
                      <a:gd name="connsiteY3" fmla="*/ 1937982 h 1937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8865" h="1937982">
                        <a:moveTo>
                          <a:pt x="818865" y="0"/>
                        </a:moveTo>
                        <a:cubicBezTo>
                          <a:pt x="605050" y="254758"/>
                          <a:pt x="391235" y="509517"/>
                          <a:pt x="259307" y="723332"/>
                        </a:cubicBezTo>
                        <a:cubicBezTo>
                          <a:pt x="127379" y="937147"/>
                          <a:pt x="68238" y="1080448"/>
                          <a:pt x="27295" y="1282890"/>
                        </a:cubicBezTo>
                        <a:cubicBezTo>
                          <a:pt x="-13648" y="1485332"/>
                          <a:pt x="-1" y="1711657"/>
                          <a:pt x="13647" y="1937982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" name="フリーフォーム 10"/>
                  <p:cNvSpPr/>
                  <p:nvPr/>
                </p:nvSpPr>
                <p:spPr>
                  <a:xfrm>
                    <a:off x="5024470" y="3064750"/>
                    <a:ext cx="1028332" cy="1138460"/>
                  </a:xfrm>
                  <a:custGeom>
                    <a:avLst/>
                    <a:gdLst>
                      <a:gd name="connsiteX0" fmla="*/ 0 w 1665027"/>
                      <a:gd name="connsiteY0" fmla="*/ 0 h 1124568"/>
                      <a:gd name="connsiteX1" fmla="*/ 559558 w 1665027"/>
                      <a:gd name="connsiteY1" fmla="*/ 955343 h 1124568"/>
                      <a:gd name="connsiteX2" fmla="*/ 1665027 w 1665027"/>
                      <a:gd name="connsiteY2" fmla="*/ 1119116 h 1124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65027" h="1124568">
                        <a:moveTo>
                          <a:pt x="0" y="0"/>
                        </a:moveTo>
                        <a:cubicBezTo>
                          <a:pt x="141027" y="384412"/>
                          <a:pt x="282054" y="768824"/>
                          <a:pt x="559558" y="955343"/>
                        </a:cubicBezTo>
                        <a:cubicBezTo>
                          <a:pt x="837062" y="1141862"/>
                          <a:pt x="1251044" y="1130489"/>
                          <a:pt x="1665027" y="1119116"/>
                        </a:cubicBezTo>
                      </a:path>
                    </a:pathLst>
                  </a:custGeom>
                  <a:noFill/>
                  <a:ln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" name="正方形/長方形 11"/>
                  <p:cNvSpPr/>
                  <p:nvPr/>
                </p:nvSpPr>
                <p:spPr>
                  <a:xfrm>
                    <a:off x="2004187" y="4670520"/>
                    <a:ext cx="868623" cy="15430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en-US" altLang="ja-JP" dirty="0" smtClean="0">
                        <a:solidFill>
                          <a:schemeClr val="tx1"/>
                        </a:solidFill>
                      </a:rPr>
                      <a:t>Pump</a:t>
                    </a:r>
                    <a:r>
                      <a:rPr kumimoji="1" lang="ja-JP" altLang="en-US" dirty="0" smtClean="0">
                        <a:solidFill>
                          <a:schemeClr val="tx1"/>
                        </a:solidFill>
                      </a:rPr>
                      <a:t>　</a:t>
                    </a:r>
                    <a:r>
                      <a:rPr kumimoji="1" lang="en-US" altLang="ja-JP" dirty="0" smtClean="0">
                        <a:solidFill>
                          <a:schemeClr val="tx1"/>
                        </a:solidFill>
                      </a:rPr>
                      <a:t>LD</a:t>
                    </a:r>
                    <a:endParaRPr kumimoji="1" lang="ja-JP" alt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" name="円/楕円 12"/>
                  <p:cNvSpPr/>
                  <p:nvPr/>
                </p:nvSpPr>
                <p:spPr>
                  <a:xfrm rot="18818670" flipV="1">
                    <a:off x="2718013" y="2689308"/>
                    <a:ext cx="763884" cy="20908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5715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" name="正方形/長方形 13"/>
                  <p:cNvSpPr/>
                  <p:nvPr/>
                </p:nvSpPr>
                <p:spPr>
                  <a:xfrm>
                    <a:off x="2987784" y="3954373"/>
                    <a:ext cx="526048" cy="37389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altLang="ja-JP" dirty="0"/>
                      <a:t>PZT</a:t>
                    </a:r>
                  </a:p>
                </p:txBody>
              </p:sp>
              <p:grpSp>
                <p:nvGrpSpPr>
                  <p:cNvPr id="15" name="グループ化 14"/>
                  <p:cNvGrpSpPr/>
                  <p:nvPr/>
                </p:nvGrpSpPr>
                <p:grpSpPr>
                  <a:xfrm>
                    <a:off x="3727550" y="2221526"/>
                    <a:ext cx="445200" cy="303449"/>
                    <a:chOff x="3727550" y="2221526"/>
                    <a:chExt cx="445200" cy="303449"/>
                  </a:xfrm>
                </p:grpSpPr>
                <p:sp>
                  <p:nvSpPr>
                    <p:cNvPr id="24" name="正方形/長方形 23"/>
                    <p:cNvSpPr/>
                    <p:nvPr/>
                  </p:nvSpPr>
                  <p:spPr>
                    <a:xfrm>
                      <a:off x="3727550" y="2221526"/>
                      <a:ext cx="147410" cy="303449"/>
                    </a:xfrm>
                    <a:prstGeom prst="rect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5" name="正方形/長方形 24"/>
                    <p:cNvSpPr/>
                    <p:nvPr/>
                  </p:nvSpPr>
                  <p:spPr>
                    <a:xfrm>
                      <a:off x="3876586" y="2221526"/>
                      <a:ext cx="148082" cy="303449"/>
                    </a:xfrm>
                    <a:prstGeom prst="rect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" name="正方形/長方形 25"/>
                    <p:cNvSpPr/>
                    <p:nvPr/>
                  </p:nvSpPr>
                  <p:spPr>
                    <a:xfrm>
                      <a:off x="4024668" y="2221526"/>
                      <a:ext cx="148082" cy="303449"/>
                    </a:xfrm>
                    <a:prstGeom prst="rect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16" name="円/楕円 15"/>
                  <p:cNvSpPr/>
                  <p:nvPr/>
                </p:nvSpPr>
                <p:spPr>
                  <a:xfrm rot="15276226" flipV="1">
                    <a:off x="4695955" y="3139863"/>
                    <a:ext cx="763884" cy="20908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5715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" name="正方形/長方形 16"/>
                  <p:cNvSpPr/>
                  <p:nvPr/>
                </p:nvSpPr>
                <p:spPr>
                  <a:xfrm>
                    <a:off x="3318929" y="1592369"/>
                    <a:ext cx="1302464" cy="65431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altLang="ja-JP" dirty="0" smtClean="0"/>
                      <a:t>Polarization</a:t>
                    </a:r>
                  </a:p>
                  <a:p>
                    <a:pPr algn="ctr"/>
                    <a:r>
                      <a:rPr lang="en-US" altLang="ja-JP" dirty="0" smtClean="0"/>
                      <a:t>controller</a:t>
                    </a:r>
                    <a:endParaRPr lang="ja-JP" altLang="en-US" dirty="0"/>
                  </a:p>
                </p:txBody>
              </p:sp>
              <p:sp>
                <p:nvSpPr>
                  <p:cNvPr id="18" name="正方形/長方形 17"/>
                  <p:cNvSpPr/>
                  <p:nvPr/>
                </p:nvSpPr>
                <p:spPr>
                  <a:xfrm>
                    <a:off x="4108026" y="3958935"/>
                    <a:ext cx="945870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ja-JP" dirty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rPr>
                      <a:t>EDF</a:t>
                    </a:r>
                    <a:endParaRPr lang="ja-JP" altLang="en-US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9" name="正方形/長方形 18"/>
                  <p:cNvSpPr/>
                  <p:nvPr/>
                </p:nvSpPr>
                <p:spPr>
                  <a:xfrm>
                    <a:off x="3003943" y="2802725"/>
                    <a:ext cx="945870" cy="65431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ja-JP" dirty="0" smtClean="0"/>
                      <a:t>WDM</a:t>
                    </a:r>
                  </a:p>
                  <a:p>
                    <a:pPr algn="ctr"/>
                    <a:r>
                      <a:rPr lang="en-US" altLang="ja-JP" dirty="0" smtClean="0"/>
                      <a:t>coupler</a:t>
                    </a:r>
                    <a:endParaRPr lang="ja-JP" altLang="en-US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0" name="正方形/長方形 19"/>
                      <p:cNvSpPr/>
                      <p:nvPr/>
                    </p:nvSpPr>
                    <p:spPr>
                      <a:xfrm>
                        <a:off x="5322872" y="3612864"/>
                        <a:ext cx="1459859" cy="5290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altLang="ja-JP" dirty="0" smtClean="0">
                            <a:solidFill>
                              <a:schemeClr val="tx1"/>
                            </a:solidFill>
                          </a:rPr>
                          <a:t>Output light</a:t>
                        </a:r>
                      </a:p>
                      <a:p>
                        <a:pPr algn="ctr"/>
                        <a:r>
                          <a:rPr kumimoji="1" lang="en-US" altLang="ja-JP" dirty="0" smtClean="0">
                            <a:solidFill>
                              <a:schemeClr val="tx1"/>
                            </a:solidFill>
                          </a:rPr>
                          <a:t>(</a:t>
                        </a:r>
                        <a14:m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ja-JP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𝑟𝑒𝑝</m:t>
                                </m:r>
                              </m:sub>
                            </m:sSub>
                          </m:oMath>
                        </a14:m>
                        <a:r>
                          <a:rPr kumimoji="1" lang="en-US" altLang="ja-JP" dirty="0" smtClean="0">
                            <a:solidFill>
                              <a:schemeClr val="tx1"/>
                            </a:solidFill>
                          </a:rPr>
                          <a:t>)</a:t>
                        </a:r>
                        <a:endParaRPr kumimoji="1" lang="ja-JP" altLang="en-US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0" name="正方形/長方形 19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322872" y="3612864"/>
                        <a:ext cx="1459859" cy="529051"/>
                      </a:xfrm>
                      <a:prstGeom prst="rect">
                        <a:avLst/>
                      </a:prstGeom>
                      <a:blipFill rotWithShape="1">
                        <a:blip r:embed="rId4"/>
                        <a:stretch>
                          <a:fillRect l="-418" t="-18391" r="-418" b="-26437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ja-JP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1" name="円/楕円 20"/>
                  <p:cNvSpPr/>
                  <p:nvPr/>
                </p:nvSpPr>
                <p:spPr>
                  <a:xfrm>
                    <a:off x="3660376" y="4742051"/>
                    <a:ext cx="619570" cy="619570"/>
                  </a:xfrm>
                  <a:prstGeom prst="ellipse">
                    <a:avLst/>
                  </a:prstGeom>
                  <a:noFill/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2" name="右矢印 21"/>
                  <p:cNvSpPr/>
                  <p:nvPr/>
                </p:nvSpPr>
                <p:spPr>
                  <a:xfrm flipH="1">
                    <a:off x="4317238" y="4811072"/>
                    <a:ext cx="972141" cy="48152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3" name="円弧 22"/>
                  <p:cNvSpPr/>
                  <p:nvPr/>
                </p:nvSpPr>
                <p:spPr>
                  <a:xfrm rot="20034485" flipV="1">
                    <a:off x="2788773" y="2291617"/>
                    <a:ext cx="2352741" cy="2434446"/>
                  </a:xfrm>
                  <a:prstGeom prst="arc">
                    <a:avLst>
                      <a:gd name="adj1" fmla="val 16200000"/>
                      <a:gd name="adj2" fmla="val 18810182"/>
                    </a:avLst>
                  </a:prstGeom>
                  <a:ln w="28575"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6" name="テキスト ボックス 5"/>
                <p:cNvSpPr txBox="1"/>
                <p:nvPr/>
              </p:nvSpPr>
              <p:spPr>
                <a:xfrm>
                  <a:off x="4813265" y="4316620"/>
                  <a:ext cx="701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dirty="0"/>
                    <a:t>外乱</a:t>
                  </a:r>
                  <a:endParaRPr kumimoji="1" lang="ja-JP" altLang="en-US" dirty="0"/>
                </a:p>
              </p:txBody>
            </p:sp>
            <p:sp>
              <p:nvSpPr>
                <p:cNvPr id="7" name="正方形/長方形 6"/>
                <p:cNvSpPr/>
                <p:nvPr/>
              </p:nvSpPr>
              <p:spPr>
                <a:xfrm>
                  <a:off x="4238747" y="2634262"/>
                  <a:ext cx="94587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ja-JP" dirty="0" smtClean="0"/>
                    <a:t>coupler</a:t>
                  </a:r>
                  <a:endParaRPr lang="ja-JP" altLang="en-US" dirty="0"/>
                </a:p>
              </p:txBody>
            </p:sp>
          </p:grpSp>
        </p:grpSp>
        <p:sp>
          <p:nvSpPr>
            <p:cNvPr id="41" name="テキスト ボックス 40"/>
            <p:cNvSpPr txBox="1"/>
            <p:nvPr/>
          </p:nvSpPr>
          <p:spPr>
            <a:xfrm>
              <a:off x="2834492" y="6226794"/>
              <a:ext cx="2514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solidFill>
                    <a:schemeClr val="accent2">
                      <a:lumMod val="75000"/>
                    </a:schemeClr>
                  </a:solidFill>
                </a:rPr>
                <a:t>センシングキャビティ</a:t>
              </a:r>
              <a:endParaRPr kumimoji="1" lang="ja-JP" alt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3" name="正方形/長方形 2"/>
          <p:cNvSpPr/>
          <p:nvPr/>
        </p:nvSpPr>
        <p:spPr>
          <a:xfrm>
            <a:off x="267675" y="5854683"/>
            <a:ext cx="4152099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ja-JP" altLang="en-US" sz="2800" b="1" dirty="0">
                <a:solidFill>
                  <a:srgbClr val="FF0000"/>
                </a:solidFill>
              </a:rPr>
              <a:t>高精度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周波数計測が可能</a:t>
            </a:r>
            <a:endParaRPr lang="ja-JP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68" name="図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647" y="3080470"/>
            <a:ext cx="4743748" cy="126167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9" name="テキスト ボックス 68"/>
              <p:cNvSpPr txBox="1"/>
              <p:nvPr/>
            </p:nvSpPr>
            <p:spPr>
              <a:xfrm>
                <a:off x="4827816" y="2757834"/>
                <a:ext cx="4136672" cy="667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パルスレーザーは繰り返し周波数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ja-JP" i="1" smtClean="0">
                            <a:latin typeface="Cambria Math"/>
                          </a:rPr>
                          <m:t>𝑟𝑒𝑝</m:t>
                        </m:r>
                      </m:sub>
                    </m:sSub>
                  </m:oMath>
                </a14:m>
                <a:r>
                  <a:rPr kumimoji="1" lang="ja-JP" alt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の間隔で周波数のコムとなっている。</a:t>
                </a:r>
                <a:endParaRPr kumimoji="1" lang="ja-JP" alt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9" name="テキスト ボックス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816" y="2757834"/>
                <a:ext cx="4136672" cy="667747"/>
              </a:xfrm>
              <a:prstGeom prst="rect">
                <a:avLst/>
              </a:prstGeom>
              <a:blipFill rotWithShape="0">
                <a:blip r:embed="rId6"/>
                <a:stretch>
                  <a:fillRect l="-1325" t="-7273" b="-109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643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光コムとは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145463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テキスト ボックス 2"/>
              <p:cNvSpPr txBox="1"/>
              <p:nvPr/>
            </p:nvSpPr>
            <p:spPr>
              <a:xfrm>
                <a:off x="5724128" y="4653136"/>
                <a:ext cx="3240360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𝑐𝑒𝑜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𝑟𝑒𝑝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を周波数標準に同期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4653136"/>
                <a:ext cx="3240360" cy="390748"/>
              </a:xfrm>
              <a:prstGeom prst="rect">
                <a:avLst/>
              </a:prstGeom>
              <a:blipFill rotWithShape="0">
                <a:blip r:embed="rId3"/>
                <a:stretch>
                  <a:fillRect l="-564" t="-12500" b="-140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/>
          <p:cNvSpPr/>
          <p:nvPr/>
        </p:nvSpPr>
        <p:spPr bwMode="auto">
          <a:xfrm>
            <a:off x="6730008" y="5040755"/>
            <a:ext cx="2234480" cy="4013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rPr>
              <a:t>光周波数の物差し</a:t>
            </a:r>
            <a:endParaRPr kumimoji="1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5" name="正方形/長方形 4"/>
          <p:cNvSpPr/>
          <p:nvPr/>
        </p:nvSpPr>
        <p:spPr bwMode="auto">
          <a:xfrm>
            <a:off x="198257" y="1456287"/>
            <a:ext cx="2878088" cy="673372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rPr>
              <a:t>時間領域で非常に</a:t>
            </a:r>
            <a:r>
              <a:rPr kumimoji="1" lang="ja-JP" alt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rPr>
              <a:t>安定</a:t>
            </a:r>
            <a:endParaRPr kumimoji="1" lang="en-US" altLang="ja-JP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000" dirty="0">
                <a:latin typeface="Arial" charset="0"/>
                <a:ea typeface="ＭＳ ゴシック" charset="-128"/>
                <a:cs typeface="ＭＳ ゴシック" charset="-128"/>
              </a:rPr>
              <a:t>	</a:t>
            </a:r>
            <a:r>
              <a:rPr lang="ja-JP" altLang="en-US" sz="2000" dirty="0" smtClean="0">
                <a:latin typeface="Arial" charset="0"/>
                <a:ea typeface="ＭＳ ゴシック" charset="-128"/>
                <a:cs typeface="ＭＳ ゴシック" charset="-128"/>
              </a:rPr>
              <a:t>→</a:t>
            </a:r>
            <a:r>
              <a:rPr lang="ja-JP" altLang="en-US" sz="2000" dirty="0" smtClean="0">
                <a:solidFill>
                  <a:srgbClr val="FF0000"/>
                </a:solidFill>
                <a:latin typeface="Arial" charset="0"/>
                <a:ea typeface="ＭＳ ゴシック" charset="-128"/>
                <a:cs typeface="ＭＳ ゴシック" charset="-128"/>
              </a:rPr>
              <a:t>高精度</a:t>
            </a:r>
            <a:endParaRPr kumimoji="1" lang="ja-JP" alt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4801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センシングキャビティの従来法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50" y="3898254"/>
            <a:ext cx="4972050" cy="29241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ja-JP" altLang="en-US" dirty="0" smtClean="0"/>
                  <a:t>歪</a:t>
                </a:r>
                <a:r>
                  <a:rPr lang="ja-JP" altLang="en-US" dirty="0"/>
                  <a:t>み</a:t>
                </a:r>
                <a:r>
                  <a:rPr lang="ja-JP" altLang="en-US" dirty="0" smtClean="0"/>
                  <a:t>によ</a:t>
                </a:r>
                <a:r>
                  <a:rPr lang="ja-JP" altLang="en-US" dirty="0"/>
                  <a:t>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ja-JP" sz="3200" i="1">
                            <a:latin typeface="Cambria Math"/>
                          </a:rPr>
                          <m:t>𝑟𝑒𝑝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周波数変化を</a:t>
                </a:r>
                <a:r>
                  <a:rPr kumimoji="1" lang="en-US" altLang="ja-JP" dirty="0" smtClean="0"/>
                  <a:t>RF</a:t>
                </a:r>
                <a:r>
                  <a:rPr kumimoji="1" lang="ja-JP" altLang="en-US" dirty="0" smtClean="0"/>
                  <a:t>スペクトラム・アナライザーによるピーク位置変化によって計測</a:t>
                </a:r>
                <a:endParaRPr kumimoji="1" lang="en-US" altLang="ja-JP" dirty="0" smtClean="0"/>
              </a:p>
              <a:p>
                <a:pPr marL="0" indent="0">
                  <a:buNone/>
                </a:pPr>
                <a:r>
                  <a:rPr kumimoji="1" lang="ja-JP" altLang="en-US" dirty="0" smtClean="0"/>
                  <a:t>高速性や</a:t>
                </a:r>
                <a:r>
                  <a:rPr lang="ja-JP" altLang="en-US" dirty="0" smtClean="0"/>
                  <a:t>高精度性に問題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804" t="-16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/>
          <a:srcRect l="50687"/>
          <a:stretch/>
        </p:blipFill>
        <p:spPr>
          <a:xfrm>
            <a:off x="251520" y="4085722"/>
            <a:ext cx="3712961" cy="277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43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実験装置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70415"/>
            <a:ext cx="8609088" cy="538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グループ化 4"/>
          <p:cNvGrpSpPr/>
          <p:nvPr/>
        </p:nvGrpSpPr>
        <p:grpSpPr>
          <a:xfrm rot="19242910">
            <a:off x="2580911" y="4043527"/>
            <a:ext cx="453784" cy="241360"/>
            <a:chOff x="4932040" y="2348880"/>
            <a:chExt cx="581499" cy="360040"/>
          </a:xfrm>
        </p:grpSpPr>
        <p:sp>
          <p:nvSpPr>
            <p:cNvPr id="3" name="正方形/長方形 2"/>
            <p:cNvSpPr/>
            <p:nvPr/>
          </p:nvSpPr>
          <p:spPr bwMode="auto">
            <a:xfrm>
              <a:off x="4932040" y="2348880"/>
              <a:ext cx="576064" cy="36004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4" name="右矢印 3"/>
            <p:cNvSpPr/>
            <p:nvPr/>
          </p:nvSpPr>
          <p:spPr bwMode="auto">
            <a:xfrm flipH="1">
              <a:off x="4932040" y="2384884"/>
              <a:ext cx="581499" cy="288032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4211960" y="1682688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中心波長：</a:t>
            </a:r>
            <a:r>
              <a:rPr kumimoji="1" lang="en-US" altLang="ja-JP" dirty="0" smtClean="0"/>
              <a:t>1550nm</a:t>
            </a:r>
          </a:p>
          <a:p>
            <a:r>
              <a:rPr lang="ja-JP" altLang="en-US" dirty="0" smtClean="0"/>
              <a:t>繰り返し周波数：</a:t>
            </a:r>
            <a:r>
              <a:rPr lang="en-US" altLang="ja-JP" dirty="0" smtClean="0"/>
              <a:t>27MH</a:t>
            </a:r>
            <a:r>
              <a:rPr lang="en-US" altLang="ja-JP" dirty="0"/>
              <a:t>z</a:t>
            </a:r>
            <a:endParaRPr lang="en-US" altLang="ja-JP" dirty="0" smtClean="0"/>
          </a:p>
          <a:p>
            <a:r>
              <a:rPr kumimoji="1" lang="ja-JP" altLang="en-US" dirty="0" smtClean="0"/>
              <a:t>平均パワー</a:t>
            </a:r>
            <a:r>
              <a:rPr kumimoji="1" lang="en-US" altLang="ja-JP" dirty="0" smtClean="0"/>
              <a:t>10mW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 bwMode="auto">
          <a:xfrm>
            <a:off x="6372200" y="3356992"/>
            <a:ext cx="2647706" cy="2376264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0" name="フリーフォーム 9"/>
          <p:cNvSpPr/>
          <p:nvPr/>
        </p:nvSpPr>
        <p:spPr bwMode="auto">
          <a:xfrm>
            <a:off x="685800" y="3466833"/>
            <a:ext cx="5491158" cy="3333150"/>
          </a:xfrm>
          <a:custGeom>
            <a:avLst/>
            <a:gdLst>
              <a:gd name="connsiteX0" fmla="*/ 0 w 5510151"/>
              <a:gd name="connsiteY0" fmla="*/ 1330037 h 3146961"/>
              <a:gd name="connsiteX1" fmla="*/ 0 w 5510151"/>
              <a:gd name="connsiteY1" fmla="*/ 3146961 h 3146961"/>
              <a:gd name="connsiteX2" fmla="*/ 5510151 w 5510151"/>
              <a:gd name="connsiteY2" fmla="*/ 3146961 h 3146961"/>
              <a:gd name="connsiteX3" fmla="*/ 5510151 w 5510151"/>
              <a:gd name="connsiteY3" fmla="*/ 0 h 3146961"/>
              <a:gd name="connsiteX4" fmla="*/ 3265714 w 5510151"/>
              <a:gd name="connsiteY4" fmla="*/ 0 h 3146961"/>
              <a:gd name="connsiteX5" fmla="*/ 3265714 w 5510151"/>
              <a:gd name="connsiteY5" fmla="*/ 1389413 h 3146961"/>
              <a:gd name="connsiteX6" fmla="*/ 0 w 5510151"/>
              <a:gd name="connsiteY6" fmla="*/ 1330037 h 3146961"/>
              <a:gd name="connsiteX0" fmla="*/ 0 w 5510151"/>
              <a:gd name="connsiteY0" fmla="*/ 1413164 h 3146961"/>
              <a:gd name="connsiteX1" fmla="*/ 0 w 5510151"/>
              <a:gd name="connsiteY1" fmla="*/ 3146961 h 3146961"/>
              <a:gd name="connsiteX2" fmla="*/ 5510151 w 5510151"/>
              <a:gd name="connsiteY2" fmla="*/ 3146961 h 3146961"/>
              <a:gd name="connsiteX3" fmla="*/ 5510151 w 5510151"/>
              <a:gd name="connsiteY3" fmla="*/ 0 h 3146961"/>
              <a:gd name="connsiteX4" fmla="*/ 3265714 w 5510151"/>
              <a:gd name="connsiteY4" fmla="*/ 0 h 3146961"/>
              <a:gd name="connsiteX5" fmla="*/ 3265714 w 5510151"/>
              <a:gd name="connsiteY5" fmla="*/ 1389413 h 3146961"/>
              <a:gd name="connsiteX6" fmla="*/ 0 w 5510151"/>
              <a:gd name="connsiteY6" fmla="*/ 1413164 h 3146961"/>
              <a:gd name="connsiteX0" fmla="*/ 0 w 5510151"/>
              <a:gd name="connsiteY0" fmla="*/ 1389414 h 3146961"/>
              <a:gd name="connsiteX1" fmla="*/ 0 w 5510151"/>
              <a:gd name="connsiteY1" fmla="*/ 3146961 h 3146961"/>
              <a:gd name="connsiteX2" fmla="*/ 5510151 w 5510151"/>
              <a:gd name="connsiteY2" fmla="*/ 3146961 h 3146961"/>
              <a:gd name="connsiteX3" fmla="*/ 5510151 w 5510151"/>
              <a:gd name="connsiteY3" fmla="*/ 0 h 3146961"/>
              <a:gd name="connsiteX4" fmla="*/ 3265714 w 5510151"/>
              <a:gd name="connsiteY4" fmla="*/ 0 h 3146961"/>
              <a:gd name="connsiteX5" fmla="*/ 3265714 w 5510151"/>
              <a:gd name="connsiteY5" fmla="*/ 1389413 h 3146961"/>
              <a:gd name="connsiteX6" fmla="*/ 0 w 5510151"/>
              <a:gd name="connsiteY6" fmla="*/ 1389414 h 314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0151" h="3146961">
                <a:moveTo>
                  <a:pt x="0" y="1389414"/>
                </a:moveTo>
                <a:lnTo>
                  <a:pt x="0" y="3146961"/>
                </a:lnTo>
                <a:lnTo>
                  <a:pt x="5510151" y="3146961"/>
                </a:lnTo>
                <a:lnTo>
                  <a:pt x="5510151" y="0"/>
                </a:lnTo>
                <a:lnTo>
                  <a:pt x="3265714" y="0"/>
                </a:lnTo>
                <a:lnTo>
                  <a:pt x="3265714" y="1389413"/>
                </a:lnTo>
                <a:lnTo>
                  <a:pt x="0" y="1389414"/>
                </a:lnTo>
                <a:close/>
              </a:path>
            </a:pathLst>
          </a:custGeom>
          <a:noFill/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463963" y="6409445"/>
            <a:ext cx="218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C00000"/>
                </a:solidFill>
              </a:rPr>
              <a:t>周波数安定機構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366389" y="5363924"/>
            <a:ext cx="218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C00000"/>
                </a:solidFill>
              </a:rPr>
              <a:t>計測部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26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実験結果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　今回、本研究では以下</a:t>
            </a:r>
            <a:r>
              <a:rPr lang="en-US" altLang="ja-JP" dirty="0"/>
              <a:t>3</a:t>
            </a:r>
            <a:r>
              <a:rPr kumimoji="1" lang="ja-JP" altLang="en-US" dirty="0" smtClean="0"/>
              <a:t>点について実験を行った。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Frep</a:t>
            </a:r>
            <a:r>
              <a:rPr kumimoji="1" lang="ja-JP" altLang="en-US" dirty="0" smtClean="0"/>
              <a:t>安定化機構による</a:t>
            </a:r>
            <a:r>
              <a:rPr kumimoji="1" lang="en-US" altLang="ja-JP" dirty="0" err="1" smtClean="0"/>
              <a:t>Frep</a:t>
            </a:r>
            <a:r>
              <a:rPr kumimoji="1" lang="ja-JP" altLang="en-US" dirty="0" smtClean="0"/>
              <a:t>安定化制御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PZT</a:t>
            </a:r>
            <a:r>
              <a:rPr lang="ja-JP" altLang="en-US" dirty="0" smtClean="0"/>
              <a:t>及び</a:t>
            </a:r>
            <a:r>
              <a:rPr lang="en-US" altLang="ja-JP" dirty="0" smtClean="0"/>
              <a:t>EOM</a:t>
            </a:r>
            <a:r>
              <a:rPr lang="ja-JP" altLang="en-US" dirty="0" smtClean="0"/>
              <a:t>の基本特性評価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lang="en-US" altLang="ja-JP" dirty="0" smtClean="0"/>
              <a:t>PZT</a:t>
            </a:r>
            <a:r>
              <a:rPr lang="ja-JP" altLang="en-US" dirty="0" smtClean="0"/>
              <a:t>及び</a:t>
            </a:r>
            <a:r>
              <a:rPr lang="en-US" altLang="ja-JP" dirty="0" smtClean="0"/>
              <a:t>EOM</a:t>
            </a:r>
            <a:r>
              <a:rPr lang="ja-JP" altLang="en-US" dirty="0" smtClean="0"/>
              <a:t>による歪みの計測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7805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Frep</a:t>
            </a:r>
            <a:r>
              <a:rPr lang="ja-JP" altLang="en-US" dirty="0" smtClean="0"/>
              <a:t>安定化</a:t>
            </a:r>
            <a:r>
              <a:rPr lang="ja-JP" altLang="en-US" dirty="0"/>
              <a:t>制御</a:t>
            </a:r>
            <a:endParaRPr kumimoji="1" lang="ja-JP" altLang="en-US" dirty="0"/>
          </a:p>
        </p:txBody>
      </p:sp>
      <p:pic>
        <p:nvPicPr>
          <p:cNvPr id="4" name="図 3" descr="ucope_1.bmp"/>
          <p:cNvPicPr>
            <a:picLocks noChangeAspect="1"/>
          </p:cNvPicPr>
          <p:nvPr/>
        </p:nvPicPr>
        <p:blipFill>
          <a:blip r:embed="rId2"/>
          <a:srcRect t="4771" r="42599" b="11543"/>
          <a:stretch>
            <a:fillRect/>
          </a:stretch>
        </p:blipFill>
        <p:spPr>
          <a:xfrm>
            <a:off x="4716016" y="2060848"/>
            <a:ext cx="4156364" cy="3810000"/>
          </a:xfrm>
          <a:prstGeom prst="rect">
            <a:avLst/>
          </a:prstGeom>
        </p:spPr>
      </p:pic>
      <p:pic>
        <p:nvPicPr>
          <p:cNvPr id="5" name="図 4" descr="ucope_4.bmp"/>
          <p:cNvPicPr>
            <a:picLocks noChangeAspect="1"/>
          </p:cNvPicPr>
          <p:nvPr/>
        </p:nvPicPr>
        <p:blipFill>
          <a:blip r:embed="rId3"/>
          <a:srcRect t="4771" r="41714" b="6163"/>
          <a:stretch>
            <a:fillRect/>
          </a:stretch>
        </p:blipFill>
        <p:spPr>
          <a:xfrm>
            <a:off x="98047" y="2060848"/>
            <a:ext cx="4037610" cy="3879273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 bwMode="auto">
          <a:xfrm rot="5400000">
            <a:off x="1150553" y="4803340"/>
            <a:ext cx="1166091" cy="1588"/>
          </a:xfrm>
          <a:prstGeom prst="straightConnector1">
            <a:avLst/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7" name="テキスト ボックス 18"/>
          <p:cNvSpPr txBox="1"/>
          <p:nvPr/>
        </p:nvSpPr>
        <p:spPr>
          <a:xfrm>
            <a:off x="1963282" y="4542524"/>
            <a:ext cx="138545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ＭＳ ゴシック" charset="-128"/>
                <a:cs typeface="ＭＳ 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2286000" algn="l" defTabSz="457200" rtl="0" eaLnBrk="1" latinLnBrk="0" hangingPunct="1">
              <a:defRPr kumimoji="1" sz="2000" kern="1200">
                <a:solidFill>
                  <a:schemeClr val="tx1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2743200" algn="l" defTabSz="457200" rtl="0" eaLnBrk="1" latinLnBrk="0" hangingPunct="1">
              <a:defRPr kumimoji="1" sz="2000" kern="1200">
                <a:solidFill>
                  <a:schemeClr val="tx1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3200400" algn="l" defTabSz="457200" rtl="0" eaLnBrk="1" latinLnBrk="0" hangingPunct="1">
              <a:defRPr kumimoji="1" sz="2000" kern="1200">
                <a:solidFill>
                  <a:schemeClr val="tx1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3657600" algn="l" defTabSz="457200" rtl="0" eaLnBrk="1" latinLnBrk="0" hangingPunct="1">
              <a:defRPr kumimoji="1" sz="2000" kern="1200">
                <a:solidFill>
                  <a:schemeClr val="tx1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pPr algn="ctr"/>
            <a:r>
              <a:rPr lang="en-US" altLang="ja-JP" sz="2800" b="1" dirty="0" smtClean="0">
                <a:solidFill>
                  <a:srgbClr val="008000"/>
                </a:solidFill>
              </a:rPr>
              <a:t>500mV</a:t>
            </a:r>
            <a:endParaRPr kumimoji="1" lang="ja-JP" altLang="en-US" sz="2800" b="1" dirty="0">
              <a:solidFill>
                <a:srgbClr val="008000"/>
              </a:solidFill>
            </a:endParaRPr>
          </a:p>
        </p:txBody>
      </p:sp>
      <p:sp>
        <p:nvSpPr>
          <p:cNvPr id="8" name="テキスト ボックス 19"/>
          <p:cNvSpPr txBox="1"/>
          <p:nvPr/>
        </p:nvSpPr>
        <p:spPr>
          <a:xfrm>
            <a:off x="7097083" y="4005064"/>
            <a:ext cx="138545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ＭＳ ゴシック" charset="-128"/>
                <a:cs typeface="ＭＳ 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2286000" algn="l" defTabSz="457200" rtl="0" eaLnBrk="1" latinLnBrk="0" hangingPunct="1">
              <a:defRPr kumimoji="1" sz="2000" kern="1200">
                <a:solidFill>
                  <a:schemeClr val="tx1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2743200" algn="l" defTabSz="457200" rtl="0" eaLnBrk="1" latinLnBrk="0" hangingPunct="1">
              <a:defRPr kumimoji="1" sz="2000" kern="1200">
                <a:solidFill>
                  <a:schemeClr val="tx1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3200400" algn="l" defTabSz="457200" rtl="0" eaLnBrk="1" latinLnBrk="0" hangingPunct="1">
              <a:defRPr kumimoji="1" sz="2000" kern="1200">
                <a:solidFill>
                  <a:schemeClr val="tx1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3657600" algn="l" defTabSz="457200" rtl="0" eaLnBrk="1" latinLnBrk="0" hangingPunct="1">
              <a:defRPr kumimoji="1" sz="2000" kern="1200">
                <a:solidFill>
                  <a:schemeClr val="tx1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pPr algn="ctr"/>
            <a:r>
              <a:rPr lang="en-US" altLang="ja-JP" sz="2800" b="1" dirty="0" smtClean="0">
                <a:solidFill>
                  <a:srgbClr val="008000"/>
                </a:solidFill>
              </a:rPr>
              <a:t>1mV</a:t>
            </a:r>
            <a:endParaRPr kumimoji="1" lang="ja-JP" altLang="en-US" sz="2800" b="1" dirty="0">
              <a:solidFill>
                <a:srgbClr val="008000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 bwMode="auto">
          <a:xfrm flipH="1">
            <a:off x="6699204" y="4022205"/>
            <a:ext cx="8037" cy="526926"/>
          </a:xfrm>
          <a:prstGeom prst="straightConnector1">
            <a:avLst/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" name="テキスト ボックス 10"/>
          <p:cNvSpPr txBox="1"/>
          <p:nvPr/>
        </p:nvSpPr>
        <p:spPr>
          <a:xfrm>
            <a:off x="1252756" y="604924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/>
              <a:t>制御前</a:t>
            </a:r>
            <a:endParaRPr kumimoji="1" lang="ja-JP" altLang="en-US" sz="36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930102" y="604924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/>
              <a:t>制御後</a:t>
            </a:r>
            <a:endParaRPr kumimoji="1"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56051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テーマ1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Arial"/>
        <a:ea typeface="ＭＳ ゴシック"/>
        <a:cs typeface="ＭＳ ゴシック"/>
      </a:majorFont>
      <a:minorFont>
        <a:latin typeface="Arial"/>
        <a:ea typeface="ＭＳ ゴシック"/>
        <a:cs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ラマン分光装置の構築 k</Template>
  <TotalTime>1670</TotalTime>
  <Words>745</Words>
  <Application>Microsoft Office PowerPoint</Application>
  <PresentationFormat>画面に合わせる (4:3)</PresentationFormat>
  <Paragraphs>118</Paragraphs>
  <Slides>17</Slides>
  <Notes>6</Notes>
  <HiddenSlides>5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7" baseType="lpstr">
      <vt:lpstr>ＭＳ Ｐゴシック</vt:lpstr>
      <vt:lpstr>ＭＳ ゴシック</vt:lpstr>
      <vt:lpstr>ＭＳ 明朝</vt:lpstr>
      <vt:lpstr>Osaka</vt:lpstr>
      <vt:lpstr>Arial</vt:lpstr>
      <vt:lpstr>Calibri</vt:lpstr>
      <vt:lpstr>Cambria Math</vt:lpstr>
      <vt:lpstr>Century</vt:lpstr>
      <vt:lpstr>Times New Roman</vt:lpstr>
      <vt:lpstr>テーマ1</vt:lpstr>
      <vt:lpstr>ファイバー光コム共振器の 外乱/周波数変換を用いた 超音波計測に関する研究</vt:lpstr>
      <vt:lpstr>超音波計測</vt:lpstr>
      <vt:lpstr>従来研究</vt:lpstr>
      <vt:lpstr>外乱/周波数変換</vt:lpstr>
      <vt:lpstr>光コムとは</vt:lpstr>
      <vt:lpstr>センシングキャビティの従来法</vt:lpstr>
      <vt:lpstr>実験装置</vt:lpstr>
      <vt:lpstr>実験結果</vt:lpstr>
      <vt:lpstr>Frep安定化制御</vt:lpstr>
      <vt:lpstr>EOM,PZTの基本特性評価</vt:lpstr>
      <vt:lpstr>結果(PZT歪み) </vt:lpstr>
      <vt:lpstr>結果(EOM歪み) </vt:lpstr>
      <vt:lpstr>結果</vt:lpstr>
      <vt:lpstr>結果</vt:lpstr>
      <vt:lpstr>結果</vt:lpstr>
      <vt:lpstr>EOMによる歪みの評価</vt:lpstr>
      <vt:lpstr>考察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ファイバー光コム共振器の 外乱/周波数変換を用いた 超音波計測に関する研究</dc:title>
  <dc:creator>Takashi</dc:creator>
  <cp:lastModifiedBy>Masuoka Takashi</cp:lastModifiedBy>
  <cp:revision>44</cp:revision>
  <cp:lastPrinted>2016-01-04T07:00:15Z</cp:lastPrinted>
  <dcterms:created xsi:type="dcterms:W3CDTF">2016-01-03T19:08:12Z</dcterms:created>
  <dcterms:modified xsi:type="dcterms:W3CDTF">2016-01-04T23:37:38Z</dcterms:modified>
</cp:coreProperties>
</file>