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9" r:id="rId4"/>
    <p:sldId id="258" r:id="rId5"/>
    <p:sldId id="260" r:id="rId6"/>
    <p:sldId id="262" r:id="rId7"/>
    <p:sldId id="270" r:id="rId8"/>
    <p:sldId id="263" r:id="rId9"/>
    <p:sldId id="264" r:id="rId10"/>
    <p:sldId id="265" r:id="rId11"/>
    <p:sldId id="266" r:id="rId12"/>
    <p:sldId id="267" r:id="rId13"/>
    <p:sldId id="271" r:id="rId14"/>
    <p:sldId id="268" r:id="rId15"/>
    <p:sldId id="269" r:id="rId16"/>
    <p:sldId id="272" r:id="rId17"/>
    <p:sldId id="273" r:id="rId18"/>
    <p:sldId id="274" r:id="rId19"/>
    <p:sldId id="275" r:id="rId20"/>
  </p:sldIdLst>
  <p:sldSz cx="9144000" cy="6858000" type="screen4x3"/>
  <p:notesSz cx="6796088" cy="99282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6" autoAdjust="0"/>
    <p:restoredTop sz="78932" autoAdjust="0"/>
  </p:normalViewPr>
  <p:slideViewPr>
    <p:cSldViewPr>
      <p:cViewPr>
        <p:scale>
          <a:sx n="60" d="100"/>
          <a:sy n="60" d="100"/>
        </p:scale>
        <p:origin x="-1554" y="-156"/>
      </p:cViewPr>
      <p:guideLst>
        <p:guide orient="horz" pos="2160"/>
        <p:guide pos="2880"/>
      </p:guideLst>
    </p:cSldViewPr>
  </p:slideViewPr>
  <p:outlineViewPr>
    <p:cViewPr>
      <p:scale>
        <a:sx n="33" d="100"/>
        <a:sy n="33" d="100"/>
      </p:scale>
      <p:origin x="6"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4971" cy="496411"/>
          </a:xfrm>
          <a:prstGeom prst="rect">
            <a:avLst/>
          </a:prstGeom>
        </p:spPr>
        <p:txBody>
          <a:bodyPr vert="horz" lIns="91001" tIns="45501" rIns="91001" bIns="4550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545" y="0"/>
            <a:ext cx="2944971" cy="496411"/>
          </a:xfrm>
          <a:prstGeom prst="rect">
            <a:avLst/>
          </a:prstGeom>
        </p:spPr>
        <p:txBody>
          <a:bodyPr vert="horz" lIns="91001" tIns="45501" rIns="91001" bIns="45501" rtlCol="0"/>
          <a:lstStyle>
            <a:lvl1pPr algn="r">
              <a:defRPr sz="1200"/>
            </a:lvl1pPr>
          </a:lstStyle>
          <a:p>
            <a:fld id="{F8B130AB-3E90-4087-923E-0E585DFDB58F}" type="datetimeFigureOut">
              <a:rPr kumimoji="1" lang="ja-JP" altLang="en-US" smtClean="0"/>
              <a:t>2015/11/18</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0938" cy="3722687"/>
          </a:xfrm>
          <a:prstGeom prst="rect">
            <a:avLst/>
          </a:prstGeom>
          <a:noFill/>
          <a:ln w="12700">
            <a:solidFill>
              <a:prstClr val="black"/>
            </a:solidFill>
          </a:ln>
        </p:spPr>
        <p:txBody>
          <a:bodyPr vert="horz" lIns="91001" tIns="45501" rIns="91001" bIns="45501" rtlCol="0" anchor="ctr"/>
          <a:lstStyle/>
          <a:p>
            <a:endParaRPr lang="ja-JP" altLang="en-US"/>
          </a:p>
        </p:txBody>
      </p:sp>
      <p:sp>
        <p:nvSpPr>
          <p:cNvPr id="5" name="ノート プレースホルダー 4"/>
          <p:cNvSpPr>
            <a:spLocks noGrp="1"/>
          </p:cNvSpPr>
          <p:nvPr>
            <p:ph type="body" sz="quarter" idx="3"/>
          </p:nvPr>
        </p:nvSpPr>
        <p:spPr>
          <a:xfrm>
            <a:off x="679609" y="4715907"/>
            <a:ext cx="5436870" cy="4467701"/>
          </a:xfrm>
          <a:prstGeom prst="rect">
            <a:avLst/>
          </a:prstGeom>
        </p:spPr>
        <p:txBody>
          <a:bodyPr vert="horz" lIns="91001" tIns="45501" rIns="91001" bIns="4550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30092"/>
            <a:ext cx="2944971" cy="496411"/>
          </a:xfrm>
          <a:prstGeom prst="rect">
            <a:avLst/>
          </a:prstGeom>
        </p:spPr>
        <p:txBody>
          <a:bodyPr vert="horz" lIns="91001" tIns="45501" rIns="91001" bIns="4550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545" y="9430092"/>
            <a:ext cx="2944971" cy="496411"/>
          </a:xfrm>
          <a:prstGeom prst="rect">
            <a:avLst/>
          </a:prstGeom>
        </p:spPr>
        <p:txBody>
          <a:bodyPr vert="horz" lIns="91001" tIns="45501" rIns="91001" bIns="45501" rtlCol="0" anchor="b"/>
          <a:lstStyle>
            <a:lvl1pPr algn="r">
              <a:defRPr sz="1200"/>
            </a:lvl1pPr>
          </a:lstStyle>
          <a:p>
            <a:fld id="{54D9084D-8C27-4E38-992B-9F530E56AFE5}" type="slidenum">
              <a:rPr kumimoji="1" lang="ja-JP" altLang="en-US" smtClean="0"/>
              <a:t>‹#›</a:t>
            </a:fld>
            <a:endParaRPr kumimoji="1" lang="ja-JP" altLang="en-US"/>
          </a:p>
        </p:txBody>
      </p:sp>
    </p:spTree>
    <p:extLst>
      <p:ext uri="{BB962C8B-B14F-4D97-AF65-F5344CB8AC3E}">
        <p14:creationId xmlns:p14="http://schemas.microsoft.com/office/powerpoint/2010/main" val="33263585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要約すると光コムと圧縮センシングを組み合わせて物体の表面形状を取得した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D9084D-8C27-4E38-992B-9F530E56AFE5}" type="slidenum">
              <a:rPr kumimoji="1" lang="ja-JP" altLang="en-US" smtClean="0"/>
              <a:t>3</a:t>
            </a:fld>
            <a:endParaRPr kumimoji="1" lang="ja-JP" altLang="en-US"/>
          </a:p>
        </p:txBody>
      </p:sp>
    </p:spTree>
    <p:extLst>
      <p:ext uri="{BB962C8B-B14F-4D97-AF65-F5344CB8AC3E}">
        <p14:creationId xmlns:p14="http://schemas.microsoft.com/office/powerpoint/2010/main" val="40026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単一波長の場合は右の図の片方のレーザーがない</a:t>
            </a:r>
            <a:endParaRPr kumimoji="1" lang="en-US" altLang="ja-JP" dirty="0" smtClean="0"/>
          </a:p>
          <a:p>
            <a:endParaRPr kumimoji="1" lang="en-US" altLang="ja-JP" dirty="0" smtClean="0"/>
          </a:p>
          <a:p>
            <a:r>
              <a:rPr kumimoji="1" lang="ja-JP" altLang="en-US" sz="1200" b="0" i="0" kern="1200" dirty="0" smtClean="0">
                <a:solidFill>
                  <a:schemeClr val="tx1"/>
                </a:solidFill>
                <a:effectLst/>
                <a:latin typeface="+mn-lt"/>
                <a:ea typeface="+mn-ea"/>
                <a:cs typeface="+mn-cs"/>
              </a:rPr>
              <a:t>参照面または被検面を光軸方向に少し移動すると、両者の間隔が変化し、それに伴って干渉縞が変化して見える。実際には干渉縞全体の形は変わらないが、各点に注目すると明暗が周期的に変化し、干渉縞が走査されて見える。</a:t>
            </a:r>
            <a:br>
              <a:rPr kumimoji="1" lang="ja-JP" altLang="en-US" sz="1200" b="0" i="0" kern="1200" dirty="0" smtClean="0">
                <a:solidFill>
                  <a:schemeClr val="tx1"/>
                </a:solidFill>
                <a:effectLst/>
                <a:latin typeface="+mn-lt"/>
                <a:ea typeface="+mn-ea"/>
                <a:cs typeface="+mn-cs"/>
              </a:rPr>
            </a:br>
            <a:r>
              <a:rPr kumimoji="1" lang="ja-JP" altLang="en-US" sz="1200" b="0" i="0" kern="1200" dirty="0" smtClean="0">
                <a:solidFill>
                  <a:schemeClr val="tx1"/>
                </a:solidFill>
                <a:effectLst/>
                <a:latin typeface="+mn-lt"/>
                <a:ea typeface="+mn-ea"/>
                <a:cs typeface="+mn-cs"/>
              </a:rPr>
              <a:t>　干渉縞がちょうど</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周期分（</a:t>
            </a:r>
            <a:r>
              <a:rPr kumimoji="1" lang="en-US" altLang="ja-JP" sz="1200" b="0" i="0" kern="1200" dirty="0" smtClean="0">
                <a:solidFill>
                  <a:schemeClr val="tx1"/>
                </a:solidFill>
                <a:effectLst/>
                <a:latin typeface="+mn-lt"/>
                <a:ea typeface="+mn-ea"/>
                <a:cs typeface="+mn-cs"/>
              </a:rPr>
              <a:t>2π</a:t>
            </a:r>
            <a:r>
              <a:rPr kumimoji="1" lang="ja-JP" altLang="en-US" sz="1200" b="0" i="0" kern="1200" dirty="0" smtClean="0">
                <a:solidFill>
                  <a:schemeClr val="tx1"/>
                </a:solidFill>
                <a:effectLst/>
                <a:latin typeface="+mn-lt"/>
                <a:ea typeface="+mn-ea"/>
                <a:cs typeface="+mn-cs"/>
              </a:rPr>
              <a:t>）走査されるだけ参照面と被検面の間隔を変化させ、その間に、例えば干渉縞が</a:t>
            </a:r>
            <a:r>
              <a:rPr kumimoji="1" lang="en-US" altLang="ja-JP" sz="1200" b="0" i="0" kern="1200" dirty="0" smtClean="0">
                <a:solidFill>
                  <a:schemeClr val="tx1"/>
                </a:solidFill>
                <a:effectLst/>
                <a:latin typeface="+mn-lt"/>
                <a:ea typeface="+mn-ea"/>
                <a:cs typeface="+mn-cs"/>
              </a:rPr>
              <a:t>π/2</a:t>
            </a:r>
            <a:r>
              <a:rPr kumimoji="1" lang="ja-JP" altLang="en-US" sz="1200" b="0" i="0" kern="1200" dirty="0"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縞の</a:t>
            </a:r>
            <a:r>
              <a:rPr kumimoji="1" lang="en-US" altLang="ja-JP" sz="1200" b="0" i="0" kern="1200" dirty="0" smtClean="0">
                <a:solidFill>
                  <a:schemeClr val="tx1"/>
                </a:solidFill>
                <a:effectLst/>
                <a:latin typeface="+mn-lt"/>
                <a:ea typeface="+mn-ea"/>
                <a:cs typeface="+mn-cs"/>
              </a:rPr>
              <a:t>1/4</a:t>
            </a:r>
            <a:r>
              <a:rPr kumimoji="1" lang="ja-JP" altLang="en-US" sz="1200" b="0" i="0" kern="1200" dirty="0" smtClean="0">
                <a:solidFill>
                  <a:schemeClr val="tx1"/>
                </a:solidFill>
                <a:effectLst/>
                <a:latin typeface="+mn-lt"/>
                <a:ea typeface="+mn-ea"/>
                <a:cs typeface="+mn-cs"/>
              </a:rPr>
              <a:t>）走査されるごとに</a:t>
            </a:r>
            <a:r>
              <a:rPr kumimoji="1" lang="en-US" altLang="ja-JP" sz="1200" b="0" i="0" kern="1200" dirty="0" smtClean="0">
                <a:solidFill>
                  <a:schemeClr val="tx1"/>
                </a:solidFill>
                <a:effectLst/>
                <a:latin typeface="+mn-lt"/>
                <a:ea typeface="+mn-ea"/>
                <a:cs typeface="+mn-cs"/>
              </a:rPr>
              <a:t>4</a:t>
            </a:r>
            <a:r>
              <a:rPr kumimoji="1" lang="ja-JP" altLang="en-US" sz="1200" b="0" i="0" kern="1200" dirty="0" smtClean="0">
                <a:solidFill>
                  <a:schemeClr val="tx1"/>
                </a:solidFill>
                <a:effectLst/>
                <a:latin typeface="+mn-lt"/>
                <a:ea typeface="+mn-ea"/>
                <a:cs typeface="+mn-cs"/>
              </a:rPr>
              <a:t>回画像を取り込んで（</a:t>
            </a:r>
            <a:r>
              <a:rPr kumimoji="1" lang="en-US" altLang="ja-JP" sz="1200" b="0" i="0" kern="1200" dirty="0" smtClean="0">
                <a:solidFill>
                  <a:schemeClr val="tx1"/>
                </a:solidFill>
                <a:effectLst/>
                <a:latin typeface="+mn-lt"/>
                <a:ea typeface="+mn-ea"/>
                <a:cs typeface="+mn-cs"/>
              </a:rPr>
              <a:t>4</a:t>
            </a:r>
            <a:r>
              <a:rPr kumimoji="1" lang="ja-JP" altLang="en-US" sz="1200" b="0" i="0" kern="1200" dirty="0" smtClean="0">
                <a:solidFill>
                  <a:schemeClr val="tx1"/>
                </a:solidFill>
                <a:effectLst/>
                <a:latin typeface="+mn-lt"/>
                <a:ea typeface="+mn-ea"/>
                <a:cs typeface="+mn-cs"/>
              </a:rPr>
              <a:t>ステップ法）、その明るさの変化から初期位相を計算する。着目する点の明るさが、</a:t>
            </a:r>
            <a:r>
              <a:rPr kumimoji="1" lang="en-US" altLang="ja-JP" sz="1200" b="0" i="0" kern="1200" dirty="0" smtClean="0">
                <a:solidFill>
                  <a:schemeClr val="tx1"/>
                </a:solidFill>
                <a:effectLst/>
                <a:latin typeface="+mn-lt"/>
                <a:ea typeface="+mn-ea"/>
                <a:cs typeface="+mn-cs"/>
              </a:rPr>
              <a:t>I0</a:t>
            </a:r>
            <a:r>
              <a:rPr kumimoji="1" lang="ja-JP" altLang="en-US" sz="1200" b="0" i="0" kern="1200" dirty="0" err="1"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I1</a:t>
            </a:r>
            <a:r>
              <a:rPr kumimoji="1" lang="ja-JP" altLang="en-US" sz="1200" b="0" i="0" kern="1200" dirty="0" err="1"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I2</a:t>
            </a:r>
            <a:r>
              <a:rPr kumimoji="1" lang="ja-JP" altLang="en-US" sz="1200" b="0" i="0" kern="1200" dirty="0" err="1"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I3</a:t>
            </a:r>
            <a:r>
              <a:rPr kumimoji="1" lang="ja-JP" altLang="en-US" sz="1200" b="0" i="0" kern="1200" dirty="0" smtClean="0">
                <a:solidFill>
                  <a:schemeClr val="tx1"/>
                </a:solidFill>
                <a:effectLst/>
                <a:latin typeface="+mn-lt"/>
                <a:ea typeface="+mn-ea"/>
                <a:cs typeface="+mn-cs"/>
              </a:rPr>
              <a:t>と変化した時、初期位相（</a:t>
            </a:r>
            <a:r>
              <a:rPr kumimoji="1" lang="en-US" altLang="ja-JP" sz="1200" b="0" i="0" kern="1200" dirty="0" smtClean="0">
                <a:solidFill>
                  <a:schemeClr val="tx1"/>
                </a:solidFill>
                <a:effectLst/>
                <a:latin typeface="+mn-lt"/>
                <a:ea typeface="+mn-ea"/>
                <a:cs typeface="+mn-cs"/>
              </a:rPr>
              <a:t>Φ</a:t>
            </a:r>
            <a:r>
              <a:rPr kumimoji="1" lang="ja-JP" altLang="en-US" sz="1200" b="0" i="0" kern="1200" dirty="0" smtClean="0">
                <a:solidFill>
                  <a:schemeClr val="tx1"/>
                </a:solidFill>
                <a:effectLst/>
                <a:latin typeface="+mn-lt"/>
                <a:ea typeface="+mn-ea"/>
                <a:cs typeface="+mn-cs"/>
              </a:rPr>
              <a:t>）は、</a:t>
            </a:r>
          </a:p>
          <a:p>
            <a:r>
              <a:rPr kumimoji="1" lang="ja-JP" altLang="en-US" sz="1200" b="0" i="0" kern="1200" dirty="0" smtClean="0">
                <a:solidFill>
                  <a:schemeClr val="tx1"/>
                </a:solidFill>
                <a:effectLst/>
                <a:latin typeface="+mn-lt"/>
                <a:ea typeface="+mn-ea"/>
                <a:cs typeface="+mn-cs"/>
              </a:rPr>
              <a:t>となる。ただし、</a:t>
            </a:r>
            <a:r>
              <a:rPr kumimoji="1" lang="en-US" altLang="ja-JP" sz="1200" b="0" i="0" kern="1200" dirty="0" smtClean="0">
                <a:solidFill>
                  <a:schemeClr val="tx1"/>
                </a:solidFill>
                <a:effectLst/>
                <a:latin typeface="+mn-lt"/>
                <a:ea typeface="+mn-ea"/>
                <a:cs typeface="+mn-cs"/>
              </a:rPr>
              <a:t>Φ</a:t>
            </a:r>
            <a:r>
              <a:rPr kumimoji="1" lang="ja-JP" altLang="en-US" sz="1200" b="0" i="0" kern="1200" dirty="0" smtClean="0">
                <a:solidFill>
                  <a:schemeClr val="tx1"/>
                </a:solidFill>
                <a:effectLst/>
                <a:latin typeface="+mn-lt"/>
                <a:ea typeface="+mn-ea"/>
                <a:cs typeface="+mn-cs"/>
              </a:rPr>
              <a:t>は－</a:t>
            </a:r>
            <a:r>
              <a:rPr kumimoji="1" lang="en-US" altLang="ja-JP" sz="1200" b="0" i="0" kern="1200" dirty="0" smtClean="0">
                <a:solidFill>
                  <a:schemeClr val="tx1"/>
                </a:solidFill>
                <a:effectLst/>
                <a:latin typeface="+mn-lt"/>
                <a:ea typeface="+mn-ea"/>
                <a:cs typeface="+mn-cs"/>
              </a:rPr>
              <a:t>π</a:t>
            </a:r>
            <a:r>
              <a:rPr kumimoji="1" lang="ja-JP" altLang="en-US" sz="1200" b="0" i="0" kern="1200" dirty="0"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π</a:t>
            </a:r>
            <a:r>
              <a:rPr kumimoji="1" lang="ja-JP" altLang="en-US" sz="1200" b="0" i="0" kern="1200" dirty="0" smtClean="0">
                <a:solidFill>
                  <a:schemeClr val="tx1"/>
                </a:solidFill>
                <a:effectLst/>
                <a:latin typeface="+mn-lt"/>
                <a:ea typeface="+mn-ea"/>
                <a:cs typeface="+mn-cs"/>
              </a:rPr>
              <a:t>の間の値となるので、隣り合う点に</a:t>
            </a:r>
            <a:r>
              <a:rPr kumimoji="1" lang="en-US" altLang="ja-JP" sz="1200" b="0" i="0" kern="1200" dirty="0" smtClean="0">
                <a:solidFill>
                  <a:schemeClr val="tx1"/>
                </a:solidFill>
                <a:effectLst/>
                <a:latin typeface="+mn-lt"/>
                <a:ea typeface="+mn-ea"/>
                <a:cs typeface="+mn-cs"/>
              </a:rPr>
              <a:t>2π</a:t>
            </a:r>
            <a:r>
              <a:rPr kumimoji="1" lang="ja-JP" altLang="en-US" sz="1200" b="0" i="0" kern="1200" dirty="0" smtClean="0">
                <a:solidFill>
                  <a:schemeClr val="tx1"/>
                </a:solidFill>
                <a:effectLst/>
                <a:latin typeface="+mn-lt"/>
                <a:ea typeface="+mn-ea"/>
                <a:cs typeface="+mn-cs"/>
              </a:rPr>
              <a:t>の位相飛びがある場合には、</a:t>
            </a:r>
            <a:r>
              <a:rPr kumimoji="1" lang="en-US" altLang="ja-JP" sz="1200" b="0" i="0" kern="1200" dirty="0" smtClean="0">
                <a:solidFill>
                  <a:schemeClr val="tx1"/>
                </a:solidFill>
                <a:effectLst/>
                <a:latin typeface="+mn-lt"/>
                <a:ea typeface="+mn-ea"/>
                <a:cs typeface="+mn-cs"/>
              </a:rPr>
              <a:t>2π</a:t>
            </a:r>
            <a:r>
              <a:rPr kumimoji="1" lang="ja-JP" altLang="en-US" sz="1200" b="0" i="0" kern="1200" dirty="0" smtClean="0">
                <a:solidFill>
                  <a:schemeClr val="tx1"/>
                </a:solidFill>
                <a:effectLst/>
                <a:latin typeface="+mn-lt"/>
                <a:ea typeface="+mn-ea"/>
                <a:cs typeface="+mn-cs"/>
              </a:rPr>
              <a:t>を足したり引いたりして、位相を繋ぎ合わせる必要がある。この操作を位相接続（位相アンラップ）という。</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D9084D-8C27-4E38-992B-9F530E56AFE5}" type="slidenum">
              <a:rPr kumimoji="1" lang="ja-JP" altLang="en-US" smtClean="0"/>
              <a:t>4</a:t>
            </a:fld>
            <a:endParaRPr kumimoji="1" lang="ja-JP" altLang="en-US"/>
          </a:p>
        </p:txBody>
      </p:sp>
    </p:spTree>
    <p:extLst>
      <p:ext uri="{BB962C8B-B14F-4D97-AF65-F5344CB8AC3E}">
        <p14:creationId xmlns:p14="http://schemas.microsoft.com/office/powerpoint/2010/main" val="329592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中にミラーが入っていてそれをパソコンで動かすことで位相のみの変調を行うことができる．</a:t>
            </a:r>
            <a:endParaRPr kumimoji="1" lang="en-US" altLang="ja-JP" dirty="0" smtClean="0"/>
          </a:p>
          <a:p>
            <a:r>
              <a:rPr kumimoji="1" lang="en-US" altLang="ja-JP" dirty="0" smtClean="0"/>
              <a:t>Slm26</a:t>
            </a:r>
          </a:p>
          <a:p>
            <a:r>
              <a:rPr kumimoji="1" lang="en-US" altLang="ja-JP" dirty="0" smtClean="0"/>
              <a:t>dmd16</a:t>
            </a:r>
            <a:endParaRPr kumimoji="1" lang="ja-JP" altLang="en-US" dirty="0"/>
          </a:p>
        </p:txBody>
      </p:sp>
      <p:sp>
        <p:nvSpPr>
          <p:cNvPr id="4" name="スライド番号プレースホルダー 3"/>
          <p:cNvSpPr>
            <a:spLocks noGrp="1"/>
          </p:cNvSpPr>
          <p:nvPr>
            <p:ph type="sldNum" sz="quarter" idx="10"/>
          </p:nvPr>
        </p:nvSpPr>
        <p:spPr/>
        <p:txBody>
          <a:bodyPr/>
          <a:lstStyle/>
          <a:p>
            <a:fld id="{54D9084D-8C27-4E38-992B-9F530E56AFE5}" type="slidenum">
              <a:rPr kumimoji="1" lang="ja-JP" altLang="en-US" smtClean="0"/>
              <a:t>7</a:t>
            </a:fld>
            <a:endParaRPr kumimoji="1" lang="ja-JP" altLang="en-US"/>
          </a:p>
        </p:txBody>
      </p:sp>
    </p:spTree>
    <p:extLst>
      <p:ext uri="{BB962C8B-B14F-4D97-AF65-F5344CB8AC3E}">
        <p14:creationId xmlns:p14="http://schemas.microsoft.com/office/powerpoint/2010/main" val="302849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Pbs;p</a:t>
            </a:r>
            <a:r>
              <a:rPr kumimoji="1" lang="ja-JP" altLang="en-US" dirty="0" smtClean="0"/>
              <a:t>偏光を透過，</a:t>
            </a:r>
            <a:r>
              <a:rPr kumimoji="1" lang="en-US" altLang="ja-JP" dirty="0" smtClean="0"/>
              <a:t>s</a:t>
            </a:r>
            <a:r>
              <a:rPr kumimoji="1" lang="ja-JP" altLang="en-US" dirty="0" smtClean="0"/>
              <a:t>偏光を反射</a:t>
            </a:r>
            <a:endParaRPr kumimoji="1" lang="en-US" altLang="ja-JP" dirty="0" smtClean="0"/>
          </a:p>
          <a:p>
            <a:pPr defTabSz="910011">
              <a:defRPr/>
            </a:pPr>
            <a:r>
              <a:rPr lang="ja-JP" altLang="ja-JP" dirty="0"/>
              <a:t>物体の深さは，</a:t>
            </a:r>
            <a:r>
              <a:rPr lang="en-US" altLang="ja-JP" dirty="0"/>
              <a:t>FSS</a:t>
            </a:r>
            <a:r>
              <a:rPr lang="ja-JP" altLang="ja-JP" dirty="0"/>
              <a:t>により選択された波の波長の半分よりも小さくなると想定される場合には，</a:t>
            </a:r>
            <a:r>
              <a:rPr lang="en-US" altLang="ja-JP" dirty="0"/>
              <a:t>p = 0</a:t>
            </a:r>
            <a:r>
              <a:rPr lang="ja-JP" altLang="ja-JP" dirty="0"/>
              <a:t>であり，したがって，オブジェクトプロファイルは任意の</a:t>
            </a:r>
            <a:r>
              <a:rPr lang="en-US" altLang="ja-JP" dirty="0"/>
              <a:t>2</a:t>
            </a:r>
            <a:r>
              <a:rPr lang="ja-JP" altLang="ja-JP" dirty="0"/>
              <a:t>π曖昧さなしで特定することができる．</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4D9084D-8C27-4E38-992B-9F530E56AFE5}" type="slidenum">
              <a:rPr kumimoji="1" lang="ja-JP" altLang="en-US" smtClean="0"/>
              <a:t>8</a:t>
            </a:fld>
            <a:endParaRPr kumimoji="1" lang="ja-JP" altLang="en-US"/>
          </a:p>
        </p:txBody>
      </p:sp>
    </p:spTree>
    <p:extLst>
      <p:ext uri="{BB962C8B-B14F-4D97-AF65-F5344CB8AC3E}">
        <p14:creationId xmlns:p14="http://schemas.microsoft.com/office/powerpoint/2010/main" val="126942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RMS</a:t>
            </a:r>
            <a:r>
              <a:rPr kumimoji="1" lang="ja-JP" altLang="en-US" dirty="0" smtClean="0"/>
              <a:t>；</a:t>
            </a:r>
            <a:r>
              <a:rPr kumimoji="1" lang="en-US" altLang="ja-JP" dirty="0" smtClean="0"/>
              <a:t>2</a:t>
            </a:r>
            <a:r>
              <a:rPr kumimoji="1" lang="ja-JP" altLang="en-US" dirty="0" smtClean="0"/>
              <a:t>乗平均平方根</a:t>
            </a:r>
            <a:endParaRPr kumimoji="1" lang="en-US" altLang="ja-JP" dirty="0" smtClean="0"/>
          </a:p>
          <a:p>
            <a:r>
              <a:rPr kumimoji="1" lang="ja-JP" altLang="en-US" dirty="0" smtClean="0"/>
              <a:t>統計値や確率変数の散らばり具合を表す数値である</a:t>
            </a:r>
            <a:endParaRPr kumimoji="1" lang="en-US" altLang="ja-JP" dirty="0" smtClean="0"/>
          </a:p>
          <a:p>
            <a:r>
              <a:rPr kumimoji="1" lang="ja-JP" altLang="en-US" dirty="0" smtClean="0"/>
              <a:t>真の値からの誤差を表している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4D9084D-8C27-4E38-992B-9F530E56AFE5}" type="slidenum">
              <a:rPr kumimoji="1" lang="ja-JP" altLang="en-US" smtClean="0"/>
              <a:t>11</a:t>
            </a:fld>
            <a:endParaRPr kumimoji="1" lang="ja-JP" altLang="en-US"/>
          </a:p>
        </p:txBody>
      </p:sp>
    </p:spTree>
    <p:extLst>
      <p:ext uri="{BB962C8B-B14F-4D97-AF65-F5344CB8AC3E}">
        <p14:creationId xmlns:p14="http://schemas.microsoft.com/office/powerpoint/2010/main" val="194658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D9084D-8C27-4E38-992B-9F530E56AFE5}" type="slidenum">
              <a:rPr kumimoji="1" lang="ja-JP" altLang="en-US" smtClean="0"/>
              <a:t>14</a:t>
            </a:fld>
            <a:endParaRPr kumimoji="1" lang="ja-JP" altLang="en-US"/>
          </a:p>
        </p:txBody>
      </p:sp>
    </p:spTree>
    <p:extLst>
      <p:ext uri="{BB962C8B-B14F-4D97-AF65-F5344CB8AC3E}">
        <p14:creationId xmlns:p14="http://schemas.microsoft.com/office/powerpoint/2010/main" val="37157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ここでは「</a:t>
            </a:r>
            <a:r>
              <a:rPr lang="en-US" altLang="ja-JP" dirty="0" smtClean="0"/>
              <a:t>L1 </a:t>
            </a:r>
            <a:r>
              <a:rPr lang="ja-JP" altLang="en-US" dirty="0" smtClean="0"/>
              <a:t>ノルム最小化」がこの問題に対して有効である理由を考えてみる</a:t>
            </a:r>
            <a:r>
              <a:rPr lang="en-US" altLang="ja-JP" dirty="0" smtClean="0"/>
              <a:t>. </a:t>
            </a:r>
            <a:r>
              <a:rPr lang="ja-JP" altLang="en-US" dirty="0" smtClean="0"/>
              <a:t>図 </a:t>
            </a:r>
            <a:r>
              <a:rPr lang="en-US" altLang="ja-JP" dirty="0" smtClean="0"/>
              <a:t>4 </a:t>
            </a:r>
            <a:r>
              <a:rPr lang="ja-JP" altLang="en-US" dirty="0" smtClean="0"/>
              <a:t>にあるよ </a:t>
            </a:r>
            <a:r>
              <a:rPr lang="ja-JP" altLang="en-US" dirty="0" err="1" smtClean="0"/>
              <a:t>うに</a:t>
            </a:r>
            <a:r>
              <a:rPr lang="en-US" altLang="ja-JP" dirty="0" smtClean="0"/>
              <a:t>, </a:t>
            </a:r>
            <a:r>
              <a:rPr lang="ja-JP" altLang="en-US" dirty="0" smtClean="0"/>
              <a:t>この問題では原点を囲む閉曲線の原点からの距離 </a:t>
            </a:r>
            <a:r>
              <a:rPr lang="en-US" altLang="ja-JP" dirty="0" smtClean="0"/>
              <a:t>r = |x| p </a:t>
            </a:r>
            <a:r>
              <a:rPr lang="ja-JP" altLang="en-US" dirty="0" smtClean="0"/>
              <a:t>を大きくしていき</a:t>
            </a:r>
            <a:r>
              <a:rPr lang="en-US" altLang="ja-JP" dirty="0" smtClean="0"/>
              <a:t>, </a:t>
            </a:r>
            <a:r>
              <a:rPr lang="ja-JP" altLang="en-US" dirty="0" smtClean="0"/>
              <a:t>はじめて直線 </a:t>
            </a:r>
            <a:r>
              <a:rPr lang="en-US" altLang="ja-JP" dirty="0" smtClean="0"/>
              <a:t>y = F x </a:t>
            </a:r>
            <a:r>
              <a:rPr lang="ja-JP" altLang="en-US" dirty="0" smtClean="0"/>
              <a:t>に接する接点が「解」となる</a:t>
            </a:r>
            <a:r>
              <a:rPr lang="en-US" altLang="ja-JP" dirty="0" smtClean="0"/>
              <a:t>. </a:t>
            </a:r>
            <a:r>
              <a:rPr lang="ja-JP" altLang="en-US" dirty="0" smtClean="0"/>
              <a:t>このとき</a:t>
            </a:r>
            <a:r>
              <a:rPr lang="en-US" altLang="ja-JP" dirty="0" smtClean="0"/>
              <a:t>, x </a:t>
            </a:r>
            <a:r>
              <a:rPr lang="ja-JP" altLang="en-US" dirty="0" smtClean="0"/>
              <a:t>はスパース</a:t>
            </a:r>
            <a:r>
              <a:rPr lang="en-US" altLang="ja-JP" dirty="0" smtClean="0"/>
              <a:t>, </a:t>
            </a:r>
            <a:r>
              <a:rPr lang="ja-JP" altLang="en-US" dirty="0" smtClean="0"/>
              <a:t>つまり</a:t>
            </a:r>
            <a:r>
              <a:rPr lang="en-US" altLang="ja-JP" dirty="0" smtClean="0"/>
              <a:t>, </a:t>
            </a:r>
            <a:r>
              <a:rPr lang="ja-JP" altLang="en-US" dirty="0" smtClean="0"/>
              <a:t>その成分にゼロを多く含 </a:t>
            </a:r>
            <a:r>
              <a:rPr lang="ja-JP" altLang="en-US" dirty="0" err="1" smtClean="0"/>
              <a:t>む</a:t>
            </a:r>
            <a:r>
              <a:rPr lang="ja-JP" altLang="en-US" dirty="0" smtClean="0"/>
              <a:t>はずだから</a:t>
            </a:r>
            <a:r>
              <a:rPr lang="en-US" altLang="ja-JP" dirty="0" smtClean="0"/>
              <a:t>, </a:t>
            </a:r>
            <a:r>
              <a:rPr lang="ja-JP" altLang="en-US" dirty="0" smtClean="0"/>
              <a:t>その解は多くの場合</a:t>
            </a:r>
            <a:r>
              <a:rPr lang="en-US" altLang="ja-JP" dirty="0" smtClean="0"/>
              <a:t>, </a:t>
            </a:r>
            <a:r>
              <a:rPr lang="ja-JP" altLang="en-US" dirty="0" smtClean="0"/>
              <a:t>軸上にあることに注意しておこう</a:t>
            </a:r>
            <a:r>
              <a:rPr lang="en-US" altLang="ja-JP" dirty="0" smtClean="0"/>
              <a:t>. </a:t>
            </a:r>
            <a:r>
              <a:rPr lang="ja-JP" altLang="en-US" dirty="0" smtClean="0"/>
              <a:t>さて</a:t>
            </a:r>
            <a:r>
              <a:rPr lang="en-US" altLang="ja-JP" dirty="0" smtClean="0"/>
              <a:t>, </a:t>
            </a:r>
            <a:r>
              <a:rPr lang="ja-JP" altLang="en-US" dirty="0" smtClean="0"/>
              <a:t>図 </a:t>
            </a:r>
            <a:r>
              <a:rPr lang="en-US" altLang="ja-JP" dirty="0" smtClean="0"/>
              <a:t>4 </a:t>
            </a:r>
            <a:r>
              <a:rPr lang="ja-JP" altLang="en-US" dirty="0" smtClean="0"/>
              <a:t>より</a:t>
            </a:r>
            <a:r>
              <a:rPr lang="en-US" altLang="ja-JP" dirty="0" smtClean="0"/>
              <a:t>, p = 2 </a:t>
            </a:r>
            <a:r>
              <a:rPr lang="ja-JP" altLang="en-US" dirty="0" smtClean="0"/>
              <a:t>では軸上にあるべき</a:t>
            </a:r>
            <a:r>
              <a:rPr lang="ja-JP" altLang="en-US" dirty="0" err="1" smtClean="0"/>
              <a:t>な</a:t>
            </a:r>
            <a:r>
              <a:rPr lang="ja-JP" altLang="en-US" dirty="0" smtClean="0"/>
              <a:t>真の解ではなく</a:t>
            </a:r>
            <a:r>
              <a:rPr lang="en-US" altLang="ja-JP" dirty="0" smtClean="0"/>
              <a:t>, </a:t>
            </a:r>
            <a:r>
              <a:rPr lang="ja-JP" altLang="en-US" dirty="0" smtClean="0"/>
              <a:t>いわば「局所解」を拾ってしまう 一方</a:t>
            </a:r>
            <a:r>
              <a:rPr lang="en-US" altLang="ja-JP" dirty="0" smtClean="0"/>
              <a:t>, p = 1 </a:t>
            </a:r>
            <a:r>
              <a:rPr lang="ja-JP" altLang="en-US" dirty="0" smtClean="0"/>
              <a:t>の場合には正しく </a:t>
            </a:r>
            <a:r>
              <a:rPr lang="en-US" altLang="ja-JP" dirty="0" smtClean="0"/>
              <a:t>(</a:t>
            </a:r>
            <a:r>
              <a:rPr lang="ja-JP" altLang="en-US" dirty="0" smtClean="0"/>
              <a:t>軸上にある</a:t>
            </a:r>
            <a:r>
              <a:rPr lang="en-US" altLang="ja-JP" dirty="0" smtClean="0"/>
              <a:t>) </a:t>
            </a:r>
            <a:r>
              <a:rPr lang="ja-JP" altLang="en-US" dirty="0" smtClean="0"/>
              <a:t>真の解を見つける可能性が高いことがわかる</a:t>
            </a:r>
            <a:r>
              <a:rPr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54D9084D-8C27-4E38-992B-9F530E56AFE5}" type="slidenum">
              <a:rPr kumimoji="1" lang="ja-JP" altLang="en-US" smtClean="0"/>
              <a:t>19</a:t>
            </a:fld>
            <a:endParaRPr kumimoji="1" lang="ja-JP" altLang="en-US"/>
          </a:p>
        </p:txBody>
      </p:sp>
    </p:spTree>
    <p:extLst>
      <p:ext uri="{BB962C8B-B14F-4D97-AF65-F5344CB8AC3E}">
        <p14:creationId xmlns:p14="http://schemas.microsoft.com/office/powerpoint/2010/main" val="32900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EE844FBD-0DFB-4022-9C1E-296F0460D3E7}" type="datetimeFigureOut">
              <a:rPr kumimoji="1" lang="ja-JP" altLang="en-US" smtClean="0"/>
              <a:t>2015/11/18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75AC99DA-1C79-419A-B2FF-CB52785584EE}" type="slidenum">
              <a:rPr kumimoji="1" lang="ja-JP" altLang="en-US" smtClean="0"/>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EE844FBD-0DFB-4022-9C1E-296F0460D3E7}" type="datetimeFigureOut">
              <a:rPr kumimoji="1" lang="ja-JP" altLang="en-US" smtClean="0"/>
              <a:t>2015/11/18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75AC99DA-1C79-419A-B2FF-CB52785584EE}"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EE844FBD-0DFB-4022-9C1E-296F0460D3E7}" type="datetimeFigureOut">
              <a:rPr kumimoji="1" lang="ja-JP" altLang="en-US" smtClean="0"/>
              <a:t>2015/11/18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75AC99DA-1C79-419A-B2FF-CB52785584EE}"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EE844FBD-0DFB-4022-9C1E-296F0460D3E7}" type="datetimeFigureOut">
              <a:rPr kumimoji="1" lang="ja-JP" altLang="en-US" smtClean="0"/>
              <a:t>2015/11/18</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75AC99DA-1C79-419A-B2FF-CB52785584E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EE844FBD-0DFB-4022-9C1E-296F0460D3E7}" type="datetimeFigureOut">
              <a:rPr kumimoji="1" lang="ja-JP" altLang="en-US" smtClean="0"/>
              <a:t>2015/11/18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75AC99DA-1C79-419A-B2FF-CB52785584EE}" type="slidenum">
              <a:rPr kumimoji="1" lang="ja-JP" altLang="en-US" smtClean="0"/>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EE844FBD-0DFB-4022-9C1E-296F0460D3E7}" type="datetimeFigureOut">
              <a:rPr kumimoji="1" lang="ja-JP" altLang="en-US" smtClean="0"/>
              <a:t>2015/11/18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75AC99DA-1C79-419A-B2FF-CB52785584EE}"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EE844FBD-0DFB-4022-9C1E-296F0460D3E7}" type="datetimeFigureOut">
              <a:rPr kumimoji="1" lang="ja-JP" altLang="en-US" smtClean="0"/>
              <a:t>2015/11/18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75AC99DA-1C79-419A-B2FF-CB52785584EE}"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EE844FBD-0DFB-4022-9C1E-296F0460D3E7}" type="datetimeFigureOut">
              <a:rPr kumimoji="1" lang="ja-JP" altLang="en-US" smtClean="0"/>
              <a:t>2015/11/18</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75AC99DA-1C79-419A-B2FF-CB52785584EE}"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EE844FBD-0DFB-4022-9C1E-296F0460D3E7}" type="datetimeFigureOut">
              <a:rPr kumimoji="1" lang="ja-JP" altLang="en-US" smtClean="0"/>
              <a:t>2015/11/18</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75AC99DA-1C79-419A-B2FF-CB52785584EE}"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E844FBD-0DFB-4022-9C1E-296F0460D3E7}" type="datetimeFigureOut">
              <a:rPr kumimoji="1" lang="ja-JP" altLang="en-US" smtClean="0"/>
              <a:t>2015/11/18</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75AC99DA-1C79-419A-B2FF-CB52785584EE}"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EE844FBD-0DFB-4022-9C1E-296F0460D3E7}" type="datetimeFigureOut">
              <a:rPr kumimoji="1" lang="ja-JP" altLang="en-US" smtClean="0"/>
              <a:t>2015/11/18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75AC99DA-1C79-419A-B2FF-CB52785584EE}"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EE844FBD-0DFB-4022-9C1E-296F0460D3E7}" type="datetimeFigureOut">
              <a:rPr kumimoji="1" lang="ja-JP" altLang="en-US" smtClean="0"/>
              <a:t>2015/11/18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75AC99DA-1C79-419A-B2FF-CB52785584EE}"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EE844FBD-0DFB-4022-9C1E-296F0460D3E7}" type="datetimeFigureOut">
              <a:rPr kumimoji="1" lang="ja-JP" altLang="en-US" smtClean="0"/>
              <a:t>2015/11/18</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75AC99DA-1C79-419A-B2FF-CB52785584EE}"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060848"/>
            <a:ext cx="8712968" cy="1470025"/>
          </a:xfrm>
        </p:spPr>
        <p:txBody>
          <a:bodyPr>
            <a:noAutofit/>
          </a:bodyPr>
          <a:lstStyle/>
          <a:p>
            <a:r>
              <a:rPr lang="ja-JP" altLang="en-US" sz="4800" dirty="0"/>
              <a:t>圧縮センシングを</a:t>
            </a:r>
            <a:r>
              <a:rPr lang="ja-JP" altLang="en-US" sz="4800" dirty="0" smtClean="0"/>
              <a:t>用いた</a:t>
            </a:r>
            <a:r>
              <a:rPr lang="en-US" altLang="ja-JP" sz="4800" dirty="0" smtClean="0"/>
              <a:t/>
            </a:r>
            <a:br>
              <a:rPr lang="en-US" altLang="ja-JP" sz="4800" dirty="0" smtClean="0"/>
            </a:br>
            <a:r>
              <a:rPr lang="ja-JP" altLang="en-US" sz="4800" dirty="0" smtClean="0"/>
              <a:t>光</a:t>
            </a:r>
            <a:r>
              <a:rPr lang="ja-JP" altLang="en-US" sz="4800" dirty="0"/>
              <a:t>コム干渉形状測定</a:t>
            </a:r>
            <a:endParaRPr kumimoji="1" lang="ja-JP" altLang="en-US" sz="4800" dirty="0"/>
          </a:p>
        </p:txBody>
      </p:sp>
      <p:sp>
        <p:nvSpPr>
          <p:cNvPr id="3" name="サブタイトル 2"/>
          <p:cNvSpPr>
            <a:spLocks noGrp="1"/>
          </p:cNvSpPr>
          <p:nvPr>
            <p:ph type="subTitle" idx="1"/>
          </p:nvPr>
        </p:nvSpPr>
        <p:spPr>
          <a:xfrm>
            <a:off x="2483768" y="5445224"/>
            <a:ext cx="6400800" cy="1008112"/>
          </a:xfrm>
        </p:spPr>
        <p:txBody>
          <a:bodyPr>
            <a:noAutofit/>
          </a:bodyPr>
          <a:lstStyle/>
          <a:p>
            <a:pPr algn="r"/>
            <a:r>
              <a:rPr lang="en-US" altLang="ja-JP" sz="4000" dirty="0" smtClean="0">
                <a:solidFill>
                  <a:schemeClr val="tx1"/>
                </a:solidFill>
              </a:rPr>
              <a:t>B4</a:t>
            </a:r>
            <a:r>
              <a:rPr lang="ja-JP" altLang="en-US" sz="4000" dirty="0" smtClean="0">
                <a:solidFill>
                  <a:schemeClr val="tx1"/>
                </a:solidFill>
              </a:rPr>
              <a:t>　松本　拓磨</a:t>
            </a:r>
            <a:endParaRPr kumimoji="1" lang="ja-JP" altLang="en-US" sz="4000" dirty="0">
              <a:solidFill>
                <a:schemeClr val="tx1"/>
              </a:solidFill>
            </a:endParaRPr>
          </a:p>
        </p:txBody>
      </p:sp>
      <p:sp>
        <p:nvSpPr>
          <p:cNvPr id="4" name="サブタイトル 2"/>
          <p:cNvSpPr txBox="1">
            <a:spLocks/>
          </p:cNvSpPr>
          <p:nvPr/>
        </p:nvSpPr>
        <p:spPr bwMode="auto">
          <a:xfrm>
            <a:off x="6516217" y="1085230"/>
            <a:ext cx="2304256" cy="7200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None/>
              <a:defRPr kumimoji="1" sz="3200">
                <a:solidFill>
                  <a:schemeClr val="tx1"/>
                </a:solidFill>
                <a:latin typeface="+mn-lt"/>
                <a:ea typeface="+mn-ea"/>
                <a:cs typeface="+mn-cs"/>
              </a:defRPr>
            </a:lvl1pPr>
            <a:lvl2pPr marL="457200" indent="0" algn="ctr" rtl="0" eaLnBrk="1" fontAlgn="base" hangingPunct="1">
              <a:spcBef>
                <a:spcPct val="20000"/>
              </a:spcBef>
              <a:spcAft>
                <a:spcPct val="0"/>
              </a:spcAft>
              <a:buNone/>
              <a:defRPr kumimoji="1" sz="2800">
                <a:solidFill>
                  <a:schemeClr val="tx1"/>
                </a:solidFill>
                <a:latin typeface="+mn-lt"/>
                <a:ea typeface="+mn-ea"/>
                <a:cs typeface="+mn-cs"/>
              </a:defRPr>
            </a:lvl2pPr>
            <a:lvl3pPr marL="914400" indent="0" algn="ctr" rtl="0" eaLnBrk="1" fontAlgn="base" hangingPunct="1">
              <a:spcBef>
                <a:spcPct val="20000"/>
              </a:spcBef>
              <a:spcAft>
                <a:spcPct val="0"/>
              </a:spcAft>
              <a:buNone/>
              <a:defRPr kumimoji="1" sz="2400">
                <a:solidFill>
                  <a:schemeClr val="tx1"/>
                </a:solidFill>
                <a:latin typeface="+mn-lt"/>
                <a:ea typeface="+mn-ea"/>
                <a:cs typeface="+mn-cs"/>
              </a:defRPr>
            </a:lvl3pPr>
            <a:lvl4pPr marL="1371600" indent="0" algn="ctr" rtl="0" eaLnBrk="1" fontAlgn="base" hangingPunct="1">
              <a:spcBef>
                <a:spcPct val="20000"/>
              </a:spcBef>
              <a:spcAft>
                <a:spcPct val="0"/>
              </a:spcAft>
              <a:buNone/>
              <a:defRPr kumimoji="1" sz="2000">
                <a:solidFill>
                  <a:schemeClr val="tx1"/>
                </a:solidFill>
                <a:latin typeface="+mn-lt"/>
                <a:ea typeface="+mn-ea"/>
                <a:cs typeface="+mn-cs"/>
              </a:defRPr>
            </a:lvl4pPr>
            <a:lvl5pPr marL="1828800" indent="0" algn="ctr" rtl="0" eaLnBrk="1" fontAlgn="base" hangingPunct="1">
              <a:spcBef>
                <a:spcPct val="20000"/>
              </a:spcBef>
              <a:spcAft>
                <a:spcPct val="0"/>
              </a:spcAft>
              <a:buNone/>
              <a:defRPr kumimoji="1" sz="2000">
                <a:solidFill>
                  <a:schemeClr val="tx1"/>
                </a:solidFill>
                <a:latin typeface="+mn-lt"/>
                <a:ea typeface="+mn-ea"/>
                <a:cs typeface="+mn-cs"/>
              </a:defRPr>
            </a:lvl5pPr>
            <a:lvl6pPr marL="2286000" indent="0" algn="ctr" rtl="0" eaLnBrk="1" fontAlgn="base" hangingPunct="1">
              <a:spcBef>
                <a:spcPct val="20000"/>
              </a:spcBef>
              <a:spcAft>
                <a:spcPct val="0"/>
              </a:spcAft>
              <a:buNone/>
              <a:defRPr kumimoji="1" sz="2000">
                <a:solidFill>
                  <a:schemeClr val="tx1"/>
                </a:solidFill>
                <a:latin typeface="+mn-lt"/>
                <a:ea typeface="+mn-ea"/>
                <a:cs typeface="+mn-cs"/>
              </a:defRPr>
            </a:lvl6pPr>
            <a:lvl7pPr marL="2743200" indent="0" algn="ctr" rtl="0" eaLnBrk="1" fontAlgn="base" hangingPunct="1">
              <a:spcBef>
                <a:spcPct val="20000"/>
              </a:spcBef>
              <a:spcAft>
                <a:spcPct val="0"/>
              </a:spcAft>
              <a:buNone/>
              <a:defRPr kumimoji="1" sz="2000">
                <a:solidFill>
                  <a:schemeClr val="tx1"/>
                </a:solidFill>
                <a:latin typeface="+mn-lt"/>
                <a:ea typeface="+mn-ea"/>
                <a:cs typeface="+mn-cs"/>
              </a:defRPr>
            </a:lvl7pPr>
            <a:lvl8pPr marL="3200400" indent="0" algn="ctr" rtl="0" eaLnBrk="1" fontAlgn="base" hangingPunct="1">
              <a:spcBef>
                <a:spcPct val="20000"/>
              </a:spcBef>
              <a:spcAft>
                <a:spcPct val="0"/>
              </a:spcAft>
              <a:buNone/>
              <a:defRPr kumimoji="1" sz="2000">
                <a:solidFill>
                  <a:schemeClr val="tx1"/>
                </a:solidFill>
                <a:latin typeface="+mn-lt"/>
                <a:ea typeface="+mn-ea"/>
                <a:cs typeface="+mn-cs"/>
              </a:defRPr>
            </a:lvl8pPr>
            <a:lvl9pPr marL="3657600" indent="0" algn="ctr" rtl="0" eaLnBrk="1" fontAlgn="base" hangingPunct="1">
              <a:spcBef>
                <a:spcPct val="20000"/>
              </a:spcBef>
              <a:spcAft>
                <a:spcPct val="0"/>
              </a:spcAft>
              <a:buNone/>
              <a:defRPr kumimoji="1" sz="2000">
                <a:solidFill>
                  <a:schemeClr val="tx1"/>
                </a:solidFill>
                <a:latin typeface="+mn-lt"/>
                <a:ea typeface="+mn-ea"/>
                <a:cs typeface="+mn-cs"/>
              </a:defRPr>
            </a:lvl9pPr>
          </a:lstStyle>
          <a:p>
            <a:pPr algn="l"/>
            <a:r>
              <a:rPr lang="ja-JP" altLang="en-US" kern="0" dirty="0" smtClean="0"/>
              <a:t>後期雑誌会</a:t>
            </a:r>
            <a:endParaRPr lang="ja-JP" altLang="en-US" kern="0" dirty="0"/>
          </a:p>
        </p:txBody>
      </p:sp>
    </p:spTree>
    <p:extLst>
      <p:ext uri="{BB962C8B-B14F-4D97-AF65-F5344CB8AC3E}">
        <p14:creationId xmlns:p14="http://schemas.microsoft.com/office/powerpoint/2010/main" val="298289163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t>システム</a:t>
            </a:r>
            <a:r>
              <a:rPr lang="ja-JP" altLang="en-US" sz="3200" dirty="0" smtClean="0"/>
              <a:t>の安定性と精度を調べる実験</a:t>
            </a:r>
            <a:endParaRPr kumimoji="1" lang="ja-JP" altLang="en-US" sz="3200" dirty="0"/>
          </a:p>
        </p:txBody>
      </p:sp>
      <p:pic>
        <p:nvPicPr>
          <p:cNvPr id="4" name="コンテンツ プレースホルダー 3" descr="Fig.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1988840"/>
            <a:ext cx="5760640" cy="4680520"/>
          </a:xfrm>
          <a:prstGeom prst="rect">
            <a:avLst/>
          </a:prstGeom>
          <a:noFill/>
          <a:ln>
            <a:noFill/>
          </a:ln>
        </p:spPr>
      </p:pic>
      <p:sp>
        <p:nvSpPr>
          <p:cNvPr id="3" name="テキスト ボックス 2"/>
          <p:cNvSpPr txBox="1"/>
          <p:nvPr/>
        </p:nvSpPr>
        <p:spPr>
          <a:xfrm>
            <a:off x="467544" y="6093296"/>
            <a:ext cx="3312368" cy="461665"/>
          </a:xfrm>
          <a:prstGeom prst="rect">
            <a:avLst/>
          </a:prstGeom>
          <a:noFill/>
        </p:spPr>
        <p:txBody>
          <a:bodyPr wrap="square" rtlCol="0">
            <a:spAutoFit/>
          </a:bodyPr>
          <a:lstStyle/>
          <a:p>
            <a:r>
              <a:rPr kumimoji="1" lang="ja-JP" altLang="en-US" sz="2400" dirty="0" smtClean="0"/>
              <a:t>サンプル；平面ミラー</a:t>
            </a:r>
            <a:endParaRPr kumimoji="1" lang="ja-JP" altLang="en-US" sz="2400" dirty="0"/>
          </a:p>
        </p:txBody>
      </p:sp>
    </p:spTree>
    <p:extLst>
      <p:ext uri="{BB962C8B-B14F-4D97-AF65-F5344CB8AC3E}">
        <p14:creationId xmlns:p14="http://schemas.microsoft.com/office/powerpoint/2010/main" val="8596076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ランダムパターンの違いによる本手法の精度</a:t>
            </a:r>
            <a:endParaRPr kumimoji="1" lang="ja-JP" altLang="en-US" sz="2800" dirty="0"/>
          </a:p>
        </p:txBody>
      </p:sp>
      <p:pic>
        <p:nvPicPr>
          <p:cNvPr id="4" name="コンテンツ プレースホルダー 3" descr="Fig.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2132856"/>
            <a:ext cx="7488832" cy="4536504"/>
          </a:xfrm>
          <a:prstGeom prst="rect">
            <a:avLst/>
          </a:prstGeom>
          <a:noFill/>
          <a:ln>
            <a:noFill/>
          </a:ln>
        </p:spPr>
      </p:pic>
    </p:spTree>
    <p:extLst>
      <p:ext uri="{BB962C8B-B14F-4D97-AF65-F5344CB8AC3E}">
        <p14:creationId xmlns:p14="http://schemas.microsoft.com/office/powerpoint/2010/main" val="369151731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再構成の実験（</a:t>
            </a:r>
            <a:r>
              <a:rPr lang="en-US" altLang="ja-JP" dirty="0" smtClean="0"/>
              <a:t>4×4</a:t>
            </a:r>
            <a:r>
              <a:rPr lang="ja-JP" altLang="en-US" dirty="0" smtClean="0"/>
              <a:t>）</a:t>
            </a:r>
            <a:endParaRPr kumimoji="1" lang="ja-JP" altLang="en-US" dirty="0"/>
          </a:p>
        </p:txBody>
      </p:sp>
      <p:pic>
        <p:nvPicPr>
          <p:cNvPr id="4" name="コンテンツ プレースホルダー 3" descr="Fig. 5"/>
          <p:cNvPicPr>
            <a:picLocks noGrp="1"/>
          </p:cNvPicPr>
          <p:nvPr>
            <p:ph idx="1"/>
          </p:nvPr>
        </p:nvPicPr>
        <p:blipFill rotWithShape="1">
          <a:blip r:embed="rId2">
            <a:extLst>
              <a:ext uri="{28A0092B-C50C-407E-A947-70E740481C1C}">
                <a14:useLocalDpi xmlns:a14="http://schemas.microsoft.com/office/drawing/2010/main" val="0"/>
              </a:ext>
            </a:extLst>
          </a:blip>
          <a:srcRect r="49485"/>
          <a:stretch/>
        </p:blipFill>
        <p:spPr bwMode="auto">
          <a:xfrm>
            <a:off x="5148064" y="2348880"/>
            <a:ext cx="3528392" cy="3888432"/>
          </a:xfrm>
          <a:prstGeom prst="rect">
            <a:avLst/>
          </a:prstGeom>
          <a:noFill/>
          <a:ln>
            <a:noFill/>
          </a:ln>
        </p:spPr>
      </p:pic>
      <p:sp>
        <p:nvSpPr>
          <p:cNvPr id="3" name="テキスト ボックス 2"/>
          <p:cNvSpPr txBox="1"/>
          <p:nvPr/>
        </p:nvSpPr>
        <p:spPr>
          <a:xfrm>
            <a:off x="179512" y="1822412"/>
            <a:ext cx="4822304" cy="523220"/>
          </a:xfrm>
          <a:prstGeom prst="rect">
            <a:avLst/>
          </a:prstGeom>
          <a:noFill/>
        </p:spPr>
        <p:txBody>
          <a:bodyPr wrap="square" rtlCol="0">
            <a:spAutoFit/>
          </a:bodyPr>
          <a:lstStyle/>
          <a:p>
            <a:r>
              <a:rPr kumimoji="1" lang="ja-JP" altLang="en-US" sz="2800" dirty="0" smtClean="0"/>
              <a:t>サンプル；</a:t>
            </a:r>
            <a:r>
              <a:rPr kumimoji="1" lang="en-US" altLang="ja-JP" sz="2800" dirty="0" smtClean="0"/>
              <a:t>2</a:t>
            </a:r>
            <a:r>
              <a:rPr lang="ja-JP" altLang="en-US" sz="2800" dirty="0" smtClean="0"/>
              <a:t>つの平面ミラー</a:t>
            </a:r>
            <a:endParaRPr kumimoji="1" lang="ja-JP" altLang="en-US" sz="2800" dirty="0"/>
          </a:p>
        </p:txBody>
      </p:sp>
      <p:sp>
        <p:nvSpPr>
          <p:cNvPr id="5" name="テキスト ボックス 4"/>
          <p:cNvSpPr txBox="1"/>
          <p:nvPr/>
        </p:nvSpPr>
        <p:spPr>
          <a:xfrm>
            <a:off x="685800" y="6036445"/>
            <a:ext cx="2952328" cy="523220"/>
          </a:xfrm>
          <a:prstGeom prst="rect">
            <a:avLst/>
          </a:prstGeom>
          <a:noFill/>
        </p:spPr>
        <p:txBody>
          <a:bodyPr wrap="square" rtlCol="0">
            <a:spAutoFit/>
          </a:bodyPr>
          <a:lstStyle/>
          <a:p>
            <a:r>
              <a:rPr kumimoji="1" lang="ja-JP" altLang="en-US" sz="2800" dirty="0" smtClean="0"/>
              <a:t>測定回数；</a:t>
            </a:r>
            <a:r>
              <a:rPr kumimoji="1" lang="en-US" altLang="ja-JP" sz="2800" dirty="0" smtClean="0"/>
              <a:t>12</a:t>
            </a:r>
            <a:r>
              <a:rPr kumimoji="1" lang="ja-JP" altLang="en-US" sz="2800" dirty="0" smtClean="0"/>
              <a:t>回</a:t>
            </a:r>
            <a:endParaRPr kumimoji="1" lang="ja-JP" altLang="en-US" sz="2800" dirty="0"/>
          </a:p>
        </p:txBody>
      </p:sp>
      <p:grpSp>
        <p:nvGrpSpPr>
          <p:cNvPr id="13" name="グループ化 12"/>
          <p:cNvGrpSpPr/>
          <p:nvPr/>
        </p:nvGrpSpPr>
        <p:grpSpPr>
          <a:xfrm>
            <a:off x="787822" y="2924944"/>
            <a:ext cx="2898260" cy="2326208"/>
            <a:chOff x="787822" y="2924944"/>
            <a:chExt cx="2898260" cy="2326208"/>
          </a:xfrm>
        </p:grpSpPr>
        <p:sp>
          <p:nvSpPr>
            <p:cNvPr id="6" name="正方形/長方形 5"/>
            <p:cNvSpPr/>
            <p:nvPr/>
          </p:nvSpPr>
          <p:spPr bwMode="auto">
            <a:xfrm>
              <a:off x="899592" y="2924944"/>
              <a:ext cx="504056" cy="151216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7" name="正方形/長方形 6"/>
            <p:cNvSpPr/>
            <p:nvPr/>
          </p:nvSpPr>
          <p:spPr bwMode="auto">
            <a:xfrm>
              <a:off x="2987948" y="2924944"/>
              <a:ext cx="504056" cy="151216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9" name="直線矢印コネクタ 8"/>
            <p:cNvCxnSpPr>
              <a:stCxn id="6" idx="3"/>
              <a:endCxn id="7" idx="1"/>
            </p:cNvCxnSpPr>
            <p:nvPr/>
          </p:nvCxnSpPr>
          <p:spPr bwMode="auto">
            <a:xfrm>
              <a:off x="1403648" y="3681028"/>
              <a:ext cx="1584300" cy="0"/>
            </a:xfrm>
            <a:prstGeom prst="straightConnector1">
              <a:avLst/>
            </a:prstGeom>
            <a:noFill/>
            <a:ln w="47625" cap="flat" cmpd="sng" algn="ctr">
              <a:solidFill>
                <a:schemeClr val="tx1"/>
              </a:solidFill>
              <a:prstDash val="solid"/>
              <a:round/>
              <a:headEnd type="triangle"/>
              <a:tailEnd type="triangle"/>
            </a:ln>
            <a:effectLst/>
          </p:spPr>
        </p:cxnSp>
        <p:sp>
          <p:nvSpPr>
            <p:cNvPr id="10" name="テキスト ボックス 9"/>
            <p:cNvSpPr txBox="1"/>
            <p:nvPr/>
          </p:nvSpPr>
          <p:spPr>
            <a:xfrm>
              <a:off x="787822" y="4727932"/>
              <a:ext cx="727596" cy="523220"/>
            </a:xfrm>
            <a:prstGeom prst="rect">
              <a:avLst/>
            </a:prstGeom>
            <a:noFill/>
          </p:spPr>
          <p:txBody>
            <a:bodyPr wrap="square" rtlCol="0">
              <a:spAutoFit/>
            </a:bodyPr>
            <a:lstStyle/>
            <a:p>
              <a:r>
                <a:rPr kumimoji="1" lang="en-US" altLang="ja-JP" sz="2800" dirty="0" smtClean="0"/>
                <a:t>M1</a:t>
              </a:r>
              <a:endParaRPr kumimoji="1" lang="ja-JP" altLang="en-US" sz="2800" dirty="0"/>
            </a:p>
          </p:txBody>
        </p:sp>
        <p:sp>
          <p:nvSpPr>
            <p:cNvPr id="11" name="テキスト ボックス 10"/>
            <p:cNvSpPr txBox="1"/>
            <p:nvPr/>
          </p:nvSpPr>
          <p:spPr>
            <a:xfrm>
              <a:off x="2977400" y="4727932"/>
              <a:ext cx="708682" cy="523220"/>
            </a:xfrm>
            <a:prstGeom prst="rect">
              <a:avLst/>
            </a:prstGeom>
            <a:noFill/>
          </p:spPr>
          <p:txBody>
            <a:bodyPr wrap="square" rtlCol="0">
              <a:spAutoFit/>
            </a:bodyPr>
            <a:lstStyle/>
            <a:p>
              <a:r>
                <a:rPr kumimoji="1" lang="en-US" altLang="ja-JP" sz="2800" dirty="0" smtClean="0"/>
                <a:t>M2</a:t>
              </a:r>
              <a:endParaRPr kumimoji="1" lang="ja-JP" altLang="en-US" sz="2800" dirty="0"/>
            </a:p>
          </p:txBody>
        </p:sp>
        <p:sp>
          <p:nvSpPr>
            <p:cNvPr id="12" name="テキスト ボックス 11"/>
            <p:cNvSpPr txBox="1"/>
            <p:nvPr/>
          </p:nvSpPr>
          <p:spPr>
            <a:xfrm>
              <a:off x="1684580" y="3048520"/>
              <a:ext cx="1296020" cy="461665"/>
            </a:xfrm>
            <a:prstGeom prst="rect">
              <a:avLst/>
            </a:prstGeom>
            <a:noFill/>
          </p:spPr>
          <p:txBody>
            <a:bodyPr wrap="square" rtlCol="0">
              <a:spAutoFit/>
            </a:bodyPr>
            <a:lstStyle/>
            <a:p>
              <a:r>
                <a:rPr kumimoji="1" lang="en-US" altLang="ja-JP" sz="2400" dirty="0" smtClean="0"/>
                <a:t>40mm</a:t>
              </a:r>
              <a:endParaRPr kumimoji="1" lang="ja-JP" altLang="en-US" sz="2400" dirty="0"/>
            </a:p>
          </p:txBody>
        </p:sp>
      </p:grpSp>
      <p:cxnSp>
        <p:nvCxnSpPr>
          <p:cNvPr id="14" name="直線矢印コネクタ 13"/>
          <p:cNvCxnSpPr/>
          <p:nvPr/>
        </p:nvCxnSpPr>
        <p:spPr bwMode="auto">
          <a:xfrm>
            <a:off x="539552" y="2754506"/>
            <a:ext cx="3459280" cy="26422"/>
          </a:xfrm>
          <a:prstGeom prst="straightConnector1">
            <a:avLst/>
          </a:prstGeom>
          <a:noFill/>
          <a:ln w="25400" cap="flat" cmpd="sng" algn="ctr">
            <a:solidFill>
              <a:schemeClr val="tx1"/>
            </a:solidFill>
            <a:prstDash val="solid"/>
            <a:round/>
            <a:headEnd type="none" w="med" len="med"/>
            <a:tailEnd type="triangle"/>
          </a:ln>
          <a:effectLst/>
        </p:spPr>
      </p:cxnSp>
      <p:sp>
        <p:nvSpPr>
          <p:cNvPr id="15" name="テキスト ボックス 14"/>
          <p:cNvSpPr txBox="1"/>
          <p:nvPr/>
        </p:nvSpPr>
        <p:spPr>
          <a:xfrm>
            <a:off x="4067944" y="2492896"/>
            <a:ext cx="478538" cy="523220"/>
          </a:xfrm>
          <a:prstGeom prst="rect">
            <a:avLst/>
          </a:prstGeom>
          <a:noFill/>
        </p:spPr>
        <p:txBody>
          <a:bodyPr wrap="square" rtlCol="0">
            <a:spAutoFit/>
          </a:bodyPr>
          <a:lstStyle/>
          <a:p>
            <a:r>
              <a:rPr lang="en-US" altLang="ja-JP" sz="2800" dirty="0"/>
              <a:t>z</a:t>
            </a:r>
            <a:endParaRPr kumimoji="1" lang="ja-JP" altLang="en-US" sz="2800" dirty="0"/>
          </a:p>
        </p:txBody>
      </p:sp>
    </p:spTree>
    <p:extLst>
      <p:ext uri="{BB962C8B-B14F-4D97-AF65-F5344CB8AC3E}">
        <p14:creationId xmlns:p14="http://schemas.microsoft.com/office/powerpoint/2010/main" val="13606345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再構成（</a:t>
            </a:r>
            <a:r>
              <a:rPr kumimoji="1" lang="en-US" altLang="ja-JP" dirty="0" smtClean="0"/>
              <a:t>6×6</a:t>
            </a:r>
            <a:r>
              <a:rPr kumimoji="1" lang="ja-JP" altLang="en-US" dirty="0" smtClean="0"/>
              <a:t>）</a:t>
            </a:r>
            <a:endParaRPr kumimoji="1" lang="ja-JP" altLang="en-US" dirty="0"/>
          </a:p>
        </p:txBody>
      </p:sp>
      <p:pic>
        <p:nvPicPr>
          <p:cNvPr id="4" name="コンテンツ プレースホルダー 3" descr="Fig. 5"/>
          <p:cNvPicPr>
            <a:picLocks noGrp="1"/>
          </p:cNvPicPr>
          <p:nvPr>
            <p:ph idx="1"/>
          </p:nvPr>
        </p:nvPicPr>
        <p:blipFill rotWithShape="1">
          <a:blip r:embed="rId2">
            <a:extLst>
              <a:ext uri="{28A0092B-C50C-407E-A947-70E740481C1C}">
                <a14:useLocalDpi xmlns:a14="http://schemas.microsoft.com/office/drawing/2010/main" val="0"/>
              </a:ext>
            </a:extLst>
          </a:blip>
          <a:srcRect l="49485"/>
          <a:stretch/>
        </p:blipFill>
        <p:spPr bwMode="auto">
          <a:xfrm>
            <a:off x="5076056" y="2564904"/>
            <a:ext cx="3528392" cy="3888432"/>
          </a:xfrm>
          <a:prstGeom prst="rect">
            <a:avLst/>
          </a:prstGeom>
          <a:noFill/>
          <a:ln>
            <a:noFill/>
          </a:ln>
        </p:spPr>
      </p:pic>
      <p:sp>
        <p:nvSpPr>
          <p:cNvPr id="5" name="テキスト ボックス 4"/>
          <p:cNvSpPr txBox="1"/>
          <p:nvPr/>
        </p:nvSpPr>
        <p:spPr>
          <a:xfrm>
            <a:off x="0" y="2041684"/>
            <a:ext cx="4822304" cy="523220"/>
          </a:xfrm>
          <a:prstGeom prst="rect">
            <a:avLst/>
          </a:prstGeom>
          <a:noFill/>
        </p:spPr>
        <p:txBody>
          <a:bodyPr wrap="square" rtlCol="0">
            <a:spAutoFit/>
          </a:bodyPr>
          <a:lstStyle/>
          <a:p>
            <a:r>
              <a:rPr kumimoji="1" lang="ja-JP" altLang="en-US" sz="2800" dirty="0" smtClean="0"/>
              <a:t>サンプル；</a:t>
            </a:r>
            <a:r>
              <a:rPr lang="en-US" altLang="ja-JP" sz="2800" dirty="0"/>
              <a:t>3</a:t>
            </a:r>
            <a:r>
              <a:rPr lang="ja-JP" altLang="en-US" sz="2800" dirty="0" err="1" smtClean="0"/>
              <a:t>つの</a:t>
            </a:r>
            <a:r>
              <a:rPr lang="ja-JP" altLang="en-US" sz="2800" dirty="0" smtClean="0"/>
              <a:t>平面ミラー</a:t>
            </a:r>
            <a:endParaRPr kumimoji="1" lang="ja-JP" altLang="en-US" sz="2800" dirty="0"/>
          </a:p>
        </p:txBody>
      </p:sp>
      <p:sp>
        <p:nvSpPr>
          <p:cNvPr id="6" name="テキスト ボックス 5"/>
          <p:cNvSpPr txBox="1"/>
          <p:nvPr/>
        </p:nvSpPr>
        <p:spPr>
          <a:xfrm>
            <a:off x="520688" y="5930116"/>
            <a:ext cx="2952328" cy="523220"/>
          </a:xfrm>
          <a:prstGeom prst="rect">
            <a:avLst/>
          </a:prstGeom>
          <a:noFill/>
        </p:spPr>
        <p:txBody>
          <a:bodyPr wrap="square" rtlCol="0">
            <a:spAutoFit/>
          </a:bodyPr>
          <a:lstStyle/>
          <a:p>
            <a:r>
              <a:rPr kumimoji="1" lang="ja-JP" altLang="en-US" sz="2800" dirty="0" smtClean="0"/>
              <a:t>測定回数；</a:t>
            </a:r>
            <a:r>
              <a:rPr lang="en-US" altLang="ja-JP" sz="2800" dirty="0"/>
              <a:t>26</a:t>
            </a:r>
            <a:r>
              <a:rPr kumimoji="1" lang="ja-JP" altLang="en-US" sz="2800" dirty="0" smtClean="0"/>
              <a:t>回</a:t>
            </a:r>
            <a:endParaRPr kumimoji="1" lang="ja-JP" altLang="en-US" sz="2800" dirty="0"/>
          </a:p>
        </p:txBody>
      </p:sp>
      <p:grpSp>
        <p:nvGrpSpPr>
          <p:cNvPr id="26" name="グループ化 25"/>
          <p:cNvGrpSpPr/>
          <p:nvPr/>
        </p:nvGrpSpPr>
        <p:grpSpPr>
          <a:xfrm>
            <a:off x="182408" y="2708920"/>
            <a:ext cx="4695807" cy="2731906"/>
            <a:chOff x="182408" y="2708920"/>
            <a:chExt cx="4695807" cy="2731906"/>
          </a:xfrm>
        </p:grpSpPr>
        <p:grpSp>
          <p:nvGrpSpPr>
            <p:cNvPr id="21" name="グループ化 20"/>
            <p:cNvGrpSpPr/>
            <p:nvPr/>
          </p:nvGrpSpPr>
          <p:grpSpPr>
            <a:xfrm>
              <a:off x="642863" y="3114618"/>
              <a:ext cx="3536578" cy="2326208"/>
              <a:chOff x="33412" y="3084406"/>
              <a:chExt cx="3536578" cy="2326208"/>
            </a:xfrm>
          </p:grpSpPr>
          <p:sp>
            <p:nvSpPr>
              <p:cNvPr id="8" name="正方形/長方形 7"/>
              <p:cNvSpPr/>
              <p:nvPr/>
            </p:nvSpPr>
            <p:spPr bwMode="auto">
              <a:xfrm>
                <a:off x="145182" y="3084406"/>
                <a:ext cx="504056" cy="151216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正方形/長方形 8"/>
              <p:cNvSpPr/>
              <p:nvPr/>
            </p:nvSpPr>
            <p:spPr bwMode="auto">
              <a:xfrm>
                <a:off x="1559868" y="3084406"/>
                <a:ext cx="504056" cy="151216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0" name="直線矢印コネクタ 9"/>
              <p:cNvCxnSpPr/>
              <p:nvPr/>
            </p:nvCxnSpPr>
            <p:spPr bwMode="auto">
              <a:xfrm>
                <a:off x="2063924" y="3840490"/>
                <a:ext cx="928942" cy="0"/>
              </a:xfrm>
              <a:prstGeom prst="straightConnector1">
                <a:avLst/>
              </a:prstGeom>
              <a:noFill/>
              <a:ln w="47625" cap="flat" cmpd="sng" algn="ctr">
                <a:solidFill>
                  <a:schemeClr val="tx1"/>
                </a:solidFill>
                <a:prstDash val="solid"/>
                <a:round/>
                <a:headEnd type="triangle"/>
                <a:tailEnd type="triangle"/>
              </a:ln>
              <a:effectLst/>
            </p:spPr>
          </p:cxnSp>
          <p:sp>
            <p:nvSpPr>
              <p:cNvPr id="11" name="テキスト ボックス 10"/>
              <p:cNvSpPr txBox="1"/>
              <p:nvPr/>
            </p:nvSpPr>
            <p:spPr>
              <a:xfrm>
                <a:off x="33412" y="4887394"/>
                <a:ext cx="727596" cy="523220"/>
              </a:xfrm>
              <a:prstGeom prst="rect">
                <a:avLst/>
              </a:prstGeom>
              <a:noFill/>
            </p:spPr>
            <p:txBody>
              <a:bodyPr wrap="square" rtlCol="0">
                <a:spAutoFit/>
              </a:bodyPr>
              <a:lstStyle/>
              <a:p>
                <a:r>
                  <a:rPr kumimoji="1" lang="en-US" altLang="ja-JP" sz="2800" dirty="0" smtClean="0"/>
                  <a:t>M1</a:t>
                </a:r>
                <a:endParaRPr kumimoji="1" lang="ja-JP" altLang="en-US" sz="2800" dirty="0"/>
              </a:p>
            </p:txBody>
          </p:sp>
          <p:sp>
            <p:nvSpPr>
              <p:cNvPr id="12" name="テキスト ボックス 11"/>
              <p:cNvSpPr txBox="1"/>
              <p:nvPr/>
            </p:nvSpPr>
            <p:spPr>
              <a:xfrm>
                <a:off x="1457555" y="4887394"/>
                <a:ext cx="708682" cy="523220"/>
              </a:xfrm>
              <a:prstGeom prst="rect">
                <a:avLst/>
              </a:prstGeom>
              <a:noFill/>
            </p:spPr>
            <p:txBody>
              <a:bodyPr wrap="square" rtlCol="0">
                <a:spAutoFit/>
              </a:bodyPr>
              <a:lstStyle/>
              <a:p>
                <a:r>
                  <a:rPr kumimoji="1" lang="en-US" altLang="ja-JP" sz="2800" dirty="0" smtClean="0"/>
                  <a:t>M2</a:t>
                </a:r>
                <a:endParaRPr kumimoji="1" lang="ja-JP" altLang="en-US" sz="2800" dirty="0"/>
              </a:p>
            </p:txBody>
          </p:sp>
          <p:sp>
            <p:nvSpPr>
              <p:cNvPr id="13" name="テキスト ボックス 12"/>
              <p:cNvSpPr txBox="1"/>
              <p:nvPr/>
            </p:nvSpPr>
            <p:spPr>
              <a:xfrm>
                <a:off x="2155304" y="3332926"/>
                <a:ext cx="923776" cy="369332"/>
              </a:xfrm>
              <a:prstGeom prst="rect">
                <a:avLst/>
              </a:prstGeom>
              <a:noFill/>
            </p:spPr>
            <p:txBody>
              <a:bodyPr wrap="square" rtlCol="0">
                <a:spAutoFit/>
              </a:bodyPr>
              <a:lstStyle/>
              <a:p>
                <a:r>
                  <a:rPr lang="en-US" altLang="ja-JP" dirty="0"/>
                  <a:t>3</a:t>
                </a:r>
                <a:r>
                  <a:rPr kumimoji="1" lang="en-US" altLang="ja-JP" dirty="0" smtClean="0"/>
                  <a:t>0mm</a:t>
                </a:r>
                <a:endParaRPr kumimoji="1" lang="ja-JP" altLang="en-US" dirty="0"/>
              </a:p>
            </p:txBody>
          </p:sp>
          <p:sp>
            <p:nvSpPr>
              <p:cNvPr id="15" name="正方形/長方形 14"/>
              <p:cNvSpPr/>
              <p:nvPr/>
            </p:nvSpPr>
            <p:spPr bwMode="auto">
              <a:xfrm>
                <a:off x="2974554" y="3098660"/>
                <a:ext cx="504056" cy="151216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6" name="直線矢印コネクタ 15"/>
              <p:cNvCxnSpPr/>
              <p:nvPr/>
            </p:nvCxnSpPr>
            <p:spPr bwMode="auto">
              <a:xfrm>
                <a:off x="685800" y="4365104"/>
                <a:ext cx="2307066" cy="0"/>
              </a:xfrm>
              <a:prstGeom prst="straightConnector1">
                <a:avLst/>
              </a:prstGeom>
              <a:noFill/>
              <a:ln w="47625" cap="flat" cmpd="sng" algn="ctr">
                <a:solidFill>
                  <a:schemeClr val="tx1"/>
                </a:solidFill>
                <a:prstDash val="solid"/>
                <a:round/>
                <a:headEnd type="triangle"/>
                <a:tailEnd type="triangle"/>
              </a:ln>
              <a:effectLst/>
            </p:spPr>
          </p:cxnSp>
          <p:sp>
            <p:nvSpPr>
              <p:cNvPr id="17" name="テキスト ボックス 16"/>
              <p:cNvSpPr txBox="1"/>
              <p:nvPr/>
            </p:nvSpPr>
            <p:spPr>
              <a:xfrm>
                <a:off x="2861308" y="4872669"/>
                <a:ext cx="708682" cy="523220"/>
              </a:xfrm>
              <a:prstGeom prst="rect">
                <a:avLst/>
              </a:prstGeom>
              <a:noFill/>
            </p:spPr>
            <p:txBody>
              <a:bodyPr wrap="square" rtlCol="0">
                <a:spAutoFit/>
              </a:bodyPr>
              <a:lstStyle/>
              <a:p>
                <a:r>
                  <a:rPr kumimoji="1" lang="en-US" altLang="ja-JP" sz="2800" dirty="0" smtClean="0"/>
                  <a:t>M3</a:t>
                </a:r>
                <a:endParaRPr kumimoji="1" lang="ja-JP" altLang="en-US" sz="2800" dirty="0"/>
              </a:p>
            </p:txBody>
          </p:sp>
          <p:sp>
            <p:nvSpPr>
              <p:cNvPr id="19" name="テキスト ボックス 18"/>
              <p:cNvSpPr txBox="1"/>
              <p:nvPr/>
            </p:nvSpPr>
            <p:spPr>
              <a:xfrm>
                <a:off x="767532" y="3889618"/>
                <a:ext cx="819250" cy="369332"/>
              </a:xfrm>
              <a:prstGeom prst="rect">
                <a:avLst/>
              </a:prstGeom>
              <a:noFill/>
            </p:spPr>
            <p:txBody>
              <a:bodyPr wrap="square" rtlCol="0">
                <a:spAutoFit/>
              </a:bodyPr>
              <a:lstStyle/>
              <a:p>
                <a:r>
                  <a:rPr lang="en-US" altLang="ja-JP" dirty="0"/>
                  <a:t>5</a:t>
                </a:r>
                <a:r>
                  <a:rPr kumimoji="1" lang="en-US" altLang="ja-JP" dirty="0" smtClean="0"/>
                  <a:t>0mm</a:t>
                </a:r>
                <a:endParaRPr kumimoji="1" lang="ja-JP" altLang="en-US" dirty="0"/>
              </a:p>
            </p:txBody>
          </p:sp>
        </p:grpSp>
        <p:cxnSp>
          <p:nvCxnSpPr>
            <p:cNvPr id="23" name="直線矢印コネクタ 22"/>
            <p:cNvCxnSpPr/>
            <p:nvPr/>
          </p:nvCxnSpPr>
          <p:spPr bwMode="auto">
            <a:xfrm>
              <a:off x="182408" y="2996952"/>
              <a:ext cx="4176464" cy="0"/>
            </a:xfrm>
            <a:prstGeom prst="straightConnector1">
              <a:avLst/>
            </a:prstGeom>
            <a:noFill/>
            <a:ln w="25400" cap="flat" cmpd="sng" algn="ctr">
              <a:solidFill>
                <a:schemeClr val="tx1"/>
              </a:solidFill>
              <a:prstDash val="solid"/>
              <a:round/>
              <a:headEnd type="none" w="med" len="med"/>
              <a:tailEnd type="triangle"/>
            </a:ln>
            <a:effectLst/>
          </p:spPr>
        </p:cxnSp>
        <p:sp>
          <p:nvSpPr>
            <p:cNvPr id="25" name="テキスト ボックス 24"/>
            <p:cNvSpPr txBox="1"/>
            <p:nvPr/>
          </p:nvSpPr>
          <p:spPr>
            <a:xfrm>
              <a:off x="4399677" y="2708920"/>
              <a:ext cx="478538" cy="523220"/>
            </a:xfrm>
            <a:prstGeom prst="rect">
              <a:avLst/>
            </a:prstGeom>
            <a:noFill/>
          </p:spPr>
          <p:txBody>
            <a:bodyPr wrap="square" rtlCol="0">
              <a:spAutoFit/>
            </a:bodyPr>
            <a:lstStyle/>
            <a:p>
              <a:r>
                <a:rPr lang="en-US" altLang="ja-JP" sz="2800" dirty="0"/>
                <a:t>z</a:t>
              </a:r>
              <a:endParaRPr kumimoji="1" lang="ja-JP" altLang="en-US" sz="2800" dirty="0"/>
            </a:p>
          </p:txBody>
        </p:sp>
      </p:grpSp>
    </p:spTree>
    <p:extLst>
      <p:ext uri="{BB962C8B-B14F-4D97-AF65-F5344CB8AC3E}">
        <p14:creationId xmlns:p14="http://schemas.microsoft.com/office/powerpoint/2010/main" val="294253487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再構成（</a:t>
            </a:r>
            <a:r>
              <a:rPr kumimoji="1" lang="en-US" altLang="ja-JP" dirty="0" smtClean="0"/>
              <a:t>10×10</a:t>
            </a:r>
            <a:r>
              <a:rPr kumimoji="1" lang="ja-JP" altLang="en-US" dirty="0" smtClean="0"/>
              <a:t>）</a:t>
            </a:r>
            <a:endParaRPr kumimoji="1" lang="ja-JP" altLang="en-US" dirty="0"/>
          </a:p>
        </p:txBody>
      </p:sp>
      <p:pic>
        <p:nvPicPr>
          <p:cNvPr id="4" name="コンテンツ プレースホルダー 3" descr="Fig. 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2420888"/>
            <a:ext cx="4248472" cy="4032448"/>
          </a:xfrm>
          <a:prstGeom prst="rect">
            <a:avLst/>
          </a:prstGeom>
          <a:noFill/>
          <a:ln>
            <a:noFill/>
          </a:ln>
        </p:spPr>
      </p:pic>
      <p:sp>
        <p:nvSpPr>
          <p:cNvPr id="5" name="テキスト ボックス 4"/>
          <p:cNvSpPr txBox="1"/>
          <p:nvPr/>
        </p:nvSpPr>
        <p:spPr>
          <a:xfrm>
            <a:off x="79575" y="1976284"/>
            <a:ext cx="4822304" cy="523220"/>
          </a:xfrm>
          <a:prstGeom prst="rect">
            <a:avLst/>
          </a:prstGeom>
          <a:noFill/>
        </p:spPr>
        <p:txBody>
          <a:bodyPr wrap="square" rtlCol="0">
            <a:spAutoFit/>
          </a:bodyPr>
          <a:lstStyle/>
          <a:p>
            <a:r>
              <a:rPr kumimoji="1" lang="ja-JP" altLang="en-US" sz="2800" dirty="0" smtClean="0"/>
              <a:t>サンプル；</a:t>
            </a:r>
            <a:r>
              <a:rPr lang="en-US" altLang="ja-JP" sz="2800" dirty="0"/>
              <a:t>3</a:t>
            </a:r>
            <a:r>
              <a:rPr lang="ja-JP" altLang="en-US" sz="2800" dirty="0" err="1" smtClean="0"/>
              <a:t>つの</a:t>
            </a:r>
            <a:r>
              <a:rPr lang="ja-JP" altLang="en-US" sz="2800" dirty="0" smtClean="0"/>
              <a:t>平面ミラー</a:t>
            </a:r>
            <a:endParaRPr kumimoji="1" lang="ja-JP" altLang="en-US" sz="2800" dirty="0"/>
          </a:p>
        </p:txBody>
      </p:sp>
      <p:sp>
        <p:nvSpPr>
          <p:cNvPr id="6" name="テキスト ボックス 5"/>
          <p:cNvSpPr txBox="1"/>
          <p:nvPr/>
        </p:nvSpPr>
        <p:spPr>
          <a:xfrm>
            <a:off x="539552" y="5733256"/>
            <a:ext cx="2952328" cy="523220"/>
          </a:xfrm>
          <a:prstGeom prst="rect">
            <a:avLst/>
          </a:prstGeom>
          <a:noFill/>
        </p:spPr>
        <p:txBody>
          <a:bodyPr wrap="square" rtlCol="0">
            <a:spAutoFit/>
          </a:bodyPr>
          <a:lstStyle/>
          <a:p>
            <a:r>
              <a:rPr kumimoji="1" lang="ja-JP" altLang="en-US" sz="2800" dirty="0" smtClean="0"/>
              <a:t>測定回数；</a:t>
            </a:r>
            <a:r>
              <a:rPr lang="en-US" altLang="ja-JP" sz="2800" dirty="0"/>
              <a:t>80</a:t>
            </a:r>
            <a:r>
              <a:rPr kumimoji="1" lang="ja-JP" altLang="en-US" sz="2800" dirty="0" smtClean="0"/>
              <a:t>回</a:t>
            </a:r>
            <a:endParaRPr kumimoji="1" lang="ja-JP" altLang="en-US" sz="2800" dirty="0"/>
          </a:p>
        </p:txBody>
      </p:sp>
      <p:grpSp>
        <p:nvGrpSpPr>
          <p:cNvPr id="21" name="グループ化 20"/>
          <p:cNvGrpSpPr/>
          <p:nvPr/>
        </p:nvGrpSpPr>
        <p:grpSpPr>
          <a:xfrm>
            <a:off x="182408" y="2708920"/>
            <a:ext cx="4695807" cy="2731906"/>
            <a:chOff x="182408" y="2708920"/>
            <a:chExt cx="4695807" cy="2731906"/>
          </a:xfrm>
        </p:grpSpPr>
        <p:grpSp>
          <p:nvGrpSpPr>
            <p:cNvPr id="3" name="グループ化 2"/>
            <p:cNvGrpSpPr/>
            <p:nvPr/>
          </p:nvGrpSpPr>
          <p:grpSpPr>
            <a:xfrm>
              <a:off x="182408" y="2996952"/>
              <a:ext cx="4176464" cy="2443874"/>
              <a:chOff x="182408" y="2996952"/>
              <a:chExt cx="4176464" cy="2443874"/>
            </a:xfrm>
          </p:grpSpPr>
          <p:sp>
            <p:nvSpPr>
              <p:cNvPr id="11" name="正方形/長方形 10"/>
              <p:cNvSpPr/>
              <p:nvPr/>
            </p:nvSpPr>
            <p:spPr bwMode="auto">
              <a:xfrm>
                <a:off x="754633" y="3114618"/>
                <a:ext cx="504056" cy="151216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2" name="正方形/長方形 11"/>
              <p:cNvSpPr/>
              <p:nvPr/>
            </p:nvSpPr>
            <p:spPr bwMode="auto">
              <a:xfrm>
                <a:off x="2169319" y="3732470"/>
                <a:ext cx="504056" cy="89431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3" name="直線矢印コネクタ 12"/>
              <p:cNvCxnSpPr/>
              <p:nvPr/>
            </p:nvCxnSpPr>
            <p:spPr bwMode="auto">
              <a:xfrm>
                <a:off x="2673375" y="3870702"/>
                <a:ext cx="928942" cy="0"/>
              </a:xfrm>
              <a:prstGeom prst="straightConnector1">
                <a:avLst/>
              </a:prstGeom>
              <a:noFill/>
              <a:ln w="47625" cap="flat" cmpd="sng" algn="ctr">
                <a:solidFill>
                  <a:schemeClr val="tx1"/>
                </a:solidFill>
                <a:prstDash val="solid"/>
                <a:round/>
                <a:headEnd type="triangle"/>
                <a:tailEnd type="triangle"/>
              </a:ln>
              <a:effectLst/>
            </p:spPr>
          </p:cxnSp>
          <p:sp>
            <p:nvSpPr>
              <p:cNvPr id="14" name="テキスト ボックス 13"/>
              <p:cNvSpPr txBox="1"/>
              <p:nvPr/>
            </p:nvSpPr>
            <p:spPr>
              <a:xfrm>
                <a:off x="642863" y="4917606"/>
                <a:ext cx="727596" cy="523220"/>
              </a:xfrm>
              <a:prstGeom prst="rect">
                <a:avLst/>
              </a:prstGeom>
              <a:noFill/>
            </p:spPr>
            <p:txBody>
              <a:bodyPr wrap="square" rtlCol="0">
                <a:spAutoFit/>
              </a:bodyPr>
              <a:lstStyle/>
              <a:p>
                <a:r>
                  <a:rPr kumimoji="1" lang="en-US" altLang="ja-JP" sz="2800" dirty="0" smtClean="0"/>
                  <a:t>M1</a:t>
                </a:r>
                <a:endParaRPr kumimoji="1" lang="ja-JP" altLang="en-US" sz="2800" dirty="0"/>
              </a:p>
            </p:txBody>
          </p:sp>
          <p:sp>
            <p:nvSpPr>
              <p:cNvPr id="15" name="テキスト ボックス 14"/>
              <p:cNvSpPr txBox="1"/>
              <p:nvPr/>
            </p:nvSpPr>
            <p:spPr>
              <a:xfrm>
                <a:off x="2067006" y="4917606"/>
                <a:ext cx="708682" cy="523220"/>
              </a:xfrm>
              <a:prstGeom prst="rect">
                <a:avLst/>
              </a:prstGeom>
              <a:noFill/>
            </p:spPr>
            <p:txBody>
              <a:bodyPr wrap="square" rtlCol="0">
                <a:spAutoFit/>
              </a:bodyPr>
              <a:lstStyle/>
              <a:p>
                <a:r>
                  <a:rPr kumimoji="1" lang="en-US" altLang="ja-JP" sz="2800" dirty="0" smtClean="0"/>
                  <a:t>M2</a:t>
                </a:r>
                <a:endParaRPr kumimoji="1" lang="ja-JP" altLang="en-US" sz="2800" dirty="0"/>
              </a:p>
            </p:txBody>
          </p:sp>
          <p:sp>
            <p:nvSpPr>
              <p:cNvPr id="16" name="テキスト ボックス 15"/>
              <p:cNvSpPr txBox="1"/>
              <p:nvPr/>
            </p:nvSpPr>
            <p:spPr>
              <a:xfrm>
                <a:off x="2764755" y="3363138"/>
                <a:ext cx="923776" cy="369332"/>
              </a:xfrm>
              <a:prstGeom prst="rect">
                <a:avLst/>
              </a:prstGeom>
              <a:noFill/>
            </p:spPr>
            <p:txBody>
              <a:bodyPr wrap="square" rtlCol="0">
                <a:spAutoFit/>
              </a:bodyPr>
              <a:lstStyle/>
              <a:p>
                <a:r>
                  <a:rPr lang="en-US" altLang="ja-JP" dirty="0"/>
                  <a:t>3</a:t>
                </a:r>
                <a:r>
                  <a:rPr kumimoji="1" lang="en-US" altLang="ja-JP" dirty="0" smtClean="0"/>
                  <a:t>0mm</a:t>
                </a:r>
                <a:endParaRPr kumimoji="1" lang="ja-JP" altLang="en-US" dirty="0"/>
              </a:p>
            </p:txBody>
          </p:sp>
          <p:sp>
            <p:nvSpPr>
              <p:cNvPr id="17" name="正方形/長方形 16"/>
              <p:cNvSpPr/>
              <p:nvPr/>
            </p:nvSpPr>
            <p:spPr bwMode="auto">
              <a:xfrm>
                <a:off x="3584005" y="3128872"/>
                <a:ext cx="504056" cy="151216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8" name="直線矢印コネクタ 17"/>
              <p:cNvCxnSpPr/>
              <p:nvPr/>
            </p:nvCxnSpPr>
            <p:spPr bwMode="auto">
              <a:xfrm>
                <a:off x="1295251" y="4395316"/>
                <a:ext cx="2307066" cy="0"/>
              </a:xfrm>
              <a:prstGeom prst="straightConnector1">
                <a:avLst/>
              </a:prstGeom>
              <a:noFill/>
              <a:ln w="47625" cap="flat" cmpd="sng" algn="ctr">
                <a:solidFill>
                  <a:schemeClr val="tx1"/>
                </a:solidFill>
                <a:prstDash val="solid"/>
                <a:round/>
                <a:headEnd type="triangle"/>
                <a:tailEnd type="triangle"/>
              </a:ln>
              <a:effectLst/>
            </p:spPr>
          </p:cxnSp>
          <p:sp>
            <p:nvSpPr>
              <p:cNvPr id="19" name="テキスト ボックス 18"/>
              <p:cNvSpPr txBox="1"/>
              <p:nvPr/>
            </p:nvSpPr>
            <p:spPr>
              <a:xfrm>
                <a:off x="3470759" y="4902881"/>
                <a:ext cx="708682" cy="523220"/>
              </a:xfrm>
              <a:prstGeom prst="rect">
                <a:avLst/>
              </a:prstGeom>
              <a:noFill/>
            </p:spPr>
            <p:txBody>
              <a:bodyPr wrap="square" rtlCol="0">
                <a:spAutoFit/>
              </a:bodyPr>
              <a:lstStyle/>
              <a:p>
                <a:r>
                  <a:rPr kumimoji="1" lang="en-US" altLang="ja-JP" sz="2800" dirty="0" smtClean="0"/>
                  <a:t>M3</a:t>
                </a:r>
                <a:endParaRPr kumimoji="1" lang="ja-JP" altLang="en-US" sz="2800" dirty="0"/>
              </a:p>
            </p:txBody>
          </p:sp>
          <p:sp>
            <p:nvSpPr>
              <p:cNvPr id="20" name="テキスト ボックス 19"/>
              <p:cNvSpPr txBox="1"/>
              <p:nvPr/>
            </p:nvSpPr>
            <p:spPr>
              <a:xfrm>
                <a:off x="1376983" y="3919830"/>
                <a:ext cx="819250" cy="369332"/>
              </a:xfrm>
              <a:prstGeom prst="rect">
                <a:avLst/>
              </a:prstGeom>
              <a:noFill/>
            </p:spPr>
            <p:txBody>
              <a:bodyPr wrap="square" rtlCol="0">
                <a:spAutoFit/>
              </a:bodyPr>
              <a:lstStyle/>
              <a:p>
                <a:r>
                  <a:rPr lang="en-US" altLang="ja-JP" dirty="0"/>
                  <a:t>5</a:t>
                </a:r>
                <a:r>
                  <a:rPr kumimoji="1" lang="en-US" altLang="ja-JP" dirty="0" smtClean="0"/>
                  <a:t>0mm</a:t>
                </a:r>
                <a:endParaRPr kumimoji="1" lang="ja-JP" altLang="en-US" dirty="0"/>
              </a:p>
            </p:txBody>
          </p:sp>
          <p:cxnSp>
            <p:nvCxnSpPr>
              <p:cNvPr id="9" name="直線矢印コネクタ 8"/>
              <p:cNvCxnSpPr/>
              <p:nvPr/>
            </p:nvCxnSpPr>
            <p:spPr bwMode="auto">
              <a:xfrm>
                <a:off x="182408" y="2996952"/>
                <a:ext cx="4176464" cy="0"/>
              </a:xfrm>
              <a:prstGeom prst="straightConnector1">
                <a:avLst/>
              </a:prstGeom>
              <a:noFill/>
              <a:ln w="25400" cap="flat" cmpd="sng" algn="ctr">
                <a:solidFill>
                  <a:schemeClr val="tx1"/>
                </a:solidFill>
                <a:prstDash val="solid"/>
                <a:round/>
                <a:headEnd type="none" w="med" len="med"/>
                <a:tailEnd type="triangle"/>
              </a:ln>
              <a:effectLst/>
            </p:spPr>
          </p:cxnSp>
        </p:grpSp>
        <p:sp>
          <p:nvSpPr>
            <p:cNvPr id="10" name="テキスト ボックス 9"/>
            <p:cNvSpPr txBox="1"/>
            <p:nvPr/>
          </p:nvSpPr>
          <p:spPr>
            <a:xfrm>
              <a:off x="4399677" y="2708920"/>
              <a:ext cx="478538" cy="523220"/>
            </a:xfrm>
            <a:prstGeom prst="rect">
              <a:avLst/>
            </a:prstGeom>
            <a:noFill/>
          </p:spPr>
          <p:txBody>
            <a:bodyPr wrap="square" rtlCol="0">
              <a:spAutoFit/>
            </a:bodyPr>
            <a:lstStyle/>
            <a:p>
              <a:r>
                <a:rPr lang="en-US" altLang="ja-JP" sz="2800" dirty="0"/>
                <a:t>z</a:t>
              </a:r>
              <a:endParaRPr kumimoji="1" lang="ja-JP" altLang="en-US" sz="2800" dirty="0"/>
            </a:p>
          </p:txBody>
        </p:sp>
      </p:grpSp>
    </p:spTree>
    <p:extLst>
      <p:ext uri="{BB962C8B-B14F-4D97-AF65-F5344CB8AC3E}">
        <p14:creationId xmlns:p14="http://schemas.microsoft.com/office/powerpoint/2010/main" val="302295191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光コムと圧縮センシングを使って新しい光学システムを構築した</a:t>
            </a:r>
            <a:endParaRPr kumimoji="1" lang="en-US" altLang="ja-JP" dirty="0" smtClean="0"/>
          </a:p>
          <a:p>
            <a:endParaRPr lang="en-US" altLang="ja-JP" dirty="0"/>
          </a:p>
          <a:p>
            <a:r>
              <a:rPr kumimoji="1" lang="ja-JP" altLang="en-US" dirty="0" smtClean="0"/>
              <a:t>圧縮センシングでは</a:t>
            </a:r>
            <a:r>
              <a:rPr kumimoji="1" lang="en-US" altLang="ja-JP" dirty="0" smtClean="0"/>
              <a:t>2</a:t>
            </a:r>
            <a:r>
              <a:rPr kumimoji="1" lang="ja-JP" altLang="en-US" dirty="0" err="1" smtClean="0"/>
              <a:t>つの</a:t>
            </a:r>
            <a:r>
              <a:rPr kumimoji="1" lang="ja-JP" altLang="en-US" dirty="0" smtClean="0"/>
              <a:t>シングルピクセル高速フォトレシーバーを用いて機械操作なし，かつ僅かなサンプリング数で空間情報を得ることができた</a:t>
            </a:r>
            <a:endParaRPr kumimoji="1" lang="ja-JP" altLang="en-US" dirty="0"/>
          </a:p>
        </p:txBody>
      </p:sp>
    </p:spTree>
    <p:extLst>
      <p:ext uri="{BB962C8B-B14F-4D97-AF65-F5344CB8AC3E}">
        <p14:creationId xmlns:p14="http://schemas.microsoft.com/office/powerpoint/2010/main" val="162768942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圧縮センシングとは②</a:t>
            </a:r>
            <a:endParaRPr kumimoji="1" lang="ja-JP" altLang="en-US" dirty="0"/>
          </a:p>
        </p:txBody>
      </p:sp>
      <p:sp>
        <p:nvSpPr>
          <p:cNvPr id="3" name="コンテンツ プレースホルダー 2"/>
          <p:cNvSpPr>
            <a:spLocks noGrp="1"/>
          </p:cNvSpPr>
          <p:nvPr>
            <p:ph idx="1"/>
          </p:nvPr>
        </p:nvSpPr>
        <p:spPr>
          <a:xfrm>
            <a:off x="685800" y="2204864"/>
            <a:ext cx="7772400" cy="4114800"/>
          </a:xfrm>
        </p:spPr>
        <p:txBody>
          <a:bodyPr/>
          <a:lstStyle/>
          <a:p>
            <a:pPr marL="0" indent="0">
              <a:buNone/>
            </a:pPr>
            <a:r>
              <a:rPr lang="ja-JP" altLang="en-US" sz="2800" kern="1200" dirty="0"/>
              <a:t>一般の線形観測</a:t>
            </a:r>
            <a:r>
              <a:rPr lang="ja-JP" altLang="en-US" sz="2800" kern="1200" dirty="0" smtClean="0"/>
              <a:t>問題</a:t>
            </a:r>
            <a:endParaRPr lang="en-US" altLang="ja-JP" sz="2800" kern="1200" dirty="0"/>
          </a:p>
          <a:p>
            <a:pPr marL="0" indent="0">
              <a:buNone/>
            </a:pPr>
            <a:r>
              <a:rPr lang="ja-JP" altLang="en-US" sz="2800" kern="1200" dirty="0" smtClean="0"/>
              <a:t>未知</a:t>
            </a:r>
            <a:r>
              <a:rPr lang="ja-JP" altLang="en-US" sz="2800" kern="1200" dirty="0"/>
              <a:t>ベクトルを線形観測に基づいて推定</a:t>
            </a:r>
            <a:endParaRPr lang="en-US" altLang="ja-JP" sz="2800" kern="1200" dirty="0"/>
          </a:p>
          <a:p>
            <a:pPr marL="0" indent="0" algn="ctr">
              <a:buNone/>
            </a:pPr>
            <a:r>
              <a:rPr lang="en-US" altLang="ja-JP" sz="2800" kern="1200" dirty="0"/>
              <a:t>Ax=b</a:t>
            </a:r>
          </a:p>
          <a:p>
            <a:pPr marL="0" indent="0">
              <a:buNone/>
            </a:pPr>
            <a:r>
              <a:rPr lang="ja-JP" altLang="en-US" sz="2800" kern="1200" dirty="0"/>
              <a:t>𝐴：観測</a:t>
            </a:r>
            <a:r>
              <a:rPr lang="ja-JP" altLang="en-US" sz="2800" kern="1200" dirty="0" smtClean="0"/>
              <a:t>行列　</a:t>
            </a:r>
            <a:r>
              <a:rPr lang="en-US" altLang="ja-JP" sz="2800" kern="1200" dirty="0" smtClean="0"/>
              <a:t>x</a:t>
            </a:r>
            <a:r>
              <a:rPr lang="ja-JP" altLang="en-US" sz="2800" kern="1200" dirty="0"/>
              <a:t>：未知</a:t>
            </a:r>
            <a:r>
              <a:rPr lang="ja-JP" altLang="en-US" sz="2800" kern="1200" dirty="0" smtClean="0"/>
              <a:t>ベクトル　</a:t>
            </a:r>
            <a:r>
              <a:rPr lang="en-US" altLang="ja-JP" sz="2800" kern="1200" dirty="0" smtClean="0"/>
              <a:t>b</a:t>
            </a:r>
            <a:r>
              <a:rPr lang="ja-JP" altLang="en-US" sz="2800" kern="1200" dirty="0"/>
              <a:t>：観測結果</a:t>
            </a:r>
          </a:p>
          <a:p>
            <a:pPr marL="0" indent="0">
              <a:buNone/>
            </a:pPr>
            <a:endParaRPr lang="en-US" altLang="ja-JP" sz="2800" kern="1200" dirty="0" smtClean="0"/>
          </a:p>
          <a:p>
            <a:pPr marL="0" indent="0">
              <a:buNone/>
            </a:pPr>
            <a:r>
              <a:rPr lang="ja-JP" altLang="en-US" sz="2800" kern="1200" dirty="0" smtClean="0"/>
              <a:t>𝐴</a:t>
            </a:r>
            <a:r>
              <a:rPr lang="ja-JP" altLang="en-US" sz="2800" kern="1200" dirty="0"/>
              <a:t>を既知としたとき，</a:t>
            </a:r>
            <a:r>
              <a:rPr lang="en-US" altLang="ja-JP" sz="2800" kern="1200" dirty="0"/>
              <a:t>b</a:t>
            </a:r>
            <a:r>
              <a:rPr lang="ja-JP" altLang="en-US" sz="2800" kern="1200" dirty="0"/>
              <a:t>から</a:t>
            </a:r>
            <a:r>
              <a:rPr lang="en-US" altLang="ja-JP" sz="2800" kern="1200" dirty="0"/>
              <a:t>x</a:t>
            </a:r>
            <a:r>
              <a:rPr lang="ja-JP" altLang="en-US" sz="2800" kern="1200" dirty="0"/>
              <a:t>を推定する問題は，</a:t>
            </a:r>
            <a:r>
              <a:rPr lang="en-US" altLang="ja-JP" sz="2800" kern="1200" dirty="0"/>
              <a:t>x</a:t>
            </a:r>
            <a:r>
              <a:rPr lang="ja-JP" altLang="en-US" sz="2800" kern="1200" dirty="0"/>
              <a:t>を変数とした線形方程式を解くことと等価</a:t>
            </a:r>
          </a:p>
          <a:p>
            <a:endParaRPr kumimoji="1" lang="ja-JP" altLang="en-US" dirty="0"/>
          </a:p>
        </p:txBody>
      </p:sp>
    </p:spTree>
    <p:extLst>
      <p:ext uri="{BB962C8B-B14F-4D97-AF65-F5344CB8AC3E}">
        <p14:creationId xmlns:p14="http://schemas.microsoft.com/office/powerpoint/2010/main" val="26762052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圧縮センシングと</a:t>
            </a:r>
            <a:r>
              <a:rPr lang="ja-JP" altLang="en-US" dirty="0" smtClean="0"/>
              <a:t>は③</a:t>
            </a:r>
            <a:endParaRPr kumimoji="1" lang="ja-JP" altLang="en-US" dirty="0"/>
          </a:p>
        </p:txBody>
      </p:sp>
      <p:sp>
        <p:nvSpPr>
          <p:cNvPr id="3" name="コンテンツ プレースホルダー 2"/>
          <p:cNvSpPr>
            <a:spLocks noGrp="1"/>
          </p:cNvSpPr>
          <p:nvPr>
            <p:ph idx="1"/>
          </p:nvPr>
        </p:nvSpPr>
        <p:spPr>
          <a:xfrm>
            <a:off x="685800" y="1844824"/>
            <a:ext cx="7772400" cy="4114800"/>
          </a:xfrm>
        </p:spPr>
        <p:txBody>
          <a:bodyPr/>
          <a:lstStyle/>
          <a:p>
            <a:pPr marL="0" indent="0">
              <a:buNone/>
            </a:pPr>
            <a:r>
              <a:rPr lang="ja-JP" altLang="en-US" sz="2800" dirty="0" smtClean="0"/>
              <a:t>線形</a:t>
            </a:r>
            <a:r>
              <a:rPr lang="ja-JP" altLang="en-US" sz="2800" dirty="0"/>
              <a:t>方程式</a:t>
            </a:r>
            <a:r>
              <a:rPr lang="en-US" altLang="ja-JP" sz="2800" i="1" dirty="0"/>
              <a:t>A</a:t>
            </a:r>
            <a:r>
              <a:rPr lang="en-US" altLang="ja-JP" sz="2800" b="1" i="1" dirty="0"/>
              <a:t>x</a:t>
            </a:r>
            <a:r>
              <a:rPr lang="en-US" altLang="ja-JP" sz="2800" dirty="0"/>
              <a:t>=</a:t>
            </a:r>
            <a:r>
              <a:rPr lang="en-US" altLang="ja-JP" sz="2800" b="1" i="1" dirty="0"/>
              <a:t>b</a:t>
            </a:r>
            <a:r>
              <a:rPr lang="ja-JP" altLang="en-US" sz="2800" dirty="0"/>
              <a:t>を</a:t>
            </a:r>
            <a:r>
              <a:rPr lang="ja-JP" altLang="en-US" sz="2800" dirty="0" smtClean="0"/>
              <a:t>解く</a:t>
            </a:r>
            <a:endParaRPr lang="en-US" altLang="ja-JP" sz="2800" dirty="0"/>
          </a:p>
          <a:p>
            <a:pPr marL="0" indent="0">
              <a:buNone/>
            </a:pPr>
            <a:r>
              <a:rPr lang="ja-JP" altLang="en-US" sz="2800" dirty="0" smtClean="0"/>
              <a:t>・行列</a:t>
            </a:r>
            <a:r>
              <a:rPr lang="en-US" altLang="ja-JP" sz="2800" i="1" dirty="0"/>
              <a:t>A</a:t>
            </a:r>
            <a:r>
              <a:rPr lang="ja-JP" altLang="en-US" sz="2800" dirty="0"/>
              <a:t>のランク</a:t>
            </a:r>
            <a:r>
              <a:rPr lang="en-US" altLang="ja-JP" sz="2800" dirty="0"/>
              <a:t>= </a:t>
            </a:r>
            <a:r>
              <a:rPr lang="ja-JP" altLang="en-US" sz="2800" dirty="0"/>
              <a:t>未知数</a:t>
            </a:r>
            <a:r>
              <a:rPr lang="en-US" altLang="ja-JP" sz="2800" b="1" i="1" dirty="0"/>
              <a:t>x</a:t>
            </a:r>
            <a:r>
              <a:rPr lang="ja-JP" altLang="en-US" sz="2800" dirty="0"/>
              <a:t>の</a:t>
            </a:r>
            <a:r>
              <a:rPr lang="ja-JP" altLang="en-US" sz="2800" dirty="0" smtClean="0"/>
              <a:t>数</a:t>
            </a:r>
            <a:endParaRPr lang="en-US" altLang="ja-JP" sz="2800" dirty="0" smtClean="0"/>
          </a:p>
          <a:p>
            <a:pPr marL="0" indent="0">
              <a:buNone/>
            </a:pPr>
            <a:r>
              <a:rPr lang="ja-JP" altLang="en-US" sz="2800" dirty="0" smtClean="0"/>
              <a:t>行列</a:t>
            </a:r>
            <a:r>
              <a:rPr lang="en-US" altLang="ja-JP" sz="2800" i="1" dirty="0"/>
              <a:t>A</a:t>
            </a:r>
            <a:r>
              <a:rPr lang="ja-JP" altLang="en-US" sz="2800" dirty="0"/>
              <a:t>の行数</a:t>
            </a:r>
            <a:r>
              <a:rPr lang="en-US" altLang="ja-JP" sz="2800" dirty="0"/>
              <a:t>= </a:t>
            </a:r>
            <a:r>
              <a:rPr lang="ja-JP" altLang="en-US" sz="2800" dirty="0"/>
              <a:t>未知数</a:t>
            </a:r>
            <a:r>
              <a:rPr lang="en-US" altLang="ja-JP" sz="2800" b="1" i="1" dirty="0"/>
              <a:t>x</a:t>
            </a:r>
            <a:r>
              <a:rPr lang="ja-JP" altLang="en-US" sz="2800" dirty="0"/>
              <a:t>の数→解が一意に求まる</a:t>
            </a:r>
          </a:p>
          <a:p>
            <a:pPr marL="0" indent="0">
              <a:buNone/>
            </a:pPr>
            <a:r>
              <a:rPr lang="ja-JP" altLang="en-US" sz="2800" dirty="0" smtClean="0"/>
              <a:t>行列</a:t>
            </a:r>
            <a:r>
              <a:rPr lang="en-US" altLang="ja-JP" sz="2800" i="1" dirty="0"/>
              <a:t>A</a:t>
            </a:r>
            <a:r>
              <a:rPr lang="ja-JP" altLang="en-US" sz="2800" dirty="0"/>
              <a:t>の行数</a:t>
            </a:r>
            <a:r>
              <a:rPr lang="en-US" altLang="ja-JP" sz="2800" dirty="0"/>
              <a:t>&gt; </a:t>
            </a:r>
            <a:r>
              <a:rPr lang="ja-JP" altLang="en-US" sz="2800" dirty="0"/>
              <a:t>未知数</a:t>
            </a:r>
            <a:r>
              <a:rPr lang="en-US" altLang="ja-JP" sz="2800" b="1" i="1" dirty="0"/>
              <a:t>x</a:t>
            </a:r>
            <a:r>
              <a:rPr lang="ja-JP" altLang="en-US" sz="2800" dirty="0"/>
              <a:t>の数</a:t>
            </a:r>
            <a:r>
              <a:rPr lang="ja-JP" altLang="en-US" sz="2800" dirty="0" smtClean="0"/>
              <a:t>→</a:t>
            </a:r>
            <a:r>
              <a:rPr lang="en-US" altLang="ja-JP" sz="2800" dirty="0" smtClean="0"/>
              <a:t>||Ax </a:t>
            </a:r>
            <a:r>
              <a:rPr lang="en-US" altLang="ja-JP" sz="2800" dirty="0"/>
              <a:t>- b </a:t>
            </a:r>
            <a:r>
              <a:rPr lang="en-US" altLang="ja-JP" sz="2800" dirty="0" smtClean="0"/>
              <a:t>||^2 </a:t>
            </a:r>
            <a:endParaRPr lang="en-US" altLang="ja-JP" sz="2800" dirty="0"/>
          </a:p>
          <a:p>
            <a:pPr marL="0" indent="0">
              <a:buNone/>
            </a:pPr>
            <a:r>
              <a:rPr lang="ja-JP" altLang="en-US" sz="2800" dirty="0" smtClean="0"/>
              <a:t>が</a:t>
            </a:r>
            <a:r>
              <a:rPr lang="ja-JP" altLang="en-US" sz="2800" dirty="0"/>
              <a:t>最小になる</a:t>
            </a:r>
            <a:r>
              <a:rPr lang="en-US" altLang="ja-JP" sz="2800" b="1" i="1" dirty="0"/>
              <a:t>x</a:t>
            </a:r>
            <a:r>
              <a:rPr lang="ja-JP" altLang="en-US" sz="2800" dirty="0"/>
              <a:t>を</a:t>
            </a:r>
            <a:r>
              <a:rPr lang="ja-JP" altLang="en-US" sz="2800" dirty="0" smtClean="0"/>
              <a:t>求める</a:t>
            </a:r>
            <a:endParaRPr lang="en-US" altLang="ja-JP" sz="2800" dirty="0" smtClean="0"/>
          </a:p>
          <a:p>
            <a:pPr marL="0" indent="0">
              <a:buNone/>
            </a:pPr>
            <a:endParaRPr lang="ja-JP" altLang="en-US" sz="2800" dirty="0"/>
          </a:p>
          <a:p>
            <a:pPr marL="0" indent="0">
              <a:buNone/>
            </a:pPr>
            <a:r>
              <a:rPr lang="ja-JP" altLang="en-US" sz="2800" dirty="0" smtClean="0"/>
              <a:t>・行列</a:t>
            </a:r>
            <a:r>
              <a:rPr lang="en-US" altLang="ja-JP" sz="2800" i="1" dirty="0"/>
              <a:t>A</a:t>
            </a:r>
            <a:r>
              <a:rPr lang="ja-JP" altLang="en-US" sz="2800" dirty="0"/>
              <a:t>のランク</a:t>
            </a:r>
            <a:r>
              <a:rPr lang="en-US" altLang="ja-JP" sz="2800" dirty="0"/>
              <a:t>&lt;</a:t>
            </a:r>
            <a:r>
              <a:rPr lang="ja-JP" altLang="en-US" sz="2800" dirty="0"/>
              <a:t>未知数</a:t>
            </a:r>
            <a:r>
              <a:rPr lang="en-US" altLang="ja-JP" sz="2800" b="1" i="1" dirty="0"/>
              <a:t>x</a:t>
            </a:r>
            <a:r>
              <a:rPr lang="ja-JP" altLang="en-US" sz="2800" dirty="0"/>
              <a:t>の数→通常，解が一意に求まらない</a:t>
            </a:r>
          </a:p>
          <a:p>
            <a:pPr marL="0" indent="0">
              <a:buNone/>
            </a:pPr>
            <a:endParaRPr lang="en-US" altLang="ja-JP" dirty="0"/>
          </a:p>
          <a:p>
            <a:endParaRPr lang="ja-JP" altLang="en-US" dirty="0"/>
          </a:p>
          <a:p>
            <a:pPr marL="0" indent="0">
              <a:buNone/>
            </a:pPr>
            <a:endParaRPr kumimoji="1" lang="ja-JP" altLang="en-US" dirty="0"/>
          </a:p>
        </p:txBody>
      </p:sp>
    </p:spTree>
    <p:extLst>
      <p:ext uri="{BB962C8B-B14F-4D97-AF65-F5344CB8AC3E}">
        <p14:creationId xmlns:p14="http://schemas.microsoft.com/office/powerpoint/2010/main" val="22725306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圧縮センシングと</a:t>
            </a:r>
            <a:r>
              <a:rPr lang="ja-JP" altLang="en-US" dirty="0" smtClean="0"/>
              <a:t>は</a:t>
            </a:r>
            <a:r>
              <a:rPr lang="ja-JP" altLang="en-US" dirty="0"/>
              <a:t>④</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2800" dirty="0" smtClean="0"/>
              <a:t>行列</a:t>
            </a:r>
            <a:r>
              <a:rPr lang="en-US" altLang="ja-JP" sz="2800" i="1" dirty="0"/>
              <a:t>A</a:t>
            </a:r>
            <a:r>
              <a:rPr lang="ja-JP" altLang="en-US" sz="2800" dirty="0"/>
              <a:t>のランク</a:t>
            </a:r>
            <a:r>
              <a:rPr lang="en-US" altLang="ja-JP" sz="2800" dirty="0"/>
              <a:t>&lt; </a:t>
            </a:r>
            <a:r>
              <a:rPr lang="ja-JP" altLang="en-US" sz="2800" dirty="0"/>
              <a:t>未知数</a:t>
            </a:r>
            <a:r>
              <a:rPr lang="en-US" altLang="ja-JP" sz="2800" b="1" i="1" dirty="0"/>
              <a:t>x</a:t>
            </a:r>
            <a:r>
              <a:rPr lang="ja-JP" altLang="en-US" sz="2800" dirty="0"/>
              <a:t>の数の</a:t>
            </a:r>
            <a:r>
              <a:rPr lang="ja-JP" altLang="en-US" sz="2800" dirty="0" smtClean="0"/>
              <a:t>場合</a:t>
            </a:r>
            <a:endParaRPr lang="en-US" altLang="ja-JP" sz="2800" dirty="0" smtClean="0"/>
          </a:p>
          <a:p>
            <a:pPr marL="0" indent="0">
              <a:buNone/>
            </a:pPr>
            <a:r>
              <a:rPr lang="ja-JP" altLang="en-US" sz="2800" dirty="0" smtClean="0"/>
              <a:t>１</a:t>
            </a:r>
            <a:r>
              <a:rPr lang="en-US" altLang="ja-JP" sz="2800" dirty="0"/>
              <a:t>.</a:t>
            </a:r>
            <a:r>
              <a:rPr lang="ja-JP" altLang="en-US" sz="2800" dirty="0" smtClean="0"/>
              <a:t>解</a:t>
            </a:r>
            <a:r>
              <a:rPr lang="ja-JP" altLang="en-US" sz="2800" dirty="0"/>
              <a:t>が真に近いほど値が小さくなる評価関数</a:t>
            </a:r>
            <a:r>
              <a:rPr lang="en-US" altLang="ja-JP" sz="2800" dirty="0"/>
              <a:t>F(</a:t>
            </a:r>
            <a:r>
              <a:rPr lang="en-US" altLang="ja-JP" sz="2800" b="1" i="1" dirty="0"/>
              <a:t>x</a:t>
            </a:r>
            <a:r>
              <a:rPr lang="en-US" altLang="ja-JP" sz="2800" dirty="0"/>
              <a:t>)</a:t>
            </a:r>
            <a:r>
              <a:rPr lang="ja-JP" altLang="en-US" sz="2800" dirty="0"/>
              <a:t>を</a:t>
            </a:r>
            <a:r>
              <a:rPr lang="ja-JP" altLang="en-US" sz="2800" dirty="0" smtClean="0"/>
              <a:t>構成</a:t>
            </a:r>
            <a:endParaRPr lang="en-US" altLang="ja-JP" sz="2800" dirty="0" smtClean="0"/>
          </a:p>
          <a:p>
            <a:pPr marL="0" indent="0">
              <a:buNone/>
            </a:pPr>
            <a:r>
              <a:rPr lang="ja-JP" altLang="en-US" sz="2800" dirty="0" smtClean="0"/>
              <a:t>２</a:t>
            </a:r>
            <a:r>
              <a:rPr lang="en-US" altLang="ja-JP" sz="2800" dirty="0" smtClean="0"/>
              <a:t>.F(</a:t>
            </a:r>
            <a:r>
              <a:rPr lang="en-US" altLang="ja-JP" sz="2800" b="1" i="1" dirty="0" smtClean="0"/>
              <a:t>x</a:t>
            </a:r>
            <a:r>
              <a:rPr lang="en-US" altLang="ja-JP" sz="2800" dirty="0"/>
              <a:t>)</a:t>
            </a:r>
            <a:r>
              <a:rPr lang="ja-JP" altLang="en-US" sz="2800" dirty="0"/>
              <a:t>を最小化する</a:t>
            </a:r>
          </a:p>
          <a:p>
            <a:pPr marL="0" indent="0">
              <a:buNone/>
            </a:pPr>
            <a:r>
              <a:rPr lang="ja-JP" altLang="en-US" sz="2800" dirty="0" smtClean="0"/>
              <a:t>従来</a:t>
            </a:r>
            <a:r>
              <a:rPr lang="ja-JP" altLang="en-US" sz="2800" dirty="0"/>
              <a:t>：解の</a:t>
            </a:r>
            <a:r>
              <a:rPr lang="en-US" altLang="ja-JP" sz="2800" dirty="0"/>
              <a:t>L2</a:t>
            </a:r>
            <a:r>
              <a:rPr lang="ja-JP" altLang="en-US" sz="2800" dirty="0" smtClean="0"/>
              <a:t>ノルム</a:t>
            </a:r>
            <a:endParaRPr lang="en-US" altLang="ja-JP" sz="2800" dirty="0" smtClean="0"/>
          </a:p>
          <a:p>
            <a:pPr marL="0" indent="0">
              <a:buNone/>
            </a:pPr>
            <a:endParaRPr lang="en-US" altLang="ja-JP" sz="2800" dirty="0"/>
          </a:p>
          <a:p>
            <a:pPr marL="0" indent="0">
              <a:buNone/>
            </a:pPr>
            <a:endParaRPr lang="en-US" altLang="ja-JP" sz="2800" dirty="0"/>
          </a:p>
          <a:p>
            <a:pPr marL="0" indent="0">
              <a:buNone/>
            </a:pPr>
            <a:r>
              <a:rPr lang="ja-JP" altLang="en-US" sz="2800" dirty="0" smtClean="0"/>
              <a:t>圧縮</a:t>
            </a:r>
            <a:r>
              <a:rPr lang="ja-JP" altLang="en-US" sz="2800" dirty="0"/>
              <a:t>センシング：解の</a:t>
            </a:r>
            <a:r>
              <a:rPr lang="en-US" altLang="ja-JP" sz="2800" dirty="0"/>
              <a:t>L1</a:t>
            </a:r>
            <a:r>
              <a:rPr lang="ja-JP" altLang="en-US" sz="2800" dirty="0"/>
              <a:t>ノルム</a:t>
            </a:r>
          </a:p>
          <a:p>
            <a:endParaRPr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5" y="4535066"/>
            <a:ext cx="3816425" cy="838149"/>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5948241"/>
            <a:ext cx="4078588" cy="804984"/>
          </a:xfrm>
          <a:prstGeom prst="rect">
            <a:avLst/>
          </a:prstGeom>
        </p:spPr>
      </p:pic>
    </p:spTree>
    <p:extLst>
      <p:ext uri="{BB962C8B-B14F-4D97-AF65-F5344CB8AC3E}">
        <p14:creationId xmlns:p14="http://schemas.microsoft.com/office/powerpoint/2010/main" val="214887914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圧縮センシングと</a:t>
            </a:r>
            <a:r>
              <a:rPr lang="ja-JP" altLang="en-US" dirty="0" smtClean="0"/>
              <a:t>は⑤</a:t>
            </a:r>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442" y="1731888"/>
            <a:ext cx="8132654" cy="3764632"/>
          </a:xfrm>
          <a:prstGeom prst="rect">
            <a:avLst/>
          </a:prstGeom>
        </p:spPr>
      </p:pic>
      <p:sp>
        <p:nvSpPr>
          <p:cNvPr id="7" name="テキスト ボックス 6"/>
          <p:cNvSpPr txBox="1"/>
          <p:nvPr/>
        </p:nvSpPr>
        <p:spPr>
          <a:xfrm>
            <a:off x="685800" y="5949280"/>
            <a:ext cx="8064896" cy="461665"/>
          </a:xfrm>
          <a:prstGeom prst="rect">
            <a:avLst/>
          </a:prstGeom>
          <a:noFill/>
        </p:spPr>
        <p:txBody>
          <a:bodyPr wrap="square" rtlCol="0">
            <a:spAutoFit/>
          </a:bodyPr>
          <a:lstStyle/>
          <a:p>
            <a:r>
              <a:rPr kumimoji="1" lang="ja-JP" altLang="en-US" sz="2400" dirty="0" smtClean="0"/>
              <a:t>圧縮センシングの解はスパース性を持つので軸上にある</a:t>
            </a:r>
            <a:endParaRPr kumimoji="1" lang="ja-JP" altLang="en-US" sz="2400" dirty="0"/>
          </a:p>
        </p:txBody>
      </p:sp>
    </p:spTree>
    <p:extLst>
      <p:ext uri="{BB962C8B-B14F-4D97-AF65-F5344CB8AC3E}">
        <p14:creationId xmlns:p14="http://schemas.microsoft.com/office/powerpoint/2010/main" val="37278202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16" y="1340768"/>
            <a:ext cx="9540552" cy="4968552"/>
          </a:xfrm>
        </p:spPr>
        <p:txBody>
          <a:bodyPr/>
          <a:lstStyle/>
          <a:p>
            <a:r>
              <a:rPr lang="en-US" altLang="ja-JP" sz="3600" dirty="0" err="1" smtClean="0"/>
              <a:t>Quang</a:t>
            </a:r>
            <a:r>
              <a:rPr lang="en-US" altLang="ja-JP" sz="3600" dirty="0" smtClean="0"/>
              <a:t> </a:t>
            </a:r>
            <a:r>
              <a:rPr lang="en-US" altLang="ja-JP" sz="3600" dirty="0" err="1" smtClean="0"/>
              <a:t>Duc</a:t>
            </a:r>
            <a:r>
              <a:rPr lang="en-US" altLang="ja-JP" sz="3600" dirty="0" smtClean="0"/>
              <a:t> Pham and Yoshio </a:t>
            </a:r>
            <a:r>
              <a:rPr lang="en-US" altLang="ja-JP" sz="3600" dirty="0" err="1" smtClean="0"/>
              <a:t>Hayasaki</a:t>
            </a:r>
            <a:r>
              <a:rPr lang="en-US" altLang="ja-JP" sz="3600" dirty="0" smtClean="0"/>
              <a:t/>
            </a:r>
            <a:br>
              <a:rPr lang="en-US" altLang="ja-JP" sz="3600" dirty="0" smtClean="0"/>
            </a:br>
            <a:r>
              <a:rPr lang="en-US" altLang="ja-JP" sz="3600" dirty="0" smtClean="0"/>
              <a:t>“</a:t>
            </a:r>
            <a:r>
              <a:rPr lang="en-US" altLang="ja-JP" sz="3600" b="1" dirty="0" smtClean="0"/>
              <a:t>Optical </a:t>
            </a:r>
            <a:r>
              <a:rPr lang="en-US" altLang="ja-JP" sz="3600" b="1" dirty="0"/>
              <a:t>frequency comb interference</a:t>
            </a:r>
            <a:br>
              <a:rPr lang="en-US" altLang="ja-JP" sz="3600" b="1" dirty="0"/>
            </a:br>
            <a:r>
              <a:rPr lang="en-US" altLang="ja-JP" sz="3600" b="1" dirty="0" err="1"/>
              <a:t>profilometry</a:t>
            </a:r>
            <a:r>
              <a:rPr lang="en-US" altLang="ja-JP" sz="3600" b="1" dirty="0"/>
              <a:t> using compressive </a:t>
            </a:r>
            <a:r>
              <a:rPr lang="en-US" altLang="ja-JP" sz="3600" b="1" dirty="0" smtClean="0"/>
              <a:t>sensing”</a:t>
            </a:r>
            <a:br>
              <a:rPr lang="en-US" altLang="ja-JP" sz="3600" b="1" dirty="0" smtClean="0"/>
            </a:br>
            <a:r>
              <a:rPr lang="en-US" altLang="ja-JP" sz="3600" dirty="0"/>
              <a:t>Opt. </a:t>
            </a:r>
            <a:r>
              <a:rPr lang="en-US" altLang="ja-JP" sz="3600" dirty="0" smtClean="0"/>
              <a:t>Express</a:t>
            </a:r>
            <a:r>
              <a:rPr lang="en-US" altLang="ja-JP" sz="3600" b="1" dirty="0" smtClean="0"/>
              <a:t>21</a:t>
            </a:r>
            <a:r>
              <a:rPr lang="en-US" altLang="ja-JP" sz="3600" dirty="0" smtClean="0"/>
              <a:t>,19003(2013)</a:t>
            </a:r>
            <a:br>
              <a:rPr lang="en-US" altLang="ja-JP" sz="3600" dirty="0" smtClean="0"/>
            </a:br>
            <a:endParaRPr kumimoji="1" lang="ja-JP" altLang="en-US" sz="3600" dirty="0"/>
          </a:p>
        </p:txBody>
      </p:sp>
    </p:spTree>
    <p:extLst>
      <p:ext uri="{BB962C8B-B14F-4D97-AF65-F5344CB8AC3E}">
        <p14:creationId xmlns:p14="http://schemas.microsoft.com/office/powerpoint/2010/main" val="36798198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研究背景</a:t>
            </a:r>
            <a:endParaRPr kumimoji="1" lang="ja-JP" altLang="en-US" dirty="0"/>
          </a:p>
        </p:txBody>
      </p:sp>
      <p:sp>
        <p:nvSpPr>
          <p:cNvPr id="3" name="コンテンツ プレースホルダー 2"/>
          <p:cNvSpPr>
            <a:spLocks noGrp="1"/>
          </p:cNvSpPr>
          <p:nvPr>
            <p:ph idx="1"/>
          </p:nvPr>
        </p:nvSpPr>
        <p:spPr>
          <a:xfrm>
            <a:off x="685800" y="1981200"/>
            <a:ext cx="7772400" cy="1735832"/>
          </a:xfrm>
        </p:spPr>
        <p:txBody>
          <a:bodyPr/>
          <a:lstStyle/>
          <a:p>
            <a:pPr marL="0" indent="0">
              <a:buNone/>
            </a:pPr>
            <a:r>
              <a:rPr kumimoji="1" lang="ja-JP" altLang="en-US" dirty="0" smtClean="0"/>
              <a:t>工業用途で大きな深さを持つ対象物の表面形状を</a:t>
            </a:r>
            <a:r>
              <a:rPr kumimoji="1" lang="ja-JP" altLang="en-US" dirty="0" smtClean="0">
                <a:solidFill>
                  <a:srgbClr val="FF0000"/>
                </a:solidFill>
              </a:rPr>
              <a:t>高速</a:t>
            </a:r>
            <a:r>
              <a:rPr kumimoji="1" lang="ja-JP" altLang="en-US" dirty="0" smtClean="0"/>
              <a:t>かつ</a:t>
            </a:r>
            <a:r>
              <a:rPr kumimoji="1" lang="ja-JP" altLang="en-US" dirty="0" smtClean="0">
                <a:solidFill>
                  <a:srgbClr val="FF0000"/>
                </a:solidFill>
              </a:rPr>
              <a:t>高精度</a:t>
            </a:r>
            <a:r>
              <a:rPr kumimoji="1" lang="ja-JP" altLang="en-US" dirty="0" smtClean="0"/>
              <a:t>に計測することが求められている．</a:t>
            </a:r>
            <a:r>
              <a:rPr kumimoji="1" lang="en-US" altLang="ja-JP" dirty="0" smtClean="0"/>
              <a:t>Ex.</a:t>
            </a:r>
            <a:r>
              <a:rPr kumimoji="1" lang="ja-JP" altLang="en-US" dirty="0" smtClean="0"/>
              <a:t>鋳造部品</a:t>
            </a:r>
            <a:endParaRPr kumimoji="1" lang="en-US" altLang="ja-JP" dirty="0" smtClean="0"/>
          </a:p>
          <a:p>
            <a:endParaRPr lang="en-US" altLang="ja-JP" dirty="0"/>
          </a:p>
        </p:txBody>
      </p:sp>
      <p:pic>
        <p:nvPicPr>
          <p:cNvPr id="1026" name="Picture 2" descr="http://g04.s.alicdn.com/kf/HTB1305vHFXXXXaoXFXXq6xXFXXXK/large-size-EPC-casting-steel-part-S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8" t="21127" r="-1408" b="22535"/>
          <a:stretch/>
        </p:blipFill>
        <p:spPr bwMode="auto">
          <a:xfrm>
            <a:off x="179512" y="3945632"/>
            <a:ext cx="3941758" cy="222070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4"/>
          <a:stretch>
            <a:fillRect/>
          </a:stretch>
        </p:blipFill>
        <p:spPr>
          <a:xfrm>
            <a:off x="4355976" y="3857050"/>
            <a:ext cx="3771503" cy="2516621"/>
          </a:xfrm>
          <a:prstGeom prst="rect">
            <a:avLst/>
          </a:prstGeom>
        </p:spPr>
      </p:pic>
    </p:spTree>
    <p:extLst>
      <p:ext uri="{BB962C8B-B14F-4D97-AF65-F5344CB8AC3E}">
        <p14:creationId xmlns:p14="http://schemas.microsoft.com/office/powerpoint/2010/main" val="51926303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従来研究</a:t>
            </a:r>
            <a:endParaRPr kumimoji="1" lang="ja-JP" altLang="en-US" dirty="0"/>
          </a:p>
        </p:txBody>
      </p:sp>
      <p:sp>
        <p:nvSpPr>
          <p:cNvPr id="3" name="コンテンツ プレースホルダー 2"/>
          <p:cNvSpPr>
            <a:spLocks noGrp="1"/>
          </p:cNvSpPr>
          <p:nvPr>
            <p:ph idx="1"/>
          </p:nvPr>
        </p:nvSpPr>
        <p:spPr>
          <a:xfrm>
            <a:off x="827584" y="1700808"/>
            <a:ext cx="2734072" cy="583704"/>
          </a:xfrm>
        </p:spPr>
        <p:txBody>
          <a:bodyPr/>
          <a:lstStyle/>
          <a:p>
            <a:pPr marL="0" indent="0">
              <a:buNone/>
            </a:pPr>
            <a:r>
              <a:rPr kumimoji="1" lang="ja-JP" altLang="en-US" dirty="0" smtClean="0"/>
              <a:t>単一波長干渉</a:t>
            </a:r>
            <a:endParaRPr kumimoji="1" lang="ja-JP" altLang="en-US" dirty="0"/>
          </a:p>
        </p:txBody>
      </p:sp>
      <p:sp>
        <p:nvSpPr>
          <p:cNvPr id="4" name="コンテンツ プレースホルダー 2"/>
          <p:cNvSpPr txBox="1">
            <a:spLocks/>
          </p:cNvSpPr>
          <p:nvPr/>
        </p:nvSpPr>
        <p:spPr bwMode="auto">
          <a:xfrm>
            <a:off x="5076056" y="1693168"/>
            <a:ext cx="3672408" cy="5837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FontTx/>
              <a:buNone/>
            </a:pPr>
            <a:r>
              <a:rPr lang="ja-JP" altLang="en-US" kern="0" dirty="0" smtClean="0"/>
              <a:t>二（多）波長干渉</a:t>
            </a:r>
            <a:endParaRPr lang="ja-JP" altLang="en-US" kern="0" dirty="0"/>
          </a:p>
        </p:txBody>
      </p:sp>
      <p:sp>
        <p:nvSpPr>
          <p:cNvPr id="6" name="正方形/長方形 5"/>
          <p:cNvSpPr/>
          <p:nvPr/>
        </p:nvSpPr>
        <p:spPr>
          <a:xfrm>
            <a:off x="192088" y="5877272"/>
            <a:ext cx="4464496" cy="830997"/>
          </a:xfrm>
          <a:prstGeom prst="rect">
            <a:avLst/>
          </a:prstGeom>
        </p:spPr>
        <p:txBody>
          <a:bodyPr wrap="square">
            <a:spAutoFit/>
          </a:bodyPr>
          <a:lstStyle/>
          <a:p>
            <a:r>
              <a:rPr lang="ja-JP" altLang="ja-JP" sz="2400" dirty="0"/>
              <a:t>物体の</a:t>
            </a:r>
            <a:r>
              <a:rPr lang="en-US" altLang="ja-JP" sz="2400" dirty="0"/>
              <a:t>3</a:t>
            </a:r>
            <a:r>
              <a:rPr lang="ja-JP" altLang="ja-JP" sz="2400" dirty="0" smtClean="0"/>
              <a:t>次元形状</a:t>
            </a:r>
            <a:r>
              <a:rPr lang="ja-JP" altLang="ja-JP" sz="2400" dirty="0"/>
              <a:t>を再構築</a:t>
            </a:r>
            <a:r>
              <a:rPr lang="ja-JP" altLang="ja-JP" sz="2400" dirty="0" smtClean="0"/>
              <a:t>する</a:t>
            </a:r>
            <a:endParaRPr lang="en-US" altLang="ja-JP" sz="2400" dirty="0" smtClean="0"/>
          </a:p>
          <a:p>
            <a:r>
              <a:rPr lang="ja-JP" altLang="ja-JP" sz="2400" dirty="0" smtClean="0"/>
              <a:t>ため</a:t>
            </a:r>
            <a:r>
              <a:rPr lang="ja-JP" altLang="ja-JP" sz="2400" dirty="0"/>
              <a:t>に</a:t>
            </a:r>
            <a:r>
              <a:rPr lang="ja-JP" altLang="ja-JP" sz="2400" dirty="0" smtClean="0"/>
              <a:t>アンラップ</a:t>
            </a:r>
            <a:r>
              <a:rPr lang="ja-JP" altLang="en-US" sz="2400" dirty="0" smtClean="0"/>
              <a:t>が必要</a:t>
            </a:r>
            <a:endParaRPr lang="ja-JP" altLang="en-US" sz="2400" dirty="0"/>
          </a:p>
        </p:txBody>
      </p:sp>
      <p:sp>
        <p:nvSpPr>
          <p:cNvPr id="7" name="正方形/長方形 6"/>
          <p:cNvSpPr/>
          <p:nvPr/>
        </p:nvSpPr>
        <p:spPr>
          <a:xfrm>
            <a:off x="4649688" y="5877272"/>
            <a:ext cx="4462264" cy="830997"/>
          </a:xfrm>
          <a:prstGeom prst="rect">
            <a:avLst/>
          </a:prstGeom>
        </p:spPr>
        <p:txBody>
          <a:bodyPr wrap="square">
            <a:spAutoFit/>
          </a:bodyPr>
          <a:lstStyle/>
          <a:p>
            <a:r>
              <a:rPr lang="ja-JP" altLang="ja-JP" sz="2400" dirty="0" smtClean="0"/>
              <a:t>システム</a:t>
            </a:r>
            <a:r>
              <a:rPr lang="ja-JP" altLang="ja-JP" sz="2400" dirty="0"/>
              <a:t>が非常に複雑に</a:t>
            </a:r>
            <a:r>
              <a:rPr lang="ja-JP" altLang="ja-JP" sz="2400" dirty="0" smtClean="0"/>
              <a:t>なり</a:t>
            </a:r>
            <a:endParaRPr lang="en-US" altLang="ja-JP" sz="2400" dirty="0" smtClean="0"/>
          </a:p>
          <a:p>
            <a:r>
              <a:rPr lang="ja-JP" altLang="en-US" sz="2400" dirty="0" smtClean="0"/>
              <a:t>測定物の</a:t>
            </a:r>
            <a:r>
              <a:rPr lang="ja-JP" altLang="ja-JP" sz="2400" dirty="0" smtClean="0"/>
              <a:t>汎用</a:t>
            </a:r>
            <a:r>
              <a:rPr lang="ja-JP" altLang="en-US" sz="2400" dirty="0" smtClean="0"/>
              <a:t>性が低い</a:t>
            </a:r>
            <a:endParaRPr lang="ja-JP" altLang="en-US" sz="2400" dirty="0"/>
          </a:p>
        </p:txBody>
      </p:sp>
      <p:cxnSp>
        <p:nvCxnSpPr>
          <p:cNvPr id="9" name="直線コネクタ 8"/>
          <p:cNvCxnSpPr/>
          <p:nvPr/>
        </p:nvCxnSpPr>
        <p:spPr bwMode="auto">
          <a:xfrm>
            <a:off x="4572000" y="1556792"/>
            <a:ext cx="0" cy="5151477"/>
          </a:xfrm>
          <a:prstGeom prst="line">
            <a:avLst/>
          </a:prstGeom>
          <a:noFill/>
          <a:ln w="25400" cap="flat" cmpd="sng" algn="ctr">
            <a:solidFill>
              <a:schemeClr val="tx1"/>
            </a:solidFill>
            <a:prstDash val="dash"/>
            <a:round/>
            <a:headEnd type="none" w="med" len="med"/>
            <a:tailEnd type="none" w="med" len="med"/>
          </a:ln>
          <a:effectLst/>
        </p:spPr>
      </p:cxnSp>
      <p:sp>
        <p:nvSpPr>
          <p:cNvPr id="12" name="テキスト ボックス 11"/>
          <p:cNvSpPr txBox="1"/>
          <p:nvPr/>
        </p:nvSpPr>
        <p:spPr>
          <a:xfrm>
            <a:off x="3468624" y="4929861"/>
            <a:ext cx="3456384" cy="830997"/>
          </a:xfrm>
          <a:prstGeom prst="rect">
            <a:avLst/>
          </a:prstGeom>
          <a:solidFill>
            <a:srgbClr val="FFFF00"/>
          </a:solidFill>
          <a:ln>
            <a:solidFill>
              <a:srgbClr val="FF0000"/>
            </a:solidFill>
          </a:ln>
        </p:spPr>
        <p:txBody>
          <a:bodyPr wrap="square" rtlCol="0">
            <a:spAutoFit/>
          </a:bodyPr>
          <a:lstStyle/>
          <a:p>
            <a:pPr algn="ctr"/>
            <a:r>
              <a:rPr kumimoji="1" lang="ja-JP" altLang="en-US" sz="2400" dirty="0" smtClean="0">
                <a:solidFill>
                  <a:srgbClr val="FF0000"/>
                </a:solidFill>
              </a:rPr>
              <a:t>ダイナミックレンジを</a:t>
            </a:r>
            <a:endParaRPr kumimoji="1" lang="en-US" altLang="ja-JP" sz="2400" dirty="0" smtClean="0">
              <a:solidFill>
                <a:srgbClr val="FF0000"/>
              </a:solidFill>
            </a:endParaRPr>
          </a:p>
          <a:p>
            <a:pPr algn="ctr"/>
            <a:r>
              <a:rPr kumimoji="1" lang="ja-JP" altLang="en-US" sz="2400" dirty="0" smtClean="0">
                <a:solidFill>
                  <a:srgbClr val="FF0000"/>
                </a:solidFill>
              </a:rPr>
              <a:t>数</a:t>
            </a:r>
            <a:r>
              <a:rPr kumimoji="1" lang="en-US" altLang="ja-JP" sz="2400" dirty="0" err="1" smtClean="0">
                <a:solidFill>
                  <a:srgbClr val="FF0000"/>
                </a:solidFill>
              </a:rPr>
              <a:t>μm</a:t>
            </a:r>
            <a:r>
              <a:rPr kumimoji="1" lang="ja-JP" altLang="en-US" sz="2400" dirty="0" smtClean="0">
                <a:solidFill>
                  <a:srgbClr val="FF0000"/>
                </a:solidFill>
              </a:rPr>
              <a:t>～数</a:t>
            </a:r>
            <a:r>
              <a:rPr kumimoji="1" lang="en-US" altLang="ja-JP" sz="2400" dirty="0" smtClean="0">
                <a:solidFill>
                  <a:srgbClr val="FF0000"/>
                </a:solidFill>
              </a:rPr>
              <a:t>mm</a:t>
            </a:r>
            <a:r>
              <a:rPr kumimoji="1" lang="ja-JP" altLang="en-US" sz="2400" dirty="0" err="1" smtClean="0">
                <a:solidFill>
                  <a:srgbClr val="FF0000"/>
                </a:solidFill>
              </a:rPr>
              <a:t>に拡</a:t>
            </a:r>
            <a:r>
              <a:rPr kumimoji="1" lang="ja-JP" altLang="en-US" sz="2400" dirty="0" smtClean="0">
                <a:solidFill>
                  <a:srgbClr val="FF0000"/>
                </a:solidFill>
              </a:rPr>
              <a:t>大</a:t>
            </a:r>
            <a:endParaRPr kumimoji="1" lang="ja-JP" altLang="en-US" sz="2400" dirty="0">
              <a:solidFill>
                <a:srgbClr val="FF0000"/>
              </a:solidFill>
            </a:endParaRPr>
          </a:p>
        </p:txBody>
      </p:sp>
      <p:pic>
        <p:nvPicPr>
          <p:cNvPr id="5" name="図 4"/>
          <p:cNvPicPr>
            <a:picLocks noChangeAspect="1"/>
          </p:cNvPicPr>
          <p:nvPr/>
        </p:nvPicPr>
        <p:blipFill rotWithShape="1">
          <a:blip r:embed="rId3"/>
          <a:srcRect l="57790" t="57703" r="24826" b="18882"/>
          <a:stretch/>
        </p:blipFill>
        <p:spPr>
          <a:xfrm>
            <a:off x="489273" y="3638643"/>
            <a:ext cx="2971751" cy="2248893"/>
          </a:xfrm>
          <a:prstGeom prst="rect">
            <a:avLst/>
          </a:prstGeom>
        </p:spPr>
      </p:pic>
      <p:pic>
        <p:nvPicPr>
          <p:cNvPr id="8" name="図 7"/>
          <p:cNvPicPr>
            <a:picLocks noChangeAspect="1"/>
          </p:cNvPicPr>
          <p:nvPr/>
        </p:nvPicPr>
        <p:blipFill rotWithShape="1">
          <a:blip r:embed="rId4"/>
          <a:srcRect l="33084" t="19058" r="34490" b="45158"/>
          <a:stretch/>
        </p:blipFill>
        <p:spPr>
          <a:xfrm>
            <a:off x="4981207" y="2361137"/>
            <a:ext cx="3767257" cy="2335779"/>
          </a:xfrm>
          <a:prstGeom prst="rect">
            <a:avLst/>
          </a:prstGeom>
        </p:spPr>
      </p:pic>
      <p:sp>
        <p:nvSpPr>
          <p:cNvPr id="11" name="右矢印 10"/>
          <p:cNvSpPr/>
          <p:nvPr/>
        </p:nvSpPr>
        <p:spPr bwMode="auto">
          <a:xfrm>
            <a:off x="3918248" y="4221088"/>
            <a:ext cx="1229816" cy="576064"/>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3" name="正方形/長方形 12"/>
          <p:cNvSpPr/>
          <p:nvPr/>
        </p:nvSpPr>
        <p:spPr>
          <a:xfrm>
            <a:off x="27732" y="2345810"/>
            <a:ext cx="4572000" cy="1200329"/>
          </a:xfrm>
          <a:prstGeom prst="rect">
            <a:avLst/>
          </a:prstGeom>
        </p:spPr>
        <p:txBody>
          <a:bodyPr>
            <a:spAutoFit/>
          </a:bodyPr>
          <a:lstStyle/>
          <a:p>
            <a:r>
              <a:rPr lang="ja-JP" altLang="en-US" sz="2400" dirty="0"/>
              <a:t>被照射面が波長よりも高さの差が大きい場合</a:t>
            </a:r>
            <a:r>
              <a:rPr lang="ja-JP" altLang="en-US" sz="2400" dirty="0" smtClean="0"/>
              <a:t>に</a:t>
            </a:r>
            <a:r>
              <a:rPr lang="en-US" altLang="ja-JP" sz="2400" dirty="0" smtClean="0"/>
              <a:t>2π</a:t>
            </a:r>
            <a:r>
              <a:rPr lang="ja-JP" altLang="en-US" sz="2400" dirty="0" smtClean="0"/>
              <a:t>の位相アンビギュイティが発生</a:t>
            </a:r>
            <a:r>
              <a:rPr lang="ja-JP" altLang="en-US" sz="2400" dirty="0"/>
              <a:t>する</a:t>
            </a:r>
          </a:p>
        </p:txBody>
      </p:sp>
    </p:spTree>
    <p:extLst>
      <p:ext uri="{BB962C8B-B14F-4D97-AF65-F5344CB8AC3E}">
        <p14:creationId xmlns:p14="http://schemas.microsoft.com/office/powerpoint/2010/main" val="130442912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a:t>
            </a:r>
            <a:endParaRPr kumimoji="1" lang="ja-JP" altLang="en-US" dirty="0"/>
          </a:p>
        </p:txBody>
      </p:sp>
      <p:sp>
        <p:nvSpPr>
          <p:cNvPr id="3" name="コンテンツ プレースホルダー 2"/>
          <p:cNvSpPr>
            <a:spLocks noGrp="1"/>
          </p:cNvSpPr>
          <p:nvPr>
            <p:ph idx="1"/>
          </p:nvPr>
        </p:nvSpPr>
        <p:spPr>
          <a:xfrm>
            <a:off x="933364" y="3493665"/>
            <a:ext cx="6840760" cy="1013720"/>
          </a:xfrm>
        </p:spPr>
        <p:txBody>
          <a:bodyPr/>
          <a:lstStyle/>
          <a:p>
            <a:pPr marL="0" indent="0" algn="ctr">
              <a:buNone/>
            </a:pPr>
            <a:r>
              <a:rPr kumimoji="1" lang="ja-JP" altLang="en-US" dirty="0" smtClean="0"/>
              <a:t>高速にデータを取得するために</a:t>
            </a:r>
            <a:endParaRPr kumimoji="1" lang="en-US" altLang="ja-JP" dirty="0" smtClean="0"/>
          </a:p>
          <a:p>
            <a:pPr marL="0" indent="0" algn="ctr">
              <a:buNone/>
            </a:pPr>
            <a:r>
              <a:rPr kumimoji="1" lang="ja-JP" altLang="en-US" dirty="0" smtClean="0"/>
              <a:t>圧縮センシングを行う</a:t>
            </a:r>
            <a:endParaRPr kumimoji="1" lang="ja-JP" altLang="en-US" dirty="0"/>
          </a:p>
        </p:txBody>
      </p:sp>
      <p:sp>
        <p:nvSpPr>
          <p:cNvPr id="4" name="正方形/長方形 3"/>
          <p:cNvSpPr/>
          <p:nvPr/>
        </p:nvSpPr>
        <p:spPr>
          <a:xfrm>
            <a:off x="1979712" y="5469902"/>
            <a:ext cx="6840760" cy="954107"/>
          </a:xfrm>
          <a:prstGeom prst="rect">
            <a:avLst/>
          </a:prstGeom>
        </p:spPr>
        <p:txBody>
          <a:bodyPr wrap="square">
            <a:spAutoFit/>
          </a:bodyPr>
          <a:lstStyle/>
          <a:p>
            <a:r>
              <a:rPr lang="ja-JP" altLang="en-US" sz="2800" dirty="0" smtClean="0"/>
              <a:t>物体表面全て</a:t>
            </a:r>
            <a:r>
              <a:rPr lang="ja-JP" altLang="en-US" sz="2800" dirty="0"/>
              <a:t>の</a:t>
            </a:r>
            <a:r>
              <a:rPr lang="ja-JP" altLang="en-US" sz="2800" dirty="0" smtClean="0"/>
              <a:t>点で干渉</a:t>
            </a:r>
            <a:r>
              <a:rPr lang="ja-JP" altLang="en-US" sz="2800" dirty="0"/>
              <a:t>信号</a:t>
            </a:r>
            <a:r>
              <a:rPr lang="ja-JP" altLang="en-US" sz="2800" dirty="0" smtClean="0"/>
              <a:t>の</a:t>
            </a:r>
            <a:endParaRPr lang="en-US" altLang="ja-JP" sz="2800" dirty="0" smtClean="0"/>
          </a:p>
          <a:p>
            <a:r>
              <a:rPr lang="ja-JP" altLang="en-US" sz="2800" dirty="0" smtClean="0"/>
              <a:t>位相</a:t>
            </a:r>
            <a:r>
              <a:rPr lang="ja-JP" altLang="en-US" sz="2800" dirty="0"/>
              <a:t>情報</a:t>
            </a:r>
            <a:r>
              <a:rPr lang="ja-JP" altLang="en-US" sz="2800" dirty="0" smtClean="0"/>
              <a:t>を</a:t>
            </a:r>
            <a:r>
              <a:rPr lang="ja-JP" altLang="en-US" sz="2800" dirty="0"/>
              <a:t>正確に</a:t>
            </a:r>
            <a:r>
              <a:rPr lang="ja-JP" altLang="en-US" sz="2800" dirty="0" smtClean="0"/>
              <a:t>記録</a:t>
            </a:r>
            <a:r>
              <a:rPr lang="ja-JP" altLang="en-US" sz="2800" dirty="0"/>
              <a:t>すること</a:t>
            </a:r>
            <a:r>
              <a:rPr lang="ja-JP" altLang="en-US" sz="2800" dirty="0" smtClean="0"/>
              <a:t>が</a:t>
            </a:r>
            <a:r>
              <a:rPr lang="ja-JP" altLang="en-US" sz="2800" dirty="0"/>
              <a:t>可能</a:t>
            </a:r>
          </a:p>
        </p:txBody>
      </p:sp>
      <p:sp>
        <p:nvSpPr>
          <p:cNvPr id="5" name="右矢印 4"/>
          <p:cNvSpPr/>
          <p:nvPr/>
        </p:nvSpPr>
        <p:spPr bwMode="auto">
          <a:xfrm>
            <a:off x="467544" y="5694927"/>
            <a:ext cx="1293912" cy="504056"/>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6" name="テキスト ボックス 5"/>
          <p:cNvSpPr txBox="1"/>
          <p:nvPr/>
        </p:nvSpPr>
        <p:spPr>
          <a:xfrm>
            <a:off x="1221396" y="1874624"/>
            <a:ext cx="6264696" cy="584775"/>
          </a:xfrm>
          <a:prstGeom prst="rect">
            <a:avLst/>
          </a:prstGeom>
          <a:noFill/>
        </p:spPr>
        <p:txBody>
          <a:bodyPr wrap="square" rtlCol="0">
            <a:spAutoFit/>
          </a:bodyPr>
          <a:lstStyle/>
          <a:p>
            <a:r>
              <a:rPr kumimoji="1" lang="ja-JP" altLang="en-US" sz="3200" dirty="0" smtClean="0"/>
              <a:t>多波長光源として光コムを使用</a:t>
            </a:r>
            <a:endParaRPr kumimoji="1" lang="ja-JP" altLang="en-US" sz="3200" dirty="0"/>
          </a:p>
        </p:txBody>
      </p:sp>
      <p:sp>
        <p:nvSpPr>
          <p:cNvPr id="7" name="加算記号 6"/>
          <p:cNvSpPr/>
          <p:nvPr/>
        </p:nvSpPr>
        <p:spPr bwMode="auto">
          <a:xfrm>
            <a:off x="3720208" y="2589332"/>
            <a:ext cx="720080" cy="714472"/>
          </a:xfrm>
          <a:prstGeom prst="mathPlus">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39195007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圧縮センシング</a:t>
            </a:r>
            <a:r>
              <a:rPr lang="ja-JP" altLang="en-US" dirty="0"/>
              <a:t>と</a:t>
            </a:r>
            <a:r>
              <a:rPr lang="ja-JP" altLang="en-US" dirty="0" smtClean="0"/>
              <a:t>は</a:t>
            </a:r>
            <a:endParaRPr kumimoji="1" lang="ja-JP" altLang="en-US" dirty="0"/>
          </a:p>
        </p:txBody>
      </p:sp>
      <p:sp>
        <p:nvSpPr>
          <p:cNvPr id="3" name="コンテンツ プレースホルダー 2"/>
          <p:cNvSpPr>
            <a:spLocks noGrp="1"/>
          </p:cNvSpPr>
          <p:nvPr>
            <p:ph idx="1"/>
          </p:nvPr>
        </p:nvSpPr>
        <p:spPr>
          <a:xfrm>
            <a:off x="755576" y="2348880"/>
            <a:ext cx="7772400" cy="1015752"/>
          </a:xfrm>
        </p:spPr>
        <p:txBody>
          <a:bodyPr/>
          <a:lstStyle/>
          <a:p>
            <a:pPr marL="0" indent="0">
              <a:buNone/>
            </a:pPr>
            <a:r>
              <a:rPr lang="ja-JP" altLang="en-US" sz="2800" dirty="0"/>
              <a:t>信号がスパース性を持つとき，少数のサンプリングデータ</a:t>
            </a:r>
            <a:r>
              <a:rPr lang="ja-JP" altLang="en-US" sz="2800" dirty="0" smtClean="0"/>
              <a:t>から</a:t>
            </a:r>
            <a:r>
              <a:rPr lang="ja-JP" altLang="en-US" sz="2800" dirty="0"/>
              <a:t>原信号を復元可能とする技術</a:t>
            </a:r>
            <a:endParaRPr kumimoji="1" lang="ja-JP" altLang="en-US" sz="2800" dirty="0"/>
          </a:p>
        </p:txBody>
      </p:sp>
      <p:sp>
        <p:nvSpPr>
          <p:cNvPr id="4" name="正方形/長方形 3"/>
          <p:cNvSpPr/>
          <p:nvPr/>
        </p:nvSpPr>
        <p:spPr>
          <a:xfrm>
            <a:off x="123528" y="5013176"/>
            <a:ext cx="9036496" cy="954107"/>
          </a:xfrm>
          <a:prstGeom prst="rect">
            <a:avLst/>
          </a:prstGeom>
        </p:spPr>
        <p:txBody>
          <a:bodyPr wrap="square">
            <a:spAutoFit/>
          </a:bodyPr>
          <a:lstStyle/>
          <a:p>
            <a:r>
              <a:rPr lang="ja-JP" altLang="en-US" sz="2800" dirty="0"/>
              <a:t>スパース性を持つ信号：線形変換を施すことで</a:t>
            </a:r>
            <a:r>
              <a:rPr lang="ja-JP" altLang="en-US" sz="2800" dirty="0" smtClean="0"/>
              <a:t>，</a:t>
            </a:r>
            <a:endParaRPr lang="en-US" altLang="ja-JP" sz="2800" dirty="0" smtClean="0"/>
          </a:p>
          <a:p>
            <a:r>
              <a:rPr lang="ja-JP" altLang="en-US" sz="2800" dirty="0"/>
              <a:t>　</a:t>
            </a:r>
            <a:r>
              <a:rPr lang="ja-JP" altLang="en-US" sz="2800" dirty="0" smtClean="0"/>
              <a:t>　　　　　　　　　　信号</a:t>
            </a:r>
            <a:r>
              <a:rPr lang="ja-JP" altLang="en-US" sz="2800" dirty="0"/>
              <a:t>成分の 大半が</a:t>
            </a:r>
            <a:r>
              <a:rPr lang="en-US" altLang="ja-JP" sz="2800" dirty="0"/>
              <a:t>0</a:t>
            </a:r>
            <a:r>
              <a:rPr lang="ja-JP" altLang="en-US" sz="2800" dirty="0"/>
              <a:t>になる信号</a:t>
            </a:r>
          </a:p>
        </p:txBody>
      </p:sp>
      <p:sp>
        <p:nvSpPr>
          <p:cNvPr id="7" name="右矢印 6"/>
          <p:cNvSpPr/>
          <p:nvPr/>
        </p:nvSpPr>
        <p:spPr bwMode="auto">
          <a:xfrm>
            <a:off x="1115616" y="3746158"/>
            <a:ext cx="1080120" cy="432048"/>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 name="テキスト ボックス 7"/>
          <p:cNvSpPr txBox="1"/>
          <p:nvPr/>
        </p:nvSpPr>
        <p:spPr>
          <a:xfrm>
            <a:off x="2339752" y="3699302"/>
            <a:ext cx="6336704" cy="523220"/>
          </a:xfrm>
          <a:prstGeom prst="rect">
            <a:avLst/>
          </a:prstGeom>
          <a:noFill/>
        </p:spPr>
        <p:txBody>
          <a:bodyPr wrap="square" rtlCol="0">
            <a:spAutoFit/>
          </a:bodyPr>
          <a:lstStyle/>
          <a:p>
            <a:r>
              <a:rPr kumimoji="1" lang="ja-JP" altLang="en-US" sz="2800" dirty="0" smtClean="0"/>
              <a:t>サンプリング数を減らすことで高速化</a:t>
            </a:r>
            <a:endParaRPr kumimoji="1" lang="ja-JP" altLang="en-US" sz="2800" dirty="0"/>
          </a:p>
        </p:txBody>
      </p:sp>
    </p:spTree>
    <p:extLst>
      <p:ext uri="{BB962C8B-B14F-4D97-AF65-F5344CB8AC3E}">
        <p14:creationId xmlns:p14="http://schemas.microsoft.com/office/powerpoint/2010/main" val="35247088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t>
            </a:r>
            <a:r>
              <a:rPr lang="en-US" altLang="ja-JP" dirty="0" smtClean="0"/>
              <a:t>LM</a:t>
            </a:r>
            <a:r>
              <a:rPr kumimoji="1" lang="ja-JP" altLang="en-US" dirty="0" smtClean="0"/>
              <a:t>とは</a:t>
            </a:r>
            <a:endParaRPr kumimoji="1" lang="ja-JP" altLang="en-US" dirty="0"/>
          </a:p>
        </p:txBody>
      </p:sp>
      <p:pic>
        <p:nvPicPr>
          <p:cNvPr id="4" name="図 3"/>
          <p:cNvPicPr>
            <a:picLocks noChangeAspect="1"/>
          </p:cNvPicPr>
          <p:nvPr/>
        </p:nvPicPr>
        <p:blipFill rotWithShape="1">
          <a:blip r:embed="rId3"/>
          <a:srcRect l="52833" t="45394" r="20385" b="25337"/>
          <a:stretch/>
        </p:blipFill>
        <p:spPr>
          <a:xfrm>
            <a:off x="179513" y="1731888"/>
            <a:ext cx="4053842" cy="2489200"/>
          </a:xfrm>
          <a:prstGeom prst="rect">
            <a:avLst/>
          </a:prstGeom>
        </p:spPr>
      </p:pic>
      <p:pic>
        <p:nvPicPr>
          <p:cNvPr id="5" name="図 4"/>
          <p:cNvPicPr>
            <a:picLocks noChangeAspect="1"/>
          </p:cNvPicPr>
          <p:nvPr/>
        </p:nvPicPr>
        <p:blipFill rotWithShape="1">
          <a:blip r:embed="rId4"/>
          <a:srcRect l="51150" t="39486" r="18310" b="33753"/>
          <a:stretch/>
        </p:blipFill>
        <p:spPr>
          <a:xfrm>
            <a:off x="3919427" y="4221088"/>
            <a:ext cx="4973053" cy="2448272"/>
          </a:xfrm>
          <a:prstGeom prst="rect">
            <a:avLst/>
          </a:prstGeom>
        </p:spPr>
      </p:pic>
      <p:sp>
        <p:nvSpPr>
          <p:cNvPr id="6" name="テキスト ボックス 5"/>
          <p:cNvSpPr txBox="1"/>
          <p:nvPr/>
        </p:nvSpPr>
        <p:spPr>
          <a:xfrm>
            <a:off x="4906733" y="1984802"/>
            <a:ext cx="3312368" cy="830997"/>
          </a:xfrm>
          <a:prstGeom prst="rect">
            <a:avLst/>
          </a:prstGeom>
          <a:noFill/>
        </p:spPr>
        <p:txBody>
          <a:bodyPr wrap="square" rtlCol="0">
            <a:spAutoFit/>
          </a:bodyPr>
          <a:lstStyle/>
          <a:p>
            <a:r>
              <a:rPr kumimoji="1" lang="ja-JP" altLang="en-US" sz="2400" dirty="0" smtClean="0"/>
              <a:t>光位相変調によって</a:t>
            </a:r>
            <a:endParaRPr kumimoji="1" lang="en-US" altLang="ja-JP" sz="2400" dirty="0" smtClean="0"/>
          </a:p>
          <a:p>
            <a:r>
              <a:rPr kumimoji="1" lang="ja-JP" altLang="en-US" sz="2400" dirty="0" smtClean="0"/>
              <a:t>光の回折・干渉を制御</a:t>
            </a:r>
            <a:endParaRPr kumimoji="1" lang="en-US" altLang="ja-JP" sz="2400" dirty="0" smtClean="0"/>
          </a:p>
        </p:txBody>
      </p:sp>
      <p:sp>
        <p:nvSpPr>
          <p:cNvPr id="7" name="右矢印 6"/>
          <p:cNvSpPr/>
          <p:nvPr/>
        </p:nvSpPr>
        <p:spPr bwMode="auto">
          <a:xfrm>
            <a:off x="4499992" y="3068960"/>
            <a:ext cx="645840" cy="432048"/>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 name="テキスト ボックス 7"/>
          <p:cNvSpPr txBox="1"/>
          <p:nvPr/>
        </p:nvSpPr>
        <p:spPr>
          <a:xfrm>
            <a:off x="5145832" y="3089920"/>
            <a:ext cx="3890664" cy="461665"/>
          </a:xfrm>
          <a:prstGeom prst="rect">
            <a:avLst/>
          </a:prstGeom>
          <a:noFill/>
        </p:spPr>
        <p:txBody>
          <a:bodyPr wrap="square" rtlCol="0">
            <a:spAutoFit/>
          </a:bodyPr>
          <a:lstStyle/>
          <a:p>
            <a:r>
              <a:rPr kumimoji="1" lang="ja-JP" altLang="en-US" sz="2400" dirty="0" smtClean="0"/>
              <a:t>任意のパターンを作成可能</a:t>
            </a:r>
            <a:endParaRPr kumimoji="1" lang="ja-JP" altLang="en-US" sz="2400" dirty="0"/>
          </a:p>
        </p:txBody>
      </p:sp>
      <p:pic>
        <p:nvPicPr>
          <p:cNvPr id="9" name="図 8"/>
          <p:cNvPicPr>
            <a:picLocks noChangeAspect="1"/>
          </p:cNvPicPr>
          <p:nvPr/>
        </p:nvPicPr>
        <p:blipFill>
          <a:blip r:embed="rId5"/>
          <a:stretch>
            <a:fillRect/>
          </a:stretch>
        </p:blipFill>
        <p:spPr>
          <a:xfrm>
            <a:off x="183829" y="4448217"/>
            <a:ext cx="3735598" cy="2241359"/>
          </a:xfrm>
          <a:prstGeom prst="rect">
            <a:avLst/>
          </a:prstGeom>
        </p:spPr>
      </p:pic>
    </p:spTree>
    <p:extLst>
      <p:ext uri="{BB962C8B-B14F-4D97-AF65-F5344CB8AC3E}">
        <p14:creationId xmlns:p14="http://schemas.microsoft.com/office/powerpoint/2010/main" val="71609216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光コムによる干渉光学系</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8840"/>
            <a:ext cx="7565436" cy="3042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a:picLocks noChangeAspect="1"/>
          </p:cNvPicPr>
          <p:nvPr/>
        </p:nvPicPr>
        <p:blipFill rotWithShape="1">
          <a:blip r:embed="rId4"/>
          <a:srcRect r="46919"/>
          <a:stretch/>
        </p:blipFill>
        <p:spPr>
          <a:xfrm>
            <a:off x="563960" y="5733256"/>
            <a:ext cx="4032448" cy="936104"/>
          </a:xfrm>
          <a:prstGeom prst="rect">
            <a:avLst/>
          </a:prstGeom>
        </p:spPr>
      </p:pic>
      <p:sp>
        <p:nvSpPr>
          <p:cNvPr id="4" name="テキスト ボックス 3"/>
          <p:cNvSpPr txBox="1"/>
          <p:nvPr/>
        </p:nvSpPr>
        <p:spPr>
          <a:xfrm>
            <a:off x="5004048" y="5318628"/>
            <a:ext cx="2839786" cy="1477328"/>
          </a:xfrm>
          <a:prstGeom prst="rect">
            <a:avLst/>
          </a:prstGeom>
          <a:noFill/>
        </p:spPr>
        <p:txBody>
          <a:bodyPr wrap="square" rtlCol="0">
            <a:spAutoFit/>
          </a:bodyPr>
          <a:lstStyle/>
          <a:p>
            <a:r>
              <a:rPr kumimoji="1" lang="en-US" altLang="ja-JP" dirty="0" smtClean="0"/>
              <a:t>ΔD;</a:t>
            </a:r>
            <a:r>
              <a:rPr kumimoji="1" lang="ja-JP" altLang="en-US" dirty="0" smtClean="0"/>
              <a:t>物体と基準点との差</a:t>
            </a:r>
            <a:endParaRPr kumimoji="1" lang="en-US" altLang="ja-JP" dirty="0" smtClean="0"/>
          </a:p>
          <a:p>
            <a:r>
              <a:rPr kumimoji="1" lang="en-US" altLang="ja-JP" dirty="0" err="1" smtClean="0"/>
              <a:t>fk</a:t>
            </a:r>
            <a:r>
              <a:rPr lang="en-US" altLang="ja-JP" dirty="0" smtClean="0"/>
              <a:t>;</a:t>
            </a:r>
            <a:r>
              <a:rPr lang="ja-JP" altLang="en-US" dirty="0" smtClean="0"/>
              <a:t>サンプリング周波数</a:t>
            </a:r>
            <a:endParaRPr kumimoji="1" lang="en-US" altLang="ja-JP" dirty="0" smtClean="0"/>
          </a:p>
          <a:p>
            <a:r>
              <a:rPr lang="en-US" altLang="ja-JP" dirty="0" err="1"/>
              <a:t>Δφ</a:t>
            </a:r>
            <a:r>
              <a:rPr lang="en-US" altLang="ja-JP" sz="1400" dirty="0" err="1"/>
              <a:t>k</a:t>
            </a:r>
            <a:r>
              <a:rPr lang="en-US" altLang="ja-JP" dirty="0"/>
              <a:t>;</a:t>
            </a:r>
            <a:r>
              <a:rPr lang="ja-JP" altLang="en-US" dirty="0"/>
              <a:t>検出部の位相差</a:t>
            </a:r>
          </a:p>
          <a:p>
            <a:r>
              <a:rPr lang="en-US" altLang="ja-JP" dirty="0" smtClean="0"/>
              <a:t>N</a:t>
            </a:r>
            <a:r>
              <a:rPr lang="en-US" altLang="ja-JP" sz="1400" dirty="0" smtClean="0"/>
              <a:t>g</a:t>
            </a:r>
            <a:r>
              <a:rPr lang="en-US" altLang="ja-JP" dirty="0" smtClean="0"/>
              <a:t>;</a:t>
            </a:r>
            <a:r>
              <a:rPr lang="ja-JP" altLang="en-US" dirty="0" smtClean="0"/>
              <a:t>媒体の群屈折率</a:t>
            </a:r>
            <a:endParaRPr lang="en-US" altLang="ja-JP" dirty="0" smtClean="0"/>
          </a:p>
          <a:p>
            <a:r>
              <a:rPr kumimoji="1" lang="en-US" altLang="ja-JP" dirty="0" smtClean="0"/>
              <a:t>P;?    </a:t>
            </a:r>
            <a:r>
              <a:rPr kumimoji="1" lang="ja-JP" altLang="en-US" dirty="0" smtClean="0"/>
              <a:t>　</a:t>
            </a:r>
            <a:r>
              <a:rPr lang="en-US" altLang="ja-JP" dirty="0" smtClean="0"/>
              <a:t>C</a:t>
            </a:r>
            <a:r>
              <a:rPr lang="en-US" altLang="ja-JP" dirty="0"/>
              <a:t>;</a:t>
            </a:r>
            <a:r>
              <a:rPr lang="ja-JP" altLang="en-US" dirty="0" smtClean="0"/>
              <a:t>高速</a:t>
            </a:r>
            <a:endParaRPr lang="en-US" altLang="ja-JP" dirty="0"/>
          </a:p>
        </p:txBody>
      </p:sp>
    </p:spTree>
    <p:extLst>
      <p:ext uri="{BB962C8B-B14F-4D97-AF65-F5344CB8AC3E}">
        <p14:creationId xmlns:p14="http://schemas.microsoft.com/office/powerpoint/2010/main" val="2141543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smtClean="0"/>
              <a:t>SLM</a:t>
            </a:r>
            <a:r>
              <a:rPr kumimoji="1" lang="ja-JP" altLang="en-US" sz="4000" dirty="0" smtClean="0"/>
              <a:t>で与えたランダムパターン</a:t>
            </a:r>
            <a:endParaRPr kumimoji="1" lang="ja-JP" altLang="en-US" sz="4000" dirty="0"/>
          </a:p>
        </p:txBody>
      </p:sp>
      <p:pic>
        <p:nvPicPr>
          <p:cNvPr id="4" name="図 3" descr="Fig. 2"/>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224188"/>
            <a:ext cx="6912768" cy="3600400"/>
          </a:xfrm>
          <a:prstGeom prst="rect">
            <a:avLst/>
          </a:prstGeom>
          <a:noFill/>
          <a:ln>
            <a:noFill/>
          </a:ln>
        </p:spPr>
      </p:pic>
      <p:sp>
        <p:nvSpPr>
          <p:cNvPr id="3" name="テキスト ボックス 2"/>
          <p:cNvSpPr txBox="1"/>
          <p:nvPr/>
        </p:nvSpPr>
        <p:spPr>
          <a:xfrm>
            <a:off x="395536" y="1895273"/>
            <a:ext cx="7848872" cy="523220"/>
          </a:xfrm>
          <a:prstGeom prst="rect">
            <a:avLst/>
          </a:prstGeom>
          <a:noFill/>
        </p:spPr>
        <p:txBody>
          <a:bodyPr wrap="square" rtlCol="0">
            <a:spAutoFit/>
          </a:bodyPr>
          <a:lstStyle/>
          <a:p>
            <a:r>
              <a:rPr lang="ja-JP" altLang="en-US" sz="2800" dirty="0" smtClean="0"/>
              <a:t>ベルヌーイ行列の擬似</a:t>
            </a:r>
            <a:r>
              <a:rPr kumimoji="1" lang="ja-JP" altLang="en-US" sz="2800" dirty="0" smtClean="0"/>
              <a:t>ランダムパターンを使用</a:t>
            </a:r>
            <a:endParaRPr kumimoji="1" lang="ja-JP" altLang="en-US" sz="2800" dirty="0"/>
          </a:p>
        </p:txBody>
      </p:sp>
      <p:sp>
        <p:nvSpPr>
          <p:cNvPr id="6" name="正方形/長方形 5"/>
          <p:cNvSpPr/>
          <p:nvPr/>
        </p:nvSpPr>
        <p:spPr>
          <a:xfrm>
            <a:off x="685800" y="2583199"/>
            <a:ext cx="8028384" cy="400110"/>
          </a:xfrm>
          <a:prstGeom prst="rect">
            <a:avLst/>
          </a:prstGeom>
        </p:spPr>
        <p:txBody>
          <a:bodyPr wrap="square">
            <a:spAutoFit/>
          </a:bodyPr>
          <a:lstStyle/>
          <a:p>
            <a:r>
              <a:rPr lang="ja-JP" altLang="en-US" sz="2000" dirty="0"/>
              <a:t>要素、</a:t>
            </a:r>
            <a:r>
              <a:rPr lang="en-US" altLang="ja-JP" sz="2000" dirty="0"/>
              <a:t>"0"</a:t>
            </a:r>
            <a:r>
              <a:rPr lang="ja-JP" altLang="en-US" sz="2000" dirty="0"/>
              <a:t>と</a:t>
            </a:r>
            <a:r>
              <a:rPr lang="en-US" altLang="ja-JP" sz="2000" dirty="0"/>
              <a:t>"1"</a:t>
            </a:r>
            <a:r>
              <a:rPr lang="ja-JP" altLang="en-US" sz="2000" dirty="0"/>
              <a:t>は、光通過または遮断という</a:t>
            </a:r>
            <a:r>
              <a:rPr lang="en-US" altLang="ja-JP" sz="2000" dirty="0"/>
              <a:t>2</a:t>
            </a:r>
            <a:r>
              <a:rPr lang="ja-JP" altLang="en-US" sz="2000" dirty="0" err="1"/>
              <a:t>つの</a:t>
            </a:r>
            <a:r>
              <a:rPr lang="ja-JP" altLang="en-US" sz="2000" dirty="0"/>
              <a:t>状態に対応する</a:t>
            </a:r>
          </a:p>
        </p:txBody>
      </p:sp>
    </p:spTree>
    <p:extLst>
      <p:ext uri="{BB962C8B-B14F-4D97-AF65-F5344CB8AC3E}">
        <p14:creationId xmlns:p14="http://schemas.microsoft.com/office/powerpoint/2010/main" val="313667370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14563</TotalTime>
  <Words>941</Words>
  <Application>Microsoft Office PowerPoint</Application>
  <PresentationFormat>画面に合わせる (4:3)</PresentationFormat>
  <Paragraphs>119</Paragraphs>
  <Slides>19</Slides>
  <Notes>7</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テーマ1</vt:lpstr>
      <vt:lpstr>圧縮センシングを用いた 光コム干渉形状測定</vt:lpstr>
      <vt:lpstr>Quang Duc Pham and Yoshio Hayasaki “Optical frequency comb interference profilometry using compressive sensing” Opt. Express21,19003(2013) </vt:lpstr>
      <vt:lpstr>研究背景</vt:lpstr>
      <vt:lpstr>従来研究</vt:lpstr>
      <vt:lpstr>本研究</vt:lpstr>
      <vt:lpstr>圧縮センシングとは</vt:lpstr>
      <vt:lpstr>SLMとは</vt:lpstr>
      <vt:lpstr>光コムによる干渉光学系</vt:lpstr>
      <vt:lpstr>SLMで与えたランダムパターン</vt:lpstr>
      <vt:lpstr>システムの安定性と精度を調べる実験</vt:lpstr>
      <vt:lpstr>ランダムパターンの違いによる本手法の精度</vt:lpstr>
      <vt:lpstr>再構成の実験（4×4）</vt:lpstr>
      <vt:lpstr>再構成（6×6）</vt:lpstr>
      <vt:lpstr>再構成（10×10）</vt:lpstr>
      <vt:lpstr>まとめ</vt:lpstr>
      <vt:lpstr>圧縮センシングとは②</vt:lpstr>
      <vt:lpstr>圧縮センシングとは③</vt:lpstr>
      <vt:lpstr>圧縮センシングとは④</vt:lpstr>
      <vt:lpstr>圧縮センシングとは⑤</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圧縮センシングを用いた 光コム干渉形状測定</dc:title>
  <dc:creator>user</dc:creator>
  <cp:lastModifiedBy>user</cp:lastModifiedBy>
  <cp:revision>58</cp:revision>
  <cp:lastPrinted>2015-11-17T23:35:21Z</cp:lastPrinted>
  <dcterms:created xsi:type="dcterms:W3CDTF">2015-10-06T05:03:19Z</dcterms:created>
  <dcterms:modified xsi:type="dcterms:W3CDTF">2015-11-18T01:56:27Z</dcterms:modified>
</cp:coreProperties>
</file>